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sldIdLst>
    <p:sldId id="257" r:id="rId2"/>
    <p:sldId id="256" r:id="rId3"/>
    <p:sldId id="258" r:id="rId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A2B0D4-79A6-FC39-9A7A-3A44A40DA471}" v="255" dt="2022-11-04T22:13:04.009"/>
    <p1510:client id="{80B34AFA-5D3B-4368-B598-9C572D9641AB}" v="12" dt="2022-11-04T18:22:20.939"/>
    <p1510:client id="{89857326-13A2-981E-829D-497F4620D65C}" v="164" dt="2022-11-08T21:41:35.405"/>
    <p1510:client id="{AB10844B-4EC5-D45A-9500-9636766B9C94}" v="13" dt="2022-11-11T13:25:01.680"/>
    <p1510:client id="{D99100DE-5DFA-C284-5085-42625B5F1768}" v="1232" dt="2022-11-13T16:10:50.2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20931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99011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82878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57717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51688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40007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70796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66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36049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01918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30308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t="-16000" b="-1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11/13/2022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453574725"/>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mailto:info@trinityhotel.net" TargetMode="External"/><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hyperlink" Target="https://www.oaklandshallhotel.co.uk/wp-content/uploads/2021/08/Christmas-Brochure-2021.pdf" TargetMode="External"/><Relationship Id="rId3" Type="http://schemas.openxmlformats.org/officeDocument/2006/relationships/hyperlink" Target="http://www.bellhotelderby.co.uk" TargetMode="External"/><Relationship Id="rId7" Type="http://schemas.openxmlformats.org/officeDocument/2006/relationships/hyperlink" Target="https://www.lakesideparkhotel.com/christmas-5/christmas-menus/" TargetMode="External"/><Relationship Id="rId2" Type="http://schemas.openxmlformats.org/officeDocument/2006/relationships/hyperlink" Target="https://bellhotelderby.co.uk/wp-content/uploads/2021/08/Dining-Christmas-Party-Menu-2021.pdf" TargetMode="External"/><Relationship Id="rId1" Type="http://schemas.openxmlformats.org/officeDocument/2006/relationships/slideLayout" Target="../slideLayouts/slideLayout2.xml"/><Relationship Id="rId6" Type="http://schemas.openxmlformats.org/officeDocument/2006/relationships/hyperlink" Target="http://www.inapub.co.uk" TargetMode="External"/><Relationship Id="rId5" Type="http://schemas.openxmlformats.org/officeDocument/2006/relationships/hyperlink" Target="https://www.inapub.co.uk/uploads/dbfiles/7d76d8a619384d7884db55471d10022f.pdf" TargetMode="External"/><Relationship Id="rId4" Type="http://schemas.openxmlformats.org/officeDocument/2006/relationships/hyperlink" Target="https://cdn-sf.bestwestern.co.uk/isite/docs/librariesprovider24/christmas/christmas-2022-(1).pdf" TargetMode="External"/><Relationship Id="rId9" Type="http://schemas.openxmlformats.org/officeDocument/2006/relationships/hyperlink" Target="https://wallpapersafari.com/christmas-wallpap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22F272-3C6D-82E5-B625-E45B1B76BBD4}"/>
              </a:ext>
            </a:extLst>
          </p:cNvPr>
          <p:cNvSpPr>
            <a:spLocks noGrp="1"/>
          </p:cNvSpPr>
          <p:nvPr>
            <p:ph type="title"/>
          </p:nvPr>
        </p:nvSpPr>
        <p:spPr>
          <a:xfrm>
            <a:off x="838200" y="631825"/>
            <a:ext cx="10515600" cy="1325563"/>
          </a:xfrm>
        </p:spPr>
        <p:txBody>
          <a:bodyPr>
            <a:normAutofit/>
          </a:bodyPr>
          <a:lstStyle/>
          <a:p>
            <a:r>
              <a:rPr lang="en-GB">
                <a:ea typeface="+mj-lt"/>
                <a:cs typeface="+mj-lt"/>
              </a:rPr>
              <a:t>Assessment of Practical Tasks (Menu Engineering) </a:t>
            </a:r>
            <a:endParaRPr lang="en-US">
              <a:cs typeface="Calibri Light" panose="020F0302020204030204"/>
            </a:endParaRPr>
          </a:p>
        </p:txBody>
      </p:sp>
      <p:sp>
        <p:nvSpPr>
          <p:cNvPr id="3" name="Content Placeholder 2">
            <a:extLst>
              <a:ext uri="{FF2B5EF4-FFF2-40B4-BE49-F238E27FC236}">
                <a16:creationId xmlns:a16="http://schemas.microsoft.com/office/drawing/2014/main" id="{C3CBAEA9-F1FD-C922-F01B-8FF12F955DBA}"/>
              </a:ext>
            </a:extLst>
          </p:cNvPr>
          <p:cNvSpPr>
            <a:spLocks noGrp="1"/>
          </p:cNvSpPr>
          <p:nvPr>
            <p:ph idx="1"/>
          </p:nvPr>
        </p:nvSpPr>
        <p:spPr>
          <a:xfrm>
            <a:off x="838200" y="2057400"/>
            <a:ext cx="10515600" cy="3871762"/>
          </a:xfrm>
        </p:spPr>
        <p:txBody>
          <a:bodyPr vert="horz" lIns="91440" tIns="45720" rIns="91440" bIns="45720" rtlCol="0">
            <a:normAutofit/>
          </a:bodyPr>
          <a:lstStyle/>
          <a:p>
            <a:pPr marL="0" indent="0">
              <a:buNone/>
            </a:pPr>
            <a:endParaRPr lang="en-GB" sz="2400">
              <a:cs typeface="Calibri" panose="020F0502020204030204"/>
            </a:endParaRPr>
          </a:p>
          <a:p>
            <a:pPr marL="0" indent="0">
              <a:buNone/>
            </a:pPr>
            <a:r>
              <a:rPr lang="en-GB" sz="2400">
                <a:ea typeface="+mn-lt"/>
                <a:cs typeface="+mn-lt"/>
              </a:rPr>
              <a:t>STUDENT NAME:                                       JASMIN AKHTAR</a:t>
            </a:r>
          </a:p>
          <a:p>
            <a:pPr marL="0" indent="0">
              <a:buNone/>
            </a:pPr>
            <a:r>
              <a:rPr lang="en-GB" sz="2400">
                <a:cs typeface="Calibri" panose="020F0502020204030204"/>
              </a:rPr>
              <a:t>STUDENT ID:                                              2128052</a:t>
            </a:r>
          </a:p>
          <a:p>
            <a:pPr marL="0" indent="0">
              <a:buNone/>
            </a:pPr>
            <a:r>
              <a:rPr lang="en-GB" sz="2400">
                <a:cs typeface="Calibri" panose="020F0502020204030204"/>
              </a:rPr>
              <a:t>FOOD AND BEVERAGES OPERATIONS: BMIH4003</a:t>
            </a:r>
          </a:p>
          <a:p>
            <a:pPr marL="0" indent="0">
              <a:buNone/>
            </a:pPr>
            <a:r>
              <a:rPr lang="en-GB" sz="2400">
                <a:cs typeface="Calibri" panose="020F0502020204030204"/>
              </a:rPr>
              <a:t>LECTURER:                                                 CHARLOTTE JOYNER</a:t>
            </a:r>
          </a:p>
          <a:p>
            <a:pPr marL="0" indent="0">
              <a:buNone/>
            </a:pPr>
            <a:r>
              <a:rPr lang="en-GB" sz="2400">
                <a:cs typeface="Calibri" panose="020F0502020204030204"/>
              </a:rPr>
              <a:t>SUBMISSION DATE:                                  FRIDAY 18TH NOVEMBER 2022</a:t>
            </a:r>
          </a:p>
          <a:p>
            <a:pPr marL="0" indent="0">
              <a:buNone/>
            </a:pPr>
            <a:endParaRPr lang="en-GB" sz="2400">
              <a:cs typeface="Calibri" panose="020F0502020204030204"/>
            </a:endParaRPr>
          </a:p>
        </p:txBody>
      </p:sp>
    </p:spTree>
    <p:extLst>
      <p:ext uri="{BB962C8B-B14F-4D97-AF65-F5344CB8AC3E}">
        <p14:creationId xmlns:p14="http://schemas.microsoft.com/office/powerpoint/2010/main" val="1860173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ACF75A0-99B0-E504-F8CC-1A7DB91D1438}"/>
              </a:ext>
            </a:extLst>
          </p:cNvPr>
          <p:cNvSpPr txBox="1"/>
          <p:nvPr/>
        </p:nvSpPr>
        <p:spPr>
          <a:xfrm>
            <a:off x="4464698" y="1189652"/>
            <a:ext cx="1301620" cy="10776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3" name="Picture 3">
            <a:extLst>
              <a:ext uri="{FF2B5EF4-FFF2-40B4-BE49-F238E27FC236}">
                <a16:creationId xmlns:a16="http://schemas.microsoft.com/office/drawing/2014/main" id="{82D57C6C-2601-2727-94F4-A803D7370DBA}"/>
              </a:ext>
            </a:extLst>
          </p:cNvPr>
          <p:cNvPicPr>
            <a:picLocks noChangeAspect="1"/>
          </p:cNvPicPr>
          <p:nvPr/>
        </p:nvPicPr>
        <p:blipFill>
          <a:blip r:embed="rId2"/>
          <a:stretch>
            <a:fillRect/>
          </a:stretch>
        </p:blipFill>
        <p:spPr>
          <a:xfrm>
            <a:off x="8627" y="11577"/>
            <a:ext cx="12189121" cy="6849224"/>
          </a:xfrm>
          <a:prstGeom prst="rect">
            <a:avLst/>
          </a:prstGeom>
        </p:spPr>
      </p:pic>
      <p:sp>
        <p:nvSpPr>
          <p:cNvPr id="2" name="Title 1"/>
          <p:cNvSpPr>
            <a:spLocks noGrp="1"/>
          </p:cNvSpPr>
          <p:nvPr>
            <p:ph type="ctrTitle"/>
          </p:nvPr>
        </p:nvSpPr>
        <p:spPr>
          <a:xfrm>
            <a:off x="9565381" y="101050"/>
            <a:ext cx="2496972" cy="964242"/>
          </a:xfrm>
        </p:spPr>
        <p:txBody>
          <a:bodyPr vert="horz" lIns="91440" tIns="45720" rIns="91440" bIns="45720" rtlCol="0" anchor="b">
            <a:noAutofit/>
          </a:bodyPr>
          <a:lstStyle/>
          <a:p>
            <a:br>
              <a:rPr lang="en-GB" sz="2850" b="1">
                <a:solidFill>
                  <a:schemeClr val="tx2"/>
                </a:solidFill>
                <a:cs typeface="Calibri Light"/>
              </a:rPr>
            </a:br>
            <a:r>
              <a:rPr lang="en-GB" sz="950" b="1">
                <a:solidFill>
                  <a:schemeClr val="tx2"/>
                </a:solidFill>
                <a:cs typeface="Calibri Light"/>
              </a:rPr>
              <a:t>Derby City Centre</a:t>
            </a:r>
            <a:br>
              <a:rPr lang="en-GB" sz="950" b="1">
                <a:solidFill>
                  <a:schemeClr val="tx2"/>
                </a:solidFill>
                <a:cs typeface="Calibri Light"/>
              </a:rPr>
            </a:br>
            <a:r>
              <a:rPr lang="en-GB" sz="950" b="1">
                <a:solidFill>
                  <a:schemeClr val="tx2"/>
                </a:solidFill>
                <a:cs typeface="Calibri Light"/>
              </a:rPr>
              <a:t>(Cathedral Quarter), Full Street, Derby, DE1 3AF</a:t>
            </a:r>
            <a:br>
              <a:rPr lang="en-GB" sz="950" b="1">
                <a:solidFill>
                  <a:schemeClr val="tx2"/>
                </a:solidFill>
                <a:cs typeface="Calibri Light"/>
              </a:rPr>
            </a:br>
            <a:r>
              <a:rPr lang="en-GB" sz="950" b="1">
                <a:solidFill>
                  <a:schemeClr val="tx2"/>
                </a:solidFill>
                <a:cs typeface="Calibri Light"/>
              </a:rPr>
              <a:t>01332 500200</a:t>
            </a:r>
            <a:br>
              <a:rPr lang="en-GB" sz="950" b="1">
                <a:solidFill>
                  <a:schemeClr val="tx2"/>
                </a:solidFill>
                <a:cs typeface="Calibri Light"/>
              </a:rPr>
            </a:br>
            <a:r>
              <a:rPr lang="en-GB" sz="950" b="1">
                <a:solidFill>
                  <a:schemeClr val="tx2"/>
                </a:solidFill>
                <a:cs typeface="Calibri Light"/>
                <a:hlinkClick r:id="rId3">
                  <a:extLst>
                    <a:ext uri="{A12FA001-AC4F-418D-AE19-62706E023703}">
                      <ahyp:hlinkClr xmlns:ahyp="http://schemas.microsoft.com/office/drawing/2018/hyperlinkcolor" val="tx"/>
                    </a:ext>
                  </a:extLst>
                </a:hlinkClick>
              </a:rPr>
              <a:t>info@trinityhotel.net</a:t>
            </a:r>
            <a:br>
              <a:rPr lang="en-GB" sz="950" b="1">
                <a:solidFill>
                  <a:schemeClr val="tx2"/>
                </a:solidFill>
                <a:cs typeface="Calibri Light"/>
              </a:rPr>
            </a:br>
            <a:r>
              <a:rPr lang="en-GB" sz="950" b="1">
                <a:solidFill>
                  <a:schemeClr val="tx2"/>
                </a:solidFill>
                <a:cs typeface="Calibri Light"/>
              </a:rPr>
              <a:t>www.trinityhotel.com</a:t>
            </a:r>
          </a:p>
        </p:txBody>
      </p:sp>
      <p:sp>
        <p:nvSpPr>
          <p:cNvPr id="10" name="TextBox 9">
            <a:extLst>
              <a:ext uri="{FF2B5EF4-FFF2-40B4-BE49-F238E27FC236}">
                <a16:creationId xmlns:a16="http://schemas.microsoft.com/office/drawing/2014/main" id="{C84AE046-35A5-5A58-F71B-925841BDF641}"/>
              </a:ext>
            </a:extLst>
          </p:cNvPr>
          <p:cNvSpPr txBox="1"/>
          <p:nvPr/>
        </p:nvSpPr>
        <p:spPr>
          <a:xfrm>
            <a:off x="1713854" y="691956"/>
            <a:ext cx="23516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cs typeface="Calibri"/>
              </a:rPr>
              <a:t>Christmas Party Menu</a:t>
            </a:r>
          </a:p>
        </p:txBody>
      </p:sp>
      <p:pic>
        <p:nvPicPr>
          <p:cNvPr id="4" name="Picture 5">
            <a:extLst>
              <a:ext uri="{FF2B5EF4-FFF2-40B4-BE49-F238E27FC236}">
                <a16:creationId xmlns:a16="http://schemas.microsoft.com/office/drawing/2014/main" id="{461BCBC2-5296-B989-D37B-21B968C6DC5C}"/>
              </a:ext>
            </a:extLst>
          </p:cNvPr>
          <p:cNvPicPr>
            <a:picLocks noChangeAspect="1"/>
          </p:cNvPicPr>
          <p:nvPr/>
        </p:nvPicPr>
        <p:blipFill>
          <a:blip r:embed="rId4"/>
          <a:stretch>
            <a:fillRect/>
          </a:stretch>
        </p:blipFill>
        <p:spPr>
          <a:xfrm>
            <a:off x="8626" y="92262"/>
            <a:ext cx="1593011" cy="965664"/>
          </a:xfrm>
          <a:prstGeom prst="rect">
            <a:avLst/>
          </a:prstGeom>
        </p:spPr>
      </p:pic>
      <p:sp>
        <p:nvSpPr>
          <p:cNvPr id="6" name="TextBox 5">
            <a:extLst>
              <a:ext uri="{FF2B5EF4-FFF2-40B4-BE49-F238E27FC236}">
                <a16:creationId xmlns:a16="http://schemas.microsoft.com/office/drawing/2014/main" id="{A799FAEE-1154-D0A1-24BC-ACE5741D1FA1}"/>
              </a:ext>
            </a:extLst>
          </p:cNvPr>
          <p:cNvSpPr txBox="1"/>
          <p:nvPr/>
        </p:nvSpPr>
        <p:spPr>
          <a:xfrm>
            <a:off x="525040" y="1057594"/>
            <a:ext cx="4748256" cy="5578450"/>
          </a:xfrm>
          <a:prstGeom prst="rect">
            <a:avLst/>
          </a:prstGeom>
          <a:solidFill>
            <a:schemeClr val="bg2"/>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dirty="0">
                <a:latin typeface="Calibri"/>
                <a:ea typeface="+mn-lt"/>
                <a:cs typeface="+mn-lt"/>
              </a:rPr>
              <a:t>£37.95 PER PERSON</a:t>
            </a:r>
            <a:r>
              <a:rPr lang="en-GB" sz="1200" dirty="0">
                <a:latin typeface="Calibri"/>
                <a:ea typeface="+mn-lt"/>
                <a:cs typeface="+mn-lt"/>
              </a:rPr>
              <a:t> </a:t>
            </a:r>
            <a:endParaRPr lang="en-US" sz="1200" dirty="0">
              <a:latin typeface="Calibri"/>
              <a:cs typeface="Calibri"/>
            </a:endParaRPr>
          </a:p>
          <a:p>
            <a:pPr algn="ctr"/>
            <a:r>
              <a:rPr lang="en-GB" sz="800" dirty="0">
                <a:ea typeface="+mn-lt"/>
                <a:cs typeface="+mn-lt"/>
              </a:rPr>
              <a:t>Our Christmas Party Nights feature a three-course Festive Dinner, arrival drinks at 6.30pm, dinner at 7.30pm, and a disco from 9.30pm till midnight - Available from December 1st to December 22nd, 2022. </a:t>
            </a:r>
            <a:endParaRPr lang="en-GB"/>
          </a:p>
          <a:p>
            <a:pPr algn="ctr"/>
            <a:r>
              <a:rPr lang="en-GB" sz="1200" b="1" dirty="0">
                <a:latin typeface="Calibri"/>
                <a:ea typeface="+mn-lt"/>
                <a:cs typeface="+mn-lt"/>
              </a:rPr>
              <a:t>Starter</a:t>
            </a:r>
            <a:r>
              <a:rPr lang="en-GB" sz="800" dirty="0">
                <a:latin typeface="Calibri"/>
                <a:ea typeface="+mn-lt"/>
                <a:cs typeface="+mn-lt"/>
              </a:rPr>
              <a:t> </a:t>
            </a:r>
            <a:endParaRPr lang="en-GB" sz="800" dirty="0">
              <a:latin typeface="Calibri"/>
              <a:cs typeface="Calibri"/>
            </a:endParaRPr>
          </a:p>
          <a:p>
            <a:pPr algn="ctr"/>
            <a:r>
              <a:rPr lang="en-GB" sz="800" dirty="0">
                <a:latin typeface="Calibri"/>
                <a:ea typeface="+mn-lt"/>
                <a:cs typeface="+mn-lt"/>
              </a:rPr>
              <a:t>  </a:t>
            </a:r>
            <a:endParaRPr lang="en-GB" sz="800" dirty="0">
              <a:latin typeface="Calibri"/>
              <a:cs typeface="Calibri"/>
            </a:endParaRPr>
          </a:p>
          <a:p>
            <a:pPr algn="ctr"/>
            <a:r>
              <a:rPr lang="en-GB" sz="1000" dirty="0">
                <a:latin typeface="Calibri"/>
                <a:ea typeface="+mn-lt"/>
                <a:cs typeface="+mn-lt"/>
              </a:rPr>
              <a:t>Parsnip &amp; Honey Soup (GF, V</a:t>
            </a:r>
            <a:r>
              <a:rPr lang="en-GB" sz="1000" i="1" dirty="0">
                <a:latin typeface="Calibri"/>
                <a:ea typeface="+mn-lt"/>
                <a:cs typeface="+mn-lt"/>
              </a:rPr>
              <a:t>) </a:t>
            </a:r>
            <a:endParaRPr lang="en-GB" sz="1000" dirty="0">
              <a:latin typeface="Calibri"/>
              <a:cs typeface="Calibri"/>
            </a:endParaRPr>
          </a:p>
          <a:p>
            <a:pPr algn="ctr"/>
            <a:r>
              <a:rPr lang="en-GB" sz="800" i="1" dirty="0">
                <a:latin typeface="Calibri"/>
                <a:ea typeface="+mn-lt"/>
                <a:cs typeface="+mn-lt"/>
              </a:rPr>
              <a:t>Thyme Oil &amp; Focaccia Crisp</a:t>
            </a:r>
            <a:r>
              <a:rPr lang="en-GB" sz="800" dirty="0">
                <a:latin typeface="Calibri"/>
                <a:ea typeface="+mn-lt"/>
                <a:cs typeface="+mn-lt"/>
              </a:rPr>
              <a:t> </a:t>
            </a:r>
            <a:endParaRPr lang="en-GB" sz="800" dirty="0">
              <a:latin typeface="Calibri"/>
              <a:cs typeface="Calibri"/>
            </a:endParaRPr>
          </a:p>
          <a:p>
            <a:pPr algn="ctr"/>
            <a:r>
              <a:rPr lang="en-GB" sz="800" dirty="0">
                <a:latin typeface="Calibri"/>
                <a:ea typeface="+mn-lt"/>
                <a:cs typeface="+mn-lt"/>
              </a:rPr>
              <a:t>  </a:t>
            </a:r>
            <a:endParaRPr lang="en-GB" sz="800" dirty="0">
              <a:latin typeface="Calibri"/>
              <a:cs typeface="Calibri"/>
            </a:endParaRPr>
          </a:p>
          <a:p>
            <a:pPr algn="ctr"/>
            <a:r>
              <a:rPr lang="en-GB" sz="1000" dirty="0">
                <a:latin typeface="Calibri"/>
                <a:ea typeface="+mn-lt"/>
                <a:cs typeface="+mn-lt"/>
              </a:rPr>
              <a:t>Leek Potato Soup served with Crusty Bread (V)</a:t>
            </a:r>
            <a:r>
              <a:rPr lang="en-GB" sz="800" dirty="0">
                <a:latin typeface="Calibri"/>
                <a:ea typeface="+mn-lt"/>
                <a:cs typeface="+mn-lt"/>
              </a:rPr>
              <a:t> </a:t>
            </a:r>
            <a:endParaRPr lang="en-GB" sz="800" dirty="0">
              <a:latin typeface="Calibri"/>
              <a:cs typeface="Calibri"/>
            </a:endParaRPr>
          </a:p>
          <a:p>
            <a:pPr algn="ctr"/>
            <a:r>
              <a:rPr lang="en-GB" sz="800" dirty="0">
                <a:latin typeface="Calibri"/>
                <a:ea typeface="+mn-lt"/>
                <a:cs typeface="+mn-lt"/>
              </a:rPr>
              <a:t>  </a:t>
            </a:r>
            <a:endParaRPr lang="en-GB" sz="800" dirty="0">
              <a:latin typeface="Calibri"/>
              <a:cs typeface="Calibri"/>
            </a:endParaRPr>
          </a:p>
          <a:p>
            <a:pPr algn="ctr"/>
            <a:r>
              <a:rPr lang="en-GB" sz="1000" dirty="0">
                <a:latin typeface="Calibri"/>
                <a:ea typeface="+mn-lt"/>
                <a:cs typeface="+mn-lt"/>
              </a:rPr>
              <a:t>Smoked Salmon tartare with Lemon, Shallots &amp; Capers </a:t>
            </a:r>
            <a:endParaRPr lang="en-GB" sz="1000" dirty="0">
              <a:latin typeface="Calibri"/>
              <a:cs typeface="Calibri"/>
            </a:endParaRPr>
          </a:p>
          <a:p>
            <a:pPr algn="ctr"/>
            <a:r>
              <a:rPr lang="en-GB" sz="800" dirty="0">
                <a:latin typeface="Calibri"/>
                <a:ea typeface="+mn-lt"/>
                <a:cs typeface="+mn-lt"/>
              </a:rPr>
              <a:t>  </a:t>
            </a:r>
            <a:endParaRPr lang="en-GB" sz="800" dirty="0">
              <a:latin typeface="Calibri"/>
              <a:cs typeface="Calibri"/>
            </a:endParaRPr>
          </a:p>
          <a:p>
            <a:pPr algn="ctr"/>
            <a:r>
              <a:rPr lang="en-GB" sz="1000" dirty="0">
                <a:latin typeface="Calibri"/>
                <a:ea typeface="+mn-lt"/>
                <a:cs typeface="+mn-lt"/>
              </a:rPr>
              <a:t>Chicken Liver Parfait (CGF) </a:t>
            </a:r>
            <a:endParaRPr lang="en-GB" sz="1000" dirty="0">
              <a:latin typeface="Calibri"/>
              <a:cs typeface="Calibri"/>
            </a:endParaRPr>
          </a:p>
          <a:p>
            <a:pPr algn="ctr"/>
            <a:r>
              <a:rPr lang="en-GB" sz="800" dirty="0">
                <a:latin typeface="Calibri"/>
                <a:ea typeface="+mn-lt"/>
                <a:cs typeface="+mn-lt"/>
              </a:rPr>
              <a:t>        </a:t>
            </a:r>
            <a:r>
              <a:rPr lang="en-GB" sz="800" i="1" dirty="0">
                <a:latin typeface="Calibri"/>
                <a:ea typeface="+mn-lt"/>
                <a:cs typeface="+mn-lt"/>
              </a:rPr>
              <a:t>Fig. Orange &amp; Cinamon Chutney</a:t>
            </a:r>
            <a:r>
              <a:rPr lang="en-GB" sz="800" dirty="0">
                <a:latin typeface="Calibri"/>
                <a:ea typeface="+mn-lt"/>
                <a:cs typeface="+mn-lt"/>
              </a:rPr>
              <a:t> </a:t>
            </a:r>
            <a:endParaRPr lang="en-GB" sz="800" dirty="0">
              <a:latin typeface="Calibri"/>
              <a:cs typeface="Calibri"/>
            </a:endParaRPr>
          </a:p>
          <a:p>
            <a:pPr algn="ctr"/>
            <a:r>
              <a:rPr lang="en-GB" sz="800" dirty="0">
                <a:latin typeface="Calibri"/>
                <a:ea typeface="+mn-lt"/>
                <a:cs typeface="+mn-lt"/>
              </a:rPr>
              <a:t>  </a:t>
            </a:r>
            <a:endParaRPr lang="en-GB" sz="800" dirty="0">
              <a:latin typeface="Calibri"/>
              <a:cs typeface="Calibri"/>
            </a:endParaRPr>
          </a:p>
          <a:p>
            <a:pPr algn="ctr"/>
            <a:r>
              <a:rPr lang="en-GB" sz="1200" b="1" dirty="0">
                <a:latin typeface="Calibri"/>
                <a:ea typeface="+mn-lt"/>
                <a:cs typeface="+mn-lt"/>
              </a:rPr>
              <a:t>Mains</a:t>
            </a:r>
            <a:r>
              <a:rPr lang="en-GB" sz="1050" dirty="0">
                <a:latin typeface="Calibri"/>
                <a:ea typeface="+mn-lt"/>
                <a:cs typeface="+mn-lt"/>
              </a:rPr>
              <a:t> </a:t>
            </a:r>
            <a:endParaRPr lang="en-GB" sz="1050" dirty="0">
              <a:latin typeface="Calibri"/>
              <a:cs typeface="Calibri"/>
            </a:endParaRPr>
          </a:p>
          <a:p>
            <a:pPr algn="ctr"/>
            <a:r>
              <a:rPr lang="en-GB" sz="800" dirty="0">
                <a:latin typeface="Calibri"/>
                <a:ea typeface="+mn-lt"/>
                <a:cs typeface="+mn-lt"/>
              </a:rPr>
              <a:t>  </a:t>
            </a:r>
            <a:endParaRPr lang="en-GB" sz="800" dirty="0">
              <a:latin typeface="Calibri"/>
              <a:cs typeface="Calibri"/>
            </a:endParaRPr>
          </a:p>
          <a:p>
            <a:pPr algn="ctr"/>
            <a:r>
              <a:rPr lang="en-GB" sz="1000" dirty="0">
                <a:latin typeface="Calibri"/>
                <a:ea typeface="+mn-lt"/>
                <a:cs typeface="+mn-lt"/>
              </a:rPr>
              <a:t>Traditional Roast Turkey (CGF)</a:t>
            </a:r>
            <a:r>
              <a:rPr lang="en-GB" sz="800" dirty="0">
                <a:latin typeface="Calibri"/>
                <a:ea typeface="+mn-lt"/>
                <a:cs typeface="+mn-lt"/>
              </a:rPr>
              <a:t> </a:t>
            </a:r>
            <a:endParaRPr lang="en-GB" sz="800" dirty="0">
              <a:latin typeface="Calibri"/>
              <a:cs typeface="Calibri"/>
            </a:endParaRPr>
          </a:p>
          <a:p>
            <a:pPr algn="ctr"/>
            <a:r>
              <a:rPr lang="en-GB" sz="800" dirty="0">
                <a:latin typeface="Calibri"/>
                <a:ea typeface="+mn-lt"/>
                <a:cs typeface="+mn-lt"/>
              </a:rPr>
              <a:t>        </a:t>
            </a:r>
            <a:r>
              <a:rPr lang="en-GB" sz="800" dirty="0">
                <a:ea typeface="+mn-lt"/>
                <a:cs typeface="+mn-lt"/>
              </a:rPr>
              <a:t>With roast gravy, homemade fruit stuffing, creamed and roasted potatoes, seasonal vegetables, and pig in a blanket.</a:t>
            </a:r>
            <a:r>
              <a:rPr lang="en-GB" sz="800" dirty="0">
                <a:latin typeface="Calibri"/>
                <a:ea typeface="+mn-lt"/>
                <a:cs typeface="+mn-lt"/>
              </a:rPr>
              <a:t>    </a:t>
            </a:r>
            <a:endParaRPr lang="en-GB" sz="800" dirty="0">
              <a:latin typeface="Calibri"/>
              <a:cs typeface="Calibri"/>
            </a:endParaRPr>
          </a:p>
          <a:p>
            <a:pPr algn="ctr"/>
            <a:r>
              <a:rPr lang="en-GB" sz="800" dirty="0">
                <a:latin typeface="Calibri"/>
                <a:ea typeface="+mn-lt"/>
                <a:cs typeface="+mn-lt"/>
              </a:rPr>
              <a:t>  </a:t>
            </a:r>
            <a:endParaRPr lang="en-GB" sz="800" dirty="0">
              <a:latin typeface="Calibri"/>
              <a:cs typeface="Calibri"/>
            </a:endParaRPr>
          </a:p>
          <a:p>
            <a:pPr algn="ctr"/>
            <a:r>
              <a:rPr lang="en-GB" sz="1000" dirty="0">
                <a:latin typeface="Calibri"/>
                <a:ea typeface="+mn-lt"/>
                <a:cs typeface="+mn-lt"/>
              </a:rPr>
              <a:t>Blade of Beef (GF) </a:t>
            </a:r>
            <a:endParaRPr lang="en-GB" sz="1000" dirty="0">
              <a:latin typeface="Calibri"/>
              <a:cs typeface="Calibri"/>
            </a:endParaRPr>
          </a:p>
          <a:p>
            <a:pPr algn="ctr"/>
            <a:r>
              <a:rPr lang="en-GB" sz="800" i="1" dirty="0">
                <a:latin typeface="Calibri"/>
                <a:ea typeface="+mn-lt"/>
                <a:cs typeface="+mn-lt"/>
              </a:rPr>
              <a:t>Cooked in Pan Jus with Creamed &amp; Roast Potato, Honey Roasted Roots, Seasonal Vegetables &amp; Roast Gravy</a:t>
            </a:r>
            <a:r>
              <a:rPr lang="en-GB" sz="800" dirty="0">
                <a:latin typeface="Calibri"/>
                <a:ea typeface="+mn-lt"/>
                <a:cs typeface="+mn-lt"/>
              </a:rPr>
              <a:t> </a:t>
            </a:r>
            <a:endParaRPr lang="en-GB" sz="800" dirty="0">
              <a:latin typeface="Calibri"/>
              <a:cs typeface="Calibri"/>
            </a:endParaRPr>
          </a:p>
          <a:p>
            <a:pPr algn="ctr"/>
            <a:r>
              <a:rPr lang="en-GB" sz="800" dirty="0">
                <a:latin typeface="Calibri"/>
                <a:ea typeface="+mn-lt"/>
                <a:cs typeface="+mn-lt"/>
              </a:rPr>
              <a:t>  </a:t>
            </a:r>
            <a:endParaRPr lang="en-GB" sz="800" dirty="0">
              <a:latin typeface="Calibri"/>
              <a:cs typeface="Calibri"/>
            </a:endParaRPr>
          </a:p>
          <a:p>
            <a:pPr algn="ctr"/>
            <a:r>
              <a:rPr lang="en-GB" sz="1000" dirty="0">
                <a:latin typeface="Calibri"/>
                <a:ea typeface="+mn-lt"/>
                <a:cs typeface="+mn-lt"/>
              </a:rPr>
              <a:t>Pan Seared Seabass (GF) </a:t>
            </a:r>
            <a:endParaRPr lang="en-GB" sz="1000" dirty="0">
              <a:latin typeface="Calibri"/>
              <a:cs typeface="Calibri"/>
            </a:endParaRPr>
          </a:p>
          <a:p>
            <a:pPr algn="ctr"/>
            <a:r>
              <a:rPr lang="en-GB" sz="800" dirty="0">
                <a:latin typeface="Calibri"/>
                <a:ea typeface="+mn-lt"/>
                <a:cs typeface="+mn-lt"/>
              </a:rPr>
              <a:t>                </a:t>
            </a:r>
            <a:r>
              <a:rPr lang="en-GB" sz="800" i="1" dirty="0">
                <a:latin typeface="Calibri"/>
                <a:ea typeface="+mn-lt"/>
                <a:cs typeface="+mn-lt"/>
              </a:rPr>
              <a:t>Crushed New Potatoes, Ratatouille Sauce</a:t>
            </a:r>
            <a:r>
              <a:rPr lang="en-GB" sz="800" dirty="0">
                <a:latin typeface="Calibri"/>
                <a:ea typeface="+mn-lt"/>
                <a:cs typeface="+mn-lt"/>
              </a:rPr>
              <a:t> </a:t>
            </a:r>
            <a:endParaRPr lang="en-GB" sz="800" dirty="0">
              <a:latin typeface="Calibri"/>
              <a:cs typeface="Calibri"/>
            </a:endParaRPr>
          </a:p>
          <a:p>
            <a:pPr algn="ctr"/>
            <a:r>
              <a:rPr lang="en-GB" sz="800" dirty="0">
                <a:latin typeface="Calibri"/>
                <a:ea typeface="+mn-lt"/>
                <a:cs typeface="+mn-lt"/>
              </a:rPr>
              <a:t>  </a:t>
            </a:r>
            <a:endParaRPr lang="en-GB" sz="800" dirty="0">
              <a:latin typeface="Calibri"/>
              <a:cs typeface="Calibri"/>
            </a:endParaRPr>
          </a:p>
          <a:p>
            <a:pPr algn="ctr"/>
            <a:r>
              <a:rPr lang="en-GB" sz="1000" dirty="0">
                <a:latin typeface="Calibri"/>
                <a:ea typeface="+mn-lt"/>
                <a:cs typeface="+mn-lt"/>
              </a:rPr>
              <a:t>Spiced butternut squash (V) </a:t>
            </a:r>
            <a:endParaRPr lang="en-GB" sz="1000" dirty="0">
              <a:latin typeface="Calibri"/>
              <a:cs typeface="Calibri"/>
            </a:endParaRPr>
          </a:p>
          <a:p>
            <a:pPr algn="ctr"/>
            <a:r>
              <a:rPr lang="en-GB" sz="800" i="1" dirty="0">
                <a:latin typeface="Calibri"/>
                <a:ea typeface="+mn-lt"/>
                <a:cs typeface="+mn-lt"/>
              </a:rPr>
              <a:t>Chestnut and red onion Wellington, sea salt and thyme roasties, roast root vegetables, and Brussels sprouts</a:t>
            </a:r>
            <a:r>
              <a:rPr lang="en-GB" sz="800" dirty="0">
                <a:latin typeface="Calibri"/>
                <a:ea typeface="+mn-lt"/>
                <a:cs typeface="+mn-lt"/>
              </a:rPr>
              <a:t> </a:t>
            </a:r>
            <a:endParaRPr lang="en-GB" sz="800" dirty="0">
              <a:latin typeface="Calibri"/>
              <a:cs typeface="Calibri"/>
            </a:endParaRPr>
          </a:p>
          <a:p>
            <a:pPr algn="ctr"/>
            <a:r>
              <a:rPr lang="en-GB" sz="800" i="1" dirty="0">
                <a:latin typeface="Calibri"/>
                <a:ea typeface="+mn-lt"/>
                <a:cs typeface="+mn-lt"/>
              </a:rPr>
              <a:t> </a:t>
            </a:r>
            <a:r>
              <a:rPr lang="en-GB" sz="800" dirty="0">
                <a:latin typeface="Calibri"/>
                <a:ea typeface="+mn-lt"/>
                <a:cs typeface="+mn-lt"/>
              </a:rPr>
              <a:t> </a:t>
            </a:r>
            <a:endParaRPr lang="en-GB" sz="800" dirty="0">
              <a:latin typeface="Calibri"/>
              <a:cs typeface="Calibri"/>
            </a:endParaRPr>
          </a:p>
          <a:p>
            <a:pPr algn="ctr"/>
            <a:r>
              <a:rPr lang="en-GB" sz="1200" b="1" dirty="0">
                <a:latin typeface="Calibri"/>
                <a:ea typeface="+mn-lt"/>
                <a:cs typeface="+mn-lt"/>
              </a:rPr>
              <a:t>Desserts</a:t>
            </a:r>
            <a:r>
              <a:rPr lang="en-GB" sz="1100" b="1" dirty="0">
                <a:latin typeface="Calibri"/>
                <a:ea typeface="+mn-lt"/>
                <a:cs typeface="+mn-lt"/>
              </a:rPr>
              <a:t> </a:t>
            </a:r>
            <a:endParaRPr lang="en-GB" sz="1100" b="1" dirty="0">
              <a:latin typeface="Calibri"/>
              <a:cs typeface="Calibri"/>
            </a:endParaRPr>
          </a:p>
          <a:p>
            <a:pPr algn="ctr"/>
            <a:r>
              <a:rPr lang="en-GB" sz="800" dirty="0">
                <a:latin typeface="Calibri"/>
                <a:ea typeface="+mn-lt"/>
                <a:cs typeface="+mn-lt"/>
              </a:rPr>
              <a:t>  </a:t>
            </a:r>
            <a:endParaRPr lang="en-GB" sz="800" dirty="0">
              <a:latin typeface="Calibri"/>
              <a:cs typeface="Calibri"/>
            </a:endParaRPr>
          </a:p>
          <a:p>
            <a:pPr algn="ctr"/>
            <a:r>
              <a:rPr lang="en-GB" sz="1000" dirty="0">
                <a:latin typeface="Calibri"/>
                <a:ea typeface="+mn-lt"/>
                <a:cs typeface="+mn-lt"/>
              </a:rPr>
              <a:t>Traditional Christmas pudding (CGF) </a:t>
            </a:r>
            <a:endParaRPr lang="en-GB" sz="1000" dirty="0">
              <a:latin typeface="Calibri"/>
              <a:cs typeface="Calibri"/>
            </a:endParaRPr>
          </a:p>
          <a:p>
            <a:pPr algn="ctr"/>
            <a:r>
              <a:rPr lang="en-GB" sz="800" dirty="0">
                <a:latin typeface="Calibri"/>
                <a:ea typeface="+mn-lt"/>
                <a:cs typeface="+mn-lt"/>
              </a:rPr>
              <a:t>                </a:t>
            </a:r>
            <a:r>
              <a:rPr lang="en-GB" sz="800" i="1" dirty="0">
                <a:latin typeface="Calibri"/>
                <a:ea typeface="+mn-lt"/>
                <a:cs typeface="+mn-lt"/>
              </a:rPr>
              <a:t>Served with brandy sauce</a:t>
            </a:r>
            <a:r>
              <a:rPr lang="en-GB" sz="800" dirty="0">
                <a:latin typeface="Calibri"/>
                <a:ea typeface="+mn-lt"/>
                <a:cs typeface="+mn-lt"/>
              </a:rPr>
              <a:t> </a:t>
            </a:r>
            <a:endParaRPr lang="en-GB" sz="800" dirty="0">
              <a:latin typeface="Calibri"/>
              <a:cs typeface="Calibri"/>
            </a:endParaRPr>
          </a:p>
          <a:p>
            <a:pPr algn="ctr"/>
            <a:r>
              <a:rPr lang="en-GB" sz="800" dirty="0">
                <a:latin typeface="Calibri"/>
                <a:ea typeface="+mn-lt"/>
                <a:cs typeface="+mn-lt"/>
              </a:rPr>
              <a:t>  </a:t>
            </a:r>
            <a:endParaRPr lang="en-GB" sz="800" dirty="0">
              <a:latin typeface="Calibri"/>
              <a:cs typeface="Calibri"/>
            </a:endParaRPr>
          </a:p>
          <a:p>
            <a:pPr algn="ctr"/>
            <a:r>
              <a:rPr lang="en-GB" sz="1000" dirty="0">
                <a:latin typeface="Calibri"/>
                <a:ea typeface="+mn-lt"/>
                <a:cs typeface="+mn-lt"/>
              </a:rPr>
              <a:t>St Clements Cheesecake (GF, V) </a:t>
            </a:r>
            <a:endParaRPr lang="en-GB" sz="1000" dirty="0">
              <a:latin typeface="Calibri"/>
              <a:cs typeface="Calibri"/>
            </a:endParaRPr>
          </a:p>
          <a:p>
            <a:pPr algn="ctr"/>
            <a:r>
              <a:rPr lang="en-GB" sz="800" dirty="0">
                <a:latin typeface="Calibri"/>
                <a:ea typeface="+mn-lt"/>
                <a:cs typeface="+mn-lt"/>
              </a:rPr>
              <a:t>                </a:t>
            </a:r>
            <a:r>
              <a:rPr lang="en-GB" sz="800" i="1" dirty="0">
                <a:latin typeface="Calibri"/>
                <a:ea typeface="+mn-lt"/>
                <a:cs typeface="+mn-lt"/>
              </a:rPr>
              <a:t>Sugar-Coated Clementines’</a:t>
            </a:r>
            <a:r>
              <a:rPr lang="en-GB" sz="800" dirty="0">
                <a:latin typeface="Calibri"/>
                <a:ea typeface="+mn-lt"/>
                <a:cs typeface="+mn-lt"/>
              </a:rPr>
              <a:t> </a:t>
            </a:r>
            <a:endParaRPr lang="en-GB" sz="800" dirty="0">
              <a:latin typeface="Calibri"/>
              <a:cs typeface="Calibri"/>
            </a:endParaRPr>
          </a:p>
          <a:p>
            <a:pPr algn="ctr"/>
            <a:r>
              <a:rPr lang="en-GB" sz="800" dirty="0">
                <a:latin typeface="Calibri"/>
                <a:ea typeface="+mn-lt"/>
                <a:cs typeface="+mn-lt"/>
              </a:rPr>
              <a:t>  </a:t>
            </a:r>
            <a:endParaRPr lang="en-GB" sz="800" dirty="0">
              <a:latin typeface="Calibri"/>
              <a:cs typeface="Calibri"/>
            </a:endParaRPr>
          </a:p>
          <a:p>
            <a:pPr algn="ctr"/>
            <a:r>
              <a:rPr lang="en-GB" sz="1000" dirty="0">
                <a:latin typeface="Calibri"/>
                <a:ea typeface="+mn-lt"/>
                <a:cs typeface="+mn-lt"/>
              </a:rPr>
              <a:t>Cheese Plate (CGF, V) </a:t>
            </a:r>
            <a:endParaRPr lang="en-GB" sz="1000" dirty="0">
              <a:latin typeface="Calibri"/>
              <a:cs typeface="Calibri"/>
            </a:endParaRPr>
          </a:p>
          <a:p>
            <a:pPr algn="ctr"/>
            <a:r>
              <a:rPr lang="en-GB" sz="800" dirty="0">
                <a:latin typeface="Calibri"/>
                <a:ea typeface="+mn-lt"/>
                <a:cs typeface="+mn-lt"/>
              </a:rPr>
              <a:t>                </a:t>
            </a:r>
            <a:r>
              <a:rPr lang="en-GB" sz="800" dirty="0">
                <a:ea typeface="+mn-lt"/>
                <a:cs typeface="+mn-lt"/>
              </a:rPr>
              <a:t>Stilton, Brie, and Cheddar paired with biscuits, grapes, and chutney </a:t>
            </a:r>
            <a:endParaRPr lang="en-GB" sz="800" i="1">
              <a:ea typeface="+mn-lt"/>
              <a:cs typeface="+mn-lt"/>
            </a:endParaRPr>
          </a:p>
        </p:txBody>
      </p:sp>
      <p:sp>
        <p:nvSpPr>
          <p:cNvPr id="7" name="TextBox 6">
            <a:extLst>
              <a:ext uri="{FF2B5EF4-FFF2-40B4-BE49-F238E27FC236}">
                <a16:creationId xmlns:a16="http://schemas.microsoft.com/office/drawing/2014/main" id="{7D7AA69F-193B-A6AB-956D-7534A938A3EC}"/>
              </a:ext>
            </a:extLst>
          </p:cNvPr>
          <p:cNvSpPr txBox="1"/>
          <p:nvPr/>
        </p:nvSpPr>
        <p:spPr>
          <a:xfrm>
            <a:off x="6880494" y="1342428"/>
            <a:ext cx="4436806" cy="40780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1100" dirty="0">
              <a:cs typeface="Calibri" panose="020F0502020204030204"/>
            </a:endParaRPr>
          </a:p>
          <a:p>
            <a:pPr algn="ctr"/>
            <a:r>
              <a:rPr lang="en-GB" sz="1100" b="1" i="1" dirty="0">
                <a:ea typeface="+mn-lt"/>
                <a:cs typeface="+mn-lt"/>
              </a:rPr>
              <a:t>175ml                                    250ml                                         bottle</a:t>
            </a:r>
            <a:r>
              <a:rPr lang="en-GB" sz="1200" b="1" i="1" dirty="0">
                <a:ea typeface="+mn-lt"/>
                <a:cs typeface="+mn-lt"/>
              </a:rPr>
              <a:t> </a:t>
            </a:r>
            <a:endParaRPr lang="en-US" sz="1200" dirty="0">
              <a:ea typeface="+mn-lt"/>
              <a:cs typeface="+mn-lt"/>
            </a:endParaRPr>
          </a:p>
          <a:p>
            <a:pPr algn="ctr"/>
            <a:r>
              <a:rPr lang="en-GB" sz="1400" b="1" i="1" dirty="0">
                <a:ea typeface="+mn-lt"/>
                <a:cs typeface="+mn-lt"/>
              </a:rPr>
              <a:t>£4.50                             £5.50                               £16.95</a:t>
            </a:r>
            <a:endParaRPr lang="en-US" sz="1400" dirty="0">
              <a:ea typeface="+mn-lt"/>
              <a:cs typeface="+mn-lt"/>
            </a:endParaRPr>
          </a:p>
          <a:p>
            <a:pPr algn="ctr"/>
            <a:endParaRPr lang="en-GB" sz="1200" dirty="0">
              <a:cs typeface="Calibri" panose="020F0502020204030204"/>
            </a:endParaRPr>
          </a:p>
          <a:p>
            <a:pPr algn="ctr"/>
            <a:endParaRPr lang="en-GB" sz="1200" dirty="0">
              <a:cs typeface="Calibri" panose="020F0502020204030204"/>
            </a:endParaRPr>
          </a:p>
          <a:p>
            <a:pPr algn="ctr"/>
            <a:r>
              <a:rPr lang="en-GB" sz="1200" dirty="0">
                <a:cs typeface="Calibri" panose="020F0502020204030204"/>
              </a:rPr>
              <a:t>Sauvignon Blanc</a:t>
            </a:r>
            <a:endParaRPr lang="en-GB" dirty="0">
              <a:cs typeface="Calibri"/>
            </a:endParaRPr>
          </a:p>
          <a:p>
            <a:pPr algn="ctr"/>
            <a:r>
              <a:rPr lang="en-GB" sz="1100" b="1" i="1" dirty="0">
                <a:cs typeface="Calibri" panose="020F0502020204030204"/>
              </a:rPr>
              <a:t>White - </a:t>
            </a:r>
            <a:r>
              <a:rPr lang="en-GB" sz="1100" i="1" dirty="0">
                <a:cs typeface="Calibri" panose="020F0502020204030204"/>
              </a:rPr>
              <a:t>Light gold colour, Aromas of lime and floral notes, a touch of tropical fruit with plenty of freshness on the palate. </a:t>
            </a:r>
            <a:r>
              <a:rPr lang="en-GB" sz="1100" b="1" i="1" dirty="0">
                <a:cs typeface="Calibri" panose="020F0502020204030204"/>
              </a:rPr>
              <a:t>DRY</a:t>
            </a:r>
            <a:r>
              <a:rPr lang="en-GB" sz="1100" i="1" dirty="0">
                <a:cs typeface="Calibri" panose="020F0502020204030204"/>
              </a:rPr>
              <a:t> </a:t>
            </a:r>
            <a:endParaRPr lang="en-GB" dirty="0">
              <a:cs typeface="Calibri" panose="020F0502020204030204"/>
            </a:endParaRPr>
          </a:p>
          <a:p>
            <a:pPr algn="ctr"/>
            <a:endParaRPr lang="en-GB" dirty="0">
              <a:cs typeface="Calibri" panose="020F0502020204030204"/>
            </a:endParaRPr>
          </a:p>
          <a:p>
            <a:pPr algn="ctr"/>
            <a:r>
              <a:rPr lang="en-GB" sz="1200" dirty="0">
                <a:cs typeface="Calibri"/>
              </a:rPr>
              <a:t>Merlot</a:t>
            </a:r>
          </a:p>
          <a:p>
            <a:pPr algn="ctr"/>
            <a:r>
              <a:rPr lang="en-GB" sz="1100" b="1" i="1" dirty="0">
                <a:cs typeface="Calibri" panose="020F0502020204030204"/>
              </a:rPr>
              <a:t>Red</a:t>
            </a:r>
            <a:r>
              <a:rPr lang="en-GB" sz="1100" i="1" dirty="0">
                <a:cs typeface="Calibri" panose="020F0502020204030204"/>
              </a:rPr>
              <a:t> – Youthful crimson red. Aroma of little plums and a taste of berries with a fruity finish. </a:t>
            </a:r>
            <a:r>
              <a:rPr lang="en-GB" sz="1100" b="1" i="1" dirty="0">
                <a:cs typeface="Calibri" panose="020F0502020204030204"/>
              </a:rPr>
              <a:t>Medium bodied.</a:t>
            </a:r>
            <a:endParaRPr lang="en-GB" dirty="0">
              <a:cs typeface="Calibri" panose="020F0502020204030204"/>
            </a:endParaRPr>
          </a:p>
          <a:p>
            <a:pPr algn="ctr"/>
            <a:endParaRPr lang="en-GB" dirty="0">
              <a:cs typeface="Calibri" panose="020F0502020204030204"/>
            </a:endParaRPr>
          </a:p>
          <a:p>
            <a:pPr algn="ctr"/>
            <a:r>
              <a:rPr lang="en-GB" sz="1200" dirty="0">
                <a:cs typeface="Calibri" panose="020F0502020204030204"/>
              </a:rPr>
              <a:t>Malbec</a:t>
            </a:r>
            <a:endParaRPr lang="en-GB" sz="1200" dirty="0"/>
          </a:p>
          <a:p>
            <a:pPr algn="ctr"/>
            <a:r>
              <a:rPr lang="en-GB" sz="1100" b="1" i="1" dirty="0">
                <a:cs typeface="Calibri" panose="020F0502020204030204"/>
              </a:rPr>
              <a:t>Red –</a:t>
            </a:r>
            <a:r>
              <a:rPr lang="en-GB" sz="1100" b="1" i="1" dirty="0">
                <a:ea typeface="+mn-lt"/>
                <a:cs typeface="+mn-lt"/>
              </a:rPr>
              <a:t> </a:t>
            </a:r>
            <a:r>
              <a:rPr lang="en-GB" sz="1100" dirty="0">
                <a:ea typeface="+mn-lt"/>
                <a:cs typeface="+mn-lt"/>
              </a:rPr>
              <a:t> from Las </a:t>
            </a:r>
            <a:r>
              <a:rPr lang="en-GB" sz="1100" dirty="0" err="1">
                <a:ea typeface="+mn-lt"/>
                <a:cs typeface="+mn-lt"/>
              </a:rPr>
              <a:t>Pintadas</a:t>
            </a:r>
            <a:r>
              <a:rPr lang="en-GB" sz="1100" dirty="0">
                <a:ea typeface="+mn-lt"/>
                <a:cs typeface="+mn-lt"/>
              </a:rPr>
              <a:t>' vineyard, a deep shade of red-purple. Red plum and Morello cherry aromas mingle with violet-like flowery notes, undertones of vanilla, chocolate, and caramel in the nose. A structure that is smooth and velvety with a sweet, ripe aftertaste. </a:t>
            </a:r>
            <a:r>
              <a:rPr lang="en-GB" sz="1100" b="1" dirty="0">
                <a:ea typeface="+mn-lt"/>
                <a:cs typeface="+mn-lt"/>
              </a:rPr>
              <a:t>Fuller bodied.</a:t>
            </a:r>
            <a:endParaRPr lang="en-GB" sz="1100" b="1">
              <a:cs typeface="Calibri"/>
            </a:endParaRPr>
          </a:p>
          <a:p>
            <a:pPr algn="ctr"/>
            <a:endParaRPr lang="en-GB" sz="1400" dirty="0">
              <a:cs typeface="Calibri" panose="020F0502020204030204"/>
            </a:endParaRPr>
          </a:p>
          <a:p>
            <a:pPr algn="ctr"/>
            <a:endParaRPr lang="en-GB" dirty="0">
              <a:cs typeface="Calibri" panose="020F0502020204030204"/>
            </a:endParaRPr>
          </a:p>
        </p:txBody>
      </p:sp>
      <p:sp>
        <p:nvSpPr>
          <p:cNvPr id="8" name="TextBox 7">
            <a:extLst>
              <a:ext uri="{FF2B5EF4-FFF2-40B4-BE49-F238E27FC236}">
                <a16:creationId xmlns:a16="http://schemas.microsoft.com/office/drawing/2014/main" id="{0E8ADC21-37C1-F7D5-8789-90F459AA0446}"/>
              </a:ext>
            </a:extLst>
          </p:cNvPr>
          <p:cNvSpPr txBox="1"/>
          <p:nvPr/>
        </p:nvSpPr>
        <p:spPr>
          <a:xfrm>
            <a:off x="7772982" y="691955"/>
            <a:ext cx="23516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i="1">
                <a:cs typeface="Calibri"/>
              </a:rPr>
              <a:t>Drinks Menu</a:t>
            </a:r>
            <a:endParaRPr lang="en-US"/>
          </a:p>
        </p:txBody>
      </p:sp>
      <p:sp>
        <p:nvSpPr>
          <p:cNvPr id="9" name="TextBox 8">
            <a:extLst>
              <a:ext uri="{FF2B5EF4-FFF2-40B4-BE49-F238E27FC236}">
                <a16:creationId xmlns:a16="http://schemas.microsoft.com/office/drawing/2014/main" id="{FCCBCD9D-322D-AE7D-F35F-87D26C3A56D2}"/>
              </a:ext>
            </a:extLst>
          </p:cNvPr>
          <p:cNvSpPr txBox="1"/>
          <p:nvPr/>
        </p:nvSpPr>
        <p:spPr>
          <a:xfrm>
            <a:off x="6559825" y="5731564"/>
            <a:ext cx="538369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ea typeface="+mn-lt"/>
                <a:cs typeface="+mn-lt"/>
              </a:rPr>
              <a:t>A £10 per person non-refundable/non-transferable deposit is required to secure a reservation. Seven days prior to your event date, menu pre-orders, dietary requirements, and the final payment are required. The last payment is not transferrable or refundable. There may be nuts, seeds, or other allergens in some of the menu items. Prior to making your reservation, any special dietary requests must be made in writing and authorised by the hotel. Depending on what is available in the market, menus can change. Vegetarian-friendly, gluten-free, and capable of being made gluten-free In the odd event that they must cancel, management has the right to give adequate warning. </a:t>
            </a:r>
            <a:endParaRPr lang="en-US"/>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ntent Placeholder 2">
            <a:extLst>
              <a:ext uri="{FF2B5EF4-FFF2-40B4-BE49-F238E27FC236}">
                <a16:creationId xmlns:a16="http://schemas.microsoft.com/office/drawing/2014/main" id="{0D63578A-635C-F68F-E09F-1B8798A02A12}"/>
              </a:ext>
            </a:extLst>
          </p:cNvPr>
          <p:cNvSpPr>
            <a:spLocks noGrp="1"/>
          </p:cNvSpPr>
          <p:nvPr>
            <p:ph idx="1"/>
          </p:nvPr>
        </p:nvSpPr>
        <p:spPr>
          <a:xfrm>
            <a:off x="838200" y="547777"/>
            <a:ext cx="10515600" cy="5668931"/>
          </a:xfrm>
        </p:spPr>
        <p:txBody>
          <a:bodyPr vert="horz" lIns="91440" tIns="45720" rIns="91440" bIns="45720" rtlCol="0" anchor="t">
            <a:normAutofit/>
          </a:bodyPr>
          <a:lstStyle/>
          <a:p>
            <a:pPr marL="0" indent="0">
              <a:buNone/>
            </a:pPr>
            <a:r>
              <a:rPr lang="en-GB" sz="1300" dirty="0">
                <a:latin typeface="Times New Roman"/>
                <a:ea typeface="+mn-lt"/>
                <a:cs typeface="+mn-lt"/>
              </a:rPr>
              <a:t>Reference list</a:t>
            </a:r>
            <a:endParaRPr lang="en-GB" sz="1300" dirty="0">
              <a:latin typeface="Times New Roman"/>
              <a:cs typeface="Calibri" panose="020F0502020204030204"/>
            </a:endParaRPr>
          </a:p>
          <a:p>
            <a:r>
              <a:rPr lang="en-GB" sz="1300" dirty="0" err="1">
                <a:latin typeface="Times New Roman"/>
                <a:ea typeface="+mn-lt"/>
                <a:cs typeface="+mn-lt"/>
              </a:rPr>
              <a:t>Bellhotel</a:t>
            </a:r>
            <a:r>
              <a:rPr lang="en-GB" sz="1300" dirty="0">
                <a:latin typeface="Times New Roman"/>
                <a:ea typeface="+mn-lt"/>
                <a:cs typeface="+mn-lt"/>
              </a:rPr>
              <a:t> (2021). </a:t>
            </a:r>
            <a:r>
              <a:rPr lang="en-GB" sz="1300" i="1" dirty="0">
                <a:latin typeface="Times New Roman"/>
                <a:ea typeface="+mn-lt"/>
                <a:cs typeface="+mn-lt"/>
                <a:hlinkClick r:id="rId2"/>
              </a:rPr>
              <a:t>https://bellhotelderby.co.uk/wp-content/uploads/2021/08/Dining-Christmas-Party-Menu-2021.pdf</a:t>
            </a:r>
            <a:r>
              <a:rPr lang="en-GB" sz="1300" dirty="0">
                <a:latin typeface="Times New Roman"/>
                <a:ea typeface="+mn-lt"/>
                <a:cs typeface="+mn-lt"/>
              </a:rPr>
              <a:t>. [online] </a:t>
            </a:r>
            <a:r>
              <a:rPr lang="en-GB" sz="1300" dirty="0">
                <a:latin typeface="Times New Roman"/>
                <a:ea typeface="+mn-lt"/>
                <a:cs typeface="+mn-lt"/>
                <a:hlinkClick r:id="rId3"/>
              </a:rPr>
              <a:t>www.bellhotelderby.co.uk</a:t>
            </a:r>
            <a:r>
              <a:rPr lang="en-GB" sz="1300" dirty="0">
                <a:latin typeface="Times New Roman"/>
                <a:ea typeface="+mn-lt"/>
                <a:cs typeface="+mn-lt"/>
              </a:rPr>
              <a:t>. Available at: </a:t>
            </a:r>
            <a:r>
              <a:rPr lang="en-GB" sz="1300" dirty="0">
                <a:latin typeface="Times New Roman"/>
                <a:ea typeface="+mn-lt"/>
                <a:cs typeface="+mn-lt"/>
                <a:hlinkClick r:id="rId2"/>
              </a:rPr>
              <a:t>https://bellhotelderby.co.uk/wp-content/uploads/2021/08/Dining-Christmas-Party-Menu-2021.pdf</a:t>
            </a:r>
            <a:r>
              <a:rPr lang="en-GB" sz="1300" dirty="0">
                <a:latin typeface="Times New Roman"/>
                <a:ea typeface="+mn-lt"/>
                <a:cs typeface="+mn-lt"/>
              </a:rPr>
              <a:t>.</a:t>
            </a:r>
            <a:endParaRPr lang="en-GB" sz="1300" dirty="0">
              <a:latin typeface="Times New Roman"/>
              <a:cs typeface="Times New Roman"/>
            </a:endParaRPr>
          </a:p>
          <a:p>
            <a:r>
              <a:rPr lang="en-GB" sz="1300" dirty="0">
                <a:latin typeface="Times New Roman"/>
                <a:ea typeface="+mn-lt"/>
                <a:cs typeface="+mn-lt"/>
              </a:rPr>
              <a:t>Best Western Hotel (2022). </a:t>
            </a:r>
            <a:r>
              <a:rPr lang="en-GB" sz="1300" i="1" dirty="0">
                <a:latin typeface="Times New Roman"/>
                <a:ea typeface="+mn-lt"/>
                <a:cs typeface="+mn-lt"/>
              </a:rPr>
              <a:t>Lee Wood Hotel Festive Season 2022</a:t>
            </a:r>
            <a:r>
              <a:rPr lang="en-GB" sz="1300" dirty="0">
                <a:latin typeface="Times New Roman"/>
                <a:ea typeface="+mn-lt"/>
                <a:cs typeface="+mn-lt"/>
              </a:rPr>
              <a:t>. [online] Available at: </a:t>
            </a:r>
            <a:r>
              <a:rPr lang="en-GB" sz="1300" dirty="0">
                <a:latin typeface="Times New Roman"/>
                <a:ea typeface="+mn-lt"/>
                <a:cs typeface="+mn-lt"/>
                <a:hlinkClick r:id="rId4"/>
              </a:rPr>
              <a:t>https://cdn-sf.bestwestern.co.uk/isite/docs/librariesprovider24/christmas/christmas-2022-(1).pdf</a:t>
            </a:r>
            <a:r>
              <a:rPr lang="en-GB" sz="1300" dirty="0">
                <a:latin typeface="Times New Roman"/>
                <a:ea typeface="+mn-lt"/>
                <a:cs typeface="+mn-lt"/>
              </a:rPr>
              <a:t> [Accessed 8 Nov. 2022].</a:t>
            </a:r>
            <a:endParaRPr lang="en-GB" sz="1300" dirty="0">
              <a:latin typeface="Times New Roman"/>
              <a:cs typeface="Times New Roman"/>
            </a:endParaRPr>
          </a:p>
          <a:p>
            <a:r>
              <a:rPr lang="en-GB" sz="1300" dirty="0">
                <a:latin typeface="Times New Roman"/>
                <a:ea typeface="+mn-lt"/>
                <a:cs typeface="+mn-lt"/>
                <a:hlinkClick r:id="rId5"/>
              </a:rPr>
              <a:t>https://www.inapub.co.uk/uploads/dbfiles/7d76d8a619384d7884db55471d10022f.pdf</a:t>
            </a:r>
            <a:r>
              <a:rPr lang="en-GB" sz="1300" dirty="0">
                <a:latin typeface="Times New Roman"/>
                <a:ea typeface="+mn-lt"/>
                <a:cs typeface="+mn-lt"/>
              </a:rPr>
              <a:t>. (2022). </a:t>
            </a:r>
            <a:r>
              <a:rPr lang="en-GB" sz="1300" i="1" dirty="0">
                <a:latin typeface="Times New Roman"/>
                <a:ea typeface="+mn-lt"/>
                <a:cs typeface="+mn-lt"/>
                <a:hlinkClick r:id="rId6"/>
              </a:rPr>
              <a:t>www.inapub.co.uk</a:t>
            </a:r>
            <a:r>
              <a:rPr lang="en-GB" sz="1300" dirty="0">
                <a:latin typeface="Times New Roman"/>
                <a:ea typeface="+mn-lt"/>
                <a:cs typeface="+mn-lt"/>
              </a:rPr>
              <a:t>. [online] Available at: </a:t>
            </a:r>
            <a:r>
              <a:rPr lang="en-GB" sz="1300" dirty="0">
                <a:latin typeface="Times New Roman"/>
                <a:ea typeface="+mn-lt"/>
                <a:cs typeface="+mn-lt"/>
                <a:hlinkClick r:id="rId5"/>
              </a:rPr>
              <a:t>https://www.inapub.co.uk/uploads/dbfiles/7d76d8a619384d7884db55471d10022f.pdf</a:t>
            </a:r>
            <a:r>
              <a:rPr lang="en-GB" sz="1300" dirty="0">
                <a:latin typeface="Times New Roman"/>
                <a:ea typeface="+mn-lt"/>
                <a:cs typeface="+mn-lt"/>
              </a:rPr>
              <a:t>.</a:t>
            </a:r>
            <a:endParaRPr lang="en-GB" sz="1300" dirty="0">
              <a:latin typeface="Times New Roman"/>
              <a:cs typeface="Times New Roman"/>
            </a:endParaRPr>
          </a:p>
          <a:p>
            <a:r>
              <a:rPr lang="en-GB" sz="1300" dirty="0">
                <a:latin typeface="Times New Roman"/>
                <a:ea typeface="+mn-lt"/>
                <a:cs typeface="+mn-lt"/>
              </a:rPr>
              <a:t>Jeera Restaurant (2022). </a:t>
            </a:r>
            <a:r>
              <a:rPr lang="en-GB" sz="1300" i="1" dirty="0">
                <a:latin typeface="Times New Roman"/>
                <a:ea typeface="+mn-lt"/>
                <a:cs typeface="+mn-lt"/>
              </a:rPr>
              <a:t>wine list</a:t>
            </a:r>
            <a:r>
              <a:rPr lang="en-GB" sz="1300" dirty="0">
                <a:latin typeface="Times New Roman"/>
                <a:ea typeface="+mn-lt"/>
                <a:cs typeface="+mn-lt"/>
              </a:rPr>
              <a:t>.</a:t>
            </a:r>
            <a:endParaRPr lang="en-GB" sz="1300" dirty="0">
              <a:latin typeface="Times New Roman"/>
              <a:cs typeface="Times New Roman"/>
            </a:endParaRPr>
          </a:p>
          <a:p>
            <a:r>
              <a:rPr lang="en-GB" sz="1300" dirty="0">
                <a:latin typeface="Times New Roman"/>
                <a:ea typeface="+mn-lt"/>
                <a:cs typeface="+mn-lt"/>
              </a:rPr>
              <a:t>Lakeside Park Hotel (2022). </a:t>
            </a:r>
            <a:r>
              <a:rPr lang="en-GB" sz="1300" i="1" dirty="0">
                <a:latin typeface="Times New Roman"/>
                <a:ea typeface="+mn-lt"/>
                <a:cs typeface="+mn-lt"/>
              </a:rPr>
              <a:t>Christmas Menus &amp; Parties | Isle of Wight 4 star Hotel | Lakeside Park Hotel &amp; Spa</a:t>
            </a:r>
            <a:r>
              <a:rPr lang="en-GB" sz="1300" dirty="0">
                <a:latin typeface="Times New Roman"/>
                <a:ea typeface="+mn-lt"/>
                <a:cs typeface="+mn-lt"/>
              </a:rPr>
              <a:t>. [online] Lakeside Park Hotel. Available at: </a:t>
            </a:r>
            <a:r>
              <a:rPr lang="en-GB" sz="1300" dirty="0">
                <a:latin typeface="Times New Roman"/>
                <a:ea typeface="+mn-lt"/>
                <a:cs typeface="+mn-lt"/>
                <a:hlinkClick r:id="rId7"/>
              </a:rPr>
              <a:t>https://www.lakesideparkhotel.com/christmas-5/christmas-menus/</a:t>
            </a:r>
            <a:r>
              <a:rPr lang="en-GB" sz="1300" dirty="0">
                <a:latin typeface="Times New Roman"/>
                <a:ea typeface="+mn-lt"/>
                <a:cs typeface="+mn-lt"/>
              </a:rPr>
              <a:t> [Accessed 8 Nov. 2022].</a:t>
            </a:r>
            <a:endParaRPr lang="en-GB" sz="1300" dirty="0">
              <a:latin typeface="Times New Roman"/>
              <a:cs typeface="Times New Roman"/>
            </a:endParaRPr>
          </a:p>
          <a:p>
            <a:r>
              <a:rPr lang="en-GB" sz="1300" dirty="0">
                <a:latin typeface="Times New Roman"/>
                <a:ea typeface="+mn-lt"/>
                <a:cs typeface="+mn-lt"/>
              </a:rPr>
              <a:t>Oaklands Hall Hotel (2021). </a:t>
            </a:r>
            <a:r>
              <a:rPr lang="en-GB" sz="1300" i="1" dirty="0">
                <a:latin typeface="Times New Roman"/>
                <a:ea typeface="+mn-lt"/>
                <a:cs typeface="+mn-lt"/>
              </a:rPr>
              <a:t>Comfy Duck The</a:t>
            </a:r>
            <a:r>
              <a:rPr lang="en-GB" sz="1300" dirty="0">
                <a:latin typeface="Times New Roman"/>
                <a:ea typeface="+mn-lt"/>
                <a:cs typeface="+mn-lt"/>
              </a:rPr>
              <a:t>. [online] Available at: </a:t>
            </a:r>
            <a:r>
              <a:rPr lang="en-GB" sz="1300" dirty="0">
                <a:latin typeface="Times New Roman"/>
                <a:ea typeface="+mn-lt"/>
                <a:cs typeface="+mn-lt"/>
                <a:hlinkClick r:id="rId8"/>
              </a:rPr>
              <a:t>https://www.oaklandshallhotel.co.uk/wp-content/uploads/2021/08/Christmas-Brochure-2021.pdf</a:t>
            </a:r>
            <a:r>
              <a:rPr lang="en-GB" sz="1300" dirty="0">
                <a:latin typeface="Times New Roman"/>
                <a:ea typeface="+mn-lt"/>
                <a:cs typeface="+mn-lt"/>
              </a:rPr>
              <a:t> [Accessed 8 Nov. 2022].</a:t>
            </a:r>
            <a:endParaRPr lang="en-GB" sz="1300" dirty="0">
              <a:latin typeface="Times New Roman"/>
              <a:cs typeface="Times New Roman"/>
            </a:endParaRPr>
          </a:p>
          <a:p>
            <a:r>
              <a:rPr lang="en-GB" sz="1300" dirty="0" err="1">
                <a:latin typeface="Times New Roman"/>
                <a:ea typeface="+mn-lt"/>
                <a:cs typeface="+mn-lt"/>
              </a:rPr>
              <a:t>WallpaperSafari</a:t>
            </a:r>
            <a:r>
              <a:rPr lang="en-GB" sz="1300" dirty="0">
                <a:latin typeface="Times New Roman"/>
                <a:ea typeface="+mn-lt"/>
                <a:cs typeface="+mn-lt"/>
              </a:rPr>
              <a:t> (2014). </a:t>
            </a:r>
            <a:r>
              <a:rPr lang="en-GB" sz="1300" i="1" dirty="0">
                <a:latin typeface="Times New Roman"/>
                <a:ea typeface="+mn-lt"/>
                <a:cs typeface="+mn-lt"/>
              </a:rPr>
              <a:t>Christmas Wallpapers</a:t>
            </a:r>
            <a:r>
              <a:rPr lang="en-GB" sz="1300" dirty="0">
                <a:latin typeface="Times New Roman"/>
                <a:ea typeface="+mn-lt"/>
                <a:cs typeface="+mn-lt"/>
              </a:rPr>
              <a:t>. [online] </a:t>
            </a:r>
            <a:r>
              <a:rPr lang="en-GB" sz="1300" dirty="0" err="1">
                <a:latin typeface="Times New Roman"/>
                <a:ea typeface="+mn-lt"/>
                <a:cs typeface="+mn-lt"/>
              </a:rPr>
              <a:t>WallpaperSafari</a:t>
            </a:r>
            <a:r>
              <a:rPr lang="en-GB" sz="1300" dirty="0">
                <a:latin typeface="Times New Roman"/>
                <a:ea typeface="+mn-lt"/>
                <a:cs typeface="+mn-lt"/>
              </a:rPr>
              <a:t>. Available at: </a:t>
            </a:r>
            <a:r>
              <a:rPr lang="en-GB" sz="1300" dirty="0">
                <a:latin typeface="Times New Roman"/>
                <a:ea typeface="+mn-lt"/>
                <a:cs typeface="+mn-lt"/>
                <a:hlinkClick r:id="rId9"/>
              </a:rPr>
              <a:t>https://wallpapersafari.com/christmas-wallpapers/</a:t>
            </a:r>
            <a:r>
              <a:rPr lang="en-GB" sz="1300" dirty="0">
                <a:latin typeface="Times New Roman"/>
                <a:ea typeface="+mn-lt"/>
                <a:cs typeface="+mn-lt"/>
              </a:rPr>
              <a:t> [Accessed 4 Nov. 2022].</a:t>
            </a:r>
            <a:endParaRPr lang="en-GB" sz="1300" dirty="0">
              <a:latin typeface="Times New Roman"/>
              <a:cs typeface="Times New Roman"/>
            </a:endParaRPr>
          </a:p>
          <a:p>
            <a:endParaRPr lang="en-GB" sz="1300" dirty="0">
              <a:latin typeface="Times New Roman"/>
              <a:cs typeface="Calibri"/>
            </a:endParaRPr>
          </a:p>
        </p:txBody>
      </p:sp>
    </p:spTree>
    <p:extLst>
      <p:ext uri="{BB962C8B-B14F-4D97-AF65-F5344CB8AC3E}">
        <p14:creationId xmlns:p14="http://schemas.microsoft.com/office/powerpoint/2010/main" val="418107422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Slides>
  <Notes>0</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Assessment of Practical Tasks (Menu Engineering) </vt:lpstr>
      <vt:lpstr> Derby City Centre (Cathedral Quarter), Full Street, Derby, DE1 3AF 01332 500200 info@trinityhotel.net www.trinityhotel.com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210</cp:revision>
  <dcterms:created xsi:type="dcterms:W3CDTF">2022-11-04T18:18:44Z</dcterms:created>
  <dcterms:modified xsi:type="dcterms:W3CDTF">2022-11-13T16:10:51Z</dcterms:modified>
</cp:coreProperties>
</file>