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8"/>
  </p:notesMasterIdLst>
  <p:handoutMasterIdLst>
    <p:handoutMasterId r:id="rId9"/>
  </p:handoutMasterIdLst>
  <p:sldIdLst>
    <p:sldId id="1483" r:id="rId2"/>
    <p:sldId id="1495" r:id="rId3"/>
    <p:sldId id="305" r:id="rId4"/>
    <p:sldId id="1496" r:id="rId5"/>
    <p:sldId id="1506" r:id="rId6"/>
    <p:sldId id="1504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2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92"/>
    <p:restoredTop sz="82292"/>
  </p:normalViewPr>
  <p:slideViewPr>
    <p:cSldViewPr snapToGrid="0">
      <p:cViewPr varScale="1">
        <p:scale>
          <a:sx n="80" d="100"/>
          <a:sy n="80" d="100"/>
        </p:scale>
        <p:origin x="77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89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646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tiff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4.tiff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.png"/><Relationship Id="rId5" Type="http://schemas.openxmlformats.org/officeDocument/2006/relationships/image" Target="../media/image1.tiff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media5.m4a"/><Relationship Id="rId7" Type="http://schemas.openxmlformats.org/officeDocument/2006/relationships/image" Target="../media/image2.png"/><Relationship Id="rId2" Type="http://schemas.microsoft.com/office/2007/relationships/media" Target="../media/media5.m4a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2.xml"/><Relationship Id="rId5" Type="http://schemas.openxmlformats.org/officeDocument/2006/relationships/video" Target="../media/media6.mp4"/><Relationship Id="rId4" Type="http://schemas.microsoft.com/office/2007/relationships/media" Target="../media/media6.mp4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1.png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3E6174-8728-8840-9399-73892C32707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t="8627" b="6928"/>
          <a:stretch/>
        </p:blipFill>
        <p:spPr>
          <a:xfrm>
            <a:off x="-1" y="-10484"/>
            <a:ext cx="12192001" cy="60142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D6C062-3A06-634C-8CFF-A4EF1750838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943E4-7AF6-9940-8883-554E036A458F}"/>
              </a:ext>
            </a:extLst>
          </p:cNvPr>
          <p:cNvSpPr txBox="1"/>
          <p:nvPr/>
        </p:nvSpPr>
        <p:spPr>
          <a:xfrm>
            <a:off x="1362634" y="161365"/>
            <a:ext cx="989703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eisiau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D3582B1A-18D1-4D5E-B43D-BB4F469CC2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43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21"/>
    </mc:Choice>
    <mc:Fallback xmlns="">
      <p:transition spd="slow" advTm="15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2B49C7-B6A1-DF44-89B6-2C021C2842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7C4A61-5C8F-1841-A006-0F2686A1AEF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</a:blip>
          <a:stretch>
            <a:fillRect/>
          </a:stretch>
        </p:blipFill>
        <p:spPr>
          <a:xfrm>
            <a:off x="-1" y="0"/>
            <a:ext cx="12192001" cy="60209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0D641D-8F9C-BC48-A21A-B10FFD911576}"/>
              </a:ext>
            </a:extLst>
          </p:cNvPr>
          <p:cNvSpPr txBox="1"/>
          <p:nvPr/>
        </p:nvSpPr>
        <p:spPr>
          <a:xfrm>
            <a:off x="2510117" y="211736"/>
            <a:ext cx="7763435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Amser</a:t>
            </a:r>
            <a:r>
              <a:rPr lang="en-US" sz="3200" b="1" i="1" dirty="0"/>
              <a:t> </a:t>
            </a:r>
            <a:r>
              <a:rPr lang="en-US" sz="3200" b="1" i="1" dirty="0" err="1"/>
              <a:t>stori</a:t>
            </a:r>
            <a:endParaRPr lang="en-US" sz="3200" b="1" i="1" dirty="0"/>
          </a:p>
          <a:p>
            <a:pPr algn="ctr"/>
            <a:r>
              <a:rPr lang="en-US" sz="3200" b="1" i="1" dirty="0"/>
              <a:t>(Twinkle, twinkle little star)</a:t>
            </a:r>
            <a:endParaRPr lang="en-US" sz="4400" b="1" i="1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6355AE1-F0AE-D842-8F07-EB285A0B9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3811" y="1638897"/>
            <a:ext cx="6275293" cy="41881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eistedd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ar</a:t>
            </a:r>
            <a:r>
              <a:rPr lang="en-US" sz="3200" b="1" dirty="0">
                <a:solidFill>
                  <a:schemeClr val="tx1"/>
                </a:solidFill>
              </a:rPr>
              <a:t> y </a:t>
            </a:r>
            <a:r>
              <a:rPr lang="en-US" sz="3200" b="1" dirty="0" err="1">
                <a:solidFill>
                  <a:schemeClr val="tx1"/>
                </a:solidFill>
              </a:rPr>
              <a:t>llawr</a:t>
            </a: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edrych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ar</a:t>
            </a:r>
            <a:r>
              <a:rPr lang="en-US" sz="3200" b="1" dirty="0">
                <a:solidFill>
                  <a:schemeClr val="tx1"/>
                </a:solidFill>
              </a:rPr>
              <a:t> y </a:t>
            </a:r>
            <a:r>
              <a:rPr lang="en-US" sz="3200" b="1" dirty="0" err="1">
                <a:solidFill>
                  <a:schemeClr val="tx1"/>
                </a:solidFill>
              </a:rPr>
              <a:t>clawr</a:t>
            </a: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deithio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dros</a:t>
            </a:r>
            <a:r>
              <a:rPr lang="en-US" sz="3200" b="1" dirty="0">
                <a:solidFill>
                  <a:schemeClr val="tx1"/>
                </a:solidFill>
              </a:rPr>
              <a:t> y </a:t>
            </a:r>
            <a:r>
              <a:rPr lang="en-US" sz="3200" b="1" dirty="0" err="1">
                <a:solidFill>
                  <a:schemeClr val="tx1"/>
                </a:solidFill>
              </a:rPr>
              <a:t>byd</a:t>
            </a: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wlad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trysor</a:t>
            </a:r>
            <a:r>
              <a:rPr lang="en-US" sz="3200" b="1" dirty="0">
                <a:solidFill>
                  <a:schemeClr val="tx1"/>
                </a:solidFill>
              </a:rPr>
              <a:t> a </a:t>
            </a:r>
            <a:r>
              <a:rPr lang="en-US" sz="3200" b="1" dirty="0" err="1">
                <a:solidFill>
                  <a:schemeClr val="tx1"/>
                </a:solidFill>
              </a:rPr>
              <a:t>hud</a:t>
            </a:r>
            <a:r>
              <a:rPr lang="en-US" sz="3200" b="1" dirty="0">
                <a:solidFill>
                  <a:schemeClr val="tx1"/>
                </a:solidFill>
              </a:rPr>
              <a:t>.</a:t>
            </a:r>
            <a:br>
              <a:rPr lang="en-US" sz="3200" b="1" dirty="0">
                <a:solidFill>
                  <a:schemeClr val="tx1"/>
                </a:solidFill>
              </a:rPr>
            </a:b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 err="1">
                <a:solidFill>
                  <a:schemeClr val="tx1"/>
                </a:solidFill>
              </a:rPr>
              <a:t>Dewch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eistedd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ar</a:t>
            </a:r>
            <a:r>
              <a:rPr lang="en-US" sz="3200" b="1" dirty="0">
                <a:solidFill>
                  <a:schemeClr val="tx1"/>
                </a:solidFill>
              </a:rPr>
              <a:t> y </a:t>
            </a:r>
            <a:r>
              <a:rPr lang="en-US" sz="3200" b="1" dirty="0" err="1">
                <a:solidFill>
                  <a:schemeClr val="tx1"/>
                </a:solidFill>
              </a:rPr>
              <a:t>llawr</a:t>
            </a:r>
            <a:endParaRPr lang="en-US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b="1" dirty="0">
                <a:solidFill>
                  <a:schemeClr val="tx1"/>
                </a:solidFill>
              </a:rPr>
              <a:t>Mae </a:t>
            </a:r>
            <a:r>
              <a:rPr lang="en-US" sz="3200" b="1" dirty="0" err="1">
                <a:solidFill>
                  <a:schemeClr val="tx1"/>
                </a:solidFill>
              </a:rPr>
              <a:t>hi’n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amser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stori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nawr</a:t>
            </a:r>
            <a:r>
              <a:rPr lang="en-US" sz="2800" b="1" dirty="0">
                <a:solidFill>
                  <a:schemeClr val="tx1"/>
                </a:solidFill>
              </a:rPr>
              <a:t>.</a:t>
            </a:r>
            <a:endParaRPr lang="en-US" sz="28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62F439FB-5286-4B69-885D-6D52F70CD5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03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51"/>
    </mc:Choice>
    <mc:Fallback xmlns="">
      <p:transition spd="slow" advTm="27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107796" y="3413025"/>
            <a:ext cx="669674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wrando</a:t>
            </a:r>
            <a:r>
              <a:rPr lang="en-GB" sz="2000" dirty="0"/>
              <a:t>, </a:t>
            </a:r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wrando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dirty="0" err="1"/>
              <a:t>Ar</a:t>
            </a:r>
            <a:r>
              <a:rPr lang="en-GB" sz="2000" dirty="0"/>
              <a:t> y carped </a:t>
            </a:r>
            <a:r>
              <a:rPr lang="en-GB" sz="2000" dirty="0" err="1"/>
              <a:t>gyda</a:t>
            </a:r>
            <a:r>
              <a:rPr lang="en-GB" sz="2000" dirty="0"/>
              <a:t> fi.</a:t>
            </a:r>
            <a:br>
              <a:rPr lang="en-GB" sz="2000" dirty="0"/>
            </a:br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wrando</a:t>
            </a:r>
            <a:r>
              <a:rPr lang="en-GB" sz="2000" dirty="0"/>
              <a:t>, </a:t>
            </a:r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wrando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dirty="0" err="1"/>
              <a:t>Ar</a:t>
            </a:r>
            <a:r>
              <a:rPr lang="en-GB" sz="2000" dirty="0"/>
              <a:t> y carped </a:t>
            </a:r>
            <a:r>
              <a:rPr lang="en-GB" sz="2000" dirty="0" err="1"/>
              <a:t>gyda</a:t>
            </a:r>
            <a:r>
              <a:rPr lang="en-GB" sz="2000" dirty="0"/>
              <a:t> fi. 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63552" y="5101446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…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tywod</a:t>
            </a:r>
            <a:r>
              <a:rPr lang="en-GB" sz="2000" dirty="0"/>
              <a:t>          </a:t>
            </a:r>
            <a:r>
              <a:rPr lang="en-GB" sz="2000" dirty="0" err="1"/>
              <a:t>Dewch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…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dŵr</a:t>
            </a:r>
            <a:r>
              <a:rPr lang="en-GB" sz="2000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7C3C16-6112-1D4A-9F83-5AC9E4E7AEC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tretch>
            <a:fillRect/>
          </a:stretch>
        </p:blipFill>
        <p:spPr>
          <a:xfrm>
            <a:off x="29686" y="9631"/>
            <a:ext cx="12192001" cy="60209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FC56A0-C738-6248-A4AC-B4B4D4E6CE5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30552"/>
            <a:ext cx="12192000" cy="8542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3193B9-119A-3E49-87B8-BFECB1EF9C3C}"/>
              </a:ext>
            </a:extLst>
          </p:cNvPr>
          <p:cNvSpPr txBox="1"/>
          <p:nvPr/>
        </p:nvSpPr>
        <p:spPr>
          <a:xfrm>
            <a:off x="3942080" y="211736"/>
            <a:ext cx="4978400" cy="14465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 err="1"/>
              <a:t>Dewch</a:t>
            </a:r>
            <a:r>
              <a:rPr lang="en-US" sz="4400" b="1" i="1" dirty="0"/>
              <a:t> </a:t>
            </a:r>
            <a:r>
              <a:rPr lang="en-US" sz="4400" b="1" i="1" dirty="0" err="1"/>
              <a:t>i</a:t>
            </a:r>
            <a:r>
              <a:rPr lang="en-US" sz="4400" b="1" i="1" dirty="0"/>
              <a:t> </a:t>
            </a:r>
            <a:r>
              <a:rPr lang="en-US" sz="4400" b="1" i="1" dirty="0" err="1"/>
              <a:t>eistedd</a:t>
            </a:r>
            <a:endParaRPr lang="en-US" sz="4400" b="1" i="1" dirty="0"/>
          </a:p>
          <a:p>
            <a:pPr algn="ctr"/>
            <a:r>
              <a:rPr lang="en-US" sz="4400" b="1" i="1" dirty="0"/>
              <a:t>(Clementine)</a:t>
            </a:r>
            <a:endParaRPr lang="en-US" sz="6000" b="1" i="1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B66A191D-DD01-7047-9595-6F179C6C3ABD}"/>
              </a:ext>
            </a:extLst>
          </p:cNvPr>
          <p:cNvSpPr txBox="1">
            <a:spLocks/>
          </p:cNvSpPr>
          <p:nvPr/>
        </p:nvSpPr>
        <p:spPr>
          <a:xfrm>
            <a:off x="1036526" y="1707910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eistedd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eistedd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Ar</a:t>
            </a:r>
            <a:r>
              <a:rPr lang="en-GB" sz="2400" b="1" dirty="0">
                <a:solidFill>
                  <a:schemeClr val="tx1"/>
                </a:solidFill>
              </a:rPr>
              <a:t> y carped </a:t>
            </a:r>
            <a:r>
              <a:rPr lang="en-GB" sz="2400" b="1" dirty="0" err="1">
                <a:solidFill>
                  <a:schemeClr val="tx1"/>
                </a:solidFill>
              </a:rPr>
              <a:t>gyda</a:t>
            </a:r>
            <a:r>
              <a:rPr lang="en-GB" sz="2400" b="1" dirty="0">
                <a:solidFill>
                  <a:schemeClr val="tx1"/>
                </a:solidFill>
              </a:rPr>
              <a:t> fi.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eistedd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eistedd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Ar</a:t>
            </a:r>
            <a:r>
              <a:rPr lang="en-GB" sz="2400" b="1" dirty="0">
                <a:solidFill>
                  <a:schemeClr val="tx1"/>
                </a:solidFill>
              </a:rPr>
              <a:t> y carped </a:t>
            </a:r>
            <a:r>
              <a:rPr lang="en-GB" sz="2400" b="1" dirty="0" err="1">
                <a:solidFill>
                  <a:schemeClr val="tx1"/>
                </a:solidFill>
              </a:rPr>
              <a:t>gyda</a:t>
            </a:r>
            <a:r>
              <a:rPr lang="en-GB" sz="2400" b="1" dirty="0">
                <a:solidFill>
                  <a:schemeClr val="tx1"/>
                </a:solidFill>
              </a:rPr>
              <a:t> fi. 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5D82370E-89C7-0447-8680-E36AE8073662}"/>
              </a:ext>
            </a:extLst>
          </p:cNvPr>
          <p:cNvSpPr txBox="1">
            <a:spLocks/>
          </p:cNvSpPr>
          <p:nvPr/>
        </p:nvSpPr>
        <p:spPr>
          <a:xfrm>
            <a:off x="7135907" y="1746269"/>
            <a:ext cx="4697505" cy="23336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glapio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glapio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Ar</a:t>
            </a:r>
            <a:r>
              <a:rPr lang="en-GB" sz="2400" b="1" dirty="0">
                <a:solidFill>
                  <a:schemeClr val="tx1"/>
                </a:solidFill>
              </a:rPr>
              <a:t> y carped </a:t>
            </a:r>
            <a:r>
              <a:rPr lang="en-GB" sz="2400" b="1" dirty="0" err="1">
                <a:solidFill>
                  <a:schemeClr val="tx1"/>
                </a:solidFill>
              </a:rPr>
              <a:t>gyda</a:t>
            </a:r>
            <a:r>
              <a:rPr lang="en-GB" sz="2400" b="1" dirty="0">
                <a:solidFill>
                  <a:schemeClr val="tx1"/>
                </a:solidFill>
              </a:rPr>
              <a:t> fi.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glapio</a:t>
            </a:r>
            <a:r>
              <a:rPr lang="en-GB" sz="2400" b="1" dirty="0">
                <a:solidFill>
                  <a:schemeClr val="tx1"/>
                </a:solidFill>
              </a:rPr>
              <a:t>, </a:t>
            </a:r>
            <a:r>
              <a:rPr lang="en-GB" sz="2400" b="1" dirty="0" err="1">
                <a:solidFill>
                  <a:schemeClr val="tx1"/>
                </a:solidFill>
              </a:rPr>
              <a:t>dewch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i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glapio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br>
              <a:rPr lang="en-GB" sz="2400" b="1" dirty="0">
                <a:solidFill>
                  <a:schemeClr val="tx1"/>
                </a:solidFill>
              </a:rPr>
            </a:br>
            <a:r>
              <a:rPr lang="en-GB" sz="2400" b="1" dirty="0" err="1">
                <a:solidFill>
                  <a:schemeClr val="tx1"/>
                </a:solidFill>
              </a:rPr>
              <a:t>Ar</a:t>
            </a:r>
            <a:r>
              <a:rPr lang="en-GB" sz="2400" b="1" dirty="0">
                <a:solidFill>
                  <a:schemeClr val="tx1"/>
                </a:solidFill>
              </a:rPr>
              <a:t> y carped </a:t>
            </a:r>
            <a:r>
              <a:rPr lang="en-GB" sz="2400" b="1" dirty="0" err="1">
                <a:solidFill>
                  <a:schemeClr val="tx1"/>
                </a:solidFill>
              </a:rPr>
              <a:t>gyda</a:t>
            </a:r>
            <a:r>
              <a:rPr lang="en-GB" sz="2400" b="1" dirty="0">
                <a:solidFill>
                  <a:schemeClr val="tx1"/>
                </a:solidFill>
              </a:rPr>
              <a:t> fi. </a:t>
            </a:r>
          </a:p>
          <a:p>
            <a:endParaRPr lang="en-GB" dirty="0"/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DBFB3296-B29A-4238-84AF-A20626F9B6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51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2"/>
    </mc:Choice>
    <mc:Fallback xmlns="">
      <p:transition spd="slow" advTm="2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3E6174-8728-8840-9399-73892C32707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t="8627" b="6928"/>
          <a:stretch/>
        </p:blipFill>
        <p:spPr>
          <a:xfrm>
            <a:off x="-1" y="-10484"/>
            <a:ext cx="12192001" cy="60142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D6C062-3A06-634C-8CFF-A4EF1750838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943E4-7AF6-9940-8883-554E036A458F}"/>
              </a:ext>
            </a:extLst>
          </p:cNvPr>
          <p:cNvSpPr txBox="1"/>
          <p:nvPr/>
        </p:nvSpPr>
        <p:spPr>
          <a:xfrm>
            <a:off x="1362634" y="161365"/>
            <a:ext cx="989703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amser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</a:p>
          <a:p>
            <a:pPr algn="ctr"/>
            <a:r>
              <a:rPr lang="en-US" sz="2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It’s story time …</a:t>
            </a: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58E0F1E1-2051-41BD-97E5-DD2E08F3FF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6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5"/>
    </mc:Choice>
    <mc:Fallback xmlns="">
      <p:transition spd="slow" advTm="1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9F7AD5-79A3-294E-95EF-757A733A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2" y="266524"/>
            <a:ext cx="3465263" cy="3319357"/>
          </a:xfrm>
          <a:solidFill>
            <a:schemeClr val="bg1"/>
          </a:solidFill>
          <a:ln w="762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b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Geirfa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ddefnyddiol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		        </a:t>
            </a:r>
            <a:b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Useful vocabulary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21D6AA0-6170-DF4B-A50F-8CDF4DB233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6212823"/>
              </p:ext>
            </p:extLst>
          </p:nvPr>
        </p:nvGraphicFramePr>
        <p:xfrm>
          <a:off x="3705974" y="266524"/>
          <a:ext cx="3884742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llyfr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book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300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clawr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cover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awdur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author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497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teitl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title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tudalen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tudalennau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pages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llun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picture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88371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lluniau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pictures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stori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story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arlunydd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artist / illustrator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cyfres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series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cymeriad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character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cymeriadau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characters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83A2144-9733-B542-A62D-AD384286436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497" b="12147"/>
          <a:stretch/>
        </p:blipFill>
        <p:spPr>
          <a:xfrm>
            <a:off x="0" y="6030552"/>
            <a:ext cx="12192000" cy="854262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1B497CD-F125-1244-868B-652028E5A1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245366"/>
              </p:ext>
            </p:extLst>
          </p:nvPr>
        </p:nvGraphicFramePr>
        <p:xfrm>
          <a:off x="7800455" y="1010595"/>
          <a:ext cx="3884742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prif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gymeriad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main character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300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dechrau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at the beginning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canol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middle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497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diwedd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doniol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funny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lliwgar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 err="1">
                          <a:solidFill>
                            <a:schemeClr val="tx1"/>
                          </a:solidFill>
                        </a:rPr>
                        <a:t>colourful</a:t>
                      </a:r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88371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diddorol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interesting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cyffrous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exciting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da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good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ardderchog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excellent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happy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trist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8DF6E2-3C6F-F041-A38C-A9946D20E62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336426" y="0"/>
            <a:ext cx="1026774" cy="1026774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CD4F97C-EED6-4328-B1FF-354718E66F39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09648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31"/>
    </mc:Choice>
    <mc:Fallback xmlns="">
      <p:transition spd="slow" advTm="75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636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73878" objId="2"/>
        <p14:stopEvt time="75331" objId="2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19E4B1A-512E-664C-8C1B-C349115CFB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531674" y="278519"/>
            <a:ext cx="8529577" cy="5647964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BDB6B3E-0999-114B-94A6-55B73D189AD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010217-BB39-4241-933E-87B97C6E93F8}"/>
              </a:ext>
            </a:extLst>
          </p:cNvPr>
          <p:cNvSpPr txBox="1"/>
          <p:nvPr/>
        </p:nvSpPr>
        <p:spPr>
          <a:xfrm>
            <a:off x="211379" y="1040398"/>
            <a:ext cx="3173506" cy="412420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amser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4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54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…</a:t>
            </a: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0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It’s story time …</a:t>
            </a: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09512458-CF86-4D7E-94F2-73B66D32FE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76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606"/>
    </mc:Choice>
    <mc:Fallback xmlns="">
      <p:transition spd="slow" advTm="946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3.8"/>
</p:tagLst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4568</TotalTime>
  <Words>249</Words>
  <Application>Microsoft Macintosh PowerPoint</Application>
  <PresentationFormat>Widescreen</PresentationFormat>
  <Paragraphs>74</Paragraphs>
  <Slides>6</Slides>
  <Notes>2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Gill Sans MT</vt:lpstr>
      <vt:lpstr>Impact</vt:lpstr>
      <vt:lpstr>Noteworthy Light</vt:lpstr>
      <vt:lpstr>Badge</vt:lpstr>
      <vt:lpstr>PowerPoint Presentation</vt:lpstr>
      <vt:lpstr>PowerPoint Presentation</vt:lpstr>
      <vt:lpstr>PowerPoint Presentation</vt:lpstr>
      <vt:lpstr>PowerPoint Presentation</vt:lpstr>
      <vt:lpstr> Geirfa ddefnyddiol             Useful vocabulary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635</cp:revision>
  <cp:lastPrinted>2021-12-06T10:28:23Z</cp:lastPrinted>
  <dcterms:created xsi:type="dcterms:W3CDTF">2015-12-21T14:17:18Z</dcterms:created>
  <dcterms:modified xsi:type="dcterms:W3CDTF">2022-02-07T16:30:56Z</dcterms:modified>
</cp:coreProperties>
</file>