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diagrams/layout3.xml" ContentType="application/vnd.openxmlformats-officedocument.drawingml.diagramLayout+xml"/>
  <Override PartName="/ppt/notesSlides/notesSlide21.xml" ContentType="application/vnd.openxmlformats-officedocument.presentationml.notesSlide+xml"/>
  <Override PartName="/ppt/diagrams/layout1.xml" ContentType="application/vnd.openxmlformats-officedocument.drawingml.diagramLayout+xml"/>
  <Override PartName="/ppt/notesSlides/notesSlide7.xml" ContentType="application/vnd.openxmlformats-officedocument.presentationml.notesSlide+xml"/>
  <Override PartName="/ppt/diagrams/data2.xml" ContentType="application/vnd.openxmlformats-officedocument.drawingml.diagramData+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diagrams/colors2.xml" ContentType="application/vnd.openxmlformats-officedocument.drawingml.diagramColors+xml"/>
  <Override PartName="/ppt/diagrams/drawing3.xml" ContentType="application/vnd.ms-office.drawingml.diagramDrawing+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diagrams/quickStyle3.xml" ContentType="application/vnd.openxmlformats-officedocument.drawingml.diagramStyl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diagrams/quickStyle1.xml" ContentType="application/vnd.openxmlformats-officedocument.drawingml.diagramStyle+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diagrams/layout2.xml" ContentType="application/vnd.openxmlformats-officedocument.drawingml.diagramLayout+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slides/slide8.xml" ContentType="application/vnd.openxmlformats-officedocument.presentationml.slide+xml"/>
  <Override PartName="/ppt/notesSlides/notesSlide4.xml" ContentType="application/vnd.openxmlformats-officedocument.presentationml.notesSlide+xml"/>
  <Override PartName="/ppt/diagrams/data1.xml" ContentType="application/vnd.openxmlformats-officedocument.drawingml.diagramData+xml"/>
  <Override PartName="/ppt/diagrams/colors3.xml" ContentType="application/vnd.openxmlformats-officedocument.drawingml.diagramColors+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25"/>
  </p:notesMasterIdLst>
  <p:sldIdLst>
    <p:sldId id="257" r:id="rId2"/>
    <p:sldId id="256" r:id="rId3"/>
    <p:sldId id="272" r:id="rId4"/>
    <p:sldId id="258" r:id="rId5"/>
    <p:sldId id="259" r:id="rId6"/>
    <p:sldId id="266" r:id="rId7"/>
    <p:sldId id="261" r:id="rId8"/>
    <p:sldId id="260" r:id="rId9"/>
    <p:sldId id="262" r:id="rId10"/>
    <p:sldId id="263" r:id="rId11"/>
    <p:sldId id="267" r:id="rId12"/>
    <p:sldId id="275" r:id="rId13"/>
    <p:sldId id="264" r:id="rId14"/>
    <p:sldId id="265" r:id="rId15"/>
    <p:sldId id="268" r:id="rId16"/>
    <p:sldId id="269" r:id="rId17"/>
    <p:sldId id="270" r:id="rId18"/>
    <p:sldId id="271" r:id="rId19"/>
    <p:sldId id="274" r:id="rId20"/>
    <p:sldId id="273" r:id="rId21"/>
    <p:sldId id="276" r:id="rId22"/>
    <p:sldId id="277" r:id="rId23"/>
    <p:sldId id="278"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5882" autoAdjust="0"/>
    <p:restoredTop sz="82042" autoAdjust="0"/>
  </p:normalViewPr>
  <p:slideViewPr>
    <p:cSldViewPr>
      <p:cViewPr varScale="1">
        <p:scale>
          <a:sx n="60" d="100"/>
          <a:sy n="60" d="100"/>
        </p:scale>
        <p:origin x="-1644" y="-96"/>
      </p:cViewPr>
      <p:guideLst>
        <p:guide orient="horz" pos="2160"/>
        <p:guide pos="2880"/>
      </p:guideLst>
    </p:cSldViewPr>
  </p:slideViewPr>
  <p:notesTextViewPr>
    <p:cViewPr>
      <p:scale>
        <a:sx n="100" d="100"/>
        <a:sy n="100" d="100"/>
      </p:scale>
      <p:origin x="0" y="714"/>
    </p:cViewPr>
  </p:notesTextViewPr>
  <p:notesViewPr>
    <p:cSldViewPr>
      <p:cViewPr varScale="1">
        <p:scale>
          <a:sx n="56" d="100"/>
          <a:sy n="56" d="100"/>
        </p:scale>
        <p:origin x="-2838" y="-102"/>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8BAFA9-A449-4A45-8E03-8CC7683B6C01}" type="doc">
      <dgm:prSet loTypeId="urn:microsoft.com/office/officeart/2005/8/layout/chevron2" loCatId="list" qsTypeId="urn:microsoft.com/office/officeart/2005/8/quickstyle/simple1" qsCatId="simple" csTypeId="urn:microsoft.com/office/officeart/2005/8/colors/accent5_4" csCatId="accent5" phldr="1"/>
      <dgm:spPr/>
      <dgm:t>
        <a:bodyPr/>
        <a:lstStyle/>
        <a:p>
          <a:endParaRPr lang="en-GB"/>
        </a:p>
      </dgm:t>
    </dgm:pt>
    <dgm:pt modelId="{585D4A7F-7B8C-4AE3-9105-70C8F914BB03}">
      <dgm:prSet phldrT="[Text]"/>
      <dgm:spPr/>
      <dgm:t>
        <a:bodyPr/>
        <a:lstStyle/>
        <a:p>
          <a:r>
            <a:rPr lang="en-GB" dirty="0" smtClean="0"/>
            <a:t>1</a:t>
          </a:r>
          <a:endParaRPr lang="en-GB" dirty="0"/>
        </a:p>
      </dgm:t>
    </dgm:pt>
    <dgm:pt modelId="{58829A32-5D42-4CB3-9FD8-3DB05907A890}" type="parTrans" cxnId="{2D4C0C26-A1FD-4626-891D-22245096CB95}">
      <dgm:prSet/>
      <dgm:spPr/>
      <dgm:t>
        <a:bodyPr/>
        <a:lstStyle/>
        <a:p>
          <a:endParaRPr lang="en-GB"/>
        </a:p>
      </dgm:t>
    </dgm:pt>
    <dgm:pt modelId="{62734C90-C392-456E-AB59-548279003621}" type="sibTrans" cxnId="{2D4C0C26-A1FD-4626-891D-22245096CB95}">
      <dgm:prSet/>
      <dgm:spPr/>
      <dgm:t>
        <a:bodyPr/>
        <a:lstStyle/>
        <a:p>
          <a:endParaRPr lang="en-GB"/>
        </a:p>
      </dgm:t>
    </dgm:pt>
    <dgm:pt modelId="{BBC40752-BF3F-4484-B1E2-1EC2B4398000}">
      <dgm:prSet phldrT="[Text]"/>
      <dgm:spPr/>
      <dgm:t>
        <a:bodyPr/>
        <a:lstStyle/>
        <a:p>
          <a:r>
            <a:rPr lang="en-GB" dirty="0" smtClean="0"/>
            <a:t>Rigorous and sophisticated Recruitment and Selection.</a:t>
          </a:r>
          <a:endParaRPr lang="en-GB" dirty="0"/>
        </a:p>
      </dgm:t>
    </dgm:pt>
    <dgm:pt modelId="{E2A1D962-9A7C-4593-AAB6-2FAA82676B12}" type="parTrans" cxnId="{55EEA603-05EC-4D07-869C-B809C57F30D4}">
      <dgm:prSet/>
      <dgm:spPr/>
      <dgm:t>
        <a:bodyPr/>
        <a:lstStyle/>
        <a:p>
          <a:endParaRPr lang="en-GB"/>
        </a:p>
      </dgm:t>
    </dgm:pt>
    <dgm:pt modelId="{753AB16D-8D90-4A2C-9829-38706CB91B47}" type="sibTrans" cxnId="{55EEA603-05EC-4D07-869C-B809C57F30D4}">
      <dgm:prSet/>
      <dgm:spPr/>
      <dgm:t>
        <a:bodyPr/>
        <a:lstStyle/>
        <a:p>
          <a:endParaRPr lang="en-GB"/>
        </a:p>
      </dgm:t>
    </dgm:pt>
    <dgm:pt modelId="{9CEE20C4-A52A-466E-8563-DE78A855F00B}">
      <dgm:prSet phldrT="[Text]"/>
      <dgm:spPr/>
      <dgm:t>
        <a:bodyPr/>
        <a:lstStyle/>
        <a:p>
          <a:r>
            <a:rPr lang="en-GB" dirty="0" smtClean="0"/>
            <a:t>2</a:t>
          </a:r>
          <a:endParaRPr lang="en-GB" dirty="0"/>
        </a:p>
      </dgm:t>
    </dgm:pt>
    <dgm:pt modelId="{FB5454FE-F6E9-401E-8687-82736E75BCF4}" type="parTrans" cxnId="{B1CCBD55-C5A6-4263-8CE2-4FD4293E9906}">
      <dgm:prSet/>
      <dgm:spPr/>
      <dgm:t>
        <a:bodyPr/>
        <a:lstStyle/>
        <a:p>
          <a:endParaRPr lang="en-GB"/>
        </a:p>
      </dgm:t>
    </dgm:pt>
    <dgm:pt modelId="{337E8C12-B09C-4B09-A2AB-64863F69B7E3}" type="sibTrans" cxnId="{B1CCBD55-C5A6-4263-8CE2-4FD4293E9906}">
      <dgm:prSet/>
      <dgm:spPr/>
      <dgm:t>
        <a:bodyPr/>
        <a:lstStyle/>
        <a:p>
          <a:endParaRPr lang="en-GB"/>
        </a:p>
      </dgm:t>
    </dgm:pt>
    <dgm:pt modelId="{96FBE1B0-F016-41C3-B70F-9353EAFDAC68}">
      <dgm:prSet phldrT="[Text]"/>
      <dgm:spPr/>
      <dgm:t>
        <a:bodyPr/>
        <a:lstStyle/>
        <a:p>
          <a:r>
            <a:rPr lang="en-GB" dirty="0" smtClean="0"/>
            <a:t>Investment in training and development.</a:t>
          </a:r>
          <a:endParaRPr lang="en-GB" dirty="0"/>
        </a:p>
      </dgm:t>
    </dgm:pt>
    <dgm:pt modelId="{FE56E4E6-813E-4126-82E2-C14659CFFF9F}" type="parTrans" cxnId="{A82094A6-260C-4BEE-BA80-1A7722A79E3E}">
      <dgm:prSet/>
      <dgm:spPr/>
      <dgm:t>
        <a:bodyPr/>
        <a:lstStyle/>
        <a:p>
          <a:endParaRPr lang="en-GB"/>
        </a:p>
      </dgm:t>
    </dgm:pt>
    <dgm:pt modelId="{1A24B8DA-F2EE-4FFB-B44B-146FF95BBA96}" type="sibTrans" cxnId="{A82094A6-260C-4BEE-BA80-1A7722A79E3E}">
      <dgm:prSet/>
      <dgm:spPr/>
      <dgm:t>
        <a:bodyPr/>
        <a:lstStyle/>
        <a:p>
          <a:endParaRPr lang="en-GB"/>
        </a:p>
      </dgm:t>
    </dgm:pt>
    <dgm:pt modelId="{B5E627C8-65BC-4685-973B-0682E09C1E9A}">
      <dgm:prSet phldrT="[Text]"/>
      <dgm:spPr/>
      <dgm:t>
        <a:bodyPr/>
        <a:lstStyle/>
        <a:p>
          <a:r>
            <a:rPr lang="en-GB" dirty="0" smtClean="0"/>
            <a:t>3</a:t>
          </a:r>
          <a:endParaRPr lang="en-GB" dirty="0"/>
        </a:p>
      </dgm:t>
    </dgm:pt>
    <dgm:pt modelId="{52B7AE7A-1893-4231-B20A-69F6DCA425AF}" type="parTrans" cxnId="{0DD66B76-AB13-4DE9-8506-089154964BD4}">
      <dgm:prSet/>
      <dgm:spPr/>
      <dgm:t>
        <a:bodyPr/>
        <a:lstStyle/>
        <a:p>
          <a:endParaRPr lang="en-GB"/>
        </a:p>
      </dgm:t>
    </dgm:pt>
    <dgm:pt modelId="{8E81DA20-99FB-45C2-B576-2A4CEAD83886}" type="sibTrans" cxnId="{0DD66B76-AB13-4DE9-8506-089154964BD4}">
      <dgm:prSet/>
      <dgm:spPr/>
      <dgm:t>
        <a:bodyPr/>
        <a:lstStyle/>
        <a:p>
          <a:endParaRPr lang="en-GB"/>
        </a:p>
      </dgm:t>
    </dgm:pt>
    <dgm:pt modelId="{F7F78E43-DA0C-4AFE-9693-387514ACA4A7}">
      <dgm:prSet phldrT="[Text]"/>
      <dgm:spPr/>
      <dgm:t>
        <a:bodyPr/>
        <a:lstStyle/>
        <a:p>
          <a:r>
            <a:rPr lang="en-GB" dirty="0" smtClean="0"/>
            <a:t>Performance-based pay</a:t>
          </a:r>
          <a:endParaRPr lang="en-GB" dirty="0"/>
        </a:p>
      </dgm:t>
    </dgm:pt>
    <dgm:pt modelId="{811D6D47-29CA-4ECD-A7D4-D60EB0CF77F4}" type="parTrans" cxnId="{9CAD6315-28CF-422B-9E16-464622661DDE}">
      <dgm:prSet/>
      <dgm:spPr/>
      <dgm:t>
        <a:bodyPr/>
        <a:lstStyle/>
        <a:p>
          <a:endParaRPr lang="en-GB"/>
        </a:p>
      </dgm:t>
    </dgm:pt>
    <dgm:pt modelId="{0F465B52-43E0-4283-A314-BFA9E4608E44}" type="sibTrans" cxnId="{9CAD6315-28CF-422B-9E16-464622661DDE}">
      <dgm:prSet/>
      <dgm:spPr/>
      <dgm:t>
        <a:bodyPr/>
        <a:lstStyle/>
        <a:p>
          <a:endParaRPr lang="en-GB"/>
        </a:p>
      </dgm:t>
    </dgm:pt>
    <dgm:pt modelId="{5A9B20A5-A967-46AA-864D-29C147CAA628}">
      <dgm:prSet/>
      <dgm:spPr/>
      <dgm:t>
        <a:bodyPr/>
        <a:lstStyle/>
        <a:p>
          <a:r>
            <a:rPr lang="en-GB" dirty="0" smtClean="0"/>
            <a:t>4</a:t>
          </a:r>
          <a:endParaRPr lang="en-GB" dirty="0"/>
        </a:p>
      </dgm:t>
    </dgm:pt>
    <dgm:pt modelId="{FFE404A8-5EE8-4912-B2F7-54B5BD72FE4A}" type="parTrans" cxnId="{2DC84544-F45D-4232-8CF4-8F36201AF7FA}">
      <dgm:prSet/>
      <dgm:spPr/>
      <dgm:t>
        <a:bodyPr/>
        <a:lstStyle/>
        <a:p>
          <a:endParaRPr lang="en-GB"/>
        </a:p>
      </dgm:t>
    </dgm:pt>
    <dgm:pt modelId="{0C04AE38-DB52-47B0-A239-6F12AEF0BAAD}" type="sibTrans" cxnId="{2DC84544-F45D-4232-8CF4-8F36201AF7FA}">
      <dgm:prSet/>
      <dgm:spPr/>
      <dgm:t>
        <a:bodyPr/>
        <a:lstStyle/>
        <a:p>
          <a:endParaRPr lang="en-GB"/>
        </a:p>
      </dgm:t>
    </dgm:pt>
    <dgm:pt modelId="{DA9DC3A0-2D92-427E-8862-515745A35471}">
      <dgm:prSet/>
      <dgm:spPr/>
      <dgm:t>
        <a:bodyPr/>
        <a:lstStyle/>
        <a:p>
          <a:r>
            <a:rPr lang="en-GB" dirty="0" smtClean="0"/>
            <a:t>5</a:t>
          </a:r>
          <a:endParaRPr lang="en-GB" dirty="0"/>
        </a:p>
      </dgm:t>
    </dgm:pt>
    <dgm:pt modelId="{048CD5EF-BCD2-47FB-B69D-23255179CC60}" type="parTrans" cxnId="{E833F4A3-8C68-4EA0-9F95-BE250742386F}">
      <dgm:prSet/>
      <dgm:spPr/>
      <dgm:t>
        <a:bodyPr/>
        <a:lstStyle/>
        <a:p>
          <a:endParaRPr lang="en-GB"/>
        </a:p>
      </dgm:t>
    </dgm:pt>
    <dgm:pt modelId="{5222EBBF-6849-4872-9003-79EF3D3A1087}" type="sibTrans" cxnId="{E833F4A3-8C68-4EA0-9F95-BE250742386F}">
      <dgm:prSet/>
      <dgm:spPr/>
      <dgm:t>
        <a:bodyPr/>
        <a:lstStyle/>
        <a:p>
          <a:endParaRPr lang="en-GB"/>
        </a:p>
      </dgm:t>
    </dgm:pt>
    <dgm:pt modelId="{911A2B36-5C96-4015-87A2-3AF3E5ED6E92}">
      <dgm:prSet/>
      <dgm:spPr/>
      <dgm:t>
        <a:bodyPr/>
        <a:lstStyle/>
        <a:p>
          <a:r>
            <a:rPr lang="en-GB" dirty="0" smtClean="0"/>
            <a:t>6</a:t>
          </a:r>
          <a:endParaRPr lang="en-GB" dirty="0"/>
        </a:p>
      </dgm:t>
    </dgm:pt>
    <dgm:pt modelId="{6DB43F31-DA76-48ED-BFE0-DA61C958DC9B}" type="parTrans" cxnId="{1310E287-1A63-4AED-A986-9B9D74CD6885}">
      <dgm:prSet/>
      <dgm:spPr/>
      <dgm:t>
        <a:bodyPr/>
        <a:lstStyle/>
        <a:p>
          <a:endParaRPr lang="en-GB"/>
        </a:p>
      </dgm:t>
    </dgm:pt>
    <dgm:pt modelId="{85485F60-DD91-444F-8F41-B3C5DD42187F}" type="sibTrans" cxnId="{1310E287-1A63-4AED-A986-9B9D74CD6885}">
      <dgm:prSet/>
      <dgm:spPr/>
      <dgm:t>
        <a:bodyPr/>
        <a:lstStyle/>
        <a:p>
          <a:endParaRPr lang="en-GB"/>
        </a:p>
      </dgm:t>
    </dgm:pt>
    <dgm:pt modelId="{565D8819-08AD-4725-A4E7-02715A7E10EE}">
      <dgm:prSet/>
      <dgm:spPr/>
      <dgm:t>
        <a:bodyPr/>
        <a:lstStyle/>
        <a:p>
          <a:r>
            <a:rPr lang="en-GB" dirty="0" smtClean="0"/>
            <a:t>7</a:t>
          </a:r>
          <a:endParaRPr lang="en-GB" dirty="0"/>
        </a:p>
      </dgm:t>
    </dgm:pt>
    <dgm:pt modelId="{BA66FD77-13FD-4031-B0F5-8234757C316F}" type="parTrans" cxnId="{190B7DA9-FB9E-4018-81CB-98583DCADD1E}">
      <dgm:prSet/>
      <dgm:spPr/>
      <dgm:t>
        <a:bodyPr/>
        <a:lstStyle/>
        <a:p>
          <a:endParaRPr lang="en-GB"/>
        </a:p>
      </dgm:t>
    </dgm:pt>
    <dgm:pt modelId="{9D4BAD1A-C97B-471D-ACA5-D3DC2F1517D1}" type="sibTrans" cxnId="{190B7DA9-FB9E-4018-81CB-98583DCADD1E}">
      <dgm:prSet/>
      <dgm:spPr/>
      <dgm:t>
        <a:bodyPr/>
        <a:lstStyle/>
        <a:p>
          <a:endParaRPr lang="en-GB"/>
        </a:p>
      </dgm:t>
    </dgm:pt>
    <dgm:pt modelId="{CBBBC08C-32C5-49AC-9307-AC6D68F7C189}">
      <dgm:prSet/>
      <dgm:spPr/>
      <dgm:t>
        <a:bodyPr/>
        <a:lstStyle/>
        <a:p>
          <a:r>
            <a:rPr lang="en-GB" dirty="0" smtClean="0"/>
            <a:t>Internal promotion</a:t>
          </a:r>
          <a:endParaRPr lang="en-GB" dirty="0"/>
        </a:p>
      </dgm:t>
    </dgm:pt>
    <dgm:pt modelId="{4DBBD3DE-EC7D-4E8B-A260-282DE3CBF08A}" type="parTrans" cxnId="{B89C3F33-2A48-4245-9EC4-19B0CBE5EC12}">
      <dgm:prSet/>
      <dgm:spPr/>
      <dgm:t>
        <a:bodyPr/>
        <a:lstStyle/>
        <a:p>
          <a:endParaRPr lang="en-GB"/>
        </a:p>
      </dgm:t>
    </dgm:pt>
    <dgm:pt modelId="{B994462F-D7C2-4DA3-9879-A4DAA73393C9}" type="sibTrans" cxnId="{B89C3F33-2A48-4245-9EC4-19B0CBE5EC12}">
      <dgm:prSet/>
      <dgm:spPr/>
      <dgm:t>
        <a:bodyPr/>
        <a:lstStyle/>
        <a:p>
          <a:endParaRPr lang="en-GB"/>
        </a:p>
      </dgm:t>
    </dgm:pt>
    <dgm:pt modelId="{10ADF646-2F4E-4FE3-8C64-7D17B00B3D70}">
      <dgm:prSet/>
      <dgm:spPr/>
      <dgm:t>
        <a:bodyPr/>
        <a:lstStyle/>
        <a:p>
          <a:r>
            <a:rPr lang="en-GB" dirty="0" smtClean="0"/>
            <a:t>Team-based approaches</a:t>
          </a:r>
          <a:endParaRPr lang="en-GB" dirty="0"/>
        </a:p>
      </dgm:t>
    </dgm:pt>
    <dgm:pt modelId="{9F313323-F7EE-4EC0-AEE7-7BF302E0D1E7}" type="parTrans" cxnId="{AA96FC8C-A74B-4877-9D60-61521F572BE0}">
      <dgm:prSet/>
      <dgm:spPr/>
      <dgm:t>
        <a:bodyPr/>
        <a:lstStyle/>
        <a:p>
          <a:endParaRPr lang="en-GB"/>
        </a:p>
      </dgm:t>
    </dgm:pt>
    <dgm:pt modelId="{1B4A77B6-7F5B-4AD6-AC7E-64E99EE12F63}" type="sibTrans" cxnId="{AA96FC8C-A74B-4877-9D60-61521F572BE0}">
      <dgm:prSet/>
      <dgm:spPr/>
      <dgm:t>
        <a:bodyPr/>
        <a:lstStyle/>
        <a:p>
          <a:endParaRPr lang="en-GB"/>
        </a:p>
      </dgm:t>
    </dgm:pt>
    <dgm:pt modelId="{0722CDEA-CECD-4664-ADA6-74E0155401BE}">
      <dgm:prSet/>
      <dgm:spPr/>
      <dgm:t>
        <a:bodyPr/>
        <a:lstStyle/>
        <a:p>
          <a:r>
            <a:rPr lang="en-GB" dirty="0" smtClean="0"/>
            <a:t>Grievance systems </a:t>
          </a:r>
          <a:endParaRPr lang="en-GB" dirty="0"/>
        </a:p>
      </dgm:t>
    </dgm:pt>
    <dgm:pt modelId="{DDEE1CB0-C01A-4280-8788-8472EE8F67C2}" type="parTrans" cxnId="{FBED62CA-07A7-4BCD-B99C-3EC0C6E49FBF}">
      <dgm:prSet/>
      <dgm:spPr/>
      <dgm:t>
        <a:bodyPr/>
        <a:lstStyle/>
        <a:p>
          <a:endParaRPr lang="en-GB"/>
        </a:p>
      </dgm:t>
    </dgm:pt>
    <dgm:pt modelId="{90DB286E-5CBD-4119-88D6-30754916F194}" type="sibTrans" cxnId="{FBED62CA-07A7-4BCD-B99C-3EC0C6E49FBF}">
      <dgm:prSet/>
      <dgm:spPr/>
      <dgm:t>
        <a:bodyPr/>
        <a:lstStyle/>
        <a:p>
          <a:endParaRPr lang="en-GB"/>
        </a:p>
      </dgm:t>
    </dgm:pt>
    <dgm:pt modelId="{37E5E208-7C39-4F66-8EA7-B697DC08C289}">
      <dgm:prSet/>
      <dgm:spPr/>
      <dgm:t>
        <a:bodyPr/>
        <a:lstStyle/>
        <a:p>
          <a:r>
            <a:rPr lang="en-GB" dirty="0" smtClean="0"/>
            <a:t>Employee participation</a:t>
          </a:r>
          <a:endParaRPr lang="en-GB" dirty="0"/>
        </a:p>
      </dgm:t>
    </dgm:pt>
    <dgm:pt modelId="{89F8F311-FC92-489E-8354-C2C31C7893FE}" type="parTrans" cxnId="{504FD9AF-F51A-4C23-A294-D9981625B436}">
      <dgm:prSet/>
      <dgm:spPr/>
      <dgm:t>
        <a:bodyPr/>
        <a:lstStyle/>
        <a:p>
          <a:endParaRPr lang="en-GB"/>
        </a:p>
      </dgm:t>
    </dgm:pt>
    <dgm:pt modelId="{EA3DF27B-4034-4298-8E55-7625AB580EBF}" type="sibTrans" cxnId="{504FD9AF-F51A-4C23-A294-D9981625B436}">
      <dgm:prSet/>
      <dgm:spPr/>
      <dgm:t>
        <a:bodyPr/>
        <a:lstStyle/>
        <a:p>
          <a:endParaRPr lang="en-GB"/>
        </a:p>
      </dgm:t>
    </dgm:pt>
    <dgm:pt modelId="{8E7ED18E-96F8-4E05-991F-5A670F12E2B2}">
      <dgm:prSet/>
      <dgm:spPr/>
      <dgm:t>
        <a:bodyPr/>
        <a:lstStyle/>
        <a:p>
          <a:r>
            <a:rPr lang="en-GB" dirty="0" smtClean="0"/>
            <a:t>8</a:t>
          </a:r>
          <a:endParaRPr lang="en-GB" dirty="0"/>
        </a:p>
      </dgm:t>
    </dgm:pt>
    <dgm:pt modelId="{3ED82F0B-E6AE-4486-A223-14DA2202B214}" type="parTrans" cxnId="{5EF1D3BE-D3F2-4CC2-8A56-B2BB68BE1EEC}">
      <dgm:prSet/>
      <dgm:spPr/>
      <dgm:t>
        <a:bodyPr/>
        <a:lstStyle/>
        <a:p>
          <a:endParaRPr lang="en-GB"/>
        </a:p>
      </dgm:t>
    </dgm:pt>
    <dgm:pt modelId="{28EEBD17-2598-4547-B504-E1067A36AD71}" type="sibTrans" cxnId="{5EF1D3BE-D3F2-4CC2-8A56-B2BB68BE1EEC}">
      <dgm:prSet/>
      <dgm:spPr/>
      <dgm:t>
        <a:bodyPr/>
        <a:lstStyle/>
        <a:p>
          <a:endParaRPr lang="en-GB"/>
        </a:p>
      </dgm:t>
    </dgm:pt>
    <dgm:pt modelId="{A5BCE430-845F-44AD-98AC-6FEAE3E868B7}">
      <dgm:prSet/>
      <dgm:spPr/>
      <dgm:t>
        <a:bodyPr/>
        <a:lstStyle/>
        <a:p>
          <a:r>
            <a:rPr lang="en-GB" dirty="0" smtClean="0"/>
            <a:t>Information sharing </a:t>
          </a:r>
          <a:endParaRPr lang="en-GB" dirty="0"/>
        </a:p>
      </dgm:t>
    </dgm:pt>
    <dgm:pt modelId="{B2197AEC-A22A-468C-83F0-E4DD85BF64C6}" type="parTrans" cxnId="{CDD10740-F0B3-4175-B39A-84A464DCDEC3}">
      <dgm:prSet/>
      <dgm:spPr/>
      <dgm:t>
        <a:bodyPr/>
        <a:lstStyle/>
        <a:p>
          <a:endParaRPr lang="en-GB"/>
        </a:p>
      </dgm:t>
    </dgm:pt>
    <dgm:pt modelId="{6AFF61A7-16AF-4A23-A983-30E263458719}" type="sibTrans" cxnId="{CDD10740-F0B3-4175-B39A-84A464DCDEC3}">
      <dgm:prSet/>
      <dgm:spPr/>
      <dgm:t>
        <a:bodyPr/>
        <a:lstStyle/>
        <a:p>
          <a:endParaRPr lang="en-GB"/>
        </a:p>
      </dgm:t>
    </dgm:pt>
    <dgm:pt modelId="{E313E060-0F3E-4F70-B844-B3F16CCD5275}">
      <dgm:prSet/>
      <dgm:spPr/>
      <dgm:t>
        <a:bodyPr/>
        <a:lstStyle/>
        <a:p>
          <a:r>
            <a:rPr lang="en-GB" dirty="0" smtClean="0"/>
            <a:t>9 </a:t>
          </a:r>
          <a:endParaRPr lang="en-GB" dirty="0"/>
        </a:p>
      </dgm:t>
    </dgm:pt>
    <dgm:pt modelId="{5C15FAB5-2804-4ADE-BE7A-152E3E63EC9B}" type="parTrans" cxnId="{A73741DD-6BD5-4A03-A317-330AA84089FB}">
      <dgm:prSet/>
      <dgm:spPr/>
      <dgm:t>
        <a:bodyPr/>
        <a:lstStyle/>
        <a:p>
          <a:endParaRPr lang="en-GB"/>
        </a:p>
      </dgm:t>
    </dgm:pt>
    <dgm:pt modelId="{62009363-D2BF-48B2-9E0C-3132D796CC28}" type="sibTrans" cxnId="{A73741DD-6BD5-4A03-A317-330AA84089FB}">
      <dgm:prSet/>
      <dgm:spPr/>
      <dgm:t>
        <a:bodyPr/>
        <a:lstStyle/>
        <a:p>
          <a:endParaRPr lang="en-GB"/>
        </a:p>
      </dgm:t>
    </dgm:pt>
    <dgm:pt modelId="{17B94BB4-C4FF-487A-8BA4-14925DF4C53F}">
      <dgm:prSet/>
      <dgm:spPr/>
      <dgm:t>
        <a:bodyPr/>
        <a:lstStyle/>
        <a:p>
          <a:r>
            <a:rPr lang="en-GB" dirty="0" smtClean="0"/>
            <a:t>Performance appraisal</a:t>
          </a:r>
          <a:endParaRPr lang="en-GB" dirty="0"/>
        </a:p>
      </dgm:t>
    </dgm:pt>
    <dgm:pt modelId="{78B92023-252A-4CCB-8BE6-A25BB4017997}" type="parTrans" cxnId="{065FB4FF-0BD8-4B5B-8ACE-B55481F2E14D}">
      <dgm:prSet/>
      <dgm:spPr/>
      <dgm:t>
        <a:bodyPr/>
        <a:lstStyle/>
        <a:p>
          <a:endParaRPr lang="en-GB"/>
        </a:p>
      </dgm:t>
    </dgm:pt>
    <dgm:pt modelId="{793C0C39-5A7B-476F-ACA9-AF334CFC5608}" type="sibTrans" cxnId="{065FB4FF-0BD8-4B5B-8ACE-B55481F2E14D}">
      <dgm:prSet/>
      <dgm:spPr/>
      <dgm:t>
        <a:bodyPr/>
        <a:lstStyle/>
        <a:p>
          <a:endParaRPr lang="en-GB"/>
        </a:p>
      </dgm:t>
    </dgm:pt>
    <dgm:pt modelId="{7FB98636-1446-45F7-A690-752053FC7F2C}">
      <dgm:prSet/>
      <dgm:spPr/>
      <dgm:t>
        <a:bodyPr/>
        <a:lstStyle/>
        <a:p>
          <a:r>
            <a:rPr lang="en-GB" dirty="0" smtClean="0"/>
            <a:t>10 </a:t>
          </a:r>
          <a:endParaRPr lang="en-GB" dirty="0"/>
        </a:p>
      </dgm:t>
    </dgm:pt>
    <dgm:pt modelId="{14F2E361-01E1-4C3E-BEEE-05498CCC9AE4}" type="parTrans" cxnId="{0E8169D3-F330-4165-9443-AB36538EBB0D}">
      <dgm:prSet/>
      <dgm:spPr/>
      <dgm:t>
        <a:bodyPr/>
        <a:lstStyle/>
        <a:p>
          <a:endParaRPr lang="en-GB"/>
        </a:p>
      </dgm:t>
    </dgm:pt>
    <dgm:pt modelId="{5971D318-1085-4D34-9ED3-7A49EB98C642}" type="sibTrans" cxnId="{0E8169D3-F330-4165-9443-AB36538EBB0D}">
      <dgm:prSet/>
      <dgm:spPr/>
      <dgm:t>
        <a:bodyPr/>
        <a:lstStyle/>
        <a:p>
          <a:endParaRPr lang="en-GB"/>
        </a:p>
      </dgm:t>
    </dgm:pt>
    <dgm:pt modelId="{5A756CD0-D13D-49CC-B73A-B156A0DD898B}">
      <dgm:prSet/>
      <dgm:spPr/>
      <dgm:t>
        <a:bodyPr/>
        <a:lstStyle/>
        <a:p>
          <a:r>
            <a:rPr lang="en-GB" dirty="0" smtClean="0"/>
            <a:t>Flexible working </a:t>
          </a:r>
          <a:endParaRPr lang="en-GB" dirty="0"/>
        </a:p>
      </dgm:t>
    </dgm:pt>
    <dgm:pt modelId="{85E35C0A-B4B0-4A7F-90B6-A406B83CF593}" type="parTrans" cxnId="{50A37D06-40DC-4EF5-AE89-5BC2D9EAA14C}">
      <dgm:prSet/>
      <dgm:spPr/>
      <dgm:t>
        <a:bodyPr/>
        <a:lstStyle/>
        <a:p>
          <a:endParaRPr lang="en-GB"/>
        </a:p>
      </dgm:t>
    </dgm:pt>
    <dgm:pt modelId="{7ED518BD-BBAB-476C-9611-36F108076819}" type="sibTrans" cxnId="{50A37D06-40DC-4EF5-AE89-5BC2D9EAA14C}">
      <dgm:prSet/>
      <dgm:spPr/>
      <dgm:t>
        <a:bodyPr/>
        <a:lstStyle/>
        <a:p>
          <a:endParaRPr lang="en-GB"/>
        </a:p>
      </dgm:t>
    </dgm:pt>
    <dgm:pt modelId="{A9CBB9D1-E0C9-4D70-95C5-0ACD603C7802}">
      <dgm:prSet/>
      <dgm:spPr/>
      <dgm:t>
        <a:bodyPr/>
        <a:lstStyle/>
        <a:p>
          <a:r>
            <a:rPr lang="en-GB" dirty="0" smtClean="0"/>
            <a:t>11</a:t>
          </a:r>
          <a:endParaRPr lang="en-GB" dirty="0"/>
        </a:p>
      </dgm:t>
    </dgm:pt>
    <dgm:pt modelId="{FD8B38B8-DF66-4B6E-A786-93DCF04BD52B}" type="parTrans" cxnId="{E2349033-2E60-4ADC-8013-5D1EF33AAD28}">
      <dgm:prSet/>
      <dgm:spPr/>
      <dgm:t>
        <a:bodyPr/>
        <a:lstStyle/>
        <a:p>
          <a:endParaRPr lang="en-GB"/>
        </a:p>
      </dgm:t>
    </dgm:pt>
    <dgm:pt modelId="{64461EF6-D732-4583-BC06-4D686D806BC7}" type="sibTrans" cxnId="{E2349033-2E60-4ADC-8013-5D1EF33AAD28}">
      <dgm:prSet/>
      <dgm:spPr/>
      <dgm:t>
        <a:bodyPr/>
        <a:lstStyle/>
        <a:p>
          <a:endParaRPr lang="en-GB"/>
        </a:p>
      </dgm:t>
    </dgm:pt>
    <dgm:pt modelId="{DD59B058-354B-41B2-9F61-0959C96A81D6}">
      <dgm:prSet/>
      <dgm:spPr/>
      <dgm:t>
        <a:bodyPr/>
        <a:lstStyle/>
        <a:p>
          <a:r>
            <a:rPr lang="en-GB" dirty="0" smtClean="0"/>
            <a:t>Job security </a:t>
          </a:r>
          <a:endParaRPr lang="en-GB" dirty="0"/>
        </a:p>
      </dgm:t>
    </dgm:pt>
    <dgm:pt modelId="{886A34BA-0EA8-4A45-9212-9C4CD9971268}" type="parTrans" cxnId="{37A6551A-8E48-4930-ABAE-6757A87C8612}">
      <dgm:prSet/>
      <dgm:spPr/>
      <dgm:t>
        <a:bodyPr/>
        <a:lstStyle/>
        <a:p>
          <a:endParaRPr lang="en-GB"/>
        </a:p>
      </dgm:t>
    </dgm:pt>
    <dgm:pt modelId="{A6172492-C086-42F2-9F76-F184D48F128A}" type="sibTrans" cxnId="{37A6551A-8E48-4930-ABAE-6757A87C8612}">
      <dgm:prSet/>
      <dgm:spPr/>
      <dgm:t>
        <a:bodyPr/>
        <a:lstStyle/>
        <a:p>
          <a:endParaRPr lang="en-GB"/>
        </a:p>
      </dgm:t>
    </dgm:pt>
    <dgm:pt modelId="{C131649F-1635-4E87-9AF9-522E7BF82F07}">
      <dgm:prSet/>
      <dgm:spPr/>
      <dgm:t>
        <a:bodyPr/>
        <a:lstStyle/>
        <a:p>
          <a:r>
            <a:rPr lang="en-GB" dirty="0" smtClean="0"/>
            <a:t>12</a:t>
          </a:r>
          <a:endParaRPr lang="en-GB" dirty="0"/>
        </a:p>
      </dgm:t>
    </dgm:pt>
    <dgm:pt modelId="{96413299-3661-4A18-93CA-65B8B830845C}" type="parTrans" cxnId="{06694CDE-9331-4EC4-8EEB-14587D20FD3C}">
      <dgm:prSet/>
      <dgm:spPr/>
      <dgm:t>
        <a:bodyPr/>
        <a:lstStyle/>
        <a:p>
          <a:endParaRPr lang="en-GB"/>
        </a:p>
      </dgm:t>
    </dgm:pt>
    <dgm:pt modelId="{07A02CD3-2CA1-4152-8897-24B62205D11F}" type="sibTrans" cxnId="{06694CDE-9331-4EC4-8EEB-14587D20FD3C}">
      <dgm:prSet/>
      <dgm:spPr/>
      <dgm:t>
        <a:bodyPr/>
        <a:lstStyle/>
        <a:p>
          <a:endParaRPr lang="en-GB"/>
        </a:p>
      </dgm:t>
    </dgm:pt>
    <dgm:pt modelId="{840BEA3C-A7B7-4E21-BE53-FF42B094CE50}">
      <dgm:prSet/>
      <dgm:spPr/>
      <dgm:t>
        <a:bodyPr/>
        <a:lstStyle/>
        <a:p>
          <a:r>
            <a:rPr lang="en-GB" dirty="0" smtClean="0"/>
            <a:t>Work life balance </a:t>
          </a:r>
          <a:endParaRPr lang="en-GB" dirty="0"/>
        </a:p>
      </dgm:t>
    </dgm:pt>
    <dgm:pt modelId="{E866AF2A-684F-4790-8838-2A170B08DC82}" type="parTrans" cxnId="{A3A0B22F-80C9-4AE6-9D24-C1B86A13D23D}">
      <dgm:prSet/>
      <dgm:spPr/>
      <dgm:t>
        <a:bodyPr/>
        <a:lstStyle/>
        <a:p>
          <a:endParaRPr lang="en-GB"/>
        </a:p>
      </dgm:t>
    </dgm:pt>
    <dgm:pt modelId="{5F8E0E16-E187-4210-AAB3-B47E180B1CDD}" type="sibTrans" cxnId="{A3A0B22F-80C9-4AE6-9D24-C1B86A13D23D}">
      <dgm:prSet/>
      <dgm:spPr/>
      <dgm:t>
        <a:bodyPr/>
        <a:lstStyle/>
        <a:p>
          <a:endParaRPr lang="en-GB"/>
        </a:p>
      </dgm:t>
    </dgm:pt>
    <dgm:pt modelId="{8194DC67-DF7A-4424-88D3-4D461FCB41C3}">
      <dgm:prSet/>
      <dgm:spPr/>
      <dgm:t>
        <a:bodyPr/>
        <a:lstStyle/>
        <a:p>
          <a:r>
            <a:rPr lang="en-GB" dirty="0" smtClean="0"/>
            <a:t>13</a:t>
          </a:r>
          <a:endParaRPr lang="en-GB" dirty="0"/>
        </a:p>
      </dgm:t>
    </dgm:pt>
    <dgm:pt modelId="{FA916451-A851-4734-9CAE-60975146C5FA}" type="parTrans" cxnId="{5214B269-C00C-46EE-8F9D-A8CAC42AECEB}">
      <dgm:prSet/>
      <dgm:spPr/>
      <dgm:t>
        <a:bodyPr/>
        <a:lstStyle/>
        <a:p>
          <a:endParaRPr lang="en-GB"/>
        </a:p>
      </dgm:t>
    </dgm:pt>
    <dgm:pt modelId="{065297A2-E861-4624-8ECC-9CFB46DEEC3E}" type="sibTrans" cxnId="{5214B269-C00C-46EE-8F9D-A8CAC42AECEB}">
      <dgm:prSet/>
      <dgm:spPr/>
      <dgm:t>
        <a:bodyPr/>
        <a:lstStyle/>
        <a:p>
          <a:endParaRPr lang="en-GB"/>
        </a:p>
      </dgm:t>
    </dgm:pt>
    <dgm:pt modelId="{E74C9EA9-370F-491A-BBB1-F374596A632D}">
      <dgm:prSet/>
      <dgm:spPr/>
      <dgm:t>
        <a:bodyPr/>
        <a:lstStyle/>
        <a:p>
          <a:r>
            <a:rPr lang="en-GB" dirty="0" smtClean="0"/>
            <a:t>Harmonisation of terms and conditions </a:t>
          </a:r>
          <a:endParaRPr lang="en-GB" dirty="0"/>
        </a:p>
      </dgm:t>
    </dgm:pt>
    <dgm:pt modelId="{993BF30D-23F8-4E19-A084-21F33E6C1CD6}" type="parTrans" cxnId="{7B66C679-3103-4828-B430-20FFE980B9A2}">
      <dgm:prSet/>
      <dgm:spPr/>
      <dgm:t>
        <a:bodyPr/>
        <a:lstStyle/>
        <a:p>
          <a:endParaRPr lang="en-GB"/>
        </a:p>
      </dgm:t>
    </dgm:pt>
    <dgm:pt modelId="{2AEA49E9-C9E7-48D8-BD85-53A62D17F85F}" type="sibTrans" cxnId="{7B66C679-3103-4828-B430-20FFE980B9A2}">
      <dgm:prSet/>
      <dgm:spPr/>
      <dgm:t>
        <a:bodyPr/>
        <a:lstStyle/>
        <a:p>
          <a:endParaRPr lang="en-GB"/>
        </a:p>
      </dgm:t>
    </dgm:pt>
    <dgm:pt modelId="{340A2CB9-E0C5-441B-84BB-6531BD661749}" type="pres">
      <dgm:prSet presAssocID="{D08BAFA9-A449-4A45-8E03-8CC7683B6C01}" presName="linearFlow" presStyleCnt="0">
        <dgm:presLayoutVars>
          <dgm:dir/>
          <dgm:animLvl val="lvl"/>
          <dgm:resizeHandles val="exact"/>
        </dgm:presLayoutVars>
      </dgm:prSet>
      <dgm:spPr/>
      <dgm:t>
        <a:bodyPr/>
        <a:lstStyle/>
        <a:p>
          <a:endParaRPr lang="en-GB"/>
        </a:p>
      </dgm:t>
    </dgm:pt>
    <dgm:pt modelId="{01E6200A-9423-4199-B215-119B22E39DE5}" type="pres">
      <dgm:prSet presAssocID="{585D4A7F-7B8C-4AE3-9105-70C8F914BB03}" presName="composite" presStyleCnt="0"/>
      <dgm:spPr/>
    </dgm:pt>
    <dgm:pt modelId="{63E30570-5DC0-4856-92C0-8A66E4C48253}" type="pres">
      <dgm:prSet presAssocID="{585D4A7F-7B8C-4AE3-9105-70C8F914BB03}" presName="parentText" presStyleLbl="alignNode1" presStyleIdx="0" presStyleCnt="13">
        <dgm:presLayoutVars>
          <dgm:chMax val="1"/>
          <dgm:bulletEnabled val="1"/>
        </dgm:presLayoutVars>
      </dgm:prSet>
      <dgm:spPr/>
      <dgm:t>
        <a:bodyPr/>
        <a:lstStyle/>
        <a:p>
          <a:endParaRPr lang="en-GB"/>
        </a:p>
      </dgm:t>
    </dgm:pt>
    <dgm:pt modelId="{7AAC232F-BD8B-4B5A-837F-39EBF69E2702}" type="pres">
      <dgm:prSet presAssocID="{585D4A7F-7B8C-4AE3-9105-70C8F914BB03}" presName="descendantText" presStyleLbl="alignAcc1" presStyleIdx="0" presStyleCnt="13">
        <dgm:presLayoutVars>
          <dgm:bulletEnabled val="1"/>
        </dgm:presLayoutVars>
      </dgm:prSet>
      <dgm:spPr/>
      <dgm:t>
        <a:bodyPr/>
        <a:lstStyle/>
        <a:p>
          <a:endParaRPr lang="en-GB"/>
        </a:p>
      </dgm:t>
    </dgm:pt>
    <dgm:pt modelId="{B06AFA30-00A4-461F-AA9E-5065D29011DF}" type="pres">
      <dgm:prSet presAssocID="{62734C90-C392-456E-AB59-548279003621}" presName="sp" presStyleCnt="0"/>
      <dgm:spPr/>
    </dgm:pt>
    <dgm:pt modelId="{711AA828-1C0D-4AFE-969C-49A5B30A9C7E}" type="pres">
      <dgm:prSet presAssocID="{9CEE20C4-A52A-466E-8563-DE78A855F00B}" presName="composite" presStyleCnt="0"/>
      <dgm:spPr/>
    </dgm:pt>
    <dgm:pt modelId="{42E69AC3-ECF5-41FF-B7CC-B2C2E63EB8CE}" type="pres">
      <dgm:prSet presAssocID="{9CEE20C4-A52A-466E-8563-DE78A855F00B}" presName="parentText" presStyleLbl="alignNode1" presStyleIdx="1" presStyleCnt="13">
        <dgm:presLayoutVars>
          <dgm:chMax val="1"/>
          <dgm:bulletEnabled val="1"/>
        </dgm:presLayoutVars>
      </dgm:prSet>
      <dgm:spPr/>
      <dgm:t>
        <a:bodyPr/>
        <a:lstStyle/>
        <a:p>
          <a:endParaRPr lang="en-GB"/>
        </a:p>
      </dgm:t>
    </dgm:pt>
    <dgm:pt modelId="{7EE4C16E-D4CA-4364-9C54-01F7F5FD7394}" type="pres">
      <dgm:prSet presAssocID="{9CEE20C4-A52A-466E-8563-DE78A855F00B}" presName="descendantText" presStyleLbl="alignAcc1" presStyleIdx="1" presStyleCnt="13">
        <dgm:presLayoutVars>
          <dgm:bulletEnabled val="1"/>
        </dgm:presLayoutVars>
      </dgm:prSet>
      <dgm:spPr/>
      <dgm:t>
        <a:bodyPr/>
        <a:lstStyle/>
        <a:p>
          <a:endParaRPr lang="en-GB"/>
        </a:p>
      </dgm:t>
    </dgm:pt>
    <dgm:pt modelId="{9D713883-7273-431D-B789-00C7524B2BA6}" type="pres">
      <dgm:prSet presAssocID="{337E8C12-B09C-4B09-A2AB-64863F69B7E3}" presName="sp" presStyleCnt="0"/>
      <dgm:spPr/>
    </dgm:pt>
    <dgm:pt modelId="{7B19CDFC-C12C-4A6D-B3A9-65F921CF4D79}" type="pres">
      <dgm:prSet presAssocID="{B5E627C8-65BC-4685-973B-0682E09C1E9A}" presName="composite" presStyleCnt="0"/>
      <dgm:spPr/>
    </dgm:pt>
    <dgm:pt modelId="{0A85E7E2-0ADF-42D1-AEAB-940B8BC31507}" type="pres">
      <dgm:prSet presAssocID="{B5E627C8-65BC-4685-973B-0682E09C1E9A}" presName="parentText" presStyleLbl="alignNode1" presStyleIdx="2" presStyleCnt="13">
        <dgm:presLayoutVars>
          <dgm:chMax val="1"/>
          <dgm:bulletEnabled val="1"/>
        </dgm:presLayoutVars>
      </dgm:prSet>
      <dgm:spPr/>
      <dgm:t>
        <a:bodyPr/>
        <a:lstStyle/>
        <a:p>
          <a:endParaRPr lang="en-GB"/>
        </a:p>
      </dgm:t>
    </dgm:pt>
    <dgm:pt modelId="{422FB150-B4CF-4B3C-9612-6AF3A11A6738}" type="pres">
      <dgm:prSet presAssocID="{B5E627C8-65BC-4685-973B-0682E09C1E9A}" presName="descendantText" presStyleLbl="alignAcc1" presStyleIdx="2" presStyleCnt="13">
        <dgm:presLayoutVars>
          <dgm:bulletEnabled val="1"/>
        </dgm:presLayoutVars>
      </dgm:prSet>
      <dgm:spPr/>
      <dgm:t>
        <a:bodyPr/>
        <a:lstStyle/>
        <a:p>
          <a:endParaRPr lang="en-GB"/>
        </a:p>
      </dgm:t>
    </dgm:pt>
    <dgm:pt modelId="{CB90E331-D63A-4F43-A6E1-01964E338AC3}" type="pres">
      <dgm:prSet presAssocID="{8E81DA20-99FB-45C2-B576-2A4CEAD83886}" presName="sp" presStyleCnt="0"/>
      <dgm:spPr/>
    </dgm:pt>
    <dgm:pt modelId="{1ACA13AE-0EC1-42A3-95A0-B1F5279E0252}" type="pres">
      <dgm:prSet presAssocID="{5A9B20A5-A967-46AA-864D-29C147CAA628}" presName="composite" presStyleCnt="0"/>
      <dgm:spPr/>
    </dgm:pt>
    <dgm:pt modelId="{5B3D9E0A-CCF7-474D-A75F-9768C1C834D9}" type="pres">
      <dgm:prSet presAssocID="{5A9B20A5-A967-46AA-864D-29C147CAA628}" presName="parentText" presStyleLbl="alignNode1" presStyleIdx="3" presStyleCnt="13">
        <dgm:presLayoutVars>
          <dgm:chMax val="1"/>
          <dgm:bulletEnabled val="1"/>
        </dgm:presLayoutVars>
      </dgm:prSet>
      <dgm:spPr/>
      <dgm:t>
        <a:bodyPr/>
        <a:lstStyle/>
        <a:p>
          <a:endParaRPr lang="en-GB"/>
        </a:p>
      </dgm:t>
    </dgm:pt>
    <dgm:pt modelId="{2CD5C940-8B02-4F48-8513-8AB8A1AB0F29}" type="pres">
      <dgm:prSet presAssocID="{5A9B20A5-A967-46AA-864D-29C147CAA628}" presName="descendantText" presStyleLbl="alignAcc1" presStyleIdx="3" presStyleCnt="13">
        <dgm:presLayoutVars>
          <dgm:bulletEnabled val="1"/>
        </dgm:presLayoutVars>
      </dgm:prSet>
      <dgm:spPr/>
      <dgm:t>
        <a:bodyPr/>
        <a:lstStyle/>
        <a:p>
          <a:endParaRPr lang="en-GB"/>
        </a:p>
      </dgm:t>
    </dgm:pt>
    <dgm:pt modelId="{FBC1D424-1CB9-4C99-BE68-19D46759FDCB}" type="pres">
      <dgm:prSet presAssocID="{0C04AE38-DB52-47B0-A239-6F12AEF0BAAD}" presName="sp" presStyleCnt="0"/>
      <dgm:spPr/>
    </dgm:pt>
    <dgm:pt modelId="{67D6CDD0-14FC-4431-A4E8-D2D8D195B2DB}" type="pres">
      <dgm:prSet presAssocID="{DA9DC3A0-2D92-427E-8862-515745A35471}" presName="composite" presStyleCnt="0"/>
      <dgm:spPr/>
    </dgm:pt>
    <dgm:pt modelId="{D5E1F0E5-9763-4665-9A2E-600659B19AF0}" type="pres">
      <dgm:prSet presAssocID="{DA9DC3A0-2D92-427E-8862-515745A35471}" presName="parentText" presStyleLbl="alignNode1" presStyleIdx="4" presStyleCnt="13">
        <dgm:presLayoutVars>
          <dgm:chMax val="1"/>
          <dgm:bulletEnabled val="1"/>
        </dgm:presLayoutVars>
      </dgm:prSet>
      <dgm:spPr/>
      <dgm:t>
        <a:bodyPr/>
        <a:lstStyle/>
        <a:p>
          <a:endParaRPr lang="en-GB"/>
        </a:p>
      </dgm:t>
    </dgm:pt>
    <dgm:pt modelId="{A4351153-F028-43AF-92ED-AC1E4B864C79}" type="pres">
      <dgm:prSet presAssocID="{DA9DC3A0-2D92-427E-8862-515745A35471}" presName="descendantText" presStyleLbl="alignAcc1" presStyleIdx="4" presStyleCnt="13">
        <dgm:presLayoutVars>
          <dgm:bulletEnabled val="1"/>
        </dgm:presLayoutVars>
      </dgm:prSet>
      <dgm:spPr/>
      <dgm:t>
        <a:bodyPr/>
        <a:lstStyle/>
        <a:p>
          <a:endParaRPr lang="en-GB"/>
        </a:p>
      </dgm:t>
    </dgm:pt>
    <dgm:pt modelId="{181A33BE-BCC6-4DE2-BA25-FE29DDD2C122}" type="pres">
      <dgm:prSet presAssocID="{5222EBBF-6849-4872-9003-79EF3D3A1087}" presName="sp" presStyleCnt="0"/>
      <dgm:spPr/>
    </dgm:pt>
    <dgm:pt modelId="{89F1BBAD-2525-4FA6-B682-7DA9B72E0305}" type="pres">
      <dgm:prSet presAssocID="{911A2B36-5C96-4015-87A2-3AF3E5ED6E92}" presName="composite" presStyleCnt="0"/>
      <dgm:spPr/>
    </dgm:pt>
    <dgm:pt modelId="{25C555CA-5F93-48C9-A6CD-541DCB4C410F}" type="pres">
      <dgm:prSet presAssocID="{911A2B36-5C96-4015-87A2-3AF3E5ED6E92}" presName="parentText" presStyleLbl="alignNode1" presStyleIdx="5" presStyleCnt="13">
        <dgm:presLayoutVars>
          <dgm:chMax val="1"/>
          <dgm:bulletEnabled val="1"/>
        </dgm:presLayoutVars>
      </dgm:prSet>
      <dgm:spPr/>
      <dgm:t>
        <a:bodyPr/>
        <a:lstStyle/>
        <a:p>
          <a:endParaRPr lang="en-GB"/>
        </a:p>
      </dgm:t>
    </dgm:pt>
    <dgm:pt modelId="{60BF99E5-5260-4439-94F5-B33756F28B81}" type="pres">
      <dgm:prSet presAssocID="{911A2B36-5C96-4015-87A2-3AF3E5ED6E92}" presName="descendantText" presStyleLbl="alignAcc1" presStyleIdx="5" presStyleCnt="13">
        <dgm:presLayoutVars>
          <dgm:bulletEnabled val="1"/>
        </dgm:presLayoutVars>
      </dgm:prSet>
      <dgm:spPr/>
      <dgm:t>
        <a:bodyPr/>
        <a:lstStyle/>
        <a:p>
          <a:endParaRPr lang="en-GB"/>
        </a:p>
      </dgm:t>
    </dgm:pt>
    <dgm:pt modelId="{C60351CC-A80D-4FE9-A18A-4C6EB35717EA}" type="pres">
      <dgm:prSet presAssocID="{85485F60-DD91-444F-8F41-B3C5DD42187F}" presName="sp" presStyleCnt="0"/>
      <dgm:spPr/>
    </dgm:pt>
    <dgm:pt modelId="{7E0646CD-CED9-4EBA-833A-AF352B743670}" type="pres">
      <dgm:prSet presAssocID="{565D8819-08AD-4725-A4E7-02715A7E10EE}" presName="composite" presStyleCnt="0"/>
      <dgm:spPr/>
    </dgm:pt>
    <dgm:pt modelId="{555D44DB-3C07-4173-916C-041FE14CDADF}" type="pres">
      <dgm:prSet presAssocID="{565D8819-08AD-4725-A4E7-02715A7E10EE}" presName="parentText" presStyleLbl="alignNode1" presStyleIdx="6" presStyleCnt="13">
        <dgm:presLayoutVars>
          <dgm:chMax val="1"/>
          <dgm:bulletEnabled val="1"/>
        </dgm:presLayoutVars>
      </dgm:prSet>
      <dgm:spPr/>
      <dgm:t>
        <a:bodyPr/>
        <a:lstStyle/>
        <a:p>
          <a:endParaRPr lang="en-GB"/>
        </a:p>
      </dgm:t>
    </dgm:pt>
    <dgm:pt modelId="{731CBA15-2CA7-4073-95DA-466F158FCE67}" type="pres">
      <dgm:prSet presAssocID="{565D8819-08AD-4725-A4E7-02715A7E10EE}" presName="descendantText" presStyleLbl="alignAcc1" presStyleIdx="6" presStyleCnt="13">
        <dgm:presLayoutVars>
          <dgm:bulletEnabled val="1"/>
        </dgm:presLayoutVars>
      </dgm:prSet>
      <dgm:spPr/>
      <dgm:t>
        <a:bodyPr/>
        <a:lstStyle/>
        <a:p>
          <a:endParaRPr lang="en-GB"/>
        </a:p>
      </dgm:t>
    </dgm:pt>
    <dgm:pt modelId="{F77EDFF0-C7BA-440F-ABA9-83255C7D29A4}" type="pres">
      <dgm:prSet presAssocID="{9D4BAD1A-C97B-471D-ACA5-D3DC2F1517D1}" presName="sp" presStyleCnt="0"/>
      <dgm:spPr/>
    </dgm:pt>
    <dgm:pt modelId="{D407E7FE-E162-47E8-9B5D-CA17E1F333DF}" type="pres">
      <dgm:prSet presAssocID="{8E7ED18E-96F8-4E05-991F-5A670F12E2B2}" presName="composite" presStyleCnt="0"/>
      <dgm:spPr/>
    </dgm:pt>
    <dgm:pt modelId="{906FD34C-B4FF-4F33-8396-C96271D83757}" type="pres">
      <dgm:prSet presAssocID="{8E7ED18E-96F8-4E05-991F-5A670F12E2B2}" presName="parentText" presStyleLbl="alignNode1" presStyleIdx="7" presStyleCnt="13">
        <dgm:presLayoutVars>
          <dgm:chMax val="1"/>
          <dgm:bulletEnabled val="1"/>
        </dgm:presLayoutVars>
      </dgm:prSet>
      <dgm:spPr/>
      <dgm:t>
        <a:bodyPr/>
        <a:lstStyle/>
        <a:p>
          <a:endParaRPr lang="en-GB"/>
        </a:p>
      </dgm:t>
    </dgm:pt>
    <dgm:pt modelId="{6397AB87-F450-4C0F-9948-67E16A3AAA65}" type="pres">
      <dgm:prSet presAssocID="{8E7ED18E-96F8-4E05-991F-5A670F12E2B2}" presName="descendantText" presStyleLbl="alignAcc1" presStyleIdx="7" presStyleCnt="13">
        <dgm:presLayoutVars>
          <dgm:bulletEnabled val="1"/>
        </dgm:presLayoutVars>
      </dgm:prSet>
      <dgm:spPr/>
      <dgm:t>
        <a:bodyPr/>
        <a:lstStyle/>
        <a:p>
          <a:endParaRPr lang="en-GB"/>
        </a:p>
      </dgm:t>
    </dgm:pt>
    <dgm:pt modelId="{C17C13C9-83B9-4909-991B-CB5C1DFE37EB}" type="pres">
      <dgm:prSet presAssocID="{28EEBD17-2598-4547-B504-E1067A36AD71}" presName="sp" presStyleCnt="0"/>
      <dgm:spPr/>
    </dgm:pt>
    <dgm:pt modelId="{95352B0D-74DA-4A76-8D85-4FC80F07A1F5}" type="pres">
      <dgm:prSet presAssocID="{E313E060-0F3E-4F70-B844-B3F16CCD5275}" presName="composite" presStyleCnt="0"/>
      <dgm:spPr/>
    </dgm:pt>
    <dgm:pt modelId="{B1B9BC57-0F76-4280-A342-FD626822AC03}" type="pres">
      <dgm:prSet presAssocID="{E313E060-0F3E-4F70-B844-B3F16CCD5275}" presName="parentText" presStyleLbl="alignNode1" presStyleIdx="8" presStyleCnt="13">
        <dgm:presLayoutVars>
          <dgm:chMax val="1"/>
          <dgm:bulletEnabled val="1"/>
        </dgm:presLayoutVars>
      </dgm:prSet>
      <dgm:spPr/>
      <dgm:t>
        <a:bodyPr/>
        <a:lstStyle/>
        <a:p>
          <a:endParaRPr lang="en-GB"/>
        </a:p>
      </dgm:t>
    </dgm:pt>
    <dgm:pt modelId="{9ADD142D-AB6C-441A-A9EC-66D85BBB71E5}" type="pres">
      <dgm:prSet presAssocID="{E313E060-0F3E-4F70-B844-B3F16CCD5275}" presName="descendantText" presStyleLbl="alignAcc1" presStyleIdx="8" presStyleCnt="13">
        <dgm:presLayoutVars>
          <dgm:bulletEnabled val="1"/>
        </dgm:presLayoutVars>
      </dgm:prSet>
      <dgm:spPr/>
      <dgm:t>
        <a:bodyPr/>
        <a:lstStyle/>
        <a:p>
          <a:endParaRPr lang="en-GB"/>
        </a:p>
      </dgm:t>
    </dgm:pt>
    <dgm:pt modelId="{5A5CB4F7-BC7C-4C92-8E44-569DB837CB62}" type="pres">
      <dgm:prSet presAssocID="{62009363-D2BF-48B2-9E0C-3132D796CC28}" presName="sp" presStyleCnt="0"/>
      <dgm:spPr/>
    </dgm:pt>
    <dgm:pt modelId="{439ED433-30A8-45E8-9CE7-8AC835BFF863}" type="pres">
      <dgm:prSet presAssocID="{7FB98636-1446-45F7-A690-752053FC7F2C}" presName="composite" presStyleCnt="0"/>
      <dgm:spPr/>
    </dgm:pt>
    <dgm:pt modelId="{11E76308-E42F-4C4D-8514-021A6805DF83}" type="pres">
      <dgm:prSet presAssocID="{7FB98636-1446-45F7-A690-752053FC7F2C}" presName="parentText" presStyleLbl="alignNode1" presStyleIdx="9" presStyleCnt="13">
        <dgm:presLayoutVars>
          <dgm:chMax val="1"/>
          <dgm:bulletEnabled val="1"/>
        </dgm:presLayoutVars>
      </dgm:prSet>
      <dgm:spPr/>
      <dgm:t>
        <a:bodyPr/>
        <a:lstStyle/>
        <a:p>
          <a:endParaRPr lang="en-GB"/>
        </a:p>
      </dgm:t>
    </dgm:pt>
    <dgm:pt modelId="{1158916A-9A14-4E4C-8184-095DDCB543E1}" type="pres">
      <dgm:prSet presAssocID="{7FB98636-1446-45F7-A690-752053FC7F2C}" presName="descendantText" presStyleLbl="alignAcc1" presStyleIdx="9" presStyleCnt="13">
        <dgm:presLayoutVars>
          <dgm:bulletEnabled val="1"/>
        </dgm:presLayoutVars>
      </dgm:prSet>
      <dgm:spPr/>
      <dgm:t>
        <a:bodyPr/>
        <a:lstStyle/>
        <a:p>
          <a:endParaRPr lang="en-GB"/>
        </a:p>
      </dgm:t>
    </dgm:pt>
    <dgm:pt modelId="{37B06107-5F54-4EA5-9EA4-867ADCC7EAD7}" type="pres">
      <dgm:prSet presAssocID="{5971D318-1085-4D34-9ED3-7A49EB98C642}" presName="sp" presStyleCnt="0"/>
      <dgm:spPr/>
    </dgm:pt>
    <dgm:pt modelId="{0BB6FAC7-8731-4948-A915-D5346251673F}" type="pres">
      <dgm:prSet presAssocID="{A9CBB9D1-E0C9-4D70-95C5-0ACD603C7802}" presName="composite" presStyleCnt="0"/>
      <dgm:spPr/>
    </dgm:pt>
    <dgm:pt modelId="{76ED861A-4EDD-4486-A99D-6FEB904E8590}" type="pres">
      <dgm:prSet presAssocID="{A9CBB9D1-E0C9-4D70-95C5-0ACD603C7802}" presName="parentText" presStyleLbl="alignNode1" presStyleIdx="10" presStyleCnt="13">
        <dgm:presLayoutVars>
          <dgm:chMax val="1"/>
          <dgm:bulletEnabled val="1"/>
        </dgm:presLayoutVars>
      </dgm:prSet>
      <dgm:spPr/>
      <dgm:t>
        <a:bodyPr/>
        <a:lstStyle/>
        <a:p>
          <a:endParaRPr lang="en-GB"/>
        </a:p>
      </dgm:t>
    </dgm:pt>
    <dgm:pt modelId="{2F4C57D4-7E2F-40BD-990F-235525B8CF5A}" type="pres">
      <dgm:prSet presAssocID="{A9CBB9D1-E0C9-4D70-95C5-0ACD603C7802}" presName="descendantText" presStyleLbl="alignAcc1" presStyleIdx="10" presStyleCnt="13">
        <dgm:presLayoutVars>
          <dgm:bulletEnabled val="1"/>
        </dgm:presLayoutVars>
      </dgm:prSet>
      <dgm:spPr/>
      <dgm:t>
        <a:bodyPr/>
        <a:lstStyle/>
        <a:p>
          <a:endParaRPr lang="en-GB"/>
        </a:p>
      </dgm:t>
    </dgm:pt>
    <dgm:pt modelId="{772329E8-FB0D-4666-81D8-EEF218E43E7C}" type="pres">
      <dgm:prSet presAssocID="{64461EF6-D732-4583-BC06-4D686D806BC7}" presName="sp" presStyleCnt="0"/>
      <dgm:spPr/>
    </dgm:pt>
    <dgm:pt modelId="{5598F294-73BB-4417-94E8-333436E14E7E}" type="pres">
      <dgm:prSet presAssocID="{C131649F-1635-4E87-9AF9-522E7BF82F07}" presName="composite" presStyleCnt="0"/>
      <dgm:spPr/>
    </dgm:pt>
    <dgm:pt modelId="{D9D74EF0-826D-4816-B859-83DF09D61F08}" type="pres">
      <dgm:prSet presAssocID="{C131649F-1635-4E87-9AF9-522E7BF82F07}" presName="parentText" presStyleLbl="alignNode1" presStyleIdx="11" presStyleCnt="13">
        <dgm:presLayoutVars>
          <dgm:chMax val="1"/>
          <dgm:bulletEnabled val="1"/>
        </dgm:presLayoutVars>
      </dgm:prSet>
      <dgm:spPr/>
      <dgm:t>
        <a:bodyPr/>
        <a:lstStyle/>
        <a:p>
          <a:endParaRPr lang="en-GB"/>
        </a:p>
      </dgm:t>
    </dgm:pt>
    <dgm:pt modelId="{3AF51876-AA50-4B5D-8824-9018FC4BF6AC}" type="pres">
      <dgm:prSet presAssocID="{C131649F-1635-4E87-9AF9-522E7BF82F07}" presName="descendantText" presStyleLbl="alignAcc1" presStyleIdx="11" presStyleCnt="13">
        <dgm:presLayoutVars>
          <dgm:bulletEnabled val="1"/>
        </dgm:presLayoutVars>
      </dgm:prSet>
      <dgm:spPr/>
      <dgm:t>
        <a:bodyPr/>
        <a:lstStyle/>
        <a:p>
          <a:endParaRPr lang="en-GB"/>
        </a:p>
      </dgm:t>
    </dgm:pt>
    <dgm:pt modelId="{40235F09-AB87-4D3D-B356-36F7C296B7DE}" type="pres">
      <dgm:prSet presAssocID="{07A02CD3-2CA1-4152-8897-24B62205D11F}" presName="sp" presStyleCnt="0"/>
      <dgm:spPr/>
    </dgm:pt>
    <dgm:pt modelId="{7DF8C47B-9D57-4473-92C3-96DFB17236D9}" type="pres">
      <dgm:prSet presAssocID="{8194DC67-DF7A-4424-88D3-4D461FCB41C3}" presName="composite" presStyleCnt="0"/>
      <dgm:spPr/>
    </dgm:pt>
    <dgm:pt modelId="{7780D9DD-E718-4611-977D-5DA1094701C8}" type="pres">
      <dgm:prSet presAssocID="{8194DC67-DF7A-4424-88D3-4D461FCB41C3}" presName="parentText" presStyleLbl="alignNode1" presStyleIdx="12" presStyleCnt="13">
        <dgm:presLayoutVars>
          <dgm:chMax val="1"/>
          <dgm:bulletEnabled val="1"/>
        </dgm:presLayoutVars>
      </dgm:prSet>
      <dgm:spPr/>
      <dgm:t>
        <a:bodyPr/>
        <a:lstStyle/>
        <a:p>
          <a:endParaRPr lang="en-GB"/>
        </a:p>
      </dgm:t>
    </dgm:pt>
    <dgm:pt modelId="{A14BA86A-516F-4ACC-8886-9FBE2AB7132F}" type="pres">
      <dgm:prSet presAssocID="{8194DC67-DF7A-4424-88D3-4D461FCB41C3}" presName="descendantText" presStyleLbl="alignAcc1" presStyleIdx="12" presStyleCnt="13">
        <dgm:presLayoutVars>
          <dgm:bulletEnabled val="1"/>
        </dgm:presLayoutVars>
      </dgm:prSet>
      <dgm:spPr/>
      <dgm:t>
        <a:bodyPr/>
        <a:lstStyle/>
        <a:p>
          <a:endParaRPr lang="en-GB"/>
        </a:p>
      </dgm:t>
    </dgm:pt>
  </dgm:ptLst>
  <dgm:cxnLst>
    <dgm:cxn modelId="{FDF8CC6F-9BCC-402A-807B-EFC9D12AD005}" type="presOf" srcId="{A5BCE430-845F-44AD-98AC-6FEAE3E868B7}" destId="{6397AB87-F450-4C0F-9948-67E16A3AAA65}" srcOrd="0" destOrd="0" presId="urn:microsoft.com/office/officeart/2005/8/layout/chevron2"/>
    <dgm:cxn modelId="{06694CDE-9331-4EC4-8EEB-14587D20FD3C}" srcId="{D08BAFA9-A449-4A45-8E03-8CC7683B6C01}" destId="{C131649F-1635-4E87-9AF9-522E7BF82F07}" srcOrd="11" destOrd="0" parTransId="{96413299-3661-4A18-93CA-65B8B830845C}" sibTransId="{07A02CD3-2CA1-4152-8897-24B62205D11F}"/>
    <dgm:cxn modelId="{B89C3F33-2A48-4245-9EC4-19B0CBE5EC12}" srcId="{5A9B20A5-A967-46AA-864D-29C147CAA628}" destId="{CBBBC08C-32C5-49AC-9307-AC6D68F7C189}" srcOrd="0" destOrd="0" parTransId="{4DBBD3DE-EC7D-4E8B-A260-282DE3CBF08A}" sibTransId="{B994462F-D7C2-4DA3-9879-A4DAA73393C9}"/>
    <dgm:cxn modelId="{50A37D06-40DC-4EF5-AE89-5BC2D9EAA14C}" srcId="{7FB98636-1446-45F7-A690-752053FC7F2C}" destId="{5A756CD0-D13D-49CC-B73A-B156A0DD898B}" srcOrd="0" destOrd="0" parTransId="{85E35C0A-B4B0-4A7F-90B6-A406B83CF593}" sibTransId="{7ED518BD-BBAB-476C-9611-36F108076819}"/>
    <dgm:cxn modelId="{C28AD31B-E997-4B0B-998D-262C7B084E26}" type="presOf" srcId="{9CEE20C4-A52A-466E-8563-DE78A855F00B}" destId="{42E69AC3-ECF5-41FF-B7CC-B2C2E63EB8CE}" srcOrd="0" destOrd="0" presId="urn:microsoft.com/office/officeart/2005/8/layout/chevron2"/>
    <dgm:cxn modelId="{065FB4FF-0BD8-4B5B-8ACE-B55481F2E14D}" srcId="{E313E060-0F3E-4F70-B844-B3F16CCD5275}" destId="{17B94BB4-C4FF-487A-8BA4-14925DF4C53F}" srcOrd="0" destOrd="0" parTransId="{78B92023-252A-4CCB-8BE6-A25BB4017997}" sibTransId="{793C0C39-5A7B-476F-ACA9-AF334CFC5608}"/>
    <dgm:cxn modelId="{190B7DA9-FB9E-4018-81CB-98583DCADD1E}" srcId="{D08BAFA9-A449-4A45-8E03-8CC7683B6C01}" destId="{565D8819-08AD-4725-A4E7-02715A7E10EE}" srcOrd="6" destOrd="0" parTransId="{BA66FD77-13FD-4031-B0F5-8234757C316F}" sibTransId="{9D4BAD1A-C97B-471D-ACA5-D3DC2F1517D1}"/>
    <dgm:cxn modelId="{7B66C679-3103-4828-B430-20FFE980B9A2}" srcId="{8194DC67-DF7A-4424-88D3-4D461FCB41C3}" destId="{E74C9EA9-370F-491A-BBB1-F374596A632D}" srcOrd="0" destOrd="0" parTransId="{993BF30D-23F8-4E19-A084-21F33E6C1CD6}" sibTransId="{2AEA49E9-C9E7-48D8-BD85-53A62D17F85F}"/>
    <dgm:cxn modelId="{FBA29830-CB2D-47BE-9319-0715623B69C8}" type="presOf" srcId="{C131649F-1635-4E87-9AF9-522E7BF82F07}" destId="{D9D74EF0-826D-4816-B859-83DF09D61F08}" srcOrd="0" destOrd="0" presId="urn:microsoft.com/office/officeart/2005/8/layout/chevron2"/>
    <dgm:cxn modelId="{0D5C4E5C-6E12-4AFB-8CFA-01F61438C58F}" type="presOf" srcId="{E313E060-0F3E-4F70-B844-B3F16CCD5275}" destId="{B1B9BC57-0F76-4280-A342-FD626822AC03}" srcOrd="0" destOrd="0" presId="urn:microsoft.com/office/officeart/2005/8/layout/chevron2"/>
    <dgm:cxn modelId="{BFDB4276-B402-4716-9931-F3708343AE30}" type="presOf" srcId="{585D4A7F-7B8C-4AE3-9105-70C8F914BB03}" destId="{63E30570-5DC0-4856-92C0-8A66E4C48253}" srcOrd="0" destOrd="0" presId="urn:microsoft.com/office/officeart/2005/8/layout/chevron2"/>
    <dgm:cxn modelId="{68374765-AFC8-4500-800C-663012F881EA}" type="presOf" srcId="{7FB98636-1446-45F7-A690-752053FC7F2C}" destId="{11E76308-E42F-4C4D-8514-021A6805DF83}" srcOrd="0" destOrd="0" presId="urn:microsoft.com/office/officeart/2005/8/layout/chevron2"/>
    <dgm:cxn modelId="{A73741DD-6BD5-4A03-A317-330AA84089FB}" srcId="{D08BAFA9-A449-4A45-8E03-8CC7683B6C01}" destId="{E313E060-0F3E-4F70-B844-B3F16CCD5275}" srcOrd="8" destOrd="0" parTransId="{5C15FAB5-2804-4ADE-BE7A-152E3E63EC9B}" sibTransId="{62009363-D2BF-48B2-9E0C-3132D796CC28}"/>
    <dgm:cxn modelId="{02E87E71-8B37-419B-A7D7-54ECE2F6E2F7}" type="presOf" srcId="{8194DC67-DF7A-4424-88D3-4D461FCB41C3}" destId="{7780D9DD-E718-4611-977D-5DA1094701C8}" srcOrd="0" destOrd="0" presId="urn:microsoft.com/office/officeart/2005/8/layout/chevron2"/>
    <dgm:cxn modelId="{B1CCBD55-C5A6-4263-8CE2-4FD4293E9906}" srcId="{D08BAFA9-A449-4A45-8E03-8CC7683B6C01}" destId="{9CEE20C4-A52A-466E-8563-DE78A855F00B}" srcOrd="1" destOrd="0" parTransId="{FB5454FE-F6E9-401E-8687-82736E75BCF4}" sibTransId="{337E8C12-B09C-4B09-A2AB-64863F69B7E3}"/>
    <dgm:cxn modelId="{0E8169D3-F330-4165-9443-AB36538EBB0D}" srcId="{D08BAFA9-A449-4A45-8E03-8CC7683B6C01}" destId="{7FB98636-1446-45F7-A690-752053FC7F2C}" srcOrd="9" destOrd="0" parTransId="{14F2E361-01E1-4C3E-BEEE-05498CCC9AE4}" sibTransId="{5971D318-1085-4D34-9ED3-7A49EB98C642}"/>
    <dgm:cxn modelId="{EE0384F7-554E-408E-963A-E92A874C7BA5}" type="presOf" srcId="{DD59B058-354B-41B2-9F61-0959C96A81D6}" destId="{2F4C57D4-7E2F-40BD-990F-235525B8CF5A}" srcOrd="0" destOrd="0" presId="urn:microsoft.com/office/officeart/2005/8/layout/chevron2"/>
    <dgm:cxn modelId="{B972395A-DDA5-4732-AAC6-F5483264E3FA}" type="presOf" srcId="{B5E627C8-65BC-4685-973B-0682E09C1E9A}" destId="{0A85E7E2-0ADF-42D1-AEAB-940B8BC31507}" srcOrd="0" destOrd="0" presId="urn:microsoft.com/office/officeart/2005/8/layout/chevron2"/>
    <dgm:cxn modelId="{F99D07F1-B472-46F9-8F41-D39A423D6AFB}" type="presOf" srcId="{840BEA3C-A7B7-4E21-BE53-FF42B094CE50}" destId="{3AF51876-AA50-4B5D-8824-9018FC4BF6AC}" srcOrd="0" destOrd="0" presId="urn:microsoft.com/office/officeart/2005/8/layout/chevron2"/>
    <dgm:cxn modelId="{FBED62CA-07A7-4BCD-B99C-3EC0C6E49FBF}" srcId="{911A2B36-5C96-4015-87A2-3AF3E5ED6E92}" destId="{0722CDEA-CECD-4664-ADA6-74E0155401BE}" srcOrd="0" destOrd="0" parTransId="{DDEE1CB0-C01A-4280-8788-8472EE8F67C2}" sibTransId="{90DB286E-5CBD-4119-88D6-30754916F194}"/>
    <dgm:cxn modelId="{E11CC858-A4E3-4AEC-9FDA-60D802723FDC}" type="presOf" srcId="{565D8819-08AD-4725-A4E7-02715A7E10EE}" destId="{555D44DB-3C07-4173-916C-041FE14CDADF}" srcOrd="0" destOrd="0" presId="urn:microsoft.com/office/officeart/2005/8/layout/chevron2"/>
    <dgm:cxn modelId="{A82094A6-260C-4BEE-BA80-1A7722A79E3E}" srcId="{9CEE20C4-A52A-466E-8563-DE78A855F00B}" destId="{96FBE1B0-F016-41C3-B70F-9353EAFDAC68}" srcOrd="0" destOrd="0" parTransId="{FE56E4E6-813E-4126-82E2-C14659CFFF9F}" sibTransId="{1A24B8DA-F2EE-4FFB-B44B-146FF95BBA96}"/>
    <dgm:cxn modelId="{A3A0B22F-80C9-4AE6-9D24-C1B86A13D23D}" srcId="{C131649F-1635-4E87-9AF9-522E7BF82F07}" destId="{840BEA3C-A7B7-4E21-BE53-FF42B094CE50}" srcOrd="0" destOrd="0" parTransId="{E866AF2A-684F-4790-8838-2A170B08DC82}" sibTransId="{5F8E0E16-E187-4210-AAB3-B47E180B1CDD}"/>
    <dgm:cxn modelId="{CDD10740-F0B3-4175-B39A-84A464DCDEC3}" srcId="{8E7ED18E-96F8-4E05-991F-5A670F12E2B2}" destId="{A5BCE430-845F-44AD-98AC-6FEAE3E868B7}" srcOrd="0" destOrd="0" parTransId="{B2197AEC-A22A-468C-83F0-E4DD85BF64C6}" sibTransId="{6AFF61A7-16AF-4A23-A983-30E263458719}"/>
    <dgm:cxn modelId="{D0299A50-BCA3-444C-B51E-CE0C4380ED55}" type="presOf" srcId="{10ADF646-2F4E-4FE3-8C64-7D17B00B3D70}" destId="{A4351153-F028-43AF-92ED-AC1E4B864C79}" srcOrd="0" destOrd="0" presId="urn:microsoft.com/office/officeart/2005/8/layout/chevron2"/>
    <dgm:cxn modelId="{5C33C0D1-EF2F-420E-995C-B35659DBE0F6}" type="presOf" srcId="{D08BAFA9-A449-4A45-8E03-8CC7683B6C01}" destId="{340A2CB9-E0C5-441B-84BB-6531BD661749}" srcOrd="0" destOrd="0" presId="urn:microsoft.com/office/officeart/2005/8/layout/chevron2"/>
    <dgm:cxn modelId="{AA96FC8C-A74B-4877-9D60-61521F572BE0}" srcId="{DA9DC3A0-2D92-427E-8862-515745A35471}" destId="{10ADF646-2F4E-4FE3-8C64-7D17B00B3D70}" srcOrd="0" destOrd="0" parTransId="{9F313323-F7EE-4EC0-AEE7-7BF302E0D1E7}" sibTransId="{1B4A77B6-7F5B-4AD6-AC7E-64E99EE12F63}"/>
    <dgm:cxn modelId="{C988FE1E-CE9D-4C5F-B30D-A5172D13E39C}" type="presOf" srcId="{DA9DC3A0-2D92-427E-8862-515745A35471}" destId="{D5E1F0E5-9763-4665-9A2E-600659B19AF0}" srcOrd="0" destOrd="0" presId="urn:microsoft.com/office/officeart/2005/8/layout/chevron2"/>
    <dgm:cxn modelId="{6459EE89-77CE-4759-ADC6-398001DC0259}" type="presOf" srcId="{8E7ED18E-96F8-4E05-991F-5A670F12E2B2}" destId="{906FD34C-B4FF-4F33-8396-C96271D83757}" srcOrd="0" destOrd="0" presId="urn:microsoft.com/office/officeart/2005/8/layout/chevron2"/>
    <dgm:cxn modelId="{6DBF686E-470F-4148-916F-0803AAE4CF2E}" type="presOf" srcId="{0722CDEA-CECD-4664-ADA6-74E0155401BE}" destId="{60BF99E5-5260-4439-94F5-B33756F28B81}" srcOrd="0" destOrd="0" presId="urn:microsoft.com/office/officeart/2005/8/layout/chevron2"/>
    <dgm:cxn modelId="{7F7452CC-CFE2-4A7B-A62C-00D8BC155AA2}" type="presOf" srcId="{E74C9EA9-370F-491A-BBB1-F374596A632D}" destId="{A14BA86A-516F-4ACC-8886-9FBE2AB7132F}" srcOrd="0" destOrd="0" presId="urn:microsoft.com/office/officeart/2005/8/layout/chevron2"/>
    <dgm:cxn modelId="{7DA3C8D7-622A-42D7-9973-62930C57EC24}" type="presOf" srcId="{5A756CD0-D13D-49CC-B73A-B156A0DD898B}" destId="{1158916A-9A14-4E4C-8184-095DDCB543E1}" srcOrd="0" destOrd="0" presId="urn:microsoft.com/office/officeart/2005/8/layout/chevron2"/>
    <dgm:cxn modelId="{37A6551A-8E48-4930-ABAE-6757A87C8612}" srcId="{A9CBB9D1-E0C9-4D70-95C5-0ACD603C7802}" destId="{DD59B058-354B-41B2-9F61-0959C96A81D6}" srcOrd="0" destOrd="0" parTransId="{886A34BA-0EA8-4A45-9212-9C4CD9971268}" sibTransId="{A6172492-C086-42F2-9F76-F184D48F128A}"/>
    <dgm:cxn modelId="{0ADFD433-F23A-4222-BDA3-C72C4F2F201B}" type="presOf" srcId="{BBC40752-BF3F-4484-B1E2-1EC2B4398000}" destId="{7AAC232F-BD8B-4B5A-837F-39EBF69E2702}" srcOrd="0" destOrd="0" presId="urn:microsoft.com/office/officeart/2005/8/layout/chevron2"/>
    <dgm:cxn modelId="{BAA9029A-1132-432C-A146-AC1DCB5CE3CB}" type="presOf" srcId="{5A9B20A5-A967-46AA-864D-29C147CAA628}" destId="{5B3D9E0A-CCF7-474D-A75F-9768C1C834D9}" srcOrd="0" destOrd="0" presId="urn:microsoft.com/office/officeart/2005/8/layout/chevron2"/>
    <dgm:cxn modelId="{0DD66B76-AB13-4DE9-8506-089154964BD4}" srcId="{D08BAFA9-A449-4A45-8E03-8CC7683B6C01}" destId="{B5E627C8-65BC-4685-973B-0682E09C1E9A}" srcOrd="2" destOrd="0" parTransId="{52B7AE7A-1893-4231-B20A-69F6DCA425AF}" sibTransId="{8E81DA20-99FB-45C2-B576-2A4CEAD83886}"/>
    <dgm:cxn modelId="{121C35D3-AF67-435A-BA31-16E7352E575E}" type="presOf" srcId="{37E5E208-7C39-4F66-8EA7-B697DC08C289}" destId="{731CBA15-2CA7-4073-95DA-466F158FCE67}" srcOrd="0" destOrd="0" presId="urn:microsoft.com/office/officeart/2005/8/layout/chevron2"/>
    <dgm:cxn modelId="{1BAB9F5D-CF59-438F-9638-C6C915273FF1}" type="presOf" srcId="{F7F78E43-DA0C-4AFE-9693-387514ACA4A7}" destId="{422FB150-B4CF-4B3C-9612-6AF3A11A6738}" srcOrd="0" destOrd="0" presId="urn:microsoft.com/office/officeart/2005/8/layout/chevron2"/>
    <dgm:cxn modelId="{25132563-CABD-4718-9926-97649D1819AD}" type="presOf" srcId="{96FBE1B0-F016-41C3-B70F-9353EAFDAC68}" destId="{7EE4C16E-D4CA-4364-9C54-01F7F5FD7394}" srcOrd="0" destOrd="0" presId="urn:microsoft.com/office/officeart/2005/8/layout/chevron2"/>
    <dgm:cxn modelId="{2DC84544-F45D-4232-8CF4-8F36201AF7FA}" srcId="{D08BAFA9-A449-4A45-8E03-8CC7683B6C01}" destId="{5A9B20A5-A967-46AA-864D-29C147CAA628}" srcOrd="3" destOrd="0" parTransId="{FFE404A8-5EE8-4912-B2F7-54B5BD72FE4A}" sibTransId="{0C04AE38-DB52-47B0-A239-6F12AEF0BAAD}"/>
    <dgm:cxn modelId="{3EC502BB-7C7E-48A5-919A-16D88A48E6BC}" type="presOf" srcId="{CBBBC08C-32C5-49AC-9307-AC6D68F7C189}" destId="{2CD5C940-8B02-4F48-8513-8AB8A1AB0F29}" srcOrd="0" destOrd="0" presId="urn:microsoft.com/office/officeart/2005/8/layout/chevron2"/>
    <dgm:cxn modelId="{5EF1D3BE-D3F2-4CC2-8A56-B2BB68BE1EEC}" srcId="{D08BAFA9-A449-4A45-8E03-8CC7683B6C01}" destId="{8E7ED18E-96F8-4E05-991F-5A670F12E2B2}" srcOrd="7" destOrd="0" parTransId="{3ED82F0B-E6AE-4486-A223-14DA2202B214}" sibTransId="{28EEBD17-2598-4547-B504-E1067A36AD71}"/>
    <dgm:cxn modelId="{20F17D23-517D-4D76-A0AA-3704720EA781}" type="presOf" srcId="{A9CBB9D1-E0C9-4D70-95C5-0ACD603C7802}" destId="{76ED861A-4EDD-4486-A99D-6FEB904E8590}" srcOrd="0" destOrd="0" presId="urn:microsoft.com/office/officeart/2005/8/layout/chevron2"/>
    <dgm:cxn modelId="{D33C0B6E-87DB-4E58-8CB6-70288FE06507}" type="presOf" srcId="{911A2B36-5C96-4015-87A2-3AF3E5ED6E92}" destId="{25C555CA-5F93-48C9-A6CD-541DCB4C410F}" srcOrd="0" destOrd="0" presId="urn:microsoft.com/office/officeart/2005/8/layout/chevron2"/>
    <dgm:cxn modelId="{8A8A2CFD-58A0-4EB9-8720-EC4E69684A9E}" type="presOf" srcId="{17B94BB4-C4FF-487A-8BA4-14925DF4C53F}" destId="{9ADD142D-AB6C-441A-A9EC-66D85BBB71E5}" srcOrd="0" destOrd="0" presId="urn:microsoft.com/office/officeart/2005/8/layout/chevron2"/>
    <dgm:cxn modelId="{5214B269-C00C-46EE-8F9D-A8CAC42AECEB}" srcId="{D08BAFA9-A449-4A45-8E03-8CC7683B6C01}" destId="{8194DC67-DF7A-4424-88D3-4D461FCB41C3}" srcOrd="12" destOrd="0" parTransId="{FA916451-A851-4734-9CAE-60975146C5FA}" sibTransId="{065297A2-E861-4624-8ECC-9CFB46DEEC3E}"/>
    <dgm:cxn modelId="{1310E287-1A63-4AED-A986-9B9D74CD6885}" srcId="{D08BAFA9-A449-4A45-8E03-8CC7683B6C01}" destId="{911A2B36-5C96-4015-87A2-3AF3E5ED6E92}" srcOrd="5" destOrd="0" parTransId="{6DB43F31-DA76-48ED-BFE0-DA61C958DC9B}" sibTransId="{85485F60-DD91-444F-8F41-B3C5DD42187F}"/>
    <dgm:cxn modelId="{504FD9AF-F51A-4C23-A294-D9981625B436}" srcId="{565D8819-08AD-4725-A4E7-02715A7E10EE}" destId="{37E5E208-7C39-4F66-8EA7-B697DC08C289}" srcOrd="0" destOrd="0" parTransId="{89F8F311-FC92-489E-8354-C2C31C7893FE}" sibTransId="{EA3DF27B-4034-4298-8E55-7625AB580EBF}"/>
    <dgm:cxn modelId="{E2349033-2E60-4ADC-8013-5D1EF33AAD28}" srcId="{D08BAFA9-A449-4A45-8E03-8CC7683B6C01}" destId="{A9CBB9D1-E0C9-4D70-95C5-0ACD603C7802}" srcOrd="10" destOrd="0" parTransId="{FD8B38B8-DF66-4B6E-A786-93DCF04BD52B}" sibTransId="{64461EF6-D732-4583-BC06-4D686D806BC7}"/>
    <dgm:cxn modelId="{2D4C0C26-A1FD-4626-891D-22245096CB95}" srcId="{D08BAFA9-A449-4A45-8E03-8CC7683B6C01}" destId="{585D4A7F-7B8C-4AE3-9105-70C8F914BB03}" srcOrd="0" destOrd="0" parTransId="{58829A32-5D42-4CB3-9FD8-3DB05907A890}" sibTransId="{62734C90-C392-456E-AB59-548279003621}"/>
    <dgm:cxn modelId="{55EEA603-05EC-4D07-869C-B809C57F30D4}" srcId="{585D4A7F-7B8C-4AE3-9105-70C8F914BB03}" destId="{BBC40752-BF3F-4484-B1E2-1EC2B4398000}" srcOrd="0" destOrd="0" parTransId="{E2A1D962-9A7C-4593-AAB6-2FAA82676B12}" sibTransId="{753AB16D-8D90-4A2C-9829-38706CB91B47}"/>
    <dgm:cxn modelId="{9CAD6315-28CF-422B-9E16-464622661DDE}" srcId="{B5E627C8-65BC-4685-973B-0682E09C1E9A}" destId="{F7F78E43-DA0C-4AFE-9693-387514ACA4A7}" srcOrd="0" destOrd="0" parTransId="{811D6D47-29CA-4ECD-A7D4-D60EB0CF77F4}" sibTransId="{0F465B52-43E0-4283-A314-BFA9E4608E44}"/>
    <dgm:cxn modelId="{E833F4A3-8C68-4EA0-9F95-BE250742386F}" srcId="{D08BAFA9-A449-4A45-8E03-8CC7683B6C01}" destId="{DA9DC3A0-2D92-427E-8862-515745A35471}" srcOrd="4" destOrd="0" parTransId="{048CD5EF-BCD2-47FB-B69D-23255179CC60}" sibTransId="{5222EBBF-6849-4872-9003-79EF3D3A1087}"/>
    <dgm:cxn modelId="{EEAF78CB-48AD-41E3-911E-D9C846AFFA49}" type="presParOf" srcId="{340A2CB9-E0C5-441B-84BB-6531BD661749}" destId="{01E6200A-9423-4199-B215-119B22E39DE5}" srcOrd="0" destOrd="0" presId="urn:microsoft.com/office/officeart/2005/8/layout/chevron2"/>
    <dgm:cxn modelId="{791640E6-80D9-4093-B769-50F4BD0D2F3C}" type="presParOf" srcId="{01E6200A-9423-4199-B215-119B22E39DE5}" destId="{63E30570-5DC0-4856-92C0-8A66E4C48253}" srcOrd="0" destOrd="0" presId="urn:microsoft.com/office/officeart/2005/8/layout/chevron2"/>
    <dgm:cxn modelId="{C0CA6BE7-13AB-4454-AF6F-5D7C25BDEE68}" type="presParOf" srcId="{01E6200A-9423-4199-B215-119B22E39DE5}" destId="{7AAC232F-BD8B-4B5A-837F-39EBF69E2702}" srcOrd="1" destOrd="0" presId="urn:microsoft.com/office/officeart/2005/8/layout/chevron2"/>
    <dgm:cxn modelId="{4517DD26-DE89-422B-9E38-C114E4B49F06}" type="presParOf" srcId="{340A2CB9-E0C5-441B-84BB-6531BD661749}" destId="{B06AFA30-00A4-461F-AA9E-5065D29011DF}" srcOrd="1" destOrd="0" presId="urn:microsoft.com/office/officeart/2005/8/layout/chevron2"/>
    <dgm:cxn modelId="{FB8F837F-4D7A-473D-B2D3-047D329D3085}" type="presParOf" srcId="{340A2CB9-E0C5-441B-84BB-6531BD661749}" destId="{711AA828-1C0D-4AFE-969C-49A5B30A9C7E}" srcOrd="2" destOrd="0" presId="urn:microsoft.com/office/officeart/2005/8/layout/chevron2"/>
    <dgm:cxn modelId="{12FE8236-1DB3-41FF-8FD9-3D99FAEA8DB4}" type="presParOf" srcId="{711AA828-1C0D-4AFE-969C-49A5B30A9C7E}" destId="{42E69AC3-ECF5-41FF-B7CC-B2C2E63EB8CE}" srcOrd="0" destOrd="0" presId="urn:microsoft.com/office/officeart/2005/8/layout/chevron2"/>
    <dgm:cxn modelId="{B3ED11FD-A3E9-4D1C-A3CB-2CA9B9105CE9}" type="presParOf" srcId="{711AA828-1C0D-4AFE-969C-49A5B30A9C7E}" destId="{7EE4C16E-D4CA-4364-9C54-01F7F5FD7394}" srcOrd="1" destOrd="0" presId="urn:microsoft.com/office/officeart/2005/8/layout/chevron2"/>
    <dgm:cxn modelId="{AFB1F337-AE05-4AC8-8ACE-517C1E3B832C}" type="presParOf" srcId="{340A2CB9-E0C5-441B-84BB-6531BD661749}" destId="{9D713883-7273-431D-B789-00C7524B2BA6}" srcOrd="3" destOrd="0" presId="urn:microsoft.com/office/officeart/2005/8/layout/chevron2"/>
    <dgm:cxn modelId="{01BDFA54-A25E-498E-A3EA-0B6FD531ECD6}" type="presParOf" srcId="{340A2CB9-E0C5-441B-84BB-6531BD661749}" destId="{7B19CDFC-C12C-4A6D-B3A9-65F921CF4D79}" srcOrd="4" destOrd="0" presId="urn:microsoft.com/office/officeart/2005/8/layout/chevron2"/>
    <dgm:cxn modelId="{DD34BAD4-5088-406E-BFC4-F496867CA19E}" type="presParOf" srcId="{7B19CDFC-C12C-4A6D-B3A9-65F921CF4D79}" destId="{0A85E7E2-0ADF-42D1-AEAB-940B8BC31507}" srcOrd="0" destOrd="0" presId="urn:microsoft.com/office/officeart/2005/8/layout/chevron2"/>
    <dgm:cxn modelId="{98401C41-1D2E-4B16-814C-F2767E389FDA}" type="presParOf" srcId="{7B19CDFC-C12C-4A6D-B3A9-65F921CF4D79}" destId="{422FB150-B4CF-4B3C-9612-6AF3A11A6738}" srcOrd="1" destOrd="0" presId="urn:microsoft.com/office/officeart/2005/8/layout/chevron2"/>
    <dgm:cxn modelId="{9F865EA5-546E-4679-A48F-7CC024E49AF3}" type="presParOf" srcId="{340A2CB9-E0C5-441B-84BB-6531BD661749}" destId="{CB90E331-D63A-4F43-A6E1-01964E338AC3}" srcOrd="5" destOrd="0" presId="urn:microsoft.com/office/officeart/2005/8/layout/chevron2"/>
    <dgm:cxn modelId="{BFD931B8-7D21-4EC9-9DB7-9B1766C3589D}" type="presParOf" srcId="{340A2CB9-E0C5-441B-84BB-6531BD661749}" destId="{1ACA13AE-0EC1-42A3-95A0-B1F5279E0252}" srcOrd="6" destOrd="0" presId="urn:microsoft.com/office/officeart/2005/8/layout/chevron2"/>
    <dgm:cxn modelId="{E6151ADC-9BA7-41B0-AD8D-9AC021567990}" type="presParOf" srcId="{1ACA13AE-0EC1-42A3-95A0-B1F5279E0252}" destId="{5B3D9E0A-CCF7-474D-A75F-9768C1C834D9}" srcOrd="0" destOrd="0" presId="urn:microsoft.com/office/officeart/2005/8/layout/chevron2"/>
    <dgm:cxn modelId="{58AA6285-F692-4A2E-BF68-C9AC9D168459}" type="presParOf" srcId="{1ACA13AE-0EC1-42A3-95A0-B1F5279E0252}" destId="{2CD5C940-8B02-4F48-8513-8AB8A1AB0F29}" srcOrd="1" destOrd="0" presId="urn:microsoft.com/office/officeart/2005/8/layout/chevron2"/>
    <dgm:cxn modelId="{30BB6D1D-241D-4905-8CE0-B3410C334140}" type="presParOf" srcId="{340A2CB9-E0C5-441B-84BB-6531BD661749}" destId="{FBC1D424-1CB9-4C99-BE68-19D46759FDCB}" srcOrd="7" destOrd="0" presId="urn:microsoft.com/office/officeart/2005/8/layout/chevron2"/>
    <dgm:cxn modelId="{DD346B95-F407-4837-BB7B-265009DA44E3}" type="presParOf" srcId="{340A2CB9-E0C5-441B-84BB-6531BD661749}" destId="{67D6CDD0-14FC-4431-A4E8-D2D8D195B2DB}" srcOrd="8" destOrd="0" presId="urn:microsoft.com/office/officeart/2005/8/layout/chevron2"/>
    <dgm:cxn modelId="{05A6ABB2-E40F-4030-95BE-7BE6F1A4295A}" type="presParOf" srcId="{67D6CDD0-14FC-4431-A4E8-D2D8D195B2DB}" destId="{D5E1F0E5-9763-4665-9A2E-600659B19AF0}" srcOrd="0" destOrd="0" presId="urn:microsoft.com/office/officeart/2005/8/layout/chevron2"/>
    <dgm:cxn modelId="{4D95ABAC-42FC-47AB-BB12-D20316469CF5}" type="presParOf" srcId="{67D6CDD0-14FC-4431-A4E8-D2D8D195B2DB}" destId="{A4351153-F028-43AF-92ED-AC1E4B864C79}" srcOrd="1" destOrd="0" presId="urn:microsoft.com/office/officeart/2005/8/layout/chevron2"/>
    <dgm:cxn modelId="{11513A2C-4ED2-4EE5-A0E6-0318767D6A1E}" type="presParOf" srcId="{340A2CB9-E0C5-441B-84BB-6531BD661749}" destId="{181A33BE-BCC6-4DE2-BA25-FE29DDD2C122}" srcOrd="9" destOrd="0" presId="urn:microsoft.com/office/officeart/2005/8/layout/chevron2"/>
    <dgm:cxn modelId="{3B4135C0-02BC-415D-9BEB-E65D81B40A8B}" type="presParOf" srcId="{340A2CB9-E0C5-441B-84BB-6531BD661749}" destId="{89F1BBAD-2525-4FA6-B682-7DA9B72E0305}" srcOrd="10" destOrd="0" presId="urn:microsoft.com/office/officeart/2005/8/layout/chevron2"/>
    <dgm:cxn modelId="{0B11031E-A3F7-49D3-85B2-578DFBCFAC9B}" type="presParOf" srcId="{89F1BBAD-2525-4FA6-B682-7DA9B72E0305}" destId="{25C555CA-5F93-48C9-A6CD-541DCB4C410F}" srcOrd="0" destOrd="0" presId="urn:microsoft.com/office/officeart/2005/8/layout/chevron2"/>
    <dgm:cxn modelId="{DD679903-D34C-4981-8DCB-885E5B580712}" type="presParOf" srcId="{89F1BBAD-2525-4FA6-B682-7DA9B72E0305}" destId="{60BF99E5-5260-4439-94F5-B33756F28B81}" srcOrd="1" destOrd="0" presId="urn:microsoft.com/office/officeart/2005/8/layout/chevron2"/>
    <dgm:cxn modelId="{E8698B1D-388A-4136-9755-2FAD4CE29039}" type="presParOf" srcId="{340A2CB9-E0C5-441B-84BB-6531BD661749}" destId="{C60351CC-A80D-4FE9-A18A-4C6EB35717EA}" srcOrd="11" destOrd="0" presId="urn:microsoft.com/office/officeart/2005/8/layout/chevron2"/>
    <dgm:cxn modelId="{E71FD7DC-C5CE-47EF-A5C5-044ADA8946AE}" type="presParOf" srcId="{340A2CB9-E0C5-441B-84BB-6531BD661749}" destId="{7E0646CD-CED9-4EBA-833A-AF352B743670}" srcOrd="12" destOrd="0" presId="urn:microsoft.com/office/officeart/2005/8/layout/chevron2"/>
    <dgm:cxn modelId="{FC8DEB18-A8D6-4949-B307-B2F88046DDB4}" type="presParOf" srcId="{7E0646CD-CED9-4EBA-833A-AF352B743670}" destId="{555D44DB-3C07-4173-916C-041FE14CDADF}" srcOrd="0" destOrd="0" presId="urn:microsoft.com/office/officeart/2005/8/layout/chevron2"/>
    <dgm:cxn modelId="{57A9A939-A40E-45D2-8DA3-4D96E9456CE3}" type="presParOf" srcId="{7E0646CD-CED9-4EBA-833A-AF352B743670}" destId="{731CBA15-2CA7-4073-95DA-466F158FCE67}" srcOrd="1" destOrd="0" presId="urn:microsoft.com/office/officeart/2005/8/layout/chevron2"/>
    <dgm:cxn modelId="{B760D5A4-6DCB-4138-8239-351799088DD3}" type="presParOf" srcId="{340A2CB9-E0C5-441B-84BB-6531BD661749}" destId="{F77EDFF0-C7BA-440F-ABA9-83255C7D29A4}" srcOrd="13" destOrd="0" presId="urn:microsoft.com/office/officeart/2005/8/layout/chevron2"/>
    <dgm:cxn modelId="{AB98CE2C-36B5-413C-9521-AE097D40C202}" type="presParOf" srcId="{340A2CB9-E0C5-441B-84BB-6531BD661749}" destId="{D407E7FE-E162-47E8-9B5D-CA17E1F333DF}" srcOrd="14" destOrd="0" presId="urn:microsoft.com/office/officeart/2005/8/layout/chevron2"/>
    <dgm:cxn modelId="{786A898D-9BA9-4A1F-AD93-193CF530BD45}" type="presParOf" srcId="{D407E7FE-E162-47E8-9B5D-CA17E1F333DF}" destId="{906FD34C-B4FF-4F33-8396-C96271D83757}" srcOrd="0" destOrd="0" presId="urn:microsoft.com/office/officeart/2005/8/layout/chevron2"/>
    <dgm:cxn modelId="{2C19178F-C7A7-43F5-ABE3-BB91D944F8C5}" type="presParOf" srcId="{D407E7FE-E162-47E8-9B5D-CA17E1F333DF}" destId="{6397AB87-F450-4C0F-9948-67E16A3AAA65}" srcOrd="1" destOrd="0" presId="urn:microsoft.com/office/officeart/2005/8/layout/chevron2"/>
    <dgm:cxn modelId="{9DDBD2B7-40F3-4F44-931E-C71B8776604D}" type="presParOf" srcId="{340A2CB9-E0C5-441B-84BB-6531BD661749}" destId="{C17C13C9-83B9-4909-991B-CB5C1DFE37EB}" srcOrd="15" destOrd="0" presId="urn:microsoft.com/office/officeart/2005/8/layout/chevron2"/>
    <dgm:cxn modelId="{0DA3E224-4F44-4412-A5B0-DE5394A3022F}" type="presParOf" srcId="{340A2CB9-E0C5-441B-84BB-6531BD661749}" destId="{95352B0D-74DA-4A76-8D85-4FC80F07A1F5}" srcOrd="16" destOrd="0" presId="urn:microsoft.com/office/officeart/2005/8/layout/chevron2"/>
    <dgm:cxn modelId="{94335AED-F5BD-45F6-A1EC-0976976559DA}" type="presParOf" srcId="{95352B0D-74DA-4A76-8D85-4FC80F07A1F5}" destId="{B1B9BC57-0F76-4280-A342-FD626822AC03}" srcOrd="0" destOrd="0" presId="urn:microsoft.com/office/officeart/2005/8/layout/chevron2"/>
    <dgm:cxn modelId="{91044865-3DCA-45EE-BA53-F01260745CEC}" type="presParOf" srcId="{95352B0D-74DA-4A76-8D85-4FC80F07A1F5}" destId="{9ADD142D-AB6C-441A-A9EC-66D85BBB71E5}" srcOrd="1" destOrd="0" presId="urn:microsoft.com/office/officeart/2005/8/layout/chevron2"/>
    <dgm:cxn modelId="{A2FCF9CD-E283-4BE5-8EAA-D4549CFB887D}" type="presParOf" srcId="{340A2CB9-E0C5-441B-84BB-6531BD661749}" destId="{5A5CB4F7-BC7C-4C92-8E44-569DB837CB62}" srcOrd="17" destOrd="0" presId="urn:microsoft.com/office/officeart/2005/8/layout/chevron2"/>
    <dgm:cxn modelId="{BA4B9119-A567-4A99-AC00-11D96AAC65D0}" type="presParOf" srcId="{340A2CB9-E0C5-441B-84BB-6531BD661749}" destId="{439ED433-30A8-45E8-9CE7-8AC835BFF863}" srcOrd="18" destOrd="0" presId="urn:microsoft.com/office/officeart/2005/8/layout/chevron2"/>
    <dgm:cxn modelId="{64156471-C884-4D9F-B8AB-977346B8E867}" type="presParOf" srcId="{439ED433-30A8-45E8-9CE7-8AC835BFF863}" destId="{11E76308-E42F-4C4D-8514-021A6805DF83}" srcOrd="0" destOrd="0" presId="urn:microsoft.com/office/officeart/2005/8/layout/chevron2"/>
    <dgm:cxn modelId="{BC07AD51-9AEA-4C36-A598-EFA5FDA9B1AE}" type="presParOf" srcId="{439ED433-30A8-45E8-9CE7-8AC835BFF863}" destId="{1158916A-9A14-4E4C-8184-095DDCB543E1}" srcOrd="1" destOrd="0" presId="urn:microsoft.com/office/officeart/2005/8/layout/chevron2"/>
    <dgm:cxn modelId="{7E59976A-D574-4AD9-8A89-F799E24DD27C}" type="presParOf" srcId="{340A2CB9-E0C5-441B-84BB-6531BD661749}" destId="{37B06107-5F54-4EA5-9EA4-867ADCC7EAD7}" srcOrd="19" destOrd="0" presId="urn:microsoft.com/office/officeart/2005/8/layout/chevron2"/>
    <dgm:cxn modelId="{84D3BCEE-80F4-4D37-A17E-1E5AA8A2372A}" type="presParOf" srcId="{340A2CB9-E0C5-441B-84BB-6531BD661749}" destId="{0BB6FAC7-8731-4948-A915-D5346251673F}" srcOrd="20" destOrd="0" presId="urn:microsoft.com/office/officeart/2005/8/layout/chevron2"/>
    <dgm:cxn modelId="{7D40612E-2D00-448F-8867-A203BEDDDE43}" type="presParOf" srcId="{0BB6FAC7-8731-4948-A915-D5346251673F}" destId="{76ED861A-4EDD-4486-A99D-6FEB904E8590}" srcOrd="0" destOrd="0" presId="urn:microsoft.com/office/officeart/2005/8/layout/chevron2"/>
    <dgm:cxn modelId="{42ADC7FF-9F34-412E-A005-4389A90D9DA3}" type="presParOf" srcId="{0BB6FAC7-8731-4948-A915-D5346251673F}" destId="{2F4C57D4-7E2F-40BD-990F-235525B8CF5A}" srcOrd="1" destOrd="0" presId="urn:microsoft.com/office/officeart/2005/8/layout/chevron2"/>
    <dgm:cxn modelId="{60999D49-F9EA-4118-82F4-B47778DBDF04}" type="presParOf" srcId="{340A2CB9-E0C5-441B-84BB-6531BD661749}" destId="{772329E8-FB0D-4666-81D8-EEF218E43E7C}" srcOrd="21" destOrd="0" presId="urn:microsoft.com/office/officeart/2005/8/layout/chevron2"/>
    <dgm:cxn modelId="{B9268F49-E303-40C2-BD00-FE0AABD53DAB}" type="presParOf" srcId="{340A2CB9-E0C5-441B-84BB-6531BD661749}" destId="{5598F294-73BB-4417-94E8-333436E14E7E}" srcOrd="22" destOrd="0" presId="urn:microsoft.com/office/officeart/2005/8/layout/chevron2"/>
    <dgm:cxn modelId="{A211AC43-451C-49D4-8E63-D0B961CC0800}" type="presParOf" srcId="{5598F294-73BB-4417-94E8-333436E14E7E}" destId="{D9D74EF0-826D-4816-B859-83DF09D61F08}" srcOrd="0" destOrd="0" presId="urn:microsoft.com/office/officeart/2005/8/layout/chevron2"/>
    <dgm:cxn modelId="{1DB72188-FDBE-453B-B630-7F96C8DFFCFB}" type="presParOf" srcId="{5598F294-73BB-4417-94E8-333436E14E7E}" destId="{3AF51876-AA50-4B5D-8824-9018FC4BF6AC}" srcOrd="1" destOrd="0" presId="urn:microsoft.com/office/officeart/2005/8/layout/chevron2"/>
    <dgm:cxn modelId="{0918BFA5-AFA3-4758-9BA5-997F071A8A64}" type="presParOf" srcId="{340A2CB9-E0C5-441B-84BB-6531BD661749}" destId="{40235F09-AB87-4D3D-B356-36F7C296B7DE}" srcOrd="23" destOrd="0" presId="urn:microsoft.com/office/officeart/2005/8/layout/chevron2"/>
    <dgm:cxn modelId="{BA32347C-8E82-436F-B191-36A52B198BB1}" type="presParOf" srcId="{340A2CB9-E0C5-441B-84BB-6531BD661749}" destId="{7DF8C47B-9D57-4473-92C3-96DFB17236D9}" srcOrd="24" destOrd="0" presId="urn:microsoft.com/office/officeart/2005/8/layout/chevron2"/>
    <dgm:cxn modelId="{AA53D6D4-BA8B-4D04-8940-BB9C9AEA4520}" type="presParOf" srcId="{7DF8C47B-9D57-4473-92C3-96DFB17236D9}" destId="{7780D9DD-E718-4611-977D-5DA1094701C8}" srcOrd="0" destOrd="0" presId="urn:microsoft.com/office/officeart/2005/8/layout/chevron2"/>
    <dgm:cxn modelId="{D1129A4F-9635-4C2B-8E60-F09B55019DA3}" type="presParOf" srcId="{7DF8C47B-9D57-4473-92C3-96DFB17236D9}" destId="{A14BA86A-516F-4ACC-8886-9FBE2AB7132F}" srcOrd="1" destOrd="0" presId="urn:microsoft.com/office/officeart/2005/8/layout/chevron2"/>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557E4B-E788-48C2-8BA5-FF38780CBC0D}" type="doc">
      <dgm:prSet loTypeId="urn:microsoft.com/office/officeart/2005/8/layout/cycle7" loCatId="cycle" qsTypeId="urn:microsoft.com/office/officeart/2005/8/quickstyle/simple1" qsCatId="simple" csTypeId="urn:microsoft.com/office/officeart/2005/8/colors/colorful2" csCatId="colorful" phldr="1"/>
      <dgm:spPr/>
      <dgm:t>
        <a:bodyPr/>
        <a:lstStyle/>
        <a:p>
          <a:endParaRPr lang="en-GB"/>
        </a:p>
      </dgm:t>
    </dgm:pt>
    <dgm:pt modelId="{C6060D16-8386-4010-B8B0-B100A64E4729}">
      <dgm:prSet phldrT="[Text]"/>
      <dgm:spPr/>
      <dgm:t>
        <a:bodyPr/>
        <a:lstStyle/>
        <a:p>
          <a:r>
            <a:rPr lang="en-GB" dirty="0" smtClean="0"/>
            <a:t>Ability</a:t>
          </a:r>
          <a:endParaRPr lang="en-GB" dirty="0"/>
        </a:p>
      </dgm:t>
    </dgm:pt>
    <dgm:pt modelId="{D3F4A27F-13BF-4675-8216-4E3B084D41F0}" type="parTrans" cxnId="{F61FF351-0D14-4F09-BE2A-862B7B0CB6B6}">
      <dgm:prSet/>
      <dgm:spPr/>
      <dgm:t>
        <a:bodyPr/>
        <a:lstStyle/>
        <a:p>
          <a:endParaRPr lang="en-GB"/>
        </a:p>
      </dgm:t>
    </dgm:pt>
    <dgm:pt modelId="{3E2E35EF-BB66-44E5-B0B2-9140D1CF1E34}" type="sibTrans" cxnId="{F61FF351-0D14-4F09-BE2A-862B7B0CB6B6}">
      <dgm:prSet/>
      <dgm:spPr/>
      <dgm:t>
        <a:bodyPr/>
        <a:lstStyle/>
        <a:p>
          <a:endParaRPr lang="en-GB"/>
        </a:p>
      </dgm:t>
    </dgm:pt>
    <dgm:pt modelId="{AD3EF4FF-C6CD-4B94-915D-AB9F2F135140}">
      <dgm:prSet phldrT="[Text]"/>
      <dgm:spPr/>
      <dgm:t>
        <a:bodyPr/>
        <a:lstStyle/>
        <a:p>
          <a:r>
            <a:rPr lang="en-GB" dirty="0" smtClean="0"/>
            <a:t>Opportunity</a:t>
          </a:r>
          <a:endParaRPr lang="en-GB" dirty="0"/>
        </a:p>
      </dgm:t>
    </dgm:pt>
    <dgm:pt modelId="{12405C29-21FD-4D5C-AFC2-11DD756971EF}" type="parTrans" cxnId="{77C6B811-38EE-4C4D-89C5-ADB36924DF2E}">
      <dgm:prSet/>
      <dgm:spPr/>
      <dgm:t>
        <a:bodyPr/>
        <a:lstStyle/>
        <a:p>
          <a:endParaRPr lang="en-GB"/>
        </a:p>
      </dgm:t>
    </dgm:pt>
    <dgm:pt modelId="{819FBE85-9958-4BA6-A0C0-92BCC7117F40}" type="sibTrans" cxnId="{77C6B811-38EE-4C4D-89C5-ADB36924DF2E}">
      <dgm:prSet/>
      <dgm:spPr/>
      <dgm:t>
        <a:bodyPr/>
        <a:lstStyle/>
        <a:p>
          <a:endParaRPr lang="en-GB"/>
        </a:p>
      </dgm:t>
    </dgm:pt>
    <dgm:pt modelId="{3102C324-54A1-43D0-B53E-5005E2908120}">
      <dgm:prSet phldrT="[Text]"/>
      <dgm:spPr/>
      <dgm:t>
        <a:bodyPr/>
        <a:lstStyle/>
        <a:p>
          <a:r>
            <a:rPr lang="en-GB" dirty="0" smtClean="0"/>
            <a:t>Motivation</a:t>
          </a:r>
          <a:endParaRPr lang="en-GB" dirty="0"/>
        </a:p>
      </dgm:t>
    </dgm:pt>
    <dgm:pt modelId="{C71A2275-E418-460B-82A5-92935F981664}" type="parTrans" cxnId="{2B6D76AC-0110-4251-AF36-29AEF080216D}">
      <dgm:prSet/>
      <dgm:spPr/>
      <dgm:t>
        <a:bodyPr/>
        <a:lstStyle/>
        <a:p>
          <a:endParaRPr lang="en-GB"/>
        </a:p>
      </dgm:t>
    </dgm:pt>
    <dgm:pt modelId="{87143697-AE1C-46F0-ABDB-5C2CCB6A0C4F}" type="sibTrans" cxnId="{2B6D76AC-0110-4251-AF36-29AEF080216D}">
      <dgm:prSet/>
      <dgm:spPr/>
      <dgm:t>
        <a:bodyPr/>
        <a:lstStyle/>
        <a:p>
          <a:endParaRPr lang="en-GB"/>
        </a:p>
      </dgm:t>
    </dgm:pt>
    <dgm:pt modelId="{1C6D67C7-8894-4E7F-A5B3-62D84F5C81CD}" type="pres">
      <dgm:prSet presAssocID="{39557E4B-E788-48C2-8BA5-FF38780CBC0D}" presName="Name0" presStyleCnt="0">
        <dgm:presLayoutVars>
          <dgm:dir/>
          <dgm:resizeHandles val="exact"/>
        </dgm:presLayoutVars>
      </dgm:prSet>
      <dgm:spPr/>
      <dgm:t>
        <a:bodyPr/>
        <a:lstStyle/>
        <a:p>
          <a:endParaRPr lang="en-GB"/>
        </a:p>
      </dgm:t>
    </dgm:pt>
    <dgm:pt modelId="{A7E36A4A-4069-405D-A310-2276E849ADE2}" type="pres">
      <dgm:prSet presAssocID="{C6060D16-8386-4010-B8B0-B100A64E4729}" presName="node" presStyleLbl="node1" presStyleIdx="0" presStyleCnt="3">
        <dgm:presLayoutVars>
          <dgm:bulletEnabled val="1"/>
        </dgm:presLayoutVars>
      </dgm:prSet>
      <dgm:spPr/>
      <dgm:t>
        <a:bodyPr/>
        <a:lstStyle/>
        <a:p>
          <a:endParaRPr lang="en-GB"/>
        </a:p>
      </dgm:t>
    </dgm:pt>
    <dgm:pt modelId="{40B2286D-71F8-463C-AEF3-5F6F88C8CAF0}" type="pres">
      <dgm:prSet presAssocID="{3E2E35EF-BB66-44E5-B0B2-9140D1CF1E34}" presName="sibTrans" presStyleLbl="sibTrans2D1" presStyleIdx="0" presStyleCnt="3"/>
      <dgm:spPr/>
      <dgm:t>
        <a:bodyPr/>
        <a:lstStyle/>
        <a:p>
          <a:endParaRPr lang="en-GB"/>
        </a:p>
      </dgm:t>
    </dgm:pt>
    <dgm:pt modelId="{9F88ECE1-2F1D-4482-A653-F65E1AF54005}" type="pres">
      <dgm:prSet presAssocID="{3E2E35EF-BB66-44E5-B0B2-9140D1CF1E34}" presName="connectorText" presStyleLbl="sibTrans2D1" presStyleIdx="0" presStyleCnt="3"/>
      <dgm:spPr/>
      <dgm:t>
        <a:bodyPr/>
        <a:lstStyle/>
        <a:p>
          <a:endParaRPr lang="en-GB"/>
        </a:p>
      </dgm:t>
    </dgm:pt>
    <dgm:pt modelId="{EE510098-0604-416D-8608-3C5E90C81A5C}" type="pres">
      <dgm:prSet presAssocID="{AD3EF4FF-C6CD-4B94-915D-AB9F2F135140}" presName="node" presStyleLbl="node1" presStyleIdx="1" presStyleCnt="3">
        <dgm:presLayoutVars>
          <dgm:bulletEnabled val="1"/>
        </dgm:presLayoutVars>
      </dgm:prSet>
      <dgm:spPr/>
      <dgm:t>
        <a:bodyPr/>
        <a:lstStyle/>
        <a:p>
          <a:endParaRPr lang="en-GB"/>
        </a:p>
      </dgm:t>
    </dgm:pt>
    <dgm:pt modelId="{17E3B3D4-78DA-49BE-B6AD-2FC9C3986E06}" type="pres">
      <dgm:prSet presAssocID="{819FBE85-9958-4BA6-A0C0-92BCC7117F40}" presName="sibTrans" presStyleLbl="sibTrans2D1" presStyleIdx="1" presStyleCnt="3"/>
      <dgm:spPr/>
      <dgm:t>
        <a:bodyPr/>
        <a:lstStyle/>
        <a:p>
          <a:endParaRPr lang="en-GB"/>
        </a:p>
      </dgm:t>
    </dgm:pt>
    <dgm:pt modelId="{BE664377-3D71-4A57-811C-4B743852FD84}" type="pres">
      <dgm:prSet presAssocID="{819FBE85-9958-4BA6-A0C0-92BCC7117F40}" presName="connectorText" presStyleLbl="sibTrans2D1" presStyleIdx="1" presStyleCnt="3"/>
      <dgm:spPr/>
      <dgm:t>
        <a:bodyPr/>
        <a:lstStyle/>
        <a:p>
          <a:endParaRPr lang="en-GB"/>
        </a:p>
      </dgm:t>
    </dgm:pt>
    <dgm:pt modelId="{6DC0741A-FF2B-4FFF-810E-4594533D43EB}" type="pres">
      <dgm:prSet presAssocID="{3102C324-54A1-43D0-B53E-5005E2908120}" presName="node" presStyleLbl="node1" presStyleIdx="2" presStyleCnt="3">
        <dgm:presLayoutVars>
          <dgm:bulletEnabled val="1"/>
        </dgm:presLayoutVars>
      </dgm:prSet>
      <dgm:spPr/>
      <dgm:t>
        <a:bodyPr/>
        <a:lstStyle/>
        <a:p>
          <a:endParaRPr lang="en-GB"/>
        </a:p>
      </dgm:t>
    </dgm:pt>
    <dgm:pt modelId="{0265FDE9-DFC5-4CC1-B020-971663C591AF}" type="pres">
      <dgm:prSet presAssocID="{87143697-AE1C-46F0-ABDB-5C2CCB6A0C4F}" presName="sibTrans" presStyleLbl="sibTrans2D1" presStyleIdx="2" presStyleCnt="3"/>
      <dgm:spPr/>
      <dgm:t>
        <a:bodyPr/>
        <a:lstStyle/>
        <a:p>
          <a:endParaRPr lang="en-GB"/>
        </a:p>
      </dgm:t>
    </dgm:pt>
    <dgm:pt modelId="{681D2AF9-D267-4AEA-A873-573CC146DDA9}" type="pres">
      <dgm:prSet presAssocID="{87143697-AE1C-46F0-ABDB-5C2CCB6A0C4F}" presName="connectorText" presStyleLbl="sibTrans2D1" presStyleIdx="2" presStyleCnt="3"/>
      <dgm:spPr/>
      <dgm:t>
        <a:bodyPr/>
        <a:lstStyle/>
        <a:p>
          <a:endParaRPr lang="en-GB"/>
        </a:p>
      </dgm:t>
    </dgm:pt>
  </dgm:ptLst>
  <dgm:cxnLst>
    <dgm:cxn modelId="{40FBF6DC-5201-4BF2-BF81-ADC6505270B9}" type="presOf" srcId="{87143697-AE1C-46F0-ABDB-5C2CCB6A0C4F}" destId="{0265FDE9-DFC5-4CC1-B020-971663C591AF}" srcOrd="0" destOrd="0" presId="urn:microsoft.com/office/officeart/2005/8/layout/cycle7"/>
    <dgm:cxn modelId="{2B6D76AC-0110-4251-AF36-29AEF080216D}" srcId="{39557E4B-E788-48C2-8BA5-FF38780CBC0D}" destId="{3102C324-54A1-43D0-B53E-5005E2908120}" srcOrd="2" destOrd="0" parTransId="{C71A2275-E418-460B-82A5-92935F981664}" sibTransId="{87143697-AE1C-46F0-ABDB-5C2CCB6A0C4F}"/>
    <dgm:cxn modelId="{52741035-6A3E-488B-990C-51CABA3F0E28}" type="presOf" srcId="{39557E4B-E788-48C2-8BA5-FF38780CBC0D}" destId="{1C6D67C7-8894-4E7F-A5B3-62D84F5C81CD}" srcOrd="0" destOrd="0" presId="urn:microsoft.com/office/officeart/2005/8/layout/cycle7"/>
    <dgm:cxn modelId="{2B80834E-0662-4C6C-A1D0-884547BD6088}" type="presOf" srcId="{3102C324-54A1-43D0-B53E-5005E2908120}" destId="{6DC0741A-FF2B-4FFF-810E-4594533D43EB}" srcOrd="0" destOrd="0" presId="urn:microsoft.com/office/officeart/2005/8/layout/cycle7"/>
    <dgm:cxn modelId="{B228DFEF-43C9-4976-9D4F-8F8E185E6FF2}" type="presOf" srcId="{3E2E35EF-BB66-44E5-B0B2-9140D1CF1E34}" destId="{9F88ECE1-2F1D-4482-A653-F65E1AF54005}" srcOrd="1" destOrd="0" presId="urn:microsoft.com/office/officeart/2005/8/layout/cycle7"/>
    <dgm:cxn modelId="{F61FF351-0D14-4F09-BE2A-862B7B0CB6B6}" srcId="{39557E4B-E788-48C2-8BA5-FF38780CBC0D}" destId="{C6060D16-8386-4010-B8B0-B100A64E4729}" srcOrd="0" destOrd="0" parTransId="{D3F4A27F-13BF-4675-8216-4E3B084D41F0}" sibTransId="{3E2E35EF-BB66-44E5-B0B2-9140D1CF1E34}"/>
    <dgm:cxn modelId="{2F188112-21C8-4AE7-A4FF-AC3B0F954CAE}" type="presOf" srcId="{AD3EF4FF-C6CD-4B94-915D-AB9F2F135140}" destId="{EE510098-0604-416D-8608-3C5E90C81A5C}" srcOrd="0" destOrd="0" presId="urn:microsoft.com/office/officeart/2005/8/layout/cycle7"/>
    <dgm:cxn modelId="{9B8137B5-AA7F-4158-A0F6-A235301573C8}" type="presOf" srcId="{819FBE85-9958-4BA6-A0C0-92BCC7117F40}" destId="{17E3B3D4-78DA-49BE-B6AD-2FC9C3986E06}" srcOrd="0" destOrd="0" presId="urn:microsoft.com/office/officeart/2005/8/layout/cycle7"/>
    <dgm:cxn modelId="{FA5C1411-B369-4F1E-90D9-7E14206113E0}" type="presOf" srcId="{3E2E35EF-BB66-44E5-B0B2-9140D1CF1E34}" destId="{40B2286D-71F8-463C-AEF3-5F6F88C8CAF0}" srcOrd="0" destOrd="0" presId="urn:microsoft.com/office/officeart/2005/8/layout/cycle7"/>
    <dgm:cxn modelId="{5BC98FE0-DDE7-405A-B653-2FC36BD4BB1A}" type="presOf" srcId="{C6060D16-8386-4010-B8B0-B100A64E4729}" destId="{A7E36A4A-4069-405D-A310-2276E849ADE2}" srcOrd="0" destOrd="0" presId="urn:microsoft.com/office/officeart/2005/8/layout/cycle7"/>
    <dgm:cxn modelId="{77C6B811-38EE-4C4D-89C5-ADB36924DF2E}" srcId="{39557E4B-E788-48C2-8BA5-FF38780CBC0D}" destId="{AD3EF4FF-C6CD-4B94-915D-AB9F2F135140}" srcOrd="1" destOrd="0" parTransId="{12405C29-21FD-4D5C-AFC2-11DD756971EF}" sibTransId="{819FBE85-9958-4BA6-A0C0-92BCC7117F40}"/>
    <dgm:cxn modelId="{370BA032-C633-4F09-82A5-698DB1F5BFA5}" type="presOf" srcId="{87143697-AE1C-46F0-ABDB-5C2CCB6A0C4F}" destId="{681D2AF9-D267-4AEA-A873-573CC146DDA9}" srcOrd="1" destOrd="0" presId="urn:microsoft.com/office/officeart/2005/8/layout/cycle7"/>
    <dgm:cxn modelId="{26363420-0390-40A4-8ADA-BB0171A75156}" type="presOf" srcId="{819FBE85-9958-4BA6-A0C0-92BCC7117F40}" destId="{BE664377-3D71-4A57-811C-4B743852FD84}" srcOrd="1" destOrd="0" presId="urn:microsoft.com/office/officeart/2005/8/layout/cycle7"/>
    <dgm:cxn modelId="{9DA01F7A-FDDE-465E-B20C-CC8C2BF9355B}" type="presParOf" srcId="{1C6D67C7-8894-4E7F-A5B3-62D84F5C81CD}" destId="{A7E36A4A-4069-405D-A310-2276E849ADE2}" srcOrd="0" destOrd="0" presId="urn:microsoft.com/office/officeart/2005/8/layout/cycle7"/>
    <dgm:cxn modelId="{1940B8E3-BC1A-442A-858C-FC9C91AB5864}" type="presParOf" srcId="{1C6D67C7-8894-4E7F-A5B3-62D84F5C81CD}" destId="{40B2286D-71F8-463C-AEF3-5F6F88C8CAF0}" srcOrd="1" destOrd="0" presId="urn:microsoft.com/office/officeart/2005/8/layout/cycle7"/>
    <dgm:cxn modelId="{B5B81F19-5FA5-412E-ABC8-919DBACC0407}" type="presParOf" srcId="{40B2286D-71F8-463C-AEF3-5F6F88C8CAF0}" destId="{9F88ECE1-2F1D-4482-A653-F65E1AF54005}" srcOrd="0" destOrd="0" presId="urn:microsoft.com/office/officeart/2005/8/layout/cycle7"/>
    <dgm:cxn modelId="{320F8D79-9CFA-4A2D-BB66-D66C3993621A}" type="presParOf" srcId="{1C6D67C7-8894-4E7F-A5B3-62D84F5C81CD}" destId="{EE510098-0604-416D-8608-3C5E90C81A5C}" srcOrd="2" destOrd="0" presId="urn:microsoft.com/office/officeart/2005/8/layout/cycle7"/>
    <dgm:cxn modelId="{412C9020-6898-4227-B726-CB5D45762C9E}" type="presParOf" srcId="{1C6D67C7-8894-4E7F-A5B3-62D84F5C81CD}" destId="{17E3B3D4-78DA-49BE-B6AD-2FC9C3986E06}" srcOrd="3" destOrd="0" presId="urn:microsoft.com/office/officeart/2005/8/layout/cycle7"/>
    <dgm:cxn modelId="{CC3B16D9-4D1D-427D-A536-8216D61672C3}" type="presParOf" srcId="{17E3B3D4-78DA-49BE-B6AD-2FC9C3986E06}" destId="{BE664377-3D71-4A57-811C-4B743852FD84}" srcOrd="0" destOrd="0" presId="urn:microsoft.com/office/officeart/2005/8/layout/cycle7"/>
    <dgm:cxn modelId="{D3AA6A67-EEF2-4636-A5C4-55E51A01AC62}" type="presParOf" srcId="{1C6D67C7-8894-4E7F-A5B3-62D84F5C81CD}" destId="{6DC0741A-FF2B-4FFF-810E-4594533D43EB}" srcOrd="4" destOrd="0" presId="urn:microsoft.com/office/officeart/2005/8/layout/cycle7"/>
    <dgm:cxn modelId="{02ED4A8D-08C2-4442-A7A4-7D3E22149044}" type="presParOf" srcId="{1C6D67C7-8894-4E7F-A5B3-62D84F5C81CD}" destId="{0265FDE9-DFC5-4CC1-B020-971663C591AF}" srcOrd="5" destOrd="0" presId="urn:microsoft.com/office/officeart/2005/8/layout/cycle7"/>
    <dgm:cxn modelId="{2992B22C-8C20-45B4-8F13-5751E8529A11}" type="presParOf" srcId="{0265FDE9-DFC5-4CC1-B020-971663C591AF}" destId="{681D2AF9-D267-4AEA-A873-573CC146DDA9}" srcOrd="0" destOrd="0" presId="urn:microsoft.com/office/officeart/2005/8/layout/cycle7"/>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91AC844-1654-4B88-B2EF-711D82BFFF27}" type="doc">
      <dgm:prSet loTypeId="urn:microsoft.com/office/officeart/2005/8/layout/default#1" loCatId="list" qsTypeId="urn:microsoft.com/office/officeart/2005/8/quickstyle/simple1" qsCatId="simple" csTypeId="urn:microsoft.com/office/officeart/2005/8/colors/colorful5" csCatId="colorful" phldr="1"/>
      <dgm:spPr/>
      <dgm:t>
        <a:bodyPr/>
        <a:lstStyle/>
        <a:p>
          <a:endParaRPr lang="en-GB"/>
        </a:p>
      </dgm:t>
    </dgm:pt>
    <dgm:pt modelId="{B4372076-2271-4A2B-8004-5C2657580303}">
      <dgm:prSet phldrT="[Text]"/>
      <dgm:spPr/>
      <dgm:t>
        <a:bodyPr/>
        <a:lstStyle/>
        <a:p>
          <a:r>
            <a:rPr lang="en-GB" dirty="0" smtClean="0"/>
            <a:t>Goal Theory</a:t>
          </a:r>
          <a:endParaRPr lang="en-GB" dirty="0"/>
        </a:p>
      </dgm:t>
    </dgm:pt>
    <dgm:pt modelId="{D0B47DC9-247F-4611-9CE0-3DA009E1891E}" type="parTrans" cxnId="{0FB4239D-677E-44CD-BB41-28130EB18ADE}">
      <dgm:prSet/>
      <dgm:spPr/>
      <dgm:t>
        <a:bodyPr/>
        <a:lstStyle/>
        <a:p>
          <a:endParaRPr lang="en-GB"/>
        </a:p>
      </dgm:t>
    </dgm:pt>
    <dgm:pt modelId="{EFFF8F9B-8393-4284-B279-FE0066258E17}" type="sibTrans" cxnId="{0FB4239D-677E-44CD-BB41-28130EB18ADE}">
      <dgm:prSet/>
      <dgm:spPr/>
      <dgm:t>
        <a:bodyPr/>
        <a:lstStyle/>
        <a:p>
          <a:endParaRPr lang="en-GB"/>
        </a:p>
      </dgm:t>
    </dgm:pt>
    <dgm:pt modelId="{16F41121-65D8-4C55-B933-EF05D4968F3A}">
      <dgm:prSet phldrT="[Text]"/>
      <dgm:spPr/>
      <dgm:t>
        <a:bodyPr/>
        <a:lstStyle/>
        <a:p>
          <a:r>
            <a:rPr lang="en-GB" dirty="0" smtClean="0"/>
            <a:t>Control Theory</a:t>
          </a:r>
          <a:endParaRPr lang="en-GB" dirty="0"/>
        </a:p>
      </dgm:t>
    </dgm:pt>
    <dgm:pt modelId="{3B98F3C1-7C96-4885-A967-57ECD6D69038}" type="parTrans" cxnId="{7773BD67-2F0D-4E46-8D02-6386A68E3B19}">
      <dgm:prSet/>
      <dgm:spPr/>
      <dgm:t>
        <a:bodyPr/>
        <a:lstStyle/>
        <a:p>
          <a:endParaRPr lang="en-GB"/>
        </a:p>
      </dgm:t>
    </dgm:pt>
    <dgm:pt modelId="{81AAD1AD-8595-4BA3-B362-034E6E322AC3}" type="sibTrans" cxnId="{7773BD67-2F0D-4E46-8D02-6386A68E3B19}">
      <dgm:prSet/>
      <dgm:spPr/>
      <dgm:t>
        <a:bodyPr/>
        <a:lstStyle/>
        <a:p>
          <a:endParaRPr lang="en-GB"/>
        </a:p>
      </dgm:t>
    </dgm:pt>
    <dgm:pt modelId="{014A3926-C252-416C-8B50-53C4099B3A53}">
      <dgm:prSet phldrT="[Text]"/>
      <dgm:spPr/>
      <dgm:t>
        <a:bodyPr/>
        <a:lstStyle/>
        <a:p>
          <a:r>
            <a:rPr lang="en-GB" dirty="0" smtClean="0"/>
            <a:t>Social Cognitive Theory</a:t>
          </a:r>
          <a:endParaRPr lang="en-GB" dirty="0"/>
        </a:p>
      </dgm:t>
    </dgm:pt>
    <dgm:pt modelId="{3715EDFF-7577-4A41-BE8C-08A4F97EA1DC}" type="parTrans" cxnId="{23AF94F7-04B9-4540-9C77-3B266F51AD52}">
      <dgm:prSet/>
      <dgm:spPr/>
      <dgm:t>
        <a:bodyPr/>
        <a:lstStyle/>
        <a:p>
          <a:endParaRPr lang="en-GB"/>
        </a:p>
      </dgm:t>
    </dgm:pt>
    <dgm:pt modelId="{B9054AE4-98E1-4F17-8AA1-D9853008E4F1}" type="sibTrans" cxnId="{23AF94F7-04B9-4540-9C77-3B266F51AD52}">
      <dgm:prSet/>
      <dgm:spPr/>
      <dgm:t>
        <a:bodyPr/>
        <a:lstStyle/>
        <a:p>
          <a:endParaRPr lang="en-GB"/>
        </a:p>
      </dgm:t>
    </dgm:pt>
    <dgm:pt modelId="{B7E3832B-C814-4FE5-932A-AFA7DE214AB7}" type="pres">
      <dgm:prSet presAssocID="{491AC844-1654-4B88-B2EF-711D82BFFF27}" presName="diagram" presStyleCnt="0">
        <dgm:presLayoutVars>
          <dgm:dir/>
          <dgm:resizeHandles val="exact"/>
        </dgm:presLayoutVars>
      </dgm:prSet>
      <dgm:spPr/>
      <dgm:t>
        <a:bodyPr/>
        <a:lstStyle/>
        <a:p>
          <a:endParaRPr lang="en-GB"/>
        </a:p>
      </dgm:t>
    </dgm:pt>
    <dgm:pt modelId="{C9F9C82B-FC21-40F5-BCDB-E442FC7CA43A}" type="pres">
      <dgm:prSet presAssocID="{B4372076-2271-4A2B-8004-5C2657580303}" presName="node" presStyleLbl="node1" presStyleIdx="0" presStyleCnt="3">
        <dgm:presLayoutVars>
          <dgm:bulletEnabled val="1"/>
        </dgm:presLayoutVars>
      </dgm:prSet>
      <dgm:spPr/>
      <dgm:t>
        <a:bodyPr/>
        <a:lstStyle/>
        <a:p>
          <a:endParaRPr lang="en-GB"/>
        </a:p>
      </dgm:t>
    </dgm:pt>
    <dgm:pt modelId="{AB8BA470-89DD-4C3F-B4EA-8A38A2B07164}" type="pres">
      <dgm:prSet presAssocID="{EFFF8F9B-8393-4284-B279-FE0066258E17}" presName="sibTrans" presStyleCnt="0"/>
      <dgm:spPr/>
    </dgm:pt>
    <dgm:pt modelId="{DB326763-B10D-4623-8B47-F2F12AD083D6}" type="pres">
      <dgm:prSet presAssocID="{16F41121-65D8-4C55-B933-EF05D4968F3A}" presName="node" presStyleLbl="node1" presStyleIdx="1" presStyleCnt="3">
        <dgm:presLayoutVars>
          <dgm:bulletEnabled val="1"/>
        </dgm:presLayoutVars>
      </dgm:prSet>
      <dgm:spPr/>
      <dgm:t>
        <a:bodyPr/>
        <a:lstStyle/>
        <a:p>
          <a:endParaRPr lang="en-GB"/>
        </a:p>
      </dgm:t>
    </dgm:pt>
    <dgm:pt modelId="{4852E7E7-B8E6-41C3-B791-1632CD586A72}" type="pres">
      <dgm:prSet presAssocID="{81AAD1AD-8595-4BA3-B362-034E6E322AC3}" presName="sibTrans" presStyleCnt="0"/>
      <dgm:spPr/>
    </dgm:pt>
    <dgm:pt modelId="{1691F576-E192-4384-804A-A8AD7BBA4F60}" type="pres">
      <dgm:prSet presAssocID="{014A3926-C252-416C-8B50-53C4099B3A53}" presName="node" presStyleLbl="node1" presStyleIdx="2" presStyleCnt="3">
        <dgm:presLayoutVars>
          <dgm:bulletEnabled val="1"/>
        </dgm:presLayoutVars>
      </dgm:prSet>
      <dgm:spPr/>
      <dgm:t>
        <a:bodyPr/>
        <a:lstStyle/>
        <a:p>
          <a:endParaRPr lang="en-GB"/>
        </a:p>
      </dgm:t>
    </dgm:pt>
  </dgm:ptLst>
  <dgm:cxnLst>
    <dgm:cxn modelId="{9FA48D32-A836-4171-81E0-2AD6A64CD07F}" type="presOf" srcId="{491AC844-1654-4B88-B2EF-711D82BFFF27}" destId="{B7E3832B-C814-4FE5-932A-AFA7DE214AB7}" srcOrd="0" destOrd="0" presId="urn:microsoft.com/office/officeart/2005/8/layout/default#1"/>
    <dgm:cxn modelId="{0FB4239D-677E-44CD-BB41-28130EB18ADE}" srcId="{491AC844-1654-4B88-B2EF-711D82BFFF27}" destId="{B4372076-2271-4A2B-8004-5C2657580303}" srcOrd="0" destOrd="0" parTransId="{D0B47DC9-247F-4611-9CE0-3DA009E1891E}" sibTransId="{EFFF8F9B-8393-4284-B279-FE0066258E17}"/>
    <dgm:cxn modelId="{23AF94F7-04B9-4540-9C77-3B266F51AD52}" srcId="{491AC844-1654-4B88-B2EF-711D82BFFF27}" destId="{014A3926-C252-416C-8B50-53C4099B3A53}" srcOrd="2" destOrd="0" parTransId="{3715EDFF-7577-4A41-BE8C-08A4F97EA1DC}" sibTransId="{B9054AE4-98E1-4F17-8AA1-D9853008E4F1}"/>
    <dgm:cxn modelId="{7773BD67-2F0D-4E46-8D02-6386A68E3B19}" srcId="{491AC844-1654-4B88-B2EF-711D82BFFF27}" destId="{16F41121-65D8-4C55-B933-EF05D4968F3A}" srcOrd="1" destOrd="0" parTransId="{3B98F3C1-7C96-4885-A967-57ECD6D69038}" sibTransId="{81AAD1AD-8595-4BA3-B362-034E6E322AC3}"/>
    <dgm:cxn modelId="{6ABD6DD7-DD68-4A35-A009-336DF6D31A7D}" type="presOf" srcId="{16F41121-65D8-4C55-B933-EF05D4968F3A}" destId="{DB326763-B10D-4623-8B47-F2F12AD083D6}" srcOrd="0" destOrd="0" presId="urn:microsoft.com/office/officeart/2005/8/layout/default#1"/>
    <dgm:cxn modelId="{A022A677-530C-400C-9921-2F7AA427294C}" type="presOf" srcId="{B4372076-2271-4A2B-8004-5C2657580303}" destId="{C9F9C82B-FC21-40F5-BCDB-E442FC7CA43A}" srcOrd="0" destOrd="0" presId="urn:microsoft.com/office/officeart/2005/8/layout/default#1"/>
    <dgm:cxn modelId="{EB6AF3E4-4B30-4EFB-9628-F0DD844F7533}" type="presOf" srcId="{014A3926-C252-416C-8B50-53C4099B3A53}" destId="{1691F576-E192-4384-804A-A8AD7BBA4F60}" srcOrd="0" destOrd="0" presId="urn:microsoft.com/office/officeart/2005/8/layout/default#1"/>
    <dgm:cxn modelId="{EB58D630-7A41-478B-99C7-EE4F4079A823}" type="presParOf" srcId="{B7E3832B-C814-4FE5-932A-AFA7DE214AB7}" destId="{C9F9C82B-FC21-40F5-BCDB-E442FC7CA43A}" srcOrd="0" destOrd="0" presId="urn:microsoft.com/office/officeart/2005/8/layout/default#1"/>
    <dgm:cxn modelId="{26DB0DCC-2FF5-4448-8081-964E78B74335}" type="presParOf" srcId="{B7E3832B-C814-4FE5-932A-AFA7DE214AB7}" destId="{AB8BA470-89DD-4C3F-B4EA-8A38A2B07164}" srcOrd="1" destOrd="0" presId="urn:microsoft.com/office/officeart/2005/8/layout/default#1"/>
    <dgm:cxn modelId="{953DAA52-D2E5-4A26-AE3A-6F5BBB04EC36}" type="presParOf" srcId="{B7E3832B-C814-4FE5-932A-AFA7DE214AB7}" destId="{DB326763-B10D-4623-8B47-F2F12AD083D6}" srcOrd="2" destOrd="0" presId="urn:microsoft.com/office/officeart/2005/8/layout/default#1"/>
    <dgm:cxn modelId="{0FDB64E3-70F5-4C9A-8255-31088A21F3AB}" type="presParOf" srcId="{B7E3832B-C814-4FE5-932A-AFA7DE214AB7}" destId="{4852E7E7-B8E6-41C3-B791-1632CD586A72}" srcOrd="3" destOrd="0" presId="urn:microsoft.com/office/officeart/2005/8/layout/default#1"/>
    <dgm:cxn modelId="{707697E7-E673-4F7D-951E-5C6D2A4BEFBC}" type="presParOf" srcId="{B7E3832B-C814-4FE5-932A-AFA7DE214AB7}" destId="{1691F576-E192-4384-804A-A8AD7BBA4F60}" srcOrd="4" destOrd="0" presId="urn:microsoft.com/office/officeart/2005/8/layout/default#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63E30570-5DC0-4856-92C0-8A66E4C48253}">
      <dsp:nvSpPr>
        <dsp:cNvPr id="0" name=""/>
        <dsp:cNvSpPr/>
      </dsp:nvSpPr>
      <dsp:spPr>
        <a:xfrm rot="5400000">
          <a:off x="-55544" y="55616"/>
          <a:ext cx="370295" cy="259206"/>
        </a:xfrm>
        <a:prstGeom prst="chevron">
          <a:avLst/>
        </a:prstGeom>
        <a:solidFill>
          <a:schemeClr val="accent5">
            <a:shade val="50000"/>
            <a:hueOff val="0"/>
            <a:satOff val="0"/>
            <a:lumOff val="0"/>
            <a:alphaOff val="0"/>
          </a:schemeClr>
        </a:solidFill>
        <a:ln w="19050" cap="rnd" cmpd="sng" algn="ctr">
          <a:solidFill>
            <a:schemeClr val="accent5">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smtClean="0"/>
            <a:t>1</a:t>
          </a:r>
          <a:endParaRPr lang="en-GB" sz="700" kern="1200" dirty="0"/>
        </a:p>
      </dsp:txBody>
      <dsp:txXfrm rot="5400000">
        <a:off x="-55544" y="55616"/>
        <a:ext cx="370295" cy="259206"/>
      </dsp:txXfrm>
    </dsp:sp>
    <dsp:sp modelId="{7AAC232F-BD8B-4B5A-837F-39EBF69E2702}">
      <dsp:nvSpPr>
        <dsp:cNvPr id="0" name=""/>
        <dsp:cNvSpPr/>
      </dsp:nvSpPr>
      <dsp:spPr>
        <a:xfrm rot="5400000">
          <a:off x="3878093" y="-3618815"/>
          <a:ext cx="240691" cy="7478466"/>
        </a:xfrm>
        <a:prstGeom prst="round2SameRect">
          <a:avLst/>
        </a:prstGeom>
        <a:solidFill>
          <a:schemeClr val="lt1">
            <a:alpha val="90000"/>
            <a:hueOff val="0"/>
            <a:satOff val="0"/>
            <a:lumOff val="0"/>
            <a:alphaOff val="0"/>
          </a:schemeClr>
        </a:solidFill>
        <a:ln w="19050" cap="rnd" cmpd="sng" algn="ctr">
          <a:solidFill>
            <a:schemeClr val="accent5">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smtClean="0"/>
            <a:t>Rigorous and sophisticated Recruitment and Selection.</a:t>
          </a:r>
          <a:endParaRPr lang="en-GB" sz="1400" kern="1200" dirty="0"/>
        </a:p>
      </dsp:txBody>
      <dsp:txXfrm rot="5400000">
        <a:off x="3878093" y="-3618815"/>
        <a:ext cx="240691" cy="7478466"/>
      </dsp:txXfrm>
    </dsp:sp>
    <dsp:sp modelId="{42E69AC3-ECF5-41FF-B7CC-B2C2E63EB8CE}">
      <dsp:nvSpPr>
        <dsp:cNvPr id="0" name=""/>
        <dsp:cNvSpPr/>
      </dsp:nvSpPr>
      <dsp:spPr>
        <a:xfrm rot="5400000">
          <a:off x="-55544" y="379288"/>
          <a:ext cx="370295" cy="259206"/>
        </a:xfrm>
        <a:prstGeom prst="chevron">
          <a:avLst/>
        </a:prstGeom>
        <a:solidFill>
          <a:schemeClr val="accent5">
            <a:shade val="50000"/>
            <a:hueOff val="-43644"/>
            <a:satOff val="6150"/>
            <a:lumOff val="5616"/>
            <a:alphaOff val="0"/>
          </a:schemeClr>
        </a:solidFill>
        <a:ln w="19050" cap="rnd" cmpd="sng" algn="ctr">
          <a:solidFill>
            <a:schemeClr val="accent5">
              <a:shade val="50000"/>
              <a:hueOff val="-43644"/>
              <a:satOff val="6150"/>
              <a:lumOff val="561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smtClean="0"/>
            <a:t>2</a:t>
          </a:r>
          <a:endParaRPr lang="en-GB" sz="700" kern="1200" dirty="0"/>
        </a:p>
      </dsp:txBody>
      <dsp:txXfrm rot="5400000">
        <a:off x="-55544" y="379288"/>
        <a:ext cx="370295" cy="259206"/>
      </dsp:txXfrm>
    </dsp:sp>
    <dsp:sp modelId="{7EE4C16E-D4CA-4364-9C54-01F7F5FD7394}">
      <dsp:nvSpPr>
        <dsp:cNvPr id="0" name=""/>
        <dsp:cNvSpPr/>
      </dsp:nvSpPr>
      <dsp:spPr>
        <a:xfrm rot="5400000">
          <a:off x="3878093" y="-3295143"/>
          <a:ext cx="240691" cy="7478466"/>
        </a:xfrm>
        <a:prstGeom prst="round2SameRect">
          <a:avLst/>
        </a:prstGeom>
        <a:solidFill>
          <a:schemeClr val="lt1">
            <a:alpha val="90000"/>
            <a:hueOff val="0"/>
            <a:satOff val="0"/>
            <a:lumOff val="0"/>
            <a:alphaOff val="0"/>
          </a:schemeClr>
        </a:solidFill>
        <a:ln w="19050" cap="rnd" cmpd="sng" algn="ctr">
          <a:solidFill>
            <a:schemeClr val="accent5">
              <a:shade val="50000"/>
              <a:hueOff val="-43644"/>
              <a:satOff val="6150"/>
              <a:lumOff val="561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smtClean="0"/>
            <a:t>Investment in training and development.</a:t>
          </a:r>
          <a:endParaRPr lang="en-GB" sz="1400" kern="1200" dirty="0"/>
        </a:p>
      </dsp:txBody>
      <dsp:txXfrm rot="5400000">
        <a:off x="3878093" y="-3295143"/>
        <a:ext cx="240691" cy="7478466"/>
      </dsp:txXfrm>
    </dsp:sp>
    <dsp:sp modelId="{0A85E7E2-0ADF-42D1-AEAB-940B8BC31507}">
      <dsp:nvSpPr>
        <dsp:cNvPr id="0" name=""/>
        <dsp:cNvSpPr/>
      </dsp:nvSpPr>
      <dsp:spPr>
        <a:xfrm rot="5400000">
          <a:off x="-55544" y="702959"/>
          <a:ext cx="370295" cy="259206"/>
        </a:xfrm>
        <a:prstGeom prst="chevron">
          <a:avLst/>
        </a:prstGeom>
        <a:solidFill>
          <a:schemeClr val="accent5">
            <a:shade val="50000"/>
            <a:hueOff val="-87287"/>
            <a:satOff val="12299"/>
            <a:lumOff val="11231"/>
            <a:alphaOff val="0"/>
          </a:schemeClr>
        </a:solidFill>
        <a:ln w="19050" cap="rnd" cmpd="sng" algn="ctr">
          <a:solidFill>
            <a:schemeClr val="accent5">
              <a:shade val="50000"/>
              <a:hueOff val="-87287"/>
              <a:satOff val="12299"/>
              <a:lumOff val="1123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smtClean="0"/>
            <a:t>3</a:t>
          </a:r>
          <a:endParaRPr lang="en-GB" sz="700" kern="1200" dirty="0"/>
        </a:p>
      </dsp:txBody>
      <dsp:txXfrm rot="5400000">
        <a:off x="-55544" y="702959"/>
        <a:ext cx="370295" cy="259206"/>
      </dsp:txXfrm>
    </dsp:sp>
    <dsp:sp modelId="{422FB150-B4CF-4B3C-9612-6AF3A11A6738}">
      <dsp:nvSpPr>
        <dsp:cNvPr id="0" name=""/>
        <dsp:cNvSpPr/>
      </dsp:nvSpPr>
      <dsp:spPr>
        <a:xfrm rot="5400000">
          <a:off x="3878093" y="-2971471"/>
          <a:ext cx="240691" cy="7478466"/>
        </a:xfrm>
        <a:prstGeom prst="round2SameRect">
          <a:avLst/>
        </a:prstGeom>
        <a:solidFill>
          <a:schemeClr val="lt1">
            <a:alpha val="90000"/>
            <a:hueOff val="0"/>
            <a:satOff val="0"/>
            <a:lumOff val="0"/>
            <a:alphaOff val="0"/>
          </a:schemeClr>
        </a:solidFill>
        <a:ln w="19050" cap="rnd" cmpd="sng" algn="ctr">
          <a:solidFill>
            <a:schemeClr val="accent5">
              <a:shade val="50000"/>
              <a:hueOff val="-87287"/>
              <a:satOff val="12299"/>
              <a:lumOff val="1123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smtClean="0"/>
            <a:t>Performance-based pay</a:t>
          </a:r>
          <a:endParaRPr lang="en-GB" sz="1400" kern="1200" dirty="0"/>
        </a:p>
      </dsp:txBody>
      <dsp:txXfrm rot="5400000">
        <a:off x="3878093" y="-2971471"/>
        <a:ext cx="240691" cy="7478466"/>
      </dsp:txXfrm>
    </dsp:sp>
    <dsp:sp modelId="{5B3D9E0A-CCF7-474D-A75F-9768C1C834D9}">
      <dsp:nvSpPr>
        <dsp:cNvPr id="0" name=""/>
        <dsp:cNvSpPr/>
      </dsp:nvSpPr>
      <dsp:spPr>
        <a:xfrm rot="5400000">
          <a:off x="-55544" y="1026631"/>
          <a:ext cx="370295" cy="259206"/>
        </a:xfrm>
        <a:prstGeom prst="chevron">
          <a:avLst/>
        </a:prstGeom>
        <a:solidFill>
          <a:schemeClr val="accent5">
            <a:shade val="50000"/>
            <a:hueOff val="-130931"/>
            <a:satOff val="18449"/>
            <a:lumOff val="16847"/>
            <a:alphaOff val="0"/>
          </a:schemeClr>
        </a:solidFill>
        <a:ln w="19050" cap="rnd" cmpd="sng" algn="ctr">
          <a:solidFill>
            <a:schemeClr val="accent5">
              <a:shade val="50000"/>
              <a:hueOff val="-130931"/>
              <a:satOff val="18449"/>
              <a:lumOff val="1684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smtClean="0"/>
            <a:t>4</a:t>
          </a:r>
          <a:endParaRPr lang="en-GB" sz="700" kern="1200" dirty="0"/>
        </a:p>
      </dsp:txBody>
      <dsp:txXfrm rot="5400000">
        <a:off x="-55544" y="1026631"/>
        <a:ext cx="370295" cy="259206"/>
      </dsp:txXfrm>
    </dsp:sp>
    <dsp:sp modelId="{2CD5C940-8B02-4F48-8513-8AB8A1AB0F29}">
      <dsp:nvSpPr>
        <dsp:cNvPr id="0" name=""/>
        <dsp:cNvSpPr/>
      </dsp:nvSpPr>
      <dsp:spPr>
        <a:xfrm rot="5400000">
          <a:off x="3878093" y="-2647799"/>
          <a:ext cx="240691" cy="7478466"/>
        </a:xfrm>
        <a:prstGeom prst="round2SameRect">
          <a:avLst/>
        </a:prstGeom>
        <a:solidFill>
          <a:schemeClr val="lt1">
            <a:alpha val="90000"/>
            <a:hueOff val="0"/>
            <a:satOff val="0"/>
            <a:lumOff val="0"/>
            <a:alphaOff val="0"/>
          </a:schemeClr>
        </a:solidFill>
        <a:ln w="19050" cap="rnd" cmpd="sng" algn="ctr">
          <a:solidFill>
            <a:schemeClr val="accent5">
              <a:shade val="50000"/>
              <a:hueOff val="-130931"/>
              <a:satOff val="18449"/>
              <a:lumOff val="168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smtClean="0"/>
            <a:t>Internal promotion</a:t>
          </a:r>
          <a:endParaRPr lang="en-GB" sz="1400" kern="1200" dirty="0"/>
        </a:p>
      </dsp:txBody>
      <dsp:txXfrm rot="5400000">
        <a:off x="3878093" y="-2647799"/>
        <a:ext cx="240691" cy="7478466"/>
      </dsp:txXfrm>
    </dsp:sp>
    <dsp:sp modelId="{D5E1F0E5-9763-4665-9A2E-600659B19AF0}">
      <dsp:nvSpPr>
        <dsp:cNvPr id="0" name=""/>
        <dsp:cNvSpPr/>
      </dsp:nvSpPr>
      <dsp:spPr>
        <a:xfrm rot="5400000">
          <a:off x="-55544" y="1350303"/>
          <a:ext cx="370295" cy="259206"/>
        </a:xfrm>
        <a:prstGeom prst="chevron">
          <a:avLst/>
        </a:prstGeom>
        <a:solidFill>
          <a:schemeClr val="accent5">
            <a:shade val="50000"/>
            <a:hueOff val="-174574"/>
            <a:satOff val="24599"/>
            <a:lumOff val="22462"/>
            <a:alphaOff val="0"/>
          </a:schemeClr>
        </a:solidFill>
        <a:ln w="19050" cap="rnd" cmpd="sng" algn="ctr">
          <a:solidFill>
            <a:schemeClr val="accent5">
              <a:shade val="50000"/>
              <a:hueOff val="-174574"/>
              <a:satOff val="24599"/>
              <a:lumOff val="2246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smtClean="0"/>
            <a:t>5</a:t>
          </a:r>
          <a:endParaRPr lang="en-GB" sz="700" kern="1200" dirty="0"/>
        </a:p>
      </dsp:txBody>
      <dsp:txXfrm rot="5400000">
        <a:off x="-55544" y="1350303"/>
        <a:ext cx="370295" cy="259206"/>
      </dsp:txXfrm>
    </dsp:sp>
    <dsp:sp modelId="{A4351153-F028-43AF-92ED-AC1E4B864C79}">
      <dsp:nvSpPr>
        <dsp:cNvPr id="0" name=""/>
        <dsp:cNvSpPr/>
      </dsp:nvSpPr>
      <dsp:spPr>
        <a:xfrm rot="5400000">
          <a:off x="3878093" y="-2324128"/>
          <a:ext cx="240691" cy="7478466"/>
        </a:xfrm>
        <a:prstGeom prst="round2SameRect">
          <a:avLst/>
        </a:prstGeom>
        <a:solidFill>
          <a:schemeClr val="lt1">
            <a:alpha val="90000"/>
            <a:hueOff val="0"/>
            <a:satOff val="0"/>
            <a:lumOff val="0"/>
            <a:alphaOff val="0"/>
          </a:schemeClr>
        </a:solidFill>
        <a:ln w="19050" cap="rnd" cmpd="sng" algn="ctr">
          <a:solidFill>
            <a:schemeClr val="accent5">
              <a:shade val="50000"/>
              <a:hueOff val="-174574"/>
              <a:satOff val="24599"/>
              <a:lumOff val="2246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smtClean="0"/>
            <a:t>Team-based approaches</a:t>
          </a:r>
          <a:endParaRPr lang="en-GB" sz="1400" kern="1200" dirty="0"/>
        </a:p>
      </dsp:txBody>
      <dsp:txXfrm rot="5400000">
        <a:off x="3878093" y="-2324128"/>
        <a:ext cx="240691" cy="7478466"/>
      </dsp:txXfrm>
    </dsp:sp>
    <dsp:sp modelId="{25C555CA-5F93-48C9-A6CD-541DCB4C410F}">
      <dsp:nvSpPr>
        <dsp:cNvPr id="0" name=""/>
        <dsp:cNvSpPr/>
      </dsp:nvSpPr>
      <dsp:spPr>
        <a:xfrm rot="5400000">
          <a:off x="-55544" y="1673974"/>
          <a:ext cx="370295" cy="259206"/>
        </a:xfrm>
        <a:prstGeom prst="chevron">
          <a:avLst/>
        </a:prstGeom>
        <a:solidFill>
          <a:schemeClr val="accent5">
            <a:shade val="50000"/>
            <a:hueOff val="-218218"/>
            <a:satOff val="30748"/>
            <a:lumOff val="28078"/>
            <a:alphaOff val="0"/>
          </a:schemeClr>
        </a:solidFill>
        <a:ln w="19050" cap="rnd" cmpd="sng" algn="ctr">
          <a:solidFill>
            <a:schemeClr val="accent5">
              <a:shade val="50000"/>
              <a:hueOff val="-218218"/>
              <a:satOff val="30748"/>
              <a:lumOff val="2807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smtClean="0"/>
            <a:t>6</a:t>
          </a:r>
          <a:endParaRPr lang="en-GB" sz="700" kern="1200" dirty="0"/>
        </a:p>
      </dsp:txBody>
      <dsp:txXfrm rot="5400000">
        <a:off x="-55544" y="1673974"/>
        <a:ext cx="370295" cy="259206"/>
      </dsp:txXfrm>
    </dsp:sp>
    <dsp:sp modelId="{60BF99E5-5260-4439-94F5-B33756F28B81}">
      <dsp:nvSpPr>
        <dsp:cNvPr id="0" name=""/>
        <dsp:cNvSpPr/>
      </dsp:nvSpPr>
      <dsp:spPr>
        <a:xfrm rot="5400000">
          <a:off x="3878093" y="-2000456"/>
          <a:ext cx="240691" cy="7478466"/>
        </a:xfrm>
        <a:prstGeom prst="round2SameRect">
          <a:avLst/>
        </a:prstGeom>
        <a:solidFill>
          <a:schemeClr val="lt1">
            <a:alpha val="90000"/>
            <a:hueOff val="0"/>
            <a:satOff val="0"/>
            <a:lumOff val="0"/>
            <a:alphaOff val="0"/>
          </a:schemeClr>
        </a:solidFill>
        <a:ln w="19050" cap="rnd" cmpd="sng" algn="ctr">
          <a:solidFill>
            <a:schemeClr val="accent5">
              <a:shade val="50000"/>
              <a:hueOff val="-218218"/>
              <a:satOff val="30748"/>
              <a:lumOff val="2807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smtClean="0"/>
            <a:t>Grievance systems </a:t>
          </a:r>
          <a:endParaRPr lang="en-GB" sz="1400" kern="1200" dirty="0"/>
        </a:p>
      </dsp:txBody>
      <dsp:txXfrm rot="5400000">
        <a:off x="3878093" y="-2000456"/>
        <a:ext cx="240691" cy="7478466"/>
      </dsp:txXfrm>
    </dsp:sp>
    <dsp:sp modelId="{555D44DB-3C07-4173-916C-041FE14CDADF}">
      <dsp:nvSpPr>
        <dsp:cNvPr id="0" name=""/>
        <dsp:cNvSpPr/>
      </dsp:nvSpPr>
      <dsp:spPr>
        <a:xfrm rot="5400000">
          <a:off x="-55544" y="1997646"/>
          <a:ext cx="370295" cy="259206"/>
        </a:xfrm>
        <a:prstGeom prst="chevron">
          <a:avLst/>
        </a:prstGeom>
        <a:solidFill>
          <a:schemeClr val="accent5">
            <a:shade val="50000"/>
            <a:hueOff val="-261862"/>
            <a:satOff val="36898"/>
            <a:lumOff val="33693"/>
            <a:alphaOff val="0"/>
          </a:schemeClr>
        </a:solidFill>
        <a:ln w="19050" cap="rnd" cmpd="sng" algn="ctr">
          <a:solidFill>
            <a:schemeClr val="accent5">
              <a:shade val="50000"/>
              <a:hueOff val="-261862"/>
              <a:satOff val="36898"/>
              <a:lumOff val="3369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smtClean="0"/>
            <a:t>7</a:t>
          </a:r>
          <a:endParaRPr lang="en-GB" sz="700" kern="1200" dirty="0"/>
        </a:p>
      </dsp:txBody>
      <dsp:txXfrm rot="5400000">
        <a:off x="-55544" y="1997646"/>
        <a:ext cx="370295" cy="259206"/>
      </dsp:txXfrm>
    </dsp:sp>
    <dsp:sp modelId="{731CBA15-2CA7-4073-95DA-466F158FCE67}">
      <dsp:nvSpPr>
        <dsp:cNvPr id="0" name=""/>
        <dsp:cNvSpPr/>
      </dsp:nvSpPr>
      <dsp:spPr>
        <a:xfrm rot="5400000">
          <a:off x="3878093" y="-1676784"/>
          <a:ext cx="240691" cy="7478466"/>
        </a:xfrm>
        <a:prstGeom prst="round2SameRect">
          <a:avLst/>
        </a:prstGeom>
        <a:solidFill>
          <a:schemeClr val="lt1">
            <a:alpha val="90000"/>
            <a:hueOff val="0"/>
            <a:satOff val="0"/>
            <a:lumOff val="0"/>
            <a:alphaOff val="0"/>
          </a:schemeClr>
        </a:solidFill>
        <a:ln w="19050" cap="rnd" cmpd="sng" algn="ctr">
          <a:solidFill>
            <a:schemeClr val="accent5">
              <a:shade val="50000"/>
              <a:hueOff val="-261862"/>
              <a:satOff val="36898"/>
              <a:lumOff val="3369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smtClean="0"/>
            <a:t>Employee participation</a:t>
          </a:r>
          <a:endParaRPr lang="en-GB" sz="1400" kern="1200" dirty="0"/>
        </a:p>
      </dsp:txBody>
      <dsp:txXfrm rot="5400000">
        <a:off x="3878093" y="-1676784"/>
        <a:ext cx="240691" cy="7478466"/>
      </dsp:txXfrm>
    </dsp:sp>
    <dsp:sp modelId="{906FD34C-B4FF-4F33-8396-C96271D83757}">
      <dsp:nvSpPr>
        <dsp:cNvPr id="0" name=""/>
        <dsp:cNvSpPr/>
      </dsp:nvSpPr>
      <dsp:spPr>
        <a:xfrm rot="5400000">
          <a:off x="-55544" y="2321318"/>
          <a:ext cx="370295" cy="259206"/>
        </a:xfrm>
        <a:prstGeom prst="chevron">
          <a:avLst/>
        </a:prstGeom>
        <a:solidFill>
          <a:schemeClr val="accent5">
            <a:shade val="50000"/>
            <a:hueOff val="-261862"/>
            <a:satOff val="36898"/>
            <a:lumOff val="33693"/>
            <a:alphaOff val="0"/>
          </a:schemeClr>
        </a:solidFill>
        <a:ln w="19050" cap="rnd" cmpd="sng" algn="ctr">
          <a:solidFill>
            <a:schemeClr val="accent5">
              <a:shade val="50000"/>
              <a:hueOff val="-261862"/>
              <a:satOff val="36898"/>
              <a:lumOff val="3369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smtClean="0"/>
            <a:t>8</a:t>
          </a:r>
          <a:endParaRPr lang="en-GB" sz="700" kern="1200" dirty="0"/>
        </a:p>
      </dsp:txBody>
      <dsp:txXfrm rot="5400000">
        <a:off x="-55544" y="2321318"/>
        <a:ext cx="370295" cy="259206"/>
      </dsp:txXfrm>
    </dsp:sp>
    <dsp:sp modelId="{6397AB87-F450-4C0F-9948-67E16A3AAA65}">
      <dsp:nvSpPr>
        <dsp:cNvPr id="0" name=""/>
        <dsp:cNvSpPr/>
      </dsp:nvSpPr>
      <dsp:spPr>
        <a:xfrm rot="5400000">
          <a:off x="3878093" y="-1353113"/>
          <a:ext cx="240691" cy="7478466"/>
        </a:xfrm>
        <a:prstGeom prst="round2SameRect">
          <a:avLst/>
        </a:prstGeom>
        <a:solidFill>
          <a:schemeClr val="lt1">
            <a:alpha val="90000"/>
            <a:hueOff val="0"/>
            <a:satOff val="0"/>
            <a:lumOff val="0"/>
            <a:alphaOff val="0"/>
          </a:schemeClr>
        </a:solidFill>
        <a:ln w="19050" cap="rnd" cmpd="sng" algn="ctr">
          <a:solidFill>
            <a:schemeClr val="accent5">
              <a:shade val="50000"/>
              <a:hueOff val="-261862"/>
              <a:satOff val="36898"/>
              <a:lumOff val="3369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smtClean="0"/>
            <a:t>Information sharing </a:t>
          </a:r>
          <a:endParaRPr lang="en-GB" sz="1400" kern="1200" dirty="0"/>
        </a:p>
      </dsp:txBody>
      <dsp:txXfrm rot="5400000">
        <a:off x="3878093" y="-1353113"/>
        <a:ext cx="240691" cy="7478466"/>
      </dsp:txXfrm>
    </dsp:sp>
    <dsp:sp modelId="{B1B9BC57-0F76-4280-A342-FD626822AC03}">
      <dsp:nvSpPr>
        <dsp:cNvPr id="0" name=""/>
        <dsp:cNvSpPr/>
      </dsp:nvSpPr>
      <dsp:spPr>
        <a:xfrm rot="5400000">
          <a:off x="-55544" y="2644990"/>
          <a:ext cx="370295" cy="259206"/>
        </a:xfrm>
        <a:prstGeom prst="chevron">
          <a:avLst/>
        </a:prstGeom>
        <a:solidFill>
          <a:schemeClr val="accent5">
            <a:shade val="50000"/>
            <a:hueOff val="-218218"/>
            <a:satOff val="30748"/>
            <a:lumOff val="28078"/>
            <a:alphaOff val="0"/>
          </a:schemeClr>
        </a:solidFill>
        <a:ln w="19050" cap="rnd" cmpd="sng" algn="ctr">
          <a:solidFill>
            <a:schemeClr val="accent5">
              <a:shade val="50000"/>
              <a:hueOff val="-218218"/>
              <a:satOff val="30748"/>
              <a:lumOff val="2807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smtClean="0"/>
            <a:t>9 </a:t>
          </a:r>
          <a:endParaRPr lang="en-GB" sz="700" kern="1200" dirty="0"/>
        </a:p>
      </dsp:txBody>
      <dsp:txXfrm rot="5400000">
        <a:off x="-55544" y="2644990"/>
        <a:ext cx="370295" cy="259206"/>
      </dsp:txXfrm>
    </dsp:sp>
    <dsp:sp modelId="{9ADD142D-AB6C-441A-A9EC-66D85BBB71E5}">
      <dsp:nvSpPr>
        <dsp:cNvPr id="0" name=""/>
        <dsp:cNvSpPr/>
      </dsp:nvSpPr>
      <dsp:spPr>
        <a:xfrm rot="5400000">
          <a:off x="3878093" y="-1029441"/>
          <a:ext cx="240691" cy="7478466"/>
        </a:xfrm>
        <a:prstGeom prst="round2SameRect">
          <a:avLst/>
        </a:prstGeom>
        <a:solidFill>
          <a:schemeClr val="lt1">
            <a:alpha val="90000"/>
            <a:hueOff val="0"/>
            <a:satOff val="0"/>
            <a:lumOff val="0"/>
            <a:alphaOff val="0"/>
          </a:schemeClr>
        </a:solidFill>
        <a:ln w="19050" cap="rnd" cmpd="sng" algn="ctr">
          <a:solidFill>
            <a:schemeClr val="accent5">
              <a:shade val="50000"/>
              <a:hueOff val="-218218"/>
              <a:satOff val="30748"/>
              <a:lumOff val="2807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smtClean="0"/>
            <a:t>Performance appraisal</a:t>
          </a:r>
          <a:endParaRPr lang="en-GB" sz="1400" kern="1200" dirty="0"/>
        </a:p>
      </dsp:txBody>
      <dsp:txXfrm rot="5400000">
        <a:off x="3878093" y="-1029441"/>
        <a:ext cx="240691" cy="7478466"/>
      </dsp:txXfrm>
    </dsp:sp>
    <dsp:sp modelId="{11E76308-E42F-4C4D-8514-021A6805DF83}">
      <dsp:nvSpPr>
        <dsp:cNvPr id="0" name=""/>
        <dsp:cNvSpPr/>
      </dsp:nvSpPr>
      <dsp:spPr>
        <a:xfrm rot="5400000">
          <a:off x="-55544" y="2968661"/>
          <a:ext cx="370295" cy="259206"/>
        </a:xfrm>
        <a:prstGeom prst="chevron">
          <a:avLst/>
        </a:prstGeom>
        <a:solidFill>
          <a:schemeClr val="accent5">
            <a:shade val="50000"/>
            <a:hueOff val="-174574"/>
            <a:satOff val="24599"/>
            <a:lumOff val="22462"/>
            <a:alphaOff val="0"/>
          </a:schemeClr>
        </a:solidFill>
        <a:ln w="19050" cap="rnd" cmpd="sng" algn="ctr">
          <a:solidFill>
            <a:schemeClr val="accent5">
              <a:shade val="50000"/>
              <a:hueOff val="-174574"/>
              <a:satOff val="24599"/>
              <a:lumOff val="2246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smtClean="0"/>
            <a:t>10 </a:t>
          </a:r>
          <a:endParaRPr lang="en-GB" sz="700" kern="1200" dirty="0"/>
        </a:p>
      </dsp:txBody>
      <dsp:txXfrm rot="5400000">
        <a:off x="-55544" y="2968661"/>
        <a:ext cx="370295" cy="259206"/>
      </dsp:txXfrm>
    </dsp:sp>
    <dsp:sp modelId="{1158916A-9A14-4E4C-8184-095DDCB543E1}">
      <dsp:nvSpPr>
        <dsp:cNvPr id="0" name=""/>
        <dsp:cNvSpPr/>
      </dsp:nvSpPr>
      <dsp:spPr>
        <a:xfrm rot="5400000">
          <a:off x="3878093" y="-705769"/>
          <a:ext cx="240691" cy="7478466"/>
        </a:xfrm>
        <a:prstGeom prst="round2SameRect">
          <a:avLst/>
        </a:prstGeom>
        <a:solidFill>
          <a:schemeClr val="lt1">
            <a:alpha val="90000"/>
            <a:hueOff val="0"/>
            <a:satOff val="0"/>
            <a:lumOff val="0"/>
            <a:alphaOff val="0"/>
          </a:schemeClr>
        </a:solidFill>
        <a:ln w="19050" cap="rnd" cmpd="sng" algn="ctr">
          <a:solidFill>
            <a:schemeClr val="accent5">
              <a:shade val="50000"/>
              <a:hueOff val="-174574"/>
              <a:satOff val="24599"/>
              <a:lumOff val="2246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smtClean="0"/>
            <a:t>Flexible working </a:t>
          </a:r>
          <a:endParaRPr lang="en-GB" sz="1400" kern="1200" dirty="0"/>
        </a:p>
      </dsp:txBody>
      <dsp:txXfrm rot="5400000">
        <a:off x="3878093" y="-705769"/>
        <a:ext cx="240691" cy="7478466"/>
      </dsp:txXfrm>
    </dsp:sp>
    <dsp:sp modelId="{76ED861A-4EDD-4486-A99D-6FEB904E8590}">
      <dsp:nvSpPr>
        <dsp:cNvPr id="0" name=""/>
        <dsp:cNvSpPr/>
      </dsp:nvSpPr>
      <dsp:spPr>
        <a:xfrm rot="5400000">
          <a:off x="-55544" y="3292333"/>
          <a:ext cx="370295" cy="259206"/>
        </a:xfrm>
        <a:prstGeom prst="chevron">
          <a:avLst/>
        </a:prstGeom>
        <a:solidFill>
          <a:schemeClr val="accent5">
            <a:shade val="50000"/>
            <a:hueOff val="-130931"/>
            <a:satOff val="18449"/>
            <a:lumOff val="16847"/>
            <a:alphaOff val="0"/>
          </a:schemeClr>
        </a:solidFill>
        <a:ln w="19050" cap="rnd" cmpd="sng" algn="ctr">
          <a:solidFill>
            <a:schemeClr val="accent5">
              <a:shade val="50000"/>
              <a:hueOff val="-130931"/>
              <a:satOff val="18449"/>
              <a:lumOff val="1684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smtClean="0"/>
            <a:t>11</a:t>
          </a:r>
          <a:endParaRPr lang="en-GB" sz="700" kern="1200" dirty="0"/>
        </a:p>
      </dsp:txBody>
      <dsp:txXfrm rot="5400000">
        <a:off x="-55544" y="3292333"/>
        <a:ext cx="370295" cy="259206"/>
      </dsp:txXfrm>
    </dsp:sp>
    <dsp:sp modelId="{2F4C57D4-7E2F-40BD-990F-235525B8CF5A}">
      <dsp:nvSpPr>
        <dsp:cNvPr id="0" name=""/>
        <dsp:cNvSpPr/>
      </dsp:nvSpPr>
      <dsp:spPr>
        <a:xfrm rot="5400000">
          <a:off x="3878093" y="-382097"/>
          <a:ext cx="240691" cy="7478466"/>
        </a:xfrm>
        <a:prstGeom prst="round2SameRect">
          <a:avLst/>
        </a:prstGeom>
        <a:solidFill>
          <a:schemeClr val="lt1">
            <a:alpha val="90000"/>
            <a:hueOff val="0"/>
            <a:satOff val="0"/>
            <a:lumOff val="0"/>
            <a:alphaOff val="0"/>
          </a:schemeClr>
        </a:solidFill>
        <a:ln w="19050" cap="rnd" cmpd="sng" algn="ctr">
          <a:solidFill>
            <a:schemeClr val="accent5">
              <a:shade val="50000"/>
              <a:hueOff val="-130931"/>
              <a:satOff val="18449"/>
              <a:lumOff val="168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smtClean="0"/>
            <a:t>Job security </a:t>
          </a:r>
          <a:endParaRPr lang="en-GB" sz="1400" kern="1200" dirty="0"/>
        </a:p>
      </dsp:txBody>
      <dsp:txXfrm rot="5400000">
        <a:off x="3878093" y="-382097"/>
        <a:ext cx="240691" cy="7478466"/>
      </dsp:txXfrm>
    </dsp:sp>
    <dsp:sp modelId="{D9D74EF0-826D-4816-B859-83DF09D61F08}">
      <dsp:nvSpPr>
        <dsp:cNvPr id="0" name=""/>
        <dsp:cNvSpPr/>
      </dsp:nvSpPr>
      <dsp:spPr>
        <a:xfrm rot="5400000">
          <a:off x="-55544" y="3616005"/>
          <a:ext cx="370295" cy="259206"/>
        </a:xfrm>
        <a:prstGeom prst="chevron">
          <a:avLst/>
        </a:prstGeom>
        <a:solidFill>
          <a:schemeClr val="accent5">
            <a:shade val="50000"/>
            <a:hueOff val="-87287"/>
            <a:satOff val="12299"/>
            <a:lumOff val="11231"/>
            <a:alphaOff val="0"/>
          </a:schemeClr>
        </a:solidFill>
        <a:ln w="19050" cap="rnd" cmpd="sng" algn="ctr">
          <a:solidFill>
            <a:schemeClr val="accent5">
              <a:shade val="50000"/>
              <a:hueOff val="-87287"/>
              <a:satOff val="12299"/>
              <a:lumOff val="1123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smtClean="0"/>
            <a:t>12</a:t>
          </a:r>
          <a:endParaRPr lang="en-GB" sz="700" kern="1200" dirty="0"/>
        </a:p>
      </dsp:txBody>
      <dsp:txXfrm rot="5400000">
        <a:off x="-55544" y="3616005"/>
        <a:ext cx="370295" cy="259206"/>
      </dsp:txXfrm>
    </dsp:sp>
    <dsp:sp modelId="{3AF51876-AA50-4B5D-8824-9018FC4BF6AC}">
      <dsp:nvSpPr>
        <dsp:cNvPr id="0" name=""/>
        <dsp:cNvSpPr/>
      </dsp:nvSpPr>
      <dsp:spPr>
        <a:xfrm rot="5400000">
          <a:off x="3878093" y="-58426"/>
          <a:ext cx="240691" cy="7478466"/>
        </a:xfrm>
        <a:prstGeom prst="round2SameRect">
          <a:avLst/>
        </a:prstGeom>
        <a:solidFill>
          <a:schemeClr val="lt1">
            <a:alpha val="90000"/>
            <a:hueOff val="0"/>
            <a:satOff val="0"/>
            <a:lumOff val="0"/>
            <a:alphaOff val="0"/>
          </a:schemeClr>
        </a:solidFill>
        <a:ln w="19050" cap="rnd" cmpd="sng" algn="ctr">
          <a:solidFill>
            <a:schemeClr val="accent5">
              <a:shade val="50000"/>
              <a:hueOff val="-87287"/>
              <a:satOff val="12299"/>
              <a:lumOff val="1123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smtClean="0"/>
            <a:t>Work life balance </a:t>
          </a:r>
          <a:endParaRPr lang="en-GB" sz="1400" kern="1200" dirty="0"/>
        </a:p>
      </dsp:txBody>
      <dsp:txXfrm rot="5400000">
        <a:off x="3878093" y="-58426"/>
        <a:ext cx="240691" cy="7478466"/>
      </dsp:txXfrm>
    </dsp:sp>
    <dsp:sp modelId="{7780D9DD-E718-4611-977D-5DA1094701C8}">
      <dsp:nvSpPr>
        <dsp:cNvPr id="0" name=""/>
        <dsp:cNvSpPr/>
      </dsp:nvSpPr>
      <dsp:spPr>
        <a:xfrm rot="5400000">
          <a:off x="-55544" y="3939676"/>
          <a:ext cx="370295" cy="259206"/>
        </a:xfrm>
        <a:prstGeom prst="chevron">
          <a:avLst/>
        </a:prstGeom>
        <a:solidFill>
          <a:schemeClr val="accent5">
            <a:shade val="50000"/>
            <a:hueOff val="-43644"/>
            <a:satOff val="6150"/>
            <a:lumOff val="5616"/>
            <a:alphaOff val="0"/>
          </a:schemeClr>
        </a:solidFill>
        <a:ln w="19050" cap="rnd" cmpd="sng" algn="ctr">
          <a:solidFill>
            <a:schemeClr val="accent5">
              <a:shade val="50000"/>
              <a:hueOff val="-43644"/>
              <a:satOff val="6150"/>
              <a:lumOff val="561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GB" sz="700" kern="1200" dirty="0" smtClean="0"/>
            <a:t>13</a:t>
          </a:r>
          <a:endParaRPr lang="en-GB" sz="700" kern="1200" dirty="0"/>
        </a:p>
      </dsp:txBody>
      <dsp:txXfrm rot="5400000">
        <a:off x="-55544" y="3939676"/>
        <a:ext cx="370295" cy="259206"/>
      </dsp:txXfrm>
    </dsp:sp>
    <dsp:sp modelId="{A14BA86A-516F-4ACC-8886-9FBE2AB7132F}">
      <dsp:nvSpPr>
        <dsp:cNvPr id="0" name=""/>
        <dsp:cNvSpPr/>
      </dsp:nvSpPr>
      <dsp:spPr>
        <a:xfrm rot="5400000">
          <a:off x="3878093" y="265245"/>
          <a:ext cx="240691" cy="7478466"/>
        </a:xfrm>
        <a:prstGeom prst="round2SameRect">
          <a:avLst/>
        </a:prstGeom>
        <a:solidFill>
          <a:schemeClr val="lt1">
            <a:alpha val="90000"/>
            <a:hueOff val="0"/>
            <a:satOff val="0"/>
            <a:lumOff val="0"/>
            <a:alphaOff val="0"/>
          </a:schemeClr>
        </a:solidFill>
        <a:ln w="19050" cap="rnd" cmpd="sng" algn="ctr">
          <a:solidFill>
            <a:schemeClr val="accent5">
              <a:shade val="50000"/>
              <a:hueOff val="-43644"/>
              <a:satOff val="6150"/>
              <a:lumOff val="561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smtClean="0"/>
            <a:t>Harmonisation of terms and conditions </a:t>
          </a:r>
          <a:endParaRPr lang="en-GB" sz="1400" kern="1200" dirty="0"/>
        </a:p>
      </dsp:txBody>
      <dsp:txXfrm rot="5400000">
        <a:off x="3878093" y="265245"/>
        <a:ext cx="240691" cy="7478466"/>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A7E36A4A-4069-405D-A310-2276E849ADE2}">
      <dsp:nvSpPr>
        <dsp:cNvPr id="0" name=""/>
        <dsp:cNvSpPr/>
      </dsp:nvSpPr>
      <dsp:spPr>
        <a:xfrm>
          <a:off x="1133774" y="392"/>
          <a:ext cx="1044819" cy="522409"/>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Ability</a:t>
          </a:r>
          <a:endParaRPr lang="en-GB" sz="1200" kern="1200" dirty="0"/>
        </a:p>
      </dsp:txBody>
      <dsp:txXfrm>
        <a:off x="1133774" y="392"/>
        <a:ext cx="1044819" cy="522409"/>
      </dsp:txXfrm>
    </dsp:sp>
    <dsp:sp modelId="{40B2286D-71F8-463C-AEF3-5F6F88C8CAF0}">
      <dsp:nvSpPr>
        <dsp:cNvPr id="0" name=""/>
        <dsp:cNvSpPr/>
      </dsp:nvSpPr>
      <dsp:spPr>
        <a:xfrm rot="3600000">
          <a:off x="1815511" y="916690"/>
          <a:ext cx="543346" cy="182843"/>
        </a:xfrm>
        <a:prstGeom prst="lef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rot="3600000">
        <a:off x="1815511" y="916690"/>
        <a:ext cx="543346" cy="182843"/>
      </dsp:txXfrm>
    </dsp:sp>
    <dsp:sp modelId="{EE510098-0604-416D-8608-3C5E90C81A5C}">
      <dsp:nvSpPr>
        <dsp:cNvPr id="0" name=""/>
        <dsp:cNvSpPr/>
      </dsp:nvSpPr>
      <dsp:spPr>
        <a:xfrm>
          <a:off x="1995775" y="1493422"/>
          <a:ext cx="1044819" cy="522409"/>
        </a:xfrm>
        <a:prstGeom prst="roundRect">
          <a:avLst>
            <a:gd name="adj" fmla="val 10000"/>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Opportunity</a:t>
          </a:r>
          <a:endParaRPr lang="en-GB" sz="1200" kern="1200" dirty="0"/>
        </a:p>
      </dsp:txBody>
      <dsp:txXfrm>
        <a:off x="1995775" y="1493422"/>
        <a:ext cx="1044819" cy="522409"/>
      </dsp:txXfrm>
    </dsp:sp>
    <dsp:sp modelId="{17E3B3D4-78DA-49BE-B6AD-2FC9C3986E06}">
      <dsp:nvSpPr>
        <dsp:cNvPr id="0" name=""/>
        <dsp:cNvSpPr/>
      </dsp:nvSpPr>
      <dsp:spPr>
        <a:xfrm rot="10800000">
          <a:off x="1384510" y="1663205"/>
          <a:ext cx="543346" cy="182843"/>
        </a:xfrm>
        <a:prstGeom prst="leftRightArrow">
          <a:avLst>
            <a:gd name="adj1" fmla="val 60000"/>
            <a:gd name="adj2" fmla="val 50000"/>
          </a:avLst>
        </a:prstGeom>
        <a:solidFill>
          <a:schemeClr val="accent2">
            <a:hueOff val="-9882860"/>
            <a:satOff val="451"/>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rot="10800000">
        <a:off x="1384510" y="1663205"/>
        <a:ext cx="543346" cy="182843"/>
      </dsp:txXfrm>
    </dsp:sp>
    <dsp:sp modelId="{6DC0741A-FF2B-4FFF-810E-4594533D43EB}">
      <dsp:nvSpPr>
        <dsp:cNvPr id="0" name=""/>
        <dsp:cNvSpPr/>
      </dsp:nvSpPr>
      <dsp:spPr>
        <a:xfrm>
          <a:off x="271773" y="1493422"/>
          <a:ext cx="1044819" cy="522409"/>
        </a:xfrm>
        <a:prstGeom prst="roundRect">
          <a:avLst>
            <a:gd name="adj" fmla="val 10000"/>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Motivation</a:t>
          </a:r>
          <a:endParaRPr lang="en-GB" sz="1200" kern="1200" dirty="0"/>
        </a:p>
      </dsp:txBody>
      <dsp:txXfrm>
        <a:off x="271773" y="1493422"/>
        <a:ext cx="1044819" cy="522409"/>
      </dsp:txXfrm>
    </dsp:sp>
    <dsp:sp modelId="{0265FDE9-DFC5-4CC1-B020-971663C591AF}">
      <dsp:nvSpPr>
        <dsp:cNvPr id="0" name=""/>
        <dsp:cNvSpPr/>
      </dsp:nvSpPr>
      <dsp:spPr>
        <a:xfrm rot="18000000">
          <a:off x="953510" y="916690"/>
          <a:ext cx="543346" cy="182843"/>
        </a:xfrm>
        <a:prstGeom prst="leftRightArrow">
          <a:avLst>
            <a:gd name="adj1" fmla="val 60000"/>
            <a:gd name="adj2" fmla="val 50000"/>
          </a:avLst>
        </a:prstGeom>
        <a:solidFill>
          <a:schemeClr val="accent2">
            <a:hueOff val="-19765721"/>
            <a:satOff val="901"/>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rot="18000000">
        <a:off x="953510" y="916690"/>
        <a:ext cx="543346" cy="182843"/>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C9F9C82B-FC21-40F5-BCDB-E442FC7CA43A}">
      <dsp:nvSpPr>
        <dsp:cNvPr id="0" name=""/>
        <dsp:cNvSpPr/>
      </dsp:nvSpPr>
      <dsp:spPr>
        <a:xfrm>
          <a:off x="351" y="168582"/>
          <a:ext cx="1371246" cy="82274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Goal Theory</a:t>
          </a:r>
          <a:endParaRPr lang="en-GB" sz="1600" kern="1200" dirty="0"/>
        </a:p>
      </dsp:txBody>
      <dsp:txXfrm>
        <a:off x="351" y="168582"/>
        <a:ext cx="1371246" cy="822747"/>
      </dsp:txXfrm>
    </dsp:sp>
    <dsp:sp modelId="{DB326763-B10D-4623-8B47-F2F12AD083D6}">
      <dsp:nvSpPr>
        <dsp:cNvPr id="0" name=""/>
        <dsp:cNvSpPr/>
      </dsp:nvSpPr>
      <dsp:spPr>
        <a:xfrm>
          <a:off x="1508722" y="168582"/>
          <a:ext cx="1371246" cy="822747"/>
        </a:xfrm>
        <a:prstGeom prst="rect">
          <a:avLst/>
        </a:prstGeom>
        <a:solidFill>
          <a:schemeClr val="accent5">
            <a:hueOff val="1219212"/>
            <a:satOff val="-9721"/>
            <a:lumOff val="-7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Control Theory</a:t>
          </a:r>
          <a:endParaRPr lang="en-GB" sz="1600" kern="1200" dirty="0"/>
        </a:p>
      </dsp:txBody>
      <dsp:txXfrm>
        <a:off x="1508722" y="168582"/>
        <a:ext cx="1371246" cy="822747"/>
      </dsp:txXfrm>
    </dsp:sp>
    <dsp:sp modelId="{1691F576-E192-4384-804A-A8AD7BBA4F60}">
      <dsp:nvSpPr>
        <dsp:cNvPr id="0" name=""/>
        <dsp:cNvSpPr/>
      </dsp:nvSpPr>
      <dsp:spPr>
        <a:xfrm>
          <a:off x="754536" y="1128454"/>
          <a:ext cx="1371246" cy="822747"/>
        </a:xfrm>
        <a:prstGeom prst="rect">
          <a:avLst/>
        </a:prstGeom>
        <a:solidFill>
          <a:schemeClr val="accent5">
            <a:hueOff val="2438425"/>
            <a:satOff val="-19443"/>
            <a:lumOff val="-147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Social Cognitive Theory</a:t>
          </a:r>
          <a:endParaRPr lang="en-GB" sz="1600" kern="1200" dirty="0"/>
        </a:p>
      </dsp:txBody>
      <dsp:txXfrm>
        <a:off x="754536" y="1128454"/>
        <a:ext cx="1371246" cy="82274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19D0495-6615-46AA-A18E-30005B3EF90A}" type="datetimeFigureOut">
              <a:rPr lang="en-GB" smtClean="0"/>
              <a:pPr/>
              <a:t>02/06/2019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BB4656-D541-46DA-BDCC-03FA03ABFA98}"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9BB4656-D541-46DA-BDCC-03FA03ABFA98}"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9BB4656-D541-46DA-BDCC-03FA03ABFA98}"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During this presentation there will be two areas that will be covered. Firstly it will begin with looking at high performance working (HPW), where a definition and description of HPW will be given along with academic research to demonstrate the link between HPW and organisational performance and the link between HPW and employee well-being. The second part will look at performance management (PM) where the stages of the PM cycle and key performance management activities will be outlined along with an evaluation of how performance management can contribute to employee capability and commitment. An evaluation of the role of line managers in PM processes will also be given along with a description of the different ways HR and line managers can work together in PM processes. </a:t>
            </a:r>
          </a:p>
          <a:p>
            <a:endParaRPr lang="en-GB" dirty="0"/>
          </a:p>
        </p:txBody>
      </p:sp>
      <p:sp>
        <p:nvSpPr>
          <p:cNvPr id="4" name="Slide Number Placeholder 3"/>
          <p:cNvSpPr>
            <a:spLocks noGrp="1"/>
          </p:cNvSpPr>
          <p:nvPr>
            <p:ph type="sldNum" sz="quarter" idx="10"/>
          </p:nvPr>
        </p:nvSpPr>
        <p:spPr/>
        <p:txBody>
          <a:bodyPr/>
          <a:lstStyle/>
          <a:p>
            <a:fld id="{F9BB4656-D541-46DA-BDCC-03FA03ABFA98}"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HPW systems are defined as “comprising a bundle of distinct human resource management policies and procedures which are introduced in an organisation at the same time and are mutually reinforcing” (</a:t>
            </a:r>
            <a:r>
              <a:rPr lang="en-GB" sz="1200" kern="1200" dirty="0" err="1" smtClean="0">
                <a:solidFill>
                  <a:schemeClr val="tx1"/>
                </a:solidFill>
                <a:latin typeface="+mn-lt"/>
                <a:ea typeface="+mn-ea"/>
                <a:cs typeface="+mn-cs"/>
              </a:rPr>
              <a:t>Paauwe</a:t>
            </a:r>
            <a:r>
              <a:rPr lang="en-GB" sz="1200" kern="1200" dirty="0" smtClean="0">
                <a:solidFill>
                  <a:schemeClr val="tx1"/>
                </a:solidFill>
                <a:latin typeface="+mn-lt"/>
                <a:ea typeface="+mn-ea"/>
                <a:cs typeface="+mn-cs"/>
              </a:rPr>
              <a:t> et al 2013, pp7-8). This is also known as high commitment HRM, high involvement work practices and best practice HRM. It is </a:t>
            </a:r>
            <a:r>
              <a:rPr lang="en-GB" sz="1200" b="1" i="1" kern="1200" dirty="0" smtClean="0">
                <a:solidFill>
                  <a:schemeClr val="tx1"/>
                </a:solidFill>
                <a:latin typeface="+mn-lt"/>
                <a:ea typeface="+mn-ea"/>
                <a:cs typeface="+mn-cs"/>
              </a:rPr>
              <a:t>believed</a:t>
            </a:r>
            <a:r>
              <a:rPr lang="en-GB" sz="1200" kern="1200" dirty="0" smtClean="0">
                <a:solidFill>
                  <a:schemeClr val="tx1"/>
                </a:solidFill>
                <a:latin typeface="+mn-lt"/>
                <a:ea typeface="+mn-ea"/>
                <a:cs typeface="+mn-cs"/>
              </a:rPr>
              <a:t> to be associated with high levels of organisational performance. People want to work for organisations that take this best practice approach and once employed, staff are more likely to be engaged, committed and release discretionary effort because they are happy and motivated. Having best practices in place helps attract people to the organisation (Taylor, 2016). </a:t>
            </a:r>
          </a:p>
          <a:p>
            <a:endParaRPr lang="en-GB" dirty="0"/>
          </a:p>
        </p:txBody>
      </p:sp>
      <p:sp>
        <p:nvSpPr>
          <p:cNvPr id="4" name="Slide Number Placeholder 3"/>
          <p:cNvSpPr>
            <a:spLocks noGrp="1"/>
          </p:cNvSpPr>
          <p:nvPr>
            <p:ph type="sldNum" sz="quarter" idx="10"/>
          </p:nvPr>
        </p:nvSpPr>
        <p:spPr/>
        <p:txBody>
          <a:bodyPr/>
          <a:lstStyle/>
          <a:p>
            <a:fld id="{F9BB4656-D541-46DA-BDCC-03FA03ABFA98}"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According to Kew and </a:t>
            </a:r>
            <a:r>
              <a:rPr lang="en-GB" sz="1200" kern="1200" dirty="0" err="1" smtClean="0">
                <a:solidFill>
                  <a:schemeClr val="tx1"/>
                </a:solidFill>
                <a:latin typeface="+mn-lt"/>
                <a:ea typeface="+mn-ea"/>
                <a:cs typeface="+mn-cs"/>
              </a:rPr>
              <a:t>Stredwick</a:t>
            </a:r>
            <a:r>
              <a:rPr lang="en-GB" sz="1200" kern="1200" dirty="0" smtClean="0">
                <a:solidFill>
                  <a:schemeClr val="tx1"/>
                </a:solidFill>
                <a:latin typeface="+mn-lt"/>
                <a:ea typeface="+mn-ea"/>
                <a:cs typeface="+mn-cs"/>
              </a:rPr>
              <a:t> (2010), high performance working includes the following; rigorous and sophisticated recruitment and selection, investment in training and development, performance based pay, internal promotion, team based approaches, grievance systems, employee participation, information sharing, performance appraisal, flexible working, job security, work life balance and harmonisation of terms and conditions. </a:t>
            </a:r>
          </a:p>
          <a:p>
            <a:endParaRPr lang="en-GB" dirty="0"/>
          </a:p>
        </p:txBody>
      </p:sp>
      <p:sp>
        <p:nvSpPr>
          <p:cNvPr id="4" name="Slide Number Placeholder 3"/>
          <p:cNvSpPr>
            <a:spLocks noGrp="1"/>
          </p:cNvSpPr>
          <p:nvPr>
            <p:ph type="sldNum" sz="quarter" idx="10"/>
          </p:nvPr>
        </p:nvSpPr>
        <p:spPr/>
        <p:txBody>
          <a:bodyPr/>
          <a:lstStyle/>
          <a:p>
            <a:fld id="{F9BB4656-D541-46DA-BDCC-03FA03ABFA98}"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Purcell et al (2003) came up with the idea that ability, motivation and opportunity (AMO) produce high performance. There are eleven HR policies and practices that are required to turn this into action. HR bundle are the performance infrastructure that allows high performance to happen. It is the line manager’s role to make this happen. They need to implement the performance infrastructure correctly to enable high performance. This connects with the Herzberg’s two factor theory of motivation (Mind Tools, 2018). He believed that certain things need to be in place for people not to be de-motivated. For instance employees need pay at the right level (this does not motivate employees, but if pay is not at the right level it will de-motivate them). These are called hygiene factors. To motivate people, examples such as recognition, achievement and responsibility need to be in place. </a:t>
            </a:r>
          </a:p>
          <a:p>
            <a:endParaRPr lang="en-GB" dirty="0"/>
          </a:p>
        </p:txBody>
      </p:sp>
      <p:sp>
        <p:nvSpPr>
          <p:cNvPr id="4" name="Slide Number Placeholder 3"/>
          <p:cNvSpPr>
            <a:spLocks noGrp="1"/>
          </p:cNvSpPr>
          <p:nvPr>
            <p:ph type="sldNum" sz="quarter" idx="10"/>
          </p:nvPr>
        </p:nvSpPr>
        <p:spPr/>
        <p:txBody>
          <a:bodyPr/>
          <a:lstStyle/>
          <a:p>
            <a:fld id="{F9BB4656-D541-46DA-BDCC-03FA03ABFA98}"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According to Purcell (2003) if people have ability and skill, motivation and incentive and opportunity to participate, this will result in them being committed, satisfied in their job and motivated which will lead them to release discretionary in behaviour (going the extra mile, because they are happy). This will lead to high performance. Front line managers are the differentiators in the process. </a:t>
            </a:r>
          </a:p>
          <a:p>
            <a:endParaRPr lang="en-GB" dirty="0"/>
          </a:p>
        </p:txBody>
      </p:sp>
      <p:sp>
        <p:nvSpPr>
          <p:cNvPr id="4" name="Slide Number Placeholder 3"/>
          <p:cNvSpPr>
            <a:spLocks noGrp="1"/>
          </p:cNvSpPr>
          <p:nvPr>
            <p:ph type="sldNum" sz="quarter" idx="10"/>
          </p:nvPr>
        </p:nvSpPr>
        <p:spPr/>
        <p:txBody>
          <a:bodyPr/>
          <a:lstStyle/>
          <a:p>
            <a:fld id="{F9BB4656-D541-46DA-BDCC-03FA03ABFA98}"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smtClean="0">
                <a:solidFill>
                  <a:schemeClr val="tx1"/>
                </a:solidFill>
                <a:latin typeface="+mn-lt"/>
                <a:ea typeface="+mn-ea"/>
                <a:cs typeface="+mn-cs"/>
              </a:rPr>
              <a:t>ACE (able, committed and engaged) with the right opportunities, resources and support will result in high performance. High performance organisations will have the following in place (Rees &amp; </a:t>
            </a:r>
            <a:r>
              <a:rPr lang="en-GB" sz="1200" kern="1200" dirty="0" err="1" smtClean="0">
                <a:solidFill>
                  <a:schemeClr val="tx1"/>
                </a:solidFill>
                <a:latin typeface="+mn-lt"/>
                <a:ea typeface="+mn-ea"/>
                <a:cs typeface="+mn-cs"/>
              </a:rPr>
              <a:t>Tymon</a:t>
            </a:r>
            <a:r>
              <a:rPr lang="en-GB" sz="1200" kern="1200" dirty="0" smtClean="0">
                <a:solidFill>
                  <a:schemeClr val="tx1"/>
                </a:solidFill>
                <a:latin typeface="+mn-lt"/>
                <a:ea typeface="+mn-ea"/>
                <a:cs typeface="+mn-cs"/>
              </a:rPr>
              <a:t>, 2016): </a:t>
            </a:r>
          </a:p>
          <a:p>
            <a:pPr lvl="0" algn="just"/>
            <a:r>
              <a:rPr lang="en-GB" sz="1200" kern="1200" dirty="0" smtClean="0">
                <a:solidFill>
                  <a:schemeClr val="tx1"/>
                </a:solidFill>
                <a:latin typeface="+mn-lt"/>
                <a:ea typeface="+mn-ea"/>
                <a:cs typeface="+mn-cs"/>
              </a:rPr>
              <a:t>Helping employees to recognise their abilities</a:t>
            </a:r>
          </a:p>
          <a:p>
            <a:pPr lvl="0" algn="just"/>
            <a:r>
              <a:rPr lang="en-GB" sz="1200" kern="1200" dirty="0" smtClean="0">
                <a:solidFill>
                  <a:schemeClr val="tx1"/>
                </a:solidFill>
                <a:latin typeface="+mn-lt"/>
                <a:ea typeface="+mn-ea"/>
                <a:cs typeface="+mn-cs"/>
              </a:rPr>
              <a:t>Helping employees to recognise the motivational potential of their job</a:t>
            </a:r>
          </a:p>
          <a:p>
            <a:pPr lvl="0" algn="just"/>
            <a:r>
              <a:rPr lang="en-GB" sz="1200" kern="1200" dirty="0" smtClean="0">
                <a:solidFill>
                  <a:schemeClr val="tx1"/>
                </a:solidFill>
                <a:latin typeface="+mn-lt"/>
                <a:ea typeface="+mn-ea"/>
                <a:cs typeface="+mn-cs"/>
              </a:rPr>
              <a:t>Identifying what ability exists and improving it</a:t>
            </a:r>
          </a:p>
          <a:p>
            <a:pPr lvl="0" algn="just"/>
            <a:r>
              <a:rPr lang="en-GB" sz="1200" kern="1200" dirty="0" smtClean="0">
                <a:solidFill>
                  <a:schemeClr val="tx1"/>
                </a:solidFill>
                <a:latin typeface="+mn-lt"/>
                <a:ea typeface="+mn-ea"/>
                <a:cs typeface="+mn-cs"/>
              </a:rPr>
              <a:t>Identifying potential ability and developing it</a:t>
            </a:r>
          </a:p>
          <a:p>
            <a:pPr lvl="0" algn="just"/>
            <a:r>
              <a:rPr lang="en-GB" sz="1200" kern="1200" dirty="0" smtClean="0">
                <a:solidFill>
                  <a:schemeClr val="tx1"/>
                </a:solidFill>
                <a:latin typeface="+mn-lt"/>
                <a:ea typeface="+mn-ea"/>
                <a:cs typeface="+mn-cs"/>
              </a:rPr>
              <a:t>Enabling job holders to see the importance of their job</a:t>
            </a:r>
          </a:p>
          <a:p>
            <a:pPr lvl="0" algn="just"/>
            <a:r>
              <a:rPr lang="en-GB" sz="1200" kern="1200" dirty="0" smtClean="0">
                <a:solidFill>
                  <a:schemeClr val="tx1"/>
                </a:solidFill>
                <a:latin typeface="+mn-lt"/>
                <a:ea typeface="+mn-ea"/>
                <a:cs typeface="+mn-cs"/>
              </a:rPr>
              <a:t>Linking employees’ jobs clearly to company strategy</a:t>
            </a:r>
          </a:p>
          <a:p>
            <a:pPr lvl="0" algn="just"/>
            <a:r>
              <a:rPr lang="en-GB" sz="1200" kern="1200" dirty="0" smtClean="0">
                <a:solidFill>
                  <a:schemeClr val="tx1"/>
                </a:solidFill>
                <a:latin typeface="+mn-lt"/>
                <a:ea typeface="+mn-ea"/>
                <a:cs typeface="+mn-cs"/>
              </a:rPr>
              <a:t>Helping employees to recognise the meaning of their work</a:t>
            </a:r>
          </a:p>
          <a:p>
            <a:endParaRPr lang="en-GB" dirty="0"/>
          </a:p>
        </p:txBody>
      </p:sp>
      <p:sp>
        <p:nvSpPr>
          <p:cNvPr id="4" name="Slide Number Placeholder 3"/>
          <p:cNvSpPr>
            <a:spLocks noGrp="1"/>
          </p:cNvSpPr>
          <p:nvPr>
            <p:ph type="sldNum" sz="quarter" idx="10"/>
          </p:nvPr>
        </p:nvSpPr>
        <p:spPr/>
        <p:txBody>
          <a:bodyPr/>
          <a:lstStyle/>
          <a:p>
            <a:fld id="{F9BB4656-D541-46DA-BDCC-03FA03ABFA98}"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lgn="just"/>
            <a:r>
              <a:rPr lang="en-GB" sz="1200" kern="1200" dirty="0" smtClean="0">
                <a:solidFill>
                  <a:schemeClr val="tx1"/>
                </a:solidFill>
                <a:latin typeface="+mn-lt"/>
                <a:ea typeface="+mn-ea"/>
                <a:cs typeface="+mn-cs"/>
              </a:rPr>
              <a:t>Research has been made to test whether having HPW processes and practices in place leads to high performance in organisations. Purcell, (2003) helps to understand this link. These studies are called “the black box studies”. There were three findings that were found over a six year period:</a:t>
            </a:r>
          </a:p>
          <a:p>
            <a:pPr lvl="0" algn="just"/>
            <a:r>
              <a:rPr lang="en-GB" sz="1200" kern="1200" dirty="0" smtClean="0">
                <a:solidFill>
                  <a:schemeClr val="tx1"/>
                </a:solidFill>
                <a:latin typeface="+mn-lt"/>
                <a:ea typeface="+mn-ea"/>
                <a:cs typeface="+mn-cs"/>
              </a:rPr>
              <a:t>When an organisation has in place a bundle of best practices, there is a positive response from employees. They are more motivated, have job satisfaction which leads to them working harder and to strive to improve their performance. </a:t>
            </a:r>
          </a:p>
          <a:p>
            <a:pPr lvl="0" algn="just"/>
            <a:r>
              <a:rPr lang="en-GB" sz="1200" kern="1200" dirty="0" smtClean="0">
                <a:solidFill>
                  <a:schemeClr val="tx1"/>
                </a:solidFill>
                <a:latin typeface="+mn-lt"/>
                <a:ea typeface="+mn-ea"/>
                <a:cs typeface="+mn-cs"/>
              </a:rPr>
              <a:t>A characteristic shared by successful organisations is some form of “big idea” that underpins what their mission is and what their values are. These become embedded into the organisations policies and practices. Employees tend to buy into these and respond by working with enthusiasm.</a:t>
            </a:r>
          </a:p>
          <a:p>
            <a:pPr lvl="0" algn="just"/>
            <a:r>
              <a:rPr lang="en-GB" sz="1200" kern="1200" dirty="0" smtClean="0">
                <a:solidFill>
                  <a:schemeClr val="tx1"/>
                </a:solidFill>
                <a:latin typeface="+mn-lt"/>
                <a:ea typeface="+mn-ea"/>
                <a:cs typeface="+mn-cs"/>
              </a:rPr>
              <a:t>HR policies and practices need to be brought to life by the line managers. Employees need to respect and be motivated by their line managers in order for HR policies to be realised in a positive way.  </a:t>
            </a:r>
          </a:p>
          <a:p>
            <a:pPr algn="just"/>
            <a:r>
              <a:rPr lang="en-GB" sz="1200" kern="1200" dirty="0" smtClean="0">
                <a:solidFill>
                  <a:schemeClr val="tx1"/>
                </a:solidFill>
                <a:latin typeface="+mn-lt"/>
                <a:ea typeface="+mn-ea"/>
                <a:cs typeface="+mn-cs"/>
              </a:rPr>
              <a:t>This study shows that when HR policies and practices are implemented effectively it will lead to high performance. The studies are also celebrated for their advocacy of the AMO model. The following must also be in place in an organisation to achieve HPW: </a:t>
            </a:r>
          </a:p>
          <a:p>
            <a:pPr lvl="0" algn="just"/>
            <a:r>
              <a:rPr lang="en-GB" sz="1200" kern="1200" dirty="0" smtClean="0">
                <a:solidFill>
                  <a:schemeClr val="tx1"/>
                </a:solidFill>
                <a:latin typeface="+mn-lt"/>
                <a:ea typeface="+mn-ea"/>
                <a:cs typeface="+mn-cs"/>
              </a:rPr>
              <a:t>The </a:t>
            </a:r>
            <a:r>
              <a:rPr lang="en-GB" sz="1200" b="1" i="1" kern="1200" dirty="0" smtClean="0">
                <a:solidFill>
                  <a:schemeClr val="tx1"/>
                </a:solidFill>
                <a:latin typeface="+mn-lt"/>
                <a:ea typeface="+mn-ea"/>
                <a:cs typeface="+mn-cs"/>
              </a:rPr>
              <a:t>ABILITY</a:t>
            </a:r>
            <a:r>
              <a:rPr lang="en-GB" sz="1200" kern="1200" dirty="0" smtClean="0">
                <a:solidFill>
                  <a:schemeClr val="tx1"/>
                </a:solidFill>
                <a:latin typeface="+mn-lt"/>
                <a:ea typeface="+mn-ea"/>
                <a:cs typeface="+mn-cs"/>
              </a:rPr>
              <a:t> to perform well</a:t>
            </a:r>
          </a:p>
          <a:p>
            <a:pPr lvl="0" algn="just"/>
            <a:r>
              <a:rPr lang="en-GB" sz="1200" kern="1200" dirty="0" smtClean="0">
                <a:solidFill>
                  <a:schemeClr val="tx1"/>
                </a:solidFill>
                <a:latin typeface="+mn-lt"/>
                <a:ea typeface="+mn-ea"/>
                <a:cs typeface="+mn-cs"/>
              </a:rPr>
              <a:t>The </a:t>
            </a:r>
            <a:r>
              <a:rPr lang="en-GB" sz="1200" b="1" i="1" kern="1200" dirty="0" smtClean="0">
                <a:solidFill>
                  <a:schemeClr val="tx1"/>
                </a:solidFill>
                <a:latin typeface="+mn-lt"/>
                <a:ea typeface="+mn-ea"/>
                <a:cs typeface="+mn-cs"/>
              </a:rPr>
              <a:t>MOTIVATION </a:t>
            </a:r>
            <a:r>
              <a:rPr lang="en-GB" sz="1200" kern="1200" dirty="0" smtClean="0">
                <a:solidFill>
                  <a:schemeClr val="tx1"/>
                </a:solidFill>
                <a:latin typeface="+mn-lt"/>
                <a:ea typeface="+mn-ea"/>
                <a:cs typeface="+mn-cs"/>
              </a:rPr>
              <a:t>to perform well </a:t>
            </a:r>
          </a:p>
          <a:p>
            <a:pPr lvl="0" algn="just"/>
            <a:r>
              <a:rPr lang="en-GB" sz="1200" kern="1200" dirty="0" smtClean="0">
                <a:solidFill>
                  <a:schemeClr val="tx1"/>
                </a:solidFill>
                <a:latin typeface="+mn-lt"/>
                <a:ea typeface="+mn-ea"/>
                <a:cs typeface="+mn-cs"/>
              </a:rPr>
              <a:t>The </a:t>
            </a:r>
            <a:r>
              <a:rPr lang="en-GB" sz="1200" b="1" i="1" kern="1200" dirty="0" smtClean="0">
                <a:solidFill>
                  <a:schemeClr val="tx1"/>
                </a:solidFill>
                <a:latin typeface="+mn-lt"/>
                <a:ea typeface="+mn-ea"/>
                <a:cs typeface="+mn-cs"/>
              </a:rPr>
              <a:t>OPPORTUNITY </a:t>
            </a:r>
            <a:r>
              <a:rPr lang="en-GB" sz="1200" kern="1200" dirty="0" smtClean="0">
                <a:solidFill>
                  <a:schemeClr val="tx1"/>
                </a:solidFill>
                <a:latin typeface="+mn-lt"/>
                <a:ea typeface="+mn-ea"/>
                <a:cs typeface="+mn-cs"/>
              </a:rPr>
              <a:t>to perform well</a:t>
            </a:r>
          </a:p>
          <a:p>
            <a:pPr algn="just"/>
            <a:r>
              <a:rPr lang="en-GB" sz="1200" kern="1200" dirty="0" smtClean="0">
                <a:solidFill>
                  <a:schemeClr val="tx1"/>
                </a:solidFill>
                <a:latin typeface="+mn-lt"/>
                <a:ea typeface="+mn-ea"/>
                <a:cs typeface="+mn-cs"/>
              </a:rPr>
              <a:t>Another researcher in this field was derived from the Gallup Organisation (Harter et al 2002). Their findings were derived from an analysis of data collected over a number of years using a 12 question questionnaire. In this employee engagement questionnaire respondents are asked to say whether they strongly agree, agree, disagree, strongly disagree or neither agree nor disagree to questions. Because of the size of the study (administered to 198,514 people in 7939 business units by 2002 over a 30 year period) it gives it credibility. It also “enables us to see the correlations between the extent of employees emotional and cognitive engagement and other variables such as profitability, productivity, customer satisfaction and employee turnover figures”. </a:t>
            </a:r>
          </a:p>
          <a:p>
            <a:pPr algn="just"/>
            <a:r>
              <a:rPr lang="en-GB" sz="1200" kern="1200" dirty="0" smtClean="0">
                <a:solidFill>
                  <a:schemeClr val="tx1"/>
                </a:solidFill>
                <a:latin typeface="+mn-lt"/>
                <a:ea typeface="+mn-ea"/>
                <a:cs typeface="+mn-cs"/>
              </a:rPr>
              <a:t>Findings showed that: </a:t>
            </a:r>
          </a:p>
          <a:p>
            <a:pPr lvl="0" algn="just"/>
            <a:r>
              <a:rPr lang="en-GB" sz="1200" kern="1200" dirty="0" smtClean="0">
                <a:solidFill>
                  <a:schemeClr val="tx1"/>
                </a:solidFill>
                <a:latin typeface="+mn-lt"/>
                <a:ea typeface="+mn-ea"/>
                <a:cs typeface="+mn-cs"/>
              </a:rPr>
              <a:t>There is a greater variation in terms of employee engagement between different business units within the same organisation than between organisations (This is due to the quality of the line manager)</a:t>
            </a:r>
          </a:p>
          <a:p>
            <a:pPr lvl="0" algn="just"/>
            <a:r>
              <a:rPr lang="en-GB" sz="1200" kern="1200" dirty="0" smtClean="0">
                <a:solidFill>
                  <a:schemeClr val="tx1"/>
                </a:solidFill>
                <a:latin typeface="+mn-lt"/>
                <a:ea typeface="+mn-ea"/>
                <a:cs typeface="+mn-cs"/>
              </a:rPr>
              <a:t>Strong correlations between engagement scores and unit performance. </a:t>
            </a:r>
          </a:p>
          <a:p>
            <a:pPr lvl="0" algn="just"/>
            <a:r>
              <a:rPr lang="en-GB" sz="1200" kern="1200" dirty="0" smtClean="0">
                <a:solidFill>
                  <a:schemeClr val="tx1"/>
                </a:solidFill>
                <a:latin typeface="+mn-lt"/>
                <a:ea typeface="+mn-ea"/>
                <a:cs typeface="+mn-cs"/>
              </a:rPr>
              <a:t>Strong relationships between engagement and staff turnover. </a:t>
            </a:r>
          </a:p>
          <a:p>
            <a:pPr algn="just"/>
            <a:r>
              <a:rPr lang="en-GB" sz="1200" kern="1200" dirty="0" smtClean="0">
                <a:solidFill>
                  <a:schemeClr val="tx1"/>
                </a:solidFill>
                <a:latin typeface="+mn-lt"/>
                <a:ea typeface="+mn-ea"/>
                <a:cs typeface="+mn-cs"/>
              </a:rPr>
              <a:t>They found that HR polices and practices help to generate superior business performance because they help to motivate employees to perform well in their roles. Having a best practice bundle of high performance present will tend to lead to improved individual work performance. This will then improve organisation performance and lead to the organisation gaining a competitive advantage over other organisations who do not have this in place (Taylor, 2016). </a:t>
            </a:r>
          </a:p>
          <a:p>
            <a:pPr algn="just"/>
            <a:endParaRPr lang="en-GB" dirty="0"/>
          </a:p>
        </p:txBody>
      </p:sp>
      <p:sp>
        <p:nvSpPr>
          <p:cNvPr id="4" name="Slide Number Placeholder 3"/>
          <p:cNvSpPr>
            <a:spLocks noGrp="1"/>
          </p:cNvSpPr>
          <p:nvPr>
            <p:ph type="sldNum" sz="quarter" idx="10"/>
          </p:nvPr>
        </p:nvSpPr>
        <p:spPr/>
        <p:txBody>
          <a:bodyPr/>
          <a:lstStyle/>
          <a:p>
            <a:fld id="{F9BB4656-D541-46DA-BDCC-03FA03ABFA98}"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According to Vandenberg (1966), when an employee has power, information, reward, knowledge, high involvement in decision making, training and development opportunities, employee attitudes are more positive and well being is enhanced. This is due to employees feeling valued in the organisation which leads to happy, satisfied and committed employees which will lead to high performance (</a:t>
            </a:r>
            <a:r>
              <a:rPr lang="en-GB" sz="1200" kern="1200" dirty="0" err="1" smtClean="0">
                <a:solidFill>
                  <a:schemeClr val="tx1"/>
                </a:solidFill>
                <a:latin typeface="+mn-lt"/>
                <a:ea typeface="+mn-ea"/>
                <a:cs typeface="+mn-cs"/>
              </a:rPr>
              <a:t>Boxall</a:t>
            </a:r>
            <a:r>
              <a:rPr lang="en-GB" sz="1200" kern="1200" dirty="0" smtClean="0">
                <a:solidFill>
                  <a:schemeClr val="tx1"/>
                </a:solidFill>
                <a:latin typeface="+mn-lt"/>
                <a:ea typeface="+mn-ea"/>
                <a:cs typeface="+mn-cs"/>
              </a:rPr>
              <a:t> &amp; </a:t>
            </a:r>
            <a:r>
              <a:rPr lang="en-GB" sz="1200" kern="1200" dirty="0" err="1" smtClean="0">
                <a:solidFill>
                  <a:schemeClr val="tx1"/>
                </a:solidFill>
                <a:latin typeface="+mn-lt"/>
                <a:ea typeface="+mn-ea"/>
                <a:cs typeface="+mn-cs"/>
              </a:rPr>
              <a:t>Macky</a:t>
            </a:r>
            <a:r>
              <a:rPr lang="en-GB" sz="1200" kern="1200" dirty="0" smtClean="0">
                <a:solidFill>
                  <a:schemeClr val="tx1"/>
                </a:solidFill>
                <a:latin typeface="+mn-lt"/>
                <a:ea typeface="+mn-ea"/>
                <a:cs typeface="+mn-cs"/>
              </a:rPr>
              <a:t>, 2014). </a:t>
            </a:r>
          </a:p>
          <a:p>
            <a:pPr algn="just"/>
            <a:endParaRPr lang="en-GB" dirty="0"/>
          </a:p>
        </p:txBody>
      </p:sp>
      <p:sp>
        <p:nvSpPr>
          <p:cNvPr id="4" name="Slide Number Placeholder 3"/>
          <p:cNvSpPr>
            <a:spLocks noGrp="1"/>
          </p:cNvSpPr>
          <p:nvPr>
            <p:ph type="sldNum" sz="quarter" idx="10"/>
          </p:nvPr>
        </p:nvSpPr>
        <p:spPr/>
        <p:txBody>
          <a:bodyPr/>
          <a:lstStyle/>
          <a:p>
            <a:fld id="{F9BB4656-D541-46DA-BDCC-03FA03ABFA98}"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smtClean="0">
                <a:solidFill>
                  <a:schemeClr val="tx1"/>
                </a:solidFill>
                <a:latin typeface="+mn-lt"/>
                <a:ea typeface="+mn-ea"/>
                <a:cs typeface="+mn-cs"/>
              </a:rPr>
              <a:t>Some researchers remain unconvinced by the link of high performance work practices and performance. Some argue that best practice HRM may have a positive impact but it cannot be measured or proved. Fleetwood and </a:t>
            </a:r>
            <a:r>
              <a:rPr lang="en-GB" sz="1200" kern="1200" dirty="0" err="1" smtClean="0">
                <a:solidFill>
                  <a:schemeClr val="tx1"/>
                </a:solidFill>
                <a:latin typeface="+mn-lt"/>
                <a:ea typeface="+mn-ea"/>
                <a:cs typeface="+mn-cs"/>
              </a:rPr>
              <a:t>Hesketh</a:t>
            </a:r>
            <a:r>
              <a:rPr lang="en-GB" sz="1200" kern="1200" dirty="0" smtClean="0">
                <a:solidFill>
                  <a:schemeClr val="tx1"/>
                </a:solidFill>
                <a:latin typeface="+mn-lt"/>
                <a:ea typeface="+mn-ea"/>
                <a:cs typeface="+mn-cs"/>
              </a:rPr>
              <a:t> (2010) warn against uncritical acceptance of the finding of studies that link HR practices to business outcomes. According to them it is the people who work in organisations who are responsible for the achievement of sustained superior business performance. Key points found is that:</a:t>
            </a:r>
          </a:p>
          <a:p>
            <a:pPr lvl="0" algn="just"/>
            <a:r>
              <a:rPr lang="en-GB" sz="1200" kern="1200" dirty="0" smtClean="0">
                <a:solidFill>
                  <a:schemeClr val="tx1"/>
                </a:solidFill>
                <a:latin typeface="+mn-lt"/>
                <a:ea typeface="+mn-ea"/>
                <a:cs typeface="+mn-cs"/>
              </a:rPr>
              <a:t>It is impossible to accurately predict the financial impact of HR interventions. </a:t>
            </a:r>
          </a:p>
          <a:p>
            <a:pPr lvl="0" algn="just"/>
            <a:r>
              <a:rPr lang="en-GB" sz="1200" kern="1200" dirty="0" smtClean="0">
                <a:solidFill>
                  <a:schemeClr val="tx1"/>
                </a:solidFill>
                <a:latin typeface="+mn-lt"/>
                <a:ea typeface="+mn-ea"/>
                <a:cs typeface="+mn-cs"/>
              </a:rPr>
              <a:t>People deliver performance rather than the HRM architecture.</a:t>
            </a:r>
          </a:p>
          <a:p>
            <a:pPr lvl="0" algn="just"/>
            <a:r>
              <a:rPr lang="en-GB" sz="1200" kern="1200" dirty="0" smtClean="0">
                <a:solidFill>
                  <a:schemeClr val="tx1"/>
                </a:solidFill>
                <a:latin typeface="+mn-lt"/>
                <a:ea typeface="+mn-ea"/>
                <a:cs typeface="+mn-cs"/>
              </a:rPr>
              <a:t>HR Plays an enabling role, it can not cause high performance. </a:t>
            </a:r>
          </a:p>
          <a:p>
            <a:endParaRPr lang="en-GB" dirty="0"/>
          </a:p>
        </p:txBody>
      </p:sp>
      <p:sp>
        <p:nvSpPr>
          <p:cNvPr id="4" name="Slide Number Placeholder 3"/>
          <p:cNvSpPr>
            <a:spLocks noGrp="1"/>
          </p:cNvSpPr>
          <p:nvPr>
            <p:ph type="sldNum" sz="quarter" idx="10"/>
          </p:nvPr>
        </p:nvSpPr>
        <p:spPr/>
        <p:txBody>
          <a:bodyPr/>
          <a:lstStyle/>
          <a:p>
            <a:fld id="{F9BB4656-D541-46DA-BDCC-03FA03ABFA98}"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Google is an example of an organisation that has high performance work practices in place. Google was named America’s best company to work for in 2019 (Fortune, 2019). Google doesn’t pay its employees high salaries, but does offer them other benefits. These include, free restaurants to dine in, access to top quality medical and dental facilities, car maintenance, 120 hours training each year and generous sickness, maternity and paternity payment arrangements. “Thank God it’s Friday” gatherings are also held at the end of the week where managers review the past week and preview the coming week. Google is one of the most successful enterprise with a turn over of more than $60 billion a year. Because of this, Google receives 1,300 job applications every day because employees want to be associated with the company (Taylor, 2016). </a:t>
            </a:r>
          </a:p>
          <a:p>
            <a:endParaRPr lang="en-GB" dirty="0"/>
          </a:p>
        </p:txBody>
      </p:sp>
      <p:sp>
        <p:nvSpPr>
          <p:cNvPr id="4" name="Slide Number Placeholder 3"/>
          <p:cNvSpPr>
            <a:spLocks noGrp="1"/>
          </p:cNvSpPr>
          <p:nvPr>
            <p:ph type="sldNum" sz="quarter" idx="10"/>
          </p:nvPr>
        </p:nvSpPr>
        <p:spPr/>
        <p:txBody>
          <a:bodyPr/>
          <a:lstStyle/>
          <a:p>
            <a:fld id="{F9BB4656-D541-46DA-BDCC-03FA03ABFA98}"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smtClean="0">
                <a:solidFill>
                  <a:schemeClr val="tx1"/>
                </a:solidFill>
                <a:latin typeface="+mn-lt"/>
                <a:ea typeface="+mn-ea"/>
                <a:cs typeface="+mn-cs"/>
              </a:rPr>
              <a:t>According to Armstrong (2017), performance management is a “continuous process of improving performance by setting individual and team goals which are aligned to the strategic goals of the organisation. It is about planning performance to achieve those goals, reviewing and assessing progress, and developing the knowledge, skills and abilities of individuals”. Performance management is about going in the same direction as the company. </a:t>
            </a:r>
            <a:endParaRPr lang="en-GB" dirty="0"/>
          </a:p>
        </p:txBody>
      </p:sp>
      <p:sp>
        <p:nvSpPr>
          <p:cNvPr id="4" name="Slide Number Placeholder 3"/>
          <p:cNvSpPr>
            <a:spLocks noGrp="1"/>
          </p:cNvSpPr>
          <p:nvPr>
            <p:ph type="sldNum" sz="quarter" idx="10"/>
          </p:nvPr>
        </p:nvSpPr>
        <p:spPr/>
        <p:txBody>
          <a:bodyPr/>
          <a:lstStyle/>
          <a:p>
            <a:fld id="{F9BB4656-D541-46DA-BDCC-03FA03ABFA98}"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smtClean="0">
                <a:solidFill>
                  <a:schemeClr val="tx1"/>
                </a:solidFill>
                <a:latin typeface="+mn-lt"/>
                <a:ea typeface="+mn-ea"/>
                <a:cs typeface="+mn-cs"/>
              </a:rPr>
              <a:t>According to CIPD (2018a), performance management is a self-renewing cycle, which in turn is concerned with the performance and development agreement. </a:t>
            </a:r>
          </a:p>
          <a:p>
            <a:pPr algn="just"/>
            <a:r>
              <a:rPr lang="en-GB" sz="1200" kern="1200" dirty="0" smtClean="0">
                <a:solidFill>
                  <a:schemeClr val="tx1"/>
                </a:solidFill>
                <a:latin typeface="+mn-lt"/>
                <a:ea typeface="+mn-ea"/>
                <a:cs typeface="+mn-cs"/>
              </a:rPr>
              <a:t>According to Armstrong (2017), </a:t>
            </a:r>
            <a:r>
              <a:rPr lang="en-GB" sz="1200" b="1" kern="1200" dirty="0" smtClean="0">
                <a:solidFill>
                  <a:schemeClr val="tx1"/>
                </a:solidFill>
                <a:latin typeface="+mn-lt"/>
                <a:ea typeface="+mn-ea"/>
                <a:cs typeface="+mn-cs"/>
              </a:rPr>
              <a:t>planning</a:t>
            </a:r>
            <a:r>
              <a:rPr lang="en-GB" sz="1200" kern="1200" dirty="0" smtClean="0">
                <a:solidFill>
                  <a:schemeClr val="tx1"/>
                </a:solidFill>
                <a:latin typeface="+mn-lt"/>
                <a:ea typeface="+mn-ea"/>
                <a:cs typeface="+mn-cs"/>
              </a:rPr>
              <a:t> is about agreeing objectives, identifying the behaviours required by the organisation, developing personal development plans to enhance knowledge, performance skills and reinforce the desired behaviours of the organisation. </a:t>
            </a:r>
          </a:p>
          <a:p>
            <a:pPr algn="just"/>
            <a:r>
              <a:rPr lang="en-GB" sz="1200" b="1" kern="1200" dirty="0" smtClean="0">
                <a:solidFill>
                  <a:schemeClr val="tx1"/>
                </a:solidFill>
                <a:latin typeface="+mn-lt"/>
                <a:ea typeface="+mn-ea"/>
                <a:cs typeface="+mn-cs"/>
              </a:rPr>
              <a:t>Act</a:t>
            </a:r>
            <a:r>
              <a:rPr lang="en-GB" sz="1200" kern="1200" dirty="0" smtClean="0">
                <a:solidFill>
                  <a:schemeClr val="tx1"/>
                </a:solidFill>
                <a:latin typeface="+mn-lt"/>
                <a:ea typeface="+mn-ea"/>
                <a:cs typeface="+mn-cs"/>
              </a:rPr>
              <a:t> is about carrying out the work required to achieve objectives. It is about implementing personal development plans to achieve these objectives. </a:t>
            </a:r>
          </a:p>
          <a:p>
            <a:pPr algn="just"/>
            <a:r>
              <a:rPr lang="en-GB" sz="1200" b="1" kern="1200" dirty="0" smtClean="0">
                <a:solidFill>
                  <a:schemeClr val="tx1"/>
                </a:solidFill>
                <a:latin typeface="+mn-lt"/>
                <a:ea typeface="+mn-ea"/>
                <a:cs typeface="+mn-cs"/>
              </a:rPr>
              <a:t>Track/Monitor</a:t>
            </a:r>
            <a:r>
              <a:rPr lang="en-GB" sz="1200" kern="1200" dirty="0" smtClean="0">
                <a:solidFill>
                  <a:schemeClr val="tx1"/>
                </a:solidFill>
                <a:latin typeface="+mn-lt"/>
                <a:ea typeface="+mn-ea"/>
                <a:cs typeface="+mn-cs"/>
              </a:rPr>
              <a:t> is about checking on progress in achieving objectives and responding to new demands, treating performance management as a continuous process by having regular feedback all year round rather than at an annual appraisal meeting. </a:t>
            </a:r>
          </a:p>
          <a:p>
            <a:pPr algn="just"/>
            <a:r>
              <a:rPr lang="en-GB" sz="1200" b="1" kern="1200" dirty="0" smtClean="0">
                <a:solidFill>
                  <a:schemeClr val="tx1"/>
                </a:solidFill>
                <a:latin typeface="+mn-lt"/>
                <a:ea typeface="+mn-ea"/>
                <a:cs typeface="+mn-cs"/>
              </a:rPr>
              <a:t>Reviewing </a:t>
            </a:r>
            <a:r>
              <a:rPr lang="en-GB" sz="1200" kern="1200" dirty="0" smtClean="0">
                <a:solidFill>
                  <a:schemeClr val="tx1"/>
                </a:solidFill>
                <a:latin typeface="+mn-lt"/>
                <a:ea typeface="+mn-ea"/>
                <a:cs typeface="+mn-cs"/>
              </a:rPr>
              <a:t>is about holding a review meeting to review progress and identifying where action is required to develop performance further. At this stage the employee would discuss career goals and agree actions with their line manager. This then moves back into the planning stage. </a:t>
            </a:r>
          </a:p>
          <a:p>
            <a:endParaRPr lang="en-GB" dirty="0"/>
          </a:p>
        </p:txBody>
      </p:sp>
      <p:sp>
        <p:nvSpPr>
          <p:cNvPr id="4" name="Slide Number Placeholder 3"/>
          <p:cNvSpPr>
            <a:spLocks noGrp="1"/>
          </p:cNvSpPr>
          <p:nvPr>
            <p:ph type="sldNum" sz="quarter" idx="10"/>
          </p:nvPr>
        </p:nvSpPr>
        <p:spPr/>
        <p:txBody>
          <a:bodyPr/>
          <a:lstStyle/>
          <a:p>
            <a:fld id="{F9BB4656-D541-46DA-BDCC-03FA03ABFA98}"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algn="just"/>
            <a:r>
              <a:rPr lang="en-GB" sz="1200" kern="1200" dirty="0" smtClean="0">
                <a:solidFill>
                  <a:schemeClr val="tx1"/>
                </a:solidFill>
                <a:latin typeface="+mn-lt"/>
                <a:ea typeface="+mn-ea"/>
                <a:cs typeface="+mn-cs"/>
              </a:rPr>
              <a:t>The main stages and key aspects of the PM cycle are (Rees &amp; </a:t>
            </a:r>
            <a:r>
              <a:rPr lang="en-GB" sz="1200" kern="1200" dirty="0" err="1" smtClean="0">
                <a:solidFill>
                  <a:schemeClr val="tx1"/>
                </a:solidFill>
                <a:latin typeface="+mn-lt"/>
                <a:ea typeface="+mn-ea"/>
                <a:cs typeface="+mn-cs"/>
              </a:rPr>
              <a:t>Tymon</a:t>
            </a:r>
            <a:r>
              <a:rPr lang="en-GB" sz="1200" kern="1200" dirty="0" smtClean="0">
                <a:solidFill>
                  <a:schemeClr val="tx1"/>
                </a:solidFill>
                <a:latin typeface="+mn-lt"/>
                <a:ea typeface="+mn-ea"/>
                <a:cs typeface="+mn-cs"/>
              </a:rPr>
              <a:t>, 2016):</a:t>
            </a:r>
          </a:p>
          <a:p>
            <a:pPr lvl="0" algn="just"/>
            <a:r>
              <a:rPr lang="en-GB" sz="1200" b="1" i="1" kern="1200" dirty="0" smtClean="0">
                <a:solidFill>
                  <a:schemeClr val="tx1"/>
                </a:solidFill>
                <a:latin typeface="+mn-lt"/>
                <a:ea typeface="+mn-ea"/>
                <a:cs typeface="+mn-cs"/>
              </a:rPr>
              <a:t>Communication of organisational vision and objectives</a:t>
            </a:r>
            <a:r>
              <a:rPr lang="en-GB" sz="1200" kern="1200" dirty="0" smtClean="0">
                <a:solidFill>
                  <a:schemeClr val="tx1"/>
                </a:solidFill>
                <a:latin typeface="+mn-lt"/>
                <a:ea typeface="+mn-ea"/>
                <a:cs typeface="+mn-cs"/>
              </a:rPr>
              <a:t> - This starts at the recruitment and selection stage. It is important for organisations to choose employees that fit in with the values and competencies of the organisation. These employees are more likely to be successful in their role if they fit the organisation.  Individuals also choose organisations if their values align with that of the organisation. People are more likely to be successful in the organisation based on this. Communication of organisational vision and objectives should also be made clear through induction. Induction is important in laying the foundations of PM for instance, setting expectations, and reinforcing values and behaviours that are expected. </a:t>
            </a:r>
          </a:p>
          <a:p>
            <a:pPr lvl="0" algn="just"/>
            <a:r>
              <a:rPr lang="en-GB" sz="1200" b="1" i="1" kern="1200" dirty="0" smtClean="0">
                <a:solidFill>
                  <a:schemeClr val="tx1"/>
                </a:solidFill>
                <a:latin typeface="+mn-lt"/>
                <a:ea typeface="+mn-ea"/>
                <a:cs typeface="+mn-cs"/>
              </a:rPr>
              <a:t>Setting departmental and individual objectives – </a:t>
            </a:r>
            <a:r>
              <a:rPr lang="en-GB" sz="1200" kern="1200" dirty="0" smtClean="0">
                <a:solidFill>
                  <a:schemeClr val="tx1"/>
                </a:solidFill>
                <a:latin typeface="+mn-lt"/>
                <a:ea typeface="+mn-ea"/>
                <a:cs typeface="+mn-cs"/>
              </a:rPr>
              <a:t>This needs to support the overall organisation objectives. This needs to be agreed between the employee and the line manager. </a:t>
            </a:r>
          </a:p>
          <a:p>
            <a:pPr lvl="0" algn="just"/>
            <a:r>
              <a:rPr lang="en-GB" sz="1200" b="1" i="1" kern="1200" dirty="0" smtClean="0">
                <a:solidFill>
                  <a:schemeClr val="tx1"/>
                </a:solidFill>
                <a:latin typeface="+mn-lt"/>
                <a:ea typeface="+mn-ea"/>
                <a:cs typeface="+mn-cs"/>
              </a:rPr>
              <a:t>Measuring performance </a:t>
            </a:r>
            <a:r>
              <a:rPr lang="en-GB" sz="1200" kern="1200" dirty="0" smtClean="0">
                <a:solidFill>
                  <a:schemeClr val="tx1"/>
                </a:solidFill>
                <a:latin typeface="+mn-lt"/>
                <a:ea typeface="+mn-ea"/>
                <a:cs typeface="+mn-cs"/>
              </a:rPr>
              <a:t>– employees and managers can measure performance by tracking the progress to see if individual and departmental objectives are being met. PM processes typically rely on the setting of definable and measureable goals and targets which can be measured. Measurement of performance should be an ongoing activity. </a:t>
            </a:r>
          </a:p>
          <a:p>
            <a:pPr lvl="0" algn="just"/>
            <a:r>
              <a:rPr lang="en-GB" sz="1200" b="1" i="1" kern="1200" dirty="0" smtClean="0">
                <a:solidFill>
                  <a:schemeClr val="tx1"/>
                </a:solidFill>
                <a:latin typeface="+mn-lt"/>
                <a:ea typeface="+mn-ea"/>
                <a:cs typeface="+mn-cs"/>
              </a:rPr>
              <a:t>Reviewing Performance/Evaluation</a:t>
            </a:r>
            <a:r>
              <a:rPr lang="en-GB" sz="1200" kern="1200" dirty="0" smtClean="0">
                <a:solidFill>
                  <a:schemeClr val="tx1"/>
                </a:solidFill>
                <a:latin typeface="+mn-lt"/>
                <a:ea typeface="+mn-ea"/>
                <a:cs typeface="+mn-cs"/>
              </a:rPr>
              <a:t> – This is about reviewing achievements and discussing career goals and actions with the line manager. This can be done through formal appraisals. Formal appraisals tend to be annual reviews where they are recorded and have action points. According to Bloom et al (2012) “organisations are 23% more productive when they have formal performance management in place such as targets (objectives), incentives (rewards/recognition) and monitoring”. The aim of formal performance management activities is to improve individual and collective performance, raise morale, reinforce control, identify development opportunities and communicate goals and expectations. </a:t>
            </a:r>
          </a:p>
          <a:p>
            <a:pPr algn="just"/>
            <a:r>
              <a:rPr lang="en-GB" sz="1200" kern="1200" dirty="0" smtClean="0">
                <a:solidFill>
                  <a:schemeClr val="tx1"/>
                </a:solidFill>
                <a:latin typeface="+mn-lt"/>
                <a:ea typeface="+mn-ea"/>
                <a:cs typeface="+mn-cs"/>
              </a:rPr>
              <a:t>There are three underpinning theories for formal performance management processes. These are </a:t>
            </a:r>
            <a:r>
              <a:rPr lang="en-GB" sz="1200" b="1" i="1" kern="1200" dirty="0" smtClean="0">
                <a:solidFill>
                  <a:schemeClr val="tx1"/>
                </a:solidFill>
                <a:latin typeface="+mn-lt"/>
                <a:ea typeface="+mn-ea"/>
                <a:cs typeface="+mn-cs"/>
              </a:rPr>
              <a:t>goal theory</a:t>
            </a:r>
            <a:r>
              <a:rPr lang="en-GB" sz="1200" kern="1200" dirty="0" smtClean="0">
                <a:solidFill>
                  <a:schemeClr val="tx1"/>
                </a:solidFill>
                <a:latin typeface="+mn-lt"/>
                <a:ea typeface="+mn-ea"/>
                <a:cs typeface="+mn-cs"/>
              </a:rPr>
              <a:t> (where having targets works), </a:t>
            </a:r>
            <a:r>
              <a:rPr lang="en-GB" sz="1200" b="1" i="1" kern="1200" dirty="0" smtClean="0">
                <a:solidFill>
                  <a:schemeClr val="tx1"/>
                </a:solidFill>
                <a:latin typeface="+mn-lt"/>
                <a:ea typeface="+mn-ea"/>
                <a:cs typeface="+mn-cs"/>
              </a:rPr>
              <a:t>control theory</a:t>
            </a:r>
            <a:r>
              <a:rPr lang="en-GB" sz="1200" kern="1200" dirty="0" smtClean="0">
                <a:solidFill>
                  <a:schemeClr val="tx1"/>
                </a:solidFill>
                <a:latin typeface="+mn-lt"/>
                <a:ea typeface="+mn-ea"/>
                <a:cs typeface="+mn-cs"/>
              </a:rPr>
              <a:t> (where giving feedback works, so that employees know what to improve on) and </a:t>
            </a:r>
            <a:r>
              <a:rPr lang="en-GB" sz="1200" b="1" i="1" kern="1200" dirty="0" smtClean="0">
                <a:solidFill>
                  <a:schemeClr val="tx1"/>
                </a:solidFill>
                <a:latin typeface="+mn-lt"/>
                <a:ea typeface="+mn-ea"/>
                <a:cs typeface="+mn-cs"/>
              </a:rPr>
              <a:t>social cognitive theory</a:t>
            </a:r>
            <a:r>
              <a:rPr lang="en-GB" sz="1200" kern="1200" dirty="0" smtClean="0">
                <a:solidFill>
                  <a:schemeClr val="tx1"/>
                </a:solidFill>
                <a:latin typeface="+mn-lt"/>
                <a:ea typeface="+mn-ea"/>
                <a:cs typeface="+mn-cs"/>
              </a:rPr>
              <a:t> (where giving people self belief that they can do something will result in them believing in themselves and doing it) (Rees &amp; </a:t>
            </a:r>
            <a:r>
              <a:rPr lang="en-GB" sz="1200" kern="1200" dirty="0" err="1" smtClean="0">
                <a:solidFill>
                  <a:schemeClr val="tx1"/>
                </a:solidFill>
                <a:latin typeface="+mn-lt"/>
                <a:ea typeface="+mn-ea"/>
                <a:cs typeface="+mn-cs"/>
              </a:rPr>
              <a:t>Tymon</a:t>
            </a:r>
            <a:r>
              <a:rPr lang="en-GB" sz="1200" kern="1200" dirty="0" smtClean="0">
                <a:solidFill>
                  <a:schemeClr val="tx1"/>
                </a:solidFill>
                <a:latin typeface="+mn-lt"/>
                <a:ea typeface="+mn-ea"/>
                <a:cs typeface="+mn-cs"/>
              </a:rPr>
              <a:t>, 2016). It is important to recognise that informal performance management discussion should be undertaken regularly by the manager with the employee to discuss their progress so that nothing is a surprise at the formal stage. At the review stage, it is also an opportunity to evaluate goal progression and completion, performance issues, training and development needs and opportunities for advancement. </a:t>
            </a:r>
          </a:p>
          <a:p>
            <a:pPr lvl="0" algn="just"/>
            <a:r>
              <a:rPr lang="en-GB" sz="1200" b="1" i="1" kern="1200" dirty="0" smtClean="0">
                <a:solidFill>
                  <a:schemeClr val="tx1"/>
                </a:solidFill>
                <a:latin typeface="+mn-lt"/>
                <a:ea typeface="+mn-ea"/>
                <a:cs typeface="+mn-cs"/>
              </a:rPr>
              <a:t>Linking of individual outcomes back to team and organisational outcomes </a:t>
            </a:r>
            <a:endParaRPr lang="en-GB" sz="1200" kern="1200" dirty="0" smtClean="0">
              <a:solidFill>
                <a:schemeClr val="tx1"/>
              </a:solidFill>
              <a:latin typeface="+mn-lt"/>
              <a:ea typeface="+mn-ea"/>
              <a:cs typeface="+mn-cs"/>
            </a:endParaRPr>
          </a:p>
          <a:p>
            <a:pPr algn="just"/>
            <a:endParaRPr lang="en-GB" dirty="0"/>
          </a:p>
        </p:txBody>
      </p:sp>
      <p:sp>
        <p:nvSpPr>
          <p:cNvPr id="4" name="Slide Number Placeholder 3"/>
          <p:cNvSpPr>
            <a:spLocks noGrp="1"/>
          </p:cNvSpPr>
          <p:nvPr>
            <p:ph type="sldNum" sz="quarter" idx="10"/>
          </p:nvPr>
        </p:nvSpPr>
        <p:spPr/>
        <p:txBody>
          <a:bodyPr/>
          <a:lstStyle/>
          <a:p>
            <a:fld id="{F9BB4656-D541-46DA-BDCC-03FA03ABFA98}"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According to Armstrong (2017), there are benefits of performance management. People are more likely to respond positively and are more likely to improve and develop their capabilities and increase commitment if they are involved in the processes of defining expectations. They are also likely to respond positively if they review performance and competency against those expectations and are involved in creating and implementing plans for developing their skills and competencies. Agreeing objectives, measuring and assessing them, receiving feedback, reviewing them, identifying learning needs and addressing learning needs can themselves be a means of recognising and rewarding talent in the organisation (Boon &amp; </a:t>
            </a:r>
            <a:r>
              <a:rPr lang="en-GB" sz="1200" kern="1200" dirty="0" err="1" smtClean="0">
                <a:solidFill>
                  <a:schemeClr val="tx1"/>
                </a:solidFill>
                <a:latin typeface="+mn-lt"/>
                <a:ea typeface="+mn-ea"/>
                <a:cs typeface="+mn-cs"/>
              </a:rPr>
              <a:t>Kalshoven</a:t>
            </a:r>
            <a:r>
              <a:rPr lang="en-GB" sz="1200" kern="1200" dirty="0" smtClean="0">
                <a:solidFill>
                  <a:schemeClr val="tx1"/>
                </a:solidFill>
                <a:latin typeface="+mn-lt"/>
                <a:ea typeface="+mn-ea"/>
                <a:cs typeface="+mn-cs"/>
              </a:rPr>
              <a:t>, 2014). </a:t>
            </a:r>
          </a:p>
          <a:p>
            <a:pPr algn="just"/>
            <a:endParaRPr lang="en-GB" dirty="0"/>
          </a:p>
        </p:txBody>
      </p:sp>
      <p:sp>
        <p:nvSpPr>
          <p:cNvPr id="4" name="Slide Number Placeholder 3"/>
          <p:cNvSpPr>
            <a:spLocks noGrp="1"/>
          </p:cNvSpPr>
          <p:nvPr>
            <p:ph type="sldNum" sz="quarter" idx="10"/>
          </p:nvPr>
        </p:nvSpPr>
        <p:spPr/>
        <p:txBody>
          <a:bodyPr/>
          <a:lstStyle/>
          <a:p>
            <a:fld id="{F9BB4656-D541-46DA-BDCC-03FA03ABFA98}"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Performance management is owned and delivered by line managers. It is important that HR support line managers in delivering performance management successfully. Line managers are critical in assessing and recognising performance. Practices include setting specific and challenging goals, monitoring progress and providing feedback and assessing performance on a regular basis (CIPD, 2018b). Where employees feel positive about their relationship with their front line managers, they're more likely to have higher levels of job satisfaction, commitment and loyalty, which in turn is associated with higher levels of performance or discretionary behaviour.</a:t>
            </a:r>
            <a:r>
              <a:rPr lang="en-GB" sz="1200" b="1" kern="1200" dirty="0" smtClean="0">
                <a:solidFill>
                  <a:schemeClr val="tx1"/>
                </a:solidFill>
                <a:latin typeface="+mn-lt"/>
                <a:ea typeface="+mn-ea"/>
                <a:cs typeface="+mn-cs"/>
              </a:rPr>
              <a:t> </a:t>
            </a:r>
            <a:r>
              <a:rPr lang="en-GB" sz="1200" kern="1200" dirty="0" smtClean="0">
                <a:solidFill>
                  <a:schemeClr val="tx1"/>
                </a:solidFill>
                <a:latin typeface="+mn-lt"/>
                <a:ea typeface="+mn-ea"/>
                <a:cs typeface="+mn-cs"/>
              </a:rPr>
              <a:t>Line managers need to keep a close eye on performance to see what teams are doing, and have frequent communication with it’s employees. They need to be clear about their expectations and goals and give people credit for good performance for instance “employee of the month”. They need to ensure that there is a good atmosphere in the workplace and take any immediate action to any problems that arise (Robinson, 2013).</a:t>
            </a:r>
            <a:r>
              <a:rPr lang="en-GB" sz="1200" b="1" kern="1200" dirty="0" smtClean="0">
                <a:solidFill>
                  <a:schemeClr val="tx1"/>
                </a:solidFill>
                <a:latin typeface="+mn-lt"/>
                <a:ea typeface="+mn-ea"/>
                <a:cs typeface="+mn-cs"/>
              </a:rPr>
              <a:t> </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9BB4656-D541-46DA-BDCC-03FA03ABFA98}"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HR can support line managers in the process by supporting in the recruitment and selection stage. HR can recruit and select employees using competency framework communicating mission, vision, objectives and values. HR can introduce performance management at induction giving information about vision, mission and objectives. They can provide documentation such as self appraisal being an important component and providing training and development opportunities including CPD opportunities. HR can provide personal development career planning advice and provide policies/training/opportunities for recognition and reward. They can give advice on performance issues and help line managers identify and address training needs and act as a co-ordinator of the process (CIPD, 2018b). </a:t>
            </a:r>
          </a:p>
          <a:p>
            <a:pPr algn="just"/>
            <a:endParaRPr lang="en-GB" dirty="0"/>
          </a:p>
        </p:txBody>
      </p:sp>
      <p:sp>
        <p:nvSpPr>
          <p:cNvPr id="4" name="Slide Number Placeholder 3"/>
          <p:cNvSpPr>
            <a:spLocks noGrp="1"/>
          </p:cNvSpPr>
          <p:nvPr>
            <p:ph type="sldNum" sz="quarter" idx="10"/>
          </p:nvPr>
        </p:nvSpPr>
        <p:spPr/>
        <p:txBody>
          <a:bodyPr/>
          <a:lstStyle/>
          <a:p>
            <a:fld id="{F9BB4656-D541-46DA-BDCC-03FA03ABFA98}"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smtClean="0">
                <a:solidFill>
                  <a:schemeClr val="tx1"/>
                </a:solidFill>
                <a:latin typeface="+mn-lt"/>
                <a:ea typeface="+mn-ea"/>
                <a:cs typeface="+mn-cs"/>
              </a:rPr>
              <a:t>To conclude, HPW is a “bundle of distinct human resource management polices and procedures which are associated with high levels of organisational performance”. Purcell et al (2003) came up with the idea that ability, motivation and opportunity (AMO) produce high performance. There are eleven HR policies and practices that are required to turn this into action. If people have ability and skill, motivation and incentive and opportunity to participate, this will result in them being committed, satisfied in their job and motivated which will lead them to release discretionary in behaviour. This will lead to high performance. Purcell et al (2003) and the Gallup studies, (Harter et al 2002) demonstrate the link between HPW and organisational performance. Vandenberg (1966) demonstrates the link between HPW and employee well-being. The main stages and they key aspect of the PM cycle are made up of communication of organisational vision and objectives, setting departmental and individual objectives, measuring performance, reviewing performance, identifying training and development needs, evaluation and linking of individual outcomes back to team and organisational outcomes. Performance management is owned and delivered by line managers. It is important that HR support line managers in delivering performance management successfully.</a:t>
            </a:r>
          </a:p>
          <a:p>
            <a:pPr algn="just"/>
            <a:r>
              <a:rPr lang="en-GB" sz="1200" kern="1200" dirty="0" smtClean="0">
                <a:solidFill>
                  <a:schemeClr val="tx1"/>
                </a:solidFill>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9BB4656-D541-46DA-BDCC-03FA03ABFA98}" type="slidenum">
              <a:rPr lang="en-GB" smtClean="0"/>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9BB4656-D541-46DA-BDCC-03FA03ABFA98}" type="slidenum">
              <a:rPr lang="en-GB" smtClean="0"/>
              <a:pPr/>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9BB4656-D541-46DA-BDCC-03FA03ABFA98}" type="slidenum">
              <a:rPr lang="en-GB" smtClean="0"/>
              <a:pPr/>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9BB4656-D541-46DA-BDCC-03FA03ABFA98}" type="slidenum">
              <a:rPr lang="en-GB" smtClean="0"/>
              <a:pPr/>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9BB4656-D541-46DA-BDCC-03FA03ABFA98}" type="slidenum">
              <a:rPr lang="en-GB" smtClean="0"/>
              <a:pPr/>
              <a:t>23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6"/>
          <p:cNvGrpSpPr/>
          <p:nvPr/>
        </p:nvGrpSpPr>
        <p:grpSpPr>
          <a:xfrm>
            <a:off x="0" y="0"/>
            <a:ext cx="9144000" cy="6858000"/>
            <a:chOff x="0" y="0"/>
            <a:chExt cx="12192000" cy="6858000"/>
          </a:xfrm>
        </p:grpSpPr>
        <p:sp>
          <p:nvSpPr>
            <p:cNvPr id="9" name="Rectangle 8"/>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866216" y="2099733"/>
            <a:ext cx="6619244"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866216" y="4777380"/>
            <a:ext cx="6619244"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7495414" y="1830325"/>
            <a:ext cx="990599" cy="228599"/>
          </a:xfrm>
        </p:spPr>
        <p:txBody>
          <a:bodyPr anchor="t"/>
          <a:lstStyle>
            <a:lvl1pPr algn="l">
              <a:defRPr b="0" i="0">
                <a:solidFill>
                  <a:schemeClr val="bg1">
                    <a:alpha val="60000"/>
                  </a:schemeClr>
                </a:solidFill>
              </a:defRPr>
            </a:lvl1pPr>
          </a:lstStyle>
          <a:p>
            <a:fld id="{E769C938-8F4B-4982-B3C7-617C031A8E7F}" type="datetime1">
              <a:rPr lang="en-GB" smtClean="0"/>
              <a:pPr/>
              <a:t>02/06/2019</a:t>
            </a:fld>
            <a:endParaRPr lang="en-GB"/>
          </a:p>
        </p:txBody>
      </p:sp>
      <p:sp>
        <p:nvSpPr>
          <p:cNvPr id="5" name="Footer Placeholder 4"/>
          <p:cNvSpPr>
            <a:spLocks noGrp="1"/>
          </p:cNvSpPr>
          <p:nvPr>
            <p:ph type="ftr" sz="quarter" idx="11"/>
          </p:nvPr>
        </p:nvSpPr>
        <p:spPr bwMode="gray">
          <a:xfrm rot="5400000">
            <a:off x="6231508" y="3265933"/>
            <a:ext cx="3859795" cy="228601"/>
          </a:xfrm>
        </p:spPr>
        <p:txBody>
          <a:bodyPr/>
          <a:lstStyle>
            <a:lvl1pPr>
              <a:defRPr b="0" i="0">
                <a:solidFill>
                  <a:schemeClr val="bg1">
                    <a:alpha val="60000"/>
                  </a:schemeClr>
                </a:solidFill>
              </a:defRPr>
            </a:lvl1pPr>
          </a:lstStyle>
          <a:p>
            <a:endParaRPr lang="en-GB"/>
          </a:p>
        </p:txBody>
      </p:sp>
      <p:sp>
        <p:nvSpPr>
          <p:cNvPr id="11" name="Rectangle 10"/>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7764406" y="295730"/>
            <a:ext cx="628649" cy="767687"/>
          </a:xfrm>
        </p:spPr>
        <p:txBody>
          <a:bodyPr/>
          <a:lstStyle/>
          <a:p>
            <a:fld id="{4AD8468B-0946-4346-911A-1944A2E390CB}" type="slidenum">
              <a:rPr lang="en-GB" smtClean="0"/>
              <a:pPr/>
              <a:t>‹#›</a:t>
            </a:fld>
            <a:endParaRPr lang="en-GB"/>
          </a:p>
        </p:txBody>
      </p:sp>
    </p:spTree>
    <p:extLst>
      <p:ext uri="{BB962C8B-B14F-4D97-AF65-F5344CB8AC3E}">
        <p14:creationId xmlns:p14="http://schemas.microsoft.com/office/powerpoint/2010/main" xmlns="" val="1708416681"/>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866216" y="2603500"/>
            <a:ext cx="6619244"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D5B29C1-46A9-49C5-B846-833E3382765D}" type="datetime1">
              <a:rPr lang="en-GB" smtClean="0"/>
              <a:pPr/>
              <a:t>02/06/2019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D8468B-0946-4346-911A-1944A2E390CB}" type="slidenum">
              <a:rPr lang="en-GB" smtClean="0"/>
              <a:pPr/>
              <a:t>‹#›</a:t>
            </a:fld>
            <a:endParaRPr lang="en-GB"/>
          </a:p>
        </p:txBody>
      </p:sp>
    </p:spTree>
    <p:extLst>
      <p:ext uri="{BB962C8B-B14F-4D97-AF65-F5344CB8AC3E}">
        <p14:creationId xmlns:p14="http://schemas.microsoft.com/office/powerpoint/2010/main" xmlns="" val="1075569287"/>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7"/>
          <p:cNvGrpSpPr/>
          <p:nvPr/>
        </p:nvGrpSpPr>
        <p:grpSpPr>
          <a:xfrm>
            <a:off x="0" y="0"/>
            <a:ext cx="9144000" cy="6858000"/>
            <a:chOff x="0" y="0"/>
            <a:chExt cx="12192000" cy="6858000"/>
          </a:xfrm>
        </p:grpSpPr>
        <p:sp>
          <p:nvSpPr>
            <p:cNvPr id="14" name="Rectangle 13"/>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2677645"/>
            <a:ext cx="3263269"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171670" y="2677644"/>
            <a:ext cx="2818159"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9870260-9A26-42B4-B70B-54FE15CD26DE}" type="datetime1">
              <a:rPr lang="en-GB" smtClean="0"/>
              <a:pPr/>
              <a:t>02/06/2019</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D8468B-0946-4346-911A-1944A2E390CB}" type="slidenum">
              <a:rPr lang="en-GB" smtClean="0"/>
              <a:pPr/>
              <a:t>‹#›</a:t>
            </a:fld>
            <a:endParaRPr lang="en-GB"/>
          </a:p>
        </p:txBody>
      </p:sp>
    </p:spTree>
    <p:extLst>
      <p:ext uri="{BB962C8B-B14F-4D97-AF65-F5344CB8AC3E}">
        <p14:creationId xmlns:p14="http://schemas.microsoft.com/office/powerpoint/2010/main" xmlns="" val="853181717"/>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66215" y="2603501"/>
            <a:ext cx="3618869"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56535" y="2603500"/>
            <a:ext cx="361886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41CC678-FB64-40CD-B288-0FBEDDF9853A}" type="datetime1">
              <a:rPr lang="en-GB" smtClean="0"/>
              <a:pPr/>
              <a:t>02/06/2019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D8468B-0946-4346-911A-1944A2E390CB}" type="slidenum">
              <a:rPr lang="en-GB" smtClean="0"/>
              <a:pPr/>
              <a:t>‹#›</a:t>
            </a:fld>
            <a:endParaRPr lang="en-GB"/>
          </a:p>
        </p:txBody>
      </p:sp>
    </p:spTree>
    <p:extLst>
      <p:ext uri="{BB962C8B-B14F-4D97-AF65-F5344CB8AC3E}">
        <p14:creationId xmlns:p14="http://schemas.microsoft.com/office/powerpoint/2010/main" xmlns="" val="2049959176"/>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66216" y="2603500"/>
            <a:ext cx="36188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66215" y="3179763"/>
            <a:ext cx="3618869"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56535" y="2603500"/>
            <a:ext cx="361886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56535" y="3179763"/>
            <a:ext cx="361886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63FEB5A-39D8-44B8-AFAF-0064F1ABC4BB}" type="datetime1">
              <a:rPr lang="en-GB" smtClean="0"/>
              <a:pPr/>
              <a:t>02/06/2019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D8468B-0946-4346-911A-1944A2E390CB}" type="slidenum">
              <a:rPr lang="en-GB" smtClean="0"/>
              <a:pPr/>
              <a:t>‹#›</a:t>
            </a:fld>
            <a:endParaRPr lang="en-GB"/>
          </a:p>
        </p:txBody>
      </p:sp>
    </p:spTree>
    <p:extLst>
      <p:ext uri="{BB962C8B-B14F-4D97-AF65-F5344CB8AC3E}">
        <p14:creationId xmlns:p14="http://schemas.microsoft.com/office/powerpoint/2010/main" xmlns="" val="617946358"/>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866216" y="973668"/>
            <a:ext cx="6571060"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4861A8F-DC04-4EBD-9FF7-EE1A5C5ECC06}" type="datetime1">
              <a:rPr lang="en-GB" smtClean="0"/>
              <a:pPr/>
              <a:t>02/06/2019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D8468B-0946-4346-911A-1944A2E390CB}" type="slidenum">
              <a:rPr lang="en-GB" smtClean="0"/>
              <a:pPr/>
              <a:t>‹#›</a:t>
            </a:fld>
            <a:endParaRPr lang="en-GB"/>
          </a:p>
        </p:txBody>
      </p:sp>
    </p:spTree>
    <p:extLst>
      <p:ext uri="{BB962C8B-B14F-4D97-AF65-F5344CB8AC3E}">
        <p14:creationId xmlns:p14="http://schemas.microsoft.com/office/powerpoint/2010/main" xmlns="" val="479502463"/>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C4DF21-56D4-4F85-B1F8-8D4B26839894}" type="datetime1">
              <a:rPr lang="en-GB" smtClean="0"/>
              <a:pPr/>
              <a:t>02/06/2019</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AD8468B-0946-4346-911A-1944A2E390CB}" type="slidenum">
              <a:rPr lang="en-GB" smtClean="0"/>
              <a:pPr/>
              <a:t>‹#›</a:t>
            </a:fld>
            <a:endParaRPr lang="en-GB"/>
          </a:p>
        </p:txBody>
      </p:sp>
    </p:spTree>
    <p:extLst>
      <p:ext uri="{BB962C8B-B14F-4D97-AF65-F5344CB8AC3E}">
        <p14:creationId xmlns:p14="http://schemas.microsoft.com/office/powerpoint/2010/main" xmlns="" val="1548081634"/>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8"/>
          <p:cNvGrpSpPr/>
          <p:nvPr/>
        </p:nvGrpSpPr>
        <p:grpSpPr>
          <a:xfrm>
            <a:off x="0" y="0"/>
            <a:ext cx="9144000" cy="6858000"/>
            <a:chOff x="0" y="0"/>
            <a:chExt cx="12192000" cy="6858000"/>
          </a:xfrm>
        </p:grpSpPr>
        <p:sp>
          <p:nvSpPr>
            <p:cNvPr id="14" name="Rectangle 13"/>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1295400"/>
            <a:ext cx="2094869"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335859" y="1447800"/>
            <a:ext cx="3892550"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866215" y="3129281"/>
            <a:ext cx="2094869"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E95764A-B7E1-43D7-9846-A7682B192247}" type="datetime1">
              <a:rPr lang="en-GB" smtClean="0"/>
              <a:pPr/>
              <a:t>02/06/2019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AD8468B-0946-4346-911A-1944A2E390CB}" type="slidenum">
              <a:rPr lang="en-GB" smtClean="0"/>
              <a:pPr/>
              <a:t>‹#›</a:t>
            </a:fld>
            <a:endParaRPr lang="en-GB"/>
          </a:p>
        </p:txBody>
      </p:sp>
    </p:spTree>
    <p:extLst>
      <p:ext uri="{BB962C8B-B14F-4D97-AF65-F5344CB8AC3E}">
        <p14:creationId xmlns:p14="http://schemas.microsoft.com/office/powerpoint/2010/main" xmlns="" val="502173537"/>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8"/>
          <p:cNvGrpSpPr/>
          <p:nvPr/>
        </p:nvGrpSpPr>
        <p:grpSpPr>
          <a:xfrm>
            <a:off x="0" y="0"/>
            <a:ext cx="9144000" cy="6858000"/>
            <a:chOff x="0" y="0"/>
            <a:chExt cx="12192000" cy="6858000"/>
          </a:xfrm>
        </p:grpSpPr>
        <p:sp>
          <p:nvSpPr>
            <p:cNvPr id="14" name="Rectangle 13"/>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1693334"/>
            <a:ext cx="2898851"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910903" y="1143000"/>
            <a:ext cx="242039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866216" y="3657600"/>
            <a:ext cx="2894409"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8EE9089-ED99-4EC7-B98F-7B19078AC03B}" type="datetime1">
              <a:rPr lang="en-GB" smtClean="0"/>
              <a:pPr/>
              <a:t>02/06/2019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AD8468B-0946-4346-911A-1944A2E390CB}" type="slidenum">
              <a:rPr lang="en-GB" smtClean="0"/>
              <a:pPr/>
              <a:t>‹#›</a:t>
            </a:fld>
            <a:endParaRPr lang="en-GB"/>
          </a:p>
        </p:txBody>
      </p:sp>
    </p:spTree>
    <p:extLst>
      <p:ext uri="{BB962C8B-B14F-4D97-AF65-F5344CB8AC3E}">
        <p14:creationId xmlns:p14="http://schemas.microsoft.com/office/powerpoint/2010/main" xmlns="" val="2025516044"/>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8" name="Group 8"/>
          <p:cNvGrpSpPr/>
          <p:nvPr/>
        </p:nvGrpSpPr>
        <p:grpSpPr>
          <a:xfrm>
            <a:off x="0" y="0"/>
            <a:ext cx="9144000" cy="6858000"/>
            <a:chOff x="0" y="0"/>
            <a:chExt cx="12192000" cy="6858000"/>
          </a:xfrm>
        </p:grpSpPr>
        <p:sp>
          <p:nvSpPr>
            <p:cNvPr id="13" name="Rectangle 12"/>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4969927"/>
            <a:ext cx="661924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216" y="685800"/>
            <a:ext cx="661924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215" y="5536665"/>
            <a:ext cx="661924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381619E-21FC-4BA4-BC3A-D80529CDCF70}" type="datetime1">
              <a:rPr lang="en-GB" smtClean="0"/>
              <a:pPr/>
              <a:t>02/06/2019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AD8468B-0946-4346-911A-1944A2E390CB}" type="slidenum">
              <a:rPr lang="en-GB" smtClean="0"/>
              <a:pPr/>
              <a:t>‹#›</a:t>
            </a:fld>
            <a:endParaRPr lang="en-GB"/>
          </a:p>
        </p:txBody>
      </p:sp>
    </p:spTree>
    <p:extLst>
      <p:ext uri="{BB962C8B-B14F-4D97-AF65-F5344CB8AC3E}">
        <p14:creationId xmlns:p14="http://schemas.microsoft.com/office/powerpoint/2010/main" xmlns="" val="317124121"/>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6"/>
          <p:cNvGrpSpPr/>
          <p:nvPr/>
        </p:nvGrpSpPr>
        <p:grpSpPr>
          <a:xfrm>
            <a:off x="0" y="0"/>
            <a:ext cx="9144000" cy="6858000"/>
            <a:chOff x="0" y="0"/>
            <a:chExt cx="12192000" cy="6858000"/>
          </a:xfrm>
        </p:grpSpPr>
        <p:sp>
          <p:nvSpPr>
            <p:cNvPr id="11" name="Rectangle 10"/>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1598" y="1063417"/>
            <a:ext cx="6623862"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866216" y="3543300"/>
            <a:ext cx="6619244"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AE1775-ACB9-48B1-A026-C808E2A62B82}" type="datetime1">
              <a:rPr lang="en-GB" smtClean="0"/>
              <a:pPr/>
              <a:t>02/06/2019</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D8468B-0946-4346-911A-1944A2E390CB}" type="slidenum">
              <a:rPr lang="en-GB" smtClean="0"/>
              <a:pPr/>
              <a:t>‹#›</a:t>
            </a:fld>
            <a:endParaRPr lang="en-GB"/>
          </a:p>
        </p:txBody>
      </p:sp>
    </p:spTree>
    <p:extLst>
      <p:ext uri="{BB962C8B-B14F-4D97-AF65-F5344CB8AC3E}">
        <p14:creationId xmlns:p14="http://schemas.microsoft.com/office/powerpoint/2010/main" xmlns="" val="296351394"/>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9144000" cy="6858000"/>
            <a:chOff x="0" y="0"/>
            <a:chExt cx="12192000" cy="6858000"/>
          </a:xfrm>
        </p:grpSpPr>
        <p:sp>
          <p:nvSpPr>
            <p:cNvPr id="17" name="Rectangle 16"/>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661175" y="607336"/>
            <a:ext cx="601434"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7413344" y="2613787"/>
            <a:ext cx="48957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86408" y="982134"/>
            <a:ext cx="6340430"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459459" y="3678766"/>
            <a:ext cx="5798414"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866216" y="5029200"/>
            <a:ext cx="6933673"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8B94C75-6ED0-4368-9D30-86C3ED55EBEB}" type="datetime1">
              <a:rPr lang="en-GB" smtClean="0"/>
              <a:pPr/>
              <a:t>02/06/2019</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D8468B-0946-4346-911A-1944A2E390CB}" type="slidenum">
              <a:rPr lang="en-GB" smtClean="0"/>
              <a:pPr/>
              <a:t>‹#›</a:t>
            </a:fld>
            <a:endParaRPr lang="en-GB"/>
          </a:p>
        </p:txBody>
      </p:sp>
    </p:spTree>
    <p:extLst>
      <p:ext uri="{BB962C8B-B14F-4D97-AF65-F5344CB8AC3E}">
        <p14:creationId xmlns:p14="http://schemas.microsoft.com/office/powerpoint/2010/main" xmlns="" val="82675511"/>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7" name="Group 8"/>
          <p:cNvGrpSpPr/>
          <p:nvPr/>
        </p:nvGrpSpPr>
        <p:grpSpPr>
          <a:xfrm>
            <a:off x="0" y="0"/>
            <a:ext cx="9144000" cy="6858000"/>
            <a:chOff x="0" y="0"/>
            <a:chExt cx="12192000" cy="6858000"/>
          </a:xfrm>
        </p:grpSpPr>
        <p:sp>
          <p:nvSpPr>
            <p:cNvPr id="11" name="Rectangle 10"/>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2370667"/>
            <a:ext cx="6619245"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216" y="5024967"/>
            <a:ext cx="6619244"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9FD1B0-C710-4FF4-9828-135B8B8AFDED}" type="datetime1">
              <a:rPr lang="en-GB" smtClean="0"/>
              <a:pPr/>
              <a:t>02/06/2019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D8468B-0946-4346-911A-1944A2E390CB}" type="slidenum">
              <a:rPr lang="en-GB" smtClean="0"/>
              <a:pPr/>
              <a:t>‹#›</a:t>
            </a:fld>
            <a:endParaRPr lang="en-GB"/>
          </a:p>
        </p:txBody>
      </p:sp>
    </p:spTree>
    <p:extLst>
      <p:ext uri="{BB962C8B-B14F-4D97-AF65-F5344CB8AC3E}">
        <p14:creationId xmlns:p14="http://schemas.microsoft.com/office/powerpoint/2010/main" xmlns="" val="1920587935"/>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216" y="973668"/>
            <a:ext cx="6619244"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866215" y="2603502"/>
            <a:ext cx="23564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866215" y="3179765"/>
            <a:ext cx="23564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384541" y="2603500"/>
            <a:ext cx="2360257"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384541" y="3179764"/>
            <a:ext cx="2360257"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916101" y="2603501"/>
            <a:ext cx="235929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5916247" y="3179763"/>
            <a:ext cx="2359152"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302978" y="2569634"/>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29301" y="2569634"/>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53953FA-C926-4F64-80ED-9D2CE235DD32}" type="datetime1">
              <a:rPr lang="en-GB" smtClean="0"/>
              <a:pPr/>
              <a:t>02/06/2019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D8468B-0946-4346-911A-1944A2E390CB}" type="slidenum">
              <a:rPr lang="en-GB" smtClean="0"/>
              <a:pPr/>
              <a:t>‹#›</a:t>
            </a:fld>
            <a:endParaRPr lang="en-GB"/>
          </a:p>
        </p:txBody>
      </p:sp>
    </p:spTree>
    <p:extLst>
      <p:ext uri="{BB962C8B-B14F-4D97-AF65-F5344CB8AC3E}">
        <p14:creationId xmlns:p14="http://schemas.microsoft.com/office/powerpoint/2010/main" xmlns="" val="3454401556"/>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216" y="973668"/>
            <a:ext cx="6619244"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866215" y="4532844"/>
            <a:ext cx="228782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000915" y="2603500"/>
            <a:ext cx="201843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866215" y="5109106"/>
            <a:ext cx="2287829"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426649" y="4532845"/>
            <a:ext cx="2287829"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3561347" y="2603500"/>
            <a:ext cx="201843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427629" y="5109105"/>
            <a:ext cx="2287829"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987082" y="4532845"/>
            <a:ext cx="228832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6122273" y="2603500"/>
            <a:ext cx="201843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5987081" y="5109104"/>
            <a:ext cx="2288322"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3304373" y="2569634"/>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5848352" y="2569634"/>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0DF6379-C474-4669-A7AE-E7F953D22EE2}" type="datetime1">
              <a:rPr lang="en-GB" smtClean="0"/>
              <a:pPr/>
              <a:t>02/06/2019</a:t>
            </a:fld>
            <a:endParaRPr lang="en-GB"/>
          </a:p>
        </p:txBody>
      </p:sp>
      <p:sp>
        <p:nvSpPr>
          <p:cNvPr id="8" name="Footer Placeholder 7"/>
          <p:cNvSpPr>
            <a:spLocks noGrp="1"/>
          </p:cNvSpPr>
          <p:nvPr>
            <p:ph type="ftr" sz="quarter" idx="11"/>
          </p:nvPr>
        </p:nvSpPr>
        <p:spPr>
          <a:xfrm>
            <a:off x="420833" y="6391839"/>
            <a:ext cx="2733212" cy="304801"/>
          </a:xfrm>
        </p:spPr>
        <p:txBody>
          <a:bodyPr/>
          <a:lstStyle/>
          <a:p>
            <a:endParaRPr lang="en-GB"/>
          </a:p>
        </p:txBody>
      </p:sp>
      <p:sp>
        <p:nvSpPr>
          <p:cNvPr id="9" name="Slide Number Placeholder 8"/>
          <p:cNvSpPr>
            <a:spLocks noGrp="1"/>
          </p:cNvSpPr>
          <p:nvPr>
            <p:ph type="sldNum" sz="quarter" idx="12"/>
          </p:nvPr>
        </p:nvSpPr>
        <p:spPr/>
        <p:txBody>
          <a:bodyPr/>
          <a:lstStyle/>
          <a:p>
            <a:fld id="{4AD8468B-0946-4346-911A-1944A2E390CB}" type="slidenum">
              <a:rPr lang="en-GB" smtClean="0"/>
              <a:pPr/>
              <a:t>‹#›</a:t>
            </a:fld>
            <a:endParaRPr lang="en-GB"/>
          </a:p>
        </p:txBody>
      </p:sp>
    </p:spTree>
    <p:extLst>
      <p:ext uri="{BB962C8B-B14F-4D97-AF65-F5344CB8AC3E}">
        <p14:creationId xmlns:p14="http://schemas.microsoft.com/office/powerpoint/2010/main" xmlns="" val="1800570921"/>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66216" y="973668"/>
            <a:ext cx="6619244"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66216" y="2603500"/>
            <a:ext cx="6619244"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021580" y="6391839"/>
            <a:ext cx="742949" cy="304799"/>
          </a:xfrm>
        </p:spPr>
        <p:txBody>
          <a:bodyPr/>
          <a:lstStyle/>
          <a:p>
            <a:fld id="{A42B8C2B-70F6-487E-AEBE-0A4B288F73CB}" type="datetime1">
              <a:rPr lang="en-GB" smtClean="0"/>
              <a:pPr/>
              <a:t>02/06/2019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D8468B-0946-4346-911A-1944A2E390CB}" type="slidenum">
              <a:rPr lang="en-GB" smtClean="0"/>
              <a:pPr/>
              <a:t>‹#›</a:t>
            </a:fld>
            <a:endParaRPr lang="en-GB"/>
          </a:p>
        </p:txBody>
      </p:sp>
    </p:spTree>
    <p:extLst>
      <p:ext uri="{BB962C8B-B14F-4D97-AF65-F5344CB8AC3E}">
        <p14:creationId xmlns:p14="http://schemas.microsoft.com/office/powerpoint/2010/main" xmlns="" val="96450717"/>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8"/>
          <p:cNvGrpSpPr/>
          <p:nvPr/>
        </p:nvGrpSpPr>
        <p:grpSpPr>
          <a:xfrm>
            <a:off x="0" y="0"/>
            <a:ext cx="9144000" cy="6858000"/>
            <a:chOff x="0" y="0"/>
            <a:chExt cx="12192000" cy="6858000"/>
          </a:xfrm>
        </p:grpSpPr>
        <p:sp>
          <p:nvSpPr>
            <p:cNvPr id="12" name="Rectangle 11"/>
            <p:cNvSpPr/>
            <p:nvPr/>
          </p:nvSpPr>
          <p:spPr>
            <a:xfrm>
              <a:off x="0" y="0"/>
              <a:ext cx="12192000" cy="6858000"/>
            </a:xfrm>
            <a:prstGeom prst="rect">
              <a:avLst/>
            </a:prstGeom>
            <a:blipFill>
              <a:blip r:embed="rId2"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6438927" y="1278467"/>
            <a:ext cx="1057474"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66216" y="1278467"/>
            <a:ext cx="4692019"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989829" y="6391839"/>
            <a:ext cx="744101" cy="304799"/>
          </a:xfrm>
        </p:spPr>
        <p:txBody>
          <a:bodyPr/>
          <a:lstStyle/>
          <a:p>
            <a:fld id="{E2FCF941-294C-46CA-8993-7D6774F4F951}" type="datetime1">
              <a:rPr lang="en-GB" smtClean="0"/>
              <a:pPr/>
              <a:t>02/06/2019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D8468B-0946-4346-911A-1944A2E390CB}" type="slidenum">
              <a:rPr lang="en-GB" smtClean="0"/>
              <a:pPr/>
              <a:t>‹#›</a:t>
            </a:fld>
            <a:endParaRPr lang="en-GB"/>
          </a:p>
        </p:txBody>
      </p:sp>
    </p:spTree>
    <p:extLst>
      <p:ext uri="{BB962C8B-B14F-4D97-AF65-F5344CB8AC3E}">
        <p14:creationId xmlns:p14="http://schemas.microsoft.com/office/powerpoint/2010/main" xmlns="" val="2707614510"/>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9144000" cy="6858000"/>
            <a:chOff x="0" y="0"/>
            <a:chExt cx="12192000" cy="6858000"/>
          </a:xfrm>
        </p:grpSpPr>
        <p:sp>
          <p:nvSpPr>
            <p:cNvPr id="7" name="Rectangle 6"/>
            <p:cNvSpPr/>
            <p:nvPr/>
          </p:nvSpPr>
          <p:spPr>
            <a:xfrm>
              <a:off x="0" y="0"/>
              <a:ext cx="12192000" cy="6858000"/>
            </a:xfrm>
            <a:prstGeom prst="rect">
              <a:avLst/>
            </a:prstGeom>
            <a:blipFill>
              <a:blip r:embed="rId19" cstate="print">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866216" y="973668"/>
            <a:ext cx="6571060"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66216" y="2603500"/>
            <a:ext cx="6571060"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89829" y="6391839"/>
            <a:ext cx="742949" cy="304799"/>
          </a:xfrm>
          <a:prstGeom prst="rect">
            <a:avLst/>
          </a:prstGeom>
        </p:spPr>
        <p:txBody>
          <a:bodyPr vert="horz" lIns="91440" tIns="45720" rIns="91440" bIns="45720" rtlCol="0" anchor="ctr"/>
          <a:lstStyle>
            <a:lvl1pPr algn="r">
              <a:defRPr sz="1000" b="1" i="0">
                <a:solidFill>
                  <a:schemeClr val="accent1"/>
                </a:solidFill>
              </a:defRPr>
            </a:lvl1pPr>
          </a:lstStyle>
          <a:p>
            <a:fld id="{C29029DB-132C-4683-81DB-7C8122D4E3EE}" type="datetime1">
              <a:rPr lang="en-GB" smtClean="0"/>
              <a:pPr/>
              <a:t>02/06/2019</a:t>
            </a:fld>
            <a:endParaRPr lang="en-GB"/>
          </a:p>
        </p:txBody>
      </p:sp>
      <p:sp>
        <p:nvSpPr>
          <p:cNvPr id="5" name="Footer Placeholder 4"/>
          <p:cNvSpPr>
            <a:spLocks noGrp="1"/>
          </p:cNvSpPr>
          <p:nvPr>
            <p:ph type="ftr" sz="quarter" idx="3"/>
          </p:nvPr>
        </p:nvSpPr>
        <p:spPr>
          <a:xfrm>
            <a:off x="420833" y="6391839"/>
            <a:ext cx="2894846"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7764406" y="295730"/>
            <a:ext cx="628649" cy="767687"/>
          </a:xfrm>
          <a:prstGeom prst="rect">
            <a:avLst/>
          </a:prstGeom>
        </p:spPr>
        <p:txBody>
          <a:bodyPr vert="horz" lIns="91440" tIns="45720" rIns="91440" bIns="45720" rtlCol="0" anchor="b"/>
          <a:lstStyle>
            <a:lvl1pPr algn="ctr">
              <a:defRPr sz="2800" b="0" i="0">
                <a:solidFill>
                  <a:schemeClr val="bg1"/>
                </a:solidFill>
              </a:defRPr>
            </a:lvl1pPr>
          </a:lstStyle>
          <a:p>
            <a:fld id="{4AD8468B-0946-4346-911A-1944A2E390CB}" type="slidenum">
              <a:rPr lang="en-GB" smtClean="0"/>
              <a:pPr/>
              <a:t>‹#›</a:t>
            </a:fld>
            <a:endParaRPr lang="en-GB"/>
          </a:p>
        </p:txBody>
      </p:sp>
    </p:spTree>
    <p:extLst>
      <p:ext uri="{BB962C8B-B14F-4D97-AF65-F5344CB8AC3E}">
        <p14:creationId xmlns:p14="http://schemas.microsoft.com/office/powerpoint/2010/main" xmlns="" val="3238540"/>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ransition>
    <p:fade/>
  </p:transition>
  <p:hf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55576" y="2348880"/>
            <a:ext cx="7704856" cy="3960440"/>
          </a:xfrm>
        </p:spPr>
        <p:txBody>
          <a:bodyPr>
            <a:noAutofit/>
          </a:bodyPr>
          <a:lstStyle/>
          <a:p>
            <a:r>
              <a:rPr lang="en-US" sz="1400" b="1" dirty="0" smtClean="0">
                <a:solidFill>
                  <a:schemeClr val="bg1"/>
                </a:solidFill>
                <a:cs typeface="Times New Roman" pitchFamily="18" charset="0"/>
              </a:rPr>
              <a:t>Qualification:</a:t>
            </a:r>
            <a:r>
              <a:rPr lang="en-US" sz="1400" dirty="0" smtClean="0">
                <a:solidFill>
                  <a:schemeClr val="bg1"/>
                </a:solidFill>
                <a:cs typeface="Times New Roman" pitchFamily="18" charset="0"/>
              </a:rPr>
              <a:t> IPD Diploma in Applied Human Resources </a:t>
            </a:r>
            <a:br>
              <a:rPr lang="en-US" sz="1400" dirty="0" smtClean="0">
                <a:solidFill>
                  <a:schemeClr val="bg1"/>
                </a:solidFill>
                <a:cs typeface="Times New Roman" pitchFamily="18" charset="0"/>
              </a:rPr>
            </a:br>
            <a:r>
              <a:rPr lang="en-US" sz="1400" b="1" dirty="0" smtClean="0">
                <a:solidFill>
                  <a:schemeClr val="bg1"/>
                </a:solidFill>
                <a:cs typeface="Times New Roman" pitchFamily="18" charset="0"/>
              </a:rPr>
              <a:t>Module Name:</a:t>
            </a:r>
            <a:r>
              <a:rPr lang="en-US" sz="1400" dirty="0" smtClean="0">
                <a:solidFill>
                  <a:schemeClr val="bg1"/>
                </a:solidFill>
                <a:cs typeface="Times New Roman" pitchFamily="18" charset="0"/>
              </a:rPr>
              <a:t> Understanding the link between individual and </a:t>
            </a:r>
            <a:r>
              <a:rPr lang="en-US" sz="1400" dirty="0" err="1" smtClean="0">
                <a:solidFill>
                  <a:schemeClr val="bg1"/>
                </a:solidFill>
                <a:cs typeface="Times New Roman" pitchFamily="18" charset="0"/>
              </a:rPr>
              <a:t>organisational</a:t>
            </a:r>
            <a:r>
              <a:rPr lang="en-US" sz="1400" dirty="0" smtClean="0">
                <a:solidFill>
                  <a:schemeClr val="bg1"/>
                </a:solidFill>
                <a:cs typeface="Times New Roman" pitchFamily="18" charset="0"/>
              </a:rPr>
              <a:t> performance </a:t>
            </a:r>
            <a:r>
              <a:rPr lang="en-GB" sz="1400" dirty="0" smtClean="0">
                <a:solidFill>
                  <a:schemeClr val="bg1"/>
                </a:solidFill>
                <a:cs typeface="Times New Roman" pitchFamily="18" charset="0"/>
              </a:rPr>
              <a:t/>
            </a:r>
            <a:br>
              <a:rPr lang="en-GB" sz="1400" dirty="0" smtClean="0">
                <a:solidFill>
                  <a:schemeClr val="bg1"/>
                </a:solidFill>
                <a:cs typeface="Times New Roman" pitchFamily="18" charset="0"/>
              </a:rPr>
            </a:br>
            <a:r>
              <a:rPr lang="en-US" sz="1400" b="1" dirty="0" smtClean="0">
                <a:solidFill>
                  <a:schemeClr val="bg1"/>
                </a:solidFill>
                <a:cs typeface="Times New Roman" pitchFamily="18" charset="0"/>
              </a:rPr>
              <a:t>Word Count: </a:t>
            </a:r>
            <a:r>
              <a:rPr lang="en-GB" sz="1400" dirty="0" smtClean="0">
                <a:solidFill>
                  <a:schemeClr val="bg1"/>
                </a:solidFill>
                <a:cs typeface="Times New Roman" pitchFamily="18" charset="0"/>
              </a:rPr>
              <a:t/>
            </a:r>
            <a:br>
              <a:rPr lang="en-GB" sz="1400" dirty="0" smtClean="0">
                <a:solidFill>
                  <a:schemeClr val="bg1"/>
                </a:solidFill>
                <a:cs typeface="Times New Roman" pitchFamily="18" charset="0"/>
              </a:rPr>
            </a:br>
            <a:r>
              <a:rPr lang="en-US" sz="1400" b="1" dirty="0" smtClean="0">
                <a:solidFill>
                  <a:schemeClr val="bg1"/>
                </a:solidFill>
                <a:cs typeface="Times New Roman" pitchFamily="18" charset="0"/>
              </a:rPr>
              <a:t>Student Name:</a:t>
            </a:r>
            <a:r>
              <a:rPr lang="en-US" sz="1400" dirty="0" smtClean="0">
                <a:solidFill>
                  <a:schemeClr val="bg1"/>
                </a:solidFill>
                <a:cs typeface="Times New Roman" pitchFamily="18" charset="0"/>
              </a:rPr>
              <a:t> Nia Williams</a:t>
            </a:r>
            <a:r>
              <a:rPr lang="en-GB" sz="1400" dirty="0" smtClean="0">
                <a:solidFill>
                  <a:schemeClr val="bg1"/>
                </a:solidFill>
                <a:cs typeface="Times New Roman" pitchFamily="18" charset="0"/>
              </a:rPr>
              <a:t/>
            </a:r>
            <a:br>
              <a:rPr lang="en-GB" sz="1400" dirty="0" smtClean="0">
                <a:solidFill>
                  <a:schemeClr val="bg1"/>
                </a:solidFill>
                <a:cs typeface="Times New Roman" pitchFamily="18" charset="0"/>
              </a:rPr>
            </a:br>
            <a:r>
              <a:rPr lang="en-US" sz="1400" b="1" dirty="0" smtClean="0">
                <a:solidFill>
                  <a:schemeClr val="bg1"/>
                </a:solidFill>
                <a:cs typeface="Times New Roman" pitchFamily="18" charset="0"/>
              </a:rPr>
              <a:t>Student Number:</a:t>
            </a:r>
            <a:r>
              <a:rPr lang="en-US" sz="1400" dirty="0" smtClean="0">
                <a:solidFill>
                  <a:schemeClr val="bg1"/>
                </a:solidFill>
                <a:cs typeface="Times New Roman" pitchFamily="18" charset="0"/>
              </a:rPr>
              <a:t> 1806523</a:t>
            </a:r>
            <a:r>
              <a:rPr lang="en-GB" sz="1400" dirty="0" smtClean="0">
                <a:solidFill>
                  <a:schemeClr val="bg1"/>
                </a:solidFill>
                <a:cs typeface="Times New Roman" pitchFamily="18" charset="0"/>
              </a:rPr>
              <a:t/>
            </a:r>
            <a:br>
              <a:rPr lang="en-GB" sz="1400" dirty="0" smtClean="0">
                <a:solidFill>
                  <a:schemeClr val="bg1"/>
                </a:solidFill>
                <a:cs typeface="Times New Roman" pitchFamily="18" charset="0"/>
              </a:rPr>
            </a:br>
            <a:r>
              <a:rPr lang="en-US" sz="1400" b="1" dirty="0" smtClean="0">
                <a:solidFill>
                  <a:schemeClr val="bg1"/>
                </a:solidFill>
                <a:cs typeface="Times New Roman" pitchFamily="18" charset="0"/>
              </a:rPr>
              <a:t>CIPD Membership Number:</a:t>
            </a:r>
            <a:r>
              <a:rPr lang="en-US" sz="1400" dirty="0" smtClean="0">
                <a:solidFill>
                  <a:schemeClr val="bg1"/>
                </a:solidFill>
                <a:cs typeface="Times New Roman" pitchFamily="18" charset="0"/>
              </a:rPr>
              <a:t> 53274221</a:t>
            </a:r>
            <a:r>
              <a:rPr lang="en-GB" sz="1400" dirty="0" smtClean="0">
                <a:solidFill>
                  <a:schemeClr val="bg1"/>
                </a:solidFill>
                <a:cs typeface="Times New Roman" pitchFamily="18" charset="0"/>
              </a:rPr>
              <a:t/>
            </a:r>
            <a:br>
              <a:rPr lang="en-GB" sz="1400" dirty="0" smtClean="0">
                <a:solidFill>
                  <a:schemeClr val="bg1"/>
                </a:solidFill>
                <a:cs typeface="Times New Roman" pitchFamily="18" charset="0"/>
              </a:rPr>
            </a:br>
            <a:r>
              <a:rPr lang="en-US" sz="1400" dirty="0" smtClean="0">
                <a:solidFill>
                  <a:schemeClr val="bg1"/>
                </a:solidFill>
                <a:cs typeface="Times New Roman" pitchFamily="18" charset="0"/>
              </a:rPr>
              <a:t> </a:t>
            </a:r>
            <a:r>
              <a:rPr lang="en-GB" sz="1400" dirty="0" smtClean="0">
                <a:solidFill>
                  <a:schemeClr val="bg1"/>
                </a:solidFill>
                <a:cs typeface="Times New Roman" pitchFamily="18" charset="0"/>
              </a:rPr>
              <a:t/>
            </a:r>
            <a:br>
              <a:rPr lang="en-GB" sz="1400" dirty="0" smtClean="0">
                <a:solidFill>
                  <a:schemeClr val="bg1"/>
                </a:solidFill>
                <a:cs typeface="Times New Roman" pitchFamily="18" charset="0"/>
              </a:rPr>
            </a:br>
            <a:r>
              <a:rPr lang="en-US" sz="1400" dirty="0" smtClean="0">
                <a:solidFill>
                  <a:schemeClr val="bg1"/>
                </a:solidFill>
                <a:cs typeface="Times New Roman" pitchFamily="18" charset="0"/>
              </a:rPr>
              <a:t>By signing below, I confirm that the work/evidence presented is my own, unaided work. I understand the regulations pertaining to candidate malpractice and the action that may be taken as a result.</a:t>
            </a:r>
            <a:r>
              <a:rPr lang="en-GB" sz="1400" dirty="0" smtClean="0">
                <a:solidFill>
                  <a:schemeClr val="bg1"/>
                </a:solidFill>
                <a:cs typeface="Times New Roman" pitchFamily="18" charset="0"/>
              </a:rPr>
              <a:t/>
            </a:r>
            <a:br>
              <a:rPr lang="en-GB" sz="1400" dirty="0" smtClean="0">
                <a:solidFill>
                  <a:schemeClr val="bg1"/>
                </a:solidFill>
                <a:cs typeface="Times New Roman" pitchFamily="18" charset="0"/>
              </a:rPr>
            </a:br>
            <a:r>
              <a:rPr lang="en-US" sz="1400" dirty="0" smtClean="0">
                <a:solidFill>
                  <a:schemeClr val="bg1"/>
                </a:solidFill>
                <a:cs typeface="Times New Roman" pitchFamily="18" charset="0"/>
              </a:rPr>
              <a:t> </a:t>
            </a:r>
            <a:r>
              <a:rPr lang="en-GB" sz="1400" dirty="0" smtClean="0">
                <a:solidFill>
                  <a:schemeClr val="bg1"/>
                </a:solidFill>
                <a:cs typeface="Times New Roman" pitchFamily="18" charset="0"/>
              </a:rPr>
              <a:t/>
            </a:r>
            <a:br>
              <a:rPr lang="en-GB" sz="1400" dirty="0" smtClean="0">
                <a:solidFill>
                  <a:schemeClr val="bg1"/>
                </a:solidFill>
                <a:cs typeface="Times New Roman" pitchFamily="18" charset="0"/>
              </a:rPr>
            </a:br>
            <a:r>
              <a:rPr lang="en-US" sz="1400" b="1" dirty="0" smtClean="0">
                <a:solidFill>
                  <a:schemeClr val="bg1"/>
                </a:solidFill>
                <a:cs typeface="Times New Roman" pitchFamily="18" charset="0"/>
              </a:rPr>
              <a:t>Signed:</a:t>
            </a:r>
            <a:r>
              <a:rPr lang="en-US" sz="1400" dirty="0" smtClean="0">
                <a:solidFill>
                  <a:schemeClr val="bg1"/>
                </a:solidFill>
                <a:cs typeface="Times New Roman" pitchFamily="18" charset="0"/>
              </a:rPr>
              <a:t> </a:t>
            </a:r>
            <a:r>
              <a:rPr lang="en-US" sz="1400" i="1" dirty="0" err="1" smtClean="0">
                <a:solidFill>
                  <a:schemeClr val="bg1"/>
                </a:solidFill>
                <a:cs typeface="Times New Roman" pitchFamily="18" charset="0"/>
              </a:rPr>
              <a:t>N.Williams</a:t>
            </a:r>
            <a:r>
              <a:rPr lang="en-GB" sz="1400" dirty="0" smtClean="0">
                <a:solidFill>
                  <a:schemeClr val="bg1"/>
                </a:solidFill>
                <a:cs typeface="Times New Roman" pitchFamily="18" charset="0"/>
              </a:rPr>
              <a:t/>
            </a:r>
            <a:br>
              <a:rPr lang="en-GB" sz="1400" dirty="0" smtClean="0">
                <a:solidFill>
                  <a:schemeClr val="bg1"/>
                </a:solidFill>
                <a:cs typeface="Times New Roman" pitchFamily="18" charset="0"/>
              </a:rPr>
            </a:br>
            <a:r>
              <a:rPr lang="en-US" sz="1400" b="1" dirty="0" smtClean="0">
                <a:solidFill>
                  <a:schemeClr val="bg1"/>
                </a:solidFill>
                <a:cs typeface="Times New Roman" pitchFamily="18" charset="0"/>
              </a:rPr>
              <a:t>Date:</a:t>
            </a:r>
            <a:r>
              <a:rPr lang="en-US" sz="1400" dirty="0" smtClean="0">
                <a:solidFill>
                  <a:schemeClr val="bg1"/>
                </a:solidFill>
                <a:cs typeface="Times New Roman" pitchFamily="18" charset="0"/>
              </a:rPr>
              <a:t> </a:t>
            </a:r>
            <a:r>
              <a:rPr lang="en-US" sz="1400" dirty="0" smtClean="0">
                <a:solidFill>
                  <a:schemeClr val="bg1"/>
                </a:solidFill>
                <a:cs typeface="Times New Roman" pitchFamily="18" charset="0"/>
              </a:rPr>
              <a:t>9</a:t>
            </a:r>
            <a:r>
              <a:rPr lang="en-US" sz="1400" baseline="30000" dirty="0" smtClean="0">
                <a:solidFill>
                  <a:schemeClr val="bg1"/>
                </a:solidFill>
                <a:cs typeface="Times New Roman" pitchFamily="18" charset="0"/>
              </a:rPr>
              <a:t>th</a:t>
            </a:r>
            <a:r>
              <a:rPr lang="en-US" sz="1400" dirty="0" smtClean="0">
                <a:solidFill>
                  <a:schemeClr val="bg1"/>
                </a:solidFill>
                <a:cs typeface="Times New Roman" pitchFamily="18" charset="0"/>
              </a:rPr>
              <a:t> June 2019 </a:t>
            </a:r>
            <a:endParaRPr lang="en-GB" sz="1400" dirty="0">
              <a:solidFill>
                <a:schemeClr val="bg1"/>
              </a:solidFill>
            </a:endParaRPr>
          </a:p>
        </p:txBody>
      </p:sp>
      <p:pic>
        <p:nvPicPr>
          <p:cNvPr id="4" name="Picture 3" descr="D:\download.jpg"/>
          <p:cNvPicPr/>
          <p:nvPr/>
        </p:nvPicPr>
        <p:blipFill>
          <a:blip r:embed="rId3" cstate="print"/>
          <a:srcRect/>
          <a:stretch>
            <a:fillRect/>
          </a:stretch>
        </p:blipFill>
        <p:spPr bwMode="auto">
          <a:xfrm>
            <a:off x="2771800" y="692696"/>
            <a:ext cx="3727497" cy="1486652"/>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fld id="{4AD8468B-0946-4346-911A-1944A2E390CB}" type="slidenum">
              <a:rPr lang="en-GB" smtClean="0"/>
              <a:pPr/>
              <a:t>1</a:t>
            </a:fld>
            <a:endParaRPr lang="en-GB"/>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412776"/>
            <a:ext cx="7108304" cy="2182394"/>
          </a:xfrm>
        </p:spPr>
        <p:txBody>
          <a:bodyPr>
            <a:noAutofit/>
          </a:bodyPr>
          <a:lstStyle/>
          <a:p>
            <a:r>
              <a:rPr lang="en-GB" sz="3600" dirty="0" smtClean="0">
                <a:solidFill>
                  <a:schemeClr val="bg1"/>
                </a:solidFill>
                <a:cs typeface="Times New Roman" pitchFamily="18" charset="0"/>
              </a:rPr>
              <a:t>Understanding the link between individual and organisational performance </a:t>
            </a:r>
            <a:endParaRPr lang="en-GB" sz="3600" dirty="0">
              <a:solidFill>
                <a:schemeClr val="bg1"/>
              </a:solidFill>
              <a:cs typeface="Times New Roman" pitchFamily="18" charset="0"/>
            </a:endParaRPr>
          </a:p>
        </p:txBody>
      </p:sp>
      <p:sp>
        <p:nvSpPr>
          <p:cNvPr id="3" name="Subtitle 2"/>
          <p:cNvSpPr>
            <a:spLocks noGrp="1"/>
          </p:cNvSpPr>
          <p:nvPr>
            <p:ph type="subTitle" idx="1"/>
          </p:nvPr>
        </p:nvSpPr>
        <p:spPr>
          <a:xfrm>
            <a:off x="971600" y="3573016"/>
            <a:ext cx="6172200" cy="1371600"/>
          </a:xfrm>
        </p:spPr>
        <p:txBody>
          <a:bodyPr/>
          <a:lstStyle/>
          <a:p>
            <a:r>
              <a:rPr lang="en-GB" dirty="0" smtClean="0"/>
              <a:t>Nia Williams </a:t>
            </a:r>
            <a:endParaRPr lang="en-GB" dirty="0"/>
          </a:p>
        </p:txBody>
      </p:sp>
      <p:sp>
        <p:nvSpPr>
          <p:cNvPr id="7" name="Slide Number Placeholder 6"/>
          <p:cNvSpPr>
            <a:spLocks noGrp="1"/>
          </p:cNvSpPr>
          <p:nvPr>
            <p:ph type="sldNum" sz="quarter" idx="12"/>
          </p:nvPr>
        </p:nvSpPr>
        <p:spPr/>
        <p:txBody>
          <a:bodyPr/>
          <a:lstStyle/>
          <a:p>
            <a:fld id="{4AD8468B-0946-4346-911A-1944A2E390CB}" type="slidenum">
              <a:rPr lang="en-GB" smtClean="0"/>
              <a:pPr/>
              <a:t>2</a:t>
            </a:fld>
            <a:endParaRPr lang="en-GB"/>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Areas to be covered:</a:t>
            </a:r>
            <a:endParaRPr lang="en-GB" dirty="0"/>
          </a:p>
        </p:txBody>
      </p:sp>
      <p:sp>
        <p:nvSpPr>
          <p:cNvPr id="3" name="Content Placeholder 2"/>
          <p:cNvSpPr>
            <a:spLocks noGrp="1"/>
          </p:cNvSpPr>
          <p:nvPr>
            <p:ph idx="1"/>
          </p:nvPr>
        </p:nvSpPr>
        <p:spPr/>
        <p:txBody>
          <a:bodyPr>
            <a:normAutofit fontScale="85000" lnSpcReduction="20000"/>
          </a:bodyPr>
          <a:lstStyle/>
          <a:p>
            <a:pPr>
              <a:buNone/>
            </a:pPr>
            <a:r>
              <a:rPr lang="en-GB" b="1" dirty="0" smtClean="0"/>
              <a:t>High performance working :</a:t>
            </a:r>
          </a:p>
          <a:p>
            <a:r>
              <a:rPr lang="en-GB" dirty="0" smtClean="0"/>
              <a:t>Definition and description of HPW </a:t>
            </a:r>
          </a:p>
          <a:p>
            <a:r>
              <a:rPr lang="en-GB" dirty="0" smtClean="0"/>
              <a:t>Link between HPW and organisational performance </a:t>
            </a:r>
          </a:p>
          <a:p>
            <a:r>
              <a:rPr lang="en-GB" dirty="0" smtClean="0"/>
              <a:t>Link between HPW and employee well-being </a:t>
            </a:r>
          </a:p>
          <a:p>
            <a:endParaRPr lang="en-GB" dirty="0" smtClean="0"/>
          </a:p>
          <a:p>
            <a:pPr>
              <a:buNone/>
            </a:pPr>
            <a:r>
              <a:rPr lang="en-GB" b="1" dirty="0" smtClean="0"/>
              <a:t>Performance management:</a:t>
            </a:r>
          </a:p>
          <a:p>
            <a:r>
              <a:rPr lang="en-GB" dirty="0" smtClean="0"/>
              <a:t>Stages of the PM cycle and key performance management activities</a:t>
            </a:r>
          </a:p>
          <a:p>
            <a:r>
              <a:rPr lang="en-GB" dirty="0" smtClean="0"/>
              <a:t>PM and employee capability and commitment </a:t>
            </a:r>
          </a:p>
          <a:p>
            <a:r>
              <a:rPr lang="en-GB" dirty="0" smtClean="0"/>
              <a:t>Role of the line manager in PM </a:t>
            </a:r>
          </a:p>
          <a:p>
            <a:r>
              <a:rPr lang="en-GB" dirty="0" smtClean="0"/>
              <a:t>How HR can support Line managers </a:t>
            </a:r>
          </a:p>
        </p:txBody>
      </p:sp>
      <p:sp>
        <p:nvSpPr>
          <p:cNvPr id="4" name="Slide Number Placeholder 3"/>
          <p:cNvSpPr>
            <a:spLocks noGrp="1"/>
          </p:cNvSpPr>
          <p:nvPr>
            <p:ph type="sldNum" sz="quarter" idx="12"/>
          </p:nvPr>
        </p:nvSpPr>
        <p:spPr/>
        <p:txBody>
          <a:bodyPr/>
          <a:lstStyle/>
          <a:p>
            <a:fld id="{4AD8468B-0946-4346-911A-1944A2E390CB}" type="slidenum">
              <a:rPr lang="en-GB" smtClean="0"/>
              <a:pPr/>
              <a:t>3</a:t>
            </a:fld>
            <a:endParaRPr lang="en-GB"/>
          </a:p>
        </p:txBody>
      </p:sp>
      <p:pic>
        <p:nvPicPr>
          <p:cNvPr id="2051" name="Picture 3" descr="D:\topics.jpg"/>
          <p:cNvPicPr>
            <a:picLocks noChangeAspect="1" noChangeArrowheads="1"/>
          </p:cNvPicPr>
          <p:nvPr/>
        </p:nvPicPr>
        <p:blipFill>
          <a:blip r:embed="rId3" cstate="print"/>
          <a:srcRect/>
          <a:stretch>
            <a:fillRect/>
          </a:stretch>
        </p:blipFill>
        <p:spPr bwMode="auto">
          <a:xfrm>
            <a:off x="7000875" y="4714875"/>
            <a:ext cx="2143125" cy="2143125"/>
          </a:xfrm>
          <a:prstGeom prst="rect">
            <a:avLst/>
          </a:prstGeom>
          <a:noFill/>
        </p:spPr>
      </p:pic>
    </p:spTree>
  </p:cSld>
  <p:clrMapOvr>
    <a:masterClrMapping/>
  </p:clrMapOvr>
  <p:transition>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high performance management? </a:t>
            </a:r>
            <a:endParaRPr lang="en-GB" dirty="0"/>
          </a:p>
        </p:txBody>
      </p:sp>
      <p:sp>
        <p:nvSpPr>
          <p:cNvPr id="3" name="Content Placeholder 2"/>
          <p:cNvSpPr>
            <a:spLocks noGrp="1"/>
          </p:cNvSpPr>
          <p:nvPr>
            <p:ph idx="1"/>
          </p:nvPr>
        </p:nvSpPr>
        <p:spPr/>
        <p:txBody>
          <a:bodyPr/>
          <a:lstStyle/>
          <a:p>
            <a:r>
              <a:rPr lang="en-GB" dirty="0" smtClean="0"/>
              <a:t>Bundle of distinct human resource management policies and procedures (</a:t>
            </a:r>
            <a:r>
              <a:rPr lang="en-GB" dirty="0" err="1" smtClean="0"/>
              <a:t>Pauuwe</a:t>
            </a:r>
            <a:r>
              <a:rPr lang="en-GB" dirty="0" smtClean="0"/>
              <a:t> et al, 2013)</a:t>
            </a:r>
          </a:p>
          <a:p>
            <a:r>
              <a:rPr lang="en-GB" dirty="0" smtClean="0"/>
              <a:t>Also know as High commitment HRM, high involvement work practices and best practice HRM (Taylor, 2016).</a:t>
            </a:r>
          </a:p>
          <a:p>
            <a:r>
              <a:rPr lang="en-GB" dirty="0" smtClean="0"/>
              <a:t>Associated with high levels of organisational performance. </a:t>
            </a:r>
          </a:p>
          <a:p>
            <a:endParaRPr lang="en-GB" dirty="0"/>
          </a:p>
        </p:txBody>
      </p:sp>
      <p:sp>
        <p:nvSpPr>
          <p:cNvPr id="4" name="Slide Number Placeholder 3"/>
          <p:cNvSpPr>
            <a:spLocks noGrp="1"/>
          </p:cNvSpPr>
          <p:nvPr>
            <p:ph type="sldNum" sz="quarter" idx="12"/>
          </p:nvPr>
        </p:nvSpPr>
        <p:spPr/>
        <p:txBody>
          <a:bodyPr/>
          <a:lstStyle/>
          <a:p>
            <a:fld id="{4AD8468B-0946-4346-911A-1944A2E390CB}" type="slidenum">
              <a:rPr lang="en-GB" smtClean="0"/>
              <a:pPr/>
              <a:t>4</a:t>
            </a:fld>
            <a:endParaRPr lang="en-GB"/>
          </a:p>
        </p:txBody>
      </p:sp>
      <p:pic>
        <p:nvPicPr>
          <p:cNvPr id="2052" name="Picture 4" descr="D:\iStock-626775210-small.jpg"/>
          <p:cNvPicPr>
            <a:picLocks noChangeAspect="1" noChangeArrowheads="1"/>
          </p:cNvPicPr>
          <p:nvPr/>
        </p:nvPicPr>
        <p:blipFill>
          <a:blip r:embed="rId3" cstate="print"/>
          <a:srcRect/>
          <a:stretch>
            <a:fillRect/>
          </a:stretch>
        </p:blipFill>
        <p:spPr bwMode="auto">
          <a:xfrm>
            <a:off x="3059832" y="4653136"/>
            <a:ext cx="2899792" cy="1933195"/>
          </a:xfrm>
          <a:prstGeom prst="rect">
            <a:avLst/>
          </a:prstGeom>
          <a:noFill/>
        </p:spPr>
      </p:pic>
    </p:spTree>
  </p:cSld>
  <p:clrMapOvr>
    <a:masterClrMapping/>
  </p:clrMapOvr>
  <p:transition>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What is high performance working? (Kew and </a:t>
            </a:r>
            <a:r>
              <a:rPr lang="en-GB" sz="2800" dirty="0" err="1" smtClean="0"/>
              <a:t>Stredwick</a:t>
            </a:r>
            <a:r>
              <a:rPr lang="en-GB" sz="2800" dirty="0" smtClean="0"/>
              <a:t>, 2010)</a:t>
            </a:r>
            <a:endParaRPr lang="en-GB" sz="2800" dirty="0"/>
          </a:p>
        </p:txBody>
      </p:sp>
      <p:graphicFrame>
        <p:nvGraphicFramePr>
          <p:cNvPr id="4" name="Content Placeholder 3"/>
          <p:cNvGraphicFramePr>
            <a:graphicFrameLocks noGrp="1"/>
          </p:cNvGraphicFramePr>
          <p:nvPr>
            <p:ph idx="1"/>
          </p:nvPr>
        </p:nvGraphicFramePr>
        <p:xfrm>
          <a:off x="827584" y="2348880"/>
          <a:ext cx="7737673" cy="4254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2"/>
          </p:nvPr>
        </p:nvSpPr>
        <p:spPr/>
        <p:txBody>
          <a:bodyPr/>
          <a:lstStyle/>
          <a:p>
            <a:fld id="{4AD8468B-0946-4346-911A-1944A2E390CB}" type="slidenum">
              <a:rPr lang="en-GB" smtClean="0"/>
              <a:pPr/>
              <a:t>5</a:t>
            </a:fld>
            <a:endParaRPr lang="en-GB"/>
          </a:p>
        </p:txBody>
      </p:sp>
    </p:spTree>
  </p:cSld>
  <p:clrMapOvr>
    <a:masterClrMapping/>
  </p:clrMapOvr>
  <p:transition>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Performance </a:t>
            </a:r>
            <a:endParaRPr lang="en-GB" dirty="0"/>
          </a:p>
        </p:txBody>
      </p:sp>
      <p:sp>
        <p:nvSpPr>
          <p:cNvPr id="3" name="Content Placeholder 2"/>
          <p:cNvSpPr>
            <a:spLocks noGrp="1"/>
          </p:cNvSpPr>
          <p:nvPr>
            <p:ph idx="1"/>
          </p:nvPr>
        </p:nvSpPr>
        <p:spPr>
          <a:xfrm>
            <a:off x="827584" y="2348880"/>
            <a:ext cx="7632848" cy="3416300"/>
          </a:xfrm>
        </p:spPr>
        <p:txBody>
          <a:bodyPr/>
          <a:lstStyle/>
          <a:p>
            <a:r>
              <a:rPr lang="en-GB" dirty="0" smtClean="0"/>
              <a:t>AMO  (Purcell et al, 2003)</a:t>
            </a:r>
          </a:p>
          <a:p>
            <a:r>
              <a:rPr lang="en-GB" dirty="0" smtClean="0"/>
              <a:t>11 HR policies and practices are required to turn this into action “performance infrastructure”. </a:t>
            </a:r>
          </a:p>
          <a:p>
            <a:r>
              <a:rPr lang="en-GB" dirty="0" smtClean="0"/>
              <a:t>The ways in which front line managers deliver the policies are key “differentiators”. </a:t>
            </a:r>
          </a:p>
          <a:p>
            <a:r>
              <a:rPr lang="en-GB" dirty="0" smtClean="0"/>
              <a:t>Herzberg’s two factor theory of motivation (Mind tools, 2018)</a:t>
            </a:r>
            <a:endParaRPr lang="en-GB" dirty="0"/>
          </a:p>
        </p:txBody>
      </p:sp>
      <p:sp>
        <p:nvSpPr>
          <p:cNvPr id="4" name="Slide Number Placeholder 3"/>
          <p:cNvSpPr>
            <a:spLocks noGrp="1"/>
          </p:cNvSpPr>
          <p:nvPr>
            <p:ph type="sldNum" sz="quarter" idx="12"/>
          </p:nvPr>
        </p:nvSpPr>
        <p:spPr/>
        <p:txBody>
          <a:bodyPr/>
          <a:lstStyle/>
          <a:p>
            <a:fld id="{4AD8468B-0946-4346-911A-1944A2E390CB}" type="slidenum">
              <a:rPr lang="en-GB" smtClean="0"/>
              <a:pPr/>
              <a:t>6</a:t>
            </a:fld>
            <a:endParaRPr lang="en-GB"/>
          </a:p>
        </p:txBody>
      </p:sp>
      <p:pic>
        <p:nvPicPr>
          <p:cNvPr id="5122" name="Picture 2" descr="D:\Two-Factor-Theory-of-Motivation-1.png"/>
          <p:cNvPicPr>
            <a:picLocks noChangeAspect="1" noChangeArrowheads="1"/>
          </p:cNvPicPr>
          <p:nvPr/>
        </p:nvPicPr>
        <p:blipFill>
          <a:blip r:embed="rId3" cstate="print"/>
          <a:srcRect t="19757" b="12196"/>
          <a:stretch>
            <a:fillRect/>
          </a:stretch>
        </p:blipFill>
        <p:spPr bwMode="auto">
          <a:xfrm>
            <a:off x="1691680" y="4509120"/>
            <a:ext cx="3792593" cy="2016224"/>
          </a:xfrm>
          <a:prstGeom prst="rect">
            <a:avLst/>
          </a:prstGeom>
          <a:noFill/>
        </p:spPr>
      </p:pic>
      <p:pic>
        <p:nvPicPr>
          <p:cNvPr id="5123" name="Picture 3" descr="D:\two-factor-theory-frederick-herzberg-toolshero-696x348.jpg"/>
          <p:cNvPicPr>
            <a:picLocks noChangeAspect="1" noChangeArrowheads="1"/>
          </p:cNvPicPr>
          <p:nvPr/>
        </p:nvPicPr>
        <p:blipFill>
          <a:blip r:embed="rId4" cstate="print"/>
          <a:srcRect l="49969" r="62"/>
          <a:stretch>
            <a:fillRect/>
          </a:stretch>
        </p:blipFill>
        <p:spPr bwMode="auto">
          <a:xfrm>
            <a:off x="5292080" y="4509120"/>
            <a:ext cx="1728192" cy="2017390"/>
          </a:xfrm>
          <a:prstGeom prst="rect">
            <a:avLst/>
          </a:prstGeom>
          <a:noFill/>
        </p:spPr>
      </p:pic>
    </p:spTree>
  </p:cSld>
  <p:clrMapOvr>
    <a:masterClrMapping/>
  </p:clrMapOvr>
  <p:transition>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The people and performance model (Purcell (2003) </a:t>
            </a:r>
            <a:endParaRPr lang="en-GB" sz="2800" dirty="0"/>
          </a:p>
        </p:txBody>
      </p:sp>
      <p:sp>
        <p:nvSpPr>
          <p:cNvPr id="4" name="Slide Number Placeholder 3"/>
          <p:cNvSpPr>
            <a:spLocks noGrp="1"/>
          </p:cNvSpPr>
          <p:nvPr>
            <p:ph type="sldNum" sz="quarter" idx="12"/>
          </p:nvPr>
        </p:nvSpPr>
        <p:spPr/>
        <p:txBody>
          <a:bodyPr/>
          <a:lstStyle/>
          <a:p>
            <a:fld id="{4AD8468B-0946-4346-911A-1944A2E390CB}" type="slidenum">
              <a:rPr lang="en-GB" smtClean="0"/>
              <a:pPr/>
              <a:t>7</a:t>
            </a:fld>
            <a:endParaRPr lang="en-GB"/>
          </a:p>
        </p:txBody>
      </p:sp>
      <p:pic>
        <p:nvPicPr>
          <p:cNvPr id="3074" name="Picture 2" descr="D:\vovwe-caleb-muoghereh-k1161172-human-resource-management-theory-and-practice-5-638.jpg"/>
          <p:cNvPicPr>
            <a:picLocks noChangeAspect="1" noChangeArrowheads="1"/>
          </p:cNvPicPr>
          <p:nvPr/>
        </p:nvPicPr>
        <p:blipFill>
          <a:blip r:embed="rId3" cstate="print"/>
          <a:srcRect t="7595" b="46850"/>
          <a:stretch>
            <a:fillRect/>
          </a:stretch>
        </p:blipFill>
        <p:spPr bwMode="auto">
          <a:xfrm>
            <a:off x="395536" y="2420888"/>
            <a:ext cx="8064896" cy="4077072"/>
          </a:xfrm>
          <a:prstGeom prst="rect">
            <a:avLst/>
          </a:prstGeom>
          <a:noFill/>
          <a:ln w="57150">
            <a:solidFill>
              <a:schemeClr val="accent1">
                <a:lumMod val="60000"/>
                <a:lumOff val="40000"/>
              </a:schemeClr>
            </a:solidFill>
          </a:ln>
        </p:spPr>
      </p:pic>
    </p:spTree>
  </p:cSld>
  <p:clrMapOvr>
    <a:masterClrMapping/>
  </p:clrMapOvr>
  <p:transition>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Able Committed and Engaged (ACE) MODEL </a:t>
            </a:r>
            <a:endParaRPr lang="en-GB" dirty="0"/>
          </a:p>
        </p:txBody>
      </p:sp>
      <p:sp>
        <p:nvSpPr>
          <p:cNvPr id="4" name="Slide Number Placeholder 3"/>
          <p:cNvSpPr>
            <a:spLocks noGrp="1"/>
          </p:cNvSpPr>
          <p:nvPr>
            <p:ph type="sldNum" sz="quarter" idx="12"/>
          </p:nvPr>
        </p:nvSpPr>
        <p:spPr/>
        <p:txBody>
          <a:bodyPr/>
          <a:lstStyle/>
          <a:p>
            <a:fld id="{4AD8468B-0946-4346-911A-1944A2E390CB}" type="slidenum">
              <a:rPr lang="en-GB" smtClean="0"/>
              <a:pPr/>
              <a:t>8</a:t>
            </a:fld>
            <a:endParaRPr lang="en-GB"/>
          </a:p>
        </p:txBody>
      </p:sp>
      <p:sp>
        <p:nvSpPr>
          <p:cNvPr id="8" name="TextBox 7"/>
          <p:cNvSpPr txBox="1"/>
          <p:nvPr/>
        </p:nvSpPr>
        <p:spPr>
          <a:xfrm>
            <a:off x="611560" y="2348880"/>
            <a:ext cx="7992888" cy="2585323"/>
          </a:xfrm>
          <a:prstGeom prst="rect">
            <a:avLst/>
          </a:prstGeom>
          <a:noFill/>
        </p:spPr>
        <p:txBody>
          <a:bodyPr wrap="square" rtlCol="0">
            <a:spAutoFit/>
          </a:bodyPr>
          <a:lstStyle/>
          <a:p>
            <a:r>
              <a:rPr lang="en-GB" dirty="0" smtClean="0"/>
              <a:t>High performance organisations will have the following in place</a:t>
            </a:r>
            <a:r>
              <a:rPr lang="en-GB" dirty="0"/>
              <a:t> </a:t>
            </a:r>
            <a:r>
              <a:rPr lang="en-GB" dirty="0" smtClean="0"/>
              <a:t>(Rees &amp; Tymon, 2016): </a:t>
            </a:r>
            <a:endParaRPr lang="en-GB" dirty="0"/>
          </a:p>
          <a:p>
            <a:pPr>
              <a:buFont typeface="Wingdings" pitchFamily="2" charset="2"/>
              <a:buChar char="v"/>
            </a:pPr>
            <a:r>
              <a:rPr lang="en-GB" dirty="0" smtClean="0"/>
              <a:t>Helping employees to recognise their abilities</a:t>
            </a:r>
          </a:p>
          <a:p>
            <a:pPr>
              <a:buFont typeface="Wingdings" pitchFamily="2" charset="2"/>
              <a:buChar char="v"/>
            </a:pPr>
            <a:r>
              <a:rPr lang="en-GB" dirty="0" smtClean="0"/>
              <a:t>Identifying what ability exists and improving on it. </a:t>
            </a:r>
          </a:p>
          <a:p>
            <a:pPr>
              <a:buFont typeface="Wingdings" pitchFamily="2" charset="2"/>
              <a:buChar char="v"/>
            </a:pPr>
            <a:r>
              <a:rPr lang="en-GB" dirty="0" smtClean="0"/>
              <a:t>Identifying potential ability and developing it. </a:t>
            </a:r>
          </a:p>
          <a:p>
            <a:pPr>
              <a:buFont typeface="Wingdings" pitchFamily="2" charset="2"/>
              <a:buChar char="v"/>
            </a:pPr>
            <a:r>
              <a:rPr lang="en-GB" dirty="0" smtClean="0"/>
              <a:t>Helping employees to recognise the motivational </a:t>
            </a:r>
            <a:r>
              <a:rPr lang="en-GB" dirty="0" smtClean="0"/>
              <a:t>potential.</a:t>
            </a:r>
            <a:endParaRPr lang="en-GB" dirty="0" smtClean="0"/>
          </a:p>
          <a:p>
            <a:pPr>
              <a:buFont typeface="Wingdings" pitchFamily="2" charset="2"/>
              <a:buChar char="v"/>
            </a:pPr>
            <a:r>
              <a:rPr lang="en-GB" dirty="0" smtClean="0"/>
              <a:t>Enabling job holders to see the importance of their job.</a:t>
            </a:r>
          </a:p>
          <a:p>
            <a:pPr>
              <a:buFont typeface="Wingdings" pitchFamily="2" charset="2"/>
              <a:buChar char="v"/>
            </a:pPr>
            <a:r>
              <a:rPr lang="en-GB" dirty="0" smtClean="0"/>
              <a:t>Linking employees’ job </a:t>
            </a:r>
            <a:r>
              <a:rPr lang="en-GB" dirty="0" smtClean="0"/>
              <a:t>to </a:t>
            </a:r>
            <a:r>
              <a:rPr lang="en-GB" dirty="0" smtClean="0"/>
              <a:t>company strategy.</a:t>
            </a:r>
          </a:p>
          <a:p>
            <a:pPr>
              <a:buFont typeface="Wingdings" pitchFamily="2" charset="2"/>
              <a:buChar char="v"/>
            </a:pPr>
            <a:r>
              <a:rPr lang="en-GB" dirty="0" smtClean="0"/>
              <a:t>Helping employees to recognise the meaning of their work.</a:t>
            </a:r>
            <a:endParaRPr lang="en-GB" dirty="0"/>
          </a:p>
        </p:txBody>
      </p:sp>
      <p:pic>
        <p:nvPicPr>
          <p:cNvPr id="4098" name="Picture 2" descr="D:\uk_newsletter_070218-e1517998675593.jpg"/>
          <p:cNvPicPr>
            <a:picLocks noChangeAspect="1" noChangeArrowheads="1"/>
          </p:cNvPicPr>
          <p:nvPr/>
        </p:nvPicPr>
        <p:blipFill>
          <a:blip r:embed="rId3" cstate="print"/>
          <a:srcRect/>
          <a:stretch>
            <a:fillRect/>
          </a:stretch>
        </p:blipFill>
        <p:spPr bwMode="auto">
          <a:xfrm>
            <a:off x="7092280" y="5185142"/>
            <a:ext cx="2051720" cy="1672858"/>
          </a:xfrm>
          <a:prstGeom prst="rect">
            <a:avLst/>
          </a:prstGeom>
          <a:noFill/>
        </p:spPr>
      </p:pic>
    </p:spTree>
  </p:cSld>
  <p:clrMapOvr>
    <a:masterClrMapping/>
  </p:clrMapOvr>
  <p:transition>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 between HPW and organisational performance </a:t>
            </a:r>
            <a:endParaRPr lang="en-GB" dirty="0"/>
          </a:p>
        </p:txBody>
      </p:sp>
      <p:sp>
        <p:nvSpPr>
          <p:cNvPr id="3" name="Content Placeholder 2"/>
          <p:cNvSpPr>
            <a:spLocks noGrp="1"/>
          </p:cNvSpPr>
          <p:nvPr>
            <p:ph idx="1"/>
          </p:nvPr>
        </p:nvSpPr>
        <p:spPr>
          <a:xfrm>
            <a:off x="866216" y="2603500"/>
            <a:ext cx="7882248" cy="3777828"/>
          </a:xfrm>
        </p:spPr>
        <p:txBody>
          <a:bodyPr>
            <a:normAutofit lnSpcReduction="10000"/>
          </a:bodyPr>
          <a:lstStyle/>
          <a:p>
            <a:r>
              <a:rPr lang="en-GB" dirty="0" smtClean="0"/>
              <a:t>Purcell et al (2003) “ Black Box Studies” </a:t>
            </a:r>
          </a:p>
          <a:p>
            <a:pPr>
              <a:buNone/>
            </a:pPr>
            <a:r>
              <a:rPr lang="en-GB" dirty="0" smtClean="0"/>
              <a:t>	AMO model – Conditions that must be satisfied if the bundle is to underpin high levels of performance</a:t>
            </a:r>
            <a:r>
              <a:rPr lang="en-GB" dirty="0" smtClean="0"/>
              <a:t>.</a:t>
            </a:r>
          </a:p>
          <a:p>
            <a:pPr>
              <a:buNone/>
            </a:pPr>
            <a:endParaRPr lang="en-GB" dirty="0" smtClean="0"/>
          </a:p>
          <a:p>
            <a:pPr>
              <a:buNone/>
            </a:pPr>
            <a:endParaRPr lang="en-GB" dirty="0" smtClean="0"/>
          </a:p>
          <a:p>
            <a:pPr>
              <a:buNone/>
            </a:pPr>
            <a:endParaRPr lang="en-GB" dirty="0" smtClean="0"/>
          </a:p>
          <a:p>
            <a:pPr>
              <a:buNone/>
            </a:pPr>
            <a:endParaRPr lang="en-GB" dirty="0" smtClean="0"/>
          </a:p>
          <a:p>
            <a:pPr>
              <a:buNone/>
            </a:pPr>
            <a:endParaRPr lang="en-GB" dirty="0" smtClean="0"/>
          </a:p>
          <a:p>
            <a:pPr>
              <a:buNone/>
            </a:pPr>
            <a:endParaRPr lang="en-GB" dirty="0" smtClean="0"/>
          </a:p>
          <a:p>
            <a:r>
              <a:rPr lang="en-GB" dirty="0" smtClean="0"/>
              <a:t>Gallup Studies – Engagement</a:t>
            </a:r>
            <a:r>
              <a:rPr lang="en-GB" dirty="0"/>
              <a:t> </a:t>
            </a:r>
            <a:r>
              <a:rPr lang="en-GB" dirty="0" smtClean="0"/>
              <a:t>(Harter et al, 2002), (Taylor, 2016).  </a:t>
            </a:r>
          </a:p>
          <a:p>
            <a:pPr>
              <a:buNone/>
            </a:pPr>
            <a:endParaRPr lang="en-GB" dirty="0" smtClean="0"/>
          </a:p>
          <a:p>
            <a:pPr>
              <a:buNone/>
            </a:pPr>
            <a:endParaRPr lang="en-GB" dirty="0" smtClean="0"/>
          </a:p>
          <a:p>
            <a:pPr>
              <a:buNone/>
            </a:pPr>
            <a:endParaRPr lang="en-GB" dirty="0" smtClean="0"/>
          </a:p>
        </p:txBody>
      </p:sp>
      <p:sp>
        <p:nvSpPr>
          <p:cNvPr id="4" name="Slide Number Placeholder 3"/>
          <p:cNvSpPr>
            <a:spLocks noGrp="1"/>
          </p:cNvSpPr>
          <p:nvPr>
            <p:ph type="sldNum" sz="quarter" idx="12"/>
          </p:nvPr>
        </p:nvSpPr>
        <p:spPr/>
        <p:txBody>
          <a:bodyPr/>
          <a:lstStyle/>
          <a:p>
            <a:fld id="{4AD8468B-0946-4346-911A-1944A2E390CB}" type="slidenum">
              <a:rPr lang="en-GB" smtClean="0"/>
              <a:pPr/>
              <a:t>9</a:t>
            </a:fld>
            <a:endParaRPr lang="en-GB"/>
          </a:p>
        </p:txBody>
      </p:sp>
      <p:graphicFrame>
        <p:nvGraphicFramePr>
          <p:cNvPr id="5" name="Diagram 4"/>
          <p:cNvGraphicFramePr/>
          <p:nvPr>
            <p:extLst>
              <p:ext uri="{D42A27DB-BD31-4B8C-83A1-F6EECF244321}">
                <p14:modId xmlns:p14="http://schemas.microsoft.com/office/powerpoint/2010/main" xmlns="" val="4247319369"/>
              </p:ext>
            </p:extLst>
          </p:nvPr>
        </p:nvGraphicFramePr>
        <p:xfrm>
          <a:off x="2987824" y="3645024"/>
          <a:ext cx="3312368" cy="20162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 between HPW and employee well-being </a:t>
            </a:r>
            <a:endParaRPr lang="en-GB" dirty="0"/>
          </a:p>
        </p:txBody>
      </p:sp>
      <p:sp>
        <p:nvSpPr>
          <p:cNvPr id="3" name="Content Placeholder 2"/>
          <p:cNvSpPr>
            <a:spLocks noGrp="1"/>
          </p:cNvSpPr>
          <p:nvPr>
            <p:ph idx="1"/>
          </p:nvPr>
        </p:nvSpPr>
        <p:spPr/>
        <p:txBody>
          <a:bodyPr/>
          <a:lstStyle/>
          <a:p>
            <a:pPr marL="0" indent="0">
              <a:buNone/>
            </a:pPr>
            <a:r>
              <a:rPr lang="en-GB" dirty="0" smtClean="0"/>
              <a:t>According to Vandenberg (1966):</a:t>
            </a:r>
          </a:p>
          <a:p>
            <a:r>
              <a:rPr lang="en-GB" dirty="0" smtClean="0"/>
              <a:t>Power</a:t>
            </a:r>
          </a:p>
          <a:p>
            <a:r>
              <a:rPr lang="en-GB" dirty="0" smtClean="0"/>
              <a:t>Information</a:t>
            </a:r>
          </a:p>
          <a:p>
            <a:r>
              <a:rPr lang="en-GB" dirty="0" smtClean="0"/>
              <a:t>Reward</a:t>
            </a:r>
          </a:p>
          <a:p>
            <a:r>
              <a:rPr lang="en-GB" dirty="0" smtClean="0"/>
              <a:t>Knowledge</a:t>
            </a:r>
          </a:p>
          <a:p>
            <a:r>
              <a:rPr lang="en-GB" dirty="0" smtClean="0"/>
              <a:t>High involvement in decision making </a:t>
            </a:r>
          </a:p>
          <a:p>
            <a:r>
              <a:rPr lang="en-GB" dirty="0" smtClean="0"/>
              <a:t>Training and development opportunities </a:t>
            </a:r>
          </a:p>
          <a:p>
            <a:pPr>
              <a:buNone/>
            </a:pPr>
            <a:r>
              <a:rPr lang="en-GB" dirty="0" smtClean="0"/>
              <a:t> </a:t>
            </a:r>
            <a:r>
              <a:rPr lang="en-GB" b="1" i="1" dirty="0" smtClean="0"/>
              <a:t>= Employee wellbeing enhanced  </a:t>
            </a:r>
            <a:r>
              <a:rPr lang="en-GB" b="1" i="1" dirty="0" smtClean="0">
                <a:sym typeface="Wingdings" pitchFamily="2" charset="2"/>
              </a:rPr>
              <a:t></a:t>
            </a:r>
            <a:endParaRPr lang="en-GB" b="1" i="1" dirty="0" smtClean="0"/>
          </a:p>
          <a:p>
            <a:endParaRPr lang="en-GB" dirty="0"/>
          </a:p>
        </p:txBody>
      </p:sp>
      <p:sp>
        <p:nvSpPr>
          <p:cNvPr id="4" name="Slide Number Placeholder 3"/>
          <p:cNvSpPr>
            <a:spLocks noGrp="1"/>
          </p:cNvSpPr>
          <p:nvPr>
            <p:ph type="sldNum" sz="quarter" idx="12"/>
          </p:nvPr>
        </p:nvSpPr>
        <p:spPr/>
        <p:txBody>
          <a:bodyPr/>
          <a:lstStyle/>
          <a:p>
            <a:fld id="{4AD8468B-0946-4346-911A-1944A2E390CB}" type="slidenum">
              <a:rPr lang="en-GB" smtClean="0"/>
              <a:pPr/>
              <a:t>10</a:t>
            </a:fld>
            <a:endParaRPr lang="en-GB"/>
          </a:p>
        </p:txBody>
      </p:sp>
      <p:pic>
        <p:nvPicPr>
          <p:cNvPr id="3074" name="Picture 2" descr="D:\Wellbeing-17517.jpeg"/>
          <p:cNvPicPr>
            <a:picLocks noChangeAspect="1" noChangeArrowheads="1"/>
          </p:cNvPicPr>
          <p:nvPr/>
        </p:nvPicPr>
        <p:blipFill>
          <a:blip r:embed="rId3" cstate="print"/>
          <a:srcRect/>
          <a:stretch>
            <a:fillRect/>
          </a:stretch>
        </p:blipFill>
        <p:spPr bwMode="auto">
          <a:xfrm>
            <a:off x="5868144" y="5222331"/>
            <a:ext cx="3275856" cy="1635670"/>
          </a:xfrm>
          <a:prstGeom prst="rect">
            <a:avLst/>
          </a:prstGeom>
          <a:noFill/>
        </p:spPr>
      </p:pic>
    </p:spTree>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Criticisms of the research</a:t>
            </a:r>
            <a:endParaRPr lang="en-GB" dirty="0"/>
          </a:p>
        </p:txBody>
      </p:sp>
      <p:sp>
        <p:nvSpPr>
          <p:cNvPr id="3" name="Content Placeholder 2"/>
          <p:cNvSpPr>
            <a:spLocks noGrp="1"/>
          </p:cNvSpPr>
          <p:nvPr>
            <p:ph idx="1"/>
          </p:nvPr>
        </p:nvSpPr>
        <p:spPr>
          <a:xfrm>
            <a:off x="611560" y="2492896"/>
            <a:ext cx="7666224" cy="4065860"/>
          </a:xfrm>
        </p:spPr>
        <p:txBody>
          <a:bodyPr>
            <a:normAutofit/>
          </a:bodyPr>
          <a:lstStyle/>
          <a:p>
            <a:r>
              <a:rPr lang="en-GB" dirty="0" smtClean="0"/>
              <a:t>Fleetwood &amp; </a:t>
            </a:r>
            <a:r>
              <a:rPr lang="en-GB" dirty="0" err="1" smtClean="0"/>
              <a:t>Hesketh</a:t>
            </a:r>
            <a:r>
              <a:rPr lang="en-GB" dirty="0" smtClean="0"/>
              <a:t> (2010) </a:t>
            </a:r>
          </a:p>
          <a:p>
            <a:pPr lvl="0"/>
            <a:r>
              <a:rPr lang="en-GB" dirty="0" smtClean="0"/>
              <a:t>It is impossible to accurately predict the financial impact of HR interventions</a:t>
            </a:r>
          </a:p>
          <a:p>
            <a:pPr lvl="0"/>
            <a:r>
              <a:rPr lang="en-GB" dirty="0" smtClean="0"/>
              <a:t>People deliver performance rather than the HRM architecture</a:t>
            </a:r>
          </a:p>
          <a:p>
            <a:pPr lvl="0"/>
            <a:r>
              <a:rPr lang="en-GB" dirty="0" smtClean="0"/>
              <a:t>HR Plays an enabling role, it can not cause high performance. </a:t>
            </a:r>
          </a:p>
          <a:p>
            <a:endParaRPr lang="en-GB" dirty="0" smtClean="0"/>
          </a:p>
          <a:p>
            <a:endParaRPr lang="en-GB" dirty="0" smtClean="0"/>
          </a:p>
          <a:p>
            <a:endParaRPr lang="en-GB" dirty="0" smtClean="0"/>
          </a:p>
        </p:txBody>
      </p:sp>
      <p:sp>
        <p:nvSpPr>
          <p:cNvPr id="4" name="Slide Number Placeholder 3"/>
          <p:cNvSpPr>
            <a:spLocks noGrp="1"/>
          </p:cNvSpPr>
          <p:nvPr>
            <p:ph type="sldNum" sz="quarter" idx="12"/>
          </p:nvPr>
        </p:nvSpPr>
        <p:spPr/>
        <p:txBody>
          <a:bodyPr/>
          <a:lstStyle/>
          <a:p>
            <a:fld id="{4AD8468B-0946-4346-911A-1944A2E390CB}" type="slidenum">
              <a:rPr lang="en-GB" smtClean="0"/>
              <a:pPr/>
              <a:t>11</a:t>
            </a:fld>
            <a:endParaRPr lang="en-GB"/>
          </a:p>
        </p:txBody>
      </p:sp>
      <p:pic>
        <p:nvPicPr>
          <p:cNvPr id="2050" name="Picture 2" descr="D:\Fotolia_30283996_XS.jpg"/>
          <p:cNvPicPr>
            <a:picLocks noChangeAspect="1" noChangeArrowheads="1"/>
          </p:cNvPicPr>
          <p:nvPr/>
        </p:nvPicPr>
        <p:blipFill>
          <a:blip r:embed="rId3" cstate="print"/>
          <a:srcRect/>
          <a:stretch>
            <a:fillRect/>
          </a:stretch>
        </p:blipFill>
        <p:spPr bwMode="auto">
          <a:xfrm>
            <a:off x="7020272" y="4725144"/>
            <a:ext cx="1907704" cy="1907704"/>
          </a:xfrm>
          <a:prstGeom prst="rect">
            <a:avLst/>
          </a:prstGeom>
          <a:noFill/>
        </p:spPr>
      </p:pic>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descr="D:\GOOGLE-1-1068x712.jpg"/>
          <p:cNvPicPr>
            <a:picLocks noChangeAspect="1" noChangeArrowheads="1"/>
          </p:cNvPicPr>
          <p:nvPr/>
        </p:nvPicPr>
        <p:blipFill>
          <a:blip r:embed="rId3" cstate="print"/>
          <a:srcRect/>
          <a:stretch>
            <a:fillRect/>
          </a:stretch>
        </p:blipFill>
        <p:spPr bwMode="auto">
          <a:xfrm>
            <a:off x="6372200" y="5202154"/>
            <a:ext cx="2771800" cy="1655846"/>
          </a:xfrm>
          <a:prstGeom prst="rect">
            <a:avLst/>
          </a:prstGeom>
          <a:noFill/>
        </p:spPr>
      </p:pic>
      <p:sp>
        <p:nvSpPr>
          <p:cNvPr id="2" name="Title 1"/>
          <p:cNvSpPr>
            <a:spLocks noGrp="1"/>
          </p:cNvSpPr>
          <p:nvPr>
            <p:ph type="title"/>
          </p:nvPr>
        </p:nvSpPr>
        <p:spPr/>
        <p:txBody>
          <a:bodyPr/>
          <a:lstStyle/>
          <a:p>
            <a:r>
              <a:rPr lang="en-GB" dirty="0" smtClean="0">
                <a:solidFill>
                  <a:srgbClr val="00B0F0"/>
                </a:solidFill>
              </a:rPr>
              <a:t>G</a:t>
            </a:r>
            <a:r>
              <a:rPr lang="en-GB" dirty="0" smtClean="0">
                <a:solidFill>
                  <a:srgbClr val="FF0000"/>
                </a:solidFill>
              </a:rPr>
              <a:t>O</a:t>
            </a:r>
            <a:r>
              <a:rPr lang="en-GB" dirty="0" smtClean="0">
                <a:solidFill>
                  <a:srgbClr val="FFFF00"/>
                </a:solidFill>
              </a:rPr>
              <a:t>O</a:t>
            </a:r>
            <a:r>
              <a:rPr lang="en-GB" dirty="0" smtClean="0">
                <a:solidFill>
                  <a:srgbClr val="00B0F0"/>
                </a:solidFill>
              </a:rPr>
              <a:t>G</a:t>
            </a:r>
            <a:r>
              <a:rPr lang="en-GB" dirty="0" smtClean="0">
                <a:solidFill>
                  <a:srgbClr val="00B050"/>
                </a:solidFill>
              </a:rPr>
              <a:t>L</a:t>
            </a:r>
            <a:r>
              <a:rPr lang="en-GB" dirty="0" smtClean="0">
                <a:solidFill>
                  <a:srgbClr val="FF0000"/>
                </a:solidFill>
              </a:rPr>
              <a:t>E  </a:t>
            </a:r>
            <a:r>
              <a:rPr lang="en-GB" dirty="0" smtClean="0">
                <a:solidFill>
                  <a:schemeClr val="bg1"/>
                </a:solidFill>
              </a:rPr>
              <a:t>(Taylor, 2016)</a:t>
            </a:r>
            <a:endParaRPr lang="en-GB" dirty="0">
              <a:solidFill>
                <a:srgbClr val="FF0000"/>
              </a:solidFill>
            </a:endParaRPr>
          </a:p>
        </p:txBody>
      </p:sp>
      <p:sp>
        <p:nvSpPr>
          <p:cNvPr id="3" name="Content Placeholder 2"/>
          <p:cNvSpPr>
            <a:spLocks noGrp="1"/>
          </p:cNvSpPr>
          <p:nvPr>
            <p:ph idx="1"/>
          </p:nvPr>
        </p:nvSpPr>
        <p:spPr>
          <a:xfrm>
            <a:off x="1043608" y="2492896"/>
            <a:ext cx="6619244" cy="3416300"/>
          </a:xfrm>
        </p:spPr>
        <p:txBody>
          <a:bodyPr>
            <a:normAutofit/>
          </a:bodyPr>
          <a:lstStyle/>
          <a:p>
            <a:r>
              <a:rPr lang="en-GB" dirty="0" smtClean="0"/>
              <a:t>Known for having high performance work practices in place. </a:t>
            </a:r>
          </a:p>
          <a:p>
            <a:r>
              <a:rPr lang="en-GB" dirty="0" smtClean="0"/>
              <a:t>America’s best company to work for (Fortune, 2019)</a:t>
            </a:r>
          </a:p>
          <a:p>
            <a:r>
              <a:rPr lang="en-GB" dirty="0" smtClean="0"/>
              <a:t>Employee benefits</a:t>
            </a:r>
          </a:p>
          <a:p>
            <a:r>
              <a:rPr lang="en-GB" dirty="0" smtClean="0"/>
              <a:t>$60 billion turn over a year</a:t>
            </a:r>
          </a:p>
          <a:p>
            <a:r>
              <a:rPr lang="en-GB" dirty="0" smtClean="0"/>
              <a:t>1,300 job applications a day</a:t>
            </a:r>
          </a:p>
        </p:txBody>
      </p:sp>
      <p:sp>
        <p:nvSpPr>
          <p:cNvPr id="4" name="Slide Number Placeholder 3"/>
          <p:cNvSpPr>
            <a:spLocks noGrp="1"/>
          </p:cNvSpPr>
          <p:nvPr>
            <p:ph type="sldNum" sz="quarter" idx="12"/>
          </p:nvPr>
        </p:nvSpPr>
        <p:spPr/>
        <p:txBody>
          <a:bodyPr/>
          <a:lstStyle/>
          <a:p>
            <a:fld id="{4AD8468B-0946-4346-911A-1944A2E390CB}" type="slidenum">
              <a:rPr lang="en-GB" smtClean="0"/>
              <a:pPr/>
              <a:t>12</a:t>
            </a:fld>
            <a:endParaRPr lang="en-GB"/>
          </a:p>
        </p:txBody>
      </p:sp>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Performance Management?</a:t>
            </a:r>
            <a:endParaRPr lang="en-GB" dirty="0"/>
          </a:p>
        </p:txBody>
      </p:sp>
      <p:sp>
        <p:nvSpPr>
          <p:cNvPr id="3" name="Content Placeholder 2"/>
          <p:cNvSpPr>
            <a:spLocks noGrp="1"/>
          </p:cNvSpPr>
          <p:nvPr>
            <p:ph idx="1"/>
          </p:nvPr>
        </p:nvSpPr>
        <p:spPr>
          <a:xfrm>
            <a:off x="1115616" y="2708920"/>
            <a:ext cx="6984776" cy="1833612"/>
          </a:xfrm>
          <a:noFill/>
          <a:ln w="57150">
            <a:solidFill>
              <a:schemeClr val="accent6">
                <a:lumMod val="40000"/>
                <a:lumOff val="60000"/>
              </a:schemeClr>
            </a:solidFill>
          </a:ln>
        </p:spPr>
        <p:txBody>
          <a:bodyPr/>
          <a:lstStyle/>
          <a:p>
            <a:pPr algn="just"/>
            <a:r>
              <a:rPr lang="en-GB" b="1" dirty="0" smtClean="0"/>
              <a:t>“Continuous process of improving performance by setting individual and team goals which are aligned to the strategic goals of the organisation, planning performance to achieve those goals, reviewing and assessing progress, and developing the knowledge, skills and abilities of people” (Armstrong, 2017). </a:t>
            </a:r>
            <a:endParaRPr lang="en-GB" b="1" dirty="0"/>
          </a:p>
        </p:txBody>
      </p:sp>
      <p:sp>
        <p:nvSpPr>
          <p:cNvPr id="4" name="Slide Number Placeholder 3"/>
          <p:cNvSpPr>
            <a:spLocks noGrp="1"/>
          </p:cNvSpPr>
          <p:nvPr>
            <p:ph type="sldNum" sz="quarter" idx="12"/>
          </p:nvPr>
        </p:nvSpPr>
        <p:spPr/>
        <p:txBody>
          <a:bodyPr/>
          <a:lstStyle/>
          <a:p>
            <a:fld id="{4AD8468B-0946-4346-911A-1944A2E390CB}" type="slidenum">
              <a:rPr lang="en-GB" smtClean="0"/>
              <a:pPr/>
              <a:t>13</a:t>
            </a:fld>
            <a:endParaRPr lang="en-GB"/>
          </a:p>
        </p:txBody>
      </p:sp>
      <p:pic>
        <p:nvPicPr>
          <p:cNvPr id="3074" name="Picture 2" descr="D:\Continuous-Performance-Management-Best-Practices.jpg"/>
          <p:cNvPicPr>
            <a:picLocks noChangeAspect="1" noChangeArrowheads="1"/>
          </p:cNvPicPr>
          <p:nvPr/>
        </p:nvPicPr>
        <p:blipFill>
          <a:blip r:embed="rId3" cstate="print"/>
          <a:srcRect/>
          <a:stretch>
            <a:fillRect/>
          </a:stretch>
        </p:blipFill>
        <p:spPr bwMode="auto">
          <a:xfrm>
            <a:off x="2555776" y="4797152"/>
            <a:ext cx="3086298" cy="1785959"/>
          </a:xfrm>
          <a:prstGeom prst="rect">
            <a:avLst/>
          </a:prstGeom>
          <a:noFill/>
        </p:spPr>
      </p:pic>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Performance management cycle (Armstrong, 2017)</a:t>
            </a:r>
            <a:endParaRPr lang="en-GB" dirty="0"/>
          </a:p>
        </p:txBody>
      </p:sp>
      <p:sp>
        <p:nvSpPr>
          <p:cNvPr id="4" name="Slide Number Placeholder 3"/>
          <p:cNvSpPr>
            <a:spLocks noGrp="1"/>
          </p:cNvSpPr>
          <p:nvPr>
            <p:ph type="sldNum" sz="quarter" idx="12"/>
          </p:nvPr>
        </p:nvSpPr>
        <p:spPr/>
        <p:txBody>
          <a:bodyPr/>
          <a:lstStyle/>
          <a:p>
            <a:fld id="{4AD8468B-0946-4346-911A-1944A2E390CB}" type="slidenum">
              <a:rPr lang="en-GB" smtClean="0"/>
              <a:pPr/>
              <a:t>14</a:t>
            </a:fld>
            <a:endParaRPr lang="en-GB"/>
          </a:p>
        </p:txBody>
      </p:sp>
      <p:pic>
        <p:nvPicPr>
          <p:cNvPr id="4098" name="Picture 2" descr="D:\Performance-Management-Cycle.png"/>
          <p:cNvPicPr>
            <a:picLocks noChangeAspect="1" noChangeArrowheads="1"/>
          </p:cNvPicPr>
          <p:nvPr/>
        </p:nvPicPr>
        <p:blipFill>
          <a:blip r:embed="rId3" cstate="print"/>
          <a:srcRect/>
          <a:stretch>
            <a:fillRect/>
          </a:stretch>
        </p:blipFill>
        <p:spPr bwMode="auto">
          <a:xfrm>
            <a:off x="1763688" y="2348880"/>
            <a:ext cx="5616624" cy="4509120"/>
          </a:xfrm>
          <a:prstGeom prst="rect">
            <a:avLst/>
          </a:prstGeom>
          <a:noFill/>
        </p:spPr>
      </p:pic>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Main stages and key aspects of the PM Cycle (</a:t>
            </a:r>
            <a:r>
              <a:rPr lang="en-GB" sz="2800" dirty="0" smtClean="0">
                <a:solidFill>
                  <a:schemeClr val="bg1"/>
                </a:solidFill>
              </a:rPr>
              <a:t>Rees &amp; Tymon, 2016</a:t>
            </a:r>
            <a:r>
              <a:rPr lang="en-GB" sz="2800" dirty="0" smtClean="0"/>
              <a:t>) </a:t>
            </a:r>
            <a:endParaRPr lang="en-GB" sz="2800" dirty="0"/>
          </a:p>
        </p:txBody>
      </p:sp>
      <p:sp>
        <p:nvSpPr>
          <p:cNvPr id="3" name="Content Placeholder 2"/>
          <p:cNvSpPr>
            <a:spLocks noGrp="1"/>
          </p:cNvSpPr>
          <p:nvPr>
            <p:ph idx="1"/>
          </p:nvPr>
        </p:nvSpPr>
        <p:spPr>
          <a:xfrm>
            <a:off x="866216" y="2603500"/>
            <a:ext cx="7234176" cy="3849836"/>
          </a:xfrm>
        </p:spPr>
        <p:txBody>
          <a:bodyPr>
            <a:normAutofit/>
          </a:bodyPr>
          <a:lstStyle/>
          <a:p>
            <a:r>
              <a:rPr lang="en-GB" b="1" dirty="0" smtClean="0"/>
              <a:t>Communication of organisational vision and objectives</a:t>
            </a:r>
          </a:p>
          <a:p>
            <a:r>
              <a:rPr lang="en-GB" b="1" dirty="0" smtClean="0"/>
              <a:t>Setting departmental and individual objectives</a:t>
            </a:r>
          </a:p>
          <a:p>
            <a:r>
              <a:rPr lang="en-GB" b="1" dirty="0" smtClean="0"/>
              <a:t>Measuring performance </a:t>
            </a:r>
          </a:p>
          <a:p>
            <a:r>
              <a:rPr lang="en-GB" b="1" dirty="0" smtClean="0"/>
              <a:t>Reviewing performance </a:t>
            </a:r>
          </a:p>
          <a:p>
            <a:r>
              <a:rPr lang="en-GB" dirty="0" smtClean="0"/>
              <a:t>Formal </a:t>
            </a:r>
            <a:r>
              <a:rPr lang="en-GB" dirty="0"/>
              <a:t>appraisals: (Bloom et al, 2012)</a:t>
            </a:r>
          </a:p>
          <a:p>
            <a:r>
              <a:rPr lang="en-GB" b="1" dirty="0" smtClean="0"/>
              <a:t>Identifying </a:t>
            </a:r>
            <a:r>
              <a:rPr lang="en-GB" b="1" dirty="0" smtClean="0"/>
              <a:t>training and development needs</a:t>
            </a:r>
          </a:p>
          <a:p>
            <a:r>
              <a:rPr lang="en-GB" b="1" dirty="0" smtClean="0"/>
              <a:t>Evaluation</a:t>
            </a:r>
          </a:p>
          <a:p>
            <a:r>
              <a:rPr lang="en-GB" b="1" dirty="0" smtClean="0"/>
              <a:t>Linking of individual outcomes back to team and organisational outcomes</a:t>
            </a:r>
            <a:endParaRPr lang="en-GB" b="1" dirty="0"/>
          </a:p>
        </p:txBody>
      </p:sp>
      <p:sp>
        <p:nvSpPr>
          <p:cNvPr id="4" name="Slide Number Placeholder 3"/>
          <p:cNvSpPr>
            <a:spLocks noGrp="1"/>
          </p:cNvSpPr>
          <p:nvPr>
            <p:ph type="sldNum" sz="quarter" idx="12"/>
          </p:nvPr>
        </p:nvSpPr>
        <p:spPr/>
        <p:txBody>
          <a:bodyPr/>
          <a:lstStyle/>
          <a:p>
            <a:fld id="{4AD8468B-0946-4346-911A-1944A2E390CB}" type="slidenum">
              <a:rPr lang="en-GB" smtClean="0"/>
              <a:pPr/>
              <a:t>15</a:t>
            </a:fld>
            <a:endParaRPr lang="en-GB"/>
          </a:p>
        </p:txBody>
      </p:sp>
      <p:graphicFrame>
        <p:nvGraphicFramePr>
          <p:cNvPr id="5" name="Diagram 4"/>
          <p:cNvGraphicFramePr/>
          <p:nvPr>
            <p:extLst>
              <p:ext uri="{D42A27DB-BD31-4B8C-83A1-F6EECF244321}">
                <p14:modId xmlns:p14="http://schemas.microsoft.com/office/powerpoint/2010/main" xmlns="" val="1047936438"/>
              </p:ext>
            </p:extLst>
          </p:nvPr>
        </p:nvGraphicFramePr>
        <p:xfrm>
          <a:off x="6263680" y="3140968"/>
          <a:ext cx="2880320" cy="21197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fad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How performance management can contribute to Employee capability and commitment </a:t>
            </a:r>
            <a:endParaRPr lang="en-GB" sz="2800" dirty="0"/>
          </a:p>
        </p:txBody>
      </p:sp>
      <p:sp>
        <p:nvSpPr>
          <p:cNvPr id="4" name="Slide Number Placeholder 3"/>
          <p:cNvSpPr>
            <a:spLocks noGrp="1"/>
          </p:cNvSpPr>
          <p:nvPr>
            <p:ph type="sldNum" sz="quarter" idx="12"/>
          </p:nvPr>
        </p:nvSpPr>
        <p:spPr/>
        <p:txBody>
          <a:bodyPr/>
          <a:lstStyle/>
          <a:p>
            <a:fld id="{4AD8468B-0946-4346-911A-1944A2E390CB}" type="slidenum">
              <a:rPr lang="en-GB" smtClean="0"/>
              <a:pPr/>
              <a:t>16</a:t>
            </a:fld>
            <a:endParaRPr lang="en-GB"/>
          </a:p>
        </p:txBody>
      </p:sp>
      <p:sp>
        <p:nvSpPr>
          <p:cNvPr id="6" name="TextBox 5"/>
          <p:cNvSpPr txBox="1"/>
          <p:nvPr/>
        </p:nvSpPr>
        <p:spPr>
          <a:xfrm>
            <a:off x="839502" y="2564904"/>
            <a:ext cx="7764945" cy="2308324"/>
          </a:xfrm>
          <a:prstGeom prst="rect">
            <a:avLst/>
          </a:prstGeom>
          <a:noFill/>
        </p:spPr>
        <p:txBody>
          <a:bodyPr wrap="square" rtlCol="0">
            <a:spAutoFit/>
          </a:bodyPr>
          <a:lstStyle/>
          <a:p>
            <a:pPr>
              <a:buFont typeface="Arial" pitchFamily="34" charset="0"/>
              <a:buChar char="•"/>
            </a:pPr>
            <a:r>
              <a:rPr lang="en-GB" dirty="0" smtClean="0"/>
              <a:t>Employees need to be involved in the processes of defining expectations and creating and implementing plans for developing their skills and competencies. </a:t>
            </a:r>
          </a:p>
          <a:p>
            <a:pPr>
              <a:buFont typeface="Arial" pitchFamily="34" charset="0"/>
              <a:buChar char="•"/>
            </a:pPr>
            <a:r>
              <a:rPr lang="en-GB" dirty="0" smtClean="0"/>
              <a:t>Agreeing </a:t>
            </a:r>
            <a:r>
              <a:rPr lang="en-GB" dirty="0" smtClean="0"/>
              <a:t>objectives, measuring and assessing them, receiving feedback, reviewing them, identifying learning needs and addressing them </a:t>
            </a:r>
            <a:r>
              <a:rPr lang="en-GB" dirty="0" smtClean="0"/>
              <a:t>are </a:t>
            </a:r>
            <a:r>
              <a:rPr lang="en-GB" dirty="0" smtClean="0"/>
              <a:t>m</a:t>
            </a:r>
            <a:r>
              <a:rPr lang="en-GB" dirty="0" smtClean="0"/>
              <a:t>eans </a:t>
            </a:r>
            <a:r>
              <a:rPr lang="en-GB" dirty="0" smtClean="0"/>
              <a:t>of recognising and rewarding talent! (Armstrong, 2017</a:t>
            </a:r>
            <a:r>
              <a:rPr lang="en-GB" dirty="0" smtClean="0"/>
              <a:t>)</a:t>
            </a:r>
            <a:endParaRPr lang="en-GB" dirty="0" smtClean="0"/>
          </a:p>
          <a:p>
            <a:endParaRPr lang="en-GB" dirty="0"/>
          </a:p>
        </p:txBody>
      </p:sp>
      <p:pic>
        <p:nvPicPr>
          <p:cNvPr id="1027" name="Picture 3" descr="D:\34229131-commitment-chart-with-keywords-and-icons.jpg"/>
          <p:cNvPicPr>
            <a:picLocks noChangeAspect="1" noChangeArrowheads="1"/>
          </p:cNvPicPr>
          <p:nvPr/>
        </p:nvPicPr>
        <p:blipFill>
          <a:blip r:embed="rId3" cstate="print"/>
          <a:srcRect/>
          <a:stretch>
            <a:fillRect/>
          </a:stretch>
        </p:blipFill>
        <p:spPr bwMode="auto">
          <a:xfrm>
            <a:off x="3491880" y="4869160"/>
            <a:ext cx="2483768" cy="1738490"/>
          </a:xfrm>
          <a:prstGeom prst="rect">
            <a:avLst/>
          </a:prstGeom>
          <a:noFill/>
          <a:ln>
            <a:solidFill>
              <a:schemeClr val="accent2"/>
            </a:solidFill>
          </a:ln>
        </p:spPr>
      </p:pic>
    </p:spTree>
  </p:cSld>
  <p:clrMapOvr>
    <a:masterClrMapping/>
  </p:clrMapOvr>
  <p:transition>
    <p:fad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Role of line managers in PM </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(CIPD, 2018): </a:t>
            </a:r>
          </a:p>
          <a:p>
            <a:r>
              <a:rPr lang="en-GB" dirty="0" smtClean="0"/>
              <a:t>Recognising performance</a:t>
            </a:r>
          </a:p>
          <a:p>
            <a:r>
              <a:rPr lang="en-GB" dirty="0" smtClean="0"/>
              <a:t>Setting specific and challenging goals. Monitoring progress, providing feedback. </a:t>
            </a:r>
          </a:p>
          <a:p>
            <a:r>
              <a:rPr lang="en-GB" dirty="0" smtClean="0"/>
              <a:t>Need to keep close eye on performance to see what teams are doing</a:t>
            </a:r>
          </a:p>
          <a:p>
            <a:r>
              <a:rPr lang="en-GB" dirty="0" smtClean="0"/>
              <a:t>Frequent communications (team meetings, one to one meetings)</a:t>
            </a:r>
          </a:p>
          <a:p>
            <a:r>
              <a:rPr lang="en-GB" dirty="0" smtClean="0"/>
              <a:t>Good relationship with employees</a:t>
            </a:r>
          </a:p>
          <a:p>
            <a:r>
              <a:rPr lang="en-GB" dirty="0" smtClean="0"/>
              <a:t>Clear about expectations and goals</a:t>
            </a:r>
          </a:p>
          <a:p>
            <a:r>
              <a:rPr lang="en-GB" dirty="0" smtClean="0"/>
              <a:t>Giving people credit for good performance</a:t>
            </a:r>
          </a:p>
          <a:p>
            <a:r>
              <a:rPr lang="en-GB" dirty="0" smtClean="0"/>
              <a:t>Good atmosphere in the workplace</a:t>
            </a:r>
          </a:p>
          <a:p>
            <a:r>
              <a:rPr lang="en-GB" dirty="0" smtClean="0"/>
              <a:t>Immediate action to any problems (Robinson, 2013) </a:t>
            </a:r>
          </a:p>
          <a:p>
            <a:endParaRPr lang="en-GB" dirty="0" smtClean="0"/>
          </a:p>
        </p:txBody>
      </p:sp>
      <p:sp>
        <p:nvSpPr>
          <p:cNvPr id="4" name="Slide Number Placeholder 3"/>
          <p:cNvSpPr>
            <a:spLocks noGrp="1"/>
          </p:cNvSpPr>
          <p:nvPr>
            <p:ph type="sldNum" sz="quarter" idx="12"/>
          </p:nvPr>
        </p:nvSpPr>
        <p:spPr/>
        <p:txBody>
          <a:bodyPr/>
          <a:lstStyle/>
          <a:p>
            <a:fld id="{4AD8468B-0946-4346-911A-1944A2E390CB}" type="slidenum">
              <a:rPr lang="en-GB" smtClean="0"/>
              <a:pPr/>
              <a:t>17</a:t>
            </a:fld>
            <a:endParaRPr lang="en-GB"/>
          </a:p>
        </p:txBody>
      </p:sp>
      <p:pic>
        <p:nvPicPr>
          <p:cNvPr id="1026" name="Picture 2" descr="D:\immagine_manager.png"/>
          <p:cNvPicPr>
            <a:picLocks noChangeAspect="1" noChangeArrowheads="1"/>
          </p:cNvPicPr>
          <p:nvPr/>
        </p:nvPicPr>
        <p:blipFill>
          <a:blip r:embed="rId3" cstate="print"/>
          <a:srcRect/>
          <a:stretch>
            <a:fillRect/>
          </a:stretch>
        </p:blipFill>
        <p:spPr bwMode="auto">
          <a:xfrm>
            <a:off x="6182596" y="3789040"/>
            <a:ext cx="2961403" cy="3068960"/>
          </a:xfrm>
          <a:prstGeom prst="rect">
            <a:avLst/>
          </a:prstGeom>
          <a:noFill/>
        </p:spPr>
      </p:pic>
    </p:spTree>
  </p:cSld>
  <p:clrMapOvr>
    <a:masterClrMapping/>
  </p:clrMapOvr>
  <p:transition>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Ways HR and Line managers can work together in PM processes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HR can help by: </a:t>
            </a:r>
          </a:p>
          <a:p>
            <a:pPr>
              <a:buFont typeface="Arial" pitchFamily="34" charset="0"/>
              <a:buChar char="•"/>
            </a:pPr>
            <a:r>
              <a:rPr lang="en-GB" dirty="0" smtClean="0"/>
              <a:t>Recruiting and Selecting employees using competency framework communication mission, vision, objectives and values</a:t>
            </a:r>
          </a:p>
          <a:p>
            <a:pPr>
              <a:buFont typeface="Arial" pitchFamily="34" charset="0"/>
              <a:buChar char="•"/>
            </a:pPr>
            <a:r>
              <a:rPr lang="en-GB" dirty="0" smtClean="0"/>
              <a:t>Providing documentation </a:t>
            </a:r>
          </a:p>
          <a:p>
            <a:pPr>
              <a:buFont typeface="Arial" pitchFamily="34" charset="0"/>
              <a:buChar char="•"/>
            </a:pPr>
            <a:r>
              <a:rPr lang="en-GB" dirty="0" smtClean="0"/>
              <a:t>Providing training and development </a:t>
            </a:r>
          </a:p>
          <a:p>
            <a:pPr>
              <a:buFont typeface="Arial" pitchFamily="34" charset="0"/>
              <a:buChar char="•"/>
            </a:pPr>
            <a:r>
              <a:rPr lang="en-GB" dirty="0" smtClean="0"/>
              <a:t>Providing personal development and career planning advice/training </a:t>
            </a:r>
          </a:p>
          <a:p>
            <a:pPr>
              <a:buFont typeface="Arial" pitchFamily="34" charset="0"/>
              <a:buChar char="•"/>
            </a:pPr>
            <a:r>
              <a:rPr lang="en-GB" dirty="0" smtClean="0"/>
              <a:t>Providing policies/training/ opportunities for recognition and reward</a:t>
            </a:r>
          </a:p>
          <a:p>
            <a:pPr>
              <a:buFont typeface="Arial" pitchFamily="34" charset="0"/>
              <a:buChar char="•"/>
            </a:pPr>
            <a:r>
              <a:rPr lang="en-GB" dirty="0" smtClean="0"/>
              <a:t>Giving advice on performance issues</a:t>
            </a:r>
          </a:p>
          <a:p>
            <a:pPr>
              <a:buFont typeface="Arial" pitchFamily="34" charset="0"/>
              <a:buChar char="•"/>
            </a:pPr>
            <a:r>
              <a:rPr lang="en-GB" dirty="0" smtClean="0"/>
              <a:t>Helping line managers identify and address training needs</a:t>
            </a:r>
          </a:p>
          <a:p>
            <a:pPr>
              <a:buFont typeface="Arial" pitchFamily="34" charset="0"/>
              <a:buChar char="•"/>
            </a:pPr>
            <a:r>
              <a:rPr lang="en-GB" dirty="0" smtClean="0"/>
              <a:t>Acting as coordinator of the process. </a:t>
            </a:r>
            <a:endParaRPr lang="en-GB" dirty="0"/>
          </a:p>
        </p:txBody>
      </p:sp>
      <p:sp>
        <p:nvSpPr>
          <p:cNvPr id="4" name="Slide Number Placeholder 3"/>
          <p:cNvSpPr>
            <a:spLocks noGrp="1"/>
          </p:cNvSpPr>
          <p:nvPr>
            <p:ph type="sldNum" sz="quarter" idx="12"/>
          </p:nvPr>
        </p:nvSpPr>
        <p:spPr/>
        <p:txBody>
          <a:bodyPr/>
          <a:lstStyle/>
          <a:p>
            <a:fld id="{4AD8468B-0946-4346-911A-1944A2E390CB}" type="slidenum">
              <a:rPr lang="en-GB" smtClean="0"/>
              <a:pPr/>
              <a:t>18</a:t>
            </a:fld>
            <a:endParaRPr lang="en-GB"/>
          </a:p>
        </p:txBody>
      </p:sp>
      <p:pic>
        <p:nvPicPr>
          <p:cNvPr id="4098" name="Picture 2" descr="D:\download.jpg"/>
          <p:cNvPicPr>
            <a:picLocks noChangeAspect="1" noChangeArrowheads="1"/>
          </p:cNvPicPr>
          <p:nvPr/>
        </p:nvPicPr>
        <p:blipFill>
          <a:blip r:embed="rId3" cstate="print"/>
          <a:srcRect/>
          <a:stretch>
            <a:fillRect/>
          </a:stretch>
        </p:blipFill>
        <p:spPr bwMode="auto">
          <a:xfrm>
            <a:off x="5457825" y="5619750"/>
            <a:ext cx="3686175" cy="1238250"/>
          </a:xfrm>
          <a:prstGeom prst="rect">
            <a:avLst/>
          </a:prstGeom>
          <a:noFill/>
        </p:spPr>
      </p:pic>
    </p:spTree>
  </p:cSld>
  <p:clrMapOvr>
    <a:masterClrMapping/>
  </p:clrMapOvr>
  <p:transition>
    <p:fad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t>
            </a:r>
            <a:endParaRPr lang="en-GB" dirty="0"/>
          </a:p>
        </p:txBody>
      </p:sp>
      <p:sp>
        <p:nvSpPr>
          <p:cNvPr id="3" name="Content Placeholder 2"/>
          <p:cNvSpPr>
            <a:spLocks noGrp="1"/>
          </p:cNvSpPr>
          <p:nvPr>
            <p:ph idx="1"/>
          </p:nvPr>
        </p:nvSpPr>
        <p:spPr>
          <a:xfrm>
            <a:off x="866216" y="2603500"/>
            <a:ext cx="7234176" cy="3416300"/>
          </a:xfrm>
        </p:spPr>
        <p:txBody>
          <a:bodyPr>
            <a:normAutofit fontScale="77500" lnSpcReduction="20000"/>
          </a:bodyPr>
          <a:lstStyle/>
          <a:p>
            <a:r>
              <a:rPr lang="en-GB" dirty="0" smtClean="0"/>
              <a:t>HPW “bundle of distinct human resource management policies and procedures which are associated with high levels of organisational performance”. </a:t>
            </a:r>
          </a:p>
          <a:p>
            <a:r>
              <a:rPr lang="en-GB" dirty="0" smtClean="0"/>
              <a:t>AMO – produce high performance. </a:t>
            </a:r>
          </a:p>
          <a:p>
            <a:r>
              <a:rPr lang="en-GB" dirty="0" smtClean="0"/>
              <a:t>11 HR policies and practices are required to turn this into action. </a:t>
            </a:r>
          </a:p>
          <a:p>
            <a:r>
              <a:rPr lang="en-GB" dirty="0" smtClean="0"/>
              <a:t>AMO = committed, satisfied and motivated. This will lead to discretionary behaviour = High performance. </a:t>
            </a:r>
          </a:p>
          <a:p>
            <a:r>
              <a:rPr lang="en-GB" dirty="0" smtClean="0"/>
              <a:t>Purcell et al (2003) and Gallup studies = link between HPW and organisational performance</a:t>
            </a:r>
          </a:p>
          <a:p>
            <a:r>
              <a:rPr lang="en-GB" dirty="0" smtClean="0"/>
              <a:t>Vandenberg (1966) = link between HPW and employee well-being</a:t>
            </a:r>
          </a:p>
          <a:p>
            <a:r>
              <a:rPr lang="en-GB" dirty="0" smtClean="0"/>
              <a:t>Stages and key aspect of PM cycle</a:t>
            </a:r>
          </a:p>
          <a:p>
            <a:r>
              <a:rPr lang="en-GB" dirty="0" smtClean="0"/>
              <a:t>PM is owned by line managers</a:t>
            </a:r>
          </a:p>
          <a:p>
            <a:r>
              <a:rPr lang="en-GB" dirty="0" smtClean="0"/>
              <a:t>HR support </a:t>
            </a:r>
          </a:p>
          <a:p>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2"/>
          </p:nvPr>
        </p:nvSpPr>
        <p:spPr/>
        <p:txBody>
          <a:bodyPr/>
          <a:lstStyle/>
          <a:p>
            <a:fld id="{4AD8468B-0946-4346-911A-1944A2E390CB}" type="slidenum">
              <a:rPr lang="en-GB" smtClean="0"/>
              <a:pPr/>
              <a:t>19</a:t>
            </a:fld>
            <a:endParaRPr lang="en-GB"/>
          </a:p>
        </p:txBody>
      </p:sp>
    </p:spTree>
  </p:cSld>
  <p:clrMapOvr>
    <a:masterClrMapping/>
  </p:clrMapOvr>
  <p:transition>
    <p:fad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r>
              <a:rPr lang="en-GB" dirty="0" smtClean="0"/>
              <a:t> </a:t>
            </a:r>
            <a:endParaRPr lang="en-GB" dirty="0"/>
          </a:p>
        </p:txBody>
      </p:sp>
      <p:sp>
        <p:nvSpPr>
          <p:cNvPr id="3" name="Content Placeholder 2"/>
          <p:cNvSpPr>
            <a:spLocks noGrp="1"/>
          </p:cNvSpPr>
          <p:nvPr>
            <p:ph idx="1"/>
          </p:nvPr>
        </p:nvSpPr>
        <p:spPr>
          <a:xfrm>
            <a:off x="866216" y="2603500"/>
            <a:ext cx="7954256" cy="4254500"/>
          </a:xfrm>
        </p:spPr>
        <p:txBody>
          <a:bodyPr>
            <a:normAutofit fontScale="70000" lnSpcReduction="20000"/>
          </a:bodyPr>
          <a:lstStyle/>
          <a:p>
            <a:r>
              <a:rPr lang="en-US" sz="1900" dirty="0" smtClean="0"/>
              <a:t>Armstrong, M., (2017). </a:t>
            </a:r>
            <a:r>
              <a:rPr lang="en-US" sz="1900" i="1" dirty="0" smtClean="0"/>
              <a:t>Armstrong's handbook of performance management. </a:t>
            </a:r>
            <a:r>
              <a:rPr lang="en-US" sz="1900" dirty="0" smtClean="0"/>
              <a:t>6 ed. London: </a:t>
            </a:r>
            <a:r>
              <a:rPr lang="en-US" sz="1900" dirty="0" err="1" smtClean="0"/>
              <a:t>Kogan</a:t>
            </a:r>
            <a:r>
              <a:rPr lang="en-US" sz="1900" dirty="0" smtClean="0"/>
              <a:t> Page</a:t>
            </a:r>
            <a:r>
              <a:rPr lang="en-US" sz="1900" dirty="0" smtClean="0"/>
              <a:t>.</a:t>
            </a:r>
          </a:p>
          <a:p>
            <a:r>
              <a:rPr lang="en-US" sz="1900" dirty="0" smtClean="0"/>
              <a:t>Boon, C. &amp; </a:t>
            </a:r>
            <a:r>
              <a:rPr lang="en-US" sz="1900" dirty="0" err="1" smtClean="0"/>
              <a:t>Kalshoven</a:t>
            </a:r>
            <a:r>
              <a:rPr lang="en-US" sz="1900" dirty="0" smtClean="0"/>
              <a:t>, K., </a:t>
            </a:r>
            <a:r>
              <a:rPr lang="en-US" sz="1900" dirty="0" smtClean="0"/>
              <a:t>(2014.) </a:t>
            </a:r>
            <a:r>
              <a:rPr lang="en-US" sz="1900" dirty="0" smtClean="0"/>
              <a:t>How high commitment HRM relates to engagement and commitment: The moderate role of task proficiency. </a:t>
            </a:r>
            <a:r>
              <a:rPr lang="en-US" sz="1900" i="1" dirty="0" smtClean="0"/>
              <a:t>Human Resource Management , </a:t>
            </a:r>
            <a:r>
              <a:rPr lang="en-US" sz="1900" dirty="0" smtClean="0"/>
              <a:t>53(3), pp. 403-420</a:t>
            </a:r>
            <a:r>
              <a:rPr lang="en-US" sz="1900" dirty="0" smtClean="0"/>
              <a:t>.</a:t>
            </a:r>
            <a:endParaRPr lang="en-GB" sz="1900" dirty="0" smtClean="0"/>
          </a:p>
          <a:p>
            <a:r>
              <a:rPr lang="en-US" sz="1900" dirty="0" err="1" smtClean="0"/>
              <a:t>Boxall</a:t>
            </a:r>
            <a:r>
              <a:rPr lang="en-US" sz="1900" dirty="0" smtClean="0"/>
              <a:t>, P. &amp; </a:t>
            </a:r>
            <a:r>
              <a:rPr lang="en-US" sz="1900" dirty="0" err="1" smtClean="0"/>
              <a:t>Macky</a:t>
            </a:r>
            <a:r>
              <a:rPr lang="en-US" sz="1900" dirty="0" smtClean="0"/>
              <a:t>, K., (2014). </a:t>
            </a:r>
            <a:r>
              <a:rPr lang="en-US" sz="1900" i="1" dirty="0" smtClean="0"/>
              <a:t>High involvement work processes, work intensification and employee well-being. </a:t>
            </a:r>
            <a:r>
              <a:rPr lang="en-US" sz="1900" dirty="0" smtClean="0"/>
              <a:t>[Online] </a:t>
            </a:r>
            <a:br>
              <a:rPr lang="en-US" sz="1900" dirty="0" smtClean="0"/>
            </a:br>
            <a:r>
              <a:rPr lang="en-US" sz="1900" dirty="0" smtClean="0"/>
              <a:t>Available at: </a:t>
            </a:r>
            <a:r>
              <a:rPr lang="en-US" sz="1900" u="sng" dirty="0" smtClean="0"/>
              <a:t>https://moodle.uwtsd.ac.uk/pluginfile.php/245570/mod_resource/content/1/Article%20-%20Link%20between%20High%20Involvement%20work%20processes%20and%20employee%20well-being%202014.pdf</a:t>
            </a:r>
            <a:r>
              <a:rPr lang="en-US" sz="1900" dirty="0" smtClean="0"/>
              <a:t/>
            </a:r>
            <a:br>
              <a:rPr lang="en-US" sz="1900" dirty="0" smtClean="0"/>
            </a:br>
            <a:r>
              <a:rPr lang="en-US" sz="1900" dirty="0" smtClean="0"/>
              <a:t>[Accessed 23 May 2019].</a:t>
            </a:r>
            <a:endParaRPr lang="en-GB" sz="1900" dirty="0" smtClean="0"/>
          </a:p>
          <a:p>
            <a:r>
              <a:rPr lang="en-GB" sz="1900" dirty="0" smtClean="0"/>
              <a:t>Bloom, N., </a:t>
            </a:r>
            <a:r>
              <a:rPr lang="en-GB" sz="1900" dirty="0" err="1" smtClean="0"/>
              <a:t>Sadun</a:t>
            </a:r>
            <a:r>
              <a:rPr lang="en-GB" sz="1900" dirty="0" smtClean="0"/>
              <a:t>, R. and </a:t>
            </a:r>
            <a:r>
              <a:rPr lang="en-GB" sz="1900" dirty="0" err="1" smtClean="0"/>
              <a:t>Reenen</a:t>
            </a:r>
            <a:r>
              <a:rPr lang="en-GB" sz="1900" dirty="0" smtClean="0"/>
              <a:t>, J.V. (2012) How three essential practices can address even the most complex global problems. </a:t>
            </a:r>
            <a:r>
              <a:rPr lang="en-GB" sz="1900" i="1" dirty="0" smtClean="0"/>
              <a:t>Harvard Business Review, November.</a:t>
            </a:r>
            <a:endParaRPr lang="en-GB" sz="1900" dirty="0" smtClean="0"/>
          </a:p>
          <a:p>
            <a:r>
              <a:rPr lang="en-US" sz="1900" dirty="0" smtClean="0"/>
              <a:t>CIPD, (2018a). </a:t>
            </a:r>
            <a:r>
              <a:rPr lang="en-US" sz="1900" i="1" dirty="0" smtClean="0"/>
              <a:t>Performance Management: an introduction. </a:t>
            </a:r>
            <a:r>
              <a:rPr lang="en-US" sz="1900" dirty="0" smtClean="0"/>
              <a:t>[Online] </a:t>
            </a:r>
            <a:br>
              <a:rPr lang="en-US" sz="1900" dirty="0" smtClean="0"/>
            </a:br>
            <a:r>
              <a:rPr lang="en-US" sz="1900" dirty="0" smtClean="0"/>
              <a:t>Available at: </a:t>
            </a:r>
            <a:r>
              <a:rPr lang="en-US" sz="1900" u="sng" dirty="0" smtClean="0"/>
              <a:t>https://www.cipd.co.uk/knowledge/fundamentals/people/performance/factsheet</a:t>
            </a:r>
            <a:r>
              <a:rPr lang="en-US" sz="1900" dirty="0" smtClean="0"/>
              <a:t/>
            </a:r>
            <a:br>
              <a:rPr lang="en-US" sz="1900" dirty="0" smtClean="0"/>
            </a:br>
            <a:r>
              <a:rPr lang="en-US" sz="1900" dirty="0" smtClean="0"/>
              <a:t>[Accessed 18 May 2019].</a:t>
            </a:r>
            <a:endParaRPr lang="en-GB" sz="1900" dirty="0" smtClean="0"/>
          </a:p>
          <a:p>
            <a:endParaRPr lang="en-GB" dirty="0"/>
          </a:p>
        </p:txBody>
      </p:sp>
      <p:sp>
        <p:nvSpPr>
          <p:cNvPr id="4" name="Slide Number Placeholder 3"/>
          <p:cNvSpPr>
            <a:spLocks noGrp="1"/>
          </p:cNvSpPr>
          <p:nvPr>
            <p:ph type="sldNum" sz="quarter" idx="12"/>
          </p:nvPr>
        </p:nvSpPr>
        <p:spPr/>
        <p:txBody>
          <a:bodyPr/>
          <a:lstStyle/>
          <a:p>
            <a:fld id="{4AD8468B-0946-4346-911A-1944A2E390CB}" type="slidenum">
              <a:rPr lang="en-GB" smtClean="0"/>
              <a:pPr/>
              <a:t>20</a:t>
            </a:fld>
            <a:endParaRPr lang="en-GB"/>
          </a:p>
        </p:txBody>
      </p:sp>
    </p:spTree>
  </p:cSld>
  <p:clrMapOvr>
    <a:masterClrMapping/>
  </p:clrMapOvr>
  <p:transition>
    <p:fad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9592" y="2492896"/>
            <a:ext cx="7560840" cy="3672408"/>
          </a:xfrm>
        </p:spPr>
        <p:txBody>
          <a:bodyPr>
            <a:normAutofit fontScale="77500" lnSpcReduction="20000"/>
          </a:bodyPr>
          <a:lstStyle/>
          <a:p>
            <a:r>
              <a:rPr lang="en-US" dirty="0" smtClean="0"/>
              <a:t>CIPD, (2018b). </a:t>
            </a:r>
            <a:r>
              <a:rPr lang="en-US" i="1" dirty="0" smtClean="0"/>
              <a:t>The role of line managers in HR and L&amp;D. </a:t>
            </a:r>
            <a:r>
              <a:rPr lang="en-US" dirty="0" smtClean="0"/>
              <a:t>[Online] </a:t>
            </a:r>
            <a:br>
              <a:rPr lang="en-US" dirty="0" smtClean="0"/>
            </a:br>
            <a:r>
              <a:rPr lang="en-US" dirty="0" smtClean="0"/>
              <a:t>Available at: </a:t>
            </a:r>
            <a:r>
              <a:rPr lang="en-US" u="sng" dirty="0" smtClean="0"/>
              <a:t>https://www.cipd.co.uk/knowledge/fundamentals/people/hr/line-managers-factsheet</a:t>
            </a:r>
            <a:r>
              <a:rPr lang="en-US" dirty="0" smtClean="0"/>
              <a:t/>
            </a:r>
            <a:br>
              <a:rPr lang="en-US" dirty="0" smtClean="0"/>
            </a:br>
            <a:r>
              <a:rPr lang="en-US" dirty="0" smtClean="0"/>
              <a:t>[Accessed 18 May 2019</a:t>
            </a:r>
            <a:r>
              <a:rPr lang="en-US" dirty="0" smtClean="0"/>
              <a:t>].</a:t>
            </a:r>
          </a:p>
          <a:p>
            <a:r>
              <a:rPr lang="en-US" dirty="0" smtClean="0"/>
              <a:t>CIPD, </a:t>
            </a:r>
            <a:r>
              <a:rPr lang="en-US" dirty="0" smtClean="0"/>
              <a:t>(2017). </a:t>
            </a:r>
            <a:r>
              <a:rPr lang="en-US" i="1" dirty="0" smtClean="0"/>
              <a:t>Strengths based performance conversations: an </a:t>
            </a:r>
            <a:r>
              <a:rPr lang="en-US" i="1" dirty="0" err="1" smtClean="0"/>
              <a:t>organisational</a:t>
            </a:r>
            <a:r>
              <a:rPr lang="en-US" i="1" dirty="0" smtClean="0"/>
              <a:t> field trial, </a:t>
            </a:r>
            <a:r>
              <a:rPr lang="en-US" dirty="0" smtClean="0"/>
              <a:t>London: Chartered Institute of Personnel and Development </a:t>
            </a:r>
            <a:r>
              <a:rPr lang="en-US" dirty="0" smtClean="0"/>
              <a:t>.</a:t>
            </a:r>
            <a:endParaRPr lang="en-GB" dirty="0" smtClean="0"/>
          </a:p>
          <a:p>
            <a:r>
              <a:rPr lang="en-GB" dirty="0" smtClean="0"/>
              <a:t>Fleetwood, S. and </a:t>
            </a:r>
            <a:r>
              <a:rPr lang="en-GB" dirty="0" err="1" smtClean="0"/>
              <a:t>Hesketh</a:t>
            </a:r>
            <a:r>
              <a:rPr lang="en-GB" dirty="0" smtClean="0"/>
              <a:t>, A. (2010) </a:t>
            </a:r>
            <a:r>
              <a:rPr lang="en-GB" i="1" dirty="0" smtClean="0"/>
              <a:t>Explaining the performance of human resource management.</a:t>
            </a:r>
            <a:r>
              <a:rPr lang="en-GB" dirty="0" smtClean="0"/>
              <a:t> Cambridge: Cambridge University Press. </a:t>
            </a:r>
          </a:p>
          <a:p>
            <a:r>
              <a:rPr lang="en-US" dirty="0" smtClean="0"/>
              <a:t>Fortune , (2019). </a:t>
            </a:r>
            <a:r>
              <a:rPr lang="en-US" i="1" dirty="0" smtClean="0"/>
              <a:t>Fortune 100 best. </a:t>
            </a:r>
            <a:r>
              <a:rPr lang="en-US" dirty="0" smtClean="0"/>
              <a:t>[Online] </a:t>
            </a:r>
            <a:br>
              <a:rPr lang="en-US" dirty="0" smtClean="0"/>
            </a:br>
            <a:r>
              <a:rPr lang="en-US" dirty="0" smtClean="0"/>
              <a:t>Available at: </a:t>
            </a:r>
            <a:r>
              <a:rPr lang="en-US" u="sng" dirty="0" smtClean="0"/>
              <a:t>http://fortune.com/best-companies/2017/google/</a:t>
            </a:r>
            <a:r>
              <a:rPr lang="en-US" dirty="0" smtClean="0"/>
              <a:t/>
            </a:r>
            <a:br>
              <a:rPr lang="en-US" dirty="0" smtClean="0"/>
            </a:br>
            <a:r>
              <a:rPr lang="en-US" dirty="0" smtClean="0"/>
              <a:t>[Accessed 1 June 2019].</a:t>
            </a:r>
            <a:endParaRPr lang="en-GB" dirty="0" smtClean="0"/>
          </a:p>
          <a:p>
            <a:r>
              <a:rPr lang="en-GB" dirty="0" smtClean="0"/>
              <a:t>Harter, J., Schmidt, F. L. and Hayes, T. L. (2002) Business-unit-level relationship between employee satisfaction, employee engagement and business outcomes: a meta-analysis. </a:t>
            </a:r>
            <a:r>
              <a:rPr lang="en-GB" i="1" dirty="0" smtClean="0"/>
              <a:t>Journal of Applied Psychology.</a:t>
            </a:r>
            <a:r>
              <a:rPr lang="en-GB" dirty="0" smtClean="0"/>
              <a:t> </a:t>
            </a:r>
            <a:r>
              <a:rPr lang="en-GB" dirty="0" err="1" smtClean="0"/>
              <a:t>Vol</a:t>
            </a:r>
            <a:r>
              <a:rPr lang="en-GB" dirty="0" smtClean="0"/>
              <a:t> 87, No 2. Pp268-79.</a:t>
            </a:r>
          </a:p>
          <a:p>
            <a:r>
              <a:rPr lang="en-GB" dirty="0" smtClean="0"/>
              <a:t>Kew, J. and </a:t>
            </a:r>
            <a:r>
              <a:rPr lang="en-GB" dirty="0" err="1" smtClean="0"/>
              <a:t>Stredwick,J</a:t>
            </a:r>
            <a:r>
              <a:rPr lang="en-GB" dirty="0" smtClean="0"/>
              <a:t>. (2010) </a:t>
            </a:r>
            <a:r>
              <a:rPr lang="en-GB" i="1" dirty="0" smtClean="0"/>
              <a:t>Human resource management in business context</a:t>
            </a:r>
            <a:r>
              <a:rPr lang="en-GB" dirty="0" smtClean="0"/>
              <a:t>. 2 ed. London: Chartered Institute of Personnel and Development. </a:t>
            </a:r>
          </a:p>
          <a:p>
            <a:endParaRPr lang="en-GB" dirty="0"/>
          </a:p>
        </p:txBody>
      </p:sp>
      <p:sp>
        <p:nvSpPr>
          <p:cNvPr id="4" name="Slide Number Placeholder 3"/>
          <p:cNvSpPr>
            <a:spLocks noGrp="1"/>
          </p:cNvSpPr>
          <p:nvPr>
            <p:ph type="sldNum" sz="quarter" idx="12"/>
          </p:nvPr>
        </p:nvSpPr>
        <p:spPr/>
        <p:txBody>
          <a:bodyPr/>
          <a:lstStyle/>
          <a:p>
            <a:fld id="{4AD8468B-0946-4346-911A-1944A2E390CB}" type="slidenum">
              <a:rPr lang="en-GB" smtClean="0"/>
              <a:pPr/>
              <a:t>21</a:t>
            </a:fld>
            <a:endParaRPr lang="en-GB"/>
          </a:p>
        </p:txBody>
      </p:sp>
    </p:spTree>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66216" y="2603500"/>
            <a:ext cx="7522208" cy="3705820"/>
          </a:xfrm>
        </p:spPr>
        <p:txBody>
          <a:bodyPr>
            <a:normAutofit/>
          </a:bodyPr>
          <a:lstStyle/>
          <a:p>
            <a:r>
              <a:rPr lang="en-US" sz="1400" dirty="0" smtClean="0"/>
              <a:t>Mind Tools, (2018). </a:t>
            </a:r>
            <a:r>
              <a:rPr lang="en-US" sz="1400" i="1" dirty="0" smtClean="0"/>
              <a:t>Herzberg's Motivators and Hygiene factors. </a:t>
            </a:r>
            <a:r>
              <a:rPr lang="en-US" sz="1400" dirty="0" smtClean="0"/>
              <a:t>[Online] </a:t>
            </a:r>
            <a:br>
              <a:rPr lang="en-US" sz="1400" dirty="0" smtClean="0"/>
            </a:br>
            <a:r>
              <a:rPr lang="en-US" sz="1400" dirty="0" smtClean="0"/>
              <a:t>Available at: </a:t>
            </a:r>
            <a:r>
              <a:rPr lang="en-US" sz="1400" u="sng" dirty="0" smtClean="0"/>
              <a:t>https://www.mindtools.com/pages/article/herzberg-motivators-hygiene-factors.htm</a:t>
            </a:r>
            <a:r>
              <a:rPr lang="en-US" sz="1400" dirty="0" smtClean="0"/>
              <a:t/>
            </a:r>
            <a:br>
              <a:rPr lang="en-US" sz="1400" dirty="0" smtClean="0"/>
            </a:br>
            <a:r>
              <a:rPr lang="en-US" sz="1400" dirty="0" smtClean="0"/>
              <a:t>[Accessed 18 May 2019].</a:t>
            </a:r>
            <a:endParaRPr lang="en-GB" sz="1400" dirty="0" smtClean="0"/>
          </a:p>
          <a:p>
            <a:r>
              <a:rPr lang="en-GB" sz="1400" dirty="0" err="1" smtClean="0"/>
              <a:t>Pauuwe</a:t>
            </a:r>
            <a:r>
              <a:rPr lang="en-GB" sz="1400" dirty="0" smtClean="0"/>
              <a:t>, J., </a:t>
            </a:r>
            <a:r>
              <a:rPr lang="en-GB" sz="1400" dirty="0" err="1" smtClean="0"/>
              <a:t>Wright,P</a:t>
            </a:r>
            <a:r>
              <a:rPr lang="en-GB" sz="1400" dirty="0" smtClean="0"/>
              <a:t>. and Guest, D. (2013). HRM and performance: what do we know and where should we go? In: </a:t>
            </a:r>
            <a:r>
              <a:rPr lang="en-GB" sz="1400" dirty="0" err="1" smtClean="0"/>
              <a:t>Paauwe</a:t>
            </a:r>
            <a:r>
              <a:rPr lang="en-GB" sz="1400" dirty="0" smtClean="0"/>
              <a:t>, J., Guest, D. and </a:t>
            </a:r>
            <a:r>
              <a:rPr lang="en-GB" sz="1400" dirty="0" err="1" smtClean="0"/>
              <a:t>Wright,P</a:t>
            </a:r>
            <a:r>
              <a:rPr lang="en-GB" sz="1400" dirty="0" smtClean="0"/>
              <a:t>.(</a:t>
            </a:r>
            <a:r>
              <a:rPr lang="en-GB" sz="1400" dirty="0" err="1" smtClean="0"/>
              <a:t>eds</a:t>
            </a:r>
            <a:r>
              <a:rPr lang="en-GB" sz="1400" dirty="0" smtClean="0"/>
              <a:t>). </a:t>
            </a:r>
            <a:r>
              <a:rPr lang="en-GB" sz="1400" i="1" dirty="0" smtClean="0"/>
              <a:t>HRM and Performance: achievements and challenges.</a:t>
            </a:r>
            <a:r>
              <a:rPr lang="en-GB" sz="1400" dirty="0" smtClean="0"/>
              <a:t> Chichester: Wiley.</a:t>
            </a:r>
          </a:p>
          <a:p>
            <a:r>
              <a:rPr lang="en-US" sz="1400" dirty="0" smtClean="0"/>
              <a:t>Pink, D. (2009, August 25). </a:t>
            </a:r>
            <a:r>
              <a:rPr lang="en-US" sz="1400" i="1" dirty="0" smtClean="0"/>
              <a:t>The puzzle of motivation</a:t>
            </a:r>
            <a:r>
              <a:rPr lang="en-US" sz="1400" dirty="0" smtClean="0"/>
              <a:t>. Retrieved from TED: https://moodle.uwtsd.ac.uk/course/view.php?id=5464</a:t>
            </a:r>
            <a:endParaRPr lang="en-GB" sz="1400" dirty="0" smtClean="0"/>
          </a:p>
          <a:p>
            <a:r>
              <a:rPr lang="en-GB" sz="1400" dirty="0" smtClean="0"/>
              <a:t>Purcell, J., </a:t>
            </a:r>
            <a:r>
              <a:rPr lang="en-GB" sz="1400" dirty="0" err="1" smtClean="0"/>
              <a:t>Kinnie</a:t>
            </a:r>
            <a:r>
              <a:rPr lang="en-GB" sz="1400" dirty="0" smtClean="0"/>
              <a:t>, N., </a:t>
            </a:r>
            <a:r>
              <a:rPr lang="en-GB" sz="1400" dirty="0" err="1" smtClean="0"/>
              <a:t>Hutchinson,S</a:t>
            </a:r>
            <a:r>
              <a:rPr lang="en-GB" sz="1400" dirty="0" smtClean="0"/>
              <a:t>., </a:t>
            </a:r>
            <a:r>
              <a:rPr lang="en-GB" sz="1400" dirty="0" err="1" smtClean="0"/>
              <a:t>Rayton</a:t>
            </a:r>
            <a:r>
              <a:rPr lang="en-GB" sz="1400" dirty="0" smtClean="0"/>
              <a:t>, B. and Swart, J. (2003) </a:t>
            </a:r>
            <a:r>
              <a:rPr lang="en-GB" sz="1400" i="1" dirty="0" smtClean="0"/>
              <a:t>Understanding the people and performance link: unlocking the black box.</a:t>
            </a:r>
            <a:r>
              <a:rPr lang="en-GB" sz="1400" dirty="0" smtClean="0"/>
              <a:t> London: CIPD. </a:t>
            </a:r>
          </a:p>
          <a:p>
            <a:r>
              <a:rPr lang="en-US" sz="1400" dirty="0" smtClean="0"/>
              <a:t>Rees, G. &amp; </a:t>
            </a:r>
            <a:r>
              <a:rPr lang="en-US" sz="1400" dirty="0" err="1" smtClean="0"/>
              <a:t>Tymon</a:t>
            </a:r>
            <a:r>
              <a:rPr lang="en-US" sz="1400" dirty="0" smtClean="0"/>
              <a:t>, A., (2016). Performance Management, Motivation and Reward. In: G. Rees &amp; R. French, eds. </a:t>
            </a:r>
            <a:r>
              <a:rPr lang="en-US" sz="1400" i="1" dirty="0" smtClean="0"/>
              <a:t>Leading, Managing and Developing People. </a:t>
            </a:r>
            <a:r>
              <a:rPr lang="en-US" sz="1400" dirty="0" smtClean="0"/>
              <a:t>London: Chartered Institute of Personnel and Development, p. 255.</a:t>
            </a:r>
            <a:endParaRPr lang="en-GB" sz="1400" dirty="0" smtClean="0"/>
          </a:p>
          <a:p>
            <a:endParaRPr lang="en-GB" sz="1400" dirty="0"/>
          </a:p>
        </p:txBody>
      </p:sp>
      <p:sp>
        <p:nvSpPr>
          <p:cNvPr id="4" name="Slide Number Placeholder 3"/>
          <p:cNvSpPr>
            <a:spLocks noGrp="1"/>
          </p:cNvSpPr>
          <p:nvPr>
            <p:ph type="sldNum" sz="quarter" idx="12"/>
          </p:nvPr>
        </p:nvSpPr>
        <p:spPr/>
        <p:txBody>
          <a:bodyPr/>
          <a:lstStyle/>
          <a:p>
            <a:fld id="{4AD8468B-0946-4346-911A-1944A2E390CB}" type="slidenum">
              <a:rPr lang="en-GB" smtClean="0"/>
              <a:pPr/>
              <a:t>22</a:t>
            </a:fld>
            <a:endParaRPr lang="en-GB"/>
          </a:p>
        </p:txBody>
      </p:sp>
    </p:spTree>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66216" y="2603500"/>
            <a:ext cx="7882248" cy="2337668"/>
          </a:xfrm>
        </p:spPr>
        <p:txBody>
          <a:bodyPr>
            <a:normAutofit/>
          </a:bodyPr>
          <a:lstStyle/>
          <a:p>
            <a:r>
              <a:rPr lang="en-US" sz="1400" dirty="0" smtClean="0"/>
              <a:t>Robinson, D., (2013). </a:t>
            </a:r>
            <a:r>
              <a:rPr lang="en-US" sz="1400" i="1" dirty="0" smtClean="0"/>
              <a:t>The Engaging Manager Series - The Engaging Manager and Sticky Situations. </a:t>
            </a:r>
            <a:r>
              <a:rPr lang="en-US" sz="1400" dirty="0" err="1" smtClean="0"/>
              <a:t>Birghton</a:t>
            </a:r>
            <a:r>
              <a:rPr lang="en-US" sz="1400" dirty="0" smtClean="0"/>
              <a:t>: Institute for Employment Studies .</a:t>
            </a:r>
            <a:endParaRPr lang="en-GB" sz="1400" dirty="0" smtClean="0"/>
          </a:p>
          <a:p>
            <a:r>
              <a:rPr lang="en-US" sz="1400" dirty="0" smtClean="0"/>
              <a:t>Taylor, S., (2016). Improving </a:t>
            </a:r>
            <a:r>
              <a:rPr lang="en-US" sz="1400" dirty="0" err="1" smtClean="0"/>
              <a:t>Organisational</a:t>
            </a:r>
            <a:r>
              <a:rPr lang="en-US" sz="1400" dirty="0" smtClean="0"/>
              <a:t> Performance. In: S. Taylor &amp; C. </a:t>
            </a:r>
            <a:r>
              <a:rPr lang="en-US" sz="1400" dirty="0" err="1" smtClean="0"/>
              <a:t>Woodhams</a:t>
            </a:r>
            <a:r>
              <a:rPr lang="en-US" sz="1400" dirty="0" smtClean="0"/>
              <a:t>, eds. </a:t>
            </a:r>
            <a:r>
              <a:rPr lang="en-US" sz="1400" i="1" dirty="0" smtClean="0"/>
              <a:t>Human Resource Management: People and </a:t>
            </a:r>
            <a:r>
              <a:rPr lang="en-US" sz="1400" i="1" dirty="0" err="1" smtClean="0"/>
              <a:t>Organisation</a:t>
            </a:r>
            <a:r>
              <a:rPr lang="en-US" sz="1400" i="1" dirty="0" smtClean="0"/>
              <a:t>. </a:t>
            </a:r>
            <a:r>
              <a:rPr lang="en-US" sz="1400" dirty="0" smtClean="0"/>
              <a:t>London: Chartered Institute of Personnel and Development , p. 199.</a:t>
            </a:r>
            <a:endParaRPr lang="en-GB" sz="1400" dirty="0" smtClean="0"/>
          </a:p>
          <a:p>
            <a:r>
              <a:rPr lang="en-GB" sz="1400" dirty="0" smtClean="0"/>
              <a:t>Vandenberg RJ, Richardson HA and Eastman LJ (1999) The impact of high involvement work processes on organizational effectiveness: a second order latent variable approach. </a:t>
            </a:r>
            <a:r>
              <a:rPr lang="en-GB" sz="1400" i="1" dirty="0" smtClean="0"/>
              <a:t>Group and Organization Management</a:t>
            </a:r>
            <a:r>
              <a:rPr lang="en-GB" sz="1400" dirty="0" smtClean="0"/>
              <a:t> 24(1): 300–39.</a:t>
            </a:r>
          </a:p>
          <a:p>
            <a:endParaRPr lang="en-GB" dirty="0"/>
          </a:p>
        </p:txBody>
      </p:sp>
      <p:sp>
        <p:nvSpPr>
          <p:cNvPr id="4" name="Slide Number Placeholder 3"/>
          <p:cNvSpPr>
            <a:spLocks noGrp="1"/>
          </p:cNvSpPr>
          <p:nvPr>
            <p:ph type="sldNum" sz="quarter" idx="12"/>
          </p:nvPr>
        </p:nvSpPr>
        <p:spPr/>
        <p:txBody>
          <a:bodyPr/>
          <a:lstStyle/>
          <a:p>
            <a:fld id="{4AD8468B-0946-4346-911A-1944A2E390CB}" type="slidenum">
              <a:rPr lang="en-GB" smtClean="0"/>
              <a:pPr/>
              <a:t>23</a:t>
            </a:fld>
            <a:endParaRPr lang="en-GB"/>
          </a:p>
        </p:txBody>
      </p:sp>
    </p:spTree>
  </p:cSld>
  <p:clrMapOvr>
    <a:masterClrMapping/>
  </p:clrMapOvr>
  <p:transition>
    <p:fad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xmlns=""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Presentation</Template>
  <TotalTime>1408</TotalTime>
  <Words>4055</Words>
  <Application>Microsoft Office PowerPoint</Application>
  <PresentationFormat>On-screen Show (4:3)</PresentationFormat>
  <Paragraphs>263</Paragraphs>
  <Slides>23</Slides>
  <Notes>23</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Ion Boardroom</vt:lpstr>
      <vt:lpstr>Slide 1</vt:lpstr>
      <vt:lpstr>Understanding the link between individual and organisational performance </vt:lpstr>
      <vt:lpstr>Areas to be covered:</vt:lpstr>
      <vt:lpstr>What is high performance management? </vt:lpstr>
      <vt:lpstr>What is high performance working? (Kew and Stredwick, 2010)</vt:lpstr>
      <vt:lpstr>Performance </vt:lpstr>
      <vt:lpstr>The people and performance model (Purcell (2003) </vt:lpstr>
      <vt:lpstr>Able Committed and Engaged (ACE) MODEL </vt:lpstr>
      <vt:lpstr>Link between HPW and organisational performance </vt:lpstr>
      <vt:lpstr>Link between HPW and employee well-being </vt:lpstr>
      <vt:lpstr>Criticisms of the research</vt:lpstr>
      <vt:lpstr>GOOGLE  (Taylor, 2016)</vt:lpstr>
      <vt:lpstr>What is Performance Management?</vt:lpstr>
      <vt:lpstr>Performance management cycle (Armstrong, 2017)</vt:lpstr>
      <vt:lpstr>Main stages and key aspects of the PM Cycle (Rees &amp; Tymon, 2016) </vt:lpstr>
      <vt:lpstr>How performance management can contribute to Employee capability and commitment </vt:lpstr>
      <vt:lpstr>Role of line managers in PM </vt:lpstr>
      <vt:lpstr>Ways HR and Line managers can work together in PM processes</vt:lpstr>
      <vt:lpstr>Conclusion </vt:lpstr>
      <vt:lpstr>Bibliography </vt:lpstr>
      <vt:lpstr>Slide 21</vt:lpstr>
      <vt:lpstr>Slide 22</vt:lpstr>
      <vt:lpstr>Slide 23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nia</dc:creator>
  <cp:lastModifiedBy>nia</cp:lastModifiedBy>
  <cp:revision>53</cp:revision>
  <dcterms:created xsi:type="dcterms:W3CDTF">2019-05-01T14:37:11Z</dcterms:created>
  <dcterms:modified xsi:type="dcterms:W3CDTF">2019-06-02T20:05:25Z</dcterms:modified>
</cp:coreProperties>
</file>