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82" r:id="rId5"/>
    <p:sldId id="301" r:id="rId6"/>
    <p:sldId id="295" r:id="rId7"/>
    <p:sldId id="299" r:id="rId8"/>
    <p:sldId id="289" r:id="rId9"/>
    <p:sldId id="290" r:id="rId10"/>
    <p:sldId id="291" r:id="rId11"/>
    <p:sldId id="292" r:id="rId12"/>
    <p:sldId id="288" r:id="rId13"/>
    <p:sldId id="296" r:id="rId14"/>
    <p:sldId id="297" r:id="rId15"/>
    <p:sldId id="298" r:id="rId16"/>
    <p:sldId id="300" r:id="rId17"/>
    <p:sldId id="293" r:id="rId18"/>
    <p:sldId id="287" r:id="rId19"/>
    <p:sldId id="294" r:id="rId2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546" autoAdjust="0"/>
  </p:normalViewPr>
  <p:slideViewPr>
    <p:cSldViewPr>
      <p:cViewPr varScale="1">
        <p:scale>
          <a:sx n="95" d="100"/>
          <a:sy n="95" d="100"/>
        </p:scale>
        <p:origin x="-444" y="-10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13/03/2017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2F2D24A-E70E-4022-AFA1-425396AAEA9F}" type="datetimeFigureOut">
              <a:rPr lang="en-GB" smtClean="0"/>
              <a:t>13/03/2017</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27A5C87-9A89-413F-90CC-3D311D1D1B8E}" type="slidenum">
              <a:rPr lang="en-GB" smtClean="0"/>
              <a:t>‹#›</a:t>
            </a:fld>
            <a:endParaRPr lang="en-GB"/>
          </a:p>
        </p:txBody>
      </p:sp>
    </p:spTree>
    <p:extLst>
      <p:ext uri="{BB962C8B-B14F-4D97-AF65-F5344CB8AC3E}">
        <p14:creationId xmlns:p14="http://schemas.microsoft.com/office/powerpoint/2010/main" val="2925134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1</a:t>
            </a:fld>
            <a:endParaRPr lang="en-GB"/>
          </a:p>
        </p:txBody>
      </p:sp>
    </p:spTree>
    <p:extLst>
      <p:ext uri="{BB962C8B-B14F-4D97-AF65-F5344CB8AC3E}">
        <p14:creationId xmlns:p14="http://schemas.microsoft.com/office/powerpoint/2010/main" val="2614831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3</a:t>
            </a:fld>
            <a:endParaRPr lang="en-GB"/>
          </a:p>
        </p:txBody>
      </p:sp>
    </p:spTree>
    <p:extLst>
      <p:ext uri="{BB962C8B-B14F-4D97-AF65-F5344CB8AC3E}">
        <p14:creationId xmlns:p14="http://schemas.microsoft.com/office/powerpoint/2010/main" val="3988830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D7231ED-CE54-4AA6-9FCD-668968EC9E44}" type="slidenum">
              <a:rPr lang="en-GB" altLang="en-US"/>
              <a:pPr eaLnBrk="1" hangingPunct="1"/>
              <a:t>5</a:t>
            </a:fld>
            <a:endParaRPr lang="en-GB"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r>
              <a:rPr lang="en-GB" altLang="en-US" smtClean="0"/>
              <a:t>Give out ways of strengthening your behaviour handout</a:t>
            </a:r>
          </a:p>
          <a:p>
            <a:pPr eaLnBrk="1" hangingPunct="1"/>
            <a:endParaRPr lang="en-GB" altLang="en-US" smtClean="0"/>
          </a:p>
          <a:p>
            <a:pPr eaLnBrk="1" hangingPunct="1"/>
            <a:r>
              <a:rPr lang="en-GB" altLang="en-US" smtClean="0"/>
              <a:t>Designed for use in business to help managers help their employees to learn</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6</a:t>
            </a:fld>
            <a:endParaRPr lang="en-GB"/>
          </a:p>
        </p:txBody>
      </p:sp>
    </p:spTree>
    <p:extLst>
      <p:ext uri="{BB962C8B-B14F-4D97-AF65-F5344CB8AC3E}">
        <p14:creationId xmlns:p14="http://schemas.microsoft.com/office/powerpoint/2010/main" val="2563858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Change</a:t>
            </a:r>
            <a:r>
              <a:rPr lang="en-GB" baseline="0" dirty="0" smtClean="0"/>
              <a:t> of preference – strengthen undeveloped style, change to organisations with a different learning culture (Honey and Mumford, 2000, 19)</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7</a:t>
            </a:fld>
            <a:endParaRPr lang="cy-GB" dirty="0"/>
          </a:p>
        </p:txBody>
      </p:sp>
    </p:spTree>
    <p:extLst>
      <p:ext uri="{BB962C8B-B14F-4D97-AF65-F5344CB8AC3E}">
        <p14:creationId xmlns:p14="http://schemas.microsoft.com/office/powerpoint/2010/main" val="384644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Academic criticisms are viewed as ‘unhelpful in undermining confidence in a diagnostic tool that has been helpful </a:t>
            </a:r>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8</a:t>
            </a:fld>
            <a:endParaRPr lang="cy-GB" dirty="0"/>
          </a:p>
        </p:txBody>
      </p:sp>
    </p:spTree>
    <p:extLst>
      <p:ext uri="{BB962C8B-B14F-4D97-AF65-F5344CB8AC3E}">
        <p14:creationId xmlns:p14="http://schemas.microsoft.com/office/powerpoint/2010/main" val="3252616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smtClean="0"/>
              <a:t>Based on work of Carl Jung</a:t>
            </a:r>
          </a:p>
          <a:p>
            <a:r>
              <a:rPr lang="en-GB" dirty="0" smtClean="0"/>
              <a:t>Full test needs to be administered by someone with BPS accreditation (sample only)</a:t>
            </a:r>
            <a:endParaRPr lang="en-US" dirty="0"/>
          </a:p>
        </p:txBody>
      </p:sp>
      <p:sp>
        <p:nvSpPr>
          <p:cNvPr id="4" name="Slide Number Placeholder 3"/>
          <p:cNvSpPr>
            <a:spLocks noGrp="1"/>
          </p:cNvSpPr>
          <p:nvPr>
            <p:ph type="sldNum" sz="quarter" idx="10"/>
          </p:nvPr>
        </p:nvSpPr>
        <p:spPr/>
        <p:txBody>
          <a:bodyPr/>
          <a:lstStyle/>
          <a:p>
            <a:pPr>
              <a:defRPr/>
            </a:pPr>
            <a:fld id="{78421375-A249-40F4-8BD5-C5EF86AA607B}" type="slidenum">
              <a:rPr lang="cy-GB" smtClean="0"/>
              <a:pPr>
                <a:defRPr/>
              </a:pPr>
              <a:t>9</a:t>
            </a:fld>
            <a:endParaRPr lang="cy-GB" dirty="0"/>
          </a:p>
        </p:txBody>
      </p:sp>
    </p:spTree>
    <p:extLst>
      <p:ext uri="{BB962C8B-B14F-4D97-AF65-F5344CB8AC3E}">
        <p14:creationId xmlns:p14="http://schemas.microsoft.com/office/powerpoint/2010/main" val="1572936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14</a:t>
            </a:fld>
            <a:endParaRPr lang="en-GB"/>
          </a:p>
        </p:txBody>
      </p:sp>
    </p:spTree>
    <p:extLst>
      <p:ext uri="{BB962C8B-B14F-4D97-AF65-F5344CB8AC3E}">
        <p14:creationId xmlns:p14="http://schemas.microsoft.com/office/powerpoint/2010/main" val="829386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1B8F3E03-2A9B-4953-B2DD-EEDF1F37DD59}" type="slidenum">
              <a:rPr lang="en-GB" altLang="en-US"/>
              <a:pPr eaLnBrk="1" hangingPunct="1"/>
              <a:t>15</a:t>
            </a:fld>
            <a:endParaRPr lang="en-GB" altLang="en-US"/>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p:spPr>
        <p:txBody>
          <a:bodyPr/>
          <a:lstStyle/>
          <a:p>
            <a:pPr eaLnBrk="1" hangingPunct="1"/>
            <a:endParaRPr lang="en-US" altLang="en-US" smtClean="0">
              <a:latin typeface="Arial"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7A5C87-9A89-413F-90CC-3D311D1D1B8E}" type="slidenum">
              <a:rPr lang="en-GB" smtClean="0"/>
              <a:t>16</a:t>
            </a:fld>
            <a:endParaRPr lang="en-GB"/>
          </a:p>
        </p:txBody>
      </p:sp>
    </p:spTree>
    <p:extLst>
      <p:ext uri="{BB962C8B-B14F-4D97-AF65-F5344CB8AC3E}">
        <p14:creationId xmlns:p14="http://schemas.microsoft.com/office/powerpoint/2010/main" val="2538755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13/03/2017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13/03/2017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13/03/2017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13/03/2017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13/03/2017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76400" y="457200"/>
            <a:ext cx="7010400" cy="12954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676400" y="1981200"/>
            <a:ext cx="3429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257800" y="1981200"/>
            <a:ext cx="3429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noChangeArrowheads="1"/>
          </p:cNvSpPr>
          <p:nvPr>
            <p:ph type="ftr" sz="quarter" idx="10"/>
          </p:nvPr>
        </p:nvSpPr>
        <p:spPr>
          <a:xfrm>
            <a:off x="3124200" y="6356350"/>
            <a:ext cx="2895600" cy="365125"/>
          </a:xfrm>
          <a:prstGeom prst="rect">
            <a:avLst/>
          </a:prstGeom>
          <a:ln/>
        </p:spPr>
        <p:txBody>
          <a:bodyPr/>
          <a:lstStyle>
            <a:lvl1pPr>
              <a:defRPr/>
            </a:lvl1pPr>
          </a:lstStyle>
          <a:p>
            <a:pPr>
              <a:defRPr/>
            </a:pPr>
            <a:endParaRPr lang="en-GB" altLang="en-US"/>
          </a:p>
        </p:txBody>
      </p:sp>
      <p:sp>
        <p:nvSpPr>
          <p:cNvPr id="6" name="Rectangle 5"/>
          <p:cNvSpPr>
            <a:spLocks noGrp="1" noChangeArrowheads="1"/>
          </p:cNvSpPr>
          <p:nvPr>
            <p:ph type="sldNum" sz="quarter" idx="11"/>
          </p:nvPr>
        </p:nvSpPr>
        <p:spPr>
          <a:ln/>
        </p:spPr>
        <p:txBody>
          <a:bodyPr/>
          <a:lstStyle>
            <a:lvl1pPr>
              <a:defRPr/>
            </a:lvl1pPr>
          </a:lstStyle>
          <a:p>
            <a:pPr>
              <a:defRPr/>
            </a:pPr>
            <a:fld id="{D1F483ED-9054-41C2-AA12-DA525EB5578F}" type="slidenum">
              <a:rPr lang="en-GB" altLang="en-US"/>
              <a:pPr>
                <a:defRPr/>
              </a:pPr>
              <a:t>‹#›</a:t>
            </a:fld>
            <a:endParaRPr lang="en-GB" altLang="en-US"/>
          </a:p>
        </p:txBody>
      </p:sp>
      <p:sp>
        <p:nvSpPr>
          <p:cNvPr id="7" name="Rectangle 22"/>
          <p:cNvSpPr>
            <a:spLocks noGrp="1" noChangeArrowheads="1"/>
          </p:cNvSpPr>
          <p:nvPr>
            <p:ph type="dt" sz="half" idx="12"/>
          </p:nvPr>
        </p:nvSpPr>
        <p:spPr>
          <a:ln/>
        </p:spPr>
        <p:txBody>
          <a:bodyPr/>
          <a:lstStyle>
            <a:lvl1pPr>
              <a:defRPr/>
            </a:lvl1pPr>
          </a:lstStyle>
          <a:p>
            <a:pPr>
              <a:defRPr/>
            </a:pPr>
            <a:endParaRPr lang="en-GB" altLang="en-US"/>
          </a:p>
        </p:txBody>
      </p:sp>
    </p:spTree>
    <p:extLst>
      <p:ext uri="{BB962C8B-B14F-4D97-AF65-F5344CB8AC3E}">
        <p14:creationId xmlns:p14="http://schemas.microsoft.com/office/powerpoint/2010/main" val="557304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13/03/2017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psychology-tools.com/myers-briggs-type-indicator/"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etl.tla.ed.ac.uk/questionnaires/ASSIST.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itslifejimbutnotasweknowit.org.uk/files/LSRC_LearningStyles.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etl.tla.ed.ac.uk/questionnaires/ASSIST.pd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Identifying Learning </a:t>
            </a:r>
            <a:r>
              <a:rPr lang="en-US" dirty="0" smtClean="0"/>
              <a:t>Styles</a:t>
            </a:r>
            <a:endParaRPr lang="en-US" dirty="0"/>
          </a:p>
        </p:txBody>
      </p:sp>
      <p:sp>
        <p:nvSpPr>
          <p:cNvPr id="3" name="Subtitle 2"/>
          <p:cNvSpPr>
            <a:spLocks noGrp="1"/>
          </p:cNvSpPr>
          <p:nvPr>
            <p:ph type="subTitle" idx="1"/>
          </p:nvPr>
        </p:nvSpPr>
        <p:spPr/>
        <p:txBody>
          <a:bodyPr/>
          <a:lstStyle/>
          <a:p>
            <a:r>
              <a:rPr lang="en-US" dirty="0" smtClean="0">
                <a:solidFill>
                  <a:schemeClr val="bg1"/>
                </a:solidFill>
              </a:rPr>
              <a:t>DProf Module DSAW7103</a:t>
            </a:r>
          </a:p>
          <a:p>
            <a:r>
              <a:rPr lang="en-US" dirty="0" smtClean="0">
                <a:solidFill>
                  <a:schemeClr val="bg1"/>
                </a:solidFill>
              </a:rPr>
              <a:t>Residential One</a:t>
            </a:r>
            <a:endParaRPr lang="en-US" dirty="0">
              <a:solidFill>
                <a:schemeClr val="bg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943600"/>
            <a:ext cx="9144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64227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and Objectives</a:t>
            </a:r>
            <a:endParaRPr lang="en-GB" dirty="0"/>
          </a:p>
        </p:txBody>
      </p:sp>
      <p:sp>
        <p:nvSpPr>
          <p:cNvPr id="3" name="Content Placeholder 2"/>
          <p:cNvSpPr>
            <a:spLocks noGrp="1"/>
          </p:cNvSpPr>
          <p:nvPr>
            <p:ph idx="1"/>
          </p:nvPr>
        </p:nvSpPr>
        <p:spPr/>
        <p:txBody>
          <a:bodyPr>
            <a:normAutofit/>
          </a:bodyPr>
          <a:lstStyle/>
          <a:p>
            <a:r>
              <a:rPr lang="en-GB" dirty="0" smtClean="0"/>
              <a:t>Aim</a:t>
            </a:r>
          </a:p>
          <a:p>
            <a:pPr lvl="1"/>
            <a:r>
              <a:rPr lang="en-GB" dirty="0" smtClean="0"/>
              <a:t>A review of some Definitions and Models of Learning Styles</a:t>
            </a:r>
          </a:p>
          <a:p>
            <a:r>
              <a:rPr lang="en-GB" dirty="0" smtClean="0"/>
              <a:t>Objective</a:t>
            </a:r>
          </a:p>
          <a:p>
            <a:pPr lvl="1"/>
            <a:r>
              <a:rPr lang="en-GB" dirty="0" smtClean="0"/>
              <a:t>Adopt/Adapt a model for effective learning</a:t>
            </a:r>
          </a:p>
          <a:p>
            <a:r>
              <a:rPr lang="en-GB" dirty="0" smtClean="0"/>
              <a:t>Link to Assessment</a:t>
            </a:r>
          </a:p>
          <a:p>
            <a:pPr lvl="1"/>
            <a:r>
              <a:rPr lang="en-GB" dirty="0"/>
              <a:t> </a:t>
            </a:r>
            <a:r>
              <a:rPr lang="en-GB" dirty="0" smtClean="0"/>
              <a:t>A </a:t>
            </a:r>
            <a:r>
              <a:rPr lang="en-GB" dirty="0"/>
              <a:t>portfolio containing </a:t>
            </a:r>
            <a:r>
              <a:rPr lang="en-GB" dirty="0" smtClean="0"/>
              <a:t>a ‘a reflective review ’ </a:t>
            </a:r>
            <a:endParaRPr lang="en-GB" dirty="0"/>
          </a:p>
        </p:txBody>
      </p:sp>
    </p:spTree>
    <p:extLst>
      <p:ext uri="{BB962C8B-B14F-4D97-AF65-F5344CB8AC3E}">
        <p14:creationId xmlns:p14="http://schemas.microsoft.com/office/powerpoint/2010/main" val="1032757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What’s your understanding of </a:t>
            </a:r>
            <a:r>
              <a:rPr lang="en-GB" dirty="0" smtClean="0"/>
              <a:t>Learning Styles?</a:t>
            </a:r>
            <a:endParaRPr lang="en-GB" dirty="0"/>
          </a:p>
        </p:txBody>
      </p:sp>
      <p:sp>
        <p:nvSpPr>
          <p:cNvPr id="3" name="Content Placeholder 2"/>
          <p:cNvSpPr>
            <a:spLocks noGrp="1"/>
          </p:cNvSpPr>
          <p:nvPr>
            <p:ph idx="1"/>
          </p:nvPr>
        </p:nvSpPr>
        <p:spPr/>
        <p:txBody>
          <a:bodyPr/>
          <a:lstStyle/>
          <a:p>
            <a:r>
              <a:rPr lang="en-GB" dirty="0" smtClean="0"/>
              <a:t>Discuss as a group and flipchart your thoughts</a:t>
            </a:r>
            <a:endParaRPr lang="en-GB" dirty="0"/>
          </a:p>
        </p:txBody>
      </p:sp>
    </p:spTree>
    <p:extLst>
      <p:ext uri="{BB962C8B-B14F-4D97-AF65-F5344CB8AC3E}">
        <p14:creationId xmlns:p14="http://schemas.microsoft.com/office/powerpoint/2010/main" val="1780242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There are numerous definitions</a:t>
            </a:r>
            <a:endParaRPr lang="en-GB" dirty="0"/>
          </a:p>
        </p:txBody>
      </p:sp>
      <p:sp>
        <p:nvSpPr>
          <p:cNvPr id="3" name="Content Placeholder 2"/>
          <p:cNvSpPr>
            <a:spLocks noGrp="1"/>
          </p:cNvSpPr>
          <p:nvPr>
            <p:ph idx="1"/>
          </p:nvPr>
        </p:nvSpPr>
        <p:spPr/>
        <p:txBody>
          <a:bodyPr/>
          <a:lstStyle/>
          <a:p>
            <a:r>
              <a:rPr lang="en-GB" dirty="0" smtClean="0"/>
              <a:t>However, they all boil down to…………………….an </a:t>
            </a:r>
            <a:r>
              <a:rPr lang="en-GB" dirty="0"/>
              <a:t>individual’s </a:t>
            </a:r>
            <a:r>
              <a:rPr lang="en-GB" u="sng" dirty="0" smtClean="0"/>
              <a:t>preferred</a:t>
            </a:r>
            <a:r>
              <a:rPr lang="en-GB" dirty="0" smtClean="0"/>
              <a:t> </a:t>
            </a:r>
            <a:r>
              <a:rPr lang="en-GB" dirty="0"/>
              <a:t>way </a:t>
            </a:r>
            <a:r>
              <a:rPr lang="en-GB" dirty="0" smtClean="0"/>
              <a:t>by which they absorb, process, comprehend </a:t>
            </a:r>
            <a:r>
              <a:rPr lang="en-GB" dirty="0"/>
              <a:t>and </a:t>
            </a:r>
            <a:r>
              <a:rPr lang="en-GB" dirty="0" smtClean="0"/>
              <a:t>retain </a:t>
            </a:r>
            <a:r>
              <a:rPr lang="en-GB" dirty="0"/>
              <a:t>information.</a:t>
            </a:r>
          </a:p>
        </p:txBody>
      </p:sp>
    </p:spTree>
    <p:extLst>
      <p:ext uri="{BB962C8B-B14F-4D97-AF65-F5344CB8AC3E}">
        <p14:creationId xmlns:p14="http://schemas.microsoft.com/office/powerpoint/2010/main" val="1512117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6" name="Rectangle 2"/>
          <p:cNvSpPr>
            <a:spLocks noGrp="1" noChangeArrowheads="1"/>
          </p:cNvSpPr>
          <p:nvPr>
            <p:ph type="title"/>
          </p:nvPr>
        </p:nvSpPr>
        <p:spPr>
          <a:xfrm>
            <a:off x="1062901" y="476672"/>
            <a:ext cx="7010400" cy="1295400"/>
          </a:xfrm>
        </p:spPr>
        <p:txBody>
          <a:bodyPr/>
          <a:lstStyle/>
          <a:p>
            <a:pPr eaLnBrk="1" hangingPunct="1"/>
            <a:r>
              <a:rPr lang="en-GB" altLang="en-US" sz="3500" dirty="0" smtClean="0"/>
              <a:t>Honey and Mumford’s Learning Styles Questionnaire </a:t>
            </a:r>
          </a:p>
        </p:txBody>
      </p:sp>
      <p:sp>
        <p:nvSpPr>
          <p:cNvPr id="1037" name="Rectangle 3"/>
          <p:cNvSpPr>
            <a:spLocks noGrp="1" noChangeArrowheads="1"/>
          </p:cNvSpPr>
          <p:nvPr>
            <p:ph type="body" sz="half" idx="1"/>
          </p:nvPr>
        </p:nvSpPr>
        <p:spPr>
          <a:xfrm>
            <a:off x="827584" y="1916832"/>
            <a:ext cx="3440113" cy="4114800"/>
          </a:xfrm>
        </p:spPr>
        <p:txBody>
          <a:bodyPr/>
          <a:lstStyle/>
          <a:p>
            <a:pPr eaLnBrk="1" hangingPunct="1"/>
            <a:r>
              <a:rPr lang="en-GB" altLang="en-US" sz="2400" dirty="0" smtClean="0"/>
              <a:t>Based on the work of David Kolb’s LSI and experiential learning cycle</a:t>
            </a:r>
          </a:p>
          <a:p>
            <a:pPr eaLnBrk="1" hangingPunct="1"/>
            <a:r>
              <a:rPr lang="en-GB" altLang="en-US" sz="2400" dirty="0" smtClean="0"/>
              <a:t>H&amp;M’s intention that learners become proficient in all four stages of the learning cycle</a:t>
            </a:r>
          </a:p>
        </p:txBody>
      </p:sp>
      <p:sp>
        <p:nvSpPr>
          <p:cNvPr id="1038" name="AutoShape 6" descr="kolb learning styles"/>
          <p:cNvSpPr>
            <a:spLocks noChangeAspect="1" noChangeArrowheads="1"/>
          </p:cNvSpPr>
          <p:nvPr/>
        </p:nvSpPr>
        <p:spPr bwMode="auto">
          <a:xfrm>
            <a:off x="2428875" y="1524000"/>
            <a:ext cx="428625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39" name="AutoShape 8" descr="kolb learning styles"/>
          <p:cNvSpPr>
            <a:spLocks noChangeAspect="1" noChangeArrowheads="1"/>
          </p:cNvSpPr>
          <p:nvPr/>
        </p:nvSpPr>
        <p:spPr bwMode="auto">
          <a:xfrm>
            <a:off x="2428875" y="1524000"/>
            <a:ext cx="428625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40" name="AutoShape 10" descr="kolb learning styles"/>
          <p:cNvSpPr>
            <a:spLocks noChangeAspect="1" noChangeArrowheads="1"/>
          </p:cNvSpPr>
          <p:nvPr/>
        </p:nvSpPr>
        <p:spPr bwMode="auto">
          <a:xfrm>
            <a:off x="2428875" y="1524000"/>
            <a:ext cx="428625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41" name="AutoShape 12" descr="kolb learning styles"/>
          <p:cNvSpPr>
            <a:spLocks noChangeAspect="1" noChangeArrowheads="1"/>
          </p:cNvSpPr>
          <p:nvPr/>
        </p:nvSpPr>
        <p:spPr bwMode="auto">
          <a:xfrm>
            <a:off x="2428875" y="1524000"/>
            <a:ext cx="428625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grpSp>
        <p:nvGrpSpPr>
          <p:cNvPr id="2" name="Content Placeholder 13325"/>
          <p:cNvGrpSpPr>
            <a:grpSpLocks/>
          </p:cNvGrpSpPr>
          <p:nvPr/>
        </p:nvGrpSpPr>
        <p:grpSpPr bwMode="auto">
          <a:xfrm>
            <a:off x="4655757" y="1541694"/>
            <a:ext cx="3440112" cy="4114800"/>
            <a:chOff x="1586" y="709"/>
            <a:chExt cx="2544" cy="2851"/>
          </a:xfrm>
        </p:grpSpPr>
        <p:sp>
          <p:nvSpPr>
            <p:cNvPr id="3" name="_s1028"/>
            <p:cNvSpPr>
              <a:spLocks noChangeArrowheads="1" noTextEdit="1"/>
            </p:cNvSpPr>
            <p:nvPr/>
          </p:nvSpPr>
          <p:spPr bwMode="auto">
            <a:xfrm>
              <a:off x="2032" y="920"/>
              <a:ext cx="1653" cy="1653"/>
            </a:xfrm>
            <a:custGeom>
              <a:avLst/>
              <a:gdLst>
                <a:gd name="G0" fmla="+- -5373952 0 0"/>
                <a:gd name="G1" fmla="+- -7864320 0 0"/>
                <a:gd name="G2" fmla="+- -5373952 0 -7864320"/>
                <a:gd name="G3" fmla="+- 10800 0 0"/>
                <a:gd name="G4" fmla="+- 0 0 -5373952"/>
                <a:gd name="T0" fmla="*/ 360 256 1"/>
                <a:gd name="T1" fmla="*/ 0 256 1"/>
                <a:gd name="G5" fmla="+- G2 T0 T1"/>
                <a:gd name="G6" fmla="?: G2 G2 G5"/>
                <a:gd name="G7" fmla="+- 0 0 G6"/>
                <a:gd name="G8" fmla="+- 7200 0 0"/>
                <a:gd name="G9" fmla="+- 0 0 -7864320"/>
                <a:gd name="G10" fmla="+- 7200 0 2700"/>
                <a:gd name="G11" fmla="cos G10 -5373952"/>
                <a:gd name="G12" fmla="sin G10 -5373952"/>
                <a:gd name="G13" fmla="cos 13500 -5373952"/>
                <a:gd name="G14" fmla="sin 13500 -5373952"/>
                <a:gd name="G15" fmla="+- G11 10800 0"/>
                <a:gd name="G16" fmla="+- G12 10800 0"/>
                <a:gd name="G17" fmla="+- G13 10800 0"/>
                <a:gd name="G18" fmla="+- G14 10800 0"/>
                <a:gd name="G19" fmla="*/ 7200 1 2"/>
                <a:gd name="G20" fmla="+- G19 5400 0"/>
                <a:gd name="G21" fmla="cos G20 -5373952"/>
                <a:gd name="G22" fmla="sin G20 -5373952"/>
                <a:gd name="G23" fmla="+- G21 10800 0"/>
                <a:gd name="G24" fmla="+- G12 G23 G22"/>
                <a:gd name="G25" fmla="+- G22 G23 G11"/>
                <a:gd name="G26" fmla="cos 10800 -5373952"/>
                <a:gd name="G27" fmla="sin 10800 -5373952"/>
                <a:gd name="G28" fmla="cos 7200 -5373952"/>
                <a:gd name="G29" fmla="sin 7200 -5373952"/>
                <a:gd name="G30" fmla="+- G26 10800 0"/>
                <a:gd name="G31" fmla="+- G27 10800 0"/>
                <a:gd name="G32" fmla="+- G28 10800 0"/>
                <a:gd name="G33" fmla="+- G29 10800 0"/>
                <a:gd name="G34" fmla="+- G19 5400 0"/>
                <a:gd name="G35" fmla="cos G34 -7864320"/>
                <a:gd name="G36" fmla="sin G34 -7864320"/>
                <a:gd name="G37" fmla="+/ -7864320 -5373952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739 w 21600"/>
                <a:gd name="T5" fmla="*/ 198 h 21600"/>
                <a:gd name="T6" fmla="*/ 6299 w 21600"/>
                <a:gd name="T7" fmla="*/ 3005 h 21600"/>
                <a:gd name="T8" fmla="*/ 9426 w 21600"/>
                <a:gd name="T9" fmla="*/ 3732 h 21600"/>
                <a:gd name="T10" fmla="*/ 12678 w 21600"/>
                <a:gd name="T11" fmla="*/ -2569 h 21600"/>
                <a:gd name="T12" fmla="*/ 16508 w 21600"/>
                <a:gd name="T13" fmla="*/ 2513 h 21600"/>
                <a:gd name="T14" fmla="*/ 11426 w 21600"/>
                <a:gd name="T15" fmla="*/ 6343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802" y="3670"/>
                  </a:moveTo>
                  <a:cubicBezTo>
                    <a:pt x="11470" y="3623"/>
                    <a:pt x="11135" y="3600"/>
                    <a:pt x="10800" y="3600"/>
                  </a:cubicBezTo>
                  <a:cubicBezTo>
                    <a:pt x="9536" y="3599"/>
                    <a:pt x="8294" y="3932"/>
                    <a:pt x="7199" y="4564"/>
                  </a:cubicBezTo>
                  <a:lnTo>
                    <a:pt x="5399" y="1446"/>
                  </a:lnTo>
                  <a:cubicBezTo>
                    <a:pt x="7041" y="499"/>
                    <a:pt x="8904" y="-1"/>
                    <a:pt x="10800" y="0"/>
                  </a:cubicBezTo>
                  <a:cubicBezTo>
                    <a:pt x="11302" y="0"/>
                    <a:pt x="11805" y="35"/>
                    <a:pt x="12303" y="105"/>
                  </a:cubicBezTo>
                  <a:lnTo>
                    <a:pt x="12678" y="-2569"/>
                  </a:lnTo>
                  <a:lnTo>
                    <a:pt x="16508" y="2513"/>
                  </a:lnTo>
                  <a:lnTo>
                    <a:pt x="11426" y="6343"/>
                  </a:lnTo>
                  <a:lnTo>
                    <a:pt x="11802" y="3670"/>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4" name="_s1029"/>
            <p:cNvSpPr>
              <a:spLocks noChangeArrowheads="1" noTextEdit="1"/>
            </p:cNvSpPr>
            <p:nvPr/>
          </p:nvSpPr>
          <p:spPr bwMode="auto">
            <a:xfrm rot="5400000">
              <a:off x="2421" y="1309"/>
              <a:ext cx="1653" cy="1653"/>
            </a:xfrm>
            <a:custGeom>
              <a:avLst/>
              <a:gdLst>
                <a:gd name="G0" fmla="+- -5373952 0 0"/>
                <a:gd name="G1" fmla="+- -7864320 0 0"/>
                <a:gd name="G2" fmla="+- -5373952 0 -7864320"/>
                <a:gd name="G3" fmla="+- 10800 0 0"/>
                <a:gd name="G4" fmla="+- 0 0 -5373952"/>
                <a:gd name="T0" fmla="*/ 360 256 1"/>
                <a:gd name="T1" fmla="*/ 0 256 1"/>
                <a:gd name="G5" fmla="+- G2 T0 T1"/>
                <a:gd name="G6" fmla="?: G2 G2 G5"/>
                <a:gd name="G7" fmla="+- 0 0 G6"/>
                <a:gd name="G8" fmla="+- 7200 0 0"/>
                <a:gd name="G9" fmla="+- 0 0 -7864320"/>
                <a:gd name="G10" fmla="+- 7200 0 2700"/>
                <a:gd name="G11" fmla="cos G10 -5373952"/>
                <a:gd name="G12" fmla="sin G10 -5373952"/>
                <a:gd name="G13" fmla="cos 13500 -5373952"/>
                <a:gd name="G14" fmla="sin 13500 -5373952"/>
                <a:gd name="G15" fmla="+- G11 10800 0"/>
                <a:gd name="G16" fmla="+- G12 10800 0"/>
                <a:gd name="G17" fmla="+- G13 10800 0"/>
                <a:gd name="G18" fmla="+- G14 10800 0"/>
                <a:gd name="G19" fmla="*/ 7200 1 2"/>
                <a:gd name="G20" fmla="+- G19 5400 0"/>
                <a:gd name="G21" fmla="cos G20 -5373952"/>
                <a:gd name="G22" fmla="sin G20 -5373952"/>
                <a:gd name="G23" fmla="+- G21 10800 0"/>
                <a:gd name="G24" fmla="+- G12 G23 G22"/>
                <a:gd name="G25" fmla="+- G22 G23 G11"/>
                <a:gd name="G26" fmla="cos 10800 -5373952"/>
                <a:gd name="G27" fmla="sin 10800 -5373952"/>
                <a:gd name="G28" fmla="cos 7200 -5373952"/>
                <a:gd name="G29" fmla="sin 7200 -5373952"/>
                <a:gd name="G30" fmla="+- G26 10800 0"/>
                <a:gd name="G31" fmla="+- G27 10800 0"/>
                <a:gd name="G32" fmla="+- G28 10800 0"/>
                <a:gd name="G33" fmla="+- G29 10800 0"/>
                <a:gd name="G34" fmla="+- G19 5400 0"/>
                <a:gd name="G35" fmla="cos G34 -7864320"/>
                <a:gd name="G36" fmla="sin G34 -7864320"/>
                <a:gd name="G37" fmla="+/ -7864320 -5373952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739 w 21600"/>
                <a:gd name="T5" fmla="*/ 198 h 21600"/>
                <a:gd name="T6" fmla="*/ 6299 w 21600"/>
                <a:gd name="T7" fmla="*/ 3005 h 21600"/>
                <a:gd name="T8" fmla="*/ 9426 w 21600"/>
                <a:gd name="T9" fmla="*/ 3732 h 21600"/>
                <a:gd name="T10" fmla="*/ 12678 w 21600"/>
                <a:gd name="T11" fmla="*/ -2569 h 21600"/>
                <a:gd name="T12" fmla="*/ 16508 w 21600"/>
                <a:gd name="T13" fmla="*/ 2513 h 21600"/>
                <a:gd name="T14" fmla="*/ 11426 w 21600"/>
                <a:gd name="T15" fmla="*/ 6343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802" y="3670"/>
                  </a:moveTo>
                  <a:cubicBezTo>
                    <a:pt x="11470" y="3623"/>
                    <a:pt x="11135" y="3600"/>
                    <a:pt x="10800" y="3600"/>
                  </a:cubicBezTo>
                  <a:cubicBezTo>
                    <a:pt x="9536" y="3599"/>
                    <a:pt x="8294" y="3932"/>
                    <a:pt x="7199" y="4564"/>
                  </a:cubicBezTo>
                  <a:lnTo>
                    <a:pt x="5399" y="1446"/>
                  </a:lnTo>
                  <a:cubicBezTo>
                    <a:pt x="7041" y="499"/>
                    <a:pt x="8904" y="-1"/>
                    <a:pt x="10800" y="0"/>
                  </a:cubicBezTo>
                  <a:cubicBezTo>
                    <a:pt x="11302" y="0"/>
                    <a:pt x="11805" y="35"/>
                    <a:pt x="12303" y="105"/>
                  </a:cubicBezTo>
                  <a:lnTo>
                    <a:pt x="12678" y="-2569"/>
                  </a:lnTo>
                  <a:lnTo>
                    <a:pt x="16508" y="2513"/>
                  </a:lnTo>
                  <a:lnTo>
                    <a:pt x="11426" y="6343"/>
                  </a:lnTo>
                  <a:lnTo>
                    <a:pt x="11802" y="3670"/>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5" name="_s1030"/>
            <p:cNvSpPr>
              <a:spLocks noChangeArrowheads="1" noTextEdit="1"/>
            </p:cNvSpPr>
            <p:nvPr/>
          </p:nvSpPr>
          <p:spPr bwMode="auto">
            <a:xfrm rot="10800000">
              <a:off x="2032" y="1698"/>
              <a:ext cx="1653" cy="1653"/>
            </a:xfrm>
            <a:custGeom>
              <a:avLst/>
              <a:gdLst>
                <a:gd name="G0" fmla="+- -5373952 0 0"/>
                <a:gd name="G1" fmla="+- -7864320 0 0"/>
                <a:gd name="G2" fmla="+- -5373952 0 -7864320"/>
                <a:gd name="G3" fmla="+- 10800 0 0"/>
                <a:gd name="G4" fmla="+- 0 0 -5373952"/>
                <a:gd name="T0" fmla="*/ 360 256 1"/>
                <a:gd name="T1" fmla="*/ 0 256 1"/>
                <a:gd name="G5" fmla="+- G2 T0 T1"/>
                <a:gd name="G6" fmla="?: G2 G2 G5"/>
                <a:gd name="G7" fmla="+- 0 0 G6"/>
                <a:gd name="G8" fmla="+- 7200 0 0"/>
                <a:gd name="G9" fmla="+- 0 0 -7864320"/>
                <a:gd name="G10" fmla="+- 7200 0 2700"/>
                <a:gd name="G11" fmla="cos G10 -5373952"/>
                <a:gd name="G12" fmla="sin G10 -5373952"/>
                <a:gd name="G13" fmla="cos 13500 -5373952"/>
                <a:gd name="G14" fmla="sin 13500 -5373952"/>
                <a:gd name="G15" fmla="+- G11 10800 0"/>
                <a:gd name="G16" fmla="+- G12 10800 0"/>
                <a:gd name="G17" fmla="+- G13 10800 0"/>
                <a:gd name="G18" fmla="+- G14 10800 0"/>
                <a:gd name="G19" fmla="*/ 7200 1 2"/>
                <a:gd name="G20" fmla="+- G19 5400 0"/>
                <a:gd name="G21" fmla="cos G20 -5373952"/>
                <a:gd name="G22" fmla="sin G20 -5373952"/>
                <a:gd name="G23" fmla="+- G21 10800 0"/>
                <a:gd name="G24" fmla="+- G12 G23 G22"/>
                <a:gd name="G25" fmla="+- G22 G23 G11"/>
                <a:gd name="G26" fmla="cos 10800 -5373952"/>
                <a:gd name="G27" fmla="sin 10800 -5373952"/>
                <a:gd name="G28" fmla="cos 7200 -5373952"/>
                <a:gd name="G29" fmla="sin 7200 -5373952"/>
                <a:gd name="G30" fmla="+- G26 10800 0"/>
                <a:gd name="G31" fmla="+- G27 10800 0"/>
                <a:gd name="G32" fmla="+- G28 10800 0"/>
                <a:gd name="G33" fmla="+- G29 10800 0"/>
                <a:gd name="G34" fmla="+- G19 5400 0"/>
                <a:gd name="G35" fmla="cos G34 -7864320"/>
                <a:gd name="G36" fmla="sin G34 -7864320"/>
                <a:gd name="G37" fmla="+/ -7864320 -5373952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739 w 21600"/>
                <a:gd name="T5" fmla="*/ 198 h 21600"/>
                <a:gd name="T6" fmla="*/ 6299 w 21600"/>
                <a:gd name="T7" fmla="*/ 3005 h 21600"/>
                <a:gd name="T8" fmla="*/ 9426 w 21600"/>
                <a:gd name="T9" fmla="*/ 3732 h 21600"/>
                <a:gd name="T10" fmla="*/ 12678 w 21600"/>
                <a:gd name="T11" fmla="*/ -2569 h 21600"/>
                <a:gd name="T12" fmla="*/ 16508 w 21600"/>
                <a:gd name="T13" fmla="*/ 2513 h 21600"/>
                <a:gd name="T14" fmla="*/ 11426 w 21600"/>
                <a:gd name="T15" fmla="*/ 6343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802" y="3670"/>
                  </a:moveTo>
                  <a:cubicBezTo>
                    <a:pt x="11470" y="3623"/>
                    <a:pt x="11135" y="3600"/>
                    <a:pt x="10800" y="3600"/>
                  </a:cubicBezTo>
                  <a:cubicBezTo>
                    <a:pt x="9536" y="3599"/>
                    <a:pt x="8294" y="3932"/>
                    <a:pt x="7199" y="4564"/>
                  </a:cubicBezTo>
                  <a:lnTo>
                    <a:pt x="5399" y="1446"/>
                  </a:lnTo>
                  <a:cubicBezTo>
                    <a:pt x="7041" y="499"/>
                    <a:pt x="8904" y="-1"/>
                    <a:pt x="10800" y="0"/>
                  </a:cubicBezTo>
                  <a:cubicBezTo>
                    <a:pt x="11302" y="0"/>
                    <a:pt x="11805" y="35"/>
                    <a:pt x="12303" y="105"/>
                  </a:cubicBezTo>
                  <a:lnTo>
                    <a:pt x="12678" y="-2569"/>
                  </a:lnTo>
                  <a:lnTo>
                    <a:pt x="16508" y="2513"/>
                  </a:lnTo>
                  <a:lnTo>
                    <a:pt x="11426" y="6343"/>
                  </a:lnTo>
                  <a:lnTo>
                    <a:pt x="11802" y="3670"/>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6" name="_s1031"/>
            <p:cNvSpPr>
              <a:spLocks noChangeArrowheads="1" noTextEdit="1"/>
            </p:cNvSpPr>
            <p:nvPr/>
          </p:nvSpPr>
          <p:spPr bwMode="auto">
            <a:xfrm rot="16200000">
              <a:off x="1643" y="1309"/>
              <a:ext cx="1653" cy="1653"/>
            </a:xfrm>
            <a:custGeom>
              <a:avLst/>
              <a:gdLst>
                <a:gd name="G0" fmla="+- -5373952 0 0"/>
                <a:gd name="G1" fmla="+- -7864320 0 0"/>
                <a:gd name="G2" fmla="+- -5373952 0 -7864320"/>
                <a:gd name="G3" fmla="+- 10800 0 0"/>
                <a:gd name="G4" fmla="+- 0 0 -5373952"/>
                <a:gd name="T0" fmla="*/ 360 256 1"/>
                <a:gd name="T1" fmla="*/ 0 256 1"/>
                <a:gd name="G5" fmla="+- G2 T0 T1"/>
                <a:gd name="G6" fmla="?: G2 G2 G5"/>
                <a:gd name="G7" fmla="+- 0 0 G6"/>
                <a:gd name="G8" fmla="+- 7200 0 0"/>
                <a:gd name="G9" fmla="+- 0 0 -7864320"/>
                <a:gd name="G10" fmla="+- 7200 0 2700"/>
                <a:gd name="G11" fmla="cos G10 -5373952"/>
                <a:gd name="G12" fmla="sin G10 -5373952"/>
                <a:gd name="G13" fmla="cos 13500 -5373952"/>
                <a:gd name="G14" fmla="sin 13500 -5373952"/>
                <a:gd name="G15" fmla="+- G11 10800 0"/>
                <a:gd name="G16" fmla="+- G12 10800 0"/>
                <a:gd name="G17" fmla="+- G13 10800 0"/>
                <a:gd name="G18" fmla="+- G14 10800 0"/>
                <a:gd name="G19" fmla="*/ 7200 1 2"/>
                <a:gd name="G20" fmla="+- G19 5400 0"/>
                <a:gd name="G21" fmla="cos G20 -5373952"/>
                <a:gd name="G22" fmla="sin G20 -5373952"/>
                <a:gd name="G23" fmla="+- G21 10800 0"/>
                <a:gd name="G24" fmla="+- G12 G23 G22"/>
                <a:gd name="G25" fmla="+- G22 G23 G11"/>
                <a:gd name="G26" fmla="cos 10800 -5373952"/>
                <a:gd name="G27" fmla="sin 10800 -5373952"/>
                <a:gd name="G28" fmla="cos 7200 -5373952"/>
                <a:gd name="G29" fmla="sin 7200 -5373952"/>
                <a:gd name="G30" fmla="+- G26 10800 0"/>
                <a:gd name="G31" fmla="+- G27 10800 0"/>
                <a:gd name="G32" fmla="+- G28 10800 0"/>
                <a:gd name="G33" fmla="+- G29 10800 0"/>
                <a:gd name="G34" fmla="+- G19 5400 0"/>
                <a:gd name="G35" fmla="cos G34 -7864320"/>
                <a:gd name="G36" fmla="sin G34 -7864320"/>
                <a:gd name="G37" fmla="+/ -7864320 -5373952 2"/>
                <a:gd name="T2" fmla="*/ 180 256 1"/>
                <a:gd name="T3" fmla="*/ 0 256 1"/>
                <a:gd name="G38" fmla="+- G37 T2 T3"/>
                <a:gd name="G39" fmla="?: G2 G37 G38"/>
                <a:gd name="G40" fmla="cos 10800 G39"/>
                <a:gd name="G41" fmla="sin 10800 G39"/>
                <a:gd name="G42" fmla="cos 7200 G39"/>
                <a:gd name="G43" fmla="sin 7200 G39"/>
                <a:gd name="G44" fmla="+- G40 10800 0"/>
                <a:gd name="G45" fmla="+- G41 10800 0"/>
                <a:gd name="G46" fmla="+- G42 10800 0"/>
                <a:gd name="G47" fmla="+- G43 10800 0"/>
                <a:gd name="G48" fmla="+- G35 10800 0"/>
                <a:gd name="G49" fmla="+- G36 10800 0"/>
                <a:gd name="T4" fmla="*/ 8739 w 21600"/>
                <a:gd name="T5" fmla="*/ 198 h 21600"/>
                <a:gd name="T6" fmla="*/ 6299 w 21600"/>
                <a:gd name="T7" fmla="*/ 3005 h 21600"/>
                <a:gd name="T8" fmla="*/ 9426 w 21600"/>
                <a:gd name="T9" fmla="*/ 3732 h 21600"/>
                <a:gd name="T10" fmla="*/ 12678 w 21600"/>
                <a:gd name="T11" fmla="*/ -2569 h 21600"/>
                <a:gd name="T12" fmla="*/ 16508 w 21600"/>
                <a:gd name="T13" fmla="*/ 2513 h 21600"/>
                <a:gd name="T14" fmla="*/ 11426 w 21600"/>
                <a:gd name="T15" fmla="*/ 6343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1802" y="3670"/>
                  </a:moveTo>
                  <a:cubicBezTo>
                    <a:pt x="11470" y="3623"/>
                    <a:pt x="11135" y="3600"/>
                    <a:pt x="10800" y="3600"/>
                  </a:cubicBezTo>
                  <a:cubicBezTo>
                    <a:pt x="9536" y="3599"/>
                    <a:pt x="8294" y="3932"/>
                    <a:pt x="7199" y="4564"/>
                  </a:cubicBezTo>
                  <a:lnTo>
                    <a:pt x="5399" y="1446"/>
                  </a:lnTo>
                  <a:cubicBezTo>
                    <a:pt x="7041" y="499"/>
                    <a:pt x="8904" y="-1"/>
                    <a:pt x="10800" y="0"/>
                  </a:cubicBezTo>
                  <a:cubicBezTo>
                    <a:pt x="11302" y="0"/>
                    <a:pt x="11805" y="35"/>
                    <a:pt x="12303" y="105"/>
                  </a:cubicBezTo>
                  <a:lnTo>
                    <a:pt x="12678" y="-2569"/>
                  </a:lnTo>
                  <a:lnTo>
                    <a:pt x="16508" y="2513"/>
                  </a:lnTo>
                  <a:lnTo>
                    <a:pt x="11426" y="6343"/>
                  </a:lnTo>
                  <a:lnTo>
                    <a:pt x="11802" y="3670"/>
                  </a:lnTo>
                  <a:close/>
                </a:path>
              </a:pathLst>
            </a:custGeom>
            <a:solidFill>
              <a:schemeClr val="accent1"/>
            </a:solidFill>
            <a:ln w="9525">
              <a:solidFill>
                <a:schemeClr val="tx1"/>
              </a:solidFill>
              <a:miter lim="800000"/>
              <a:headEnd/>
              <a:tailEnd/>
            </a:ln>
          </p:spPr>
          <p:txBody>
            <a:bodyPr vert="horz" wrap="square" lIns="0" tIns="0" rIns="0" bIns="0" numCol="1" anchor="ctr" anchorCtr="0" compatLnSpc="1">
              <a:prstTxWarp prst="textNoShape">
                <a:avLst/>
              </a:prstTxWarp>
            </a:bodyPr>
            <a:lstStyle/>
            <a:p>
              <a:endParaRPr lang="en-GB"/>
            </a:p>
          </p:txBody>
        </p:sp>
        <p:sp>
          <p:nvSpPr>
            <p:cNvPr id="7" name="_s1032"/>
            <p:cNvSpPr>
              <a:spLocks noChangeArrowheads="1"/>
            </p:cNvSpPr>
            <p:nvPr/>
          </p:nvSpPr>
          <p:spPr bwMode="auto">
            <a:xfrm>
              <a:off x="3298" y="1072"/>
              <a:ext cx="623" cy="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Reflective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Observation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(Reflectors)</a:t>
              </a:r>
            </a:p>
          </p:txBody>
        </p:sp>
        <p:sp>
          <p:nvSpPr>
            <p:cNvPr id="8" name="_s1033"/>
            <p:cNvSpPr>
              <a:spLocks noChangeArrowheads="1"/>
            </p:cNvSpPr>
            <p:nvPr/>
          </p:nvSpPr>
          <p:spPr bwMode="auto">
            <a:xfrm>
              <a:off x="1797" y="2576"/>
              <a:ext cx="623" cy="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Active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Experimentation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(Pragmatists)</a:t>
              </a:r>
            </a:p>
          </p:txBody>
        </p:sp>
        <p:sp>
          <p:nvSpPr>
            <p:cNvPr id="9" name="_s1034"/>
            <p:cNvSpPr>
              <a:spLocks noChangeArrowheads="1"/>
            </p:cNvSpPr>
            <p:nvPr/>
          </p:nvSpPr>
          <p:spPr bwMode="auto">
            <a:xfrm>
              <a:off x="1795" y="1074"/>
              <a:ext cx="623" cy="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Concrete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Experience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(Activists)</a:t>
              </a:r>
            </a:p>
          </p:txBody>
        </p:sp>
        <p:sp>
          <p:nvSpPr>
            <p:cNvPr id="10" name="_s1035"/>
            <p:cNvSpPr>
              <a:spLocks noChangeArrowheads="1"/>
            </p:cNvSpPr>
            <p:nvPr/>
          </p:nvSpPr>
          <p:spPr bwMode="auto">
            <a:xfrm>
              <a:off x="3299" y="2574"/>
              <a:ext cx="623" cy="6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Abstract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Conceptualisation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cap="none" normalizeH="0" baseline="0" smtClean="0">
                  <a:ln>
                    <a:noFill/>
                  </a:ln>
                  <a:solidFill>
                    <a:schemeClr val="tx1"/>
                  </a:solidFill>
                  <a:effectLst/>
                  <a:latin typeface="Arial" charset="0"/>
                </a:rPr>
                <a:t>(Theorists)</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1700" b="0" i="0" u="none" strike="noStrike" cap="none" normalizeH="0" baseline="0" smtClean="0">
                <a:ln>
                  <a:noFill/>
                </a:ln>
                <a:solidFill>
                  <a:schemeClr val="tx1"/>
                </a:solidFill>
                <a:effectLst/>
                <a:latin typeface="Arial" charset="0"/>
              </a:endParaRPr>
            </a:p>
          </p:txBody>
        </p:sp>
      </p:grpSp>
    </p:spTree>
    <p:extLst>
      <p:ext uri="{BB962C8B-B14F-4D97-AF65-F5344CB8AC3E}">
        <p14:creationId xmlns:p14="http://schemas.microsoft.com/office/powerpoint/2010/main" val="14025414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08720"/>
            <a:ext cx="7772400" cy="1143000"/>
          </a:xfrm>
        </p:spPr>
        <p:txBody>
          <a:bodyPr>
            <a:normAutofit fontScale="90000"/>
          </a:bodyPr>
          <a:lstStyle/>
          <a:p>
            <a:r>
              <a:rPr lang="en-GB" sz="4000" dirty="0" smtClean="0"/>
              <a:t>Honey and Mumford’s Learning Styles Questionnaire</a:t>
            </a:r>
            <a:r>
              <a:rPr lang="en-GB" dirty="0" smtClean="0"/>
              <a:t/>
            </a:r>
            <a:br>
              <a:rPr lang="en-GB" dirty="0" smtClean="0"/>
            </a:br>
            <a:endParaRPr lang="en-US" dirty="0"/>
          </a:p>
        </p:txBody>
      </p:sp>
      <p:sp>
        <p:nvSpPr>
          <p:cNvPr id="3" name="Content Placeholder 2"/>
          <p:cNvSpPr>
            <a:spLocks noGrp="1"/>
          </p:cNvSpPr>
          <p:nvPr>
            <p:ph idx="1"/>
          </p:nvPr>
        </p:nvSpPr>
        <p:spPr/>
        <p:txBody>
          <a:bodyPr/>
          <a:lstStyle/>
          <a:p>
            <a:r>
              <a:rPr lang="en-GB" dirty="0" smtClean="0"/>
              <a:t>Complete and score the questionnaire (15 minutes)</a:t>
            </a:r>
          </a:p>
          <a:p>
            <a:r>
              <a:rPr lang="en-GB" dirty="0" smtClean="0"/>
              <a:t>Consider the implications for completing your </a:t>
            </a:r>
            <a:r>
              <a:rPr lang="en-GB" dirty="0" smtClean="0"/>
              <a:t>studies</a:t>
            </a:r>
            <a:endParaRPr lang="en-GB" dirty="0" smtClean="0"/>
          </a:p>
          <a:p>
            <a:pPr marL="0" indent="0">
              <a:buNone/>
            </a:pPr>
            <a:endParaRPr lang="en-GB" dirty="0" smtClean="0"/>
          </a:p>
          <a:p>
            <a:endParaRPr lang="en-US" dirty="0"/>
          </a:p>
        </p:txBody>
      </p:sp>
    </p:spTree>
    <p:extLst>
      <p:ext uri="{BB962C8B-B14F-4D97-AF65-F5344CB8AC3E}">
        <p14:creationId xmlns:p14="http://schemas.microsoft.com/office/powerpoint/2010/main" val="27756983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Honey and Mumford - issues</a:t>
            </a:r>
            <a:endParaRPr lang="en-US" sz="4000" dirty="0"/>
          </a:p>
        </p:txBody>
      </p:sp>
      <p:sp>
        <p:nvSpPr>
          <p:cNvPr id="3" name="Content Placeholder 2"/>
          <p:cNvSpPr>
            <a:spLocks noGrp="1"/>
          </p:cNvSpPr>
          <p:nvPr>
            <p:ph idx="1"/>
          </p:nvPr>
        </p:nvSpPr>
        <p:spPr/>
        <p:txBody>
          <a:bodyPr/>
          <a:lstStyle/>
          <a:p>
            <a:r>
              <a:rPr lang="en-GB" sz="2800" dirty="0" smtClean="0"/>
              <a:t>Can learning style preferences change? “Modifiable at will”… “change of circumstances”</a:t>
            </a:r>
          </a:p>
          <a:p>
            <a:r>
              <a:rPr lang="en-GB" sz="2800" dirty="0" smtClean="0"/>
              <a:t>How accurate are self-perceptions? </a:t>
            </a:r>
            <a:r>
              <a:rPr lang="en-GB" sz="2800" dirty="0"/>
              <a:t>a</a:t>
            </a:r>
            <a:r>
              <a:rPr lang="en-GB" sz="2800" dirty="0" smtClean="0"/>
              <a:t>dmit “self perceptions can be misleading”</a:t>
            </a:r>
          </a:p>
          <a:p>
            <a:r>
              <a:rPr lang="en-GB" sz="2800" dirty="0" smtClean="0"/>
              <a:t>Labelling/over-simplification “easy to remember…reinforce stages people need to go through to become balanced learners”</a:t>
            </a:r>
            <a:endParaRPr lang="en-US" sz="2800" dirty="0"/>
          </a:p>
        </p:txBody>
      </p:sp>
    </p:spTree>
    <p:extLst>
      <p:ext uri="{BB962C8B-B14F-4D97-AF65-F5344CB8AC3E}">
        <p14:creationId xmlns:p14="http://schemas.microsoft.com/office/powerpoint/2010/main" val="21233737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Peter Honey’s defence</a:t>
            </a:r>
            <a:endParaRPr lang="en-US" sz="4000" dirty="0"/>
          </a:p>
        </p:txBody>
      </p:sp>
      <p:sp>
        <p:nvSpPr>
          <p:cNvPr id="3" name="Content Placeholder 2"/>
          <p:cNvSpPr>
            <a:spLocks noGrp="1"/>
          </p:cNvSpPr>
          <p:nvPr>
            <p:ph idx="1"/>
          </p:nvPr>
        </p:nvSpPr>
        <p:spPr/>
        <p:txBody>
          <a:bodyPr/>
          <a:lstStyle/>
          <a:p>
            <a:pPr marL="0" indent="0">
              <a:buNone/>
            </a:pPr>
            <a:r>
              <a:rPr lang="en-GB" sz="2400" dirty="0" smtClean="0"/>
              <a:t>“</a:t>
            </a:r>
            <a:r>
              <a:rPr lang="en-GB" sz="2600" dirty="0" smtClean="0"/>
              <a:t>The LSQ is simply a checklist that invites people to take stock of how they can learn.  It is purely designed to stimulate people into thinking about the way they learn from experience (which most people take for granted). There is nothing remotely sophisticated about it: it is an utterly straightforward, harmless, self-developmental tool.”</a:t>
            </a:r>
            <a:endParaRPr lang="en-US" sz="2600" dirty="0"/>
          </a:p>
        </p:txBody>
      </p:sp>
    </p:spTree>
    <p:extLst>
      <p:ext uri="{BB962C8B-B14F-4D97-AF65-F5344CB8AC3E}">
        <p14:creationId xmlns:p14="http://schemas.microsoft.com/office/powerpoint/2010/main" val="4107046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Myers-Briggs Type Indicator (MBTI)</a:t>
            </a:r>
            <a:endParaRPr lang="en-US" sz="4000" dirty="0"/>
          </a:p>
        </p:txBody>
      </p:sp>
      <p:sp>
        <p:nvSpPr>
          <p:cNvPr id="3" name="Content Placeholder 2"/>
          <p:cNvSpPr>
            <a:spLocks noGrp="1"/>
          </p:cNvSpPr>
          <p:nvPr>
            <p:ph idx="1"/>
          </p:nvPr>
        </p:nvSpPr>
        <p:spPr/>
        <p:txBody>
          <a:bodyPr/>
          <a:lstStyle/>
          <a:p>
            <a:r>
              <a:rPr lang="en-GB" sz="2800" dirty="0" smtClean="0"/>
              <a:t>1962 </a:t>
            </a:r>
            <a:r>
              <a:rPr lang="en-GB" sz="2800" dirty="0"/>
              <a:t>I</a:t>
            </a:r>
            <a:r>
              <a:rPr lang="en-GB" sz="2800" dirty="0" smtClean="0"/>
              <a:t>sabel Briggs Myers</a:t>
            </a:r>
          </a:p>
          <a:p>
            <a:r>
              <a:rPr lang="en-GB" sz="2800" dirty="0" smtClean="0"/>
              <a:t>Perceiving/judging P/J</a:t>
            </a:r>
          </a:p>
          <a:p>
            <a:r>
              <a:rPr lang="en-GB" sz="2800" dirty="0" smtClean="0"/>
              <a:t>Sensing/</a:t>
            </a:r>
            <a:r>
              <a:rPr lang="en-GB" sz="2800" dirty="0" err="1" smtClean="0"/>
              <a:t>iNtuition</a:t>
            </a:r>
            <a:r>
              <a:rPr lang="en-GB" sz="2800" dirty="0" smtClean="0"/>
              <a:t> S/N</a:t>
            </a:r>
          </a:p>
          <a:p>
            <a:r>
              <a:rPr lang="en-GB" sz="2800" dirty="0" smtClean="0"/>
              <a:t>Thinking/feeling T/F</a:t>
            </a:r>
          </a:p>
          <a:p>
            <a:r>
              <a:rPr lang="en-GB" sz="2800" dirty="0" smtClean="0"/>
              <a:t>Extraversion/introversion E/I</a:t>
            </a:r>
          </a:p>
          <a:p>
            <a:pPr marL="0" indent="0">
              <a:buNone/>
            </a:pPr>
            <a:r>
              <a:rPr lang="en-US" sz="2800" dirty="0">
                <a:hlinkClick r:id="rId3"/>
              </a:rPr>
              <a:t>http://psychology-tools.com/myers-briggs-type-indicator</a:t>
            </a:r>
            <a:r>
              <a:rPr lang="en-US" sz="2800" dirty="0" smtClean="0">
                <a:hlinkClick r:id="rId3"/>
              </a:rPr>
              <a:t>/</a:t>
            </a:r>
            <a:endParaRPr lang="en-US" sz="2800" dirty="0" smtClean="0"/>
          </a:p>
          <a:p>
            <a:pPr marL="0" indent="0">
              <a:buNone/>
            </a:pPr>
            <a:endParaRPr lang="en-US" sz="2800" dirty="0"/>
          </a:p>
        </p:txBody>
      </p:sp>
    </p:spTree>
    <p:extLst>
      <p:ext uri="{BB962C8B-B14F-4D97-AF65-F5344CB8AC3E}">
        <p14:creationId xmlns:p14="http://schemas.microsoft.com/office/powerpoint/2010/main" val="23057408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75812" name="Object 4"/>
          <p:cNvGraphicFramePr>
            <a:graphicFrameLocks noChangeAspect="1"/>
          </p:cNvGraphicFramePr>
          <p:nvPr/>
        </p:nvGraphicFramePr>
        <p:xfrm>
          <a:off x="2124075" y="1190625"/>
          <a:ext cx="4581525" cy="5667375"/>
        </p:xfrm>
        <a:graphic>
          <a:graphicData uri="http://schemas.openxmlformats.org/presentationml/2006/ole">
            <mc:AlternateContent xmlns:mc="http://schemas.openxmlformats.org/markup-compatibility/2006">
              <mc:Choice xmlns:v="urn:schemas-microsoft-com:vml" Requires="v">
                <p:oleObj spid="_x0000_s1035" name="Bitmap Image" r:id="rId3" imgW="4580952" imgH="5668166" progId="Paint.Picture">
                  <p:embed/>
                </p:oleObj>
              </mc:Choice>
              <mc:Fallback>
                <p:oleObj name="Bitmap Image" r:id="rId3" imgW="4580952" imgH="5668166"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4075" y="1190625"/>
                        <a:ext cx="4581525" cy="5667375"/>
                      </a:xfrm>
                      <a:prstGeom prst="rect">
                        <a:avLst/>
                      </a:prstGeom>
                      <a:noFill/>
                      <a:ln>
                        <a:noFill/>
                      </a:ln>
                      <a:effectLst/>
                      <a:extLst/>
                    </p:spPr>
                  </p:pic>
                </p:oleObj>
              </mc:Fallback>
            </mc:AlternateContent>
          </a:graphicData>
        </a:graphic>
      </p:graphicFrame>
      <p:sp>
        <p:nvSpPr>
          <p:cNvPr id="375813" name="Rectangle 5"/>
          <p:cNvSpPr>
            <a:spLocks noGrp="1" noChangeArrowheads="1"/>
          </p:cNvSpPr>
          <p:nvPr>
            <p:ph type="title"/>
          </p:nvPr>
        </p:nvSpPr>
        <p:spPr>
          <a:xfrm>
            <a:off x="467544" y="188640"/>
            <a:ext cx="8229600" cy="1143000"/>
          </a:xfrm>
        </p:spPr>
        <p:txBody>
          <a:bodyPr>
            <a:normAutofit/>
          </a:bodyPr>
          <a:lstStyle/>
          <a:p>
            <a:r>
              <a:rPr lang="en-GB" altLang="en-US" sz="3200" dirty="0" smtClean="0"/>
              <a:t>Insights and Learning </a:t>
            </a:r>
            <a:r>
              <a:rPr lang="en-GB" altLang="en-US" sz="3200" dirty="0"/>
              <a:t>Styles https://www.insights.com/</a:t>
            </a:r>
            <a:endParaRPr lang="en-GB" altLang="en-US" sz="3200" dirty="0" smtClean="0"/>
          </a:p>
        </p:txBody>
      </p:sp>
    </p:spTree>
    <p:extLst>
      <p:ext uri="{BB962C8B-B14F-4D97-AF65-F5344CB8AC3E}">
        <p14:creationId xmlns:p14="http://schemas.microsoft.com/office/powerpoint/2010/main" val="39418714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Dunn and Dunn</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0725" y="1252538"/>
            <a:ext cx="5162550" cy="4352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372022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VARK</a:t>
            </a:r>
            <a:endParaRPr lang="en-GB" dirty="0"/>
          </a:p>
        </p:txBody>
      </p:sp>
      <p:sp>
        <p:nvSpPr>
          <p:cNvPr id="3" name="Content Placeholder 2"/>
          <p:cNvSpPr>
            <a:spLocks noGrp="1"/>
          </p:cNvSpPr>
          <p:nvPr>
            <p:ph idx="1"/>
          </p:nvPr>
        </p:nvSpPr>
        <p:spPr/>
        <p:txBody>
          <a:bodyPr/>
          <a:lstStyle/>
          <a:p>
            <a:r>
              <a:rPr lang="en-GB" dirty="0" smtClean="0"/>
              <a:t>Visual</a:t>
            </a:r>
          </a:p>
          <a:p>
            <a:r>
              <a:rPr lang="en-GB" dirty="0" smtClean="0"/>
              <a:t>Aural</a:t>
            </a:r>
          </a:p>
          <a:p>
            <a:r>
              <a:rPr lang="en-GB" dirty="0" smtClean="0"/>
              <a:t>Read/Write</a:t>
            </a:r>
          </a:p>
          <a:p>
            <a:r>
              <a:rPr lang="en-GB" dirty="0" smtClean="0"/>
              <a:t>Kinaesthetic</a:t>
            </a:r>
          </a:p>
          <a:p>
            <a:pPr marL="0" indent="0">
              <a:buNone/>
            </a:pPr>
            <a:r>
              <a:rPr lang="en-GB" dirty="0"/>
              <a:t>http://vark-learn.com/the-vark-questionnaire/</a:t>
            </a:r>
          </a:p>
        </p:txBody>
      </p:sp>
    </p:spTree>
    <p:extLst>
      <p:ext uri="{BB962C8B-B14F-4D97-AF65-F5344CB8AC3E}">
        <p14:creationId xmlns:p14="http://schemas.microsoft.com/office/powerpoint/2010/main" val="6201796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VARK Explained</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01931" y="1629287"/>
            <a:ext cx="6140138" cy="3858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655719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Entwistle’s </a:t>
            </a:r>
            <a:r>
              <a:rPr lang="en-GB" sz="4000" i="1" dirty="0" smtClean="0"/>
              <a:t>ASSIST</a:t>
            </a:r>
            <a:endParaRPr lang="en-US" sz="4000" dirty="0"/>
          </a:p>
        </p:txBody>
      </p:sp>
      <p:sp>
        <p:nvSpPr>
          <p:cNvPr id="3" name="Content Placeholder 2"/>
          <p:cNvSpPr>
            <a:spLocks noGrp="1"/>
          </p:cNvSpPr>
          <p:nvPr>
            <p:ph idx="1"/>
          </p:nvPr>
        </p:nvSpPr>
        <p:spPr/>
        <p:txBody>
          <a:bodyPr/>
          <a:lstStyle/>
          <a:p>
            <a:r>
              <a:rPr lang="en-GB" sz="2400" i="1" dirty="0" smtClean="0"/>
              <a:t>Approaches and Study Skills Inventory for Students</a:t>
            </a:r>
            <a:r>
              <a:rPr lang="en-GB" sz="2400" dirty="0" smtClean="0"/>
              <a:t> (ASSIST) (2000)</a:t>
            </a:r>
          </a:p>
          <a:p>
            <a:r>
              <a:rPr lang="en-GB" sz="2400" dirty="0" smtClean="0"/>
              <a:t>Deep approach</a:t>
            </a:r>
          </a:p>
          <a:p>
            <a:r>
              <a:rPr lang="en-GB" sz="2400" dirty="0" smtClean="0"/>
              <a:t>Surface apathetic approach</a:t>
            </a:r>
          </a:p>
          <a:p>
            <a:r>
              <a:rPr lang="en-GB" sz="2400" dirty="0" smtClean="0"/>
              <a:t>Strategic approach</a:t>
            </a:r>
          </a:p>
          <a:p>
            <a:r>
              <a:rPr lang="en-GB" sz="2400" dirty="0" smtClean="0"/>
              <a:t>Academic self-confidence</a:t>
            </a:r>
          </a:p>
          <a:p>
            <a:pPr marL="0" indent="0">
              <a:buNone/>
            </a:pPr>
            <a:r>
              <a:rPr lang="en-GB" sz="2400" dirty="0">
                <a:hlinkClick r:id="rId3"/>
              </a:rPr>
              <a:t>http://</a:t>
            </a:r>
            <a:r>
              <a:rPr lang="en-GB" sz="2400" dirty="0" smtClean="0">
                <a:hlinkClick r:id="rId3"/>
              </a:rPr>
              <a:t>www.etl.tla.ed.ac.uk/questionnaires/ASSIST.pdf</a:t>
            </a:r>
            <a:endParaRPr lang="en-GB" sz="2400" dirty="0" smtClean="0"/>
          </a:p>
          <a:p>
            <a:pPr marL="0" indent="0">
              <a:buNone/>
            </a:pPr>
            <a:endParaRPr lang="en-GB" sz="2400" dirty="0" smtClean="0"/>
          </a:p>
        </p:txBody>
      </p:sp>
    </p:spTree>
    <p:extLst>
      <p:ext uri="{BB962C8B-B14F-4D97-AF65-F5344CB8AC3E}">
        <p14:creationId xmlns:p14="http://schemas.microsoft.com/office/powerpoint/2010/main" val="3383210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Coffield Report (2004)</a:t>
            </a:r>
          </a:p>
        </p:txBody>
      </p:sp>
      <p:sp>
        <p:nvSpPr>
          <p:cNvPr id="10243" name="Rectangle 3"/>
          <p:cNvSpPr>
            <a:spLocks noGrp="1" noChangeArrowheads="1"/>
          </p:cNvSpPr>
          <p:nvPr>
            <p:ph type="body" idx="1"/>
          </p:nvPr>
        </p:nvSpPr>
        <p:spPr/>
        <p:txBody>
          <a:bodyPr>
            <a:normAutofit fontScale="70000" lnSpcReduction="20000"/>
          </a:bodyPr>
          <a:lstStyle/>
          <a:p>
            <a:pPr eaLnBrk="1" hangingPunct="1"/>
            <a:r>
              <a:rPr lang="en-GB" altLang="en-US" sz="2400" dirty="0" smtClean="0"/>
              <a:t>Detailed information of 13 out of 71 models of learning styles</a:t>
            </a:r>
          </a:p>
          <a:p>
            <a:pPr eaLnBrk="1" hangingPunct="1"/>
            <a:r>
              <a:rPr lang="en-GB" altLang="en-US" sz="2400" dirty="0" smtClean="0"/>
              <a:t>Findings: not only about how people learn, but showing them how to enhance their learning</a:t>
            </a:r>
          </a:p>
          <a:p>
            <a:pPr eaLnBrk="1" hangingPunct="1"/>
            <a:r>
              <a:rPr lang="en-GB" altLang="en-US" sz="2400" dirty="0" smtClean="0"/>
              <a:t>Provide a ‘lexicon of learning’, opens dialogue</a:t>
            </a:r>
          </a:p>
          <a:p>
            <a:pPr eaLnBrk="1" hangingPunct="1"/>
            <a:r>
              <a:rPr lang="en-GB" altLang="en-US" sz="2400" dirty="0" smtClean="0"/>
              <a:t>Self-reports sample the impressions of how people learn (inaccurate, self-deluding?)</a:t>
            </a:r>
          </a:p>
          <a:p>
            <a:pPr eaLnBrk="1" hangingPunct="1"/>
            <a:r>
              <a:rPr lang="en-GB" altLang="en-US" sz="2400" dirty="0" smtClean="0"/>
              <a:t>Recommends only 2: Noel </a:t>
            </a:r>
            <a:r>
              <a:rPr lang="en-GB" altLang="en-US" sz="2400" dirty="0" err="1" smtClean="0"/>
              <a:t>Entwistle</a:t>
            </a:r>
            <a:r>
              <a:rPr lang="en-GB" altLang="en-US" sz="2400" dirty="0" smtClean="0"/>
              <a:t> (ASSIST) and Jan </a:t>
            </a:r>
            <a:r>
              <a:rPr lang="en-GB" altLang="en-US" sz="2400" dirty="0" err="1" smtClean="0"/>
              <a:t>Vermunt</a:t>
            </a:r>
            <a:endParaRPr lang="en-GB" altLang="en-US" sz="2400" dirty="0" smtClean="0"/>
          </a:p>
          <a:p>
            <a:pPr marL="0" indent="0" eaLnBrk="1" hangingPunct="1">
              <a:buNone/>
            </a:pPr>
            <a:endParaRPr lang="en-GB" altLang="en-US" sz="2400" dirty="0" smtClean="0"/>
          </a:p>
          <a:p>
            <a:pPr marL="0" indent="0">
              <a:buNone/>
            </a:pPr>
            <a:r>
              <a:rPr lang="en-GB" sz="2400" dirty="0"/>
              <a:t>Coffield, F. , Moseley, D., Hall, E. and Ecclestone, K. (2004 ) </a:t>
            </a:r>
            <a:r>
              <a:rPr lang="en-GB" sz="2400" i="1" dirty="0"/>
              <a:t>Learning Styles and Pedagogy in Post-16 Learning: a systematic and critical review</a:t>
            </a:r>
            <a:r>
              <a:rPr lang="en-GB" sz="2400" dirty="0"/>
              <a:t> London: Learning and Skills Research Centre/University of Newcastle upon Tyne </a:t>
            </a:r>
            <a:r>
              <a:rPr lang="en-GB" sz="2400" dirty="0">
                <a:solidFill>
                  <a:schemeClr val="accent1"/>
                </a:solidFill>
              </a:rPr>
              <a:t>(Yes)</a:t>
            </a:r>
          </a:p>
          <a:p>
            <a:pPr marL="0" indent="0">
              <a:buNone/>
            </a:pPr>
            <a:r>
              <a:rPr lang="en-GB" sz="2400" dirty="0"/>
              <a:t>Coffield </a:t>
            </a:r>
            <a:r>
              <a:rPr lang="en-GB" sz="2400" i="1" dirty="0"/>
              <a:t>et al. </a:t>
            </a:r>
            <a:r>
              <a:rPr lang="en-GB" sz="2400" dirty="0"/>
              <a:t>(2004) </a:t>
            </a:r>
            <a:r>
              <a:rPr lang="en-GB" sz="2400" dirty="0">
                <a:solidFill>
                  <a:schemeClr val="accent1"/>
                </a:solidFill>
              </a:rPr>
              <a:t>(Yes)</a:t>
            </a:r>
            <a:endParaRPr lang="en-GB" sz="2400" i="1" dirty="0">
              <a:solidFill>
                <a:schemeClr val="accent1"/>
              </a:solidFill>
            </a:endParaRPr>
          </a:p>
          <a:p>
            <a:pPr marL="0" indent="0">
              <a:buNone/>
            </a:pPr>
            <a:r>
              <a:rPr lang="en-GB" sz="2400" dirty="0">
                <a:hlinkClick r:id="rId3"/>
              </a:rPr>
              <a:t>http://www.itslifejimbutnotasweknowit.org.uk/files/LSRC_LearningStyles.pdf</a:t>
            </a:r>
            <a:r>
              <a:rPr lang="en-GB" sz="2400" dirty="0"/>
              <a:t> </a:t>
            </a:r>
            <a:r>
              <a:rPr lang="en-GB" sz="2400" dirty="0">
                <a:solidFill>
                  <a:srgbClr val="FF0000"/>
                </a:solidFill>
              </a:rPr>
              <a:t>(No)</a:t>
            </a:r>
          </a:p>
          <a:p>
            <a:pPr marL="0" indent="0" eaLnBrk="1" hangingPunct="1">
              <a:buNone/>
            </a:pPr>
            <a:endParaRPr lang="en-GB" altLang="en-US" sz="2400" dirty="0" smtClean="0"/>
          </a:p>
        </p:txBody>
      </p:sp>
    </p:spTree>
    <p:extLst>
      <p:ext uri="{BB962C8B-B14F-4D97-AF65-F5344CB8AC3E}">
        <p14:creationId xmlns:p14="http://schemas.microsoft.com/office/powerpoint/2010/main" val="13592327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Bibliography</a:t>
            </a:r>
            <a:endParaRPr lang="en-US" sz="4000" dirty="0"/>
          </a:p>
        </p:txBody>
      </p:sp>
      <p:sp>
        <p:nvSpPr>
          <p:cNvPr id="3" name="Content Placeholder 2"/>
          <p:cNvSpPr>
            <a:spLocks noGrp="1"/>
          </p:cNvSpPr>
          <p:nvPr>
            <p:ph idx="1"/>
          </p:nvPr>
        </p:nvSpPr>
        <p:spPr/>
        <p:txBody>
          <a:bodyPr/>
          <a:lstStyle/>
          <a:p>
            <a:pPr marL="0" indent="0">
              <a:buNone/>
            </a:pPr>
            <a:r>
              <a:rPr lang="en-US" sz="2400" dirty="0" err="1" smtClean="0"/>
              <a:t>Entwistle</a:t>
            </a:r>
            <a:r>
              <a:rPr lang="en-US" sz="2400" dirty="0" smtClean="0"/>
              <a:t>, N. (2000) </a:t>
            </a:r>
            <a:r>
              <a:rPr lang="en-US" sz="2400" i="1" dirty="0" smtClean="0"/>
              <a:t>Scoring Key for the A</a:t>
            </a:r>
            <a:r>
              <a:rPr lang="en-GB" sz="2400" i="1" dirty="0" err="1" smtClean="0"/>
              <a:t>pproaches</a:t>
            </a:r>
            <a:r>
              <a:rPr lang="en-GB" sz="2400" i="1" dirty="0" smtClean="0"/>
              <a:t> </a:t>
            </a:r>
            <a:r>
              <a:rPr lang="en-GB" sz="2400" i="1" dirty="0"/>
              <a:t>and Study Skills Inventory for Students</a:t>
            </a:r>
            <a:r>
              <a:rPr lang="en-GB" sz="2400" dirty="0"/>
              <a:t> (ASSIST) </a:t>
            </a:r>
            <a:r>
              <a:rPr lang="en-GB" sz="2400" dirty="0" smtClean="0"/>
              <a:t>[Online], Available: </a:t>
            </a:r>
            <a:r>
              <a:rPr lang="en-US" sz="2400" dirty="0" smtClean="0">
                <a:hlinkClick r:id="rId3"/>
              </a:rPr>
              <a:t>http</a:t>
            </a:r>
            <a:r>
              <a:rPr lang="en-US" sz="2400" dirty="0">
                <a:hlinkClick r:id="rId3"/>
              </a:rPr>
              <a:t>://</a:t>
            </a:r>
            <a:r>
              <a:rPr lang="en-US" sz="2400" dirty="0" smtClean="0">
                <a:hlinkClick r:id="rId3"/>
              </a:rPr>
              <a:t>www.etl.tla.ed.ac.uk/questionnaires/ASSIST.pdf</a:t>
            </a:r>
            <a:r>
              <a:rPr lang="en-US" sz="2400" dirty="0" smtClean="0"/>
              <a:t> [17 April 2013]</a:t>
            </a:r>
            <a:r>
              <a:rPr lang="en-GB" sz="2400" dirty="0" smtClean="0">
                <a:solidFill>
                  <a:srgbClr val="00B050"/>
                </a:solidFill>
              </a:rPr>
              <a:t> </a:t>
            </a:r>
            <a:r>
              <a:rPr lang="en-GB" sz="2400" dirty="0">
                <a:solidFill>
                  <a:srgbClr val="00B050"/>
                </a:solidFill>
              </a:rPr>
              <a:t>Note online version</a:t>
            </a:r>
            <a:endParaRPr lang="en-US" sz="2400" dirty="0"/>
          </a:p>
          <a:p>
            <a:pPr marL="0" indent="0">
              <a:buNone/>
            </a:pPr>
            <a:endParaRPr lang="en-GB" sz="2400" dirty="0" smtClean="0"/>
          </a:p>
          <a:p>
            <a:pPr marL="0" indent="0">
              <a:buNone/>
            </a:pPr>
            <a:r>
              <a:rPr lang="en-GB" sz="2400" dirty="0" smtClean="0"/>
              <a:t>Honey</a:t>
            </a:r>
            <a:r>
              <a:rPr lang="en-GB" sz="2400" dirty="0"/>
              <a:t>, P. and Mumford, A. (1995) </a:t>
            </a:r>
            <a:r>
              <a:rPr lang="en-GB" sz="2400" i="1" dirty="0"/>
              <a:t>Using Your </a:t>
            </a:r>
            <a:r>
              <a:rPr lang="en-GB" sz="2400" i="1"/>
              <a:t>Learning </a:t>
            </a:r>
            <a:r>
              <a:rPr lang="en-GB" sz="2400" i="1" smtClean="0"/>
              <a:t>Styles </a:t>
            </a:r>
            <a:r>
              <a:rPr lang="en-GB" sz="2400" smtClean="0"/>
              <a:t>Maidenhead</a:t>
            </a:r>
            <a:r>
              <a:rPr lang="en-GB" sz="2400" dirty="0"/>
              <a:t>: Peter Honey Publications </a:t>
            </a:r>
            <a:r>
              <a:rPr lang="en-GB" sz="2400" dirty="0">
                <a:solidFill>
                  <a:srgbClr val="00B050"/>
                </a:solidFill>
              </a:rPr>
              <a:t>(Yes – not the latest versions published by Pearson)</a:t>
            </a:r>
            <a:endParaRPr lang="en-GB" sz="2400" dirty="0"/>
          </a:p>
          <a:p>
            <a:pPr marL="0" indent="0">
              <a:buNone/>
            </a:pPr>
            <a:endParaRPr lang="en-US" sz="2800" dirty="0"/>
          </a:p>
        </p:txBody>
      </p:sp>
    </p:spTree>
    <p:extLst>
      <p:ext uri="{BB962C8B-B14F-4D97-AF65-F5344CB8AC3E}">
        <p14:creationId xmlns:p14="http://schemas.microsoft.com/office/powerpoint/2010/main" val="1298095372"/>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purl.org/dc/dcmitype/"/>
    <ds:schemaRef ds:uri="http://schemas.microsoft.com/office/2006/documentManagement/types"/>
    <ds:schemaRef ds:uri="http://purl.org/dc/elements/1.1/"/>
    <ds:schemaRef ds:uri="http://www.w3.org/XML/1998/namespace"/>
    <ds:schemaRef ds:uri="http://schemas.microsoft.com/office/infopath/2007/PartnerControls"/>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467</TotalTime>
  <Words>642</Words>
  <Application>Microsoft Office PowerPoint</Application>
  <PresentationFormat>On-screen Show (4:3)</PresentationFormat>
  <Paragraphs>92</Paragraphs>
  <Slides>16</Slides>
  <Notes>10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18" baseType="lpstr">
      <vt:lpstr>20140311PresentationUWTSDTemplate</vt:lpstr>
      <vt:lpstr>Bitmap Image</vt:lpstr>
      <vt:lpstr>Identifying Learning Styles</vt:lpstr>
      <vt:lpstr>Aims and Objectives</vt:lpstr>
      <vt:lpstr>What’s your understanding of Learning Styles?</vt:lpstr>
      <vt:lpstr>There are numerous definitions</vt:lpstr>
      <vt:lpstr>Honey and Mumford’s Learning Styles Questionnaire </vt:lpstr>
      <vt:lpstr>Honey and Mumford’s Learning Styles Questionnaire </vt:lpstr>
      <vt:lpstr>Honey and Mumford - issues</vt:lpstr>
      <vt:lpstr>Peter Honey’s defence</vt:lpstr>
      <vt:lpstr>Myers-Briggs Type Indicator (MBTI)</vt:lpstr>
      <vt:lpstr>Insights and Learning Styles https://www.insights.com/</vt:lpstr>
      <vt:lpstr>Dunn and Dunn</vt:lpstr>
      <vt:lpstr>VARK</vt:lpstr>
      <vt:lpstr>VARK Explained</vt:lpstr>
      <vt:lpstr>Entwistle’s ASSIST</vt:lpstr>
      <vt:lpstr>Coffield Report (2004)</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24</cp:revision>
  <dcterms:created xsi:type="dcterms:W3CDTF">2015-04-14T15:21:28Z</dcterms:created>
  <dcterms:modified xsi:type="dcterms:W3CDTF">2017-03-13T15:21:21Z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