
<file path=[Content_Types].xml><?xml version="1.0" encoding="utf-8"?>
<Types xmlns="http://schemas.openxmlformats.org/package/2006/content-types">
  <Default Extension="jpe"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3161377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3361033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987409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1A24027-DCD2-4B02-BC26-F9B391900AA3}" type="datetimeFigureOut">
              <a:rPr lang="en-GB" smtClean="0"/>
              <a:t>26/03/2023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3861276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1A24027-DCD2-4B02-BC26-F9B391900AA3}" type="datetimeFigureOut">
              <a:rPr lang="en-GB" smtClean="0"/>
              <a:t>26/03/2023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80687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A24027-DCD2-4B02-BC26-F9B391900AA3}" type="datetimeFigureOut">
              <a:rPr lang="en-GB" smtClean="0"/>
              <a:t>26/03/2023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2623778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A24027-DCD2-4B02-BC26-F9B391900AA3}" type="datetimeFigureOut">
              <a:rPr lang="en-GB" smtClean="0"/>
              <a:t>26/03/2023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2128482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A24027-DCD2-4B02-BC26-F9B391900AA3}" type="datetimeFigureOut">
              <a:rPr lang="en-GB" smtClean="0"/>
              <a:t>26/03/2023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2224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A24027-DCD2-4B02-BC26-F9B391900AA3}" type="datetimeFigureOut">
              <a:rPr lang="en-GB" smtClean="0"/>
              <a:t>26/03/2023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603878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2097354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0957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860485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82874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38708192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358104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24027-DCD2-4B02-BC26-F9B391900AA3}" type="datetimeFigureOut">
              <a:rPr lang="en-GB" smtClean="0"/>
              <a:t>26/03/2023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8DE8F-9775-4C02-8FA6-9031DC7D1955}" type="slidenum">
              <a:rPr lang="en-GB" smtClean="0"/>
              <a:t>‹#›</a:t>
            </a:fld>
            <a:endParaRPr lang="en-GB"/>
          </a:p>
        </p:txBody>
      </p:sp>
    </p:spTree>
    <p:extLst>
      <p:ext uri="{BB962C8B-B14F-4D97-AF65-F5344CB8AC3E}">
        <p14:creationId xmlns:p14="http://schemas.microsoft.com/office/powerpoint/2010/main" val="242608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1A24027-DCD2-4B02-BC26-F9B391900AA3}" type="datetimeFigureOut">
              <a:rPr lang="en-GB" smtClean="0"/>
              <a:t>26/03/2023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4A8DE8F-9775-4C02-8FA6-9031DC7D1955}" type="slidenum">
              <a:rPr lang="en-GB" smtClean="0"/>
              <a:t>‹#›</a:t>
            </a:fld>
            <a:endParaRPr lang="en-GB"/>
          </a:p>
        </p:txBody>
      </p:sp>
    </p:spTree>
    <p:extLst>
      <p:ext uri="{BB962C8B-B14F-4D97-AF65-F5344CB8AC3E}">
        <p14:creationId xmlns:p14="http://schemas.microsoft.com/office/powerpoint/2010/main" val="292158997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urses.lumenlearning.com/boundless-psychology/chapter/psychodynamic-perspectives-on-personality/" TargetMode="External"/><Relationship Id="rId2" Type="http://schemas.openxmlformats.org/officeDocument/2006/relationships/image" Target="../media/image1.jpe"/><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A7D7E-1734-DBC5-2116-43EC72D1E85A}"/>
              </a:ext>
            </a:extLst>
          </p:cNvPr>
          <p:cNvSpPr>
            <a:spLocks noGrp="1"/>
          </p:cNvSpPr>
          <p:nvPr>
            <p:ph type="ctrTitle"/>
          </p:nvPr>
        </p:nvSpPr>
        <p:spPr>
          <a:xfrm>
            <a:off x="627528" y="286871"/>
            <a:ext cx="8283390" cy="735105"/>
          </a:xfrm>
        </p:spPr>
        <p:txBody>
          <a:bodyPr>
            <a:normAutofit fontScale="90000"/>
          </a:bodyPr>
          <a:lstStyle/>
          <a:p>
            <a:r>
              <a:rPr lang="en-GB" sz="4000" dirty="0"/>
              <a:t>Critically</a:t>
            </a:r>
            <a:r>
              <a:rPr lang="en-GB" sz="2400" dirty="0"/>
              <a:t> </a:t>
            </a:r>
            <a:r>
              <a:rPr lang="en-GB" sz="2800" b="1" dirty="0"/>
              <a:t>Evaluate the Identified Lifespan  Psychological Theory</a:t>
            </a:r>
            <a:endParaRPr lang="en-GB" sz="2400" b="1" dirty="0"/>
          </a:p>
        </p:txBody>
      </p:sp>
      <p:sp>
        <p:nvSpPr>
          <p:cNvPr id="3" name="Subtitle 2">
            <a:extLst>
              <a:ext uri="{FF2B5EF4-FFF2-40B4-BE49-F238E27FC236}">
                <a16:creationId xmlns:a16="http://schemas.microsoft.com/office/drawing/2014/main" id="{2711C3C5-B36B-C567-834B-877E7B660D49}"/>
              </a:ext>
            </a:extLst>
          </p:cNvPr>
          <p:cNvSpPr>
            <a:spLocks noGrp="1"/>
          </p:cNvSpPr>
          <p:nvPr>
            <p:ph type="subTitle" idx="1"/>
          </p:nvPr>
        </p:nvSpPr>
        <p:spPr>
          <a:xfrm>
            <a:off x="627528" y="1021976"/>
            <a:ext cx="10936944" cy="5432612"/>
          </a:xfrm>
        </p:spPr>
        <p:txBody>
          <a:bodyPr>
            <a:normAutofit fontScale="92500" lnSpcReduction="10000"/>
          </a:bodyPr>
          <a:lstStyle/>
          <a:p>
            <a:r>
              <a:rPr lang="en-GB" b="1" dirty="0">
                <a:highlight>
                  <a:srgbClr val="FFFF00"/>
                </a:highlight>
              </a:rPr>
              <a:t>Sigmund Freud (1856-1939</a:t>
            </a:r>
          </a:p>
          <a:p>
            <a:endParaRPr lang="en-GB" dirty="0"/>
          </a:p>
          <a:p>
            <a:endParaRPr lang="en-GB" dirty="0"/>
          </a:p>
          <a:p>
            <a:pPr algn="l"/>
            <a:r>
              <a:rPr lang="en-GB" dirty="0"/>
              <a:t>In the view of S. Freud, the structure of the psychic includes three instances:</a:t>
            </a:r>
          </a:p>
          <a:p>
            <a:pPr algn="l"/>
            <a:endParaRPr lang="en-GB" dirty="0"/>
          </a:p>
          <a:p>
            <a:pPr algn="l"/>
            <a:endParaRPr lang="en-GB" dirty="0"/>
          </a:p>
          <a:p>
            <a:pPr algn="l"/>
            <a:endParaRPr lang="en-GB" dirty="0"/>
          </a:p>
          <a:p>
            <a:pPr algn="l"/>
            <a:endParaRPr lang="en-GB" dirty="0"/>
          </a:p>
          <a:p>
            <a:pPr algn="l"/>
            <a:endParaRPr lang="en-GB" dirty="0"/>
          </a:p>
          <a:p>
            <a:pPr algn="l"/>
            <a:r>
              <a:rPr lang="en-GB" dirty="0"/>
              <a:t>The Self is the fundamental instance of personality, it is motor pole. The Self is, in fact, the reservoir of all drives, in general, and of the sexual drive, in particular.</a:t>
            </a:r>
          </a:p>
          <a:p>
            <a:pPr algn="l"/>
            <a:r>
              <a:rPr lang="en-GB" dirty="0"/>
              <a:t>From the beginnings, psychoanalysis was often subjected to severe criticism. Especially from the side of academic psychology, it was criticized that, he giving too much importance to the role of the sexual drives in psychic life (</a:t>
            </a:r>
            <a:r>
              <a:rPr lang="en-GB" dirty="0" err="1"/>
              <a:t>pansexualism</a:t>
            </a:r>
            <a:r>
              <a:rPr lang="en-GB" dirty="0"/>
              <a:t>).</a:t>
            </a:r>
          </a:p>
          <a:p>
            <a:pPr algn="l"/>
            <a:r>
              <a:rPr lang="en-GB" dirty="0"/>
              <a:t>This is explained, among other things, by the fact in his time, the function of endocrine system was enough known.</a:t>
            </a:r>
          </a:p>
          <a:p>
            <a:pPr algn="l"/>
            <a:endParaRPr lang="en-GB" dirty="0"/>
          </a:p>
          <a:p>
            <a:endParaRPr lang="en-GB" dirty="0"/>
          </a:p>
          <a:p>
            <a:endParaRPr lang="en-GB" dirty="0"/>
          </a:p>
        </p:txBody>
      </p:sp>
      <p:pic>
        <p:nvPicPr>
          <p:cNvPr id="5" name="Picture 4">
            <a:extLst>
              <a:ext uri="{FF2B5EF4-FFF2-40B4-BE49-F238E27FC236}">
                <a16:creationId xmlns:a16="http://schemas.microsoft.com/office/drawing/2014/main" id="{89466464-D97B-7CCC-321D-41C8045A64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58468" y="2411132"/>
            <a:ext cx="3209367" cy="1721597"/>
          </a:xfrm>
          <a:prstGeom prst="rect">
            <a:avLst/>
          </a:prstGeom>
        </p:spPr>
      </p:pic>
    </p:spTree>
    <p:extLst>
      <p:ext uri="{BB962C8B-B14F-4D97-AF65-F5344CB8AC3E}">
        <p14:creationId xmlns:p14="http://schemas.microsoft.com/office/powerpoint/2010/main" val="4202734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9EF9F-114E-8804-D93C-7F8222D605FE}"/>
              </a:ext>
            </a:extLst>
          </p:cNvPr>
          <p:cNvSpPr>
            <a:spLocks noGrp="1"/>
          </p:cNvSpPr>
          <p:nvPr>
            <p:ph type="title"/>
          </p:nvPr>
        </p:nvSpPr>
        <p:spPr/>
        <p:txBody>
          <a:bodyPr/>
          <a:lstStyle/>
          <a:p>
            <a:r>
              <a:rPr lang="en-GB" dirty="0"/>
              <a:t>Clinical Significance by stage 3-6 years old</a:t>
            </a:r>
          </a:p>
        </p:txBody>
      </p:sp>
      <p:sp>
        <p:nvSpPr>
          <p:cNvPr id="3" name="Content Placeholder 2">
            <a:extLst>
              <a:ext uri="{FF2B5EF4-FFF2-40B4-BE49-F238E27FC236}">
                <a16:creationId xmlns:a16="http://schemas.microsoft.com/office/drawing/2014/main" id="{C4D786C5-592B-1F7E-74CC-B7D18C868ACE}"/>
              </a:ext>
            </a:extLst>
          </p:cNvPr>
          <p:cNvSpPr>
            <a:spLocks noGrp="1"/>
          </p:cNvSpPr>
          <p:nvPr>
            <p:ph idx="1"/>
          </p:nvPr>
        </p:nvSpPr>
        <p:spPr>
          <a:xfrm>
            <a:off x="838200" y="2017059"/>
            <a:ext cx="10515600" cy="4769222"/>
          </a:xfrm>
        </p:spPr>
        <p:txBody>
          <a:bodyPr/>
          <a:lstStyle/>
          <a:p>
            <a:pPr marL="0" indent="0">
              <a:buNone/>
            </a:pPr>
            <a:r>
              <a:rPr lang="en-GB" dirty="0"/>
              <a:t>The period between 3-6 years is the most important for the psycho-sexual development of the individual.</a:t>
            </a:r>
          </a:p>
          <a:p>
            <a:pPr marL="0" indent="0">
              <a:buNone/>
            </a:pPr>
            <a:r>
              <a:rPr lang="en-GB" dirty="0"/>
              <a:t>The key to this stage is the child’s attraction to the parent of the opposite sex, along with the fear of the other parent. Freud calls this attraction the Oedipus complex for the boys and Electra complex for the girls.</a:t>
            </a:r>
          </a:p>
          <a:p>
            <a:pPr marL="0" indent="0">
              <a:buNone/>
            </a:pPr>
            <a:r>
              <a:rPr lang="en-GB" dirty="0"/>
              <a:t> These complexes lead to a normal differentiation of male and female personality.</a:t>
            </a:r>
          </a:p>
          <a:p>
            <a:pPr marL="0" indent="0">
              <a:buNone/>
            </a:pPr>
            <a:r>
              <a:rPr lang="en-GB" dirty="0"/>
              <a:t>The solution to the complex consists in the child’s attempt to identify with the parent of the same sex, this identification leading to his future sexual orientation.</a:t>
            </a:r>
          </a:p>
          <a:p>
            <a:pPr marL="0" indent="0">
              <a:buNone/>
            </a:pPr>
            <a:endParaRPr lang="en-GB" dirty="0"/>
          </a:p>
        </p:txBody>
      </p:sp>
    </p:spTree>
    <p:extLst>
      <p:ext uri="{BB962C8B-B14F-4D97-AF65-F5344CB8AC3E}">
        <p14:creationId xmlns:p14="http://schemas.microsoft.com/office/powerpoint/2010/main" val="39816050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5976</TotalTime>
  <Words>244</Words>
  <Application>Microsoft Office PowerPoint</Application>
  <PresentationFormat>Widescreen</PresentationFormat>
  <Paragraphs>19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Trebuchet MS</vt:lpstr>
      <vt:lpstr>Wingdings 3</vt:lpstr>
      <vt:lpstr>Facet</vt:lpstr>
      <vt:lpstr>Critically Evaluate the Identified Lifespan  Psychological Theory</vt:lpstr>
      <vt:lpstr>Clinical Significance by stage 3-6 years old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evaluate the identified lifespan psychological Theory</dc:title>
  <dc:creator>adrian vasile</dc:creator>
  <cp:lastModifiedBy>adrian vasile</cp:lastModifiedBy>
  <cp:revision>13</cp:revision>
  <dcterms:created xsi:type="dcterms:W3CDTF">2023-03-26T10:20:57Z</dcterms:created>
  <dcterms:modified xsi:type="dcterms:W3CDTF">2023-03-30T13:58:12Z</dcterms:modified>
</cp:coreProperties>
</file>