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759" r:id="rId2"/>
    <p:sldId id="773" r:id="rId3"/>
    <p:sldId id="774" r:id="rId4"/>
    <p:sldId id="775" r:id="rId5"/>
    <p:sldId id="258" r:id="rId6"/>
    <p:sldId id="257" r:id="rId7"/>
    <p:sldId id="307" r:id="rId8"/>
    <p:sldId id="259" r:id="rId9"/>
    <p:sldId id="260" r:id="rId10"/>
    <p:sldId id="261" r:id="rId11"/>
    <p:sldId id="262" r:id="rId12"/>
    <p:sldId id="760" r:id="rId13"/>
    <p:sldId id="761" r:id="rId14"/>
    <p:sldId id="762" r:id="rId15"/>
    <p:sldId id="763" r:id="rId16"/>
    <p:sldId id="764" r:id="rId17"/>
    <p:sldId id="268" r:id="rId18"/>
    <p:sldId id="765" r:id="rId19"/>
    <p:sldId id="270" r:id="rId20"/>
    <p:sldId id="271" r:id="rId21"/>
    <p:sldId id="272" r:id="rId22"/>
    <p:sldId id="767" r:id="rId23"/>
    <p:sldId id="274" r:id="rId24"/>
    <p:sldId id="768" r:id="rId25"/>
    <p:sldId id="770" r:id="rId26"/>
    <p:sldId id="771" r:id="rId27"/>
    <p:sldId id="772" r:id="rId28"/>
    <p:sldId id="31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9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C2C80-2C25-4A08-A7F1-33C08A397F1F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07958-B682-4645-A77B-299F5C2AD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9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07958-B682-4645-A77B-299F5C2ADF9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018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1BF9-3926-4693-A738-1BEC38B9D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C3BEF-0F4D-4ED8-9946-26B776B26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F498-FE50-452C-9061-852475F02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9B79F-91AF-4F40-8176-C2F25CC62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5CB8D-F261-4DF7-92E7-6FD6E1F8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B584-E543-4895-AE87-D787D6394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3B54-B6CA-4928-B699-DB84FC8DE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EE0A5-25C3-40F8-B778-F714718C6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5E627-A7E3-447C-9649-CE32F717B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ACB2F-42F7-4D49-9F08-5C712C968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41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75DBA-A6DE-41B2-8D9F-995EBC3AC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34EA5-DB7B-4313-86B1-76918C1D3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39DA9-24F1-438A-8802-FDF0D324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CF928-6638-4545-B8E0-0B75FF482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146A7-34F9-4BA8-9D00-01ACCD9D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41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4247E-F35D-4060-86DA-CD243D97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B12C4-B429-4642-BA64-EEC72BADA7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AC6C8-28B5-4354-A1BE-74A2B96D4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698892-E280-41C1-87F0-30DE992C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39EC-F21A-4747-87FC-B7D061B0D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4399-208E-4FA0-B379-A6B13AB3F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2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53AA6-028F-44EA-A82F-D5EFE3B2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C0FCF-DBFC-451E-835C-8851E5867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C53EE-5D8B-475B-ADDF-AF5786FEA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F71E4-07CC-47D6-9209-D0248A7FD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092F9-3AB4-48E6-974C-E73913CC6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AF7C1A-9253-4750-BB0A-5F8F39D81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A92A57-58E7-4527-A6C8-E59705C4D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F16CE-088C-42D1-BD6F-1191F7F0F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0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09F6-DFB8-4B31-9E79-95A5D3F22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9A41C2-635A-4E08-92F7-93D21FD81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A23E-2510-4228-AC4F-E7C39DAD1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8C569D-CF9F-460F-B68F-3B90235BD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94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43C2D3-E572-48FD-8795-C05DED47F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C4DE4-36F2-4B79-9767-FB10D4D05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3D08A-F09E-4D61-A233-7B056D338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6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EEC2-AFC4-40EA-BE3E-E28A108BF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E147C-BFCF-44FF-B5D0-C5AACCE5A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D5D6B5-3DC0-455D-8F1F-E4E7932652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7D463-5F23-4768-81A1-EF929D46B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298AB-CD13-4CC9-964E-376F2FAA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93C79-AEC5-4AEE-9929-501ADC13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5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1C8C-BE18-4B20-A161-75D670E7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836519-A662-4302-96A2-22213CB28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76C8B6-4105-47BF-879C-F564FD346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1AD1C-94CF-4ADE-B075-E5763D859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8D71-8CF1-4D9A-AB3A-4A11586F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777DD-BB89-45D5-9D87-025E0847B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6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2833-E4A8-45B2-A69B-04EED9246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AE5C9C-1FB4-4B3A-BDC3-3A8B33486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0E772-25E4-4E8B-8F0B-4EC8EE9B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839E9-46DE-4F45-A7DC-082AB253F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50FF-30F4-4210-8E18-BE83F8FE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5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5B59F8-2597-424B-A68D-9F70D63B7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E44414-427C-42AE-A799-9EB4874D97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46FD6-A37C-4EBC-A961-C65139ED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7D25-E601-4A59-AA6F-430D2136B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E9F3F-63D7-46A6-902F-C8EF34D71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5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6457-B61F-4DC1-14B8-E3E97375A1C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1225" y="1484313"/>
            <a:ext cx="10514013" cy="42481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85ADC2C-7C40-2B1B-D6D7-1744D96F8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07942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EAD4B4-78F5-4CC5-84B5-7DF08FED0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8306D4-6E6C-461A-AB2F-7A20EB4F0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B8E89-5F49-464D-BA42-C86ACB299A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CF70F-F933-45F2-B5F4-D10202ED8A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5DC31-784E-4A01-B200-FF3963759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56DD7-3F01-4EDF-8CD1-CEAE282F5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9448B-7DE9-43C0-BAF7-63CF1FFE3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2614" y="3984"/>
            <a:ext cx="7551121" cy="2310312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chemeClr val="tx2"/>
                </a:solidFill>
              </a:rPr>
              <a:t>LCLM5002 Presentation Tutorial Guide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2614" y="3283409"/>
            <a:ext cx="7850325" cy="175493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Developing and Managing Individuals and Teams</a:t>
            </a:r>
          </a:p>
          <a:p>
            <a:r>
              <a:rPr lang="en-GB" sz="2800" dirty="0">
                <a:solidFill>
                  <a:schemeClr val="tx2"/>
                </a:solidFill>
              </a:rPr>
              <a:t>Assessment Support for Individual Presentation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Assessment C1 (50%)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D701F-E3BD-7583-A4E6-137735701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D44335-091F-B476-28CB-645684DA25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00398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01E298-65D0-A0B4-1FB5-9058257C7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6003985"/>
            <a:ext cx="12192000" cy="854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538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E4C91FC-2C1C-C8FB-E639-40A1E3BC9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41513" y="0"/>
            <a:ext cx="12333514" cy="61769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6FA8F-47DE-57A4-A178-94C79150A0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6085113"/>
            <a:ext cx="12192000" cy="77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777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6259921-99BE-1AE6-213E-2BE0DBD58B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08"/>
            <a:ext cx="12039600" cy="680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47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196" y="1"/>
            <a:ext cx="5754696" cy="84124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What the Examiner Wants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230" y="901626"/>
            <a:ext cx="12115799" cy="463963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Demonstrate</a:t>
            </a:r>
          </a:p>
          <a:p>
            <a:r>
              <a:rPr lang="en-GB" sz="3200" dirty="0">
                <a:solidFill>
                  <a:schemeClr val="tx2"/>
                </a:solidFill>
              </a:rPr>
              <a:t> Knowledge of recruitment and selection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 Analysis and justification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to a real organisation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Professional presentation skills</a:t>
            </a:r>
          </a:p>
          <a:p>
            <a:r>
              <a:rPr lang="en-GB" sz="3200" dirty="0">
                <a:solidFill>
                  <a:schemeClr val="tx2"/>
                </a:solidFill>
              </a:rPr>
              <a:t>Application of relevant theory/model/framework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Presentation to be done in weeks 6 and 7 (16/23 of June)</a:t>
            </a:r>
          </a:p>
          <a:p>
            <a:r>
              <a:rPr lang="en-GB" sz="3200" dirty="0">
                <a:solidFill>
                  <a:schemeClr val="tx2"/>
                </a:solidFill>
              </a:rPr>
              <a:t>Submission to be made in week starting 15/06/2026.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0CE1DA-F5CD-ABCE-1782-A840C7766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5437" y="1"/>
            <a:ext cx="5754696" cy="93749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Assessment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9304" y="1417320"/>
            <a:ext cx="8589445" cy="3717591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15–20-minute presentation (including questions)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12–15 content slides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Choose a UK company undergoing transformation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Act as an HR Officer advising senior management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2708EBD-9346-82B5-0F6B-35D3A5094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137497" y="13604"/>
            <a:ext cx="7737331" cy="8701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kern="1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What your examiners wants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08858" y="1023257"/>
            <a:ext cx="11223172" cy="438694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</a:rPr>
              <a:t>Remember, when copying text from sources such as books or journals, you must acknowledge the source.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What the examiners want:</a:t>
            </a:r>
          </a:p>
          <a:p>
            <a:r>
              <a:rPr lang="en-US" dirty="0">
                <a:solidFill>
                  <a:schemeClr val="tx2"/>
                </a:solidFill>
              </a:rPr>
              <a:t>Clear/critical and balanced arguments</a:t>
            </a:r>
          </a:p>
          <a:p>
            <a:r>
              <a:rPr lang="en-US" dirty="0">
                <a:solidFill>
                  <a:schemeClr val="tx2"/>
                </a:solidFill>
              </a:rPr>
              <a:t>Theoretical concepts applied</a:t>
            </a:r>
          </a:p>
          <a:p>
            <a:r>
              <a:rPr lang="en-US" dirty="0">
                <a:solidFill>
                  <a:schemeClr val="tx2"/>
                </a:solidFill>
              </a:rPr>
              <a:t>Clearly addressed the question asked</a:t>
            </a:r>
          </a:p>
          <a:p>
            <a:r>
              <a:rPr lang="en-US" dirty="0">
                <a:solidFill>
                  <a:schemeClr val="tx2"/>
                </a:solidFill>
              </a:rPr>
              <a:t>Go beyond the lecture slides and materials</a:t>
            </a:r>
          </a:p>
          <a:p>
            <a:r>
              <a:rPr lang="en-US" dirty="0">
                <a:solidFill>
                  <a:schemeClr val="tx2"/>
                </a:solidFill>
              </a:rPr>
              <a:t>Make informed and evidence-based points</a:t>
            </a:r>
          </a:p>
          <a:p>
            <a:r>
              <a:rPr lang="en-US" dirty="0">
                <a:solidFill>
                  <a:schemeClr val="tx2"/>
                </a:solidFill>
              </a:rPr>
              <a:t>Topics have been presented in the lectures, refer to the lecture slides and your notes</a:t>
            </a:r>
          </a:p>
          <a:p>
            <a:r>
              <a:rPr lang="en-US" dirty="0">
                <a:solidFill>
                  <a:schemeClr val="tx2"/>
                </a:solidFill>
              </a:rPr>
              <a:t>You need to provide supporting evidence (citations) to back-up your claims</a:t>
            </a:r>
          </a:p>
          <a:p>
            <a:endParaRPr lang="en-US" sz="8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A95DD39-EEB6-8C31-047C-A6F4BAD4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8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0" y="-13282"/>
            <a:ext cx="8178009" cy="89920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Suggested High-Distinction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844" y="609829"/>
            <a:ext cx="11640312" cy="5871493"/>
          </a:xfrm>
        </p:spPr>
        <p:txBody>
          <a:bodyPr anchor="t">
            <a:no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1. Cover</a:t>
            </a:r>
          </a:p>
          <a:p>
            <a:r>
              <a:rPr lang="en-GB" dirty="0">
                <a:solidFill>
                  <a:schemeClr val="tx2"/>
                </a:solidFill>
              </a:rPr>
              <a:t>2. Contents</a:t>
            </a:r>
          </a:p>
          <a:p>
            <a:r>
              <a:rPr lang="en-GB" dirty="0">
                <a:solidFill>
                  <a:schemeClr val="tx2"/>
                </a:solidFill>
              </a:rPr>
              <a:t>3. Company &amp; Transformation</a:t>
            </a:r>
          </a:p>
          <a:p>
            <a:r>
              <a:rPr lang="en-GB" dirty="0">
                <a:solidFill>
                  <a:schemeClr val="tx2"/>
                </a:solidFill>
              </a:rPr>
              <a:t>4–7 Recruitment Process</a:t>
            </a:r>
          </a:p>
          <a:p>
            <a:r>
              <a:rPr lang="en-GB" dirty="0">
                <a:solidFill>
                  <a:schemeClr val="tx2"/>
                </a:solidFill>
              </a:rPr>
              <a:t>8–10 Interview Types</a:t>
            </a:r>
          </a:p>
          <a:p>
            <a:r>
              <a:rPr lang="en-GB" dirty="0">
                <a:solidFill>
                  <a:schemeClr val="tx2"/>
                </a:solidFill>
              </a:rPr>
              <a:t>11 Questioning Techniques</a:t>
            </a:r>
          </a:p>
          <a:p>
            <a:r>
              <a:rPr lang="en-GB" dirty="0">
                <a:solidFill>
                  <a:schemeClr val="tx2"/>
                </a:solidFill>
              </a:rPr>
              <a:t>12 Comparison</a:t>
            </a:r>
          </a:p>
          <a:p>
            <a:r>
              <a:rPr lang="en-GB" dirty="0">
                <a:solidFill>
                  <a:schemeClr val="tx2"/>
                </a:solidFill>
              </a:rPr>
              <a:t>13 Recommendations</a:t>
            </a:r>
          </a:p>
          <a:p>
            <a:r>
              <a:rPr lang="en-GB" dirty="0">
                <a:solidFill>
                  <a:schemeClr val="tx2"/>
                </a:solidFill>
              </a:rPr>
              <a:t>14 Conclusion</a:t>
            </a:r>
          </a:p>
          <a:p>
            <a:r>
              <a:rPr lang="en-GB" dirty="0">
                <a:solidFill>
                  <a:schemeClr val="tx2"/>
                </a:solidFill>
              </a:rPr>
              <a:t>15 References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9483891-7D74-C667-2939-910821E8E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781" y="7129"/>
            <a:ext cx="8531352" cy="86305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Choosing the Right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6781" y="1279645"/>
            <a:ext cx="9315198" cy="412762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4600" b="1" dirty="0">
                <a:solidFill>
                  <a:schemeClr val="tx2"/>
                </a:solidFill>
              </a:rPr>
              <a:t>Examples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Tesco-</a:t>
            </a:r>
            <a:r>
              <a:rPr lang="en-GB" dirty="0"/>
              <a:t>digital transformation and automation - Discuss online retail expansion, self-checkout technologies, and data-driven operations.</a:t>
            </a: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BT-</a:t>
            </a:r>
            <a:r>
              <a:rPr lang="en-GB" dirty="0"/>
              <a:t>technology and workforce transformation. Examine network modernisation, digital services, and changing skill requirements.</a:t>
            </a: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NatWest-</a:t>
            </a:r>
            <a:r>
              <a:rPr lang="en-GB" dirty="0"/>
              <a:t>branch reduction and digital banking. Explore mobile banking growth, branch consolidation, and customer service redesign.</a:t>
            </a:r>
          </a:p>
          <a:p>
            <a:r>
              <a:rPr lang="en-GB" sz="3200" dirty="0">
                <a:solidFill>
                  <a:schemeClr val="tx2"/>
                </a:solidFill>
              </a:rPr>
              <a:t> Rolls-Royce-</a:t>
            </a:r>
            <a:r>
              <a:rPr lang="en-GB" dirty="0"/>
              <a:t>operational restructuring. Focus on efficiency programmes, workforce changes, and strategic repositioning</a:t>
            </a: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Select a company with a clear transformation initiative and recruitment need.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Provide a</a:t>
            </a:r>
            <a:r>
              <a:rPr lang="en-GB" dirty="0"/>
              <a:t> realistic organisational context - Do not simply describe the company. Explain what transformation is happening and why new recruitment is needed.</a:t>
            </a:r>
          </a:p>
          <a:p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0C610EA-D296-B390-2427-D1C5188CA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860" y="-26364"/>
            <a:ext cx="7826004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</a:rPr>
              <a:t>Introducing the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20644" y="1763216"/>
            <a:ext cx="7520052" cy="2844622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Explain</a:t>
            </a:r>
          </a:p>
          <a:p>
            <a:r>
              <a:rPr lang="en-GB" sz="3200" dirty="0">
                <a:solidFill>
                  <a:schemeClr val="tx2"/>
                </a:solidFill>
              </a:rPr>
              <a:t>What is changing?</a:t>
            </a:r>
          </a:p>
          <a:p>
            <a:r>
              <a:rPr lang="en-GB" sz="3200" dirty="0">
                <a:solidFill>
                  <a:schemeClr val="tx2"/>
                </a:solidFill>
              </a:rPr>
              <a:t>Why is change required?</a:t>
            </a:r>
          </a:p>
          <a:p>
            <a:r>
              <a:rPr lang="en-GB" sz="3200" dirty="0">
                <a:solidFill>
                  <a:schemeClr val="tx2"/>
                </a:solidFill>
              </a:rPr>
              <a:t> What new skills and roles are needed?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FB0B63C-A9F6-8805-2D27-9EC900E42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7300" y="51346"/>
            <a:ext cx="7880868" cy="75076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Recruitment Process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758" y="802107"/>
            <a:ext cx="11903241" cy="4605158"/>
          </a:xfrm>
        </p:spPr>
        <p:txBody>
          <a:bodyPr anchor="t">
            <a:normAutofit fontScale="77500" lnSpcReduction="20000"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Workforce Planning → </a:t>
            </a:r>
            <a:r>
              <a:rPr lang="en-GB" sz="3600" dirty="0"/>
              <a:t>Identify tasks, responsibilities, and required competencies</a:t>
            </a:r>
            <a:endParaRPr lang="en-GB" sz="3600" dirty="0">
              <a:solidFill>
                <a:schemeClr val="tx2"/>
              </a:solidFill>
            </a:endParaRPr>
          </a:p>
          <a:p>
            <a:r>
              <a:rPr lang="en-GB" sz="3600" dirty="0">
                <a:solidFill>
                  <a:schemeClr val="tx2"/>
                </a:solidFill>
              </a:rPr>
              <a:t> Job Analysis → </a:t>
            </a:r>
            <a:r>
              <a:rPr lang="en-GB" sz="3600" dirty="0"/>
              <a:t>Identify tasks, responsibilities, and required competencies.</a:t>
            </a:r>
            <a:endParaRPr lang="en-GB" sz="3600" dirty="0">
              <a:solidFill>
                <a:schemeClr val="tx2"/>
              </a:solidFill>
            </a:endParaRPr>
          </a:p>
          <a:p>
            <a:r>
              <a:rPr lang="en-GB" sz="3600" dirty="0">
                <a:solidFill>
                  <a:schemeClr val="tx2"/>
                </a:solidFill>
              </a:rPr>
              <a:t>Job Description → </a:t>
            </a:r>
            <a:r>
              <a:rPr lang="en-GB" sz="3600" dirty="0"/>
              <a:t>Outline duties, reporting lines, and performance expectations.</a:t>
            </a:r>
            <a:endParaRPr lang="en-GB" sz="3600" dirty="0">
              <a:solidFill>
                <a:schemeClr val="tx2"/>
              </a:solidFill>
            </a:endParaRPr>
          </a:p>
          <a:p>
            <a:r>
              <a:rPr lang="en-GB" sz="3600" dirty="0">
                <a:solidFill>
                  <a:schemeClr val="tx2"/>
                </a:solidFill>
              </a:rPr>
              <a:t> Person Specification → </a:t>
            </a:r>
            <a:r>
              <a:rPr lang="en-GB" sz="3600" dirty="0"/>
              <a:t>Define qualifications, skills, experience, and behaviours.</a:t>
            </a:r>
            <a:endParaRPr lang="en-GB" sz="3600" dirty="0">
              <a:solidFill>
                <a:schemeClr val="tx2"/>
              </a:solidFill>
            </a:endParaRPr>
          </a:p>
          <a:p>
            <a:r>
              <a:rPr lang="en-GB" sz="3600" dirty="0">
                <a:solidFill>
                  <a:schemeClr val="tx2"/>
                </a:solidFill>
              </a:rPr>
              <a:t> Advertising → </a:t>
            </a:r>
            <a:r>
              <a:rPr lang="en-GB" sz="3600" dirty="0"/>
              <a:t>Select appropriate platforms (LinkedIn, company website, recruitment agencies, industry networks).</a:t>
            </a:r>
          </a:p>
          <a:p>
            <a:r>
              <a:rPr lang="en-GB" sz="3600" dirty="0">
                <a:solidFill>
                  <a:schemeClr val="tx2"/>
                </a:solidFill>
              </a:rPr>
              <a:t>Selection → </a:t>
            </a:r>
            <a:r>
              <a:rPr lang="en-GB" sz="3600" dirty="0"/>
              <a:t>Screen applications, conduct interviews, assess candidates, and make the offer.</a:t>
            </a:r>
          </a:p>
          <a:p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12274C8-B6A3-0DBA-345C-CE879A2E4E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196" y="51345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6556" y="1980284"/>
            <a:ext cx="8818500" cy="243086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Explain responsibilities, knowledge, skills and competencies required for transformation roles.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9B044FA-1718-2AAA-4E02-FE39956CC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284" y="0"/>
            <a:ext cx="8365500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Job Description &amp; 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952" y="1843598"/>
            <a:ext cx="8284464" cy="23900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Differentiate between</a:t>
            </a:r>
          </a:p>
          <a:p>
            <a:r>
              <a:rPr lang="en-GB" sz="3200" dirty="0">
                <a:solidFill>
                  <a:schemeClr val="tx2"/>
                </a:solidFill>
              </a:rPr>
              <a:t>Job duties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Skills and qualifications</a:t>
            </a:r>
          </a:p>
          <a:p>
            <a:r>
              <a:rPr lang="en-GB" sz="3200" dirty="0">
                <a:solidFill>
                  <a:schemeClr val="tx2"/>
                </a:solidFill>
              </a:rPr>
              <a:t>Essential vs desirable criteria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3B94E37-9F28-2C57-9C36-45820C23F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4188" y="0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Advertising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2224" y="1807313"/>
            <a:ext cx="9482328" cy="281955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Evaluate platforms</a:t>
            </a:r>
          </a:p>
          <a:p>
            <a:r>
              <a:rPr lang="en-GB" sz="3200" dirty="0">
                <a:solidFill>
                  <a:schemeClr val="tx2"/>
                </a:solidFill>
              </a:rPr>
              <a:t>LinkedIn</a:t>
            </a:r>
          </a:p>
          <a:p>
            <a:r>
              <a:rPr lang="en-GB" sz="3200" dirty="0">
                <a:solidFill>
                  <a:schemeClr val="tx2"/>
                </a:solidFill>
              </a:rPr>
              <a:t>Company website</a:t>
            </a:r>
          </a:p>
          <a:p>
            <a:r>
              <a:rPr lang="en-GB" sz="3200" dirty="0">
                <a:solidFill>
                  <a:schemeClr val="tx2"/>
                </a:solidFill>
              </a:rPr>
              <a:t>Recruitment agencies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Professional networks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A7AEC4E-0031-F1D7-F653-9AA75FEC1D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9695" y="-26363"/>
            <a:ext cx="8319780" cy="90868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0043" y="882318"/>
            <a:ext cx="10202778" cy="452494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Best for fair comparison across many applicants.</a:t>
            </a:r>
          </a:p>
          <a:p>
            <a:pPr marL="0" indent="0">
              <a:buNone/>
            </a:pPr>
            <a:endParaRPr lang="en-GB" sz="32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Advantages</a:t>
            </a:r>
          </a:p>
          <a:p>
            <a:r>
              <a:rPr lang="en-GB" sz="3200" dirty="0">
                <a:solidFill>
                  <a:schemeClr val="tx2"/>
                </a:solidFill>
              </a:rPr>
              <a:t>Fairness</a:t>
            </a:r>
          </a:p>
          <a:p>
            <a:r>
              <a:rPr lang="en-GB" sz="3200" dirty="0">
                <a:solidFill>
                  <a:schemeClr val="tx2"/>
                </a:solidFill>
              </a:rPr>
              <a:t>Consistency</a:t>
            </a:r>
          </a:p>
          <a:p>
            <a:r>
              <a:rPr lang="en-GB" sz="3200" dirty="0">
                <a:solidFill>
                  <a:schemeClr val="tx2"/>
                </a:solidFill>
              </a:rPr>
              <a:t>Easier comparison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tx2"/>
                </a:solidFill>
              </a:rPr>
              <a:t>Limitations</a:t>
            </a:r>
          </a:p>
          <a:p>
            <a:r>
              <a:rPr lang="en-GB" sz="3200" dirty="0">
                <a:solidFill>
                  <a:schemeClr val="tx2"/>
                </a:solidFill>
              </a:rPr>
              <a:t>Less flexibility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172C4A2-7E9C-6D90-FEAD-4180E1505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9265" y="51345"/>
            <a:ext cx="10545716" cy="18373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Interview Type 2: 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5688" y="1700784"/>
            <a:ext cx="6684445" cy="3709416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Assesses behaviours linked to successful job performance.</a:t>
            </a:r>
          </a:p>
          <a:p>
            <a:r>
              <a:rPr lang="en-GB" sz="3200" dirty="0">
                <a:solidFill>
                  <a:schemeClr val="tx2"/>
                </a:solidFill>
              </a:rPr>
              <a:t>Ideal for project and change management roles.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0407312-7AD8-8D89-796D-B65BD9188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310702"/>
            <a:ext cx="9089136" cy="87411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Interview Type 3: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4964" y="1808399"/>
            <a:ext cx="7849236" cy="2430864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Provides multiple perspectives and stronger decision-making for strategic roles.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A8748B2-F792-3ECD-EF85-7BA9D9529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7612" y="1"/>
            <a:ext cx="6372108" cy="117043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064" y="1206620"/>
            <a:ext cx="8787384" cy="3721996"/>
          </a:xfrm>
        </p:spPr>
        <p:txBody>
          <a:bodyPr anchor="t"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Behavioural</a:t>
            </a:r>
          </a:p>
          <a:p>
            <a:r>
              <a:rPr lang="en-GB" sz="3200" dirty="0">
                <a:solidFill>
                  <a:schemeClr val="tx2"/>
                </a:solidFill>
              </a:rPr>
              <a:t>Situational</a:t>
            </a:r>
          </a:p>
          <a:p>
            <a:r>
              <a:rPr lang="en-GB" sz="3200" dirty="0">
                <a:solidFill>
                  <a:schemeClr val="tx2"/>
                </a:solidFill>
              </a:rPr>
              <a:t>Competency-Based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Probing</a:t>
            </a:r>
          </a:p>
          <a:p>
            <a:r>
              <a:rPr lang="en-GB" sz="3200" dirty="0">
                <a:solidFill>
                  <a:schemeClr val="tx2"/>
                </a:solidFill>
              </a:rPr>
              <a:t>Explain WHY each technique suits transformation roles.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EC816DD-FB72-470E-9570-339477E8A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8076" y="0"/>
            <a:ext cx="8539236" cy="98384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Face-to-Face vs Virtual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1676" y="1805151"/>
            <a:ext cx="7086781" cy="2430864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tx2"/>
                </a:solidFill>
              </a:rPr>
              <a:t>Compare</a:t>
            </a:r>
          </a:p>
          <a:p>
            <a:r>
              <a:rPr lang="en-GB" sz="3500" dirty="0">
                <a:solidFill>
                  <a:schemeClr val="tx2"/>
                </a:solidFill>
              </a:rPr>
              <a:t>Cost</a:t>
            </a:r>
          </a:p>
          <a:p>
            <a:r>
              <a:rPr lang="en-GB" sz="3500" dirty="0">
                <a:solidFill>
                  <a:schemeClr val="tx2"/>
                </a:solidFill>
              </a:rPr>
              <a:t>Accessibility</a:t>
            </a:r>
          </a:p>
          <a:p>
            <a:r>
              <a:rPr lang="en-GB" sz="3500" dirty="0">
                <a:solidFill>
                  <a:schemeClr val="tx2"/>
                </a:solidFill>
              </a:rPr>
              <a:t>Candidate experience</a:t>
            </a:r>
          </a:p>
          <a:p>
            <a:r>
              <a:rPr lang="en-GB" sz="3500" dirty="0">
                <a:solidFill>
                  <a:schemeClr val="tx2"/>
                </a:solidFill>
              </a:rPr>
              <a:t>Assessment quality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EB9653FC-6B9D-41A5-A5D5-DF9B10650E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72781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Distinction-Level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3080" y="1499616"/>
            <a:ext cx="7891272" cy="3703320"/>
          </a:xfrm>
        </p:spPr>
        <p:txBody>
          <a:bodyPr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Do not just describe.</a:t>
            </a:r>
          </a:p>
          <a:p>
            <a:pPr marL="0" indent="0">
              <a:buNone/>
            </a:pPr>
            <a:r>
              <a:rPr lang="en-GB" sz="6500" b="1" dirty="0">
                <a:solidFill>
                  <a:schemeClr val="tx2"/>
                </a:solidFill>
              </a:rPr>
              <a:t>Always answer:</a:t>
            </a:r>
          </a:p>
          <a:p>
            <a:pPr marL="0" indent="0">
              <a:buNone/>
            </a:pPr>
            <a:endParaRPr lang="en-GB" sz="6500" b="1" dirty="0">
              <a:solidFill>
                <a:schemeClr val="tx2"/>
              </a:solidFill>
            </a:endParaRPr>
          </a:p>
          <a:p>
            <a:r>
              <a:rPr lang="en-GB" sz="5800" dirty="0">
                <a:solidFill>
                  <a:schemeClr val="tx2"/>
                </a:solidFill>
              </a:rPr>
              <a:t>Why?</a:t>
            </a:r>
          </a:p>
          <a:p>
            <a:r>
              <a:rPr lang="en-GB" sz="5800" dirty="0">
                <a:solidFill>
                  <a:schemeClr val="tx2"/>
                </a:solidFill>
              </a:rPr>
              <a:t>How?</a:t>
            </a:r>
          </a:p>
          <a:p>
            <a:r>
              <a:rPr lang="en-GB" sz="5800" dirty="0">
                <a:solidFill>
                  <a:schemeClr val="tx2"/>
                </a:solidFill>
              </a:rPr>
              <a:t>When?</a:t>
            </a:r>
          </a:p>
          <a:p>
            <a:r>
              <a:rPr lang="en-GB" sz="5800" dirty="0">
                <a:solidFill>
                  <a:schemeClr val="tx2"/>
                </a:solidFill>
              </a:rPr>
              <a:t>Which approach is best and why?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B66A9C8-699A-0BD7-7EAB-099B99819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8192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Using Academic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1720" y="1380744"/>
            <a:ext cx="7891272" cy="4029456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Use textbooks, journal articles and professional reports.</a:t>
            </a:r>
          </a:p>
          <a:p>
            <a:pPr marL="0" indent="0">
              <a:buNone/>
            </a:pPr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Aim for 12+ in-text citations throughout the presentation.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4E9DBA6-E30E-EDE6-42A5-87D5B439F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9908" y="-5115"/>
            <a:ext cx="5754696" cy="82839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Presentation Delivery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537897"/>
            <a:ext cx="12191694" cy="5540875"/>
          </a:xfrm>
        </p:spPr>
        <p:txBody>
          <a:bodyPr anchor="t"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Maintain eye contact.</a:t>
            </a:r>
          </a:p>
          <a:p>
            <a:r>
              <a:rPr lang="en-GB" sz="3200" dirty="0">
                <a:solidFill>
                  <a:schemeClr val="tx2"/>
                </a:solidFill>
              </a:rPr>
              <a:t>Avoid reading slides.</a:t>
            </a:r>
          </a:p>
          <a:p>
            <a:r>
              <a:rPr lang="en-GB" sz="3200" dirty="0">
                <a:solidFill>
                  <a:schemeClr val="tx2"/>
                </a:solidFill>
              </a:rPr>
              <a:t>Use clear, confident language</a:t>
            </a:r>
          </a:p>
          <a:p>
            <a:r>
              <a:rPr lang="en-GB" sz="3200" dirty="0">
                <a:solidFill>
                  <a:schemeClr val="tx2"/>
                </a:solidFill>
              </a:rPr>
              <a:t>Use visuals.</a:t>
            </a:r>
          </a:p>
          <a:p>
            <a:r>
              <a:rPr lang="en-GB" sz="3200" dirty="0">
                <a:solidFill>
                  <a:schemeClr val="tx2"/>
                </a:solidFill>
              </a:rPr>
              <a:t>Keep slides concise.</a:t>
            </a:r>
          </a:p>
          <a:p>
            <a:r>
              <a:rPr lang="en-GB" sz="3200" dirty="0">
                <a:solidFill>
                  <a:schemeClr val="tx2"/>
                </a:solidFill>
              </a:rPr>
              <a:t>Use large fonts and consistent formatting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Prefer bullet points over paragraphs</a:t>
            </a:r>
          </a:p>
          <a:p>
            <a:r>
              <a:rPr lang="en-GB" sz="3200" dirty="0">
                <a:solidFill>
                  <a:schemeClr val="tx2"/>
                </a:solidFill>
              </a:rPr>
              <a:t>Include visuals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Practise timing.</a:t>
            </a:r>
          </a:p>
          <a:p>
            <a:r>
              <a:rPr lang="en-GB" sz="3200" dirty="0">
                <a:solidFill>
                  <a:schemeClr val="tx2"/>
                </a:solidFill>
              </a:rPr>
              <a:t>Practice!!! Practice!!! Practice!!!</a:t>
            </a:r>
          </a:p>
          <a:p>
            <a:endParaRPr lang="en-GB" sz="32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C5140E2-E6C4-E7D3-142E-08BE500D8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-48705"/>
            <a:ext cx="5754696" cy="100213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5820" y="1368286"/>
            <a:ext cx="6199038" cy="3322586"/>
          </a:xfrm>
        </p:spPr>
        <p:txBody>
          <a:bodyPr anchor="t"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Too much text.</a:t>
            </a:r>
          </a:p>
          <a:p>
            <a:r>
              <a:rPr lang="en-GB" sz="3200" dirty="0">
                <a:solidFill>
                  <a:schemeClr val="tx2"/>
                </a:solidFill>
              </a:rPr>
              <a:t>Weak referencing.</a:t>
            </a:r>
          </a:p>
          <a:p>
            <a:r>
              <a:rPr lang="en-GB" sz="3200" dirty="0">
                <a:solidFill>
                  <a:schemeClr val="tx2"/>
                </a:solidFill>
              </a:rPr>
              <a:t>Lack of company application.</a:t>
            </a:r>
          </a:p>
          <a:p>
            <a:r>
              <a:rPr lang="en-GB" sz="3200" dirty="0">
                <a:solidFill>
                  <a:schemeClr val="tx2"/>
                </a:solidFill>
              </a:rPr>
              <a:t>Descriptive content without justification.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B13A76D-66BA-AA96-67C9-F8D6BCF1A7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71" y="0"/>
            <a:ext cx="5754696" cy="11758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Final Submission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4842" y="1668600"/>
            <a:ext cx="9111916" cy="296756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✓ Assessment requirements met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✓ Academic references included, at least 12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✓ Recommendations and conclusion provided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✓ Professional design and delivery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218D51A-3F4B-4E3D-36C7-93484F426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B36FE4-3B6D-E8C8-1167-3F241FB64D6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120770" y="0"/>
            <a:ext cx="12071229" cy="63559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806B63-EC4E-BD0B-55A9-AC86EB13F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6003985"/>
            <a:ext cx="12192000" cy="854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681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99144F-924A-B93B-EAFC-4A34D11B5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33813" cy="5555411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19287C4-112E-E6C9-EC48-00CB2DE1C75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1" y="5727940"/>
            <a:ext cx="12233812" cy="11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5872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0499CE-B17B-8B72-F633-7C0FCC0F53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65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501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vid\AppData\Local\Microsoft\Windows\INetCache\IE\WMQ0B5LQ\questio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186657"/>
            <a:ext cx="5291666" cy="448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vid\AppData\Local\Microsoft\Windows\INetCache\IE\WWBVFCQT\{B7710568-2DC8-4A48-8F63-EC71C68043AD}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6865" y="1347611"/>
            <a:ext cx="5291667" cy="416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06D5AA-7445-AD7A-850E-81FC95DFB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14735"/>
            <a:ext cx="12192000" cy="1243265"/>
          </a:xfrm>
          <a:prstGeom prst="rect">
            <a:avLst/>
          </a:prstGeom>
        </p:spPr>
      </p:pic>
      <p:sp>
        <p:nvSpPr>
          <p:cNvPr id="5" name="Subtitle 4"/>
          <p:cNvSpPr>
            <a:spLocks noGrp="1"/>
          </p:cNvSpPr>
          <p:nvPr>
            <p:ph type="subTitle" idx="4294967295"/>
          </p:nvPr>
        </p:nvSpPr>
        <p:spPr>
          <a:xfrm>
            <a:off x="2947359" y="125855"/>
            <a:ext cx="6297282" cy="65650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700" b="1">
                <a:solidFill>
                  <a:srgbClr val="0070C0"/>
                </a:solidFill>
              </a:rPr>
              <a:t>Question and Answer Session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71042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3839</TotalTime>
  <Words>702</Words>
  <Application>Microsoft Office PowerPoint</Application>
  <PresentationFormat>Widescreen</PresentationFormat>
  <Paragraphs>136</Paragraphs>
  <Slides>28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LCLM5002 Presentation Tutorial Guide</vt:lpstr>
      <vt:lpstr>PowerPoint Presentation</vt:lpstr>
      <vt:lpstr>PowerPoint Presentation</vt:lpstr>
      <vt:lpstr>PowerPoint Presentation</vt:lpstr>
      <vt:lpstr>What the Examiner Wants</vt:lpstr>
      <vt:lpstr>Assessment Overview</vt:lpstr>
      <vt:lpstr>What your examiners wants 2</vt:lpstr>
      <vt:lpstr>Suggested High-Distinction Structure</vt:lpstr>
      <vt:lpstr>Choosing the Right Company</vt:lpstr>
      <vt:lpstr>Introducing the Transformation</vt:lpstr>
      <vt:lpstr>Recruitment Process Overview</vt:lpstr>
      <vt:lpstr>Job Analysis</vt:lpstr>
      <vt:lpstr>Job Description &amp; Person Specification</vt:lpstr>
      <vt:lpstr>Advertising Strategy</vt:lpstr>
      <vt:lpstr>Interview Type 1: Structured Interview</vt:lpstr>
      <vt:lpstr>Interview Type 2: Competency-Based Interview</vt:lpstr>
      <vt:lpstr>Interview Type 3: Panel Interview</vt:lpstr>
      <vt:lpstr>Questioning Techniques</vt:lpstr>
      <vt:lpstr>Face-to-Face vs Virtual Interviews</vt:lpstr>
      <vt:lpstr>Distinction-Level Analysis</vt:lpstr>
      <vt:lpstr>Using Academic Sources</vt:lpstr>
      <vt:lpstr>Presentation Delivery Tips</vt:lpstr>
      <vt:lpstr>Common Mistakes to Avoid</vt:lpstr>
      <vt:lpstr>Final Submission Checklist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Dennis Pepple</dc:creator>
  <cp:lastModifiedBy>Samson Oladejo</cp:lastModifiedBy>
  <cp:revision>12</cp:revision>
  <dcterms:created xsi:type="dcterms:W3CDTF">2022-01-06T10:23:00Z</dcterms:created>
  <dcterms:modified xsi:type="dcterms:W3CDTF">2026-06-09T12:27:10Z</dcterms:modified>
</cp:coreProperties>
</file>