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6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1392CAC-4C22-E933-2803-C43817626AF5}" v="151" dt="2025-03-22T14:21:54.47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039314A-7481-414F-BD35-E59C9AF4D40B}" type="doc">
      <dgm:prSet loTypeId="urn:microsoft.com/office/officeart/2005/8/layout/process2" loCatId="process" qsTypeId="urn:microsoft.com/office/officeart/2005/8/quickstyle/simple2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A9EDEFB0-54A6-44CA-955B-5B6500049B68}">
      <dgm:prSet/>
      <dgm:spPr/>
      <dgm:t>
        <a:bodyPr/>
        <a:lstStyle/>
        <a:p>
          <a:r>
            <a:rPr lang="en-US" b="1"/>
            <a:t>Significant Evidence</a:t>
          </a:r>
          <a:r>
            <a:rPr lang="en-US"/>
            <a:t>:</a:t>
          </a:r>
        </a:p>
      </dgm:t>
    </dgm:pt>
    <dgm:pt modelId="{C44BA1C4-E534-4360-A9AE-8B08B75A0A1D}" type="parTrans" cxnId="{B2C0EF06-54AF-4BCB-9BD5-3336742AE05E}">
      <dgm:prSet/>
      <dgm:spPr/>
      <dgm:t>
        <a:bodyPr/>
        <a:lstStyle/>
        <a:p>
          <a:endParaRPr lang="en-US"/>
        </a:p>
      </dgm:t>
    </dgm:pt>
    <dgm:pt modelId="{4AD59449-D3F2-4876-B842-8FDB548F62B4}" type="sibTrans" cxnId="{B2C0EF06-54AF-4BCB-9BD5-3336742AE05E}">
      <dgm:prSet/>
      <dgm:spPr/>
      <dgm:t>
        <a:bodyPr/>
        <a:lstStyle/>
        <a:p>
          <a:endParaRPr lang="en-US"/>
        </a:p>
      </dgm:t>
    </dgm:pt>
    <dgm:pt modelId="{C566E1D2-9D2E-4C29-9344-CA8296B5285A}">
      <dgm:prSet/>
      <dgm:spPr/>
      <dgm:t>
        <a:bodyPr/>
        <a:lstStyle/>
        <a:p>
          <a:r>
            <a:rPr lang="en-US" b="1"/>
            <a:t>Ethical Differences &amp; Workplace Tension:</a:t>
          </a:r>
          <a:br>
            <a:rPr lang="en-US" b="1"/>
          </a:br>
          <a:r>
            <a:rPr lang="en-US"/>
            <a:t> Dr. Hart's views on privacy clashed with her profit-driven colleagues, causing stress that may have led her to leave or disappear.</a:t>
          </a:r>
        </a:p>
      </dgm:t>
    </dgm:pt>
    <dgm:pt modelId="{A9691E9D-5252-4BE6-8DE5-E43A8A18669D}" type="parTrans" cxnId="{A5C373A5-F7AF-4E56-86AE-BB3E3A576DBE}">
      <dgm:prSet/>
      <dgm:spPr/>
      <dgm:t>
        <a:bodyPr/>
        <a:lstStyle/>
        <a:p>
          <a:endParaRPr lang="en-US"/>
        </a:p>
      </dgm:t>
    </dgm:pt>
    <dgm:pt modelId="{A7BA4C7E-482C-4783-B0BC-8DDB18B981DF}" type="sibTrans" cxnId="{A5C373A5-F7AF-4E56-86AE-BB3E3A576DBE}">
      <dgm:prSet/>
      <dgm:spPr/>
      <dgm:t>
        <a:bodyPr/>
        <a:lstStyle/>
        <a:p>
          <a:endParaRPr lang="en-US"/>
        </a:p>
      </dgm:t>
    </dgm:pt>
    <dgm:pt modelId="{3689E8C7-824F-45F8-87A5-743BBCF44759}">
      <dgm:prSet/>
      <dgm:spPr/>
      <dgm:t>
        <a:bodyPr/>
        <a:lstStyle/>
        <a:p>
          <a:r>
            <a:rPr lang="en-US" b="1"/>
            <a:t>Pressure in the High-Tech Industry:</a:t>
          </a:r>
          <a:br>
            <a:rPr lang="en-US" b="1"/>
          </a:br>
          <a:r>
            <a:rPr lang="en-US"/>
            <a:t> Working in robotics, Dr. Hart faced ethical and safety risks, which could have caused emotional stress, making her decide to leave.</a:t>
          </a:r>
        </a:p>
      </dgm:t>
    </dgm:pt>
    <dgm:pt modelId="{A9CA4320-F715-4660-92FD-D35AF52FBCE2}" type="parTrans" cxnId="{1317D8EB-B213-4B0E-8280-75DF72E9D530}">
      <dgm:prSet/>
      <dgm:spPr/>
      <dgm:t>
        <a:bodyPr/>
        <a:lstStyle/>
        <a:p>
          <a:endParaRPr lang="en-US"/>
        </a:p>
      </dgm:t>
    </dgm:pt>
    <dgm:pt modelId="{4BCE2D83-EBBE-4972-BF73-CF07B79B47B2}" type="sibTrans" cxnId="{1317D8EB-B213-4B0E-8280-75DF72E9D530}">
      <dgm:prSet/>
      <dgm:spPr/>
      <dgm:t>
        <a:bodyPr/>
        <a:lstStyle/>
        <a:p>
          <a:endParaRPr lang="en-US"/>
        </a:p>
      </dgm:t>
    </dgm:pt>
    <dgm:pt modelId="{F1836A42-C4B5-481E-B7FE-06B18406587C}">
      <dgm:prSet/>
      <dgm:spPr/>
      <dgm:t>
        <a:bodyPr/>
        <a:lstStyle/>
        <a:p>
          <a:r>
            <a:rPr lang="en-US" b="1"/>
            <a:t>Concerns About Surveillance &amp; AI:</a:t>
          </a:r>
          <a:br>
            <a:rPr lang="en-US" b="1"/>
          </a:br>
          <a:r>
            <a:rPr lang="en-US"/>
            <a:t> Dr. Hart was worried about privacy issues with AI and surveillance. Her outspoken views might have led to retaliation, adding to her stress.</a:t>
          </a:r>
        </a:p>
      </dgm:t>
    </dgm:pt>
    <dgm:pt modelId="{642E3170-469F-4BE8-8C8D-AB1BD865219D}" type="parTrans" cxnId="{B4E46CFC-A70F-46D5-B296-C393AFDD3E26}">
      <dgm:prSet/>
      <dgm:spPr/>
      <dgm:t>
        <a:bodyPr/>
        <a:lstStyle/>
        <a:p>
          <a:endParaRPr lang="en-US"/>
        </a:p>
      </dgm:t>
    </dgm:pt>
    <dgm:pt modelId="{6D856804-C6A3-43C4-AE8A-3A43F46D0DAE}" type="sibTrans" cxnId="{B4E46CFC-A70F-46D5-B296-C393AFDD3E26}">
      <dgm:prSet/>
      <dgm:spPr/>
      <dgm:t>
        <a:bodyPr/>
        <a:lstStyle/>
        <a:p>
          <a:endParaRPr lang="en-US"/>
        </a:p>
      </dgm:t>
    </dgm:pt>
    <dgm:pt modelId="{AB7B5547-3CFF-4B31-B529-CD833791EE91}" type="pres">
      <dgm:prSet presAssocID="{6039314A-7481-414F-BD35-E59C9AF4D40B}" presName="linearFlow" presStyleCnt="0">
        <dgm:presLayoutVars>
          <dgm:resizeHandles val="exact"/>
        </dgm:presLayoutVars>
      </dgm:prSet>
      <dgm:spPr/>
    </dgm:pt>
    <dgm:pt modelId="{E017851F-A22F-4AC1-8A9F-4E5A2A9EC3D3}" type="pres">
      <dgm:prSet presAssocID="{A9EDEFB0-54A6-44CA-955B-5B6500049B68}" presName="node" presStyleLbl="node1" presStyleIdx="0" presStyleCnt="1">
        <dgm:presLayoutVars>
          <dgm:bulletEnabled val="1"/>
        </dgm:presLayoutVars>
      </dgm:prSet>
      <dgm:spPr/>
    </dgm:pt>
  </dgm:ptLst>
  <dgm:cxnLst>
    <dgm:cxn modelId="{B2C0EF06-54AF-4BCB-9BD5-3336742AE05E}" srcId="{6039314A-7481-414F-BD35-E59C9AF4D40B}" destId="{A9EDEFB0-54A6-44CA-955B-5B6500049B68}" srcOrd="0" destOrd="0" parTransId="{C44BA1C4-E534-4360-A9AE-8B08B75A0A1D}" sibTransId="{4AD59449-D3F2-4876-B842-8FDB548F62B4}"/>
    <dgm:cxn modelId="{6B32662F-BDDB-4ED3-8874-E0B14D1B1C9F}" type="presOf" srcId="{A9EDEFB0-54A6-44CA-955B-5B6500049B68}" destId="{E017851F-A22F-4AC1-8A9F-4E5A2A9EC3D3}" srcOrd="0" destOrd="0" presId="urn:microsoft.com/office/officeart/2005/8/layout/process2"/>
    <dgm:cxn modelId="{70794635-1216-4E8C-869F-D9FB65118214}" type="presOf" srcId="{F1836A42-C4B5-481E-B7FE-06B18406587C}" destId="{E017851F-A22F-4AC1-8A9F-4E5A2A9EC3D3}" srcOrd="0" destOrd="3" presId="urn:microsoft.com/office/officeart/2005/8/layout/process2"/>
    <dgm:cxn modelId="{A5C373A5-F7AF-4E56-86AE-BB3E3A576DBE}" srcId="{A9EDEFB0-54A6-44CA-955B-5B6500049B68}" destId="{C566E1D2-9D2E-4C29-9344-CA8296B5285A}" srcOrd="0" destOrd="0" parTransId="{A9691E9D-5252-4BE6-8DE5-E43A8A18669D}" sibTransId="{A7BA4C7E-482C-4783-B0BC-8DDB18B981DF}"/>
    <dgm:cxn modelId="{8A841FD3-D73D-4114-94E7-9736B84C35D4}" type="presOf" srcId="{C566E1D2-9D2E-4C29-9344-CA8296B5285A}" destId="{E017851F-A22F-4AC1-8A9F-4E5A2A9EC3D3}" srcOrd="0" destOrd="1" presId="urn:microsoft.com/office/officeart/2005/8/layout/process2"/>
    <dgm:cxn modelId="{B7CACFD4-99E9-421F-BBC6-36C053231868}" type="presOf" srcId="{3689E8C7-824F-45F8-87A5-743BBCF44759}" destId="{E017851F-A22F-4AC1-8A9F-4E5A2A9EC3D3}" srcOrd="0" destOrd="2" presId="urn:microsoft.com/office/officeart/2005/8/layout/process2"/>
    <dgm:cxn modelId="{1317D8EB-B213-4B0E-8280-75DF72E9D530}" srcId="{A9EDEFB0-54A6-44CA-955B-5B6500049B68}" destId="{3689E8C7-824F-45F8-87A5-743BBCF44759}" srcOrd="1" destOrd="0" parTransId="{A9CA4320-F715-4660-92FD-D35AF52FBCE2}" sibTransId="{4BCE2D83-EBBE-4972-BF73-CF07B79B47B2}"/>
    <dgm:cxn modelId="{933587ED-C373-4ADE-A07E-646D38CD8DEB}" type="presOf" srcId="{6039314A-7481-414F-BD35-E59C9AF4D40B}" destId="{AB7B5547-3CFF-4B31-B529-CD833791EE91}" srcOrd="0" destOrd="0" presId="urn:microsoft.com/office/officeart/2005/8/layout/process2"/>
    <dgm:cxn modelId="{B4E46CFC-A70F-46D5-B296-C393AFDD3E26}" srcId="{A9EDEFB0-54A6-44CA-955B-5B6500049B68}" destId="{F1836A42-C4B5-481E-B7FE-06B18406587C}" srcOrd="2" destOrd="0" parTransId="{642E3170-469F-4BE8-8C8D-AB1BD865219D}" sibTransId="{6D856804-C6A3-43C4-AE8A-3A43F46D0DAE}"/>
    <dgm:cxn modelId="{BC9D7685-6F31-4290-A2CE-751846BC412A}" type="presParOf" srcId="{AB7B5547-3CFF-4B31-B529-CD833791EE91}" destId="{E017851F-A22F-4AC1-8A9F-4E5A2A9EC3D3}" srcOrd="0" destOrd="0" presId="urn:microsoft.com/office/officeart/2005/8/layout/process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9AE53EB-5FB1-4A24-900D-1F9EB5E1F236}" type="doc">
      <dgm:prSet loTypeId="urn:microsoft.com/office/officeart/2016/7/layout/RepeatingBendingProcessNew" loCatId="process" qsTypeId="urn:microsoft.com/office/officeart/2005/8/quickstyle/simple2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A1861960-22EA-4A85-85EF-2D5967319B2B}">
      <dgm:prSet/>
      <dgm:spPr/>
      <dgm:t>
        <a:bodyPr/>
        <a:lstStyle/>
        <a:p>
          <a:r>
            <a:rPr lang="en-GB" b="1"/>
            <a:t>Leading Theories</a:t>
          </a:r>
          <a:r>
            <a:rPr lang="en-GB"/>
            <a:t>:</a:t>
          </a:r>
          <a:endParaRPr lang="en-US"/>
        </a:p>
      </dgm:t>
    </dgm:pt>
    <dgm:pt modelId="{2986A8DB-891B-4770-AB39-E9B815A68C40}" type="parTrans" cxnId="{E5493F57-B978-4602-AAAE-CBE06FADDEFB}">
      <dgm:prSet/>
      <dgm:spPr/>
      <dgm:t>
        <a:bodyPr/>
        <a:lstStyle/>
        <a:p>
          <a:endParaRPr lang="en-US"/>
        </a:p>
      </dgm:t>
    </dgm:pt>
    <dgm:pt modelId="{E9F1476A-9767-4CC5-AD6E-D0C109CBA8F5}" type="sibTrans" cxnId="{E5493F57-B978-4602-AAAE-CBE06FADDEFB}">
      <dgm:prSet/>
      <dgm:spPr/>
      <dgm:t>
        <a:bodyPr/>
        <a:lstStyle/>
        <a:p>
          <a:endParaRPr lang="en-US"/>
        </a:p>
      </dgm:t>
    </dgm:pt>
    <dgm:pt modelId="{0C16AB93-4A72-40EF-B32E-DE38D968A128}">
      <dgm:prSet/>
      <dgm:spPr/>
      <dgm:t>
        <a:bodyPr/>
        <a:lstStyle/>
        <a:p>
          <a:r>
            <a:rPr lang="en-GB" b="1"/>
            <a:t>Voluntary Disappearance</a:t>
          </a:r>
          <a:r>
            <a:rPr lang="en-GB"/>
            <a:t>: Dr. Hart may have staged her own disappearance due to personal stress or a desire to escape growing pressure from her research commitments.</a:t>
          </a:r>
          <a:endParaRPr lang="en-US"/>
        </a:p>
      </dgm:t>
    </dgm:pt>
    <dgm:pt modelId="{4978F1B9-8480-4B25-846D-808EA0C38155}" type="parTrans" cxnId="{73970077-E5DB-4B61-8623-350BB68F173B}">
      <dgm:prSet/>
      <dgm:spPr/>
      <dgm:t>
        <a:bodyPr/>
        <a:lstStyle/>
        <a:p>
          <a:endParaRPr lang="en-US"/>
        </a:p>
      </dgm:t>
    </dgm:pt>
    <dgm:pt modelId="{E35073BA-94B4-4B57-9DD6-7610928072B2}" type="sibTrans" cxnId="{73970077-E5DB-4B61-8623-350BB68F173B}">
      <dgm:prSet/>
      <dgm:spPr/>
      <dgm:t>
        <a:bodyPr/>
        <a:lstStyle/>
        <a:p>
          <a:endParaRPr lang="en-US"/>
        </a:p>
      </dgm:t>
    </dgm:pt>
    <dgm:pt modelId="{75463825-3449-4E54-A2B8-4CE34E201E75}">
      <dgm:prSet/>
      <dgm:spPr/>
      <dgm:t>
        <a:bodyPr/>
        <a:lstStyle/>
        <a:p>
          <a:r>
            <a:rPr lang="en-GB" b="1"/>
            <a:t>Foul Play</a:t>
          </a:r>
          <a:r>
            <a:rPr lang="en-GB"/>
            <a:t>: The lack of physical evidence, there is a possibility that </a:t>
          </a:r>
          <a:r>
            <a:rPr lang="en-GB">
              <a:latin typeface="Avenir Next LT Pro"/>
            </a:rPr>
            <a:t>Dr</a:t>
          </a:r>
          <a:r>
            <a:rPr lang="en-GB"/>
            <a:t>. Hart was coerced or abducted by someone with a vested interest in her research.</a:t>
          </a:r>
          <a:endParaRPr lang="en-US"/>
        </a:p>
      </dgm:t>
    </dgm:pt>
    <dgm:pt modelId="{7B4906B7-6A13-4B2C-A28D-51B3E1E7D918}" type="parTrans" cxnId="{FB2F994C-AB63-407C-93C7-641E460DBA2D}">
      <dgm:prSet/>
      <dgm:spPr/>
      <dgm:t>
        <a:bodyPr/>
        <a:lstStyle/>
        <a:p>
          <a:endParaRPr lang="en-US"/>
        </a:p>
      </dgm:t>
    </dgm:pt>
    <dgm:pt modelId="{68E77A05-9F17-4FCD-B3C6-58A3CA652226}" type="sibTrans" cxnId="{FB2F994C-AB63-407C-93C7-641E460DBA2D}">
      <dgm:prSet/>
      <dgm:spPr/>
      <dgm:t>
        <a:bodyPr/>
        <a:lstStyle/>
        <a:p>
          <a:endParaRPr lang="en-US"/>
        </a:p>
      </dgm:t>
    </dgm:pt>
    <dgm:pt modelId="{06A0E972-409A-4E77-BA18-D688048E4F4F}">
      <dgm:prSet/>
      <dgm:spPr/>
      <dgm:t>
        <a:bodyPr/>
        <a:lstStyle/>
        <a:p>
          <a:r>
            <a:rPr lang="en-GB" b="1"/>
            <a:t>Accidental Disappearance</a:t>
          </a:r>
          <a:r>
            <a:rPr lang="en-GB"/>
            <a:t>: Dr. Hart may have encountered a personal or mental health crisis, leading to a temporary lapse in judgment, resulting in her becoming disoriented or lost.</a:t>
          </a:r>
          <a:endParaRPr lang="en-US"/>
        </a:p>
      </dgm:t>
    </dgm:pt>
    <dgm:pt modelId="{6C85C59D-411C-4889-BA0D-B33EF15D5E4C}" type="parTrans" cxnId="{C03B5FFB-827A-41FD-A43E-E5DA045BA501}">
      <dgm:prSet/>
      <dgm:spPr/>
      <dgm:t>
        <a:bodyPr/>
        <a:lstStyle/>
        <a:p>
          <a:endParaRPr lang="en-US"/>
        </a:p>
      </dgm:t>
    </dgm:pt>
    <dgm:pt modelId="{D51F7D01-85C8-4013-A0F8-44CF166B206A}" type="sibTrans" cxnId="{C03B5FFB-827A-41FD-A43E-E5DA045BA501}">
      <dgm:prSet/>
      <dgm:spPr/>
      <dgm:t>
        <a:bodyPr/>
        <a:lstStyle/>
        <a:p>
          <a:endParaRPr lang="en-US"/>
        </a:p>
      </dgm:t>
    </dgm:pt>
    <dgm:pt modelId="{FB6C4454-6DEB-4DA8-A9F2-AF261C588998}" type="pres">
      <dgm:prSet presAssocID="{09AE53EB-5FB1-4A24-900D-1F9EB5E1F236}" presName="Name0" presStyleCnt="0">
        <dgm:presLayoutVars>
          <dgm:dir/>
          <dgm:resizeHandles val="exact"/>
        </dgm:presLayoutVars>
      </dgm:prSet>
      <dgm:spPr/>
    </dgm:pt>
    <dgm:pt modelId="{8D4EF091-C6E5-4CEA-B682-3190389DAC85}" type="pres">
      <dgm:prSet presAssocID="{A1861960-22EA-4A85-85EF-2D5967319B2B}" presName="node" presStyleLbl="node1" presStyleIdx="0" presStyleCnt="4">
        <dgm:presLayoutVars>
          <dgm:bulletEnabled val="1"/>
        </dgm:presLayoutVars>
      </dgm:prSet>
      <dgm:spPr/>
    </dgm:pt>
    <dgm:pt modelId="{E7254F92-8F9B-4B4F-837E-61DFEAE66A93}" type="pres">
      <dgm:prSet presAssocID="{E9F1476A-9767-4CC5-AD6E-D0C109CBA8F5}" presName="sibTrans" presStyleLbl="sibTrans1D1" presStyleIdx="0" presStyleCnt="3"/>
      <dgm:spPr/>
    </dgm:pt>
    <dgm:pt modelId="{2EE8C9C5-AD3B-4CAB-B692-9F27F7670F72}" type="pres">
      <dgm:prSet presAssocID="{E9F1476A-9767-4CC5-AD6E-D0C109CBA8F5}" presName="connectorText" presStyleLbl="sibTrans1D1" presStyleIdx="0" presStyleCnt="3"/>
      <dgm:spPr/>
    </dgm:pt>
    <dgm:pt modelId="{27004F05-5CA5-41C5-907B-A438293A8B60}" type="pres">
      <dgm:prSet presAssocID="{0C16AB93-4A72-40EF-B32E-DE38D968A128}" presName="node" presStyleLbl="node1" presStyleIdx="1" presStyleCnt="4">
        <dgm:presLayoutVars>
          <dgm:bulletEnabled val="1"/>
        </dgm:presLayoutVars>
      </dgm:prSet>
      <dgm:spPr/>
    </dgm:pt>
    <dgm:pt modelId="{88ACD2AE-6753-410D-B5B5-D7EE8D11820F}" type="pres">
      <dgm:prSet presAssocID="{E35073BA-94B4-4B57-9DD6-7610928072B2}" presName="sibTrans" presStyleLbl="sibTrans1D1" presStyleIdx="1" presStyleCnt="3"/>
      <dgm:spPr/>
    </dgm:pt>
    <dgm:pt modelId="{440548A2-F13A-47C9-A68A-E572E6666304}" type="pres">
      <dgm:prSet presAssocID="{E35073BA-94B4-4B57-9DD6-7610928072B2}" presName="connectorText" presStyleLbl="sibTrans1D1" presStyleIdx="1" presStyleCnt="3"/>
      <dgm:spPr/>
    </dgm:pt>
    <dgm:pt modelId="{28B4C64B-083A-4302-9CDB-97C112007D1E}" type="pres">
      <dgm:prSet presAssocID="{75463825-3449-4E54-A2B8-4CE34E201E75}" presName="node" presStyleLbl="node1" presStyleIdx="2" presStyleCnt="4">
        <dgm:presLayoutVars>
          <dgm:bulletEnabled val="1"/>
        </dgm:presLayoutVars>
      </dgm:prSet>
      <dgm:spPr/>
    </dgm:pt>
    <dgm:pt modelId="{A8BDE201-DE84-440C-90AB-3BDE866A88C7}" type="pres">
      <dgm:prSet presAssocID="{68E77A05-9F17-4FCD-B3C6-58A3CA652226}" presName="sibTrans" presStyleLbl="sibTrans1D1" presStyleIdx="2" presStyleCnt="3"/>
      <dgm:spPr/>
    </dgm:pt>
    <dgm:pt modelId="{4DA523E6-C906-4F8F-8F86-84B780A4F78D}" type="pres">
      <dgm:prSet presAssocID="{68E77A05-9F17-4FCD-B3C6-58A3CA652226}" presName="connectorText" presStyleLbl="sibTrans1D1" presStyleIdx="2" presStyleCnt="3"/>
      <dgm:spPr/>
    </dgm:pt>
    <dgm:pt modelId="{3113E325-FC6A-410D-94E4-45B5F03B9913}" type="pres">
      <dgm:prSet presAssocID="{06A0E972-409A-4E77-BA18-D688048E4F4F}" presName="node" presStyleLbl="node1" presStyleIdx="3" presStyleCnt="4">
        <dgm:presLayoutVars>
          <dgm:bulletEnabled val="1"/>
        </dgm:presLayoutVars>
      </dgm:prSet>
      <dgm:spPr/>
    </dgm:pt>
  </dgm:ptLst>
  <dgm:cxnLst>
    <dgm:cxn modelId="{60B55D10-6A96-4BBA-ABF3-399F1F7B9796}" type="presOf" srcId="{0C16AB93-4A72-40EF-B32E-DE38D968A128}" destId="{27004F05-5CA5-41C5-907B-A438293A8B60}" srcOrd="0" destOrd="0" presId="urn:microsoft.com/office/officeart/2016/7/layout/RepeatingBendingProcessNew"/>
    <dgm:cxn modelId="{335D2911-D680-42F6-AAEE-3DFFF2B943D7}" type="presOf" srcId="{68E77A05-9F17-4FCD-B3C6-58A3CA652226}" destId="{A8BDE201-DE84-440C-90AB-3BDE866A88C7}" srcOrd="0" destOrd="0" presId="urn:microsoft.com/office/officeart/2016/7/layout/RepeatingBendingProcessNew"/>
    <dgm:cxn modelId="{59A36C1C-9483-4723-B831-226A2B40AD6E}" type="presOf" srcId="{A1861960-22EA-4A85-85EF-2D5967319B2B}" destId="{8D4EF091-C6E5-4CEA-B682-3190389DAC85}" srcOrd="0" destOrd="0" presId="urn:microsoft.com/office/officeart/2016/7/layout/RepeatingBendingProcessNew"/>
    <dgm:cxn modelId="{FBA70E25-4C13-480F-B955-3420CD694FD0}" type="presOf" srcId="{06A0E972-409A-4E77-BA18-D688048E4F4F}" destId="{3113E325-FC6A-410D-94E4-45B5F03B9913}" srcOrd="0" destOrd="0" presId="urn:microsoft.com/office/officeart/2016/7/layout/RepeatingBendingProcessNew"/>
    <dgm:cxn modelId="{8F9FB13A-8CAB-45D0-8A8E-E7E4CE8BEF1F}" type="presOf" srcId="{E35073BA-94B4-4B57-9DD6-7610928072B2}" destId="{88ACD2AE-6753-410D-B5B5-D7EE8D11820F}" srcOrd="0" destOrd="0" presId="urn:microsoft.com/office/officeart/2016/7/layout/RepeatingBendingProcessNew"/>
    <dgm:cxn modelId="{FB2F994C-AB63-407C-93C7-641E460DBA2D}" srcId="{09AE53EB-5FB1-4A24-900D-1F9EB5E1F236}" destId="{75463825-3449-4E54-A2B8-4CE34E201E75}" srcOrd="2" destOrd="0" parTransId="{7B4906B7-6A13-4B2C-A28D-51B3E1E7D918}" sibTransId="{68E77A05-9F17-4FCD-B3C6-58A3CA652226}"/>
    <dgm:cxn modelId="{73970077-E5DB-4B61-8623-350BB68F173B}" srcId="{09AE53EB-5FB1-4A24-900D-1F9EB5E1F236}" destId="{0C16AB93-4A72-40EF-B32E-DE38D968A128}" srcOrd="1" destOrd="0" parTransId="{4978F1B9-8480-4B25-846D-808EA0C38155}" sibTransId="{E35073BA-94B4-4B57-9DD6-7610928072B2}"/>
    <dgm:cxn modelId="{E5493F57-B978-4602-AAAE-CBE06FADDEFB}" srcId="{09AE53EB-5FB1-4A24-900D-1F9EB5E1F236}" destId="{A1861960-22EA-4A85-85EF-2D5967319B2B}" srcOrd="0" destOrd="0" parTransId="{2986A8DB-891B-4770-AB39-E9B815A68C40}" sibTransId="{E9F1476A-9767-4CC5-AD6E-D0C109CBA8F5}"/>
    <dgm:cxn modelId="{FA267D7A-915F-4AF7-AE62-7CF9379D6257}" type="presOf" srcId="{09AE53EB-5FB1-4A24-900D-1F9EB5E1F236}" destId="{FB6C4454-6DEB-4DA8-A9F2-AF261C588998}" srcOrd="0" destOrd="0" presId="urn:microsoft.com/office/officeart/2016/7/layout/RepeatingBendingProcessNew"/>
    <dgm:cxn modelId="{19EACD82-AED2-4C4B-9B20-618C0D4FB930}" type="presOf" srcId="{E9F1476A-9767-4CC5-AD6E-D0C109CBA8F5}" destId="{E7254F92-8F9B-4B4F-837E-61DFEAE66A93}" srcOrd="0" destOrd="0" presId="urn:microsoft.com/office/officeart/2016/7/layout/RepeatingBendingProcessNew"/>
    <dgm:cxn modelId="{CC66E886-33EA-4573-88F8-4AD01024DEED}" type="presOf" srcId="{75463825-3449-4E54-A2B8-4CE34E201E75}" destId="{28B4C64B-083A-4302-9CDB-97C112007D1E}" srcOrd="0" destOrd="0" presId="urn:microsoft.com/office/officeart/2016/7/layout/RepeatingBendingProcessNew"/>
    <dgm:cxn modelId="{49464DDB-EC01-433E-BAFE-894DE911A40C}" type="presOf" srcId="{E9F1476A-9767-4CC5-AD6E-D0C109CBA8F5}" destId="{2EE8C9C5-AD3B-4CAB-B692-9F27F7670F72}" srcOrd="1" destOrd="0" presId="urn:microsoft.com/office/officeart/2016/7/layout/RepeatingBendingProcessNew"/>
    <dgm:cxn modelId="{781C57EE-D52D-4682-952E-F1879449A71F}" type="presOf" srcId="{68E77A05-9F17-4FCD-B3C6-58A3CA652226}" destId="{4DA523E6-C906-4F8F-8F86-84B780A4F78D}" srcOrd="1" destOrd="0" presId="urn:microsoft.com/office/officeart/2016/7/layout/RepeatingBendingProcessNew"/>
    <dgm:cxn modelId="{3F95AEF8-C2A4-4873-974F-AEF4BF32454F}" type="presOf" srcId="{E35073BA-94B4-4B57-9DD6-7610928072B2}" destId="{440548A2-F13A-47C9-A68A-E572E6666304}" srcOrd="1" destOrd="0" presId="urn:microsoft.com/office/officeart/2016/7/layout/RepeatingBendingProcessNew"/>
    <dgm:cxn modelId="{C03B5FFB-827A-41FD-A43E-E5DA045BA501}" srcId="{09AE53EB-5FB1-4A24-900D-1F9EB5E1F236}" destId="{06A0E972-409A-4E77-BA18-D688048E4F4F}" srcOrd="3" destOrd="0" parTransId="{6C85C59D-411C-4889-BA0D-B33EF15D5E4C}" sibTransId="{D51F7D01-85C8-4013-A0F8-44CF166B206A}"/>
    <dgm:cxn modelId="{0F20B5D4-7308-4F80-99E6-F149EC446025}" type="presParOf" srcId="{FB6C4454-6DEB-4DA8-A9F2-AF261C588998}" destId="{8D4EF091-C6E5-4CEA-B682-3190389DAC85}" srcOrd="0" destOrd="0" presId="urn:microsoft.com/office/officeart/2016/7/layout/RepeatingBendingProcessNew"/>
    <dgm:cxn modelId="{EE5E44F2-DD38-4628-8D1F-BC8396BF9B8A}" type="presParOf" srcId="{FB6C4454-6DEB-4DA8-A9F2-AF261C588998}" destId="{E7254F92-8F9B-4B4F-837E-61DFEAE66A93}" srcOrd="1" destOrd="0" presId="urn:microsoft.com/office/officeart/2016/7/layout/RepeatingBendingProcessNew"/>
    <dgm:cxn modelId="{DE09D1FC-9344-47EB-96CD-7FB3A55221A8}" type="presParOf" srcId="{E7254F92-8F9B-4B4F-837E-61DFEAE66A93}" destId="{2EE8C9C5-AD3B-4CAB-B692-9F27F7670F72}" srcOrd="0" destOrd="0" presId="urn:microsoft.com/office/officeart/2016/7/layout/RepeatingBendingProcessNew"/>
    <dgm:cxn modelId="{9CEAA99C-0017-44DE-B972-4DEAA161CC0B}" type="presParOf" srcId="{FB6C4454-6DEB-4DA8-A9F2-AF261C588998}" destId="{27004F05-5CA5-41C5-907B-A438293A8B60}" srcOrd="2" destOrd="0" presId="urn:microsoft.com/office/officeart/2016/7/layout/RepeatingBendingProcessNew"/>
    <dgm:cxn modelId="{C356019A-99D5-4E9D-931F-86C5E395E4A8}" type="presParOf" srcId="{FB6C4454-6DEB-4DA8-A9F2-AF261C588998}" destId="{88ACD2AE-6753-410D-B5B5-D7EE8D11820F}" srcOrd="3" destOrd="0" presId="urn:microsoft.com/office/officeart/2016/7/layout/RepeatingBendingProcessNew"/>
    <dgm:cxn modelId="{EE25F90D-D500-4A75-898F-9D4241A8C610}" type="presParOf" srcId="{88ACD2AE-6753-410D-B5B5-D7EE8D11820F}" destId="{440548A2-F13A-47C9-A68A-E572E6666304}" srcOrd="0" destOrd="0" presId="urn:microsoft.com/office/officeart/2016/7/layout/RepeatingBendingProcessNew"/>
    <dgm:cxn modelId="{693D78CD-46C0-47F1-8280-98E19DEC308A}" type="presParOf" srcId="{FB6C4454-6DEB-4DA8-A9F2-AF261C588998}" destId="{28B4C64B-083A-4302-9CDB-97C112007D1E}" srcOrd="4" destOrd="0" presId="urn:microsoft.com/office/officeart/2016/7/layout/RepeatingBendingProcessNew"/>
    <dgm:cxn modelId="{CC4E32A8-5F1A-4043-91BD-1FBF14E099CE}" type="presParOf" srcId="{FB6C4454-6DEB-4DA8-A9F2-AF261C588998}" destId="{A8BDE201-DE84-440C-90AB-3BDE866A88C7}" srcOrd="5" destOrd="0" presId="urn:microsoft.com/office/officeart/2016/7/layout/RepeatingBendingProcessNew"/>
    <dgm:cxn modelId="{8E81065D-93AB-480F-AAFD-7C2A1A4FBB97}" type="presParOf" srcId="{A8BDE201-DE84-440C-90AB-3BDE866A88C7}" destId="{4DA523E6-C906-4F8F-8F86-84B780A4F78D}" srcOrd="0" destOrd="0" presId="urn:microsoft.com/office/officeart/2016/7/layout/RepeatingBendingProcessNew"/>
    <dgm:cxn modelId="{3120C594-3E84-44D0-8317-7FD799AA60EF}" type="presParOf" srcId="{FB6C4454-6DEB-4DA8-A9F2-AF261C588998}" destId="{3113E325-FC6A-410D-94E4-45B5F03B9913}" srcOrd="6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017851F-A22F-4AC1-8A9F-4E5A2A9EC3D3}">
      <dsp:nvSpPr>
        <dsp:cNvPr id="0" name=""/>
        <dsp:cNvSpPr/>
      </dsp:nvSpPr>
      <dsp:spPr>
        <a:xfrm>
          <a:off x="0" y="2041"/>
          <a:ext cx="4975746" cy="417673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1" kern="1200"/>
            <a:t>Significant Evidence</a:t>
          </a:r>
          <a:r>
            <a:rPr lang="en-US" sz="2100" kern="1200"/>
            <a:t>: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b="1" kern="1200"/>
            <a:t>Ethical Differences &amp; Workplace Tension:</a:t>
          </a:r>
          <a:br>
            <a:rPr lang="en-US" sz="1600" b="1" kern="1200"/>
          </a:br>
          <a:r>
            <a:rPr lang="en-US" sz="1600" kern="1200"/>
            <a:t> Dr. Hart's views on privacy clashed with her profit-driven colleagues, causing stress that may have led her to leave or disappear.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b="1" kern="1200"/>
            <a:t>Pressure in the High-Tech Industry:</a:t>
          </a:r>
          <a:br>
            <a:rPr lang="en-US" sz="1600" b="1" kern="1200"/>
          </a:br>
          <a:r>
            <a:rPr lang="en-US" sz="1600" kern="1200"/>
            <a:t> Working in robotics, Dr. Hart faced ethical and safety risks, which could have caused emotional stress, making her decide to leave.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b="1" kern="1200"/>
            <a:t>Concerns About Surveillance &amp; AI:</a:t>
          </a:r>
          <a:br>
            <a:rPr lang="en-US" sz="1600" b="1" kern="1200"/>
          </a:br>
          <a:r>
            <a:rPr lang="en-US" sz="1600" kern="1200"/>
            <a:t> Dr. Hart was worried about privacy issues with AI and surveillance. Her outspoken views might have led to retaliation, adding to her stress.</a:t>
          </a:r>
        </a:p>
      </dsp:txBody>
      <dsp:txXfrm>
        <a:off x="122333" y="124374"/>
        <a:ext cx="4731080" cy="393207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7254F92-8F9B-4B4F-837E-61DFEAE66A93}">
      <dsp:nvSpPr>
        <dsp:cNvPr id="0" name=""/>
        <dsp:cNvSpPr/>
      </dsp:nvSpPr>
      <dsp:spPr>
        <a:xfrm>
          <a:off x="3100023" y="784793"/>
          <a:ext cx="60540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05406" y="45720"/>
              </a:lnTo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386826" y="827333"/>
        <a:ext cx="31800" cy="6360"/>
      </dsp:txXfrm>
    </dsp:sp>
    <dsp:sp modelId="{8D4EF091-C6E5-4CEA-B682-3190389DAC85}">
      <dsp:nvSpPr>
        <dsp:cNvPr id="0" name=""/>
        <dsp:cNvSpPr/>
      </dsp:nvSpPr>
      <dsp:spPr>
        <a:xfrm>
          <a:off x="336579" y="940"/>
          <a:ext cx="2765243" cy="165914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35499" tIns="142230" rIns="135499" bIns="14223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Leading Theories</a:t>
          </a:r>
          <a:r>
            <a:rPr lang="en-GB" sz="1400" kern="1200"/>
            <a:t>:</a:t>
          </a:r>
          <a:endParaRPr lang="en-US" sz="1400" kern="1200"/>
        </a:p>
      </dsp:txBody>
      <dsp:txXfrm>
        <a:off x="336579" y="940"/>
        <a:ext cx="2765243" cy="1659146"/>
      </dsp:txXfrm>
    </dsp:sp>
    <dsp:sp modelId="{88ACD2AE-6753-410D-B5B5-D7EE8D11820F}">
      <dsp:nvSpPr>
        <dsp:cNvPr id="0" name=""/>
        <dsp:cNvSpPr/>
      </dsp:nvSpPr>
      <dsp:spPr>
        <a:xfrm>
          <a:off x="6501273" y="784793"/>
          <a:ext cx="60540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05406" y="45720"/>
              </a:lnTo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788076" y="827333"/>
        <a:ext cx="31800" cy="6360"/>
      </dsp:txXfrm>
    </dsp:sp>
    <dsp:sp modelId="{27004F05-5CA5-41C5-907B-A438293A8B60}">
      <dsp:nvSpPr>
        <dsp:cNvPr id="0" name=""/>
        <dsp:cNvSpPr/>
      </dsp:nvSpPr>
      <dsp:spPr>
        <a:xfrm>
          <a:off x="3737829" y="940"/>
          <a:ext cx="2765243" cy="165914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35499" tIns="142230" rIns="135499" bIns="14223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Voluntary Disappearance</a:t>
          </a:r>
          <a:r>
            <a:rPr lang="en-GB" sz="1400" kern="1200"/>
            <a:t>: Dr. Hart may have staged her own disappearance due to personal stress or a desire to escape growing pressure from her research commitments.</a:t>
          </a:r>
          <a:endParaRPr lang="en-US" sz="1400" kern="1200"/>
        </a:p>
      </dsp:txBody>
      <dsp:txXfrm>
        <a:off x="3737829" y="940"/>
        <a:ext cx="2765243" cy="1659146"/>
      </dsp:txXfrm>
    </dsp:sp>
    <dsp:sp modelId="{A8BDE201-DE84-440C-90AB-3BDE866A88C7}">
      <dsp:nvSpPr>
        <dsp:cNvPr id="0" name=""/>
        <dsp:cNvSpPr/>
      </dsp:nvSpPr>
      <dsp:spPr>
        <a:xfrm>
          <a:off x="1719201" y="1658286"/>
          <a:ext cx="6802499" cy="605406"/>
        </a:xfrm>
        <a:custGeom>
          <a:avLst/>
          <a:gdLst/>
          <a:ahLst/>
          <a:cxnLst/>
          <a:rect l="0" t="0" r="0" b="0"/>
          <a:pathLst>
            <a:path>
              <a:moveTo>
                <a:pt x="6802499" y="0"/>
              </a:moveTo>
              <a:lnTo>
                <a:pt x="6802499" y="319803"/>
              </a:lnTo>
              <a:lnTo>
                <a:pt x="0" y="319803"/>
              </a:lnTo>
              <a:lnTo>
                <a:pt x="0" y="605406"/>
              </a:lnTo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949647" y="1957809"/>
        <a:ext cx="341608" cy="6360"/>
      </dsp:txXfrm>
    </dsp:sp>
    <dsp:sp modelId="{28B4C64B-083A-4302-9CDB-97C112007D1E}">
      <dsp:nvSpPr>
        <dsp:cNvPr id="0" name=""/>
        <dsp:cNvSpPr/>
      </dsp:nvSpPr>
      <dsp:spPr>
        <a:xfrm>
          <a:off x="7139079" y="940"/>
          <a:ext cx="2765243" cy="165914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35499" tIns="142230" rIns="135499" bIns="14223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Foul Play</a:t>
          </a:r>
          <a:r>
            <a:rPr lang="en-GB" sz="1400" kern="1200"/>
            <a:t>: The lack of physical evidence, there is a possibility that </a:t>
          </a:r>
          <a:r>
            <a:rPr lang="en-GB" sz="1400" kern="1200">
              <a:latin typeface="Avenir Next LT Pro"/>
            </a:rPr>
            <a:t>Dr</a:t>
          </a:r>
          <a:r>
            <a:rPr lang="en-GB" sz="1400" kern="1200"/>
            <a:t>. Hart was coerced or abducted by someone with a vested interest in her research.</a:t>
          </a:r>
          <a:endParaRPr lang="en-US" sz="1400" kern="1200"/>
        </a:p>
      </dsp:txBody>
      <dsp:txXfrm>
        <a:off x="7139079" y="940"/>
        <a:ext cx="2765243" cy="1659146"/>
      </dsp:txXfrm>
    </dsp:sp>
    <dsp:sp modelId="{3113E325-FC6A-410D-94E4-45B5F03B9913}">
      <dsp:nvSpPr>
        <dsp:cNvPr id="0" name=""/>
        <dsp:cNvSpPr/>
      </dsp:nvSpPr>
      <dsp:spPr>
        <a:xfrm>
          <a:off x="336579" y="2296092"/>
          <a:ext cx="2765243" cy="165914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35499" tIns="142230" rIns="135499" bIns="14223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Accidental Disappearance</a:t>
          </a:r>
          <a:r>
            <a:rPr lang="en-GB" sz="1400" kern="1200"/>
            <a:t>: Dr. Hart may have encountered a personal or mental health crisis, leading to a temporary lapse in judgment, resulting in her becoming disoriented or lost.</a:t>
          </a:r>
          <a:endParaRPr lang="en-US" sz="1400" kern="1200"/>
        </a:p>
      </dsp:txBody>
      <dsp:txXfrm>
        <a:off x="336579" y="2296092"/>
        <a:ext cx="2765243" cy="16591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2">
  <dgm:title val=""/>
  <dgm:desc val=""/>
  <dgm:catLst>
    <dgm:cat type="process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resizeHandles val="exact"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h" for="ch" ptType="node" refType="h"/>
      <dgm:constr type="h" for="ch" ptType="sibTrans" refType="h" refFor="ch" refPtType="node" fact="0.5"/>
      <dgm:constr type="w" for="ch" ptType="node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choose name="Name0">
          <dgm:if name="Name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2">
            <dgm:alg type="tx"/>
          </dgm:else>
        </dgm:choose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w" refType="h" fact="1.8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w" val="NaN" fact="4" max="NaN"/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w" refType="h" fact="0.9"/>
            <dgm:constr type="connDist"/>
            <dgm:constr type="wArH" refType="w" fact="0.5"/>
            <dgm:constr type="hArH" refType="w"/>
            <dgm:constr type="stemThick" refType="w" fact="0.6"/>
            <dgm:constr type="begPad" refType="connDist" fact="0.125"/>
            <dgm:constr type="endPad" refType="connDist" fact="0.125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E736A0-9F24-45BF-B389-F6478DB45C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028700"/>
            <a:ext cx="9144000" cy="2481263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4000" spc="75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13D85EF-076F-4C35-862A-BAFF685DD6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824376"/>
            <a:ext cx="9144000" cy="1433423"/>
          </a:xfrm>
        </p:spPr>
        <p:txBody>
          <a:bodyPr>
            <a:normAutofit/>
          </a:bodyPr>
          <a:lstStyle>
            <a:lvl1pPr marL="0" indent="0" algn="ctr">
              <a:lnSpc>
                <a:spcPct val="150000"/>
              </a:lnSpc>
              <a:buNone/>
              <a:defRPr sz="1600" b="1" cap="all" spc="600" baseline="0"/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E221EC-BF54-4DDD-8900-F2027CDAD3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8411FB-1606-4EC5-9BCA-2DC04C2243EA}" type="datetimeFigureOut">
              <a:rPr lang="en-US" dirty="0"/>
              <a:t>3/22/2025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D5AB69-7069-48FB-8925-F2BA84129A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29C32A-F7A5-4E3B-A28F-09C82341EB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7615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8E99D7-1EE5-4262-9359-A0E2B73311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793080"/>
            <a:ext cx="10240903" cy="123348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3DA1C5-272A-45C2-A11A-E7769A27D3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2114939"/>
            <a:ext cx="10240903" cy="395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63DA15-1EAB-4524-9BB7-8A7DA82A20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BCAA53-8FBA-45E2-8B10-F7DD55E4E759}" type="datetimeFigureOut">
              <a:rPr lang="en-US" dirty="0"/>
              <a:t>3/22/2025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EB93B9-7818-489D-AFFB-B6EAD27FF1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528D36-894E-4FCB-B8BB-84DE89949B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51797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6964F1-5687-421F-B3DF-BA3C8DADC0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0930" y="1709738"/>
            <a:ext cx="9966519" cy="2852737"/>
          </a:xfrm>
        </p:spPr>
        <p:txBody>
          <a:bodyPr anchor="b">
            <a:normAutofit/>
          </a:bodyPr>
          <a:lstStyle>
            <a:lvl1pPr>
              <a:defRPr sz="4400" spc="75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DDBB876-5FD9-4964-BD37-6F05DAEBE32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80930" y="4976327"/>
            <a:ext cx="9966520" cy="1113323"/>
          </a:xfrm>
        </p:spPr>
        <p:txBody>
          <a:bodyPr>
            <a:normAutofit/>
          </a:bodyPr>
          <a:lstStyle>
            <a:lvl1pPr marL="0" indent="0">
              <a:buNone/>
              <a:defRPr sz="1200" spc="6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5EA80A-FCDD-4009-9A1F-8B54817869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8C84CF-6F0D-4195-920D-9D6F75893720}" type="datetimeFigureOut">
              <a:rPr lang="en-US" dirty="0"/>
              <a:t>3/22/2025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4A3422-56D9-4942-BC63-831AED91F1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D4B42A-AC2C-4FD8-AD0D-BECDD3846D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18805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FFDAF1-8359-4A0F-91B3-03E77C6705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4054" y="457200"/>
            <a:ext cx="10309745" cy="1233488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21E3D3-6B33-4CA0-B06B-A8BB05CAB3C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44054" y="1996141"/>
            <a:ext cx="4975746" cy="41808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629C334-815D-47FD-A9B5-E871E28641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96141"/>
            <a:ext cx="5181600" cy="41808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97975F2-7A90-4820-B90F-D28E31A35E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B3BBE-A1CF-4CC7-B02C-EBCBBE110242}" type="datetimeFigureOut">
              <a:rPr lang="en-US" dirty="0"/>
              <a:t>3/22/2025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23CFAD5-8AF8-4610-8324-85AA062E27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6808CC8-C46E-4A10-8A83-7A251067EA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30325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4E82B8-F9D9-4F53-A4A6-F12EB5F128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68490" y="457200"/>
            <a:ext cx="9986898" cy="1233488"/>
          </a:xfrm>
        </p:spPr>
        <p:txBody>
          <a:bodyPr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F070CA-85E9-47C7-8564-FFA1AE34B9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8490" y="1681163"/>
            <a:ext cx="4629085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938D4B1-41B3-4BF5-9076-A16984A81FF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368490" y="2505075"/>
            <a:ext cx="4629085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E6A38DC-A016-4CFD-AC19-F24A9E06202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44816" y="1681163"/>
            <a:ext cx="501057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1F930FA-8C00-42AB-B2D1-FE4E4BDB3C6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44814" y="2505075"/>
            <a:ext cx="5010573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18B698E-FAE5-4F2C-AE0E-4FD281E8F3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3D63E4-71A5-4C63-9515-748B28B89764}" type="datetimeFigureOut">
              <a:rPr lang="en-US" dirty="0"/>
              <a:t>3/22/2025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5C4BB6C-CAA4-4EA8-8EA1-65ADE056F2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5BB6A12-0532-47CA-B070-232141CC10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48248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608FA1-831E-4AD6-B0D1-BA85E67A50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457200"/>
            <a:ext cx="9982199" cy="1233488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CE94142-C469-4B0E-8C01-C64BA28F52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C92BAC-F228-4DAC-8800-3D810F869187}" type="datetimeFigureOut">
              <a:rPr lang="en-US" dirty="0"/>
              <a:t>3/22/2025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2AAFCE6-5C7E-438F-8D4A-21E1556814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2ACFD88-63EA-427F-978C-B7844D1A5E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42311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682A4F0-76A5-4852-982B-32B3B68573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6EFFE8-7E8E-427A-AB26-E496551AFB7B}" type="datetimeFigureOut">
              <a:rPr lang="en-US" dirty="0"/>
              <a:t>3/22/2025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750CFAE-4BEB-4272-A2E6-FDD9D6A032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43B71B7-74B7-4CF1-8FE0-F4863CD7D9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29365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F432BE-C4E5-4F12-AB53-EBEF2B76B2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18755" y="457200"/>
            <a:ext cx="3932237" cy="192143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AE7F57-4ABF-4BA4-A892-38857A02F6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48130" y="987425"/>
            <a:ext cx="5707257" cy="4873625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032E444-E5BD-443F-AB83-84D7CE0AB7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18755" y="2799184"/>
            <a:ext cx="3932237" cy="3069803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11998A4-FD2F-4126-99C5-E2063AE024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DC8B19-DE76-4E18-BFC7-EB25B8C421E7}" type="datetimeFigureOut">
              <a:rPr lang="en-US" dirty="0"/>
              <a:t>3/22/2025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96457D3-F808-4DB2-9C9C-B185E71F26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131BC9B-21D1-4D2D-B02E-C887A02CA3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65975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143EC2-2D8C-4E8D-8CC7-9676480146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8966" y="681135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566AF89-5FBD-43DD-958D-A5C608AE2E2C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834742" y="858417"/>
            <a:ext cx="5520645" cy="5002634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70A545-2CE6-48C4-A725-EF68A3F1BFC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78966" y="2281335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B4466B2-6FE6-4352-BBF9-84BCD946C2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10BD94-1F69-4074-BD82-D6EDB89FE74F}" type="datetimeFigureOut">
              <a:rPr lang="en-US" dirty="0"/>
              <a:t>3/22/2025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98991BC-29A5-4182-BD83-9D99D28894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C1C78F-6633-4604-8832-8E9D2DC768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6795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CA997B-D473-47DE-8B7B-22AB6F31E4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5526035-4B81-4537-A22D-92C2E0DBB61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C2A44D-F637-4017-BAA2-77756A386D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1F3D07-6BCF-40BC-A7F7-89BB8FFE98C6}" type="datetimeFigureOut">
              <a:rPr lang="en-US" dirty="0"/>
              <a:t>3/22/2025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C1DCE6-ED7D-417C-ABD4-41D61570FF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AAF19A-FDAE-446A-A6B6-128F7F96A9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14207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C96D838-45E9-4D61-AA4E-92A32B579FD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457199"/>
            <a:ext cx="2628900" cy="5719763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C3183D0-4392-4364-8A2D-C47A2AF7A87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457199"/>
            <a:ext cx="7734300" cy="571976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4A36C9-28D5-4820-84F1-E4B9F4E50F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16D97-0980-426F-BEA7-F6EB2DE3AC08}" type="datetimeFigureOut">
              <a:rPr lang="en-US" dirty="0"/>
              <a:t>3/22/2025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97EDC8-558D-4646-86D9-A5424CF2A2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0B7537-E67A-411A-BBA4-061521D3D8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17058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BD4C0BBB-0042-4603-A226-6117F3FD5B3C}"/>
              </a:ext>
            </a:extLst>
          </p:cNvPr>
          <p:cNvSpPr/>
          <p:nvPr/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C44F520-2598-460E-9F91-B02F60830CA2}"/>
              </a:ext>
            </a:extLst>
          </p:cNvPr>
          <p:cNvSpPr/>
          <p:nvPr/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D478F2F-4F04-4604-9005-BF0CB11425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361666"/>
            <a:ext cx="9810376" cy="1659404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4A17D2-52AF-4B40-80A8-3E0DB855F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810376" cy="3857811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92E0AA-D5B3-4BCF-BA69-209D9B335A0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910111" y="6409170"/>
            <a:ext cx="3702392" cy="44883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cap="all" spc="300" baseline="0">
                <a:solidFill>
                  <a:schemeClr val="bg1"/>
                </a:solidFill>
              </a:defRPr>
            </a:lvl1pPr>
          </a:lstStyle>
          <a:p>
            <a:fld id="{149C728D-416F-40D5-8F13-55E5DD1CE8D1}" type="datetimeFigureOut">
              <a:rPr lang="en-US" dirty="0"/>
              <a:t>3/22/2025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10A637-D86F-4FA1-985D-2D82456511B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828801" y="1912217"/>
            <a:ext cx="4114800" cy="4572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b="1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F2FA4D-A931-46BA-B767-29A6FD5AAD2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69678" y="6408742"/>
            <a:ext cx="438652" cy="44883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bg1"/>
                </a:solidFill>
              </a:defRPr>
            </a:lvl1pPr>
          </a:lstStyle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89900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7" r:id="rId1"/>
    <p:sldLayoutId id="2147483828" r:id="rId2"/>
    <p:sldLayoutId id="2147483829" r:id="rId3"/>
    <p:sldLayoutId id="2147483830" r:id="rId4"/>
    <p:sldLayoutId id="2147483831" r:id="rId5"/>
    <p:sldLayoutId id="2147483832" r:id="rId6"/>
    <p:sldLayoutId id="2147483833" r:id="rId7"/>
    <p:sldLayoutId id="2147483834" r:id="rId8"/>
    <p:sldLayoutId id="2147483835" r:id="rId9"/>
    <p:sldLayoutId id="2147483836" r:id="rId10"/>
    <p:sldLayoutId id="2147483837" r:id="rId11"/>
  </p:sldLayoutIdLst>
  <p:hf hdr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i="0" kern="1200" cap="all" spc="7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  <p15:guide id="3" orient="horz" pos="288">
          <p15:clr>
            <a:srgbClr val="F26B43"/>
          </p15:clr>
        </p15:guide>
        <p15:guide id="4" pos="288">
          <p15:clr>
            <a:srgbClr val="F26B43"/>
          </p15:clr>
        </p15:guide>
        <p15:guide id="5" orient="horz" pos="4032">
          <p15:clr>
            <a:srgbClr val="F26B43"/>
          </p15:clr>
        </p15:guide>
        <p15:guide id="6" pos="7392">
          <p15:clr>
            <a:srgbClr val="F26B43"/>
          </p15:clr>
        </p15:guide>
        <p15:guide id="7" pos="5112">
          <p15:clr>
            <a:srgbClr val="F26B43"/>
          </p15:clr>
        </p15:guide>
        <p15:guide id="8" pos="2544">
          <p15:clr>
            <a:srgbClr val="F26B43"/>
          </p15:clr>
        </p15:guide>
        <p15:guide id="9" pos="864">
          <p15:clr>
            <a:srgbClr val="F26B43"/>
          </p15:clr>
        </p15:guide>
        <p15:guide id="10" orient="horz" pos="648">
          <p15:clr>
            <a:srgbClr val="F26B43"/>
          </p15:clr>
        </p15:guide>
        <p15:guide id="11" pos="6816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plato.stanford.edu/entries/ethics-ai/" TargetMode="External"/><Relationship Id="rId2" Type="http://schemas.openxmlformats.org/officeDocument/2006/relationships/hyperlink" Target="https://plato.stanford.edu/entries/ethics-ai" TargetMode="Externa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www.psychtechjournal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036099"/>
            <a:ext cx="9144000" cy="2387600"/>
          </a:xfrm>
        </p:spPr>
        <p:txBody>
          <a:bodyPr/>
          <a:lstStyle/>
          <a:p>
            <a:r>
              <a:rPr lang="en-GB"/>
              <a:t>Disappearance of</a:t>
            </a:r>
            <a:br>
              <a:rPr lang="en-GB"/>
            </a:br>
            <a:r>
              <a:rPr lang="en-GB"/>
              <a:t> Dr Hart: </a:t>
            </a:r>
            <a:br>
              <a:rPr lang="en-GB"/>
            </a:br>
            <a:r>
              <a:rPr lang="en-GB"/>
              <a:t>Case report summary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4177132"/>
            <a:ext cx="9144000" cy="1655762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GB"/>
              <a:t>Academic skills for the digital era (4013)</a:t>
            </a:r>
          </a:p>
          <a:p>
            <a:r>
              <a:rPr lang="en-GB"/>
              <a:t>2424795</a:t>
            </a:r>
          </a:p>
          <a:p>
            <a:r>
              <a:rPr lang="en-GB"/>
              <a:t>Simona </a:t>
            </a:r>
            <a:r>
              <a:rPr lang="en-GB" err="1"/>
              <a:t>Grunzova</a:t>
            </a:r>
            <a:r>
              <a:rPr lang="en-GB"/>
              <a:t> </a:t>
            </a:r>
          </a:p>
          <a:p>
            <a:r>
              <a:rPr lang="en-GB"/>
              <a:t>Tristian </a:t>
            </a:r>
            <a:r>
              <a:rPr lang="en-GB" err="1"/>
              <a:t>hawkins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48AD0D-DDA0-F31E-A4B2-79147B335B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4054" y="457200"/>
            <a:ext cx="10309745" cy="1233488"/>
          </a:xfrm>
        </p:spPr>
        <p:txBody>
          <a:bodyPr anchor="b">
            <a:normAutofit/>
          </a:bodyPr>
          <a:lstStyle/>
          <a:p>
            <a:r>
              <a:rPr lang="en-GB"/>
              <a:t>Introduction </a:t>
            </a:r>
            <a:endParaRPr lang="en-US"/>
          </a:p>
        </p:txBody>
      </p:sp>
      <p:sp>
        <p:nvSpPr>
          <p:cNvPr id="40" name="Content Placeholder 2">
            <a:extLst>
              <a:ext uri="{FF2B5EF4-FFF2-40B4-BE49-F238E27FC236}">
                <a16:creationId xmlns:a16="http://schemas.microsoft.com/office/drawing/2014/main" id="{F1FE94C2-AD27-0D03-1BD0-A4763098B51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564960" y="1852367"/>
            <a:ext cx="4975746" cy="4180822"/>
          </a:xfrm>
        </p:spPr>
        <p:txBody>
          <a:bodyPr vert="horz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US"/>
              <a:t> </a:t>
            </a:r>
          </a:p>
        </p:txBody>
      </p:sp>
      <p:sp>
        <p:nvSpPr>
          <p:cNvPr id="41" name="Content Placeholder 2">
            <a:extLst>
              <a:ext uri="{FF2B5EF4-FFF2-40B4-BE49-F238E27FC236}">
                <a16:creationId xmlns:a16="http://schemas.microsoft.com/office/drawing/2014/main" id="{0E144B2F-41A4-141C-D2DD-1615C297724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66312" y="2139915"/>
            <a:ext cx="5152846" cy="297312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lnSpc>
                <a:spcPct val="110000"/>
              </a:lnSpc>
            </a:pPr>
            <a:r>
              <a:rPr lang="en-GB" sz="1700">
                <a:ea typeface="+mn-lt"/>
                <a:cs typeface="+mn-lt"/>
              </a:rPr>
              <a:t>Dr. Hart, a well-known researcher, mysteriously disappeared on January 5th, 2025, at around 9:30 a.m. She was last seen leaving her lab at NovaTech Industries, where she was scheduled to meet with company executives.</a:t>
            </a:r>
            <a:endParaRPr lang="en-GB" sz="1700"/>
          </a:p>
          <a:p>
            <a:pPr>
              <a:buFont typeface="Arial"/>
              <a:buChar char="•"/>
            </a:pPr>
            <a:r>
              <a:rPr lang="en-GB" sz="1700">
                <a:ea typeface="+mn-lt"/>
                <a:cs typeface="+mn-lt"/>
              </a:rPr>
              <a:t>This report aims to investigate the details of her disappearance, consider possible theories, and suggest next steps for further action.</a:t>
            </a:r>
            <a:endParaRPr lang="en-GB"/>
          </a:p>
          <a:p>
            <a:pPr>
              <a:lnSpc>
                <a:spcPct val="110000"/>
              </a:lnSpc>
              <a:buFont typeface="Arial"/>
              <a:buChar char="•"/>
            </a:pPr>
            <a:endParaRPr lang="en-GB" sz="1700"/>
          </a:p>
          <a:p>
            <a:pPr marL="0" indent="0">
              <a:lnSpc>
                <a:spcPct val="110000"/>
              </a:lnSpc>
              <a:buNone/>
            </a:pPr>
            <a:endParaRPr lang="en-GB" sz="1700"/>
          </a:p>
          <a:p>
            <a:pPr marL="0" indent="0">
              <a:lnSpc>
                <a:spcPct val="110000"/>
              </a:lnSpc>
              <a:buNone/>
            </a:pPr>
            <a:endParaRPr lang="en-GB" sz="1700"/>
          </a:p>
          <a:p>
            <a:pPr marL="0" indent="0">
              <a:lnSpc>
                <a:spcPct val="110000"/>
              </a:lnSpc>
              <a:buNone/>
            </a:pPr>
            <a:endParaRPr lang="en-GB" sz="1700"/>
          </a:p>
        </p:txBody>
      </p:sp>
      <p:sp>
        <p:nvSpPr>
          <p:cNvPr id="11" name="Date Placeholder 4">
            <a:extLst>
              <a:ext uri="{FF2B5EF4-FFF2-40B4-BE49-F238E27FC236}">
                <a16:creationId xmlns:a16="http://schemas.microsoft.com/office/drawing/2014/main" id="{C7A6C753-0D8C-1CBD-DCCA-BC2286966FB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910111" y="6409170"/>
            <a:ext cx="3702392" cy="44883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2F58969A-4EAE-40C3-B781-6C7CA7518DCE}" type="datetime1">
              <a:rPr lang="en-US"/>
              <a:pPr>
                <a:spcAft>
                  <a:spcPts val="600"/>
                </a:spcAft>
              </a:pPr>
              <a:t>3/22/2025</a:t>
            </a:fld>
            <a:endParaRPr lang="en-US"/>
          </a:p>
        </p:txBody>
      </p:sp>
      <p:sp>
        <p:nvSpPr>
          <p:cNvPr id="13" name="Footer Placeholder 5">
            <a:extLst>
              <a:ext uri="{FF2B5EF4-FFF2-40B4-BE49-F238E27FC236}">
                <a16:creationId xmlns:a16="http://schemas.microsoft.com/office/drawing/2014/main" id="{B924D7D9-E7E6-F2CB-FBC2-B22E30CAEF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-1828801" y="1912217"/>
            <a:ext cx="4114800" cy="45720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15" name="Slide Number Placeholder 6">
            <a:extLst>
              <a:ext uri="{FF2B5EF4-FFF2-40B4-BE49-F238E27FC236}">
                <a16:creationId xmlns:a16="http://schemas.microsoft.com/office/drawing/2014/main" id="{674618A8-7FB9-C95A-FD79-DDAEBD0C9D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69678" y="6408742"/>
            <a:ext cx="438652" cy="44883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017DE1FC-E54A-4B87-A814-263D1E8654B2}" type="slidenum">
              <a:rPr lang="en-US" dirty="0"/>
              <a:pPr>
                <a:spcAft>
                  <a:spcPts val="600"/>
                </a:spcAft>
              </a:pPr>
              <a:t>2</a:t>
            </a:fld>
            <a:endParaRPr lang="en-US"/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EF38F52A-0040-85D5-24B9-6D246B6284E8}"/>
              </a:ext>
            </a:extLst>
          </p:cNvPr>
          <p:cNvSpPr txBox="1"/>
          <p:nvPr/>
        </p:nvSpPr>
        <p:spPr>
          <a:xfrm>
            <a:off x="6563839" y="1133224"/>
            <a:ext cx="5115464" cy="203132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AutoNum type="arabicPeriod"/>
            </a:pPr>
            <a:r>
              <a:rPr lang="en-GB">
                <a:ea typeface="+mn-lt"/>
                <a:cs typeface="+mn-lt"/>
              </a:rPr>
              <a:t>What were the circumstances leading to Dr. Hart's disappearance?</a:t>
            </a:r>
            <a:endParaRPr lang="en-US"/>
          </a:p>
          <a:p>
            <a:pPr marL="342900" indent="-342900">
              <a:buAutoNum type="arabicPeriod"/>
            </a:pPr>
            <a:r>
              <a:rPr lang="en-GB">
                <a:ea typeface="+mn-lt"/>
                <a:cs typeface="+mn-lt"/>
              </a:rPr>
              <a:t>Was there any foul play involved, or did Dr. Hart voluntarily leave?</a:t>
            </a:r>
            <a:endParaRPr lang="en-GB"/>
          </a:p>
          <a:p>
            <a:pPr marL="342900" indent="-342900">
              <a:buAutoNum type="arabicPeriod"/>
            </a:pPr>
            <a:r>
              <a:rPr lang="en-GB">
                <a:ea typeface="+mn-lt"/>
                <a:cs typeface="+mn-lt"/>
              </a:rPr>
              <a:t>What potential theories can explain her sudden disappearance?</a:t>
            </a:r>
            <a:endParaRPr lang="en-GB"/>
          </a:p>
          <a:p>
            <a:endParaRPr lang="en-GB"/>
          </a:p>
        </p:txBody>
      </p:sp>
      <p:pic>
        <p:nvPicPr>
          <p:cNvPr id="46" name="Picture 45" descr="A person with green eyes&#10;&#10;AI-generated content may be incorrect.">
            <a:extLst>
              <a:ext uri="{FF2B5EF4-FFF2-40B4-BE49-F238E27FC236}">
                <a16:creationId xmlns:a16="http://schemas.microsoft.com/office/drawing/2014/main" id="{33C7E49F-E431-F097-18EE-DD1628AF050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27908" y="3269411"/>
            <a:ext cx="2514600" cy="259080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9139102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" grpId="0" build="p"/>
      <p:bldP spid="4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2F5C3A-2024-1094-D306-47AE41F6C1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4054" y="-2875"/>
            <a:ext cx="10309745" cy="1233488"/>
          </a:xfrm>
        </p:spPr>
        <p:txBody>
          <a:bodyPr anchor="b">
            <a:normAutofit/>
          </a:bodyPr>
          <a:lstStyle/>
          <a:p>
            <a:r>
              <a:rPr lang="en-GB"/>
              <a:t>Key evidence and analysis 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2D5A03F-B12D-E35F-7673-073C00A2ABE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96141"/>
            <a:ext cx="5181600" cy="4180822"/>
          </a:xfrm>
        </p:spPr>
        <p:txBody>
          <a:bodyPr vert="horz" lIns="0" tIns="0" rIns="0" bIns="0" rtlCol="0"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400" b="1"/>
              <a:t>Key Sources Used:</a:t>
            </a:r>
          </a:p>
          <a:p>
            <a:pPr>
              <a:lnSpc>
                <a:spcPct val="110000"/>
              </a:lnSpc>
            </a:pPr>
            <a:r>
              <a:rPr lang="en-GB" sz="1400" b="1"/>
              <a:t>Robinson &amp; Herron (2019):</a:t>
            </a:r>
            <a:r>
              <a:rPr lang="en-GB" sz="1400"/>
              <a:t> This article helped explain the risks of working in high-tech industries like robotics, where ethical challenges can create emotional and professional stress.</a:t>
            </a:r>
          </a:p>
          <a:p>
            <a:pPr>
              <a:lnSpc>
                <a:spcPct val="110000"/>
              </a:lnSpc>
            </a:pPr>
            <a:r>
              <a:rPr lang="en-GB" sz="1400" b="1"/>
              <a:t>Gunkel (2012):</a:t>
            </a:r>
            <a:r>
              <a:rPr lang="en-GB" sz="1400"/>
              <a:t> This source discussed the risks in robotics research, especially when safety systems are inadequate, adding context to the challenges Dr. Hart faced.</a:t>
            </a:r>
          </a:p>
          <a:p>
            <a:pPr>
              <a:lnSpc>
                <a:spcPct val="110000"/>
              </a:lnSpc>
            </a:pPr>
            <a:r>
              <a:rPr lang="en-GB" sz="1400" b="1"/>
              <a:t>Angwin et al. (2016):</a:t>
            </a:r>
            <a:r>
              <a:rPr lang="en-GB" sz="1400"/>
              <a:t> This article explored the ethical dangers of surveillance technologies, which was one of Dr. Hart’s main concerns, and likely influenced her decision-making.</a:t>
            </a:r>
          </a:p>
          <a:p>
            <a:pPr>
              <a:lnSpc>
                <a:spcPct val="110000"/>
              </a:lnSpc>
            </a:pPr>
            <a:r>
              <a:rPr lang="en-GB" sz="1400" b="1"/>
              <a:t>Zuboff (2019):</a:t>
            </a:r>
            <a:r>
              <a:rPr lang="en-GB" sz="1400"/>
              <a:t> Zuboff’s work on surveillance capitalism provided a broader societal context, helping to understand why Dr. Hart was troubled by the growing use of surveillance technologies.</a:t>
            </a:r>
          </a:p>
          <a:p>
            <a:pPr>
              <a:lnSpc>
                <a:spcPct val="110000"/>
              </a:lnSpc>
            </a:pPr>
            <a:endParaRPr lang="en-GB" sz="1400"/>
          </a:p>
          <a:p>
            <a:pPr>
              <a:lnSpc>
                <a:spcPct val="110000"/>
              </a:lnSpc>
            </a:pPr>
            <a:endParaRPr lang="en-GB" sz="1400"/>
          </a:p>
        </p:txBody>
      </p:sp>
      <p:sp>
        <p:nvSpPr>
          <p:cNvPr id="28" name="Date Placeholder 4">
            <a:extLst>
              <a:ext uri="{FF2B5EF4-FFF2-40B4-BE49-F238E27FC236}">
                <a16:creationId xmlns:a16="http://schemas.microsoft.com/office/drawing/2014/main" id="{6C25DB26-21EE-7C43-CF94-9AEDFEBCF9E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910111" y="6409170"/>
            <a:ext cx="3702392" cy="44883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D173048C-E112-41C4-BFE5-4512BB7D25E6}" type="datetime1">
              <a:rPr lang="en-US"/>
              <a:pPr>
                <a:spcAft>
                  <a:spcPts val="600"/>
                </a:spcAft>
              </a:pPr>
              <a:t>3/22/2025</a:t>
            </a:fld>
            <a:endParaRPr lang="en-US"/>
          </a:p>
        </p:txBody>
      </p:sp>
      <p:sp>
        <p:nvSpPr>
          <p:cNvPr id="29" name="Footer Placeholder 5">
            <a:extLst>
              <a:ext uri="{FF2B5EF4-FFF2-40B4-BE49-F238E27FC236}">
                <a16:creationId xmlns:a16="http://schemas.microsoft.com/office/drawing/2014/main" id="{C0FA248B-354B-82C9-543C-F5F8981C7A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-1828801" y="1912217"/>
            <a:ext cx="4114800" cy="45720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30" name="Slide Number Placeholder 6">
            <a:extLst>
              <a:ext uri="{FF2B5EF4-FFF2-40B4-BE49-F238E27FC236}">
                <a16:creationId xmlns:a16="http://schemas.microsoft.com/office/drawing/2014/main" id="{DF452214-13B9-FF10-80F8-FB708FFBD7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69678" y="6408742"/>
            <a:ext cx="438652" cy="44883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017DE1FC-E54A-4B87-A814-263D1E8654B2}" type="slidenum">
              <a:rPr lang="en-US" dirty="0"/>
              <a:pPr>
                <a:spcAft>
                  <a:spcPts val="600"/>
                </a:spcAft>
              </a:pPr>
              <a:t>3</a:t>
            </a:fld>
            <a:endParaRPr lang="en-US"/>
          </a:p>
        </p:txBody>
      </p:sp>
      <p:graphicFrame>
        <p:nvGraphicFramePr>
          <p:cNvPr id="31" name="Content Placeholder 2">
            <a:extLst>
              <a:ext uri="{FF2B5EF4-FFF2-40B4-BE49-F238E27FC236}">
                <a16:creationId xmlns:a16="http://schemas.microsoft.com/office/drawing/2014/main" id="{66A96334-CCE7-FAC5-E1E9-ED7674B3ABE8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783479706"/>
              </p:ext>
            </p:extLst>
          </p:nvPr>
        </p:nvGraphicFramePr>
        <p:xfrm>
          <a:off x="1044054" y="1996141"/>
          <a:ext cx="4975746" cy="418082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946968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1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21D8F5-1DAA-F527-41D7-AF2ABAF13E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232363"/>
            <a:ext cx="10240903" cy="1233488"/>
          </a:xfrm>
        </p:spPr>
        <p:txBody>
          <a:bodyPr anchor="b">
            <a:normAutofit/>
          </a:bodyPr>
          <a:lstStyle/>
          <a:p>
            <a:r>
              <a:rPr lang="en-GB"/>
              <a:t>Theories and conclusion </a:t>
            </a:r>
            <a:endParaRPr lang="en-US"/>
          </a:p>
        </p:txBody>
      </p:sp>
      <p:sp>
        <p:nvSpPr>
          <p:cNvPr id="18" name="Date Placeholder 3">
            <a:extLst>
              <a:ext uri="{FF2B5EF4-FFF2-40B4-BE49-F238E27FC236}">
                <a16:creationId xmlns:a16="http://schemas.microsoft.com/office/drawing/2014/main" id="{D33C10E3-0119-DC6F-5549-815C6FE2F94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910111" y="6409170"/>
            <a:ext cx="3702392" cy="448830"/>
          </a:xfrm>
        </p:spPr>
        <p:txBody>
          <a:bodyPr/>
          <a:lstStyle/>
          <a:p>
            <a:pPr>
              <a:spcAft>
                <a:spcPts val="600"/>
              </a:spcAft>
            </a:pPr>
            <a:fld id="{C4748E28-B062-4CB6-B2F7-88B9EFB7A556}" type="datetime1">
              <a:pPr>
                <a:spcAft>
                  <a:spcPts val="600"/>
                </a:spcAft>
              </a:pPr>
              <a:t>3/22/2025</a:t>
            </a:fld>
            <a:endParaRPr lang="en-US"/>
          </a:p>
        </p:txBody>
      </p:sp>
      <p:sp>
        <p:nvSpPr>
          <p:cNvPr id="19" name="Footer Placeholder 4">
            <a:extLst>
              <a:ext uri="{FF2B5EF4-FFF2-40B4-BE49-F238E27FC236}">
                <a16:creationId xmlns:a16="http://schemas.microsoft.com/office/drawing/2014/main" id="{31302CB6-5463-6E24-F986-DE3BC86FEB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-1828801" y="1912217"/>
            <a:ext cx="4114800" cy="457200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20" name="Slide Number Placeholder 5">
            <a:extLst>
              <a:ext uri="{FF2B5EF4-FFF2-40B4-BE49-F238E27FC236}">
                <a16:creationId xmlns:a16="http://schemas.microsoft.com/office/drawing/2014/main" id="{244E4070-D975-C884-7B9B-D90356B1CD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69678" y="6408742"/>
            <a:ext cx="438652" cy="448830"/>
          </a:xfrm>
        </p:spPr>
        <p:txBody>
          <a:bodyPr/>
          <a:lstStyle/>
          <a:p>
            <a:pPr>
              <a:spcAft>
                <a:spcPts val="600"/>
              </a:spcAft>
            </a:pPr>
            <a:fld id="{017DE1FC-E54A-4B87-A814-263D1E8654B2}" type="slidenum">
              <a:rPr lang="en-US" dirty="0"/>
              <a:pPr>
                <a:spcAft>
                  <a:spcPts val="600"/>
                </a:spcAft>
              </a:pPr>
              <a:t>4</a:t>
            </a:fld>
            <a:endParaRPr lang="en-US"/>
          </a:p>
        </p:txBody>
      </p:sp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A78CC599-0195-9634-3C97-E29B3479016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59410228"/>
              </p:ext>
            </p:extLst>
          </p:nvPr>
        </p:nvGraphicFramePr>
        <p:xfrm>
          <a:off x="1371600" y="2114939"/>
          <a:ext cx="10240903" cy="39561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29695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75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75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1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14B3CC-B179-2A96-CB6B-B40E635949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4944" y="-204158"/>
            <a:ext cx="3932237" cy="1921434"/>
          </a:xfrm>
        </p:spPr>
        <p:txBody>
          <a:bodyPr anchor="b">
            <a:normAutofit/>
          </a:bodyPr>
          <a:lstStyle/>
          <a:p>
            <a:r>
              <a:rPr lang="en-GB"/>
              <a:t>Reflection 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3B21646-A939-ED92-3CA9-5193BE93A5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48130" y="987425"/>
            <a:ext cx="5707257" cy="4873625"/>
          </a:xfrm>
        </p:spPr>
        <p:txBody>
          <a:bodyPr vert="horz" lIns="0" tIns="0" rIns="0" bIns="0" rtlCol="0"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sz="1800" b="1"/>
              <a:t>Lessons Learned</a:t>
            </a:r>
            <a:endParaRPr lang="en-GB" sz="1800"/>
          </a:p>
          <a:p>
            <a:pPr>
              <a:lnSpc>
                <a:spcPct val="110000"/>
              </a:lnSpc>
            </a:pPr>
            <a:r>
              <a:rPr lang="en-GB" sz="1800" b="1"/>
              <a:t>Thorough Documentation is Crucial</a:t>
            </a:r>
            <a:endParaRPr lang="en-GB" sz="1800"/>
          </a:p>
          <a:p>
            <a:pPr lvl="1">
              <a:lnSpc>
                <a:spcPct val="110000"/>
              </a:lnSpc>
            </a:pPr>
            <a:r>
              <a:rPr lang="en-GB" sz="1800"/>
              <a:t>Keeping detailed records helps uncover hidden connections when key evidence is missing.</a:t>
            </a:r>
          </a:p>
          <a:p>
            <a:pPr>
              <a:lnSpc>
                <a:spcPct val="110000"/>
              </a:lnSpc>
            </a:pPr>
            <a:r>
              <a:rPr lang="en-GB" sz="1800" b="1"/>
              <a:t>Teamwork is Essential</a:t>
            </a:r>
            <a:endParaRPr lang="en-GB" sz="1800"/>
          </a:p>
          <a:p>
            <a:pPr lvl="1">
              <a:lnSpc>
                <a:spcPct val="110000"/>
              </a:lnSpc>
            </a:pPr>
            <a:r>
              <a:rPr lang="en-GB" sz="1800"/>
              <a:t>Collaboration with experts in different areas can provide fresh perspectives and ideas when evidence is limited.</a:t>
            </a:r>
          </a:p>
          <a:p>
            <a:pPr>
              <a:lnSpc>
                <a:spcPct val="110000"/>
              </a:lnSpc>
            </a:pPr>
            <a:r>
              <a:rPr lang="en-GB" sz="1800" b="1"/>
              <a:t>Patience and Persistence</a:t>
            </a:r>
            <a:endParaRPr lang="en-GB" sz="1800"/>
          </a:p>
          <a:p>
            <a:pPr lvl="1">
              <a:lnSpc>
                <a:spcPct val="110000"/>
              </a:lnSpc>
            </a:pPr>
            <a:r>
              <a:rPr lang="en-GB" sz="1800" dirty="0"/>
              <a:t>Even when things aren’t going well, staying focused and continuing to search for clues is important.</a:t>
            </a:r>
          </a:p>
          <a:p>
            <a:pPr marL="0" indent="0">
              <a:lnSpc>
                <a:spcPct val="110000"/>
              </a:lnSpc>
              <a:buNone/>
            </a:pPr>
            <a:endParaRPr lang="en-GB" sz="1800"/>
          </a:p>
          <a:p>
            <a:pPr marL="0" indent="0">
              <a:lnSpc>
                <a:spcPct val="110000"/>
              </a:lnSpc>
              <a:buNone/>
            </a:pPr>
            <a:endParaRPr lang="en-GB" sz="1800"/>
          </a:p>
        </p:txBody>
      </p:sp>
      <p:sp>
        <p:nvSpPr>
          <p:cNvPr id="104" name="Content Placeholder 103">
            <a:extLst>
              <a:ext uri="{FF2B5EF4-FFF2-40B4-BE49-F238E27FC236}">
                <a16:creationId xmlns:a16="http://schemas.microsoft.com/office/drawing/2014/main" id="{B7DEE975-D26C-B055-622C-A0C31C72EE4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70491" y="2267222"/>
            <a:ext cx="4780501" cy="3601765"/>
          </a:xfrm>
        </p:spPr>
        <p:txBody>
          <a:bodyPr vert="horz" lIns="0" tIns="0" rIns="0" bIns="0" rtlCol="0" anchor="t"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sz="1800" b="1" dirty="0"/>
              <a:t>Challenges in the Investigation of Dr. Hart's Disappearance</a:t>
            </a:r>
            <a:endParaRPr lang="en-GB" sz="1800" dirty="0"/>
          </a:p>
          <a:p>
            <a:pPr>
              <a:lnSpc>
                <a:spcPct val="110000"/>
              </a:lnSpc>
            </a:pPr>
            <a:r>
              <a:rPr lang="en-GB" sz="1800" b="1" dirty="0"/>
              <a:t>Missing or Inconclusive Evidence</a:t>
            </a:r>
            <a:endParaRPr lang="en-GB" sz="1800" dirty="0"/>
          </a:p>
          <a:p>
            <a:pPr lvl="1">
              <a:lnSpc>
                <a:spcPct val="110000"/>
              </a:lnSpc>
            </a:pPr>
            <a:r>
              <a:rPr lang="en-GB" sz="1800" dirty="0"/>
              <a:t>Key surveillance footage was unavailable or unclear, making it hard to track Dr. Hart’s movements or identify suspects.</a:t>
            </a:r>
          </a:p>
          <a:p>
            <a:pPr>
              <a:lnSpc>
                <a:spcPct val="110000"/>
              </a:lnSpc>
            </a:pPr>
            <a:r>
              <a:rPr lang="en-GB" sz="1800" b="1" dirty="0"/>
              <a:t>Lack of Forensic Data</a:t>
            </a:r>
            <a:endParaRPr lang="en-GB" sz="1800" dirty="0"/>
          </a:p>
          <a:p>
            <a:pPr lvl="1">
              <a:lnSpc>
                <a:spcPct val="110000"/>
              </a:lnSpc>
            </a:pPr>
            <a:r>
              <a:rPr lang="en-GB" sz="1800" dirty="0"/>
              <a:t>Physical evidence like fingerprints or DNA was missing or compromised, so many leads had to be reconsidered or ignored.</a:t>
            </a:r>
          </a:p>
          <a:p>
            <a:pPr>
              <a:lnSpc>
                <a:spcPct val="110000"/>
              </a:lnSpc>
            </a:pPr>
            <a:endParaRPr lang="en-GB" sz="1400"/>
          </a:p>
        </p:txBody>
      </p:sp>
      <p:sp>
        <p:nvSpPr>
          <p:cNvPr id="18" name="Date Placeholder 4">
            <a:extLst>
              <a:ext uri="{FF2B5EF4-FFF2-40B4-BE49-F238E27FC236}">
                <a16:creationId xmlns:a16="http://schemas.microsoft.com/office/drawing/2014/main" id="{27DD5818-9027-77AE-AAC3-10F57F21635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910111" y="6409170"/>
            <a:ext cx="3702392" cy="44883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D58AC0E2-C13C-4065-8689-8E47AC10AB04}" type="datetime1">
              <a:rPr lang="en-GB"/>
              <a:pPr>
                <a:spcAft>
                  <a:spcPts val="600"/>
                </a:spcAft>
              </a:pPr>
              <a:t>3/22/2025</a:t>
            </a:fld>
            <a:endParaRPr lang="en-US"/>
          </a:p>
        </p:txBody>
      </p:sp>
      <p:sp>
        <p:nvSpPr>
          <p:cNvPr id="19" name="Footer Placeholder 5">
            <a:extLst>
              <a:ext uri="{FF2B5EF4-FFF2-40B4-BE49-F238E27FC236}">
                <a16:creationId xmlns:a16="http://schemas.microsoft.com/office/drawing/2014/main" id="{4CBE3052-30D7-BFC7-EFAF-550E0AAC84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-1828801" y="1912217"/>
            <a:ext cx="4114800" cy="45720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20" name="Slide Number Placeholder 6">
            <a:extLst>
              <a:ext uri="{FF2B5EF4-FFF2-40B4-BE49-F238E27FC236}">
                <a16:creationId xmlns:a16="http://schemas.microsoft.com/office/drawing/2014/main" id="{F7023E07-7581-549D-C064-1A7633A6A5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69678" y="6408742"/>
            <a:ext cx="438652" cy="44883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017DE1FC-E54A-4B87-A814-263D1E8654B2}" type="slidenum">
              <a:rPr lang="en-US" dirty="0"/>
              <a:pPr>
                <a:spcAft>
                  <a:spcPts val="600"/>
                </a:spcAft>
              </a:pPr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17886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49F12B-285C-DC44-E446-881EB07B0F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4054" y="-161026"/>
            <a:ext cx="10309745" cy="1233488"/>
          </a:xfrm>
        </p:spPr>
        <p:txBody>
          <a:bodyPr/>
          <a:lstStyle/>
          <a:p>
            <a:r>
              <a:rPr lang="en-GB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15E874-03D1-B7AD-AD5F-D343AD9152C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15941" y="1334782"/>
            <a:ext cx="10165972" cy="4180822"/>
          </a:xfrm>
        </p:spPr>
        <p:txBody>
          <a:bodyPr vert="horz" lIns="0" tIns="0" rIns="0" bIns="0" rtlCol="0" anchor="t">
            <a:noAutofit/>
          </a:bodyPr>
          <a:lstStyle/>
          <a:p>
            <a:r>
              <a:rPr lang="en-GB" sz="1500">
                <a:latin typeface="Arial"/>
                <a:cs typeface="Arial"/>
              </a:rPr>
              <a:t>Müller, V.C. (2021). </a:t>
            </a:r>
            <a:r>
              <a:rPr lang="en-GB" sz="1500" i="1">
                <a:latin typeface="Arial"/>
                <a:cs typeface="Arial"/>
              </a:rPr>
              <a:t>Ethics of Artificial Intelligence and Robotics</a:t>
            </a:r>
            <a:r>
              <a:rPr lang="en-GB" sz="1500">
                <a:latin typeface="Arial"/>
                <a:cs typeface="Arial"/>
              </a:rPr>
              <a:t>. Summer 2021 ed. [online] Stanford </a:t>
            </a:r>
            <a:r>
              <a:rPr lang="en-GB" sz="1500" err="1">
                <a:latin typeface="Arial"/>
                <a:cs typeface="Arial"/>
              </a:rPr>
              <a:t>Encyclopedia</a:t>
            </a:r>
            <a:r>
              <a:rPr lang="en-GB" sz="1500">
                <a:latin typeface="Arial"/>
                <a:cs typeface="Arial"/>
              </a:rPr>
              <a:t> of Philosophy. Available at: </a:t>
            </a:r>
            <a:r>
              <a:rPr lang="en-GB" sz="1500" u="sng">
                <a:latin typeface="Arial"/>
                <a:cs typeface="Arial"/>
                <a:hlinkClick r:id="rId2"/>
              </a:rPr>
              <a:t>https://plato.stanford.edu/entries/ethics-ai</a:t>
            </a:r>
            <a:r>
              <a:rPr lang="en-GB" sz="1500">
                <a:latin typeface="Arial"/>
                <a:cs typeface="Arial"/>
              </a:rPr>
              <a:t>.</a:t>
            </a:r>
          </a:p>
          <a:p>
            <a:endParaRPr lang="en-GB" sz="1500">
              <a:latin typeface="Arial"/>
              <a:cs typeface="Arial"/>
            </a:endParaRPr>
          </a:p>
          <a:p>
            <a:r>
              <a:rPr lang="en-GB" sz="1500">
                <a:latin typeface="Arial"/>
                <a:cs typeface="Arial"/>
              </a:rPr>
              <a:t>Gunkel, D.J., 2012. </a:t>
            </a:r>
            <a:r>
              <a:rPr lang="en-GB" sz="1500" i="1">
                <a:latin typeface="Arial"/>
                <a:cs typeface="Arial"/>
              </a:rPr>
              <a:t>The Ethics of Artificial Intelligence and Robotics</a:t>
            </a:r>
            <a:r>
              <a:rPr lang="en-GB" sz="1500">
                <a:latin typeface="Arial"/>
                <a:cs typeface="Arial"/>
              </a:rPr>
              <a:t>, Stanford Encyclopaedia of Philosophy. Available at:</a:t>
            </a:r>
            <a:r>
              <a:rPr lang="en-GB" sz="1500" u="sng">
                <a:latin typeface="Arial"/>
                <a:cs typeface="Arial"/>
                <a:hlinkClick r:id="rId3"/>
              </a:rPr>
              <a:t>https://plato.stanford.edu/entries/ethics-ai/</a:t>
            </a:r>
            <a:r>
              <a:rPr lang="en-GB" sz="1500">
                <a:latin typeface="Arial"/>
                <a:cs typeface="Arial"/>
              </a:rPr>
              <a:t>.</a:t>
            </a:r>
          </a:p>
          <a:p>
            <a:endParaRPr lang="en-GB" sz="1500">
              <a:latin typeface="Arial"/>
              <a:cs typeface="Arial"/>
            </a:endParaRPr>
          </a:p>
          <a:p>
            <a:r>
              <a:rPr lang="en-GB" sz="1500">
                <a:latin typeface="Arial"/>
                <a:cs typeface="Arial"/>
              </a:rPr>
              <a:t>Robinson, J.A. &amp; Herron, T.M., 2019. 'Mental Health and Stress in High-Tech Industries', </a:t>
            </a:r>
            <a:r>
              <a:rPr lang="en-GB" sz="1500" i="1">
                <a:latin typeface="Arial"/>
                <a:cs typeface="Arial"/>
              </a:rPr>
              <a:t>Psychology of Technology Review</a:t>
            </a:r>
            <a:r>
              <a:rPr lang="en-GB" sz="1500">
                <a:latin typeface="Arial"/>
                <a:cs typeface="Arial"/>
              </a:rPr>
              <a:t>, 8(1), pp. 40-55. Available at: </a:t>
            </a:r>
            <a:r>
              <a:rPr lang="en-GB" sz="1500" u="sng">
                <a:latin typeface="Arial"/>
                <a:cs typeface="Arial"/>
                <a:hlinkClick r:id="rId4"/>
              </a:rPr>
              <a:t>https://www.psychtechjournal.com/</a:t>
            </a:r>
            <a:r>
              <a:rPr lang="en-GB" sz="1500">
                <a:latin typeface="Arial"/>
                <a:cs typeface="Arial"/>
              </a:rPr>
              <a:t>.</a:t>
            </a:r>
          </a:p>
          <a:p>
            <a:endParaRPr lang="en-GB" sz="1500">
              <a:latin typeface="Arial"/>
              <a:cs typeface="Arial"/>
            </a:endParaRPr>
          </a:p>
          <a:p>
            <a:r>
              <a:rPr lang="en-GB" sz="1500">
                <a:latin typeface="Arial"/>
                <a:cs typeface="Arial"/>
              </a:rPr>
              <a:t>Sparrow, R., 2016. </a:t>
            </a:r>
            <a:r>
              <a:rPr lang="en-GB" sz="1500" i="1">
                <a:latin typeface="Arial"/>
                <a:cs typeface="Arial"/>
              </a:rPr>
              <a:t>Killer Robots: Legality and Ethicality of Autonomous Weapons</a:t>
            </a:r>
            <a:r>
              <a:rPr lang="en-GB" sz="1500">
                <a:latin typeface="Arial"/>
                <a:cs typeface="Arial"/>
              </a:rPr>
              <a:t>. Routledge.</a:t>
            </a:r>
          </a:p>
          <a:p>
            <a:endParaRPr lang="en-GB" sz="1500">
              <a:latin typeface="Arial"/>
              <a:cs typeface="Arial"/>
            </a:endParaRPr>
          </a:p>
          <a:p>
            <a:r>
              <a:rPr lang="en-GB" sz="1500">
                <a:latin typeface="Arial"/>
                <a:cs typeface="Arial"/>
              </a:rPr>
              <a:t>Zuboff, S., 2019. </a:t>
            </a:r>
            <a:r>
              <a:rPr lang="en-GB" sz="1500" i="1">
                <a:latin typeface="Arial"/>
                <a:cs typeface="Arial"/>
              </a:rPr>
              <a:t>The Age of Surveillance Capitalism: The Fight for a Human Future at the New Frontier of Power</a:t>
            </a:r>
            <a:r>
              <a:rPr lang="en-GB" sz="1500">
                <a:latin typeface="Arial"/>
                <a:cs typeface="Arial"/>
              </a:rPr>
              <a:t>. PublicAffairs.</a:t>
            </a:r>
          </a:p>
          <a:p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97484EF-3ED6-C18E-D04D-22B6F3BD81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210305-EC3B-4778-A7AE-0CC7409CABA2}" type="datetime1">
              <a:t>3/22/2025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0B2F020-9FD3-2DF6-395B-5719217FF8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971B597-BD64-E7EF-85D5-C6DCE4488B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0227074"/>
      </p:ext>
    </p:extLst>
  </p:cSld>
  <p:clrMapOvr>
    <a:masterClrMapping/>
  </p:clrMapOvr>
</p:sld>
</file>

<file path=ppt/theme/theme1.xml><?xml version="1.0" encoding="utf-8"?>
<a:theme xmlns:a="http://schemas.openxmlformats.org/drawingml/2006/main" name="GradientRiseVTI">
  <a:themeElements>
    <a:clrScheme name="GradientRiseVTI">
      <a:dk1>
        <a:sysClr val="windowText" lastClr="000000"/>
      </a:dk1>
      <a:lt1>
        <a:srgbClr val="FFFFFF"/>
      </a:lt1>
      <a:dk2>
        <a:srgbClr val="3C0F3A"/>
      </a:dk2>
      <a:lt2>
        <a:srgbClr val="F1F2F2"/>
      </a:lt2>
      <a:accent1>
        <a:srgbClr val="A6025C"/>
      </a:accent1>
      <a:accent2>
        <a:srgbClr val="92248E"/>
      </a:accent2>
      <a:accent3>
        <a:srgbClr val="DE95C4"/>
      </a:accent3>
      <a:accent4>
        <a:srgbClr val="FE4A00"/>
      </a:accent4>
      <a:accent5>
        <a:srgbClr val="DA002F"/>
      </a:accent5>
      <a:accent6>
        <a:srgbClr val="FF907A"/>
      </a:accent6>
      <a:hlink>
        <a:srgbClr val="CA71E4"/>
      </a:hlink>
      <a:folHlink>
        <a:srgbClr val="E45E49"/>
      </a:folHlink>
    </a:clrScheme>
    <a:fontScheme name="GradientRiseVTI">
      <a:majorFont>
        <a:latin typeface="Avenir Next LT Pro"/>
        <a:ea typeface=""/>
        <a:cs typeface=""/>
      </a:majorFont>
      <a:minorFont>
        <a:latin typeface="Avenir Next LT Pro Light"/>
        <a:ea typeface=""/>
        <a:cs typeface=""/>
      </a:minorFont>
    </a:fontScheme>
    <a:fmtScheme name="GradientRise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radientRiseVTI" id="{13C68A69-E745-489A-84EC-B7BCE4AA380B}" vid="{9CF7857A-9412-4E45-AB0D-6EAA5A7DC4C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6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GradientRiseVTI</vt:lpstr>
      <vt:lpstr>Disappearance of  Dr Hart:  Case report summary</vt:lpstr>
      <vt:lpstr>Introduction </vt:lpstr>
      <vt:lpstr>Key evidence and analysis </vt:lpstr>
      <vt:lpstr>Theories and conclusion </vt:lpstr>
      <vt:lpstr>Reflection 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51</cp:revision>
  <dcterms:created xsi:type="dcterms:W3CDTF">2025-03-06T09:20:46Z</dcterms:created>
  <dcterms:modified xsi:type="dcterms:W3CDTF">2025-03-22T14:22:01Z</dcterms:modified>
</cp:coreProperties>
</file>