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sldIdLst>
    <p:sldId id="351" r:id="rId2"/>
    <p:sldId id="347" r:id="rId3"/>
    <p:sldId id="352" r:id="rId4"/>
    <p:sldId id="259" r:id="rId5"/>
    <p:sldId id="298" r:id="rId6"/>
    <p:sldId id="353" r:id="rId7"/>
    <p:sldId id="299" r:id="rId8"/>
    <p:sldId id="354" r:id="rId9"/>
    <p:sldId id="355" r:id="rId10"/>
    <p:sldId id="356" r:id="rId11"/>
    <p:sldId id="357" r:id="rId12"/>
    <p:sldId id="358" r:id="rId13"/>
    <p:sldId id="363" r:id="rId14"/>
    <p:sldId id="359" r:id="rId15"/>
    <p:sldId id="360" r:id="rId16"/>
    <p:sldId id="346" r:id="rId17"/>
    <p:sldId id="36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p:restoredTop sz="94638"/>
  </p:normalViewPr>
  <p:slideViewPr>
    <p:cSldViewPr snapToGrid="0">
      <p:cViewPr varScale="1">
        <p:scale>
          <a:sx n="113" d="100"/>
          <a:sy n="113" d="100"/>
        </p:scale>
        <p:origin x="7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10/29/23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4CD77608-3819-479B-BB98-C216BA724EFE}"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69979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10/29/23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145122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CF0BCE0-945C-4FDF-95A1-2149B1FF5B83}" type="datetimeFigureOut">
              <a:rPr lang="en-US" smtClean="0"/>
              <a:t>10/29/23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25478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CF0BCE0-945C-4FDF-95A1-2149B1FF5B83}" type="datetimeFigureOut">
              <a:rPr lang="en-US" smtClean="0"/>
              <a:t>10/29/23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00443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CF0BCE0-945C-4FDF-95A1-2149B1FF5B83}" type="datetimeFigureOut">
              <a:rPr lang="en-US" smtClean="0"/>
              <a:t>10/29/23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74836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CF0BCE0-945C-4FDF-95A1-2149B1FF5B83}" type="datetimeFigureOut">
              <a:rPr lang="en-US" smtClean="0"/>
              <a:t>10/29/23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D77608-3819-479B-BB98-C216BA724EFE}"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22586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CF0BCE0-945C-4FDF-95A1-2149B1FF5B83}" type="datetimeFigureOut">
              <a:rPr lang="en-US" smtClean="0"/>
              <a:t>10/29/23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01136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10/29/23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9641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CF0BCE0-945C-4FDF-95A1-2149B1FF5B83}" type="datetimeFigureOut">
              <a:rPr lang="en-US" smtClean="0"/>
              <a:t>10/29/23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8027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10/29/23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17592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CF0BCE0-945C-4FDF-95A1-2149B1FF5B83}" type="datetimeFigureOut">
              <a:rPr lang="en-US" smtClean="0"/>
              <a:t>10/29/23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145516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81272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6554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3197645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31548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36119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pPr algn="r"/>
            <a:fld id="{7CF0BCE0-945C-4FDF-95A1-2149B1FF5B83}" type="datetimeFigureOut">
              <a:rPr lang="en-US" smtClean="0"/>
              <a:pPr algn="r"/>
              <a:t>10/29/23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sz="1000"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4CD77608-3819-479B-BB98-C216BA724EFE}" type="slidenum">
              <a:rPr lang="en-US" smtClean="0"/>
              <a:pPr/>
              <a:t>‹#›</a:t>
            </a:fld>
            <a:endParaRPr lang="en-US" sz="1000"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1628477"/>
      </p:ext>
    </p:extLst>
  </p:cSld>
  <p:clrMap bg1="dk1" tx1="lt1" bg2="dk2" tx2="lt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DBDCCB-B5A7-7DCA-1FA3-24E80E084EDC}"/>
              </a:ext>
            </a:extLst>
          </p:cNvPr>
          <p:cNvSpPr txBox="1"/>
          <p:nvPr/>
        </p:nvSpPr>
        <p:spPr>
          <a:xfrm>
            <a:off x="8269357" y="4386470"/>
            <a:ext cx="3922643" cy="1938992"/>
          </a:xfrm>
          <a:prstGeom prst="rect">
            <a:avLst/>
          </a:prstGeom>
          <a:noFill/>
        </p:spPr>
        <p:txBody>
          <a:bodyPr wrap="square" rtlCol="0">
            <a:spAutoFit/>
          </a:bodyPr>
          <a:lstStyle/>
          <a:p>
            <a:r>
              <a:rPr lang="en-US" sz="2400" dirty="0"/>
              <a:t>University of Wales ”Trinity Saint David”</a:t>
            </a:r>
          </a:p>
          <a:p>
            <a:r>
              <a:rPr lang="en-US" sz="2400" dirty="0"/>
              <a:t>Module: LCBB6003</a:t>
            </a:r>
          </a:p>
          <a:p>
            <a:r>
              <a:rPr lang="en-US" sz="2400" dirty="0"/>
              <a:t>Submission date: 26.11.23</a:t>
            </a:r>
          </a:p>
          <a:p>
            <a:r>
              <a:rPr lang="en-US" sz="2400" dirty="0"/>
              <a:t>Teacher: Laila </a:t>
            </a:r>
            <a:r>
              <a:rPr lang="en-US" sz="2400" dirty="0" err="1"/>
              <a:t>Maazouz</a:t>
            </a:r>
            <a:r>
              <a:rPr lang="en-US" sz="2400" dirty="0"/>
              <a:t>  </a:t>
            </a:r>
          </a:p>
        </p:txBody>
      </p:sp>
      <p:sp>
        <p:nvSpPr>
          <p:cNvPr id="5" name="Rectangle 4">
            <a:extLst>
              <a:ext uri="{FF2B5EF4-FFF2-40B4-BE49-F238E27FC236}">
                <a16:creationId xmlns:a16="http://schemas.microsoft.com/office/drawing/2014/main" id="{C00CF820-A73A-A03A-5153-0501AAD41622}"/>
              </a:ext>
            </a:extLst>
          </p:cNvPr>
          <p:cNvSpPr/>
          <p:nvPr/>
        </p:nvSpPr>
        <p:spPr>
          <a:xfrm>
            <a:off x="716599" y="4470400"/>
            <a:ext cx="6412089" cy="1938992"/>
          </a:xfrm>
          <a:prstGeom prst="rect">
            <a:avLst/>
          </a:prstGeom>
          <a:noFill/>
        </p:spPr>
        <p:txBody>
          <a:bodyPr wrap="square" lIns="91440" tIns="45720" rIns="91440" bIns="45720">
            <a:spAutoFit/>
          </a:bodyPr>
          <a:lstStyle/>
          <a:p>
            <a:pPr algn="ctr"/>
            <a:r>
              <a:rPr lang="en-GB" sz="40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Businessmen, who significantly impacted the business word </a:t>
            </a:r>
          </a:p>
        </p:txBody>
      </p:sp>
    </p:spTree>
    <p:extLst>
      <p:ext uri="{BB962C8B-B14F-4D97-AF65-F5344CB8AC3E}">
        <p14:creationId xmlns:p14="http://schemas.microsoft.com/office/powerpoint/2010/main" val="3762006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그룹 37">
            <a:extLst>
              <a:ext uri="{FF2B5EF4-FFF2-40B4-BE49-F238E27FC236}">
                <a16:creationId xmlns:a16="http://schemas.microsoft.com/office/drawing/2014/main" id="{0C637515-7F4C-4D68-A9DC-B1C32506F3F6}"/>
              </a:ext>
            </a:extLst>
          </p:cNvPr>
          <p:cNvGrpSpPr/>
          <p:nvPr/>
        </p:nvGrpSpPr>
        <p:grpSpPr>
          <a:xfrm>
            <a:off x="6240906" y="0"/>
            <a:ext cx="5465788" cy="1439704"/>
            <a:chOff x="6005775" y="883486"/>
            <a:chExt cx="5465788" cy="1439704"/>
          </a:xfrm>
        </p:grpSpPr>
        <p:sp>
          <p:nvSpPr>
            <p:cNvPr id="9" name="TextBox 8">
              <a:extLst>
                <a:ext uri="{FF2B5EF4-FFF2-40B4-BE49-F238E27FC236}">
                  <a16:creationId xmlns:a16="http://schemas.microsoft.com/office/drawing/2014/main" id="{0F743AC3-97E1-415A-9635-7047517B935F}"/>
                </a:ext>
              </a:extLst>
            </p:cNvPr>
            <p:cNvSpPr txBox="1"/>
            <p:nvPr/>
          </p:nvSpPr>
          <p:spPr>
            <a:xfrm>
              <a:off x="6005775" y="883486"/>
              <a:ext cx="958096" cy="646331"/>
            </a:xfrm>
            <a:prstGeom prst="rect">
              <a:avLst/>
            </a:prstGeom>
            <a:noFill/>
          </p:spPr>
          <p:txBody>
            <a:bodyPr wrap="square" lIns="108000" rIns="108000" rtlCol="0">
              <a:spAutoFit/>
            </a:bodyPr>
            <a:lstStyle/>
            <a:p>
              <a:pPr algn="ctr"/>
              <a:r>
                <a:rPr lang="en-US" altLang="ko-KR" sz="3600" b="1" dirty="0">
                  <a:solidFill>
                    <a:srgbClr val="FF0000"/>
                  </a:solidFill>
                  <a:cs typeface="Arial" pitchFamily="34" charset="0"/>
                </a:rPr>
                <a:t>01</a:t>
              </a:r>
              <a:endParaRPr lang="ko-KR" altLang="en-US" sz="3600" b="1" dirty="0">
                <a:solidFill>
                  <a:srgbClr val="FF0000"/>
                </a:solidFill>
                <a:cs typeface="Arial" pitchFamily="34" charset="0"/>
              </a:endParaRPr>
            </a:p>
          </p:txBody>
        </p:sp>
        <p:sp>
          <p:nvSpPr>
            <p:cNvPr id="10" name="TextBox 9">
              <a:extLst>
                <a:ext uri="{FF2B5EF4-FFF2-40B4-BE49-F238E27FC236}">
                  <a16:creationId xmlns:a16="http://schemas.microsoft.com/office/drawing/2014/main" id="{117DE69D-C43A-41A7-A371-4CC9D5A62916}"/>
                </a:ext>
              </a:extLst>
            </p:cNvPr>
            <p:cNvSpPr txBox="1"/>
            <p:nvPr/>
          </p:nvSpPr>
          <p:spPr>
            <a:xfrm>
              <a:off x="6963871" y="1021985"/>
              <a:ext cx="4507692" cy="369332"/>
            </a:xfrm>
            <a:prstGeom prst="rect">
              <a:avLst/>
            </a:prstGeom>
            <a:noFill/>
          </p:spPr>
          <p:txBody>
            <a:bodyPr wrap="square" lIns="108000" rIns="108000" rtlCol="0">
              <a:spAutoFit/>
            </a:bodyPr>
            <a:lstStyle/>
            <a:p>
              <a:r>
                <a:rPr lang="en-GB" altLang="ko-KR" b="1" dirty="0" err="1">
                  <a:solidFill>
                    <a:srgbClr val="FF0000"/>
                  </a:solidFill>
                  <a:cs typeface="Arial" pitchFamily="34" charset="0"/>
                </a:rPr>
                <a:t>Plamen</a:t>
              </a:r>
              <a:r>
                <a:rPr lang="en-GB" altLang="ko-KR" b="1" dirty="0">
                  <a:solidFill>
                    <a:srgbClr val="FF0000"/>
                  </a:solidFill>
                  <a:cs typeface="Arial" pitchFamily="34" charset="0"/>
                </a:rPr>
                <a:t> Petrov 2024898  </a:t>
              </a:r>
              <a:endParaRPr lang="ko-KR" altLang="en-US" sz="1800" b="1" dirty="0">
                <a:solidFill>
                  <a:srgbClr val="FF0000"/>
                </a:solidFill>
                <a:cs typeface="Arial" pitchFamily="34" charset="0"/>
              </a:endParaRPr>
            </a:p>
          </p:txBody>
        </p:sp>
        <p:cxnSp>
          <p:nvCxnSpPr>
            <p:cNvPr id="13" name="직선 연결선 12">
              <a:extLst>
                <a:ext uri="{FF2B5EF4-FFF2-40B4-BE49-F238E27FC236}">
                  <a16:creationId xmlns:a16="http://schemas.microsoft.com/office/drawing/2014/main" id="{64E3A9B3-6080-4658-909D-C766BB72AC2D}"/>
                </a:ext>
              </a:extLst>
            </p:cNvPr>
            <p:cNvCxnSpPr>
              <a:cxnSpLocks/>
            </p:cNvCxnSpPr>
            <p:nvPr/>
          </p:nvCxnSpPr>
          <p:spPr>
            <a:xfrm>
              <a:off x="6096000" y="1531969"/>
              <a:ext cx="5375563" cy="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33" name="그룹 32">
              <a:extLst>
                <a:ext uri="{FF2B5EF4-FFF2-40B4-BE49-F238E27FC236}">
                  <a16:creationId xmlns:a16="http://schemas.microsoft.com/office/drawing/2014/main" id="{04ADE8CF-5165-4055-A6D9-A623453E108F}"/>
                </a:ext>
              </a:extLst>
            </p:cNvPr>
            <p:cNvGrpSpPr/>
            <p:nvPr/>
          </p:nvGrpSpPr>
          <p:grpSpPr>
            <a:xfrm>
              <a:off x="7183960" y="1666162"/>
              <a:ext cx="4287603" cy="276999"/>
              <a:chOff x="6963871" y="1666162"/>
              <a:chExt cx="4287603" cy="276999"/>
            </a:xfrm>
          </p:grpSpPr>
          <p:sp>
            <p:nvSpPr>
              <p:cNvPr id="7" name="TextBox 6">
                <a:extLst>
                  <a:ext uri="{FF2B5EF4-FFF2-40B4-BE49-F238E27FC236}">
                    <a16:creationId xmlns:a16="http://schemas.microsoft.com/office/drawing/2014/main" id="{CBC6E1D0-4660-4247-9299-F25ABD409D80}"/>
                  </a:ext>
                </a:extLst>
              </p:cNvPr>
              <p:cNvSpPr txBox="1"/>
              <p:nvPr/>
            </p:nvSpPr>
            <p:spPr>
              <a:xfrm>
                <a:off x="6963871" y="1666162"/>
                <a:ext cx="2802792"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rgbClr val="FF0000"/>
                    </a:solidFill>
                    <a:cs typeface="Arial" pitchFamily="34" charset="0"/>
                  </a:rPr>
                  <a:t>Introduction  </a:t>
                </a:r>
                <a:endParaRPr lang="ko-KR" altLang="en-US" sz="1200" dirty="0">
                  <a:solidFill>
                    <a:srgbClr val="FF0000"/>
                  </a:solidFill>
                  <a:cs typeface="Arial" pitchFamily="34" charset="0"/>
                </a:endParaRPr>
              </a:p>
            </p:txBody>
          </p:sp>
          <p:cxnSp>
            <p:nvCxnSpPr>
              <p:cNvPr id="30" name="직선 연결선 29">
                <a:extLst>
                  <a:ext uri="{FF2B5EF4-FFF2-40B4-BE49-F238E27FC236}">
                    <a16:creationId xmlns:a16="http://schemas.microsoft.com/office/drawing/2014/main" id="{5CA47B2A-4E00-49D9-AAE5-2F0698E05178}"/>
                  </a:ext>
                </a:extLst>
              </p:cNvPr>
              <p:cNvCxnSpPr>
                <a:cxnSpLocks/>
              </p:cNvCxnSpPr>
              <p:nvPr/>
            </p:nvCxnSpPr>
            <p:spPr>
              <a:xfrm>
                <a:off x="9906000" y="1804661"/>
                <a:ext cx="715471" cy="0"/>
              </a:xfrm>
              <a:prstGeom prst="line">
                <a:avLst/>
              </a:prstGeom>
              <a:ln w="38100" cap="rnd">
                <a:solidFill>
                  <a:schemeClr val="accent1"/>
                </a:solidFill>
                <a:prstDash val="sysDot"/>
                <a:round/>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C548AA8F-49E0-42D6-89F8-AE7BFED9E009}"/>
                  </a:ext>
                </a:extLst>
              </p:cNvPr>
              <p:cNvSpPr txBox="1"/>
              <p:nvPr/>
            </p:nvSpPr>
            <p:spPr>
              <a:xfrm>
                <a:off x="10760808" y="1666162"/>
                <a:ext cx="490666" cy="276999"/>
              </a:xfrm>
              <a:prstGeom prst="rect">
                <a:avLst/>
              </a:prstGeom>
              <a:noFill/>
            </p:spPr>
            <p:txBody>
              <a:bodyPr wrap="square" rtlCol="0">
                <a:spAutoFit/>
              </a:bodyPr>
              <a:lstStyle/>
              <a:p>
                <a:pPr algn="r"/>
                <a:r>
                  <a:rPr lang="en-US" altLang="ko-KR" sz="1200" dirty="0">
                    <a:solidFill>
                      <a:srgbClr val="FF0000"/>
                    </a:solidFill>
                    <a:cs typeface="Arial" pitchFamily="34" charset="0"/>
                  </a:rPr>
                  <a:t>3</a:t>
                </a:r>
                <a:endParaRPr lang="ko-KR" altLang="en-US" sz="1200" dirty="0">
                  <a:solidFill>
                    <a:srgbClr val="FF0000"/>
                  </a:solidFill>
                  <a:cs typeface="Arial" pitchFamily="34" charset="0"/>
                </a:endParaRPr>
              </a:p>
            </p:txBody>
          </p:sp>
        </p:grpSp>
        <p:grpSp>
          <p:nvGrpSpPr>
            <p:cNvPr id="34" name="그룹 33">
              <a:extLst>
                <a:ext uri="{FF2B5EF4-FFF2-40B4-BE49-F238E27FC236}">
                  <a16:creationId xmlns:a16="http://schemas.microsoft.com/office/drawing/2014/main" id="{81AAED1A-94BD-43AB-8825-1904D76F2071}"/>
                </a:ext>
              </a:extLst>
            </p:cNvPr>
            <p:cNvGrpSpPr/>
            <p:nvPr/>
          </p:nvGrpSpPr>
          <p:grpSpPr>
            <a:xfrm>
              <a:off x="7183960" y="2046191"/>
              <a:ext cx="4287603" cy="276999"/>
              <a:chOff x="6963871" y="1666162"/>
              <a:chExt cx="4287603" cy="276999"/>
            </a:xfrm>
          </p:grpSpPr>
          <p:sp>
            <p:nvSpPr>
              <p:cNvPr id="35" name="TextBox 34">
                <a:extLst>
                  <a:ext uri="{FF2B5EF4-FFF2-40B4-BE49-F238E27FC236}">
                    <a16:creationId xmlns:a16="http://schemas.microsoft.com/office/drawing/2014/main" id="{127FAD09-5498-42E0-BA7A-31EAAC996BCD}"/>
                  </a:ext>
                </a:extLst>
              </p:cNvPr>
              <p:cNvSpPr txBox="1"/>
              <p:nvPr/>
            </p:nvSpPr>
            <p:spPr>
              <a:xfrm>
                <a:off x="6963871" y="1666162"/>
                <a:ext cx="2802792"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rgbClr val="FF0000"/>
                    </a:solidFill>
                    <a:cs typeface="Arial" pitchFamily="34" charset="0"/>
                  </a:rPr>
                  <a:t>Subjects</a:t>
                </a:r>
                <a:endParaRPr lang="ko-KR" altLang="en-US" sz="1200" dirty="0">
                  <a:solidFill>
                    <a:srgbClr val="FF0000"/>
                  </a:solidFill>
                  <a:cs typeface="Arial" pitchFamily="34" charset="0"/>
                </a:endParaRPr>
              </a:p>
            </p:txBody>
          </p:sp>
          <p:cxnSp>
            <p:nvCxnSpPr>
              <p:cNvPr id="36" name="직선 연결선 35">
                <a:extLst>
                  <a:ext uri="{FF2B5EF4-FFF2-40B4-BE49-F238E27FC236}">
                    <a16:creationId xmlns:a16="http://schemas.microsoft.com/office/drawing/2014/main" id="{23C9140F-4EA7-4EC6-A6FE-C2C939D54BDB}"/>
                  </a:ext>
                </a:extLst>
              </p:cNvPr>
              <p:cNvCxnSpPr>
                <a:cxnSpLocks/>
              </p:cNvCxnSpPr>
              <p:nvPr/>
            </p:nvCxnSpPr>
            <p:spPr>
              <a:xfrm>
                <a:off x="9906000" y="1804661"/>
                <a:ext cx="715471" cy="0"/>
              </a:xfrm>
              <a:prstGeom prst="line">
                <a:avLst/>
              </a:prstGeom>
              <a:ln w="38100" cap="rnd">
                <a:solidFill>
                  <a:schemeClr val="accent1"/>
                </a:solidFill>
                <a:prstDash val="sysDot"/>
                <a:round/>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1E346333-172F-4438-B713-0EC9D80C15FC}"/>
                  </a:ext>
                </a:extLst>
              </p:cNvPr>
              <p:cNvSpPr txBox="1"/>
              <p:nvPr/>
            </p:nvSpPr>
            <p:spPr>
              <a:xfrm>
                <a:off x="10760808" y="1666162"/>
                <a:ext cx="490666" cy="276999"/>
              </a:xfrm>
              <a:prstGeom prst="rect">
                <a:avLst/>
              </a:prstGeom>
              <a:noFill/>
            </p:spPr>
            <p:txBody>
              <a:bodyPr wrap="square" rtlCol="0">
                <a:spAutoFit/>
              </a:bodyPr>
              <a:lstStyle/>
              <a:p>
                <a:pPr algn="r"/>
                <a:r>
                  <a:rPr lang="en-US" altLang="ko-KR" sz="1200" dirty="0">
                    <a:solidFill>
                      <a:srgbClr val="FF0000"/>
                    </a:solidFill>
                    <a:cs typeface="Arial" pitchFamily="34" charset="0"/>
                  </a:rPr>
                  <a:t>4</a:t>
                </a:r>
                <a:endParaRPr lang="ko-KR" altLang="en-US" sz="1200" dirty="0">
                  <a:solidFill>
                    <a:srgbClr val="FF0000"/>
                  </a:solidFill>
                  <a:cs typeface="Arial" pitchFamily="34" charset="0"/>
                </a:endParaRPr>
              </a:p>
            </p:txBody>
          </p:sp>
        </p:grpSp>
      </p:grpSp>
      <p:grpSp>
        <p:nvGrpSpPr>
          <p:cNvPr id="39" name="그룹 38">
            <a:extLst>
              <a:ext uri="{FF2B5EF4-FFF2-40B4-BE49-F238E27FC236}">
                <a16:creationId xmlns:a16="http://schemas.microsoft.com/office/drawing/2014/main" id="{BACD2BC8-521F-42A6-BAD9-022CC72E60D1}"/>
              </a:ext>
            </a:extLst>
          </p:cNvPr>
          <p:cNvGrpSpPr/>
          <p:nvPr/>
        </p:nvGrpSpPr>
        <p:grpSpPr>
          <a:xfrm>
            <a:off x="6240906" y="1594260"/>
            <a:ext cx="5465788" cy="1439704"/>
            <a:chOff x="6005775" y="883486"/>
            <a:chExt cx="5465788" cy="1439704"/>
          </a:xfrm>
        </p:grpSpPr>
        <p:sp>
          <p:nvSpPr>
            <p:cNvPr id="40" name="TextBox 39">
              <a:extLst>
                <a:ext uri="{FF2B5EF4-FFF2-40B4-BE49-F238E27FC236}">
                  <a16:creationId xmlns:a16="http://schemas.microsoft.com/office/drawing/2014/main" id="{32B53D71-98B6-40FE-88CC-6DCBA6582F7A}"/>
                </a:ext>
              </a:extLst>
            </p:cNvPr>
            <p:cNvSpPr txBox="1"/>
            <p:nvPr/>
          </p:nvSpPr>
          <p:spPr>
            <a:xfrm>
              <a:off x="6005775" y="883486"/>
              <a:ext cx="958096" cy="646331"/>
            </a:xfrm>
            <a:prstGeom prst="rect">
              <a:avLst/>
            </a:prstGeom>
            <a:noFill/>
          </p:spPr>
          <p:txBody>
            <a:bodyPr wrap="square" lIns="108000" rIns="108000" rtlCol="0">
              <a:spAutoFit/>
            </a:bodyPr>
            <a:lstStyle/>
            <a:p>
              <a:pPr algn="ctr"/>
              <a:r>
                <a:rPr lang="en-US" altLang="ko-KR" sz="3600" b="1" dirty="0">
                  <a:solidFill>
                    <a:schemeClr val="tx2">
                      <a:lumMod val="10000"/>
                    </a:schemeClr>
                  </a:solidFill>
                  <a:cs typeface="Arial" pitchFamily="34" charset="0"/>
                </a:rPr>
                <a:t>02</a:t>
              </a:r>
              <a:endParaRPr lang="ko-KR" altLang="en-US" sz="3600" b="1" dirty="0">
                <a:solidFill>
                  <a:schemeClr val="tx2">
                    <a:lumMod val="10000"/>
                  </a:schemeClr>
                </a:solidFill>
                <a:cs typeface="Arial" pitchFamily="34" charset="0"/>
              </a:endParaRPr>
            </a:p>
          </p:txBody>
        </p:sp>
        <p:sp>
          <p:nvSpPr>
            <p:cNvPr id="41" name="TextBox 40">
              <a:extLst>
                <a:ext uri="{FF2B5EF4-FFF2-40B4-BE49-F238E27FC236}">
                  <a16:creationId xmlns:a16="http://schemas.microsoft.com/office/drawing/2014/main" id="{A924D051-A17B-4039-B10E-48F9A0389920}"/>
                </a:ext>
              </a:extLst>
            </p:cNvPr>
            <p:cNvSpPr txBox="1"/>
            <p:nvPr/>
          </p:nvSpPr>
          <p:spPr>
            <a:xfrm>
              <a:off x="6963871" y="1021985"/>
              <a:ext cx="4507692" cy="369332"/>
            </a:xfrm>
            <a:prstGeom prst="rect">
              <a:avLst/>
            </a:prstGeom>
            <a:noFill/>
          </p:spPr>
          <p:txBody>
            <a:bodyPr wrap="square" lIns="108000" rIns="108000" rtlCol="0">
              <a:spAutoFit/>
            </a:bodyPr>
            <a:lstStyle/>
            <a:p>
              <a:r>
                <a:rPr lang="en-GB" altLang="ko-KR" sz="1800" b="1" dirty="0">
                  <a:solidFill>
                    <a:schemeClr val="tx2">
                      <a:lumMod val="10000"/>
                    </a:schemeClr>
                  </a:solidFill>
                  <a:cs typeface="Arial" pitchFamily="34" charset="0"/>
                </a:rPr>
                <a:t>Simona </a:t>
              </a:r>
              <a:r>
                <a:rPr lang="en-GB" altLang="ko-KR" sz="1800" b="1" dirty="0" err="1">
                  <a:solidFill>
                    <a:schemeClr val="tx2">
                      <a:lumMod val="10000"/>
                    </a:schemeClr>
                  </a:solidFill>
                  <a:cs typeface="Arial" pitchFamily="34" charset="0"/>
                </a:rPr>
                <a:t>Vasileva</a:t>
              </a:r>
              <a:r>
                <a:rPr lang="en-GB" altLang="ko-KR" sz="1800" b="1" dirty="0">
                  <a:solidFill>
                    <a:schemeClr val="tx2">
                      <a:lumMod val="10000"/>
                    </a:schemeClr>
                  </a:solidFill>
                  <a:cs typeface="Arial" pitchFamily="34" charset="0"/>
                </a:rPr>
                <a:t> 2030587</a:t>
              </a:r>
              <a:endParaRPr lang="ko-KR" altLang="en-US" sz="1800" b="1" dirty="0">
                <a:solidFill>
                  <a:schemeClr val="tx2">
                    <a:lumMod val="10000"/>
                  </a:schemeClr>
                </a:solidFill>
                <a:cs typeface="Arial" pitchFamily="34" charset="0"/>
              </a:endParaRPr>
            </a:p>
          </p:txBody>
        </p:sp>
        <p:cxnSp>
          <p:nvCxnSpPr>
            <p:cNvPr id="42" name="직선 연결선 41">
              <a:extLst>
                <a:ext uri="{FF2B5EF4-FFF2-40B4-BE49-F238E27FC236}">
                  <a16:creationId xmlns:a16="http://schemas.microsoft.com/office/drawing/2014/main" id="{2B922FDE-542E-43B6-B100-025A3E5BE6E3}"/>
                </a:ext>
              </a:extLst>
            </p:cNvPr>
            <p:cNvCxnSpPr>
              <a:cxnSpLocks/>
            </p:cNvCxnSpPr>
            <p:nvPr/>
          </p:nvCxnSpPr>
          <p:spPr>
            <a:xfrm>
              <a:off x="6096000" y="1531969"/>
              <a:ext cx="537556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43" name="그룹 42">
              <a:extLst>
                <a:ext uri="{FF2B5EF4-FFF2-40B4-BE49-F238E27FC236}">
                  <a16:creationId xmlns:a16="http://schemas.microsoft.com/office/drawing/2014/main" id="{285B2ADE-C60B-4DAF-A348-4510B0771ACA}"/>
                </a:ext>
              </a:extLst>
            </p:cNvPr>
            <p:cNvGrpSpPr/>
            <p:nvPr/>
          </p:nvGrpSpPr>
          <p:grpSpPr>
            <a:xfrm>
              <a:off x="7183959" y="1666162"/>
              <a:ext cx="4287604" cy="276999"/>
              <a:chOff x="6963870" y="1666162"/>
              <a:chExt cx="4287604" cy="276999"/>
            </a:xfrm>
          </p:grpSpPr>
          <p:sp>
            <p:nvSpPr>
              <p:cNvPr id="48" name="TextBox 47">
                <a:extLst>
                  <a:ext uri="{FF2B5EF4-FFF2-40B4-BE49-F238E27FC236}">
                    <a16:creationId xmlns:a16="http://schemas.microsoft.com/office/drawing/2014/main" id="{F1B9475A-A94F-43D0-A5CB-5EA498AA7C5A}"/>
                  </a:ext>
                </a:extLst>
              </p:cNvPr>
              <p:cNvSpPr txBox="1"/>
              <p:nvPr/>
            </p:nvSpPr>
            <p:spPr>
              <a:xfrm>
                <a:off x="6963870" y="1666162"/>
                <a:ext cx="2942129"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tx2">
                        <a:lumMod val="10000"/>
                      </a:schemeClr>
                    </a:solidFill>
                    <a:cs typeface="Arial" pitchFamily="34" charset="0"/>
                  </a:rPr>
                  <a:t>Ray Kroc</a:t>
                </a:r>
                <a:endParaRPr lang="ko-KR" altLang="en-US" sz="1200" dirty="0">
                  <a:solidFill>
                    <a:schemeClr val="tx2">
                      <a:lumMod val="10000"/>
                    </a:schemeClr>
                  </a:solidFill>
                  <a:cs typeface="Arial" pitchFamily="34" charset="0"/>
                </a:endParaRPr>
              </a:p>
            </p:txBody>
          </p:sp>
          <p:cxnSp>
            <p:nvCxnSpPr>
              <p:cNvPr id="49" name="직선 연결선 48">
                <a:extLst>
                  <a:ext uri="{FF2B5EF4-FFF2-40B4-BE49-F238E27FC236}">
                    <a16:creationId xmlns:a16="http://schemas.microsoft.com/office/drawing/2014/main" id="{2DE21326-A933-4B5C-9262-CB12E34C0B4B}"/>
                  </a:ext>
                </a:extLst>
              </p:cNvPr>
              <p:cNvCxnSpPr>
                <a:cxnSpLocks/>
              </p:cNvCxnSpPr>
              <p:nvPr/>
            </p:nvCxnSpPr>
            <p:spPr>
              <a:xfrm>
                <a:off x="9906000" y="1804661"/>
                <a:ext cx="715471" cy="0"/>
              </a:xfrm>
              <a:prstGeom prst="line">
                <a:avLst/>
              </a:prstGeom>
              <a:ln w="38100" cap="rnd">
                <a:solidFill>
                  <a:schemeClr val="accent1"/>
                </a:solidFill>
                <a:prstDash val="sysDot"/>
                <a:round/>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C4330B29-DB64-4189-B23F-1B8BA334F9C4}"/>
                  </a:ext>
                </a:extLst>
              </p:cNvPr>
              <p:cNvSpPr txBox="1"/>
              <p:nvPr/>
            </p:nvSpPr>
            <p:spPr>
              <a:xfrm>
                <a:off x="10760808" y="1666162"/>
                <a:ext cx="490666" cy="276999"/>
              </a:xfrm>
              <a:prstGeom prst="rect">
                <a:avLst/>
              </a:prstGeom>
              <a:noFill/>
            </p:spPr>
            <p:txBody>
              <a:bodyPr wrap="square" rtlCol="0">
                <a:spAutoFit/>
              </a:bodyPr>
              <a:lstStyle/>
              <a:p>
                <a:pPr algn="r"/>
                <a:r>
                  <a:rPr lang="en-US" altLang="ko-KR" sz="1200" dirty="0">
                    <a:solidFill>
                      <a:schemeClr val="tx2">
                        <a:lumMod val="10000"/>
                      </a:schemeClr>
                    </a:solidFill>
                    <a:cs typeface="Arial" pitchFamily="34" charset="0"/>
                  </a:rPr>
                  <a:t>7 - 8</a:t>
                </a:r>
                <a:endParaRPr lang="ko-KR" altLang="en-US" sz="1200" dirty="0">
                  <a:solidFill>
                    <a:schemeClr val="tx2">
                      <a:lumMod val="10000"/>
                    </a:schemeClr>
                  </a:solidFill>
                  <a:cs typeface="Arial" pitchFamily="34" charset="0"/>
                </a:endParaRPr>
              </a:p>
            </p:txBody>
          </p:sp>
        </p:grpSp>
        <p:grpSp>
          <p:nvGrpSpPr>
            <p:cNvPr id="44" name="그룹 43">
              <a:extLst>
                <a:ext uri="{FF2B5EF4-FFF2-40B4-BE49-F238E27FC236}">
                  <a16:creationId xmlns:a16="http://schemas.microsoft.com/office/drawing/2014/main" id="{C8A782C1-4AB0-4C7F-A016-96109F919360}"/>
                </a:ext>
              </a:extLst>
            </p:cNvPr>
            <p:cNvGrpSpPr/>
            <p:nvPr/>
          </p:nvGrpSpPr>
          <p:grpSpPr>
            <a:xfrm>
              <a:off x="7183959" y="1956926"/>
              <a:ext cx="4287604" cy="366264"/>
              <a:chOff x="6963870" y="1576897"/>
              <a:chExt cx="4287604" cy="366264"/>
            </a:xfrm>
          </p:grpSpPr>
          <p:sp>
            <p:nvSpPr>
              <p:cNvPr id="45" name="TextBox 44">
                <a:extLst>
                  <a:ext uri="{FF2B5EF4-FFF2-40B4-BE49-F238E27FC236}">
                    <a16:creationId xmlns:a16="http://schemas.microsoft.com/office/drawing/2014/main" id="{858F7EF5-7093-4DAE-8624-57B98E62BD0B}"/>
                  </a:ext>
                </a:extLst>
              </p:cNvPr>
              <p:cNvSpPr txBox="1"/>
              <p:nvPr/>
            </p:nvSpPr>
            <p:spPr>
              <a:xfrm>
                <a:off x="6963870" y="1576897"/>
                <a:ext cx="2942128" cy="276999"/>
              </a:xfrm>
              <a:prstGeom prst="rect">
                <a:avLst/>
              </a:prstGeom>
              <a:noFill/>
            </p:spPr>
            <p:txBody>
              <a:bodyPr wrap="square" rtlCol="0">
                <a:spAutoFit/>
              </a:bodyPr>
              <a:lstStyle/>
              <a:p>
                <a:pPr marL="228600" indent="-228600">
                  <a:buFont typeface="Wingdings" panose="05000000000000000000" pitchFamily="2" charset="2"/>
                  <a:buChar char="Ø"/>
                </a:pPr>
                <a:r>
                  <a:rPr lang="en-GB" altLang="ko-KR" sz="1200" dirty="0">
                    <a:solidFill>
                      <a:schemeClr val="tx2">
                        <a:lumMod val="10000"/>
                      </a:schemeClr>
                    </a:solidFill>
                    <a:cs typeface="Arial" pitchFamily="34" charset="0"/>
                  </a:rPr>
                  <a:t>Similarities and Differences</a:t>
                </a:r>
                <a:endParaRPr lang="ko-KR" altLang="en-US" sz="1200" dirty="0">
                  <a:solidFill>
                    <a:schemeClr val="tx2">
                      <a:lumMod val="10000"/>
                    </a:schemeClr>
                  </a:solidFill>
                  <a:cs typeface="Arial" pitchFamily="34" charset="0"/>
                </a:endParaRPr>
              </a:p>
            </p:txBody>
          </p:sp>
          <p:cxnSp>
            <p:nvCxnSpPr>
              <p:cNvPr id="46" name="직선 연결선 45">
                <a:extLst>
                  <a:ext uri="{FF2B5EF4-FFF2-40B4-BE49-F238E27FC236}">
                    <a16:creationId xmlns:a16="http://schemas.microsoft.com/office/drawing/2014/main" id="{34FB8235-BF25-43B0-8EFF-A3CF4C3751EC}"/>
                  </a:ext>
                </a:extLst>
              </p:cNvPr>
              <p:cNvCxnSpPr>
                <a:cxnSpLocks/>
              </p:cNvCxnSpPr>
              <p:nvPr/>
            </p:nvCxnSpPr>
            <p:spPr>
              <a:xfrm>
                <a:off x="9906000" y="1804661"/>
                <a:ext cx="715471" cy="0"/>
              </a:xfrm>
              <a:prstGeom prst="line">
                <a:avLst/>
              </a:prstGeom>
              <a:ln w="38100" cap="rnd">
                <a:solidFill>
                  <a:schemeClr val="accent1"/>
                </a:solidFill>
                <a:prstDash val="sysDot"/>
                <a:round/>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9C73BF34-8DD3-4361-B2FC-D3E696BD3276}"/>
                  </a:ext>
                </a:extLst>
              </p:cNvPr>
              <p:cNvSpPr txBox="1"/>
              <p:nvPr/>
            </p:nvSpPr>
            <p:spPr>
              <a:xfrm>
                <a:off x="10760808" y="1666162"/>
                <a:ext cx="490666" cy="276999"/>
              </a:xfrm>
              <a:prstGeom prst="rect">
                <a:avLst/>
              </a:prstGeom>
              <a:noFill/>
            </p:spPr>
            <p:txBody>
              <a:bodyPr wrap="square" rtlCol="0">
                <a:spAutoFit/>
              </a:bodyPr>
              <a:lstStyle/>
              <a:p>
                <a:pPr algn="r"/>
                <a:r>
                  <a:rPr lang="en-US" altLang="ko-KR" sz="1200" dirty="0">
                    <a:solidFill>
                      <a:schemeClr val="tx2">
                        <a:lumMod val="10000"/>
                      </a:schemeClr>
                    </a:solidFill>
                    <a:cs typeface="Arial" pitchFamily="34" charset="0"/>
                  </a:rPr>
                  <a:t>14 </a:t>
                </a:r>
                <a:endParaRPr lang="ko-KR" altLang="en-US" sz="1200" dirty="0">
                  <a:solidFill>
                    <a:schemeClr val="tx2">
                      <a:lumMod val="10000"/>
                    </a:schemeClr>
                  </a:solidFill>
                  <a:cs typeface="Arial" pitchFamily="34" charset="0"/>
                </a:endParaRPr>
              </a:p>
            </p:txBody>
          </p:sp>
        </p:grpSp>
      </p:grpSp>
      <p:grpSp>
        <p:nvGrpSpPr>
          <p:cNvPr id="51" name="그룹 50">
            <a:extLst>
              <a:ext uri="{FF2B5EF4-FFF2-40B4-BE49-F238E27FC236}">
                <a16:creationId xmlns:a16="http://schemas.microsoft.com/office/drawing/2014/main" id="{05494458-BD6C-48C0-9EE3-9064117B9CA8}"/>
              </a:ext>
            </a:extLst>
          </p:cNvPr>
          <p:cNvGrpSpPr/>
          <p:nvPr/>
        </p:nvGrpSpPr>
        <p:grpSpPr>
          <a:xfrm>
            <a:off x="6240906" y="3188519"/>
            <a:ext cx="5465788" cy="1439704"/>
            <a:chOff x="6005775" y="883486"/>
            <a:chExt cx="5465788" cy="1439704"/>
          </a:xfrm>
        </p:grpSpPr>
        <p:sp>
          <p:nvSpPr>
            <p:cNvPr id="52" name="TextBox 51">
              <a:extLst>
                <a:ext uri="{FF2B5EF4-FFF2-40B4-BE49-F238E27FC236}">
                  <a16:creationId xmlns:a16="http://schemas.microsoft.com/office/drawing/2014/main" id="{6D8588B0-8CCF-43EF-9607-21081F665437}"/>
                </a:ext>
              </a:extLst>
            </p:cNvPr>
            <p:cNvSpPr txBox="1"/>
            <p:nvPr/>
          </p:nvSpPr>
          <p:spPr>
            <a:xfrm>
              <a:off x="6005775" y="883486"/>
              <a:ext cx="958096" cy="646331"/>
            </a:xfrm>
            <a:prstGeom prst="rect">
              <a:avLst/>
            </a:prstGeom>
            <a:noFill/>
          </p:spPr>
          <p:txBody>
            <a:bodyPr wrap="square" lIns="108000" rIns="108000" rtlCol="0">
              <a:spAutoFit/>
            </a:bodyPr>
            <a:lstStyle/>
            <a:p>
              <a:pPr algn="ctr"/>
              <a:r>
                <a:rPr lang="en-US" altLang="ko-KR" sz="3600" b="1" dirty="0">
                  <a:solidFill>
                    <a:schemeClr val="accent3"/>
                  </a:solidFill>
                  <a:cs typeface="Arial" pitchFamily="34" charset="0"/>
                </a:rPr>
                <a:t>03</a:t>
              </a:r>
              <a:endParaRPr lang="ko-KR" altLang="en-US" sz="3600" b="1" dirty="0">
                <a:solidFill>
                  <a:schemeClr val="accent3"/>
                </a:solidFill>
                <a:cs typeface="Arial" pitchFamily="34" charset="0"/>
              </a:endParaRPr>
            </a:p>
          </p:txBody>
        </p:sp>
        <p:sp>
          <p:nvSpPr>
            <p:cNvPr id="53" name="TextBox 52">
              <a:extLst>
                <a:ext uri="{FF2B5EF4-FFF2-40B4-BE49-F238E27FC236}">
                  <a16:creationId xmlns:a16="http://schemas.microsoft.com/office/drawing/2014/main" id="{36F7D989-3FBA-4CD7-A2EE-261CEEF7DF39}"/>
                </a:ext>
              </a:extLst>
            </p:cNvPr>
            <p:cNvSpPr txBox="1"/>
            <p:nvPr/>
          </p:nvSpPr>
          <p:spPr>
            <a:xfrm>
              <a:off x="6963871" y="1021985"/>
              <a:ext cx="4507692" cy="369332"/>
            </a:xfrm>
            <a:prstGeom prst="rect">
              <a:avLst/>
            </a:prstGeom>
            <a:noFill/>
          </p:spPr>
          <p:txBody>
            <a:bodyPr wrap="square" lIns="108000" rIns="108000" rtlCol="0">
              <a:spAutoFit/>
            </a:bodyPr>
            <a:lstStyle/>
            <a:p>
              <a:r>
                <a:rPr lang="en-GB" altLang="ko-KR" b="1" dirty="0" err="1">
                  <a:solidFill>
                    <a:schemeClr val="accent3"/>
                  </a:solidFill>
                  <a:cs typeface="Arial" pitchFamily="34" charset="0"/>
                </a:rPr>
                <a:t>Petyo</a:t>
              </a:r>
              <a:r>
                <a:rPr lang="en-GB" altLang="ko-KR" b="1" dirty="0">
                  <a:solidFill>
                    <a:schemeClr val="accent3"/>
                  </a:solidFill>
                  <a:cs typeface="Arial" pitchFamily="34" charset="0"/>
                </a:rPr>
                <a:t> </a:t>
              </a:r>
              <a:r>
                <a:rPr lang="en-GB" altLang="ko-KR" b="1" dirty="0" err="1">
                  <a:solidFill>
                    <a:schemeClr val="accent3"/>
                  </a:solidFill>
                  <a:cs typeface="Arial" pitchFamily="34" charset="0"/>
                </a:rPr>
                <a:t>Marinov</a:t>
              </a:r>
              <a:r>
                <a:rPr lang="en-GB" altLang="ko-KR" b="1" dirty="0">
                  <a:solidFill>
                    <a:schemeClr val="accent3"/>
                  </a:solidFill>
                  <a:cs typeface="Arial" pitchFamily="34" charset="0"/>
                </a:rPr>
                <a:t> 1917136</a:t>
              </a:r>
              <a:endParaRPr lang="ko-KR" altLang="en-US" sz="1800" b="1" dirty="0">
                <a:solidFill>
                  <a:schemeClr val="accent3"/>
                </a:solidFill>
                <a:cs typeface="Arial" pitchFamily="34" charset="0"/>
              </a:endParaRPr>
            </a:p>
          </p:txBody>
        </p:sp>
        <p:cxnSp>
          <p:nvCxnSpPr>
            <p:cNvPr id="54" name="직선 연결선 53">
              <a:extLst>
                <a:ext uri="{FF2B5EF4-FFF2-40B4-BE49-F238E27FC236}">
                  <a16:creationId xmlns:a16="http://schemas.microsoft.com/office/drawing/2014/main" id="{97C799B1-2D00-497F-B503-8704125C9D20}"/>
                </a:ext>
              </a:extLst>
            </p:cNvPr>
            <p:cNvCxnSpPr>
              <a:cxnSpLocks/>
            </p:cNvCxnSpPr>
            <p:nvPr/>
          </p:nvCxnSpPr>
          <p:spPr>
            <a:xfrm>
              <a:off x="6096000" y="1531969"/>
              <a:ext cx="5375563"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55" name="그룹 54">
              <a:extLst>
                <a:ext uri="{FF2B5EF4-FFF2-40B4-BE49-F238E27FC236}">
                  <a16:creationId xmlns:a16="http://schemas.microsoft.com/office/drawing/2014/main" id="{92BA18C2-1E36-4747-AE01-D1D01367B28C}"/>
                </a:ext>
              </a:extLst>
            </p:cNvPr>
            <p:cNvGrpSpPr/>
            <p:nvPr/>
          </p:nvGrpSpPr>
          <p:grpSpPr>
            <a:xfrm>
              <a:off x="7183959" y="1666162"/>
              <a:ext cx="4287604" cy="276999"/>
              <a:chOff x="6963870" y="1666162"/>
              <a:chExt cx="4287604" cy="276999"/>
            </a:xfrm>
          </p:grpSpPr>
          <p:sp>
            <p:nvSpPr>
              <p:cNvPr id="60" name="TextBox 59">
                <a:extLst>
                  <a:ext uri="{FF2B5EF4-FFF2-40B4-BE49-F238E27FC236}">
                    <a16:creationId xmlns:a16="http://schemas.microsoft.com/office/drawing/2014/main" id="{00106F7A-C6E1-45C8-8F5E-58FCA79C5C74}"/>
                  </a:ext>
                </a:extLst>
              </p:cNvPr>
              <p:cNvSpPr txBox="1"/>
              <p:nvPr/>
            </p:nvSpPr>
            <p:spPr>
              <a:xfrm>
                <a:off x="6963870" y="1666162"/>
                <a:ext cx="3090865"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tx1">
                        <a:lumMod val="85000"/>
                        <a:lumOff val="15000"/>
                      </a:schemeClr>
                    </a:solidFill>
                    <a:cs typeface="Arial" pitchFamily="34" charset="0"/>
                  </a:rPr>
                  <a:t>Jeff Bezos </a:t>
                </a:r>
                <a:endParaRPr lang="ko-KR" altLang="en-US" sz="1200" dirty="0">
                  <a:solidFill>
                    <a:schemeClr val="tx1">
                      <a:lumMod val="85000"/>
                      <a:lumOff val="15000"/>
                    </a:schemeClr>
                  </a:solidFill>
                  <a:cs typeface="Arial" pitchFamily="34" charset="0"/>
                </a:endParaRPr>
              </a:p>
            </p:txBody>
          </p:sp>
          <p:cxnSp>
            <p:nvCxnSpPr>
              <p:cNvPr id="61" name="직선 연결선 60">
                <a:extLst>
                  <a:ext uri="{FF2B5EF4-FFF2-40B4-BE49-F238E27FC236}">
                    <a16:creationId xmlns:a16="http://schemas.microsoft.com/office/drawing/2014/main" id="{C548B54D-61B8-4831-BC1C-9B4C2AD395B3}"/>
                  </a:ext>
                </a:extLst>
              </p:cNvPr>
              <p:cNvCxnSpPr>
                <a:cxnSpLocks/>
              </p:cNvCxnSpPr>
              <p:nvPr/>
            </p:nvCxnSpPr>
            <p:spPr>
              <a:xfrm>
                <a:off x="9906000" y="1804661"/>
                <a:ext cx="715471" cy="0"/>
              </a:xfrm>
              <a:prstGeom prst="line">
                <a:avLst/>
              </a:prstGeom>
              <a:ln w="38100" cap="rnd">
                <a:solidFill>
                  <a:schemeClr val="accent1"/>
                </a:solidFill>
                <a:prstDash val="sysDot"/>
                <a:round/>
              </a:ln>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C7449A14-6CD0-4219-B110-73122357950B}"/>
                  </a:ext>
                </a:extLst>
              </p:cNvPr>
              <p:cNvSpPr txBox="1"/>
              <p:nvPr/>
            </p:nvSpPr>
            <p:spPr>
              <a:xfrm>
                <a:off x="10621471" y="1666162"/>
                <a:ext cx="630003" cy="276999"/>
              </a:xfrm>
              <a:prstGeom prst="rect">
                <a:avLst/>
              </a:prstGeom>
              <a:noFill/>
            </p:spPr>
            <p:txBody>
              <a:bodyPr wrap="square" rtlCol="0">
                <a:spAutoFit/>
              </a:bodyPr>
              <a:lstStyle/>
              <a:p>
                <a:pPr algn="r"/>
                <a:r>
                  <a:rPr lang="en-US" altLang="ko-KR" sz="1200" dirty="0">
                    <a:solidFill>
                      <a:schemeClr val="tx1">
                        <a:lumMod val="85000"/>
                        <a:lumOff val="15000"/>
                      </a:schemeClr>
                    </a:solidFill>
                    <a:cs typeface="Arial" pitchFamily="34" charset="0"/>
                  </a:rPr>
                  <a:t>9 - 10</a:t>
                </a:r>
                <a:endParaRPr lang="ko-KR" altLang="en-US" sz="1200" dirty="0">
                  <a:solidFill>
                    <a:schemeClr val="tx1">
                      <a:lumMod val="85000"/>
                      <a:lumOff val="15000"/>
                    </a:schemeClr>
                  </a:solidFill>
                  <a:cs typeface="Arial" pitchFamily="34" charset="0"/>
                </a:endParaRPr>
              </a:p>
            </p:txBody>
          </p:sp>
        </p:grpSp>
        <p:grpSp>
          <p:nvGrpSpPr>
            <p:cNvPr id="56" name="그룹 55">
              <a:extLst>
                <a:ext uri="{FF2B5EF4-FFF2-40B4-BE49-F238E27FC236}">
                  <a16:creationId xmlns:a16="http://schemas.microsoft.com/office/drawing/2014/main" id="{8C010590-3306-4FAD-B23A-BF7697967D6F}"/>
                </a:ext>
              </a:extLst>
            </p:cNvPr>
            <p:cNvGrpSpPr/>
            <p:nvPr/>
          </p:nvGrpSpPr>
          <p:grpSpPr>
            <a:xfrm>
              <a:off x="7183959" y="2046191"/>
              <a:ext cx="4287604" cy="276999"/>
              <a:chOff x="6963870" y="1666162"/>
              <a:chExt cx="4287604" cy="276999"/>
            </a:xfrm>
          </p:grpSpPr>
          <p:sp>
            <p:nvSpPr>
              <p:cNvPr id="57" name="TextBox 56">
                <a:extLst>
                  <a:ext uri="{FF2B5EF4-FFF2-40B4-BE49-F238E27FC236}">
                    <a16:creationId xmlns:a16="http://schemas.microsoft.com/office/drawing/2014/main" id="{E1366B98-A09A-41D7-9ED4-84551C93DF0B}"/>
                  </a:ext>
                </a:extLst>
              </p:cNvPr>
              <p:cNvSpPr txBox="1"/>
              <p:nvPr/>
            </p:nvSpPr>
            <p:spPr>
              <a:xfrm>
                <a:off x="6963870" y="1666162"/>
                <a:ext cx="3090865" cy="276999"/>
              </a:xfrm>
              <a:prstGeom prst="rect">
                <a:avLst/>
              </a:prstGeom>
              <a:noFill/>
            </p:spPr>
            <p:txBody>
              <a:bodyPr wrap="square" rtlCol="0">
                <a:spAutoFit/>
              </a:bodyPr>
              <a:lstStyle/>
              <a:p>
                <a:pPr marL="228600" indent="-228600">
                  <a:buFont typeface="Wingdings" panose="05000000000000000000" pitchFamily="2" charset="2"/>
                  <a:buChar char="Ø"/>
                </a:pPr>
                <a:r>
                  <a:rPr lang="en-GB" altLang="ko-KR" sz="1200" dirty="0">
                    <a:solidFill>
                      <a:schemeClr val="tx1">
                        <a:lumMod val="85000"/>
                        <a:lumOff val="15000"/>
                      </a:schemeClr>
                    </a:solidFill>
                    <a:cs typeface="Arial" pitchFamily="34" charset="0"/>
                  </a:rPr>
                  <a:t>Recommendations</a:t>
                </a:r>
                <a:endParaRPr lang="ko-KR" altLang="en-US" sz="1200" dirty="0">
                  <a:solidFill>
                    <a:schemeClr val="tx1">
                      <a:lumMod val="85000"/>
                      <a:lumOff val="15000"/>
                    </a:schemeClr>
                  </a:solidFill>
                  <a:cs typeface="Arial" pitchFamily="34" charset="0"/>
                </a:endParaRPr>
              </a:p>
            </p:txBody>
          </p:sp>
          <p:cxnSp>
            <p:nvCxnSpPr>
              <p:cNvPr id="58" name="직선 연결선 57">
                <a:extLst>
                  <a:ext uri="{FF2B5EF4-FFF2-40B4-BE49-F238E27FC236}">
                    <a16:creationId xmlns:a16="http://schemas.microsoft.com/office/drawing/2014/main" id="{60900D60-2E41-408C-BB5D-52D7DFDB4C6C}"/>
                  </a:ext>
                </a:extLst>
              </p:cNvPr>
              <p:cNvCxnSpPr>
                <a:cxnSpLocks/>
              </p:cNvCxnSpPr>
              <p:nvPr/>
            </p:nvCxnSpPr>
            <p:spPr>
              <a:xfrm>
                <a:off x="9906000" y="1804661"/>
                <a:ext cx="715471" cy="0"/>
              </a:xfrm>
              <a:prstGeom prst="line">
                <a:avLst/>
              </a:prstGeom>
              <a:ln w="38100" cap="rnd">
                <a:solidFill>
                  <a:schemeClr val="accent1"/>
                </a:solidFill>
                <a:prstDash val="sysDot"/>
                <a:round/>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D303FF7C-6BE1-4943-A5EF-07124CF6CAEB}"/>
                  </a:ext>
                </a:extLst>
              </p:cNvPr>
              <p:cNvSpPr txBox="1"/>
              <p:nvPr/>
            </p:nvSpPr>
            <p:spPr>
              <a:xfrm>
                <a:off x="10536003" y="1666162"/>
                <a:ext cx="715471" cy="276999"/>
              </a:xfrm>
              <a:prstGeom prst="rect">
                <a:avLst/>
              </a:prstGeom>
              <a:noFill/>
            </p:spPr>
            <p:txBody>
              <a:bodyPr wrap="square" rtlCol="0">
                <a:spAutoFit/>
              </a:bodyPr>
              <a:lstStyle/>
              <a:p>
                <a:pPr algn="r"/>
                <a:r>
                  <a:rPr lang="en-US" altLang="ko-KR" sz="1200" dirty="0">
                    <a:solidFill>
                      <a:schemeClr val="tx1">
                        <a:lumMod val="85000"/>
                        <a:lumOff val="15000"/>
                      </a:schemeClr>
                    </a:solidFill>
                    <a:cs typeface="Arial" pitchFamily="34" charset="0"/>
                  </a:rPr>
                  <a:t>13</a:t>
                </a:r>
                <a:endParaRPr lang="ko-KR" altLang="en-US" sz="1200" dirty="0">
                  <a:solidFill>
                    <a:schemeClr val="tx1">
                      <a:lumMod val="85000"/>
                      <a:lumOff val="15000"/>
                    </a:schemeClr>
                  </a:solidFill>
                  <a:cs typeface="Arial" pitchFamily="34" charset="0"/>
                </a:endParaRPr>
              </a:p>
            </p:txBody>
          </p:sp>
        </p:grpSp>
      </p:grpSp>
      <p:grpSp>
        <p:nvGrpSpPr>
          <p:cNvPr id="2" name="그룹 50">
            <a:extLst>
              <a:ext uri="{FF2B5EF4-FFF2-40B4-BE49-F238E27FC236}">
                <a16:creationId xmlns:a16="http://schemas.microsoft.com/office/drawing/2014/main" id="{9E66962C-02F0-4776-8534-DEE6E457363B}"/>
              </a:ext>
            </a:extLst>
          </p:cNvPr>
          <p:cNvGrpSpPr/>
          <p:nvPr/>
        </p:nvGrpSpPr>
        <p:grpSpPr>
          <a:xfrm>
            <a:off x="6240906" y="4836944"/>
            <a:ext cx="5838206" cy="1439704"/>
            <a:chOff x="6005775" y="883486"/>
            <a:chExt cx="5838206" cy="1439704"/>
          </a:xfrm>
        </p:grpSpPr>
        <p:sp>
          <p:nvSpPr>
            <p:cNvPr id="3" name="TextBox 2">
              <a:extLst>
                <a:ext uri="{FF2B5EF4-FFF2-40B4-BE49-F238E27FC236}">
                  <a16:creationId xmlns:a16="http://schemas.microsoft.com/office/drawing/2014/main" id="{1521D90D-61A2-B3E9-5AA0-8857C987D68A}"/>
                </a:ext>
              </a:extLst>
            </p:cNvPr>
            <p:cNvSpPr txBox="1"/>
            <p:nvPr/>
          </p:nvSpPr>
          <p:spPr>
            <a:xfrm>
              <a:off x="6005775" y="883486"/>
              <a:ext cx="958096" cy="646331"/>
            </a:xfrm>
            <a:prstGeom prst="rect">
              <a:avLst/>
            </a:prstGeom>
            <a:noFill/>
          </p:spPr>
          <p:txBody>
            <a:bodyPr wrap="square" lIns="108000" rIns="108000" rtlCol="0">
              <a:spAutoFit/>
            </a:bodyPr>
            <a:lstStyle/>
            <a:p>
              <a:pPr algn="ctr"/>
              <a:r>
                <a:rPr lang="en-US" altLang="ko-KR" sz="3600" b="1" dirty="0">
                  <a:solidFill>
                    <a:schemeClr val="accent5">
                      <a:lumMod val="50000"/>
                    </a:schemeClr>
                  </a:solidFill>
                  <a:cs typeface="Arial" pitchFamily="34" charset="0"/>
                </a:rPr>
                <a:t>04</a:t>
              </a:r>
              <a:endParaRPr lang="ko-KR" altLang="en-US" sz="3600" b="1" dirty="0">
                <a:solidFill>
                  <a:schemeClr val="accent5">
                    <a:lumMod val="50000"/>
                  </a:schemeClr>
                </a:solidFill>
                <a:cs typeface="Arial" pitchFamily="34" charset="0"/>
              </a:endParaRPr>
            </a:p>
          </p:txBody>
        </p:sp>
        <p:sp>
          <p:nvSpPr>
            <p:cNvPr id="5" name="TextBox 4">
              <a:extLst>
                <a:ext uri="{FF2B5EF4-FFF2-40B4-BE49-F238E27FC236}">
                  <a16:creationId xmlns:a16="http://schemas.microsoft.com/office/drawing/2014/main" id="{953EBAA3-66A6-BC29-79BE-48D9A1E87D94}"/>
                </a:ext>
              </a:extLst>
            </p:cNvPr>
            <p:cNvSpPr txBox="1"/>
            <p:nvPr/>
          </p:nvSpPr>
          <p:spPr>
            <a:xfrm>
              <a:off x="6963871" y="1021985"/>
              <a:ext cx="4507692" cy="369332"/>
            </a:xfrm>
            <a:prstGeom prst="rect">
              <a:avLst/>
            </a:prstGeom>
            <a:noFill/>
          </p:spPr>
          <p:txBody>
            <a:bodyPr wrap="square" lIns="108000" rIns="108000" rtlCol="0">
              <a:spAutoFit/>
            </a:bodyPr>
            <a:lstStyle/>
            <a:p>
              <a:r>
                <a:rPr lang="en-GB" altLang="ko-KR" sz="1800" b="1" dirty="0" err="1">
                  <a:solidFill>
                    <a:schemeClr val="accent5">
                      <a:lumMod val="50000"/>
                    </a:schemeClr>
                  </a:solidFill>
                  <a:cs typeface="Arial" pitchFamily="34" charset="0"/>
                </a:rPr>
                <a:t>Blagovest</a:t>
              </a:r>
              <a:r>
                <a:rPr lang="en-GB" altLang="ko-KR" sz="1800" b="1" dirty="0">
                  <a:solidFill>
                    <a:schemeClr val="accent5">
                      <a:lumMod val="50000"/>
                    </a:schemeClr>
                  </a:solidFill>
                  <a:cs typeface="Arial" pitchFamily="34" charset="0"/>
                </a:rPr>
                <a:t> </a:t>
              </a:r>
              <a:r>
                <a:rPr lang="en-GB" altLang="ko-KR" sz="1800" b="1" dirty="0" err="1">
                  <a:solidFill>
                    <a:schemeClr val="accent5">
                      <a:lumMod val="50000"/>
                    </a:schemeClr>
                  </a:solidFill>
                  <a:cs typeface="Arial" pitchFamily="34" charset="0"/>
                </a:rPr>
                <a:t>Vasilev</a:t>
              </a:r>
              <a:r>
                <a:rPr lang="en-GB" altLang="ko-KR" sz="1800" b="1" dirty="0">
                  <a:solidFill>
                    <a:schemeClr val="accent5">
                      <a:lumMod val="50000"/>
                    </a:schemeClr>
                  </a:solidFill>
                  <a:cs typeface="Arial" pitchFamily="34" charset="0"/>
                </a:rPr>
                <a:t> 1918701 </a:t>
              </a:r>
              <a:endParaRPr lang="ko-KR" altLang="en-US" sz="1800" b="1" dirty="0">
                <a:solidFill>
                  <a:schemeClr val="accent5">
                    <a:lumMod val="50000"/>
                  </a:schemeClr>
                </a:solidFill>
                <a:cs typeface="Arial" pitchFamily="34" charset="0"/>
              </a:endParaRPr>
            </a:p>
          </p:txBody>
        </p:sp>
        <p:cxnSp>
          <p:nvCxnSpPr>
            <p:cNvPr id="6" name="직선 연결선 53">
              <a:extLst>
                <a:ext uri="{FF2B5EF4-FFF2-40B4-BE49-F238E27FC236}">
                  <a16:creationId xmlns:a16="http://schemas.microsoft.com/office/drawing/2014/main" id="{FF9AACC4-966C-62F2-F436-98D050B96D03}"/>
                </a:ext>
              </a:extLst>
            </p:cNvPr>
            <p:cNvCxnSpPr>
              <a:cxnSpLocks/>
            </p:cNvCxnSpPr>
            <p:nvPr/>
          </p:nvCxnSpPr>
          <p:spPr>
            <a:xfrm>
              <a:off x="6096000" y="1531969"/>
              <a:ext cx="5375563"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 name="그룹 54">
              <a:extLst>
                <a:ext uri="{FF2B5EF4-FFF2-40B4-BE49-F238E27FC236}">
                  <a16:creationId xmlns:a16="http://schemas.microsoft.com/office/drawing/2014/main" id="{2C14E785-50AB-B76A-5BB9-3952C9A1288A}"/>
                </a:ext>
              </a:extLst>
            </p:cNvPr>
            <p:cNvGrpSpPr/>
            <p:nvPr/>
          </p:nvGrpSpPr>
          <p:grpSpPr>
            <a:xfrm>
              <a:off x="6763981" y="1666162"/>
              <a:ext cx="5080000" cy="276999"/>
              <a:chOff x="6543892" y="1666162"/>
              <a:chExt cx="5080000" cy="276999"/>
            </a:xfrm>
          </p:grpSpPr>
          <p:sp>
            <p:nvSpPr>
              <p:cNvPr id="16" name="TextBox 15">
                <a:extLst>
                  <a:ext uri="{FF2B5EF4-FFF2-40B4-BE49-F238E27FC236}">
                    <a16:creationId xmlns:a16="http://schemas.microsoft.com/office/drawing/2014/main" id="{19E95FB9-5287-0C1C-CE95-E50C800D6440}"/>
                  </a:ext>
                </a:extLst>
              </p:cNvPr>
              <p:cNvSpPr txBox="1"/>
              <p:nvPr/>
            </p:nvSpPr>
            <p:spPr>
              <a:xfrm>
                <a:off x="6543892" y="1666162"/>
                <a:ext cx="5080000"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accent5">
                        <a:lumMod val="50000"/>
                      </a:schemeClr>
                    </a:solidFill>
                    <a:cs typeface="Arial" pitchFamily="34" charset="0"/>
                  </a:rPr>
                  <a:t>Elon Musk</a:t>
                </a:r>
                <a:endParaRPr lang="ko-KR" altLang="en-US" sz="1200" dirty="0">
                  <a:solidFill>
                    <a:schemeClr val="accent5">
                      <a:lumMod val="50000"/>
                    </a:schemeClr>
                  </a:solidFill>
                  <a:cs typeface="Arial" pitchFamily="34" charset="0"/>
                </a:endParaRPr>
              </a:p>
            </p:txBody>
          </p:sp>
          <p:cxnSp>
            <p:nvCxnSpPr>
              <p:cNvPr id="17" name="직선 연결선 60">
                <a:extLst>
                  <a:ext uri="{FF2B5EF4-FFF2-40B4-BE49-F238E27FC236}">
                    <a16:creationId xmlns:a16="http://schemas.microsoft.com/office/drawing/2014/main" id="{21F75E36-03B5-B38E-DC9D-1812AE637F30}"/>
                  </a:ext>
                </a:extLst>
              </p:cNvPr>
              <p:cNvCxnSpPr>
                <a:cxnSpLocks/>
              </p:cNvCxnSpPr>
              <p:nvPr/>
            </p:nvCxnSpPr>
            <p:spPr>
              <a:xfrm>
                <a:off x="9906000" y="1804661"/>
                <a:ext cx="715471" cy="0"/>
              </a:xfrm>
              <a:prstGeom prst="line">
                <a:avLst/>
              </a:prstGeom>
              <a:ln w="38100" cap="rnd">
                <a:solidFill>
                  <a:schemeClr val="accent1"/>
                </a:solidFill>
                <a:prstDash val="sysDot"/>
                <a:round/>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F8D0FE9B-EDF3-B4AB-EC7A-D7A73BD380D8}"/>
                  </a:ext>
                </a:extLst>
              </p:cNvPr>
              <p:cNvSpPr txBox="1"/>
              <p:nvPr/>
            </p:nvSpPr>
            <p:spPr>
              <a:xfrm>
                <a:off x="10621471" y="1666162"/>
                <a:ext cx="630003" cy="276999"/>
              </a:xfrm>
              <a:prstGeom prst="rect">
                <a:avLst/>
              </a:prstGeom>
              <a:noFill/>
            </p:spPr>
            <p:txBody>
              <a:bodyPr wrap="square" rtlCol="0">
                <a:spAutoFit/>
              </a:bodyPr>
              <a:lstStyle/>
              <a:p>
                <a:pPr algn="r"/>
                <a:r>
                  <a:rPr lang="en-US" altLang="ko-KR" sz="1200" dirty="0">
                    <a:solidFill>
                      <a:schemeClr val="accent5">
                        <a:lumMod val="50000"/>
                      </a:schemeClr>
                    </a:solidFill>
                    <a:cs typeface="Arial" pitchFamily="34" charset="0"/>
                  </a:rPr>
                  <a:t>11-12</a:t>
                </a:r>
                <a:endParaRPr lang="ko-KR" altLang="en-US" sz="1200" dirty="0">
                  <a:solidFill>
                    <a:schemeClr val="accent5">
                      <a:lumMod val="50000"/>
                    </a:schemeClr>
                  </a:solidFill>
                  <a:cs typeface="Arial" pitchFamily="34" charset="0"/>
                </a:endParaRPr>
              </a:p>
            </p:txBody>
          </p:sp>
        </p:grpSp>
        <p:grpSp>
          <p:nvGrpSpPr>
            <p:cNvPr id="11" name="그룹 55">
              <a:extLst>
                <a:ext uri="{FF2B5EF4-FFF2-40B4-BE49-F238E27FC236}">
                  <a16:creationId xmlns:a16="http://schemas.microsoft.com/office/drawing/2014/main" id="{5634C306-6737-F074-D137-3BFC37DA9D8F}"/>
                </a:ext>
              </a:extLst>
            </p:cNvPr>
            <p:cNvGrpSpPr/>
            <p:nvPr/>
          </p:nvGrpSpPr>
          <p:grpSpPr>
            <a:xfrm>
              <a:off x="10126089" y="2046191"/>
              <a:ext cx="1345474" cy="276999"/>
              <a:chOff x="9906000" y="1666162"/>
              <a:chExt cx="1345474" cy="276999"/>
            </a:xfrm>
          </p:grpSpPr>
          <p:cxnSp>
            <p:nvCxnSpPr>
              <p:cNvPr id="14" name="직선 연결선 57">
                <a:extLst>
                  <a:ext uri="{FF2B5EF4-FFF2-40B4-BE49-F238E27FC236}">
                    <a16:creationId xmlns:a16="http://schemas.microsoft.com/office/drawing/2014/main" id="{2F2F50C0-E56A-E471-5DEA-EAED4463D0AB}"/>
                  </a:ext>
                </a:extLst>
              </p:cNvPr>
              <p:cNvCxnSpPr>
                <a:cxnSpLocks/>
              </p:cNvCxnSpPr>
              <p:nvPr/>
            </p:nvCxnSpPr>
            <p:spPr>
              <a:xfrm>
                <a:off x="9906000" y="1804661"/>
                <a:ext cx="715471" cy="0"/>
              </a:xfrm>
              <a:prstGeom prst="line">
                <a:avLst/>
              </a:prstGeom>
              <a:ln w="38100" cap="rnd">
                <a:solidFill>
                  <a:schemeClr val="accent1"/>
                </a:solidFill>
                <a:prstDash val="sysDot"/>
                <a:round/>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FA369028-FD5B-64AC-44A2-003E9B60AAAC}"/>
                  </a:ext>
                </a:extLst>
              </p:cNvPr>
              <p:cNvSpPr txBox="1"/>
              <p:nvPr/>
            </p:nvSpPr>
            <p:spPr>
              <a:xfrm>
                <a:off x="10760808" y="1666162"/>
                <a:ext cx="490666" cy="276999"/>
              </a:xfrm>
              <a:prstGeom prst="rect">
                <a:avLst/>
              </a:prstGeom>
              <a:noFill/>
            </p:spPr>
            <p:txBody>
              <a:bodyPr wrap="square" rtlCol="0">
                <a:spAutoFit/>
              </a:bodyPr>
              <a:lstStyle/>
              <a:p>
                <a:pPr algn="r"/>
                <a:r>
                  <a:rPr lang="en-US" altLang="ko-KR" sz="1200" dirty="0">
                    <a:solidFill>
                      <a:schemeClr val="accent5">
                        <a:lumMod val="50000"/>
                      </a:schemeClr>
                    </a:solidFill>
                    <a:cs typeface="Arial" pitchFamily="34" charset="0"/>
                  </a:rPr>
                  <a:t>15</a:t>
                </a:r>
                <a:endParaRPr lang="ko-KR" altLang="en-US" sz="1200" dirty="0">
                  <a:solidFill>
                    <a:schemeClr val="accent5">
                      <a:lumMod val="50000"/>
                    </a:schemeClr>
                  </a:solidFill>
                  <a:cs typeface="Arial" pitchFamily="34" charset="0"/>
                </a:endParaRPr>
              </a:p>
            </p:txBody>
          </p:sp>
        </p:grpSp>
      </p:grpSp>
      <p:sp>
        <p:nvSpPr>
          <p:cNvPr id="19" name="Rectangle 18">
            <a:extLst>
              <a:ext uri="{FF2B5EF4-FFF2-40B4-BE49-F238E27FC236}">
                <a16:creationId xmlns:a16="http://schemas.microsoft.com/office/drawing/2014/main" id="{FA5BD8F5-DBA8-BDA4-A5B6-ABD57112A1AF}"/>
              </a:ext>
            </a:extLst>
          </p:cNvPr>
          <p:cNvSpPr/>
          <p:nvPr/>
        </p:nvSpPr>
        <p:spPr>
          <a:xfrm>
            <a:off x="918620" y="239375"/>
            <a:ext cx="4942250"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Meet the Team</a:t>
            </a:r>
          </a:p>
        </p:txBody>
      </p:sp>
      <p:sp>
        <p:nvSpPr>
          <p:cNvPr id="4" name="TextBox 3">
            <a:extLst>
              <a:ext uri="{FF2B5EF4-FFF2-40B4-BE49-F238E27FC236}">
                <a16:creationId xmlns:a16="http://schemas.microsoft.com/office/drawing/2014/main" id="{A868B55E-67C2-6A7B-A7A9-556DA541369D}"/>
              </a:ext>
            </a:extLst>
          </p:cNvPr>
          <p:cNvSpPr txBox="1"/>
          <p:nvPr/>
        </p:nvSpPr>
        <p:spPr>
          <a:xfrm>
            <a:off x="7419091" y="1450713"/>
            <a:ext cx="2802792"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rgbClr val="FF0000"/>
                </a:solidFill>
                <a:cs typeface="Arial" pitchFamily="34" charset="0"/>
              </a:rPr>
              <a:t>Henry Ford</a:t>
            </a:r>
            <a:endParaRPr lang="ko-KR" altLang="en-US" sz="1200" dirty="0">
              <a:solidFill>
                <a:srgbClr val="FF0000"/>
              </a:solidFill>
              <a:cs typeface="Arial" pitchFamily="34" charset="0"/>
            </a:endParaRPr>
          </a:p>
        </p:txBody>
      </p:sp>
      <p:sp>
        <p:nvSpPr>
          <p:cNvPr id="20" name="TextBox 19">
            <a:extLst>
              <a:ext uri="{FF2B5EF4-FFF2-40B4-BE49-F238E27FC236}">
                <a16:creationId xmlns:a16="http://schemas.microsoft.com/office/drawing/2014/main" id="{72DC9751-CABD-66E4-E06E-F902678869A0}"/>
              </a:ext>
            </a:extLst>
          </p:cNvPr>
          <p:cNvSpPr txBox="1"/>
          <p:nvPr/>
        </p:nvSpPr>
        <p:spPr>
          <a:xfrm>
            <a:off x="11216028" y="1450712"/>
            <a:ext cx="490666" cy="276999"/>
          </a:xfrm>
          <a:prstGeom prst="rect">
            <a:avLst/>
          </a:prstGeom>
          <a:noFill/>
        </p:spPr>
        <p:txBody>
          <a:bodyPr wrap="square" rtlCol="0">
            <a:spAutoFit/>
          </a:bodyPr>
          <a:lstStyle/>
          <a:p>
            <a:pPr algn="r"/>
            <a:r>
              <a:rPr lang="en-US" altLang="ko-KR" sz="1200" dirty="0">
                <a:solidFill>
                  <a:srgbClr val="FF0000"/>
                </a:solidFill>
                <a:cs typeface="Arial" pitchFamily="34" charset="0"/>
              </a:rPr>
              <a:t>5-6</a:t>
            </a:r>
            <a:endParaRPr lang="ko-KR" altLang="en-US" sz="1200" dirty="0">
              <a:solidFill>
                <a:srgbClr val="FF0000"/>
              </a:solidFill>
              <a:cs typeface="Arial" pitchFamily="34" charset="0"/>
            </a:endParaRPr>
          </a:p>
        </p:txBody>
      </p:sp>
      <p:sp>
        <p:nvSpPr>
          <p:cNvPr id="21" name="TextBox 20">
            <a:extLst>
              <a:ext uri="{FF2B5EF4-FFF2-40B4-BE49-F238E27FC236}">
                <a16:creationId xmlns:a16="http://schemas.microsoft.com/office/drawing/2014/main" id="{2BB48ACC-ED5C-ED27-FFC9-411ECA3E60C8}"/>
              </a:ext>
            </a:extLst>
          </p:cNvPr>
          <p:cNvSpPr txBox="1"/>
          <p:nvPr/>
        </p:nvSpPr>
        <p:spPr>
          <a:xfrm>
            <a:off x="6999112" y="5910012"/>
            <a:ext cx="2802792" cy="276999"/>
          </a:xfrm>
          <a:prstGeom prst="rect">
            <a:avLst/>
          </a:prstGeom>
          <a:noFill/>
        </p:spPr>
        <p:txBody>
          <a:bodyPr wrap="square" rtlCol="0">
            <a:spAutoFit/>
          </a:bodyPr>
          <a:lstStyle/>
          <a:p>
            <a:pPr marL="228600" indent="-228600">
              <a:buFont typeface="Wingdings" panose="05000000000000000000" pitchFamily="2" charset="2"/>
              <a:buChar char="Ø"/>
            </a:pPr>
            <a:r>
              <a:rPr lang="en-US" altLang="ko-KR" sz="1200" dirty="0">
                <a:solidFill>
                  <a:schemeClr val="accent5">
                    <a:lumMod val="50000"/>
                  </a:schemeClr>
                </a:solidFill>
                <a:cs typeface="Arial" pitchFamily="34" charset="0"/>
              </a:rPr>
              <a:t>Conclusion</a:t>
            </a:r>
            <a:endParaRPr lang="ko-KR" altLang="en-US" sz="1200" dirty="0">
              <a:solidFill>
                <a:schemeClr val="accent5">
                  <a:lumMod val="50000"/>
                </a:schemeClr>
              </a:solidFill>
              <a:cs typeface="Arial" pitchFamily="34" charset="0"/>
            </a:endParaRPr>
          </a:p>
        </p:txBody>
      </p:sp>
    </p:spTree>
    <p:extLst>
      <p:ext uri="{BB962C8B-B14F-4D97-AF65-F5344CB8AC3E}">
        <p14:creationId xmlns:p14="http://schemas.microsoft.com/office/powerpoint/2010/main" val="3148822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352522-88E8-1102-1E4B-4EB24CF6F1FF}"/>
              </a:ext>
            </a:extLst>
          </p:cNvPr>
          <p:cNvSpPr/>
          <p:nvPr/>
        </p:nvSpPr>
        <p:spPr>
          <a:xfrm>
            <a:off x="992000" y="370890"/>
            <a:ext cx="3773341"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Introduction</a:t>
            </a:r>
          </a:p>
        </p:txBody>
      </p:sp>
      <p:sp>
        <p:nvSpPr>
          <p:cNvPr id="5" name="TextBox 4">
            <a:extLst>
              <a:ext uri="{FF2B5EF4-FFF2-40B4-BE49-F238E27FC236}">
                <a16:creationId xmlns:a16="http://schemas.microsoft.com/office/drawing/2014/main" id="{3D48F45D-EB75-DC78-FFB0-4BF7EA3F4D4A}"/>
              </a:ext>
            </a:extLst>
          </p:cNvPr>
          <p:cNvSpPr txBox="1"/>
          <p:nvPr/>
        </p:nvSpPr>
        <p:spPr>
          <a:xfrm>
            <a:off x="6683024" y="832555"/>
            <a:ext cx="5147733" cy="5355312"/>
          </a:xfrm>
          <a:prstGeom prst="rect">
            <a:avLst/>
          </a:prstGeom>
          <a:noFill/>
        </p:spPr>
        <p:txBody>
          <a:bodyPr wrap="square" rtlCol="0">
            <a:spAutoFit/>
          </a:bodyPr>
          <a:lstStyle/>
          <a:p>
            <a:r>
              <a:rPr lang="en-GB" b="1" dirty="0">
                <a:solidFill>
                  <a:schemeClr val="bg1"/>
                </a:solidFill>
              </a:rPr>
              <a:t>Today, we embark on a journey through the annals of business history to explore the dynamic leadership styles, behaviours, and the appeal of four extraordinary men who have left an indelible mark on the business world. These leaders, spanning the 20th and 21st centuries, have reshaped industries, revolutionized products and services, and inspired millions with their vision and determination.</a:t>
            </a:r>
          </a:p>
          <a:p>
            <a:endParaRPr lang="en-GB" b="1" dirty="0">
              <a:solidFill>
                <a:schemeClr val="bg1"/>
              </a:solidFill>
            </a:endParaRPr>
          </a:p>
          <a:p>
            <a:r>
              <a:rPr lang="en-GB" b="1" dirty="0">
                <a:solidFill>
                  <a:schemeClr val="bg1"/>
                </a:solidFill>
              </a:rPr>
              <a:t>We will also examine the factors that have endeared them to their followers, earning them a place of reverence in the business community. By the end of our journey, we aim to discern the commonalities and distinctions among these leaders' characteristics that contributed to their resounding success.</a:t>
            </a:r>
            <a:endParaRPr lang="en-US" b="1" dirty="0">
              <a:solidFill>
                <a:schemeClr val="bg1"/>
              </a:solidFill>
            </a:endParaRPr>
          </a:p>
        </p:txBody>
      </p:sp>
    </p:spTree>
    <p:extLst>
      <p:ext uri="{BB962C8B-B14F-4D97-AF65-F5344CB8AC3E}">
        <p14:creationId xmlns:p14="http://schemas.microsoft.com/office/powerpoint/2010/main" val="2344531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7" name="Straight Connector 48">
            <a:extLst>
              <a:ext uri="{FF2B5EF4-FFF2-40B4-BE49-F238E27FC236}">
                <a16:creationId xmlns:a16="http://schemas.microsoft.com/office/drawing/2014/main" id="{1BDA232A-C8A4-478B-BBD4-D4686507F2BB}"/>
              </a:ext>
            </a:extLst>
          </p:cNvPr>
          <p:cNvCxnSpPr>
            <a:cxnSpLocks/>
          </p:cNvCxnSpPr>
          <p:nvPr/>
        </p:nvCxnSpPr>
        <p:spPr>
          <a:xfrm>
            <a:off x="4236597" y="3774798"/>
            <a:ext cx="0" cy="57600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Chevron 3">
            <a:extLst>
              <a:ext uri="{FF2B5EF4-FFF2-40B4-BE49-F238E27FC236}">
                <a16:creationId xmlns:a16="http://schemas.microsoft.com/office/drawing/2014/main" id="{3DCD05B8-E584-4FF6-A6D5-64EFFD853C05}"/>
              </a:ext>
            </a:extLst>
          </p:cNvPr>
          <p:cNvSpPr/>
          <p:nvPr/>
        </p:nvSpPr>
        <p:spPr>
          <a:xfrm>
            <a:off x="2762353" y="4340279"/>
            <a:ext cx="3131552" cy="685940"/>
          </a:xfrm>
          <a:prstGeom prst="chevron">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12" name="TextBox 11">
            <a:extLst>
              <a:ext uri="{FF2B5EF4-FFF2-40B4-BE49-F238E27FC236}">
                <a16:creationId xmlns:a16="http://schemas.microsoft.com/office/drawing/2014/main" id="{DBD253D9-D0D9-48BB-99C3-3105A7D341CE}"/>
              </a:ext>
            </a:extLst>
          </p:cNvPr>
          <p:cNvSpPr txBox="1"/>
          <p:nvPr/>
        </p:nvSpPr>
        <p:spPr>
          <a:xfrm>
            <a:off x="3438729" y="4365343"/>
            <a:ext cx="1453691" cy="646331"/>
          </a:xfrm>
          <a:prstGeom prst="rect">
            <a:avLst/>
          </a:prstGeom>
          <a:noFill/>
        </p:spPr>
        <p:txBody>
          <a:bodyPr wrap="square" rtlCol="0">
            <a:spAutoFit/>
          </a:bodyPr>
          <a:lstStyle/>
          <a:p>
            <a:pPr algn="ctr"/>
            <a:r>
              <a:rPr lang="en-GB" b="1" i="0" u="none" strike="noStrike" dirty="0">
                <a:effectLst/>
                <a:latin typeface="Söhne"/>
              </a:rPr>
              <a:t>Ray Kroc (1902-1984)</a:t>
            </a:r>
            <a:endParaRPr lang="ko-KR" altLang="en-US" b="1" dirty="0">
              <a:solidFill>
                <a:schemeClr val="tx1">
                  <a:lumMod val="75000"/>
                  <a:lumOff val="25000"/>
                </a:schemeClr>
              </a:solidFill>
              <a:cs typeface="Arial" pitchFamily="34" charset="0"/>
            </a:endParaRPr>
          </a:p>
        </p:txBody>
      </p:sp>
      <p:grpSp>
        <p:nvGrpSpPr>
          <p:cNvPr id="13" name="Group 30">
            <a:extLst>
              <a:ext uri="{FF2B5EF4-FFF2-40B4-BE49-F238E27FC236}">
                <a16:creationId xmlns:a16="http://schemas.microsoft.com/office/drawing/2014/main" id="{FCC62181-21A3-4D06-BAA6-AAD150178483}"/>
              </a:ext>
            </a:extLst>
          </p:cNvPr>
          <p:cNvGrpSpPr/>
          <p:nvPr/>
        </p:nvGrpSpPr>
        <p:grpSpPr>
          <a:xfrm>
            <a:off x="3530684" y="5233019"/>
            <a:ext cx="1411829" cy="800219"/>
            <a:chOff x="6210997" y="1433695"/>
            <a:chExt cx="1457348" cy="569295"/>
          </a:xfrm>
        </p:grpSpPr>
        <p:sp>
          <p:nvSpPr>
            <p:cNvPr id="14" name="TextBox 13">
              <a:extLst>
                <a:ext uri="{FF2B5EF4-FFF2-40B4-BE49-F238E27FC236}">
                  <a16:creationId xmlns:a16="http://schemas.microsoft.com/office/drawing/2014/main" id="{267C76D2-452A-44A0-B08E-103CDB405B53}"/>
                </a:ext>
              </a:extLst>
            </p:cNvPr>
            <p:cNvSpPr txBox="1"/>
            <p:nvPr/>
          </p:nvSpPr>
          <p:spPr>
            <a:xfrm>
              <a:off x="6210999" y="1433695"/>
              <a:ext cx="1457346" cy="218960"/>
            </a:xfrm>
            <a:prstGeom prst="rect">
              <a:avLst/>
            </a:prstGeom>
            <a:noFill/>
          </p:spPr>
          <p:txBody>
            <a:bodyPr wrap="square" rtlCol="0">
              <a:spAutoFit/>
            </a:bodyPr>
            <a:lstStyle/>
            <a:p>
              <a:pPr algn="ctr"/>
              <a:r>
                <a:rPr lang="en-US" altLang="ko-KR" sz="1400" b="1" dirty="0">
                  <a:solidFill>
                    <a:schemeClr val="tx1">
                      <a:lumMod val="75000"/>
                      <a:lumOff val="25000"/>
                    </a:schemeClr>
                  </a:solidFill>
                  <a:cs typeface="Arial" pitchFamily="34" charset="0"/>
                </a:rPr>
                <a:t>Businesses</a:t>
              </a:r>
              <a:endParaRPr lang="ko-KR" altLang="en-US" sz="1200" b="1" dirty="0">
                <a:solidFill>
                  <a:schemeClr val="tx1">
                    <a:lumMod val="75000"/>
                    <a:lumOff val="25000"/>
                  </a:schemeClr>
                </a:solidFill>
                <a:cs typeface="Arial" pitchFamily="34" charset="0"/>
              </a:endParaRPr>
            </a:p>
          </p:txBody>
        </p:sp>
        <p:sp>
          <p:nvSpPr>
            <p:cNvPr id="15" name="TextBox 14">
              <a:extLst>
                <a:ext uri="{FF2B5EF4-FFF2-40B4-BE49-F238E27FC236}">
                  <a16:creationId xmlns:a16="http://schemas.microsoft.com/office/drawing/2014/main" id="{B31B29A6-139E-4561-8DDD-A5B7F5221BC2}"/>
                </a:ext>
              </a:extLst>
            </p:cNvPr>
            <p:cNvSpPr txBox="1"/>
            <p:nvPr/>
          </p:nvSpPr>
          <p:spPr>
            <a:xfrm>
              <a:off x="6210997" y="1630759"/>
              <a:ext cx="1457346" cy="372231"/>
            </a:xfrm>
            <a:prstGeom prst="rect">
              <a:avLst/>
            </a:prstGeom>
            <a:noFill/>
          </p:spPr>
          <p:txBody>
            <a:bodyPr wrap="square" rtlCol="0">
              <a:spAutoFit/>
            </a:bodyPr>
            <a:lstStyle/>
            <a:p>
              <a:pPr algn="ctr"/>
              <a:r>
                <a:rPr lang="en-GB" sz="1400" b="1" i="0" u="none" strike="noStrike" dirty="0">
                  <a:solidFill>
                    <a:schemeClr val="bg1"/>
                  </a:solidFill>
                  <a:effectLst/>
                  <a:latin typeface="Arial" panose="020B0604020202020204" pitchFamily="34" charset="0"/>
                  <a:cs typeface="Arial" panose="020B0604020202020204" pitchFamily="34" charset="0"/>
                </a:rPr>
                <a:t>McDonald's Corporation</a:t>
              </a:r>
              <a:endParaRPr lang="ko-KR" altLang="en-US" sz="1400" b="1" dirty="0">
                <a:solidFill>
                  <a:schemeClr val="bg1"/>
                </a:solidFill>
                <a:latin typeface="Arial" panose="020B0604020202020204" pitchFamily="34" charset="0"/>
                <a:cs typeface="Arial" panose="020B0604020202020204" pitchFamily="34" charset="0"/>
              </a:endParaRPr>
            </a:p>
          </p:txBody>
        </p:sp>
      </p:grpSp>
      <p:sp>
        <p:nvSpPr>
          <p:cNvPr id="18" name="Chevron 5">
            <a:extLst>
              <a:ext uri="{FF2B5EF4-FFF2-40B4-BE49-F238E27FC236}">
                <a16:creationId xmlns:a16="http://schemas.microsoft.com/office/drawing/2014/main" id="{14858A87-57F6-4D47-95C1-C7F1197730D9}"/>
              </a:ext>
            </a:extLst>
          </p:cNvPr>
          <p:cNvSpPr/>
          <p:nvPr/>
        </p:nvSpPr>
        <p:spPr>
          <a:xfrm>
            <a:off x="8790954" y="4358047"/>
            <a:ext cx="3025003" cy="685940"/>
          </a:xfrm>
          <a:prstGeom prst="chevron">
            <a:avLst/>
          </a:pr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20" name="TextBox 19">
            <a:extLst>
              <a:ext uri="{FF2B5EF4-FFF2-40B4-BE49-F238E27FC236}">
                <a16:creationId xmlns:a16="http://schemas.microsoft.com/office/drawing/2014/main" id="{81842468-FA2C-47B9-AEEB-5E6B9105D07D}"/>
              </a:ext>
            </a:extLst>
          </p:cNvPr>
          <p:cNvSpPr txBox="1"/>
          <p:nvPr/>
        </p:nvSpPr>
        <p:spPr>
          <a:xfrm>
            <a:off x="9850479" y="4384124"/>
            <a:ext cx="1785908" cy="646331"/>
          </a:xfrm>
          <a:prstGeom prst="rect">
            <a:avLst/>
          </a:prstGeom>
          <a:noFill/>
        </p:spPr>
        <p:txBody>
          <a:bodyPr wrap="square" rtlCol="0">
            <a:spAutoFit/>
          </a:bodyPr>
          <a:lstStyle/>
          <a:p>
            <a:pPr algn="ctr"/>
            <a:r>
              <a:rPr lang="en-GB" b="1" i="0" u="none" strike="noStrike" dirty="0">
                <a:effectLst/>
                <a:latin typeface="Söhne"/>
              </a:rPr>
              <a:t>Elon Musk   (1971 - Present)</a:t>
            </a:r>
            <a:endParaRPr lang="ko-KR" altLang="en-US" b="1" dirty="0">
              <a:solidFill>
                <a:schemeClr val="tx1">
                  <a:lumMod val="75000"/>
                  <a:lumOff val="25000"/>
                </a:schemeClr>
              </a:solidFill>
              <a:cs typeface="Arial" pitchFamily="34" charset="0"/>
            </a:endParaRPr>
          </a:p>
        </p:txBody>
      </p:sp>
      <p:grpSp>
        <p:nvGrpSpPr>
          <p:cNvPr id="21" name="Group 36">
            <a:extLst>
              <a:ext uri="{FF2B5EF4-FFF2-40B4-BE49-F238E27FC236}">
                <a16:creationId xmlns:a16="http://schemas.microsoft.com/office/drawing/2014/main" id="{6FCF1C8C-3300-425C-ACC8-5EEAAC6E52FA}"/>
              </a:ext>
            </a:extLst>
          </p:cNvPr>
          <p:cNvGrpSpPr/>
          <p:nvPr/>
        </p:nvGrpSpPr>
        <p:grpSpPr>
          <a:xfrm>
            <a:off x="9747912" y="5250789"/>
            <a:ext cx="2068046" cy="1446551"/>
            <a:chOff x="5919769" y="1433695"/>
            <a:chExt cx="2134722" cy="1029110"/>
          </a:xfrm>
        </p:grpSpPr>
        <p:sp>
          <p:nvSpPr>
            <p:cNvPr id="22" name="TextBox 21">
              <a:extLst>
                <a:ext uri="{FF2B5EF4-FFF2-40B4-BE49-F238E27FC236}">
                  <a16:creationId xmlns:a16="http://schemas.microsoft.com/office/drawing/2014/main" id="{3E76C5BA-87A6-4CCF-B4F8-E1DFC6DE8F68}"/>
                </a:ext>
              </a:extLst>
            </p:cNvPr>
            <p:cNvSpPr txBox="1"/>
            <p:nvPr/>
          </p:nvSpPr>
          <p:spPr>
            <a:xfrm>
              <a:off x="6210999" y="1433695"/>
              <a:ext cx="1457346" cy="218960"/>
            </a:xfrm>
            <a:prstGeom prst="rect">
              <a:avLst/>
            </a:prstGeom>
            <a:noFill/>
          </p:spPr>
          <p:txBody>
            <a:bodyPr wrap="square" rtlCol="0">
              <a:spAutoFit/>
            </a:bodyPr>
            <a:lstStyle/>
            <a:p>
              <a:pPr algn="ctr"/>
              <a:r>
                <a:rPr lang="en-US" altLang="ko-KR" sz="1400" b="1" dirty="0">
                  <a:solidFill>
                    <a:schemeClr val="tx1">
                      <a:lumMod val="75000"/>
                      <a:lumOff val="25000"/>
                    </a:schemeClr>
                  </a:solidFill>
                  <a:cs typeface="Arial" pitchFamily="34" charset="0"/>
                </a:rPr>
                <a:t>Businesses</a:t>
              </a:r>
              <a:r>
                <a:rPr lang="en-US" altLang="ko-KR" sz="1200" b="1" dirty="0">
                  <a:solidFill>
                    <a:schemeClr val="tx1">
                      <a:lumMod val="75000"/>
                      <a:lumOff val="25000"/>
                    </a:schemeClr>
                  </a:solidFill>
                  <a:cs typeface="Arial" pitchFamily="34" charset="0"/>
                </a:rPr>
                <a:t> </a:t>
              </a:r>
              <a:endParaRPr lang="ko-KR" altLang="en-US" sz="1200" b="1" dirty="0">
                <a:solidFill>
                  <a:schemeClr val="tx1">
                    <a:lumMod val="75000"/>
                    <a:lumOff val="25000"/>
                  </a:schemeClr>
                </a:solidFill>
                <a:cs typeface="Arial" pitchFamily="34" charset="0"/>
              </a:endParaRPr>
            </a:p>
          </p:txBody>
        </p:sp>
        <p:sp>
          <p:nvSpPr>
            <p:cNvPr id="23" name="TextBox 22">
              <a:extLst>
                <a:ext uri="{FF2B5EF4-FFF2-40B4-BE49-F238E27FC236}">
                  <a16:creationId xmlns:a16="http://schemas.microsoft.com/office/drawing/2014/main" id="{783A91F8-BEED-41AF-B09C-221EB4EF9363}"/>
                </a:ext>
              </a:extLst>
            </p:cNvPr>
            <p:cNvSpPr txBox="1"/>
            <p:nvPr/>
          </p:nvSpPr>
          <p:spPr>
            <a:xfrm>
              <a:off x="5919769" y="1630759"/>
              <a:ext cx="2134722" cy="832046"/>
            </a:xfrm>
            <a:prstGeom prst="rect">
              <a:avLst/>
            </a:prstGeom>
            <a:noFill/>
          </p:spPr>
          <p:txBody>
            <a:bodyPr wrap="square" rtlCol="0">
              <a:spAutoFit/>
            </a:bodyPr>
            <a:lstStyle/>
            <a:p>
              <a:pPr algn="ctr"/>
              <a:r>
                <a:rPr lang="en-GB" sz="1400" b="1" i="0" u="none" strike="noStrike" dirty="0">
                  <a:solidFill>
                    <a:schemeClr val="tx2">
                      <a:lumMod val="10000"/>
                    </a:schemeClr>
                  </a:solidFill>
                  <a:effectLst/>
                  <a:latin typeface="Arial" panose="020B0604020202020204" pitchFamily="34" charset="0"/>
                  <a:cs typeface="Arial" panose="020B0604020202020204" pitchFamily="34" charset="0"/>
                </a:rPr>
                <a:t>SpaceX, Tesla, X (formerly Twitter), The Boring Company, </a:t>
              </a:r>
              <a:r>
                <a:rPr lang="en-GB" sz="1400" b="1" i="0" u="none" strike="noStrike" dirty="0" err="1">
                  <a:solidFill>
                    <a:schemeClr val="tx2">
                      <a:lumMod val="10000"/>
                    </a:schemeClr>
                  </a:solidFill>
                  <a:effectLst/>
                  <a:latin typeface="Arial" panose="020B0604020202020204" pitchFamily="34" charset="0"/>
                  <a:cs typeface="Arial" panose="020B0604020202020204" pitchFamily="34" charset="0"/>
                </a:rPr>
                <a:t>Neuralink</a:t>
              </a:r>
              <a:r>
                <a:rPr lang="en-GB" sz="1400" b="1" i="0" u="none" strike="noStrike" dirty="0">
                  <a:solidFill>
                    <a:schemeClr val="tx2">
                      <a:lumMod val="10000"/>
                    </a:schemeClr>
                  </a:solidFill>
                  <a:effectLst/>
                  <a:latin typeface="Arial" panose="020B0604020202020204" pitchFamily="34" charset="0"/>
                  <a:cs typeface="Arial" panose="020B0604020202020204" pitchFamily="34" charset="0"/>
                </a:rPr>
                <a:t>, </a:t>
              </a:r>
              <a:r>
                <a:rPr lang="en-GB" sz="1400" b="1" i="0" u="none" strike="noStrike" dirty="0" err="1">
                  <a:solidFill>
                    <a:schemeClr val="tx2">
                      <a:lumMod val="10000"/>
                    </a:schemeClr>
                  </a:solidFill>
                  <a:effectLst/>
                  <a:latin typeface="Arial" panose="020B0604020202020204" pitchFamily="34" charset="0"/>
                  <a:cs typeface="Arial" panose="020B0604020202020204" pitchFamily="34" charset="0"/>
                </a:rPr>
                <a:t>xAI</a:t>
              </a:r>
              <a:r>
                <a:rPr lang="en-GB" sz="1400" b="1" i="0" u="none" strike="noStrike" dirty="0">
                  <a:solidFill>
                    <a:schemeClr val="tx2">
                      <a:lumMod val="10000"/>
                    </a:schemeClr>
                  </a:solidFill>
                  <a:effectLst/>
                  <a:latin typeface="Arial" panose="020B0604020202020204" pitchFamily="34" charset="0"/>
                  <a:cs typeface="Arial" panose="020B0604020202020204" pitchFamily="34" charset="0"/>
                </a:rPr>
                <a:t> and etc.</a:t>
              </a:r>
              <a:endParaRPr lang="ko-KR" altLang="en-US" sz="1400" b="1" dirty="0">
                <a:solidFill>
                  <a:schemeClr val="tx2">
                    <a:lumMod val="10000"/>
                  </a:schemeClr>
                </a:solidFill>
                <a:latin typeface="Arial" panose="020B0604020202020204" pitchFamily="34" charset="0"/>
                <a:cs typeface="Arial" panose="020B0604020202020204" pitchFamily="34" charset="0"/>
              </a:endParaRPr>
            </a:p>
          </p:txBody>
        </p:sp>
      </p:grpSp>
      <p:cxnSp>
        <p:nvCxnSpPr>
          <p:cNvPr id="24" name="Straight Connector 50">
            <a:extLst>
              <a:ext uri="{FF2B5EF4-FFF2-40B4-BE49-F238E27FC236}">
                <a16:creationId xmlns:a16="http://schemas.microsoft.com/office/drawing/2014/main" id="{F328A4E7-4C60-4275-8C9C-36DC6F0A3D52}"/>
              </a:ext>
            </a:extLst>
          </p:cNvPr>
          <p:cNvCxnSpPr/>
          <p:nvPr/>
        </p:nvCxnSpPr>
        <p:spPr>
          <a:xfrm>
            <a:off x="10735957" y="3792566"/>
            <a:ext cx="0" cy="576000"/>
          </a:xfrm>
          <a:prstGeom prst="line">
            <a:avLst/>
          </a:prstGeom>
          <a:ln w="381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5" name="Chevron 4">
            <a:extLst>
              <a:ext uri="{FF2B5EF4-FFF2-40B4-BE49-F238E27FC236}">
                <a16:creationId xmlns:a16="http://schemas.microsoft.com/office/drawing/2014/main" id="{3B86C34F-A011-407D-9780-6B5591952CE1}"/>
              </a:ext>
            </a:extLst>
          </p:cNvPr>
          <p:cNvSpPr/>
          <p:nvPr/>
        </p:nvSpPr>
        <p:spPr>
          <a:xfrm>
            <a:off x="5710843" y="4350798"/>
            <a:ext cx="3323817" cy="685940"/>
          </a:xfrm>
          <a:prstGeom prst="chevron">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27" name="TextBox 26">
            <a:extLst>
              <a:ext uri="{FF2B5EF4-FFF2-40B4-BE49-F238E27FC236}">
                <a16:creationId xmlns:a16="http://schemas.microsoft.com/office/drawing/2014/main" id="{103778D7-36B9-482B-ACF7-1851F32CF094}"/>
              </a:ext>
            </a:extLst>
          </p:cNvPr>
          <p:cNvSpPr txBox="1"/>
          <p:nvPr/>
        </p:nvSpPr>
        <p:spPr>
          <a:xfrm>
            <a:off x="6470377" y="4370602"/>
            <a:ext cx="1744105" cy="646331"/>
          </a:xfrm>
          <a:prstGeom prst="rect">
            <a:avLst/>
          </a:prstGeom>
          <a:noFill/>
        </p:spPr>
        <p:txBody>
          <a:bodyPr wrap="square" rtlCol="0">
            <a:spAutoFit/>
          </a:bodyPr>
          <a:lstStyle/>
          <a:p>
            <a:pPr algn="ctr"/>
            <a:r>
              <a:rPr lang="en-GB" b="1" i="0" u="none" strike="noStrike" dirty="0">
                <a:effectLst/>
                <a:latin typeface="Söhne"/>
              </a:rPr>
              <a:t>Jeff Bezos    (1964 - Present)</a:t>
            </a:r>
            <a:endParaRPr lang="ko-KR" altLang="en-US" b="1" dirty="0">
              <a:solidFill>
                <a:schemeClr val="tx1">
                  <a:lumMod val="75000"/>
                  <a:lumOff val="25000"/>
                </a:schemeClr>
              </a:solidFill>
              <a:cs typeface="Arial" pitchFamily="34" charset="0"/>
            </a:endParaRPr>
          </a:p>
        </p:txBody>
      </p:sp>
      <p:grpSp>
        <p:nvGrpSpPr>
          <p:cNvPr id="28" name="Group 33">
            <a:extLst>
              <a:ext uri="{FF2B5EF4-FFF2-40B4-BE49-F238E27FC236}">
                <a16:creationId xmlns:a16="http://schemas.microsoft.com/office/drawing/2014/main" id="{C8640D0C-0075-4D6C-B814-C024D5BC3EFB}"/>
              </a:ext>
            </a:extLst>
          </p:cNvPr>
          <p:cNvGrpSpPr/>
          <p:nvPr/>
        </p:nvGrpSpPr>
        <p:grpSpPr>
          <a:xfrm>
            <a:off x="6639298" y="5243538"/>
            <a:ext cx="1411829" cy="1446551"/>
            <a:chOff x="6210997" y="1433695"/>
            <a:chExt cx="1457348" cy="1029111"/>
          </a:xfrm>
        </p:grpSpPr>
        <p:sp>
          <p:nvSpPr>
            <p:cNvPr id="29" name="TextBox 28">
              <a:extLst>
                <a:ext uri="{FF2B5EF4-FFF2-40B4-BE49-F238E27FC236}">
                  <a16:creationId xmlns:a16="http://schemas.microsoft.com/office/drawing/2014/main" id="{EB459AFB-7D04-4BC5-ACCE-B37288DB8806}"/>
                </a:ext>
              </a:extLst>
            </p:cNvPr>
            <p:cNvSpPr txBox="1"/>
            <p:nvPr/>
          </p:nvSpPr>
          <p:spPr>
            <a:xfrm>
              <a:off x="6210999" y="1433695"/>
              <a:ext cx="1457346" cy="218960"/>
            </a:xfrm>
            <a:prstGeom prst="rect">
              <a:avLst/>
            </a:prstGeom>
            <a:noFill/>
          </p:spPr>
          <p:txBody>
            <a:bodyPr wrap="square" rtlCol="0">
              <a:spAutoFit/>
            </a:bodyPr>
            <a:lstStyle/>
            <a:p>
              <a:pPr algn="ctr"/>
              <a:r>
                <a:rPr lang="en-US" altLang="ko-KR" sz="1400" b="1" dirty="0">
                  <a:solidFill>
                    <a:schemeClr val="tx1">
                      <a:lumMod val="75000"/>
                      <a:lumOff val="25000"/>
                    </a:schemeClr>
                  </a:solidFill>
                  <a:cs typeface="Arial" pitchFamily="34" charset="0"/>
                </a:rPr>
                <a:t>Businesses</a:t>
              </a:r>
              <a:endParaRPr lang="ko-KR" altLang="en-US" sz="1200" b="1" dirty="0">
                <a:solidFill>
                  <a:schemeClr val="tx1">
                    <a:lumMod val="75000"/>
                    <a:lumOff val="25000"/>
                  </a:schemeClr>
                </a:solidFill>
                <a:cs typeface="Arial" pitchFamily="34" charset="0"/>
              </a:endParaRPr>
            </a:p>
          </p:txBody>
        </p:sp>
        <p:sp>
          <p:nvSpPr>
            <p:cNvPr id="30" name="TextBox 29">
              <a:extLst>
                <a:ext uri="{FF2B5EF4-FFF2-40B4-BE49-F238E27FC236}">
                  <a16:creationId xmlns:a16="http://schemas.microsoft.com/office/drawing/2014/main" id="{EB61DE27-4329-4CC4-81D5-4ACBF85BB2D2}"/>
                </a:ext>
              </a:extLst>
            </p:cNvPr>
            <p:cNvSpPr txBox="1"/>
            <p:nvPr/>
          </p:nvSpPr>
          <p:spPr>
            <a:xfrm>
              <a:off x="6210997" y="1630759"/>
              <a:ext cx="1457346" cy="832047"/>
            </a:xfrm>
            <a:prstGeom prst="rect">
              <a:avLst/>
            </a:prstGeom>
            <a:noFill/>
          </p:spPr>
          <p:txBody>
            <a:bodyPr wrap="square" rtlCol="0">
              <a:spAutoFit/>
            </a:bodyPr>
            <a:lstStyle/>
            <a:p>
              <a:pPr algn="ctr"/>
              <a:r>
                <a:rPr lang="en-GB" altLang="ko-KR" sz="1400" b="1" dirty="0">
                  <a:solidFill>
                    <a:schemeClr val="bg1"/>
                  </a:solidFill>
                  <a:latin typeface="Arial" panose="020B0604020202020204" pitchFamily="34" charset="0"/>
                  <a:cs typeface="Arial" panose="020B0604020202020204" pitchFamily="34" charset="0"/>
                </a:rPr>
                <a:t>Amazon, Alexa, IMDB, Twitch, Blue Origin, Whole Foods and etc.</a:t>
              </a:r>
              <a:endParaRPr lang="ko-KR" altLang="en-US" sz="1400" b="1" dirty="0">
                <a:solidFill>
                  <a:schemeClr val="bg1"/>
                </a:solidFill>
                <a:latin typeface="Arial" panose="020B0604020202020204" pitchFamily="34" charset="0"/>
                <a:cs typeface="Arial" panose="020B0604020202020204" pitchFamily="34" charset="0"/>
              </a:endParaRPr>
            </a:p>
          </p:txBody>
        </p:sp>
      </p:grpSp>
      <p:cxnSp>
        <p:nvCxnSpPr>
          <p:cNvPr id="31" name="Straight Connector 49">
            <a:extLst>
              <a:ext uri="{FF2B5EF4-FFF2-40B4-BE49-F238E27FC236}">
                <a16:creationId xmlns:a16="http://schemas.microsoft.com/office/drawing/2014/main" id="{212469BB-D5BE-4F99-890C-D76AE1048CD0}"/>
              </a:ext>
            </a:extLst>
          </p:cNvPr>
          <p:cNvCxnSpPr/>
          <p:nvPr/>
        </p:nvCxnSpPr>
        <p:spPr>
          <a:xfrm>
            <a:off x="7345211" y="3785317"/>
            <a:ext cx="0" cy="57600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32" name="Chevron 2">
            <a:extLst>
              <a:ext uri="{FF2B5EF4-FFF2-40B4-BE49-F238E27FC236}">
                <a16:creationId xmlns:a16="http://schemas.microsoft.com/office/drawing/2014/main" id="{C994290E-58A9-473A-A3AD-6D47EE7322B2}"/>
              </a:ext>
            </a:extLst>
          </p:cNvPr>
          <p:cNvSpPr/>
          <p:nvPr/>
        </p:nvSpPr>
        <p:spPr>
          <a:xfrm>
            <a:off x="160095" y="4340279"/>
            <a:ext cx="2791825" cy="685940"/>
          </a:xfrm>
          <a:prstGeom prst="chevron">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nvGrpSpPr>
          <p:cNvPr id="34" name="Group 22">
            <a:extLst>
              <a:ext uri="{FF2B5EF4-FFF2-40B4-BE49-F238E27FC236}">
                <a16:creationId xmlns:a16="http://schemas.microsoft.com/office/drawing/2014/main" id="{04CFE71C-E633-409F-BE25-5B3310E10029}"/>
              </a:ext>
            </a:extLst>
          </p:cNvPr>
          <p:cNvGrpSpPr/>
          <p:nvPr/>
        </p:nvGrpSpPr>
        <p:grpSpPr>
          <a:xfrm>
            <a:off x="534185" y="5233019"/>
            <a:ext cx="1442192" cy="800219"/>
            <a:chOff x="6210999" y="1433695"/>
            <a:chExt cx="1488690" cy="569295"/>
          </a:xfrm>
        </p:grpSpPr>
        <p:sp>
          <p:nvSpPr>
            <p:cNvPr id="35" name="TextBox 34">
              <a:extLst>
                <a:ext uri="{FF2B5EF4-FFF2-40B4-BE49-F238E27FC236}">
                  <a16:creationId xmlns:a16="http://schemas.microsoft.com/office/drawing/2014/main" id="{C7C80939-2712-4917-A941-503FB94DD741}"/>
                </a:ext>
              </a:extLst>
            </p:cNvPr>
            <p:cNvSpPr txBox="1"/>
            <p:nvPr/>
          </p:nvSpPr>
          <p:spPr>
            <a:xfrm>
              <a:off x="6210999" y="1433695"/>
              <a:ext cx="1457346" cy="218960"/>
            </a:xfrm>
            <a:prstGeom prst="rect">
              <a:avLst/>
            </a:prstGeom>
            <a:noFill/>
          </p:spPr>
          <p:txBody>
            <a:bodyPr wrap="square" rtlCol="0">
              <a:spAutoFit/>
            </a:bodyPr>
            <a:lstStyle/>
            <a:p>
              <a:pPr algn="ctr"/>
              <a:r>
                <a:rPr lang="en-US" altLang="ko-KR" sz="1400" b="1" dirty="0">
                  <a:solidFill>
                    <a:schemeClr val="tx1">
                      <a:lumMod val="75000"/>
                      <a:lumOff val="25000"/>
                    </a:schemeClr>
                  </a:solidFill>
                  <a:cs typeface="Arial" pitchFamily="34" charset="0"/>
                </a:rPr>
                <a:t>Businesses</a:t>
              </a:r>
              <a:endParaRPr lang="ko-KR" altLang="en-US" sz="1200" b="1" dirty="0">
                <a:solidFill>
                  <a:schemeClr val="tx1">
                    <a:lumMod val="75000"/>
                    <a:lumOff val="25000"/>
                  </a:schemeClr>
                </a:solidFill>
                <a:cs typeface="Arial" pitchFamily="34" charset="0"/>
              </a:endParaRPr>
            </a:p>
          </p:txBody>
        </p:sp>
        <p:sp>
          <p:nvSpPr>
            <p:cNvPr id="36" name="TextBox 35">
              <a:extLst>
                <a:ext uri="{FF2B5EF4-FFF2-40B4-BE49-F238E27FC236}">
                  <a16:creationId xmlns:a16="http://schemas.microsoft.com/office/drawing/2014/main" id="{507E1DFF-EFA6-4FBE-B801-E2B90AE738F8}"/>
                </a:ext>
              </a:extLst>
            </p:cNvPr>
            <p:cNvSpPr txBox="1"/>
            <p:nvPr/>
          </p:nvSpPr>
          <p:spPr>
            <a:xfrm>
              <a:off x="6242343" y="1630759"/>
              <a:ext cx="1457346" cy="372231"/>
            </a:xfrm>
            <a:prstGeom prst="rect">
              <a:avLst/>
            </a:prstGeom>
            <a:noFill/>
          </p:spPr>
          <p:txBody>
            <a:bodyPr wrap="square" rtlCol="0">
              <a:spAutoFit/>
            </a:bodyPr>
            <a:lstStyle/>
            <a:p>
              <a:pPr algn="ctr"/>
              <a:r>
                <a:rPr lang="en-GB" sz="1400" b="1" i="0" u="none" strike="noStrike" dirty="0">
                  <a:solidFill>
                    <a:schemeClr val="bg1"/>
                  </a:solidFill>
                  <a:effectLst/>
                  <a:latin typeface="Arial" panose="020B0604020202020204" pitchFamily="34" charset="0"/>
                  <a:cs typeface="Arial" panose="020B0604020202020204" pitchFamily="34" charset="0"/>
                </a:rPr>
                <a:t>Ford Motor Company</a:t>
              </a:r>
              <a:endParaRPr lang="ko-KR" altLang="en-US" sz="1400" b="1" dirty="0">
                <a:solidFill>
                  <a:schemeClr val="bg1"/>
                </a:solidFill>
                <a:latin typeface="Arial" panose="020B0604020202020204" pitchFamily="34" charset="0"/>
                <a:cs typeface="Arial" panose="020B0604020202020204" pitchFamily="34" charset="0"/>
              </a:endParaRPr>
            </a:p>
          </p:txBody>
        </p:sp>
      </p:grpSp>
      <p:sp>
        <p:nvSpPr>
          <p:cNvPr id="37" name="직사각형 113">
            <a:extLst>
              <a:ext uri="{FF2B5EF4-FFF2-40B4-BE49-F238E27FC236}">
                <a16:creationId xmlns:a16="http://schemas.microsoft.com/office/drawing/2014/main" id="{86F19393-48F5-47AA-A621-D51C121F83FE}"/>
              </a:ext>
            </a:extLst>
          </p:cNvPr>
          <p:cNvSpPr>
            <a:spLocks noChangeArrowheads="1"/>
          </p:cNvSpPr>
          <p:nvPr/>
        </p:nvSpPr>
        <p:spPr bwMode="auto">
          <a:xfrm>
            <a:off x="470399" y="4337657"/>
            <a:ext cx="1363498" cy="646331"/>
          </a:xfrm>
          <a:prstGeom prst="rect">
            <a:avLst/>
          </a:prstGeom>
          <a:noFill/>
          <a:ln w="9525">
            <a:noFill/>
            <a:miter lim="800000"/>
            <a:headEnd/>
            <a:tailEnd/>
          </a:ln>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lgn="ctr"/>
            <a:r>
              <a:rPr lang="en-GB" b="1" i="0" u="none" strike="noStrike" dirty="0">
                <a:effectLst/>
                <a:latin typeface="Söhne"/>
              </a:rPr>
              <a:t>Henry Ford  (1863-1947)</a:t>
            </a:r>
            <a:endParaRPr lang="ko-KR" altLang="en-US" dirty="0">
              <a:solidFill>
                <a:schemeClr val="tx1">
                  <a:lumMod val="75000"/>
                  <a:lumOff val="25000"/>
                </a:schemeClr>
              </a:solidFill>
            </a:endParaRPr>
          </a:p>
        </p:txBody>
      </p:sp>
      <p:cxnSp>
        <p:nvCxnSpPr>
          <p:cNvPr id="38" name="Straight Connector 47">
            <a:extLst>
              <a:ext uri="{FF2B5EF4-FFF2-40B4-BE49-F238E27FC236}">
                <a16:creationId xmlns:a16="http://schemas.microsoft.com/office/drawing/2014/main" id="{5E39956E-79BC-4943-87BB-2A25B00AFBCE}"/>
              </a:ext>
            </a:extLst>
          </p:cNvPr>
          <p:cNvCxnSpPr/>
          <p:nvPr/>
        </p:nvCxnSpPr>
        <p:spPr>
          <a:xfrm>
            <a:off x="1240096" y="3764279"/>
            <a:ext cx="0" cy="57600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2" name="Freeform 18">
            <a:extLst>
              <a:ext uri="{FF2B5EF4-FFF2-40B4-BE49-F238E27FC236}">
                <a16:creationId xmlns:a16="http://schemas.microsoft.com/office/drawing/2014/main" id="{5F8E208E-309B-465A-9ADB-87B1A8E65AFE}"/>
              </a:ext>
            </a:extLst>
          </p:cNvPr>
          <p:cNvSpPr/>
          <p:nvPr/>
        </p:nvSpPr>
        <p:spPr>
          <a:xfrm>
            <a:off x="9915208" y="2385200"/>
            <a:ext cx="427438" cy="344974"/>
          </a:xfrm>
          <a:custGeom>
            <a:avLst/>
            <a:gdLst/>
            <a:ahLst/>
            <a:cxnLst/>
            <a:rect l="l" t="t" r="r" b="b"/>
            <a:pathLst>
              <a:path w="3307788" h="2669631">
                <a:moveTo>
                  <a:pt x="2793832" y="1478391"/>
                </a:moveTo>
                <a:cubicBezTo>
                  <a:pt x="2772990" y="1635402"/>
                  <a:pt x="2717678" y="1784517"/>
                  <a:pt x="2633007" y="1915952"/>
                </a:cubicBezTo>
                <a:cubicBezTo>
                  <a:pt x="2695386" y="1951862"/>
                  <a:pt x="2772768" y="1955673"/>
                  <a:pt x="2841607" y="1924185"/>
                </a:cubicBezTo>
                <a:cubicBezTo>
                  <a:pt x="2943442" y="1877605"/>
                  <a:pt x="2999062" y="1766364"/>
                  <a:pt x="2975226" y="1656948"/>
                </a:cubicBezTo>
                <a:cubicBezTo>
                  <a:pt x="2955176" y="1564911"/>
                  <a:pt x="2883463" y="1495086"/>
                  <a:pt x="2793832" y="1478391"/>
                </a:cubicBezTo>
                <a:close/>
                <a:moveTo>
                  <a:pt x="2807611" y="1247700"/>
                </a:moveTo>
                <a:lnTo>
                  <a:pt x="2807472" y="1256060"/>
                </a:lnTo>
                <a:cubicBezTo>
                  <a:pt x="2994195" y="1281771"/>
                  <a:pt x="3148201" y="1421768"/>
                  <a:pt x="3189276" y="1610317"/>
                </a:cubicBezTo>
                <a:cubicBezTo>
                  <a:pt x="3235041" y="1820393"/>
                  <a:pt x="3128252" y="2033972"/>
                  <a:pt x="2932732" y="2123406"/>
                </a:cubicBezTo>
                <a:cubicBezTo>
                  <a:pt x="2789297" y="2189015"/>
                  <a:pt x="2626543" y="2174805"/>
                  <a:pt x="2499470" y="2094044"/>
                </a:cubicBezTo>
                <a:cubicBezTo>
                  <a:pt x="2427194" y="2172627"/>
                  <a:pt x="2343030" y="2241391"/>
                  <a:pt x="2248861" y="2297980"/>
                </a:cubicBezTo>
                <a:cubicBezTo>
                  <a:pt x="2178351" y="2340352"/>
                  <a:pt x="2104446" y="2374567"/>
                  <a:pt x="2027600" y="2398134"/>
                </a:cubicBezTo>
                <a:lnTo>
                  <a:pt x="3307788" y="2397615"/>
                </a:lnTo>
                <a:cubicBezTo>
                  <a:pt x="3265361" y="2549905"/>
                  <a:pt x="2537441" y="2669620"/>
                  <a:pt x="1653814" y="2669631"/>
                </a:cubicBezTo>
                <a:cubicBezTo>
                  <a:pt x="773102" y="2669642"/>
                  <a:pt x="46417" y="2550707"/>
                  <a:pt x="0" y="2398955"/>
                </a:cubicBezTo>
                <a:lnTo>
                  <a:pt x="1280678" y="2398436"/>
                </a:lnTo>
                <a:cubicBezTo>
                  <a:pt x="1203764" y="2374915"/>
                  <a:pt x="1129786" y="2340732"/>
                  <a:pt x="1059201" y="2298380"/>
                </a:cubicBezTo>
                <a:cubicBezTo>
                  <a:pt x="693039" y="2078675"/>
                  <a:pt x="477900" y="1674935"/>
                  <a:pt x="499745" y="1248476"/>
                </a:cubicBezTo>
                <a:close/>
                <a:moveTo>
                  <a:pt x="1331611" y="201752"/>
                </a:moveTo>
                <a:cubicBezTo>
                  <a:pt x="1206335" y="290902"/>
                  <a:pt x="1124761" y="308382"/>
                  <a:pt x="1132336" y="435988"/>
                </a:cubicBezTo>
                <a:cubicBezTo>
                  <a:pt x="1160888" y="640507"/>
                  <a:pt x="1527973" y="617783"/>
                  <a:pt x="1498839" y="840365"/>
                </a:cubicBezTo>
                <a:cubicBezTo>
                  <a:pt x="1455138" y="960979"/>
                  <a:pt x="1395705" y="987199"/>
                  <a:pt x="1213910" y="1052459"/>
                </a:cubicBezTo>
                <a:cubicBezTo>
                  <a:pt x="1331028" y="972050"/>
                  <a:pt x="1364241" y="921357"/>
                  <a:pt x="1360745" y="809484"/>
                </a:cubicBezTo>
                <a:cubicBezTo>
                  <a:pt x="1360746" y="646916"/>
                  <a:pt x="1111360" y="626523"/>
                  <a:pt x="1020462" y="495421"/>
                </a:cubicBezTo>
                <a:cubicBezTo>
                  <a:pt x="941218" y="374224"/>
                  <a:pt x="1061250" y="280996"/>
                  <a:pt x="1331611" y="201752"/>
                </a:cubicBezTo>
                <a:close/>
                <a:moveTo>
                  <a:pt x="2164365" y="80223"/>
                </a:moveTo>
                <a:cubicBezTo>
                  <a:pt x="2021192" y="182108"/>
                  <a:pt x="1927964" y="202086"/>
                  <a:pt x="1936621" y="347922"/>
                </a:cubicBezTo>
                <a:cubicBezTo>
                  <a:pt x="1969252" y="581657"/>
                  <a:pt x="2388778" y="555687"/>
                  <a:pt x="2355482" y="810066"/>
                </a:cubicBezTo>
                <a:cubicBezTo>
                  <a:pt x="2305538" y="947910"/>
                  <a:pt x="2237615" y="977876"/>
                  <a:pt x="2029849" y="1052459"/>
                </a:cubicBezTo>
                <a:cubicBezTo>
                  <a:pt x="2163698" y="960563"/>
                  <a:pt x="2201656" y="902628"/>
                  <a:pt x="2197660" y="774773"/>
                </a:cubicBezTo>
                <a:cubicBezTo>
                  <a:pt x="2197661" y="588982"/>
                  <a:pt x="1912649" y="565676"/>
                  <a:pt x="1808765" y="415844"/>
                </a:cubicBezTo>
                <a:cubicBezTo>
                  <a:pt x="1718201" y="277334"/>
                  <a:pt x="1855380" y="170787"/>
                  <a:pt x="2164365" y="80223"/>
                </a:cubicBezTo>
                <a:close/>
                <a:moveTo>
                  <a:pt x="1754169" y="0"/>
                </a:moveTo>
                <a:cubicBezTo>
                  <a:pt x="1583512" y="121444"/>
                  <a:pt x="1472387" y="145257"/>
                  <a:pt x="1482706" y="319088"/>
                </a:cubicBezTo>
                <a:cubicBezTo>
                  <a:pt x="1521601" y="597693"/>
                  <a:pt x="2021663" y="566738"/>
                  <a:pt x="1981975" y="869950"/>
                </a:cubicBezTo>
                <a:cubicBezTo>
                  <a:pt x="1922443" y="1034256"/>
                  <a:pt x="1841481" y="1069974"/>
                  <a:pt x="1593831" y="1158875"/>
                </a:cubicBezTo>
                <a:cubicBezTo>
                  <a:pt x="1753374" y="1049338"/>
                  <a:pt x="1798619" y="980281"/>
                  <a:pt x="1793856" y="827882"/>
                </a:cubicBezTo>
                <a:cubicBezTo>
                  <a:pt x="1793857" y="606424"/>
                  <a:pt x="1454132" y="578644"/>
                  <a:pt x="1330306" y="400050"/>
                </a:cubicBezTo>
                <a:cubicBezTo>
                  <a:pt x="1222356" y="234950"/>
                  <a:pt x="1385869" y="107950"/>
                  <a:pt x="175416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pic>
        <p:nvPicPr>
          <p:cNvPr id="44" name="Picture 43" descr="A person in a suit&#10;&#10;Description automatically generated">
            <a:extLst>
              <a:ext uri="{FF2B5EF4-FFF2-40B4-BE49-F238E27FC236}">
                <a16:creationId xmlns:a16="http://schemas.microsoft.com/office/drawing/2014/main" id="{C320DB1D-A378-532E-165D-5049CA0BD1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86375" y="1063755"/>
            <a:ext cx="2382095" cy="2735666"/>
          </a:xfrm>
          <a:prstGeom prst="rect">
            <a:avLst/>
          </a:prstGeom>
        </p:spPr>
      </p:pic>
      <p:pic>
        <p:nvPicPr>
          <p:cNvPr id="46" name="Picture 45" descr="Medium shot of a person wearing a suit&#10;&#10;Description automatically generated">
            <a:extLst>
              <a:ext uri="{FF2B5EF4-FFF2-40B4-BE49-F238E27FC236}">
                <a16:creationId xmlns:a16="http://schemas.microsoft.com/office/drawing/2014/main" id="{94C67C72-C01C-8125-BD61-A4AB1E6007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097" y="1064103"/>
            <a:ext cx="2296810" cy="2700490"/>
          </a:xfrm>
          <a:prstGeom prst="rect">
            <a:avLst/>
          </a:prstGeom>
        </p:spPr>
      </p:pic>
      <p:pic>
        <p:nvPicPr>
          <p:cNvPr id="48" name="Picture 47" descr="A person in a blue shirt&#10;&#10;Description automatically generated">
            <a:extLst>
              <a:ext uri="{FF2B5EF4-FFF2-40B4-BE49-F238E27FC236}">
                <a16:creationId xmlns:a16="http://schemas.microsoft.com/office/drawing/2014/main" id="{1E70337F-B8CF-4ACB-E2E6-C261D59909F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89486" y="1063756"/>
            <a:ext cx="2135725" cy="2711042"/>
          </a:xfrm>
          <a:prstGeom prst="rect">
            <a:avLst/>
          </a:prstGeom>
        </p:spPr>
      </p:pic>
      <p:pic>
        <p:nvPicPr>
          <p:cNvPr id="50" name="Picture 49" descr="A person in a suit and tie&#10;&#10;Description automatically generated">
            <a:extLst>
              <a:ext uri="{FF2B5EF4-FFF2-40B4-BE49-F238E27FC236}">
                <a16:creationId xmlns:a16="http://schemas.microsoft.com/office/drawing/2014/main" id="{9A6D0262-9D34-A3D8-9F57-DA371C6FC0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06901" y="1063756"/>
            <a:ext cx="2259391" cy="2735666"/>
          </a:xfrm>
          <a:prstGeom prst="rect">
            <a:avLst/>
          </a:prstGeom>
        </p:spPr>
      </p:pic>
      <p:sp>
        <p:nvSpPr>
          <p:cNvPr id="3" name="Rectangle 2">
            <a:extLst>
              <a:ext uri="{FF2B5EF4-FFF2-40B4-BE49-F238E27FC236}">
                <a16:creationId xmlns:a16="http://schemas.microsoft.com/office/drawing/2014/main" id="{BEF18808-E8B5-2656-3162-978856A38B69}"/>
              </a:ext>
            </a:extLst>
          </p:cNvPr>
          <p:cNvSpPr/>
          <p:nvPr/>
        </p:nvSpPr>
        <p:spPr>
          <a:xfrm>
            <a:off x="4361917" y="-66374"/>
            <a:ext cx="3070071"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Subjects</a:t>
            </a:r>
          </a:p>
        </p:txBody>
      </p:sp>
    </p:spTree>
    <p:extLst>
      <p:ext uri="{BB962C8B-B14F-4D97-AF65-F5344CB8AC3E}">
        <p14:creationId xmlns:p14="http://schemas.microsoft.com/office/powerpoint/2010/main" val="3979649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standing next to a car&#10;&#10;Description automatically generated">
            <a:extLst>
              <a:ext uri="{FF2B5EF4-FFF2-40B4-BE49-F238E27FC236}">
                <a16:creationId xmlns:a16="http://schemas.microsoft.com/office/drawing/2014/main" id="{907EBAC9-770C-9E3D-5AE7-E356D75D9F80}"/>
              </a:ext>
            </a:extLst>
          </p:cNvPr>
          <p:cNvPicPr>
            <a:picLocks noChangeAspect="1"/>
          </p:cNvPicPr>
          <p:nvPr/>
        </p:nvPicPr>
        <p:blipFill>
          <a:blip r:embed="rId2"/>
          <a:stretch>
            <a:fillRect/>
          </a:stretch>
        </p:blipFill>
        <p:spPr>
          <a:xfrm>
            <a:off x="0" y="1291364"/>
            <a:ext cx="7234065" cy="4817887"/>
          </a:xfrm>
          <a:prstGeom prst="rect">
            <a:avLst/>
          </a:prstGeom>
        </p:spPr>
      </p:pic>
      <p:sp>
        <p:nvSpPr>
          <p:cNvPr id="4" name="TextBox 3">
            <a:extLst>
              <a:ext uri="{FF2B5EF4-FFF2-40B4-BE49-F238E27FC236}">
                <a16:creationId xmlns:a16="http://schemas.microsoft.com/office/drawing/2014/main" id="{72C1766B-0678-A305-E81D-4A2F9917967A}"/>
              </a:ext>
            </a:extLst>
          </p:cNvPr>
          <p:cNvSpPr txBox="1"/>
          <p:nvPr/>
        </p:nvSpPr>
        <p:spPr>
          <a:xfrm>
            <a:off x="7369871" y="1371318"/>
            <a:ext cx="4822129" cy="5355312"/>
          </a:xfrm>
          <a:prstGeom prst="rect">
            <a:avLst/>
          </a:prstGeom>
          <a:noFill/>
        </p:spPr>
        <p:txBody>
          <a:bodyPr wrap="square" rtlCol="0">
            <a:spAutoFit/>
          </a:bodyPr>
          <a:lstStyle/>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Leadership Style:</a:t>
            </a: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Henry Ford is renowned for his autocratic leadership style. He was known for making decisions independently and setting rigid standards in his company.</a:t>
            </a:r>
          </a:p>
          <a:p>
            <a:pPr lvl="1" algn="l"/>
            <a:endParaRPr lang="en-GB" dirty="0">
              <a:solidFill>
                <a:schemeClr val="bg1"/>
              </a:solidFill>
              <a:latin typeface="Arial" panose="020B0604020202020204" pitchFamily="34" charset="0"/>
              <a:cs typeface="Arial" panose="020B0604020202020204" pitchFamily="34" charset="0"/>
            </a:endParaRPr>
          </a:p>
          <a:p>
            <a:pPr lvl="1" algn="l"/>
            <a:endParaRPr lang="en-GB" b="0" i="0" u="none" strike="noStrike" dirty="0">
              <a:solidFill>
                <a:schemeClr val="bg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Leadership Behaviour:</a:t>
            </a: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He introduced the revolutionary assembly line production system, streamlining manufacturing processes.</a:t>
            </a:r>
          </a:p>
          <a:p>
            <a:pPr lvl="1" algn="l"/>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Ford was deeply committed to efficiency and cost reduction, aiming to make automobiles affordable for the masses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(Writer, 2019).</a:t>
            </a:r>
            <a:r>
              <a:rPr lang="en-GB" dirty="0">
                <a:solidFill>
                  <a:schemeClr val="bg1"/>
                </a:solidFill>
                <a:effectLst/>
              </a:rPr>
              <a:t> </a:t>
            </a:r>
            <a:endParaRPr lang="en-GB" b="0" i="0" u="none" strike="noStrike" dirty="0">
              <a:solidFill>
                <a:schemeClr val="bg1"/>
              </a:solidFill>
              <a:effectLst/>
              <a:latin typeface="Arial" panose="020B0604020202020204" pitchFamily="34" charset="0"/>
              <a:cs typeface="Arial" panose="020B0604020202020204" pitchFamily="34" charset="0"/>
            </a:endParaRPr>
          </a:p>
          <a:p>
            <a:endParaRPr lang="en-US" dirty="0">
              <a:solidFill>
                <a:schemeClr val="bg1"/>
              </a:solidFill>
            </a:endParaRPr>
          </a:p>
        </p:txBody>
      </p:sp>
      <p:sp>
        <p:nvSpPr>
          <p:cNvPr id="7" name="Rectangle 6">
            <a:extLst>
              <a:ext uri="{FF2B5EF4-FFF2-40B4-BE49-F238E27FC236}">
                <a16:creationId xmlns:a16="http://schemas.microsoft.com/office/drawing/2014/main" id="{71AE9FA5-0067-42F1-EA5E-201F9E5A0ACC}"/>
              </a:ext>
            </a:extLst>
          </p:cNvPr>
          <p:cNvSpPr/>
          <p:nvPr/>
        </p:nvSpPr>
        <p:spPr>
          <a:xfrm>
            <a:off x="4091024" y="0"/>
            <a:ext cx="8186857"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Henry Ford - Leadership</a:t>
            </a:r>
          </a:p>
        </p:txBody>
      </p:sp>
    </p:spTree>
    <p:extLst>
      <p:ext uri="{BB962C8B-B14F-4D97-AF65-F5344CB8AC3E}">
        <p14:creationId xmlns:p14="http://schemas.microsoft.com/office/powerpoint/2010/main" val="2737942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2C1766B-0678-A305-E81D-4A2F9917967A}"/>
              </a:ext>
            </a:extLst>
          </p:cNvPr>
          <p:cNvSpPr txBox="1"/>
          <p:nvPr/>
        </p:nvSpPr>
        <p:spPr>
          <a:xfrm>
            <a:off x="7369871" y="1371318"/>
            <a:ext cx="4822129" cy="4801314"/>
          </a:xfrm>
          <a:prstGeom prst="rect">
            <a:avLst/>
          </a:prstGeom>
          <a:noFill/>
        </p:spPr>
        <p:txBody>
          <a:bodyPr wrap="square" rtlCol="0">
            <a:spAutoFit/>
          </a:bodyPr>
          <a:lstStyle/>
          <a:p>
            <a:pPr>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The mass production techniques perfected by Ford played a pivotal role in the creation of the iconic Ford Model T</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a:solidFill>
                  <a:schemeClr val="bg1"/>
                </a:solidFill>
                <a:effectLst/>
                <a:latin typeface="Arial" panose="020B0604020202020204" pitchFamily="34" charset="0"/>
                <a:ea typeface="Calibri" panose="020F0502020204030204" pitchFamily="34" charset="0"/>
                <a:cs typeface="Arial" panose="020B0604020202020204" pitchFamily="34" charset="0"/>
              </a:rPr>
              <a:t>(Stanford, 2014).</a:t>
            </a:r>
            <a:r>
              <a:rPr lang="en-GB" dirty="0">
                <a:solidFill>
                  <a:schemeClr val="bg1"/>
                </a:solidFill>
                <a:effectLst/>
                <a:latin typeface="Arial" panose="020B0604020202020204" pitchFamily="34" charset="0"/>
                <a:cs typeface="Arial" panose="020B0604020202020204" pitchFamily="34" charset="0"/>
              </a:rPr>
              <a:t> </a:t>
            </a:r>
            <a:endParaRPr lang="en-GB" b="0" i="0" u="none" strike="noStrike" dirty="0">
              <a:solidFill>
                <a:schemeClr val="bg1"/>
              </a:solidFill>
              <a:effectLst/>
              <a:latin typeface="Arial" panose="020B0604020202020204" pitchFamily="34" charset="0"/>
              <a:cs typeface="Arial" panose="020B0604020202020204" pitchFamily="34" charset="0"/>
            </a:endParaRPr>
          </a:p>
          <a:p>
            <a:pPr algn="l"/>
            <a:endParaRPr lang="en-GB" b="0" i="0" u="none" strike="noStrike" dirty="0">
              <a:solidFill>
                <a:schemeClr val="bg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The Model T was not only reliable but also affordable. Its price steadily decreased due to Ford's relentless pursuit of cost reduction.</a:t>
            </a:r>
          </a:p>
          <a:p>
            <a:pPr algn="l"/>
            <a:endParaRPr lang="en-GB" b="0" i="0" u="none" strike="noStrike" dirty="0">
              <a:solidFill>
                <a:schemeClr val="bg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As a result, the Model T became the first car accessible to the masses, transforming the way people lived and worked.</a:t>
            </a:r>
          </a:p>
          <a:p>
            <a:pPr algn="l"/>
            <a:endParaRPr lang="en-GB" b="0" i="0" u="none" strike="noStrike" dirty="0">
              <a:solidFill>
                <a:schemeClr val="bg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This commitment to making automobiles available to the general public earned Henry Ford a place of reverence among both employees and customers.</a:t>
            </a:r>
          </a:p>
          <a:p>
            <a:endParaRPr lang="en-US" dirty="0">
              <a:solidFill>
                <a:schemeClr val="bg1"/>
              </a:solidFill>
            </a:endParaRPr>
          </a:p>
        </p:txBody>
      </p:sp>
      <p:sp>
        <p:nvSpPr>
          <p:cNvPr id="7" name="Rectangle 6">
            <a:extLst>
              <a:ext uri="{FF2B5EF4-FFF2-40B4-BE49-F238E27FC236}">
                <a16:creationId xmlns:a16="http://schemas.microsoft.com/office/drawing/2014/main" id="{71AE9FA5-0067-42F1-EA5E-201F9E5A0ACC}"/>
              </a:ext>
            </a:extLst>
          </p:cNvPr>
          <p:cNvSpPr/>
          <p:nvPr/>
        </p:nvSpPr>
        <p:spPr>
          <a:xfrm>
            <a:off x="1837947" y="0"/>
            <a:ext cx="10354053"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Henry Ford – Followers Appeal</a:t>
            </a:r>
          </a:p>
        </p:txBody>
      </p:sp>
      <p:pic>
        <p:nvPicPr>
          <p:cNvPr id="3" name="Picture 2" descr="A person in a suit and tie&#10;&#10;Description automatically generated">
            <a:extLst>
              <a:ext uri="{FF2B5EF4-FFF2-40B4-BE49-F238E27FC236}">
                <a16:creationId xmlns:a16="http://schemas.microsoft.com/office/drawing/2014/main" id="{95ED3700-6C13-2737-88A6-E86F9B8F4EB8}"/>
              </a:ext>
            </a:extLst>
          </p:cNvPr>
          <p:cNvPicPr>
            <a:picLocks noChangeAspect="1"/>
          </p:cNvPicPr>
          <p:nvPr/>
        </p:nvPicPr>
        <p:blipFill>
          <a:blip r:embed="rId2"/>
          <a:stretch>
            <a:fillRect/>
          </a:stretch>
        </p:blipFill>
        <p:spPr>
          <a:xfrm>
            <a:off x="0" y="1371318"/>
            <a:ext cx="7315936" cy="3823166"/>
          </a:xfrm>
          <a:prstGeom prst="rect">
            <a:avLst/>
          </a:prstGeom>
        </p:spPr>
      </p:pic>
    </p:spTree>
    <p:extLst>
      <p:ext uri="{BB962C8B-B14F-4D97-AF65-F5344CB8AC3E}">
        <p14:creationId xmlns:p14="http://schemas.microsoft.com/office/powerpoint/2010/main" val="4238087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4">
            <a:extLst>
              <a:ext uri="{FF2B5EF4-FFF2-40B4-BE49-F238E27FC236}">
                <a16:creationId xmlns:a16="http://schemas.microsoft.com/office/drawing/2014/main" id="{E479AF8C-EF23-4CB3-9718-8A4E6538E5F4}"/>
              </a:ext>
            </a:extLst>
          </p:cNvPr>
          <p:cNvSpPr/>
          <p:nvPr/>
        </p:nvSpPr>
        <p:spPr>
          <a:xfrm>
            <a:off x="4191153" y="478925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10" name="Freeform: Shape 6">
            <a:extLst>
              <a:ext uri="{FF2B5EF4-FFF2-40B4-BE49-F238E27FC236}">
                <a16:creationId xmlns:a16="http://schemas.microsoft.com/office/drawing/2014/main" id="{C754CA25-9AA1-490E-87FA-EB3D72F2A3AE}"/>
              </a:ext>
            </a:extLst>
          </p:cNvPr>
          <p:cNvSpPr/>
          <p:nvPr/>
        </p:nvSpPr>
        <p:spPr>
          <a:xfrm rot="10800000">
            <a:off x="10943371" y="577854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2" name="Rectangle 1">
            <a:extLst>
              <a:ext uri="{FF2B5EF4-FFF2-40B4-BE49-F238E27FC236}">
                <a16:creationId xmlns:a16="http://schemas.microsoft.com/office/drawing/2014/main" id="{29BAB8FA-EE23-AEF4-CE48-DC2E40A65026}"/>
              </a:ext>
            </a:extLst>
          </p:cNvPr>
          <p:cNvSpPr/>
          <p:nvPr/>
        </p:nvSpPr>
        <p:spPr>
          <a:xfrm>
            <a:off x="4504458" y="-41696"/>
            <a:ext cx="7686720"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Ray Kroc – Leadership</a:t>
            </a:r>
          </a:p>
        </p:txBody>
      </p:sp>
      <p:grpSp>
        <p:nvGrpSpPr>
          <p:cNvPr id="4" name="그룹 249">
            <a:extLst>
              <a:ext uri="{FF2B5EF4-FFF2-40B4-BE49-F238E27FC236}">
                <a16:creationId xmlns:a16="http://schemas.microsoft.com/office/drawing/2014/main" id="{F5C94A7E-919F-8AF9-2D8B-7252510F3251}"/>
              </a:ext>
            </a:extLst>
          </p:cNvPr>
          <p:cNvGrpSpPr/>
          <p:nvPr/>
        </p:nvGrpSpPr>
        <p:grpSpPr>
          <a:xfrm>
            <a:off x="8485075" y="5368784"/>
            <a:ext cx="1868589" cy="1353756"/>
            <a:chOff x="5120671" y="3312099"/>
            <a:chExt cx="1868589" cy="1353756"/>
          </a:xfrm>
        </p:grpSpPr>
        <p:sp>
          <p:nvSpPr>
            <p:cNvPr id="11" name="Graphic 2">
              <a:extLst>
                <a:ext uri="{FF2B5EF4-FFF2-40B4-BE49-F238E27FC236}">
                  <a16:creationId xmlns:a16="http://schemas.microsoft.com/office/drawing/2014/main" id="{E0A00952-E38E-C17F-C826-2F7E4FE6911E}"/>
                </a:ext>
              </a:extLst>
            </p:cNvPr>
            <p:cNvSpPr/>
            <p:nvPr/>
          </p:nvSpPr>
          <p:spPr>
            <a:xfrm>
              <a:off x="5205011" y="3784539"/>
              <a:ext cx="1781978" cy="881316"/>
            </a:xfrm>
            <a:custGeom>
              <a:avLst/>
              <a:gdLst>
                <a:gd name="connsiteX0" fmla="*/ 2883869 w 5767736"/>
                <a:gd name="connsiteY0" fmla="*/ 2852557 h 2852557"/>
                <a:gd name="connsiteX1" fmla="*/ 0 w 5767736"/>
                <a:gd name="connsiteY1" fmla="*/ 1426279 h 2852557"/>
                <a:gd name="connsiteX2" fmla="*/ 2883869 w 5767736"/>
                <a:gd name="connsiteY2" fmla="*/ 0 h 2852557"/>
                <a:gd name="connsiteX3" fmla="*/ 5767737 w 5767736"/>
                <a:gd name="connsiteY3" fmla="*/ 1426279 h 2852557"/>
                <a:gd name="connsiteX4" fmla="*/ 2883869 w 5767736"/>
                <a:gd name="connsiteY4" fmla="*/ 2852557 h 28525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7736" h="2852557">
                  <a:moveTo>
                    <a:pt x="2883869" y="2852557"/>
                  </a:moveTo>
                  <a:cubicBezTo>
                    <a:pt x="1291105" y="2852557"/>
                    <a:pt x="0" y="2214022"/>
                    <a:pt x="0" y="1426279"/>
                  </a:cubicBezTo>
                  <a:cubicBezTo>
                    <a:pt x="0" y="638535"/>
                    <a:pt x="1291171" y="0"/>
                    <a:pt x="2883869" y="0"/>
                  </a:cubicBezTo>
                  <a:cubicBezTo>
                    <a:pt x="4476566" y="0"/>
                    <a:pt x="5767737" y="638535"/>
                    <a:pt x="5767737" y="1426279"/>
                  </a:cubicBezTo>
                  <a:cubicBezTo>
                    <a:pt x="5767737" y="2214022"/>
                    <a:pt x="4476633" y="2852557"/>
                    <a:pt x="2883869" y="2852557"/>
                  </a:cubicBezTo>
                </a:path>
              </a:pathLst>
            </a:custGeom>
            <a:solidFill>
              <a:schemeClr val="accent1"/>
            </a:solidFill>
            <a:ln w="6615" cap="flat">
              <a:noFill/>
              <a:prstDash val="solid"/>
              <a:miter/>
            </a:ln>
          </p:spPr>
          <p:txBody>
            <a:bodyPr rtlCol="0" anchor="ctr"/>
            <a:lstStyle/>
            <a:p>
              <a:endParaRPr lang="en-US"/>
            </a:p>
          </p:txBody>
        </p:sp>
        <p:grpSp>
          <p:nvGrpSpPr>
            <p:cNvPr id="12" name="그룹 251">
              <a:extLst>
                <a:ext uri="{FF2B5EF4-FFF2-40B4-BE49-F238E27FC236}">
                  <a16:creationId xmlns:a16="http://schemas.microsoft.com/office/drawing/2014/main" id="{4CDB0FDD-C931-7AE2-87B9-CF4F21A6568F}"/>
                </a:ext>
              </a:extLst>
            </p:cNvPr>
            <p:cNvGrpSpPr/>
            <p:nvPr/>
          </p:nvGrpSpPr>
          <p:grpSpPr>
            <a:xfrm>
              <a:off x="5549954" y="3312099"/>
              <a:ext cx="1439306" cy="798914"/>
              <a:chOff x="545029" y="2664730"/>
              <a:chExt cx="1439306" cy="798914"/>
            </a:xfrm>
          </p:grpSpPr>
          <p:grpSp>
            <p:nvGrpSpPr>
              <p:cNvPr id="26" name="Group 189">
                <a:extLst>
                  <a:ext uri="{FF2B5EF4-FFF2-40B4-BE49-F238E27FC236}">
                    <a16:creationId xmlns:a16="http://schemas.microsoft.com/office/drawing/2014/main" id="{C47F90BC-157E-0A0A-22D8-1FD1FA78A97F}"/>
                  </a:ext>
                </a:extLst>
              </p:cNvPr>
              <p:cNvGrpSpPr/>
              <p:nvPr/>
            </p:nvGrpSpPr>
            <p:grpSpPr>
              <a:xfrm>
                <a:off x="585176" y="2664730"/>
                <a:ext cx="1353387" cy="699293"/>
                <a:chOff x="1710652" y="0"/>
                <a:chExt cx="4380514" cy="2263404"/>
              </a:xfrm>
            </p:grpSpPr>
            <p:sp>
              <p:nvSpPr>
                <p:cNvPr id="32" name="Graphic 2">
                  <a:extLst>
                    <a:ext uri="{FF2B5EF4-FFF2-40B4-BE49-F238E27FC236}">
                      <a16:creationId xmlns:a16="http://schemas.microsoft.com/office/drawing/2014/main" id="{0C35B402-7256-2DCA-9BE5-13AD631AC7CB}"/>
                    </a:ext>
                  </a:extLst>
                </p:cNvPr>
                <p:cNvSpPr/>
                <p:nvPr/>
              </p:nvSpPr>
              <p:spPr>
                <a:xfrm>
                  <a:off x="2038856" y="0"/>
                  <a:ext cx="3742310" cy="1650884"/>
                </a:xfrm>
                <a:custGeom>
                  <a:avLst/>
                  <a:gdLst>
                    <a:gd name="connsiteX0" fmla="*/ 3697760 w 3742310"/>
                    <a:gd name="connsiteY0" fmla="*/ 1650885 h 1650884"/>
                    <a:gd name="connsiteX1" fmla="*/ 44551 w 3742310"/>
                    <a:gd name="connsiteY1" fmla="*/ 1650885 h 1650884"/>
                    <a:gd name="connsiteX2" fmla="*/ 0 w 3742310"/>
                    <a:gd name="connsiteY2" fmla="*/ 1606334 h 1650884"/>
                    <a:gd name="connsiteX3" fmla="*/ 0 w 3742310"/>
                    <a:gd name="connsiteY3" fmla="*/ 44551 h 1650884"/>
                    <a:gd name="connsiteX4" fmla="*/ 44551 w 3742310"/>
                    <a:gd name="connsiteY4" fmla="*/ 0 h 1650884"/>
                    <a:gd name="connsiteX5" fmla="*/ 3697760 w 3742310"/>
                    <a:gd name="connsiteY5" fmla="*/ 0 h 1650884"/>
                    <a:gd name="connsiteX6" fmla="*/ 3742310 w 3742310"/>
                    <a:gd name="connsiteY6" fmla="*/ 44551 h 1650884"/>
                    <a:gd name="connsiteX7" fmla="*/ 3742310 w 3742310"/>
                    <a:gd name="connsiteY7" fmla="*/ 1606268 h 1650884"/>
                    <a:gd name="connsiteX8" fmla="*/ 3697760 w 3742310"/>
                    <a:gd name="connsiteY8" fmla="*/ 1650885 h 165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2310" h="1650884">
                      <a:moveTo>
                        <a:pt x="3697760" y="1650885"/>
                      </a:moveTo>
                      <a:lnTo>
                        <a:pt x="44551" y="1650885"/>
                      </a:lnTo>
                      <a:cubicBezTo>
                        <a:pt x="19925" y="1650885"/>
                        <a:pt x="0" y="1630893"/>
                        <a:pt x="0" y="1606334"/>
                      </a:cubicBezTo>
                      <a:lnTo>
                        <a:pt x="0" y="44551"/>
                      </a:lnTo>
                      <a:cubicBezTo>
                        <a:pt x="0" y="19925"/>
                        <a:pt x="19992" y="0"/>
                        <a:pt x="44551" y="0"/>
                      </a:cubicBezTo>
                      <a:lnTo>
                        <a:pt x="3697760" y="0"/>
                      </a:lnTo>
                      <a:cubicBezTo>
                        <a:pt x="3722385" y="0"/>
                        <a:pt x="3742310" y="19991"/>
                        <a:pt x="3742310" y="44551"/>
                      </a:cubicBezTo>
                      <a:lnTo>
                        <a:pt x="3742310" y="1606268"/>
                      </a:lnTo>
                      <a:cubicBezTo>
                        <a:pt x="3742310" y="1630960"/>
                        <a:pt x="3722385" y="1650885"/>
                        <a:pt x="3697760" y="1650885"/>
                      </a:cubicBezTo>
                      <a:close/>
                    </a:path>
                  </a:pathLst>
                </a:custGeom>
                <a:solidFill>
                  <a:srgbClr val="F3E5BB"/>
                </a:solidFill>
                <a:ln w="6615" cap="flat">
                  <a:noFill/>
                  <a:prstDash val="solid"/>
                  <a:miter/>
                </a:ln>
              </p:spPr>
              <p:txBody>
                <a:bodyPr rtlCol="0" anchor="ctr"/>
                <a:lstStyle/>
                <a:p>
                  <a:endParaRPr lang="en-US"/>
                </a:p>
              </p:txBody>
            </p:sp>
            <p:sp>
              <p:nvSpPr>
                <p:cNvPr id="33" name="Graphic 2">
                  <a:extLst>
                    <a:ext uri="{FF2B5EF4-FFF2-40B4-BE49-F238E27FC236}">
                      <a16:creationId xmlns:a16="http://schemas.microsoft.com/office/drawing/2014/main" id="{18736C4E-C3B1-E388-9B40-BA87C3FA1C57}"/>
                    </a:ext>
                  </a:extLst>
                </p:cNvPr>
                <p:cNvSpPr/>
                <p:nvPr/>
              </p:nvSpPr>
              <p:spPr>
                <a:xfrm>
                  <a:off x="2208453" y="104591"/>
                  <a:ext cx="3403050" cy="1441768"/>
                </a:xfrm>
                <a:custGeom>
                  <a:avLst/>
                  <a:gdLst>
                    <a:gd name="connsiteX0" fmla="*/ 3358500 w 3403050"/>
                    <a:gd name="connsiteY0" fmla="*/ 1441769 h 1441768"/>
                    <a:gd name="connsiteX1" fmla="*/ 44550 w 3403050"/>
                    <a:gd name="connsiteY1" fmla="*/ 1441769 h 1441768"/>
                    <a:gd name="connsiteX2" fmla="*/ 0 w 3403050"/>
                    <a:gd name="connsiteY2" fmla="*/ 1397218 h 1441768"/>
                    <a:gd name="connsiteX3" fmla="*/ 0 w 3403050"/>
                    <a:gd name="connsiteY3" fmla="*/ 44551 h 1441768"/>
                    <a:gd name="connsiteX4" fmla="*/ 44550 w 3403050"/>
                    <a:gd name="connsiteY4" fmla="*/ 0 h 1441768"/>
                    <a:gd name="connsiteX5" fmla="*/ 3358500 w 3403050"/>
                    <a:gd name="connsiteY5" fmla="*/ 0 h 1441768"/>
                    <a:gd name="connsiteX6" fmla="*/ 3403051 w 3403050"/>
                    <a:gd name="connsiteY6" fmla="*/ 44551 h 1441768"/>
                    <a:gd name="connsiteX7" fmla="*/ 3403051 w 3403050"/>
                    <a:gd name="connsiteY7" fmla="*/ 1397218 h 1441768"/>
                    <a:gd name="connsiteX8" fmla="*/ 3358500 w 3403050"/>
                    <a:gd name="connsiteY8" fmla="*/ 1441769 h 1441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3050" h="1441768">
                      <a:moveTo>
                        <a:pt x="3358500" y="1441769"/>
                      </a:moveTo>
                      <a:lnTo>
                        <a:pt x="44550" y="1441769"/>
                      </a:lnTo>
                      <a:cubicBezTo>
                        <a:pt x="19925" y="1441769"/>
                        <a:pt x="0" y="1421777"/>
                        <a:pt x="0" y="1397218"/>
                      </a:cubicBezTo>
                      <a:lnTo>
                        <a:pt x="0" y="44551"/>
                      </a:lnTo>
                      <a:cubicBezTo>
                        <a:pt x="0" y="19925"/>
                        <a:pt x="19991" y="0"/>
                        <a:pt x="44550" y="0"/>
                      </a:cubicBezTo>
                      <a:lnTo>
                        <a:pt x="3358500" y="0"/>
                      </a:lnTo>
                      <a:cubicBezTo>
                        <a:pt x="3383126" y="0"/>
                        <a:pt x="3403051" y="19991"/>
                        <a:pt x="3403051" y="44551"/>
                      </a:cubicBezTo>
                      <a:lnTo>
                        <a:pt x="3403051" y="1397218"/>
                      </a:lnTo>
                      <a:cubicBezTo>
                        <a:pt x="3403117" y="1421843"/>
                        <a:pt x="3383126" y="1441769"/>
                        <a:pt x="3358500" y="1441769"/>
                      </a:cubicBezTo>
                      <a:close/>
                    </a:path>
                  </a:pathLst>
                </a:custGeom>
                <a:solidFill>
                  <a:srgbClr val="BAA162"/>
                </a:solidFill>
                <a:ln w="6615" cap="flat">
                  <a:noFill/>
                  <a:prstDash val="solid"/>
                  <a:miter/>
                </a:ln>
              </p:spPr>
              <p:txBody>
                <a:bodyPr rtlCol="0" anchor="ctr"/>
                <a:lstStyle/>
                <a:p>
                  <a:endParaRPr lang="en-US"/>
                </a:p>
              </p:txBody>
            </p:sp>
            <p:sp>
              <p:nvSpPr>
                <p:cNvPr id="34" name="Graphic 2">
                  <a:extLst>
                    <a:ext uri="{FF2B5EF4-FFF2-40B4-BE49-F238E27FC236}">
                      <a16:creationId xmlns:a16="http://schemas.microsoft.com/office/drawing/2014/main" id="{09F611A1-0980-8FF3-2F4B-3E9B8D94C18A}"/>
                    </a:ext>
                  </a:extLst>
                </p:cNvPr>
                <p:cNvSpPr/>
                <p:nvPr/>
              </p:nvSpPr>
              <p:spPr>
                <a:xfrm>
                  <a:off x="1849335" y="153907"/>
                  <a:ext cx="4103149" cy="1810088"/>
                </a:xfrm>
                <a:custGeom>
                  <a:avLst/>
                  <a:gdLst>
                    <a:gd name="connsiteX0" fmla="*/ 4058599 w 4103149"/>
                    <a:gd name="connsiteY0" fmla="*/ 1810088 h 1810088"/>
                    <a:gd name="connsiteX1" fmla="*/ 44550 w 4103149"/>
                    <a:gd name="connsiteY1" fmla="*/ 1810088 h 1810088"/>
                    <a:gd name="connsiteX2" fmla="*/ 0 w 4103149"/>
                    <a:gd name="connsiteY2" fmla="*/ 1765538 h 1810088"/>
                    <a:gd name="connsiteX3" fmla="*/ 0 w 4103149"/>
                    <a:gd name="connsiteY3" fmla="*/ 44551 h 1810088"/>
                    <a:gd name="connsiteX4" fmla="*/ 44550 w 4103149"/>
                    <a:gd name="connsiteY4" fmla="*/ 0 h 1810088"/>
                    <a:gd name="connsiteX5" fmla="*/ 4058599 w 4103149"/>
                    <a:gd name="connsiteY5" fmla="*/ 0 h 1810088"/>
                    <a:gd name="connsiteX6" fmla="*/ 4103150 w 4103149"/>
                    <a:gd name="connsiteY6" fmla="*/ 44551 h 1810088"/>
                    <a:gd name="connsiteX7" fmla="*/ 4103150 w 4103149"/>
                    <a:gd name="connsiteY7" fmla="*/ 1765472 h 1810088"/>
                    <a:gd name="connsiteX8" fmla="*/ 4058599 w 4103149"/>
                    <a:gd name="connsiteY8" fmla="*/ 1810088 h 18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03149" h="1810088">
                      <a:moveTo>
                        <a:pt x="4058599" y="1810088"/>
                      </a:moveTo>
                      <a:lnTo>
                        <a:pt x="44550" y="1810088"/>
                      </a:lnTo>
                      <a:cubicBezTo>
                        <a:pt x="19925" y="1810088"/>
                        <a:pt x="0" y="1790097"/>
                        <a:pt x="0" y="1765538"/>
                      </a:cubicBezTo>
                      <a:lnTo>
                        <a:pt x="0" y="44551"/>
                      </a:lnTo>
                      <a:cubicBezTo>
                        <a:pt x="0" y="19925"/>
                        <a:pt x="19991" y="0"/>
                        <a:pt x="44550" y="0"/>
                      </a:cubicBezTo>
                      <a:lnTo>
                        <a:pt x="4058599" y="0"/>
                      </a:lnTo>
                      <a:cubicBezTo>
                        <a:pt x="4083224" y="0"/>
                        <a:pt x="4103150" y="19991"/>
                        <a:pt x="4103150" y="44551"/>
                      </a:cubicBezTo>
                      <a:lnTo>
                        <a:pt x="4103150" y="1765472"/>
                      </a:lnTo>
                      <a:cubicBezTo>
                        <a:pt x="4103150" y="1790097"/>
                        <a:pt x="4083224" y="1810088"/>
                        <a:pt x="4058599" y="1810088"/>
                      </a:cubicBezTo>
                      <a:close/>
                    </a:path>
                  </a:pathLst>
                </a:custGeom>
                <a:solidFill>
                  <a:srgbClr val="F3E5BB"/>
                </a:solidFill>
                <a:ln w="6615" cap="flat">
                  <a:noFill/>
                  <a:prstDash val="solid"/>
                  <a:miter/>
                </a:ln>
              </p:spPr>
              <p:txBody>
                <a:bodyPr rtlCol="0" anchor="ctr"/>
                <a:lstStyle/>
                <a:p>
                  <a:endParaRPr lang="en-US"/>
                </a:p>
              </p:txBody>
            </p:sp>
            <p:sp>
              <p:nvSpPr>
                <p:cNvPr id="35" name="Graphic 2">
                  <a:extLst>
                    <a:ext uri="{FF2B5EF4-FFF2-40B4-BE49-F238E27FC236}">
                      <a16:creationId xmlns:a16="http://schemas.microsoft.com/office/drawing/2014/main" id="{1F4D7C3B-FBB6-E2FA-A613-2E158684DA14}"/>
                    </a:ext>
                  </a:extLst>
                </p:cNvPr>
                <p:cNvSpPr/>
                <p:nvPr/>
              </p:nvSpPr>
              <p:spPr>
                <a:xfrm>
                  <a:off x="2035282" y="268494"/>
                  <a:ext cx="3731188" cy="1580848"/>
                </a:xfrm>
                <a:custGeom>
                  <a:avLst/>
                  <a:gdLst>
                    <a:gd name="connsiteX0" fmla="*/ 3686638 w 3731188"/>
                    <a:gd name="connsiteY0" fmla="*/ 1580848 h 1580848"/>
                    <a:gd name="connsiteX1" fmla="*/ 44550 w 3731188"/>
                    <a:gd name="connsiteY1" fmla="*/ 1580848 h 1580848"/>
                    <a:gd name="connsiteX2" fmla="*/ 0 w 3731188"/>
                    <a:gd name="connsiteY2" fmla="*/ 1536298 h 1580848"/>
                    <a:gd name="connsiteX3" fmla="*/ 0 w 3731188"/>
                    <a:gd name="connsiteY3" fmla="*/ 44551 h 1580848"/>
                    <a:gd name="connsiteX4" fmla="*/ 44550 w 3731188"/>
                    <a:gd name="connsiteY4" fmla="*/ 0 h 1580848"/>
                    <a:gd name="connsiteX5" fmla="*/ 3686638 w 3731188"/>
                    <a:gd name="connsiteY5" fmla="*/ 0 h 1580848"/>
                    <a:gd name="connsiteX6" fmla="*/ 3731189 w 3731188"/>
                    <a:gd name="connsiteY6" fmla="*/ 44551 h 1580848"/>
                    <a:gd name="connsiteX7" fmla="*/ 3731189 w 3731188"/>
                    <a:gd name="connsiteY7" fmla="*/ 1536298 h 1580848"/>
                    <a:gd name="connsiteX8" fmla="*/ 3686638 w 3731188"/>
                    <a:gd name="connsiteY8" fmla="*/ 1580848 h 1580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31188" h="1580848">
                      <a:moveTo>
                        <a:pt x="3686638" y="1580848"/>
                      </a:moveTo>
                      <a:lnTo>
                        <a:pt x="44550" y="1580848"/>
                      </a:lnTo>
                      <a:cubicBezTo>
                        <a:pt x="19925" y="1580848"/>
                        <a:pt x="0" y="1560857"/>
                        <a:pt x="0" y="1536298"/>
                      </a:cubicBezTo>
                      <a:lnTo>
                        <a:pt x="0" y="44551"/>
                      </a:lnTo>
                      <a:cubicBezTo>
                        <a:pt x="0" y="19925"/>
                        <a:pt x="19991" y="0"/>
                        <a:pt x="44550" y="0"/>
                      </a:cubicBezTo>
                      <a:lnTo>
                        <a:pt x="3686638" y="0"/>
                      </a:lnTo>
                      <a:cubicBezTo>
                        <a:pt x="3711264" y="0"/>
                        <a:pt x="3731189" y="19991"/>
                        <a:pt x="3731189" y="44551"/>
                      </a:cubicBezTo>
                      <a:lnTo>
                        <a:pt x="3731189" y="1536298"/>
                      </a:lnTo>
                      <a:cubicBezTo>
                        <a:pt x="3731255" y="1560923"/>
                        <a:pt x="3711264" y="1580848"/>
                        <a:pt x="3686638" y="1580848"/>
                      </a:cubicBezTo>
                      <a:close/>
                    </a:path>
                  </a:pathLst>
                </a:custGeom>
                <a:solidFill>
                  <a:srgbClr val="BAA162"/>
                </a:solidFill>
                <a:ln w="6615" cap="flat">
                  <a:noFill/>
                  <a:prstDash val="solid"/>
                  <a:miter/>
                </a:ln>
              </p:spPr>
              <p:txBody>
                <a:bodyPr rtlCol="0" anchor="ctr"/>
                <a:lstStyle/>
                <a:p>
                  <a:endParaRPr lang="en-US"/>
                </a:p>
              </p:txBody>
            </p:sp>
            <p:sp>
              <p:nvSpPr>
                <p:cNvPr id="36" name="Graphic 2">
                  <a:extLst>
                    <a:ext uri="{FF2B5EF4-FFF2-40B4-BE49-F238E27FC236}">
                      <a16:creationId xmlns:a16="http://schemas.microsoft.com/office/drawing/2014/main" id="{F5BC909B-2766-FFCD-391F-4684087C237D}"/>
                    </a:ext>
                  </a:extLst>
                </p:cNvPr>
                <p:cNvSpPr/>
                <p:nvPr/>
              </p:nvSpPr>
              <p:spPr>
                <a:xfrm>
                  <a:off x="1710652" y="330984"/>
                  <a:ext cx="4380514" cy="1932420"/>
                </a:xfrm>
                <a:custGeom>
                  <a:avLst/>
                  <a:gdLst>
                    <a:gd name="connsiteX0" fmla="*/ 4335964 w 4380514"/>
                    <a:gd name="connsiteY0" fmla="*/ 1932420 h 1932420"/>
                    <a:gd name="connsiteX1" fmla="*/ 44550 w 4380514"/>
                    <a:gd name="connsiteY1" fmla="*/ 1932420 h 1932420"/>
                    <a:gd name="connsiteX2" fmla="*/ 0 w 4380514"/>
                    <a:gd name="connsiteY2" fmla="*/ 1887870 h 1932420"/>
                    <a:gd name="connsiteX3" fmla="*/ 0 w 4380514"/>
                    <a:gd name="connsiteY3" fmla="*/ 44551 h 1932420"/>
                    <a:gd name="connsiteX4" fmla="*/ 44550 w 4380514"/>
                    <a:gd name="connsiteY4" fmla="*/ 0 h 1932420"/>
                    <a:gd name="connsiteX5" fmla="*/ 4335964 w 4380514"/>
                    <a:gd name="connsiteY5" fmla="*/ 0 h 1932420"/>
                    <a:gd name="connsiteX6" fmla="*/ 4380515 w 4380514"/>
                    <a:gd name="connsiteY6" fmla="*/ 44551 h 1932420"/>
                    <a:gd name="connsiteX7" fmla="*/ 4380515 w 4380514"/>
                    <a:gd name="connsiteY7" fmla="*/ 1887870 h 1932420"/>
                    <a:gd name="connsiteX8" fmla="*/ 4335964 w 4380514"/>
                    <a:gd name="connsiteY8" fmla="*/ 1932420 h 193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0514" h="1932420">
                      <a:moveTo>
                        <a:pt x="4335964" y="1932420"/>
                      </a:moveTo>
                      <a:lnTo>
                        <a:pt x="44550" y="1932420"/>
                      </a:lnTo>
                      <a:cubicBezTo>
                        <a:pt x="19925" y="1932420"/>
                        <a:pt x="0" y="1912429"/>
                        <a:pt x="0" y="1887870"/>
                      </a:cubicBezTo>
                      <a:lnTo>
                        <a:pt x="0" y="44551"/>
                      </a:lnTo>
                      <a:cubicBezTo>
                        <a:pt x="0" y="19925"/>
                        <a:pt x="19991" y="0"/>
                        <a:pt x="44550" y="0"/>
                      </a:cubicBezTo>
                      <a:lnTo>
                        <a:pt x="4335964" y="0"/>
                      </a:lnTo>
                      <a:cubicBezTo>
                        <a:pt x="4360589" y="0"/>
                        <a:pt x="4380515" y="19991"/>
                        <a:pt x="4380515" y="44551"/>
                      </a:cubicBezTo>
                      <a:lnTo>
                        <a:pt x="4380515" y="1887870"/>
                      </a:lnTo>
                      <a:cubicBezTo>
                        <a:pt x="4380515" y="1912429"/>
                        <a:pt x="4360589" y="1932420"/>
                        <a:pt x="4335964" y="1932420"/>
                      </a:cubicBezTo>
                      <a:close/>
                    </a:path>
                  </a:pathLst>
                </a:custGeom>
                <a:solidFill>
                  <a:srgbClr val="F3E5BB"/>
                </a:solidFill>
                <a:ln w="6615" cap="flat">
                  <a:noFill/>
                  <a:prstDash val="solid"/>
                  <a:miter/>
                </a:ln>
              </p:spPr>
              <p:txBody>
                <a:bodyPr rtlCol="0" anchor="ctr"/>
                <a:lstStyle/>
                <a:p>
                  <a:endParaRPr lang="en-US"/>
                </a:p>
              </p:txBody>
            </p:sp>
            <p:sp>
              <p:nvSpPr>
                <p:cNvPr id="37" name="Graphic 2">
                  <a:extLst>
                    <a:ext uri="{FF2B5EF4-FFF2-40B4-BE49-F238E27FC236}">
                      <a16:creationId xmlns:a16="http://schemas.microsoft.com/office/drawing/2014/main" id="{8FFA12C5-D236-60C0-A750-1850A2CEE6CE}"/>
                    </a:ext>
                  </a:extLst>
                </p:cNvPr>
                <p:cNvSpPr/>
                <p:nvPr/>
              </p:nvSpPr>
              <p:spPr>
                <a:xfrm>
                  <a:off x="1909177" y="453316"/>
                  <a:ext cx="3983399" cy="1687756"/>
                </a:xfrm>
                <a:custGeom>
                  <a:avLst/>
                  <a:gdLst>
                    <a:gd name="connsiteX0" fmla="*/ 3938849 w 3983399"/>
                    <a:gd name="connsiteY0" fmla="*/ 1687757 h 1687756"/>
                    <a:gd name="connsiteX1" fmla="*/ 44551 w 3983399"/>
                    <a:gd name="connsiteY1" fmla="*/ 1687757 h 1687756"/>
                    <a:gd name="connsiteX2" fmla="*/ 0 w 3983399"/>
                    <a:gd name="connsiteY2" fmla="*/ 1643206 h 1687756"/>
                    <a:gd name="connsiteX3" fmla="*/ 0 w 3983399"/>
                    <a:gd name="connsiteY3" fmla="*/ 44550 h 1687756"/>
                    <a:gd name="connsiteX4" fmla="*/ 44551 w 3983399"/>
                    <a:gd name="connsiteY4" fmla="*/ 0 h 1687756"/>
                    <a:gd name="connsiteX5" fmla="*/ 3938849 w 3983399"/>
                    <a:gd name="connsiteY5" fmla="*/ 0 h 1687756"/>
                    <a:gd name="connsiteX6" fmla="*/ 3983399 w 3983399"/>
                    <a:gd name="connsiteY6" fmla="*/ 44550 h 1687756"/>
                    <a:gd name="connsiteX7" fmla="*/ 3983399 w 3983399"/>
                    <a:gd name="connsiteY7" fmla="*/ 1643140 h 1687756"/>
                    <a:gd name="connsiteX8" fmla="*/ 3938849 w 3983399"/>
                    <a:gd name="connsiteY8" fmla="*/ 1687757 h 168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83399" h="1687756">
                      <a:moveTo>
                        <a:pt x="3938849" y="1687757"/>
                      </a:moveTo>
                      <a:lnTo>
                        <a:pt x="44551" y="1687757"/>
                      </a:lnTo>
                      <a:cubicBezTo>
                        <a:pt x="19925" y="1687757"/>
                        <a:pt x="0" y="1667765"/>
                        <a:pt x="0" y="1643206"/>
                      </a:cubicBezTo>
                      <a:lnTo>
                        <a:pt x="0" y="44550"/>
                      </a:lnTo>
                      <a:cubicBezTo>
                        <a:pt x="0" y="19925"/>
                        <a:pt x="19992" y="0"/>
                        <a:pt x="44551" y="0"/>
                      </a:cubicBezTo>
                      <a:lnTo>
                        <a:pt x="3938849" y="0"/>
                      </a:lnTo>
                      <a:cubicBezTo>
                        <a:pt x="3963474" y="0"/>
                        <a:pt x="3983399" y="19991"/>
                        <a:pt x="3983399" y="44550"/>
                      </a:cubicBezTo>
                      <a:lnTo>
                        <a:pt x="3983399" y="1643140"/>
                      </a:lnTo>
                      <a:cubicBezTo>
                        <a:pt x="3983466" y="1667765"/>
                        <a:pt x="3963474" y="1687757"/>
                        <a:pt x="3938849" y="1687757"/>
                      </a:cubicBezTo>
                      <a:close/>
                    </a:path>
                  </a:pathLst>
                </a:custGeom>
                <a:solidFill>
                  <a:srgbClr val="BAA162"/>
                </a:solidFill>
                <a:ln w="6615" cap="flat">
                  <a:noFill/>
                  <a:prstDash val="solid"/>
                  <a:miter/>
                </a:ln>
              </p:spPr>
              <p:txBody>
                <a:bodyPr rtlCol="0" anchor="ctr"/>
                <a:lstStyle/>
                <a:p>
                  <a:endParaRPr lang="en-US"/>
                </a:p>
              </p:txBody>
            </p:sp>
          </p:grpSp>
          <p:grpSp>
            <p:nvGrpSpPr>
              <p:cNvPr id="27" name="Group 191">
                <a:extLst>
                  <a:ext uri="{FF2B5EF4-FFF2-40B4-BE49-F238E27FC236}">
                    <a16:creationId xmlns:a16="http://schemas.microsoft.com/office/drawing/2014/main" id="{C146EA08-9F0B-25AD-5245-DC58A6E8C0D2}"/>
                  </a:ext>
                </a:extLst>
              </p:cNvPr>
              <p:cNvGrpSpPr/>
              <p:nvPr/>
            </p:nvGrpSpPr>
            <p:grpSpPr>
              <a:xfrm>
                <a:off x="545029" y="2828693"/>
                <a:ext cx="1439306" cy="634951"/>
                <a:chOff x="1580710" y="530700"/>
                <a:chExt cx="4658607" cy="2055148"/>
              </a:xfrm>
            </p:grpSpPr>
            <p:sp>
              <p:nvSpPr>
                <p:cNvPr id="28" name="Graphic 2">
                  <a:extLst>
                    <a:ext uri="{FF2B5EF4-FFF2-40B4-BE49-F238E27FC236}">
                      <a16:creationId xmlns:a16="http://schemas.microsoft.com/office/drawing/2014/main" id="{E2A57546-784D-883E-3CF8-554A105CEB3D}"/>
                    </a:ext>
                  </a:extLst>
                </p:cNvPr>
                <p:cNvSpPr/>
                <p:nvPr/>
              </p:nvSpPr>
              <p:spPr>
                <a:xfrm>
                  <a:off x="1580710" y="530700"/>
                  <a:ext cx="4658607" cy="2055148"/>
                </a:xfrm>
                <a:custGeom>
                  <a:avLst/>
                  <a:gdLst>
                    <a:gd name="connsiteX0" fmla="*/ 4614057 w 4658607"/>
                    <a:gd name="connsiteY0" fmla="*/ 2055149 h 2055149"/>
                    <a:gd name="connsiteX1" fmla="*/ 44551 w 4658607"/>
                    <a:gd name="connsiteY1" fmla="*/ 2055149 h 2055149"/>
                    <a:gd name="connsiteX2" fmla="*/ 0 w 4658607"/>
                    <a:gd name="connsiteY2" fmla="*/ 2010599 h 2055149"/>
                    <a:gd name="connsiteX3" fmla="*/ 0 w 4658607"/>
                    <a:gd name="connsiteY3" fmla="*/ 44551 h 2055149"/>
                    <a:gd name="connsiteX4" fmla="*/ 44551 w 4658607"/>
                    <a:gd name="connsiteY4" fmla="*/ 0 h 2055149"/>
                    <a:gd name="connsiteX5" fmla="*/ 4614057 w 4658607"/>
                    <a:gd name="connsiteY5" fmla="*/ 0 h 2055149"/>
                    <a:gd name="connsiteX6" fmla="*/ 4658608 w 4658607"/>
                    <a:gd name="connsiteY6" fmla="*/ 44551 h 2055149"/>
                    <a:gd name="connsiteX7" fmla="*/ 4658608 w 4658607"/>
                    <a:gd name="connsiteY7" fmla="*/ 2010533 h 2055149"/>
                    <a:gd name="connsiteX8" fmla="*/ 4614057 w 4658607"/>
                    <a:gd name="connsiteY8" fmla="*/ 2055149 h 2055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8607" h="2055149">
                      <a:moveTo>
                        <a:pt x="4614057" y="2055149"/>
                      </a:moveTo>
                      <a:lnTo>
                        <a:pt x="44551" y="2055149"/>
                      </a:lnTo>
                      <a:cubicBezTo>
                        <a:pt x="19925" y="2055149"/>
                        <a:pt x="0" y="2035158"/>
                        <a:pt x="0" y="2010599"/>
                      </a:cubicBezTo>
                      <a:lnTo>
                        <a:pt x="0" y="44551"/>
                      </a:lnTo>
                      <a:cubicBezTo>
                        <a:pt x="0" y="19925"/>
                        <a:pt x="19991" y="0"/>
                        <a:pt x="44551" y="0"/>
                      </a:cubicBezTo>
                      <a:lnTo>
                        <a:pt x="4614057" y="0"/>
                      </a:lnTo>
                      <a:cubicBezTo>
                        <a:pt x="4638683" y="0"/>
                        <a:pt x="4658608" y="19991"/>
                        <a:pt x="4658608" y="44551"/>
                      </a:cubicBezTo>
                      <a:lnTo>
                        <a:pt x="4658608" y="2010533"/>
                      </a:lnTo>
                      <a:cubicBezTo>
                        <a:pt x="4658608" y="2035158"/>
                        <a:pt x="4638683" y="2055149"/>
                        <a:pt x="4614057" y="2055149"/>
                      </a:cubicBezTo>
                      <a:close/>
                    </a:path>
                  </a:pathLst>
                </a:custGeom>
                <a:solidFill>
                  <a:srgbClr val="F3E5BB"/>
                </a:solidFill>
                <a:ln w="6615" cap="flat">
                  <a:noFill/>
                  <a:prstDash val="solid"/>
                  <a:miter/>
                </a:ln>
              </p:spPr>
              <p:txBody>
                <a:bodyPr rtlCol="0" anchor="ctr"/>
                <a:lstStyle/>
                <a:p>
                  <a:endParaRPr lang="en-US"/>
                </a:p>
              </p:txBody>
            </p:sp>
            <p:sp>
              <p:nvSpPr>
                <p:cNvPr id="29" name="Graphic 2">
                  <a:extLst>
                    <a:ext uri="{FF2B5EF4-FFF2-40B4-BE49-F238E27FC236}">
                      <a16:creationId xmlns:a16="http://schemas.microsoft.com/office/drawing/2014/main" id="{430DCD34-B64A-E1F3-AC40-49029CB4E01A}"/>
                    </a:ext>
                  </a:extLst>
                </p:cNvPr>
                <p:cNvSpPr/>
                <p:nvPr/>
              </p:nvSpPr>
              <p:spPr>
                <a:xfrm>
                  <a:off x="1791876" y="660845"/>
                  <a:ext cx="4236272" cy="1794861"/>
                </a:xfrm>
                <a:custGeom>
                  <a:avLst/>
                  <a:gdLst>
                    <a:gd name="connsiteX0" fmla="*/ 4191721 w 4236271"/>
                    <a:gd name="connsiteY0" fmla="*/ 1794863 h 1794863"/>
                    <a:gd name="connsiteX1" fmla="*/ 44550 w 4236271"/>
                    <a:gd name="connsiteY1" fmla="*/ 1794863 h 1794863"/>
                    <a:gd name="connsiteX2" fmla="*/ 0 w 4236271"/>
                    <a:gd name="connsiteY2" fmla="*/ 1750313 h 1794863"/>
                    <a:gd name="connsiteX3" fmla="*/ 0 w 4236271"/>
                    <a:gd name="connsiteY3" fmla="*/ 44550 h 1794863"/>
                    <a:gd name="connsiteX4" fmla="*/ 44550 w 4236271"/>
                    <a:gd name="connsiteY4" fmla="*/ 0 h 1794863"/>
                    <a:gd name="connsiteX5" fmla="*/ 4191721 w 4236271"/>
                    <a:gd name="connsiteY5" fmla="*/ 0 h 1794863"/>
                    <a:gd name="connsiteX6" fmla="*/ 4236272 w 4236271"/>
                    <a:gd name="connsiteY6" fmla="*/ 44550 h 1794863"/>
                    <a:gd name="connsiteX7" fmla="*/ 4236272 w 4236271"/>
                    <a:gd name="connsiteY7" fmla="*/ 1750313 h 1794863"/>
                    <a:gd name="connsiteX8" fmla="*/ 4191721 w 4236271"/>
                    <a:gd name="connsiteY8" fmla="*/ 1794863 h 1794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36271" h="1794863">
                      <a:moveTo>
                        <a:pt x="4191721" y="1794863"/>
                      </a:moveTo>
                      <a:lnTo>
                        <a:pt x="44550" y="1794863"/>
                      </a:lnTo>
                      <a:cubicBezTo>
                        <a:pt x="19925" y="1794863"/>
                        <a:pt x="0" y="1774872"/>
                        <a:pt x="0" y="1750313"/>
                      </a:cubicBezTo>
                      <a:lnTo>
                        <a:pt x="0" y="44550"/>
                      </a:lnTo>
                      <a:cubicBezTo>
                        <a:pt x="0" y="19925"/>
                        <a:pt x="19991" y="0"/>
                        <a:pt x="44550" y="0"/>
                      </a:cubicBezTo>
                      <a:lnTo>
                        <a:pt x="4191721" y="0"/>
                      </a:lnTo>
                      <a:cubicBezTo>
                        <a:pt x="4216346" y="0"/>
                        <a:pt x="4236272" y="19991"/>
                        <a:pt x="4236272" y="44550"/>
                      </a:cubicBezTo>
                      <a:lnTo>
                        <a:pt x="4236272" y="1750313"/>
                      </a:lnTo>
                      <a:cubicBezTo>
                        <a:pt x="4236338" y="1774938"/>
                        <a:pt x="4216346" y="1794863"/>
                        <a:pt x="4191721" y="1794863"/>
                      </a:cubicBezTo>
                      <a:close/>
                    </a:path>
                  </a:pathLst>
                </a:custGeom>
                <a:solidFill>
                  <a:srgbClr val="BAA162"/>
                </a:solidFill>
                <a:ln w="6615" cap="flat">
                  <a:noFill/>
                  <a:prstDash val="solid"/>
                  <a:miter/>
                </a:ln>
              </p:spPr>
              <p:txBody>
                <a:bodyPr rtlCol="0" anchor="ctr"/>
                <a:lstStyle/>
                <a:p>
                  <a:endParaRPr lang="en-US"/>
                </a:p>
              </p:txBody>
            </p:sp>
            <p:sp>
              <p:nvSpPr>
                <p:cNvPr id="30" name="Graphic 2">
                  <a:extLst>
                    <a:ext uri="{FF2B5EF4-FFF2-40B4-BE49-F238E27FC236}">
                      <a16:creationId xmlns:a16="http://schemas.microsoft.com/office/drawing/2014/main" id="{645EDEC3-F63D-99B6-A6D9-6BC88AE22D89}"/>
                    </a:ext>
                  </a:extLst>
                </p:cNvPr>
                <p:cNvSpPr/>
                <p:nvPr/>
              </p:nvSpPr>
              <p:spPr>
                <a:xfrm>
                  <a:off x="1908381" y="772188"/>
                  <a:ext cx="4003194" cy="1572241"/>
                </a:xfrm>
                <a:custGeom>
                  <a:avLst/>
                  <a:gdLst>
                    <a:gd name="connsiteX0" fmla="*/ 3673532 w 4003192"/>
                    <a:gd name="connsiteY0" fmla="*/ 0 h 1572242"/>
                    <a:gd name="connsiteX1" fmla="*/ 328999 w 4003192"/>
                    <a:gd name="connsiteY1" fmla="*/ 0 h 1572242"/>
                    <a:gd name="connsiteX2" fmla="*/ 0 w 4003192"/>
                    <a:gd name="connsiteY2" fmla="*/ 313707 h 1572242"/>
                    <a:gd name="connsiteX3" fmla="*/ 0 w 4003192"/>
                    <a:gd name="connsiteY3" fmla="*/ 1246422 h 1572242"/>
                    <a:gd name="connsiteX4" fmla="*/ 330389 w 4003192"/>
                    <a:gd name="connsiteY4" fmla="*/ 1572243 h 1572242"/>
                    <a:gd name="connsiteX5" fmla="*/ 3672141 w 4003192"/>
                    <a:gd name="connsiteY5" fmla="*/ 1572243 h 1572242"/>
                    <a:gd name="connsiteX6" fmla="*/ 4003192 w 4003192"/>
                    <a:gd name="connsiteY6" fmla="*/ 1246422 h 1572242"/>
                    <a:gd name="connsiteX7" fmla="*/ 4003192 w 4003192"/>
                    <a:gd name="connsiteY7" fmla="*/ 313707 h 1572242"/>
                    <a:gd name="connsiteX8" fmla="*/ 3673532 w 4003192"/>
                    <a:gd name="connsiteY8" fmla="*/ 0 h 1572242"/>
                    <a:gd name="connsiteX9" fmla="*/ 2001596 w 4003192"/>
                    <a:gd name="connsiteY9" fmla="*/ 1474933 h 1572242"/>
                    <a:gd name="connsiteX10" fmla="*/ 1312751 w 4003192"/>
                    <a:gd name="connsiteY10" fmla="*/ 786088 h 1572242"/>
                    <a:gd name="connsiteX11" fmla="*/ 2001596 w 4003192"/>
                    <a:gd name="connsiteY11" fmla="*/ 97243 h 1572242"/>
                    <a:gd name="connsiteX12" fmla="*/ 2690441 w 4003192"/>
                    <a:gd name="connsiteY12" fmla="*/ 786088 h 1572242"/>
                    <a:gd name="connsiteX13" fmla="*/ 2001596 w 4003192"/>
                    <a:gd name="connsiteY13" fmla="*/ 1474933 h 157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03192" h="1572242">
                      <a:moveTo>
                        <a:pt x="3673532" y="0"/>
                      </a:moveTo>
                      <a:lnTo>
                        <a:pt x="328999" y="0"/>
                      </a:lnTo>
                      <a:cubicBezTo>
                        <a:pt x="307551" y="168140"/>
                        <a:pt x="170523" y="300071"/>
                        <a:pt x="0" y="313707"/>
                      </a:cubicBezTo>
                      <a:lnTo>
                        <a:pt x="0" y="1246422"/>
                      </a:lnTo>
                      <a:cubicBezTo>
                        <a:pt x="174561" y="1260389"/>
                        <a:pt x="314104" y="1398344"/>
                        <a:pt x="330389" y="1572243"/>
                      </a:cubicBezTo>
                      <a:lnTo>
                        <a:pt x="3672141" y="1572243"/>
                      </a:lnTo>
                      <a:cubicBezTo>
                        <a:pt x="3688426" y="1398145"/>
                        <a:pt x="3828300" y="1260058"/>
                        <a:pt x="4003192" y="1246422"/>
                      </a:cubicBezTo>
                      <a:lnTo>
                        <a:pt x="4003192" y="313707"/>
                      </a:lnTo>
                      <a:cubicBezTo>
                        <a:pt x="3832404" y="300402"/>
                        <a:pt x="3695046" y="168339"/>
                        <a:pt x="3673532" y="0"/>
                      </a:cubicBezTo>
                      <a:close/>
                      <a:moveTo>
                        <a:pt x="2001596" y="1474933"/>
                      </a:moveTo>
                      <a:cubicBezTo>
                        <a:pt x="1621162" y="1474933"/>
                        <a:pt x="1312751" y="1166522"/>
                        <a:pt x="1312751" y="786088"/>
                      </a:cubicBezTo>
                      <a:cubicBezTo>
                        <a:pt x="1312751" y="405655"/>
                        <a:pt x="1621162" y="97243"/>
                        <a:pt x="2001596" y="97243"/>
                      </a:cubicBezTo>
                      <a:cubicBezTo>
                        <a:pt x="2382030" y="97243"/>
                        <a:pt x="2690441" y="405655"/>
                        <a:pt x="2690441" y="786088"/>
                      </a:cubicBezTo>
                      <a:cubicBezTo>
                        <a:pt x="2690441" y="1166522"/>
                        <a:pt x="2382030" y="1474933"/>
                        <a:pt x="2001596" y="1474933"/>
                      </a:cubicBezTo>
                      <a:close/>
                    </a:path>
                  </a:pathLst>
                </a:custGeom>
                <a:solidFill>
                  <a:srgbClr val="F3E5BB"/>
                </a:solidFill>
                <a:ln w="6615" cap="flat">
                  <a:noFill/>
                  <a:prstDash val="solid"/>
                  <a:miter/>
                </a:ln>
              </p:spPr>
              <p:txBody>
                <a:bodyPr rtlCol="0" anchor="ctr"/>
                <a:lstStyle/>
                <a:p>
                  <a:endParaRPr lang="en-US"/>
                </a:p>
              </p:txBody>
            </p:sp>
            <p:sp>
              <p:nvSpPr>
                <p:cNvPr id="31" name="Graphic 2">
                  <a:extLst>
                    <a:ext uri="{FF2B5EF4-FFF2-40B4-BE49-F238E27FC236}">
                      <a16:creationId xmlns:a16="http://schemas.microsoft.com/office/drawing/2014/main" id="{A99DACA7-AE6D-C4E3-696C-91B0EA264D3B}"/>
                    </a:ext>
                  </a:extLst>
                </p:cNvPr>
                <p:cNvSpPr/>
                <p:nvPr/>
              </p:nvSpPr>
              <p:spPr>
                <a:xfrm>
                  <a:off x="3664189" y="1137660"/>
                  <a:ext cx="491741" cy="841098"/>
                </a:xfrm>
                <a:custGeom>
                  <a:avLst/>
                  <a:gdLst>
                    <a:gd name="connsiteX0" fmla="*/ 211367 w 491741"/>
                    <a:gd name="connsiteY0" fmla="*/ 357000 h 841098"/>
                    <a:gd name="connsiteX1" fmla="*/ 211367 w 491741"/>
                    <a:gd name="connsiteY1" fmla="*/ 138153 h 841098"/>
                    <a:gd name="connsiteX2" fmla="*/ 166022 w 491741"/>
                    <a:gd name="connsiteY2" fmla="*/ 156622 h 841098"/>
                    <a:gd name="connsiteX3" fmla="*/ 111277 w 491741"/>
                    <a:gd name="connsiteY3" fmla="*/ 268892 h 841098"/>
                    <a:gd name="connsiteX4" fmla="*/ 211367 w 491741"/>
                    <a:gd name="connsiteY4" fmla="*/ 357000 h 841098"/>
                    <a:gd name="connsiteX5" fmla="*/ 211367 w 491741"/>
                    <a:gd name="connsiteY5" fmla="*/ 357000 h 841098"/>
                    <a:gd name="connsiteX6" fmla="*/ 278027 w 491741"/>
                    <a:gd name="connsiteY6" fmla="*/ 703607 h 841098"/>
                    <a:gd name="connsiteX7" fmla="*/ 325490 w 491741"/>
                    <a:gd name="connsiteY7" fmla="*/ 684608 h 841098"/>
                    <a:gd name="connsiteX8" fmla="*/ 380235 w 491741"/>
                    <a:gd name="connsiteY8" fmla="*/ 572339 h 841098"/>
                    <a:gd name="connsiteX9" fmla="*/ 277961 w 491741"/>
                    <a:gd name="connsiteY9" fmla="*/ 472249 h 841098"/>
                    <a:gd name="connsiteX10" fmla="*/ 277961 w 491741"/>
                    <a:gd name="connsiteY10" fmla="*/ 703607 h 841098"/>
                    <a:gd name="connsiteX11" fmla="*/ 278027 w 491741"/>
                    <a:gd name="connsiteY11" fmla="*/ 841098 h 841098"/>
                    <a:gd name="connsiteX12" fmla="*/ 211433 w 491741"/>
                    <a:gd name="connsiteY12" fmla="*/ 841098 h 841098"/>
                    <a:gd name="connsiteX13" fmla="*/ 211433 w 491741"/>
                    <a:gd name="connsiteY13" fmla="*/ 800850 h 841098"/>
                    <a:gd name="connsiteX14" fmla="*/ 137491 w 491741"/>
                    <a:gd name="connsiteY14" fmla="*/ 781190 h 841098"/>
                    <a:gd name="connsiteX15" fmla="*/ 0 w 491741"/>
                    <a:gd name="connsiteY15" fmla="*/ 595507 h 841098"/>
                    <a:gd name="connsiteX16" fmla="*/ 110085 w 491741"/>
                    <a:gd name="connsiteY16" fmla="*/ 592529 h 841098"/>
                    <a:gd name="connsiteX17" fmla="*/ 186013 w 491741"/>
                    <a:gd name="connsiteY17" fmla="*/ 695067 h 841098"/>
                    <a:gd name="connsiteX18" fmla="*/ 211433 w 491741"/>
                    <a:gd name="connsiteY18" fmla="*/ 703011 h 841098"/>
                    <a:gd name="connsiteX19" fmla="*/ 211433 w 491741"/>
                    <a:gd name="connsiteY19" fmla="*/ 453449 h 841098"/>
                    <a:gd name="connsiteX20" fmla="*/ 2250 w 491741"/>
                    <a:gd name="connsiteY20" fmla="*/ 280741 h 841098"/>
                    <a:gd name="connsiteX21" fmla="*/ 101414 w 491741"/>
                    <a:gd name="connsiteY21" fmla="*/ 78907 h 841098"/>
                    <a:gd name="connsiteX22" fmla="*/ 211433 w 491741"/>
                    <a:gd name="connsiteY22" fmla="*/ 40248 h 841098"/>
                    <a:gd name="connsiteX23" fmla="*/ 211433 w 491741"/>
                    <a:gd name="connsiteY23" fmla="*/ 0 h 841098"/>
                    <a:gd name="connsiteX24" fmla="*/ 278027 w 491741"/>
                    <a:gd name="connsiteY24" fmla="*/ 0 h 841098"/>
                    <a:gd name="connsiteX25" fmla="*/ 278027 w 491741"/>
                    <a:gd name="connsiteY25" fmla="*/ 39983 h 841098"/>
                    <a:gd name="connsiteX26" fmla="*/ 354087 w 491741"/>
                    <a:gd name="connsiteY26" fmla="*/ 59974 h 841098"/>
                    <a:gd name="connsiteX27" fmla="*/ 491578 w 491741"/>
                    <a:gd name="connsiteY27" fmla="*/ 245657 h 841098"/>
                    <a:gd name="connsiteX28" fmla="*/ 381493 w 491741"/>
                    <a:gd name="connsiteY28" fmla="*/ 248636 h 841098"/>
                    <a:gd name="connsiteX29" fmla="*/ 305565 w 491741"/>
                    <a:gd name="connsiteY29" fmla="*/ 146097 h 841098"/>
                    <a:gd name="connsiteX30" fmla="*/ 278027 w 491741"/>
                    <a:gd name="connsiteY30" fmla="*/ 137690 h 841098"/>
                    <a:gd name="connsiteX31" fmla="*/ 278027 w 491741"/>
                    <a:gd name="connsiteY31" fmla="*/ 371298 h 841098"/>
                    <a:gd name="connsiteX32" fmla="*/ 489327 w 491741"/>
                    <a:gd name="connsiteY32" fmla="*/ 558901 h 841098"/>
                    <a:gd name="connsiteX33" fmla="*/ 390165 w 491741"/>
                    <a:gd name="connsiteY33" fmla="*/ 762258 h 841098"/>
                    <a:gd name="connsiteX34" fmla="*/ 278027 w 491741"/>
                    <a:gd name="connsiteY34" fmla="*/ 801115 h 841098"/>
                    <a:gd name="connsiteX35" fmla="*/ 278027 w 491741"/>
                    <a:gd name="connsiteY35" fmla="*/ 841098 h 841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491741" h="841098">
                      <a:moveTo>
                        <a:pt x="211367" y="357000"/>
                      </a:moveTo>
                      <a:lnTo>
                        <a:pt x="211367" y="138153"/>
                      </a:lnTo>
                      <a:cubicBezTo>
                        <a:pt x="195281" y="141595"/>
                        <a:pt x="179857" y="147818"/>
                        <a:pt x="166022" y="156622"/>
                      </a:cubicBezTo>
                      <a:cubicBezTo>
                        <a:pt x="125311" y="182306"/>
                        <a:pt x="104260" y="225533"/>
                        <a:pt x="111277" y="268892"/>
                      </a:cubicBezTo>
                      <a:cubicBezTo>
                        <a:pt x="119750" y="325490"/>
                        <a:pt x="159799" y="344621"/>
                        <a:pt x="211367" y="357000"/>
                      </a:cubicBezTo>
                      <a:lnTo>
                        <a:pt x="211367" y="357000"/>
                      </a:lnTo>
                      <a:close/>
                      <a:moveTo>
                        <a:pt x="278027" y="703607"/>
                      </a:moveTo>
                      <a:cubicBezTo>
                        <a:pt x="294907" y="700165"/>
                        <a:pt x="310993" y="693744"/>
                        <a:pt x="325490" y="684608"/>
                      </a:cubicBezTo>
                      <a:cubicBezTo>
                        <a:pt x="366201" y="658924"/>
                        <a:pt x="387252" y="615697"/>
                        <a:pt x="380235" y="572339"/>
                      </a:cubicBezTo>
                      <a:cubicBezTo>
                        <a:pt x="366731" y="514482"/>
                        <a:pt x="327145" y="488864"/>
                        <a:pt x="277961" y="472249"/>
                      </a:cubicBezTo>
                      <a:lnTo>
                        <a:pt x="277961" y="703607"/>
                      </a:lnTo>
                      <a:close/>
                      <a:moveTo>
                        <a:pt x="278027" y="841098"/>
                      </a:moveTo>
                      <a:lnTo>
                        <a:pt x="211433" y="841098"/>
                      </a:lnTo>
                      <a:lnTo>
                        <a:pt x="211433" y="800850"/>
                      </a:lnTo>
                      <a:cubicBezTo>
                        <a:pt x="186079" y="797871"/>
                        <a:pt x="161123" y="791252"/>
                        <a:pt x="137491" y="781190"/>
                      </a:cubicBezTo>
                      <a:cubicBezTo>
                        <a:pt x="55738" y="746238"/>
                        <a:pt x="2846" y="674811"/>
                        <a:pt x="0" y="595507"/>
                      </a:cubicBezTo>
                      <a:lnTo>
                        <a:pt x="110085" y="592529"/>
                      </a:lnTo>
                      <a:cubicBezTo>
                        <a:pt x="111674" y="636285"/>
                        <a:pt x="140867" y="675738"/>
                        <a:pt x="186013" y="695067"/>
                      </a:cubicBezTo>
                      <a:cubicBezTo>
                        <a:pt x="194222" y="698576"/>
                        <a:pt x="202695" y="701290"/>
                        <a:pt x="211433" y="703011"/>
                      </a:cubicBezTo>
                      <a:lnTo>
                        <a:pt x="211433" y="453449"/>
                      </a:lnTo>
                      <a:cubicBezTo>
                        <a:pt x="124450" y="431604"/>
                        <a:pt x="31510" y="406648"/>
                        <a:pt x="2250" y="280741"/>
                      </a:cubicBezTo>
                      <a:cubicBezTo>
                        <a:pt x="-9930" y="202695"/>
                        <a:pt x="28200" y="125178"/>
                        <a:pt x="101414" y="78907"/>
                      </a:cubicBezTo>
                      <a:cubicBezTo>
                        <a:pt x="134512" y="57988"/>
                        <a:pt x="172377" y="45014"/>
                        <a:pt x="211433" y="40248"/>
                      </a:cubicBezTo>
                      <a:lnTo>
                        <a:pt x="211433" y="0"/>
                      </a:lnTo>
                      <a:lnTo>
                        <a:pt x="278027" y="0"/>
                      </a:lnTo>
                      <a:lnTo>
                        <a:pt x="278027" y="39983"/>
                      </a:lnTo>
                      <a:cubicBezTo>
                        <a:pt x="304109" y="42896"/>
                        <a:pt x="329793" y="49582"/>
                        <a:pt x="354087" y="59974"/>
                      </a:cubicBezTo>
                      <a:cubicBezTo>
                        <a:pt x="435840" y="94926"/>
                        <a:pt x="488732" y="166353"/>
                        <a:pt x="491578" y="245657"/>
                      </a:cubicBezTo>
                      <a:lnTo>
                        <a:pt x="381493" y="248636"/>
                      </a:lnTo>
                      <a:cubicBezTo>
                        <a:pt x="379904" y="204879"/>
                        <a:pt x="350711" y="165426"/>
                        <a:pt x="305565" y="146097"/>
                      </a:cubicBezTo>
                      <a:cubicBezTo>
                        <a:pt x="296695" y="142323"/>
                        <a:pt x="287427" y="139411"/>
                        <a:pt x="278027" y="137690"/>
                      </a:cubicBezTo>
                      <a:lnTo>
                        <a:pt x="278027" y="371298"/>
                      </a:lnTo>
                      <a:cubicBezTo>
                        <a:pt x="361766" y="389304"/>
                        <a:pt x="452721" y="420019"/>
                        <a:pt x="489327" y="558901"/>
                      </a:cubicBezTo>
                      <a:cubicBezTo>
                        <a:pt x="502037" y="637476"/>
                        <a:pt x="463908" y="715721"/>
                        <a:pt x="390165" y="762258"/>
                      </a:cubicBezTo>
                      <a:cubicBezTo>
                        <a:pt x="356470" y="783573"/>
                        <a:pt x="317877" y="796614"/>
                        <a:pt x="278027" y="801115"/>
                      </a:cubicBezTo>
                      <a:lnTo>
                        <a:pt x="278027" y="841098"/>
                      </a:lnTo>
                      <a:close/>
                    </a:path>
                  </a:pathLst>
                </a:custGeom>
                <a:solidFill>
                  <a:srgbClr val="FFFFFF"/>
                </a:solidFill>
                <a:ln w="6615" cap="flat">
                  <a:noFill/>
                  <a:prstDash val="solid"/>
                  <a:miter/>
                </a:ln>
              </p:spPr>
              <p:txBody>
                <a:bodyPr rtlCol="0" anchor="ctr"/>
                <a:lstStyle/>
                <a:p>
                  <a:endParaRPr lang="en-US"/>
                </a:p>
              </p:txBody>
            </p:sp>
          </p:grpSp>
        </p:grpSp>
        <p:grpSp>
          <p:nvGrpSpPr>
            <p:cNvPr id="13" name="Group 192">
              <a:extLst>
                <a:ext uri="{FF2B5EF4-FFF2-40B4-BE49-F238E27FC236}">
                  <a16:creationId xmlns:a16="http://schemas.microsoft.com/office/drawing/2014/main" id="{0E9B0237-B20B-F034-EBA1-BCC4537800CA}"/>
                </a:ext>
              </a:extLst>
            </p:cNvPr>
            <p:cNvGrpSpPr/>
            <p:nvPr/>
          </p:nvGrpSpPr>
          <p:grpSpPr>
            <a:xfrm>
              <a:off x="5939976" y="3897499"/>
              <a:ext cx="783429" cy="478514"/>
              <a:chOff x="2843095" y="1894766"/>
              <a:chExt cx="2535729" cy="1548806"/>
            </a:xfrm>
          </p:grpSpPr>
          <p:sp>
            <p:nvSpPr>
              <p:cNvPr id="22" name="Graphic 2">
                <a:extLst>
                  <a:ext uri="{FF2B5EF4-FFF2-40B4-BE49-F238E27FC236}">
                    <a16:creationId xmlns:a16="http://schemas.microsoft.com/office/drawing/2014/main" id="{2435A9F5-123D-5F92-77D8-ECC428524C57}"/>
                  </a:ext>
                </a:extLst>
              </p:cNvPr>
              <p:cNvSpPr/>
              <p:nvPr/>
            </p:nvSpPr>
            <p:spPr>
              <a:xfrm>
                <a:off x="2843095" y="1895937"/>
                <a:ext cx="2535729" cy="1547635"/>
              </a:xfrm>
              <a:custGeom>
                <a:avLst/>
                <a:gdLst>
                  <a:gd name="connsiteX0" fmla="*/ 2526260 w 2535729"/>
                  <a:gd name="connsiteY0" fmla="*/ 765576 h 1547635"/>
                  <a:gd name="connsiteX1" fmla="*/ 2528644 w 2535729"/>
                  <a:gd name="connsiteY1" fmla="*/ 746246 h 1547635"/>
                  <a:gd name="connsiteX2" fmla="*/ 2488926 w 2535729"/>
                  <a:gd name="connsiteY2" fmla="*/ 588102 h 1547635"/>
                  <a:gd name="connsiteX3" fmla="*/ 2312378 w 2535729"/>
                  <a:gd name="connsiteY3" fmla="*/ 463453 h 1547635"/>
                  <a:gd name="connsiteX4" fmla="*/ 2299470 w 2535729"/>
                  <a:gd name="connsiteY4" fmla="*/ 443925 h 1547635"/>
                  <a:gd name="connsiteX5" fmla="*/ 2189318 w 2535729"/>
                  <a:gd name="connsiteY5" fmla="*/ 245798 h 1547635"/>
                  <a:gd name="connsiteX6" fmla="*/ 1516360 w 2535729"/>
                  <a:gd name="connsiteY6" fmla="*/ 24170 h 1547635"/>
                  <a:gd name="connsiteX7" fmla="*/ 769262 w 2535729"/>
                  <a:gd name="connsiteY7" fmla="*/ 25428 h 1547635"/>
                  <a:gd name="connsiteX8" fmla="*/ 67972 w 2535729"/>
                  <a:gd name="connsiteY8" fmla="*/ 287369 h 1547635"/>
                  <a:gd name="connsiteX9" fmla="*/ 30041 w 2535729"/>
                  <a:gd name="connsiteY9" fmla="*/ 655755 h 1547635"/>
                  <a:gd name="connsiteX10" fmla="*/ 74128 w 2535729"/>
                  <a:gd name="connsiteY10" fmla="*/ 740884 h 1547635"/>
                  <a:gd name="connsiteX11" fmla="*/ 109477 w 2535729"/>
                  <a:gd name="connsiteY11" fmla="*/ 809862 h 1547635"/>
                  <a:gd name="connsiteX12" fmla="*/ 42685 w 2535729"/>
                  <a:gd name="connsiteY12" fmla="*/ 999185 h 1547635"/>
                  <a:gd name="connsiteX13" fmla="*/ 90346 w 2535729"/>
                  <a:gd name="connsiteY13" fmla="*/ 1259273 h 1547635"/>
                  <a:gd name="connsiteX14" fmla="*/ 432055 w 2535729"/>
                  <a:gd name="connsiteY14" fmla="*/ 1459981 h 1547635"/>
                  <a:gd name="connsiteX15" fmla="*/ 868491 w 2535729"/>
                  <a:gd name="connsiteY15" fmla="*/ 1535446 h 1547635"/>
                  <a:gd name="connsiteX16" fmla="*/ 1712767 w 2535729"/>
                  <a:gd name="connsiteY16" fmla="*/ 1501686 h 1547635"/>
                  <a:gd name="connsiteX17" fmla="*/ 2081483 w 2535729"/>
                  <a:gd name="connsiteY17" fmla="*/ 1393520 h 1547635"/>
                  <a:gd name="connsiteX18" fmla="*/ 2330384 w 2535729"/>
                  <a:gd name="connsiteY18" fmla="*/ 1142170 h 1547635"/>
                  <a:gd name="connsiteX19" fmla="*/ 2426104 w 2535729"/>
                  <a:gd name="connsiteY19" fmla="*/ 1066573 h 1547635"/>
                  <a:gd name="connsiteX20" fmla="*/ 2518383 w 2535729"/>
                  <a:gd name="connsiteY20" fmla="*/ 932855 h 1547635"/>
                  <a:gd name="connsiteX21" fmla="*/ 2531358 w 2535729"/>
                  <a:gd name="connsiteY21" fmla="*/ 791922 h 1547635"/>
                  <a:gd name="connsiteX22" fmla="*/ 2526459 w 2535729"/>
                  <a:gd name="connsiteY22" fmla="*/ 772129 h 1547635"/>
                  <a:gd name="connsiteX23" fmla="*/ 2526260 w 2535729"/>
                  <a:gd name="connsiteY23" fmla="*/ 765576 h 154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35729" h="1547635">
                    <a:moveTo>
                      <a:pt x="2526260" y="765576"/>
                    </a:moveTo>
                    <a:cubicBezTo>
                      <a:pt x="2526459" y="759088"/>
                      <a:pt x="2527717" y="752667"/>
                      <a:pt x="2528644" y="746246"/>
                    </a:cubicBezTo>
                    <a:cubicBezTo>
                      <a:pt x="2536852" y="691965"/>
                      <a:pt x="2525334" y="630667"/>
                      <a:pt x="2488926" y="588102"/>
                    </a:cubicBezTo>
                    <a:cubicBezTo>
                      <a:pt x="2445368" y="537130"/>
                      <a:pt x="2366991" y="503370"/>
                      <a:pt x="2312378" y="463453"/>
                    </a:cubicBezTo>
                    <a:cubicBezTo>
                      <a:pt x="2301390" y="461401"/>
                      <a:pt x="2298940" y="453722"/>
                      <a:pt x="2299470" y="443925"/>
                    </a:cubicBezTo>
                    <a:cubicBezTo>
                      <a:pt x="2303971" y="355023"/>
                      <a:pt x="2253331" y="295843"/>
                      <a:pt x="2189318" y="245798"/>
                    </a:cubicBezTo>
                    <a:cubicBezTo>
                      <a:pt x="2000789" y="98245"/>
                      <a:pt x="1747586" y="53628"/>
                      <a:pt x="1516360" y="24170"/>
                    </a:cubicBezTo>
                    <a:cubicBezTo>
                      <a:pt x="1268718" y="-7405"/>
                      <a:pt x="1016706" y="-9127"/>
                      <a:pt x="769262" y="25428"/>
                    </a:cubicBezTo>
                    <a:cubicBezTo>
                      <a:pt x="527180" y="59255"/>
                      <a:pt x="250808" y="112808"/>
                      <a:pt x="67972" y="287369"/>
                    </a:cubicBezTo>
                    <a:cubicBezTo>
                      <a:pt x="-22718" y="373955"/>
                      <a:pt x="-8817" y="547589"/>
                      <a:pt x="30041" y="655755"/>
                    </a:cubicBezTo>
                    <a:cubicBezTo>
                      <a:pt x="40897" y="685941"/>
                      <a:pt x="55725" y="714604"/>
                      <a:pt x="74128" y="740884"/>
                    </a:cubicBezTo>
                    <a:cubicBezTo>
                      <a:pt x="87301" y="759684"/>
                      <a:pt x="133110" y="790863"/>
                      <a:pt x="109477" y="809862"/>
                    </a:cubicBezTo>
                    <a:cubicBezTo>
                      <a:pt x="48046" y="859112"/>
                      <a:pt x="32755" y="924713"/>
                      <a:pt x="42685" y="999185"/>
                    </a:cubicBezTo>
                    <a:cubicBezTo>
                      <a:pt x="45001" y="1084049"/>
                      <a:pt x="43876" y="1185661"/>
                      <a:pt x="90346" y="1259273"/>
                    </a:cubicBezTo>
                    <a:cubicBezTo>
                      <a:pt x="162766" y="1373992"/>
                      <a:pt x="308664" y="1423044"/>
                      <a:pt x="432055" y="1459981"/>
                    </a:cubicBezTo>
                    <a:cubicBezTo>
                      <a:pt x="573849" y="1502480"/>
                      <a:pt x="721269" y="1523464"/>
                      <a:pt x="868491" y="1535446"/>
                    </a:cubicBezTo>
                    <a:cubicBezTo>
                      <a:pt x="1149960" y="1558416"/>
                      <a:pt x="1434475" y="1549877"/>
                      <a:pt x="1712767" y="1501686"/>
                    </a:cubicBezTo>
                    <a:cubicBezTo>
                      <a:pt x="1839004" y="1479841"/>
                      <a:pt x="1965308" y="1448728"/>
                      <a:pt x="2081483" y="1393520"/>
                    </a:cubicBezTo>
                    <a:cubicBezTo>
                      <a:pt x="2181772" y="1345858"/>
                      <a:pt x="2323632" y="1267944"/>
                      <a:pt x="2330384" y="1142170"/>
                    </a:cubicBezTo>
                    <a:cubicBezTo>
                      <a:pt x="2332171" y="1108873"/>
                      <a:pt x="2402671" y="1085572"/>
                      <a:pt x="2426104" y="1066573"/>
                    </a:cubicBezTo>
                    <a:cubicBezTo>
                      <a:pt x="2469397" y="1031423"/>
                      <a:pt x="2502628" y="986740"/>
                      <a:pt x="2518383" y="932855"/>
                    </a:cubicBezTo>
                    <a:cubicBezTo>
                      <a:pt x="2530431" y="891747"/>
                      <a:pt x="2542412" y="833957"/>
                      <a:pt x="2531358" y="791922"/>
                    </a:cubicBezTo>
                    <a:cubicBezTo>
                      <a:pt x="2529636" y="785303"/>
                      <a:pt x="2527187" y="778881"/>
                      <a:pt x="2526459" y="772129"/>
                    </a:cubicBezTo>
                    <a:cubicBezTo>
                      <a:pt x="2526260" y="769879"/>
                      <a:pt x="2526194" y="767694"/>
                      <a:pt x="2526260" y="765576"/>
                    </a:cubicBezTo>
                    <a:close/>
                  </a:path>
                </a:pathLst>
              </a:custGeom>
              <a:solidFill>
                <a:srgbClr val="BB8444"/>
              </a:solidFill>
              <a:ln w="6615" cap="flat">
                <a:noFill/>
                <a:prstDash val="solid"/>
                <a:miter/>
              </a:ln>
            </p:spPr>
            <p:txBody>
              <a:bodyPr rtlCol="0" anchor="ctr"/>
              <a:lstStyle/>
              <a:p>
                <a:endParaRPr lang="en-US"/>
              </a:p>
            </p:txBody>
          </p:sp>
          <p:sp>
            <p:nvSpPr>
              <p:cNvPr id="23" name="Graphic 2">
                <a:extLst>
                  <a:ext uri="{FF2B5EF4-FFF2-40B4-BE49-F238E27FC236}">
                    <a16:creationId xmlns:a16="http://schemas.microsoft.com/office/drawing/2014/main" id="{9E07B824-D996-AB66-FEDA-108C4A881FA3}"/>
                  </a:ext>
                </a:extLst>
              </p:cNvPr>
              <p:cNvSpPr/>
              <p:nvPr/>
            </p:nvSpPr>
            <p:spPr>
              <a:xfrm>
                <a:off x="2849612" y="1894766"/>
                <a:ext cx="2526438" cy="1153080"/>
              </a:xfrm>
              <a:custGeom>
                <a:avLst/>
                <a:gdLst>
                  <a:gd name="connsiteX0" fmla="*/ 2479827 w 2526438"/>
                  <a:gd name="connsiteY0" fmla="*/ 576496 h 1153080"/>
                  <a:gd name="connsiteX1" fmla="*/ 2305928 w 2526438"/>
                  <a:gd name="connsiteY1" fmla="*/ 464624 h 1153080"/>
                  <a:gd name="connsiteX2" fmla="*/ 2293019 w 2526438"/>
                  <a:gd name="connsiteY2" fmla="*/ 445096 h 1153080"/>
                  <a:gd name="connsiteX3" fmla="*/ 2182868 w 2526438"/>
                  <a:gd name="connsiteY3" fmla="*/ 246968 h 1153080"/>
                  <a:gd name="connsiteX4" fmla="*/ 1494023 w 2526438"/>
                  <a:gd name="connsiteY4" fmla="*/ 20906 h 1153080"/>
                  <a:gd name="connsiteX5" fmla="*/ 717202 w 2526438"/>
                  <a:gd name="connsiteY5" fmla="*/ 32755 h 1153080"/>
                  <a:gd name="connsiteX6" fmla="*/ 61455 w 2526438"/>
                  <a:gd name="connsiteY6" fmla="*/ 288540 h 1153080"/>
                  <a:gd name="connsiteX7" fmla="*/ 157 w 2526438"/>
                  <a:gd name="connsiteY7" fmla="*/ 432518 h 1153080"/>
                  <a:gd name="connsiteX8" fmla="*/ 3069 w 2526438"/>
                  <a:gd name="connsiteY8" fmla="*/ 465153 h 1153080"/>
                  <a:gd name="connsiteX9" fmla="*/ 165517 w 2526438"/>
                  <a:gd name="connsiteY9" fmla="*/ 654013 h 1153080"/>
                  <a:gd name="connsiteX10" fmla="*/ 725940 w 2526438"/>
                  <a:gd name="connsiteY10" fmla="*/ 833605 h 1153080"/>
                  <a:gd name="connsiteX11" fmla="*/ 1357326 w 2526438"/>
                  <a:gd name="connsiteY11" fmla="*/ 857436 h 1153080"/>
                  <a:gd name="connsiteX12" fmla="*/ 1896235 w 2526438"/>
                  <a:gd name="connsiteY12" fmla="*/ 762112 h 1153080"/>
                  <a:gd name="connsiteX13" fmla="*/ 2289842 w 2526438"/>
                  <a:gd name="connsiteY13" fmla="*/ 510962 h 1153080"/>
                  <a:gd name="connsiteX14" fmla="*/ 2289776 w 2526438"/>
                  <a:gd name="connsiteY14" fmla="*/ 542405 h 1153080"/>
                  <a:gd name="connsiteX15" fmla="*/ 2166385 w 2526438"/>
                  <a:gd name="connsiteY15" fmla="*/ 782236 h 1153080"/>
                  <a:gd name="connsiteX16" fmla="*/ 1419154 w 2526438"/>
                  <a:gd name="connsiteY16" fmla="*/ 992610 h 1153080"/>
                  <a:gd name="connsiteX17" fmla="*/ 712436 w 2526438"/>
                  <a:gd name="connsiteY17" fmla="*/ 974539 h 1153080"/>
                  <a:gd name="connsiteX18" fmla="*/ 396676 w 2526438"/>
                  <a:gd name="connsiteY18" fmla="*/ 928201 h 1153080"/>
                  <a:gd name="connsiteX19" fmla="*/ 806038 w 2526438"/>
                  <a:gd name="connsiteY19" fmla="*/ 1089258 h 1153080"/>
                  <a:gd name="connsiteX20" fmla="*/ 1528313 w 2526438"/>
                  <a:gd name="connsiteY20" fmla="*/ 1149364 h 1153080"/>
                  <a:gd name="connsiteX21" fmla="*/ 2404296 w 2526438"/>
                  <a:gd name="connsiteY21" fmla="*/ 921448 h 1153080"/>
                  <a:gd name="connsiteX22" fmla="*/ 2526430 w 2526438"/>
                  <a:gd name="connsiteY22" fmla="*/ 716238 h 1153080"/>
                  <a:gd name="connsiteX23" fmla="*/ 2479827 w 2526438"/>
                  <a:gd name="connsiteY23" fmla="*/ 576496 h 115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26438" h="1153080">
                    <a:moveTo>
                      <a:pt x="2479827" y="576496"/>
                    </a:moveTo>
                    <a:cubicBezTo>
                      <a:pt x="2436071" y="520759"/>
                      <a:pt x="2362725" y="475281"/>
                      <a:pt x="2305928" y="464624"/>
                    </a:cubicBezTo>
                    <a:cubicBezTo>
                      <a:pt x="2294939" y="462571"/>
                      <a:pt x="2292490" y="454893"/>
                      <a:pt x="2293019" y="445096"/>
                    </a:cubicBezTo>
                    <a:cubicBezTo>
                      <a:pt x="2297521" y="356193"/>
                      <a:pt x="2246880" y="297013"/>
                      <a:pt x="2182868" y="246968"/>
                    </a:cubicBezTo>
                    <a:cubicBezTo>
                      <a:pt x="1994405" y="99415"/>
                      <a:pt x="1726440" y="49304"/>
                      <a:pt x="1494023" y="20906"/>
                    </a:cubicBezTo>
                    <a:cubicBezTo>
                      <a:pt x="1236252" y="-10604"/>
                      <a:pt x="973914" y="-6368"/>
                      <a:pt x="717202" y="32755"/>
                    </a:cubicBezTo>
                    <a:cubicBezTo>
                      <a:pt x="485910" y="68038"/>
                      <a:pt x="236480" y="121525"/>
                      <a:pt x="61455" y="288540"/>
                    </a:cubicBezTo>
                    <a:cubicBezTo>
                      <a:pt x="18626" y="329450"/>
                      <a:pt x="-2028" y="375655"/>
                      <a:pt x="157" y="432518"/>
                    </a:cubicBezTo>
                    <a:cubicBezTo>
                      <a:pt x="554" y="442448"/>
                      <a:pt x="3003" y="464094"/>
                      <a:pt x="3069" y="465153"/>
                    </a:cubicBezTo>
                    <a:cubicBezTo>
                      <a:pt x="20148" y="549157"/>
                      <a:pt x="95745" y="610919"/>
                      <a:pt x="165517" y="654013"/>
                    </a:cubicBezTo>
                    <a:cubicBezTo>
                      <a:pt x="334187" y="758273"/>
                      <a:pt x="532049" y="803883"/>
                      <a:pt x="725940" y="833605"/>
                    </a:cubicBezTo>
                    <a:cubicBezTo>
                      <a:pt x="934526" y="865578"/>
                      <a:pt x="1146952" y="872264"/>
                      <a:pt x="1357326" y="857436"/>
                    </a:cubicBezTo>
                    <a:cubicBezTo>
                      <a:pt x="1540294" y="844528"/>
                      <a:pt x="1721542" y="819902"/>
                      <a:pt x="1896235" y="762112"/>
                    </a:cubicBezTo>
                    <a:cubicBezTo>
                      <a:pt x="2047561" y="712068"/>
                      <a:pt x="2195114" y="653417"/>
                      <a:pt x="2289842" y="510962"/>
                    </a:cubicBezTo>
                    <a:cubicBezTo>
                      <a:pt x="2289643" y="522546"/>
                      <a:pt x="2288849" y="532542"/>
                      <a:pt x="2289776" y="542405"/>
                    </a:cubicBezTo>
                    <a:cubicBezTo>
                      <a:pt x="2299705" y="648651"/>
                      <a:pt x="2249263" y="723983"/>
                      <a:pt x="2166385" y="782236"/>
                    </a:cubicBezTo>
                    <a:cubicBezTo>
                      <a:pt x="1958990" y="928068"/>
                      <a:pt x="1666598" y="972619"/>
                      <a:pt x="1419154" y="992610"/>
                    </a:cubicBezTo>
                    <a:cubicBezTo>
                      <a:pt x="1184817" y="1011609"/>
                      <a:pt x="945581" y="1004327"/>
                      <a:pt x="712436" y="974539"/>
                    </a:cubicBezTo>
                    <a:cubicBezTo>
                      <a:pt x="613074" y="961829"/>
                      <a:pt x="519803" y="946074"/>
                      <a:pt x="396676" y="928201"/>
                    </a:cubicBezTo>
                    <a:cubicBezTo>
                      <a:pt x="472604" y="999098"/>
                      <a:pt x="672784" y="1061918"/>
                      <a:pt x="806038" y="1089258"/>
                    </a:cubicBezTo>
                    <a:cubicBezTo>
                      <a:pt x="1044413" y="1138243"/>
                      <a:pt x="1284509" y="1163001"/>
                      <a:pt x="1528313" y="1149364"/>
                    </a:cubicBezTo>
                    <a:cubicBezTo>
                      <a:pt x="1820307" y="1133014"/>
                      <a:pt x="2157912" y="1093296"/>
                      <a:pt x="2404296" y="921448"/>
                    </a:cubicBezTo>
                    <a:cubicBezTo>
                      <a:pt x="2476252" y="871271"/>
                      <a:pt x="2527224" y="808649"/>
                      <a:pt x="2526430" y="716238"/>
                    </a:cubicBezTo>
                    <a:cubicBezTo>
                      <a:pt x="2526032" y="670562"/>
                      <a:pt x="2514250" y="620451"/>
                      <a:pt x="2479827" y="576496"/>
                    </a:cubicBezTo>
                    <a:close/>
                  </a:path>
                </a:pathLst>
              </a:custGeom>
              <a:solidFill>
                <a:srgbClr val="F7B24C"/>
              </a:solidFill>
              <a:ln w="6615" cap="flat">
                <a:noFill/>
                <a:prstDash val="solid"/>
                <a:miter/>
              </a:ln>
            </p:spPr>
            <p:txBody>
              <a:bodyPr rtlCol="0" anchor="ctr"/>
              <a:lstStyle/>
              <a:p>
                <a:endParaRPr lang="en-US"/>
              </a:p>
            </p:txBody>
          </p:sp>
          <p:sp>
            <p:nvSpPr>
              <p:cNvPr id="24" name="Graphic 2">
                <a:extLst>
                  <a:ext uri="{FF2B5EF4-FFF2-40B4-BE49-F238E27FC236}">
                    <a16:creationId xmlns:a16="http://schemas.microsoft.com/office/drawing/2014/main" id="{AB85A347-58BC-F8A5-6DA5-73EA8FDC136E}"/>
                  </a:ext>
                </a:extLst>
              </p:cNvPr>
              <p:cNvSpPr/>
              <p:nvPr/>
            </p:nvSpPr>
            <p:spPr>
              <a:xfrm>
                <a:off x="2885175" y="2689646"/>
                <a:ext cx="2033644" cy="596335"/>
              </a:xfrm>
              <a:custGeom>
                <a:avLst/>
                <a:gdLst>
                  <a:gd name="connsiteX0" fmla="*/ 80504 w 2033644"/>
                  <a:gd name="connsiteY0" fmla="*/ 0 h 596335"/>
                  <a:gd name="connsiteX1" fmla="*/ 201843 w 2033644"/>
                  <a:gd name="connsiteY1" fmla="*/ 72353 h 596335"/>
                  <a:gd name="connsiteX2" fmla="*/ 219783 w 2033644"/>
                  <a:gd name="connsiteY2" fmla="*/ 103797 h 596335"/>
                  <a:gd name="connsiteX3" fmla="*/ 342843 w 2033644"/>
                  <a:gd name="connsiteY3" fmla="*/ 308478 h 596335"/>
                  <a:gd name="connsiteX4" fmla="*/ 784641 w 2033644"/>
                  <a:gd name="connsiteY4" fmla="*/ 461790 h 596335"/>
                  <a:gd name="connsiteX5" fmla="*/ 1216775 w 2033644"/>
                  <a:gd name="connsiteY5" fmla="*/ 504222 h 596335"/>
                  <a:gd name="connsiteX6" fmla="*/ 1562984 w 2033644"/>
                  <a:gd name="connsiteY6" fmla="*/ 499919 h 596335"/>
                  <a:gd name="connsiteX7" fmla="*/ 1918131 w 2033644"/>
                  <a:gd name="connsiteY7" fmla="*/ 453250 h 596335"/>
                  <a:gd name="connsiteX8" fmla="*/ 2033644 w 2033644"/>
                  <a:gd name="connsiteY8" fmla="*/ 431803 h 596335"/>
                  <a:gd name="connsiteX9" fmla="*/ 1857097 w 2033644"/>
                  <a:gd name="connsiteY9" fmla="*/ 500978 h 596335"/>
                  <a:gd name="connsiteX10" fmla="*/ 1444293 w 2033644"/>
                  <a:gd name="connsiteY10" fmla="*/ 579885 h 596335"/>
                  <a:gd name="connsiteX11" fmla="*/ 1028974 w 2033644"/>
                  <a:gd name="connsiteY11" fmla="*/ 593058 h 596335"/>
                  <a:gd name="connsiteX12" fmla="*/ 366541 w 2033644"/>
                  <a:gd name="connsiteY12" fmla="*/ 478670 h 596335"/>
                  <a:gd name="connsiteX13" fmla="*/ 78783 w 2033644"/>
                  <a:gd name="connsiteY13" fmla="*/ 321717 h 596335"/>
                  <a:gd name="connsiteX14" fmla="*/ 2789 w 2033644"/>
                  <a:gd name="connsiteY14" fmla="*/ 204284 h 596335"/>
                  <a:gd name="connsiteX15" fmla="*/ 69582 w 2033644"/>
                  <a:gd name="connsiteY15" fmla="*/ 15027 h 596335"/>
                  <a:gd name="connsiteX16" fmla="*/ 80504 w 2033644"/>
                  <a:gd name="connsiteY16" fmla="*/ 0 h 59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33644" h="596335">
                    <a:moveTo>
                      <a:pt x="80504" y="0"/>
                    </a:moveTo>
                    <a:cubicBezTo>
                      <a:pt x="119428" y="26677"/>
                      <a:pt x="158418" y="53288"/>
                      <a:pt x="201843" y="72353"/>
                    </a:cubicBezTo>
                    <a:cubicBezTo>
                      <a:pt x="216473" y="78774"/>
                      <a:pt x="220378" y="89167"/>
                      <a:pt x="219783" y="103797"/>
                    </a:cubicBezTo>
                    <a:cubicBezTo>
                      <a:pt x="215612" y="199054"/>
                      <a:pt x="271085" y="260088"/>
                      <a:pt x="342843" y="308478"/>
                    </a:cubicBezTo>
                    <a:cubicBezTo>
                      <a:pt x="476163" y="398439"/>
                      <a:pt x="629211" y="434715"/>
                      <a:pt x="784641" y="461790"/>
                    </a:cubicBezTo>
                    <a:cubicBezTo>
                      <a:pt x="927560" y="486680"/>
                      <a:pt x="1071803" y="496940"/>
                      <a:pt x="1216775" y="504222"/>
                    </a:cubicBezTo>
                    <a:cubicBezTo>
                      <a:pt x="1332685" y="510047"/>
                      <a:pt x="1447934" y="505347"/>
                      <a:pt x="1562984" y="499919"/>
                    </a:cubicBezTo>
                    <a:cubicBezTo>
                      <a:pt x="1682205" y="494226"/>
                      <a:pt x="1801029" y="478273"/>
                      <a:pt x="1918131" y="453250"/>
                    </a:cubicBezTo>
                    <a:cubicBezTo>
                      <a:pt x="1956326" y="445108"/>
                      <a:pt x="1994655" y="437429"/>
                      <a:pt x="2033644" y="431803"/>
                    </a:cubicBezTo>
                    <a:cubicBezTo>
                      <a:pt x="1977840" y="462849"/>
                      <a:pt x="1917601" y="482708"/>
                      <a:pt x="1857097" y="500978"/>
                    </a:cubicBezTo>
                    <a:cubicBezTo>
                      <a:pt x="1722387" y="541689"/>
                      <a:pt x="1583638" y="564130"/>
                      <a:pt x="1444293" y="579885"/>
                    </a:cubicBezTo>
                    <a:cubicBezTo>
                      <a:pt x="1306471" y="595441"/>
                      <a:pt x="1167458" y="600274"/>
                      <a:pt x="1028974" y="593058"/>
                    </a:cubicBezTo>
                    <a:cubicBezTo>
                      <a:pt x="803904" y="581341"/>
                      <a:pt x="581019" y="552943"/>
                      <a:pt x="366541" y="478670"/>
                    </a:cubicBezTo>
                    <a:cubicBezTo>
                      <a:pt x="262082" y="442460"/>
                      <a:pt x="162258" y="396652"/>
                      <a:pt x="78783" y="321717"/>
                    </a:cubicBezTo>
                    <a:cubicBezTo>
                      <a:pt x="43037" y="289612"/>
                      <a:pt x="17948" y="250026"/>
                      <a:pt x="2789" y="204284"/>
                    </a:cubicBezTo>
                    <a:cubicBezTo>
                      <a:pt x="-7140" y="129812"/>
                      <a:pt x="8151" y="64277"/>
                      <a:pt x="69582" y="15027"/>
                    </a:cubicBezTo>
                    <a:cubicBezTo>
                      <a:pt x="74679" y="10922"/>
                      <a:pt x="79975" y="7282"/>
                      <a:pt x="80504" y="0"/>
                    </a:cubicBezTo>
                    <a:close/>
                  </a:path>
                </a:pathLst>
              </a:custGeom>
              <a:solidFill>
                <a:srgbClr val="F8B24C"/>
              </a:solidFill>
              <a:ln w="6615" cap="flat">
                <a:noFill/>
                <a:prstDash val="solid"/>
                <a:miter/>
              </a:ln>
            </p:spPr>
            <p:txBody>
              <a:bodyPr rtlCol="0" anchor="ctr"/>
              <a:lstStyle/>
              <a:p>
                <a:endParaRPr lang="en-US"/>
              </a:p>
            </p:txBody>
          </p:sp>
          <p:sp>
            <p:nvSpPr>
              <p:cNvPr id="25" name="Graphic 2">
                <a:extLst>
                  <a:ext uri="{FF2B5EF4-FFF2-40B4-BE49-F238E27FC236}">
                    <a16:creationId xmlns:a16="http://schemas.microsoft.com/office/drawing/2014/main" id="{06257EF3-FE7A-768E-F790-FE168C1EEE58}"/>
                  </a:ext>
                </a:extLst>
              </p:cNvPr>
              <p:cNvSpPr/>
              <p:nvPr/>
            </p:nvSpPr>
            <p:spPr>
              <a:xfrm>
                <a:off x="3729989" y="2153915"/>
                <a:ext cx="567770" cy="331957"/>
              </a:xfrm>
              <a:custGeom>
                <a:avLst/>
                <a:gdLst>
                  <a:gd name="connsiteX0" fmla="*/ 326814 w 567770"/>
                  <a:gd name="connsiteY0" fmla="*/ 142654 h 331957"/>
                  <a:gd name="connsiteX1" fmla="*/ 474566 w 567770"/>
                  <a:gd name="connsiteY1" fmla="*/ 142654 h 331957"/>
                  <a:gd name="connsiteX2" fmla="*/ 462121 w 567770"/>
                  <a:gd name="connsiteY2" fmla="*/ 112071 h 331957"/>
                  <a:gd name="connsiteX3" fmla="*/ 386325 w 567770"/>
                  <a:gd name="connsiteY3" fmla="*/ 75134 h 331957"/>
                  <a:gd name="connsiteX4" fmla="*/ 326814 w 567770"/>
                  <a:gd name="connsiteY4" fmla="*/ 142654 h 331957"/>
                  <a:gd name="connsiteX5" fmla="*/ 326814 w 567770"/>
                  <a:gd name="connsiteY5" fmla="*/ 142654 h 331957"/>
                  <a:gd name="connsiteX6" fmla="*/ 92808 w 567770"/>
                  <a:gd name="connsiteY6" fmla="*/ 187668 h 331957"/>
                  <a:gd name="connsiteX7" fmla="*/ 105650 w 567770"/>
                  <a:gd name="connsiteY7" fmla="*/ 219708 h 331957"/>
                  <a:gd name="connsiteX8" fmla="*/ 181446 w 567770"/>
                  <a:gd name="connsiteY8" fmla="*/ 256645 h 331957"/>
                  <a:gd name="connsiteX9" fmla="*/ 249033 w 567770"/>
                  <a:gd name="connsiteY9" fmla="*/ 187602 h 331957"/>
                  <a:gd name="connsiteX10" fmla="*/ 92808 w 567770"/>
                  <a:gd name="connsiteY10" fmla="*/ 187602 h 331957"/>
                  <a:gd name="connsiteX11" fmla="*/ 0 w 567770"/>
                  <a:gd name="connsiteY11" fmla="*/ 187668 h 331957"/>
                  <a:gd name="connsiteX12" fmla="*/ 0 w 567770"/>
                  <a:gd name="connsiteY12" fmla="*/ 142721 h 331957"/>
                  <a:gd name="connsiteX13" fmla="*/ 27141 w 567770"/>
                  <a:gd name="connsiteY13" fmla="*/ 142721 h 331957"/>
                  <a:gd name="connsiteX14" fmla="*/ 40446 w 567770"/>
                  <a:gd name="connsiteY14" fmla="*/ 92808 h 331957"/>
                  <a:gd name="connsiteX15" fmla="*/ 165757 w 567770"/>
                  <a:gd name="connsiteY15" fmla="*/ 0 h 331957"/>
                  <a:gd name="connsiteX16" fmla="*/ 167809 w 567770"/>
                  <a:gd name="connsiteY16" fmla="*/ 74339 h 331957"/>
                  <a:gd name="connsiteX17" fmla="*/ 98633 w 567770"/>
                  <a:gd name="connsiteY17" fmla="*/ 125576 h 331957"/>
                  <a:gd name="connsiteX18" fmla="*/ 93271 w 567770"/>
                  <a:gd name="connsiteY18" fmla="*/ 142721 h 331957"/>
                  <a:gd name="connsiteX19" fmla="*/ 261742 w 567770"/>
                  <a:gd name="connsiteY19" fmla="*/ 142721 h 331957"/>
                  <a:gd name="connsiteX20" fmla="*/ 378315 w 567770"/>
                  <a:gd name="connsiteY20" fmla="*/ 1522 h 331957"/>
                  <a:gd name="connsiteX21" fmla="*/ 514548 w 567770"/>
                  <a:gd name="connsiteY21" fmla="*/ 68448 h 331957"/>
                  <a:gd name="connsiteX22" fmla="*/ 540630 w 567770"/>
                  <a:gd name="connsiteY22" fmla="*/ 142721 h 331957"/>
                  <a:gd name="connsiteX23" fmla="*/ 567771 w 567770"/>
                  <a:gd name="connsiteY23" fmla="*/ 142721 h 331957"/>
                  <a:gd name="connsiteX24" fmla="*/ 567771 w 567770"/>
                  <a:gd name="connsiteY24" fmla="*/ 187668 h 331957"/>
                  <a:gd name="connsiteX25" fmla="*/ 540763 w 567770"/>
                  <a:gd name="connsiteY25" fmla="*/ 187668 h 331957"/>
                  <a:gd name="connsiteX26" fmla="*/ 527258 w 567770"/>
                  <a:gd name="connsiteY26" fmla="*/ 239037 h 331957"/>
                  <a:gd name="connsiteX27" fmla="*/ 401947 w 567770"/>
                  <a:gd name="connsiteY27" fmla="*/ 331845 h 331957"/>
                  <a:gd name="connsiteX28" fmla="*/ 399895 w 567770"/>
                  <a:gd name="connsiteY28" fmla="*/ 257506 h 331957"/>
                  <a:gd name="connsiteX29" fmla="*/ 469071 w 567770"/>
                  <a:gd name="connsiteY29" fmla="*/ 206270 h 331957"/>
                  <a:gd name="connsiteX30" fmla="*/ 474764 w 567770"/>
                  <a:gd name="connsiteY30" fmla="*/ 187668 h 331957"/>
                  <a:gd name="connsiteX31" fmla="*/ 317083 w 567770"/>
                  <a:gd name="connsiteY31" fmla="*/ 187668 h 331957"/>
                  <a:gd name="connsiteX32" fmla="*/ 190448 w 567770"/>
                  <a:gd name="connsiteY32" fmla="*/ 330323 h 331957"/>
                  <a:gd name="connsiteX33" fmla="*/ 53156 w 567770"/>
                  <a:gd name="connsiteY33" fmla="*/ 263398 h 331957"/>
                  <a:gd name="connsiteX34" fmla="*/ 26942 w 567770"/>
                  <a:gd name="connsiteY34" fmla="*/ 187668 h 331957"/>
                  <a:gd name="connsiteX35" fmla="*/ 0 w 567770"/>
                  <a:gd name="connsiteY35" fmla="*/ 187668 h 33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67770" h="331957">
                    <a:moveTo>
                      <a:pt x="326814" y="142654"/>
                    </a:moveTo>
                    <a:lnTo>
                      <a:pt x="474566" y="142654"/>
                    </a:lnTo>
                    <a:cubicBezTo>
                      <a:pt x="472249" y="131798"/>
                      <a:pt x="468012" y="121405"/>
                      <a:pt x="462121" y="112071"/>
                    </a:cubicBezTo>
                    <a:cubicBezTo>
                      <a:pt x="444777" y="84600"/>
                      <a:pt x="415584" y="70367"/>
                      <a:pt x="386325" y="75134"/>
                    </a:cubicBezTo>
                    <a:cubicBezTo>
                      <a:pt x="348063" y="80826"/>
                      <a:pt x="335155" y="107835"/>
                      <a:pt x="326814" y="142654"/>
                    </a:cubicBezTo>
                    <a:lnTo>
                      <a:pt x="326814" y="142654"/>
                    </a:lnTo>
                    <a:close/>
                    <a:moveTo>
                      <a:pt x="92808" y="187668"/>
                    </a:moveTo>
                    <a:cubicBezTo>
                      <a:pt x="95125" y="199054"/>
                      <a:pt x="99427" y="209910"/>
                      <a:pt x="105650" y="219708"/>
                    </a:cubicBezTo>
                    <a:cubicBezTo>
                      <a:pt x="122994" y="247179"/>
                      <a:pt x="152187" y="261412"/>
                      <a:pt x="181446" y="256645"/>
                    </a:cubicBezTo>
                    <a:cubicBezTo>
                      <a:pt x="220502" y="247510"/>
                      <a:pt x="237779" y="220767"/>
                      <a:pt x="249033" y="187602"/>
                    </a:cubicBezTo>
                    <a:lnTo>
                      <a:pt x="92808" y="187602"/>
                    </a:lnTo>
                    <a:close/>
                    <a:moveTo>
                      <a:pt x="0" y="187668"/>
                    </a:moveTo>
                    <a:lnTo>
                      <a:pt x="0" y="142721"/>
                    </a:lnTo>
                    <a:lnTo>
                      <a:pt x="27141" y="142721"/>
                    </a:lnTo>
                    <a:cubicBezTo>
                      <a:pt x="29193" y="125642"/>
                      <a:pt x="33628" y="108761"/>
                      <a:pt x="40446" y="92808"/>
                    </a:cubicBezTo>
                    <a:cubicBezTo>
                      <a:pt x="64012" y="37600"/>
                      <a:pt x="112270" y="1920"/>
                      <a:pt x="165757" y="0"/>
                    </a:cubicBezTo>
                    <a:lnTo>
                      <a:pt x="167809" y="74339"/>
                    </a:lnTo>
                    <a:cubicBezTo>
                      <a:pt x="138285" y="75398"/>
                      <a:pt x="111608" y="95125"/>
                      <a:pt x="98633" y="125576"/>
                    </a:cubicBezTo>
                    <a:cubicBezTo>
                      <a:pt x="96250" y="131136"/>
                      <a:pt x="94397" y="136829"/>
                      <a:pt x="93271" y="142721"/>
                    </a:cubicBezTo>
                    <a:lnTo>
                      <a:pt x="261742" y="142721"/>
                    </a:lnTo>
                    <a:cubicBezTo>
                      <a:pt x="276504" y="84004"/>
                      <a:pt x="293319" y="21249"/>
                      <a:pt x="378315" y="1522"/>
                    </a:cubicBezTo>
                    <a:cubicBezTo>
                      <a:pt x="431008" y="-6686"/>
                      <a:pt x="483304" y="18998"/>
                      <a:pt x="514548" y="68448"/>
                    </a:cubicBezTo>
                    <a:cubicBezTo>
                      <a:pt x="528648" y="90822"/>
                      <a:pt x="537453" y="116308"/>
                      <a:pt x="540630" y="142721"/>
                    </a:cubicBezTo>
                    <a:lnTo>
                      <a:pt x="567771" y="142721"/>
                    </a:lnTo>
                    <a:lnTo>
                      <a:pt x="567771" y="187668"/>
                    </a:lnTo>
                    <a:lnTo>
                      <a:pt x="540763" y="187668"/>
                    </a:lnTo>
                    <a:cubicBezTo>
                      <a:pt x="538776" y="205277"/>
                      <a:pt x="534275" y="222620"/>
                      <a:pt x="527258" y="239037"/>
                    </a:cubicBezTo>
                    <a:cubicBezTo>
                      <a:pt x="503692" y="294245"/>
                      <a:pt x="455435" y="329925"/>
                      <a:pt x="401947" y="331845"/>
                    </a:cubicBezTo>
                    <a:lnTo>
                      <a:pt x="399895" y="257506"/>
                    </a:lnTo>
                    <a:cubicBezTo>
                      <a:pt x="429419" y="256447"/>
                      <a:pt x="456096" y="236720"/>
                      <a:pt x="469071" y="206270"/>
                    </a:cubicBezTo>
                    <a:cubicBezTo>
                      <a:pt x="471653" y="200246"/>
                      <a:pt x="473573" y="194023"/>
                      <a:pt x="474764" y="187668"/>
                    </a:cubicBezTo>
                    <a:lnTo>
                      <a:pt x="317083" y="187668"/>
                    </a:lnTo>
                    <a:cubicBezTo>
                      <a:pt x="304969" y="244200"/>
                      <a:pt x="284183" y="305631"/>
                      <a:pt x="190448" y="330323"/>
                    </a:cubicBezTo>
                    <a:cubicBezTo>
                      <a:pt x="137425" y="338928"/>
                      <a:pt x="84599" y="313111"/>
                      <a:pt x="53156" y="263398"/>
                    </a:cubicBezTo>
                    <a:cubicBezTo>
                      <a:pt x="38791" y="240626"/>
                      <a:pt x="29987" y="214610"/>
                      <a:pt x="26942" y="187668"/>
                    </a:cubicBezTo>
                    <a:lnTo>
                      <a:pt x="0" y="187668"/>
                    </a:lnTo>
                    <a:close/>
                  </a:path>
                </a:pathLst>
              </a:custGeom>
              <a:solidFill>
                <a:srgbClr val="FFFFFF"/>
              </a:solidFill>
              <a:ln w="6615" cap="flat">
                <a:noFill/>
                <a:prstDash val="solid"/>
                <a:miter/>
              </a:ln>
            </p:spPr>
            <p:txBody>
              <a:bodyPr rtlCol="0" anchor="ctr"/>
              <a:lstStyle/>
              <a:p>
                <a:endParaRPr lang="en-US"/>
              </a:p>
            </p:txBody>
          </p:sp>
        </p:grpSp>
        <p:grpSp>
          <p:nvGrpSpPr>
            <p:cNvPr id="14" name="Group 193">
              <a:extLst>
                <a:ext uri="{FF2B5EF4-FFF2-40B4-BE49-F238E27FC236}">
                  <a16:creationId xmlns:a16="http://schemas.microsoft.com/office/drawing/2014/main" id="{E3504789-A1C6-5C65-28FB-EA6346F6C3AC}"/>
                </a:ext>
              </a:extLst>
            </p:cNvPr>
            <p:cNvGrpSpPr/>
            <p:nvPr/>
          </p:nvGrpSpPr>
          <p:grpSpPr>
            <a:xfrm>
              <a:off x="5120671" y="3638925"/>
              <a:ext cx="822595" cy="743407"/>
              <a:chOff x="191247" y="1057839"/>
              <a:chExt cx="2662496" cy="2406187"/>
            </a:xfrm>
          </p:grpSpPr>
          <p:sp>
            <p:nvSpPr>
              <p:cNvPr id="15" name="Graphic 2">
                <a:extLst>
                  <a:ext uri="{FF2B5EF4-FFF2-40B4-BE49-F238E27FC236}">
                    <a16:creationId xmlns:a16="http://schemas.microsoft.com/office/drawing/2014/main" id="{7E673820-0E5E-98B2-9BD7-05C87A102556}"/>
                  </a:ext>
                </a:extLst>
              </p:cNvPr>
              <p:cNvSpPr/>
              <p:nvPr/>
            </p:nvSpPr>
            <p:spPr>
              <a:xfrm>
                <a:off x="191247" y="1916391"/>
                <a:ext cx="2535729" cy="1547635"/>
              </a:xfrm>
              <a:custGeom>
                <a:avLst/>
                <a:gdLst>
                  <a:gd name="connsiteX0" fmla="*/ 2526260 w 2535729"/>
                  <a:gd name="connsiteY0" fmla="*/ 765576 h 1547635"/>
                  <a:gd name="connsiteX1" fmla="*/ 2528643 w 2535729"/>
                  <a:gd name="connsiteY1" fmla="*/ 746246 h 1547635"/>
                  <a:gd name="connsiteX2" fmla="*/ 2488925 w 2535729"/>
                  <a:gd name="connsiteY2" fmla="*/ 588102 h 1547635"/>
                  <a:gd name="connsiteX3" fmla="*/ 2312378 w 2535729"/>
                  <a:gd name="connsiteY3" fmla="*/ 463453 h 1547635"/>
                  <a:gd name="connsiteX4" fmla="*/ 2299470 w 2535729"/>
                  <a:gd name="connsiteY4" fmla="*/ 443925 h 1547635"/>
                  <a:gd name="connsiteX5" fmla="*/ 2189318 w 2535729"/>
                  <a:gd name="connsiteY5" fmla="*/ 245798 h 1547635"/>
                  <a:gd name="connsiteX6" fmla="*/ 1516360 w 2535729"/>
                  <a:gd name="connsiteY6" fmla="*/ 24170 h 1547635"/>
                  <a:gd name="connsiteX7" fmla="*/ 769262 w 2535729"/>
                  <a:gd name="connsiteY7" fmla="*/ 25428 h 1547635"/>
                  <a:gd name="connsiteX8" fmla="*/ 67972 w 2535729"/>
                  <a:gd name="connsiteY8" fmla="*/ 287369 h 1547635"/>
                  <a:gd name="connsiteX9" fmla="*/ 30041 w 2535729"/>
                  <a:gd name="connsiteY9" fmla="*/ 655755 h 1547635"/>
                  <a:gd name="connsiteX10" fmla="*/ 74128 w 2535729"/>
                  <a:gd name="connsiteY10" fmla="*/ 740885 h 1547635"/>
                  <a:gd name="connsiteX11" fmla="*/ 109477 w 2535729"/>
                  <a:gd name="connsiteY11" fmla="*/ 809862 h 1547635"/>
                  <a:gd name="connsiteX12" fmla="*/ 42685 w 2535729"/>
                  <a:gd name="connsiteY12" fmla="*/ 999185 h 1547635"/>
                  <a:gd name="connsiteX13" fmla="*/ 90346 w 2535729"/>
                  <a:gd name="connsiteY13" fmla="*/ 1259273 h 1547635"/>
                  <a:gd name="connsiteX14" fmla="*/ 432055 w 2535729"/>
                  <a:gd name="connsiteY14" fmla="*/ 1459981 h 1547635"/>
                  <a:gd name="connsiteX15" fmla="*/ 868491 w 2535729"/>
                  <a:gd name="connsiteY15" fmla="*/ 1535446 h 1547635"/>
                  <a:gd name="connsiteX16" fmla="*/ 1712766 w 2535729"/>
                  <a:gd name="connsiteY16" fmla="*/ 1501685 h 1547635"/>
                  <a:gd name="connsiteX17" fmla="*/ 2081483 w 2535729"/>
                  <a:gd name="connsiteY17" fmla="*/ 1393520 h 1547635"/>
                  <a:gd name="connsiteX18" fmla="*/ 2330384 w 2535729"/>
                  <a:gd name="connsiteY18" fmla="*/ 1142170 h 1547635"/>
                  <a:gd name="connsiteX19" fmla="*/ 2426105 w 2535729"/>
                  <a:gd name="connsiteY19" fmla="*/ 1066573 h 1547635"/>
                  <a:gd name="connsiteX20" fmla="*/ 2518383 w 2535729"/>
                  <a:gd name="connsiteY20" fmla="*/ 932856 h 1547635"/>
                  <a:gd name="connsiteX21" fmla="*/ 2531358 w 2535729"/>
                  <a:gd name="connsiteY21" fmla="*/ 791922 h 1547635"/>
                  <a:gd name="connsiteX22" fmla="*/ 2526459 w 2535729"/>
                  <a:gd name="connsiteY22" fmla="*/ 772129 h 1547635"/>
                  <a:gd name="connsiteX23" fmla="*/ 2526260 w 2535729"/>
                  <a:gd name="connsiteY23" fmla="*/ 765576 h 154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35729" h="1547635">
                    <a:moveTo>
                      <a:pt x="2526260" y="765576"/>
                    </a:moveTo>
                    <a:cubicBezTo>
                      <a:pt x="2526459" y="759089"/>
                      <a:pt x="2527717" y="752668"/>
                      <a:pt x="2528643" y="746246"/>
                    </a:cubicBezTo>
                    <a:cubicBezTo>
                      <a:pt x="2536852" y="691965"/>
                      <a:pt x="2525334" y="630667"/>
                      <a:pt x="2488925" y="588102"/>
                    </a:cubicBezTo>
                    <a:cubicBezTo>
                      <a:pt x="2445368" y="537130"/>
                      <a:pt x="2366991" y="503370"/>
                      <a:pt x="2312378" y="463453"/>
                    </a:cubicBezTo>
                    <a:cubicBezTo>
                      <a:pt x="2301390" y="461401"/>
                      <a:pt x="2298940" y="453722"/>
                      <a:pt x="2299470" y="443925"/>
                    </a:cubicBezTo>
                    <a:cubicBezTo>
                      <a:pt x="2303971" y="355023"/>
                      <a:pt x="2253331" y="295843"/>
                      <a:pt x="2189318" y="245798"/>
                    </a:cubicBezTo>
                    <a:cubicBezTo>
                      <a:pt x="2000789" y="98245"/>
                      <a:pt x="1747586" y="53628"/>
                      <a:pt x="1516360" y="24170"/>
                    </a:cubicBezTo>
                    <a:cubicBezTo>
                      <a:pt x="1268718" y="-7405"/>
                      <a:pt x="1016706" y="-9127"/>
                      <a:pt x="769262" y="25428"/>
                    </a:cubicBezTo>
                    <a:cubicBezTo>
                      <a:pt x="527180" y="59255"/>
                      <a:pt x="250808" y="112808"/>
                      <a:pt x="67972" y="287369"/>
                    </a:cubicBezTo>
                    <a:cubicBezTo>
                      <a:pt x="-22718" y="373955"/>
                      <a:pt x="-8817" y="547589"/>
                      <a:pt x="30041" y="655755"/>
                    </a:cubicBezTo>
                    <a:cubicBezTo>
                      <a:pt x="40897" y="685941"/>
                      <a:pt x="55725" y="714604"/>
                      <a:pt x="74128" y="740885"/>
                    </a:cubicBezTo>
                    <a:cubicBezTo>
                      <a:pt x="87301" y="759684"/>
                      <a:pt x="133110" y="790863"/>
                      <a:pt x="109477" y="809862"/>
                    </a:cubicBezTo>
                    <a:cubicBezTo>
                      <a:pt x="48047" y="859112"/>
                      <a:pt x="32755" y="924713"/>
                      <a:pt x="42685" y="999185"/>
                    </a:cubicBezTo>
                    <a:cubicBezTo>
                      <a:pt x="45002" y="1084049"/>
                      <a:pt x="43876" y="1185661"/>
                      <a:pt x="90346" y="1259273"/>
                    </a:cubicBezTo>
                    <a:cubicBezTo>
                      <a:pt x="162766" y="1373992"/>
                      <a:pt x="308664" y="1423044"/>
                      <a:pt x="432055" y="1459981"/>
                    </a:cubicBezTo>
                    <a:cubicBezTo>
                      <a:pt x="573849" y="1502480"/>
                      <a:pt x="721269" y="1523464"/>
                      <a:pt x="868491" y="1535446"/>
                    </a:cubicBezTo>
                    <a:cubicBezTo>
                      <a:pt x="1149960" y="1558416"/>
                      <a:pt x="1434475" y="1549877"/>
                      <a:pt x="1712766" y="1501685"/>
                    </a:cubicBezTo>
                    <a:cubicBezTo>
                      <a:pt x="1839004" y="1479841"/>
                      <a:pt x="1965308" y="1448728"/>
                      <a:pt x="2081483" y="1393520"/>
                    </a:cubicBezTo>
                    <a:cubicBezTo>
                      <a:pt x="2181772" y="1345858"/>
                      <a:pt x="2323632" y="1267944"/>
                      <a:pt x="2330384" y="1142170"/>
                    </a:cubicBezTo>
                    <a:cubicBezTo>
                      <a:pt x="2332171" y="1108873"/>
                      <a:pt x="2402671" y="1085572"/>
                      <a:pt x="2426105" y="1066573"/>
                    </a:cubicBezTo>
                    <a:cubicBezTo>
                      <a:pt x="2469397" y="1031423"/>
                      <a:pt x="2502628" y="986740"/>
                      <a:pt x="2518383" y="932856"/>
                    </a:cubicBezTo>
                    <a:cubicBezTo>
                      <a:pt x="2530431" y="891747"/>
                      <a:pt x="2542413" y="833957"/>
                      <a:pt x="2531358" y="791922"/>
                    </a:cubicBezTo>
                    <a:cubicBezTo>
                      <a:pt x="2529637" y="785303"/>
                      <a:pt x="2527187" y="778881"/>
                      <a:pt x="2526459" y="772129"/>
                    </a:cubicBezTo>
                    <a:cubicBezTo>
                      <a:pt x="2526260" y="769879"/>
                      <a:pt x="2526194" y="767694"/>
                      <a:pt x="2526260" y="765576"/>
                    </a:cubicBezTo>
                    <a:close/>
                  </a:path>
                </a:pathLst>
              </a:custGeom>
              <a:solidFill>
                <a:srgbClr val="BB8444"/>
              </a:solidFill>
              <a:ln w="6615" cap="flat">
                <a:noFill/>
                <a:prstDash val="solid"/>
                <a:miter/>
              </a:ln>
            </p:spPr>
            <p:txBody>
              <a:bodyPr rtlCol="0" anchor="ctr"/>
              <a:lstStyle/>
              <a:p>
                <a:endParaRPr lang="en-US"/>
              </a:p>
            </p:txBody>
          </p:sp>
          <p:sp>
            <p:nvSpPr>
              <p:cNvPr id="16" name="Graphic 2">
                <a:extLst>
                  <a:ext uri="{FF2B5EF4-FFF2-40B4-BE49-F238E27FC236}">
                    <a16:creationId xmlns:a16="http://schemas.microsoft.com/office/drawing/2014/main" id="{F61C90C1-03BF-5077-44CD-662043118F4E}"/>
                  </a:ext>
                </a:extLst>
              </p:cNvPr>
              <p:cNvSpPr/>
              <p:nvPr/>
            </p:nvSpPr>
            <p:spPr>
              <a:xfrm>
                <a:off x="197764" y="1915287"/>
                <a:ext cx="2526438" cy="1153080"/>
              </a:xfrm>
              <a:custGeom>
                <a:avLst/>
                <a:gdLst>
                  <a:gd name="connsiteX0" fmla="*/ 2479827 w 2526438"/>
                  <a:gd name="connsiteY0" fmla="*/ 576496 h 1153080"/>
                  <a:gd name="connsiteX1" fmla="*/ 2305928 w 2526438"/>
                  <a:gd name="connsiteY1" fmla="*/ 464624 h 1153080"/>
                  <a:gd name="connsiteX2" fmla="*/ 2293019 w 2526438"/>
                  <a:gd name="connsiteY2" fmla="*/ 445096 h 1153080"/>
                  <a:gd name="connsiteX3" fmla="*/ 2182868 w 2526438"/>
                  <a:gd name="connsiteY3" fmla="*/ 246968 h 1153080"/>
                  <a:gd name="connsiteX4" fmla="*/ 1494023 w 2526438"/>
                  <a:gd name="connsiteY4" fmla="*/ 20906 h 1153080"/>
                  <a:gd name="connsiteX5" fmla="*/ 717202 w 2526438"/>
                  <a:gd name="connsiteY5" fmla="*/ 32755 h 1153080"/>
                  <a:gd name="connsiteX6" fmla="*/ 61455 w 2526438"/>
                  <a:gd name="connsiteY6" fmla="*/ 288540 h 1153080"/>
                  <a:gd name="connsiteX7" fmla="*/ 157 w 2526438"/>
                  <a:gd name="connsiteY7" fmla="*/ 432518 h 1153080"/>
                  <a:gd name="connsiteX8" fmla="*/ 3069 w 2526438"/>
                  <a:gd name="connsiteY8" fmla="*/ 465153 h 1153080"/>
                  <a:gd name="connsiteX9" fmla="*/ 165517 w 2526438"/>
                  <a:gd name="connsiteY9" fmla="*/ 654013 h 1153080"/>
                  <a:gd name="connsiteX10" fmla="*/ 725940 w 2526438"/>
                  <a:gd name="connsiteY10" fmla="*/ 833605 h 1153080"/>
                  <a:gd name="connsiteX11" fmla="*/ 1357326 w 2526438"/>
                  <a:gd name="connsiteY11" fmla="*/ 857436 h 1153080"/>
                  <a:gd name="connsiteX12" fmla="*/ 1896235 w 2526438"/>
                  <a:gd name="connsiteY12" fmla="*/ 762112 h 1153080"/>
                  <a:gd name="connsiteX13" fmla="*/ 2289842 w 2526438"/>
                  <a:gd name="connsiteY13" fmla="*/ 510961 h 1153080"/>
                  <a:gd name="connsiteX14" fmla="*/ 2289776 w 2526438"/>
                  <a:gd name="connsiteY14" fmla="*/ 542405 h 1153080"/>
                  <a:gd name="connsiteX15" fmla="*/ 2166385 w 2526438"/>
                  <a:gd name="connsiteY15" fmla="*/ 782236 h 1153080"/>
                  <a:gd name="connsiteX16" fmla="*/ 1419154 w 2526438"/>
                  <a:gd name="connsiteY16" fmla="*/ 992610 h 1153080"/>
                  <a:gd name="connsiteX17" fmla="*/ 712436 w 2526438"/>
                  <a:gd name="connsiteY17" fmla="*/ 974538 h 1153080"/>
                  <a:gd name="connsiteX18" fmla="*/ 396676 w 2526438"/>
                  <a:gd name="connsiteY18" fmla="*/ 928201 h 1153080"/>
                  <a:gd name="connsiteX19" fmla="*/ 806038 w 2526438"/>
                  <a:gd name="connsiteY19" fmla="*/ 1089258 h 1153080"/>
                  <a:gd name="connsiteX20" fmla="*/ 1528313 w 2526438"/>
                  <a:gd name="connsiteY20" fmla="*/ 1149364 h 1153080"/>
                  <a:gd name="connsiteX21" fmla="*/ 2404296 w 2526438"/>
                  <a:gd name="connsiteY21" fmla="*/ 921448 h 1153080"/>
                  <a:gd name="connsiteX22" fmla="*/ 2526430 w 2526438"/>
                  <a:gd name="connsiteY22" fmla="*/ 716238 h 1153080"/>
                  <a:gd name="connsiteX23" fmla="*/ 2479827 w 2526438"/>
                  <a:gd name="connsiteY23" fmla="*/ 576496 h 115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26438" h="1153080">
                    <a:moveTo>
                      <a:pt x="2479827" y="576496"/>
                    </a:moveTo>
                    <a:cubicBezTo>
                      <a:pt x="2436071" y="520759"/>
                      <a:pt x="2362725" y="475281"/>
                      <a:pt x="2305928" y="464624"/>
                    </a:cubicBezTo>
                    <a:cubicBezTo>
                      <a:pt x="2294939" y="462571"/>
                      <a:pt x="2292490" y="454893"/>
                      <a:pt x="2293019" y="445096"/>
                    </a:cubicBezTo>
                    <a:cubicBezTo>
                      <a:pt x="2297521" y="356193"/>
                      <a:pt x="2246880" y="297013"/>
                      <a:pt x="2182868" y="246968"/>
                    </a:cubicBezTo>
                    <a:cubicBezTo>
                      <a:pt x="1994405" y="99415"/>
                      <a:pt x="1726440" y="49304"/>
                      <a:pt x="1494023" y="20906"/>
                    </a:cubicBezTo>
                    <a:cubicBezTo>
                      <a:pt x="1236252" y="-10604"/>
                      <a:pt x="973913" y="-6367"/>
                      <a:pt x="717202" y="32755"/>
                    </a:cubicBezTo>
                    <a:cubicBezTo>
                      <a:pt x="485910" y="68038"/>
                      <a:pt x="236480" y="121525"/>
                      <a:pt x="61455" y="288540"/>
                    </a:cubicBezTo>
                    <a:cubicBezTo>
                      <a:pt x="18626" y="329450"/>
                      <a:pt x="-2028" y="375655"/>
                      <a:pt x="157" y="432518"/>
                    </a:cubicBezTo>
                    <a:cubicBezTo>
                      <a:pt x="554" y="442448"/>
                      <a:pt x="3003" y="464094"/>
                      <a:pt x="3069" y="465153"/>
                    </a:cubicBezTo>
                    <a:cubicBezTo>
                      <a:pt x="20148" y="549157"/>
                      <a:pt x="95745" y="610919"/>
                      <a:pt x="165517" y="654013"/>
                    </a:cubicBezTo>
                    <a:cubicBezTo>
                      <a:pt x="334186" y="758273"/>
                      <a:pt x="532049" y="803883"/>
                      <a:pt x="725940" y="833605"/>
                    </a:cubicBezTo>
                    <a:cubicBezTo>
                      <a:pt x="934526" y="865578"/>
                      <a:pt x="1146952" y="872264"/>
                      <a:pt x="1357326" y="857436"/>
                    </a:cubicBezTo>
                    <a:cubicBezTo>
                      <a:pt x="1540294" y="844528"/>
                      <a:pt x="1721541" y="819902"/>
                      <a:pt x="1896235" y="762112"/>
                    </a:cubicBezTo>
                    <a:cubicBezTo>
                      <a:pt x="2047561" y="712068"/>
                      <a:pt x="2195114" y="653417"/>
                      <a:pt x="2289842" y="510961"/>
                    </a:cubicBezTo>
                    <a:cubicBezTo>
                      <a:pt x="2289643" y="522546"/>
                      <a:pt x="2288849" y="532542"/>
                      <a:pt x="2289776" y="542405"/>
                    </a:cubicBezTo>
                    <a:cubicBezTo>
                      <a:pt x="2299705" y="648651"/>
                      <a:pt x="2249263" y="723983"/>
                      <a:pt x="2166385" y="782236"/>
                    </a:cubicBezTo>
                    <a:cubicBezTo>
                      <a:pt x="1958990" y="928068"/>
                      <a:pt x="1666598" y="972619"/>
                      <a:pt x="1419154" y="992610"/>
                    </a:cubicBezTo>
                    <a:cubicBezTo>
                      <a:pt x="1184817" y="1011609"/>
                      <a:pt x="945581" y="1004327"/>
                      <a:pt x="712436" y="974538"/>
                    </a:cubicBezTo>
                    <a:cubicBezTo>
                      <a:pt x="613074" y="961829"/>
                      <a:pt x="519803" y="946074"/>
                      <a:pt x="396676" y="928201"/>
                    </a:cubicBezTo>
                    <a:cubicBezTo>
                      <a:pt x="472604" y="999098"/>
                      <a:pt x="672784" y="1061918"/>
                      <a:pt x="806038" y="1089258"/>
                    </a:cubicBezTo>
                    <a:cubicBezTo>
                      <a:pt x="1044413" y="1138243"/>
                      <a:pt x="1284509" y="1163001"/>
                      <a:pt x="1528313" y="1149364"/>
                    </a:cubicBezTo>
                    <a:cubicBezTo>
                      <a:pt x="1820307" y="1133014"/>
                      <a:pt x="2157911" y="1093296"/>
                      <a:pt x="2404296" y="921448"/>
                    </a:cubicBezTo>
                    <a:cubicBezTo>
                      <a:pt x="2476252" y="871271"/>
                      <a:pt x="2527224" y="808649"/>
                      <a:pt x="2526430" y="716238"/>
                    </a:cubicBezTo>
                    <a:cubicBezTo>
                      <a:pt x="2526032" y="670496"/>
                      <a:pt x="2514249" y="620385"/>
                      <a:pt x="2479827" y="576496"/>
                    </a:cubicBezTo>
                    <a:close/>
                  </a:path>
                </a:pathLst>
              </a:custGeom>
              <a:solidFill>
                <a:srgbClr val="F7B24C"/>
              </a:solidFill>
              <a:ln w="6615" cap="flat">
                <a:noFill/>
                <a:prstDash val="solid"/>
                <a:miter/>
              </a:ln>
            </p:spPr>
            <p:txBody>
              <a:bodyPr rtlCol="0" anchor="ctr"/>
              <a:lstStyle/>
              <a:p>
                <a:endParaRPr lang="en-US"/>
              </a:p>
            </p:txBody>
          </p:sp>
          <p:sp>
            <p:nvSpPr>
              <p:cNvPr id="17" name="Graphic 2">
                <a:extLst>
                  <a:ext uri="{FF2B5EF4-FFF2-40B4-BE49-F238E27FC236}">
                    <a16:creationId xmlns:a16="http://schemas.microsoft.com/office/drawing/2014/main" id="{BC1CEB2B-78BA-6969-D93B-A10429086C10}"/>
                  </a:ext>
                </a:extLst>
              </p:cNvPr>
              <p:cNvSpPr/>
              <p:nvPr/>
            </p:nvSpPr>
            <p:spPr>
              <a:xfrm>
                <a:off x="233327" y="2710101"/>
                <a:ext cx="2033644" cy="596335"/>
              </a:xfrm>
              <a:custGeom>
                <a:avLst/>
                <a:gdLst>
                  <a:gd name="connsiteX0" fmla="*/ 80504 w 2033644"/>
                  <a:gd name="connsiteY0" fmla="*/ 0 h 596335"/>
                  <a:gd name="connsiteX1" fmla="*/ 201843 w 2033644"/>
                  <a:gd name="connsiteY1" fmla="*/ 72353 h 596335"/>
                  <a:gd name="connsiteX2" fmla="*/ 219783 w 2033644"/>
                  <a:gd name="connsiteY2" fmla="*/ 103797 h 596335"/>
                  <a:gd name="connsiteX3" fmla="*/ 342843 w 2033644"/>
                  <a:gd name="connsiteY3" fmla="*/ 308478 h 596335"/>
                  <a:gd name="connsiteX4" fmla="*/ 784641 w 2033644"/>
                  <a:gd name="connsiteY4" fmla="*/ 461790 h 596335"/>
                  <a:gd name="connsiteX5" fmla="*/ 1216774 w 2033644"/>
                  <a:gd name="connsiteY5" fmla="*/ 504222 h 596335"/>
                  <a:gd name="connsiteX6" fmla="*/ 1562984 w 2033644"/>
                  <a:gd name="connsiteY6" fmla="*/ 499919 h 596335"/>
                  <a:gd name="connsiteX7" fmla="*/ 1918131 w 2033644"/>
                  <a:gd name="connsiteY7" fmla="*/ 453250 h 596335"/>
                  <a:gd name="connsiteX8" fmla="*/ 2033644 w 2033644"/>
                  <a:gd name="connsiteY8" fmla="*/ 431803 h 596335"/>
                  <a:gd name="connsiteX9" fmla="*/ 1857097 w 2033644"/>
                  <a:gd name="connsiteY9" fmla="*/ 500978 h 596335"/>
                  <a:gd name="connsiteX10" fmla="*/ 1444293 w 2033644"/>
                  <a:gd name="connsiteY10" fmla="*/ 579885 h 596335"/>
                  <a:gd name="connsiteX11" fmla="*/ 1028974 w 2033644"/>
                  <a:gd name="connsiteY11" fmla="*/ 593058 h 596335"/>
                  <a:gd name="connsiteX12" fmla="*/ 366541 w 2033644"/>
                  <a:gd name="connsiteY12" fmla="*/ 478670 h 596335"/>
                  <a:gd name="connsiteX13" fmla="*/ 78783 w 2033644"/>
                  <a:gd name="connsiteY13" fmla="*/ 321717 h 596335"/>
                  <a:gd name="connsiteX14" fmla="*/ 2789 w 2033644"/>
                  <a:gd name="connsiteY14" fmla="*/ 204284 h 596335"/>
                  <a:gd name="connsiteX15" fmla="*/ 69582 w 2033644"/>
                  <a:gd name="connsiteY15" fmla="*/ 15027 h 596335"/>
                  <a:gd name="connsiteX16" fmla="*/ 80504 w 2033644"/>
                  <a:gd name="connsiteY16" fmla="*/ 0 h 59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33644" h="596335">
                    <a:moveTo>
                      <a:pt x="80504" y="0"/>
                    </a:moveTo>
                    <a:cubicBezTo>
                      <a:pt x="119428" y="26677"/>
                      <a:pt x="158418" y="53289"/>
                      <a:pt x="201843" y="72353"/>
                    </a:cubicBezTo>
                    <a:cubicBezTo>
                      <a:pt x="216473" y="78774"/>
                      <a:pt x="220379" y="89167"/>
                      <a:pt x="219783" y="103797"/>
                    </a:cubicBezTo>
                    <a:cubicBezTo>
                      <a:pt x="215612" y="199054"/>
                      <a:pt x="271085" y="260088"/>
                      <a:pt x="342843" y="308478"/>
                    </a:cubicBezTo>
                    <a:cubicBezTo>
                      <a:pt x="476163" y="398439"/>
                      <a:pt x="629211" y="434715"/>
                      <a:pt x="784641" y="461790"/>
                    </a:cubicBezTo>
                    <a:cubicBezTo>
                      <a:pt x="927560" y="486680"/>
                      <a:pt x="1071803" y="496940"/>
                      <a:pt x="1216774" y="504222"/>
                    </a:cubicBezTo>
                    <a:cubicBezTo>
                      <a:pt x="1332685" y="510047"/>
                      <a:pt x="1447934" y="505347"/>
                      <a:pt x="1562984" y="499919"/>
                    </a:cubicBezTo>
                    <a:cubicBezTo>
                      <a:pt x="1682205" y="494226"/>
                      <a:pt x="1801028" y="478273"/>
                      <a:pt x="1918131" y="453250"/>
                    </a:cubicBezTo>
                    <a:cubicBezTo>
                      <a:pt x="1956326" y="445108"/>
                      <a:pt x="1994654" y="437429"/>
                      <a:pt x="2033644" y="431803"/>
                    </a:cubicBezTo>
                    <a:cubicBezTo>
                      <a:pt x="1977840" y="462849"/>
                      <a:pt x="1917601" y="482708"/>
                      <a:pt x="1857097" y="500978"/>
                    </a:cubicBezTo>
                    <a:cubicBezTo>
                      <a:pt x="1722386" y="541689"/>
                      <a:pt x="1583638" y="564130"/>
                      <a:pt x="1444293" y="579885"/>
                    </a:cubicBezTo>
                    <a:cubicBezTo>
                      <a:pt x="1306471" y="595441"/>
                      <a:pt x="1167458" y="600274"/>
                      <a:pt x="1028974" y="593058"/>
                    </a:cubicBezTo>
                    <a:cubicBezTo>
                      <a:pt x="803904" y="581341"/>
                      <a:pt x="581019" y="552943"/>
                      <a:pt x="366541" y="478670"/>
                    </a:cubicBezTo>
                    <a:cubicBezTo>
                      <a:pt x="262083" y="442460"/>
                      <a:pt x="162258" y="396652"/>
                      <a:pt x="78783" y="321717"/>
                    </a:cubicBezTo>
                    <a:cubicBezTo>
                      <a:pt x="43037" y="289612"/>
                      <a:pt x="17948" y="250026"/>
                      <a:pt x="2789" y="204284"/>
                    </a:cubicBezTo>
                    <a:cubicBezTo>
                      <a:pt x="-7140" y="129812"/>
                      <a:pt x="8151" y="64277"/>
                      <a:pt x="69582" y="15027"/>
                    </a:cubicBezTo>
                    <a:cubicBezTo>
                      <a:pt x="74745" y="10922"/>
                      <a:pt x="80041" y="7282"/>
                      <a:pt x="80504" y="0"/>
                    </a:cubicBezTo>
                    <a:close/>
                  </a:path>
                </a:pathLst>
              </a:custGeom>
              <a:solidFill>
                <a:srgbClr val="F8B24C"/>
              </a:solidFill>
              <a:ln w="6615" cap="flat">
                <a:noFill/>
                <a:prstDash val="solid"/>
                <a:miter/>
              </a:ln>
            </p:spPr>
            <p:txBody>
              <a:bodyPr rtlCol="0" anchor="ctr"/>
              <a:lstStyle/>
              <a:p>
                <a:endParaRPr lang="en-US"/>
              </a:p>
            </p:txBody>
          </p:sp>
          <p:sp>
            <p:nvSpPr>
              <p:cNvPr id="18" name="Graphic 2">
                <a:extLst>
                  <a:ext uri="{FF2B5EF4-FFF2-40B4-BE49-F238E27FC236}">
                    <a16:creationId xmlns:a16="http://schemas.microsoft.com/office/drawing/2014/main" id="{FF86849E-DB61-6D12-05CF-6A3D53F7A795}"/>
                  </a:ext>
                </a:extLst>
              </p:cNvPr>
              <p:cNvSpPr/>
              <p:nvPr/>
            </p:nvSpPr>
            <p:spPr>
              <a:xfrm>
                <a:off x="318014" y="1059009"/>
                <a:ext cx="2535729" cy="1547635"/>
              </a:xfrm>
              <a:custGeom>
                <a:avLst/>
                <a:gdLst>
                  <a:gd name="connsiteX0" fmla="*/ 2526260 w 2535729"/>
                  <a:gd name="connsiteY0" fmla="*/ 765576 h 1547635"/>
                  <a:gd name="connsiteX1" fmla="*/ 2528644 w 2535729"/>
                  <a:gd name="connsiteY1" fmla="*/ 746246 h 1547635"/>
                  <a:gd name="connsiteX2" fmla="*/ 2488926 w 2535729"/>
                  <a:gd name="connsiteY2" fmla="*/ 588102 h 1547635"/>
                  <a:gd name="connsiteX3" fmla="*/ 2312378 w 2535729"/>
                  <a:gd name="connsiteY3" fmla="*/ 463453 h 1547635"/>
                  <a:gd name="connsiteX4" fmla="*/ 2299470 w 2535729"/>
                  <a:gd name="connsiteY4" fmla="*/ 443925 h 1547635"/>
                  <a:gd name="connsiteX5" fmla="*/ 2189318 w 2535729"/>
                  <a:gd name="connsiteY5" fmla="*/ 245798 h 1547635"/>
                  <a:gd name="connsiteX6" fmla="*/ 1516360 w 2535729"/>
                  <a:gd name="connsiteY6" fmla="*/ 24170 h 1547635"/>
                  <a:gd name="connsiteX7" fmla="*/ 769262 w 2535729"/>
                  <a:gd name="connsiteY7" fmla="*/ 25428 h 1547635"/>
                  <a:gd name="connsiteX8" fmla="*/ 67972 w 2535729"/>
                  <a:gd name="connsiteY8" fmla="*/ 287369 h 1547635"/>
                  <a:gd name="connsiteX9" fmla="*/ 30041 w 2535729"/>
                  <a:gd name="connsiteY9" fmla="*/ 655755 h 1547635"/>
                  <a:gd name="connsiteX10" fmla="*/ 74128 w 2535729"/>
                  <a:gd name="connsiteY10" fmla="*/ 740884 h 1547635"/>
                  <a:gd name="connsiteX11" fmla="*/ 109477 w 2535729"/>
                  <a:gd name="connsiteY11" fmla="*/ 809862 h 1547635"/>
                  <a:gd name="connsiteX12" fmla="*/ 42685 w 2535729"/>
                  <a:gd name="connsiteY12" fmla="*/ 999185 h 1547635"/>
                  <a:gd name="connsiteX13" fmla="*/ 90346 w 2535729"/>
                  <a:gd name="connsiteY13" fmla="*/ 1259272 h 1547635"/>
                  <a:gd name="connsiteX14" fmla="*/ 432055 w 2535729"/>
                  <a:gd name="connsiteY14" fmla="*/ 1459981 h 1547635"/>
                  <a:gd name="connsiteX15" fmla="*/ 868491 w 2535729"/>
                  <a:gd name="connsiteY15" fmla="*/ 1535446 h 1547635"/>
                  <a:gd name="connsiteX16" fmla="*/ 1712767 w 2535729"/>
                  <a:gd name="connsiteY16" fmla="*/ 1501685 h 1547635"/>
                  <a:gd name="connsiteX17" fmla="*/ 2081483 w 2535729"/>
                  <a:gd name="connsiteY17" fmla="*/ 1393520 h 1547635"/>
                  <a:gd name="connsiteX18" fmla="*/ 2330384 w 2535729"/>
                  <a:gd name="connsiteY18" fmla="*/ 1142170 h 1547635"/>
                  <a:gd name="connsiteX19" fmla="*/ 2426104 w 2535729"/>
                  <a:gd name="connsiteY19" fmla="*/ 1066573 h 1547635"/>
                  <a:gd name="connsiteX20" fmla="*/ 2518383 w 2535729"/>
                  <a:gd name="connsiteY20" fmla="*/ 932855 h 1547635"/>
                  <a:gd name="connsiteX21" fmla="*/ 2531358 w 2535729"/>
                  <a:gd name="connsiteY21" fmla="*/ 791922 h 1547635"/>
                  <a:gd name="connsiteX22" fmla="*/ 2526459 w 2535729"/>
                  <a:gd name="connsiteY22" fmla="*/ 772129 h 1547635"/>
                  <a:gd name="connsiteX23" fmla="*/ 2526260 w 2535729"/>
                  <a:gd name="connsiteY23" fmla="*/ 765576 h 154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35729" h="1547635">
                    <a:moveTo>
                      <a:pt x="2526260" y="765576"/>
                    </a:moveTo>
                    <a:cubicBezTo>
                      <a:pt x="2526459" y="759089"/>
                      <a:pt x="2527717" y="752667"/>
                      <a:pt x="2528644" y="746246"/>
                    </a:cubicBezTo>
                    <a:cubicBezTo>
                      <a:pt x="2536852" y="691965"/>
                      <a:pt x="2525334" y="630667"/>
                      <a:pt x="2488926" y="588102"/>
                    </a:cubicBezTo>
                    <a:cubicBezTo>
                      <a:pt x="2445368" y="537130"/>
                      <a:pt x="2366991" y="503370"/>
                      <a:pt x="2312378" y="463453"/>
                    </a:cubicBezTo>
                    <a:cubicBezTo>
                      <a:pt x="2301390" y="461401"/>
                      <a:pt x="2298940" y="453722"/>
                      <a:pt x="2299470" y="443925"/>
                    </a:cubicBezTo>
                    <a:cubicBezTo>
                      <a:pt x="2303971" y="355023"/>
                      <a:pt x="2253331" y="295843"/>
                      <a:pt x="2189318" y="245798"/>
                    </a:cubicBezTo>
                    <a:cubicBezTo>
                      <a:pt x="2000789" y="98245"/>
                      <a:pt x="1747586" y="53628"/>
                      <a:pt x="1516360" y="24170"/>
                    </a:cubicBezTo>
                    <a:cubicBezTo>
                      <a:pt x="1268718" y="-7405"/>
                      <a:pt x="1016706" y="-9127"/>
                      <a:pt x="769262" y="25428"/>
                    </a:cubicBezTo>
                    <a:cubicBezTo>
                      <a:pt x="527180" y="59255"/>
                      <a:pt x="250808" y="112808"/>
                      <a:pt x="67972" y="287369"/>
                    </a:cubicBezTo>
                    <a:cubicBezTo>
                      <a:pt x="-22718" y="373955"/>
                      <a:pt x="-8817" y="547589"/>
                      <a:pt x="30041" y="655755"/>
                    </a:cubicBezTo>
                    <a:cubicBezTo>
                      <a:pt x="40897" y="685941"/>
                      <a:pt x="55725" y="714604"/>
                      <a:pt x="74128" y="740884"/>
                    </a:cubicBezTo>
                    <a:cubicBezTo>
                      <a:pt x="87301" y="759684"/>
                      <a:pt x="133110" y="790863"/>
                      <a:pt x="109477" y="809862"/>
                    </a:cubicBezTo>
                    <a:cubicBezTo>
                      <a:pt x="48047" y="859112"/>
                      <a:pt x="32755" y="924713"/>
                      <a:pt x="42685" y="999185"/>
                    </a:cubicBezTo>
                    <a:cubicBezTo>
                      <a:pt x="45002" y="1084049"/>
                      <a:pt x="43876" y="1185661"/>
                      <a:pt x="90346" y="1259272"/>
                    </a:cubicBezTo>
                    <a:cubicBezTo>
                      <a:pt x="162766" y="1373992"/>
                      <a:pt x="308664" y="1423044"/>
                      <a:pt x="432055" y="1459981"/>
                    </a:cubicBezTo>
                    <a:cubicBezTo>
                      <a:pt x="573849" y="1502480"/>
                      <a:pt x="721269" y="1523464"/>
                      <a:pt x="868491" y="1535446"/>
                    </a:cubicBezTo>
                    <a:cubicBezTo>
                      <a:pt x="1149960" y="1558416"/>
                      <a:pt x="1434475" y="1549877"/>
                      <a:pt x="1712767" y="1501685"/>
                    </a:cubicBezTo>
                    <a:cubicBezTo>
                      <a:pt x="1839004" y="1479841"/>
                      <a:pt x="1965308" y="1448728"/>
                      <a:pt x="2081483" y="1393520"/>
                    </a:cubicBezTo>
                    <a:cubicBezTo>
                      <a:pt x="2181772" y="1345858"/>
                      <a:pt x="2323632" y="1267944"/>
                      <a:pt x="2330384" y="1142170"/>
                    </a:cubicBezTo>
                    <a:cubicBezTo>
                      <a:pt x="2332171" y="1108873"/>
                      <a:pt x="2402671" y="1085572"/>
                      <a:pt x="2426104" y="1066573"/>
                    </a:cubicBezTo>
                    <a:cubicBezTo>
                      <a:pt x="2469397" y="1031423"/>
                      <a:pt x="2502628" y="986740"/>
                      <a:pt x="2518383" y="932855"/>
                    </a:cubicBezTo>
                    <a:cubicBezTo>
                      <a:pt x="2530431" y="891747"/>
                      <a:pt x="2542413" y="833957"/>
                      <a:pt x="2531358" y="791922"/>
                    </a:cubicBezTo>
                    <a:cubicBezTo>
                      <a:pt x="2529637" y="785302"/>
                      <a:pt x="2527187" y="778882"/>
                      <a:pt x="2526459" y="772129"/>
                    </a:cubicBezTo>
                    <a:cubicBezTo>
                      <a:pt x="2526327" y="769879"/>
                      <a:pt x="2526260" y="767694"/>
                      <a:pt x="2526260" y="765576"/>
                    </a:cubicBezTo>
                    <a:close/>
                  </a:path>
                </a:pathLst>
              </a:custGeom>
              <a:solidFill>
                <a:srgbClr val="BB8444"/>
              </a:solidFill>
              <a:ln w="6615" cap="flat">
                <a:noFill/>
                <a:prstDash val="solid"/>
                <a:miter/>
              </a:ln>
            </p:spPr>
            <p:txBody>
              <a:bodyPr rtlCol="0" anchor="ctr"/>
              <a:lstStyle/>
              <a:p>
                <a:endParaRPr lang="en-US"/>
              </a:p>
            </p:txBody>
          </p:sp>
          <p:sp>
            <p:nvSpPr>
              <p:cNvPr id="19" name="Graphic 2">
                <a:extLst>
                  <a:ext uri="{FF2B5EF4-FFF2-40B4-BE49-F238E27FC236}">
                    <a16:creationId xmlns:a16="http://schemas.microsoft.com/office/drawing/2014/main" id="{DB37D3F2-07C4-BE61-1EF2-643E91104B5E}"/>
                  </a:ext>
                </a:extLst>
              </p:cNvPr>
              <p:cNvSpPr/>
              <p:nvPr/>
            </p:nvSpPr>
            <p:spPr>
              <a:xfrm>
                <a:off x="324531" y="1057839"/>
                <a:ext cx="2526438" cy="1153080"/>
              </a:xfrm>
              <a:custGeom>
                <a:avLst/>
                <a:gdLst>
                  <a:gd name="connsiteX0" fmla="*/ 2479827 w 2526438"/>
                  <a:gd name="connsiteY0" fmla="*/ 576496 h 1153080"/>
                  <a:gd name="connsiteX1" fmla="*/ 2305928 w 2526438"/>
                  <a:gd name="connsiteY1" fmla="*/ 464624 h 1153080"/>
                  <a:gd name="connsiteX2" fmla="*/ 2293019 w 2526438"/>
                  <a:gd name="connsiteY2" fmla="*/ 445095 h 1153080"/>
                  <a:gd name="connsiteX3" fmla="*/ 2182868 w 2526438"/>
                  <a:gd name="connsiteY3" fmla="*/ 246968 h 1153080"/>
                  <a:gd name="connsiteX4" fmla="*/ 1494023 w 2526438"/>
                  <a:gd name="connsiteY4" fmla="*/ 20906 h 1153080"/>
                  <a:gd name="connsiteX5" fmla="*/ 717202 w 2526438"/>
                  <a:gd name="connsiteY5" fmla="*/ 32755 h 1153080"/>
                  <a:gd name="connsiteX6" fmla="*/ 61455 w 2526438"/>
                  <a:gd name="connsiteY6" fmla="*/ 288540 h 1153080"/>
                  <a:gd name="connsiteX7" fmla="*/ 157 w 2526438"/>
                  <a:gd name="connsiteY7" fmla="*/ 432518 h 1153080"/>
                  <a:gd name="connsiteX8" fmla="*/ 3069 w 2526438"/>
                  <a:gd name="connsiteY8" fmla="*/ 465153 h 1153080"/>
                  <a:gd name="connsiteX9" fmla="*/ 165517 w 2526438"/>
                  <a:gd name="connsiteY9" fmla="*/ 654013 h 1153080"/>
                  <a:gd name="connsiteX10" fmla="*/ 725940 w 2526438"/>
                  <a:gd name="connsiteY10" fmla="*/ 833605 h 1153080"/>
                  <a:gd name="connsiteX11" fmla="*/ 1357326 w 2526438"/>
                  <a:gd name="connsiteY11" fmla="*/ 857436 h 1153080"/>
                  <a:gd name="connsiteX12" fmla="*/ 1896235 w 2526438"/>
                  <a:gd name="connsiteY12" fmla="*/ 762113 h 1153080"/>
                  <a:gd name="connsiteX13" fmla="*/ 2289842 w 2526438"/>
                  <a:gd name="connsiteY13" fmla="*/ 510961 h 1153080"/>
                  <a:gd name="connsiteX14" fmla="*/ 2289776 w 2526438"/>
                  <a:gd name="connsiteY14" fmla="*/ 542405 h 1153080"/>
                  <a:gd name="connsiteX15" fmla="*/ 2166385 w 2526438"/>
                  <a:gd name="connsiteY15" fmla="*/ 782236 h 1153080"/>
                  <a:gd name="connsiteX16" fmla="*/ 1419154 w 2526438"/>
                  <a:gd name="connsiteY16" fmla="*/ 992610 h 1153080"/>
                  <a:gd name="connsiteX17" fmla="*/ 712436 w 2526438"/>
                  <a:gd name="connsiteY17" fmla="*/ 974538 h 1153080"/>
                  <a:gd name="connsiteX18" fmla="*/ 396676 w 2526438"/>
                  <a:gd name="connsiteY18" fmla="*/ 928201 h 1153080"/>
                  <a:gd name="connsiteX19" fmla="*/ 806038 w 2526438"/>
                  <a:gd name="connsiteY19" fmla="*/ 1089258 h 1153080"/>
                  <a:gd name="connsiteX20" fmla="*/ 1528313 w 2526438"/>
                  <a:gd name="connsiteY20" fmla="*/ 1149364 h 1153080"/>
                  <a:gd name="connsiteX21" fmla="*/ 2404296 w 2526438"/>
                  <a:gd name="connsiteY21" fmla="*/ 921449 h 1153080"/>
                  <a:gd name="connsiteX22" fmla="*/ 2526430 w 2526438"/>
                  <a:gd name="connsiteY22" fmla="*/ 716238 h 1153080"/>
                  <a:gd name="connsiteX23" fmla="*/ 2479827 w 2526438"/>
                  <a:gd name="connsiteY23" fmla="*/ 576496 h 115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26438" h="1153080">
                    <a:moveTo>
                      <a:pt x="2479827" y="576496"/>
                    </a:moveTo>
                    <a:cubicBezTo>
                      <a:pt x="2436071" y="520759"/>
                      <a:pt x="2362725" y="475281"/>
                      <a:pt x="2305928" y="464624"/>
                    </a:cubicBezTo>
                    <a:cubicBezTo>
                      <a:pt x="2294939" y="462571"/>
                      <a:pt x="2292490" y="454893"/>
                      <a:pt x="2293019" y="445095"/>
                    </a:cubicBezTo>
                    <a:cubicBezTo>
                      <a:pt x="2297521" y="356193"/>
                      <a:pt x="2246880" y="297013"/>
                      <a:pt x="2182868" y="246968"/>
                    </a:cubicBezTo>
                    <a:cubicBezTo>
                      <a:pt x="1994405" y="99415"/>
                      <a:pt x="1726440" y="49304"/>
                      <a:pt x="1494023" y="20906"/>
                    </a:cubicBezTo>
                    <a:cubicBezTo>
                      <a:pt x="1236252" y="-10604"/>
                      <a:pt x="973913" y="-6367"/>
                      <a:pt x="717202" y="32755"/>
                    </a:cubicBezTo>
                    <a:cubicBezTo>
                      <a:pt x="485910" y="68038"/>
                      <a:pt x="236480" y="121525"/>
                      <a:pt x="61455" y="288540"/>
                    </a:cubicBezTo>
                    <a:cubicBezTo>
                      <a:pt x="18626" y="329450"/>
                      <a:pt x="-2028" y="375655"/>
                      <a:pt x="157" y="432518"/>
                    </a:cubicBezTo>
                    <a:cubicBezTo>
                      <a:pt x="554" y="442448"/>
                      <a:pt x="3003" y="464094"/>
                      <a:pt x="3069" y="465153"/>
                    </a:cubicBezTo>
                    <a:cubicBezTo>
                      <a:pt x="20148" y="549157"/>
                      <a:pt x="95745" y="610919"/>
                      <a:pt x="165517" y="654013"/>
                    </a:cubicBezTo>
                    <a:cubicBezTo>
                      <a:pt x="334186" y="758273"/>
                      <a:pt x="532049" y="803883"/>
                      <a:pt x="725940" y="833605"/>
                    </a:cubicBezTo>
                    <a:cubicBezTo>
                      <a:pt x="934526" y="865578"/>
                      <a:pt x="1146952" y="872264"/>
                      <a:pt x="1357326" y="857436"/>
                    </a:cubicBezTo>
                    <a:cubicBezTo>
                      <a:pt x="1540294" y="844528"/>
                      <a:pt x="1721541" y="819902"/>
                      <a:pt x="1896235" y="762113"/>
                    </a:cubicBezTo>
                    <a:cubicBezTo>
                      <a:pt x="2047561" y="712068"/>
                      <a:pt x="2195114" y="653417"/>
                      <a:pt x="2289842" y="510961"/>
                    </a:cubicBezTo>
                    <a:cubicBezTo>
                      <a:pt x="2289643" y="522546"/>
                      <a:pt x="2288849" y="532542"/>
                      <a:pt x="2289776" y="542405"/>
                    </a:cubicBezTo>
                    <a:cubicBezTo>
                      <a:pt x="2299705" y="648651"/>
                      <a:pt x="2249263" y="723983"/>
                      <a:pt x="2166385" y="782236"/>
                    </a:cubicBezTo>
                    <a:cubicBezTo>
                      <a:pt x="1958990" y="928068"/>
                      <a:pt x="1666598" y="972619"/>
                      <a:pt x="1419154" y="992610"/>
                    </a:cubicBezTo>
                    <a:cubicBezTo>
                      <a:pt x="1184817" y="1011609"/>
                      <a:pt x="945581" y="1004327"/>
                      <a:pt x="712436" y="974538"/>
                    </a:cubicBezTo>
                    <a:cubicBezTo>
                      <a:pt x="613074" y="961829"/>
                      <a:pt x="519803" y="946074"/>
                      <a:pt x="396676" y="928201"/>
                    </a:cubicBezTo>
                    <a:cubicBezTo>
                      <a:pt x="472604" y="999098"/>
                      <a:pt x="672784" y="1061918"/>
                      <a:pt x="806038" y="1089258"/>
                    </a:cubicBezTo>
                    <a:cubicBezTo>
                      <a:pt x="1044413" y="1138243"/>
                      <a:pt x="1284509" y="1163001"/>
                      <a:pt x="1528313" y="1149364"/>
                    </a:cubicBezTo>
                    <a:cubicBezTo>
                      <a:pt x="1820307" y="1133014"/>
                      <a:pt x="2157911" y="1093296"/>
                      <a:pt x="2404296" y="921449"/>
                    </a:cubicBezTo>
                    <a:cubicBezTo>
                      <a:pt x="2476252" y="871271"/>
                      <a:pt x="2527224" y="808649"/>
                      <a:pt x="2526430" y="716238"/>
                    </a:cubicBezTo>
                    <a:cubicBezTo>
                      <a:pt x="2526099" y="670562"/>
                      <a:pt x="2514316" y="620451"/>
                      <a:pt x="2479827" y="576496"/>
                    </a:cubicBezTo>
                    <a:close/>
                  </a:path>
                </a:pathLst>
              </a:custGeom>
              <a:solidFill>
                <a:srgbClr val="F7B24C"/>
              </a:solidFill>
              <a:ln w="6615" cap="flat">
                <a:noFill/>
                <a:prstDash val="solid"/>
                <a:miter/>
              </a:ln>
            </p:spPr>
            <p:txBody>
              <a:bodyPr rtlCol="0" anchor="ctr"/>
              <a:lstStyle/>
              <a:p>
                <a:endParaRPr lang="en-US"/>
              </a:p>
            </p:txBody>
          </p:sp>
          <p:sp>
            <p:nvSpPr>
              <p:cNvPr id="20" name="Graphic 2">
                <a:extLst>
                  <a:ext uri="{FF2B5EF4-FFF2-40B4-BE49-F238E27FC236}">
                    <a16:creationId xmlns:a16="http://schemas.microsoft.com/office/drawing/2014/main" id="{8B2E0F22-17B5-5460-42B3-466BD13C2B53}"/>
                  </a:ext>
                </a:extLst>
              </p:cNvPr>
              <p:cNvSpPr/>
              <p:nvPr/>
            </p:nvSpPr>
            <p:spPr>
              <a:xfrm>
                <a:off x="360160" y="1852719"/>
                <a:ext cx="2033644" cy="596335"/>
              </a:xfrm>
              <a:custGeom>
                <a:avLst/>
                <a:gdLst>
                  <a:gd name="connsiteX0" fmla="*/ 80504 w 2033644"/>
                  <a:gd name="connsiteY0" fmla="*/ 0 h 596335"/>
                  <a:gd name="connsiteX1" fmla="*/ 201843 w 2033644"/>
                  <a:gd name="connsiteY1" fmla="*/ 72353 h 596335"/>
                  <a:gd name="connsiteX2" fmla="*/ 219783 w 2033644"/>
                  <a:gd name="connsiteY2" fmla="*/ 103797 h 596335"/>
                  <a:gd name="connsiteX3" fmla="*/ 342843 w 2033644"/>
                  <a:gd name="connsiteY3" fmla="*/ 308478 h 596335"/>
                  <a:gd name="connsiteX4" fmla="*/ 784641 w 2033644"/>
                  <a:gd name="connsiteY4" fmla="*/ 461790 h 596335"/>
                  <a:gd name="connsiteX5" fmla="*/ 1216774 w 2033644"/>
                  <a:gd name="connsiteY5" fmla="*/ 504222 h 596335"/>
                  <a:gd name="connsiteX6" fmla="*/ 1562984 w 2033644"/>
                  <a:gd name="connsiteY6" fmla="*/ 499919 h 596335"/>
                  <a:gd name="connsiteX7" fmla="*/ 1918131 w 2033644"/>
                  <a:gd name="connsiteY7" fmla="*/ 453250 h 596335"/>
                  <a:gd name="connsiteX8" fmla="*/ 2033644 w 2033644"/>
                  <a:gd name="connsiteY8" fmla="*/ 431802 h 596335"/>
                  <a:gd name="connsiteX9" fmla="*/ 1857097 w 2033644"/>
                  <a:gd name="connsiteY9" fmla="*/ 500978 h 596335"/>
                  <a:gd name="connsiteX10" fmla="*/ 1444293 w 2033644"/>
                  <a:gd name="connsiteY10" fmla="*/ 579885 h 596335"/>
                  <a:gd name="connsiteX11" fmla="*/ 1028974 w 2033644"/>
                  <a:gd name="connsiteY11" fmla="*/ 593058 h 596335"/>
                  <a:gd name="connsiteX12" fmla="*/ 366541 w 2033644"/>
                  <a:gd name="connsiteY12" fmla="*/ 478670 h 596335"/>
                  <a:gd name="connsiteX13" fmla="*/ 78783 w 2033644"/>
                  <a:gd name="connsiteY13" fmla="*/ 321717 h 596335"/>
                  <a:gd name="connsiteX14" fmla="*/ 2789 w 2033644"/>
                  <a:gd name="connsiteY14" fmla="*/ 204284 h 596335"/>
                  <a:gd name="connsiteX15" fmla="*/ 69582 w 2033644"/>
                  <a:gd name="connsiteY15" fmla="*/ 15027 h 596335"/>
                  <a:gd name="connsiteX16" fmla="*/ 80504 w 2033644"/>
                  <a:gd name="connsiteY16" fmla="*/ 0 h 59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33644" h="596335">
                    <a:moveTo>
                      <a:pt x="80504" y="0"/>
                    </a:moveTo>
                    <a:cubicBezTo>
                      <a:pt x="119428" y="26677"/>
                      <a:pt x="158418" y="53288"/>
                      <a:pt x="201843" y="72353"/>
                    </a:cubicBezTo>
                    <a:cubicBezTo>
                      <a:pt x="216473" y="78774"/>
                      <a:pt x="220378" y="89167"/>
                      <a:pt x="219783" y="103797"/>
                    </a:cubicBezTo>
                    <a:cubicBezTo>
                      <a:pt x="215612" y="199054"/>
                      <a:pt x="271085" y="260088"/>
                      <a:pt x="342843" y="308478"/>
                    </a:cubicBezTo>
                    <a:cubicBezTo>
                      <a:pt x="476163" y="398439"/>
                      <a:pt x="629211" y="434715"/>
                      <a:pt x="784641" y="461790"/>
                    </a:cubicBezTo>
                    <a:cubicBezTo>
                      <a:pt x="927560" y="486680"/>
                      <a:pt x="1071803" y="496940"/>
                      <a:pt x="1216774" y="504222"/>
                    </a:cubicBezTo>
                    <a:cubicBezTo>
                      <a:pt x="1332685" y="510047"/>
                      <a:pt x="1447934" y="505347"/>
                      <a:pt x="1562984" y="499919"/>
                    </a:cubicBezTo>
                    <a:cubicBezTo>
                      <a:pt x="1682205" y="494226"/>
                      <a:pt x="1801028" y="478273"/>
                      <a:pt x="1918131" y="453250"/>
                    </a:cubicBezTo>
                    <a:cubicBezTo>
                      <a:pt x="1956326" y="445108"/>
                      <a:pt x="1994654" y="437429"/>
                      <a:pt x="2033644" y="431802"/>
                    </a:cubicBezTo>
                    <a:cubicBezTo>
                      <a:pt x="1977840" y="462849"/>
                      <a:pt x="1917601" y="482708"/>
                      <a:pt x="1857097" y="500978"/>
                    </a:cubicBezTo>
                    <a:cubicBezTo>
                      <a:pt x="1722386" y="541689"/>
                      <a:pt x="1583638" y="564130"/>
                      <a:pt x="1444293" y="579885"/>
                    </a:cubicBezTo>
                    <a:cubicBezTo>
                      <a:pt x="1306471" y="595441"/>
                      <a:pt x="1167458" y="600274"/>
                      <a:pt x="1028974" y="593058"/>
                    </a:cubicBezTo>
                    <a:cubicBezTo>
                      <a:pt x="803904" y="581341"/>
                      <a:pt x="581019" y="552943"/>
                      <a:pt x="366541" y="478670"/>
                    </a:cubicBezTo>
                    <a:cubicBezTo>
                      <a:pt x="262083" y="442460"/>
                      <a:pt x="162258" y="396652"/>
                      <a:pt x="78783" y="321717"/>
                    </a:cubicBezTo>
                    <a:cubicBezTo>
                      <a:pt x="43037" y="289612"/>
                      <a:pt x="17948" y="250026"/>
                      <a:pt x="2789" y="204284"/>
                    </a:cubicBezTo>
                    <a:cubicBezTo>
                      <a:pt x="-7140" y="129812"/>
                      <a:pt x="8151" y="64277"/>
                      <a:pt x="69582" y="15027"/>
                    </a:cubicBezTo>
                    <a:cubicBezTo>
                      <a:pt x="74679" y="10922"/>
                      <a:pt x="79975" y="7282"/>
                      <a:pt x="80504" y="0"/>
                    </a:cubicBezTo>
                    <a:close/>
                  </a:path>
                </a:pathLst>
              </a:custGeom>
              <a:solidFill>
                <a:srgbClr val="F8B24C"/>
              </a:solidFill>
              <a:ln w="6615" cap="flat">
                <a:noFill/>
                <a:prstDash val="solid"/>
                <a:miter/>
              </a:ln>
            </p:spPr>
            <p:txBody>
              <a:bodyPr rtlCol="0" anchor="ctr"/>
              <a:lstStyle/>
              <a:p>
                <a:endParaRPr lang="en-US"/>
              </a:p>
            </p:txBody>
          </p:sp>
          <p:sp>
            <p:nvSpPr>
              <p:cNvPr id="21" name="Graphic 2">
                <a:extLst>
                  <a:ext uri="{FF2B5EF4-FFF2-40B4-BE49-F238E27FC236}">
                    <a16:creationId xmlns:a16="http://schemas.microsoft.com/office/drawing/2014/main" id="{E8205ACA-83DA-E706-4404-6CB8B9CD2EDA}"/>
                  </a:ext>
                </a:extLst>
              </p:cNvPr>
              <p:cNvSpPr/>
              <p:nvPr/>
            </p:nvSpPr>
            <p:spPr>
              <a:xfrm>
                <a:off x="1204908" y="1316921"/>
                <a:ext cx="567770" cy="331957"/>
              </a:xfrm>
              <a:custGeom>
                <a:avLst/>
                <a:gdLst>
                  <a:gd name="connsiteX0" fmla="*/ 326814 w 567770"/>
                  <a:gd name="connsiteY0" fmla="*/ 142721 h 331957"/>
                  <a:gd name="connsiteX1" fmla="*/ 474566 w 567770"/>
                  <a:gd name="connsiteY1" fmla="*/ 142721 h 331957"/>
                  <a:gd name="connsiteX2" fmla="*/ 462121 w 567770"/>
                  <a:gd name="connsiteY2" fmla="*/ 112138 h 331957"/>
                  <a:gd name="connsiteX3" fmla="*/ 386325 w 567770"/>
                  <a:gd name="connsiteY3" fmla="*/ 75200 h 331957"/>
                  <a:gd name="connsiteX4" fmla="*/ 326814 w 567770"/>
                  <a:gd name="connsiteY4" fmla="*/ 142721 h 331957"/>
                  <a:gd name="connsiteX5" fmla="*/ 326814 w 567770"/>
                  <a:gd name="connsiteY5" fmla="*/ 142721 h 331957"/>
                  <a:gd name="connsiteX6" fmla="*/ 92874 w 567770"/>
                  <a:gd name="connsiteY6" fmla="*/ 187668 h 331957"/>
                  <a:gd name="connsiteX7" fmla="*/ 105716 w 567770"/>
                  <a:gd name="connsiteY7" fmla="*/ 219708 h 331957"/>
                  <a:gd name="connsiteX8" fmla="*/ 181512 w 567770"/>
                  <a:gd name="connsiteY8" fmla="*/ 256645 h 331957"/>
                  <a:gd name="connsiteX9" fmla="*/ 249099 w 567770"/>
                  <a:gd name="connsiteY9" fmla="*/ 187602 h 331957"/>
                  <a:gd name="connsiteX10" fmla="*/ 92874 w 567770"/>
                  <a:gd name="connsiteY10" fmla="*/ 187602 h 331957"/>
                  <a:gd name="connsiteX11" fmla="*/ 0 w 567770"/>
                  <a:gd name="connsiteY11" fmla="*/ 187668 h 331957"/>
                  <a:gd name="connsiteX12" fmla="*/ 0 w 567770"/>
                  <a:gd name="connsiteY12" fmla="*/ 142721 h 331957"/>
                  <a:gd name="connsiteX13" fmla="*/ 27141 w 567770"/>
                  <a:gd name="connsiteY13" fmla="*/ 142721 h 331957"/>
                  <a:gd name="connsiteX14" fmla="*/ 40446 w 567770"/>
                  <a:gd name="connsiteY14" fmla="*/ 92808 h 331957"/>
                  <a:gd name="connsiteX15" fmla="*/ 165757 w 567770"/>
                  <a:gd name="connsiteY15" fmla="*/ 0 h 331957"/>
                  <a:gd name="connsiteX16" fmla="*/ 167809 w 567770"/>
                  <a:gd name="connsiteY16" fmla="*/ 74339 h 331957"/>
                  <a:gd name="connsiteX17" fmla="*/ 98633 w 567770"/>
                  <a:gd name="connsiteY17" fmla="*/ 125576 h 331957"/>
                  <a:gd name="connsiteX18" fmla="*/ 93271 w 567770"/>
                  <a:gd name="connsiteY18" fmla="*/ 142721 h 331957"/>
                  <a:gd name="connsiteX19" fmla="*/ 261743 w 567770"/>
                  <a:gd name="connsiteY19" fmla="*/ 142721 h 331957"/>
                  <a:gd name="connsiteX20" fmla="*/ 378315 w 567770"/>
                  <a:gd name="connsiteY20" fmla="*/ 1523 h 331957"/>
                  <a:gd name="connsiteX21" fmla="*/ 514549 w 567770"/>
                  <a:gd name="connsiteY21" fmla="*/ 68448 h 331957"/>
                  <a:gd name="connsiteX22" fmla="*/ 540630 w 567770"/>
                  <a:gd name="connsiteY22" fmla="*/ 142721 h 331957"/>
                  <a:gd name="connsiteX23" fmla="*/ 567771 w 567770"/>
                  <a:gd name="connsiteY23" fmla="*/ 142721 h 331957"/>
                  <a:gd name="connsiteX24" fmla="*/ 567771 w 567770"/>
                  <a:gd name="connsiteY24" fmla="*/ 187668 h 331957"/>
                  <a:gd name="connsiteX25" fmla="*/ 540763 w 567770"/>
                  <a:gd name="connsiteY25" fmla="*/ 187668 h 331957"/>
                  <a:gd name="connsiteX26" fmla="*/ 527258 w 567770"/>
                  <a:gd name="connsiteY26" fmla="*/ 239037 h 331957"/>
                  <a:gd name="connsiteX27" fmla="*/ 401948 w 567770"/>
                  <a:gd name="connsiteY27" fmla="*/ 331845 h 331957"/>
                  <a:gd name="connsiteX28" fmla="*/ 399895 w 567770"/>
                  <a:gd name="connsiteY28" fmla="*/ 257506 h 331957"/>
                  <a:gd name="connsiteX29" fmla="*/ 469071 w 567770"/>
                  <a:gd name="connsiteY29" fmla="*/ 206270 h 331957"/>
                  <a:gd name="connsiteX30" fmla="*/ 474764 w 567770"/>
                  <a:gd name="connsiteY30" fmla="*/ 187668 h 331957"/>
                  <a:gd name="connsiteX31" fmla="*/ 317083 w 567770"/>
                  <a:gd name="connsiteY31" fmla="*/ 187668 h 331957"/>
                  <a:gd name="connsiteX32" fmla="*/ 190448 w 567770"/>
                  <a:gd name="connsiteY32" fmla="*/ 330323 h 331957"/>
                  <a:gd name="connsiteX33" fmla="*/ 53156 w 567770"/>
                  <a:gd name="connsiteY33" fmla="*/ 263397 h 331957"/>
                  <a:gd name="connsiteX34" fmla="*/ 26942 w 567770"/>
                  <a:gd name="connsiteY34" fmla="*/ 187668 h 331957"/>
                  <a:gd name="connsiteX35" fmla="*/ 0 w 567770"/>
                  <a:gd name="connsiteY35" fmla="*/ 187668 h 33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67770" h="331957">
                    <a:moveTo>
                      <a:pt x="326814" y="142721"/>
                    </a:moveTo>
                    <a:lnTo>
                      <a:pt x="474566" y="142721"/>
                    </a:lnTo>
                    <a:cubicBezTo>
                      <a:pt x="472249" y="131864"/>
                      <a:pt x="468012" y="121471"/>
                      <a:pt x="462121" y="112138"/>
                    </a:cubicBezTo>
                    <a:cubicBezTo>
                      <a:pt x="444777" y="84666"/>
                      <a:pt x="415584" y="70434"/>
                      <a:pt x="386325" y="75200"/>
                    </a:cubicBezTo>
                    <a:cubicBezTo>
                      <a:pt x="348063" y="80893"/>
                      <a:pt x="335221" y="107901"/>
                      <a:pt x="326814" y="142721"/>
                    </a:cubicBezTo>
                    <a:lnTo>
                      <a:pt x="326814" y="142721"/>
                    </a:lnTo>
                    <a:close/>
                    <a:moveTo>
                      <a:pt x="92874" y="187668"/>
                    </a:moveTo>
                    <a:cubicBezTo>
                      <a:pt x="95191" y="199054"/>
                      <a:pt x="99494" y="209910"/>
                      <a:pt x="105716" y="219708"/>
                    </a:cubicBezTo>
                    <a:cubicBezTo>
                      <a:pt x="123060" y="247179"/>
                      <a:pt x="152253" y="261412"/>
                      <a:pt x="181512" y="256645"/>
                    </a:cubicBezTo>
                    <a:cubicBezTo>
                      <a:pt x="220568" y="247510"/>
                      <a:pt x="237845" y="220767"/>
                      <a:pt x="249099" y="187602"/>
                    </a:cubicBezTo>
                    <a:lnTo>
                      <a:pt x="92874" y="187602"/>
                    </a:lnTo>
                    <a:close/>
                    <a:moveTo>
                      <a:pt x="0" y="187668"/>
                    </a:moveTo>
                    <a:lnTo>
                      <a:pt x="0" y="142721"/>
                    </a:lnTo>
                    <a:lnTo>
                      <a:pt x="27141" y="142721"/>
                    </a:lnTo>
                    <a:cubicBezTo>
                      <a:pt x="29193" y="125642"/>
                      <a:pt x="33628" y="108761"/>
                      <a:pt x="40446" y="92808"/>
                    </a:cubicBezTo>
                    <a:cubicBezTo>
                      <a:pt x="64012" y="37600"/>
                      <a:pt x="112270" y="1920"/>
                      <a:pt x="165757" y="0"/>
                    </a:cubicBezTo>
                    <a:lnTo>
                      <a:pt x="167809" y="74339"/>
                    </a:lnTo>
                    <a:cubicBezTo>
                      <a:pt x="138285" y="75398"/>
                      <a:pt x="111608" y="95125"/>
                      <a:pt x="98633" y="125576"/>
                    </a:cubicBezTo>
                    <a:cubicBezTo>
                      <a:pt x="96250" y="131136"/>
                      <a:pt x="94397" y="136829"/>
                      <a:pt x="93271" y="142721"/>
                    </a:cubicBezTo>
                    <a:lnTo>
                      <a:pt x="261743" y="142721"/>
                    </a:lnTo>
                    <a:cubicBezTo>
                      <a:pt x="276504" y="84004"/>
                      <a:pt x="293319" y="21249"/>
                      <a:pt x="378315" y="1523"/>
                    </a:cubicBezTo>
                    <a:cubicBezTo>
                      <a:pt x="431008" y="-6686"/>
                      <a:pt x="483304" y="18998"/>
                      <a:pt x="514549" y="68448"/>
                    </a:cubicBezTo>
                    <a:cubicBezTo>
                      <a:pt x="528649" y="90822"/>
                      <a:pt x="537453" y="116308"/>
                      <a:pt x="540630" y="142721"/>
                    </a:cubicBezTo>
                    <a:lnTo>
                      <a:pt x="567771" y="142721"/>
                    </a:lnTo>
                    <a:lnTo>
                      <a:pt x="567771" y="187668"/>
                    </a:lnTo>
                    <a:lnTo>
                      <a:pt x="540763" y="187668"/>
                    </a:lnTo>
                    <a:cubicBezTo>
                      <a:pt x="538777" y="205277"/>
                      <a:pt x="534275" y="222620"/>
                      <a:pt x="527258" y="239037"/>
                    </a:cubicBezTo>
                    <a:cubicBezTo>
                      <a:pt x="503692" y="294245"/>
                      <a:pt x="455435" y="329925"/>
                      <a:pt x="401948" y="331845"/>
                    </a:cubicBezTo>
                    <a:lnTo>
                      <a:pt x="399895" y="257506"/>
                    </a:lnTo>
                    <a:cubicBezTo>
                      <a:pt x="429419" y="256447"/>
                      <a:pt x="456097" y="236720"/>
                      <a:pt x="469071" y="206270"/>
                    </a:cubicBezTo>
                    <a:cubicBezTo>
                      <a:pt x="471653" y="200246"/>
                      <a:pt x="473573" y="194023"/>
                      <a:pt x="474764" y="187668"/>
                    </a:cubicBezTo>
                    <a:lnTo>
                      <a:pt x="317083" y="187668"/>
                    </a:lnTo>
                    <a:cubicBezTo>
                      <a:pt x="304969" y="244200"/>
                      <a:pt x="284183" y="305631"/>
                      <a:pt x="190448" y="330323"/>
                    </a:cubicBezTo>
                    <a:cubicBezTo>
                      <a:pt x="137425" y="338928"/>
                      <a:pt x="84600" y="313111"/>
                      <a:pt x="53156" y="263397"/>
                    </a:cubicBezTo>
                    <a:cubicBezTo>
                      <a:pt x="38791" y="240626"/>
                      <a:pt x="29987" y="214610"/>
                      <a:pt x="26942" y="187668"/>
                    </a:cubicBezTo>
                    <a:lnTo>
                      <a:pt x="0" y="187668"/>
                    </a:lnTo>
                    <a:close/>
                  </a:path>
                </a:pathLst>
              </a:custGeom>
              <a:solidFill>
                <a:srgbClr val="FFFFFF"/>
              </a:solidFill>
              <a:ln w="6615" cap="flat">
                <a:noFill/>
                <a:prstDash val="solid"/>
                <a:miter/>
              </a:ln>
            </p:spPr>
            <p:txBody>
              <a:bodyPr rtlCol="0" anchor="ctr"/>
              <a:lstStyle/>
              <a:p>
                <a:endParaRPr lang="en-US"/>
              </a:p>
            </p:txBody>
          </p:sp>
        </p:grpSp>
      </p:grpSp>
      <p:pic>
        <p:nvPicPr>
          <p:cNvPr id="39" name="Picture 38" descr="A person holding a sandwich&#10;&#10;Description automatically generated">
            <a:extLst>
              <a:ext uri="{FF2B5EF4-FFF2-40B4-BE49-F238E27FC236}">
                <a16:creationId xmlns:a16="http://schemas.microsoft.com/office/drawing/2014/main" id="{F9BA0372-A591-7BED-51F2-88C464D75F37}"/>
              </a:ext>
            </a:extLst>
          </p:cNvPr>
          <p:cNvPicPr>
            <a:picLocks noChangeAspect="1"/>
          </p:cNvPicPr>
          <p:nvPr/>
        </p:nvPicPr>
        <p:blipFill>
          <a:blip r:embed="rId2"/>
          <a:stretch>
            <a:fillRect/>
          </a:stretch>
        </p:blipFill>
        <p:spPr>
          <a:xfrm>
            <a:off x="6378654" y="1388532"/>
            <a:ext cx="5812524" cy="3269545"/>
          </a:xfrm>
          <a:prstGeom prst="rect">
            <a:avLst/>
          </a:prstGeom>
        </p:spPr>
      </p:pic>
      <p:sp>
        <p:nvSpPr>
          <p:cNvPr id="40" name="TextBox 39">
            <a:extLst>
              <a:ext uri="{FF2B5EF4-FFF2-40B4-BE49-F238E27FC236}">
                <a16:creationId xmlns:a16="http://schemas.microsoft.com/office/drawing/2014/main" id="{180537AC-7917-ECD3-70A2-4B7D1AF8FB53}"/>
              </a:ext>
            </a:extLst>
          </p:cNvPr>
          <p:cNvSpPr txBox="1"/>
          <p:nvPr/>
        </p:nvSpPr>
        <p:spPr>
          <a:xfrm>
            <a:off x="1020879" y="719824"/>
            <a:ext cx="5368067" cy="7017306"/>
          </a:xfrm>
          <a:prstGeom prst="rect">
            <a:avLst/>
          </a:prstGeom>
          <a:noFill/>
        </p:spPr>
        <p:txBody>
          <a:bodyPr wrap="square" rtlCol="0">
            <a:spAutoFit/>
          </a:bodyPr>
          <a:lstStyle/>
          <a:p>
            <a:pPr algn="l">
              <a:buFont typeface="Arial" panose="020B0604020202020204" pitchFamily="34" charset="0"/>
              <a:buChar char="•"/>
            </a:pPr>
            <a:r>
              <a:rPr lang="en-GB" b="1" i="0" u="none" strike="noStrike" dirty="0">
                <a:solidFill>
                  <a:schemeClr val="bg1"/>
                </a:solidFill>
                <a:effectLst/>
                <a:latin typeface="Arial" panose="020B0604020202020204" pitchFamily="34" charset="0"/>
                <a:cs typeface="Arial" panose="020B0604020202020204" pitchFamily="34" charset="0"/>
              </a:rPr>
              <a:t>Leadership Style:</a:t>
            </a: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Ray Kroc was a quintessential transformational leader.</a:t>
            </a:r>
          </a:p>
          <a:p>
            <a:pPr algn="l"/>
            <a:endParaRPr lang="en-GB" b="0" i="0" u="none" strike="noStrike" dirty="0">
              <a:solidFill>
                <a:schemeClr val="bg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He believed in challenging the status quo and had a vision for transforming the fast-food industry.</a:t>
            </a:r>
          </a:p>
          <a:p>
            <a:pPr algn="l"/>
            <a:endParaRPr lang="en-GB" b="0" i="0" u="none" strike="noStrike" dirty="0">
              <a:solidFill>
                <a:schemeClr val="bg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Kroc was driven by a passion for standardization and expansion, which defined his leadership style.</a:t>
            </a:r>
          </a:p>
          <a:p>
            <a:pPr algn="l">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algn="l"/>
            <a:r>
              <a:rPr lang="en-GB" b="1" i="0" u="none" strike="noStrike" dirty="0">
                <a:solidFill>
                  <a:schemeClr val="bg1"/>
                </a:solidFill>
                <a:effectLst/>
                <a:latin typeface="Arial" panose="020B0604020202020204" pitchFamily="34" charset="0"/>
                <a:cs typeface="Arial" panose="020B0604020202020204" pitchFamily="34" charset="0"/>
              </a:rPr>
              <a:t>Leadership Behaviour:</a:t>
            </a:r>
            <a:endParaRPr lang="en-GB" b="0" i="0" u="none" strike="noStrike" dirty="0">
              <a:solidFill>
                <a:schemeClr val="bg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He introduced a meticulously standardized system for food preparation and service, exemplified by the famous "</a:t>
            </a:r>
            <a:r>
              <a:rPr lang="en-GB" b="0" i="0" u="none" strike="noStrike" dirty="0" err="1">
                <a:solidFill>
                  <a:schemeClr val="bg1"/>
                </a:solidFill>
                <a:effectLst/>
                <a:latin typeface="Arial" panose="020B0604020202020204" pitchFamily="34" charset="0"/>
                <a:cs typeface="Arial" panose="020B0604020202020204" pitchFamily="34" charset="0"/>
              </a:rPr>
              <a:t>Speedee</a:t>
            </a:r>
            <a:r>
              <a:rPr lang="en-GB" b="0" i="0" u="none" strike="noStrike" dirty="0">
                <a:solidFill>
                  <a:schemeClr val="bg1"/>
                </a:solidFill>
                <a:effectLst/>
                <a:latin typeface="Arial" panose="020B0604020202020204" pitchFamily="34" charset="0"/>
                <a:cs typeface="Arial" panose="020B0604020202020204" pitchFamily="34" charset="0"/>
              </a:rPr>
              <a:t> Service System," which emphasized efficiency, quality, and consistency</a:t>
            </a:r>
            <a:r>
              <a:rPr lang="en-GB" sz="1800" kern="0" dirty="0">
                <a:solidFill>
                  <a:schemeClr val="bg1"/>
                </a:solidFill>
                <a:effectLst/>
                <a:latin typeface="Times New Roman" panose="02020603050405020304" pitchFamily="18" charset="0"/>
                <a:ea typeface="Times New Roman" panose="02020603050405020304" pitchFamily="18" charset="0"/>
              </a:rPr>
              <a:t> (Lindner, 2023)</a:t>
            </a:r>
            <a:r>
              <a:rPr lang="en-GB" b="0" i="0" u="none" strike="noStrike" dirty="0">
                <a:solidFill>
                  <a:schemeClr val="bg1"/>
                </a:solidFill>
                <a:effectLst/>
                <a:latin typeface="Arial" panose="020B0604020202020204" pitchFamily="34" charset="0"/>
                <a:cs typeface="Arial" panose="020B0604020202020204" pitchFamily="34" charset="0"/>
              </a:rPr>
              <a:t>.</a:t>
            </a:r>
          </a:p>
          <a:p>
            <a:pPr algn="l"/>
            <a:endParaRPr lang="en-GB" b="0" i="0" u="none" strike="noStrike" dirty="0">
              <a:solidFill>
                <a:schemeClr val="bg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Ray Kroc's relentless pursuit of perfection led to the development of the franchise model that allowed ordinary people to become successful entrepreneurs by owning and operating McDonald's restaurants.</a:t>
            </a:r>
          </a:p>
          <a:p>
            <a:pPr algn="l"/>
            <a:endParaRPr lang="en-GB" b="0" i="0" u="none" strike="noStrike" dirty="0">
              <a:solidFill>
                <a:schemeClr val="bg1"/>
              </a:solidFill>
              <a:effectLst/>
              <a:latin typeface="Arial" panose="020B0604020202020204" pitchFamily="34" charset="0"/>
              <a:cs typeface="Arial" panose="020B0604020202020204" pitchFamily="34" charset="0"/>
            </a:endParaRPr>
          </a:p>
          <a:p>
            <a:pPr algn="l"/>
            <a:endParaRPr lang="en-GB" b="0" i="0" u="none" strike="noStrike" dirty="0">
              <a:solidFill>
                <a:schemeClr val="bg1"/>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179153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4">
            <a:extLst>
              <a:ext uri="{FF2B5EF4-FFF2-40B4-BE49-F238E27FC236}">
                <a16:creationId xmlns:a16="http://schemas.microsoft.com/office/drawing/2014/main" id="{E479AF8C-EF23-4CB3-9718-8A4E6538E5F4}"/>
              </a:ext>
            </a:extLst>
          </p:cNvPr>
          <p:cNvSpPr/>
          <p:nvPr/>
        </p:nvSpPr>
        <p:spPr>
          <a:xfrm>
            <a:off x="4191153" y="478925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10" name="Freeform: Shape 6">
            <a:extLst>
              <a:ext uri="{FF2B5EF4-FFF2-40B4-BE49-F238E27FC236}">
                <a16:creationId xmlns:a16="http://schemas.microsoft.com/office/drawing/2014/main" id="{C754CA25-9AA1-490E-87FA-EB3D72F2A3AE}"/>
              </a:ext>
            </a:extLst>
          </p:cNvPr>
          <p:cNvSpPr/>
          <p:nvPr/>
        </p:nvSpPr>
        <p:spPr>
          <a:xfrm rot="10800000">
            <a:off x="10943371" y="577854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2" name="Rectangle 1">
            <a:extLst>
              <a:ext uri="{FF2B5EF4-FFF2-40B4-BE49-F238E27FC236}">
                <a16:creationId xmlns:a16="http://schemas.microsoft.com/office/drawing/2014/main" id="{E4545ED4-7A53-CD47-3948-3A2D8E2CE428}"/>
              </a:ext>
            </a:extLst>
          </p:cNvPr>
          <p:cNvSpPr/>
          <p:nvPr/>
        </p:nvSpPr>
        <p:spPr>
          <a:xfrm>
            <a:off x="972461" y="183579"/>
            <a:ext cx="9700028"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Ray Kroc – Followers Appeal</a:t>
            </a:r>
          </a:p>
        </p:txBody>
      </p:sp>
      <p:pic>
        <p:nvPicPr>
          <p:cNvPr id="11" name="Picture 10" descr="A person with a black background&#10;&#10;Description automatically generated">
            <a:extLst>
              <a:ext uri="{FF2B5EF4-FFF2-40B4-BE49-F238E27FC236}">
                <a16:creationId xmlns:a16="http://schemas.microsoft.com/office/drawing/2014/main" id="{A8A884CF-1335-C9E2-45F5-CC69D797C1A2}"/>
              </a:ext>
            </a:extLst>
          </p:cNvPr>
          <p:cNvPicPr>
            <a:picLocks noChangeAspect="1"/>
          </p:cNvPicPr>
          <p:nvPr/>
        </p:nvPicPr>
        <p:blipFill>
          <a:blip r:embed="rId2"/>
          <a:stretch>
            <a:fillRect/>
          </a:stretch>
        </p:blipFill>
        <p:spPr>
          <a:xfrm>
            <a:off x="6274198" y="1851378"/>
            <a:ext cx="5917802" cy="3156161"/>
          </a:xfrm>
          <a:prstGeom prst="rect">
            <a:avLst/>
          </a:prstGeom>
        </p:spPr>
      </p:pic>
      <p:sp>
        <p:nvSpPr>
          <p:cNvPr id="12" name="TextBox 11">
            <a:extLst>
              <a:ext uri="{FF2B5EF4-FFF2-40B4-BE49-F238E27FC236}">
                <a16:creationId xmlns:a16="http://schemas.microsoft.com/office/drawing/2014/main" id="{1243FCAF-2FBD-0847-CBF5-8636CBD60C83}"/>
              </a:ext>
            </a:extLst>
          </p:cNvPr>
          <p:cNvSpPr txBox="1"/>
          <p:nvPr/>
        </p:nvSpPr>
        <p:spPr>
          <a:xfrm>
            <a:off x="972461" y="960154"/>
            <a:ext cx="5123539" cy="6186309"/>
          </a:xfrm>
          <a:prstGeom prst="rect">
            <a:avLst/>
          </a:prstGeom>
          <a:noFill/>
        </p:spPr>
        <p:txBody>
          <a:bodyPr wrap="square" rtlCol="0">
            <a:spAutoFit/>
          </a:bodyPr>
          <a:lstStyle/>
          <a:p>
            <a:pPr algn="l">
              <a:buFont typeface="Arial" panose="020B0604020202020204" pitchFamily="34" charset="0"/>
              <a:buChar char="•"/>
            </a:pPr>
            <a:r>
              <a:rPr lang="en-GB" b="1" i="0" u="none" strike="noStrike" dirty="0">
                <a:solidFill>
                  <a:schemeClr val="bg1"/>
                </a:solidFill>
                <a:effectLst/>
                <a:latin typeface="Arial" panose="020B0604020202020204" pitchFamily="34" charset="0"/>
                <a:cs typeface="Arial" panose="020B0604020202020204" pitchFamily="34" charset="0"/>
              </a:rPr>
              <a:t>Followers Appeal:</a:t>
            </a: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Ray Kroc's leadership style and his emphasis on consistency and efficiency inspired trust among franchisees and employees. His commitment to delivering quality fast food was unwavering.</a:t>
            </a:r>
          </a:p>
          <a:p>
            <a:pPr marL="742950" lvl="1" indent="-285750" algn="l">
              <a:buFont typeface="Arial" panose="020B0604020202020204" pitchFamily="34" charset="0"/>
              <a:buChar char="•"/>
            </a:pP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The appeal for followers lay in the opportunity to be part of a well-organized, growing enterprise that provided them with not just a job, but a chance to own and operate their own business.</a:t>
            </a:r>
          </a:p>
          <a:p>
            <a:pPr marL="742950" lvl="1" indent="-285750" algn="l">
              <a:buFont typeface="Arial" panose="020B0604020202020204" pitchFamily="34" charset="0"/>
              <a:buChar char="•"/>
            </a:pP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McDonald's became a symbol of American entrepreneurship and a pathway to success for many. This appealed to a wide range of people, making the brand and Ray Kroc synonymous with opportunity and prosperity.</a:t>
            </a:r>
          </a:p>
          <a:p>
            <a:endParaRPr lang="en-US" dirty="0"/>
          </a:p>
        </p:txBody>
      </p:sp>
    </p:spTree>
    <p:extLst>
      <p:ext uri="{BB962C8B-B14F-4D97-AF65-F5344CB8AC3E}">
        <p14:creationId xmlns:p14="http://schemas.microsoft.com/office/powerpoint/2010/main" val="130881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4">
            <a:extLst>
              <a:ext uri="{FF2B5EF4-FFF2-40B4-BE49-F238E27FC236}">
                <a16:creationId xmlns:a16="http://schemas.microsoft.com/office/drawing/2014/main" id="{E479AF8C-EF23-4CB3-9718-8A4E6538E5F4}"/>
              </a:ext>
            </a:extLst>
          </p:cNvPr>
          <p:cNvSpPr/>
          <p:nvPr/>
        </p:nvSpPr>
        <p:spPr>
          <a:xfrm>
            <a:off x="4191153" y="478925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10" name="Freeform: Shape 6">
            <a:extLst>
              <a:ext uri="{FF2B5EF4-FFF2-40B4-BE49-F238E27FC236}">
                <a16:creationId xmlns:a16="http://schemas.microsoft.com/office/drawing/2014/main" id="{C754CA25-9AA1-490E-87FA-EB3D72F2A3AE}"/>
              </a:ext>
            </a:extLst>
          </p:cNvPr>
          <p:cNvSpPr/>
          <p:nvPr/>
        </p:nvSpPr>
        <p:spPr>
          <a:xfrm rot="10800000">
            <a:off x="10943371" y="577854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2" name="Rectangle 1">
            <a:extLst>
              <a:ext uri="{FF2B5EF4-FFF2-40B4-BE49-F238E27FC236}">
                <a16:creationId xmlns:a16="http://schemas.microsoft.com/office/drawing/2014/main" id="{29BAB8FA-EE23-AEF4-CE48-DC2E40A65026}"/>
              </a:ext>
            </a:extLst>
          </p:cNvPr>
          <p:cNvSpPr/>
          <p:nvPr/>
        </p:nvSpPr>
        <p:spPr>
          <a:xfrm>
            <a:off x="928664" y="0"/>
            <a:ext cx="8109912"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Jeff Bezos – Leadership</a:t>
            </a:r>
          </a:p>
        </p:txBody>
      </p:sp>
      <p:sp>
        <p:nvSpPr>
          <p:cNvPr id="3" name="TextBox 2">
            <a:extLst>
              <a:ext uri="{FF2B5EF4-FFF2-40B4-BE49-F238E27FC236}">
                <a16:creationId xmlns:a16="http://schemas.microsoft.com/office/drawing/2014/main" id="{795D8DA1-555D-129A-2149-1661644CC73E}"/>
              </a:ext>
            </a:extLst>
          </p:cNvPr>
          <p:cNvSpPr txBox="1"/>
          <p:nvPr/>
        </p:nvSpPr>
        <p:spPr>
          <a:xfrm>
            <a:off x="5712178" y="776574"/>
            <a:ext cx="6301020" cy="6463308"/>
          </a:xfrm>
          <a:prstGeom prst="rect">
            <a:avLst/>
          </a:prstGeom>
          <a:noFill/>
        </p:spPr>
        <p:txBody>
          <a:bodyPr wrap="square" rtlCol="0">
            <a:spAutoFit/>
          </a:bodyPr>
          <a:lstStyle/>
          <a:p>
            <a:pPr algn="l">
              <a:buFont typeface="Arial" panose="020B0604020202020204" pitchFamily="34" charset="0"/>
              <a:buChar char="•"/>
            </a:pPr>
            <a:r>
              <a:rPr lang="en-GB" b="1" i="0" u="none" strike="noStrike" dirty="0">
                <a:solidFill>
                  <a:schemeClr val="bg1"/>
                </a:solidFill>
                <a:effectLst/>
                <a:latin typeface="Arial" panose="020B0604020202020204" pitchFamily="34" charset="0"/>
                <a:cs typeface="Arial" panose="020B0604020202020204" pitchFamily="34" charset="0"/>
              </a:rPr>
              <a:t>Leadership Style:</a:t>
            </a: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Jeff Bezos is best characterized as a transformational leader.</a:t>
            </a:r>
          </a:p>
          <a:p>
            <a:pPr marL="742950" lvl="1" indent="-285750" algn="l">
              <a:buFont typeface="Arial" panose="020B0604020202020204" pitchFamily="34" charset="0"/>
              <a:buChar char="•"/>
            </a:pP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His leadership style is marked by his vision, risk-taking, and innovation, which have had a profound impact on the technology and e-commerce industries</a:t>
            </a:r>
            <a:r>
              <a:rPr lang="en-GB" sz="1800" kern="0" dirty="0">
                <a:effectLst/>
                <a:latin typeface="Times New Roman" panose="02020603050405020304" pitchFamily="18" charset="0"/>
                <a:ea typeface="Times New Roman" panose="02020603050405020304" pitchFamily="18" charset="0"/>
              </a:rPr>
              <a:t> </a:t>
            </a:r>
            <a:r>
              <a:rPr lang="en-GB" sz="1800" kern="0" dirty="0">
                <a:solidFill>
                  <a:schemeClr val="bg1"/>
                </a:solidFill>
                <a:effectLst/>
                <a:latin typeface="Times New Roman" panose="02020603050405020304" pitchFamily="18" charset="0"/>
                <a:ea typeface="Times New Roman" panose="02020603050405020304" pitchFamily="18" charset="0"/>
              </a:rPr>
              <a:t>(</a:t>
            </a:r>
            <a:r>
              <a:rPr lang="en-GB" sz="1800" kern="0" dirty="0" err="1">
                <a:solidFill>
                  <a:schemeClr val="bg1"/>
                </a:solidFill>
                <a:effectLst/>
                <a:latin typeface="Times New Roman" panose="02020603050405020304" pitchFamily="18" charset="0"/>
                <a:ea typeface="Times New Roman" panose="02020603050405020304" pitchFamily="18" charset="0"/>
              </a:rPr>
              <a:t>McPheat</a:t>
            </a:r>
            <a:r>
              <a:rPr lang="en-GB" sz="1800" kern="0" dirty="0">
                <a:solidFill>
                  <a:schemeClr val="bg1"/>
                </a:solidFill>
                <a:effectLst/>
                <a:latin typeface="Times New Roman" panose="02020603050405020304" pitchFamily="18" charset="0"/>
                <a:ea typeface="Times New Roman" panose="02020603050405020304" pitchFamily="18" charset="0"/>
              </a:rPr>
              <a:t>, 2023).</a:t>
            </a:r>
            <a:r>
              <a:rPr lang="en-GB" dirty="0">
                <a:solidFill>
                  <a:schemeClr val="bg1"/>
                </a:solidFill>
                <a:effectLst/>
              </a:rPr>
              <a:t> </a:t>
            </a: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Bezos is known for his long-term strategic thinking and a willingness to disrupt existing paradigms.</a:t>
            </a:r>
          </a:p>
          <a:p>
            <a:pPr lvl="1" algn="l"/>
            <a:endParaRPr lang="en-GB" dirty="0">
              <a:solidFill>
                <a:schemeClr val="bg1"/>
              </a:solidFill>
              <a:latin typeface="Arial" panose="020B0604020202020204" pitchFamily="34" charset="0"/>
              <a:cs typeface="Arial" panose="020B0604020202020204" pitchFamily="34" charset="0"/>
            </a:endParaRPr>
          </a:p>
          <a:p>
            <a:pPr algn="l">
              <a:buFont typeface="Arial" panose="020B0604020202020204" pitchFamily="34" charset="0"/>
              <a:buChar char="•"/>
            </a:pPr>
            <a:r>
              <a:rPr lang="en-GB" b="1" i="0" u="none" strike="noStrike" dirty="0">
                <a:solidFill>
                  <a:schemeClr val="bg1"/>
                </a:solidFill>
                <a:effectLst/>
                <a:latin typeface="Arial" panose="020B0604020202020204" pitchFamily="34" charset="0"/>
                <a:cs typeface="Arial" panose="020B0604020202020204" pitchFamily="34" charset="0"/>
              </a:rPr>
              <a:t>Leadership Behaviour:</a:t>
            </a: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One of Bezos's most significant contributions is the establishment and growth of </a:t>
            </a:r>
            <a:r>
              <a:rPr lang="en-GB" b="0" i="0" u="none" strike="noStrike" dirty="0" err="1">
                <a:solidFill>
                  <a:schemeClr val="bg1"/>
                </a:solidFill>
                <a:effectLst/>
                <a:latin typeface="Arial" panose="020B0604020202020204" pitchFamily="34" charset="0"/>
                <a:cs typeface="Arial" panose="020B0604020202020204" pitchFamily="34" charset="0"/>
              </a:rPr>
              <a:t>Amazon.com</a:t>
            </a:r>
            <a:r>
              <a:rPr lang="en-GB" b="0" i="0" u="none" strike="noStrike" dirty="0">
                <a:solidFill>
                  <a:schemeClr val="bg1"/>
                </a:solidFill>
                <a:effectLst/>
                <a:latin typeface="Arial" panose="020B0604020202020204" pitchFamily="34" charset="0"/>
                <a:cs typeface="Arial" panose="020B0604020202020204" pitchFamily="34" charset="0"/>
              </a:rPr>
              <a:t>, the world's largest online retailer.</a:t>
            </a:r>
          </a:p>
          <a:p>
            <a:pPr marL="742950" lvl="1" indent="-285750" algn="l">
              <a:buFont typeface="Arial" panose="020B0604020202020204" pitchFamily="34" charset="0"/>
              <a:buChar char="•"/>
            </a:pP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He fostered a culture of innovation and customer-centricity at Amazon. His focus on long-term growth over short-term profits allowed the company to continuously invest in research, technology, and infrastructure</a:t>
            </a:r>
            <a:r>
              <a:rPr lang="en-GB" sz="1800" kern="0" dirty="0">
                <a:effectLst/>
                <a:latin typeface="Times New Roman" panose="02020603050405020304" pitchFamily="18" charset="0"/>
                <a:ea typeface="Times New Roman" panose="02020603050405020304" pitchFamily="18" charset="0"/>
              </a:rPr>
              <a:t> </a:t>
            </a:r>
            <a:r>
              <a:rPr lang="en-GB" sz="1800" kern="0" dirty="0">
                <a:solidFill>
                  <a:schemeClr val="bg1"/>
                </a:solidFill>
                <a:effectLst/>
                <a:latin typeface="Times New Roman" panose="02020603050405020304" pitchFamily="18" charset="0"/>
                <a:ea typeface="Times New Roman" panose="02020603050405020304" pitchFamily="18" charset="0"/>
              </a:rPr>
              <a:t>(Hardy, 2022)</a:t>
            </a:r>
            <a:r>
              <a:rPr lang="en-GB" dirty="0">
                <a:solidFill>
                  <a:schemeClr val="bg1"/>
                </a:solidFill>
                <a:effectLst/>
              </a:rPr>
              <a:t> </a:t>
            </a:r>
            <a:r>
              <a:rPr lang="en-GB" b="0" i="0" u="none" strike="noStrike" dirty="0">
                <a:solidFill>
                  <a:schemeClr val="bg1"/>
                </a:solidFill>
                <a:effectLst/>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p:txBody>
      </p:sp>
      <p:pic>
        <p:nvPicPr>
          <p:cNvPr id="6" name="Picture 5" descr="A person walking on a stage&#10;&#10;Description automatically generated">
            <a:extLst>
              <a:ext uri="{FF2B5EF4-FFF2-40B4-BE49-F238E27FC236}">
                <a16:creationId xmlns:a16="http://schemas.microsoft.com/office/drawing/2014/main" id="{806D964E-5767-3B5E-4768-9567F1F36454}"/>
              </a:ext>
            </a:extLst>
          </p:cNvPr>
          <p:cNvPicPr>
            <a:picLocks noChangeAspect="1"/>
          </p:cNvPicPr>
          <p:nvPr/>
        </p:nvPicPr>
        <p:blipFill>
          <a:blip r:embed="rId2"/>
          <a:stretch>
            <a:fillRect/>
          </a:stretch>
        </p:blipFill>
        <p:spPr>
          <a:xfrm>
            <a:off x="8697" y="1346787"/>
            <a:ext cx="5585834" cy="4622708"/>
          </a:xfrm>
          <a:prstGeom prst="rect">
            <a:avLst/>
          </a:prstGeom>
        </p:spPr>
      </p:pic>
    </p:spTree>
    <p:extLst>
      <p:ext uri="{BB962C8B-B14F-4D97-AF65-F5344CB8AC3E}">
        <p14:creationId xmlns:p14="http://schemas.microsoft.com/office/powerpoint/2010/main" val="3959184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4">
            <a:extLst>
              <a:ext uri="{FF2B5EF4-FFF2-40B4-BE49-F238E27FC236}">
                <a16:creationId xmlns:a16="http://schemas.microsoft.com/office/drawing/2014/main" id="{E479AF8C-EF23-4CB3-9718-8A4E6538E5F4}"/>
              </a:ext>
            </a:extLst>
          </p:cNvPr>
          <p:cNvSpPr/>
          <p:nvPr/>
        </p:nvSpPr>
        <p:spPr>
          <a:xfrm>
            <a:off x="4191153" y="478925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10" name="Freeform: Shape 6">
            <a:extLst>
              <a:ext uri="{FF2B5EF4-FFF2-40B4-BE49-F238E27FC236}">
                <a16:creationId xmlns:a16="http://schemas.microsoft.com/office/drawing/2014/main" id="{C754CA25-9AA1-490E-87FA-EB3D72F2A3AE}"/>
              </a:ext>
            </a:extLst>
          </p:cNvPr>
          <p:cNvSpPr/>
          <p:nvPr/>
        </p:nvSpPr>
        <p:spPr>
          <a:xfrm rot="10800000">
            <a:off x="10943371" y="577854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2" name="Rectangle 1">
            <a:extLst>
              <a:ext uri="{FF2B5EF4-FFF2-40B4-BE49-F238E27FC236}">
                <a16:creationId xmlns:a16="http://schemas.microsoft.com/office/drawing/2014/main" id="{29BAB8FA-EE23-AEF4-CE48-DC2E40A65026}"/>
              </a:ext>
            </a:extLst>
          </p:cNvPr>
          <p:cNvSpPr/>
          <p:nvPr/>
        </p:nvSpPr>
        <p:spPr>
          <a:xfrm>
            <a:off x="904251" y="0"/>
            <a:ext cx="10123220"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Jeff Bezos – Followers Appeal</a:t>
            </a:r>
          </a:p>
        </p:txBody>
      </p:sp>
      <p:pic>
        <p:nvPicPr>
          <p:cNvPr id="5" name="Picture 4" descr="A person in a blue shirt&#10;&#10;Description automatically generated">
            <a:extLst>
              <a:ext uri="{FF2B5EF4-FFF2-40B4-BE49-F238E27FC236}">
                <a16:creationId xmlns:a16="http://schemas.microsoft.com/office/drawing/2014/main" id="{4084588A-BC3B-53BB-9A15-3FEC7A862283}"/>
              </a:ext>
            </a:extLst>
          </p:cNvPr>
          <p:cNvPicPr>
            <a:picLocks noChangeAspect="1"/>
          </p:cNvPicPr>
          <p:nvPr/>
        </p:nvPicPr>
        <p:blipFill>
          <a:blip r:embed="rId2"/>
          <a:stretch>
            <a:fillRect/>
          </a:stretch>
        </p:blipFill>
        <p:spPr>
          <a:xfrm>
            <a:off x="0" y="1711184"/>
            <a:ext cx="6502400" cy="3657600"/>
          </a:xfrm>
          <a:prstGeom prst="rect">
            <a:avLst/>
          </a:prstGeom>
        </p:spPr>
      </p:pic>
      <p:sp>
        <p:nvSpPr>
          <p:cNvPr id="6" name="TextBox 5">
            <a:extLst>
              <a:ext uri="{FF2B5EF4-FFF2-40B4-BE49-F238E27FC236}">
                <a16:creationId xmlns:a16="http://schemas.microsoft.com/office/drawing/2014/main" id="{8E9F0C79-D825-B1D5-BE4B-FD29D989987E}"/>
              </a:ext>
            </a:extLst>
          </p:cNvPr>
          <p:cNvSpPr txBox="1"/>
          <p:nvPr/>
        </p:nvSpPr>
        <p:spPr>
          <a:xfrm>
            <a:off x="6795911" y="923330"/>
            <a:ext cx="4933244" cy="6186309"/>
          </a:xfrm>
          <a:prstGeom prst="rect">
            <a:avLst/>
          </a:prstGeom>
          <a:noFill/>
        </p:spPr>
        <p:txBody>
          <a:bodyPr wrap="square" rtlCol="0">
            <a:spAutoFit/>
          </a:bodyPr>
          <a:lstStyle/>
          <a:p>
            <a:pPr algn="l">
              <a:buFont typeface="Arial" panose="020B0604020202020204" pitchFamily="34" charset="0"/>
              <a:buChar char="•"/>
            </a:pPr>
            <a:r>
              <a:rPr lang="en-GB" b="1" i="0" u="none" strike="noStrike" dirty="0">
                <a:solidFill>
                  <a:schemeClr val="bg1"/>
                </a:solidFill>
                <a:effectLst/>
                <a:latin typeface="Arial" panose="020B0604020202020204" pitchFamily="34" charset="0"/>
                <a:cs typeface="Arial" panose="020B0604020202020204" pitchFamily="34" charset="0"/>
              </a:rPr>
              <a:t>Followers Appeal:</a:t>
            </a: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Jeff Bezos's leadership style is characterized by his ability to inspire and attract top talent. His vision for Amazon and commitment to customer satisfaction resonated with employees.</a:t>
            </a:r>
          </a:p>
          <a:p>
            <a:pPr marL="742950" lvl="1" indent="-285750" algn="l">
              <a:buFont typeface="Arial" panose="020B0604020202020204" pitchFamily="34" charset="0"/>
              <a:buChar char="•"/>
            </a:pP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The appeal for followers lay in being part of a company that consistently pushed the boundaries of innovation. Amazon employees were encouraged to think big and experiment.</a:t>
            </a:r>
          </a:p>
          <a:p>
            <a:pPr lvl="1" algn="l"/>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Bezos's approach transformed Amazon into not just an e-commerce giant but also a leader in cloud computing, artificial intelligence, and numerous other industries, making it an attractive place for individuals looking to work on cutting-edge technologies</a:t>
            </a:r>
            <a:r>
              <a:rPr lang="en-GB" sz="1800" kern="0" dirty="0">
                <a:effectLst/>
                <a:latin typeface="Times New Roman" panose="02020603050405020304" pitchFamily="18" charset="0"/>
                <a:ea typeface="Times New Roman" panose="02020603050405020304" pitchFamily="18" charset="0"/>
              </a:rPr>
              <a:t> </a:t>
            </a:r>
            <a:r>
              <a:rPr lang="en-GB" sz="1800" kern="0" dirty="0">
                <a:solidFill>
                  <a:schemeClr val="bg1"/>
                </a:solidFill>
                <a:effectLst/>
                <a:latin typeface="Times New Roman" panose="02020603050405020304" pitchFamily="18" charset="0"/>
                <a:ea typeface="Times New Roman" panose="02020603050405020304" pitchFamily="18" charset="0"/>
              </a:rPr>
              <a:t>(Reuters Staff, 2017)</a:t>
            </a:r>
            <a:r>
              <a:rPr lang="en-GB" dirty="0">
                <a:effectLst/>
              </a:rPr>
              <a:t> </a:t>
            </a:r>
            <a:r>
              <a:rPr lang="en-GB" b="0" i="0" u="none" strike="noStrike" dirty="0">
                <a:solidFill>
                  <a:schemeClr val="bg1"/>
                </a:solidFill>
                <a:effectLst/>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878311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4">
            <a:extLst>
              <a:ext uri="{FF2B5EF4-FFF2-40B4-BE49-F238E27FC236}">
                <a16:creationId xmlns:a16="http://schemas.microsoft.com/office/drawing/2014/main" id="{E479AF8C-EF23-4CB3-9718-8A4E6538E5F4}"/>
              </a:ext>
            </a:extLst>
          </p:cNvPr>
          <p:cNvSpPr/>
          <p:nvPr/>
        </p:nvSpPr>
        <p:spPr>
          <a:xfrm>
            <a:off x="4191153" y="478925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10" name="Freeform: Shape 6">
            <a:extLst>
              <a:ext uri="{FF2B5EF4-FFF2-40B4-BE49-F238E27FC236}">
                <a16:creationId xmlns:a16="http://schemas.microsoft.com/office/drawing/2014/main" id="{C754CA25-9AA1-490E-87FA-EB3D72F2A3AE}"/>
              </a:ext>
            </a:extLst>
          </p:cNvPr>
          <p:cNvSpPr/>
          <p:nvPr/>
        </p:nvSpPr>
        <p:spPr>
          <a:xfrm rot="10800000">
            <a:off x="10943371" y="577854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2" name="Rectangle 1">
            <a:extLst>
              <a:ext uri="{FF2B5EF4-FFF2-40B4-BE49-F238E27FC236}">
                <a16:creationId xmlns:a16="http://schemas.microsoft.com/office/drawing/2014/main" id="{29BAB8FA-EE23-AEF4-CE48-DC2E40A65026}"/>
              </a:ext>
            </a:extLst>
          </p:cNvPr>
          <p:cNvSpPr/>
          <p:nvPr/>
        </p:nvSpPr>
        <p:spPr>
          <a:xfrm>
            <a:off x="4082088" y="3315"/>
            <a:ext cx="8109912"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Elon Musk – Leadership</a:t>
            </a:r>
          </a:p>
        </p:txBody>
      </p:sp>
      <p:pic>
        <p:nvPicPr>
          <p:cNvPr id="5" name="Picture 4" descr="A person in a suit speaking&#10;&#10;Description automatically generated">
            <a:extLst>
              <a:ext uri="{FF2B5EF4-FFF2-40B4-BE49-F238E27FC236}">
                <a16:creationId xmlns:a16="http://schemas.microsoft.com/office/drawing/2014/main" id="{05147FD5-823C-619F-5D7A-8F0D88AE1DAE}"/>
              </a:ext>
            </a:extLst>
          </p:cNvPr>
          <p:cNvPicPr>
            <a:picLocks noChangeAspect="1"/>
          </p:cNvPicPr>
          <p:nvPr/>
        </p:nvPicPr>
        <p:blipFill>
          <a:blip r:embed="rId2"/>
          <a:stretch>
            <a:fillRect/>
          </a:stretch>
        </p:blipFill>
        <p:spPr>
          <a:xfrm>
            <a:off x="7126018" y="1972196"/>
            <a:ext cx="5084713" cy="3396588"/>
          </a:xfrm>
          <a:prstGeom prst="rect">
            <a:avLst/>
          </a:prstGeom>
        </p:spPr>
      </p:pic>
      <p:sp>
        <p:nvSpPr>
          <p:cNvPr id="7" name="TextBox 6">
            <a:extLst>
              <a:ext uri="{FF2B5EF4-FFF2-40B4-BE49-F238E27FC236}">
                <a16:creationId xmlns:a16="http://schemas.microsoft.com/office/drawing/2014/main" id="{51426FE0-A835-8A97-FD50-3E1F18881014}"/>
              </a:ext>
            </a:extLst>
          </p:cNvPr>
          <p:cNvSpPr txBox="1"/>
          <p:nvPr/>
        </p:nvSpPr>
        <p:spPr>
          <a:xfrm>
            <a:off x="1029687" y="1233581"/>
            <a:ext cx="6322932" cy="6186309"/>
          </a:xfrm>
          <a:prstGeom prst="rect">
            <a:avLst/>
          </a:prstGeom>
          <a:noFill/>
        </p:spPr>
        <p:txBody>
          <a:bodyPr wrap="square" rtlCol="0">
            <a:spAutoFit/>
          </a:bodyPr>
          <a:lstStyle/>
          <a:p>
            <a:pPr algn="l">
              <a:buFont typeface="Arial" panose="020B0604020202020204" pitchFamily="34" charset="0"/>
              <a:buChar char="•"/>
            </a:pPr>
            <a:r>
              <a:rPr lang="en-GB" b="1" i="0" u="none" strike="noStrike" dirty="0">
                <a:solidFill>
                  <a:schemeClr val="bg1"/>
                </a:solidFill>
                <a:effectLst/>
                <a:latin typeface="Arial" panose="020B0604020202020204" pitchFamily="34" charset="0"/>
                <a:cs typeface="Arial" panose="020B0604020202020204" pitchFamily="34" charset="0"/>
              </a:rPr>
              <a:t>Leadership Style:</a:t>
            </a: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Elon Musk embodies a transformational and entrepreneurial leadership style.</a:t>
            </a:r>
          </a:p>
          <a:p>
            <a:pPr marL="742950" lvl="1" indent="-285750" algn="l">
              <a:buFont typeface="Arial" panose="020B0604020202020204" pitchFamily="34" charset="0"/>
              <a:buChar char="•"/>
            </a:pP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He is known for his audacious vision, innovation, and his ability to inspire teams to work on revolutionary projects.</a:t>
            </a:r>
          </a:p>
          <a:p>
            <a:pPr marL="742950" lvl="1" indent="-285750" algn="l">
              <a:buFont typeface="Arial" panose="020B0604020202020204" pitchFamily="34" charset="0"/>
              <a:buChar char="•"/>
            </a:pP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Musk's leadership style is characterized by his willingness to take on immense risks to pursue ground breaking ideas</a:t>
            </a:r>
            <a:r>
              <a:rPr lang="en-GB" sz="1800" kern="0" dirty="0">
                <a:effectLst/>
                <a:latin typeface="Times New Roman" panose="02020603050405020304" pitchFamily="18" charset="0"/>
                <a:ea typeface="Times New Roman" panose="02020603050405020304" pitchFamily="18" charset="0"/>
              </a:rPr>
              <a:t> </a:t>
            </a:r>
            <a:r>
              <a:rPr lang="en-GB" sz="1800" kern="0" dirty="0">
                <a:solidFill>
                  <a:schemeClr val="bg1"/>
                </a:solidFill>
                <a:effectLst/>
                <a:latin typeface="Times New Roman" panose="02020603050405020304" pitchFamily="18" charset="0"/>
                <a:ea typeface="Times New Roman" panose="02020603050405020304" pitchFamily="18" charset="0"/>
              </a:rPr>
              <a:t>(MILLER, 2023)</a:t>
            </a:r>
            <a:r>
              <a:rPr lang="en-GB" b="0" i="0" u="none" strike="noStrike" dirty="0">
                <a:solidFill>
                  <a:schemeClr val="bg1"/>
                </a:solidFill>
                <a:effectLst/>
                <a:latin typeface="Arial" panose="020B0604020202020204" pitchFamily="34" charset="0"/>
                <a:cs typeface="Arial" panose="020B0604020202020204" pitchFamily="34" charset="0"/>
              </a:rPr>
              <a:t>.</a:t>
            </a:r>
          </a:p>
          <a:p>
            <a:pPr lvl="1" algn="l"/>
            <a:endParaRPr lang="en-GB" dirty="0">
              <a:solidFill>
                <a:schemeClr val="bg1"/>
              </a:solidFill>
              <a:latin typeface="Arial" panose="020B0604020202020204" pitchFamily="34" charset="0"/>
              <a:cs typeface="Arial" panose="020B0604020202020204" pitchFamily="34" charset="0"/>
            </a:endParaRPr>
          </a:p>
          <a:p>
            <a:pPr algn="l"/>
            <a:r>
              <a:rPr lang="en-GB" b="1" i="0" u="none" strike="noStrike" dirty="0">
                <a:solidFill>
                  <a:schemeClr val="bg1"/>
                </a:solidFill>
                <a:effectLst/>
                <a:latin typeface="Arial" panose="020B0604020202020204" pitchFamily="34" charset="0"/>
                <a:cs typeface="Arial" panose="020B0604020202020204" pitchFamily="34" charset="0"/>
              </a:rPr>
              <a:t>Leadership Behaviour:</a:t>
            </a:r>
            <a:endParaRPr lang="en-GB" b="0" i="0" u="none" strike="noStrike" dirty="0">
              <a:solidFill>
                <a:schemeClr val="bg1"/>
              </a:solidFill>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Musk's most significant contributions are in founding and leading companies like Tesla, SpaceX, </a:t>
            </a:r>
            <a:r>
              <a:rPr lang="en-GB" b="0" i="0" u="none" strike="noStrike" dirty="0" err="1">
                <a:solidFill>
                  <a:schemeClr val="bg1"/>
                </a:solidFill>
                <a:effectLst/>
                <a:latin typeface="Arial" panose="020B0604020202020204" pitchFamily="34" charset="0"/>
                <a:cs typeface="Arial" panose="020B0604020202020204" pitchFamily="34" charset="0"/>
              </a:rPr>
              <a:t>Neuralink</a:t>
            </a:r>
            <a:r>
              <a:rPr lang="en-GB" b="0" i="0" u="none" strike="noStrike" dirty="0">
                <a:solidFill>
                  <a:schemeClr val="bg1"/>
                </a:solidFill>
                <a:effectLst/>
                <a:latin typeface="Arial" panose="020B0604020202020204" pitchFamily="34" charset="0"/>
                <a:cs typeface="Arial" panose="020B0604020202020204" pitchFamily="34" charset="0"/>
              </a:rPr>
              <a:t>, and The Boring Company.</a:t>
            </a:r>
          </a:p>
          <a:p>
            <a:pPr algn="l"/>
            <a:endParaRPr lang="en-GB" b="0" i="0" u="none" strike="noStrike" dirty="0">
              <a:solidFill>
                <a:schemeClr val="bg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Musk's behaviour includes a strong emphasis on innovation, with the development of electric vehicles, reusable rockets, and ambitious space exploration missions.</a:t>
            </a:r>
          </a:p>
          <a:p>
            <a:pPr lvl="1" algn="l"/>
            <a:endParaRPr lang="en-GB" b="0" i="0" u="none" strike="noStrike" dirty="0">
              <a:solidFill>
                <a:schemeClr val="bg1"/>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236506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4">
            <a:extLst>
              <a:ext uri="{FF2B5EF4-FFF2-40B4-BE49-F238E27FC236}">
                <a16:creationId xmlns:a16="http://schemas.microsoft.com/office/drawing/2014/main" id="{E479AF8C-EF23-4CB3-9718-8A4E6538E5F4}"/>
              </a:ext>
            </a:extLst>
          </p:cNvPr>
          <p:cNvSpPr/>
          <p:nvPr/>
        </p:nvSpPr>
        <p:spPr>
          <a:xfrm>
            <a:off x="4191153" y="478925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10" name="Freeform: Shape 6">
            <a:extLst>
              <a:ext uri="{FF2B5EF4-FFF2-40B4-BE49-F238E27FC236}">
                <a16:creationId xmlns:a16="http://schemas.microsoft.com/office/drawing/2014/main" id="{C754CA25-9AA1-490E-87FA-EB3D72F2A3AE}"/>
              </a:ext>
            </a:extLst>
          </p:cNvPr>
          <p:cNvSpPr/>
          <p:nvPr/>
        </p:nvSpPr>
        <p:spPr>
          <a:xfrm rot="10800000">
            <a:off x="10943371" y="577854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2" name="Rectangle 1">
            <a:extLst>
              <a:ext uri="{FF2B5EF4-FFF2-40B4-BE49-F238E27FC236}">
                <a16:creationId xmlns:a16="http://schemas.microsoft.com/office/drawing/2014/main" id="{29BAB8FA-EE23-AEF4-CE48-DC2E40A65026}"/>
              </a:ext>
            </a:extLst>
          </p:cNvPr>
          <p:cNvSpPr/>
          <p:nvPr/>
        </p:nvSpPr>
        <p:spPr>
          <a:xfrm>
            <a:off x="2068780" y="47579"/>
            <a:ext cx="10123220"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Elon Musk – Followers Appeal</a:t>
            </a:r>
          </a:p>
        </p:txBody>
      </p:sp>
      <p:pic>
        <p:nvPicPr>
          <p:cNvPr id="4" name="Picture 3" descr="A person in a suit&#10;&#10;Description automatically generated">
            <a:extLst>
              <a:ext uri="{FF2B5EF4-FFF2-40B4-BE49-F238E27FC236}">
                <a16:creationId xmlns:a16="http://schemas.microsoft.com/office/drawing/2014/main" id="{213814E6-F887-6D59-F37A-0823DD7EC9E0}"/>
              </a:ext>
            </a:extLst>
          </p:cNvPr>
          <p:cNvPicPr>
            <a:picLocks noChangeAspect="1"/>
          </p:cNvPicPr>
          <p:nvPr/>
        </p:nvPicPr>
        <p:blipFill>
          <a:blip r:embed="rId2"/>
          <a:stretch>
            <a:fillRect/>
          </a:stretch>
        </p:blipFill>
        <p:spPr>
          <a:xfrm>
            <a:off x="6242756" y="1519484"/>
            <a:ext cx="5949244" cy="3569547"/>
          </a:xfrm>
          <a:prstGeom prst="rect">
            <a:avLst/>
          </a:prstGeom>
        </p:spPr>
      </p:pic>
      <p:sp>
        <p:nvSpPr>
          <p:cNvPr id="7" name="TextBox 6">
            <a:extLst>
              <a:ext uri="{FF2B5EF4-FFF2-40B4-BE49-F238E27FC236}">
                <a16:creationId xmlns:a16="http://schemas.microsoft.com/office/drawing/2014/main" id="{5CB33B02-E9B0-5357-1C09-1AEE5B720E88}"/>
              </a:ext>
            </a:extLst>
          </p:cNvPr>
          <p:cNvSpPr txBox="1"/>
          <p:nvPr/>
        </p:nvSpPr>
        <p:spPr>
          <a:xfrm>
            <a:off x="1162756" y="1196622"/>
            <a:ext cx="5080000" cy="5632311"/>
          </a:xfrm>
          <a:prstGeom prst="rect">
            <a:avLst/>
          </a:prstGeom>
          <a:noFill/>
        </p:spPr>
        <p:txBody>
          <a:bodyPr wrap="square" rtlCol="0">
            <a:spAutoFit/>
          </a:bodyPr>
          <a:lstStyle/>
          <a:p>
            <a:pPr algn="l">
              <a:buFont typeface="Arial" panose="020B0604020202020204" pitchFamily="34" charset="0"/>
              <a:buChar char="•"/>
            </a:pPr>
            <a:r>
              <a:rPr lang="en-GB" b="1" i="0" u="none" strike="noStrike" dirty="0">
                <a:solidFill>
                  <a:schemeClr val="bg1"/>
                </a:solidFill>
                <a:effectLst/>
                <a:latin typeface="Arial" panose="020B0604020202020204" pitchFamily="34" charset="0"/>
                <a:cs typeface="Arial" panose="020B0604020202020204" pitchFamily="34" charset="0"/>
              </a:rPr>
              <a:t>Followers Appeal:</a:t>
            </a: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Elon Musk's leadership style resonates with those who are passionate about making significant advancements in technology and space exploration. His bold vision for a multi-planetary future is inspiring to many.</a:t>
            </a:r>
          </a:p>
          <a:p>
            <a:pPr marL="742950" lvl="1" indent="-285750" algn="l">
              <a:buFont typeface="Arial" panose="020B0604020202020204" pitchFamily="34" charset="0"/>
              <a:buChar char="•"/>
            </a:pP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Musk's commitment to innovation and his hands-on involvement in projects motivate employees and attract top talent who want to work on cutting-edge technologies.</a:t>
            </a:r>
          </a:p>
          <a:p>
            <a:pPr marL="742950" lvl="1" indent="-285750" algn="l">
              <a:buFont typeface="Arial" panose="020B0604020202020204" pitchFamily="34" charset="0"/>
              <a:buChar char="•"/>
            </a:pP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His willingness to take risks and work on projects that can change the course of industries and the world as a whole appeals to individuals who want to be part of transformative change.</a:t>
            </a:r>
          </a:p>
          <a:p>
            <a:endParaRPr lang="en-US" dirty="0"/>
          </a:p>
        </p:txBody>
      </p:sp>
    </p:spTree>
    <p:extLst>
      <p:ext uri="{BB962C8B-B14F-4D97-AF65-F5344CB8AC3E}">
        <p14:creationId xmlns:p14="http://schemas.microsoft.com/office/powerpoint/2010/main" val="4249150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352522-88E8-1102-1E4B-4EB24CF6F1FF}"/>
              </a:ext>
            </a:extLst>
          </p:cNvPr>
          <p:cNvSpPr/>
          <p:nvPr/>
        </p:nvSpPr>
        <p:spPr>
          <a:xfrm>
            <a:off x="2319639" y="0"/>
            <a:ext cx="6378669"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Recommendations</a:t>
            </a:r>
          </a:p>
        </p:txBody>
      </p:sp>
      <p:sp>
        <p:nvSpPr>
          <p:cNvPr id="4" name="TextBox 3">
            <a:extLst>
              <a:ext uri="{FF2B5EF4-FFF2-40B4-BE49-F238E27FC236}">
                <a16:creationId xmlns:a16="http://schemas.microsoft.com/office/drawing/2014/main" id="{F16F3CAD-7A85-0C65-6AA3-CEA7F910FB29}"/>
              </a:ext>
            </a:extLst>
          </p:cNvPr>
          <p:cNvSpPr txBox="1"/>
          <p:nvPr/>
        </p:nvSpPr>
        <p:spPr>
          <a:xfrm>
            <a:off x="7360356" y="1225689"/>
            <a:ext cx="4447822" cy="646331"/>
          </a:xfrm>
          <a:prstGeom prst="rect">
            <a:avLst/>
          </a:prstGeom>
          <a:noFill/>
        </p:spPr>
        <p:txBody>
          <a:bodyPr wrap="square" rtlCol="0">
            <a:spAutoFit/>
          </a:bodyPr>
          <a:lstStyle/>
          <a:p>
            <a:pPr lvl="1" algn="l"/>
            <a:endParaRPr lang="en-GB" b="0" i="0" u="none" strike="noStrike" dirty="0">
              <a:solidFill>
                <a:schemeClr val="bg1"/>
              </a:solidFill>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DEBCB52-CF48-5E0D-39CE-A61864B8FEE7}"/>
              </a:ext>
            </a:extLst>
          </p:cNvPr>
          <p:cNvSpPr txBox="1"/>
          <p:nvPr/>
        </p:nvSpPr>
        <p:spPr>
          <a:xfrm>
            <a:off x="1817511" y="1038578"/>
            <a:ext cx="3691466" cy="369332"/>
          </a:xfrm>
          <a:prstGeom prst="rect">
            <a:avLst/>
          </a:prstGeom>
          <a:noFill/>
        </p:spPr>
        <p:txBody>
          <a:bodyPr wrap="square" rtlCol="0">
            <a:spAutoFit/>
          </a:bodyPr>
          <a:lstStyle/>
          <a:p>
            <a:r>
              <a:rPr lang="en-US" b="1" dirty="0">
                <a:solidFill>
                  <a:schemeClr val="bg1"/>
                </a:solidFill>
              </a:rPr>
              <a:t>To 20</a:t>
            </a:r>
            <a:r>
              <a:rPr lang="en-US" b="1" baseline="30000" dirty="0">
                <a:solidFill>
                  <a:schemeClr val="bg1"/>
                </a:solidFill>
              </a:rPr>
              <a:t>th</a:t>
            </a:r>
            <a:r>
              <a:rPr lang="en-US" b="1" dirty="0">
                <a:solidFill>
                  <a:schemeClr val="bg1"/>
                </a:solidFill>
              </a:rPr>
              <a:t> century leaders</a:t>
            </a:r>
          </a:p>
        </p:txBody>
      </p:sp>
      <p:sp>
        <p:nvSpPr>
          <p:cNvPr id="7" name="TextBox 6">
            <a:extLst>
              <a:ext uri="{FF2B5EF4-FFF2-40B4-BE49-F238E27FC236}">
                <a16:creationId xmlns:a16="http://schemas.microsoft.com/office/drawing/2014/main" id="{E6CDD63F-6603-7F40-B358-9A021F8084B2}"/>
              </a:ext>
            </a:extLst>
          </p:cNvPr>
          <p:cNvSpPr txBox="1"/>
          <p:nvPr/>
        </p:nvSpPr>
        <p:spPr>
          <a:xfrm>
            <a:off x="7834489" y="923330"/>
            <a:ext cx="3330222" cy="369332"/>
          </a:xfrm>
          <a:prstGeom prst="rect">
            <a:avLst/>
          </a:prstGeom>
          <a:noFill/>
        </p:spPr>
        <p:txBody>
          <a:bodyPr wrap="square" rtlCol="0">
            <a:spAutoFit/>
          </a:bodyPr>
          <a:lstStyle/>
          <a:p>
            <a:r>
              <a:rPr lang="en-US" b="1" dirty="0">
                <a:solidFill>
                  <a:schemeClr val="bg1"/>
                </a:solidFill>
              </a:rPr>
              <a:t>To 21</a:t>
            </a:r>
            <a:r>
              <a:rPr lang="en-US" b="1" baseline="30000" dirty="0">
                <a:solidFill>
                  <a:schemeClr val="bg1"/>
                </a:solidFill>
              </a:rPr>
              <a:t>st</a:t>
            </a:r>
            <a:r>
              <a:rPr lang="en-US" b="1" dirty="0">
                <a:solidFill>
                  <a:schemeClr val="bg1"/>
                </a:solidFill>
              </a:rPr>
              <a:t> century leaders</a:t>
            </a:r>
          </a:p>
        </p:txBody>
      </p:sp>
      <p:sp>
        <p:nvSpPr>
          <p:cNvPr id="5" name="TextBox 4">
            <a:extLst>
              <a:ext uri="{FF2B5EF4-FFF2-40B4-BE49-F238E27FC236}">
                <a16:creationId xmlns:a16="http://schemas.microsoft.com/office/drawing/2014/main" id="{CEF9D30F-1482-73F3-47B4-FDF361AAC156}"/>
              </a:ext>
            </a:extLst>
          </p:cNvPr>
          <p:cNvSpPr txBox="1"/>
          <p:nvPr/>
        </p:nvSpPr>
        <p:spPr>
          <a:xfrm>
            <a:off x="1817511" y="1546578"/>
            <a:ext cx="4605867" cy="3139321"/>
          </a:xfrm>
          <a:prstGeom prst="rect">
            <a:avLst/>
          </a:prstGeom>
          <a:noFill/>
        </p:spPr>
        <p:txBody>
          <a:bodyPr wrap="square" rtlCol="0">
            <a:spAutoFit/>
          </a:bodyPr>
          <a:lstStyle/>
          <a:p>
            <a:pPr marL="285750" indent="-285750">
              <a:buFont typeface="Arial" panose="020B0604020202020204" pitchFamily="34" charset="0"/>
              <a:buChar char="•"/>
            </a:pPr>
            <a:r>
              <a:rPr lang="en-GB" sz="1800" b="1" kern="0" dirty="0">
                <a:solidFill>
                  <a:schemeClr val="bg1"/>
                </a:solidFill>
                <a:effectLst/>
                <a:latin typeface="Times New Roman" panose="02020603050405020304" pitchFamily="18" charset="0"/>
                <a:ea typeface="Times New Roman" panose="02020603050405020304" pitchFamily="18" charset="0"/>
              </a:rPr>
              <a:t>Embrace Standardization</a:t>
            </a:r>
            <a:r>
              <a:rPr lang="en-GB" sz="1800" kern="0" dirty="0">
                <a:solidFill>
                  <a:schemeClr val="bg1"/>
                </a:solidFill>
                <a:effectLst/>
                <a:latin typeface="Times New Roman" panose="02020603050405020304" pitchFamily="18" charset="0"/>
                <a:ea typeface="Times New Roman" panose="02020603050405020304" pitchFamily="18" charset="0"/>
              </a:rPr>
              <a:t>: </a:t>
            </a:r>
            <a:r>
              <a:rPr lang="en-GB" kern="0" dirty="0">
                <a:solidFill>
                  <a:schemeClr val="bg1"/>
                </a:solidFill>
                <a:latin typeface="Times New Roman" panose="02020603050405020304" pitchFamily="18" charset="0"/>
                <a:ea typeface="Times New Roman" panose="02020603050405020304" pitchFamily="18" charset="0"/>
              </a:rPr>
              <a:t>I</a:t>
            </a:r>
            <a:r>
              <a:rPr lang="en-GB" sz="1800" dirty="0">
                <a:solidFill>
                  <a:schemeClr val="bg1"/>
                </a:solidFill>
                <a:effectLst/>
                <a:latin typeface="Times New Roman" panose="02020603050405020304" pitchFamily="18" charset="0"/>
                <a:ea typeface="Times New Roman" panose="02020603050405020304" pitchFamily="18" charset="0"/>
              </a:rPr>
              <a:t>n today's dynamic business environment, excessive standardization may hinder adaptability. Leaders should prioritize flexibility and innovation.</a:t>
            </a:r>
          </a:p>
          <a:p>
            <a:endParaRPr lang="en-GB" sz="1800" dirty="0">
              <a:solidFill>
                <a:schemeClr val="bg1"/>
              </a:solidFill>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b="1" kern="0" dirty="0">
                <a:solidFill>
                  <a:schemeClr val="bg1"/>
                </a:solidFill>
                <a:effectLst/>
                <a:latin typeface="Times New Roman" panose="02020603050405020304" pitchFamily="18" charset="0"/>
                <a:ea typeface="Times New Roman" panose="02020603050405020304" pitchFamily="18" charset="0"/>
              </a:rPr>
              <a:t>Hierarchical Structures</a:t>
            </a:r>
            <a:r>
              <a:rPr lang="en-GB" sz="1800" kern="0" dirty="0">
                <a:solidFill>
                  <a:schemeClr val="bg1"/>
                </a:solidFill>
                <a:effectLst/>
                <a:latin typeface="Times New Roman" panose="02020603050405020304" pitchFamily="18" charset="0"/>
                <a:ea typeface="Times New Roman" panose="02020603050405020304" pitchFamily="18" charset="0"/>
              </a:rPr>
              <a:t>:</a:t>
            </a:r>
            <a:r>
              <a:rPr lang="en-GB" dirty="0">
                <a:solidFill>
                  <a:schemeClr val="bg1"/>
                </a:solidFill>
                <a:effectLst/>
              </a:rPr>
              <a:t> </a:t>
            </a:r>
            <a:r>
              <a:rPr lang="en-GB" sz="1800" kern="0" dirty="0">
                <a:solidFill>
                  <a:schemeClr val="bg1"/>
                </a:solidFill>
                <a:effectLst/>
                <a:latin typeface="Times New Roman" panose="02020603050405020304" pitchFamily="18" charset="0"/>
                <a:ea typeface="Times New Roman" panose="02020603050405020304" pitchFamily="18" charset="0"/>
              </a:rPr>
              <a:t>20th-century leaders should adapt to more decentralized models.</a:t>
            </a:r>
            <a:r>
              <a:rPr lang="en-GB" dirty="0">
                <a:solidFill>
                  <a:schemeClr val="bg1"/>
                </a:solidFill>
                <a:effectLst/>
              </a:rPr>
              <a:t> </a:t>
            </a:r>
            <a:endParaRPr lang="en-GB" dirty="0">
              <a:solidFill>
                <a:schemeClr val="bg1"/>
              </a:solidFill>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8" name="TextBox 7">
            <a:extLst>
              <a:ext uri="{FF2B5EF4-FFF2-40B4-BE49-F238E27FC236}">
                <a16:creationId xmlns:a16="http://schemas.microsoft.com/office/drawing/2014/main" id="{26AFCF81-85E4-1591-7F72-500509DD333D}"/>
              </a:ext>
            </a:extLst>
          </p:cNvPr>
          <p:cNvSpPr txBox="1"/>
          <p:nvPr/>
        </p:nvSpPr>
        <p:spPr>
          <a:xfrm>
            <a:off x="7924800" y="1407910"/>
            <a:ext cx="3635022" cy="2585323"/>
          </a:xfrm>
          <a:prstGeom prst="rect">
            <a:avLst/>
          </a:prstGeom>
          <a:noFill/>
        </p:spPr>
        <p:txBody>
          <a:bodyPr wrap="square" rtlCol="0">
            <a:spAutoFit/>
          </a:bodyPr>
          <a:lstStyle/>
          <a:p>
            <a:pPr marL="285750" indent="-285750">
              <a:buFont typeface="Arial" panose="020B0604020202020204" pitchFamily="34" charset="0"/>
              <a:buChar char="•"/>
            </a:pPr>
            <a:r>
              <a:rPr lang="en-GB" sz="1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Innovate or Obsolete</a:t>
            </a:r>
            <a:r>
              <a:rPr lang="en-GB" b="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Leaders should foster a culture of continuous innovation to stay relevant and competitive.</a:t>
            </a:r>
            <a:r>
              <a:rPr lang="en-GB" dirty="0">
                <a:solidFill>
                  <a:schemeClr val="bg1"/>
                </a:solidFill>
                <a:effectLst/>
                <a:latin typeface="Times New Roman" panose="02020603050405020304" pitchFamily="18" charset="0"/>
                <a:cs typeface="Times New Roman" panose="02020603050405020304" pitchFamily="18" charset="0"/>
              </a:rPr>
              <a:t> </a:t>
            </a:r>
          </a:p>
          <a:p>
            <a:pPr marL="285750" indent="-285750">
              <a:buFont typeface="Arial" panose="020B0604020202020204" pitchFamily="34" charset="0"/>
              <a:buChar char="•"/>
            </a:pPr>
            <a:endParaRPr lang="en-GB" dirty="0">
              <a:solidFill>
                <a:schemeClr val="bg1"/>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Digital Literacy</a:t>
            </a: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Those who resist embracing technology risk falling behind.</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732430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352522-88E8-1102-1E4B-4EB24CF6F1FF}"/>
              </a:ext>
            </a:extLst>
          </p:cNvPr>
          <p:cNvSpPr/>
          <p:nvPr/>
        </p:nvSpPr>
        <p:spPr>
          <a:xfrm>
            <a:off x="876939" y="0"/>
            <a:ext cx="9264076"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Similarities and Differences</a:t>
            </a:r>
          </a:p>
        </p:txBody>
      </p:sp>
      <p:sp>
        <p:nvSpPr>
          <p:cNvPr id="3" name="TextBox 2">
            <a:extLst>
              <a:ext uri="{FF2B5EF4-FFF2-40B4-BE49-F238E27FC236}">
                <a16:creationId xmlns:a16="http://schemas.microsoft.com/office/drawing/2014/main" id="{E9F0C17A-B1BB-F79B-3B0D-5882B8048097}"/>
              </a:ext>
            </a:extLst>
          </p:cNvPr>
          <p:cNvSpPr txBox="1"/>
          <p:nvPr/>
        </p:nvSpPr>
        <p:spPr>
          <a:xfrm>
            <a:off x="1817511" y="1578086"/>
            <a:ext cx="5542845" cy="2585323"/>
          </a:xfrm>
          <a:prstGeom prst="rect">
            <a:avLst/>
          </a:prstGeom>
          <a:noFill/>
        </p:spPr>
        <p:txBody>
          <a:bodyPr wrap="square" rtlCol="0">
            <a:spAutoFit/>
          </a:bodyPr>
          <a:lstStyle/>
          <a:p>
            <a:pPr algn="l"/>
            <a:r>
              <a:rPr lang="en-GB" b="1" i="0" u="none" strike="noStrike" dirty="0">
                <a:solidFill>
                  <a:schemeClr val="bg1"/>
                </a:solidFill>
                <a:effectLst/>
                <a:latin typeface="Arial" panose="020B0604020202020204" pitchFamily="34" charset="0"/>
                <a:cs typeface="Arial" panose="020B0604020202020204" pitchFamily="34" charset="0"/>
              </a:rPr>
              <a:t>1. Visionary Leadership:</a:t>
            </a:r>
            <a:endParaRPr lang="en-GB" b="0" i="0" u="none" strike="noStrike" dirty="0">
              <a:solidFill>
                <a:schemeClr val="bg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All four leaders exhibited visionary leadership by having a clear and ambitious vision for their respective industries.</a:t>
            </a:r>
          </a:p>
          <a:p>
            <a:pPr algn="l">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algn="l"/>
            <a:r>
              <a:rPr lang="en-GB" b="1" i="0" u="none" strike="noStrike" dirty="0">
                <a:solidFill>
                  <a:schemeClr val="bg1"/>
                </a:solidFill>
                <a:effectLst/>
                <a:latin typeface="Arial" panose="020B0604020202020204" pitchFamily="34" charset="0"/>
                <a:cs typeface="Arial" panose="020B0604020202020204" pitchFamily="34" charset="0"/>
              </a:rPr>
              <a:t>2. Customer-Centric Approach:</a:t>
            </a:r>
            <a:endParaRPr lang="en-GB" b="0" i="0" u="none" strike="noStrike" dirty="0">
              <a:solidFill>
                <a:schemeClr val="bg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u="none" strike="noStrike" dirty="0">
                <a:solidFill>
                  <a:schemeClr val="bg1"/>
                </a:solidFill>
                <a:effectLst/>
                <a:latin typeface="Arial" panose="020B0604020202020204" pitchFamily="34" charset="0"/>
                <a:cs typeface="Arial" panose="020B0604020202020204" pitchFamily="34" charset="0"/>
              </a:rPr>
              <a:t>They all placed a strong emphasis on customer satisfaction. </a:t>
            </a:r>
            <a:endParaRPr lang="en-GB" b="0" i="0" u="none" strike="noStrike" dirty="0">
              <a:solidFill>
                <a:schemeClr val="bg1"/>
              </a:solidFill>
              <a:effectLst/>
              <a:latin typeface="Söhne"/>
            </a:endParaRPr>
          </a:p>
          <a:p>
            <a:pPr marL="742950" lvl="1" indent="-285750" algn="l">
              <a:buFont typeface="+mj-lt"/>
              <a:buAutoNum type="arabicPeriod"/>
            </a:pPr>
            <a:endParaRPr lang="en-US" dirty="0"/>
          </a:p>
        </p:txBody>
      </p:sp>
      <p:sp>
        <p:nvSpPr>
          <p:cNvPr id="4" name="TextBox 3">
            <a:extLst>
              <a:ext uri="{FF2B5EF4-FFF2-40B4-BE49-F238E27FC236}">
                <a16:creationId xmlns:a16="http://schemas.microsoft.com/office/drawing/2014/main" id="{F16F3CAD-7A85-0C65-6AA3-CEA7F910FB29}"/>
              </a:ext>
            </a:extLst>
          </p:cNvPr>
          <p:cNvSpPr txBox="1"/>
          <p:nvPr/>
        </p:nvSpPr>
        <p:spPr>
          <a:xfrm>
            <a:off x="7360356" y="1225689"/>
            <a:ext cx="4447822" cy="5909310"/>
          </a:xfrm>
          <a:prstGeom prst="rect">
            <a:avLst/>
          </a:prstGeom>
          <a:noFill/>
        </p:spPr>
        <p:txBody>
          <a:bodyPr wrap="square" rtlCol="0">
            <a:spAutoFit/>
          </a:bodyPr>
          <a:lstStyle/>
          <a:p>
            <a:pPr algn="l">
              <a:buFont typeface="+mj-lt"/>
              <a:buAutoNum type="arabicPeriod"/>
            </a:pPr>
            <a:r>
              <a:rPr lang="en-GB" b="1" i="0" u="none" strike="noStrike" dirty="0">
                <a:solidFill>
                  <a:schemeClr val="bg1"/>
                </a:solidFill>
                <a:effectLst/>
                <a:latin typeface="Arial" panose="020B0604020202020204" pitchFamily="34" charset="0"/>
                <a:cs typeface="Arial" panose="020B0604020202020204" pitchFamily="34" charset="0"/>
              </a:rPr>
              <a:t>Leadership Styles:</a:t>
            </a: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chemeClr val="bg1"/>
                </a:solidFill>
                <a:effectLst/>
                <a:latin typeface="Arial" panose="020B0604020202020204" pitchFamily="34" charset="0"/>
                <a:cs typeface="Arial" panose="020B0604020202020204" pitchFamily="34" charset="0"/>
              </a:rPr>
              <a:t>Henry Ford and Ray Kroc exhibited more autocratic leadership styles, characterized by centralized control. In contrast, Elon Musk and Jeff Bezos demonstrated transformational leadership styles, inspiring innovation and embracing change.</a:t>
            </a:r>
          </a:p>
          <a:p>
            <a:pPr lvl="1" algn="l"/>
            <a:endParaRPr lang="en-GB" dirty="0">
              <a:solidFill>
                <a:schemeClr val="bg1"/>
              </a:solidFill>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chemeClr val="bg1"/>
                </a:solidFill>
                <a:effectLst/>
                <a:latin typeface="Arial" panose="020B0604020202020204" pitchFamily="34" charset="0"/>
                <a:cs typeface="Arial" panose="020B0604020202020204" pitchFamily="34" charset="0"/>
              </a:rPr>
              <a:t>Risk Tolerance:</a:t>
            </a:r>
            <a:endParaRPr lang="en-GB" b="0" i="0" u="none" strike="noStrike" dirty="0">
              <a:solidFill>
                <a:schemeClr val="bg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u="none" strike="noStrike" dirty="0">
                <a:solidFill>
                  <a:schemeClr val="bg1"/>
                </a:solidFill>
                <a:effectLst/>
                <a:latin typeface="Arial" panose="020B0604020202020204" pitchFamily="34" charset="0"/>
                <a:cs typeface="Arial" panose="020B0604020202020204" pitchFamily="34" charset="0"/>
              </a:rPr>
              <a:t>Elon Musk and Jeff Bezos are known for their willingness to take significant risks, particularly in the pursuit of their long-term visions. This sets them apart from Ford and Kroc, who, while pioneering, didn't face the same level of technological or venture risk.</a:t>
            </a:r>
          </a:p>
          <a:p>
            <a:pPr lvl="1" algn="l"/>
            <a:endParaRPr lang="en-GB" b="0" i="0" u="none" strike="noStrike" dirty="0">
              <a:solidFill>
                <a:schemeClr val="bg1"/>
              </a:solidFill>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DEBCB52-CF48-5E0D-39CE-A61864B8FEE7}"/>
              </a:ext>
            </a:extLst>
          </p:cNvPr>
          <p:cNvSpPr txBox="1"/>
          <p:nvPr/>
        </p:nvSpPr>
        <p:spPr>
          <a:xfrm>
            <a:off x="1817511" y="1038578"/>
            <a:ext cx="3691466" cy="369332"/>
          </a:xfrm>
          <a:prstGeom prst="rect">
            <a:avLst/>
          </a:prstGeom>
          <a:noFill/>
        </p:spPr>
        <p:txBody>
          <a:bodyPr wrap="square" rtlCol="0">
            <a:spAutoFit/>
          </a:bodyPr>
          <a:lstStyle/>
          <a:p>
            <a:r>
              <a:rPr lang="en-US" b="1" dirty="0">
                <a:solidFill>
                  <a:schemeClr val="bg1"/>
                </a:solidFill>
              </a:rPr>
              <a:t>Similarities</a:t>
            </a:r>
          </a:p>
        </p:txBody>
      </p:sp>
      <p:sp>
        <p:nvSpPr>
          <p:cNvPr id="7" name="TextBox 6">
            <a:extLst>
              <a:ext uri="{FF2B5EF4-FFF2-40B4-BE49-F238E27FC236}">
                <a16:creationId xmlns:a16="http://schemas.microsoft.com/office/drawing/2014/main" id="{E6CDD63F-6603-7F40-B358-9A021F8084B2}"/>
              </a:ext>
            </a:extLst>
          </p:cNvPr>
          <p:cNvSpPr txBox="1"/>
          <p:nvPr/>
        </p:nvSpPr>
        <p:spPr>
          <a:xfrm>
            <a:off x="7834489" y="923330"/>
            <a:ext cx="3330222" cy="369332"/>
          </a:xfrm>
          <a:prstGeom prst="rect">
            <a:avLst/>
          </a:prstGeom>
          <a:noFill/>
        </p:spPr>
        <p:txBody>
          <a:bodyPr wrap="square" rtlCol="0">
            <a:spAutoFit/>
          </a:bodyPr>
          <a:lstStyle/>
          <a:p>
            <a:r>
              <a:rPr lang="en-US" b="1" dirty="0">
                <a:solidFill>
                  <a:schemeClr val="bg1"/>
                </a:solidFill>
              </a:rPr>
              <a:t>Differences</a:t>
            </a:r>
          </a:p>
        </p:txBody>
      </p:sp>
    </p:spTree>
    <p:extLst>
      <p:ext uri="{BB962C8B-B14F-4D97-AF65-F5344CB8AC3E}">
        <p14:creationId xmlns:p14="http://schemas.microsoft.com/office/powerpoint/2010/main" val="3989198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352522-88E8-1102-1E4B-4EB24CF6F1FF}"/>
              </a:ext>
            </a:extLst>
          </p:cNvPr>
          <p:cNvSpPr/>
          <p:nvPr/>
        </p:nvSpPr>
        <p:spPr>
          <a:xfrm>
            <a:off x="4118535" y="0"/>
            <a:ext cx="3954930"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Conclusion</a:t>
            </a:r>
          </a:p>
        </p:txBody>
      </p:sp>
      <p:sp>
        <p:nvSpPr>
          <p:cNvPr id="5" name="TextBox 4">
            <a:extLst>
              <a:ext uri="{FF2B5EF4-FFF2-40B4-BE49-F238E27FC236}">
                <a16:creationId xmlns:a16="http://schemas.microsoft.com/office/drawing/2014/main" id="{F1D2CF21-5953-0EA7-F25B-3E956AC239F1}"/>
              </a:ext>
            </a:extLst>
          </p:cNvPr>
          <p:cNvSpPr txBox="1"/>
          <p:nvPr/>
        </p:nvSpPr>
        <p:spPr>
          <a:xfrm>
            <a:off x="4809067" y="923330"/>
            <a:ext cx="7482622" cy="4801314"/>
          </a:xfrm>
          <a:prstGeom prst="rect">
            <a:avLst/>
          </a:prstGeom>
          <a:noFill/>
        </p:spPr>
        <p:txBody>
          <a:bodyPr wrap="square" rtlCol="0">
            <a:spAutoFit/>
          </a:bodyPr>
          <a:lstStyle/>
          <a:p>
            <a:r>
              <a:rPr lang="en-GB" b="0" i="0" u="none" strike="noStrike" dirty="0">
                <a:solidFill>
                  <a:schemeClr val="bg1"/>
                </a:solidFill>
                <a:effectLst/>
                <a:latin typeface="Arial" panose="020B0604020202020204" pitchFamily="34" charset="0"/>
                <a:cs typeface="Arial" panose="020B0604020202020204" pitchFamily="34" charset="0"/>
              </a:rPr>
              <a:t>In conclusion, our exploration of the leadership styles, behaviours, and followers' appeal of four iconic business leaders - Henry Ford, Ray Kroc, Elon Musk, and Jeff Bezos - has shed light on the remarkable diversity and enduring impact of leadership in the business world.</a:t>
            </a:r>
          </a:p>
          <a:p>
            <a:endParaRPr lang="en-GB" dirty="0">
              <a:solidFill>
                <a:schemeClr val="bg1"/>
              </a:solidFill>
              <a:latin typeface="Arial" panose="020B0604020202020204" pitchFamily="34" charset="0"/>
              <a:cs typeface="Arial" panose="020B0604020202020204" pitchFamily="34" charset="0"/>
            </a:endParaRPr>
          </a:p>
          <a:p>
            <a:pPr algn="l"/>
            <a:r>
              <a:rPr lang="en-GB" b="0" i="0" u="none" strike="noStrike" dirty="0">
                <a:solidFill>
                  <a:schemeClr val="bg1"/>
                </a:solidFill>
                <a:effectLst/>
                <a:latin typeface="Arial" panose="020B0604020202020204" pitchFamily="34" charset="0"/>
                <a:cs typeface="Arial" panose="020B0604020202020204" pitchFamily="34" charset="0"/>
              </a:rPr>
              <a:t>Their commonalities include a relentless pursuit of transformation, a steadfast commitment to quality and efficiency, and the ability to inspire and attract talent to rally behind their bold ideas. At the same time, differences emerged in their leadership styles, industries of focus, willingness to embrace risk, hands-on involvement in their companies, and the scale of their global reach. </a:t>
            </a:r>
          </a:p>
          <a:p>
            <a:pPr algn="l"/>
            <a:endParaRPr lang="en-GB" dirty="0">
              <a:solidFill>
                <a:schemeClr val="bg1"/>
              </a:solidFill>
              <a:latin typeface="Arial" panose="020B0604020202020204" pitchFamily="34" charset="0"/>
              <a:cs typeface="Arial" panose="020B0604020202020204" pitchFamily="34" charset="0"/>
            </a:endParaRPr>
          </a:p>
          <a:p>
            <a:pPr algn="l"/>
            <a:r>
              <a:rPr lang="en-GB" b="0" i="0" u="none" strike="noStrike" dirty="0">
                <a:solidFill>
                  <a:schemeClr val="bg1"/>
                </a:solidFill>
                <a:effectLst/>
                <a:latin typeface="Arial" panose="020B0604020202020204" pitchFamily="34" charset="0"/>
                <a:cs typeface="Arial" panose="020B0604020202020204" pitchFamily="34" charset="0"/>
              </a:rPr>
              <a:t>As we reflect on the legacies of these business leaders, it's evident that their contributions extend beyond their individual companies. They have collectively reshaped industries, disrupted existing norms, and inspired countless others to pursue audacious goals.</a:t>
            </a:r>
          </a:p>
          <a:p>
            <a:endParaRPr lang="en-US" dirty="0">
              <a:solidFill>
                <a:schemeClr val="bg1"/>
              </a:solidFill>
              <a:latin typeface="Arial" panose="020B0604020202020204" pitchFamily="34" charset="0"/>
              <a:cs typeface="Arial" panose="020B0604020202020204" pitchFamily="34" charset="0"/>
            </a:endParaRPr>
          </a:p>
        </p:txBody>
      </p:sp>
      <p:grpSp>
        <p:nvGrpSpPr>
          <p:cNvPr id="8" name="그룹 166">
            <a:extLst>
              <a:ext uri="{FF2B5EF4-FFF2-40B4-BE49-F238E27FC236}">
                <a16:creationId xmlns:a16="http://schemas.microsoft.com/office/drawing/2014/main" id="{8D5E6706-887C-7011-B3CD-7FF33E1DB1BD}"/>
              </a:ext>
            </a:extLst>
          </p:cNvPr>
          <p:cNvGrpSpPr/>
          <p:nvPr/>
        </p:nvGrpSpPr>
        <p:grpSpPr>
          <a:xfrm rot="696211">
            <a:off x="725147" y="926414"/>
            <a:ext cx="3166608" cy="2576733"/>
            <a:chOff x="5754442" y="1772846"/>
            <a:chExt cx="4044219" cy="3290863"/>
          </a:xfrm>
        </p:grpSpPr>
        <p:sp>
          <p:nvSpPr>
            <p:cNvPr id="9" name="Freeform: Shape 430">
              <a:extLst>
                <a:ext uri="{FF2B5EF4-FFF2-40B4-BE49-F238E27FC236}">
                  <a16:creationId xmlns:a16="http://schemas.microsoft.com/office/drawing/2014/main" id="{A78BD50C-74D8-054A-466D-A387166E3021}"/>
                </a:ext>
              </a:extLst>
            </p:cNvPr>
            <p:cNvSpPr/>
            <p:nvPr/>
          </p:nvSpPr>
          <p:spPr>
            <a:xfrm rot="1735482">
              <a:off x="8966655" y="4356164"/>
              <a:ext cx="832006" cy="707545"/>
            </a:xfrm>
            <a:custGeom>
              <a:avLst/>
              <a:gdLst>
                <a:gd name="connsiteX0" fmla="*/ 592381 w 725563"/>
                <a:gd name="connsiteY0" fmla="*/ 553704 h 629709"/>
                <a:gd name="connsiteX1" fmla="*/ 630029 w 725563"/>
                <a:gd name="connsiteY1" fmla="*/ 592007 h 629709"/>
                <a:gd name="connsiteX2" fmla="*/ 591671 w 725563"/>
                <a:gd name="connsiteY2" fmla="*/ 629709 h 629709"/>
                <a:gd name="connsiteX3" fmla="*/ 555169 w 725563"/>
                <a:gd name="connsiteY3" fmla="*/ 591298 h 629709"/>
                <a:gd name="connsiteX4" fmla="*/ 592381 w 725563"/>
                <a:gd name="connsiteY4" fmla="*/ 553704 h 629709"/>
                <a:gd name="connsiteX5" fmla="*/ 463669 w 725563"/>
                <a:gd name="connsiteY5" fmla="*/ 458220 h 629709"/>
                <a:gd name="connsiteX6" fmla="*/ 501262 w 725563"/>
                <a:gd name="connsiteY6" fmla="*/ 496140 h 629709"/>
                <a:gd name="connsiteX7" fmla="*/ 463724 w 725563"/>
                <a:gd name="connsiteY7" fmla="*/ 532806 h 629709"/>
                <a:gd name="connsiteX8" fmla="*/ 425367 w 725563"/>
                <a:gd name="connsiteY8" fmla="*/ 496031 h 629709"/>
                <a:gd name="connsiteX9" fmla="*/ 463669 w 725563"/>
                <a:gd name="connsiteY9" fmla="*/ 458220 h 629709"/>
                <a:gd name="connsiteX10" fmla="*/ 327099 w 725563"/>
                <a:gd name="connsiteY10" fmla="*/ 378614 h 629709"/>
                <a:gd name="connsiteX11" fmla="*/ 364911 w 725563"/>
                <a:gd name="connsiteY11" fmla="*/ 415607 h 629709"/>
                <a:gd name="connsiteX12" fmla="*/ 326772 w 725563"/>
                <a:gd name="connsiteY12" fmla="*/ 453419 h 629709"/>
                <a:gd name="connsiteX13" fmla="*/ 288906 w 725563"/>
                <a:gd name="connsiteY13" fmla="*/ 415280 h 629709"/>
                <a:gd name="connsiteX14" fmla="*/ 327099 w 725563"/>
                <a:gd name="connsiteY14" fmla="*/ 378614 h 629709"/>
                <a:gd name="connsiteX15" fmla="*/ 182238 w 725563"/>
                <a:gd name="connsiteY15" fmla="*/ 308502 h 629709"/>
                <a:gd name="connsiteX16" fmla="*/ 221031 w 725563"/>
                <a:gd name="connsiteY16" fmla="*/ 345113 h 629709"/>
                <a:gd name="connsiteX17" fmla="*/ 184038 w 725563"/>
                <a:gd name="connsiteY17" fmla="*/ 384234 h 629709"/>
                <a:gd name="connsiteX18" fmla="*/ 146281 w 725563"/>
                <a:gd name="connsiteY18" fmla="*/ 346641 h 629709"/>
                <a:gd name="connsiteX19" fmla="*/ 182238 w 725563"/>
                <a:gd name="connsiteY19" fmla="*/ 308502 h 629709"/>
                <a:gd name="connsiteX20" fmla="*/ 660911 w 725563"/>
                <a:gd name="connsiteY20" fmla="*/ 291968 h 629709"/>
                <a:gd name="connsiteX21" fmla="*/ 697904 w 725563"/>
                <a:gd name="connsiteY21" fmla="*/ 329289 h 629709"/>
                <a:gd name="connsiteX22" fmla="*/ 660420 w 725563"/>
                <a:gd name="connsiteY22" fmla="*/ 367482 h 629709"/>
                <a:gd name="connsiteX23" fmla="*/ 622390 w 725563"/>
                <a:gd name="connsiteY23" fmla="*/ 329125 h 629709"/>
                <a:gd name="connsiteX24" fmla="*/ 660911 w 725563"/>
                <a:gd name="connsiteY24" fmla="*/ 291968 h 629709"/>
                <a:gd name="connsiteX25" fmla="*/ 40648 w 725563"/>
                <a:gd name="connsiteY25" fmla="*/ 242918 h 629709"/>
                <a:gd name="connsiteX26" fmla="*/ 76059 w 725563"/>
                <a:gd name="connsiteY26" fmla="*/ 282530 h 629709"/>
                <a:gd name="connsiteX27" fmla="*/ 35956 w 725563"/>
                <a:gd name="connsiteY27" fmla="*/ 318486 h 629709"/>
                <a:gd name="connsiteX28" fmla="*/ 53 w 725563"/>
                <a:gd name="connsiteY28" fmla="*/ 277892 h 629709"/>
                <a:gd name="connsiteX29" fmla="*/ 40648 w 725563"/>
                <a:gd name="connsiteY29" fmla="*/ 242918 h 629709"/>
                <a:gd name="connsiteX30" fmla="*/ 514793 w 725563"/>
                <a:gd name="connsiteY30" fmla="*/ 228349 h 629709"/>
                <a:gd name="connsiteX31" fmla="*/ 550804 w 725563"/>
                <a:gd name="connsiteY31" fmla="*/ 267798 h 629709"/>
                <a:gd name="connsiteX32" fmla="*/ 512665 w 725563"/>
                <a:gd name="connsiteY32" fmla="*/ 303536 h 629709"/>
                <a:gd name="connsiteX33" fmla="*/ 475618 w 725563"/>
                <a:gd name="connsiteY33" fmla="*/ 265506 h 629709"/>
                <a:gd name="connsiteX34" fmla="*/ 514793 w 725563"/>
                <a:gd name="connsiteY34" fmla="*/ 228349 h 629709"/>
                <a:gd name="connsiteX35" fmla="*/ 362402 w 725563"/>
                <a:gd name="connsiteY35" fmla="*/ 183172 h 629709"/>
                <a:gd name="connsiteX36" fmla="*/ 398467 w 725563"/>
                <a:gd name="connsiteY36" fmla="*/ 221693 h 629709"/>
                <a:gd name="connsiteX37" fmla="*/ 360710 w 725563"/>
                <a:gd name="connsiteY37" fmla="*/ 259068 h 629709"/>
                <a:gd name="connsiteX38" fmla="*/ 323717 w 725563"/>
                <a:gd name="connsiteY38" fmla="*/ 220056 h 629709"/>
                <a:gd name="connsiteX39" fmla="*/ 362402 w 725563"/>
                <a:gd name="connsiteY39" fmla="*/ 183172 h 629709"/>
                <a:gd name="connsiteX40" fmla="*/ 204171 w 725563"/>
                <a:gd name="connsiteY40" fmla="*/ 150216 h 629709"/>
                <a:gd name="connsiteX41" fmla="*/ 243674 w 725563"/>
                <a:gd name="connsiteY41" fmla="*/ 186172 h 629709"/>
                <a:gd name="connsiteX42" fmla="*/ 206953 w 725563"/>
                <a:gd name="connsiteY42" fmla="*/ 225730 h 629709"/>
                <a:gd name="connsiteX43" fmla="*/ 168433 w 725563"/>
                <a:gd name="connsiteY43" fmla="*/ 188737 h 629709"/>
                <a:gd name="connsiteX44" fmla="*/ 204171 w 725563"/>
                <a:gd name="connsiteY44" fmla="*/ 150216 h 629709"/>
                <a:gd name="connsiteX45" fmla="*/ 49323 w 725563"/>
                <a:gd name="connsiteY45" fmla="*/ 119880 h 629709"/>
                <a:gd name="connsiteX46" fmla="*/ 86915 w 725563"/>
                <a:gd name="connsiteY46" fmla="*/ 158237 h 629709"/>
                <a:gd name="connsiteX47" fmla="*/ 48613 w 725563"/>
                <a:gd name="connsiteY47" fmla="*/ 194684 h 629709"/>
                <a:gd name="connsiteX48" fmla="*/ 10966 w 725563"/>
                <a:gd name="connsiteY48" fmla="*/ 157473 h 629709"/>
                <a:gd name="connsiteX49" fmla="*/ 49323 w 725563"/>
                <a:gd name="connsiteY49" fmla="*/ 119880 h 629709"/>
                <a:gd name="connsiteX50" fmla="*/ 689448 w 725563"/>
                <a:gd name="connsiteY50" fmla="*/ 111204 h 629709"/>
                <a:gd name="connsiteX51" fmla="*/ 725513 w 725563"/>
                <a:gd name="connsiteY51" fmla="*/ 146724 h 629709"/>
                <a:gd name="connsiteX52" fmla="*/ 689120 w 725563"/>
                <a:gd name="connsiteY52" fmla="*/ 184427 h 629709"/>
                <a:gd name="connsiteX53" fmla="*/ 650490 w 725563"/>
                <a:gd name="connsiteY53" fmla="*/ 147597 h 629709"/>
                <a:gd name="connsiteX54" fmla="*/ 689448 w 725563"/>
                <a:gd name="connsiteY54" fmla="*/ 111204 h 629709"/>
                <a:gd name="connsiteX55" fmla="*/ 536346 w 725563"/>
                <a:gd name="connsiteY55" fmla="*/ 63245 h 629709"/>
                <a:gd name="connsiteX56" fmla="*/ 573067 w 725563"/>
                <a:gd name="connsiteY56" fmla="*/ 100892 h 629709"/>
                <a:gd name="connsiteX57" fmla="*/ 535910 w 725563"/>
                <a:gd name="connsiteY57" fmla="*/ 138977 h 629709"/>
                <a:gd name="connsiteX58" fmla="*/ 498262 w 725563"/>
                <a:gd name="connsiteY58" fmla="*/ 100565 h 629709"/>
                <a:gd name="connsiteX59" fmla="*/ 536346 w 725563"/>
                <a:gd name="connsiteY59" fmla="*/ 63245 h 629709"/>
                <a:gd name="connsiteX60" fmla="*/ 379807 w 725563"/>
                <a:gd name="connsiteY60" fmla="*/ 31435 h 629709"/>
                <a:gd name="connsiteX61" fmla="*/ 418546 w 725563"/>
                <a:gd name="connsiteY61" fmla="*/ 69083 h 629709"/>
                <a:gd name="connsiteX62" fmla="*/ 380789 w 725563"/>
                <a:gd name="connsiteY62" fmla="*/ 107004 h 629709"/>
                <a:gd name="connsiteX63" fmla="*/ 343032 w 725563"/>
                <a:gd name="connsiteY63" fmla="*/ 70338 h 629709"/>
                <a:gd name="connsiteX64" fmla="*/ 379807 w 725563"/>
                <a:gd name="connsiteY64" fmla="*/ 31435 h 629709"/>
                <a:gd name="connsiteX65" fmla="*/ 222723 w 725563"/>
                <a:gd name="connsiteY65" fmla="*/ 14357 h 629709"/>
                <a:gd name="connsiteX66" fmla="*/ 259716 w 725563"/>
                <a:gd name="connsiteY66" fmla="*/ 53314 h 629709"/>
                <a:gd name="connsiteX67" fmla="*/ 220322 w 725563"/>
                <a:gd name="connsiteY67" fmla="*/ 90308 h 629709"/>
                <a:gd name="connsiteX68" fmla="*/ 184638 w 725563"/>
                <a:gd name="connsiteY68" fmla="*/ 51023 h 629709"/>
                <a:gd name="connsiteX69" fmla="*/ 222723 w 725563"/>
                <a:gd name="connsiteY69" fmla="*/ 14357 h 629709"/>
                <a:gd name="connsiteX70" fmla="*/ 63291 w 725563"/>
                <a:gd name="connsiteY70" fmla="*/ 7 h 629709"/>
                <a:gd name="connsiteX71" fmla="*/ 99466 w 725563"/>
                <a:gd name="connsiteY71" fmla="*/ 39400 h 629709"/>
                <a:gd name="connsiteX72" fmla="*/ 61054 w 725563"/>
                <a:gd name="connsiteY72" fmla="*/ 74865 h 629709"/>
                <a:gd name="connsiteX73" fmla="*/ 26189 w 725563"/>
                <a:gd name="connsiteY73" fmla="*/ 38309 h 629709"/>
                <a:gd name="connsiteX74" fmla="*/ 63291 w 725563"/>
                <a:gd name="connsiteY74" fmla="*/ 7 h 62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725563" h="629709">
                  <a:moveTo>
                    <a:pt x="592381" y="553704"/>
                  </a:moveTo>
                  <a:cubicBezTo>
                    <a:pt x="613006" y="554086"/>
                    <a:pt x="630247" y="571601"/>
                    <a:pt x="630029" y="592007"/>
                  </a:cubicBezTo>
                  <a:cubicBezTo>
                    <a:pt x="629810" y="612304"/>
                    <a:pt x="612078" y="629764"/>
                    <a:pt x="591671" y="629709"/>
                  </a:cubicBezTo>
                  <a:cubicBezTo>
                    <a:pt x="570610" y="629654"/>
                    <a:pt x="555006" y="613231"/>
                    <a:pt x="555169" y="591298"/>
                  </a:cubicBezTo>
                  <a:cubicBezTo>
                    <a:pt x="555333" y="569363"/>
                    <a:pt x="571156" y="553377"/>
                    <a:pt x="592381" y="553704"/>
                  </a:cubicBezTo>
                  <a:close/>
                  <a:moveTo>
                    <a:pt x="463669" y="458220"/>
                  </a:moveTo>
                  <a:cubicBezTo>
                    <a:pt x="484566" y="458329"/>
                    <a:pt x="501208" y="475134"/>
                    <a:pt x="501262" y="496140"/>
                  </a:cubicBezTo>
                  <a:cubicBezTo>
                    <a:pt x="501317" y="518129"/>
                    <a:pt x="486258" y="532915"/>
                    <a:pt x="463724" y="532806"/>
                  </a:cubicBezTo>
                  <a:cubicBezTo>
                    <a:pt x="441845" y="532697"/>
                    <a:pt x="425257" y="516765"/>
                    <a:pt x="425367" y="496031"/>
                  </a:cubicBezTo>
                  <a:cubicBezTo>
                    <a:pt x="425476" y="475843"/>
                    <a:pt x="443481" y="458110"/>
                    <a:pt x="463669" y="458220"/>
                  </a:cubicBezTo>
                  <a:close/>
                  <a:moveTo>
                    <a:pt x="327099" y="378614"/>
                  </a:moveTo>
                  <a:cubicBezTo>
                    <a:pt x="348979" y="378668"/>
                    <a:pt x="365130" y="394492"/>
                    <a:pt x="364911" y="415607"/>
                  </a:cubicBezTo>
                  <a:cubicBezTo>
                    <a:pt x="364692" y="436014"/>
                    <a:pt x="346960" y="453528"/>
                    <a:pt x="326772" y="453419"/>
                  </a:cubicBezTo>
                  <a:cubicBezTo>
                    <a:pt x="306530" y="453310"/>
                    <a:pt x="288960" y="435577"/>
                    <a:pt x="288906" y="415280"/>
                  </a:cubicBezTo>
                  <a:cubicBezTo>
                    <a:pt x="288906" y="394164"/>
                    <a:pt x="305165" y="378504"/>
                    <a:pt x="327099" y="378614"/>
                  </a:cubicBezTo>
                  <a:close/>
                  <a:moveTo>
                    <a:pt x="182238" y="308502"/>
                  </a:moveTo>
                  <a:cubicBezTo>
                    <a:pt x="203190" y="308228"/>
                    <a:pt x="220540" y="324597"/>
                    <a:pt x="221031" y="345113"/>
                  </a:cubicBezTo>
                  <a:cubicBezTo>
                    <a:pt x="221468" y="365028"/>
                    <a:pt x="203626" y="383906"/>
                    <a:pt x="184038" y="384234"/>
                  </a:cubicBezTo>
                  <a:cubicBezTo>
                    <a:pt x="163250" y="384561"/>
                    <a:pt x="146827" y="368247"/>
                    <a:pt x="146281" y="346641"/>
                  </a:cubicBezTo>
                  <a:cubicBezTo>
                    <a:pt x="145735" y="324270"/>
                    <a:pt x="160358" y="308774"/>
                    <a:pt x="182238" y="308502"/>
                  </a:cubicBezTo>
                  <a:close/>
                  <a:moveTo>
                    <a:pt x="660911" y="291968"/>
                  </a:moveTo>
                  <a:cubicBezTo>
                    <a:pt x="682845" y="291914"/>
                    <a:pt x="698068" y="307355"/>
                    <a:pt x="697904" y="329289"/>
                  </a:cubicBezTo>
                  <a:cubicBezTo>
                    <a:pt x="697740" y="349804"/>
                    <a:pt x="680226" y="367646"/>
                    <a:pt x="660420" y="367482"/>
                  </a:cubicBezTo>
                  <a:cubicBezTo>
                    <a:pt x="640941" y="367318"/>
                    <a:pt x="622390" y="348604"/>
                    <a:pt x="622390" y="329125"/>
                  </a:cubicBezTo>
                  <a:cubicBezTo>
                    <a:pt x="622390" y="309428"/>
                    <a:pt x="640450" y="291968"/>
                    <a:pt x="660911" y="291968"/>
                  </a:cubicBezTo>
                  <a:close/>
                  <a:moveTo>
                    <a:pt x="40648" y="242918"/>
                  </a:moveTo>
                  <a:cubicBezTo>
                    <a:pt x="61982" y="244063"/>
                    <a:pt x="77259" y="261142"/>
                    <a:pt x="76059" y="282530"/>
                  </a:cubicBezTo>
                  <a:cubicBezTo>
                    <a:pt x="74913" y="302336"/>
                    <a:pt x="55325" y="319905"/>
                    <a:pt x="35956" y="318486"/>
                  </a:cubicBezTo>
                  <a:cubicBezTo>
                    <a:pt x="16313" y="317068"/>
                    <a:pt x="-1092" y="297425"/>
                    <a:pt x="53" y="277892"/>
                  </a:cubicBezTo>
                  <a:cubicBezTo>
                    <a:pt x="1200" y="258195"/>
                    <a:pt x="20242" y="241827"/>
                    <a:pt x="40648" y="242918"/>
                  </a:cubicBezTo>
                  <a:close/>
                  <a:moveTo>
                    <a:pt x="514793" y="228349"/>
                  </a:moveTo>
                  <a:cubicBezTo>
                    <a:pt x="534490" y="228731"/>
                    <a:pt x="551132" y="246900"/>
                    <a:pt x="550804" y="267798"/>
                  </a:cubicBezTo>
                  <a:cubicBezTo>
                    <a:pt x="550477" y="290004"/>
                    <a:pt x="535418" y="304136"/>
                    <a:pt x="512665" y="303536"/>
                  </a:cubicBezTo>
                  <a:cubicBezTo>
                    <a:pt x="491877" y="302991"/>
                    <a:pt x="474636" y="285312"/>
                    <a:pt x="475618" y="265506"/>
                  </a:cubicBezTo>
                  <a:cubicBezTo>
                    <a:pt x="476600" y="245373"/>
                    <a:pt x="494987" y="227913"/>
                    <a:pt x="514793" y="228349"/>
                  </a:cubicBezTo>
                  <a:close/>
                  <a:moveTo>
                    <a:pt x="362402" y="183172"/>
                  </a:moveTo>
                  <a:cubicBezTo>
                    <a:pt x="383735" y="183554"/>
                    <a:pt x="398904" y="199758"/>
                    <a:pt x="398467" y="221693"/>
                  </a:cubicBezTo>
                  <a:cubicBezTo>
                    <a:pt x="398031" y="243136"/>
                    <a:pt x="381335" y="259668"/>
                    <a:pt x="360710" y="259068"/>
                  </a:cubicBezTo>
                  <a:cubicBezTo>
                    <a:pt x="340522" y="258467"/>
                    <a:pt x="323281" y="240353"/>
                    <a:pt x="323717" y="220056"/>
                  </a:cubicBezTo>
                  <a:cubicBezTo>
                    <a:pt x="324154" y="199540"/>
                    <a:pt x="341723" y="182789"/>
                    <a:pt x="362402" y="183172"/>
                  </a:cubicBezTo>
                  <a:close/>
                  <a:moveTo>
                    <a:pt x="204171" y="150216"/>
                  </a:moveTo>
                  <a:cubicBezTo>
                    <a:pt x="224850" y="149671"/>
                    <a:pt x="243237" y="166421"/>
                    <a:pt x="243674" y="186172"/>
                  </a:cubicBezTo>
                  <a:cubicBezTo>
                    <a:pt x="244110" y="206197"/>
                    <a:pt x="226705" y="224912"/>
                    <a:pt x="206953" y="225730"/>
                  </a:cubicBezTo>
                  <a:cubicBezTo>
                    <a:pt x="187256" y="226549"/>
                    <a:pt x="168979" y="209034"/>
                    <a:pt x="168433" y="188737"/>
                  </a:cubicBezTo>
                  <a:cubicBezTo>
                    <a:pt x="167723" y="166585"/>
                    <a:pt x="182401" y="150762"/>
                    <a:pt x="204171" y="150216"/>
                  </a:cubicBezTo>
                  <a:close/>
                  <a:moveTo>
                    <a:pt x="49323" y="119880"/>
                  </a:moveTo>
                  <a:cubicBezTo>
                    <a:pt x="69783" y="120098"/>
                    <a:pt x="87025" y="137667"/>
                    <a:pt x="86915" y="158237"/>
                  </a:cubicBezTo>
                  <a:cubicBezTo>
                    <a:pt x="86807" y="179516"/>
                    <a:pt x="70656" y="194848"/>
                    <a:pt x="48613" y="194684"/>
                  </a:cubicBezTo>
                  <a:cubicBezTo>
                    <a:pt x="26734" y="194520"/>
                    <a:pt x="10584" y="178589"/>
                    <a:pt x="10966" y="157473"/>
                  </a:cubicBezTo>
                  <a:cubicBezTo>
                    <a:pt x="11239" y="137066"/>
                    <a:pt x="29025" y="119606"/>
                    <a:pt x="49323" y="119880"/>
                  </a:cubicBezTo>
                  <a:close/>
                  <a:moveTo>
                    <a:pt x="689448" y="111204"/>
                  </a:moveTo>
                  <a:cubicBezTo>
                    <a:pt x="711763" y="112186"/>
                    <a:pt x="724476" y="124135"/>
                    <a:pt x="725513" y="146724"/>
                  </a:cubicBezTo>
                  <a:cubicBezTo>
                    <a:pt x="726550" y="169204"/>
                    <a:pt x="711491" y="184372"/>
                    <a:pt x="689120" y="184427"/>
                  </a:cubicBezTo>
                  <a:cubicBezTo>
                    <a:pt x="668059" y="184481"/>
                    <a:pt x="650436" y="167676"/>
                    <a:pt x="650490" y="147597"/>
                  </a:cubicBezTo>
                  <a:cubicBezTo>
                    <a:pt x="650545" y="127627"/>
                    <a:pt x="668660" y="110276"/>
                    <a:pt x="689448" y="111204"/>
                  </a:cubicBezTo>
                  <a:close/>
                  <a:moveTo>
                    <a:pt x="536346" y="63245"/>
                  </a:moveTo>
                  <a:cubicBezTo>
                    <a:pt x="558553" y="63463"/>
                    <a:pt x="573285" y="78576"/>
                    <a:pt x="573067" y="100892"/>
                  </a:cubicBezTo>
                  <a:cubicBezTo>
                    <a:pt x="572848" y="122553"/>
                    <a:pt x="556589" y="139195"/>
                    <a:pt x="535910" y="138977"/>
                  </a:cubicBezTo>
                  <a:cubicBezTo>
                    <a:pt x="515612" y="138758"/>
                    <a:pt x="498153" y="120971"/>
                    <a:pt x="498262" y="100565"/>
                  </a:cubicBezTo>
                  <a:cubicBezTo>
                    <a:pt x="498425" y="79995"/>
                    <a:pt x="515722" y="63026"/>
                    <a:pt x="536346" y="63245"/>
                  </a:cubicBezTo>
                  <a:close/>
                  <a:moveTo>
                    <a:pt x="379807" y="31435"/>
                  </a:moveTo>
                  <a:cubicBezTo>
                    <a:pt x="399340" y="31107"/>
                    <a:pt x="418219" y="49386"/>
                    <a:pt x="418546" y="69083"/>
                  </a:cubicBezTo>
                  <a:cubicBezTo>
                    <a:pt x="418928" y="88889"/>
                    <a:pt x="401196" y="106676"/>
                    <a:pt x="380789" y="107004"/>
                  </a:cubicBezTo>
                  <a:cubicBezTo>
                    <a:pt x="359074" y="107331"/>
                    <a:pt x="343250" y="91999"/>
                    <a:pt x="343032" y="70338"/>
                  </a:cubicBezTo>
                  <a:cubicBezTo>
                    <a:pt x="342869" y="49713"/>
                    <a:pt x="359837" y="31762"/>
                    <a:pt x="379807" y="31435"/>
                  </a:cubicBezTo>
                  <a:close/>
                  <a:moveTo>
                    <a:pt x="222723" y="14357"/>
                  </a:moveTo>
                  <a:cubicBezTo>
                    <a:pt x="242965" y="15011"/>
                    <a:pt x="260807" y="33835"/>
                    <a:pt x="259716" y="53314"/>
                  </a:cubicBezTo>
                  <a:cubicBezTo>
                    <a:pt x="258625" y="73721"/>
                    <a:pt x="240401" y="90798"/>
                    <a:pt x="220322" y="90308"/>
                  </a:cubicBezTo>
                  <a:cubicBezTo>
                    <a:pt x="199425" y="89816"/>
                    <a:pt x="184092" y="72902"/>
                    <a:pt x="184638" y="51023"/>
                  </a:cubicBezTo>
                  <a:cubicBezTo>
                    <a:pt x="185129" y="29252"/>
                    <a:pt x="201334" y="13647"/>
                    <a:pt x="222723" y="14357"/>
                  </a:cubicBezTo>
                  <a:close/>
                  <a:moveTo>
                    <a:pt x="63291" y="7"/>
                  </a:moveTo>
                  <a:cubicBezTo>
                    <a:pt x="83315" y="443"/>
                    <a:pt x="99848" y="18448"/>
                    <a:pt x="99466" y="39400"/>
                  </a:cubicBezTo>
                  <a:cubicBezTo>
                    <a:pt x="99084" y="61825"/>
                    <a:pt x="83861" y="76229"/>
                    <a:pt x="61054" y="74865"/>
                  </a:cubicBezTo>
                  <a:cubicBezTo>
                    <a:pt x="38356" y="73556"/>
                    <a:pt x="26735" y="60679"/>
                    <a:pt x="26189" y="38309"/>
                  </a:cubicBezTo>
                  <a:cubicBezTo>
                    <a:pt x="25698" y="17357"/>
                    <a:pt x="43322" y="-376"/>
                    <a:pt x="63291" y="7"/>
                  </a:cubicBezTo>
                  <a:close/>
                </a:path>
              </a:pathLst>
            </a:custGeom>
            <a:solidFill>
              <a:srgbClr val="00AEEF"/>
            </a:solidFill>
            <a:ln w="9525" cap="flat">
              <a:noFill/>
              <a:prstDash val="solid"/>
              <a:miter/>
            </a:ln>
          </p:spPr>
          <p:txBody>
            <a:bodyPr rtlCol="0" anchor="ctr"/>
            <a:lstStyle/>
            <a:p>
              <a:endParaRPr lang="en-US"/>
            </a:p>
          </p:txBody>
        </p:sp>
        <p:sp>
          <p:nvSpPr>
            <p:cNvPr id="10" name="자유형: 도형 168">
              <a:extLst>
                <a:ext uri="{FF2B5EF4-FFF2-40B4-BE49-F238E27FC236}">
                  <a16:creationId xmlns:a16="http://schemas.microsoft.com/office/drawing/2014/main" id="{FEC12661-F478-AFEB-AC1B-9FDE1171CF08}"/>
                </a:ext>
              </a:extLst>
            </p:cNvPr>
            <p:cNvSpPr/>
            <p:nvPr/>
          </p:nvSpPr>
          <p:spPr>
            <a:xfrm rot="3131440">
              <a:off x="7815506" y="3404497"/>
              <a:ext cx="1367528" cy="953035"/>
            </a:xfrm>
            <a:custGeom>
              <a:avLst/>
              <a:gdLst>
                <a:gd name="connsiteX0" fmla="*/ 427045 w 589331"/>
                <a:gd name="connsiteY0" fmla="*/ 168 h 410707"/>
                <a:gd name="connsiteX1" fmla="*/ 461051 w 589331"/>
                <a:gd name="connsiteY1" fmla="*/ 9601 h 410707"/>
                <a:gd name="connsiteX2" fmla="*/ 541670 w 589331"/>
                <a:gd name="connsiteY2" fmla="*/ 86634 h 410707"/>
                <a:gd name="connsiteX3" fmla="*/ 588666 w 589331"/>
                <a:gd name="connsiteY3" fmla="*/ 225223 h 410707"/>
                <a:gd name="connsiteX4" fmla="*/ 576668 w 589331"/>
                <a:gd name="connsiteY4" fmla="*/ 304116 h 410707"/>
                <a:gd name="connsiteX5" fmla="*/ 479628 w 589331"/>
                <a:gd name="connsiteY5" fmla="*/ 342107 h 410707"/>
                <a:gd name="connsiteX6" fmla="*/ 396825 w 589331"/>
                <a:gd name="connsiteY6" fmla="*/ 267743 h 410707"/>
                <a:gd name="connsiteX7" fmla="*/ 376549 w 589331"/>
                <a:gd name="connsiteY7" fmla="*/ 261731 h 410707"/>
                <a:gd name="connsiteX8" fmla="*/ 363 w 589331"/>
                <a:gd name="connsiteY8" fmla="*/ 410458 h 410707"/>
                <a:gd name="connsiteX9" fmla="*/ 0 w 589331"/>
                <a:gd name="connsiteY9" fmla="*/ 410707 h 410707"/>
                <a:gd name="connsiteX10" fmla="*/ 35468 w 589331"/>
                <a:gd name="connsiteY10" fmla="*/ 253245 h 410707"/>
                <a:gd name="connsiteX11" fmla="*/ 36089 w 589331"/>
                <a:gd name="connsiteY11" fmla="*/ 253184 h 410707"/>
                <a:gd name="connsiteX12" fmla="*/ 160226 w 589331"/>
                <a:gd name="connsiteY12" fmla="*/ 215301 h 410707"/>
                <a:gd name="connsiteX13" fmla="*/ 55461 w 589331"/>
                <a:gd name="connsiteY13" fmla="*/ 164489 h 410707"/>
                <a:gd name="connsiteX14" fmla="*/ 71851 w 589331"/>
                <a:gd name="connsiteY14" fmla="*/ 91724 h 410707"/>
                <a:gd name="connsiteX15" fmla="*/ 80766 w 589331"/>
                <a:gd name="connsiteY15" fmla="*/ 96637 h 410707"/>
                <a:gd name="connsiteX16" fmla="*/ 235021 w 589331"/>
                <a:gd name="connsiteY16" fmla="*/ 184509 h 410707"/>
                <a:gd name="connsiteX17" fmla="*/ 255135 w 589331"/>
                <a:gd name="connsiteY17" fmla="*/ 186504 h 410707"/>
                <a:gd name="connsiteX18" fmla="*/ 337399 w 589331"/>
                <a:gd name="connsiteY18" fmla="*/ 161456 h 410707"/>
                <a:gd name="connsiteX19" fmla="*/ 348535 w 589331"/>
                <a:gd name="connsiteY19" fmla="*/ 144038 h 410707"/>
                <a:gd name="connsiteX20" fmla="*/ 354359 w 589331"/>
                <a:gd name="connsiteY20" fmla="*/ 53820 h 410707"/>
                <a:gd name="connsiteX21" fmla="*/ 427045 w 589331"/>
                <a:gd name="connsiteY21" fmla="*/ 168 h 41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89331" h="410707">
                  <a:moveTo>
                    <a:pt x="427045" y="168"/>
                  </a:moveTo>
                  <a:cubicBezTo>
                    <a:pt x="437891" y="895"/>
                    <a:pt x="449335" y="3993"/>
                    <a:pt x="461051" y="9601"/>
                  </a:cubicBezTo>
                  <a:cubicBezTo>
                    <a:pt x="496237" y="26426"/>
                    <a:pt x="521178" y="54305"/>
                    <a:pt x="541670" y="86634"/>
                  </a:cubicBezTo>
                  <a:cubicBezTo>
                    <a:pt x="568525" y="129019"/>
                    <a:pt x="584703" y="175153"/>
                    <a:pt x="588666" y="225223"/>
                  </a:cubicBezTo>
                  <a:cubicBezTo>
                    <a:pt x="590796" y="252321"/>
                    <a:pt x="588073" y="279068"/>
                    <a:pt x="576668" y="304116"/>
                  </a:cubicBezTo>
                  <a:cubicBezTo>
                    <a:pt x="558117" y="344696"/>
                    <a:pt x="520774" y="359337"/>
                    <a:pt x="479628" y="342107"/>
                  </a:cubicBezTo>
                  <a:cubicBezTo>
                    <a:pt x="443444" y="326981"/>
                    <a:pt x="417587" y="299856"/>
                    <a:pt x="396825" y="267743"/>
                  </a:cubicBezTo>
                  <a:cubicBezTo>
                    <a:pt x="390812" y="258441"/>
                    <a:pt x="386094" y="257929"/>
                    <a:pt x="376549" y="261731"/>
                  </a:cubicBezTo>
                  <a:cubicBezTo>
                    <a:pt x="251253" y="311558"/>
                    <a:pt x="125794" y="360981"/>
                    <a:pt x="363" y="410458"/>
                  </a:cubicBezTo>
                  <a:lnTo>
                    <a:pt x="0" y="410707"/>
                  </a:lnTo>
                  <a:lnTo>
                    <a:pt x="35468" y="253245"/>
                  </a:lnTo>
                  <a:lnTo>
                    <a:pt x="36089" y="253184"/>
                  </a:lnTo>
                  <a:cubicBezTo>
                    <a:pt x="76263" y="240646"/>
                    <a:pt x="116573" y="228540"/>
                    <a:pt x="160226" y="215301"/>
                  </a:cubicBezTo>
                  <a:lnTo>
                    <a:pt x="55461" y="164489"/>
                  </a:lnTo>
                  <a:lnTo>
                    <a:pt x="71851" y="91724"/>
                  </a:lnTo>
                  <a:lnTo>
                    <a:pt x="80766" y="96637"/>
                  </a:lnTo>
                  <a:cubicBezTo>
                    <a:pt x="132157" y="125973"/>
                    <a:pt x="183738" y="154985"/>
                    <a:pt x="235021" y="184509"/>
                  </a:cubicBezTo>
                  <a:cubicBezTo>
                    <a:pt x="241896" y="188473"/>
                    <a:pt x="247720" y="188904"/>
                    <a:pt x="255135" y="186504"/>
                  </a:cubicBezTo>
                  <a:cubicBezTo>
                    <a:pt x="282422" y="177714"/>
                    <a:pt x="309762" y="169059"/>
                    <a:pt x="337399" y="161456"/>
                  </a:cubicBezTo>
                  <a:cubicBezTo>
                    <a:pt x="347726" y="158625"/>
                    <a:pt x="350503" y="155120"/>
                    <a:pt x="348535" y="144038"/>
                  </a:cubicBezTo>
                  <a:cubicBezTo>
                    <a:pt x="343142" y="113705"/>
                    <a:pt x="343924" y="83317"/>
                    <a:pt x="354359" y="53820"/>
                  </a:cubicBezTo>
                  <a:cubicBezTo>
                    <a:pt x="367341" y="17137"/>
                    <a:pt x="394505" y="-2013"/>
                    <a:pt x="427045" y="168"/>
                  </a:cubicBezTo>
                  <a:close/>
                </a:path>
              </a:pathLst>
            </a:custGeom>
            <a:solidFill>
              <a:srgbClr val="3F646D"/>
            </a:solidFill>
            <a:ln w="9525" cap="flat">
              <a:noFill/>
              <a:prstDash val="solid"/>
              <a:miter/>
            </a:ln>
          </p:spPr>
          <p:txBody>
            <a:bodyPr wrap="square" rtlCol="0" anchor="ctr">
              <a:noAutofit/>
            </a:bodyPr>
            <a:lstStyle/>
            <a:p>
              <a:endParaRPr lang="en-US"/>
            </a:p>
          </p:txBody>
        </p:sp>
        <p:sp>
          <p:nvSpPr>
            <p:cNvPr id="11" name="자유형: 도형 169">
              <a:extLst>
                <a:ext uri="{FF2B5EF4-FFF2-40B4-BE49-F238E27FC236}">
                  <a16:creationId xmlns:a16="http://schemas.microsoft.com/office/drawing/2014/main" id="{098D6404-FB83-02EF-2E7B-60C5AB78E4D8}"/>
                </a:ext>
              </a:extLst>
            </p:cNvPr>
            <p:cNvSpPr/>
            <p:nvPr/>
          </p:nvSpPr>
          <p:spPr>
            <a:xfrm rot="880548">
              <a:off x="6805865" y="2051116"/>
              <a:ext cx="449606" cy="1301494"/>
            </a:xfrm>
            <a:custGeom>
              <a:avLst/>
              <a:gdLst>
                <a:gd name="connsiteX0" fmla="*/ 80862 w 193756"/>
                <a:gd name="connsiteY0" fmla="*/ 356047 h 560874"/>
                <a:gd name="connsiteX1" fmla="*/ 87468 w 193756"/>
                <a:gd name="connsiteY1" fmla="*/ 356263 h 560874"/>
                <a:gd name="connsiteX2" fmla="*/ 119818 w 193756"/>
                <a:gd name="connsiteY2" fmla="*/ 413032 h 560874"/>
                <a:gd name="connsiteX3" fmla="*/ 130149 w 193756"/>
                <a:gd name="connsiteY3" fmla="*/ 431012 h 560874"/>
                <a:gd name="connsiteX4" fmla="*/ 123707 w 193756"/>
                <a:gd name="connsiteY4" fmla="*/ 560874 h 560874"/>
                <a:gd name="connsiteX5" fmla="*/ 118798 w 193756"/>
                <a:gd name="connsiteY5" fmla="*/ 549425 h 560874"/>
                <a:gd name="connsiteX6" fmla="*/ 17041 w 193756"/>
                <a:gd name="connsiteY6" fmla="*/ 373816 h 560874"/>
                <a:gd name="connsiteX7" fmla="*/ 23889 w 193756"/>
                <a:gd name="connsiteY7" fmla="*/ 368342 h 560874"/>
                <a:gd name="connsiteX8" fmla="*/ 80862 w 193756"/>
                <a:gd name="connsiteY8" fmla="*/ 356047 h 560874"/>
                <a:gd name="connsiteX9" fmla="*/ 65132 w 193756"/>
                <a:gd name="connsiteY9" fmla="*/ 53 h 560874"/>
                <a:gd name="connsiteX10" fmla="*/ 131579 w 193756"/>
                <a:gd name="connsiteY10" fmla="*/ 10788 h 560874"/>
                <a:gd name="connsiteX11" fmla="*/ 181353 w 193756"/>
                <a:gd name="connsiteY11" fmla="*/ 37049 h 560874"/>
                <a:gd name="connsiteX12" fmla="*/ 193756 w 193756"/>
                <a:gd name="connsiteY12" fmla="*/ 40532 h 560874"/>
                <a:gd name="connsiteX13" fmla="*/ 192573 w 193756"/>
                <a:gd name="connsiteY13" fmla="*/ 64379 h 560874"/>
                <a:gd name="connsiteX14" fmla="*/ 183779 w 193756"/>
                <a:gd name="connsiteY14" fmla="*/ 66595 h 560874"/>
                <a:gd name="connsiteX15" fmla="*/ 152881 w 193756"/>
                <a:gd name="connsiteY15" fmla="*/ 100539 h 560874"/>
                <a:gd name="connsiteX16" fmla="*/ 146799 w 193756"/>
                <a:gd name="connsiteY16" fmla="*/ 124478 h 560874"/>
                <a:gd name="connsiteX17" fmla="*/ 146984 w 193756"/>
                <a:gd name="connsiteY17" fmla="*/ 110402 h 560874"/>
                <a:gd name="connsiteX18" fmla="*/ 114538 w 193756"/>
                <a:gd name="connsiteY18" fmla="*/ 79732 h 560874"/>
                <a:gd name="connsiteX19" fmla="*/ 112004 w 193756"/>
                <a:gd name="connsiteY19" fmla="*/ 81080 h 560874"/>
                <a:gd name="connsiteX20" fmla="*/ 15746 w 193756"/>
                <a:gd name="connsiteY20" fmla="*/ 22786 h 560874"/>
                <a:gd name="connsiteX21" fmla="*/ 0 w 193756"/>
                <a:gd name="connsiteY21" fmla="*/ 17205 h 560874"/>
                <a:gd name="connsiteX22" fmla="*/ 65132 w 193756"/>
                <a:gd name="connsiteY22" fmla="*/ 53 h 560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3756" h="560874">
                  <a:moveTo>
                    <a:pt x="80862" y="356047"/>
                  </a:moveTo>
                  <a:cubicBezTo>
                    <a:pt x="83019" y="355508"/>
                    <a:pt x="85284" y="355805"/>
                    <a:pt x="87468" y="356263"/>
                  </a:cubicBezTo>
                  <a:cubicBezTo>
                    <a:pt x="87953" y="357335"/>
                    <a:pt x="105000" y="387193"/>
                    <a:pt x="119818" y="413032"/>
                  </a:cubicBezTo>
                  <a:lnTo>
                    <a:pt x="130149" y="431012"/>
                  </a:lnTo>
                  <a:lnTo>
                    <a:pt x="123707" y="560874"/>
                  </a:lnTo>
                  <a:lnTo>
                    <a:pt x="118798" y="549425"/>
                  </a:lnTo>
                  <a:cubicBezTo>
                    <a:pt x="83342" y="491778"/>
                    <a:pt x="48318" y="433862"/>
                    <a:pt x="17041" y="373816"/>
                  </a:cubicBezTo>
                  <a:cubicBezTo>
                    <a:pt x="17984" y="370311"/>
                    <a:pt x="20896" y="368504"/>
                    <a:pt x="23889" y="368342"/>
                  </a:cubicBezTo>
                  <a:cubicBezTo>
                    <a:pt x="43572" y="367345"/>
                    <a:pt x="62042" y="360927"/>
                    <a:pt x="80862" y="356047"/>
                  </a:cubicBezTo>
                  <a:close/>
                  <a:moveTo>
                    <a:pt x="65132" y="53"/>
                  </a:moveTo>
                  <a:cubicBezTo>
                    <a:pt x="87097" y="-517"/>
                    <a:pt x="109281" y="3562"/>
                    <a:pt x="131579" y="10788"/>
                  </a:cubicBezTo>
                  <a:cubicBezTo>
                    <a:pt x="149617" y="16638"/>
                    <a:pt x="165984" y="25967"/>
                    <a:pt x="181353" y="37049"/>
                  </a:cubicBezTo>
                  <a:lnTo>
                    <a:pt x="193756" y="40532"/>
                  </a:lnTo>
                  <a:lnTo>
                    <a:pt x="192573" y="64379"/>
                  </a:lnTo>
                  <a:lnTo>
                    <a:pt x="183779" y="66595"/>
                  </a:lnTo>
                  <a:cubicBezTo>
                    <a:pt x="170511" y="74631"/>
                    <a:pt x="159703" y="86407"/>
                    <a:pt x="152881" y="100539"/>
                  </a:cubicBezTo>
                  <a:lnTo>
                    <a:pt x="146799" y="124478"/>
                  </a:lnTo>
                  <a:lnTo>
                    <a:pt x="146984" y="110402"/>
                  </a:lnTo>
                  <a:cubicBezTo>
                    <a:pt x="146019" y="94317"/>
                    <a:pt x="139796" y="91400"/>
                    <a:pt x="114538" y="79732"/>
                  </a:cubicBezTo>
                  <a:cubicBezTo>
                    <a:pt x="113460" y="80460"/>
                    <a:pt x="113460" y="80460"/>
                    <a:pt x="112004" y="81080"/>
                  </a:cubicBezTo>
                  <a:cubicBezTo>
                    <a:pt x="95017" y="36753"/>
                    <a:pt x="56002" y="28718"/>
                    <a:pt x="15746" y="22786"/>
                  </a:cubicBezTo>
                  <a:cubicBezTo>
                    <a:pt x="10084" y="21950"/>
                    <a:pt x="3910" y="22840"/>
                    <a:pt x="0" y="17205"/>
                  </a:cubicBezTo>
                  <a:cubicBezTo>
                    <a:pt x="21422" y="5840"/>
                    <a:pt x="43168" y="622"/>
                    <a:pt x="65132" y="53"/>
                  </a:cubicBezTo>
                  <a:close/>
                </a:path>
              </a:pathLst>
            </a:custGeom>
            <a:solidFill>
              <a:srgbClr val="3F646D"/>
            </a:solidFill>
            <a:ln w="9525" cap="flat">
              <a:noFill/>
              <a:prstDash val="solid"/>
              <a:miter/>
            </a:ln>
          </p:spPr>
          <p:txBody>
            <a:bodyPr wrap="square" rtlCol="0" anchor="ctr">
              <a:noAutofit/>
            </a:bodyPr>
            <a:lstStyle/>
            <a:p>
              <a:endParaRPr lang="en-US"/>
            </a:p>
          </p:txBody>
        </p:sp>
        <p:grpSp>
          <p:nvGrpSpPr>
            <p:cNvPr id="12" name="그룹 170">
              <a:extLst>
                <a:ext uri="{FF2B5EF4-FFF2-40B4-BE49-F238E27FC236}">
                  <a16:creationId xmlns:a16="http://schemas.microsoft.com/office/drawing/2014/main" id="{50184056-5CF4-31C5-64C5-1507FB8BE7AE}"/>
                </a:ext>
              </a:extLst>
            </p:cNvPr>
            <p:cNvGrpSpPr/>
            <p:nvPr/>
          </p:nvGrpSpPr>
          <p:grpSpPr>
            <a:xfrm rot="1671075">
              <a:off x="6904911" y="1772846"/>
              <a:ext cx="1644701" cy="2629098"/>
              <a:chOff x="3751331" y="3352529"/>
              <a:chExt cx="708778" cy="1133000"/>
            </a:xfrm>
          </p:grpSpPr>
          <p:sp>
            <p:nvSpPr>
              <p:cNvPr id="17" name="자유형: 도형 175">
                <a:extLst>
                  <a:ext uri="{FF2B5EF4-FFF2-40B4-BE49-F238E27FC236}">
                    <a16:creationId xmlns:a16="http://schemas.microsoft.com/office/drawing/2014/main" id="{DB69A6A5-4FED-2668-6E30-015C5BAF2AFC}"/>
                  </a:ext>
                </a:extLst>
              </p:cNvPr>
              <p:cNvSpPr/>
              <p:nvPr/>
            </p:nvSpPr>
            <p:spPr>
              <a:xfrm rot="618136">
                <a:off x="3751331" y="3352529"/>
                <a:ext cx="708778" cy="860769"/>
              </a:xfrm>
              <a:custGeom>
                <a:avLst/>
                <a:gdLst>
                  <a:gd name="connsiteX0" fmla="*/ 567432 w 630237"/>
                  <a:gd name="connsiteY0" fmla="*/ 512320 h 765386"/>
                  <a:gd name="connsiteX1" fmla="*/ 625952 w 630237"/>
                  <a:gd name="connsiteY1" fmla="*/ 367711 h 765386"/>
                  <a:gd name="connsiteX2" fmla="*/ 477266 w 630237"/>
                  <a:gd name="connsiteY2" fmla="*/ 48172 h 765386"/>
                  <a:gd name="connsiteX3" fmla="*/ 90725 w 630237"/>
                  <a:gd name="connsiteY3" fmla="*/ 94100 h 765386"/>
                  <a:gd name="connsiteX4" fmla="*/ 17658 w 630237"/>
                  <a:gd name="connsiteY4" fmla="*/ 397700 h 765386"/>
                  <a:gd name="connsiteX5" fmla="*/ 103217 w 630237"/>
                  <a:gd name="connsiteY5" fmla="*/ 597946 h 765386"/>
                  <a:gd name="connsiteX6" fmla="*/ 133007 w 630237"/>
                  <a:gd name="connsiteY6" fmla="*/ 727710 h 765386"/>
                  <a:gd name="connsiteX7" fmla="*/ 132311 w 630237"/>
                  <a:gd name="connsiteY7" fmla="*/ 765387 h 765386"/>
                  <a:gd name="connsiteX8" fmla="*/ 455164 w 630237"/>
                  <a:gd name="connsiteY8" fmla="*/ 765387 h 765386"/>
                  <a:gd name="connsiteX9" fmla="*/ 501456 w 630237"/>
                  <a:gd name="connsiteY9" fmla="*/ 617364 h 765386"/>
                  <a:gd name="connsiteX10" fmla="*/ 567432 w 630237"/>
                  <a:gd name="connsiteY10" fmla="*/ 512320 h 76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0237" h="765386">
                    <a:moveTo>
                      <a:pt x="567432" y="512320"/>
                    </a:moveTo>
                    <a:cubicBezTo>
                      <a:pt x="594604" y="467320"/>
                      <a:pt x="617369" y="420564"/>
                      <a:pt x="625952" y="367711"/>
                    </a:cubicBezTo>
                    <a:cubicBezTo>
                      <a:pt x="646894" y="238775"/>
                      <a:pt x="590098" y="113650"/>
                      <a:pt x="477266" y="48172"/>
                    </a:cubicBezTo>
                    <a:cubicBezTo>
                      <a:pt x="356549" y="-21880"/>
                      <a:pt x="202363" y="-22807"/>
                      <a:pt x="90725" y="94100"/>
                    </a:cubicBezTo>
                    <a:cubicBezTo>
                      <a:pt x="7750" y="180985"/>
                      <a:pt x="-22604" y="280561"/>
                      <a:pt x="17658" y="397700"/>
                    </a:cubicBezTo>
                    <a:cubicBezTo>
                      <a:pt x="41318" y="466625"/>
                      <a:pt x="76940" y="530281"/>
                      <a:pt x="103217" y="597946"/>
                    </a:cubicBezTo>
                    <a:cubicBezTo>
                      <a:pt x="119388" y="639599"/>
                      <a:pt x="131881" y="682445"/>
                      <a:pt x="133007" y="727710"/>
                    </a:cubicBezTo>
                    <a:cubicBezTo>
                      <a:pt x="132775" y="740269"/>
                      <a:pt x="132543" y="752828"/>
                      <a:pt x="132311" y="765387"/>
                    </a:cubicBezTo>
                    <a:lnTo>
                      <a:pt x="455164" y="765387"/>
                    </a:lnTo>
                    <a:cubicBezTo>
                      <a:pt x="458246" y="712202"/>
                      <a:pt x="472992" y="662662"/>
                      <a:pt x="501456" y="617364"/>
                    </a:cubicBezTo>
                    <a:cubicBezTo>
                      <a:pt x="523459" y="582372"/>
                      <a:pt x="546059" y="547711"/>
                      <a:pt x="567432" y="512320"/>
                    </a:cubicBezTo>
                    <a:close/>
                  </a:path>
                </a:pathLst>
              </a:custGeom>
              <a:solidFill>
                <a:srgbClr val="FCD04F"/>
              </a:solidFill>
              <a:ln w="328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ko-KR" altLang="en-US"/>
              </a:p>
            </p:txBody>
          </p:sp>
          <p:sp>
            <p:nvSpPr>
              <p:cNvPr id="18" name="자유형: 도형 176">
                <a:extLst>
                  <a:ext uri="{FF2B5EF4-FFF2-40B4-BE49-F238E27FC236}">
                    <a16:creationId xmlns:a16="http://schemas.microsoft.com/office/drawing/2014/main" id="{DB5CF9A8-ABD0-BBF3-FFD3-AEA8C5427A95}"/>
                  </a:ext>
                </a:extLst>
              </p:cNvPr>
              <p:cNvSpPr/>
              <p:nvPr/>
            </p:nvSpPr>
            <p:spPr>
              <a:xfrm rot="618136">
                <a:off x="3814045" y="4134236"/>
                <a:ext cx="367819" cy="255154"/>
              </a:xfrm>
              <a:custGeom>
                <a:avLst/>
                <a:gdLst>
                  <a:gd name="connsiteX0" fmla="*/ 354333 w 367819"/>
                  <a:gd name="connsiteY0" fmla="*/ 255154 h 255154"/>
                  <a:gd name="connsiteX1" fmla="*/ 13454 w 367819"/>
                  <a:gd name="connsiteY1" fmla="*/ 255154 h 255154"/>
                  <a:gd name="connsiteX2" fmla="*/ 0 w 367819"/>
                  <a:gd name="connsiteY2" fmla="*/ 241701 h 255154"/>
                  <a:gd name="connsiteX3" fmla="*/ 0 w 367819"/>
                  <a:gd name="connsiteY3" fmla="*/ 13454 h 255154"/>
                  <a:gd name="connsiteX4" fmla="*/ 13454 w 367819"/>
                  <a:gd name="connsiteY4" fmla="*/ 0 h 255154"/>
                  <a:gd name="connsiteX5" fmla="*/ 354366 w 367819"/>
                  <a:gd name="connsiteY5" fmla="*/ 0 h 255154"/>
                  <a:gd name="connsiteX6" fmla="*/ 367820 w 367819"/>
                  <a:gd name="connsiteY6" fmla="*/ 13454 h 255154"/>
                  <a:gd name="connsiteX7" fmla="*/ 367820 w 367819"/>
                  <a:gd name="connsiteY7" fmla="*/ 241701 h 255154"/>
                  <a:gd name="connsiteX8" fmla="*/ 354333 w 367819"/>
                  <a:gd name="connsiteY8" fmla="*/ 255154 h 255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7819" h="255154">
                    <a:moveTo>
                      <a:pt x="354333" y="255154"/>
                    </a:moveTo>
                    <a:lnTo>
                      <a:pt x="13454" y="255154"/>
                    </a:lnTo>
                    <a:cubicBezTo>
                      <a:pt x="6031" y="255154"/>
                      <a:pt x="0" y="249123"/>
                      <a:pt x="0" y="241701"/>
                    </a:cubicBezTo>
                    <a:lnTo>
                      <a:pt x="0" y="13454"/>
                    </a:lnTo>
                    <a:cubicBezTo>
                      <a:pt x="0" y="6031"/>
                      <a:pt x="6031" y="0"/>
                      <a:pt x="13454" y="0"/>
                    </a:cubicBezTo>
                    <a:lnTo>
                      <a:pt x="354366" y="0"/>
                    </a:lnTo>
                    <a:cubicBezTo>
                      <a:pt x="361789" y="0"/>
                      <a:pt x="367820" y="6031"/>
                      <a:pt x="367820" y="13454"/>
                    </a:cubicBezTo>
                    <a:lnTo>
                      <a:pt x="367820" y="241701"/>
                    </a:lnTo>
                    <a:cubicBezTo>
                      <a:pt x="367820" y="249123"/>
                      <a:pt x="361789" y="255154"/>
                      <a:pt x="354333" y="255154"/>
                    </a:cubicBezTo>
                    <a:close/>
                  </a:path>
                </a:pathLst>
              </a:custGeom>
              <a:solidFill>
                <a:srgbClr val="292B37"/>
              </a:solidFill>
              <a:ln w="3283" cap="flat">
                <a:noFill/>
                <a:prstDash val="solid"/>
                <a:miter/>
              </a:ln>
            </p:spPr>
            <p:txBody>
              <a:bodyPr rtlCol="0" anchor="ctr"/>
              <a:lstStyle/>
              <a:p>
                <a:endParaRPr lang="ko-KR" altLang="en-US"/>
              </a:p>
            </p:txBody>
          </p:sp>
          <p:sp>
            <p:nvSpPr>
              <p:cNvPr id="19" name="자유형: 도형 177">
                <a:extLst>
                  <a:ext uri="{FF2B5EF4-FFF2-40B4-BE49-F238E27FC236}">
                    <a16:creationId xmlns:a16="http://schemas.microsoft.com/office/drawing/2014/main" id="{90BDA15B-3087-2A48-3412-BB2F7E4FFABE}"/>
                  </a:ext>
                </a:extLst>
              </p:cNvPr>
              <p:cNvSpPr/>
              <p:nvPr/>
            </p:nvSpPr>
            <p:spPr>
              <a:xfrm rot="618136">
                <a:off x="3793646" y="3380630"/>
                <a:ext cx="630237" cy="765386"/>
              </a:xfrm>
              <a:custGeom>
                <a:avLst/>
                <a:gdLst>
                  <a:gd name="connsiteX0" fmla="*/ 567432 w 630237"/>
                  <a:gd name="connsiteY0" fmla="*/ 512320 h 765386"/>
                  <a:gd name="connsiteX1" fmla="*/ 625952 w 630237"/>
                  <a:gd name="connsiteY1" fmla="*/ 367711 h 765386"/>
                  <a:gd name="connsiteX2" fmla="*/ 477266 w 630237"/>
                  <a:gd name="connsiteY2" fmla="*/ 48172 h 765386"/>
                  <a:gd name="connsiteX3" fmla="*/ 90725 w 630237"/>
                  <a:gd name="connsiteY3" fmla="*/ 94100 h 765386"/>
                  <a:gd name="connsiteX4" fmla="*/ 17658 w 630237"/>
                  <a:gd name="connsiteY4" fmla="*/ 397700 h 765386"/>
                  <a:gd name="connsiteX5" fmla="*/ 103217 w 630237"/>
                  <a:gd name="connsiteY5" fmla="*/ 597946 h 765386"/>
                  <a:gd name="connsiteX6" fmla="*/ 133007 w 630237"/>
                  <a:gd name="connsiteY6" fmla="*/ 727710 h 765386"/>
                  <a:gd name="connsiteX7" fmla="*/ 132311 w 630237"/>
                  <a:gd name="connsiteY7" fmla="*/ 765387 h 765386"/>
                  <a:gd name="connsiteX8" fmla="*/ 455164 w 630237"/>
                  <a:gd name="connsiteY8" fmla="*/ 765387 h 765386"/>
                  <a:gd name="connsiteX9" fmla="*/ 501456 w 630237"/>
                  <a:gd name="connsiteY9" fmla="*/ 617364 h 765386"/>
                  <a:gd name="connsiteX10" fmla="*/ 567432 w 630237"/>
                  <a:gd name="connsiteY10" fmla="*/ 512320 h 76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0237" h="765386">
                    <a:moveTo>
                      <a:pt x="567432" y="512320"/>
                    </a:moveTo>
                    <a:cubicBezTo>
                      <a:pt x="594604" y="467320"/>
                      <a:pt x="617369" y="420564"/>
                      <a:pt x="625952" y="367711"/>
                    </a:cubicBezTo>
                    <a:cubicBezTo>
                      <a:pt x="646894" y="238775"/>
                      <a:pt x="590098" y="113650"/>
                      <a:pt x="477266" y="48172"/>
                    </a:cubicBezTo>
                    <a:cubicBezTo>
                      <a:pt x="356549" y="-21880"/>
                      <a:pt x="202363" y="-22807"/>
                      <a:pt x="90725" y="94100"/>
                    </a:cubicBezTo>
                    <a:cubicBezTo>
                      <a:pt x="7750" y="180985"/>
                      <a:pt x="-22604" y="280561"/>
                      <a:pt x="17658" y="397700"/>
                    </a:cubicBezTo>
                    <a:cubicBezTo>
                      <a:pt x="41318" y="466625"/>
                      <a:pt x="76940" y="530281"/>
                      <a:pt x="103217" y="597946"/>
                    </a:cubicBezTo>
                    <a:cubicBezTo>
                      <a:pt x="119388" y="639599"/>
                      <a:pt x="131881" y="682445"/>
                      <a:pt x="133007" y="727710"/>
                    </a:cubicBezTo>
                    <a:cubicBezTo>
                      <a:pt x="132775" y="740269"/>
                      <a:pt x="132543" y="752828"/>
                      <a:pt x="132311" y="765387"/>
                    </a:cubicBezTo>
                    <a:lnTo>
                      <a:pt x="455164" y="765387"/>
                    </a:lnTo>
                    <a:cubicBezTo>
                      <a:pt x="458246" y="712202"/>
                      <a:pt x="472992" y="662662"/>
                      <a:pt x="501456" y="617364"/>
                    </a:cubicBezTo>
                    <a:cubicBezTo>
                      <a:pt x="523459" y="582372"/>
                      <a:pt x="546059" y="547711"/>
                      <a:pt x="567432" y="512320"/>
                    </a:cubicBezTo>
                    <a:close/>
                  </a:path>
                </a:pathLst>
              </a:custGeom>
              <a:solidFill>
                <a:srgbClr val="FCBF0F"/>
              </a:solidFill>
              <a:ln w="3283" cap="flat">
                <a:noFill/>
                <a:prstDash val="solid"/>
                <a:miter/>
              </a:ln>
            </p:spPr>
            <p:txBody>
              <a:bodyPr rtlCol="0" anchor="ctr"/>
              <a:lstStyle/>
              <a:p>
                <a:endParaRPr lang="ko-KR" altLang="en-US"/>
              </a:p>
            </p:txBody>
          </p:sp>
          <p:sp>
            <p:nvSpPr>
              <p:cNvPr id="20" name="자유형: 도형 178">
                <a:extLst>
                  <a:ext uri="{FF2B5EF4-FFF2-40B4-BE49-F238E27FC236}">
                    <a16:creationId xmlns:a16="http://schemas.microsoft.com/office/drawing/2014/main" id="{C9ED2FCD-1E4F-93E4-37F1-9AD72DF77CE9}"/>
                  </a:ext>
                </a:extLst>
              </p:cNvPr>
              <p:cNvSpPr/>
              <p:nvPr/>
            </p:nvSpPr>
            <p:spPr>
              <a:xfrm rot="618136">
                <a:off x="4110320" y="3426870"/>
                <a:ext cx="329079" cy="361656"/>
              </a:xfrm>
              <a:custGeom>
                <a:avLst/>
                <a:gdLst>
                  <a:gd name="connsiteX0" fmla="*/ 283587 w 329079"/>
                  <a:gd name="connsiteY0" fmla="*/ 136093 h 361656"/>
                  <a:gd name="connsiteX1" fmla="*/ 328852 w 329079"/>
                  <a:gd name="connsiteY1" fmla="*/ 334716 h 361656"/>
                  <a:gd name="connsiteX2" fmla="*/ 303039 w 329079"/>
                  <a:gd name="connsiteY2" fmla="*/ 361656 h 361656"/>
                  <a:gd name="connsiteX3" fmla="*/ 278054 w 329079"/>
                  <a:gd name="connsiteY3" fmla="*/ 334484 h 361656"/>
                  <a:gd name="connsiteX4" fmla="*/ 259696 w 329079"/>
                  <a:gd name="connsiteY4" fmla="*/ 207404 h 361656"/>
                  <a:gd name="connsiteX5" fmla="*/ 112170 w 329079"/>
                  <a:gd name="connsiteY5" fmla="*/ 66440 h 361656"/>
                  <a:gd name="connsiteX6" fmla="*/ 27704 w 329079"/>
                  <a:gd name="connsiteY6" fmla="*/ 51197 h 361656"/>
                  <a:gd name="connsiteX7" fmla="*/ 2 w 329079"/>
                  <a:gd name="connsiteY7" fmla="*/ 24389 h 361656"/>
                  <a:gd name="connsiteX8" fmla="*/ 27936 w 329079"/>
                  <a:gd name="connsiteY8" fmla="*/ 33 h 361656"/>
                  <a:gd name="connsiteX9" fmla="*/ 283587 w 329079"/>
                  <a:gd name="connsiteY9" fmla="*/ 136093 h 361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9079" h="361656">
                    <a:moveTo>
                      <a:pt x="283587" y="136093"/>
                    </a:moveTo>
                    <a:cubicBezTo>
                      <a:pt x="320104" y="202798"/>
                      <a:pt x="330841" y="267415"/>
                      <a:pt x="328852" y="334716"/>
                    </a:cubicBezTo>
                    <a:cubicBezTo>
                      <a:pt x="328388" y="350456"/>
                      <a:pt x="316890" y="361623"/>
                      <a:pt x="303039" y="361656"/>
                    </a:cubicBezTo>
                    <a:cubicBezTo>
                      <a:pt x="289254" y="361689"/>
                      <a:pt x="278186" y="350555"/>
                      <a:pt x="278054" y="334484"/>
                    </a:cubicBezTo>
                    <a:cubicBezTo>
                      <a:pt x="277755" y="291240"/>
                      <a:pt x="274839" y="248461"/>
                      <a:pt x="259696" y="207404"/>
                    </a:cubicBezTo>
                    <a:cubicBezTo>
                      <a:pt x="233484" y="136392"/>
                      <a:pt x="183945" y="89702"/>
                      <a:pt x="112170" y="66440"/>
                    </a:cubicBezTo>
                    <a:cubicBezTo>
                      <a:pt x="84733" y="57559"/>
                      <a:pt x="56666" y="52290"/>
                      <a:pt x="27704" y="51197"/>
                    </a:cubicBezTo>
                    <a:cubicBezTo>
                      <a:pt x="11003" y="50567"/>
                      <a:pt x="-164" y="39002"/>
                      <a:pt x="2" y="24389"/>
                    </a:cubicBezTo>
                    <a:cubicBezTo>
                      <a:pt x="134" y="10637"/>
                      <a:pt x="11699" y="-696"/>
                      <a:pt x="27936" y="33"/>
                    </a:cubicBezTo>
                    <a:cubicBezTo>
                      <a:pt x="137851" y="4904"/>
                      <a:pt x="227420" y="47055"/>
                      <a:pt x="283587" y="136093"/>
                    </a:cubicBezTo>
                    <a:close/>
                  </a:path>
                </a:pathLst>
              </a:custGeom>
              <a:solidFill>
                <a:srgbClr val="FDD86F"/>
              </a:solidFill>
              <a:ln w="3283" cap="flat">
                <a:noFill/>
                <a:prstDash val="solid"/>
                <a:miter/>
              </a:ln>
            </p:spPr>
            <p:txBody>
              <a:bodyPr rtlCol="0" anchor="ctr"/>
              <a:lstStyle/>
              <a:p>
                <a:endParaRPr lang="ko-KR" altLang="en-US"/>
              </a:p>
            </p:txBody>
          </p:sp>
          <p:sp>
            <p:nvSpPr>
              <p:cNvPr id="21" name="자유형: 도형 179">
                <a:extLst>
                  <a:ext uri="{FF2B5EF4-FFF2-40B4-BE49-F238E27FC236}">
                    <a16:creationId xmlns:a16="http://schemas.microsoft.com/office/drawing/2014/main" id="{A8754EFC-26F8-7FB9-EC5F-300E27402EB8}"/>
                  </a:ext>
                </a:extLst>
              </p:cNvPr>
              <p:cNvSpPr/>
              <p:nvPr/>
            </p:nvSpPr>
            <p:spPr>
              <a:xfrm rot="618136">
                <a:off x="3816144" y="4135918"/>
                <a:ext cx="400956" cy="46391"/>
              </a:xfrm>
              <a:custGeom>
                <a:avLst/>
                <a:gdLst>
                  <a:gd name="connsiteX0" fmla="*/ 377761 w 400956"/>
                  <a:gd name="connsiteY0" fmla="*/ 46392 h 46391"/>
                  <a:gd name="connsiteX1" fmla="*/ 23196 w 400956"/>
                  <a:gd name="connsiteY1" fmla="*/ 46392 h 46391"/>
                  <a:gd name="connsiteX2" fmla="*/ 0 w 400956"/>
                  <a:gd name="connsiteY2" fmla="*/ 23196 h 46391"/>
                  <a:gd name="connsiteX3" fmla="*/ 0 w 400956"/>
                  <a:gd name="connsiteY3" fmla="*/ 23196 h 46391"/>
                  <a:gd name="connsiteX4" fmla="*/ 23196 w 400956"/>
                  <a:gd name="connsiteY4" fmla="*/ 0 h 46391"/>
                  <a:gd name="connsiteX5" fmla="*/ 377761 w 400956"/>
                  <a:gd name="connsiteY5" fmla="*/ 0 h 46391"/>
                  <a:gd name="connsiteX6" fmla="*/ 400956 w 400956"/>
                  <a:gd name="connsiteY6" fmla="*/ 23196 h 46391"/>
                  <a:gd name="connsiteX7" fmla="*/ 400956 w 400956"/>
                  <a:gd name="connsiteY7" fmla="*/ 23196 h 46391"/>
                  <a:gd name="connsiteX8" fmla="*/ 377761 w 400956"/>
                  <a:gd name="connsiteY8" fmla="*/ 46392 h 46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0956" h="46391">
                    <a:moveTo>
                      <a:pt x="377761" y="46392"/>
                    </a:moveTo>
                    <a:lnTo>
                      <a:pt x="23196" y="46392"/>
                    </a:lnTo>
                    <a:cubicBezTo>
                      <a:pt x="10372" y="46392"/>
                      <a:pt x="0" y="36020"/>
                      <a:pt x="0" y="23196"/>
                    </a:cubicBezTo>
                    <a:lnTo>
                      <a:pt x="0" y="23196"/>
                    </a:lnTo>
                    <a:cubicBezTo>
                      <a:pt x="0" y="10372"/>
                      <a:pt x="10372" y="0"/>
                      <a:pt x="23196" y="0"/>
                    </a:cubicBezTo>
                    <a:lnTo>
                      <a:pt x="377761" y="0"/>
                    </a:lnTo>
                    <a:cubicBezTo>
                      <a:pt x="390585" y="0"/>
                      <a:pt x="400956" y="10372"/>
                      <a:pt x="400956" y="23196"/>
                    </a:cubicBezTo>
                    <a:lnTo>
                      <a:pt x="400956" y="23196"/>
                    </a:lnTo>
                    <a:cubicBezTo>
                      <a:pt x="400956" y="36020"/>
                      <a:pt x="390551" y="46392"/>
                      <a:pt x="377761" y="46392"/>
                    </a:cubicBezTo>
                    <a:close/>
                  </a:path>
                </a:pathLst>
              </a:custGeom>
              <a:solidFill>
                <a:srgbClr val="3E434F"/>
              </a:solidFill>
              <a:ln w="3283" cap="flat">
                <a:noFill/>
                <a:prstDash val="solid"/>
                <a:miter/>
              </a:ln>
            </p:spPr>
            <p:txBody>
              <a:bodyPr rtlCol="0" anchor="ctr"/>
              <a:lstStyle/>
              <a:p>
                <a:endParaRPr lang="ko-KR" altLang="en-US"/>
              </a:p>
            </p:txBody>
          </p:sp>
          <p:sp>
            <p:nvSpPr>
              <p:cNvPr id="22" name="자유형: 도형 180">
                <a:extLst>
                  <a:ext uri="{FF2B5EF4-FFF2-40B4-BE49-F238E27FC236}">
                    <a16:creationId xmlns:a16="http://schemas.microsoft.com/office/drawing/2014/main" id="{12F185DE-7D52-3DDE-B6F7-46D3C5555398}"/>
                  </a:ext>
                </a:extLst>
              </p:cNvPr>
              <p:cNvSpPr/>
              <p:nvPr/>
            </p:nvSpPr>
            <p:spPr>
              <a:xfrm rot="618136">
                <a:off x="3801322" y="4205680"/>
                <a:ext cx="399670" cy="76651"/>
              </a:xfrm>
              <a:custGeom>
                <a:avLst/>
                <a:gdLst>
                  <a:gd name="connsiteX0" fmla="*/ 374500 w 399670"/>
                  <a:gd name="connsiteY0" fmla="*/ 76566 h 76651"/>
                  <a:gd name="connsiteX1" fmla="*/ 21227 w 399670"/>
                  <a:gd name="connsiteY1" fmla="*/ 46312 h 76651"/>
                  <a:gd name="connsiteX2" fmla="*/ 86 w 399670"/>
                  <a:gd name="connsiteY2" fmla="*/ 21227 h 76651"/>
                  <a:gd name="connsiteX3" fmla="*/ 86 w 399670"/>
                  <a:gd name="connsiteY3" fmla="*/ 21227 h 76651"/>
                  <a:gd name="connsiteX4" fmla="*/ 25171 w 399670"/>
                  <a:gd name="connsiteY4" fmla="*/ 86 h 76651"/>
                  <a:gd name="connsiteX5" fmla="*/ 378443 w 399670"/>
                  <a:gd name="connsiteY5" fmla="*/ 30307 h 76651"/>
                  <a:gd name="connsiteX6" fmla="*/ 399584 w 399670"/>
                  <a:gd name="connsiteY6" fmla="*/ 55391 h 76651"/>
                  <a:gd name="connsiteX7" fmla="*/ 399584 w 399670"/>
                  <a:gd name="connsiteY7" fmla="*/ 55391 h 76651"/>
                  <a:gd name="connsiteX8" fmla="*/ 374500 w 399670"/>
                  <a:gd name="connsiteY8" fmla="*/ 76566 h 76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9670" h="76651">
                    <a:moveTo>
                      <a:pt x="374500" y="76566"/>
                    </a:moveTo>
                    <a:lnTo>
                      <a:pt x="21227" y="46312"/>
                    </a:lnTo>
                    <a:cubicBezTo>
                      <a:pt x="8470" y="45218"/>
                      <a:pt x="-1008" y="33985"/>
                      <a:pt x="86" y="21227"/>
                    </a:cubicBezTo>
                    <a:lnTo>
                      <a:pt x="86" y="21227"/>
                    </a:lnTo>
                    <a:cubicBezTo>
                      <a:pt x="1179" y="8470"/>
                      <a:pt x="12413" y="-1008"/>
                      <a:pt x="25171" y="86"/>
                    </a:cubicBezTo>
                    <a:lnTo>
                      <a:pt x="378443" y="30307"/>
                    </a:lnTo>
                    <a:cubicBezTo>
                      <a:pt x="391201" y="31400"/>
                      <a:pt x="400678" y="42634"/>
                      <a:pt x="399584" y="55391"/>
                    </a:cubicBezTo>
                    <a:lnTo>
                      <a:pt x="399584" y="55391"/>
                    </a:lnTo>
                    <a:cubicBezTo>
                      <a:pt x="398524" y="68182"/>
                      <a:pt x="387290" y="77659"/>
                      <a:pt x="374500" y="76566"/>
                    </a:cubicBezTo>
                    <a:close/>
                  </a:path>
                </a:pathLst>
              </a:custGeom>
              <a:solidFill>
                <a:srgbClr val="3E434F"/>
              </a:solidFill>
              <a:ln w="3283" cap="flat">
                <a:noFill/>
                <a:prstDash val="solid"/>
                <a:miter/>
              </a:ln>
            </p:spPr>
            <p:txBody>
              <a:bodyPr rtlCol="0" anchor="ctr"/>
              <a:lstStyle/>
              <a:p>
                <a:endParaRPr lang="ko-KR" altLang="en-US"/>
              </a:p>
            </p:txBody>
          </p:sp>
          <p:sp>
            <p:nvSpPr>
              <p:cNvPr id="23" name="자유형: 도형 181">
                <a:extLst>
                  <a:ext uri="{FF2B5EF4-FFF2-40B4-BE49-F238E27FC236}">
                    <a16:creationId xmlns:a16="http://schemas.microsoft.com/office/drawing/2014/main" id="{C6A78476-0C5E-C59C-18A3-CF532C18223A}"/>
                  </a:ext>
                </a:extLst>
              </p:cNvPr>
              <p:cNvSpPr/>
              <p:nvPr/>
            </p:nvSpPr>
            <p:spPr>
              <a:xfrm rot="618136">
                <a:off x="3787736" y="4280438"/>
                <a:ext cx="399670" cy="76618"/>
              </a:xfrm>
              <a:custGeom>
                <a:avLst/>
                <a:gdLst>
                  <a:gd name="connsiteX0" fmla="*/ 374500 w 399670"/>
                  <a:gd name="connsiteY0" fmla="*/ 76533 h 76618"/>
                  <a:gd name="connsiteX1" fmla="*/ 21227 w 399670"/>
                  <a:gd name="connsiteY1" fmla="*/ 46312 h 76618"/>
                  <a:gd name="connsiteX2" fmla="*/ 86 w 399670"/>
                  <a:gd name="connsiteY2" fmla="*/ 21227 h 76618"/>
                  <a:gd name="connsiteX3" fmla="*/ 86 w 399670"/>
                  <a:gd name="connsiteY3" fmla="*/ 21227 h 76618"/>
                  <a:gd name="connsiteX4" fmla="*/ 25171 w 399670"/>
                  <a:gd name="connsiteY4" fmla="*/ 86 h 76618"/>
                  <a:gd name="connsiteX5" fmla="*/ 378443 w 399670"/>
                  <a:gd name="connsiteY5" fmla="*/ 30340 h 76618"/>
                  <a:gd name="connsiteX6" fmla="*/ 399584 w 399670"/>
                  <a:gd name="connsiteY6" fmla="*/ 55425 h 76618"/>
                  <a:gd name="connsiteX7" fmla="*/ 399584 w 399670"/>
                  <a:gd name="connsiteY7" fmla="*/ 55425 h 76618"/>
                  <a:gd name="connsiteX8" fmla="*/ 374500 w 399670"/>
                  <a:gd name="connsiteY8" fmla="*/ 76533 h 76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9670" h="76618">
                    <a:moveTo>
                      <a:pt x="374500" y="76533"/>
                    </a:moveTo>
                    <a:lnTo>
                      <a:pt x="21227" y="46312"/>
                    </a:lnTo>
                    <a:cubicBezTo>
                      <a:pt x="8470" y="45218"/>
                      <a:pt x="-1008" y="33985"/>
                      <a:pt x="86" y="21227"/>
                    </a:cubicBezTo>
                    <a:lnTo>
                      <a:pt x="86" y="21227"/>
                    </a:lnTo>
                    <a:cubicBezTo>
                      <a:pt x="1179" y="8470"/>
                      <a:pt x="12413" y="-1008"/>
                      <a:pt x="25171" y="86"/>
                    </a:cubicBezTo>
                    <a:lnTo>
                      <a:pt x="378443" y="30340"/>
                    </a:lnTo>
                    <a:cubicBezTo>
                      <a:pt x="391201" y="31433"/>
                      <a:pt x="400678" y="42667"/>
                      <a:pt x="399584" y="55425"/>
                    </a:cubicBezTo>
                    <a:lnTo>
                      <a:pt x="399584" y="55425"/>
                    </a:lnTo>
                    <a:cubicBezTo>
                      <a:pt x="398524" y="68182"/>
                      <a:pt x="387290" y="77626"/>
                      <a:pt x="374500" y="76533"/>
                    </a:cubicBezTo>
                    <a:close/>
                  </a:path>
                </a:pathLst>
              </a:custGeom>
              <a:solidFill>
                <a:srgbClr val="3E434F"/>
              </a:solidFill>
              <a:ln w="3283" cap="flat">
                <a:noFill/>
                <a:prstDash val="solid"/>
                <a:miter/>
              </a:ln>
            </p:spPr>
            <p:txBody>
              <a:bodyPr rtlCol="0" anchor="ctr"/>
              <a:lstStyle/>
              <a:p>
                <a:endParaRPr lang="ko-KR" altLang="en-US"/>
              </a:p>
            </p:txBody>
          </p:sp>
          <p:sp>
            <p:nvSpPr>
              <p:cNvPr id="24" name="자유형: 도형 182">
                <a:extLst>
                  <a:ext uri="{FF2B5EF4-FFF2-40B4-BE49-F238E27FC236}">
                    <a16:creationId xmlns:a16="http://schemas.microsoft.com/office/drawing/2014/main" id="{A94B2A6F-B83A-EBF6-24A6-448B951E1351}"/>
                  </a:ext>
                </a:extLst>
              </p:cNvPr>
              <p:cNvSpPr/>
              <p:nvPr/>
            </p:nvSpPr>
            <p:spPr>
              <a:xfrm rot="618136">
                <a:off x="3822938" y="4386906"/>
                <a:ext cx="294918" cy="53019"/>
              </a:xfrm>
              <a:custGeom>
                <a:avLst/>
                <a:gdLst>
                  <a:gd name="connsiteX0" fmla="*/ 277290 w 294918"/>
                  <a:gd name="connsiteY0" fmla="*/ 53019 h 53019"/>
                  <a:gd name="connsiteX1" fmla="*/ 17596 w 294918"/>
                  <a:gd name="connsiteY1" fmla="*/ 53019 h 53019"/>
                  <a:gd name="connsiteX2" fmla="*/ 0 w 294918"/>
                  <a:gd name="connsiteY2" fmla="*/ 35423 h 53019"/>
                  <a:gd name="connsiteX3" fmla="*/ 0 w 294918"/>
                  <a:gd name="connsiteY3" fmla="*/ 0 h 53019"/>
                  <a:gd name="connsiteX4" fmla="*/ 294918 w 294918"/>
                  <a:gd name="connsiteY4" fmla="*/ 0 h 53019"/>
                  <a:gd name="connsiteX5" fmla="*/ 294918 w 294918"/>
                  <a:gd name="connsiteY5" fmla="*/ 35423 h 53019"/>
                  <a:gd name="connsiteX6" fmla="*/ 277290 w 294918"/>
                  <a:gd name="connsiteY6" fmla="*/ 53019 h 53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4918" h="53019">
                    <a:moveTo>
                      <a:pt x="277290" y="53019"/>
                    </a:moveTo>
                    <a:lnTo>
                      <a:pt x="17596" y="53019"/>
                    </a:lnTo>
                    <a:cubicBezTo>
                      <a:pt x="7887" y="53019"/>
                      <a:pt x="0" y="45132"/>
                      <a:pt x="0" y="35423"/>
                    </a:cubicBezTo>
                    <a:lnTo>
                      <a:pt x="0" y="0"/>
                    </a:lnTo>
                    <a:lnTo>
                      <a:pt x="294918" y="0"/>
                    </a:lnTo>
                    <a:lnTo>
                      <a:pt x="294918" y="35423"/>
                    </a:lnTo>
                    <a:cubicBezTo>
                      <a:pt x="294918" y="45132"/>
                      <a:pt x="287032" y="53019"/>
                      <a:pt x="277290" y="53019"/>
                    </a:cubicBezTo>
                    <a:close/>
                  </a:path>
                </a:pathLst>
              </a:custGeom>
              <a:solidFill>
                <a:srgbClr val="3F434F"/>
              </a:solidFill>
              <a:ln w="3283" cap="flat">
                <a:noFill/>
                <a:prstDash val="solid"/>
                <a:miter/>
              </a:ln>
            </p:spPr>
            <p:txBody>
              <a:bodyPr rtlCol="0" anchor="ctr"/>
              <a:lstStyle/>
              <a:p>
                <a:endParaRPr lang="ko-KR" altLang="en-US"/>
              </a:p>
            </p:txBody>
          </p:sp>
          <p:sp>
            <p:nvSpPr>
              <p:cNvPr id="25" name="자유형: 도형 183">
                <a:extLst>
                  <a:ext uri="{FF2B5EF4-FFF2-40B4-BE49-F238E27FC236}">
                    <a16:creationId xmlns:a16="http://schemas.microsoft.com/office/drawing/2014/main" id="{1B0D2D96-147D-97B1-C9F2-100B594E0348}"/>
                  </a:ext>
                </a:extLst>
              </p:cNvPr>
              <p:cNvSpPr/>
              <p:nvPr/>
            </p:nvSpPr>
            <p:spPr>
              <a:xfrm rot="618136">
                <a:off x="3897481" y="4436984"/>
                <a:ext cx="128405" cy="48545"/>
              </a:xfrm>
              <a:custGeom>
                <a:avLst/>
                <a:gdLst>
                  <a:gd name="connsiteX0" fmla="*/ 110810 w 128405"/>
                  <a:gd name="connsiteY0" fmla="*/ 48546 h 48545"/>
                  <a:gd name="connsiteX1" fmla="*/ 17596 w 128405"/>
                  <a:gd name="connsiteY1" fmla="*/ 48546 h 48545"/>
                  <a:gd name="connsiteX2" fmla="*/ 0 w 128405"/>
                  <a:gd name="connsiteY2" fmla="*/ 30950 h 48545"/>
                  <a:gd name="connsiteX3" fmla="*/ 0 w 128405"/>
                  <a:gd name="connsiteY3" fmla="*/ 0 h 48545"/>
                  <a:gd name="connsiteX4" fmla="*/ 128405 w 128405"/>
                  <a:gd name="connsiteY4" fmla="*/ 0 h 48545"/>
                  <a:gd name="connsiteX5" fmla="*/ 128405 w 128405"/>
                  <a:gd name="connsiteY5" fmla="*/ 30950 h 48545"/>
                  <a:gd name="connsiteX6" fmla="*/ 110810 w 128405"/>
                  <a:gd name="connsiteY6" fmla="*/ 48546 h 4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8405" h="48545">
                    <a:moveTo>
                      <a:pt x="110810" y="48546"/>
                    </a:moveTo>
                    <a:lnTo>
                      <a:pt x="17596" y="48546"/>
                    </a:lnTo>
                    <a:cubicBezTo>
                      <a:pt x="7887" y="48546"/>
                      <a:pt x="0" y="40659"/>
                      <a:pt x="0" y="30950"/>
                    </a:cubicBezTo>
                    <a:lnTo>
                      <a:pt x="0" y="0"/>
                    </a:lnTo>
                    <a:lnTo>
                      <a:pt x="128405" y="0"/>
                    </a:lnTo>
                    <a:lnTo>
                      <a:pt x="128405" y="30950"/>
                    </a:lnTo>
                    <a:cubicBezTo>
                      <a:pt x="128405" y="40659"/>
                      <a:pt x="120519" y="48546"/>
                      <a:pt x="110810" y="48546"/>
                    </a:cubicBezTo>
                    <a:close/>
                  </a:path>
                </a:pathLst>
              </a:custGeom>
              <a:solidFill>
                <a:srgbClr val="292B37"/>
              </a:solidFill>
              <a:ln w="3283" cap="flat">
                <a:noFill/>
                <a:prstDash val="solid"/>
                <a:miter/>
              </a:ln>
            </p:spPr>
            <p:txBody>
              <a:bodyPr rtlCol="0" anchor="ctr"/>
              <a:lstStyle/>
              <a:p>
                <a:endParaRPr lang="ko-KR" altLang="en-US"/>
              </a:p>
            </p:txBody>
          </p:sp>
        </p:grpSp>
        <p:sp>
          <p:nvSpPr>
            <p:cNvPr id="13" name="자유형: 도형 171">
              <a:extLst>
                <a:ext uri="{FF2B5EF4-FFF2-40B4-BE49-F238E27FC236}">
                  <a16:creationId xmlns:a16="http://schemas.microsoft.com/office/drawing/2014/main" id="{122F7C1A-2D8A-E1F7-DDA0-B81F49DC5094}"/>
                </a:ext>
              </a:extLst>
            </p:cNvPr>
            <p:cNvSpPr/>
            <p:nvPr/>
          </p:nvSpPr>
          <p:spPr>
            <a:xfrm rot="880548">
              <a:off x="5754442" y="1797978"/>
              <a:ext cx="704657" cy="883281"/>
            </a:xfrm>
            <a:custGeom>
              <a:avLst/>
              <a:gdLst>
                <a:gd name="connsiteX0" fmla="*/ 0 w 704657"/>
                <a:gd name="connsiteY0" fmla="*/ 0 h 883281"/>
                <a:gd name="connsiteX1" fmla="*/ 335773 w 704657"/>
                <a:gd name="connsiteY1" fmla="*/ 92710 h 883281"/>
                <a:gd name="connsiteX2" fmla="*/ 670816 w 704657"/>
                <a:gd name="connsiteY2" fmla="*/ 173171 h 883281"/>
                <a:gd name="connsiteX3" fmla="*/ 698721 w 704657"/>
                <a:gd name="connsiteY3" fmla="*/ 195820 h 883281"/>
                <a:gd name="connsiteX4" fmla="*/ 701537 w 704657"/>
                <a:gd name="connsiteY4" fmla="*/ 234861 h 883281"/>
                <a:gd name="connsiteX5" fmla="*/ 569271 w 704657"/>
                <a:gd name="connsiteY5" fmla="*/ 795959 h 883281"/>
                <a:gd name="connsiteX6" fmla="*/ 548812 w 704657"/>
                <a:gd name="connsiteY6" fmla="*/ 832873 h 883281"/>
                <a:gd name="connsiteX7" fmla="*/ 476109 w 704657"/>
                <a:gd name="connsiteY7" fmla="*/ 876983 h 883281"/>
                <a:gd name="connsiteX8" fmla="*/ 217337 w 704657"/>
                <a:gd name="connsiteY8" fmla="*/ 829867 h 883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657" h="883281">
                  <a:moveTo>
                    <a:pt x="0" y="0"/>
                  </a:moveTo>
                  <a:lnTo>
                    <a:pt x="335773" y="92710"/>
                  </a:lnTo>
                  <a:cubicBezTo>
                    <a:pt x="446515" y="122866"/>
                    <a:pt x="559198" y="145892"/>
                    <a:pt x="670816" y="173171"/>
                  </a:cubicBezTo>
                  <a:cubicBezTo>
                    <a:pt x="682079" y="175924"/>
                    <a:pt x="703476" y="171231"/>
                    <a:pt x="698721" y="195820"/>
                  </a:cubicBezTo>
                  <a:cubicBezTo>
                    <a:pt x="707669" y="208270"/>
                    <a:pt x="704665" y="221660"/>
                    <a:pt x="701537" y="234861"/>
                  </a:cubicBezTo>
                  <a:cubicBezTo>
                    <a:pt x="657428" y="421873"/>
                    <a:pt x="614319" y="609135"/>
                    <a:pt x="569271" y="795959"/>
                  </a:cubicBezTo>
                  <a:cubicBezTo>
                    <a:pt x="565830" y="810036"/>
                    <a:pt x="562889" y="824552"/>
                    <a:pt x="548812" y="832873"/>
                  </a:cubicBezTo>
                  <a:cubicBezTo>
                    <a:pt x="533295" y="888370"/>
                    <a:pt x="533107" y="889058"/>
                    <a:pt x="476109" y="876983"/>
                  </a:cubicBezTo>
                  <a:lnTo>
                    <a:pt x="217337" y="829867"/>
                  </a:lnTo>
                  <a:close/>
                </a:path>
              </a:pathLst>
            </a:custGeom>
            <a:solidFill>
              <a:srgbClr val="010101"/>
            </a:solidFill>
            <a:ln w="9525" cap="flat">
              <a:noFill/>
              <a:prstDash val="solid"/>
              <a:miter/>
            </a:ln>
          </p:spPr>
          <p:txBody>
            <a:bodyPr wrap="square" rtlCol="0" anchor="ctr">
              <a:noAutofit/>
            </a:bodyPr>
            <a:lstStyle/>
            <a:p>
              <a:endParaRPr lang="en-US"/>
            </a:p>
          </p:txBody>
        </p:sp>
        <p:sp>
          <p:nvSpPr>
            <p:cNvPr id="14" name="Freeform: Shape 429">
              <a:extLst>
                <a:ext uri="{FF2B5EF4-FFF2-40B4-BE49-F238E27FC236}">
                  <a16:creationId xmlns:a16="http://schemas.microsoft.com/office/drawing/2014/main" id="{6856CEE8-1A9A-75B5-61B6-8D0E772DC6D8}"/>
                </a:ext>
              </a:extLst>
            </p:cNvPr>
            <p:cNvSpPr/>
            <p:nvPr/>
          </p:nvSpPr>
          <p:spPr>
            <a:xfrm rot="880548">
              <a:off x="6272132" y="2072200"/>
              <a:ext cx="247409" cy="655453"/>
            </a:xfrm>
            <a:custGeom>
              <a:avLst/>
              <a:gdLst>
                <a:gd name="connsiteX0" fmla="*/ 359759 w 376648"/>
                <a:gd name="connsiteY0" fmla="*/ 150590 h 997847"/>
                <a:gd name="connsiteX1" fmla="*/ 274796 w 376648"/>
                <a:gd name="connsiteY1" fmla="*/ 577024 h 997847"/>
                <a:gd name="connsiteX2" fmla="*/ 208121 w 376648"/>
                <a:gd name="connsiteY2" fmla="*/ 934974 h 997847"/>
                <a:gd name="connsiteX3" fmla="*/ 116205 w 376648"/>
                <a:gd name="connsiteY3" fmla="*/ 991267 h 997847"/>
                <a:gd name="connsiteX4" fmla="*/ 0 w 376648"/>
                <a:gd name="connsiteY4" fmla="*/ 969931 h 997847"/>
                <a:gd name="connsiteX5" fmla="*/ 228124 w 376648"/>
                <a:gd name="connsiteY5" fmla="*/ 0 h 997847"/>
                <a:gd name="connsiteX6" fmla="*/ 353377 w 376648"/>
                <a:gd name="connsiteY6" fmla="*/ 21336 h 997847"/>
                <a:gd name="connsiteX7" fmla="*/ 375380 w 376648"/>
                <a:gd name="connsiteY7" fmla="*/ 53150 h 997847"/>
                <a:gd name="connsiteX8" fmla="*/ 359759 w 376648"/>
                <a:gd name="connsiteY8" fmla="*/ 150590 h 997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6648" h="997847">
                  <a:moveTo>
                    <a:pt x="359759" y="150590"/>
                  </a:moveTo>
                  <a:cubicBezTo>
                    <a:pt x="331375" y="292703"/>
                    <a:pt x="302324" y="434721"/>
                    <a:pt x="274796" y="577024"/>
                  </a:cubicBezTo>
                  <a:cubicBezTo>
                    <a:pt x="251650" y="696182"/>
                    <a:pt x="230219" y="815626"/>
                    <a:pt x="208121" y="934974"/>
                  </a:cubicBezTo>
                  <a:cubicBezTo>
                    <a:pt x="188023" y="1004125"/>
                    <a:pt x="188023" y="1004125"/>
                    <a:pt x="116205" y="991267"/>
                  </a:cubicBezTo>
                  <a:cubicBezTo>
                    <a:pt x="77438" y="984313"/>
                    <a:pt x="38767" y="977074"/>
                    <a:pt x="0" y="969931"/>
                  </a:cubicBezTo>
                  <a:cubicBezTo>
                    <a:pt x="76009" y="646652"/>
                    <a:pt x="152114" y="323374"/>
                    <a:pt x="228124" y="0"/>
                  </a:cubicBezTo>
                  <a:cubicBezTo>
                    <a:pt x="269843" y="7239"/>
                    <a:pt x="311563" y="15145"/>
                    <a:pt x="353377" y="21336"/>
                  </a:cubicBezTo>
                  <a:cubicBezTo>
                    <a:pt x="373666" y="24384"/>
                    <a:pt x="379571" y="32956"/>
                    <a:pt x="375380" y="53150"/>
                  </a:cubicBezTo>
                  <a:cubicBezTo>
                    <a:pt x="368713" y="85439"/>
                    <a:pt x="364808" y="118110"/>
                    <a:pt x="359759" y="150590"/>
                  </a:cubicBezTo>
                  <a:close/>
                </a:path>
              </a:pathLst>
            </a:custGeom>
            <a:solidFill>
              <a:srgbClr val="C2B59B"/>
            </a:solidFill>
            <a:ln w="9525" cap="flat">
              <a:noFill/>
              <a:prstDash val="solid"/>
              <a:miter/>
            </a:ln>
          </p:spPr>
          <p:txBody>
            <a:bodyPr rtlCol="0" anchor="ctr"/>
            <a:lstStyle/>
            <a:p>
              <a:endParaRPr lang="en-US"/>
            </a:p>
          </p:txBody>
        </p:sp>
        <p:sp>
          <p:nvSpPr>
            <p:cNvPr id="15" name="Freeform: Shape 432">
              <a:extLst>
                <a:ext uri="{FF2B5EF4-FFF2-40B4-BE49-F238E27FC236}">
                  <a16:creationId xmlns:a16="http://schemas.microsoft.com/office/drawing/2014/main" id="{1DE39BE6-D793-2943-7DCE-6535D65C50CD}"/>
                </a:ext>
              </a:extLst>
            </p:cNvPr>
            <p:cNvSpPr/>
            <p:nvPr/>
          </p:nvSpPr>
          <p:spPr>
            <a:xfrm rot="880548">
              <a:off x="8138016" y="3431120"/>
              <a:ext cx="310751" cy="215270"/>
            </a:xfrm>
            <a:custGeom>
              <a:avLst/>
              <a:gdLst>
                <a:gd name="connsiteX0" fmla="*/ 63984 w 473082"/>
                <a:gd name="connsiteY0" fmla="*/ 25149 h 327722"/>
                <a:gd name="connsiteX1" fmla="*/ 2071 w 473082"/>
                <a:gd name="connsiteY1" fmla="*/ 298136 h 327722"/>
                <a:gd name="connsiteX2" fmla="*/ 34552 w 473082"/>
                <a:gd name="connsiteY2" fmla="*/ 323186 h 327722"/>
                <a:gd name="connsiteX3" fmla="*/ 473083 w 473082"/>
                <a:gd name="connsiteY3" fmla="*/ 189265 h 327722"/>
                <a:gd name="connsiteX4" fmla="*/ 91892 w 473082"/>
                <a:gd name="connsiteY4" fmla="*/ 4385 h 327722"/>
                <a:gd name="connsiteX5" fmla="*/ 63984 w 473082"/>
                <a:gd name="connsiteY5" fmla="*/ 25149 h 327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3082" h="327722">
                  <a:moveTo>
                    <a:pt x="63984" y="25149"/>
                  </a:moveTo>
                  <a:cubicBezTo>
                    <a:pt x="43029" y="116113"/>
                    <a:pt x="22836" y="207172"/>
                    <a:pt x="2071" y="298136"/>
                  </a:cubicBezTo>
                  <a:cubicBezTo>
                    <a:pt x="-5358" y="330806"/>
                    <a:pt x="7596" y="331664"/>
                    <a:pt x="34552" y="323186"/>
                  </a:cubicBezTo>
                  <a:cubicBezTo>
                    <a:pt x="176474" y="278895"/>
                    <a:pt x="318873" y="236128"/>
                    <a:pt x="473083" y="189265"/>
                  </a:cubicBezTo>
                  <a:cubicBezTo>
                    <a:pt x="338685" y="124304"/>
                    <a:pt x="214955" y="65059"/>
                    <a:pt x="91892" y="4385"/>
                  </a:cubicBezTo>
                  <a:cubicBezTo>
                    <a:pt x="64460" y="-9141"/>
                    <a:pt x="67032" y="11719"/>
                    <a:pt x="63984" y="25149"/>
                  </a:cubicBezTo>
                  <a:close/>
                </a:path>
              </a:pathLst>
            </a:custGeom>
            <a:noFill/>
            <a:ln w="9525" cap="flat">
              <a:noFill/>
              <a:prstDash val="solid"/>
              <a:miter/>
            </a:ln>
          </p:spPr>
          <p:txBody>
            <a:bodyPr rtlCol="0" anchor="ctr"/>
            <a:lstStyle/>
            <a:p>
              <a:endParaRPr lang="en-US"/>
            </a:p>
          </p:txBody>
        </p:sp>
        <p:sp>
          <p:nvSpPr>
            <p:cNvPr id="16" name="Freeform: Shape 433">
              <a:extLst>
                <a:ext uri="{FF2B5EF4-FFF2-40B4-BE49-F238E27FC236}">
                  <a16:creationId xmlns:a16="http://schemas.microsoft.com/office/drawing/2014/main" id="{B72C28A4-1CB3-4AB2-090B-10AA5ED3BC5A}"/>
                </a:ext>
              </a:extLst>
            </p:cNvPr>
            <p:cNvSpPr/>
            <p:nvPr/>
          </p:nvSpPr>
          <p:spPr>
            <a:xfrm rot="880548">
              <a:off x="6402798" y="2020835"/>
              <a:ext cx="744197" cy="827565"/>
            </a:xfrm>
            <a:custGeom>
              <a:avLst/>
              <a:gdLst>
                <a:gd name="connsiteX0" fmla="*/ 798363 w 1132948"/>
                <a:gd name="connsiteY0" fmla="*/ 1240441 h 1259865"/>
                <a:gd name="connsiteX1" fmla="*/ 999627 w 1132948"/>
                <a:gd name="connsiteY1" fmla="*/ 1197007 h 1259865"/>
                <a:gd name="connsiteX2" fmla="*/ 1022963 w 1132948"/>
                <a:gd name="connsiteY2" fmla="*/ 1197769 h 1259865"/>
                <a:gd name="connsiteX3" fmla="*/ 1026582 w 1132948"/>
                <a:gd name="connsiteY3" fmla="*/ 1204436 h 1259865"/>
                <a:gd name="connsiteX4" fmla="*/ 1120213 w 1132948"/>
                <a:gd name="connsiteY4" fmla="*/ 981742 h 1259865"/>
                <a:gd name="connsiteX5" fmla="*/ 1105735 w 1132948"/>
                <a:gd name="connsiteY5" fmla="*/ 917162 h 1259865"/>
                <a:gd name="connsiteX6" fmla="*/ 1114308 w 1132948"/>
                <a:gd name="connsiteY6" fmla="*/ 843343 h 1259865"/>
                <a:gd name="connsiteX7" fmla="*/ 1084304 w 1132948"/>
                <a:gd name="connsiteY7" fmla="*/ 633413 h 1259865"/>
                <a:gd name="connsiteX8" fmla="*/ 1081446 w 1132948"/>
                <a:gd name="connsiteY8" fmla="*/ 602933 h 1259865"/>
                <a:gd name="connsiteX9" fmla="*/ 1084209 w 1132948"/>
                <a:gd name="connsiteY9" fmla="*/ 359759 h 1259865"/>
                <a:gd name="connsiteX10" fmla="*/ 1084590 w 1132948"/>
                <a:gd name="connsiteY10" fmla="*/ 336042 h 1259865"/>
                <a:gd name="connsiteX11" fmla="*/ 1118689 w 1132948"/>
                <a:gd name="connsiteY11" fmla="*/ 220885 h 1259865"/>
                <a:gd name="connsiteX12" fmla="*/ 1109736 w 1132948"/>
                <a:gd name="connsiteY12" fmla="*/ 225647 h 1259865"/>
                <a:gd name="connsiteX13" fmla="*/ 769693 w 1132948"/>
                <a:gd name="connsiteY13" fmla="*/ 19717 h 1259865"/>
                <a:gd name="connsiteX14" fmla="*/ 714067 w 1132948"/>
                <a:gd name="connsiteY14" fmla="*/ 0 h 1259865"/>
                <a:gd name="connsiteX15" fmla="*/ 621198 w 1132948"/>
                <a:gd name="connsiteY15" fmla="*/ 16574 h 1259865"/>
                <a:gd name="connsiteX16" fmla="*/ 230483 w 1132948"/>
                <a:gd name="connsiteY16" fmla="*/ 331756 h 1259865"/>
                <a:gd name="connsiteX17" fmla="*/ 166284 w 1132948"/>
                <a:gd name="connsiteY17" fmla="*/ 376809 h 1259865"/>
                <a:gd name="connsiteX18" fmla="*/ 131137 w 1132948"/>
                <a:gd name="connsiteY18" fmla="*/ 443198 h 1259865"/>
                <a:gd name="connsiteX19" fmla="*/ 7884 w 1132948"/>
                <a:gd name="connsiteY19" fmla="*/ 1080230 h 1259865"/>
                <a:gd name="connsiteX20" fmla="*/ 14551 w 1132948"/>
                <a:gd name="connsiteY20" fmla="*/ 1161193 h 1259865"/>
                <a:gd name="connsiteX21" fmla="*/ 774170 w 1132948"/>
                <a:gd name="connsiteY21" fmla="*/ 1259777 h 1259865"/>
                <a:gd name="connsiteX22" fmla="*/ 798363 w 1132948"/>
                <a:gd name="connsiteY22" fmla="*/ 1240441 h 1259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132948" h="1259865">
                  <a:moveTo>
                    <a:pt x="798363" y="1240441"/>
                  </a:moveTo>
                  <a:cubicBezTo>
                    <a:pt x="867896" y="1236917"/>
                    <a:pt x="933142" y="1214152"/>
                    <a:pt x="999627" y="1197007"/>
                  </a:cubicBezTo>
                  <a:cubicBezTo>
                    <a:pt x="1007151" y="1195007"/>
                    <a:pt x="1015247" y="1196054"/>
                    <a:pt x="1022963" y="1197769"/>
                  </a:cubicBezTo>
                  <a:cubicBezTo>
                    <a:pt x="1022963" y="1197769"/>
                    <a:pt x="1024011" y="1203198"/>
                    <a:pt x="1026582" y="1204436"/>
                  </a:cubicBezTo>
                  <a:cubicBezTo>
                    <a:pt x="1114593" y="1149001"/>
                    <a:pt x="1143168" y="1086422"/>
                    <a:pt x="1120213" y="981742"/>
                  </a:cubicBezTo>
                  <a:cubicBezTo>
                    <a:pt x="1115451" y="960215"/>
                    <a:pt x="1112307" y="938117"/>
                    <a:pt x="1105735" y="917162"/>
                  </a:cubicBezTo>
                  <a:cubicBezTo>
                    <a:pt x="1097353" y="890683"/>
                    <a:pt x="1097067" y="870014"/>
                    <a:pt x="1114308" y="843343"/>
                  </a:cubicBezTo>
                  <a:cubicBezTo>
                    <a:pt x="1149645" y="788765"/>
                    <a:pt x="1132024" y="683324"/>
                    <a:pt x="1084304" y="633413"/>
                  </a:cubicBezTo>
                  <a:cubicBezTo>
                    <a:pt x="1072969" y="621506"/>
                    <a:pt x="1071826" y="616077"/>
                    <a:pt x="1081446" y="602933"/>
                  </a:cubicBezTo>
                  <a:cubicBezTo>
                    <a:pt x="1140025" y="522827"/>
                    <a:pt x="1148884" y="441388"/>
                    <a:pt x="1084209" y="359759"/>
                  </a:cubicBezTo>
                  <a:cubicBezTo>
                    <a:pt x="1076970" y="350615"/>
                    <a:pt x="1075922" y="344805"/>
                    <a:pt x="1084590" y="336042"/>
                  </a:cubicBezTo>
                  <a:cubicBezTo>
                    <a:pt x="1113260" y="307181"/>
                    <a:pt x="1115260" y="257461"/>
                    <a:pt x="1118689" y="220885"/>
                  </a:cubicBezTo>
                  <a:cubicBezTo>
                    <a:pt x="1117165" y="219551"/>
                    <a:pt x="1114403" y="223552"/>
                    <a:pt x="1109736" y="225647"/>
                  </a:cubicBezTo>
                  <a:cubicBezTo>
                    <a:pt x="1049633" y="69056"/>
                    <a:pt x="911901" y="40672"/>
                    <a:pt x="769693" y="19717"/>
                  </a:cubicBezTo>
                  <a:cubicBezTo>
                    <a:pt x="749691" y="16764"/>
                    <a:pt x="727878" y="20003"/>
                    <a:pt x="714067" y="0"/>
                  </a:cubicBezTo>
                  <a:cubicBezTo>
                    <a:pt x="683111" y="5429"/>
                    <a:pt x="651869" y="9906"/>
                    <a:pt x="621198" y="16574"/>
                  </a:cubicBezTo>
                  <a:cubicBezTo>
                    <a:pt x="438509" y="56483"/>
                    <a:pt x="315351" y="171069"/>
                    <a:pt x="230483" y="331756"/>
                  </a:cubicBezTo>
                  <a:cubicBezTo>
                    <a:pt x="216005" y="359188"/>
                    <a:pt x="198669" y="377285"/>
                    <a:pt x="166284" y="376809"/>
                  </a:cubicBezTo>
                  <a:cubicBezTo>
                    <a:pt x="132090" y="386810"/>
                    <a:pt x="135995" y="419100"/>
                    <a:pt x="131137" y="443198"/>
                  </a:cubicBezTo>
                  <a:cubicBezTo>
                    <a:pt x="88846" y="655320"/>
                    <a:pt x="49603" y="868013"/>
                    <a:pt x="7884" y="1080230"/>
                  </a:cubicBezTo>
                  <a:cubicBezTo>
                    <a:pt x="2740" y="1106519"/>
                    <a:pt x="-9928" y="1136142"/>
                    <a:pt x="14551" y="1161193"/>
                  </a:cubicBezTo>
                  <a:cubicBezTo>
                    <a:pt x="266297" y="1204913"/>
                    <a:pt x="516328" y="1262443"/>
                    <a:pt x="774170" y="1259777"/>
                  </a:cubicBezTo>
                  <a:cubicBezTo>
                    <a:pt x="777504" y="1247394"/>
                    <a:pt x="787791" y="1240917"/>
                    <a:pt x="798363" y="1240441"/>
                  </a:cubicBezTo>
                  <a:close/>
                </a:path>
              </a:pathLst>
            </a:custGeom>
            <a:solidFill>
              <a:srgbClr val="FAB895"/>
            </a:solidFill>
            <a:ln w="9525" cap="flat">
              <a:noFill/>
              <a:prstDash val="solid"/>
              <a:miter/>
            </a:ln>
          </p:spPr>
          <p:txBody>
            <a:bodyPr rtlCol="0" anchor="ctr"/>
            <a:lstStyle/>
            <a:p>
              <a:endParaRPr lang="en-US"/>
            </a:p>
          </p:txBody>
        </p:sp>
      </p:grpSp>
      <p:grpSp>
        <p:nvGrpSpPr>
          <p:cNvPr id="26" name="그룹 184">
            <a:extLst>
              <a:ext uri="{FF2B5EF4-FFF2-40B4-BE49-F238E27FC236}">
                <a16:creationId xmlns:a16="http://schemas.microsoft.com/office/drawing/2014/main" id="{25CEA723-1302-2D16-F1B3-8B0B6EFD9EB6}"/>
              </a:ext>
            </a:extLst>
          </p:cNvPr>
          <p:cNvGrpSpPr/>
          <p:nvPr/>
        </p:nvGrpSpPr>
        <p:grpSpPr>
          <a:xfrm>
            <a:off x="2323332" y="3638623"/>
            <a:ext cx="2473444" cy="3075692"/>
            <a:chOff x="4564445" y="3029157"/>
            <a:chExt cx="1520899" cy="1891216"/>
          </a:xfrm>
        </p:grpSpPr>
        <p:sp>
          <p:nvSpPr>
            <p:cNvPr id="27" name="Freeform: Shape 426">
              <a:extLst>
                <a:ext uri="{FF2B5EF4-FFF2-40B4-BE49-F238E27FC236}">
                  <a16:creationId xmlns:a16="http://schemas.microsoft.com/office/drawing/2014/main" id="{A21E92A2-0D32-C650-5C3A-3DD4A4D9E49A}"/>
                </a:ext>
              </a:extLst>
            </p:cNvPr>
            <p:cNvSpPr/>
            <p:nvPr/>
          </p:nvSpPr>
          <p:spPr>
            <a:xfrm>
              <a:off x="4564445" y="3029157"/>
              <a:ext cx="1520899" cy="1527743"/>
            </a:xfrm>
            <a:custGeom>
              <a:avLst/>
              <a:gdLst>
                <a:gd name="connsiteX0" fmla="*/ 5369910 w 5372780"/>
                <a:gd name="connsiteY0" fmla="*/ 3724223 h 5396955"/>
                <a:gd name="connsiteX1" fmla="*/ 5211984 w 5372780"/>
                <a:gd name="connsiteY1" fmla="*/ 2894404 h 5396955"/>
                <a:gd name="connsiteX2" fmla="*/ 5125021 w 5372780"/>
                <a:gd name="connsiteY2" fmla="*/ 2834016 h 5396955"/>
                <a:gd name="connsiteX3" fmla="*/ 4033361 w 5372780"/>
                <a:gd name="connsiteY3" fmla="*/ 3039946 h 5396955"/>
                <a:gd name="connsiteX4" fmla="*/ 3371089 w 5372780"/>
                <a:gd name="connsiteY4" fmla="*/ 3166248 h 5396955"/>
                <a:gd name="connsiteX5" fmla="*/ 3334417 w 5372780"/>
                <a:gd name="connsiteY5" fmla="*/ 3216826 h 5396955"/>
                <a:gd name="connsiteX6" fmla="*/ 3419761 w 5372780"/>
                <a:gd name="connsiteY6" fmla="*/ 3664310 h 5396955"/>
                <a:gd name="connsiteX7" fmla="*/ 3365754 w 5372780"/>
                <a:gd name="connsiteY7" fmla="*/ 3897196 h 5396955"/>
                <a:gd name="connsiteX8" fmla="*/ 3365754 w 5372780"/>
                <a:gd name="connsiteY8" fmla="*/ 3858525 h 5396955"/>
                <a:gd name="connsiteX9" fmla="*/ 3234785 w 5372780"/>
                <a:gd name="connsiteY9" fmla="*/ 2955936 h 5396955"/>
                <a:gd name="connsiteX10" fmla="*/ 3323463 w 5372780"/>
                <a:gd name="connsiteY10" fmla="*/ 2751434 h 5396955"/>
                <a:gd name="connsiteX11" fmla="*/ 3434334 w 5372780"/>
                <a:gd name="connsiteY11" fmla="*/ 2606273 h 5396955"/>
                <a:gd name="connsiteX12" fmla="*/ 3451670 w 5372780"/>
                <a:gd name="connsiteY12" fmla="*/ 2479400 h 5396955"/>
                <a:gd name="connsiteX13" fmla="*/ 3556635 w 5372780"/>
                <a:gd name="connsiteY13" fmla="*/ 2053823 h 5396955"/>
                <a:gd name="connsiteX14" fmla="*/ 3308413 w 5372780"/>
                <a:gd name="connsiteY14" fmla="*/ 2269088 h 5396955"/>
                <a:gd name="connsiteX15" fmla="*/ 3190875 w 5372780"/>
                <a:gd name="connsiteY15" fmla="*/ 2697237 h 5396955"/>
                <a:gd name="connsiteX16" fmla="*/ 3200209 w 5372780"/>
                <a:gd name="connsiteY16" fmla="*/ 2852685 h 5396955"/>
                <a:gd name="connsiteX17" fmla="*/ 3128010 w 5372780"/>
                <a:gd name="connsiteY17" fmla="*/ 2686664 h 5396955"/>
                <a:gd name="connsiteX18" fmla="*/ 3114104 w 5372780"/>
                <a:gd name="connsiteY18" fmla="*/ 2581508 h 5396955"/>
                <a:gd name="connsiteX19" fmla="*/ 3155061 w 5372780"/>
                <a:gd name="connsiteY19" fmla="*/ 2294806 h 5396955"/>
                <a:gd name="connsiteX20" fmla="*/ 3097625 w 5372780"/>
                <a:gd name="connsiteY20" fmla="*/ 2220987 h 5396955"/>
                <a:gd name="connsiteX21" fmla="*/ 2975515 w 5372780"/>
                <a:gd name="connsiteY21" fmla="*/ 2204033 h 5396955"/>
                <a:gd name="connsiteX22" fmla="*/ 2737771 w 5372780"/>
                <a:gd name="connsiteY22" fmla="*/ 2078874 h 5396955"/>
                <a:gd name="connsiteX23" fmla="*/ 2701385 w 5372780"/>
                <a:gd name="connsiteY23" fmla="*/ 1919521 h 5396955"/>
                <a:gd name="connsiteX24" fmla="*/ 2740628 w 5372780"/>
                <a:gd name="connsiteY24" fmla="*/ 1902280 h 5396955"/>
                <a:gd name="connsiteX25" fmla="*/ 3032379 w 5372780"/>
                <a:gd name="connsiteY25" fmla="*/ 2080969 h 5396955"/>
                <a:gd name="connsiteX26" fmla="*/ 3120866 w 5372780"/>
                <a:gd name="connsiteY26" fmla="*/ 2059252 h 5396955"/>
                <a:gd name="connsiteX27" fmla="*/ 3398710 w 5372780"/>
                <a:gd name="connsiteY27" fmla="*/ 1605577 h 5396955"/>
                <a:gd name="connsiteX28" fmla="*/ 4052411 w 5372780"/>
                <a:gd name="connsiteY28" fmla="*/ 535252 h 5396955"/>
                <a:gd name="connsiteX29" fmla="*/ 4037839 w 5372780"/>
                <a:gd name="connsiteY29" fmla="*/ 463624 h 5396955"/>
                <a:gd name="connsiteX30" fmla="*/ 3790189 w 5372780"/>
                <a:gd name="connsiteY30" fmla="*/ 313129 h 5396955"/>
                <a:gd name="connsiteX31" fmla="*/ 3307461 w 5372780"/>
                <a:gd name="connsiteY31" fmla="*/ 18712 h 5396955"/>
                <a:gd name="connsiteX32" fmla="*/ 3225165 w 5372780"/>
                <a:gd name="connsiteY32" fmla="*/ 26332 h 5396955"/>
                <a:gd name="connsiteX33" fmla="*/ 2275999 w 5372780"/>
                <a:gd name="connsiteY33" fmla="*/ 1573001 h 5396955"/>
                <a:gd name="connsiteX34" fmla="*/ 2288667 w 5372780"/>
                <a:gd name="connsiteY34" fmla="*/ 1627675 h 5396955"/>
                <a:gd name="connsiteX35" fmla="*/ 2597182 w 5372780"/>
                <a:gd name="connsiteY35" fmla="*/ 1815317 h 5396955"/>
                <a:gd name="connsiteX36" fmla="*/ 2664428 w 5372780"/>
                <a:gd name="connsiteY36" fmla="*/ 1984767 h 5396955"/>
                <a:gd name="connsiteX37" fmla="*/ 2652427 w 5372780"/>
                <a:gd name="connsiteY37" fmla="*/ 1979623 h 5396955"/>
                <a:gd name="connsiteX38" fmla="*/ 2143887 w 5372780"/>
                <a:gd name="connsiteY38" fmla="*/ 1567381 h 5396955"/>
                <a:gd name="connsiteX39" fmla="*/ 2049970 w 5372780"/>
                <a:gd name="connsiteY39" fmla="*/ 1352497 h 5396955"/>
                <a:gd name="connsiteX40" fmla="*/ 1978723 w 5372780"/>
                <a:gd name="connsiteY40" fmla="*/ 1101799 h 5396955"/>
                <a:gd name="connsiteX41" fmla="*/ 1922240 w 5372780"/>
                <a:gd name="connsiteY41" fmla="*/ 1037506 h 5396955"/>
                <a:gd name="connsiteX42" fmla="*/ 1743456 w 5372780"/>
                <a:gd name="connsiteY42" fmla="*/ 747374 h 5396955"/>
                <a:gd name="connsiteX43" fmla="*/ 1786604 w 5372780"/>
                <a:gd name="connsiteY43" fmla="*/ 1209908 h 5396955"/>
                <a:gd name="connsiteX44" fmla="*/ 1930432 w 5372780"/>
                <a:gd name="connsiteY44" fmla="*/ 1402980 h 5396955"/>
                <a:gd name="connsiteX45" fmla="*/ 2011966 w 5372780"/>
                <a:gd name="connsiteY45" fmla="*/ 1451843 h 5396955"/>
                <a:gd name="connsiteX46" fmla="*/ 2077307 w 5372780"/>
                <a:gd name="connsiteY46" fmla="*/ 1531187 h 5396955"/>
                <a:gd name="connsiteX47" fmla="*/ 1424749 w 5372780"/>
                <a:gd name="connsiteY47" fmla="*/ 1263725 h 5396955"/>
                <a:gd name="connsiteX48" fmla="*/ 1275779 w 5372780"/>
                <a:gd name="connsiteY48" fmla="*/ 1115897 h 5396955"/>
                <a:gd name="connsiteX49" fmla="*/ 1063181 w 5372780"/>
                <a:gd name="connsiteY49" fmla="*/ 880153 h 5396955"/>
                <a:gd name="connsiteX50" fmla="*/ 1002696 w 5372780"/>
                <a:gd name="connsiteY50" fmla="*/ 852721 h 5396955"/>
                <a:gd name="connsiteX51" fmla="*/ 770287 w 5372780"/>
                <a:gd name="connsiteY51" fmla="*/ 684319 h 5396955"/>
                <a:gd name="connsiteX52" fmla="*/ 872299 w 5372780"/>
                <a:gd name="connsiteY52" fmla="*/ 908632 h 5396955"/>
                <a:gd name="connsiteX53" fmla="*/ 971359 w 5372780"/>
                <a:gd name="connsiteY53" fmla="*/ 1070462 h 5396955"/>
                <a:gd name="connsiteX54" fmla="*/ 1206151 w 5372780"/>
                <a:gd name="connsiteY54" fmla="*/ 1204765 h 5396955"/>
                <a:gd name="connsiteX55" fmla="*/ 1347121 w 5372780"/>
                <a:gd name="connsiteY55" fmla="*/ 1247627 h 5396955"/>
                <a:gd name="connsiteX56" fmla="*/ 844486 w 5372780"/>
                <a:gd name="connsiteY56" fmla="*/ 1179047 h 5396955"/>
                <a:gd name="connsiteX57" fmla="*/ 593217 w 5372780"/>
                <a:gd name="connsiteY57" fmla="*/ 1090370 h 5396955"/>
                <a:gd name="connsiteX58" fmla="*/ 380809 w 5372780"/>
                <a:gd name="connsiteY58" fmla="*/ 1044554 h 5396955"/>
                <a:gd name="connsiteX59" fmla="*/ 0 w 5372780"/>
                <a:gd name="connsiteY59" fmla="*/ 1044745 h 5396955"/>
                <a:gd name="connsiteX60" fmla="*/ 316420 w 5372780"/>
                <a:gd name="connsiteY60" fmla="*/ 1238960 h 5396955"/>
                <a:gd name="connsiteX61" fmla="*/ 661988 w 5372780"/>
                <a:gd name="connsiteY61" fmla="*/ 1239531 h 5396955"/>
                <a:gd name="connsiteX62" fmla="*/ 755904 w 5372780"/>
                <a:gd name="connsiteY62" fmla="*/ 1208289 h 5396955"/>
                <a:gd name="connsiteX63" fmla="*/ 1108329 w 5372780"/>
                <a:gd name="connsiteY63" fmla="*/ 1234006 h 5396955"/>
                <a:gd name="connsiteX64" fmla="*/ 957072 w 5372780"/>
                <a:gd name="connsiteY64" fmla="*/ 1237055 h 5396955"/>
                <a:gd name="connsiteX65" fmla="*/ 639223 w 5372780"/>
                <a:gd name="connsiteY65" fmla="*/ 1292109 h 5396955"/>
                <a:gd name="connsiteX66" fmla="*/ 319564 w 5372780"/>
                <a:gd name="connsiteY66" fmla="*/ 1553570 h 5396955"/>
                <a:gd name="connsiteX67" fmla="*/ 276034 w 5372780"/>
                <a:gd name="connsiteY67" fmla="*/ 1597385 h 5396955"/>
                <a:gd name="connsiteX68" fmla="*/ 490538 w 5372780"/>
                <a:gd name="connsiteY68" fmla="*/ 1525091 h 5396955"/>
                <a:gd name="connsiteX69" fmla="*/ 646271 w 5372780"/>
                <a:gd name="connsiteY69" fmla="*/ 1507755 h 5396955"/>
                <a:gd name="connsiteX70" fmla="*/ 975931 w 5372780"/>
                <a:gd name="connsiteY70" fmla="*/ 1337734 h 5396955"/>
                <a:gd name="connsiteX71" fmla="*/ 1224248 w 5372780"/>
                <a:gd name="connsiteY71" fmla="*/ 1253914 h 5396955"/>
                <a:gd name="connsiteX72" fmla="*/ 1445419 w 5372780"/>
                <a:gd name="connsiteY72" fmla="*/ 1308111 h 5396955"/>
                <a:gd name="connsiteX73" fmla="*/ 1843754 w 5372780"/>
                <a:gd name="connsiteY73" fmla="*/ 1459749 h 5396955"/>
                <a:gd name="connsiteX74" fmla="*/ 1703641 w 5372780"/>
                <a:gd name="connsiteY74" fmla="*/ 1435270 h 5396955"/>
                <a:gd name="connsiteX75" fmla="*/ 1367409 w 5372780"/>
                <a:gd name="connsiteY75" fmla="*/ 1434698 h 5396955"/>
                <a:gd name="connsiteX76" fmla="*/ 955453 w 5372780"/>
                <a:gd name="connsiteY76" fmla="*/ 1669585 h 5396955"/>
                <a:gd name="connsiteX77" fmla="*/ 960311 w 5372780"/>
                <a:gd name="connsiteY77" fmla="*/ 1677300 h 5396955"/>
                <a:gd name="connsiteX78" fmla="*/ 1166146 w 5372780"/>
                <a:gd name="connsiteY78" fmla="*/ 1631104 h 5396955"/>
                <a:gd name="connsiteX79" fmla="*/ 1374838 w 5372780"/>
                <a:gd name="connsiteY79" fmla="*/ 1645105 h 5396955"/>
                <a:gd name="connsiteX80" fmla="*/ 1609154 w 5372780"/>
                <a:gd name="connsiteY80" fmla="*/ 1603672 h 5396955"/>
                <a:gd name="connsiteX81" fmla="*/ 1696117 w 5372780"/>
                <a:gd name="connsiteY81" fmla="*/ 1537759 h 5396955"/>
                <a:gd name="connsiteX82" fmla="*/ 1946815 w 5372780"/>
                <a:gd name="connsiteY82" fmla="*/ 1511946 h 5396955"/>
                <a:gd name="connsiteX83" fmla="*/ 2472976 w 5372780"/>
                <a:gd name="connsiteY83" fmla="*/ 1884469 h 5396955"/>
                <a:gd name="connsiteX84" fmla="*/ 2533650 w 5372780"/>
                <a:gd name="connsiteY84" fmla="*/ 1941333 h 5396955"/>
                <a:gd name="connsiteX85" fmla="*/ 2428970 w 5372780"/>
                <a:gd name="connsiteY85" fmla="*/ 1893422 h 5396955"/>
                <a:gd name="connsiteX86" fmla="*/ 2347627 w 5372780"/>
                <a:gd name="connsiteY86" fmla="*/ 1813317 h 5396955"/>
                <a:gd name="connsiteX87" fmla="*/ 2080546 w 5372780"/>
                <a:gd name="connsiteY87" fmla="*/ 1713781 h 5396955"/>
                <a:gd name="connsiteX88" fmla="*/ 1662303 w 5372780"/>
                <a:gd name="connsiteY88" fmla="*/ 1816746 h 5396955"/>
                <a:gd name="connsiteX89" fmla="*/ 1587627 w 5372780"/>
                <a:gd name="connsiteY89" fmla="*/ 1849417 h 5396955"/>
                <a:gd name="connsiteX90" fmla="*/ 1870234 w 5372780"/>
                <a:gd name="connsiteY90" fmla="*/ 1903138 h 5396955"/>
                <a:gd name="connsiteX91" fmla="*/ 2048732 w 5372780"/>
                <a:gd name="connsiteY91" fmla="*/ 1992006 h 5396955"/>
                <a:gd name="connsiteX92" fmla="*/ 2332672 w 5372780"/>
                <a:gd name="connsiteY92" fmla="*/ 1979814 h 5396955"/>
                <a:gd name="connsiteX93" fmla="*/ 2515552 w 5372780"/>
                <a:gd name="connsiteY93" fmla="*/ 1965146 h 5396955"/>
                <a:gd name="connsiteX94" fmla="*/ 2741866 w 5372780"/>
                <a:gd name="connsiteY94" fmla="*/ 2170314 h 5396955"/>
                <a:gd name="connsiteX95" fmla="*/ 2197799 w 5372780"/>
                <a:gd name="connsiteY95" fmla="*/ 2093352 h 5396955"/>
                <a:gd name="connsiteX96" fmla="*/ 1309211 w 5372780"/>
                <a:gd name="connsiteY96" fmla="*/ 1965622 h 5396955"/>
                <a:gd name="connsiteX97" fmla="*/ 1272540 w 5372780"/>
                <a:gd name="connsiteY97" fmla="*/ 1994006 h 5396955"/>
                <a:gd name="connsiteX98" fmla="*/ 1245679 w 5372780"/>
                <a:gd name="connsiteY98" fmla="*/ 2186792 h 5396955"/>
                <a:gd name="connsiteX99" fmla="*/ 1149762 w 5372780"/>
                <a:gd name="connsiteY99" fmla="*/ 2863639 h 5396955"/>
                <a:gd name="connsiteX100" fmla="*/ 1204341 w 5372780"/>
                <a:gd name="connsiteY100" fmla="*/ 2934600 h 5396955"/>
                <a:gd name="connsiteX101" fmla="*/ 1575911 w 5372780"/>
                <a:gd name="connsiteY101" fmla="*/ 2987083 h 5396955"/>
                <a:gd name="connsiteX102" fmla="*/ 2488502 w 5372780"/>
                <a:gd name="connsiteY102" fmla="*/ 3113670 h 5396955"/>
                <a:gd name="connsiteX103" fmla="*/ 2642330 w 5372780"/>
                <a:gd name="connsiteY103" fmla="*/ 3222255 h 5396955"/>
                <a:gd name="connsiteX104" fmla="*/ 2794254 w 5372780"/>
                <a:gd name="connsiteY104" fmla="*/ 3570108 h 5396955"/>
                <a:gd name="connsiteX105" fmla="*/ 3058382 w 5372780"/>
                <a:gd name="connsiteY105" fmla="*/ 3785373 h 5396955"/>
                <a:gd name="connsiteX106" fmla="*/ 3281458 w 5372780"/>
                <a:gd name="connsiteY106" fmla="*/ 3972063 h 5396955"/>
                <a:gd name="connsiteX107" fmla="*/ 3291745 w 5372780"/>
                <a:gd name="connsiteY107" fmla="*/ 4035976 h 5396955"/>
                <a:gd name="connsiteX108" fmla="*/ 3048286 w 5372780"/>
                <a:gd name="connsiteY108" fmla="*/ 4894560 h 5396955"/>
                <a:gd name="connsiteX109" fmla="*/ 3025902 w 5372780"/>
                <a:gd name="connsiteY109" fmla="*/ 4923420 h 5396955"/>
                <a:gd name="connsiteX110" fmla="*/ 3013520 w 5372780"/>
                <a:gd name="connsiteY110" fmla="*/ 4849220 h 5396955"/>
                <a:gd name="connsiteX111" fmla="*/ 3056382 w 5372780"/>
                <a:gd name="connsiteY111" fmla="*/ 4641004 h 5396955"/>
                <a:gd name="connsiteX112" fmla="*/ 2976467 w 5372780"/>
                <a:gd name="connsiteY112" fmla="*/ 4144180 h 5396955"/>
                <a:gd name="connsiteX113" fmla="*/ 2582037 w 5372780"/>
                <a:gd name="connsiteY113" fmla="*/ 3720794 h 5396955"/>
                <a:gd name="connsiteX114" fmla="*/ 2476119 w 5372780"/>
                <a:gd name="connsiteY114" fmla="*/ 3625258 h 5396955"/>
                <a:gd name="connsiteX115" fmla="*/ 2485168 w 5372780"/>
                <a:gd name="connsiteY115" fmla="*/ 3649928 h 5396955"/>
                <a:gd name="connsiteX116" fmla="*/ 2599087 w 5372780"/>
                <a:gd name="connsiteY116" fmla="*/ 3891005 h 5396955"/>
                <a:gd name="connsiteX117" fmla="*/ 2622137 w 5372780"/>
                <a:gd name="connsiteY117" fmla="*/ 4312868 h 5396955"/>
                <a:gd name="connsiteX118" fmla="*/ 2869406 w 5372780"/>
                <a:gd name="connsiteY118" fmla="*/ 4735016 h 5396955"/>
                <a:gd name="connsiteX119" fmla="*/ 2995422 w 5372780"/>
                <a:gd name="connsiteY119" fmla="*/ 4944090 h 5396955"/>
                <a:gd name="connsiteX120" fmla="*/ 2983230 w 5372780"/>
                <a:gd name="connsiteY120" fmla="*/ 5020670 h 5396955"/>
                <a:gd name="connsiteX121" fmla="*/ 2746820 w 5372780"/>
                <a:gd name="connsiteY121" fmla="*/ 5376334 h 5396955"/>
                <a:gd name="connsiteX122" fmla="*/ 2824924 w 5372780"/>
                <a:gd name="connsiteY122" fmla="*/ 5376429 h 5396955"/>
                <a:gd name="connsiteX123" fmla="*/ 3090196 w 5372780"/>
                <a:gd name="connsiteY123" fmla="*/ 4949233 h 5396955"/>
                <a:gd name="connsiteX124" fmla="*/ 3415379 w 5372780"/>
                <a:gd name="connsiteY124" fmla="*/ 4796833 h 5396955"/>
                <a:gd name="connsiteX125" fmla="*/ 3837051 w 5372780"/>
                <a:gd name="connsiteY125" fmla="*/ 4674913 h 5396955"/>
                <a:gd name="connsiteX126" fmla="*/ 4179475 w 5372780"/>
                <a:gd name="connsiteY126" fmla="*/ 4338776 h 5396955"/>
                <a:gd name="connsiteX127" fmla="*/ 4395120 w 5372780"/>
                <a:gd name="connsiteY127" fmla="*/ 4247145 h 5396955"/>
                <a:gd name="connsiteX128" fmla="*/ 4443888 w 5372780"/>
                <a:gd name="connsiteY128" fmla="*/ 4229524 h 5396955"/>
                <a:gd name="connsiteX129" fmla="*/ 4026408 w 5372780"/>
                <a:gd name="connsiteY129" fmla="*/ 4242764 h 5396955"/>
                <a:gd name="connsiteX130" fmla="*/ 3675698 w 5372780"/>
                <a:gd name="connsiteY130" fmla="*/ 4299056 h 5396955"/>
                <a:gd name="connsiteX131" fmla="*/ 3356705 w 5372780"/>
                <a:gd name="connsiteY131" fmla="*/ 4550707 h 5396955"/>
                <a:gd name="connsiteX132" fmla="*/ 3267647 w 5372780"/>
                <a:gd name="connsiteY132" fmla="*/ 4718442 h 5396955"/>
                <a:gd name="connsiteX133" fmla="*/ 3149346 w 5372780"/>
                <a:gd name="connsiteY133" fmla="*/ 4840362 h 5396955"/>
                <a:gd name="connsiteX134" fmla="*/ 3162776 w 5372780"/>
                <a:gd name="connsiteY134" fmla="*/ 4788451 h 5396955"/>
                <a:gd name="connsiteX135" fmla="*/ 3355181 w 5372780"/>
                <a:gd name="connsiteY135" fmla="*/ 4012925 h 5396955"/>
                <a:gd name="connsiteX136" fmla="*/ 3453384 w 5372780"/>
                <a:gd name="connsiteY136" fmla="*/ 3850524 h 5396955"/>
                <a:gd name="connsiteX137" fmla="*/ 3497580 w 5372780"/>
                <a:gd name="connsiteY137" fmla="*/ 4073695 h 5396955"/>
                <a:gd name="connsiteX138" fmla="*/ 3561873 w 5372780"/>
                <a:gd name="connsiteY138" fmla="*/ 4117795 h 5396955"/>
                <a:gd name="connsiteX139" fmla="*/ 4135659 w 5372780"/>
                <a:gd name="connsiteY139" fmla="*/ 4009306 h 5396955"/>
                <a:gd name="connsiteX140" fmla="*/ 5326095 w 5372780"/>
                <a:gd name="connsiteY140" fmla="*/ 3787850 h 5396955"/>
                <a:gd name="connsiteX141" fmla="*/ 5369910 w 5372780"/>
                <a:gd name="connsiteY141" fmla="*/ 3724223 h 5396955"/>
                <a:gd name="connsiteX142" fmla="*/ 3298603 w 5372780"/>
                <a:gd name="connsiteY142" fmla="*/ 3933106 h 5396955"/>
                <a:gd name="connsiteX143" fmla="*/ 3223260 w 5372780"/>
                <a:gd name="connsiteY143" fmla="*/ 3757084 h 5396955"/>
                <a:gd name="connsiteX144" fmla="*/ 3138202 w 5372780"/>
                <a:gd name="connsiteY144" fmla="*/ 3430281 h 5396955"/>
                <a:gd name="connsiteX145" fmla="*/ 2853214 w 5372780"/>
                <a:gd name="connsiteY145" fmla="*/ 3200157 h 5396955"/>
                <a:gd name="connsiteX146" fmla="*/ 2775871 w 5372780"/>
                <a:gd name="connsiteY146" fmla="*/ 3156533 h 5396955"/>
                <a:gd name="connsiteX147" fmla="*/ 2991612 w 5372780"/>
                <a:gd name="connsiteY147" fmla="*/ 3185774 h 5396955"/>
                <a:gd name="connsiteX148" fmla="*/ 3033808 w 5372780"/>
                <a:gd name="connsiteY148" fmla="*/ 3155009 h 5396955"/>
                <a:gd name="connsiteX149" fmla="*/ 3083052 w 5372780"/>
                <a:gd name="connsiteY149" fmla="*/ 2810299 h 5396955"/>
                <a:gd name="connsiteX150" fmla="*/ 3137916 w 5372780"/>
                <a:gd name="connsiteY150" fmla="*/ 2865925 h 5396955"/>
                <a:gd name="connsiteX151" fmla="*/ 3300031 w 5372780"/>
                <a:gd name="connsiteY151" fmla="*/ 3618686 h 5396955"/>
                <a:gd name="connsiteX152" fmla="*/ 3298603 w 5372780"/>
                <a:gd name="connsiteY152" fmla="*/ 3933106 h 5396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5372780" h="5396955">
                  <a:moveTo>
                    <a:pt x="5369910" y="3724223"/>
                  </a:moveTo>
                  <a:cubicBezTo>
                    <a:pt x="5315236" y="3447998"/>
                    <a:pt x="5264849" y="3171011"/>
                    <a:pt x="5211984" y="2894404"/>
                  </a:cubicBezTo>
                  <a:cubicBezTo>
                    <a:pt x="5196554" y="2813823"/>
                    <a:pt x="5179885" y="2823634"/>
                    <a:pt x="5125021" y="2834016"/>
                  </a:cubicBezTo>
                  <a:cubicBezTo>
                    <a:pt x="4761262" y="2903358"/>
                    <a:pt x="4397217" y="2971081"/>
                    <a:pt x="4033361" y="3039946"/>
                  </a:cubicBezTo>
                  <a:cubicBezTo>
                    <a:pt x="3812572" y="3081666"/>
                    <a:pt x="3591973" y="3124814"/>
                    <a:pt x="3371089" y="3166248"/>
                  </a:cubicBezTo>
                  <a:cubicBezTo>
                    <a:pt x="3340322" y="3172058"/>
                    <a:pt x="3326130" y="3177487"/>
                    <a:pt x="3334417" y="3216826"/>
                  </a:cubicBezTo>
                  <a:cubicBezTo>
                    <a:pt x="3365849" y="3365320"/>
                    <a:pt x="3391376" y="3515149"/>
                    <a:pt x="3419761" y="3664310"/>
                  </a:cubicBezTo>
                  <a:cubicBezTo>
                    <a:pt x="3435001" y="3744606"/>
                    <a:pt x="3409473" y="3858906"/>
                    <a:pt x="3365754" y="3897196"/>
                  </a:cubicBezTo>
                  <a:cubicBezTo>
                    <a:pt x="3365754" y="3883861"/>
                    <a:pt x="3365468" y="3871193"/>
                    <a:pt x="3365754" y="3858525"/>
                  </a:cubicBezTo>
                  <a:cubicBezTo>
                    <a:pt x="3374231" y="3550106"/>
                    <a:pt x="3331654" y="3249211"/>
                    <a:pt x="3234785" y="2955936"/>
                  </a:cubicBezTo>
                  <a:cubicBezTo>
                    <a:pt x="3203067" y="2859829"/>
                    <a:pt x="3230499" y="2799726"/>
                    <a:pt x="3323463" y="2751434"/>
                  </a:cubicBezTo>
                  <a:cubicBezTo>
                    <a:pt x="3382899" y="2720573"/>
                    <a:pt x="3423570" y="2674282"/>
                    <a:pt x="3434334" y="2606273"/>
                  </a:cubicBezTo>
                  <a:cubicBezTo>
                    <a:pt x="3441002" y="2564173"/>
                    <a:pt x="3445955" y="2521691"/>
                    <a:pt x="3451670" y="2479400"/>
                  </a:cubicBezTo>
                  <a:cubicBezTo>
                    <a:pt x="3471386" y="2334049"/>
                    <a:pt x="3441668" y="2176696"/>
                    <a:pt x="3556635" y="2053823"/>
                  </a:cubicBezTo>
                  <a:cubicBezTo>
                    <a:pt x="3467100" y="2119260"/>
                    <a:pt x="3384232" y="2190412"/>
                    <a:pt x="3308413" y="2269088"/>
                  </a:cubicBezTo>
                  <a:cubicBezTo>
                    <a:pt x="3191923" y="2389961"/>
                    <a:pt x="3150870" y="2532264"/>
                    <a:pt x="3190875" y="2697237"/>
                  </a:cubicBezTo>
                  <a:cubicBezTo>
                    <a:pt x="3202115" y="2743528"/>
                    <a:pt x="3211735" y="2791249"/>
                    <a:pt x="3200209" y="2852685"/>
                  </a:cubicBezTo>
                  <a:cubicBezTo>
                    <a:pt x="3173063" y="2789820"/>
                    <a:pt x="3152204" y="2737433"/>
                    <a:pt x="3128010" y="2686664"/>
                  </a:cubicBezTo>
                  <a:cubicBezTo>
                    <a:pt x="3111722" y="2652374"/>
                    <a:pt x="3107531" y="2619608"/>
                    <a:pt x="3114104" y="2581508"/>
                  </a:cubicBezTo>
                  <a:cubicBezTo>
                    <a:pt x="3130486" y="2486449"/>
                    <a:pt x="3142679" y="2390532"/>
                    <a:pt x="3155061" y="2294806"/>
                  </a:cubicBezTo>
                  <a:cubicBezTo>
                    <a:pt x="3162300" y="2238704"/>
                    <a:pt x="3152394" y="2228036"/>
                    <a:pt x="3097625" y="2220987"/>
                  </a:cubicBezTo>
                  <a:cubicBezTo>
                    <a:pt x="3056858" y="2215748"/>
                    <a:pt x="3016186" y="2203937"/>
                    <a:pt x="2975515" y="2204033"/>
                  </a:cubicBezTo>
                  <a:cubicBezTo>
                    <a:pt x="2872740" y="2204414"/>
                    <a:pt x="2799588" y="2163266"/>
                    <a:pt x="2737771" y="2078874"/>
                  </a:cubicBezTo>
                  <a:cubicBezTo>
                    <a:pt x="2698909" y="2025725"/>
                    <a:pt x="2696242" y="1976290"/>
                    <a:pt x="2701385" y="1919521"/>
                  </a:cubicBezTo>
                  <a:cubicBezTo>
                    <a:pt x="2703862" y="1892565"/>
                    <a:pt x="2714054" y="1885517"/>
                    <a:pt x="2740628" y="1902280"/>
                  </a:cubicBezTo>
                  <a:cubicBezTo>
                    <a:pt x="2837021" y="1963145"/>
                    <a:pt x="2934938" y="2021724"/>
                    <a:pt x="3032379" y="2080969"/>
                  </a:cubicBezTo>
                  <a:cubicBezTo>
                    <a:pt x="3080480" y="2110211"/>
                    <a:pt x="3091339" y="2107354"/>
                    <a:pt x="3120866" y="2059252"/>
                  </a:cubicBezTo>
                  <a:cubicBezTo>
                    <a:pt x="3213545" y="1907996"/>
                    <a:pt x="3306318" y="1756929"/>
                    <a:pt x="3398710" y="1605577"/>
                  </a:cubicBezTo>
                  <a:cubicBezTo>
                    <a:pt x="3616547" y="1248770"/>
                    <a:pt x="3833717" y="891583"/>
                    <a:pt x="4052411" y="535252"/>
                  </a:cubicBezTo>
                  <a:cubicBezTo>
                    <a:pt x="4072224" y="502963"/>
                    <a:pt x="4077843" y="485722"/>
                    <a:pt x="4037839" y="463624"/>
                  </a:cubicBezTo>
                  <a:cubicBezTo>
                    <a:pt x="3953351" y="416952"/>
                    <a:pt x="3872579" y="363517"/>
                    <a:pt x="3790189" y="313129"/>
                  </a:cubicBezTo>
                  <a:cubicBezTo>
                    <a:pt x="3629406" y="214831"/>
                    <a:pt x="3468624" y="116438"/>
                    <a:pt x="3307461" y="18712"/>
                  </a:cubicBezTo>
                  <a:cubicBezTo>
                    <a:pt x="3279362" y="1662"/>
                    <a:pt x="3251263" y="-16245"/>
                    <a:pt x="3225165" y="26332"/>
                  </a:cubicBezTo>
                  <a:cubicBezTo>
                    <a:pt x="2909411" y="542301"/>
                    <a:pt x="2593181" y="1057889"/>
                    <a:pt x="2275999" y="1573001"/>
                  </a:cubicBezTo>
                  <a:cubicBezTo>
                    <a:pt x="2259616" y="1599671"/>
                    <a:pt x="2261997" y="1611863"/>
                    <a:pt x="2288667" y="1627675"/>
                  </a:cubicBezTo>
                  <a:cubicBezTo>
                    <a:pt x="2392204" y="1689111"/>
                    <a:pt x="2494407" y="1752738"/>
                    <a:pt x="2597182" y="1815317"/>
                  </a:cubicBezTo>
                  <a:cubicBezTo>
                    <a:pt x="2672906" y="1861418"/>
                    <a:pt x="2684621" y="1890279"/>
                    <a:pt x="2664428" y="1984767"/>
                  </a:cubicBezTo>
                  <a:cubicBezTo>
                    <a:pt x="2660142" y="1983052"/>
                    <a:pt x="2655189" y="1982386"/>
                    <a:pt x="2652427" y="1979623"/>
                  </a:cubicBezTo>
                  <a:cubicBezTo>
                    <a:pt x="2499836" y="1821318"/>
                    <a:pt x="2327148" y="1688539"/>
                    <a:pt x="2143887" y="1567381"/>
                  </a:cubicBezTo>
                  <a:cubicBezTo>
                    <a:pt x="2072259" y="1520042"/>
                    <a:pt x="2037779" y="1442890"/>
                    <a:pt x="2049970" y="1352497"/>
                  </a:cubicBezTo>
                  <a:cubicBezTo>
                    <a:pt x="2062639" y="1258391"/>
                    <a:pt x="2047970" y="1172666"/>
                    <a:pt x="1978723" y="1101799"/>
                  </a:cubicBezTo>
                  <a:cubicBezTo>
                    <a:pt x="1958816" y="1081416"/>
                    <a:pt x="1941862" y="1058175"/>
                    <a:pt x="1922240" y="1037506"/>
                  </a:cubicBezTo>
                  <a:cubicBezTo>
                    <a:pt x="1842421" y="953495"/>
                    <a:pt x="1761077" y="870628"/>
                    <a:pt x="1743456" y="747374"/>
                  </a:cubicBezTo>
                  <a:cubicBezTo>
                    <a:pt x="1751933" y="902917"/>
                    <a:pt x="1743647" y="1058651"/>
                    <a:pt x="1786604" y="1209908"/>
                  </a:cubicBezTo>
                  <a:cubicBezTo>
                    <a:pt x="1810322" y="1293347"/>
                    <a:pt x="1857470" y="1357355"/>
                    <a:pt x="1930432" y="1402980"/>
                  </a:cubicBezTo>
                  <a:cubicBezTo>
                    <a:pt x="1957292" y="1419744"/>
                    <a:pt x="1985105" y="1435079"/>
                    <a:pt x="2011966" y="1451843"/>
                  </a:cubicBezTo>
                  <a:cubicBezTo>
                    <a:pt x="2038350" y="1468322"/>
                    <a:pt x="2058162" y="1490515"/>
                    <a:pt x="2077307" y="1531187"/>
                  </a:cubicBezTo>
                  <a:cubicBezTo>
                    <a:pt x="1862518" y="1409838"/>
                    <a:pt x="1647254" y="1328590"/>
                    <a:pt x="1424749" y="1263725"/>
                  </a:cubicBezTo>
                  <a:cubicBezTo>
                    <a:pt x="1351979" y="1242484"/>
                    <a:pt x="1294162" y="1192573"/>
                    <a:pt x="1275779" y="1115897"/>
                  </a:cubicBezTo>
                  <a:cubicBezTo>
                    <a:pt x="1247204" y="996929"/>
                    <a:pt x="1174528" y="922444"/>
                    <a:pt x="1063181" y="880153"/>
                  </a:cubicBezTo>
                  <a:cubicBezTo>
                    <a:pt x="1042511" y="872342"/>
                    <a:pt x="1023080" y="861103"/>
                    <a:pt x="1002696" y="852721"/>
                  </a:cubicBezTo>
                  <a:cubicBezTo>
                    <a:pt x="912114" y="815383"/>
                    <a:pt x="824293" y="774425"/>
                    <a:pt x="770287" y="684319"/>
                  </a:cubicBezTo>
                  <a:cubicBezTo>
                    <a:pt x="801719" y="761186"/>
                    <a:pt x="837343" y="834814"/>
                    <a:pt x="872299" y="908632"/>
                  </a:cubicBezTo>
                  <a:cubicBezTo>
                    <a:pt x="899541" y="966163"/>
                    <a:pt x="934974" y="1018456"/>
                    <a:pt x="971359" y="1070462"/>
                  </a:cubicBezTo>
                  <a:cubicBezTo>
                    <a:pt x="1028795" y="1152663"/>
                    <a:pt x="1106995" y="1194478"/>
                    <a:pt x="1206151" y="1204765"/>
                  </a:cubicBezTo>
                  <a:cubicBezTo>
                    <a:pt x="1251299" y="1209432"/>
                    <a:pt x="1300924" y="1205622"/>
                    <a:pt x="1347121" y="1247627"/>
                  </a:cubicBezTo>
                  <a:cubicBezTo>
                    <a:pt x="1174909" y="1208480"/>
                    <a:pt x="1010317" y="1189144"/>
                    <a:pt x="844486" y="1179047"/>
                  </a:cubicBezTo>
                  <a:cubicBezTo>
                    <a:pt x="752189" y="1173428"/>
                    <a:pt x="668084" y="1147234"/>
                    <a:pt x="593217" y="1090370"/>
                  </a:cubicBezTo>
                  <a:cubicBezTo>
                    <a:pt x="530543" y="1042649"/>
                    <a:pt x="458152" y="1036077"/>
                    <a:pt x="380809" y="1044554"/>
                  </a:cubicBezTo>
                  <a:cubicBezTo>
                    <a:pt x="254508" y="1058461"/>
                    <a:pt x="127635" y="1103228"/>
                    <a:pt x="0" y="1044745"/>
                  </a:cubicBezTo>
                  <a:cubicBezTo>
                    <a:pt x="102108" y="1117135"/>
                    <a:pt x="205835" y="1183048"/>
                    <a:pt x="316420" y="1238960"/>
                  </a:cubicBezTo>
                  <a:cubicBezTo>
                    <a:pt x="433483" y="1298110"/>
                    <a:pt x="546354" y="1298872"/>
                    <a:pt x="661988" y="1239531"/>
                  </a:cubicBezTo>
                  <a:cubicBezTo>
                    <a:pt x="691324" y="1224481"/>
                    <a:pt x="721423" y="1209908"/>
                    <a:pt x="755904" y="1208289"/>
                  </a:cubicBezTo>
                  <a:cubicBezTo>
                    <a:pt x="871918" y="1202955"/>
                    <a:pt x="986314" y="1215909"/>
                    <a:pt x="1108329" y="1234006"/>
                  </a:cubicBezTo>
                  <a:cubicBezTo>
                    <a:pt x="1052798" y="1258391"/>
                    <a:pt x="1004888" y="1248199"/>
                    <a:pt x="957072" y="1237055"/>
                  </a:cubicBezTo>
                  <a:cubicBezTo>
                    <a:pt x="843248" y="1210480"/>
                    <a:pt x="739044" y="1229149"/>
                    <a:pt x="639223" y="1292109"/>
                  </a:cubicBezTo>
                  <a:cubicBezTo>
                    <a:pt x="521494" y="1366309"/>
                    <a:pt x="422720" y="1462321"/>
                    <a:pt x="319564" y="1553570"/>
                  </a:cubicBezTo>
                  <a:cubicBezTo>
                    <a:pt x="304133" y="1567191"/>
                    <a:pt x="290513" y="1582717"/>
                    <a:pt x="276034" y="1597385"/>
                  </a:cubicBezTo>
                  <a:cubicBezTo>
                    <a:pt x="342709" y="1555571"/>
                    <a:pt x="413861" y="1532806"/>
                    <a:pt x="490538" y="1525091"/>
                  </a:cubicBezTo>
                  <a:cubicBezTo>
                    <a:pt x="542544" y="1519852"/>
                    <a:pt x="594265" y="1511565"/>
                    <a:pt x="646271" y="1507755"/>
                  </a:cubicBezTo>
                  <a:cubicBezTo>
                    <a:pt x="780669" y="1497944"/>
                    <a:pt x="891254" y="1450796"/>
                    <a:pt x="975931" y="1337734"/>
                  </a:cubicBezTo>
                  <a:cubicBezTo>
                    <a:pt x="1034796" y="1259248"/>
                    <a:pt x="1126617" y="1234483"/>
                    <a:pt x="1224248" y="1253914"/>
                  </a:cubicBezTo>
                  <a:cubicBezTo>
                    <a:pt x="1298638" y="1268677"/>
                    <a:pt x="1372267" y="1287823"/>
                    <a:pt x="1445419" y="1308111"/>
                  </a:cubicBezTo>
                  <a:cubicBezTo>
                    <a:pt x="1578769" y="1345163"/>
                    <a:pt x="1706499" y="1397265"/>
                    <a:pt x="1843754" y="1459749"/>
                  </a:cubicBezTo>
                  <a:cubicBezTo>
                    <a:pt x="1785080" y="1466988"/>
                    <a:pt x="1744123" y="1452510"/>
                    <a:pt x="1703641" y="1435270"/>
                  </a:cubicBezTo>
                  <a:cubicBezTo>
                    <a:pt x="1591627" y="1387359"/>
                    <a:pt x="1480852" y="1386692"/>
                    <a:pt x="1367409" y="1434698"/>
                  </a:cubicBezTo>
                  <a:cubicBezTo>
                    <a:pt x="1220438" y="1496801"/>
                    <a:pt x="1088898" y="1584526"/>
                    <a:pt x="955453" y="1669585"/>
                  </a:cubicBezTo>
                  <a:cubicBezTo>
                    <a:pt x="951357" y="1672252"/>
                    <a:pt x="951547" y="1674538"/>
                    <a:pt x="960311" y="1677300"/>
                  </a:cubicBezTo>
                  <a:cubicBezTo>
                    <a:pt x="1022604" y="1646153"/>
                    <a:pt x="1091279" y="1625103"/>
                    <a:pt x="1166146" y="1631104"/>
                  </a:cubicBezTo>
                  <a:cubicBezTo>
                    <a:pt x="1235583" y="1636723"/>
                    <a:pt x="1305401" y="1639295"/>
                    <a:pt x="1374838" y="1645105"/>
                  </a:cubicBezTo>
                  <a:cubicBezTo>
                    <a:pt x="1456849" y="1651964"/>
                    <a:pt x="1536096" y="1647677"/>
                    <a:pt x="1609154" y="1603672"/>
                  </a:cubicBezTo>
                  <a:cubicBezTo>
                    <a:pt x="1640681" y="1584717"/>
                    <a:pt x="1667923" y="1560809"/>
                    <a:pt x="1696117" y="1537759"/>
                  </a:cubicBezTo>
                  <a:cubicBezTo>
                    <a:pt x="1773745" y="1474322"/>
                    <a:pt x="1859566" y="1465369"/>
                    <a:pt x="1946815" y="1511946"/>
                  </a:cubicBezTo>
                  <a:cubicBezTo>
                    <a:pt x="2137981" y="1613768"/>
                    <a:pt x="2313241" y="1738260"/>
                    <a:pt x="2472976" y="1884469"/>
                  </a:cubicBezTo>
                  <a:cubicBezTo>
                    <a:pt x="2490692" y="1900661"/>
                    <a:pt x="2508028" y="1917235"/>
                    <a:pt x="2533650" y="1941333"/>
                  </a:cubicBezTo>
                  <a:cubicBezTo>
                    <a:pt x="2485644" y="1932665"/>
                    <a:pt x="2454878" y="1917330"/>
                    <a:pt x="2428970" y="1893422"/>
                  </a:cubicBezTo>
                  <a:cubicBezTo>
                    <a:pt x="2401062" y="1867610"/>
                    <a:pt x="2375440" y="1839320"/>
                    <a:pt x="2347627" y="1813317"/>
                  </a:cubicBezTo>
                  <a:cubicBezTo>
                    <a:pt x="2272570" y="1743118"/>
                    <a:pt x="2186749" y="1707780"/>
                    <a:pt x="2080546" y="1713781"/>
                  </a:cubicBezTo>
                  <a:cubicBezTo>
                    <a:pt x="1933956" y="1722068"/>
                    <a:pt x="1799939" y="1775312"/>
                    <a:pt x="1662303" y="1816746"/>
                  </a:cubicBezTo>
                  <a:cubicBezTo>
                    <a:pt x="1636871" y="1824366"/>
                    <a:pt x="1608963" y="1827700"/>
                    <a:pt x="1587627" y="1849417"/>
                  </a:cubicBezTo>
                  <a:cubicBezTo>
                    <a:pt x="1691735" y="1818937"/>
                    <a:pt x="1781365" y="1859323"/>
                    <a:pt x="1870234" y="1903138"/>
                  </a:cubicBezTo>
                  <a:cubicBezTo>
                    <a:pt x="1929860" y="1932475"/>
                    <a:pt x="1990154" y="1960669"/>
                    <a:pt x="2048732" y="1992006"/>
                  </a:cubicBezTo>
                  <a:cubicBezTo>
                    <a:pt x="2146363" y="2044108"/>
                    <a:pt x="2240756" y="2036488"/>
                    <a:pt x="2332672" y="1979814"/>
                  </a:cubicBezTo>
                  <a:cubicBezTo>
                    <a:pt x="2391727" y="1943429"/>
                    <a:pt x="2452402" y="1945238"/>
                    <a:pt x="2515552" y="1965146"/>
                  </a:cubicBezTo>
                  <a:cubicBezTo>
                    <a:pt x="2619375" y="1997912"/>
                    <a:pt x="2667476" y="2089351"/>
                    <a:pt x="2741866" y="2170314"/>
                  </a:cubicBezTo>
                  <a:cubicBezTo>
                    <a:pt x="2551747" y="2143454"/>
                    <a:pt x="2374773" y="2118593"/>
                    <a:pt x="2197799" y="2093352"/>
                  </a:cubicBezTo>
                  <a:cubicBezTo>
                    <a:pt x="1901571" y="2051061"/>
                    <a:pt x="1605343" y="2008675"/>
                    <a:pt x="1309211" y="1965622"/>
                  </a:cubicBezTo>
                  <a:cubicBezTo>
                    <a:pt x="1284351" y="1962002"/>
                    <a:pt x="1275493" y="1969432"/>
                    <a:pt x="1272540" y="1994006"/>
                  </a:cubicBezTo>
                  <a:cubicBezTo>
                    <a:pt x="1264920" y="2058395"/>
                    <a:pt x="1254823" y="2122499"/>
                    <a:pt x="1245679" y="2186792"/>
                  </a:cubicBezTo>
                  <a:cubicBezTo>
                    <a:pt x="1213675" y="2412440"/>
                    <a:pt x="1181481" y="2637992"/>
                    <a:pt x="1149762" y="2863639"/>
                  </a:cubicBezTo>
                  <a:cubicBezTo>
                    <a:pt x="1143000" y="2911454"/>
                    <a:pt x="1156716" y="2927933"/>
                    <a:pt x="1204341" y="2934600"/>
                  </a:cubicBezTo>
                  <a:cubicBezTo>
                    <a:pt x="1328261" y="2951840"/>
                    <a:pt x="1451991" y="2969557"/>
                    <a:pt x="1575911" y="2987083"/>
                  </a:cubicBezTo>
                  <a:cubicBezTo>
                    <a:pt x="1880045" y="3029945"/>
                    <a:pt x="2183892" y="3075189"/>
                    <a:pt x="2488502" y="3113670"/>
                  </a:cubicBezTo>
                  <a:cubicBezTo>
                    <a:pt x="2564796" y="3123290"/>
                    <a:pt x="2612993" y="3151199"/>
                    <a:pt x="2642330" y="3222255"/>
                  </a:cubicBezTo>
                  <a:cubicBezTo>
                    <a:pt x="2690431" y="3339222"/>
                    <a:pt x="2744152" y="3453903"/>
                    <a:pt x="2794254" y="3570108"/>
                  </a:cubicBezTo>
                  <a:cubicBezTo>
                    <a:pt x="2845118" y="3688028"/>
                    <a:pt x="2931509" y="3763561"/>
                    <a:pt x="3058382" y="3785373"/>
                  </a:cubicBezTo>
                  <a:cubicBezTo>
                    <a:pt x="3170872" y="3804804"/>
                    <a:pt x="3234499" y="3877003"/>
                    <a:pt x="3281458" y="3972063"/>
                  </a:cubicBezTo>
                  <a:cubicBezTo>
                    <a:pt x="3291649" y="3992637"/>
                    <a:pt x="3294126" y="4012735"/>
                    <a:pt x="3291745" y="4035976"/>
                  </a:cubicBezTo>
                  <a:cubicBezTo>
                    <a:pt x="3261741" y="4336776"/>
                    <a:pt x="3178397" y="4622335"/>
                    <a:pt x="3048286" y="4894560"/>
                  </a:cubicBezTo>
                  <a:cubicBezTo>
                    <a:pt x="3043333" y="4905037"/>
                    <a:pt x="3042285" y="4920182"/>
                    <a:pt x="3025902" y="4923420"/>
                  </a:cubicBezTo>
                  <a:cubicBezTo>
                    <a:pt x="3017329" y="4899322"/>
                    <a:pt x="3014663" y="4874557"/>
                    <a:pt x="3013520" y="4849220"/>
                  </a:cubicBezTo>
                  <a:cubicBezTo>
                    <a:pt x="3010090" y="4776068"/>
                    <a:pt x="3038665" y="4709584"/>
                    <a:pt x="3056382" y="4641004"/>
                  </a:cubicBezTo>
                  <a:cubicBezTo>
                    <a:pt x="3102293" y="4463363"/>
                    <a:pt x="3084957" y="4300580"/>
                    <a:pt x="2976467" y="4144180"/>
                  </a:cubicBezTo>
                  <a:cubicBezTo>
                    <a:pt x="2864739" y="3983017"/>
                    <a:pt x="2719292" y="3856429"/>
                    <a:pt x="2582037" y="3720794"/>
                  </a:cubicBezTo>
                  <a:cubicBezTo>
                    <a:pt x="2548985" y="3688123"/>
                    <a:pt x="2513076" y="3658405"/>
                    <a:pt x="2476119" y="3625258"/>
                  </a:cubicBezTo>
                  <a:cubicBezTo>
                    <a:pt x="2472309" y="3641069"/>
                    <a:pt x="2480596" y="3644784"/>
                    <a:pt x="2485168" y="3649928"/>
                  </a:cubicBezTo>
                  <a:cubicBezTo>
                    <a:pt x="2546509" y="3719270"/>
                    <a:pt x="2582799" y="3799756"/>
                    <a:pt x="2599087" y="3891005"/>
                  </a:cubicBezTo>
                  <a:cubicBezTo>
                    <a:pt x="2624042" y="4030832"/>
                    <a:pt x="2616803" y="4172374"/>
                    <a:pt x="2622137" y="4312868"/>
                  </a:cubicBezTo>
                  <a:cubicBezTo>
                    <a:pt x="2629281" y="4501272"/>
                    <a:pt x="2697670" y="4644147"/>
                    <a:pt x="2869406" y="4735016"/>
                  </a:cubicBezTo>
                  <a:cubicBezTo>
                    <a:pt x="2949131" y="4777211"/>
                    <a:pt x="2975229" y="4860651"/>
                    <a:pt x="2995422" y="4944090"/>
                  </a:cubicBezTo>
                  <a:cubicBezTo>
                    <a:pt x="3002375" y="4972665"/>
                    <a:pt x="2997041" y="4996000"/>
                    <a:pt x="2983230" y="5020670"/>
                  </a:cubicBezTo>
                  <a:cubicBezTo>
                    <a:pt x="2913316" y="5145258"/>
                    <a:pt x="2833878" y="5263272"/>
                    <a:pt x="2746820" y="5376334"/>
                  </a:cubicBezTo>
                  <a:cubicBezTo>
                    <a:pt x="2772823" y="5403861"/>
                    <a:pt x="2798826" y="5403766"/>
                    <a:pt x="2824924" y="5376429"/>
                  </a:cubicBezTo>
                  <a:cubicBezTo>
                    <a:pt x="2923889" y="5240603"/>
                    <a:pt x="3011805" y="5098013"/>
                    <a:pt x="3090196" y="4949233"/>
                  </a:cubicBezTo>
                  <a:cubicBezTo>
                    <a:pt x="3143631" y="4847792"/>
                    <a:pt x="3303841" y="4773592"/>
                    <a:pt x="3415379" y="4796833"/>
                  </a:cubicBezTo>
                  <a:cubicBezTo>
                    <a:pt x="3578542" y="4830933"/>
                    <a:pt x="3715131" y="4793499"/>
                    <a:pt x="3837051" y="4674913"/>
                  </a:cubicBezTo>
                  <a:cubicBezTo>
                    <a:pt x="3951637" y="4563375"/>
                    <a:pt x="4051173" y="4436597"/>
                    <a:pt x="4179475" y="4338776"/>
                  </a:cubicBezTo>
                  <a:cubicBezTo>
                    <a:pt x="4244340" y="4289341"/>
                    <a:pt x="4315111" y="4258575"/>
                    <a:pt x="4395120" y="4247145"/>
                  </a:cubicBezTo>
                  <a:cubicBezTo>
                    <a:pt x="4410837" y="4244859"/>
                    <a:pt x="4429411" y="4249145"/>
                    <a:pt x="4443888" y="4229524"/>
                  </a:cubicBezTo>
                  <a:cubicBezTo>
                    <a:pt x="4301776" y="4229334"/>
                    <a:pt x="4164139" y="4238192"/>
                    <a:pt x="4026408" y="4242764"/>
                  </a:cubicBezTo>
                  <a:cubicBezTo>
                    <a:pt x="3906584" y="4246764"/>
                    <a:pt x="3791236" y="4269338"/>
                    <a:pt x="3675698" y="4299056"/>
                  </a:cubicBezTo>
                  <a:cubicBezTo>
                    <a:pt x="3530726" y="4336394"/>
                    <a:pt x="3431000" y="4427168"/>
                    <a:pt x="3356705" y="4550707"/>
                  </a:cubicBezTo>
                  <a:cubicBezTo>
                    <a:pt x="3324130" y="4604904"/>
                    <a:pt x="3297174" y="4662435"/>
                    <a:pt x="3267647" y="4718442"/>
                  </a:cubicBezTo>
                  <a:cubicBezTo>
                    <a:pt x="3240500" y="4769972"/>
                    <a:pt x="3199638" y="4807692"/>
                    <a:pt x="3149346" y="4840362"/>
                  </a:cubicBezTo>
                  <a:cubicBezTo>
                    <a:pt x="3145250" y="4818264"/>
                    <a:pt x="3156490" y="4803881"/>
                    <a:pt x="3162776" y="4788451"/>
                  </a:cubicBezTo>
                  <a:cubicBezTo>
                    <a:pt x="3265170" y="4539372"/>
                    <a:pt x="3331559" y="4281245"/>
                    <a:pt x="3355181" y="4012925"/>
                  </a:cubicBezTo>
                  <a:cubicBezTo>
                    <a:pt x="3361372" y="3942631"/>
                    <a:pt x="3405949" y="3902531"/>
                    <a:pt x="3453384" y="3850524"/>
                  </a:cubicBezTo>
                  <a:cubicBezTo>
                    <a:pt x="3469386" y="3931963"/>
                    <a:pt x="3482340" y="4003115"/>
                    <a:pt x="3497580" y="4073695"/>
                  </a:cubicBezTo>
                  <a:cubicBezTo>
                    <a:pt x="3504628" y="4106651"/>
                    <a:pt x="3518345" y="4126559"/>
                    <a:pt x="3561873" y="4117795"/>
                  </a:cubicBezTo>
                  <a:cubicBezTo>
                    <a:pt x="3752659" y="4079410"/>
                    <a:pt x="3944302" y="4045025"/>
                    <a:pt x="4135659" y="4009306"/>
                  </a:cubicBezTo>
                  <a:cubicBezTo>
                    <a:pt x="4532376" y="3935201"/>
                    <a:pt x="4929092" y="3860620"/>
                    <a:pt x="5326095" y="3787850"/>
                  </a:cubicBezTo>
                  <a:cubicBezTo>
                    <a:pt x="5368290" y="3780515"/>
                    <a:pt x="5378672" y="3768514"/>
                    <a:pt x="5369910" y="3724223"/>
                  </a:cubicBezTo>
                  <a:close/>
                  <a:moveTo>
                    <a:pt x="3298603" y="3933106"/>
                  </a:moveTo>
                  <a:cubicBezTo>
                    <a:pt x="3252311" y="3877861"/>
                    <a:pt x="3228499" y="3821663"/>
                    <a:pt x="3223260" y="3757084"/>
                  </a:cubicBezTo>
                  <a:cubicBezTo>
                    <a:pt x="3214116" y="3643165"/>
                    <a:pt x="3203448" y="3529532"/>
                    <a:pt x="3138202" y="3430281"/>
                  </a:cubicBezTo>
                  <a:cubicBezTo>
                    <a:pt x="3067812" y="3323220"/>
                    <a:pt x="2958751" y="3263594"/>
                    <a:pt x="2853214" y="3200157"/>
                  </a:cubicBezTo>
                  <a:cubicBezTo>
                    <a:pt x="2827972" y="3185012"/>
                    <a:pt x="2800350" y="3174059"/>
                    <a:pt x="2775871" y="3156533"/>
                  </a:cubicBezTo>
                  <a:cubicBezTo>
                    <a:pt x="2847880" y="3165962"/>
                    <a:pt x="2920079" y="3173678"/>
                    <a:pt x="2991612" y="3185774"/>
                  </a:cubicBezTo>
                  <a:cubicBezTo>
                    <a:pt x="3020854" y="3190727"/>
                    <a:pt x="3029998" y="3184822"/>
                    <a:pt x="3033808" y="3155009"/>
                  </a:cubicBezTo>
                  <a:cubicBezTo>
                    <a:pt x="3048476" y="3040804"/>
                    <a:pt x="3066193" y="2926980"/>
                    <a:pt x="3083052" y="2810299"/>
                  </a:cubicBezTo>
                  <a:cubicBezTo>
                    <a:pt x="3114770" y="2818586"/>
                    <a:pt x="3128200" y="2840303"/>
                    <a:pt x="3137916" y="2865925"/>
                  </a:cubicBezTo>
                  <a:cubicBezTo>
                    <a:pt x="3229547" y="3108717"/>
                    <a:pt x="3285744" y="3359129"/>
                    <a:pt x="3300031" y="3618686"/>
                  </a:cubicBezTo>
                  <a:cubicBezTo>
                    <a:pt x="3305651" y="3720984"/>
                    <a:pt x="3311366" y="3823092"/>
                    <a:pt x="3298603" y="3933106"/>
                  </a:cubicBezTo>
                  <a:close/>
                </a:path>
              </a:pathLst>
            </a:custGeom>
            <a:solidFill>
              <a:srgbClr val="277960"/>
            </a:solidFill>
            <a:ln w="9525" cap="flat">
              <a:noFill/>
              <a:prstDash val="solid"/>
              <a:miter/>
            </a:ln>
          </p:spPr>
          <p:txBody>
            <a:bodyPr rtlCol="0" anchor="ctr"/>
            <a:lstStyle/>
            <a:p>
              <a:endParaRPr lang="en-US" dirty="0"/>
            </a:p>
          </p:txBody>
        </p:sp>
        <p:sp>
          <p:nvSpPr>
            <p:cNvPr id="28" name="Freeform: Shape 428">
              <a:extLst>
                <a:ext uri="{FF2B5EF4-FFF2-40B4-BE49-F238E27FC236}">
                  <a16:creationId xmlns:a16="http://schemas.microsoft.com/office/drawing/2014/main" id="{99B0F3CB-502C-4F2E-ADC8-134A343A5F35}"/>
                </a:ext>
              </a:extLst>
            </p:cNvPr>
            <p:cNvSpPr/>
            <p:nvPr/>
          </p:nvSpPr>
          <p:spPr>
            <a:xfrm>
              <a:off x="5040652" y="4551143"/>
              <a:ext cx="601866" cy="369230"/>
            </a:xfrm>
            <a:custGeom>
              <a:avLst/>
              <a:gdLst>
                <a:gd name="connsiteX0" fmla="*/ 1064839 w 2126171"/>
                <a:gd name="connsiteY0" fmla="*/ 0 h 1304353"/>
                <a:gd name="connsiteX1" fmla="*/ 1142944 w 2126171"/>
                <a:gd name="connsiteY1" fmla="*/ 95 h 1304353"/>
                <a:gd name="connsiteX2" fmla="*/ 2073727 w 2126171"/>
                <a:gd name="connsiteY2" fmla="*/ 571 h 1304353"/>
                <a:gd name="connsiteX3" fmla="*/ 2126114 w 2126171"/>
                <a:gd name="connsiteY3" fmla="*/ 51340 h 1304353"/>
                <a:gd name="connsiteX4" fmla="*/ 2125066 w 2126171"/>
                <a:gd name="connsiteY4" fmla="*/ 459581 h 1304353"/>
                <a:gd name="connsiteX5" fmla="*/ 2094778 w 2126171"/>
                <a:gd name="connsiteY5" fmla="*/ 498157 h 1304353"/>
                <a:gd name="connsiteX6" fmla="*/ 1978858 w 2126171"/>
                <a:gd name="connsiteY6" fmla="*/ 605885 h 1304353"/>
                <a:gd name="connsiteX7" fmla="*/ 1875797 w 2126171"/>
                <a:gd name="connsiteY7" fmla="*/ 1304258 h 1304353"/>
                <a:gd name="connsiteX8" fmla="*/ 282932 w 2126171"/>
                <a:gd name="connsiteY8" fmla="*/ 1304354 h 1304353"/>
                <a:gd name="connsiteX9" fmla="*/ 143676 w 2126171"/>
                <a:gd name="connsiteY9" fmla="*/ 548735 h 1304353"/>
                <a:gd name="connsiteX10" fmla="*/ 81287 w 2126171"/>
                <a:gd name="connsiteY10" fmla="*/ 496158 h 1304353"/>
                <a:gd name="connsiteX11" fmla="*/ 991 w 2126171"/>
                <a:gd name="connsiteY11" fmla="*/ 418529 h 1304353"/>
                <a:gd name="connsiteX12" fmla="*/ 39 w 2126171"/>
                <a:gd name="connsiteY12" fmla="*/ 47720 h 1304353"/>
                <a:gd name="connsiteX13" fmla="*/ 47093 w 2126171"/>
                <a:gd name="connsiteY13" fmla="*/ 667 h 1304353"/>
                <a:gd name="connsiteX14" fmla="*/ 1036359 w 2126171"/>
                <a:gd name="connsiteY14" fmla="*/ 1524 h 1304353"/>
                <a:gd name="connsiteX15" fmla="*/ 1064839 w 2126171"/>
                <a:gd name="connsiteY15" fmla="*/ 0 h 1304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6171" h="1304353">
                  <a:moveTo>
                    <a:pt x="1064839" y="0"/>
                  </a:moveTo>
                  <a:cubicBezTo>
                    <a:pt x="1090842" y="0"/>
                    <a:pt x="1116941" y="95"/>
                    <a:pt x="1142944" y="95"/>
                  </a:cubicBezTo>
                  <a:cubicBezTo>
                    <a:pt x="1453173" y="571"/>
                    <a:pt x="1763498" y="1810"/>
                    <a:pt x="2073727" y="571"/>
                  </a:cubicBezTo>
                  <a:cubicBezTo>
                    <a:pt x="2114017" y="381"/>
                    <a:pt x="2127162" y="8001"/>
                    <a:pt x="2126114" y="51340"/>
                  </a:cubicBezTo>
                  <a:cubicBezTo>
                    <a:pt x="2122781" y="187357"/>
                    <a:pt x="2124780" y="323469"/>
                    <a:pt x="2125066" y="459581"/>
                  </a:cubicBezTo>
                  <a:cubicBezTo>
                    <a:pt x="2125066" y="480917"/>
                    <a:pt x="2127734" y="497396"/>
                    <a:pt x="2094778" y="498157"/>
                  </a:cubicBezTo>
                  <a:cubicBezTo>
                    <a:pt x="1992002" y="500443"/>
                    <a:pt x="1993716" y="502539"/>
                    <a:pt x="1978858" y="605885"/>
                  </a:cubicBezTo>
                  <a:cubicBezTo>
                    <a:pt x="1945520" y="838772"/>
                    <a:pt x="1910278" y="1071467"/>
                    <a:pt x="1875797" y="1304258"/>
                  </a:cubicBezTo>
                  <a:cubicBezTo>
                    <a:pt x="1344874" y="1304258"/>
                    <a:pt x="813855" y="1304354"/>
                    <a:pt x="282932" y="1304354"/>
                  </a:cubicBezTo>
                  <a:cubicBezTo>
                    <a:pt x="236068" y="1052513"/>
                    <a:pt x="187967" y="800958"/>
                    <a:pt x="143676" y="548735"/>
                  </a:cubicBezTo>
                  <a:cubicBezTo>
                    <a:pt x="136342" y="507111"/>
                    <a:pt x="123007" y="494252"/>
                    <a:pt x="81287" y="496158"/>
                  </a:cubicBezTo>
                  <a:cubicBezTo>
                    <a:pt x="1087" y="499682"/>
                    <a:pt x="991" y="497205"/>
                    <a:pt x="991" y="418529"/>
                  </a:cubicBezTo>
                  <a:cubicBezTo>
                    <a:pt x="991" y="294894"/>
                    <a:pt x="2516" y="171259"/>
                    <a:pt x="39" y="47720"/>
                  </a:cubicBezTo>
                  <a:cubicBezTo>
                    <a:pt x="-723" y="10287"/>
                    <a:pt x="9469" y="476"/>
                    <a:pt x="47093" y="667"/>
                  </a:cubicBezTo>
                  <a:cubicBezTo>
                    <a:pt x="376848" y="2191"/>
                    <a:pt x="706604" y="1619"/>
                    <a:pt x="1036359" y="1524"/>
                  </a:cubicBezTo>
                  <a:cubicBezTo>
                    <a:pt x="1045884" y="1429"/>
                    <a:pt x="1055409" y="476"/>
                    <a:pt x="1064839" y="0"/>
                  </a:cubicBezTo>
                  <a:close/>
                </a:path>
              </a:pathLst>
            </a:custGeom>
            <a:solidFill>
              <a:srgbClr val="E06545"/>
            </a:solidFill>
            <a:ln w="9525" cap="flat">
              <a:noFill/>
              <a:prstDash val="solid"/>
              <a:miter/>
            </a:ln>
          </p:spPr>
          <p:txBody>
            <a:bodyPr rtlCol="0" anchor="ctr"/>
            <a:lstStyle/>
            <a:p>
              <a:endParaRPr lang="en-US"/>
            </a:p>
          </p:txBody>
        </p:sp>
        <p:sp>
          <p:nvSpPr>
            <p:cNvPr id="29" name="Freeform: Shape 435">
              <a:extLst>
                <a:ext uri="{FF2B5EF4-FFF2-40B4-BE49-F238E27FC236}">
                  <a16:creationId xmlns:a16="http://schemas.microsoft.com/office/drawing/2014/main" id="{1E572447-8C52-C3B0-C295-A3866C14F54F}"/>
                </a:ext>
              </a:extLst>
            </p:cNvPr>
            <p:cNvSpPr/>
            <p:nvPr/>
          </p:nvSpPr>
          <p:spPr>
            <a:xfrm>
              <a:off x="5308209" y="3125483"/>
              <a:ext cx="314251" cy="402789"/>
            </a:xfrm>
            <a:custGeom>
              <a:avLst/>
              <a:gdLst>
                <a:gd name="connsiteX0" fmla="*/ 1094065 w 1110134"/>
                <a:gd name="connsiteY0" fmla="*/ 310887 h 1422907"/>
                <a:gd name="connsiteX1" fmla="*/ 1060441 w 1110134"/>
                <a:gd name="connsiteY1" fmla="*/ 171537 h 1422907"/>
                <a:gd name="connsiteX2" fmla="*/ 1038820 w 1110134"/>
                <a:gd name="connsiteY2" fmla="*/ 117435 h 1422907"/>
                <a:gd name="connsiteX3" fmla="*/ 865369 w 1110134"/>
                <a:gd name="connsiteY3" fmla="*/ 9707 h 1422907"/>
                <a:gd name="connsiteX4" fmla="*/ 811363 w 1110134"/>
                <a:gd name="connsiteY4" fmla="*/ 14469 h 1422907"/>
                <a:gd name="connsiteX5" fmla="*/ 671631 w 1110134"/>
                <a:gd name="connsiteY5" fmla="*/ 51712 h 1422907"/>
                <a:gd name="connsiteX6" fmla="*/ 611242 w 1110134"/>
                <a:gd name="connsiteY6" fmla="*/ 77049 h 1422907"/>
                <a:gd name="connsiteX7" fmla="*/ 378071 w 1110134"/>
                <a:gd name="connsiteY7" fmla="*/ 457572 h 1422907"/>
                <a:gd name="connsiteX8" fmla="*/ 13263 w 1110134"/>
                <a:gd name="connsiteY8" fmla="*/ 1052599 h 1422907"/>
                <a:gd name="connsiteX9" fmla="*/ 11073 w 1110134"/>
                <a:gd name="connsiteY9" fmla="*/ 1102320 h 1422907"/>
                <a:gd name="connsiteX10" fmla="*/ 50411 w 1110134"/>
                <a:gd name="connsiteY10" fmla="*/ 1255101 h 1422907"/>
                <a:gd name="connsiteX11" fmla="*/ 70985 w 1110134"/>
                <a:gd name="connsiteY11" fmla="*/ 1301869 h 1422907"/>
                <a:gd name="connsiteX12" fmla="*/ 253293 w 1110134"/>
                <a:gd name="connsiteY12" fmla="*/ 1413311 h 1422907"/>
                <a:gd name="connsiteX13" fmla="*/ 296156 w 1110134"/>
                <a:gd name="connsiteY13" fmla="*/ 1414073 h 1422907"/>
                <a:gd name="connsiteX14" fmla="*/ 461129 w 1110134"/>
                <a:gd name="connsiteY14" fmla="*/ 1376449 h 1422907"/>
                <a:gd name="connsiteX15" fmla="*/ 498181 w 1110134"/>
                <a:gd name="connsiteY15" fmla="*/ 1351399 h 1422907"/>
                <a:gd name="connsiteX16" fmla="*/ 1100733 w 1110134"/>
                <a:gd name="connsiteY16" fmla="*/ 367466 h 1422907"/>
                <a:gd name="connsiteX17" fmla="*/ 1094065 w 1110134"/>
                <a:gd name="connsiteY17" fmla="*/ 310887 h 1422907"/>
                <a:gd name="connsiteX18" fmla="*/ 555712 w 1110134"/>
                <a:gd name="connsiteY18" fmla="*/ 948491 h 1422907"/>
                <a:gd name="connsiteX19" fmla="*/ 319968 w 1110134"/>
                <a:gd name="connsiteY19" fmla="*/ 712081 h 1422907"/>
                <a:gd name="connsiteX20" fmla="*/ 555141 w 1110134"/>
                <a:gd name="connsiteY20" fmla="*/ 474337 h 1422907"/>
                <a:gd name="connsiteX21" fmla="*/ 792694 w 1110134"/>
                <a:gd name="connsiteY21" fmla="*/ 706556 h 1422907"/>
                <a:gd name="connsiteX22" fmla="*/ 555712 w 1110134"/>
                <a:gd name="connsiteY22" fmla="*/ 948491 h 1422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110134" h="1422907">
                  <a:moveTo>
                    <a:pt x="1094065" y="310887"/>
                  </a:moveTo>
                  <a:cubicBezTo>
                    <a:pt x="1055585" y="272311"/>
                    <a:pt x="1041582" y="224496"/>
                    <a:pt x="1060441" y="171537"/>
                  </a:cubicBezTo>
                  <a:cubicBezTo>
                    <a:pt x="1069872" y="145057"/>
                    <a:pt x="1061204" y="130865"/>
                    <a:pt x="1038820" y="117435"/>
                  </a:cubicBezTo>
                  <a:cubicBezTo>
                    <a:pt x="980432" y="82478"/>
                    <a:pt x="922901" y="45997"/>
                    <a:pt x="865369" y="9707"/>
                  </a:cubicBezTo>
                  <a:cubicBezTo>
                    <a:pt x="845653" y="-2771"/>
                    <a:pt x="829460" y="-5247"/>
                    <a:pt x="811363" y="14469"/>
                  </a:cubicBezTo>
                  <a:cubicBezTo>
                    <a:pt x="773263" y="55998"/>
                    <a:pt x="722971" y="64857"/>
                    <a:pt x="671631" y="51712"/>
                  </a:cubicBezTo>
                  <a:cubicBezTo>
                    <a:pt x="640580" y="43806"/>
                    <a:pt x="626864" y="50950"/>
                    <a:pt x="611242" y="77049"/>
                  </a:cubicBezTo>
                  <a:cubicBezTo>
                    <a:pt x="534662" y="204588"/>
                    <a:pt x="455890" y="330795"/>
                    <a:pt x="378071" y="457572"/>
                  </a:cubicBezTo>
                  <a:cubicBezTo>
                    <a:pt x="256341" y="655883"/>
                    <a:pt x="134802" y="854194"/>
                    <a:pt x="13263" y="1052599"/>
                  </a:cubicBezTo>
                  <a:cubicBezTo>
                    <a:pt x="3452" y="1068506"/>
                    <a:pt x="-9787" y="1083936"/>
                    <a:pt x="11073" y="1102320"/>
                  </a:cubicBezTo>
                  <a:cubicBezTo>
                    <a:pt x="58412" y="1144135"/>
                    <a:pt x="62793" y="1198808"/>
                    <a:pt x="50411" y="1255101"/>
                  </a:cubicBezTo>
                  <a:cubicBezTo>
                    <a:pt x="44982" y="1279485"/>
                    <a:pt x="54221" y="1291486"/>
                    <a:pt x="70985" y="1301869"/>
                  </a:cubicBezTo>
                  <a:cubicBezTo>
                    <a:pt x="131468" y="1339492"/>
                    <a:pt x="192333" y="1376545"/>
                    <a:pt x="253293" y="1413311"/>
                  </a:cubicBezTo>
                  <a:cubicBezTo>
                    <a:pt x="267009" y="1421598"/>
                    <a:pt x="281678" y="1429599"/>
                    <a:pt x="296156" y="1414073"/>
                  </a:cubicBezTo>
                  <a:cubicBezTo>
                    <a:pt x="341209" y="1365686"/>
                    <a:pt x="395502" y="1356447"/>
                    <a:pt x="461129" y="1376449"/>
                  </a:cubicBezTo>
                  <a:cubicBezTo>
                    <a:pt x="478178" y="1380640"/>
                    <a:pt x="488656" y="1366924"/>
                    <a:pt x="498181" y="1351399"/>
                  </a:cubicBezTo>
                  <a:cubicBezTo>
                    <a:pt x="698873" y="1023357"/>
                    <a:pt x="899374" y="695126"/>
                    <a:pt x="1100733" y="367466"/>
                  </a:cubicBezTo>
                  <a:cubicBezTo>
                    <a:pt x="1114639" y="344511"/>
                    <a:pt x="1113687" y="330509"/>
                    <a:pt x="1094065" y="310887"/>
                  </a:cubicBezTo>
                  <a:close/>
                  <a:moveTo>
                    <a:pt x="555712" y="948491"/>
                  </a:moveTo>
                  <a:cubicBezTo>
                    <a:pt x="428268" y="949539"/>
                    <a:pt x="320158" y="841049"/>
                    <a:pt x="319968" y="712081"/>
                  </a:cubicBezTo>
                  <a:cubicBezTo>
                    <a:pt x="319778" y="584541"/>
                    <a:pt x="429791" y="473384"/>
                    <a:pt x="555141" y="474337"/>
                  </a:cubicBezTo>
                  <a:cubicBezTo>
                    <a:pt x="679823" y="475289"/>
                    <a:pt x="791837" y="584922"/>
                    <a:pt x="792694" y="706556"/>
                  </a:cubicBezTo>
                  <a:cubicBezTo>
                    <a:pt x="793647" y="836477"/>
                    <a:pt x="684871" y="947443"/>
                    <a:pt x="555712" y="948491"/>
                  </a:cubicBezTo>
                  <a:close/>
                </a:path>
              </a:pathLst>
            </a:custGeom>
            <a:solidFill>
              <a:srgbClr val="2AAF87"/>
            </a:solidFill>
            <a:ln w="9525" cap="flat">
              <a:noFill/>
              <a:prstDash val="solid"/>
              <a:miter/>
            </a:ln>
          </p:spPr>
          <p:txBody>
            <a:bodyPr rtlCol="0" anchor="ctr"/>
            <a:lstStyle/>
            <a:p>
              <a:endParaRPr lang="en-US"/>
            </a:p>
          </p:txBody>
        </p:sp>
        <p:sp>
          <p:nvSpPr>
            <p:cNvPr id="30" name="Freeform: Shape 436">
              <a:extLst>
                <a:ext uri="{FF2B5EF4-FFF2-40B4-BE49-F238E27FC236}">
                  <a16:creationId xmlns:a16="http://schemas.microsoft.com/office/drawing/2014/main" id="{74455985-8A93-E6F3-ED80-C08AED036DC8}"/>
                </a:ext>
              </a:extLst>
            </p:cNvPr>
            <p:cNvSpPr/>
            <p:nvPr/>
          </p:nvSpPr>
          <p:spPr>
            <a:xfrm>
              <a:off x="5577014" y="3899943"/>
              <a:ext cx="433983" cy="219036"/>
            </a:xfrm>
            <a:custGeom>
              <a:avLst/>
              <a:gdLst>
                <a:gd name="connsiteX0" fmla="*/ 1489408 w 1533101"/>
                <a:gd name="connsiteY0" fmla="*/ 131421 h 773776"/>
                <a:gd name="connsiteX1" fmla="*/ 1449783 w 1533101"/>
                <a:gd name="connsiteY1" fmla="*/ 105894 h 773776"/>
                <a:gd name="connsiteX2" fmla="*/ 1341960 w 1533101"/>
                <a:gd name="connsiteY2" fmla="*/ 39505 h 773776"/>
                <a:gd name="connsiteX3" fmla="*/ 1256235 w 1533101"/>
                <a:gd name="connsiteY3" fmla="*/ 4548 h 773776"/>
                <a:gd name="connsiteX4" fmla="*/ 767031 w 1533101"/>
                <a:gd name="connsiteY4" fmla="*/ 97036 h 773776"/>
                <a:gd name="connsiteX5" fmla="*/ 151907 w 1533101"/>
                <a:gd name="connsiteY5" fmla="*/ 212479 h 773776"/>
                <a:gd name="connsiteX6" fmla="*/ 111235 w 1533101"/>
                <a:gd name="connsiteY6" fmla="*/ 254103 h 773776"/>
                <a:gd name="connsiteX7" fmla="*/ 26271 w 1533101"/>
                <a:gd name="connsiteY7" fmla="*/ 376499 h 773776"/>
                <a:gd name="connsiteX8" fmla="*/ 1411 w 1533101"/>
                <a:gd name="connsiteY8" fmla="*/ 425172 h 773776"/>
                <a:gd name="connsiteX9" fmla="*/ 37988 w 1533101"/>
                <a:gd name="connsiteY9" fmla="*/ 625578 h 773776"/>
                <a:gd name="connsiteX10" fmla="*/ 88756 w 1533101"/>
                <a:gd name="connsiteY10" fmla="*/ 667298 h 773776"/>
                <a:gd name="connsiteX11" fmla="*/ 195340 w 1533101"/>
                <a:gd name="connsiteY11" fmla="*/ 734449 h 773776"/>
                <a:gd name="connsiteX12" fmla="*/ 276113 w 1533101"/>
                <a:gd name="connsiteY12" fmla="*/ 769310 h 773776"/>
                <a:gd name="connsiteX13" fmla="*/ 765126 w 1533101"/>
                <a:gd name="connsiteY13" fmla="*/ 676156 h 773776"/>
                <a:gd name="connsiteX14" fmla="*/ 1380346 w 1533101"/>
                <a:gd name="connsiteY14" fmla="*/ 560713 h 773776"/>
                <a:gd name="connsiteX15" fmla="*/ 1425589 w 1533101"/>
                <a:gd name="connsiteY15" fmla="*/ 523565 h 773776"/>
                <a:gd name="connsiteX16" fmla="*/ 1508553 w 1533101"/>
                <a:gd name="connsiteY16" fmla="*/ 396597 h 773776"/>
                <a:gd name="connsiteX17" fmla="*/ 1533032 w 1533101"/>
                <a:gd name="connsiteY17" fmla="*/ 359354 h 773776"/>
                <a:gd name="connsiteX18" fmla="*/ 1489408 w 1533101"/>
                <a:gd name="connsiteY18" fmla="*/ 131421 h 773776"/>
                <a:gd name="connsiteX19" fmla="*/ 765031 w 1533101"/>
                <a:gd name="connsiteY19" fmla="*/ 619768 h 773776"/>
                <a:gd name="connsiteX20" fmla="*/ 531382 w 1533101"/>
                <a:gd name="connsiteY20" fmla="*/ 378595 h 773776"/>
                <a:gd name="connsiteX21" fmla="*/ 771127 w 1533101"/>
                <a:gd name="connsiteY21" fmla="*/ 152852 h 773776"/>
                <a:gd name="connsiteX22" fmla="*/ 1005823 w 1533101"/>
                <a:gd name="connsiteY22" fmla="*/ 384596 h 773776"/>
                <a:gd name="connsiteX23" fmla="*/ 765031 w 1533101"/>
                <a:gd name="connsiteY23" fmla="*/ 619768 h 773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33101" h="773776">
                  <a:moveTo>
                    <a:pt x="1489408" y="131421"/>
                  </a:moveTo>
                  <a:cubicBezTo>
                    <a:pt x="1485216" y="110180"/>
                    <a:pt x="1469024" y="106370"/>
                    <a:pt x="1449783" y="105894"/>
                  </a:cubicBezTo>
                  <a:cubicBezTo>
                    <a:pt x="1401206" y="104656"/>
                    <a:pt x="1360057" y="81320"/>
                    <a:pt x="1341960" y="39505"/>
                  </a:cubicBezTo>
                  <a:cubicBezTo>
                    <a:pt x="1321957" y="-6692"/>
                    <a:pt x="1294811" y="-2977"/>
                    <a:pt x="1256235" y="4548"/>
                  </a:cubicBezTo>
                  <a:cubicBezTo>
                    <a:pt x="1093453" y="36647"/>
                    <a:pt x="930194" y="66461"/>
                    <a:pt x="767031" y="97036"/>
                  </a:cubicBezTo>
                  <a:cubicBezTo>
                    <a:pt x="561958" y="135517"/>
                    <a:pt x="356885" y="173807"/>
                    <a:pt x="151907" y="212479"/>
                  </a:cubicBezTo>
                  <a:cubicBezTo>
                    <a:pt x="129237" y="216765"/>
                    <a:pt x="112568" y="223528"/>
                    <a:pt x="111235" y="254103"/>
                  </a:cubicBezTo>
                  <a:cubicBezTo>
                    <a:pt x="108758" y="310777"/>
                    <a:pt x="76659" y="351925"/>
                    <a:pt x="26271" y="376499"/>
                  </a:cubicBezTo>
                  <a:cubicBezTo>
                    <a:pt x="3697" y="387548"/>
                    <a:pt x="-3351" y="400979"/>
                    <a:pt x="1411" y="425172"/>
                  </a:cubicBezTo>
                  <a:cubicBezTo>
                    <a:pt x="14556" y="491847"/>
                    <a:pt x="26748" y="558617"/>
                    <a:pt x="37988" y="625578"/>
                  </a:cubicBezTo>
                  <a:cubicBezTo>
                    <a:pt x="43035" y="655487"/>
                    <a:pt x="57038" y="667107"/>
                    <a:pt x="88756" y="667298"/>
                  </a:cubicBezTo>
                  <a:cubicBezTo>
                    <a:pt x="136476" y="667583"/>
                    <a:pt x="179053" y="691205"/>
                    <a:pt x="195340" y="734449"/>
                  </a:cubicBezTo>
                  <a:cubicBezTo>
                    <a:pt x="212962" y="781121"/>
                    <a:pt x="239822" y="776359"/>
                    <a:pt x="276113" y="769310"/>
                  </a:cubicBezTo>
                  <a:cubicBezTo>
                    <a:pt x="438990" y="737497"/>
                    <a:pt x="602058" y="706826"/>
                    <a:pt x="765126" y="676156"/>
                  </a:cubicBezTo>
                  <a:cubicBezTo>
                    <a:pt x="970200" y="637580"/>
                    <a:pt x="1175368" y="599670"/>
                    <a:pt x="1380346" y="560713"/>
                  </a:cubicBezTo>
                  <a:cubicBezTo>
                    <a:pt x="1400729" y="556807"/>
                    <a:pt x="1425685" y="556712"/>
                    <a:pt x="1425589" y="523565"/>
                  </a:cubicBezTo>
                  <a:cubicBezTo>
                    <a:pt x="1425399" y="463843"/>
                    <a:pt x="1453974" y="421076"/>
                    <a:pt x="1508553" y="396597"/>
                  </a:cubicBezTo>
                  <a:cubicBezTo>
                    <a:pt x="1525126" y="389167"/>
                    <a:pt x="1533984" y="378499"/>
                    <a:pt x="1533032" y="359354"/>
                  </a:cubicBezTo>
                  <a:cubicBezTo>
                    <a:pt x="1518649" y="283345"/>
                    <a:pt x="1504361" y="207335"/>
                    <a:pt x="1489408" y="131421"/>
                  </a:cubicBezTo>
                  <a:close/>
                  <a:moveTo>
                    <a:pt x="765031" y="619768"/>
                  </a:moveTo>
                  <a:cubicBezTo>
                    <a:pt x="632442" y="619291"/>
                    <a:pt x="529192" y="512802"/>
                    <a:pt x="531382" y="378595"/>
                  </a:cubicBezTo>
                  <a:cubicBezTo>
                    <a:pt x="533383" y="253246"/>
                    <a:pt x="640729" y="152186"/>
                    <a:pt x="771127" y="152852"/>
                  </a:cubicBezTo>
                  <a:cubicBezTo>
                    <a:pt x="899810" y="153519"/>
                    <a:pt x="1008204" y="260390"/>
                    <a:pt x="1005823" y="384596"/>
                  </a:cubicBezTo>
                  <a:cubicBezTo>
                    <a:pt x="1003347" y="519660"/>
                    <a:pt x="900381" y="620244"/>
                    <a:pt x="765031" y="619768"/>
                  </a:cubicBezTo>
                  <a:close/>
                </a:path>
              </a:pathLst>
            </a:custGeom>
            <a:solidFill>
              <a:srgbClr val="2AAF87"/>
            </a:solidFill>
            <a:ln w="9525" cap="flat">
              <a:noFill/>
              <a:prstDash val="solid"/>
              <a:miter/>
            </a:ln>
          </p:spPr>
          <p:txBody>
            <a:bodyPr rtlCol="0" anchor="ctr"/>
            <a:lstStyle/>
            <a:p>
              <a:endParaRPr lang="en-US"/>
            </a:p>
          </p:txBody>
        </p:sp>
        <p:sp>
          <p:nvSpPr>
            <p:cNvPr id="31" name="Freeform: Shape 437">
              <a:extLst>
                <a:ext uri="{FF2B5EF4-FFF2-40B4-BE49-F238E27FC236}">
                  <a16:creationId xmlns:a16="http://schemas.microsoft.com/office/drawing/2014/main" id="{E7160247-BC16-8579-C917-1ED4007DE942}"/>
                </a:ext>
              </a:extLst>
            </p:cNvPr>
            <p:cNvSpPr/>
            <p:nvPr/>
          </p:nvSpPr>
          <p:spPr>
            <a:xfrm>
              <a:off x="4958217" y="3660278"/>
              <a:ext cx="434913" cy="205178"/>
            </a:xfrm>
            <a:custGeom>
              <a:avLst/>
              <a:gdLst>
                <a:gd name="connsiteX0" fmla="*/ 1509214 w 1536388"/>
                <a:gd name="connsiteY0" fmla="*/ 319985 h 724816"/>
                <a:gd name="connsiteX1" fmla="*/ 1414155 w 1536388"/>
                <a:gd name="connsiteY1" fmla="*/ 195112 h 724816"/>
                <a:gd name="connsiteX2" fmla="*/ 1388533 w 1536388"/>
                <a:gd name="connsiteY2" fmla="*/ 162822 h 724816"/>
                <a:gd name="connsiteX3" fmla="*/ 1111736 w 1536388"/>
                <a:gd name="connsiteY3" fmla="*/ 124627 h 724816"/>
                <a:gd name="connsiteX4" fmla="*/ 534997 w 1536388"/>
                <a:gd name="connsiteY4" fmla="*/ 42712 h 724816"/>
                <a:gd name="connsiteX5" fmla="*/ 244199 w 1536388"/>
                <a:gd name="connsiteY5" fmla="*/ 1374 h 724816"/>
                <a:gd name="connsiteX6" fmla="*/ 181620 w 1536388"/>
                <a:gd name="connsiteY6" fmla="*/ 34711 h 724816"/>
                <a:gd name="connsiteX7" fmla="*/ 76654 w 1536388"/>
                <a:gd name="connsiteY7" fmla="*/ 113007 h 724816"/>
                <a:gd name="connsiteX8" fmla="*/ 30077 w 1536388"/>
                <a:gd name="connsiteY8" fmla="*/ 159584 h 724816"/>
                <a:gd name="connsiteX9" fmla="*/ 2550 w 1536388"/>
                <a:gd name="connsiteY9" fmla="*/ 346845 h 724816"/>
                <a:gd name="connsiteX10" fmla="*/ 20171 w 1536388"/>
                <a:gd name="connsiteY10" fmla="*/ 403329 h 724816"/>
                <a:gd name="connsiteX11" fmla="*/ 117707 w 1536388"/>
                <a:gd name="connsiteY11" fmla="*/ 532012 h 724816"/>
                <a:gd name="connsiteX12" fmla="*/ 146092 w 1536388"/>
                <a:gd name="connsiteY12" fmla="*/ 562301 h 724816"/>
                <a:gd name="connsiteX13" fmla="*/ 286871 w 1536388"/>
                <a:gd name="connsiteY13" fmla="*/ 581256 h 724816"/>
                <a:gd name="connsiteX14" fmla="*/ 863705 w 1536388"/>
                <a:gd name="connsiteY14" fmla="*/ 662980 h 724816"/>
                <a:gd name="connsiteX15" fmla="*/ 1285662 w 1536388"/>
                <a:gd name="connsiteY15" fmla="*/ 723464 h 724816"/>
                <a:gd name="connsiteX16" fmla="*/ 1349099 w 1536388"/>
                <a:gd name="connsiteY16" fmla="*/ 691174 h 724816"/>
                <a:gd name="connsiteX17" fmla="*/ 1458732 w 1536388"/>
                <a:gd name="connsiteY17" fmla="*/ 611260 h 724816"/>
                <a:gd name="connsiteX18" fmla="*/ 1502833 w 1536388"/>
                <a:gd name="connsiteY18" fmla="*/ 567540 h 724816"/>
                <a:gd name="connsiteX19" fmla="*/ 1535694 w 1536388"/>
                <a:gd name="connsiteY19" fmla="*/ 357132 h 724816"/>
                <a:gd name="connsiteX20" fmla="*/ 1509214 w 1536388"/>
                <a:gd name="connsiteY20" fmla="*/ 319985 h 724816"/>
                <a:gd name="connsiteX21" fmla="*/ 767217 w 1536388"/>
                <a:gd name="connsiteY21" fmla="*/ 599639 h 724816"/>
                <a:gd name="connsiteX22" fmla="*/ 528711 w 1536388"/>
                <a:gd name="connsiteY22" fmla="*/ 363800 h 724816"/>
                <a:gd name="connsiteX23" fmla="*/ 763978 w 1536388"/>
                <a:gd name="connsiteY23" fmla="*/ 125770 h 724816"/>
                <a:gd name="connsiteX24" fmla="*/ 1003342 w 1536388"/>
                <a:gd name="connsiteY24" fmla="*/ 351322 h 724816"/>
                <a:gd name="connsiteX25" fmla="*/ 767217 w 1536388"/>
                <a:gd name="connsiteY25" fmla="*/ 599639 h 724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536388" h="724816">
                  <a:moveTo>
                    <a:pt x="1509214" y="319985"/>
                  </a:moveTo>
                  <a:cubicBezTo>
                    <a:pt x="1452255" y="298173"/>
                    <a:pt x="1420537" y="255596"/>
                    <a:pt x="1414155" y="195112"/>
                  </a:cubicBezTo>
                  <a:cubicBezTo>
                    <a:pt x="1412345" y="177777"/>
                    <a:pt x="1410059" y="165585"/>
                    <a:pt x="1388533" y="162822"/>
                  </a:cubicBezTo>
                  <a:cubicBezTo>
                    <a:pt x="1296140" y="150916"/>
                    <a:pt x="1203938" y="137676"/>
                    <a:pt x="1111736" y="124627"/>
                  </a:cubicBezTo>
                  <a:cubicBezTo>
                    <a:pt x="919426" y="97386"/>
                    <a:pt x="727212" y="70049"/>
                    <a:pt x="534997" y="42712"/>
                  </a:cubicBezTo>
                  <a:cubicBezTo>
                    <a:pt x="438033" y="28901"/>
                    <a:pt x="341163" y="14995"/>
                    <a:pt x="244199" y="1374"/>
                  </a:cubicBezTo>
                  <a:cubicBezTo>
                    <a:pt x="215529" y="-2627"/>
                    <a:pt x="193526" y="326"/>
                    <a:pt x="181620" y="34711"/>
                  </a:cubicBezTo>
                  <a:cubicBezTo>
                    <a:pt x="165046" y="82241"/>
                    <a:pt x="124374" y="107578"/>
                    <a:pt x="76654" y="113007"/>
                  </a:cubicBezTo>
                  <a:cubicBezTo>
                    <a:pt x="44079" y="116721"/>
                    <a:pt x="33887" y="130818"/>
                    <a:pt x="30077" y="159584"/>
                  </a:cubicBezTo>
                  <a:cubicBezTo>
                    <a:pt x="21885" y="222163"/>
                    <a:pt x="11884" y="284457"/>
                    <a:pt x="2550" y="346845"/>
                  </a:cubicBezTo>
                  <a:cubicBezTo>
                    <a:pt x="4645" y="367229"/>
                    <a:pt x="-12214" y="391232"/>
                    <a:pt x="20171" y="403329"/>
                  </a:cubicBezTo>
                  <a:cubicBezTo>
                    <a:pt x="79607" y="425522"/>
                    <a:pt x="110373" y="470480"/>
                    <a:pt x="117707" y="532012"/>
                  </a:cubicBezTo>
                  <a:cubicBezTo>
                    <a:pt x="119898" y="550299"/>
                    <a:pt x="125899" y="560110"/>
                    <a:pt x="146092" y="562301"/>
                  </a:cubicBezTo>
                  <a:cubicBezTo>
                    <a:pt x="193145" y="567349"/>
                    <a:pt x="240008" y="574588"/>
                    <a:pt x="286871" y="581256"/>
                  </a:cubicBezTo>
                  <a:cubicBezTo>
                    <a:pt x="479181" y="608402"/>
                    <a:pt x="671395" y="635548"/>
                    <a:pt x="863705" y="662980"/>
                  </a:cubicBezTo>
                  <a:cubicBezTo>
                    <a:pt x="1004389" y="682983"/>
                    <a:pt x="1144978" y="703366"/>
                    <a:pt x="1285662" y="723464"/>
                  </a:cubicBezTo>
                  <a:cubicBezTo>
                    <a:pt x="1314237" y="727560"/>
                    <a:pt x="1335859" y="723845"/>
                    <a:pt x="1349099" y="691174"/>
                  </a:cubicBezTo>
                  <a:cubicBezTo>
                    <a:pt x="1368244" y="643645"/>
                    <a:pt x="1408344" y="615927"/>
                    <a:pt x="1458732" y="611260"/>
                  </a:cubicBezTo>
                  <a:cubicBezTo>
                    <a:pt x="1489878" y="608402"/>
                    <a:pt x="1498927" y="594114"/>
                    <a:pt x="1502833" y="567540"/>
                  </a:cubicBezTo>
                  <a:cubicBezTo>
                    <a:pt x="1513119" y="497340"/>
                    <a:pt x="1524264" y="427141"/>
                    <a:pt x="1535694" y="357132"/>
                  </a:cubicBezTo>
                  <a:cubicBezTo>
                    <a:pt x="1539408" y="334939"/>
                    <a:pt x="1527884" y="327129"/>
                    <a:pt x="1509214" y="319985"/>
                  </a:cubicBezTo>
                  <a:close/>
                  <a:moveTo>
                    <a:pt x="767217" y="599639"/>
                  </a:moveTo>
                  <a:cubicBezTo>
                    <a:pt x="642344" y="600306"/>
                    <a:pt x="529092" y="488482"/>
                    <a:pt x="528711" y="363800"/>
                  </a:cubicBezTo>
                  <a:cubicBezTo>
                    <a:pt x="528235" y="237118"/>
                    <a:pt x="639391" y="124722"/>
                    <a:pt x="763978" y="125770"/>
                  </a:cubicBezTo>
                  <a:cubicBezTo>
                    <a:pt x="887613" y="126818"/>
                    <a:pt x="1001246" y="233974"/>
                    <a:pt x="1003342" y="351322"/>
                  </a:cubicBezTo>
                  <a:cubicBezTo>
                    <a:pt x="1005628" y="483815"/>
                    <a:pt x="896281" y="598877"/>
                    <a:pt x="767217" y="599639"/>
                  </a:cubicBezTo>
                  <a:close/>
                </a:path>
              </a:pathLst>
            </a:custGeom>
            <a:solidFill>
              <a:srgbClr val="2AAF87"/>
            </a:solid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4502833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F8EF26-7AD5-4E7F-95B3-9A57CF80C483}"/>
              </a:ext>
            </a:extLst>
          </p:cNvPr>
          <p:cNvSpPr txBox="1"/>
          <p:nvPr/>
        </p:nvSpPr>
        <p:spPr>
          <a:xfrm>
            <a:off x="4294907" y="3189020"/>
            <a:ext cx="3713018" cy="707886"/>
          </a:xfrm>
          <a:prstGeom prst="rect">
            <a:avLst/>
          </a:prstGeom>
          <a:noFill/>
        </p:spPr>
        <p:txBody>
          <a:bodyPr wrap="square" rtlCol="0" anchor="ctr">
            <a:spAutoFit/>
          </a:bodyPr>
          <a:lstStyle/>
          <a:p>
            <a:pPr algn="ctr"/>
            <a:r>
              <a:rPr lang="en-US" altLang="ko-KR" sz="4000" dirty="0">
                <a:solidFill>
                  <a:schemeClr val="bg1"/>
                </a:solidFill>
                <a:cs typeface="Arial" pitchFamily="34" charset="0"/>
              </a:rPr>
              <a:t>THANK YOU</a:t>
            </a:r>
            <a:endParaRPr lang="ko-KR" altLang="en-US" sz="4000" dirty="0">
              <a:solidFill>
                <a:schemeClr val="bg1"/>
              </a:solidFill>
              <a:cs typeface="Arial" pitchFamily="34" charset="0"/>
            </a:endParaRPr>
          </a:p>
        </p:txBody>
      </p:sp>
    </p:spTree>
    <p:extLst>
      <p:ext uri="{BB962C8B-B14F-4D97-AF65-F5344CB8AC3E}">
        <p14:creationId xmlns:p14="http://schemas.microsoft.com/office/powerpoint/2010/main" val="821656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4">
            <a:extLst>
              <a:ext uri="{FF2B5EF4-FFF2-40B4-BE49-F238E27FC236}">
                <a16:creationId xmlns:a16="http://schemas.microsoft.com/office/drawing/2014/main" id="{E479AF8C-EF23-4CB3-9718-8A4E6538E5F4}"/>
              </a:ext>
            </a:extLst>
          </p:cNvPr>
          <p:cNvSpPr/>
          <p:nvPr/>
        </p:nvSpPr>
        <p:spPr>
          <a:xfrm>
            <a:off x="4191153" y="478925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10" name="Freeform: Shape 6">
            <a:extLst>
              <a:ext uri="{FF2B5EF4-FFF2-40B4-BE49-F238E27FC236}">
                <a16:creationId xmlns:a16="http://schemas.microsoft.com/office/drawing/2014/main" id="{C754CA25-9AA1-490E-87FA-EB3D72F2A3AE}"/>
              </a:ext>
            </a:extLst>
          </p:cNvPr>
          <p:cNvSpPr/>
          <p:nvPr/>
        </p:nvSpPr>
        <p:spPr>
          <a:xfrm rot="10800000">
            <a:off x="10943371" y="5778545"/>
            <a:ext cx="626611" cy="579529"/>
          </a:xfrm>
          <a:custGeom>
            <a:avLst/>
            <a:gdLst/>
            <a:ahLst/>
            <a:cxnLst/>
            <a:rect l="l" t="t" r="r" b="b"/>
            <a:pathLst>
              <a:path w="152069" h="140643">
                <a:moveTo>
                  <a:pt x="139177" y="0"/>
                </a:moveTo>
                <a:lnTo>
                  <a:pt x="152069" y="20510"/>
                </a:lnTo>
                <a:cubicBezTo>
                  <a:pt x="141326" y="25003"/>
                  <a:pt x="133415" y="31693"/>
                  <a:pt x="128336" y="40581"/>
                </a:cubicBezTo>
                <a:cubicBezTo>
                  <a:pt x="123257" y="49469"/>
                  <a:pt x="120425" y="62410"/>
                  <a:pt x="119839" y="79404"/>
                </a:cubicBezTo>
                <a:lnTo>
                  <a:pt x="147381" y="79404"/>
                </a:lnTo>
                <a:lnTo>
                  <a:pt x="147381" y="140643"/>
                </a:lnTo>
                <a:lnTo>
                  <a:pt x="90831" y="140643"/>
                </a:lnTo>
                <a:lnTo>
                  <a:pt x="90831" y="92297"/>
                </a:lnTo>
                <a:cubicBezTo>
                  <a:pt x="90831" y="66122"/>
                  <a:pt x="93957" y="47174"/>
                  <a:pt x="100207" y="35454"/>
                </a:cubicBezTo>
                <a:cubicBezTo>
                  <a:pt x="108412" y="19827"/>
                  <a:pt x="121401" y="8009"/>
                  <a:pt x="139177" y="0"/>
                </a:cubicBezTo>
                <a:close/>
                <a:moveTo>
                  <a:pt x="48345" y="0"/>
                </a:moveTo>
                <a:lnTo>
                  <a:pt x="61238" y="20510"/>
                </a:lnTo>
                <a:cubicBezTo>
                  <a:pt x="50494" y="25003"/>
                  <a:pt x="42583" y="31693"/>
                  <a:pt x="37504" y="40581"/>
                </a:cubicBezTo>
                <a:cubicBezTo>
                  <a:pt x="32425" y="49469"/>
                  <a:pt x="29593" y="62410"/>
                  <a:pt x="29007" y="79404"/>
                </a:cubicBezTo>
                <a:lnTo>
                  <a:pt x="56550" y="79404"/>
                </a:lnTo>
                <a:lnTo>
                  <a:pt x="56550" y="140643"/>
                </a:lnTo>
                <a:lnTo>
                  <a:pt x="0" y="140643"/>
                </a:lnTo>
                <a:lnTo>
                  <a:pt x="0" y="92297"/>
                </a:lnTo>
                <a:cubicBezTo>
                  <a:pt x="0" y="66122"/>
                  <a:pt x="3125" y="47174"/>
                  <a:pt x="9376" y="35454"/>
                </a:cubicBezTo>
                <a:cubicBezTo>
                  <a:pt x="17580" y="19827"/>
                  <a:pt x="30570" y="8009"/>
                  <a:pt x="48345" y="0"/>
                </a:cubicBez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75000"/>
                </a:schemeClr>
              </a:solidFill>
            </a:endParaRPr>
          </a:p>
        </p:txBody>
      </p:sp>
      <p:sp>
        <p:nvSpPr>
          <p:cNvPr id="3" name="Rectangle 2">
            <a:extLst>
              <a:ext uri="{FF2B5EF4-FFF2-40B4-BE49-F238E27FC236}">
                <a16:creationId xmlns:a16="http://schemas.microsoft.com/office/drawing/2014/main" id="{A4DA8E3B-88FC-5247-3037-65D5DB34BEC3}"/>
              </a:ext>
            </a:extLst>
          </p:cNvPr>
          <p:cNvSpPr/>
          <p:nvPr/>
        </p:nvSpPr>
        <p:spPr>
          <a:xfrm>
            <a:off x="3706550" y="195226"/>
            <a:ext cx="3916458" cy="923330"/>
          </a:xfrm>
          <a:prstGeom prst="rect">
            <a:avLst/>
          </a:prstGeom>
          <a:noFill/>
        </p:spPr>
        <p:txBody>
          <a:bodyPr wrap="none" lIns="91440" tIns="45720" rIns="91440" bIns="45720">
            <a:spAutoFit/>
          </a:bodyPr>
          <a:lstStyle/>
          <a:p>
            <a:pPr algn="ctr"/>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References</a:t>
            </a:r>
          </a:p>
        </p:txBody>
      </p:sp>
      <p:sp>
        <p:nvSpPr>
          <p:cNvPr id="6" name="Rectangle 1">
            <a:extLst>
              <a:ext uri="{FF2B5EF4-FFF2-40B4-BE49-F238E27FC236}">
                <a16:creationId xmlns:a16="http://schemas.microsoft.com/office/drawing/2014/main" id="{1EDEE47C-A2DC-BAED-8EFA-91E3B0C8C313}"/>
              </a:ext>
            </a:extLst>
          </p:cNvPr>
          <p:cNvSpPr>
            <a:spLocks noChangeArrowheads="1"/>
          </p:cNvSpPr>
          <p:nvPr/>
        </p:nvSpPr>
        <p:spPr bwMode="auto">
          <a:xfrm>
            <a:off x="982133" y="978456"/>
            <a:ext cx="11640216" cy="60016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BARISO, J., 2017. </a:t>
            </a:r>
            <a:r>
              <a:rPr kumimoji="0" lang="en-US" altLang="en-US" sz="1400" b="0" i="1"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Elon Musk Just Sent a Beautiful Message to Tesla Customers. </a:t>
            </a: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[Online] </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Available at: </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https://</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www.inc.com</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justin-bariso</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/this-tweet-from-</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elon</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-musk-to-tesla-customers-is-a-.html</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[Accessed 5 September 2023].</a:t>
            </a:r>
            <a:endParaRPr kumimoji="0" lang="en-US" altLang="en-US" sz="105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Hardy, E., 2022. </a:t>
            </a:r>
            <a:r>
              <a:rPr kumimoji="0" lang="en-US" altLang="en-US" sz="1400" b="0" i="1"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Jeff Bezos' leadership style propelled him to become one of the richest men in the world. Here's what you can learn from it.. </a:t>
            </a: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[Online] </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Available at: </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https://</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www.businessinsider.com</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what-you-can-learn-from-jeff-bezos-leadership-style?r</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=US&amp;IR=T</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[Accessed 3 September 2023].</a:t>
            </a:r>
            <a:endParaRPr kumimoji="0" lang="en-US" altLang="en-US" sz="105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Lindner, J., 2023. </a:t>
            </a:r>
            <a:r>
              <a:rPr kumimoji="0" lang="en-US" altLang="en-US" sz="1400" b="0" i="1"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9 Key Points of Ray Kroc’s Leadership Style. </a:t>
            </a: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[Online] </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Available at: </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https://</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blog.gitnux.com</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/ray-</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kroc</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-leadership-style/</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[Accessed 30 October 2023].</a:t>
            </a:r>
            <a:endParaRPr kumimoji="0" lang="en-US" altLang="en-US" sz="105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McPheat</a:t>
            </a: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 S., 2023. </a:t>
            </a:r>
            <a:r>
              <a:rPr kumimoji="0" lang="en-US" altLang="en-US" sz="1400" b="0" i="1"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Jeff Bezos Leadership Style Revealed!. </a:t>
            </a: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[Online] </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Available at: </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https://</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www.mtdtraining.com</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/blog/jeff-</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bezos</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-leadership-</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style.htm</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[Accessed 3 September 2023].</a:t>
            </a:r>
            <a:endParaRPr kumimoji="0" lang="en-US" altLang="en-US" sz="105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MILLER, H. L., 2023. </a:t>
            </a:r>
            <a:r>
              <a:rPr kumimoji="0" lang="en-US" altLang="en-US" sz="1400" b="0" i="1"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4 Ways to Apply Elon Musk’s Leadership Style. </a:t>
            </a: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[Online] </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Available at: </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https://</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leaders.com</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/articles/leadership/</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elon</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-musk-leadership-style/#:~:text=“I%20don%27t%20create%20companies,of%20leader%20is%20action%2Doriented.</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[Accessed 5 September 2023].</a:t>
            </a:r>
            <a:endParaRPr kumimoji="0" lang="en-US" altLang="en-US" sz="105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Reuters Staff, 2017. </a:t>
            </a:r>
            <a:r>
              <a:rPr kumimoji="0" lang="en-US" altLang="en-US" sz="1400" b="0" i="1"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Amazon CEO Jeff Bezos asks Twitter followers how to donate his money. </a:t>
            </a: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[Online] </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Available at: </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https://</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jp.reuters.com</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/article/people-jeffbezos-idUSL1N1JC1HO</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[Accessed 3 September 2023].</a:t>
            </a:r>
            <a:endParaRPr kumimoji="0" lang="en-US" altLang="en-US" sz="105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Stanford, S. C., 2014. </a:t>
            </a:r>
            <a:r>
              <a:rPr kumimoji="0" lang="en-US" altLang="en-US" sz="1400" b="0" i="1"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Henry Ford - An Impact Felt. </a:t>
            </a: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[Online] </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Available at: </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https://</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hfha.org</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/the-ford-story/henry-ford-an-impact-felt/</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[Accessed 30 October 2023].</a:t>
            </a:r>
            <a:endParaRPr kumimoji="0" lang="en-US" altLang="en-US" sz="105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Writer, S., 2019. </a:t>
            </a:r>
            <a:r>
              <a:rPr kumimoji="0" lang="en-US" altLang="en-US" sz="1400" b="0" i="1"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Bold Leader Spotlight: Henry Ford, Captain of Industry. </a:t>
            </a: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[Online] </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Available at: </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https://</a:t>
            </a:r>
            <a:r>
              <a:rPr kumimoji="0" lang="en-US" altLang="en-US" sz="1400" b="0" i="0" u="sng" strike="noStrike" cap="none" normalizeH="0" baseline="0" dirty="0" err="1">
                <a:ln>
                  <a:noFill/>
                </a:ln>
                <a:solidFill>
                  <a:schemeClr val="bg1"/>
                </a:solidFill>
                <a:effectLst/>
                <a:latin typeface="Arial" panose="020B0604020202020204" pitchFamily="34" charset="0"/>
                <a:ea typeface="Times New Roman" panose="02020603050405020304" pitchFamily="18" charset="0"/>
              </a:rPr>
              <a:t>www.boldbusiness.com</a:t>
            </a:r>
            <a:r>
              <a:rPr kumimoji="0" lang="en-US" altLang="en-US" sz="1400" b="0" i="0" u="sng" strike="noStrike" cap="none" normalizeH="0" baseline="0" dirty="0">
                <a:ln>
                  <a:noFill/>
                </a:ln>
                <a:solidFill>
                  <a:schemeClr val="bg1"/>
                </a:solidFill>
                <a:effectLst/>
                <a:latin typeface="Arial" panose="020B0604020202020204" pitchFamily="34" charset="0"/>
                <a:ea typeface="Times New Roman" panose="02020603050405020304" pitchFamily="18" charset="0"/>
              </a:rPr>
              <a:t>/human-achievement/bold-leader-spotlight-henry-ford-captain-of-industry/</a:t>
            </a:r>
            <a:b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br>
            <a:r>
              <a:rPr kumimoji="0" lang="en-US"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rPr>
              <a:t>[Accessed 30 October 2023].</a:t>
            </a:r>
            <a:endParaRPr kumimoji="0" lang="en-US" altLang="en-US" sz="105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2695559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{CDFB6A6F-AD95-114A-80BB-2BF3A3C810F1}tf16401378</Template>
  <TotalTime>509</TotalTime>
  <Words>1854</Words>
  <Application>Microsoft Macintosh PowerPoint</Application>
  <PresentationFormat>Widescreen</PresentationFormat>
  <Paragraphs>162</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MS Shell Dlg 2</vt:lpstr>
      <vt:lpstr>Söhne</vt:lpstr>
      <vt:lpstr>Times New Roman</vt:lpstr>
      <vt:lpstr>Wingdings</vt:lpstr>
      <vt:lpstr>Wingdings 3</vt:lpstr>
      <vt:lpstr>Madison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 Zamfirov (2024063)</dc:creator>
  <cp:lastModifiedBy>Stefan Zamfirov (2024063)</cp:lastModifiedBy>
  <cp:revision>20</cp:revision>
  <dcterms:created xsi:type="dcterms:W3CDTF">2023-10-23T14:34:14Z</dcterms:created>
  <dcterms:modified xsi:type="dcterms:W3CDTF">2023-10-29T13:53:14Z</dcterms:modified>
</cp:coreProperties>
</file>