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DA9183-58CB-49B8-801E-1BAF878FBC60}" v="11" dt="2024-02-20T17:49:46.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068D60-E37C-4969-8C9F-529614D0B5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D8988E3-FF80-4BAC-8CCD-8D5B305E1D02}">
      <dgm:prSet/>
      <dgm:spPr/>
      <dgm:t>
        <a:bodyPr/>
        <a:lstStyle/>
        <a:p>
          <a:pPr>
            <a:lnSpc>
              <a:spcPct val="100000"/>
            </a:lnSpc>
          </a:pPr>
          <a:r>
            <a:rPr lang="en-US"/>
            <a:t>Chemical Safety:</a:t>
          </a:r>
        </a:p>
      </dgm:t>
    </dgm:pt>
    <dgm:pt modelId="{E762796D-EA92-4AC3-953B-F683B38F5330}" type="parTrans" cxnId="{E46D130F-FB95-4B13-966E-E5E77A55F39B}">
      <dgm:prSet/>
      <dgm:spPr/>
      <dgm:t>
        <a:bodyPr/>
        <a:lstStyle/>
        <a:p>
          <a:endParaRPr lang="en-US"/>
        </a:p>
      </dgm:t>
    </dgm:pt>
    <dgm:pt modelId="{A3BF55C0-6770-4859-96BE-5D267D3478B7}" type="sibTrans" cxnId="{E46D130F-FB95-4B13-966E-E5E77A55F39B}">
      <dgm:prSet/>
      <dgm:spPr/>
      <dgm:t>
        <a:bodyPr/>
        <a:lstStyle/>
        <a:p>
          <a:endParaRPr lang="en-US"/>
        </a:p>
      </dgm:t>
    </dgm:pt>
    <dgm:pt modelId="{330C5F29-538E-4901-99AE-587418F4078C}">
      <dgm:prSet/>
      <dgm:spPr/>
      <dgm:t>
        <a:bodyPr/>
        <a:lstStyle/>
        <a:p>
          <a:pPr>
            <a:lnSpc>
              <a:spcPct val="100000"/>
            </a:lnSpc>
          </a:pPr>
          <a:r>
            <a:rPr lang="en-US"/>
            <a:t>Proper Storage: Store cleaning chemicals in designated areas, away from guest areas, and follow manufacturer guidelines.</a:t>
          </a:r>
        </a:p>
      </dgm:t>
    </dgm:pt>
    <dgm:pt modelId="{AEFA889A-66D0-4223-83B8-00F4B651DC07}" type="parTrans" cxnId="{1E771E61-6127-4F4C-B697-CA19D3102C63}">
      <dgm:prSet/>
      <dgm:spPr/>
      <dgm:t>
        <a:bodyPr/>
        <a:lstStyle/>
        <a:p>
          <a:endParaRPr lang="en-US"/>
        </a:p>
      </dgm:t>
    </dgm:pt>
    <dgm:pt modelId="{D9326C7A-0DCA-4992-88E1-73FC079B75F4}" type="sibTrans" cxnId="{1E771E61-6127-4F4C-B697-CA19D3102C63}">
      <dgm:prSet/>
      <dgm:spPr/>
      <dgm:t>
        <a:bodyPr/>
        <a:lstStyle/>
        <a:p>
          <a:endParaRPr lang="en-US"/>
        </a:p>
      </dgm:t>
    </dgm:pt>
    <dgm:pt modelId="{0AC2F129-48BF-4A23-B115-7D79A3F2478C}">
      <dgm:prSet/>
      <dgm:spPr/>
      <dgm:t>
        <a:bodyPr/>
        <a:lstStyle/>
        <a:p>
          <a:pPr>
            <a:lnSpc>
              <a:spcPct val="100000"/>
            </a:lnSpc>
          </a:pPr>
          <a:r>
            <a:rPr lang="en-US"/>
            <a:t>Ventilation: Adequate ventilation must be maintained when using cleaning agents to minimize inhalation risks.</a:t>
          </a:r>
        </a:p>
      </dgm:t>
    </dgm:pt>
    <dgm:pt modelId="{EB8FF32E-1902-4089-807B-3C6697636301}" type="parTrans" cxnId="{71EED60C-2BD0-43EB-9153-43573E3CD040}">
      <dgm:prSet/>
      <dgm:spPr/>
      <dgm:t>
        <a:bodyPr/>
        <a:lstStyle/>
        <a:p>
          <a:endParaRPr lang="en-US"/>
        </a:p>
      </dgm:t>
    </dgm:pt>
    <dgm:pt modelId="{0AD69800-8E30-4404-A654-652B0957745B}" type="sibTrans" cxnId="{71EED60C-2BD0-43EB-9153-43573E3CD040}">
      <dgm:prSet/>
      <dgm:spPr/>
      <dgm:t>
        <a:bodyPr/>
        <a:lstStyle/>
        <a:p>
          <a:endParaRPr lang="en-US"/>
        </a:p>
      </dgm:t>
    </dgm:pt>
    <dgm:pt modelId="{945DE805-EFD7-460C-9A40-87555DC021EF}" type="pres">
      <dgm:prSet presAssocID="{2D068D60-E37C-4969-8C9F-529614D0B578}" presName="root" presStyleCnt="0">
        <dgm:presLayoutVars>
          <dgm:dir/>
          <dgm:resizeHandles val="exact"/>
        </dgm:presLayoutVars>
      </dgm:prSet>
      <dgm:spPr/>
    </dgm:pt>
    <dgm:pt modelId="{CA336DC0-E204-45FC-B322-416BB249E884}" type="pres">
      <dgm:prSet presAssocID="{8D8988E3-FF80-4BAC-8CCD-8D5B305E1D02}" presName="compNode" presStyleCnt="0"/>
      <dgm:spPr/>
    </dgm:pt>
    <dgm:pt modelId="{A012FF2E-6C79-4AEE-A40C-80AFD8D477C9}" type="pres">
      <dgm:prSet presAssocID="{8D8988E3-FF80-4BAC-8CCD-8D5B305E1D02}" presName="bgRect" presStyleLbl="bgShp" presStyleIdx="0" presStyleCnt="3"/>
      <dgm:spPr/>
    </dgm:pt>
    <dgm:pt modelId="{D59C6BCF-A072-4DB6-A208-9FE5B4ED203F}" type="pres">
      <dgm:prSet presAssocID="{8D8988E3-FF80-4BAC-8CCD-8D5B305E1D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sk"/>
        </a:ext>
      </dgm:extLst>
    </dgm:pt>
    <dgm:pt modelId="{17746ABD-F366-46E6-BE61-472F1BF91C24}" type="pres">
      <dgm:prSet presAssocID="{8D8988E3-FF80-4BAC-8CCD-8D5B305E1D02}" presName="spaceRect" presStyleCnt="0"/>
      <dgm:spPr/>
    </dgm:pt>
    <dgm:pt modelId="{C60265E3-E4A8-4536-89C3-B890C2D900F5}" type="pres">
      <dgm:prSet presAssocID="{8D8988E3-FF80-4BAC-8CCD-8D5B305E1D02}" presName="parTx" presStyleLbl="revTx" presStyleIdx="0" presStyleCnt="3">
        <dgm:presLayoutVars>
          <dgm:chMax val="0"/>
          <dgm:chPref val="0"/>
        </dgm:presLayoutVars>
      </dgm:prSet>
      <dgm:spPr/>
    </dgm:pt>
    <dgm:pt modelId="{B61F6338-F606-411B-926F-C48A16B178A7}" type="pres">
      <dgm:prSet presAssocID="{A3BF55C0-6770-4859-96BE-5D267D3478B7}" presName="sibTrans" presStyleCnt="0"/>
      <dgm:spPr/>
    </dgm:pt>
    <dgm:pt modelId="{F5A76964-4998-4877-B4F0-CF86B023E166}" type="pres">
      <dgm:prSet presAssocID="{330C5F29-538E-4901-99AE-587418F4078C}" presName="compNode" presStyleCnt="0"/>
      <dgm:spPr/>
    </dgm:pt>
    <dgm:pt modelId="{21D05C34-E133-424E-9311-1386285D04E6}" type="pres">
      <dgm:prSet presAssocID="{330C5F29-538E-4901-99AE-587418F4078C}" presName="bgRect" presStyleLbl="bgShp" presStyleIdx="1" presStyleCnt="3"/>
      <dgm:spPr/>
    </dgm:pt>
    <dgm:pt modelId="{DC5D3556-4972-4099-AB54-9216C20D90A6}" type="pres">
      <dgm:prSet presAssocID="{330C5F29-538E-4901-99AE-587418F407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9A72FD03-1DD4-4285-953D-80E130FF5FC2}" type="pres">
      <dgm:prSet presAssocID="{330C5F29-538E-4901-99AE-587418F4078C}" presName="spaceRect" presStyleCnt="0"/>
      <dgm:spPr/>
    </dgm:pt>
    <dgm:pt modelId="{921F8F0C-1896-485F-813C-48A5428A9771}" type="pres">
      <dgm:prSet presAssocID="{330C5F29-538E-4901-99AE-587418F4078C}" presName="parTx" presStyleLbl="revTx" presStyleIdx="1" presStyleCnt="3">
        <dgm:presLayoutVars>
          <dgm:chMax val="0"/>
          <dgm:chPref val="0"/>
        </dgm:presLayoutVars>
      </dgm:prSet>
      <dgm:spPr/>
    </dgm:pt>
    <dgm:pt modelId="{CDEE2EF6-BDDF-4400-AA4C-70C752CE7222}" type="pres">
      <dgm:prSet presAssocID="{D9326C7A-0DCA-4992-88E1-73FC079B75F4}" presName="sibTrans" presStyleCnt="0"/>
      <dgm:spPr/>
    </dgm:pt>
    <dgm:pt modelId="{A9D96497-1533-4DB7-BF0C-CB15D85EA0B2}" type="pres">
      <dgm:prSet presAssocID="{0AC2F129-48BF-4A23-B115-7D79A3F2478C}" presName="compNode" presStyleCnt="0"/>
      <dgm:spPr/>
    </dgm:pt>
    <dgm:pt modelId="{B90EC9BB-502C-491A-B5E3-19E00549507A}" type="pres">
      <dgm:prSet presAssocID="{0AC2F129-48BF-4A23-B115-7D79A3F2478C}" presName="bgRect" presStyleLbl="bgShp" presStyleIdx="2" presStyleCnt="3"/>
      <dgm:spPr/>
    </dgm:pt>
    <dgm:pt modelId="{BEB6BAFA-FA25-4E24-8461-75C27B6992E9}" type="pres">
      <dgm:prSet presAssocID="{0AC2F129-48BF-4A23-B115-7D79A3F247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ungs"/>
        </a:ext>
      </dgm:extLst>
    </dgm:pt>
    <dgm:pt modelId="{29984B3E-4A02-4814-992E-0999AAFF2456}" type="pres">
      <dgm:prSet presAssocID="{0AC2F129-48BF-4A23-B115-7D79A3F2478C}" presName="spaceRect" presStyleCnt="0"/>
      <dgm:spPr/>
    </dgm:pt>
    <dgm:pt modelId="{DE449353-324F-4AD3-A30E-38FAAE3EC676}" type="pres">
      <dgm:prSet presAssocID="{0AC2F129-48BF-4A23-B115-7D79A3F2478C}" presName="parTx" presStyleLbl="revTx" presStyleIdx="2" presStyleCnt="3">
        <dgm:presLayoutVars>
          <dgm:chMax val="0"/>
          <dgm:chPref val="0"/>
        </dgm:presLayoutVars>
      </dgm:prSet>
      <dgm:spPr/>
    </dgm:pt>
  </dgm:ptLst>
  <dgm:cxnLst>
    <dgm:cxn modelId="{71EED60C-2BD0-43EB-9153-43573E3CD040}" srcId="{2D068D60-E37C-4969-8C9F-529614D0B578}" destId="{0AC2F129-48BF-4A23-B115-7D79A3F2478C}" srcOrd="2" destOrd="0" parTransId="{EB8FF32E-1902-4089-807B-3C6697636301}" sibTransId="{0AD69800-8E30-4404-A654-652B0957745B}"/>
    <dgm:cxn modelId="{E46D130F-FB95-4B13-966E-E5E77A55F39B}" srcId="{2D068D60-E37C-4969-8C9F-529614D0B578}" destId="{8D8988E3-FF80-4BAC-8CCD-8D5B305E1D02}" srcOrd="0" destOrd="0" parTransId="{E762796D-EA92-4AC3-953B-F683B38F5330}" sibTransId="{A3BF55C0-6770-4859-96BE-5D267D3478B7}"/>
    <dgm:cxn modelId="{1E771E61-6127-4F4C-B697-CA19D3102C63}" srcId="{2D068D60-E37C-4969-8C9F-529614D0B578}" destId="{330C5F29-538E-4901-99AE-587418F4078C}" srcOrd="1" destOrd="0" parTransId="{AEFA889A-66D0-4223-83B8-00F4B651DC07}" sibTransId="{D9326C7A-0DCA-4992-88E1-73FC079B75F4}"/>
    <dgm:cxn modelId="{0514B941-0887-44A6-9688-466AC11B904B}" type="presOf" srcId="{8D8988E3-FF80-4BAC-8CCD-8D5B305E1D02}" destId="{C60265E3-E4A8-4536-89C3-B890C2D900F5}" srcOrd="0" destOrd="0" presId="urn:microsoft.com/office/officeart/2018/2/layout/IconVerticalSolidList"/>
    <dgm:cxn modelId="{7B1D3C64-002F-4EA5-B792-21E23EDB2733}" type="presOf" srcId="{0AC2F129-48BF-4A23-B115-7D79A3F2478C}" destId="{DE449353-324F-4AD3-A30E-38FAAE3EC676}" srcOrd="0" destOrd="0" presId="urn:microsoft.com/office/officeart/2018/2/layout/IconVerticalSolidList"/>
    <dgm:cxn modelId="{191C1449-9E99-4D55-89A5-990A5867B239}" type="presOf" srcId="{330C5F29-538E-4901-99AE-587418F4078C}" destId="{921F8F0C-1896-485F-813C-48A5428A9771}" srcOrd="0" destOrd="0" presId="urn:microsoft.com/office/officeart/2018/2/layout/IconVerticalSolidList"/>
    <dgm:cxn modelId="{164D1171-D2EE-4BA4-9406-D0964D6A4D34}" type="presOf" srcId="{2D068D60-E37C-4969-8C9F-529614D0B578}" destId="{945DE805-EFD7-460C-9A40-87555DC021EF}" srcOrd="0" destOrd="0" presId="urn:microsoft.com/office/officeart/2018/2/layout/IconVerticalSolidList"/>
    <dgm:cxn modelId="{D2BF1852-979F-48B1-84F1-20E800B5776C}" type="presParOf" srcId="{945DE805-EFD7-460C-9A40-87555DC021EF}" destId="{CA336DC0-E204-45FC-B322-416BB249E884}" srcOrd="0" destOrd="0" presId="urn:microsoft.com/office/officeart/2018/2/layout/IconVerticalSolidList"/>
    <dgm:cxn modelId="{A6883122-0E45-413A-BD60-76FEA186F0DC}" type="presParOf" srcId="{CA336DC0-E204-45FC-B322-416BB249E884}" destId="{A012FF2E-6C79-4AEE-A40C-80AFD8D477C9}" srcOrd="0" destOrd="0" presId="urn:microsoft.com/office/officeart/2018/2/layout/IconVerticalSolidList"/>
    <dgm:cxn modelId="{6993A17D-234E-4CCB-A6D7-1AA0F3579DDE}" type="presParOf" srcId="{CA336DC0-E204-45FC-B322-416BB249E884}" destId="{D59C6BCF-A072-4DB6-A208-9FE5B4ED203F}" srcOrd="1" destOrd="0" presId="urn:microsoft.com/office/officeart/2018/2/layout/IconVerticalSolidList"/>
    <dgm:cxn modelId="{DF106CD2-E8DD-434F-A310-E77482197A48}" type="presParOf" srcId="{CA336DC0-E204-45FC-B322-416BB249E884}" destId="{17746ABD-F366-46E6-BE61-472F1BF91C24}" srcOrd="2" destOrd="0" presId="urn:microsoft.com/office/officeart/2018/2/layout/IconVerticalSolidList"/>
    <dgm:cxn modelId="{17B81D8E-F61B-4004-BF38-5C61D59E88BE}" type="presParOf" srcId="{CA336DC0-E204-45FC-B322-416BB249E884}" destId="{C60265E3-E4A8-4536-89C3-B890C2D900F5}" srcOrd="3" destOrd="0" presId="urn:microsoft.com/office/officeart/2018/2/layout/IconVerticalSolidList"/>
    <dgm:cxn modelId="{8824B3B4-6805-48F3-BC6F-F1BE6C7956D1}" type="presParOf" srcId="{945DE805-EFD7-460C-9A40-87555DC021EF}" destId="{B61F6338-F606-411B-926F-C48A16B178A7}" srcOrd="1" destOrd="0" presId="urn:microsoft.com/office/officeart/2018/2/layout/IconVerticalSolidList"/>
    <dgm:cxn modelId="{E33D33BA-ABC3-453C-A585-7E2C6F169E86}" type="presParOf" srcId="{945DE805-EFD7-460C-9A40-87555DC021EF}" destId="{F5A76964-4998-4877-B4F0-CF86B023E166}" srcOrd="2" destOrd="0" presId="urn:microsoft.com/office/officeart/2018/2/layout/IconVerticalSolidList"/>
    <dgm:cxn modelId="{04EB687F-F588-4F61-9042-C7F3644B6CF5}" type="presParOf" srcId="{F5A76964-4998-4877-B4F0-CF86B023E166}" destId="{21D05C34-E133-424E-9311-1386285D04E6}" srcOrd="0" destOrd="0" presId="urn:microsoft.com/office/officeart/2018/2/layout/IconVerticalSolidList"/>
    <dgm:cxn modelId="{78FC5801-8F47-47D2-AE91-82597665BB0F}" type="presParOf" srcId="{F5A76964-4998-4877-B4F0-CF86B023E166}" destId="{DC5D3556-4972-4099-AB54-9216C20D90A6}" srcOrd="1" destOrd="0" presId="urn:microsoft.com/office/officeart/2018/2/layout/IconVerticalSolidList"/>
    <dgm:cxn modelId="{925C693B-A17E-441F-83E4-A22A3784FF14}" type="presParOf" srcId="{F5A76964-4998-4877-B4F0-CF86B023E166}" destId="{9A72FD03-1DD4-4285-953D-80E130FF5FC2}" srcOrd="2" destOrd="0" presId="urn:microsoft.com/office/officeart/2018/2/layout/IconVerticalSolidList"/>
    <dgm:cxn modelId="{E78F51DF-3489-4F4B-A1D1-1422775950C5}" type="presParOf" srcId="{F5A76964-4998-4877-B4F0-CF86B023E166}" destId="{921F8F0C-1896-485F-813C-48A5428A9771}" srcOrd="3" destOrd="0" presId="urn:microsoft.com/office/officeart/2018/2/layout/IconVerticalSolidList"/>
    <dgm:cxn modelId="{F34A6CC6-1FD7-484C-920D-FDA5AB951B28}" type="presParOf" srcId="{945DE805-EFD7-460C-9A40-87555DC021EF}" destId="{CDEE2EF6-BDDF-4400-AA4C-70C752CE7222}" srcOrd="3" destOrd="0" presId="urn:microsoft.com/office/officeart/2018/2/layout/IconVerticalSolidList"/>
    <dgm:cxn modelId="{99312393-A131-4AF0-A66B-92AD9D06C143}" type="presParOf" srcId="{945DE805-EFD7-460C-9A40-87555DC021EF}" destId="{A9D96497-1533-4DB7-BF0C-CB15D85EA0B2}" srcOrd="4" destOrd="0" presId="urn:microsoft.com/office/officeart/2018/2/layout/IconVerticalSolidList"/>
    <dgm:cxn modelId="{9D7E8950-61C4-4313-861B-1518AA012BF5}" type="presParOf" srcId="{A9D96497-1533-4DB7-BF0C-CB15D85EA0B2}" destId="{B90EC9BB-502C-491A-B5E3-19E00549507A}" srcOrd="0" destOrd="0" presId="urn:microsoft.com/office/officeart/2018/2/layout/IconVerticalSolidList"/>
    <dgm:cxn modelId="{32C5CE2E-8B41-4306-87F1-B251637CCF78}" type="presParOf" srcId="{A9D96497-1533-4DB7-BF0C-CB15D85EA0B2}" destId="{BEB6BAFA-FA25-4E24-8461-75C27B6992E9}" srcOrd="1" destOrd="0" presId="urn:microsoft.com/office/officeart/2018/2/layout/IconVerticalSolidList"/>
    <dgm:cxn modelId="{BB0ACBDB-3715-484F-9DD2-62EDCA8ABE45}" type="presParOf" srcId="{A9D96497-1533-4DB7-BF0C-CB15D85EA0B2}" destId="{29984B3E-4A02-4814-992E-0999AAFF2456}" srcOrd="2" destOrd="0" presId="urn:microsoft.com/office/officeart/2018/2/layout/IconVerticalSolidList"/>
    <dgm:cxn modelId="{E885EDFC-5F1F-45E2-8487-6E0E4D9986C8}" type="presParOf" srcId="{A9D96497-1533-4DB7-BF0C-CB15D85EA0B2}" destId="{DE449353-324F-4AD3-A30E-38FAAE3EC6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2FF2E-6C79-4AEE-A40C-80AFD8D477C9}">
      <dsp:nvSpPr>
        <dsp:cNvPr id="0" name=""/>
        <dsp:cNvSpPr/>
      </dsp:nvSpPr>
      <dsp:spPr>
        <a:xfrm>
          <a:off x="0" y="404"/>
          <a:ext cx="10394707" cy="9458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C6BCF-A072-4DB6-A208-9FE5B4ED203F}">
      <dsp:nvSpPr>
        <dsp:cNvPr id="0" name=""/>
        <dsp:cNvSpPr/>
      </dsp:nvSpPr>
      <dsp:spPr>
        <a:xfrm>
          <a:off x="286111" y="213214"/>
          <a:ext cx="520202" cy="5202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0265E3-E4A8-4536-89C3-B890C2D900F5}">
      <dsp:nvSpPr>
        <dsp:cNvPr id="0" name=""/>
        <dsp:cNvSpPr/>
      </dsp:nvSpPr>
      <dsp:spPr>
        <a:xfrm>
          <a:off x="1092425" y="404"/>
          <a:ext cx="9302281" cy="945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00" tIns="100100" rIns="100100" bIns="100100" numCol="1" spcCol="1270" anchor="ctr" anchorCtr="0">
          <a:noAutofit/>
        </a:bodyPr>
        <a:lstStyle/>
        <a:p>
          <a:pPr marL="0" lvl="0" indent="0" algn="l" defTabSz="1066800">
            <a:lnSpc>
              <a:spcPct val="100000"/>
            </a:lnSpc>
            <a:spcBef>
              <a:spcPct val="0"/>
            </a:spcBef>
            <a:spcAft>
              <a:spcPct val="35000"/>
            </a:spcAft>
            <a:buNone/>
          </a:pPr>
          <a:r>
            <a:rPr lang="en-US" sz="2400" kern="1200"/>
            <a:t>Chemical Safety:</a:t>
          </a:r>
        </a:p>
      </dsp:txBody>
      <dsp:txXfrm>
        <a:off x="1092425" y="404"/>
        <a:ext cx="9302281" cy="945823"/>
      </dsp:txXfrm>
    </dsp:sp>
    <dsp:sp modelId="{21D05C34-E133-424E-9311-1386285D04E6}">
      <dsp:nvSpPr>
        <dsp:cNvPr id="0" name=""/>
        <dsp:cNvSpPr/>
      </dsp:nvSpPr>
      <dsp:spPr>
        <a:xfrm>
          <a:off x="0" y="1182682"/>
          <a:ext cx="10394707" cy="9458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D3556-4972-4099-AB54-9216C20D90A6}">
      <dsp:nvSpPr>
        <dsp:cNvPr id="0" name=""/>
        <dsp:cNvSpPr/>
      </dsp:nvSpPr>
      <dsp:spPr>
        <a:xfrm>
          <a:off x="286111" y="1395493"/>
          <a:ext cx="520202" cy="5202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1F8F0C-1896-485F-813C-48A5428A9771}">
      <dsp:nvSpPr>
        <dsp:cNvPr id="0" name=""/>
        <dsp:cNvSpPr/>
      </dsp:nvSpPr>
      <dsp:spPr>
        <a:xfrm>
          <a:off x="1092425" y="1182682"/>
          <a:ext cx="9302281" cy="945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00" tIns="100100" rIns="100100" bIns="100100" numCol="1" spcCol="1270" anchor="ctr" anchorCtr="0">
          <a:noAutofit/>
        </a:bodyPr>
        <a:lstStyle/>
        <a:p>
          <a:pPr marL="0" lvl="0" indent="0" algn="l" defTabSz="1066800">
            <a:lnSpc>
              <a:spcPct val="100000"/>
            </a:lnSpc>
            <a:spcBef>
              <a:spcPct val="0"/>
            </a:spcBef>
            <a:spcAft>
              <a:spcPct val="35000"/>
            </a:spcAft>
            <a:buNone/>
          </a:pPr>
          <a:r>
            <a:rPr lang="en-US" sz="2400" kern="1200"/>
            <a:t>Proper Storage: Store cleaning chemicals in designated areas, away from guest areas, and follow manufacturer guidelines.</a:t>
          </a:r>
        </a:p>
      </dsp:txBody>
      <dsp:txXfrm>
        <a:off x="1092425" y="1182682"/>
        <a:ext cx="9302281" cy="945823"/>
      </dsp:txXfrm>
    </dsp:sp>
    <dsp:sp modelId="{B90EC9BB-502C-491A-B5E3-19E00549507A}">
      <dsp:nvSpPr>
        <dsp:cNvPr id="0" name=""/>
        <dsp:cNvSpPr/>
      </dsp:nvSpPr>
      <dsp:spPr>
        <a:xfrm>
          <a:off x="0" y="2364961"/>
          <a:ext cx="10394707" cy="9458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6BAFA-FA25-4E24-8461-75C27B6992E9}">
      <dsp:nvSpPr>
        <dsp:cNvPr id="0" name=""/>
        <dsp:cNvSpPr/>
      </dsp:nvSpPr>
      <dsp:spPr>
        <a:xfrm>
          <a:off x="286111" y="2577771"/>
          <a:ext cx="520202" cy="5202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449353-324F-4AD3-A30E-38FAAE3EC676}">
      <dsp:nvSpPr>
        <dsp:cNvPr id="0" name=""/>
        <dsp:cNvSpPr/>
      </dsp:nvSpPr>
      <dsp:spPr>
        <a:xfrm>
          <a:off x="1092425" y="2364961"/>
          <a:ext cx="9302281" cy="945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00" tIns="100100" rIns="100100" bIns="100100" numCol="1" spcCol="1270" anchor="ctr" anchorCtr="0">
          <a:noAutofit/>
        </a:bodyPr>
        <a:lstStyle/>
        <a:p>
          <a:pPr marL="0" lvl="0" indent="0" algn="l" defTabSz="1066800">
            <a:lnSpc>
              <a:spcPct val="100000"/>
            </a:lnSpc>
            <a:spcBef>
              <a:spcPct val="0"/>
            </a:spcBef>
            <a:spcAft>
              <a:spcPct val="35000"/>
            </a:spcAft>
            <a:buNone/>
          </a:pPr>
          <a:r>
            <a:rPr lang="en-US" sz="2400" kern="1200"/>
            <a:t>Ventilation: Adequate ventilation must be maintained when using cleaning agents to minimize inhalation risks.</a:t>
          </a:r>
        </a:p>
      </dsp:txBody>
      <dsp:txXfrm>
        <a:off x="1092425" y="2364961"/>
        <a:ext cx="9302281" cy="9458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2/22/2024</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2/22/2024</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www.who.int/news-room/events/detail/2024/01/15/default-calendar/who-s-health-emergency-appeal-2024#:~:text=The%20Health%20Emergency%20Appeal%20will,and%20communities%20around%20the%20world." TargetMode="External"/><Relationship Id="rId2"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hyperlink" Target="https://safetyculture.com/checklists/hotel-room/" TargetMode="External"/><Relationship Id="rId5" Type="http://schemas.openxmlformats.org/officeDocument/2006/relationships/hyperlink" Target="https://www.hse.gov.uk/legislation/index.htm" TargetMode="Externa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793411C-A1D8-450D-9561-24C75D6D73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CD4E68FE-D0E7-4AC4-9D37-BC9A10E71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9F958711-6F0F-4DAF-B6D7-38676273C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31ED3ACC-168A-2DE9-EEE9-1BFC3E32890D}"/>
              </a:ext>
            </a:extLst>
          </p:cNvPr>
          <p:cNvSpPr>
            <a:spLocks noGrp="1"/>
          </p:cNvSpPr>
          <p:nvPr>
            <p:ph type="ctrTitle"/>
          </p:nvPr>
        </p:nvSpPr>
        <p:spPr>
          <a:xfrm>
            <a:off x="446663" y="1304458"/>
            <a:ext cx="3326650" cy="2901781"/>
          </a:xfrm>
        </p:spPr>
        <p:txBody>
          <a:bodyPr>
            <a:normAutofit/>
          </a:bodyPr>
          <a:lstStyle/>
          <a:p>
            <a:r>
              <a:rPr lang="en-US" sz="3600"/>
              <a:t>Health and Safety Training for Housekeeping Team</a:t>
            </a:r>
            <a:endParaRPr lang="en-GB" sz="3600"/>
          </a:p>
        </p:txBody>
      </p:sp>
      <p:sp>
        <p:nvSpPr>
          <p:cNvPr id="3" name="Subtitle 2">
            <a:extLst>
              <a:ext uri="{FF2B5EF4-FFF2-40B4-BE49-F238E27FC236}">
                <a16:creationId xmlns:a16="http://schemas.microsoft.com/office/drawing/2014/main" id="{0ADB0CC6-A4BB-D69B-B274-F9CF9463D37F}"/>
              </a:ext>
            </a:extLst>
          </p:cNvPr>
          <p:cNvSpPr>
            <a:spLocks noGrp="1"/>
          </p:cNvSpPr>
          <p:nvPr>
            <p:ph type="subTitle" idx="1"/>
          </p:nvPr>
        </p:nvSpPr>
        <p:spPr>
          <a:xfrm>
            <a:off x="446663" y="4206239"/>
            <a:ext cx="3326649" cy="1066971"/>
          </a:xfrm>
        </p:spPr>
        <p:txBody>
          <a:bodyPr>
            <a:normAutofit/>
          </a:bodyPr>
          <a:lstStyle/>
          <a:p>
            <a:r>
              <a:rPr lang="en-GB" sz="2600"/>
              <a:t>Crew Hall Hotel &amp; spa By </a:t>
            </a:r>
            <a:r>
              <a:rPr lang="en-GB" sz="2600" err="1"/>
              <a:t>Bertalan</a:t>
            </a:r>
            <a:r>
              <a:rPr lang="en-GB" sz="2600"/>
              <a:t> Horvath</a:t>
            </a:r>
          </a:p>
        </p:txBody>
      </p:sp>
      <p:sp>
        <p:nvSpPr>
          <p:cNvPr id="15" name="Rectangle 14">
            <a:extLst>
              <a:ext uri="{FF2B5EF4-FFF2-40B4-BE49-F238E27FC236}">
                <a16:creationId xmlns:a16="http://schemas.microsoft.com/office/drawing/2014/main" id="{2D43839F-D746-4BD2-AF83-A2D59C171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022DB94-BA9F-403F-85B2-FD0A22CAD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1F0A5978-229F-41F1-B213-A2B43E442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082AB6-E039-3077-E04C-E1D5F49C4450}"/>
              </a:ext>
            </a:extLst>
          </p:cNvPr>
          <p:cNvPicPr>
            <a:picLocks noChangeAspect="1"/>
          </p:cNvPicPr>
          <p:nvPr/>
        </p:nvPicPr>
        <p:blipFill rotWithShape="1">
          <a:blip r:embed="rId4"/>
          <a:srcRect l="9275" r="15548" b="-1"/>
          <a:stretch/>
        </p:blipFill>
        <p:spPr>
          <a:xfrm>
            <a:off x="5321367" y="684680"/>
            <a:ext cx="6174771" cy="5482657"/>
          </a:xfrm>
          <a:prstGeom prst="rect">
            <a:avLst/>
          </a:prstGeom>
        </p:spPr>
      </p:pic>
      <p:pic>
        <p:nvPicPr>
          <p:cNvPr id="5" name="Picture 4">
            <a:extLst>
              <a:ext uri="{FF2B5EF4-FFF2-40B4-BE49-F238E27FC236}">
                <a16:creationId xmlns:a16="http://schemas.microsoft.com/office/drawing/2014/main" id="{034AE0E6-DE6A-14E2-7587-B45E3D06650B}"/>
              </a:ext>
            </a:extLst>
          </p:cNvPr>
          <p:cNvPicPr>
            <a:picLocks noChangeAspect="1"/>
          </p:cNvPicPr>
          <p:nvPr/>
        </p:nvPicPr>
        <p:blipFill>
          <a:blip r:embed="rId5"/>
          <a:stretch>
            <a:fillRect/>
          </a:stretch>
        </p:blipFill>
        <p:spPr>
          <a:xfrm>
            <a:off x="1318294" y="194140"/>
            <a:ext cx="1790700" cy="1390650"/>
          </a:xfrm>
          <a:prstGeom prst="rect">
            <a:avLst/>
          </a:prstGeom>
        </p:spPr>
      </p:pic>
    </p:spTree>
    <p:extLst>
      <p:ext uri="{BB962C8B-B14F-4D97-AF65-F5344CB8AC3E}">
        <p14:creationId xmlns:p14="http://schemas.microsoft.com/office/powerpoint/2010/main" val="353690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8216B-6D6E-C35B-DA49-20D7CB48B94A}"/>
              </a:ext>
            </a:extLst>
          </p:cNvPr>
          <p:cNvSpPr>
            <a:spLocks noGrp="1"/>
          </p:cNvSpPr>
          <p:nvPr>
            <p:ph type="title"/>
          </p:nvPr>
        </p:nvSpPr>
        <p:spPr/>
        <p:txBody>
          <a:bodyPr/>
          <a:lstStyle/>
          <a:p>
            <a:r>
              <a:rPr lang="en-GB" dirty="0"/>
              <a:t>Slide 1</a:t>
            </a:r>
          </a:p>
        </p:txBody>
      </p:sp>
      <p:sp>
        <p:nvSpPr>
          <p:cNvPr id="3" name="Content Placeholder 2">
            <a:extLst>
              <a:ext uri="{FF2B5EF4-FFF2-40B4-BE49-F238E27FC236}">
                <a16:creationId xmlns:a16="http://schemas.microsoft.com/office/drawing/2014/main" id="{65762978-554D-071B-B5E1-584A2C26D93E}"/>
              </a:ext>
            </a:extLst>
          </p:cNvPr>
          <p:cNvSpPr>
            <a:spLocks noGrp="1"/>
          </p:cNvSpPr>
          <p:nvPr>
            <p:ph sz="quarter" idx="13"/>
          </p:nvPr>
        </p:nvSpPr>
        <p:spPr>
          <a:xfrm>
            <a:off x="685801" y="2063396"/>
            <a:ext cx="10394707" cy="3311189"/>
          </a:xfrm>
        </p:spPr>
        <p:txBody>
          <a:bodyPr>
            <a:normAutofit/>
          </a:bodyPr>
          <a:lstStyle/>
          <a:p>
            <a:r>
              <a:rPr lang="en-US" sz="2800" dirty="0"/>
              <a:t>Today, we'll concentrate on enhancing our performance to deliver outstanding service while making sure that health and safety protocols are strictly followed. We can resolve recent complaints from visitors and improve their experience by adhering to these principles. </a:t>
            </a:r>
            <a:endParaRPr lang="en-GB" sz="2800" dirty="0"/>
          </a:p>
        </p:txBody>
      </p:sp>
      <p:pic>
        <p:nvPicPr>
          <p:cNvPr id="4" name="Picture 3">
            <a:extLst>
              <a:ext uri="{FF2B5EF4-FFF2-40B4-BE49-F238E27FC236}">
                <a16:creationId xmlns:a16="http://schemas.microsoft.com/office/drawing/2014/main" id="{71058237-C4CC-325A-FF7A-C247601297A2}"/>
              </a:ext>
            </a:extLst>
          </p:cNvPr>
          <p:cNvPicPr>
            <a:picLocks noChangeAspect="1"/>
          </p:cNvPicPr>
          <p:nvPr/>
        </p:nvPicPr>
        <p:blipFill>
          <a:blip r:embed="rId2"/>
          <a:stretch>
            <a:fillRect/>
          </a:stretch>
        </p:blipFill>
        <p:spPr>
          <a:xfrm>
            <a:off x="9715499" y="92765"/>
            <a:ext cx="1790700" cy="1390650"/>
          </a:xfrm>
          <a:prstGeom prst="rect">
            <a:avLst/>
          </a:prstGeom>
        </p:spPr>
      </p:pic>
    </p:spTree>
    <p:extLst>
      <p:ext uri="{BB962C8B-B14F-4D97-AF65-F5344CB8AC3E}">
        <p14:creationId xmlns:p14="http://schemas.microsoft.com/office/powerpoint/2010/main" val="226745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Rectangle 9">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BED58A-F7CA-CCBB-D30C-C00828E1FEF1}"/>
              </a:ext>
            </a:extLst>
          </p:cNvPr>
          <p:cNvSpPr>
            <a:spLocks noGrp="1"/>
          </p:cNvSpPr>
          <p:nvPr>
            <p:ph type="title"/>
          </p:nvPr>
        </p:nvSpPr>
        <p:spPr>
          <a:xfrm>
            <a:off x="685802" y="685800"/>
            <a:ext cx="3381946" cy="4846967"/>
          </a:xfrm>
        </p:spPr>
        <p:txBody>
          <a:bodyPr>
            <a:normAutofit/>
          </a:bodyPr>
          <a:lstStyle/>
          <a:p>
            <a:r>
              <a:rPr lang="en-GB" sz="4800" dirty="0">
                <a:solidFill>
                  <a:srgbClr val="FFFFFF"/>
                </a:solidFill>
              </a:rPr>
              <a:t>Slide 2: Agenda</a:t>
            </a:r>
          </a:p>
        </p:txBody>
      </p:sp>
      <p:sp>
        <p:nvSpPr>
          <p:cNvPr id="3" name="Content Placeholder 2">
            <a:extLst>
              <a:ext uri="{FF2B5EF4-FFF2-40B4-BE49-F238E27FC236}">
                <a16:creationId xmlns:a16="http://schemas.microsoft.com/office/drawing/2014/main" id="{269F21D6-45F6-794B-ED1D-73292F5ECFE9}"/>
              </a:ext>
            </a:extLst>
          </p:cNvPr>
          <p:cNvSpPr>
            <a:spLocks noGrp="1"/>
          </p:cNvSpPr>
          <p:nvPr>
            <p:ph sz="quarter" idx="13"/>
          </p:nvPr>
        </p:nvSpPr>
        <p:spPr>
          <a:xfrm>
            <a:off x="5111886" y="332510"/>
            <a:ext cx="6179569" cy="5042076"/>
          </a:xfrm>
        </p:spPr>
        <p:txBody>
          <a:bodyPr>
            <a:normAutofit fontScale="92500" lnSpcReduction="20000"/>
          </a:bodyPr>
          <a:lstStyle/>
          <a:p>
            <a:pPr>
              <a:lnSpc>
                <a:spcPct val="110000"/>
              </a:lnSpc>
            </a:pPr>
            <a:endParaRPr lang="en-US" sz="1400" b="1" i="0" dirty="0">
              <a:effectLst/>
              <a:latin typeface="Söhne"/>
            </a:endParaRPr>
          </a:p>
          <a:p>
            <a:pPr marL="0" indent="0">
              <a:lnSpc>
                <a:spcPct val="110000"/>
              </a:lnSpc>
              <a:buNone/>
            </a:pPr>
            <a:r>
              <a:rPr lang="en-US" b="1" i="0" u="sng" dirty="0">
                <a:effectLst/>
                <a:latin typeface="Söhne"/>
              </a:rPr>
              <a:t>Overview of Health and Safety Guide</a:t>
            </a:r>
          </a:p>
          <a:p>
            <a:pPr marL="0" indent="0">
              <a:lnSpc>
                <a:spcPct val="110000"/>
              </a:lnSpc>
              <a:buNone/>
            </a:pPr>
            <a:r>
              <a:rPr lang="en-US" b="0" i="0" dirty="0">
                <a:effectLst/>
                <a:latin typeface="Söhne"/>
              </a:rPr>
              <a:t>Precautions: (WHO 2024)</a:t>
            </a:r>
          </a:p>
          <a:p>
            <a:pPr>
              <a:lnSpc>
                <a:spcPct val="110000"/>
              </a:lnSpc>
            </a:pPr>
            <a:r>
              <a:rPr lang="en-US" b="0" i="0" dirty="0">
                <a:effectLst/>
                <a:latin typeface="Söhne"/>
              </a:rPr>
              <a:t> Personal Protective Equipment</a:t>
            </a:r>
          </a:p>
          <a:p>
            <a:pPr>
              <a:lnSpc>
                <a:spcPct val="110000"/>
              </a:lnSpc>
            </a:pPr>
            <a:r>
              <a:rPr lang="en-US" b="0" i="0" dirty="0">
                <a:effectLst/>
                <a:latin typeface="Söhne"/>
              </a:rPr>
              <a:t> Chemical Safety</a:t>
            </a:r>
          </a:p>
          <a:p>
            <a:pPr>
              <a:lnSpc>
                <a:spcPct val="110000"/>
              </a:lnSpc>
            </a:pPr>
            <a:r>
              <a:rPr lang="en-US" b="0" i="0" dirty="0">
                <a:effectLst/>
                <a:latin typeface="Söhne"/>
              </a:rPr>
              <a:t> Ergonomics Room Inspection</a:t>
            </a:r>
          </a:p>
          <a:p>
            <a:pPr>
              <a:lnSpc>
                <a:spcPct val="110000"/>
              </a:lnSpc>
            </a:pPr>
            <a:r>
              <a:rPr lang="en-US" b="0" i="0" dirty="0">
                <a:effectLst/>
                <a:latin typeface="Söhne"/>
              </a:rPr>
              <a:t>Ventilation and Cleaning Process</a:t>
            </a:r>
          </a:p>
          <a:p>
            <a:pPr marL="0" indent="0">
              <a:lnSpc>
                <a:spcPct val="110000"/>
              </a:lnSpc>
              <a:buNone/>
            </a:pPr>
            <a:r>
              <a:rPr lang="en-US" b="0" i="0" dirty="0">
                <a:effectLst/>
                <a:latin typeface="Söhne"/>
              </a:rPr>
              <a:t>Equipment</a:t>
            </a:r>
          </a:p>
          <a:p>
            <a:pPr>
              <a:lnSpc>
                <a:spcPct val="110000"/>
              </a:lnSpc>
            </a:pPr>
            <a:r>
              <a:rPr lang="en-US" b="0" i="0" dirty="0">
                <a:effectLst/>
                <a:latin typeface="Söhne"/>
              </a:rPr>
              <a:t> Essential Tools for Room Cleaning</a:t>
            </a:r>
          </a:p>
          <a:p>
            <a:pPr marL="0" indent="0">
              <a:lnSpc>
                <a:spcPct val="110000"/>
              </a:lnSpc>
              <a:buNone/>
            </a:pPr>
            <a:r>
              <a:rPr lang="en-US" b="0" i="0" dirty="0">
                <a:effectLst/>
                <a:latin typeface="Söhne"/>
              </a:rPr>
              <a:t>Hazard Mitigation:</a:t>
            </a:r>
          </a:p>
          <a:p>
            <a:pPr>
              <a:lnSpc>
                <a:spcPct val="110000"/>
              </a:lnSpc>
            </a:pPr>
            <a:r>
              <a:rPr lang="en-US" b="0" i="0" dirty="0">
                <a:effectLst/>
                <a:latin typeface="Söhne"/>
              </a:rPr>
              <a:t> Slips, Trips, and Fall</a:t>
            </a:r>
          </a:p>
          <a:p>
            <a:pPr>
              <a:lnSpc>
                <a:spcPct val="110000"/>
              </a:lnSpc>
            </a:pPr>
            <a:r>
              <a:rPr lang="en-US" b="0" i="0" dirty="0">
                <a:effectLst/>
                <a:latin typeface="Söhne"/>
              </a:rPr>
              <a:t> Chemical Exposure</a:t>
            </a:r>
          </a:p>
          <a:p>
            <a:pPr>
              <a:lnSpc>
                <a:spcPct val="110000"/>
              </a:lnSpc>
            </a:pPr>
            <a:r>
              <a:rPr lang="en-US" dirty="0">
                <a:latin typeface="Söhne"/>
              </a:rPr>
              <a:t> </a:t>
            </a:r>
            <a:r>
              <a:rPr lang="en-US" b="0" i="0" dirty="0">
                <a:effectLst/>
                <a:latin typeface="Söhne"/>
              </a:rPr>
              <a:t>Ergonomic Hazards (Casado 2012)</a:t>
            </a:r>
          </a:p>
          <a:p>
            <a:pPr>
              <a:lnSpc>
                <a:spcPct val="110000"/>
              </a:lnSpc>
            </a:pPr>
            <a:endParaRPr lang="en-GB" sz="1400" dirty="0"/>
          </a:p>
        </p:txBody>
      </p:sp>
      <p:pic>
        <p:nvPicPr>
          <p:cNvPr id="4" name="Picture 3">
            <a:extLst>
              <a:ext uri="{FF2B5EF4-FFF2-40B4-BE49-F238E27FC236}">
                <a16:creationId xmlns:a16="http://schemas.microsoft.com/office/drawing/2014/main" id="{EA2D1293-4EC6-1AF3-CA9A-0376584943E3}"/>
              </a:ext>
            </a:extLst>
          </p:cNvPr>
          <p:cNvPicPr>
            <a:picLocks noChangeAspect="1"/>
          </p:cNvPicPr>
          <p:nvPr/>
        </p:nvPicPr>
        <p:blipFill>
          <a:blip r:embed="rId4"/>
          <a:stretch>
            <a:fillRect/>
          </a:stretch>
        </p:blipFill>
        <p:spPr>
          <a:xfrm>
            <a:off x="9542263" y="200064"/>
            <a:ext cx="1790700" cy="1390650"/>
          </a:xfrm>
          <a:prstGeom prst="rect">
            <a:avLst/>
          </a:prstGeom>
        </p:spPr>
      </p:pic>
    </p:spTree>
    <p:extLst>
      <p:ext uri="{BB962C8B-B14F-4D97-AF65-F5344CB8AC3E}">
        <p14:creationId xmlns:p14="http://schemas.microsoft.com/office/powerpoint/2010/main" val="273604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879DC43-E40D-46CF-9A74-541F26073E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F58642F3-2EAA-437A-96F6-C28846071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7" name="Graphic 6" descr="Mop and bucket">
            <a:extLst>
              <a:ext uri="{FF2B5EF4-FFF2-40B4-BE49-F238E27FC236}">
                <a16:creationId xmlns:a16="http://schemas.microsoft.com/office/drawing/2014/main" id="{879AE409-FA9C-771B-D5D9-2302128B0D6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21754" y="1588852"/>
            <a:ext cx="3218106" cy="3218106"/>
          </a:xfrm>
          <a:prstGeom prst="rect">
            <a:avLst/>
          </a:prstGeom>
          <a:ln>
            <a:noFill/>
          </a:ln>
        </p:spPr>
      </p:pic>
      <p:sp>
        <p:nvSpPr>
          <p:cNvPr id="16" name="Freeform 9">
            <a:extLst>
              <a:ext uri="{FF2B5EF4-FFF2-40B4-BE49-F238E27FC236}">
                <a16:creationId xmlns:a16="http://schemas.microsoft.com/office/drawing/2014/main" id="{F70E27E0-2B68-4645-A576-FBB921B5E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Rectangle 17">
            <a:extLst>
              <a:ext uri="{FF2B5EF4-FFF2-40B4-BE49-F238E27FC236}">
                <a16:creationId xmlns:a16="http://schemas.microsoft.com/office/drawing/2014/main" id="{5AC0CA87-7D52-4CDA-9CC2-880646A01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7554139"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46DE0C-8D46-44D7-C993-EEBAE647ABE0}"/>
              </a:ext>
            </a:extLst>
          </p:cNvPr>
          <p:cNvSpPr>
            <a:spLocks noGrp="1"/>
          </p:cNvSpPr>
          <p:nvPr>
            <p:ph type="title"/>
          </p:nvPr>
        </p:nvSpPr>
        <p:spPr>
          <a:xfrm>
            <a:off x="685799" y="690479"/>
            <a:ext cx="6382699" cy="1146825"/>
          </a:xfrm>
        </p:spPr>
        <p:txBody>
          <a:bodyPr>
            <a:normAutofit/>
          </a:bodyPr>
          <a:lstStyle/>
          <a:p>
            <a:r>
              <a:rPr lang="en-GB" dirty="0">
                <a:solidFill>
                  <a:schemeClr val="bg1"/>
                </a:solidFill>
              </a:rPr>
              <a:t>Slide 3</a:t>
            </a:r>
          </a:p>
        </p:txBody>
      </p:sp>
      <p:sp>
        <p:nvSpPr>
          <p:cNvPr id="3" name="Content Placeholder 2">
            <a:extLst>
              <a:ext uri="{FF2B5EF4-FFF2-40B4-BE49-F238E27FC236}">
                <a16:creationId xmlns:a16="http://schemas.microsoft.com/office/drawing/2014/main" id="{EAD5CFCF-D440-A384-2911-5BE6C2C87E31}"/>
              </a:ext>
            </a:extLst>
          </p:cNvPr>
          <p:cNvSpPr>
            <a:spLocks noGrp="1"/>
          </p:cNvSpPr>
          <p:nvPr>
            <p:ph sz="quarter" idx="13"/>
          </p:nvPr>
        </p:nvSpPr>
        <p:spPr>
          <a:xfrm>
            <a:off x="685800" y="2063395"/>
            <a:ext cx="6382697" cy="3446103"/>
          </a:xfrm>
        </p:spPr>
        <p:txBody>
          <a:bodyPr>
            <a:normAutofit/>
          </a:bodyPr>
          <a:lstStyle/>
          <a:p>
            <a:pPr>
              <a:lnSpc>
                <a:spcPct val="110000"/>
              </a:lnSpc>
              <a:buFont typeface="Arial" panose="020B0604020202020204" pitchFamily="34" charset="0"/>
              <a:buChar char="•"/>
            </a:pPr>
            <a:r>
              <a:rPr lang="en-US" sz="1800" b="1" i="0" dirty="0">
                <a:solidFill>
                  <a:schemeClr val="bg1"/>
                </a:solidFill>
                <a:effectLst/>
                <a:latin typeface="Söhne"/>
              </a:rPr>
              <a:t>Objective:</a:t>
            </a:r>
            <a:r>
              <a:rPr lang="en-US" sz="1800" b="0" i="0" dirty="0">
                <a:solidFill>
                  <a:schemeClr val="bg1"/>
                </a:solidFill>
                <a:effectLst/>
                <a:latin typeface="Söhne"/>
              </a:rPr>
              <a:t> Ensure the well-being of our housekeeping team through effective health and safety practices.</a:t>
            </a:r>
          </a:p>
          <a:p>
            <a:pPr>
              <a:lnSpc>
                <a:spcPct val="110000"/>
              </a:lnSpc>
              <a:buFont typeface="Arial" panose="020B0604020202020204" pitchFamily="34" charset="0"/>
              <a:buChar char="•"/>
            </a:pPr>
            <a:r>
              <a:rPr lang="en-US" sz="1800" b="1" i="0" dirty="0">
                <a:solidFill>
                  <a:schemeClr val="bg1"/>
                </a:solidFill>
                <a:effectLst/>
                <a:latin typeface="Söhne"/>
              </a:rPr>
              <a:t>Guide Purpose:</a:t>
            </a:r>
            <a:endParaRPr lang="en-US" sz="1800" b="0" i="0" dirty="0">
              <a:solidFill>
                <a:schemeClr val="bg1"/>
              </a:solidFill>
              <a:effectLst/>
              <a:latin typeface="Söhne"/>
            </a:endParaRPr>
          </a:p>
          <a:p>
            <a:pPr marL="457200" lvl="1" indent="0">
              <a:lnSpc>
                <a:spcPct val="110000"/>
              </a:lnSpc>
              <a:buNone/>
            </a:pPr>
            <a:r>
              <a:rPr lang="en-US" b="0" i="0" dirty="0">
                <a:solidFill>
                  <a:schemeClr val="bg1"/>
                </a:solidFill>
                <a:effectLst/>
                <a:latin typeface="Söhne"/>
              </a:rPr>
              <a:t>Minimize risks during room cleaning.</a:t>
            </a:r>
          </a:p>
          <a:p>
            <a:pPr marL="457200" lvl="1" indent="0">
              <a:lnSpc>
                <a:spcPct val="110000"/>
              </a:lnSpc>
              <a:buNone/>
            </a:pPr>
            <a:r>
              <a:rPr lang="en-US" b="0" i="0" dirty="0">
                <a:solidFill>
                  <a:schemeClr val="bg1"/>
                </a:solidFill>
                <a:effectLst/>
                <a:latin typeface="Söhne"/>
              </a:rPr>
              <a:t>Foster a safe and secure work environment.</a:t>
            </a:r>
          </a:p>
          <a:p>
            <a:pPr>
              <a:lnSpc>
                <a:spcPct val="110000"/>
              </a:lnSpc>
              <a:buFont typeface="Arial" panose="020B0604020202020204" pitchFamily="34" charset="0"/>
              <a:buChar char="•"/>
            </a:pPr>
            <a:r>
              <a:rPr lang="en-US" sz="1800" b="1" i="0" dirty="0">
                <a:solidFill>
                  <a:schemeClr val="bg1"/>
                </a:solidFill>
                <a:effectLst/>
                <a:latin typeface="Söhne"/>
              </a:rPr>
              <a:t>Commitment to Staff:</a:t>
            </a:r>
            <a:endParaRPr lang="en-US" sz="1800" b="0" i="0" dirty="0">
              <a:solidFill>
                <a:schemeClr val="bg1"/>
              </a:solidFill>
              <a:effectLst/>
              <a:latin typeface="Söhne"/>
            </a:endParaRPr>
          </a:p>
          <a:p>
            <a:pPr marL="457200" lvl="1" indent="0">
              <a:lnSpc>
                <a:spcPct val="110000"/>
              </a:lnSpc>
              <a:buNone/>
            </a:pPr>
            <a:r>
              <a:rPr lang="en-US" b="0" i="0" dirty="0">
                <a:solidFill>
                  <a:schemeClr val="bg1"/>
                </a:solidFill>
                <a:effectLst/>
                <a:latin typeface="Söhne"/>
              </a:rPr>
              <a:t>We prioritize your safety.</a:t>
            </a:r>
          </a:p>
          <a:p>
            <a:pPr marL="457200" lvl="1" indent="0">
              <a:lnSpc>
                <a:spcPct val="110000"/>
              </a:lnSpc>
              <a:buNone/>
            </a:pPr>
            <a:r>
              <a:rPr lang="en-US" b="0" i="0" dirty="0">
                <a:solidFill>
                  <a:schemeClr val="bg1"/>
                </a:solidFill>
                <a:effectLst/>
                <a:latin typeface="Söhne"/>
              </a:rPr>
              <a:t>Compliance ensures a positive work experience for everyone. (Michael et. Al. 2006)</a:t>
            </a:r>
          </a:p>
          <a:p>
            <a:pPr>
              <a:lnSpc>
                <a:spcPct val="110000"/>
              </a:lnSpc>
            </a:pPr>
            <a:endParaRPr lang="en-GB" sz="1800" dirty="0">
              <a:solidFill>
                <a:schemeClr val="bg1"/>
              </a:solidFill>
            </a:endParaRPr>
          </a:p>
        </p:txBody>
      </p:sp>
      <p:pic>
        <p:nvPicPr>
          <p:cNvPr id="4" name="Picture 3">
            <a:extLst>
              <a:ext uri="{FF2B5EF4-FFF2-40B4-BE49-F238E27FC236}">
                <a16:creationId xmlns:a16="http://schemas.microsoft.com/office/drawing/2014/main" id="{91B789EF-2B45-D830-FBCA-14E6138F587F}"/>
              </a:ext>
            </a:extLst>
          </p:cNvPr>
          <p:cNvPicPr>
            <a:picLocks noChangeAspect="1"/>
          </p:cNvPicPr>
          <p:nvPr/>
        </p:nvPicPr>
        <p:blipFill>
          <a:blip r:embed="rId6"/>
          <a:stretch>
            <a:fillRect/>
          </a:stretch>
        </p:blipFill>
        <p:spPr>
          <a:xfrm>
            <a:off x="9748770" y="99101"/>
            <a:ext cx="1790700" cy="1390650"/>
          </a:xfrm>
          <a:prstGeom prst="rect">
            <a:avLst/>
          </a:prstGeom>
        </p:spPr>
      </p:pic>
    </p:spTree>
    <p:extLst>
      <p:ext uri="{BB962C8B-B14F-4D97-AF65-F5344CB8AC3E}">
        <p14:creationId xmlns:p14="http://schemas.microsoft.com/office/powerpoint/2010/main" val="3063971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F4BE6-D565-9B51-4B20-DA1AFBB9DD3A}"/>
              </a:ext>
            </a:extLst>
          </p:cNvPr>
          <p:cNvSpPr>
            <a:spLocks noGrp="1"/>
          </p:cNvSpPr>
          <p:nvPr>
            <p:ph type="title"/>
          </p:nvPr>
        </p:nvSpPr>
        <p:spPr>
          <a:xfrm>
            <a:off x="685801" y="1191491"/>
            <a:ext cx="10396882" cy="646274"/>
          </a:xfrm>
        </p:spPr>
        <p:txBody>
          <a:bodyPr>
            <a:normAutofit fontScale="90000"/>
          </a:bodyPr>
          <a:lstStyle/>
          <a:p>
            <a:r>
              <a:rPr lang="en-GB" dirty="0"/>
              <a:t>Slide 4: Personal Protective Equipment (PPE)</a:t>
            </a:r>
            <a:br>
              <a:rPr lang="en-GB" dirty="0"/>
            </a:br>
            <a:endParaRPr lang="en-GB" dirty="0"/>
          </a:p>
        </p:txBody>
      </p:sp>
      <p:sp>
        <p:nvSpPr>
          <p:cNvPr id="3" name="Content Placeholder 2">
            <a:extLst>
              <a:ext uri="{FF2B5EF4-FFF2-40B4-BE49-F238E27FC236}">
                <a16:creationId xmlns:a16="http://schemas.microsoft.com/office/drawing/2014/main" id="{0D1A9F3A-FD1A-2F93-8A8B-6327B300CBE0}"/>
              </a:ext>
            </a:extLst>
          </p:cNvPr>
          <p:cNvSpPr>
            <a:spLocks noGrp="1"/>
          </p:cNvSpPr>
          <p:nvPr>
            <p:ph sz="quarter" idx="13"/>
          </p:nvPr>
        </p:nvSpPr>
        <p:spPr/>
        <p:txBody>
          <a:bodyPr/>
          <a:lstStyle/>
          <a:p>
            <a:pPr algn="l">
              <a:buFont typeface="Arial" panose="020B0604020202020204" pitchFamily="34" charset="0"/>
              <a:buChar char="•"/>
            </a:pPr>
            <a:r>
              <a:rPr lang="en-US" b="1" i="0" dirty="0">
                <a:solidFill>
                  <a:srgbClr val="0D0D0D"/>
                </a:solidFill>
                <a:effectLst/>
                <a:latin typeface="Söhne"/>
              </a:rPr>
              <a:t>Mandatory Gear:</a:t>
            </a:r>
            <a:r>
              <a:rPr lang="en-US" b="0" i="0" dirty="0">
                <a:solidFill>
                  <a:srgbClr val="0D0D0D"/>
                </a:solidFill>
                <a:effectLst/>
                <a:latin typeface="Söhne"/>
              </a:rPr>
              <a:t> Ensure that all housekeeping staff wear the prescribed PPE, including gloves and non-slip shoes, to protect against chemicals and slips.</a:t>
            </a:r>
          </a:p>
          <a:p>
            <a:endParaRPr lang="en-GB" dirty="0"/>
          </a:p>
        </p:txBody>
      </p:sp>
      <p:pic>
        <p:nvPicPr>
          <p:cNvPr id="4" name="Picture 3">
            <a:extLst>
              <a:ext uri="{FF2B5EF4-FFF2-40B4-BE49-F238E27FC236}">
                <a16:creationId xmlns:a16="http://schemas.microsoft.com/office/drawing/2014/main" id="{A85B0AD1-CE09-CCCD-42D4-8223E823DF18}"/>
              </a:ext>
            </a:extLst>
          </p:cNvPr>
          <p:cNvPicPr>
            <a:picLocks noChangeAspect="1"/>
          </p:cNvPicPr>
          <p:nvPr/>
        </p:nvPicPr>
        <p:blipFill>
          <a:blip r:embed="rId2"/>
          <a:stretch>
            <a:fillRect/>
          </a:stretch>
        </p:blipFill>
        <p:spPr>
          <a:xfrm>
            <a:off x="9706121" y="270535"/>
            <a:ext cx="1790700" cy="1390650"/>
          </a:xfrm>
          <a:prstGeom prst="rect">
            <a:avLst/>
          </a:prstGeom>
        </p:spPr>
      </p:pic>
    </p:spTree>
    <p:extLst>
      <p:ext uri="{BB962C8B-B14F-4D97-AF65-F5344CB8AC3E}">
        <p14:creationId xmlns:p14="http://schemas.microsoft.com/office/powerpoint/2010/main" val="41545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0438-78EF-E9B3-8C85-71F4D5B90F4E}"/>
              </a:ext>
            </a:extLst>
          </p:cNvPr>
          <p:cNvSpPr>
            <a:spLocks noGrp="1"/>
          </p:cNvSpPr>
          <p:nvPr>
            <p:ph type="title"/>
          </p:nvPr>
        </p:nvSpPr>
        <p:spPr/>
        <p:txBody>
          <a:bodyPr>
            <a:normAutofit fontScale="90000"/>
          </a:bodyPr>
          <a:lstStyle/>
          <a:p>
            <a:r>
              <a:rPr lang="en-US" dirty="0"/>
              <a:t>Slide 5: Precautions – Chemical</a:t>
            </a:r>
            <a:br>
              <a:rPr lang="en-US" dirty="0"/>
            </a:br>
            <a:r>
              <a:rPr lang="en-US" dirty="0"/>
              <a:t> Safety</a:t>
            </a:r>
            <a:br>
              <a:rPr lang="en-US" dirty="0"/>
            </a:br>
            <a:endParaRPr lang="en-GB" dirty="0"/>
          </a:p>
        </p:txBody>
      </p:sp>
      <p:graphicFrame>
        <p:nvGraphicFramePr>
          <p:cNvPr id="7" name="Content Placeholder 2">
            <a:extLst>
              <a:ext uri="{FF2B5EF4-FFF2-40B4-BE49-F238E27FC236}">
                <a16:creationId xmlns:a16="http://schemas.microsoft.com/office/drawing/2014/main" id="{1C2E4969-8082-B1D0-FC03-297C51497F9C}"/>
              </a:ext>
            </a:extLst>
          </p:cNvPr>
          <p:cNvGraphicFramePr>
            <a:graphicFrameLocks noGrp="1"/>
          </p:cNvGraphicFramePr>
          <p:nvPr>
            <p:ph sz="quarter" idx="13"/>
          </p:nvPr>
        </p:nvGraphicFramePr>
        <p:xfrm>
          <a:off x="685800" y="2063396"/>
          <a:ext cx="10394707" cy="3311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B018E81-3959-480F-F6C5-1A4219AFEB06}"/>
              </a:ext>
            </a:extLst>
          </p:cNvPr>
          <p:cNvPicPr>
            <a:picLocks noChangeAspect="1"/>
          </p:cNvPicPr>
          <p:nvPr/>
        </p:nvPicPr>
        <p:blipFill>
          <a:blip r:embed="rId7"/>
          <a:stretch>
            <a:fillRect/>
          </a:stretch>
        </p:blipFill>
        <p:spPr>
          <a:xfrm>
            <a:off x="9715499" y="229352"/>
            <a:ext cx="1790700" cy="1390650"/>
          </a:xfrm>
          <a:prstGeom prst="rect">
            <a:avLst/>
          </a:prstGeom>
        </p:spPr>
      </p:pic>
    </p:spTree>
    <p:extLst>
      <p:ext uri="{BB962C8B-B14F-4D97-AF65-F5344CB8AC3E}">
        <p14:creationId xmlns:p14="http://schemas.microsoft.com/office/powerpoint/2010/main" val="1267710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Rectangle 9">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1CE32E-AE58-D971-1FD5-43DF3E316138}"/>
              </a:ext>
            </a:extLst>
          </p:cNvPr>
          <p:cNvSpPr>
            <a:spLocks noGrp="1"/>
          </p:cNvSpPr>
          <p:nvPr>
            <p:ph type="title"/>
          </p:nvPr>
        </p:nvSpPr>
        <p:spPr>
          <a:xfrm>
            <a:off x="685802" y="685800"/>
            <a:ext cx="3381946" cy="4846967"/>
          </a:xfrm>
        </p:spPr>
        <p:txBody>
          <a:bodyPr>
            <a:normAutofit/>
          </a:bodyPr>
          <a:lstStyle/>
          <a:p>
            <a:r>
              <a:rPr lang="en-GB" sz="4800" dirty="0">
                <a:solidFill>
                  <a:srgbClr val="FFFFFF"/>
                </a:solidFill>
              </a:rPr>
              <a:t>Slide 6- healthy workplace</a:t>
            </a:r>
          </a:p>
        </p:txBody>
      </p:sp>
      <p:sp>
        <p:nvSpPr>
          <p:cNvPr id="3" name="Content Placeholder 2">
            <a:extLst>
              <a:ext uri="{FF2B5EF4-FFF2-40B4-BE49-F238E27FC236}">
                <a16:creationId xmlns:a16="http://schemas.microsoft.com/office/drawing/2014/main" id="{0878B50D-9669-9213-A670-292BA9414AAE}"/>
              </a:ext>
            </a:extLst>
          </p:cNvPr>
          <p:cNvSpPr>
            <a:spLocks noGrp="1"/>
          </p:cNvSpPr>
          <p:nvPr>
            <p:ph sz="quarter" idx="13"/>
          </p:nvPr>
        </p:nvSpPr>
        <p:spPr>
          <a:xfrm>
            <a:off x="5111886" y="685800"/>
            <a:ext cx="5968621" cy="4688785"/>
          </a:xfrm>
        </p:spPr>
        <p:txBody>
          <a:bodyPr>
            <a:normAutofit/>
          </a:bodyPr>
          <a:lstStyle/>
          <a:p>
            <a:pPr marL="0" indent="0">
              <a:buNone/>
            </a:pPr>
            <a:r>
              <a:rPr lang="en-US" b="1" i="0" dirty="0">
                <a:effectLst/>
                <a:latin typeface="Söhne"/>
              </a:rPr>
              <a:t>Ergonomics for a Healthy Workplace (HSE 2024)</a:t>
            </a:r>
          </a:p>
          <a:p>
            <a:pPr>
              <a:buFont typeface="Arial" panose="020B0604020202020204" pitchFamily="34" charset="0"/>
              <a:buChar char="•"/>
            </a:pPr>
            <a:r>
              <a:rPr lang="en-US" b="1" i="0" dirty="0">
                <a:effectLst/>
                <a:latin typeface="Söhne"/>
              </a:rPr>
              <a:t>Lifting Techniques:</a:t>
            </a:r>
            <a:r>
              <a:rPr lang="en-US" b="0" i="0" dirty="0">
                <a:effectLst/>
                <a:latin typeface="Söhne"/>
              </a:rPr>
              <a:t> Train staff on proper lifting techniques to prevent strains and injuries. Use mechanical aids for heavy items.</a:t>
            </a:r>
          </a:p>
          <a:p>
            <a:pPr>
              <a:buFont typeface="Arial" panose="020B0604020202020204" pitchFamily="34" charset="0"/>
              <a:buChar char="•"/>
            </a:pPr>
            <a:r>
              <a:rPr lang="en-US" b="1" i="0" dirty="0">
                <a:effectLst/>
                <a:latin typeface="Söhne"/>
              </a:rPr>
              <a:t>Breaks:</a:t>
            </a:r>
            <a:r>
              <a:rPr lang="en-US" b="0" i="0" dirty="0">
                <a:effectLst/>
                <a:latin typeface="Söhne"/>
              </a:rPr>
              <a:t> Encourage short breaks to prevent fatigue during extended cleaning sessions.</a:t>
            </a:r>
          </a:p>
          <a:p>
            <a:endParaRPr lang="en-GB" dirty="0"/>
          </a:p>
        </p:txBody>
      </p:sp>
      <p:pic>
        <p:nvPicPr>
          <p:cNvPr id="4" name="Picture 3">
            <a:extLst>
              <a:ext uri="{FF2B5EF4-FFF2-40B4-BE49-F238E27FC236}">
                <a16:creationId xmlns:a16="http://schemas.microsoft.com/office/drawing/2014/main" id="{DAD83A4E-7A89-CEC4-ED6A-AC946A9244D0}"/>
              </a:ext>
            </a:extLst>
          </p:cNvPr>
          <p:cNvPicPr>
            <a:picLocks noChangeAspect="1"/>
          </p:cNvPicPr>
          <p:nvPr/>
        </p:nvPicPr>
        <p:blipFill>
          <a:blip r:embed="rId4"/>
          <a:stretch>
            <a:fillRect/>
          </a:stretch>
        </p:blipFill>
        <p:spPr>
          <a:xfrm>
            <a:off x="9621980" y="92765"/>
            <a:ext cx="1790700" cy="1390650"/>
          </a:xfrm>
          <a:prstGeom prst="rect">
            <a:avLst/>
          </a:prstGeom>
        </p:spPr>
      </p:pic>
    </p:spTree>
    <p:extLst>
      <p:ext uri="{BB962C8B-B14F-4D97-AF65-F5344CB8AC3E}">
        <p14:creationId xmlns:p14="http://schemas.microsoft.com/office/powerpoint/2010/main" val="1163712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1A23-AD52-F5DC-864D-9D6226EB111F}"/>
              </a:ext>
            </a:extLst>
          </p:cNvPr>
          <p:cNvSpPr>
            <a:spLocks noGrp="1"/>
          </p:cNvSpPr>
          <p:nvPr>
            <p:ph type="title"/>
          </p:nvPr>
        </p:nvSpPr>
        <p:spPr/>
        <p:txBody>
          <a:bodyPr>
            <a:normAutofit fontScale="90000"/>
          </a:bodyPr>
          <a:lstStyle/>
          <a:p>
            <a:r>
              <a:rPr lang="en-US" dirty="0"/>
              <a:t>Slide 7: Procedures –</a:t>
            </a:r>
            <a:br>
              <a:rPr lang="en-US" dirty="0"/>
            </a:br>
            <a:r>
              <a:rPr lang="en-US" dirty="0"/>
              <a:t> Room Inspection</a:t>
            </a:r>
            <a:endParaRPr lang="en-GB" dirty="0"/>
          </a:p>
        </p:txBody>
      </p:sp>
      <p:sp>
        <p:nvSpPr>
          <p:cNvPr id="3" name="Content Placeholder 2">
            <a:extLst>
              <a:ext uri="{FF2B5EF4-FFF2-40B4-BE49-F238E27FC236}">
                <a16:creationId xmlns:a16="http://schemas.microsoft.com/office/drawing/2014/main" id="{CDDCC71E-56ED-5B14-F8F4-7134EA973CC2}"/>
              </a:ext>
            </a:extLst>
          </p:cNvPr>
          <p:cNvSpPr>
            <a:spLocks noGrp="1"/>
          </p:cNvSpPr>
          <p:nvPr>
            <p:ph sz="quarter" idx="13"/>
          </p:nvPr>
        </p:nvSpPr>
        <p:spPr/>
        <p:txBody>
          <a:bodyPr/>
          <a:lstStyle/>
          <a:p>
            <a:pPr marL="0" indent="0" algn="l">
              <a:buNone/>
            </a:pPr>
            <a:r>
              <a:rPr lang="en-US" b="1" i="0" dirty="0">
                <a:solidFill>
                  <a:srgbClr val="0D0D0D"/>
                </a:solidFill>
                <a:effectLst/>
                <a:latin typeface="Söhne"/>
              </a:rPr>
              <a:t>Room Inspection Protocols</a:t>
            </a:r>
          </a:p>
          <a:p>
            <a:r>
              <a:rPr lang="en-US" b="1" i="0" dirty="0">
                <a:solidFill>
                  <a:srgbClr val="0D0D0D"/>
                </a:solidFill>
                <a:effectLst/>
                <a:latin typeface="Söhne"/>
              </a:rPr>
              <a:t>Identify Hazards:</a:t>
            </a:r>
            <a:r>
              <a:rPr lang="en-US" b="0" i="0" dirty="0">
                <a:solidFill>
                  <a:srgbClr val="0D0D0D"/>
                </a:solidFill>
                <a:effectLst/>
                <a:latin typeface="Söhne"/>
              </a:rPr>
              <a:t> Before cleaning, inspect the room for potential hazards such as loose wires, broken glass, or malfunctioning appliances.</a:t>
            </a:r>
          </a:p>
          <a:p>
            <a:pPr algn="l">
              <a:buFont typeface="Arial" panose="020B0604020202020204" pitchFamily="34" charset="0"/>
              <a:buChar char="•"/>
            </a:pPr>
            <a:r>
              <a:rPr lang="en-US" b="1" i="0" dirty="0">
                <a:solidFill>
                  <a:srgbClr val="0D0D0D"/>
                </a:solidFill>
                <a:effectLst/>
                <a:latin typeface="Söhne"/>
              </a:rPr>
              <a:t>Thorough Examination:</a:t>
            </a:r>
            <a:r>
              <a:rPr lang="en-US" b="0" i="0" dirty="0">
                <a:solidFill>
                  <a:srgbClr val="0D0D0D"/>
                </a:solidFill>
                <a:effectLst/>
                <a:latin typeface="Söhne"/>
              </a:rPr>
              <a:t> A detailed inspection ensures a safe environment for both guests and staff. (Safety culture 2024)</a:t>
            </a:r>
          </a:p>
          <a:p>
            <a:endParaRPr lang="en-GB" dirty="0"/>
          </a:p>
        </p:txBody>
      </p:sp>
      <p:pic>
        <p:nvPicPr>
          <p:cNvPr id="4" name="Picture 3">
            <a:extLst>
              <a:ext uri="{FF2B5EF4-FFF2-40B4-BE49-F238E27FC236}">
                <a16:creationId xmlns:a16="http://schemas.microsoft.com/office/drawing/2014/main" id="{C3AF1A40-8DD8-F599-8AAB-D2B43BFB36F3}"/>
              </a:ext>
            </a:extLst>
          </p:cNvPr>
          <p:cNvPicPr>
            <a:picLocks noChangeAspect="1"/>
          </p:cNvPicPr>
          <p:nvPr/>
        </p:nvPicPr>
        <p:blipFill>
          <a:blip r:embed="rId2"/>
          <a:stretch>
            <a:fillRect/>
          </a:stretch>
        </p:blipFill>
        <p:spPr>
          <a:xfrm>
            <a:off x="9715499" y="92765"/>
            <a:ext cx="1790700" cy="1390650"/>
          </a:xfrm>
          <a:prstGeom prst="rect">
            <a:avLst/>
          </a:prstGeom>
        </p:spPr>
      </p:pic>
    </p:spTree>
    <p:extLst>
      <p:ext uri="{BB962C8B-B14F-4D97-AF65-F5344CB8AC3E}">
        <p14:creationId xmlns:p14="http://schemas.microsoft.com/office/powerpoint/2010/main" val="4158439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4D7E-7D74-CE8A-4AF1-44B2896D2209}"/>
              </a:ext>
            </a:extLst>
          </p:cNvPr>
          <p:cNvSpPr>
            <a:spLocks noGrp="1"/>
          </p:cNvSpPr>
          <p:nvPr>
            <p:ph type="title"/>
          </p:nvPr>
        </p:nvSpPr>
        <p:spPr/>
        <p:txBody>
          <a:bodyPr>
            <a:normAutofit fontScale="90000"/>
          </a:bodyPr>
          <a:lstStyle/>
          <a:p>
            <a:r>
              <a:rPr lang="en-GB" dirty="0"/>
              <a:t>Slide 8: Ventilation and Cleaning Process</a:t>
            </a:r>
          </a:p>
        </p:txBody>
      </p:sp>
      <p:sp>
        <p:nvSpPr>
          <p:cNvPr id="3" name="Content Placeholder 2">
            <a:extLst>
              <a:ext uri="{FF2B5EF4-FFF2-40B4-BE49-F238E27FC236}">
                <a16:creationId xmlns:a16="http://schemas.microsoft.com/office/drawing/2014/main" id="{67FF240B-FF2E-E347-6DA3-1E883CFCE53B}"/>
              </a:ext>
            </a:extLst>
          </p:cNvPr>
          <p:cNvSpPr>
            <a:spLocks noGrp="1"/>
          </p:cNvSpPr>
          <p:nvPr>
            <p:ph sz="quarter" idx="13"/>
          </p:nvPr>
        </p:nvSpPr>
        <p:spPr>
          <a:xfrm>
            <a:off x="685799" y="1837766"/>
            <a:ext cx="10820399" cy="3898016"/>
          </a:xfrm>
        </p:spPr>
        <p:txBody>
          <a:bodyPr>
            <a:normAutofit/>
          </a:bodyPr>
          <a:lstStyle/>
          <a:p>
            <a:pPr marL="0" indent="0" algn="l">
              <a:buNone/>
            </a:pPr>
            <a:r>
              <a:rPr lang="en-US" b="1" i="0" dirty="0">
                <a:solidFill>
                  <a:srgbClr val="0D0D0D"/>
                </a:solidFill>
                <a:effectLst/>
                <a:latin typeface="Söhne"/>
              </a:rPr>
              <a:t>Ventilation and Top-to-Bottom Cleaning</a:t>
            </a:r>
          </a:p>
          <a:p>
            <a:pPr algn="l">
              <a:buFont typeface="Arial" panose="020B0604020202020204" pitchFamily="34" charset="0"/>
              <a:buChar char="•"/>
            </a:pPr>
            <a:r>
              <a:rPr lang="en-US" b="1" i="0" dirty="0">
                <a:solidFill>
                  <a:srgbClr val="0D0D0D"/>
                </a:solidFill>
                <a:effectLst/>
                <a:latin typeface="Söhne"/>
              </a:rPr>
              <a:t>Top-to-Bottom Approach:</a:t>
            </a:r>
            <a:r>
              <a:rPr lang="en-US" b="0" i="0" dirty="0">
                <a:solidFill>
                  <a:srgbClr val="0D0D0D"/>
                </a:solidFill>
                <a:effectLst/>
                <a:latin typeface="Söhne"/>
              </a:rPr>
              <a:t> Start cleaning from the highest point (e.g., dusting shelves) to the lowest (e.g., vacuuming the floor) to avoid recontamination. (</a:t>
            </a:r>
            <a:r>
              <a:rPr lang="en-US" b="0" i="0" dirty="0" err="1">
                <a:solidFill>
                  <a:srgbClr val="0D0D0D"/>
                </a:solidFill>
                <a:effectLst/>
                <a:latin typeface="Söhne"/>
              </a:rPr>
              <a:t>Jhonson</a:t>
            </a:r>
            <a:r>
              <a:rPr lang="en-US" b="0" i="0" dirty="0">
                <a:solidFill>
                  <a:srgbClr val="0D0D0D"/>
                </a:solidFill>
                <a:effectLst/>
                <a:latin typeface="Söhne"/>
              </a:rPr>
              <a:t> 2018)</a:t>
            </a:r>
          </a:p>
          <a:p>
            <a:pPr algn="l">
              <a:buFont typeface="Arial" panose="020B0604020202020204" pitchFamily="34" charset="0"/>
              <a:buChar char="•"/>
            </a:pPr>
            <a:r>
              <a:rPr lang="en-US" b="1" i="0" dirty="0">
                <a:solidFill>
                  <a:srgbClr val="0D0D0D"/>
                </a:solidFill>
                <a:effectLst/>
                <a:latin typeface="Söhne"/>
              </a:rPr>
              <a:t>Air Out the Room:</a:t>
            </a:r>
            <a:r>
              <a:rPr lang="en-US" b="0" i="0" dirty="0">
                <a:solidFill>
                  <a:srgbClr val="0D0D0D"/>
                </a:solidFill>
                <a:effectLst/>
                <a:latin typeface="Söhne"/>
              </a:rPr>
              <a:t> Open windows and doors to ensure proper ventilation before starting the cleaning process.</a:t>
            </a:r>
          </a:p>
          <a:p>
            <a:pPr algn="l">
              <a:buFont typeface="Arial" panose="020B0604020202020204" pitchFamily="34" charset="0"/>
              <a:buChar char="•"/>
            </a:pPr>
            <a:r>
              <a:rPr lang="en-US" b="1" i="0" dirty="0">
                <a:solidFill>
                  <a:srgbClr val="0D0D0D"/>
                </a:solidFill>
                <a:effectLst/>
                <a:latin typeface="Söhne"/>
              </a:rPr>
              <a:t>Color-Coded Cleaning:</a:t>
            </a:r>
            <a:r>
              <a:rPr lang="en-US" b="0" i="0" dirty="0">
                <a:solidFill>
                  <a:srgbClr val="0D0D0D"/>
                </a:solidFill>
                <a:effectLst/>
                <a:latin typeface="Söhne"/>
              </a:rPr>
              <a:t> Use color-coded cloths for different areas to prevent cross-contamination.</a:t>
            </a:r>
          </a:p>
          <a:p>
            <a:endParaRPr lang="en-GB" dirty="0"/>
          </a:p>
        </p:txBody>
      </p:sp>
      <p:pic>
        <p:nvPicPr>
          <p:cNvPr id="10" name="Picture 9">
            <a:extLst>
              <a:ext uri="{FF2B5EF4-FFF2-40B4-BE49-F238E27FC236}">
                <a16:creationId xmlns:a16="http://schemas.microsoft.com/office/drawing/2014/main" id="{E1BA9C0C-648B-D069-A1D7-1070C54B7038}"/>
              </a:ext>
            </a:extLst>
          </p:cNvPr>
          <p:cNvPicPr>
            <a:picLocks noChangeAspect="1"/>
          </p:cNvPicPr>
          <p:nvPr/>
        </p:nvPicPr>
        <p:blipFill>
          <a:blip r:embed="rId2"/>
          <a:stretch>
            <a:fillRect/>
          </a:stretch>
        </p:blipFill>
        <p:spPr>
          <a:xfrm>
            <a:off x="9677984" y="285896"/>
            <a:ext cx="1790700" cy="1390650"/>
          </a:xfrm>
          <a:prstGeom prst="rect">
            <a:avLst/>
          </a:prstGeom>
        </p:spPr>
      </p:pic>
    </p:spTree>
    <p:extLst>
      <p:ext uri="{BB962C8B-B14F-4D97-AF65-F5344CB8AC3E}">
        <p14:creationId xmlns:p14="http://schemas.microsoft.com/office/powerpoint/2010/main" val="3259314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ACFC-5CB9-18C8-D77D-9ECC865C2EBD}"/>
              </a:ext>
            </a:extLst>
          </p:cNvPr>
          <p:cNvSpPr>
            <a:spLocks noGrp="1"/>
          </p:cNvSpPr>
          <p:nvPr>
            <p:ph type="title"/>
          </p:nvPr>
        </p:nvSpPr>
        <p:spPr/>
        <p:txBody>
          <a:bodyPr>
            <a:normAutofit fontScale="90000"/>
          </a:bodyPr>
          <a:lstStyle/>
          <a:p>
            <a:r>
              <a:rPr lang="en-US" dirty="0"/>
              <a:t>Slide 9: Equipment – Essential</a:t>
            </a:r>
            <a:br>
              <a:rPr lang="en-US" dirty="0"/>
            </a:br>
            <a:r>
              <a:rPr lang="en-US" dirty="0"/>
              <a:t> Tools for Room Cleaning</a:t>
            </a:r>
            <a:endParaRPr lang="en-GB" dirty="0"/>
          </a:p>
        </p:txBody>
      </p:sp>
      <p:sp>
        <p:nvSpPr>
          <p:cNvPr id="3" name="Content Placeholder 2">
            <a:extLst>
              <a:ext uri="{FF2B5EF4-FFF2-40B4-BE49-F238E27FC236}">
                <a16:creationId xmlns:a16="http://schemas.microsoft.com/office/drawing/2014/main" id="{50EE330B-F98B-40FF-67B8-863F9C068B23}"/>
              </a:ext>
            </a:extLst>
          </p:cNvPr>
          <p:cNvSpPr>
            <a:spLocks noGrp="1"/>
          </p:cNvSpPr>
          <p:nvPr>
            <p:ph sz="quarter" idx="13"/>
          </p:nvPr>
        </p:nvSpPr>
        <p:spPr/>
        <p:txBody>
          <a:bodyPr>
            <a:normAutofit fontScale="85000" lnSpcReduction="10000"/>
          </a:bodyPr>
          <a:lstStyle/>
          <a:p>
            <a:pPr marL="0" indent="0" algn="l">
              <a:buNone/>
            </a:pPr>
            <a:r>
              <a:rPr lang="en-US" b="1" i="0" dirty="0">
                <a:solidFill>
                  <a:srgbClr val="0D0D0D"/>
                </a:solidFill>
                <a:effectLst/>
                <a:latin typeface="Söhne"/>
              </a:rPr>
              <a:t>Essential Tools for Effective Room Cleaning (HSE 2024)</a:t>
            </a:r>
          </a:p>
          <a:p>
            <a:r>
              <a:rPr lang="en-US" b="1" i="0" dirty="0">
                <a:solidFill>
                  <a:srgbClr val="0D0D0D"/>
                </a:solidFill>
                <a:effectLst/>
                <a:latin typeface="Söhne"/>
              </a:rPr>
              <a:t>High-quality vacuum cleaner:</a:t>
            </a:r>
            <a:r>
              <a:rPr lang="en-US" b="0" i="0" dirty="0">
                <a:solidFill>
                  <a:srgbClr val="0D0D0D"/>
                </a:solidFill>
                <a:effectLst/>
                <a:latin typeface="Söhne"/>
              </a:rPr>
              <a:t> Ensures thorough removal of dirt and dust from carpets and floors.</a:t>
            </a:r>
          </a:p>
          <a:p>
            <a:r>
              <a:rPr lang="en-US" b="1" i="0" dirty="0">
                <a:solidFill>
                  <a:srgbClr val="0D0D0D"/>
                </a:solidFill>
                <a:effectLst/>
                <a:latin typeface="Söhne"/>
              </a:rPr>
              <a:t>Microfiber cloths and mop heads:</a:t>
            </a:r>
            <a:r>
              <a:rPr lang="en-US" b="0" i="0" dirty="0">
                <a:solidFill>
                  <a:srgbClr val="0D0D0D"/>
                </a:solidFill>
                <a:effectLst/>
                <a:latin typeface="Söhne"/>
              </a:rPr>
              <a:t> Ideal for capturing and trapping dust particles.</a:t>
            </a:r>
          </a:p>
          <a:p>
            <a:r>
              <a:rPr lang="en-US" b="1" i="0" dirty="0">
                <a:solidFill>
                  <a:srgbClr val="0D0D0D"/>
                </a:solidFill>
                <a:effectLst/>
                <a:latin typeface="Söhne"/>
              </a:rPr>
              <a:t>Non-abrasive cleaning pads:</a:t>
            </a:r>
            <a:r>
              <a:rPr lang="en-US" b="0" i="0" dirty="0">
                <a:solidFill>
                  <a:srgbClr val="0D0D0D"/>
                </a:solidFill>
                <a:effectLst/>
                <a:latin typeface="Söhne"/>
              </a:rPr>
              <a:t> Gentle on surfaces while effectively removing stains.</a:t>
            </a:r>
          </a:p>
          <a:p>
            <a:r>
              <a:rPr lang="en-US" b="1" i="0" dirty="0">
                <a:solidFill>
                  <a:srgbClr val="0D0D0D"/>
                </a:solidFill>
                <a:effectLst/>
                <a:latin typeface="Söhne"/>
              </a:rPr>
              <a:t>Extendable dusters:</a:t>
            </a:r>
            <a:r>
              <a:rPr lang="en-US" b="0" i="0" dirty="0">
                <a:solidFill>
                  <a:srgbClr val="0D0D0D"/>
                </a:solidFill>
                <a:effectLst/>
                <a:latin typeface="Söhne"/>
              </a:rPr>
              <a:t> Reach high surfaces without straining, ensuring a comprehensive clean.</a:t>
            </a:r>
          </a:p>
          <a:p>
            <a:r>
              <a:rPr lang="en-US" b="1" i="0" dirty="0">
                <a:solidFill>
                  <a:srgbClr val="0D0D0D"/>
                </a:solidFill>
                <a:effectLst/>
                <a:latin typeface="Söhne"/>
              </a:rPr>
              <a:t>Trolleys:</a:t>
            </a:r>
            <a:r>
              <a:rPr lang="en-US" b="0" i="0" dirty="0">
                <a:solidFill>
                  <a:srgbClr val="0D0D0D"/>
                </a:solidFill>
                <a:effectLst/>
                <a:latin typeface="Söhne"/>
              </a:rPr>
              <a:t> Efficient transport of cleaning supplies, promoting organization and accessibility.</a:t>
            </a:r>
          </a:p>
          <a:p>
            <a:endParaRPr lang="en-GB" dirty="0"/>
          </a:p>
        </p:txBody>
      </p:sp>
      <p:pic>
        <p:nvPicPr>
          <p:cNvPr id="4" name="Picture 3">
            <a:extLst>
              <a:ext uri="{FF2B5EF4-FFF2-40B4-BE49-F238E27FC236}">
                <a16:creationId xmlns:a16="http://schemas.microsoft.com/office/drawing/2014/main" id="{29B55A3A-BBDA-3953-9732-88D721B4563C}"/>
              </a:ext>
            </a:extLst>
          </p:cNvPr>
          <p:cNvPicPr>
            <a:picLocks noChangeAspect="1"/>
          </p:cNvPicPr>
          <p:nvPr/>
        </p:nvPicPr>
        <p:blipFill>
          <a:blip r:embed="rId2"/>
          <a:stretch>
            <a:fillRect/>
          </a:stretch>
        </p:blipFill>
        <p:spPr>
          <a:xfrm>
            <a:off x="9723997" y="250442"/>
            <a:ext cx="1790700" cy="1390650"/>
          </a:xfrm>
          <a:prstGeom prst="rect">
            <a:avLst/>
          </a:prstGeom>
        </p:spPr>
      </p:pic>
    </p:spTree>
    <p:extLst>
      <p:ext uri="{BB962C8B-B14F-4D97-AF65-F5344CB8AC3E}">
        <p14:creationId xmlns:p14="http://schemas.microsoft.com/office/powerpoint/2010/main" val="721394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D4C0A-5AC2-ABE7-C24D-6807B4814F04}"/>
              </a:ext>
            </a:extLst>
          </p:cNvPr>
          <p:cNvSpPr>
            <a:spLocks noGrp="1"/>
          </p:cNvSpPr>
          <p:nvPr>
            <p:ph type="title"/>
          </p:nvPr>
        </p:nvSpPr>
        <p:spPr>
          <a:xfrm>
            <a:off x="644727" y="151228"/>
            <a:ext cx="10437955" cy="1151965"/>
          </a:xfrm>
        </p:spPr>
        <p:txBody>
          <a:bodyPr>
            <a:normAutofit/>
          </a:bodyPr>
          <a:lstStyle/>
          <a:p>
            <a:r>
              <a:rPr lang="en-GB" dirty="0"/>
              <a:t>Slide 10: Hazzard</a:t>
            </a:r>
          </a:p>
        </p:txBody>
      </p:sp>
      <p:sp>
        <p:nvSpPr>
          <p:cNvPr id="3" name="Content Placeholder 2">
            <a:extLst>
              <a:ext uri="{FF2B5EF4-FFF2-40B4-BE49-F238E27FC236}">
                <a16:creationId xmlns:a16="http://schemas.microsoft.com/office/drawing/2014/main" id="{B656DDF2-4F62-21BE-333A-4E9AEF1067E6}"/>
              </a:ext>
            </a:extLst>
          </p:cNvPr>
          <p:cNvSpPr>
            <a:spLocks noGrp="1"/>
          </p:cNvSpPr>
          <p:nvPr>
            <p:ph sz="quarter" idx="13"/>
          </p:nvPr>
        </p:nvSpPr>
        <p:spPr>
          <a:xfrm>
            <a:off x="221673" y="1409923"/>
            <a:ext cx="11034463" cy="4038154"/>
          </a:xfrm>
        </p:spPr>
        <p:txBody>
          <a:bodyPr>
            <a:normAutofit/>
          </a:bodyPr>
          <a:lstStyle/>
          <a:p>
            <a:pPr marL="0" indent="0">
              <a:lnSpc>
                <a:spcPct val="110000"/>
              </a:lnSpc>
              <a:buNone/>
            </a:pPr>
            <a:r>
              <a:rPr lang="en-US" sz="2400" b="1" i="0" dirty="0">
                <a:effectLst/>
                <a:latin typeface="Söhne"/>
              </a:rPr>
              <a:t>Recognizing hazards in the workplace is crucial for maintaining a safe and healthy environment for employees (OSHA 2024)</a:t>
            </a:r>
          </a:p>
          <a:p>
            <a:pPr>
              <a:lnSpc>
                <a:spcPct val="110000"/>
              </a:lnSpc>
              <a:buFont typeface="+mj-lt"/>
              <a:buAutoNum type="arabicPeriod"/>
            </a:pPr>
            <a:r>
              <a:rPr lang="en-US" sz="1400" b="1" i="0" dirty="0">
                <a:effectLst/>
                <a:latin typeface="Söhne"/>
              </a:rPr>
              <a:t>Slips, Trips, and Falls:</a:t>
            </a:r>
            <a:endParaRPr lang="en-US" sz="1400" b="0" i="0" dirty="0">
              <a:effectLst/>
              <a:latin typeface="Söhne"/>
            </a:endParaRPr>
          </a:p>
          <a:p>
            <a:pPr lvl="1">
              <a:lnSpc>
                <a:spcPct val="110000"/>
              </a:lnSpc>
            </a:pPr>
            <a:r>
              <a:rPr lang="en-US" sz="1400" b="1" i="0" dirty="0">
                <a:effectLst/>
                <a:latin typeface="Söhne"/>
              </a:rPr>
              <a:t>Wet Floor Signs:</a:t>
            </a:r>
            <a:r>
              <a:rPr lang="en-US" sz="1400" b="0" i="0" dirty="0">
                <a:effectLst/>
                <a:latin typeface="Söhne"/>
              </a:rPr>
              <a:t> Clearly display wet floor signs when cleaning bathrooms or using wet mops.</a:t>
            </a:r>
          </a:p>
          <a:p>
            <a:pPr lvl="1">
              <a:lnSpc>
                <a:spcPct val="110000"/>
              </a:lnSpc>
            </a:pPr>
            <a:r>
              <a:rPr lang="en-US" sz="1400" b="1" i="0" dirty="0">
                <a:effectLst/>
                <a:latin typeface="Söhne"/>
              </a:rPr>
              <a:t>Cord Management:</a:t>
            </a:r>
            <a:r>
              <a:rPr lang="en-US" sz="1400" b="0" i="0" dirty="0">
                <a:effectLst/>
                <a:latin typeface="Söhne"/>
              </a:rPr>
              <a:t> Secure and conceal cords to avoid tripping hazards.</a:t>
            </a:r>
          </a:p>
          <a:p>
            <a:pPr>
              <a:lnSpc>
                <a:spcPct val="110000"/>
              </a:lnSpc>
              <a:buFont typeface="+mj-lt"/>
              <a:buAutoNum type="arabicPeriod"/>
            </a:pPr>
            <a:r>
              <a:rPr lang="en-US" sz="1400" b="1" i="0" dirty="0">
                <a:effectLst/>
                <a:latin typeface="Söhne"/>
              </a:rPr>
              <a:t>Chemical Exposure:</a:t>
            </a:r>
            <a:endParaRPr lang="en-US" sz="1400" b="0" i="0" dirty="0">
              <a:effectLst/>
              <a:latin typeface="Söhne"/>
            </a:endParaRPr>
          </a:p>
          <a:p>
            <a:pPr lvl="1">
              <a:lnSpc>
                <a:spcPct val="110000"/>
              </a:lnSpc>
            </a:pPr>
            <a:r>
              <a:rPr lang="en-US" sz="1400" b="1" i="0" dirty="0">
                <a:effectLst/>
                <a:latin typeface="Söhne"/>
              </a:rPr>
              <a:t>Labeling:</a:t>
            </a:r>
            <a:r>
              <a:rPr lang="en-US" sz="1400" b="0" i="0" dirty="0">
                <a:effectLst/>
                <a:latin typeface="Söhne"/>
              </a:rPr>
              <a:t> Clearly label all cleaning products with instructions and warnings.</a:t>
            </a:r>
          </a:p>
          <a:p>
            <a:pPr lvl="1">
              <a:lnSpc>
                <a:spcPct val="110000"/>
              </a:lnSpc>
            </a:pPr>
            <a:r>
              <a:rPr lang="en-US" sz="1400" b="1" i="0" dirty="0">
                <a:effectLst/>
                <a:latin typeface="Söhne"/>
              </a:rPr>
              <a:t>Training:</a:t>
            </a:r>
            <a:r>
              <a:rPr lang="en-US" sz="1400" b="0" i="0" dirty="0">
                <a:effectLst/>
                <a:latin typeface="Söhne"/>
              </a:rPr>
              <a:t> Provide comprehensive training on the proper use and handling of cleaning chemicals.</a:t>
            </a:r>
          </a:p>
          <a:p>
            <a:pPr>
              <a:lnSpc>
                <a:spcPct val="110000"/>
              </a:lnSpc>
              <a:buFont typeface="+mj-lt"/>
              <a:buAutoNum type="arabicPeriod"/>
            </a:pPr>
            <a:r>
              <a:rPr lang="en-US" sz="1400" b="1" i="0" dirty="0">
                <a:effectLst/>
                <a:latin typeface="Söhne"/>
              </a:rPr>
              <a:t>Ergonomic Hazards:</a:t>
            </a:r>
            <a:endParaRPr lang="en-US" sz="1400" b="0" i="0" dirty="0">
              <a:effectLst/>
              <a:latin typeface="Söhne"/>
            </a:endParaRPr>
          </a:p>
          <a:p>
            <a:pPr lvl="1">
              <a:lnSpc>
                <a:spcPct val="110000"/>
              </a:lnSpc>
            </a:pPr>
            <a:r>
              <a:rPr lang="en-US" sz="1400" b="1" i="0" dirty="0">
                <a:effectLst/>
                <a:latin typeface="Söhne"/>
              </a:rPr>
              <a:t>Adjustable Tools:</a:t>
            </a:r>
            <a:r>
              <a:rPr lang="en-US" sz="1400" b="0" i="0" dirty="0">
                <a:effectLst/>
                <a:latin typeface="Söhne"/>
              </a:rPr>
              <a:t> Use adjustable handles on mops and dusters to accommodate different staff heights.</a:t>
            </a:r>
          </a:p>
          <a:p>
            <a:pPr lvl="1">
              <a:lnSpc>
                <a:spcPct val="110000"/>
              </a:lnSpc>
            </a:pPr>
            <a:r>
              <a:rPr lang="en-US" sz="1400" b="1" i="0" dirty="0">
                <a:effectLst/>
                <a:latin typeface="Söhne"/>
              </a:rPr>
              <a:t>Anti-Fatigue Mats:</a:t>
            </a:r>
            <a:r>
              <a:rPr lang="en-US" sz="1400" b="0" i="0" dirty="0">
                <a:effectLst/>
                <a:latin typeface="Söhne"/>
              </a:rPr>
              <a:t> Place anti-fatigue mats in areas where staff stands for extended periods. (Smith et. Al. 2017)</a:t>
            </a:r>
          </a:p>
          <a:p>
            <a:pPr>
              <a:lnSpc>
                <a:spcPct val="110000"/>
              </a:lnSpc>
            </a:pPr>
            <a:endParaRPr lang="en-GB" sz="900" dirty="0"/>
          </a:p>
        </p:txBody>
      </p:sp>
      <p:pic>
        <p:nvPicPr>
          <p:cNvPr id="4" name="Picture 3">
            <a:extLst>
              <a:ext uri="{FF2B5EF4-FFF2-40B4-BE49-F238E27FC236}">
                <a16:creationId xmlns:a16="http://schemas.microsoft.com/office/drawing/2014/main" id="{C279E89F-9EF5-84B7-8C31-82F5252E6EC5}"/>
              </a:ext>
            </a:extLst>
          </p:cNvPr>
          <p:cNvPicPr>
            <a:picLocks noChangeAspect="1"/>
          </p:cNvPicPr>
          <p:nvPr/>
        </p:nvPicPr>
        <p:blipFill>
          <a:blip r:embed="rId3"/>
          <a:stretch>
            <a:fillRect/>
          </a:stretch>
        </p:blipFill>
        <p:spPr>
          <a:xfrm>
            <a:off x="9756573" y="151228"/>
            <a:ext cx="1790700" cy="1390650"/>
          </a:xfrm>
          <a:prstGeom prst="rect">
            <a:avLst/>
          </a:prstGeom>
        </p:spPr>
      </p:pic>
    </p:spTree>
    <p:extLst>
      <p:ext uri="{BB962C8B-B14F-4D97-AF65-F5344CB8AC3E}">
        <p14:creationId xmlns:p14="http://schemas.microsoft.com/office/powerpoint/2010/main" val="931797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64" name="Picture 63">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66" name="Group 65">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67" name="Rectangle 66">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68"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69" name="Rectangle 68">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31" name="Picture 4" descr="Spinning turntable and bokeh">
            <a:extLst>
              <a:ext uri="{FF2B5EF4-FFF2-40B4-BE49-F238E27FC236}">
                <a16:creationId xmlns:a16="http://schemas.microsoft.com/office/drawing/2014/main" id="{449F4538-8167-840B-9C69-8DEE5CD4F471}"/>
              </a:ext>
            </a:extLst>
          </p:cNvPr>
          <p:cNvPicPr>
            <a:picLocks noChangeAspect="1"/>
          </p:cNvPicPr>
          <p:nvPr/>
        </p:nvPicPr>
        <p:blipFill rotWithShape="1">
          <a:blip r:embed="rId4"/>
          <a:srcRect t="10504" r="9091" b="12887"/>
          <a:stretch/>
        </p:blipFill>
        <p:spPr>
          <a:xfrm rot="21600000">
            <a:off x="20" y="-13845"/>
            <a:ext cx="12191980" cy="6857990"/>
          </a:xfrm>
          <a:prstGeom prst="rect">
            <a:avLst/>
          </a:prstGeom>
        </p:spPr>
      </p:pic>
      <p:sp>
        <p:nvSpPr>
          <p:cNvPr id="71" name="Rectangle 70">
            <a:extLst>
              <a:ext uri="{FF2B5EF4-FFF2-40B4-BE49-F238E27FC236}">
                <a16:creationId xmlns:a16="http://schemas.microsoft.com/office/drawing/2014/main" id="{CDC8BCFB-B092-4D3E-BA0A-9843CC993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609600"/>
            <a:ext cx="7554140" cy="5638800"/>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04D34A6-8AE9-8306-2BFE-64B96A4CC4E1}"/>
              </a:ext>
            </a:extLst>
          </p:cNvPr>
          <p:cNvSpPr>
            <a:spLocks noGrp="1"/>
          </p:cNvSpPr>
          <p:nvPr>
            <p:ph type="title"/>
          </p:nvPr>
        </p:nvSpPr>
        <p:spPr>
          <a:xfrm>
            <a:off x="578493" y="711366"/>
            <a:ext cx="6397155" cy="1151965"/>
          </a:xfrm>
        </p:spPr>
        <p:txBody>
          <a:bodyPr vert="horz" lIns="91440" tIns="45720" rIns="91440" bIns="45720" rtlCol="0" anchor="ctr">
            <a:normAutofit/>
          </a:bodyPr>
          <a:lstStyle/>
          <a:p>
            <a:r>
              <a:rPr lang="en-US" sz="4600" dirty="0">
                <a:solidFill>
                  <a:schemeClr val="bg1"/>
                </a:solidFill>
              </a:rPr>
              <a:t>Thank you for listening!</a:t>
            </a:r>
          </a:p>
        </p:txBody>
      </p:sp>
      <p:sp>
        <p:nvSpPr>
          <p:cNvPr id="6" name="Content Placeholder 5">
            <a:extLst>
              <a:ext uri="{FF2B5EF4-FFF2-40B4-BE49-F238E27FC236}">
                <a16:creationId xmlns:a16="http://schemas.microsoft.com/office/drawing/2014/main" id="{1EE9C539-72FC-1A03-F589-6A8CB95FFCA3}"/>
              </a:ext>
            </a:extLst>
          </p:cNvPr>
          <p:cNvSpPr>
            <a:spLocks/>
          </p:cNvSpPr>
          <p:nvPr/>
        </p:nvSpPr>
        <p:spPr>
          <a:xfrm>
            <a:off x="685801" y="2446867"/>
            <a:ext cx="6397155" cy="2944652"/>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60000"/>
            </a:pPr>
            <a:endParaRPr lang="en-US" cap="all" dirty="0">
              <a:solidFill>
                <a:schemeClr val="bg1"/>
              </a:solidFill>
            </a:endParaRPr>
          </a:p>
          <a:p>
            <a:pPr indent="-228600" defTabSz="914400">
              <a:lnSpc>
                <a:spcPct val="120000"/>
              </a:lnSpc>
              <a:spcAft>
                <a:spcPts val="600"/>
              </a:spcAft>
              <a:buClr>
                <a:schemeClr val="accent1"/>
              </a:buClr>
              <a:buSzPct val="160000"/>
              <a:buFont typeface="Arial" panose="020B0604020202020204" pitchFamily="34" charset="0"/>
              <a:buChar char="•"/>
            </a:pPr>
            <a:endParaRPr lang="en-US" cap="all" dirty="0">
              <a:solidFill>
                <a:schemeClr val="bg1"/>
              </a:solidFill>
            </a:endParaRPr>
          </a:p>
        </p:txBody>
      </p:sp>
      <p:sp>
        <p:nvSpPr>
          <p:cNvPr id="4" name="Content Placeholder 3">
            <a:extLst>
              <a:ext uri="{FF2B5EF4-FFF2-40B4-BE49-F238E27FC236}">
                <a16:creationId xmlns:a16="http://schemas.microsoft.com/office/drawing/2014/main" id="{6C5E36BE-EB95-F0B8-B064-50BB6DD9C60C}"/>
              </a:ext>
            </a:extLst>
          </p:cNvPr>
          <p:cNvSpPr>
            <a:spLocks/>
          </p:cNvSpPr>
          <p:nvPr/>
        </p:nvSpPr>
        <p:spPr>
          <a:xfrm>
            <a:off x="183930" y="1450998"/>
            <a:ext cx="7186280" cy="4539507"/>
          </a:xfrm>
          <a:prstGeom prst="rect">
            <a:avLst/>
          </a:prstGeom>
        </p:spPr>
        <p:txBody>
          <a:bodyPr/>
          <a:lstStyle/>
          <a:p>
            <a:r>
              <a:rPr lang="en-GB" sz="1600" dirty="0">
                <a:latin typeface="Arial" panose="020B0604020202020204" pitchFamily="34" charset="0"/>
                <a:cs typeface="Arial" panose="020B0604020202020204" pitchFamily="34" charset="0"/>
              </a:rPr>
              <a:t>Reference list:</a:t>
            </a:r>
          </a:p>
          <a:p>
            <a:r>
              <a:rPr lang="en-US" sz="1600" dirty="0">
                <a:latin typeface="Arial" panose="020B0604020202020204" pitchFamily="34" charset="0"/>
                <a:cs typeface="Arial" panose="020B0604020202020204" pitchFamily="34" charset="0"/>
              </a:rPr>
              <a:t>Casado, M. (2012) Housekeeping Management. London: Wiley.</a:t>
            </a:r>
          </a:p>
          <a:p>
            <a:r>
              <a:rPr lang="en-US" sz="1600" dirty="0">
                <a:latin typeface="Arial" panose="020B0604020202020204" pitchFamily="34" charset="0"/>
                <a:cs typeface="Arial" panose="020B0604020202020204" pitchFamily="34" charset="0"/>
              </a:rPr>
              <a:t>Fallon, M. &amp; Rutherford, D. (2010) Hotel Management and Operations. London: Pearson.</a:t>
            </a:r>
          </a:p>
          <a:p>
            <a:r>
              <a:rPr lang="en-US" sz="1600" dirty="0">
                <a:latin typeface="Arial" panose="020B0604020202020204" pitchFamily="34" charset="0"/>
                <a:cs typeface="Arial" panose="020B0604020202020204" pitchFamily="34" charset="0"/>
              </a:rPr>
              <a:t>HSE (2024) </a:t>
            </a:r>
            <a:r>
              <a:rPr lang="en-GB" sz="1600" dirty="0">
                <a:latin typeface="Arial" panose="020B0604020202020204" pitchFamily="34" charset="0"/>
                <a:cs typeface="Arial" panose="020B0604020202020204" pitchFamily="34" charset="0"/>
                <a:hlinkClick r:id="rId5"/>
              </a:rPr>
              <a:t>Legislation – HSE</a:t>
            </a:r>
            <a:r>
              <a:rPr lang="en-GB" sz="1600" dirty="0">
                <a:latin typeface="Arial" panose="020B0604020202020204" pitchFamily="34" charset="0"/>
                <a:cs typeface="Arial" panose="020B0604020202020204" pitchFamily="34" charset="0"/>
              </a:rPr>
              <a:t> [ Accessed 20.02.2024]</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Johnson, A. (2018). The Importance of Attention to Detail in Housekeeping. Hotelier Middle</a:t>
            </a:r>
          </a:p>
          <a:p>
            <a:r>
              <a:rPr lang="en-US" sz="1600" dirty="0">
                <a:latin typeface="Arial" panose="020B0604020202020204" pitchFamily="34" charset="0"/>
                <a:cs typeface="Arial" panose="020B0604020202020204" pitchFamily="34" charset="0"/>
              </a:rPr>
              <a:t>Michael J. O'Fallon, Denney G. Rutherford,2006, Hotel Management and Operations</a:t>
            </a:r>
          </a:p>
          <a:p>
            <a:r>
              <a:rPr lang="en-US" sz="1600" dirty="0">
                <a:latin typeface="Arial" panose="020B0604020202020204" pitchFamily="34" charset="0"/>
                <a:cs typeface="Arial" panose="020B0604020202020204" pitchFamily="34" charset="0"/>
              </a:rPr>
              <a:t>Wood R. C., 2015 "Hospitality Management: A Brief Introduction"</a:t>
            </a:r>
          </a:p>
          <a:p>
            <a:r>
              <a:rPr lang="en-US" sz="1600" dirty="0" err="1">
                <a:latin typeface="Arial" panose="020B0604020202020204" pitchFamily="34" charset="0"/>
                <a:cs typeface="Arial" panose="020B0604020202020204" pitchFamily="34" charset="0"/>
              </a:rPr>
              <a:t>Osha</a:t>
            </a:r>
            <a:r>
              <a:rPr lang="en-US" sz="1600" dirty="0">
                <a:latin typeface="Arial" panose="020B0604020202020204" pitchFamily="34" charset="0"/>
                <a:cs typeface="Arial" panose="020B0604020202020204" pitchFamily="34" charset="0"/>
              </a:rPr>
              <a:t> (2024) Occupational Safety and Health Administration (OSHA). (n.d.). OSHA's Safety and Health Topics.</a:t>
            </a:r>
          </a:p>
          <a:p>
            <a:r>
              <a:rPr lang="en-US" sz="1600" dirty="0">
                <a:latin typeface="Arial" panose="020B0604020202020204" pitchFamily="34" charset="0"/>
                <a:cs typeface="Arial" panose="020B0604020202020204" pitchFamily="34" charset="0"/>
              </a:rPr>
              <a:t>Safety culture (2024)</a:t>
            </a:r>
            <a:r>
              <a:rPr lang="en-US" sz="1600" dirty="0">
                <a:hlinkClick r:id="rId6"/>
              </a:rPr>
              <a:t> Free Hotel Room Checklist | PDF | </a:t>
            </a:r>
            <a:r>
              <a:rPr lang="en-US" sz="1600" dirty="0" err="1">
                <a:latin typeface="Arial" panose="020B0604020202020204" pitchFamily="34" charset="0"/>
                <a:cs typeface="Arial" panose="020B0604020202020204" pitchFamily="34" charset="0"/>
                <a:hlinkClick r:id="rId6"/>
              </a:rPr>
              <a:t>SafetyCulture</a:t>
            </a:r>
            <a:r>
              <a:rPr lang="en-US" sz="1600" dirty="0">
                <a:latin typeface="Arial" panose="020B0604020202020204" pitchFamily="34" charset="0"/>
                <a:cs typeface="Arial" panose="020B0604020202020204" pitchFamily="34" charset="0"/>
              </a:rPr>
              <a:t> [Accessed 21.02.2024]</a:t>
            </a:r>
          </a:p>
          <a:p>
            <a:r>
              <a:rPr lang="en-US" sz="1600" dirty="0">
                <a:latin typeface="Arial" panose="020B0604020202020204" pitchFamily="34" charset="0"/>
                <a:cs typeface="Arial" panose="020B0604020202020204" pitchFamily="34" charset="0"/>
              </a:rPr>
              <a:t>Smith, T. D., </a:t>
            </a:r>
            <a:r>
              <a:rPr lang="en-US" sz="1600" dirty="0" err="1">
                <a:latin typeface="Arial" panose="020B0604020202020204" pitchFamily="34" charset="0"/>
                <a:cs typeface="Arial" panose="020B0604020202020204" pitchFamily="34" charset="0"/>
              </a:rPr>
              <a:t>DeJoy</a:t>
            </a:r>
            <a:r>
              <a:rPr lang="en-US" sz="1600" dirty="0">
                <a:latin typeface="Arial" panose="020B0604020202020204" pitchFamily="34" charset="0"/>
                <a:cs typeface="Arial" panose="020B0604020202020204" pitchFamily="34" charset="0"/>
              </a:rPr>
              <a:t>, D. M., </a:t>
            </a:r>
            <a:r>
              <a:rPr lang="en-US" sz="1600" dirty="0" err="1">
                <a:latin typeface="Arial" panose="020B0604020202020204" pitchFamily="34" charset="0"/>
                <a:cs typeface="Arial" panose="020B0604020202020204" pitchFamily="34" charset="0"/>
              </a:rPr>
              <a:t>Dyal</a:t>
            </a:r>
            <a:r>
              <a:rPr lang="en-US" sz="1600" dirty="0">
                <a:latin typeface="Arial" panose="020B0604020202020204" pitchFamily="34" charset="0"/>
                <a:cs typeface="Arial" panose="020B0604020202020204" pitchFamily="34" charset="0"/>
              </a:rPr>
              <a:t>, M. A., &amp; Huang, G. (2017). Impact of Safety Climate on Hazard Recognition and Safety Risk Perception. Journal of Safety Research, 60, 7–17. </a:t>
            </a:r>
          </a:p>
          <a:p>
            <a:r>
              <a:rPr lang="en-US" sz="1600" dirty="0">
                <a:latin typeface="Arial" panose="020B0604020202020204" pitchFamily="34" charset="0"/>
                <a:cs typeface="Arial" panose="020B0604020202020204" pitchFamily="34" charset="0"/>
              </a:rPr>
              <a:t>WHO (2024) World Health Organization (WHO). (n.d.). Occupational health. </a:t>
            </a:r>
            <a:r>
              <a:rPr lang="en-US" sz="1600" dirty="0">
                <a:latin typeface="Arial" panose="020B0604020202020204" pitchFamily="34" charset="0"/>
                <a:cs typeface="Arial" panose="020B0604020202020204" pitchFamily="34" charset="0"/>
                <a:hlinkClick r:id="rId7"/>
              </a:rPr>
              <a:t>WHO’s Health Emergency Appeal 2024</a:t>
            </a:r>
            <a:r>
              <a:rPr lang="en-US" sz="1600" dirty="0">
                <a:latin typeface="Arial" panose="020B0604020202020204" pitchFamily="34" charset="0"/>
                <a:cs typeface="Arial" panose="020B0604020202020204" pitchFamily="34" charset="0"/>
              </a:rPr>
              <a:t> (Accessed 21.02.2024)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81509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1185</TotalTime>
  <Words>886</Words>
  <Application>Microsoft Office PowerPoint</Application>
  <PresentationFormat>Widescreen</PresentationFormat>
  <Paragraphs>75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Main Event</vt:lpstr>
      <vt:lpstr>Health and Safety Training for Housekeeping Team</vt:lpstr>
      <vt:lpstr>Slide 1</vt:lpstr>
      <vt:lpstr>Slide 2: Agenda</vt:lpstr>
      <vt:lpstr>Slide 3</vt:lpstr>
      <vt:lpstr>Slide 4: Personal Protective Equipment (PPE) </vt:lpstr>
      <vt:lpstr>Slide 5: Precautions – Chemical  Safety </vt:lpstr>
      <vt:lpstr>Slide 6- healthy workplace</vt:lpstr>
      <vt:lpstr>Slide 7: Procedures –  Room Inspection</vt:lpstr>
      <vt:lpstr>Slide 8: Ventilation and Cleaning Process</vt:lpstr>
      <vt:lpstr>Slide 9: Equipment – Essential  Tools for Room Cleaning</vt:lpstr>
      <vt:lpstr>Slide 10: Hazzard</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Training for Housekeeping Team</dc:title>
  <dc:creator>bduleba123@gmail.com</dc:creator>
  <cp:lastModifiedBy>bduleba123@gmail.com</cp:lastModifiedBy>
  <cp:revision>2</cp:revision>
  <dcterms:created xsi:type="dcterms:W3CDTF">2024-02-20T13:45:13Z</dcterms:created>
  <dcterms:modified xsi:type="dcterms:W3CDTF">2024-02-22T12:50:09Z</dcterms:modified>
</cp:coreProperties>
</file>