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660"/>
  </p:normalViewPr>
  <p:slideViewPr>
    <p:cSldViewPr snapToGrid="0">
      <p:cViewPr varScale="1">
        <p:scale>
          <a:sx n="116" d="100"/>
          <a:sy n="116" d="100"/>
        </p:scale>
        <p:origin x="102"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105733-D74A-4EF2-B6C2-8B6AE80F6A9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6E25C20-DC0D-4F88-8990-E2143826CD3F}">
      <dgm:prSet/>
      <dgm:spPr/>
      <dgm:t>
        <a:bodyPr/>
        <a:lstStyle/>
        <a:p>
          <a:r>
            <a:rPr lang="en-GB" b="1" i="0"/>
            <a:t>Discovery</a:t>
          </a:r>
          <a:r>
            <a:rPr lang="en-GB" b="0" i="0"/>
            <a:t>: The Hawthorne effect was discovered during a factory experiment where workers' productivity increased simply because they were being studied.</a:t>
          </a:r>
          <a:endParaRPr lang="en-US"/>
        </a:p>
      </dgm:t>
    </dgm:pt>
    <dgm:pt modelId="{5D48481D-838D-4547-A9F9-E9B49D98D376}" type="parTrans" cxnId="{DFD131F7-FE3C-4D54-8E45-38E318D67F1E}">
      <dgm:prSet/>
      <dgm:spPr/>
      <dgm:t>
        <a:bodyPr/>
        <a:lstStyle/>
        <a:p>
          <a:endParaRPr lang="en-US"/>
        </a:p>
      </dgm:t>
    </dgm:pt>
    <dgm:pt modelId="{88B79506-DFE4-4D36-A758-CE7726791F28}" type="sibTrans" cxnId="{DFD131F7-FE3C-4D54-8E45-38E318D67F1E}">
      <dgm:prSet/>
      <dgm:spPr/>
      <dgm:t>
        <a:bodyPr/>
        <a:lstStyle/>
        <a:p>
          <a:endParaRPr lang="en-US"/>
        </a:p>
      </dgm:t>
    </dgm:pt>
    <dgm:pt modelId="{1226D153-E4F4-4A82-98F8-2B3D0FC6DCF1}">
      <dgm:prSet/>
      <dgm:spPr/>
      <dgm:t>
        <a:bodyPr/>
        <a:lstStyle/>
        <a:p>
          <a:r>
            <a:rPr lang="en-GB" b="1" i="0"/>
            <a:t>Applications</a:t>
          </a:r>
          <a:r>
            <a:rPr lang="en-GB" b="0" i="0"/>
            <a:t>: This effect can be applied to various situations, such as improving hand-washing practices, dieting, teaching, and learning. The idea is that observation can lead to better behavior and outcomes.</a:t>
          </a:r>
          <a:endParaRPr lang="en-US"/>
        </a:p>
      </dgm:t>
    </dgm:pt>
    <dgm:pt modelId="{8AB9823D-7716-41F7-9B05-DCEE914E7C3A}" type="parTrans" cxnId="{78887D39-BA2B-4E79-AA23-26C9B809B0D3}">
      <dgm:prSet/>
      <dgm:spPr/>
      <dgm:t>
        <a:bodyPr/>
        <a:lstStyle/>
        <a:p>
          <a:endParaRPr lang="en-US"/>
        </a:p>
      </dgm:t>
    </dgm:pt>
    <dgm:pt modelId="{B3CCC933-3754-4E12-BF5A-5F0A918FAA87}" type="sibTrans" cxnId="{78887D39-BA2B-4E79-AA23-26C9B809B0D3}">
      <dgm:prSet/>
      <dgm:spPr/>
      <dgm:t>
        <a:bodyPr/>
        <a:lstStyle/>
        <a:p>
          <a:endParaRPr lang="en-US"/>
        </a:p>
      </dgm:t>
    </dgm:pt>
    <dgm:pt modelId="{D8D22A1C-5573-44DD-85DF-E88A23FD95D7}">
      <dgm:prSet/>
      <dgm:spPr/>
      <dgm:t>
        <a:bodyPr/>
        <a:lstStyle/>
        <a:p>
          <a:r>
            <a:rPr lang="en-GB" b="1" i="0"/>
            <a:t>Practical Use</a:t>
          </a:r>
          <a:r>
            <a:rPr lang="en-GB" b="0" i="0"/>
            <a:t>: The video suggests that observation can be a useful tool for improving performance in different domains, highlighting its potential benefits in both personal and professional settings.</a:t>
          </a:r>
          <a:endParaRPr lang="en-US"/>
        </a:p>
      </dgm:t>
    </dgm:pt>
    <dgm:pt modelId="{C037AD54-F1F3-4F89-B4DD-AD1F779657AE}" type="parTrans" cxnId="{C8ED33E8-3103-4E59-ABC4-08B99585F9B4}">
      <dgm:prSet/>
      <dgm:spPr/>
      <dgm:t>
        <a:bodyPr/>
        <a:lstStyle/>
        <a:p>
          <a:endParaRPr lang="en-US"/>
        </a:p>
      </dgm:t>
    </dgm:pt>
    <dgm:pt modelId="{EB35F345-54F2-43EA-9A6E-AC086AF18132}" type="sibTrans" cxnId="{C8ED33E8-3103-4E59-ABC4-08B99585F9B4}">
      <dgm:prSet/>
      <dgm:spPr/>
      <dgm:t>
        <a:bodyPr/>
        <a:lstStyle/>
        <a:p>
          <a:endParaRPr lang="en-US"/>
        </a:p>
      </dgm:t>
    </dgm:pt>
    <dgm:pt modelId="{4965C609-09EE-417E-8640-36546F2D14C1}" type="pres">
      <dgm:prSet presAssocID="{BA105733-D74A-4EF2-B6C2-8B6AE80F6A95}" presName="root" presStyleCnt="0">
        <dgm:presLayoutVars>
          <dgm:dir/>
          <dgm:resizeHandles val="exact"/>
        </dgm:presLayoutVars>
      </dgm:prSet>
      <dgm:spPr/>
    </dgm:pt>
    <dgm:pt modelId="{89FF03F4-7BE4-4018-A406-17F1ABAAD3DA}" type="pres">
      <dgm:prSet presAssocID="{06E25C20-DC0D-4F88-8990-E2143826CD3F}" presName="compNode" presStyleCnt="0"/>
      <dgm:spPr/>
    </dgm:pt>
    <dgm:pt modelId="{02D9ED5A-615F-4949-B5AA-EE1334F809BC}" type="pres">
      <dgm:prSet presAssocID="{06E25C20-DC0D-4F88-8990-E2143826CD3F}" presName="bgRect" presStyleLbl="bgShp" presStyleIdx="0" presStyleCnt="3"/>
      <dgm:spPr/>
    </dgm:pt>
    <dgm:pt modelId="{30A433D5-A142-4256-9EF2-8B0694C01656}" type="pres">
      <dgm:prSet presAssocID="{06E25C20-DC0D-4F88-8990-E2143826CD3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D02DA4CA-ECA6-4065-BBC6-CDD9E883F6BA}" type="pres">
      <dgm:prSet presAssocID="{06E25C20-DC0D-4F88-8990-E2143826CD3F}" presName="spaceRect" presStyleCnt="0"/>
      <dgm:spPr/>
    </dgm:pt>
    <dgm:pt modelId="{29D6342F-D1F3-4599-91EA-92B2ED725265}" type="pres">
      <dgm:prSet presAssocID="{06E25C20-DC0D-4F88-8990-E2143826CD3F}" presName="parTx" presStyleLbl="revTx" presStyleIdx="0" presStyleCnt="3">
        <dgm:presLayoutVars>
          <dgm:chMax val="0"/>
          <dgm:chPref val="0"/>
        </dgm:presLayoutVars>
      </dgm:prSet>
      <dgm:spPr/>
    </dgm:pt>
    <dgm:pt modelId="{B2326C4C-CD13-4A23-AF27-B10ABE2FA261}" type="pres">
      <dgm:prSet presAssocID="{88B79506-DFE4-4D36-A758-CE7726791F28}" presName="sibTrans" presStyleCnt="0"/>
      <dgm:spPr/>
    </dgm:pt>
    <dgm:pt modelId="{0BA665A2-DB84-4FC7-9E03-598170FACC94}" type="pres">
      <dgm:prSet presAssocID="{1226D153-E4F4-4A82-98F8-2B3D0FC6DCF1}" presName="compNode" presStyleCnt="0"/>
      <dgm:spPr/>
    </dgm:pt>
    <dgm:pt modelId="{021F0057-C0E7-4810-B434-DEEBDEAF652B}" type="pres">
      <dgm:prSet presAssocID="{1226D153-E4F4-4A82-98F8-2B3D0FC6DCF1}" presName="bgRect" presStyleLbl="bgShp" presStyleIdx="1" presStyleCnt="3"/>
      <dgm:spPr/>
    </dgm:pt>
    <dgm:pt modelId="{24543C8B-4AB9-428B-8ED3-CC6D56193849}" type="pres">
      <dgm:prSet presAssocID="{1226D153-E4F4-4A82-98F8-2B3D0FC6DCF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Hand"/>
        </a:ext>
      </dgm:extLst>
    </dgm:pt>
    <dgm:pt modelId="{56B27189-BEA1-49C7-8B46-A4A09719C525}" type="pres">
      <dgm:prSet presAssocID="{1226D153-E4F4-4A82-98F8-2B3D0FC6DCF1}" presName="spaceRect" presStyleCnt="0"/>
      <dgm:spPr/>
    </dgm:pt>
    <dgm:pt modelId="{4A9B9185-5D89-4E23-A490-A24C47AD4EA2}" type="pres">
      <dgm:prSet presAssocID="{1226D153-E4F4-4A82-98F8-2B3D0FC6DCF1}" presName="parTx" presStyleLbl="revTx" presStyleIdx="1" presStyleCnt="3">
        <dgm:presLayoutVars>
          <dgm:chMax val="0"/>
          <dgm:chPref val="0"/>
        </dgm:presLayoutVars>
      </dgm:prSet>
      <dgm:spPr/>
    </dgm:pt>
    <dgm:pt modelId="{D1AFFBE8-7BA7-41CB-8856-BDA9072E7AE6}" type="pres">
      <dgm:prSet presAssocID="{B3CCC933-3754-4E12-BF5A-5F0A918FAA87}" presName="sibTrans" presStyleCnt="0"/>
      <dgm:spPr/>
    </dgm:pt>
    <dgm:pt modelId="{8BB5BDFA-09A7-4F37-B0D9-9E31271B7689}" type="pres">
      <dgm:prSet presAssocID="{D8D22A1C-5573-44DD-85DF-E88A23FD95D7}" presName="compNode" presStyleCnt="0"/>
      <dgm:spPr/>
    </dgm:pt>
    <dgm:pt modelId="{0ABBFD91-A6EB-4764-A38D-C06E484165EE}" type="pres">
      <dgm:prSet presAssocID="{D8D22A1C-5573-44DD-85DF-E88A23FD95D7}" presName="bgRect" presStyleLbl="bgShp" presStyleIdx="2" presStyleCnt="3"/>
      <dgm:spPr/>
    </dgm:pt>
    <dgm:pt modelId="{DEDD7F73-B091-43F2-BB1C-BFF18D50B7DD}" type="pres">
      <dgm:prSet presAssocID="{D8D22A1C-5573-44DD-85DF-E88A23FD95D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715B239F-222E-42C0-AF6A-FC68E495EAAB}" type="pres">
      <dgm:prSet presAssocID="{D8D22A1C-5573-44DD-85DF-E88A23FD95D7}" presName="spaceRect" presStyleCnt="0"/>
      <dgm:spPr/>
    </dgm:pt>
    <dgm:pt modelId="{40D0D054-7ADD-4DFE-BFEA-C20A9A1B6C51}" type="pres">
      <dgm:prSet presAssocID="{D8D22A1C-5573-44DD-85DF-E88A23FD95D7}" presName="parTx" presStyleLbl="revTx" presStyleIdx="2" presStyleCnt="3">
        <dgm:presLayoutVars>
          <dgm:chMax val="0"/>
          <dgm:chPref val="0"/>
        </dgm:presLayoutVars>
      </dgm:prSet>
      <dgm:spPr/>
    </dgm:pt>
  </dgm:ptLst>
  <dgm:cxnLst>
    <dgm:cxn modelId="{1D397E17-FD5D-4338-B960-C4442A0E76B5}" type="presOf" srcId="{BA105733-D74A-4EF2-B6C2-8B6AE80F6A95}" destId="{4965C609-09EE-417E-8640-36546F2D14C1}" srcOrd="0" destOrd="0" presId="urn:microsoft.com/office/officeart/2018/2/layout/IconVerticalSolidList"/>
    <dgm:cxn modelId="{B3D9012C-CDE8-4B1D-ADE8-3F5C01DD5810}" type="presOf" srcId="{06E25C20-DC0D-4F88-8990-E2143826CD3F}" destId="{29D6342F-D1F3-4599-91EA-92B2ED725265}" srcOrd="0" destOrd="0" presId="urn:microsoft.com/office/officeart/2018/2/layout/IconVerticalSolidList"/>
    <dgm:cxn modelId="{78887D39-BA2B-4E79-AA23-26C9B809B0D3}" srcId="{BA105733-D74A-4EF2-B6C2-8B6AE80F6A95}" destId="{1226D153-E4F4-4A82-98F8-2B3D0FC6DCF1}" srcOrd="1" destOrd="0" parTransId="{8AB9823D-7716-41F7-9B05-DCEE914E7C3A}" sibTransId="{B3CCC933-3754-4E12-BF5A-5F0A918FAA87}"/>
    <dgm:cxn modelId="{E9C96466-ED50-49AB-B70E-295F424478C6}" type="presOf" srcId="{1226D153-E4F4-4A82-98F8-2B3D0FC6DCF1}" destId="{4A9B9185-5D89-4E23-A490-A24C47AD4EA2}" srcOrd="0" destOrd="0" presId="urn:microsoft.com/office/officeart/2018/2/layout/IconVerticalSolidList"/>
    <dgm:cxn modelId="{0A8F3D83-376B-48CC-A366-317A4B2AFB7B}" type="presOf" srcId="{D8D22A1C-5573-44DD-85DF-E88A23FD95D7}" destId="{40D0D054-7ADD-4DFE-BFEA-C20A9A1B6C51}" srcOrd="0" destOrd="0" presId="urn:microsoft.com/office/officeart/2018/2/layout/IconVerticalSolidList"/>
    <dgm:cxn modelId="{C8ED33E8-3103-4E59-ABC4-08B99585F9B4}" srcId="{BA105733-D74A-4EF2-B6C2-8B6AE80F6A95}" destId="{D8D22A1C-5573-44DD-85DF-E88A23FD95D7}" srcOrd="2" destOrd="0" parTransId="{C037AD54-F1F3-4F89-B4DD-AD1F779657AE}" sibTransId="{EB35F345-54F2-43EA-9A6E-AC086AF18132}"/>
    <dgm:cxn modelId="{DFD131F7-FE3C-4D54-8E45-38E318D67F1E}" srcId="{BA105733-D74A-4EF2-B6C2-8B6AE80F6A95}" destId="{06E25C20-DC0D-4F88-8990-E2143826CD3F}" srcOrd="0" destOrd="0" parTransId="{5D48481D-838D-4547-A9F9-E9B49D98D376}" sibTransId="{88B79506-DFE4-4D36-A758-CE7726791F28}"/>
    <dgm:cxn modelId="{61BAB67B-A2BF-4673-B2CC-DB2080D77937}" type="presParOf" srcId="{4965C609-09EE-417E-8640-36546F2D14C1}" destId="{89FF03F4-7BE4-4018-A406-17F1ABAAD3DA}" srcOrd="0" destOrd="0" presId="urn:microsoft.com/office/officeart/2018/2/layout/IconVerticalSolidList"/>
    <dgm:cxn modelId="{0E9B0515-42E4-4A25-A141-5DC048D6A36E}" type="presParOf" srcId="{89FF03F4-7BE4-4018-A406-17F1ABAAD3DA}" destId="{02D9ED5A-615F-4949-B5AA-EE1334F809BC}" srcOrd="0" destOrd="0" presId="urn:microsoft.com/office/officeart/2018/2/layout/IconVerticalSolidList"/>
    <dgm:cxn modelId="{BADCDDB7-163A-4352-BFB8-692D71EA68E7}" type="presParOf" srcId="{89FF03F4-7BE4-4018-A406-17F1ABAAD3DA}" destId="{30A433D5-A142-4256-9EF2-8B0694C01656}" srcOrd="1" destOrd="0" presId="urn:microsoft.com/office/officeart/2018/2/layout/IconVerticalSolidList"/>
    <dgm:cxn modelId="{26118B56-9705-48F6-984C-0C99EE77D755}" type="presParOf" srcId="{89FF03F4-7BE4-4018-A406-17F1ABAAD3DA}" destId="{D02DA4CA-ECA6-4065-BBC6-CDD9E883F6BA}" srcOrd="2" destOrd="0" presId="urn:microsoft.com/office/officeart/2018/2/layout/IconVerticalSolidList"/>
    <dgm:cxn modelId="{969DEE65-9335-4F7B-83C2-0B5535FBC7BD}" type="presParOf" srcId="{89FF03F4-7BE4-4018-A406-17F1ABAAD3DA}" destId="{29D6342F-D1F3-4599-91EA-92B2ED725265}" srcOrd="3" destOrd="0" presId="urn:microsoft.com/office/officeart/2018/2/layout/IconVerticalSolidList"/>
    <dgm:cxn modelId="{EA60716E-B290-4EF2-B41C-E96A99B9DCE8}" type="presParOf" srcId="{4965C609-09EE-417E-8640-36546F2D14C1}" destId="{B2326C4C-CD13-4A23-AF27-B10ABE2FA261}" srcOrd="1" destOrd="0" presId="urn:microsoft.com/office/officeart/2018/2/layout/IconVerticalSolidList"/>
    <dgm:cxn modelId="{B1AEC9BD-CE31-41BE-A71D-C57094C65ED5}" type="presParOf" srcId="{4965C609-09EE-417E-8640-36546F2D14C1}" destId="{0BA665A2-DB84-4FC7-9E03-598170FACC94}" srcOrd="2" destOrd="0" presId="urn:microsoft.com/office/officeart/2018/2/layout/IconVerticalSolidList"/>
    <dgm:cxn modelId="{F7AD6A9C-C85B-4262-9AED-B23DD827D95D}" type="presParOf" srcId="{0BA665A2-DB84-4FC7-9E03-598170FACC94}" destId="{021F0057-C0E7-4810-B434-DEEBDEAF652B}" srcOrd="0" destOrd="0" presId="urn:microsoft.com/office/officeart/2018/2/layout/IconVerticalSolidList"/>
    <dgm:cxn modelId="{EFBB7524-B402-4C2D-AF97-6202F72BF363}" type="presParOf" srcId="{0BA665A2-DB84-4FC7-9E03-598170FACC94}" destId="{24543C8B-4AB9-428B-8ED3-CC6D56193849}" srcOrd="1" destOrd="0" presId="urn:microsoft.com/office/officeart/2018/2/layout/IconVerticalSolidList"/>
    <dgm:cxn modelId="{13EBE22B-1799-42DA-8EAA-D92F97C67A5F}" type="presParOf" srcId="{0BA665A2-DB84-4FC7-9E03-598170FACC94}" destId="{56B27189-BEA1-49C7-8B46-A4A09719C525}" srcOrd="2" destOrd="0" presId="urn:microsoft.com/office/officeart/2018/2/layout/IconVerticalSolidList"/>
    <dgm:cxn modelId="{95E03896-AC37-42DA-81C5-558415A0954C}" type="presParOf" srcId="{0BA665A2-DB84-4FC7-9E03-598170FACC94}" destId="{4A9B9185-5D89-4E23-A490-A24C47AD4EA2}" srcOrd="3" destOrd="0" presId="urn:microsoft.com/office/officeart/2018/2/layout/IconVerticalSolidList"/>
    <dgm:cxn modelId="{45E9F69B-7B5C-4D67-89E1-371E1FE7C7C0}" type="presParOf" srcId="{4965C609-09EE-417E-8640-36546F2D14C1}" destId="{D1AFFBE8-7BA7-41CB-8856-BDA9072E7AE6}" srcOrd="3" destOrd="0" presId="urn:microsoft.com/office/officeart/2018/2/layout/IconVerticalSolidList"/>
    <dgm:cxn modelId="{593CA1FA-3743-4025-A2C5-49520089E475}" type="presParOf" srcId="{4965C609-09EE-417E-8640-36546F2D14C1}" destId="{8BB5BDFA-09A7-4F37-B0D9-9E31271B7689}" srcOrd="4" destOrd="0" presId="urn:microsoft.com/office/officeart/2018/2/layout/IconVerticalSolidList"/>
    <dgm:cxn modelId="{3650711B-3C0C-491E-8214-08D16627A8F8}" type="presParOf" srcId="{8BB5BDFA-09A7-4F37-B0D9-9E31271B7689}" destId="{0ABBFD91-A6EB-4764-A38D-C06E484165EE}" srcOrd="0" destOrd="0" presId="urn:microsoft.com/office/officeart/2018/2/layout/IconVerticalSolidList"/>
    <dgm:cxn modelId="{C35F987E-1AE4-47B4-88FE-BB370DA198E1}" type="presParOf" srcId="{8BB5BDFA-09A7-4F37-B0D9-9E31271B7689}" destId="{DEDD7F73-B091-43F2-BB1C-BFF18D50B7DD}" srcOrd="1" destOrd="0" presId="urn:microsoft.com/office/officeart/2018/2/layout/IconVerticalSolidList"/>
    <dgm:cxn modelId="{D517CE3E-BFC3-4D34-89B8-942574DDA7F9}" type="presParOf" srcId="{8BB5BDFA-09A7-4F37-B0D9-9E31271B7689}" destId="{715B239F-222E-42C0-AF6A-FC68E495EAAB}" srcOrd="2" destOrd="0" presId="urn:microsoft.com/office/officeart/2018/2/layout/IconVerticalSolidList"/>
    <dgm:cxn modelId="{4910E724-6E59-485D-980E-818324F6810C}" type="presParOf" srcId="{8BB5BDFA-09A7-4F37-B0D9-9E31271B7689}" destId="{40D0D054-7ADD-4DFE-BFEA-C20A9A1B6C5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779EBC-706B-42DD-AFEB-CBF7F0A443F7}" type="doc">
      <dgm:prSet loTypeId="urn:microsoft.com/office/officeart/2005/8/layout/default" loCatId="list" qsTypeId="urn:microsoft.com/office/officeart/2005/8/quickstyle/simple1" qsCatId="simple" csTypeId="urn:microsoft.com/office/officeart/2005/8/colors/accent5_2" csCatId="accent5"/>
      <dgm:spPr/>
      <dgm:t>
        <a:bodyPr/>
        <a:lstStyle/>
        <a:p>
          <a:endParaRPr lang="en-US"/>
        </a:p>
      </dgm:t>
    </dgm:pt>
    <dgm:pt modelId="{72D413BD-0D85-4B2B-AD7B-50A81BC27EAB}">
      <dgm:prSet/>
      <dgm:spPr/>
      <dgm:t>
        <a:bodyPr/>
        <a:lstStyle/>
        <a:p>
          <a:r>
            <a:rPr lang="en-GB" u="sng"/>
            <a:t>Ride outs –  1 -2 shifts a year. Assessment of clinical practice</a:t>
          </a:r>
          <a:endParaRPr lang="en-US"/>
        </a:p>
      </dgm:t>
    </dgm:pt>
    <dgm:pt modelId="{BEAD45A1-D438-4424-A886-DD6E09242BB9}" type="parTrans" cxnId="{7C710D43-F264-4F96-9E5C-C9CC14CB970F}">
      <dgm:prSet/>
      <dgm:spPr/>
      <dgm:t>
        <a:bodyPr/>
        <a:lstStyle/>
        <a:p>
          <a:endParaRPr lang="en-US" sz="1200"/>
        </a:p>
      </dgm:t>
    </dgm:pt>
    <dgm:pt modelId="{E5C8316E-5E4C-4B7C-8FCD-256A83211532}" type="sibTrans" cxnId="{7C710D43-F264-4F96-9E5C-C9CC14CB970F}">
      <dgm:prSet/>
      <dgm:spPr/>
      <dgm:t>
        <a:bodyPr/>
        <a:lstStyle/>
        <a:p>
          <a:endParaRPr lang="en-US"/>
        </a:p>
      </dgm:t>
    </dgm:pt>
    <dgm:pt modelId="{322A05EC-7293-4740-A90A-A388FA7DF201}">
      <dgm:prSet/>
      <dgm:spPr/>
      <dgm:t>
        <a:bodyPr/>
        <a:lstStyle/>
        <a:p>
          <a:r>
            <a:rPr lang="en-GB"/>
            <a:t>-Are staff on their best behaviour? </a:t>
          </a:r>
          <a:endParaRPr lang="en-US"/>
        </a:p>
      </dgm:t>
    </dgm:pt>
    <dgm:pt modelId="{A5019879-9952-4991-9778-E67E3EFD24A8}" type="parTrans" cxnId="{3A392436-90DC-4F70-A76B-01201478780D}">
      <dgm:prSet/>
      <dgm:spPr/>
      <dgm:t>
        <a:bodyPr/>
        <a:lstStyle/>
        <a:p>
          <a:endParaRPr lang="en-US" sz="1200"/>
        </a:p>
      </dgm:t>
    </dgm:pt>
    <dgm:pt modelId="{A39A0BCF-D321-4D71-A4B9-AC6E023ABC73}" type="sibTrans" cxnId="{3A392436-90DC-4F70-A76B-01201478780D}">
      <dgm:prSet/>
      <dgm:spPr/>
      <dgm:t>
        <a:bodyPr/>
        <a:lstStyle/>
        <a:p>
          <a:endParaRPr lang="en-US"/>
        </a:p>
      </dgm:t>
    </dgm:pt>
    <dgm:pt modelId="{AB6EF945-A13F-41CD-ACA5-37C8E868FC37}">
      <dgm:prSet/>
      <dgm:spPr/>
      <dgm:t>
        <a:bodyPr/>
        <a:lstStyle/>
        <a:p>
          <a:r>
            <a:rPr lang="en-GB"/>
            <a:t>-Short term improvement? </a:t>
          </a:r>
          <a:endParaRPr lang="en-US"/>
        </a:p>
      </dgm:t>
    </dgm:pt>
    <dgm:pt modelId="{A30B5829-3311-4AAC-A785-A5DC0DB17A19}" type="parTrans" cxnId="{7E73FFA0-C495-419D-A98C-1EF63E9CB344}">
      <dgm:prSet/>
      <dgm:spPr/>
      <dgm:t>
        <a:bodyPr/>
        <a:lstStyle/>
        <a:p>
          <a:endParaRPr lang="en-US" sz="1200"/>
        </a:p>
      </dgm:t>
    </dgm:pt>
    <dgm:pt modelId="{0423D310-A90A-45F6-9607-D4F6889292FE}" type="sibTrans" cxnId="{7E73FFA0-C495-419D-A98C-1EF63E9CB344}">
      <dgm:prSet/>
      <dgm:spPr/>
      <dgm:t>
        <a:bodyPr/>
        <a:lstStyle/>
        <a:p>
          <a:endParaRPr lang="en-US"/>
        </a:p>
      </dgm:t>
    </dgm:pt>
    <dgm:pt modelId="{2FBFA369-BB88-40C6-83BC-F34408046E6F}">
      <dgm:prSet/>
      <dgm:spPr/>
      <dgm:t>
        <a:bodyPr/>
        <a:lstStyle/>
        <a:p>
          <a:r>
            <a:rPr lang="en-GB"/>
            <a:t>-Leadership via a “big brother is watching” will indeed increase productivity, however this is often short lived and seen as putting on a “front” , this is backed up by anecdotal evidence of clinical errors / datix / reports of poor attitudes.</a:t>
          </a:r>
          <a:endParaRPr lang="en-US"/>
        </a:p>
      </dgm:t>
    </dgm:pt>
    <dgm:pt modelId="{6C3413F8-E115-4C6E-B08B-BBACF15BA892}" type="parTrans" cxnId="{6CB70F28-A447-4E77-B1F3-D03B607762ED}">
      <dgm:prSet/>
      <dgm:spPr/>
      <dgm:t>
        <a:bodyPr/>
        <a:lstStyle/>
        <a:p>
          <a:endParaRPr lang="en-US" sz="1200"/>
        </a:p>
      </dgm:t>
    </dgm:pt>
    <dgm:pt modelId="{1523E00F-86EA-43AC-8BD7-803891CA3707}" type="sibTrans" cxnId="{6CB70F28-A447-4E77-B1F3-D03B607762ED}">
      <dgm:prSet/>
      <dgm:spPr/>
      <dgm:t>
        <a:bodyPr/>
        <a:lstStyle/>
        <a:p>
          <a:endParaRPr lang="en-US"/>
        </a:p>
      </dgm:t>
    </dgm:pt>
    <dgm:pt modelId="{EE2B789C-4B31-4626-90FF-87911066D846}">
      <dgm:prSet/>
      <dgm:spPr/>
      <dgm:t>
        <a:bodyPr/>
        <a:lstStyle/>
        <a:p>
          <a:r>
            <a:rPr lang="en-GB"/>
            <a:t>-The study highlights importance of psychological and social factors in workplace productivity</a:t>
          </a:r>
          <a:endParaRPr lang="en-US"/>
        </a:p>
      </dgm:t>
    </dgm:pt>
    <dgm:pt modelId="{82212327-486A-4AE4-B49C-A031CE70E191}" type="parTrans" cxnId="{6CFD7B82-708A-47D0-8E0D-6CC6C0BD5EB5}">
      <dgm:prSet/>
      <dgm:spPr/>
      <dgm:t>
        <a:bodyPr/>
        <a:lstStyle/>
        <a:p>
          <a:endParaRPr lang="en-US" sz="1200"/>
        </a:p>
      </dgm:t>
    </dgm:pt>
    <dgm:pt modelId="{5F084475-0D37-42F3-8F36-248771A74893}" type="sibTrans" cxnId="{6CFD7B82-708A-47D0-8E0D-6CC6C0BD5EB5}">
      <dgm:prSet/>
      <dgm:spPr/>
      <dgm:t>
        <a:bodyPr/>
        <a:lstStyle/>
        <a:p>
          <a:endParaRPr lang="en-US"/>
        </a:p>
      </dgm:t>
    </dgm:pt>
    <dgm:pt modelId="{BF76CF92-8995-4AD5-8125-70812BA7C820}">
      <dgm:prSet/>
      <dgm:spPr/>
      <dgm:t>
        <a:bodyPr/>
        <a:lstStyle/>
        <a:p>
          <a:r>
            <a:rPr lang="en-GB"/>
            <a:t>-Increase in productivity when people are noticed and paid attention to</a:t>
          </a:r>
          <a:endParaRPr lang="en-US"/>
        </a:p>
      </dgm:t>
    </dgm:pt>
    <dgm:pt modelId="{8041CD46-B9F3-4409-9D5E-6EC8061CD4F2}" type="parTrans" cxnId="{C8E9A132-1895-49FD-83AE-5FB7ED5F8455}">
      <dgm:prSet/>
      <dgm:spPr/>
      <dgm:t>
        <a:bodyPr/>
        <a:lstStyle/>
        <a:p>
          <a:endParaRPr lang="en-US" sz="1200"/>
        </a:p>
      </dgm:t>
    </dgm:pt>
    <dgm:pt modelId="{AD9080BE-0B12-4A66-9F5C-B7908B4BF388}" type="sibTrans" cxnId="{C8E9A132-1895-49FD-83AE-5FB7ED5F8455}">
      <dgm:prSet/>
      <dgm:spPr/>
      <dgm:t>
        <a:bodyPr/>
        <a:lstStyle/>
        <a:p>
          <a:endParaRPr lang="en-US"/>
        </a:p>
      </dgm:t>
    </dgm:pt>
    <dgm:pt modelId="{6280602C-6196-4124-83D5-4139B90B1E5F}" type="pres">
      <dgm:prSet presAssocID="{6C779EBC-706B-42DD-AFEB-CBF7F0A443F7}" presName="diagram" presStyleCnt="0">
        <dgm:presLayoutVars>
          <dgm:dir/>
          <dgm:resizeHandles val="exact"/>
        </dgm:presLayoutVars>
      </dgm:prSet>
      <dgm:spPr/>
    </dgm:pt>
    <dgm:pt modelId="{1E2A23DF-08FF-42FA-BBDE-637274234433}" type="pres">
      <dgm:prSet presAssocID="{72D413BD-0D85-4B2B-AD7B-50A81BC27EAB}" presName="node" presStyleLbl="node1" presStyleIdx="0" presStyleCnt="6">
        <dgm:presLayoutVars>
          <dgm:bulletEnabled val="1"/>
        </dgm:presLayoutVars>
      </dgm:prSet>
      <dgm:spPr/>
    </dgm:pt>
    <dgm:pt modelId="{6830D14F-49EC-4683-AD6C-774AC31057F5}" type="pres">
      <dgm:prSet presAssocID="{E5C8316E-5E4C-4B7C-8FCD-256A83211532}" presName="sibTrans" presStyleCnt="0"/>
      <dgm:spPr/>
    </dgm:pt>
    <dgm:pt modelId="{8632A656-6146-4E76-A92C-2DA7F5544446}" type="pres">
      <dgm:prSet presAssocID="{322A05EC-7293-4740-A90A-A388FA7DF201}" presName="node" presStyleLbl="node1" presStyleIdx="1" presStyleCnt="6">
        <dgm:presLayoutVars>
          <dgm:bulletEnabled val="1"/>
        </dgm:presLayoutVars>
      </dgm:prSet>
      <dgm:spPr/>
    </dgm:pt>
    <dgm:pt modelId="{FCA59CA0-C261-426D-B6F2-080779CA119E}" type="pres">
      <dgm:prSet presAssocID="{A39A0BCF-D321-4D71-A4B9-AC6E023ABC73}" presName="sibTrans" presStyleCnt="0"/>
      <dgm:spPr/>
    </dgm:pt>
    <dgm:pt modelId="{A47C4C19-5E91-442A-86EE-B06396626C33}" type="pres">
      <dgm:prSet presAssocID="{AB6EF945-A13F-41CD-ACA5-37C8E868FC37}" presName="node" presStyleLbl="node1" presStyleIdx="2" presStyleCnt="6">
        <dgm:presLayoutVars>
          <dgm:bulletEnabled val="1"/>
        </dgm:presLayoutVars>
      </dgm:prSet>
      <dgm:spPr/>
    </dgm:pt>
    <dgm:pt modelId="{17F50BE0-C251-41F3-8030-F96143A155F7}" type="pres">
      <dgm:prSet presAssocID="{0423D310-A90A-45F6-9607-D4F6889292FE}" presName="sibTrans" presStyleCnt="0"/>
      <dgm:spPr/>
    </dgm:pt>
    <dgm:pt modelId="{A7C4D584-46DD-4531-8BBB-46DD3C323E16}" type="pres">
      <dgm:prSet presAssocID="{2FBFA369-BB88-40C6-83BC-F34408046E6F}" presName="node" presStyleLbl="node1" presStyleIdx="3" presStyleCnt="6">
        <dgm:presLayoutVars>
          <dgm:bulletEnabled val="1"/>
        </dgm:presLayoutVars>
      </dgm:prSet>
      <dgm:spPr/>
    </dgm:pt>
    <dgm:pt modelId="{C89D5226-3B11-49AD-82F9-5D14926AAEB4}" type="pres">
      <dgm:prSet presAssocID="{1523E00F-86EA-43AC-8BD7-803891CA3707}" presName="sibTrans" presStyleCnt="0"/>
      <dgm:spPr/>
    </dgm:pt>
    <dgm:pt modelId="{CFB3C027-485D-41C4-9740-C96C9BCB7B59}" type="pres">
      <dgm:prSet presAssocID="{EE2B789C-4B31-4626-90FF-87911066D846}" presName="node" presStyleLbl="node1" presStyleIdx="4" presStyleCnt="6">
        <dgm:presLayoutVars>
          <dgm:bulletEnabled val="1"/>
        </dgm:presLayoutVars>
      </dgm:prSet>
      <dgm:spPr/>
    </dgm:pt>
    <dgm:pt modelId="{F5960721-ED23-442E-B555-7A53CEC187CC}" type="pres">
      <dgm:prSet presAssocID="{5F084475-0D37-42F3-8F36-248771A74893}" presName="sibTrans" presStyleCnt="0"/>
      <dgm:spPr/>
    </dgm:pt>
    <dgm:pt modelId="{32F62B34-2F5E-44AE-9A78-FB86A8A8CD19}" type="pres">
      <dgm:prSet presAssocID="{BF76CF92-8995-4AD5-8125-70812BA7C820}" presName="node" presStyleLbl="node1" presStyleIdx="5" presStyleCnt="6">
        <dgm:presLayoutVars>
          <dgm:bulletEnabled val="1"/>
        </dgm:presLayoutVars>
      </dgm:prSet>
      <dgm:spPr/>
    </dgm:pt>
  </dgm:ptLst>
  <dgm:cxnLst>
    <dgm:cxn modelId="{99A7BA1E-FF1F-4B79-93A3-C4E67EE774DD}" type="presOf" srcId="{72D413BD-0D85-4B2B-AD7B-50A81BC27EAB}" destId="{1E2A23DF-08FF-42FA-BBDE-637274234433}" srcOrd="0" destOrd="0" presId="urn:microsoft.com/office/officeart/2005/8/layout/default"/>
    <dgm:cxn modelId="{6CB70F28-A447-4E77-B1F3-D03B607762ED}" srcId="{6C779EBC-706B-42DD-AFEB-CBF7F0A443F7}" destId="{2FBFA369-BB88-40C6-83BC-F34408046E6F}" srcOrd="3" destOrd="0" parTransId="{6C3413F8-E115-4C6E-B08B-BBACF15BA892}" sibTransId="{1523E00F-86EA-43AC-8BD7-803891CA3707}"/>
    <dgm:cxn modelId="{C8E9A132-1895-49FD-83AE-5FB7ED5F8455}" srcId="{6C779EBC-706B-42DD-AFEB-CBF7F0A443F7}" destId="{BF76CF92-8995-4AD5-8125-70812BA7C820}" srcOrd="5" destOrd="0" parTransId="{8041CD46-B9F3-4409-9D5E-6EC8061CD4F2}" sibTransId="{AD9080BE-0B12-4A66-9F5C-B7908B4BF388}"/>
    <dgm:cxn modelId="{3A392436-90DC-4F70-A76B-01201478780D}" srcId="{6C779EBC-706B-42DD-AFEB-CBF7F0A443F7}" destId="{322A05EC-7293-4740-A90A-A388FA7DF201}" srcOrd="1" destOrd="0" parTransId="{A5019879-9952-4991-9778-E67E3EFD24A8}" sibTransId="{A39A0BCF-D321-4D71-A4B9-AC6E023ABC73}"/>
    <dgm:cxn modelId="{7C710D43-F264-4F96-9E5C-C9CC14CB970F}" srcId="{6C779EBC-706B-42DD-AFEB-CBF7F0A443F7}" destId="{72D413BD-0D85-4B2B-AD7B-50A81BC27EAB}" srcOrd="0" destOrd="0" parTransId="{BEAD45A1-D438-4424-A886-DD6E09242BB9}" sibTransId="{E5C8316E-5E4C-4B7C-8FCD-256A83211532}"/>
    <dgm:cxn modelId="{BBBF3B67-F2E5-4750-B04E-55696C156405}" type="presOf" srcId="{2FBFA369-BB88-40C6-83BC-F34408046E6F}" destId="{A7C4D584-46DD-4531-8BBB-46DD3C323E16}" srcOrd="0" destOrd="0" presId="urn:microsoft.com/office/officeart/2005/8/layout/default"/>
    <dgm:cxn modelId="{0676EF47-CFE5-4002-8565-E3B21745EBCC}" type="presOf" srcId="{6C779EBC-706B-42DD-AFEB-CBF7F0A443F7}" destId="{6280602C-6196-4124-83D5-4139B90B1E5F}" srcOrd="0" destOrd="0" presId="urn:microsoft.com/office/officeart/2005/8/layout/default"/>
    <dgm:cxn modelId="{6CFD7B82-708A-47D0-8E0D-6CC6C0BD5EB5}" srcId="{6C779EBC-706B-42DD-AFEB-CBF7F0A443F7}" destId="{EE2B789C-4B31-4626-90FF-87911066D846}" srcOrd="4" destOrd="0" parTransId="{82212327-486A-4AE4-B49C-A031CE70E191}" sibTransId="{5F084475-0D37-42F3-8F36-248771A74893}"/>
    <dgm:cxn modelId="{46EE829B-79A8-4C3C-88AA-51CFF0D030D7}" type="presOf" srcId="{322A05EC-7293-4740-A90A-A388FA7DF201}" destId="{8632A656-6146-4E76-A92C-2DA7F5544446}" srcOrd="0" destOrd="0" presId="urn:microsoft.com/office/officeart/2005/8/layout/default"/>
    <dgm:cxn modelId="{7E73FFA0-C495-419D-A98C-1EF63E9CB344}" srcId="{6C779EBC-706B-42DD-AFEB-CBF7F0A443F7}" destId="{AB6EF945-A13F-41CD-ACA5-37C8E868FC37}" srcOrd="2" destOrd="0" parTransId="{A30B5829-3311-4AAC-A785-A5DC0DB17A19}" sibTransId="{0423D310-A90A-45F6-9607-D4F6889292FE}"/>
    <dgm:cxn modelId="{BB4AAEC9-8474-4FE4-9962-543989CDDB2E}" type="presOf" srcId="{EE2B789C-4B31-4626-90FF-87911066D846}" destId="{CFB3C027-485D-41C4-9740-C96C9BCB7B59}" srcOrd="0" destOrd="0" presId="urn:microsoft.com/office/officeart/2005/8/layout/default"/>
    <dgm:cxn modelId="{9CF579F6-8FDF-4C22-8DCE-BEC6ACC7A9A9}" type="presOf" srcId="{BF76CF92-8995-4AD5-8125-70812BA7C820}" destId="{32F62B34-2F5E-44AE-9A78-FB86A8A8CD19}" srcOrd="0" destOrd="0" presId="urn:microsoft.com/office/officeart/2005/8/layout/default"/>
    <dgm:cxn modelId="{83121BFB-28A2-4931-ACE4-CF13CB807A4D}" type="presOf" srcId="{AB6EF945-A13F-41CD-ACA5-37C8E868FC37}" destId="{A47C4C19-5E91-442A-86EE-B06396626C33}" srcOrd="0" destOrd="0" presId="urn:microsoft.com/office/officeart/2005/8/layout/default"/>
    <dgm:cxn modelId="{7EDEBD87-55DE-46CC-A27C-A85AFA6B8D91}" type="presParOf" srcId="{6280602C-6196-4124-83D5-4139B90B1E5F}" destId="{1E2A23DF-08FF-42FA-BBDE-637274234433}" srcOrd="0" destOrd="0" presId="urn:microsoft.com/office/officeart/2005/8/layout/default"/>
    <dgm:cxn modelId="{C565BC4F-7352-4F07-800D-ADDE326A83A7}" type="presParOf" srcId="{6280602C-6196-4124-83D5-4139B90B1E5F}" destId="{6830D14F-49EC-4683-AD6C-774AC31057F5}" srcOrd="1" destOrd="0" presId="urn:microsoft.com/office/officeart/2005/8/layout/default"/>
    <dgm:cxn modelId="{1BD6A4E0-7E11-4159-A4C1-BB0C565BF61F}" type="presParOf" srcId="{6280602C-6196-4124-83D5-4139B90B1E5F}" destId="{8632A656-6146-4E76-A92C-2DA7F5544446}" srcOrd="2" destOrd="0" presId="urn:microsoft.com/office/officeart/2005/8/layout/default"/>
    <dgm:cxn modelId="{32079F3B-0152-4362-8FE2-F8A1A6642A3C}" type="presParOf" srcId="{6280602C-6196-4124-83D5-4139B90B1E5F}" destId="{FCA59CA0-C261-426D-B6F2-080779CA119E}" srcOrd="3" destOrd="0" presId="urn:microsoft.com/office/officeart/2005/8/layout/default"/>
    <dgm:cxn modelId="{22A95F80-2E1C-438B-9178-8E8823BD38D2}" type="presParOf" srcId="{6280602C-6196-4124-83D5-4139B90B1E5F}" destId="{A47C4C19-5E91-442A-86EE-B06396626C33}" srcOrd="4" destOrd="0" presId="urn:microsoft.com/office/officeart/2005/8/layout/default"/>
    <dgm:cxn modelId="{3BD2F0F6-F256-40A3-9398-F0E80C5D2CBA}" type="presParOf" srcId="{6280602C-6196-4124-83D5-4139B90B1E5F}" destId="{17F50BE0-C251-41F3-8030-F96143A155F7}" srcOrd="5" destOrd="0" presId="urn:microsoft.com/office/officeart/2005/8/layout/default"/>
    <dgm:cxn modelId="{8D92B1CD-BC8F-4B6C-A08C-C9F97B8F2FA2}" type="presParOf" srcId="{6280602C-6196-4124-83D5-4139B90B1E5F}" destId="{A7C4D584-46DD-4531-8BBB-46DD3C323E16}" srcOrd="6" destOrd="0" presId="urn:microsoft.com/office/officeart/2005/8/layout/default"/>
    <dgm:cxn modelId="{49D00E85-5984-44BC-A004-649609C8AA90}" type="presParOf" srcId="{6280602C-6196-4124-83D5-4139B90B1E5F}" destId="{C89D5226-3B11-49AD-82F9-5D14926AAEB4}" srcOrd="7" destOrd="0" presId="urn:microsoft.com/office/officeart/2005/8/layout/default"/>
    <dgm:cxn modelId="{3078CA66-C86A-42B4-ACA8-65C4080FD1E6}" type="presParOf" srcId="{6280602C-6196-4124-83D5-4139B90B1E5F}" destId="{CFB3C027-485D-41C4-9740-C96C9BCB7B59}" srcOrd="8" destOrd="0" presId="urn:microsoft.com/office/officeart/2005/8/layout/default"/>
    <dgm:cxn modelId="{8F623D8D-F956-418E-B05D-F6EA560177EB}" type="presParOf" srcId="{6280602C-6196-4124-83D5-4139B90B1E5F}" destId="{F5960721-ED23-442E-B555-7A53CEC187CC}" srcOrd="9" destOrd="0" presId="urn:microsoft.com/office/officeart/2005/8/layout/default"/>
    <dgm:cxn modelId="{08DBA456-95CD-42BB-B8E9-59BE674B1D15}" type="presParOf" srcId="{6280602C-6196-4124-83D5-4139B90B1E5F}" destId="{32F62B34-2F5E-44AE-9A78-FB86A8A8CD1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06039A-8DFB-487B-A42F-8E0C43CDA898}"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CEDC8508-AD30-4783-80F5-A484632BEFB1}">
      <dgm:prSet/>
      <dgm:spPr/>
      <dgm:t>
        <a:bodyPr/>
        <a:lstStyle/>
        <a:p>
          <a:r>
            <a:rPr lang="en-GB"/>
            <a:t>When staff are aware they are under observation they may focus on certain aspects of role they believe are being scrutinised. In this process neglecting other aspects of their role that normally are completed to a good standard.</a:t>
          </a:r>
          <a:endParaRPr lang="en-US"/>
        </a:p>
      </dgm:t>
    </dgm:pt>
    <dgm:pt modelId="{51CC70FA-5335-4D1D-8ACD-9E73E5079FC6}" type="parTrans" cxnId="{DC700AD4-9216-409E-B486-66D6493F774B}">
      <dgm:prSet/>
      <dgm:spPr/>
      <dgm:t>
        <a:bodyPr/>
        <a:lstStyle/>
        <a:p>
          <a:endParaRPr lang="en-US"/>
        </a:p>
      </dgm:t>
    </dgm:pt>
    <dgm:pt modelId="{B5DBD8E8-7347-4831-9C17-56B16DAE6302}" type="sibTrans" cxnId="{DC700AD4-9216-409E-B486-66D6493F774B}">
      <dgm:prSet/>
      <dgm:spPr/>
      <dgm:t>
        <a:bodyPr/>
        <a:lstStyle/>
        <a:p>
          <a:endParaRPr lang="en-US"/>
        </a:p>
      </dgm:t>
    </dgm:pt>
    <dgm:pt modelId="{0E7EF3F9-FEFC-427A-87EB-4DDFB8BD2B2F}">
      <dgm:prSet/>
      <dgm:spPr/>
      <dgm:t>
        <a:bodyPr/>
        <a:lstStyle/>
        <a:p>
          <a:r>
            <a:rPr lang="en-GB"/>
            <a:t>Novelty effect: improvements in response to novel stimuli (ie. being observed). Improvements don't result from advances in learning or growth of the worker, but from an interest in a new stimuli</a:t>
          </a:r>
          <a:endParaRPr lang="en-US"/>
        </a:p>
      </dgm:t>
    </dgm:pt>
    <dgm:pt modelId="{5F87A625-271D-4AF3-951C-7EE6F96C871C}" type="parTrans" cxnId="{2F416B89-CB06-4B31-8501-5838EF1AB67E}">
      <dgm:prSet/>
      <dgm:spPr/>
      <dgm:t>
        <a:bodyPr/>
        <a:lstStyle/>
        <a:p>
          <a:endParaRPr lang="en-US"/>
        </a:p>
      </dgm:t>
    </dgm:pt>
    <dgm:pt modelId="{3F10B709-550B-499E-B4AD-5AAA162B8DE3}" type="sibTrans" cxnId="{2F416B89-CB06-4B31-8501-5838EF1AB67E}">
      <dgm:prSet/>
      <dgm:spPr/>
      <dgm:t>
        <a:bodyPr/>
        <a:lstStyle/>
        <a:p>
          <a:endParaRPr lang="en-US"/>
        </a:p>
      </dgm:t>
    </dgm:pt>
    <dgm:pt modelId="{216C9CD0-FB90-44B9-9986-E3A583E05022}" type="pres">
      <dgm:prSet presAssocID="{1E06039A-8DFB-487B-A42F-8E0C43CDA898}" presName="hierChild1" presStyleCnt="0">
        <dgm:presLayoutVars>
          <dgm:chPref val="1"/>
          <dgm:dir/>
          <dgm:animOne val="branch"/>
          <dgm:animLvl val="lvl"/>
          <dgm:resizeHandles/>
        </dgm:presLayoutVars>
      </dgm:prSet>
      <dgm:spPr/>
    </dgm:pt>
    <dgm:pt modelId="{0EDF50F0-A0F2-40BC-B02E-F2D2A4C9BB41}" type="pres">
      <dgm:prSet presAssocID="{CEDC8508-AD30-4783-80F5-A484632BEFB1}" presName="hierRoot1" presStyleCnt="0"/>
      <dgm:spPr/>
    </dgm:pt>
    <dgm:pt modelId="{81EB7356-E52D-4974-BC0C-DDCFA770FC73}" type="pres">
      <dgm:prSet presAssocID="{CEDC8508-AD30-4783-80F5-A484632BEFB1}" presName="composite" presStyleCnt="0"/>
      <dgm:spPr/>
    </dgm:pt>
    <dgm:pt modelId="{E98535CC-06C1-4574-A6C0-A8CECBCFA073}" type="pres">
      <dgm:prSet presAssocID="{CEDC8508-AD30-4783-80F5-A484632BEFB1}" presName="background" presStyleLbl="node0" presStyleIdx="0" presStyleCnt="2"/>
      <dgm:spPr/>
    </dgm:pt>
    <dgm:pt modelId="{6A741BBB-82F7-4311-8916-9B2409C68F5B}" type="pres">
      <dgm:prSet presAssocID="{CEDC8508-AD30-4783-80F5-A484632BEFB1}" presName="text" presStyleLbl="fgAcc0" presStyleIdx="0" presStyleCnt="2">
        <dgm:presLayoutVars>
          <dgm:chPref val="3"/>
        </dgm:presLayoutVars>
      </dgm:prSet>
      <dgm:spPr/>
    </dgm:pt>
    <dgm:pt modelId="{71E90D71-AA22-4B95-977B-4019C820D063}" type="pres">
      <dgm:prSet presAssocID="{CEDC8508-AD30-4783-80F5-A484632BEFB1}" presName="hierChild2" presStyleCnt="0"/>
      <dgm:spPr/>
    </dgm:pt>
    <dgm:pt modelId="{49CD8540-A7C3-4A77-8AE8-5BF9D9864C77}" type="pres">
      <dgm:prSet presAssocID="{0E7EF3F9-FEFC-427A-87EB-4DDFB8BD2B2F}" presName="hierRoot1" presStyleCnt="0"/>
      <dgm:spPr/>
    </dgm:pt>
    <dgm:pt modelId="{56E04288-A148-4E21-AC8F-DCB929403726}" type="pres">
      <dgm:prSet presAssocID="{0E7EF3F9-FEFC-427A-87EB-4DDFB8BD2B2F}" presName="composite" presStyleCnt="0"/>
      <dgm:spPr/>
    </dgm:pt>
    <dgm:pt modelId="{143A181B-72A3-4043-AADE-09990132A233}" type="pres">
      <dgm:prSet presAssocID="{0E7EF3F9-FEFC-427A-87EB-4DDFB8BD2B2F}" presName="background" presStyleLbl="node0" presStyleIdx="1" presStyleCnt="2"/>
      <dgm:spPr/>
    </dgm:pt>
    <dgm:pt modelId="{AF2D2352-52D9-4BD6-A21B-F83B58F530CA}" type="pres">
      <dgm:prSet presAssocID="{0E7EF3F9-FEFC-427A-87EB-4DDFB8BD2B2F}" presName="text" presStyleLbl="fgAcc0" presStyleIdx="1" presStyleCnt="2">
        <dgm:presLayoutVars>
          <dgm:chPref val="3"/>
        </dgm:presLayoutVars>
      </dgm:prSet>
      <dgm:spPr/>
    </dgm:pt>
    <dgm:pt modelId="{24F81794-737E-423B-8CE9-1B211EFC59BF}" type="pres">
      <dgm:prSet presAssocID="{0E7EF3F9-FEFC-427A-87EB-4DDFB8BD2B2F}" presName="hierChild2" presStyleCnt="0"/>
      <dgm:spPr/>
    </dgm:pt>
  </dgm:ptLst>
  <dgm:cxnLst>
    <dgm:cxn modelId="{2F416B89-CB06-4B31-8501-5838EF1AB67E}" srcId="{1E06039A-8DFB-487B-A42F-8E0C43CDA898}" destId="{0E7EF3F9-FEFC-427A-87EB-4DDFB8BD2B2F}" srcOrd="1" destOrd="0" parTransId="{5F87A625-271D-4AF3-951C-7EE6F96C871C}" sibTransId="{3F10B709-550B-499E-B4AD-5AAA162B8DE3}"/>
    <dgm:cxn modelId="{E7A72799-0D7D-4CD8-9CF7-33DB5F40A948}" type="presOf" srcId="{0E7EF3F9-FEFC-427A-87EB-4DDFB8BD2B2F}" destId="{AF2D2352-52D9-4BD6-A21B-F83B58F530CA}" srcOrd="0" destOrd="0" presId="urn:microsoft.com/office/officeart/2005/8/layout/hierarchy1"/>
    <dgm:cxn modelId="{DC700AD4-9216-409E-B486-66D6493F774B}" srcId="{1E06039A-8DFB-487B-A42F-8E0C43CDA898}" destId="{CEDC8508-AD30-4783-80F5-A484632BEFB1}" srcOrd="0" destOrd="0" parTransId="{51CC70FA-5335-4D1D-8ACD-9E73E5079FC6}" sibTransId="{B5DBD8E8-7347-4831-9C17-56B16DAE6302}"/>
    <dgm:cxn modelId="{F412B0F1-E81A-4D01-B85B-C70118409F63}" type="presOf" srcId="{1E06039A-8DFB-487B-A42F-8E0C43CDA898}" destId="{216C9CD0-FB90-44B9-9986-E3A583E05022}" srcOrd="0" destOrd="0" presId="urn:microsoft.com/office/officeart/2005/8/layout/hierarchy1"/>
    <dgm:cxn modelId="{9FE03CF3-C5A0-468C-9AA0-5681349583C3}" type="presOf" srcId="{CEDC8508-AD30-4783-80F5-A484632BEFB1}" destId="{6A741BBB-82F7-4311-8916-9B2409C68F5B}" srcOrd="0" destOrd="0" presId="urn:microsoft.com/office/officeart/2005/8/layout/hierarchy1"/>
    <dgm:cxn modelId="{4B4B9DB8-9303-44A9-9549-1D806E0ACB40}" type="presParOf" srcId="{216C9CD0-FB90-44B9-9986-E3A583E05022}" destId="{0EDF50F0-A0F2-40BC-B02E-F2D2A4C9BB41}" srcOrd="0" destOrd="0" presId="urn:microsoft.com/office/officeart/2005/8/layout/hierarchy1"/>
    <dgm:cxn modelId="{DB055BB8-381A-44D9-9A12-B4A743F2B9A1}" type="presParOf" srcId="{0EDF50F0-A0F2-40BC-B02E-F2D2A4C9BB41}" destId="{81EB7356-E52D-4974-BC0C-DDCFA770FC73}" srcOrd="0" destOrd="0" presId="urn:microsoft.com/office/officeart/2005/8/layout/hierarchy1"/>
    <dgm:cxn modelId="{E27BE7D6-EAA8-49C5-9535-8C4FF0BCD64E}" type="presParOf" srcId="{81EB7356-E52D-4974-BC0C-DDCFA770FC73}" destId="{E98535CC-06C1-4574-A6C0-A8CECBCFA073}" srcOrd="0" destOrd="0" presId="urn:microsoft.com/office/officeart/2005/8/layout/hierarchy1"/>
    <dgm:cxn modelId="{2D67F65A-7E1B-45AF-B19F-89CB19AE5107}" type="presParOf" srcId="{81EB7356-E52D-4974-BC0C-DDCFA770FC73}" destId="{6A741BBB-82F7-4311-8916-9B2409C68F5B}" srcOrd="1" destOrd="0" presId="urn:microsoft.com/office/officeart/2005/8/layout/hierarchy1"/>
    <dgm:cxn modelId="{6D2DBD12-EB96-4094-9533-D31FE708D467}" type="presParOf" srcId="{0EDF50F0-A0F2-40BC-B02E-F2D2A4C9BB41}" destId="{71E90D71-AA22-4B95-977B-4019C820D063}" srcOrd="1" destOrd="0" presId="urn:microsoft.com/office/officeart/2005/8/layout/hierarchy1"/>
    <dgm:cxn modelId="{0391C5D9-340D-4616-A6B5-919073825CB6}" type="presParOf" srcId="{216C9CD0-FB90-44B9-9986-E3A583E05022}" destId="{49CD8540-A7C3-4A77-8AE8-5BF9D9864C77}" srcOrd="1" destOrd="0" presId="urn:microsoft.com/office/officeart/2005/8/layout/hierarchy1"/>
    <dgm:cxn modelId="{64B6E471-39D2-4741-BABC-AFC5927C53C9}" type="presParOf" srcId="{49CD8540-A7C3-4A77-8AE8-5BF9D9864C77}" destId="{56E04288-A148-4E21-AC8F-DCB929403726}" srcOrd="0" destOrd="0" presId="urn:microsoft.com/office/officeart/2005/8/layout/hierarchy1"/>
    <dgm:cxn modelId="{08552865-B061-4FFF-954E-1D16B6203ADA}" type="presParOf" srcId="{56E04288-A148-4E21-AC8F-DCB929403726}" destId="{143A181B-72A3-4043-AADE-09990132A233}" srcOrd="0" destOrd="0" presId="urn:microsoft.com/office/officeart/2005/8/layout/hierarchy1"/>
    <dgm:cxn modelId="{E6B305EE-7E39-496B-8161-AFC994557A1B}" type="presParOf" srcId="{56E04288-A148-4E21-AC8F-DCB929403726}" destId="{AF2D2352-52D9-4BD6-A21B-F83B58F530CA}" srcOrd="1" destOrd="0" presId="urn:microsoft.com/office/officeart/2005/8/layout/hierarchy1"/>
    <dgm:cxn modelId="{BFA7BF49-897B-4B6D-AA60-5A0D38A7D62C}" type="presParOf" srcId="{49CD8540-A7C3-4A77-8AE8-5BF9D9864C77}" destId="{24F81794-737E-423B-8CE9-1B211EFC59B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FF40DB9-29D6-4E42-AD37-A5B82CA0374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A4FEB43-9756-4AE9-AF67-1BC0381A23F1}">
      <dgm:prSet/>
      <dgm:spPr/>
      <dgm:t>
        <a:bodyPr/>
        <a:lstStyle/>
        <a:p>
          <a:pPr>
            <a:defRPr cap="all"/>
          </a:pPr>
          <a:r>
            <a:rPr lang="en-GB"/>
            <a:t>Mitigating Hawthorne Effect? Anonymous 360 feedback from peers?</a:t>
          </a:r>
          <a:endParaRPr lang="en-US"/>
        </a:p>
      </dgm:t>
    </dgm:pt>
    <dgm:pt modelId="{AD91A867-68ED-48BB-AF7D-8114462A2443}" type="parTrans" cxnId="{7873DD9A-8DC3-4DD1-90AD-FE7037A37BE4}">
      <dgm:prSet/>
      <dgm:spPr/>
      <dgm:t>
        <a:bodyPr/>
        <a:lstStyle/>
        <a:p>
          <a:endParaRPr lang="en-US"/>
        </a:p>
      </dgm:t>
    </dgm:pt>
    <dgm:pt modelId="{57E68CF6-6CF7-40CD-9A76-6162CE2D1D50}" type="sibTrans" cxnId="{7873DD9A-8DC3-4DD1-90AD-FE7037A37BE4}">
      <dgm:prSet/>
      <dgm:spPr/>
      <dgm:t>
        <a:bodyPr/>
        <a:lstStyle/>
        <a:p>
          <a:endParaRPr lang="en-US"/>
        </a:p>
      </dgm:t>
    </dgm:pt>
    <dgm:pt modelId="{C93D9A19-2565-4A40-BC3E-000BFA58DF52}">
      <dgm:prSet/>
      <dgm:spPr/>
      <dgm:t>
        <a:bodyPr/>
        <a:lstStyle/>
        <a:p>
          <a:pPr>
            <a:defRPr cap="all"/>
          </a:pPr>
          <a:r>
            <a:rPr lang="en-GB"/>
            <a:t>Unconscious Bias</a:t>
          </a:r>
          <a:endParaRPr lang="en-US"/>
        </a:p>
      </dgm:t>
    </dgm:pt>
    <dgm:pt modelId="{D085E07E-4AF5-4185-A419-1F4630C9088D}" type="parTrans" cxnId="{2B7C1778-9D1B-4803-B6E0-337250EEAF5C}">
      <dgm:prSet/>
      <dgm:spPr/>
      <dgm:t>
        <a:bodyPr/>
        <a:lstStyle/>
        <a:p>
          <a:endParaRPr lang="en-US"/>
        </a:p>
      </dgm:t>
    </dgm:pt>
    <dgm:pt modelId="{84315EBC-ED3A-4DE1-93C0-E972053F47F3}" type="sibTrans" cxnId="{2B7C1778-9D1B-4803-B6E0-337250EEAF5C}">
      <dgm:prSet/>
      <dgm:spPr/>
      <dgm:t>
        <a:bodyPr/>
        <a:lstStyle/>
        <a:p>
          <a:endParaRPr lang="en-US"/>
        </a:p>
      </dgm:t>
    </dgm:pt>
    <dgm:pt modelId="{D8B4AA4B-42A4-4E93-9521-C71D17A4CD55}">
      <dgm:prSet/>
      <dgm:spPr/>
      <dgm:t>
        <a:bodyPr/>
        <a:lstStyle/>
        <a:p>
          <a:pPr>
            <a:defRPr cap="all"/>
          </a:pPr>
          <a:r>
            <a:rPr lang="en-GB"/>
            <a:t>Positive effects short lived after supervision</a:t>
          </a:r>
          <a:endParaRPr lang="en-US"/>
        </a:p>
      </dgm:t>
    </dgm:pt>
    <dgm:pt modelId="{648222C4-4BD9-42F3-8C45-4C433767BE53}" type="parTrans" cxnId="{D6F07A4E-61A1-45D5-B2A2-FA6038747F92}">
      <dgm:prSet/>
      <dgm:spPr/>
      <dgm:t>
        <a:bodyPr/>
        <a:lstStyle/>
        <a:p>
          <a:endParaRPr lang="en-US"/>
        </a:p>
      </dgm:t>
    </dgm:pt>
    <dgm:pt modelId="{D60CF17B-78EE-4887-B344-5162B63F4EB9}" type="sibTrans" cxnId="{D6F07A4E-61A1-45D5-B2A2-FA6038747F92}">
      <dgm:prSet/>
      <dgm:spPr/>
      <dgm:t>
        <a:bodyPr/>
        <a:lstStyle/>
        <a:p>
          <a:endParaRPr lang="en-US"/>
        </a:p>
      </dgm:t>
    </dgm:pt>
    <dgm:pt modelId="{B58D79A7-95B2-4E10-BDCE-378FC90D18E0}">
      <dgm:prSet/>
      <dgm:spPr/>
      <dgm:t>
        <a:bodyPr/>
        <a:lstStyle/>
        <a:p>
          <a:pPr>
            <a:defRPr cap="all"/>
          </a:pPr>
          <a:r>
            <a:rPr lang="en-GB" dirty="0"/>
            <a:t>Unreliable data due to currency (study done many years ago), change in culture, work ethic, Hierarchical attitudes etc </a:t>
          </a:r>
          <a:endParaRPr lang="en-US" dirty="0"/>
        </a:p>
      </dgm:t>
    </dgm:pt>
    <dgm:pt modelId="{242EAA3D-1DEA-4741-8D9A-A10AD835819B}" type="parTrans" cxnId="{E2353E9D-E321-4742-9FDF-62772D4286AA}">
      <dgm:prSet/>
      <dgm:spPr/>
      <dgm:t>
        <a:bodyPr/>
        <a:lstStyle/>
        <a:p>
          <a:endParaRPr lang="en-US"/>
        </a:p>
      </dgm:t>
    </dgm:pt>
    <dgm:pt modelId="{F32EAFED-78AC-41CF-803A-6F0DBD1316FA}" type="sibTrans" cxnId="{E2353E9D-E321-4742-9FDF-62772D4286AA}">
      <dgm:prSet/>
      <dgm:spPr/>
      <dgm:t>
        <a:bodyPr/>
        <a:lstStyle/>
        <a:p>
          <a:endParaRPr lang="en-US"/>
        </a:p>
      </dgm:t>
    </dgm:pt>
    <dgm:pt modelId="{16B7190B-054A-491D-B6FA-A3F7341A4E01}">
      <dgm:prSet/>
      <dgm:spPr/>
      <dgm:t>
        <a:bodyPr/>
        <a:lstStyle/>
        <a:p>
          <a:pPr>
            <a:defRPr cap="all"/>
          </a:pPr>
          <a:endParaRPr lang="en-US" dirty="0"/>
        </a:p>
      </dgm:t>
    </dgm:pt>
    <dgm:pt modelId="{F3D597BE-1F83-4B04-9920-AF1AB74EC3AF}" type="parTrans" cxnId="{1E69BB22-D76F-485B-B1C0-C69A34944AD0}">
      <dgm:prSet/>
      <dgm:spPr/>
      <dgm:t>
        <a:bodyPr/>
        <a:lstStyle/>
        <a:p>
          <a:endParaRPr lang="en-US"/>
        </a:p>
      </dgm:t>
    </dgm:pt>
    <dgm:pt modelId="{599C06CC-E975-4A6A-9016-D24D0AC43548}" type="sibTrans" cxnId="{1E69BB22-D76F-485B-B1C0-C69A34944AD0}">
      <dgm:prSet/>
      <dgm:spPr/>
      <dgm:t>
        <a:bodyPr/>
        <a:lstStyle/>
        <a:p>
          <a:endParaRPr lang="en-US"/>
        </a:p>
      </dgm:t>
    </dgm:pt>
    <dgm:pt modelId="{B912A552-689E-423C-943E-A497149EF038}" type="pres">
      <dgm:prSet presAssocID="{9FF40DB9-29D6-4E42-AD37-A5B82CA03746}" presName="root" presStyleCnt="0">
        <dgm:presLayoutVars>
          <dgm:dir/>
          <dgm:resizeHandles val="exact"/>
        </dgm:presLayoutVars>
      </dgm:prSet>
      <dgm:spPr/>
    </dgm:pt>
    <dgm:pt modelId="{0B767286-9302-4AD5-9627-449F38E73159}" type="pres">
      <dgm:prSet presAssocID="{6A4FEB43-9756-4AE9-AF67-1BC0381A23F1}" presName="compNode" presStyleCnt="0"/>
      <dgm:spPr/>
    </dgm:pt>
    <dgm:pt modelId="{60EF3BDB-AA6E-4623-B427-95F830BFBA58}" type="pres">
      <dgm:prSet presAssocID="{6A4FEB43-9756-4AE9-AF67-1BC0381A23F1}" presName="iconBgRect" presStyleLbl="bgShp" presStyleIdx="0" presStyleCnt="5"/>
      <dgm:spPr/>
    </dgm:pt>
    <dgm:pt modelId="{533D8CF3-3732-49D3-9970-B2E89A3A8464}" type="pres">
      <dgm:prSet presAssocID="{6A4FEB43-9756-4AE9-AF67-1BC0381A23F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titles"/>
        </a:ext>
      </dgm:extLst>
    </dgm:pt>
    <dgm:pt modelId="{3FFED9D0-4F50-47E6-88CB-D8A174E9446E}" type="pres">
      <dgm:prSet presAssocID="{6A4FEB43-9756-4AE9-AF67-1BC0381A23F1}" presName="spaceRect" presStyleCnt="0"/>
      <dgm:spPr/>
    </dgm:pt>
    <dgm:pt modelId="{4372B81F-E6D3-4BE1-BFB8-44AC0E0CE71A}" type="pres">
      <dgm:prSet presAssocID="{6A4FEB43-9756-4AE9-AF67-1BC0381A23F1}" presName="textRect" presStyleLbl="revTx" presStyleIdx="0" presStyleCnt="5">
        <dgm:presLayoutVars>
          <dgm:chMax val="1"/>
          <dgm:chPref val="1"/>
        </dgm:presLayoutVars>
      </dgm:prSet>
      <dgm:spPr/>
    </dgm:pt>
    <dgm:pt modelId="{69FCF388-086A-46B5-A579-1C02258C1CAC}" type="pres">
      <dgm:prSet presAssocID="{57E68CF6-6CF7-40CD-9A76-6162CE2D1D50}" presName="sibTrans" presStyleCnt="0"/>
      <dgm:spPr/>
    </dgm:pt>
    <dgm:pt modelId="{FCA9D262-94D4-4D74-8576-626108A38F71}" type="pres">
      <dgm:prSet presAssocID="{C93D9A19-2565-4A40-BC3E-000BFA58DF52}" presName="compNode" presStyleCnt="0"/>
      <dgm:spPr/>
    </dgm:pt>
    <dgm:pt modelId="{0B807220-0E4E-4A05-A337-6BD842A9E07C}" type="pres">
      <dgm:prSet presAssocID="{C93D9A19-2565-4A40-BC3E-000BFA58DF52}" presName="iconBgRect" presStyleLbl="bgShp" presStyleIdx="1" presStyleCnt="5"/>
      <dgm:spPr/>
    </dgm:pt>
    <dgm:pt modelId="{E6E9F80C-D372-4F11-8CF5-7649BF8FE78A}" type="pres">
      <dgm:prSet presAssocID="{C93D9A19-2565-4A40-BC3E-000BFA58DF5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0F2CB4B8-17B0-4A5E-97D4-64C35B534263}" type="pres">
      <dgm:prSet presAssocID="{C93D9A19-2565-4A40-BC3E-000BFA58DF52}" presName="spaceRect" presStyleCnt="0"/>
      <dgm:spPr/>
    </dgm:pt>
    <dgm:pt modelId="{6F45A3E7-FAE6-42AB-AB55-3C890506F576}" type="pres">
      <dgm:prSet presAssocID="{C93D9A19-2565-4A40-BC3E-000BFA58DF52}" presName="textRect" presStyleLbl="revTx" presStyleIdx="1" presStyleCnt="5">
        <dgm:presLayoutVars>
          <dgm:chMax val="1"/>
          <dgm:chPref val="1"/>
        </dgm:presLayoutVars>
      </dgm:prSet>
      <dgm:spPr/>
    </dgm:pt>
    <dgm:pt modelId="{C0423BD8-071A-46CC-9694-055545DA373C}" type="pres">
      <dgm:prSet presAssocID="{84315EBC-ED3A-4DE1-93C0-E972053F47F3}" presName="sibTrans" presStyleCnt="0"/>
      <dgm:spPr/>
    </dgm:pt>
    <dgm:pt modelId="{C7ADAE2E-1F33-4BAC-A31C-83DFDDCF0966}" type="pres">
      <dgm:prSet presAssocID="{D8B4AA4B-42A4-4E93-9521-C71D17A4CD55}" presName="compNode" presStyleCnt="0"/>
      <dgm:spPr/>
    </dgm:pt>
    <dgm:pt modelId="{BF421933-E066-47DC-AD41-D24606504C45}" type="pres">
      <dgm:prSet presAssocID="{D8B4AA4B-42A4-4E93-9521-C71D17A4CD55}" presName="iconBgRect" presStyleLbl="bgShp" presStyleIdx="2" presStyleCnt="5"/>
      <dgm:spPr/>
    </dgm:pt>
    <dgm:pt modelId="{8FBB79B9-4E0F-431D-B1AB-1D93D8480B2F}" type="pres">
      <dgm:prSet presAssocID="{D8B4AA4B-42A4-4E93-9521-C71D17A4CD5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iling Face with No Fill"/>
        </a:ext>
      </dgm:extLst>
    </dgm:pt>
    <dgm:pt modelId="{07B6EFE8-070C-4C9E-847D-63FDAC5245BD}" type="pres">
      <dgm:prSet presAssocID="{D8B4AA4B-42A4-4E93-9521-C71D17A4CD55}" presName="spaceRect" presStyleCnt="0"/>
      <dgm:spPr/>
    </dgm:pt>
    <dgm:pt modelId="{B903EB10-6616-4CD4-8E82-5BED9B6053D6}" type="pres">
      <dgm:prSet presAssocID="{D8B4AA4B-42A4-4E93-9521-C71D17A4CD55}" presName="textRect" presStyleLbl="revTx" presStyleIdx="2" presStyleCnt="5">
        <dgm:presLayoutVars>
          <dgm:chMax val="1"/>
          <dgm:chPref val="1"/>
        </dgm:presLayoutVars>
      </dgm:prSet>
      <dgm:spPr/>
    </dgm:pt>
    <dgm:pt modelId="{2A543810-92E6-40CE-BE4C-7053D4B73A64}" type="pres">
      <dgm:prSet presAssocID="{D60CF17B-78EE-4887-B344-5162B63F4EB9}" presName="sibTrans" presStyleCnt="0"/>
      <dgm:spPr/>
    </dgm:pt>
    <dgm:pt modelId="{23EA8C2A-B93B-44B5-9104-CE3360976C7B}" type="pres">
      <dgm:prSet presAssocID="{B58D79A7-95B2-4E10-BDCE-378FC90D18E0}" presName="compNode" presStyleCnt="0"/>
      <dgm:spPr/>
    </dgm:pt>
    <dgm:pt modelId="{838F2A52-8309-47DA-9269-2EB09E371860}" type="pres">
      <dgm:prSet presAssocID="{B58D79A7-95B2-4E10-BDCE-378FC90D18E0}" presName="iconBgRect" presStyleLbl="bgShp" presStyleIdx="3" presStyleCnt="5"/>
      <dgm:spPr/>
    </dgm:pt>
    <dgm:pt modelId="{EEEC59E2-C6D3-4BEB-9CA3-04EE6C8A350A}" type="pres">
      <dgm:prSet presAssocID="{B58D79A7-95B2-4E10-BDCE-378FC90D18E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iefcase"/>
        </a:ext>
      </dgm:extLst>
    </dgm:pt>
    <dgm:pt modelId="{C140DB21-33CC-4FA0-A681-1B65EB5F14EE}" type="pres">
      <dgm:prSet presAssocID="{B58D79A7-95B2-4E10-BDCE-378FC90D18E0}" presName="spaceRect" presStyleCnt="0"/>
      <dgm:spPr/>
    </dgm:pt>
    <dgm:pt modelId="{924BA062-A2DC-4B68-B4C6-058064E61335}" type="pres">
      <dgm:prSet presAssocID="{B58D79A7-95B2-4E10-BDCE-378FC90D18E0}" presName="textRect" presStyleLbl="revTx" presStyleIdx="3" presStyleCnt="5">
        <dgm:presLayoutVars>
          <dgm:chMax val="1"/>
          <dgm:chPref val="1"/>
        </dgm:presLayoutVars>
      </dgm:prSet>
      <dgm:spPr/>
    </dgm:pt>
    <dgm:pt modelId="{716EC3CB-73AC-4CB2-9586-77B5F3E080E7}" type="pres">
      <dgm:prSet presAssocID="{F32EAFED-78AC-41CF-803A-6F0DBD1316FA}" presName="sibTrans" presStyleCnt="0"/>
      <dgm:spPr/>
    </dgm:pt>
    <dgm:pt modelId="{88023BBB-9263-4216-9902-BD4D1078A9EA}" type="pres">
      <dgm:prSet presAssocID="{16B7190B-054A-491D-B6FA-A3F7341A4E01}" presName="compNode" presStyleCnt="0"/>
      <dgm:spPr/>
    </dgm:pt>
    <dgm:pt modelId="{31EACFDC-27CC-4F5C-A323-8C0429C65FA9}" type="pres">
      <dgm:prSet presAssocID="{16B7190B-054A-491D-B6FA-A3F7341A4E01}" presName="iconBgRect" presStyleLbl="bgShp" presStyleIdx="4" presStyleCnt="5"/>
      <dgm:spPr/>
    </dgm:pt>
    <dgm:pt modelId="{4FD876F8-47A6-46F9-9C41-CD8E1CE889EF}" type="pres">
      <dgm:prSet presAssocID="{16B7190B-054A-491D-B6FA-A3F7341A4E0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B5A8B28A-694D-4197-B554-97C3499C6ACC}" type="pres">
      <dgm:prSet presAssocID="{16B7190B-054A-491D-B6FA-A3F7341A4E01}" presName="spaceRect" presStyleCnt="0"/>
      <dgm:spPr/>
    </dgm:pt>
    <dgm:pt modelId="{90AB35B9-EE74-4B1B-B6A6-A89F928B701F}" type="pres">
      <dgm:prSet presAssocID="{16B7190B-054A-491D-B6FA-A3F7341A4E01}" presName="textRect" presStyleLbl="revTx" presStyleIdx="4" presStyleCnt="5">
        <dgm:presLayoutVars>
          <dgm:chMax val="1"/>
          <dgm:chPref val="1"/>
        </dgm:presLayoutVars>
      </dgm:prSet>
      <dgm:spPr/>
    </dgm:pt>
  </dgm:ptLst>
  <dgm:cxnLst>
    <dgm:cxn modelId="{E46C9300-87D2-49B6-9AD3-053CCC343480}" type="presOf" srcId="{9FF40DB9-29D6-4E42-AD37-A5B82CA03746}" destId="{B912A552-689E-423C-943E-A497149EF038}" srcOrd="0" destOrd="0" presId="urn:microsoft.com/office/officeart/2018/5/layout/IconCircleLabelList"/>
    <dgm:cxn modelId="{E2053107-B4C3-4E85-8234-F8677FAA6396}" type="presOf" srcId="{B58D79A7-95B2-4E10-BDCE-378FC90D18E0}" destId="{924BA062-A2DC-4B68-B4C6-058064E61335}" srcOrd="0" destOrd="0" presId="urn:microsoft.com/office/officeart/2018/5/layout/IconCircleLabelList"/>
    <dgm:cxn modelId="{1E69BB22-D76F-485B-B1C0-C69A34944AD0}" srcId="{9FF40DB9-29D6-4E42-AD37-A5B82CA03746}" destId="{16B7190B-054A-491D-B6FA-A3F7341A4E01}" srcOrd="4" destOrd="0" parTransId="{F3D597BE-1F83-4B04-9920-AF1AB74EC3AF}" sibTransId="{599C06CC-E975-4A6A-9016-D24D0AC43548}"/>
    <dgm:cxn modelId="{D6F07A4E-61A1-45D5-B2A2-FA6038747F92}" srcId="{9FF40DB9-29D6-4E42-AD37-A5B82CA03746}" destId="{D8B4AA4B-42A4-4E93-9521-C71D17A4CD55}" srcOrd="2" destOrd="0" parTransId="{648222C4-4BD9-42F3-8C45-4C433767BE53}" sibTransId="{D60CF17B-78EE-4887-B344-5162B63F4EB9}"/>
    <dgm:cxn modelId="{586D7174-0E61-4BC5-A6DA-E6862229C2FA}" type="presOf" srcId="{C93D9A19-2565-4A40-BC3E-000BFA58DF52}" destId="{6F45A3E7-FAE6-42AB-AB55-3C890506F576}" srcOrd="0" destOrd="0" presId="urn:microsoft.com/office/officeart/2018/5/layout/IconCircleLabelList"/>
    <dgm:cxn modelId="{2B7C1778-9D1B-4803-B6E0-337250EEAF5C}" srcId="{9FF40DB9-29D6-4E42-AD37-A5B82CA03746}" destId="{C93D9A19-2565-4A40-BC3E-000BFA58DF52}" srcOrd="1" destOrd="0" parTransId="{D085E07E-4AF5-4185-A419-1F4630C9088D}" sibTransId="{84315EBC-ED3A-4DE1-93C0-E972053F47F3}"/>
    <dgm:cxn modelId="{9863177A-C5A2-4839-B830-6E03D69CE618}" type="presOf" srcId="{16B7190B-054A-491D-B6FA-A3F7341A4E01}" destId="{90AB35B9-EE74-4B1B-B6A6-A89F928B701F}" srcOrd="0" destOrd="0" presId="urn:microsoft.com/office/officeart/2018/5/layout/IconCircleLabelList"/>
    <dgm:cxn modelId="{7873DD9A-8DC3-4DD1-90AD-FE7037A37BE4}" srcId="{9FF40DB9-29D6-4E42-AD37-A5B82CA03746}" destId="{6A4FEB43-9756-4AE9-AF67-1BC0381A23F1}" srcOrd="0" destOrd="0" parTransId="{AD91A867-68ED-48BB-AF7D-8114462A2443}" sibTransId="{57E68CF6-6CF7-40CD-9A76-6162CE2D1D50}"/>
    <dgm:cxn modelId="{E2353E9D-E321-4742-9FDF-62772D4286AA}" srcId="{9FF40DB9-29D6-4E42-AD37-A5B82CA03746}" destId="{B58D79A7-95B2-4E10-BDCE-378FC90D18E0}" srcOrd="3" destOrd="0" parTransId="{242EAA3D-1DEA-4741-8D9A-A10AD835819B}" sibTransId="{F32EAFED-78AC-41CF-803A-6F0DBD1316FA}"/>
    <dgm:cxn modelId="{004D5CBD-ADCB-49D9-9195-1BD6DEB7707A}" type="presOf" srcId="{D8B4AA4B-42A4-4E93-9521-C71D17A4CD55}" destId="{B903EB10-6616-4CD4-8E82-5BED9B6053D6}" srcOrd="0" destOrd="0" presId="urn:microsoft.com/office/officeart/2018/5/layout/IconCircleLabelList"/>
    <dgm:cxn modelId="{AD2C4DD7-ECFE-4FF9-8D8C-A0F2EF496869}" type="presOf" srcId="{6A4FEB43-9756-4AE9-AF67-1BC0381A23F1}" destId="{4372B81F-E6D3-4BE1-BFB8-44AC0E0CE71A}" srcOrd="0" destOrd="0" presId="urn:microsoft.com/office/officeart/2018/5/layout/IconCircleLabelList"/>
    <dgm:cxn modelId="{338FD48E-AB9D-4970-97C2-2F4443CD1EA6}" type="presParOf" srcId="{B912A552-689E-423C-943E-A497149EF038}" destId="{0B767286-9302-4AD5-9627-449F38E73159}" srcOrd="0" destOrd="0" presId="urn:microsoft.com/office/officeart/2018/5/layout/IconCircleLabelList"/>
    <dgm:cxn modelId="{422CEE4C-8A3B-40D5-94BC-BF350FB06582}" type="presParOf" srcId="{0B767286-9302-4AD5-9627-449F38E73159}" destId="{60EF3BDB-AA6E-4623-B427-95F830BFBA58}" srcOrd="0" destOrd="0" presId="urn:microsoft.com/office/officeart/2018/5/layout/IconCircleLabelList"/>
    <dgm:cxn modelId="{59EFEDC4-8A4E-46EB-872A-D63527C02AE7}" type="presParOf" srcId="{0B767286-9302-4AD5-9627-449F38E73159}" destId="{533D8CF3-3732-49D3-9970-B2E89A3A8464}" srcOrd="1" destOrd="0" presId="urn:microsoft.com/office/officeart/2018/5/layout/IconCircleLabelList"/>
    <dgm:cxn modelId="{928CF42B-F5B5-49BD-B06B-8365ED616092}" type="presParOf" srcId="{0B767286-9302-4AD5-9627-449F38E73159}" destId="{3FFED9D0-4F50-47E6-88CB-D8A174E9446E}" srcOrd="2" destOrd="0" presId="urn:microsoft.com/office/officeart/2018/5/layout/IconCircleLabelList"/>
    <dgm:cxn modelId="{5A0B2B50-28AC-4495-9AFA-9CCABFBDAB08}" type="presParOf" srcId="{0B767286-9302-4AD5-9627-449F38E73159}" destId="{4372B81F-E6D3-4BE1-BFB8-44AC0E0CE71A}" srcOrd="3" destOrd="0" presId="urn:microsoft.com/office/officeart/2018/5/layout/IconCircleLabelList"/>
    <dgm:cxn modelId="{E67F02B2-9ED3-4DD2-BAF1-3A835305547C}" type="presParOf" srcId="{B912A552-689E-423C-943E-A497149EF038}" destId="{69FCF388-086A-46B5-A579-1C02258C1CAC}" srcOrd="1" destOrd="0" presId="urn:microsoft.com/office/officeart/2018/5/layout/IconCircleLabelList"/>
    <dgm:cxn modelId="{04FA8B00-BB36-419D-88D0-40D0DF021759}" type="presParOf" srcId="{B912A552-689E-423C-943E-A497149EF038}" destId="{FCA9D262-94D4-4D74-8576-626108A38F71}" srcOrd="2" destOrd="0" presId="urn:microsoft.com/office/officeart/2018/5/layout/IconCircleLabelList"/>
    <dgm:cxn modelId="{F85A676F-033D-419B-86C1-FF6201466AD4}" type="presParOf" srcId="{FCA9D262-94D4-4D74-8576-626108A38F71}" destId="{0B807220-0E4E-4A05-A337-6BD842A9E07C}" srcOrd="0" destOrd="0" presId="urn:microsoft.com/office/officeart/2018/5/layout/IconCircleLabelList"/>
    <dgm:cxn modelId="{D2A6856F-D583-455D-B1E2-037A9A82880B}" type="presParOf" srcId="{FCA9D262-94D4-4D74-8576-626108A38F71}" destId="{E6E9F80C-D372-4F11-8CF5-7649BF8FE78A}" srcOrd="1" destOrd="0" presId="urn:microsoft.com/office/officeart/2018/5/layout/IconCircleLabelList"/>
    <dgm:cxn modelId="{FBAE68F9-E990-49EE-87AA-E9EBFFAB2E90}" type="presParOf" srcId="{FCA9D262-94D4-4D74-8576-626108A38F71}" destId="{0F2CB4B8-17B0-4A5E-97D4-64C35B534263}" srcOrd="2" destOrd="0" presId="urn:microsoft.com/office/officeart/2018/5/layout/IconCircleLabelList"/>
    <dgm:cxn modelId="{B3031705-C687-4102-A29A-DB5C88915B6A}" type="presParOf" srcId="{FCA9D262-94D4-4D74-8576-626108A38F71}" destId="{6F45A3E7-FAE6-42AB-AB55-3C890506F576}" srcOrd="3" destOrd="0" presId="urn:microsoft.com/office/officeart/2018/5/layout/IconCircleLabelList"/>
    <dgm:cxn modelId="{FF30A99D-7854-42C8-ACB3-C0427A391975}" type="presParOf" srcId="{B912A552-689E-423C-943E-A497149EF038}" destId="{C0423BD8-071A-46CC-9694-055545DA373C}" srcOrd="3" destOrd="0" presId="urn:microsoft.com/office/officeart/2018/5/layout/IconCircleLabelList"/>
    <dgm:cxn modelId="{13640FF3-F86A-4F80-BB1F-3E073E20A722}" type="presParOf" srcId="{B912A552-689E-423C-943E-A497149EF038}" destId="{C7ADAE2E-1F33-4BAC-A31C-83DFDDCF0966}" srcOrd="4" destOrd="0" presId="urn:microsoft.com/office/officeart/2018/5/layout/IconCircleLabelList"/>
    <dgm:cxn modelId="{F2156852-46CD-4E1A-829A-FA1C44483DA0}" type="presParOf" srcId="{C7ADAE2E-1F33-4BAC-A31C-83DFDDCF0966}" destId="{BF421933-E066-47DC-AD41-D24606504C45}" srcOrd="0" destOrd="0" presId="urn:microsoft.com/office/officeart/2018/5/layout/IconCircleLabelList"/>
    <dgm:cxn modelId="{62E8464A-4DFB-4BFF-8523-C0CEDBAD533A}" type="presParOf" srcId="{C7ADAE2E-1F33-4BAC-A31C-83DFDDCF0966}" destId="{8FBB79B9-4E0F-431D-B1AB-1D93D8480B2F}" srcOrd="1" destOrd="0" presId="urn:microsoft.com/office/officeart/2018/5/layout/IconCircleLabelList"/>
    <dgm:cxn modelId="{B781F7DA-33E1-4325-AF5F-750F5704C56F}" type="presParOf" srcId="{C7ADAE2E-1F33-4BAC-A31C-83DFDDCF0966}" destId="{07B6EFE8-070C-4C9E-847D-63FDAC5245BD}" srcOrd="2" destOrd="0" presId="urn:microsoft.com/office/officeart/2018/5/layout/IconCircleLabelList"/>
    <dgm:cxn modelId="{86B44CBB-6F29-4210-AD73-183D8632CC52}" type="presParOf" srcId="{C7ADAE2E-1F33-4BAC-A31C-83DFDDCF0966}" destId="{B903EB10-6616-4CD4-8E82-5BED9B6053D6}" srcOrd="3" destOrd="0" presId="urn:microsoft.com/office/officeart/2018/5/layout/IconCircleLabelList"/>
    <dgm:cxn modelId="{9B0CE14B-32D3-463D-9DE6-18FA4C177D0C}" type="presParOf" srcId="{B912A552-689E-423C-943E-A497149EF038}" destId="{2A543810-92E6-40CE-BE4C-7053D4B73A64}" srcOrd="5" destOrd="0" presId="urn:microsoft.com/office/officeart/2018/5/layout/IconCircleLabelList"/>
    <dgm:cxn modelId="{EA9FAAC5-F5FC-482B-8150-650DCEFC390A}" type="presParOf" srcId="{B912A552-689E-423C-943E-A497149EF038}" destId="{23EA8C2A-B93B-44B5-9104-CE3360976C7B}" srcOrd="6" destOrd="0" presId="urn:microsoft.com/office/officeart/2018/5/layout/IconCircleLabelList"/>
    <dgm:cxn modelId="{F00895C2-7DEC-43A2-8373-5647B065DFBF}" type="presParOf" srcId="{23EA8C2A-B93B-44B5-9104-CE3360976C7B}" destId="{838F2A52-8309-47DA-9269-2EB09E371860}" srcOrd="0" destOrd="0" presId="urn:microsoft.com/office/officeart/2018/5/layout/IconCircleLabelList"/>
    <dgm:cxn modelId="{D1CD1B36-F9A1-4862-BCAF-12CA1C731119}" type="presParOf" srcId="{23EA8C2A-B93B-44B5-9104-CE3360976C7B}" destId="{EEEC59E2-C6D3-4BEB-9CA3-04EE6C8A350A}" srcOrd="1" destOrd="0" presId="urn:microsoft.com/office/officeart/2018/5/layout/IconCircleLabelList"/>
    <dgm:cxn modelId="{9DCA4632-909A-487E-A2D7-21DE950128CA}" type="presParOf" srcId="{23EA8C2A-B93B-44B5-9104-CE3360976C7B}" destId="{C140DB21-33CC-4FA0-A681-1B65EB5F14EE}" srcOrd="2" destOrd="0" presId="urn:microsoft.com/office/officeart/2018/5/layout/IconCircleLabelList"/>
    <dgm:cxn modelId="{D89B2CAB-9275-4074-8D5F-B5AF1A746F13}" type="presParOf" srcId="{23EA8C2A-B93B-44B5-9104-CE3360976C7B}" destId="{924BA062-A2DC-4B68-B4C6-058064E61335}" srcOrd="3" destOrd="0" presId="urn:microsoft.com/office/officeart/2018/5/layout/IconCircleLabelList"/>
    <dgm:cxn modelId="{9B2639E5-7EEE-4345-9283-DC3C397408E8}" type="presParOf" srcId="{B912A552-689E-423C-943E-A497149EF038}" destId="{716EC3CB-73AC-4CB2-9586-77B5F3E080E7}" srcOrd="7" destOrd="0" presId="urn:microsoft.com/office/officeart/2018/5/layout/IconCircleLabelList"/>
    <dgm:cxn modelId="{16CFACCC-25FE-4A74-B6F2-1D72A3660E1C}" type="presParOf" srcId="{B912A552-689E-423C-943E-A497149EF038}" destId="{88023BBB-9263-4216-9902-BD4D1078A9EA}" srcOrd="8" destOrd="0" presId="urn:microsoft.com/office/officeart/2018/5/layout/IconCircleLabelList"/>
    <dgm:cxn modelId="{58E5AF0D-4B4B-44F3-B1B4-E0988216A284}" type="presParOf" srcId="{88023BBB-9263-4216-9902-BD4D1078A9EA}" destId="{31EACFDC-27CC-4F5C-A323-8C0429C65FA9}" srcOrd="0" destOrd="0" presId="urn:microsoft.com/office/officeart/2018/5/layout/IconCircleLabelList"/>
    <dgm:cxn modelId="{1887B441-4B64-40EA-899A-9BCA400926B4}" type="presParOf" srcId="{88023BBB-9263-4216-9902-BD4D1078A9EA}" destId="{4FD876F8-47A6-46F9-9C41-CD8E1CE889EF}" srcOrd="1" destOrd="0" presId="urn:microsoft.com/office/officeart/2018/5/layout/IconCircleLabelList"/>
    <dgm:cxn modelId="{77FA1E44-CB9A-4194-AAA9-20B80EB42D80}" type="presParOf" srcId="{88023BBB-9263-4216-9902-BD4D1078A9EA}" destId="{B5A8B28A-694D-4197-B554-97C3499C6ACC}" srcOrd="2" destOrd="0" presId="urn:microsoft.com/office/officeart/2018/5/layout/IconCircleLabelList"/>
    <dgm:cxn modelId="{C8C279D5-C912-4B41-8C8D-420A266DBBAE}" type="presParOf" srcId="{88023BBB-9263-4216-9902-BD4D1078A9EA}" destId="{90AB35B9-EE74-4B1B-B6A6-A89F928B701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9ED5A-615F-4949-B5AA-EE1334F809BC}">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A433D5-A142-4256-9EF2-8B0694C01656}">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D6342F-D1F3-4599-91EA-92B2ED725265}">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90000"/>
            </a:lnSpc>
            <a:spcBef>
              <a:spcPct val="0"/>
            </a:spcBef>
            <a:spcAft>
              <a:spcPct val="35000"/>
            </a:spcAft>
            <a:buNone/>
          </a:pPr>
          <a:r>
            <a:rPr lang="en-GB" sz="2200" b="1" i="0" kern="1200"/>
            <a:t>Discovery</a:t>
          </a:r>
          <a:r>
            <a:rPr lang="en-GB" sz="2200" b="0" i="0" kern="1200"/>
            <a:t>: The Hawthorne effect was discovered during a factory experiment where workers' productivity increased simply because they were being studied.</a:t>
          </a:r>
          <a:endParaRPr lang="en-US" sz="2200" kern="1200"/>
        </a:p>
      </dsp:txBody>
      <dsp:txXfrm>
        <a:off x="1437631" y="531"/>
        <a:ext cx="9077968" cy="1244702"/>
      </dsp:txXfrm>
    </dsp:sp>
    <dsp:sp modelId="{021F0057-C0E7-4810-B434-DEEBDEAF652B}">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543C8B-4AB9-428B-8ED3-CC6D56193849}">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9B9185-5D89-4E23-A490-A24C47AD4EA2}">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90000"/>
            </a:lnSpc>
            <a:spcBef>
              <a:spcPct val="0"/>
            </a:spcBef>
            <a:spcAft>
              <a:spcPct val="35000"/>
            </a:spcAft>
            <a:buNone/>
          </a:pPr>
          <a:r>
            <a:rPr lang="en-GB" sz="2200" b="1" i="0" kern="1200"/>
            <a:t>Applications</a:t>
          </a:r>
          <a:r>
            <a:rPr lang="en-GB" sz="2200" b="0" i="0" kern="1200"/>
            <a:t>: This effect can be applied to various situations, such as improving hand-washing practices, dieting, teaching, and learning. The idea is that observation can lead to better behavior and outcomes.</a:t>
          </a:r>
          <a:endParaRPr lang="en-US" sz="2200" kern="1200"/>
        </a:p>
      </dsp:txBody>
      <dsp:txXfrm>
        <a:off x="1437631" y="1556410"/>
        <a:ext cx="9077968" cy="1244702"/>
      </dsp:txXfrm>
    </dsp:sp>
    <dsp:sp modelId="{0ABBFD91-A6EB-4764-A38D-C06E484165EE}">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DD7F73-B091-43F2-BB1C-BFF18D50B7DD}">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D0D054-7ADD-4DFE-BFEA-C20A9A1B6C51}">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90000"/>
            </a:lnSpc>
            <a:spcBef>
              <a:spcPct val="0"/>
            </a:spcBef>
            <a:spcAft>
              <a:spcPct val="35000"/>
            </a:spcAft>
            <a:buNone/>
          </a:pPr>
          <a:r>
            <a:rPr lang="en-GB" sz="2200" b="1" i="0" kern="1200"/>
            <a:t>Practical Use</a:t>
          </a:r>
          <a:r>
            <a:rPr lang="en-GB" sz="2200" b="0" i="0" kern="1200"/>
            <a:t>: The video suggests that observation can be a useful tool for improving performance in different domains, highlighting its potential benefits in both personal and professional settings.</a:t>
          </a:r>
          <a:endParaRPr lang="en-US" sz="2200" kern="120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2A23DF-08FF-42FA-BBDE-637274234433}">
      <dsp:nvSpPr>
        <dsp:cNvPr id="0" name=""/>
        <dsp:cNvSpPr/>
      </dsp:nvSpPr>
      <dsp:spPr>
        <a:xfrm>
          <a:off x="0" y="40290"/>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u="sng" kern="1200"/>
            <a:t>Ride outs –  1 -2 shifts a year. Assessment of clinical practice</a:t>
          </a:r>
          <a:endParaRPr lang="en-US" sz="1600" kern="1200"/>
        </a:p>
      </dsp:txBody>
      <dsp:txXfrm>
        <a:off x="0" y="40290"/>
        <a:ext cx="3286125" cy="1971675"/>
      </dsp:txXfrm>
    </dsp:sp>
    <dsp:sp modelId="{8632A656-6146-4E76-A92C-2DA7F5544446}">
      <dsp:nvSpPr>
        <dsp:cNvPr id="0" name=""/>
        <dsp:cNvSpPr/>
      </dsp:nvSpPr>
      <dsp:spPr>
        <a:xfrm>
          <a:off x="3614737" y="40290"/>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-Are staff on their best behaviour? </a:t>
          </a:r>
          <a:endParaRPr lang="en-US" sz="1600" kern="1200"/>
        </a:p>
      </dsp:txBody>
      <dsp:txXfrm>
        <a:off x="3614737" y="40290"/>
        <a:ext cx="3286125" cy="1971675"/>
      </dsp:txXfrm>
    </dsp:sp>
    <dsp:sp modelId="{A47C4C19-5E91-442A-86EE-B06396626C33}">
      <dsp:nvSpPr>
        <dsp:cNvPr id="0" name=""/>
        <dsp:cNvSpPr/>
      </dsp:nvSpPr>
      <dsp:spPr>
        <a:xfrm>
          <a:off x="7229475" y="40290"/>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-Short term improvement? </a:t>
          </a:r>
          <a:endParaRPr lang="en-US" sz="1600" kern="1200"/>
        </a:p>
      </dsp:txBody>
      <dsp:txXfrm>
        <a:off x="7229475" y="40290"/>
        <a:ext cx="3286125" cy="1971675"/>
      </dsp:txXfrm>
    </dsp:sp>
    <dsp:sp modelId="{A7C4D584-46DD-4531-8BBB-46DD3C323E16}">
      <dsp:nvSpPr>
        <dsp:cNvPr id="0" name=""/>
        <dsp:cNvSpPr/>
      </dsp:nvSpPr>
      <dsp:spPr>
        <a:xfrm>
          <a:off x="0" y="2340578"/>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-Leadership via a “big brother is watching” will indeed increase productivity, however this is often short lived and seen as putting on a “front” , this is backed up by anecdotal evidence of clinical errors / datix / reports of poor attitudes.</a:t>
          </a:r>
          <a:endParaRPr lang="en-US" sz="1600" kern="1200"/>
        </a:p>
      </dsp:txBody>
      <dsp:txXfrm>
        <a:off x="0" y="2340578"/>
        <a:ext cx="3286125" cy="1971675"/>
      </dsp:txXfrm>
    </dsp:sp>
    <dsp:sp modelId="{CFB3C027-485D-41C4-9740-C96C9BCB7B59}">
      <dsp:nvSpPr>
        <dsp:cNvPr id="0" name=""/>
        <dsp:cNvSpPr/>
      </dsp:nvSpPr>
      <dsp:spPr>
        <a:xfrm>
          <a:off x="3614737" y="2340578"/>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study highlights importance of psychological and social factors in workplace productivity</a:t>
          </a:r>
          <a:endParaRPr lang="en-US" sz="1600" kern="1200"/>
        </a:p>
      </dsp:txBody>
      <dsp:txXfrm>
        <a:off x="3614737" y="2340578"/>
        <a:ext cx="3286125" cy="1971675"/>
      </dsp:txXfrm>
    </dsp:sp>
    <dsp:sp modelId="{32F62B34-2F5E-44AE-9A78-FB86A8A8CD19}">
      <dsp:nvSpPr>
        <dsp:cNvPr id="0" name=""/>
        <dsp:cNvSpPr/>
      </dsp:nvSpPr>
      <dsp:spPr>
        <a:xfrm>
          <a:off x="7229475" y="2340578"/>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-Increase in productivity when people are noticed and paid attention to</a:t>
          </a:r>
          <a:endParaRPr lang="en-US" sz="1600" kern="1200"/>
        </a:p>
      </dsp:txBody>
      <dsp:txXfrm>
        <a:off x="7229475" y="2340578"/>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8535CC-06C1-4574-A6C0-A8CECBCFA073}">
      <dsp:nvSpPr>
        <dsp:cNvPr id="0" name=""/>
        <dsp:cNvSpPr/>
      </dsp:nvSpPr>
      <dsp:spPr>
        <a:xfrm>
          <a:off x="1283" y="507953"/>
          <a:ext cx="4505585" cy="286104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741BBB-82F7-4311-8916-9B2409C68F5B}">
      <dsp:nvSpPr>
        <dsp:cNvPr id="0" name=""/>
        <dsp:cNvSpPr/>
      </dsp:nvSpPr>
      <dsp:spPr>
        <a:xfrm>
          <a:off x="501904" y="983543"/>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When staff are aware they are under observation they may focus on certain aspects of role they believe are being scrutinised. In this process neglecting other aspects of their role that normally are completed to a good standard.</a:t>
          </a:r>
          <a:endParaRPr lang="en-US" sz="2200" kern="1200"/>
        </a:p>
      </dsp:txBody>
      <dsp:txXfrm>
        <a:off x="585701" y="1067340"/>
        <a:ext cx="4337991" cy="2693452"/>
      </dsp:txXfrm>
    </dsp:sp>
    <dsp:sp modelId="{143A181B-72A3-4043-AADE-09990132A233}">
      <dsp:nvSpPr>
        <dsp:cNvPr id="0" name=""/>
        <dsp:cNvSpPr/>
      </dsp:nvSpPr>
      <dsp:spPr>
        <a:xfrm>
          <a:off x="5508110" y="507953"/>
          <a:ext cx="4505585" cy="286104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2D2352-52D9-4BD6-A21B-F83B58F530CA}">
      <dsp:nvSpPr>
        <dsp:cNvPr id="0" name=""/>
        <dsp:cNvSpPr/>
      </dsp:nvSpPr>
      <dsp:spPr>
        <a:xfrm>
          <a:off x="6008730" y="983543"/>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Novelty effect: improvements in response to novel stimuli (ie. being observed). Improvements don't result from advances in learning or growth of the worker, but from an interest in a new stimuli</a:t>
          </a:r>
          <a:endParaRPr lang="en-US" sz="2200" kern="1200"/>
        </a:p>
      </dsp:txBody>
      <dsp:txXfrm>
        <a:off x="6092527" y="1067340"/>
        <a:ext cx="4337991" cy="26934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EF3BDB-AA6E-4623-B427-95F830BFBA58}">
      <dsp:nvSpPr>
        <dsp:cNvPr id="0" name=""/>
        <dsp:cNvSpPr/>
      </dsp:nvSpPr>
      <dsp:spPr>
        <a:xfrm>
          <a:off x="478800" y="994419"/>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3D8CF3-3732-49D3-9970-B2E89A3A8464}">
      <dsp:nvSpPr>
        <dsp:cNvPr id="0" name=""/>
        <dsp:cNvSpPr/>
      </dsp:nvSpPr>
      <dsp:spPr>
        <a:xfrm>
          <a:off x="712800" y="1228419"/>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72B81F-E6D3-4BE1-BFB8-44AC0E0CE71A}">
      <dsp:nvSpPr>
        <dsp:cNvPr id="0" name=""/>
        <dsp:cNvSpPr/>
      </dsp:nvSpPr>
      <dsp:spPr>
        <a:xfrm>
          <a:off x="127800" y="2434419"/>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Mitigating Hawthorne Effect? Anonymous 360 feedback from peers?</a:t>
          </a:r>
          <a:endParaRPr lang="en-US" sz="1100" kern="1200"/>
        </a:p>
      </dsp:txBody>
      <dsp:txXfrm>
        <a:off x="127800" y="2434419"/>
        <a:ext cx="1800000" cy="922500"/>
      </dsp:txXfrm>
    </dsp:sp>
    <dsp:sp modelId="{0B807220-0E4E-4A05-A337-6BD842A9E07C}">
      <dsp:nvSpPr>
        <dsp:cNvPr id="0" name=""/>
        <dsp:cNvSpPr/>
      </dsp:nvSpPr>
      <dsp:spPr>
        <a:xfrm>
          <a:off x="2593800" y="994419"/>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E9F80C-D372-4F11-8CF5-7649BF8FE78A}">
      <dsp:nvSpPr>
        <dsp:cNvPr id="0" name=""/>
        <dsp:cNvSpPr/>
      </dsp:nvSpPr>
      <dsp:spPr>
        <a:xfrm>
          <a:off x="2827800" y="1228419"/>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45A3E7-FAE6-42AB-AB55-3C890506F576}">
      <dsp:nvSpPr>
        <dsp:cNvPr id="0" name=""/>
        <dsp:cNvSpPr/>
      </dsp:nvSpPr>
      <dsp:spPr>
        <a:xfrm>
          <a:off x="2242800" y="2434419"/>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Unconscious Bias</a:t>
          </a:r>
          <a:endParaRPr lang="en-US" sz="1100" kern="1200"/>
        </a:p>
      </dsp:txBody>
      <dsp:txXfrm>
        <a:off x="2242800" y="2434419"/>
        <a:ext cx="1800000" cy="922500"/>
      </dsp:txXfrm>
    </dsp:sp>
    <dsp:sp modelId="{BF421933-E066-47DC-AD41-D24606504C45}">
      <dsp:nvSpPr>
        <dsp:cNvPr id="0" name=""/>
        <dsp:cNvSpPr/>
      </dsp:nvSpPr>
      <dsp:spPr>
        <a:xfrm>
          <a:off x="4708800" y="994419"/>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BB79B9-4E0F-431D-B1AB-1D93D8480B2F}">
      <dsp:nvSpPr>
        <dsp:cNvPr id="0" name=""/>
        <dsp:cNvSpPr/>
      </dsp:nvSpPr>
      <dsp:spPr>
        <a:xfrm>
          <a:off x="4942800" y="1228419"/>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03EB10-6616-4CD4-8E82-5BED9B6053D6}">
      <dsp:nvSpPr>
        <dsp:cNvPr id="0" name=""/>
        <dsp:cNvSpPr/>
      </dsp:nvSpPr>
      <dsp:spPr>
        <a:xfrm>
          <a:off x="4357800" y="2434419"/>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Positive effects short lived after supervision</a:t>
          </a:r>
          <a:endParaRPr lang="en-US" sz="1100" kern="1200"/>
        </a:p>
      </dsp:txBody>
      <dsp:txXfrm>
        <a:off x="4357800" y="2434419"/>
        <a:ext cx="1800000" cy="922500"/>
      </dsp:txXfrm>
    </dsp:sp>
    <dsp:sp modelId="{838F2A52-8309-47DA-9269-2EB09E371860}">
      <dsp:nvSpPr>
        <dsp:cNvPr id="0" name=""/>
        <dsp:cNvSpPr/>
      </dsp:nvSpPr>
      <dsp:spPr>
        <a:xfrm>
          <a:off x="6823800" y="994419"/>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EC59E2-C6D3-4BEB-9CA3-04EE6C8A350A}">
      <dsp:nvSpPr>
        <dsp:cNvPr id="0" name=""/>
        <dsp:cNvSpPr/>
      </dsp:nvSpPr>
      <dsp:spPr>
        <a:xfrm>
          <a:off x="7057800" y="1228419"/>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4BA062-A2DC-4B68-B4C6-058064E61335}">
      <dsp:nvSpPr>
        <dsp:cNvPr id="0" name=""/>
        <dsp:cNvSpPr/>
      </dsp:nvSpPr>
      <dsp:spPr>
        <a:xfrm>
          <a:off x="6472800" y="2434419"/>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t>Unreliable data due to currency (study done many years ago), change in culture, work ethic, Hierarchical attitudes etc </a:t>
          </a:r>
          <a:endParaRPr lang="en-US" sz="1100" kern="1200" dirty="0"/>
        </a:p>
      </dsp:txBody>
      <dsp:txXfrm>
        <a:off x="6472800" y="2434419"/>
        <a:ext cx="1800000" cy="922500"/>
      </dsp:txXfrm>
    </dsp:sp>
    <dsp:sp modelId="{31EACFDC-27CC-4F5C-A323-8C0429C65FA9}">
      <dsp:nvSpPr>
        <dsp:cNvPr id="0" name=""/>
        <dsp:cNvSpPr/>
      </dsp:nvSpPr>
      <dsp:spPr>
        <a:xfrm>
          <a:off x="8938800" y="994419"/>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D876F8-47A6-46F9-9C41-CD8E1CE889EF}">
      <dsp:nvSpPr>
        <dsp:cNvPr id="0" name=""/>
        <dsp:cNvSpPr/>
      </dsp:nvSpPr>
      <dsp:spPr>
        <a:xfrm>
          <a:off x="9172800" y="1228419"/>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AB35B9-EE74-4B1B-B6A6-A89F928B701F}">
      <dsp:nvSpPr>
        <dsp:cNvPr id="0" name=""/>
        <dsp:cNvSpPr/>
      </dsp:nvSpPr>
      <dsp:spPr>
        <a:xfrm>
          <a:off x="8587800" y="2434419"/>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endParaRPr lang="en-US" sz="1100" kern="1200" dirty="0"/>
        </a:p>
      </dsp:txBody>
      <dsp:txXfrm>
        <a:off x="8587800" y="2434419"/>
        <a:ext cx="1800000" cy="9225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5919EA-7C52-4992-B457-3A77373E53B3}" type="datetimeFigureOut">
              <a:rPr lang="en-GB" smtClean="0"/>
              <a:t>03/03/2025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2E7E25-2627-48CA-8945-59589E1FC424}" type="slidenum">
              <a:rPr lang="en-GB" smtClean="0"/>
              <a:t>‹#›</a:t>
            </a:fld>
            <a:endParaRPr lang="en-GB"/>
          </a:p>
        </p:txBody>
      </p:sp>
    </p:spTree>
    <p:extLst>
      <p:ext uri="{BB962C8B-B14F-4D97-AF65-F5344CB8AC3E}">
        <p14:creationId xmlns:p14="http://schemas.microsoft.com/office/powerpoint/2010/main" val="27554752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2E7E25-2627-48CA-8945-59589E1FC424}" type="slidenum">
              <a:rPr lang="en-GB" smtClean="0"/>
              <a:t>7</a:t>
            </a:fld>
            <a:endParaRPr lang="en-GB"/>
          </a:p>
        </p:txBody>
      </p:sp>
    </p:spTree>
    <p:extLst>
      <p:ext uri="{BB962C8B-B14F-4D97-AF65-F5344CB8AC3E}">
        <p14:creationId xmlns:p14="http://schemas.microsoft.com/office/powerpoint/2010/main" val="22714331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7A73A-0363-9336-C75B-C18BD4076B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C21A0E-2BEF-33D5-B748-F857025506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589531-8ED2-19BF-B441-6540631C1B2F}"/>
              </a:ext>
            </a:extLst>
          </p:cNvPr>
          <p:cNvSpPr>
            <a:spLocks noGrp="1"/>
          </p:cNvSpPr>
          <p:nvPr>
            <p:ph type="dt" sz="half" idx="10"/>
          </p:nvPr>
        </p:nvSpPr>
        <p:spPr/>
        <p:txBody>
          <a:bodyPr/>
          <a:lstStyle/>
          <a:p>
            <a:fld id="{D6568565-19A1-4CCF-83E5-0DA59DF98EA6}" type="datetimeFigureOut">
              <a:rPr lang="en-GB" smtClean="0"/>
              <a:t>03/03/2025</a:t>
            </a:fld>
            <a:endParaRPr lang="en-GB"/>
          </a:p>
        </p:txBody>
      </p:sp>
      <p:sp>
        <p:nvSpPr>
          <p:cNvPr id="5" name="Footer Placeholder 4">
            <a:extLst>
              <a:ext uri="{FF2B5EF4-FFF2-40B4-BE49-F238E27FC236}">
                <a16:creationId xmlns:a16="http://schemas.microsoft.com/office/drawing/2014/main" id="{802DE745-9730-4164-2F85-E4AF5139D5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D7A9A2-A5B8-FFF0-45CA-6289CAB8A07C}"/>
              </a:ext>
            </a:extLst>
          </p:cNvPr>
          <p:cNvSpPr>
            <a:spLocks noGrp="1"/>
          </p:cNvSpPr>
          <p:nvPr>
            <p:ph type="sldNum" sz="quarter" idx="12"/>
          </p:nvPr>
        </p:nvSpPr>
        <p:spPr/>
        <p:txBody>
          <a:bodyPr/>
          <a:lstStyle/>
          <a:p>
            <a:fld id="{685604CE-A01C-40CC-BDB4-F5ACB38A4394}" type="slidenum">
              <a:rPr lang="en-GB" smtClean="0"/>
              <a:t>‹#›</a:t>
            </a:fld>
            <a:endParaRPr lang="en-GB"/>
          </a:p>
        </p:txBody>
      </p:sp>
    </p:spTree>
    <p:extLst>
      <p:ext uri="{BB962C8B-B14F-4D97-AF65-F5344CB8AC3E}">
        <p14:creationId xmlns:p14="http://schemas.microsoft.com/office/powerpoint/2010/main" val="580672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28F3E-D1C1-B46B-3788-06DCC891FE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398B24-FBB6-99C1-4343-9C341B0B12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CA6334-728E-81F3-B3C1-42FD7D975D3E}"/>
              </a:ext>
            </a:extLst>
          </p:cNvPr>
          <p:cNvSpPr>
            <a:spLocks noGrp="1"/>
          </p:cNvSpPr>
          <p:nvPr>
            <p:ph type="dt" sz="half" idx="10"/>
          </p:nvPr>
        </p:nvSpPr>
        <p:spPr/>
        <p:txBody>
          <a:bodyPr/>
          <a:lstStyle/>
          <a:p>
            <a:fld id="{D6568565-19A1-4CCF-83E5-0DA59DF98EA6}" type="datetimeFigureOut">
              <a:rPr lang="en-GB" smtClean="0"/>
              <a:t>03/03/2025</a:t>
            </a:fld>
            <a:endParaRPr lang="en-GB"/>
          </a:p>
        </p:txBody>
      </p:sp>
      <p:sp>
        <p:nvSpPr>
          <p:cNvPr id="5" name="Footer Placeholder 4">
            <a:extLst>
              <a:ext uri="{FF2B5EF4-FFF2-40B4-BE49-F238E27FC236}">
                <a16:creationId xmlns:a16="http://schemas.microsoft.com/office/drawing/2014/main" id="{0AB4FBEC-9E38-9271-8F8C-FB5EAA7BF9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796B55-6C45-71DE-2E20-E7A56759E6D3}"/>
              </a:ext>
            </a:extLst>
          </p:cNvPr>
          <p:cNvSpPr>
            <a:spLocks noGrp="1"/>
          </p:cNvSpPr>
          <p:nvPr>
            <p:ph type="sldNum" sz="quarter" idx="12"/>
          </p:nvPr>
        </p:nvSpPr>
        <p:spPr/>
        <p:txBody>
          <a:bodyPr/>
          <a:lstStyle/>
          <a:p>
            <a:fld id="{685604CE-A01C-40CC-BDB4-F5ACB38A4394}" type="slidenum">
              <a:rPr lang="en-GB" smtClean="0"/>
              <a:t>‹#›</a:t>
            </a:fld>
            <a:endParaRPr lang="en-GB"/>
          </a:p>
        </p:txBody>
      </p:sp>
    </p:spTree>
    <p:extLst>
      <p:ext uri="{BB962C8B-B14F-4D97-AF65-F5344CB8AC3E}">
        <p14:creationId xmlns:p14="http://schemas.microsoft.com/office/powerpoint/2010/main" val="281732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6951E-7E1E-950F-42B3-A9D63C02DD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FF0C64-9B89-908F-1830-70AFCB65DEC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256A03D-3D19-B07F-249F-C1F5C404A416}"/>
              </a:ext>
            </a:extLst>
          </p:cNvPr>
          <p:cNvSpPr>
            <a:spLocks noGrp="1"/>
          </p:cNvSpPr>
          <p:nvPr>
            <p:ph type="dt" sz="half" idx="10"/>
          </p:nvPr>
        </p:nvSpPr>
        <p:spPr/>
        <p:txBody>
          <a:bodyPr/>
          <a:lstStyle/>
          <a:p>
            <a:fld id="{D6568565-19A1-4CCF-83E5-0DA59DF98EA6}" type="datetimeFigureOut">
              <a:rPr lang="en-GB" smtClean="0"/>
              <a:t>03/03/2025</a:t>
            </a:fld>
            <a:endParaRPr lang="en-GB"/>
          </a:p>
        </p:txBody>
      </p:sp>
      <p:sp>
        <p:nvSpPr>
          <p:cNvPr id="5" name="Footer Placeholder 4">
            <a:extLst>
              <a:ext uri="{FF2B5EF4-FFF2-40B4-BE49-F238E27FC236}">
                <a16:creationId xmlns:a16="http://schemas.microsoft.com/office/drawing/2014/main" id="{121213BE-D55E-8DBD-2132-5D5BE5C828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A47C50-82DD-CF75-1D46-7ACD3B7C4291}"/>
              </a:ext>
            </a:extLst>
          </p:cNvPr>
          <p:cNvSpPr>
            <a:spLocks noGrp="1"/>
          </p:cNvSpPr>
          <p:nvPr>
            <p:ph type="sldNum" sz="quarter" idx="12"/>
          </p:nvPr>
        </p:nvSpPr>
        <p:spPr/>
        <p:txBody>
          <a:bodyPr/>
          <a:lstStyle/>
          <a:p>
            <a:fld id="{685604CE-A01C-40CC-BDB4-F5ACB38A4394}" type="slidenum">
              <a:rPr lang="en-GB" smtClean="0"/>
              <a:t>‹#›</a:t>
            </a:fld>
            <a:endParaRPr lang="en-GB"/>
          </a:p>
        </p:txBody>
      </p:sp>
    </p:spTree>
    <p:extLst>
      <p:ext uri="{BB962C8B-B14F-4D97-AF65-F5344CB8AC3E}">
        <p14:creationId xmlns:p14="http://schemas.microsoft.com/office/powerpoint/2010/main" val="1404996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4C357-C951-8314-6347-09AD50B95A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4EA9AA-AE90-F60C-3EAE-6A238521519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EA1A71-5762-83AF-B78E-9F98325913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17D7C08-FE55-9797-32A6-B64D807B8A0B}"/>
              </a:ext>
            </a:extLst>
          </p:cNvPr>
          <p:cNvSpPr>
            <a:spLocks noGrp="1"/>
          </p:cNvSpPr>
          <p:nvPr>
            <p:ph type="dt" sz="half" idx="10"/>
          </p:nvPr>
        </p:nvSpPr>
        <p:spPr/>
        <p:txBody>
          <a:bodyPr/>
          <a:lstStyle/>
          <a:p>
            <a:fld id="{D6568565-19A1-4CCF-83E5-0DA59DF98EA6}" type="datetimeFigureOut">
              <a:rPr lang="en-GB" smtClean="0"/>
              <a:t>03/03/2025</a:t>
            </a:fld>
            <a:endParaRPr lang="en-GB"/>
          </a:p>
        </p:txBody>
      </p:sp>
      <p:sp>
        <p:nvSpPr>
          <p:cNvPr id="6" name="Footer Placeholder 5">
            <a:extLst>
              <a:ext uri="{FF2B5EF4-FFF2-40B4-BE49-F238E27FC236}">
                <a16:creationId xmlns:a16="http://schemas.microsoft.com/office/drawing/2014/main" id="{DF2B7AAE-B6E1-3893-A669-94F43B36AB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617E79-2BE6-02CB-24C6-DDA334115075}"/>
              </a:ext>
            </a:extLst>
          </p:cNvPr>
          <p:cNvSpPr>
            <a:spLocks noGrp="1"/>
          </p:cNvSpPr>
          <p:nvPr>
            <p:ph type="sldNum" sz="quarter" idx="12"/>
          </p:nvPr>
        </p:nvSpPr>
        <p:spPr/>
        <p:txBody>
          <a:bodyPr/>
          <a:lstStyle/>
          <a:p>
            <a:fld id="{685604CE-A01C-40CC-BDB4-F5ACB38A4394}" type="slidenum">
              <a:rPr lang="en-GB" smtClean="0"/>
              <a:t>‹#›</a:t>
            </a:fld>
            <a:endParaRPr lang="en-GB"/>
          </a:p>
        </p:txBody>
      </p:sp>
    </p:spTree>
    <p:extLst>
      <p:ext uri="{BB962C8B-B14F-4D97-AF65-F5344CB8AC3E}">
        <p14:creationId xmlns:p14="http://schemas.microsoft.com/office/powerpoint/2010/main" val="4131561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E6CA4-85A2-319F-D14E-D31DD8F6B9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1E2CB9-CDD5-07FC-A5BE-94B85D6B75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2F2318-A876-B24F-5B91-31440B29EC7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8E1C85-4366-76DB-0982-A0BB74AF2E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273F0E-1765-4A0D-FD2D-AEE64F76A4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145B97D-B57C-3D23-E050-61430F96D067}"/>
              </a:ext>
            </a:extLst>
          </p:cNvPr>
          <p:cNvSpPr>
            <a:spLocks noGrp="1"/>
          </p:cNvSpPr>
          <p:nvPr>
            <p:ph type="dt" sz="half" idx="10"/>
          </p:nvPr>
        </p:nvSpPr>
        <p:spPr/>
        <p:txBody>
          <a:bodyPr/>
          <a:lstStyle/>
          <a:p>
            <a:fld id="{D6568565-19A1-4CCF-83E5-0DA59DF98EA6}" type="datetimeFigureOut">
              <a:rPr lang="en-GB" smtClean="0"/>
              <a:t>03/03/2025</a:t>
            </a:fld>
            <a:endParaRPr lang="en-GB"/>
          </a:p>
        </p:txBody>
      </p:sp>
      <p:sp>
        <p:nvSpPr>
          <p:cNvPr id="8" name="Footer Placeholder 7">
            <a:extLst>
              <a:ext uri="{FF2B5EF4-FFF2-40B4-BE49-F238E27FC236}">
                <a16:creationId xmlns:a16="http://schemas.microsoft.com/office/drawing/2014/main" id="{511CA249-A93E-95D0-6812-94083D4E78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AD54EF-89D5-CD2A-902E-2729E5A63FAE}"/>
              </a:ext>
            </a:extLst>
          </p:cNvPr>
          <p:cNvSpPr>
            <a:spLocks noGrp="1"/>
          </p:cNvSpPr>
          <p:nvPr>
            <p:ph type="sldNum" sz="quarter" idx="12"/>
          </p:nvPr>
        </p:nvSpPr>
        <p:spPr/>
        <p:txBody>
          <a:bodyPr/>
          <a:lstStyle/>
          <a:p>
            <a:fld id="{685604CE-A01C-40CC-BDB4-F5ACB38A4394}" type="slidenum">
              <a:rPr lang="en-GB" smtClean="0"/>
              <a:t>‹#›</a:t>
            </a:fld>
            <a:endParaRPr lang="en-GB"/>
          </a:p>
        </p:txBody>
      </p:sp>
    </p:spTree>
    <p:extLst>
      <p:ext uri="{BB962C8B-B14F-4D97-AF65-F5344CB8AC3E}">
        <p14:creationId xmlns:p14="http://schemas.microsoft.com/office/powerpoint/2010/main" val="2007619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D45F5-7799-1FA0-DF81-8E5DE728B73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0F59194-4FEC-59A4-28F1-5F3D8A33804F}"/>
              </a:ext>
            </a:extLst>
          </p:cNvPr>
          <p:cNvSpPr>
            <a:spLocks noGrp="1"/>
          </p:cNvSpPr>
          <p:nvPr>
            <p:ph type="dt" sz="half" idx="10"/>
          </p:nvPr>
        </p:nvSpPr>
        <p:spPr/>
        <p:txBody>
          <a:bodyPr/>
          <a:lstStyle/>
          <a:p>
            <a:fld id="{D6568565-19A1-4CCF-83E5-0DA59DF98EA6}" type="datetimeFigureOut">
              <a:rPr lang="en-GB" smtClean="0"/>
              <a:t>03/03/2025</a:t>
            </a:fld>
            <a:endParaRPr lang="en-GB"/>
          </a:p>
        </p:txBody>
      </p:sp>
      <p:sp>
        <p:nvSpPr>
          <p:cNvPr id="4" name="Footer Placeholder 3">
            <a:extLst>
              <a:ext uri="{FF2B5EF4-FFF2-40B4-BE49-F238E27FC236}">
                <a16:creationId xmlns:a16="http://schemas.microsoft.com/office/drawing/2014/main" id="{AF9E4344-1069-246D-6039-1C2120DFB5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D39453-FA5B-E3FA-A852-2325E4741757}"/>
              </a:ext>
            </a:extLst>
          </p:cNvPr>
          <p:cNvSpPr>
            <a:spLocks noGrp="1"/>
          </p:cNvSpPr>
          <p:nvPr>
            <p:ph type="sldNum" sz="quarter" idx="12"/>
          </p:nvPr>
        </p:nvSpPr>
        <p:spPr/>
        <p:txBody>
          <a:bodyPr/>
          <a:lstStyle/>
          <a:p>
            <a:fld id="{685604CE-A01C-40CC-BDB4-F5ACB38A4394}" type="slidenum">
              <a:rPr lang="en-GB" smtClean="0"/>
              <a:t>‹#›</a:t>
            </a:fld>
            <a:endParaRPr lang="en-GB"/>
          </a:p>
        </p:txBody>
      </p:sp>
    </p:spTree>
    <p:extLst>
      <p:ext uri="{BB962C8B-B14F-4D97-AF65-F5344CB8AC3E}">
        <p14:creationId xmlns:p14="http://schemas.microsoft.com/office/powerpoint/2010/main" val="2307881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322AC2-5812-93B8-024B-32ED6EEAA8AD}"/>
              </a:ext>
            </a:extLst>
          </p:cNvPr>
          <p:cNvSpPr>
            <a:spLocks noGrp="1"/>
          </p:cNvSpPr>
          <p:nvPr>
            <p:ph type="dt" sz="half" idx="10"/>
          </p:nvPr>
        </p:nvSpPr>
        <p:spPr/>
        <p:txBody>
          <a:bodyPr/>
          <a:lstStyle/>
          <a:p>
            <a:fld id="{D6568565-19A1-4CCF-83E5-0DA59DF98EA6}" type="datetimeFigureOut">
              <a:rPr lang="en-GB" smtClean="0"/>
              <a:t>03/03/2025</a:t>
            </a:fld>
            <a:endParaRPr lang="en-GB"/>
          </a:p>
        </p:txBody>
      </p:sp>
      <p:sp>
        <p:nvSpPr>
          <p:cNvPr id="3" name="Footer Placeholder 2">
            <a:extLst>
              <a:ext uri="{FF2B5EF4-FFF2-40B4-BE49-F238E27FC236}">
                <a16:creationId xmlns:a16="http://schemas.microsoft.com/office/drawing/2014/main" id="{960883A7-A738-8C23-D371-F88E4AE0B5F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87A43CA-C7D3-5903-49C4-8C926FC3EEDA}"/>
              </a:ext>
            </a:extLst>
          </p:cNvPr>
          <p:cNvSpPr>
            <a:spLocks noGrp="1"/>
          </p:cNvSpPr>
          <p:nvPr>
            <p:ph type="sldNum" sz="quarter" idx="12"/>
          </p:nvPr>
        </p:nvSpPr>
        <p:spPr/>
        <p:txBody>
          <a:bodyPr/>
          <a:lstStyle/>
          <a:p>
            <a:fld id="{685604CE-A01C-40CC-BDB4-F5ACB38A4394}" type="slidenum">
              <a:rPr lang="en-GB" smtClean="0"/>
              <a:t>‹#›</a:t>
            </a:fld>
            <a:endParaRPr lang="en-GB"/>
          </a:p>
        </p:txBody>
      </p:sp>
    </p:spTree>
    <p:extLst>
      <p:ext uri="{BB962C8B-B14F-4D97-AF65-F5344CB8AC3E}">
        <p14:creationId xmlns:p14="http://schemas.microsoft.com/office/powerpoint/2010/main" val="3445258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C517A-8E8C-A617-1933-323C7188CA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48F644-D7FC-0149-4E16-C94E5B89EE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09D13A-6EA4-1726-5686-AFDAA89DA0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23EB9D-A9B4-3F0C-0FD9-6655F188C375}"/>
              </a:ext>
            </a:extLst>
          </p:cNvPr>
          <p:cNvSpPr>
            <a:spLocks noGrp="1"/>
          </p:cNvSpPr>
          <p:nvPr>
            <p:ph type="dt" sz="half" idx="10"/>
          </p:nvPr>
        </p:nvSpPr>
        <p:spPr/>
        <p:txBody>
          <a:bodyPr/>
          <a:lstStyle/>
          <a:p>
            <a:fld id="{D6568565-19A1-4CCF-83E5-0DA59DF98EA6}" type="datetimeFigureOut">
              <a:rPr lang="en-GB" smtClean="0"/>
              <a:t>03/03/2025</a:t>
            </a:fld>
            <a:endParaRPr lang="en-GB"/>
          </a:p>
        </p:txBody>
      </p:sp>
      <p:sp>
        <p:nvSpPr>
          <p:cNvPr id="6" name="Footer Placeholder 5">
            <a:extLst>
              <a:ext uri="{FF2B5EF4-FFF2-40B4-BE49-F238E27FC236}">
                <a16:creationId xmlns:a16="http://schemas.microsoft.com/office/drawing/2014/main" id="{96A8E139-9193-F697-FB25-2FABB5B4B0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20E9A5-E6A7-F2BB-FC44-742228BD1718}"/>
              </a:ext>
            </a:extLst>
          </p:cNvPr>
          <p:cNvSpPr>
            <a:spLocks noGrp="1"/>
          </p:cNvSpPr>
          <p:nvPr>
            <p:ph type="sldNum" sz="quarter" idx="12"/>
          </p:nvPr>
        </p:nvSpPr>
        <p:spPr/>
        <p:txBody>
          <a:bodyPr/>
          <a:lstStyle/>
          <a:p>
            <a:fld id="{685604CE-A01C-40CC-BDB4-F5ACB38A4394}" type="slidenum">
              <a:rPr lang="en-GB" smtClean="0"/>
              <a:t>‹#›</a:t>
            </a:fld>
            <a:endParaRPr lang="en-GB"/>
          </a:p>
        </p:txBody>
      </p:sp>
    </p:spTree>
    <p:extLst>
      <p:ext uri="{BB962C8B-B14F-4D97-AF65-F5344CB8AC3E}">
        <p14:creationId xmlns:p14="http://schemas.microsoft.com/office/powerpoint/2010/main" val="1837685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3A6E9-C3AF-3679-A59D-3782672286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666816-898B-64C8-079B-8721D89C9A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5E593E-65A6-13AC-B251-1FB67C06FA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2296E2-7016-7C1B-5C3F-EC4BDD40A91E}"/>
              </a:ext>
            </a:extLst>
          </p:cNvPr>
          <p:cNvSpPr>
            <a:spLocks noGrp="1"/>
          </p:cNvSpPr>
          <p:nvPr>
            <p:ph type="dt" sz="half" idx="10"/>
          </p:nvPr>
        </p:nvSpPr>
        <p:spPr/>
        <p:txBody>
          <a:bodyPr/>
          <a:lstStyle/>
          <a:p>
            <a:fld id="{D6568565-19A1-4CCF-83E5-0DA59DF98EA6}" type="datetimeFigureOut">
              <a:rPr lang="en-GB" smtClean="0"/>
              <a:t>03/03/2025</a:t>
            </a:fld>
            <a:endParaRPr lang="en-GB"/>
          </a:p>
        </p:txBody>
      </p:sp>
      <p:sp>
        <p:nvSpPr>
          <p:cNvPr id="6" name="Footer Placeholder 5">
            <a:extLst>
              <a:ext uri="{FF2B5EF4-FFF2-40B4-BE49-F238E27FC236}">
                <a16:creationId xmlns:a16="http://schemas.microsoft.com/office/drawing/2014/main" id="{BB9248BA-7E1F-F8FE-F17E-B6EC4DC351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36875E-7EC9-3594-698C-18456A9835F0}"/>
              </a:ext>
            </a:extLst>
          </p:cNvPr>
          <p:cNvSpPr>
            <a:spLocks noGrp="1"/>
          </p:cNvSpPr>
          <p:nvPr>
            <p:ph type="sldNum" sz="quarter" idx="12"/>
          </p:nvPr>
        </p:nvSpPr>
        <p:spPr/>
        <p:txBody>
          <a:bodyPr/>
          <a:lstStyle/>
          <a:p>
            <a:fld id="{685604CE-A01C-40CC-BDB4-F5ACB38A4394}" type="slidenum">
              <a:rPr lang="en-GB" smtClean="0"/>
              <a:t>‹#›</a:t>
            </a:fld>
            <a:endParaRPr lang="en-GB"/>
          </a:p>
        </p:txBody>
      </p:sp>
    </p:spTree>
    <p:extLst>
      <p:ext uri="{BB962C8B-B14F-4D97-AF65-F5344CB8AC3E}">
        <p14:creationId xmlns:p14="http://schemas.microsoft.com/office/powerpoint/2010/main" val="258251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375B6-EE15-9D05-058B-772B9A4B891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435045-19B1-8685-E66F-9473FF70D7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43B0DA-07D6-15CA-B744-9E9B8FBB4824}"/>
              </a:ext>
            </a:extLst>
          </p:cNvPr>
          <p:cNvSpPr>
            <a:spLocks noGrp="1"/>
          </p:cNvSpPr>
          <p:nvPr>
            <p:ph type="dt" sz="half" idx="10"/>
          </p:nvPr>
        </p:nvSpPr>
        <p:spPr/>
        <p:txBody>
          <a:bodyPr/>
          <a:lstStyle/>
          <a:p>
            <a:fld id="{D6568565-19A1-4CCF-83E5-0DA59DF98EA6}" type="datetimeFigureOut">
              <a:rPr lang="en-GB" smtClean="0"/>
              <a:t>03/03/2025</a:t>
            </a:fld>
            <a:endParaRPr lang="en-GB"/>
          </a:p>
        </p:txBody>
      </p:sp>
      <p:sp>
        <p:nvSpPr>
          <p:cNvPr id="5" name="Footer Placeholder 4">
            <a:extLst>
              <a:ext uri="{FF2B5EF4-FFF2-40B4-BE49-F238E27FC236}">
                <a16:creationId xmlns:a16="http://schemas.microsoft.com/office/drawing/2014/main" id="{A854282D-BE81-708E-E2AE-FAC34E3893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CE3231-6895-759F-B54D-F9ADBFB00E1B}"/>
              </a:ext>
            </a:extLst>
          </p:cNvPr>
          <p:cNvSpPr>
            <a:spLocks noGrp="1"/>
          </p:cNvSpPr>
          <p:nvPr>
            <p:ph type="sldNum" sz="quarter" idx="12"/>
          </p:nvPr>
        </p:nvSpPr>
        <p:spPr/>
        <p:txBody>
          <a:bodyPr/>
          <a:lstStyle/>
          <a:p>
            <a:fld id="{685604CE-A01C-40CC-BDB4-F5ACB38A4394}" type="slidenum">
              <a:rPr lang="en-GB" smtClean="0"/>
              <a:t>‹#›</a:t>
            </a:fld>
            <a:endParaRPr lang="en-GB"/>
          </a:p>
        </p:txBody>
      </p:sp>
    </p:spTree>
    <p:extLst>
      <p:ext uri="{BB962C8B-B14F-4D97-AF65-F5344CB8AC3E}">
        <p14:creationId xmlns:p14="http://schemas.microsoft.com/office/powerpoint/2010/main" val="3966690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371887-28FA-CCAC-4FE9-F291F2D227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7E3F47-22B3-AB50-3312-9D1E486A31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2A853B-EC7F-84A3-2933-21E3FC34EECF}"/>
              </a:ext>
            </a:extLst>
          </p:cNvPr>
          <p:cNvSpPr>
            <a:spLocks noGrp="1"/>
          </p:cNvSpPr>
          <p:nvPr>
            <p:ph type="dt" sz="half" idx="10"/>
          </p:nvPr>
        </p:nvSpPr>
        <p:spPr/>
        <p:txBody>
          <a:bodyPr/>
          <a:lstStyle/>
          <a:p>
            <a:fld id="{D6568565-19A1-4CCF-83E5-0DA59DF98EA6}" type="datetimeFigureOut">
              <a:rPr lang="en-GB" smtClean="0"/>
              <a:t>03/03/2025</a:t>
            </a:fld>
            <a:endParaRPr lang="en-GB"/>
          </a:p>
        </p:txBody>
      </p:sp>
      <p:sp>
        <p:nvSpPr>
          <p:cNvPr id="5" name="Footer Placeholder 4">
            <a:extLst>
              <a:ext uri="{FF2B5EF4-FFF2-40B4-BE49-F238E27FC236}">
                <a16:creationId xmlns:a16="http://schemas.microsoft.com/office/drawing/2014/main" id="{2A75426E-D442-8D41-49F7-2F6A6413B8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7E0CD7-7EB6-AA64-9CF8-F88F533858F8}"/>
              </a:ext>
            </a:extLst>
          </p:cNvPr>
          <p:cNvSpPr>
            <a:spLocks noGrp="1"/>
          </p:cNvSpPr>
          <p:nvPr>
            <p:ph type="sldNum" sz="quarter" idx="12"/>
          </p:nvPr>
        </p:nvSpPr>
        <p:spPr/>
        <p:txBody>
          <a:bodyPr/>
          <a:lstStyle/>
          <a:p>
            <a:fld id="{685604CE-A01C-40CC-BDB4-F5ACB38A4394}" type="slidenum">
              <a:rPr lang="en-GB" smtClean="0"/>
              <a:t>‹#›</a:t>
            </a:fld>
            <a:endParaRPr lang="en-GB"/>
          </a:p>
        </p:txBody>
      </p:sp>
    </p:spTree>
    <p:extLst>
      <p:ext uri="{BB962C8B-B14F-4D97-AF65-F5344CB8AC3E}">
        <p14:creationId xmlns:p14="http://schemas.microsoft.com/office/powerpoint/2010/main" val="1139328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78D6B5-6BF5-F542-7340-B2CF16805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05E0B-91E8-7E3A-0E0A-E5FA9CDA81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3B4CF3-02C5-23AD-5408-CEBB014567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6568565-19A1-4CCF-83E5-0DA59DF98EA6}" type="datetimeFigureOut">
              <a:rPr lang="en-GB" smtClean="0"/>
              <a:t>03/03/2025</a:t>
            </a:fld>
            <a:endParaRPr lang="en-GB"/>
          </a:p>
        </p:txBody>
      </p:sp>
      <p:sp>
        <p:nvSpPr>
          <p:cNvPr id="5" name="Footer Placeholder 4">
            <a:extLst>
              <a:ext uri="{FF2B5EF4-FFF2-40B4-BE49-F238E27FC236}">
                <a16:creationId xmlns:a16="http://schemas.microsoft.com/office/drawing/2014/main" id="{18407C3F-1F4E-C498-FC24-AE715632B5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5153460-AE38-E5AB-F5AB-77B9672A44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85604CE-A01C-40CC-BDB4-F5ACB38A4394}" type="slidenum">
              <a:rPr lang="en-GB" smtClean="0"/>
              <a:t>‹#›</a:t>
            </a:fld>
            <a:endParaRPr lang="en-GB"/>
          </a:p>
        </p:txBody>
      </p:sp>
    </p:spTree>
    <p:extLst>
      <p:ext uri="{BB962C8B-B14F-4D97-AF65-F5344CB8AC3E}">
        <p14:creationId xmlns:p14="http://schemas.microsoft.com/office/powerpoint/2010/main" val="31619483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hyperlink" Target="https://www.referenceforbusiness.com/encyclopedia/Gov-Inc/Hawthorne-Experiments.html" TargetMode="External"/><Relationship Id="rId5" Type="http://schemas.openxmlformats.org/officeDocument/2006/relationships/hyperlink" Target="https://www.verywellmind.com/what-is-the-hawthorne-effect-2795234" TargetMode="External"/><Relationship Id="rId4" Type="http://schemas.openxmlformats.org/officeDocument/2006/relationships/hyperlink" Target="https://www.simplypsychology.org/hawthorne-effec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C4E09-8760-D439-1448-598A8A1252C8}"/>
              </a:ext>
            </a:extLst>
          </p:cNvPr>
          <p:cNvSpPr>
            <a:spLocks noGrp="1"/>
          </p:cNvSpPr>
          <p:nvPr>
            <p:ph type="ctrTitle"/>
          </p:nvPr>
        </p:nvSpPr>
        <p:spPr>
          <a:xfrm>
            <a:off x="899524" y="772827"/>
            <a:ext cx="4284418" cy="321736"/>
          </a:xfrm>
        </p:spPr>
        <p:txBody>
          <a:bodyPr anchor="b">
            <a:noAutofit/>
          </a:bodyPr>
          <a:lstStyle/>
          <a:p>
            <a:pPr algn="l"/>
            <a:r>
              <a:rPr lang="en-GB" sz="3600" dirty="0">
                <a:solidFill>
                  <a:schemeClr val="bg1"/>
                </a:solidFill>
              </a:rPr>
              <a:t>The Hawthorne Effect</a:t>
            </a:r>
            <a:br>
              <a:rPr lang="en-GB" sz="3600" dirty="0">
                <a:solidFill>
                  <a:schemeClr val="bg1"/>
                </a:solidFill>
              </a:rPr>
            </a:br>
            <a:r>
              <a:rPr lang="en-GB" sz="1000" i="1" dirty="0">
                <a:solidFill>
                  <a:schemeClr val="bg1"/>
                </a:solidFill>
              </a:rPr>
              <a:t>A very brief presentation by Room 1 </a:t>
            </a:r>
            <a:r>
              <a:rPr lang="en-GB" sz="1000" i="1" dirty="0">
                <a:solidFill>
                  <a:schemeClr val="bg1"/>
                </a:solidFill>
                <a:sym typeface="Wingdings" panose="05000000000000000000" pitchFamily="2" charset="2"/>
              </a:rPr>
              <a:t></a:t>
            </a:r>
            <a:endParaRPr lang="en-GB" sz="1000" i="1" dirty="0">
              <a:solidFill>
                <a:schemeClr val="bg1"/>
              </a:solidFill>
            </a:endParaRPr>
          </a:p>
        </p:txBody>
      </p:sp>
      <p:sp>
        <p:nvSpPr>
          <p:cNvPr id="1033" name="Rectangle 103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25B09A4-5963-10B9-2025-E541CE9F806E}"/>
              </a:ext>
            </a:extLst>
          </p:cNvPr>
          <p:cNvSpPr>
            <a:spLocks noGrp="1"/>
          </p:cNvSpPr>
          <p:nvPr>
            <p:ph type="subTitle" idx="1"/>
          </p:nvPr>
        </p:nvSpPr>
        <p:spPr>
          <a:xfrm>
            <a:off x="6739465" y="6214525"/>
            <a:ext cx="4305856" cy="321733"/>
          </a:xfrm>
        </p:spPr>
        <p:txBody>
          <a:bodyPr anchor="b">
            <a:normAutofit lnSpcReduction="10000"/>
          </a:bodyPr>
          <a:lstStyle/>
          <a:p>
            <a:pPr algn="r"/>
            <a:endParaRPr lang="en-GB" sz="1800"/>
          </a:p>
        </p:txBody>
      </p:sp>
      <p:pic>
        <p:nvPicPr>
          <p:cNvPr id="1026" name="Picture 2" descr="Hawthorne Effect | What is Hawthorne Effect? - MBA Learner">
            <a:extLst>
              <a:ext uri="{FF2B5EF4-FFF2-40B4-BE49-F238E27FC236}">
                <a16:creationId xmlns:a16="http://schemas.microsoft.com/office/drawing/2014/main" id="{41516B34-2872-EE19-5BA6-29C15E3189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48" b="2"/>
          <a:stretch/>
        </p:blipFill>
        <p:spPr bwMode="auto">
          <a:xfrm>
            <a:off x="3424518" y="1917211"/>
            <a:ext cx="7620803" cy="4297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6573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203E12-618C-7257-E3AB-E6920D535CE2}"/>
              </a:ext>
            </a:extLst>
          </p:cNvPr>
          <p:cNvSpPr>
            <a:spLocks noGrp="1"/>
          </p:cNvSpPr>
          <p:nvPr>
            <p:ph type="title"/>
          </p:nvPr>
        </p:nvSpPr>
        <p:spPr>
          <a:xfrm>
            <a:off x="841248" y="256032"/>
            <a:ext cx="10506456" cy="1014984"/>
          </a:xfrm>
        </p:spPr>
        <p:txBody>
          <a:bodyPr anchor="b">
            <a:normAutofit/>
          </a:bodyPr>
          <a:lstStyle/>
          <a:p>
            <a:r>
              <a:rPr lang="en-GB" sz="3100" dirty="0">
                <a:latin typeface="ADLaM Display" panose="020F0502020204030204" pitchFamily="2" charset="0"/>
                <a:ea typeface="ADLaM Display" panose="020F0502020204030204" pitchFamily="2" charset="0"/>
                <a:cs typeface="ADLaM Display" panose="020F0502020204030204" pitchFamily="2" charset="0"/>
              </a:rPr>
              <a:t>Reflect on Salient aspects of the video… (Brought to you by AI </a:t>
            </a:r>
            <a:r>
              <a:rPr lang="en-GB" sz="3100" dirty="0">
                <a:latin typeface="ADLaM Display" panose="020F0502020204030204" pitchFamily="2" charset="0"/>
                <a:ea typeface="ADLaM Display" panose="020F0502020204030204" pitchFamily="2" charset="0"/>
                <a:cs typeface="ADLaM Display" panose="020F0502020204030204" pitchFamily="2" charset="0"/>
                <a:sym typeface="Wingdings" panose="05000000000000000000" pitchFamily="2" charset="2"/>
              </a:rPr>
              <a:t>)</a:t>
            </a:r>
            <a:endParaRPr lang="en-GB" sz="3100" dirty="0">
              <a:latin typeface="ADLaM Display" panose="020F0502020204030204" pitchFamily="2" charset="0"/>
              <a:ea typeface="ADLaM Display" panose="020F0502020204030204" pitchFamily="2" charset="0"/>
              <a:cs typeface="ADLaM Display" panose="020F0502020204030204" pitchFamily="2" charset="0"/>
            </a:endParaRP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5025AB4-8F01-8953-DCDF-10DFB4DE8EDF}"/>
              </a:ext>
            </a:extLst>
          </p:cNvPr>
          <p:cNvGraphicFramePr>
            <a:graphicFrameLocks noGrp="1"/>
          </p:cNvGraphicFramePr>
          <p:nvPr>
            <p:ph idx="1"/>
            <p:extLst>
              <p:ext uri="{D42A27DB-BD31-4B8C-83A1-F6EECF244321}">
                <p14:modId xmlns:p14="http://schemas.microsoft.com/office/powerpoint/2010/main" val="139484353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097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1865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56345B-7B29-71D6-0C27-1CD66B297C8F}"/>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Relevance to WAST?</a:t>
            </a:r>
          </a:p>
        </p:txBody>
      </p:sp>
      <p:pic>
        <p:nvPicPr>
          <p:cNvPr id="2050" name="Picture 2" descr="Image result for Welsh Ambulance Service Logo">
            <a:extLst>
              <a:ext uri="{FF2B5EF4-FFF2-40B4-BE49-F238E27FC236}">
                <a16:creationId xmlns:a16="http://schemas.microsoft.com/office/drawing/2014/main" id="{8405B320-FC4A-548F-3E75-075C6493E5A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038600" y="1149355"/>
            <a:ext cx="7188199" cy="4555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5040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D445C3-6FFC-BC96-B1B2-4CDD6AE54EB6}"/>
              </a:ext>
            </a:extLst>
          </p:cNvPr>
          <p:cNvSpPr>
            <a:spLocks noGrp="1"/>
          </p:cNvSpPr>
          <p:nvPr>
            <p:ph type="title"/>
          </p:nvPr>
        </p:nvSpPr>
        <p:spPr>
          <a:xfrm>
            <a:off x="838200" y="557188"/>
            <a:ext cx="10515600" cy="1133499"/>
          </a:xfrm>
        </p:spPr>
        <p:txBody>
          <a:bodyPr>
            <a:normAutofit/>
          </a:bodyPr>
          <a:lstStyle/>
          <a:p>
            <a:pPr algn="ctr"/>
            <a:r>
              <a:rPr lang="en-GB" sz="5200"/>
              <a:t>Breakout Room Opinions…..</a:t>
            </a:r>
          </a:p>
        </p:txBody>
      </p:sp>
      <p:graphicFrame>
        <p:nvGraphicFramePr>
          <p:cNvPr id="55" name="Content Placeholder 2">
            <a:extLst>
              <a:ext uri="{FF2B5EF4-FFF2-40B4-BE49-F238E27FC236}">
                <a16:creationId xmlns:a16="http://schemas.microsoft.com/office/drawing/2014/main" id="{5B357DD0-4258-8F9A-0FBD-2A6F1063D6D9}"/>
              </a:ext>
            </a:extLst>
          </p:cNvPr>
          <p:cNvGraphicFramePr>
            <a:graphicFrameLocks noGrp="1"/>
          </p:cNvGraphicFramePr>
          <p:nvPr>
            <p:ph idx="1"/>
            <p:extLst>
              <p:ext uri="{D42A27DB-BD31-4B8C-83A1-F6EECF244321}">
                <p14:modId xmlns:p14="http://schemas.microsoft.com/office/powerpoint/2010/main" val="2607038857"/>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7653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E3B4FF89-C45F-4E24-B963-61E855708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671" y="0"/>
            <a:ext cx="731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14F25C03-EF67-4344-8AEA-7B3FA0DED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7836" y="0"/>
            <a:ext cx="731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F74793DE-3651-410B-B243-8F0B1468E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59424" y="-2665476"/>
            <a:ext cx="73152" cy="1218895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A97CF8CF-77EA-87C9-6972-AD1212CF49DF}"/>
              </a:ext>
            </a:extLst>
          </p:cNvPr>
          <p:cNvGrpSpPr>
            <a:grpSpLocks noChangeAspect="1"/>
          </p:cNvGrpSpPr>
          <p:nvPr/>
        </p:nvGrpSpPr>
        <p:grpSpPr>
          <a:xfrm>
            <a:off x="4395216" y="675742"/>
            <a:ext cx="3401568" cy="2040941"/>
            <a:chOff x="513775" y="1834201"/>
            <a:chExt cx="1309923" cy="785954"/>
          </a:xfrm>
        </p:grpSpPr>
        <p:sp>
          <p:nvSpPr>
            <p:cNvPr id="38" name="Rectangle 37">
              <a:extLst>
                <a:ext uri="{FF2B5EF4-FFF2-40B4-BE49-F238E27FC236}">
                  <a16:creationId xmlns:a16="http://schemas.microsoft.com/office/drawing/2014/main" id="{1D641725-20EB-BFA1-0CBA-3175D1423EED}"/>
                </a:ext>
              </a:extLst>
            </p:cNvPr>
            <p:cNvSpPr/>
            <p:nvPr/>
          </p:nvSpPr>
          <p:spPr>
            <a:xfrm>
              <a:off x="513775" y="1834201"/>
              <a:ext cx="1309923" cy="785954"/>
            </a:xfrm>
            <a:prstGeom prst="rect">
              <a:avLst/>
            </a:prstGeom>
          </p:spPr>
          <p:style>
            <a:lnRef idx="3">
              <a:schemeClr val="lt2">
                <a:hueOff val="0"/>
                <a:satOff val="0"/>
                <a:lumOff val="0"/>
                <a:alphaOff val="0"/>
              </a:schemeClr>
            </a:lnRef>
            <a:fillRef idx="1">
              <a:schemeClr val="dk2">
                <a:hueOff val="0"/>
                <a:satOff val="0"/>
                <a:lumOff val="0"/>
                <a:alphaOff val="0"/>
              </a:schemeClr>
            </a:fillRef>
            <a:effectRef idx="1">
              <a:schemeClr val="dk2">
                <a:hueOff val="0"/>
                <a:satOff val="0"/>
                <a:lumOff val="0"/>
                <a:alphaOff val="0"/>
              </a:schemeClr>
            </a:effectRef>
            <a:fontRef idx="minor">
              <a:schemeClr val="lt1"/>
            </a:fontRef>
          </p:style>
          <p:txBody>
            <a:bodyPr/>
            <a:lstStyle/>
            <a:p>
              <a:endParaRPr lang="en-GB" sz="1400">
                <a:solidFill>
                  <a:schemeClr val="bg1"/>
                </a:solidFill>
              </a:endParaRPr>
            </a:p>
          </p:txBody>
        </p:sp>
        <p:sp>
          <p:nvSpPr>
            <p:cNvPr id="39" name="TextBox 38">
              <a:extLst>
                <a:ext uri="{FF2B5EF4-FFF2-40B4-BE49-F238E27FC236}">
                  <a16:creationId xmlns:a16="http://schemas.microsoft.com/office/drawing/2014/main" id="{704745F8-9106-C8F1-582B-BF303B8BCD0E}"/>
                </a:ext>
              </a:extLst>
            </p:cNvPr>
            <p:cNvSpPr txBox="1"/>
            <p:nvPr/>
          </p:nvSpPr>
          <p:spPr>
            <a:xfrm>
              <a:off x="513775" y="1834201"/>
              <a:ext cx="1309923" cy="78595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9050" tIns="19050" rIns="19050" bIns="19050" numCol="1" spcCol="1270" anchor="ctr" anchorCtr="0">
              <a:noAutofit/>
            </a:bodyPr>
            <a:lstStyle/>
            <a:p>
              <a:pPr algn="ctr" defTabSz="574139">
                <a:lnSpc>
                  <a:spcPct val="90000"/>
                </a:lnSpc>
                <a:spcBef>
                  <a:spcPct val="0"/>
                </a:spcBef>
                <a:spcAft>
                  <a:spcPct val="35000"/>
                </a:spcAft>
              </a:pPr>
              <a:r>
                <a:rPr lang="en-GB" sz="1526" kern="1200">
                  <a:solidFill>
                    <a:schemeClr val="bg1"/>
                  </a:solidFill>
                  <a:latin typeface="+mn-lt"/>
                  <a:ea typeface="+mn-ea"/>
                  <a:cs typeface="+mn-cs"/>
                </a:rPr>
                <a:t>-When thinking about the links between the hawthorn effect and the SP role/ ambulance staff, sometimes it appears productivity increases due to individual staff getting tailored attention for their learning needs (either highlighted by themselves or us)</a:t>
              </a:r>
              <a:endParaRPr lang="en-US" sz="1400" kern="1200">
                <a:solidFill>
                  <a:schemeClr val="bg1"/>
                </a:solidFill>
              </a:endParaRPr>
            </a:p>
          </p:txBody>
        </p:sp>
      </p:grpSp>
      <p:grpSp>
        <p:nvGrpSpPr>
          <p:cNvPr id="40" name="Group 39">
            <a:extLst>
              <a:ext uri="{FF2B5EF4-FFF2-40B4-BE49-F238E27FC236}">
                <a16:creationId xmlns:a16="http://schemas.microsoft.com/office/drawing/2014/main" id="{A4903605-FCE9-5DF7-87F5-5D9C25FEDCDC}"/>
              </a:ext>
            </a:extLst>
          </p:cNvPr>
          <p:cNvGrpSpPr>
            <a:grpSpLocks noChangeAspect="1"/>
          </p:cNvGrpSpPr>
          <p:nvPr/>
        </p:nvGrpSpPr>
        <p:grpSpPr>
          <a:xfrm>
            <a:off x="8492040" y="677434"/>
            <a:ext cx="3401568" cy="2040941"/>
            <a:chOff x="1954691" y="1834201"/>
            <a:chExt cx="1309923" cy="785954"/>
          </a:xfrm>
        </p:grpSpPr>
        <p:sp>
          <p:nvSpPr>
            <p:cNvPr id="41" name="Rectangle 40">
              <a:extLst>
                <a:ext uri="{FF2B5EF4-FFF2-40B4-BE49-F238E27FC236}">
                  <a16:creationId xmlns:a16="http://schemas.microsoft.com/office/drawing/2014/main" id="{533686BC-A6F7-2FC4-9D4D-8976AFA433A1}"/>
                </a:ext>
              </a:extLst>
            </p:cNvPr>
            <p:cNvSpPr/>
            <p:nvPr/>
          </p:nvSpPr>
          <p:spPr>
            <a:xfrm>
              <a:off x="1954691" y="1834201"/>
              <a:ext cx="1309923" cy="785954"/>
            </a:xfrm>
            <a:prstGeom prst="rect">
              <a:avLst/>
            </a:prstGeom>
          </p:spPr>
          <p:style>
            <a:lnRef idx="3">
              <a:schemeClr val="lt2">
                <a:hueOff val="0"/>
                <a:satOff val="0"/>
                <a:lumOff val="0"/>
                <a:alphaOff val="0"/>
              </a:schemeClr>
            </a:lnRef>
            <a:fillRef idx="1">
              <a:schemeClr val="dk2">
                <a:hueOff val="0"/>
                <a:satOff val="0"/>
                <a:lumOff val="0"/>
                <a:alphaOff val="0"/>
              </a:schemeClr>
            </a:fillRef>
            <a:effectRef idx="1">
              <a:schemeClr val="dk2">
                <a:hueOff val="0"/>
                <a:satOff val="0"/>
                <a:lumOff val="0"/>
                <a:alphaOff val="0"/>
              </a:schemeClr>
            </a:effectRef>
            <a:fontRef idx="minor">
              <a:schemeClr val="lt1"/>
            </a:fontRef>
          </p:style>
          <p:txBody>
            <a:bodyPr/>
            <a:lstStyle/>
            <a:p>
              <a:endParaRPr lang="en-GB" sz="1400">
                <a:solidFill>
                  <a:schemeClr val="bg1"/>
                </a:solidFill>
              </a:endParaRPr>
            </a:p>
          </p:txBody>
        </p:sp>
        <p:sp>
          <p:nvSpPr>
            <p:cNvPr id="42" name="TextBox 41">
              <a:extLst>
                <a:ext uri="{FF2B5EF4-FFF2-40B4-BE49-F238E27FC236}">
                  <a16:creationId xmlns:a16="http://schemas.microsoft.com/office/drawing/2014/main" id="{BCA6286E-9152-9276-F370-1247290B996B}"/>
                </a:ext>
              </a:extLst>
            </p:cNvPr>
            <p:cNvSpPr txBox="1"/>
            <p:nvPr/>
          </p:nvSpPr>
          <p:spPr>
            <a:xfrm>
              <a:off x="1954691" y="1834201"/>
              <a:ext cx="1309923" cy="78595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9050" tIns="19050" rIns="19050" bIns="19050" numCol="1" spcCol="1270" anchor="ctr" anchorCtr="0">
              <a:noAutofit/>
            </a:bodyPr>
            <a:lstStyle/>
            <a:p>
              <a:pPr algn="ctr" defTabSz="571271">
                <a:lnSpc>
                  <a:spcPct val="90000"/>
                </a:lnSpc>
                <a:spcBef>
                  <a:spcPct val="0"/>
                </a:spcBef>
                <a:spcAft>
                  <a:spcPct val="35000"/>
                </a:spcAft>
              </a:pPr>
              <a:r>
                <a:rPr lang="en-GB" sz="1512" kern="1200">
                  <a:solidFill>
                    <a:schemeClr val="bg1"/>
                  </a:solidFill>
                  <a:latin typeface="+mn-lt"/>
                  <a:ea typeface="+mn-ea"/>
                  <a:cs typeface="+mn-cs"/>
                </a:rPr>
                <a:t>-Desire to stand well with ones fellows. The so called instinct of association easily outweighs the merely individual interest and the logic of reasoning upon which so many spurious principles of management are based.</a:t>
              </a:r>
              <a:endParaRPr lang="en-US" sz="1400" kern="1200">
                <a:solidFill>
                  <a:schemeClr val="bg1"/>
                </a:solidFill>
              </a:endParaRPr>
            </a:p>
          </p:txBody>
        </p:sp>
      </p:grpSp>
      <p:grpSp>
        <p:nvGrpSpPr>
          <p:cNvPr id="43" name="Group 42">
            <a:extLst>
              <a:ext uri="{FF2B5EF4-FFF2-40B4-BE49-F238E27FC236}">
                <a16:creationId xmlns:a16="http://schemas.microsoft.com/office/drawing/2014/main" id="{1F938B7C-1294-C13D-1A5F-53BBBE839BBB}"/>
              </a:ext>
            </a:extLst>
          </p:cNvPr>
          <p:cNvGrpSpPr>
            <a:grpSpLocks noChangeAspect="1"/>
          </p:cNvGrpSpPr>
          <p:nvPr/>
        </p:nvGrpSpPr>
        <p:grpSpPr>
          <a:xfrm>
            <a:off x="4428095" y="4139624"/>
            <a:ext cx="3401568" cy="2040941"/>
            <a:chOff x="3395607" y="1834201"/>
            <a:chExt cx="1309923" cy="785954"/>
          </a:xfrm>
        </p:grpSpPr>
        <p:sp>
          <p:nvSpPr>
            <p:cNvPr id="44" name="Rectangle 43">
              <a:extLst>
                <a:ext uri="{FF2B5EF4-FFF2-40B4-BE49-F238E27FC236}">
                  <a16:creationId xmlns:a16="http://schemas.microsoft.com/office/drawing/2014/main" id="{73766283-C88D-4EE6-A54A-67DD85D33615}"/>
                </a:ext>
              </a:extLst>
            </p:cNvPr>
            <p:cNvSpPr/>
            <p:nvPr/>
          </p:nvSpPr>
          <p:spPr>
            <a:xfrm>
              <a:off x="3395607" y="1834201"/>
              <a:ext cx="1309923" cy="785954"/>
            </a:xfrm>
            <a:prstGeom prst="rect">
              <a:avLst/>
            </a:prstGeom>
          </p:spPr>
          <p:style>
            <a:lnRef idx="3">
              <a:schemeClr val="lt2">
                <a:hueOff val="0"/>
                <a:satOff val="0"/>
                <a:lumOff val="0"/>
                <a:alphaOff val="0"/>
              </a:schemeClr>
            </a:lnRef>
            <a:fillRef idx="1">
              <a:schemeClr val="dk2">
                <a:hueOff val="0"/>
                <a:satOff val="0"/>
                <a:lumOff val="0"/>
                <a:alphaOff val="0"/>
              </a:schemeClr>
            </a:fillRef>
            <a:effectRef idx="1">
              <a:schemeClr val="dk2">
                <a:hueOff val="0"/>
                <a:satOff val="0"/>
                <a:lumOff val="0"/>
                <a:alphaOff val="0"/>
              </a:schemeClr>
            </a:effectRef>
            <a:fontRef idx="minor">
              <a:schemeClr val="lt1"/>
            </a:fontRef>
          </p:style>
          <p:txBody>
            <a:bodyPr/>
            <a:lstStyle/>
            <a:p>
              <a:endParaRPr lang="en-GB" sz="1400">
                <a:solidFill>
                  <a:schemeClr val="bg1"/>
                </a:solidFill>
              </a:endParaRPr>
            </a:p>
          </p:txBody>
        </p:sp>
        <p:sp>
          <p:nvSpPr>
            <p:cNvPr id="45" name="TextBox 44">
              <a:extLst>
                <a:ext uri="{FF2B5EF4-FFF2-40B4-BE49-F238E27FC236}">
                  <a16:creationId xmlns:a16="http://schemas.microsoft.com/office/drawing/2014/main" id="{9B2A933F-9ADD-522A-0068-04BB52E92F8B}"/>
                </a:ext>
              </a:extLst>
            </p:cNvPr>
            <p:cNvSpPr txBox="1"/>
            <p:nvPr/>
          </p:nvSpPr>
          <p:spPr>
            <a:xfrm>
              <a:off x="3395607" y="1834201"/>
              <a:ext cx="1309923" cy="78595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9050" tIns="19050" rIns="19050" bIns="19050" numCol="1" spcCol="1270" anchor="ctr" anchorCtr="0">
              <a:noAutofit/>
            </a:bodyPr>
            <a:lstStyle/>
            <a:p>
              <a:pPr algn="ctr" defTabSz="573227">
                <a:lnSpc>
                  <a:spcPct val="90000"/>
                </a:lnSpc>
                <a:spcBef>
                  <a:spcPct val="0"/>
                </a:spcBef>
                <a:spcAft>
                  <a:spcPct val="35000"/>
                </a:spcAft>
              </a:pPr>
              <a:r>
                <a:rPr lang="en-GB" sz="1456" kern="1200">
                  <a:solidFill>
                    <a:schemeClr val="bg1"/>
                  </a:solidFill>
                  <a:latin typeface="+mn-lt"/>
                  <a:ea typeface="+mn-ea"/>
                  <a:cs typeface="+mn-cs"/>
                </a:rPr>
                <a:t>-Better working environments can increase productivity, likely due to increased moods/ attitudes. </a:t>
              </a:r>
              <a:r>
                <a:rPr lang="en-GB" sz="1456" kern="1200" err="1">
                  <a:solidFill>
                    <a:schemeClr val="bg1"/>
                  </a:solidFill>
                  <a:latin typeface="+mn-lt"/>
                  <a:ea typeface="+mn-ea"/>
                  <a:cs typeface="+mn-cs"/>
                </a:rPr>
                <a:t>I.e</a:t>
              </a:r>
              <a:r>
                <a:rPr lang="en-GB" sz="1456" kern="1200">
                  <a:solidFill>
                    <a:schemeClr val="bg1"/>
                  </a:solidFill>
                  <a:latin typeface="+mn-lt"/>
                  <a:ea typeface="+mn-ea"/>
                  <a:cs typeface="+mn-cs"/>
                </a:rPr>
                <a:t> nice kit / uniforms/ smart stations / clean etc</a:t>
              </a:r>
              <a:endParaRPr lang="en-US" sz="1400" kern="1200">
                <a:solidFill>
                  <a:schemeClr val="bg1"/>
                </a:solidFill>
              </a:endParaRPr>
            </a:p>
          </p:txBody>
        </p:sp>
      </p:grpSp>
      <p:grpSp>
        <p:nvGrpSpPr>
          <p:cNvPr id="46" name="Group 45">
            <a:extLst>
              <a:ext uri="{FF2B5EF4-FFF2-40B4-BE49-F238E27FC236}">
                <a16:creationId xmlns:a16="http://schemas.microsoft.com/office/drawing/2014/main" id="{94414E76-17EA-5DE4-8181-768D697A26D2}"/>
              </a:ext>
            </a:extLst>
          </p:cNvPr>
          <p:cNvGrpSpPr>
            <a:grpSpLocks noChangeAspect="1"/>
          </p:cNvGrpSpPr>
          <p:nvPr/>
        </p:nvGrpSpPr>
        <p:grpSpPr>
          <a:xfrm>
            <a:off x="8492124" y="4139624"/>
            <a:ext cx="3401568" cy="2040941"/>
            <a:chOff x="513775" y="2751147"/>
            <a:chExt cx="1309923" cy="785954"/>
          </a:xfrm>
        </p:grpSpPr>
        <p:sp>
          <p:nvSpPr>
            <p:cNvPr id="47" name="Rectangle 46">
              <a:extLst>
                <a:ext uri="{FF2B5EF4-FFF2-40B4-BE49-F238E27FC236}">
                  <a16:creationId xmlns:a16="http://schemas.microsoft.com/office/drawing/2014/main" id="{D2AEC9E3-658F-EDB2-AB8C-8B31C9721A99}"/>
                </a:ext>
              </a:extLst>
            </p:cNvPr>
            <p:cNvSpPr/>
            <p:nvPr/>
          </p:nvSpPr>
          <p:spPr>
            <a:xfrm>
              <a:off x="513775" y="2751147"/>
              <a:ext cx="1309923" cy="785954"/>
            </a:xfrm>
            <a:prstGeom prst="rect">
              <a:avLst/>
            </a:prstGeom>
          </p:spPr>
          <p:style>
            <a:lnRef idx="3">
              <a:schemeClr val="lt2">
                <a:hueOff val="0"/>
                <a:satOff val="0"/>
                <a:lumOff val="0"/>
                <a:alphaOff val="0"/>
              </a:schemeClr>
            </a:lnRef>
            <a:fillRef idx="1">
              <a:schemeClr val="dk2">
                <a:hueOff val="0"/>
                <a:satOff val="0"/>
                <a:lumOff val="0"/>
                <a:alphaOff val="0"/>
              </a:schemeClr>
            </a:fillRef>
            <a:effectRef idx="1">
              <a:schemeClr val="dk2">
                <a:hueOff val="0"/>
                <a:satOff val="0"/>
                <a:lumOff val="0"/>
                <a:alphaOff val="0"/>
              </a:schemeClr>
            </a:effectRef>
            <a:fontRef idx="minor">
              <a:schemeClr val="lt1"/>
            </a:fontRef>
          </p:style>
          <p:txBody>
            <a:bodyPr/>
            <a:lstStyle/>
            <a:p>
              <a:endParaRPr lang="en-GB" sz="1400">
                <a:solidFill>
                  <a:schemeClr val="bg1"/>
                </a:solidFill>
              </a:endParaRPr>
            </a:p>
          </p:txBody>
        </p:sp>
        <p:sp>
          <p:nvSpPr>
            <p:cNvPr id="48" name="TextBox 47">
              <a:extLst>
                <a:ext uri="{FF2B5EF4-FFF2-40B4-BE49-F238E27FC236}">
                  <a16:creationId xmlns:a16="http://schemas.microsoft.com/office/drawing/2014/main" id="{059EAF82-276C-68B1-501B-EADC58F69DC7}"/>
                </a:ext>
              </a:extLst>
            </p:cNvPr>
            <p:cNvSpPr txBox="1"/>
            <p:nvPr/>
          </p:nvSpPr>
          <p:spPr>
            <a:xfrm>
              <a:off x="513775" y="2751147"/>
              <a:ext cx="1309923" cy="78595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9050" tIns="19050" rIns="19050" bIns="19050" numCol="1" spcCol="1270" anchor="ctr" anchorCtr="0">
              <a:noAutofit/>
            </a:bodyPr>
            <a:lstStyle/>
            <a:p>
              <a:pPr algn="ctr" defTabSz="573227">
                <a:lnSpc>
                  <a:spcPct val="90000"/>
                </a:lnSpc>
                <a:spcBef>
                  <a:spcPct val="0"/>
                </a:spcBef>
                <a:spcAft>
                  <a:spcPct val="35000"/>
                </a:spcAft>
              </a:pPr>
              <a:r>
                <a:rPr lang="en-GB" sz="1456" kern="1200">
                  <a:solidFill>
                    <a:schemeClr val="bg1"/>
                  </a:solidFill>
                  <a:latin typeface="+mn-lt"/>
                  <a:ea typeface="+mn-ea"/>
                  <a:cs typeface="+mn-cs"/>
                </a:rPr>
                <a:t>-Workers likely influenced by the social force of their peer groups rather than incentives of their superiors</a:t>
              </a:r>
              <a:endParaRPr lang="en-US" sz="1400" kern="1200">
                <a:solidFill>
                  <a:schemeClr val="bg1"/>
                </a:solidFill>
              </a:endParaRPr>
            </a:p>
          </p:txBody>
        </p:sp>
      </p:grpSp>
      <p:grpSp>
        <p:nvGrpSpPr>
          <p:cNvPr id="49" name="Group 48">
            <a:extLst>
              <a:ext uri="{FF2B5EF4-FFF2-40B4-BE49-F238E27FC236}">
                <a16:creationId xmlns:a16="http://schemas.microsoft.com/office/drawing/2014/main" id="{1880DDCB-36B4-3BDF-D1B1-65BF757CB452}"/>
              </a:ext>
            </a:extLst>
          </p:cNvPr>
          <p:cNvGrpSpPr>
            <a:grpSpLocks noChangeAspect="1"/>
          </p:cNvGrpSpPr>
          <p:nvPr/>
        </p:nvGrpSpPr>
        <p:grpSpPr>
          <a:xfrm>
            <a:off x="321733" y="676067"/>
            <a:ext cx="3400481" cy="2040289"/>
            <a:chOff x="1954691" y="2751147"/>
            <a:chExt cx="1309923" cy="785954"/>
          </a:xfrm>
        </p:grpSpPr>
        <p:sp>
          <p:nvSpPr>
            <p:cNvPr id="50" name="Rectangle 49">
              <a:extLst>
                <a:ext uri="{FF2B5EF4-FFF2-40B4-BE49-F238E27FC236}">
                  <a16:creationId xmlns:a16="http://schemas.microsoft.com/office/drawing/2014/main" id="{81941ED7-7FAB-51A5-532E-C80E05437752}"/>
                </a:ext>
              </a:extLst>
            </p:cNvPr>
            <p:cNvSpPr/>
            <p:nvPr/>
          </p:nvSpPr>
          <p:spPr>
            <a:xfrm>
              <a:off x="1954691" y="2751147"/>
              <a:ext cx="1309923" cy="785954"/>
            </a:xfrm>
            <a:prstGeom prst="rect">
              <a:avLst/>
            </a:prstGeom>
          </p:spPr>
          <p:style>
            <a:lnRef idx="3">
              <a:schemeClr val="lt2">
                <a:hueOff val="0"/>
                <a:satOff val="0"/>
                <a:lumOff val="0"/>
                <a:alphaOff val="0"/>
              </a:schemeClr>
            </a:lnRef>
            <a:fillRef idx="1">
              <a:schemeClr val="dk2">
                <a:hueOff val="0"/>
                <a:satOff val="0"/>
                <a:lumOff val="0"/>
                <a:alphaOff val="0"/>
              </a:schemeClr>
            </a:fillRef>
            <a:effectRef idx="1">
              <a:schemeClr val="dk2">
                <a:hueOff val="0"/>
                <a:satOff val="0"/>
                <a:lumOff val="0"/>
                <a:alphaOff val="0"/>
              </a:schemeClr>
            </a:effectRef>
            <a:fontRef idx="minor">
              <a:schemeClr val="lt1"/>
            </a:fontRef>
          </p:style>
          <p:txBody>
            <a:bodyPr/>
            <a:lstStyle/>
            <a:p>
              <a:endParaRPr lang="en-GB" sz="1400">
                <a:solidFill>
                  <a:schemeClr val="bg1"/>
                </a:solidFill>
              </a:endParaRPr>
            </a:p>
          </p:txBody>
        </p:sp>
        <p:sp>
          <p:nvSpPr>
            <p:cNvPr id="51" name="TextBox 50">
              <a:extLst>
                <a:ext uri="{FF2B5EF4-FFF2-40B4-BE49-F238E27FC236}">
                  <a16:creationId xmlns:a16="http://schemas.microsoft.com/office/drawing/2014/main" id="{95A47526-20E3-6011-9317-9FCC9FDB0AB1}"/>
                </a:ext>
              </a:extLst>
            </p:cNvPr>
            <p:cNvSpPr txBox="1"/>
            <p:nvPr/>
          </p:nvSpPr>
          <p:spPr>
            <a:xfrm>
              <a:off x="1954691" y="2751147"/>
              <a:ext cx="1309923" cy="78595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9050" tIns="19050" rIns="19050" bIns="19050" numCol="1" spcCol="1270" anchor="ctr" anchorCtr="0">
              <a:noAutofit/>
            </a:bodyPr>
            <a:lstStyle/>
            <a:p>
              <a:pPr algn="ctr" defTabSz="573227">
                <a:lnSpc>
                  <a:spcPct val="90000"/>
                </a:lnSpc>
                <a:spcBef>
                  <a:spcPct val="0"/>
                </a:spcBef>
                <a:spcAft>
                  <a:spcPct val="35000"/>
                </a:spcAft>
              </a:pPr>
              <a:r>
                <a:rPr lang="en-GB" sz="1456" kern="1200">
                  <a:solidFill>
                    <a:schemeClr val="bg1"/>
                  </a:solidFill>
                  <a:latin typeface="+mn-lt"/>
                  <a:ea typeface="+mn-ea"/>
                  <a:cs typeface="+mn-cs"/>
                </a:rPr>
                <a:t>-Short term gain = long term decline.</a:t>
              </a:r>
              <a:endParaRPr lang="en-US" sz="1400" kern="1200">
                <a:solidFill>
                  <a:schemeClr val="bg1"/>
                </a:solidFill>
              </a:endParaRPr>
            </a:p>
          </p:txBody>
        </p:sp>
      </p:grpSp>
      <p:grpSp>
        <p:nvGrpSpPr>
          <p:cNvPr id="52" name="Group 51">
            <a:extLst>
              <a:ext uri="{FF2B5EF4-FFF2-40B4-BE49-F238E27FC236}">
                <a16:creationId xmlns:a16="http://schemas.microsoft.com/office/drawing/2014/main" id="{BB0D460E-544B-BF3A-98C3-35F8F9AD0248}"/>
              </a:ext>
            </a:extLst>
          </p:cNvPr>
          <p:cNvGrpSpPr>
            <a:grpSpLocks noChangeAspect="1"/>
          </p:cNvGrpSpPr>
          <p:nvPr/>
        </p:nvGrpSpPr>
        <p:grpSpPr>
          <a:xfrm>
            <a:off x="364066" y="4139624"/>
            <a:ext cx="3401568" cy="2040941"/>
            <a:chOff x="3395607" y="2751147"/>
            <a:chExt cx="1309923" cy="785954"/>
          </a:xfrm>
        </p:grpSpPr>
        <p:sp>
          <p:nvSpPr>
            <p:cNvPr id="53" name="Rectangle 52">
              <a:extLst>
                <a:ext uri="{FF2B5EF4-FFF2-40B4-BE49-F238E27FC236}">
                  <a16:creationId xmlns:a16="http://schemas.microsoft.com/office/drawing/2014/main" id="{48E93DAA-D11A-E500-FA3F-9CFB8DE3FF6A}"/>
                </a:ext>
              </a:extLst>
            </p:cNvPr>
            <p:cNvSpPr/>
            <p:nvPr/>
          </p:nvSpPr>
          <p:spPr>
            <a:xfrm>
              <a:off x="3395607" y="2751147"/>
              <a:ext cx="1309923" cy="785954"/>
            </a:xfrm>
            <a:prstGeom prst="rect">
              <a:avLst/>
            </a:prstGeom>
          </p:spPr>
          <p:style>
            <a:lnRef idx="3">
              <a:schemeClr val="lt2">
                <a:hueOff val="0"/>
                <a:satOff val="0"/>
                <a:lumOff val="0"/>
                <a:alphaOff val="0"/>
              </a:schemeClr>
            </a:lnRef>
            <a:fillRef idx="1">
              <a:schemeClr val="dk2">
                <a:hueOff val="0"/>
                <a:satOff val="0"/>
                <a:lumOff val="0"/>
                <a:alphaOff val="0"/>
              </a:schemeClr>
            </a:fillRef>
            <a:effectRef idx="1">
              <a:schemeClr val="dk2">
                <a:hueOff val="0"/>
                <a:satOff val="0"/>
                <a:lumOff val="0"/>
                <a:alphaOff val="0"/>
              </a:schemeClr>
            </a:effectRef>
            <a:fontRef idx="minor">
              <a:schemeClr val="lt1"/>
            </a:fontRef>
          </p:style>
          <p:txBody>
            <a:bodyPr/>
            <a:lstStyle/>
            <a:p>
              <a:endParaRPr lang="en-GB" sz="1400">
                <a:solidFill>
                  <a:schemeClr val="bg1"/>
                </a:solidFill>
              </a:endParaRPr>
            </a:p>
          </p:txBody>
        </p:sp>
        <p:sp>
          <p:nvSpPr>
            <p:cNvPr id="54" name="TextBox 53">
              <a:extLst>
                <a:ext uri="{FF2B5EF4-FFF2-40B4-BE49-F238E27FC236}">
                  <a16:creationId xmlns:a16="http://schemas.microsoft.com/office/drawing/2014/main" id="{AD883C67-E480-5D31-6716-5031CCF38208}"/>
                </a:ext>
              </a:extLst>
            </p:cNvPr>
            <p:cNvSpPr txBox="1"/>
            <p:nvPr/>
          </p:nvSpPr>
          <p:spPr>
            <a:xfrm>
              <a:off x="3395607" y="2751147"/>
              <a:ext cx="1309923" cy="78595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9050" tIns="19050" rIns="19050" bIns="19050" numCol="1" spcCol="1270" anchor="ctr" anchorCtr="0">
              <a:noAutofit/>
            </a:bodyPr>
            <a:lstStyle/>
            <a:p>
              <a:pPr algn="ctr" defTabSz="571739">
                <a:lnSpc>
                  <a:spcPct val="90000"/>
                </a:lnSpc>
                <a:spcBef>
                  <a:spcPct val="0"/>
                </a:spcBef>
                <a:spcAft>
                  <a:spcPct val="35000"/>
                </a:spcAft>
              </a:pPr>
              <a:r>
                <a:rPr lang="en-GB" sz="1470" kern="1200">
                  <a:solidFill>
                    <a:schemeClr val="bg1"/>
                  </a:solidFill>
                  <a:latin typeface="+mn-lt"/>
                  <a:ea typeface="+mn-ea"/>
                  <a:cs typeface="+mn-cs"/>
                </a:rPr>
                <a:t>Industrial sociology and industrial relations are both academic fields that study the relationship between employers and employees. Industrial sociology examines the social and industrial factors that influence this relationship, while industrial relations focuses on interactions between these groups</a:t>
              </a:r>
              <a:endParaRPr lang="en-US" sz="1400" kern="1200">
                <a:solidFill>
                  <a:schemeClr val="bg1"/>
                </a:solidFill>
              </a:endParaRPr>
            </a:p>
          </p:txBody>
        </p:sp>
      </p:grpSp>
      <p:sp>
        <p:nvSpPr>
          <p:cNvPr id="55" name="TextBox 54">
            <a:extLst>
              <a:ext uri="{FF2B5EF4-FFF2-40B4-BE49-F238E27FC236}">
                <a16:creationId xmlns:a16="http://schemas.microsoft.com/office/drawing/2014/main" id="{606C529B-1C93-73E6-A5A2-0EE265710FE2}"/>
              </a:ext>
            </a:extLst>
          </p:cNvPr>
          <p:cNvSpPr txBox="1"/>
          <p:nvPr/>
        </p:nvSpPr>
        <p:spPr>
          <a:xfrm>
            <a:off x="629920" y="193040"/>
            <a:ext cx="2722880" cy="365760"/>
          </a:xfrm>
          <a:prstGeom prst="rect">
            <a:avLst/>
          </a:prstGeom>
          <a:noFill/>
        </p:spPr>
        <p:txBody>
          <a:bodyPr wrap="square" rtlCol="0">
            <a:spAutoFit/>
          </a:bodyPr>
          <a:lstStyle/>
          <a:p>
            <a:r>
              <a:rPr lang="en-GB"/>
              <a:t>Continued…</a:t>
            </a:r>
            <a:endParaRPr lang="en-GB" dirty="0"/>
          </a:p>
        </p:txBody>
      </p:sp>
    </p:spTree>
    <p:extLst>
      <p:ext uri="{BB962C8B-B14F-4D97-AF65-F5344CB8AC3E}">
        <p14:creationId xmlns:p14="http://schemas.microsoft.com/office/powerpoint/2010/main" val="3080889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D2179F-EBD9-0B99-9D17-9048C3F8987B}"/>
              </a:ext>
            </a:extLst>
          </p:cNvPr>
          <p:cNvSpPr>
            <a:spLocks noGrp="1"/>
          </p:cNvSpPr>
          <p:nvPr>
            <p:ph type="title"/>
          </p:nvPr>
        </p:nvSpPr>
        <p:spPr>
          <a:xfrm>
            <a:off x="838200" y="557188"/>
            <a:ext cx="10515600" cy="1133499"/>
          </a:xfrm>
        </p:spPr>
        <p:txBody>
          <a:bodyPr>
            <a:normAutofit/>
          </a:bodyPr>
          <a:lstStyle/>
          <a:p>
            <a:pPr algn="ctr"/>
            <a:r>
              <a:rPr lang="en-GB" sz="5200" dirty="0"/>
              <a:t>Nearly there… </a:t>
            </a:r>
          </a:p>
        </p:txBody>
      </p:sp>
      <p:graphicFrame>
        <p:nvGraphicFramePr>
          <p:cNvPr id="5" name="Content Placeholder 2">
            <a:extLst>
              <a:ext uri="{FF2B5EF4-FFF2-40B4-BE49-F238E27FC236}">
                <a16:creationId xmlns:a16="http://schemas.microsoft.com/office/drawing/2014/main" id="{50D8D53B-53BF-EE07-75BD-2B3B81693D5A}"/>
              </a:ext>
            </a:extLst>
          </p:cNvPr>
          <p:cNvGraphicFramePr>
            <a:graphicFrameLocks noGrp="1"/>
          </p:cNvGraphicFramePr>
          <p:nvPr>
            <p:ph idx="1"/>
            <p:extLst>
              <p:ext uri="{D42A27DB-BD31-4B8C-83A1-F6EECF244321}">
                <p14:modId xmlns:p14="http://schemas.microsoft.com/office/powerpoint/2010/main" val="352014908"/>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1751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E2680D-47EA-2C54-BA3C-7F7836398952}"/>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Summary and criticism…</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E00C666-37E8-3AE1-FDE3-101F81113CDA}"/>
              </a:ext>
            </a:extLst>
          </p:cNvPr>
          <p:cNvGraphicFramePr>
            <a:graphicFrameLocks noGrp="1"/>
          </p:cNvGraphicFramePr>
          <p:nvPr>
            <p:ph idx="1"/>
            <p:extLst>
              <p:ext uri="{D42A27DB-BD31-4B8C-83A1-F6EECF244321}">
                <p14:modId xmlns:p14="http://schemas.microsoft.com/office/powerpoint/2010/main" val="248345326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73ACC77-36AD-02AD-2669-C52CFCBB69D6}"/>
              </a:ext>
            </a:extLst>
          </p:cNvPr>
          <p:cNvSpPr txBox="1"/>
          <p:nvPr/>
        </p:nvSpPr>
        <p:spPr>
          <a:xfrm>
            <a:off x="9415604" y="4146488"/>
            <a:ext cx="1938195" cy="1554272"/>
          </a:xfrm>
          <a:prstGeom prst="rect">
            <a:avLst/>
          </a:prstGeom>
          <a:noFill/>
        </p:spPr>
        <p:txBody>
          <a:bodyPr wrap="square" rtlCol="0">
            <a:spAutoFit/>
          </a:bodyPr>
          <a:lstStyle/>
          <a:p>
            <a:pPr algn="ctr"/>
            <a:r>
              <a:rPr lang="en-GB" sz="1100" cap="all" dirty="0">
                <a:effectLst/>
              </a:rPr>
              <a:t>Questions regarding data being written up or data being lost (Rice (1982) and Gale (2004)). Notable patterns pulled from the studies were entirely fictional.</a:t>
            </a:r>
          </a:p>
          <a:p>
            <a:endParaRPr lang="en-GB" dirty="0"/>
          </a:p>
        </p:txBody>
      </p:sp>
    </p:spTree>
    <p:extLst>
      <p:ext uri="{BB962C8B-B14F-4D97-AF65-F5344CB8AC3E}">
        <p14:creationId xmlns:p14="http://schemas.microsoft.com/office/powerpoint/2010/main" val="2021710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aterpillar">
            <a:extLst>
              <a:ext uri="{FF2B5EF4-FFF2-40B4-BE49-F238E27FC236}">
                <a16:creationId xmlns:a16="http://schemas.microsoft.com/office/drawing/2014/main" id="{2619F0AC-D2D6-93A9-40CC-EC02B536F22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24" name="Freeform: Shape 23">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5E1A32B-30B1-08A6-0BE1-B5FB79D57EAA}"/>
              </a:ext>
            </a:extLst>
          </p:cNvPr>
          <p:cNvSpPr>
            <a:spLocks noGrp="1"/>
          </p:cNvSpPr>
          <p:nvPr>
            <p:ph type="title"/>
          </p:nvPr>
        </p:nvSpPr>
        <p:spPr>
          <a:xfrm>
            <a:off x="5759354" y="457201"/>
            <a:ext cx="5337270" cy="1835911"/>
          </a:xfrm>
        </p:spPr>
        <p:txBody>
          <a:bodyPr anchor="b">
            <a:normAutofit/>
          </a:bodyPr>
          <a:lstStyle/>
          <a:p>
            <a:r>
              <a:rPr lang="en-GB" sz="5400">
                <a:solidFill>
                  <a:srgbClr val="FFFFFF"/>
                </a:solidFill>
              </a:rPr>
              <a:t>References…</a:t>
            </a:r>
          </a:p>
        </p:txBody>
      </p:sp>
      <p:sp>
        <p:nvSpPr>
          <p:cNvPr id="26"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272EDC-6D02-93CD-FC80-B0C9790EFF7B}"/>
              </a:ext>
            </a:extLst>
          </p:cNvPr>
          <p:cNvSpPr>
            <a:spLocks noGrp="1"/>
          </p:cNvSpPr>
          <p:nvPr>
            <p:ph idx="1"/>
          </p:nvPr>
        </p:nvSpPr>
        <p:spPr>
          <a:xfrm>
            <a:off x="5759354" y="2798064"/>
            <a:ext cx="5461095" cy="3417611"/>
          </a:xfrm>
        </p:spPr>
        <p:txBody>
          <a:bodyPr anchor="t">
            <a:normAutofit fontScale="25000" lnSpcReduction="20000"/>
          </a:bodyPr>
          <a:lstStyle/>
          <a:p>
            <a:r>
              <a:rPr lang="en-GB" sz="3600" b="1" dirty="0">
                <a:solidFill>
                  <a:srgbClr val="FFFFFF"/>
                </a:solidFill>
                <a:effectLst/>
                <a:latin typeface="Segoe UI" panose="020B0502040204020203" pitchFamily="34" charset="0"/>
              </a:rPr>
              <a:t>Hawthorne Effect: Definition, How It Works, and How to Avoid It (2024) Perera, A. Simply Psychology online. Available at; </a:t>
            </a:r>
            <a:r>
              <a:rPr lang="en-GB" sz="3600" dirty="0">
                <a:solidFill>
                  <a:srgbClr val="FFFFFF"/>
                </a:solidFill>
                <a:effectLst/>
                <a:latin typeface="Segoe UI" panose="020B0502040204020203" pitchFamily="34" charset="0"/>
                <a:hlinkClick r:id="rId4"/>
              </a:rPr>
              <a:t>Hawthorne Effect In Psychology: Experimental Studies</a:t>
            </a:r>
            <a:r>
              <a:rPr lang="en-GB" sz="3600" dirty="0">
                <a:solidFill>
                  <a:srgbClr val="FFFFFF"/>
                </a:solidFill>
                <a:effectLst/>
                <a:latin typeface="Segoe UI" panose="020B0502040204020203" pitchFamily="34" charset="0"/>
              </a:rPr>
              <a:t> (accessed 27/02/25)</a:t>
            </a:r>
          </a:p>
          <a:p>
            <a:r>
              <a:rPr lang="en-GB" sz="3600" dirty="0">
                <a:solidFill>
                  <a:srgbClr val="FFFFFF"/>
                </a:solidFill>
                <a:effectLst/>
                <a:latin typeface="Segoe UI" panose="020B0502040204020203" pitchFamily="34" charset="0"/>
              </a:rPr>
              <a:t>Mullins, L.J. (2010) Management and Organisational Behaviour. 9th ed. Harlow: Pearson Education</a:t>
            </a:r>
          </a:p>
          <a:p>
            <a:r>
              <a:rPr lang="en-GB" sz="3600" dirty="0">
                <a:solidFill>
                  <a:srgbClr val="FFFFFF"/>
                </a:solidFill>
                <a:hlinkClick r:id="rId5"/>
              </a:rPr>
              <a:t>https://www.verywellmind.com/what-is-the-hawthorne-effect-2795234</a:t>
            </a:r>
            <a:endParaRPr lang="en-GB" sz="3600" dirty="0">
              <a:solidFill>
                <a:srgbClr val="FFFFFF"/>
              </a:solidFill>
            </a:endParaRPr>
          </a:p>
          <a:p>
            <a:r>
              <a:rPr lang="en-GB" sz="3600" dirty="0">
                <a:solidFill>
                  <a:srgbClr val="FFFFFF"/>
                </a:solidFill>
                <a:hlinkClick r:id="rId6"/>
              </a:rPr>
              <a:t>https://www.referenceforbusiness.com/encyclopedia/Gov-Inc/Hawthorne-Experiments.html</a:t>
            </a:r>
            <a:endParaRPr lang="en-GB" sz="3600" dirty="0">
              <a:solidFill>
                <a:srgbClr val="FFFFFF"/>
              </a:solidFill>
            </a:endParaRPr>
          </a:p>
          <a:p>
            <a:r>
              <a:rPr lang="en-GB" sz="3600" dirty="0">
                <a:effectLst/>
                <a:latin typeface="Calibri" panose="020F0502020204030204" pitchFamily="34" charset="0"/>
                <a:ea typeface="DengXian" panose="020B0503020204020204" pitchFamily="2" charset="-122"/>
                <a:cs typeface="Arial" panose="020B0604020202020204" pitchFamily="34" charset="0"/>
              </a:rPr>
              <a:t>Mullins, L.J. (2010) </a:t>
            </a:r>
            <a:r>
              <a:rPr lang="en-GB" sz="3600" i="1" dirty="0">
                <a:effectLst/>
                <a:latin typeface="Calibri" panose="020F0502020204030204" pitchFamily="34" charset="0"/>
                <a:ea typeface="DengXian" panose="020B0503020204020204" pitchFamily="2" charset="-122"/>
                <a:cs typeface="Arial" panose="020B0604020202020204" pitchFamily="34" charset="0"/>
              </a:rPr>
              <a:t>Management and Organisational Behaviour. </a:t>
            </a:r>
            <a:r>
              <a:rPr lang="en-GB" sz="3600" dirty="0">
                <a:effectLst/>
                <a:latin typeface="Calibri" panose="020F0502020204030204" pitchFamily="34" charset="0"/>
                <a:ea typeface="DengXian" panose="020B0503020204020204" pitchFamily="2" charset="-122"/>
                <a:cs typeface="Arial" panose="020B0604020202020204" pitchFamily="34" charset="0"/>
              </a:rPr>
              <a:t>9</a:t>
            </a:r>
            <a:r>
              <a:rPr lang="en-GB" sz="3600" baseline="30000" dirty="0">
                <a:effectLst/>
                <a:latin typeface="Calibri" panose="020F0502020204030204" pitchFamily="34" charset="0"/>
                <a:ea typeface="DengXian" panose="020B0503020204020204" pitchFamily="2" charset="-122"/>
                <a:cs typeface="Arial" panose="020B0604020202020204" pitchFamily="34" charset="0"/>
              </a:rPr>
              <a:t>th</a:t>
            </a:r>
            <a:r>
              <a:rPr lang="en-GB" sz="3600" dirty="0">
                <a:effectLst/>
                <a:latin typeface="Calibri" panose="020F0502020204030204" pitchFamily="34" charset="0"/>
                <a:ea typeface="DengXian" panose="020B0503020204020204" pitchFamily="2" charset="-122"/>
                <a:cs typeface="Arial" panose="020B0604020202020204" pitchFamily="34" charset="0"/>
              </a:rPr>
              <a:t> ed. </a:t>
            </a:r>
            <a:r>
              <a:rPr lang="en-US" sz="3600" dirty="0">
                <a:effectLst/>
                <a:latin typeface="Calibri" panose="020F0502020204030204" pitchFamily="34" charset="0"/>
                <a:ea typeface="DengXian" panose="020B0503020204020204" pitchFamily="2" charset="-122"/>
                <a:cs typeface="Arial" panose="020B0604020202020204" pitchFamily="34" charset="0"/>
              </a:rPr>
              <a:t>Harlow: Pearson Education </a:t>
            </a:r>
          </a:p>
          <a:p>
            <a:pPr fontAlgn="base">
              <a:lnSpc>
                <a:spcPct val="120000"/>
              </a:lnSpc>
              <a:spcAft>
                <a:spcPts val="1000"/>
              </a:spcAft>
            </a:pPr>
            <a:r>
              <a:rPr lang="en-GB" sz="36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Further reading</a:t>
            </a:r>
            <a:endParaRPr lang="en-GB" sz="3600" dirty="0">
              <a:effectLst/>
              <a:latin typeface="Calibri" panose="020F0502020204030204" pitchFamily="34" charset="0"/>
              <a:ea typeface="Calibri" panose="020F0502020204030204" pitchFamily="34" charset="0"/>
              <a:cs typeface="Arial" panose="020B0604020202020204" pitchFamily="34" charset="0"/>
            </a:endParaRPr>
          </a:p>
          <a:p>
            <a:pPr fontAlgn="base">
              <a:lnSpc>
                <a:spcPct val="120000"/>
              </a:lnSpc>
              <a:spcAft>
                <a:spcPts val="1335"/>
              </a:spcAft>
            </a:pPr>
            <a:r>
              <a:rPr lang="en-GB" sz="36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Gillespie, G., “Manufacturing Knowledge, A History of the Hawthorne Experiments”, Cambridge University Press, 1991</a:t>
            </a:r>
          </a:p>
          <a:p>
            <a:pPr fontAlgn="base">
              <a:lnSpc>
                <a:spcPct val="120000"/>
              </a:lnSpc>
              <a:spcAft>
                <a:spcPts val="1335"/>
              </a:spcAft>
            </a:pPr>
            <a:r>
              <a:rPr lang="en-GB" sz="36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Mayo, E., “The Human Problems of an Industrial Civilisation”, Macmillan, 1933; 2nd </a:t>
            </a:r>
            <a:r>
              <a:rPr lang="en-GB" sz="3600" dirty="0" err="1">
                <a:solidFill>
                  <a:srgbClr val="4A4A4A"/>
                </a:solidFill>
                <a:effectLst/>
                <a:latin typeface="Arial" panose="020B0604020202020204" pitchFamily="34" charset="0"/>
                <a:ea typeface="Times New Roman" panose="02020603050405020304" pitchFamily="18" charset="0"/>
                <a:cs typeface="Arial" panose="020B0604020202020204" pitchFamily="34" charset="0"/>
              </a:rPr>
              <a:t>edn</a:t>
            </a:r>
            <a:r>
              <a:rPr lang="en-GB" sz="36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 Harvard University, 1946</a:t>
            </a:r>
            <a:endParaRPr lang="en-GB" sz="3600" dirty="0">
              <a:effectLst/>
              <a:latin typeface="Calibri" panose="020F0502020204030204" pitchFamily="34" charset="0"/>
              <a:ea typeface="Calibri" panose="020F0502020204030204" pitchFamily="34" charset="0"/>
              <a:cs typeface="Arial" panose="020B0604020202020204" pitchFamily="34" charset="0"/>
            </a:endParaRPr>
          </a:p>
          <a:p>
            <a:pPr fontAlgn="base">
              <a:lnSpc>
                <a:spcPct val="120000"/>
              </a:lnSpc>
              <a:spcAft>
                <a:spcPts val="1335"/>
              </a:spcAft>
            </a:pPr>
            <a:r>
              <a:rPr lang="en-GB" sz="36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Mayo, E., “The Social Problems of an Industrial Civilisation”, Routledge and Kegan Paul, 1949; later edition with appendix, 1975</a:t>
            </a:r>
            <a:endParaRPr lang="en-GB" sz="3600" dirty="0">
              <a:effectLst/>
              <a:latin typeface="Calibri" panose="020F0502020204030204" pitchFamily="34" charset="0"/>
              <a:ea typeface="Calibri" panose="020F0502020204030204" pitchFamily="34" charset="0"/>
              <a:cs typeface="Arial" panose="020B0604020202020204" pitchFamily="34" charset="0"/>
            </a:endParaRPr>
          </a:p>
          <a:p>
            <a:pPr fontAlgn="base">
              <a:lnSpc>
                <a:spcPct val="120000"/>
              </a:lnSpc>
              <a:spcAft>
                <a:spcPts val="1335"/>
              </a:spcAft>
            </a:pPr>
            <a:r>
              <a:rPr lang="en-GB" sz="36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Roethlisberger, F.J. and Dickson, W.J., “Management and the Worker: An Account of a Research Program Conducted by the Western Electric Company, Hawthorne Works, Chicago”, Harvard University Press, 1939</a:t>
            </a:r>
            <a:endParaRPr lang="en-GB" sz="3600" dirty="0">
              <a:effectLst/>
              <a:latin typeface="Calibri" panose="020F0502020204030204" pitchFamily="34" charset="0"/>
              <a:ea typeface="Calibri" panose="020F0502020204030204" pitchFamily="34" charset="0"/>
              <a:cs typeface="Arial" panose="020B0604020202020204" pitchFamily="34" charset="0"/>
            </a:endParaRPr>
          </a:p>
          <a:p>
            <a:endParaRPr lang="en-GB" sz="1800" dirty="0">
              <a:effectLst/>
              <a:latin typeface="Calibri" panose="020F0502020204030204" pitchFamily="34" charset="0"/>
              <a:ea typeface="DengXian" panose="020B0503020204020204" pitchFamily="2" charset="-122"/>
              <a:cs typeface="Arial" panose="020B0604020202020204" pitchFamily="34" charset="0"/>
            </a:endParaRPr>
          </a:p>
          <a:p>
            <a:endParaRPr lang="en-GB" sz="1500" dirty="0">
              <a:solidFill>
                <a:srgbClr val="FFFFFF"/>
              </a:solidFill>
            </a:endParaRPr>
          </a:p>
          <a:p>
            <a:endParaRPr lang="en-GB" sz="1700" dirty="0">
              <a:solidFill>
                <a:srgbClr val="FFFFFF"/>
              </a:solidFill>
            </a:endParaRPr>
          </a:p>
        </p:txBody>
      </p:sp>
    </p:spTree>
    <p:extLst>
      <p:ext uri="{BB962C8B-B14F-4D97-AF65-F5344CB8AC3E}">
        <p14:creationId xmlns:p14="http://schemas.microsoft.com/office/powerpoint/2010/main" val="18741656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778</Words>
  <Application>Microsoft Office PowerPoint</Application>
  <PresentationFormat>Widescreen</PresentationFormat>
  <Paragraphs>42</Paragraphs>
  <Slides>8</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ADLaM Display</vt:lpstr>
      <vt:lpstr>Aptos</vt:lpstr>
      <vt:lpstr>Aptos Display</vt:lpstr>
      <vt:lpstr>Arial</vt:lpstr>
      <vt:lpstr>Calibri</vt:lpstr>
      <vt:lpstr>Segoe UI</vt:lpstr>
      <vt:lpstr>Wingdings</vt:lpstr>
      <vt:lpstr>Office Theme</vt:lpstr>
      <vt:lpstr>The Hawthorne Effect A very brief presentation by Room 1 </vt:lpstr>
      <vt:lpstr>Reflect on Salient aspects of the video… (Brought to you by AI )</vt:lpstr>
      <vt:lpstr>Relevance to WAST?</vt:lpstr>
      <vt:lpstr>Breakout Room Opinions…..</vt:lpstr>
      <vt:lpstr>PowerPoint Presentation</vt:lpstr>
      <vt:lpstr>Nearly there… </vt:lpstr>
      <vt:lpstr>Summary and criticism…</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Gareth Fox (Welsh Ambulance Services NHS Trust)</dc:creator>
  <cp:lastModifiedBy>Julie Crossman</cp:lastModifiedBy>
  <cp:revision>1</cp:revision>
  <dcterms:created xsi:type="dcterms:W3CDTF">2025-02-27T11:26:37Z</dcterms:created>
  <dcterms:modified xsi:type="dcterms:W3CDTF">2025-03-03T17:43:40Z</dcterms:modified>
</cp:coreProperties>
</file>