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57"/>
  </p:notesMasterIdLst>
  <p:handoutMasterIdLst>
    <p:handoutMasterId r:id="rId58"/>
  </p:handoutMasterIdLst>
  <p:sldIdLst>
    <p:sldId id="256" r:id="rId2"/>
    <p:sldId id="301" r:id="rId3"/>
    <p:sldId id="289" r:id="rId4"/>
    <p:sldId id="315" r:id="rId5"/>
    <p:sldId id="314" r:id="rId6"/>
    <p:sldId id="302" r:id="rId7"/>
    <p:sldId id="290" r:id="rId8"/>
    <p:sldId id="291" r:id="rId9"/>
    <p:sldId id="300" r:id="rId10"/>
    <p:sldId id="293" r:id="rId11"/>
    <p:sldId id="294" r:id="rId12"/>
    <p:sldId id="295" r:id="rId13"/>
    <p:sldId id="296" r:id="rId14"/>
    <p:sldId id="298" r:id="rId15"/>
    <p:sldId id="299" r:id="rId16"/>
    <p:sldId id="257" r:id="rId17"/>
    <p:sldId id="260" r:id="rId18"/>
    <p:sldId id="261" r:id="rId19"/>
    <p:sldId id="263" r:id="rId20"/>
    <p:sldId id="262" r:id="rId21"/>
    <p:sldId id="264" r:id="rId22"/>
    <p:sldId id="259" r:id="rId23"/>
    <p:sldId id="258" r:id="rId24"/>
    <p:sldId id="265" r:id="rId25"/>
    <p:sldId id="266" r:id="rId26"/>
    <p:sldId id="267" r:id="rId27"/>
    <p:sldId id="268" r:id="rId28"/>
    <p:sldId id="269" r:id="rId29"/>
    <p:sldId id="270" r:id="rId30"/>
    <p:sldId id="271" r:id="rId31"/>
    <p:sldId id="272" r:id="rId32"/>
    <p:sldId id="273" r:id="rId33"/>
    <p:sldId id="274" r:id="rId34"/>
    <p:sldId id="275" r:id="rId35"/>
    <p:sldId id="276" r:id="rId36"/>
    <p:sldId id="277" r:id="rId37"/>
    <p:sldId id="278" r:id="rId38"/>
    <p:sldId id="279" r:id="rId39"/>
    <p:sldId id="280" r:id="rId40"/>
    <p:sldId id="281" r:id="rId41"/>
    <p:sldId id="282" r:id="rId42"/>
    <p:sldId id="283" r:id="rId43"/>
    <p:sldId id="284" r:id="rId44"/>
    <p:sldId id="285" r:id="rId45"/>
    <p:sldId id="287" r:id="rId46"/>
    <p:sldId id="303" r:id="rId47"/>
    <p:sldId id="304" r:id="rId48"/>
    <p:sldId id="305" r:id="rId49"/>
    <p:sldId id="306" r:id="rId50"/>
    <p:sldId id="307" r:id="rId51"/>
    <p:sldId id="308" r:id="rId52"/>
    <p:sldId id="309" r:id="rId53"/>
    <p:sldId id="310" r:id="rId54"/>
    <p:sldId id="311" r:id="rId55"/>
    <p:sldId id="313" r:id="rId56"/>
  </p:sldIdLst>
  <p:sldSz cx="9144000" cy="6858000" type="screen4x3"/>
  <p:notesSz cx="6669088"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8" d="100"/>
          <a:sy n="88" d="100"/>
        </p:scale>
        <p:origin x="885"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1" Type="http://schemas.openxmlformats.org/officeDocument/2006/relationships/hyperlink" Target="https://youtu.be/pLVRpMbD7WA" TargetMode="External"/></Relationships>
</file>

<file path=ppt/diagrams/_rels/data2.xml.rels><?xml version="1.0" encoding="UTF-8" standalone="yes"?>
<Relationships xmlns="http://schemas.openxmlformats.org/package/2006/relationships"><Relationship Id="rId1" Type="http://schemas.openxmlformats.org/officeDocument/2006/relationships/hyperlink" Target="https://www.youtube.com/watch?v=Og4BGyZr_Nk"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youtu.be/pLVRpMbD7WA"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s://www.youtube.com/watch?v=Og4BGyZr_Nk"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3E5AFB-7913-4CF6-AA75-82CEE794BCA4}" type="doc">
      <dgm:prSet loTypeId="urn:microsoft.com/office/officeart/2005/8/layout/cycle6" loCatId="cycle" qsTypeId="urn:microsoft.com/office/officeart/2005/8/quickstyle/simple1" qsCatId="simple" csTypeId="urn:microsoft.com/office/officeart/2005/8/colors/colorful1" csCatId="colorful"/>
      <dgm:spPr/>
      <dgm:t>
        <a:bodyPr/>
        <a:lstStyle/>
        <a:p>
          <a:endParaRPr lang="en-US"/>
        </a:p>
      </dgm:t>
    </dgm:pt>
    <dgm:pt modelId="{78A84C6D-9AA7-40DF-94D4-22B0961FA08E}">
      <dgm:prSet custT="1"/>
      <dgm:spPr/>
      <dgm:t>
        <a:bodyPr/>
        <a:lstStyle/>
        <a:p>
          <a:r>
            <a:rPr lang="en-GB" sz="1600" dirty="0"/>
            <a:t>Video Clip 1</a:t>
          </a:r>
          <a:endParaRPr lang="en-US" sz="1600" dirty="0"/>
        </a:p>
      </dgm:t>
    </dgm:pt>
    <dgm:pt modelId="{2281BD82-2ADE-424E-9A03-A149453575ED}" type="parTrans" cxnId="{6D591231-9DA4-415C-B790-40808A718940}">
      <dgm:prSet/>
      <dgm:spPr/>
      <dgm:t>
        <a:bodyPr/>
        <a:lstStyle/>
        <a:p>
          <a:endParaRPr lang="en-US"/>
        </a:p>
      </dgm:t>
    </dgm:pt>
    <dgm:pt modelId="{D8C16E21-31AA-4D4B-A632-1A3A3E437D3F}" type="sibTrans" cxnId="{6D591231-9DA4-415C-B790-40808A718940}">
      <dgm:prSet/>
      <dgm:spPr/>
      <dgm:t>
        <a:bodyPr/>
        <a:lstStyle/>
        <a:p>
          <a:endParaRPr lang="en-US"/>
        </a:p>
      </dgm:t>
    </dgm:pt>
    <dgm:pt modelId="{7013E534-8EEA-40AC-ABEF-11DE5171C2BE}">
      <dgm:prSet/>
      <dgm:spPr/>
      <dgm:t>
        <a:bodyPr/>
        <a:lstStyle/>
        <a:p>
          <a:r>
            <a:rPr lang="en-GB">
              <a:hlinkClick xmlns:r="http://schemas.openxmlformats.org/officeDocument/2006/relationships" r:id="rId1"/>
            </a:rPr>
            <a:t>https://youtu.be/pLVRpMbD7WA</a:t>
          </a:r>
          <a:r>
            <a:rPr lang="en-GB"/>
            <a:t> </a:t>
          </a:r>
          <a:endParaRPr lang="en-US"/>
        </a:p>
      </dgm:t>
    </dgm:pt>
    <dgm:pt modelId="{F91C13F0-8ED9-4324-91F4-9A63F3739920}" type="parTrans" cxnId="{787AD929-B173-425D-8439-9DE1E10E9641}">
      <dgm:prSet/>
      <dgm:spPr/>
      <dgm:t>
        <a:bodyPr/>
        <a:lstStyle/>
        <a:p>
          <a:endParaRPr lang="en-US"/>
        </a:p>
      </dgm:t>
    </dgm:pt>
    <dgm:pt modelId="{94E3EEC2-3932-4139-8CBD-54B00D37FE3D}" type="sibTrans" cxnId="{787AD929-B173-425D-8439-9DE1E10E9641}">
      <dgm:prSet/>
      <dgm:spPr/>
      <dgm:t>
        <a:bodyPr/>
        <a:lstStyle/>
        <a:p>
          <a:endParaRPr lang="en-US"/>
        </a:p>
      </dgm:t>
    </dgm:pt>
    <dgm:pt modelId="{448BAD6C-53D4-4651-A2B3-7F9A387B76C5}" type="pres">
      <dgm:prSet presAssocID="{203E5AFB-7913-4CF6-AA75-82CEE794BCA4}" presName="cycle" presStyleCnt="0">
        <dgm:presLayoutVars>
          <dgm:dir/>
          <dgm:resizeHandles val="exact"/>
        </dgm:presLayoutVars>
      </dgm:prSet>
      <dgm:spPr/>
    </dgm:pt>
    <dgm:pt modelId="{622EE647-7FA7-451A-8B06-C1FFD71DEAAA}" type="pres">
      <dgm:prSet presAssocID="{78A84C6D-9AA7-40DF-94D4-22B0961FA08E}" presName="node" presStyleLbl="node1" presStyleIdx="0" presStyleCnt="2">
        <dgm:presLayoutVars>
          <dgm:bulletEnabled val="1"/>
        </dgm:presLayoutVars>
      </dgm:prSet>
      <dgm:spPr/>
    </dgm:pt>
    <dgm:pt modelId="{20F9F81F-91FB-4CDB-A083-EE9F610A96F5}" type="pres">
      <dgm:prSet presAssocID="{78A84C6D-9AA7-40DF-94D4-22B0961FA08E}" presName="spNode" presStyleCnt="0"/>
      <dgm:spPr/>
    </dgm:pt>
    <dgm:pt modelId="{0D5308F0-57D4-4580-9A23-B0A8CB0EDB58}" type="pres">
      <dgm:prSet presAssocID="{D8C16E21-31AA-4D4B-A632-1A3A3E437D3F}" presName="sibTrans" presStyleLbl="sibTrans1D1" presStyleIdx="0" presStyleCnt="2"/>
      <dgm:spPr/>
    </dgm:pt>
    <dgm:pt modelId="{A1350851-F0B2-49BF-A046-084C07B17F0B}" type="pres">
      <dgm:prSet presAssocID="{7013E534-8EEA-40AC-ABEF-11DE5171C2BE}" presName="node" presStyleLbl="node1" presStyleIdx="1" presStyleCnt="2">
        <dgm:presLayoutVars>
          <dgm:bulletEnabled val="1"/>
        </dgm:presLayoutVars>
      </dgm:prSet>
      <dgm:spPr/>
    </dgm:pt>
    <dgm:pt modelId="{91B34A56-F0CF-4BDC-B504-7D25B9B513A9}" type="pres">
      <dgm:prSet presAssocID="{7013E534-8EEA-40AC-ABEF-11DE5171C2BE}" presName="spNode" presStyleCnt="0"/>
      <dgm:spPr/>
    </dgm:pt>
    <dgm:pt modelId="{065F1F71-1767-4980-A749-AA24083DE5FB}" type="pres">
      <dgm:prSet presAssocID="{94E3EEC2-3932-4139-8CBD-54B00D37FE3D}" presName="sibTrans" presStyleLbl="sibTrans1D1" presStyleIdx="1" presStyleCnt="2"/>
      <dgm:spPr/>
    </dgm:pt>
  </dgm:ptLst>
  <dgm:cxnLst>
    <dgm:cxn modelId="{787AD929-B173-425D-8439-9DE1E10E9641}" srcId="{203E5AFB-7913-4CF6-AA75-82CEE794BCA4}" destId="{7013E534-8EEA-40AC-ABEF-11DE5171C2BE}" srcOrd="1" destOrd="0" parTransId="{F91C13F0-8ED9-4324-91F4-9A63F3739920}" sibTransId="{94E3EEC2-3932-4139-8CBD-54B00D37FE3D}"/>
    <dgm:cxn modelId="{6D591231-9DA4-415C-B790-40808A718940}" srcId="{203E5AFB-7913-4CF6-AA75-82CEE794BCA4}" destId="{78A84C6D-9AA7-40DF-94D4-22B0961FA08E}" srcOrd="0" destOrd="0" parTransId="{2281BD82-2ADE-424E-9A03-A149453575ED}" sibTransId="{D8C16E21-31AA-4D4B-A632-1A3A3E437D3F}"/>
    <dgm:cxn modelId="{CC67549E-C132-4123-9147-4819522F4776}" type="presOf" srcId="{94E3EEC2-3932-4139-8CBD-54B00D37FE3D}" destId="{065F1F71-1767-4980-A749-AA24083DE5FB}" srcOrd="0" destOrd="0" presId="urn:microsoft.com/office/officeart/2005/8/layout/cycle6"/>
    <dgm:cxn modelId="{7CF631A6-4AE5-4AF7-B69E-2721C8196F71}" type="presOf" srcId="{7013E534-8EEA-40AC-ABEF-11DE5171C2BE}" destId="{A1350851-F0B2-49BF-A046-084C07B17F0B}" srcOrd="0" destOrd="0" presId="urn:microsoft.com/office/officeart/2005/8/layout/cycle6"/>
    <dgm:cxn modelId="{659DAEB0-89AD-488C-B620-2751E22E971F}" type="presOf" srcId="{D8C16E21-31AA-4D4B-A632-1A3A3E437D3F}" destId="{0D5308F0-57D4-4580-9A23-B0A8CB0EDB58}" srcOrd="0" destOrd="0" presId="urn:microsoft.com/office/officeart/2005/8/layout/cycle6"/>
    <dgm:cxn modelId="{89727CD4-5415-47B0-A47E-3CCB518A3058}" type="presOf" srcId="{78A84C6D-9AA7-40DF-94D4-22B0961FA08E}" destId="{622EE647-7FA7-451A-8B06-C1FFD71DEAAA}" srcOrd="0" destOrd="0" presId="urn:microsoft.com/office/officeart/2005/8/layout/cycle6"/>
    <dgm:cxn modelId="{0810BEF9-B797-4D14-A2B6-D5262AEA5E25}" type="presOf" srcId="{203E5AFB-7913-4CF6-AA75-82CEE794BCA4}" destId="{448BAD6C-53D4-4651-A2B3-7F9A387B76C5}" srcOrd="0" destOrd="0" presId="urn:microsoft.com/office/officeart/2005/8/layout/cycle6"/>
    <dgm:cxn modelId="{D62E7A9A-2A88-4827-AC01-E79553628BF2}" type="presParOf" srcId="{448BAD6C-53D4-4651-A2B3-7F9A387B76C5}" destId="{622EE647-7FA7-451A-8B06-C1FFD71DEAAA}" srcOrd="0" destOrd="0" presId="urn:microsoft.com/office/officeart/2005/8/layout/cycle6"/>
    <dgm:cxn modelId="{922BB48E-90F6-4966-9BC1-3FDB5D56AB3D}" type="presParOf" srcId="{448BAD6C-53D4-4651-A2B3-7F9A387B76C5}" destId="{20F9F81F-91FB-4CDB-A083-EE9F610A96F5}" srcOrd="1" destOrd="0" presId="urn:microsoft.com/office/officeart/2005/8/layout/cycle6"/>
    <dgm:cxn modelId="{4C40DBED-8CE0-496D-ABA8-A21659523A98}" type="presParOf" srcId="{448BAD6C-53D4-4651-A2B3-7F9A387B76C5}" destId="{0D5308F0-57D4-4580-9A23-B0A8CB0EDB58}" srcOrd="2" destOrd="0" presId="urn:microsoft.com/office/officeart/2005/8/layout/cycle6"/>
    <dgm:cxn modelId="{FDBBE62F-A177-4966-BFC9-3146DEBCB81A}" type="presParOf" srcId="{448BAD6C-53D4-4651-A2B3-7F9A387B76C5}" destId="{A1350851-F0B2-49BF-A046-084C07B17F0B}" srcOrd="3" destOrd="0" presId="urn:microsoft.com/office/officeart/2005/8/layout/cycle6"/>
    <dgm:cxn modelId="{CBCA22C1-A519-4544-859A-774D0662C194}" type="presParOf" srcId="{448BAD6C-53D4-4651-A2B3-7F9A387B76C5}" destId="{91B34A56-F0CF-4BDC-B504-7D25B9B513A9}" srcOrd="4" destOrd="0" presId="urn:microsoft.com/office/officeart/2005/8/layout/cycle6"/>
    <dgm:cxn modelId="{E392312E-7E37-4510-AA41-3F6BEF7323AD}" type="presParOf" srcId="{448BAD6C-53D4-4651-A2B3-7F9A387B76C5}" destId="{065F1F71-1767-4980-A749-AA24083DE5FB}" srcOrd="5"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3E5AFB-7913-4CF6-AA75-82CEE794BCA4}"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78A84C6D-9AA7-40DF-94D4-22B0961FA08E}">
      <dgm:prSet custT="1"/>
      <dgm:spPr/>
      <dgm:t>
        <a:bodyPr/>
        <a:lstStyle/>
        <a:p>
          <a:r>
            <a:rPr lang="en-GB" sz="1600" dirty="0"/>
            <a:t>Video Clip 2</a:t>
          </a:r>
          <a:endParaRPr lang="en-US" sz="1600" dirty="0"/>
        </a:p>
      </dgm:t>
    </dgm:pt>
    <dgm:pt modelId="{2281BD82-2ADE-424E-9A03-A149453575ED}" type="parTrans" cxnId="{6D591231-9DA4-415C-B790-40808A718940}">
      <dgm:prSet/>
      <dgm:spPr/>
      <dgm:t>
        <a:bodyPr/>
        <a:lstStyle/>
        <a:p>
          <a:endParaRPr lang="en-US"/>
        </a:p>
      </dgm:t>
    </dgm:pt>
    <dgm:pt modelId="{D8C16E21-31AA-4D4B-A632-1A3A3E437D3F}" type="sibTrans" cxnId="{6D591231-9DA4-415C-B790-40808A718940}">
      <dgm:prSet/>
      <dgm:spPr/>
      <dgm:t>
        <a:bodyPr/>
        <a:lstStyle/>
        <a:p>
          <a:endParaRPr lang="en-US"/>
        </a:p>
      </dgm:t>
    </dgm:pt>
    <dgm:pt modelId="{225680EA-5C40-4005-A4BB-64287095417B}">
      <dgm:prSet/>
      <dgm:spPr/>
      <dgm:t>
        <a:bodyPr/>
        <a:lstStyle/>
        <a:p>
          <a:r>
            <a:rPr lang="en-GB">
              <a:hlinkClick xmlns:r="http://schemas.openxmlformats.org/officeDocument/2006/relationships" r:id="rId1"/>
            </a:rPr>
            <a:t>https://www.youtube.com/watch?v=Og4BGyZr_Nk</a:t>
          </a:r>
          <a:r>
            <a:rPr lang="en-GB"/>
            <a:t> </a:t>
          </a:r>
          <a:endParaRPr lang="en-GB" dirty="0"/>
        </a:p>
      </dgm:t>
    </dgm:pt>
    <dgm:pt modelId="{AB8DB503-43DB-4B0C-8663-E25277C9EC06}" type="parTrans" cxnId="{228EBE4F-48AC-469E-B73E-21807FF24C97}">
      <dgm:prSet/>
      <dgm:spPr/>
      <dgm:t>
        <a:bodyPr/>
        <a:lstStyle/>
        <a:p>
          <a:endParaRPr lang="en-GB"/>
        </a:p>
      </dgm:t>
    </dgm:pt>
    <dgm:pt modelId="{87939C85-7CD7-458A-BEA7-CD7739EBCD2D}" type="sibTrans" cxnId="{228EBE4F-48AC-469E-B73E-21807FF24C97}">
      <dgm:prSet/>
      <dgm:spPr/>
      <dgm:t>
        <a:bodyPr/>
        <a:lstStyle/>
        <a:p>
          <a:endParaRPr lang="en-GB"/>
        </a:p>
      </dgm:t>
    </dgm:pt>
    <dgm:pt modelId="{A46DBBAF-BB17-426D-AEF9-965A25D044BF}" type="pres">
      <dgm:prSet presAssocID="{203E5AFB-7913-4CF6-AA75-82CEE794BCA4}" presName="diagram" presStyleCnt="0">
        <dgm:presLayoutVars>
          <dgm:dir/>
          <dgm:resizeHandles val="exact"/>
        </dgm:presLayoutVars>
      </dgm:prSet>
      <dgm:spPr/>
    </dgm:pt>
    <dgm:pt modelId="{2FBB2293-7979-44B5-B15E-0DC603EE5C0F}" type="pres">
      <dgm:prSet presAssocID="{78A84C6D-9AA7-40DF-94D4-22B0961FA08E}" presName="node" presStyleLbl="node1" presStyleIdx="0" presStyleCnt="2">
        <dgm:presLayoutVars>
          <dgm:bulletEnabled val="1"/>
        </dgm:presLayoutVars>
      </dgm:prSet>
      <dgm:spPr/>
    </dgm:pt>
    <dgm:pt modelId="{2D8EC003-5F92-4515-98B8-181E50713C41}" type="pres">
      <dgm:prSet presAssocID="{D8C16E21-31AA-4D4B-A632-1A3A3E437D3F}" presName="sibTrans" presStyleCnt="0"/>
      <dgm:spPr/>
    </dgm:pt>
    <dgm:pt modelId="{6B310DE6-021A-48C1-AA6A-5DAABCEFEDD5}" type="pres">
      <dgm:prSet presAssocID="{225680EA-5C40-4005-A4BB-64287095417B}" presName="node" presStyleLbl="node1" presStyleIdx="1" presStyleCnt="2">
        <dgm:presLayoutVars>
          <dgm:bulletEnabled val="1"/>
        </dgm:presLayoutVars>
      </dgm:prSet>
      <dgm:spPr/>
    </dgm:pt>
  </dgm:ptLst>
  <dgm:cxnLst>
    <dgm:cxn modelId="{6D591231-9DA4-415C-B790-40808A718940}" srcId="{203E5AFB-7913-4CF6-AA75-82CEE794BCA4}" destId="{78A84C6D-9AA7-40DF-94D4-22B0961FA08E}" srcOrd="0" destOrd="0" parTransId="{2281BD82-2ADE-424E-9A03-A149453575ED}" sibTransId="{D8C16E21-31AA-4D4B-A632-1A3A3E437D3F}"/>
    <dgm:cxn modelId="{66595764-5235-45ED-BA26-8C38828698DF}" type="presOf" srcId="{78A84C6D-9AA7-40DF-94D4-22B0961FA08E}" destId="{2FBB2293-7979-44B5-B15E-0DC603EE5C0F}" srcOrd="0" destOrd="0" presId="urn:microsoft.com/office/officeart/2005/8/layout/default"/>
    <dgm:cxn modelId="{228EBE4F-48AC-469E-B73E-21807FF24C97}" srcId="{203E5AFB-7913-4CF6-AA75-82CEE794BCA4}" destId="{225680EA-5C40-4005-A4BB-64287095417B}" srcOrd="1" destOrd="0" parTransId="{AB8DB503-43DB-4B0C-8663-E25277C9EC06}" sibTransId="{87939C85-7CD7-458A-BEA7-CD7739EBCD2D}"/>
    <dgm:cxn modelId="{6B4DC455-AE72-47BD-875D-3159A1A68C67}" type="presOf" srcId="{203E5AFB-7913-4CF6-AA75-82CEE794BCA4}" destId="{A46DBBAF-BB17-426D-AEF9-965A25D044BF}" srcOrd="0" destOrd="0" presId="urn:microsoft.com/office/officeart/2005/8/layout/default"/>
    <dgm:cxn modelId="{BB6CB58E-368B-48C4-81DE-32CB455089F1}" type="presOf" srcId="{225680EA-5C40-4005-A4BB-64287095417B}" destId="{6B310DE6-021A-48C1-AA6A-5DAABCEFEDD5}" srcOrd="0" destOrd="0" presId="urn:microsoft.com/office/officeart/2005/8/layout/default"/>
    <dgm:cxn modelId="{C7C466AC-D6BD-420F-A67B-D12B0F2EF3F4}" type="presParOf" srcId="{A46DBBAF-BB17-426D-AEF9-965A25D044BF}" destId="{2FBB2293-7979-44B5-B15E-0DC603EE5C0F}" srcOrd="0" destOrd="0" presId="urn:microsoft.com/office/officeart/2005/8/layout/default"/>
    <dgm:cxn modelId="{E8545309-F4FA-42D8-877C-36C5DA6A69B1}" type="presParOf" srcId="{A46DBBAF-BB17-426D-AEF9-965A25D044BF}" destId="{2D8EC003-5F92-4515-98B8-181E50713C41}" srcOrd="1" destOrd="0" presId="urn:microsoft.com/office/officeart/2005/8/layout/default"/>
    <dgm:cxn modelId="{6D59A830-DA1D-43C8-8321-80CA7113BF33}" type="presParOf" srcId="{A46DBBAF-BB17-426D-AEF9-965A25D044BF}" destId="{6B310DE6-021A-48C1-AA6A-5DAABCEFEDD5}"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0994A9F-805D-44CC-8EDB-32853E0D4958}"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C2F32136-61B1-40CB-A695-33F8B998218A}">
      <dgm:prSet/>
      <dgm:spPr/>
      <dgm:t>
        <a:bodyPr/>
        <a:lstStyle/>
        <a:p>
          <a:r>
            <a:rPr lang="en-US"/>
            <a:t>A one-sided conversation between the interviewer and the respondent</a:t>
          </a:r>
        </a:p>
      </dgm:t>
    </dgm:pt>
    <dgm:pt modelId="{B9BF2D24-A061-48D4-8108-5B1DA5DFBA5F}" type="parTrans" cxnId="{2DD4FEB3-809C-4F42-AFA1-24815BC199D8}">
      <dgm:prSet/>
      <dgm:spPr/>
      <dgm:t>
        <a:bodyPr/>
        <a:lstStyle/>
        <a:p>
          <a:endParaRPr lang="en-US"/>
        </a:p>
      </dgm:t>
    </dgm:pt>
    <dgm:pt modelId="{A5CC8DE6-776C-41C9-AA25-4BF0C0BA91CE}" type="sibTrans" cxnId="{2DD4FEB3-809C-4F42-AFA1-24815BC199D8}">
      <dgm:prSet/>
      <dgm:spPr/>
      <dgm:t>
        <a:bodyPr/>
        <a:lstStyle/>
        <a:p>
          <a:endParaRPr lang="en-US"/>
        </a:p>
      </dgm:t>
    </dgm:pt>
    <dgm:pt modelId="{85637D3A-8547-4498-82B3-B0B556350B77}">
      <dgm:prSet/>
      <dgm:spPr/>
      <dgm:t>
        <a:bodyPr/>
        <a:lstStyle/>
        <a:p>
          <a:r>
            <a:rPr lang="en-US"/>
            <a:t>A way of listening to people and learning from them</a:t>
          </a:r>
        </a:p>
      </dgm:t>
    </dgm:pt>
    <dgm:pt modelId="{B9D105EC-D74D-46C0-949A-616E26769E91}" type="parTrans" cxnId="{3E45056D-EAFB-4ED9-B047-061C429CE9A0}">
      <dgm:prSet/>
      <dgm:spPr/>
      <dgm:t>
        <a:bodyPr/>
        <a:lstStyle/>
        <a:p>
          <a:endParaRPr lang="en-US"/>
        </a:p>
      </dgm:t>
    </dgm:pt>
    <dgm:pt modelId="{B368EAC8-1B80-4283-B1E5-5FB91A829628}" type="sibTrans" cxnId="{3E45056D-EAFB-4ED9-B047-061C429CE9A0}">
      <dgm:prSet/>
      <dgm:spPr/>
      <dgm:t>
        <a:bodyPr/>
        <a:lstStyle/>
        <a:p>
          <a:endParaRPr lang="en-US"/>
        </a:p>
      </dgm:t>
    </dgm:pt>
    <dgm:pt modelId="{30B9C6DB-14CA-45BB-BE12-DA8DB9ADD73F}">
      <dgm:prSet/>
      <dgm:spPr/>
      <dgm:t>
        <a:bodyPr/>
        <a:lstStyle/>
        <a:p>
          <a:r>
            <a:rPr lang="en-US"/>
            <a:t>A qualitative research method that is open-ended </a:t>
          </a:r>
        </a:p>
      </dgm:t>
    </dgm:pt>
    <dgm:pt modelId="{7FE1ACE7-389B-42BE-9BCC-66CC34340635}" type="parTrans" cxnId="{9E9C1EB3-1909-490C-BCD6-BAB5CDD02B01}">
      <dgm:prSet/>
      <dgm:spPr/>
      <dgm:t>
        <a:bodyPr/>
        <a:lstStyle/>
        <a:p>
          <a:endParaRPr lang="en-US"/>
        </a:p>
      </dgm:t>
    </dgm:pt>
    <dgm:pt modelId="{3107C2AB-0C31-43BE-8EC7-095635A7F447}" type="sibTrans" cxnId="{9E9C1EB3-1909-490C-BCD6-BAB5CDD02B01}">
      <dgm:prSet/>
      <dgm:spPr/>
      <dgm:t>
        <a:bodyPr/>
        <a:lstStyle/>
        <a:p>
          <a:endParaRPr lang="en-US"/>
        </a:p>
      </dgm:t>
    </dgm:pt>
    <dgm:pt modelId="{E8BDD0CF-9DE4-411D-B425-4B14F432B13F}">
      <dgm:prSet/>
      <dgm:spPr/>
      <dgm:t>
        <a:bodyPr/>
        <a:lstStyle/>
        <a:p>
          <a:r>
            <a:rPr lang="en-US"/>
            <a:t>A discussion around a predetermined set of topics</a:t>
          </a:r>
        </a:p>
      </dgm:t>
    </dgm:pt>
    <dgm:pt modelId="{5272DD7C-25E0-45BE-9290-490A18E8283A}" type="parTrans" cxnId="{37A06D83-F24D-4D0A-BBB3-DB014271B727}">
      <dgm:prSet/>
      <dgm:spPr/>
      <dgm:t>
        <a:bodyPr/>
        <a:lstStyle/>
        <a:p>
          <a:endParaRPr lang="en-US"/>
        </a:p>
      </dgm:t>
    </dgm:pt>
    <dgm:pt modelId="{C8743BD1-6CCC-48B6-A6AC-1B37C3FE660C}" type="sibTrans" cxnId="{37A06D83-F24D-4D0A-BBB3-DB014271B727}">
      <dgm:prSet/>
      <dgm:spPr/>
      <dgm:t>
        <a:bodyPr/>
        <a:lstStyle/>
        <a:p>
          <a:endParaRPr lang="en-US"/>
        </a:p>
      </dgm:t>
    </dgm:pt>
    <dgm:pt modelId="{C378EDDC-6A80-4952-ACCC-89E99F58D654}" type="pres">
      <dgm:prSet presAssocID="{E0994A9F-805D-44CC-8EDB-32853E0D4958}" presName="matrix" presStyleCnt="0">
        <dgm:presLayoutVars>
          <dgm:chMax val="1"/>
          <dgm:dir/>
          <dgm:resizeHandles val="exact"/>
        </dgm:presLayoutVars>
      </dgm:prSet>
      <dgm:spPr/>
    </dgm:pt>
    <dgm:pt modelId="{9F48B229-E291-4E4F-A3AA-41C70E53FF9B}" type="pres">
      <dgm:prSet presAssocID="{E0994A9F-805D-44CC-8EDB-32853E0D4958}" presName="diamond" presStyleLbl="bgShp" presStyleIdx="0" presStyleCnt="1"/>
      <dgm:spPr/>
    </dgm:pt>
    <dgm:pt modelId="{506AE85B-6ACE-4854-BC25-A908E97096A8}" type="pres">
      <dgm:prSet presAssocID="{E0994A9F-805D-44CC-8EDB-32853E0D4958}" presName="quad1" presStyleLbl="node1" presStyleIdx="0" presStyleCnt="4">
        <dgm:presLayoutVars>
          <dgm:chMax val="0"/>
          <dgm:chPref val="0"/>
          <dgm:bulletEnabled val="1"/>
        </dgm:presLayoutVars>
      </dgm:prSet>
      <dgm:spPr/>
    </dgm:pt>
    <dgm:pt modelId="{1714F3D5-291C-4E8D-A078-272AFE2530FA}" type="pres">
      <dgm:prSet presAssocID="{E0994A9F-805D-44CC-8EDB-32853E0D4958}" presName="quad2" presStyleLbl="node1" presStyleIdx="1" presStyleCnt="4">
        <dgm:presLayoutVars>
          <dgm:chMax val="0"/>
          <dgm:chPref val="0"/>
          <dgm:bulletEnabled val="1"/>
        </dgm:presLayoutVars>
      </dgm:prSet>
      <dgm:spPr/>
    </dgm:pt>
    <dgm:pt modelId="{E9C4EC28-EB23-479F-A214-F8FF27F9559A}" type="pres">
      <dgm:prSet presAssocID="{E0994A9F-805D-44CC-8EDB-32853E0D4958}" presName="quad3" presStyleLbl="node1" presStyleIdx="2" presStyleCnt="4">
        <dgm:presLayoutVars>
          <dgm:chMax val="0"/>
          <dgm:chPref val="0"/>
          <dgm:bulletEnabled val="1"/>
        </dgm:presLayoutVars>
      </dgm:prSet>
      <dgm:spPr/>
    </dgm:pt>
    <dgm:pt modelId="{E0BF1B5B-F926-49F7-A71C-69472F69E0D8}" type="pres">
      <dgm:prSet presAssocID="{E0994A9F-805D-44CC-8EDB-32853E0D4958}" presName="quad4" presStyleLbl="node1" presStyleIdx="3" presStyleCnt="4">
        <dgm:presLayoutVars>
          <dgm:chMax val="0"/>
          <dgm:chPref val="0"/>
          <dgm:bulletEnabled val="1"/>
        </dgm:presLayoutVars>
      </dgm:prSet>
      <dgm:spPr/>
    </dgm:pt>
  </dgm:ptLst>
  <dgm:cxnLst>
    <dgm:cxn modelId="{3AB8DA10-BE31-449B-8047-54EA814CDEE2}" type="presOf" srcId="{85637D3A-8547-4498-82B3-B0B556350B77}" destId="{1714F3D5-291C-4E8D-A078-272AFE2530FA}" srcOrd="0" destOrd="0" presId="urn:microsoft.com/office/officeart/2005/8/layout/matrix3"/>
    <dgm:cxn modelId="{40B32E46-C6A8-436E-BF16-FB0855E04382}" type="presOf" srcId="{30B9C6DB-14CA-45BB-BE12-DA8DB9ADD73F}" destId="{E9C4EC28-EB23-479F-A214-F8FF27F9559A}" srcOrd="0" destOrd="0" presId="urn:microsoft.com/office/officeart/2005/8/layout/matrix3"/>
    <dgm:cxn modelId="{3E45056D-EAFB-4ED9-B047-061C429CE9A0}" srcId="{E0994A9F-805D-44CC-8EDB-32853E0D4958}" destId="{85637D3A-8547-4498-82B3-B0B556350B77}" srcOrd="1" destOrd="0" parTransId="{B9D105EC-D74D-46C0-949A-616E26769E91}" sibTransId="{B368EAC8-1B80-4283-B1E5-5FB91A829628}"/>
    <dgm:cxn modelId="{42FF5D74-E9FA-4AA8-A581-84AD67AD2D5C}" type="presOf" srcId="{E8BDD0CF-9DE4-411D-B425-4B14F432B13F}" destId="{E0BF1B5B-F926-49F7-A71C-69472F69E0D8}" srcOrd="0" destOrd="0" presId="urn:microsoft.com/office/officeart/2005/8/layout/matrix3"/>
    <dgm:cxn modelId="{37A06D83-F24D-4D0A-BBB3-DB014271B727}" srcId="{E0994A9F-805D-44CC-8EDB-32853E0D4958}" destId="{E8BDD0CF-9DE4-411D-B425-4B14F432B13F}" srcOrd="3" destOrd="0" parTransId="{5272DD7C-25E0-45BE-9290-490A18E8283A}" sibTransId="{C8743BD1-6CCC-48B6-A6AC-1B37C3FE660C}"/>
    <dgm:cxn modelId="{12263BB1-4344-4E23-BC7F-4790A732F0FA}" type="presOf" srcId="{E0994A9F-805D-44CC-8EDB-32853E0D4958}" destId="{C378EDDC-6A80-4952-ACCC-89E99F58D654}" srcOrd="0" destOrd="0" presId="urn:microsoft.com/office/officeart/2005/8/layout/matrix3"/>
    <dgm:cxn modelId="{9E9C1EB3-1909-490C-BCD6-BAB5CDD02B01}" srcId="{E0994A9F-805D-44CC-8EDB-32853E0D4958}" destId="{30B9C6DB-14CA-45BB-BE12-DA8DB9ADD73F}" srcOrd="2" destOrd="0" parTransId="{7FE1ACE7-389B-42BE-9BCC-66CC34340635}" sibTransId="{3107C2AB-0C31-43BE-8EC7-095635A7F447}"/>
    <dgm:cxn modelId="{2DD4FEB3-809C-4F42-AFA1-24815BC199D8}" srcId="{E0994A9F-805D-44CC-8EDB-32853E0D4958}" destId="{C2F32136-61B1-40CB-A695-33F8B998218A}" srcOrd="0" destOrd="0" parTransId="{B9BF2D24-A061-48D4-8108-5B1DA5DFBA5F}" sibTransId="{A5CC8DE6-776C-41C9-AA25-4BF0C0BA91CE}"/>
    <dgm:cxn modelId="{9F80A4ED-8C26-4BE2-A245-F3555298669B}" type="presOf" srcId="{C2F32136-61B1-40CB-A695-33F8B998218A}" destId="{506AE85B-6ACE-4854-BC25-A908E97096A8}" srcOrd="0" destOrd="0" presId="urn:microsoft.com/office/officeart/2005/8/layout/matrix3"/>
    <dgm:cxn modelId="{EA80AF9D-150C-461F-8D60-B3CC56793087}" type="presParOf" srcId="{C378EDDC-6A80-4952-ACCC-89E99F58D654}" destId="{9F48B229-E291-4E4F-A3AA-41C70E53FF9B}" srcOrd="0" destOrd="0" presId="urn:microsoft.com/office/officeart/2005/8/layout/matrix3"/>
    <dgm:cxn modelId="{760C6C6A-C5BA-4428-AC2C-9ED1C26729CF}" type="presParOf" srcId="{C378EDDC-6A80-4952-ACCC-89E99F58D654}" destId="{506AE85B-6ACE-4854-BC25-A908E97096A8}" srcOrd="1" destOrd="0" presId="urn:microsoft.com/office/officeart/2005/8/layout/matrix3"/>
    <dgm:cxn modelId="{2C095702-CC53-4C98-AF16-C7994EC880C1}" type="presParOf" srcId="{C378EDDC-6A80-4952-ACCC-89E99F58D654}" destId="{1714F3D5-291C-4E8D-A078-272AFE2530FA}" srcOrd="2" destOrd="0" presId="urn:microsoft.com/office/officeart/2005/8/layout/matrix3"/>
    <dgm:cxn modelId="{E89521EA-4086-467C-95FD-9F314333F2C0}" type="presParOf" srcId="{C378EDDC-6A80-4952-ACCC-89E99F58D654}" destId="{E9C4EC28-EB23-479F-A214-F8FF27F9559A}" srcOrd="3" destOrd="0" presId="urn:microsoft.com/office/officeart/2005/8/layout/matrix3"/>
    <dgm:cxn modelId="{C7AAA2FE-F46D-472A-9CD5-C7BE5AA231DA}" type="presParOf" srcId="{C378EDDC-6A80-4952-ACCC-89E99F58D654}" destId="{E0BF1B5B-F926-49F7-A71C-69472F69E0D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FAE1A4F-2AE4-48E6-BB95-61D50D1173C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3D6B596-72F8-4CFC-A6C6-9F66438228B1}">
      <dgm:prSet/>
      <dgm:spPr/>
      <dgm:t>
        <a:bodyPr/>
        <a:lstStyle/>
        <a:p>
          <a:r>
            <a:rPr lang="en-US"/>
            <a:t>Open-ended or exploratory interviews vary from one respondent to the next - questions are written more as a guide to a conversation with the goal of covering topics</a:t>
          </a:r>
        </a:p>
      </dgm:t>
    </dgm:pt>
    <dgm:pt modelId="{6CA739D2-0932-4F37-B3EF-857E5C55497D}" type="parTrans" cxnId="{89843A7E-BBA9-455A-8167-58E312894E19}">
      <dgm:prSet/>
      <dgm:spPr/>
      <dgm:t>
        <a:bodyPr/>
        <a:lstStyle/>
        <a:p>
          <a:endParaRPr lang="en-US"/>
        </a:p>
      </dgm:t>
    </dgm:pt>
    <dgm:pt modelId="{760F1F8E-6CA5-4592-BD4E-E320D3CA6742}" type="sibTrans" cxnId="{89843A7E-BBA9-455A-8167-58E312894E19}">
      <dgm:prSet/>
      <dgm:spPr/>
      <dgm:t>
        <a:bodyPr/>
        <a:lstStyle/>
        <a:p>
          <a:endParaRPr lang="en-US"/>
        </a:p>
      </dgm:t>
    </dgm:pt>
    <dgm:pt modelId="{5E8C3DF8-18EB-4EE7-BB57-0A212DE38CF0}">
      <dgm:prSet/>
      <dgm:spPr/>
      <dgm:t>
        <a:bodyPr/>
        <a:lstStyle/>
        <a:p>
          <a:r>
            <a:rPr lang="en-US"/>
            <a:t>Highly structured interviews use  a standard set of questions asked the same way of each respondent </a:t>
          </a:r>
        </a:p>
      </dgm:t>
    </dgm:pt>
    <dgm:pt modelId="{1DB5B35E-1F6E-4B8E-B075-21795C2E54FC}" type="parTrans" cxnId="{A094714E-A896-4B7B-A484-FC6BB5CFE00A}">
      <dgm:prSet/>
      <dgm:spPr/>
      <dgm:t>
        <a:bodyPr/>
        <a:lstStyle/>
        <a:p>
          <a:endParaRPr lang="en-US"/>
        </a:p>
      </dgm:t>
    </dgm:pt>
    <dgm:pt modelId="{E1DA7483-03AC-4A23-A4D5-7DC7808A0902}" type="sibTrans" cxnId="{A094714E-A896-4B7B-A484-FC6BB5CFE00A}">
      <dgm:prSet/>
      <dgm:spPr/>
      <dgm:t>
        <a:bodyPr/>
        <a:lstStyle/>
        <a:p>
          <a:endParaRPr lang="en-US"/>
        </a:p>
      </dgm:t>
    </dgm:pt>
    <dgm:pt modelId="{07AB5262-1092-4C80-8464-53F13086E7DE}" type="pres">
      <dgm:prSet presAssocID="{2FAE1A4F-2AE4-48E6-BB95-61D50D1173CE}" presName="linear" presStyleCnt="0">
        <dgm:presLayoutVars>
          <dgm:animLvl val="lvl"/>
          <dgm:resizeHandles val="exact"/>
        </dgm:presLayoutVars>
      </dgm:prSet>
      <dgm:spPr/>
    </dgm:pt>
    <dgm:pt modelId="{8C27787F-DAA6-4627-A2B2-043D3DE3E5E6}" type="pres">
      <dgm:prSet presAssocID="{F3D6B596-72F8-4CFC-A6C6-9F66438228B1}" presName="parentText" presStyleLbl="node1" presStyleIdx="0" presStyleCnt="2">
        <dgm:presLayoutVars>
          <dgm:chMax val="0"/>
          <dgm:bulletEnabled val="1"/>
        </dgm:presLayoutVars>
      </dgm:prSet>
      <dgm:spPr/>
    </dgm:pt>
    <dgm:pt modelId="{B468A3FE-3873-42B8-A0BF-663EAA864933}" type="pres">
      <dgm:prSet presAssocID="{760F1F8E-6CA5-4592-BD4E-E320D3CA6742}" presName="spacer" presStyleCnt="0"/>
      <dgm:spPr/>
    </dgm:pt>
    <dgm:pt modelId="{32BDD1A6-7021-4F5F-A679-DB06667FCDDD}" type="pres">
      <dgm:prSet presAssocID="{5E8C3DF8-18EB-4EE7-BB57-0A212DE38CF0}" presName="parentText" presStyleLbl="node1" presStyleIdx="1" presStyleCnt="2">
        <dgm:presLayoutVars>
          <dgm:chMax val="0"/>
          <dgm:bulletEnabled val="1"/>
        </dgm:presLayoutVars>
      </dgm:prSet>
      <dgm:spPr/>
    </dgm:pt>
  </dgm:ptLst>
  <dgm:cxnLst>
    <dgm:cxn modelId="{A094714E-A896-4B7B-A484-FC6BB5CFE00A}" srcId="{2FAE1A4F-2AE4-48E6-BB95-61D50D1173CE}" destId="{5E8C3DF8-18EB-4EE7-BB57-0A212DE38CF0}" srcOrd="1" destOrd="0" parTransId="{1DB5B35E-1F6E-4B8E-B075-21795C2E54FC}" sibTransId="{E1DA7483-03AC-4A23-A4D5-7DC7808A0902}"/>
    <dgm:cxn modelId="{735EDD54-4DE2-43C5-B67A-599E233827D5}" type="presOf" srcId="{2FAE1A4F-2AE4-48E6-BB95-61D50D1173CE}" destId="{07AB5262-1092-4C80-8464-53F13086E7DE}" srcOrd="0" destOrd="0" presId="urn:microsoft.com/office/officeart/2005/8/layout/vList2"/>
    <dgm:cxn modelId="{36145F75-24B4-4AFB-9A1B-E7B95BDD0AB3}" type="presOf" srcId="{F3D6B596-72F8-4CFC-A6C6-9F66438228B1}" destId="{8C27787F-DAA6-4627-A2B2-043D3DE3E5E6}" srcOrd="0" destOrd="0" presId="urn:microsoft.com/office/officeart/2005/8/layout/vList2"/>
    <dgm:cxn modelId="{C424FC76-3B50-49E0-92D9-5C00BEDD2C63}" type="presOf" srcId="{5E8C3DF8-18EB-4EE7-BB57-0A212DE38CF0}" destId="{32BDD1A6-7021-4F5F-A679-DB06667FCDDD}" srcOrd="0" destOrd="0" presId="urn:microsoft.com/office/officeart/2005/8/layout/vList2"/>
    <dgm:cxn modelId="{89843A7E-BBA9-455A-8167-58E312894E19}" srcId="{2FAE1A4F-2AE4-48E6-BB95-61D50D1173CE}" destId="{F3D6B596-72F8-4CFC-A6C6-9F66438228B1}" srcOrd="0" destOrd="0" parTransId="{6CA739D2-0932-4F37-B3EF-857E5C55497D}" sibTransId="{760F1F8E-6CA5-4592-BD4E-E320D3CA6742}"/>
    <dgm:cxn modelId="{49357BF1-3ED6-4B6E-B6C0-D642C647E948}" type="presParOf" srcId="{07AB5262-1092-4C80-8464-53F13086E7DE}" destId="{8C27787F-DAA6-4627-A2B2-043D3DE3E5E6}" srcOrd="0" destOrd="0" presId="urn:microsoft.com/office/officeart/2005/8/layout/vList2"/>
    <dgm:cxn modelId="{E3F5D12F-2343-4E91-8EA5-FF827D41D6EF}" type="presParOf" srcId="{07AB5262-1092-4C80-8464-53F13086E7DE}" destId="{B468A3FE-3873-42B8-A0BF-663EAA864933}" srcOrd="1" destOrd="0" presId="urn:microsoft.com/office/officeart/2005/8/layout/vList2"/>
    <dgm:cxn modelId="{BE14CCF4-F212-4857-B17E-360AE6ADA84B}" type="presParOf" srcId="{07AB5262-1092-4C80-8464-53F13086E7DE}" destId="{32BDD1A6-7021-4F5F-A679-DB06667FCDD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3B8BF10-CC3F-4D9D-863F-09531582DC5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88816C9-C13C-4159-BB6F-94E47A220E55}">
      <dgm:prSet/>
      <dgm:spPr/>
      <dgm:t>
        <a:bodyPr/>
        <a:lstStyle/>
        <a:p>
          <a:r>
            <a:rPr lang="en-US"/>
            <a:t>Describe research project, purpose of interview, use of data (how presented and for what), overview of subjects to be covered</a:t>
          </a:r>
        </a:p>
      </dgm:t>
    </dgm:pt>
    <dgm:pt modelId="{721822AE-E1B9-4125-AC2C-14803F3E5773}" type="parTrans" cxnId="{57E2D0E2-7A08-439B-8B58-4BB39E9D005C}">
      <dgm:prSet/>
      <dgm:spPr/>
      <dgm:t>
        <a:bodyPr/>
        <a:lstStyle/>
        <a:p>
          <a:endParaRPr lang="en-US"/>
        </a:p>
      </dgm:t>
    </dgm:pt>
    <dgm:pt modelId="{546E97A9-BD31-467E-84F9-F98050A431E3}" type="sibTrans" cxnId="{57E2D0E2-7A08-439B-8B58-4BB39E9D005C}">
      <dgm:prSet/>
      <dgm:spPr/>
      <dgm:t>
        <a:bodyPr/>
        <a:lstStyle/>
        <a:p>
          <a:endParaRPr lang="en-US"/>
        </a:p>
      </dgm:t>
    </dgm:pt>
    <dgm:pt modelId="{2CDA96C6-4967-4A35-8BBD-C280593BA312}">
      <dgm:prSet/>
      <dgm:spPr/>
      <dgm:t>
        <a:bodyPr/>
        <a:lstStyle/>
        <a:p>
          <a:r>
            <a:rPr lang="en-US"/>
            <a:t>Interviewer should assure interviewee that his/her confidentiality will be maintained and let respondents know that they can designate certain responses as confidential</a:t>
          </a:r>
        </a:p>
      </dgm:t>
    </dgm:pt>
    <dgm:pt modelId="{27D6BC73-BB0A-432A-9ABD-E5CCEC1F4C46}" type="parTrans" cxnId="{18CDA3D0-123A-4C9E-8A0B-63FA28FECA82}">
      <dgm:prSet/>
      <dgm:spPr/>
      <dgm:t>
        <a:bodyPr/>
        <a:lstStyle/>
        <a:p>
          <a:endParaRPr lang="en-US"/>
        </a:p>
      </dgm:t>
    </dgm:pt>
    <dgm:pt modelId="{88F94825-3B79-4B85-B059-101D4BD89F91}" type="sibTrans" cxnId="{18CDA3D0-123A-4C9E-8A0B-63FA28FECA82}">
      <dgm:prSet/>
      <dgm:spPr/>
      <dgm:t>
        <a:bodyPr/>
        <a:lstStyle/>
        <a:p>
          <a:endParaRPr lang="en-US"/>
        </a:p>
      </dgm:t>
    </dgm:pt>
    <dgm:pt modelId="{F9CEBCA7-D985-418B-83E5-9266639CB893}">
      <dgm:prSet/>
      <dgm:spPr/>
      <dgm:t>
        <a:bodyPr/>
        <a:lstStyle/>
        <a:p>
          <a:r>
            <a:rPr lang="en-US"/>
            <a:t>Invite respondent to ask for clarity on question meaning, etc. </a:t>
          </a:r>
        </a:p>
      </dgm:t>
    </dgm:pt>
    <dgm:pt modelId="{0F1FB50E-50C0-4AB9-A6D2-68D9B6F3A90A}" type="parTrans" cxnId="{371E62B5-DB67-4824-9E23-DBB46DE06965}">
      <dgm:prSet/>
      <dgm:spPr/>
      <dgm:t>
        <a:bodyPr/>
        <a:lstStyle/>
        <a:p>
          <a:endParaRPr lang="en-US"/>
        </a:p>
      </dgm:t>
    </dgm:pt>
    <dgm:pt modelId="{BF48A2E4-E6C2-4F1A-A444-98DEBAE715E1}" type="sibTrans" cxnId="{371E62B5-DB67-4824-9E23-DBB46DE06965}">
      <dgm:prSet/>
      <dgm:spPr/>
      <dgm:t>
        <a:bodyPr/>
        <a:lstStyle/>
        <a:p>
          <a:endParaRPr lang="en-US"/>
        </a:p>
      </dgm:t>
    </dgm:pt>
    <dgm:pt modelId="{1252EAAD-28C2-473F-8B94-E76D7ADF7374}">
      <dgm:prSet/>
      <dgm:spPr/>
      <dgm:t>
        <a:bodyPr/>
        <a:lstStyle/>
        <a:p>
          <a:r>
            <a:rPr lang="en-US"/>
            <a:t>At the end of the interview reiterate main points raised and ask whether this is what they meant : MEMBER CHECKING </a:t>
          </a:r>
        </a:p>
      </dgm:t>
    </dgm:pt>
    <dgm:pt modelId="{F8D7BDD9-33C7-4FB6-8BBA-4E7BE756F3B0}" type="parTrans" cxnId="{94B402C3-51B3-429E-97F6-81CFB36BF0DF}">
      <dgm:prSet/>
      <dgm:spPr/>
      <dgm:t>
        <a:bodyPr/>
        <a:lstStyle/>
        <a:p>
          <a:endParaRPr lang="en-US"/>
        </a:p>
      </dgm:t>
    </dgm:pt>
    <dgm:pt modelId="{981E83E8-38BF-4162-BFE9-1575B8951907}" type="sibTrans" cxnId="{94B402C3-51B3-429E-97F6-81CFB36BF0DF}">
      <dgm:prSet/>
      <dgm:spPr/>
      <dgm:t>
        <a:bodyPr/>
        <a:lstStyle/>
        <a:p>
          <a:endParaRPr lang="en-US"/>
        </a:p>
      </dgm:t>
    </dgm:pt>
    <dgm:pt modelId="{E8602B65-82C3-4B5E-BC07-8C47D3B18973}" type="pres">
      <dgm:prSet presAssocID="{93B8BF10-CC3F-4D9D-863F-09531582DC57}" presName="linear" presStyleCnt="0">
        <dgm:presLayoutVars>
          <dgm:animLvl val="lvl"/>
          <dgm:resizeHandles val="exact"/>
        </dgm:presLayoutVars>
      </dgm:prSet>
      <dgm:spPr/>
    </dgm:pt>
    <dgm:pt modelId="{71CD10B4-79EE-4CF5-A67F-4948F11F01DB}" type="pres">
      <dgm:prSet presAssocID="{F88816C9-C13C-4159-BB6F-94E47A220E55}" presName="parentText" presStyleLbl="node1" presStyleIdx="0" presStyleCnt="4">
        <dgm:presLayoutVars>
          <dgm:chMax val="0"/>
          <dgm:bulletEnabled val="1"/>
        </dgm:presLayoutVars>
      </dgm:prSet>
      <dgm:spPr/>
    </dgm:pt>
    <dgm:pt modelId="{DD50DDAB-2EEE-44C5-AB5E-FE24D7B4F170}" type="pres">
      <dgm:prSet presAssocID="{546E97A9-BD31-467E-84F9-F98050A431E3}" presName="spacer" presStyleCnt="0"/>
      <dgm:spPr/>
    </dgm:pt>
    <dgm:pt modelId="{6E203B69-C01B-404C-B523-80585220BE27}" type="pres">
      <dgm:prSet presAssocID="{2CDA96C6-4967-4A35-8BBD-C280593BA312}" presName="parentText" presStyleLbl="node1" presStyleIdx="1" presStyleCnt="4">
        <dgm:presLayoutVars>
          <dgm:chMax val="0"/>
          <dgm:bulletEnabled val="1"/>
        </dgm:presLayoutVars>
      </dgm:prSet>
      <dgm:spPr/>
    </dgm:pt>
    <dgm:pt modelId="{405A846A-DB7E-4BCE-BFD1-25F0CA50C33A}" type="pres">
      <dgm:prSet presAssocID="{88F94825-3B79-4B85-B059-101D4BD89F91}" presName="spacer" presStyleCnt="0"/>
      <dgm:spPr/>
    </dgm:pt>
    <dgm:pt modelId="{F7308B2A-84FC-44C4-A592-7FB7086D42DC}" type="pres">
      <dgm:prSet presAssocID="{F9CEBCA7-D985-418B-83E5-9266639CB893}" presName="parentText" presStyleLbl="node1" presStyleIdx="2" presStyleCnt="4">
        <dgm:presLayoutVars>
          <dgm:chMax val="0"/>
          <dgm:bulletEnabled val="1"/>
        </dgm:presLayoutVars>
      </dgm:prSet>
      <dgm:spPr/>
    </dgm:pt>
    <dgm:pt modelId="{F77530B2-2116-4F9C-8D11-80063AA89F45}" type="pres">
      <dgm:prSet presAssocID="{BF48A2E4-E6C2-4F1A-A444-98DEBAE715E1}" presName="spacer" presStyleCnt="0"/>
      <dgm:spPr/>
    </dgm:pt>
    <dgm:pt modelId="{FCF35512-D53A-4F4B-B261-3366CFABE9EC}" type="pres">
      <dgm:prSet presAssocID="{1252EAAD-28C2-473F-8B94-E76D7ADF7374}" presName="parentText" presStyleLbl="node1" presStyleIdx="3" presStyleCnt="4">
        <dgm:presLayoutVars>
          <dgm:chMax val="0"/>
          <dgm:bulletEnabled val="1"/>
        </dgm:presLayoutVars>
      </dgm:prSet>
      <dgm:spPr/>
    </dgm:pt>
  </dgm:ptLst>
  <dgm:cxnLst>
    <dgm:cxn modelId="{4B19CE29-7212-41B2-B77F-E92FD55740BD}" type="presOf" srcId="{1252EAAD-28C2-473F-8B94-E76D7ADF7374}" destId="{FCF35512-D53A-4F4B-B261-3366CFABE9EC}" srcOrd="0" destOrd="0" presId="urn:microsoft.com/office/officeart/2005/8/layout/vList2"/>
    <dgm:cxn modelId="{34E58763-A89E-4373-8532-5E222B840E02}" type="presOf" srcId="{93B8BF10-CC3F-4D9D-863F-09531582DC57}" destId="{E8602B65-82C3-4B5E-BC07-8C47D3B18973}" srcOrd="0" destOrd="0" presId="urn:microsoft.com/office/officeart/2005/8/layout/vList2"/>
    <dgm:cxn modelId="{4F50AA45-B8B2-4B11-915E-14F16D69C3B7}" type="presOf" srcId="{2CDA96C6-4967-4A35-8BBD-C280593BA312}" destId="{6E203B69-C01B-404C-B523-80585220BE27}" srcOrd="0" destOrd="0" presId="urn:microsoft.com/office/officeart/2005/8/layout/vList2"/>
    <dgm:cxn modelId="{371E62B5-DB67-4824-9E23-DBB46DE06965}" srcId="{93B8BF10-CC3F-4D9D-863F-09531582DC57}" destId="{F9CEBCA7-D985-418B-83E5-9266639CB893}" srcOrd="2" destOrd="0" parTransId="{0F1FB50E-50C0-4AB9-A6D2-68D9B6F3A90A}" sibTransId="{BF48A2E4-E6C2-4F1A-A444-98DEBAE715E1}"/>
    <dgm:cxn modelId="{94B402C3-51B3-429E-97F6-81CFB36BF0DF}" srcId="{93B8BF10-CC3F-4D9D-863F-09531582DC57}" destId="{1252EAAD-28C2-473F-8B94-E76D7ADF7374}" srcOrd="3" destOrd="0" parTransId="{F8D7BDD9-33C7-4FB6-8BBA-4E7BE756F3B0}" sibTransId="{981E83E8-38BF-4162-BFE9-1575B8951907}"/>
    <dgm:cxn modelId="{18CDA3D0-123A-4C9E-8A0B-63FA28FECA82}" srcId="{93B8BF10-CC3F-4D9D-863F-09531582DC57}" destId="{2CDA96C6-4967-4A35-8BBD-C280593BA312}" srcOrd="1" destOrd="0" parTransId="{27D6BC73-BB0A-432A-9ABD-E5CCEC1F4C46}" sibTransId="{88F94825-3B79-4B85-B059-101D4BD89F91}"/>
    <dgm:cxn modelId="{FD8B15D5-A903-48EA-AAB5-183D440B116A}" type="presOf" srcId="{F88816C9-C13C-4159-BB6F-94E47A220E55}" destId="{71CD10B4-79EE-4CF5-A67F-4948F11F01DB}" srcOrd="0" destOrd="0" presId="urn:microsoft.com/office/officeart/2005/8/layout/vList2"/>
    <dgm:cxn modelId="{07D7DCE1-49CF-41D7-A8E1-4C5C4716A17B}" type="presOf" srcId="{F9CEBCA7-D985-418B-83E5-9266639CB893}" destId="{F7308B2A-84FC-44C4-A592-7FB7086D42DC}" srcOrd="0" destOrd="0" presId="urn:microsoft.com/office/officeart/2005/8/layout/vList2"/>
    <dgm:cxn modelId="{57E2D0E2-7A08-439B-8B58-4BB39E9D005C}" srcId="{93B8BF10-CC3F-4D9D-863F-09531582DC57}" destId="{F88816C9-C13C-4159-BB6F-94E47A220E55}" srcOrd="0" destOrd="0" parTransId="{721822AE-E1B9-4125-AC2C-14803F3E5773}" sibTransId="{546E97A9-BD31-467E-84F9-F98050A431E3}"/>
    <dgm:cxn modelId="{2EF7CFEC-7685-4FF3-B620-024AF2C3D8B1}" type="presParOf" srcId="{E8602B65-82C3-4B5E-BC07-8C47D3B18973}" destId="{71CD10B4-79EE-4CF5-A67F-4948F11F01DB}" srcOrd="0" destOrd="0" presId="urn:microsoft.com/office/officeart/2005/8/layout/vList2"/>
    <dgm:cxn modelId="{AA192D3A-8163-4922-A9CB-F2208694BB33}" type="presParOf" srcId="{E8602B65-82C3-4B5E-BC07-8C47D3B18973}" destId="{DD50DDAB-2EEE-44C5-AB5E-FE24D7B4F170}" srcOrd="1" destOrd="0" presId="urn:microsoft.com/office/officeart/2005/8/layout/vList2"/>
    <dgm:cxn modelId="{666D7E19-F416-4705-B5D1-F20CE61DCCE7}" type="presParOf" srcId="{E8602B65-82C3-4B5E-BC07-8C47D3B18973}" destId="{6E203B69-C01B-404C-B523-80585220BE27}" srcOrd="2" destOrd="0" presId="urn:microsoft.com/office/officeart/2005/8/layout/vList2"/>
    <dgm:cxn modelId="{D20897A7-A60B-4E8D-BBC4-285B45C6B7C6}" type="presParOf" srcId="{E8602B65-82C3-4B5E-BC07-8C47D3B18973}" destId="{405A846A-DB7E-4BCE-BFD1-25F0CA50C33A}" srcOrd="3" destOrd="0" presId="urn:microsoft.com/office/officeart/2005/8/layout/vList2"/>
    <dgm:cxn modelId="{27BE45EE-5B7C-45D4-B4D2-50823849264A}" type="presParOf" srcId="{E8602B65-82C3-4B5E-BC07-8C47D3B18973}" destId="{F7308B2A-84FC-44C4-A592-7FB7086D42DC}" srcOrd="4" destOrd="0" presId="urn:microsoft.com/office/officeart/2005/8/layout/vList2"/>
    <dgm:cxn modelId="{99AE285D-3F68-4D3F-8107-9AD98E9FD376}" type="presParOf" srcId="{E8602B65-82C3-4B5E-BC07-8C47D3B18973}" destId="{F77530B2-2116-4F9C-8D11-80063AA89F45}" srcOrd="5" destOrd="0" presId="urn:microsoft.com/office/officeart/2005/8/layout/vList2"/>
    <dgm:cxn modelId="{05FC3BC1-83EA-40E6-BA2F-AEF4E3386CE9}" type="presParOf" srcId="{E8602B65-82C3-4B5E-BC07-8C47D3B18973}" destId="{FCF35512-D53A-4F4B-B261-3366CFABE9E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A17D809-26E7-4F11-9354-F9D663E3D55D}"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D46CD7E5-50BB-4045-A696-C5392DE0CE44}">
      <dgm:prSet/>
      <dgm:spPr/>
      <dgm:t>
        <a:bodyPr/>
        <a:lstStyle/>
        <a:p>
          <a:r>
            <a:rPr lang="en-GB"/>
            <a:t>These generally include a series of questions with predetermined response choices (and Quantitative in nature) </a:t>
          </a:r>
          <a:endParaRPr lang="en-US"/>
        </a:p>
      </dgm:t>
    </dgm:pt>
    <dgm:pt modelId="{0122559A-2C95-4BDA-82DC-F6804D4F3486}" type="parTrans" cxnId="{D5F367E5-FFBE-4DD3-9B5F-BFE6B0FFA81F}">
      <dgm:prSet/>
      <dgm:spPr/>
      <dgm:t>
        <a:bodyPr/>
        <a:lstStyle/>
        <a:p>
          <a:endParaRPr lang="en-US"/>
        </a:p>
      </dgm:t>
    </dgm:pt>
    <dgm:pt modelId="{E29B6266-98BC-498B-8029-9CD88989E24C}" type="sibTrans" cxnId="{D5F367E5-FFBE-4DD3-9B5F-BFE6B0FFA81F}">
      <dgm:prSet/>
      <dgm:spPr/>
      <dgm:t>
        <a:bodyPr/>
        <a:lstStyle/>
        <a:p>
          <a:endParaRPr lang="en-US"/>
        </a:p>
      </dgm:t>
    </dgm:pt>
    <dgm:pt modelId="{584575B8-CE56-4918-A97C-A2541BFFBA15}">
      <dgm:prSet/>
      <dgm:spPr/>
      <dgm:t>
        <a:bodyPr/>
        <a:lstStyle/>
        <a:p>
          <a:r>
            <a:rPr lang="en-GB" dirty="0"/>
            <a:t>Only use surveys when you have a large population 25-30 &gt; ; however for statistical validity 100+</a:t>
          </a:r>
          <a:endParaRPr lang="en-US" dirty="0"/>
        </a:p>
      </dgm:t>
    </dgm:pt>
    <dgm:pt modelId="{723B4B04-7F3B-47C2-9E3B-6F6299013683}" type="parTrans" cxnId="{03448E62-6009-47ED-86D4-49DA304D3618}">
      <dgm:prSet/>
      <dgm:spPr/>
      <dgm:t>
        <a:bodyPr/>
        <a:lstStyle/>
        <a:p>
          <a:endParaRPr lang="en-US"/>
        </a:p>
      </dgm:t>
    </dgm:pt>
    <dgm:pt modelId="{AD9F51B6-C815-42E1-A250-CE0231FF2050}" type="sibTrans" cxnId="{03448E62-6009-47ED-86D4-49DA304D3618}">
      <dgm:prSet/>
      <dgm:spPr/>
      <dgm:t>
        <a:bodyPr/>
        <a:lstStyle/>
        <a:p>
          <a:endParaRPr lang="en-US"/>
        </a:p>
      </dgm:t>
    </dgm:pt>
    <dgm:pt modelId="{28135CB6-CFCE-47E3-8596-EF6BEDBD1DA8}">
      <dgm:prSet/>
      <dgm:spPr/>
      <dgm:t>
        <a:bodyPr/>
        <a:lstStyle/>
        <a:p>
          <a:r>
            <a:rPr lang="en-GB"/>
            <a:t>You can also have a qualitative survey, a set of questions that require a response in words, this is like a very structured interview. </a:t>
          </a:r>
          <a:endParaRPr lang="en-US"/>
        </a:p>
      </dgm:t>
    </dgm:pt>
    <dgm:pt modelId="{D9CEC939-0130-4144-A080-9E7CBC9665CE}" type="parTrans" cxnId="{4419684E-3F05-4F6A-9B1A-E47301F3E4A8}">
      <dgm:prSet/>
      <dgm:spPr/>
      <dgm:t>
        <a:bodyPr/>
        <a:lstStyle/>
        <a:p>
          <a:endParaRPr lang="en-US"/>
        </a:p>
      </dgm:t>
    </dgm:pt>
    <dgm:pt modelId="{F4C4B93A-734F-40EA-9BD2-CD10149BCAB4}" type="sibTrans" cxnId="{4419684E-3F05-4F6A-9B1A-E47301F3E4A8}">
      <dgm:prSet/>
      <dgm:spPr/>
      <dgm:t>
        <a:bodyPr/>
        <a:lstStyle/>
        <a:p>
          <a:endParaRPr lang="en-US"/>
        </a:p>
      </dgm:t>
    </dgm:pt>
    <dgm:pt modelId="{C4DBB87E-27D7-431E-8FF2-D6A42979136A}" type="pres">
      <dgm:prSet presAssocID="{1A17D809-26E7-4F11-9354-F9D663E3D55D}" presName="Name0" presStyleCnt="0">
        <dgm:presLayoutVars>
          <dgm:dir/>
          <dgm:animLvl val="lvl"/>
          <dgm:resizeHandles val="exact"/>
        </dgm:presLayoutVars>
      </dgm:prSet>
      <dgm:spPr/>
    </dgm:pt>
    <dgm:pt modelId="{BADA6032-2DA9-4521-930E-F7F08689FDA8}" type="pres">
      <dgm:prSet presAssocID="{28135CB6-CFCE-47E3-8596-EF6BEDBD1DA8}" presName="boxAndChildren" presStyleCnt="0"/>
      <dgm:spPr/>
    </dgm:pt>
    <dgm:pt modelId="{67B74715-BFA4-4BBE-BA8F-2757000C0E8E}" type="pres">
      <dgm:prSet presAssocID="{28135CB6-CFCE-47E3-8596-EF6BEDBD1DA8}" presName="parentTextBox" presStyleLbl="node1" presStyleIdx="0" presStyleCnt="3"/>
      <dgm:spPr/>
    </dgm:pt>
    <dgm:pt modelId="{335B8B78-D196-4C10-8D32-9B41C008BE5F}" type="pres">
      <dgm:prSet presAssocID="{AD9F51B6-C815-42E1-A250-CE0231FF2050}" presName="sp" presStyleCnt="0"/>
      <dgm:spPr/>
    </dgm:pt>
    <dgm:pt modelId="{3B3D3398-178C-4F09-8293-D5D19F9C8E6C}" type="pres">
      <dgm:prSet presAssocID="{584575B8-CE56-4918-A97C-A2541BFFBA15}" presName="arrowAndChildren" presStyleCnt="0"/>
      <dgm:spPr/>
    </dgm:pt>
    <dgm:pt modelId="{31A9936F-F470-4803-9487-A02EB57AA344}" type="pres">
      <dgm:prSet presAssocID="{584575B8-CE56-4918-A97C-A2541BFFBA15}" presName="parentTextArrow" presStyleLbl="node1" presStyleIdx="1" presStyleCnt="3"/>
      <dgm:spPr/>
    </dgm:pt>
    <dgm:pt modelId="{D67FE67E-B2AA-4DE6-BDE5-A1A6F3F44178}" type="pres">
      <dgm:prSet presAssocID="{E29B6266-98BC-498B-8029-9CD88989E24C}" presName="sp" presStyleCnt="0"/>
      <dgm:spPr/>
    </dgm:pt>
    <dgm:pt modelId="{56BC6CA3-5A14-4A18-9E98-5014DD1A953A}" type="pres">
      <dgm:prSet presAssocID="{D46CD7E5-50BB-4045-A696-C5392DE0CE44}" presName="arrowAndChildren" presStyleCnt="0"/>
      <dgm:spPr/>
    </dgm:pt>
    <dgm:pt modelId="{F9F16F29-47AA-438E-9B0E-DD1E7B8FE61B}" type="pres">
      <dgm:prSet presAssocID="{D46CD7E5-50BB-4045-A696-C5392DE0CE44}" presName="parentTextArrow" presStyleLbl="node1" presStyleIdx="2" presStyleCnt="3"/>
      <dgm:spPr/>
    </dgm:pt>
  </dgm:ptLst>
  <dgm:cxnLst>
    <dgm:cxn modelId="{58347C2E-CE28-434A-8E4E-744AF817C97E}" type="presOf" srcId="{28135CB6-CFCE-47E3-8596-EF6BEDBD1DA8}" destId="{67B74715-BFA4-4BBE-BA8F-2757000C0E8E}" srcOrd="0" destOrd="0" presId="urn:microsoft.com/office/officeart/2005/8/layout/process4"/>
    <dgm:cxn modelId="{03448E62-6009-47ED-86D4-49DA304D3618}" srcId="{1A17D809-26E7-4F11-9354-F9D663E3D55D}" destId="{584575B8-CE56-4918-A97C-A2541BFFBA15}" srcOrd="1" destOrd="0" parTransId="{723B4B04-7F3B-47C2-9E3B-6F6299013683}" sibTransId="{AD9F51B6-C815-42E1-A250-CE0231FF2050}"/>
    <dgm:cxn modelId="{4419684E-3F05-4F6A-9B1A-E47301F3E4A8}" srcId="{1A17D809-26E7-4F11-9354-F9D663E3D55D}" destId="{28135CB6-CFCE-47E3-8596-EF6BEDBD1DA8}" srcOrd="2" destOrd="0" parTransId="{D9CEC939-0130-4144-A080-9E7CBC9665CE}" sibTransId="{F4C4B93A-734F-40EA-9BD2-CD10149BCAB4}"/>
    <dgm:cxn modelId="{C412B175-07EE-4F73-9386-77DB1BB8A6D6}" type="presOf" srcId="{D46CD7E5-50BB-4045-A696-C5392DE0CE44}" destId="{F9F16F29-47AA-438E-9B0E-DD1E7B8FE61B}" srcOrd="0" destOrd="0" presId="urn:microsoft.com/office/officeart/2005/8/layout/process4"/>
    <dgm:cxn modelId="{37ECFD8D-036D-4360-8E67-E8B92A121334}" type="presOf" srcId="{1A17D809-26E7-4F11-9354-F9D663E3D55D}" destId="{C4DBB87E-27D7-431E-8FF2-D6A42979136A}" srcOrd="0" destOrd="0" presId="urn:microsoft.com/office/officeart/2005/8/layout/process4"/>
    <dgm:cxn modelId="{E81BA7C2-DAF3-4F10-9FFF-2CD3DF669795}" type="presOf" srcId="{584575B8-CE56-4918-A97C-A2541BFFBA15}" destId="{31A9936F-F470-4803-9487-A02EB57AA344}" srcOrd="0" destOrd="0" presId="urn:microsoft.com/office/officeart/2005/8/layout/process4"/>
    <dgm:cxn modelId="{D5F367E5-FFBE-4DD3-9B5F-BFE6B0FFA81F}" srcId="{1A17D809-26E7-4F11-9354-F9D663E3D55D}" destId="{D46CD7E5-50BB-4045-A696-C5392DE0CE44}" srcOrd="0" destOrd="0" parTransId="{0122559A-2C95-4BDA-82DC-F6804D4F3486}" sibTransId="{E29B6266-98BC-498B-8029-9CD88989E24C}"/>
    <dgm:cxn modelId="{AEF942CD-9F35-46C5-B87A-D18AB7AC3794}" type="presParOf" srcId="{C4DBB87E-27D7-431E-8FF2-D6A42979136A}" destId="{BADA6032-2DA9-4521-930E-F7F08689FDA8}" srcOrd="0" destOrd="0" presId="urn:microsoft.com/office/officeart/2005/8/layout/process4"/>
    <dgm:cxn modelId="{09736CE9-02D6-48CF-8774-EFE5AC420A1B}" type="presParOf" srcId="{BADA6032-2DA9-4521-930E-F7F08689FDA8}" destId="{67B74715-BFA4-4BBE-BA8F-2757000C0E8E}" srcOrd="0" destOrd="0" presId="urn:microsoft.com/office/officeart/2005/8/layout/process4"/>
    <dgm:cxn modelId="{CD6BC82E-24D5-4887-8EF6-700BFD6655D8}" type="presParOf" srcId="{C4DBB87E-27D7-431E-8FF2-D6A42979136A}" destId="{335B8B78-D196-4C10-8D32-9B41C008BE5F}" srcOrd="1" destOrd="0" presId="urn:microsoft.com/office/officeart/2005/8/layout/process4"/>
    <dgm:cxn modelId="{FB5AE9C5-214E-43C5-B5EB-0E83A6DF1D7B}" type="presParOf" srcId="{C4DBB87E-27D7-431E-8FF2-D6A42979136A}" destId="{3B3D3398-178C-4F09-8293-D5D19F9C8E6C}" srcOrd="2" destOrd="0" presId="urn:microsoft.com/office/officeart/2005/8/layout/process4"/>
    <dgm:cxn modelId="{2E1EFED2-33DB-4B94-8925-298299AA47F9}" type="presParOf" srcId="{3B3D3398-178C-4F09-8293-D5D19F9C8E6C}" destId="{31A9936F-F470-4803-9487-A02EB57AA344}" srcOrd="0" destOrd="0" presId="urn:microsoft.com/office/officeart/2005/8/layout/process4"/>
    <dgm:cxn modelId="{635D9142-ED45-4285-B12C-F0CECA26CFEE}" type="presParOf" srcId="{C4DBB87E-27D7-431E-8FF2-D6A42979136A}" destId="{D67FE67E-B2AA-4DE6-BDE5-A1A6F3F44178}" srcOrd="3" destOrd="0" presId="urn:microsoft.com/office/officeart/2005/8/layout/process4"/>
    <dgm:cxn modelId="{D1532F44-DAAB-415B-BAC2-680182B08B03}" type="presParOf" srcId="{C4DBB87E-27D7-431E-8FF2-D6A42979136A}" destId="{56BC6CA3-5A14-4A18-9E98-5014DD1A953A}" srcOrd="4" destOrd="0" presId="urn:microsoft.com/office/officeart/2005/8/layout/process4"/>
    <dgm:cxn modelId="{D6673E0E-F81B-4026-8DDA-2ED9784B9442}" type="presParOf" srcId="{56BC6CA3-5A14-4A18-9E98-5014DD1A953A}" destId="{F9F16F29-47AA-438E-9B0E-DD1E7B8FE61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CFAD47A-CACB-447E-8E51-A2A15F8CE0F0}"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2D591149-65A5-4CF3-B56A-FDD043AEF76D}">
      <dgm:prSet/>
      <dgm:spPr/>
      <dgm:t>
        <a:bodyPr/>
        <a:lstStyle/>
        <a:p>
          <a:r>
            <a:rPr lang="en-GB"/>
            <a:t>Participation is a Right: Why? </a:t>
          </a:r>
          <a:endParaRPr lang="en-US"/>
        </a:p>
      </dgm:t>
    </dgm:pt>
    <dgm:pt modelId="{34DDCD20-71CD-43A1-8A48-20E5B86DC1DF}" type="parTrans" cxnId="{E58C443F-7456-4519-9100-9979DBDA6386}">
      <dgm:prSet/>
      <dgm:spPr/>
      <dgm:t>
        <a:bodyPr/>
        <a:lstStyle/>
        <a:p>
          <a:endParaRPr lang="en-US"/>
        </a:p>
      </dgm:t>
    </dgm:pt>
    <dgm:pt modelId="{D9EC3BFD-8091-436D-B937-534EEBD84AE8}" type="sibTrans" cxnId="{E58C443F-7456-4519-9100-9979DBDA6386}">
      <dgm:prSet/>
      <dgm:spPr/>
      <dgm:t>
        <a:bodyPr/>
        <a:lstStyle/>
        <a:p>
          <a:endParaRPr lang="en-US"/>
        </a:p>
      </dgm:t>
    </dgm:pt>
    <dgm:pt modelId="{B75A8AEC-FA12-4F6A-A286-8BA079CF03AA}">
      <dgm:prSet/>
      <dgm:spPr/>
      <dgm:t>
        <a:bodyPr/>
        <a:lstStyle/>
        <a:p>
          <a:r>
            <a:rPr lang="en-GB"/>
            <a:t>Better Knowledge of Views and Perspectives to inform practice </a:t>
          </a:r>
          <a:endParaRPr lang="en-US"/>
        </a:p>
      </dgm:t>
    </dgm:pt>
    <dgm:pt modelId="{BC9C2B8B-01C2-48BF-AFCC-2B3C2779D593}" type="parTrans" cxnId="{CFB5702E-468E-4E9C-9823-DB98D89BB5AE}">
      <dgm:prSet/>
      <dgm:spPr/>
      <dgm:t>
        <a:bodyPr/>
        <a:lstStyle/>
        <a:p>
          <a:endParaRPr lang="en-US"/>
        </a:p>
      </dgm:t>
    </dgm:pt>
    <dgm:pt modelId="{289303B0-9B00-467B-B700-79A3E6AA8616}" type="sibTrans" cxnId="{CFB5702E-468E-4E9C-9823-DB98D89BB5AE}">
      <dgm:prSet/>
      <dgm:spPr/>
      <dgm:t>
        <a:bodyPr/>
        <a:lstStyle/>
        <a:p>
          <a:endParaRPr lang="en-US"/>
        </a:p>
      </dgm:t>
    </dgm:pt>
    <dgm:pt modelId="{8B58C06B-7FFA-4EA1-B386-3458FF57AC7D}">
      <dgm:prSet/>
      <dgm:spPr/>
      <dgm:t>
        <a:bodyPr/>
        <a:lstStyle/>
        <a:p>
          <a:r>
            <a:rPr lang="en-GB"/>
            <a:t>More Effective action </a:t>
          </a:r>
          <a:endParaRPr lang="en-US"/>
        </a:p>
      </dgm:t>
    </dgm:pt>
    <dgm:pt modelId="{062AB0A2-CB38-4E33-918B-6C0DC515D483}" type="parTrans" cxnId="{D1FBBBB0-12B1-4FA1-BD8C-DDC410C4E215}">
      <dgm:prSet/>
      <dgm:spPr/>
      <dgm:t>
        <a:bodyPr/>
        <a:lstStyle/>
        <a:p>
          <a:endParaRPr lang="en-US"/>
        </a:p>
      </dgm:t>
    </dgm:pt>
    <dgm:pt modelId="{4B5B6196-4839-4EC6-9BDA-83CF497A7D6E}" type="sibTrans" cxnId="{D1FBBBB0-12B1-4FA1-BD8C-DDC410C4E215}">
      <dgm:prSet/>
      <dgm:spPr/>
      <dgm:t>
        <a:bodyPr/>
        <a:lstStyle/>
        <a:p>
          <a:endParaRPr lang="en-US"/>
        </a:p>
      </dgm:t>
    </dgm:pt>
    <dgm:pt modelId="{49579199-4C60-42E6-ABDF-BFF3CCB17F6F}">
      <dgm:prSet/>
      <dgm:spPr/>
      <dgm:t>
        <a:bodyPr/>
        <a:lstStyle/>
        <a:p>
          <a:r>
            <a:rPr lang="en-GB"/>
            <a:t>Measure  properly how effective we are</a:t>
          </a:r>
          <a:endParaRPr lang="en-US"/>
        </a:p>
      </dgm:t>
    </dgm:pt>
    <dgm:pt modelId="{FEC7947D-E064-421A-9B62-874647320C19}" type="parTrans" cxnId="{145A9CDD-C098-4DFD-8AEC-B9138EC794CB}">
      <dgm:prSet/>
      <dgm:spPr/>
      <dgm:t>
        <a:bodyPr/>
        <a:lstStyle/>
        <a:p>
          <a:endParaRPr lang="en-US"/>
        </a:p>
      </dgm:t>
    </dgm:pt>
    <dgm:pt modelId="{6B6299B5-0434-49AE-A86C-303806AE8558}" type="sibTrans" cxnId="{145A9CDD-C098-4DFD-8AEC-B9138EC794CB}">
      <dgm:prSet/>
      <dgm:spPr/>
      <dgm:t>
        <a:bodyPr/>
        <a:lstStyle/>
        <a:p>
          <a:endParaRPr lang="en-US"/>
        </a:p>
      </dgm:t>
    </dgm:pt>
    <dgm:pt modelId="{37255D58-2803-42AC-904F-7E5146DACC78}">
      <dgm:prSet/>
      <dgm:spPr/>
      <dgm:t>
        <a:bodyPr/>
        <a:lstStyle/>
        <a:p>
          <a:r>
            <a:rPr lang="en-GB"/>
            <a:t>Empowering children and Young People </a:t>
          </a:r>
          <a:endParaRPr lang="en-US"/>
        </a:p>
      </dgm:t>
    </dgm:pt>
    <dgm:pt modelId="{D0C5BA9E-684A-482F-B4D0-D9AEE7CE471F}" type="parTrans" cxnId="{B2C576EE-5E3B-44AB-8439-80CF230F0A76}">
      <dgm:prSet/>
      <dgm:spPr/>
      <dgm:t>
        <a:bodyPr/>
        <a:lstStyle/>
        <a:p>
          <a:endParaRPr lang="en-US"/>
        </a:p>
      </dgm:t>
    </dgm:pt>
    <dgm:pt modelId="{C03DD271-8916-44E2-8C6A-3D83E4C90F96}" type="sibTrans" cxnId="{B2C576EE-5E3B-44AB-8439-80CF230F0A76}">
      <dgm:prSet/>
      <dgm:spPr/>
      <dgm:t>
        <a:bodyPr/>
        <a:lstStyle/>
        <a:p>
          <a:endParaRPr lang="en-US"/>
        </a:p>
      </dgm:t>
    </dgm:pt>
    <dgm:pt modelId="{D1DD1A96-D5D0-4900-9DDA-6E1C07E7C678}" type="pres">
      <dgm:prSet presAssocID="{1CFAD47A-CACB-447E-8E51-A2A15F8CE0F0}" presName="outerComposite" presStyleCnt="0">
        <dgm:presLayoutVars>
          <dgm:chMax val="5"/>
          <dgm:dir/>
          <dgm:resizeHandles val="exact"/>
        </dgm:presLayoutVars>
      </dgm:prSet>
      <dgm:spPr/>
    </dgm:pt>
    <dgm:pt modelId="{0CEB4A1C-0C12-464A-9F45-89BC108D5898}" type="pres">
      <dgm:prSet presAssocID="{1CFAD47A-CACB-447E-8E51-A2A15F8CE0F0}" presName="dummyMaxCanvas" presStyleCnt="0">
        <dgm:presLayoutVars/>
      </dgm:prSet>
      <dgm:spPr/>
    </dgm:pt>
    <dgm:pt modelId="{6EA84AFB-3DA2-4B11-8390-A0289B10333B}" type="pres">
      <dgm:prSet presAssocID="{1CFAD47A-CACB-447E-8E51-A2A15F8CE0F0}" presName="FiveNodes_1" presStyleLbl="node1" presStyleIdx="0" presStyleCnt="5">
        <dgm:presLayoutVars>
          <dgm:bulletEnabled val="1"/>
        </dgm:presLayoutVars>
      </dgm:prSet>
      <dgm:spPr/>
    </dgm:pt>
    <dgm:pt modelId="{38F9432C-E5A1-4852-AD8C-FFDABD725C95}" type="pres">
      <dgm:prSet presAssocID="{1CFAD47A-CACB-447E-8E51-A2A15F8CE0F0}" presName="FiveNodes_2" presStyleLbl="node1" presStyleIdx="1" presStyleCnt="5">
        <dgm:presLayoutVars>
          <dgm:bulletEnabled val="1"/>
        </dgm:presLayoutVars>
      </dgm:prSet>
      <dgm:spPr/>
    </dgm:pt>
    <dgm:pt modelId="{30AC889D-9EA5-40AD-951F-3521F88F8D0F}" type="pres">
      <dgm:prSet presAssocID="{1CFAD47A-CACB-447E-8E51-A2A15F8CE0F0}" presName="FiveNodes_3" presStyleLbl="node1" presStyleIdx="2" presStyleCnt="5">
        <dgm:presLayoutVars>
          <dgm:bulletEnabled val="1"/>
        </dgm:presLayoutVars>
      </dgm:prSet>
      <dgm:spPr/>
    </dgm:pt>
    <dgm:pt modelId="{6905E941-CBAB-4923-8316-E06781C810AF}" type="pres">
      <dgm:prSet presAssocID="{1CFAD47A-CACB-447E-8E51-A2A15F8CE0F0}" presName="FiveNodes_4" presStyleLbl="node1" presStyleIdx="3" presStyleCnt="5">
        <dgm:presLayoutVars>
          <dgm:bulletEnabled val="1"/>
        </dgm:presLayoutVars>
      </dgm:prSet>
      <dgm:spPr/>
    </dgm:pt>
    <dgm:pt modelId="{BFDAB02D-F1C0-472C-830A-E7F42E148790}" type="pres">
      <dgm:prSet presAssocID="{1CFAD47A-CACB-447E-8E51-A2A15F8CE0F0}" presName="FiveNodes_5" presStyleLbl="node1" presStyleIdx="4" presStyleCnt="5">
        <dgm:presLayoutVars>
          <dgm:bulletEnabled val="1"/>
        </dgm:presLayoutVars>
      </dgm:prSet>
      <dgm:spPr/>
    </dgm:pt>
    <dgm:pt modelId="{CCF22AEE-D1A9-43BB-9106-226D34CF089E}" type="pres">
      <dgm:prSet presAssocID="{1CFAD47A-CACB-447E-8E51-A2A15F8CE0F0}" presName="FiveConn_1-2" presStyleLbl="fgAccFollowNode1" presStyleIdx="0" presStyleCnt="4">
        <dgm:presLayoutVars>
          <dgm:bulletEnabled val="1"/>
        </dgm:presLayoutVars>
      </dgm:prSet>
      <dgm:spPr/>
    </dgm:pt>
    <dgm:pt modelId="{4818840A-BBE5-47B6-AE73-B4E78667B72D}" type="pres">
      <dgm:prSet presAssocID="{1CFAD47A-CACB-447E-8E51-A2A15F8CE0F0}" presName="FiveConn_2-3" presStyleLbl="fgAccFollowNode1" presStyleIdx="1" presStyleCnt="4">
        <dgm:presLayoutVars>
          <dgm:bulletEnabled val="1"/>
        </dgm:presLayoutVars>
      </dgm:prSet>
      <dgm:spPr/>
    </dgm:pt>
    <dgm:pt modelId="{81B02BCF-BC82-4C62-B5E4-6A3B200D3C7D}" type="pres">
      <dgm:prSet presAssocID="{1CFAD47A-CACB-447E-8E51-A2A15F8CE0F0}" presName="FiveConn_3-4" presStyleLbl="fgAccFollowNode1" presStyleIdx="2" presStyleCnt="4">
        <dgm:presLayoutVars>
          <dgm:bulletEnabled val="1"/>
        </dgm:presLayoutVars>
      </dgm:prSet>
      <dgm:spPr/>
    </dgm:pt>
    <dgm:pt modelId="{B494ECCD-4F6E-43C8-AF37-5F81C0B9FB67}" type="pres">
      <dgm:prSet presAssocID="{1CFAD47A-CACB-447E-8E51-A2A15F8CE0F0}" presName="FiveConn_4-5" presStyleLbl="fgAccFollowNode1" presStyleIdx="3" presStyleCnt="4">
        <dgm:presLayoutVars>
          <dgm:bulletEnabled val="1"/>
        </dgm:presLayoutVars>
      </dgm:prSet>
      <dgm:spPr/>
    </dgm:pt>
    <dgm:pt modelId="{292ADD2B-0579-4C55-A7F2-2DCFFE5FCE09}" type="pres">
      <dgm:prSet presAssocID="{1CFAD47A-CACB-447E-8E51-A2A15F8CE0F0}" presName="FiveNodes_1_text" presStyleLbl="node1" presStyleIdx="4" presStyleCnt="5">
        <dgm:presLayoutVars>
          <dgm:bulletEnabled val="1"/>
        </dgm:presLayoutVars>
      </dgm:prSet>
      <dgm:spPr/>
    </dgm:pt>
    <dgm:pt modelId="{89C1605F-F732-4FE6-A31D-1E9434FAEE40}" type="pres">
      <dgm:prSet presAssocID="{1CFAD47A-CACB-447E-8E51-A2A15F8CE0F0}" presName="FiveNodes_2_text" presStyleLbl="node1" presStyleIdx="4" presStyleCnt="5">
        <dgm:presLayoutVars>
          <dgm:bulletEnabled val="1"/>
        </dgm:presLayoutVars>
      </dgm:prSet>
      <dgm:spPr/>
    </dgm:pt>
    <dgm:pt modelId="{6F71F44A-EF3E-42BE-A452-C865629C9BB2}" type="pres">
      <dgm:prSet presAssocID="{1CFAD47A-CACB-447E-8E51-A2A15F8CE0F0}" presName="FiveNodes_3_text" presStyleLbl="node1" presStyleIdx="4" presStyleCnt="5">
        <dgm:presLayoutVars>
          <dgm:bulletEnabled val="1"/>
        </dgm:presLayoutVars>
      </dgm:prSet>
      <dgm:spPr/>
    </dgm:pt>
    <dgm:pt modelId="{CBEC7804-CC37-4C45-9B16-9F98F9F58AC7}" type="pres">
      <dgm:prSet presAssocID="{1CFAD47A-CACB-447E-8E51-A2A15F8CE0F0}" presName="FiveNodes_4_text" presStyleLbl="node1" presStyleIdx="4" presStyleCnt="5">
        <dgm:presLayoutVars>
          <dgm:bulletEnabled val="1"/>
        </dgm:presLayoutVars>
      </dgm:prSet>
      <dgm:spPr/>
    </dgm:pt>
    <dgm:pt modelId="{DCAE19B4-8384-4BC3-AE8B-A722EA71B89B}" type="pres">
      <dgm:prSet presAssocID="{1CFAD47A-CACB-447E-8E51-A2A15F8CE0F0}" presName="FiveNodes_5_text" presStyleLbl="node1" presStyleIdx="4" presStyleCnt="5">
        <dgm:presLayoutVars>
          <dgm:bulletEnabled val="1"/>
        </dgm:presLayoutVars>
      </dgm:prSet>
      <dgm:spPr/>
    </dgm:pt>
  </dgm:ptLst>
  <dgm:cxnLst>
    <dgm:cxn modelId="{9B833501-A71A-48C5-9D8A-0DC4D794B6D2}" type="presOf" srcId="{6B6299B5-0434-49AE-A86C-303806AE8558}" destId="{B494ECCD-4F6E-43C8-AF37-5F81C0B9FB67}" srcOrd="0" destOrd="0" presId="urn:microsoft.com/office/officeart/2005/8/layout/vProcess5"/>
    <dgm:cxn modelId="{07B03415-07E1-4D5C-AD87-BC60FE6310C3}" type="presOf" srcId="{8B58C06B-7FFA-4EA1-B386-3458FF57AC7D}" destId="{6F71F44A-EF3E-42BE-A452-C865629C9BB2}" srcOrd="1" destOrd="0" presId="urn:microsoft.com/office/officeart/2005/8/layout/vProcess5"/>
    <dgm:cxn modelId="{74D3AB26-4B12-420A-8D4F-E1E4B7160A03}" type="presOf" srcId="{2D591149-65A5-4CF3-B56A-FDD043AEF76D}" destId="{292ADD2B-0579-4C55-A7F2-2DCFFE5FCE09}" srcOrd="1" destOrd="0" presId="urn:microsoft.com/office/officeart/2005/8/layout/vProcess5"/>
    <dgm:cxn modelId="{CFB5702E-468E-4E9C-9823-DB98D89BB5AE}" srcId="{1CFAD47A-CACB-447E-8E51-A2A15F8CE0F0}" destId="{B75A8AEC-FA12-4F6A-A286-8BA079CF03AA}" srcOrd="1" destOrd="0" parTransId="{BC9C2B8B-01C2-48BF-AFCC-2B3C2779D593}" sibTransId="{289303B0-9B00-467B-B700-79A3E6AA8616}"/>
    <dgm:cxn modelId="{9C4FF238-0E00-4A60-8859-65B6A4B1E130}" type="presOf" srcId="{D9EC3BFD-8091-436D-B937-534EEBD84AE8}" destId="{CCF22AEE-D1A9-43BB-9106-226D34CF089E}" srcOrd="0" destOrd="0" presId="urn:microsoft.com/office/officeart/2005/8/layout/vProcess5"/>
    <dgm:cxn modelId="{E58C443F-7456-4519-9100-9979DBDA6386}" srcId="{1CFAD47A-CACB-447E-8E51-A2A15F8CE0F0}" destId="{2D591149-65A5-4CF3-B56A-FDD043AEF76D}" srcOrd="0" destOrd="0" parTransId="{34DDCD20-71CD-43A1-8A48-20E5B86DC1DF}" sibTransId="{D9EC3BFD-8091-436D-B937-534EEBD84AE8}"/>
    <dgm:cxn modelId="{59C5EE60-DC5D-421D-973D-AFA6BBB36EB6}" type="presOf" srcId="{49579199-4C60-42E6-ABDF-BFF3CCB17F6F}" destId="{6905E941-CBAB-4923-8316-E06781C810AF}" srcOrd="0" destOrd="0" presId="urn:microsoft.com/office/officeart/2005/8/layout/vProcess5"/>
    <dgm:cxn modelId="{197C2B61-ACE7-480C-94E7-8BFAB3028531}" type="presOf" srcId="{8B58C06B-7FFA-4EA1-B386-3458FF57AC7D}" destId="{30AC889D-9EA5-40AD-951F-3521F88F8D0F}" srcOrd="0" destOrd="0" presId="urn:microsoft.com/office/officeart/2005/8/layout/vProcess5"/>
    <dgm:cxn modelId="{03BA2942-DDFE-4301-9D58-B17A2AFB8B0D}" type="presOf" srcId="{B75A8AEC-FA12-4F6A-A286-8BA079CF03AA}" destId="{89C1605F-F732-4FE6-A31D-1E9434FAEE40}" srcOrd="1" destOrd="0" presId="urn:microsoft.com/office/officeart/2005/8/layout/vProcess5"/>
    <dgm:cxn modelId="{1E82A764-9C45-4ED9-9606-A6AB6027B682}" type="presOf" srcId="{37255D58-2803-42AC-904F-7E5146DACC78}" destId="{DCAE19B4-8384-4BC3-AE8B-A722EA71B89B}" srcOrd="1" destOrd="0" presId="urn:microsoft.com/office/officeart/2005/8/layout/vProcess5"/>
    <dgm:cxn modelId="{C8712945-9B36-469A-8783-9A07FBEFA12B}" type="presOf" srcId="{1CFAD47A-CACB-447E-8E51-A2A15F8CE0F0}" destId="{D1DD1A96-D5D0-4900-9DDA-6E1C07E7C678}" srcOrd="0" destOrd="0" presId="urn:microsoft.com/office/officeart/2005/8/layout/vProcess5"/>
    <dgm:cxn modelId="{1F1D1952-F3C9-4412-9BE3-B2D58BD69A51}" type="presOf" srcId="{289303B0-9B00-467B-B700-79A3E6AA8616}" destId="{4818840A-BBE5-47B6-AE73-B4E78667B72D}" srcOrd="0" destOrd="0" presId="urn:microsoft.com/office/officeart/2005/8/layout/vProcess5"/>
    <dgm:cxn modelId="{B6F3F781-FDA3-43CD-83EB-1ADBB2A48450}" type="presOf" srcId="{37255D58-2803-42AC-904F-7E5146DACC78}" destId="{BFDAB02D-F1C0-472C-830A-E7F42E148790}" srcOrd="0" destOrd="0" presId="urn:microsoft.com/office/officeart/2005/8/layout/vProcess5"/>
    <dgm:cxn modelId="{A14F2291-9EC7-4AED-9AC5-6A7EC61B5B08}" type="presOf" srcId="{4B5B6196-4839-4EC6-9BDA-83CF497A7D6E}" destId="{81B02BCF-BC82-4C62-B5E4-6A3B200D3C7D}" srcOrd="0" destOrd="0" presId="urn:microsoft.com/office/officeart/2005/8/layout/vProcess5"/>
    <dgm:cxn modelId="{D1FBBBB0-12B1-4FA1-BD8C-DDC410C4E215}" srcId="{1CFAD47A-CACB-447E-8E51-A2A15F8CE0F0}" destId="{8B58C06B-7FFA-4EA1-B386-3458FF57AC7D}" srcOrd="2" destOrd="0" parTransId="{062AB0A2-CB38-4E33-918B-6C0DC515D483}" sibTransId="{4B5B6196-4839-4EC6-9BDA-83CF497A7D6E}"/>
    <dgm:cxn modelId="{BA345CB4-57CB-4750-B5AB-704A1288625F}" type="presOf" srcId="{49579199-4C60-42E6-ABDF-BFF3CCB17F6F}" destId="{CBEC7804-CC37-4C45-9B16-9F98F9F58AC7}" srcOrd="1" destOrd="0" presId="urn:microsoft.com/office/officeart/2005/8/layout/vProcess5"/>
    <dgm:cxn modelId="{79C16BCC-F5BC-4E0C-9A5A-050BDD6E57B9}" type="presOf" srcId="{B75A8AEC-FA12-4F6A-A286-8BA079CF03AA}" destId="{38F9432C-E5A1-4852-AD8C-FFDABD725C95}" srcOrd="0" destOrd="0" presId="urn:microsoft.com/office/officeart/2005/8/layout/vProcess5"/>
    <dgm:cxn modelId="{64651AD5-F4E0-4542-B84D-47A8471E6614}" type="presOf" srcId="{2D591149-65A5-4CF3-B56A-FDD043AEF76D}" destId="{6EA84AFB-3DA2-4B11-8390-A0289B10333B}" srcOrd="0" destOrd="0" presId="urn:microsoft.com/office/officeart/2005/8/layout/vProcess5"/>
    <dgm:cxn modelId="{145A9CDD-C098-4DFD-8AEC-B9138EC794CB}" srcId="{1CFAD47A-CACB-447E-8E51-A2A15F8CE0F0}" destId="{49579199-4C60-42E6-ABDF-BFF3CCB17F6F}" srcOrd="3" destOrd="0" parTransId="{FEC7947D-E064-421A-9B62-874647320C19}" sibTransId="{6B6299B5-0434-49AE-A86C-303806AE8558}"/>
    <dgm:cxn modelId="{B2C576EE-5E3B-44AB-8439-80CF230F0A76}" srcId="{1CFAD47A-CACB-447E-8E51-A2A15F8CE0F0}" destId="{37255D58-2803-42AC-904F-7E5146DACC78}" srcOrd="4" destOrd="0" parTransId="{D0C5BA9E-684A-482F-B4D0-D9AEE7CE471F}" sibTransId="{C03DD271-8916-44E2-8C6A-3D83E4C90F96}"/>
    <dgm:cxn modelId="{18CF6880-929E-4969-8BB0-CA7338CA2A33}" type="presParOf" srcId="{D1DD1A96-D5D0-4900-9DDA-6E1C07E7C678}" destId="{0CEB4A1C-0C12-464A-9F45-89BC108D5898}" srcOrd="0" destOrd="0" presId="urn:microsoft.com/office/officeart/2005/8/layout/vProcess5"/>
    <dgm:cxn modelId="{C2C8755B-0B71-4EB8-8E68-3944A6C541B1}" type="presParOf" srcId="{D1DD1A96-D5D0-4900-9DDA-6E1C07E7C678}" destId="{6EA84AFB-3DA2-4B11-8390-A0289B10333B}" srcOrd="1" destOrd="0" presId="urn:microsoft.com/office/officeart/2005/8/layout/vProcess5"/>
    <dgm:cxn modelId="{0A57F6F7-DED6-460F-90D5-71648F92AF81}" type="presParOf" srcId="{D1DD1A96-D5D0-4900-9DDA-6E1C07E7C678}" destId="{38F9432C-E5A1-4852-AD8C-FFDABD725C95}" srcOrd="2" destOrd="0" presId="urn:microsoft.com/office/officeart/2005/8/layout/vProcess5"/>
    <dgm:cxn modelId="{481114BF-A8A2-4489-AB54-C30D9D6D00EE}" type="presParOf" srcId="{D1DD1A96-D5D0-4900-9DDA-6E1C07E7C678}" destId="{30AC889D-9EA5-40AD-951F-3521F88F8D0F}" srcOrd="3" destOrd="0" presId="urn:microsoft.com/office/officeart/2005/8/layout/vProcess5"/>
    <dgm:cxn modelId="{8D742A1E-8C33-4D3B-A903-B0F2C940597D}" type="presParOf" srcId="{D1DD1A96-D5D0-4900-9DDA-6E1C07E7C678}" destId="{6905E941-CBAB-4923-8316-E06781C810AF}" srcOrd="4" destOrd="0" presId="urn:microsoft.com/office/officeart/2005/8/layout/vProcess5"/>
    <dgm:cxn modelId="{A949B933-BC80-4F96-8B63-422A246A3FEA}" type="presParOf" srcId="{D1DD1A96-D5D0-4900-9DDA-6E1C07E7C678}" destId="{BFDAB02D-F1C0-472C-830A-E7F42E148790}" srcOrd="5" destOrd="0" presId="urn:microsoft.com/office/officeart/2005/8/layout/vProcess5"/>
    <dgm:cxn modelId="{99E4C73C-3681-47F9-B81C-84E2D8CBC353}" type="presParOf" srcId="{D1DD1A96-D5D0-4900-9DDA-6E1C07E7C678}" destId="{CCF22AEE-D1A9-43BB-9106-226D34CF089E}" srcOrd="6" destOrd="0" presId="urn:microsoft.com/office/officeart/2005/8/layout/vProcess5"/>
    <dgm:cxn modelId="{B77F0CAF-0FC9-42A6-BFB3-504D4C17C313}" type="presParOf" srcId="{D1DD1A96-D5D0-4900-9DDA-6E1C07E7C678}" destId="{4818840A-BBE5-47B6-AE73-B4E78667B72D}" srcOrd="7" destOrd="0" presId="urn:microsoft.com/office/officeart/2005/8/layout/vProcess5"/>
    <dgm:cxn modelId="{5662B33D-FB8F-432A-9207-E0E5EC033AA2}" type="presParOf" srcId="{D1DD1A96-D5D0-4900-9DDA-6E1C07E7C678}" destId="{81B02BCF-BC82-4C62-B5E4-6A3B200D3C7D}" srcOrd="8" destOrd="0" presId="urn:microsoft.com/office/officeart/2005/8/layout/vProcess5"/>
    <dgm:cxn modelId="{E862C7EF-BF53-40E5-8897-396922FE4D3A}" type="presParOf" srcId="{D1DD1A96-D5D0-4900-9DDA-6E1C07E7C678}" destId="{B494ECCD-4F6E-43C8-AF37-5F81C0B9FB67}" srcOrd="9" destOrd="0" presId="urn:microsoft.com/office/officeart/2005/8/layout/vProcess5"/>
    <dgm:cxn modelId="{EC30B682-8ACA-42EE-A7EF-0903C38A5080}" type="presParOf" srcId="{D1DD1A96-D5D0-4900-9DDA-6E1C07E7C678}" destId="{292ADD2B-0579-4C55-A7F2-2DCFFE5FCE09}" srcOrd="10" destOrd="0" presId="urn:microsoft.com/office/officeart/2005/8/layout/vProcess5"/>
    <dgm:cxn modelId="{8F496BE3-3100-4700-9720-0699E794BB38}" type="presParOf" srcId="{D1DD1A96-D5D0-4900-9DDA-6E1C07E7C678}" destId="{89C1605F-F732-4FE6-A31D-1E9434FAEE40}" srcOrd="11" destOrd="0" presId="urn:microsoft.com/office/officeart/2005/8/layout/vProcess5"/>
    <dgm:cxn modelId="{7A785A25-4723-4EB6-9864-512FE57C214E}" type="presParOf" srcId="{D1DD1A96-D5D0-4900-9DDA-6E1C07E7C678}" destId="{6F71F44A-EF3E-42BE-A452-C865629C9BB2}" srcOrd="12" destOrd="0" presId="urn:microsoft.com/office/officeart/2005/8/layout/vProcess5"/>
    <dgm:cxn modelId="{655A6730-29C2-43F3-B775-8D2FA2089178}" type="presParOf" srcId="{D1DD1A96-D5D0-4900-9DDA-6E1C07E7C678}" destId="{CBEC7804-CC37-4C45-9B16-9F98F9F58AC7}" srcOrd="13" destOrd="0" presId="urn:microsoft.com/office/officeart/2005/8/layout/vProcess5"/>
    <dgm:cxn modelId="{0ACE669A-7F57-41C0-9A0B-567AE34C0BF7}" type="presParOf" srcId="{D1DD1A96-D5D0-4900-9DDA-6E1C07E7C678}" destId="{DCAE19B4-8384-4BC3-AE8B-A722EA71B89B}"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2EE647-7FA7-451A-8B06-C1FFD71DEAAA}">
      <dsp:nvSpPr>
        <dsp:cNvPr id="0" name=""/>
        <dsp:cNvSpPr/>
      </dsp:nvSpPr>
      <dsp:spPr>
        <a:xfrm>
          <a:off x="1068" y="1874762"/>
          <a:ext cx="2312363" cy="15030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Video Clip 1</a:t>
          </a:r>
          <a:endParaRPr lang="en-US" sz="1600" kern="1200" dirty="0"/>
        </a:p>
      </dsp:txBody>
      <dsp:txXfrm>
        <a:off x="74440" y="1948134"/>
        <a:ext cx="2165619" cy="1356291"/>
      </dsp:txXfrm>
    </dsp:sp>
    <dsp:sp modelId="{0D5308F0-57D4-4580-9A23-B0A8CB0EDB58}">
      <dsp:nvSpPr>
        <dsp:cNvPr id="0" name=""/>
        <dsp:cNvSpPr/>
      </dsp:nvSpPr>
      <dsp:spPr>
        <a:xfrm>
          <a:off x="1157250" y="1349964"/>
          <a:ext cx="2552631" cy="2552631"/>
        </a:xfrm>
        <a:custGeom>
          <a:avLst/>
          <a:gdLst/>
          <a:ahLst/>
          <a:cxnLst/>
          <a:rect l="0" t="0" r="0" b="0"/>
          <a:pathLst>
            <a:path>
              <a:moveTo>
                <a:pt x="256996" y="508220"/>
              </a:moveTo>
              <a:arcTo wR="1276315" hR="1276315" stAng="13019963" swAng="6360073"/>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A1350851-F0B2-49BF-A046-084C07B17F0B}">
      <dsp:nvSpPr>
        <dsp:cNvPr id="0" name=""/>
        <dsp:cNvSpPr/>
      </dsp:nvSpPr>
      <dsp:spPr>
        <a:xfrm>
          <a:off x="2553700" y="1874762"/>
          <a:ext cx="2312363" cy="150303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hlinkClick xmlns:r="http://schemas.openxmlformats.org/officeDocument/2006/relationships" r:id="rId1"/>
            </a:rPr>
            <a:t>https://youtu.be/pLVRpMbD7WA</a:t>
          </a:r>
          <a:r>
            <a:rPr lang="en-GB" sz="1200" kern="1200"/>
            <a:t> </a:t>
          </a:r>
          <a:endParaRPr lang="en-US" sz="1200" kern="1200"/>
        </a:p>
      </dsp:txBody>
      <dsp:txXfrm>
        <a:off x="2627072" y="1948134"/>
        <a:ext cx="2165619" cy="1356291"/>
      </dsp:txXfrm>
    </dsp:sp>
    <dsp:sp modelId="{065F1F71-1767-4980-A749-AA24083DE5FB}">
      <dsp:nvSpPr>
        <dsp:cNvPr id="0" name=""/>
        <dsp:cNvSpPr/>
      </dsp:nvSpPr>
      <dsp:spPr>
        <a:xfrm>
          <a:off x="1157250" y="1349964"/>
          <a:ext cx="2552631" cy="2552631"/>
        </a:xfrm>
        <a:custGeom>
          <a:avLst/>
          <a:gdLst/>
          <a:ahLst/>
          <a:cxnLst/>
          <a:rect l="0" t="0" r="0" b="0"/>
          <a:pathLst>
            <a:path>
              <a:moveTo>
                <a:pt x="2295635" y="2044411"/>
              </a:moveTo>
              <a:arcTo wR="1276315" hR="1276315" stAng="2219963" swAng="6360073"/>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BB2293-7979-44B5-B15E-0DC603EE5C0F}">
      <dsp:nvSpPr>
        <dsp:cNvPr id="0" name=""/>
        <dsp:cNvSpPr/>
      </dsp:nvSpPr>
      <dsp:spPr>
        <a:xfrm>
          <a:off x="413516" y="215"/>
          <a:ext cx="4040099" cy="242405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Video Clip 2</a:t>
          </a:r>
          <a:endParaRPr lang="en-US" sz="1600" kern="1200" dirty="0"/>
        </a:p>
      </dsp:txBody>
      <dsp:txXfrm>
        <a:off x="413516" y="215"/>
        <a:ext cx="4040099" cy="2424059"/>
      </dsp:txXfrm>
    </dsp:sp>
    <dsp:sp modelId="{6B310DE6-021A-48C1-AA6A-5DAABCEFEDD5}">
      <dsp:nvSpPr>
        <dsp:cNvPr id="0" name=""/>
        <dsp:cNvSpPr/>
      </dsp:nvSpPr>
      <dsp:spPr>
        <a:xfrm>
          <a:off x="413516" y="2828285"/>
          <a:ext cx="4040099" cy="2424059"/>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hlinkClick xmlns:r="http://schemas.openxmlformats.org/officeDocument/2006/relationships" r:id="rId1"/>
            </a:rPr>
            <a:t>https://www.youtube.com/watch?v=Og4BGyZr_Nk</a:t>
          </a:r>
          <a:r>
            <a:rPr lang="en-GB" sz="1400" kern="1200"/>
            <a:t> </a:t>
          </a:r>
          <a:endParaRPr lang="en-GB" sz="1400" kern="1200" dirty="0"/>
        </a:p>
      </dsp:txBody>
      <dsp:txXfrm>
        <a:off x="413516" y="2828285"/>
        <a:ext cx="4040099" cy="24240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48B229-E291-4E4F-A3AA-41C70E53FF9B}">
      <dsp:nvSpPr>
        <dsp:cNvPr id="0" name=""/>
        <dsp:cNvSpPr/>
      </dsp:nvSpPr>
      <dsp:spPr>
        <a:xfrm>
          <a:off x="0" y="192714"/>
          <a:ext cx="4867132" cy="4867132"/>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6AE85B-6ACE-4854-BC25-A908E97096A8}">
      <dsp:nvSpPr>
        <dsp:cNvPr id="0" name=""/>
        <dsp:cNvSpPr/>
      </dsp:nvSpPr>
      <dsp:spPr>
        <a:xfrm>
          <a:off x="462377" y="655092"/>
          <a:ext cx="1898181" cy="189818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 one-sided conversation between the interviewer and the respondent</a:t>
          </a:r>
        </a:p>
      </dsp:txBody>
      <dsp:txXfrm>
        <a:off x="555039" y="747754"/>
        <a:ext cx="1712857" cy="1712857"/>
      </dsp:txXfrm>
    </dsp:sp>
    <dsp:sp modelId="{1714F3D5-291C-4E8D-A078-272AFE2530FA}">
      <dsp:nvSpPr>
        <dsp:cNvPr id="0" name=""/>
        <dsp:cNvSpPr/>
      </dsp:nvSpPr>
      <dsp:spPr>
        <a:xfrm>
          <a:off x="2506572" y="655092"/>
          <a:ext cx="1898181" cy="1898181"/>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 way of listening to people and learning from them</a:t>
          </a:r>
        </a:p>
      </dsp:txBody>
      <dsp:txXfrm>
        <a:off x="2599234" y="747754"/>
        <a:ext cx="1712857" cy="1712857"/>
      </dsp:txXfrm>
    </dsp:sp>
    <dsp:sp modelId="{E9C4EC28-EB23-479F-A214-F8FF27F9559A}">
      <dsp:nvSpPr>
        <dsp:cNvPr id="0" name=""/>
        <dsp:cNvSpPr/>
      </dsp:nvSpPr>
      <dsp:spPr>
        <a:xfrm>
          <a:off x="462377" y="2699287"/>
          <a:ext cx="1898181" cy="1898181"/>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 qualitative research method that is open-ended </a:t>
          </a:r>
        </a:p>
      </dsp:txBody>
      <dsp:txXfrm>
        <a:off x="555039" y="2791949"/>
        <a:ext cx="1712857" cy="1712857"/>
      </dsp:txXfrm>
    </dsp:sp>
    <dsp:sp modelId="{E0BF1B5B-F926-49F7-A71C-69472F69E0D8}">
      <dsp:nvSpPr>
        <dsp:cNvPr id="0" name=""/>
        <dsp:cNvSpPr/>
      </dsp:nvSpPr>
      <dsp:spPr>
        <a:xfrm>
          <a:off x="2506572" y="2699287"/>
          <a:ext cx="1898181" cy="189818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 discussion around a predetermined set of topics</a:t>
          </a:r>
        </a:p>
      </dsp:txBody>
      <dsp:txXfrm>
        <a:off x="2599234" y="2791949"/>
        <a:ext cx="1712857" cy="17128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27787F-DAA6-4627-A2B2-043D3DE3E5E6}">
      <dsp:nvSpPr>
        <dsp:cNvPr id="0" name=""/>
        <dsp:cNvSpPr/>
      </dsp:nvSpPr>
      <dsp:spPr>
        <a:xfrm>
          <a:off x="0" y="16280"/>
          <a:ext cx="4867132" cy="25740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Open-ended or exploratory interviews vary from one respondent to the next - questions are written more as a guide to a conversation with the goal of covering topics</a:t>
          </a:r>
        </a:p>
      </dsp:txBody>
      <dsp:txXfrm>
        <a:off x="125652" y="141932"/>
        <a:ext cx="4615828" cy="2322696"/>
      </dsp:txXfrm>
    </dsp:sp>
    <dsp:sp modelId="{32BDD1A6-7021-4F5F-A679-DB06667FCDDD}">
      <dsp:nvSpPr>
        <dsp:cNvPr id="0" name=""/>
        <dsp:cNvSpPr/>
      </dsp:nvSpPr>
      <dsp:spPr>
        <a:xfrm>
          <a:off x="0" y="2662280"/>
          <a:ext cx="4867132" cy="25740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Highly structured interviews use  a standard set of questions asked the same way of each respondent </a:t>
          </a:r>
        </a:p>
      </dsp:txBody>
      <dsp:txXfrm>
        <a:off x="125652" y="2787932"/>
        <a:ext cx="4615828" cy="23226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CD10B4-79EE-4CF5-A67F-4948F11F01DB}">
      <dsp:nvSpPr>
        <dsp:cNvPr id="0" name=""/>
        <dsp:cNvSpPr/>
      </dsp:nvSpPr>
      <dsp:spPr>
        <a:xfrm>
          <a:off x="0" y="12106"/>
          <a:ext cx="4867132" cy="126820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Describe research project, purpose of interview, use of data (how presented and for what), overview of subjects to be covered</a:t>
          </a:r>
        </a:p>
      </dsp:txBody>
      <dsp:txXfrm>
        <a:off x="61909" y="74015"/>
        <a:ext cx="4743314" cy="1144388"/>
      </dsp:txXfrm>
    </dsp:sp>
    <dsp:sp modelId="{6E203B69-C01B-404C-B523-80585220BE27}">
      <dsp:nvSpPr>
        <dsp:cNvPr id="0" name=""/>
        <dsp:cNvSpPr/>
      </dsp:nvSpPr>
      <dsp:spPr>
        <a:xfrm>
          <a:off x="0" y="1332153"/>
          <a:ext cx="4867132" cy="1268206"/>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Interviewer should assure interviewee that his/her confidentiality will be maintained and let respondents know that they can designate certain responses as confidential</a:t>
          </a:r>
        </a:p>
      </dsp:txBody>
      <dsp:txXfrm>
        <a:off x="61909" y="1394062"/>
        <a:ext cx="4743314" cy="1144388"/>
      </dsp:txXfrm>
    </dsp:sp>
    <dsp:sp modelId="{F7308B2A-84FC-44C4-A592-7FB7086D42DC}">
      <dsp:nvSpPr>
        <dsp:cNvPr id="0" name=""/>
        <dsp:cNvSpPr/>
      </dsp:nvSpPr>
      <dsp:spPr>
        <a:xfrm>
          <a:off x="0" y="2652200"/>
          <a:ext cx="4867132" cy="1268206"/>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Invite respondent to ask for clarity on question meaning, etc. </a:t>
          </a:r>
        </a:p>
      </dsp:txBody>
      <dsp:txXfrm>
        <a:off x="61909" y="2714109"/>
        <a:ext cx="4743314" cy="1144388"/>
      </dsp:txXfrm>
    </dsp:sp>
    <dsp:sp modelId="{FCF35512-D53A-4F4B-B261-3366CFABE9EC}">
      <dsp:nvSpPr>
        <dsp:cNvPr id="0" name=""/>
        <dsp:cNvSpPr/>
      </dsp:nvSpPr>
      <dsp:spPr>
        <a:xfrm>
          <a:off x="0" y="3972247"/>
          <a:ext cx="4867132" cy="126820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At the end of the interview reiterate main points raised and ask whether this is what they meant : MEMBER CHECKING </a:t>
          </a:r>
        </a:p>
      </dsp:txBody>
      <dsp:txXfrm>
        <a:off x="61909" y="4034156"/>
        <a:ext cx="4743314" cy="114438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B74715-BFA4-4BBE-BA8F-2757000C0E8E}">
      <dsp:nvSpPr>
        <dsp:cNvPr id="0" name=""/>
        <dsp:cNvSpPr/>
      </dsp:nvSpPr>
      <dsp:spPr>
        <a:xfrm>
          <a:off x="0" y="3953880"/>
          <a:ext cx="4867132" cy="129775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You can also have a qualitative survey, a set of questions that require a response in words, this is like a very structured interview. </a:t>
          </a:r>
          <a:endParaRPr lang="en-US" sz="1900" kern="1200"/>
        </a:p>
      </dsp:txBody>
      <dsp:txXfrm>
        <a:off x="0" y="3953880"/>
        <a:ext cx="4867132" cy="1297751"/>
      </dsp:txXfrm>
    </dsp:sp>
    <dsp:sp modelId="{31A9936F-F470-4803-9487-A02EB57AA344}">
      <dsp:nvSpPr>
        <dsp:cNvPr id="0" name=""/>
        <dsp:cNvSpPr/>
      </dsp:nvSpPr>
      <dsp:spPr>
        <a:xfrm rot="10800000">
          <a:off x="0" y="1977404"/>
          <a:ext cx="4867132" cy="1995942"/>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dirty="0"/>
            <a:t>Only use surveys when you have a large population 25-30 &gt; ; however for statistical validity 100+</a:t>
          </a:r>
          <a:endParaRPr lang="en-US" sz="1900" kern="1200" dirty="0"/>
        </a:p>
      </dsp:txBody>
      <dsp:txXfrm rot="10800000">
        <a:off x="0" y="1977404"/>
        <a:ext cx="4867132" cy="1296903"/>
      </dsp:txXfrm>
    </dsp:sp>
    <dsp:sp modelId="{F9F16F29-47AA-438E-9B0E-DD1E7B8FE61B}">
      <dsp:nvSpPr>
        <dsp:cNvPr id="0" name=""/>
        <dsp:cNvSpPr/>
      </dsp:nvSpPr>
      <dsp:spPr>
        <a:xfrm rot="10800000">
          <a:off x="0" y="928"/>
          <a:ext cx="4867132" cy="1995942"/>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These generally include a series of questions with predetermined response choices (and Quantitative in nature) </a:t>
          </a:r>
          <a:endParaRPr lang="en-US" sz="1900" kern="1200"/>
        </a:p>
      </dsp:txBody>
      <dsp:txXfrm rot="10800000">
        <a:off x="0" y="928"/>
        <a:ext cx="4867132" cy="129690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A84AFB-3DA2-4B11-8390-A0289B10333B}">
      <dsp:nvSpPr>
        <dsp:cNvPr id="0" name=""/>
        <dsp:cNvSpPr/>
      </dsp:nvSpPr>
      <dsp:spPr>
        <a:xfrm>
          <a:off x="0" y="0"/>
          <a:ext cx="4990727" cy="6486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Participation is a Right: Why? </a:t>
          </a:r>
          <a:endParaRPr lang="en-US" sz="1700" kern="1200"/>
        </a:p>
      </dsp:txBody>
      <dsp:txXfrm>
        <a:off x="18998" y="18998"/>
        <a:ext cx="4214889" cy="610656"/>
      </dsp:txXfrm>
    </dsp:sp>
    <dsp:sp modelId="{38F9432C-E5A1-4852-AD8C-FFDABD725C95}">
      <dsp:nvSpPr>
        <dsp:cNvPr id="0" name=""/>
        <dsp:cNvSpPr/>
      </dsp:nvSpPr>
      <dsp:spPr>
        <a:xfrm>
          <a:off x="372684" y="738743"/>
          <a:ext cx="4990727" cy="6486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Better Knowledge of Views and Perspectives to inform practice </a:t>
          </a:r>
          <a:endParaRPr lang="en-US" sz="1700" kern="1200"/>
        </a:p>
      </dsp:txBody>
      <dsp:txXfrm>
        <a:off x="391682" y="757741"/>
        <a:ext cx="4158422" cy="610656"/>
      </dsp:txXfrm>
    </dsp:sp>
    <dsp:sp modelId="{30AC889D-9EA5-40AD-951F-3521F88F8D0F}">
      <dsp:nvSpPr>
        <dsp:cNvPr id="0" name=""/>
        <dsp:cNvSpPr/>
      </dsp:nvSpPr>
      <dsp:spPr>
        <a:xfrm>
          <a:off x="745368" y="1477486"/>
          <a:ext cx="4990727" cy="6486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More Effective action </a:t>
          </a:r>
          <a:endParaRPr lang="en-US" sz="1700" kern="1200"/>
        </a:p>
      </dsp:txBody>
      <dsp:txXfrm>
        <a:off x="764366" y="1496484"/>
        <a:ext cx="4158422" cy="610656"/>
      </dsp:txXfrm>
    </dsp:sp>
    <dsp:sp modelId="{6905E941-CBAB-4923-8316-E06781C810AF}">
      <dsp:nvSpPr>
        <dsp:cNvPr id="0" name=""/>
        <dsp:cNvSpPr/>
      </dsp:nvSpPr>
      <dsp:spPr>
        <a:xfrm>
          <a:off x="1118052" y="2216229"/>
          <a:ext cx="4990727" cy="6486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Measure  properly how effective we are</a:t>
          </a:r>
          <a:endParaRPr lang="en-US" sz="1700" kern="1200"/>
        </a:p>
      </dsp:txBody>
      <dsp:txXfrm>
        <a:off x="1137050" y="2235227"/>
        <a:ext cx="4158422" cy="610656"/>
      </dsp:txXfrm>
    </dsp:sp>
    <dsp:sp modelId="{BFDAB02D-F1C0-472C-830A-E7F42E148790}">
      <dsp:nvSpPr>
        <dsp:cNvPr id="0" name=""/>
        <dsp:cNvSpPr/>
      </dsp:nvSpPr>
      <dsp:spPr>
        <a:xfrm>
          <a:off x="1490736" y="2954972"/>
          <a:ext cx="4990727" cy="6486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Empowering children and Young People </a:t>
          </a:r>
          <a:endParaRPr lang="en-US" sz="1700" kern="1200"/>
        </a:p>
      </dsp:txBody>
      <dsp:txXfrm>
        <a:off x="1509734" y="2973970"/>
        <a:ext cx="4158422" cy="610656"/>
      </dsp:txXfrm>
    </dsp:sp>
    <dsp:sp modelId="{CCF22AEE-D1A9-43BB-9106-226D34CF089E}">
      <dsp:nvSpPr>
        <dsp:cNvPr id="0" name=""/>
        <dsp:cNvSpPr/>
      </dsp:nvSpPr>
      <dsp:spPr>
        <a:xfrm>
          <a:off x="4569103" y="473876"/>
          <a:ext cx="421624" cy="42162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663968" y="473876"/>
        <a:ext cx="231894" cy="317272"/>
      </dsp:txXfrm>
    </dsp:sp>
    <dsp:sp modelId="{4818840A-BBE5-47B6-AE73-B4E78667B72D}">
      <dsp:nvSpPr>
        <dsp:cNvPr id="0" name=""/>
        <dsp:cNvSpPr/>
      </dsp:nvSpPr>
      <dsp:spPr>
        <a:xfrm>
          <a:off x="4941787" y="1212619"/>
          <a:ext cx="421624" cy="42162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5036652" y="1212619"/>
        <a:ext cx="231894" cy="317272"/>
      </dsp:txXfrm>
    </dsp:sp>
    <dsp:sp modelId="{81B02BCF-BC82-4C62-B5E4-6A3B200D3C7D}">
      <dsp:nvSpPr>
        <dsp:cNvPr id="0" name=""/>
        <dsp:cNvSpPr/>
      </dsp:nvSpPr>
      <dsp:spPr>
        <a:xfrm>
          <a:off x="5314471" y="1940552"/>
          <a:ext cx="421624" cy="42162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5409336" y="1940552"/>
        <a:ext cx="231894" cy="317272"/>
      </dsp:txXfrm>
    </dsp:sp>
    <dsp:sp modelId="{B494ECCD-4F6E-43C8-AF37-5F81C0B9FB67}">
      <dsp:nvSpPr>
        <dsp:cNvPr id="0" name=""/>
        <dsp:cNvSpPr/>
      </dsp:nvSpPr>
      <dsp:spPr>
        <a:xfrm>
          <a:off x="5687155" y="2686502"/>
          <a:ext cx="421624" cy="42162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5782020" y="2686502"/>
        <a:ext cx="231894" cy="317272"/>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6411"/>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sz="quarter" idx="1"/>
          </p:nvPr>
        </p:nvSpPr>
        <p:spPr>
          <a:xfrm>
            <a:off x="3777607" y="0"/>
            <a:ext cx="2889938" cy="496411"/>
          </a:xfrm>
          <a:prstGeom prst="rect">
            <a:avLst/>
          </a:prstGeom>
        </p:spPr>
        <p:txBody>
          <a:bodyPr vert="horz" lIns="91440" tIns="45720" rIns="91440" bIns="45720" rtlCol="0"/>
          <a:lstStyle>
            <a:lvl1pPr algn="r">
              <a:defRPr sz="1200"/>
            </a:lvl1pPr>
          </a:lstStyle>
          <a:p>
            <a:fld id="{34C6D140-28A0-495F-A6B2-8AD3FC1518F1}" type="datetimeFigureOut">
              <a:rPr lang="cy-GB" smtClean="0"/>
              <a:t>22/11/2023</a:t>
            </a:fld>
            <a:endParaRPr lang="cy-GB"/>
          </a:p>
        </p:txBody>
      </p:sp>
      <p:sp>
        <p:nvSpPr>
          <p:cNvPr id="4" name="Footer Placeholder 3"/>
          <p:cNvSpPr>
            <a:spLocks noGrp="1"/>
          </p:cNvSpPr>
          <p:nvPr>
            <p:ph type="ftr" sz="quarter" idx="2"/>
          </p:nvPr>
        </p:nvSpPr>
        <p:spPr>
          <a:xfrm>
            <a:off x="0" y="9430091"/>
            <a:ext cx="2889938" cy="496411"/>
          </a:xfrm>
          <a:prstGeom prst="rect">
            <a:avLst/>
          </a:prstGeom>
        </p:spPr>
        <p:txBody>
          <a:bodyPr vert="horz" lIns="91440" tIns="45720" rIns="91440" bIns="45720" rtlCol="0" anchor="b"/>
          <a:lstStyle>
            <a:lvl1pPr algn="l">
              <a:defRPr sz="1200"/>
            </a:lvl1pPr>
          </a:lstStyle>
          <a:p>
            <a:endParaRPr lang="cy-GB"/>
          </a:p>
        </p:txBody>
      </p:sp>
      <p:sp>
        <p:nvSpPr>
          <p:cNvPr id="5" name="Slide Number Placeholder 4"/>
          <p:cNvSpPr>
            <a:spLocks noGrp="1"/>
          </p:cNvSpPr>
          <p:nvPr>
            <p:ph type="sldNum" sz="quarter" idx="3"/>
          </p:nvPr>
        </p:nvSpPr>
        <p:spPr>
          <a:xfrm>
            <a:off x="3777607" y="9430091"/>
            <a:ext cx="2889938" cy="496411"/>
          </a:xfrm>
          <a:prstGeom prst="rect">
            <a:avLst/>
          </a:prstGeom>
        </p:spPr>
        <p:txBody>
          <a:bodyPr vert="horz" lIns="91440" tIns="45720" rIns="91440" bIns="45720" rtlCol="0" anchor="b"/>
          <a:lstStyle>
            <a:lvl1pPr algn="r">
              <a:defRPr sz="1200"/>
            </a:lvl1pPr>
          </a:lstStyle>
          <a:p>
            <a:fld id="{EC28CE32-06A6-4969-9F7D-AC74055FC0AE}" type="slidenum">
              <a:rPr lang="cy-GB" smtClean="0"/>
              <a:t>‹#›</a:t>
            </a:fld>
            <a:endParaRPr lang="cy-GB"/>
          </a:p>
        </p:txBody>
      </p:sp>
    </p:spTree>
    <p:extLst>
      <p:ext uri="{BB962C8B-B14F-4D97-AF65-F5344CB8AC3E}">
        <p14:creationId xmlns:p14="http://schemas.microsoft.com/office/powerpoint/2010/main" val="34444693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984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8250" y="0"/>
            <a:ext cx="2889250" cy="498475"/>
          </a:xfrm>
          <a:prstGeom prst="rect">
            <a:avLst/>
          </a:prstGeom>
        </p:spPr>
        <p:txBody>
          <a:bodyPr vert="horz" lIns="91440" tIns="45720" rIns="91440" bIns="45720" rtlCol="0"/>
          <a:lstStyle>
            <a:lvl1pPr algn="r">
              <a:defRPr sz="1200"/>
            </a:lvl1pPr>
          </a:lstStyle>
          <a:p>
            <a:fld id="{AB12AB98-53BD-4278-BAA5-D4573FDA6F0F}" type="datetimeFigureOut">
              <a:rPr lang="en-GB" smtClean="0"/>
              <a:t>22/11/2023</a:t>
            </a:fld>
            <a:endParaRPr lang="en-GB"/>
          </a:p>
        </p:txBody>
      </p:sp>
      <p:sp>
        <p:nvSpPr>
          <p:cNvPr id="4" name="Slide Image Placeholder 3"/>
          <p:cNvSpPr>
            <a:spLocks noGrp="1" noRot="1" noChangeAspect="1"/>
          </p:cNvSpPr>
          <p:nvPr>
            <p:ph type="sldImg" idx="2"/>
          </p:nvPr>
        </p:nvSpPr>
        <p:spPr>
          <a:xfrm>
            <a:off x="1101725" y="1241425"/>
            <a:ext cx="4465638"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750" y="4778375"/>
            <a:ext cx="5335588"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889250" cy="4984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8250" y="9429750"/>
            <a:ext cx="2889250" cy="498475"/>
          </a:xfrm>
          <a:prstGeom prst="rect">
            <a:avLst/>
          </a:prstGeom>
        </p:spPr>
        <p:txBody>
          <a:bodyPr vert="horz" lIns="91440" tIns="45720" rIns="91440" bIns="45720" rtlCol="0" anchor="b"/>
          <a:lstStyle>
            <a:lvl1pPr algn="r">
              <a:defRPr sz="1200"/>
            </a:lvl1pPr>
          </a:lstStyle>
          <a:p>
            <a:fld id="{98550D84-3AC6-4358-A4B4-5CA78A975537}" type="slidenum">
              <a:rPr lang="en-GB" smtClean="0"/>
              <a:t>‹#›</a:t>
            </a:fld>
            <a:endParaRPr lang="en-GB"/>
          </a:p>
        </p:txBody>
      </p:sp>
    </p:spTree>
    <p:extLst>
      <p:ext uri="{BB962C8B-B14F-4D97-AF65-F5344CB8AC3E}">
        <p14:creationId xmlns:p14="http://schemas.microsoft.com/office/powerpoint/2010/main" val="18875899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algn="r" hangingPunct="0">
              <a:defRPr sz="1800" b="0" i="0" u="none" strike="noStrike" kern="0" cap="none" spc="0" baseline="0">
                <a:solidFill>
                  <a:srgbClr val="000000"/>
                </a:solidFill>
                <a:uFillTx/>
              </a:defRPr>
            </a:pPr>
            <a:fld id="{4ACCDFCA-B779-4445-B95E-CF5A62BA97D8}" type="slidenum">
              <a:rPr kern="0">
                <a:solidFill>
                  <a:srgbClr val="000000"/>
                </a:solidFill>
              </a:rPr>
              <a:pPr algn="r" hangingPunct="0">
                <a:defRPr sz="1800" b="0" i="0" u="none" strike="noStrike" kern="0" cap="none" spc="0" baseline="0">
                  <a:solidFill>
                    <a:srgbClr val="000000"/>
                  </a:solidFill>
                  <a:uFillTx/>
                </a:defRPr>
              </a:pPr>
              <a:t>55</a:t>
            </a:fld>
            <a:endParaRPr lang="en-GB" sz="1200">
              <a:solidFill>
                <a:srgbClr val="000000"/>
              </a:solidFill>
              <a:latin typeface="Times New Roman" pitchFamily="18"/>
            </a:endParaRPr>
          </a:p>
        </p:txBody>
      </p:sp>
      <p:sp>
        <p:nvSpPr>
          <p:cNvPr id="3" name="Slide Image Placeholder 2"/>
          <p:cNvSpPr>
            <a:spLocks noGrp="1" noRot="1" noChangeAspect="1"/>
          </p:cNvSpPr>
          <p:nvPr>
            <p:ph type="sldImg"/>
          </p:nvPr>
        </p:nvSpPr>
        <p:spPr/>
      </p:sp>
      <p:sp>
        <p:nvSpPr>
          <p:cNvPr id="4" name="Rectangle 3"/>
          <p:cNvSpPr txBox="1">
            <a:spLocks noGrp="1"/>
          </p:cNvSpPr>
          <p:nvPr>
            <p:ph type="body" sz="quarter" idx="1"/>
          </p:nvPr>
        </p:nvSpPr>
        <p:spPr/>
        <p:txBody>
          <a:bodyPr/>
          <a:lstStyle/>
          <a:p>
            <a:endParaRPr lang="en-US" dirty="0"/>
          </a:p>
        </p:txBody>
      </p:sp>
    </p:spTree>
    <p:extLst>
      <p:ext uri="{BB962C8B-B14F-4D97-AF65-F5344CB8AC3E}">
        <p14:creationId xmlns:p14="http://schemas.microsoft.com/office/powerpoint/2010/main" val="21625276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17D5B-AA20-905D-A07B-1FC77A9B1EFE}"/>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4A91C5EA-CBDF-611A-761A-5133CA4D4709}"/>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DAC345-239E-BBC3-795F-23147B7DDC37}"/>
              </a:ext>
            </a:extLst>
          </p:cNvPr>
          <p:cNvSpPr>
            <a:spLocks noGrp="1"/>
          </p:cNvSpPr>
          <p:nvPr>
            <p:ph type="dt" sz="half" idx="10"/>
          </p:nvPr>
        </p:nvSpPr>
        <p:spPr/>
        <p:txBody>
          <a:bodyPr/>
          <a:lstStyle/>
          <a:p>
            <a:fld id="{BDEE4B05-FD6C-456B-A15B-FE29CC31CAE3}" type="datetimeFigureOut">
              <a:rPr lang="en-GB" smtClean="0"/>
              <a:t>22/11/2023</a:t>
            </a:fld>
            <a:endParaRPr lang="en-GB"/>
          </a:p>
        </p:txBody>
      </p:sp>
      <p:sp>
        <p:nvSpPr>
          <p:cNvPr id="5" name="Footer Placeholder 4">
            <a:extLst>
              <a:ext uri="{FF2B5EF4-FFF2-40B4-BE49-F238E27FC236}">
                <a16:creationId xmlns:a16="http://schemas.microsoft.com/office/drawing/2014/main" id="{8DF8C2F6-311E-EAAB-C0FE-7C841A16B5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AE88B4-BDF4-226D-B85B-4E95CA912BAD}"/>
              </a:ext>
            </a:extLst>
          </p:cNvPr>
          <p:cNvSpPr>
            <a:spLocks noGrp="1"/>
          </p:cNvSpPr>
          <p:nvPr>
            <p:ph type="sldNum" sz="quarter" idx="12"/>
          </p:nvPr>
        </p:nvSpPr>
        <p:spPr/>
        <p:txBody>
          <a:bodyPr/>
          <a:lstStyle/>
          <a:p>
            <a:fld id="{B1C1072E-94C1-480F-893B-9E58E9D0C94D}" type="slidenum">
              <a:rPr lang="en-GB" smtClean="0"/>
              <a:t>‹#›</a:t>
            </a:fld>
            <a:endParaRPr lang="en-GB"/>
          </a:p>
        </p:txBody>
      </p:sp>
    </p:spTree>
    <p:extLst>
      <p:ext uri="{BB962C8B-B14F-4D97-AF65-F5344CB8AC3E}">
        <p14:creationId xmlns:p14="http://schemas.microsoft.com/office/powerpoint/2010/main" val="27826027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9FE6E-CF41-C426-3175-08B765E687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D6950C-FDEC-E0A3-02D8-3AA4EC1D6C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03B6FB-AAA3-12AB-4518-1AAD95120344}"/>
              </a:ext>
            </a:extLst>
          </p:cNvPr>
          <p:cNvSpPr>
            <a:spLocks noGrp="1"/>
          </p:cNvSpPr>
          <p:nvPr>
            <p:ph type="dt" sz="half" idx="10"/>
          </p:nvPr>
        </p:nvSpPr>
        <p:spPr/>
        <p:txBody>
          <a:bodyPr/>
          <a:lstStyle/>
          <a:p>
            <a:fld id="{BDEE4B05-FD6C-456B-A15B-FE29CC31CAE3}" type="datetimeFigureOut">
              <a:rPr lang="en-GB" smtClean="0"/>
              <a:t>22/11/2023</a:t>
            </a:fld>
            <a:endParaRPr lang="en-GB"/>
          </a:p>
        </p:txBody>
      </p:sp>
      <p:sp>
        <p:nvSpPr>
          <p:cNvPr id="5" name="Footer Placeholder 4">
            <a:extLst>
              <a:ext uri="{FF2B5EF4-FFF2-40B4-BE49-F238E27FC236}">
                <a16:creationId xmlns:a16="http://schemas.microsoft.com/office/drawing/2014/main" id="{BE357B35-5443-69A8-0CB5-6469BDD6CA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7033C2-5C8B-D181-50A9-2DBE125FCB8F}"/>
              </a:ext>
            </a:extLst>
          </p:cNvPr>
          <p:cNvSpPr>
            <a:spLocks noGrp="1"/>
          </p:cNvSpPr>
          <p:nvPr>
            <p:ph type="sldNum" sz="quarter" idx="12"/>
          </p:nvPr>
        </p:nvSpPr>
        <p:spPr/>
        <p:txBody>
          <a:bodyPr/>
          <a:lstStyle/>
          <a:p>
            <a:fld id="{B1C1072E-94C1-480F-893B-9E58E9D0C94D}" type="slidenum">
              <a:rPr lang="en-GB" smtClean="0"/>
              <a:t>‹#›</a:t>
            </a:fld>
            <a:endParaRPr lang="en-GB"/>
          </a:p>
        </p:txBody>
      </p:sp>
    </p:spTree>
    <p:extLst>
      <p:ext uri="{BB962C8B-B14F-4D97-AF65-F5344CB8AC3E}">
        <p14:creationId xmlns:p14="http://schemas.microsoft.com/office/powerpoint/2010/main" val="2767924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EC0C1-0512-7045-EA9A-7B0941FEF41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0A0EA64-3344-CD9D-1B8F-0DC5708CA70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604F1A-CA85-B3CF-0A23-CCE6ED50D8A9}"/>
              </a:ext>
            </a:extLst>
          </p:cNvPr>
          <p:cNvSpPr>
            <a:spLocks noGrp="1"/>
          </p:cNvSpPr>
          <p:nvPr>
            <p:ph type="dt" sz="half" idx="10"/>
          </p:nvPr>
        </p:nvSpPr>
        <p:spPr/>
        <p:txBody>
          <a:bodyPr/>
          <a:lstStyle/>
          <a:p>
            <a:fld id="{BDEE4B05-FD6C-456B-A15B-FE29CC31CAE3}" type="datetimeFigureOut">
              <a:rPr lang="en-GB" smtClean="0"/>
              <a:t>22/11/2023</a:t>
            </a:fld>
            <a:endParaRPr lang="en-GB"/>
          </a:p>
        </p:txBody>
      </p:sp>
      <p:sp>
        <p:nvSpPr>
          <p:cNvPr id="5" name="Footer Placeholder 4">
            <a:extLst>
              <a:ext uri="{FF2B5EF4-FFF2-40B4-BE49-F238E27FC236}">
                <a16:creationId xmlns:a16="http://schemas.microsoft.com/office/drawing/2014/main" id="{BD71E431-D733-514C-D175-6386D23702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C8C356-6D7E-32F4-35C9-70ED9909853B}"/>
              </a:ext>
            </a:extLst>
          </p:cNvPr>
          <p:cNvSpPr>
            <a:spLocks noGrp="1"/>
          </p:cNvSpPr>
          <p:nvPr>
            <p:ph type="sldNum" sz="quarter" idx="12"/>
          </p:nvPr>
        </p:nvSpPr>
        <p:spPr/>
        <p:txBody>
          <a:bodyPr/>
          <a:lstStyle/>
          <a:p>
            <a:fld id="{B1C1072E-94C1-480F-893B-9E58E9D0C94D}" type="slidenum">
              <a:rPr lang="en-GB" smtClean="0"/>
              <a:t>‹#›</a:t>
            </a:fld>
            <a:endParaRPr lang="en-GB"/>
          </a:p>
        </p:txBody>
      </p:sp>
    </p:spTree>
    <p:extLst>
      <p:ext uri="{BB962C8B-B14F-4D97-AF65-F5344CB8AC3E}">
        <p14:creationId xmlns:p14="http://schemas.microsoft.com/office/powerpoint/2010/main" val="4068539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97D58-B296-3CCB-6E19-5604C34C74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471FA6-B115-D3A6-F2BC-9D60DDD0F08D}"/>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933E40E-838C-ADFA-61C2-5C3F7FB3CB12}"/>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4E8B67D-929D-B66E-074A-03BB94C365DC}"/>
              </a:ext>
            </a:extLst>
          </p:cNvPr>
          <p:cNvSpPr>
            <a:spLocks noGrp="1"/>
          </p:cNvSpPr>
          <p:nvPr>
            <p:ph type="dt" sz="half" idx="10"/>
          </p:nvPr>
        </p:nvSpPr>
        <p:spPr/>
        <p:txBody>
          <a:bodyPr/>
          <a:lstStyle/>
          <a:p>
            <a:fld id="{BDEE4B05-FD6C-456B-A15B-FE29CC31CAE3}" type="datetimeFigureOut">
              <a:rPr lang="en-GB" smtClean="0"/>
              <a:t>22/11/2023</a:t>
            </a:fld>
            <a:endParaRPr lang="en-GB"/>
          </a:p>
        </p:txBody>
      </p:sp>
      <p:sp>
        <p:nvSpPr>
          <p:cNvPr id="6" name="Footer Placeholder 5">
            <a:extLst>
              <a:ext uri="{FF2B5EF4-FFF2-40B4-BE49-F238E27FC236}">
                <a16:creationId xmlns:a16="http://schemas.microsoft.com/office/drawing/2014/main" id="{59E876C6-CB08-6164-B37E-50716BC20A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CB7AC8-89BA-D52D-4CB4-D5DDE5525C7A}"/>
              </a:ext>
            </a:extLst>
          </p:cNvPr>
          <p:cNvSpPr>
            <a:spLocks noGrp="1"/>
          </p:cNvSpPr>
          <p:nvPr>
            <p:ph type="sldNum" sz="quarter" idx="12"/>
          </p:nvPr>
        </p:nvSpPr>
        <p:spPr/>
        <p:txBody>
          <a:bodyPr/>
          <a:lstStyle/>
          <a:p>
            <a:fld id="{B1C1072E-94C1-480F-893B-9E58E9D0C94D}" type="slidenum">
              <a:rPr lang="en-GB" smtClean="0"/>
              <a:t>‹#›</a:t>
            </a:fld>
            <a:endParaRPr lang="en-GB"/>
          </a:p>
        </p:txBody>
      </p:sp>
    </p:spTree>
    <p:extLst>
      <p:ext uri="{BB962C8B-B14F-4D97-AF65-F5344CB8AC3E}">
        <p14:creationId xmlns:p14="http://schemas.microsoft.com/office/powerpoint/2010/main" val="2844354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00831-36B7-6C73-682B-131F2FBCFAE0}"/>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A0480A-C544-244E-E386-BC16C1447BF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B3C15562-92D7-B71C-0B17-6F8A4D53DDD5}"/>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E457BE5-98DE-CDDE-B24F-A30D74BE8298}"/>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24FAF99E-D940-9AF2-8777-D381FE299CEA}"/>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3559088-C3B7-0425-C131-E905F099052D}"/>
              </a:ext>
            </a:extLst>
          </p:cNvPr>
          <p:cNvSpPr>
            <a:spLocks noGrp="1"/>
          </p:cNvSpPr>
          <p:nvPr>
            <p:ph type="dt" sz="half" idx="10"/>
          </p:nvPr>
        </p:nvSpPr>
        <p:spPr/>
        <p:txBody>
          <a:bodyPr/>
          <a:lstStyle/>
          <a:p>
            <a:fld id="{BDEE4B05-FD6C-456B-A15B-FE29CC31CAE3}" type="datetimeFigureOut">
              <a:rPr lang="en-GB" smtClean="0"/>
              <a:t>22/11/2023</a:t>
            </a:fld>
            <a:endParaRPr lang="en-GB"/>
          </a:p>
        </p:txBody>
      </p:sp>
      <p:sp>
        <p:nvSpPr>
          <p:cNvPr id="8" name="Footer Placeholder 7">
            <a:extLst>
              <a:ext uri="{FF2B5EF4-FFF2-40B4-BE49-F238E27FC236}">
                <a16:creationId xmlns:a16="http://schemas.microsoft.com/office/drawing/2014/main" id="{3793BB6C-047E-17DD-3682-13396BD465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E74B92-8B37-FCF2-1773-AA6F4E90071A}"/>
              </a:ext>
            </a:extLst>
          </p:cNvPr>
          <p:cNvSpPr>
            <a:spLocks noGrp="1"/>
          </p:cNvSpPr>
          <p:nvPr>
            <p:ph type="sldNum" sz="quarter" idx="12"/>
          </p:nvPr>
        </p:nvSpPr>
        <p:spPr/>
        <p:txBody>
          <a:bodyPr/>
          <a:lstStyle/>
          <a:p>
            <a:fld id="{B1C1072E-94C1-480F-893B-9E58E9D0C94D}" type="slidenum">
              <a:rPr lang="en-GB" smtClean="0"/>
              <a:t>‹#›</a:t>
            </a:fld>
            <a:endParaRPr lang="en-GB"/>
          </a:p>
        </p:txBody>
      </p:sp>
    </p:spTree>
    <p:extLst>
      <p:ext uri="{BB962C8B-B14F-4D97-AF65-F5344CB8AC3E}">
        <p14:creationId xmlns:p14="http://schemas.microsoft.com/office/powerpoint/2010/main" val="2424203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83F7D-7B17-6E8D-84D4-A93820DBA37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67F2EEA-211B-831F-E0C1-147BA94C108F}"/>
              </a:ext>
            </a:extLst>
          </p:cNvPr>
          <p:cNvSpPr>
            <a:spLocks noGrp="1"/>
          </p:cNvSpPr>
          <p:nvPr>
            <p:ph type="dt" sz="half" idx="10"/>
          </p:nvPr>
        </p:nvSpPr>
        <p:spPr/>
        <p:txBody>
          <a:bodyPr/>
          <a:lstStyle/>
          <a:p>
            <a:fld id="{BDEE4B05-FD6C-456B-A15B-FE29CC31CAE3}" type="datetimeFigureOut">
              <a:rPr lang="en-GB" smtClean="0"/>
              <a:t>22/11/2023</a:t>
            </a:fld>
            <a:endParaRPr lang="en-GB"/>
          </a:p>
        </p:txBody>
      </p:sp>
      <p:sp>
        <p:nvSpPr>
          <p:cNvPr id="4" name="Footer Placeholder 3">
            <a:extLst>
              <a:ext uri="{FF2B5EF4-FFF2-40B4-BE49-F238E27FC236}">
                <a16:creationId xmlns:a16="http://schemas.microsoft.com/office/drawing/2014/main" id="{B0ECCE52-385D-2BE4-A490-96CC0805D83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88C1397-5A03-3356-4A1E-44A4BA304C12}"/>
              </a:ext>
            </a:extLst>
          </p:cNvPr>
          <p:cNvSpPr>
            <a:spLocks noGrp="1"/>
          </p:cNvSpPr>
          <p:nvPr>
            <p:ph type="sldNum" sz="quarter" idx="12"/>
          </p:nvPr>
        </p:nvSpPr>
        <p:spPr/>
        <p:txBody>
          <a:bodyPr/>
          <a:lstStyle/>
          <a:p>
            <a:fld id="{B1C1072E-94C1-480F-893B-9E58E9D0C94D}" type="slidenum">
              <a:rPr lang="en-GB" smtClean="0"/>
              <a:t>‹#›</a:t>
            </a:fld>
            <a:endParaRPr lang="en-GB"/>
          </a:p>
        </p:txBody>
      </p:sp>
    </p:spTree>
    <p:extLst>
      <p:ext uri="{BB962C8B-B14F-4D97-AF65-F5344CB8AC3E}">
        <p14:creationId xmlns:p14="http://schemas.microsoft.com/office/powerpoint/2010/main" val="532772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389316-5B3E-4C74-EC74-8E09A167B690}"/>
              </a:ext>
            </a:extLst>
          </p:cNvPr>
          <p:cNvSpPr>
            <a:spLocks noGrp="1"/>
          </p:cNvSpPr>
          <p:nvPr>
            <p:ph type="dt" sz="half" idx="10"/>
          </p:nvPr>
        </p:nvSpPr>
        <p:spPr/>
        <p:txBody>
          <a:bodyPr/>
          <a:lstStyle/>
          <a:p>
            <a:fld id="{BDEE4B05-FD6C-456B-A15B-FE29CC31CAE3}" type="datetimeFigureOut">
              <a:rPr lang="en-GB" smtClean="0"/>
              <a:t>22/11/2023</a:t>
            </a:fld>
            <a:endParaRPr lang="en-GB"/>
          </a:p>
        </p:txBody>
      </p:sp>
      <p:sp>
        <p:nvSpPr>
          <p:cNvPr id="3" name="Footer Placeholder 2">
            <a:extLst>
              <a:ext uri="{FF2B5EF4-FFF2-40B4-BE49-F238E27FC236}">
                <a16:creationId xmlns:a16="http://schemas.microsoft.com/office/drawing/2014/main" id="{6630D7F2-0F18-847B-6DA2-4B8346A8DF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D354335-9551-0113-2537-AE97AAA1DE00}"/>
              </a:ext>
            </a:extLst>
          </p:cNvPr>
          <p:cNvSpPr>
            <a:spLocks noGrp="1"/>
          </p:cNvSpPr>
          <p:nvPr>
            <p:ph type="sldNum" sz="quarter" idx="12"/>
          </p:nvPr>
        </p:nvSpPr>
        <p:spPr/>
        <p:txBody>
          <a:bodyPr/>
          <a:lstStyle/>
          <a:p>
            <a:fld id="{B1C1072E-94C1-480F-893B-9E58E9D0C94D}" type="slidenum">
              <a:rPr lang="en-GB" smtClean="0"/>
              <a:t>‹#›</a:t>
            </a:fld>
            <a:endParaRPr lang="en-GB"/>
          </a:p>
        </p:txBody>
      </p:sp>
    </p:spTree>
    <p:extLst>
      <p:ext uri="{BB962C8B-B14F-4D97-AF65-F5344CB8AC3E}">
        <p14:creationId xmlns:p14="http://schemas.microsoft.com/office/powerpoint/2010/main" val="1609660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0916B-C8BC-3AC3-9748-FB5BCD1A9373}"/>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8BA0C60-1DD3-FEB0-9A9F-74A249B2BEC4}"/>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CAF0077-4AC3-227B-1A1F-E05E3208137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9B6396CF-D38F-6C3E-E32E-5B72A93102B4}"/>
              </a:ext>
            </a:extLst>
          </p:cNvPr>
          <p:cNvSpPr>
            <a:spLocks noGrp="1"/>
          </p:cNvSpPr>
          <p:nvPr>
            <p:ph type="dt" sz="half" idx="10"/>
          </p:nvPr>
        </p:nvSpPr>
        <p:spPr/>
        <p:txBody>
          <a:bodyPr/>
          <a:lstStyle/>
          <a:p>
            <a:fld id="{BDEE4B05-FD6C-456B-A15B-FE29CC31CAE3}" type="datetimeFigureOut">
              <a:rPr lang="en-GB" smtClean="0"/>
              <a:t>22/11/2023</a:t>
            </a:fld>
            <a:endParaRPr lang="en-GB"/>
          </a:p>
        </p:txBody>
      </p:sp>
      <p:sp>
        <p:nvSpPr>
          <p:cNvPr id="6" name="Footer Placeholder 5">
            <a:extLst>
              <a:ext uri="{FF2B5EF4-FFF2-40B4-BE49-F238E27FC236}">
                <a16:creationId xmlns:a16="http://schemas.microsoft.com/office/drawing/2014/main" id="{F6D16210-44D2-DF49-F8FC-E0C8D6ED97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F15FA0-D64E-2C7E-C12C-C253A328454A}"/>
              </a:ext>
            </a:extLst>
          </p:cNvPr>
          <p:cNvSpPr>
            <a:spLocks noGrp="1"/>
          </p:cNvSpPr>
          <p:nvPr>
            <p:ph type="sldNum" sz="quarter" idx="12"/>
          </p:nvPr>
        </p:nvSpPr>
        <p:spPr/>
        <p:txBody>
          <a:bodyPr/>
          <a:lstStyle/>
          <a:p>
            <a:fld id="{B1C1072E-94C1-480F-893B-9E58E9D0C94D}" type="slidenum">
              <a:rPr lang="en-GB" smtClean="0"/>
              <a:t>‹#›</a:t>
            </a:fld>
            <a:endParaRPr lang="en-GB"/>
          </a:p>
        </p:txBody>
      </p:sp>
    </p:spTree>
    <p:extLst>
      <p:ext uri="{BB962C8B-B14F-4D97-AF65-F5344CB8AC3E}">
        <p14:creationId xmlns:p14="http://schemas.microsoft.com/office/powerpoint/2010/main" val="3527487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3AB4A-7D76-E4B5-19D1-5238824AB402}"/>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013CE9-9E15-25A5-697E-BCFCA0AC54D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C08B9976-D59C-260E-C003-767C4F8A213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6BE9558D-1B54-80D6-D372-2E67B47F8CD3}"/>
              </a:ext>
            </a:extLst>
          </p:cNvPr>
          <p:cNvSpPr>
            <a:spLocks noGrp="1"/>
          </p:cNvSpPr>
          <p:nvPr>
            <p:ph type="dt" sz="half" idx="10"/>
          </p:nvPr>
        </p:nvSpPr>
        <p:spPr/>
        <p:txBody>
          <a:bodyPr/>
          <a:lstStyle/>
          <a:p>
            <a:fld id="{BDEE4B05-FD6C-456B-A15B-FE29CC31CAE3}" type="datetimeFigureOut">
              <a:rPr lang="en-GB" smtClean="0"/>
              <a:t>22/11/2023</a:t>
            </a:fld>
            <a:endParaRPr lang="en-GB"/>
          </a:p>
        </p:txBody>
      </p:sp>
      <p:sp>
        <p:nvSpPr>
          <p:cNvPr id="6" name="Footer Placeholder 5">
            <a:extLst>
              <a:ext uri="{FF2B5EF4-FFF2-40B4-BE49-F238E27FC236}">
                <a16:creationId xmlns:a16="http://schemas.microsoft.com/office/drawing/2014/main" id="{1475D1CF-E94C-724B-31C8-A1419967D7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F32306-5889-7F61-C903-B55C7717215B}"/>
              </a:ext>
            </a:extLst>
          </p:cNvPr>
          <p:cNvSpPr>
            <a:spLocks noGrp="1"/>
          </p:cNvSpPr>
          <p:nvPr>
            <p:ph type="sldNum" sz="quarter" idx="12"/>
          </p:nvPr>
        </p:nvSpPr>
        <p:spPr/>
        <p:txBody>
          <a:bodyPr/>
          <a:lstStyle/>
          <a:p>
            <a:fld id="{B1C1072E-94C1-480F-893B-9E58E9D0C94D}" type="slidenum">
              <a:rPr lang="en-GB" smtClean="0"/>
              <a:t>‹#›</a:t>
            </a:fld>
            <a:endParaRPr lang="en-GB"/>
          </a:p>
        </p:txBody>
      </p:sp>
    </p:spTree>
    <p:extLst>
      <p:ext uri="{BB962C8B-B14F-4D97-AF65-F5344CB8AC3E}">
        <p14:creationId xmlns:p14="http://schemas.microsoft.com/office/powerpoint/2010/main" val="39182641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99377-E8F8-7BA5-5B07-EA013E64126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B0D131-3E1D-8796-8352-C2964ABC0D0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8F6786-3A06-5A5F-45D7-B7AB48D8D2C6}"/>
              </a:ext>
            </a:extLst>
          </p:cNvPr>
          <p:cNvSpPr>
            <a:spLocks noGrp="1"/>
          </p:cNvSpPr>
          <p:nvPr>
            <p:ph type="dt" sz="half" idx="10"/>
          </p:nvPr>
        </p:nvSpPr>
        <p:spPr/>
        <p:txBody>
          <a:bodyPr/>
          <a:lstStyle/>
          <a:p>
            <a:fld id="{BDEE4B05-FD6C-456B-A15B-FE29CC31CAE3}" type="datetimeFigureOut">
              <a:rPr lang="en-GB" smtClean="0"/>
              <a:t>22/11/2023</a:t>
            </a:fld>
            <a:endParaRPr lang="en-GB"/>
          </a:p>
        </p:txBody>
      </p:sp>
      <p:sp>
        <p:nvSpPr>
          <p:cNvPr id="5" name="Footer Placeholder 4">
            <a:extLst>
              <a:ext uri="{FF2B5EF4-FFF2-40B4-BE49-F238E27FC236}">
                <a16:creationId xmlns:a16="http://schemas.microsoft.com/office/drawing/2014/main" id="{4CD894CD-C58A-F081-7D12-518E594390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5804D1-61FD-EC5D-70F2-9BA19E87BEFF}"/>
              </a:ext>
            </a:extLst>
          </p:cNvPr>
          <p:cNvSpPr>
            <a:spLocks noGrp="1"/>
          </p:cNvSpPr>
          <p:nvPr>
            <p:ph type="sldNum" sz="quarter" idx="12"/>
          </p:nvPr>
        </p:nvSpPr>
        <p:spPr/>
        <p:txBody>
          <a:bodyPr/>
          <a:lstStyle/>
          <a:p>
            <a:fld id="{B1C1072E-94C1-480F-893B-9E58E9D0C94D}" type="slidenum">
              <a:rPr lang="en-GB" smtClean="0"/>
              <a:t>‹#›</a:t>
            </a:fld>
            <a:endParaRPr lang="en-GB"/>
          </a:p>
        </p:txBody>
      </p:sp>
    </p:spTree>
    <p:extLst>
      <p:ext uri="{BB962C8B-B14F-4D97-AF65-F5344CB8AC3E}">
        <p14:creationId xmlns:p14="http://schemas.microsoft.com/office/powerpoint/2010/main" val="480877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51FE6F-0A2F-3512-090F-BFF37528F185}"/>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15D398-0CDB-F38D-9E2F-F450D85DBCCD}"/>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A1B098-BD75-0C8E-CF73-28645CEC8D31}"/>
              </a:ext>
            </a:extLst>
          </p:cNvPr>
          <p:cNvSpPr>
            <a:spLocks noGrp="1"/>
          </p:cNvSpPr>
          <p:nvPr>
            <p:ph type="dt" sz="half" idx="10"/>
          </p:nvPr>
        </p:nvSpPr>
        <p:spPr/>
        <p:txBody>
          <a:bodyPr/>
          <a:lstStyle/>
          <a:p>
            <a:fld id="{BDEE4B05-FD6C-456B-A15B-FE29CC31CAE3}" type="datetimeFigureOut">
              <a:rPr lang="en-GB" smtClean="0"/>
              <a:t>22/11/2023</a:t>
            </a:fld>
            <a:endParaRPr lang="en-GB"/>
          </a:p>
        </p:txBody>
      </p:sp>
      <p:sp>
        <p:nvSpPr>
          <p:cNvPr id="5" name="Footer Placeholder 4">
            <a:extLst>
              <a:ext uri="{FF2B5EF4-FFF2-40B4-BE49-F238E27FC236}">
                <a16:creationId xmlns:a16="http://schemas.microsoft.com/office/drawing/2014/main" id="{E3F9F5A6-8353-EF3F-78D7-D7775A556B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7BB9C2-747E-BBD2-5F00-0A6E1EF41FD4}"/>
              </a:ext>
            </a:extLst>
          </p:cNvPr>
          <p:cNvSpPr>
            <a:spLocks noGrp="1"/>
          </p:cNvSpPr>
          <p:nvPr>
            <p:ph type="sldNum" sz="quarter" idx="12"/>
          </p:nvPr>
        </p:nvSpPr>
        <p:spPr/>
        <p:txBody>
          <a:bodyPr/>
          <a:lstStyle/>
          <a:p>
            <a:fld id="{B1C1072E-94C1-480F-893B-9E58E9D0C94D}" type="slidenum">
              <a:rPr lang="en-GB" smtClean="0"/>
              <a:t>‹#›</a:t>
            </a:fld>
            <a:endParaRPr lang="en-GB"/>
          </a:p>
        </p:txBody>
      </p:sp>
    </p:spTree>
    <p:extLst>
      <p:ext uri="{BB962C8B-B14F-4D97-AF65-F5344CB8AC3E}">
        <p14:creationId xmlns:p14="http://schemas.microsoft.com/office/powerpoint/2010/main" val="17989328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BDEE4B05-FD6C-456B-A15B-FE29CC31CAE3}" type="datetimeFigureOut">
              <a:rPr lang="en-GB" smtClean="0"/>
              <a:t>22/11/2023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C1072E-94C1-480F-893B-9E58E9D0C94D}" type="slidenum">
              <a:rPr lang="en-GB" smtClean="0"/>
              <a:t>‹#›</a:t>
            </a:fld>
            <a:endParaRPr lang="en-GB"/>
          </a:p>
        </p:txBody>
      </p:sp>
      <p:sp>
        <p:nvSpPr>
          <p:cNvPr id="9" name="Content Placeholder 8"/>
          <p:cNvSpPr>
            <a:spLocks noGrp="1"/>
          </p:cNvSpPr>
          <p:nvPr>
            <p:ph sz="quarter" idx="13"/>
          </p:nvPr>
        </p:nvSpPr>
        <p:spPr>
          <a:xfrm>
            <a:off x="1298448" y="2121407"/>
            <a:ext cx="32004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63440" y="2119313"/>
            <a:ext cx="32004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059418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2357DB-430D-E969-DCA8-6D2DE134AEAE}"/>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40F476-BD77-B789-9B56-8876E5259AE5}"/>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C0A9B1-144A-7F45-0F38-E9F0740C60A8}"/>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DEE4B05-FD6C-456B-A15B-FE29CC31CAE3}" type="datetimeFigureOut">
              <a:rPr lang="en-GB" smtClean="0"/>
              <a:t>22/11/2023</a:t>
            </a:fld>
            <a:endParaRPr lang="en-GB"/>
          </a:p>
        </p:txBody>
      </p:sp>
      <p:sp>
        <p:nvSpPr>
          <p:cNvPr id="5" name="Footer Placeholder 4">
            <a:extLst>
              <a:ext uri="{FF2B5EF4-FFF2-40B4-BE49-F238E27FC236}">
                <a16:creationId xmlns:a16="http://schemas.microsoft.com/office/drawing/2014/main" id="{FF2A5139-988D-4FF1-E190-A7335339230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9A95FA2-A40B-3D6E-240A-BDCA3497A8AC}"/>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C1072E-94C1-480F-893B-9E58E9D0C94D}" type="slidenum">
              <a:rPr lang="en-GB" smtClean="0"/>
              <a:t>‹#›</a:t>
            </a:fld>
            <a:endParaRPr lang="en-GB"/>
          </a:p>
        </p:txBody>
      </p:sp>
    </p:spTree>
    <p:extLst>
      <p:ext uri="{BB962C8B-B14F-4D97-AF65-F5344CB8AC3E}">
        <p14:creationId xmlns:p14="http://schemas.microsoft.com/office/powerpoint/2010/main" val="64689373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2">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ight Triangle 14">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16">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63930" y="1008993"/>
            <a:ext cx="6923558" cy="3542045"/>
          </a:xfrm>
        </p:spPr>
        <p:txBody>
          <a:bodyPr anchor="b">
            <a:normAutofit/>
          </a:bodyPr>
          <a:lstStyle/>
          <a:p>
            <a:pPr algn="l"/>
            <a:r>
              <a:rPr lang="en-GB" sz="10000"/>
              <a:t>ECYW6001</a:t>
            </a:r>
            <a:br>
              <a:rPr lang="en-GB" sz="10000"/>
            </a:br>
            <a:r>
              <a:rPr lang="en-GB" sz="10000"/>
              <a:t>Dissertation </a:t>
            </a:r>
            <a:endParaRPr lang="cy-GB" sz="10000"/>
          </a:p>
        </p:txBody>
      </p:sp>
      <p:sp>
        <p:nvSpPr>
          <p:cNvPr id="3" name="Subtitle 2"/>
          <p:cNvSpPr>
            <a:spLocks noGrp="1"/>
          </p:cNvSpPr>
          <p:nvPr>
            <p:ph type="subTitle" idx="1"/>
          </p:nvPr>
        </p:nvSpPr>
        <p:spPr>
          <a:xfrm>
            <a:off x="963930" y="4582814"/>
            <a:ext cx="5349252" cy="1312657"/>
          </a:xfrm>
        </p:spPr>
        <p:txBody>
          <a:bodyPr anchor="t">
            <a:normAutofit/>
          </a:bodyPr>
          <a:lstStyle/>
          <a:p>
            <a:pPr algn="l"/>
            <a:r>
              <a:rPr lang="en-GB"/>
              <a:t>Methodology and Methods</a:t>
            </a:r>
          </a:p>
        </p:txBody>
      </p:sp>
    </p:spTree>
    <p:extLst>
      <p:ext uri="{BB962C8B-B14F-4D97-AF65-F5344CB8AC3E}">
        <p14:creationId xmlns:p14="http://schemas.microsoft.com/office/powerpoint/2010/main" val="335840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7282" y="635715"/>
            <a:ext cx="8356656" cy="2482136"/>
            <a:chOff x="409710" y="635715"/>
            <a:chExt cx="11142208" cy="2482136"/>
          </a:xfrm>
        </p:grpSpPr>
        <p:sp>
          <p:nvSpPr>
            <p:cNvPr id="13"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8B4D5A6-8EFF-3999-0A60-D9A921CDAE6E}"/>
              </a:ext>
            </a:extLst>
          </p:cNvPr>
          <p:cNvSpPr>
            <a:spLocks noGrp="1"/>
          </p:cNvSpPr>
          <p:nvPr>
            <p:ph type="title"/>
          </p:nvPr>
        </p:nvSpPr>
        <p:spPr>
          <a:xfrm>
            <a:off x="785460" y="759805"/>
            <a:ext cx="7729890" cy="1325563"/>
          </a:xfrm>
        </p:spPr>
        <p:txBody>
          <a:bodyPr>
            <a:normAutofit/>
          </a:bodyPr>
          <a:lstStyle/>
          <a:p>
            <a:r>
              <a:rPr lang="en-GB" sz="3500">
                <a:solidFill>
                  <a:srgbClr val="FFFFFF"/>
                </a:solidFill>
              </a:rPr>
              <a:t>Group Task</a:t>
            </a:r>
          </a:p>
        </p:txBody>
      </p:sp>
      <p:sp>
        <p:nvSpPr>
          <p:cNvPr id="3" name="Content Placeholder 2">
            <a:extLst>
              <a:ext uri="{FF2B5EF4-FFF2-40B4-BE49-F238E27FC236}">
                <a16:creationId xmlns:a16="http://schemas.microsoft.com/office/drawing/2014/main" id="{535C071B-153A-ECA5-82B7-01DD72F25CC2}"/>
              </a:ext>
            </a:extLst>
          </p:cNvPr>
          <p:cNvSpPr>
            <a:spLocks noGrp="1"/>
          </p:cNvSpPr>
          <p:nvPr>
            <p:ph idx="1"/>
          </p:nvPr>
        </p:nvSpPr>
        <p:spPr>
          <a:xfrm>
            <a:off x="1043608" y="3212976"/>
            <a:ext cx="3040158" cy="3563159"/>
          </a:xfrm>
        </p:spPr>
        <p:txBody>
          <a:bodyPr>
            <a:normAutofit/>
          </a:bodyPr>
          <a:lstStyle/>
          <a:p>
            <a:r>
              <a:rPr lang="en-GB" sz="2800" dirty="0"/>
              <a:t>Thinking back…</a:t>
            </a:r>
          </a:p>
          <a:p>
            <a:r>
              <a:rPr lang="en-GB" sz="2800" dirty="0"/>
              <a:t>What can you remember?</a:t>
            </a:r>
          </a:p>
          <a:p>
            <a:pPr lvl="1"/>
            <a:r>
              <a:rPr lang="en-GB" sz="2500" dirty="0"/>
              <a:t>Methodology?</a:t>
            </a:r>
          </a:p>
          <a:p>
            <a:pPr lvl="1"/>
            <a:r>
              <a:rPr lang="en-GB" sz="2500" dirty="0"/>
              <a:t>Methods?</a:t>
            </a:r>
          </a:p>
        </p:txBody>
      </p:sp>
      <p:pic>
        <p:nvPicPr>
          <p:cNvPr id="7" name="Graphic 6" descr="Group Brainstorm">
            <a:extLst>
              <a:ext uri="{FF2B5EF4-FFF2-40B4-BE49-F238E27FC236}">
                <a16:creationId xmlns:a16="http://schemas.microsoft.com/office/drawing/2014/main" id="{A73ADDCC-8098-58E7-A12C-AD6F1FC0A0F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93384" y="2492376"/>
            <a:ext cx="3563372" cy="3563372"/>
          </a:xfrm>
          <a:prstGeom prst="rect">
            <a:avLst/>
          </a:prstGeom>
        </p:spPr>
      </p:pic>
    </p:spTree>
    <p:extLst>
      <p:ext uri="{BB962C8B-B14F-4D97-AF65-F5344CB8AC3E}">
        <p14:creationId xmlns:p14="http://schemas.microsoft.com/office/powerpoint/2010/main" val="1914701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txBox="1">
            <a:spLocks/>
          </p:cNvSpPr>
          <p:nvPr/>
        </p:nvSpPr>
        <p:spPr>
          <a:xfrm>
            <a:off x="840699" y="687480"/>
            <a:ext cx="5605629" cy="994172"/>
          </a:xfrm>
          <a:prstGeom prst="rect">
            <a:avLst/>
          </a:prstGeom>
        </p:spPr>
        <p:txBody>
          <a:bodyPr vert="horz" lIns="91440" tIns="45720" rIns="91440" bIns="45720" rtlCol="0" anchor="ctr">
            <a:normAutofit/>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pPr algn="l">
              <a:lnSpc>
                <a:spcPct val="90000"/>
              </a:lnSpc>
              <a:spcBef>
                <a:spcPct val="0"/>
              </a:spcBef>
              <a:spcAft>
                <a:spcPts val="600"/>
              </a:spcAft>
            </a:pPr>
            <a:r>
              <a:rPr lang="en-US" sz="3850" kern="1200">
                <a:solidFill>
                  <a:schemeClr val="tx1"/>
                </a:solidFill>
                <a:latin typeface="+mj-lt"/>
                <a:ea typeface="+mj-ea"/>
                <a:cs typeface="+mj-cs"/>
              </a:rPr>
              <a:t>Methodology  vs. Method </a:t>
            </a:r>
          </a:p>
        </p:txBody>
      </p:sp>
      <p:sp>
        <p:nvSpPr>
          <p:cNvPr id="4" name="Content Placeholder 5"/>
          <p:cNvSpPr txBox="1">
            <a:spLocks/>
          </p:cNvSpPr>
          <p:nvPr/>
        </p:nvSpPr>
        <p:spPr>
          <a:xfrm>
            <a:off x="840699" y="1916832"/>
            <a:ext cx="5033221" cy="3788227"/>
          </a:xfrm>
          <a:prstGeom prst="rect">
            <a:avLst/>
          </a:prstGeom>
        </p:spPr>
        <p:txBody>
          <a:bodyPr vert="horz" lIns="91440" tIns="45720" rIns="91440" bIns="45720" rtlCol="0" anchor="ctr">
            <a:normAutofit/>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228600">
              <a:lnSpc>
                <a:spcPct val="90000"/>
              </a:lnSpc>
              <a:buFont typeface="Arial" panose="020B0604020202020204" pitchFamily="34" charset="0"/>
              <a:buChar char="•"/>
            </a:pPr>
            <a:r>
              <a:rPr lang="en-US" sz="2100" b="1" dirty="0">
                <a:solidFill>
                  <a:schemeClr val="tx1"/>
                </a:solidFill>
                <a:latin typeface="+mn-lt"/>
              </a:rPr>
              <a:t>Methodology </a:t>
            </a:r>
          </a:p>
          <a:p>
            <a:pPr marL="365760" lvl="1" indent="-228600">
              <a:lnSpc>
                <a:spcPct val="90000"/>
              </a:lnSpc>
              <a:buFont typeface="Arial" panose="020B0604020202020204" pitchFamily="34" charset="0"/>
              <a:buChar char="•"/>
            </a:pPr>
            <a:r>
              <a:rPr lang="en-US" sz="1900" dirty="0">
                <a:solidFill>
                  <a:schemeClr val="tx1"/>
                </a:solidFill>
                <a:latin typeface="+mn-lt"/>
              </a:rPr>
              <a:t>The theoretical framework that outlines the rules to follow in a study.</a:t>
            </a:r>
          </a:p>
          <a:p>
            <a:pPr marL="0" indent="-228600">
              <a:lnSpc>
                <a:spcPct val="90000"/>
              </a:lnSpc>
              <a:buFont typeface="Arial" panose="020B0604020202020204" pitchFamily="34" charset="0"/>
              <a:buChar char="•"/>
            </a:pPr>
            <a:r>
              <a:rPr lang="en-US" sz="2100" b="1" dirty="0">
                <a:solidFill>
                  <a:schemeClr val="tx1"/>
                </a:solidFill>
                <a:latin typeface="+mn-lt"/>
              </a:rPr>
              <a:t>Method</a:t>
            </a:r>
          </a:p>
          <a:p>
            <a:pPr marL="365760" lvl="1" indent="-228600">
              <a:lnSpc>
                <a:spcPct val="90000"/>
              </a:lnSpc>
              <a:buFont typeface="Arial" panose="020B0604020202020204" pitchFamily="34" charset="0"/>
              <a:buChar char="•"/>
            </a:pPr>
            <a:r>
              <a:rPr lang="en-US" sz="1900" dirty="0">
                <a:solidFill>
                  <a:schemeClr val="tx1"/>
                </a:solidFill>
                <a:latin typeface="+mn-lt"/>
              </a:rPr>
              <a:t>The actual tools/steps taken by which you conduct research into a subject or a topic.</a:t>
            </a:r>
          </a:p>
        </p:txBody>
      </p:sp>
      <p:sp>
        <p:nvSpPr>
          <p:cNvPr id="11" name="Rectangle 10">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Oval 12">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8" name="Graphic 7" descr="Magnifying glass">
            <a:extLst>
              <a:ext uri="{FF2B5EF4-FFF2-40B4-BE49-F238E27FC236}">
                <a16:creationId xmlns:a16="http://schemas.microsoft.com/office/drawing/2014/main" id="{5CDD913F-617D-242E-84BC-B770B7A527F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36667910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A390E61-7DDE-7C9C-FB5E-9B165416C721}"/>
              </a:ext>
            </a:extLst>
          </p:cNvPr>
          <p:cNvSpPr>
            <a:spLocks noGrp="1"/>
          </p:cNvSpPr>
          <p:nvPr>
            <p:ph type="title"/>
          </p:nvPr>
        </p:nvSpPr>
        <p:spPr>
          <a:xfrm>
            <a:off x="628650" y="1412488"/>
            <a:ext cx="2174391" cy="4363844"/>
          </a:xfrm>
        </p:spPr>
        <p:txBody>
          <a:bodyPr anchor="t">
            <a:normAutofit/>
          </a:bodyPr>
          <a:lstStyle/>
          <a:p>
            <a:r>
              <a:rPr lang="en-GB" sz="2200" dirty="0">
                <a:solidFill>
                  <a:srgbClr val="FFFFFF"/>
                </a:solidFill>
              </a:rPr>
              <a:t>Methodology and Methods</a:t>
            </a:r>
            <a:br>
              <a:rPr lang="en-GB" sz="2200" dirty="0">
                <a:solidFill>
                  <a:srgbClr val="FFFFFF"/>
                </a:solidFill>
              </a:rPr>
            </a:br>
            <a:br>
              <a:rPr lang="en-GB" sz="2200" dirty="0">
                <a:solidFill>
                  <a:srgbClr val="FFFFFF"/>
                </a:solidFill>
              </a:rPr>
            </a:br>
            <a:br>
              <a:rPr lang="en-GB" sz="2200" dirty="0">
                <a:solidFill>
                  <a:srgbClr val="FFFFFF"/>
                </a:solidFill>
              </a:rPr>
            </a:br>
            <a:endParaRPr lang="en-GB" sz="2200" dirty="0">
              <a:solidFill>
                <a:srgbClr val="FFFFFF"/>
              </a:solidFill>
            </a:endParaRPr>
          </a:p>
        </p:txBody>
      </p:sp>
      <p:sp>
        <p:nvSpPr>
          <p:cNvPr id="3" name="Content Placeholder 2">
            <a:extLst>
              <a:ext uri="{FF2B5EF4-FFF2-40B4-BE49-F238E27FC236}">
                <a16:creationId xmlns:a16="http://schemas.microsoft.com/office/drawing/2014/main" id="{94F609E8-E821-25B9-E428-710A7942D42D}"/>
              </a:ext>
            </a:extLst>
          </p:cNvPr>
          <p:cNvSpPr>
            <a:spLocks noGrp="1"/>
          </p:cNvSpPr>
          <p:nvPr>
            <p:ph sz="half" idx="1"/>
          </p:nvPr>
        </p:nvSpPr>
        <p:spPr>
          <a:xfrm>
            <a:off x="3256312" y="1772816"/>
            <a:ext cx="2570462" cy="4363844"/>
          </a:xfrm>
        </p:spPr>
        <p:txBody>
          <a:bodyPr>
            <a:normAutofit/>
          </a:bodyPr>
          <a:lstStyle/>
          <a:p>
            <a:pPr marL="0" indent="0">
              <a:buNone/>
            </a:pPr>
            <a:r>
              <a:rPr lang="en-GB" sz="1700" b="1" dirty="0"/>
              <a:t>Empirical Study Students</a:t>
            </a:r>
          </a:p>
          <a:p>
            <a:endParaRPr lang="en-GB" sz="1700" dirty="0"/>
          </a:p>
          <a:p>
            <a:endParaRPr lang="en-GB" sz="1700" dirty="0"/>
          </a:p>
          <a:p>
            <a:r>
              <a:rPr lang="en-GB" sz="1700" dirty="0"/>
              <a:t>A stand-alone chapter within your Dissertation, namely Chapter 3</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264C4D5E-CB9D-A1DA-4D01-3339EEA89A64}"/>
              </a:ext>
            </a:extLst>
          </p:cNvPr>
          <p:cNvSpPr>
            <a:spLocks noGrp="1"/>
          </p:cNvSpPr>
          <p:nvPr>
            <p:ph sz="half" idx="2"/>
          </p:nvPr>
        </p:nvSpPr>
        <p:spPr>
          <a:xfrm>
            <a:off x="6333272" y="1772816"/>
            <a:ext cx="2398275" cy="4363844"/>
          </a:xfrm>
        </p:spPr>
        <p:txBody>
          <a:bodyPr>
            <a:normAutofit/>
          </a:bodyPr>
          <a:lstStyle/>
          <a:p>
            <a:pPr marL="0" indent="0">
              <a:buNone/>
            </a:pPr>
            <a:r>
              <a:rPr lang="en-GB" sz="1700" b="1" dirty="0"/>
              <a:t>Extended Literature Review Students</a:t>
            </a:r>
          </a:p>
          <a:p>
            <a:endParaRPr lang="en-GB" sz="1700" dirty="0"/>
          </a:p>
          <a:p>
            <a:r>
              <a:rPr lang="en-GB" sz="1700" dirty="0"/>
              <a:t>Introduce and outline your Methodology in the Introduction chapter = Chapter 1</a:t>
            </a:r>
          </a:p>
          <a:p>
            <a:r>
              <a:rPr lang="en-GB" sz="1700" dirty="0"/>
              <a:t>Go into further detail in the introduction of your Literature Review = Chapter 2</a:t>
            </a:r>
          </a:p>
          <a:p>
            <a:endParaRPr lang="en-GB" sz="1700" dirty="0"/>
          </a:p>
        </p:txBody>
      </p:sp>
      <p:sp>
        <p:nvSpPr>
          <p:cNvPr id="6" name="TextBox 5">
            <a:extLst>
              <a:ext uri="{FF2B5EF4-FFF2-40B4-BE49-F238E27FC236}">
                <a16:creationId xmlns:a16="http://schemas.microsoft.com/office/drawing/2014/main" id="{9064B948-7453-3EC1-1066-0090205F53D6}"/>
              </a:ext>
            </a:extLst>
          </p:cNvPr>
          <p:cNvSpPr txBox="1"/>
          <p:nvPr/>
        </p:nvSpPr>
        <p:spPr>
          <a:xfrm>
            <a:off x="3256312" y="548680"/>
            <a:ext cx="5564153" cy="646331"/>
          </a:xfrm>
          <a:prstGeom prst="rect">
            <a:avLst/>
          </a:prstGeom>
          <a:noFill/>
        </p:spPr>
        <p:txBody>
          <a:bodyPr wrap="square">
            <a:spAutoFit/>
          </a:bodyPr>
          <a:lstStyle/>
          <a:p>
            <a:r>
              <a:rPr lang="en-GB" sz="1800" dirty="0"/>
              <a:t>An important consideration for both empirical studies and extended literature reviews</a:t>
            </a:r>
            <a:endParaRPr lang="en-GB" dirty="0"/>
          </a:p>
        </p:txBody>
      </p:sp>
    </p:spTree>
    <p:extLst>
      <p:ext uri="{BB962C8B-B14F-4D97-AF65-F5344CB8AC3E}">
        <p14:creationId xmlns:p14="http://schemas.microsoft.com/office/powerpoint/2010/main" val="11113661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5067F-7CD4-9603-5B7F-BC60370D43E1}"/>
              </a:ext>
            </a:extLst>
          </p:cNvPr>
          <p:cNvSpPr>
            <a:spLocks noGrp="1"/>
          </p:cNvSpPr>
          <p:nvPr>
            <p:ph type="title"/>
          </p:nvPr>
        </p:nvSpPr>
        <p:spPr/>
        <p:txBody>
          <a:bodyPr/>
          <a:lstStyle/>
          <a:p>
            <a:r>
              <a:rPr lang="en-GB" dirty="0"/>
              <a:t>Methodology and Methods: </a:t>
            </a:r>
            <a:br>
              <a:rPr lang="en-GB" dirty="0"/>
            </a:br>
            <a:r>
              <a:rPr lang="en-GB" dirty="0"/>
              <a:t>Extended Literature Review</a:t>
            </a:r>
          </a:p>
        </p:txBody>
      </p:sp>
      <p:sp>
        <p:nvSpPr>
          <p:cNvPr id="3" name="Content Placeholder 2">
            <a:extLst>
              <a:ext uri="{FF2B5EF4-FFF2-40B4-BE49-F238E27FC236}">
                <a16:creationId xmlns:a16="http://schemas.microsoft.com/office/drawing/2014/main" id="{C365B6BD-1DC5-E586-FDFD-B12BC63493B0}"/>
              </a:ext>
            </a:extLst>
          </p:cNvPr>
          <p:cNvSpPr>
            <a:spLocks noGrp="1"/>
          </p:cNvSpPr>
          <p:nvPr>
            <p:ph idx="1"/>
          </p:nvPr>
        </p:nvSpPr>
        <p:spPr>
          <a:xfrm>
            <a:off x="628650" y="1825624"/>
            <a:ext cx="7886700" cy="5032375"/>
          </a:xfrm>
        </p:spPr>
        <p:txBody>
          <a:bodyPr>
            <a:normAutofit lnSpcReduction="10000"/>
          </a:bodyPr>
          <a:lstStyle/>
          <a:p>
            <a:r>
              <a:rPr lang="en-GB" dirty="0"/>
              <a:t>Your Methodology is the Literature Review</a:t>
            </a:r>
          </a:p>
          <a:p>
            <a:r>
              <a:rPr lang="en-GB" dirty="0"/>
              <a:t>Your Method would be desk-based research/reading published literature</a:t>
            </a:r>
          </a:p>
          <a:p>
            <a:r>
              <a:rPr lang="en-GB" dirty="0"/>
              <a:t>You need to consider:</a:t>
            </a:r>
          </a:p>
          <a:p>
            <a:pPr lvl="1"/>
            <a:r>
              <a:rPr lang="en-GB" b="1" dirty="0"/>
              <a:t>Why</a:t>
            </a:r>
            <a:r>
              <a:rPr lang="en-GB" dirty="0"/>
              <a:t> a literature review?</a:t>
            </a:r>
          </a:p>
          <a:p>
            <a:pPr lvl="1"/>
            <a:r>
              <a:rPr lang="en-GB" dirty="0"/>
              <a:t>Why have you deemed this as the </a:t>
            </a:r>
            <a:r>
              <a:rPr lang="en-GB" b="1" dirty="0"/>
              <a:t>best methodological framework </a:t>
            </a:r>
            <a:r>
              <a:rPr lang="en-GB" dirty="0"/>
              <a:t>for your research?</a:t>
            </a:r>
          </a:p>
          <a:p>
            <a:pPr lvl="1"/>
            <a:r>
              <a:rPr lang="en-GB" dirty="0"/>
              <a:t>You will need to </a:t>
            </a:r>
            <a:r>
              <a:rPr lang="en-GB" b="1" dirty="0"/>
              <a:t>outline the boundaries and scope </a:t>
            </a:r>
            <a:r>
              <a:rPr lang="en-GB" dirty="0"/>
              <a:t>of your extended literature review – for example, 5 years, UK etc</a:t>
            </a:r>
          </a:p>
          <a:p>
            <a:r>
              <a:rPr lang="en-GB" dirty="0"/>
              <a:t>It will be important you read around carrying out a ‘structured literature review’</a:t>
            </a:r>
          </a:p>
          <a:p>
            <a:r>
              <a:rPr lang="en-GB" dirty="0"/>
              <a:t>Significant focus needs to be placed upon planning your literature review rather than randomly reading with no real plan</a:t>
            </a:r>
          </a:p>
          <a:p>
            <a:r>
              <a:rPr lang="en-GB" dirty="0"/>
              <a:t>Do not underestimate the fact that your reading will take time if you are to do this well</a:t>
            </a:r>
          </a:p>
          <a:p>
            <a:r>
              <a:rPr lang="en-GB" dirty="0"/>
              <a:t>An Extended Literature Review is by no means an easier option and less time-consuming than undertaking an empirical study</a:t>
            </a:r>
          </a:p>
        </p:txBody>
      </p:sp>
    </p:spTree>
    <p:extLst>
      <p:ext uri="{BB962C8B-B14F-4D97-AF65-F5344CB8AC3E}">
        <p14:creationId xmlns:p14="http://schemas.microsoft.com/office/powerpoint/2010/main" val="2154814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18">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Rectangle 2"/>
          <p:cNvSpPr txBox="1">
            <a:spLocks/>
          </p:cNvSpPr>
          <p:nvPr/>
        </p:nvSpPr>
        <p:spPr>
          <a:xfrm>
            <a:off x="718879" y="800392"/>
            <a:ext cx="7698523" cy="1212102"/>
          </a:xfrm>
          <a:prstGeom prst="rect">
            <a:avLst/>
          </a:prstGeom>
        </p:spPr>
        <p:txBody>
          <a:bodyPr vert="horz" lIns="91440" tIns="45720" rIns="91440" bIns="45720" rtlCol="0" anchor="ctr">
            <a:normAutofit/>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pPr algn="l">
              <a:lnSpc>
                <a:spcPct val="90000"/>
              </a:lnSpc>
              <a:spcBef>
                <a:spcPct val="0"/>
              </a:spcBef>
              <a:spcAft>
                <a:spcPts val="600"/>
              </a:spcAft>
            </a:pPr>
            <a:r>
              <a:rPr lang="en-US" sz="3500" b="1" kern="1200">
                <a:solidFill>
                  <a:srgbClr val="FFFFFF"/>
                </a:solidFill>
                <a:latin typeface="+mj-lt"/>
                <a:ea typeface="+mj-ea"/>
                <a:cs typeface="+mj-cs"/>
              </a:rPr>
              <a:t>Methods Of Data Collection:  </a:t>
            </a:r>
          </a:p>
          <a:p>
            <a:pPr algn="l">
              <a:lnSpc>
                <a:spcPct val="90000"/>
              </a:lnSpc>
              <a:spcBef>
                <a:spcPct val="0"/>
              </a:spcBef>
              <a:spcAft>
                <a:spcPts val="600"/>
              </a:spcAft>
            </a:pPr>
            <a:r>
              <a:rPr lang="en-US" sz="3500" b="1" kern="1200">
                <a:solidFill>
                  <a:srgbClr val="FFFFFF"/>
                </a:solidFill>
                <a:latin typeface="+mj-lt"/>
                <a:ea typeface="+mj-ea"/>
                <a:cs typeface="+mj-cs"/>
              </a:rPr>
              <a:t>Qualitative and Quantitative</a:t>
            </a:r>
          </a:p>
        </p:txBody>
      </p:sp>
      <p:sp>
        <p:nvSpPr>
          <p:cNvPr id="4" name="Rectangle 4"/>
          <p:cNvSpPr txBox="1">
            <a:spLocks/>
          </p:cNvSpPr>
          <p:nvPr/>
        </p:nvSpPr>
        <p:spPr>
          <a:xfrm>
            <a:off x="1025718" y="2490436"/>
            <a:ext cx="7281746" cy="3567173"/>
          </a:xfrm>
          <a:prstGeom prst="rect">
            <a:avLst/>
          </a:prstGeom>
        </p:spPr>
        <p:txBody>
          <a:bodyPr vert="horz" lIns="91440" tIns="45720" rIns="91440" bIns="45720" rtlCol="0" anchor="ctr">
            <a:normAutofit/>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228600">
              <a:lnSpc>
                <a:spcPct val="90000"/>
              </a:lnSpc>
              <a:buFont typeface="Arial" panose="020B0604020202020204" pitchFamily="34" charset="0"/>
              <a:buChar char="•"/>
            </a:pPr>
            <a:r>
              <a:rPr lang="en-US" sz="2100" b="1" dirty="0">
                <a:solidFill>
                  <a:schemeClr val="tx1"/>
                </a:solidFill>
                <a:latin typeface="+mn-lt"/>
              </a:rPr>
              <a:t>Quantitative</a:t>
            </a:r>
          </a:p>
          <a:p>
            <a:pPr lvl="1" indent="-228600">
              <a:lnSpc>
                <a:spcPct val="90000"/>
              </a:lnSpc>
              <a:buFont typeface="Arial" panose="020B0604020202020204" pitchFamily="34" charset="0"/>
              <a:buChar char="•"/>
            </a:pPr>
            <a:r>
              <a:rPr lang="en-US" sz="1900" dirty="0">
                <a:solidFill>
                  <a:schemeClr val="tx1"/>
                </a:solidFill>
                <a:latin typeface="+mn-lt"/>
              </a:rPr>
              <a:t>Involves experiments, surveys, testing, and structured content analysis, structured interviews, and observation.</a:t>
            </a:r>
          </a:p>
          <a:p>
            <a:pPr indent="-228600">
              <a:lnSpc>
                <a:spcPct val="90000"/>
              </a:lnSpc>
              <a:buFont typeface="Arial" panose="020B0604020202020204" pitchFamily="34" charset="0"/>
              <a:buChar char="•"/>
            </a:pPr>
            <a:endParaRPr lang="en-US" sz="2100" dirty="0">
              <a:solidFill>
                <a:schemeClr val="tx1"/>
              </a:solidFill>
              <a:latin typeface="+mn-lt"/>
            </a:endParaRPr>
          </a:p>
          <a:p>
            <a:pPr marL="0" indent="-228600">
              <a:lnSpc>
                <a:spcPct val="90000"/>
              </a:lnSpc>
              <a:buFont typeface="Arial" panose="020B0604020202020204" pitchFamily="34" charset="0"/>
              <a:buChar char="•"/>
            </a:pPr>
            <a:r>
              <a:rPr lang="en-US" sz="2100" b="1" dirty="0">
                <a:solidFill>
                  <a:schemeClr val="tx1"/>
                </a:solidFill>
                <a:latin typeface="+mn-lt"/>
              </a:rPr>
              <a:t>Qualitative</a:t>
            </a:r>
          </a:p>
          <a:p>
            <a:pPr lvl="1" indent="-228600">
              <a:lnSpc>
                <a:spcPct val="90000"/>
              </a:lnSpc>
              <a:buFont typeface="Arial" panose="020B0604020202020204" pitchFamily="34" charset="0"/>
              <a:buChar char="•"/>
            </a:pPr>
            <a:r>
              <a:rPr lang="en-US" sz="1900" dirty="0">
                <a:solidFill>
                  <a:schemeClr val="tx1"/>
                </a:solidFill>
                <a:latin typeface="+mn-lt"/>
              </a:rPr>
              <a:t>Involves semi / unstructured interviews, observation, focus groups and content analysis, participatory methods of data collection.</a:t>
            </a:r>
          </a:p>
          <a:p>
            <a:pPr indent="-228600">
              <a:lnSpc>
                <a:spcPct val="90000"/>
              </a:lnSpc>
              <a:buFont typeface="Arial" panose="020B0604020202020204" pitchFamily="34" charset="0"/>
              <a:buChar char="•"/>
            </a:pPr>
            <a:endParaRPr lang="en-US" sz="2100" dirty="0">
              <a:solidFill>
                <a:schemeClr val="tx1"/>
              </a:solidFill>
              <a:latin typeface="+mn-lt"/>
            </a:endParaRPr>
          </a:p>
        </p:txBody>
      </p:sp>
    </p:spTree>
    <p:extLst>
      <p:ext uri="{BB962C8B-B14F-4D97-AF65-F5344CB8AC3E}">
        <p14:creationId xmlns:p14="http://schemas.microsoft.com/office/powerpoint/2010/main" val="10490296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Rectangle 26">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8" name="Title 1"/>
          <p:cNvSpPr txBox="1">
            <a:spLocks/>
          </p:cNvSpPr>
          <p:nvPr/>
        </p:nvSpPr>
        <p:spPr>
          <a:xfrm>
            <a:off x="718879" y="800392"/>
            <a:ext cx="7698523" cy="1212102"/>
          </a:xfrm>
          <a:prstGeom prst="rect">
            <a:avLst/>
          </a:prstGeom>
        </p:spPr>
        <p:txBody>
          <a:bodyPr vert="horz" lIns="91440" tIns="45720" rIns="91440" bIns="45720" rtlCol="0" anchor="ctr">
            <a:normAutofit/>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pPr algn="l">
              <a:lnSpc>
                <a:spcPct val="90000"/>
              </a:lnSpc>
              <a:spcBef>
                <a:spcPct val="0"/>
              </a:spcBef>
              <a:spcAft>
                <a:spcPts val="600"/>
              </a:spcAft>
            </a:pPr>
            <a:r>
              <a:rPr lang="en-US" sz="3500" kern="1200">
                <a:solidFill>
                  <a:srgbClr val="FFFFFF"/>
                </a:solidFill>
                <a:latin typeface="+mj-lt"/>
                <a:ea typeface="+mj-ea"/>
                <a:cs typeface="+mj-cs"/>
              </a:rPr>
              <a:t>Combining Quantitative and Qualitative Methodologies</a:t>
            </a:r>
          </a:p>
        </p:txBody>
      </p:sp>
      <p:sp>
        <p:nvSpPr>
          <p:cNvPr id="12" name="Content Placeholder 11"/>
          <p:cNvSpPr>
            <a:spLocks noGrp="1"/>
          </p:cNvSpPr>
          <p:nvPr>
            <p:ph sz="half" idx="2"/>
          </p:nvPr>
        </p:nvSpPr>
        <p:spPr>
          <a:xfrm>
            <a:off x="1025718" y="2490436"/>
            <a:ext cx="7281746" cy="3567173"/>
          </a:xfrm>
        </p:spPr>
        <p:txBody>
          <a:bodyPr vert="horz" lIns="91440" tIns="45720" rIns="91440" bIns="45720" rtlCol="0" anchor="ctr">
            <a:normAutofit/>
          </a:bodyPr>
          <a:lstStyle/>
          <a:p>
            <a:pPr indent="-228600" defTabSz="914400"/>
            <a:r>
              <a:rPr lang="en-US" sz="2400" dirty="0"/>
              <a:t>Mixed methodology and mixed approaches often regarded as a practical solution to research. </a:t>
            </a:r>
          </a:p>
          <a:p>
            <a:pPr marL="0" indent="0" defTabSz="914400">
              <a:buNone/>
            </a:pPr>
            <a:endParaRPr lang="en-US" dirty="0"/>
          </a:p>
        </p:txBody>
      </p:sp>
      <p:sp>
        <p:nvSpPr>
          <p:cNvPr id="9" name="Content Placeholder 2"/>
          <p:cNvSpPr txBox="1">
            <a:spLocks/>
          </p:cNvSpPr>
          <p:nvPr/>
        </p:nvSpPr>
        <p:spPr>
          <a:xfrm>
            <a:off x="2240280" y="2446694"/>
            <a:ext cx="4647303" cy="2702861"/>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buNone/>
            </a:pPr>
            <a:endParaRPr sz="1800" dirty="0"/>
          </a:p>
        </p:txBody>
      </p:sp>
    </p:spTree>
    <p:extLst>
      <p:ext uri="{BB962C8B-B14F-4D97-AF65-F5344CB8AC3E}">
        <p14:creationId xmlns:p14="http://schemas.microsoft.com/office/powerpoint/2010/main" val="33442562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E57A3F2-3497-430E-BCD2-151E9B574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6">
            <a:extLst>
              <a:ext uri="{FF2B5EF4-FFF2-40B4-BE49-F238E27FC236}">
                <a16:creationId xmlns:a16="http://schemas.microsoft.com/office/drawing/2014/main" id="{88B1F424-0E60-4F04-AFC7-00E1F2110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390858" y="911116"/>
            <a:ext cx="515815"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6B509DD1-7F4E-4C4D-9B18-626473A5F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600123" y="643467"/>
            <a:ext cx="307028"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8">
            <a:extLst>
              <a:ext uri="{FF2B5EF4-FFF2-40B4-BE49-F238E27FC236}">
                <a16:creationId xmlns:a16="http://schemas.microsoft.com/office/drawing/2014/main" id="{BB89D3BB-9A77-48E3-8C98-9A0A1DD4F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6646" y="644382"/>
            <a:ext cx="289201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92065" y="1522820"/>
            <a:ext cx="2061031" cy="3601914"/>
          </a:xfrm>
        </p:spPr>
        <p:txBody>
          <a:bodyPr anchor="ctr">
            <a:normAutofit/>
          </a:bodyPr>
          <a:lstStyle/>
          <a:p>
            <a:r>
              <a:rPr lang="en-GB" sz="3100" dirty="0">
                <a:solidFill>
                  <a:srgbClr val="FFFFFF"/>
                </a:solidFill>
              </a:rPr>
              <a:t>What is research?</a:t>
            </a:r>
            <a:br>
              <a:rPr lang="en-GB" sz="3100" dirty="0">
                <a:solidFill>
                  <a:srgbClr val="FFFFFF"/>
                </a:solidFill>
              </a:rPr>
            </a:br>
            <a:br>
              <a:rPr lang="en-GB" sz="3100" dirty="0">
                <a:solidFill>
                  <a:srgbClr val="FFFFFF"/>
                </a:solidFill>
              </a:rPr>
            </a:br>
            <a:r>
              <a:rPr lang="en-GB" sz="3100" dirty="0">
                <a:solidFill>
                  <a:srgbClr val="FFFFFF"/>
                </a:solidFill>
              </a:rPr>
              <a:t>Student ideas</a:t>
            </a:r>
          </a:p>
        </p:txBody>
      </p:sp>
      <p:graphicFrame>
        <p:nvGraphicFramePr>
          <p:cNvPr id="7" name="Content Placeholder 4">
            <a:extLst>
              <a:ext uri="{FF2B5EF4-FFF2-40B4-BE49-F238E27FC236}">
                <a16:creationId xmlns:a16="http://schemas.microsoft.com/office/drawing/2014/main" id="{0451DC17-D472-79CD-E22B-41E9B29F9A44}"/>
              </a:ext>
            </a:extLst>
          </p:cNvPr>
          <p:cNvGraphicFramePr>
            <a:graphicFrameLocks noGrp="1"/>
          </p:cNvGraphicFramePr>
          <p:nvPr>
            <p:ph idx="1"/>
            <p:extLst>
              <p:ext uri="{D42A27DB-BD31-4B8C-83A1-F6EECF244321}">
                <p14:modId xmlns:p14="http://schemas.microsoft.com/office/powerpoint/2010/main" val="2868746412"/>
              </p:ext>
            </p:extLst>
          </p:nvPr>
        </p:nvGraphicFramePr>
        <p:xfrm>
          <a:off x="3782136" y="643467"/>
          <a:ext cx="4867132" cy="52525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6595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E57A3F2-3497-430E-BCD2-151E9B574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6">
            <a:extLst>
              <a:ext uri="{FF2B5EF4-FFF2-40B4-BE49-F238E27FC236}">
                <a16:creationId xmlns:a16="http://schemas.microsoft.com/office/drawing/2014/main" id="{88B1F424-0E60-4F04-AFC7-00E1F2110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390858" y="911116"/>
            <a:ext cx="515815"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6B509DD1-7F4E-4C4D-9B18-626473A5F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600123" y="643467"/>
            <a:ext cx="307028"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8">
            <a:extLst>
              <a:ext uri="{FF2B5EF4-FFF2-40B4-BE49-F238E27FC236}">
                <a16:creationId xmlns:a16="http://schemas.microsoft.com/office/drawing/2014/main" id="{BB89D3BB-9A77-48E3-8C98-9A0A1DD4F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6646" y="644382"/>
            <a:ext cx="289201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92065" y="1522820"/>
            <a:ext cx="2061031" cy="3601914"/>
          </a:xfrm>
        </p:spPr>
        <p:txBody>
          <a:bodyPr anchor="ctr">
            <a:normAutofit/>
          </a:bodyPr>
          <a:lstStyle/>
          <a:p>
            <a:r>
              <a:rPr lang="en-GB" sz="3100" dirty="0">
                <a:solidFill>
                  <a:srgbClr val="FFFFFF"/>
                </a:solidFill>
              </a:rPr>
              <a:t>What is research?</a:t>
            </a:r>
            <a:br>
              <a:rPr lang="en-GB" sz="3100" dirty="0">
                <a:solidFill>
                  <a:srgbClr val="FFFFFF"/>
                </a:solidFill>
              </a:rPr>
            </a:br>
            <a:br>
              <a:rPr lang="en-GB" sz="3100" dirty="0">
                <a:solidFill>
                  <a:srgbClr val="FFFFFF"/>
                </a:solidFill>
              </a:rPr>
            </a:br>
            <a:r>
              <a:rPr lang="en-GB" sz="3100" dirty="0">
                <a:solidFill>
                  <a:srgbClr val="FFFFFF"/>
                </a:solidFill>
              </a:rPr>
              <a:t>Student ideas</a:t>
            </a:r>
          </a:p>
        </p:txBody>
      </p:sp>
      <p:graphicFrame>
        <p:nvGraphicFramePr>
          <p:cNvPr id="7" name="Content Placeholder 4">
            <a:extLst>
              <a:ext uri="{FF2B5EF4-FFF2-40B4-BE49-F238E27FC236}">
                <a16:creationId xmlns:a16="http://schemas.microsoft.com/office/drawing/2014/main" id="{0451DC17-D472-79CD-E22B-41E9B29F9A44}"/>
              </a:ext>
            </a:extLst>
          </p:cNvPr>
          <p:cNvGraphicFramePr>
            <a:graphicFrameLocks noGrp="1"/>
          </p:cNvGraphicFramePr>
          <p:nvPr>
            <p:ph idx="1"/>
            <p:extLst>
              <p:ext uri="{D42A27DB-BD31-4B8C-83A1-F6EECF244321}">
                <p14:modId xmlns:p14="http://schemas.microsoft.com/office/powerpoint/2010/main" val="1912171698"/>
              </p:ext>
            </p:extLst>
          </p:nvPr>
        </p:nvGraphicFramePr>
        <p:xfrm>
          <a:off x="3782136" y="643467"/>
          <a:ext cx="4867132" cy="52525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01843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8" name="Group 17">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9"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9" name="Title 8"/>
          <p:cNvSpPr>
            <a:spLocks noGrp="1"/>
          </p:cNvSpPr>
          <p:nvPr>
            <p:ph type="title"/>
          </p:nvPr>
        </p:nvSpPr>
        <p:spPr>
          <a:xfrm>
            <a:off x="823851" y="885651"/>
            <a:ext cx="2422352" cy="4624603"/>
          </a:xfrm>
        </p:spPr>
        <p:txBody>
          <a:bodyPr vert="horz" lIns="91440" tIns="45720" rIns="91440" bIns="45720" rtlCol="0" anchor="ctr">
            <a:normAutofit/>
          </a:bodyPr>
          <a:lstStyle/>
          <a:p>
            <a:pPr defTabSz="914400"/>
            <a:br>
              <a:rPr lang="en-US" sz="4400" kern="1200">
                <a:solidFill>
                  <a:srgbClr val="FFFFFF"/>
                </a:solidFill>
                <a:latin typeface="+mj-lt"/>
                <a:ea typeface="+mj-ea"/>
                <a:cs typeface="+mj-cs"/>
              </a:rPr>
            </a:br>
            <a:r>
              <a:rPr lang="en-US" sz="4400" kern="1200">
                <a:solidFill>
                  <a:srgbClr val="FFFFFF"/>
                </a:solidFill>
                <a:latin typeface="+mj-lt"/>
                <a:ea typeface="+mj-ea"/>
                <a:cs typeface="+mj-cs"/>
              </a:rPr>
              <a:t>Social Research as an extension of practice </a:t>
            </a:r>
          </a:p>
        </p:txBody>
      </p:sp>
      <p:sp>
        <p:nvSpPr>
          <p:cNvPr id="11" name="Content Placeholder 10"/>
          <p:cNvSpPr>
            <a:spLocks noGrp="1"/>
          </p:cNvSpPr>
          <p:nvPr>
            <p:ph sz="half" idx="2"/>
          </p:nvPr>
        </p:nvSpPr>
        <p:spPr>
          <a:xfrm>
            <a:off x="3734031" y="885651"/>
            <a:ext cx="4893915" cy="4616849"/>
          </a:xfrm>
        </p:spPr>
        <p:txBody>
          <a:bodyPr vert="horz" lIns="91440" tIns="45720" rIns="91440" bIns="45720" rtlCol="0" anchor="ctr">
            <a:normAutofit/>
          </a:bodyPr>
          <a:lstStyle/>
          <a:p>
            <a:pPr indent="-228600" defTabSz="914400"/>
            <a:r>
              <a:rPr lang="en-US" dirty="0"/>
              <a:t>Think about an area of your current practice that you would like to research or evaluate: </a:t>
            </a:r>
          </a:p>
          <a:p>
            <a:pPr marL="85725" indent="-228600" defTabSz="914400"/>
            <a:endParaRPr lang="en-US" dirty="0"/>
          </a:p>
          <a:p>
            <a:pPr lvl="1" indent="-228600" defTabSz="914400"/>
            <a:r>
              <a:rPr lang="en-US" sz="2100" dirty="0"/>
              <a:t>solving a problem,</a:t>
            </a:r>
          </a:p>
          <a:p>
            <a:pPr lvl="1" indent="-228600" defTabSz="914400"/>
            <a:r>
              <a:rPr lang="en-US" sz="2100" dirty="0"/>
              <a:t>improving practice, </a:t>
            </a:r>
          </a:p>
          <a:p>
            <a:pPr lvl="1" indent="-228600" defTabSz="914400"/>
            <a:r>
              <a:rPr lang="en-US" sz="2100" dirty="0"/>
              <a:t>evaluating a new initiative to see if it works…</a:t>
            </a:r>
          </a:p>
          <a:p>
            <a:pPr indent="-228600" defTabSz="914400"/>
            <a:endParaRPr lang="en-US" dirty="0"/>
          </a:p>
        </p:txBody>
      </p:sp>
    </p:spTree>
    <p:extLst>
      <p:ext uri="{BB962C8B-B14F-4D97-AF65-F5344CB8AC3E}">
        <p14:creationId xmlns:p14="http://schemas.microsoft.com/office/powerpoint/2010/main" val="16802155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2"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vert="horz" lIns="91440" tIns="45720" rIns="91440" bIns="45720" rtlCol="0" anchor="ctr">
            <a:normAutofit/>
          </a:bodyPr>
          <a:lstStyle/>
          <a:p>
            <a:pPr defTabSz="914400"/>
            <a:r>
              <a:rPr lang="en-US" sz="4400" kern="1200">
                <a:solidFill>
                  <a:srgbClr val="FFFFFF"/>
                </a:solidFill>
                <a:latin typeface="+mj-lt"/>
                <a:ea typeface="+mj-ea"/>
                <a:cs typeface="+mj-cs"/>
              </a:rPr>
              <a:t>What Can I research then?</a:t>
            </a:r>
          </a:p>
        </p:txBody>
      </p:sp>
      <p:sp>
        <p:nvSpPr>
          <p:cNvPr id="4" name="Dalfan Cynnwys 3"/>
          <p:cNvSpPr>
            <a:spLocks noGrp="1"/>
          </p:cNvSpPr>
          <p:nvPr>
            <p:ph sz="half" idx="2"/>
          </p:nvPr>
        </p:nvSpPr>
        <p:spPr>
          <a:xfrm>
            <a:off x="3734031" y="885651"/>
            <a:ext cx="4893915" cy="4616849"/>
          </a:xfrm>
        </p:spPr>
        <p:txBody>
          <a:bodyPr vert="horz" lIns="91440" tIns="45720" rIns="91440" bIns="45720" rtlCol="0" anchor="ctr">
            <a:normAutofit/>
          </a:bodyPr>
          <a:lstStyle/>
          <a:p>
            <a:pPr indent="-228600" defTabSz="914400"/>
            <a:r>
              <a:rPr lang="en-US" dirty="0"/>
              <a:t>Almost any social, political, cultural, economic or aesthetic phenomenon, issue or problem can be the subject of research.  The key thing is not what it’s about, but the way you approach the issue.  If you are looking for a subject for your research the best things to do is to develop a real sense of curiosity about how the world around you works or let yourself be open to ideas, objects, experiences or events.</a:t>
            </a:r>
          </a:p>
          <a:p>
            <a:pPr indent="-228600" defTabSz="914400"/>
            <a:r>
              <a:rPr lang="en-US" noProof="1"/>
              <a:t>(Boden, Kenway </a:t>
            </a:r>
            <a:r>
              <a:rPr lang="en-US" dirty="0"/>
              <a:t>and Epstein, 2005)</a:t>
            </a:r>
          </a:p>
        </p:txBody>
      </p:sp>
    </p:spTree>
    <p:extLst>
      <p:ext uri="{BB962C8B-B14F-4D97-AF65-F5344CB8AC3E}">
        <p14:creationId xmlns:p14="http://schemas.microsoft.com/office/powerpoint/2010/main" val="35203659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58E966-456A-48F4-81B4-C4D0C00206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5">
            <a:extLst>
              <a:ext uri="{FF2B5EF4-FFF2-40B4-BE49-F238E27FC236}">
                <a16:creationId xmlns:a16="http://schemas.microsoft.com/office/drawing/2014/main" id="{5523C670-74D7-4ED8-BA51-B6FB65570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40748" y="1756600"/>
            <a:ext cx="810244" cy="4736395"/>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BAEEE533-7CA5-4134-A14A-8575F66C6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135175" y="1357766"/>
            <a:ext cx="515816" cy="430312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E64B7817-E956-406B-A85B-5AEF36B1F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136684" y="1135060"/>
            <a:ext cx="307028" cy="416921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8">
            <a:extLst>
              <a:ext uri="{FF2B5EF4-FFF2-40B4-BE49-F238E27FC236}">
                <a16:creationId xmlns:a16="http://schemas.microsoft.com/office/drawing/2014/main" id="{92FC9C1F-8CBA-4083-8724-3735C556D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6268" y="1124043"/>
            <a:ext cx="4857925" cy="3978121"/>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1028699" y="1445775"/>
            <a:ext cx="4039043" cy="3342435"/>
          </a:xfrm>
        </p:spPr>
        <p:txBody>
          <a:bodyPr vert="horz" lIns="91440" tIns="45720" rIns="91440" bIns="45720" rtlCol="0" anchor="ctr">
            <a:normAutofit/>
          </a:bodyPr>
          <a:lstStyle/>
          <a:p>
            <a:pPr algn="r" defTabSz="914400"/>
            <a:br>
              <a:rPr lang="en-US" sz="4700" kern="1200">
                <a:solidFill>
                  <a:srgbClr val="FFFFFF"/>
                </a:solidFill>
                <a:latin typeface="+mj-lt"/>
                <a:ea typeface="+mj-ea"/>
                <a:cs typeface="+mj-cs"/>
              </a:rPr>
            </a:br>
            <a:r>
              <a:rPr lang="en-US" sz="4700" kern="1200">
                <a:solidFill>
                  <a:srgbClr val="FFFFFF"/>
                </a:solidFill>
                <a:latin typeface="+mj-lt"/>
                <a:ea typeface="+mj-ea"/>
                <a:cs typeface="+mj-cs"/>
              </a:rPr>
              <a:t>Social Research as an extension of practice </a:t>
            </a:r>
          </a:p>
        </p:txBody>
      </p:sp>
      <p:sp>
        <p:nvSpPr>
          <p:cNvPr id="4" name="Content Placeholder 3"/>
          <p:cNvSpPr>
            <a:spLocks noGrp="1"/>
          </p:cNvSpPr>
          <p:nvPr>
            <p:ph sz="half" idx="2"/>
          </p:nvPr>
        </p:nvSpPr>
        <p:spPr>
          <a:xfrm>
            <a:off x="5945418" y="1483341"/>
            <a:ext cx="2762140" cy="3472651"/>
          </a:xfrm>
        </p:spPr>
        <p:txBody>
          <a:bodyPr vert="horz" lIns="91440" tIns="45720" rIns="91440" bIns="45720" rtlCol="0" anchor="ctr">
            <a:normAutofit/>
          </a:bodyPr>
          <a:lstStyle/>
          <a:p>
            <a:pPr marL="0" indent="0" defTabSz="914400">
              <a:spcBef>
                <a:spcPts val="1000"/>
              </a:spcBef>
              <a:buNone/>
            </a:pPr>
            <a:r>
              <a:rPr lang="en-US" sz="2400" kern="1200">
                <a:solidFill>
                  <a:schemeClr val="tx1"/>
                </a:solidFill>
                <a:latin typeface="+mn-lt"/>
                <a:ea typeface="+mn-ea"/>
                <a:cs typeface="+mn-cs"/>
              </a:rPr>
              <a:t>What would be your preference for carrying out this research qualitative / quantitative? </a:t>
            </a:r>
          </a:p>
        </p:txBody>
      </p:sp>
    </p:spTree>
    <p:extLst>
      <p:ext uri="{BB962C8B-B14F-4D97-AF65-F5344CB8AC3E}">
        <p14:creationId xmlns:p14="http://schemas.microsoft.com/office/powerpoint/2010/main" val="25928327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FE2FE29-1120-4FE4-9FDA-311CBA66F4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D926EC-6F88-4D89-9AED-1C4C1AC00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343" y="2"/>
            <a:ext cx="3516474" cy="685799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669" y="926649"/>
            <a:ext cx="3311468" cy="50665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13BE3671-0C43-4D05-A267-3400AD091C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756" y="3758184"/>
            <a:ext cx="1604383" cy="2373963"/>
            <a:chOff x="723679" y="3758184"/>
            <a:chExt cx="2139190" cy="2373963"/>
          </a:xfrm>
        </p:grpSpPr>
        <p:sp>
          <p:nvSpPr>
            <p:cNvPr id="16" name="Rectangle 66">
              <a:extLst>
                <a:ext uri="{FF2B5EF4-FFF2-40B4-BE49-F238E27FC236}">
                  <a16:creationId xmlns:a16="http://schemas.microsoft.com/office/drawing/2014/main" id="{4284BA9C-01AC-48B3-8010-804869A0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6051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3E232F3A-24DA-47FC-A6E7-8347EA07AE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4630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2B7D041A-D364-4BF2-9F8A-0294D09182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3209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1CB5A6AE-FC55-4655-AE45-5E9A3F328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88940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500BEBAD-632B-4E00-AD16-C6A03CD11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7472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29BEDA70-8722-46C0-A1EB-8CDFEE592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17111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2">
              <a:extLst>
                <a:ext uri="{FF2B5EF4-FFF2-40B4-BE49-F238E27FC236}">
                  <a16:creationId xmlns:a16="http://schemas.microsoft.com/office/drawing/2014/main" id="{3979BE25-E2B2-4CF8-85A1-65AD3E0CF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17495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59">
              <a:extLst>
                <a:ext uri="{FF2B5EF4-FFF2-40B4-BE49-F238E27FC236}">
                  <a16:creationId xmlns:a16="http://schemas.microsoft.com/office/drawing/2014/main" id="{2C9FF4D0-2F5C-4E54-AC5A-58A6169BA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02841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B94E4ABC-1B44-4E4D-9065-F67D887D7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375948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2">
              <a:extLst>
                <a:ext uri="{FF2B5EF4-FFF2-40B4-BE49-F238E27FC236}">
                  <a16:creationId xmlns:a16="http://schemas.microsoft.com/office/drawing/2014/main" id="{FDDFF3EB-39A2-4D3F-AD9F-0CF4409EA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389627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DB732EBE-ED01-4374-8D0C-8AF6E5A5B3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04333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2">
              <a:extLst>
                <a:ext uri="{FF2B5EF4-FFF2-40B4-BE49-F238E27FC236}">
                  <a16:creationId xmlns:a16="http://schemas.microsoft.com/office/drawing/2014/main" id="{D22DDEF5-6AF3-4D7C-BC62-4409D396B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32691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2">
              <a:extLst>
                <a:ext uri="{FF2B5EF4-FFF2-40B4-BE49-F238E27FC236}">
                  <a16:creationId xmlns:a16="http://schemas.microsoft.com/office/drawing/2014/main" id="{C376CD22-707A-45BF-B1E0-3F62124A5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4743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2">
              <a:extLst>
                <a:ext uri="{FF2B5EF4-FFF2-40B4-BE49-F238E27FC236}">
                  <a16:creationId xmlns:a16="http://schemas.microsoft.com/office/drawing/2014/main" id="{77D3C970-47FF-4506-B61A-DCAA632891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7653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3D0163D1-030C-49AE-83F7-8B6F17D3F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61885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
              <a:extLst>
                <a:ext uri="{FF2B5EF4-FFF2-40B4-BE49-F238E27FC236}">
                  <a16:creationId xmlns:a16="http://schemas.microsoft.com/office/drawing/2014/main" id="{68397BEB-F2C5-49D6-8F17-BC81796AC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79104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59">
              <a:extLst>
                <a:ext uri="{FF2B5EF4-FFF2-40B4-BE49-F238E27FC236}">
                  <a16:creationId xmlns:a16="http://schemas.microsoft.com/office/drawing/2014/main" id="{8C1B7012-AA7A-4E78-965E-ABD7EC3370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61453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2">
              <a:extLst>
                <a:ext uri="{FF2B5EF4-FFF2-40B4-BE49-F238E27FC236}">
                  <a16:creationId xmlns:a16="http://schemas.microsoft.com/office/drawing/2014/main" id="{ADA7F354-F3A6-49A0-AF9C-EC69C2A31F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438030"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82531391-74CB-4FBD-97B7-D73D91C44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61525"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3CD46824-FF3A-460F-8F13-1B2A420A1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85019"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4">
              <a:extLst>
                <a:ext uri="{FF2B5EF4-FFF2-40B4-BE49-F238E27FC236}">
                  <a16:creationId xmlns:a16="http://schemas.microsoft.com/office/drawing/2014/main" id="{15EE979E-5456-4D5F-83BF-158EB8B24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129443"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6">
              <a:extLst>
                <a:ext uri="{FF2B5EF4-FFF2-40B4-BE49-F238E27FC236}">
                  <a16:creationId xmlns:a16="http://schemas.microsoft.com/office/drawing/2014/main" id="{B5123B19-3717-4BC1-B7CE-C6727099C0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95293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59">
              <a:extLst>
                <a:ext uri="{FF2B5EF4-FFF2-40B4-BE49-F238E27FC236}">
                  <a16:creationId xmlns:a16="http://schemas.microsoft.com/office/drawing/2014/main" id="{25F3BA9E-DEA1-4368-A4BE-FB9C9C3506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90425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2">
              <a:extLst>
                <a:ext uri="{FF2B5EF4-FFF2-40B4-BE49-F238E27FC236}">
                  <a16:creationId xmlns:a16="http://schemas.microsoft.com/office/drawing/2014/main" id="{0EFD15C2-3CE6-43C9-AA85-2000C0A6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91735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2">
              <a:extLst>
                <a:ext uri="{FF2B5EF4-FFF2-40B4-BE49-F238E27FC236}">
                  <a16:creationId xmlns:a16="http://schemas.microsoft.com/office/drawing/2014/main" id="{A7D19408-5ACA-46A3-8FC7-0A2B511B2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46393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59">
              <a:extLst>
                <a:ext uri="{FF2B5EF4-FFF2-40B4-BE49-F238E27FC236}">
                  <a16:creationId xmlns:a16="http://schemas.microsoft.com/office/drawing/2014/main" id="{C39A546E-F35B-4AF5-9F7E-F7CC78DD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743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64">
              <a:extLst>
                <a:ext uri="{FF2B5EF4-FFF2-40B4-BE49-F238E27FC236}">
                  <a16:creationId xmlns:a16="http://schemas.microsoft.com/office/drawing/2014/main" id="{4C051F4E-E13F-4468-BCAB-379380355A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02339"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66">
              <a:extLst>
                <a:ext uri="{FF2B5EF4-FFF2-40B4-BE49-F238E27FC236}">
                  <a16:creationId xmlns:a16="http://schemas.microsoft.com/office/drawing/2014/main" id="{99A94C11-96BF-4E23-9B0F-CCCF0E690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625833"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2">
              <a:extLst>
                <a:ext uri="{FF2B5EF4-FFF2-40B4-BE49-F238E27FC236}">
                  <a16:creationId xmlns:a16="http://schemas.microsoft.com/office/drawing/2014/main" id="{2C253E13-7D4F-4651-B26F-C9A3984261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78745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59">
              <a:extLst>
                <a:ext uri="{FF2B5EF4-FFF2-40B4-BE49-F238E27FC236}">
                  <a16:creationId xmlns:a16="http://schemas.microsoft.com/office/drawing/2014/main" id="{6C607944-C3DA-49D0-B76C-ECF13B2E8D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61095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62">
              <a:extLst>
                <a:ext uri="{FF2B5EF4-FFF2-40B4-BE49-F238E27FC236}">
                  <a16:creationId xmlns:a16="http://schemas.microsoft.com/office/drawing/2014/main" id="{A044E8D2-BE36-4B3B-BF61-A4ED4D637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434445"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64">
              <a:extLst>
                <a:ext uri="{FF2B5EF4-FFF2-40B4-BE49-F238E27FC236}">
                  <a16:creationId xmlns:a16="http://schemas.microsoft.com/office/drawing/2014/main" id="{08C4C63A-4388-4C37-9D9C-5C1F9925C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57940"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66">
              <a:extLst>
                <a:ext uri="{FF2B5EF4-FFF2-40B4-BE49-F238E27FC236}">
                  <a16:creationId xmlns:a16="http://schemas.microsoft.com/office/drawing/2014/main" id="{14866A3A-FA92-4434-98E9-418FEC9B1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81434"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64">
              <a:extLst>
                <a:ext uri="{FF2B5EF4-FFF2-40B4-BE49-F238E27FC236}">
                  <a16:creationId xmlns:a16="http://schemas.microsoft.com/office/drawing/2014/main" id="{AF97CA9B-731E-47BF-B724-E6CD2C915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125858"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66">
              <a:extLst>
                <a:ext uri="{FF2B5EF4-FFF2-40B4-BE49-F238E27FC236}">
                  <a16:creationId xmlns:a16="http://schemas.microsoft.com/office/drawing/2014/main" id="{B9B7DB1A-1165-4D7C-95DC-D710F20E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94935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9">
              <a:extLst>
                <a:ext uri="{FF2B5EF4-FFF2-40B4-BE49-F238E27FC236}">
                  <a16:creationId xmlns:a16="http://schemas.microsoft.com/office/drawing/2014/main" id="{737B22B9-9D11-4F36-9B12-FB41FBA4E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90067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62">
              <a:extLst>
                <a:ext uri="{FF2B5EF4-FFF2-40B4-BE49-F238E27FC236}">
                  <a16:creationId xmlns:a16="http://schemas.microsoft.com/office/drawing/2014/main" id="{FBCEABA9-0D42-4E75-BBFB-8374262E88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2">
              <a:extLst>
                <a:ext uri="{FF2B5EF4-FFF2-40B4-BE49-F238E27FC236}">
                  <a16:creationId xmlns:a16="http://schemas.microsoft.com/office/drawing/2014/main" id="{66428691-A429-4D5E-AE96-E43B6F0E2D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46035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9">
              <a:extLst>
                <a:ext uri="{FF2B5EF4-FFF2-40B4-BE49-F238E27FC236}">
                  <a16:creationId xmlns:a16="http://schemas.microsoft.com/office/drawing/2014/main" id="{5BCC330F-9915-4B86-97E9-BA49CBFEC0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384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64">
              <a:extLst>
                <a:ext uri="{FF2B5EF4-FFF2-40B4-BE49-F238E27FC236}">
                  <a16:creationId xmlns:a16="http://schemas.microsoft.com/office/drawing/2014/main" id="{9A1A7FCA-8137-4FF0-9940-FB481BFD27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798754"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66">
              <a:extLst>
                <a:ext uri="{FF2B5EF4-FFF2-40B4-BE49-F238E27FC236}">
                  <a16:creationId xmlns:a16="http://schemas.microsoft.com/office/drawing/2014/main" id="{3A9167A0-5576-4F2F-B5FE-431186597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622248"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856473" y="1321743"/>
            <a:ext cx="2840612" cy="4277890"/>
          </a:xfrm>
        </p:spPr>
        <p:txBody>
          <a:bodyPr vert="horz" lIns="91440" tIns="45720" rIns="91440" bIns="45720" rtlCol="0" anchor="ctr">
            <a:normAutofit/>
          </a:bodyPr>
          <a:lstStyle/>
          <a:p>
            <a:pPr defTabSz="914400"/>
            <a:r>
              <a:rPr lang="en-US" sz="4200" kern="1200">
                <a:solidFill>
                  <a:srgbClr val="FFFFFF"/>
                </a:solidFill>
                <a:latin typeface="+mj-lt"/>
                <a:ea typeface="+mj-ea"/>
                <a:cs typeface="+mj-cs"/>
              </a:rPr>
              <a:t>Social Research as an extension of practice </a:t>
            </a:r>
          </a:p>
        </p:txBody>
      </p:sp>
      <p:grpSp>
        <p:nvGrpSpPr>
          <p:cNvPr id="58" name="Group 57">
            <a:extLst>
              <a:ext uri="{FF2B5EF4-FFF2-40B4-BE49-F238E27FC236}">
                <a16:creationId xmlns:a16="http://schemas.microsoft.com/office/drawing/2014/main" id="{283F107F-9294-4679-B247-91D8556A6E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05012" y="44817"/>
            <a:ext cx="174976" cy="772404"/>
            <a:chOff x="11873418" y="44817"/>
            <a:chExt cx="233303" cy="772404"/>
          </a:xfrm>
        </p:grpSpPr>
        <p:sp>
          <p:nvSpPr>
            <p:cNvPr id="59" name="Rectangle 64">
              <a:extLst>
                <a:ext uri="{FF2B5EF4-FFF2-40B4-BE49-F238E27FC236}">
                  <a16:creationId xmlns:a16="http://schemas.microsoft.com/office/drawing/2014/main" id="{20F93971-D547-4C36-A076-D57249994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3605" y="461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66">
              <a:extLst>
                <a:ext uri="{FF2B5EF4-FFF2-40B4-BE49-F238E27FC236}">
                  <a16:creationId xmlns:a16="http://schemas.microsoft.com/office/drawing/2014/main" id="{012A36A9-DFAE-4F57-9711-172E65EDA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115" y="4612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4">
              <a:extLst>
                <a:ext uri="{FF2B5EF4-FFF2-40B4-BE49-F238E27FC236}">
                  <a16:creationId xmlns:a16="http://schemas.microsoft.com/office/drawing/2014/main" id="{8B6B96C8-D832-4071-A5D2-1F11CBF9F0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7566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6">
              <a:extLst>
                <a:ext uri="{FF2B5EF4-FFF2-40B4-BE49-F238E27FC236}">
                  <a16:creationId xmlns:a16="http://schemas.microsoft.com/office/drawing/2014/main" id="{0FF1DEB5-31F1-464D-BDB3-EFE620642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7566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4">
              <a:extLst>
                <a:ext uri="{FF2B5EF4-FFF2-40B4-BE49-F238E27FC236}">
                  <a16:creationId xmlns:a16="http://schemas.microsoft.com/office/drawing/2014/main" id="{96B80410-DC2C-4DFC-B52E-CC5E6788BF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6145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6">
              <a:extLst>
                <a:ext uri="{FF2B5EF4-FFF2-40B4-BE49-F238E27FC236}">
                  <a16:creationId xmlns:a16="http://schemas.microsoft.com/office/drawing/2014/main" id="{9CE51CA3-95B8-44B4-B784-CE35A844D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6145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FA1EB8B0-6221-4A35-A5F2-46E9A78CB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472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6">
              <a:extLst>
                <a:ext uri="{FF2B5EF4-FFF2-40B4-BE49-F238E27FC236}">
                  <a16:creationId xmlns:a16="http://schemas.microsoft.com/office/drawing/2014/main" id="{FDA530E1-5E88-4861-8642-F5B6A715B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472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4">
              <a:extLst>
                <a:ext uri="{FF2B5EF4-FFF2-40B4-BE49-F238E27FC236}">
                  <a16:creationId xmlns:a16="http://schemas.microsoft.com/office/drawing/2014/main" id="{854D2927-5C3A-424C-B30D-6048719C8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330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6">
              <a:extLst>
                <a:ext uri="{FF2B5EF4-FFF2-40B4-BE49-F238E27FC236}">
                  <a16:creationId xmlns:a16="http://schemas.microsoft.com/office/drawing/2014/main" id="{9B9A782D-CE07-499E-81BB-3F6D2E7EF0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330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4">
              <a:extLst>
                <a:ext uri="{FF2B5EF4-FFF2-40B4-BE49-F238E27FC236}">
                  <a16:creationId xmlns:a16="http://schemas.microsoft.com/office/drawing/2014/main" id="{BDEBE12E-1915-4596-A0A7-9C61CAF8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188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6">
              <a:extLst>
                <a:ext uri="{FF2B5EF4-FFF2-40B4-BE49-F238E27FC236}">
                  <a16:creationId xmlns:a16="http://schemas.microsoft.com/office/drawing/2014/main" id="{4FBDEF84-1447-47C6-998D-A35B78E0C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188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Content Placeholder 3"/>
          <p:cNvSpPr>
            <a:spLocks noGrp="1"/>
          </p:cNvSpPr>
          <p:nvPr>
            <p:ph sz="half" idx="2"/>
          </p:nvPr>
        </p:nvSpPr>
        <p:spPr>
          <a:xfrm>
            <a:off x="4434519" y="1188719"/>
            <a:ext cx="4170990" cy="4804465"/>
          </a:xfrm>
        </p:spPr>
        <p:txBody>
          <a:bodyPr vert="horz" lIns="91440" tIns="45720" rIns="91440" bIns="45720" rtlCol="0" anchor="ctr">
            <a:normAutofit/>
          </a:bodyPr>
          <a:lstStyle/>
          <a:p>
            <a:pPr indent="-228600" defTabSz="914400"/>
            <a:r>
              <a:rPr lang="en-US" sz="1700" dirty="0"/>
              <a:t>Applied research </a:t>
            </a:r>
          </a:p>
          <a:p>
            <a:pPr lvl="1" indent="-228600" defTabSz="914400"/>
            <a:r>
              <a:rPr lang="en-US" sz="1700" dirty="0"/>
              <a:t>Participatory research</a:t>
            </a:r>
          </a:p>
          <a:p>
            <a:pPr indent="-228600" defTabSz="914400"/>
            <a:endParaRPr lang="en-US" sz="1700" dirty="0"/>
          </a:p>
          <a:p>
            <a:pPr defTabSz="914400"/>
            <a:r>
              <a:rPr lang="en-US" sz="1700" dirty="0"/>
              <a:t>Practitioners: ownership of the research process </a:t>
            </a:r>
          </a:p>
          <a:p>
            <a:pPr defTabSz="914400"/>
            <a:r>
              <a:rPr lang="en-US" sz="1700" dirty="0"/>
              <a:t>Democratic</a:t>
            </a:r>
          </a:p>
          <a:p>
            <a:pPr defTabSz="914400"/>
            <a:r>
              <a:rPr lang="en-US" sz="1700" dirty="0"/>
              <a:t>Reflection:  engenders personal or </a:t>
            </a:r>
            <a:r>
              <a:rPr lang="en-US" sz="1700" dirty="0" err="1"/>
              <a:t>organisational</a:t>
            </a:r>
            <a:r>
              <a:rPr lang="en-US" sz="1700" dirty="0"/>
              <a:t> change. </a:t>
            </a:r>
          </a:p>
          <a:p>
            <a:pPr indent="-228600" defTabSz="914400"/>
            <a:endParaRPr lang="en-US" sz="1700" dirty="0"/>
          </a:p>
        </p:txBody>
      </p:sp>
    </p:spTree>
    <p:extLst>
      <p:ext uri="{BB962C8B-B14F-4D97-AF65-F5344CB8AC3E}">
        <p14:creationId xmlns:p14="http://schemas.microsoft.com/office/powerpoint/2010/main" val="3969496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
          <p:cNvSpPr txBox="1">
            <a:spLocks/>
          </p:cNvSpPr>
          <p:nvPr/>
        </p:nvSpPr>
        <p:spPr>
          <a:xfrm>
            <a:off x="899592" y="774388"/>
            <a:ext cx="6400796" cy="90186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pPr algn="l"/>
            <a:r>
              <a:rPr lang="en-GB" sz="3300" dirty="0"/>
              <a:t>Reading</a:t>
            </a:r>
          </a:p>
        </p:txBody>
      </p:sp>
      <p:pic>
        <p:nvPicPr>
          <p:cNvPr id="5" name="prodImage" descr="Introduction to Social Research: Quantitative and Qualitative Approaches (Essential Resource Books for Social Research)"/>
          <p:cNvPicPr>
            <a:picLocks noChangeAspect="1"/>
          </p:cNvPicPr>
          <p:nvPr/>
        </p:nvPicPr>
        <p:blipFill>
          <a:blip r:embed="rId2"/>
          <a:stretch>
            <a:fillRect/>
          </a:stretch>
        </p:blipFill>
        <p:spPr>
          <a:xfrm>
            <a:off x="1871696" y="2471492"/>
            <a:ext cx="2361662" cy="2361662"/>
          </a:xfrm>
          <a:prstGeom prst="rect">
            <a:avLst/>
          </a:prstGeom>
        </p:spPr>
      </p:pic>
      <p:sp>
        <p:nvSpPr>
          <p:cNvPr id="6" name="Rectangle 11"/>
          <p:cNvSpPr txBox="1">
            <a:spLocks/>
          </p:cNvSpPr>
          <p:nvPr/>
        </p:nvSpPr>
        <p:spPr>
          <a:xfrm>
            <a:off x="4247966" y="2446735"/>
            <a:ext cx="3186357" cy="2703911"/>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lvl="1"/>
            <a:r>
              <a:rPr lang="en-GB" sz="1650" dirty="0"/>
              <a:t>Punch K, </a:t>
            </a:r>
            <a:r>
              <a:rPr lang="en-GB" sz="1650" i="1" dirty="0"/>
              <a:t>Introduction to Social Research Methods: Quantitative and Qualitative Approaches, </a:t>
            </a:r>
            <a:r>
              <a:rPr lang="en-GB" sz="1650" dirty="0"/>
              <a:t>London: Sage, 2005.</a:t>
            </a:r>
          </a:p>
          <a:p>
            <a:endParaRPr lang="en-GB" sz="1800" dirty="0"/>
          </a:p>
        </p:txBody>
      </p:sp>
      <p:sp>
        <p:nvSpPr>
          <p:cNvPr id="7" name="Rectangle 8"/>
          <p:cNvSpPr/>
          <p:nvPr/>
        </p:nvSpPr>
        <p:spPr>
          <a:xfrm>
            <a:off x="1143001" y="735943"/>
            <a:ext cx="139519" cy="242616"/>
          </a:xfrm>
          <a:prstGeom prst="rect">
            <a:avLst/>
          </a:prstGeom>
          <a:noFill/>
          <a:ln>
            <a:noFill/>
            <a:prstDash val="solid"/>
          </a:ln>
        </p:spPr>
        <p:txBody>
          <a:bodyPr vert="horz" wrap="none" lIns="69053" tIns="34530" rIns="69053" bIns="0" anchor="ctr" anchorCtr="0" compatLnSpc="1">
            <a:spAutoFit/>
          </a:bodyPr>
          <a:lstStyle/>
          <a:p>
            <a:pPr>
              <a:defRPr sz="1800" b="0" i="0" u="none" strike="noStrike" kern="0" cap="none" spc="0" baseline="0">
                <a:solidFill>
                  <a:srgbClr val="000000"/>
                </a:solidFill>
                <a:uFillTx/>
              </a:defRPr>
            </a:pPr>
            <a:endParaRPr lang="en-US" sz="1350">
              <a:solidFill>
                <a:srgbClr val="000000"/>
              </a:solidFill>
              <a:latin typeface="Franklin Gothic Book"/>
            </a:endParaRPr>
          </a:p>
        </p:txBody>
      </p:sp>
      <p:sp>
        <p:nvSpPr>
          <p:cNvPr id="8" name="Rectangle 9"/>
          <p:cNvSpPr/>
          <p:nvPr/>
        </p:nvSpPr>
        <p:spPr>
          <a:xfrm>
            <a:off x="1143001" y="2569044"/>
            <a:ext cx="139519" cy="485233"/>
          </a:xfrm>
          <a:prstGeom prst="rect">
            <a:avLst/>
          </a:prstGeom>
          <a:noFill/>
          <a:ln>
            <a:noFill/>
            <a:prstDash val="solid"/>
          </a:ln>
        </p:spPr>
        <p:txBody>
          <a:bodyPr vert="horz" wrap="none" lIns="69053" tIns="34530" rIns="69053" bIns="34530" anchor="ctr" anchorCtr="0" compatLnSpc="1">
            <a:spAutoFit/>
          </a:bodyPr>
          <a:lstStyle/>
          <a:p>
            <a:pPr hangingPunct="0">
              <a:defRPr sz="1800" b="0" i="0" u="none" strike="noStrike" kern="0" cap="none" spc="0" baseline="0">
                <a:solidFill>
                  <a:srgbClr val="000000"/>
                </a:solidFill>
                <a:uFillTx/>
              </a:defRPr>
            </a:pPr>
            <a:endParaRPr lang="en-GB" sz="900" b="1">
              <a:solidFill>
                <a:srgbClr val="000000"/>
              </a:solidFill>
              <a:latin typeface="Times New Roman" pitchFamily="18"/>
              <a:cs typeface="Times New Roman" pitchFamily="18"/>
            </a:endParaRPr>
          </a:p>
          <a:p>
            <a:pPr hangingPunct="0">
              <a:defRPr sz="1800" b="0" i="0" u="none" strike="noStrike" kern="0" cap="none" spc="0" baseline="0">
                <a:solidFill>
                  <a:srgbClr val="000000"/>
                </a:solidFill>
                <a:uFillTx/>
              </a:defRPr>
            </a:pPr>
            <a:endParaRPr lang="en-GB">
              <a:solidFill>
                <a:srgbClr val="000000"/>
              </a:solidFill>
              <a:latin typeface="Times New Roman" pitchFamily="18"/>
            </a:endParaRPr>
          </a:p>
        </p:txBody>
      </p:sp>
    </p:spTree>
    <p:extLst>
      <p:ext uri="{BB962C8B-B14F-4D97-AF65-F5344CB8AC3E}">
        <p14:creationId xmlns:p14="http://schemas.microsoft.com/office/powerpoint/2010/main" val="1964184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8"/>
          <p:cNvSpPr txBox="1">
            <a:spLocks/>
          </p:cNvSpPr>
          <p:nvPr/>
        </p:nvSpPr>
        <p:spPr>
          <a:xfrm>
            <a:off x="714035" y="815263"/>
            <a:ext cx="6527796" cy="90186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pPr algn="l"/>
            <a:r>
              <a:rPr lang="en-GB" sz="3300" dirty="0"/>
              <a:t>Reading</a:t>
            </a:r>
          </a:p>
        </p:txBody>
      </p:sp>
      <p:pic>
        <p:nvPicPr>
          <p:cNvPr id="3" name="prodImage" descr="The Students' Guide to Research Ethics"/>
          <p:cNvPicPr>
            <a:picLocks noChangeAspect="1"/>
          </p:cNvPicPr>
          <p:nvPr/>
        </p:nvPicPr>
        <p:blipFill>
          <a:blip r:embed="rId2"/>
          <a:stretch>
            <a:fillRect/>
          </a:stretch>
        </p:blipFill>
        <p:spPr>
          <a:xfrm>
            <a:off x="660400" y="2664566"/>
            <a:ext cx="2268249" cy="2268249"/>
          </a:xfrm>
          <a:prstGeom prst="rect">
            <a:avLst/>
          </a:prstGeom>
        </p:spPr>
      </p:pic>
      <p:sp>
        <p:nvSpPr>
          <p:cNvPr id="4" name="Rectangle 3"/>
          <p:cNvSpPr txBox="1">
            <a:spLocks/>
          </p:cNvSpPr>
          <p:nvPr/>
        </p:nvSpPr>
        <p:spPr>
          <a:xfrm>
            <a:off x="3977933" y="2446735"/>
            <a:ext cx="3510390" cy="2703911"/>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a:spcBef>
                <a:spcPts val="375"/>
              </a:spcBef>
            </a:pPr>
            <a:r>
              <a:rPr lang="en-GB" sz="1650" i="1"/>
              <a:t>Oliver P, (2003)The Students' Guide to Research Ethics, Buckingham: Open University Press.</a:t>
            </a:r>
            <a:endParaRPr lang="en-GB" sz="1650" i="1" dirty="0"/>
          </a:p>
        </p:txBody>
      </p:sp>
      <p:sp>
        <p:nvSpPr>
          <p:cNvPr id="5" name="Rectangle 5"/>
          <p:cNvSpPr/>
          <p:nvPr/>
        </p:nvSpPr>
        <p:spPr>
          <a:xfrm>
            <a:off x="1143001" y="2211127"/>
            <a:ext cx="139519" cy="242616"/>
          </a:xfrm>
          <a:prstGeom prst="rect">
            <a:avLst/>
          </a:prstGeom>
          <a:noFill/>
          <a:ln>
            <a:noFill/>
            <a:prstDash val="solid"/>
          </a:ln>
        </p:spPr>
        <p:txBody>
          <a:bodyPr vert="horz" wrap="none" lIns="69053" tIns="34530" rIns="69053" bIns="0" anchor="ctr" anchorCtr="0" compatLnSpc="1">
            <a:spAutoFit/>
          </a:bodyPr>
          <a:lstStyle/>
          <a:p>
            <a:pPr>
              <a:defRPr sz="1800" b="0" i="0" u="none" strike="noStrike" kern="0" cap="none" spc="0" baseline="0">
                <a:solidFill>
                  <a:srgbClr val="000000"/>
                </a:solidFill>
                <a:uFillTx/>
              </a:defRPr>
            </a:pPr>
            <a:endParaRPr lang="en-US" sz="1350">
              <a:solidFill>
                <a:srgbClr val="000000"/>
              </a:solidFill>
              <a:latin typeface="Franklin Gothic Book"/>
            </a:endParaRPr>
          </a:p>
        </p:txBody>
      </p:sp>
      <p:sp>
        <p:nvSpPr>
          <p:cNvPr id="6" name="Rectangle 6"/>
          <p:cNvSpPr/>
          <p:nvPr/>
        </p:nvSpPr>
        <p:spPr>
          <a:xfrm>
            <a:off x="1143001" y="4044226"/>
            <a:ext cx="139519" cy="485233"/>
          </a:xfrm>
          <a:prstGeom prst="rect">
            <a:avLst/>
          </a:prstGeom>
          <a:noFill/>
          <a:ln>
            <a:noFill/>
            <a:prstDash val="solid"/>
          </a:ln>
        </p:spPr>
        <p:txBody>
          <a:bodyPr vert="horz" wrap="none" lIns="69053" tIns="34530" rIns="69053" bIns="34530" anchor="ctr" anchorCtr="0" compatLnSpc="1">
            <a:spAutoFit/>
          </a:bodyPr>
          <a:lstStyle/>
          <a:p>
            <a:pPr hangingPunct="0">
              <a:defRPr sz="1800" b="0" i="0" u="none" strike="noStrike" kern="0" cap="none" spc="0" baseline="0">
                <a:solidFill>
                  <a:srgbClr val="000000"/>
                </a:solidFill>
                <a:uFillTx/>
              </a:defRPr>
            </a:pPr>
            <a:endParaRPr lang="en-GB" sz="900" b="1">
              <a:solidFill>
                <a:srgbClr val="000000"/>
              </a:solidFill>
              <a:latin typeface="Times New Roman" pitchFamily="18"/>
              <a:cs typeface="Times New Roman" pitchFamily="18"/>
            </a:endParaRPr>
          </a:p>
          <a:p>
            <a:pPr hangingPunct="0">
              <a:defRPr sz="1800" b="0" i="0" u="none" strike="noStrike" kern="0" cap="none" spc="0" baseline="0">
                <a:solidFill>
                  <a:srgbClr val="000000"/>
                </a:solidFill>
                <a:uFillTx/>
              </a:defRPr>
            </a:pPr>
            <a:endParaRPr lang="en-GB">
              <a:solidFill>
                <a:srgbClr val="000000"/>
              </a:solidFill>
              <a:latin typeface="Times New Roman" pitchFamily="18"/>
            </a:endParaRPr>
          </a:p>
        </p:txBody>
      </p:sp>
    </p:spTree>
    <p:extLst>
      <p:ext uri="{BB962C8B-B14F-4D97-AF65-F5344CB8AC3E}">
        <p14:creationId xmlns:p14="http://schemas.microsoft.com/office/powerpoint/2010/main" val="31819719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B777DF-F6A2-4D53-B6F0-D9700609E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6" y="625059"/>
            <a:ext cx="4089394" cy="5607882"/>
          </a:xfrm>
          <a:prstGeom prst="rect">
            <a:avLst/>
          </a:pr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ight Triangle 1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5175" y="1188637"/>
            <a:ext cx="3467522" cy="4480726"/>
          </a:xfrm>
        </p:spPr>
        <p:txBody>
          <a:bodyPr vert="horz" lIns="91440" tIns="45720" rIns="91440" bIns="45720" rtlCol="0" anchor="ctr">
            <a:normAutofit/>
          </a:bodyPr>
          <a:lstStyle/>
          <a:p>
            <a:pPr algn="r" defTabSz="914400"/>
            <a:r>
              <a:rPr lang="en-US" sz="4400" kern="1200">
                <a:solidFill>
                  <a:schemeClr val="tx1">
                    <a:lumMod val="75000"/>
                    <a:lumOff val="25000"/>
                  </a:schemeClr>
                </a:solidFill>
                <a:latin typeface="+mj-lt"/>
                <a:ea typeface="+mj-ea"/>
                <a:cs typeface="+mj-cs"/>
              </a:rPr>
              <a:t>Methodology</a:t>
            </a:r>
            <a:br>
              <a:rPr lang="en-US" sz="4400" kern="1200">
                <a:solidFill>
                  <a:schemeClr val="tx1">
                    <a:lumMod val="75000"/>
                    <a:lumOff val="25000"/>
                  </a:schemeClr>
                </a:solidFill>
                <a:latin typeface="+mj-lt"/>
                <a:ea typeface="+mj-ea"/>
                <a:cs typeface="+mj-cs"/>
              </a:rPr>
            </a:br>
            <a:r>
              <a:rPr lang="en-US" sz="4400" kern="1200">
                <a:solidFill>
                  <a:schemeClr val="tx1">
                    <a:lumMod val="75000"/>
                    <a:lumOff val="25000"/>
                  </a:schemeClr>
                </a:solidFill>
                <a:latin typeface="+mj-lt"/>
                <a:ea typeface="+mj-ea"/>
                <a:cs typeface="+mj-cs"/>
              </a:rPr>
              <a:t> </a:t>
            </a:r>
          </a:p>
        </p:txBody>
      </p:sp>
      <p:sp>
        <p:nvSpPr>
          <p:cNvPr id="3" name="Content Placeholder 2"/>
          <p:cNvSpPr>
            <a:spLocks noGrp="1"/>
          </p:cNvSpPr>
          <p:nvPr>
            <p:ph sz="quarter" idx="13"/>
          </p:nvPr>
        </p:nvSpPr>
        <p:spPr>
          <a:xfrm>
            <a:off x="4933188" y="1896645"/>
            <a:ext cx="2965331" cy="3064712"/>
          </a:xfrm>
        </p:spPr>
        <p:txBody>
          <a:bodyPr vert="horz" lIns="91440" tIns="45720" rIns="91440" bIns="45720" rtlCol="0" anchor="ctr">
            <a:normAutofit/>
          </a:bodyPr>
          <a:lstStyle/>
          <a:p>
            <a:pPr indent="-228600" defTabSz="914400"/>
            <a:r>
              <a:rPr lang="en-US" sz="1900"/>
              <a:t>This section should include an account of the research questions and/or issues to be investigated:</a:t>
            </a:r>
          </a:p>
          <a:p>
            <a:pPr lvl="1" indent="-228600" defTabSz="914400"/>
            <a:r>
              <a:rPr lang="en-US" sz="1900"/>
              <a:t>Refer back to your question/issues and its relevance,  you could refer back very briefly to your literature review also. </a:t>
            </a:r>
          </a:p>
        </p:txBody>
      </p:sp>
    </p:spTree>
    <p:extLst>
      <p:ext uri="{BB962C8B-B14F-4D97-AF65-F5344CB8AC3E}">
        <p14:creationId xmlns:p14="http://schemas.microsoft.com/office/powerpoint/2010/main" val="10270541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B777DF-F6A2-4D53-B6F0-D9700609E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6" y="625059"/>
            <a:ext cx="4089394" cy="5607882"/>
          </a:xfrm>
          <a:prstGeom prst="rect">
            <a:avLst/>
          </a:pr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ight Triangle 1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5175" y="1188637"/>
            <a:ext cx="3467522" cy="4480726"/>
          </a:xfrm>
        </p:spPr>
        <p:txBody>
          <a:bodyPr vert="horz" lIns="91440" tIns="45720" rIns="91440" bIns="45720" rtlCol="0" anchor="ctr">
            <a:normAutofit/>
          </a:bodyPr>
          <a:lstStyle/>
          <a:p>
            <a:pPr algn="r" defTabSz="914400"/>
            <a:r>
              <a:rPr lang="en-US" sz="4400" kern="1200" dirty="0">
                <a:solidFill>
                  <a:schemeClr val="tx1">
                    <a:lumMod val="75000"/>
                    <a:lumOff val="25000"/>
                  </a:schemeClr>
                </a:solidFill>
                <a:latin typeface="+mj-lt"/>
                <a:ea typeface="+mj-ea"/>
                <a:cs typeface="+mj-cs"/>
              </a:rPr>
              <a:t>Methodology</a:t>
            </a:r>
          </a:p>
        </p:txBody>
      </p:sp>
      <p:sp>
        <p:nvSpPr>
          <p:cNvPr id="3" name="Content Placeholder 2"/>
          <p:cNvSpPr>
            <a:spLocks noGrp="1"/>
          </p:cNvSpPr>
          <p:nvPr>
            <p:ph sz="quarter" idx="13"/>
          </p:nvPr>
        </p:nvSpPr>
        <p:spPr>
          <a:xfrm>
            <a:off x="4933188" y="1896645"/>
            <a:ext cx="2965331" cy="3064712"/>
          </a:xfrm>
        </p:spPr>
        <p:txBody>
          <a:bodyPr vert="horz" lIns="91440" tIns="45720" rIns="91440" bIns="45720" rtlCol="0" anchor="ctr">
            <a:normAutofit/>
          </a:bodyPr>
          <a:lstStyle/>
          <a:p>
            <a:pPr marL="0" indent="0" defTabSz="914400">
              <a:buNone/>
            </a:pPr>
            <a:r>
              <a:rPr lang="en-US" sz="1600" dirty="0"/>
              <a:t>An outline of your research design e.g. qualitative or quantitative and why you choose it:</a:t>
            </a:r>
          </a:p>
          <a:p>
            <a:pPr lvl="1" indent="-228600" defTabSz="914400"/>
            <a:r>
              <a:rPr lang="en-US" sz="1600" dirty="0"/>
              <a:t>E.g. why a qualitative rather than quantitative</a:t>
            </a:r>
          </a:p>
          <a:p>
            <a:pPr lvl="1" indent="-228600" defTabSz="914400"/>
            <a:r>
              <a:rPr lang="en-US" sz="1600" dirty="0"/>
              <a:t>E.g. chose a qualitative research design because it is aligned to youth work principles and you wanted to find out from young people’s perspectives their own experiences.  </a:t>
            </a:r>
          </a:p>
          <a:p>
            <a:pPr indent="-228600" defTabSz="914400"/>
            <a:endParaRPr lang="en-US" sz="1600" dirty="0"/>
          </a:p>
        </p:txBody>
      </p:sp>
    </p:spTree>
    <p:extLst>
      <p:ext uri="{BB962C8B-B14F-4D97-AF65-F5344CB8AC3E}">
        <p14:creationId xmlns:p14="http://schemas.microsoft.com/office/powerpoint/2010/main" val="10653096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B777DF-F6A2-4D53-B6F0-D9700609E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6" y="625059"/>
            <a:ext cx="4089394" cy="5607882"/>
          </a:xfrm>
          <a:prstGeom prst="rect">
            <a:avLst/>
          </a:pr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ight Triangle 1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5175" y="1188637"/>
            <a:ext cx="3467522" cy="4480726"/>
          </a:xfrm>
        </p:spPr>
        <p:txBody>
          <a:bodyPr vert="horz" lIns="91440" tIns="45720" rIns="91440" bIns="45720" rtlCol="0" anchor="ctr">
            <a:normAutofit/>
          </a:bodyPr>
          <a:lstStyle/>
          <a:p>
            <a:pPr algn="r" defTabSz="914400"/>
            <a:r>
              <a:rPr lang="en-US" sz="5700" kern="1200">
                <a:solidFill>
                  <a:schemeClr val="tx1">
                    <a:lumMod val="75000"/>
                    <a:lumOff val="25000"/>
                  </a:schemeClr>
                </a:solidFill>
                <a:latin typeface="+mj-lt"/>
                <a:ea typeface="+mj-ea"/>
                <a:cs typeface="+mj-cs"/>
              </a:rPr>
              <a:t>Methods of Data Collection</a:t>
            </a:r>
          </a:p>
        </p:txBody>
      </p:sp>
      <p:sp>
        <p:nvSpPr>
          <p:cNvPr id="3" name="Content Placeholder 2"/>
          <p:cNvSpPr>
            <a:spLocks noGrp="1"/>
          </p:cNvSpPr>
          <p:nvPr>
            <p:ph sz="quarter" idx="13"/>
          </p:nvPr>
        </p:nvSpPr>
        <p:spPr>
          <a:xfrm>
            <a:off x="4933188" y="1896645"/>
            <a:ext cx="2965331" cy="3064712"/>
          </a:xfrm>
        </p:spPr>
        <p:txBody>
          <a:bodyPr vert="horz" lIns="91440" tIns="45720" rIns="91440" bIns="45720" rtlCol="0" anchor="ctr">
            <a:normAutofit/>
          </a:bodyPr>
          <a:lstStyle/>
          <a:p>
            <a:pPr indent="-228600" defTabSz="914400"/>
            <a:r>
              <a:rPr lang="en-US" dirty="0"/>
              <a:t>Outline your methods of data collection and an argument for why you think these methods are the most appropriate ones for the question and for your circumstances. </a:t>
            </a:r>
          </a:p>
        </p:txBody>
      </p:sp>
    </p:spTree>
    <p:extLst>
      <p:ext uri="{BB962C8B-B14F-4D97-AF65-F5344CB8AC3E}">
        <p14:creationId xmlns:p14="http://schemas.microsoft.com/office/powerpoint/2010/main" val="6206701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B777DF-F6A2-4D53-B6F0-D9700609E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6" y="625059"/>
            <a:ext cx="4089394" cy="5607882"/>
          </a:xfrm>
          <a:prstGeom prst="rect">
            <a:avLst/>
          </a:pr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ight Triangle 1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5175" y="1188637"/>
            <a:ext cx="3467522" cy="4480726"/>
          </a:xfrm>
        </p:spPr>
        <p:txBody>
          <a:bodyPr vert="horz" lIns="91440" tIns="45720" rIns="91440" bIns="45720" rtlCol="0" anchor="ctr">
            <a:normAutofit/>
          </a:bodyPr>
          <a:lstStyle/>
          <a:p>
            <a:pPr algn="r" defTabSz="914400"/>
            <a:r>
              <a:rPr lang="en-US" sz="5700" kern="1200">
                <a:solidFill>
                  <a:schemeClr val="tx1">
                    <a:lumMod val="75000"/>
                    <a:lumOff val="25000"/>
                  </a:schemeClr>
                </a:solidFill>
                <a:latin typeface="+mj-lt"/>
                <a:ea typeface="+mj-ea"/>
                <a:cs typeface="+mj-cs"/>
              </a:rPr>
              <a:t>Methods of Data Collection</a:t>
            </a:r>
          </a:p>
        </p:txBody>
      </p:sp>
      <p:sp>
        <p:nvSpPr>
          <p:cNvPr id="3" name="Content Placeholder 2"/>
          <p:cNvSpPr>
            <a:spLocks noGrp="1"/>
          </p:cNvSpPr>
          <p:nvPr>
            <p:ph sz="quarter" idx="13"/>
          </p:nvPr>
        </p:nvSpPr>
        <p:spPr>
          <a:xfrm>
            <a:off x="4933188" y="1896645"/>
            <a:ext cx="2965331" cy="3064712"/>
          </a:xfrm>
        </p:spPr>
        <p:txBody>
          <a:bodyPr vert="horz" lIns="91440" tIns="45720" rIns="91440" bIns="45720" rtlCol="0" anchor="ctr">
            <a:normAutofit/>
          </a:bodyPr>
          <a:lstStyle/>
          <a:p>
            <a:pPr indent="-228600" defTabSz="914400"/>
            <a:r>
              <a:rPr lang="en-US" sz="1600"/>
              <a:t>Go into detail about what exactly you did e.g: </a:t>
            </a:r>
          </a:p>
          <a:p>
            <a:pPr lvl="1" indent="-228600" defTabSz="914400"/>
            <a:r>
              <a:rPr lang="en-US" sz="1600"/>
              <a:t>Describe your sample size</a:t>
            </a:r>
          </a:p>
          <a:p>
            <a:pPr lvl="1" indent="-228600" defTabSz="914400"/>
            <a:r>
              <a:rPr lang="en-US" sz="1600"/>
              <a:t>What tools you used and how </a:t>
            </a:r>
          </a:p>
          <a:p>
            <a:pPr lvl="1" indent="-228600" defTabSz="914400"/>
            <a:r>
              <a:rPr lang="en-US" sz="1600"/>
              <a:t>Demographic information</a:t>
            </a:r>
          </a:p>
          <a:p>
            <a:pPr indent="-228600" defTabSz="914400"/>
            <a:r>
              <a:rPr lang="en-US" sz="1600"/>
              <a:t>Put any questionnaires, interview schedules in your appendix, but refer to them here. </a:t>
            </a:r>
          </a:p>
          <a:p>
            <a:pPr indent="-228600" defTabSz="914400"/>
            <a:endParaRPr lang="en-US" sz="1600"/>
          </a:p>
        </p:txBody>
      </p:sp>
    </p:spTree>
    <p:extLst>
      <p:ext uri="{BB962C8B-B14F-4D97-AF65-F5344CB8AC3E}">
        <p14:creationId xmlns:p14="http://schemas.microsoft.com/office/powerpoint/2010/main" val="8888167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0B777DF-F6A2-4D53-B6F0-D9700609E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6" y="625059"/>
            <a:ext cx="4089394" cy="5607882"/>
          </a:xfrm>
          <a:prstGeom prst="rect">
            <a:avLst/>
          </a:pr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5175" y="1188637"/>
            <a:ext cx="3467522" cy="4480726"/>
          </a:xfrm>
        </p:spPr>
        <p:txBody>
          <a:bodyPr vert="horz" lIns="91440" tIns="45720" rIns="91440" bIns="45720" rtlCol="0" anchor="ctr">
            <a:normAutofit/>
          </a:bodyPr>
          <a:lstStyle/>
          <a:p>
            <a:pPr algn="r" defTabSz="914400"/>
            <a:r>
              <a:rPr lang="en-US" sz="5700" kern="1200">
                <a:solidFill>
                  <a:schemeClr val="tx1">
                    <a:lumMod val="75000"/>
                    <a:lumOff val="25000"/>
                  </a:schemeClr>
                </a:solidFill>
                <a:latin typeface="+mj-lt"/>
                <a:ea typeface="+mj-ea"/>
                <a:cs typeface="+mj-cs"/>
              </a:rPr>
              <a:t>Methods of Data Collection</a:t>
            </a:r>
          </a:p>
        </p:txBody>
      </p:sp>
      <p:sp>
        <p:nvSpPr>
          <p:cNvPr id="3" name="Content Placeholder 2"/>
          <p:cNvSpPr>
            <a:spLocks noGrp="1"/>
          </p:cNvSpPr>
          <p:nvPr>
            <p:ph sz="quarter" idx="13"/>
          </p:nvPr>
        </p:nvSpPr>
        <p:spPr>
          <a:xfrm>
            <a:off x="4933188" y="1896645"/>
            <a:ext cx="2965331" cy="3064712"/>
          </a:xfrm>
        </p:spPr>
        <p:txBody>
          <a:bodyPr vert="horz" lIns="91440" tIns="45720" rIns="91440" bIns="45720" rtlCol="0" anchor="ctr">
            <a:normAutofit/>
          </a:bodyPr>
          <a:lstStyle/>
          <a:p>
            <a:pPr marL="0" indent="0" defTabSz="914400">
              <a:buNone/>
            </a:pPr>
            <a:r>
              <a:rPr lang="en-US" sz="1900" dirty="0"/>
              <a:t>You should consider the benefits of your chosen method as well as identifying any disadvantages and how you overcame them. </a:t>
            </a:r>
          </a:p>
          <a:p>
            <a:pPr lvl="1" indent="-228600" defTabSz="914400"/>
            <a:r>
              <a:rPr lang="en-US" sz="1900" dirty="0"/>
              <a:t>Did you face any challenges that affected your data collection, if so describe them. </a:t>
            </a:r>
          </a:p>
          <a:p>
            <a:pPr indent="-228600" defTabSz="914400"/>
            <a:endParaRPr lang="en-US" sz="1900" dirty="0"/>
          </a:p>
        </p:txBody>
      </p:sp>
    </p:spTree>
    <p:extLst>
      <p:ext uri="{BB962C8B-B14F-4D97-AF65-F5344CB8AC3E}">
        <p14:creationId xmlns:p14="http://schemas.microsoft.com/office/powerpoint/2010/main" val="16109045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9EECFE-814E-4B68-96A7-86A795BD22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4742AC8B-F7F8-45CC-BFF5-27E8A564B8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8496" y="323519"/>
            <a:ext cx="3242924"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AF180F00-B4B2-4196-BB1C-ECD21B03F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3900" y="1383527"/>
            <a:ext cx="4587868" cy="4175166"/>
          </a:xfrm>
        </p:spPr>
        <p:txBody>
          <a:bodyPr vert="horz" lIns="91440" tIns="45720" rIns="91440" bIns="45720" rtlCol="0" anchor="ctr">
            <a:normAutofit/>
          </a:bodyPr>
          <a:lstStyle/>
          <a:p>
            <a:pPr algn="r" defTabSz="914400"/>
            <a:r>
              <a:rPr lang="en-US" sz="6600" kern="1200" dirty="0">
                <a:solidFill>
                  <a:schemeClr val="tx1"/>
                </a:solidFill>
                <a:latin typeface="+mj-lt"/>
                <a:ea typeface="+mj-ea"/>
                <a:cs typeface="+mj-cs"/>
              </a:rPr>
              <a:t>Data Analysis</a:t>
            </a:r>
          </a:p>
        </p:txBody>
      </p:sp>
      <p:sp>
        <p:nvSpPr>
          <p:cNvPr id="3" name="Content Placeholder 2"/>
          <p:cNvSpPr>
            <a:spLocks noGrp="1"/>
          </p:cNvSpPr>
          <p:nvPr>
            <p:ph sz="quarter" idx="13"/>
          </p:nvPr>
        </p:nvSpPr>
        <p:spPr>
          <a:xfrm>
            <a:off x="6010137" y="2671638"/>
            <a:ext cx="2314877" cy="1598946"/>
          </a:xfrm>
        </p:spPr>
        <p:txBody>
          <a:bodyPr vert="horz" lIns="91440" tIns="45720" rIns="91440" bIns="45720" rtlCol="0" anchor="ctr">
            <a:normAutofit/>
          </a:bodyPr>
          <a:lstStyle/>
          <a:p>
            <a:pPr marL="0" indent="0" defTabSz="914400">
              <a:spcBef>
                <a:spcPts val="1000"/>
              </a:spcBef>
              <a:buNone/>
            </a:pPr>
            <a:r>
              <a:rPr lang="en-US" sz="2400" kern="1200">
                <a:solidFill>
                  <a:schemeClr val="tx1"/>
                </a:solidFill>
                <a:latin typeface="+mn-lt"/>
                <a:ea typeface="+mn-ea"/>
                <a:cs typeface="+mn-cs"/>
              </a:rPr>
              <a:t>Outline briefly the data analysis process.</a:t>
            </a:r>
          </a:p>
        </p:txBody>
      </p:sp>
    </p:spTree>
    <p:extLst>
      <p:ext uri="{BB962C8B-B14F-4D97-AF65-F5344CB8AC3E}">
        <p14:creationId xmlns:p14="http://schemas.microsoft.com/office/powerpoint/2010/main" val="17274125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0B777DF-F6A2-4D53-B6F0-D9700609E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6" y="625059"/>
            <a:ext cx="4089394" cy="5607882"/>
          </a:xfrm>
          <a:prstGeom prst="rect">
            <a:avLst/>
          </a:pr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5175" y="1188637"/>
            <a:ext cx="3467522" cy="4480726"/>
          </a:xfrm>
        </p:spPr>
        <p:txBody>
          <a:bodyPr vert="horz" lIns="91440" tIns="45720" rIns="91440" bIns="45720" rtlCol="0" anchor="ctr">
            <a:normAutofit/>
          </a:bodyPr>
          <a:lstStyle/>
          <a:p>
            <a:pPr algn="r" defTabSz="914400"/>
            <a:r>
              <a:rPr lang="en-US" sz="5700" kern="1200">
                <a:solidFill>
                  <a:schemeClr val="tx1">
                    <a:lumMod val="75000"/>
                    <a:lumOff val="25000"/>
                  </a:schemeClr>
                </a:solidFill>
                <a:latin typeface="+mj-lt"/>
                <a:ea typeface="+mj-ea"/>
                <a:cs typeface="+mj-cs"/>
              </a:rPr>
              <a:t>Ethics</a:t>
            </a:r>
          </a:p>
        </p:txBody>
      </p:sp>
      <p:sp>
        <p:nvSpPr>
          <p:cNvPr id="3" name="Content Placeholder 2"/>
          <p:cNvSpPr>
            <a:spLocks noGrp="1"/>
          </p:cNvSpPr>
          <p:nvPr>
            <p:ph sz="quarter" idx="13"/>
          </p:nvPr>
        </p:nvSpPr>
        <p:spPr>
          <a:xfrm>
            <a:off x="4933188" y="1896645"/>
            <a:ext cx="2965331" cy="3064712"/>
          </a:xfrm>
        </p:spPr>
        <p:txBody>
          <a:bodyPr vert="horz" lIns="91440" tIns="45720" rIns="91440" bIns="45720" rtlCol="0" anchor="ctr">
            <a:normAutofit/>
          </a:bodyPr>
          <a:lstStyle/>
          <a:p>
            <a:pPr indent="-228600" defTabSz="914400"/>
            <a:r>
              <a:rPr lang="en-US"/>
              <a:t>Ethical issues and the ways in which you dealt with them should be noted. </a:t>
            </a:r>
          </a:p>
          <a:p>
            <a:pPr lvl="1" indent="-228600" defTabSz="914400"/>
            <a:r>
              <a:rPr lang="en-US" sz="2100"/>
              <a:t>Outline your ethical considerations and any issues that arose. </a:t>
            </a:r>
          </a:p>
          <a:p>
            <a:pPr indent="-228600" defTabSz="914400"/>
            <a:endParaRPr lang="en-US"/>
          </a:p>
        </p:txBody>
      </p:sp>
    </p:spTree>
    <p:extLst>
      <p:ext uri="{BB962C8B-B14F-4D97-AF65-F5344CB8AC3E}">
        <p14:creationId xmlns:p14="http://schemas.microsoft.com/office/powerpoint/2010/main" val="33077471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0B777DF-F6A2-4D53-B6F0-D9700609E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6" y="625059"/>
            <a:ext cx="4089394" cy="5607882"/>
          </a:xfrm>
          <a:prstGeom prst="rect">
            <a:avLst/>
          </a:pr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5175" y="1188637"/>
            <a:ext cx="3467522" cy="4480726"/>
          </a:xfrm>
        </p:spPr>
        <p:txBody>
          <a:bodyPr vert="horz" lIns="91440" tIns="45720" rIns="91440" bIns="45720" rtlCol="0" anchor="ctr">
            <a:normAutofit/>
          </a:bodyPr>
          <a:lstStyle/>
          <a:p>
            <a:pPr algn="r" defTabSz="914400"/>
            <a:r>
              <a:rPr lang="en-US" sz="5700" kern="1200">
                <a:solidFill>
                  <a:schemeClr val="tx1">
                    <a:lumMod val="75000"/>
                    <a:lumOff val="25000"/>
                  </a:schemeClr>
                </a:solidFill>
                <a:latin typeface="+mj-lt"/>
                <a:ea typeface="+mj-ea"/>
                <a:cs typeface="+mj-cs"/>
              </a:rPr>
              <a:t>Reflection</a:t>
            </a:r>
          </a:p>
        </p:txBody>
      </p:sp>
      <p:sp>
        <p:nvSpPr>
          <p:cNvPr id="3" name="Content Placeholder 2"/>
          <p:cNvSpPr>
            <a:spLocks noGrp="1"/>
          </p:cNvSpPr>
          <p:nvPr>
            <p:ph sz="quarter" idx="13"/>
          </p:nvPr>
        </p:nvSpPr>
        <p:spPr>
          <a:xfrm>
            <a:off x="4933188" y="1896645"/>
            <a:ext cx="2965331" cy="3064712"/>
          </a:xfrm>
        </p:spPr>
        <p:txBody>
          <a:bodyPr vert="horz" lIns="91440" tIns="45720" rIns="91440" bIns="45720" rtlCol="0" anchor="ctr">
            <a:normAutofit/>
          </a:bodyPr>
          <a:lstStyle/>
          <a:p>
            <a:pPr indent="-228600" defTabSz="914400"/>
            <a:r>
              <a:rPr lang="en-US"/>
              <a:t>This section should also discuss any variations from the original fieldwork plan, and should conclude with a reflection on the experience of doing fieldwork. </a:t>
            </a:r>
          </a:p>
          <a:p>
            <a:pPr indent="-228600" defTabSz="914400"/>
            <a:endParaRPr lang="en-US"/>
          </a:p>
        </p:txBody>
      </p:sp>
    </p:spTree>
    <p:extLst>
      <p:ext uri="{BB962C8B-B14F-4D97-AF65-F5344CB8AC3E}">
        <p14:creationId xmlns:p14="http://schemas.microsoft.com/office/powerpoint/2010/main" val="15760015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8" name="Rectangle 5127">
            <a:extLst>
              <a:ext uri="{FF2B5EF4-FFF2-40B4-BE49-F238E27FC236}">
                <a16:creationId xmlns:a16="http://schemas.microsoft.com/office/drawing/2014/main" id="{51D98CAC-3EFF-4342-BD5A-6C0E8CAB4C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144000" cy="40068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p:cNvSpPr>
            <a:spLocks noGrp="1" noChangeArrowheads="1"/>
          </p:cNvSpPr>
          <p:nvPr>
            <p:ph type="ctrTitle"/>
          </p:nvPr>
        </p:nvSpPr>
        <p:spPr>
          <a:xfrm>
            <a:off x="628650" y="914402"/>
            <a:ext cx="7886700" cy="2659957"/>
          </a:xfrm>
        </p:spPr>
        <p:txBody>
          <a:bodyPr>
            <a:normAutofit/>
          </a:bodyPr>
          <a:lstStyle/>
          <a:p>
            <a:pPr eaLnBrk="1" hangingPunct="1"/>
            <a:r>
              <a:rPr lang="en-GB" altLang="en-US" sz="7000">
                <a:solidFill>
                  <a:srgbClr val="FFFFFF"/>
                </a:solidFill>
              </a:rPr>
              <a:t>Methods of Data Collection</a:t>
            </a:r>
          </a:p>
        </p:txBody>
      </p:sp>
      <p:sp>
        <p:nvSpPr>
          <p:cNvPr id="5123" name="Subtitle 1"/>
          <p:cNvSpPr>
            <a:spLocks noGrp="1"/>
          </p:cNvSpPr>
          <p:nvPr>
            <p:ph type="subTitle" idx="1"/>
          </p:nvPr>
        </p:nvSpPr>
        <p:spPr>
          <a:xfrm>
            <a:off x="628650" y="4368800"/>
            <a:ext cx="7886700" cy="1390650"/>
          </a:xfrm>
        </p:spPr>
        <p:txBody>
          <a:bodyPr>
            <a:normAutofit/>
          </a:bodyPr>
          <a:lstStyle/>
          <a:p>
            <a:pPr eaLnBrk="1" hangingPunct="1">
              <a:defRPr/>
            </a:pPr>
            <a:endParaRPr lang="cy-GB" altLang="cy-GB" sz="2800">
              <a:latin typeface="+mj-lt"/>
              <a:ea typeface="+mj-ea"/>
              <a:cs typeface="+mj-cs"/>
            </a:endParaRPr>
          </a:p>
        </p:txBody>
      </p:sp>
    </p:spTree>
    <p:extLst>
      <p:ext uri="{BB962C8B-B14F-4D97-AF65-F5344CB8AC3E}">
        <p14:creationId xmlns:p14="http://schemas.microsoft.com/office/powerpoint/2010/main" val="1642239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5122"/>
                                        </p:tgtEl>
                                        <p:attrNameLst>
                                          <p:attrName>style.visibility</p:attrName>
                                        </p:attrNameLst>
                                      </p:cBhvr>
                                      <p:to>
                                        <p:strVal val="visible"/>
                                      </p:to>
                                    </p:set>
                                    <p:animEffect transition="in" filter="fade">
                                      <p:cBhvr>
                                        <p:cTn id="7" dur="10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2" name="Rectangle 6151">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154" name="Group 6153">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6155"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56"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57"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4098" name="Rectangle 2"/>
          <p:cNvSpPr>
            <a:spLocks noGrp="1" noChangeArrowheads="1"/>
          </p:cNvSpPr>
          <p:nvPr>
            <p:ph type="title"/>
          </p:nvPr>
        </p:nvSpPr>
        <p:spPr>
          <a:xfrm>
            <a:off x="823851" y="885651"/>
            <a:ext cx="2422352" cy="4624603"/>
          </a:xfrm>
        </p:spPr>
        <p:txBody>
          <a:bodyPr vert="horz" lIns="91440" tIns="45720" rIns="91440" bIns="45720" rtlCol="0" anchor="ctr">
            <a:normAutofit/>
          </a:bodyPr>
          <a:lstStyle/>
          <a:p>
            <a:pPr defTabSz="914400" fontAlgn="auto">
              <a:spcAft>
                <a:spcPts val="0"/>
              </a:spcAft>
              <a:defRPr/>
            </a:pPr>
            <a:r>
              <a:rPr lang="en-US" altLang="en-US" sz="4400" kern="1200">
                <a:solidFill>
                  <a:srgbClr val="FFFFFF"/>
                </a:solidFill>
                <a:latin typeface="+mj-lt"/>
                <a:ea typeface="+mj-ea"/>
                <a:cs typeface="+mj-cs"/>
              </a:rPr>
              <a:t>Explore Research Methods </a:t>
            </a:r>
          </a:p>
        </p:txBody>
      </p:sp>
      <p:sp>
        <p:nvSpPr>
          <p:cNvPr id="6147" name="Rectangle 3"/>
          <p:cNvSpPr>
            <a:spLocks noGrp="1" noChangeArrowheads="1"/>
          </p:cNvSpPr>
          <p:nvPr>
            <p:ph sz="quarter" idx="13"/>
          </p:nvPr>
        </p:nvSpPr>
        <p:spPr>
          <a:xfrm>
            <a:off x="3734031" y="885651"/>
            <a:ext cx="4893915" cy="4616849"/>
          </a:xfrm>
        </p:spPr>
        <p:txBody>
          <a:bodyPr vert="horz" lIns="91440" tIns="45720" rIns="91440" bIns="45720" rtlCol="0" anchor="ctr">
            <a:normAutofit/>
          </a:bodyPr>
          <a:lstStyle/>
          <a:p>
            <a:pPr marL="0" indent="-228600" defTabSz="914400"/>
            <a:endParaRPr lang="en-US" altLang="en-US"/>
          </a:p>
          <a:p>
            <a:pPr lvl="1" indent="-228600" defTabSz="914400"/>
            <a:r>
              <a:rPr lang="en-US" altLang="en-US" sz="2100"/>
              <a:t>Focus Groups </a:t>
            </a:r>
          </a:p>
          <a:p>
            <a:pPr lvl="1" indent="-228600" defTabSz="914400"/>
            <a:r>
              <a:rPr lang="en-US" altLang="en-US" sz="2100"/>
              <a:t>Semi Structured Interviews </a:t>
            </a:r>
          </a:p>
          <a:p>
            <a:pPr lvl="1" indent="-228600" defTabSz="914400"/>
            <a:r>
              <a:rPr lang="en-US" altLang="en-US" sz="2100"/>
              <a:t>Surveys </a:t>
            </a:r>
          </a:p>
          <a:p>
            <a:pPr lvl="1" indent="-228600" defTabSz="914400"/>
            <a:r>
              <a:rPr lang="en-US" altLang="en-US" sz="2100"/>
              <a:t>Participatory </a:t>
            </a:r>
          </a:p>
        </p:txBody>
      </p:sp>
    </p:spTree>
    <p:extLst>
      <p:ext uri="{BB962C8B-B14F-4D97-AF65-F5344CB8AC3E}">
        <p14:creationId xmlns:p14="http://schemas.microsoft.com/office/powerpoint/2010/main" val="18915132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177" name="Group 7176">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7178"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79"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80"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7170" name="Title 1"/>
          <p:cNvSpPr>
            <a:spLocks noGrp="1"/>
          </p:cNvSpPr>
          <p:nvPr>
            <p:ph type="title"/>
          </p:nvPr>
        </p:nvSpPr>
        <p:spPr>
          <a:xfrm>
            <a:off x="823851" y="885651"/>
            <a:ext cx="2422352" cy="4624603"/>
          </a:xfrm>
        </p:spPr>
        <p:txBody>
          <a:bodyPr vert="horz" lIns="91440" tIns="45720" rIns="91440" bIns="45720" rtlCol="0" anchor="ctr">
            <a:normAutofit/>
          </a:bodyPr>
          <a:lstStyle/>
          <a:p>
            <a:pPr defTabSz="914400"/>
            <a:r>
              <a:rPr lang="en-US" altLang="en-US" sz="4400" kern="1200">
                <a:solidFill>
                  <a:srgbClr val="FFFFFF"/>
                </a:solidFill>
                <a:latin typeface="+mj-lt"/>
                <a:ea typeface="+mj-ea"/>
                <a:cs typeface="+mj-cs"/>
              </a:rPr>
              <a:t>Methods </a:t>
            </a:r>
          </a:p>
        </p:txBody>
      </p:sp>
      <p:sp>
        <p:nvSpPr>
          <p:cNvPr id="3" name="Content Placeholder 2"/>
          <p:cNvSpPr>
            <a:spLocks noGrp="1"/>
          </p:cNvSpPr>
          <p:nvPr>
            <p:ph sz="quarter" idx="13"/>
          </p:nvPr>
        </p:nvSpPr>
        <p:spPr>
          <a:xfrm>
            <a:off x="3734031" y="885651"/>
            <a:ext cx="4893915" cy="4616849"/>
          </a:xfrm>
        </p:spPr>
        <p:txBody>
          <a:bodyPr vert="horz" lIns="91440" tIns="45720" rIns="91440" bIns="45720" rtlCol="0" anchor="ctr">
            <a:normAutofit/>
          </a:bodyPr>
          <a:lstStyle/>
          <a:p>
            <a:pPr marL="274320" indent="-228600" defTabSz="914400" fontAlgn="auto">
              <a:spcAft>
                <a:spcPts val="0"/>
              </a:spcAft>
              <a:defRPr/>
            </a:pPr>
            <a:r>
              <a:rPr lang="en-US"/>
              <a:t>Methods:</a:t>
            </a:r>
            <a:r>
              <a:rPr lang="en-US" dirty="0"/>
              <a:t> are the tools you use to collect data. </a:t>
            </a:r>
            <a:endParaRPr lang="en-US"/>
          </a:p>
          <a:p>
            <a:pPr marL="274320" indent="-228600" defTabSz="914400" fontAlgn="auto">
              <a:spcAft>
                <a:spcPts val="0"/>
              </a:spcAft>
              <a:defRPr/>
            </a:pPr>
            <a:r>
              <a:rPr lang="en-US"/>
              <a:t>They follow on from your methodological choice:</a:t>
            </a:r>
          </a:p>
          <a:p>
            <a:pPr marL="274320" indent="-228600" defTabSz="914400" fontAlgn="auto">
              <a:spcAft>
                <a:spcPts val="0"/>
              </a:spcAft>
              <a:defRPr/>
            </a:pPr>
            <a:r>
              <a:rPr lang="en-US"/>
              <a:t>Qualitative uses qualitative methods :</a:t>
            </a:r>
          </a:p>
          <a:p>
            <a:pPr marL="640080" lvl="1" indent="-228600" defTabSz="914400" fontAlgn="auto">
              <a:spcAft>
                <a:spcPts val="0"/>
              </a:spcAft>
              <a:defRPr/>
            </a:pPr>
            <a:r>
              <a:rPr lang="en-US" sz="2100"/>
              <a:t>E.g Interviews, Focus groups</a:t>
            </a:r>
          </a:p>
          <a:p>
            <a:pPr marL="641033" lvl="1" indent="-228600" defTabSz="914400" fontAlgn="auto">
              <a:spcAft>
                <a:spcPts val="0"/>
              </a:spcAft>
              <a:defRPr/>
            </a:pPr>
            <a:r>
              <a:rPr lang="en-US" sz="2100"/>
              <a:t>Quantitative methods: Surveys</a:t>
            </a:r>
          </a:p>
        </p:txBody>
      </p:sp>
    </p:spTree>
    <p:extLst>
      <p:ext uri="{BB962C8B-B14F-4D97-AF65-F5344CB8AC3E}">
        <p14:creationId xmlns:p14="http://schemas.microsoft.com/office/powerpoint/2010/main" val="21624054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201" name="Group 8200">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8202"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03"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04"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8194" name="Rectangle 2"/>
          <p:cNvSpPr>
            <a:spLocks noGrp="1" noChangeArrowheads="1"/>
          </p:cNvSpPr>
          <p:nvPr>
            <p:ph type="title"/>
          </p:nvPr>
        </p:nvSpPr>
        <p:spPr>
          <a:xfrm>
            <a:off x="823851" y="885651"/>
            <a:ext cx="2422352" cy="4624603"/>
          </a:xfrm>
        </p:spPr>
        <p:txBody>
          <a:bodyPr vert="horz" lIns="91440" tIns="45720" rIns="91440" bIns="45720" rtlCol="0" anchor="ctr">
            <a:normAutofit/>
          </a:bodyPr>
          <a:lstStyle/>
          <a:p>
            <a:pPr defTabSz="914400"/>
            <a:r>
              <a:rPr lang="en-US" altLang="en-US" sz="4400" kern="1200">
                <a:solidFill>
                  <a:srgbClr val="FFFFFF"/>
                </a:solidFill>
                <a:latin typeface="+mj-lt"/>
                <a:ea typeface="+mj-ea"/>
                <a:cs typeface="+mj-cs"/>
              </a:rPr>
              <a:t>Focus Groups </a:t>
            </a:r>
          </a:p>
        </p:txBody>
      </p:sp>
      <p:sp>
        <p:nvSpPr>
          <p:cNvPr id="6147" name="Rectangle 3"/>
          <p:cNvSpPr>
            <a:spLocks noGrp="1" noChangeArrowheads="1"/>
          </p:cNvSpPr>
          <p:nvPr>
            <p:ph sz="quarter" idx="13"/>
          </p:nvPr>
        </p:nvSpPr>
        <p:spPr>
          <a:xfrm>
            <a:off x="3734031" y="885651"/>
            <a:ext cx="4893915" cy="4616849"/>
          </a:xfrm>
        </p:spPr>
        <p:txBody>
          <a:bodyPr vert="horz" lIns="91440" tIns="45720" rIns="91440" bIns="45720" rtlCol="0" anchor="ctr">
            <a:normAutofit/>
          </a:bodyPr>
          <a:lstStyle/>
          <a:p>
            <a:pPr marL="274320" indent="-228600" defTabSz="914400" fontAlgn="auto">
              <a:spcAft>
                <a:spcPts val="0"/>
              </a:spcAft>
              <a:defRPr/>
            </a:pPr>
            <a:r>
              <a:rPr lang="en-US" altLang="en-US" dirty="0"/>
              <a:t>What is a focus group? </a:t>
            </a:r>
          </a:p>
          <a:p>
            <a:pPr marL="274320" indent="-228600" defTabSz="914400" fontAlgn="auto">
              <a:spcAft>
                <a:spcPts val="0"/>
              </a:spcAft>
              <a:defRPr/>
            </a:pPr>
            <a:r>
              <a:rPr lang="en-US" altLang="en-US" dirty="0"/>
              <a:t>A group interview guided by a moderator:</a:t>
            </a:r>
          </a:p>
          <a:p>
            <a:pPr marL="640080" lvl="1" indent="-228600" defTabSz="914400" fontAlgn="auto">
              <a:spcAft>
                <a:spcPts val="0"/>
              </a:spcAft>
              <a:defRPr/>
            </a:pPr>
            <a:r>
              <a:rPr lang="en-US" altLang="en-US" sz="2100" dirty="0"/>
              <a:t>Generally conducted with small groups of people: no more than 12 no less than 4 </a:t>
            </a:r>
          </a:p>
          <a:p>
            <a:pPr marL="640080" lvl="1" indent="-228600" defTabSz="914400" fontAlgn="auto">
              <a:spcAft>
                <a:spcPts val="0"/>
              </a:spcAft>
              <a:defRPr/>
            </a:pPr>
            <a:r>
              <a:rPr lang="en-US" altLang="en-US" sz="2100" dirty="0"/>
              <a:t>The Respondents are asked to discuss a particular topic or topics.</a:t>
            </a:r>
          </a:p>
          <a:p>
            <a:pPr marL="640080" lvl="1" indent="-228600" defTabSz="914400" fontAlgn="auto">
              <a:spcAft>
                <a:spcPts val="0"/>
              </a:spcAft>
              <a:defRPr/>
            </a:pPr>
            <a:r>
              <a:rPr lang="en-US" altLang="en-US" sz="2100" dirty="0"/>
              <a:t>Differs from interviews in that you are not interested in each individual’s response</a:t>
            </a:r>
          </a:p>
          <a:p>
            <a:pPr marL="342900" indent="-228600" defTabSz="914400">
              <a:buClr>
                <a:srgbClr val="CCCC99"/>
              </a:buClr>
              <a:buSzPct val="70000"/>
              <a:defRPr/>
            </a:pPr>
            <a:r>
              <a:rPr lang="en-US" altLang="en-US" dirty="0"/>
              <a:t>Rather the discussion provides the data. </a:t>
            </a:r>
          </a:p>
        </p:txBody>
      </p:sp>
    </p:spTree>
    <p:extLst>
      <p:ext uri="{BB962C8B-B14F-4D97-AF65-F5344CB8AC3E}">
        <p14:creationId xmlns:p14="http://schemas.microsoft.com/office/powerpoint/2010/main" val="32257483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5"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27"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29"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31"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33" name="Rectangle 9232">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9218" name="Rectangle 2"/>
          <p:cNvSpPr>
            <a:spLocks noGrp="1" noChangeArrowheads="1"/>
          </p:cNvSpPr>
          <p:nvPr>
            <p:ph type="title"/>
          </p:nvPr>
        </p:nvSpPr>
        <p:spPr>
          <a:xfrm>
            <a:off x="718879" y="800392"/>
            <a:ext cx="7698523" cy="1212102"/>
          </a:xfrm>
        </p:spPr>
        <p:txBody>
          <a:bodyPr vert="horz" lIns="91440" tIns="45720" rIns="91440" bIns="45720" rtlCol="0" anchor="ctr">
            <a:normAutofit/>
          </a:bodyPr>
          <a:lstStyle/>
          <a:p>
            <a:pPr defTabSz="914400"/>
            <a:r>
              <a:rPr lang="en-US" altLang="en-US" sz="3500" kern="1200">
                <a:solidFill>
                  <a:srgbClr val="FFFFFF"/>
                </a:solidFill>
                <a:latin typeface="+mj-lt"/>
                <a:ea typeface="+mj-ea"/>
                <a:cs typeface="+mj-cs"/>
              </a:rPr>
              <a:t>Focus Groups: Advantages </a:t>
            </a:r>
            <a:br>
              <a:rPr lang="en-US" altLang="en-US" sz="3500" kern="1200">
                <a:solidFill>
                  <a:srgbClr val="FFFFFF"/>
                </a:solidFill>
                <a:latin typeface="+mj-lt"/>
                <a:ea typeface="+mj-ea"/>
                <a:cs typeface="+mj-cs"/>
              </a:rPr>
            </a:br>
            <a:r>
              <a:rPr lang="en-US" altLang="en-US" sz="3500" kern="1200">
                <a:solidFill>
                  <a:srgbClr val="FFFFFF"/>
                </a:solidFill>
                <a:latin typeface="+mj-lt"/>
                <a:ea typeface="+mj-ea"/>
                <a:cs typeface="+mj-cs"/>
              </a:rPr>
              <a:t>(Sabo Flores, 2008, p. 105) </a:t>
            </a:r>
          </a:p>
        </p:txBody>
      </p:sp>
      <p:sp>
        <p:nvSpPr>
          <p:cNvPr id="7171" name="Rectangle 4"/>
          <p:cNvSpPr>
            <a:spLocks noGrp="1" noChangeArrowheads="1"/>
          </p:cNvSpPr>
          <p:nvPr>
            <p:ph sz="quarter" idx="13"/>
          </p:nvPr>
        </p:nvSpPr>
        <p:spPr>
          <a:xfrm>
            <a:off x="1025718" y="2490436"/>
            <a:ext cx="7281746" cy="3567173"/>
          </a:xfrm>
        </p:spPr>
        <p:txBody>
          <a:bodyPr vert="horz" lIns="91440" tIns="45720" rIns="91440" bIns="45720" rtlCol="0" anchor="ctr">
            <a:normAutofit/>
          </a:bodyPr>
          <a:lstStyle/>
          <a:p>
            <a:pPr marL="274320" indent="-228600" defTabSz="914400" fontAlgn="auto">
              <a:spcAft>
                <a:spcPts val="0"/>
              </a:spcAft>
              <a:defRPr/>
            </a:pPr>
            <a:r>
              <a:rPr lang="en-US" altLang="en-US"/>
              <a:t>Foster deep, rich data about the group members shared and differing thoughts or feelings</a:t>
            </a:r>
          </a:p>
          <a:p>
            <a:pPr marL="274320" indent="-228600" defTabSz="914400" fontAlgn="auto">
              <a:spcAft>
                <a:spcPts val="0"/>
              </a:spcAft>
              <a:defRPr/>
            </a:pPr>
            <a:r>
              <a:rPr lang="en-US" altLang="en-US"/>
              <a:t>Promote an understanding of the ways in which individuals are influenced by one another.</a:t>
            </a:r>
          </a:p>
          <a:p>
            <a:pPr marL="274320" indent="-228600" defTabSz="914400" fontAlgn="auto">
              <a:spcAft>
                <a:spcPts val="0"/>
              </a:spcAft>
              <a:defRPr/>
            </a:pPr>
            <a:r>
              <a:rPr lang="en-US" altLang="en-US"/>
              <a:t>Participants help remind each other of events. </a:t>
            </a:r>
          </a:p>
          <a:p>
            <a:pPr marL="274320" indent="-228600" defTabSz="914400" fontAlgn="auto">
              <a:spcAft>
                <a:spcPts val="0"/>
              </a:spcAft>
              <a:defRPr/>
            </a:pPr>
            <a:r>
              <a:rPr lang="en-US" altLang="en-US"/>
              <a:t>For people to talk and think more deeply about a topic</a:t>
            </a:r>
          </a:p>
          <a:p>
            <a:pPr marL="274320" indent="-228600" defTabSz="914400" fontAlgn="auto">
              <a:spcAft>
                <a:spcPts val="0"/>
              </a:spcAft>
              <a:defRPr/>
            </a:pPr>
            <a:r>
              <a:rPr lang="en-US" altLang="en-US"/>
              <a:t>Help builds trust </a:t>
            </a:r>
          </a:p>
          <a:p>
            <a:pPr marL="274320" indent="-228600" defTabSz="914400" fontAlgn="auto">
              <a:spcAft>
                <a:spcPts val="0"/>
              </a:spcAft>
              <a:defRPr/>
            </a:pPr>
            <a:r>
              <a:rPr lang="en-US" altLang="en-US"/>
              <a:t>Promote deeper understanding of perspectives and viewpoints </a:t>
            </a:r>
          </a:p>
          <a:p>
            <a:pPr marL="274320" indent="-228600" defTabSz="914400" fontAlgn="auto">
              <a:spcAft>
                <a:spcPts val="0"/>
              </a:spcAft>
              <a:defRPr/>
            </a:pPr>
            <a:r>
              <a:rPr lang="en-US" altLang="en-US"/>
              <a:t>Help develop recommendations and solutions</a:t>
            </a:r>
          </a:p>
          <a:p>
            <a:pPr marL="274320" indent="-228600" defTabSz="914400" fontAlgn="auto">
              <a:spcAft>
                <a:spcPts val="0"/>
              </a:spcAft>
              <a:defRPr/>
            </a:pPr>
            <a:endParaRPr lang="en-US" altLang="en-US"/>
          </a:p>
          <a:p>
            <a:pPr marL="274320" indent="-228600" defTabSz="914400" fontAlgn="auto">
              <a:spcAft>
                <a:spcPts val="0"/>
              </a:spcAft>
              <a:defRPr/>
            </a:pPr>
            <a:endParaRPr lang="en-US" altLang="en-US"/>
          </a:p>
        </p:txBody>
      </p:sp>
    </p:spTree>
    <p:extLst>
      <p:ext uri="{BB962C8B-B14F-4D97-AF65-F5344CB8AC3E}">
        <p14:creationId xmlns:p14="http://schemas.microsoft.com/office/powerpoint/2010/main" val="11565409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8" name="Rectangle 1024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5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5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5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58" name="Rectangle 1025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0242" name="Title 1"/>
          <p:cNvSpPr>
            <a:spLocks noGrp="1"/>
          </p:cNvSpPr>
          <p:nvPr>
            <p:ph type="title"/>
          </p:nvPr>
        </p:nvSpPr>
        <p:spPr>
          <a:xfrm>
            <a:off x="718879" y="800392"/>
            <a:ext cx="7698523" cy="1212102"/>
          </a:xfrm>
        </p:spPr>
        <p:txBody>
          <a:bodyPr vert="horz" lIns="91440" tIns="45720" rIns="91440" bIns="45720" rtlCol="0" anchor="ctr">
            <a:normAutofit/>
          </a:bodyPr>
          <a:lstStyle/>
          <a:p>
            <a:pPr defTabSz="914400"/>
            <a:r>
              <a:rPr lang="en-US" altLang="en-US" sz="3500" kern="1200">
                <a:solidFill>
                  <a:srgbClr val="FFFFFF"/>
                </a:solidFill>
                <a:latin typeface="+mj-lt"/>
                <a:ea typeface="+mj-ea"/>
                <a:cs typeface="+mj-cs"/>
              </a:rPr>
              <a:t>Focus Groups: Disadvantages</a:t>
            </a:r>
            <a:br>
              <a:rPr lang="en-US" altLang="en-US" sz="3500" kern="1200">
                <a:solidFill>
                  <a:srgbClr val="FFFFFF"/>
                </a:solidFill>
                <a:latin typeface="+mj-lt"/>
                <a:ea typeface="+mj-ea"/>
                <a:cs typeface="+mj-cs"/>
              </a:rPr>
            </a:br>
            <a:r>
              <a:rPr lang="en-US" altLang="en-US" sz="3500" kern="1200">
                <a:solidFill>
                  <a:srgbClr val="FFFFFF"/>
                </a:solidFill>
                <a:latin typeface="+mj-lt"/>
                <a:ea typeface="+mj-ea"/>
                <a:cs typeface="+mj-cs"/>
              </a:rPr>
              <a:t>(Sabo Flores, 2008, p. 105)</a:t>
            </a:r>
            <a:endParaRPr lang="en-US" altLang="cy-GB" sz="3500" kern="1200">
              <a:solidFill>
                <a:srgbClr val="FFFFFF"/>
              </a:solidFill>
              <a:latin typeface="+mj-lt"/>
              <a:ea typeface="+mj-ea"/>
              <a:cs typeface="+mj-cs"/>
            </a:endParaRPr>
          </a:p>
        </p:txBody>
      </p:sp>
      <p:sp>
        <p:nvSpPr>
          <p:cNvPr id="10243" name="Content Placeholder 2"/>
          <p:cNvSpPr>
            <a:spLocks noGrp="1"/>
          </p:cNvSpPr>
          <p:nvPr>
            <p:ph sz="quarter" idx="13"/>
          </p:nvPr>
        </p:nvSpPr>
        <p:spPr>
          <a:xfrm>
            <a:off x="1025718" y="2490436"/>
            <a:ext cx="7281746" cy="3567173"/>
          </a:xfrm>
        </p:spPr>
        <p:txBody>
          <a:bodyPr vert="horz" lIns="91440" tIns="45720" rIns="91440" bIns="45720" rtlCol="0" anchor="ctr">
            <a:normAutofit/>
          </a:bodyPr>
          <a:lstStyle/>
          <a:p>
            <a:pPr indent="-228600" defTabSz="914400">
              <a:buClr>
                <a:srgbClr val="AA2B1E"/>
              </a:buClr>
            </a:pPr>
            <a:r>
              <a:rPr lang="en-US" altLang="en-US"/>
              <a:t>Participants must be chosen carefully (small groups of either very similar or very different individuals). </a:t>
            </a:r>
          </a:p>
          <a:p>
            <a:pPr indent="-228600" defTabSz="914400">
              <a:buClr>
                <a:srgbClr val="AA2B1E"/>
              </a:buClr>
            </a:pPr>
            <a:r>
              <a:rPr lang="en-US" altLang="en-US"/>
              <a:t>Difficult to run if there are too many conflicting opinons.</a:t>
            </a:r>
          </a:p>
          <a:p>
            <a:pPr indent="-228600" defTabSz="914400">
              <a:buClr>
                <a:srgbClr val="AA2B1E"/>
              </a:buClr>
            </a:pPr>
            <a:r>
              <a:rPr lang="en-US" altLang="en-US"/>
              <a:t>Data difficult to analyse and summarise</a:t>
            </a:r>
          </a:p>
          <a:p>
            <a:pPr indent="-228600" defTabSz="914400">
              <a:buClr>
                <a:srgbClr val="AA2B1E"/>
              </a:buClr>
            </a:pPr>
            <a:r>
              <a:rPr lang="en-US" altLang="en-US"/>
              <a:t>Not effective for exploring individuals views and perspectives</a:t>
            </a:r>
            <a:endParaRPr lang="en-US" altLang="cy-GB"/>
          </a:p>
        </p:txBody>
      </p:sp>
    </p:spTree>
    <p:extLst>
      <p:ext uri="{BB962C8B-B14F-4D97-AF65-F5344CB8AC3E}">
        <p14:creationId xmlns:p14="http://schemas.microsoft.com/office/powerpoint/2010/main" val="14723835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2" name="Rectangle 11271">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4"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6623" y="900814"/>
            <a:ext cx="569713"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76"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8327" y="633165"/>
            <a:ext cx="36199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78" name="Freeform: Shape 11277">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965" y="636723"/>
            <a:ext cx="3000047"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266" name="Rectangle 2"/>
          <p:cNvSpPr>
            <a:spLocks noGrp="1" noChangeArrowheads="1"/>
          </p:cNvSpPr>
          <p:nvPr>
            <p:ph type="title"/>
          </p:nvPr>
        </p:nvSpPr>
        <p:spPr>
          <a:xfrm>
            <a:off x="701154" y="982272"/>
            <a:ext cx="2541314" cy="4560970"/>
          </a:xfrm>
        </p:spPr>
        <p:txBody>
          <a:bodyPr vert="horz" lIns="91440" tIns="45720" rIns="91440" bIns="45720" rtlCol="0" anchor="ctr">
            <a:normAutofit/>
          </a:bodyPr>
          <a:lstStyle/>
          <a:p>
            <a:pPr defTabSz="914400"/>
            <a:r>
              <a:rPr lang="en-US" altLang="en-US" sz="3500" kern="1200">
                <a:solidFill>
                  <a:srgbClr val="FFFFFF"/>
                </a:solidFill>
                <a:latin typeface="+mj-lt"/>
                <a:ea typeface="+mj-ea"/>
                <a:cs typeface="+mj-cs"/>
              </a:rPr>
              <a:t>Carrying out a Focus Group</a:t>
            </a:r>
          </a:p>
        </p:txBody>
      </p:sp>
      <p:sp>
        <p:nvSpPr>
          <p:cNvPr id="1128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76336" y="1352302"/>
            <a:ext cx="499169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1267" name="Rectangle 3"/>
          <p:cNvSpPr>
            <a:spLocks noGrp="1" noChangeArrowheads="1"/>
          </p:cNvSpPr>
          <p:nvPr>
            <p:ph sz="quarter" idx="13"/>
          </p:nvPr>
        </p:nvSpPr>
        <p:spPr>
          <a:xfrm>
            <a:off x="3916396" y="1719618"/>
            <a:ext cx="4461623" cy="4334629"/>
          </a:xfrm>
        </p:spPr>
        <p:txBody>
          <a:bodyPr vert="horz" lIns="91440" tIns="45720" rIns="91440" bIns="45720" rtlCol="0" anchor="ctr">
            <a:normAutofit/>
          </a:bodyPr>
          <a:lstStyle/>
          <a:p>
            <a:pPr indent="-228600" defTabSz="914400"/>
            <a:r>
              <a:rPr lang="en-US" altLang="en-US" dirty="0">
                <a:solidFill>
                  <a:srgbClr val="FEFFFF"/>
                </a:solidFill>
              </a:rPr>
              <a:t>Develop  a guide or protocol</a:t>
            </a:r>
          </a:p>
          <a:p>
            <a:pPr lvl="1" indent="-228600" defTabSz="914400"/>
            <a:r>
              <a:rPr lang="en-US" altLang="en-US" sz="2100" dirty="0">
                <a:solidFill>
                  <a:srgbClr val="FEFFFF"/>
                </a:solidFill>
              </a:rPr>
              <a:t>Create a set of questions </a:t>
            </a:r>
          </a:p>
          <a:p>
            <a:pPr lvl="2" indent="-228600" defTabSz="914400"/>
            <a:r>
              <a:rPr lang="en-US" altLang="en-US" sz="2100" dirty="0">
                <a:solidFill>
                  <a:srgbClr val="FEFFFF"/>
                </a:solidFill>
              </a:rPr>
              <a:t>Demographic information should be filled in (name, age, sex, nationality </a:t>
            </a:r>
            <a:r>
              <a:rPr lang="en-US" altLang="en-US" sz="2100" dirty="0" err="1">
                <a:solidFill>
                  <a:srgbClr val="FEFFFF"/>
                </a:solidFill>
              </a:rPr>
              <a:t>etc</a:t>
            </a:r>
            <a:r>
              <a:rPr lang="en-US" altLang="en-US" sz="2100" dirty="0">
                <a:solidFill>
                  <a:srgbClr val="FEFFFF"/>
                </a:solidFill>
              </a:rPr>
              <a:t>…)</a:t>
            </a:r>
          </a:p>
          <a:p>
            <a:pPr lvl="2" indent="-228600" defTabSz="914400"/>
            <a:r>
              <a:rPr lang="en-US" altLang="en-US" sz="2100" dirty="0">
                <a:solidFill>
                  <a:srgbClr val="FEFFFF"/>
                </a:solidFill>
              </a:rPr>
              <a:t>Begin with very simple questions</a:t>
            </a:r>
          </a:p>
          <a:p>
            <a:pPr lvl="2" indent="-228600" defTabSz="914400"/>
            <a:r>
              <a:rPr lang="en-US" altLang="en-US" sz="2100" dirty="0">
                <a:solidFill>
                  <a:srgbClr val="FEFFFF"/>
                </a:solidFill>
              </a:rPr>
              <a:t>Keep questions open not closed e.g. avoid yes or no answers.</a:t>
            </a:r>
          </a:p>
          <a:p>
            <a:pPr lvl="2" indent="-228600" defTabSz="914400"/>
            <a:endParaRPr lang="en-US" altLang="en-US" sz="2100" dirty="0">
              <a:solidFill>
                <a:srgbClr val="FEFFFF"/>
              </a:solidFill>
            </a:endParaRPr>
          </a:p>
          <a:p>
            <a:pPr lvl="1" indent="-228600" defTabSz="914400"/>
            <a:endParaRPr lang="en-US" altLang="en-US" sz="2100" dirty="0">
              <a:solidFill>
                <a:srgbClr val="FEFFFF"/>
              </a:solidFill>
            </a:endParaRPr>
          </a:p>
        </p:txBody>
      </p:sp>
    </p:spTree>
    <p:extLst>
      <p:ext uri="{BB962C8B-B14F-4D97-AF65-F5344CB8AC3E}">
        <p14:creationId xmlns:p14="http://schemas.microsoft.com/office/powerpoint/2010/main" val="32016966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6" name="Rectangle 12295">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8"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6623" y="900814"/>
            <a:ext cx="569713"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00"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8327" y="633165"/>
            <a:ext cx="36199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02" name="Freeform: Shape 12301">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965" y="636723"/>
            <a:ext cx="3000047"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290" name="Rectangle 2"/>
          <p:cNvSpPr>
            <a:spLocks noGrp="1" noChangeArrowheads="1"/>
          </p:cNvSpPr>
          <p:nvPr>
            <p:ph type="title"/>
          </p:nvPr>
        </p:nvSpPr>
        <p:spPr>
          <a:xfrm>
            <a:off x="701154" y="982272"/>
            <a:ext cx="2541314" cy="4560970"/>
          </a:xfrm>
        </p:spPr>
        <p:txBody>
          <a:bodyPr vert="horz" lIns="91440" tIns="45720" rIns="91440" bIns="45720" rtlCol="0" anchor="ctr">
            <a:normAutofit/>
          </a:bodyPr>
          <a:lstStyle/>
          <a:p>
            <a:pPr defTabSz="914400"/>
            <a:r>
              <a:rPr lang="en-US" altLang="en-US" sz="3500" kern="1200">
                <a:solidFill>
                  <a:srgbClr val="FFFFFF"/>
                </a:solidFill>
                <a:latin typeface="+mj-lt"/>
                <a:ea typeface="+mj-ea"/>
                <a:cs typeface="+mj-cs"/>
              </a:rPr>
              <a:t>Carrying out a Focus Group</a:t>
            </a:r>
            <a:br>
              <a:rPr lang="en-US" altLang="en-US" sz="3500" kern="1200">
                <a:solidFill>
                  <a:srgbClr val="FFFFFF"/>
                </a:solidFill>
                <a:latin typeface="+mj-lt"/>
                <a:ea typeface="+mj-ea"/>
                <a:cs typeface="+mj-cs"/>
              </a:rPr>
            </a:br>
            <a:endParaRPr lang="en-US" altLang="en-US" sz="3500" kern="1200">
              <a:solidFill>
                <a:srgbClr val="FFFFFF"/>
              </a:solidFill>
              <a:latin typeface="+mj-lt"/>
              <a:ea typeface="+mj-ea"/>
              <a:cs typeface="+mj-cs"/>
            </a:endParaRPr>
          </a:p>
        </p:txBody>
      </p:sp>
      <p:sp>
        <p:nvSpPr>
          <p:cNvPr id="12304"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76336" y="1352302"/>
            <a:ext cx="499169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2291" name="Rectangle 3"/>
          <p:cNvSpPr>
            <a:spLocks noGrp="1" noChangeArrowheads="1"/>
          </p:cNvSpPr>
          <p:nvPr>
            <p:ph sz="quarter" idx="13"/>
          </p:nvPr>
        </p:nvSpPr>
        <p:spPr>
          <a:xfrm>
            <a:off x="3916396" y="1719618"/>
            <a:ext cx="4461623" cy="4334629"/>
          </a:xfrm>
        </p:spPr>
        <p:txBody>
          <a:bodyPr vert="horz" lIns="91440" tIns="45720" rIns="91440" bIns="45720" rtlCol="0" anchor="ctr">
            <a:normAutofit/>
          </a:bodyPr>
          <a:lstStyle/>
          <a:p>
            <a:pPr indent="-228600" defTabSz="914400"/>
            <a:r>
              <a:rPr lang="en-US" altLang="en-US">
                <a:solidFill>
                  <a:srgbClr val="FEFFFF"/>
                </a:solidFill>
              </a:rPr>
              <a:t>Select Respondents :</a:t>
            </a:r>
          </a:p>
          <a:p>
            <a:pPr lvl="1" indent="-228600" defTabSz="914400"/>
            <a:r>
              <a:rPr lang="en-US" altLang="en-US" sz="2100">
                <a:solidFill>
                  <a:srgbClr val="FEFFFF"/>
                </a:solidFill>
              </a:rPr>
              <a:t>Who should you engage?  And Why? </a:t>
            </a:r>
          </a:p>
          <a:p>
            <a:pPr lvl="1" indent="-228600" defTabSz="914400"/>
            <a:r>
              <a:rPr lang="en-US" altLang="en-US" sz="2100">
                <a:solidFill>
                  <a:srgbClr val="FEFFFF"/>
                </a:solidFill>
              </a:rPr>
              <a:t>How many focus groups? </a:t>
            </a:r>
          </a:p>
          <a:p>
            <a:pPr indent="-228600" defTabSz="914400"/>
            <a:endParaRPr lang="en-US" altLang="en-US">
              <a:solidFill>
                <a:srgbClr val="FEFFFF"/>
              </a:solidFill>
            </a:endParaRPr>
          </a:p>
        </p:txBody>
      </p:sp>
    </p:spTree>
    <p:extLst>
      <p:ext uri="{BB962C8B-B14F-4D97-AF65-F5344CB8AC3E}">
        <p14:creationId xmlns:p14="http://schemas.microsoft.com/office/powerpoint/2010/main" val="18068275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1"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6623" y="900814"/>
            <a:ext cx="569713"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23"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8327" y="633165"/>
            <a:ext cx="36199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25" name="Freeform: Shape 13324">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965" y="636723"/>
            <a:ext cx="3000047"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314" name="Rectangle 2"/>
          <p:cNvSpPr>
            <a:spLocks noGrp="1" noChangeArrowheads="1"/>
          </p:cNvSpPr>
          <p:nvPr>
            <p:ph type="title"/>
          </p:nvPr>
        </p:nvSpPr>
        <p:spPr>
          <a:xfrm>
            <a:off x="701154" y="982272"/>
            <a:ext cx="2541314" cy="4560970"/>
          </a:xfrm>
        </p:spPr>
        <p:txBody>
          <a:bodyPr vert="horz" lIns="91440" tIns="45720" rIns="91440" bIns="45720" rtlCol="0" anchor="ctr">
            <a:normAutofit/>
          </a:bodyPr>
          <a:lstStyle/>
          <a:p>
            <a:pPr defTabSz="914400"/>
            <a:r>
              <a:rPr lang="en-US" altLang="en-US" sz="3500" kern="1200">
                <a:solidFill>
                  <a:srgbClr val="FFFFFF"/>
                </a:solidFill>
                <a:latin typeface="+mj-lt"/>
                <a:ea typeface="+mj-ea"/>
                <a:cs typeface="+mj-cs"/>
              </a:rPr>
              <a:t>Carrying out a Focus Group</a:t>
            </a:r>
          </a:p>
        </p:txBody>
      </p:sp>
      <p:sp>
        <p:nvSpPr>
          <p:cNvPr id="13327"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76336" y="1352302"/>
            <a:ext cx="499169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0243" name="Rectangle 3"/>
          <p:cNvSpPr>
            <a:spLocks noGrp="1" noChangeArrowheads="1"/>
          </p:cNvSpPr>
          <p:nvPr>
            <p:ph sz="quarter" idx="13"/>
          </p:nvPr>
        </p:nvSpPr>
        <p:spPr>
          <a:xfrm>
            <a:off x="3916396" y="1719618"/>
            <a:ext cx="4461623" cy="4334629"/>
          </a:xfrm>
        </p:spPr>
        <p:txBody>
          <a:bodyPr vert="horz" lIns="91440" tIns="45720" rIns="91440" bIns="45720" rtlCol="0" anchor="ctr">
            <a:normAutofit/>
          </a:bodyPr>
          <a:lstStyle/>
          <a:p>
            <a:pPr marL="45720" indent="0" defTabSz="914400" fontAlgn="auto">
              <a:spcAft>
                <a:spcPts val="0"/>
              </a:spcAft>
              <a:buNone/>
              <a:defRPr/>
            </a:pPr>
            <a:r>
              <a:rPr lang="en-US" altLang="en-US" sz="1300" dirty="0">
                <a:solidFill>
                  <a:srgbClr val="FEFFFF"/>
                </a:solidFill>
              </a:rPr>
              <a:t>Conduct a focus Group </a:t>
            </a:r>
          </a:p>
          <a:p>
            <a:pPr marL="274320" indent="-228600" defTabSz="914400" fontAlgn="auto">
              <a:spcAft>
                <a:spcPts val="0"/>
              </a:spcAft>
              <a:defRPr/>
            </a:pPr>
            <a:r>
              <a:rPr lang="en-US" altLang="en-US" sz="1300" dirty="0">
                <a:solidFill>
                  <a:srgbClr val="FEFFFF"/>
                </a:solidFill>
              </a:rPr>
              <a:t>You will need: </a:t>
            </a:r>
          </a:p>
          <a:p>
            <a:pPr marL="640080" lvl="1" indent="-228600" defTabSz="914400" fontAlgn="auto">
              <a:spcAft>
                <a:spcPts val="0"/>
              </a:spcAft>
              <a:defRPr/>
            </a:pPr>
            <a:r>
              <a:rPr lang="en-US" altLang="en-US" sz="1300" dirty="0">
                <a:solidFill>
                  <a:srgbClr val="FEFFFF"/>
                </a:solidFill>
              </a:rPr>
              <a:t>Facilitator / Moderator</a:t>
            </a:r>
          </a:p>
          <a:p>
            <a:pPr marL="640080" lvl="1" indent="-228600" defTabSz="914400" fontAlgn="auto">
              <a:spcAft>
                <a:spcPts val="0"/>
              </a:spcAft>
              <a:defRPr/>
            </a:pPr>
            <a:r>
              <a:rPr lang="en-US" altLang="en-US" sz="1300" dirty="0">
                <a:solidFill>
                  <a:srgbClr val="FEFFFF"/>
                </a:solidFill>
              </a:rPr>
              <a:t>Note taker</a:t>
            </a:r>
          </a:p>
          <a:p>
            <a:pPr marL="640080" lvl="1" indent="-228600" defTabSz="914400" fontAlgn="auto">
              <a:spcAft>
                <a:spcPts val="0"/>
              </a:spcAft>
              <a:defRPr/>
            </a:pPr>
            <a:r>
              <a:rPr lang="en-US" altLang="en-US" sz="1300" dirty="0">
                <a:solidFill>
                  <a:srgbClr val="FEFFFF"/>
                </a:solidFill>
              </a:rPr>
              <a:t>Observer </a:t>
            </a:r>
          </a:p>
          <a:p>
            <a:pPr marL="640080" lvl="1" indent="-228600" defTabSz="914400" fontAlgn="auto">
              <a:spcAft>
                <a:spcPts val="0"/>
              </a:spcAft>
              <a:defRPr/>
            </a:pPr>
            <a:endParaRPr lang="en-US" altLang="en-US" sz="1300" dirty="0">
              <a:solidFill>
                <a:srgbClr val="FEFFFF"/>
              </a:solidFill>
            </a:endParaRPr>
          </a:p>
          <a:p>
            <a:pPr marL="274320" indent="-228600" defTabSz="914400" fontAlgn="auto">
              <a:spcAft>
                <a:spcPts val="0"/>
              </a:spcAft>
              <a:defRPr/>
            </a:pPr>
            <a:r>
              <a:rPr lang="en-US" altLang="en-US" sz="1300" dirty="0">
                <a:solidFill>
                  <a:srgbClr val="FEFFFF"/>
                </a:solidFill>
              </a:rPr>
              <a:t>Structure: </a:t>
            </a:r>
          </a:p>
          <a:p>
            <a:pPr marL="640080" lvl="1" indent="-228600" defTabSz="914400" fontAlgn="auto">
              <a:spcAft>
                <a:spcPts val="0"/>
              </a:spcAft>
              <a:defRPr/>
            </a:pPr>
            <a:r>
              <a:rPr lang="en-US" altLang="en-US" sz="1300" dirty="0">
                <a:solidFill>
                  <a:srgbClr val="FEFFFF"/>
                </a:solidFill>
              </a:rPr>
              <a:t>Introduction</a:t>
            </a:r>
          </a:p>
          <a:p>
            <a:pPr marL="640080" lvl="1" indent="-228600" defTabSz="914400" fontAlgn="auto">
              <a:spcAft>
                <a:spcPts val="0"/>
              </a:spcAft>
              <a:defRPr/>
            </a:pPr>
            <a:r>
              <a:rPr lang="en-US" altLang="en-US" sz="1300" dirty="0">
                <a:solidFill>
                  <a:srgbClr val="FEFFFF"/>
                </a:solidFill>
              </a:rPr>
              <a:t>Welcome participants and thank them </a:t>
            </a:r>
          </a:p>
          <a:p>
            <a:pPr marL="640080" lvl="1" indent="-228600" defTabSz="914400" fontAlgn="auto">
              <a:spcAft>
                <a:spcPts val="0"/>
              </a:spcAft>
              <a:defRPr/>
            </a:pPr>
            <a:r>
              <a:rPr lang="en-US" altLang="en-US" sz="1300" dirty="0">
                <a:solidFill>
                  <a:srgbClr val="FEFFFF"/>
                </a:solidFill>
              </a:rPr>
              <a:t>Introduce yourself </a:t>
            </a:r>
          </a:p>
          <a:p>
            <a:pPr marL="640080" lvl="1" indent="-228600" defTabSz="914400" fontAlgn="auto">
              <a:spcAft>
                <a:spcPts val="0"/>
              </a:spcAft>
              <a:defRPr/>
            </a:pPr>
            <a:r>
              <a:rPr lang="en-US" altLang="en-US" sz="1300" dirty="0">
                <a:solidFill>
                  <a:srgbClr val="FEFFFF"/>
                </a:solidFill>
              </a:rPr>
              <a:t>Describe the research project and the other components of the work</a:t>
            </a:r>
          </a:p>
          <a:p>
            <a:pPr marL="640080" lvl="1" indent="-228600" defTabSz="914400" fontAlgn="auto">
              <a:spcAft>
                <a:spcPts val="0"/>
              </a:spcAft>
              <a:defRPr/>
            </a:pPr>
            <a:r>
              <a:rPr lang="en-US" altLang="en-US" sz="1300" dirty="0">
                <a:solidFill>
                  <a:srgbClr val="FEFFFF"/>
                </a:solidFill>
              </a:rPr>
              <a:t>Provide an overview of the subjects to be covered</a:t>
            </a:r>
          </a:p>
          <a:p>
            <a:pPr marL="640080" lvl="1" indent="-228600" defTabSz="914400" fontAlgn="auto">
              <a:spcAft>
                <a:spcPts val="0"/>
              </a:spcAft>
              <a:defRPr/>
            </a:pPr>
            <a:r>
              <a:rPr lang="en-US" altLang="en-US" sz="1300" dirty="0">
                <a:solidFill>
                  <a:srgbClr val="FEFFFF"/>
                </a:solidFill>
              </a:rPr>
              <a:t>Explain that participants need not provide personal information unless they choose to. </a:t>
            </a:r>
          </a:p>
          <a:p>
            <a:pPr marL="640080" lvl="1" indent="-228600" defTabSz="914400" fontAlgn="auto">
              <a:spcAft>
                <a:spcPts val="0"/>
              </a:spcAft>
              <a:defRPr/>
            </a:pPr>
            <a:r>
              <a:rPr lang="en-US" altLang="en-US" sz="1300" dirty="0">
                <a:solidFill>
                  <a:srgbClr val="FEFFFF"/>
                </a:solidFill>
              </a:rPr>
              <a:t>Set ground rules.</a:t>
            </a:r>
          </a:p>
          <a:p>
            <a:pPr marL="640080" lvl="1" indent="-228600" defTabSz="914400" fontAlgn="auto">
              <a:spcAft>
                <a:spcPts val="0"/>
              </a:spcAft>
              <a:defRPr/>
            </a:pPr>
            <a:r>
              <a:rPr lang="en-US" altLang="en-US" sz="1300" dirty="0">
                <a:solidFill>
                  <a:srgbClr val="FEFFFF"/>
                </a:solidFill>
              </a:rPr>
              <a:t>Start with questions you have developed. </a:t>
            </a:r>
          </a:p>
          <a:p>
            <a:pPr marL="640080" lvl="1" indent="-228600" defTabSz="914400" fontAlgn="auto">
              <a:spcAft>
                <a:spcPts val="0"/>
              </a:spcAft>
              <a:defRPr/>
            </a:pPr>
            <a:endParaRPr lang="en-US" altLang="en-US" sz="1300" dirty="0">
              <a:solidFill>
                <a:srgbClr val="FEFFFF"/>
              </a:solidFill>
            </a:endParaRPr>
          </a:p>
          <a:p>
            <a:pPr marL="274320" indent="-228600" defTabSz="914400" fontAlgn="auto">
              <a:spcAft>
                <a:spcPts val="0"/>
              </a:spcAft>
              <a:defRPr/>
            </a:pPr>
            <a:endParaRPr lang="en-US" altLang="en-US" sz="1300" dirty="0">
              <a:solidFill>
                <a:srgbClr val="FEFFFF"/>
              </a:solidFill>
            </a:endParaRPr>
          </a:p>
        </p:txBody>
      </p:sp>
    </p:spTree>
    <p:extLst>
      <p:ext uri="{BB962C8B-B14F-4D97-AF65-F5344CB8AC3E}">
        <p14:creationId xmlns:p14="http://schemas.microsoft.com/office/powerpoint/2010/main" val="32409870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4" name="Rectangle 14343">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346" name="Group 14345">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4347"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48"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49"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4338" name="Rectangle 2"/>
          <p:cNvSpPr>
            <a:spLocks noGrp="1" noChangeArrowheads="1"/>
          </p:cNvSpPr>
          <p:nvPr>
            <p:ph type="title"/>
          </p:nvPr>
        </p:nvSpPr>
        <p:spPr>
          <a:xfrm>
            <a:off x="823851" y="885651"/>
            <a:ext cx="2422352" cy="4624603"/>
          </a:xfrm>
        </p:spPr>
        <p:txBody>
          <a:bodyPr vert="horz" lIns="91440" tIns="45720" rIns="91440" bIns="45720" rtlCol="0" anchor="ctr">
            <a:normAutofit/>
          </a:bodyPr>
          <a:lstStyle/>
          <a:p>
            <a:pPr defTabSz="914400"/>
            <a:r>
              <a:rPr lang="en-US" altLang="en-US" sz="4400" kern="1200">
                <a:solidFill>
                  <a:srgbClr val="FFFFFF"/>
                </a:solidFill>
                <a:latin typeface="+mj-lt"/>
                <a:ea typeface="+mj-ea"/>
                <a:cs typeface="+mj-cs"/>
              </a:rPr>
              <a:t>Creative Focus Groups</a:t>
            </a:r>
          </a:p>
        </p:txBody>
      </p:sp>
      <p:sp>
        <p:nvSpPr>
          <p:cNvPr id="14339" name="Rectangle 3"/>
          <p:cNvSpPr>
            <a:spLocks noGrp="1" noChangeArrowheads="1"/>
          </p:cNvSpPr>
          <p:nvPr>
            <p:ph sz="quarter" idx="13"/>
          </p:nvPr>
        </p:nvSpPr>
        <p:spPr>
          <a:xfrm>
            <a:off x="3734031" y="885651"/>
            <a:ext cx="4893915" cy="4616849"/>
          </a:xfrm>
        </p:spPr>
        <p:txBody>
          <a:bodyPr vert="horz" lIns="91440" tIns="45720" rIns="91440" bIns="45720" rtlCol="0" anchor="ctr">
            <a:normAutofit/>
          </a:bodyPr>
          <a:lstStyle/>
          <a:p>
            <a:pPr indent="-228600" defTabSz="914400"/>
            <a:r>
              <a:rPr lang="en-US" altLang="en-US"/>
              <a:t>Have your overall focus in mind and questions, but use other ways to engage the group:</a:t>
            </a:r>
          </a:p>
          <a:p>
            <a:pPr lvl="1" indent="-228600" defTabSz="914400"/>
            <a:r>
              <a:rPr lang="en-US" altLang="en-US" sz="2100"/>
              <a:t>The First thing you think of when I say……</a:t>
            </a:r>
          </a:p>
          <a:p>
            <a:pPr lvl="2" indent="-228600" defTabSz="914400"/>
            <a:r>
              <a:rPr lang="en-US" altLang="en-US" sz="2100"/>
              <a:t>E.g the project you are involved…capture the responses..</a:t>
            </a:r>
          </a:p>
          <a:p>
            <a:pPr lvl="2" indent="-228600" defTabSz="914400"/>
            <a:endParaRPr lang="en-US" altLang="en-US" sz="2100"/>
          </a:p>
        </p:txBody>
      </p:sp>
    </p:spTree>
    <p:extLst>
      <p:ext uri="{BB962C8B-B14F-4D97-AF65-F5344CB8AC3E}">
        <p14:creationId xmlns:p14="http://schemas.microsoft.com/office/powerpoint/2010/main" val="2992385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369" name="Group 15368">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5370"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71"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72"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5362" name="Title 3"/>
          <p:cNvSpPr>
            <a:spLocks noGrp="1"/>
          </p:cNvSpPr>
          <p:nvPr>
            <p:ph type="title"/>
          </p:nvPr>
        </p:nvSpPr>
        <p:spPr>
          <a:xfrm>
            <a:off x="823851" y="885651"/>
            <a:ext cx="2422352" cy="4624603"/>
          </a:xfrm>
        </p:spPr>
        <p:txBody>
          <a:bodyPr vert="horz" lIns="91440" tIns="45720" rIns="91440" bIns="45720" rtlCol="0" anchor="ctr">
            <a:normAutofit/>
          </a:bodyPr>
          <a:lstStyle/>
          <a:p>
            <a:pPr defTabSz="914400"/>
            <a:r>
              <a:rPr lang="en-US" altLang="en-US" sz="4400" kern="1200">
                <a:solidFill>
                  <a:srgbClr val="FFFFFF"/>
                </a:solidFill>
                <a:latin typeface="+mj-lt"/>
                <a:ea typeface="+mj-ea"/>
                <a:cs typeface="+mj-cs"/>
              </a:rPr>
              <a:t>Creative Focus Groups</a:t>
            </a:r>
            <a:endParaRPr lang="en-US" altLang="cy-GB" sz="4400" kern="1200">
              <a:solidFill>
                <a:srgbClr val="FFFFFF"/>
              </a:solidFill>
              <a:latin typeface="+mj-lt"/>
              <a:ea typeface="+mj-ea"/>
              <a:cs typeface="+mj-cs"/>
            </a:endParaRPr>
          </a:p>
        </p:txBody>
      </p:sp>
      <p:sp>
        <p:nvSpPr>
          <p:cNvPr id="5" name="Content Placeholder 4"/>
          <p:cNvSpPr>
            <a:spLocks noGrp="1"/>
          </p:cNvSpPr>
          <p:nvPr>
            <p:ph sz="quarter" idx="13"/>
          </p:nvPr>
        </p:nvSpPr>
        <p:spPr>
          <a:xfrm>
            <a:off x="3734031" y="885651"/>
            <a:ext cx="4893915" cy="4616849"/>
          </a:xfrm>
        </p:spPr>
        <p:txBody>
          <a:bodyPr vert="horz" lIns="91440" tIns="45720" rIns="91440" bIns="45720" rtlCol="0" anchor="ctr">
            <a:normAutofit/>
          </a:bodyPr>
          <a:lstStyle/>
          <a:p>
            <a:pPr marL="640080" lvl="1" indent="-228600" defTabSz="914400" fontAlgn="auto">
              <a:spcAft>
                <a:spcPts val="0"/>
              </a:spcAft>
              <a:defRPr/>
            </a:pPr>
            <a:r>
              <a:rPr lang="en-US" altLang="en-US" sz="2100" dirty="0"/>
              <a:t>Collage and Drawing….</a:t>
            </a:r>
          </a:p>
          <a:p>
            <a:pPr lvl="2" indent="-228600" defTabSz="914400" fontAlgn="auto">
              <a:spcAft>
                <a:spcPts val="0"/>
              </a:spcAft>
              <a:defRPr/>
            </a:pPr>
            <a:r>
              <a:rPr lang="en-US" altLang="en-US" sz="2100" dirty="0"/>
              <a:t>Ask the group to determine the best subject for a collage or drawing activity (in relation to the topic you are exploring) </a:t>
            </a:r>
          </a:p>
          <a:p>
            <a:pPr lvl="2" indent="-228600" defTabSz="914400" fontAlgn="auto">
              <a:spcAft>
                <a:spcPts val="0"/>
              </a:spcAft>
              <a:defRPr/>
            </a:pPr>
            <a:r>
              <a:rPr lang="en-US" altLang="en-US" sz="2100" dirty="0"/>
              <a:t>Individuals make their collages and then present to the group: ask the groups to then talk about the issues raised </a:t>
            </a:r>
          </a:p>
          <a:p>
            <a:pPr lvl="2" indent="-228600" defTabSz="914400" fontAlgn="auto">
              <a:spcAft>
                <a:spcPts val="0"/>
              </a:spcAft>
              <a:defRPr/>
            </a:pPr>
            <a:r>
              <a:rPr lang="en-US" altLang="en-US" sz="2100" dirty="0"/>
              <a:t>You capture this information on a flip chart </a:t>
            </a:r>
          </a:p>
          <a:p>
            <a:pPr lvl="2" indent="-228600" defTabSz="914400" fontAlgn="auto">
              <a:spcAft>
                <a:spcPts val="0"/>
              </a:spcAft>
              <a:defRPr/>
            </a:pPr>
            <a:r>
              <a:rPr lang="en-US" altLang="en-US" sz="2100" dirty="0"/>
              <a:t>Use follow up questions to explore issues further (again capture the information…)</a:t>
            </a:r>
          </a:p>
          <a:p>
            <a:pPr marL="274320" indent="-228600" defTabSz="914400" fontAlgn="auto">
              <a:spcAft>
                <a:spcPts val="0"/>
              </a:spcAft>
              <a:defRPr/>
            </a:pPr>
            <a:endParaRPr lang="en-US" dirty="0"/>
          </a:p>
        </p:txBody>
      </p:sp>
    </p:spTree>
    <p:extLst>
      <p:ext uri="{BB962C8B-B14F-4D97-AF65-F5344CB8AC3E}">
        <p14:creationId xmlns:p14="http://schemas.microsoft.com/office/powerpoint/2010/main" val="21969450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393" name="Group 16392">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6394"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95"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96"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6386" name="Rectangle 2"/>
          <p:cNvSpPr>
            <a:spLocks noGrp="1" noChangeArrowheads="1"/>
          </p:cNvSpPr>
          <p:nvPr>
            <p:ph type="title"/>
          </p:nvPr>
        </p:nvSpPr>
        <p:spPr>
          <a:xfrm>
            <a:off x="823851" y="885651"/>
            <a:ext cx="2422352" cy="4624603"/>
          </a:xfrm>
        </p:spPr>
        <p:txBody>
          <a:bodyPr vert="horz" lIns="91440" tIns="45720" rIns="91440" bIns="45720" rtlCol="0" anchor="ctr">
            <a:normAutofit/>
          </a:bodyPr>
          <a:lstStyle/>
          <a:p>
            <a:pPr defTabSz="914400"/>
            <a:r>
              <a:rPr lang="en-US" altLang="en-US" sz="4400" kern="1200">
                <a:solidFill>
                  <a:srgbClr val="FFFFFF"/>
                </a:solidFill>
                <a:latin typeface="+mj-lt"/>
                <a:ea typeface="+mj-ea"/>
                <a:cs typeface="+mj-cs"/>
              </a:rPr>
              <a:t>Creative Focus Groups</a:t>
            </a:r>
          </a:p>
        </p:txBody>
      </p:sp>
      <p:sp>
        <p:nvSpPr>
          <p:cNvPr id="12291" name="Rectangle 3"/>
          <p:cNvSpPr>
            <a:spLocks noGrp="1" noChangeArrowheads="1"/>
          </p:cNvSpPr>
          <p:nvPr>
            <p:ph sz="quarter" idx="13"/>
          </p:nvPr>
        </p:nvSpPr>
        <p:spPr>
          <a:xfrm>
            <a:off x="3734031" y="885651"/>
            <a:ext cx="4893915" cy="4616849"/>
          </a:xfrm>
        </p:spPr>
        <p:txBody>
          <a:bodyPr vert="horz" lIns="91440" tIns="45720" rIns="91440" bIns="45720" rtlCol="0" anchor="ctr">
            <a:normAutofit/>
          </a:bodyPr>
          <a:lstStyle/>
          <a:p>
            <a:pPr marL="640080" lvl="1" indent="-228600" defTabSz="914400" fontAlgn="auto">
              <a:spcAft>
                <a:spcPts val="0"/>
              </a:spcAft>
              <a:defRPr/>
            </a:pPr>
            <a:r>
              <a:rPr lang="en-US" altLang="en-US" sz="2100" dirty="0"/>
              <a:t>Mapping </a:t>
            </a:r>
          </a:p>
          <a:p>
            <a:pPr lvl="2" indent="-228600" defTabSz="914400" fontAlgn="auto">
              <a:spcAft>
                <a:spcPts val="0"/>
              </a:spcAft>
              <a:defRPr/>
            </a:pPr>
            <a:r>
              <a:rPr lang="en-US" altLang="en-US" sz="2100" dirty="0"/>
              <a:t>Helps understand the group’s experiences of space and relationships</a:t>
            </a:r>
          </a:p>
          <a:p>
            <a:pPr lvl="2" indent="-228600" defTabSz="914400" fontAlgn="auto">
              <a:spcAft>
                <a:spcPts val="0"/>
              </a:spcAft>
              <a:defRPr/>
            </a:pPr>
            <a:r>
              <a:rPr lang="en-US" altLang="en-US" sz="2100" dirty="0"/>
              <a:t>Mapping can be done in a variety of ways . Participants may produce flat maps, small scale models;  Maps of communities: if you were looking at where young people like to hang out and why/or dangers…; Places where they grew up …</a:t>
            </a:r>
          </a:p>
          <a:p>
            <a:pPr lvl="2" indent="-228600" defTabSz="914400" fontAlgn="auto">
              <a:spcAft>
                <a:spcPts val="0"/>
              </a:spcAft>
              <a:defRPr/>
            </a:pPr>
            <a:r>
              <a:rPr lang="en-US" altLang="en-US" sz="2100" dirty="0"/>
              <a:t>Again you can use the maps as points of discussion, they are visual tools to aid discussion….You could also use photographs!</a:t>
            </a:r>
          </a:p>
        </p:txBody>
      </p:sp>
    </p:spTree>
    <p:extLst>
      <p:ext uri="{BB962C8B-B14F-4D97-AF65-F5344CB8AC3E}">
        <p14:creationId xmlns:p14="http://schemas.microsoft.com/office/powerpoint/2010/main" val="12996094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6" name="Rectangle 17415">
            <a:extLst>
              <a:ext uri="{FF2B5EF4-FFF2-40B4-BE49-F238E27FC236}">
                <a16:creationId xmlns:a16="http://schemas.microsoft.com/office/drawing/2014/main" id="{3E57A3F2-3497-430E-BCD2-151E9B574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8" name="Freeform 6">
            <a:extLst>
              <a:ext uri="{FF2B5EF4-FFF2-40B4-BE49-F238E27FC236}">
                <a16:creationId xmlns:a16="http://schemas.microsoft.com/office/drawing/2014/main" id="{88B1F424-0E60-4F04-AFC7-00E1F2110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390858" y="911116"/>
            <a:ext cx="515815"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20" name="Freeform 7">
            <a:extLst>
              <a:ext uri="{FF2B5EF4-FFF2-40B4-BE49-F238E27FC236}">
                <a16:creationId xmlns:a16="http://schemas.microsoft.com/office/drawing/2014/main" id="{6B509DD1-7F4E-4C4D-9B18-626473A5F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600123" y="643467"/>
            <a:ext cx="307028"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22" name="Rectangle 8">
            <a:extLst>
              <a:ext uri="{FF2B5EF4-FFF2-40B4-BE49-F238E27FC236}">
                <a16:creationId xmlns:a16="http://schemas.microsoft.com/office/drawing/2014/main" id="{BB89D3BB-9A77-48E3-8C98-9A0A1DD4F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6646" y="644382"/>
            <a:ext cx="289201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7410" name="Rectangle 2"/>
          <p:cNvSpPr>
            <a:spLocks noGrp="1" noChangeArrowheads="1"/>
          </p:cNvSpPr>
          <p:nvPr>
            <p:ph type="title"/>
          </p:nvPr>
        </p:nvSpPr>
        <p:spPr>
          <a:xfrm>
            <a:off x="992065" y="1522820"/>
            <a:ext cx="2061031" cy="3601914"/>
          </a:xfrm>
        </p:spPr>
        <p:txBody>
          <a:bodyPr vert="horz" lIns="91440" tIns="45720" rIns="91440" bIns="45720" rtlCol="0" anchor="ctr">
            <a:normAutofit/>
          </a:bodyPr>
          <a:lstStyle/>
          <a:p>
            <a:pPr defTabSz="914400"/>
            <a:r>
              <a:rPr lang="en-US" altLang="en-US" sz="3100" kern="1200">
                <a:solidFill>
                  <a:srgbClr val="FFFFFF"/>
                </a:solidFill>
                <a:latin typeface="+mj-lt"/>
                <a:ea typeface="+mj-ea"/>
                <a:cs typeface="+mj-cs"/>
              </a:rPr>
              <a:t>Interviews </a:t>
            </a:r>
          </a:p>
        </p:txBody>
      </p:sp>
      <p:graphicFrame>
        <p:nvGraphicFramePr>
          <p:cNvPr id="17412" name="Rectangle 3">
            <a:extLst>
              <a:ext uri="{FF2B5EF4-FFF2-40B4-BE49-F238E27FC236}">
                <a16:creationId xmlns:a16="http://schemas.microsoft.com/office/drawing/2014/main" id="{63CBB5C9-9AD4-C14F-12A8-CA0047A0957E}"/>
              </a:ext>
            </a:extLst>
          </p:cNvPr>
          <p:cNvGraphicFramePr>
            <a:graphicFrameLocks noGrp="1"/>
          </p:cNvGraphicFramePr>
          <p:nvPr>
            <p:ph sz="quarter" idx="13"/>
            <p:extLst>
              <p:ext uri="{D42A27DB-BD31-4B8C-83A1-F6EECF244321}">
                <p14:modId xmlns:p14="http://schemas.microsoft.com/office/powerpoint/2010/main" val="3909465684"/>
              </p:ext>
            </p:extLst>
          </p:nvPr>
        </p:nvGraphicFramePr>
        <p:xfrm>
          <a:off x="3782136" y="643467"/>
          <a:ext cx="4867132" cy="52525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60718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0" name="Rectangle 18439">
            <a:extLst>
              <a:ext uri="{FF2B5EF4-FFF2-40B4-BE49-F238E27FC236}">
                <a16:creationId xmlns:a16="http://schemas.microsoft.com/office/drawing/2014/main" id="{3E57A3F2-3497-430E-BCD2-151E9B574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2" name="Freeform 6">
            <a:extLst>
              <a:ext uri="{FF2B5EF4-FFF2-40B4-BE49-F238E27FC236}">
                <a16:creationId xmlns:a16="http://schemas.microsoft.com/office/drawing/2014/main" id="{88B1F424-0E60-4F04-AFC7-00E1F2110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390858" y="911116"/>
            <a:ext cx="515815"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444" name="Freeform 7">
            <a:extLst>
              <a:ext uri="{FF2B5EF4-FFF2-40B4-BE49-F238E27FC236}">
                <a16:creationId xmlns:a16="http://schemas.microsoft.com/office/drawing/2014/main" id="{6B509DD1-7F4E-4C4D-9B18-626473A5F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600123" y="643467"/>
            <a:ext cx="307028"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446" name="Rectangle 8">
            <a:extLst>
              <a:ext uri="{FF2B5EF4-FFF2-40B4-BE49-F238E27FC236}">
                <a16:creationId xmlns:a16="http://schemas.microsoft.com/office/drawing/2014/main" id="{BB89D3BB-9A77-48E3-8C98-9A0A1DD4F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6646" y="644382"/>
            <a:ext cx="289201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8434" name="Rectangle 2"/>
          <p:cNvSpPr>
            <a:spLocks noGrp="1" noChangeArrowheads="1"/>
          </p:cNvSpPr>
          <p:nvPr>
            <p:ph type="title"/>
          </p:nvPr>
        </p:nvSpPr>
        <p:spPr>
          <a:xfrm>
            <a:off x="992065" y="1522820"/>
            <a:ext cx="2061031" cy="3601914"/>
          </a:xfrm>
        </p:spPr>
        <p:txBody>
          <a:bodyPr vert="horz" lIns="91440" tIns="45720" rIns="91440" bIns="45720" rtlCol="0" anchor="ctr">
            <a:normAutofit/>
          </a:bodyPr>
          <a:lstStyle/>
          <a:p>
            <a:pPr defTabSz="914400"/>
            <a:r>
              <a:rPr lang="en-US" altLang="en-US" sz="3100" kern="1200">
                <a:solidFill>
                  <a:srgbClr val="FFFFFF"/>
                </a:solidFill>
                <a:latin typeface="+mj-lt"/>
                <a:ea typeface="+mj-ea"/>
                <a:cs typeface="+mj-cs"/>
              </a:rPr>
              <a:t>Interview: protocols</a:t>
            </a:r>
          </a:p>
        </p:txBody>
      </p:sp>
      <p:graphicFrame>
        <p:nvGraphicFramePr>
          <p:cNvPr id="18436" name="Rectangle 3">
            <a:extLst>
              <a:ext uri="{FF2B5EF4-FFF2-40B4-BE49-F238E27FC236}">
                <a16:creationId xmlns:a16="http://schemas.microsoft.com/office/drawing/2014/main" id="{C0CEF850-BD78-0FF0-CC8F-0CC1B92494E1}"/>
              </a:ext>
            </a:extLst>
          </p:cNvPr>
          <p:cNvGraphicFramePr>
            <a:graphicFrameLocks noGrp="1"/>
          </p:cNvGraphicFramePr>
          <p:nvPr>
            <p:ph sz="quarter" idx="13"/>
            <p:extLst>
              <p:ext uri="{D42A27DB-BD31-4B8C-83A1-F6EECF244321}">
                <p14:modId xmlns:p14="http://schemas.microsoft.com/office/powerpoint/2010/main" val="2931197877"/>
              </p:ext>
            </p:extLst>
          </p:nvPr>
        </p:nvGraphicFramePr>
        <p:xfrm>
          <a:off x="3782136" y="643467"/>
          <a:ext cx="4867132" cy="52525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79788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73" name="Rectangle 19464">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474" name="Group 19466">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7282" y="635715"/>
            <a:ext cx="8356656" cy="2482136"/>
            <a:chOff x="409710" y="635715"/>
            <a:chExt cx="11142208" cy="2482136"/>
          </a:xfrm>
        </p:grpSpPr>
        <p:sp>
          <p:nvSpPr>
            <p:cNvPr id="19475"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69"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70"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71"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72" name="Rectangle 19471">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9458" name="Rectangle 2"/>
          <p:cNvSpPr>
            <a:spLocks noGrp="1" noChangeArrowheads="1"/>
          </p:cNvSpPr>
          <p:nvPr>
            <p:ph type="title"/>
          </p:nvPr>
        </p:nvSpPr>
        <p:spPr>
          <a:xfrm>
            <a:off x="785460" y="759805"/>
            <a:ext cx="7729890" cy="1325563"/>
          </a:xfrm>
        </p:spPr>
        <p:txBody>
          <a:bodyPr vert="horz" lIns="91440" tIns="45720" rIns="91440" bIns="45720" rtlCol="0" anchor="ctr">
            <a:normAutofit/>
          </a:bodyPr>
          <a:lstStyle/>
          <a:p>
            <a:pPr defTabSz="914400"/>
            <a:r>
              <a:rPr lang="en-US" altLang="en-US" sz="3500" kern="1200">
                <a:solidFill>
                  <a:srgbClr val="FFFFFF"/>
                </a:solidFill>
                <a:latin typeface="+mj-lt"/>
                <a:ea typeface="+mj-ea"/>
                <a:cs typeface="+mj-cs"/>
              </a:rPr>
              <a:t>Interview Questions</a:t>
            </a:r>
          </a:p>
        </p:txBody>
      </p:sp>
      <p:sp>
        <p:nvSpPr>
          <p:cNvPr id="15363" name="Rectangle 3"/>
          <p:cNvSpPr>
            <a:spLocks noGrp="1" noChangeArrowheads="1"/>
          </p:cNvSpPr>
          <p:nvPr>
            <p:ph sz="quarter" idx="13"/>
          </p:nvPr>
        </p:nvSpPr>
        <p:spPr>
          <a:xfrm>
            <a:off x="1068678" y="2494450"/>
            <a:ext cx="3040158" cy="3563159"/>
          </a:xfrm>
        </p:spPr>
        <p:txBody>
          <a:bodyPr vert="horz" lIns="91440" tIns="45720" rIns="91440" bIns="45720" rtlCol="0">
            <a:normAutofit/>
          </a:bodyPr>
          <a:lstStyle/>
          <a:p>
            <a:pPr marL="274320" indent="-228600" defTabSz="914400" fontAlgn="auto">
              <a:spcAft>
                <a:spcPts val="0"/>
              </a:spcAft>
              <a:defRPr/>
            </a:pPr>
            <a:r>
              <a:rPr lang="en-US" altLang="en-US" sz="1900"/>
              <a:t>Depending on the type of interview, </a:t>
            </a:r>
          </a:p>
          <a:p>
            <a:pPr marL="640080" lvl="1" indent="-228600" defTabSz="914400" fontAlgn="auto">
              <a:spcAft>
                <a:spcPts val="0"/>
              </a:spcAft>
              <a:defRPr/>
            </a:pPr>
            <a:r>
              <a:rPr lang="en-US" altLang="en-US" sz="1900"/>
              <a:t>Use open ended rather than closed questions</a:t>
            </a:r>
          </a:p>
          <a:p>
            <a:pPr marL="640080" lvl="1" indent="-228600" defTabSz="914400" fontAlgn="auto">
              <a:spcAft>
                <a:spcPts val="0"/>
              </a:spcAft>
              <a:defRPr/>
            </a:pPr>
            <a:r>
              <a:rPr lang="en-US" altLang="en-US" sz="1900"/>
              <a:t>Avoid questions that have a yes or no answer.</a:t>
            </a:r>
          </a:p>
          <a:p>
            <a:pPr marL="640080" lvl="1" indent="-228600" defTabSz="914400" fontAlgn="auto">
              <a:spcAft>
                <a:spcPts val="0"/>
              </a:spcAft>
              <a:defRPr/>
            </a:pPr>
            <a:r>
              <a:rPr lang="en-US" altLang="en-US" sz="1900"/>
              <a:t>Have a number of probes to help dig deeper into the questions..</a:t>
            </a:r>
          </a:p>
        </p:txBody>
      </p:sp>
      <p:pic>
        <p:nvPicPr>
          <p:cNvPr id="19462" name="Graphic 19461" descr="Question mark">
            <a:extLst>
              <a:ext uri="{FF2B5EF4-FFF2-40B4-BE49-F238E27FC236}">
                <a16:creationId xmlns:a16="http://schemas.microsoft.com/office/drawing/2014/main" id="{FACD3D6A-2086-2BC8-BFB3-3DA113B7676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93384" y="2492376"/>
            <a:ext cx="3563372" cy="3563372"/>
          </a:xfrm>
          <a:prstGeom prst="rect">
            <a:avLst/>
          </a:prstGeom>
        </p:spPr>
      </p:pic>
    </p:spTree>
    <p:extLst>
      <p:ext uri="{BB962C8B-B14F-4D97-AF65-F5344CB8AC3E}">
        <p14:creationId xmlns:p14="http://schemas.microsoft.com/office/powerpoint/2010/main" val="29525657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96" name="Rectangle 20487">
            <a:extLst>
              <a:ext uri="{FF2B5EF4-FFF2-40B4-BE49-F238E27FC236}">
                <a16:creationId xmlns:a16="http://schemas.microsoft.com/office/drawing/2014/main" id="{3E57A3F2-3497-430E-BCD2-151E9B574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7" name="Freeform 6">
            <a:extLst>
              <a:ext uri="{FF2B5EF4-FFF2-40B4-BE49-F238E27FC236}">
                <a16:creationId xmlns:a16="http://schemas.microsoft.com/office/drawing/2014/main" id="{88B1F424-0E60-4F04-AFC7-00E1F2110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390858" y="911116"/>
            <a:ext cx="515815"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498" name="Freeform 7">
            <a:extLst>
              <a:ext uri="{FF2B5EF4-FFF2-40B4-BE49-F238E27FC236}">
                <a16:creationId xmlns:a16="http://schemas.microsoft.com/office/drawing/2014/main" id="{6B509DD1-7F4E-4C4D-9B18-626473A5F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600123" y="643467"/>
            <a:ext cx="307028"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499" name="Rectangle 8">
            <a:extLst>
              <a:ext uri="{FF2B5EF4-FFF2-40B4-BE49-F238E27FC236}">
                <a16:creationId xmlns:a16="http://schemas.microsoft.com/office/drawing/2014/main" id="{BB89D3BB-9A77-48E3-8C98-9A0A1DD4F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6646" y="644382"/>
            <a:ext cx="289201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0482" name="Rectangle 2"/>
          <p:cNvSpPr>
            <a:spLocks noGrp="1" noChangeArrowheads="1"/>
          </p:cNvSpPr>
          <p:nvPr>
            <p:ph type="title"/>
          </p:nvPr>
        </p:nvSpPr>
        <p:spPr>
          <a:xfrm>
            <a:off x="992065" y="1522820"/>
            <a:ext cx="2061031" cy="3601914"/>
          </a:xfrm>
        </p:spPr>
        <p:txBody>
          <a:bodyPr vert="horz" lIns="91440" tIns="45720" rIns="91440" bIns="45720" rtlCol="0" anchor="ctr">
            <a:normAutofit/>
          </a:bodyPr>
          <a:lstStyle/>
          <a:p>
            <a:pPr defTabSz="914400"/>
            <a:r>
              <a:rPr lang="en-US" altLang="en-US" sz="3100" kern="1200">
                <a:solidFill>
                  <a:srgbClr val="FFFFFF"/>
                </a:solidFill>
                <a:latin typeface="+mj-lt"/>
                <a:ea typeface="+mj-ea"/>
                <a:cs typeface="+mj-cs"/>
              </a:rPr>
              <a:t>Conducting Interviews</a:t>
            </a:r>
          </a:p>
        </p:txBody>
      </p:sp>
      <p:graphicFrame>
        <p:nvGraphicFramePr>
          <p:cNvPr id="20500" name="Rectangle 3">
            <a:extLst>
              <a:ext uri="{FF2B5EF4-FFF2-40B4-BE49-F238E27FC236}">
                <a16:creationId xmlns:a16="http://schemas.microsoft.com/office/drawing/2014/main" id="{48649437-39E1-8A80-9B56-C93753D45A40}"/>
              </a:ext>
            </a:extLst>
          </p:cNvPr>
          <p:cNvGraphicFramePr>
            <a:graphicFrameLocks noGrp="1"/>
          </p:cNvGraphicFramePr>
          <p:nvPr>
            <p:ph sz="quarter" idx="13"/>
            <p:extLst>
              <p:ext uri="{D42A27DB-BD31-4B8C-83A1-F6EECF244321}">
                <p14:modId xmlns:p14="http://schemas.microsoft.com/office/powerpoint/2010/main" val="568723849"/>
              </p:ext>
            </p:extLst>
          </p:nvPr>
        </p:nvGraphicFramePr>
        <p:xfrm>
          <a:off x="3782136" y="643467"/>
          <a:ext cx="4867132" cy="52525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91566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2" name="Rectangle 21511">
            <a:extLst>
              <a:ext uri="{FF2B5EF4-FFF2-40B4-BE49-F238E27FC236}">
                <a16:creationId xmlns:a16="http://schemas.microsoft.com/office/drawing/2014/main" id="{3E57A3F2-3497-430E-BCD2-151E9B574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4" name="Freeform 6">
            <a:extLst>
              <a:ext uri="{FF2B5EF4-FFF2-40B4-BE49-F238E27FC236}">
                <a16:creationId xmlns:a16="http://schemas.microsoft.com/office/drawing/2014/main" id="{88B1F424-0E60-4F04-AFC7-00E1F2110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390858" y="911116"/>
            <a:ext cx="515815"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16" name="Freeform 7">
            <a:extLst>
              <a:ext uri="{FF2B5EF4-FFF2-40B4-BE49-F238E27FC236}">
                <a16:creationId xmlns:a16="http://schemas.microsoft.com/office/drawing/2014/main" id="{6B509DD1-7F4E-4C4D-9B18-626473A5F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600123" y="643467"/>
            <a:ext cx="307028"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18" name="Rectangle 8">
            <a:extLst>
              <a:ext uri="{FF2B5EF4-FFF2-40B4-BE49-F238E27FC236}">
                <a16:creationId xmlns:a16="http://schemas.microsoft.com/office/drawing/2014/main" id="{BB89D3BB-9A77-48E3-8C98-9A0A1DD4F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6646" y="644382"/>
            <a:ext cx="289201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1506" name="Rectangle 2"/>
          <p:cNvSpPr>
            <a:spLocks noGrp="1" noChangeArrowheads="1"/>
          </p:cNvSpPr>
          <p:nvPr>
            <p:ph type="title"/>
          </p:nvPr>
        </p:nvSpPr>
        <p:spPr>
          <a:xfrm>
            <a:off x="992065" y="1522820"/>
            <a:ext cx="2061031" cy="3601914"/>
          </a:xfrm>
        </p:spPr>
        <p:txBody>
          <a:bodyPr vert="horz" lIns="91440" tIns="45720" rIns="91440" bIns="45720" rtlCol="0" anchor="ctr">
            <a:normAutofit/>
          </a:bodyPr>
          <a:lstStyle/>
          <a:p>
            <a:pPr defTabSz="914400"/>
            <a:r>
              <a:rPr lang="en-US" altLang="en-US" sz="2400" kern="1200">
                <a:solidFill>
                  <a:srgbClr val="FFFFFF"/>
                </a:solidFill>
                <a:latin typeface="+mj-lt"/>
                <a:ea typeface="+mj-ea"/>
                <a:cs typeface="+mj-cs"/>
              </a:rPr>
              <a:t>Surveys / Questionnaires</a:t>
            </a:r>
          </a:p>
        </p:txBody>
      </p:sp>
      <p:graphicFrame>
        <p:nvGraphicFramePr>
          <p:cNvPr id="21508" name="Rectangle 3">
            <a:extLst>
              <a:ext uri="{FF2B5EF4-FFF2-40B4-BE49-F238E27FC236}">
                <a16:creationId xmlns:a16="http://schemas.microsoft.com/office/drawing/2014/main" id="{ADA4C99D-FA3E-A718-11F7-8CE5B3D12F96}"/>
              </a:ext>
            </a:extLst>
          </p:cNvPr>
          <p:cNvGraphicFramePr>
            <a:graphicFrameLocks noGrp="1"/>
          </p:cNvGraphicFramePr>
          <p:nvPr>
            <p:ph sz="quarter" idx="13"/>
            <p:extLst>
              <p:ext uri="{D42A27DB-BD31-4B8C-83A1-F6EECF244321}">
                <p14:modId xmlns:p14="http://schemas.microsoft.com/office/powerpoint/2010/main" val="3303440428"/>
              </p:ext>
            </p:extLst>
          </p:nvPr>
        </p:nvGraphicFramePr>
        <p:xfrm>
          <a:off x="3782136" y="643467"/>
          <a:ext cx="4867132" cy="52525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44365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4" name="Rectangle 19463">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6"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68"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70"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72"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74" name="Rectangle 19473">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9458" name="Rectangle 2"/>
          <p:cNvSpPr>
            <a:spLocks noGrp="1" noChangeArrowheads="1"/>
          </p:cNvSpPr>
          <p:nvPr>
            <p:ph type="title"/>
          </p:nvPr>
        </p:nvSpPr>
        <p:spPr>
          <a:xfrm>
            <a:off x="718879" y="800392"/>
            <a:ext cx="7698523" cy="1212102"/>
          </a:xfrm>
        </p:spPr>
        <p:txBody>
          <a:bodyPr vert="horz" lIns="91440" tIns="45720" rIns="91440" bIns="45720" rtlCol="0" anchor="ctr">
            <a:normAutofit/>
          </a:bodyPr>
          <a:lstStyle/>
          <a:p>
            <a:pPr defTabSz="914400" fontAlgn="auto">
              <a:spcAft>
                <a:spcPts val="0"/>
              </a:spcAft>
              <a:defRPr/>
            </a:pPr>
            <a:r>
              <a:rPr lang="en-US" altLang="en-US" sz="3500" kern="1200">
                <a:solidFill>
                  <a:srgbClr val="FFFFFF"/>
                </a:solidFill>
                <a:latin typeface="+mj-lt"/>
                <a:ea typeface="+mj-ea"/>
                <a:cs typeface="+mj-cs"/>
              </a:rPr>
              <a:t>Surveys: Advantages </a:t>
            </a:r>
            <a:br>
              <a:rPr lang="en-US" altLang="en-US" sz="3500" kern="1200">
                <a:solidFill>
                  <a:srgbClr val="FFFFFF"/>
                </a:solidFill>
                <a:latin typeface="+mj-lt"/>
                <a:ea typeface="+mj-ea"/>
                <a:cs typeface="+mj-cs"/>
              </a:rPr>
            </a:br>
            <a:r>
              <a:rPr lang="en-US" altLang="en-US" sz="3500" kern="1200">
                <a:solidFill>
                  <a:srgbClr val="FFFFFF"/>
                </a:solidFill>
                <a:latin typeface="+mj-lt"/>
                <a:ea typeface="+mj-ea"/>
                <a:cs typeface="+mj-cs"/>
              </a:rPr>
              <a:t>(Sabo Flores, 2008, p. 120) </a:t>
            </a:r>
          </a:p>
        </p:txBody>
      </p:sp>
      <p:sp>
        <p:nvSpPr>
          <p:cNvPr id="19459" name="Rectangle 4"/>
          <p:cNvSpPr>
            <a:spLocks noGrp="1" noChangeArrowheads="1"/>
          </p:cNvSpPr>
          <p:nvPr>
            <p:ph sz="quarter" idx="13"/>
          </p:nvPr>
        </p:nvSpPr>
        <p:spPr>
          <a:xfrm>
            <a:off x="1025718" y="2490436"/>
            <a:ext cx="7281746" cy="3567173"/>
          </a:xfrm>
        </p:spPr>
        <p:txBody>
          <a:bodyPr vert="horz" lIns="91440" tIns="45720" rIns="91440" bIns="45720" rtlCol="0" anchor="ctr">
            <a:normAutofit/>
          </a:bodyPr>
          <a:lstStyle/>
          <a:p>
            <a:pPr marL="274320" indent="-228600" defTabSz="914400" fontAlgn="auto">
              <a:spcAft>
                <a:spcPts val="0"/>
              </a:spcAft>
              <a:defRPr/>
            </a:pPr>
            <a:r>
              <a:rPr lang="en-US" altLang="en-US"/>
              <a:t>Easy to quantify and summarise results </a:t>
            </a:r>
          </a:p>
          <a:p>
            <a:pPr marL="274320" indent="-228600" defTabSz="914400" fontAlgn="auto">
              <a:spcAft>
                <a:spcPts val="0"/>
              </a:spcAft>
              <a:defRPr/>
            </a:pPr>
            <a:r>
              <a:rPr lang="en-US" altLang="en-US"/>
              <a:t>Useful when trying to collect data from large groups</a:t>
            </a:r>
          </a:p>
          <a:p>
            <a:pPr marL="274320" indent="-228600" defTabSz="914400" fontAlgn="auto">
              <a:spcAft>
                <a:spcPts val="0"/>
              </a:spcAft>
              <a:defRPr/>
            </a:pPr>
            <a:r>
              <a:rPr lang="en-US" altLang="en-US"/>
              <a:t>Good for studying attitudes and perceptions</a:t>
            </a:r>
          </a:p>
          <a:p>
            <a:pPr marL="274320" indent="-228600" defTabSz="914400" fontAlgn="auto">
              <a:spcAft>
                <a:spcPts val="0"/>
              </a:spcAft>
              <a:defRPr/>
            </a:pPr>
            <a:r>
              <a:rPr lang="en-US" altLang="en-US"/>
              <a:t>Good for studying behaviour change </a:t>
            </a:r>
          </a:p>
          <a:p>
            <a:pPr marL="274320" indent="-228600" defTabSz="914400" fontAlgn="auto">
              <a:spcAft>
                <a:spcPts val="0"/>
              </a:spcAft>
              <a:defRPr/>
            </a:pPr>
            <a:r>
              <a:rPr lang="en-US" altLang="en-US"/>
              <a:t>Good for collecting sensitive data that should be confidential</a:t>
            </a:r>
          </a:p>
        </p:txBody>
      </p:sp>
    </p:spTree>
    <p:extLst>
      <p:ext uri="{BB962C8B-B14F-4D97-AF65-F5344CB8AC3E}">
        <p14:creationId xmlns:p14="http://schemas.microsoft.com/office/powerpoint/2010/main" val="5462679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59" name="Rectangle 23558">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1"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63"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65"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67"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69" name="Rectangle 23568">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3554" name="Title 1"/>
          <p:cNvSpPr>
            <a:spLocks noGrp="1"/>
          </p:cNvSpPr>
          <p:nvPr>
            <p:ph type="title"/>
          </p:nvPr>
        </p:nvSpPr>
        <p:spPr>
          <a:xfrm>
            <a:off x="718879" y="800392"/>
            <a:ext cx="7698523" cy="1212102"/>
          </a:xfrm>
        </p:spPr>
        <p:txBody>
          <a:bodyPr vert="horz" lIns="91440" tIns="45720" rIns="91440" bIns="45720" rtlCol="0" anchor="ctr">
            <a:normAutofit/>
          </a:bodyPr>
          <a:lstStyle/>
          <a:p>
            <a:pPr defTabSz="914400"/>
            <a:r>
              <a:rPr lang="en-US" altLang="en-US" sz="3500" kern="1200">
                <a:solidFill>
                  <a:srgbClr val="FFFFFF"/>
                </a:solidFill>
                <a:latin typeface="+mj-lt"/>
                <a:ea typeface="+mj-ea"/>
                <a:cs typeface="+mj-cs"/>
              </a:rPr>
              <a:t>Surveys: Disadvantages </a:t>
            </a:r>
            <a:br>
              <a:rPr lang="en-US" altLang="en-US" sz="3500" kern="1200">
                <a:solidFill>
                  <a:srgbClr val="FFFFFF"/>
                </a:solidFill>
                <a:latin typeface="+mj-lt"/>
                <a:ea typeface="+mj-ea"/>
                <a:cs typeface="+mj-cs"/>
              </a:rPr>
            </a:br>
            <a:r>
              <a:rPr lang="en-US" altLang="en-US" sz="3500" kern="1200">
                <a:solidFill>
                  <a:srgbClr val="FFFFFF"/>
                </a:solidFill>
                <a:latin typeface="+mj-lt"/>
                <a:ea typeface="+mj-ea"/>
                <a:cs typeface="+mj-cs"/>
              </a:rPr>
              <a:t>(Sabo Flores, 2008, p. 120)</a:t>
            </a:r>
            <a:endParaRPr lang="en-US" altLang="cy-GB" sz="3500" kern="1200">
              <a:solidFill>
                <a:srgbClr val="FFFFFF"/>
              </a:solidFill>
              <a:latin typeface="+mj-lt"/>
              <a:ea typeface="+mj-ea"/>
              <a:cs typeface="+mj-cs"/>
            </a:endParaRPr>
          </a:p>
        </p:txBody>
      </p:sp>
      <p:sp>
        <p:nvSpPr>
          <p:cNvPr id="3" name="Content Placeholder 2"/>
          <p:cNvSpPr>
            <a:spLocks noGrp="1"/>
          </p:cNvSpPr>
          <p:nvPr>
            <p:ph sz="quarter" idx="13"/>
          </p:nvPr>
        </p:nvSpPr>
        <p:spPr>
          <a:xfrm>
            <a:off x="1025718" y="2490436"/>
            <a:ext cx="7281746" cy="3567173"/>
          </a:xfrm>
        </p:spPr>
        <p:txBody>
          <a:bodyPr vert="horz" lIns="91440" tIns="45720" rIns="91440" bIns="45720" rtlCol="0" anchor="ctr">
            <a:normAutofit/>
          </a:bodyPr>
          <a:lstStyle/>
          <a:p>
            <a:pPr marL="274320" indent="-228600" defTabSz="914400" fontAlgn="auto">
              <a:spcAft>
                <a:spcPts val="0"/>
              </a:spcAft>
              <a:buClr>
                <a:srgbClr val="AA2B1E"/>
              </a:buClr>
              <a:defRPr/>
            </a:pPr>
            <a:r>
              <a:rPr lang="en-US" altLang="en-US"/>
              <a:t>Difficult to create because they rely on language that is clear, concise and understandable by respondents </a:t>
            </a:r>
          </a:p>
          <a:p>
            <a:pPr marL="274320" indent="-228600" defTabSz="914400" fontAlgn="auto">
              <a:spcAft>
                <a:spcPts val="0"/>
              </a:spcAft>
              <a:buClr>
                <a:srgbClr val="AA2B1E"/>
              </a:buClr>
              <a:defRPr/>
            </a:pPr>
            <a:r>
              <a:rPr lang="en-US" altLang="en-US"/>
              <a:t>Impersonal</a:t>
            </a:r>
          </a:p>
          <a:p>
            <a:pPr marL="274320" indent="-228600" defTabSz="914400" fontAlgn="auto">
              <a:spcAft>
                <a:spcPts val="0"/>
              </a:spcAft>
              <a:buClr>
                <a:srgbClr val="AA2B1E"/>
              </a:buClr>
              <a:defRPr/>
            </a:pPr>
            <a:r>
              <a:rPr lang="en-US" altLang="en-US"/>
              <a:t>Often difficult to use with young children or people struggling with literacy issues (more creative approaches may help here)</a:t>
            </a:r>
          </a:p>
          <a:p>
            <a:pPr indent="-228600" defTabSz="914400">
              <a:defRPr/>
            </a:pPr>
            <a:endParaRPr lang="en-US"/>
          </a:p>
        </p:txBody>
      </p:sp>
    </p:spTree>
    <p:extLst>
      <p:ext uri="{BB962C8B-B14F-4D97-AF65-F5344CB8AC3E}">
        <p14:creationId xmlns:p14="http://schemas.microsoft.com/office/powerpoint/2010/main" val="4834051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3" name="Rectangle 24582">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4585" name="Group 24584">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24586"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587"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588"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4578" name="Rectangle 2"/>
          <p:cNvSpPr>
            <a:spLocks noGrp="1" noChangeArrowheads="1"/>
          </p:cNvSpPr>
          <p:nvPr>
            <p:ph type="title"/>
          </p:nvPr>
        </p:nvSpPr>
        <p:spPr>
          <a:xfrm>
            <a:off x="823851" y="885651"/>
            <a:ext cx="2422352" cy="4624603"/>
          </a:xfrm>
        </p:spPr>
        <p:txBody>
          <a:bodyPr vert="horz" lIns="91440" tIns="45720" rIns="91440" bIns="45720" rtlCol="0" anchor="ctr">
            <a:normAutofit/>
          </a:bodyPr>
          <a:lstStyle/>
          <a:p>
            <a:pPr defTabSz="914400"/>
            <a:r>
              <a:rPr lang="en-US" altLang="en-US" sz="3700" kern="1200">
                <a:solidFill>
                  <a:srgbClr val="FFFFFF"/>
                </a:solidFill>
                <a:latin typeface="+mj-lt"/>
                <a:ea typeface="+mj-ea"/>
                <a:cs typeface="+mj-cs"/>
              </a:rPr>
              <a:t>Developing a Survey</a:t>
            </a:r>
          </a:p>
        </p:txBody>
      </p:sp>
      <p:sp>
        <p:nvSpPr>
          <p:cNvPr id="20483" name="Rectangle 3"/>
          <p:cNvSpPr>
            <a:spLocks noGrp="1" noChangeArrowheads="1"/>
          </p:cNvSpPr>
          <p:nvPr>
            <p:ph sz="quarter" idx="13"/>
          </p:nvPr>
        </p:nvSpPr>
        <p:spPr>
          <a:xfrm>
            <a:off x="3734031" y="885651"/>
            <a:ext cx="4893915" cy="4616849"/>
          </a:xfrm>
        </p:spPr>
        <p:txBody>
          <a:bodyPr vert="horz" lIns="91440" tIns="45720" rIns="91440" bIns="45720" rtlCol="0" anchor="ctr">
            <a:normAutofit/>
          </a:bodyPr>
          <a:lstStyle/>
          <a:p>
            <a:pPr marL="274320" indent="-228600" defTabSz="914400" fontAlgn="auto">
              <a:spcAft>
                <a:spcPts val="0"/>
              </a:spcAft>
              <a:defRPr/>
            </a:pPr>
            <a:r>
              <a:rPr lang="en-US" altLang="en-US"/>
              <a:t>Key Questions and Themes </a:t>
            </a:r>
          </a:p>
          <a:p>
            <a:pPr marL="274320" indent="-228600" defTabSz="914400" fontAlgn="auto">
              <a:spcAft>
                <a:spcPts val="0"/>
              </a:spcAft>
              <a:defRPr/>
            </a:pPr>
            <a:r>
              <a:rPr lang="en-US" altLang="en-US"/>
              <a:t>Introduction: outline overview and issues of confidentiality: </a:t>
            </a:r>
          </a:p>
          <a:p>
            <a:pPr marL="274320" indent="-228600" defTabSz="914400" fontAlgn="auto">
              <a:spcAft>
                <a:spcPts val="0"/>
              </a:spcAft>
              <a:defRPr/>
            </a:pPr>
            <a:r>
              <a:rPr lang="en-US" altLang="en-US"/>
              <a:t>Demographic data captured: age, gender ethnicity….</a:t>
            </a:r>
          </a:p>
          <a:p>
            <a:pPr marL="274320" indent="-228600" defTabSz="914400" fontAlgn="auto">
              <a:spcAft>
                <a:spcPts val="0"/>
              </a:spcAft>
              <a:defRPr/>
            </a:pPr>
            <a:r>
              <a:rPr lang="en-US" altLang="en-US"/>
              <a:t>Each questions asks only one question</a:t>
            </a:r>
          </a:p>
          <a:p>
            <a:pPr marL="274320" indent="-228600" defTabSz="914400" fontAlgn="auto">
              <a:spcAft>
                <a:spcPts val="0"/>
              </a:spcAft>
              <a:defRPr/>
            </a:pPr>
            <a:r>
              <a:rPr lang="en-US" altLang="en-US"/>
              <a:t>Likert Scale response 1-5 or a lot, a little, some….not at all…</a:t>
            </a:r>
          </a:p>
          <a:p>
            <a:pPr marL="274320" indent="-228600" defTabSz="914400" fontAlgn="auto">
              <a:spcAft>
                <a:spcPts val="0"/>
              </a:spcAft>
              <a:defRPr/>
            </a:pPr>
            <a:endParaRPr lang="en-US" altLang="en-US"/>
          </a:p>
        </p:txBody>
      </p:sp>
    </p:spTree>
    <p:extLst>
      <p:ext uri="{BB962C8B-B14F-4D97-AF65-F5344CB8AC3E}">
        <p14:creationId xmlns:p14="http://schemas.microsoft.com/office/powerpoint/2010/main" val="22390925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07" name="Rectangle 25606">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609" name="Group 25608">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25610"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611"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612"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5602" name="Rectangle 2"/>
          <p:cNvSpPr>
            <a:spLocks noGrp="1" noChangeArrowheads="1"/>
          </p:cNvSpPr>
          <p:nvPr>
            <p:ph type="title"/>
          </p:nvPr>
        </p:nvSpPr>
        <p:spPr>
          <a:xfrm>
            <a:off x="823851" y="885651"/>
            <a:ext cx="2422352" cy="4624603"/>
          </a:xfrm>
        </p:spPr>
        <p:txBody>
          <a:bodyPr vert="horz" lIns="91440" tIns="45720" rIns="91440" bIns="45720" rtlCol="0" anchor="ctr">
            <a:normAutofit/>
          </a:bodyPr>
          <a:lstStyle/>
          <a:p>
            <a:pPr defTabSz="914400"/>
            <a:r>
              <a:rPr lang="en-US" altLang="en-US" sz="3700" kern="1200">
                <a:solidFill>
                  <a:srgbClr val="FFFFFF"/>
                </a:solidFill>
                <a:latin typeface="+mj-lt"/>
                <a:ea typeface="+mj-ea"/>
                <a:cs typeface="+mj-cs"/>
              </a:rPr>
              <a:t>Creative approaches to surveys</a:t>
            </a:r>
          </a:p>
        </p:txBody>
      </p:sp>
      <p:sp>
        <p:nvSpPr>
          <p:cNvPr id="21507" name="Rectangle 3"/>
          <p:cNvSpPr>
            <a:spLocks noGrp="1" noChangeArrowheads="1"/>
          </p:cNvSpPr>
          <p:nvPr>
            <p:ph sz="quarter" idx="13"/>
          </p:nvPr>
        </p:nvSpPr>
        <p:spPr>
          <a:xfrm>
            <a:off x="3734031" y="885651"/>
            <a:ext cx="4893915" cy="4616849"/>
          </a:xfrm>
        </p:spPr>
        <p:txBody>
          <a:bodyPr vert="horz" lIns="91440" tIns="45720" rIns="91440" bIns="45720" rtlCol="0" anchor="ctr">
            <a:normAutofit/>
          </a:bodyPr>
          <a:lstStyle/>
          <a:p>
            <a:pPr marL="274320" indent="-228600" defTabSz="914400" fontAlgn="auto">
              <a:spcAft>
                <a:spcPts val="0"/>
              </a:spcAft>
              <a:defRPr/>
            </a:pPr>
            <a:r>
              <a:rPr lang="en-US" altLang="en-US"/>
              <a:t>To ensure inclusivity or merely to get young people more involved….</a:t>
            </a:r>
          </a:p>
          <a:p>
            <a:pPr marL="274320" indent="-228600" defTabSz="914400" fontAlgn="auto">
              <a:spcAft>
                <a:spcPts val="0"/>
              </a:spcAft>
              <a:defRPr/>
            </a:pPr>
            <a:r>
              <a:rPr lang="en-US" altLang="en-US"/>
              <a:t>Human surveys: </a:t>
            </a:r>
          </a:p>
          <a:p>
            <a:pPr marL="640080" lvl="1" indent="-228600" defTabSz="914400" fontAlgn="auto">
              <a:spcAft>
                <a:spcPts val="0"/>
              </a:spcAft>
              <a:defRPr/>
            </a:pPr>
            <a:r>
              <a:rPr lang="en-US" altLang="en-US" sz="2100"/>
              <a:t>You do not need paper and pencil</a:t>
            </a:r>
          </a:p>
          <a:p>
            <a:pPr marL="640080" lvl="1" indent="-228600" defTabSz="914400" fontAlgn="auto">
              <a:spcAft>
                <a:spcPts val="0"/>
              </a:spcAft>
              <a:defRPr/>
            </a:pPr>
            <a:r>
              <a:rPr lang="en-US" altLang="en-US" sz="2100"/>
              <a:t>But you still need to devise a set of questions and statements to help rank Reponses, </a:t>
            </a:r>
          </a:p>
        </p:txBody>
      </p:sp>
    </p:spTree>
    <p:extLst>
      <p:ext uri="{BB962C8B-B14F-4D97-AF65-F5344CB8AC3E}">
        <p14:creationId xmlns:p14="http://schemas.microsoft.com/office/powerpoint/2010/main" val="3909051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2988" y="1125538"/>
            <a:ext cx="7273925" cy="1201737"/>
          </a:xfrm>
        </p:spPr>
        <p:txBody>
          <a:bodyPr rtlCol="0">
            <a:noAutofit/>
          </a:bodyPr>
          <a:lstStyle/>
          <a:p>
            <a:pPr eaLnBrk="1" fontAlgn="auto" hangingPunct="1">
              <a:spcAft>
                <a:spcPts val="0"/>
              </a:spcAft>
              <a:defRPr/>
            </a:pPr>
            <a:r>
              <a:rPr lang="en-GB" altLang="en-US" sz="2400" kern="0" dirty="0"/>
              <a:t>Participatory Research Reminder : Why Involve Young People in research? </a:t>
            </a:r>
            <a:br>
              <a:rPr lang="en-US" altLang="en-US" sz="3200" kern="0" dirty="0"/>
            </a:br>
            <a:endParaRPr lang="en-GB" sz="3200" dirty="0"/>
          </a:p>
        </p:txBody>
      </p:sp>
      <p:graphicFrame>
        <p:nvGraphicFramePr>
          <p:cNvPr id="5" name="Content Placeholder 2">
            <a:extLst>
              <a:ext uri="{FF2B5EF4-FFF2-40B4-BE49-F238E27FC236}">
                <a16:creationId xmlns:a16="http://schemas.microsoft.com/office/drawing/2014/main" id="{13EE7672-9935-9262-5EDB-7A0A48112423}"/>
              </a:ext>
            </a:extLst>
          </p:cNvPr>
          <p:cNvGraphicFramePr>
            <a:graphicFrameLocks noGrp="1"/>
          </p:cNvGraphicFramePr>
          <p:nvPr>
            <p:ph sz="quarter" idx="13"/>
          </p:nvPr>
        </p:nvGraphicFramePr>
        <p:xfrm>
          <a:off x="1258888" y="2276475"/>
          <a:ext cx="6481464" cy="360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08853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r>
              <a:rPr lang="en-GB">
                <a:solidFill>
                  <a:srgbClr val="FFFFFF"/>
                </a:solidFill>
              </a:rPr>
              <a:t>Step 1</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pPr lvl="0"/>
            <a:r>
              <a:rPr lang="en-GB" sz="2300" b="1"/>
              <a:t>Determine Research Questions</a:t>
            </a:r>
            <a:r>
              <a:rPr lang="en-GB" sz="2300"/>
              <a:t>: Focused questions are at the heart of actionable qualitative research. In fact, they are at the heart of good quantitative research as well. </a:t>
            </a:r>
          </a:p>
          <a:p>
            <a:endParaRPr lang="en-GB" sz="2300"/>
          </a:p>
        </p:txBody>
      </p:sp>
    </p:spTree>
    <p:extLst>
      <p:ext uri="{BB962C8B-B14F-4D97-AF65-F5344CB8AC3E}">
        <p14:creationId xmlns:p14="http://schemas.microsoft.com/office/powerpoint/2010/main" val="3557569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r>
              <a:rPr lang="en-GB">
                <a:solidFill>
                  <a:srgbClr val="FFFFFF"/>
                </a:solidFill>
              </a:rPr>
              <a:t>Step 2</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r>
              <a:rPr lang="en-GB" sz="2300" b="1"/>
              <a:t>Design the Study</a:t>
            </a:r>
            <a:r>
              <a:rPr lang="en-GB" sz="2300"/>
              <a:t>: Getting input from young people instead of just internal discussions is an essential first step. With research questions defined, the "What" of the study has been established? Now think Who, When, Where and How.  There are logistical advantages and challenges to collecting the data you need. It's a matter of trading them off.</a:t>
            </a:r>
            <a:br>
              <a:rPr lang="en-GB" sz="2300"/>
            </a:br>
            <a:endParaRPr lang="en-GB" sz="2300"/>
          </a:p>
        </p:txBody>
      </p:sp>
    </p:spTree>
    <p:extLst>
      <p:ext uri="{BB962C8B-B14F-4D97-AF65-F5344CB8AC3E}">
        <p14:creationId xmlns:p14="http://schemas.microsoft.com/office/powerpoint/2010/main" val="199972986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r>
              <a:rPr lang="en-GB">
                <a:solidFill>
                  <a:srgbClr val="FFFFFF"/>
                </a:solidFill>
              </a:rPr>
              <a:t>Step 3</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r>
              <a:rPr lang="en-GB" sz="2300"/>
              <a:t>Consider the ethics of your study and apply for ethical approval.</a:t>
            </a:r>
          </a:p>
        </p:txBody>
      </p:sp>
    </p:spTree>
    <p:extLst>
      <p:ext uri="{BB962C8B-B14F-4D97-AF65-F5344CB8AC3E}">
        <p14:creationId xmlns:p14="http://schemas.microsoft.com/office/powerpoint/2010/main" val="2869037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a:solidFill>
                  <a:srgbClr val="FFFFFF"/>
                </a:solidFill>
              </a:rPr>
              <a:t>Consider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pPr marL="0" indent="0">
              <a:buNone/>
            </a:pPr>
            <a:r>
              <a:rPr lang="en-GB" sz="1800" b="1"/>
              <a:t>Who</a:t>
            </a:r>
            <a:r>
              <a:rPr lang="en-GB" sz="1800"/>
              <a:t>: Figure out who will be attending: both the type of participant and the facilitators. Think about the nature of your question and identify your participants from there.</a:t>
            </a:r>
          </a:p>
          <a:p>
            <a:pPr marL="0" indent="0">
              <a:buNone/>
            </a:pPr>
            <a:br>
              <a:rPr lang="en-GB" sz="1800"/>
            </a:br>
            <a:r>
              <a:rPr lang="en-GB" sz="1800" b="1"/>
              <a:t>Where</a:t>
            </a:r>
            <a:r>
              <a:rPr lang="en-GB" sz="1800"/>
              <a:t>: Determine if you will collect data on the street, in youth club, in a project or in the classroom.  Can you think of any other appropriate venues?</a:t>
            </a:r>
            <a:br>
              <a:rPr lang="en-GB" sz="1800"/>
            </a:br>
            <a:br>
              <a:rPr lang="en-GB" sz="1800"/>
            </a:br>
            <a:r>
              <a:rPr lang="en-GB" sz="1800" b="1"/>
              <a:t>When</a:t>
            </a:r>
            <a:r>
              <a:rPr lang="en-GB" sz="1800"/>
              <a:t>: Will this occur during one week or over different weeks? Is it during working hours, weekends, or after work?  Days and times impact participants, their attitudes and potentially your findings.</a:t>
            </a:r>
            <a:br>
              <a:rPr lang="en-GB" sz="1800"/>
            </a:br>
            <a:br>
              <a:rPr lang="en-GB" sz="1800"/>
            </a:br>
            <a:r>
              <a:rPr lang="en-GB" sz="1800" b="1"/>
              <a:t>How</a:t>
            </a:r>
            <a:r>
              <a:rPr lang="en-GB" sz="1800"/>
              <a:t>: Work out the details of what the participants will do, if anything, and what you need to have ready to collect data. When attending a remote location, go equipped with a notepad and potentially a voice recorder.</a:t>
            </a:r>
          </a:p>
          <a:p>
            <a:endParaRPr lang="en-GB" sz="1800"/>
          </a:p>
        </p:txBody>
      </p:sp>
    </p:spTree>
    <p:extLst>
      <p:ext uri="{BB962C8B-B14F-4D97-AF65-F5344CB8AC3E}">
        <p14:creationId xmlns:p14="http://schemas.microsoft.com/office/powerpoint/2010/main" val="16101883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r>
              <a:rPr lang="en-GB">
                <a:solidFill>
                  <a:srgbClr val="FFFFFF"/>
                </a:solidFill>
              </a:rPr>
              <a:t>Step 4</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pPr lvl="0"/>
            <a:r>
              <a:rPr lang="en-GB" sz="2300" b="1"/>
              <a:t>Collect Data</a:t>
            </a:r>
            <a:r>
              <a:rPr lang="en-GB" sz="2300"/>
              <a:t>: The qualitative researcher should have little impact on the settings being observed - whether it be observing participants or interviewing or distributing questionnaires. Qualitative research is often synonymous with small samples.</a:t>
            </a:r>
          </a:p>
          <a:p>
            <a:endParaRPr lang="en-GB" sz="2300"/>
          </a:p>
        </p:txBody>
      </p:sp>
    </p:spTree>
    <p:extLst>
      <p:ext uri="{BB962C8B-B14F-4D97-AF65-F5344CB8AC3E}">
        <p14:creationId xmlns:p14="http://schemas.microsoft.com/office/powerpoint/2010/main" val="31109095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r>
              <a:rPr lang="en-GB">
                <a:solidFill>
                  <a:srgbClr val="FFFFFF"/>
                </a:solidFill>
              </a:rPr>
              <a:t>Step 5</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pPr lvl="0"/>
            <a:r>
              <a:rPr lang="en-GB" sz="2300" b="1"/>
              <a:t>Analyse Data</a:t>
            </a:r>
            <a:r>
              <a:rPr lang="en-GB" sz="2300"/>
              <a:t>: Most qualitative research studies generate a lot of data. Creating a system for coding actions and notable quotes helps speed through the process of analysis.</a:t>
            </a:r>
          </a:p>
          <a:p>
            <a:endParaRPr lang="en-GB" sz="2300"/>
          </a:p>
        </p:txBody>
      </p:sp>
    </p:spTree>
    <p:extLst>
      <p:ext uri="{BB962C8B-B14F-4D97-AF65-F5344CB8AC3E}">
        <p14:creationId xmlns:p14="http://schemas.microsoft.com/office/powerpoint/2010/main" val="31639476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r>
              <a:rPr lang="en-GB">
                <a:solidFill>
                  <a:srgbClr val="FFFFFF"/>
                </a:solidFill>
              </a:rPr>
              <a:t>Step 6</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pPr lvl="0"/>
            <a:r>
              <a:rPr lang="en-GB" sz="2300" b="1"/>
              <a:t>Generate Findings</a:t>
            </a:r>
            <a:r>
              <a:rPr lang="en-GB" sz="2300"/>
              <a:t>: What was learned from engaging users? This step involves analysing the copious amount of notes.  As many of the responses from participants will be open-ended, there will be a need to identify patterns</a:t>
            </a:r>
          </a:p>
          <a:p>
            <a:endParaRPr lang="en-GB" sz="2300"/>
          </a:p>
        </p:txBody>
      </p:sp>
    </p:spTree>
    <p:extLst>
      <p:ext uri="{BB962C8B-B14F-4D97-AF65-F5344CB8AC3E}">
        <p14:creationId xmlns:p14="http://schemas.microsoft.com/office/powerpoint/2010/main" val="322097314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r>
              <a:rPr lang="en-GB">
                <a:solidFill>
                  <a:srgbClr val="FFFFFF"/>
                </a:solidFill>
              </a:rPr>
              <a:t>Step 7</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pPr lvl="0"/>
            <a:r>
              <a:rPr lang="en-GB" sz="2000" b="1"/>
              <a:t>Validate findings</a:t>
            </a:r>
            <a:r>
              <a:rPr lang="en-GB" sz="2000"/>
              <a:t>: One of the best ways to validate findings is to triangulate. One weakness of qualitative research is that it is hard to establish external validity, that is, to provide corroborating evidence that the findings aren't just the opinion of the researcher.  Every researcher, of course, does bring with her biases on the problems with a product or what deserves emphasis in the interview. </a:t>
            </a:r>
            <a:br>
              <a:rPr lang="en-GB" sz="2000"/>
            </a:br>
            <a:br>
              <a:rPr lang="en-GB" sz="2000"/>
            </a:br>
            <a:r>
              <a:rPr lang="en-GB" sz="2000"/>
              <a:t>One approach to minimize this researcher bias is to include a section on the interviewer or principal investigator's background and how it might influence their conclusions. Having recordings of sessions and detailed notes helps other interested parties come to their own conclusions and can help validate findings. </a:t>
            </a:r>
          </a:p>
          <a:p>
            <a:endParaRPr lang="en-GB" sz="2000"/>
          </a:p>
        </p:txBody>
      </p:sp>
    </p:spTree>
    <p:extLst>
      <p:ext uri="{BB962C8B-B14F-4D97-AF65-F5344CB8AC3E}">
        <p14:creationId xmlns:p14="http://schemas.microsoft.com/office/powerpoint/2010/main" val="366893944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r>
              <a:rPr lang="en-GB">
                <a:solidFill>
                  <a:srgbClr val="FFFFFF"/>
                </a:solidFill>
              </a:rPr>
              <a:t>Step 8</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pPr lvl="0"/>
            <a:r>
              <a:rPr lang="en-GB" sz="2300" b="1"/>
              <a:t>Report</a:t>
            </a:r>
            <a:r>
              <a:rPr lang="en-GB" sz="2300"/>
              <a:t>: produce a report which contains a summary of all the steps above and any recommendations for future action or research.</a:t>
            </a:r>
          </a:p>
          <a:p>
            <a:endParaRPr lang="en-GB" sz="2300"/>
          </a:p>
        </p:txBody>
      </p:sp>
    </p:spTree>
    <p:extLst>
      <p:ext uri="{BB962C8B-B14F-4D97-AF65-F5344CB8AC3E}">
        <p14:creationId xmlns:p14="http://schemas.microsoft.com/office/powerpoint/2010/main" val="208011930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en-GB" dirty="0"/>
              <a:t>Books</a:t>
            </a:r>
          </a:p>
        </p:txBody>
      </p:sp>
      <p:sp>
        <p:nvSpPr>
          <p:cNvPr id="3" name="Rectangle 3"/>
          <p:cNvSpPr txBox="1">
            <a:spLocks noGrp="1"/>
          </p:cNvSpPr>
          <p:nvPr>
            <p:ph idx="1"/>
          </p:nvPr>
        </p:nvSpPr>
        <p:spPr/>
        <p:txBody>
          <a:bodyPr/>
          <a:lstStyle/>
          <a:p>
            <a:pPr lvl="1"/>
            <a:r>
              <a:rPr lang="en-GB" noProof="1"/>
              <a:t>Boden, R. Kenway, J. and Epstein, D. (2005) </a:t>
            </a:r>
            <a:r>
              <a:rPr lang="en-GB" i="1" noProof="1"/>
              <a:t>Getting started on research</a:t>
            </a:r>
            <a:r>
              <a:rPr lang="en-GB" noProof="1"/>
              <a:t>.  London: SAGE.</a:t>
            </a:r>
          </a:p>
          <a:p>
            <a:pPr lvl="1"/>
            <a:r>
              <a:rPr lang="en-GB" noProof="1"/>
              <a:t>Bryman,</a:t>
            </a:r>
            <a:r>
              <a:rPr lang="en-GB" dirty="0"/>
              <a:t> A. (2001) </a:t>
            </a:r>
            <a:r>
              <a:rPr lang="en-GB" i="1" dirty="0"/>
              <a:t>Social Research Methods</a:t>
            </a:r>
            <a:r>
              <a:rPr lang="en-GB" dirty="0"/>
              <a:t>. Oxford: Oxford University Press</a:t>
            </a:r>
          </a:p>
          <a:p>
            <a:pPr lvl="1"/>
            <a:r>
              <a:rPr lang="en-GB" dirty="0"/>
              <a:t>Louis, Cohen, </a:t>
            </a:r>
            <a:r>
              <a:rPr lang="en-GB" noProof="1"/>
              <a:t>Manion </a:t>
            </a:r>
            <a:r>
              <a:rPr lang="en-GB" dirty="0"/>
              <a:t>&amp; Morrison. (2000) </a:t>
            </a:r>
            <a:r>
              <a:rPr lang="en-GB" i="1" dirty="0"/>
              <a:t>Research Methods in Education.</a:t>
            </a:r>
            <a:r>
              <a:rPr lang="en-GB" dirty="0"/>
              <a:t> London: </a:t>
            </a:r>
            <a:r>
              <a:rPr lang="en-GB" noProof="1"/>
              <a:t>Routledge Falmer.</a:t>
            </a:r>
          </a:p>
          <a:p>
            <a:pPr lvl="1"/>
            <a:r>
              <a:rPr lang="en-GB" altLang="en-US" dirty="0"/>
              <a:t>Macintyre. (2000) </a:t>
            </a:r>
            <a:r>
              <a:rPr lang="en-GB" altLang="en-US" i="1" dirty="0"/>
              <a:t>The Art of Action Research</a:t>
            </a:r>
            <a:r>
              <a:rPr lang="en-GB" altLang="en-US" dirty="0"/>
              <a:t>. London: David Fulton Publishers.</a:t>
            </a:r>
          </a:p>
          <a:p>
            <a:pPr lvl="1"/>
            <a:r>
              <a:rPr lang="en-GB" altLang="en-US" noProof="1"/>
              <a:t>McNiff,</a:t>
            </a:r>
            <a:r>
              <a:rPr lang="en-GB" altLang="en-US" dirty="0"/>
              <a:t> J., Lomax, P. &amp; White, J.(2003) </a:t>
            </a:r>
            <a:r>
              <a:rPr lang="en-GB" altLang="en-US" i="1" dirty="0"/>
              <a:t>You and Your Action Research Project</a:t>
            </a:r>
            <a:r>
              <a:rPr lang="en-GB" altLang="en-US" dirty="0"/>
              <a:t>. 2nd Edition. London: </a:t>
            </a:r>
            <a:r>
              <a:rPr lang="en-GB" altLang="en-US" noProof="1"/>
              <a:t>Routledge Falmer</a:t>
            </a:r>
            <a:r>
              <a:rPr lang="en-GB" altLang="en-US" dirty="0"/>
              <a:t>.</a:t>
            </a:r>
          </a:p>
          <a:p>
            <a:pPr lvl="1"/>
            <a:r>
              <a:rPr lang="en-GB" dirty="0"/>
              <a:t>Robson, C. (2002) </a:t>
            </a:r>
            <a:r>
              <a:rPr lang="en-GB" i="1" dirty="0"/>
              <a:t>Real World Research</a:t>
            </a:r>
            <a:r>
              <a:rPr lang="en-GB" dirty="0"/>
              <a:t>. Oxford: Blackwell Publishers</a:t>
            </a:r>
          </a:p>
          <a:p>
            <a:pPr lvl="1"/>
            <a:endParaRPr lang="en-GB" dirty="0"/>
          </a:p>
        </p:txBody>
      </p:sp>
    </p:spTree>
    <p:extLst>
      <p:ext uri="{BB962C8B-B14F-4D97-AF65-F5344CB8AC3E}">
        <p14:creationId xmlns:p14="http://schemas.microsoft.com/office/powerpoint/2010/main" val="2393712664"/>
      </p:ext>
    </p:extLst>
  </p:cSld>
  <p:clrMapOvr>
    <a:masterClrMapping/>
  </p:clrMapOvr>
  <p:transition>
    <p:checke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757</TotalTime>
  <Words>2647</Words>
  <Application>Microsoft Office PowerPoint</Application>
  <PresentationFormat>On-screen Show (4:3)</PresentationFormat>
  <Paragraphs>245</Paragraphs>
  <Slides>55</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55</vt:i4>
      </vt:variant>
    </vt:vector>
  </HeadingPairs>
  <TitlesOfParts>
    <vt:vector size="63" baseType="lpstr">
      <vt:lpstr>Arial</vt:lpstr>
      <vt:lpstr>Brush Script MT</vt:lpstr>
      <vt:lpstr>Calibri</vt:lpstr>
      <vt:lpstr>Calibri Light</vt:lpstr>
      <vt:lpstr>Constantia</vt:lpstr>
      <vt:lpstr>Franklin Gothic Book</vt:lpstr>
      <vt:lpstr>Times New Roman</vt:lpstr>
      <vt:lpstr>Office Theme</vt:lpstr>
      <vt:lpstr>ECYW6001 Dissertation </vt:lpstr>
      <vt:lpstr>Group Task</vt:lpstr>
      <vt:lpstr>PowerPoint Presentation</vt:lpstr>
      <vt:lpstr>Methodology and Methods   </vt:lpstr>
      <vt:lpstr>Methodology and Methods:  Extended Literature Review</vt:lpstr>
      <vt:lpstr>PowerPoint Presentation</vt:lpstr>
      <vt:lpstr>PowerPoint Presentation</vt:lpstr>
      <vt:lpstr>What is research?  Student ideas</vt:lpstr>
      <vt:lpstr>What is research?  Student ideas</vt:lpstr>
      <vt:lpstr> Social Research as an extension of practice </vt:lpstr>
      <vt:lpstr>What Can I research then?</vt:lpstr>
      <vt:lpstr> Social Research as an extension of practice </vt:lpstr>
      <vt:lpstr>Social Research as an extension of practice </vt:lpstr>
      <vt:lpstr>PowerPoint Presentation</vt:lpstr>
      <vt:lpstr>PowerPoint Presentation</vt:lpstr>
      <vt:lpstr>Methodology  </vt:lpstr>
      <vt:lpstr>Methodology</vt:lpstr>
      <vt:lpstr>Methods of Data Collection</vt:lpstr>
      <vt:lpstr>Methods of Data Collection</vt:lpstr>
      <vt:lpstr>Methods of Data Collection</vt:lpstr>
      <vt:lpstr>Data Analysis</vt:lpstr>
      <vt:lpstr>Ethics</vt:lpstr>
      <vt:lpstr>Reflection</vt:lpstr>
      <vt:lpstr>Methods of Data Collection</vt:lpstr>
      <vt:lpstr>Explore Research Methods </vt:lpstr>
      <vt:lpstr>Methods </vt:lpstr>
      <vt:lpstr>Focus Groups </vt:lpstr>
      <vt:lpstr>Focus Groups: Advantages  (Sabo Flores, 2008, p. 105) </vt:lpstr>
      <vt:lpstr>Focus Groups: Disadvantages (Sabo Flores, 2008, p. 105)</vt:lpstr>
      <vt:lpstr>Carrying out a Focus Group</vt:lpstr>
      <vt:lpstr>Carrying out a Focus Group </vt:lpstr>
      <vt:lpstr>Carrying out a Focus Group</vt:lpstr>
      <vt:lpstr>Creative Focus Groups</vt:lpstr>
      <vt:lpstr>Creative Focus Groups</vt:lpstr>
      <vt:lpstr>Creative Focus Groups</vt:lpstr>
      <vt:lpstr>Interviews </vt:lpstr>
      <vt:lpstr>Interview: protocols</vt:lpstr>
      <vt:lpstr>Interview Questions</vt:lpstr>
      <vt:lpstr>Conducting Interviews</vt:lpstr>
      <vt:lpstr>Surveys / Questionnaires</vt:lpstr>
      <vt:lpstr>Surveys: Advantages  (Sabo Flores, 2008, p. 120) </vt:lpstr>
      <vt:lpstr>Surveys: Disadvantages  (Sabo Flores, 2008, p. 120)</vt:lpstr>
      <vt:lpstr>Developing a Survey</vt:lpstr>
      <vt:lpstr>Creative approaches to surveys</vt:lpstr>
      <vt:lpstr>Participatory Research Reminder : Why Involve Young People in research?  </vt:lpstr>
      <vt:lpstr>Step 1</vt:lpstr>
      <vt:lpstr>Step 2</vt:lpstr>
      <vt:lpstr>Step 3</vt:lpstr>
      <vt:lpstr>Consider</vt:lpstr>
      <vt:lpstr>Step 4</vt:lpstr>
      <vt:lpstr>Step 5</vt:lpstr>
      <vt:lpstr>Step 6</vt:lpstr>
      <vt:lpstr>Step 7</vt:lpstr>
      <vt:lpstr>Step 8</vt:lpstr>
      <vt:lpstr>Books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 Youth and Community Work</dc:title>
  <dc:creator>ucs</dc:creator>
  <cp:lastModifiedBy>Angharad Lewis</cp:lastModifiedBy>
  <cp:revision>24</cp:revision>
  <cp:lastPrinted>2015-10-01T10:54:53Z</cp:lastPrinted>
  <dcterms:created xsi:type="dcterms:W3CDTF">2014-02-17T17:14:43Z</dcterms:created>
  <dcterms:modified xsi:type="dcterms:W3CDTF">2023-11-22T16:41:51Z</dcterms:modified>
</cp:coreProperties>
</file>