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78" r:id="rId2"/>
    <p:sldId id="349" r:id="rId3"/>
    <p:sldId id="351" r:id="rId4"/>
    <p:sldId id="3533" r:id="rId5"/>
    <p:sldId id="3537" r:id="rId6"/>
    <p:sldId id="282" r:id="rId7"/>
    <p:sldId id="305" r:id="rId8"/>
    <p:sldId id="330" r:id="rId9"/>
    <p:sldId id="352" r:id="rId10"/>
    <p:sldId id="331" r:id="rId11"/>
    <p:sldId id="332" r:id="rId12"/>
    <p:sldId id="279" r:id="rId13"/>
    <p:sldId id="347" r:id="rId14"/>
    <p:sldId id="348" r:id="rId15"/>
    <p:sldId id="329" r:id="rId16"/>
    <p:sldId id="3529" r:id="rId17"/>
    <p:sldId id="333" r:id="rId18"/>
    <p:sldId id="3531" r:id="rId19"/>
    <p:sldId id="334" r:id="rId20"/>
    <p:sldId id="336" r:id="rId21"/>
    <p:sldId id="3530" r:id="rId22"/>
    <p:sldId id="3532" r:id="rId23"/>
    <p:sldId id="335" r:id="rId24"/>
    <p:sldId id="337" r:id="rId25"/>
    <p:sldId id="338" r:id="rId26"/>
    <p:sldId id="339" r:id="rId27"/>
    <p:sldId id="340" r:id="rId28"/>
    <p:sldId id="341" r:id="rId29"/>
    <p:sldId id="342" r:id="rId30"/>
    <p:sldId id="344" r:id="rId31"/>
    <p:sldId id="345" r:id="rId32"/>
    <p:sldId id="3528" r:id="rId33"/>
    <p:sldId id="343" r:id="rId34"/>
    <p:sldId id="328" r:id="rId35"/>
    <p:sldId id="312" r:id="rId36"/>
    <p:sldId id="30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2965" autoAdjust="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CFE3A2-6BBD-48EA-A844-840CD53EDC9A}"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1E2878-B805-42BB-BC3D-3FF099D97D00}" type="slidenum">
              <a:rPr lang="en-GB" smtClean="0"/>
              <a:t>‹#›</a:t>
            </a:fld>
            <a:endParaRPr lang="en-GB"/>
          </a:p>
        </p:txBody>
      </p:sp>
    </p:spTree>
    <p:extLst>
      <p:ext uri="{BB962C8B-B14F-4D97-AF65-F5344CB8AC3E}">
        <p14:creationId xmlns:p14="http://schemas.microsoft.com/office/powerpoint/2010/main" val="4119791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rcn.org.uk/Get-Help/RCN-advice/duty-of-care"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skillsforcare.org.uk/resources/documents/Developing-your-workforce/Care-Certificate/Care-Certificate-Standards/Standard-3.pdf"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ogle.co.uk/search?sca_esv=332c1457e26e21ac&amp;hl=en&amp;sxsrf=ADLYWIKR9WOSHmWVoVoNOaUb3bqsIK65Mg:1732273068210&amp;q=inauthor:%22Tony+Morrison%22&amp;udm=36"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https://www.rcn.org.uk/Get-Help/RCN-advice/duty-of-care</a:t>
            </a:r>
            <a:endParaRPr lang="en-GB" dirty="0"/>
          </a:p>
          <a:p>
            <a:r>
              <a:rPr lang="en-GB" dirty="0">
                <a:hlinkClick r:id="rId4"/>
              </a:rPr>
              <a:t>https://www.skillsforcare.org.uk/resources/documents/Developing-your-workforce/Care-Certificate/Care-Certificate-Standards/Standard-3.pdf</a:t>
            </a:r>
            <a:r>
              <a:rPr lang="en-GB" dirty="0"/>
              <a:t> </a:t>
            </a:r>
          </a:p>
          <a:p>
            <a:endParaRPr lang="en-GB" dirty="0"/>
          </a:p>
        </p:txBody>
      </p:sp>
      <p:sp>
        <p:nvSpPr>
          <p:cNvPr id="4" name="Slide Number Placeholder 3"/>
          <p:cNvSpPr>
            <a:spLocks noGrp="1"/>
          </p:cNvSpPr>
          <p:nvPr>
            <p:ph type="sldNum" sz="quarter" idx="5"/>
          </p:nvPr>
        </p:nvSpPr>
        <p:spPr/>
        <p:txBody>
          <a:bodyPr/>
          <a:lstStyle/>
          <a:p>
            <a:fld id="{9C9F1441-42A2-4BC9-B98B-734431FCC7CA}" type="slidenum">
              <a:rPr lang="en-GB" smtClean="0"/>
              <a:t>4</a:t>
            </a:fld>
            <a:endParaRPr lang="en-GB"/>
          </a:p>
        </p:txBody>
      </p:sp>
    </p:spTree>
    <p:extLst>
      <p:ext uri="{BB962C8B-B14F-4D97-AF65-F5344CB8AC3E}">
        <p14:creationId xmlns:p14="http://schemas.microsoft.com/office/powerpoint/2010/main" val="4279545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https://carveconsulting.com.au/the-positive-impacts-of-reflective-practice/</a:t>
            </a:r>
          </a:p>
        </p:txBody>
      </p:sp>
      <p:sp>
        <p:nvSpPr>
          <p:cNvPr id="4" name="Slide Number Placeholder 3"/>
          <p:cNvSpPr>
            <a:spLocks noGrp="1"/>
          </p:cNvSpPr>
          <p:nvPr>
            <p:ph type="sldNum" sz="quarter" idx="5"/>
          </p:nvPr>
        </p:nvSpPr>
        <p:spPr/>
        <p:txBody>
          <a:bodyPr/>
          <a:lstStyle/>
          <a:p>
            <a:fld id="{D31E2878-B805-42BB-BC3D-3FF099D97D00}" type="slidenum">
              <a:rPr lang="en-GB" smtClean="0"/>
              <a:t>9</a:t>
            </a:fld>
            <a:endParaRPr lang="en-GB"/>
          </a:p>
        </p:txBody>
      </p:sp>
    </p:spTree>
    <p:extLst>
      <p:ext uri="{BB962C8B-B14F-4D97-AF65-F5344CB8AC3E}">
        <p14:creationId xmlns:p14="http://schemas.microsoft.com/office/powerpoint/2010/main" val="1433722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https://www.youtube.com/watch?v=bEKU3aTCnWI&amp;t=12s</a:t>
            </a:r>
          </a:p>
        </p:txBody>
      </p:sp>
      <p:sp>
        <p:nvSpPr>
          <p:cNvPr id="4" name="Slide Number Placeholder 3"/>
          <p:cNvSpPr>
            <a:spLocks noGrp="1"/>
          </p:cNvSpPr>
          <p:nvPr>
            <p:ph type="sldNum" sz="quarter" idx="5"/>
          </p:nvPr>
        </p:nvSpPr>
        <p:spPr/>
        <p:txBody>
          <a:bodyPr/>
          <a:lstStyle/>
          <a:p>
            <a:fld id="{D31E2878-B805-42BB-BC3D-3FF099D97D00}" type="slidenum">
              <a:rPr lang="en-GB" smtClean="0"/>
              <a:t>16</a:t>
            </a:fld>
            <a:endParaRPr lang="en-GB"/>
          </a:p>
        </p:txBody>
      </p:sp>
    </p:spTree>
    <p:extLst>
      <p:ext uri="{BB962C8B-B14F-4D97-AF65-F5344CB8AC3E}">
        <p14:creationId xmlns:p14="http://schemas.microsoft.com/office/powerpoint/2010/main" val="26823273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https://www.google.co.uk/books/edition/Staff_Supervision_in_Social_Care/Tdf8AAAACAAJ?hl=en </a:t>
            </a:r>
          </a:p>
          <a:p>
            <a:pPr algn="l" rtl="0"/>
            <a:r>
              <a:rPr lang="en-GB" b="0" i="0" dirty="0">
                <a:solidFill>
                  <a:srgbClr val="000000"/>
                </a:solidFill>
                <a:effectLst/>
                <a:latin typeface="Google Sans"/>
              </a:rPr>
              <a:t>Staff Supervision in Social Care</a:t>
            </a:r>
          </a:p>
          <a:p>
            <a:pPr algn="l"/>
            <a:r>
              <a:rPr lang="en-GB" b="0" i="0" dirty="0">
                <a:solidFill>
                  <a:srgbClr val="1F1F1F"/>
                </a:solidFill>
                <a:effectLst/>
                <a:latin typeface="Google Sans"/>
              </a:rPr>
              <a:t>Making a Real Difference for Staff and Service Users</a:t>
            </a:r>
          </a:p>
          <a:p>
            <a:pPr algn="l"/>
            <a:r>
              <a:rPr lang="en-GB" b="0" i="0" dirty="0">
                <a:effectLst/>
                <a:latin typeface="Arial" panose="020B0604020202020204" pitchFamily="34" charset="0"/>
              </a:rPr>
              <a:t>By </a:t>
            </a:r>
            <a:r>
              <a:rPr lang="en-GB" b="0" i="0" u="none" strike="noStrike" dirty="0">
                <a:solidFill>
                  <a:srgbClr val="1A73E8"/>
                </a:solidFill>
                <a:effectLst/>
                <a:latin typeface="Arial" panose="020B0604020202020204" pitchFamily="34" charset="0"/>
                <a:hlinkClick r:id="rId3"/>
              </a:rPr>
              <a:t>Tony Morrison</a:t>
            </a:r>
            <a:r>
              <a:rPr lang="en-GB" b="0" i="0" dirty="0">
                <a:effectLst/>
                <a:latin typeface="Arial" panose="020B0604020202020204" pitchFamily="34" charset="0"/>
              </a:rPr>
              <a:t> · 2006</a:t>
            </a:r>
          </a:p>
          <a:p>
            <a:endParaRPr lang="en-GB" dirty="0"/>
          </a:p>
        </p:txBody>
      </p:sp>
      <p:sp>
        <p:nvSpPr>
          <p:cNvPr id="4" name="Slide Number Placeholder 3"/>
          <p:cNvSpPr>
            <a:spLocks noGrp="1"/>
          </p:cNvSpPr>
          <p:nvPr>
            <p:ph type="sldNum" sz="quarter" idx="5"/>
          </p:nvPr>
        </p:nvSpPr>
        <p:spPr/>
        <p:txBody>
          <a:bodyPr/>
          <a:lstStyle/>
          <a:p>
            <a:fld id="{D31E2878-B805-42BB-BC3D-3FF099D97D00}" type="slidenum">
              <a:rPr lang="en-GB" smtClean="0"/>
              <a:t>22</a:t>
            </a:fld>
            <a:endParaRPr lang="en-GB"/>
          </a:p>
        </p:txBody>
      </p:sp>
    </p:spTree>
    <p:extLst>
      <p:ext uri="{BB962C8B-B14F-4D97-AF65-F5344CB8AC3E}">
        <p14:creationId xmlns:p14="http://schemas.microsoft.com/office/powerpoint/2010/main" val="2360566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1E2878-B805-42BB-BC3D-3FF099D97D00}" type="slidenum">
              <a:rPr lang="en-GB" smtClean="0"/>
              <a:t>24</a:t>
            </a:fld>
            <a:endParaRPr lang="en-GB"/>
          </a:p>
        </p:txBody>
      </p:sp>
    </p:spTree>
    <p:extLst>
      <p:ext uri="{BB962C8B-B14F-4D97-AF65-F5344CB8AC3E}">
        <p14:creationId xmlns:p14="http://schemas.microsoft.com/office/powerpoint/2010/main" val="7686120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https://www.theaccessgroup.com/en-gb/blog/hsc-reflective-practice-in-health-and-social-care/#:~:text=However%2C%20some%20of%20the%20most,their%20outcomes%20and%20lessons%20learned </a:t>
            </a:r>
          </a:p>
        </p:txBody>
      </p:sp>
      <p:sp>
        <p:nvSpPr>
          <p:cNvPr id="4" name="Slide Number Placeholder 3"/>
          <p:cNvSpPr>
            <a:spLocks noGrp="1"/>
          </p:cNvSpPr>
          <p:nvPr>
            <p:ph type="sldNum" sz="quarter" idx="5"/>
          </p:nvPr>
        </p:nvSpPr>
        <p:spPr/>
        <p:txBody>
          <a:bodyPr/>
          <a:lstStyle/>
          <a:p>
            <a:fld id="{D31E2878-B805-42BB-BC3D-3FF099D97D00}" type="slidenum">
              <a:rPr lang="en-GB" smtClean="0"/>
              <a:t>32</a:t>
            </a:fld>
            <a:endParaRPr lang="en-GB"/>
          </a:p>
        </p:txBody>
      </p:sp>
    </p:spTree>
    <p:extLst>
      <p:ext uri="{BB962C8B-B14F-4D97-AF65-F5344CB8AC3E}">
        <p14:creationId xmlns:p14="http://schemas.microsoft.com/office/powerpoint/2010/main" val="19571434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04E9CD-F641-2D16-AE1C-A98D479CF46C}"/>
              </a:ext>
            </a:extLst>
          </p:cNvPr>
          <p:cNvSpPr>
            <a:spLocks noGrp="1"/>
          </p:cNvSpPr>
          <p:nvPr>
            <p:ph type="dt" sz="half" idx="10"/>
          </p:nvPr>
        </p:nvSpPr>
        <p:spPr>
          <a:xfrm>
            <a:off x="527051" y="6524626"/>
            <a:ext cx="1295400" cy="219075"/>
          </a:xfrm>
        </p:spPr>
        <p:txBody>
          <a:bodyPr/>
          <a:lstStyle>
            <a:lvl1pPr>
              <a:defRPr/>
            </a:lvl1pPr>
          </a:lstStyle>
          <a:p>
            <a:pPr>
              <a:defRPr/>
            </a:pPr>
            <a:fld id="{AC753FD1-A63B-4023-87B4-AD30767F6EB2}"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C1A30192-454F-2740-625F-B3621FC65E6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815023-4E16-FCCE-C1DD-A709FC6892F2}"/>
              </a:ext>
            </a:extLst>
          </p:cNvPr>
          <p:cNvSpPr>
            <a:spLocks noGrp="1"/>
          </p:cNvSpPr>
          <p:nvPr>
            <p:ph type="sldNum" sz="quarter" idx="12"/>
          </p:nvPr>
        </p:nvSpPr>
        <p:spPr/>
        <p:txBody>
          <a:bodyPr/>
          <a:lstStyle>
            <a:lvl1pPr>
              <a:defRPr/>
            </a:lvl1pPr>
          </a:lstStyle>
          <a:p>
            <a:pPr>
              <a:defRPr/>
            </a:pPr>
            <a:fld id="{6081F45A-4F79-4894-A0F3-DC0658BEBB4E}" type="slidenum">
              <a:rPr lang="en-GB" altLang="en-US"/>
              <a:pPr>
                <a:defRPr/>
              </a:pPr>
              <a:t>‹#›</a:t>
            </a:fld>
            <a:endParaRPr lang="en-GB" altLang="en-US"/>
          </a:p>
        </p:txBody>
      </p:sp>
    </p:spTree>
    <p:extLst>
      <p:ext uri="{BB962C8B-B14F-4D97-AF65-F5344CB8AC3E}">
        <p14:creationId xmlns:p14="http://schemas.microsoft.com/office/powerpoint/2010/main" val="416699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7CA11-ABC3-9B25-AE7A-96F443926D1A}"/>
              </a:ext>
            </a:extLst>
          </p:cNvPr>
          <p:cNvSpPr>
            <a:spLocks noGrp="1"/>
          </p:cNvSpPr>
          <p:nvPr>
            <p:ph type="dt" sz="half" idx="10"/>
          </p:nvPr>
        </p:nvSpPr>
        <p:spPr/>
        <p:txBody>
          <a:bodyPr/>
          <a:lstStyle>
            <a:lvl1pPr>
              <a:defRPr/>
            </a:lvl1pPr>
          </a:lstStyle>
          <a:p>
            <a:pPr>
              <a:defRPr/>
            </a:pPr>
            <a:fld id="{63163EF8-2307-4794-9875-6B8CA664E276}"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B3C9AFEE-920B-4E34-32A5-905B8D52CD4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634C4A3-3E47-968D-B305-BADEA0B2CF32}"/>
              </a:ext>
            </a:extLst>
          </p:cNvPr>
          <p:cNvSpPr>
            <a:spLocks noGrp="1"/>
          </p:cNvSpPr>
          <p:nvPr>
            <p:ph type="sldNum" sz="quarter" idx="12"/>
          </p:nvPr>
        </p:nvSpPr>
        <p:spPr/>
        <p:txBody>
          <a:bodyPr/>
          <a:lstStyle>
            <a:lvl1pPr>
              <a:defRPr/>
            </a:lvl1pPr>
          </a:lstStyle>
          <a:p>
            <a:pPr>
              <a:defRPr/>
            </a:pPr>
            <a:fld id="{8B34AADE-47AB-4FD6-A959-68A9E6432E18}" type="slidenum">
              <a:rPr lang="en-GB" altLang="en-US"/>
              <a:pPr>
                <a:defRPr/>
              </a:pPr>
              <a:t>‹#›</a:t>
            </a:fld>
            <a:endParaRPr lang="en-GB" altLang="en-US"/>
          </a:p>
        </p:txBody>
      </p:sp>
    </p:spTree>
    <p:extLst>
      <p:ext uri="{BB962C8B-B14F-4D97-AF65-F5344CB8AC3E}">
        <p14:creationId xmlns:p14="http://schemas.microsoft.com/office/powerpoint/2010/main" val="2950605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4193276-8476-E991-1328-B9E6E976C75C}"/>
              </a:ext>
            </a:extLst>
          </p:cNvPr>
          <p:cNvSpPr>
            <a:spLocks noGrp="1"/>
          </p:cNvSpPr>
          <p:nvPr>
            <p:ph type="dt" sz="half" idx="10"/>
          </p:nvPr>
        </p:nvSpPr>
        <p:spPr/>
        <p:txBody>
          <a:bodyPr/>
          <a:lstStyle>
            <a:lvl1pPr>
              <a:defRPr/>
            </a:lvl1pPr>
          </a:lstStyle>
          <a:p>
            <a:pPr>
              <a:defRPr/>
            </a:pPr>
            <a:fld id="{34F7F892-95A5-4165-84D5-4D97929965D5}"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0EC24C7C-46DA-33D6-4F7A-2CC27FBE172B}"/>
              </a:ext>
            </a:extLst>
          </p:cNvPr>
          <p:cNvSpPr>
            <a:spLocks noGrp="1"/>
          </p:cNvSpPr>
          <p:nvPr>
            <p:ph type="sldNum" sz="quarter" idx="11"/>
          </p:nvPr>
        </p:nvSpPr>
        <p:spPr/>
        <p:txBody>
          <a:bodyPr/>
          <a:lstStyle>
            <a:lvl1pPr>
              <a:defRPr/>
            </a:lvl1pPr>
          </a:lstStyle>
          <a:p>
            <a:pPr>
              <a:defRPr/>
            </a:pPr>
            <a:fld id="{7F9C115A-34C3-449A-BED7-7129D45E869C}" type="slidenum">
              <a:rPr lang="en-GB" altLang="en-US"/>
              <a:pPr>
                <a:defRPr/>
              </a:pPr>
              <a:t>‹#›</a:t>
            </a:fld>
            <a:endParaRPr lang="en-GB" altLang="en-US"/>
          </a:p>
        </p:txBody>
      </p:sp>
    </p:spTree>
    <p:extLst>
      <p:ext uri="{BB962C8B-B14F-4D97-AF65-F5344CB8AC3E}">
        <p14:creationId xmlns:p14="http://schemas.microsoft.com/office/powerpoint/2010/main" val="21327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B3A2588-5111-857F-530B-C2F1DF761B1F}"/>
              </a:ext>
            </a:extLst>
          </p:cNvPr>
          <p:cNvSpPr>
            <a:spLocks noGrp="1"/>
          </p:cNvSpPr>
          <p:nvPr>
            <p:ph type="dt" sz="half" idx="10"/>
          </p:nvPr>
        </p:nvSpPr>
        <p:spPr/>
        <p:txBody>
          <a:bodyPr/>
          <a:lstStyle>
            <a:lvl1pPr>
              <a:defRPr/>
            </a:lvl1pPr>
          </a:lstStyle>
          <a:p>
            <a:pPr>
              <a:defRPr/>
            </a:pPr>
            <a:fld id="{4CAEACB9-EE64-489F-8A5C-43DF1112173E}"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72E191EE-1571-0779-F5F6-599BD1A23C44}"/>
              </a:ext>
            </a:extLst>
          </p:cNvPr>
          <p:cNvSpPr>
            <a:spLocks noGrp="1"/>
          </p:cNvSpPr>
          <p:nvPr>
            <p:ph type="sldNum" sz="quarter" idx="11"/>
          </p:nvPr>
        </p:nvSpPr>
        <p:spPr/>
        <p:txBody>
          <a:bodyPr/>
          <a:lstStyle>
            <a:lvl1pPr>
              <a:defRPr/>
            </a:lvl1pPr>
          </a:lstStyle>
          <a:p>
            <a:pPr>
              <a:defRPr/>
            </a:pPr>
            <a:fld id="{6A33FF7F-8EC4-4268-A5B1-A1868E7A7065}" type="slidenum">
              <a:rPr lang="en-GB" altLang="en-US"/>
              <a:pPr>
                <a:defRPr/>
              </a:pPr>
              <a:t>‹#›</a:t>
            </a:fld>
            <a:endParaRPr lang="en-GB" altLang="en-US"/>
          </a:p>
        </p:txBody>
      </p:sp>
    </p:spTree>
    <p:extLst>
      <p:ext uri="{BB962C8B-B14F-4D97-AF65-F5344CB8AC3E}">
        <p14:creationId xmlns:p14="http://schemas.microsoft.com/office/powerpoint/2010/main" val="3674108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632FF88-3424-371A-2F06-900C179492FC}"/>
              </a:ext>
            </a:extLst>
          </p:cNvPr>
          <p:cNvSpPr>
            <a:spLocks noGrp="1"/>
          </p:cNvSpPr>
          <p:nvPr>
            <p:ph type="dt" sz="half" idx="10"/>
          </p:nvPr>
        </p:nvSpPr>
        <p:spPr/>
        <p:txBody>
          <a:bodyPr/>
          <a:lstStyle>
            <a:lvl1pPr>
              <a:defRPr/>
            </a:lvl1pPr>
          </a:lstStyle>
          <a:p>
            <a:pPr>
              <a:defRPr/>
            </a:pPr>
            <a:fld id="{6BF57B8C-503E-4D8A-BEF8-4A9B6580F7A7}" type="datetime1">
              <a:rPr lang="en-GB" altLang="en-US"/>
              <a:pPr>
                <a:defRPr/>
              </a:pPr>
              <a:t>13/10/2026</a:t>
            </a:fld>
            <a:endParaRPr lang="en-GB" altLang="en-US" dirty="0"/>
          </a:p>
        </p:txBody>
      </p:sp>
      <p:sp>
        <p:nvSpPr>
          <p:cNvPr id="8" name="Slide Number Placeholder 5">
            <a:extLst>
              <a:ext uri="{FF2B5EF4-FFF2-40B4-BE49-F238E27FC236}">
                <a16:creationId xmlns:a16="http://schemas.microsoft.com/office/drawing/2014/main" id="{FC50879B-77A8-4D74-7C0D-42C2B9CEF658}"/>
              </a:ext>
            </a:extLst>
          </p:cNvPr>
          <p:cNvSpPr>
            <a:spLocks noGrp="1"/>
          </p:cNvSpPr>
          <p:nvPr>
            <p:ph type="sldNum" sz="quarter" idx="11"/>
          </p:nvPr>
        </p:nvSpPr>
        <p:spPr/>
        <p:txBody>
          <a:bodyPr/>
          <a:lstStyle>
            <a:lvl1pPr>
              <a:defRPr/>
            </a:lvl1pPr>
          </a:lstStyle>
          <a:p>
            <a:pPr>
              <a:defRPr/>
            </a:pPr>
            <a:fld id="{DB4814D9-90E1-49B5-A140-76E9199831B0}" type="slidenum">
              <a:rPr lang="en-GB" altLang="en-US"/>
              <a:pPr>
                <a:defRPr/>
              </a:pPr>
              <a:t>‹#›</a:t>
            </a:fld>
            <a:endParaRPr lang="en-GB" altLang="en-US"/>
          </a:p>
        </p:txBody>
      </p:sp>
    </p:spTree>
    <p:extLst>
      <p:ext uri="{BB962C8B-B14F-4D97-AF65-F5344CB8AC3E}">
        <p14:creationId xmlns:p14="http://schemas.microsoft.com/office/powerpoint/2010/main" val="40508181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3020809-B9AE-DA50-112D-55CA5FED0BA1}"/>
              </a:ext>
            </a:extLst>
          </p:cNvPr>
          <p:cNvSpPr>
            <a:spLocks noGrp="1"/>
          </p:cNvSpPr>
          <p:nvPr>
            <p:ph type="dt" sz="half" idx="10"/>
          </p:nvPr>
        </p:nvSpPr>
        <p:spPr/>
        <p:txBody>
          <a:bodyPr/>
          <a:lstStyle>
            <a:lvl1pPr>
              <a:defRPr/>
            </a:lvl1pPr>
          </a:lstStyle>
          <a:p>
            <a:pPr>
              <a:defRPr/>
            </a:pPr>
            <a:fld id="{E06BCFF4-E420-4403-B367-9F04E1A6AE05}" type="datetime1">
              <a:rPr lang="en-GB" altLang="en-US"/>
              <a:pPr>
                <a:defRPr/>
              </a:pPr>
              <a:t>13/10/2026</a:t>
            </a:fld>
            <a:endParaRPr lang="en-GB" altLang="en-US" dirty="0"/>
          </a:p>
        </p:txBody>
      </p:sp>
      <p:sp>
        <p:nvSpPr>
          <p:cNvPr id="4" name="Slide Number Placeholder 5">
            <a:extLst>
              <a:ext uri="{FF2B5EF4-FFF2-40B4-BE49-F238E27FC236}">
                <a16:creationId xmlns:a16="http://schemas.microsoft.com/office/drawing/2014/main" id="{F97A9AEE-9C82-7A9B-7243-2E2DD31115FE}"/>
              </a:ext>
            </a:extLst>
          </p:cNvPr>
          <p:cNvSpPr>
            <a:spLocks noGrp="1"/>
          </p:cNvSpPr>
          <p:nvPr>
            <p:ph type="sldNum" sz="quarter" idx="11"/>
          </p:nvPr>
        </p:nvSpPr>
        <p:spPr/>
        <p:txBody>
          <a:bodyPr/>
          <a:lstStyle>
            <a:lvl1pPr>
              <a:defRPr/>
            </a:lvl1pPr>
          </a:lstStyle>
          <a:p>
            <a:pPr>
              <a:defRPr/>
            </a:pPr>
            <a:fld id="{9AFBE18E-BDF0-4DBF-A61A-0D584281FA9C}" type="slidenum">
              <a:rPr lang="en-GB" altLang="en-US"/>
              <a:pPr>
                <a:defRPr/>
              </a:pPr>
              <a:t>‹#›</a:t>
            </a:fld>
            <a:endParaRPr lang="en-GB" altLang="en-US"/>
          </a:p>
        </p:txBody>
      </p:sp>
    </p:spTree>
    <p:extLst>
      <p:ext uri="{BB962C8B-B14F-4D97-AF65-F5344CB8AC3E}">
        <p14:creationId xmlns:p14="http://schemas.microsoft.com/office/powerpoint/2010/main" val="4060018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F79AF55-E0DB-E3D5-5F3C-70A92B53B12D}"/>
              </a:ext>
            </a:extLst>
          </p:cNvPr>
          <p:cNvSpPr>
            <a:spLocks noGrp="1"/>
          </p:cNvSpPr>
          <p:nvPr>
            <p:ph type="dt" sz="half" idx="10"/>
          </p:nvPr>
        </p:nvSpPr>
        <p:spPr/>
        <p:txBody>
          <a:bodyPr/>
          <a:lstStyle>
            <a:lvl1pPr>
              <a:defRPr/>
            </a:lvl1pPr>
          </a:lstStyle>
          <a:p>
            <a:pPr>
              <a:defRPr/>
            </a:pPr>
            <a:fld id="{EDB6C9C1-EE8D-4E81-8CC6-BB4A4C8E41AF}" type="datetime1">
              <a:rPr lang="en-GB" altLang="en-US"/>
              <a:pPr>
                <a:defRPr/>
              </a:pPr>
              <a:t>13/10/2026</a:t>
            </a:fld>
            <a:endParaRPr lang="en-GB" altLang="en-US" dirty="0"/>
          </a:p>
        </p:txBody>
      </p:sp>
      <p:sp>
        <p:nvSpPr>
          <p:cNvPr id="3" name="Slide Number Placeholder 5">
            <a:extLst>
              <a:ext uri="{FF2B5EF4-FFF2-40B4-BE49-F238E27FC236}">
                <a16:creationId xmlns:a16="http://schemas.microsoft.com/office/drawing/2014/main" id="{A46C3587-07CA-4049-3B36-7984F603AAE0}"/>
              </a:ext>
            </a:extLst>
          </p:cNvPr>
          <p:cNvSpPr>
            <a:spLocks noGrp="1"/>
          </p:cNvSpPr>
          <p:nvPr>
            <p:ph type="sldNum" sz="quarter" idx="11"/>
          </p:nvPr>
        </p:nvSpPr>
        <p:spPr/>
        <p:txBody>
          <a:bodyPr/>
          <a:lstStyle>
            <a:lvl1pPr>
              <a:defRPr/>
            </a:lvl1pPr>
          </a:lstStyle>
          <a:p>
            <a:pPr>
              <a:defRPr/>
            </a:pPr>
            <a:fld id="{C1261938-9E42-416F-8D59-4CC0B9739539}" type="slidenum">
              <a:rPr lang="en-GB" altLang="en-US"/>
              <a:pPr>
                <a:defRPr/>
              </a:pPr>
              <a:t>‹#›</a:t>
            </a:fld>
            <a:endParaRPr lang="en-GB" altLang="en-US"/>
          </a:p>
        </p:txBody>
      </p:sp>
    </p:spTree>
    <p:extLst>
      <p:ext uri="{BB962C8B-B14F-4D97-AF65-F5344CB8AC3E}">
        <p14:creationId xmlns:p14="http://schemas.microsoft.com/office/powerpoint/2010/main" val="296285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4E256A-210F-5429-BF2E-FE88B83284CC}"/>
              </a:ext>
            </a:extLst>
          </p:cNvPr>
          <p:cNvSpPr>
            <a:spLocks noGrp="1"/>
          </p:cNvSpPr>
          <p:nvPr>
            <p:ph type="dt" sz="half" idx="10"/>
          </p:nvPr>
        </p:nvSpPr>
        <p:spPr/>
        <p:txBody>
          <a:bodyPr/>
          <a:lstStyle>
            <a:lvl1pPr>
              <a:defRPr/>
            </a:lvl1pPr>
          </a:lstStyle>
          <a:p>
            <a:pPr>
              <a:defRPr/>
            </a:pPr>
            <a:fld id="{6F6F407E-EB43-4C0B-A651-CA7A0933CB5A}"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A5AA7C60-13FB-3DB6-D5DA-4B8CE3FB5531}"/>
              </a:ext>
            </a:extLst>
          </p:cNvPr>
          <p:cNvSpPr>
            <a:spLocks noGrp="1"/>
          </p:cNvSpPr>
          <p:nvPr>
            <p:ph type="sldNum" sz="quarter" idx="11"/>
          </p:nvPr>
        </p:nvSpPr>
        <p:spPr/>
        <p:txBody>
          <a:bodyPr/>
          <a:lstStyle>
            <a:lvl1pPr>
              <a:defRPr/>
            </a:lvl1pPr>
          </a:lstStyle>
          <a:p>
            <a:pPr>
              <a:defRPr/>
            </a:pPr>
            <a:fld id="{CD8E0A7A-F1C4-4879-8BF1-3C5ECBA83802}" type="slidenum">
              <a:rPr lang="en-GB" altLang="en-US"/>
              <a:pPr>
                <a:defRPr/>
              </a:pPr>
              <a:t>‹#›</a:t>
            </a:fld>
            <a:endParaRPr lang="en-GB" altLang="en-US"/>
          </a:p>
        </p:txBody>
      </p:sp>
    </p:spTree>
    <p:extLst>
      <p:ext uri="{BB962C8B-B14F-4D97-AF65-F5344CB8AC3E}">
        <p14:creationId xmlns:p14="http://schemas.microsoft.com/office/powerpoint/2010/main" val="3469334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4ED1B-CC92-6769-2F5A-B50854A5913E}"/>
              </a:ext>
            </a:extLst>
          </p:cNvPr>
          <p:cNvSpPr>
            <a:spLocks noGrp="1"/>
          </p:cNvSpPr>
          <p:nvPr>
            <p:ph type="dt" sz="half" idx="10"/>
          </p:nvPr>
        </p:nvSpPr>
        <p:spPr/>
        <p:txBody>
          <a:bodyPr/>
          <a:lstStyle>
            <a:lvl1pPr>
              <a:defRPr/>
            </a:lvl1pPr>
          </a:lstStyle>
          <a:p>
            <a:pPr>
              <a:defRPr/>
            </a:pPr>
            <a:fld id="{F6530BD2-57DB-46DA-B9C8-41FF22D0BF0C}"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DD27592D-40E1-9586-7AF0-45E9B2E75954}"/>
              </a:ext>
            </a:extLst>
          </p:cNvPr>
          <p:cNvSpPr>
            <a:spLocks noGrp="1"/>
          </p:cNvSpPr>
          <p:nvPr>
            <p:ph type="sldNum" sz="quarter" idx="11"/>
          </p:nvPr>
        </p:nvSpPr>
        <p:spPr/>
        <p:txBody>
          <a:bodyPr/>
          <a:lstStyle>
            <a:lvl1pPr>
              <a:defRPr/>
            </a:lvl1pPr>
          </a:lstStyle>
          <a:p>
            <a:pPr>
              <a:defRPr/>
            </a:pPr>
            <a:fld id="{46463D49-524E-4321-8005-8FC52E52B40A}" type="slidenum">
              <a:rPr lang="en-GB" altLang="en-US"/>
              <a:pPr>
                <a:defRPr/>
              </a:pPr>
              <a:t>‹#›</a:t>
            </a:fld>
            <a:endParaRPr lang="en-GB" altLang="en-US"/>
          </a:p>
        </p:txBody>
      </p:sp>
    </p:spTree>
    <p:extLst>
      <p:ext uri="{BB962C8B-B14F-4D97-AF65-F5344CB8AC3E}">
        <p14:creationId xmlns:p14="http://schemas.microsoft.com/office/powerpoint/2010/main" val="2520488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03852-4731-F15B-3D78-932BF5D9A8CA}"/>
              </a:ext>
            </a:extLst>
          </p:cNvPr>
          <p:cNvSpPr>
            <a:spLocks noGrp="1"/>
          </p:cNvSpPr>
          <p:nvPr>
            <p:ph type="dt" sz="half" idx="10"/>
          </p:nvPr>
        </p:nvSpPr>
        <p:spPr/>
        <p:txBody>
          <a:bodyPr/>
          <a:lstStyle>
            <a:lvl1pPr>
              <a:defRPr/>
            </a:lvl1pPr>
          </a:lstStyle>
          <a:p>
            <a:pPr>
              <a:defRPr/>
            </a:pPr>
            <a:fld id="{3D17F189-64AA-4C12-94B6-CABF7FB697A4}"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83EC4009-FF36-2E93-F02D-018642024678}"/>
              </a:ext>
            </a:extLst>
          </p:cNvPr>
          <p:cNvSpPr>
            <a:spLocks noGrp="1"/>
          </p:cNvSpPr>
          <p:nvPr>
            <p:ph type="sldNum" sz="quarter" idx="11"/>
          </p:nvPr>
        </p:nvSpPr>
        <p:spPr/>
        <p:txBody>
          <a:bodyPr/>
          <a:lstStyle>
            <a:lvl1pPr>
              <a:defRPr/>
            </a:lvl1pPr>
          </a:lstStyle>
          <a:p>
            <a:pPr>
              <a:defRPr/>
            </a:pPr>
            <a:fld id="{29C1F6E3-F491-4CE6-8910-D1E0AAE8C828}" type="slidenum">
              <a:rPr lang="en-GB" altLang="en-US"/>
              <a:pPr>
                <a:defRPr/>
              </a:pPr>
              <a:t>‹#›</a:t>
            </a:fld>
            <a:endParaRPr lang="en-GB" altLang="en-US"/>
          </a:p>
        </p:txBody>
      </p:sp>
    </p:spTree>
    <p:extLst>
      <p:ext uri="{BB962C8B-B14F-4D97-AF65-F5344CB8AC3E}">
        <p14:creationId xmlns:p14="http://schemas.microsoft.com/office/powerpoint/2010/main" val="568603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1ACB1-F064-C0E4-46DA-1F9D43BDEDED}"/>
              </a:ext>
            </a:extLst>
          </p:cNvPr>
          <p:cNvSpPr>
            <a:spLocks noGrp="1"/>
          </p:cNvSpPr>
          <p:nvPr>
            <p:ph type="dt" sz="half" idx="10"/>
          </p:nvPr>
        </p:nvSpPr>
        <p:spPr/>
        <p:txBody>
          <a:bodyPr/>
          <a:lstStyle>
            <a:lvl1pPr>
              <a:defRPr/>
            </a:lvl1pPr>
          </a:lstStyle>
          <a:p>
            <a:pPr>
              <a:defRPr/>
            </a:pPr>
            <a:fld id="{61C46A5F-5640-415B-B154-20B9234A719B}"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4A61CEF1-FA52-76F8-6846-AC6164515CE9}"/>
              </a:ext>
            </a:extLst>
          </p:cNvPr>
          <p:cNvSpPr>
            <a:spLocks noGrp="1"/>
          </p:cNvSpPr>
          <p:nvPr>
            <p:ph type="sldNum" sz="quarter" idx="11"/>
          </p:nvPr>
        </p:nvSpPr>
        <p:spPr/>
        <p:txBody>
          <a:bodyPr/>
          <a:lstStyle>
            <a:lvl1pPr>
              <a:defRPr/>
            </a:lvl1pPr>
          </a:lstStyle>
          <a:p>
            <a:pPr>
              <a:defRPr/>
            </a:pPr>
            <a:fld id="{59AFDC8A-E5F0-4E5D-82F1-A06478F56D26}" type="slidenum">
              <a:rPr lang="en-GB" altLang="en-US"/>
              <a:pPr>
                <a:defRPr/>
              </a:pPr>
              <a:t>‹#›</a:t>
            </a:fld>
            <a:endParaRPr lang="en-GB" altLang="en-US"/>
          </a:p>
        </p:txBody>
      </p:sp>
    </p:spTree>
    <p:extLst>
      <p:ext uri="{BB962C8B-B14F-4D97-AF65-F5344CB8AC3E}">
        <p14:creationId xmlns:p14="http://schemas.microsoft.com/office/powerpoint/2010/main" val="3688290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449418D-A240-AF64-42A6-163782EE097F}"/>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B229CAE-B7C8-CB8F-4D52-3EE13BD7F5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E2F89B5-B455-E8F6-D975-3770F76D814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C26769B-636A-4A89-9C40-7A443B4C48F4}"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D1A1D677-7C7A-8A1C-CC00-9F62E1D3E14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F378E9A-0564-4118-8EE3-03BC9DB999BA}" type="slidenum">
              <a:rPr lang="en-GB" altLang="en-US"/>
              <a:pPr>
                <a:defRPr/>
              </a:pPr>
              <a:t>‹#›</a:t>
            </a:fld>
            <a:endParaRPr lang="en-GB" altLang="en-US"/>
          </a:p>
        </p:txBody>
      </p:sp>
    </p:spTree>
    <p:extLst>
      <p:ext uri="{BB962C8B-B14F-4D97-AF65-F5344CB8AC3E}">
        <p14:creationId xmlns:p14="http://schemas.microsoft.com/office/powerpoint/2010/main" val="11293268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e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hcpc-uk.org/standards/meeting-our-standards/reflective-practice/what-is-reflection/"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hcpc-uk.org/standards/meeting-our-standards/reflective-practice/what-is-reflection/"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IuHd8lZGlU8?feature=oembed" TargetMode="External"/><Relationship Id="rId4" Type="http://schemas.openxmlformats.org/officeDocument/2006/relationships/hyperlink" Target="https://youtu.be/IuHd8lZGlU8" TargetMode="Externa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bEKU3aTCnWI?start=12&amp;feature=oembed" TargetMode="External"/><Relationship Id="rId4" Type="http://schemas.openxmlformats.org/officeDocument/2006/relationships/image" Target="../media/image10.jpeg"/></Relationships>
</file>

<file path=ppt/slides/_rels/slide17.xml.rels><?xml version="1.0" encoding="UTF-8" standalone="yes"?>
<Relationships xmlns="http://schemas.openxmlformats.org/package/2006/relationships"><Relationship Id="rId2" Type="http://schemas.openxmlformats.org/officeDocument/2006/relationships/hyperlink" Target="https://www.hcpc-uk.org/standards/meeting-our-standards/reflective-practice/what-is-reflection/"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google.co.uk/search?sca_esv=332c1457e26e21ac&amp;hl=en&amp;sxsrf=ADLYWIKR9WOSHmWVoVoNOaUb3bqsIK65Mg:1732273068210&amp;q=inauthor:%22Tony+Morrison%22&amp;udm=36"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career-advice.jobs.ac.uk/career-development/what-is-continuing-professional-development-cpd/"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career-advice.jobs.ac.uk/career-development/what-is-continuing-professional-development-cpd/"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career-advice.jobs.ac.uk/career-development/what-is-continuing-professional-development-cpd/"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career-advice.jobs.ac.uk/career-development/what-is-continuing-professional-development-cpd/"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youtu.be/a6bnG8Ahspo" TargetMode="External"/><Relationship Id="rId2" Type="http://schemas.openxmlformats.org/officeDocument/2006/relationships/slideLayout" Target="../slideLayouts/slideLayout2.xml"/><Relationship Id="rId1" Type="http://schemas.openxmlformats.org/officeDocument/2006/relationships/video" Target="https://www.youtube.com/embed/a6bnG8Ahspo?feature=oembed" TargetMode="External"/><Relationship Id="rId4" Type="http://schemas.openxmlformats.org/officeDocument/2006/relationships/image" Target="../media/image15.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highspeedtraining.co.uk/hub/professional-development-in-health-and-social-care/"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highspeedtraining.co.uk/hub/professional-development-in-health-and-social-care/"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career-advice.jobs.ac.uk/career-development/what-is-continuing-professional-development-cpd/" TargetMode="External"/><Relationship Id="rId2" Type="http://schemas.openxmlformats.org/officeDocument/2006/relationships/hyperlink" Target="https://www.hcpc-uk.org/standards/meeting-our-standards/reflective-practice/what-is-refle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Subtitle 4">
            <a:extLst>
              <a:ext uri="{FF2B5EF4-FFF2-40B4-BE49-F238E27FC236}">
                <a16:creationId xmlns:a16="http://schemas.microsoft.com/office/drawing/2014/main" id="{D25DA504-F8A1-0725-A845-0BE2FB6F4226}"/>
              </a:ext>
            </a:extLst>
          </p:cNvPr>
          <p:cNvSpPr>
            <a:spLocks noGrp="1"/>
          </p:cNvSpPr>
          <p:nvPr>
            <p:ph type="subTitle" idx="1"/>
          </p:nvPr>
        </p:nvSpPr>
        <p:spPr>
          <a:xfrm>
            <a:off x="924557" y="1310787"/>
            <a:ext cx="10740392" cy="5213839"/>
          </a:xfrm>
        </p:spPr>
        <p:txBody>
          <a:bodyPr/>
          <a:lstStyle/>
          <a:p>
            <a:pPr eaLnBrk="1" hangingPunct="1"/>
            <a:r>
              <a:rPr lang="en-GB" altLang="en-US" sz="4000" b="1" dirty="0">
                <a:solidFill>
                  <a:schemeClr val="bg1"/>
                </a:solidFill>
              </a:rPr>
              <a:t>Principles of Health and Social Care Practice </a:t>
            </a:r>
            <a:br>
              <a:rPr lang="en-GB" altLang="en-US" sz="4000" b="1" dirty="0">
                <a:solidFill>
                  <a:schemeClr val="bg1"/>
                </a:solidFill>
              </a:rPr>
            </a:br>
            <a:r>
              <a:rPr lang="en-GB" altLang="en-US" sz="4000" b="1" dirty="0">
                <a:solidFill>
                  <a:schemeClr val="bg1"/>
                </a:solidFill>
              </a:rPr>
              <a:t>(BMHP5016)</a:t>
            </a:r>
          </a:p>
          <a:p>
            <a:pPr eaLnBrk="1" hangingPunct="1"/>
            <a:endParaRPr lang="en-GB" altLang="en-US" sz="4000" b="1" dirty="0">
              <a:solidFill>
                <a:schemeClr val="bg1"/>
              </a:solidFill>
            </a:endParaRPr>
          </a:p>
          <a:p>
            <a:pPr eaLnBrk="1" hangingPunct="1"/>
            <a:r>
              <a:rPr lang="en-GB" altLang="en-US" sz="4000" b="1" dirty="0">
                <a:solidFill>
                  <a:schemeClr val="bg1"/>
                </a:solidFill>
              </a:rPr>
              <a:t>Week 7: Reflective practice and Continuous Professional Development (CPD)</a:t>
            </a:r>
          </a:p>
        </p:txBody>
      </p:sp>
      <p:sp>
        <p:nvSpPr>
          <p:cNvPr id="3" name="Date Placeholder 2">
            <a:extLst>
              <a:ext uri="{FF2B5EF4-FFF2-40B4-BE49-F238E27FC236}">
                <a16:creationId xmlns:a16="http://schemas.microsoft.com/office/drawing/2014/main" id="{8C669508-E3EB-07A3-384D-2C4E511F3251}"/>
              </a:ext>
            </a:extLst>
          </p:cNvPr>
          <p:cNvSpPr>
            <a:spLocks noGrp="1"/>
          </p:cNvSpPr>
          <p:nvPr>
            <p:ph type="dt"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EC0FA7E-6D3B-48D7-9F80-6C4D37659D9C}"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9221" name="Slide Number Placeholder 5">
            <a:extLst>
              <a:ext uri="{FF2B5EF4-FFF2-40B4-BE49-F238E27FC236}">
                <a16:creationId xmlns:a16="http://schemas.microsoft.com/office/drawing/2014/main" id="{6BD03201-7AA1-7018-A974-24F96B6B883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9E297699-8DB6-4783-9F9C-338D6A24527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9295C-17E6-F624-D16A-C4A6B6FABA66}"/>
              </a:ext>
            </a:extLst>
          </p:cNvPr>
          <p:cNvSpPr>
            <a:spLocks noGrp="1"/>
          </p:cNvSpPr>
          <p:nvPr>
            <p:ph type="title"/>
          </p:nvPr>
        </p:nvSpPr>
        <p:spPr/>
        <p:txBody>
          <a:bodyPr/>
          <a:lstStyle/>
          <a:p>
            <a:r>
              <a:rPr lang="en-GB" b="1" dirty="0"/>
              <a:t>Recap on last week</a:t>
            </a:r>
          </a:p>
        </p:txBody>
      </p:sp>
      <p:sp>
        <p:nvSpPr>
          <p:cNvPr id="3" name="Content Placeholder 2">
            <a:extLst>
              <a:ext uri="{FF2B5EF4-FFF2-40B4-BE49-F238E27FC236}">
                <a16:creationId xmlns:a16="http://schemas.microsoft.com/office/drawing/2014/main" id="{10C8B0E3-9B1C-382D-EDDC-E695E2474169}"/>
              </a:ext>
            </a:extLst>
          </p:cNvPr>
          <p:cNvSpPr>
            <a:spLocks noGrp="1"/>
          </p:cNvSpPr>
          <p:nvPr>
            <p:ph idx="1"/>
          </p:nvPr>
        </p:nvSpPr>
        <p:spPr/>
        <p:txBody>
          <a:bodyPr/>
          <a:lstStyle/>
          <a:p>
            <a:pPr marL="0" indent="0" algn="ctr">
              <a:buNone/>
            </a:pPr>
            <a:endParaRPr lang="en-US" altLang="en-US" sz="4400" dirty="0">
              <a:solidFill>
                <a:srgbClr val="001D35"/>
              </a:solidFill>
              <a:latin typeface="+mj-lt"/>
            </a:endParaRPr>
          </a:p>
          <a:p>
            <a:pPr marL="0" indent="0" algn="ctr">
              <a:buNone/>
            </a:pPr>
            <a:r>
              <a:rPr lang="en-US" altLang="en-US" sz="4400" dirty="0">
                <a:solidFill>
                  <a:srgbClr val="001D35"/>
                </a:solidFill>
                <a:latin typeface="+mj-lt"/>
              </a:rPr>
              <a:t>E</a:t>
            </a:r>
            <a:r>
              <a:rPr kumimoji="0" lang="en-US" altLang="en-US" sz="4400" b="0" i="0" u="none" strike="noStrike" cap="none" normalizeH="0" baseline="0" dirty="0">
                <a:ln>
                  <a:noFill/>
                </a:ln>
                <a:solidFill>
                  <a:srgbClr val="001D35"/>
                </a:solidFill>
                <a:effectLst/>
                <a:latin typeface="+mj-lt"/>
              </a:rPr>
              <a:t>xamples of duty of care in </a:t>
            </a:r>
          </a:p>
          <a:p>
            <a:pPr marL="0" indent="0" algn="ctr">
              <a:buNone/>
            </a:pPr>
            <a:r>
              <a:rPr kumimoji="0" lang="en-US" altLang="en-US" sz="4400" b="0" i="0" u="none" strike="noStrike" cap="none" normalizeH="0" baseline="0" dirty="0">
                <a:ln>
                  <a:noFill/>
                </a:ln>
                <a:solidFill>
                  <a:srgbClr val="001D35"/>
                </a:solidFill>
                <a:effectLst/>
                <a:latin typeface="+mj-lt"/>
              </a:rPr>
              <a:t>health and social care?</a:t>
            </a:r>
            <a:endParaRPr lang="en-GB" sz="4400" dirty="0"/>
          </a:p>
        </p:txBody>
      </p:sp>
      <p:sp>
        <p:nvSpPr>
          <p:cNvPr id="4" name="Date Placeholder 3">
            <a:extLst>
              <a:ext uri="{FF2B5EF4-FFF2-40B4-BE49-F238E27FC236}">
                <a16:creationId xmlns:a16="http://schemas.microsoft.com/office/drawing/2014/main" id="{11F0F28E-3089-85F7-1756-78A9AE29C163}"/>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F3D4E45C-208F-1ED0-07F5-6E645FD9BB6E}"/>
              </a:ext>
            </a:extLst>
          </p:cNvPr>
          <p:cNvSpPr>
            <a:spLocks noGrp="1"/>
          </p:cNvSpPr>
          <p:nvPr>
            <p:ph type="sldNum" sz="quarter" idx="12"/>
          </p:nvPr>
        </p:nvSpPr>
        <p:spPr/>
        <p:txBody>
          <a:bodyPr/>
          <a:lstStyle/>
          <a:p>
            <a:pPr>
              <a:defRPr/>
            </a:pPr>
            <a:fld id="{8B34AADE-47AB-4FD6-A959-68A9E6432E18}" type="slidenum">
              <a:rPr lang="en-GB" altLang="en-US" smtClean="0"/>
              <a:pPr>
                <a:defRPr/>
              </a:pPr>
              <a:t>2</a:t>
            </a:fld>
            <a:endParaRPr lang="en-GB" altLang="en-US"/>
          </a:p>
        </p:txBody>
      </p:sp>
    </p:spTree>
    <p:extLst>
      <p:ext uri="{BB962C8B-B14F-4D97-AF65-F5344CB8AC3E}">
        <p14:creationId xmlns:p14="http://schemas.microsoft.com/office/powerpoint/2010/main" val="4237818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77E5757-277D-A076-9C38-E013D63EB371}"/>
              </a:ext>
            </a:extLst>
          </p:cNvPr>
          <p:cNvSpPr>
            <a:spLocks noGrp="1"/>
          </p:cNvSpPr>
          <p:nvPr>
            <p:ph type="title"/>
          </p:nvPr>
        </p:nvSpPr>
        <p:spPr>
          <a:xfrm>
            <a:off x="609600" y="111012"/>
            <a:ext cx="10972800" cy="1143000"/>
          </a:xfrm>
        </p:spPr>
        <p:txBody>
          <a:bodyPr/>
          <a:lstStyle/>
          <a:p>
            <a:r>
              <a:rPr kumimoji="0" lang="en-US" altLang="en-US" sz="3600" b="1" i="0" u="none" strike="noStrike" cap="none" normalizeH="0" baseline="0" dirty="0">
                <a:ln>
                  <a:noFill/>
                </a:ln>
                <a:solidFill>
                  <a:srgbClr val="001D35"/>
                </a:solidFill>
                <a:effectLst/>
              </a:rPr>
              <a:t>Duty of care in health and social care</a:t>
            </a:r>
            <a:endParaRPr lang="en-GB" sz="3600" b="1" dirty="0"/>
          </a:p>
        </p:txBody>
      </p:sp>
      <p:sp>
        <p:nvSpPr>
          <p:cNvPr id="5" name="Date Placeholder 4">
            <a:extLst>
              <a:ext uri="{FF2B5EF4-FFF2-40B4-BE49-F238E27FC236}">
                <a16:creationId xmlns:a16="http://schemas.microsoft.com/office/drawing/2014/main" id="{CDB5E6A5-FAF6-3640-ED22-DFECF9A0BCAB}"/>
              </a:ext>
            </a:extLst>
          </p:cNvPr>
          <p:cNvSpPr>
            <a:spLocks noGrp="1"/>
          </p:cNvSpPr>
          <p:nvPr>
            <p:ph type="dt" sz="half" idx="10"/>
          </p:nvPr>
        </p:nvSpPr>
        <p:spPr/>
        <p:txBody>
          <a:bodyPr/>
          <a:lstStyle/>
          <a:p>
            <a:pPr>
              <a:defRPr/>
            </a:pPr>
            <a:fld id="{4CAEACB9-EE64-489F-8A5C-43DF1112173E}" type="datetime1">
              <a:rPr lang="en-GB" altLang="en-US" smtClean="0"/>
              <a:pPr>
                <a:defRPr/>
              </a:pPr>
              <a:t>13/10/2026</a:t>
            </a:fld>
            <a:endParaRPr lang="en-GB" altLang="en-US" dirty="0"/>
          </a:p>
        </p:txBody>
      </p:sp>
      <p:sp>
        <p:nvSpPr>
          <p:cNvPr id="6" name="Slide Number Placeholder 5">
            <a:extLst>
              <a:ext uri="{FF2B5EF4-FFF2-40B4-BE49-F238E27FC236}">
                <a16:creationId xmlns:a16="http://schemas.microsoft.com/office/drawing/2014/main" id="{6089F237-B0D4-C4B6-9779-018031DBFCE3}"/>
              </a:ext>
            </a:extLst>
          </p:cNvPr>
          <p:cNvSpPr>
            <a:spLocks noGrp="1"/>
          </p:cNvSpPr>
          <p:nvPr>
            <p:ph type="sldNum" sz="quarter" idx="12"/>
          </p:nvPr>
        </p:nvSpPr>
        <p:spPr/>
        <p:txBody>
          <a:bodyPr/>
          <a:lstStyle/>
          <a:p>
            <a:pPr>
              <a:defRPr/>
            </a:pPr>
            <a:fld id="{6A33FF7F-8EC4-4268-A5B1-A1868E7A7065}" type="slidenum">
              <a:rPr lang="en-GB" altLang="en-US" smtClean="0"/>
              <a:pPr>
                <a:defRPr/>
              </a:pPr>
              <a:t>3</a:t>
            </a:fld>
            <a:endParaRPr lang="en-GB" altLang="en-US"/>
          </a:p>
        </p:txBody>
      </p:sp>
      <p:sp>
        <p:nvSpPr>
          <p:cNvPr id="9" name="Rectangle 1">
            <a:extLst>
              <a:ext uri="{FF2B5EF4-FFF2-40B4-BE49-F238E27FC236}">
                <a16:creationId xmlns:a16="http://schemas.microsoft.com/office/drawing/2014/main" id="{32289CA3-CB36-D27F-B8E5-8E74A14C1A7B}"/>
              </a:ext>
            </a:extLst>
          </p:cNvPr>
          <p:cNvSpPr>
            <a:spLocks noGrp="1" noChangeArrowheads="1"/>
          </p:cNvSpPr>
          <p:nvPr>
            <p:ph idx="1"/>
          </p:nvPr>
        </p:nvSpPr>
        <p:spPr bwMode="auto">
          <a:xfrm>
            <a:off x="471054" y="1132247"/>
            <a:ext cx="11441931" cy="459350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63480" rIns="0" bIns="12696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2200" dirty="0">
                <a:solidFill>
                  <a:srgbClr val="001D35"/>
                </a:solidFill>
                <a:latin typeface="+mn-lt"/>
              </a:rPr>
              <a:t>I</a:t>
            </a:r>
            <a:r>
              <a:rPr kumimoji="0" lang="en-US" altLang="en-US" sz="2200" b="0" i="0" u="none" strike="noStrike" cap="none" normalizeH="0" baseline="0" dirty="0">
                <a:ln>
                  <a:noFill/>
                </a:ln>
                <a:solidFill>
                  <a:srgbClr val="001D35"/>
                </a:solidFill>
                <a:effectLst/>
                <a:latin typeface="+mn-lt"/>
              </a:rPr>
              <a:t>nvolves acting in the best interests of individuals and others, and avoiding harm.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solidFill>
                  <a:srgbClr val="001D35"/>
                </a:solidFill>
                <a:effectLst/>
                <a:latin typeface="+mn-lt"/>
              </a:rPr>
              <a:t>Here are some examples of duty of care in health and social care: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200" b="0" i="0" u="none" strike="noStrike" cap="none" normalizeH="0" baseline="0" dirty="0">
              <a:ln>
                <a:noFill/>
              </a:ln>
              <a:solidFill>
                <a:srgbClr val="001D35"/>
              </a:solidFill>
              <a:effectLst/>
              <a:latin typeface="+mn-lt"/>
            </a:endParaRPr>
          </a:p>
          <a:p>
            <a:r>
              <a:rPr kumimoji="0" lang="en-US" altLang="en-US" sz="2200" b="1" i="0" u="none" strike="noStrike" cap="none" normalizeH="0" baseline="0" dirty="0">
                <a:ln>
                  <a:noFill/>
                </a:ln>
                <a:solidFill>
                  <a:srgbClr val="001D35"/>
                </a:solidFill>
                <a:effectLst/>
                <a:latin typeface="+mn-lt"/>
              </a:rPr>
              <a:t>Providing safe care</a:t>
            </a:r>
            <a:r>
              <a:rPr kumimoji="0" lang="en-US" altLang="en-US" sz="2200" b="0" i="0" u="none" strike="noStrike" cap="none" normalizeH="0" baseline="0" dirty="0">
                <a:ln>
                  <a:noFill/>
                </a:ln>
                <a:solidFill>
                  <a:srgbClr val="001D35"/>
                </a:solidFill>
                <a:effectLst/>
                <a:latin typeface="+mn-lt"/>
              </a:rPr>
              <a:t>: </a:t>
            </a:r>
          </a:p>
          <a:p>
            <a:pPr marL="0" indent="0">
              <a:buNone/>
            </a:pPr>
            <a:r>
              <a:rPr kumimoji="0" lang="en-US" altLang="en-US" sz="2200" b="0" i="0" u="none" strike="noStrike" cap="none" normalizeH="0" baseline="0" dirty="0">
                <a:ln>
                  <a:noFill/>
                </a:ln>
                <a:solidFill>
                  <a:srgbClr val="001D35"/>
                </a:solidFill>
                <a:effectLst/>
                <a:latin typeface="+mn-lt"/>
              </a:rPr>
              <a:t>Ensuring medication is administered correctly and safely, and providing safe equipment and a clean environment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200" b="0" i="0" u="none" strike="noStrike" cap="none" normalizeH="0" baseline="0" dirty="0">
              <a:ln>
                <a:noFill/>
              </a:ln>
              <a:solidFill>
                <a:srgbClr val="001D35"/>
              </a:solidFill>
              <a:effectLst/>
              <a:latin typeface="+mn-lt"/>
            </a:endParaRPr>
          </a:p>
          <a:p>
            <a:r>
              <a:rPr kumimoji="0" lang="en-US" altLang="en-US" sz="2200" b="1" i="0" u="none" strike="noStrike" cap="none" normalizeH="0" baseline="0" dirty="0">
                <a:ln>
                  <a:noFill/>
                </a:ln>
                <a:solidFill>
                  <a:srgbClr val="001D35"/>
                </a:solidFill>
                <a:effectLst/>
                <a:latin typeface="+mn-lt"/>
              </a:rPr>
              <a:t>Protecting vulnerable individuals</a:t>
            </a:r>
            <a:r>
              <a:rPr kumimoji="0" lang="en-US" altLang="en-US" sz="2200" b="0" i="0" u="none" strike="noStrike" cap="none" normalizeH="0" baseline="0" dirty="0">
                <a:ln>
                  <a:noFill/>
                </a:ln>
                <a:solidFill>
                  <a:srgbClr val="001D35"/>
                </a:solidFill>
                <a:effectLst/>
                <a:latin typeface="+mn-lt"/>
              </a:rPr>
              <a:t>: </a:t>
            </a:r>
          </a:p>
          <a:p>
            <a:pPr marL="0" indent="0">
              <a:buNone/>
            </a:pPr>
            <a:r>
              <a:rPr kumimoji="0" lang="en-US" altLang="en-US" sz="2200" b="0" i="0" u="none" strike="noStrike" cap="none" normalizeH="0" baseline="0" dirty="0">
                <a:ln>
                  <a:noFill/>
                </a:ln>
                <a:solidFill>
                  <a:srgbClr val="001D35"/>
                </a:solidFill>
                <a:effectLst/>
                <a:latin typeface="+mn-lt"/>
              </a:rPr>
              <a:t>Reporting concerns about abuse or neglect to the appropriate </a:t>
            </a:r>
            <a:r>
              <a:rPr kumimoji="0" lang="en-US" altLang="en-US" sz="2200" b="0" i="0" u="none" strike="noStrike" cap="none" normalizeH="0" baseline="0" dirty="0" smtClean="0">
                <a:ln>
                  <a:noFill/>
                </a:ln>
                <a:solidFill>
                  <a:srgbClr val="001D35"/>
                </a:solidFill>
                <a:effectLst/>
                <a:latin typeface="+mn-lt"/>
              </a:rPr>
              <a:t>authorities, </a:t>
            </a:r>
            <a:r>
              <a:rPr kumimoji="0" lang="en-US" altLang="en-US" sz="2200" b="0" i="0" u="none" strike="noStrike" cap="none" normalizeH="0" baseline="0" dirty="0">
                <a:ln>
                  <a:noFill/>
                </a:ln>
                <a:solidFill>
                  <a:srgbClr val="001D35"/>
                </a:solidFill>
                <a:effectLst/>
                <a:latin typeface="+mn-lt"/>
              </a:rPr>
              <a:t>safeguarding children, the elderly, and people with disabilities </a:t>
            </a:r>
          </a:p>
          <a:p>
            <a:endParaRPr kumimoji="0" lang="en-US" altLang="en-US" sz="2200" b="0" i="0" u="none" strike="noStrike" cap="none" normalizeH="0" baseline="0" dirty="0">
              <a:ln>
                <a:noFill/>
              </a:ln>
              <a:solidFill>
                <a:srgbClr val="001D35"/>
              </a:solidFill>
              <a:effectLst/>
              <a:latin typeface="+mn-lt"/>
            </a:endParaRPr>
          </a:p>
          <a:p>
            <a:r>
              <a:rPr kumimoji="0" lang="en-US" altLang="en-US" sz="2200" b="1" i="0" u="none" strike="noStrike" cap="none" normalizeH="0" baseline="0" dirty="0">
                <a:ln>
                  <a:noFill/>
                </a:ln>
                <a:solidFill>
                  <a:srgbClr val="001D35"/>
                </a:solidFill>
                <a:effectLst/>
                <a:latin typeface="+mn-lt"/>
              </a:rPr>
              <a:t>Maintaining confidentiality</a:t>
            </a:r>
            <a:r>
              <a:rPr kumimoji="0" lang="en-US" altLang="en-US" sz="2200" b="0" i="0" u="none" strike="noStrike" cap="none" normalizeH="0" baseline="0" dirty="0">
                <a:ln>
                  <a:noFill/>
                </a:ln>
                <a:solidFill>
                  <a:srgbClr val="001D35"/>
                </a:solidFill>
                <a:effectLst/>
                <a:latin typeface="+mn-lt"/>
              </a:rPr>
              <a:t>: </a:t>
            </a:r>
          </a:p>
          <a:p>
            <a:pPr marL="0" indent="0">
              <a:buNone/>
            </a:pPr>
            <a:r>
              <a:rPr kumimoji="0" lang="en-US" altLang="en-US" sz="2200" b="0" i="0" u="none" strike="noStrike" cap="none" normalizeH="0" baseline="0" dirty="0">
                <a:ln>
                  <a:noFill/>
                </a:ln>
                <a:solidFill>
                  <a:srgbClr val="001D35"/>
                </a:solidFill>
                <a:effectLst/>
                <a:latin typeface="+mn-lt"/>
              </a:rPr>
              <a:t>Keeping personal information secure and only accessing it when necessary. </a:t>
            </a:r>
          </a:p>
        </p:txBody>
      </p:sp>
    </p:spTree>
    <p:extLst>
      <p:ext uri="{BB962C8B-B14F-4D97-AF65-F5344CB8AC3E}">
        <p14:creationId xmlns:p14="http://schemas.microsoft.com/office/powerpoint/2010/main" val="3202915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FCCC58-A7D5-AE45-D24D-D206F967B142}"/>
              </a:ext>
            </a:extLst>
          </p:cNvPr>
          <p:cNvSpPr>
            <a:spLocks noGrp="1"/>
          </p:cNvSpPr>
          <p:nvPr>
            <p:ph idx="1"/>
          </p:nvPr>
        </p:nvSpPr>
        <p:spPr>
          <a:xfrm>
            <a:off x="443345" y="1254012"/>
            <a:ext cx="11139055" cy="5297601"/>
          </a:xfrm>
          <a:solidFill>
            <a:schemeClr val="bg1"/>
          </a:solidFill>
        </p:spPr>
        <p:txBody>
          <a:bodyPr/>
          <a:lstStyle/>
          <a:p>
            <a:pPr>
              <a:spcBef>
                <a:spcPct val="0"/>
              </a:spcBef>
            </a:pPr>
            <a:r>
              <a:rPr kumimoji="0" lang="en-US" altLang="en-US" sz="2000" b="1" i="0" u="none" strike="noStrike" cap="none" normalizeH="0" baseline="0" dirty="0">
                <a:ln>
                  <a:noFill/>
                </a:ln>
                <a:solidFill>
                  <a:srgbClr val="001D35"/>
                </a:solidFill>
                <a:effectLst/>
                <a:latin typeface="+mj-lt"/>
              </a:rPr>
              <a:t>Communicating well</a:t>
            </a:r>
            <a:r>
              <a:rPr kumimoji="0" lang="en-US" altLang="en-US" sz="2000" b="0" i="0" u="none" strike="noStrike" cap="none" normalizeH="0" baseline="0" dirty="0">
                <a:ln>
                  <a:noFill/>
                </a:ln>
                <a:solidFill>
                  <a:srgbClr val="001D35"/>
                </a:solidFill>
                <a:effectLst/>
                <a:latin typeface="+mj-lt"/>
              </a:rPr>
              <a:t>: </a:t>
            </a:r>
          </a:p>
          <a:p>
            <a:pPr marL="0" indent="0">
              <a:spcBef>
                <a:spcPct val="0"/>
              </a:spcBef>
              <a:buNone/>
            </a:pPr>
            <a:r>
              <a:rPr kumimoji="0" lang="en-US" altLang="en-US" sz="2000" b="0" i="0" u="none" strike="noStrike" cap="none" normalizeH="0" baseline="0" dirty="0">
                <a:ln>
                  <a:noFill/>
                </a:ln>
                <a:solidFill>
                  <a:srgbClr val="001D35"/>
                </a:solidFill>
                <a:effectLst/>
                <a:latin typeface="+mj-lt"/>
              </a:rPr>
              <a:t>Meeting the individual's communication </a:t>
            </a:r>
            <a:r>
              <a:rPr kumimoji="0" lang="en-US" altLang="en-US" sz="2000" b="0" i="0" u="none" strike="noStrike" cap="none" normalizeH="0" baseline="0" dirty="0" smtClean="0">
                <a:ln>
                  <a:noFill/>
                </a:ln>
                <a:solidFill>
                  <a:srgbClr val="001D35"/>
                </a:solidFill>
                <a:effectLst/>
                <a:latin typeface="+mj-lt"/>
              </a:rPr>
              <a:t>needs </a:t>
            </a:r>
            <a:r>
              <a:rPr kumimoji="0" lang="en-US" altLang="en-US" sz="2000" b="0" i="0" u="none" strike="noStrike" cap="none" normalizeH="0" baseline="0" dirty="0">
                <a:ln>
                  <a:noFill/>
                </a:ln>
                <a:solidFill>
                  <a:srgbClr val="001D35"/>
                </a:solidFill>
                <a:effectLst/>
                <a:latin typeface="+mj-lt"/>
              </a:rPr>
              <a:t>and listening calmly and actively </a:t>
            </a:r>
          </a:p>
          <a:p>
            <a:pPr>
              <a:spcBef>
                <a:spcPct val="0"/>
              </a:spcBef>
            </a:pPr>
            <a:endParaRPr kumimoji="0" lang="en-US" altLang="en-US" sz="2000" b="0" i="0" u="none" strike="noStrike" cap="none" normalizeH="0" baseline="0" dirty="0">
              <a:ln>
                <a:noFill/>
              </a:ln>
              <a:solidFill>
                <a:srgbClr val="001D35"/>
              </a:solidFill>
              <a:effectLst/>
              <a:latin typeface="+mj-lt"/>
            </a:endParaRPr>
          </a:p>
          <a:p>
            <a:pPr>
              <a:spcBef>
                <a:spcPct val="0"/>
              </a:spcBef>
            </a:pPr>
            <a:r>
              <a:rPr kumimoji="0" lang="en-US" altLang="en-US" sz="2000" b="1" i="0" u="none" strike="noStrike" cap="none" normalizeH="0" baseline="0" dirty="0">
                <a:ln>
                  <a:noFill/>
                </a:ln>
                <a:solidFill>
                  <a:srgbClr val="001D35"/>
                </a:solidFill>
                <a:effectLst/>
                <a:latin typeface="+mj-lt"/>
              </a:rPr>
              <a:t>Completing care plans</a:t>
            </a:r>
            <a:r>
              <a:rPr kumimoji="0" lang="en-US" altLang="en-US" sz="2000" b="0" i="0" u="none" strike="noStrike" cap="none" normalizeH="0" baseline="0" dirty="0">
                <a:ln>
                  <a:noFill/>
                </a:ln>
                <a:solidFill>
                  <a:srgbClr val="001D35"/>
                </a:solidFill>
                <a:effectLst/>
                <a:latin typeface="+mj-lt"/>
              </a:rPr>
              <a:t>: </a:t>
            </a:r>
          </a:p>
          <a:p>
            <a:pPr marL="0" indent="0">
              <a:spcBef>
                <a:spcPct val="0"/>
              </a:spcBef>
              <a:buNone/>
            </a:pPr>
            <a:r>
              <a:rPr kumimoji="0" lang="en-US" altLang="en-US" sz="2000" b="0" i="0" u="none" strike="noStrike" cap="none" normalizeH="0" baseline="0" dirty="0">
                <a:ln>
                  <a:noFill/>
                </a:ln>
                <a:solidFill>
                  <a:srgbClr val="001D35"/>
                </a:solidFill>
                <a:effectLst/>
                <a:latin typeface="+mj-lt"/>
              </a:rPr>
              <a:t>Ensuring care plans are person-centered and </a:t>
            </a:r>
            <a:r>
              <a:rPr kumimoji="0" lang="en-US" altLang="en-US" sz="2000" b="0" i="0" u="none" strike="noStrike" cap="none" normalizeH="0" baseline="0" dirty="0" smtClean="0">
                <a:ln>
                  <a:noFill/>
                </a:ln>
                <a:solidFill>
                  <a:srgbClr val="001D35"/>
                </a:solidFill>
                <a:effectLst/>
                <a:latin typeface="+mj-lt"/>
              </a:rPr>
              <a:t>recognise </a:t>
            </a:r>
            <a:r>
              <a:rPr kumimoji="0" lang="en-US" altLang="en-US" sz="2000" b="0" i="0" u="none" strike="noStrike" cap="none" normalizeH="0" baseline="0" dirty="0">
                <a:ln>
                  <a:noFill/>
                </a:ln>
                <a:solidFill>
                  <a:srgbClr val="001D35"/>
                </a:solidFill>
                <a:effectLst/>
                <a:latin typeface="+mj-lt"/>
              </a:rPr>
              <a:t>the individual's needs and wants </a:t>
            </a:r>
          </a:p>
          <a:p>
            <a:pPr>
              <a:spcBef>
                <a:spcPct val="0"/>
              </a:spcBef>
            </a:pPr>
            <a:endParaRPr kumimoji="0" lang="en-US" altLang="en-US" sz="2000" b="0" i="0" u="none" strike="noStrike" cap="none" normalizeH="0" baseline="0" dirty="0">
              <a:ln>
                <a:noFill/>
              </a:ln>
              <a:solidFill>
                <a:srgbClr val="001D35"/>
              </a:solidFill>
              <a:effectLst/>
              <a:latin typeface="+mj-lt"/>
            </a:endParaRPr>
          </a:p>
          <a:p>
            <a:pPr>
              <a:spcBef>
                <a:spcPct val="0"/>
              </a:spcBef>
            </a:pPr>
            <a:r>
              <a:rPr kumimoji="0" lang="en-US" altLang="en-US" sz="2000" b="1" i="0" u="none" strike="noStrike" cap="none" normalizeH="0" baseline="0" dirty="0">
                <a:ln>
                  <a:noFill/>
                </a:ln>
                <a:solidFill>
                  <a:srgbClr val="001D35"/>
                </a:solidFill>
                <a:effectLst/>
                <a:latin typeface="+mj-lt"/>
              </a:rPr>
              <a:t>Conducting risk assessments</a:t>
            </a:r>
            <a:r>
              <a:rPr kumimoji="0" lang="en-US" altLang="en-US" sz="2000" b="0" i="0" u="none" strike="noStrike" cap="none" normalizeH="0" baseline="0" dirty="0">
                <a:ln>
                  <a:noFill/>
                </a:ln>
                <a:solidFill>
                  <a:srgbClr val="001D35"/>
                </a:solidFill>
                <a:effectLst/>
                <a:latin typeface="+mj-lt"/>
              </a:rPr>
              <a:t>: </a:t>
            </a:r>
          </a:p>
          <a:p>
            <a:pPr marL="0" indent="0">
              <a:spcBef>
                <a:spcPct val="0"/>
              </a:spcBef>
              <a:buNone/>
            </a:pPr>
            <a:r>
              <a:rPr kumimoji="0" lang="en-US" altLang="en-US" sz="2000" b="0" i="0" u="none" strike="noStrike" cap="none" normalizeH="0" baseline="0" dirty="0">
                <a:ln>
                  <a:noFill/>
                </a:ln>
                <a:solidFill>
                  <a:srgbClr val="001D35"/>
                </a:solidFill>
                <a:effectLst/>
                <a:latin typeface="+mj-lt"/>
              </a:rPr>
              <a:t>Making sure the individual is not in danger and to prevent them from harm </a:t>
            </a:r>
          </a:p>
          <a:p>
            <a:pPr>
              <a:spcBef>
                <a:spcPct val="0"/>
              </a:spcBef>
            </a:pPr>
            <a:endParaRPr kumimoji="0" lang="en-US" altLang="en-US" sz="2000" b="0" i="0" u="none" strike="noStrike" cap="none" normalizeH="0" baseline="0" dirty="0">
              <a:ln>
                <a:noFill/>
              </a:ln>
              <a:solidFill>
                <a:srgbClr val="001D35"/>
              </a:solidFill>
              <a:effectLst/>
              <a:latin typeface="+mj-lt"/>
            </a:endParaRPr>
          </a:p>
          <a:p>
            <a:pPr>
              <a:spcBef>
                <a:spcPct val="0"/>
              </a:spcBef>
            </a:pPr>
            <a:r>
              <a:rPr kumimoji="0" lang="en-US" altLang="en-US" sz="2000" b="1" i="0" u="none" strike="noStrike" cap="none" normalizeH="0" baseline="0" dirty="0">
                <a:ln>
                  <a:noFill/>
                </a:ln>
                <a:solidFill>
                  <a:srgbClr val="001D35"/>
                </a:solidFill>
                <a:effectLst/>
                <a:latin typeface="+mj-lt"/>
              </a:rPr>
              <a:t>Keeping training up-to-date</a:t>
            </a:r>
            <a:r>
              <a:rPr kumimoji="0" lang="en-US" altLang="en-US" sz="2000" b="0" i="0" u="none" strike="noStrike" cap="none" normalizeH="0" baseline="0" dirty="0">
                <a:ln>
                  <a:noFill/>
                </a:ln>
                <a:solidFill>
                  <a:srgbClr val="001D35"/>
                </a:solidFill>
                <a:effectLst/>
                <a:latin typeface="+mj-lt"/>
              </a:rPr>
              <a:t>: </a:t>
            </a:r>
          </a:p>
          <a:p>
            <a:pPr marL="0" indent="0">
              <a:spcBef>
                <a:spcPct val="0"/>
              </a:spcBef>
              <a:buNone/>
            </a:pPr>
            <a:r>
              <a:rPr kumimoji="0" lang="en-US" altLang="en-US" sz="2000" b="0" i="0" u="none" strike="noStrike" cap="none" normalizeH="0" baseline="0" dirty="0">
                <a:ln>
                  <a:noFill/>
                </a:ln>
                <a:solidFill>
                  <a:srgbClr val="001D35"/>
                </a:solidFill>
                <a:effectLst/>
                <a:latin typeface="+mj-lt"/>
              </a:rPr>
              <a:t>Understanding your responsibilities and being able to notice and act on safeguarding concerns </a:t>
            </a:r>
          </a:p>
          <a:p>
            <a:pPr>
              <a:spcBef>
                <a:spcPct val="0"/>
              </a:spcBef>
            </a:pPr>
            <a:endParaRPr kumimoji="0" lang="en-US" altLang="en-US" sz="2000" b="0" i="0" u="none" strike="noStrike" cap="none" normalizeH="0" baseline="0" dirty="0">
              <a:ln>
                <a:noFill/>
              </a:ln>
              <a:solidFill>
                <a:srgbClr val="001D35"/>
              </a:solidFill>
              <a:effectLst/>
              <a:latin typeface="+mj-lt"/>
            </a:endParaRPr>
          </a:p>
          <a:p>
            <a:pPr>
              <a:spcBef>
                <a:spcPct val="0"/>
              </a:spcBef>
            </a:pPr>
            <a:r>
              <a:rPr kumimoji="0" lang="en-US" altLang="en-US" sz="2000" b="1" i="0" u="none" strike="noStrike" cap="none" normalizeH="0" baseline="0" dirty="0">
                <a:ln>
                  <a:noFill/>
                </a:ln>
                <a:solidFill>
                  <a:srgbClr val="001D35"/>
                </a:solidFill>
                <a:effectLst/>
                <a:latin typeface="+mj-lt"/>
              </a:rPr>
              <a:t>Working within your competence</a:t>
            </a:r>
            <a:r>
              <a:rPr kumimoji="0" lang="en-US" altLang="en-US" sz="2000" b="0" i="0" u="none" strike="noStrike" cap="none" normalizeH="0" baseline="0" dirty="0">
                <a:ln>
                  <a:noFill/>
                </a:ln>
                <a:solidFill>
                  <a:srgbClr val="001D35"/>
                </a:solidFill>
                <a:effectLst/>
                <a:latin typeface="+mj-lt"/>
              </a:rPr>
              <a:t>: </a:t>
            </a:r>
          </a:p>
          <a:p>
            <a:pPr marL="0" indent="0">
              <a:spcBef>
                <a:spcPct val="0"/>
              </a:spcBef>
              <a:buNone/>
            </a:pPr>
            <a:r>
              <a:rPr kumimoji="0" lang="en-US" altLang="en-US" sz="2000" b="0" i="0" u="none" strike="noStrike" cap="none" normalizeH="0" baseline="0" dirty="0">
                <a:ln>
                  <a:noFill/>
                </a:ln>
                <a:solidFill>
                  <a:srgbClr val="001D35"/>
                </a:solidFill>
                <a:effectLst/>
                <a:latin typeface="+mj-lt"/>
              </a:rPr>
              <a:t>Not taking on anything you do not believe you can do safely </a:t>
            </a:r>
          </a:p>
          <a:p>
            <a:pPr>
              <a:spcBef>
                <a:spcPct val="0"/>
              </a:spcBef>
            </a:pPr>
            <a:endParaRPr kumimoji="0" lang="en-US" altLang="en-US" sz="2000" b="0" i="0" u="none" strike="noStrike" cap="none" normalizeH="0" baseline="0" dirty="0">
              <a:ln>
                <a:noFill/>
              </a:ln>
              <a:solidFill>
                <a:srgbClr val="001D35"/>
              </a:solidFill>
              <a:effectLst/>
              <a:latin typeface="+mj-lt"/>
            </a:endParaRPr>
          </a:p>
          <a:p>
            <a:pPr>
              <a:spcBef>
                <a:spcPct val="0"/>
              </a:spcBef>
            </a:pPr>
            <a:r>
              <a:rPr kumimoji="0" lang="en-US" altLang="en-US" sz="2000" b="1" i="0" u="none" strike="noStrike" cap="none" normalizeH="0" baseline="0" dirty="0">
                <a:ln>
                  <a:noFill/>
                </a:ln>
                <a:solidFill>
                  <a:srgbClr val="001D35"/>
                </a:solidFill>
                <a:effectLst/>
                <a:latin typeface="+mj-lt"/>
              </a:rPr>
              <a:t>Following safe delegation procedures</a:t>
            </a:r>
            <a:r>
              <a:rPr kumimoji="0" lang="en-US" altLang="en-US" sz="2000" b="0" i="0" u="none" strike="noStrike" cap="none" normalizeH="0" baseline="0" dirty="0">
                <a:ln>
                  <a:noFill/>
                </a:ln>
                <a:solidFill>
                  <a:srgbClr val="001D35"/>
                </a:solidFill>
                <a:effectLst/>
                <a:latin typeface="+mj-lt"/>
              </a:rPr>
              <a:t>: </a:t>
            </a:r>
          </a:p>
          <a:p>
            <a:pPr marL="0" indent="0">
              <a:spcBef>
                <a:spcPct val="0"/>
              </a:spcBef>
              <a:buNone/>
            </a:pPr>
            <a:r>
              <a:rPr kumimoji="0" lang="en-US" altLang="en-US" sz="2000" b="0" i="0" u="none" strike="noStrike" cap="none" normalizeH="0" baseline="0" dirty="0">
                <a:ln>
                  <a:noFill/>
                </a:ln>
                <a:solidFill>
                  <a:srgbClr val="001D35"/>
                </a:solidFill>
                <a:effectLst/>
                <a:latin typeface="+mj-lt"/>
              </a:rPr>
              <a:t>Ensuring you follow your workplace's policies and procedures.</a:t>
            </a:r>
          </a:p>
        </p:txBody>
      </p:sp>
      <p:sp>
        <p:nvSpPr>
          <p:cNvPr id="4" name="Date Placeholder 3">
            <a:extLst>
              <a:ext uri="{FF2B5EF4-FFF2-40B4-BE49-F238E27FC236}">
                <a16:creationId xmlns:a16="http://schemas.microsoft.com/office/drawing/2014/main" id="{C9A8654F-CF29-07FD-3223-B2F67132D743}"/>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883E3F72-D065-81CA-D496-7E1E7501276D}"/>
              </a:ext>
            </a:extLst>
          </p:cNvPr>
          <p:cNvSpPr>
            <a:spLocks noGrp="1"/>
          </p:cNvSpPr>
          <p:nvPr>
            <p:ph type="sldNum" sz="quarter" idx="12"/>
          </p:nvPr>
        </p:nvSpPr>
        <p:spPr/>
        <p:txBody>
          <a:bodyPr/>
          <a:lstStyle/>
          <a:p>
            <a:pPr>
              <a:defRPr/>
            </a:pPr>
            <a:fld id="{8B34AADE-47AB-4FD6-A959-68A9E6432E18}" type="slidenum">
              <a:rPr lang="en-GB" altLang="en-US" smtClean="0"/>
              <a:pPr>
                <a:defRPr/>
              </a:pPr>
              <a:t>4</a:t>
            </a:fld>
            <a:endParaRPr lang="en-GB" altLang="en-US"/>
          </a:p>
        </p:txBody>
      </p:sp>
      <p:sp>
        <p:nvSpPr>
          <p:cNvPr id="2" name="Title 6">
            <a:extLst>
              <a:ext uri="{FF2B5EF4-FFF2-40B4-BE49-F238E27FC236}">
                <a16:creationId xmlns:a16="http://schemas.microsoft.com/office/drawing/2014/main" id="{0B3CBF7B-FD3B-F879-9734-AB7D79344885}"/>
              </a:ext>
            </a:extLst>
          </p:cNvPr>
          <p:cNvSpPr>
            <a:spLocks noGrp="1"/>
          </p:cNvSpPr>
          <p:nvPr>
            <p:ph type="title"/>
          </p:nvPr>
        </p:nvSpPr>
        <p:spPr>
          <a:xfrm>
            <a:off x="609600" y="111012"/>
            <a:ext cx="10972800" cy="1143000"/>
          </a:xfrm>
        </p:spPr>
        <p:txBody>
          <a:bodyPr/>
          <a:lstStyle/>
          <a:p>
            <a:r>
              <a:rPr kumimoji="0" lang="en-US" altLang="en-US" sz="3600" b="1" i="0" u="none" strike="noStrike" cap="none" normalizeH="0" baseline="0" dirty="0">
                <a:ln>
                  <a:noFill/>
                </a:ln>
                <a:solidFill>
                  <a:srgbClr val="001D35"/>
                </a:solidFill>
                <a:effectLst/>
              </a:rPr>
              <a:t>Duty of care in health and social care</a:t>
            </a:r>
            <a:endParaRPr lang="en-GB" sz="3600" b="1" dirty="0"/>
          </a:p>
        </p:txBody>
      </p:sp>
    </p:spTree>
    <p:extLst>
      <p:ext uri="{BB962C8B-B14F-4D97-AF65-F5344CB8AC3E}">
        <p14:creationId xmlns:p14="http://schemas.microsoft.com/office/powerpoint/2010/main" val="1236067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93416"/>
            <a:ext cx="10972800" cy="1143000"/>
          </a:xfrm>
        </p:spPr>
        <p:txBody>
          <a:bodyPr/>
          <a:lstStyle/>
          <a:p>
            <a:r>
              <a:rPr lang="en-GB" sz="2400" b="1" dirty="0" smtClean="0"/>
              <a:t>Services for children, parents or families should have in place </a:t>
            </a:r>
            <a:endParaRPr lang="en-GB" sz="2400" b="1" dirty="0"/>
          </a:p>
        </p:txBody>
      </p:sp>
      <p:sp>
        <p:nvSpPr>
          <p:cNvPr id="4" name="Date Placeholder 3"/>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p:cNvSpPr>
            <a:spLocks noGrp="1"/>
          </p:cNvSpPr>
          <p:nvPr>
            <p:ph type="sldNum" sz="quarter" idx="12"/>
          </p:nvPr>
        </p:nvSpPr>
        <p:spPr/>
        <p:txBody>
          <a:bodyPr/>
          <a:lstStyle/>
          <a:p>
            <a:pPr>
              <a:defRPr/>
            </a:pPr>
            <a:fld id="{8B34AADE-47AB-4FD6-A959-68A9E6432E18}" type="slidenum">
              <a:rPr lang="en-GB" altLang="en-US" smtClean="0"/>
              <a:pPr>
                <a:defRPr/>
              </a:pPr>
              <a:t>5</a:t>
            </a:fld>
            <a:endParaRPr lang="en-GB" altLang="en-US"/>
          </a:p>
        </p:txBody>
      </p:sp>
      <p:sp>
        <p:nvSpPr>
          <p:cNvPr id="16" name="Rectangle 12"/>
          <p:cNvSpPr>
            <a:spLocks noChangeArrowheads="1"/>
          </p:cNvSpPr>
          <p:nvPr/>
        </p:nvSpPr>
        <p:spPr bwMode="auto">
          <a:xfrm>
            <a:off x="2507681" y="101138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17" name="Object 16"/>
          <p:cNvGraphicFramePr>
            <a:graphicFrameLocks noChangeAspect="1"/>
          </p:cNvGraphicFramePr>
          <p:nvPr>
            <p:extLst/>
          </p:nvPr>
        </p:nvGraphicFramePr>
        <p:xfrm>
          <a:off x="1440872" y="563661"/>
          <a:ext cx="9310255" cy="5960965"/>
        </p:xfrm>
        <a:graphic>
          <a:graphicData uri="http://schemas.openxmlformats.org/presentationml/2006/ole">
            <mc:AlternateContent xmlns:mc="http://schemas.openxmlformats.org/markup-compatibility/2006">
              <mc:Choice xmlns:v="urn:schemas-microsoft-com:vml" Requires="v">
                <p:oleObj spid="_x0000_s2050" name="Slide" r:id="rId3" imgW="4000618" imgH="3001068" progId="PowerPoint.Slide.8">
                  <p:embed/>
                </p:oleObj>
              </mc:Choice>
              <mc:Fallback>
                <p:oleObj name="Slide" r:id="rId3" imgW="4000618" imgH="3001068" progId="PowerPoint.Slide.8">
                  <p:embed/>
                  <p:pic>
                    <p:nvPicPr>
                      <p:cNvPr id="17" name="Object 16"/>
                      <p:cNvPicPr>
                        <a:picLocks noChangeAspect="1" noChangeArrowheads="1"/>
                      </p:cNvPicPr>
                      <p:nvPr/>
                    </p:nvPicPr>
                    <p:blipFill>
                      <a:blip r:embed="rId4">
                        <a:extLst>
                          <a:ext uri="{28A0092B-C50C-407E-A947-70E740481C1C}">
                            <a14:useLocalDpi xmlns:a14="http://schemas.microsoft.com/office/drawing/2010/main" val="0"/>
                          </a:ext>
                        </a:extLst>
                      </a:blip>
                      <a:srcRect l="6429" t="13968" r="11667" b="17461"/>
                      <a:stretch>
                        <a:fillRect/>
                      </a:stretch>
                    </p:blipFill>
                    <p:spPr bwMode="auto">
                      <a:xfrm>
                        <a:off x="1440872" y="563661"/>
                        <a:ext cx="9310255" cy="5960965"/>
                      </a:xfrm>
                      <a:prstGeom prst="rect">
                        <a:avLst/>
                      </a:prstGeom>
                      <a:noFill/>
                    </p:spPr>
                  </p:pic>
                </p:oleObj>
              </mc:Fallback>
            </mc:AlternateContent>
          </a:graphicData>
        </a:graphic>
      </p:graphicFrame>
    </p:spTree>
    <p:extLst>
      <p:ext uri="{BB962C8B-B14F-4D97-AF65-F5344CB8AC3E}">
        <p14:creationId xmlns:p14="http://schemas.microsoft.com/office/powerpoint/2010/main" val="2738103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CA808-B748-D1F9-E7ED-EE81CEF53BFC}"/>
              </a:ext>
            </a:extLst>
          </p:cNvPr>
          <p:cNvSpPr>
            <a:spLocks noGrp="1"/>
          </p:cNvSpPr>
          <p:nvPr>
            <p:ph type="title"/>
          </p:nvPr>
        </p:nvSpPr>
        <p:spPr/>
        <p:txBody>
          <a:bodyPr/>
          <a:lstStyle/>
          <a:p>
            <a:r>
              <a:rPr lang="en-GB" sz="4000" b="1" dirty="0"/>
              <a:t>Aim of Lecture </a:t>
            </a:r>
            <a:br>
              <a:rPr lang="en-GB" sz="4000" b="1" dirty="0"/>
            </a:br>
            <a:r>
              <a:rPr lang="en-GB" sz="4000" b="1" dirty="0"/>
              <a:t>(Week 7) </a:t>
            </a:r>
          </a:p>
        </p:txBody>
      </p:sp>
      <p:sp>
        <p:nvSpPr>
          <p:cNvPr id="3" name="Content Placeholder 2">
            <a:extLst>
              <a:ext uri="{FF2B5EF4-FFF2-40B4-BE49-F238E27FC236}">
                <a16:creationId xmlns:a16="http://schemas.microsoft.com/office/drawing/2014/main" id="{F5F83C2E-26D7-8866-3D1B-7F09E3A34F5D}"/>
              </a:ext>
            </a:extLst>
          </p:cNvPr>
          <p:cNvSpPr>
            <a:spLocks noGrp="1"/>
          </p:cNvSpPr>
          <p:nvPr>
            <p:ph idx="1"/>
          </p:nvPr>
        </p:nvSpPr>
        <p:spPr>
          <a:xfrm>
            <a:off x="609600" y="2198077"/>
            <a:ext cx="11207262" cy="3319156"/>
          </a:xfrm>
        </p:spPr>
        <p:txBody>
          <a:bodyPr/>
          <a:lstStyle/>
          <a:p>
            <a:pPr marL="0" indent="0">
              <a:buNone/>
            </a:pPr>
            <a:r>
              <a:rPr lang="en-GB" dirty="0"/>
              <a:t>To develop an understanding of the importance of reflective practice and Continuous Professional Development (CPD) for enabling a consistent approach to high-quality care. </a:t>
            </a:r>
          </a:p>
        </p:txBody>
      </p:sp>
      <p:sp>
        <p:nvSpPr>
          <p:cNvPr id="4" name="Date Placeholder 3">
            <a:extLst>
              <a:ext uri="{FF2B5EF4-FFF2-40B4-BE49-F238E27FC236}">
                <a16:creationId xmlns:a16="http://schemas.microsoft.com/office/drawing/2014/main" id="{206DEA67-EE45-08B7-FFEA-74EEBB587A82}"/>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63163EF8-2307-4794-9875-6B8CA664E276}"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6C5F4D44-D6A0-3693-287A-B4EA03BC205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4AADE-47AB-4FD6-A959-68A9E6432E18}"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altLang="en-US" sz="1200" b="0" i="0" u="none" strike="noStrike" kern="1200" cap="none" spc="0" normalizeH="0" baseline="0" noProof="0">
              <a:ln>
                <a:noFill/>
              </a:ln>
              <a:solidFill>
                <a:srgbClr val="898989"/>
              </a:solidFill>
              <a:effectLst/>
              <a:uLnTx/>
              <a:uFillTx/>
              <a:latin typeface="Myriad Pro"/>
              <a:ea typeface="+mn-ea"/>
              <a:cs typeface="+mn-cs"/>
            </a:endParaRPr>
          </a:p>
        </p:txBody>
      </p:sp>
    </p:spTree>
    <p:extLst>
      <p:ext uri="{BB962C8B-B14F-4D97-AF65-F5344CB8AC3E}">
        <p14:creationId xmlns:p14="http://schemas.microsoft.com/office/powerpoint/2010/main" val="1139732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4E10B-2489-C655-9DE8-95FCADD7A058}"/>
              </a:ext>
            </a:extLst>
          </p:cNvPr>
          <p:cNvSpPr>
            <a:spLocks noGrp="1"/>
          </p:cNvSpPr>
          <p:nvPr>
            <p:ph type="title"/>
          </p:nvPr>
        </p:nvSpPr>
        <p:spPr/>
        <p:txBody>
          <a:bodyPr/>
          <a:lstStyle/>
          <a:p>
            <a:r>
              <a:rPr lang="en-GB" sz="4000" b="1" dirty="0"/>
              <a:t>Learning objectives </a:t>
            </a:r>
            <a:br>
              <a:rPr lang="en-GB" sz="4000" b="1" dirty="0"/>
            </a:br>
            <a:r>
              <a:rPr lang="en-GB" sz="4000" b="1" dirty="0"/>
              <a:t>(Week 7)</a:t>
            </a:r>
          </a:p>
        </p:txBody>
      </p:sp>
      <p:sp>
        <p:nvSpPr>
          <p:cNvPr id="3" name="Content Placeholder 2">
            <a:extLst>
              <a:ext uri="{FF2B5EF4-FFF2-40B4-BE49-F238E27FC236}">
                <a16:creationId xmlns:a16="http://schemas.microsoft.com/office/drawing/2014/main" id="{32A5276D-73AD-5BF8-4BE5-53279DA37EFE}"/>
              </a:ext>
            </a:extLst>
          </p:cNvPr>
          <p:cNvSpPr>
            <a:spLocks noGrp="1"/>
          </p:cNvSpPr>
          <p:nvPr>
            <p:ph idx="1"/>
          </p:nvPr>
        </p:nvSpPr>
        <p:spPr>
          <a:xfrm>
            <a:off x="609600" y="1784838"/>
            <a:ext cx="10972800" cy="4092879"/>
          </a:xfrm>
        </p:spPr>
        <p:txBody>
          <a:bodyPr/>
          <a:lstStyle/>
          <a:p>
            <a:r>
              <a:rPr lang="en-GB" dirty="0"/>
              <a:t>Discuss the importance of reflective practice and  Continuous Professional Development (CPD) for enabling a consistent approach to high-quality care. </a:t>
            </a:r>
          </a:p>
          <a:p>
            <a:endParaRPr lang="en-GB" dirty="0"/>
          </a:p>
          <a:p>
            <a:r>
              <a:rPr lang="en-GB" dirty="0"/>
              <a:t>Evaluate the impact of new initiatives, such as changes to practice and developmental requirements. </a:t>
            </a:r>
          </a:p>
          <a:p>
            <a:endParaRPr lang="en-GB" dirty="0"/>
          </a:p>
        </p:txBody>
      </p:sp>
      <p:sp>
        <p:nvSpPr>
          <p:cNvPr id="4" name="Date Placeholder 3">
            <a:extLst>
              <a:ext uri="{FF2B5EF4-FFF2-40B4-BE49-F238E27FC236}">
                <a16:creationId xmlns:a16="http://schemas.microsoft.com/office/drawing/2014/main" id="{531998D4-AF8B-F3B7-C640-CEC4CD0F45B3}"/>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63163EF8-2307-4794-9875-6B8CA664E276}"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09C48DF1-6F83-E246-72FE-07123E0D0B0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4AADE-47AB-4FD6-A959-68A9E6432E18}"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altLang="en-US" sz="1200" b="0" i="0" u="none" strike="noStrike" kern="1200" cap="none" spc="0" normalizeH="0" baseline="0" noProof="0">
              <a:ln>
                <a:noFill/>
              </a:ln>
              <a:solidFill>
                <a:srgbClr val="898989"/>
              </a:solidFill>
              <a:effectLst/>
              <a:uLnTx/>
              <a:uFillTx/>
              <a:latin typeface="Myriad Pro"/>
              <a:ea typeface="+mn-ea"/>
              <a:cs typeface="+mn-cs"/>
            </a:endParaRPr>
          </a:p>
        </p:txBody>
      </p:sp>
    </p:spTree>
    <p:extLst>
      <p:ext uri="{BB962C8B-B14F-4D97-AF65-F5344CB8AC3E}">
        <p14:creationId xmlns:p14="http://schemas.microsoft.com/office/powerpoint/2010/main" val="1960343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2A501-5673-BD42-02F2-3C2608AABEC2}"/>
              </a:ext>
            </a:extLst>
          </p:cNvPr>
          <p:cNvSpPr>
            <a:spLocks noGrp="1"/>
          </p:cNvSpPr>
          <p:nvPr>
            <p:ph type="title"/>
          </p:nvPr>
        </p:nvSpPr>
        <p:spPr>
          <a:xfrm>
            <a:off x="609600" y="274638"/>
            <a:ext cx="10972800" cy="1143000"/>
          </a:xfrm>
        </p:spPr>
        <p:txBody>
          <a:bodyPr wrap="square" anchor="ctr">
            <a:normAutofit/>
          </a:bodyPr>
          <a:lstStyle/>
          <a:p>
            <a:r>
              <a:rPr lang="en-GB" sz="4000" b="1" dirty="0"/>
              <a:t>Discussion </a:t>
            </a:r>
          </a:p>
        </p:txBody>
      </p:sp>
      <p:sp>
        <p:nvSpPr>
          <p:cNvPr id="3" name="Content Placeholder 2">
            <a:extLst>
              <a:ext uri="{FF2B5EF4-FFF2-40B4-BE49-F238E27FC236}">
                <a16:creationId xmlns:a16="http://schemas.microsoft.com/office/drawing/2014/main" id="{27CD4072-444F-D165-F98C-846CDF80C56C}"/>
              </a:ext>
            </a:extLst>
          </p:cNvPr>
          <p:cNvSpPr>
            <a:spLocks noGrp="1"/>
          </p:cNvSpPr>
          <p:nvPr>
            <p:ph sz="half" idx="1"/>
          </p:nvPr>
        </p:nvSpPr>
        <p:spPr>
          <a:xfrm>
            <a:off x="798432" y="1809945"/>
            <a:ext cx="7035514" cy="3779295"/>
          </a:xfrm>
        </p:spPr>
        <p:txBody>
          <a:bodyPr wrap="square" anchor="t">
            <a:normAutofit/>
          </a:bodyPr>
          <a:lstStyle/>
          <a:p>
            <a:r>
              <a:rPr lang="en-GB" sz="3600" dirty="0"/>
              <a:t>What is reflection?  </a:t>
            </a:r>
          </a:p>
          <a:p>
            <a:endParaRPr lang="en-GB" sz="3600" dirty="0"/>
          </a:p>
          <a:p>
            <a:r>
              <a:rPr lang="en-GB" sz="3600" dirty="0"/>
              <a:t>Why should one reflect in the field of health and social care? </a:t>
            </a:r>
          </a:p>
        </p:txBody>
      </p:sp>
      <p:pic>
        <p:nvPicPr>
          <p:cNvPr id="2052" name="Picture 4" descr="See the source image">
            <a:extLst>
              <a:ext uri="{FF2B5EF4-FFF2-40B4-BE49-F238E27FC236}">
                <a16:creationId xmlns:a16="http://schemas.microsoft.com/office/drawing/2014/main" id="{35CB867D-34D4-39AC-A321-0C3EF162D4D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33946" y="1343199"/>
            <a:ext cx="4171602" cy="4171602"/>
          </a:xfrm>
          <a:prstGeom prst="rect">
            <a:avLst/>
          </a:prstGeom>
          <a:solidFill>
            <a:srgbClr val="FFFFFF"/>
          </a:solidFill>
        </p:spPr>
      </p:pic>
      <p:sp>
        <p:nvSpPr>
          <p:cNvPr id="4" name="Date Placeholder 3">
            <a:extLst>
              <a:ext uri="{FF2B5EF4-FFF2-40B4-BE49-F238E27FC236}">
                <a16:creationId xmlns:a16="http://schemas.microsoft.com/office/drawing/2014/main" id="{C72023EA-1EE9-6957-15D8-6C8E0B4B1278}"/>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63163EF8-2307-4794-9875-6B8CA664E276}" type="datetime1">
              <a:rPr lang="en-GB" altLang="en-US" sz="900" smtClean="0"/>
              <a:pPr>
                <a:lnSpc>
                  <a:spcPct val="90000"/>
                </a:lnSpc>
                <a:spcAft>
                  <a:spcPts val="600"/>
                </a:spcAft>
                <a:defRPr/>
              </a:pPr>
              <a:t>13/10/2026</a:t>
            </a:fld>
            <a:endParaRPr lang="en-GB" altLang="en-US" sz="900"/>
          </a:p>
        </p:txBody>
      </p:sp>
      <p:sp>
        <p:nvSpPr>
          <p:cNvPr id="5" name="Slide Number Placeholder 4">
            <a:extLst>
              <a:ext uri="{FF2B5EF4-FFF2-40B4-BE49-F238E27FC236}">
                <a16:creationId xmlns:a16="http://schemas.microsoft.com/office/drawing/2014/main" id="{30E7CF75-90E5-6C43-205B-0652CB886205}"/>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8B34AADE-47AB-4FD6-A959-68A9E6432E18}"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682160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671CA7E1-7FDE-B5A7-89B5-AFBA0034DA57}"/>
              </a:ext>
            </a:extLst>
          </p:cNvPr>
          <p:cNvPicPr>
            <a:picLocks noGrp="1" noChangeAspect="1"/>
          </p:cNvPicPr>
          <p:nvPr>
            <p:ph idx="1"/>
          </p:nvPr>
        </p:nvPicPr>
        <p:blipFill rotWithShape="1">
          <a:blip r:embed="rId3"/>
          <a:srcRect l="62017" t="15856" r="18961" b="22308"/>
          <a:stretch/>
        </p:blipFill>
        <p:spPr>
          <a:xfrm>
            <a:off x="6096000" y="274638"/>
            <a:ext cx="5761383" cy="5267546"/>
          </a:xfrm>
        </p:spPr>
      </p:pic>
      <p:sp>
        <p:nvSpPr>
          <p:cNvPr id="4" name="Date Placeholder 3">
            <a:extLst>
              <a:ext uri="{FF2B5EF4-FFF2-40B4-BE49-F238E27FC236}">
                <a16:creationId xmlns:a16="http://schemas.microsoft.com/office/drawing/2014/main" id="{FFAEF7DB-623F-908C-832A-ED5BFDC25DF7}"/>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30F2D44F-6FF2-A6F7-A84A-D0D9DF9E89BB}"/>
              </a:ext>
            </a:extLst>
          </p:cNvPr>
          <p:cNvSpPr>
            <a:spLocks noGrp="1"/>
          </p:cNvSpPr>
          <p:nvPr>
            <p:ph type="sldNum" sz="quarter" idx="12"/>
          </p:nvPr>
        </p:nvSpPr>
        <p:spPr/>
        <p:txBody>
          <a:bodyPr/>
          <a:lstStyle/>
          <a:p>
            <a:pPr>
              <a:defRPr/>
            </a:pPr>
            <a:fld id="{8B34AADE-47AB-4FD6-A959-68A9E6432E18}" type="slidenum">
              <a:rPr lang="en-GB" altLang="en-US" smtClean="0"/>
              <a:pPr>
                <a:defRPr/>
              </a:pPr>
              <a:t>9</a:t>
            </a:fld>
            <a:endParaRPr lang="en-GB" altLang="en-US"/>
          </a:p>
        </p:txBody>
      </p:sp>
      <p:sp>
        <p:nvSpPr>
          <p:cNvPr id="6" name="TextBox 5">
            <a:extLst>
              <a:ext uri="{FF2B5EF4-FFF2-40B4-BE49-F238E27FC236}">
                <a16:creationId xmlns:a16="http://schemas.microsoft.com/office/drawing/2014/main" id="{198F3AAF-D6C5-2DC3-27FD-8A5193F381FE}"/>
              </a:ext>
            </a:extLst>
          </p:cNvPr>
          <p:cNvSpPr txBox="1"/>
          <p:nvPr/>
        </p:nvSpPr>
        <p:spPr>
          <a:xfrm>
            <a:off x="609599" y="487080"/>
            <a:ext cx="5315339" cy="4862870"/>
          </a:xfrm>
          <a:prstGeom prst="rect">
            <a:avLst/>
          </a:prstGeom>
          <a:noFill/>
        </p:spPr>
        <p:txBody>
          <a:bodyPr wrap="square">
            <a:spAutoFit/>
          </a:bodyPr>
          <a:lstStyle/>
          <a:p>
            <a:r>
              <a:rPr lang="en-GB" sz="3600" b="1" i="0" dirty="0">
                <a:effectLst/>
              </a:rPr>
              <a:t>The Cycle of Reflective Practice </a:t>
            </a:r>
          </a:p>
          <a:p>
            <a:endParaRPr lang="en-GB" sz="2800" b="1" dirty="0"/>
          </a:p>
          <a:p>
            <a:r>
              <a:rPr lang="en-GB" sz="2400" i="0" dirty="0">
                <a:effectLst/>
              </a:rPr>
              <a:t>A </a:t>
            </a:r>
            <a:r>
              <a:rPr lang="en-GB" sz="2400" b="0" i="0" dirty="0">
                <a:effectLst/>
              </a:rPr>
              <a:t>six-stage model with each stage providing an opportunity to reflect on an element of particular event, situation or project.</a:t>
            </a:r>
          </a:p>
          <a:p>
            <a:endParaRPr lang="en-GB" dirty="0"/>
          </a:p>
          <a:p>
            <a:endParaRPr lang="en-GB" dirty="0"/>
          </a:p>
          <a:p>
            <a:endParaRPr lang="en-GB" b="0" i="0" dirty="0">
              <a:effectLst/>
            </a:endParaRPr>
          </a:p>
          <a:p>
            <a:endParaRPr lang="en-GB" b="0" i="0" dirty="0">
              <a:effectLst/>
            </a:endParaRPr>
          </a:p>
          <a:p>
            <a:endParaRPr lang="en-GB" dirty="0"/>
          </a:p>
          <a:p>
            <a:r>
              <a:rPr lang="en-GB" sz="1200" b="0" i="1" dirty="0">
                <a:effectLst/>
              </a:rPr>
              <a:t>Gibbs, G. (1988). Learning by doing: A guide to teaching and learning methods.  Further Education Unit.</a:t>
            </a:r>
            <a:endParaRPr lang="en-GB" sz="1200" i="1" dirty="0"/>
          </a:p>
        </p:txBody>
      </p:sp>
    </p:spTree>
    <p:extLst>
      <p:ext uri="{BB962C8B-B14F-4D97-AF65-F5344CB8AC3E}">
        <p14:creationId xmlns:p14="http://schemas.microsoft.com/office/powerpoint/2010/main" val="1726085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ECA03-BF53-7039-9C0D-008FE410A6B5}"/>
              </a:ext>
            </a:extLst>
          </p:cNvPr>
          <p:cNvSpPr>
            <a:spLocks noGrp="1"/>
          </p:cNvSpPr>
          <p:nvPr>
            <p:ph type="title"/>
          </p:nvPr>
        </p:nvSpPr>
        <p:spPr/>
        <p:txBody>
          <a:bodyPr/>
          <a:lstStyle/>
          <a:p>
            <a:r>
              <a:rPr lang="en-GB" b="1" dirty="0"/>
              <a:t>Reflection</a:t>
            </a:r>
          </a:p>
        </p:txBody>
      </p:sp>
      <p:sp>
        <p:nvSpPr>
          <p:cNvPr id="3" name="Content Placeholder 2">
            <a:extLst>
              <a:ext uri="{FF2B5EF4-FFF2-40B4-BE49-F238E27FC236}">
                <a16:creationId xmlns:a16="http://schemas.microsoft.com/office/drawing/2014/main" id="{A937318B-E708-3A52-6783-214792D7E590}"/>
              </a:ext>
            </a:extLst>
          </p:cNvPr>
          <p:cNvSpPr>
            <a:spLocks noGrp="1"/>
          </p:cNvSpPr>
          <p:nvPr>
            <p:ph idx="1"/>
          </p:nvPr>
        </p:nvSpPr>
        <p:spPr>
          <a:xfrm>
            <a:off x="609600" y="1560944"/>
            <a:ext cx="10972800" cy="3826571"/>
          </a:xfrm>
        </p:spPr>
        <p:txBody>
          <a:bodyPr/>
          <a:lstStyle/>
          <a:p>
            <a:r>
              <a:rPr lang="en-GB" dirty="0"/>
              <a:t>Reflection is a </a:t>
            </a:r>
            <a:r>
              <a:rPr lang="en-GB" b="1" dirty="0"/>
              <a:t>process </a:t>
            </a:r>
            <a:r>
              <a:rPr lang="en-GB" dirty="0"/>
              <a:t>which </a:t>
            </a:r>
            <a:r>
              <a:rPr lang="en-GB" b="1" dirty="0"/>
              <a:t>helps you gain insight </a:t>
            </a:r>
            <a:r>
              <a:rPr lang="en-GB" dirty="0"/>
              <a:t>into your professional practise by </a:t>
            </a:r>
            <a:r>
              <a:rPr lang="en-GB" b="1" dirty="0"/>
              <a:t>thinking logically </a:t>
            </a:r>
            <a:r>
              <a:rPr lang="en-GB" dirty="0"/>
              <a:t>about any element</a:t>
            </a:r>
            <a:r>
              <a:rPr lang="en-GB" dirty="0" smtClean="0"/>
              <a:t>/ part </a:t>
            </a:r>
            <a:r>
              <a:rPr lang="en-GB" dirty="0"/>
              <a:t>of it. </a:t>
            </a:r>
          </a:p>
          <a:p>
            <a:r>
              <a:rPr lang="en-GB" dirty="0"/>
              <a:t>The insights </a:t>
            </a:r>
            <a:r>
              <a:rPr lang="en-GB" dirty="0" smtClean="0"/>
              <a:t>developed </a:t>
            </a:r>
            <a:r>
              <a:rPr lang="en-GB" dirty="0"/>
              <a:t>and lessons learned, can be applied to </a:t>
            </a:r>
            <a:r>
              <a:rPr lang="en-GB" b="1" dirty="0"/>
              <a:t>maintain good practice </a:t>
            </a:r>
            <a:r>
              <a:rPr lang="en-GB" dirty="0"/>
              <a:t>and can also lead to developments and improvements for both the professional and their service users.</a:t>
            </a:r>
          </a:p>
          <a:p>
            <a:pPr marL="0" indent="0">
              <a:buNone/>
            </a:pPr>
            <a:r>
              <a:rPr lang="en-GB" sz="1000" dirty="0"/>
              <a:t>          </a:t>
            </a:r>
          </a:p>
          <a:p>
            <a:pPr marL="0" indent="0">
              <a:buNone/>
            </a:pPr>
            <a:endParaRPr lang="en-GB" sz="1000" dirty="0"/>
          </a:p>
          <a:p>
            <a:pPr marL="0" indent="0">
              <a:buNone/>
            </a:pPr>
            <a:r>
              <a:rPr lang="en-GB" sz="1000" dirty="0"/>
              <a:t>         Source: </a:t>
            </a:r>
            <a:r>
              <a:rPr lang="en-GB" sz="1000" dirty="0">
                <a:hlinkClick r:id="rId2"/>
              </a:rPr>
              <a:t>https://www.hcpc-uk.org/standards/meeting-our-standards/reflective-practice/what-is-reflection/</a:t>
            </a:r>
            <a:r>
              <a:rPr lang="en-GB" sz="1000" dirty="0"/>
              <a:t> </a:t>
            </a:r>
          </a:p>
        </p:txBody>
      </p:sp>
      <p:sp>
        <p:nvSpPr>
          <p:cNvPr id="4" name="Date Placeholder 3">
            <a:extLst>
              <a:ext uri="{FF2B5EF4-FFF2-40B4-BE49-F238E27FC236}">
                <a16:creationId xmlns:a16="http://schemas.microsoft.com/office/drawing/2014/main" id="{425B45BF-3686-3663-3756-73DB63F6A266}"/>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7F5FE542-FB40-90F2-1FDE-36F7F1E22B43}"/>
              </a:ext>
            </a:extLst>
          </p:cNvPr>
          <p:cNvSpPr>
            <a:spLocks noGrp="1"/>
          </p:cNvSpPr>
          <p:nvPr>
            <p:ph type="sldNum" sz="quarter" idx="12"/>
          </p:nvPr>
        </p:nvSpPr>
        <p:spPr/>
        <p:txBody>
          <a:bodyPr/>
          <a:lstStyle/>
          <a:p>
            <a:pPr>
              <a:defRPr/>
            </a:pPr>
            <a:fld id="{8B34AADE-47AB-4FD6-A959-68A9E6432E18}" type="slidenum">
              <a:rPr lang="en-GB" altLang="en-US" smtClean="0"/>
              <a:pPr>
                <a:defRPr/>
              </a:pPr>
              <a:t>10</a:t>
            </a:fld>
            <a:endParaRPr lang="en-GB" altLang="en-US"/>
          </a:p>
        </p:txBody>
      </p:sp>
      <p:pic>
        <p:nvPicPr>
          <p:cNvPr id="7" name="Picture 6">
            <a:extLst>
              <a:ext uri="{FF2B5EF4-FFF2-40B4-BE49-F238E27FC236}">
                <a16:creationId xmlns:a16="http://schemas.microsoft.com/office/drawing/2014/main" id="{83C98ADC-0507-4A9D-5318-1ACCF743F9C8}"/>
              </a:ext>
            </a:extLst>
          </p:cNvPr>
          <p:cNvPicPr>
            <a:picLocks noChangeAspect="1"/>
          </p:cNvPicPr>
          <p:nvPr/>
        </p:nvPicPr>
        <p:blipFill rotWithShape="1">
          <a:blip r:embed="rId3"/>
          <a:srcRect l="1" t="3773" r="4167" b="1"/>
          <a:stretch/>
        </p:blipFill>
        <p:spPr>
          <a:xfrm>
            <a:off x="10608733" y="81024"/>
            <a:ext cx="1293678" cy="1530227"/>
          </a:xfrm>
          <a:prstGeom prst="rect">
            <a:avLst/>
          </a:prstGeom>
        </p:spPr>
      </p:pic>
    </p:spTree>
    <p:extLst>
      <p:ext uri="{BB962C8B-B14F-4D97-AF65-F5344CB8AC3E}">
        <p14:creationId xmlns:p14="http://schemas.microsoft.com/office/powerpoint/2010/main" val="20905570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F8DC5-9C28-4D78-0303-E2B270D48DF5}"/>
              </a:ext>
            </a:extLst>
          </p:cNvPr>
          <p:cNvSpPr>
            <a:spLocks noGrp="1"/>
          </p:cNvSpPr>
          <p:nvPr>
            <p:ph type="title"/>
          </p:nvPr>
        </p:nvSpPr>
        <p:spPr>
          <a:xfrm>
            <a:off x="609600" y="274638"/>
            <a:ext cx="10972800" cy="695746"/>
          </a:xfrm>
        </p:spPr>
        <p:txBody>
          <a:bodyPr/>
          <a:lstStyle/>
          <a:p>
            <a:r>
              <a:rPr lang="en-GB" sz="4000" b="1" dirty="0"/>
              <a:t>What is not reflection</a:t>
            </a:r>
          </a:p>
        </p:txBody>
      </p:sp>
      <p:sp>
        <p:nvSpPr>
          <p:cNvPr id="3" name="Content Placeholder 2">
            <a:extLst>
              <a:ext uri="{FF2B5EF4-FFF2-40B4-BE49-F238E27FC236}">
                <a16:creationId xmlns:a16="http://schemas.microsoft.com/office/drawing/2014/main" id="{5DC9AC46-3DE4-159D-02D3-DB1F87DADEAD}"/>
              </a:ext>
            </a:extLst>
          </p:cNvPr>
          <p:cNvSpPr>
            <a:spLocks noGrp="1"/>
          </p:cNvSpPr>
          <p:nvPr>
            <p:ph idx="1"/>
          </p:nvPr>
        </p:nvSpPr>
        <p:spPr>
          <a:xfrm>
            <a:off x="609600" y="970384"/>
            <a:ext cx="10972800" cy="3917032"/>
          </a:xfrm>
        </p:spPr>
        <p:txBody>
          <a:bodyPr/>
          <a:lstStyle/>
          <a:p>
            <a:r>
              <a:rPr lang="en-GB" sz="3000" dirty="0"/>
              <a:t>While reflection takes many different forms, it is important to understand that several activities closely linked to reflection are not themselves reflective. </a:t>
            </a:r>
          </a:p>
          <a:p>
            <a:endParaRPr lang="en-GB" sz="3000" dirty="0"/>
          </a:p>
          <a:p>
            <a:r>
              <a:rPr lang="en-GB" sz="3000" dirty="0"/>
              <a:t>Reflecting is </a:t>
            </a:r>
            <a:r>
              <a:rPr lang="en-GB" sz="3000" b="1" dirty="0"/>
              <a:t>not just the act of talking, meeting with your team, meeting with a supervisor or writing about your </a:t>
            </a:r>
            <a:r>
              <a:rPr lang="en-GB" sz="3000" b="1" dirty="0" smtClean="0"/>
              <a:t>day</a:t>
            </a:r>
            <a:r>
              <a:rPr lang="en-GB" sz="3000" dirty="0" smtClean="0"/>
              <a:t> </a:t>
            </a:r>
            <a:r>
              <a:rPr lang="en-GB" sz="3000" dirty="0"/>
              <a:t>but these </a:t>
            </a:r>
            <a:r>
              <a:rPr lang="en-GB" sz="3000" b="1" dirty="0"/>
              <a:t>activities can become reflective if you use them to analytically(rationally) assess your practice and to develop insights.</a:t>
            </a:r>
          </a:p>
        </p:txBody>
      </p:sp>
      <p:sp>
        <p:nvSpPr>
          <p:cNvPr id="4" name="Date Placeholder 3">
            <a:extLst>
              <a:ext uri="{FF2B5EF4-FFF2-40B4-BE49-F238E27FC236}">
                <a16:creationId xmlns:a16="http://schemas.microsoft.com/office/drawing/2014/main" id="{EFEE2A24-7353-701D-183E-406E23428332}"/>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4BFA61A1-AAD4-8556-3C52-4E412F9FDEF0}"/>
              </a:ext>
            </a:extLst>
          </p:cNvPr>
          <p:cNvSpPr>
            <a:spLocks noGrp="1"/>
          </p:cNvSpPr>
          <p:nvPr>
            <p:ph type="sldNum" sz="quarter" idx="12"/>
          </p:nvPr>
        </p:nvSpPr>
        <p:spPr/>
        <p:txBody>
          <a:bodyPr/>
          <a:lstStyle/>
          <a:p>
            <a:pPr>
              <a:defRPr/>
            </a:pPr>
            <a:fld id="{8B34AADE-47AB-4FD6-A959-68A9E6432E18}" type="slidenum">
              <a:rPr lang="en-GB" altLang="en-US" smtClean="0"/>
              <a:pPr>
                <a:defRPr/>
              </a:pPr>
              <a:t>11</a:t>
            </a:fld>
            <a:endParaRPr lang="en-GB" altLang="en-US"/>
          </a:p>
        </p:txBody>
      </p:sp>
      <p:sp>
        <p:nvSpPr>
          <p:cNvPr id="7" name="TextBox 6">
            <a:extLst>
              <a:ext uri="{FF2B5EF4-FFF2-40B4-BE49-F238E27FC236}">
                <a16:creationId xmlns:a16="http://schemas.microsoft.com/office/drawing/2014/main" id="{C6137BDD-C0BD-4273-9807-EF7B187D753B}"/>
              </a:ext>
            </a:extLst>
          </p:cNvPr>
          <p:cNvSpPr txBox="1"/>
          <p:nvPr/>
        </p:nvSpPr>
        <p:spPr>
          <a:xfrm>
            <a:off x="975946" y="5433647"/>
            <a:ext cx="6109838" cy="246221"/>
          </a:xfrm>
          <a:prstGeom prst="rect">
            <a:avLst/>
          </a:prstGeom>
          <a:noFill/>
        </p:spPr>
        <p:txBody>
          <a:bodyPr wrap="square">
            <a:spAutoFit/>
          </a:bodyPr>
          <a:lstStyle/>
          <a:p>
            <a:r>
              <a:rPr lang="fr-FR" sz="1000" dirty="0"/>
              <a:t>Source: </a:t>
            </a:r>
            <a:r>
              <a:rPr lang="fr-FR" sz="1000" dirty="0">
                <a:hlinkClick r:id="rId2"/>
              </a:rPr>
              <a:t>https://www.hcpc-uk.org/standards/meeting-our-standards/reflective-practice/what-is-reflection/</a:t>
            </a:r>
            <a:r>
              <a:rPr lang="fr-FR" sz="1000" dirty="0"/>
              <a:t>  </a:t>
            </a:r>
            <a:endParaRPr lang="en-GB" sz="1000" dirty="0"/>
          </a:p>
        </p:txBody>
      </p:sp>
    </p:spTree>
    <p:extLst>
      <p:ext uri="{BB962C8B-B14F-4D97-AF65-F5344CB8AC3E}">
        <p14:creationId xmlns:p14="http://schemas.microsoft.com/office/powerpoint/2010/main" val="3583778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E0687-2CF7-D5FC-A22D-DE5A1DD9AB4A}"/>
              </a:ext>
            </a:extLst>
          </p:cNvPr>
          <p:cNvSpPr>
            <a:spLocks noGrp="1"/>
          </p:cNvSpPr>
          <p:nvPr>
            <p:ph type="title"/>
          </p:nvPr>
        </p:nvSpPr>
        <p:spPr/>
        <p:txBody>
          <a:bodyPr/>
          <a:lstStyle/>
          <a:p>
            <a:r>
              <a:rPr lang="en-GB" sz="4000" b="1" dirty="0"/>
              <a:t>Reflect on own practice</a:t>
            </a:r>
            <a:r>
              <a:rPr lang="en-GB" dirty="0"/>
              <a:t/>
            </a:r>
            <a:br>
              <a:rPr lang="en-GB" dirty="0"/>
            </a:br>
            <a:endParaRPr lang="en-GB" dirty="0"/>
          </a:p>
        </p:txBody>
      </p:sp>
      <p:sp>
        <p:nvSpPr>
          <p:cNvPr id="3" name="Content Placeholder 2">
            <a:extLst>
              <a:ext uri="{FF2B5EF4-FFF2-40B4-BE49-F238E27FC236}">
                <a16:creationId xmlns:a16="http://schemas.microsoft.com/office/drawing/2014/main" id="{BD6A605E-231D-B307-E0BD-FFDB9777252D}"/>
              </a:ext>
            </a:extLst>
          </p:cNvPr>
          <p:cNvSpPr>
            <a:spLocks noGrp="1"/>
          </p:cNvSpPr>
          <p:nvPr>
            <p:ph idx="1"/>
          </p:nvPr>
        </p:nvSpPr>
        <p:spPr>
          <a:xfrm>
            <a:off x="501162" y="1327637"/>
            <a:ext cx="11081238" cy="4189595"/>
          </a:xfrm>
        </p:spPr>
        <p:txBody>
          <a:bodyPr/>
          <a:lstStyle/>
          <a:p>
            <a:pPr marL="0" indent="0">
              <a:buNone/>
            </a:pPr>
            <a:r>
              <a:rPr lang="en-GB" dirty="0"/>
              <a:t>When reflecting on own practice, one should consider the following abilities: </a:t>
            </a:r>
          </a:p>
          <a:p>
            <a:pPr marL="0" indent="0">
              <a:buNone/>
            </a:pPr>
            <a:endParaRPr lang="en-GB" dirty="0"/>
          </a:p>
          <a:p>
            <a:r>
              <a:rPr lang="en-GB" dirty="0"/>
              <a:t>Meeting expectations of self, others and organisations </a:t>
            </a:r>
          </a:p>
          <a:p>
            <a:r>
              <a:rPr lang="en-GB" dirty="0"/>
              <a:t>Mentoring or supporting others  </a:t>
            </a:r>
          </a:p>
          <a:p>
            <a:r>
              <a:rPr lang="en-GB" dirty="0"/>
              <a:t>Identifying areas for development  </a:t>
            </a:r>
          </a:p>
          <a:p>
            <a:r>
              <a:rPr lang="en-GB" dirty="0"/>
              <a:t>Responding appropriately to criticism  </a:t>
            </a:r>
          </a:p>
          <a:p>
            <a:endParaRPr lang="en-GB" dirty="0"/>
          </a:p>
        </p:txBody>
      </p:sp>
      <p:sp>
        <p:nvSpPr>
          <p:cNvPr id="4" name="Date Placeholder 3">
            <a:extLst>
              <a:ext uri="{FF2B5EF4-FFF2-40B4-BE49-F238E27FC236}">
                <a16:creationId xmlns:a16="http://schemas.microsoft.com/office/drawing/2014/main" id="{C9CB9C9B-4AF6-9C12-EB46-57BF428C26B7}"/>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45CBAF5A-6B1B-9CDD-1331-5B350A3CAAAE}"/>
              </a:ext>
            </a:extLst>
          </p:cNvPr>
          <p:cNvSpPr>
            <a:spLocks noGrp="1"/>
          </p:cNvSpPr>
          <p:nvPr>
            <p:ph type="sldNum" sz="quarter" idx="12"/>
          </p:nvPr>
        </p:nvSpPr>
        <p:spPr/>
        <p:txBody>
          <a:bodyPr/>
          <a:lstStyle/>
          <a:p>
            <a:pPr>
              <a:defRPr/>
            </a:pPr>
            <a:fld id="{8B34AADE-47AB-4FD6-A959-68A9E6432E18}" type="slidenum">
              <a:rPr lang="en-GB" altLang="en-US" smtClean="0"/>
              <a:pPr>
                <a:defRPr/>
              </a:pPr>
              <a:t>12</a:t>
            </a:fld>
            <a:endParaRPr lang="en-GB" altLang="en-US"/>
          </a:p>
        </p:txBody>
      </p:sp>
      <p:pic>
        <p:nvPicPr>
          <p:cNvPr id="6" name="Picture 5" descr="A close up of a logo&#10;&#10;Description automatically generated">
            <a:extLst>
              <a:ext uri="{FF2B5EF4-FFF2-40B4-BE49-F238E27FC236}">
                <a16:creationId xmlns:a16="http://schemas.microsoft.com/office/drawing/2014/main" id="{77440738-E310-41D2-8E91-2417B70E776B}"/>
              </a:ext>
            </a:extLst>
          </p:cNvPr>
          <p:cNvPicPr>
            <a:picLocks noChangeAspect="1"/>
          </p:cNvPicPr>
          <p:nvPr/>
        </p:nvPicPr>
        <p:blipFill rotWithShape="1">
          <a:blip r:embed="rId2">
            <a:extLst>
              <a:ext uri="{28A0092B-C50C-407E-A947-70E740481C1C}">
                <a14:useLocalDpi xmlns:a14="http://schemas.microsoft.com/office/drawing/2010/main" val="0"/>
              </a:ext>
            </a:extLst>
          </a:blip>
          <a:srcRect r="-2" b="1081"/>
          <a:stretch/>
        </p:blipFill>
        <p:spPr>
          <a:xfrm>
            <a:off x="9858580" y="2839916"/>
            <a:ext cx="2270577" cy="2874666"/>
          </a:xfrm>
          <a:prstGeom prst="rect">
            <a:avLst/>
          </a:prstGeom>
        </p:spPr>
      </p:pic>
    </p:spTree>
    <p:extLst>
      <p:ext uri="{BB962C8B-B14F-4D97-AF65-F5344CB8AC3E}">
        <p14:creationId xmlns:p14="http://schemas.microsoft.com/office/powerpoint/2010/main" val="40375414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C7BBE-0CA4-068A-9CBC-D70313C0CAA5}"/>
              </a:ext>
            </a:extLst>
          </p:cNvPr>
          <p:cNvSpPr>
            <a:spLocks noGrp="1"/>
          </p:cNvSpPr>
          <p:nvPr>
            <p:ph type="title"/>
          </p:nvPr>
        </p:nvSpPr>
        <p:spPr>
          <a:xfrm>
            <a:off x="609600" y="274638"/>
            <a:ext cx="10972800" cy="593109"/>
          </a:xfrm>
        </p:spPr>
        <p:txBody>
          <a:bodyPr/>
          <a:lstStyle/>
          <a:p>
            <a:r>
              <a:rPr lang="en-GB" sz="3600" b="1" dirty="0"/>
              <a:t>Pair work: Reflect on this situation</a:t>
            </a:r>
          </a:p>
        </p:txBody>
      </p:sp>
      <p:sp>
        <p:nvSpPr>
          <p:cNvPr id="3" name="Content Placeholder 2">
            <a:extLst>
              <a:ext uri="{FF2B5EF4-FFF2-40B4-BE49-F238E27FC236}">
                <a16:creationId xmlns:a16="http://schemas.microsoft.com/office/drawing/2014/main" id="{E1F69463-59AC-6453-B4AC-390D3B7E6EE3}"/>
              </a:ext>
            </a:extLst>
          </p:cNvPr>
          <p:cNvSpPr>
            <a:spLocks noGrp="1"/>
          </p:cNvSpPr>
          <p:nvPr>
            <p:ph idx="1"/>
          </p:nvPr>
        </p:nvSpPr>
        <p:spPr>
          <a:xfrm>
            <a:off x="609600" y="1024092"/>
            <a:ext cx="10972800" cy="4238374"/>
          </a:xfrm>
        </p:spPr>
        <p:txBody>
          <a:bodyPr/>
          <a:lstStyle/>
          <a:p>
            <a:pPr marL="0" indent="0">
              <a:buNone/>
            </a:pPr>
            <a:r>
              <a:rPr lang="en-GB" sz="2000" dirty="0"/>
              <a:t>Munira was a head nurse at a care home. She discharged Russell as he improved with his back injury. She was satisfied with his progress and believed that he would be able to maintain his mobility by practising the exercises she had shown him. Munira believed that this process had gone </a:t>
            </a:r>
            <a:r>
              <a:rPr lang="en-GB" sz="2000" dirty="0" smtClean="0"/>
              <a:t>smoothly </a:t>
            </a:r>
            <a:r>
              <a:rPr lang="en-GB" sz="2000" dirty="0"/>
              <a:t>and that Russell knew he could contact her if he needed further assistance.</a:t>
            </a:r>
          </a:p>
          <a:p>
            <a:pPr marL="0" indent="0">
              <a:buNone/>
            </a:pPr>
            <a:endParaRPr lang="en-GB" sz="2000" dirty="0"/>
          </a:p>
          <a:p>
            <a:pPr marL="0" indent="0">
              <a:buNone/>
            </a:pPr>
            <a:r>
              <a:rPr lang="en-GB" sz="2000" dirty="0"/>
              <a:t>Later in the week, the care home Manager, Sunita, tells her that she has received a long complaint email from Russell regarding the end of his treatment. The manager tells Munira that Russell is very upset and feels like his treatment ended abruptly. He still feels pain in his lower back and the trouble this causes with his sleep. Russell says that when the session ended and it was clear he would not see Munira again, he was too taken aback to raise his concerns or ask follow-up questions. </a:t>
            </a:r>
          </a:p>
          <a:p>
            <a:pPr marL="0" indent="0">
              <a:buNone/>
            </a:pPr>
            <a:endParaRPr lang="en-GB" sz="2000" dirty="0"/>
          </a:p>
          <a:p>
            <a:pPr marL="0" indent="0">
              <a:buNone/>
            </a:pPr>
            <a:r>
              <a:rPr lang="en-GB" sz="2000" i="1" dirty="0">
                <a:solidFill>
                  <a:srgbClr val="0070C0"/>
                </a:solidFill>
              </a:rPr>
              <a:t>It is crucial that Munira reflects on this situation to ensure the best possible patient care. Discuss in pairs.</a:t>
            </a:r>
          </a:p>
        </p:txBody>
      </p:sp>
      <p:sp>
        <p:nvSpPr>
          <p:cNvPr id="4" name="Date Placeholder 3">
            <a:extLst>
              <a:ext uri="{FF2B5EF4-FFF2-40B4-BE49-F238E27FC236}">
                <a16:creationId xmlns:a16="http://schemas.microsoft.com/office/drawing/2014/main" id="{C9DB0A6C-3922-E945-9D94-01365E43F9EC}"/>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8FBA3278-1FC8-4564-CA19-432E341B7585}"/>
              </a:ext>
            </a:extLst>
          </p:cNvPr>
          <p:cNvSpPr>
            <a:spLocks noGrp="1"/>
          </p:cNvSpPr>
          <p:nvPr>
            <p:ph type="sldNum" sz="quarter" idx="12"/>
          </p:nvPr>
        </p:nvSpPr>
        <p:spPr/>
        <p:txBody>
          <a:bodyPr/>
          <a:lstStyle/>
          <a:p>
            <a:pPr>
              <a:defRPr/>
            </a:pPr>
            <a:fld id="{8B34AADE-47AB-4FD6-A959-68A9E6432E18}" type="slidenum">
              <a:rPr lang="en-GB" altLang="en-US" smtClean="0"/>
              <a:pPr>
                <a:defRPr/>
              </a:pPr>
              <a:t>13</a:t>
            </a:fld>
            <a:endParaRPr lang="en-GB" altLang="en-US"/>
          </a:p>
        </p:txBody>
      </p:sp>
    </p:spTree>
    <p:extLst>
      <p:ext uri="{BB962C8B-B14F-4D97-AF65-F5344CB8AC3E}">
        <p14:creationId xmlns:p14="http://schemas.microsoft.com/office/powerpoint/2010/main" val="3385007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1511E-4099-154E-7928-FE5D1EBC15F9}"/>
              </a:ext>
            </a:extLst>
          </p:cNvPr>
          <p:cNvSpPr>
            <a:spLocks noGrp="1"/>
          </p:cNvSpPr>
          <p:nvPr>
            <p:ph type="title"/>
          </p:nvPr>
        </p:nvSpPr>
        <p:spPr>
          <a:xfrm>
            <a:off x="609600" y="274638"/>
            <a:ext cx="10972800" cy="458787"/>
          </a:xfrm>
        </p:spPr>
        <p:txBody>
          <a:bodyPr/>
          <a:lstStyle/>
          <a:p>
            <a:r>
              <a:rPr lang="en-GB" sz="3200" b="1"/>
              <a:t>Munira’s reflective questions</a:t>
            </a:r>
            <a:endParaRPr lang="en-GB" sz="3200" b="1" dirty="0"/>
          </a:p>
        </p:txBody>
      </p:sp>
      <p:pic>
        <p:nvPicPr>
          <p:cNvPr id="6" name="Content Placeholder 5">
            <a:extLst>
              <a:ext uri="{FF2B5EF4-FFF2-40B4-BE49-F238E27FC236}">
                <a16:creationId xmlns:a16="http://schemas.microsoft.com/office/drawing/2014/main" id="{2A86CDCE-B675-3EFD-6056-870E0C5CE1B7}"/>
              </a:ext>
            </a:extLst>
          </p:cNvPr>
          <p:cNvPicPr>
            <a:picLocks noGrp="1" noChangeAspect="1"/>
          </p:cNvPicPr>
          <p:nvPr>
            <p:ph idx="1"/>
          </p:nvPr>
        </p:nvPicPr>
        <p:blipFill>
          <a:blip r:embed="rId2"/>
          <a:stretch>
            <a:fillRect/>
          </a:stretch>
        </p:blipFill>
        <p:spPr>
          <a:xfrm>
            <a:off x="3048001" y="809625"/>
            <a:ext cx="5034756" cy="5034756"/>
          </a:xfrm>
          <a:prstGeom prst="rect">
            <a:avLst/>
          </a:prstGeom>
        </p:spPr>
      </p:pic>
      <p:sp>
        <p:nvSpPr>
          <p:cNvPr id="4" name="Date Placeholder 3">
            <a:extLst>
              <a:ext uri="{FF2B5EF4-FFF2-40B4-BE49-F238E27FC236}">
                <a16:creationId xmlns:a16="http://schemas.microsoft.com/office/drawing/2014/main" id="{7A8951FB-1A3C-7723-EFC5-EC8F85B54669}"/>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1004DC0B-891D-E8C3-25B0-FEA1CB61EE19}"/>
              </a:ext>
            </a:extLst>
          </p:cNvPr>
          <p:cNvSpPr>
            <a:spLocks noGrp="1"/>
          </p:cNvSpPr>
          <p:nvPr>
            <p:ph type="sldNum" sz="quarter" idx="12"/>
          </p:nvPr>
        </p:nvSpPr>
        <p:spPr/>
        <p:txBody>
          <a:bodyPr/>
          <a:lstStyle/>
          <a:p>
            <a:pPr>
              <a:defRPr/>
            </a:pPr>
            <a:fld id="{8B34AADE-47AB-4FD6-A959-68A9E6432E18}" type="slidenum">
              <a:rPr lang="en-GB" altLang="en-US" smtClean="0"/>
              <a:pPr>
                <a:defRPr/>
              </a:pPr>
              <a:t>14</a:t>
            </a:fld>
            <a:endParaRPr lang="en-GB" altLang="en-US"/>
          </a:p>
        </p:txBody>
      </p:sp>
    </p:spTree>
    <p:extLst>
      <p:ext uri="{BB962C8B-B14F-4D97-AF65-F5344CB8AC3E}">
        <p14:creationId xmlns:p14="http://schemas.microsoft.com/office/powerpoint/2010/main" val="28588750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72BF1-46A0-672F-5919-F55171887341}"/>
              </a:ext>
            </a:extLst>
          </p:cNvPr>
          <p:cNvSpPr>
            <a:spLocks noGrp="1"/>
          </p:cNvSpPr>
          <p:nvPr>
            <p:ph type="title"/>
          </p:nvPr>
        </p:nvSpPr>
        <p:spPr/>
        <p:txBody>
          <a:bodyPr/>
          <a:lstStyle/>
          <a:p>
            <a:r>
              <a:rPr lang="en-GB" sz="4000" b="1" dirty="0"/>
              <a:t>Video: The benefits of reflective practice</a:t>
            </a:r>
          </a:p>
        </p:txBody>
      </p:sp>
      <p:pic>
        <p:nvPicPr>
          <p:cNvPr id="6" name="Online Media 5" title="The Benefits of Reflective Practice">
            <a:hlinkClick r:id="" action="ppaction://media"/>
            <a:extLst>
              <a:ext uri="{FF2B5EF4-FFF2-40B4-BE49-F238E27FC236}">
                <a16:creationId xmlns:a16="http://schemas.microsoft.com/office/drawing/2014/main" id="{7D4531F7-17E4-BB2B-1558-A11630940717}"/>
              </a:ext>
            </a:extLst>
          </p:cNvPr>
          <p:cNvPicPr>
            <a:picLocks noGrp="1" noRot="1" noChangeAspect="1"/>
          </p:cNvPicPr>
          <p:nvPr>
            <p:ph idx="1"/>
            <a:videoFile r:link="rId1"/>
          </p:nvPr>
        </p:nvPicPr>
        <p:blipFill>
          <a:blip r:embed="rId3"/>
          <a:stretch>
            <a:fillRect/>
          </a:stretch>
        </p:blipFill>
        <p:spPr>
          <a:xfrm>
            <a:off x="2630487" y="1470818"/>
            <a:ext cx="6931025" cy="3916363"/>
          </a:xfrm>
          <a:prstGeom prst="rect">
            <a:avLst/>
          </a:prstGeom>
        </p:spPr>
      </p:pic>
      <p:sp>
        <p:nvSpPr>
          <p:cNvPr id="4" name="Date Placeholder 3">
            <a:extLst>
              <a:ext uri="{FF2B5EF4-FFF2-40B4-BE49-F238E27FC236}">
                <a16:creationId xmlns:a16="http://schemas.microsoft.com/office/drawing/2014/main" id="{A3B53E64-761F-0CC2-A4D5-1D1739FE5B71}"/>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E55F1F8D-8A78-5989-E215-995F0BE8E554}"/>
              </a:ext>
            </a:extLst>
          </p:cNvPr>
          <p:cNvSpPr>
            <a:spLocks noGrp="1"/>
          </p:cNvSpPr>
          <p:nvPr>
            <p:ph type="sldNum" sz="quarter" idx="12"/>
          </p:nvPr>
        </p:nvSpPr>
        <p:spPr/>
        <p:txBody>
          <a:bodyPr/>
          <a:lstStyle/>
          <a:p>
            <a:pPr>
              <a:defRPr/>
            </a:pPr>
            <a:fld id="{8B34AADE-47AB-4FD6-A959-68A9E6432E18}" type="slidenum">
              <a:rPr lang="en-GB" altLang="en-US" smtClean="0"/>
              <a:pPr>
                <a:defRPr/>
              </a:pPr>
              <a:t>15</a:t>
            </a:fld>
            <a:endParaRPr lang="en-GB" altLang="en-US"/>
          </a:p>
        </p:txBody>
      </p:sp>
      <p:sp>
        <p:nvSpPr>
          <p:cNvPr id="8" name="TextBox 7">
            <a:extLst>
              <a:ext uri="{FF2B5EF4-FFF2-40B4-BE49-F238E27FC236}">
                <a16:creationId xmlns:a16="http://schemas.microsoft.com/office/drawing/2014/main" id="{F1A8AB07-5464-2737-9D7F-CB9B46DFF593}"/>
              </a:ext>
            </a:extLst>
          </p:cNvPr>
          <p:cNvSpPr txBox="1"/>
          <p:nvPr/>
        </p:nvSpPr>
        <p:spPr>
          <a:xfrm>
            <a:off x="2588112" y="5464660"/>
            <a:ext cx="6097464" cy="246221"/>
          </a:xfrm>
          <a:prstGeom prst="rect">
            <a:avLst/>
          </a:prstGeom>
          <a:noFill/>
        </p:spPr>
        <p:txBody>
          <a:bodyPr wrap="square">
            <a:spAutoFit/>
          </a:bodyPr>
          <a:lstStyle/>
          <a:p>
            <a:r>
              <a:rPr lang="en-GB" sz="1000" dirty="0"/>
              <a:t>Source: </a:t>
            </a:r>
            <a:r>
              <a:rPr lang="en-GB" sz="1000" dirty="0">
                <a:hlinkClick r:id="rId4"/>
              </a:rPr>
              <a:t>https://youtu.be/IuHd8lZGlU8</a:t>
            </a:r>
            <a:r>
              <a:rPr lang="en-GB" sz="1000" dirty="0"/>
              <a:t> </a:t>
            </a:r>
          </a:p>
        </p:txBody>
      </p:sp>
    </p:spTree>
    <p:extLst>
      <p:ext uri="{BB962C8B-B14F-4D97-AF65-F5344CB8AC3E}">
        <p14:creationId xmlns:p14="http://schemas.microsoft.com/office/powerpoint/2010/main" val="3070950504"/>
      </p:ext>
    </p:extLst>
  </p:cSld>
  <p:clrMapOvr>
    <a:masterClrMapping/>
  </p:clrMapOvr>
  <p:timing>
    <p:tnLst>
      <p:par>
        <p:cTn id="1" dur="indefinite" restart="never" nodeType="tmRoot">
          <p:childTnLst>
            <p:video>
              <p:cMediaNode vol="80000">
                <p:cTn id="2" fill="hold" display="0">
                  <p:stCondLst>
                    <p:cond delay="indefinite"/>
                  </p:stCondLst>
                </p:cTn>
                <p:tgtEl>
                  <p:spTgt spid="6"/>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336C9-6FF0-6A8E-AF1F-3C2922D5113B}"/>
              </a:ext>
            </a:extLst>
          </p:cNvPr>
          <p:cNvSpPr>
            <a:spLocks noGrp="1"/>
          </p:cNvSpPr>
          <p:nvPr>
            <p:ph type="title"/>
          </p:nvPr>
        </p:nvSpPr>
        <p:spPr>
          <a:xfrm>
            <a:off x="158619" y="274638"/>
            <a:ext cx="11840547" cy="1143000"/>
          </a:xfrm>
        </p:spPr>
        <p:txBody>
          <a:bodyPr/>
          <a:lstStyle/>
          <a:p>
            <a:r>
              <a:rPr lang="en-GB" sz="3800" b="1" dirty="0"/>
              <a:t>Video: The Personal Impact of Reflective Practice</a:t>
            </a:r>
          </a:p>
        </p:txBody>
      </p:sp>
      <p:pic>
        <p:nvPicPr>
          <p:cNvPr id="6" name="Online Media 5" title="The Personal Impact of Reflective Practice">
            <a:hlinkClick r:id="" action="ppaction://media"/>
            <a:extLst>
              <a:ext uri="{FF2B5EF4-FFF2-40B4-BE49-F238E27FC236}">
                <a16:creationId xmlns:a16="http://schemas.microsoft.com/office/drawing/2014/main" id="{ABF08CE6-7909-AD69-AC99-26550E634363}"/>
              </a:ext>
            </a:extLst>
          </p:cNvPr>
          <p:cNvPicPr>
            <a:picLocks noGrp="1" noRot="1" noChangeAspect="1"/>
          </p:cNvPicPr>
          <p:nvPr>
            <p:ph idx="1"/>
            <a:videoFile r:link="rId1"/>
          </p:nvPr>
        </p:nvPicPr>
        <p:blipFill>
          <a:blip r:embed="rId4"/>
          <a:stretch>
            <a:fillRect/>
          </a:stretch>
        </p:blipFill>
        <p:spPr>
          <a:xfrm>
            <a:off x="2630488" y="1600200"/>
            <a:ext cx="6931025" cy="3916363"/>
          </a:xfrm>
          <a:prstGeom prst="rect">
            <a:avLst/>
          </a:prstGeom>
        </p:spPr>
      </p:pic>
      <p:sp>
        <p:nvSpPr>
          <p:cNvPr id="4" name="Date Placeholder 3">
            <a:extLst>
              <a:ext uri="{FF2B5EF4-FFF2-40B4-BE49-F238E27FC236}">
                <a16:creationId xmlns:a16="http://schemas.microsoft.com/office/drawing/2014/main" id="{8F09615C-F21B-18C5-FAA2-07F9EE1C8DE2}"/>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500CC2E6-1299-3A8E-52E5-3581F8CE46DB}"/>
              </a:ext>
            </a:extLst>
          </p:cNvPr>
          <p:cNvSpPr>
            <a:spLocks noGrp="1"/>
          </p:cNvSpPr>
          <p:nvPr>
            <p:ph type="sldNum" sz="quarter" idx="12"/>
          </p:nvPr>
        </p:nvSpPr>
        <p:spPr/>
        <p:txBody>
          <a:bodyPr/>
          <a:lstStyle/>
          <a:p>
            <a:pPr>
              <a:defRPr/>
            </a:pPr>
            <a:fld id="{8B34AADE-47AB-4FD6-A959-68A9E6432E18}" type="slidenum">
              <a:rPr lang="en-GB" altLang="en-US" smtClean="0"/>
              <a:pPr>
                <a:defRPr/>
              </a:pPr>
              <a:t>16</a:t>
            </a:fld>
            <a:endParaRPr lang="en-GB" altLang="en-US"/>
          </a:p>
        </p:txBody>
      </p:sp>
    </p:spTree>
    <p:extLst>
      <p:ext uri="{BB962C8B-B14F-4D97-AF65-F5344CB8AC3E}">
        <p14:creationId xmlns:p14="http://schemas.microsoft.com/office/powerpoint/2010/main" val="1945916431"/>
      </p:ext>
    </p:extLst>
  </p:cSld>
  <p:clrMapOvr>
    <a:masterClrMapping/>
  </p:clrMapOvr>
  <p:timing>
    <p:tnLst>
      <p:par>
        <p:cTn id="1" dur="indefinite" restart="never" nodeType="tmRoot">
          <p:childTnLst>
            <p:video>
              <p:cMediaNode vol="80000">
                <p:cTn id="2" fill="hold" display="0">
                  <p:stCondLst>
                    <p:cond delay="indefinite"/>
                  </p:stCondLst>
                </p:cTn>
                <p:tgtEl>
                  <p:spTgt spid="6"/>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BC4EF-A1B1-E5EE-4DE6-083BC87A65CC}"/>
              </a:ext>
            </a:extLst>
          </p:cNvPr>
          <p:cNvSpPr>
            <a:spLocks noGrp="1"/>
          </p:cNvSpPr>
          <p:nvPr>
            <p:ph type="title"/>
          </p:nvPr>
        </p:nvSpPr>
        <p:spPr>
          <a:xfrm>
            <a:off x="609600" y="274638"/>
            <a:ext cx="10972800" cy="461045"/>
          </a:xfrm>
        </p:spPr>
        <p:txBody>
          <a:bodyPr/>
          <a:lstStyle/>
          <a:p>
            <a:r>
              <a:rPr lang="en-GB" sz="3600" b="1" dirty="0"/>
              <a:t>Why should you reflect?</a:t>
            </a:r>
          </a:p>
        </p:txBody>
      </p:sp>
      <p:sp>
        <p:nvSpPr>
          <p:cNvPr id="3" name="Content Placeholder 2">
            <a:extLst>
              <a:ext uri="{FF2B5EF4-FFF2-40B4-BE49-F238E27FC236}">
                <a16:creationId xmlns:a16="http://schemas.microsoft.com/office/drawing/2014/main" id="{7414BA9D-2F3E-19FF-523D-F94DD61B57F4}"/>
              </a:ext>
            </a:extLst>
          </p:cNvPr>
          <p:cNvSpPr>
            <a:spLocks noGrp="1"/>
          </p:cNvSpPr>
          <p:nvPr>
            <p:ph idx="1"/>
          </p:nvPr>
        </p:nvSpPr>
        <p:spPr>
          <a:xfrm>
            <a:off x="674914" y="900405"/>
            <a:ext cx="10972800" cy="3917032"/>
          </a:xfrm>
        </p:spPr>
        <p:txBody>
          <a:bodyPr/>
          <a:lstStyle/>
          <a:p>
            <a:r>
              <a:rPr lang="en-GB" sz="3000" dirty="0"/>
              <a:t>Reflection can have </a:t>
            </a:r>
            <a:r>
              <a:rPr lang="en-GB" sz="3000" b="1" dirty="0"/>
              <a:t>positive impact </a:t>
            </a:r>
            <a:r>
              <a:rPr lang="en-GB" sz="3000" dirty="0"/>
              <a:t>for your </a:t>
            </a:r>
            <a:r>
              <a:rPr lang="en-GB" sz="3000" b="1" dirty="0"/>
              <a:t>service users, your colleagues, your </a:t>
            </a:r>
            <a:r>
              <a:rPr lang="en-GB" sz="3000" b="1" dirty="0" smtClean="0"/>
              <a:t>practice </a:t>
            </a:r>
            <a:r>
              <a:rPr lang="en-GB" sz="3000" b="1" dirty="0"/>
              <a:t>and your health and wellbeing.</a:t>
            </a:r>
          </a:p>
          <a:p>
            <a:endParaRPr lang="en-GB" sz="3000" b="1" dirty="0"/>
          </a:p>
          <a:p>
            <a:r>
              <a:rPr lang="en-GB" sz="3000" dirty="0"/>
              <a:t>Reflection allows you </a:t>
            </a:r>
            <a:r>
              <a:rPr lang="en-GB" sz="3000" b="1" dirty="0"/>
              <a:t>to identify and appreciate positive experiences and better identify ways </a:t>
            </a:r>
            <a:r>
              <a:rPr lang="en-GB" sz="3000" dirty="0"/>
              <a:t>that you can improve your practice and service delivery. It can also be useful when you have had </a:t>
            </a:r>
            <a:r>
              <a:rPr lang="en-GB" sz="3000" b="1" dirty="0"/>
              <a:t>more challenging experiences</a:t>
            </a:r>
            <a:r>
              <a:rPr lang="en-GB" sz="3000" dirty="0"/>
              <a:t>; helping you to process and learn from them.</a:t>
            </a:r>
          </a:p>
          <a:p>
            <a:pPr marL="0" indent="0">
              <a:buNone/>
            </a:pPr>
            <a:r>
              <a:rPr lang="fr-FR" sz="1000" dirty="0"/>
              <a:t>          Source: </a:t>
            </a:r>
            <a:r>
              <a:rPr lang="fr-FR" sz="1000" dirty="0">
                <a:hlinkClick r:id="rId2"/>
              </a:rPr>
              <a:t>https://www.hcpc-uk.org/standards/meeting-our-standards/reflective-practice/what-is-reflection/</a:t>
            </a:r>
            <a:r>
              <a:rPr lang="fr-FR" sz="1000" dirty="0"/>
              <a:t>  </a:t>
            </a:r>
            <a:endParaRPr lang="en-GB" sz="1000" dirty="0"/>
          </a:p>
        </p:txBody>
      </p:sp>
      <p:sp>
        <p:nvSpPr>
          <p:cNvPr id="4" name="Date Placeholder 3">
            <a:extLst>
              <a:ext uri="{FF2B5EF4-FFF2-40B4-BE49-F238E27FC236}">
                <a16:creationId xmlns:a16="http://schemas.microsoft.com/office/drawing/2014/main" id="{123AF1AF-04E3-1481-2A16-A063BA789BB4}"/>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2CBB74D2-1D66-C967-94F1-5A4BBB228583}"/>
              </a:ext>
            </a:extLst>
          </p:cNvPr>
          <p:cNvSpPr>
            <a:spLocks noGrp="1"/>
          </p:cNvSpPr>
          <p:nvPr>
            <p:ph type="sldNum" sz="quarter" idx="12"/>
          </p:nvPr>
        </p:nvSpPr>
        <p:spPr/>
        <p:txBody>
          <a:bodyPr/>
          <a:lstStyle/>
          <a:p>
            <a:pPr>
              <a:defRPr/>
            </a:pPr>
            <a:fld id="{8B34AADE-47AB-4FD6-A959-68A9E6432E18}" type="slidenum">
              <a:rPr lang="en-GB" altLang="en-US" smtClean="0"/>
              <a:pPr>
                <a:defRPr/>
              </a:pPr>
              <a:t>17</a:t>
            </a:fld>
            <a:endParaRPr lang="en-GB" altLang="en-US"/>
          </a:p>
        </p:txBody>
      </p:sp>
    </p:spTree>
    <p:extLst>
      <p:ext uri="{BB962C8B-B14F-4D97-AF65-F5344CB8AC3E}">
        <p14:creationId xmlns:p14="http://schemas.microsoft.com/office/powerpoint/2010/main" val="20371101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BD537-19BF-8952-0002-AE59C83D46A6}"/>
              </a:ext>
            </a:extLst>
          </p:cNvPr>
          <p:cNvSpPr>
            <a:spLocks noGrp="1"/>
          </p:cNvSpPr>
          <p:nvPr>
            <p:ph type="title"/>
          </p:nvPr>
        </p:nvSpPr>
        <p:spPr/>
        <p:txBody>
          <a:bodyPr/>
          <a:lstStyle/>
          <a:p>
            <a:r>
              <a:rPr lang="en-GB" sz="3600" dirty="0"/>
              <a:t>When there is no reflection…</a:t>
            </a:r>
            <a:br>
              <a:rPr lang="en-GB" sz="3600" dirty="0"/>
            </a:br>
            <a:r>
              <a:rPr lang="en-GB" sz="3600" dirty="0"/>
              <a:t>‘Short Circuit Story’ Cycle</a:t>
            </a:r>
          </a:p>
        </p:txBody>
      </p:sp>
      <p:pic>
        <p:nvPicPr>
          <p:cNvPr id="7" name="Content Placeholder 6">
            <a:extLst>
              <a:ext uri="{FF2B5EF4-FFF2-40B4-BE49-F238E27FC236}">
                <a16:creationId xmlns:a16="http://schemas.microsoft.com/office/drawing/2014/main" id="{657F11CF-CB40-880D-1095-D3791B6BA034}"/>
              </a:ext>
            </a:extLst>
          </p:cNvPr>
          <p:cNvPicPr>
            <a:picLocks noGrp="1" noChangeAspect="1"/>
          </p:cNvPicPr>
          <p:nvPr>
            <p:ph idx="1"/>
          </p:nvPr>
        </p:nvPicPr>
        <p:blipFill rotWithShape="1">
          <a:blip r:embed="rId2"/>
          <a:srcRect l="64160" t="30089" r="2913" b="13542"/>
          <a:stretch/>
        </p:blipFill>
        <p:spPr>
          <a:xfrm>
            <a:off x="2100354" y="1539487"/>
            <a:ext cx="8508379" cy="4096627"/>
          </a:xfrm>
        </p:spPr>
      </p:pic>
      <p:sp>
        <p:nvSpPr>
          <p:cNvPr id="4" name="Date Placeholder 3">
            <a:extLst>
              <a:ext uri="{FF2B5EF4-FFF2-40B4-BE49-F238E27FC236}">
                <a16:creationId xmlns:a16="http://schemas.microsoft.com/office/drawing/2014/main" id="{C1B235CA-00F5-0C2B-3E73-6A5C3BB2F348}"/>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F6DF217B-5B89-E5B6-FBDC-8876322F2C17}"/>
              </a:ext>
            </a:extLst>
          </p:cNvPr>
          <p:cNvSpPr>
            <a:spLocks noGrp="1"/>
          </p:cNvSpPr>
          <p:nvPr>
            <p:ph type="sldNum" sz="quarter" idx="12"/>
          </p:nvPr>
        </p:nvSpPr>
        <p:spPr/>
        <p:txBody>
          <a:bodyPr/>
          <a:lstStyle/>
          <a:p>
            <a:pPr>
              <a:defRPr/>
            </a:pPr>
            <a:fld id="{8B34AADE-47AB-4FD6-A959-68A9E6432E18}" type="slidenum">
              <a:rPr lang="en-GB" altLang="en-US" smtClean="0"/>
              <a:pPr>
                <a:defRPr/>
              </a:pPr>
              <a:t>18</a:t>
            </a:fld>
            <a:endParaRPr lang="en-GB" altLang="en-US"/>
          </a:p>
        </p:txBody>
      </p:sp>
    </p:spTree>
    <p:extLst>
      <p:ext uri="{BB962C8B-B14F-4D97-AF65-F5344CB8AC3E}">
        <p14:creationId xmlns:p14="http://schemas.microsoft.com/office/powerpoint/2010/main" val="17655475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6A287-35DD-445F-BDB1-C169DC420FFB}"/>
              </a:ext>
            </a:extLst>
          </p:cNvPr>
          <p:cNvSpPr>
            <a:spLocks noGrp="1"/>
          </p:cNvSpPr>
          <p:nvPr>
            <p:ph type="title"/>
          </p:nvPr>
        </p:nvSpPr>
        <p:spPr>
          <a:xfrm>
            <a:off x="694592" y="87924"/>
            <a:ext cx="10659208" cy="957106"/>
          </a:xfrm>
        </p:spPr>
        <p:txBody>
          <a:bodyPr>
            <a:normAutofit fontScale="90000"/>
          </a:bodyPr>
          <a:lstStyle/>
          <a:p>
            <a:r>
              <a:rPr lang="en-GB" sz="4000" b="1" dirty="0">
                <a:cs typeface="Arial" panose="020B0604020202020204" pitchFamily="34" charset="0"/>
              </a:rPr>
              <a:t>Difficult conversations and conflict resolution</a:t>
            </a:r>
          </a:p>
        </p:txBody>
      </p:sp>
      <p:sp>
        <p:nvSpPr>
          <p:cNvPr id="3" name="Content Placeholder 2">
            <a:extLst>
              <a:ext uri="{FF2B5EF4-FFF2-40B4-BE49-F238E27FC236}">
                <a16:creationId xmlns:a16="http://schemas.microsoft.com/office/drawing/2014/main" id="{7BF3BB95-BF8E-47C1-8B43-EC7331E865B5}"/>
              </a:ext>
            </a:extLst>
          </p:cNvPr>
          <p:cNvSpPr>
            <a:spLocks noGrp="1"/>
          </p:cNvSpPr>
          <p:nvPr>
            <p:ph idx="1"/>
          </p:nvPr>
        </p:nvSpPr>
        <p:spPr>
          <a:xfrm>
            <a:off x="354623" y="1493240"/>
            <a:ext cx="11482753" cy="3903128"/>
          </a:xfrm>
        </p:spPr>
        <p:txBody>
          <a:bodyPr>
            <a:normAutofit fontScale="47500" lnSpcReduction="20000"/>
          </a:bodyPr>
          <a:lstStyle/>
          <a:p>
            <a:r>
              <a:rPr lang="en-GB" sz="5900" i="0" u="none" strike="noStrike" dirty="0">
                <a:effectLst/>
                <a:cs typeface="Arial" panose="020B0604020202020204" pitchFamily="34" charset="0"/>
              </a:rPr>
              <a:t>Having uncomfortable conversations at work is never easy, whether it is with subordinates or co-workers. </a:t>
            </a:r>
          </a:p>
          <a:p>
            <a:r>
              <a:rPr lang="en-GB" sz="5900" i="0" u="none" strike="noStrike" dirty="0">
                <a:effectLst/>
                <a:cs typeface="Arial" panose="020B0604020202020204" pitchFamily="34" charset="0"/>
              </a:rPr>
              <a:t>However, avoiding difficult conversations can actually lead to dysfunction and lack of performance, which can ultimately have a negative impact on a team, the service </a:t>
            </a:r>
            <a:r>
              <a:rPr lang="en-GB" sz="5900" i="0" u="none" strike="noStrike" dirty="0" smtClean="0">
                <a:effectLst/>
                <a:cs typeface="Arial" panose="020B0604020202020204" pitchFamily="34" charset="0"/>
              </a:rPr>
              <a:t>users </a:t>
            </a:r>
            <a:r>
              <a:rPr lang="en-GB" sz="5900" i="0" u="none" strike="noStrike" dirty="0">
                <a:effectLst/>
                <a:cs typeface="Arial" panose="020B0604020202020204" pitchFamily="34" charset="0"/>
              </a:rPr>
              <a:t>and provision as a whole. </a:t>
            </a:r>
          </a:p>
          <a:p>
            <a:r>
              <a:rPr lang="en-GB" sz="5900" i="0" u="none" strike="noStrike" dirty="0">
                <a:effectLst/>
                <a:cs typeface="Arial" panose="020B0604020202020204" pitchFamily="34" charset="0"/>
              </a:rPr>
              <a:t>Workplace conflict affects not only self-esteem and quality of </a:t>
            </a:r>
            <a:r>
              <a:rPr lang="en-GB" sz="5900" i="0" u="none" strike="noStrike" dirty="0" smtClean="0">
                <a:effectLst/>
                <a:cs typeface="Arial" panose="020B0604020202020204" pitchFamily="34" charset="0"/>
              </a:rPr>
              <a:t>care but </a:t>
            </a:r>
            <a:r>
              <a:rPr lang="en-GB" sz="5900" i="0" u="none" strike="noStrike" dirty="0">
                <a:effectLst/>
                <a:cs typeface="Arial" panose="020B0604020202020204" pitchFamily="34" charset="0"/>
              </a:rPr>
              <a:t>also the service users. </a:t>
            </a:r>
          </a:p>
          <a:p>
            <a:r>
              <a:rPr lang="en-GB" sz="5900" i="0" u="none" strike="noStrike" dirty="0">
                <a:effectLst/>
                <a:cs typeface="Arial" panose="020B0604020202020204" pitchFamily="34" charset="0"/>
              </a:rPr>
              <a:t>Instead of avoiding difficult conversations, find the courage to start confronting people in a constructive way and with empathy</a:t>
            </a:r>
            <a:r>
              <a:rPr lang="en-GB" sz="5900" i="0" u="none" strike="noStrike" dirty="0">
                <a:effectLst/>
                <a:latin typeface="Arial" panose="020B0604020202020204" pitchFamily="34" charset="0"/>
                <a:cs typeface="Arial" panose="020B0604020202020204" pitchFamily="34" charset="0"/>
              </a:rPr>
              <a:t>.</a:t>
            </a:r>
          </a:p>
          <a:p>
            <a:endParaRPr lang="en-GB" sz="1400" dirty="0"/>
          </a:p>
        </p:txBody>
      </p:sp>
    </p:spTree>
    <p:extLst>
      <p:ext uri="{BB962C8B-B14F-4D97-AF65-F5344CB8AC3E}">
        <p14:creationId xmlns:p14="http://schemas.microsoft.com/office/powerpoint/2010/main" val="7634717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812CD8A-A55A-4BF6-85A3-071FEBB911AC}"/>
              </a:ext>
            </a:extLst>
          </p:cNvPr>
          <p:cNvSpPr>
            <a:spLocks noGrp="1"/>
          </p:cNvSpPr>
          <p:nvPr>
            <p:ph type="title"/>
          </p:nvPr>
        </p:nvSpPr>
        <p:spPr>
          <a:xfrm>
            <a:off x="609600" y="274638"/>
            <a:ext cx="10972800" cy="1143000"/>
          </a:xfrm>
        </p:spPr>
        <p:txBody>
          <a:bodyPr wrap="square" anchor="ctr">
            <a:normAutofit/>
          </a:bodyPr>
          <a:lstStyle/>
          <a:p>
            <a:r>
              <a:rPr lang="en-GB" b="1" dirty="0"/>
              <a:t>Feedback for learning</a:t>
            </a:r>
          </a:p>
        </p:txBody>
      </p:sp>
      <p:sp>
        <p:nvSpPr>
          <p:cNvPr id="3" name="Content Placeholder 2">
            <a:extLst>
              <a:ext uri="{FF2B5EF4-FFF2-40B4-BE49-F238E27FC236}">
                <a16:creationId xmlns:a16="http://schemas.microsoft.com/office/drawing/2014/main" id="{5B3D9879-4368-4B67-A0F4-83713B737B49}"/>
              </a:ext>
            </a:extLst>
          </p:cNvPr>
          <p:cNvSpPr>
            <a:spLocks noGrp="1"/>
          </p:cNvSpPr>
          <p:nvPr>
            <p:ph sz="half" idx="1"/>
          </p:nvPr>
        </p:nvSpPr>
        <p:spPr>
          <a:xfrm>
            <a:off x="609600" y="1736435"/>
            <a:ext cx="5384800" cy="3852805"/>
          </a:xfrm>
        </p:spPr>
        <p:txBody>
          <a:bodyPr wrap="square" anchor="t">
            <a:normAutofit/>
          </a:bodyPr>
          <a:lstStyle/>
          <a:p>
            <a:r>
              <a:rPr lang="en-GB" dirty="0"/>
              <a:t>Using </a:t>
            </a:r>
            <a:r>
              <a:rPr lang="en-GB" b="1" dirty="0"/>
              <a:t>constructive feedback </a:t>
            </a:r>
            <a:r>
              <a:rPr lang="en-GB" dirty="0"/>
              <a:t>as part of the learning cycle where </a:t>
            </a:r>
            <a:r>
              <a:rPr lang="en-GB" b="1" dirty="0"/>
              <a:t>feedback informs reflection which in turn informs action. </a:t>
            </a:r>
          </a:p>
          <a:p>
            <a:r>
              <a:rPr lang="en-GB" dirty="0"/>
              <a:t>Using feedback from others to </a:t>
            </a:r>
            <a:r>
              <a:rPr lang="en-GB" b="1" dirty="0"/>
              <a:t>reflect on and improve own practice, skills and learning</a:t>
            </a:r>
            <a:r>
              <a:rPr lang="en-GB" dirty="0"/>
              <a:t>. </a:t>
            </a:r>
          </a:p>
        </p:txBody>
      </p:sp>
      <p:pic>
        <p:nvPicPr>
          <p:cNvPr id="3074" name="Picture 2" descr="See the source image">
            <a:extLst>
              <a:ext uri="{FF2B5EF4-FFF2-40B4-BE49-F238E27FC236}">
                <a16:creationId xmlns:a16="http://schemas.microsoft.com/office/drawing/2014/main" id="{13A9F18C-8855-E077-0316-69C6F03EDB7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74691" y="2071543"/>
            <a:ext cx="5384800" cy="3028950"/>
          </a:xfrm>
          <a:prstGeom prst="rect">
            <a:avLst/>
          </a:prstGeom>
          <a:solidFill>
            <a:srgbClr val="FFFFFF"/>
          </a:solidFill>
        </p:spPr>
      </p:pic>
      <p:sp>
        <p:nvSpPr>
          <p:cNvPr id="3079" name="Date Placeholder 4">
            <a:extLst>
              <a:ext uri="{FF2B5EF4-FFF2-40B4-BE49-F238E27FC236}">
                <a16:creationId xmlns:a16="http://schemas.microsoft.com/office/drawing/2014/main" id="{AE8517D6-858E-DA1C-3F28-59382589FFB5}"/>
              </a:ext>
            </a:extLst>
          </p:cNvPr>
          <p:cNvSpPr>
            <a:spLocks noGrp="1"/>
          </p:cNvSpPr>
          <p:nvPr>
            <p:ph type="dt" sz="half" idx="10"/>
          </p:nvPr>
        </p:nvSpPr>
        <p:spPr>
          <a:xfrm>
            <a:off x="334433" y="6524626"/>
            <a:ext cx="1295400" cy="219075"/>
          </a:xfrm>
        </p:spPr>
        <p:txBody>
          <a:bodyPr/>
          <a:lstStyle/>
          <a:p>
            <a:pPr>
              <a:spcAft>
                <a:spcPts val="600"/>
              </a:spcAft>
              <a:defRPr/>
            </a:pPr>
            <a:fld id="{4CAEACB9-EE64-489F-8A5C-43DF1112173E}" type="datetime1">
              <a:rPr lang="en-GB" altLang="en-US"/>
              <a:pPr>
                <a:spcAft>
                  <a:spcPts val="600"/>
                </a:spcAft>
                <a:defRPr/>
              </a:pPr>
              <a:t>13/10/2026</a:t>
            </a:fld>
            <a:endParaRPr lang="en-GB" altLang="en-US"/>
          </a:p>
        </p:txBody>
      </p:sp>
      <p:sp>
        <p:nvSpPr>
          <p:cNvPr id="3081" name="Slide Number Placeholder 5">
            <a:extLst>
              <a:ext uri="{FF2B5EF4-FFF2-40B4-BE49-F238E27FC236}">
                <a16:creationId xmlns:a16="http://schemas.microsoft.com/office/drawing/2014/main" id="{73038DC7-79D9-D2BE-CA97-F2038560962D}"/>
              </a:ext>
            </a:extLst>
          </p:cNvPr>
          <p:cNvSpPr>
            <a:spLocks noGrp="1"/>
          </p:cNvSpPr>
          <p:nvPr>
            <p:ph type="sldNum" sz="quarter" idx="11"/>
          </p:nvPr>
        </p:nvSpPr>
        <p:spPr>
          <a:xfrm>
            <a:off x="10608733" y="6381751"/>
            <a:ext cx="973667" cy="339725"/>
          </a:xfrm>
        </p:spPr>
        <p:txBody>
          <a:bodyPr/>
          <a:lstStyle/>
          <a:p>
            <a:pPr>
              <a:spcAft>
                <a:spcPts val="600"/>
              </a:spcAft>
              <a:defRPr/>
            </a:pPr>
            <a:fld id="{6A33FF7F-8EC4-4268-A5B1-A1868E7A7065}" type="slidenum">
              <a:rPr lang="en-GB" altLang="en-US"/>
              <a:pPr>
                <a:spcAft>
                  <a:spcPts val="600"/>
                </a:spcAft>
                <a:defRPr/>
              </a:pPr>
              <a:t>20</a:t>
            </a:fld>
            <a:endParaRPr lang="en-GB" altLang="en-US"/>
          </a:p>
        </p:txBody>
      </p:sp>
    </p:spTree>
    <p:extLst>
      <p:ext uri="{BB962C8B-B14F-4D97-AF65-F5344CB8AC3E}">
        <p14:creationId xmlns:p14="http://schemas.microsoft.com/office/powerpoint/2010/main" val="30335773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F24E0B9-2846-CFC5-5630-9BE67BAE531B}"/>
              </a:ext>
            </a:extLst>
          </p:cNvPr>
          <p:cNvSpPr>
            <a:spLocks noGrp="1"/>
          </p:cNvSpPr>
          <p:nvPr>
            <p:ph sz="half" idx="2"/>
          </p:nvPr>
        </p:nvSpPr>
        <p:spPr>
          <a:xfrm>
            <a:off x="9049965" y="4599991"/>
            <a:ext cx="3068407" cy="1045030"/>
          </a:xfrm>
        </p:spPr>
        <p:txBody>
          <a:bodyPr/>
          <a:lstStyle/>
          <a:p>
            <a:pPr marL="0" indent="0">
              <a:buNone/>
            </a:pPr>
            <a:r>
              <a:rPr lang="en-GB" sz="1400" b="0" i="0" dirty="0">
                <a:solidFill>
                  <a:srgbClr val="040C28"/>
                </a:solidFill>
                <a:effectLst/>
                <a:latin typeface="Google Sans"/>
              </a:rPr>
              <a:t>Source: Kolb, D. A. (1984).</a:t>
            </a:r>
            <a:r>
              <a:rPr lang="en-GB" sz="1400" b="0" i="0" dirty="0">
                <a:solidFill>
                  <a:srgbClr val="1F1F1F"/>
                </a:solidFill>
                <a:effectLst/>
                <a:latin typeface="Google Sans"/>
              </a:rPr>
              <a:t> </a:t>
            </a:r>
            <a:r>
              <a:rPr lang="en-GB" sz="1400" b="0" i="0" dirty="0">
                <a:solidFill>
                  <a:srgbClr val="040C28"/>
                </a:solidFill>
                <a:effectLst/>
                <a:latin typeface="Google Sans"/>
              </a:rPr>
              <a:t>Experiential learning: Experience as the source of learning and development (Vol. 1)</a:t>
            </a:r>
            <a:r>
              <a:rPr lang="en-GB" sz="1400" b="0" i="0" dirty="0">
                <a:solidFill>
                  <a:srgbClr val="1F1F1F"/>
                </a:solidFill>
                <a:effectLst/>
                <a:latin typeface="Google Sans"/>
              </a:rPr>
              <a:t>. Englewood Cliffs, NJ: Prentice-Hall.</a:t>
            </a:r>
            <a:endParaRPr lang="en-GB" sz="1400" dirty="0"/>
          </a:p>
        </p:txBody>
      </p:sp>
      <p:sp>
        <p:nvSpPr>
          <p:cNvPr id="5" name="Date Placeholder 4">
            <a:extLst>
              <a:ext uri="{FF2B5EF4-FFF2-40B4-BE49-F238E27FC236}">
                <a16:creationId xmlns:a16="http://schemas.microsoft.com/office/drawing/2014/main" id="{B335D73D-C4FA-5B92-CC95-491E1852F31F}"/>
              </a:ext>
            </a:extLst>
          </p:cNvPr>
          <p:cNvSpPr>
            <a:spLocks noGrp="1"/>
          </p:cNvSpPr>
          <p:nvPr>
            <p:ph type="dt" sz="half" idx="10"/>
          </p:nvPr>
        </p:nvSpPr>
        <p:spPr/>
        <p:txBody>
          <a:bodyPr/>
          <a:lstStyle/>
          <a:p>
            <a:pPr>
              <a:defRPr/>
            </a:pPr>
            <a:fld id="{4CAEACB9-EE64-489F-8A5C-43DF1112173E}" type="datetime1">
              <a:rPr lang="en-GB" altLang="en-US" smtClean="0"/>
              <a:pPr>
                <a:defRPr/>
              </a:pPr>
              <a:t>13/10/2026</a:t>
            </a:fld>
            <a:endParaRPr lang="en-GB" altLang="en-US" dirty="0"/>
          </a:p>
        </p:txBody>
      </p:sp>
      <p:sp>
        <p:nvSpPr>
          <p:cNvPr id="6" name="Slide Number Placeholder 5">
            <a:extLst>
              <a:ext uri="{FF2B5EF4-FFF2-40B4-BE49-F238E27FC236}">
                <a16:creationId xmlns:a16="http://schemas.microsoft.com/office/drawing/2014/main" id="{1FCEF1B5-810A-3753-AE18-3471F9B19AC2}"/>
              </a:ext>
            </a:extLst>
          </p:cNvPr>
          <p:cNvSpPr>
            <a:spLocks noGrp="1"/>
          </p:cNvSpPr>
          <p:nvPr>
            <p:ph type="sldNum" sz="quarter" idx="11"/>
          </p:nvPr>
        </p:nvSpPr>
        <p:spPr/>
        <p:txBody>
          <a:bodyPr/>
          <a:lstStyle/>
          <a:p>
            <a:pPr>
              <a:defRPr/>
            </a:pPr>
            <a:fld id="{6A33FF7F-8EC4-4268-A5B1-A1868E7A7065}" type="slidenum">
              <a:rPr lang="en-GB" altLang="en-US" smtClean="0"/>
              <a:pPr>
                <a:defRPr/>
              </a:pPr>
              <a:t>21</a:t>
            </a:fld>
            <a:endParaRPr lang="en-GB" altLang="en-US"/>
          </a:p>
        </p:txBody>
      </p:sp>
      <p:pic>
        <p:nvPicPr>
          <p:cNvPr id="8" name="Picture 7">
            <a:extLst>
              <a:ext uri="{FF2B5EF4-FFF2-40B4-BE49-F238E27FC236}">
                <a16:creationId xmlns:a16="http://schemas.microsoft.com/office/drawing/2014/main" id="{0C762507-8658-3AB4-2229-122A0737411D}"/>
              </a:ext>
            </a:extLst>
          </p:cNvPr>
          <p:cNvPicPr>
            <a:picLocks noChangeAspect="1"/>
          </p:cNvPicPr>
          <p:nvPr/>
        </p:nvPicPr>
        <p:blipFill>
          <a:blip r:embed="rId2"/>
          <a:srcRect l="64116" t="17643" r="7531" b="16666"/>
          <a:stretch/>
        </p:blipFill>
        <p:spPr>
          <a:xfrm>
            <a:off x="138769" y="114298"/>
            <a:ext cx="8361419" cy="544840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853252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CA8F1658-3162-8B62-AFD1-7C0982DB49D7}"/>
              </a:ext>
            </a:extLst>
          </p:cNvPr>
          <p:cNvPicPr>
            <a:picLocks noGrp="1" noChangeAspect="1"/>
          </p:cNvPicPr>
          <p:nvPr>
            <p:ph idx="1"/>
          </p:nvPr>
        </p:nvPicPr>
        <p:blipFill rotWithShape="1">
          <a:blip r:embed="rId3"/>
          <a:srcRect l="62432" t="9132" r="2304" b="7761"/>
          <a:stretch/>
        </p:blipFill>
        <p:spPr>
          <a:xfrm>
            <a:off x="2728535" y="136524"/>
            <a:ext cx="8584569" cy="5450236"/>
          </a:xfrm>
          <a:prstGeom prst="rect">
            <a:avLst/>
          </a:prstGeom>
          <a:ln>
            <a:noFill/>
          </a:ln>
          <a:effectLst>
            <a:outerShdw blurRad="292100" dist="139700" dir="2700000" algn="tl" rotWithShape="0">
              <a:srgbClr val="333333">
                <a:alpha val="65000"/>
              </a:srgbClr>
            </a:outerShdw>
          </a:effectLst>
        </p:spPr>
      </p:pic>
      <p:sp>
        <p:nvSpPr>
          <p:cNvPr id="4" name="Date Placeholder 3">
            <a:extLst>
              <a:ext uri="{FF2B5EF4-FFF2-40B4-BE49-F238E27FC236}">
                <a16:creationId xmlns:a16="http://schemas.microsoft.com/office/drawing/2014/main" id="{D1E4D83D-6103-0E8D-DE88-58CA0E884C70}"/>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A49839E6-3E16-52F0-5AA4-538C3CED45E0}"/>
              </a:ext>
            </a:extLst>
          </p:cNvPr>
          <p:cNvSpPr>
            <a:spLocks noGrp="1"/>
          </p:cNvSpPr>
          <p:nvPr>
            <p:ph type="sldNum" sz="quarter" idx="12"/>
          </p:nvPr>
        </p:nvSpPr>
        <p:spPr/>
        <p:txBody>
          <a:bodyPr/>
          <a:lstStyle/>
          <a:p>
            <a:pPr>
              <a:defRPr/>
            </a:pPr>
            <a:fld id="{8B34AADE-47AB-4FD6-A959-68A9E6432E18}" type="slidenum">
              <a:rPr lang="en-GB" altLang="en-US" smtClean="0"/>
              <a:pPr>
                <a:defRPr/>
              </a:pPr>
              <a:t>22</a:t>
            </a:fld>
            <a:endParaRPr lang="en-GB" altLang="en-US"/>
          </a:p>
        </p:txBody>
      </p:sp>
      <p:sp>
        <p:nvSpPr>
          <p:cNvPr id="9" name="TextBox 8">
            <a:extLst>
              <a:ext uri="{FF2B5EF4-FFF2-40B4-BE49-F238E27FC236}">
                <a16:creationId xmlns:a16="http://schemas.microsoft.com/office/drawing/2014/main" id="{DF409DA8-4FFB-0377-7C9F-329F56171B70}"/>
              </a:ext>
            </a:extLst>
          </p:cNvPr>
          <p:cNvSpPr txBox="1"/>
          <p:nvPr/>
        </p:nvSpPr>
        <p:spPr>
          <a:xfrm>
            <a:off x="107847" y="4571097"/>
            <a:ext cx="2111193" cy="1015663"/>
          </a:xfrm>
          <a:prstGeom prst="rect">
            <a:avLst/>
          </a:prstGeom>
          <a:noFill/>
        </p:spPr>
        <p:txBody>
          <a:bodyPr wrap="square">
            <a:spAutoFit/>
          </a:bodyPr>
          <a:lstStyle/>
          <a:p>
            <a:pPr algn="l" rtl="0"/>
            <a:r>
              <a:rPr lang="en-GB" sz="1200" b="0" i="0" dirty="0">
                <a:solidFill>
                  <a:srgbClr val="000000"/>
                </a:solidFill>
                <a:effectLst/>
              </a:rPr>
              <a:t>Staff Supervision in Social Care</a:t>
            </a:r>
          </a:p>
          <a:p>
            <a:pPr algn="l"/>
            <a:r>
              <a:rPr lang="en-GB" sz="1200" b="0" i="0" dirty="0">
                <a:solidFill>
                  <a:srgbClr val="1F1F1F"/>
                </a:solidFill>
                <a:effectLst/>
              </a:rPr>
              <a:t>Making a Real Difference for Staff and Service Users</a:t>
            </a:r>
          </a:p>
          <a:p>
            <a:pPr algn="l"/>
            <a:r>
              <a:rPr lang="en-GB" sz="1200" b="0" i="0" dirty="0">
                <a:effectLst/>
              </a:rPr>
              <a:t>By </a:t>
            </a:r>
            <a:r>
              <a:rPr lang="en-GB" sz="1200" b="0" i="0" u="none" strike="noStrike" dirty="0">
                <a:solidFill>
                  <a:srgbClr val="1A73E8"/>
                </a:solidFill>
                <a:effectLst/>
                <a:hlinkClick r:id="rId4"/>
              </a:rPr>
              <a:t>Tony Morrison</a:t>
            </a:r>
            <a:r>
              <a:rPr lang="en-GB" sz="1200" b="0" i="0" dirty="0">
                <a:effectLst/>
              </a:rPr>
              <a:t> · 2006</a:t>
            </a:r>
          </a:p>
        </p:txBody>
      </p:sp>
    </p:spTree>
    <p:extLst>
      <p:ext uri="{BB962C8B-B14F-4D97-AF65-F5344CB8AC3E}">
        <p14:creationId xmlns:p14="http://schemas.microsoft.com/office/powerpoint/2010/main" val="17478620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A8076-66E2-2A58-72B4-7756B566B617}"/>
              </a:ext>
            </a:extLst>
          </p:cNvPr>
          <p:cNvSpPr>
            <a:spLocks noGrp="1"/>
          </p:cNvSpPr>
          <p:nvPr>
            <p:ph type="title"/>
          </p:nvPr>
        </p:nvSpPr>
        <p:spPr/>
        <p:txBody>
          <a:bodyPr/>
          <a:lstStyle/>
          <a:p>
            <a:r>
              <a:rPr lang="en-GB" sz="4000" b="1" dirty="0"/>
              <a:t>Planning for own development</a:t>
            </a:r>
          </a:p>
        </p:txBody>
      </p:sp>
      <p:sp>
        <p:nvSpPr>
          <p:cNvPr id="3" name="Content Placeholder 2">
            <a:extLst>
              <a:ext uri="{FF2B5EF4-FFF2-40B4-BE49-F238E27FC236}">
                <a16:creationId xmlns:a16="http://schemas.microsoft.com/office/drawing/2014/main" id="{6594E4AE-28A0-9929-903C-EB76213D35D7}"/>
              </a:ext>
            </a:extLst>
          </p:cNvPr>
          <p:cNvSpPr>
            <a:spLocks noGrp="1"/>
          </p:cNvSpPr>
          <p:nvPr>
            <p:ph idx="1"/>
          </p:nvPr>
        </p:nvSpPr>
        <p:spPr>
          <a:xfrm>
            <a:off x="609600" y="1401183"/>
            <a:ext cx="10972800" cy="4055634"/>
          </a:xfrm>
        </p:spPr>
        <p:txBody>
          <a:bodyPr/>
          <a:lstStyle/>
          <a:p>
            <a:r>
              <a:rPr lang="en-GB" sz="2600" b="1" dirty="0"/>
              <a:t>Change is constant</a:t>
            </a:r>
            <a:r>
              <a:rPr lang="en-GB" sz="2600" dirty="0"/>
              <a:t>, and in the ever-changing world we live in, it becomes almost </a:t>
            </a:r>
            <a:r>
              <a:rPr lang="en-GB" sz="2600" b="1" dirty="0"/>
              <a:t>authoritative </a:t>
            </a:r>
            <a:r>
              <a:rPr lang="en-GB" sz="2600" dirty="0"/>
              <a:t>to keep progressing in our </a:t>
            </a:r>
            <a:r>
              <a:rPr lang="en-GB" sz="2600" b="1" dirty="0"/>
              <a:t>professional activities</a:t>
            </a:r>
            <a:r>
              <a:rPr lang="en-GB" sz="2600" dirty="0"/>
              <a:t>. </a:t>
            </a:r>
          </a:p>
          <a:p>
            <a:endParaRPr lang="en-GB" sz="2600" dirty="0"/>
          </a:p>
          <a:p>
            <a:r>
              <a:rPr lang="en-GB" sz="2600" dirty="0"/>
              <a:t>The best option to keep up with this is to use continuing professional development (CPD) programmes to stay ahead.</a:t>
            </a:r>
          </a:p>
          <a:p>
            <a:endParaRPr lang="en-GB" sz="2600" dirty="0"/>
          </a:p>
          <a:p>
            <a:r>
              <a:rPr lang="en-GB" sz="2600" b="1" dirty="0"/>
              <a:t>Continuous learning </a:t>
            </a:r>
            <a:r>
              <a:rPr lang="en-GB" sz="2600" dirty="0"/>
              <a:t>results in </a:t>
            </a:r>
            <a:r>
              <a:rPr lang="en-GB" sz="2600" b="1" dirty="0"/>
              <a:t>superior growth, </a:t>
            </a:r>
            <a:r>
              <a:rPr lang="en-GB" sz="2600" dirty="0"/>
              <a:t>so if you want to </a:t>
            </a:r>
            <a:r>
              <a:rPr lang="en-GB" sz="2600" b="1" dirty="0"/>
              <a:t>achieve greater success in your professional career, CPD is the way forward.  </a:t>
            </a:r>
          </a:p>
          <a:p>
            <a:pPr marL="0" indent="0">
              <a:buNone/>
            </a:pPr>
            <a:endParaRPr lang="en-GB" sz="2600" dirty="0"/>
          </a:p>
        </p:txBody>
      </p:sp>
      <p:sp>
        <p:nvSpPr>
          <p:cNvPr id="4" name="Date Placeholder 3">
            <a:extLst>
              <a:ext uri="{FF2B5EF4-FFF2-40B4-BE49-F238E27FC236}">
                <a16:creationId xmlns:a16="http://schemas.microsoft.com/office/drawing/2014/main" id="{2EB144DB-941A-8A35-2959-8A4E4C6464CC}"/>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C5AC92BE-70E6-C252-82BD-6ED49D2AF60C}"/>
              </a:ext>
            </a:extLst>
          </p:cNvPr>
          <p:cNvSpPr>
            <a:spLocks noGrp="1"/>
          </p:cNvSpPr>
          <p:nvPr>
            <p:ph type="sldNum" sz="quarter" idx="12"/>
          </p:nvPr>
        </p:nvSpPr>
        <p:spPr/>
        <p:txBody>
          <a:bodyPr/>
          <a:lstStyle/>
          <a:p>
            <a:pPr>
              <a:defRPr/>
            </a:pPr>
            <a:fld id="{8B34AADE-47AB-4FD6-A959-68A9E6432E18}" type="slidenum">
              <a:rPr lang="en-GB" altLang="en-US" smtClean="0"/>
              <a:pPr>
                <a:defRPr/>
              </a:pPr>
              <a:t>23</a:t>
            </a:fld>
            <a:endParaRPr lang="en-GB" altLang="en-US"/>
          </a:p>
        </p:txBody>
      </p:sp>
    </p:spTree>
    <p:extLst>
      <p:ext uri="{BB962C8B-B14F-4D97-AF65-F5344CB8AC3E}">
        <p14:creationId xmlns:p14="http://schemas.microsoft.com/office/powerpoint/2010/main" val="12428728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C93CD-A004-BC1B-7082-69D1CA27E38B}"/>
              </a:ext>
            </a:extLst>
          </p:cNvPr>
          <p:cNvSpPr>
            <a:spLocks noGrp="1"/>
          </p:cNvSpPr>
          <p:nvPr>
            <p:ph type="title"/>
          </p:nvPr>
        </p:nvSpPr>
        <p:spPr/>
        <p:txBody>
          <a:bodyPr/>
          <a:lstStyle/>
          <a:p>
            <a:r>
              <a:rPr lang="en-GB" sz="4000" b="1" dirty="0"/>
              <a:t>What is Continuing </a:t>
            </a:r>
            <a:br>
              <a:rPr lang="en-GB" sz="4000" b="1" dirty="0"/>
            </a:br>
            <a:r>
              <a:rPr lang="en-GB" sz="4000" b="1" dirty="0"/>
              <a:t>Professional Development (CPD)?</a:t>
            </a:r>
          </a:p>
        </p:txBody>
      </p:sp>
      <p:sp>
        <p:nvSpPr>
          <p:cNvPr id="3" name="Content Placeholder 2">
            <a:extLst>
              <a:ext uri="{FF2B5EF4-FFF2-40B4-BE49-F238E27FC236}">
                <a16:creationId xmlns:a16="http://schemas.microsoft.com/office/drawing/2014/main" id="{71EAFD54-758E-E6A8-DFF9-D14E6E873D4B}"/>
              </a:ext>
            </a:extLst>
          </p:cNvPr>
          <p:cNvSpPr>
            <a:spLocks noGrp="1"/>
          </p:cNvSpPr>
          <p:nvPr>
            <p:ph idx="1"/>
          </p:nvPr>
        </p:nvSpPr>
        <p:spPr>
          <a:xfrm>
            <a:off x="609600" y="1683100"/>
            <a:ext cx="10972800" cy="3917032"/>
          </a:xfrm>
        </p:spPr>
        <p:txBody>
          <a:bodyPr/>
          <a:lstStyle/>
          <a:p>
            <a:r>
              <a:rPr lang="en-GB" sz="2800" dirty="0"/>
              <a:t>CPD stands for Continuing Professional Development. </a:t>
            </a:r>
          </a:p>
          <a:p>
            <a:r>
              <a:rPr lang="en-GB" sz="2800" dirty="0"/>
              <a:t>Continuous professional development refers to the process of </a:t>
            </a:r>
            <a:r>
              <a:rPr lang="en-GB" sz="2800" b="1" dirty="0"/>
              <a:t>training and developing professional knowledge and skills through independent, participation-based or interactive learning</a:t>
            </a:r>
            <a:r>
              <a:rPr lang="en-GB" sz="2800" dirty="0"/>
              <a:t>. </a:t>
            </a:r>
          </a:p>
          <a:p>
            <a:r>
              <a:rPr lang="en-GB" sz="2800" dirty="0"/>
              <a:t>This form of learning allows professionals to </a:t>
            </a:r>
            <a:r>
              <a:rPr lang="en-GB" sz="2800" b="1" dirty="0"/>
              <a:t>improve their capabilities with the help of certified learning. </a:t>
            </a:r>
          </a:p>
          <a:p>
            <a:pPr marL="0" indent="0">
              <a:buNone/>
            </a:pPr>
            <a:r>
              <a:rPr lang="en-GB" sz="1000" dirty="0"/>
              <a:t>          </a:t>
            </a:r>
          </a:p>
          <a:p>
            <a:pPr marL="0" indent="0">
              <a:buNone/>
            </a:pPr>
            <a:endParaRPr lang="en-GB" sz="1000" dirty="0"/>
          </a:p>
          <a:p>
            <a:pPr marL="0" indent="0">
              <a:buNone/>
            </a:pPr>
            <a:endParaRPr lang="en-GB" sz="1000" dirty="0"/>
          </a:p>
          <a:p>
            <a:pPr marL="0" indent="0">
              <a:buNone/>
            </a:pPr>
            <a:r>
              <a:rPr lang="en-GB" sz="1000" dirty="0"/>
              <a:t>          Source: </a:t>
            </a:r>
            <a:r>
              <a:rPr lang="en-GB" sz="1000" dirty="0">
                <a:hlinkClick r:id="rId3"/>
              </a:rPr>
              <a:t>https://career-advice.jobs.ac.uk/career-development/what-is-continuing-professional-development-cpd/</a:t>
            </a:r>
            <a:r>
              <a:rPr lang="en-GB" sz="1000" dirty="0"/>
              <a:t> </a:t>
            </a:r>
          </a:p>
        </p:txBody>
      </p:sp>
      <p:sp>
        <p:nvSpPr>
          <p:cNvPr id="4" name="Date Placeholder 3">
            <a:extLst>
              <a:ext uri="{FF2B5EF4-FFF2-40B4-BE49-F238E27FC236}">
                <a16:creationId xmlns:a16="http://schemas.microsoft.com/office/drawing/2014/main" id="{62B0650A-6119-BA0A-5551-BF31B9D50C6B}"/>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2471B54C-9D3B-FE40-4EBE-B68D1C25EE08}"/>
              </a:ext>
            </a:extLst>
          </p:cNvPr>
          <p:cNvSpPr>
            <a:spLocks noGrp="1"/>
          </p:cNvSpPr>
          <p:nvPr>
            <p:ph type="sldNum" sz="quarter" idx="12"/>
          </p:nvPr>
        </p:nvSpPr>
        <p:spPr/>
        <p:txBody>
          <a:bodyPr/>
          <a:lstStyle/>
          <a:p>
            <a:pPr>
              <a:defRPr/>
            </a:pPr>
            <a:fld id="{8B34AADE-47AB-4FD6-A959-68A9E6432E18}" type="slidenum">
              <a:rPr lang="en-GB" altLang="en-US" smtClean="0"/>
              <a:pPr>
                <a:defRPr/>
              </a:pPr>
              <a:t>24</a:t>
            </a:fld>
            <a:endParaRPr lang="en-GB" altLang="en-US"/>
          </a:p>
        </p:txBody>
      </p:sp>
    </p:spTree>
    <p:extLst>
      <p:ext uri="{BB962C8B-B14F-4D97-AF65-F5344CB8AC3E}">
        <p14:creationId xmlns:p14="http://schemas.microsoft.com/office/powerpoint/2010/main" val="6427570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CE72-6BA2-B57D-92FE-93169660CAC5}"/>
              </a:ext>
            </a:extLst>
          </p:cNvPr>
          <p:cNvSpPr>
            <a:spLocks noGrp="1"/>
          </p:cNvSpPr>
          <p:nvPr>
            <p:ph type="title"/>
          </p:nvPr>
        </p:nvSpPr>
        <p:spPr/>
        <p:txBody>
          <a:bodyPr/>
          <a:lstStyle/>
          <a:p>
            <a:r>
              <a:rPr lang="en-GB" b="1" dirty="0"/>
              <a:t>CPD courses for professionals </a:t>
            </a:r>
          </a:p>
        </p:txBody>
      </p:sp>
      <p:sp>
        <p:nvSpPr>
          <p:cNvPr id="3" name="Content Placeholder 2">
            <a:extLst>
              <a:ext uri="{FF2B5EF4-FFF2-40B4-BE49-F238E27FC236}">
                <a16:creationId xmlns:a16="http://schemas.microsoft.com/office/drawing/2014/main" id="{C046A2F8-1D66-FBE4-1F33-4D5D374899BE}"/>
              </a:ext>
            </a:extLst>
          </p:cNvPr>
          <p:cNvSpPr>
            <a:spLocks noGrp="1"/>
          </p:cNvSpPr>
          <p:nvPr>
            <p:ph idx="1"/>
          </p:nvPr>
        </p:nvSpPr>
        <p:spPr/>
        <p:txBody>
          <a:bodyPr/>
          <a:lstStyle/>
          <a:p>
            <a:r>
              <a:rPr lang="en-GB" dirty="0"/>
              <a:t>CPD courses for professionals should reflect their current expectations as well as future ambitions. </a:t>
            </a:r>
          </a:p>
          <a:p>
            <a:r>
              <a:rPr lang="en-GB" dirty="0"/>
              <a:t>As your career develops, the knowledge and skills you require will also evolve. </a:t>
            </a:r>
          </a:p>
          <a:p>
            <a:r>
              <a:rPr lang="en-GB" dirty="0"/>
              <a:t>This is where CPD will come to your rescue and help you steer your career in the future</a:t>
            </a:r>
          </a:p>
          <a:p>
            <a:endParaRPr lang="en-GB" sz="1000" dirty="0"/>
          </a:p>
          <a:p>
            <a:endParaRPr lang="en-GB" sz="1000" dirty="0"/>
          </a:p>
          <a:p>
            <a:endParaRPr lang="en-GB" sz="1000" dirty="0"/>
          </a:p>
          <a:p>
            <a:endParaRPr lang="en-GB" sz="1000" dirty="0"/>
          </a:p>
          <a:p>
            <a:pPr marL="0" indent="0">
              <a:buNone/>
            </a:pPr>
            <a:r>
              <a:rPr lang="en-GB" sz="1000" dirty="0"/>
              <a:t>          Source: </a:t>
            </a:r>
            <a:r>
              <a:rPr lang="en-GB" sz="1000" dirty="0">
                <a:hlinkClick r:id="rId2"/>
              </a:rPr>
              <a:t>https://career-advice.jobs.ac.uk/career-development/what-is-continuing-professional-development-cpd/</a:t>
            </a:r>
            <a:r>
              <a:rPr lang="en-GB" sz="1000" dirty="0"/>
              <a:t> </a:t>
            </a:r>
          </a:p>
        </p:txBody>
      </p:sp>
      <p:sp>
        <p:nvSpPr>
          <p:cNvPr id="4" name="Date Placeholder 3">
            <a:extLst>
              <a:ext uri="{FF2B5EF4-FFF2-40B4-BE49-F238E27FC236}">
                <a16:creationId xmlns:a16="http://schemas.microsoft.com/office/drawing/2014/main" id="{1FC114C4-9549-6109-9C73-7F2CF1E68625}"/>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E33B0D46-C565-6E8E-699D-A8D5F61B6400}"/>
              </a:ext>
            </a:extLst>
          </p:cNvPr>
          <p:cNvSpPr>
            <a:spLocks noGrp="1"/>
          </p:cNvSpPr>
          <p:nvPr>
            <p:ph type="sldNum" sz="quarter" idx="12"/>
          </p:nvPr>
        </p:nvSpPr>
        <p:spPr/>
        <p:txBody>
          <a:bodyPr/>
          <a:lstStyle/>
          <a:p>
            <a:pPr>
              <a:defRPr/>
            </a:pPr>
            <a:fld id="{8B34AADE-47AB-4FD6-A959-68A9E6432E18}" type="slidenum">
              <a:rPr lang="en-GB" altLang="en-US" smtClean="0"/>
              <a:pPr>
                <a:defRPr/>
              </a:pPr>
              <a:t>25</a:t>
            </a:fld>
            <a:endParaRPr lang="en-GB" altLang="en-US"/>
          </a:p>
        </p:txBody>
      </p:sp>
    </p:spTree>
    <p:extLst>
      <p:ext uri="{BB962C8B-B14F-4D97-AF65-F5344CB8AC3E}">
        <p14:creationId xmlns:p14="http://schemas.microsoft.com/office/powerpoint/2010/main" val="36447939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B58B1-B158-BB36-949B-98326367C49F}"/>
              </a:ext>
            </a:extLst>
          </p:cNvPr>
          <p:cNvSpPr>
            <a:spLocks noGrp="1"/>
          </p:cNvSpPr>
          <p:nvPr>
            <p:ph type="title"/>
          </p:nvPr>
        </p:nvSpPr>
        <p:spPr>
          <a:xfrm>
            <a:off x="609598" y="993531"/>
            <a:ext cx="10867293" cy="885152"/>
          </a:xfrm>
        </p:spPr>
        <p:txBody>
          <a:bodyPr/>
          <a:lstStyle/>
          <a:p>
            <a:r>
              <a:rPr lang="en-GB" sz="4000" b="1" dirty="0"/>
              <a:t>CPD can only be effective when:</a:t>
            </a:r>
            <a:br>
              <a:rPr lang="en-GB" sz="4000" b="1" dirty="0"/>
            </a:br>
            <a:r>
              <a:rPr lang="en-GB" dirty="0"/>
              <a:t/>
            </a:r>
            <a:br>
              <a:rPr lang="en-GB" dirty="0"/>
            </a:br>
            <a:endParaRPr lang="en-GB" dirty="0"/>
          </a:p>
        </p:txBody>
      </p:sp>
      <p:sp>
        <p:nvSpPr>
          <p:cNvPr id="3" name="Content Placeholder 2">
            <a:extLst>
              <a:ext uri="{FF2B5EF4-FFF2-40B4-BE49-F238E27FC236}">
                <a16:creationId xmlns:a16="http://schemas.microsoft.com/office/drawing/2014/main" id="{0C232EA4-438A-9C7A-ED23-C91137EE58F4}"/>
              </a:ext>
            </a:extLst>
          </p:cNvPr>
          <p:cNvSpPr>
            <a:spLocks noGrp="1"/>
          </p:cNvSpPr>
          <p:nvPr>
            <p:ph idx="1"/>
          </p:nvPr>
        </p:nvSpPr>
        <p:spPr>
          <a:xfrm>
            <a:off x="715108" y="1878683"/>
            <a:ext cx="10867292" cy="3638550"/>
          </a:xfrm>
        </p:spPr>
        <p:txBody>
          <a:bodyPr/>
          <a:lstStyle/>
          <a:p>
            <a:r>
              <a:rPr lang="en-GB" sz="3000" dirty="0"/>
              <a:t>It is part of a planned process. </a:t>
            </a:r>
          </a:p>
          <a:p>
            <a:r>
              <a:rPr lang="en-GB" sz="3000" dirty="0"/>
              <a:t>There is a clear perspective on the improvement required.</a:t>
            </a:r>
          </a:p>
          <a:p>
            <a:r>
              <a:rPr lang="en-GB" sz="3000" dirty="0"/>
              <a:t>It is taught by people who have the necessary expertise, experience and skills. </a:t>
            </a:r>
          </a:p>
        </p:txBody>
      </p:sp>
      <p:sp>
        <p:nvSpPr>
          <p:cNvPr id="4" name="Date Placeholder 3">
            <a:extLst>
              <a:ext uri="{FF2B5EF4-FFF2-40B4-BE49-F238E27FC236}">
                <a16:creationId xmlns:a16="http://schemas.microsoft.com/office/drawing/2014/main" id="{E599755C-C7DD-CABA-1A5C-BDAFDC0E8A65}"/>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FAF77F1A-D3FF-6CC1-0DC3-62048CDC0932}"/>
              </a:ext>
            </a:extLst>
          </p:cNvPr>
          <p:cNvSpPr>
            <a:spLocks noGrp="1"/>
          </p:cNvSpPr>
          <p:nvPr>
            <p:ph type="sldNum" sz="quarter" idx="12"/>
          </p:nvPr>
        </p:nvSpPr>
        <p:spPr/>
        <p:txBody>
          <a:bodyPr/>
          <a:lstStyle/>
          <a:p>
            <a:pPr>
              <a:defRPr/>
            </a:pPr>
            <a:fld id="{8B34AADE-47AB-4FD6-A959-68A9E6432E18}" type="slidenum">
              <a:rPr lang="en-GB" altLang="en-US" smtClean="0"/>
              <a:pPr>
                <a:defRPr/>
              </a:pPr>
              <a:t>26</a:t>
            </a:fld>
            <a:endParaRPr lang="en-GB" altLang="en-US"/>
          </a:p>
        </p:txBody>
      </p:sp>
      <p:sp>
        <p:nvSpPr>
          <p:cNvPr id="9" name="TextBox 8">
            <a:extLst>
              <a:ext uri="{FF2B5EF4-FFF2-40B4-BE49-F238E27FC236}">
                <a16:creationId xmlns:a16="http://schemas.microsoft.com/office/drawing/2014/main" id="{E7C09714-1CA5-7080-5CDA-248A5316B9FA}"/>
              </a:ext>
            </a:extLst>
          </p:cNvPr>
          <p:cNvSpPr txBox="1"/>
          <p:nvPr/>
        </p:nvSpPr>
        <p:spPr>
          <a:xfrm>
            <a:off x="982133" y="5394122"/>
            <a:ext cx="8979552" cy="246221"/>
          </a:xfrm>
          <a:prstGeom prst="rect">
            <a:avLst/>
          </a:prstGeom>
          <a:noFill/>
        </p:spPr>
        <p:txBody>
          <a:bodyPr wrap="square">
            <a:spAutoFit/>
          </a:bodyPr>
          <a:lstStyle/>
          <a:p>
            <a:r>
              <a:rPr lang="en-GB" sz="1000" dirty="0"/>
              <a:t>Source: </a:t>
            </a:r>
            <a:r>
              <a:rPr lang="en-GB" sz="1000" dirty="0">
                <a:hlinkClick r:id="rId2"/>
              </a:rPr>
              <a:t>https://career-advice.jobs.ac.uk/career-development/what-is-continuing-professional-development-cpd/</a:t>
            </a:r>
            <a:r>
              <a:rPr lang="en-GB" sz="1000" dirty="0"/>
              <a:t> </a:t>
            </a:r>
          </a:p>
        </p:txBody>
      </p:sp>
    </p:spTree>
    <p:extLst>
      <p:ext uri="{BB962C8B-B14F-4D97-AF65-F5344CB8AC3E}">
        <p14:creationId xmlns:p14="http://schemas.microsoft.com/office/powerpoint/2010/main" val="13453163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A96B5-C5B0-284D-9AD2-63A73D44D514}"/>
              </a:ext>
            </a:extLst>
          </p:cNvPr>
          <p:cNvSpPr>
            <a:spLocks noGrp="1"/>
          </p:cNvSpPr>
          <p:nvPr>
            <p:ph type="title"/>
          </p:nvPr>
        </p:nvSpPr>
        <p:spPr/>
        <p:txBody>
          <a:bodyPr/>
          <a:lstStyle/>
          <a:p>
            <a:r>
              <a:rPr lang="en-GB" sz="4000" b="1" dirty="0"/>
              <a:t>CPD training helps professionals to:</a:t>
            </a:r>
          </a:p>
        </p:txBody>
      </p:sp>
      <p:sp>
        <p:nvSpPr>
          <p:cNvPr id="3" name="Content Placeholder 2">
            <a:extLst>
              <a:ext uri="{FF2B5EF4-FFF2-40B4-BE49-F238E27FC236}">
                <a16:creationId xmlns:a16="http://schemas.microsoft.com/office/drawing/2014/main" id="{097F5F40-7885-4579-76F9-88D032D0E6CE}"/>
              </a:ext>
            </a:extLst>
          </p:cNvPr>
          <p:cNvSpPr>
            <a:spLocks noGrp="1"/>
          </p:cNvSpPr>
          <p:nvPr>
            <p:ph idx="1"/>
          </p:nvPr>
        </p:nvSpPr>
        <p:spPr>
          <a:xfrm>
            <a:off x="609600" y="1521069"/>
            <a:ext cx="10972800" cy="3996164"/>
          </a:xfrm>
        </p:spPr>
        <p:txBody>
          <a:bodyPr/>
          <a:lstStyle/>
          <a:p>
            <a:r>
              <a:rPr lang="en-GB" dirty="0"/>
              <a:t>Stay up to date with the latest trends and learn new skills. </a:t>
            </a:r>
          </a:p>
          <a:p>
            <a:r>
              <a:rPr lang="en-GB" dirty="0"/>
              <a:t>Improve their performance at work. </a:t>
            </a:r>
          </a:p>
          <a:p>
            <a:r>
              <a:rPr lang="en-GB" dirty="0"/>
              <a:t>Boost their self-confidence. </a:t>
            </a:r>
          </a:p>
          <a:p>
            <a:r>
              <a:rPr lang="en-GB" dirty="0"/>
              <a:t>Enhance their professional reputation and future job prospects. </a:t>
            </a:r>
          </a:p>
          <a:p>
            <a:r>
              <a:rPr lang="en-GB" dirty="0"/>
              <a:t>Get existing proof of their professionalism and commitment.</a:t>
            </a:r>
            <a:r>
              <a:rPr lang="en-GB" sz="3200" dirty="0"/>
              <a:t> </a:t>
            </a:r>
          </a:p>
          <a:p>
            <a:pPr marL="0" indent="0">
              <a:buNone/>
            </a:pPr>
            <a:r>
              <a:rPr lang="en-GB" sz="1000" dirty="0"/>
              <a:t>          Source: </a:t>
            </a:r>
            <a:r>
              <a:rPr lang="en-GB" sz="1000" dirty="0">
                <a:hlinkClick r:id="rId2"/>
              </a:rPr>
              <a:t>https://career-advice.jobs.ac.uk/career-development/what-is-continuing-professional-development-cpd/</a:t>
            </a:r>
            <a:r>
              <a:rPr lang="en-GB" sz="1000" dirty="0"/>
              <a:t> </a:t>
            </a:r>
          </a:p>
        </p:txBody>
      </p:sp>
      <p:sp>
        <p:nvSpPr>
          <p:cNvPr id="4" name="Date Placeholder 3">
            <a:extLst>
              <a:ext uri="{FF2B5EF4-FFF2-40B4-BE49-F238E27FC236}">
                <a16:creationId xmlns:a16="http://schemas.microsoft.com/office/drawing/2014/main" id="{06E136B0-AAC0-5127-3EFC-B34D04DB2EDD}"/>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381EEA3E-A408-C78E-C274-07EA71D0A2DF}"/>
              </a:ext>
            </a:extLst>
          </p:cNvPr>
          <p:cNvSpPr>
            <a:spLocks noGrp="1"/>
          </p:cNvSpPr>
          <p:nvPr>
            <p:ph type="sldNum" sz="quarter" idx="12"/>
          </p:nvPr>
        </p:nvSpPr>
        <p:spPr/>
        <p:txBody>
          <a:bodyPr/>
          <a:lstStyle/>
          <a:p>
            <a:pPr>
              <a:defRPr/>
            </a:pPr>
            <a:fld id="{8B34AADE-47AB-4FD6-A959-68A9E6432E18}" type="slidenum">
              <a:rPr lang="en-GB" altLang="en-US" smtClean="0"/>
              <a:pPr>
                <a:defRPr/>
              </a:pPr>
              <a:t>27</a:t>
            </a:fld>
            <a:endParaRPr lang="en-GB" altLang="en-US"/>
          </a:p>
        </p:txBody>
      </p:sp>
    </p:spTree>
    <p:extLst>
      <p:ext uri="{BB962C8B-B14F-4D97-AF65-F5344CB8AC3E}">
        <p14:creationId xmlns:p14="http://schemas.microsoft.com/office/powerpoint/2010/main" val="24806115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9B496-22D3-B856-E83E-6F3CDC5B4CAE}"/>
              </a:ext>
            </a:extLst>
          </p:cNvPr>
          <p:cNvSpPr>
            <a:spLocks noGrp="1"/>
          </p:cNvSpPr>
          <p:nvPr>
            <p:ph type="title"/>
          </p:nvPr>
        </p:nvSpPr>
        <p:spPr/>
        <p:txBody>
          <a:bodyPr/>
          <a:lstStyle/>
          <a:p>
            <a:r>
              <a:rPr lang="en-GB" sz="4000" b="1" dirty="0"/>
              <a:t>Video: The CPD cycle</a:t>
            </a:r>
          </a:p>
        </p:txBody>
      </p:sp>
      <p:sp>
        <p:nvSpPr>
          <p:cNvPr id="4" name="Date Placeholder 3">
            <a:extLst>
              <a:ext uri="{FF2B5EF4-FFF2-40B4-BE49-F238E27FC236}">
                <a16:creationId xmlns:a16="http://schemas.microsoft.com/office/drawing/2014/main" id="{32949F72-F38C-42E7-CB38-B9ED240B06C7}"/>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A40E58E8-F8CD-B8DB-849B-49A523977DC4}"/>
              </a:ext>
            </a:extLst>
          </p:cNvPr>
          <p:cNvSpPr>
            <a:spLocks noGrp="1"/>
          </p:cNvSpPr>
          <p:nvPr>
            <p:ph type="sldNum" sz="quarter" idx="12"/>
          </p:nvPr>
        </p:nvSpPr>
        <p:spPr/>
        <p:txBody>
          <a:bodyPr/>
          <a:lstStyle/>
          <a:p>
            <a:pPr>
              <a:defRPr/>
            </a:pPr>
            <a:fld id="{8B34AADE-47AB-4FD6-A959-68A9E6432E18}" type="slidenum">
              <a:rPr lang="en-GB" altLang="en-US" smtClean="0"/>
              <a:pPr>
                <a:defRPr/>
              </a:pPr>
              <a:t>28</a:t>
            </a:fld>
            <a:endParaRPr lang="en-GB" altLang="en-US"/>
          </a:p>
        </p:txBody>
      </p:sp>
      <p:sp>
        <p:nvSpPr>
          <p:cNvPr id="8" name="TextBox 7">
            <a:extLst>
              <a:ext uri="{FF2B5EF4-FFF2-40B4-BE49-F238E27FC236}">
                <a16:creationId xmlns:a16="http://schemas.microsoft.com/office/drawing/2014/main" id="{CB875F9B-B250-DC1F-4F79-E81F953DF5EF}"/>
              </a:ext>
            </a:extLst>
          </p:cNvPr>
          <p:cNvSpPr txBox="1"/>
          <p:nvPr/>
        </p:nvSpPr>
        <p:spPr>
          <a:xfrm>
            <a:off x="2546106" y="5440361"/>
            <a:ext cx="6097464" cy="246221"/>
          </a:xfrm>
          <a:prstGeom prst="rect">
            <a:avLst/>
          </a:prstGeom>
          <a:noFill/>
        </p:spPr>
        <p:txBody>
          <a:bodyPr wrap="square">
            <a:spAutoFit/>
          </a:bodyPr>
          <a:lstStyle/>
          <a:p>
            <a:r>
              <a:rPr lang="en-GB" sz="1000" dirty="0"/>
              <a:t>Source: </a:t>
            </a:r>
            <a:r>
              <a:rPr lang="en-GB" sz="1000" dirty="0">
                <a:hlinkClick r:id="rId3"/>
              </a:rPr>
              <a:t>https://youtu.be/a6bnG8Ahspo</a:t>
            </a:r>
            <a:r>
              <a:rPr lang="en-GB" sz="1000" dirty="0"/>
              <a:t> </a:t>
            </a:r>
          </a:p>
        </p:txBody>
      </p:sp>
      <p:pic>
        <p:nvPicPr>
          <p:cNvPr id="10" name="Online Media 9" title="The CPD cycle">
            <a:hlinkClick r:id="" action="ppaction://media"/>
            <a:extLst>
              <a:ext uri="{FF2B5EF4-FFF2-40B4-BE49-F238E27FC236}">
                <a16:creationId xmlns:a16="http://schemas.microsoft.com/office/drawing/2014/main" id="{97871AE5-36B7-53BB-6057-EE6095E870E9}"/>
              </a:ext>
            </a:extLst>
          </p:cNvPr>
          <p:cNvPicPr>
            <a:picLocks noGrp="1" noRot="1" noChangeAspect="1"/>
          </p:cNvPicPr>
          <p:nvPr>
            <p:ph idx="1"/>
            <a:videoFile r:link="rId1"/>
          </p:nvPr>
        </p:nvPicPr>
        <p:blipFill>
          <a:blip r:embed="rId4"/>
          <a:stretch>
            <a:fillRect/>
          </a:stretch>
        </p:blipFill>
        <p:spPr>
          <a:xfrm>
            <a:off x="2630487" y="1417638"/>
            <a:ext cx="6931025" cy="3916363"/>
          </a:xfrm>
          <a:prstGeom prst="rect">
            <a:avLst/>
          </a:prstGeom>
        </p:spPr>
      </p:pic>
    </p:spTree>
    <p:extLst>
      <p:ext uri="{BB962C8B-B14F-4D97-AF65-F5344CB8AC3E}">
        <p14:creationId xmlns:p14="http://schemas.microsoft.com/office/powerpoint/2010/main" val="3800675966"/>
      </p:ext>
    </p:extLst>
  </p:cSld>
  <p:clrMapOvr>
    <a:masterClrMapping/>
  </p:clrMapOvr>
  <p:timing>
    <p:tnLst>
      <p:par>
        <p:cTn id="1" dur="indefinite" restart="never" nodeType="tmRoot">
          <p:childTnLst>
            <p:video>
              <p:cMediaNode vol="80000">
                <p:cTn id="2" fill="hold" display="0">
                  <p:stCondLst>
                    <p:cond delay="indefinite"/>
                  </p:stCondLst>
                </p:cTn>
                <p:tgtEl>
                  <p:spTgt spid="10"/>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FC4BA-4857-FA26-E2F3-E382C78B6FC2}"/>
              </a:ext>
            </a:extLst>
          </p:cNvPr>
          <p:cNvSpPr>
            <a:spLocks noGrp="1"/>
          </p:cNvSpPr>
          <p:nvPr>
            <p:ph type="title"/>
          </p:nvPr>
        </p:nvSpPr>
        <p:spPr>
          <a:xfrm>
            <a:off x="609600" y="274638"/>
            <a:ext cx="10972800" cy="574448"/>
          </a:xfrm>
        </p:spPr>
        <p:txBody>
          <a:bodyPr/>
          <a:lstStyle/>
          <a:p>
            <a:r>
              <a:rPr lang="en-GB" sz="4000" b="1" dirty="0"/>
              <a:t>The benefits of CPD </a:t>
            </a:r>
          </a:p>
        </p:txBody>
      </p:sp>
      <p:sp>
        <p:nvSpPr>
          <p:cNvPr id="3" name="Content Placeholder 2">
            <a:extLst>
              <a:ext uri="{FF2B5EF4-FFF2-40B4-BE49-F238E27FC236}">
                <a16:creationId xmlns:a16="http://schemas.microsoft.com/office/drawing/2014/main" id="{EAF5B97A-CE72-7FEE-B3E9-827A46EFA894}"/>
              </a:ext>
            </a:extLst>
          </p:cNvPr>
          <p:cNvSpPr>
            <a:spLocks noGrp="1"/>
          </p:cNvSpPr>
          <p:nvPr>
            <p:ph idx="1"/>
          </p:nvPr>
        </p:nvSpPr>
        <p:spPr>
          <a:xfrm>
            <a:off x="773723" y="849086"/>
            <a:ext cx="10808677" cy="4251141"/>
          </a:xfrm>
        </p:spPr>
        <p:txBody>
          <a:bodyPr/>
          <a:lstStyle/>
          <a:p>
            <a:pPr algn="l">
              <a:buFont typeface="Arial" panose="020B0604020202020204" pitchFamily="34" charset="0"/>
              <a:buChar char="•"/>
            </a:pPr>
            <a:r>
              <a:rPr lang="en-GB" sz="2700" dirty="0"/>
              <a:t>Provide an overview of your </a:t>
            </a:r>
            <a:r>
              <a:rPr lang="en-GB" sz="2700" b="1" dirty="0"/>
              <a:t>professional development to date</a:t>
            </a:r>
          </a:p>
          <a:p>
            <a:pPr algn="l">
              <a:buFont typeface="Arial" panose="020B0604020202020204" pitchFamily="34" charset="0"/>
              <a:buChar char="•"/>
            </a:pPr>
            <a:r>
              <a:rPr lang="en-GB" sz="2700" dirty="0"/>
              <a:t>Remind yourself of your </a:t>
            </a:r>
            <a:r>
              <a:rPr lang="en-GB" sz="2700" b="1" dirty="0"/>
              <a:t>achievements and how far you have progressed</a:t>
            </a:r>
          </a:p>
          <a:p>
            <a:pPr algn="l">
              <a:buFont typeface="Arial" panose="020B0604020202020204" pitchFamily="34" charset="0"/>
              <a:buChar char="•"/>
            </a:pPr>
            <a:r>
              <a:rPr lang="en-GB" sz="2700" dirty="0"/>
              <a:t>Direct your </a:t>
            </a:r>
            <a:r>
              <a:rPr lang="en-GB" sz="2700" b="1" dirty="0"/>
              <a:t>career a</a:t>
            </a:r>
            <a:r>
              <a:rPr lang="en-GB" sz="2700" dirty="0"/>
              <a:t>nd help you keep your eye on your </a:t>
            </a:r>
            <a:r>
              <a:rPr lang="en-GB" sz="2700" b="1" dirty="0"/>
              <a:t>goals</a:t>
            </a:r>
          </a:p>
          <a:p>
            <a:pPr algn="l">
              <a:buFont typeface="Arial" panose="020B0604020202020204" pitchFamily="34" charset="0"/>
              <a:buChar char="•"/>
            </a:pPr>
            <a:r>
              <a:rPr lang="en-GB" sz="2700" dirty="0"/>
              <a:t>Uncover </a:t>
            </a:r>
            <a:r>
              <a:rPr lang="en-GB" sz="2700" b="1" dirty="0"/>
              <a:t>gaps in your skills and capabilities</a:t>
            </a:r>
          </a:p>
          <a:p>
            <a:pPr algn="l">
              <a:buFont typeface="Arial" panose="020B0604020202020204" pitchFamily="34" charset="0"/>
              <a:buChar char="•"/>
            </a:pPr>
            <a:r>
              <a:rPr lang="en-GB" sz="2700" dirty="0"/>
              <a:t>Open up further development needs</a:t>
            </a:r>
          </a:p>
          <a:p>
            <a:pPr algn="l">
              <a:buFont typeface="Arial" panose="020B0604020202020204" pitchFamily="34" charset="0"/>
              <a:buChar char="•"/>
            </a:pPr>
            <a:r>
              <a:rPr lang="en-GB" sz="2700" dirty="0"/>
              <a:t>Demonstrate your professional standing to service users and employers</a:t>
            </a:r>
          </a:p>
          <a:p>
            <a:pPr algn="l">
              <a:buFont typeface="Arial" panose="020B0604020202020204" pitchFamily="34" charset="0"/>
              <a:buChar char="•"/>
            </a:pPr>
            <a:r>
              <a:rPr lang="en-GB" sz="2700" dirty="0"/>
              <a:t>Help you with your </a:t>
            </a:r>
            <a:r>
              <a:rPr lang="en-GB" sz="2700" b="1" dirty="0"/>
              <a:t>career development or a possible career change</a:t>
            </a:r>
            <a:r>
              <a:rPr lang="en-GB" sz="2700" dirty="0"/>
              <a:t>.</a:t>
            </a:r>
          </a:p>
          <a:p>
            <a:pPr marL="0" indent="0">
              <a:buNone/>
            </a:pPr>
            <a:r>
              <a:rPr lang="en-GB" sz="2700" dirty="0"/>
              <a:t/>
            </a:r>
            <a:br>
              <a:rPr lang="en-GB" sz="2700" dirty="0"/>
            </a:br>
            <a:endParaRPr lang="en-GB" sz="2700" dirty="0"/>
          </a:p>
        </p:txBody>
      </p:sp>
      <p:sp>
        <p:nvSpPr>
          <p:cNvPr id="4" name="Date Placeholder 3">
            <a:extLst>
              <a:ext uri="{FF2B5EF4-FFF2-40B4-BE49-F238E27FC236}">
                <a16:creationId xmlns:a16="http://schemas.microsoft.com/office/drawing/2014/main" id="{DA7C0DCA-9CE8-88A7-7724-23497E0B4E97}"/>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9EA89904-12A5-1ED2-E6F7-9355505E5636}"/>
              </a:ext>
            </a:extLst>
          </p:cNvPr>
          <p:cNvSpPr>
            <a:spLocks noGrp="1"/>
          </p:cNvSpPr>
          <p:nvPr>
            <p:ph type="sldNum" sz="quarter" idx="12"/>
          </p:nvPr>
        </p:nvSpPr>
        <p:spPr/>
        <p:txBody>
          <a:bodyPr/>
          <a:lstStyle/>
          <a:p>
            <a:pPr>
              <a:defRPr/>
            </a:pPr>
            <a:fld id="{8B34AADE-47AB-4FD6-A959-68A9E6432E18}" type="slidenum">
              <a:rPr lang="en-GB" altLang="en-US" smtClean="0"/>
              <a:pPr>
                <a:defRPr/>
              </a:pPr>
              <a:t>29</a:t>
            </a:fld>
            <a:endParaRPr lang="en-GB" altLang="en-US"/>
          </a:p>
        </p:txBody>
      </p:sp>
    </p:spTree>
    <p:extLst>
      <p:ext uri="{BB962C8B-B14F-4D97-AF65-F5344CB8AC3E}">
        <p14:creationId xmlns:p14="http://schemas.microsoft.com/office/powerpoint/2010/main" val="20295402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4FA31-5085-68BD-52DC-89F902F6F44C}"/>
              </a:ext>
            </a:extLst>
          </p:cNvPr>
          <p:cNvSpPr>
            <a:spLocks noGrp="1"/>
          </p:cNvSpPr>
          <p:nvPr>
            <p:ph type="title"/>
          </p:nvPr>
        </p:nvSpPr>
        <p:spPr/>
        <p:txBody>
          <a:bodyPr/>
          <a:lstStyle/>
          <a:p>
            <a:r>
              <a:rPr lang="en-GB" sz="4000" b="1" dirty="0"/>
              <a:t>Why is CPD Important in Health and Social Care?</a:t>
            </a:r>
          </a:p>
        </p:txBody>
      </p:sp>
      <p:sp>
        <p:nvSpPr>
          <p:cNvPr id="3" name="Content Placeholder 2">
            <a:extLst>
              <a:ext uri="{FF2B5EF4-FFF2-40B4-BE49-F238E27FC236}">
                <a16:creationId xmlns:a16="http://schemas.microsoft.com/office/drawing/2014/main" id="{B988466D-D1D4-42B6-F73A-33DEE82C9988}"/>
              </a:ext>
            </a:extLst>
          </p:cNvPr>
          <p:cNvSpPr>
            <a:spLocks noGrp="1"/>
          </p:cNvSpPr>
          <p:nvPr>
            <p:ph idx="1"/>
          </p:nvPr>
        </p:nvSpPr>
        <p:spPr>
          <a:xfrm>
            <a:off x="609600" y="1417638"/>
            <a:ext cx="10972800" cy="3662055"/>
          </a:xfrm>
        </p:spPr>
        <p:txBody>
          <a:bodyPr/>
          <a:lstStyle/>
          <a:p>
            <a:r>
              <a:rPr lang="en-GB" sz="3000" dirty="0"/>
              <a:t>CPD contributes to providing </a:t>
            </a:r>
            <a:r>
              <a:rPr lang="en-GB" sz="3000" b="1" dirty="0"/>
              <a:t>high-quality care and services</a:t>
            </a:r>
            <a:r>
              <a:rPr lang="en-GB" sz="3000" dirty="0"/>
              <a:t>. </a:t>
            </a:r>
          </a:p>
          <a:p>
            <a:r>
              <a:rPr lang="en-GB" sz="3000" dirty="0"/>
              <a:t>This is very important in the health and social care sector as the quality of care being provided directly impacts on the wellbeing of the public. </a:t>
            </a:r>
          </a:p>
          <a:p>
            <a:r>
              <a:rPr lang="en-GB" sz="3000" dirty="0"/>
              <a:t>Investing in the professional development of a workforce benefits not only those utilising the service and their families but also the staff themselves and the organisation as a whole.</a:t>
            </a:r>
          </a:p>
          <a:p>
            <a:pPr marL="0" indent="0">
              <a:buNone/>
            </a:pPr>
            <a:r>
              <a:rPr lang="en-GB" sz="1000" dirty="0"/>
              <a:t>         </a:t>
            </a:r>
          </a:p>
          <a:p>
            <a:pPr marL="0" indent="0">
              <a:buNone/>
            </a:pPr>
            <a:r>
              <a:rPr lang="en-GB" sz="1000" dirty="0"/>
              <a:t>          Source: </a:t>
            </a:r>
            <a:r>
              <a:rPr lang="en-GB" sz="1000" dirty="0">
                <a:hlinkClick r:id="rId2"/>
              </a:rPr>
              <a:t>https://www.highspeedtraining.co.uk/hub/professional-development-in-health-and-social-care/</a:t>
            </a:r>
            <a:r>
              <a:rPr lang="en-GB" sz="1000" dirty="0"/>
              <a:t> </a:t>
            </a:r>
          </a:p>
        </p:txBody>
      </p:sp>
      <p:sp>
        <p:nvSpPr>
          <p:cNvPr id="4" name="Date Placeholder 3">
            <a:extLst>
              <a:ext uri="{FF2B5EF4-FFF2-40B4-BE49-F238E27FC236}">
                <a16:creationId xmlns:a16="http://schemas.microsoft.com/office/drawing/2014/main" id="{CE06FDEF-325B-1F90-0EDF-282530B67989}"/>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3F26B965-DD66-7E68-4B3B-75F1BDCBB3B0}"/>
              </a:ext>
            </a:extLst>
          </p:cNvPr>
          <p:cNvSpPr>
            <a:spLocks noGrp="1"/>
          </p:cNvSpPr>
          <p:nvPr>
            <p:ph type="sldNum" sz="quarter" idx="12"/>
          </p:nvPr>
        </p:nvSpPr>
        <p:spPr/>
        <p:txBody>
          <a:bodyPr/>
          <a:lstStyle/>
          <a:p>
            <a:pPr>
              <a:defRPr/>
            </a:pPr>
            <a:fld id="{8B34AADE-47AB-4FD6-A959-68A9E6432E18}" type="slidenum">
              <a:rPr lang="en-GB" altLang="en-US" smtClean="0"/>
              <a:pPr>
                <a:defRPr/>
              </a:pPr>
              <a:t>30</a:t>
            </a:fld>
            <a:endParaRPr lang="en-GB" altLang="en-US"/>
          </a:p>
        </p:txBody>
      </p:sp>
    </p:spTree>
    <p:extLst>
      <p:ext uri="{BB962C8B-B14F-4D97-AF65-F5344CB8AC3E}">
        <p14:creationId xmlns:p14="http://schemas.microsoft.com/office/powerpoint/2010/main" val="868926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0AF71-9F86-A06A-0A8F-B62DFCFCA132}"/>
              </a:ext>
            </a:extLst>
          </p:cNvPr>
          <p:cNvSpPr>
            <a:spLocks noGrp="1"/>
          </p:cNvSpPr>
          <p:nvPr>
            <p:ph type="title"/>
          </p:nvPr>
        </p:nvSpPr>
        <p:spPr>
          <a:xfrm>
            <a:off x="521677" y="265845"/>
            <a:ext cx="10653346" cy="1143000"/>
          </a:xfrm>
        </p:spPr>
        <p:txBody>
          <a:bodyPr/>
          <a:lstStyle/>
          <a:p>
            <a:r>
              <a:rPr lang="en-GB" sz="4000" b="1" dirty="0"/>
              <a:t>CPD and duty of care</a:t>
            </a:r>
          </a:p>
        </p:txBody>
      </p:sp>
      <p:sp>
        <p:nvSpPr>
          <p:cNvPr id="3" name="Content Placeholder 2">
            <a:extLst>
              <a:ext uri="{FF2B5EF4-FFF2-40B4-BE49-F238E27FC236}">
                <a16:creationId xmlns:a16="http://schemas.microsoft.com/office/drawing/2014/main" id="{E870A16C-F648-09A2-FCDA-4A50EBB04A0F}"/>
              </a:ext>
            </a:extLst>
          </p:cNvPr>
          <p:cNvSpPr>
            <a:spLocks noGrp="1"/>
          </p:cNvSpPr>
          <p:nvPr>
            <p:ph idx="1"/>
          </p:nvPr>
        </p:nvSpPr>
        <p:spPr/>
        <p:txBody>
          <a:bodyPr/>
          <a:lstStyle/>
          <a:p>
            <a:pPr marL="0" indent="0">
              <a:buNone/>
            </a:pPr>
            <a:r>
              <a:rPr lang="en-GB" dirty="0"/>
              <a:t>For users of health and social care services, they not only have the </a:t>
            </a:r>
            <a:r>
              <a:rPr lang="en-GB" b="1" dirty="0"/>
              <a:t>right to safe and effective care </a:t>
            </a:r>
            <a:r>
              <a:rPr lang="en-GB" dirty="0"/>
              <a:t>but it also provides </a:t>
            </a:r>
            <a:r>
              <a:rPr lang="en-GB" b="1" dirty="0"/>
              <a:t>reassurance and comfort</a:t>
            </a:r>
            <a:r>
              <a:rPr lang="en-GB" dirty="0"/>
              <a:t> to know those caring for them are taking their </a:t>
            </a:r>
            <a:r>
              <a:rPr lang="en-GB" b="1" dirty="0"/>
              <a:t>duty of care seriously </a:t>
            </a:r>
            <a:r>
              <a:rPr lang="en-GB" dirty="0"/>
              <a:t>by ensuring the </a:t>
            </a:r>
            <a:r>
              <a:rPr lang="en-GB" b="1" dirty="0"/>
              <a:t>environment is safe and the organisation is working within legislative boundaries</a:t>
            </a:r>
            <a:r>
              <a:rPr lang="en-GB" dirty="0"/>
              <a:t>.</a:t>
            </a:r>
          </a:p>
        </p:txBody>
      </p:sp>
      <p:sp>
        <p:nvSpPr>
          <p:cNvPr id="4" name="Date Placeholder 3">
            <a:extLst>
              <a:ext uri="{FF2B5EF4-FFF2-40B4-BE49-F238E27FC236}">
                <a16:creationId xmlns:a16="http://schemas.microsoft.com/office/drawing/2014/main" id="{1C871E1C-0274-DC48-0422-7FAD8265D074}"/>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735A84C7-7226-9352-8660-6E480A7EE657}"/>
              </a:ext>
            </a:extLst>
          </p:cNvPr>
          <p:cNvSpPr>
            <a:spLocks noGrp="1"/>
          </p:cNvSpPr>
          <p:nvPr>
            <p:ph type="sldNum" sz="quarter" idx="12"/>
          </p:nvPr>
        </p:nvSpPr>
        <p:spPr/>
        <p:txBody>
          <a:bodyPr/>
          <a:lstStyle/>
          <a:p>
            <a:pPr>
              <a:defRPr/>
            </a:pPr>
            <a:fld id="{8B34AADE-47AB-4FD6-A959-68A9E6432E18}" type="slidenum">
              <a:rPr lang="en-GB" altLang="en-US" smtClean="0"/>
              <a:pPr>
                <a:defRPr/>
              </a:pPr>
              <a:t>31</a:t>
            </a:fld>
            <a:endParaRPr lang="en-GB" altLang="en-US"/>
          </a:p>
        </p:txBody>
      </p:sp>
      <p:sp>
        <p:nvSpPr>
          <p:cNvPr id="7" name="TextBox 6">
            <a:extLst>
              <a:ext uri="{FF2B5EF4-FFF2-40B4-BE49-F238E27FC236}">
                <a16:creationId xmlns:a16="http://schemas.microsoft.com/office/drawing/2014/main" id="{B25A308D-F948-D3A1-8090-4B5C2000D51F}"/>
              </a:ext>
            </a:extLst>
          </p:cNvPr>
          <p:cNvSpPr txBox="1"/>
          <p:nvPr/>
        </p:nvSpPr>
        <p:spPr>
          <a:xfrm>
            <a:off x="877032" y="4785259"/>
            <a:ext cx="10297991" cy="954107"/>
          </a:xfrm>
          <a:prstGeom prst="rect">
            <a:avLst/>
          </a:prstGeom>
          <a:noFill/>
        </p:spPr>
        <p:txBody>
          <a:bodyPr wrap="square">
            <a:spAutoFit/>
          </a:bodyPr>
          <a:lstStyle/>
          <a:p>
            <a:r>
              <a:rPr lang="en-GB" sz="1800" dirty="0"/>
              <a:t> </a:t>
            </a:r>
          </a:p>
          <a:p>
            <a:endParaRPr lang="en-GB" dirty="0"/>
          </a:p>
          <a:p>
            <a:endParaRPr lang="en-GB" sz="1000" dirty="0"/>
          </a:p>
          <a:p>
            <a:r>
              <a:rPr lang="en-GB" sz="1000" dirty="0"/>
              <a:t>Source: </a:t>
            </a:r>
            <a:r>
              <a:rPr lang="en-GB" sz="1000" dirty="0">
                <a:hlinkClick r:id="rId2"/>
              </a:rPr>
              <a:t>https://www.highspeedtraining.co.uk/hub/professional-development-in-health-and-social-care/</a:t>
            </a:r>
            <a:r>
              <a:rPr lang="en-GB" sz="1000" dirty="0"/>
              <a:t> </a:t>
            </a:r>
          </a:p>
        </p:txBody>
      </p:sp>
    </p:spTree>
    <p:extLst>
      <p:ext uri="{BB962C8B-B14F-4D97-AF65-F5344CB8AC3E}">
        <p14:creationId xmlns:p14="http://schemas.microsoft.com/office/powerpoint/2010/main" val="22062970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30B05-F305-F8A0-768F-444455A6493A}"/>
              </a:ext>
            </a:extLst>
          </p:cNvPr>
          <p:cNvSpPr>
            <a:spLocks noGrp="1"/>
          </p:cNvSpPr>
          <p:nvPr>
            <p:ph type="title"/>
          </p:nvPr>
        </p:nvSpPr>
        <p:spPr/>
        <p:txBody>
          <a:bodyPr/>
          <a:lstStyle/>
          <a:p>
            <a:r>
              <a:rPr lang="en-GB" sz="3200" b="1" i="0" dirty="0">
                <a:solidFill>
                  <a:srgbClr val="111111"/>
                </a:solidFill>
                <a:effectLst/>
              </a:rPr>
              <a:t>Common examples of reflective practice in health and social care include:</a:t>
            </a:r>
            <a:endParaRPr lang="en-GB" sz="3200" b="1" dirty="0"/>
          </a:p>
        </p:txBody>
      </p:sp>
      <p:sp>
        <p:nvSpPr>
          <p:cNvPr id="3" name="Content Placeholder 2">
            <a:extLst>
              <a:ext uri="{FF2B5EF4-FFF2-40B4-BE49-F238E27FC236}">
                <a16:creationId xmlns:a16="http://schemas.microsoft.com/office/drawing/2014/main" id="{A343C136-4EB9-1167-C85B-A4FFA8E32091}"/>
              </a:ext>
            </a:extLst>
          </p:cNvPr>
          <p:cNvSpPr>
            <a:spLocks noGrp="1"/>
          </p:cNvSpPr>
          <p:nvPr>
            <p:ph idx="1"/>
          </p:nvPr>
        </p:nvSpPr>
        <p:spPr>
          <a:xfrm>
            <a:off x="609600" y="1692459"/>
            <a:ext cx="10972800" cy="3917032"/>
          </a:xfrm>
        </p:spPr>
        <p:txBody>
          <a:bodyPr/>
          <a:lstStyle/>
          <a:p>
            <a:pPr algn="l">
              <a:buFont typeface="Arial" panose="020B0604020202020204" pitchFamily="34" charset="0"/>
              <a:buChar char="•"/>
            </a:pPr>
            <a:r>
              <a:rPr lang="en-GB" sz="2000" b="1" i="0" dirty="0">
                <a:solidFill>
                  <a:srgbClr val="111111"/>
                </a:solidFill>
                <a:effectLst/>
              </a:rPr>
              <a:t>Critical Incident Reports </a:t>
            </a:r>
            <a:r>
              <a:rPr lang="en-GB" sz="2000" b="0" i="0" dirty="0">
                <a:solidFill>
                  <a:srgbClr val="111111"/>
                </a:solidFill>
                <a:effectLst/>
              </a:rPr>
              <a:t>– e.g. Analysing specific events or situations to understand the factors that contributed to their outcomes and lessons learned</a:t>
            </a:r>
          </a:p>
          <a:p>
            <a:pPr algn="l">
              <a:buFont typeface="Arial" panose="020B0604020202020204" pitchFamily="34" charset="0"/>
              <a:buChar char="•"/>
            </a:pPr>
            <a:r>
              <a:rPr lang="en-GB" sz="2000" b="1" i="0" dirty="0">
                <a:solidFill>
                  <a:srgbClr val="111111"/>
                </a:solidFill>
                <a:effectLst/>
              </a:rPr>
              <a:t>Group Reflection Sessions </a:t>
            </a:r>
            <a:r>
              <a:rPr lang="en-GB" sz="2000" b="0" i="0" dirty="0">
                <a:solidFill>
                  <a:srgbClr val="111111"/>
                </a:solidFill>
                <a:effectLst/>
              </a:rPr>
              <a:t>– e.g. Participating in group discussions or team meetings to share experiences, perspectives, and insights to collectively learn from one another</a:t>
            </a:r>
          </a:p>
          <a:p>
            <a:pPr algn="l">
              <a:buFont typeface="Arial" panose="020B0604020202020204" pitchFamily="34" charset="0"/>
              <a:buChar char="•"/>
            </a:pPr>
            <a:r>
              <a:rPr lang="en-GB" sz="2000" b="1" i="0" dirty="0">
                <a:solidFill>
                  <a:srgbClr val="111111"/>
                </a:solidFill>
                <a:effectLst/>
              </a:rPr>
              <a:t>Clinical Supervision </a:t>
            </a:r>
            <a:r>
              <a:rPr lang="en-GB" sz="2000" b="0" i="0" dirty="0">
                <a:solidFill>
                  <a:srgbClr val="111111"/>
                </a:solidFill>
                <a:effectLst/>
              </a:rPr>
              <a:t>– e.g. Engaging in regular one-to-one sessions with a supervisor or mentor to reflect on your practice to receive feedback and explore professional growth opportunities</a:t>
            </a:r>
          </a:p>
          <a:p>
            <a:pPr algn="l">
              <a:buFont typeface="Arial" panose="020B0604020202020204" pitchFamily="34" charset="0"/>
              <a:buChar char="•"/>
            </a:pPr>
            <a:r>
              <a:rPr lang="en-GB" sz="2000" b="1" i="0" dirty="0">
                <a:solidFill>
                  <a:srgbClr val="111111"/>
                </a:solidFill>
                <a:effectLst/>
              </a:rPr>
              <a:t>Reflective Writing </a:t>
            </a:r>
            <a:r>
              <a:rPr lang="en-GB" sz="2000" b="0" i="0" dirty="0">
                <a:solidFill>
                  <a:srgbClr val="111111"/>
                </a:solidFill>
                <a:effectLst/>
              </a:rPr>
              <a:t>– e.g. Keeping reflective journals to document experiences including </a:t>
            </a:r>
            <a:r>
              <a:rPr lang="en-GB" sz="2000" b="0" i="0" dirty="0" smtClean="0">
                <a:solidFill>
                  <a:srgbClr val="111111"/>
                </a:solidFill>
                <a:effectLst/>
              </a:rPr>
              <a:t>feelings </a:t>
            </a:r>
            <a:r>
              <a:rPr lang="en-GB" sz="2000" b="0" i="0" dirty="0">
                <a:solidFill>
                  <a:srgbClr val="111111"/>
                </a:solidFill>
                <a:effectLst/>
              </a:rPr>
              <a:t>and lessons learned</a:t>
            </a:r>
          </a:p>
          <a:p>
            <a:pPr algn="l">
              <a:buFont typeface="Arial" panose="020B0604020202020204" pitchFamily="34" charset="0"/>
              <a:buChar char="•"/>
            </a:pPr>
            <a:r>
              <a:rPr lang="en-GB" sz="2000" b="1" i="0" dirty="0">
                <a:solidFill>
                  <a:srgbClr val="111111"/>
                </a:solidFill>
                <a:effectLst/>
              </a:rPr>
              <a:t>Simulation and role-play </a:t>
            </a:r>
            <a:r>
              <a:rPr lang="en-GB" sz="2000" b="0" i="0" dirty="0">
                <a:solidFill>
                  <a:srgbClr val="111111"/>
                </a:solidFill>
                <a:effectLst/>
              </a:rPr>
              <a:t>– e.g. Participating in simulated scenarios or role-playing exercises to reflect on practice skills, </a:t>
            </a:r>
            <a:r>
              <a:rPr lang="en-GB" sz="2000" b="0" i="0" dirty="0" smtClean="0">
                <a:solidFill>
                  <a:srgbClr val="111111"/>
                </a:solidFill>
                <a:effectLst/>
              </a:rPr>
              <a:t>decision-making </a:t>
            </a:r>
            <a:r>
              <a:rPr lang="en-GB" sz="2000" b="0" i="0" dirty="0">
                <a:solidFill>
                  <a:srgbClr val="111111"/>
                </a:solidFill>
                <a:effectLst/>
              </a:rPr>
              <a:t>and communication skills</a:t>
            </a:r>
          </a:p>
          <a:p>
            <a:pPr marL="0" indent="0">
              <a:buNone/>
            </a:pPr>
            <a:endParaRPr lang="en-GB" dirty="0"/>
          </a:p>
        </p:txBody>
      </p:sp>
      <p:sp>
        <p:nvSpPr>
          <p:cNvPr id="4" name="Date Placeholder 3">
            <a:extLst>
              <a:ext uri="{FF2B5EF4-FFF2-40B4-BE49-F238E27FC236}">
                <a16:creationId xmlns:a16="http://schemas.microsoft.com/office/drawing/2014/main" id="{09339432-83EB-8ECC-D51C-49A947BBE145}"/>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4DB8D44D-707D-D842-ECEF-ADFC3EFDBF81}"/>
              </a:ext>
            </a:extLst>
          </p:cNvPr>
          <p:cNvSpPr>
            <a:spLocks noGrp="1"/>
          </p:cNvSpPr>
          <p:nvPr>
            <p:ph type="sldNum" sz="quarter" idx="12"/>
          </p:nvPr>
        </p:nvSpPr>
        <p:spPr/>
        <p:txBody>
          <a:bodyPr/>
          <a:lstStyle/>
          <a:p>
            <a:pPr>
              <a:defRPr/>
            </a:pPr>
            <a:fld id="{8B34AADE-47AB-4FD6-A959-68A9E6432E18}" type="slidenum">
              <a:rPr lang="en-GB" altLang="en-US" smtClean="0"/>
              <a:pPr>
                <a:defRPr/>
              </a:pPr>
              <a:t>32</a:t>
            </a:fld>
            <a:endParaRPr lang="en-GB" altLang="en-US"/>
          </a:p>
        </p:txBody>
      </p:sp>
    </p:spTree>
    <p:extLst>
      <p:ext uri="{BB962C8B-B14F-4D97-AF65-F5344CB8AC3E}">
        <p14:creationId xmlns:p14="http://schemas.microsoft.com/office/powerpoint/2010/main" val="3473171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BC047-42B5-6982-2FC0-6BE8F2273E05}"/>
              </a:ext>
            </a:extLst>
          </p:cNvPr>
          <p:cNvSpPr>
            <a:spLocks noGrp="1"/>
          </p:cNvSpPr>
          <p:nvPr>
            <p:ph type="title"/>
          </p:nvPr>
        </p:nvSpPr>
        <p:spPr/>
        <p:txBody>
          <a:bodyPr/>
          <a:lstStyle/>
          <a:p>
            <a:r>
              <a:rPr lang="en-GB" sz="4000" b="1" dirty="0"/>
              <a:t>Activity </a:t>
            </a:r>
          </a:p>
        </p:txBody>
      </p:sp>
      <p:sp>
        <p:nvSpPr>
          <p:cNvPr id="3" name="Content Placeholder 2">
            <a:extLst>
              <a:ext uri="{FF2B5EF4-FFF2-40B4-BE49-F238E27FC236}">
                <a16:creationId xmlns:a16="http://schemas.microsoft.com/office/drawing/2014/main" id="{EA28B527-19C1-F796-D3B2-2D005E9D5D63}"/>
              </a:ext>
            </a:extLst>
          </p:cNvPr>
          <p:cNvSpPr>
            <a:spLocks noGrp="1"/>
          </p:cNvSpPr>
          <p:nvPr>
            <p:ph idx="1"/>
          </p:nvPr>
        </p:nvSpPr>
        <p:spPr>
          <a:xfrm>
            <a:off x="457200" y="1354015"/>
            <a:ext cx="11125199" cy="4163218"/>
          </a:xfrm>
        </p:spPr>
        <p:txBody>
          <a:bodyPr/>
          <a:lstStyle/>
          <a:p>
            <a:r>
              <a:rPr lang="en-GB" sz="2800" dirty="0"/>
              <a:t>Review and reflect on any learning experiences over the past year.</a:t>
            </a:r>
          </a:p>
          <a:p>
            <a:r>
              <a:rPr lang="en-GB" sz="2800" dirty="0"/>
              <a:t>Write your thoughts down about what you learned, what insights it gave you and what you might have done differently. </a:t>
            </a:r>
          </a:p>
          <a:p>
            <a:r>
              <a:rPr lang="en-GB" sz="2800" dirty="0"/>
              <a:t>You can include both formal training events and informal learning (e.g. learning from colleagues, reading about new technologies, new methods of working, legislative changes, shadowing or assisting an experienced colleague, lessons learned from mistakes, lessons learned from critical incidents or events). </a:t>
            </a:r>
          </a:p>
          <a:p>
            <a:r>
              <a:rPr lang="en-GB" sz="2800" dirty="0"/>
              <a:t>Discuss in pairs</a:t>
            </a:r>
            <a:r>
              <a:rPr lang="en-GB" sz="2800" dirty="0" smtClean="0"/>
              <a:t>/ groups</a:t>
            </a:r>
            <a:r>
              <a:rPr lang="en-GB" sz="2800" dirty="0"/>
              <a:t>.</a:t>
            </a:r>
          </a:p>
        </p:txBody>
      </p:sp>
      <p:sp>
        <p:nvSpPr>
          <p:cNvPr id="4" name="Date Placeholder 3">
            <a:extLst>
              <a:ext uri="{FF2B5EF4-FFF2-40B4-BE49-F238E27FC236}">
                <a16:creationId xmlns:a16="http://schemas.microsoft.com/office/drawing/2014/main" id="{CD35E3C7-8F13-A8BE-F4F8-FCF2D104EFB6}"/>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AEA7D23D-6B0D-5477-6ACD-DF35D592D7B9}"/>
              </a:ext>
            </a:extLst>
          </p:cNvPr>
          <p:cNvSpPr>
            <a:spLocks noGrp="1"/>
          </p:cNvSpPr>
          <p:nvPr>
            <p:ph type="sldNum" sz="quarter" idx="12"/>
          </p:nvPr>
        </p:nvSpPr>
        <p:spPr/>
        <p:txBody>
          <a:bodyPr/>
          <a:lstStyle/>
          <a:p>
            <a:pPr>
              <a:defRPr/>
            </a:pPr>
            <a:fld id="{8B34AADE-47AB-4FD6-A959-68A9E6432E18}" type="slidenum">
              <a:rPr lang="en-GB" altLang="en-US" smtClean="0"/>
              <a:pPr>
                <a:defRPr/>
              </a:pPr>
              <a:t>33</a:t>
            </a:fld>
            <a:endParaRPr lang="en-GB" altLang="en-US"/>
          </a:p>
        </p:txBody>
      </p:sp>
    </p:spTree>
    <p:extLst>
      <p:ext uri="{BB962C8B-B14F-4D97-AF65-F5344CB8AC3E}">
        <p14:creationId xmlns:p14="http://schemas.microsoft.com/office/powerpoint/2010/main" val="20536113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9AB036E4-4819-D1CB-A668-91EAF221319B}"/>
              </a:ext>
            </a:extLst>
          </p:cNvPr>
          <p:cNvSpPr>
            <a:spLocks noGrp="1"/>
          </p:cNvSpPr>
          <p:nvPr>
            <p:ph type="title"/>
          </p:nvPr>
        </p:nvSpPr>
        <p:spPr/>
        <p:txBody>
          <a:bodyPr/>
          <a:lstStyle/>
          <a:p>
            <a:r>
              <a:rPr lang="en-GB" altLang="en-US" b="1"/>
              <a:t>QUESTION TIME</a:t>
            </a:r>
          </a:p>
        </p:txBody>
      </p:sp>
      <p:pic>
        <p:nvPicPr>
          <p:cNvPr id="17411" name="Content Placeholder 5">
            <a:extLst>
              <a:ext uri="{FF2B5EF4-FFF2-40B4-BE49-F238E27FC236}">
                <a16:creationId xmlns:a16="http://schemas.microsoft.com/office/drawing/2014/main" id="{AC121048-C379-22DC-7BA6-FB8382F83EF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872038" y="2359025"/>
            <a:ext cx="2146300" cy="2139950"/>
          </a:xfrm>
        </p:spPr>
      </p:pic>
      <p:sp>
        <p:nvSpPr>
          <p:cNvPr id="4" name="Date Placeholder 3">
            <a:extLst>
              <a:ext uri="{FF2B5EF4-FFF2-40B4-BE49-F238E27FC236}">
                <a16:creationId xmlns:a16="http://schemas.microsoft.com/office/drawing/2014/main" id="{C680AA8A-1579-8A88-4690-92C36A289B7F}"/>
              </a:ext>
            </a:extLst>
          </p:cNvPr>
          <p:cNvSpPr>
            <a:spLocks noGrp="1"/>
          </p:cNvSpPr>
          <p:nvPr>
            <p:ph type="dt"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C329EE58-E6A4-4677-BD48-D1D3A6272A9B}"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17413" name="Slide Number Placeholder 4">
            <a:extLst>
              <a:ext uri="{FF2B5EF4-FFF2-40B4-BE49-F238E27FC236}">
                <a16:creationId xmlns:a16="http://schemas.microsoft.com/office/drawing/2014/main" id="{7DCCD910-55B0-4A03-02E9-6A9C273E3E8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E432827D-8097-4BF2-903E-B04273729EB0}"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34</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pic>
        <p:nvPicPr>
          <p:cNvPr id="17414" name="Picture 6">
            <a:extLst>
              <a:ext uri="{FF2B5EF4-FFF2-40B4-BE49-F238E27FC236}">
                <a16:creationId xmlns:a16="http://schemas.microsoft.com/office/drawing/2014/main" id="{6D0D4BD2-3FE7-093C-1450-C5027D0FA8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1713" y="1417638"/>
            <a:ext cx="18716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7">
            <a:extLst>
              <a:ext uri="{FF2B5EF4-FFF2-40B4-BE49-F238E27FC236}">
                <a16:creationId xmlns:a16="http://schemas.microsoft.com/office/drawing/2014/main" id="{AF34641E-E032-FA2C-4F76-31B95F45AA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40688" y="3644900"/>
            <a:ext cx="2468562"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03FAD-6262-4E05-C88A-B196E4788E66}"/>
              </a:ext>
            </a:extLst>
          </p:cNvPr>
          <p:cNvSpPr>
            <a:spLocks noGrp="1"/>
          </p:cNvSpPr>
          <p:nvPr>
            <p:ph type="title"/>
          </p:nvPr>
        </p:nvSpPr>
        <p:spPr/>
        <p:txBody>
          <a:bodyPr/>
          <a:lstStyle/>
          <a:p>
            <a:r>
              <a:rPr lang="en-GB" b="1" dirty="0"/>
              <a:t>What did I learn? </a:t>
            </a:r>
          </a:p>
        </p:txBody>
      </p:sp>
      <p:sp>
        <p:nvSpPr>
          <p:cNvPr id="3" name="Content Placeholder 2">
            <a:extLst>
              <a:ext uri="{FF2B5EF4-FFF2-40B4-BE49-F238E27FC236}">
                <a16:creationId xmlns:a16="http://schemas.microsoft.com/office/drawing/2014/main" id="{6B7DAD01-2BC6-5365-A802-0D4687C01ABC}"/>
              </a:ext>
            </a:extLst>
          </p:cNvPr>
          <p:cNvSpPr>
            <a:spLocks noGrp="1"/>
          </p:cNvSpPr>
          <p:nvPr>
            <p:ph idx="1"/>
          </p:nvPr>
        </p:nvSpPr>
        <p:spPr>
          <a:xfrm>
            <a:off x="3419475" y="2000251"/>
            <a:ext cx="8391526" cy="3516982"/>
          </a:xfrm>
        </p:spPr>
        <p:txBody>
          <a:bodyPr/>
          <a:lstStyle/>
          <a:p>
            <a:r>
              <a:rPr lang="en-GB" sz="4400" dirty="0"/>
              <a:t>What I have learnt today will help me in my practice because....</a:t>
            </a:r>
          </a:p>
          <a:p>
            <a:endParaRPr lang="en-GB" sz="4000" dirty="0"/>
          </a:p>
          <a:p>
            <a:endParaRPr lang="en-GB" dirty="0"/>
          </a:p>
          <a:p>
            <a:endParaRPr lang="en-GB" dirty="0"/>
          </a:p>
        </p:txBody>
      </p:sp>
      <p:sp>
        <p:nvSpPr>
          <p:cNvPr id="4" name="Date Placeholder 3">
            <a:extLst>
              <a:ext uri="{FF2B5EF4-FFF2-40B4-BE49-F238E27FC236}">
                <a16:creationId xmlns:a16="http://schemas.microsoft.com/office/drawing/2014/main" id="{B8059A93-2BCF-695B-4425-F8E7F79990EA}"/>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AEAE516-398A-4C62-BFF5-3A06D03BAA36}"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3D35492F-71C9-2383-4E2A-8CEFE6A25CE0}"/>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A1CCF11-17A1-496D-A53A-015F807BD464}"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pic>
        <p:nvPicPr>
          <p:cNvPr id="6" name="Picture 5">
            <a:extLst>
              <a:ext uri="{FF2B5EF4-FFF2-40B4-BE49-F238E27FC236}">
                <a16:creationId xmlns:a16="http://schemas.microsoft.com/office/drawing/2014/main" id="{3A9995A7-C021-18DB-16A4-B2B9E4DA1FB7}"/>
              </a:ext>
            </a:extLst>
          </p:cNvPr>
          <p:cNvPicPr>
            <a:picLocks noChangeAspect="1"/>
          </p:cNvPicPr>
          <p:nvPr/>
        </p:nvPicPr>
        <p:blipFill>
          <a:blip r:embed="rId2"/>
          <a:stretch>
            <a:fillRect/>
          </a:stretch>
        </p:blipFill>
        <p:spPr>
          <a:xfrm>
            <a:off x="876301" y="1828800"/>
            <a:ext cx="2058582" cy="2925030"/>
          </a:xfrm>
          <a:prstGeom prst="rect">
            <a:avLst/>
          </a:prstGeom>
        </p:spPr>
      </p:pic>
    </p:spTree>
    <p:extLst>
      <p:ext uri="{BB962C8B-B14F-4D97-AF65-F5344CB8AC3E}">
        <p14:creationId xmlns:p14="http://schemas.microsoft.com/office/powerpoint/2010/main" val="41078916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833A3-5138-D04F-1385-619E66578777}"/>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8F539EF5-85CD-A1F1-2A1E-386DEB417770}"/>
              </a:ext>
            </a:extLst>
          </p:cNvPr>
          <p:cNvSpPr>
            <a:spLocks noGrp="1"/>
          </p:cNvSpPr>
          <p:nvPr>
            <p:ph idx="1"/>
          </p:nvPr>
        </p:nvSpPr>
        <p:spPr>
          <a:xfrm>
            <a:off x="609600" y="1670537"/>
            <a:ext cx="10972800" cy="3846695"/>
          </a:xfrm>
        </p:spPr>
        <p:txBody>
          <a:bodyPr/>
          <a:lstStyle/>
          <a:p>
            <a:r>
              <a:rPr lang="en-GB" sz="2800" dirty="0"/>
              <a:t>HCPC – Health &amp; Care Professions Council (2021) </a:t>
            </a:r>
            <a:r>
              <a:rPr lang="en-GB" sz="2800" i="1" dirty="0"/>
              <a:t>What is reflection? </a:t>
            </a:r>
            <a:r>
              <a:rPr lang="en-GB" sz="2800" dirty="0"/>
              <a:t>Available at: </a:t>
            </a:r>
            <a:r>
              <a:rPr lang="en-GB" sz="2800" dirty="0">
                <a:hlinkClick r:id="rId2"/>
              </a:rPr>
              <a:t>https://www.hcpc-uk.org/standards/meeting-our-standards/reflective-practice/what-is-reflection/</a:t>
            </a:r>
            <a:r>
              <a:rPr lang="en-GB" sz="2800" dirty="0"/>
              <a:t> (Accessed: 20 July 2022). </a:t>
            </a:r>
          </a:p>
          <a:p>
            <a:r>
              <a:rPr lang="en-GB" sz="2800" dirty="0"/>
              <a:t>Johnston, L. (2019) </a:t>
            </a:r>
            <a:r>
              <a:rPr lang="en-GB" sz="2800" i="1" dirty="0"/>
              <a:t>What is Continuing Professional Development (CPD)? </a:t>
            </a:r>
            <a:r>
              <a:rPr lang="en-GB" sz="2800" dirty="0"/>
              <a:t>Available at: </a:t>
            </a:r>
            <a:r>
              <a:rPr lang="en-GB" sz="2800" dirty="0">
                <a:hlinkClick r:id="rId3"/>
              </a:rPr>
              <a:t>https://career-advice.jobs.ac.uk/career-development/what-is-continuing-professional-development-cpd/</a:t>
            </a:r>
            <a:r>
              <a:rPr lang="en-GB" sz="2800" dirty="0"/>
              <a:t> (Accessed: 20 July 2022). </a:t>
            </a:r>
          </a:p>
          <a:p>
            <a:endParaRPr lang="en-GB" dirty="0"/>
          </a:p>
        </p:txBody>
      </p:sp>
      <p:sp>
        <p:nvSpPr>
          <p:cNvPr id="4" name="Date Placeholder 3">
            <a:extLst>
              <a:ext uri="{FF2B5EF4-FFF2-40B4-BE49-F238E27FC236}">
                <a16:creationId xmlns:a16="http://schemas.microsoft.com/office/drawing/2014/main" id="{3C82AFB6-F196-0882-5B3F-4DF755C08069}"/>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63163EF8-2307-4794-9875-6B8CA664E276}"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48ECBE07-4487-3950-6239-15A440BB284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4AADE-47AB-4FD6-A959-68A9E6432E18}"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altLang="en-US" sz="1200" b="0" i="0" u="none" strike="noStrike" kern="1200" cap="none" spc="0" normalizeH="0" baseline="0" noProof="0">
              <a:ln>
                <a:noFill/>
              </a:ln>
              <a:solidFill>
                <a:srgbClr val="898989"/>
              </a:solidFill>
              <a:effectLst/>
              <a:uLnTx/>
              <a:uFillTx/>
              <a:latin typeface="Myriad Pro"/>
              <a:ea typeface="+mn-ea"/>
              <a:cs typeface="+mn-cs"/>
            </a:endParaRPr>
          </a:p>
        </p:txBody>
      </p:sp>
    </p:spTree>
    <p:extLst>
      <p:ext uri="{BB962C8B-B14F-4D97-AF65-F5344CB8AC3E}">
        <p14:creationId xmlns:p14="http://schemas.microsoft.com/office/powerpoint/2010/main" val="4164064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642</TotalTime>
  <Words>2043</Words>
  <Application>Microsoft Office PowerPoint</Application>
  <PresentationFormat>Widescreen</PresentationFormat>
  <Paragraphs>264</Paragraphs>
  <Slides>36</Slides>
  <Notes>6</Notes>
  <HiddenSlides>0</HiddenSlides>
  <MMClips>3</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36</vt:i4>
      </vt:variant>
    </vt:vector>
  </HeadingPairs>
  <TitlesOfParts>
    <vt:vector size="42" baseType="lpstr">
      <vt:lpstr>Aptos</vt:lpstr>
      <vt:lpstr>Arial</vt:lpstr>
      <vt:lpstr>Google Sans</vt:lpstr>
      <vt:lpstr>Myriad Pro</vt:lpstr>
      <vt:lpstr>20140311PresentationUWTSDTemplate</vt:lpstr>
      <vt:lpstr>Slide</vt:lpstr>
      <vt:lpstr>PowerPoint Presentation</vt:lpstr>
      <vt:lpstr>Recap on last week</vt:lpstr>
      <vt:lpstr>Duty of care in health and social care</vt:lpstr>
      <vt:lpstr>Duty of care in health and social care</vt:lpstr>
      <vt:lpstr>Services for children, parents or families should have in place </vt:lpstr>
      <vt:lpstr>Aim of Lecture  (Week 7) </vt:lpstr>
      <vt:lpstr>Learning objectives  (Week 7)</vt:lpstr>
      <vt:lpstr>Discussion </vt:lpstr>
      <vt:lpstr>PowerPoint Presentation</vt:lpstr>
      <vt:lpstr>Reflection</vt:lpstr>
      <vt:lpstr>What is not reflection</vt:lpstr>
      <vt:lpstr>Reflect on own practice </vt:lpstr>
      <vt:lpstr>Pair work: Reflect on this situation</vt:lpstr>
      <vt:lpstr>Munira’s reflective questions</vt:lpstr>
      <vt:lpstr>Video: The benefits of reflective practice</vt:lpstr>
      <vt:lpstr>Video: The Personal Impact of Reflective Practice</vt:lpstr>
      <vt:lpstr>Why should you reflect?</vt:lpstr>
      <vt:lpstr>When there is no reflection… ‘Short Circuit Story’ Cycle</vt:lpstr>
      <vt:lpstr>Difficult conversations and conflict resolution</vt:lpstr>
      <vt:lpstr>Feedback for learning</vt:lpstr>
      <vt:lpstr>PowerPoint Presentation</vt:lpstr>
      <vt:lpstr>PowerPoint Presentation</vt:lpstr>
      <vt:lpstr>Planning for own development</vt:lpstr>
      <vt:lpstr>What is Continuing  Professional Development (CPD)?</vt:lpstr>
      <vt:lpstr>CPD courses for professionals </vt:lpstr>
      <vt:lpstr>CPD can only be effective when:  </vt:lpstr>
      <vt:lpstr>CPD training helps professionals to:</vt:lpstr>
      <vt:lpstr>Video: The CPD cycle</vt:lpstr>
      <vt:lpstr>The benefits of CPD </vt:lpstr>
      <vt:lpstr>Why is CPD Important in Health and Social Care?</vt:lpstr>
      <vt:lpstr>CPD and duty of care</vt:lpstr>
      <vt:lpstr>Common examples of reflective practice in health and social care include:</vt:lpstr>
      <vt:lpstr>Activity </vt:lpstr>
      <vt:lpstr>QUESTION TIME</vt:lpstr>
      <vt:lpstr>What did I learn?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Health and Social Care Practice  (BMHP5016_LON)</dc:title>
  <dc:creator>bianca sanfilippo</dc:creator>
  <cp:lastModifiedBy>user</cp:lastModifiedBy>
  <cp:revision>24</cp:revision>
  <dcterms:created xsi:type="dcterms:W3CDTF">2022-07-20T20:21:53Z</dcterms:created>
  <dcterms:modified xsi:type="dcterms:W3CDTF">2026-10-13T12:12:26Z</dcterms:modified>
</cp:coreProperties>
</file>