
<file path=[Content_Types].xml><?xml version="1.0" encoding="utf-8"?>
<Types xmlns="http://schemas.openxmlformats.org/package/2006/content-types">
  <Default Extension="jp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57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2D492-7BCF-41EB-A980-1736642F772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0C9C096-5CDA-4A83-9E0A-687A45CE738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98C0FF-B759-4E36-804C-EB1312D6AB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64A2D-EA15-4104-90D9-DD54A96855FA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7ADA2DC-5055-4683-AFE2-004528E840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E4852D-F349-4EAD-9B39-5E0EB55921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0C6F4-471F-4FD8-A2F7-47F73ED9F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11096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5E743D-3641-45C9-9289-BB12DB4FFEA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6DC39E-5C0C-4CAC-B481-07697C4B8D0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4A2851-6ED0-45C5-8C08-9C7EB1B0A6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64A2D-EA15-4104-90D9-DD54A96855FA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F55F62-3213-4595-AB61-702AA292E7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BF6605-B171-466A-9BB6-9ABF1FC48E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0C6F4-471F-4FD8-A2F7-47F73ED9F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152270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31D217-C776-4299-A2DB-934E160DD3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4DDE6C8-BC6E-49F6-A498-E980007BD8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74FFC2-5765-4AB1-AC36-2F6C73FF06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64A2D-EA15-4104-90D9-DD54A96855FA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F5C3D4-DD66-4341-8DDA-F1EEF150B8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064766B-6DF1-4F64-8CCF-73DF0ADA1F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0C6F4-471F-4FD8-A2F7-47F73ED9F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340507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2343A3-CC84-4729-95B3-BBF626321F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0F82C-5332-4A86-A43A-B577D5DFEB9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547F8B4-33EB-4F39-BF1D-FFE698A6DBD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520880-7F6F-4426-B163-B549742FA7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64A2D-EA15-4104-90D9-DD54A96855FA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BB5F27-0950-4FA8-8E8A-D4BF1534CF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5EC35D3-B580-4612-AE71-BA627247CE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0C6F4-471F-4FD8-A2F7-47F73ED9F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0969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46ED5A-F3B5-4A72-80DC-2B099AEAE2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25029CA-4AF0-454E-BFD7-CE90665D076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02F3E4-1ECD-4915-9750-FEC1494382F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6D0EFA3-E4E1-4854-8611-8F12AA6BB2D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8F8D8F2-924C-4A3A-9114-11771053E45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0269B5A-2680-491E-A62B-32F2242345B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64A2D-EA15-4104-90D9-DD54A96855FA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252F9101-8CC7-4E0B-93CD-7C33C6D895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3E519317-262F-4C53-BF8F-BDF15B8042C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0C6F4-471F-4FD8-A2F7-47F73ED9F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644681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43F8C7-BA8C-433B-98B7-6271B80005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E5FA673-6697-4AAD-B8E3-C2E3B54411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64A2D-EA15-4104-90D9-DD54A96855FA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3DB5288-FBC8-4F09-B59F-5FF05F34B7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48BC745-9741-4F70-A633-ECEC3D3378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0C6F4-471F-4FD8-A2F7-47F73ED9F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577532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2D44FE9-2766-491D-B46A-0A1346B684F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64A2D-EA15-4104-90D9-DD54A96855FA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B7FB4F6-4B97-47E2-90D8-8BA3740E3D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D1D504F-2C1E-4D37-A782-0636ED321B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0C6F4-471F-4FD8-A2F7-47F73ED9F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0515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8E87C2-9306-4A42-9C31-AB8A72D89D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B6B32E-0C6A-4BA3-A91C-946011D0B6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FC20202-4A61-4CBA-A6EE-E95096FFDD6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2A2A9C-785B-46CD-9E6B-C73EEE9B18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64A2D-EA15-4104-90D9-DD54A96855FA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BFAE8E1-44DA-4DB2-B1F7-A50AF976D0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3136B83-9B92-4FEC-87CB-7DD6842C0C9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0C6F4-471F-4FD8-A2F7-47F73ED9F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77707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ECC767-B243-4FBF-B9E1-DCD94BF2079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099FCE8-AD61-419E-9B05-587AFEABDAA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E05A10F-5B49-4D09-B5C4-96F071FDBB8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808486-868C-4E17-A958-6526CA6F3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64A2D-EA15-4104-90D9-DD54A96855FA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B8B020-D12C-4CF8-A737-579805867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6459D2-376E-4CEF-8742-E021ED6FAA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0C6F4-471F-4FD8-A2F7-47F73ED9F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5784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D69E133-2DB9-46B6-A668-7953866EC3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EB6BF73-33E3-42E5-8109-A0981E61A7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E86C63-3397-40E4-9986-9E3B1E2A10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64A2D-EA15-4104-90D9-DD54A96855FA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1A915-C887-4830-B7E3-AE28EE622F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F21A18-2FE8-467A-B348-E8898E898C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0C6F4-471F-4FD8-A2F7-47F73ED9F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15688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0A77CD1-BE08-4874-A7BC-98D6183DC8C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2090E7-C6AC-4853-8157-C92426241C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0DD9608-C967-4BD1-BC14-A3094208A3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8C64A2D-EA15-4104-90D9-DD54A96855FA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570823-1C29-4A4D-98AD-A348AF7DC4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0224F4-ACA5-49AF-AA04-6B3A9DFCD0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80C6F4-471F-4FD8-A2F7-47F73ED9F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376169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40000"/>
                <a:lumOff val="60000"/>
              </a:schemeClr>
            </a:gs>
            <a:gs pos="50000">
              <a:schemeClr val="accent6">
                <a:lumMod val="60000"/>
                <a:lumOff val="40000"/>
              </a:schemeClr>
            </a:gs>
            <a:gs pos="85000">
              <a:schemeClr val="tx2"/>
            </a:gs>
            <a:gs pos="100000">
              <a:schemeClr val="tx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7C86164-5C26-49E2-A666-F7E34D10B8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275F8D6-1D33-493F-B349-A5E6C5613D1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8DB6CF9-64DD-4CD6-A787-DD40FE62644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C64A2D-EA15-4104-90D9-DD54A96855FA}" type="datetimeFigureOut">
              <a:rPr lang="en-GB" smtClean="0"/>
              <a:t>12/06/2020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DF9FCF-EDBE-4EB9-ACEC-718344104597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FD9AC02-A230-486C-81B1-70136D99322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80C6F4-471F-4FD8-A2F7-47F73ED9F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15400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2.png"/><Relationship Id="rId4" Type="http://schemas.openxmlformats.org/officeDocument/2006/relationships/image" Target="../media/image1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4.jpg"/><Relationship Id="rId4" Type="http://schemas.openxmlformats.org/officeDocument/2006/relationships/image" Target="../media/image3.jp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commons.wikimedia.org/w/index.php?curid=6237499" TargetMode="External"/><Relationship Id="rId2" Type="http://schemas.openxmlformats.org/officeDocument/2006/relationships/hyperlink" Target="https://commons.wikimedia.org/w/index.php?curid=2319796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ommons.wikimedia.org/w/index.php?curid=1670026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8BEE6A-64C3-4EDE-B743-064A55B611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46627" y="-153898"/>
            <a:ext cx="4645250" cy="2889114"/>
          </a:xfrm>
        </p:spPr>
        <p:txBody>
          <a:bodyPr anchor="b">
            <a:normAutofit/>
          </a:bodyPr>
          <a:lstStyle/>
          <a:p>
            <a:pPr algn="l"/>
            <a:r>
              <a:rPr lang="en-GB" sz="4700" dirty="0">
                <a:latin typeface="Arial" panose="020B0604020202020204" pitchFamily="34" charset="0"/>
                <a:cs typeface="Arial" panose="020B0604020202020204" pitchFamily="34" charset="0"/>
              </a:rPr>
              <a:t>Medusa: </a:t>
            </a:r>
            <a:br>
              <a:rPr lang="en-GB" sz="47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700" dirty="0">
                <a:latin typeface="Arial" panose="020B0604020202020204" pitchFamily="34" charset="0"/>
                <a:cs typeface="Arial" panose="020B0604020202020204" pitchFamily="34" charset="0"/>
              </a:rPr>
              <a:t>Representations Through Time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232B11C-84DD-490F-BA63-7E85246549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46627" y="3173762"/>
            <a:ext cx="4645250" cy="1147863"/>
          </a:xfrm>
        </p:spPr>
        <p:txBody>
          <a:bodyPr anchor="t">
            <a:normAutofit/>
          </a:bodyPr>
          <a:lstStyle/>
          <a:p>
            <a:pPr algn="l"/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How was the figure represented in Classical Mythology, and how has it changed?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1DB7C82F-AB7E-4F0C-B829-FA1B9C4151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6172782" cy="6858000"/>
          </a:xfrm>
          <a:custGeom>
            <a:avLst/>
            <a:gdLst>
              <a:gd name="connsiteX0" fmla="*/ 6172782 w 6172782"/>
              <a:gd name="connsiteY0" fmla="*/ 0 h 6858000"/>
              <a:gd name="connsiteX1" fmla="*/ 69075 w 6172782"/>
              <a:gd name="connsiteY1" fmla="*/ 0 h 6858000"/>
              <a:gd name="connsiteX2" fmla="*/ 35131 w 6172782"/>
              <a:gd name="connsiteY2" fmla="*/ 267128 h 6858000"/>
              <a:gd name="connsiteX3" fmla="*/ 0 w 6172782"/>
              <a:gd name="connsiteY3" fmla="*/ 962845 h 6858000"/>
              <a:gd name="connsiteX4" fmla="*/ 3276103 w 6172782"/>
              <a:gd name="connsiteY4" fmla="*/ 6782205 h 6858000"/>
              <a:gd name="connsiteX5" fmla="*/ 3407923 w 6172782"/>
              <a:gd name="connsiteY5" fmla="*/ 6858000 h 6858000"/>
              <a:gd name="connsiteX6" fmla="*/ 6172782 w 617278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172782" h="6858000">
                <a:moveTo>
                  <a:pt x="6172782" y="0"/>
                </a:moveTo>
                <a:lnTo>
                  <a:pt x="69075" y="0"/>
                </a:lnTo>
                <a:lnTo>
                  <a:pt x="35131" y="267128"/>
                </a:lnTo>
                <a:cubicBezTo>
                  <a:pt x="11901" y="495874"/>
                  <a:pt x="0" y="727970"/>
                  <a:pt x="0" y="962845"/>
                </a:cubicBezTo>
                <a:cubicBezTo>
                  <a:pt x="0" y="3429034"/>
                  <a:pt x="1312002" y="5588789"/>
                  <a:pt x="3276103" y="6782205"/>
                </a:cubicBezTo>
                <a:lnTo>
                  <a:pt x="3407923" y="6858000"/>
                </a:lnTo>
                <a:lnTo>
                  <a:pt x="6172782" y="6858000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 descr="A picture containing game&#10;&#10;Description automatically generated">
            <a:extLst>
              <a:ext uri="{FF2B5EF4-FFF2-40B4-BE49-F238E27FC236}">
                <a16:creationId xmlns:a16="http://schemas.microsoft.com/office/drawing/2014/main" id="{6573C3CC-3E78-4CC9-985F-4B1D3CF6147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0747" r="13372"/>
          <a:stretch/>
        </p:blipFill>
        <p:spPr>
          <a:xfrm>
            <a:off x="20" y="10"/>
            <a:ext cx="6024134" cy="6857990"/>
          </a:xfrm>
          <a:custGeom>
            <a:avLst/>
            <a:gdLst/>
            <a:ahLst/>
            <a:cxnLst/>
            <a:rect l="l" t="t" r="r" b="b"/>
            <a:pathLst>
              <a:path w="6024154" h="6858000">
                <a:moveTo>
                  <a:pt x="0" y="0"/>
                </a:moveTo>
                <a:lnTo>
                  <a:pt x="5953780" y="0"/>
                </a:lnTo>
                <a:lnTo>
                  <a:pt x="5989880" y="284091"/>
                </a:lnTo>
                <a:cubicBezTo>
                  <a:pt x="6012544" y="507260"/>
                  <a:pt x="6024154" y="733696"/>
                  <a:pt x="6024154" y="962844"/>
                </a:cubicBezTo>
                <a:cubicBezTo>
                  <a:pt x="6024154" y="3483472"/>
                  <a:pt x="4619336" y="5675986"/>
                  <a:pt x="2549934" y="6800152"/>
                </a:cubicBezTo>
                <a:lnTo>
                  <a:pt x="2436987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4053C12-929B-4F92-AD18-06EC8591EA7E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75826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9896"/>
    </mc:Choice>
    <mc:Fallback>
      <p:transition spd="slow" advTm="989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40000"/>
                <a:lumOff val="60000"/>
              </a:schemeClr>
            </a:gs>
            <a:gs pos="50000">
              <a:schemeClr val="accent6">
                <a:lumMod val="60000"/>
                <a:lumOff val="40000"/>
              </a:schemeClr>
            </a:gs>
            <a:gs pos="85000">
              <a:schemeClr val="bg2"/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2E7338-3CF1-4B4A-8F5D-7E0E6BAAD9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Who is Medusa?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FE6FE4-20A1-4E66-BE47-CA7634418D7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1088"/>
            <a:ext cx="10515600" cy="4351338"/>
          </a:xfrm>
        </p:spPr>
        <p:txBody>
          <a:bodyPr/>
          <a:lstStyle/>
          <a:p>
            <a:r>
              <a:rPr lang="en-GB" dirty="0"/>
              <a:t>One of three monstrous sisters- The Gorgons.</a:t>
            </a:r>
          </a:p>
          <a:p>
            <a:r>
              <a:rPr lang="en-GB" dirty="0"/>
              <a:t>Raped by Poseidon in Athena’s Temple.</a:t>
            </a:r>
          </a:p>
          <a:p>
            <a:r>
              <a:rPr lang="en-GB" dirty="0"/>
              <a:t>Transformed into a monster with snakes for hair and a face that turns people to stone when beheld. </a:t>
            </a:r>
          </a:p>
          <a:p>
            <a:r>
              <a:rPr lang="en-GB" dirty="0"/>
              <a:t>Slain by Perseus on a quest for King Polydectes. </a:t>
            </a:r>
          </a:p>
          <a:p>
            <a:r>
              <a:rPr lang="en-GB" dirty="0"/>
              <a:t>He was aided by the Gods to do so.</a:t>
            </a:r>
          </a:p>
          <a:p>
            <a:r>
              <a:rPr lang="en-GB" dirty="0"/>
              <a:t>Upon her death, Pegasus (the winged horse) was born.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E669F6F7-47F8-4567-95D8-71F416A04B1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461427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66646"/>
    </mc:Choice>
    <mc:Fallback>
      <p:transition spd="slow" advTm="6664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40000"/>
                <a:lumOff val="60000"/>
              </a:schemeClr>
            </a:gs>
            <a:gs pos="50000">
              <a:schemeClr val="accent6">
                <a:lumMod val="60000"/>
                <a:lumOff val="40000"/>
              </a:schemeClr>
            </a:gs>
            <a:gs pos="85000">
              <a:schemeClr val="bg2"/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061E56-3F39-4FEB-A05A-B98D06A605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Representations of Medusa: Classical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2F64EA-BA99-4C30-A54F-1FF3435465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Medusa was used as a deterrent from invoking the wrath of the Gods.</a:t>
            </a:r>
          </a:p>
          <a:p>
            <a:r>
              <a:rPr lang="en-GB" dirty="0"/>
              <a:t>She was depicted as a beautiful maiden, and her punishment described as “just and well earned”.</a:t>
            </a:r>
          </a:p>
          <a:p>
            <a:r>
              <a:rPr lang="en-GB" dirty="0"/>
              <a:t>The imagery of her severed head was used in antiquity to ward off evil.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DF2312A-B992-4547-AFD6-DC2B5F5BD48C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89123" y="3915870"/>
            <a:ext cx="3761193" cy="2577005"/>
          </a:xfrm>
          <a:prstGeom prst="rect">
            <a:avLst/>
          </a:prstGeom>
        </p:spPr>
      </p:pic>
      <p:pic>
        <p:nvPicPr>
          <p:cNvPr id="7" name="Picture 6" descr="A picture containing sculpture, building, sitting, laying&#10;&#10;Description automatically generated">
            <a:extLst>
              <a:ext uri="{FF2B5EF4-FFF2-40B4-BE49-F238E27FC236}">
                <a16:creationId xmlns:a16="http://schemas.microsoft.com/office/drawing/2014/main" id="{DD965C23-74AA-4983-B39F-8FEA8085C938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4731" y="3915870"/>
            <a:ext cx="3590026" cy="2692519"/>
          </a:xfrm>
          <a:prstGeom prst="rect">
            <a:avLst/>
          </a:prstGeo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022F5B3D-122E-4958-BF08-DF5E53EE677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2541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437"/>
    </mc:Choice>
    <mc:Fallback>
      <p:transition spd="slow" advTm="524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40000"/>
                <a:lumOff val="60000"/>
              </a:schemeClr>
            </a:gs>
            <a:gs pos="50000">
              <a:schemeClr val="accent6">
                <a:lumMod val="60000"/>
                <a:lumOff val="40000"/>
              </a:schemeClr>
            </a:gs>
            <a:gs pos="85000">
              <a:schemeClr val="bg2"/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1AC5F7-2182-4A9A-BA53-770F1A1E32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Modern Representations of Medusa: Feminism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6D83FE1-FC23-49DC-ACEF-0847374CA6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04466"/>
            <a:ext cx="10515600" cy="4351338"/>
          </a:xfrm>
        </p:spPr>
        <p:txBody>
          <a:bodyPr/>
          <a:lstStyle/>
          <a:p>
            <a:r>
              <a:rPr lang="en-GB" dirty="0"/>
              <a:t>In the 20</a:t>
            </a:r>
            <a:r>
              <a:rPr lang="en-GB" baseline="30000" dirty="0"/>
              <a:t>th</a:t>
            </a:r>
            <a:r>
              <a:rPr lang="en-GB" dirty="0"/>
              <a:t> Century, the tale of Medusa was revisited by feminists.</a:t>
            </a:r>
          </a:p>
          <a:p>
            <a:r>
              <a:rPr lang="en-GB" dirty="0"/>
              <a:t>Medusa has since become an icon of feminism, as a woman punished for her beauty- and as an example of victim blaming.</a:t>
            </a:r>
          </a:p>
          <a:p>
            <a:r>
              <a:rPr lang="en-GB" dirty="0"/>
              <a:t>For some, Medusa has been adopted as a symbol of female rage, and is used as an example of injustice and as a social critique. 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8E8C0337-8BE5-493E-80EB-6261B8C4B5F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81499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6169"/>
    </mc:Choice>
    <mc:Fallback>
      <p:transition spd="slow" advTm="5616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40000"/>
                <a:lumOff val="60000"/>
              </a:schemeClr>
            </a:gs>
            <a:gs pos="50000">
              <a:schemeClr val="accent6">
                <a:lumMod val="60000"/>
                <a:lumOff val="40000"/>
              </a:schemeClr>
            </a:gs>
            <a:gs pos="85000">
              <a:schemeClr val="bg2"/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5BA0D1-4404-41A4-B561-81F0705473A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Modern Representations of Medusa: Psychoanalysis and Nihilism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475F5CD-ECDF-4706-B3F7-9D553E2BCF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/>
          <a:lstStyle/>
          <a:p>
            <a:r>
              <a:rPr lang="en-GB" dirty="0"/>
              <a:t>Sigmund Freud argues that: to decapitate=to castrate.</a:t>
            </a:r>
          </a:p>
          <a:p>
            <a:r>
              <a:rPr lang="en-GB" dirty="0"/>
              <a:t>Beth Seelig analyses Medusa’s punishment as a result of Athena’s unresolved conflict with her father.</a:t>
            </a:r>
          </a:p>
          <a:p>
            <a:endParaRPr lang="en-GB" dirty="0"/>
          </a:p>
          <a:p>
            <a:r>
              <a:rPr lang="en-GB" dirty="0"/>
              <a:t>Nihilists have argued that to not look into Medusa’s eyes is to deny the meaninglessness of the universe in favour of a romanticised ideal.</a:t>
            </a:r>
          </a:p>
          <a:p>
            <a:r>
              <a:rPr lang="en-GB" dirty="0"/>
              <a:t>It is also a case for scientific determinism.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2B72B41B-4CE8-499E-9153-C966D90D60A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6509965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86517"/>
    </mc:Choice>
    <mc:Fallback>
      <p:transition spd="slow" advTm="8651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40000"/>
                <a:lumOff val="60000"/>
              </a:schemeClr>
            </a:gs>
            <a:gs pos="50000">
              <a:schemeClr val="accent6">
                <a:lumMod val="60000"/>
                <a:lumOff val="40000"/>
              </a:schemeClr>
            </a:gs>
            <a:gs pos="85000">
              <a:schemeClr val="bg1"/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1F5B39-BF80-4A7B-BDE3-8DBC16FD9F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has the image of Medusa changed?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D19BB1-1FD2-4856-8AC6-3E017E1474C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Where once, the tale of Medusa was told to warn men of the gods, and of women- it now reads very differently.</a:t>
            </a:r>
          </a:p>
          <a:p>
            <a:r>
              <a:rPr lang="en-GB" dirty="0"/>
              <a:t>It is now a tale of female empowerment, and the tragedy of the sexual abuse of a woman who is deemed a monster for being subjected to an assault. </a:t>
            </a:r>
          </a:p>
          <a:p>
            <a:r>
              <a:rPr lang="en-GB" dirty="0"/>
              <a:t>It is both a cautionary tale and an inspiring one, and one of the most relevant Classical myths today.</a:t>
            </a:r>
          </a:p>
        </p:txBody>
      </p: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B32B3008-A9E5-4C9F-B37D-56ABDE64F1B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1366500" y="6032500"/>
            <a:ext cx="609600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330851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992"/>
    </mc:Choice>
    <mc:Fallback>
      <p:transition spd="slow" advTm="4099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6">
                <a:lumMod val="40000"/>
                <a:lumOff val="60000"/>
              </a:schemeClr>
            </a:gs>
            <a:gs pos="50000">
              <a:schemeClr val="accent6">
                <a:lumMod val="60000"/>
                <a:lumOff val="40000"/>
              </a:schemeClr>
            </a:gs>
            <a:gs pos="85000">
              <a:schemeClr val="bg2"/>
            </a:gs>
            <a:gs pos="100000">
              <a:schemeClr val="bg1"/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56D6A-D643-4E78-B501-365F80FB99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232584-1851-4647-AB1B-60FB6FC86C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sz="1400" dirty="0"/>
              <a:t>Pictures:</a:t>
            </a:r>
          </a:p>
          <a:p>
            <a:r>
              <a:rPr lang="en-GB" sz="1400" dirty="0"/>
              <a:t>By Ad Meskens - Own work, CC BY-SA 3.0, </a:t>
            </a:r>
            <a:r>
              <a:rPr lang="en-GB" sz="1400" dirty="0">
                <a:hlinkClick r:id="rId2"/>
              </a:rPr>
              <a:t>https://commons.wikimedia.org/w/index.php?curid=23197964</a:t>
            </a:r>
            <a:r>
              <a:rPr lang="en-GB" sz="1400" dirty="0"/>
              <a:t> [accessed 12/06/2020]</a:t>
            </a:r>
          </a:p>
          <a:p>
            <a:r>
              <a:rPr lang="en-GB" sz="1400" dirty="0"/>
              <a:t>By </a:t>
            </a:r>
            <a:r>
              <a:rPr lang="en-GB" sz="1400" dirty="0" err="1"/>
              <a:t>user:shakko</a:t>
            </a:r>
            <a:r>
              <a:rPr lang="en-GB" sz="1400" dirty="0"/>
              <a:t> - Own work, CC BY-SA 3.0, </a:t>
            </a:r>
            <a:r>
              <a:rPr lang="en-GB" sz="1400" dirty="0">
                <a:hlinkClick r:id="rId3"/>
              </a:rPr>
              <a:t>https://commons.wikimedia.org/w/index.php?curid=6237499</a:t>
            </a:r>
            <a:r>
              <a:rPr lang="en-GB" sz="1400" dirty="0"/>
              <a:t> [accessed 12/06/2020]</a:t>
            </a:r>
          </a:p>
          <a:p>
            <a:r>
              <a:rPr lang="en-GB" sz="1400" dirty="0"/>
              <a:t>By </a:t>
            </a:r>
            <a:r>
              <a:rPr lang="en-GB" sz="1400" dirty="0" err="1"/>
              <a:t>Dr.K</a:t>
            </a:r>
            <a:r>
              <a:rPr lang="en-GB" sz="1400" dirty="0"/>
              <a:t>. - Own work, CC BY-SA 3.0, </a:t>
            </a:r>
            <a:r>
              <a:rPr lang="en-GB" sz="1400" dirty="0">
                <a:hlinkClick r:id="rId4"/>
              </a:rPr>
              <a:t>https://commons.wikimedia.org/w/index.php?curid=16700263</a:t>
            </a:r>
            <a:r>
              <a:rPr lang="en-GB" sz="1400" dirty="0"/>
              <a:t> [accessed 12/06/2020]</a:t>
            </a:r>
          </a:p>
          <a:p>
            <a:endParaRPr lang="en-GB" sz="1400" dirty="0"/>
          </a:p>
          <a:p>
            <a:pPr marL="0" indent="0">
              <a:buNone/>
            </a:pPr>
            <a:r>
              <a:rPr lang="en-GB" sz="1400" dirty="0"/>
              <a:t>Information:</a:t>
            </a:r>
          </a:p>
          <a:p>
            <a:r>
              <a:rPr lang="en-GB" sz="1400" dirty="0"/>
              <a:t>C. Marconi</a:t>
            </a:r>
            <a:r>
              <a:rPr lang="en-GB" sz="1400" i="1" dirty="0"/>
              <a:t>, Temple Decoration and Cultural Identity in the Archaic Greek World: The Metopes of </a:t>
            </a:r>
            <a:r>
              <a:rPr lang="en-GB" sz="1400" i="1" dirty="0" err="1"/>
              <a:t>Selinus</a:t>
            </a:r>
            <a:r>
              <a:rPr lang="en-GB" sz="1400" i="1" dirty="0"/>
              <a:t>, </a:t>
            </a:r>
            <a:r>
              <a:rPr lang="en-GB" sz="1400" dirty="0"/>
              <a:t>(Cambridge, Cambridge University Press, 2007)</a:t>
            </a:r>
          </a:p>
          <a:p>
            <a:r>
              <a:rPr lang="en-GB" sz="1400" dirty="0"/>
              <a:t>Ovid, </a:t>
            </a:r>
            <a:r>
              <a:rPr lang="en-GB" sz="1400" i="1" dirty="0"/>
              <a:t>Metamorphoses</a:t>
            </a:r>
            <a:r>
              <a:rPr lang="en-GB" sz="1400" dirty="0"/>
              <a:t> iv.774–785, 790–801</a:t>
            </a:r>
          </a:p>
          <a:p>
            <a:r>
              <a:rPr lang="en-GB" sz="1400" dirty="0"/>
              <a:t>S.R Wilk</a:t>
            </a:r>
            <a:r>
              <a:rPr lang="en-GB" sz="1400" i="1" dirty="0"/>
              <a:t>, Medusa: Solving the Mystery of the Gorgon, </a:t>
            </a:r>
            <a:r>
              <a:rPr lang="en-GB" sz="1400" dirty="0"/>
              <a:t>(Oxford, Oxford University Press, 2007)</a:t>
            </a:r>
          </a:p>
          <a:p>
            <a:r>
              <a:rPr lang="en-GB" sz="1400" dirty="0"/>
              <a:t>Hélène Cixous</a:t>
            </a:r>
            <a:r>
              <a:rPr lang="en-GB" sz="1400" i="1" dirty="0"/>
              <a:t>, The Laugh of the Medusa, </a:t>
            </a:r>
            <a:r>
              <a:rPr lang="en-GB" sz="1400" dirty="0"/>
              <a:t>(Chicago, University of Chicago Press, 1973)</a:t>
            </a:r>
          </a:p>
        </p:txBody>
      </p:sp>
    </p:spTree>
    <p:extLst>
      <p:ext uri="{BB962C8B-B14F-4D97-AF65-F5344CB8AC3E}">
        <p14:creationId xmlns:p14="http://schemas.microsoft.com/office/powerpoint/2010/main" val="156591382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225</TotalTime>
  <Words>554</Words>
  <Application>Microsoft Office PowerPoint</Application>
  <PresentationFormat>Widescreen</PresentationFormat>
  <Paragraphs>38</Paragraphs>
  <Slides>7</Slides>
  <Notes>0</Notes>
  <HiddenSlides>0</HiddenSlides>
  <MMClips>6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Arial</vt:lpstr>
      <vt:lpstr>Calibri</vt:lpstr>
      <vt:lpstr>Calibri Light</vt:lpstr>
      <vt:lpstr>Office Theme</vt:lpstr>
      <vt:lpstr>Medusa:  Representations Through Time</vt:lpstr>
      <vt:lpstr>Who is Medusa?</vt:lpstr>
      <vt:lpstr>Representations of Medusa: Classical</vt:lpstr>
      <vt:lpstr>Modern Representations of Medusa: Feminism</vt:lpstr>
      <vt:lpstr>Modern Representations of Medusa: Psychoanalysis and Nihilism</vt:lpstr>
      <vt:lpstr>How has the image of Medusa changed?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Medusa:  Representations Through Time</dc:title>
  <dc:creator>Luke Griffin</dc:creator>
  <cp:lastModifiedBy>Luke Griffin</cp:lastModifiedBy>
  <cp:revision>20</cp:revision>
  <dcterms:created xsi:type="dcterms:W3CDTF">2020-06-12T16:54:06Z</dcterms:created>
  <dcterms:modified xsi:type="dcterms:W3CDTF">2020-06-12T20:39:22Z</dcterms:modified>
</cp:coreProperties>
</file>