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5" r:id="rId13"/>
    <p:sldId id="274" r:id="rId14"/>
  </p:sldIdLst>
  <p:sldSz cx="121793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121898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1pPr>
    <a:lvl2pPr marL="0" marR="0" indent="609492" algn="l" defTabSz="121898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2pPr>
    <a:lvl3pPr marL="0" marR="0" indent="1218987" algn="l" defTabSz="121898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3pPr>
    <a:lvl4pPr marL="0" marR="0" indent="1828480" algn="l" defTabSz="121898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4pPr>
    <a:lvl5pPr marL="0" marR="0" indent="2437973" algn="l" defTabSz="121898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5pPr>
    <a:lvl6pPr marL="0" marR="0" indent="3047467" algn="l" defTabSz="121898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6pPr>
    <a:lvl7pPr marL="0" marR="0" indent="3656960" algn="l" defTabSz="121898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7pPr>
    <a:lvl8pPr marL="0" marR="0" indent="4266453" algn="l" defTabSz="121898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8pPr>
    <a:lvl9pPr marL="0" marR="0" indent="4875946" algn="l" defTabSz="1218987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entury Gothic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4CCDB"/>
          </a:solidFill>
        </a:fill>
      </a:tcStyle>
    </a:wholeTbl>
    <a:band2H>
      <a:tcTxStyle/>
      <a:tcStyle>
        <a:tcBdr/>
        <a:fill>
          <a:solidFill>
            <a:srgbClr val="FAE7EE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FE0F2"/>
          </a:solidFill>
        </a:fill>
      </a:tcStyle>
    </a:wholeTbl>
    <a:band2H>
      <a:tcTxStyle/>
      <a:tcStyle>
        <a:tcBdr/>
        <a:fill>
          <a:solidFill>
            <a:srgbClr val="E8F0F8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FCED4"/>
          </a:solidFill>
        </a:fill>
      </a:tcStyle>
    </a:wholeTbl>
    <a:band2H>
      <a:tcTxStyle/>
      <a:tcStyle>
        <a:tcBdr/>
        <a:fill>
          <a:solidFill>
            <a:srgbClr val="F7E8EB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83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2" name="Shape 112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1218987" latinLnBrk="0">
      <a:defRPr sz="1600">
        <a:latin typeface="+mn-lt"/>
        <a:ea typeface="+mn-ea"/>
        <a:cs typeface="+mn-cs"/>
        <a:sym typeface="Century Gothic"/>
      </a:defRPr>
    </a:lvl1pPr>
    <a:lvl2pPr indent="228600" defTabSz="1218987" latinLnBrk="0">
      <a:defRPr sz="1600">
        <a:latin typeface="+mn-lt"/>
        <a:ea typeface="+mn-ea"/>
        <a:cs typeface="+mn-cs"/>
        <a:sym typeface="Century Gothic"/>
      </a:defRPr>
    </a:lvl2pPr>
    <a:lvl3pPr indent="457200" defTabSz="1218987" latinLnBrk="0">
      <a:defRPr sz="1600">
        <a:latin typeface="+mn-lt"/>
        <a:ea typeface="+mn-ea"/>
        <a:cs typeface="+mn-cs"/>
        <a:sym typeface="Century Gothic"/>
      </a:defRPr>
    </a:lvl3pPr>
    <a:lvl4pPr indent="685800" defTabSz="1218987" latinLnBrk="0">
      <a:defRPr sz="1600">
        <a:latin typeface="+mn-lt"/>
        <a:ea typeface="+mn-ea"/>
        <a:cs typeface="+mn-cs"/>
        <a:sym typeface="Century Gothic"/>
      </a:defRPr>
    </a:lvl4pPr>
    <a:lvl5pPr indent="914400" defTabSz="1218987" latinLnBrk="0">
      <a:defRPr sz="1600">
        <a:latin typeface="+mn-lt"/>
        <a:ea typeface="+mn-ea"/>
        <a:cs typeface="+mn-cs"/>
        <a:sym typeface="Century Gothic"/>
      </a:defRPr>
    </a:lvl5pPr>
    <a:lvl6pPr indent="1143000" defTabSz="1218987" latinLnBrk="0">
      <a:defRPr sz="1600">
        <a:latin typeface="+mn-lt"/>
        <a:ea typeface="+mn-ea"/>
        <a:cs typeface="+mn-cs"/>
        <a:sym typeface="Century Gothic"/>
      </a:defRPr>
    </a:lvl6pPr>
    <a:lvl7pPr indent="1371600" defTabSz="1218987" latinLnBrk="0">
      <a:defRPr sz="1600">
        <a:latin typeface="+mn-lt"/>
        <a:ea typeface="+mn-ea"/>
        <a:cs typeface="+mn-cs"/>
        <a:sym typeface="Century Gothic"/>
      </a:defRPr>
    </a:lvl7pPr>
    <a:lvl8pPr indent="1600200" defTabSz="1218987" latinLnBrk="0">
      <a:defRPr sz="1600">
        <a:latin typeface="+mn-lt"/>
        <a:ea typeface="+mn-ea"/>
        <a:cs typeface="+mn-cs"/>
        <a:sym typeface="Century Gothic"/>
      </a:defRPr>
    </a:lvl8pPr>
    <a:lvl9pPr indent="1828800" defTabSz="1218987" latinLnBrk="0">
      <a:defRPr sz="1600">
        <a:latin typeface="+mn-lt"/>
        <a:ea typeface="+mn-ea"/>
        <a:cs typeface="+mn-cs"/>
        <a:sym typeface="Century Gothic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hape 126"/>
          <p:cNvSpPr>
            <a:spLocks noGrp="1" noRot="1" noChangeAspect="1"/>
          </p:cNvSpPr>
          <p:nvPr>
            <p:ph type="sldImg"/>
          </p:nvPr>
        </p:nvSpPr>
        <p:spPr>
          <a:xfrm>
            <a:off x="384175" y="685800"/>
            <a:ext cx="608965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7" name="Shape 127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333333"/>
                </a:solidFill>
                <a:latin typeface="Georgia"/>
                <a:ea typeface="Georgia"/>
                <a:cs typeface="Georgia"/>
                <a:sym typeface="Georgia"/>
              </a:defRPr>
            </a:lvl1pPr>
          </a:lstStyle>
          <a:p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>
            <a:spLocks noGrp="1" noRot="1" noChangeAspect="1"/>
          </p:cNvSpPr>
          <p:nvPr>
            <p:ph type="sldImg"/>
          </p:nvPr>
        </p:nvSpPr>
        <p:spPr>
          <a:xfrm>
            <a:off x="384175" y="685800"/>
            <a:ext cx="608965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1" name="Shape 15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Shape 161"/>
          <p:cNvSpPr>
            <a:spLocks noGrp="1" noRot="1" noChangeAspect="1"/>
          </p:cNvSpPr>
          <p:nvPr>
            <p:ph type="sldImg"/>
          </p:nvPr>
        </p:nvSpPr>
        <p:spPr>
          <a:xfrm>
            <a:off x="384175" y="685800"/>
            <a:ext cx="608965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2" name="Shape 162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Text"/>
          <p:cNvSpPr txBox="1">
            <a:spLocks noGrp="1"/>
          </p:cNvSpPr>
          <p:nvPr>
            <p:ph type="title"/>
          </p:nvPr>
        </p:nvSpPr>
        <p:spPr>
          <a:xfrm>
            <a:off x="4672383" y="1498600"/>
            <a:ext cx="7008574" cy="3298826"/>
          </a:xfrm>
          <a:prstGeom prst="rect">
            <a:avLst/>
          </a:prstGeom>
        </p:spPr>
        <p:txBody>
          <a:bodyPr/>
          <a:lstStyle>
            <a:lvl1pPr>
              <a:lnSpc>
                <a:spcPct val="90000"/>
              </a:lnSpc>
              <a:defRPr sz="5400"/>
            </a:lvl1pPr>
          </a:lstStyle>
          <a:p>
            <a:r>
              <a:t>Title Text</a:t>
            </a:r>
          </a:p>
        </p:txBody>
      </p:sp>
      <p:sp>
        <p:nvSpPr>
          <p:cNvPr id="13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672383" y="4927600"/>
            <a:ext cx="7008574" cy="12446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SzTx/>
              <a:buFontTx/>
              <a:buNone/>
              <a:defRPr sz="2800"/>
            </a:lvl1pPr>
            <a:lvl2pPr marL="0" indent="609492">
              <a:spcBef>
                <a:spcPts val="0"/>
              </a:spcBef>
              <a:buSzTx/>
              <a:buFontTx/>
              <a:buNone/>
              <a:defRPr sz="2800"/>
            </a:lvl2pPr>
            <a:lvl3pPr marL="0" indent="1218987">
              <a:spcBef>
                <a:spcPts val="0"/>
              </a:spcBef>
              <a:buSzTx/>
              <a:buFontTx/>
              <a:buNone/>
              <a:defRPr sz="2800"/>
            </a:lvl3pPr>
            <a:lvl4pPr marL="0" indent="1828480">
              <a:spcBef>
                <a:spcPts val="0"/>
              </a:spcBef>
              <a:buSzTx/>
              <a:buFontTx/>
              <a:buNone/>
              <a:defRPr sz="2800"/>
            </a:lvl4pPr>
            <a:lvl5pPr marL="0" indent="2437973">
              <a:spcBef>
                <a:spcPts val="0"/>
              </a:spcBef>
              <a:buSzTx/>
              <a:buFontTx/>
              <a:buNone/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5886661" y="5988050"/>
            <a:ext cx="2841838" cy="36830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2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Section Header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  <a:prstGeom prst="rect">
            <a:avLst/>
          </a:prstGeom>
        </p:spPr>
        <p:txBody>
          <a:bodyPr anchor="t"/>
          <a:lstStyle>
            <a:lvl1pPr>
              <a:defRPr sz="5400"/>
            </a:lvl1pPr>
          </a:lstStyle>
          <a:p>
            <a:r>
              <a:t>Title Text</a:t>
            </a:r>
          </a:p>
        </p:txBody>
      </p:sp>
      <p:sp>
        <p:nvSpPr>
          <p:cNvPr id="31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12589" y="3124200"/>
            <a:ext cx="7008574" cy="12969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0"/>
              </a:spcBef>
              <a:buSzTx/>
              <a:buFontTx/>
              <a:buNone/>
              <a:defRPr sz="2800"/>
            </a:lvl1pPr>
            <a:lvl2pPr marL="0" indent="609492">
              <a:spcBef>
                <a:spcPts val="0"/>
              </a:spcBef>
              <a:buSzTx/>
              <a:buFontTx/>
              <a:buNone/>
              <a:defRPr sz="2800"/>
            </a:lvl2pPr>
            <a:lvl3pPr marL="0" indent="1218987">
              <a:spcBef>
                <a:spcPts val="0"/>
              </a:spcBef>
              <a:buSzTx/>
              <a:buFontTx/>
              <a:buNone/>
              <a:defRPr sz="2800"/>
            </a:lvl3pPr>
            <a:lvl4pPr marL="0" indent="1828480">
              <a:spcBef>
                <a:spcPts val="0"/>
              </a:spcBef>
              <a:buSzTx/>
              <a:buFontTx/>
              <a:buNone/>
              <a:defRPr sz="2800"/>
            </a:lvl4pPr>
            <a:lvl5pPr marL="0" indent="2437973">
              <a:spcBef>
                <a:spcPts val="0"/>
              </a:spcBef>
              <a:buSzTx/>
              <a:buFontTx/>
              <a:buNone/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5886661" y="5988050"/>
            <a:ext cx="2841838" cy="36830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0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117309" y="1701800"/>
            <a:ext cx="4977104" cy="4470400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9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121371" y="1608836"/>
            <a:ext cx="4973042" cy="512064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0"/>
              </a:spcBef>
              <a:buSzTx/>
              <a:buFontTx/>
              <a:buNone/>
              <a:defRPr b="1"/>
            </a:lvl1pPr>
            <a:lvl2pPr marL="0" indent="609492">
              <a:spcBef>
                <a:spcPts val="0"/>
              </a:spcBef>
              <a:buSzTx/>
              <a:buFontTx/>
              <a:buNone/>
              <a:defRPr b="1"/>
            </a:lvl2pPr>
            <a:lvl3pPr marL="0" indent="1218987">
              <a:spcBef>
                <a:spcPts val="0"/>
              </a:spcBef>
              <a:buSzTx/>
              <a:buFontTx/>
              <a:buNone/>
              <a:defRPr b="1"/>
            </a:lvl3pPr>
            <a:lvl4pPr marL="0" indent="1828480">
              <a:spcBef>
                <a:spcPts val="0"/>
              </a:spcBef>
              <a:buSzTx/>
              <a:buFontTx/>
              <a:buNone/>
              <a:defRPr b="1"/>
            </a:lvl4pPr>
            <a:lvl5pPr marL="0" indent="2437973">
              <a:spcBef>
                <a:spcPts val="0"/>
              </a:spcBef>
              <a:buSzTx/>
              <a:buFontTx/>
              <a:buNone/>
              <a:defRPr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0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01621" y="1608836"/>
            <a:ext cx="4973042" cy="512065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0"/>
              </a:spcBef>
              <a:buSzTx/>
              <a:buFontTx/>
              <a:buNone/>
              <a:defRPr b="1"/>
            </a:pPr>
            <a:endParaRPr/>
          </a:p>
        </p:txBody>
      </p:sp>
      <p:sp>
        <p:nvSpPr>
          <p:cNvPr id="5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55000"/>
                </a:srgbClr>
              </a:gs>
            </a:gsLst>
            <a:lin ang="7800000"/>
          </a:gra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74" name="Title Text"/>
          <p:cNvSpPr txBox="1">
            <a:spLocks noGrp="1"/>
          </p:cNvSpPr>
          <p:nvPr>
            <p:ph type="title"/>
          </p:nvPr>
        </p:nvSpPr>
        <p:spPr>
          <a:xfrm>
            <a:off x="304721" y="1701800"/>
            <a:ext cx="3351928" cy="2844800"/>
          </a:xfrm>
          <a:prstGeom prst="rect">
            <a:avLst/>
          </a:prstGeom>
        </p:spPr>
        <p:txBody>
          <a:bodyPr/>
          <a:lstStyle>
            <a:lvl1pPr>
              <a:defRPr sz="2000" b="1"/>
            </a:lvl1pPr>
          </a:lstStyle>
          <a:p>
            <a:r>
              <a:t>Title Text</a:t>
            </a:r>
          </a:p>
        </p:txBody>
      </p:sp>
      <p:sp>
        <p:nvSpPr>
          <p:cNvPr id="75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304721" y="4648200"/>
            <a:ext cx="3351928" cy="17272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1200"/>
              </a:spcBef>
              <a:buSzTx/>
              <a:buFontTx/>
              <a:buNone/>
              <a:defRPr sz="1600"/>
            </a:lvl1pPr>
            <a:lvl2pPr marL="0" indent="609492">
              <a:spcBef>
                <a:spcPts val="1200"/>
              </a:spcBef>
              <a:buSzTx/>
              <a:buFontTx/>
              <a:buNone/>
              <a:defRPr sz="1600"/>
            </a:lvl2pPr>
            <a:lvl3pPr marL="0" indent="1218987">
              <a:spcBef>
                <a:spcPts val="1200"/>
              </a:spcBef>
              <a:buSzTx/>
              <a:buFontTx/>
              <a:buNone/>
              <a:defRPr sz="1600"/>
            </a:lvl3pPr>
            <a:lvl4pPr marL="0" indent="1828480">
              <a:spcBef>
                <a:spcPts val="1200"/>
              </a:spcBef>
              <a:buSzTx/>
              <a:buFontTx/>
              <a:buNone/>
              <a:defRPr sz="1600"/>
            </a:lvl4pPr>
            <a:lvl5pPr marL="0" indent="2437973">
              <a:spcBef>
                <a:spcPts val="1200"/>
              </a:spcBef>
              <a:buSzTx/>
              <a:buFontTx/>
              <a:buNone/>
              <a:defRPr sz="16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Rectangle 7"/>
          <p:cNvSpPr/>
          <p:nvPr/>
        </p:nvSpPr>
        <p:spPr>
          <a:xfrm>
            <a:off x="2082257" y="0"/>
            <a:ext cx="8024312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55000"/>
                </a:srgbClr>
              </a:gs>
            </a:gsLst>
            <a:lin ang="7800000"/>
          </a:gra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84" name="Title Text"/>
          <p:cNvSpPr txBox="1">
            <a:spLocks noGrp="1"/>
          </p:cNvSpPr>
          <p:nvPr>
            <p:ph type="title"/>
          </p:nvPr>
        </p:nvSpPr>
        <p:spPr>
          <a:xfrm>
            <a:off x="2437764" y="4800600"/>
            <a:ext cx="7313296" cy="762000"/>
          </a:xfrm>
          <a:prstGeom prst="rect">
            <a:avLst/>
          </a:prstGeom>
        </p:spPr>
        <p:txBody>
          <a:bodyPr/>
          <a:lstStyle>
            <a:lvl1pPr>
              <a:defRPr sz="2000" b="1"/>
            </a:lvl1pPr>
          </a:lstStyle>
          <a:p>
            <a:r>
              <a:t>Title Text</a:t>
            </a:r>
          </a:p>
        </p:txBody>
      </p:sp>
      <p:sp>
        <p:nvSpPr>
          <p:cNvPr id="85" name="Picture Placeholder 2"/>
          <p:cNvSpPr>
            <a:spLocks noGrp="1"/>
          </p:cNvSpPr>
          <p:nvPr>
            <p:ph type="pic" sz="half" idx="13"/>
          </p:nvPr>
        </p:nvSpPr>
        <p:spPr>
          <a:xfrm>
            <a:off x="2437764" y="279400"/>
            <a:ext cx="7313296" cy="4448176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86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2437764" y="5562600"/>
            <a:ext cx="7313296" cy="8128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SzTx/>
              <a:buFontTx/>
              <a:buNone/>
              <a:defRPr sz="1600"/>
            </a:lvl1pPr>
            <a:lvl2pPr marL="0" indent="609492">
              <a:spcBef>
                <a:spcPts val="0"/>
              </a:spcBef>
              <a:buSzTx/>
              <a:buFontTx/>
              <a:buNone/>
              <a:defRPr sz="1600"/>
            </a:lvl2pPr>
            <a:lvl3pPr marL="0" indent="1218987">
              <a:spcBef>
                <a:spcPts val="0"/>
              </a:spcBef>
              <a:buSzTx/>
              <a:buFontTx/>
              <a:buNone/>
              <a:defRPr sz="1600"/>
            </a:lvl3pPr>
            <a:lvl4pPr marL="0" indent="1828480">
              <a:spcBef>
                <a:spcPts val="0"/>
              </a:spcBef>
              <a:buSzTx/>
              <a:buFontTx/>
              <a:buNone/>
              <a:defRPr sz="1600"/>
            </a:lvl4pPr>
            <a:lvl5pPr marL="0" indent="2437973">
              <a:spcBef>
                <a:spcPts val="0"/>
              </a:spcBef>
              <a:buSzTx/>
              <a:buFontTx/>
              <a:buNone/>
              <a:defRPr sz="16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95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Title Text"/>
          <p:cNvSpPr txBox="1">
            <a:spLocks noGrp="1"/>
          </p:cNvSpPr>
          <p:nvPr>
            <p:ph type="title"/>
          </p:nvPr>
        </p:nvSpPr>
        <p:spPr>
          <a:xfrm>
            <a:off x="9852632" y="274638"/>
            <a:ext cx="1422031" cy="5897561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04" name="Body Level One…"/>
          <p:cNvSpPr txBox="1">
            <a:spLocks noGrp="1"/>
          </p:cNvSpPr>
          <p:nvPr>
            <p:ph type="body" idx="1"/>
          </p:nvPr>
        </p:nvSpPr>
        <p:spPr>
          <a:xfrm>
            <a:off x="1117309" y="274638"/>
            <a:ext cx="8532178" cy="5897561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55000"/>
                </a:srgbClr>
              </a:gs>
            </a:gsLst>
            <a:lin ang="7800000"/>
          </a:gra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3" name="Title Text"/>
          <p:cNvSpPr txBox="1"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60948" tIns="60948" rIns="60948" bIns="60948" anchor="b">
            <a:normAutofit/>
          </a:bodyPr>
          <a:lstStyle/>
          <a:p>
            <a:r>
              <a:t>Title Text</a:t>
            </a:r>
          </a:p>
        </p:txBody>
      </p:sp>
      <p:sp>
        <p:nvSpPr>
          <p:cNvPr id="4" name="Body Level One…"/>
          <p:cNvSpPr txBox="1"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60948" tIns="60948" rIns="60948" bIns="60948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0971146" y="6409078"/>
            <a:ext cx="303519" cy="312399"/>
          </a:xfrm>
          <a:prstGeom prst="rect">
            <a:avLst/>
          </a:prstGeom>
          <a:ln w="12700">
            <a:miter lim="400000"/>
          </a:ln>
        </p:spPr>
        <p:txBody>
          <a:bodyPr wrap="none" lIns="60948" tIns="60948" rIns="60948" bIns="60948" anchor="b">
            <a:spAutoFit/>
          </a:bodyPr>
          <a:lstStyle>
            <a:lvl1pPr algn="r">
              <a:defRPr sz="1200">
                <a:solidFill>
                  <a:srgbClr val="818193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/>
  <p:txStyles>
    <p:titleStyle>
      <a:lvl1pPr marL="0" marR="0" indent="0" algn="l" defTabSz="1218987" rtl="0" latinLnBrk="0">
        <a:lnSpc>
          <a:spcPct val="85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1pPr>
      <a:lvl2pPr marL="0" marR="0" indent="0" algn="l" defTabSz="1218987" rtl="0" latinLnBrk="0">
        <a:lnSpc>
          <a:spcPct val="85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2pPr>
      <a:lvl3pPr marL="0" marR="0" indent="0" algn="l" defTabSz="1218987" rtl="0" latinLnBrk="0">
        <a:lnSpc>
          <a:spcPct val="85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3pPr>
      <a:lvl4pPr marL="0" marR="0" indent="0" algn="l" defTabSz="1218987" rtl="0" latinLnBrk="0">
        <a:lnSpc>
          <a:spcPct val="85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4pPr>
      <a:lvl5pPr marL="0" marR="0" indent="0" algn="l" defTabSz="1218987" rtl="0" latinLnBrk="0">
        <a:lnSpc>
          <a:spcPct val="85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5pPr>
      <a:lvl6pPr marL="0" marR="0" indent="0" algn="l" defTabSz="1218987" rtl="0" latinLnBrk="0">
        <a:lnSpc>
          <a:spcPct val="85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6pPr>
      <a:lvl7pPr marL="0" marR="0" indent="0" algn="l" defTabSz="1218987" rtl="0" latinLnBrk="0">
        <a:lnSpc>
          <a:spcPct val="85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7pPr>
      <a:lvl8pPr marL="0" marR="0" indent="0" algn="l" defTabSz="1218987" rtl="0" latinLnBrk="0">
        <a:lnSpc>
          <a:spcPct val="85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8pPr>
      <a:lvl9pPr marL="0" marR="0" indent="0" algn="l" defTabSz="1218987" rtl="0" latinLnBrk="0">
        <a:lnSpc>
          <a:spcPct val="85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9pPr>
    </p:titleStyle>
    <p:bodyStyle>
      <a:lvl1pPr marL="304746" marR="0" indent="-304746" algn="l" defTabSz="1218987" rtl="0" latinLnBrk="0">
        <a:lnSpc>
          <a:spcPct val="95000"/>
        </a:lnSpc>
        <a:spcBef>
          <a:spcPts val="18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1pPr>
      <a:lvl2pPr marL="792341" marR="0" indent="-365696" algn="l" defTabSz="1218987" rtl="0" latinLnBrk="0">
        <a:lnSpc>
          <a:spcPct val="95000"/>
        </a:lnSpc>
        <a:spcBef>
          <a:spcPts val="18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2pPr>
      <a:lvl3pPr marL="1259619" marR="0" indent="-406329" algn="l" defTabSz="1218987" rtl="0" latinLnBrk="0">
        <a:lnSpc>
          <a:spcPct val="95000"/>
        </a:lnSpc>
        <a:spcBef>
          <a:spcPts val="18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3pPr>
      <a:lvl4pPr marL="1686265" marR="0" indent="-406329" algn="l" defTabSz="1218987" rtl="0" latinLnBrk="0">
        <a:lnSpc>
          <a:spcPct val="95000"/>
        </a:lnSpc>
        <a:spcBef>
          <a:spcPts val="18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4pPr>
      <a:lvl5pPr marL="2112910" marR="0" indent="-406329" algn="l" defTabSz="1218987" rtl="0" latinLnBrk="0">
        <a:lnSpc>
          <a:spcPct val="95000"/>
        </a:lnSpc>
        <a:spcBef>
          <a:spcPts val="18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5pPr>
      <a:lvl6pPr marL="2539555" marR="0" indent="-406329" algn="l" defTabSz="1218987" rtl="0" latinLnBrk="0">
        <a:lnSpc>
          <a:spcPct val="95000"/>
        </a:lnSpc>
        <a:spcBef>
          <a:spcPts val="1800"/>
        </a:spcBef>
        <a:spcAft>
          <a:spcPts val="0"/>
        </a:spcAft>
        <a:buClrTx/>
        <a:buSzPct val="90000"/>
        <a:buFont typeface="Arial"/>
        <a:buChar char="–"/>
        <a:tabLst/>
        <a:defRPr sz="2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6pPr>
      <a:lvl7pPr marL="2966201" marR="0" indent="-406329" algn="l" defTabSz="1218987" rtl="0" latinLnBrk="0">
        <a:lnSpc>
          <a:spcPct val="95000"/>
        </a:lnSpc>
        <a:spcBef>
          <a:spcPts val="1800"/>
        </a:spcBef>
        <a:spcAft>
          <a:spcPts val="0"/>
        </a:spcAft>
        <a:buClrTx/>
        <a:buSzPct val="90000"/>
        <a:buFont typeface="Arial"/>
        <a:buChar char="–"/>
        <a:tabLst/>
        <a:defRPr sz="2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7pPr>
      <a:lvl8pPr marL="3392846" marR="0" indent="-406329" algn="l" defTabSz="1218987" rtl="0" latinLnBrk="0">
        <a:lnSpc>
          <a:spcPct val="95000"/>
        </a:lnSpc>
        <a:spcBef>
          <a:spcPts val="1800"/>
        </a:spcBef>
        <a:spcAft>
          <a:spcPts val="0"/>
        </a:spcAft>
        <a:buClrTx/>
        <a:buSzPct val="90000"/>
        <a:buFont typeface="Arial"/>
        <a:buChar char="–"/>
        <a:tabLst/>
        <a:defRPr sz="2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8pPr>
      <a:lvl9pPr marL="3880441" marR="0" indent="-406329" algn="l" defTabSz="1218987" rtl="0" latinLnBrk="0">
        <a:lnSpc>
          <a:spcPct val="95000"/>
        </a:lnSpc>
        <a:spcBef>
          <a:spcPts val="1800"/>
        </a:spcBef>
        <a:spcAft>
          <a:spcPts val="0"/>
        </a:spcAft>
        <a:buClrTx/>
        <a:buSzPct val="90000"/>
        <a:buFont typeface="Arial"/>
        <a:buChar char="–"/>
        <a:tabLst/>
        <a:defRPr sz="2400" b="0" i="0" u="none" strike="noStrike" cap="none" spc="0" baseline="0">
          <a:ln>
            <a:noFill/>
          </a:ln>
          <a:solidFill>
            <a:srgbClr val="000000"/>
          </a:solidFill>
          <a:uFillTx/>
          <a:latin typeface="+mn-lt"/>
          <a:ea typeface="+mn-ea"/>
          <a:cs typeface="+mn-cs"/>
          <a:sym typeface="Century Gothic"/>
        </a:defRPr>
      </a:lvl9pPr>
    </p:bodyStyle>
    <p:otherStyle>
      <a:lvl1pPr marL="0" marR="0" indent="0" algn="r" defTabSz="121898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1pPr>
      <a:lvl2pPr marL="0" marR="0" indent="609492" algn="r" defTabSz="121898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2pPr>
      <a:lvl3pPr marL="0" marR="0" indent="1218987" algn="r" defTabSz="121898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3pPr>
      <a:lvl4pPr marL="0" marR="0" indent="1828480" algn="r" defTabSz="121898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4pPr>
      <a:lvl5pPr marL="0" marR="0" indent="2437973" algn="r" defTabSz="121898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5pPr>
      <a:lvl6pPr marL="0" marR="0" indent="3047467" algn="r" defTabSz="121898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6pPr>
      <a:lvl7pPr marL="0" marR="0" indent="3656960" algn="r" defTabSz="121898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7pPr>
      <a:lvl8pPr marL="0" marR="0" indent="4266453" algn="r" defTabSz="121898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8pPr>
      <a:lvl9pPr marL="0" marR="0" indent="4875946" algn="r" defTabSz="1218987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entury Gothic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Title 1"/>
          <p:cNvSpPr txBox="1">
            <a:spLocks noGrp="1"/>
          </p:cNvSpPr>
          <p:nvPr>
            <p:ph type="ctrTitle"/>
          </p:nvPr>
        </p:nvSpPr>
        <p:spPr>
          <a:xfrm>
            <a:off x="4672383" y="1498600"/>
            <a:ext cx="7008574" cy="3298826"/>
          </a:xfrm>
          <a:prstGeom prst="rect">
            <a:avLst/>
          </a:prstGeom>
        </p:spPr>
        <p:txBody>
          <a:bodyPr/>
          <a:lstStyle/>
          <a:p>
            <a:r>
              <a:t>Themes of religion in dystopian literature.</a:t>
            </a:r>
          </a:p>
        </p:txBody>
      </p:sp>
      <p:sp>
        <p:nvSpPr>
          <p:cNvPr id="115" name="Subtitle 2"/>
          <p:cNvSpPr txBox="1">
            <a:spLocks noGrp="1"/>
          </p:cNvSpPr>
          <p:nvPr>
            <p:ph type="subTitle" sz="quarter" idx="1"/>
          </p:nvPr>
        </p:nvSpPr>
        <p:spPr>
          <a:xfrm>
            <a:off x="4672383" y="4927600"/>
            <a:ext cx="7008574" cy="1244600"/>
          </a:xfrm>
          <a:prstGeom prst="rect">
            <a:avLst/>
          </a:prstGeom>
        </p:spPr>
        <p:txBody>
          <a:bodyPr/>
          <a:lstStyle/>
          <a:p>
            <a:r>
              <a:t>Eilian Jones 1600863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2"/>
          <p:cNvSpPr txBox="1"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/>
          <a:lstStyle/>
          <a:p>
            <a:r>
              <a:rPr dirty="0"/>
              <a:t>Con</a:t>
            </a:r>
            <a:r>
              <a:rPr lang="en-GB" dirty="0" err="1"/>
              <a:t>tence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118" name="Content Placeholder 13"/>
          <p:cNvSpPr txBox="1"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/>
          <a:lstStyle/>
          <a:p>
            <a:pPr marL="304746" indent="-304746">
              <a:lnSpc>
                <a:spcPct val="85500"/>
              </a:lnSpc>
              <a:defRPr sz="2200"/>
            </a:pPr>
            <a:r>
              <a:rPr dirty="0"/>
              <a:t>What is dystopian literature?</a:t>
            </a:r>
          </a:p>
          <a:p>
            <a:pPr marL="304746" indent="-304746">
              <a:lnSpc>
                <a:spcPct val="85500"/>
              </a:lnSpc>
              <a:defRPr sz="2200"/>
            </a:pPr>
            <a:r>
              <a:rPr dirty="0"/>
              <a:t>Why is it a part of popular culture?</a:t>
            </a:r>
          </a:p>
          <a:p>
            <a:pPr marL="304746" indent="-304746">
              <a:lnSpc>
                <a:spcPct val="85500"/>
              </a:lnSpc>
              <a:defRPr sz="2200"/>
            </a:pPr>
            <a:r>
              <a:rPr dirty="0"/>
              <a:t>Religious themes in Margret Atwood’s </a:t>
            </a:r>
            <a:r>
              <a:rPr i="1" dirty="0"/>
              <a:t>“The Handmaids Tale”</a:t>
            </a:r>
          </a:p>
          <a:p>
            <a:pPr marL="731391" lvl="1" indent="-304746">
              <a:lnSpc>
                <a:spcPct val="85500"/>
              </a:lnSpc>
              <a:spcBef>
                <a:spcPts val="1000"/>
              </a:spcBef>
              <a:buFont typeface="Century Gothic"/>
              <a:defRPr sz="1800" i="1"/>
            </a:pPr>
            <a:r>
              <a:rPr dirty="0"/>
              <a:t>Synopsis</a:t>
            </a:r>
          </a:p>
          <a:p>
            <a:pPr marL="731391" lvl="1" indent="-304746">
              <a:lnSpc>
                <a:spcPct val="85500"/>
              </a:lnSpc>
              <a:spcBef>
                <a:spcPts val="1000"/>
              </a:spcBef>
              <a:buFont typeface="Century Gothic"/>
              <a:defRPr sz="1800" i="1"/>
            </a:pPr>
            <a:r>
              <a:rPr dirty="0"/>
              <a:t>Themes</a:t>
            </a:r>
          </a:p>
          <a:p>
            <a:pPr marL="731391" lvl="1" indent="-304746">
              <a:lnSpc>
                <a:spcPct val="85500"/>
              </a:lnSpc>
              <a:spcBef>
                <a:spcPts val="1000"/>
              </a:spcBef>
              <a:buFont typeface="Century Gothic"/>
              <a:defRPr sz="1800" i="1"/>
            </a:pPr>
            <a:r>
              <a:rPr dirty="0"/>
              <a:t>Use of religion</a:t>
            </a:r>
          </a:p>
          <a:p>
            <a:pPr marL="731391" lvl="1" indent="-304746">
              <a:lnSpc>
                <a:spcPct val="85500"/>
              </a:lnSpc>
              <a:spcBef>
                <a:spcPts val="1000"/>
              </a:spcBef>
              <a:buFont typeface="Century Gothic"/>
              <a:defRPr sz="1800" i="1"/>
            </a:pPr>
            <a:r>
              <a:rPr dirty="0"/>
              <a:t>How does this relate to popular culture</a:t>
            </a:r>
          </a:p>
          <a:p>
            <a:pPr marL="304746" indent="-304746">
              <a:lnSpc>
                <a:spcPct val="85500"/>
              </a:lnSpc>
              <a:defRPr sz="2200" i="1"/>
            </a:pPr>
            <a:r>
              <a:rPr dirty="0"/>
              <a:t>Conclusion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Title 1"/>
          <p:cNvSpPr txBox="1"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/>
          <a:lstStyle/>
          <a:p>
            <a:r>
              <a:t>What is Dystopian Literature.</a:t>
            </a:r>
          </a:p>
        </p:txBody>
      </p:sp>
      <p:sp>
        <p:nvSpPr>
          <p:cNvPr id="121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/>
          <a:lstStyle/>
          <a:p>
            <a:pPr marL="0" indent="0" algn="ctr">
              <a:buSzTx/>
              <a:buNone/>
              <a:defRPr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defRPr>
            </a:pPr>
            <a:endParaRPr/>
          </a:p>
          <a:p>
            <a:pPr marL="0" indent="0" algn="ctr">
              <a:buSzTx/>
              <a:buNone/>
              <a:defRPr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defRPr>
            </a:pPr>
            <a:endParaRPr/>
          </a:p>
          <a:p>
            <a:pPr marL="0" indent="0" algn="ctr">
              <a:buSzTx/>
              <a:buNone/>
              <a:defRPr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defRPr>
            </a:pPr>
            <a:r>
              <a:t>“Dystopian literature is a genre of fictional writing used to explore social and political structures in ‘a dark, nightmare world.' The term dystopia is defined as a society characterized by poverty, squalor or oppression and the theme is most commonly used in science fiction and speculative fiction genres.” </a:t>
            </a:r>
            <a:r>
              <a:rPr sz="1800">
                <a:solidFill>
                  <a:srgbClr val="000000"/>
                </a:solidFill>
                <a:latin typeface="+mn-lt"/>
                <a:ea typeface="+mn-ea"/>
                <a:cs typeface="+mn-cs"/>
                <a:sym typeface="Century Gothic"/>
              </a:rPr>
              <a:t>(Questia.com, 2018)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Title 1"/>
          <p:cNvSpPr txBox="1"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/>
          <a:lstStyle/>
          <a:p>
            <a:r>
              <a:t>Why is it a part pf popular culture.</a:t>
            </a:r>
          </a:p>
        </p:txBody>
      </p:sp>
      <p:sp>
        <p:nvSpPr>
          <p:cNvPr id="124" name="Content Placeholder 4"/>
          <p:cNvSpPr txBox="1">
            <a:spLocks noGrp="1"/>
          </p:cNvSpPr>
          <p:nvPr>
            <p:ph type="body" sz="half" idx="1"/>
          </p:nvPr>
        </p:nvSpPr>
        <p:spPr>
          <a:xfrm>
            <a:off x="1117309" y="1701800"/>
            <a:ext cx="4977105" cy="4470400"/>
          </a:xfrm>
          <a:prstGeom prst="rect">
            <a:avLst/>
          </a:prstGeom>
        </p:spPr>
        <p:txBody>
          <a:bodyPr/>
          <a:lstStyle/>
          <a:p>
            <a:r>
              <a:t>Have been a part of of popular culture since the early modern period.</a:t>
            </a:r>
          </a:p>
          <a:p>
            <a:r>
              <a:t>1500-1800</a:t>
            </a:r>
          </a:p>
        </p:txBody>
      </p:sp>
      <p:sp>
        <p:nvSpPr>
          <p:cNvPr id="125" name="Content Placeholder 3"/>
          <p:cNvSpPr txBox="1"/>
          <p:nvPr/>
        </p:nvSpPr>
        <p:spPr>
          <a:xfrm>
            <a:off x="6297559" y="1701800"/>
            <a:ext cx="4977104" cy="4470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60948" tIns="60948" rIns="60948" bIns="60948">
            <a:normAutofit/>
          </a:bodyPr>
          <a:lstStyle/>
          <a:p>
            <a:pPr marL="167610" indent="-167610" defTabSz="670442">
              <a:lnSpc>
                <a:spcPct val="95000"/>
              </a:lnSpc>
              <a:spcBef>
                <a:spcPts val="900"/>
              </a:spcBef>
              <a:buSzPct val="100000"/>
              <a:buFont typeface="Arial"/>
              <a:buChar char="•"/>
              <a:defRPr sz="1320"/>
            </a:pPr>
            <a:r>
              <a:t>John Storey’s six definitions</a:t>
            </a:r>
          </a:p>
          <a:p>
            <a:pPr marL="251460" indent="-251460" defTabSz="670442">
              <a:lnSpc>
                <a:spcPct val="95000"/>
              </a:lnSpc>
              <a:spcBef>
                <a:spcPts val="900"/>
              </a:spcBef>
              <a:buSzPct val="100000"/>
              <a:buAutoNum type="arabicPeriod"/>
              <a:defRPr sz="1320"/>
            </a:pPr>
            <a:r>
              <a:t>Popular culture is simply culture that is, widely favoured or well liked by many people.</a:t>
            </a:r>
          </a:p>
          <a:p>
            <a:pPr marL="251460" indent="-251460" defTabSz="670442">
              <a:lnSpc>
                <a:spcPct val="95000"/>
              </a:lnSpc>
              <a:spcBef>
                <a:spcPts val="900"/>
              </a:spcBef>
              <a:buSzPct val="100000"/>
              <a:buAutoNum type="arabicPeriod"/>
              <a:defRPr sz="1320"/>
            </a:pPr>
            <a:r>
              <a:t>A second way of defining popular culture is to suggest that the culture left over after, we have decided on a high culture as superior. It’s thinking of popular culture verse’s inferior culture.</a:t>
            </a:r>
          </a:p>
          <a:p>
            <a:pPr marL="251460" indent="-251460" defTabSz="670442">
              <a:lnSpc>
                <a:spcPct val="95000"/>
              </a:lnSpc>
              <a:spcBef>
                <a:spcPts val="900"/>
              </a:spcBef>
              <a:buSzPct val="100000"/>
              <a:buAutoNum type="arabicPeriod"/>
              <a:defRPr sz="1320"/>
            </a:pPr>
            <a:r>
              <a:t>A third way of defining popular culture is as ‘mass culture’</a:t>
            </a:r>
          </a:p>
          <a:p>
            <a:pPr marL="251460" indent="-251460" defTabSz="670442">
              <a:lnSpc>
                <a:spcPct val="95000"/>
              </a:lnSpc>
              <a:spcBef>
                <a:spcPts val="900"/>
              </a:spcBef>
              <a:buSzPct val="100000"/>
              <a:buAutoNum type="arabicPeriod"/>
              <a:defRPr sz="1320"/>
            </a:pPr>
            <a:r>
              <a:t>A forth definition contends that popular culture, is the culture that originates from the people.</a:t>
            </a:r>
          </a:p>
          <a:p>
            <a:pPr marL="251460" indent="-251460" defTabSz="670442">
              <a:lnSpc>
                <a:spcPct val="95000"/>
              </a:lnSpc>
              <a:spcBef>
                <a:spcPts val="900"/>
              </a:spcBef>
              <a:buSzPct val="100000"/>
              <a:buAutoNum type="arabicPeriod"/>
              <a:defRPr sz="1320"/>
            </a:pPr>
            <a:r>
              <a:t>The fifth definition is of dominant groups in society, through a process of ‘intellectual and moral leadership’, seek to win the consent of subordinate groups in society.    </a:t>
            </a:r>
          </a:p>
          <a:p>
            <a:pPr marL="251460" indent="-251460" defTabSz="670442">
              <a:lnSpc>
                <a:spcPct val="95000"/>
              </a:lnSpc>
              <a:spcBef>
                <a:spcPts val="900"/>
              </a:spcBef>
              <a:buSzPct val="100000"/>
              <a:buAutoNum type="arabicPeriod"/>
              <a:defRPr sz="1320"/>
            </a:pPr>
            <a:r>
              <a:t>postmodern culture is a culture that no longer recognise the distinction between high and popular culture.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itle 1"/>
          <p:cNvSpPr txBox="1"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/>
          <a:lstStyle/>
          <a:p>
            <a:r>
              <a:t>Margret Atwood- Handmaid’s Tale</a:t>
            </a:r>
          </a:p>
        </p:txBody>
      </p:sp>
      <p:sp>
        <p:nvSpPr>
          <p:cNvPr id="130" name="Content Placeholder 2"/>
          <p:cNvSpPr txBox="1">
            <a:spLocks noGrp="1"/>
          </p:cNvSpPr>
          <p:nvPr>
            <p:ph type="body" sz="half" idx="1"/>
          </p:nvPr>
        </p:nvSpPr>
        <p:spPr>
          <a:xfrm>
            <a:off x="693812" y="1678039"/>
            <a:ext cx="4977104" cy="4470401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dirty="0"/>
              <a:t>Published in 1985 </a:t>
            </a:r>
          </a:p>
          <a:p>
            <a:r>
              <a:rPr dirty="0"/>
              <a:t>Since translated in to thirty languages </a:t>
            </a:r>
            <a:r>
              <a:rPr dirty="0"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dirty="0" err="1">
                <a:latin typeface="Open Sans"/>
                <a:ea typeface="Open Sans"/>
                <a:cs typeface="Open Sans"/>
                <a:sym typeface="Open Sans"/>
              </a:rPr>
              <a:t>Ketterer</a:t>
            </a:r>
            <a:r>
              <a:rPr dirty="0">
                <a:latin typeface="Open Sans"/>
                <a:ea typeface="Open Sans"/>
                <a:cs typeface="Open Sans"/>
                <a:sym typeface="Open Sans"/>
              </a:rPr>
              <a:t>, 1989)</a:t>
            </a:r>
            <a:endParaRPr lang="en-GB" dirty="0">
              <a:latin typeface="Open Sans"/>
              <a:ea typeface="Open Sans"/>
              <a:cs typeface="Open Sans"/>
              <a:sym typeface="Open Sans"/>
            </a:endParaRPr>
          </a:p>
          <a:p>
            <a:r>
              <a:rPr lang="en-GB" dirty="0">
                <a:latin typeface="Open Sans"/>
                <a:ea typeface="Open Sans"/>
                <a:cs typeface="Open Sans"/>
                <a:sym typeface="Open Sans"/>
              </a:rPr>
              <a:t>Award winning adaptation to Television and Film</a:t>
            </a:r>
            <a:endParaRPr dirty="0">
              <a:latin typeface="Open Sans"/>
              <a:ea typeface="Open Sans"/>
              <a:cs typeface="Open Sans"/>
              <a:sym typeface="Open Sans"/>
            </a:endParaRPr>
          </a:p>
          <a:p>
            <a:r>
              <a:rPr dirty="0"/>
              <a:t>According to Amazon it was the most red book of 2017</a:t>
            </a:r>
          </a:p>
          <a:p>
            <a:r>
              <a:rPr dirty="0"/>
              <a:t>Since Donald Trumps election sales have increased 200% </a:t>
            </a:r>
            <a:r>
              <a:rPr dirty="0">
                <a:latin typeface="Open Sans"/>
                <a:ea typeface="Open Sans"/>
                <a:cs typeface="Open Sans"/>
                <a:sym typeface="Open Sans"/>
              </a:rPr>
              <a:t>(</a:t>
            </a:r>
            <a:r>
              <a:rPr dirty="0" err="1">
                <a:latin typeface="Open Sans"/>
                <a:ea typeface="Open Sans"/>
                <a:cs typeface="Open Sans"/>
                <a:sym typeface="Open Sans"/>
              </a:rPr>
              <a:t>Trombetta</a:t>
            </a:r>
            <a:r>
              <a:rPr dirty="0">
                <a:latin typeface="Open Sans"/>
                <a:ea typeface="Open Sans"/>
                <a:cs typeface="Open Sans"/>
                <a:sym typeface="Open Sans"/>
              </a:rPr>
              <a:t>, 2018)</a:t>
            </a:r>
          </a:p>
        </p:txBody>
      </p:sp>
      <p:pic>
        <p:nvPicPr>
          <p:cNvPr id="131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rcRect l="7161" t="4677" r="4641" b="2864"/>
          <a:stretch>
            <a:fillRect/>
          </a:stretch>
        </p:blipFill>
        <p:spPr>
          <a:xfrm>
            <a:off x="5518348" y="1903496"/>
            <a:ext cx="2232249" cy="3252705"/>
          </a:xfrm>
          <a:prstGeom prst="rect">
            <a:avLst/>
          </a:prstGeom>
          <a:ln w="12700">
            <a:miter lim="400000"/>
          </a:ln>
        </p:spPr>
      </p:pic>
      <p:pic>
        <p:nvPicPr>
          <p:cNvPr id="132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606579" y="3430335"/>
            <a:ext cx="4173520" cy="3130139"/>
          </a:xfrm>
          <a:prstGeom prst="rect">
            <a:avLst/>
          </a:prstGeom>
          <a:ln w="12700">
            <a:miter lim="400000"/>
          </a:ln>
        </p:spPr>
      </p:pic>
      <p:pic>
        <p:nvPicPr>
          <p:cNvPr id="133" name="Picture 8" descr="Picture 8"/>
          <p:cNvPicPr>
            <a:picLocks noChangeAspect="1"/>
          </p:cNvPicPr>
          <p:nvPr/>
        </p:nvPicPr>
        <p:blipFill>
          <a:blip r:embed="rId4">
            <a:extLst/>
          </a:blip>
          <a:srcRect l="18098" t="37960" r="24881" b="2292"/>
          <a:stretch>
            <a:fillRect/>
          </a:stretch>
        </p:blipFill>
        <p:spPr>
          <a:xfrm>
            <a:off x="7606579" y="1818340"/>
            <a:ext cx="4173520" cy="1697150"/>
          </a:xfrm>
          <a:prstGeom prst="rect">
            <a:avLst/>
          </a:prstGeom>
          <a:ln w="12700">
            <a:miter lim="400000"/>
          </a:ln>
        </p:spPr>
      </p:pic>
      <p:sp>
        <p:nvSpPr>
          <p:cNvPr id="134" name="TextBox 3"/>
          <p:cNvSpPr txBox="1"/>
          <p:nvPr/>
        </p:nvSpPr>
        <p:spPr>
          <a:xfrm>
            <a:off x="5042463" y="5179960"/>
            <a:ext cx="2950893" cy="828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>
                <a:latin typeface="Open Sans"/>
                <a:ea typeface="Open Sans"/>
                <a:cs typeface="Open Sans"/>
                <a:sym typeface="Open Sans"/>
              </a:defRPr>
            </a:pPr>
            <a:r>
              <a:t>(Hay, 2017)</a:t>
            </a:r>
          </a:p>
          <a:p>
            <a:pPr>
              <a:defRPr>
                <a:latin typeface="Open Sans"/>
                <a:ea typeface="Open Sans"/>
                <a:cs typeface="Open Sans"/>
                <a:sym typeface="Open Sans"/>
              </a:defRPr>
            </a:pPr>
            <a:r>
              <a:t>(Wikipeadia, 2018)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Title 1"/>
          <p:cNvSpPr txBox="1"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/>
          <a:lstStyle/>
          <a:p>
            <a:r>
              <a:t>General Synopsis.</a:t>
            </a:r>
          </a:p>
        </p:txBody>
      </p:sp>
      <p:sp>
        <p:nvSpPr>
          <p:cNvPr id="137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1117307" y="1473200"/>
            <a:ext cx="10665736" cy="4764112"/>
          </a:xfrm>
          <a:prstGeom prst="rect">
            <a:avLst/>
          </a:prstGeom>
        </p:spPr>
        <p:txBody>
          <a:bodyPr anchor="t"/>
          <a:lstStyle/>
          <a:p>
            <a:pPr marL="304746" indent="-304746">
              <a:lnSpc>
                <a:spcPct val="76000"/>
              </a:lnSpc>
              <a:spcBef>
                <a:spcPts val="1800"/>
              </a:spcBef>
              <a:buSzPct val="100000"/>
              <a:buFont typeface="Arial"/>
              <a:buChar char="•"/>
              <a:defRPr sz="1800" b="0"/>
            </a:pPr>
            <a:r>
              <a:t>Set in the Republic of Gilead. Formerly known as the United States</a:t>
            </a:r>
          </a:p>
          <a:p>
            <a:pPr marL="304746" indent="-304746">
              <a:lnSpc>
                <a:spcPct val="76000"/>
              </a:lnSpc>
              <a:spcBef>
                <a:spcPts val="1800"/>
              </a:spcBef>
              <a:buSzPct val="100000"/>
              <a:buFont typeface="Arial"/>
              <a:buChar char="•"/>
              <a:defRPr sz="1800" b="0"/>
            </a:pPr>
            <a:r>
              <a:t>Extreme Christian political group named “Sons of Jacob”  launch a revolution and kill members of Government including the president.</a:t>
            </a:r>
          </a:p>
          <a:p>
            <a:pPr marL="304746" indent="-304746">
              <a:lnSpc>
                <a:spcPct val="76000"/>
              </a:lnSpc>
              <a:spcBef>
                <a:spcPts val="1800"/>
              </a:spcBef>
              <a:buSzPct val="100000"/>
              <a:buFont typeface="Arial"/>
              <a:buChar char="•"/>
              <a:defRPr sz="1800" b="0"/>
            </a:pPr>
            <a:r>
              <a:t>Eradicate porn, prostitution and violence against women</a:t>
            </a:r>
          </a:p>
          <a:p>
            <a:pPr marL="304746" indent="-304746">
              <a:lnSpc>
                <a:spcPct val="76000"/>
              </a:lnSpc>
              <a:spcBef>
                <a:spcPts val="1800"/>
              </a:spcBef>
              <a:buSzPct val="100000"/>
              <a:buFont typeface="Arial"/>
              <a:buChar char="•"/>
              <a:defRPr sz="1800" b="0"/>
            </a:pPr>
            <a:r>
              <a:t>Declining fertility rates</a:t>
            </a:r>
          </a:p>
          <a:p>
            <a:pPr marL="304746" indent="-304746">
              <a:lnSpc>
                <a:spcPct val="76000"/>
              </a:lnSpc>
              <a:spcBef>
                <a:spcPts val="1800"/>
              </a:spcBef>
              <a:buSzPct val="100000"/>
              <a:buFont typeface="Arial"/>
              <a:buChar char="•"/>
              <a:defRPr sz="1800" b="0"/>
            </a:pPr>
            <a:r>
              <a:t>Old Testament inspired social order established and new social classes.</a:t>
            </a:r>
          </a:p>
          <a:p>
            <a:pPr marL="304746" indent="-304746">
              <a:lnSpc>
                <a:spcPct val="76000"/>
              </a:lnSpc>
              <a:spcBef>
                <a:spcPts val="1800"/>
              </a:spcBef>
              <a:buSzPct val="100000"/>
              <a:buFont typeface="Arial"/>
              <a:buChar char="•"/>
              <a:defRPr sz="1800" b="0"/>
            </a:pPr>
            <a:r>
              <a:t>Anyone seen as ungodly was captured and either sent to the colonies or killed as an example.</a:t>
            </a:r>
          </a:p>
          <a:p>
            <a:pPr marL="731391" lvl="1" indent="-304746">
              <a:lnSpc>
                <a:spcPct val="76000"/>
              </a:lnSpc>
              <a:spcBef>
                <a:spcPts val="1000"/>
              </a:spcBef>
              <a:buSzPct val="100000"/>
              <a:buFont typeface="Century Gothic"/>
              <a:buChar char="–"/>
              <a:defRPr sz="1600" b="0"/>
            </a:pPr>
            <a:r>
              <a:t>Doctors</a:t>
            </a:r>
          </a:p>
          <a:p>
            <a:pPr marL="731391" lvl="1" indent="-304746">
              <a:lnSpc>
                <a:spcPct val="76000"/>
              </a:lnSpc>
              <a:spcBef>
                <a:spcPts val="1000"/>
              </a:spcBef>
              <a:buSzPct val="100000"/>
              <a:buFont typeface="Century Gothic"/>
              <a:buChar char="–"/>
              <a:defRPr sz="1600" b="0"/>
            </a:pPr>
            <a:r>
              <a:t>Homosexuals</a:t>
            </a:r>
          </a:p>
          <a:p>
            <a:pPr marL="731391" lvl="1" indent="-304746">
              <a:lnSpc>
                <a:spcPct val="76000"/>
              </a:lnSpc>
              <a:spcBef>
                <a:spcPts val="1000"/>
              </a:spcBef>
              <a:buSzPct val="100000"/>
              <a:buFont typeface="Century Gothic"/>
              <a:buChar char="–"/>
              <a:defRPr sz="1600" b="0"/>
            </a:pPr>
            <a:r>
              <a:t>Anyone not of Christian faith</a:t>
            </a:r>
          </a:p>
          <a:p>
            <a:pPr marL="304746" indent="-304746">
              <a:lnSpc>
                <a:spcPct val="76000"/>
              </a:lnSpc>
              <a:spcBef>
                <a:spcPts val="1800"/>
              </a:spcBef>
              <a:buSzPct val="100000"/>
              <a:buFont typeface="Arial"/>
              <a:buChar char="•"/>
              <a:defRPr sz="1800" b="0"/>
            </a:pPr>
            <a:r>
              <a:t>Fertile women reeducated and sent to homes of powerful commanders as a surrogate mother.</a:t>
            </a:r>
            <a:r>
              <a:rPr>
                <a:latin typeface="Open Sans"/>
                <a:ea typeface="Open Sans"/>
                <a:cs typeface="Open Sans"/>
                <a:sym typeface="Open Sans"/>
              </a:rPr>
              <a:t> (Atwood, 2017)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Title 1"/>
          <p:cNvSpPr txBox="1">
            <a:spLocks noGrp="1"/>
          </p:cNvSpPr>
          <p:nvPr>
            <p:ph type="title"/>
          </p:nvPr>
        </p:nvSpPr>
        <p:spPr>
          <a:xfrm>
            <a:off x="230358" y="885094"/>
            <a:ext cx="3351929" cy="2844801"/>
          </a:xfrm>
          <a:prstGeom prst="rect">
            <a:avLst/>
          </a:prstGeom>
        </p:spPr>
        <p:txBody>
          <a:bodyPr/>
          <a:lstStyle/>
          <a:p>
            <a:r>
              <a:t>Themes within the Book.</a:t>
            </a:r>
          </a:p>
        </p:txBody>
      </p:sp>
      <p:sp>
        <p:nvSpPr>
          <p:cNvPr id="140" name="Text Placeholder 2"/>
          <p:cNvSpPr txBox="1">
            <a:spLocks noGrp="1"/>
          </p:cNvSpPr>
          <p:nvPr>
            <p:ph type="body" sz="quarter" idx="1"/>
          </p:nvPr>
        </p:nvSpPr>
        <p:spPr>
          <a:xfrm>
            <a:off x="2695337" y="5967921"/>
            <a:ext cx="1526868" cy="608894"/>
          </a:xfrm>
          <a:prstGeom prst="rect">
            <a:avLst/>
          </a:prstGeom>
        </p:spPr>
        <p:txBody>
          <a:bodyPr/>
          <a:lstStyle>
            <a:lvl1pPr>
              <a:defRPr>
                <a:latin typeface="Open Sans"/>
                <a:ea typeface="Open Sans"/>
                <a:cs typeface="Open Sans"/>
                <a:sym typeface="Open Sans"/>
              </a:defRPr>
            </a:lvl1pPr>
          </a:lstStyle>
          <a:p>
            <a:r>
              <a:t>(Nault, 2018)</a:t>
            </a:r>
          </a:p>
        </p:txBody>
      </p:sp>
      <p:sp>
        <p:nvSpPr>
          <p:cNvPr id="141" name="Content Placeholder 3"/>
          <p:cNvSpPr txBox="1"/>
          <p:nvPr/>
        </p:nvSpPr>
        <p:spPr>
          <a:xfrm>
            <a:off x="4469235" y="482600"/>
            <a:ext cx="6805429" cy="5892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60948" tIns="60948" rIns="60948" bIns="60948">
            <a:normAutofit/>
          </a:bodyPr>
          <a:lstStyle/>
          <a:p>
            <a:pPr>
              <a:lnSpc>
                <a:spcPct val="95000"/>
              </a:lnSpc>
              <a:spcBef>
                <a:spcPts val="1800"/>
              </a:spcBef>
            </a:pPr>
            <a:endParaRPr dirty="0"/>
          </a:p>
          <a:p>
            <a:pPr marL="304746" indent="-304746">
              <a:lnSpc>
                <a:spcPct val="95000"/>
              </a:lnSpc>
              <a:spcBef>
                <a:spcPts val="1800"/>
              </a:spcBef>
              <a:buSzPct val="100000"/>
              <a:buFont typeface="Arial"/>
              <a:buChar char="•"/>
            </a:pPr>
            <a:r>
              <a:rPr dirty="0"/>
              <a:t>Language as a tool of power</a:t>
            </a:r>
          </a:p>
          <a:p>
            <a:pPr marL="304746" indent="-304746">
              <a:lnSpc>
                <a:spcPct val="95000"/>
              </a:lnSpc>
              <a:spcBef>
                <a:spcPts val="1800"/>
              </a:spcBef>
              <a:buSzPct val="100000"/>
              <a:buFont typeface="Arial"/>
              <a:buChar char="•"/>
            </a:pPr>
            <a:r>
              <a:rPr dirty="0"/>
              <a:t>Causes and costs of complacency</a:t>
            </a:r>
          </a:p>
          <a:p>
            <a:pPr marL="304746" indent="-304746">
              <a:lnSpc>
                <a:spcPct val="95000"/>
              </a:lnSpc>
              <a:spcBef>
                <a:spcPts val="1800"/>
              </a:spcBef>
              <a:buSzPct val="100000"/>
              <a:buFont typeface="Arial"/>
              <a:buChar char="•"/>
            </a:pPr>
            <a:r>
              <a:rPr dirty="0"/>
              <a:t>Religion as a political tool</a:t>
            </a:r>
          </a:p>
          <a:p>
            <a:pPr marL="304746" indent="-304746">
              <a:lnSpc>
                <a:spcPct val="95000"/>
              </a:lnSpc>
              <a:spcBef>
                <a:spcPts val="1800"/>
              </a:spcBef>
              <a:buSzPct val="100000"/>
              <a:buFont typeface="Arial"/>
              <a:buChar char="•"/>
            </a:pPr>
            <a:r>
              <a:rPr dirty="0"/>
              <a:t>Women’s bodies</a:t>
            </a:r>
            <a:r>
              <a:rPr lang="en-GB" dirty="0"/>
              <a:t>, rights</a:t>
            </a:r>
            <a:r>
              <a:rPr dirty="0"/>
              <a:t> and politics</a:t>
            </a:r>
          </a:p>
          <a:p>
            <a:pPr marL="304746" indent="-304746">
              <a:lnSpc>
                <a:spcPct val="95000"/>
              </a:lnSpc>
              <a:spcBef>
                <a:spcPts val="1800"/>
              </a:spcBef>
              <a:buSzPct val="100000"/>
              <a:buFont typeface="Arial"/>
              <a:buChar char="•"/>
            </a:pPr>
            <a:r>
              <a:rPr dirty="0"/>
              <a:t>Reactionary and feminist ideals</a:t>
            </a:r>
          </a:p>
          <a:p>
            <a:pPr marL="304746" indent="-304746">
              <a:lnSpc>
                <a:spcPct val="95000"/>
              </a:lnSpc>
              <a:spcBef>
                <a:spcPts val="1800"/>
              </a:spcBef>
              <a:buSzPct val="100000"/>
              <a:buFont typeface="Arial"/>
              <a:buChar char="•"/>
            </a:pPr>
            <a:r>
              <a:rPr dirty="0"/>
              <a:t>Rape and sexual violence</a:t>
            </a:r>
          </a:p>
          <a:p>
            <a:pPr marL="304746" indent="-304746">
              <a:lnSpc>
                <a:spcPct val="95000"/>
              </a:lnSpc>
              <a:spcBef>
                <a:spcPts val="1800"/>
              </a:spcBef>
              <a:buSzPct val="100000"/>
              <a:buFont typeface="Arial"/>
              <a:buChar char="•"/>
            </a:pPr>
            <a:r>
              <a:rPr dirty="0"/>
              <a:t>Freedom to vs. Freedom from</a:t>
            </a:r>
          </a:p>
          <a:p>
            <a:pPr marL="304746" indent="-304746">
              <a:lnSpc>
                <a:spcPct val="95000"/>
              </a:lnSpc>
              <a:spcBef>
                <a:spcPts val="1800"/>
              </a:spcBef>
              <a:buSzPct val="100000"/>
              <a:buFont typeface="Arial"/>
              <a:buChar char="•"/>
            </a:pPr>
            <a:r>
              <a:rPr dirty="0"/>
              <a:t>Secret police </a:t>
            </a:r>
            <a:r>
              <a:rPr dirty="0">
                <a:latin typeface="Open Sans"/>
                <a:ea typeface="Open Sans"/>
                <a:cs typeface="Open Sans"/>
                <a:sym typeface="Open Sans"/>
              </a:rPr>
              <a:t>(Atwood, 2017)</a:t>
            </a:r>
          </a:p>
        </p:txBody>
      </p:sp>
      <p:pic>
        <p:nvPicPr>
          <p:cNvPr id="142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4162" y="4005064"/>
            <a:ext cx="1781176" cy="25717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Title 1"/>
          <p:cNvSpPr txBox="1"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/>
          <a:lstStyle/>
          <a:p>
            <a:r>
              <a:t>Use of Religion within the book.</a:t>
            </a:r>
          </a:p>
        </p:txBody>
      </p:sp>
      <p:sp>
        <p:nvSpPr>
          <p:cNvPr id="145" name="Content Placeholder 3"/>
          <p:cNvSpPr txBox="1">
            <a:spLocks noGrp="1"/>
          </p:cNvSpPr>
          <p:nvPr>
            <p:ph type="body" idx="1"/>
          </p:nvPr>
        </p:nvSpPr>
        <p:spPr>
          <a:xfrm>
            <a:off x="549795" y="1473200"/>
            <a:ext cx="8064897" cy="5308600"/>
          </a:xfrm>
          <a:prstGeom prst="rect">
            <a:avLst/>
          </a:prstGeom>
        </p:spPr>
        <p:txBody>
          <a:bodyPr anchor="t"/>
          <a:lstStyle/>
          <a:p>
            <a:pPr marL="304746" indent="-304746">
              <a:lnSpc>
                <a:spcPct val="76000"/>
              </a:lnSpc>
              <a:spcBef>
                <a:spcPts val="1800"/>
              </a:spcBef>
              <a:buSzPct val="100000"/>
              <a:buFont typeface="Arial"/>
              <a:buChar char="•"/>
              <a:defRPr sz="1800" b="0"/>
            </a:pPr>
            <a:r>
              <a:rPr dirty="0"/>
              <a:t>Law based on </a:t>
            </a:r>
            <a:r>
              <a:rPr lang="en-GB" dirty="0"/>
              <a:t>Old Testament teachings</a:t>
            </a:r>
            <a:endParaRPr sz="1400" dirty="0"/>
          </a:p>
          <a:p>
            <a:pPr marL="304746" indent="-304746">
              <a:lnSpc>
                <a:spcPct val="76000"/>
              </a:lnSpc>
              <a:spcBef>
                <a:spcPts val="1800"/>
              </a:spcBef>
              <a:buSzPct val="100000"/>
              <a:buFont typeface="Arial"/>
              <a:buChar char="•"/>
              <a:defRPr sz="1800" b="0"/>
            </a:pPr>
            <a:r>
              <a:rPr dirty="0"/>
              <a:t>Roles of women </a:t>
            </a:r>
            <a:endParaRPr sz="1400" dirty="0"/>
          </a:p>
          <a:p>
            <a:pPr marL="731391" lvl="1" indent="-304746">
              <a:lnSpc>
                <a:spcPct val="76000"/>
              </a:lnSpc>
              <a:spcBef>
                <a:spcPts val="1000"/>
              </a:spcBef>
              <a:buSzPct val="100000"/>
              <a:buFont typeface="Century Gothic"/>
              <a:buChar char="–"/>
              <a:defRPr sz="1800" b="0"/>
            </a:pPr>
            <a:r>
              <a:rPr dirty="0"/>
              <a:t>Wives wear blue to represent Mary</a:t>
            </a:r>
            <a:endParaRPr sz="1200" dirty="0"/>
          </a:p>
          <a:p>
            <a:pPr marL="731391" lvl="1" indent="-304746">
              <a:lnSpc>
                <a:spcPct val="76000"/>
              </a:lnSpc>
              <a:spcBef>
                <a:spcPts val="1000"/>
              </a:spcBef>
              <a:buSzPct val="100000"/>
              <a:buFont typeface="Century Gothic"/>
              <a:buChar char="–"/>
              <a:defRPr sz="1800" b="0"/>
            </a:pPr>
            <a:r>
              <a:rPr dirty="0"/>
              <a:t>Martha’s serve the family rather than listen to teaching</a:t>
            </a:r>
            <a:endParaRPr sz="1200" dirty="0"/>
          </a:p>
          <a:p>
            <a:pPr marL="731391" lvl="1" indent="-304746">
              <a:lnSpc>
                <a:spcPct val="76000"/>
              </a:lnSpc>
              <a:spcBef>
                <a:spcPts val="1000"/>
              </a:spcBef>
              <a:buSzPct val="100000"/>
              <a:buFont typeface="Century Gothic"/>
              <a:buChar char="–"/>
              <a:defRPr sz="1800" b="0"/>
            </a:pPr>
            <a:r>
              <a:rPr dirty="0"/>
              <a:t>Handmaids life modelled  from Rachel and Leah</a:t>
            </a:r>
            <a:endParaRPr sz="1200" dirty="0"/>
          </a:p>
          <a:p>
            <a:pPr marL="304746" indent="-304746">
              <a:lnSpc>
                <a:spcPct val="76000"/>
              </a:lnSpc>
              <a:spcBef>
                <a:spcPts val="1800"/>
              </a:spcBef>
              <a:buSzPct val="100000"/>
              <a:buFont typeface="Arial"/>
              <a:buChar char="•"/>
              <a:defRPr sz="1800" b="0"/>
            </a:pPr>
            <a:r>
              <a:rPr dirty="0"/>
              <a:t>Status of Men</a:t>
            </a:r>
            <a:endParaRPr sz="1400" dirty="0"/>
          </a:p>
          <a:p>
            <a:pPr marL="731391" lvl="1" indent="-304746">
              <a:lnSpc>
                <a:spcPct val="76000"/>
              </a:lnSpc>
              <a:spcBef>
                <a:spcPts val="1000"/>
              </a:spcBef>
              <a:buSzPct val="100000"/>
              <a:buFont typeface="Century Gothic"/>
              <a:buChar char="–"/>
              <a:defRPr sz="1800" b="0"/>
            </a:pPr>
            <a:r>
              <a:rPr dirty="0"/>
              <a:t>Commanders</a:t>
            </a:r>
            <a:endParaRPr sz="1200" dirty="0"/>
          </a:p>
          <a:p>
            <a:pPr marL="731391" lvl="1" indent="-304746">
              <a:lnSpc>
                <a:spcPct val="76000"/>
              </a:lnSpc>
              <a:spcBef>
                <a:spcPts val="1000"/>
              </a:spcBef>
              <a:buSzPct val="100000"/>
              <a:buFont typeface="Century Gothic"/>
              <a:buChar char="–"/>
              <a:defRPr sz="1800" b="0"/>
            </a:pPr>
            <a:r>
              <a:rPr dirty="0"/>
              <a:t>Guardians</a:t>
            </a:r>
            <a:endParaRPr sz="1200" dirty="0"/>
          </a:p>
          <a:p>
            <a:pPr marL="731391" lvl="1" indent="-304746">
              <a:lnSpc>
                <a:spcPct val="76000"/>
              </a:lnSpc>
              <a:spcBef>
                <a:spcPts val="1000"/>
              </a:spcBef>
              <a:buSzPct val="100000"/>
              <a:buFont typeface="Century Gothic"/>
              <a:buChar char="–"/>
              <a:defRPr sz="1800" b="0"/>
            </a:pPr>
            <a:r>
              <a:rPr dirty="0"/>
              <a:t>Angels</a:t>
            </a:r>
            <a:endParaRPr sz="1200" dirty="0"/>
          </a:p>
          <a:p>
            <a:pPr marL="731391" lvl="1" indent="-304746">
              <a:lnSpc>
                <a:spcPct val="76000"/>
              </a:lnSpc>
              <a:spcBef>
                <a:spcPts val="1000"/>
              </a:spcBef>
              <a:buSzPct val="100000"/>
              <a:buFont typeface="Century Gothic"/>
              <a:buChar char="–"/>
              <a:defRPr sz="1800" b="0"/>
            </a:pPr>
            <a:r>
              <a:rPr dirty="0"/>
              <a:t>Eyes</a:t>
            </a:r>
            <a:endParaRPr sz="1200" dirty="0"/>
          </a:p>
          <a:p>
            <a:pPr marL="304746" indent="-304746">
              <a:lnSpc>
                <a:spcPct val="76000"/>
              </a:lnSpc>
              <a:spcBef>
                <a:spcPts val="1800"/>
              </a:spcBef>
              <a:buSzPct val="100000"/>
              <a:buFont typeface="Arial"/>
              <a:buChar char="•"/>
              <a:defRPr sz="1800" b="0"/>
            </a:pPr>
            <a:r>
              <a:rPr dirty="0"/>
              <a:t>Naming of Objects and places</a:t>
            </a:r>
            <a:endParaRPr sz="1400" dirty="0"/>
          </a:p>
          <a:p>
            <a:pPr>
              <a:lnSpc>
                <a:spcPct val="76000"/>
              </a:lnSpc>
              <a:spcBef>
                <a:spcPts val="1800"/>
              </a:spcBef>
              <a:defRPr sz="1800" b="0">
                <a:latin typeface="Open Sans"/>
                <a:ea typeface="Open Sans"/>
                <a:cs typeface="Open Sans"/>
                <a:sym typeface="Open Sans"/>
              </a:defRPr>
            </a:pPr>
            <a:r>
              <a:rPr dirty="0"/>
              <a:t>(Atwood, 2017)</a:t>
            </a:r>
          </a:p>
        </p:txBody>
      </p:sp>
      <p:pic>
        <p:nvPicPr>
          <p:cNvPr id="146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614691" y="4579708"/>
            <a:ext cx="2847976" cy="1600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7" name="Picture 9" descr="Picture 9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062582" y="2862002"/>
            <a:ext cx="2882095" cy="1921397"/>
          </a:xfrm>
          <a:prstGeom prst="rect">
            <a:avLst/>
          </a:prstGeom>
          <a:ln w="12700">
            <a:miter lim="400000"/>
          </a:ln>
        </p:spPr>
      </p:pic>
      <p:pic>
        <p:nvPicPr>
          <p:cNvPr id="148" name="Picture 10" descr="Picture 10"/>
          <p:cNvPicPr>
            <a:picLocks noChangeAspect="1"/>
          </p:cNvPicPr>
          <p:nvPr/>
        </p:nvPicPr>
        <p:blipFill>
          <a:blip r:embed="rId5">
            <a:extLst/>
          </a:blip>
          <a:srcRect b="36500"/>
          <a:stretch>
            <a:fillRect/>
          </a:stretch>
        </p:blipFill>
        <p:spPr>
          <a:xfrm>
            <a:off x="9695433" y="3428565"/>
            <a:ext cx="2143126" cy="1354833"/>
          </a:xfrm>
          <a:prstGeom prst="rect">
            <a:avLst/>
          </a:prstGeom>
          <a:ln w="12700">
            <a:miter lim="400000"/>
          </a:ln>
        </p:spPr>
      </p:pic>
      <p:sp>
        <p:nvSpPr>
          <p:cNvPr id="149" name="TextBox 5"/>
          <p:cNvSpPr txBox="1"/>
          <p:nvPr/>
        </p:nvSpPr>
        <p:spPr>
          <a:xfrm>
            <a:off x="9695433" y="2032056"/>
            <a:ext cx="2143126" cy="10693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000">
                <a:latin typeface="Open Sans"/>
                <a:ea typeface="Open Sans"/>
                <a:cs typeface="Open Sans"/>
                <a:sym typeface="Open Sans"/>
              </a:defRPr>
            </a:pPr>
            <a:r>
              <a:t>(loaves and fishes, 2018)</a:t>
            </a:r>
          </a:p>
          <a:p>
            <a:pPr>
              <a:defRPr sz="2000">
                <a:latin typeface="Open Sans"/>
                <a:ea typeface="Open Sans"/>
                <a:cs typeface="Open Sans"/>
                <a:sym typeface="Open Sans"/>
              </a:defRPr>
            </a:pPr>
            <a:r>
              <a:t>(Anon, 2018</a:t>
            </a:r>
            <a:r>
              <a:rPr sz="2400"/>
              <a:t>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TextBox 4"/>
          <p:cNvSpPr txBox="1"/>
          <p:nvPr/>
        </p:nvSpPr>
        <p:spPr>
          <a:xfrm>
            <a:off x="189755" y="1700807"/>
            <a:ext cx="11449274" cy="2669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ctr"/>
            <a:r>
              <a:rPr dirty="0"/>
              <a:t>When Rachel saw that she bore Jacob no children, she envied her sister; and she said to Jacob, “Give me children, or I shall die!”</a:t>
            </a:r>
            <a:r>
              <a:rPr b="1" baseline="30000" dirty="0"/>
              <a:t> </a:t>
            </a:r>
            <a:r>
              <a:rPr dirty="0"/>
              <a:t>Jacob became very angry with Rachel and said, “Am I in the place of God, who has withheld from you the fruit of the womb?” </a:t>
            </a:r>
            <a:r>
              <a:rPr b="1" baseline="30000" dirty="0"/>
              <a:t> </a:t>
            </a:r>
            <a:r>
              <a:rPr dirty="0"/>
              <a:t>Then she said, “Here is my maid </a:t>
            </a:r>
            <a:r>
              <a:rPr lang="en-GB" dirty="0"/>
              <a:t>Leah</a:t>
            </a:r>
            <a:r>
              <a:rPr dirty="0"/>
              <a:t>; go in to her, that she may bear upon my knees and that I too may have children through her.”</a:t>
            </a:r>
          </a:p>
          <a:p>
            <a:pPr algn="ctr"/>
            <a:r>
              <a:rPr dirty="0"/>
              <a:t>(Genesis 30:1-3)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Title 1"/>
          <p:cNvSpPr txBox="1"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/>
          <a:lstStyle/>
          <a:p>
            <a:r>
              <a:t>Use of Religion within the book.</a:t>
            </a:r>
          </a:p>
        </p:txBody>
      </p:sp>
      <p:sp>
        <p:nvSpPr>
          <p:cNvPr id="156" name="Content Placeholder 3"/>
          <p:cNvSpPr txBox="1">
            <a:spLocks noGrp="1"/>
          </p:cNvSpPr>
          <p:nvPr>
            <p:ph type="body" idx="1"/>
          </p:nvPr>
        </p:nvSpPr>
        <p:spPr>
          <a:xfrm>
            <a:off x="654370" y="1480908"/>
            <a:ext cx="7497382" cy="4699001"/>
          </a:xfrm>
          <a:prstGeom prst="rect">
            <a:avLst/>
          </a:prstGeom>
        </p:spPr>
        <p:txBody>
          <a:bodyPr anchor="t">
            <a:normAutofit fontScale="92500" lnSpcReduction="20000"/>
          </a:bodyPr>
          <a:lstStyle/>
          <a:p>
            <a:pPr marL="304746" indent="-304746">
              <a:lnSpc>
                <a:spcPct val="76000"/>
              </a:lnSpc>
              <a:spcBef>
                <a:spcPts val="1800"/>
              </a:spcBef>
              <a:buSzPct val="100000"/>
              <a:buFont typeface="Arial"/>
              <a:buChar char="•"/>
              <a:defRPr sz="1700" b="0"/>
            </a:pPr>
            <a:r>
              <a:rPr sz="1800" dirty="0"/>
              <a:t>Law based on </a:t>
            </a:r>
            <a:r>
              <a:rPr lang="en-GB" sz="1800" dirty="0"/>
              <a:t>Old Testament</a:t>
            </a:r>
            <a:endParaRPr sz="1800" dirty="0"/>
          </a:p>
          <a:p>
            <a:pPr marL="304746" indent="-304746">
              <a:lnSpc>
                <a:spcPct val="76000"/>
              </a:lnSpc>
              <a:spcBef>
                <a:spcPts val="1800"/>
              </a:spcBef>
              <a:buSzPct val="100000"/>
              <a:buFont typeface="Arial"/>
              <a:buChar char="•"/>
              <a:defRPr sz="1700" b="0"/>
            </a:pPr>
            <a:r>
              <a:rPr lang="en-GB" sz="1800" dirty="0"/>
              <a:t>Naming of Objects and places</a:t>
            </a:r>
          </a:p>
          <a:p>
            <a:pPr marL="304746" indent="-304746">
              <a:lnSpc>
                <a:spcPct val="76000"/>
              </a:lnSpc>
              <a:spcBef>
                <a:spcPts val="1800"/>
              </a:spcBef>
              <a:buSzPct val="100000"/>
              <a:buFont typeface="Arial"/>
              <a:buChar char="•"/>
              <a:defRPr sz="1700" b="0"/>
            </a:pPr>
            <a:r>
              <a:rPr sz="1800" dirty="0"/>
              <a:t>Roles of women </a:t>
            </a:r>
          </a:p>
          <a:p>
            <a:pPr marL="731391" lvl="1" indent="-304746">
              <a:lnSpc>
                <a:spcPct val="76000"/>
              </a:lnSpc>
              <a:spcBef>
                <a:spcPts val="1000"/>
              </a:spcBef>
              <a:buSzPct val="100000"/>
              <a:buFont typeface="Century Gothic"/>
              <a:buChar char="–"/>
              <a:defRPr sz="1500" b="0"/>
            </a:pPr>
            <a:r>
              <a:rPr sz="1800" dirty="0"/>
              <a:t>Wives wear blue to represent Mary</a:t>
            </a:r>
          </a:p>
          <a:p>
            <a:pPr marL="731391" lvl="1" indent="-304746">
              <a:lnSpc>
                <a:spcPct val="76000"/>
              </a:lnSpc>
              <a:spcBef>
                <a:spcPts val="1000"/>
              </a:spcBef>
              <a:buSzPct val="100000"/>
              <a:buFont typeface="Century Gothic"/>
              <a:buChar char="–"/>
              <a:defRPr sz="1500" b="0"/>
            </a:pPr>
            <a:r>
              <a:rPr sz="1800" dirty="0"/>
              <a:t>Martha’s serve the family rather than listen to teaching</a:t>
            </a:r>
          </a:p>
          <a:p>
            <a:pPr marL="731391" lvl="1" indent="-304746">
              <a:lnSpc>
                <a:spcPct val="76000"/>
              </a:lnSpc>
              <a:spcBef>
                <a:spcPts val="1000"/>
              </a:spcBef>
              <a:buSzPct val="100000"/>
              <a:buFont typeface="Century Gothic"/>
              <a:buChar char="–"/>
              <a:defRPr sz="1500" b="0"/>
            </a:pPr>
            <a:r>
              <a:rPr sz="1800" dirty="0"/>
              <a:t>Handmaids life modelled  from Rachel and Leah</a:t>
            </a:r>
          </a:p>
          <a:p>
            <a:pPr marL="304746" indent="-304746">
              <a:lnSpc>
                <a:spcPct val="76000"/>
              </a:lnSpc>
              <a:spcBef>
                <a:spcPts val="1800"/>
              </a:spcBef>
              <a:buSzPct val="100000"/>
              <a:buFont typeface="Arial"/>
              <a:buChar char="•"/>
              <a:defRPr sz="1700" b="0"/>
            </a:pPr>
            <a:r>
              <a:rPr lang="en-GB" sz="1800" dirty="0"/>
              <a:t>Influence of lifestyle</a:t>
            </a:r>
          </a:p>
          <a:p>
            <a:pPr marL="304746" indent="-304746">
              <a:lnSpc>
                <a:spcPct val="76000"/>
              </a:lnSpc>
              <a:spcBef>
                <a:spcPts val="1800"/>
              </a:spcBef>
              <a:buSzPct val="100000"/>
              <a:buFont typeface="Arial"/>
              <a:buChar char="•"/>
              <a:defRPr sz="1700" b="0"/>
            </a:pPr>
            <a:r>
              <a:rPr sz="1800" dirty="0"/>
              <a:t>Status of Men</a:t>
            </a:r>
          </a:p>
          <a:p>
            <a:pPr marL="731391" lvl="1" indent="-304746">
              <a:lnSpc>
                <a:spcPct val="76000"/>
              </a:lnSpc>
              <a:spcBef>
                <a:spcPts val="1000"/>
              </a:spcBef>
              <a:buSzPct val="100000"/>
              <a:buFont typeface="Century Gothic"/>
              <a:buChar char="–"/>
              <a:defRPr sz="1500" b="0"/>
            </a:pPr>
            <a:r>
              <a:rPr sz="1800" dirty="0"/>
              <a:t>Commanders</a:t>
            </a:r>
          </a:p>
          <a:p>
            <a:pPr marL="731391" lvl="1" indent="-304746">
              <a:lnSpc>
                <a:spcPct val="76000"/>
              </a:lnSpc>
              <a:spcBef>
                <a:spcPts val="1000"/>
              </a:spcBef>
              <a:buSzPct val="100000"/>
              <a:buFont typeface="Century Gothic"/>
              <a:buChar char="–"/>
              <a:defRPr sz="1500" b="0"/>
            </a:pPr>
            <a:r>
              <a:rPr sz="1800" dirty="0"/>
              <a:t>Guardians</a:t>
            </a:r>
          </a:p>
          <a:p>
            <a:pPr marL="731391" lvl="1" indent="-304746">
              <a:lnSpc>
                <a:spcPct val="76000"/>
              </a:lnSpc>
              <a:spcBef>
                <a:spcPts val="1000"/>
              </a:spcBef>
              <a:buSzPct val="100000"/>
              <a:buFont typeface="Century Gothic"/>
              <a:buChar char="–"/>
              <a:defRPr sz="1500" b="0"/>
            </a:pPr>
            <a:r>
              <a:rPr sz="1800" dirty="0"/>
              <a:t>Angels</a:t>
            </a:r>
          </a:p>
          <a:p>
            <a:pPr marL="731391" lvl="1" indent="-304746">
              <a:lnSpc>
                <a:spcPct val="76000"/>
              </a:lnSpc>
              <a:spcBef>
                <a:spcPts val="1000"/>
              </a:spcBef>
              <a:buSzPct val="100000"/>
              <a:buFont typeface="Century Gothic"/>
              <a:buChar char="–"/>
              <a:defRPr sz="1500" b="0"/>
            </a:pPr>
            <a:r>
              <a:rPr sz="1800" dirty="0"/>
              <a:t>Eyes</a:t>
            </a:r>
          </a:p>
          <a:p>
            <a:pPr marL="304746" indent="-304746">
              <a:lnSpc>
                <a:spcPct val="76000"/>
              </a:lnSpc>
              <a:spcBef>
                <a:spcPts val="1800"/>
              </a:spcBef>
              <a:buSzPct val="100000"/>
              <a:buFont typeface="Arial"/>
              <a:buChar char="•"/>
              <a:defRPr sz="1700" b="0"/>
            </a:pPr>
            <a:endParaRPr sz="1800" dirty="0"/>
          </a:p>
          <a:p>
            <a:pPr>
              <a:lnSpc>
                <a:spcPct val="76000"/>
              </a:lnSpc>
              <a:spcBef>
                <a:spcPts val="1800"/>
              </a:spcBef>
              <a:defRPr sz="1700" b="0">
                <a:latin typeface="Open Sans"/>
                <a:ea typeface="Open Sans"/>
                <a:cs typeface="Open Sans"/>
                <a:sym typeface="Open Sans"/>
              </a:defRPr>
            </a:pPr>
            <a:r>
              <a:rPr sz="1800" dirty="0"/>
              <a:t>(Atwood, 2017)</a:t>
            </a:r>
          </a:p>
        </p:txBody>
      </p:sp>
      <p:pic>
        <p:nvPicPr>
          <p:cNvPr id="157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614691" y="4579708"/>
            <a:ext cx="2847976" cy="16002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8" name="Picture 9" descr="Picture 9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7062582" y="2862002"/>
            <a:ext cx="2882095" cy="19213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9" name="Picture 10" descr="Picture 10"/>
          <p:cNvPicPr>
            <a:picLocks noChangeAspect="1"/>
          </p:cNvPicPr>
          <p:nvPr/>
        </p:nvPicPr>
        <p:blipFill>
          <a:blip r:embed="rId5">
            <a:extLst/>
          </a:blip>
          <a:srcRect b="36500"/>
          <a:stretch>
            <a:fillRect/>
          </a:stretch>
        </p:blipFill>
        <p:spPr>
          <a:xfrm>
            <a:off x="9695433" y="3428565"/>
            <a:ext cx="2143126" cy="13548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0" name="TextBox 7"/>
          <p:cNvSpPr txBox="1"/>
          <p:nvPr/>
        </p:nvSpPr>
        <p:spPr>
          <a:xfrm>
            <a:off x="9695433" y="2032056"/>
            <a:ext cx="2143126" cy="10693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2000">
                <a:latin typeface="Open Sans"/>
                <a:ea typeface="Open Sans"/>
                <a:cs typeface="Open Sans"/>
                <a:sym typeface="Open Sans"/>
              </a:defRPr>
            </a:pPr>
            <a:r>
              <a:t>(loaves and fishes, 2018)</a:t>
            </a:r>
          </a:p>
          <a:p>
            <a:pPr>
              <a:defRPr sz="2000">
                <a:latin typeface="Open Sans"/>
                <a:ea typeface="Open Sans"/>
                <a:cs typeface="Open Sans"/>
                <a:sym typeface="Open Sans"/>
              </a:defRPr>
            </a:pPr>
            <a:r>
              <a:t>(Anon, 2018</a:t>
            </a:r>
            <a:r>
              <a:rPr sz="2400"/>
              <a:t>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Title 1"/>
          <p:cNvSpPr txBox="1"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/>
          <a:lstStyle/>
          <a:p>
            <a:r>
              <a:t>How does this book associate with popular culture?</a:t>
            </a:r>
          </a:p>
        </p:txBody>
      </p:sp>
      <p:sp>
        <p:nvSpPr>
          <p:cNvPr id="165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85500"/>
              </a:lnSpc>
            </a:pPr>
            <a:r>
              <a:rPr dirty="0"/>
              <a:t>Speculative fiction</a:t>
            </a:r>
          </a:p>
          <a:p>
            <a:pPr>
              <a:lnSpc>
                <a:spcPct val="85500"/>
              </a:lnSpc>
            </a:pPr>
            <a:r>
              <a:rPr dirty="0"/>
              <a:t>Martial Law enforcement after Islamic attacks</a:t>
            </a:r>
          </a:p>
          <a:p>
            <a:pPr>
              <a:lnSpc>
                <a:spcPct val="85500"/>
              </a:lnSpc>
            </a:pPr>
            <a:r>
              <a:rPr dirty="0"/>
              <a:t>Homosexuals eliminated, subjugation of women </a:t>
            </a:r>
          </a:p>
          <a:p>
            <a:pPr>
              <a:lnSpc>
                <a:spcPct val="85500"/>
              </a:lnSpc>
            </a:pPr>
            <a:r>
              <a:rPr dirty="0"/>
              <a:t>Handmaids costumes have become a part of protest for </a:t>
            </a:r>
            <a:r>
              <a:rPr lang="en-GB" dirty="0"/>
              <a:t>women's</a:t>
            </a:r>
            <a:r>
              <a:rPr dirty="0"/>
              <a:t> rights</a:t>
            </a:r>
          </a:p>
          <a:p>
            <a:pPr>
              <a:lnSpc>
                <a:spcPct val="85500"/>
              </a:lnSpc>
            </a:pPr>
            <a:r>
              <a:rPr dirty="0"/>
              <a:t>Since the first season of the tv adaptation the #</a:t>
            </a:r>
            <a:r>
              <a:rPr dirty="0" err="1"/>
              <a:t>metoo</a:t>
            </a:r>
            <a:r>
              <a:rPr dirty="0"/>
              <a:t> and #</a:t>
            </a:r>
            <a:r>
              <a:rPr dirty="0" err="1"/>
              <a:t>timesup</a:t>
            </a:r>
            <a:r>
              <a:rPr dirty="0"/>
              <a:t> campaigns have begun </a:t>
            </a:r>
            <a:r>
              <a:rPr dirty="0">
                <a:latin typeface="Open Sans"/>
                <a:ea typeface="Open Sans"/>
                <a:cs typeface="Open Sans"/>
                <a:sym typeface="Open Sans"/>
              </a:rPr>
              <a:t>(Armstrong, 2018)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3B5FA-3D8A-417D-A986-11EA20267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DFD6D5-F06E-4222-AB38-5C1B57ECA3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Dystopian Literature and popular culture</a:t>
            </a:r>
          </a:p>
          <a:p>
            <a:r>
              <a:rPr lang="en-GB" dirty="0"/>
              <a:t>Television and Film </a:t>
            </a:r>
          </a:p>
          <a:p>
            <a:r>
              <a:rPr lang="en-GB" dirty="0"/>
              <a:t>Bastardized religion</a:t>
            </a:r>
          </a:p>
          <a:p>
            <a:r>
              <a:rPr lang="en-GB" dirty="0"/>
              <a:t>The influence of popular today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71981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Title 1"/>
          <p:cNvSpPr txBox="1">
            <a:spLocks noGrp="1"/>
          </p:cNvSpPr>
          <p:nvPr>
            <p:ph type="title"/>
          </p:nvPr>
        </p:nvSpPr>
        <p:spPr>
          <a:xfrm rot="16200000">
            <a:off x="-2201116" y="3371596"/>
            <a:ext cx="5616628" cy="546855"/>
          </a:xfrm>
          <a:prstGeom prst="rect">
            <a:avLst/>
          </a:prstGeom>
        </p:spPr>
        <p:txBody>
          <a:bodyPr/>
          <a:lstStyle>
            <a:lvl1pPr defTabSz="1072708">
              <a:defRPr sz="2816"/>
            </a:lvl1pPr>
          </a:lstStyle>
          <a:p>
            <a:r>
              <a:t>Works Cited</a:t>
            </a:r>
          </a:p>
        </p:txBody>
      </p:sp>
      <p:sp>
        <p:nvSpPr>
          <p:cNvPr id="198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1117307" y="0"/>
            <a:ext cx="10737747" cy="67818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42900" indent="-342900">
              <a:tabLst>
                <a:tab pos="457200" algn="l"/>
              </a:tabLst>
              <a:defRPr sz="700">
                <a:latin typeface="Open Sans"/>
                <a:ea typeface="Open Sans"/>
                <a:cs typeface="Open Sans"/>
                <a:sym typeface="Open Sans"/>
              </a:defRPr>
            </a:pPr>
            <a:r>
              <a:rPr sz="1400" dirty="0">
                <a:latin typeface="Open Sans"/>
              </a:rPr>
              <a:t>Anon, (2018). [image] Available at: https://www.history.com/topics/religion/bible [Accessed 11 Dec. 2018].</a:t>
            </a:r>
            <a:endParaRPr sz="900" dirty="0">
              <a:latin typeface="Open Sans"/>
              <a:ea typeface="Times New Roman"/>
              <a:cs typeface="Times New Roman"/>
              <a:sym typeface="Times New Roman"/>
            </a:endParaRPr>
          </a:p>
          <a:p>
            <a:pPr marL="342900" indent="-342900">
              <a:tabLst>
                <a:tab pos="457200" algn="l"/>
              </a:tabLst>
              <a:defRPr sz="700">
                <a:latin typeface="Open Sans"/>
                <a:ea typeface="Open Sans"/>
                <a:cs typeface="Open Sans"/>
                <a:sym typeface="Open Sans"/>
              </a:defRPr>
            </a:pPr>
            <a:r>
              <a:rPr sz="1400" dirty="0">
                <a:latin typeface="Open Sans"/>
              </a:rPr>
              <a:t>Armstrong, J. (2018). </a:t>
            </a:r>
            <a:r>
              <a:rPr sz="1400" i="1" dirty="0">
                <a:latin typeface="Open Sans"/>
              </a:rPr>
              <a:t>Why The Handmaid’s Tale is so relevant today</a:t>
            </a:r>
            <a:r>
              <a:rPr sz="1400" dirty="0">
                <a:latin typeface="Open Sans"/>
              </a:rPr>
              <a:t>. [online] Bbc.com. Available at: http://www.bbc.com/culture/story/20180425-why-the-handmaids-tale-is-so-relevant-today [Accessed 7 Dec. 2018].</a:t>
            </a:r>
            <a:endParaRPr sz="900" dirty="0">
              <a:latin typeface="Open Sans"/>
              <a:ea typeface="Times New Roman"/>
              <a:cs typeface="Times New Roman"/>
              <a:sym typeface="Times New Roman"/>
            </a:endParaRPr>
          </a:p>
          <a:p>
            <a:pPr marL="342900" indent="-342900">
              <a:tabLst>
                <a:tab pos="457200" algn="l"/>
              </a:tabLst>
              <a:defRPr sz="700">
                <a:latin typeface="Open Sans"/>
                <a:ea typeface="Open Sans"/>
                <a:cs typeface="Open Sans"/>
                <a:sym typeface="Open Sans"/>
              </a:defRPr>
            </a:pPr>
            <a:r>
              <a:rPr sz="1400" dirty="0">
                <a:latin typeface="Open Sans"/>
              </a:rPr>
              <a:t>Atwood, M. (2017). </a:t>
            </a:r>
            <a:r>
              <a:rPr sz="1400" i="1" dirty="0">
                <a:latin typeface="Open Sans"/>
              </a:rPr>
              <a:t>The handmaid's tale</a:t>
            </a:r>
            <a:r>
              <a:rPr sz="1400" dirty="0">
                <a:latin typeface="Open Sans"/>
              </a:rPr>
              <a:t>. London: Penguin Random House.</a:t>
            </a:r>
            <a:endParaRPr lang="en-GB" sz="1400" dirty="0">
              <a:latin typeface="Open Sans"/>
            </a:endParaRPr>
          </a:p>
          <a:p>
            <a:pPr marL="342900" indent="-342900">
              <a:tabLst>
                <a:tab pos="457200" algn="l"/>
              </a:tabLst>
              <a:defRPr sz="700">
                <a:latin typeface="Open Sans"/>
                <a:ea typeface="Open Sans"/>
                <a:cs typeface="Open Sans"/>
                <a:sym typeface="Open Sans"/>
              </a:defRPr>
            </a:pPr>
            <a:r>
              <a:rPr lang="en-GB" sz="1400" dirty="0">
                <a:latin typeface="Open Sans"/>
                <a:ea typeface="Times New Roman"/>
                <a:cs typeface="Times New Roman"/>
                <a:sym typeface="Times New Roman"/>
              </a:rPr>
              <a:t>Davies, K. Libanus Evangelical Group, Chairman Of EFCC board of directors, EFCC conference, 2017    </a:t>
            </a:r>
            <a:endParaRPr sz="1400" dirty="0">
              <a:latin typeface="Open Sans"/>
              <a:ea typeface="Times New Roman"/>
              <a:cs typeface="Times New Roman"/>
              <a:sym typeface="Times New Roman"/>
            </a:endParaRPr>
          </a:p>
          <a:p>
            <a:pPr marL="342900" indent="-342900">
              <a:tabLst>
                <a:tab pos="457200" algn="l"/>
              </a:tabLst>
              <a:defRPr sz="700">
                <a:latin typeface="Open Sans"/>
                <a:ea typeface="Open Sans"/>
                <a:cs typeface="Open Sans"/>
                <a:sym typeface="Open Sans"/>
              </a:defRPr>
            </a:pPr>
            <a:r>
              <a:rPr sz="1400" dirty="0">
                <a:latin typeface="Open Sans"/>
              </a:rPr>
              <a:t>Hay, L. (2017). </a:t>
            </a:r>
            <a:r>
              <a:rPr sz="1400" i="1" dirty="0" err="1">
                <a:latin typeface="Open Sans"/>
              </a:rPr>
              <a:t>BookCovers</a:t>
            </a:r>
            <a:r>
              <a:rPr sz="1400" dirty="0">
                <a:latin typeface="Open Sans"/>
              </a:rPr>
              <a:t>. [image] Available at: http://www.lucyvhayauthor.com/book-versus-film-the-handmaids-tale-for-better-or-worse/ [Accessed 10 Dec. 2018].</a:t>
            </a:r>
            <a:endParaRPr lang="en-GB" sz="1400" dirty="0">
              <a:latin typeface="Open Sans"/>
            </a:endParaRPr>
          </a:p>
          <a:p>
            <a:pPr marL="342900" indent="-342900">
              <a:tabLst>
                <a:tab pos="457200" algn="l"/>
              </a:tabLst>
              <a:defRPr sz="700">
                <a:latin typeface="Open Sans"/>
                <a:ea typeface="Open Sans"/>
                <a:cs typeface="Open Sans"/>
                <a:sym typeface="Open Sans"/>
              </a:defRPr>
            </a:pPr>
            <a:r>
              <a:rPr sz="1400" dirty="0" err="1">
                <a:latin typeface="Open Sans"/>
              </a:rPr>
              <a:t>Ketterer</a:t>
            </a:r>
            <a:r>
              <a:rPr sz="1400" dirty="0">
                <a:latin typeface="Open Sans"/>
              </a:rPr>
              <a:t>, D. (1989). Atwood's "The Handmaid's Tale": A contextual Dystopia. </a:t>
            </a:r>
            <a:r>
              <a:rPr sz="1400" i="1" dirty="0">
                <a:latin typeface="Open Sans"/>
              </a:rPr>
              <a:t>Science Fiction Studies</a:t>
            </a:r>
            <a:r>
              <a:rPr sz="1400" dirty="0">
                <a:latin typeface="Open Sans"/>
              </a:rPr>
              <a:t>, [online] 16(2). Available at: https://www.jstor.org/stable/pdf/4239936.pdf?refreqid=excelsior%3A570e8c14548971b5681c1b7cb7abceb3 [Accessed 8 Dec. 2018].</a:t>
            </a:r>
            <a:endParaRPr sz="900" dirty="0">
              <a:latin typeface="Open Sans"/>
              <a:ea typeface="Times New Roman"/>
              <a:cs typeface="Times New Roman"/>
              <a:sym typeface="Times New Roman"/>
            </a:endParaRPr>
          </a:p>
          <a:p>
            <a:pPr marL="342900" indent="-342900">
              <a:tabLst>
                <a:tab pos="457200" algn="l"/>
              </a:tabLst>
              <a:defRPr sz="700">
                <a:latin typeface="Open Sans"/>
                <a:ea typeface="Open Sans"/>
                <a:cs typeface="Open Sans"/>
                <a:sym typeface="Open Sans"/>
              </a:defRPr>
            </a:pPr>
            <a:r>
              <a:rPr sz="1400" dirty="0">
                <a:latin typeface="Open Sans"/>
              </a:rPr>
              <a:t>loaves and fishes. (2018). [image] Available at: https://localwiki.org/sac/Loaves_%26_Fishes [Accessed 9 Dec. 2018].</a:t>
            </a:r>
            <a:endParaRPr sz="900" dirty="0">
              <a:latin typeface="Open Sans"/>
              <a:ea typeface="Times New Roman"/>
              <a:cs typeface="Times New Roman"/>
              <a:sym typeface="Times New Roman"/>
            </a:endParaRPr>
          </a:p>
          <a:p>
            <a:pPr marL="342900" indent="-342900">
              <a:tabLst>
                <a:tab pos="457200" algn="l"/>
              </a:tabLst>
              <a:defRPr sz="700">
                <a:latin typeface="Open Sans"/>
                <a:ea typeface="Open Sans"/>
                <a:cs typeface="Open Sans"/>
                <a:sym typeface="Open Sans"/>
              </a:defRPr>
            </a:pPr>
            <a:r>
              <a:rPr sz="1400" dirty="0" err="1">
                <a:latin typeface="Open Sans"/>
              </a:rPr>
              <a:t>Nault</a:t>
            </a:r>
            <a:r>
              <a:rPr sz="1400" dirty="0">
                <a:latin typeface="Open Sans"/>
              </a:rPr>
              <a:t>, R. (2018). [image] Available at: http://www.comicsbeat.com/a-graphic-novel-of-the-handmaids-tale-written-by-margaret-atwood-is-also-on-its-way/ [Accessed 7 Dec. 2018].</a:t>
            </a:r>
            <a:endParaRPr sz="900" dirty="0">
              <a:latin typeface="Open Sans"/>
              <a:ea typeface="Times New Roman"/>
              <a:cs typeface="Times New Roman"/>
              <a:sym typeface="Times New Roman"/>
            </a:endParaRPr>
          </a:p>
          <a:p>
            <a:pPr marL="342900" indent="-342900">
              <a:tabLst>
                <a:tab pos="457200" algn="l"/>
              </a:tabLst>
              <a:defRPr sz="700">
                <a:latin typeface="Open Sans"/>
                <a:ea typeface="Open Sans"/>
                <a:cs typeface="Open Sans"/>
                <a:sym typeface="Open Sans"/>
              </a:defRPr>
            </a:pPr>
            <a:r>
              <a:rPr sz="1400" dirty="0">
                <a:latin typeface="Open Sans"/>
              </a:rPr>
              <a:t>Questia.com. (2018). </a:t>
            </a:r>
            <a:r>
              <a:rPr sz="1400" i="1" dirty="0">
                <a:latin typeface="Open Sans"/>
              </a:rPr>
              <a:t>List of books and articles about Dystopian Literature | Online Research Library: </a:t>
            </a:r>
            <a:r>
              <a:rPr sz="1400" i="1" dirty="0" err="1">
                <a:latin typeface="Open Sans"/>
              </a:rPr>
              <a:t>Questia</a:t>
            </a:r>
            <a:r>
              <a:rPr sz="1400" dirty="0">
                <a:latin typeface="Open Sans"/>
              </a:rPr>
              <a:t>. [online] Available at: https://www.questia.com/library/literature/literary-themes-and-topics/dystopian-literature [Accessed 6 Dec. 2018].</a:t>
            </a:r>
            <a:endParaRPr lang="en-GB" sz="1400" dirty="0">
              <a:latin typeface="Open Sans"/>
            </a:endParaRPr>
          </a:p>
          <a:p>
            <a:pPr marL="342900" indent="-342900">
              <a:tabLst>
                <a:tab pos="457200" algn="l"/>
              </a:tabLst>
              <a:defRPr sz="700">
                <a:latin typeface="Open Sans"/>
                <a:ea typeface="Open Sans"/>
                <a:cs typeface="Open Sans"/>
                <a:sym typeface="Open Sans"/>
              </a:defRPr>
            </a:pPr>
            <a:r>
              <a:rPr lang="en-GB" sz="1600" dirty="0">
                <a:latin typeface="Open Sans"/>
                <a:ea typeface="Times New Roman"/>
                <a:cs typeface="Times New Roman"/>
                <a:sym typeface="Times New Roman"/>
              </a:rPr>
              <a:t>Storey, J, University of Sunderland (2009). Culture Theory And Popular Culture An Introduction. Pearson Education, London Publishing house, Fifth Edition </a:t>
            </a:r>
            <a:endParaRPr sz="900" dirty="0">
              <a:latin typeface="Open Sans"/>
              <a:ea typeface="Times New Roman"/>
              <a:cs typeface="Times New Roman"/>
              <a:sym typeface="Times New Roman"/>
            </a:endParaRPr>
          </a:p>
          <a:p>
            <a:pPr marL="342900" indent="-342900">
              <a:tabLst>
                <a:tab pos="457200" algn="l"/>
              </a:tabLst>
              <a:defRPr sz="700">
                <a:latin typeface="Open Sans"/>
                <a:ea typeface="Open Sans"/>
                <a:cs typeface="Open Sans"/>
                <a:sym typeface="Open Sans"/>
              </a:defRPr>
            </a:pPr>
            <a:r>
              <a:rPr sz="1400" dirty="0" err="1">
                <a:latin typeface="Open Sans"/>
              </a:rPr>
              <a:t>Trombetta</a:t>
            </a:r>
            <a:r>
              <a:rPr sz="1400" dirty="0">
                <a:latin typeface="Open Sans"/>
              </a:rPr>
              <a:t>, S. (2018). </a:t>
            </a:r>
            <a:r>
              <a:rPr sz="1400" i="1" dirty="0">
                <a:latin typeface="Open Sans"/>
              </a:rPr>
              <a:t>Amazon's Most-Read Book Of 2017 Is Still Super Relevant, 22 Years After Its Release</a:t>
            </a:r>
            <a:r>
              <a:rPr sz="1400" dirty="0">
                <a:latin typeface="Open Sans"/>
              </a:rPr>
              <a:t>. [online] Bustle. Available at: https://www.bustle.com/p/the-handmaids-tale-is-the-most-read-book-of-2017-according-to-amazon-data-7546891 [Accessed 6 Dec. 2018].</a:t>
            </a:r>
            <a:endParaRPr sz="900" dirty="0">
              <a:latin typeface="Open Sans"/>
              <a:ea typeface="Times New Roman"/>
              <a:cs typeface="Times New Roman"/>
              <a:sym typeface="Times New Roman"/>
            </a:endParaRPr>
          </a:p>
          <a:p>
            <a:pPr marL="342900" indent="-342900">
              <a:tabLst>
                <a:tab pos="457200" algn="l"/>
              </a:tabLst>
              <a:defRPr sz="700">
                <a:latin typeface="Open Sans"/>
                <a:ea typeface="Open Sans"/>
                <a:cs typeface="Open Sans"/>
                <a:sym typeface="Open Sans"/>
              </a:defRPr>
            </a:pPr>
            <a:r>
              <a:rPr lang="en-GB" sz="1400" dirty="0">
                <a:latin typeface="Open Sans"/>
              </a:rPr>
              <a:t>Wikipedia</a:t>
            </a:r>
            <a:r>
              <a:rPr sz="1400" dirty="0">
                <a:latin typeface="Open Sans"/>
              </a:rPr>
              <a:t> (2018). [image] Available at: https://en.wikipedia.org/wiki/The_Handmaid%27s_Tale [Accessed 8 Dec. 2018].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:dissolve/>
      </p:transition>
    </mc:Choice>
    <mc:Fallback xmlns="" xmlns:m="http://schemas.openxmlformats.org/officeDocument/2006/math" xmlns:a14="http://schemas.microsoft.com/office/drawing/2010/main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 16x9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0000FF"/>
      </a:hlink>
      <a:folHlink>
        <a:srgbClr val="FF00FF"/>
      </a:folHlink>
    </a:clrScheme>
    <a:fontScheme name="Books 16x9">
      <a:majorFont>
        <a:latin typeface="Helvetica"/>
        <a:ea typeface="Helvetica"/>
        <a:cs typeface="Helvetica"/>
      </a:majorFont>
      <a:minorFont>
        <a:latin typeface="Century Gothic"/>
        <a:ea typeface="Century Gothic"/>
        <a:cs typeface="Century Gothic"/>
      </a:minorFont>
    </a:fontScheme>
    <a:fmtScheme name="Books 16x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1218987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1218987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Books 16x9">
  <a:themeElements>
    <a:clrScheme name="Books 16x9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0000FF"/>
      </a:hlink>
      <a:folHlink>
        <a:srgbClr val="FF00FF"/>
      </a:folHlink>
    </a:clrScheme>
    <a:fontScheme name="Books 16x9">
      <a:majorFont>
        <a:latin typeface="Helvetica"/>
        <a:ea typeface="Helvetica"/>
        <a:cs typeface="Helvetica"/>
      </a:majorFont>
      <a:minorFont>
        <a:latin typeface="Century Gothic"/>
        <a:ea typeface="Century Gothic"/>
        <a:cs typeface="Century Gothic"/>
      </a:minorFont>
    </a:fontScheme>
    <a:fmtScheme name="Books 16x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1218987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1218987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773</Words>
  <Application>Microsoft Office PowerPoint</Application>
  <PresentationFormat>Custom</PresentationFormat>
  <Paragraphs>113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Century Gothic</vt:lpstr>
      <vt:lpstr>Georgia</vt:lpstr>
      <vt:lpstr>Open Sans</vt:lpstr>
      <vt:lpstr>Books 16x9</vt:lpstr>
      <vt:lpstr>Themes of religion in dystopian literature.</vt:lpstr>
      <vt:lpstr>Contence.</vt:lpstr>
      <vt:lpstr>What is Dystopian Literature.</vt:lpstr>
      <vt:lpstr>Why is it a part pf popular culture.</vt:lpstr>
      <vt:lpstr>Margret Atwood- Handmaid’s Tale</vt:lpstr>
      <vt:lpstr>General Synopsis.</vt:lpstr>
      <vt:lpstr>Themes within the Book.</vt:lpstr>
      <vt:lpstr>Use of Religion within the book.</vt:lpstr>
      <vt:lpstr>PowerPoint Presentation</vt:lpstr>
      <vt:lpstr>Use of Religion within the book.</vt:lpstr>
      <vt:lpstr>How does this book associate with popular culture?</vt:lpstr>
      <vt:lpstr>In conclusion</vt:lpstr>
      <vt:lpstr>Works Cited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Themes of religion in dystopian literature.</dc:title>
  <dc:creator>Eilian Nia Jones.</dc:creator>
  <cp:lastModifiedBy>Eilian Nia Jones.</cp:lastModifiedBy>
  <cp:revision>38</cp:revision>
  <dcterms:modified xsi:type="dcterms:W3CDTF">2018-12-14T09:19:12Z</dcterms:modified>
</cp:coreProperties>
</file>