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82" autoAdjust="0"/>
  </p:normalViewPr>
  <p:slideViewPr>
    <p:cSldViewPr snapToGrid="0">
      <p:cViewPr>
        <p:scale>
          <a:sx n="75" d="100"/>
          <a:sy n="75" d="100"/>
        </p:scale>
        <p:origin x="324"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6D71F3-6B9A-4802-B601-1AA0FB1485DB}" type="datetimeFigureOut">
              <a:rPr lang="en-IN" smtClean="0"/>
              <a:t>16-08-2026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6C96E-B433-4FAB-B2A5-AA4E871FEDB2}" type="slidenum">
              <a:rPr lang="en-IN" smtClean="0"/>
              <a:t>‹#›</a:t>
            </a:fld>
            <a:endParaRPr lang="en-IN"/>
          </a:p>
        </p:txBody>
      </p:sp>
    </p:spTree>
    <p:extLst>
      <p:ext uri="{BB962C8B-B14F-4D97-AF65-F5344CB8AC3E}">
        <p14:creationId xmlns:p14="http://schemas.microsoft.com/office/powerpoint/2010/main" val="3549777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main issue is not reliance on GPS; it's the growing permeable surface area that comes with autonomous navigation. This dissertation then introduces machine learning as an adaptive method of detection and recognises the need for accurate identification to guarantee operational resilience and security.</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2</a:t>
            </a:fld>
            <a:endParaRPr lang="en-IN"/>
          </a:p>
        </p:txBody>
      </p:sp>
    </p:spTree>
    <p:extLst>
      <p:ext uri="{BB962C8B-B14F-4D97-AF65-F5344CB8AC3E}">
        <p14:creationId xmlns:p14="http://schemas.microsoft.com/office/powerpoint/2010/main" val="769032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dissertation is able to determine the research line using the connection of UAV navigation weaknesses and GPS spoofing detection and digital forensic reconstruction. The investigation aims to comply to four objectives: Understanding the effect of spoofing works, Development of machine learning based detection, Assessment of the performance of the detection models and Forensic reconstruction. The experiments are then designed in the context of these goals and the evaluation is carried out accordingly.</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3</a:t>
            </a:fld>
            <a:endParaRPr lang="en-IN"/>
          </a:p>
        </p:txBody>
      </p:sp>
    </p:spTree>
    <p:extLst>
      <p:ext uri="{BB962C8B-B14F-4D97-AF65-F5344CB8AC3E}">
        <p14:creationId xmlns:p14="http://schemas.microsoft.com/office/powerpoint/2010/main" val="935904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GPS spoofing is reported in the literature to be more than just a navigation issue; it is an adaptive cybersecurity issue. While it is recognised that there is existing research demonstrating enhanced detection through machine learning, restrictions on data quality, generalisation and deployment of the machines present a synergistic rationale for detection and forensic approach.</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4</a:t>
            </a:fld>
            <a:endParaRPr lang="en-IN"/>
          </a:p>
        </p:txBody>
      </p:sp>
    </p:spTree>
    <p:extLst>
      <p:ext uri="{BB962C8B-B14F-4D97-AF65-F5344CB8AC3E}">
        <p14:creationId xmlns:p14="http://schemas.microsoft.com/office/powerpoint/2010/main" val="1687926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proposed framework integrates detection and investigation, instead of doing them separately. Inputs are passed from GPS and operational evidence to a machine-learning process to classify the data as a set of features, which in turn go to reconstruction of attack events to enhance the evidential basis for investigation.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5</a:t>
            </a:fld>
            <a:endParaRPr lang="en-IN"/>
          </a:p>
        </p:txBody>
      </p:sp>
    </p:spTree>
    <p:extLst>
      <p:ext uri="{BB962C8B-B14F-4D97-AF65-F5344CB8AC3E}">
        <p14:creationId xmlns:p14="http://schemas.microsoft.com/office/powerpoint/2010/main" val="553054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methodology provides an experimental approach with measurable steps linking secondary communication data from UAVs to machine learning classification. The positive and deductive perspectives favour objective testing, and multiple evaluation metrics limit reliance on a single performance indicator, which enhances comparative interpretability of the effectiveness of the model.</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6</a:t>
            </a:fld>
            <a:endParaRPr lang="en-IN"/>
          </a:p>
        </p:txBody>
      </p:sp>
    </p:spTree>
    <p:extLst>
      <p:ext uri="{BB962C8B-B14F-4D97-AF65-F5344CB8AC3E}">
        <p14:creationId xmlns:p14="http://schemas.microsoft.com/office/powerpoint/2010/main" val="4267502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There is a significant class imbalance in the dataset that needs to be interpreted carefully while interpreting model results. Pre-processing converts the heterogeneous UAV communication variables into analysable features, and their standardisation and encoding have led to a standardisation of the variables in the communication system. Thus, the quality of the data preparation process becomes indispensable to successful detection results.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B6C96E-B433-4FAB-B2A5-AA4E871FEDB2}" type="slidenum">
              <a:rPr lang="en-IN" smtClean="0"/>
              <a:t>7</a:t>
            </a:fld>
            <a:endParaRPr lang="en-IN"/>
          </a:p>
        </p:txBody>
      </p:sp>
    </p:spTree>
    <p:extLst>
      <p:ext uri="{BB962C8B-B14F-4D97-AF65-F5344CB8AC3E}">
        <p14:creationId xmlns:p14="http://schemas.microsoft.com/office/powerpoint/2010/main" val="1666983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implementation is a combination of a reproducible cloud environment and machine learning pipeline. Four supervised algorithms are used for comparison, and optimisation and cross-validation increase reliability. The ensemble approach is crucial as the behaviour of spoofing is constantly changing and so is the ability to detect it; the ability to detect an evolving spoofing behaviour becomes an important aspect of UAV cybersecurity.</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8</a:t>
            </a:fld>
            <a:endParaRPr lang="en-IN"/>
          </a:p>
        </p:txBody>
      </p:sp>
    </p:spTree>
    <p:extLst>
      <p:ext uri="{BB962C8B-B14F-4D97-AF65-F5344CB8AC3E}">
        <p14:creationId xmlns:p14="http://schemas.microsoft.com/office/powerpoint/2010/main" val="211408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Through optimisation, the likelihood of making arbitrary selections was reduced, and feature importance showed that features related to authentication and protocol were involved in classification. This research suggests that it is not only algorithm choice that plays a role in the effectiveness of the models but that informative cybersecurity features also play a role in their effectiveness.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9</a:t>
            </a:fld>
            <a:endParaRPr lang="en-IN"/>
          </a:p>
        </p:txBody>
      </p:sp>
    </p:spTree>
    <p:extLst>
      <p:ext uri="{BB962C8B-B14F-4D97-AF65-F5344CB8AC3E}">
        <p14:creationId xmlns:p14="http://schemas.microsoft.com/office/powerpoint/2010/main" val="2958929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Comparative results show that ensemble models can provide more stable comparison results than the individual classifiers. Better prediction accuracy has, however, not to be taken as a sign of overall better performance in operational conditions: in fact, other features such as computational requirements, feature independence and deployment constraints still require to be considered and can be decisive in resource-poor conditions typical of the UAV case.</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10</a:t>
            </a:fld>
            <a:endParaRPr lang="en-IN"/>
          </a:p>
        </p:txBody>
      </p:sp>
    </p:spTree>
    <p:extLst>
      <p:ext uri="{BB962C8B-B14F-4D97-AF65-F5344CB8AC3E}">
        <p14:creationId xmlns:p14="http://schemas.microsoft.com/office/powerpoint/2010/main" val="1011017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Overall, the results deliver the project goals met, subject to some significant constraints with the diversity of datasets and real-time validation/explainability. Extension of such datasets, operational testing and transparent model development should be put at the forefront for future development in order to augment practical UAV cybersecurity resilience.</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B6C96E-B433-4FAB-B2A5-AA4E871FEDB2}" type="slidenum">
              <a:rPr lang="en-IN" smtClean="0"/>
              <a:t>11</a:t>
            </a:fld>
            <a:endParaRPr lang="en-IN"/>
          </a:p>
        </p:txBody>
      </p:sp>
    </p:spTree>
    <p:extLst>
      <p:ext uri="{BB962C8B-B14F-4D97-AF65-F5344CB8AC3E}">
        <p14:creationId xmlns:p14="http://schemas.microsoft.com/office/powerpoint/2010/main" val="1778280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41FA5DB-3542-4747-9A68-B01F334000AC}" type="datetimeFigureOut">
              <a:rPr lang="en-IN" smtClean="0"/>
              <a:t>16-08-2026</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203BCE5-3B17-49B2-97C5-7BE2188EE787}" type="slidenum">
              <a:rPr lang="en-IN" smtClean="0"/>
              <a:t>‹#›</a:t>
            </a:fld>
            <a:endParaRPr lang="en-IN"/>
          </a:p>
        </p:txBody>
      </p:sp>
    </p:spTree>
    <p:extLst>
      <p:ext uri="{BB962C8B-B14F-4D97-AF65-F5344CB8AC3E}">
        <p14:creationId xmlns:p14="http://schemas.microsoft.com/office/powerpoint/2010/main" val="2521012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1FA5DB-3542-4747-9A68-B01F334000AC}" type="datetimeFigureOut">
              <a:rPr lang="en-IN" smtClean="0"/>
              <a:t>16-08-2026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3479409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41FA5DB-3542-4747-9A68-B01F334000AC}" type="datetimeFigureOut">
              <a:rPr lang="en-IN" smtClean="0"/>
              <a:t>16-08-2026</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203BCE5-3B17-49B2-97C5-7BE2188EE787}" type="slidenum">
              <a:rPr lang="en-IN" smtClean="0"/>
              <a:t>‹#›</a:t>
            </a:fld>
            <a:endParaRPr lang="en-IN"/>
          </a:p>
        </p:txBody>
      </p:sp>
    </p:spTree>
    <p:extLst>
      <p:ext uri="{BB962C8B-B14F-4D97-AF65-F5344CB8AC3E}">
        <p14:creationId xmlns:p14="http://schemas.microsoft.com/office/powerpoint/2010/main" val="906014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1FA5DB-3542-4747-9A68-B01F334000AC}" type="datetimeFigureOut">
              <a:rPr lang="en-IN" smtClean="0"/>
              <a:t>16-08-2026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2899782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1FA5DB-3542-4747-9A68-B01F334000AC}" type="datetimeFigureOut">
              <a:rPr lang="en-IN" smtClean="0"/>
              <a:t>16-08-2026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1070840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1FA5DB-3542-4747-9A68-B01F334000AC}" type="datetimeFigureOut">
              <a:rPr lang="en-IN" smtClean="0"/>
              <a:t>16-08-2026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1642811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1FA5DB-3542-4747-9A68-B01F334000AC}" type="datetimeFigureOut">
              <a:rPr lang="en-IN" smtClean="0"/>
              <a:t>16-08-2026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1299999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41FA5DB-3542-4747-9A68-B01F334000AC}" type="datetimeFigureOut">
              <a:rPr lang="en-IN" smtClean="0"/>
              <a:t>16-08-2026</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203BCE5-3B17-49B2-97C5-7BE2188EE787}" type="slidenum">
              <a:rPr lang="en-IN" smtClean="0"/>
              <a:t>‹#›</a:t>
            </a:fld>
            <a:endParaRPr lang="en-IN"/>
          </a:p>
        </p:txBody>
      </p:sp>
    </p:spTree>
    <p:extLst>
      <p:ext uri="{BB962C8B-B14F-4D97-AF65-F5344CB8AC3E}">
        <p14:creationId xmlns:p14="http://schemas.microsoft.com/office/powerpoint/2010/main" val="3621219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1FA5DB-3542-4747-9A68-B01F334000AC}" type="datetimeFigureOut">
              <a:rPr lang="en-IN" smtClean="0"/>
              <a:t>16-08-2026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2020685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1FA5DB-3542-4747-9A68-B01F334000AC}" type="datetimeFigureOut">
              <a:rPr lang="en-IN" smtClean="0"/>
              <a:t>16-08-2026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203BCE5-3B17-49B2-97C5-7BE2188EE787}" type="slidenum">
              <a:rPr lang="en-IN" smtClean="0"/>
              <a:t>‹#›</a:t>
            </a:fld>
            <a:endParaRPr lang="en-IN"/>
          </a:p>
        </p:txBody>
      </p:sp>
    </p:spTree>
    <p:extLst>
      <p:ext uri="{BB962C8B-B14F-4D97-AF65-F5344CB8AC3E}">
        <p14:creationId xmlns:p14="http://schemas.microsoft.com/office/powerpoint/2010/main" val="3254102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41FA5DB-3542-4747-9A68-B01F334000AC}" type="datetimeFigureOut">
              <a:rPr lang="en-IN" smtClean="0"/>
              <a:t>16-08-2026</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203BCE5-3B17-49B2-97C5-7BE2188EE787}" type="slidenum">
              <a:rPr lang="en-IN" smtClean="0"/>
              <a:t>‹#›</a:t>
            </a:fld>
            <a:endParaRPr lang="en-IN"/>
          </a:p>
        </p:txBody>
      </p:sp>
    </p:spTree>
    <p:extLst>
      <p:ext uri="{BB962C8B-B14F-4D97-AF65-F5344CB8AC3E}">
        <p14:creationId xmlns:p14="http://schemas.microsoft.com/office/powerpoint/2010/main" val="1792466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41FA5DB-3542-4747-9A68-B01F334000AC}" type="datetimeFigureOut">
              <a:rPr lang="en-IN" smtClean="0"/>
              <a:t>16-08-2026</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203BCE5-3B17-49B2-97C5-7BE2188EE787}"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333788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eeexplore.ieee.org/abstract/document/11053760/" TargetMode="External"/><Relationship Id="rId2" Type="http://schemas.openxmlformats.org/officeDocument/2006/relationships/hyperlink" Target="https://ieeexplore.ieee.org/abstract/document/9877919/" TargetMode="External"/><Relationship Id="rId1" Type="http://schemas.openxmlformats.org/officeDocument/2006/relationships/slideLayout" Target="../slideLayouts/slideLayout2.xml"/><Relationship Id="rId6" Type="http://schemas.openxmlformats.org/officeDocument/2006/relationships/hyperlink" Target="https://ieeexplore.ieee.org/iel8/6287639/10820123/11202405.pdf" TargetMode="External"/><Relationship Id="rId5" Type="http://schemas.openxmlformats.org/officeDocument/2006/relationships/hyperlink" Target="https://ieeexplore.ieee.org/iel7/6287639/10380310/10416854.pdf" TargetMode="External"/><Relationship Id="rId4" Type="http://schemas.openxmlformats.org/officeDocument/2006/relationships/hyperlink" Target="https://ieeexplore.ieee.org/iel8/6287639/6514899/10591746.pdf"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DBA8DE-E9FF-F19F-CF72-FC3342779859}"/>
              </a:ext>
            </a:extLst>
          </p:cNvPr>
          <p:cNvSpPr>
            <a:spLocks noGrp="1"/>
          </p:cNvSpPr>
          <p:nvPr>
            <p:ph type="title"/>
          </p:nvPr>
        </p:nvSpPr>
        <p:spPr>
          <a:xfrm>
            <a:off x="515878" y="4145152"/>
            <a:ext cx="11029616" cy="1013800"/>
          </a:xfrm>
        </p:spPr>
        <p:txBody>
          <a:bodyPr>
            <a:normAutofit fontScale="90000"/>
          </a:bodyPr>
          <a:lstStyle/>
          <a:p>
            <a:pPr lvl="0" algn="ctr">
              <a:lnSpc>
                <a:spcPct val="150000"/>
              </a:lnSpc>
              <a:spcBef>
                <a:spcPts val="1200"/>
              </a:spcBef>
              <a:spcAft>
                <a:spcPts val="0"/>
              </a:spcAft>
            </a:pPr>
            <a:r>
              <a:rPr lang="en-GB" sz="2000" b="1" dirty="0">
                <a:solidFill>
                  <a:schemeClr val="tx1"/>
                </a:solidFill>
                <a:effectLst/>
                <a:latin typeface="Times New Roman" panose="02020603050405020304" pitchFamily="18" charset="0"/>
                <a:ea typeface="Times New Roman" panose="02020603050405020304" pitchFamily="18" charset="0"/>
              </a:rPr>
              <a:t>Machine Learning-Based Detection and Digital Forensic Reconstruction of GPS Spoofing Attacks on Unmanned Aerial Vehicles</a:t>
            </a:r>
            <a:br>
              <a:rPr lang="en-GB" sz="2000" b="1" dirty="0">
                <a:solidFill>
                  <a:schemeClr val="tx1"/>
                </a:solidFill>
                <a:effectLst/>
                <a:latin typeface="Times New Roman" panose="02020603050405020304" pitchFamily="18" charset="0"/>
                <a:ea typeface="Times New Roman" panose="02020603050405020304" pitchFamily="18" charset="0"/>
              </a:rPr>
            </a:br>
            <a:br>
              <a:rPr lang="en-GB" sz="2000" b="1" dirty="0">
                <a:solidFill>
                  <a:schemeClr val="tx1"/>
                </a:solidFill>
                <a:effectLst/>
                <a:latin typeface="Times New Roman" panose="02020603050405020304" pitchFamily="18" charset="0"/>
                <a:ea typeface="Times New Roman" panose="02020603050405020304" pitchFamily="18" charset="0"/>
              </a:rPr>
            </a:br>
            <a:r>
              <a:rPr lang="en-GB" sz="1200" b="1" u="none" strike="noStrike" dirty="0">
                <a:solidFill>
                  <a:schemeClr val="tx1"/>
                </a:solidFill>
                <a:effectLst/>
                <a:latin typeface="Times New Roman" panose="02020603050405020304" pitchFamily="18" charset="0"/>
                <a:ea typeface="Times New Roman" panose="02020603050405020304" pitchFamily="18" charset="0"/>
              </a:rPr>
              <a:t>Student name</a:t>
            </a:r>
            <a:r>
              <a:rPr lang="en-IN" sz="1200" b="1" u="none" strike="noStrike" dirty="0">
                <a:solidFill>
                  <a:schemeClr val="tx1"/>
                </a:solidFill>
                <a:effectLst/>
                <a:latin typeface="Times New Roman" panose="02020603050405020304" pitchFamily="18" charset="0"/>
                <a:ea typeface="Times New Roman" panose="02020603050405020304" pitchFamily="18" charset="0"/>
              </a:rPr>
              <a:t>:- Dhankecha Mitesh Harshadkumar</a:t>
            </a:r>
            <a:br>
              <a:rPr lang="en-IN" sz="1200" b="1" u="none" strike="noStrike" dirty="0">
                <a:solidFill>
                  <a:schemeClr val="tx1"/>
                </a:solidFill>
                <a:effectLst/>
                <a:latin typeface="Times New Roman" panose="02020603050405020304" pitchFamily="18" charset="0"/>
                <a:ea typeface="Times New Roman" panose="02020603050405020304" pitchFamily="18" charset="0"/>
              </a:rPr>
            </a:br>
            <a:r>
              <a:rPr lang="en-GB" sz="1200" b="1" u="none" strike="noStrike" dirty="0">
                <a:solidFill>
                  <a:schemeClr val="tx1"/>
                </a:solidFill>
                <a:effectLst/>
                <a:latin typeface="Times New Roman" panose="02020603050405020304" pitchFamily="18" charset="0"/>
                <a:ea typeface="Times New Roman" panose="02020603050405020304" pitchFamily="18" charset="0"/>
              </a:rPr>
              <a:t>Student ID:- 2511047</a:t>
            </a:r>
            <a:br>
              <a:rPr lang="en-IN" sz="1200" b="1" u="none" strike="noStrike" dirty="0">
                <a:solidFill>
                  <a:schemeClr val="tx1"/>
                </a:solidFill>
                <a:effectLst/>
                <a:latin typeface="Times New Roman" panose="02020603050405020304" pitchFamily="18" charset="0"/>
                <a:ea typeface="Times New Roman" panose="02020603050405020304" pitchFamily="18" charset="0"/>
              </a:rPr>
            </a:br>
            <a:r>
              <a:rPr lang="en-GB" sz="1200" b="1" u="none" strike="noStrike" dirty="0">
                <a:solidFill>
                  <a:schemeClr val="tx1"/>
                </a:solidFill>
                <a:effectLst/>
                <a:latin typeface="Times New Roman" panose="02020603050405020304" pitchFamily="18" charset="0"/>
                <a:ea typeface="Times New Roman" panose="02020603050405020304" pitchFamily="18" charset="0"/>
              </a:rPr>
              <a:t>MSc Computing</a:t>
            </a:r>
            <a:br>
              <a:rPr lang="en-IN" sz="1200" b="1" u="none" strike="noStrike" dirty="0">
                <a:solidFill>
                  <a:schemeClr val="tx1"/>
                </a:solidFill>
                <a:effectLst/>
                <a:latin typeface="Times New Roman" panose="02020603050405020304" pitchFamily="18" charset="0"/>
                <a:ea typeface="Times New Roman" panose="02020603050405020304" pitchFamily="18" charset="0"/>
              </a:rPr>
            </a:br>
            <a:r>
              <a:rPr lang="en-GB" sz="1200" b="1" dirty="0">
                <a:solidFill>
                  <a:schemeClr val="tx1"/>
                </a:solidFill>
                <a:effectLst/>
                <a:latin typeface="Times New Roman" panose="02020603050405020304" pitchFamily="18" charset="0"/>
                <a:ea typeface="Times New Roman" panose="02020603050405020304" pitchFamily="18" charset="0"/>
              </a:rPr>
              <a:t>ACFB7003 Master’s Project</a:t>
            </a:r>
            <a:endParaRPr lang="en-IN" sz="3200" b="1" dirty="0">
              <a:solidFill>
                <a:schemeClr val="tx1"/>
              </a:solidFill>
            </a:endParaRPr>
          </a:p>
        </p:txBody>
      </p:sp>
    </p:spTree>
    <p:extLst>
      <p:ext uri="{BB962C8B-B14F-4D97-AF65-F5344CB8AC3E}">
        <p14:creationId xmlns:p14="http://schemas.microsoft.com/office/powerpoint/2010/main" val="3732676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17CDF-BA13-9F27-C3DA-91BCBAEE49F2}"/>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Background and Cybersecurity Problem</a:t>
            </a:r>
            <a:endParaRPr lang="en-IN" sz="3200" b="1" dirty="0"/>
          </a:p>
        </p:txBody>
      </p:sp>
      <p:sp>
        <p:nvSpPr>
          <p:cNvPr id="3" name="Content Placeholder 2">
            <a:extLst>
              <a:ext uri="{FF2B5EF4-FFF2-40B4-BE49-F238E27FC236}">
                <a16:creationId xmlns:a16="http://schemas.microsoft.com/office/drawing/2014/main" id="{7441F556-11A0-AAB8-ADFA-8E02BD64E8AA}"/>
              </a:ext>
            </a:extLst>
          </p:cNvPr>
          <p:cNvSpPr>
            <a:spLocks noGrp="1"/>
          </p:cNvSpPr>
          <p:nvPr>
            <p:ph idx="1"/>
          </p:nvPr>
        </p:nvSpPr>
        <p:spPr>
          <a:xfrm>
            <a:off x="581193" y="2180496"/>
            <a:ext cx="5306652"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UAV autonomy (to a greater extent) makes the connected nature of navigation and communication systems more important.</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According to Jung and Hong Yoon (2025), GPS is capable of changing the behaviour of navigation, making security a challenge.</a:t>
            </a:r>
            <a:endParaRPr lang="en-IN" sz="1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Machine learning is an adaptive behavioural detection approach that can adapt to these liability changes as attacks evolve, which may be difficult with traditional verification.</a:t>
            </a:r>
            <a:endParaRPr lang="en-IN" sz="1400" dirty="0"/>
          </a:p>
        </p:txBody>
      </p:sp>
      <p:pic>
        <p:nvPicPr>
          <p:cNvPr id="4" name="image5.png">
            <a:extLst>
              <a:ext uri="{FF2B5EF4-FFF2-40B4-BE49-F238E27FC236}">
                <a16:creationId xmlns:a16="http://schemas.microsoft.com/office/drawing/2014/main" id="{BA1EA2D2-4FB4-CAD1-FC77-828C9520BCE9}"/>
              </a:ext>
            </a:extLst>
          </p:cNvPr>
          <p:cNvPicPr/>
          <p:nvPr/>
        </p:nvPicPr>
        <p:blipFill>
          <a:blip r:embed="rId3"/>
          <a:srcRect/>
          <a:stretch>
            <a:fillRect/>
          </a:stretch>
        </p:blipFill>
        <p:spPr>
          <a:xfrm>
            <a:off x="6839059" y="2755554"/>
            <a:ext cx="4245610" cy="3103245"/>
          </a:xfrm>
          <a:prstGeom prst="rect">
            <a:avLst/>
          </a:prstGeom>
          <a:ln/>
        </p:spPr>
      </p:pic>
    </p:spTree>
    <p:extLst>
      <p:ext uri="{BB962C8B-B14F-4D97-AF65-F5344CB8AC3E}">
        <p14:creationId xmlns:p14="http://schemas.microsoft.com/office/powerpoint/2010/main" val="2265440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80992-30B6-0D23-46DC-1CEF08BE1A60}"/>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Aim, Objectives and Research Questions</a:t>
            </a:r>
            <a:endParaRPr lang="en-IN" sz="3200" b="1" dirty="0"/>
          </a:p>
        </p:txBody>
      </p:sp>
      <p:sp>
        <p:nvSpPr>
          <p:cNvPr id="3" name="Content Placeholder 2">
            <a:extLst>
              <a:ext uri="{FF2B5EF4-FFF2-40B4-BE49-F238E27FC236}">
                <a16:creationId xmlns:a16="http://schemas.microsoft.com/office/drawing/2014/main" id="{2DC9C71A-4D03-D1A6-06A3-72CBB2ADC5CE}"/>
              </a:ext>
            </a:extLst>
          </p:cNvPr>
          <p:cNvSpPr>
            <a:spLocks noGrp="1"/>
          </p:cNvSpPr>
          <p:nvPr>
            <p:ph idx="1"/>
          </p:nvPr>
        </p:nvSpPr>
        <p:spPr>
          <a:xfrm>
            <a:off x="581192" y="2180496"/>
            <a:ext cx="11029615" cy="4565992"/>
          </a:xfrm>
        </p:spPr>
        <p:txBody>
          <a:bodyPr>
            <a:normAutofit lnSpcReduction="10000"/>
          </a:bodyPr>
          <a:lstStyle/>
          <a:p>
            <a:pPr marL="0" indent="0" algn="just">
              <a:lnSpc>
                <a:spcPct val="150000"/>
              </a:lnSpc>
              <a:spcBef>
                <a:spcPts val="1400"/>
              </a:spcBef>
              <a:spcAft>
                <a:spcPts val="400"/>
              </a:spcAft>
              <a:buNone/>
            </a:pPr>
            <a:r>
              <a:rPr lang="en-GB" sz="1000" b="1" dirty="0">
                <a:effectLst/>
                <a:latin typeface="Times New Roman" panose="02020603050405020304" pitchFamily="18" charset="0"/>
                <a:ea typeface="Times New Roman" panose="02020603050405020304" pitchFamily="18" charset="0"/>
              </a:rPr>
              <a:t>Research Aim</a:t>
            </a:r>
            <a:endParaRPr lang="en-IN" sz="10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This study aims to present and test a "machine learning"-based framework for identifying "GPS spoofing" attacks on "Unmanned Aerial Vehicles (UAVs)" and assist "digital forensic reconstruction" after attacks to increase cybersecurity resilience, detection accuracy and post-incident investigation.</a:t>
            </a:r>
            <a:endParaRPr lang="en-IN" sz="1000" dirty="0">
              <a:effectLst/>
              <a:latin typeface="Times New Roman" panose="02020603050405020304" pitchFamily="18" charset="0"/>
              <a:ea typeface="Times New Roman" panose="02020603050405020304" pitchFamily="18" charset="0"/>
            </a:endParaRPr>
          </a:p>
          <a:p>
            <a:pPr marL="0" indent="0" algn="just">
              <a:lnSpc>
                <a:spcPct val="150000"/>
              </a:lnSpc>
              <a:spcBef>
                <a:spcPts val="1400"/>
              </a:spcBef>
              <a:spcAft>
                <a:spcPts val="400"/>
              </a:spcAft>
              <a:buNone/>
            </a:pPr>
            <a:r>
              <a:rPr lang="en-GB" sz="1000" b="1" dirty="0">
                <a:effectLst/>
                <a:latin typeface="Times New Roman" panose="02020603050405020304" pitchFamily="18" charset="0"/>
                <a:ea typeface="Times New Roman" panose="02020603050405020304" pitchFamily="18" charset="0"/>
              </a:rPr>
              <a:t>Research Objectives</a:t>
            </a:r>
            <a:endParaRPr lang="en-IN" sz="1000"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Arial" panose="020B0604020202020204" pitchFamily="34" charset="0"/>
              <a:buChar char="●"/>
            </a:pPr>
            <a:r>
              <a:rPr lang="en-GB" sz="1000" u="none" strike="noStrike" dirty="0">
                <a:effectLst/>
                <a:latin typeface="Times New Roman" panose="02020603050405020304" pitchFamily="18" charset="0"/>
                <a:ea typeface="Times New Roman" panose="02020603050405020304" pitchFamily="18" charset="0"/>
              </a:rPr>
              <a:t>To explore the nature and features of and the effects of "GPS spoofing" attacks on autonomous UAV navigation.</a:t>
            </a:r>
            <a:endParaRPr lang="en-IN" sz="1000" u="none" strike="noStrike"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Arial" panose="020B0604020202020204" pitchFamily="34" charset="0"/>
              <a:buChar char="●"/>
            </a:pPr>
            <a:r>
              <a:rPr lang="en-GB" sz="1000" u="none" strike="noStrike" dirty="0">
                <a:effectLst/>
                <a:latin typeface="Times New Roman" panose="02020603050405020304" pitchFamily="18" charset="0"/>
                <a:ea typeface="Times New Roman" panose="02020603050405020304" pitchFamily="18" charset="0"/>
              </a:rPr>
              <a:t>Implement a machine learning model to detect GPS spoofing attacks from the dataset.</a:t>
            </a:r>
            <a:endParaRPr lang="en-IN" sz="1000" u="none" strike="noStrike"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Arial" panose="020B0604020202020204" pitchFamily="34" charset="0"/>
              <a:buChar char="●"/>
            </a:pPr>
            <a:r>
              <a:rPr lang="en-GB" sz="1000" u="none" strike="noStrike" dirty="0">
                <a:effectLst/>
                <a:latin typeface="Times New Roman" panose="02020603050405020304" pitchFamily="18" charset="0"/>
                <a:ea typeface="Times New Roman" panose="02020603050405020304" pitchFamily="18" charset="0"/>
              </a:rPr>
              <a:t>To analyse the detection model based on suitable machine learning performance measures.</a:t>
            </a:r>
            <a:endParaRPr lang="en-IN" sz="1000" u="none" strike="noStrike"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Arial" panose="020B0604020202020204" pitchFamily="34" charset="0"/>
              <a:buChar char="●"/>
            </a:pPr>
            <a:r>
              <a:rPr lang="en-GB" sz="1000" u="none" strike="noStrike" dirty="0">
                <a:effectLst/>
                <a:latin typeface="Times New Roman" panose="02020603050405020304" pitchFamily="18" charset="0"/>
                <a:ea typeface="Times New Roman" panose="02020603050405020304" pitchFamily="18" charset="0"/>
              </a:rPr>
              <a:t>To facilitate the "digital forensic reconstruction", which is the process of correlating detection results with evidence of an attack when needed to assist in better investigation. </a:t>
            </a:r>
            <a:endParaRPr lang="en-IN" sz="1000" u="none" strike="noStrike" dirty="0">
              <a:effectLst/>
              <a:latin typeface="Times New Roman" panose="02020603050405020304" pitchFamily="18" charset="0"/>
              <a:ea typeface="Times New Roman" panose="02020603050405020304" pitchFamily="18" charset="0"/>
            </a:endParaRPr>
          </a:p>
          <a:p>
            <a:pPr marL="0" indent="0" algn="just">
              <a:lnSpc>
                <a:spcPct val="150000"/>
              </a:lnSpc>
              <a:spcBef>
                <a:spcPts val="1400"/>
              </a:spcBef>
              <a:spcAft>
                <a:spcPts val="400"/>
              </a:spcAft>
              <a:buNone/>
            </a:pPr>
            <a:r>
              <a:rPr lang="en-GB" sz="1000" b="1" dirty="0">
                <a:effectLst/>
                <a:latin typeface="Times New Roman" panose="02020603050405020304" pitchFamily="18" charset="0"/>
                <a:ea typeface="Times New Roman" panose="02020603050405020304" pitchFamily="18" charset="0"/>
              </a:rPr>
              <a:t>Research questions</a:t>
            </a:r>
            <a:endParaRPr lang="en-IN" sz="1000"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mj-lt"/>
              <a:buAutoNum type="arabicPeriod"/>
            </a:pPr>
            <a:r>
              <a:rPr lang="en-GB" sz="1000" u="none" strike="noStrike" dirty="0">
                <a:effectLst/>
                <a:latin typeface="Times New Roman" panose="02020603050405020304" pitchFamily="18" charset="0"/>
                <a:ea typeface="Times New Roman" panose="02020603050405020304" pitchFamily="18" charset="0"/>
              </a:rPr>
              <a:t>How do "GPS spoofing" attacks affect the security and navigation of autonomous UAVs?</a:t>
            </a:r>
            <a:endParaRPr lang="en-IN" sz="1000" u="none" strike="noStrike"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mj-lt"/>
              <a:buAutoNum type="arabicPeriod"/>
            </a:pPr>
            <a:r>
              <a:rPr lang="en-GB" sz="1000" u="none" strike="noStrike" dirty="0">
                <a:effectLst/>
                <a:latin typeface="Times New Roman" panose="02020603050405020304" pitchFamily="18" charset="0"/>
                <a:ea typeface="Times New Roman" panose="02020603050405020304" pitchFamily="18" charset="0"/>
              </a:rPr>
              <a:t>What is the detection accuracy of a “machine learning” model for GPS spoofing attacks?</a:t>
            </a:r>
            <a:endParaRPr lang="en-IN" sz="1000" u="none" strike="noStrike" dirty="0">
              <a:effectLst/>
              <a:latin typeface="Times New Roman" panose="02020603050405020304" pitchFamily="18" charset="0"/>
              <a:ea typeface="Times New Roman" panose="02020603050405020304" pitchFamily="18" charset="0"/>
            </a:endParaRPr>
          </a:p>
          <a:p>
            <a:pPr marL="342900" lvl="0" indent="-342900" algn="l">
              <a:lnSpc>
                <a:spcPct val="150000"/>
              </a:lnSpc>
              <a:buFont typeface="+mj-lt"/>
              <a:buAutoNum type="arabicPeriod"/>
            </a:pPr>
            <a:r>
              <a:rPr lang="en-GB" sz="1000" u="none" strike="noStrike" dirty="0">
                <a:effectLst/>
                <a:latin typeface="Times New Roman" panose="02020603050405020304" pitchFamily="18" charset="0"/>
                <a:ea typeface="Times New Roman" panose="02020603050405020304" pitchFamily="18" charset="0"/>
              </a:rPr>
              <a:t>What metrics are best for measuring the performance of the proposed detection model?</a:t>
            </a:r>
          </a:p>
          <a:p>
            <a:pPr marL="342900" lvl="0" indent="-342900" algn="l">
              <a:lnSpc>
                <a:spcPct val="150000"/>
              </a:lnSpc>
              <a:buFont typeface="+mj-lt"/>
              <a:buAutoNum type="arabicPeriod"/>
            </a:pPr>
            <a:r>
              <a:rPr lang="en-GB" sz="1000" dirty="0">
                <a:effectLst/>
                <a:latin typeface="Times New Roman" panose="02020603050405020304" pitchFamily="18" charset="0"/>
                <a:ea typeface="Times New Roman" panose="02020603050405020304" pitchFamily="18" charset="0"/>
              </a:rPr>
              <a:t>What can “digital forensic reconstruction” contribute after the attack takes place?</a:t>
            </a:r>
            <a:endParaRPr lang="en-IN" sz="1000" dirty="0"/>
          </a:p>
        </p:txBody>
      </p:sp>
    </p:spTree>
    <p:extLst>
      <p:ext uri="{BB962C8B-B14F-4D97-AF65-F5344CB8AC3E}">
        <p14:creationId xmlns:p14="http://schemas.microsoft.com/office/powerpoint/2010/main" val="735561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C8053-99CB-EFF2-265C-9A959A369A6B}"/>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Critical Literature Review and Research Gap</a:t>
            </a:r>
            <a:endParaRPr lang="en-IN" sz="3200" b="1" dirty="0"/>
          </a:p>
        </p:txBody>
      </p:sp>
      <p:sp>
        <p:nvSpPr>
          <p:cNvPr id="3" name="Content Placeholder 2">
            <a:extLst>
              <a:ext uri="{FF2B5EF4-FFF2-40B4-BE49-F238E27FC236}">
                <a16:creationId xmlns:a16="http://schemas.microsoft.com/office/drawing/2014/main" id="{240A057F-0EB3-0B3A-F393-0CB9177F01F1}"/>
              </a:ext>
            </a:extLst>
          </p:cNvPr>
          <p:cNvSpPr>
            <a:spLocks noGrp="1"/>
          </p:cNvSpPr>
          <p:nvPr>
            <p:ph idx="1"/>
          </p:nvPr>
        </p:nvSpPr>
        <p:spPr>
          <a:xfrm>
            <a:off x="5932449" y="2180496"/>
            <a:ext cx="5678358"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Self-reliant GPS means that vulnerabilities are created when the positioning information is manipulated. (Capuano </a:t>
            </a:r>
            <a:r>
              <a:rPr lang="en-GB" sz="1400" i="1" u="none" strike="noStrike" dirty="0">
                <a:effectLst/>
                <a:latin typeface="Times New Roman" panose="02020603050405020304" pitchFamily="18" charset="0"/>
                <a:ea typeface="Times New Roman" panose="02020603050405020304" pitchFamily="18" charset="0"/>
              </a:rPr>
              <a:t>et al.</a:t>
            </a:r>
            <a:r>
              <a:rPr lang="en-GB" sz="1400" u="none" strike="noStrike" dirty="0">
                <a:effectLst/>
                <a:latin typeface="Times New Roman" panose="02020603050405020304" pitchFamily="18" charset="0"/>
                <a:ea typeface="Times New Roman" panose="02020603050405020304" pitchFamily="18" charset="0"/>
              </a:rPr>
              <a:t> 2022)</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According to Jung, Hong and Yoon (2025), spoofing can influence navigation behaviour, making it harder to ensure the security of the navigation system.</a:t>
            </a:r>
            <a:endParaRPr lang="en-IN" sz="1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While machine learning can help with detection, problems with data quality, generalisation and deployment were identified by </a:t>
            </a:r>
            <a:r>
              <a:rPr lang="en-GB" sz="1400" dirty="0" err="1">
                <a:effectLst/>
                <a:latin typeface="Times New Roman" panose="02020603050405020304" pitchFamily="18" charset="0"/>
                <a:ea typeface="Times New Roman" panose="02020603050405020304" pitchFamily="18" charset="0"/>
              </a:rPr>
              <a:t>Eshmawi</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et al.</a:t>
            </a:r>
            <a:r>
              <a:rPr lang="en-GB" sz="1400" dirty="0">
                <a:effectLst/>
                <a:latin typeface="Times New Roman" panose="02020603050405020304" pitchFamily="18" charset="0"/>
                <a:ea typeface="Times New Roman" panose="02020603050405020304" pitchFamily="18" charset="0"/>
              </a:rPr>
              <a:t> (2024).</a:t>
            </a:r>
            <a:endParaRPr lang="en-IN" sz="1400" dirty="0"/>
          </a:p>
        </p:txBody>
      </p:sp>
      <p:pic>
        <p:nvPicPr>
          <p:cNvPr id="4" name="image8.png">
            <a:extLst>
              <a:ext uri="{FF2B5EF4-FFF2-40B4-BE49-F238E27FC236}">
                <a16:creationId xmlns:a16="http://schemas.microsoft.com/office/drawing/2014/main" id="{4DB8BDFF-0FD8-6CF8-68CF-74ED8D5CEAD5}"/>
              </a:ext>
            </a:extLst>
          </p:cNvPr>
          <p:cNvPicPr/>
          <p:nvPr/>
        </p:nvPicPr>
        <p:blipFill>
          <a:blip r:embed="rId3"/>
          <a:srcRect/>
          <a:stretch>
            <a:fillRect/>
          </a:stretch>
        </p:blipFill>
        <p:spPr>
          <a:xfrm>
            <a:off x="1058955" y="2038048"/>
            <a:ext cx="4275455" cy="4253865"/>
          </a:xfrm>
          <a:prstGeom prst="rect">
            <a:avLst/>
          </a:prstGeom>
          <a:ln/>
        </p:spPr>
      </p:pic>
    </p:spTree>
    <p:extLst>
      <p:ext uri="{BB962C8B-B14F-4D97-AF65-F5344CB8AC3E}">
        <p14:creationId xmlns:p14="http://schemas.microsoft.com/office/powerpoint/2010/main" val="1418870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3FEA5-77D2-45C5-0C8C-02BFA8A0CC47}"/>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Integrated Machine Learning and Digital Forensic Framework</a:t>
            </a:r>
            <a:endParaRPr lang="en-IN" sz="3200" b="1" dirty="0"/>
          </a:p>
        </p:txBody>
      </p:sp>
      <p:sp>
        <p:nvSpPr>
          <p:cNvPr id="3" name="Content Placeholder 2">
            <a:extLst>
              <a:ext uri="{FF2B5EF4-FFF2-40B4-BE49-F238E27FC236}">
                <a16:creationId xmlns:a16="http://schemas.microsoft.com/office/drawing/2014/main" id="{4736CDDD-A18B-D820-B602-4E0E9C13EF89}"/>
              </a:ext>
            </a:extLst>
          </p:cNvPr>
          <p:cNvSpPr>
            <a:spLocks noGrp="1"/>
          </p:cNvSpPr>
          <p:nvPr>
            <p:ph idx="1"/>
          </p:nvPr>
        </p:nvSpPr>
        <p:spPr>
          <a:xfrm>
            <a:off x="581192" y="2180496"/>
            <a:ext cx="5150535"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framework integrates GPS data, flight logs, telemetry and sensor data.</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Detection: behaviour separation from normal behaviour by position, velocity, and signal features, respectively.</a:t>
            </a:r>
            <a:endParaRPr lang="en-IN" sz="1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rPr>
              <a:t>Debas</a:t>
            </a:r>
            <a:r>
              <a:rPr lang="en-GB" sz="1400" dirty="0">
                <a:effectLst/>
                <a:latin typeface="Times New Roman" panose="02020603050405020304" pitchFamily="18" charset="0"/>
                <a:ea typeface="Times New Roman" panose="02020603050405020304" pitchFamily="18" charset="0"/>
              </a:rPr>
              <a:t>, </a:t>
            </a:r>
            <a:r>
              <a:rPr lang="en-GB" sz="1400" dirty="0" err="1">
                <a:effectLst/>
                <a:latin typeface="Times New Roman" panose="02020603050405020304" pitchFamily="18" charset="0"/>
                <a:ea typeface="Times New Roman" panose="02020603050405020304" pitchFamily="18" charset="0"/>
              </a:rPr>
              <a:t>Albuali</a:t>
            </a:r>
            <a:r>
              <a:rPr lang="en-GB" sz="1400" dirty="0">
                <a:effectLst/>
                <a:latin typeface="Times New Roman" panose="02020603050405020304" pitchFamily="18" charset="0"/>
                <a:ea typeface="Times New Roman" panose="02020603050405020304" pitchFamily="18" charset="0"/>
              </a:rPr>
              <a:t> and Rahman (2024) observed that integration helps in the analysis process, and </a:t>
            </a:r>
            <a:r>
              <a:rPr lang="en-GB" sz="1400" dirty="0" err="1">
                <a:effectLst/>
                <a:latin typeface="Times New Roman" panose="02020603050405020304" pitchFamily="18" charset="0"/>
                <a:ea typeface="Times New Roman" panose="02020603050405020304" pitchFamily="18" charset="0"/>
              </a:rPr>
              <a:t>Cordill</a:t>
            </a:r>
            <a:r>
              <a:rPr lang="en-GB" sz="1400" dirty="0">
                <a:effectLst/>
                <a:latin typeface="Times New Roman" panose="02020603050405020304" pitchFamily="18" charset="0"/>
                <a:ea typeface="Times New Roman" panose="02020603050405020304" pitchFamily="18" charset="0"/>
              </a:rPr>
              <a:t>, Fang and Xu (2025) highlighted reconstruction.</a:t>
            </a:r>
            <a:endParaRPr lang="en-IN" sz="1400" dirty="0"/>
          </a:p>
        </p:txBody>
      </p:sp>
      <p:pic>
        <p:nvPicPr>
          <p:cNvPr id="4" name="image9.png">
            <a:extLst>
              <a:ext uri="{FF2B5EF4-FFF2-40B4-BE49-F238E27FC236}">
                <a16:creationId xmlns:a16="http://schemas.microsoft.com/office/drawing/2014/main" id="{0CCED3A0-44CB-FFF2-2FAB-595C8C2A2EB0}"/>
              </a:ext>
            </a:extLst>
          </p:cNvPr>
          <p:cNvPicPr/>
          <p:nvPr/>
        </p:nvPicPr>
        <p:blipFill>
          <a:blip r:embed="rId3"/>
          <a:srcRect t="1165"/>
          <a:stretch>
            <a:fillRect/>
          </a:stretch>
        </p:blipFill>
        <p:spPr>
          <a:xfrm>
            <a:off x="6547094" y="2180496"/>
            <a:ext cx="4917688" cy="4249964"/>
          </a:xfrm>
          <a:prstGeom prst="rect">
            <a:avLst/>
          </a:prstGeom>
          <a:ln/>
        </p:spPr>
      </p:pic>
    </p:spTree>
    <p:extLst>
      <p:ext uri="{BB962C8B-B14F-4D97-AF65-F5344CB8AC3E}">
        <p14:creationId xmlns:p14="http://schemas.microsoft.com/office/powerpoint/2010/main" val="1950659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9B5-91DB-86BA-F144-BA13DA5BD757}"/>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Research Methodology and Evaluation</a:t>
            </a:r>
            <a:endParaRPr lang="en-IN" sz="3200" b="1" dirty="0"/>
          </a:p>
        </p:txBody>
      </p:sp>
      <p:sp>
        <p:nvSpPr>
          <p:cNvPr id="3" name="Content Placeholder 2">
            <a:extLst>
              <a:ext uri="{FF2B5EF4-FFF2-40B4-BE49-F238E27FC236}">
                <a16:creationId xmlns:a16="http://schemas.microsoft.com/office/drawing/2014/main" id="{023000CC-FD12-1F06-A823-1EA6FA8598C1}"/>
              </a:ext>
            </a:extLst>
          </p:cNvPr>
          <p:cNvSpPr>
            <a:spLocks noGrp="1"/>
          </p:cNvSpPr>
          <p:nvPr>
            <p:ph idx="1"/>
          </p:nvPr>
        </p:nvSpPr>
        <p:spPr>
          <a:xfrm>
            <a:off x="6096000" y="2180496"/>
            <a:ext cx="5514807"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dissertation follows positivism and a deductive approach to objectivity with respect to the measurement of GPS spoofing detection.</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An experimental quantitative design process is used to analyse secondary data from UAVs, where legitimate and spoofed communication aims are separated.</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In the field of performance, accuracy, precision, recall, F1 score, ROC-AUC and confusion matrices are utilised (</a:t>
            </a:r>
            <a:r>
              <a:rPr lang="en-GB" sz="1400" u="none" strike="noStrike" dirty="0" err="1">
                <a:effectLst/>
                <a:latin typeface="Times New Roman" panose="02020603050405020304" pitchFamily="18" charset="0"/>
                <a:ea typeface="Times New Roman" panose="02020603050405020304" pitchFamily="18" charset="0"/>
              </a:rPr>
              <a:t>Eshmawi</a:t>
            </a:r>
            <a:r>
              <a:rPr lang="en-GB" sz="1400" u="none" strike="noStrike" dirty="0">
                <a:effectLst/>
                <a:latin typeface="Times New Roman" panose="02020603050405020304" pitchFamily="18" charset="0"/>
                <a:ea typeface="Times New Roman" panose="02020603050405020304" pitchFamily="18" charset="0"/>
              </a:rPr>
              <a:t> </a:t>
            </a:r>
            <a:r>
              <a:rPr lang="en-GB" sz="1400" i="1" u="none" strike="noStrike" dirty="0">
                <a:effectLst/>
                <a:latin typeface="Times New Roman" panose="02020603050405020304" pitchFamily="18" charset="0"/>
                <a:ea typeface="Times New Roman" panose="02020603050405020304" pitchFamily="18" charset="0"/>
              </a:rPr>
              <a:t>et al.</a:t>
            </a:r>
            <a:r>
              <a:rPr lang="en-GB" sz="1400" u="none" strike="noStrike" dirty="0">
                <a:effectLst/>
                <a:latin typeface="Times New Roman" panose="02020603050405020304" pitchFamily="18" charset="0"/>
                <a:ea typeface="Times New Roman" panose="02020603050405020304" pitchFamily="18" charset="0"/>
              </a:rPr>
              <a:t> 2024).</a:t>
            </a:r>
            <a:endParaRPr lang="en-IN" sz="1400" u="none" strike="noStrike" dirty="0">
              <a:effectLst/>
              <a:latin typeface="Times New Roman" panose="02020603050405020304" pitchFamily="18" charset="0"/>
              <a:ea typeface="Times New Roman" panose="02020603050405020304" pitchFamily="18" charset="0"/>
            </a:endParaRPr>
          </a:p>
        </p:txBody>
      </p:sp>
      <p:pic>
        <p:nvPicPr>
          <p:cNvPr id="4" name="image10.png">
            <a:extLst>
              <a:ext uri="{FF2B5EF4-FFF2-40B4-BE49-F238E27FC236}">
                <a16:creationId xmlns:a16="http://schemas.microsoft.com/office/drawing/2014/main" id="{352E284D-C84F-DE5F-0475-2726DB856D87}"/>
              </a:ext>
            </a:extLst>
          </p:cNvPr>
          <p:cNvPicPr/>
          <p:nvPr/>
        </p:nvPicPr>
        <p:blipFill>
          <a:blip r:embed="rId3"/>
          <a:srcRect/>
          <a:stretch>
            <a:fillRect/>
          </a:stretch>
        </p:blipFill>
        <p:spPr>
          <a:xfrm>
            <a:off x="947854" y="2302050"/>
            <a:ext cx="4467495" cy="3435194"/>
          </a:xfrm>
          <a:prstGeom prst="rect">
            <a:avLst/>
          </a:prstGeom>
          <a:ln/>
        </p:spPr>
      </p:pic>
    </p:spTree>
    <p:extLst>
      <p:ext uri="{BB962C8B-B14F-4D97-AF65-F5344CB8AC3E}">
        <p14:creationId xmlns:p14="http://schemas.microsoft.com/office/powerpoint/2010/main" val="2283581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86A2-8A69-BDFF-2CA4-DE42FA027E0F}"/>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Dataset Characteristics and Data Preparation</a:t>
            </a:r>
            <a:endParaRPr lang="en-IN" sz="3200" b="1" dirty="0"/>
          </a:p>
        </p:txBody>
      </p:sp>
      <p:sp>
        <p:nvSpPr>
          <p:cNvPr id="3" name="Content Placeholder 2">
            <a:extLst>
              <a:ext uri="{FF2B5EF4-FFF2-40B4-BE49-F238E27FC236}">
                <a16:creationId xmlns:a16="http://schemas.microsoft.com/office/drawing/2014/main" id="{5AA221D7-562B-CE94-5137-889ED7298F6A}"/>
              </a:ext>
            </a:extLst>
          </p:cNvPr>
          <p:cNvSpPr>
            <a:spLocks noGrp="1"/>
          </p:cNvSpPr>
          <p:nvPr>
            <p:ph idx="1"/>
          </p:nvPr>
        </p:nvSpPr>
        <p:spPr>
          <a:xfrm>
            <a:off x="581192" y="2180496"/>
            <a:ext cx="5407013"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data consists of 45289 rows and 35 columns. There are no missing or duplicate rows of data, and the data includes both temporal and numerical variables as well as categorical variables.</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class imbalance is significant, with 43,434 non-spoofing observations and 1855 spoofing observations.</a:t>
            </a:r>
            <a:endParaRPr lang="en-IN" sz="1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Pre-processing: converts data from timestamps and GPS locations, encodes the categories, eliminates data redundancy and normalises the numerical features.</a:t>
            </a:r>
            <a:endParaRPr lang="en-IN" sz="1400" dirty="0"/>
          </a:p>
        </p:txBody>
      </p:sp>
      <p:pic>
        <p:nvPicPr>
          <p:cNvPr id="4" name="image1.png">
            <a:extLst>
              <a:ext uri="{FF2B5EF4-FFF2-40B4-BE49-F238E27FC236}">
                <a16:creationId xmlns:a16="http://schemas.microsoft.com/office/drawing/2014/main" id="{DE1EFE12-7988-1D4D-E3E5-0C7783BD295D}"/>
              </a:ext>
            </a:extLst>
          </p:cNvPr>
          <p:cNvPicPr/>
          <p:nvPr/>
        </p:nvPicPr>
        <p:blipFill>
          <a:blip r:embed="rId3"/>
          <a:srcRect/>
          <a:stretch>
            <a:fillRect/>
          </a:stretch>
        </p:blipFill>
        <p:spPr>
          <a:xfrm>
            <a:off x="7460165" y="2060559"/>
            <a:ext cx="3420288" cy="4095285"/>
          </a:xfrm>
          <a:prstGeom prst="rect">
            <a:avLst/>
          </a:prstGeom>
          <a:ln/>
        </p:spPr>
      </p:pic>
    </p:spTree>
    <p:extLst>
      <p:ext uri="{BB962C8B-B14F-4D97-AF65-F5344CB8AC3E}">
        <p14:creationId xmlns:p14="http://schemas.microsoft.com/office/powerpoint/2010/main" val="206969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9A329-C572-4DC1-A195-13341460EC36}"/>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System Development and Machine Learning Models</a:t>
            </a:r>
            <a:endParaRPr lang="en-IN" sz="3200" b="1" dirty="0"/>
          </a:p>
        </p:txBody>
      </p:sp>
      <p:sp>
        <p:nvSpPr>
          <p:cNvPr id="3" name="Content Placeholder 2">
            <a:extLst>
              <a:ext uri="{FF2B5EF4-FFF2-40B4-BE49-F238E27FC236}">
                <a16:creationId xmlns:a16="http://schemas.microsoft.com/office/drawing/2014/main" id="{3ACCA282-A8AC-AA5C-F3E3-9087C65554DA}"/>
              </a:ext>
            </a:extLst>
          </p:cNvPr>
          <p:cNvSpPr>
            <a:spLocks noGrp="1"/>
          </p:cNvSpPr>
          <p:nvPr>
            <p:ph idx="1"/>
          </p:nvPr>
        </p:nvSpPr>
        <p:spPr>
          <a:xfrm>
            <a:off x="6478859" y="2180496"/>
            <a:ext cx="5131948"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Developed using Python, Google </a:t>
            </a:r>
            <a:r>
              <a:rPr lang="en-GB" sz="1400" u="none" strike="noStrike" dirty="0" err="1">
                <a:effectLst/>
                <a:latin typeface="Times New Roman" panose="02020603050405020304" pitchFamily="18" charset="0"/>
                <a:ea typeface="Times New Roman" panose="02020603050405020304" pitchFamily="18" charset="0"/>
              </a:rPr>
              <a:t>Colab</a:t>
            </a:r>
            <a:r>
              <a:rPr lang="en-GB" sz="1400" u="none" strike="noStrike" dirty="0">
                <a:effectLst/>
                <a:latin typeface="Times New Roman" panose="02020603050405020304" pitchFamily="18" charset="0"/>
                <a:ea typeface="Times New Roman" panose="02020603050405020304" pitchFamily="18" charset="0"/>
              </a:rPr>
              <a:t> with an extra focus on Pandas, NumPy, Matplotlib, Scikit-learn and </a:t>
            </a:r>
            <a:r>
              <a:rPr lang="en-GB" sz="1400" u="none" strike="noStrike" dirty="0" err="1">
                <a:effectLst/>
                <a:latin typeface="Times New Roman" panose="02020603050405020304" pitchFamily="18" charset="0"/>
                <a:ea typeface="Times New Roman" panose="02020603050405020304" pitchFamily="18" charset="0"/>
              </a:rPr>
              <a:t>XGBoost</a:t>
            </a:r>
            <a:r>
              <a:rPr lang="en-GB" sz="1400" u="none" strike="noStrike" dirty="0">
                <a:effectLst/>
                <a:latin typeface="Times New Roman" panose="02020603050405020304" pitchFamily="18" charset="0"/>
                <a:ea typeface="Times New Roman" panose="02020603050405020304" pitchFamily="18" charset="0"/>
              </a:rPr>
              <a:t>.</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Starting with preprocessing and feature engineering, to an 8020 train-test split, and then optimisation and cross-validation.</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To compare different models, four supervised models: Logistic Regression, Decision Tree, Random Forest and </a:t>
            </a:r>
            <a:r>
              <a:rPr lang="en-GB" sz="1400" u="none" strike="noStrike" dirty="0" err="1">
                <a:effectLst/>
                <a:latin typeface="Times New Roman" panose="02020603050405020304" pitchFamily="18" charset="0"/>
                <a:ea typeface="Times New Roman" panose="02020603050405020304" pitchFamily="18" charset="0"/>
              </a:rPr>
              <a:t>XGBoost</a:t>
            </a:r>
            <a:r>
              <a:rPr lang="en-GB" sz="1400" u="none" strike="noStrike" dirty="0">
                <a:effectLst/>
                <a:latin typeface="Times New Roman" panose="02020603050405020304" pitchFamily="18" charset="0"/>
                <a:ea typeface="Times New Roman" panose="02020603050405020304" pitchFamily="18" charset="0"/>
              </a:rPr>
              <a:t>, have been used in the study.</a:t>
            </a:r>
            <a:endParaRPr lang="en-IN" sz="1400" u="none" strike="noStrike" dirty="0">
              <a:effectLst/>
              <a:latin typeface="Times New Roman" panose="02020603050405020304" pitchFamily="18" charset="0"/>
              <a:ea typeface="Times New Roman" panose="02020603050405020304" pitchFamily="18" charset="0"/>
            </a:endParaRPr>
          </a:p>
        </p:txBody>
      </p:sp>
      <p:pic>
        <p:nvPicPr>
          <p:cNvPr id="4" name="image15.png">
            <a:extLst>
              <a:ext uri="{FF2B5EF4-FFF2-40B4-BE49-F238E27FC236}">
                <a16:creationId xmlns:a16="http://schemas.microsoft.com/office/drawing/2014/main" id="{6A6C0B39-F0E1-40FE-127B-D9C6DD26A6FD}"/>
              </a:ext>
            </a:extLst>
          </p:cNvPr>
          <p:cNvPicPr/>
          <p:nvPr/>
        </p:nvPicPr>
        <p:blipFill>
          <a:blip r:embed="rId3"/>
          <a:srcRect/>
          <a:stretch>
            <a:fillRect/>
          </a:stretch>
        </p:blipFill>
        <p:spPr>
          <a:xfrm>
            <a:off x="581192" y="2180496"/>
            <a:ext cx="5730875" cy="838200"/>
          </a:xfrm>
          <a:prstGeom prst="rect">
            <a:avLst/>
          </a:prstGeom>
          <a:ln/>
        </p:spPr>
      </p:pic>
      <p:pic>
        <p:nvPicPr>
          <p:cNvPr id="5" name="image4.png">
            <a:extLst>
              <a:ext uri="{FF2B5EF4-FFF2-40B4-BE49-F238E27FC236}">
                <a16:creationId xmlns:a16="http://schemas.microsoft.com/office/drawing/2014/main" id="{E14F93E7-1B5B-076F-A6D0-0CE698773D2A}"/>
              </a:ext>
            </a:extLst>
          </p:cNvPr>
          <p:cNvPicPr/>
          <p:nvPr/>
        </p:nvPicPr>
        <p:blipFill>
          <a:blip r:embed="rId4"/>
          <a:srcRect/>
          <a:stretch>
            <a:fillRect/>
          </a:stretch>
        </p:blipFill>
        <p:spPr>
          <a:xfrm>
            <a:off x="1215483" y="3483236"/>
            <a:ext cx="4114800" cy="2737656"/>
          </a:xfrm>
          <a:prstGeom prst="rect">
            <a:avLst/>
          </a:prstGeom>
          <a:ln/>
        </p:spPr>
      </p:pic>
    </p:spTree>
    <p:extLst>
      <p:ext uri="{BB962C8B-B14F-4D97-AF65-F5344CB8AC3E}">
        <p14:creationId xmlns:p14="http://schemas.microsoft.com/office/powerpoint/2010/main" val="208864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DEE86-AF00-0A3A-2F4C-2697C4BC1C52}"/>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Model Optimisation and Feature Analysis</a:t>
            </a:r>
            <a:endParaRPr lang="en-IN" sz="3200" b="1" dirty="0"/>
          </a:p>
        </p:txBody>
      </p:sp>
      <p:sp>
        <p:nvSpPr>
          <p:cNvPr id="3" name="Content Placeholder 2">
            <a:extLst>
              <a:ext uri="{FF2B5EF4-FFF2-40B4-BE49-F238E27FC236}">
                <a16:creationId xmlns:a16="http://schemas.microsoft.com/office/drawing/2014/main" id="{A6B8988A-4DB7-1877-2BB8-582E558B0018}"/>
              </a:ext>
            </a:extLst>
          </p:cNvPr>
          <p:cNvSpPr>
            <a:spLocks noGrp="1"/>
          </p:cNvSpPr>
          <p:nvPr>
            <p:ph idx="1"/>
          </p:nvPr>
        </p:nvSpPr>
        <p:spPr>
          <a:xfrm>
            <a:off x="581193" y="2180496"/>
            <a:ext cx="5514808"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best parameters found by </a:t>
            </a:r>
            <a:r>
              <a:rPr lang="en-GB" sz="1400" u="none" strike="noStrike" dirty="0" err="1">
                <a:effectLst/>
                <a:latin typeface="Times New Roman" panose="02020603050405020304" pitchFamily="18" charset="0"/>
                <a:ea typeface="Times New Roman" panose="02020603050405020304" pitchFamily="18" charset="0"/>
              </a:rPr>
              <a:t>GridSearchCV</a:t>
            </a:r>
            <a:r>
              <a:rPr lang="en-GB" sz="1400" u="none" strike="noStrike" dirty="0">
                <a:effectLst/>
                <a:latin typeface="Times New Roman" panose="02020603050405020304" pitchFamily="18" charset="0"/>
                <a:ea typeface="Times New Roman" panose="02020603050405020304" pitchFamily="18" charset="0"/>
              </a:rPr>
              <a:t> with 5-fold cross-validation in </a:t>
            </a:r>
            <a:r>
              <a:rPr lang="en-GB" sz="1400" u="none" strike="noStrike" dirty="0" err="1">
                <a:effectLst/>
                <a:latin typeface="Times New Roman" panose="02020603050405020304" pitchFamily="18" charset="0"/>
                <a:ea typeface="Times New Roman" panose="02020603050405020304" pitchFamily="18" charset="0"/>
              </a:rPr>
              <a:t>XGBoost</a:t>
            </a:r>
            <a:r>
              <a:rPr lang="en-GB" sz="1400" u="none" strike="noStrike" dirty="0">
                <a:effectLst/>
                <a:latin typeface="Times New Roman" panose="02020603050405020304" pitchFamily="18" charset="0"/>
                <a:ea typeface="Times New Roman" panose="02020603050405020304" pitchFamily="18" charset="0"/>
              </a:rPr>
              <a:t> were </a:t>
            </a:r>
            <a:r>
              <a:rPr lang="en-GB" sz="1400" u="none" strike="noStrike" dirty="0" err="1">
                <a:effectLst/>
                <a:latin typeface="Times New Roman" panose="02020603050405020304" pitchFamily="18" charset="0"/>
                <a:ea typeface="Times New Roman" panose="02020603050405020304" pitchFamily="18" charset="0"/>
              </a:rPr>
              <a:t>max_depth</a:t>
            </a:r>
            <a:r>
              <a:rPr lang="en-GB" sz="1400" u="none" strike="noStrike" dirty="0">
                <a:effectLst/>
                <a:latin typeface="Times New Roman" panose="02020603050405020304" pitchFamily="18" charset="0"/>
                <a:ea typeface="Times New Roman" panose="02020603050405020304" pitchFamily="18" charset="0"/>
              </a:rPr>
              <a:t> = 3 and </a:t>
            </a:r>
            <a:r>
              <a:rPr lang="en-GB" sz="1400" u="none" strike="noStrike" dirty="0" err="1">
                <a:effectLst/>
                <a:latin typeface="Times New Roman" panose="02020603050405020304" pitchFamily="18" charset="0"/>
                <a:ea typeface="Times New Roman" panose="02020603050405020304" pitchFamily="18" charset="0"/>
              </a:rPr>
              <a:t>n_estimators</a:t>
            </a:r>
            <a:r>
              <a:rPr lang="en-GB" sz="1400" u="none" strike="noStrike" dirty="0">
                <a:effectLst/>
                <a:latin typeface="Times New Roman" panose="02020603050405020304" pitchFamily="18" charset="0"/>
                <a:ea typeface="Times New Roman" panose="02020603050405020304" pitchFamily="18" charset="0"/>
              </a:rPr>
              <a:t> = 100.</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A top one encompassed </a:t>
            </a:r>
            <a:r>
              <a:rPr lang="en-GB" sz="1400" u="none" strike="noStrike" dirty="0" err="1">
                <a:effectLst/>
                <a:latin typeface="Times New Roman" panose="02020603050405020304" pitchFamily="18" charset="0"/>
                <a:ea typeface="Times New Roman" panose="02020603050405020304" pitchFamily="18" charset="0"/>
              </a:rPr>
              <a:t>session_key_validity</a:t>
            </a:r>
            <a:r>
              <a:rPr lang="en-GB" sz="1400" u="none" strike="noStrike" dirty="0">
                <a:effectLst/>
                <a:latin typeface="Times New Roman" panose="02020603050405020304" pitchFamily="18" charset="0"/>
                <a:ea typeface="Times New Roman" panose="02020603050405020304" pitchFamily="18" charset="0"/>
              </a:rPr>
              <a:t> (0.057228), </a:t>
            </a:r>
            <a:r>
              <a:rPr lang="en-GB" sz="1400" u="none" strike="noStrike" dirty="0" err="1">
                <a:effectLst/>
                <a:latin typeface="Times New Roman" panose="02020603050405020304" pitchFamily="18" charset="0"/>
                <a:ea typeface="Times New Roman" panose="02020603050405020304" pitchFamily="18" charset="0"/>
              </a:rPr>
              <a:t>label_protocol_exploit</a:t>
            </a:r>
            <a:r>
              <a:rPr lang="en-GB" sz="1400" u="none" strike="noStrike" dirty="0">
                <a:effectLst/>
                <a:latin typeface="Times New Roman" panose="02020603050405020304" pitchFamily="18" charset="0"/>
                <a:ea typeface="Times New Roman" panose="02020603050405020304" pitchFamily="18" charset="0"/>
              </a:rPr>
              <a:t> (0.056388) and </a:t>
            </a:r>
            <a:r>
              <a:rPr lang="en-GB" sz="1400" u="none" strike="noStrike" dirty="0" err="1">
                <a:effectLst/>
                <a:latin typeface="Times New Roman" panose="02020603050405020304" pitchFamily="18" charset="0"/>
                <a:ea typeface="Times New Roman" panose="02020603050405020304" pitchFamily="18" charset="0"/>
              </a:rPr>
              <a:t>label_spoofing</a:t>
            </a:r>
            <a:r>
              <a:rPr lang="en-GB" sz="1400" u="none" strike="noStrike" dirty="0">
                <a:effectLst/>
                <a:latin typeface="Times New Roman" panose="02020603050405020304" pitchFamily="18" charset="0"/>
                <a:ea typeface="Times New Roman" panose="02020603050405020304" pitchFamily="18" charset="0"/>
              </a:rPr>
              <a:t> (0.049961), which pointed towards the relevance of authentication.</a:t>
            </a:r>
            <a:endParaRPr lang="en-IN" sz="1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dirty="0" err="1">
                <a:effectLst/>
                <a:latin typeface="Times New Roman" panose="02020603050405020304" pitchFamily="18" charset="0"/>
                <a:ea typeface="Times New Roman" panose="02020603050405020304" pitchFamily="18" charset="0"/>
              </a:rPr>
              <a:t>Eshmawi</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et al.</a:t>
            </a:r>
            <a:r>
              <a:rPr lang="en-GB" sz="1400" dirty="0">
                <a:effectLst/>
                <a:latin typeface="Times New Roman" panose="02020603050405020304" pitchFamily="18" charset="0"/>
                <a:ea typeface="Times New Roman" panose="02020603050405020304" pitchFamily="18" charset="0"/>
              </a:rPr>
              <a:t> (2024) argued that flexible ensemble detection further supports reactions to changing attacks by spoofing.</a:t>
            </a:r>
            <a:endParaRPr lang="en-IN" sz="1400" dirty="0"/>
          </a:p>
        </p:txBody>
      </p:sp>
      <p:pic>
        <p:nvPicPr>
          <p:cNvPr id="4" name="image3.png">
            <a:extLst>
              <a:ext uri="{FF2B5EF4-FFF2-40B4-BE49-F238E27FC236}">
                <a16:creationId xmlns:a16="http://schemas.microsoft.com/office/drawing/2014/main" id="{A5920EA3-5271-7974-5845-12091E2FED35}"/>
              </a:ext>
            </a:extLst>
          </p:cNvPr>
          <p:cNvPicPr/>
          <p:nvPr/>
        </p:nvPicPr>
        <p:blipFill>
          <a:blip r:embed="rId3"/>
          <a:srcRect/>
          <a:stretch>
            <a:fillRect/>
          </a:stretch>
        </p:blipFill>
        <p:spPr>
          <a:xfrm>
            <a:off x="6222379" y="1984917"/>
            <a:ext cx="3044051" cy="2556882"/>
          </a:xfrm>
          <a:prstGeom prst="rect">
            <a:avLst/>
          </a:prstGeom>
          <a:ln/>
        </p:spPr>
      </p:pic>
      <p:pic>
        <p:nvPicPr>
          <p:cNvPr id="5" name="image2.png">
            <a:extLst>
              <a:ext uri="{FF2B5EF4-FFF2-40B4-BE49-F238E27FC236}">
                <a16:creationId xmlns:a16="http://schemas.microsoft.com/office/drawing/2014/main" id="{2CB498A4-7FB2-6085-0E19-6B7207835332}"/>
              </a:ext>
            </a:extLst>
          </p:cNvPr>
          <p:cNvPicPr/>
          <p:nvPr/>
        </p:nvPicPr>
        <p:blipFill>
          <a:blip r:embed="rId4"/>
          <a:srcRect/>
          <a:stretch>
            <a:fillRect/>
          </a:stretch>
        </p:blipFill>
        <p:spPr>
          <a:xfrm>
            <a:off x="6646127" y="4643492"/>
            <a:ext cx="2787572" cy="2047240"/>
          </a:xfrm>
          <a:prstGeom prst="rect">
            <a:avLst/>
          </a:prstGeom>
          <a:ln/>
        </p:spPr>
      </p:pic>
      <p:pic>
        <p:nvPicPr>
          <p:cNvPr id="6" name="image7.png">
            <a:extLst>
              <a:ext uri="{FF2B5EF4-FFF2-40B4-BE49-F238E27FC236}">
                <a16:creationId xmlns:a16="http://schemas.microsoft.com/office/drawing/2014/main" id="{471423A6-3978-22AF-F26E-07E8F4B2690D}"/>
              </a:ext>
            </a:extLst>
          </p:cNvPr>
          <p:cNvPicPr/>
          <p:nvPr/>
        </p:nvPicPr>
        <p:blipFill>
          <a:blip r:embed="rId5"/>
          <a:srcRect/>
          <a:stretch>
            <a:fillRect/>
          </a:stretch>
        </p:blipFill>
        <p:spPr>
          <a:xfrm>
            <a:off x="9433699" y="3387648"/>
            <a:ext cx="2573958" cy="2047240"/>
          </a:xfrm>
          <a:prstGeom prst="rect">
            <a:avLst/>
          </a:prstGeom>
          <a:ln/>
        </p:spPr>
      </p:pic>
    </p:spTree>
    <p:extLst>
      <p:ext uri="{BB962C8B-B14F-4D97-AF65-F5344CB8AC3E}">
        <p14:creationId xmlns:p14="http://schemas.microsoft.com/office/powerpoint/2010/main" val="548810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44644-D3C8-86A7-3617-98721870A47C}"/>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Comparative Model Evaluation</a:t>
            </a:r>
            <a:endParaRPr lang="en-IN" sz="3200" b="1" dirty="0"/>
          </a:p>
        </p:txBody>
      </p:sp>
      <p:sp>
        <p:nvSpPr>
          <p:cNvPr id="3" name="Content Placeholder 2">
            <a:extLst>
              <a:ext uri="{FF2B5EF4-FFF2-40B4-BE49-F238E27FC236}">
                <a16:creationId xmlns:a16="http://schemas.microsoft.com/office/drawing/2014/main" id="{39E03902-A61F-1BC2-4653-840E22DE2D40}"/>
              </a:ext>
            </a:extLst>
          </p:cNvPr>
          <p:cNvSpPr>
            <a:spLocks noGrp="1"/>
          </p:cNvSpPr>
          <p:nvPr>
            <p:ph idx="1"/>
          </p:nvPr>
        </p:nvSpPr>
        <p:spPr>
          <a:xfrm>
            <a:off x="6891454" y="2180496"/>
            <a:ext cx="4719353"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Logistic Regression was used as an interpretable baseline, and Decision Tree was used to capture non-linear relationships.</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RF and </a:t>
            </a:r>
            <a:r>
              <a:rPr lang="en-GB" sz="1400" u="none" strike="noStrike" dirty="0" err="1">
                <a:effectLst/>
                <a:latin typeface="Times New Roman" panose="02020603050405020304" pitchFamily="18" charset="0"/>
                <a:ea typeface="Times New Roman" panose="02020603050405020304" pitchFamily="18" charset="0"/>
              </a:rPr>
              <a:t>XGBoost</a:t>
            </a:r>
            <a:r>
              <a:rPr lang="en-GB" sz="1400" u="none" strike="noStrike" dirty="0">
                <a:effectLst/>
                <a:latin typeface="Times New Roman" panose="02020603050405020304" pitchFamily="18" charset="0"/>
                <a:ea typeface="Times New Roman" panose="02020603050405020304" pitchFamily="18" charset="0"/>
              </a:rPr>
              <a:t> showed more stability in predictive ability, suggesting the potential benefits of ensemble learning.</a:t>
            </a:r>
            <a:endParaRPr lang="en-IN" sz="1400"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dirty="0">
                <a:effectLst/>
                <a:latin typeface="Times New Roman" panose="02020603050405020304" pitchFamily="18" charset="0"/>
                <a:ea typeface="Times New Roman" panose="02020603050405020304" pitchFamily="18" charset="0"/>
              </a:rPr>
              <a:t>Ensemble methods can be employed for increased adaptability without overlooking the issue of computational complexity (</a:t>
            </a:r>
            <a:r>
              <a:rPr lang="en-GB" sz="1400" dirty="0" err="1">
                <a:effectLst/>
                <a:latin typeface="Times New Roman" panose="02020603050405020304" pitchFamily="18" charset="0"/>
                <a:ea typeface="Times New Roman" panose="02020603050405020304" pitchFamily="18" charset="0"/>
              </a:rPr>
              <a:t>Eshmawi</a:t>
            </a:r>
            <a:r>
              <a:rPr lang="en-GB" sz="1400" dirty="0">
                <a:effectLst/>
                <a:latin typeface="Times New Roman" panose="02020603050405020304" pitchFamily="18" charset="0"/>
                <a:ea typeface="Times New Roman" panose="02020603050405020304" pitchFamily="18" charset="0"/>
              </a:rPr>
              <a:t> </a:t>
            </a:r>
            <a:r>
              <a:rPr lang="en-GB" sz="1400" i="1" dirty="0">
                <a:effectLst/>
                <a:latin typeface="Times New Roman" panose="02020603050405020304" pitchFamily="18" charset="0"/>
                <a:ea typeface="Times New Roman" panose="02020603050405020304" pitchFamily="18" charset="0"/>
              </a:rPr>
              <a:t>et al.</a:t>
            </a:r>
            <a:r>
              <a:rPr lang="en-GB" sz="1400" dirty="0">
                <a:effectLst/>
                <a:latin typeface="Times New Roman" panose="02020603050405020304" pitchFamily="18" charset="0"/>
                <a:ea typeface="Times New Roman" panose="02020603050405020304" pitchFamily="18" charset="0"/>
              </a:rPr>
              <a:t> 2024).</a:t>
            </a:r>
            <a:endParaRPr lang="en-IN" sz="1400" dirty="0"/>
          </a:p>
        </p:txBody>
      </p:sp>
      <p:pic>
        <p:nvPicPr>
          <p:cNvPr id="4" name="image19.png">
            <a:extLst>
              <a:ext uri="{FF2B5EF4-FFF2-40B4-BE49-F238E27FC236}">
                <a16:creationId xmlns:a16="http://schemas.microsoft.com/office/drawing/2014/main" id="{A5C27BD7-9072-043C-60CD-B3AA226F658D}"/>
              </a:ext>
            </a:extLst>
          </p:cNvPr>
          <p:cNvPicPr/>
          <p:nvPr/>
        </p:nvPicPr>
        <p:blipFill>
          <a:blip r:embed="rId3"/>
          <a:srcRect/>
          <a:stretch>
            <a:fillRect/>
          </a:stretch>
        </p:blipFill>
        <p:spPr>
          <a:xfrm>
            <a:off x="1339476" y="2180496"/>
            <a:ext cx="4631473" cy="4180720"/>
          </a:xfrm>
          <a:prstGeom prst="rect">
            <a:avLst/>
          </a:prstGeom>
          <a:ln/>
        </p:spPr>
      </p:pic>
    </p:spTree>
    <p:extLst>
      <p:ext uri="{BB962C8B-B14F-4D97-AF65-F5344CB8AC3E}">
        <p14:creationId xmlns:p14="http://schemas.microsoft.com/office/powerpoint/2010/main" val="1085755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CDCEA-0BC7-C2A0-0C93-AD7EA82F88C5}"/>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Conclusions, Limitations and Future Development</a:t>
            </a:r>
            <a:endParaRPr lang="en-IN" sz="3200" b="1" dirty="0"/>
          </a:p>
        </p:txBody>
      </p:sp>
      <p:sp>
        <p:nvSpPr>
          <p:cNvPr id="3" name="Content Placeholder 2">
            <a:extLst>
              <a:ext uri="{FF2B5EF4-FFF2-40B4-BE49-F238E27FC236}">
                <a16:creationId xmlns:a16="http://schemas.microsoft.com/office/drawing/2014/main" id="{9280B4E6-2B9B-4B4C-BFD4-FE2520528370}"/>
              </a:ext>
            </a:extLst>
          </p:cNvPr>
          <p:cNvSpPr>
            <a:spLocks noGrp="1"/>
          </p:cNvSpPr>
          <p:nvPr>
            <p:ph idx="1"/>
          </p:nvPr>
        </p:nvSpPr>
        <p:spPr>
          <a:xfrm>
            <a:off x="581193" y="2180496"/>
            <a:ext cx="5853062" cy="3678303"/>
          </a:xfrm>
        </p:spPr>
        <p:txBody>
          <a:bodyPr>
            <a:normAutofit/>
          </a:bodyPr>
          <a:lstStyle/>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project's objective was fulfilled by spoofing identification based on machine learning, whose use of ensemble models boosted the identification capability.</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The trust argument comes from one of the offline datasets restricting the generalisation capability: Capuano </a:t>
            </a:r>
            <a:r>
              <a:rPr lang="en-GB" sz="1400" i="1" u="none" strike="noStrike" dirty="0">
                <a:effectLst/>
                <a:latin typeface="Times New Roman" panose="02020603050405020304" pitchFamily="18" charset="0"/>
                <a:ea typeface="Times New Roman" panose="02020603050405020304" pitchFamily="18" charset="0"/>
              </a:rPr>
              <a:t>et al.</a:t>
            </a:r>
            <a:r>
              <a:rPr lang="en-GB" sz="1400" u="none" strike="noStrike" dirty="0">
                <a:effectLst/>
                <a:latin typeface="Times New Roman" panose="02020603050405020304" pitchFamily="18" charset="0"/>
                <a:ea typeface="Times New Roman" panose="02020603050405020304" pitchFamily="18" charset="0"/>
              </a:rPr>
              <a:t> (2022) said explainability promotes trust.</a:t>
            </a:r>
            <a:endParaRPr lang="en-IN" sz="14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400" u="none" strike="noStrike" dirty="0">
                <a:effectLst/>
                <a:latin typeface="Times New Roman" panose="02020603050405020304" pitchFamily="18" charset="0"/>
                <a:ea typeface="Times New Roman" panose="02020603050405020304" pitchFamily="18" charset="0"/>
              </a:rPr>
              <a:t>Testing of several different datasets in real-time environments for a more robust security feature needs to be explored in the future. (</a:t>
            </a:r>
            <a:r>
              <a:rPr lang="en-GB" sz="1400" u="none" strike="noStrike" dirty="0" err="1">
                <a:effectLst/>
                <a:latin typeface="Times New Roman" panose="02020603050405020304" pitchFamily="18" charset="0"/>
                <a:ea typeface="Times New Roman" panose="02020603050405020304" pitchFamily="18" charset="0"/>
              </a:rPr>
              <a:t>Cordill</a:t>
            </a:r>
            <a:r>
              <a:rPr lang="en-GB" sz="1400" u="none" strike="noStrike" dirty="0">
                <a:effectLst/>
                <a:latin typeface="Times New Roman" panose="02020603050405020304" pitchFamily="18" charset="0"/>
                <a:ea typeface="Times New Roman" panose="02020603050405020304" pitchFamily="18" charset="0"/>
              </a:rPr>
              <a:t>, Fang and Xu, 2025).</a:t>
            </a:r>
            <a:endParaRPr lang="en-IN" sz="1400" u="none" strike="noStrike" dirty="0">
              <a:effectLst/>
              <a:latin typeface="Times New Roman" panose="02020603050405020304" pitchFamily="18" charset="0"/>
              <a:ea typeface="Times New Roman" panose="02020603050405020304" pitchFamily="18" charset="0"/>
            </a:endParaRPr>
          </a:p>
        </p:txBody>
      </p:sp>
      <p:pic>
        <p:nvPicPr>
          <p:cNvPr id="4" name="image12.png">
            <a:extLst>
              <a:ext uri="{FF2B5EF4-FFF2-40B4-BE49-F238E27FC236}">
                <a16:creationId xmlns:a16="http://schemas.microsoft.com/office/drawing/2014/main" id="{AFDBBEF7-51A1-2AAD-5D51-48E80466DAE1}"/>
              </a:ext>
            </a:extLst>
          </p:cNvPr>
          <p:cNvPicPr/>
          <p:nvPr/>
        </p:nvPicPr>
        <p:blipFill>
          <a:blip r:embed="rId3"/>
          <a:srcRect/>
          <a:stretch>
            <a:fillRect/>
          </a:stretch>
        </p:blipFill>
        <p:spPr>
          <a:xfrm>
            <a:off x="7065253" y="2709745"/>
            <a:ext cx="4545554" cy="3055805"/>
          </a:xfrm>
          <a:prstGeom prst="rect">
            <a:avLst/>
          </a:prstGeom>
          <a:ln/>
        </p:spPr>
      </p:pic>
    </p:spTree>
    <p:extLst>
      <p:ext uri="{BB962C8B-B14F-4D97-AF65-F5344CB8AC3E}">
        <p14:creationId xmlns:p14="http://schemas.microsoft.com/office/powerpoint/2010/main" val="2497596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0D42A-9130-8D17-9256-6E30D28310DF}"/>
              </a:ext>
            </a:extLst>
          </p:cNvPr>
          <p:cNvSpPr>
            <a:spLocks noGrp="1"/>
          </p:cNvSpPr>
          <p:nvPr>
            <p:ph type="title"/>
          </p:nvPr>
        </p:nvSpPr>
        <p:spPr/>
        <p:txBody>
          <a:bodyPr>
            <a:normAutofit/>
          </a:bodyPr>
          <a:lstStyle/>
          <a:p>
            <a:pPr algn="ctr"/>
            <a:r>
              <a:rPr lang="en-GB" sz="2000" b="1" dirty="0">
                <a:effectLst/>
                <a:latin typeface="Times New Roman" panose="02020603050405020304" pitchFamily="18" charset="0"/>
                <a:ea typeface="Times New Roman" panose="02020603050405020304" pitchFamily="18" charset="0"/>
              </a:rPr>
              <a:t>Reference List</a:t>
            </a:r>
            <a:endParaRPr lang="en-IN" sz="3200" b="1" dirty="0"/>
          </a:p>
        </p:txBody>
      </p:sp>
      <p:sp>
        <p:nvSpPr>
          <p:cNvPr id="3" name="Content Placeholder 2">
            <a:extLst>
              <a:ext uri="{FF2B5EF4-FFF2-40B4-BE49-F238E27FC236}">
                <a16:creationId xmlns:a16="http://schemas.microsoft.com/office/drawing/2014/main" id="{751E30ED-22A5-4D54-BC27-F3E87332B3BF}"/>
              </a:ext>
            </a:extLst>
          </p:cNvPr>
          <p:cNvSpPr>
            <a:spLocks noGrp="1"/>
          </p:cNvSpPr>
          <p:nvPr>
            <p:ph idx="1"/>
          </p:nvPr>
        </p:nvSpPr>
        <p:spPr/>
        <p:txBody>
          <a:bodyPr>
            <a:normAutofit fontScale="77500" lnSpcReduction="20000"/>
          </a:bodyPr>
          <a:lstStyle/>
          <a:p>
            <a:pPr algn="just">
              <a:lnSpc>
                <a:spcPct val="150000"/>
              </a:lnSpc>
            </a:pPr>
            <a:r>
              <a:rPr lang="it-IT" sz="1800" dirty="0">
                <a:solidFill>
                  <a:srgbClr val="222222"/>
                </a:solidFill>
                <a:effectLst/>
                <a:latin typeface="Times New Roman" panose="02020603050405020304" pitchFamily="18" charset="0"/>
                <a:ea typeface="Times New Roman" panose="02020603050405020304" pitchFamily="18" charset="0"/>
              </a:rPr>
              <a:t>Capuano, N., Fenza, G., Loia, V. and Stanzione, C., 2022. </a:t>
            </a:r>
            <a:r>
              <a:rPr lang="en-GB" sz="1800" dirty="0">
                <a:solidFill>
                  <a:srgbClr val="222222"/>
                </a:solidFill>
                <a:effectLst/>
                <a:latin typeface="Times New Roman" panose="02020603050405020304" pitchFamily="18" charset="0"/>
                <a:ea typeface="Times New Roman" panose="02020603050405020304" pitchFamily="18" charset="0"/>
              </a:rPr>
              <a:t>Explainable artificial intelligence in cybersecurity: A survey. </a:t>
            </a:r>
            <a:r>
              <a:rPr lang="en-GB" sz="1800" i="1" dirty="0" err="1">
                <a:solidFill>
                  <a:srgbClr val="222222"/>
                </a:solidFill>
                <a:effectLst/>
                <a:latin typeface="Times New Roman" panose="02020603050405020304" pitchFamily="18" charset="0"/>
                <a:ea typeface="Times New Roman" panose="02020603050405020304" pitchFamily="18" charset="0"/>
              </a:rPr>
              <a:t>Ieee</a:t>
            </a:r>
            <a:r>
              <a:rPr lang="en-GB" sz="1800" i="1" dirty="0">
                <a:solidFill>
                  <a:srgbClr val="222222"/>
                </a:solidFill>
                <a:effectLst/>
                <a:latin typeface="Times New Roman" panose="02020603050405020304" pitchFamily="18" charset="0"/>
                <a:ea typeface="Times New Roman" panose="02020603050405020304" pitchFamily="18" charset="0"/>
              </a:rPr>
              <a:t> Access</a:t>
            </a:r>
            <a:r>
              <a:rPr lang="en-GB" sz="1800" dirty="0">
                <a:solidFill>
                  <a:srgbClr val="222222"/>
                </a:solidFill>
                <a:effectLst/>
                <a:latin typeface="Times New Roman" panose="02020603050405020304" pitchFamily="18" charset="0"/>
                <a:ea typeface="Times New Roman" panose="02020603050405020304" pitchFamily="18" charset="0"/>
              </a:rPr>
              <a:t>, </a:t>
            </a:r>
            <a:r>
              <a:rPr lang="en-GB" sz="1800" i="1" dirty="0">
                <a:solidFill>
                  <a:srgbClr val="222222"/>
                </a:solidFill>
                <a:effectLst/>
                <a:latin typeface="Times New Roman" panose="02020603050405020304" pitchFamily="18" charset="0"/>
                <a:ea typeface="Times New Roman" panose="02020603050405020304" pitchFamily="18" charset="0"/>
              </a:rPr>
              <a:t>10</a:t>
            </a:r>
            <a:r>
              <a:rPr lang="en-GB" sz="1800" dirty="0">
                <a:solidFill>
                  <a:srgbClr val="222222"/>
                </a:solidFill>
                <a:effectLst/>
                <a:latin typeface="Times New Roman" panose="02020603050405020304" pitchFamily="18" charset="0"/>
                <a:ea typeface="Times New Roman" panose="02020603050405020304" pitchFamily="18" charset="0"/>
              </a:rPr>
              <a:t>, pp.93575-93600.</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2"/>
              </a:rPr>
              <a:t> </a:t>
            </a:r>
            <a:r>
              <a:rPr lang="en-GB" sz="1800" u="sng" dirty="0">
                <a:solidFill>
                  <a:srgbClr val="1155CC"/>
                </a:solidFill>
                <a:effectLst/>
                <a:latin typeface="Times New Roman" panose="02020603050405020304" pitchFamily="18" charset="0"/>
                <a:ea typeface="Times New Roman" panose="02020603050405020304" pitchFamily="18" charset="0"/>
                <a:hlinkClick r:id="rId2"/>
              </a:rPr>
              <a:t>https://ieeexplore.ieee.org/abstract/document/9877919/</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Times New Roman" panose="02020603050405020304" pitchFamily="18" charset="0"/>
              </a:rPr>
              <a:t>Cordill</a:t>
            </a:r>
            <a:r>
              <a:rPr lang="en-GB" sz="1800" dirty="0">
                <a:solidFill>
                  <a:srgbClr val="222222"/>
                </a:solidFill>
                <a:effectLst/>
                <a:latin typeface="Times New Roman" panose="02020603050405020304" pitchFamily="18" charset="0"/>
                <a:ea typeface="Times New Roman" panose="02020603050405020304" pitchFamily="18" charset="0"/>
              </a:rPr>
              <a:t>, B., Fang, D. and Xu, S., 2025. A comprehensive survey of security and privacy in UAV systems. </a:t>
            </a:r>
            <a:r>
              <a:rPr lang="it-IT" sz="1800" i="1" dirty="0">
                <a:solidFill>
                  <a:srgbClr val="222222"/>
                </a:solidFill>
                <a:effectLst/>
                <a:latin typeface="Times New Roman" panose="02020603050405020304" pitchFamily="18" charset="0"/>
                <a:ea typeface="Times New Roman" panose="02020603050405020304" pitchFamily="18" charset="0"/>
              </a:rPr>
              <a:t>IEEE Access</a:t>
            </a:r>
            <a:r>
              <a:rPr lang="it-IT" sz="1800" dirty="0">
                <a:solidFill>
                  <a:srgbClr val="222222"/>
                </a:solidFill>
                <a:effectLst/>
                <a:latin typeface="Times New Roman" panose="02020603050405020304" pitchFamily="18" charset="0"/>
                <a:ea typeface="Times New Roman" panose="02020603050405020304" pitchFamily="18" charset="0"/>
              </a:rPr>
              <a:t>.</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3"/>
              </a:rPr>
              <a:t> </a:t>
            </a:r>
            <a:r>
              <a:rPr lang="it-IT" sz="1800" u="sng" dirty="0">
                <a:solidFill>
                  <a:srgbClr val="1155CC"/>
                </a:solidFill>
                <a:effectLst/>
                <a:latin typeface="Times New Roman" panose="02020603050405020304" pitchFamily="18" charset="0"/>
                <a:ea typeface="Times New Roman" panose="02020603050405020304" pitchFamily="18" charset="0"/>
                <a:hlinkClick r:id="rId3"/>
              </a:rPr>
              <a:t>https://ieeexplore.ieee.org/abstract/document/11053760/</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Times New Roman" panose="02020603050405020304" pitchFamily="18" charset="0"/>
              </a:rPr>
              <a:t>Debas</a:t>
            </a:r>
            <a:r>
              <a:rPr lang="en-GB" sz="1800" dirty="0">
                <a:solidFill>
                  <a:srgbClr val="222222"/>
                </a:solidFill>
                <a:effectLst/>
                <a:latin typeface="Times New Roman" panose="02020603050405020304" pitchFamily="18" charset="0"/>
                <a:ea typeface="Times New Roman" panose="02020603050405020304" pitchFamily="18" charset="0"/>
              </a:rPr>
              <a:t>, E.A., </a:t>
            </a:r>
            <a:r>
              <a:rPr lang="en-GB" sz="1800" dirty="0" err="1">
                <a:solidFill>
                  <a:srgbClr val="222222"/>
                </a:solidFill>
                <a:effectLst/>
                <a:latin typeface="Times New Roman" panose="02020603050405020304" pitchFamily="18" charset="0"/>
                <a:ea typeface="Times New Roman" panose="02020603050405020304" pitchFamily="18" charset="0"/>
              </a:rPr>
              <a:t>Albuali</a:t>
            </a:r>
            <a:r>
              <a:rPr lang="en-GB" sz="1800" dirty="0">
                <a:solidFill>
                  <a:srgbClr val="222222"/>
                </a:solidFill>
                <a:effectLst/>
                <a:latin typeface="Times New Roman" panose="02020603050405020304" pitchFamily="18" charset="0"/>
                <a:ea typeface="Times New Roman" panose="02020603050405020304" pitchFamily="18" charset="0"/>
              </a:rPr>
              <a:t>, A. and Rahman, M.H., 2024. Forensic examination of drones: a comprehensive study of frameworks, challenges, and machine learning applications. </a:t>
            </a:r>
            <a:r>
              <a:rPr lang="en-GB" sz="1800" i="1" dirty="0">
                <a:solidFill>
                  <a:srgbClr val="222222"/>
                </a:solidFill>
                <a:effectLst/>
                <a:latin typeface="Times New Roman" panose="02020603050405020304" pitchFamily="18" charset="0"/>
                <a:ea typeface="Times New Roman" panose="02020603050405020304" pitchFamily="18" charset="0"/>
              </a:rPr>
              <a:t>IEEE Access</a:t>
            </a:r>
            <a:r>
              <a:rPr lang="en-GB" sz="1800" dirty="0">
                <a:solidFill>
                  <a:srgbClr val="222222"/>
                </a:solidFill>
                <a:effectLst/>
                <a:latin typeface="Times New Roman" panose="02020603050405020304" pitchFamily="18" charset="0"/>
                <a:ea typeface="Times New Roman" panose="02020603050405020304" pitchFamily="18" charset="0"/>
              </a:rPr>
              <a:t>, </a:t>
            </a:r>
            <a:r>
              <a:rPr lang="en-GB" sz="1800" i="1" dirty="0">
                <a:solidFill>
                  <a:srgbClr val="222222"/>
                </a:solidFill>
                <a:effectLst/>
                <a:latin typeface="Times New Roman" panose="02020603050405020304" pitchFamily="18" charset="0"/>
                <a:ea typeface="Times New Roman" panose="02020603050405020304" pitchFamily="18" charset="0"/>
              </a:rPr>
              <a:t>12</a:t>
            </a:r>
            <a:r>
              <a:rPr lang="en-GB" sz="1800" dirty="0">
                <a:solidFill>
                  <a:srgbClr val="222222"/>
                </a:solidFill>
                <a:effectLst/>
                <a:latin typeface="Times New Roman" panose="02020603050405020304" pitchFamily="18" charset="0"/>
                <a:ea typeface="Times New Roman" panose="02020603050405020304" pitchFamily="18" charset="0"/>
              </a:rPr>
              <a:t>, pp.111505-111522.</a:t>
            </a:r>
            <a:r>
              <a:rPr lang="en-GB" sz="1800" dirty="0">
                <a:effectLst/>
                <a:latin typeface="Times New Roman" panose="02020603050405020304" pitchFamily="18" charset="0"/>
                <a:ea typeface="Times New Roman" panose="02020603050405020304" pitchFamily="18" charset="0"/>
              </a:rPr>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4"/>
              </a:rPr>
              <a:t> </a:t>
            </a:r>
            <a:r>
              <a:rPr lang="en-GB" sz="1800" u="sng" dirty="0">
                <a:solidFill>
                  <a:srgbClr val="1155CC"/>
                </a:solidFill>
                <a:effectLst/>
                <a:latin typeface="Times New Roman" panose="02020603050405020304" pitchFamily="18" charset="0"/>
                <a:ea typeface="Times New Roman" panose="02020603050405020304" pitchFamily="18" charset="0"/>
                <a:hlinkClick r:id="rId4"/>
              </a:rPr>
              <a:t>https://ieeexplore.ieee.org/iel8/6287639/6514899/10591746.pdf</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err="1">
                <a:solidFill>
                  <a:srgbClr val="222222"/>
                </a:solidFill>
                <a:effectLst/>
                <a:latin typeface="Times New Roman" panose="02020603050405020304" pitchFamily="18" charset="0"/>
                <a:ea typeface="Times New Roman" panose="02020603050405020304" pitchFamily="18" charset="0"/>
              </a:rPr>
              <a:t>Eshmawi</a:t>
            </a:r>
            <a:r>
              <a:rPr lang="en-GB" sz="1800" dirty="0">
                <a:solidFill>
                  <a:srgbClr val="222222"/>
                </a:solidFill>
                <a:effectLst/>
                <a:latin typeface="Times New Roman" panose="02020603050405020304" pitchFamily="18" charset="0"/>
                <a:ea typeface="Times New Roman" panose="02020603050405020304" pitchFamily="18" charset="0"/>
              </a:rPr>
              <a:t>, A.A., Umer, M., Ashraf, I. and Park, Y., 2024. Enhanced machine learning ensemble approach for securing small unmanned aerial vehicles from GPS spoofing attacks. </a:t>
            </a:r>
            <a:r>
              <a:rPr lang="en-GB" sz="1800" i="1" dirty="0">
                <a:solidFill>
                  <a:srgbClr val="222222"/>
                </a:solidFill>
                <a:effectLst/>
                <a:latin typeface="Times New Roman" panose="02020603050405020304" pitchFamily="18" charset="0"/>
                <a:ea typeface="Times New Roman" panose="02020603050405020304" pitchFamily="18" charset="0"/>
              </a:rPr>
              <a:t>IEEE Access</a:t>
            </a:r>
            <a:r>
              <a:rPr lang="en-GB" sz="1800" dirty="0">
                <a:solidFill>
                  <a:srgbClr val="222222"/>
                </a:solidFill>
                <a:effectLst/>
                <a:latin typeface="Times New Roman" panose="02020603050405020304" pitchFamily="18" charset="0"/>
                <a:ea typeface="Times New Roman" panose="02020603050405020304" pitchFamily="18" charset="0"/>
              </a:rPr>
              <a:t>, </a:t>
            </a:r>
            <a:r>
              <a:rPr lang="en-GB" sz="1800" i="1" dirty="0">
                <a:solidFill>
                  <a:srgbClr val="222222"/>
                </a:solidFill>
                <a:effectLst/>
                <a:latin typeface="Times New Roman" panose="02020603050405020304" pitchFamily="18" charset="0"/>
                <a:ea typeface="Times New Roman" panose="02020603050405020304" pitchFamily="18" charset="0"/>
              </a:rPr>
              <a:t>12</a:t>
            </a:r>
            <a:r>
              <a:rPr lang="en-GB" sz="1800" dirty="0">
                <a:solidFill>
                  <a:srgbClr val="222222"/>
                </a:solidFill>
                <a:effectLst/>
                <a:latin typeface="Times New Roman" panose="02020603050405020304" pitchFamily="18" charset="0"/>
                <a:ea typeface="Times New Roman" panose="02020603050405020304" pitchFamily="18" charset="0"/>
              </a:rPr>
              <a:t>, pp.27344-27355.</a:t>
            </a:r>
            <a:r>
              <a:rPr lang="en-GB" sz="1800" dirty="0">
                <a:effectLst/>
                <a:latin typeface="Times New Roman" panose="02020603050405020304" pitchFamily="18" charset="0"/>
                <a:ea typeface="Times New Roman" panose="02020603050405020304" pitchFamily="18" charset="0"/>
              </a:rPr>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5"/>
              </a:rPr>
              <a:t> </a:t>
            </a:r>
            <a:r>
              <a:rPr lang="en-GB" sz="1800" u="sng" dirty="0">
                <a:solidFill>
                  <a:srgbClr val="1155CC"/>
                </a:solidFill>
                <a:effectLst/>
                <a:latin typeface="Times New Roman" panose="02020603050405020304" pitchFamily="18" charset="0"/>
                <a:ea typeface="Times New Roman" panose="02020603050405020304" pitchFamily="18" charset="0"/>
                <a:hlinkClick r:id="rId5"/>
              </a:rPr>
              <a:t>https://ieeexplore.ieee.org/iel7/6287639/10380310/10416854.pdf</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Jung, J.H., Hong, M.Y. and Yoon, J.W., 2025. GPS Spoofing Attacks on Autonomous Navigation Systems for UAVs </a:t>
            </a:r>
            <a:r>
              <a:rPr lang="en-GB" sz="1800" i="1" dirty="0">
                <a:solidFill>
                  <a:srgbClr val="222222"/>
                </a:solidFill>
                <a:effectLst/>
                <a:latin typeface="Times New Roman" panose="02020603050405020304" pitchFamily="18" charset="0"/>
                <a:ea typeface="Times New Roman" panose="02020603050405020304" pitchFamily="18" charset="0"/>
              </a:rPr>
              <a:t>IEEE Access</a:t>
            </a:r>
            <a:r>
              <a:rPr lang="en-GB" sz="1800" dirty="0">
                <a:solidFill>
                  <a:srgbClr val="222222"/>
                </a:solidFill>
                <a:effectLst/>
                <a:latin typeface="Times New Roman" panose="02020603050405020304" pitchFamily="18"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6"/>
              </a:rPr>
              <a:t> </a:t>
            </a:r>
            <a:r>
              <a:rPr lang="en-GB" sz="1800" u="sng" dirty="0">
                <a:solidFill>
                  <a:srgbClr val="1155CC"/>
                </a:solidFill>
                <a:effectLst/>
                <a:latin typeface="Times New Roman" panose="02020603050405020304" pitchFamily="18" charset="0"/>
                <a:ea typeface="Times New Roman" panose="02020603050405020304" pitchFamily="18" charset="0"/>
                <a:hlinkClick r:id="rId6"/>
              </a:rPr>
              <a:t>https://ieeexplore.ieee.org/iel8/6287639/10820123/11202405.pdf</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16078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4223607-F927-21BA-B22D-5CA56548FC9B}"/>
              </a:ext>
            </a:extLst>
          </p:cNvPr>
          <p:cNvPicPr>
            <a:picLocks noChangeAspect="1"/>
          </p:cNvPicPr>
          <p:nvPr/>
        </p:nvPicPr>
        <p:blipFill>
          <a:blip r:embed="rId2"/>
          <a:stretch>
            <a:fillRect/>
          </a:stretch>
        </p:blipFill>
        <p:spPr>
          <a:xfrm>
            <a:off x="3815576" y="2141405"/>
            <a:ext cx="3713356" cy="3713356"/>
          </a:xfrm>
          <a:prstGeom prst="rect">
            <a:avLst/>
          </a:prstGeom>
        </p:spPr>
      </p:pic>
    </p:spTree>
    <p:extLst>
      <p:ext uri="{BB962C8B-B14F-4D97-AF65-F5344CB8AC3E}">
        <p14:creationId xmlns:p14="http://schemas.microsoft.com/office/powerpoint/2010/main" val="98174488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48</TotalTime>
  <Words>1794</Words>
  <Application>Microsoft Office PowerPoint</Application>
  <PresentationFormat>Widescreen</PresentationFormat>
  <Paragraphs>76</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Gill Sans MT</vt:lpstr>
      <vt:lpstr>Times New Roman</vt:lpstr>
      <vt:lpstr>Wingdings 2</vt:lpstr>
      <vt:lpstr>Dividend</vt:lpstr>
      <vt:lpstr>Machine Learning-Based Detection and Digital Forensic Reconstruction of GPS Spoofing Attacks on Unmanned Aerial Vehicles  Student name:- Dhankecha Mitesh Harshadkumar Student ID:- 2511047 MSc Computing ACFB7003 Master’s Project</vt:lpstr>
      <vt:lpstr>Background and Cybersecurity Problem</vt:lpstr>
      <vt:lpstr>Aim, Objectives and Research Questions</vt:lpstr>
      <vt:lpstr>Critical Literature Review and Research Gap</vt:lpstr>
      <vt:lpstr>Integrated Machine Learning and Digital Forensic Framework</vt:lpstr>
      <vt:lpstr>Research Methodology and Evaluation</vt:lpstr>
      <vt:lpstr>Dataset Characteristics and Data Preparation</vt:lpstr>
      <vt:lpstr>System Development and Machine Learning Models</vt:lpstr>
      <vt:lpstr>Model Optimisation and Feature Analysis</vt:lpstr>
      <vt:lpstr>Comparative Model Evaluation</vt:lpstr>
      <vt:lpstr>Conclusions, Limitations and Future Development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MITESH DHANKECHA</dc:creator>
  <cp:lastModifiedBy>MITESH DHANKECHA</cp:lastModifiedBy>
  <cp:revision>2</cp:revision>
  <dcterms:created xsi:type="dcterms:W3CDTF">2026-08-15T08:17:24Z</dcterms:created>
  <dcterms:modified xsi:type="dcterms:W3CDTF">2026-08-16T21:11:25Z</dcterms:modified>
</cp:coreProperties>
</file>