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65E095-1AA6-5D43-808D-D42F70C2BD68}" v="1" dt="2026-10-25T14:00:28.8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46"/>
  </p:normalViewPr>
  <p:slideViewPr>
    <p:cSldViewPr snapToGrid="0" snapToObjects="1">
      <p:cViewPr varScale="1">
        <p:scale>
          <a:sx n="95" d="100"/>
          <a:sy n="95" d="100"/>
        </p:scale>
        <p:origin x="102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ccent tick"/>
          <p:cNvSpPr/>
          <p:nvPr/>
        </p:nvSpPr>
        <p:spPr>
          <a:xfrm>
            <a:off x="731520" y="731520"/>
            <a:ext cx="457200" cy="45720"/>
          </a:xfrm>
          <a:prstGeom prst="rect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Eyebrow"/>
          <p:cNvSpPr txBox="1"/>
          <p:nvPr/>
        </p:nvSpPr>
        <p:spPr>
          <a:xfrm>
            <a:off x="731520" y="1071331"/>
            <a:ext cx="5120640" cy="1846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200" b="1" dirty="0">
                <a:solidFill>
                  <a:srgbClr val="3D7A78"/>
                </a:solidFill>
                <a:latin typeface="Arial"/>
              </a:rPr>
              <a:t>RESEARCH PRINCIPLES AND PHILOSOPHY</a:t>
            </a:r>
            <a:endParaRPr sz="1200" b="1" dirty="0">
              <a:solidFill>
                <a:srgbClr val="3D7A78"/>
              </a:solidFill>
              <a:latin typeface="Arial"/>
            </a:endParaRPr>
          </a:p>
        </p:txBody>
      </p:sp>
      <p:sp>
        <p:nvSpPr>
          <p:cNvPr id="4" name="Title"/>
          <p:cNvSpPr txBox="1"/>
          <p:nvPr/>
        </p:nvSpPr>
        <p:spPr>
          <a:xfrm>
            <a:off x="731519" y="1463040"/>
            <a:ext cx="5364481" cy="1828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4000" b="0" dirty="0">
                <a:solidFill>
                  <a:srgbClr val="1F2A36"/>
                </a:solidFill>
                <a:latin typeface="Georgia"/>
              </a:rPr>
              <a:t>Digital Workplace</a:t>
            </a:r>
          </a:p>
          <a:p>
            <a:pPr algn="l">
              <a:lnSpc>
                <a:spcPct val="100000"/>
              </a:lnSpc>
            </a:pPr>
            <a:r>
              <a:rPr sz="4000" b="0" dirty="0">
                <a:solidFill>
                  <a:srgbClr val="1F2A36"/>
                </a:solidFill>
                <a:latin typeface="Georgia"/>
              </a:rPr>
              <a:t>Surveillance and</a:t>
            </a:r>
          </a:p>
          <a:p>
            <a:pPr algn="l">
              <a:lnSpc>
                <a:spcPct val="100000"/>
              </a:lnSpc>
            </a:pPr>
            <a:r>
              <a:rPr sz="4000" b="0" dirty="0">
                <a:solidFill>
                  <a:srgbClr val="1F2A36"/>
                </a:solidFill>
                <a:latin typeface="Georgia"/>
              </a:rPr>
              <a:t>Employee Trust</a:t>
            </a:r>
          </a:p>
        </p:txBody>
      </p:sp>
      <p:sp>
        <p:nvSpPr>
          <p:cNvPr id="5" name="Subtitle"/>
          <p:cNvSpPr txBox="1"/>
          <p:nvPr/>
        </p:nvSpPr>
        <p:spPr>
          <a:xfrm>
            <a:off x="731520" y="3657600"/>
            <a:ext cx="512064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0">
                <a:solidFill>
                  <a:srgbClr val="5B6470"/>
                </a:solidFill>
                <a:latin typeface="Arial"/>
              </a:rPr>
              <a:t>A critical review of research philosophy, methodology and ethical issues (2021–2026)</a:t>
            </a:r>
          </a:p>
        </p:txBody>
      </p:sp>
      <p:sp>
        <p:nvSpPr>
          <p:cNvPr id="6" name="Ochre rule"/>
          <p:cNvSpPr/>
          <p:nvPr/>
        </p:nvSpPr>
        <p:spPr>
          <a:xfrm>
            <a:off x="731520" y="4572000"/>
            <a:ext cx="1097280" cy="27432"/>
          </a:xfrm>
          <a:prstGeom prst="rect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Main question"/>
          <p:cNvSpPr txBox="1"/>
          <p:nvPr/>
        </p:nvSpPr>
        <p:spPr>
          <a:xfrm>
            <a:off x="731520" y="4800600"/>
            <a:ext cx="5120640" cy="492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0" dirty="0">
                <a:solidFill>
                  <a:srgbClr val="1F2A36"/>
                </a:solidFill>
                <a:latin typeface="Arial"/>
              </a:rPr>
              <a:t>How does digital monitoring influence employees’ trust in their organization?</a:t>
            </a:r>
          </a:p>
        </p:txBody>
      </p:sp>
      <p:sp>
        <p:nvSpPr>
          <p:cNvPr id="8" name="Motif line"/>
          <p:cNvSpPr/>
          <p:nvPr/>
        </p:nvSpPr>
        <p:spPr>
          <a:xfrm>
            <a:off x="731520" y="6075273"/>
            <a:ext cx="4114800" cy="10972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Motif node 1"/>
          <p:cNvSpPr/>
          <p:nvPr/>
        </p:nvSpPr>
        <p:spPr>
          <a:xfrm>
            <a:off x="585216" y="5934456"/>
            <a:ext cx="292608" cy="29260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Motif node 2"/>
          <p:cNvSpPr/>
          <p:nvPr/>
        </p:nvSpPr>
        <p:spPr>
          <a:xfrm>
            <a:off x="1956815" y="5934456"/>
            <a:ext cx="292608" cy="29260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Motif node 3"/>
          <p:cNvSpPr/>
          <p:nvPr/>
        </p:nvSpPr>
        <p:spPr>
          <a:xfrm>
            <a:off x="3328415" y="5934456"/>
            <a:ext cx="292608" cy="29260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Motif node 4"/>
          <p:cNvSpPr/>
          <p:nvPr/>
        </p:nvSpPr>
        <p:spPr>
          <a:xfrm>
            <a:off x="4700016" y="5934456"/>
            <a:ext cx="292608" cy="292608"/>
          </a:xfrm>
          <a:prstGeom prst="ellipse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Hero photo" descr="hero-crop.jpg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6400800" y="731520"/>
            <a:ext cx="5029200" cy="5486400"/>
          </a:xfrm>
          <a:prstGeom prst="rect">
            <a:avLst/>
          </a:prstGeom>
        </p:spPr>
      </p:pic>
      <p:pic>
        <p:nvPicPr>
          <p:cNvPr id="15" name="Camera photo" descr="camera-crop.jpg"/>
          <p:cNvPicPr>
            <a:picLocks noChangeAspect="1"/>
          </p:cNvPicPr>
          <p:nvPr/>
        </p:nvPicPr>
        <p:blipFill>
          <a:blip r:embed="rId3"/>
          <a:srcRect t="43" b="43"/>
          <a:stretch>
            <a:fillRect/>
          </a:stretch>
        </p:blipFill>
        <p:spPr>
          <a:xfrm>
            <a:off x="9464040" y="3931920"/>
            <a:ext cx="1965960" cy="265176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yebrow"/>
          <p:cNvSpPr txBox="1"/>
          <p:nvPr/>
        </p:nvSpPr>
        <p:spPr>
          <a:xfrm>
            <a:off x="731520" y="502920"/>
            <a:ext cx="8229600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100" b="1" dirty="0">
                <a:solidFill>
                  <a:srgbClr val="3D7A78"/>
                </a:solidFill>
                <a:latin typeface="Arial"/>
              </a:rPr>
              <a:t>RESEARCH PRINCIPLES AND PHILOSOPHY</a:t>
            </a:r>
            <a:endParaRPr sz="1100" b="1" dirty="0">
              <a:solidFill>
                <a:srgbClr val="3D7A78"/>
              </a:solidFill>
              <a:latin typeface="Arial"/>
            </a:endParaRPr>
          </a:p>
        </p:txBody>
      </p:sp>
      <p:sp>
        <p:nvSpPr>
          <p:cNvPr id="4" name="Title"/>
          <p:cNvSpPr txBox="1"/>
          <p:nvPr/>
        </p:nvSpPr>
        <p:spPr>
          <a:xfrm>
            <a:off x="731520" y="822960"/>
            <a:ext cx="106984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0">
                <a:solidFill>
                  <a:srgbClr val="1F2A36"/>
                </a:solidFill>
                <a:latin typeface="Georgia"/>
              </a:rPr>
              <a:t>Research focus and theoretical perspectives</a:t>
            </a:r>
          </a:p>
        </p:txBody>
      </p:sp>
      <p:sp>
        <p:nvSpPr>
          <p:cNvPr id="5" name="Header rule"/>
          <p:cNvSpPr/>
          <p:nvPr/>
        </p:nvSpPr>
        <p:spPr>
          <a:xfrm>
            <a:off x="731520" y="1554480"/>
            <a:ext cx="10725912" cy="9144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Monitoring photo" descr="monitoring-desk.png"/>
          <p:cNvPicPr>
            <a:picLocks noChangeAspect="1"/>
          </p:cNvPicPr>
          <p:nvPr/>
        </p:nvPicPr>
        <p:blipFill>
          <a:blip r:embed="rId2"/>
          <a:srcRect t="12564" b="12564"/>
          <a:stretch>
            <a:fillRect/>
          </a:stretch>
        </p:blipFill>
        <p:spPr>
          <a:xfrm>
            <a:off x="731520" y="1783080"/>
            <a:ext cx="2834640" cy="4480560"/>
          </a:xfrm>
          <a:prstGeom prst="rect">
            <a:avLst/>
          </a:prstGeom>
        </p:spPr>
      </p:pic>
      <p:sp>
        <p:nvSpPr>
          <p:cNvPr id="7" name="Intro"/>
          <p:cNvSpPr txBox="1"/>
          <p:nvPr/>
        </p:nvSpPr>
        <p:spPr>
          <a:xfrm>
            <a:off x="3886200" y="1783080"/>
            <a:ext cx="7571231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dirty="0">
                <a:solidFill>
                  <a:srgbClr val="5B6470"/>
                </a:solidFill>
                <a:latin typeface="Arial"/>
              </a:rPr>
              <a:t>Digital surveillance can track work activity, computer use, location, performance or algorithmic outputs.</a:t>
            </a:r>
          </a:p>
        </p:txBody>
      </p:sp>
      <p:sp>
        <p:nvSpPr>
          <p:cNvPr id="8" name="Motif line"/>
          <p:cNvSpPr/>
          <p:nvPr/>
        </p:nvSpPr>
        <p:spPr>
          <a:xfrm>
            <a:off x="4114800" y="2691993"/>
            <a:ext cx="5230367" cy="10972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Motif node 1"/>
          <p:cNvSpPr/>
          <p:nvPr/>
        </p:nvSpPr>
        <p:spPr>
          <a:xfrm>
            <a:off x="3968496" y="2551176"/>
            <a:ext cx="292608" cy="29260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Motif node 2"/>
          <p:cNvSpPr/>
          <p:nvPr/>
        </p:nvSpPr>
        <p:spPr>
          <a:xfrm>
            <a:off x="6583679" y="2551176"/>
            <a:ext cx="292608" cy="29260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Motif node 3"/>
          <p:cNvSpPr/>
          <p:nvPr/>
        </p:nvSpPr>
        <p:spPr>
          <a:xfrm>
            <a:off x="9198863" y="2551176"/>
            <a:ext cx="292608" cy="29260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heory card 1"/>
          <p:cNvSpPr/>
          <p:nvPr/>
        </p:nvSpPr>
        <p:spPr>
          <a:xfrm>
            <a:off x="3886200" y="3154680"/>
            <a:ext cx="2340864" cy="173736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Card top bar"/>
          <p:cNvSpPr/>
          <p:nvPr/>
        </p:nvSpPr>
        <p:spPr>
          <a:xfrm>
            <a:off x="3886200" y="3154680"/>
            <a:ext cx="2340864" cy="54864"/>
          </a:xfrm>
          <a:prstGeom prst="rect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heory title 1"/>
          <p:cNvSpPr txBox="1"/>
          <p:nvPr/>
        </p:nvSpPr>
        <p:spPr>
          <a:xfrm>
            <a:off x="4087368" y="3364992"/>
            <a:ext cx="1938528" cy="2308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500" b="0" dirty="0">
                <a:solidFill>
                  <a:srgbClr val="1F2A36"/>
                </a:solidFill>
                <a:latin typeface="Georgia"/>
              </a:rPr>
              <a:t>Surveillance Theory</a:t>
            </a:r>
            <a:endParaRPr sz="1500" b="0" dirty="0">
              <a:solidFill>
                <a:srgbClr val="1F2A36"/>
              </a:solidFill>
              <a:latin typeface="Georgia"/>
            </a:endParaRPr>
          </a:p>
        </p:txBody>
      </p:sp>
      <p:sp>
        <p:nvSpPr>
          <p:cNvPr id="15" name="Theory text 1"/>
          <p:cNvSpPr txBox="1"/>
          <p:nvPr/>
        </p:nvSpPr>
        <p:spPr>
          <a:xfrm>
            <a:off x="4087368" y="3931920"/>
            <a:ext cx="1938528" cy="10972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50" b="0">
                <a:solidFill>
                  <a:srgbClr val="5B6470"/>
                </a:solidFill>
                <a:latin typeface="Arial"/>
              </a:rPr>
              <a:t>People may change their behaviour when they feel they are being watched.</a:t>
            </a:r>
          </a:p>
        </p:txBody>
      </p:sp>
      <p:sp>
        <p:nvSpPr>
          <p:cNvPr id="16" name="Theory card 2"/>
          <p:cNvSpPr/>
          <p:nvPr/>
        </p:nvSpPr>
        <p:spPr>
          <a:xfrm>
            <a:off x="6501383" y="3154680"/>
            <a:ext cx="2340864" cy="173736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Card top bar"/>
          <p:cNvSpPr/>
          <p:nvPr/>
        </p:nvSpPr>
        <p:spPr>
          <a:xfrm>
            <a:off x="6501383" y="3154680"/>
            <a:ext cx="2340864" cy="54864"/>
          </a:xfrm>
          <a:prstGeom prst="rect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heory title 2"/>
          <p:cNvSpPr txBox="1"/>
          <p:nvPr/>
        </p:nvSpPr>
        <p:spPr>
          <a:xfrm>
            <a:off x="6702551" y="3364992"/>
            <a:ext cx="1938528" cy="502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>
                <a:solidFill>
                  <a:srgbClr val="1F2A36"/>
                </a:solidFill>
                <a:latin typeface="Georgia"/>
              </a:rPr>
              <a:t>Social Exchange Theory</a:t>
            </a:r>
          </a:p>
        </p:txBody>
      </p:sp>
      <p:sp>
        <p:nvSpPr>
          <p:cNvPr id="19" name="Theory text 2"/>
          <p:cNvSpPr txBox="1"/>
          <p:nvPr/>
        </p:nvSpPr>
        <p:spPr>
          <a:xfrm>
            <a:off x="6702551" y="3931920"/>
            <a:ext cx="1938528" cy="10972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50" b="0">
                <a:solidFill>
                  <a:srgbClr val="5B6470"/>
                </a:solidFill>
                <a:latin typeface="Arial"/>
              </a:rPr>
              <a:t>Employees may trust an employer less if monitoring feels unfair or one-sided.</a:t>
            </a:r>
          </a:p>
        </p:txBody>
      </p:sp>
      <p:sp>
        <p:nvSpPr>
          <p:cNvPr id="20" name="Theory card 3"/>
          <p:cNvSpPr/>
          <p:nvPr/>
        </p:nvSpPr>
        <p:spPr>
          <a:xfrm>
            <a:off x="9116567" y="3154680"/>
            <a:ext cx="2340864" cy="173736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Card top bar"/>
          <p:cNvSpPr/>
          <p:nvPr/>
        </p:nvSpPr>
        <p:spPr>
          <a:xfrm>
            <a:off x="9116567" y="3154680"/>
            <a:ext cx="2340864" cy="54864"/>
          </a:xfrm>
          <a:prstGeom prst="rect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heory title 3"/>
          <p:cNvSpPr txBox="1"/>
          <p:nvPr/>
        </p:nvSpPr>
        <p:spPr>
          <a:xfrm>
            <a:off x="9317736" y="3364992"/>
            <a:ext cx="1938528" cy="502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>
                <a:solidFill>
                  <a:srgbClr val="1F2A36"/>
                </a:solidFill>
                <a:latin typeface="Georgia"/>
              </a:rPr>
              <a:t>Sociotechnical perspective</a:t>
            </a:r>
          </a:p>
        </p:txBody>
      </p:sp>
      <p:sp>
        <p:nvSpPr>
          <p:cNvPr id="23" name="Theory text 3"/>
          <p:cNvSpPr txBox="1"/>
          <p:nvPr/>
        </p:nvSpPr>
        <p:spPr>
          <a:xfrm>
            <a:off x="9317736" y="3931920"/>
            <a:ext cx="1938528" cy="10972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50" b="0">
                <a:solidFill>
                  <a:srgbClr val="5B6470"/>
                </a:solidFill>
                <a:latin typeface="Arial"/>
              </a:rPr>
              <a:t>Surveillance depends on technology and the people, culture and rules around it.</a:t>
            </a:r>
          </a:p>
        </p:txBody>
      </p:sp>
      <p:sp>
        <p:nvSpPr>
          <p:cNvPr id="24" name="Gaps heading"/>
          <p:cNvSpPr txBox="1"/>
          <p:nvPr/>
        </p:nvSpPr>
        <p:spPr>
          <a:xfrm>
            <a:off x="3886200" y="5074920"/>
            <a:ext cx="7571231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>
                <a:solidFill>
                  <a:srgbClr val="3D7A78"/>
                </a:solidFill>
                <a:latin typeface="Arial"/>
              </a:rPr>
              <a:t>Potential areas to investigate</a:t>
            </a:r>
          </a:p>
        </p:txBody>
      </p:sp>
      <p:sp>
        <p:nvSpPr>
          <p:cNvPr id="25" name="Gap bar 1"/>
          <p:cNvSpPr/>
          <p:nvPr/>
        </p:nvSpPr>
        <p:spPr>
          <a:xfrm>
            <a:off x="3886200" y="5486400"/>
            <a:ext cx="45720" cy="685800"/>
          </a:xfrm>
          <a:prstGeom prst="rect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Gap title 1"/>
          <p:cNvSpPr txBox="1"/>
          <p:nvPr/>
        </p:nvSpPr>
        <p:spPr>
          <a:xfrm>
            <a:off x="4087368" y="5458968"/>
            <a:ext cx="2139696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1">
                <a:solidFill>
                  <a:srgbClr val="1F2A36"/>
                </a:solidFill>
                <a:latin typeface="Arial"/>
              </a:rPr>
              <a:t>Employee experience</a:t>
            </a:r>
          </a:p>
        </p:txBody>
      </p:sp>
      <p:sp>
        <p:nvSpPr>
          <p:cNvPr id="27" name="Gap text 1"/>
          <p:cNvSpPr txBox="1"/>
          <p:nvPr/>
        </p:nvSpPr>
        <p:spPr>
          <a:xfrm>
            <a:off x="4087368" y="5852159"/>
            <a:ext cx="2139696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dirty="0">
                <a:solidFill>
                  <a:srgbClr val="5B6470"/>
                </a:solidFill>
                <a:latin typeface="Arial"/>
              </a:rPr>
              <a:t>How workers interpret and respond to monitoring</a:t>
            </a:r>
            <a:r>
              <a:rPr lang="en-GB" sz="1200" b="0" dirty="0">
                <a:solidFill>
                  <a:srgbClr val="5B6470"/>
                </a:solidFill>
                <a:latin typeface="Arial"/>
              </a:rPr>
              <a:t>?</a:t>
            </a:r>
            <a:endParaRPr sz="1200" b="0" dirty="0">
              <a:solidFill>
                <a:srgbClr val="5B6470"/>
              </a:solidFill>
              <a:latin typeface="Arial"/>
            </a:endParaRPr>
          </a:p>
        </p:txBody>
      </p:sp>
      <p:sp>
        <p:nvSpPr>
          <p:cNvPr id="28" name="Gap bar 2"/>
          <p:cNvSpPr/>
          <p:nvPr/>
        </p:nvSpPr>
        <p:spPr>
          <a:xfrm>
            <a:off x="6501383" y="5486400"/>
            <a:ext cx="45720" cy="685800"/>
          </a:xfrm>
          <a:prstGeom prst="rect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Gap title 2"/>
          <p:cNvSpPr txBox="1"/>
          <p:nvPr/>
        </p:nvSpPr>
        <p:spPr>
          <a:xfrm>
            <a:off x="6702551" y="5458968"/>
            <a:ext cx="2139696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1">
                <a:solidFill>
                  <a:srgbClr val="1F2A36"/>
                </a:solidFill>
                <a:latin typeface="Arial"/>
              </a:rPr>
              <a:t>Fairness and transparency</a:t>
            </a:r>
          </a:p>
        </p:txBody>
      </p:sp>
      <p:sp>
        <p:nvSpPr>
          <p:cNvPr id="30" name="Gap text 2"/>
          <p:cNvSpPr txBox="1"/>
          <p:nvPr/>
        </p:nvSpPr>
        <p:spPr>
          <a:xfrm>
            <a:off x="6702551" y="5852159"/>
            <a:ext cx="2139696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dirty="0">
                <a:solidFill>
                  <a:srgbClr val="5B6470"/>
                </a:solidFill>
                <a:latin typeface="Arial"/>
              </a:rPr>
              <a:t>Whether workers know what is collected and why</a:t>
            </a:r>
            <a:r>
              <a:rPr lang="en-GB" sz="1200" b="0" dirty="0">
                <a:solidFill>
                  <a:srgbClr val="5B6470"/>
                </a:solidFill>
                <a:latin typeface="Arial"/>
              </a:rPr>
              <a:t>?</a:t>
            </a:r>
            <a:endParaRPr sz="1200" b="0" dirty="0">
              <a:solidFill>
                <a:srgbClr val="5B6470"/>
              </a:solidFill>
              <a:latin typeface="Arial"/>
            </a:endParaRPr>
          </a:p>
        </p:txBody>
      </p:sp>
      <p:sp>
        <p:nvSpPr>
          <p:cNvPr id="31" name="Gap bar 3"/>
          <p:cNvSpPr/>
          <p:nvPr/>
        </p:nvSpPr>
        <p:spPr>
          <a:xfrm>
            <a:off x="9116567" y="5486400"/>
            <a:ext cx="45720" cy="685800"/>
          </a:xfrm>
          <a:prstGeom prst="rect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Gap title 3"/>
          <p:cNvSpPr txBox="1"/>
          <p:nvPr/>
        </p:nvSpPr>
        <p:spPr>
          <a:xfrm>
            <a:off x="9317736" y="5458968"/>
            <a:ext cx="2139696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1">
                <a:solidFill>
                  <a:srgbClr val="1F2A36"/>
                </a:solidFill>
                <a:latin typeface="Arial"/>
              </a:rPr>
              <a:t>Research approach</a:t>
            </a:r>
          </a:p>
        </p:txBody>
      </p:sp>
      <p:sp>
        <p:nvSpPr>
          <p:cNvPr id="33" name="Gap text 3"/>
          <p:cNvSpPr txBox="1"/>
          <p:nvPr/>
        </p:nvSpPr>
        <p:spPr>
          <a:xfrm>
            <a:off x="9317736" y="5852159"/>
            <a:ext cx="2139696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dirty="0">
                <a:solidFill>
                  <a:srgbClr val="5B6470"/>
                </a:solidFill>
                <a:latin typeface="Arial"/>
              </a:rPr>
              <a:t>How methods and assumptions shape conclusions</a:t>
            </a:r>
            <a:r>
              <a:rPr lang="en-GB" sz="1200" b="0" dirty="0">
                <a:solidFill>
                  <a:srgbClr val="5B6470"/>
                </a:solidFill>
                <a:latin typeface="Arial"/>
              </a:rPr>
              <a:t>?</a:t>
            </a:r>
            <a:endParaRPr sz="1200" b="0" dirty="0">
              <a:solidFill>
                <a:srgbClr val="5B6470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yebrow"/>
          <p:cNvSpPr txBox="1"/>
          <p:nvPr/>
        </p:nvSpPr>
        <p:spPr>
          <a:xfrm>
            <a:off x="731520" y="502920"/>
            <a:ext cx="8229600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100" b="1" dirty="0">
                <a:solidFill>
                  <a:srgbClr val="3D7A78"/>
                </a:solidFill>
                <a:latin typeface="Arial"/>
              </a:rPr>
              <a:t>RESEARCH PRINCIPLES AND PHILOSOPHY</a:t>
            </a:r>
            <a:endParaRPr sz="1100" b="1" dirty="0">
              <a:solidFill>
                <a:srgbClr val="3D7A78"/>
              </a:solidFill>
              <a:latin typeface="Arial"/>
            </a:endParaRPr>
          </a:p>
        </p:txBody>
      </p:sp>
      <p:sp>
        <p:nvSpPr>
          <p:cNvPr id="4" name="Title"/>
          <p:cNvSpPr txBox="1"/>
          <p:nvPr/>
        </p:nvSpPr>
        <p:spPr>
          <a:xfrm>
            <a:off x="731520" y="822960"/>
            <a:ext cx="106984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0" dirty="0">
                <a:solidFill>
                  <a:srgbClr val="1F2A36"/>
                </a:solidFill>
                <a:latin typeface="Georgia"/>
              </a:rPr>
              <a:t>Article for detailed critical analysis</a:t>
            </a:r>
          </a:p>
        </p:txBody>
      </p:sp>
      <p:sp>
        <p:nvSpPr>
          <p:cNvPr id="5" name="Header rule"/>
          <p:cNvSpPr/>
          <p:nvPr/>
        </p:nvSpPr>
        <p:spPr>
          <a:xfrm>
            <a:off x="731520" y="1554480"/>
            <a:ext cx="10725912" cy="9144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Article photo" descr="camera-crop.jpg"/>
          <p:cNvPicPr>
            <a:picLocks noChangeAspect="1"/>
          </p:cNvPicPr>
          <p:nvPr/>
        </p:nvPicPr>
        <p:blipFill>
          <a:blip r:embed="rId2"/>
          <a:srcRect t="15021" b="15021"/>
          <a:stretch>
            <a:fillRect/>
          </a:stretch>
        </p:blipFill>
        <p:spPr>
          <a:xfrm>
            <a:off x="731520" y="1783080"/>
            <a:ext cx="3291840" cy="3108960"/>
          </a:xfrm>
          <a:prstGeom prst="rect">
            <a:avLst/>
          </a:prstGeom>
        </p:spPr>
      </p:pic>
      <p:sp>
        <p:nvSpPr>
          <p:cNvPr id="7" name="Critical card"/>
          <p:cNvSpPr/>
          <p:nvPr/>
        </p:nvSpPr>
        <p:spPr>
          <a:xfrm>
            <a:off x="731520" y="5120640"/>
            <a:ext cx="3291840" cy="118872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Critical bar"/>
          <p:cNvSpPr/>
          <p:nvPr/>
        </p:nvSpPr>
        <p:spPr>
          <a:xfrm>
            <a:off x="731520" y="5120640"/>
            <a:ext cx="64008" cy="1188720"/>
          </a:xfrm>
          <a:prstGeom prst="rect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Critical heading"/>
          <p:cNvSpPr txBox="1"/>
          <p:nvPr/>
        </p:nvSpPr>
        <p:spPr>
          <a:xfrm>
            <a:off x="1005840" y="5230368"/>
            <a:ext cx="28346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>
                <a:solidFill>
                  <a:srgbClr val="B8925A"/>
                </a:solidFill>
                <a:latin typeface="Arial"/>
              </a:rPr>
              <a:t>CRITICAL POINT</a:t>
            </a:r>
          </a:p>
        </p:txBody>
      </p:sp>
      <p:sp>
        <p:nvSpPr>
          <p:cNvPr id="10" name="Critical text"/>
          <p:cNvSpPr txBox="1"/>
          <p:nvPr/>
        </p:nvSpPr>
        <p:spPr>
          <a:xfrm>
            <a:off x="1005840" y="5504688"/>
            <a:ext cx="2834640" cy="7772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>
                <a:solidFill>
                  <a:srgbClr val="1F2A36"/>
                </a:solidFill>
                <a:latin typeface="Arial"/>
              </a:rPr>
              <a:t>As a review article, it synthesises existing studies rather than collecting new participant data.</a:t>
            </a:r>
          </a:p>
        </p:txBody>
      </p:sp>
      <p:sp>
        <p:nvSpPr>
          <p:cNvPr id="11" name="Selected badge"/>
          <p:cNvSpPr/>
          <p:nvPr/>
        </p:nvSpPr>
        <p:spPr>
          <a:xfrm>
            <a:off x="4480560" y="1783080"/>
            <a:ext cx="1828800" cy="310896"/>
          </a:xfrm>
          <a:prstGeom prst="roundRect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SELECTED ARTICLE</a:t>
            </a:r>
          </a:p>
        </p:txBody>
      </p:sp>
      <p:sp>
        <p:nvSpPr>
          <p:cNvPr id="12" name="Citation authors"/>
          <p:cNvSpPr txBox="1"/>
          <p:nvPr/>
        </p:nvSpPr>
        <p:spPr>
          <a:xfrm>
            <a:off x="4480560" y="2240280"/>
            <a:ext cx="6976872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>
                <a:solidFill>
                  <a:srgbClr val="3D7A78"/>
                </a:solidFill>
                <a:latin typeface="Arial"/>
              </a:rPr>
              <a:t>Kayas, O.G. (2023)</a:t>
            </a:r>
          </a:p>
        </p:txBody>
      </p:sp>
      <p:sp>
        <p:nvSpPr>
          <p:cNvPr id="13" name="Article title"/>
          <p:cNvSpPr txBox="1"/>
          <p:nvPr/>
        </p:nvSpPr>
        <p:spPr>
          <a:xfrm>
            <a:off x="4480560" y="2606040"/>
            <a:ext cx="6976872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700" b="0">
                <a:solidFill>
                  <a:srgbClr val="1F2A36"/>
                </a:solidFill>
                <a:latin typeface="Georgia"/>
              </a:rPr>
              <a:t>“Workplace surveillance: A systematic review, integrative framework, and research agenda”</a:t>
            </a:r>
          </a:p>
        </p:txBody>
      </p:sp>
      <p:sp>
        <p:nvSpPr>
          <p:cNvPr id="14" name="Journal"/>
          <p:cNvSpPr txBox="1"/>
          <p:nvPr/>
        </p:nvSpPr>
        <p:spPr>
          <a:xfrm>
            <a:off x="4480560" y="3383280"/>
            <a:ext cx="6976872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>
                <a:solidFill>
                  <a:srgbClr val="5B6470"/>
                </a:solidFill>
                <a:latin typeface="Arial"/>
              </a:rPr>
              <a:t>Journal of Business Research, 168, article 114212  •  DOI: 10.1016/j.jbusres.2023.114212</a:t>
            </a:r>
          </a:p>
        </p:txBody>
      </p:sp>
      <p:sp>
        <p:nvSpPr>
          <p:cNvPr id="15" name="Flow heading"/>
          <p:cNvSpPr txBox="1"/>
          <p:nvPr/>
        </p:nvSpPr>
        <p:spPr>
          <a:xfrm>
            <a:off x="4480560" y="3749039"/>
            <a:ext cx="6976872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>
                <a:solidFill>
                  <a:srgbClr val="1F2A36"/>
                </a:solidFill>
                <a:latin typeface="Arial"/>
              </a:rPr>
              <a:t>What the article does</a:t>
            </a:r>
          </a:p>
        </p:txBody>
      </p:sp>
      <p:sp>
        <p:nvSpPr>
          <p:cNvPr id="16" name="Step card 1"/>
          <p:cNvSpPr/>
          <p:nvPr/>
        </p:nvSpPr>
        <p:spPr>
          <a:xfrm>
            <a:off x="4480560" y="4114800"/>
            <a:ext cx="2103120" cy="100584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Step number 1"/>
          <p:cNvSpPr txBox="1"/>
          <p:nvPr/>
        </p:nvSpPr>
        <p:spPr>
          <a:xfrm>
            <a:off x="4663440" y="4251960"/>
            <a:ext cx="17373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>
                <a:solidFill>
                  <a:srgbClr val="3D7A78"/>
                </a:solidFill>
                <a:latin typeface="Arial"/>
              </a:rPr>
              <a:t>01</a:t>
            </a:r>
          </a:p>
        </p:txBody>
      </p:sp>
      <p:sp>
        <p:nvSpPr>
          <p:cNvPr id="18" name="Step text 1"/>
          <p:cNvSpPr txBox="1"/>
          <p:nvPr/>
        </p:nvSpPr>
        <p:spPr>
          <a:xfrm>
            <a:off x="4663440" y="4526280"/>
            <a:ext cx="173736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0">
                <a:solidFill>
                  <a:srgbClr val="1F2A36"/>
                </a:solidFill>
                <a:latin typeface="Arial"/>
              </a:rPr>
              <a:t>Systematically reviews existing workplace-surveillance research.</a:t>
            </a:r>
          </a:p>
        </p:txBody>
      </p:sp>
      <p:sp>
        <p:nvSpPr>
          <p:cNvPr id="19" name="Flow arrow"/>
          <p:cNvSpPr/>
          <p:nvPr/>
        </p:nvSpPr>
        <p:spPr>
          <a:xfrm>
            <a:off x="6601968" y="4526280"/>
            <a:ext cx="292608" cy="201168"/>
          </a:xfrm>
          <a:prstGeom prst="rightArrow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Step card 2"/>
          <p:cNvSpPr/>
          <p:nvPr/>
        </p:nvSpPr>
        <p:spPr>
          <a:xfrm>
            <a:off x="6917436" y="4114800"/>
            <a:ext cx="2103120" cy="100584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Step number 2"/>
          <p:cNvSpPr txBox="1"/>
          <p:nvPr/>
        </p:nvSpPr>
        <p:spPr>
          <a:xfrm>
            <a:off x="7100316" y="4251960"/>
            <a:ext cx="17373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>
                <a:solidFill>
                  <a:srgbClr val="3D7A78"/>
                </a:solidFill>
                <a:latin typeface="Arial"/>
              </a:rPr>
              <a:t>02</a:t>
            </a:r>
          </a:p>
        </p:txBody>
      </p:sp>
      <p:sp>
        <p:nvSpPr>
          <p:cNvPr id="22" name="Step text 2"/>
          <p:cNvSpPr txBox="1"/>
          <p:nvPr/>
        </p:nvSpPr>
        <p:spPr>
          <a:xfrm>
            <a:off x="7100316" y="4526280"/>
            <a:ext cx="173736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0">
                <a:solidFill>
                  <a:srgbClr val="1F2A36"/>
                </a:solidFill>
                <a:latin typeface="Arial"/>
              </a:rPr>
              <a:t>Develops an integrative framework.</a:t>
            </a:r>
          </a:p>
        </p:txBody>
      </p:sp>
      <p:sp>
        <p:nvSpPr>
          <p:cNvPr id="23" name="Flow arrow"/>
          <p:cNvSpPr/>
          <p:nvPr/>
        </p:nvSpPr>
        <p:spPr>
          <a:xfrm>
            <a:off x="9038844" y="4526280"/>
            <a:ext cx="292608" cy="201168"/>
          </a:xfrm>
          <a:prstGeom prst="rightArrow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Step card 3"/>
          <p:cNvSpPr/>
          <p:nvPr/>
        </p:nvSpPr>
        <p:spPr>
          <a:xfrm>
            <a:off x="9354312" y="4114800"/>
            <a:ext cx="2103120" cy="100584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Step number 3"/>
          <p:cNvSpPr txBox="1"/>
          <p:nvPr/>
        </p:nvSpPr>
        <p:spPr>
          <a:xfrm>
            <a:off x="9537192" y="4251960"/>
            <a:ext cx="17373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>
                <a:solidFill>
                  <a:srgbClr val="3D7A78"/>
                </a:solidFill>
                <a:latin typeface="Arial"/>
              </a:rPr>
              <a:t>03</a:t>
            </a:r>
          </a:p>
        </p:txBody>
      </p:sp>
      <p:sp>
        <p:nvSpPr>
          <p:cNvPr id="26" name="Step text 3"/>
          <p:cNvSpPr txBox="1"/>
          <p:nvPr/>
        </p:nvSpPr>
        <p:spPr>
          <a:xfrm>
            <a:off x="9537192" y="4526280"/>
            <a:ext cx="173736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0">
                <a:solidFill>
                  <a:srgbClr val="1F2A36"/>
                </a:solidFill>
                <a:latin typeface="Arial"/>
              </a:rPr>
              <a:t>Identifies themes, gaps and directions for future research.</a:t>
            </a:r>
          </a:p>
        </p:txBody>
      </p:sp>
      <p:sp>
        <p:nvSpPr>
          <p:cNvPr id="27" name="Examine heading"/>
          <p:cNvSpPr txBox="1"/>
          <p:nvPr/>
        </p:nvSpPr>
        <p:spPr>
          <a:xfrm>
            <a:off x="4480560" y="5257800"/>
            <a:ext cx="6976872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>
                <a:solidFill>
                  <a:srgbClr val="1F2A36"/>
                </a:solidFill>
                <a:latin typeface="Arial"/>
              </a:rPr>
              <a:t>What I will critically examine</a:t>
            </a:r>
          </a:p>
        </p:txBody>
      </p:sp>
      <p:sp>
        <p:nvSpPr>
          <p:cNvPr id="28" name="Check card 1"/>
          <p:cNvSpPr/>
          <p:nvPr/>
        </p:nvSpPr>
        <p:spPr>
          <a:xfrm>
            <a:off x="4480560" y="5577840"/>
            <a:ext cx="2103120" cy="86868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Check label 1"/>
          <p:cNvSpPr txBox="1"/>
          <p:nvPr/>
        </p:nvSpPr>
        <p:spPr>
          <a:xfrm>
            <a:off x="4617720" y="5669280"/>
            <a:ext cx="1828799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>
                <a:solidFill>
                  <a:srgbClr val="3D7A78"/>
                </a:solidFill>
                <a:latin typeface="Arial"/>
              </a:rPr>
              <a:t>METHOD &amp; TRANSPARENCY</a:t>
            </a:r>
          </a:p>
        </p:txBody>
      </p:sp>
      <p:sp>
        <p:nvSpPr>
          <p:cNvPr id="30" name="Check text 1"/>
          <p:cNvSpPr txBox="1"/>
          <p:nvPr/>
        </p:nvSpPr>
        <p:spPr>
          <a:xfrm>
            <a:off x="4617720" y="5916168"/>
            <a:ext cx="1828799" cy="502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>
                <a:solidFill>
                  <a:srgbClr val="1F2A36"/>
                </a:solidFill>
                <a:latin typeface="Arial"/>
              </a:rPr>
              <a:t>Are the search and selection processes clearly explained?</a:t>
            </a:r>
          </a:p>
        </p:txBody>
      </p:sp>
      <p:sp>
        <p:nvSpPr>
          <p:cNvPr id="31" name="Check card 2"/>
          <p:cNvSpPr/>
          <p:nvPr/>
        </p:nvSpPr>
        <p:spPr>
          <a:xfrm>
            <a:off x="6917436" y="5577840"/>
            <a:ext cx="2103120" cy="86868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Check label 2"/>
          <p:cNvSpPr txBox="1"/>
          <p:nvPr/>
        </p:nvSpPr>
        <p:spPr>
          <a:xfrm>
            <a:off x="7054596" y="5669280"/>
            <a:ext cx="1828799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>
                <a:solidFill>
                  <a:srgbClr val="3D7A78"/>
                </a:solidFill>
                <a:latin typeface="Arial"/>
              </a:rPr>
              <a:t>CREDIBILITY &amp; BIAS</a:t>
            </a:r>
          </a:p>
        </p:txBody>
      </p:sp>
      <p:sp>
        <p:nvSpPr>
          <p:cNvPr id="33" name="Check text 2"/>
          <p:cNvSpPr txBox="1"/>
          <p:nvPr/>
        </p:nvSpPr>
        <p:spPr>
          <a:xfrm>
            <a:off x="7054596" y="5916168"/>
            <a:ext cx="1828799" cy="502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>
                <a:solidFill>
                  <a:srgbClr val="1F2A36"/>
                </a:solidFill>
                <a:latin typeface="Arial"/>
              </a:rPr>
              <a:t>How convincing is the synthesis, and what evidence might be missing?</a:t>
            </a:r>
          </a:p>
        </p:txBody>
      </p:sp>
      <p:sp>
        <p:nvSpPr>
          <p:cNvPr id="34" name="Check card 3"/>
          <p:cNvSpPr/>
          <p:nvPr/>
        </p:nvSpPr>
        <p:spPr>
          <a:xfrm>
            <a:off x="9354312" y="5577840"/>
            <a:ext cx="2103120" cy="86868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Check label 3"/>
          <p:cNvSpPr txBox="1"/>
          <p:nvPr/>
        </p:nvSpPr>
        <p:spPr>
          <a:xfrm>
            <a:off x="9491472" y="5669280"/>
            <a:ext cx="1828799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>
                <a:solidFill>
                  <a:srgbClr val="3D7A78"/>
                </a:solidFill>
                <a:latin typeface="Arial"/>
              </a:rPr>
              <a:t>PHILOSOPHY &amp; ETHICS</a:t>
            </a:r>
          </a:p>
        </p:txBody>
      </p:sp>
      <p:sp>
        <p:nvSpPr>
          <p:cNvPr id="36" name="Check text 3"/>
          <p:cNvSpPr txBox="1"/>
          <p:nvPr/>
        </p:nvSpPr>
        <p:spPr>
          <a:xfrm>
            <a:off x="9491472" y="5916168"/>
            <a:ext cx="1828799" cy="502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>
                <a:solidFill>
                  <a:srgbClr val="1F2A36"/>
                </a:solidFill>
                <a:latin typeface="Arial"/>
              </a:rPr>
              <a:t>What assumptions are stated or implied, and how are ethical issues addressed?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yebrow"/>
          <p:cNvSpPr txBox="1"/>
          <p:nvPr/>
        </p:nvSpPr>
        <p:spPr>
          <a:xfrm>
            <a:off x="731520" y="466233"/>
            <a:ext cx="8229600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dirty="0">
                <a:solidFill>
                  <a:srgbClr val="3D7A78"/>
                </a:solidFill>
                <a:latin typeface="Arial"/>
              </a:rPr>
              <a:t>RESEARCH </a:t>
            </a:r>
            <a:r>
              <a:rPr lang="en-GB" sz="1100" b="1" dirty="0">
                <a:solidFill>
                  <a:srgbClr val="3D7A78"/>
                </a:solidFill>
                <a:latin typeface="Arial"/>
              </a:rPr>
              <a:t>PRINCIPLES AND PHILOSOPHY</a:t>
            </a:r>
            <a:endParaRPr sz="1100" b="1" dirty="0">
              <a:solidFill>
                <a:srgbClr val="3D7A78"/>
              </a:solidFill>
              <a:latin typeface="Arial"/>
            </a:endParaRPr>
          </a:p>
        </p:txBody>
      </p:sp>
      <p:sp>
        <p:nvSpPr>
          <p:cNvPr id="4" name="Title"/>
          <p:cNvSpPr txBox="1"/>
          <p:nvPr/>
        </p:nvSpPr>
        <p:spPr>
          <a:xfrm>
            <a:off x="731520" y="822960"/>
            <a:ext cx="106984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0" dirty="0">
                <a:solidFill>
                  <a:srgbClr val="1F2A36"/>
                </a:solidFill>
                <a:latin typeface="Georgia"/>
              </a:rPr>
              <a:t>Proposed approach, philosophy and ethics</a:t>
            </a:r>
          </a:p>
        </p:txBody>
      </p:sp>
      <p:sp>
        <p:nvSpPr>
          <p:cNvPr id="5" name="Header rule"/>
          <p:cNvSpPr/>
          <p:nvPr/>
        </p:nvSpPr>
        <p:spPr>
          <a:xfrm>
            <a:off x="731520" y="1554480"/>
            <a:ext cx="10725912" cy="9144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Method card"/>
          <p:cNvSpPr/>
          <p:nvPr/>
        </p:nvSpPr>
        <p:spPr>
          <a:xfrm>
            <a:off x="731520" y="1828800"/>
            <a:ext cx="6126480" cy="201168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Method heading"/>
          <p:cNvSpPr txBox="1"/>
          <p:nvPr/>
        </p:nvSpPr>
        <p:spPr>
          <a:xfrm>
            <a:off x="1005840" y="2057400"/>
            <a:ext cx="557784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dirty="0">
                <a:solidFill>
                  <a:srgbClr val="1F2A36"/>
                </a:solidFill>
                <a:latin typeface="Arial"/>
              </a:rPr>
              <a:t>Critical literature review</a:t>
            </a:r>
          </a:p>
        </p:txBody>
      </p:sp>
      <p:sp>
        <p:nvSpPr>
          <p:cNvPr id="8" name="Node 1"/>
          <p:cNvSpPr/>
          <p:nvPr/>
        </p:nvSpPr>
        <p:spPr>
          <a:xfrm>
            <a:off x="1005840" y="2560320"/>
            <a:ext cx="384048" cy="38404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9" name="Method step 1"/>
          <p:cNvSpPr txBox="1"/>
          <p:nvPr/>
        </p:nvSpPr>
        <p:spPr>
          <a:xfrm>
            <a:off x="1005840" y="3017520"/>
            <a:ext cx="1645919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dirty="0">
                <a:solidFill>
                  <a:srgbClr val="5B6470"/>
                </a:solidFill>
                <a:latin typeface="Arial"/>
              </a:rPr>
              <a:t>Search academic databases for 2021–2026 studies</a:t>
            </a:r>
          </a:p>
        </p:txBody>
      </p:sp>
      <p:sp>
        <p:nvSpPr>
          <p:cNvPr id="10" name="Node 2"/>
          <p:cNvSpPr/>
          <p:nvPr/>
        </p:nvSpPr>
        <p:spPr>
          <a:xfrm>
            <a:off x="2944368" y="2560320"/>
            <a:ext cx="384048" cy="38404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11" name="Method step 2"/>
          <p:cNvSpPr txBox="1"/>
          <p:nvPr/>
        </p:nvSpPr>
        <p:spPr>
          <a:xfrm>
            <a:off x="2944368" y="3017520"/>
            <a:ext cx="1645919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dirty="0">
                <a:solidFill>
                  <a:srgbClr val="5B6470"/>
                </a:solidFill>
                <a:latin typeface="Arial"/>
              </a:rPr>
              <a:t>Use clear search terms and selection criteria</a:t>
            </a:r>
          </a:p>
        </p:txBody>
      </p:sp>
      <p:sp>
        <p:nvSpPr>
          <p:cNvPr id="12" name="Node 3"/>
          <p:cNvSpPr/>
          <p:nvPr/>
        </p:nvSpPr>
        <p:spPr>
          <a:xfrm>
            <a:off x="4882896" y="2560320"/>
            <a:ext cx="384048" cy="384048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3" name="Method step 3"/>
          <p:cNvSpPr txBox="1"/>
          <p:nvPr/>
        </p:nvSpPr>
        <p:spPr>
          <a:xfrm>
            <a:off x="4882896" y="3017520"/>
            <a:ext cx="1645919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>
                <a:solidFill>
                  <a:srgbClr val="5B6470"/>
                </a:solidFill>
                <a:latin typeface="Arial"/>
              </a:rPr>
              <a:t>Compare findings and critically assess methods</a:t>
            </a:r>
          </a:p>
        </p:txBody>
      </p:sp>
      <p:sp>
        <p:nvSpPr>
          <p:cNvPr id="14" name="Method connector"/>
          <p:cNvSpPr/>
          <p:nvPr/>
        </p:nvSpPr>
        <p:spPr>
          <a:xfrm>
            <a:off x="1389888" y="2747772"/>
            <a:ext cx="1572768" cy="10972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Method connector"/>
          <p:cNvSpPr/>
          <p:nvPr/>
        </p:nvSpPr>
        <p:spPr>
          <a:xfrm>
            <a:off x="3328416" y="2747772"/>
            <a:ext cx="1572768" cy="10972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Philosophy card"/>
          <p:cNvSpPr/>
          <p:nvPr/>
        </p:nvSpPr>
        <p:spPr>
          <a:xfrm>
            <a:off x="7178040" y="1828800"/>
            <a:ext cx="4279392" cy="2011680"/>
          </a:xfrm>
          <a:prstGeom prst="rect">
            <a:avLst/>
          </a:prstGeom>
          <a:solidFill>
            <a:srgbClr val="FFFFFF"/>
          </a:solidFill>
          <a:ln w="9525">
            <a:solidFill>
              <a:srgbClr val="C9C4B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Philosophy bar"/>
          <p:cNvSpPr/>
          <p:nvPr/>
        </p:nvSpPr>
        <p:spPr>
          <a:xfrm>
            <a:off x="7178040" y="1828800"/>
            <a:ext cx="4279392" cy="54864"/>
          </a:xfrm>
          <a:prstGeom prst="rect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Philosophy heading"/>
          <p:cNvSpPr txBox="1"/>
          <p:nvPr/>
        </p:nvSpPr>
        <p:spPr>
          <a:xfrm>
            <a:off x="7452360" y="2057400"/>
            <a:ext cx="3730752" cy="2308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dirty="0">
                <a:solidFill>
                  <a:srgbClr val="1F2A36"/>
                </a:solidFill>
                <a:latin typeface="Arial"/>
              </a:rPr>
              <a:t>Philosophical lens: interpretivism</a:t>
            </a:r>
          </a:p>
        </p:txBody>
      </p:sp>
      <p:sp>
        <p:nvSpPr>
          <p:cNvPr id="19" name="Philosophy text"/>
          <p:cNvSpPr txBox="1"/>
          <p:nvPr/>
        </p:nvSpPr>
        <p:spPr>
          <a:xfrm>
            <a:off x="7452360" y="2560320"/>
            <a:ext cx="3730752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0" dirty="0">
                <a:solidFill>
                  <a:srgbClr val="5B6470"/>
                </a:solidFill>
                <a:latin typeface="Arial"/>
              </a:rPr>
              <a:t>Employee trust is shaped by people’s meanings and experiences. </a:t>
            </a:r>
          </a:p>
        </p:txBody>
      </p:sp>
      <p:sp>
        <p:nvSpPr>
          <p:cNvPr id="20" name="Ethics heading"/>
          <p:cNvSpPr txBox="1"/>
          <p:nvPr/>
        </p:nvSpPr>
        <p:spPr>
          <a:xfrm>
            <a:off x="731520" y="4023360"/>
            <a:ext cx="548640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dirty="0">
                <a:solidFill>
                  <a:srgbClr val="3D7A78"/>
                </a:solidFill>
                <a:latin typeface="Arial"/>
              </a:rPr>
              <a:t>Ethical issues to examine</a:t>
            </a:r>
          </a:p>
        </p:txBody>
      </p:sp>
      <p:sp>
        <p:nvSpPr>
          <p:cNvPr id="21" name="Ethics timeline"/>
          <p:cNvSpPr/>
          <p:nvPr/>
        </p:nvSpPr>
        <p:spPr>
          <a:xfrm>
            <a:off x="1965960" y="4749393"/>
            <a:ext cx="8257032" cy="10972"/>
          </a:xfrm>
          <a:prstGeom prst="rect">
            <a:avLst/>
          </a:prstGeom>
          <a:solidFill>
            <a:srgbClr val="C9C4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Node 1"/>
          <p:cNvSpPr/>
          <p:nvPr/>
        </p:nvSpPr>
        <p:spPr>
          <a:xfrm>
            <a:off x="1783080" y="4572000"/>
            <a:ext cx="365760" cy="365760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23" name="Issue title 1"/>
          <p:cNvSpPr txBox="1"/>
          <p:nvPr/>
        </p:nvSpPr>
        <p:spPr>
          <a:xfrm>
            <a:off x="731520" y="5074920"/>
            <a:ext cx="246888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0">
                <a:solidFill>
                  <a:srgbClr val="1F2A36"/>
                </a:solidFill>
                <a:latin typeface="Georgia"/>
              </a:rPr>
              <a:t>Privacy</a:t>
            </a:r>
          </a:p>
        </p:txBody>
      </p:sp>
      <p:sp>
        <p:nvSpPr>
          <p:cNvPr id="24" name="Issue text 1"/>
          <p:cNvSpPr txBox="1"/>
          <p:nvPr/>
        </p:nvSpPr>
        <p:spPr>
          <a:xfrm>
            <a:off x="822960" y="5413248"/>
            <a:ext cx="228600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00" b="0">
                <a:solidFill>
                  <a:srgbClr val="5B6470"/>
                </a:solidFill>
                <a:latin typeface="Arial"/>
              </a:rPr>
              <a:t>Is monitoring necessary and proportionate?</a:t>
            </a:r>
          </a:p>
        </p:txBody>
      </p:sp>
      <p:sp>
        <p:nvSpPr>
          <p:cNvPr id="25" name="Node 2"/>
          <p:cNvSpPr/>
          <p:nvPr/>
        </p:nvSpPr>
        <p:spPr>
          <a:xfrm>
            <a:off x="4535424" y="4572000"/>
            <a:ext cx="365760" cy="365760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26" name="Issue title 2"/>
          <p:cNvSpPr txBox="1"/>
          <p:nvPr/>
        </p:nvSpPr>
        <p:spPr>
          <a:xfrm>
            <a:off x="3483864" y="5074920"/>
            <a:ext cx="246888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0">
                <a:solidFill>
                  <a:srgbClr val="1F2A36"/>
                </a:solidFill>
                <a:latin typeface="Georgia"/>
              </a:rPr>
              <a:t>Transparency</a:t>
            </a:r>
          </a:p>
        </p:txBody>
      </p:sp>
      <p:sp>
        <p:nvSpPr>
          <p:cNvPr id="27" name="Issue text 2"/>
          <p:cNvSpPr txBox="1"/>
          <p:nvPr/>
        </p:nvSpPr>
        <p:spPr>
          <a:xfrm>
            <a:off x="3575304" y="5413248"/>
            <a:ext cx="228600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00" b="0">
                <a:solidFill>
                  <a:srgbClr val="5B6470"/>
                </a:solidFill>
                <a:latin typeface="Arial"/>
              </a:rPr>
              <a:t>Do employees know what is collected?</a:t>
            </a:r>
          </a:p>
        </p:txBody>
      </p:sp>
      <p:sp>
        <p:nvSpPr>
          <p:cNvPr id="28" name="Node 3"/>
          <p:cNvSpPr/>
          <p:nvPr/>
        </p:nvSpPr>
        <p:spPr>
          <a:xfrm>
            <a:off x="7287768" y="4572000"/>
            <a:ext cx="365760" cy="365760"/>
          </a:xfrm>
          <a:prstGeom prst="ellipse">
            <a:avLst/>
          </a:prstGeom>
          <a:solidFill>
            <a:srgbClr val="B892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29" name="Issue title 3"/>
          <p:cNvSpPr txBox="1"/>
          <p:nvPr/>
        </p:nvSpPr>
        <p:spPr>
          <a:xfrm>
            <a:off x="6236208" y="5074920"/>
            <a:ext cx="246888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0">
                <a:solidFill>
                  <a:srgbClr val="1F2A36"/>
                </a:solidFill>
                <a:latin typeface="Georgia"/>
              </a:rPr>
              <a:t>Fairness</a:t>
            </a:r>
          </a:p>
        </p:txBody>
      </p:sp>
      <p:sp>
        <p:nvSpPr>
          <p:cNvPr id="30" name="Issue text 3"/>
          <p:cNvSpPr txBox="1"/>
          <p:nvPr/>
        </p:nvSpPr>
        <p:spPr>
          <a:xfrm>
            <a:off x="6327648" y="5413248"/>
            <a:ext cx="228600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00" b="0">
                <a:solidFill>
                  <a:srgbClr val="5B6470"/>
                </a:solidFill>
                <a:latin typeface="Arial"/>
              </a:rPr>
              <a:t>Can workers challenge unfair decisions?</a:t>
            </a:r>
          </a:p>
        </p:txBody>
      </p:sp>
      <p:sp>
        <p:nvSpPr>
          <p:cNvPr id="31" name="Node 4"/>
          <p:cNvSpPr/>
          <p:nvPr/>
        </p:nvSpPr>
        <p:spPr>
          <a:xfrm>
            <a:off x="10040112" y="4572000"/>
            <a:ext cx="365760" cy="365760"/>
          </a:xfrm>
          <a:prstGeom prst="ellipse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32" name="Issue title 4"/>
          <p:cNvSpPr txBox="1"/>
          <p:nvPr/>
        </p:nvSpPr>
        <p:spPr>
          <a:xfrm>
            <a:off x="8988552" y="5074920"/>
            <a:ext cx="246888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0">
                <a:solidFill>
                  <a:srgbClr val="1F2A36"/>
                </a:solidFill>
                <a:latin typeface="Georgia"/>
              </a:rPr>
              <a:t>Data security</a:t>
            </a:r>
          </a:p>
        </p:txBody>
      </p:sp>
      <p:sp>
        <p:nvSpPr>
          <p:cNvPr id="33" name="Issue text 4"/>
          <p:cNvSpPr txBox="1"/>
          <p:nvPr/>
        </p:nvSpPr>
        <p:spPr>
          <a:xfrm>
            <a:off x="9079992" y="5413248"/>
            <a:ext cx="228600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00" b="0">
                <a:solidFill>
                  <a:srgbClr val="5B6470"/>
                </a:solidFill>
                <a:latin typeface="Arial"/>
              </a:rPr>
              <a:t>Could information be misused?</a:t>
            </a:r>
          </a:p>
        </p:txBody>
      </p:sp>
      <p:sp>
        <p:nvSpPr>
          <p:cNvPr id="34" name="Conclusion bar"/>
          <p:cNvSpPr/>
          <p:nvPr/>
        </p:nvSpPr>
        <p:spPr>
          <a:xfrm>
            <a:off x="731520" y="6172200"/>
            <a:ext cx="10725912" cy="502920"/>
          </a:xfrm>
          <a:prstGeom prst="rect">
            <a:avLst/>
          </a:prstGeom>
          <a:solidFill>
            <a:srgbClr val="3D7A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Conclusion text"/>
          <p:cNvSpPr txBox="1"/>
          <p:nvPr/>
        </p:nvSpPr>
        <p:spPr>
          <a:xfrm>
            <a:off x="1005840" y="6172200"/>
            <a:ext cx="1014984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0" dirty="0">
                <a:solidFill>
                  <a:srgbClr val="FFFFFF"/>
                </a:solidFill>
                <a:latin typeface="Arial"/>
              </a:rPr>
              <a:t>Conclusion: Monitoring can support work, but trust may be harmed when it is excessive, unclear or unfair.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401</Words>
  <Application>Microsoft Office PowerPoint</Application>
  <PresentationFormat>Widescreen</PresentationFormat>
  <Paragraphs>69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John Harris</cp:lastModifiedBy>
  <cp:revision>2</cp:revision>
  <cp:lastPrinted>2026-10-25T13:52:22Z</cp:lastPrinted>
  <dcterms:created xsi:type="dcterms:W3CDTF">2013-01-27T09:14:16Z</dcterms:created>
  <dcterms:modified xsi:type="dcterms:W3CDTF">2026-10-26T12:04:11Z</dcterms:modified>
  <cp:category/>
</cp:coreProperties>
</file>