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Lato" panose="020F0502020204030203" pitchFamily="34" charset="0"/>
      <p:regular r:id="rId12"/>
      <p:bold r:id="rId13"/>
      <p:italic r:id="rId14"/>
      <p:boldItalic r:id="rId15"/>
    </p:embeddedFont>
    <p:embeddedFont>
      <p:font typeface="Playfair Display" pitchFamily="2" charset="77"/>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58"/>
    <p:restoredTop sz="94684"/>
  </p:normalViewPr>
  <p:slideViewPr>
    <p:cSldViewPr snapToGrid="0">
      <p:cViewPr varScale="1">
        <p:scale>
          <a:sx n="131" d="100"/>
          <a:sy n="131" d="100"/>
        </p:scale>
        <p:origin x="176" y="3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a7043cd8e9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a7043cd8e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The competence of M&amp;S's management team is proportional to the company's operational efficacy. This retail behemoth is guided and supervised by managers. When activities stop, their influence on the company's trajectory and final result remains.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a7043cd8e9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a7043cd8e9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Given the intricacy of their industry, Marks &amp; Spencer must have competent leadership. Plan your move by considering M&amp;S's long-term objectives and the shifting preferences of the target audience. Numerous business-related tasks, such as assessing market data, predicting trends, and reducing risk, necessitate the ability to make rational decisions.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a7043cd8e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a7043cd8e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One of the administrative responsibilities of Marks &amp; Spencer is collaboration. Managers can facilitate the success of different teams by fostering an environment that promotes collaboration. Cooperation could be improved with their help. If the company wants to be able to bring people together and motivate them, you need to have high emotional intelligence and good communication skills.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a7043cd8e9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a7043cd8e9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M&amp;S is responsible for managing and improving the resources that are available. To maximize performance in all areas, managers use a specific method to distribute resources. Their recommendations will help you save time and money. Being financially knowledgeable, having exceptional vision, and knowing how to distribute resources effectively are all necessary for optimizing efficiency.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a7043cd8e9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a7043cd8e9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Managers at Marks &amp; Spencer must be nimble and adaptable because the retail sector has a reputation for being sluggish. Managers prioritize organizational change in order to better satisfy client expectations. A culture of innovation is essential for keeping ahead of the competition. Agility and change management are prerequisites for responding rapidly to shifts in the market.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a7043cd8e9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a7043cd8e9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Having a healthy work-life balance is crucial for the management team at Marks &amp; Spencer, as demonstrated in the last slide. Thanks to its smart leadership and capacity to adapt, Marks &amp; Spencer has succeeded and remained relevant in the constantly evolving retail industry. The chief executive officer of Marks &amp; Spencer is an innovative and energetic thinker who is continually considering new ways to expand the business.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a7043cd8e9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a7043cd8e9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a7043cd8e9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a7043cd8e9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eprints.bournemouth.ac.uk/34355/1/1098-3512-1-PB.pdf"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www.resiliencetraining.co.uk/communication-in-managing-stress-and-building-resilienc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Autofit/>
          </a:bodyPr>
          <a:lstStyle/>
          <a:p>
            <a:pPr>
              <a:lnSpc>
                <a:spcPct val="150000"/>
              </a:lnSpc>
            </a:pPr>
            <a:r>
              <a:rPr lang="en-GB" sz="1200" dirty="0" err="1">
                <a:latin typeface="Times New Roman" panose="02020603050405020304" pitchFamily="18" charset="0"/>
                <a:ea typeface="Times New Roman" panose="02020603050405020304" pitchFamily="18" charset="0"/>
              </a:rPr>
              <a:t>Name:VictoriaGrigoras</a:t>
            </a:r>
            <a:br>
              <a:rPr lang="en-GB" sz="1200" dirty="0">
                <a:latin typeface="Times New Roman" panose="02020603050405020304" pitchFamily="18" charset="0"/>
                <a:ea typeface="Times New Roman" panose="02020603050405020304" pitchFamily="18" charset="0"/>
              </a:rPr>
            </a:br>
            <a:r>
              <a:rPr lang="en-GB" sz="1200" dirty="0">
                <a:latin typeface="Times New Roman" panose="02020603050405020304" pitchFamily="18" charset="0"/>
                <a:ea typeface="Times New Roman" panose="02020603050405020304" pitchFamily="18" charset="0"/>
              </a:rPr>
              <a:t>StudentID:2234531</a:t>
            </a:r>
            <a:br>
              <a:rPr lang="en-GB" sz="1200" dirty="0">
                <a:latin typeface="Times New Roman" panose="02020603050405020304" pitchFamily="18" charset="0"/>
                <a:ea typeface="Times New Roman" panose="02020603050405020304" pitchFamily="18" charset="0"/>
              </a:rPr>
            </a:br>
            <a:r>
              <a:rPr lang="en-GB" sz="1200" dirty="0" err="1">
                <a:latin typeface="Times New Roman" panose="02020603050405020304" pitchFamily="18" charset="0"/>
                <a:ea typeface="Times New Roman" panose="02020603050405020304" pitchFamily="18" charset="0"/>
              </a:rPr>
              <a:t>Modulecode</a:t>
            </a:r>
            <a:r>
              <a:rPr lang="en-GB" sz="1200" dirty="0">
                <a:latin typeface="Times New Roman" panose="02020603050405020304" pitchFamily="18" charset="0"/>
                <a:ea typeface="Times New Roman" panose="02020603050405020304" pitchFamily="18" charset="0"/>
              </a:rPr>
              <a:t>:(LCBB4003)</a:t>
            </a:r>
            <a:br>
              <a:rPr lang="en-GB" sz="1200" dirty="0">
                <a:latin typeface="Times New Roman" panose="02020603050405020304" pitchFamily="18" charset="0"/>
                <a:ea typeface="Times New Roman" panose="02020603050405020304" pitchFamily="18" charset="0"/>
              </a:rPr>
            </a:br>
            <a:r>
              <a:rPr lang="en-GB" sz="1200" dirty="0">
                <a:latin typeface="Times New Roman" panose="02020603050405020304" pitchFamily="18" charset="0"/>
                <a:ea typeface="Times New Roman" panose="02020603050405020304" pitchFamily="18" charset="0"/>
              </a:rPr>
              <a:t>Module </a:t>
            </a:r>
            <a:r>
              <a:rPr lang="en-GB" sz="1200" dirty="0" err="1">
                <a:latin typeface="Times New Roman" panose="02020603050405020304" pitchFamily="18" charset="0"/>
                <a:ea typeface="Times New Roman" panose="02020603050405020304" pitchFamily="18" charset="0"/>
              </a:rPr>
              <a:t>name:Modern</a:t>
            </a:r>
            <a:r>
              <a:rPr lang="en-GB" sz="1200" dirty="0">
                <a:latin typeface="Times New Roman" panose="02020603050405020304" pitchFamily="18" charset="0"/>
                <a:ea typeface="Times New Roman" panose="02020603050405020304" pitchFamily="18" charset="0"/>
              </a:rPr>
              <a:t> Workplace</a:t>
            </a:r>
            <a:br>
              <a:rPr lang="en-GB" sz="1200" dirty="0">
                <a:latin typeface="Times New Roman" panose="02020603050405020304" pitchFamily="18" charset="0"/>
                <a:ea typeface="Times New Roman" panose="02020603050405020304" pitchFamily="18" charset="0"/>
              </a:rPr>
            </a:br>
            <a:r>
              <a:rPr lang="en-GB" sz="1200" dirty="0">
                <a:latin typeface="Times New Roman" panose="02020603050405020304" pitchFamily="18" charset="0"/>
                <a:ea typeface="Times New Roman" panose="02020603050405020304" pitchFamily="18" charset="0"/>
              </a:rPr>
              <a:t>Lecturer: </a:t>
            </a:r>
            <a:r>
              <a:rPr lang="en-GB" sz="1200" dirty="0" err="1">
                <a:latin typeface="Times New Roman" panose="02020603050405020304" pitchFamily="18" charset="0"/>
                <a:ea typeface="Times New Roman" panose="02020603050405020304" pitchFamily="18" charset="0"/>
              </a:rPr>
              <a:t>Dr.Laila</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Maazouz</a:t>
            </a:r>
            <a:br>
              <a:rPr lang="en-GB" sz="1200" dirty="0">
                <a:latin typeface="Times New Roman" panose="02020603050405020304" pitchFamily="18" charset="0"/>
                <a:ea typeface="Times New Roman" panose="02020603050405020304" pitchFamily="18" charset="0"/>
              </a:rPr>
            </a:br>
            <a:endParaRPr sz="1200" dirty="0"/>
          </a:p>
        </p:txBody>
      </p:sp>
      <p:sp>
        <p:nvSpPr>
          <p:cNvPr id="60" name="Google Shape;60;p13"/>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dirty="0"/>
              <a:t>PRESENATION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400" b="1">
                <a:latin typeface="Times New Roman"/>
                <a:ea typeface="Times New Roman"/>
                <a:cs typeface="Times New Roman"/>
                <a:sym typeface="Times New Roman"/>
              </a:rPr>
              <a:t>Introduction</a:t>
            </a:r>
            <a:endParaRPr/>
          </a:p>
        </p:txBody>
      </p:sp>
      <p:sp>
        <p:nvSpPr>
          <p:cNvPr id="66" name="Google Shape;66;p14"/>
          <p:cNvSpPr txBox="1">
            <a:spLocks noGrp="1"/>
          </p:cNvSpPr>
          <p:nvPr>
            <p:ph type="body" idx="1"/>
          </p:nvPr>
        </p:nvSpPr>
        <p:spPr>
          <a:xfrm>
            <a:off x="311700" y="1152475"/>
            <a:ext cx="29202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Effective management and talent make Marks &amp; Spencer successful.</a:t>
            </a:r>
            <a:endParaRPr sz="1200">
              <a:solidFill>
                <a:schemeClr val="dk1"/>
              </a:solidFill>
              <a:latin typeface="Times New Roman"/>
              <a:ea typeface="Times New Roman"/>
              <a:cs typeface="Times New Roman"/>
              <a:sym typeface="Times New Roman"/>
            </a:endParaRPr>
          </a:p>
          <a:p>
            <a:pPr marL="457200" lvl="0" indent="-304800" algn="just" rtl="0">
              <a:lnSpc>
                <a:spcPct val="20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Managers' strategies and leadership help the company succeed.</a:t>
            </a:r>
            <a:endParaRPr/>
          </a:p>
        </p:txBody>
      </p:sp>
      <p:pic>
        <p:nvPicPr>
          <p:cNvPr id="67" name="Google Shape;67;p14"/>
          <p:cNvPicPr preferRelativeResize="0"/>
          <p:nvPr/>
        </p:nvPicPr>
        <p:blipFill>
          <a:blip r:embed="rId3">
            <a:alphaModFix/>
          </a:blip>
          <a:stretch>
            <a:fillRect/>
          </a:stretch>
        </p:blipFill>
        <p:spPr>
          <a:xfrm>
            <a:off x="3384300" y="898000"/>
            <a:ext cx="5607299" cy="315610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400" b="1">
                <a:latin typeface="Times New Roman"/>
                <a:ea typeface="Times New Roman"/>
                <a:cs typeface="Times New Roman"/>
                <a:sym typeface="Times New Roman"/>
              </a:rPr>
              <a:t>Managerial Tasks and Skills at Marks &amp; Spencer</a:t>
            </a:r>
            <a:endParaRPr/>
          </a:p>
        </p:txBody>
      </p:sp>
      <p:sp>
        <p:nvSpPr>
          <p:cNvPr id="73" name="Google Shape;73;p15"/>
          <p:cNvSpPr txBox="1">
            <a:spLocks noGrp="1"/>
          </p:cNvSpPr>
          <p:nvPr>
            <p:ph type="body" idx="1"/>
          </p:nvPr>
        </p:nvSpPr>
        <p:spPr>
          <a:xfrm>
            <a:off x="311700" y="1152475"/>
            <a:ext cx="49317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91666"/>
              <a:buFont typeface="Arial"/>
              <a:buNone/>
            </a:pPr>
            <a:r>
              <a:rPr lang="en-GB" sz="1200" b="1">
                <a:solidFill>
                  <a:schemeClr val="dk1"/>
                </a:solidFill>
                <a:latin typeface="Times New Roman"/>
                <a:ea typeface="Times New Roman"/>
                <a:cs typeface="Times New Roman"/>
                <a:sym typeface="Times New Roman"/>
              </a:rPr>
              <a:t>Managerial Tasks: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Long-term planning should reflect M&amp;S's vision and market conditions (Bournemouth University, 2020).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Responding smartly to customer and industry developments.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200" b="1">
                <a:solidFill>
                  <a:schemeClr val="dk1"/>
                </a:solidFill>
                <a:latin typeface="Times New Roman"/>
                <a:ea typeface="Times New Roman"/>
                <a:cs typeface="Times New Roman"/>
                <a:sym typeface="Times New Roman"/>
              </a:rPr>
              <a:t>Required Skills: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Market analysis and trend forecasting.</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Very good risk assessment and mitigation decisions.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ct val="91666"/>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74" name="Google Shape;74;p15"/>
          <p:cNvPicPr preferRelativeResize="0"/>
          <p:nvPr/>
        </p:nvPicPr>
        <p:blipFill>
          <a:blip r:embed="rId3">
            <a:alphaModFix/>
          </a:blip>
          <a:stretch>
            <a:fillRect/>
          </a:stretch>
        </p:blipFill>
        <p:spPr>
          <a:xfrm>
            <a:off x="5384925" y="1322075"/>
            <a:ext cx="3595802" cy="239661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78571"/>
              <a:buFont typeface="Arial"/>
              <a:buNone/>
            </a:pPr>
            <a:r>
              <a:rPr lang="en-GB" sz="1400" b="1">
                <a:latin typeface="Times New Roman"/>
                <a:ea typeface="Times New Roman"/>
                <a:cs typeface="Times New Roman"/>
                <a:sym typeface="Times New Roman"/>
              </a:rPr>
              <a:t>Team Leadership and Collaboration</a:t>
            </a:r>
            <a:endParaRPr sz="1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0" name="Google Shape;80;p16"/>
          <p:cNvSpPr txBox="1">
            <a:spLocks noGrp="1"/>
          </p:cNvSpPr>
          <p:nvPr>
            <p:ph type="body" idx="1"/>
          </p:nvPr>
        </p:nvSpPr>
        <p:spPr>
          <a:xfrm>
            <a:off x="311700" y="1152475"/>
            <a:ext cx="46056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Managerial Tasks: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Collaboration promotes diverse teamwork.</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Mentoring and coaching increase teamwork (Puntoni et al., 2021).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Required Skills: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Communication is crucial to team alignment.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Motivation and inspiration for diverse teams through emotional intelligence.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1" name="Google Shape;81;p16"/>
          <p:cNvPicPr preferRelativeResize="0"/>
          <p:nvPr/>
        </p:nvPicPr>
        <p:blipFill>
          <a:blip r:embed="rId3">
            <a:alphaModFix/>
          </a:blip>
          <a:stretch>
            <a:fillRect/>
          </a:stretch>
        </p:blipFill>
        <p:spPr>
          <a:xfrm>
            <a:off x="5069700" y="1169850"/>
            <a:ext cx="3921901" cy="204061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78571"/>
              <a:buFont typeface="Arial"/>
              <a:buNone/>
            </a:pPr>
            <a:r>
              <a:rPr lang="en-GB" sz="1400" b="1">
                <a:latin typeface="Times New Roman"/>
                <a:ea typeface="Times New Roman"/>
                <a:cs typeface="Times New Roman"/>
                <a:sym typeface="Times New Roman"/>
              </a:rPr>
              <a:t>Resource Allocation &amp; Optimization</a:t>
            </a:r>
            <a:endParaRPr sz="1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7" name="Google Shape;87;p17"/>
          <p:cNvSpPr txBox="1">
            <a:spLocks noGrp="1"/>
          </p:cNvSpPr>
          <p:nvPr>
            <p:ph type="body" idx="1"/>
          </p:nvPr>
        </p:nvSpPr>
        <p:spPr>
          <a:xfrm>
            <a:off x="311700" y="1152475"/>
            <a:ext cx="48774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Managerial Tasks: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a manager, allocate resources efficiently for departmental productivity.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Conserving money and resources.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Required Skills: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Financial knowledge for budgeting and resource allocation (Bapat, 2020).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Strategic resource consumption assessment.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88" name="Google Shape;88;p17"/>
          <p:cNvPicPr preferRelativeResize="0"/>
          <p:nvPr/>
        </p:nvPicPr>
        <p:blipFill>
          <a:blip r:embed="rId3">
            <a:alphaModFix/>
          </a:blip>
          <a:stretch>
            <a:fillRect/>
          </a:stretch>
        </p:blipFill>
        <p:spPr>
          <a:xfrm>
            <a:off x="5319750" y="1071013"/>
            <a:ext cx="3650100" cy="30014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8"/>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ct val="78571"/>
              <a:buFont typeface="Arial"/>
              <a:buNone/>
            </a:pPr>
            <a:r>
              <a:rPr lang="en-GB" sz="1400" b="1">
                <a:latin typeface="Times New Roman"/>
                <a:ea typeface="Times New Roman"/>
                <a:cs typeface="Times New Roman"/>
                <a:sym typeface="Times New Roman"/>
              </a:rPr>
              <a:t>Adaptability and Change Management</a:t>
            </a:r>
            <a:endParaRPr sz="1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4" name="Google Shape;94;p18"/>
          <p:cNvSpPr txBox="1">
            <a:spLocks noGrp="1"/>
          </p:cNvSpPr>
          <p:nvPr>
            <p:ph type="body" idx="1"/>
          </p:nvPr>
        </p:nvSpPr>
        <p:spPr>
          <a:xfrm>
            <a:off x="311700" y="1152475"/>
            <a:ext cx="409440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Managerial Tasks: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manager, responsibilities include leading organizational change and adapting to changing market conditions.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Promoting innovation to beat competitors (Azeem et al., 2021).</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Required Skills: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Rapid market adaptation.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Managing employee transformation.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95" name="Google Shape;95;p18"/>
          <p:cNvPicPr preferRelativeResize="0"/>
          <p:nvPr/>
        </p:nvPicPr>
        <p:blipFill>
          <a:blip r:embed="rId3">
            <a:alphaModFix/>
          </a:blip>
          <a:stretch>
            <a:fillRect/>
          </a:stretch>
        </p:blipFill>
        <p:spPr>
          <a:xfrm>
            <a:off x="4558500" y="1169850"/>
            <a:ext cx="4433101" cy="283129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400" b="1">
                <a:latin typeface="Times New Roman"/>
                <a:ea typeface="Times New Roman"/>
                <a:cs typeface="Times New Roman"/>
                <a:sym typeface="Times New Roman"/>
              </a:rPr>
              <a:t>Conclusion</a:t>
            </a:r>
            <a:endParaRPr/>
          </a:p>
        </p:txBody>
      </p:sp>
      <p:sp>
        <p:nvSpPr>
          <p:cNvPr id="101" name="Google Shape;101;p19"/>
          <p:cNvSpPr txBox="1">
            <a:spLocks noGrp="1"/>
          </p:cNvSpPr>
          <p:nvPr>
            <p:ph type="body" idx="1"/>
          </p:nvPr>
        </p:nvSpPr>
        <p:spPr>
          <a:xfrm>
            <a:off x="311700" y="1152475"/>
            <a:ext cx="2996100" cy="3416400"/>
          </a:xfrm>
          <a:prstGeom prst="rect">
            <a:avLst/>
          </a:prstGeom>
        </p:spPr>
        <p:txBody>
          <a:bodyPr spcFirstLastPara="1" wrap="square" lIns="91425" tIns="91425" rIns="91425" bIns="91425" anchor="t" anchorCtr="0">
            <a:normAutofit/>
          </a:bodyPr>
          <a:lstStyle/>
          <a:p>
            <a:pPr marL="457200" lvl="0" indent="-304800" algn="just" rtl="0">
              <a:lnSpc>
                <a:spcPct val="20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Marks &amp; Spencer managers coordinate organizational tasks and skills.</a:t>
            </a:r>
            <a:endParaRPr sz="1200">
              <a:solidFill>
                <a:schemeClr val="dk1"/>
              </a:solidFill>
              <a:latin typeface="Times New Roman"/>
              <a:ea typeface="Times New Roman"/>
              <a:cs typeface="Times New Roman"/>
              <a:sym typeface="Times New Roman"/>
            </a:endParaRPr>
          </a:p>
          <a:p>
            <a:pPr marL="457200" lvl="0" indent="-304800" algn="just" rtl="0">
              <a:lnSpc>
                <a:spcPct val="20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Strategic thinking, leadership, and adaptability keep M&amp;S relevant in retail.</a:t>
            </a:r>
            <a:endParaRPr/>
          </a:p>
        </p:txBody>
      </p:sp>
      <p:pic>
        <p:nvPicPr>
          <p:cNvPr id="102" name="Google Shape;102;p19"/>
          <p:cNvPicPr preferRelativeResize="0"/>
          <p:nvPr/>
        </p:nvPicPr>
        <p:blipFill>
          <a:blip r:embed="rId3">
            <a:alphaModFix/>
          </a:blip>
          <a:stretch>
            <a:fillRect/>
          </a:stretch>
        </p:blipFill>
        <p:spPr>
          <a:xfrm>
            <a:off x="4986225" y="832750"/>
            <a:ext cx="3846076" cy="2765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0"/>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108" name="Google Shape;108;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Azeem, M., Ahmed, M., Haider, S. and Sajjad, M., 2021. Expanding competitive advantage through organizational culture, knowledge sharing and organizational innovation. </a:t>
            </a:r>
            <a:r>
              <a:rPr lang="en-GB" sz="850" i="1">
                <a:solidFill>
                  <a:schemeClr val="accent1"/>
                </a:solidFill>
                <a:highlight>
                  <a:srgbClr val="FFFFFF"/>
                </a:highlight>
                <a:latin typeface="Times New Roman"/>
                <a:ea typeface="Times New Roman"/>
                <a:cs typeface="Times New Roman"/>
                <a:sym typeface="Times New Roman"/>
              </a:rPr>
              <a:t>Technology in Society</a:t>
            </a:r>
            <a:r>
              <a:rPr lang="en-GB" sz="850">
                <a:solidFill>
                  <a:schemeClr val="accent1"/>
                </a:solidFill>
                <a:highlight>
                  <a:srgbClr val="FFFFFF"/>
                </a:highlight>
                <a:latin typeface="Times New Roman"/>
                <a:ea typeface="Times New Roman"/>
                <a:cs typeface="Times New Roman"/>
                <a:sym typeface="Times New Roman"/>
              </a:rPr>
              <a:t>, </a:t>
            </a:r>
            <a:r>
              <a:rPr lang="en-GB" sz="850" i="1">
                <a:solidFill>
                  <a:schemeClr val="accent1"/>
                </a:solidFill>
                <a:highlight>
                  <a:srgbClr val="FFFFFF"/>
                </a:highlight>
                <a:latin typeface="Times New Roman"/>
                <a:ea typeface="Times New Roman"/>
                <a:cs typeface="Times New Roman"/>
                <a:sym typeface="Times New Roman"/>
              </a:rPr>
              <a:t>66</a:t>
            </a:r>
            <a:r>
              <a:rPr lang="en-GB" sz="850">
                <a:solidFill>
                  <a:schemeClr val="accent1"/>
                </a:solidFill>
                <a:highlight>
                  <a:srgbClr val="FFFFFF"/>
                </a:highlight>
                <a:latin typeface="Times New Roman"/>
                <a:ea typeface="Times New Roman"/>
                <a:cs typeface="Times New Roman"/>
                <a:sym typeface="Times New Roman"/>
              </a:rPr>
              <a:t>, p.101635.</a:t>
            </a:r>
            <a:endParaRPr sz="850">
              <a:solidFill>
                <a:schemeClr val="accen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Bapat, D., 2020. Antecedents to responsible financial management behavior among young adults: moderating role of financial risk tolerance. </a:t>
            </a:r>
            <a:r>
              <a:rPr lang="en-GB" sz="850" i="1">
                <a:solidFill>
                  <a:schemeClr val="accent1"/>
                </a:solidFill>
                <a:highlight>
                  <a:srgbClr val="FFFFFF"/>
                </a:highlight>
                <a:latin typeface="Times New Roman"/>
                <a:ea typeface="Times New Roman"/>
                <a:cs typeface="Times New Roman"/>
                <a:sym typeface="Times New Roman"/>
              </a:rPr>
              <a:t>International Journal of Bank Marketing</a:t>
            </a:r>
            <a:r>
              <a:rPr lang="en-GB" sz="850">
                <a:solidFill>
                  <a:schemeClr val="accent1"/>
                </a:solidFill>
                <a:highlight>
                  <a:srgbClr val="FFFFFF"/>
                </a:highlight>
                <a:latin typeface="Times New Roman"/>
                <a:ea typeface="Times New Roman"/>
                <a:cs typeface="Times New Roman"/>
                <a:sym typeface="Times New Roman"/>
              </a:rPr>
              <a:t>, </a:t>
            </a:r>
            <a:r>
              <a:rPr lang="en-GB" sz="850" i="1">
                <a:solidFill>
                  <a:schemeClr val="accent1"/>
                </a:solidFill>
                <a:highlight>
                  <a:srgbClr val="FFFFFF"/>
                </a:highlight>
                <a:latin typeface="Times New Roman"/>
                <a:ea typeface="Times New Roman"/>
                <a:cs typeface="Times New Roman"/>
                <a:sym typeface="Times New Roman"/>
              </a:rPr>
              <a:t>38</a:t>
            </a:r>
            <a:r>
              <a:rPr lang="en-GB" sz="850">
                <a:solidFill>
                  <a:schemeClr val="accent1"/>
                </a:solidFill>
                <a:highlight>
                  <a:srgbClr val="FFFFFF"/>
                </a:highlight>
                <a:latin typeface="Times New Roman"/>
                <a:ea typeface="Times New Roman"/>
                <a:cs typeface="Times New Roman"/>
                <a:sym typeface="Times New Roman"/>
              </a:rPr>
              <a:t>(5), pp.1177-1194.</a:t>
            </a:r>
            <a:endParaRPr sz="850">
              <a:solidFill>
                <a:schemeClr val="accen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latin typeface="Times New Roman"/>
                <a:ea typeface="Times New Roman"/>
                <a:cs typeface="Times New Roman"/>
                <a:sym typeface="Times New Roman"/>
              </a:rPr>
              <a:t>Bournemouth University, 2020, “</a:t>
            </a:r>
            <a:r>
              <a:rPr lang="en-GB" sz="850" i="1">
                <a:solidFill>
                  <a:schemeClr val="accent1"/>
                </a:solidFill>
                <a:latin typeface="Times New Roman"/>
                <a:ea typeface="Times New Roman"/>
                <a:cs typeface="Times New Roman"/>
                <a:sym typeface="Times New Roman"/>
              </a:rPr>
              <a:t>An Exploratory Discussion of a British Apparel Brand in Relation to New Markets: Developing Actionable Recommendations Based on Network, Relationship, and Collaboration Perspectives</a:t>
            </a:r>
            <a:r>
              <a:rPr lang="en-GB" sz="850">
                <a:solidFill>
                  <a:schemeClr val="accent1"/>
                </a:solidFill>
                <a:latin typeface="Times New Roman"/>
                <a:ea typeface="Times New Roman"/>
                <a:cs typeface="Times New Roman"/>
                <a:sym typeface="Times New Roman"/>
              </a:rPr>
              <a:t>”, Available at: </a:t>
            </a:r>
            <a:r>
              <a:rPr lang="en-GB" sz="850" u="sng">
                <a:solidFill>
                  <a:schemeClr val="accent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https://eprints.bournemouth.ac.uk/34355/1/1098-3512-1-PB.pdf</a:t>
            </a:r>
            <a:r>
              <a:rPr lang="en-GB" sz="850">
                <a:solidFill>
                  <a:schemeClr val="accent1"/>
                </a:solidFill>
                <a:latin typeface="Times New Roman"/>
                <a:ea typeface="Times New Roman"/>
                <a:cs typeface="Times New Roman"/>
                <a:sym typeface="Times New Roman"/>
              </a:rPr>
              <a:t> [Accessed on 12th December 2023]</a:t>
            </a:r>
            <a:endParaRPr sz="850">
              <a:solidFill>
                <a:schemeClr val="accent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De Haas, H., 2021. A theory of migration: the aspirations-capabilities framework. </a:t>
            </a:r>
            <a:r>
              <a:rPr lang="en-GB" sz="850" i="1">
                <a:solidFill>
                  <a:schemeClr val="accent1"/>
                </a:solidFill>
                <a:highlight>
                  <a:srgbClr val="FFFFFF"/>
                </a:highlight>
                <a:latin typeface="Times New Roman"/>
                <a:ea typeface="Times New Roman"/>
                <a:cs typeface="Times New Roman"/>
                <a:sym typeface="Times New Roman"/>
              </a:rPr>
              <a:t>Comparative migration studies</a:t>
            </a:r>
            <a:r>
              <a:rPr lang="en-GB" sz="850">
                <a:solidFill>
                  <a:schemeClr val="accent1"/>
                </a:solidFill>
                <a:highlight>
                  <a:srgbClr val="FFFFFF"/>
                </a:highlight>
                <a:latin typeface="Times New Roman"/>
                <a:ea typeface="Times New Roman"/>
                <a:cs typeface="Times New Roman"/>
                <a:sym typeface="Times New Roman"/>
              </a:rPr>
              <a:t>, </a:t>
            </a:r>
            <a:r>
              <a:rPr lang="en-GB" sz="850" i="1">
                <a:solidFill>
                  <a:schemeClr val="accent1"/>
                </a:solidFill>
                <a:highlight>
                  <a:srgbClr val="FFFFFF"/>
                </a:highlight>
                <a:latin typeface="Times New Roman"/>
                <a:ea typeface="Times New Roman"/>
                <a:cs typeface="Times New Roman"/>
                <a:sym typeface="Times New Roman"/>
              </a:rPr>
              <a:t>9</a:t>
            </a:r>
            <a:r>
              <a:rPr lang="en-GB" sz="850">
                <a:solidFill>
                  <a:schemeClr val="accent1"/>
                </a:solidFill>
                <a:highlight>
                  <a:srgbClr val="FFFFFF"/>
                </a:highlight>
                <a:latin typeface="Times New Roman"/>
                <a:ea typeface="Times New Roman"/>
                <a:cs typeface="Times New Roman"/>
                <a:sym typeface="Times New Roman"/>
              </a:rPr>
              <a:t>(1), pp.1-35.</a:t>
            </a:r>
            <a:endParaRPr sz="850">
              <a:solidFill>
                <a:schemeClr val="accent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Gao, D., Wang, G.G. and Pedrycz, W., 2020. Solving fuzzy job-shop scheduling problem using DE algorithm improved by a selection mechanism. </a:t>
            </a:r>
            <a:r>
              <a:rPr lang="en-GB" sz="850" i="1">
                <a:solidFill>
                  <a:schemeClr val="accent1"/>
                </a:solidFill>
                <a:highlight>
                  <a:srgbClr val="FFFFFF"/>
                </a:highlight>
                <a:latin typeface="Times New Roman"/>
                <a:ea typeface="Times New Roman"/>
                <a:cs typeface="Times New Roman"/>
                <a:sym typeface="Times New Roman"/>
              </a:rPr>
              <a:t>IEEE Transactions on Fuzzy Systems</a:t>
            </a:r>
            <a:r>
              <a:rPr lang="en-GB" sz="850">
                <a:solidFill>
                  <a:schemeClr val="accent1"/>
                </a:solidFill>
                <a:highlight>
                  <a:srgbClr val="FFFFFF"/>
                </a:highlight>
                <a:latin typeface="Times New Roman"/>
                <a:ea typeface="Times New Roman"/>
                <a:cs typeface="Times New Roman"/>
                <a:sym typeface="Times New Roman"/>
              </a:rPr>
              <a:t>, </a:t>
            </a:r>
            <a:r>
              <a:rPr lang="en-GB" sz="850" i="1">
                <a:solidFill>
                  <a:schemeClr val="accent1"/>
                </a:solidFill>
                <a:highlight>
                  <a:srgbClr val="FFFFFF"/>
                </a:highlight>
                <a:latin typeface="Times New Roman"/>
                <a:ea typeface="Times New Roman"/>
                <a:cs typeface="Times New Roman"/>
                <a:sym typeface="Times New Roman"/>
              </a:rPr>
              <a:t>28</a:t>
            </a:r>
            <a:r>
              <a:rPr lang="en-GB" sz="850">
                <a:solidFill>
                  <a:schemeClr val="accent1"/>
                </a:solidFill>
                <a:highlight>
                  <a:srgbClr val="FFFFFF"/>
                </a:highlight>
                <a:latin typeface="Times New Roman"/>
                <a:ea typeface="Times New Roman"/>
                <a:cs typeface="Times New Roman"/>
                <a:sym typeface="Times New Roman"/>
              </a:rPr>
              <a:t>(12), pp.3265-3275.</a:t>
            </a:r>
            <a:endParaRPr sz="850">
              <a:solidFill>
                <a:schemeClr val="accent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Järvelä, S., Nguyen, A. and Hadwin, A., 2023. Human and artificial intelligence collaboration for socially shared regulation in learning. </a:t>
            </a:r>
            <a:r>
              <a:rPr lang="en-GB" sz="850" i="1">
                <a:solidFill>
                  <a:schemeClr val="accent1"/>
                </a:solidFill>
                <a:highlight>
                  <a:srgbClr val="FFFFFF"/>
                </a:highlight>
                <a:latin typeface="Times New Roman"/>
                <a:ea typeface="Times New Roman"/>
                <a:cs typeface="Times New Roman"/>
                <a:sym typeface="Times New Roman"/>
              </a:rPr>
              <a:t>British Journal of Educational Technology</a:t>
            </a:r>
            <a:r>
              <a:rPr lang="en-GB" sz="850">
                <a:solidFill>
                  <a:schemeClr val="accent1"/>
                </a:solidFill>
                <a:highlight>
                  <a:srgbClr val="FFFFFF"/>
                </a:highlight>
                <a:latin typeface="Times New Roman"/>
                <a:ea typeface="Times New Roman"/>
                <a:cs typeface="Times New Roman"/>
                <a:sym typeface="Times New Roman"/>
              </a:rPr>
              <a:t>.</a:t>
            </a:r>
            <a:endParaRPr sz="850">
              <a:solidFill>
                <a:schemeClr val="accent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Puntoni, S., Reczek, R.W., Giesler, M. and Botti, S., 2021. Consumers and artificial intelligence: An experiential perspective. </a:t>
            </a:r>
            <a:r>
              <a:rPr lang="en-GB" sz="850" i="1">
                <a:solidFill>
                  <a:schemeClr val="accent1"/>
                </a:solidFill>
                <a:highlight>
                  <a:srgbClr val="FFFFFF"/>
                </a:highlight>
                <a:latin typeface="Times New Roman"/>
                <a:ea typeface="Times New Roman"/>
                <a:cs typeface="Times New Roman"/>
                <a:sym typeface="Times New Roman"/>
              </a:rPr>
              <a:t>Journal of Marketing</a:t>
            </a:r>
            <a:r>
              <a:rPr lang="en-GB" sz="850">
                <a:solidFill>
                  <a:schemeClr val="accent1"/>
                </a:solidFill>
                <a:highlight>
                  <a:srgbClr val="FFFFFF"/>
                </a:highlight>
                <a:latin typeface="Times New Roman"/>
                <a:ea typeface="Times New Roman"/>
                <a:cs typeface="Times New Roman"/>
                <a:sym typeface="Times New Roman"/>
              </a:rPr>
              <a:t>, </a:t>
            </a:r>
            <a:r>
              <a:rPr lang="en-GB" sz="850" i="1">
                <a:solidFill>
                  <a:schemeClr val="accent1"/>
                </a:solidFill>
                <a:highlight>
                  <a:srgbClr val="FFFFFF"/>
                </a:highlight>
                <a:latin typeface="Times New Roman"/>
                <a:ea typeface="Times New Roman"/>
                <a:cs typeface="Times New Roman"/>
                <a:sym typeface="Times New Roman"/>
              </a:rPr>
              <a:t>85</a:t>
            </a:r>
            <a:r>
              <a:rPr lang="en-GB" sz="850">
                <a:solidFill>
                  <a:schemeClr val="accent1"/>
                </a:solidFill>
                <a:highlight>
                  <a:srgbClr val="FFFFFF"/>
                </a:highlight>
                <a:latin typeface="Times New Roman"/>
                <a:ea typeface="Times New Roman"/>
                <a:cs typeface="Times New Roman"/>
                <a:sym typeface="Times New Roman"/>
              </a:rPr>
              <a:t>(1), pp.131-151.</a:t>
            </a:r>
            <a:endParaRPr sz="850">
              <a:solidFill>
                <a:schemeClr val="accent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688"/>
              <a:buFont typeface="Arial"/>
              <a:buNone/>
            </a:pPr>
            <a:r>
              <a:rPr lang="en-GB" sz="850">
                <a:solidFill>
                  <a:schemeClr val="accent1"/>
                </a:solidFill>
                <a:highlight>
                  <a:srgbClr val="FFFFFF"/>
                </a:highlight>
                <a:latin typeface="Times New Roman"/>
                <a:ea typeface="Times New Roman"/>
                <a:cs typeface="Times New Roman"/>
                <a:sym typeface="Times New Roman"/>
              </a:rPr>
              <a:t>RDC, 2023, “</a:t>
            </a:r>
            <a:r>
              <a:rPr lang="en-GB" sz="850" i="1">
                <a:solidFill>
                  <a:schemeClr val="accent1"/>
                </a:solidFill>
                <a:highlight>
                  <a:srgbClr val="FFFFFF"/>
                </a:highlight>
                <a:latin typeface="Times New Roman"/>
                <a:ea typeface="Times New Roman"/>
                <a:cs typeface="Times New Roman"/>
                <a:sym typeface="Times New Roman"/>
              </a:rPr>
              <a:t>The Power of Effective Communication in Managing Stress and Building Resilience</a:t>
            </a:r>
            <a:r>
              <a:rPr lang="en-GB" sz="850">
                <a:solidFill>
                  <a:schemeClr val="accent1"/>
                </a:solidFill>
                <a:highlight>
                  <a:srgbClr val="FFFFFF"/>
                </a:highlight>
                <a:latin typeface="Times New Roman"/>
                <a:ea typeface="Times New Roman"/>
                <a:cs typeface="Times New Roman"/>
                <a:sym typeface="Times New Roman"/>
              </a:rPr>
              <a:t>”, Available at: </a:t>
            </a:r>
            <a:r>
              <a:rPr lang="en-GB" sz="850" u="sng">
                <a:solidFill>
                  <a:schemeClr val="accent1"/>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https://www.resiliencetraining.co.uk/communication-in-managing-stress-and-building-resilience/</a:t>
            </a:r>
            <a:r>
              <a:rPr lang="en-GB" sz="850">
                <a:solidFill>
                  <a:schemeClr val="accent1"/>
                </a:solidFill>
                <a:highlight>
                  <a:srgbClr val="FFFFFF"/>
                </a:highlight>
                <a:latin typeface="Times New Roman"/>
                <a:ea typeface="Times New Roman"/>
                <a:cs typeface="Times New Roman"/>
                <a:sym typeface="Times New Roman"/>
              </a:rPr>
              <a:t> </a:t>
            </a:r>
            <a:r>
              <a:rPr lang="en-GB" sz="850">
                <a:solidFill>
                  <a:schemeClr val="accent1"/>
                </a:solidFill>
                <a:latin typeface="Times New Roman"/>
                <a:ea typeface="Times New Roman"/>
                <a:cs typeface="Times New Roman"/>
                <a:sym typeface="Times New Roman"/>
              </a:rPr>
              <a:t>[Accessed on 12th December 2023]</a:t>
            </a:r>
            <a:endParaRPr sz="850">
              <a:solidFill>
                <a:schemeClr val="accent1"/>
              </a:solidFill>
              <a:highlight>
                <a:srgbClr val="FFFFFF"/>
              </a:highlight>
              <a:latin typeface="Times New Roman"/>
              <a:ea typeface="Times New Roman"/>
              <a:cs typeface="Times New Roman"/>
              <a:sym typeface="Times New Roman"/>
            </a:endParaRPr>
          </a:p>
          <a:p>
            <a:pPr marL="0" lvl="0" indent="0" algn="l" rtl="0">
              <a:spcBef>
                <a:spcPts val="1200"/>
              </a:spcBef>
              <a:spcAft>
                <a:spcPts val="1200"/>
              </a:spcAft>
              <a:buSzPts val="688"/>
              <a:buNone/>
            </a:pPr>
            <a:endParaRPr sz="1225">
              <a:solidFill>
                <a:schemeClr val="accen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a:t>THANK YOU</a:t>
            </a:r>
            <a:endParaRPr/>
          </a:p>
        </p:txBody>
      </p:sp>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939</Words>
  <Application>Microsoft Macintosh PowerPoint</Application>
  <PresentationFormat>On-screen Show (16:9)</PresentationFormat>
  <Paragraphs>53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Times New Roman</vt:lpstr>
      <vt:lpstr>Lato</vt:lpstr>
      <vt:lpstr>Playfair Display</vt:lpstr>
      <vt:lpstr>Arial</vt:lpstr>
      <vt:lpstr>Coral</vt:lpstr>
      <vt:lpstr>Name:VictoriaGrigoras StudentID:2234531 Modulecode:(LCBB4003) Module name:Modern Workplace Lecturer: Dr.Laila Maazouz </vt:lpstr>
      <vt:lpstr>Introduction</vt:lpstr>
      <vt:lpstr>Managerial Tasks and Skills at Marks &amp; Spencer</vt:lpstr>
      <vt:lpstr>Team Leadership and Collaboration </vt:lpstr>
      <vt:lpstr>Resource Allocation &amp; Optimization </vt:lpstr>
      <vt:lpstr>Adaptability and Change Management </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Name:VictoriaGrigoras StudentID:2234531 Modulecode:(LCBB4003) Module name:Modern Workplace Lecturer: Dr.Laila Maazouz </dc:title>
  <cp:lastModifiedBy>Victoria Rotari</cp:lastModifiedBy>
  <cp:revision>1</cp:revision>
  <dcterms:modified xsi:type="dcterms:W3CDTF">2023-12-17T16:24:41Z</dcterms:modified>
</cp:coreProperties>
</file>