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9"/>
  </p:notesMasterIdLst>
  <p:sldIdLst>
    <p:sldId id="256" r:id="rId2"/>
    <p:sldId id="282" r:id="rId3"/>
    <p:sldId id="284" r:id="rId4"/>
    <p:sldId id="257" r:id="rId5"/>
    <p:sldId id="258" r:id="rId6"/>
    <p:sldId id="279" r:id="rId7"/>
    <p:sldId id="280" r:id="rId8"/>
    <p:sldId id="281" r:id="rId9"/>
    <p:sldId id="271" r:id="rId10"/>
    <p:sldId id="259" r:id="rId11"/>
    <p:sldId id="272" r:id="rId12"/>
    <p:sldId id="260" r:id="rId13"/>
    <p:sldId id="270" r:id="rId14"/>
    <p:sldId id="263" r:id="rId15"/>
    <p:sldId id="265" r:id="rId16"/>
    <p:sldId id="277" r:id="rId17"/>
    <p:sldId id="27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D4B5F-6BA0-2748-9FD5-0298CFE5AF41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A9079-5032-E34E-8700-CF0400D26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605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1000" b="0">
                <a:solidFill>
                  <a:schemeClr val="tx1"/>
                </a:solidFill>
                <a:latin typeface="Times New Roman" charset="0"/>
                <a:cs typeface="+mn-cs"/>
              </a:rPr>
              <a:t>5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143000" y="4265613"/>
            <a:ext cx="4648200" cy="3430587"/>
          </a:xfrm>
          <a:ln/>
        </p:spPr>
        <p:txBody>
          <a:bodyPr lIns="115888" tIns="58738" rIns="115888" bIns="58738"/>
          <a:lstStyle/>
          <a:p>
            <a:pPr defTabSz="1452563">
              <a:defRPr/>
            </a:pPr>
            <a:r>
              <a:rPr lang="en-US" smtClean="0">
                <a:cs typeface="+mn-cs"/>
              </a:rPr>
              <a:t>Wellness is multidimensional. Being fit is not enough to be well.</a:t>
            </a:r>
          </a:p>
          <a:p>
            <a:pPr defTabSz="1452563">
              <a:defRPr/>
            </a:pPr>
            <a:endParaRPr lang="en-US" smtClean="0">
              <a:cs typeface="+mn-cs"/>
            </a:endParaRPr>
          </a:p>
          <a:p>
            <a:pPr defTabSz="1452563">
              <a:defRPr/>
            </a:pPr>
            <a:endParaRPr lang="en-US" smtClean="0">
              <a:cs typeface="+mn-cs"/>
            </a:endParaRPr>
          </a:p>
        </p:txBody>
      </p:sp>
      <p:sp>
        <p:nvSpPr>
          <p:cNvPr id="53255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1000" b="0">
                <a:solidFill>
                  <a:schemeClr val="tx1"/>
                </a:solidFill>
                <a:latin typeface="Times New Roman" charset="0"/>
                <a:cs typeface="+mn-cs"/>
              </a:rPr>
              <a:t>8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r>
              <a:rPr lang="en-US" smtClean="0">
                <a:cs typeface="+mn-cs"/>
              </a:rPr>
              <a:t>This chart examines each of the dimensions in greater detail.  </a:t>
            </a:r>
          </a:p>
          <a:p>
            <a:pPr>
              <a:defRPr/>
            </a:pPr>
            <a:endParaRPr lang="en-US" smtClean="0">
              <a:cs typeface="+mn-cs"/>
            </a:endParaRPr>
          </a:p>
          <a:p>
            <a:pPr>
              <a:defRPr/>
            </a:pPr>
            <a:r>
              <a:rPr lang="en-US" smtClean="0">
                <a:cs typeface="+mn-cs"/>
              </a:rPr>
              <a:t>On the emotional scale a person can be either happy or depressed.  On the intellectual scale a person can be informed or ignorant.  On the physical scale a person could be fit or unfit, on the social scale a person could be involved or lonely and on the spiritual scale a person could be fulfilled or unfulfilled.</a:t>
            </a:r>
          </a:p>
          <a:p>
            <a:pPr>
              <a:defRPr/>
            </a:pPr>
            <a:r>
              <a:rPr lang="en-US" smtClean="0">
                <a:cs typeface="+mn-cs"/>
              </a:rPr>
              <a:t>Outlook in life can have a major influence on quality of life. People who are </a:t>
            </a:r>
            <a:r>
              <a:rPr lang="ja-JP" altLang="en-US" smtClean="0">
                <a:latin typeface="Arial"/>
                <a:cs typeface="+mn-cs"/>
              </a:rPr>
              <a:t>“</a:t>
            </a:r>
            <a:r>
              <a:rPr lang="en-US" smtClean="0">
                <a:cs typeface="+mn-cs"/>
              </a:rPr>
              <a:t>well</a:t>
            </a:r>
            <a:r>
              <a:rPr lang="ja-JP" altLang="en-US" smtClean="0">
                <a:latin typeface="Arial"/>
                <a:cs typeface="+mn-cs"/>
              </a:rPr>
              <a:t>”</a:t>
            </a:r>
            <a:r>
              <a:rPr lang="en-US" smtClean="0">
                <a:cs typeface="+mn-cs"/>
              </a:rPr>
              <a:t> typically have a positive outlook on life.</a:t>
            </a:r>
          </a:p>
          <a:p>
            <a:pPr>
              <a:defRPr/>
            </a:pPr>
            <a:endParaRPr lang="en-US" smtClean="0">
              <a:cs typeface="+mn-cs"/>
            </a:endParaRPr>
          </a:p>
        </p:txBody>
      </p:sp>
      <p:sp>
        <p:nvSpPr>
          <p:cNvPr id="19463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1000" b="0">
                <a:solidFill>
                  <a:schemeClr val="tx1"/>
                </a:solidFill>
                <a:latin typeface="Times New Roman" charset="0"/>
                <a:cs typeface="+mn-cs"/>
              </a:rPr>
              <a:t>6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r>
              <a:rPr lang="en-US" smtClean="0">
                <a:cs typeface="+mn-cs"/>
              </a:rPr>
              <a:t>This figure contrasts disease treatment w/ health promotion.</a:t>
            </a:r>
          </a:p>
          <a:p>
            <a:pPr>
              <a:defRPr/>
            </a:pPr>
            <a:endParaRPr lang="en-US" smtClean="0">
              <a:cs typeface="+mn-cs"/>
            </a:endParaRPr>
          </a:p>
          <a:p>
            <a:pPr>
              <a:defRPr/>
            </a:pPr>
            <a:r>
              <a:rPr lang="en-US" smtClean="0">
                <a:cs typeface="+mn-cs"/>
              </a:rPr>
              <a:t>The typical medical model is oriented towards disease treatment.  People get sick and then go to the doctor.  A step better than this is to prevent disease before it occurs.  Better still is the Wellness philosophy which is based on health promotion. By adopting positive health behaviors there is a reduced chance of becoming ill and requiring treatment.</a:t>
            </a:r>
          </a:p>
          <a:p>
            <a:pPr>
              <a:defRPr/>
            </a:pPr>
            <a:endParaRPr lang="en-US" smtClean="0">
              <a:cs typeface="+mn-cs"/>
            </a:endParaRPr>
          </a:p>
          <a:p>
            <a:pPr>
              <a:defRPr/>
            </a:pPr>
            <a:r>
              <a:rPr lang="en-US" smtClean="0">
                <a:cs typeface="+mn-cs"/>
              </a:rPr>
              <a:t>A shocking statistic is that our government currently spends 97% of our health care expenses are spent on treatment and prevention.  Only 3% for health promotion. (an analogy is not getting the oil changed in your car and then spending money on a new engine).</a:t>
            </a:r>
          </a:p>
          <a:p>
            <a:pPr>
              <a:defRPr/>
            </a:pPr>
            <a:endParaRPr lang="en-US" smtClean="0">
              <a:cs typeface="+mn-cs"/>
            </a:endParaRPr>
          </a:p>
          <a:p>
            <a:pPr>
              <a:defRPr/>
            </a:pPr>
            <a:endParaRPr lang="en-US" smtClean="0">
              <a:cs typeface="+mn-cs"/>
            </a:endParaRPr>
          </a:p>
          <a:p>
            <a:pPr>
              <a:defRPr/>
            </a:pPr>
            <a:endParaRPr lang="en-US" smtClean="0">
              <a:cs typeface="+mn-cs"/>
            </a:endParaRPr>
          </a:p>
        </p:txBody>
      </p:sp>
      <p:sp>
        <p:nvSpPr>
          <p:cNvPr id="15367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19050" tIns="0" rIns="19050" bIns="0" anchor="b"/>
          <a:lstStyle/>
          <a:p>
            <a:pPr algn="r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1000" b="0">
                <a:solidFill>
                  <a:schemeClr val="tx1"/>
                </a:solidFill>
                <a:latin typeface="Times New Roman" charset="0"/>
                <a:cs typeface="+mn-cs"/>
              </a:rPr>
              <a:t>2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3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3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Physical Activity impacts health, wellness and fitness. </a:t>
            </a:r>
          </a:p>
          <a:p>
            <a:pPr>
              <a:defRPr/>
            </a:pPr>
            <a:endParaRPr lang="en-US" dirty="0" smtClean="0"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C11239D-0A35-CD4C-ADFB-3102A0CFB033}" type="datetimeFigureOut">
              <a:rPr lang="en-US" smtClean="0"/>
              <a:t>3/11/2019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CF3B0495-E86F-C946-9785-FE8394F91BB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9525" y="4624668"/>
            <a:ext cx="7499675" cy="933450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Health and Wellbeing </a:t>
            </a:r>
            <a:r>
              <a:rPr lang="en-US" sz="3200" dirty="0" smtClean="0"/>
              <a:t>–</a:t>
            </a:r>
            <a:r>
              <a:rPr lang="en-GB" sz="3200" dirty="0" smtClean="0"/>
              <a:t> Outdoor PA / Exercise</a:t>
            </a:r>
            <a:endParaRPr lang="en-GB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6625" y="5562599"/>
            <a:ext cx="7012575" cy="748553"/>
          </a:xfrm>
        </p:spPr>
        <p:txBody>
          <a:bodyPr>
            <a:noAutofit/>
          </a:bodyPr>
          <a:lstStyle/>
          <a:p>
            <a:r>
              <a:rPr lang="en-GB" sz="2000" dirty="0" smtClean="0"/>
              <a:t>SHSS5070</a:t>
            </a:r>
          </a:p>
          <a:p>
            <a:r>
              <a:rPr lang="en-GB" sz="2000" dirty="0" smtClean="0"/>
              <a:t>Week </a:t>
            </a:r>
            <a:r>
              <a:rPr lang="en-GB" sz="2000" dirty="0"/>
              <a:t>6</a:t>
            </a:r>
            <a:r>
              <a:rPr lang="en-GB" sz="2000" dirty="0" smtClean="0"/>
              <a:t> </a:t>
            </a:r>
          </a:p>
          <a:p>
            <a:r>
              <a:rPr lang="en-GB" sz="2000" dirty="0" smtClean="0"/>
              <a:t>Alison </a:t>
            </a:r>
            <a:r>
              <a:rPr lang="en-GB" sz="2000" dirty="0" err="1" smtClean="0"/>
              <a:t>Connaughton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49806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Definitions of Health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term health is generally taken to incorporate physical health, mental or emotional health, social health, spiritual health, lifestyle and functionality (Pretty and </a:t>
            </a:r>
            <a:r>
              <a:rPr lang="en-GB" dirty="0" err="1" smtClean="0"/>
              <a:t>Pencheon</a:t>
            </a:r>
            <a:r>
              <a:rPr lang="en-GB" dirty="0" smtClean="0"/>
              <a:t>, 2016).</a:t>
            </a:r>
          </a:p>
          <a:p>
            <a:r>
              <a:rPr lang="en-GB" dirty="0" smtClean="0"/>
              <a:t>WHO health definition (1948)</a:t>
            </a:r>
            <a:r>
              <a:rPr lang="en-US" dirty="0" smtClean="0"/>
              <a:t>…still widely cited and accepted:</a:t>
            </a:r>
          </a:p>
          <a:p>
            <a:r>
              <a:rPr lang="en-US" dirty="0" smtClean="0"/>
              <a:t>‘health is a state of complete physical, mental and social (individual) well-being, and not merely the absence of disease or infirmity’. 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189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Well-being is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A positive physical, social and mental state; it is not just the absence of pain, discomfort and incapacity. </a:t>
            </a:r>
          </a:p>
          <a:p>
            <a:r>
              <a:rPr lang="en-GB" dirty="0" smtClean="0"/>
              <a:t>Requires that basic needs are met, that individuals have a sense of purpose, that they feel able to achieve important personal goals and participate in society.</a:t>
            </a:r>
          </a:p>
          <a:p>
            <a:pPr lvl="1"/>
            <a:r>
              <a:rPr lang="en-GB" dirty="0" err="1" smtClean="0"/>
              <a:t>Pencheon</a:t>
            </a:r>
            <a:r>
              <a:rPr lang="en-GB" dirty="0"/>
              <a:t> </a:t>
            </a:r>
            <a:r>
              <a:rPr lang="en-GB" dirty="0" smtClean="0"/>
              <a:t>(2012); ONS (2013)</a:t>
            </a:r>
          </a:p>
          <a:p>
            <a:endParaRPr lang="en-GB" dirty="0"/>
          </a:p>
          <a:p>
            <a:r>
              <a:rPr lang="en-GB" dirty="0" smtClean="0"/>
              <a:t>SDT  </a:t>
            </a:r>
            <a:r>
              <a:rPr lang="en-US" dirty="0" smtClean="0"/>
              <a:t>–</a:t>
            </a:r>
            <a:r>
              <a:rPr lang="en-GB" dirty="0" smtClean="0"/>
              <a:t> basic needs theory</a:t>
            </a:r>
          </a:p>
          <a:p>
            <a:pPr lvl="1"/>
            <a:r>
              <a:rPr lang="en-GB" dirty="0" smtClean="0"/>
              <a:t>Competence </a:t>
            </a:r>
          </a:p>
          <a:p>
            <a:pPr lvl="1"/>
            <a:r>
              <a:rPr lang="en-GB" dirty="0" smtClean="0"/>
              <a:t>Autonomy</a:t>
            </a:r>
          </a:p>
          <a:p>
            <a:pPr lvl="1"/>
            <a:r>
              <a:rPr lang="en-GB" dirty="0" smtClean="0"/>
              <a:t>Relatedness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14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000" b="1" dirty="0" smtClean="0">
                <a:cs typeface="+mj-cs"/>
              </a:rPr>
              <a:t>Fundamental Principles for health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13542"/>
            <a:ext cx="8229600" cy="428410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GB" sz="2000" dirty="0">
                <a:latin typeface="Arial" charset="0"/>
                <a:ea typeface="ＭＳ Ｐゴシック" charset="0"/>
              </a:rPr>
              <a:t>Health is a fundamental right for all people, communities and environments</a:t>
            </a:r>
            <a:r>
              <a:rPr lang="en-GB" sz="2000" dirty="0" smtClean="0">
                <a:latin typeface="Arial" charset="0"/>
                <a:ea typeface="ＭＳ Ｐゴシック" charset="0"/>
              </a:rPr>
              <a:t>.</a:t>
            </a:r>
            <a:endParaRPr lang="en-GB" sz="2000" dirty="0">
              <a:latin typeface="Arial" charset="0"/>
              <a:ea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GB" sz="2000" dirty="0">
                <a:latin typeface="Arial" charset="0"/>
                <a:ea typeface="ＭＳ Ｐゴシック" charset="0"/>
              </a:rPr>
              <a:t>Health is multi-dimensional and interconnected</a:t>
            </a:r>
            <a:r>
              <a:rPr lang="en-GB" sz="2000" dirty="0" smtClean="0">
                <a:latin typeface="Arial" charset="0"/>
                <a:ea typeface="ＭＳ Ｐゴシック" charset="0"/>
              </a:rPr>
              <a:t>.</a:t>
            </a:r>
            <a:endParaRPr lang="en-GB" sz="2000" dirty="0">
              <a:latin typeface="Arial" charset="0"/>
              <a:ea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GB" sz="2000" dirty="0">
                <a:latin typeface="Arial" charset="0"/>
                <a:ea typeface="ＭＳ Ｐゴシック" charset="0"/>
              </a:rPr>
              <a:t>To achieve health means much more than people having access to medical health services and making healthy lifestyle choices</a:t>
            </a:r>
            <a:r>
              <a:rPr lang="en-GB" sz="2000" dirty="0" smtClean="0">
                <a:latin typeface="Arial" charset="0"/>
                <a:ea typeface="ＭＳ Ｐゴシック" charset="0"/>
              </a:rPr>
              <a:t>.</a:t>
            </a:r>
            <a:endParaRPr lang="en-GB" sz="2000" dirty="0">
              <a:latin typeface="Arial" charset="0"/>
              <a:ea typeface="ＭＳ Ｐゴシック" charset="0"/>
            </a:endParaRP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GB" sz="2000" dirty="0">
                <a:latin typeface="Arial" charset="0"/>
                <a:ea typeface="ＭＳ Ｐゴシック" charset="0"/>
              </a:rPr>
              <a:t>Health status is determined just as much by social, economic and environmental factors as by individual health and lifestyle choices and medical advances.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dirty="0">
                <a:latin typeface="Arial" charset="0"/>
                <a:ea typeface="ＭＳ Ｐゴシック" charset="0"/>
              </a:rPr>
              <a:t>				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sz="2000" dirty="0">
                <a:latin typeface="Arial" charset="0"/>
                <a:ea typeface="ＭＳ Ｐゴシック" charset="0"/>
              </a:rPr>
              <a:t>								However…..</a:t>
            </a:r>
          </a:p>
          <a:p>
            <a:pPr eaLnBrk="1" hangingPunct="1">
              <a:lnSpc>
                <a:spcPct val="80000"/>
              </a:lnSpc>
            </a:pPr>
            <a:endParaRPr lang="en-GB" sz="20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22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+mj-cs"/>
              </a:rPr>
              <a:t>Inequalities in Health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98474" y="1374210"/>
            <a:ext cx="7556313" cy="4751954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GB" sz="2000" dirty="0" smtClean="0">
                <a:cs typeface="+mn-cs"/>
              </a:rPr>
              <a:t>	When it comes to achieving health, some people and communities are disadvantaged due to inequitable access to the resources and conditions that promote health.</a:t>
            </a:r>
            <a:br>
              <a:rPr lang="en-GB" sz="2000" dirty="0" smtClean="0">
                <a:cs typeface="+mn-cs"/>
              </a:rPr>
            </a:br>
            <a:endParaRPr lang="en-GB" sz="2000" dirty="0" smtClean="0">
              <a:cs typeface="+mn-cs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r>
              <a:rPr lang="en-GB" sz="2000" dirty="0" smtClean="0">
                <a:cs typeface="+mn-cs"/>
              </a:rPr>
              <a:t>	Opportunities for the health of people and communities at local, national and global levels are distributed unequally according to factors such as: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en-GB" sz="2000" dirty="0" smtClean="0">
              <a:cs typeface="+mn-cs"/>
            </a:endParaRP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GB" sz="1800" dirty="0" smtClean="0"/>
              <a:t>the socio-economic status (income, education, occupation)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GB" sz="1800" dirty="0" smtClean="0"/>
              <a:t>social support structures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GB" sz="1800" dirty="0" smtClean="0"/>
              <a:t>the degree of control, power and autonomy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US" dirty="0"/>
              <a:t>a</a:t>
            </a:r>
            <a:r>
              <a:rPr lang="en-GB" sz="1800" dirty="0" err="1" smtClean="0"/>
              <a:t>ge</a:t>
            </a:r>
            <a:endParaRPr lang="en-GB" sz="1800" dirty="0" smtClean="0"/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US" dirty="0"/>
              <a:t>g</a:t>
            </a:r>
            <a:r>
              <a:rPr lang="en-GB" sz="1800" dirty="0" smtClean="0"/>
              <a:t>ender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GB" sz="1800" dirty="0"/>
              <a:t>g</a:t>
            </a:r>
            <a:r>
              <a:rPr lang="en-GB" sz="1800" dirty="0" smtClean="0"/>
              <a:t>eography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r>
              <a:rPr lang="en-GB" sz="1800" dirty="0" smtClean="0"/>
              <a:t>culture and language</a:t>
            </a:r>
          </a:p>
          <a:p>
            <a:pPr marL="990600" lvl="1" indent="-533400" eaLnBrk="1" hangingPunct="1">
              <a:lnSpc>
                <a:spcPct val="80000"/>
              </a:lnSpc>
              <a:buFontTx/>
              <a:buAutoNum type="arabicPeriod"/>
              <a:defRPr/>
            </a:pPr>
            <a:endParaRPr lang="en-GB" dirty="0"/>
          </a:p>
          <a:p>
            <a:pPr lvl="1" indent="0" eaLnBrk="1" hangingPunct="1">
              <a:lnSpc>
                <a:spcPct val="80000"/>
              </a:lnSpc>
              <a:buNone/>
              <a:defRPr/>
            </a:pPr>
            <a:r>
              <a:rPr lang="en-GB" sz="1800" dirty="0" smtClean="0"/>
              <a:t>What do we mean by this?</a:t>
            </a:r>
          </a:p>
        </p:txBody>
      </p:sp>
    </p:spTree>
    <p:extLst>
      <p:ext uri="{BB962C8B-B14F-4D97-AF65-F5344CB8AC3E}">
        <p14:creationId xmlns:p14="http://schemas.microsoft.com/office/powerpoint/2010/main" val="270895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Well-being in modern societies (Pretty &amp; </a:t>
            </a:r>
            <a:r>
              <a:rPr lang="en-GB" dirty="0" err="1" smtClean="0"/>
              <a:t>Pencheon</a:t>
            </a:r>
            <a:r>
              <a:rPr lang="en-GB" dirty="0" smtClean="0"/>
              <a:t>, 2016)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Ancient Greeks </a:t>
            </a:r>
            <a:r>
              <a:rPr lang="en-US" dirty="0" smtClean="0"/>
              <a:t>–</a:t>
            </a:r>
            <a:r>
              <a:rPr lang="en-GB" dirty="0" smtClean="0"/>
              <a:t> associated healing and wellbeing with being away from settlements.</a:t>
            </a:r>
          </a:p>
          <a:p>
            <a:r>
              <a:rPr lang="en-GB" dirty="0" smtClean="0"/>
              <a:t>Healing temples on hilltops </a:t>
            </a:r>
            <a:r>
              <a:rPr lang="en-US" dirty="0" smtClean="0"/>
              <a:t>–</a:t>
            </a:r>
            <a:r>
              <a:rPr lang="en-GB" dirty="0" smtClean="0"/>
              <a:t> light, water, wind and aromatics from pine forests. </a:t>
            </a:r>
          </a:p>
          <a:p>
            <a:r>
              <a:rPr lang="en-GB" dirty="0" smtClean="0"/>
              <a:t>Assumed that well-being emerged from natural places (Hart, 1965; </a:t>
            </a:r>
            <a:r>
              <a:rPr lang="en-GB" dirty="0" err="1" smtClean="0"/>
              <a:t>Gesler</a:t>
            </a:r>
            <a:r>
              <a:rPr lang="en-GB" dirty="0" smtClean="0"/>
              <a:t>, 1993; Koenig, 2000)</a:t>
            </a:r>
          </a:p>
          <a:p>
            <a:r>
              <a:rPr lang="en-GB" dirty="0" smtClean="0"/>
              <a:t>Now recognised that natural and social contexts of individuals is a key determinant of well being.</a:t>
            </a:r>
          </a:p>
          <a:p>
            <a:pPr lvl="1"/>
            <a:r>
              <a:rPr lang="en-GB" dirty="0" smtClean="0"/>
              <a:t>Protection from stressors and improving </a:t>
            </a:r>
            <a:r>
              <a:rPr lang="en-GB" dirty="0" smtClean="0"/>
              <a:t>resilience </a:t>
            </a:r>
            <a:r>
              <a:rPr lang="en-GB" dirty="0" smtClean="0"/>
              <a:t>and recovery (Sternberg, 2009)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984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Advances in health care and treatment</a:t>
            </a:r>
            <a:r>
              <a:rPr lang="en-US" dirty="0" smtClean="0"/>
              <a:t>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Mortality rates fallen / average lifespans are extending.</a:t>
            </a:r>
          </a:p>
          <a:p>
            <a:r>
              <a:rPr lang="en-GB" dirty="0" smtClean="0"/>
              <a:t>Mean life expectancy worldwide has risen from 56.0 </a:t>
            </a:r>
            <a:r>
              <a:rPr lang="en-US" dirty="0" smtClean="0"/>
              <a:t>–</a:t>
            </a:r>
            <a:r>
              <a:rPr lang="en-GB" dirty="0" smtClean="0"/>
              <a:t> 70.4 years (since the 1960’s) </a:t>
            </a:r>
            <a:r>
              <a:rPr lang="en-GB" dirty="0" err="1" smtClean="0"/>
              <a:t>Unicef</a:t>
            </a:r>
            <a:r>
              <a:rPr lang="en-GB" dirty="0" smtClean="0"/>
              <a:t> (2012)</a:t>
            </a:r>
          </a:p>
          <a:p>
            <a:r>
              <a:rPr lang="en-GB" dirty="0" smtClean="0"/>
              <a:t>New wave of health and well-being problems in modern societies has emerged. </a:t>
            </a:r>
          </a:p>
          <a:p>
            <a:pPr lvl="1"/>
            <a:r>
              <a:rPr lang="en-US" dirty="0" smtClean="0"/>
              <a:t>C</a:t>
            </a:r>
            <a:r>
              <a:rPr lang="en-GB" dirty="0" smtClean="0"/>
              <a:t>hanging lifestyles and the environments that shape these (CMO, 2013)</a:t>
            </a:r>
          </a:p>
          <a:p>
            <a:r>
              <a:rPr lang="en-GB" dirty="0" smtClean="0"/>
              <a:t>Affluence does not necessarily link to increased well-being</a:t>
            </a:r>
          </a:p>
          <a:p>
            <a:r>
              <a:rPr lang="en-GB" b="1" dirty="0" smtClean="0"/>
              <a:t>Q. What are the issues associated with affluent societies? </a:t>
            </a:r>
            <a:endParaRPr lang="en-US" b="1" dirty="0" smtClean="0"/>
          </a:p>
          <a:p>
            <a:endParaRPr lang="en-GB" b="1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77855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 </a:t>
            </a:r>
            <a:br>
              <a:rPr lang="en-GB" dirty="0" smtClean="0"/>
            </a:br>
            <a:r>
              <a:rPr lang="en-GB" sz="3200" dirty="0" smtClean="0"/>
              <a:t>(</a:t>
            </a:r>
            <a:r>
              <a:rPr lang="en-GB" sz="3200" dirty="0" err="1" smtClean="0"/>
              <a:t>Hossain</a:t>
            </a:r>
            <a:r>
              <a:rPr lang="en-GB" sz="3200" dirty="0" smtClean="0"/>
              <a:t> et al., 2007; Pretty et al., 2015)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556313" cy="4646316"/>
          </a:xfrm>
        </p:spPr>
        <p:txBody>
          <a:bodyPr>
            <a:normAutofit fontScale="55000" lnSpcReduction="20000"/>
          </a:bodyPr>
          <a:lstStyle/>
          <a:p>
            <a:r>
              <a:rPr lang="en-GB" sz="4500" dirty="0" smtClean="0"/>
              <a:t>High levels of material consumption</a:t>
            </a:r>
          </a:p>
          <a:p>
            <a:r>
              <a:rPr lang="en-GB" sz="4500" dirty="0" smtClean="0"/>
              <a:t>Abundant food and calories</a:t>
            </a:r>
          </a:p>
          <a:p>
            <a:r>
              <a:rPr lang="en-GB" sz="4500" dirty="0" smtClean="0"/>
              <a:t>Lower incidence of PA </a:t>
            </a:r>
          </a:p>
          <a:p>
            <a:r>
              <a:rPr lang="en-GB" sz="4500" dirty="0" smtClean="0"/>
              <a:t>Shifting demographic </a:t>
            </a:r>
            <a:r>
              <a:rPr lang="en-US" sz="4500" dirty="0" smtClean="0"/>
              <a:t>–</a:t>
            </a:r>
            <a:r>
              <a:rPr lang="en-GB" sz="4500" dirty="0" smtClean="0"/>
              <a:t> increased elderly population (support implications?)</a:t>
            </a:r>
          </a:p>
          <a:p>
            <a:r>
              <a:rPr lang="en-GB" sz="4500" dirty="0" smtClean="0"/>
              <a:t>Fractured community and family structures</a:t>
            </a:r>
          </a:p>
          <a:p>
            <a:r>
              <a:rPr lang="en-GB" sz="4500" dirty="0" smtClean="0"/>
              <a:t>Growing inequality (food banks as the norm)</a:t>
            </a:r>
          </a:p>
          <a:p>
            <a:r>
              <a:rPr lang="en-GB" sz="4500" dirty="0" smtClean="0"/>
              <a:t>Fewer pro-social behaviours</a:t>
            </a:r>
          </a:p>
          <a:p>
            <a:r>
              <a:rPr lang="en-GB" sz="4500" dirty="0" smtClean="0"/>
              <a:t>Unchanged levels of average life satisfaction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2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ctr" eaLnBrk="1" hangingPunct="1">
              <a:defRPr/>
            </a:pPr>
            <a:r>
              <a:rPr lang="en-US" sz="4000" smtClean="0">
                <a:cs typeface="+mj-cs"/>
              </a:rPr>
              <a:t>Health and Wellness are </a:t>
            </a:r>
            <a:br>
              <a:rPr lang="en-US" sz="4000" smtClean="0">
                <a:cs typeface="+mj-cs"/>
              </a:rPr>
            </a:br>
            <a:r>
              <a:rPr lang="en-US" sz="4000" smtClean="0">
                <a:cs typeface="+mj-cs"/>
              </a:rPr>
              <a:t>Multi-Dimensional</a:t>
            </a:r>
          </a:p>
        </p:txBody>
      </p:sp>
      <p:sp>
        <p:nvSpPr>
          <p:cNvPr id="52229" name="Rectangle 5"/>
          <p:cNvSpPr>
            <a:spLocks noGrp="1" noChangeArrowheads="1"/>
          </p:cNvSpPr>
          <p:nvPr>
            <p:ph idx="1"/>
          </p:nvPr>
        </p:nvSpPr>
        <p:spPr>
          <a:xfrm>
            <a:off x="685800" y="1981200"/>
            <a:ext cx="3733800" cy="4114800"/>
          </a:xfrm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800" smtClean="0">
                <a:cs typeface="+mn-cs"/>
              </a:rPr>
              <a:t>Wellness is the positive component of good health </a:t>
            </a:r>
            <a:br>
              <a:rPr lang="en-US" sz="2800" smtClean="0">
                <a:cs typeface="+mn-cs"/>
              </a:rPr>
            </a:br>
            <a:endParaRPr lang="en-US" sz="2800" smtClean="0">
              <a:cs typeface="+mn-cs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800" smtClean="0">
                <a:cs typeface="+mn-cs"/>
              </a:rPr>
              <a:t>Health and Wellness include multiple dimensions or components</a:t>
            </a:r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pic>
        <p:nvPicPr>
          <p:cNvPr id="24583" name="Picture 7" descr="0005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981200"/>
            <a:ext cx="4495800" cy="367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34345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Illustration of the five dimensions of health: &#10; emotional, social, physical, intellectual and spiritua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025" y="1412875"/>
            <a:ext cx="4321175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+mj-cs"/>
              </a:rPr>
              <a:t>5 Dimensions of health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 rot="608878">
            <a:off x="498474" y="1981200"/>
            <a:ext cx="7556313" cy="4144963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00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>
                <a:cs typeface="+mj-cs"/>
              </a:rPr>
              <a:t>The Dimensions </a:t>
            </a:r>
            <a:br>
              <a:rPr lang="en-US" smtClean="0">
                <a:cs typeface="+mj-cs"/>
              </a:rPr>
            </a:br>
            <a:r>
              <a:rPr lang="en-US" smtClean="0">
                <a:cs typeface="+mj-cs"/>
              </a:rPr>
              <a:t>of Health and Wellness</a:t>
            </a:r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390650" y="2081213"/>
            <a:ext cx="28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641475" y="1720850"/>
            <a:ext cx="379413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4400" i="0">
                <a:solidFill>
                  <a:srgbClr val="2AFFF1"/>
                </a:solidFill>
                <a:cs typeface="+mn-cs"/>
              </a:rPr>
              <a:t>-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7000875" y="1746250"/>
            <a:ext cx="623888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4400" i="0">
                <a:solidFill>
                  <a:srgbClr val="2AFFF1"/>
                </a:solidFill>
                <a:cs typeface="+mn-cs"/>
              </a:rPr>
              <a:t>+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842963" y="2425700"/>
            <a:ext cx="2016125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Depressed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6708775" y="2336800"/>
            <a:ext cx="1282700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Happy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2924175" y="2432050"/>
            <a:ext cx="2732088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i="0">
                <a:solidFill>
                  <a:srgbClr val="FF0000"/>
                </a:solidFill>
                <a:cs typeface="+mn-cs"/>
              </a:rPr>
              <a:t>Emotional-Mental</a:t>
            </a: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019175" y="3086100"/>
            <a:ext cx="1617663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Ignorant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556375" y="2998788"/>
            <a:ext cx="1716088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Informed</a:t>
            </a: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3444875" y="3028950"/>
            <a:ext cx="178435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i="0">
                <a:solidFill>
                  <a:srgbClr val="FF0000"/>
                </a:solidFill>
                <a:cs typeface="+mn-cs"/>
              </a:rPr>
              <a:t>Intellectual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1247775" y="3743325"/>
            <a:ext cx="1004888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Unfit</a:t>
            </a: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6913563" y="3603625"/>
            <a:ext cx="628650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Fit</a:t>
            </a: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3573463" y="3713163"/>
            <a:ext cx="1344119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i="0" dirty="0">
                <a:solidFill>
                  <a:srgbClr val="FF0000"/>
                </a:solidFill>
                <a:cs typeface="+mn-cs"/>
              </a:rPr>
              <a:t>Physical</a:t>
            </a: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111250" y="4405313"/>
            <a:ext cx="1341438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Lonely</a:t>
            </a: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6583363" y="4316413"/>
            <a:ext cx="1638300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Involved</a:t>
            </a: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3738563" y="4386263"/>
            <a:ext cx="1025973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i="0" dirty="0">
                <a:solidFill>
                  <a:srgbClr val="FF0000"/>
                </a:solidFill>
                <a:cs typeface="+mn-cs"/>
              </a:rPr>
              <a:t>Social</a:t>
            </a: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906463" y="5065713"/>
            <a:ext cx="1933575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Unfulfilled</a:t>
            </a: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6632575" y="4978400"/>
            <a:ext cx="1557338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Fulfilled</a:t>
            </a: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3559175" y="5008563"/>
            <a:ext cx="1411288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i="0" dirty="0">
                <a:solidFill>
                  <a:srgbClr val="FF0000"/>
                </a:solidFill>
                <a:cs typeface="+mn-cs"/>
              </a:rPr>
              <a:t>Spiritual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919163" y="5672138"/>
            <a:ext cx="1679575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Negative</a:t>
            </a:r>
          </a:p>
        </p:txBody>
      </p:sp>
      <p:sp>
        <p:nvSpPr>
          <p:cNvPr id="18456" name="Rectangle 24"/>
          <p:cNvSpPr>
            <a:spLocks noChangeArrowheads="1"/>
          </p:cNvSpPr>
          <p:nvPr/>
        </p:nvSpPr>
        <p:spPr bwMode="auto">
          <a:xfrm>
            <a:off x="6608763" y="5688013"/>
            <a:ext cx="1558925" cy="5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i="0">
                <a:solidFill>
                  <a:schemeClr val="tx2"/>
                </a:solidFill>
                <a:cs typeface="+mn-cs"/>
              </a:rPr>
              <a:t>Positive</a:t>
            </a:r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3292475" y="5681663"/>
            <a:ext cx="2154238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400" i="0" dirty="0">
                <a:solidFill>
                  <a:srgbClr val="3366FF"/>
                </a:solidFill>
                <a:cs typeface="+mn-cs"/>
              </a:rPr>
              <a:t>Total Outlook</a:t>
            </a:r>
          </a:p>
        </p:txBody>
      </p:sp>
    </p:spTree>
    <p:extLst>
      <p:ext uri="{BB962C8B-B14F-4D97-AF65-F5344CB8AC3E}">
        <p14:creationId xmlns:p14="http://schemas.microsoft.com/office/powerpoint/2010/main" val="5662215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smtClean="0">
                <a:cs typeface="+mj-cs"/>
              </a:rPr>
              <a:t>Healthy People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98474" y="1600200"/>
            <a:ext cx="7556313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cs typeface="+mn-cs"/>
              </a:rPr>
              <a:t>a dynamic and sustainable state of physical, intellectual, social, emotional, and ethical well-being.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cs typeface="+mn-cs"/>
              </a:rPr>
              <a:t>each person is multi-dimensional and each dimension contributes to the total health of the whole person.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>
                <a:cs typeface="+mn-cs"/>
              </a:rPr>
              <a:t>levels of well-being in each dimension are interdependent, constantly changing and interacting</a:t>
            </a:r>
          </a:p>
        </p:txBody>
      </p:sp>
    </p:spTree>
    <p:extLst>
      <p:ext uri="{BB962C8B-B14F-4D97-AF65-F5344CB8AC3E}">
        <p14:creationId xmlns:p14="http://schemas.microsoft.com/office/powerpoint/2010/main" val="95020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392907" y="607359"/>
            <a:ext cx="8291512" cy="112395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Treatment vs. Promotion</a:t>
            </a: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grpSp>
        <p:nvGrpSpPr>
          <p:cNvPr id="22534" name="Group 33"/>
          <p:cNvGrpSpPr>
            <a:grpSpLocks/>
          </p:cNvGrpSpPr>
          <p:nvPr/>
        </p:nvGrpSpPr>
        <p:grpSpPr bwMode="auto">
          <a:xfrm>
            <a:off x="1328738" y="2319338"/>
            <a:ext cx="6492875" cy="3898900"/>
            <a:chOff x="837" y="1461"/>
            <a:chExt cx="4090" cy="2456"/>
          </a:xfrm>
        </p:grpSpPr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1668" y="2240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1636" y="2207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870" y="2369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4" name="Rectangle 8"/>
            <p:cNvSpPr>
              <a:spLocks noChangeArrowheads="1"/>
            </p:cNvSpPr>
            <p:nvPr/>
          </p:nvSpPr>
          <p:spPr bwMode="auto">
            <a:xfrm>
              <a:off x="837" y="2336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5" name="Rectangle 9"/>
            <p:cNvSpPr>
              <a:spLocks noChangeArrowheads="1"/>
            </p:cNvSpPr>
            <p:nvPr/>
          </p:nvSpPr>
          <p:spPr bwMode="auto">
            <a:xfrm>
              <a:off x="1668" y="3847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6" name="Rectangle 10"/>
            <p:cNvSpPr>
              <a:spLocks noChangeArrowheads="1"/>
            </p:cNvSpPr>
            <p:nvPr/>
          </p:nvSpPr>
          <p:spPr bwMode="auto">
            <a:xfrm>
              <a:off x="1636" y="3814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7" name="Rectangle 11"/>
            <p:cNvSpPr>
              <a:spLocks noChangeArrowheads="1"/>
            </p:cNvSpPr>
            <p:nvPr/>
          </p:nvSpPr>
          <p:spPr bwMode="auto">
            <a:xfrm>
              <a:off x="2859" y="2152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8" name="Rectangle 12"/>
            <p:cNvSpPr>
              <a:spLocks noChangeArrowheads="1"/>
            </p:cNvSpPr>
            <p:nvPr/>
          </p:nvSpPr>
          <p:spPr bwMode="auto">
            <a:xfrm>
              <a:off x="2826" y="2119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49" name="Rectangle 13"/>
            <p:cNvSpPr>
              <a:spLocks noChangeArrowheads="1"/>
            </p:cNvSpPr>
            <p:nvPr/>
          </p:nvSpPr>
          <p:spPr bwMode="auto">
            <a:xfrm>
              <a:off x="3937" y="3377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50" name="Rectangle 14"/>
            <p:cNvSpPr>
              <a:spLocks noChangeArrowheads="1"/>
            </p:cNvSpPr>
            <p:nvPr/>
          </p:nvSpPr>
          <p:spPr bwMode="auto">
            <a:xfrm>
              <a:off x="3904" y="3344"/>
              <a:ext cx="128" cy="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51" name="Arc 15"/>
            <p:cNvSpPr>
              <a:spLocks/>
            </p:cNvSpPr>
            <p:nvPr/>
          </p:nvSpPr>
          <p:spPr bwMode="auto">
            <a:xfrm>
              <a:off x="3003" y="1731"/>
              <a:ext cx="8" cy="1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481"/>
                <a:gd name="T1" fmla="*/ 0 h 21600"/>
                <a:gd name="T2" fmla="*/ 21481 w 21481"/>
                <a:gd name="T3" fmla="*/ 19339 h 21600"/>
                <a:gd name="T4" fmla="*/ 0 w 2148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81" h="21600" fill="none" extrusionOk="0">
                  <a:moveTo>
                    <a:pt x="0" y="-1"/>
                  </a:moveTo>
                  <a:cubicBezTo>
                    <a:pt x="11054" y="-1"/>
                    <a:pt x="20324" y="8345"/>
                    <a:pt x="21481" y="19338"/>
                  </a:cubicBezTo>
                </a:path>
                <a:path w="21481" h="21600" stroke="0" extrusionOk="0">
                  <a:moveTo>
                    <a:pt x="0" y="-1"/>
                  </a:moveTo>
                  <a:cubicBezTo>
                    <a:pt x="11054" y="-1"/>
                    <a:pt x="20324" y="8345"/>
                    <a:pt x="21481" y="19338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52" name="Arc 16"/>
            <p:cNvSpPr>
              <a:spLocks/>
            </p:cNvSpPr>
            <p:nvPr/>
          </p:nvSpPr>
          <p:spPr bwMode="auto">
            <a:xfrm>
              <a:off x="3003" y="1735"/>
              <a:ext cx="4" cy="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252"/>
                <a:gd name="T1" fmla="*/ 0 h 21600"/>
                <a:gd name="T2" fmla="*/ 21252 w 21252"/>
                <a:gd name="T3" fmla="*/ 17736 h 21600"/>
                <a:gd name="T4" fmla="*/ 0 w 21252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252" h="21600" fill="none" extrusionOk="0">
                  <a:moveTo>
                    <a:pt x="0" y="-1"/>
                  </a:moveTo>
                  <a:cubicBezTo>
                    <a:pt x="10438" y="-1"/>
                    <a:pt x="19384" y="7465"/>
                    <a:pt x="21251" y="17736"/>
                  </a:cubicBezTo>
                </a:path>
                <a:path w="21252" h="21600" stroke="0" extrusionOk="0">
                  <a:moveTo>
                    <a:pt x="0" y="-1"/>
                  </a:moveTo>
                  <a:cubicBezTo>
                    <a:pt x="10438" y="-1"/>
                    <a:pt x="19384" y="7465"/>
                    <a:pt x="21251" y="17736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53" name="Rectangle 17"/>
            <p:cNvSpPr>
              <a:spLocks noChangeArrowheads="1"/>
            </p:cNvSpPr>
            <p:nvPr/>
          </p:nvSpPr>
          <p:spPr bwMode="auto">
            <a:xfrm>
              <a:off x="841" y="3043"/>
              <a:ext cx="1841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chemeClr val="tx2"/>
                  </a:solidFill>
                  <a:cs typeface="+mn-cs"/>
                </a:rPr>
                <a:t>Disease/Illness</a:t>
              </a:r>
            </a:p>
          </p:txBody>
        </p:sp>
        <p:sp>
          <p:nvSpPr>
            <p:cNvPr id="14354" name="Rectangle 18"/>
            <p:cNvSpPr>
              <a:spLocks noChangeArrowheads="1"/>
            </p:cNvSpPr>
            <p:nvPr/>
          </p:nvSpPr>
          <p:spPr bwMode="auto">
            <a:xfrm>
              <a:off x="1010" y="1556"/>
              <a:ext cx="1162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chemeClr val="tx2"/>
                  </a:solidFill>
                  <a:cs typeface="+mn-cs"/>
                </a:rPr>
                <a:t>Wellness</a:t>
              </a:r>
            </a:p>
          </p:txBody>
        </p:sp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 flipV="1">
              <a:off x="3009" y="1723"/>
              <a:ext cx="0" cy="1678"/>
            </a:xfrm>
            <a:prstGeom prst="line">
              <a:avLst/>
            </a:prstGeom>
            <a:noFill/>
            <a:ln w="76200">
              <a:solidFill>
                <a:srgbClr val="FAFD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56" name="Freeform 20"/>
            <p:cNvSpPr>
              <a:spLocks/>
            </p:cNvSpPr>
            <p:nvPr/>
          </p:nvSpPr>
          <p:spPr bwMode="auto">
            <a:xfrm>
              <a:off x="2904" y="1461"/>
              <a:ext cx="206" cy="304"/>
            </a:xfrm>
            <a:custGeom>
              <a:avLst/>
              <a:gdLst>
                <a:gd name="T0" fmla="*/ 102 w 206"/>
                <a:gd name="T1" fmla="*/ 303 h 304"/>
                <a:gd name="T2" fmla="*/ 205 w 206"/>
                <a:gd name="T3" fmla="*/ 303 h 304"/>
                <a:gd name="T4" fmla="*/ 102 w 206"/>
                <a:gd name="T5" fmla="*/ 0 h 304"/>
                <a:gd name="T6" fmla="*/ 0 w 206"/>
                <a:gd name="T7" fmla="*/ 303 h 304"/>
                <a:gd name="T8" fmla="*/ 102 w 206"/>
                <a:gd name="T9" fmla="*/ 303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304">
                  <a:moveTo>
                    <a:pt x="102" y="303"/>
                  </a:moveTo>
                  <a:lnTo>
                    <a:pt x="205" y="303"/>
                  </a:lnTo>
                  <a:lnTo>
                    <a:pt x="102" y="0"/>
                  </a:lnTo>
                  <a:lnTo>
                    <a:pt x="0" y="303"/>
                  </a:lnTo>
                  <a:lnTo>
                    <a:pt x="102" y="303"/>
                  </a:lnTo>
                </a:path>
              </a:pathLst>
            </a:custGeom>
            <a:solidFill>
              <a:srgbClr val="FAFD00"/>
            </a:solidFill>
            <a:ln w="12700" cap="rnd" cmpd="sng">
              <a:solidFill>
                <a:srgbClr val="FAFD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357" name="Rectangle 21"/>
            <p:cNvSpPr>
              <a:spLocks noChangeArrowheads="1"/>
            </p:cNvSpPr>
            <p:nvPr/>
          </p:nvSpPr>
          <p:spPr bwMode="auto">
            <a:xfrm>
              <a:off x="3621" y="2931"/>
              <a:ext cx="1027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rgbClr val="3366FF"/>
                  </a:solidFill>
                  <a:cs typeface="+mn-cs"/>
                </a:rPr>
                <a:t>Disease</a:t>
              </a:r>
            </a:p>
          </p:txBody>
        </p:sp>
        <p:sp>
          <p:nvSpPr>
            <p:cNvPr id="14358" name="Rectangle 22"/>
            <p:cNvSpPr>
              <a:spLocks noChangeArrowheads="1"/>
            </p:cNvSpPr>
            <p:nvPr/>
          </p:nvSpPr>
          <p:spPr bwMode="auto">
            <a:xfrm>
              <a:off x="4500" y="2899"/>
              <a:ext cx="189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rgbClr val="FFFF00"/>
                  </a:solidFill>
                  <a:cs typeface="+mn-cs"/>
                </a:rPr>
                <a:t> </a:t>
              </a:r>
            </a:p>
          </p:txBody>
        </p:sp>
        <p:sp>
          <p:nvSpPr>
            <p:cNvPr id="14359" name="Rectangle 23"/>
            <p:cNvSpPr>
              <a:spLocks noChangeArrowheads="1"/>
            </p:cNvSpPr>
            <p:nvPr/>
          </p:nvSpPr>
          <p:spPr bwMode="auto">
            <a:xfrm>
              <a:off x="4500" y="2899"/>
              <a:ext cx="189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rgbClr val="FFFF00"/>
                  </a:solidFill>
                  <a:cs typeface="+mn-cs"/>
                </a:rPr>
                <a:t> </a:t>
              </a:r>
            </a:p>
          </p:txBody>
        </p:sp>
        <p:sp>
          <p:nvSpPr>
            <p:cNvPr id="14360" name="Rectangle 24"/>
            <p:cNvSpPr>
              <a:spLocks noChangeArrowheads="1"/>
            </p:cNvSpPr>
            <p:nvPr/>
          </p:nvSpPr>
          <p:spPr bwMode="auto">
            <a:xfrm>
              <a:off x="3589" y="3139"/>
              <a:ext cx="1281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rgbClr val="3366FF"/>
                  </a:solidFill>
                  <a:cs typeface="+mn-cs"/>
                </a:rPr>
                <a:t>Treatment</a:t>
              </a:r>
            </a:p>
          </p:txBody>
        </p:sp>
        <p:sp>
          <p:nvSpPr>
            <p:cNvPr id="14361" name="Rectangle 25"/>
            <p:cNvSpPr>
              <a:spLocks noChangeArrowheads="1"/>
            </p:cNvSpPr>
            <p:nvPr/>
          </p:nvSpPr>
          <p:spPr bwMode="auto">
            <a:xfrm>
              <a:off x="3629" y="2300"/>
              <a:ext cx="1027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rgbClr val="3366FF"/>
                  </a:solidFill>
                  <a:cs typeface="+mn-cs"/>
                </a:rPr>
                <a:t>Disease</a:t>
              </a:r>
            </a:p>
          </p:txBody>
        </p:sp>
        <p:sp>
          <p:nvSpPr>
            <p:cNvPr id="14362" name="Rectangle 26"/>
            <p:cNvSpPr>
              <a:spLocks noChangeArrowheads="1"/>
            </p:cNvSpPr>
            <p:nvPr/>
          </p:nvSpPr>
          <p:spPr bwMode="auto">
            <a:xfrm>
              <a:off x="4507" y="2267"/>
              <a:ext cx="189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rgbClr val="FFFF00"/>
                  </a:solidFill>
                  <a:cs typeface="+mn-cs"/>
                </a:rPr>
                <a:t> </a:t>
              </a:r>
            </a:p>
          </p:txBody>
        </p:sp>
        <p:sp>
          <p:nvSpPr>
            <p:cNvPr id="14363" name="Rectangle 27"/>
            <p:cNvSpPr>
              <a:spLocks noChangeArrowheads="1"/>
            </p:cNvSpPr>
            <p:nvPr/>
          </p:nvSpPr>
          <p:spPr bwMode="auto">
            <a:xfrm>
              <a:off x="3629" y="2540"/>
              <a:ext cx="1298" cy="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rgbClr val="3366FF"/>
                  </a:solidFill>
                  <a:cs typeface="+mn-cs"/>
                </a:rPr>
                <a:t>Prevention</a:t>
              </a:r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4507" y="2267"/>
              <a:ext cx="189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rgbClr val="FFFF00"/>
                  </a:solidFill>
                  <a:cs typeface="+mn-cs"/>
                </a:rPr>
                <a:t> </a:t>
              </a:r>
            </a:p>
          </p:txBody>
        </p:sp>
        <p:sp>
          <p:nvSpPr>
            <p:cNvPr id="14365" name="Rectangle 29"/>
            <p:cNvSpPr>
              <a:spLocks noChangeArrowheads="1"/>
            </p:cNvSpPr>
            <p:nvPr/>
          </p:nvSpPr>
          <p:spPr bwMode="auto">
            <a:xfrm>
              <a:off x="3589" y="1581"/>
              <a:ext cx="855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rgbClr val="3366FF"/>
                  </a:solidFill>
                  <a:cs typeface="+mn-cs"/>
                </a:rPr>
                <a:t>Health</a:t>
              </a:r>
            </a:p>
          </p:txBody>
        </p:sp>
        <p:sp>
          <p:nvSpPr>
            <p:cNvPr id="14366" name="Rectangle 30"/>
            <p:cNvSpPr>
              <a:spLocks noChangeArrowheads="1"/>
            </p:cNvSpPr>
            <p:nvPr/>
          </p:nvSpPr>
          <p:spPr bwMode="auto">
            <a:xfrm>
              <a:off x="4290" y="1548"/>
              <a:ext cx="189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rgbClr val="FFFF00"/>
                  </a:solidFill>
                  <a:cs typeface="+mn-cs"/>
                </a:rPr>
                <a:t> </a:t>
              </a:r>
            </a:p>
          </p:txBody>
        </p:sp>
        <p:sp>
          <p:nvSpPr>
            <p:cNvPr id="14367" name="Rectangle 31"/>
            <p:cNvSpPr>
              <a:spLocks noChangeArrowheads="1"/>
            </p:cNvSpPr>
            <p:nvPr/>
          </p:nvSpPr>
          <p:spPr bwMode="auto">
            <a:xfrm>
              <a:off x="3589" y="1821"/>
              <a:ext cx="1255" cy="3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 dirty="0">
                  <a:solidFill>
                    <a:srgbClr val="3366FF"/>
                  </a:solidFill>
                  <a:cs typeface="+mn-cs"/>
                </a:rPr>
                <a:t>Promotion</a:t>
              </a:r>
            </a:p>
          </p:txBody>
        </p:sp>
        <p:sp>
          <p:nvSpPr>
            <p:cNvPr id="14368" name="Rectangle 32"/>
            <p:cNvSpPr>
              <a:spLocks noChangeArrowheads="1"/>
            </p:cNvSpPr>
            <p:nvPr/>
          </p:nvSpPr>
          <p:spPr bwMode="auto">
            <a:xfrm>
              <a:off x="4290" y="1548"/>
              <a:ext cx="189" cy="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l" eaLnBrk="0" hangingPunct="0">
                <a:spcBef>
                  <a:spcPct val="0"/>
                </a:spcBef>
                <a:buClrTx/>
                <a:buSzTx/>
                <a:buFontTx/>
                <a:buNone/>
                <a:defRPr/>
              </a:pPr>
              <a:r>
                <a:rPr lang="en-US" sz="3000" i="0">
                  <a:solidFill>
                    <a:srgbClr val="FFFF00"/>
                  </a:solidFill>
                  <a:cs typeface="+mn-cs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53658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smtClean="0">
                <a:cs typeface="+mj-cs"/>
              </a:rPr>
              <a:t>Healthy Natural Environments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98474" y="1391604"/>
            <a:ext cx="7556313" cy="4734559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en-GB" dirty="0" smtClean="0">
              <a:cs typeface="+mn-cs"/>
            </a:endParaRPr>
          </a:p>
          <a:p>
            <a:pPr eaLnBrk="1" hangingPunct="1">
              <a:defRPr/>
            </a:pPr>
            <a:r>
              <a:rPr lang="en-GB" sz="2800" dirty="0" smtClean="0">
                <a:cs typeface="+mn-cs"/>
              </a:rPr>
              <a:t>a dynamic and sustainable state of </a:t>
            </a:r>
            <a:r>
              <a:rPr lang="en-GB" sz="2800" dirty="0" smtClean="0">
                <a:solidFill>
                  <a:srgbClr val="FF0000"/>
                </a:solidFill>
                <a:cs typeface="+mn-cs"/>
              </a:rPr>
              <a:t>ecological </a:t>
            </a:r>
            <a:r>
              <a:rPr lang="en-GB" sz="2800" dirty="0" smtClean="0">
                <a:cs typeface="+mn-cs"/>
              </a:rPr>
              <a:t>well-being.</a:t>
            </a:r>
          </a:p>
          <a:p>
            <a:pPr eaLnBrk="1" hangingPunct="1">
              <a:defRPr/>
            </a:pPr>
            <a:r>
              <a:rPr lang="en-GB" sz="2800" dirty="0" smtClean="0">
                <a:cs typeface="+mn-cs"/>
              </a:rPr>
              <a:t>natural environments are made up of various elements, systems and processes, all of which are interdependent, changing and interacting.</a:t>
            </a:r>
          </a:p>
          <a:p>
            <a:pPr eaLnBrk="1" hangingPunct="1">
              <a:defRPr/>
            </a:pPr>
            <a:endParaRPr lang="en-GB" sz="2800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84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+mj-cs"/>
              </a:rPr>
              <a:t>Health in the Outdoors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98474" y="1269840"/>
            <a:ext cx="7556313" cy="4070442"/>
          </a:xfrm>
        </p:spPr>
        <p:txBody>
          <a:bodyPr>
            <a:noAutofit/>
          </a:bodyPr>
          <a:lstStyle/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physical health of the individual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social-emotional health of the individual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intellectual-</a:t>
            </a:r>
            <a:r>
              <a:rPr lang="en-GB" dirty="0" smtClean="0">
                <a:latin typeface="Arial" charset="0"/>
                <a:ea typeface="ＭＳ Ｐゴシック" charset="0"/>
              </a:rPr>
              <a:t>spiritual</a:t>
            </a:r>
            <a:r>
              <a:rPr lang="en-GB" dirty="0">
                <a:latin typeface="Arial" charset="0"/>
                <a:ea typeface="ＭＳ Ｐゴシック" charset="0"/>
              </a:rPr>
              <a:t> health of</a:t>
            </a: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r>
              <a:rPr lang="en-GB" dirty="0">
                <a:latin typeface="Arial" charset="0"/>
                <a:ea typeface="ＭＳ Ｐゴシック" charset="0"/>
              </a:rPr>
              <a:t>	the individual</a:t>
            </a:r>
            <a:r>
              <a:rPr lang="en-GB" dirty="0" smtClean="0">
                <a:latin typeface="Arial" charset="0"/>
                <a:ea typeface="ＭＳ Ｐゴシック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GB" dirty="0">
              <a:latin typeface="Arial" charset="0"/>
              <a:ea typeface="ＭＳ Ｐゴシック" charset="0"/>
            </a:endParaRP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physical health of the community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social-emotional health of the community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intellectual-cultural-ethical health of the </a:t>
            </a:r>
            <a:r>
              <a:rPr lang="en-GB" dirty="0" smtClean="0">
                <a:latin typeface="Arial" charset="0"/>
                <a:ea typeface="ＭＳ Ｐゴシック" charset="0"/>
              </a:rPr>
              <a:t>community</a:t>
            </a:r>
            <a:endParaRPr lang="en-GB" dirty="0">
              <a:latin typeface="Arial" charset="0"/>
              <a:ea typeface="ＭＳ Ｐゴシック" charset="0"/>
            </a:endParaRP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bio-ecological health of the natural environment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GB" dirty="0">
                <a:latin typeface="Arial" charset="0"/>
                <a:ea typeface="ＭＳ Ｐゴシック" charset="0"/>
              </a:rPr>
              <a:t>The physical health of the natural environment</a:t>
            </a:r>
          </a:p>
        </p:txBody>
      </p:sp>
    </p:spTree>
    <p:extLst>
      <p:ext uri="{BB962C8B-B14F-4D97-AF65-F5344CB8AC3E}">
        <p14:creationId xmlns:p14="http://schemas.microsoft.com/office/powerpoint/2010/main" val="335561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cs typeface="+mj-cs"/>
              </a:rPr>
              <a:t>Physical Activity</a:t>
            </a:r>
          </a:p>
        </p:txBody>
      </p:sp>
      <p:pic>
        <p:nvPicPr>
          <p:cNvPr id="32777" name="Picture 9" descr="2 mtn bikers - CB027827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828800"/>
            <a:ext cx="4800600" cy="3200400"/>
          </a:xfrm>
          <a:ln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2773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5105400" y="1828800"/>
            <a:ext cx="3810000" cy="3124200"/>
          </a:xfrm>
          <a:solidFill>
            <a:srgbClr val="FAFD00"/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 eaLnBrk="1" hangingPunct="1">
              <a:buFont typeface="Wingdings" charset="0"/>
              <a:buNone/>
              <a:defRPr/>
            </a:pPr>
            <a:endParaRPr lang="en-US" sz="3200" i="1" dirty="0" smtClean="0">
              <a:solidFill>
                <a:srgbClr val="3366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+mn-cs"/>
            </a:endParaRPr>
          </a:p>
          <a:p>
            <a:pPr algn="ctr" eaLnBrk="1" hangingPunct="1">
              <a:buFont typeface="Wingdings" charset="0"/>
              <a:buNone/>
              <a:defRPr/>
            </a:pPr>
            <a:r>
              <a:rPr lang="en-US" sz="3200" i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+mn-cs"/>
              </a:rPr>
              <a:t>Physical activity impacts health, wellness and fitness</a:t>
            </a: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5425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Task: Physiological and Psychological Benefits of Physical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2504888"/>
            <a:ext cx="7556313" cy="3621275"/>
          </a:xfrm>
        </p:spPr>
        <p:txBody>
          <a:bodyPr>
            <a:normAutofit/>
          </a:bodyPr>
          <a:lstStyle/>
          <a:p>
            <a:r>
              <a:rPr lang="en-GB" dirty="0"/>
              <a:t>As applied to the outdoors</a:t>
            </a:r>
            <a:r>
              <a:rPr lang="en-US" dirty="0"/>
              <a:t>…</a:t>
            </a:r>
            <a:endParaRPr lang="en-GB" dirty="0"/>
          </a:p>
          <a:p>
            <a:r>
              <a:rPr lang="en-US" dirty="0" smtClean="0"/>
              <a:t>E</a:t>
            </a:r>
            <a:r>
              <a:rPr lang="en-GB" dirty="0" smtClean="0"/>
              <a:t>.g. Pretty &amp; Barton (2010) found that getting outside and moving for as little as 5 minutes at a time improved both mood and self esteem</a:t>
            </a:r>
            <a:r>
              <a:rPr lang="en-US" dirty="0" smtClean="0"/>
              <a:t>…(meta analysis of 10 studies).</a:t>
            </a:r>
            <a:endParaRPr lang="en-GB" dirty="0"/>
          </a:p>
          <a:p>
            <a:r>
              <a:rPr lang="en-GB" dirty="0" smtClean="0"/>
              <a:t>In general</a:t>
            </a:r>
          </a:p>
          <a:p>
            <a:pPr lvl="1"/>
            <a:r>
              <a:rPr lang="en-GB" dirty="0" smtClean="0"/>
              <a:t>Physical benefits</a:t>
            </a:r>
          </a:p>
          <a:p>
            <a:pPr lvl="1"/>
            <a:r>
              <a:rPr lang="en-GB" dirty="0" smtClean="0"/>
              <a:t>Psychological benefits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487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3017</TotalTime>
  <Words>913</Words>
  <Application>Microsoft Office PowerPoint</Application>
  <PresentationFormat>On-screen Show (4:3)</PresentationFormat>
  <Paragraphs>143</Paragraphs>
  <Slides>17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Advantage</vt:lpstr>
      <vt:lpstr>Health and Wellbeing – Outdoor PA / Exercise</vt:lpstr>
      <vt:lpstr>Definitions of Health…</vt:lpstr>
      <vt:lpstr>Well-being is…</vt:lpstr>
      <vt:lpstr>Fundamental Principles for health</vt:lpstr>
      <vt:lpstr>Inequalities in Health</vt:lpstr>
      <vt:lpstr>Well-being in modern societies (Pretty &amp; Pencheon, 2016)</vt:lpstr>
      <vt:lpstr>Advances in health care and treatment…</vt:lpstr>
      <vt:lpstr>Issues  (Hossain et al., 2007; Pretty et al., 2015)</vt:lpstr>
      <vt:lpstr>Health and Wellness are  Multi-Dimensional</vt:lpstr>
      <vt:lpstr>5 Dimensions of health</vt:lpstr>
      <vt:lpstr>The Dimensions  of Health and Wellness</vt:lpstr>
      <vt:lpstr>Healthy People</vt:lpstr>
      <vt:lpstr>Treatment vs. Promotion</vt:lpstr>
      <vt:lpstr>Healthy Natural Environments</vt:lpstr>
      <vt:lpstr>Health in the Outdoors</vt:lpstr>
      <vt:lpstr>Physical Activity</vt:lpstr>
      <vt:lpstr>Task: Physiological and Psychological Benefits of Physical Activity</vt:lpstr>
    </vt:vector>
  </TitlesOfParts>
  <Company>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Wellbeing</dc:title>
  <dc:creator>SHOE4</dc:creator>
  <cp:lastModifiedBy>Administrator</cp:lastModifiedBy>
  <cp:revision>20</cp:revision>
  <dcterms:created xsi:type="dcterms:W3CDTF">2016-10-02T15:42:46Z</dcterms:created>
  <dcterms:modified xsi:type="dcterms:W3CDTF">2019-03-11T09:46:01Z</dcterms:modified>
</cp:coreProperties>
</file>