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5"/>
  </p:sldMasterIdLst>
  <p:notesMasterIdLst>
    <p:notesMasterId r:id="rId7"/>
  </p:notesMasterIdLst>
  <p:handoutMasterIdLst>
    <p:handoutMasterId r:id="rId8"/>
  </p:handoutMasterIdLst>
  <p:sldIdLst>
    <p:sldId id="256" r:id="rId6"/>
  </p:sldIdLst>
  <p:sldSz cx="12801600" cy="9601200" type="A3"/>
  <p:notesSz cx="6797675" cy="9928225"/>
  <p:defaultTextStyle>
    <a:defPPr>
      <a:defRPr lang="en-GB"/>
    </a:defPPr>
    <a:lvl1pPr algn="l" defTabSz="1335239" rtl="0" fontAlgn="base">
      <a:spcBef>
        <a:spcPct val="0"/>
      </a:spcBef>
      <a:spcAft>
        <a:spcPct val="0"/>
      </a:spcAft>
      <a:defRPr sz="2664" kern="1200">
        <a:solidFill>
          <a:schemeClr val="tx1"/>
        </a:solidFill>
        <a:latin typeface="Arial" charset="0"/>
        <a:ea typeface="+mn-ea"/>
        <a:cs typeface="+mn-cs"/>
      </a:defRPr>
    </a:lvl1pPr>
    <a:lvl2pPr marL="666377" indent="49731" algn="l" defTabSz="1335239" rtl="0" fontAlgn="base">
      <a:spcBef>
        <a:spcPct val="0"/>
      </a:spcBef>
      <a:spcAft>
        <a:spcPct val="0"/>
      </a:spcAft>
      <a:defRPr sz="2664" kern="1200">
        <a:solidFill>
          <a:schemeClr val="tx1"/>
        </a:solidFill>
        <a:latin typeface="Arial" charset="0"/>
        <a:ea typeface="+mn-ea"/>
        <a:cs typeface="+mn-cs"/>
      </a:defRPr>
    </a:lvl2pPr>
    <a:lvl3pPr marL="1335239" indent="96972" algn="l" defTabSz="1335239" rtl="0" fontAlgn="base">
      <a:spcBef>
        <a:spcPct val="0"/>
      </a:spcBef>
      <a:spcAft>
        <a:spcPct val="0"/>
      </a:spcAft>
      <a:defRPr sz="2664" kern="1200">
        <a:solidFill>
          <a:schemeClr val="tx1"/>
        </a:solidFill>
        <a:latin typeface="Arial" charset="0"/>
        <a:ea typeface="+mn-ea"/>
        <a:cs typeface="+mn-cs"/>
      </a:defRPr>
    </a:lvl3pPr>
    <a:lvl4pPr marL="2004097" indent="144216" algn="l" defTabSz="1335239" rtl="0" fontAlgn="base">
      <a:spcBef>
        <a:spcPct val="0"/>
      </a:spcBef>
      <a:spcAft>
        <a:spcPct val="0"/>
      </a:spcAft>
      <a:defRPr sz="2664" kern="1200">
        <a:solidFill>
          <a:schemeClr val="tx1"/>
        </a:solidFill>
        <a:latin typeface="Arial" charset="0"/>
        <a:ea typeface="+mn-ea"/>
        <a:cs typeface="+mn-cs"/>
      </a:defRPr>
    </a:lvl4pPr>
    <a:lvl5pPr marL="2672963" indent="191458" algn="l" defTabSz="1335239" rtl="0" fontAlgn="base">
      <a:spcBef>
        <a:spcPct val="0"/>
      </a:spcBef>
      <a:spcAft>
        <a:spcPct val="0"/>
      </a:spcAft>
      <a:defRPr sz="2664" kern="1200">
        <a:solidFill>
          <a:schemeClr val="tx1"/>
        </a:solidFill>
        <a:latin typeface="Arial" charset="0"/>
        <a:ea typeface="+mn-ea"/>
        <a:cs typeface="+mn-cs"/>
      </a:defRPr>
    </a:lvl5pPr>
    <a:lvl6pPr marL="3580527" algn="l" defTabSz="1432210" rtl="0" eaLnBrk="1" latinLnBrk="0" hangingPunct="1">
      <a:defRPr sz="2664" kern="1200">
        <a:solidFill>
          <a:schemeClr val="tx1"/>
        </a:solidFill>
        <a:latin typeface="Arial" charset="0"/>
        <a:ea typeface="+mn-ea"/>
        <a:cs typeface="+mn-cs"/>
      </a:defRPr>
    </a:lvl6pPr>
    <a:lvl7pPr marL="4296631" algn="l" defTabSz="1432210" rtl="0" eaLnBrk="1" latinLnBrk="0" hangingPunct="1">
      <a:defRPr sz="2664" kern="1200">
        <a:solidFill>
          <a:schemeClr val="tx1"/>
        </a:solidFill>
        <a:latin typeface="Arial" charset="0"/>
        <a:ea typeface="+mn-ea"/>
        <a:cs typeface="+mn-cs"/>
      </a:defRPr>
    </a:lvl7pPr>
    <a:lvl8pPr marL="5012737" algn="l" defTabSz="1432210" rtl="0" eaLnBrk="1" latinLnBrk="0" hangingPunct="1">
      <a:defRPr sz="2664" kern="1200">
        <a:solidFill>
          <a:schemeClr val="tx1"/>
        </a:solidFill>
        <a:latin typeface="Arial" charset="0"/>
        <a:ea typeface="+mn-ea"/>
        <a:cs typeface="+mn-cs"/>
      </a:defRPr>
    </a:lvl8pPr>
    <a:lvl9pPr marL="5728843" algn="l" defTabSz="1432210" rtl="0" eaLnBrk="1" latinLnBrk="0" hangingPunct="1">
      <a:defRPr sz="2664" kern="1200">
        <a:solidFill>
          <a:schemeClr val="tx1"/>
        </a:solidFill>
        <a:latin typeface="Arial" charset="0"/>
        <a:ea typeface="+mn-ea"/>
        <a:cs typeface="+mn-cs"/>
      </a:defRPr>
    </a:lvl9pPr>
  </p:defaultTextStyle>
  <p:extLst>
    <p:ext uri="{521415D9-36F7-43E2-AB2F-B90AF26B5E84}">
      <p14:sectionLst xmlns:p14="http://schemas.microsoft.com/office/powerpoint/2010/main">
        <p14:section name="Default Section" id="{58E52EB3-C8A1-45DD-8755-F92B7B5455BE}">
          <p14:sldIdLst>
            <p14:sldId id="256"/>
          </p14:sldIdLst>
        </p14:section>
      </p14:sectionLst>
    </p:ext>
    <p:ext uri="{EFAFB233-063F-42B5-8137-9DF3F51BA10A}">
      <p15:sldGuideLst xmlns:p15="http://schemas.microsoft.com/office/powerpoint/2012/main">
        <p15:guide id="1" orient="horz" pos="5282" userDrawn="1">
          <p15:clr>
            <a:srgbClr val="A4A3A4"/>
          </p15:clr>
        </p15:guide>
        <p15:guide id="2" pos="7790" userDrawn="1">
          <p15:clr>
            <a:srgbClr val="A4A3A4"/>
          </p15:clr>
        </p15:guide>
        <p15:guide id="3" orient="horz" pos="262" userDrawn="1">
          <p15:clr>
            <a:srgbClr val="A4A3A4"/>
          </p15:clr>
        </p15:guide>
        <p15:guide id="4" pos="274" userDrawn="1">
          <p15:clr>
            <a:srgbClr val="A4A3A4"/>
          </p15:clr>
        </p15:guide>
        <p15:guide id="7" orient="horz" pos="1801" userDrawn="1">
          <p15:clr>
            <a:srgbClr val="A4A3A4"/>
          </p15:clr>
        </p15:guide>
        <p15:guide id="15" pos="4710" userDrawn="1">
          <p15:clr>
            <a:srgbClr val="A4A3A4"/>
          </p15:clr>
        </p15:guide>
        <p15:guide id="19" pos="1635" userDrawn="1">
          <p15:clr>
            <a:srgbClr val="A4A3A4"/>
          </p15:clr>
        </p15:guide>
        <p15:guide id="20" pos="1805" userDrawn="1">
          <p15:clr>
            <a:srgbClr val="A4A3A4"/>
          </p15:clr>
        </p15:guide>
        <p15:guide id="21" pos="3170" userDrawn="1">
          <p15:clr>
            <a:srgbClr val="A4A3A4"/>
          </p15:clr>
        </p15:guide>
        <p15:guide id="22" pos="3341" userDrawn="1">
          <p15:clr>
            <a:srgbClr val="A4A3A4"/>
          </p15:clr>
        </p15:guide>
        <p15:guide id="23" pos="4882" userDrawn="1">
          <p15:clr>
            <a:srgbClr val="A4A3A4"/>
          </p15:clr>
        </p15:guide>
        <p15:guide id="24" pos="6245" userDrawn="1">
          <p15:clr>
            <a:srgbClr val="A4A3A4"/>
          </p15:clr>
        </p15:guide>
        <p15:guide id="25" pos="6416"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gg Rebecca" initials="LR" lastIdx="2" clrIdx="0">
    <p:extLst>
      <p:ext uri="{19B8F6BF-5375-455C-9EA6-DF929625EA0E}">
        <p15:presenceInfo xmlns:p15="http://schemas.microsoft.com/office/powerpoint/2012/main" userId="Legg Rebecca" providerId="None"/>
      </p:ext>
    </p:extLst>
  </p:cmAuthor>
  <p:cmAuthor id="2" name="Jenkins Darren R" initials="JDR" lastIdx="1" clrIdx="1">
    <p:extLst>
      <p:ext uri="{19B8F6BF-5375-455C-9EA6-DF929625EA0E}">
        <p15:presenceInfo xmlns:p15="http://schemas.microsoft.com/office/powerpoint/2012/main" userId="Jenkins Darren 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7E8"/>
    <a:srgbClr val="0C4569"/>
    <a:srgbClr val="13022D"/>
    <a:srgbClr val="E0BC4C"/>
    <a:srgbClr val="14022E"/>
    <a:srgbClr val="A6A6A6"/>
    <a:srgbClr val="FDDD3E"/>
    <a:srgbClr val="120228"/>
    <a:srgbClr val="0000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857" autoAdjust="0"/>
  </p:normalViewPr>
  <p:slideViewPr>
    <p:cSldViewPr snapToObjects="1">
      <p:cViewPr>
        <p:scale>
          <a:sx n="60" d="100"/>
          <a:sy n="60" d="100"/>
        </p:scale>
        <p:origin x="1435" y="19"/>
      </p:cViewPr>
      <p:guideLst>
        <p:guide orient="horz" pos="5282"/>
        <p:guide pos="7790"/>
        <p:guide orient="horz" pos="262"/>
        <p:guide pos="274"/>
        <p:guide orient="horz" pos="1801"/>
        <p:guide pos="4710"/>
        <p:guide pos="1635"/>
        <p:guide pos="1805"/>
        <p:guide pos="3170"/>
        <p:guide pos="3341"/>
        <p:guide pos="4882"/>
        <p:guide pos="6245"/>
        <p:guide pos="6416"/>
      </p:guideLst>
    </p:cSldViewPr>
  </p:slideViewPr>
  <p:outlineViewPr>
    <p:cViewPr>
      <p:scale>
        <a:sx n="33" d="100"/>
        <a:sy n="33" d="100"/>
      </p:scale>
      <p:origin x="24" y="0"/>
    </p:cViewPr>
  </p:outlineViewPr>
  <p:notesTextViewPr>
    <p:cViewPr>
      <p:scale>
        <a:sx n="100" d="100"/>
        <a:sy n="100" d="100"/>
      </p:scale>
      <p:origin x="0" y="0"/>
    </p:cViewPr>
  </p:notesTextViewPr>
  <p:sorterViewPr>
    <p:cViewPr>
      <p:scale>
        <a:sx n="66" d="100"/>
        <a:sy n="66" d="100"/>
      </p:scale>
      <p:origin x="0" y="0"/>
    </p:cViewPr>
  </p:sorterViewPr>
  <p:notesViewPr>
    <p:cSldViewPr snapToObjects="1">
      <p:cViewPr varScale="1">
        <p:scale>
          <a:sx n="114" d="100"/>
          <a:sy n="114" d="100"/>
        </p:scale>
        <p:origin x="4012" y="6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viewProps" Target="viewProps.xml"/><Relationship Id="rId5" Type="http://schemas.openxmlformats.org/officeDocument/2006/relationships/slideMaster" Target="slideMasters/slideMaster1.xml"/><Relationship Id="rId10"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mn-lt"/>
              </a:defRPr>
            </a:lvl1pPr>
          </a:lstStyle>
          <a:p>
            <a:pPr>
              <a:defRPr/>
            </a:pPr>
            <a:r>
              <a:rPr lang="en-GB"/>
              <a:t>Uncontrolled copy when printed</a:t>
            </a:r>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mn-lt"/>
              </a:defRPr>
            </a:lvl1pPr>
          </a:lstStyle>
          <a:p>
            <a:pPr>
              <a:defRPr/>
            </a:pPr>
            <a:fld id="{9EBD1747-407F-43EF-BC75-4B6CAFD225D7}" type="datetime1">
              <a:rPr lang="en-GB" smtClean="0"/>
              <a:t>03/04/2024</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mn-lt"/>
              </a:defRPr>
            </a:lvl1pPr>
          </a:lstStyle>
          <a:p>
            <a:pPr>
              <a:defRPr/>
            </a:pPr>
            <a:r>
              <a:rPr lang="en-GB" smtClean="0"/>
              <a:t>© Crown copyright 2020 Dstl</a:t>
            </a:r>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mn-lt"/>
              </a:defRPr>
            </a:lvl1pPr>
          </a:lstStyle>
          <a:p>
            <a:pPr>
              <a:defRPr/>
            </a:pPr>
            <a:fld id="{89AD9203-612B-4DA4-921D-5039DF7F7E0C}" type="slidenum">
              <a:rPr lang="en-GB"/>
              <a:pPr>
                <a:defRPr/>
              </a:pPr>
              <a:t>‹#›</a:t>
            </a:fld>
            <a:endParaRPr lang="en-GB"/>
          </a:p>
        </p:txBody>
      </p:sp>
    </p:spTree>
    <p:extLst>
      <p:ext uri="{BB962C8B-B14F-4D97-AF65-F5344CB8AC3E}">
        <p14:creationId xmlns:p14="http://schemas.microsoft.com/office/powerpoint/2010/main" val="327379111"/>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Arial" pitchFamily="34" charset="0"/>
                <a:cs typeface="Arial" pitchFamily="34" charset="0"/>
              </a:defRPr>
            </a:lvl1pPr>
          </a:lstStyle>
          <a:p>
            <a:pPr>
              <a:defRPr/>
            </a:pPr>
            <a:r>
              <a:rPr lang="en-GB"/>
              <a:t>Uncontrolled copy when printed</a:t>
            </a:r>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Arial" pitchFamily="34" charset="0"/>
                <a:cs typeface="Arial" pitchFamily="34" charset="0"/>
              </a:defRPr>
            </a:lvl1pPr>
          </a:lstStyle>
          <a:p>
            <a:pPr>
              <a:defRPr/>
            </a:pPr>
            <a:fld id="{63C7F269-31FF-49BB-A308-19E27FEE6816}" type="datetime1">
              <a:rPr lang="en-GB" smtClean="0"/>
              <a:t>03/04/2024</a:t>
            </a:fld>
            <a:endParaRPr lang="en-GB" dirty="0"/>
          </a:p>
        </p:txBody>
      </p:sp>
      <p:sp>
        <p:nvSpPr>
          <p:cNvPr id="4" name="Slide Image Placeholder 3"/>
          <p:cNvSpPr>
            <a:spLocks noGrp="1" noRot="1" noChangeAspect="1"/>
          </p:cNvSpPr>
          <p:nvPr>
            <p:ph type="sldImg" idx="2"/>
          </p:nvPr>
        </p:nvSpPr>
        <p:spPr>
          <a:xfrm>
            <a:off x="1444625" y="742950"/>
            <a:ext cx="3908425" cy="29305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282575" y="3870325"/>
            <a:ext cx="6232525" cy="5313363"/>
          </a:xfrm>
          <a:prstGeom prst="rect">
            <a:avLst/>
          </a:prstGeom>
        </p:spPr>
        <p:txBody>
          <a:bodyPr vert="horz" wrap="square" lIns="91440" tIns="45720" rIns="91440" bIns="45720" numCol="1" anchor="t" anchorCtr="0" compatLnSpc="1">
            <a:prstTxWarp prst="textNoShape">
              <a:avLst/>
            </a:prstTxWarp>
            <a:normAutofit/>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Arial" pitchFamily="34" charset="0"/>
                <a:cs typeface="Arial" pitchFamily="34" charset="0"/>
              </a:defRPr>
            </a:lvl1pPr>
          </a:lstStyle>
          <a:p>
            <a:pPr>
              <a:defRPr/>
            </a:pPr>
            <a:r>
              <a:rPr lang="en-GB" smtClean="0"/>
              <a:t>© Crown copyright 2020 Dstl</a:t>
            </a:r>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Arial" pitchFamily="34" charset="0"/>
                <a:cs typeface="Arial" pitchFamily="34" charset="0"/>
              </a:defRPr>
            </a:lvl1pPr>
          </a:lstStyle>
          <a:p>
            <a:pPr>
              <a:defRPr/>
            </a:pPr>
            <a:fld id="{6AC03C9E-463D-47B2-8BF7-CCC2C082E4A8}" type="slidenum">
              <a:rPr lang="en-GB"/>
              <a:pPr>
                <a:defRPr/>
              </a:pPr>
              <a:t>‹#›</a:t>
            </a:fld>
            <a:endParaRPr lang="en-GB" dirty="0"/>
          </a:p>
        </p:txBody>
      </p:sp>
    </p:spTree>
    <p:extLst>
      <p:ext uri="{BB962C8B-B14F-4D97-AF65-F5344CB8AC3E}">
        <p14:creationId xmlns:p14="http://schemas.microsoft.com/office/powerpoint/2010/main" val="4078116230"/>
      </p:ext>
    </p:extLst>
  </p:cSld>
  <p:clrMap bg1="lt1" tx1="dk1" bg2="lt2" tx2="dk2" accent1="accent1" accent2="accent2" accent3="accent3" accent4="accent4" accent5="accent5" accent6="accent6" hlink="hlink" folHlink="folHlink"/>
  <p:hf/>
  <p:notesStyle>
    <a:lvl1pPr algn="l" defTabSz="1335239" rtl="0" eaLnBrk="0" fontAlgn="base" hangingPunct="0">
      <a:spcBef>
        <a:spcPct val="30000"/>
      </a:spcBef>
      <a:spcAft>
        <a:spcPct val="0"/>
      </a:spcAft>
      <a:defRPr sz="1724" kern="1200">
        <a:solidFill>
          <a:schemeClr val="tx1"/>
        </a:solidFill>
        <a:latin typeface="Arial" pitchFamily="34" charset="0"/>
        <a:ea typeface="+mn-ea"/>
        <a:cs typeface="Arial" pitchFamily="34" charset="0"/>
      </a:defRPr>
    </a:lvl1pPr>
    <a:lvl2pPr marL="666377" algn="l" defTabSz="1335239" rtl="0" eaLnBrk="0" fontAlgn="base" hangingPunct="0">
      <a:spcBef>
        <a:spcPct val="30000"/>
      </a:spcBef>
      <a:spcAft>
        <a:spcPct val="0"/>
      </a:spcAft>
      <a:defRPr sz="1724" kern="1200">
        <a:solidFill>
          <a:schemeClr val="tx1"/>
        </a:solidFill>
        <a:latin typeface="Arial" pitchFamily="34" charset="0"/>
        <a:ea typeface="+mn-ea"/>
        <a:cs typeface="Arial" pitchFamily="34" charset="0"/>
      </a:defRPr>
    </a:lvl2pPr>
    <a:lvl3pPr marL="1335239" algn="l" defTabSz="1335239" rtl="0" eaLnBrk="0" fontAlgn="base" hangingPunct="0">
      <a:spcBef>
        <a:spcPct val="30000"/>
      </a:spcBef>
      <a:spcAft>
        <a:spcPct val="0"/>
      </a:spcAft>
      <a:defRPr sz="1724" kern="1200">
        <a:solidFill>
          <a:schemeClr val="tx1"/>
        </a:solidFill>
        <a:latin typeface="Arial" pitchFamily="34" charset="0"/>
        <a:ea typeface="+mn-ea"/>
        <a:cs typeface="Arial" pitchFamily="34" charset="0"/>
      </a:defRPr>
    </a:lvl3pPr>
    <a:lvl4pPr marL="2004097" algn="l" defTabSz="1335239" rtl="0" eaLnBrk="0" fontAlgn="base" hangingPunct="0">
      <a:spcBef>
        <a:spcPct val="30000"/>
      </a:spcBef>
      <a:spcAft>
        <a:spcPct val="0"/>
      </a:spcAft>
      <a:defRPr sz="1724" kern="1200">
        <a:solidFill>
          <a:schemeClr val="tx1"/>
        </a:solidFill>
        <a:latin typeface="Arial" pitchFamily="34" charset="0"/>
        <a:ea typeface="+mn-ea"/>
        <a:cs typeface="Arial" pitchFamily="34" charset="0"/>
      </a:defRPr>
    </a:lvl4pPr>
    <a:lvl5pPr marL="2672963" algn="l" defTabSz="1335239" rtl="0" eaLnBrk="0" fontAlgn="base" hangingPunct="0">
      <a:spcBef>
        <a:spcPct val="30000"/>
      </a:spcBef>
      <a:spcAft>
        <a:spcPct val="0"/>
      </a:spcAft>
      <a:defRPr sz="1724" kern="1200">
        <a:solidFill>
          <a:schemeClr val="tx1"/>
        </a:solidFill>
        <a:latin typeface="Arial" pitchFamily="34" charset="0"/>
        <a:ea typeface="+mn-ea"/>
        <a:cs typeface="Arial" pitchFamily="34" charset="0"/>
      </a:defRPr>
    </a:lvl5pPr>
    <a:lvl6pPr marL="3341346" algn="l" defTabSz="1336541" rtl="0" eaLnBrk="1" latinLnBrk="0" hangingPunct="1">
      <a:defRPr sz="1724" kern="1200">
        <a:solidFill>
          <a:schemeClr val="tx1"/>
        </a:solidFill>
        <a:latin typeface="+mn-lt"/>
        <a:ea typeface="+mn-ea"/>
        <a:cs typeface="+mn-cs"/>
      </a:defRPr>
    </a:lvl6pPr>
    <a:lvl7pPr marL="4009613" algn="l" defTabSz="1336541" rtl="0" eaLnBrk="1" latinLnBrk="0" hangingPunct="1">
      <a:defRPr sz="1724" kern="1200">
        <a:solidFill>
          <a:schemeClr val="tx1"/>
        </a:solidFill>
        <a:latin typeface="+mn-lt"/>
        <a:ea typeface="+mn-ea"/>
        <a:cs typeface="+mn-cs"/>
      </a:defRPr>
    </a:lvl7pPr>
    <a:lvl8pPr marL="4677884" algn="l" defTabSz="1336541" rtl="0" eaLnBrk="1" latinLnBrk="0" hangingPunct="1">
      <a:defRPr sz="1724" kern="1200">
        <a:solidFill>
          <a:schemeClr val="tx1"/>
        </a:solidFill>
        <a:latin typeface="+mn-lt"/>
        <a:ea typeface="+mn-ea"/>
        <a:cs typeface="+mn-cs"/>
      </a:defRPr>
    </a:lvl8pPr>
    <a:lvl9pPr marL="5346154" algn="l" defTabSz="1336541" rtl="0" eaLnBrk="1" latinLnBrk="0" hangingPunct="1">
      <a:defRPr sz="172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mailto:dstlimagery@dstl.gov.uk"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44625" y="742950"/>
            <a:ext cx="3908425" cy="2930525"/>
          </a:xfrm>
        </p:spPr>
      </p:sp>
      <p:sp>
        <p:nvSpPr>
          <p:cNvPr id="3" name="Notes Placeholder 2"/>
          <p:cNvSpPr>
            <a:spLocks noGrp="1"/>
          </p:cNvSpPr>
          <p:nvPr>
            <p:ph type="body" idx="1"/>
          </p:nvPr>
        </p:nvSpPr>
        <p:spPr/>
        <p:txBody>
          <a:bodyPr>
            <a:normAutofit fontScale="25000" lnSpcReduction="20000"/>
          </a:bodyPr>
          <a:lstStyle/>
          <a:p>
            <a:r>
              <a:rPr lang="en-GB" sz="7200" b="1" kern="1200" dirty="0" smtClean="0">
                <a:solidFill>
                  <a:schemeClr val="tx1"/>
                </a:solidFill>
                <a:effectLst/>
                <a:latin typeface="Arial" pitchFamily="34" charset="0"/>
                <a:ea typeface="+mn-ea"/>
                <a:cs typeface="Arial" pitchFamily="34" charset="0"/>
              </a:rPr>
              <a:t>A0 Poster Guidelines</a:t>
            </a: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endParaRPr lang="en-GB" sz="5626" kern="1200" dirty="0" smtClean="0">
              <a:solidFill>
                <a:schemeClr val="tx1"/>
              </a:solidFill>
              <a:effectLst/>
              <a:latin typeface="Arial" pitchFamily="34" charset="0"/>
              <a:ea typeface="+mn-ea"/>
              <a:cs typeface="Arial" pitchFamily="34" charset="0"/>
            </a:endParaRPr>
          </a:p>
          <a:p>
            <a:r>
              <a:rPr lang="en-GB" sz="5626" kern="1200" dirty="0" smtClean="0">
                <a:solidFill>
                  <a:schemeClr val="tx1"/>
                </a:solidFill>
                <a:effectLst/>
                <a:latin typeface="Arial" pitchFamily="34" charset="0"/>
                <a:ea typeface="+mn-ea"/>
                <a:cs typeface="Arial" pitchFamily="34" charset="0"/>
              </a:rPr>
              <a:t>Please follow these guidelines to ensure that your poster is</a:t>
            </a:r>
            <a:r>
              <a:rPr lang="en-GB" sz="5626" kern="1200" baseline="0" dirty="0" smtClean="0">
                <a:solidFill>
                  <a:schemeClr val="tx1"/>
                </a:solidFill>
                <a:effectLst/>
                <a:latin typeface="Arial" pitchFamily="34" charset="0"/>
                <a:ea typeface="+mn-ea"/>
                <a:cs typeface="Arial" pitchFamily="34" charset="0"/>
              </a:rPr>
              <a:t> on-brand. The PowerPoint template is A0 landscape (1189 x 841mm) and uses a 5 column layout. View the guides by clicking on the ribbon &gt; view &gt; guides. </a:t>
            </a:r>
            <a:br>
              <a:rPr lang="en-GB" sz="5626" kern="1200" baseline="0" dirty="0" smtClean="0">
                <a:solidFill>
                  <a:schemeClr val="tx1"/>
                </a:solidFill>
                <a:effectLst/>
                <a:latin typeface="Arial" pitchFamily="34" charset="0"/>
                <a:ea typeface="+mn-ea"/>
                <a:cs typeface="Arial" pitchFamily="34" charset="0"/>
              </a:rPr>
            </a:br>
            <a:r>
              <a:rPr lang="en-GB" sz="5626" kern="1200" baseline="0" dirty="0" smtClean="0">
                <a:solidFill>
                  <a:schemeClr val="tx1"/>
                </a:solidFill>
                <a:effectLst/>
                <a:latin typeface="Arial" pitchFamily="34" charset="0"/>
                <a:ea typeface="+mn-ea"/>
                <a:cs typeface="Arial" pitchFamily="34" charset="0"/>
              </a:rPr>
              <a:t>The placeholder content can be modified and rearranged as required. The text top-left is in a fixed position and can be edited by clicking on the ribbon &gt; view &gt; slide master. The same applies to the classification marking.</a:t>
            </a: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r>
              <a:rPr lang="en-GB" sz="5626" kern="1200" dirty="0" smtClean="0">
                <a:solidFill>
                  <a:schemeClr val="tx1"/>
                </a:solidFill>
                <a:effectLst/>
                <a:latin typeface="Arial" pitchFamily="34" charset="0"/>
                <a:ea typeface="+mn-ea"/>
                <a:cs typeface="Arial" pitchFamily="34" charset="0"/>
              </a:rPr>
              <a:t>The Creative Hub team are no longer able to offer design support with laying out and designing posters. We will however be available to answer any questions you may have. Once you have completed your poster please export it to a PDF and send it along with your cost code, deadline, size, print quantities and preferred finish to </a:t>
            </a:r>
            <a:r>
              <a:rPr lang="en-GB" sz="5626" u="sng" kern="1200" dirty="0" smtClean="0">
                <a:solidFill>
                  <a:schemeClr val="tx1"/>
                </a:solidFill>
                <a:effectLst/>
                <a:latin typeface="Arial" pitchFamily="34" charset="0"/>
                <a:ea typeface="+mn-ea"/>
                <a:cs typeface="Arial" pitchFamily="34" charset="0"/>
                <a:hlinkClick r:id="rId3"/>
              </a:rPr>
              <a:t>dstlimagery@dstl.gov.uk</a:t>
            </a:r>
            <a:r>
              <a:rPr lang="en-GB" sz="5626" kern="1200" dirty="0" smtClean="0">
                <a:solidFill>
                  <a:schemeClr val="tx1"/>
                </a:solidFill>
                <a:effectLst/>
                <a:latin typeface="Arial" pitchFamily="34" charset="0"/>
                <a:ea typeface="+mn-ea"/>
                <a:cs typeface="Arial" pitchFamily="34" charset="0"/>
              </a:rPr>
              <a:t>. </a:t>
            </a:r>
            <a:r>
              <a:rPr lang="en-GB" sz="5626" u="sng" kern="1200" dirty="0" smtClean="0">
                <a:solidFill>
                  <a:schemeClr val="tx1"/>
                </a:solidFill>
                <a:effectLst/>
                <a:latin typeface="Arial" pitchFamily="34" charset="0"/>
                <a:ea typeface="+mn-ea"/>
                <a:cs typeface="Arial" pitchFamily="34" charset="0"/>
              </a:rPr>
              <a:t>Please allow 7 working days for it to be printed</a:t>
            </a:r>
            <a:r>
              <a:rPr lang="en-GB" sz="5626" kern="1200" dirty="0" smtClean="0">
                <a:solidFill>
                  <a:schemeClr val="tx1"/>
                </a:solidFill>
                <a:effectLst/>
                <a:latin typeface="Arial" pitchFamily="34" charset="0"/>
                <a:ea typeface="+mn-ea"/>
                <a:cs typeface="Arial" pitchFamily="34" charset="0"/>
              </a:rPr>
              <a:t>. Posters</a:t>
            </a:r>
            <a:r>
              <a:rPr lang="en-GB" sz="5626" kern="1200" baseline="0" dirty="0" smtClean="0">
                <a:solidFill>
                  <a:schemeClr val="tx1"/>
                </a:solidFill>
                <a:effectLst/>
                <a:latin typeface="Arial" pitchFamily="34" charset="0"/>
                <a:ea typeface="+mn-ea"/>
                <a:cs typeface="Arial" pitchFamily="34" charset="0"/>
              </a:rPr>
              <a:t> sent in last minute may not be printed in time for your event.</a:t>
            </a: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r>
              <a:rPr lang="en-GB" sz="6000" b="1" kern="1200" dirty="0" smtClean="0">
                <a:solidFill>
                  <a:schemeClr val="tx1"/>
                </a:solidFill>
                <a:effectLst/>
                <a:latin typeface="Arial" pitchFamily="34" charset="0"/>
                <a:ea typeface="+mn-ea"/>
                <a:cs typeface="Arial" pitchFamily="34" charset="0"/>
              </a:rPr>
              <a:t>Ensuring Consistency:</a:t>
            </a: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endParaRPr lang="en-GB" sz="5626" kern="1200" dirty="0" smtClean="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smtClean="0">
                <a:solidFill>
                  <a:schemeClr val="tx1"/>
                </a:solidFill>
                <a:effectLst/>
                <a:latin typeface="Arial" pitchFamily="34" charset="0"/>
                <a:ea typeface="+mn-ea"/>
                <a:cs typeface="Arial" pitchFamily="34" charset="0"/>
              </a:rPr>
              <a:t>Try to follow the formatting displayed in this template and adhere to the sizing and styling of the typography.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The margins around the top, left and right edges of the page are 40 mm wide.</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The band at the bottom is 88mm high in Midnight Purple. DO NOT add any additional text or logos in this area.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The body copy font is 40pt in Arial regular and bold.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The template uses a 5 column grid. Columns are 201.1mm wide. Gutters (space between columns) are 25mm. Text boxes and</a:t>
            </a:r>
            <a:r>
              <a:rPr lang="en-GB" sz="5626" kern="1200" baseline="0" dirty="0" smtClean="0">
                <a:solidFill>
                  <a:schemeClr val="tx1"/>
                </a:solidFill>
                <a:effectLst/>
                <a:latin typeface="Arial" pitchFamily="34" charset="0"/>
                <a:ea typeface="+mn-ea"/>
                <a:cs typeface="Arial" pitchFamily="34" charset="0"/>
              </a:rPr>
              <a:t> images c</a:t>
            </a:r>
            <a:r>
              <a:rPr lang="en-GB" sz="5626" kern="1200" dirty="0" smtClean="0">
                <a:solidFill>
                  <a:schemeClr val="tx1"/>
                </a:solidFill>
                <a:effectLst/>
                <a:latin typeface="Arial" pitchFamily="34" charset="0"/>
                <a:ea typeface="+mn-ea"/>
                <a:cs typeface="Arial" pitchFamily="34" charset="0"/>
              </a:rPr>
              <a:t>an span across more than one </a:t>
            </a:r>
            <a:r>
              <a:rPr lang="en-GB" sz="5626" kern="1200" smtClean="0">
                <a:solidFill>
                  <a:schemeClr val="tx1"/>
                </a:solidFill>
                <a:effectLst/>
                <a:latin typeface="Arial" pitchFamily="34" charset="0"/>
                <a:ea typeface="+mn-ea"/>
                <a:cs typeface="Arial" pitchFamily="34" charset="0"/>
              </a:rPr>
              <a:t>column.</a:t>
            </a:r>
            <a:endParaRPr lang="en-GB" sz="5626" kern="1200" dirty="0" smtClean="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smtClean="0">
                <a:solidFill>
                  <a:schemeClr val="tx1"/>
                </a:solidFill>
                <a:effectLst/>
                <a:latin typeface="Arial" pitchFamily="34" charset="0"/>
                <a:ea typeface="+mn-ea"/>
                <a:cs typeface="Arial" pitchFamily="34" charset="0"/>
              </a:rPr>
              <a:t>Try to follow the suggested sizing and colour palette. The secondary Dstl colour palette is reserved for graphs and diagrams.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Line spacing to be set at 1.0. Leave a line space between paragraphs. Bullets to be square and in Rose Red.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Text boxes are only allowed to be in Grey at 60% transparency or White.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Please use Grey for the </a:t>
            </a:r>
            <a:r>
              <a:rPr lang="en-GB" sz="5626" kern="1200" dirty="0" err="1" smtClean="0">
                <a:solidFill>
                  <a:schemeClr val="tx1"/>
                </a:solidFill>
                <a:effectLst/>
                <a:latin typeface="Arial" pitchFamily="34" charset="0"/>
                <a:ea typeface="+mn-ea"/>
                <a:cs typeface="Arial" pitchFamily="34" charset="0"/>
              </a:rPr>
              <a:t>the</a:t>
            </a:r>
            <a:r>
              <a:rPr lang="en-GB" sz="5626" kern="1200" dirty="0" smtClean="0">
                <a:solidFill>
                  <a:schemeClr val="tx1"/>
                </a:solidFill>
                <a:effectLst/>
                <a:latin typeface="Arial" pitchFamily="34" charset="0"/>
                <a:ea typeface="+mn-ea"/>
                <a:cs typeface="Arial" pitchFamily="34" charset="0"/>
              </a:rPr>
              <a:t> graph axis and chart legends.</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Tables to be in the Dstl Primary colours only.</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All Images and logos need to be high resolution.</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Image captions to be in displayed in a Midnight Purple box with White text. These must always be placed at the bottom of an image.</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Avoid adding bevels, drop shadows or other embellishments.</a:t>
            </a:r>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63C7F269-31FF-49BB-A308-19E27FEE6816}" type="datetime1">
              <a:rPr lang="en-GB" smtClean="0"/>
              <a:t>03/04/2024</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1</a:t>
            </a:fld>
            <a:endParaRPr lang="en-GB" dirty="0"/>
          </a:p>
        </p:txBody>
      </p:sp>
    </p:spTree>
    <p:extLst>
      <p:ext uri="{BB962C8B-B14F-4D97-AF65-F5344CB8AC3E}">
        <p14:creationId xmlns:p14="http://schemas.microsoft.com/office/powerpoint/2010/main" val="3244055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3442766"/>
      </p:ext>
    </p:extLst>
  </p:cSld>
  <p:clrMapOvr>
    <a:masterClrMapping/>
  </p:clrMapOvr>
  <p:timing>
    <p:tnLst>
      <p:par>
        <p:cTn id="1" dur="indefinite" restart="never" nodeType="tmRoot"/>
      </p:par>
    </p:tnLst>
  </p:timing>
  <p:hf hdr="0"/>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gray">
      <p:bgRef idx="1001">
        <a:schemeClr val="bg1"/>
      </p:bgRef>
    </p:bg>
    <p:spTree>
      <p:nvGrpSpPr>
        <p:cNvPr id="1" name=""/>
        <p:cNvGrpSpPr/>
        <p:nvPr/>
      </p:nvGrpSpPr>
      <p:grpSpPr>
        <a:xfrm>
          <a:off x="0" y="0"/>
          <a:ext cx="0" cy="0"/>
          <a:chOff x="0" y="0"/>
          <a:chExt cx="0" cy="0"/>
        </a:xfrm>
      </p:grpSpPr>
      <p:sp>
        <p:nvSpPr>
          <p:cNvPr id="13" name="TextBox 12"/>
          <p:cNvSpPr txBox="1"/>
          <p:nvPr userDrawn="1"/>
        </p:nvSpPr>
        <p:spPr>
          <a:xfrm>
            <a:off x="312168" y="48072"/>
            <a:ext cx="12169352" cy="860492"/>
          </a:xfrm>
          <a:prstGeom prst="rect">
            <a:avLst/>
          </a:prstGeom>
          <a:noFill/>
        </p:spPr>
        <p:txBody>
          <a:bodyPr wrap="square" lIns="0" tIns="0" rIns="0" bIns="0" rtlCol="0">
            <a:spAutoFit/>
          </a:bodyPr>
          <a:lstStyle/>
          <a:p>
            <a:pPr marL="0" marR="0" lvl="0" indent="0" algn="ctr" defTabSz="1303259" rtl="0" eaLnBrk="1" fontAlgn="base" latinLnBrk="0" hangingPunct="1">
              <a:lnSpc>
                <a:spcPct val="100000"/>
              </a:lnSpc>
              <a:spcBef>
                <a:spcPct val="0"/>
              </a:spcBef>
              <a:spcAft>
                <a:spcPct val="0"/>
              </a:spcAft>
              <a:buClrTx/>
              <a:buSzTx/>
              <a:buFontTx/>
              <a:buNone/>
              <a:tabLst/>
              <a:defRPr/>
            </a:pPr>
            <a:r>
              <a:rPr lang="en-GB" sz="2601" b="1" kern="1200" dirty="0" smtClean="0">
                <a:solidFill>
                  <a:srgbClr val="0C4569"/>
                </a:solidFill>
                <a:effectLst/>
                <a:latin typeface="Arial" charset="0"/>
                <a:ea typeface="+mn-ea"/>
                <a:cs typeface="+mn-cs"/>
              </a:rPr>
              <a:t>The</a:t>
            </a:r>
            <a:r>
              <a:rPr lang="en-GB" sz="2601" b="1" kern="1200" baseline="0" dirty="0" smtClean="0">
                <a:solidFill>
                  <a:srgbClr val="0C4569"/>
                </a:solidFill>
                <a:effectLst/>
                <a:latin typeface="Arial" charset="0"/>
                <a:ea typeface="+mn-ea"/>
                <a:cs typeface="+mn-cs"/>
              </a:rPr>
              <a:t> e</a:t>
            </a:r>
            <a:r>
              <a:rPr lang="en-GB" sz="2601" b="1" kern="1200" dirty="0" smtClean="0">
                <a:solidFill>
                  <a:srgbClr val="0C4569"/>
                </a:solidFill>
                <a:effectLst/>
                <a:latin typeface="Arial" charset="0"/>
                <a:ea typeface="+mn-ea"/>
                <a:cs typeface="+mn-cs"/>
              </a:rPr>
              <a:t>ffects</a:t>
            </a:r>
            <a:r>
              <a:rPr lang="en-GB" sz="2601" b="1" kern="1200" baseline="0" dirty="0" smtClean="0">
                <a:solidFill>
                  <a:srgbClr val="0C4569"/>
                </a:solidFill>
                <a:effectLst/>
                <a:latin typeface="Arial" charset="0"/>
                <a:ea typeface="+mn-ea"/>
                <a:cs typeface="+mn-cs"/>
              </a:rPr>
              <a:t> of </a:t>
            </a:r>
            <a:r>
              <a:rPr lang="en-GB" sz="2601" b="1" kern="1200" dirty="0" smtClean="0">
                <a:solidFill>
                  <a:srgbClr val="0C4569"/>
                </a:solidFill>
                <a:effectLst/>
                <a:latin typeface="Arial" charset="0"/>
                <a:ea typeface="+mn-ea"/>
                <a:cs typeface="+mn-cs"/>
              </a:rPr>
              <a:t>material properties on</a:t>
            </a:r>
            <a:r>
              <a:rPr lang="en-GB" sz="2601" b="1" kern="1200" baseline="0" dirty="0" smtClean="0">
                <a:solidFill>
                  <a:srgbClr val="0C4569"/>
                </a:solidFill>
                <a:effectLst/>
                <a:latin typeface="Arial" charset="0"/>
                <a:ea typeface="+mn-ea"/>
                <a:cs typeface="+mn-cs"/>
              </a:rPr>
              <a:t> the</a:t>
            </a:r>
            <a:r>
              <a:rPr lang="en-GB" sz="2601" b="1" kern="1200" dirty="0" smtClean="0">
                <a:solidFill>
                  <a:srgbClr val="0C4569"/>
                </a:solidFill>
                <a:effectLst/>
                <a:latin typeface="Arial" charset="0"/>
                <a:ea typeface="+mn-ea"/>
                <a:cs typeface="+mn-cs"/>
              </a:rPr>
              <a:t> modelling of shaped charges.</a:t>
            </a:r>
            <a:endParaRPr lang="en-GB" sz="2601" kern="1200" dirty="0" smtClean="0">
              <a:solidFill>
                <a:srgbClr val="0C4569"/>
              </a:solidFill>
              <a:effectLst/>
              <a:latin typeface="Arial" charset="0"/>
              <a:ea typeface="+mn-ea"/>
              <a:cs typeface="+mn-cs"/>
            </a:endParaRPr>
          </a:p>
          <a:p>
            <a:endParaRPr lang="en-GB" sz="2991" b="1" baseline="0" dirty="0">
              <a:solidFill>
                <a:schemeClr val="tx2"/>
              </a:solidFill>
              <a:latin typeface="Arial" panose="020B0604020202020204" pitchFamily="34" charset="0"/>
              <a:cs typeface="Arial" panose="020B0604020202020204" pitchFamily="34" charset="0"/>
            </a:endParaRPr>
          </a:p>
        </p:txBody>
      </p:sp>
      <p:sp>
        <p:nvSpPr>
          <p:cNvPr id="3" name="TextBox 2"/>
          <p:cNvSpPr txBox="1"/>
          <p:nvPr userDrawn="1"/>
        </p:nvSpPr>
        <p:spPr>
          <a:xfrm>
            <a:off x="793724" y="446899"/>
            <a:ext cx="3186592" cy="430887"/>
          </a:xfrm>
          <a:prstGeom prst="rect">
            <a:avLst/>
          </a:prstGeom>
          <a:noFill/>
        </p:spPr>
        <p:txBody>
          <a:bodyPr wrap="square" rtlCol="0">
            <a:spAutoFit/>
          </a:bodyPr>
          <a:lstStyle/>
          <a:p>
            <a:pPr>
              <a:lnSpc>
                <a:spcPts val="1196"/>
              </a:lnSpc>
            </a:pPr>
            <a:r>
              <a:rPr lang="en-GB" sz="1200" b="1" baseline="0" dirty="0" smtClean="0">
                <a:solidFill>
                  <a:srgbClr val="E0BC4C"/>
                </a:solidFill>
                <a:latin typeface="Arial" panose="020B0604020202020204" pitchFamily="34" charset="0"/>
                <a:cs typeface="Arial" panose="020B0604020202020204" pitchFamily="34" charset="0"/>
              </a:rPr>
              <a:t>Olly Overton, 1910610</a:t>
            </a:r>
          </a:p>
          <a:p>
            <a:pPr marL="0" indent="0">
              <a:buClr>
                <a:schemeClr val="accent1"/>
              </a:buClr>
              <a:buSzPct val="110000"/>
              <a:buFont typeface="Wingdings" panose="05000000000000000000" pitchFamily="2" charset="2"/>
              <a:buNone/>
            </a:pPr>
            <a:r>
              <a:rPr lang="en-GB" sz="1200" b="1" dirty="0" smtClean="0">
                <a:solidFill>
                  <a:srgbClr val="0C4569"/>
                </a:solidFill>
              </a:rPr>
              <a:t>University</a:t>
            </a:r>
            <a:r>
              <a:rPr lang="en-GB" sz="1200" b="1" baseline="0" dirty="0" smtClean="0">
                <a:solidFill>
                  <a:srgbClr val="0C4569"/>
                </a:solidFill>
              </a:rPr>
              <a:t> of Wales Trinity St David</a:t>
            </a:r>
            <a:endParaRPr lang="en-GB" sz="1200" b="1" dirty="0" smtClean="0">
              <a:solidFill>
                <a:srgbClr val="0C4569"/>
              </a:solidFill>
            </a:endParaRPr>
          </a:p>
        </p:txBody>
      </p:sp>
      <p:pic>
        <p:nvPicPr>
          <p:cNvPr id="4" name="Picture 3"/>
          <p:cNvPicPr>
            <a:picLocks noChangeAspect="1"/>
          </p:cNvPicPr>
          <p:nvPr userDrawn="1"/>
        </p:nvPicPr>
        <p:blipFill rotWithShape="1">
          <a:blip r:embed="rId3">
            <a:extLst>
              <a:ext uri="{28A0092B-C50C-407E-A947-70E740481C1C}">
                <a14:useLocalDpi xmlns:a14="http://schemas.microsoft.com/office/drawing/2010/main" val="0"/>
              </a:ext>
            </a:extLst>
          </a:blip>
          <a:srcRect l="529"/>
          <a:stretch/>
        </p:blipFill>
        <p:spPr>
          <a:xfrm>
            <a:off x="-7912" y="8689032"/>
            <a:ext cx="12809512" cy="912168"/>
          </a:xfrm>
          <a:prstGeom prst="rect">
            <a:avLst/>
          </a:prstGeom>
        </p:spPr>
      </p:pic>
    </p:spTree>
    <p:extLst>
      <p:ext uri="{BB962C8B-B14F-4D97-AF65-F5344CB8AC3E}">
        <p14:creationId xmlns:p14="http://schemas.microsoft.com/office/powerpoint/2010/main" val="789725373"/>
      </p:ext>
    </p:extLst>
  </p:cSld>
  <p:clrMap bg1="lt1" tx1="dk1" bg2="lt2" tx2="dk2" accent1="accent1" accent2="accent2" accent3="accent3" accent4="accent4" accent5="accent5" accent6="accent6" hlink="hlink" folHlink="folHlink"/>
  <p:sldLayoutIdLst>
    <p:sldLayoutId id="2147483718" r:id="rId1"/>
  </p:sldLayoutIdLst>
  <p:timing>
    <p:tnLst>
      <p:par>
        <p:cTn id="1" dur="indefinite" restart="never" nodeType="tmRoot"/>
      </p:par>
    </p:tnLst>
  </p:timing>
  <p:hf hdr="0" dt="0"/>
  <p:txStyles>
    <p:titleStyle>
      <a:lvl1pPr algn="l" defTabSz="960088" rtl="0" eaLnBrk="1" latinLnBrk="0" hangingPunct="1">
        <a:lnSpc>
          <a:spcPct val="90000"/>
        </a:lnSpc>
        <a:spcBef>
          <a:spcPct val="0"/>
        </a:spcBef>
        <a:buNone/>
        <a:defRPr lang="en-GB" sz="2800" kern="1200" dirty="0">
          <a:solidFill>
            <a:schemeClr val="bg1"/>
          </a:solidFill>
          <a:latin typeface="Arial" panose="020B0604020202020204" pitchFamily="34" charset="0"/>
          <a:ea typeface="+mj-ea"/>
          <a:cs typeface="Arial" panose="020B0604020202020204" pitchFamily="34" charset="0"/>
        </a:defRPr>
      </a:lvl1pPr>
    </p:titleStyle>
    <p:bodyStyle>
      <a:lvl1pPr marL="240022" indent="-240022" algn="l" defTabSz="960088" rtl="0" eaLnBrk="1" latinLnBrk="0" hangingPunct="1">
        <a:lnSpc>
          <a:spcPct val="90000"/>
        </a:lnSpc>
        <a:spcBef>
          <a:spcPts val="1050"/>
        </a:spcBef>
        <a:buClr>
          <a:schemeClr val="accent1"/>
        </a:buClr>
        <a:buSzPct val="110000"/>
        <a:buFont typeface="Wingdings" panose="05000000000000000000" pitchFamily="2" charset="2"/>
        <a:buChar char="§"/>
        <a:defRPr lang="en-US" sz="2800" kern="1200" smtClean="0">
          <a:solidFill>
            <a:schemeClr val="tx1"/>
          </a:solidFill>
          <a:latin typeface="Arial" pitchFamily="34" charset="0"/>
          <a:ea typeface="+mn-ea"/>
          <a:cs typeface="Arial" pitchFamily="34" charset="0"/>
        </a:defRPr>
      </a:lvl1pPr>
      <a:lvl2pPr marL="748115" indent="-300028" algn="l" defTabSz="960088" rtl="0" eaLnBrk="1" latinLnBrk="0" hangingPunct="1">
        <a:lnSpc>
          <a:spcPct val="90000"/>
        </a:lnSpc>
        <a:spcBef>
          <a:spcPts val="525"/>
        </a:spcBef>
        <a:buClr>
          <a:schemeClr val="accent1"/>
        </a:buClr>
        <a:buSzPct val="110000"/>
        <a:buFont typeface="Arial" panose="020B0604020202020204" pitchFamily="34" charset="0"/>
        <a:buChar char="–"/>
        <a:defRPr lang="en-US" sz="2520" kern="1200" smtClean="0">
          <a:solidFill>
            <a:schemeClr val="tx1"/>
          </a:solidFill>
          <a:latin typeface="Arial" pitchFamily="34" charset="0"/>
          <a:ea typeface="+mn-ea"/>
          <a:cs typeface="Arial" pitchFamily="34" charset="0"/>
        </a:defRPr>
      </a:lvl2pPr>
      <a:lvl3pPr marL="1200110" indent="-240022" algn="l" defTabSz="960088" rtl="0" eaLnBrk="1" latinLnBrk="0" hangingPunct="1">
        <a:lnSpc>
          <a:spcPct val="90000"/>
        </a:lnSpc>
        <a:spcBef>
          <a:spcPts val="525"/>
        </a:spcBef>
        <a:buClr>
          <a:schemeClr val="accent1"/>
        </a:buClr>
        <a:buSzPct val="110000"/>
        <a:buFont typeface="Arial" panose="020B0604020202020204" pitchFamily="34" charset="0"/>
        <a:buChar char="•"/>
        <a:defRPr lang="en-US" sz="2520" kern="1200" smtClean="0">
          <a:solidFill>
            <a:schemeClr val="tx1"/>
          </a:solidFill>
          <a:latin typeface="Arial" pitchFamily="34" charset="0"/>
          <a:ea typeface="+mn-ea"/>
          <a:cs typeface="Arial" pitchFamily="34" charset="0"/>
        </a:defRPr>
      </a:lvl3pPr>
      <a:lvl4pPr marL="1680153" indent="-240022" algn="l" defTabSz="960088" rtl="0" eaLnBrk="1" latinLnBrk="0" hangingPunct="1">
        <a:lnSpc>
          <a:spcPct val="90000"/>
        </a:lnSpc>
        <a:spcBef>
          <a:spcPts val="525"/>
        </a:spcBef>
        <a:buClr>
          <a:schemeClr val="accent1"/>
        </a:buClr>
        <a:buSzPct val="110000"/>
        <a:buFont typeface="Arial" panose="020B0604020202020204" pitchFamily="34" charset="0"/>
        <a:buChar char="–"/>
        <a:defRPr lang="en-US" sz="1960" kern="1200" smtClean="0">
          <a:solidFill>
            <a:schemeClr val="tx1"/>
          </a:solidFill>
          <a:latin typeface="Arial" pitchFamily="34" charset="0"/>
          <a:ea typeface="+mn-ea"/>
          <a:cs typeface="Arial" pitchFamily="34" charset="0"/>
        </a:defRPr>
      </a:lvl4pPr>
      <a:lvl5pPr marL="2160197" indent="-240022" algn="l" defTabSz="960088" rtl="0" eaLnBrk="1" latinLnBrk="0" hangingPunct="1">
        <a:lnSpc>
          <a:spcPct val="90000"/>
        </a:lnSpc>
        <a:spcBef>
          <a:spcPts val="525"/>
        </a:spcBef>
        <a:buClr>
          <a:schemeClr val="accent1"/>
        </a:buClr>
        <a:buSzPct val="110000"/>
        <a:buFont typeface="Arial" panose="020B0604020202020204" pitchFamily="34" charset="0"/>
        <a:buChar char="»"/>
        <a:defRPr lang="en-GB" sz="1540" kern="1200">
          <a:solidFill>
            <a:schemeClr val="tx1"/>
          </a:solidFill>
          <a:latin typeface="Arial" pitchFamily="34" charset="0"/>
          <a:ea typeface="+mn-ea"/>
          <a:cs typeface="Arial" pitchFamily="34" charset="0"/>
        </a:defRPr>
      </a:lvl5pPr>
      <a:lvl6pPr marL="2640241" indent="-240022" algn="l" defTabSz="960088"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285" indent="-240022" algn="l" defTabSz="960088"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330" indent="-240022" algn="l" defTabSz="960088"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374" indent="-240022" algn="l" defTabSz="960088"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088" rtl="0" eaLnBrk="1" latinLnBrk="0" hangingPunct="1">
        <a:defRPr sz="1890" kern="1200">
          <a:solidFill>
            <a:schemeClr val="tx1"/>
          </a:solidFill>
          <a:latin typeface="+mn-lt"/>
          <a:ea typeface="+mn-ea"/>
          <a:cs typeface="+mn-cs"/>
        </a:defRPr>
      </a:lvl1pPr>
      <a:lvl2pPr marL="480044" algn="l" defTabSz="960088" rtl="0" eaLnBrk="1" latinLnBrk="0" hangingPunct="1">
        <a:defRPr sz="1890" kern="1200">
          <a:solidFill>
            <a:schemeClr val="tx1"/>
          </a:solidFill>
          <a:latin typeface="+mn-lt"/>
          <a:ea typeface="+mn-ea"/>
          <a:cs typeface="+mn-cs"/>
        </a:defRPr>
      </a:lvl2pPr>
      <a:lvl3pPr marL="960088" algn="l" defTabSz="960088" rtl="0" eaLnBrk="1" latinLnBrk="0" hangingPunct="1">
        <a:defRPr sz="1890" kern="1200">
          <a:solidFill>
            <a:schemeClr val="tx1"/>
          </a:solidFill>
          <a:latin typeface="+mn-lt"/>
          <a:ea typeface="+mn-ea"/>
          <a:cs typeface="+mn-cs"/>
        </a:defRPr>
      </a:lvl3pPr>
      <a:lvl4pPr marL="1440132" algn="l" defTabSz="960088" rtl="0" eaLnBrk="1" latinLnBrk="0" hangingPunct="1">
        <a:defRPr sz="1890" kern="1200">
          <a:solidFill>
            <a:schemeClr val="tx1"/>
          </a:solidFill>
          <a:latin typeface="+mn-lt"/>
          <a:ea typeface="+mn-ea"/>
          <a:cs typeface="+mn-cs"/>
        </a:defRPr>
      </a:lvl4pPr>
      <a:lvl5pPr marL="1920177" algn="l" defTabSz="960088" rtl="0" eaLnBrk="1" latinLnBrk="0" hangingPunct="1">
        <a:defRPr sz="1890" kern="1200">
          <a:solidFill>
            <a:schemeClr val="tx1"/>
          </a:solidFill>
          <a:latin typeface="+mn-lt"/>
          <a:ea typeface="+mn-ea"/>
          <a:cs typeface="+mn-cs"/>
        </a:defRPr>
      </a:lvl5pPr>
      <a:lvl6pPr marL="2400219" algn="l" defTabSz="960088" rtl="0" eaLnBrk="1" latinLnBrk="0" hangingPunct="1">
        <a:defRPr sz="1890" kern="1200">
          <a:solidFill>
            <a:schemeClr val="tx1"/>
          </a:solidFill>
          <a:latin typeface="+mn-lt"/>
          <a:ea typeface="+mn-ea"/>
          <a:cs typeface="+mn-cs"/>
        </a:defRPr>
      </a:lvl6pPr>
      <a:lvl7pPr marL="2880263" algn="l" defTabSz="960088" rtl="0" eaLnBrk="1" latinLnBrk="0" hangingPunct="1">
        <a:defRPr sz="1890" kern="1200">
          <a:solidFill>
            <a:schemeClr val="tx1"/>
          </a:solidFill>
          <a:latin typeface="+mn-lt"/>
          <a:ea typeface="+mn-ea"/>
          <a:cs typeface="+mn-cs"/>
        </a:defRPr>
      </a:lvl7pPr>
      <a:lvl8pPr marL="3360307" algn="l" defTabSz="960088" rtl="0" eaLnBrk="1" latinLnBrk="0" hangingPunct="1">
        <a:defRPr sz="1890" kern="1200">
          <a:solidFill>
            <a:schemeClr val="tx1"/>
          </a:solidFill>
          <a:latin typeface="+mn-lt"/>
          <a:ea typeface="+mn-ea"/>
          <a:cs typeface="+mn-cs"/>
        </a:defRPr>
      </a:lvl8pPr>
      <a:lvl9pPr marL="3840352" algn="l" defTabSz="960088"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p:cNvGrpSpPr/>
          <p:nvPr/>
        </p:nvGrpSpPr>
        <p:grpSpPr>
          <a:xfrm>
            <a:off x="5796107" y="486982"/>
            <a:ext cx="6757511" cy="2182156"/>
            <a:chOff x="3010245" y="5805213"/>
            <a:chExt cx="6757511" cy="2182156"/>
          </a:xfrm>
        </p:grpSpPr>
        <p:pic>
          <p:nvPicPr>
            <p:cNvPr id="16" name="Picture 15"/>
            <p:cNvPicPr>
              <a:picLocks noChangeAspect="1"/>
            </p:cNvPicPr>
            <p:nvPr/>
          </p:nvPicPr>
          <p:blipFill rotWithShape="1">
            <a:blip r:embed="rId3"/>
            <a:srcRect l="1677" t="2565" r="1024" b="2542"/>
            <a:stretch/>
          </p:blipFill>
          <p:spPr>
            <a:xfrm>
              <a:off x="3010245" y="5805213"/>
              <a:ext cx="6757511" cy="2035594"/>
            </a:xfrm>
            <a:prstGeom prst="rect">
              <a:avLst/>
            </a:prstGeom>
            <a:ln>
              <a:solidFill>
                <a:schemeClr val="tx1"/>
              </a:solidFill>
            </a:ln>
          </p:spPr>
        </p:pic>
        <p:sp>
          <p:nvSpPr>
            <p:cNvPr id="3" name="TextBox 2"/>
            <p:cNvSpPr txBox="1"/>
            <p:nvPr/>
          </p:nvSpPr>
          <p:spPr>
            <a:xfrm>
              <a:off x="3010245" y="7724761"/>
              <a:ext cx="6757511" cy="262608"/>
            </a:xfrm>
            <a:prstGeom prst="rect">
              <a:avLst/>
            </a:prstGeom>
            <a:solidFill>
              <a:srgbClr val="0C4569"/>
            </a:solidFill>
            <a:ln>
              <a:solidFill>
                <a:srgbClr val="0C4569"/>
              </a:solidFill>
            </a:ln>
          </p:spPr>
          <p:txBody>
            <a:bodyPr wrap="square" lIns="53834" tIns="53834" rIns="53834" bIns="53834" rtlCol="0">
              <a:spAutoFit/>
            </a:bodyPr>
            <a:lstStyle/>
            <a:p>
              <a:pPr>
                <a:buClr>
                  <a:schemeClr val="accent1"/>
                </a:buClr>
                <a:buSzPct val="110000"/>
              </a:pPr>
              <a:r>
                <a:rPr lang="en-GB" sz="1000" dirty="0" smtClean="0">
                  <a:solidFill>
                    <a:schemeClr val="bg1"/>
                  </a:solidFill>
                </a:rPr>
                <a:t>Figure 1 - Flash x-ray still of an off the shelf product (left) versus a simulation of said off the shelf device (right</a:t>
              </a:r>
              <a:r>
                <a:rPr lang="en-GB" sz="1000" dirty="0">
                  <a:solidFill>
                    <a:schemeClr val="bg1"/>
                  </a:solidFill>
                </a:rPr>
                <a:t>)</a:t>
              </a:r>
              <a:r>
                <a:rPr lang="en-GB" sz="1000" dirty="0" smtClean="0">
                  <a:solidFill>
                    <a:schemeClr val="bg1"/>
                  </a:solidFill>
                </a:rPr>
                <a:t>. </a:t>
              </a:r>
              <a:endParaRPr lang="en-GB" sz="1000" dirty="0">
                <a:solidFill>
                  <a:schemeClr val="bg1"/>
                </a:solidFill>
              </a:endParaRPr>
            </a:p>
          </p:txBody>
        </p:sp>
      </p:grpSp>
      <p:sp>
        <p:nvSpPr>
          <p:cNvPr id="7" name="TextBox 6"/>
          <p:cNvSpPr txBox="1"/>
          <p:nvPr/>
        </p:nvSpPr>
        <p:spPr>
          <a:xfrm>
            <a:off x="104728" y="823552"/>
            <a:ext cx="2986816" cy="2139047"/>
          </a:xfrm>
          <a:prstGeom prst="rect">
            <a:avLst/>
          </a:prstGeom>
          <a:noFill/>
        </p:spPr>
        <p:txBody>
          <a:bodyPr wrap="square" numCol="1" spcCol="180000" rtlCol="0">
            <a:spAutoFit/>
          </a:bodyPr>
          <a:lstStyle/>
          <a:p>
            <a:pPr>
              <a:spcBef>
                <a:spcPts val="0"/>
              </a:spcBef>
              <a:spcAft>
                <a:spcPts val="0"/>
              </a:spcAft>
            </a:pPr>
            <a:r>
              <a:rPr lang="en-GB" sz="1200" b="1" dirty="0" smtClean="0">
                <a:solidFill>
                  <a:srgbClr val="E0BC4C"/>
                </a:solidFill>
                <a:latin typeface="Arial" panose="020B0604020202020204" pitchFamily="34" charset="0"/>
                <a:cs typeface="Arial" panose="020B0604020202020204" pitchFamily="34" charset="0"/>
              </a:rPr>
              <a:t>Introduction</a:t>
            </a:r>
            <a:endParaRPr lang="en-GB" sz="1200" b="1" dirty="0">
              <a:solidFill>
                <a:srgbClr val="E0BC4C"/>
              </a:solidFill>
              <a:latin typeface="Arial" panose="020B0604020202020204" pitchFamily="34" charset="0"/>
              <a:cs typeface="Arial" panose="020B0604020202020204" pitchFamily="34" charset="0"/>
            </a:endParaRPr>
          </a:p>
          <a:p>
            <a:pPr>
              <a:spcBef>
                <a:spcPts val="0"/>
              </a:spcBef>
              <a:spcAft>
                <a:spcPts val="0"/>
              </a:spcAft>
              <a:buClr>
                <a:srgbClr val="CE2256"/>
              </a:buClr>
            </a:pPr>
            <a:r>
              <a:rPr lang="en-GB" sz="1100" dirty="0" smtClean="0">
                <a:solidFill>
                  <a:srgbClr val="0C4569"/>
                </a:solidFill>
                <a:latin typeface="Arial" panose="020B0604020202020204" pitchFamily="34" charset="0"/>
                <a:cs typeface="Arial" panose="020B0604020202020204" pitchFamily="34" charset="0"/>
              </a:rPr>
              <a:t>Shaped charge devices experience an explosive event which inverts a malleable liner. This liner penetrates armoured targets. </a:t>
            </a:r>
            <a:r>
              <a:rPr lang="en-GB" sz="1100" dirty="0" smtClean="0">
                <a:solidFill>
                  <a:srgbClr val="0C4569"/>
                </a:solidFill>
                <a:latin typeface="Arial" panose="020B0604020202020204" pitchFamily="34" charset="0"/>
                <a:cs typeface="Arial" panose="020B0604020202020204" pitchFamily="34" charset="0"/>
              </a:rPr>
              <a:t>This </a:t>
            </a:r>
            <a:r>
              <a:rPr lang="en-GB" sz="1100" dirty="0" smtClean="0">
                <a:solidFill>
                  <a:srgbClr val="0C4569"/>
                </a:solidFill>
                <a:latin typeface="Arial" panose="020B0604020202020204" pitchFamily="34" charset="0"/>
                <a:cs typeface="Arial" panose="020B0604020202020204" pitchFamily="34" charset="0"/>
              </a:rPr>
              <a:t>event can be modelled in a hydrocode. Hydrocodes use many inputs to </a:t>
            </a:r>
            <a:r>
              <a:rPr lang="en-GB" sz="1100" dirty="0" smtClean="0">
                <a:solidFill>
                  <a:srgbClr val="0C4569"/>
                </a:solidFill>
                <a:latin typeface="Arial" panose="020B0604020202020204" pitchFamily="34" charset="0"/>
                <a:cs typeface="Arial" panose="020B0604020202020204" pitchFamily="34" charset="0"/>
              </a:rPr>
              <a:t>simulate</a:t>
            </a:r>
            <a:r>
              <a:rPr lang="en-GB" sz="1100" dirty="0" smtClean="0">
                <a:solidFill>
                  <a:srgbClr val="0C4569"/>
                </a:solidFill>
                <a:latin typeface="Arial" panose="020B0604020202020204" pitchFamily="34" charset="0"/>
                <a:cs typeface="Arial" panose="020B0604020202020204" pitchFamily="34" charset="0"/>
              </a:rPr>
              <a:t> </a:t>
            </a:r>
            <a:r>
              <a:rPr lang="en-GB" sz="1100" dirty="0" smtClean="0">
                <a:solidFill>
                  <a:srgbClr val="0C4569"/>
                </a:solidFill>
                <a:latin typeface="Arial" panose="020B0604020202020204" pitchFamily="34" charset="0"/>
                <a:cs typeface="Arial" panose="020B0604020202020204" pitchFamily="34" charset="0"/>
              </a:rPr>
              <a:t>the devices [2]. These inputs include material properties such </a:t>
            </a:r>
            <a:r>
              <a:rPr lang="en-GB" sz="1100" dirty="0" smtClean="0">
                <a:solidFill>
                  <a:srgbClr val="0C4569"/>
                </a:solidFill>
                <a:latin typeface="Arial" panose="020B0604020202020204" pitchFamily="34" charset="0"/>
                <a:cs typeface="Arial" panose="020B0604020202020204" pitchFamily="34" charset="0"/>
              </a:rPr>
              <a:t>as the: </a:t>
            </a:r>
            <a:r>
              <a:rPr lang="en-GB" sz="1100" dirty="0" smtClean="0">
                <a:solidFill>
                  <a:srgbClr val="0C4569"/>
                </a:solidFill>
                <a:latin typeface="Arial" panose="020B0604020202020204" pitchFamily="34" charset="0"/>
                <a:cs typeface="Arial" panose="020B0604020202020204" pitchFamily="34" charset="0"/>
              </a:rPr>
              <a:t>fracture pressure, yield stress and Poisson </a:t>
            </a:r>
            <a:r>
              <a:rPr lang="en-GB" sz="1100" dirty="0" smtClean="0">
                <a:solidFill>
                  <a:srgbClr val="0C4569"/>
                </a:solidFill>
                <a:latin typeface="Arial" panose="020B0604020202020204" pitchFamily="34" charset="0"/>
                <a:cs typeface="Arial" panose="020B0604020202020204" pitchFamily="34" charset="0"/>
              </a:rPr>
              <a:t>ratio. </a:t>
            </a:r>
            <a:r>
              <a:rPr lang="en-GB" sz="1100" dirty="0" smtClean="0">
                <a:solidFill>
                  <a:srgbClr val="0C4569"/>
                </a:solidFill>
                <a:latin typeface="Arial" panose="020B0604020202020204" pitchFamily="34" charset="0"/>
                <a:cs typeface="Arial" panose="020B0604020202020204" pitchFamily="34" charset="0"/>
              </a:rPr>
              <a:t>This </a:t>
            </a:r>
            <a:r>
              <a:rPr lang="en-GB" sz="1100" dirty="0" smtClean="0">
                <a:solidFill>
                  <a:srgbClr val="0C4569"/>
                </a:solidFill>
                <a:latin typeface="Arial" panose="020B0604020202020204" pitchFamily="34" charset="0"/>
                <a:cs typeface="Arial" panose="020B0604020202020204" pitchFamily="34" charset="0"/>
              </a:rPr>
              <a:t>study</a:t>
            </a:r>
            <a:r>
              <a:rPr lang="en-GB" sz="1100" dirty="0" smtClean="0">
                <a:solidFill>
                  <a:srgbClr val="0C4569"/>
                </a:solidFill>
                <a:latin typeface="Arial" panose="020B0604020202020204" pitchFamily="34" charset="0"/>
                <a:cs typeface="Arial" panose="020B0604020202020204" pitchFamily="34" charset="0"/>
              </a:rPr>
              <a:t> </a:t>
            </a:r>
            <a:r>
              <a:rPr lang="en-GB" sz="1100" dirty="0" smtClean="0">
                <a:solidFill>
                  <a:srgbClr val="0C4569"/>
                </a:solidFill>
                <a:latin typeface="Arial" panose="020B0604020202020204" pitchFamily="34" charset="0"/>
                <a:cs typeface="Arial" panose="020B0604020202020204" pitchFamily="34" charset="0"/>
              </a:rPr>
              <a:t>looked at </a:t>
            </a:r>
            <a:r>
              <a:rPr lang="en-GB" sz="1100" dirty="0">
                <a:solidFill>
                  <a:srgbClr val="0C4569"/>
                </a:solidFill>
                <a:latin typeface="Arial" panose="020B0604020202020204" pitchFamily="34" charset="0"/>
                <a:cs typeface="Arial" panose="020B0604020202020204" pitchFamily="34" charset="0"/>
              </a:rPr>
              <a:t>a</a:t>
            </a:r>
            <a:r>
              <a:rPr lang="en-GB" sz="1100" dirty="0" smtClean="0">
                <a:solidFill>
                  <a:srgbClr val="0C4569"/>
                </a:solidFill>
                <a:latin typeface="Arial" panose="020B0604020202020204" pitchFamily="34" charset="0"/>
                <a:cs typeface="Arial" panose="020B0604020202020204" pitchFamily="34" charset="0"/>
              </a:rPr>
              <a:t>ltering these </a:t>
            </a:r>
            <a:r>
              <a:rPr lang="en-GB" sz="1100" dirty="0" smtClean="0">
                <a:solidFill>
                  <a:srgbClr val="0C4569"/>
                </a:solidFill>
                <a:latin typeface="Arial" panose="020B0604020202020204" pitchFamily="34" charset="0"/>
                <a:cs typeface="Arial" panose="020B0604020202020204" pitchFamily="34" charset="0"/>
              </a:rPr>
              <a:t>material properties </a:t>
            </a:r>
            <a:r>
              <a:rPr lang="en-GB" sz="1100" dirty="0" smtClean="0">
                <a:solidFill>
                  <a:srgbClr val="0C4569"/>
                </a:solidFill>
                <a:latin typeface="Arial" panose="020B0604020202020204" pitchFamily="34" charset="0"/>
                <a:cs typeface="Arial" panose="020B0604020202020204" pitchFamily="34" charset="0"/>
              </a:rPr>
              <a:t>and their resulting affect on </a:t>
            </a:r>
            <a:r>
              <a:rPr lang="en-GB" sz="1100" dirty="0" smtClean="0">
                <a:solidFill>
                  <a:srgbClr val="0C4569"/>
                </a:solidFill>
                <a:latin typeface="Arial" panose="020B0604020202020204" pitchFamily="34" charset="0"/>
                <a:cs typeface="Arial" panose="020B0604020202020204" pitchFamily="34" charset="0"/>
              </a:rPr>
              <a:t>shaped </a:t>
            </a:r>
            <a:r>
              <a:rPr lang="en-GB" sz="1100" dirty="0" smtClean="0">
                <a:solidFill>
                  <a:srgbClr val="0C4569"/>
                </a:solidFill>
                <a:latin typeface="Arial" panose="020B0604020202020204" pitchFamily="34" charset="0"/>
                <a:cs typeface="Arial" panose="020B0604020202020204" pitchFamily="34" charset="0"/>
              </a:rPr>
              <a:t>charge </a:t>
            </a:r>
            <a:r>
              <a:rPr lang="en-GB" sz="1100" dirty="0" smtClean="0">
                <a:solidFill>
                  <a:srgbClr val="0C4569"/>
                </a:solidFill>
                <a:latin typeface="Arial" panose="020B0604020202020204" pitchFamily="34" charset="0"/>
                <a:cs typeface="Arial" panose="020B0604020202020204" pitchFamily="34" charset="0"/>
              </a:rPr>
              <a:t>performance, specifically the jet velocities.</a:t>
            </a:r>
            <a:endParaRPr lang="en-GB" sz="1100" dirty="0">
              <a:solidFill>
                <a:srgbClr val="0C4569"/>
              </a:solidFill>
              <a:latin typeface="Arial" panose="020B0604020202020204" pitchFamily="34" charset="0"/>
              <a:cs typeface="Arial" panose="020B0604020202020204" pitchFamily="34" charset="0"/>
            </a:endParaRPr>
          </a:p>
        </p:txBody>
      </p:sp>
      <p:sp>
        <p:nvSpPr>
          <p:cNvPr id="11" name="TextBox 10"/>
          <p:cNvSpPr txBox="1"/>
          <p:nvPr/>
        </p:nvSpPr>
        <p:spPr>
          <a:xfrm>
            <a:off x="3088432" y="870501"/>
            <a:ext cx="2594549" cy="2040516"/>
          </a:xfrm>
          <a:prstGeom prst="rect">
            <a:avLst/>
          </a:prstGeom>
          <a:solidFill>
            <a:srgbClr val="ACAFB2">
              <a:alpha val="30000"/>
            </a:srgbClr>
          </a:solidFill>
        </p:spPr>
        <p:txBody>
          <a:bodyPr wrap="square" lIns="53834" tIns="107668" rIns="53834" bIns="53834" numCol="1" spcCol="180000" rtlCol="0">
            <a:spAutoFit/>
          </a:bodyPr>
          <a:lstStyle/>
          <a:p>
            <a:pPr>
              <a:spcBef>
                <a:spcPts val="0"/>
              </a:spcBef>
              <a:spcAft>
                <a:spcPts val="0"/>
              </a:spcAft>
            </a:pPr>
            <a:r>
              <a:rPr lang="en-GB" sz="1200" b="1" dirty="0" smtClean="0">
                <a:solidFill>
                  <a:srgbClr val="E0BC4C"/>
                </a:solidFill>
                <a:latin typeface="Arial" panose="020B0604020202020204" pitchFamily="34" charset="0"/>
                <a:cs typeface="Arial" panose="020B0604020202020204" pitchFamily="34" charset="0"/>
              </a:rPr>
              <a:t>Aims and Objectives:</a:t>
            </a:r>
            <a:endParaRPr lang="en-GB" sz="1200" b="1" dirty="0">
              <a:solidFill>
                <a:srgbClr val="E0BC4C"/>
              </a:solidFill>
              <a:latin typeface="Arial" panose="020B0604020202020204" pitchFamily="34" charset="0"/>
              <a:cs typeface="Arial" panose="020B0604020202020204" pitchFamily="34" charset="0"/>
            </a:endParaRPr>
          </a:p>
          <a:p>
            <a:pPr marL="171450" indent="-171450">
              <a:spcBef>
                <a:spcPts val="0"/>
              </a:spcBef>
              <a:spcAft>
                <a:spcPts val="0"/>
              </a:spcAft>
              <a:buFont typeface="Arial" panose="020B0604020202020204" pitchFamily="34" charset="0"/>
              <a:buChar char="•"/>
            </a:pPr>
            <a:r>
              <a:rPr lang="en-GB" sz="1100" dirty="0" smtClean="0">
                <a:solidFill>
                  <a:srgbClr val="0C4569"/>
                </a:solidFill>
                <a:latin typeface="Arial" panose="020B0604020202020204" pitchFamily="34" charset="0"/>
                <a:cs typeface="Arial" panose="020B0604020202020204" pitchFamily="34" charset="0"/>
              </a:rPr>
              <a:t>Create and validate </a:t>
            </a:r>
            <a:r>
              <a:rPr lang="en-GB" sz="1100" dirty="0">
                <a:solidFill>
                  <a:srgbClr val="0C4569"/>
                </a:solidFill>
                <a:latin typeface="Arial" panose="020B0604020202020204" pitchFamily="34" charset="0"/>
                <a:cs typeface="Arial" panose="020B0604020202020204" pitchFamily="34" charset="0"/>
              </a:rPr>
              <a:t>a shaped charge </a:t>
            </a:r>
            <a:r>
              <a:rPr lang="en-GB" sz="1100" dirty="0" smtClean="0">
                <a:solidFill>
                  <a:srgbClr val="0C4569"/>
                </a:solidFill>
                <a:latin typeface="Arial" panose="020B0604020202020204" pitchFamily="34" charset="0"/>
                <a:cs typeface="Arial" panose="020B0604020202020204" pitchFamily="34" charset="0"/>
              </a:rPr>
              <a:t>simulation using trials data.</a:t>
            </a:r>
          </a:p>
          <a:p>
            <a:pPr marL="171450" indent="-171450">
              <a:spcBef>
                <a:spcPts val="0"/>
              </a:spcBef>
              <a:spcAft>
                <a:spcPts val="0"/>
              </a:spcAft>
              <a:buFont typeface="Arial" panose="020B0604020202020204" pitchFamily="34" charset="0"/>
              <a:buChar char="•"/>
            </a:pPr>
            <a:r>
              <a:rPr lang="en-GB" sz="1100" dirty="0" smtClean="0">
                <a:solidFill>
                  <a:srgbClr val="0C4569"/>
                </a:solidFill>
                <a:latin typeface="Arial" panose="020B0604020202020204" pitchFamily="34" charset="0"/>
                <a:cs typeface="Arial" panose="020B0604020202020204" pitchFamily="34" charset="0"/>
              </a:rPr>
              <a:t>Determine </a:t>
            </a:r>
            <a:r>
              <a:rPr lang="en-GB" sz="1100" dirty="0">
                <a:solidFill>
                  <a:srgbClr val="0C4569"/>
                </a:solidFill>
                <a:latin typeface="Arial" panose="020B0604020202020204" pitchFamily="34" charset="0"/>
                <a:cs typeface="Arial" panose="020B0604020202020204" pitchFamily="34" charset="0"/>
              </a:rPr>
              <a:t>a list </a:t>
            </a:r>
            <a:r>
              <a:rPr lang="en-GB" sz="1100" dirty="0" smtClean="0">
                <a:solidFill>
                  <a:srgbClr val="0C4569"/>
                </a:solidFill>
                <a:latin typeface="Arial" panose="020B0604020202020204" pitchFamily="34" charset="0"/>
                <a:cs typeface="Arial" panose="020B0604020202020204" pitchFamily="34" charset="0"/>
              </a:rPr>
              <a:t>of components </a:t>
            </a:r>
            <a:r>
              <a:rPr lang="en-GB" sz="1100" dirty="0">
                <a:solidFill>
                  <a:srgbClr val="0C4569"/>
                </a:solidFill>
                <a:latin typeface="Arial" panose="020B0604020202020204" pitchFamily="34" charset="0"/>
                <a:cs typeface="Arial" panose="020B0604020202020204" pitchFamily="34" charset="0"/>
              </a:rPr>
              <a:t>that </a:t>
            </a:r>
            <a:r>
              <a:rPr lang="en-GB" sz="1100" dirty="0" smtClean="0">
                <a:solidFill>
                  <a:srgbClr val="0C4569"/>
                </a:solidFill>
                <a:latin typeface="Arial" panose="020B0604020202020204" pitchFamily="34" charset="0"/>
                <a:cs typeface="Arial" panose="020B0604020202020204" pitchFamily="34" charset="0"/>
              </a:rPr>
              <a:t>affect shaped charge </a:t>
            </a:r>
            <a:r>
              <a:rPr lang="en-GB" sz="1100" dirty="0">
                <a:solidFill>
                  <a:srgbClr val="0C4569"/>
                </a:solidFill>
                <a:latin typeface="Arial" panose="020B0604020202020204" pitchFamily="34" charset="0"/>
                <a:cs typeface="Arial" panose="020B0604020202020204" pitchFamily="34" charset="0"/>
              </a:rPr>
              <a:t>performance. </a:t>
            </a:r>
          </a:p>
          <a:p>
            <a:pPr marL="171450" indent="-171450">
              <a:spcBef>
                <a:spcPts val="0"/>
              </a:spcBef>
              <a:spcAft>
                <a:spcPts val="0"/>
              </a:spcAft>
              <a:buFont typeface="Arial" panose="020B0604020202020204" pitchFamily="34" charset="0"/>
              <a:buChar char="•"/>
            </a:pPr>
            <a:r>
              <a:rPr lang="en-GB" sz="1100" dirty="0" smtClean="0">
                <a:solidFill>
                  <a:srgbClr val="0C4569"/>
                </a:solidFill>
                <a:latin typeface="Arial" panose="020B0604020202020204" pitchFamily="34" charset="0"/>
                <a:cs typeface="Arial" panose="020B0604020202020204" pitchFamily="34" charset="0"/>
              </a:rPr>
              <a:t>Alter </a:t>
            </a:r>
            <a:r>
              <a:rPr lang="en-GB" sz="1100" dirty="0">
                <a:solidFill>
                  <a:srgbClr val="0C4569"/>
                </a:solidFill>
                <a:latin typeface="Arial" panose="020B0604020202020204" pitchFamily="34" charset="0"/>
                <a:cs typeface="Arial" panose="020B0604020202020204" pitchFamily="34" charset="0"/>
              </a:rPr>
              <a:t>these components within a pre-defined range, and record the output.</a:t>
            </a:r>
          </a:p>
          <a:p>
            <a:pPr marL="171450" indent="-171450">
              <a:spcBef>
                <a:spcPts val="0"/>
              </a:spcBef>
              <a:spcAft>
                <a:spcPts val="0"/>
              </a:spcAft>
              <a:buFont typeface="Arial" panose="020B0604020202020204" pitchFamily="34" charset="0"/>
              <a:buChar char="•"/>
            </a:pPr>
            <a:r>
              <a:rPr lang="en-GB" sz="1100" dirty="0" smtClean="0">
                <a:solidFill>
                  <a:srgbClr val="0C4569"/>
                </a:solidFill>
                <a:latin typeface="Arial" panose="020B0604020202020204" pitchFamily="34" charset="0"/>
                <a:cs typeface="Arial" panose="020B0604020202020204" pitchFamily="34" charset="0"/>
              </a:rPr>
              <a:t>Analyse </a:t>
            </a:r>
            <a:r>
              <a:rPr lang="en-GB" sz="1100" dirty="0">
                <a:solidFill>
                  <a:srgbClr val="0C4569"/>
                </a:solidFill>
                <a:latin typeface="Arial" panose="020B0604020202020204" pitchFamily="34" charset="0"/>
                <a:cs typeface="Arial" panose="020B0604020202020204" pitchFamily="34" charset="0"/>
              </a:rPr>
              <a:t>the new velocities </a:t>
            </a:r>
            <a:r>
              <a:rPr lang="en-GB" sz="1100" dirty="0" smtClean="0">
                <a:solidFill>
                  <a:srgbClr val="0C4569"/>
                </a:solidFill>
                <a:latin typeface="Arial" panose="020B0604020202020204" pitchFamily="34" charset="0"/>
                <a:cs typeface="Arial" panose="020B0604020202020204" pitchFamily="34" charset="0"/>
              </a:rPr>
              <a:t>observed.</a:t>
            </a:r>
          </a:p>
          <a:p>
            <a:pPr marL="171450" indent="-171450">
              <a:spcBef>
                <a:spcPts val="0"/>
              </a:spcBef>
              <a:spcAft>
                <a:spcPts val="0"/>
              </a:spcAft>
              <a:buFont typeface="Arial" panose="020B0604020202020204" pitchFamily="34" charset="0"/>
              <a:buChar char="•"/>
            </a:pPr>
            <a:r>
              <a:rPr lang="en-GB" sz="1100" dirty="0" smtClean="0">
                <a:solidFill>
                  <a:srgbClr val="0C4569"/>
                </a:solidFill>
                <a:latin typeface="Arial" panose="020B0604020202020204" pitchFamily="34" charset="0"/>
                <a:cs typeface="Arial" panose="020B0604020202020204" pitchFamily="34" charset="0"/>
              </a:rPr>
              <a:t>Produce </a:t>
            </a:r>
            <a:r>
              <a:rPr lang="en-GB" sz="1100" dirty="0">
                <a:solidFill>
                  <a:srgbClr val="0C4569"/>
                </a:solidFill>
                <a:latin typeface="Arial" panose="020B0604020202020204" pitchFamily="34" charset="0"/>
                <a:cs typeface="Arial" panose="020B0604020202020204" pitchFamily="34" charset="0"/>
              </a:rPr>
              <a:t>a Velocity Jet Mass (VJM) plot </a:t>
            </a:r>
            <a:r>
              <a:rPr lang="en-GB" sz="1100" dirty="0" smtClean="0">
                <a:solidFill>
                  <a:srgbClr val="0C4569"/>
                </a:solidFill>
                <a:latin typeface="Arial" panose="020B0604020202020204" pitchFamily="34" charset="0"/>
                <a:cs typeface="Arial" panose="020B0604020202020204" pitchFamily="34" charset="0"/>
              </a:rPr>
              <a:t>to </a:t>
            </a:r>
            <a:r>
              <a:rPr lang="en-GB" sz="1100" dirty="0">
                <a:solidFill>
                  <a:srgbClr val="0C4569"/>
                </a:solidFill>
                <a:latin typeface="Arial" panose="020B0604020202020204" pitchFamily="34" charset="0"/>
                <a:cs typeface="Arial" panose="020B0604020202020204" pitchFamily="34" charset="0"/>
              </a:rPr>
              <a:t>analyse the jet </a:t>
            </a:r>
            <a:r>
              <a:rPr lang="en-GB" sz="1100" dirty="0" smtClean="0">
                <a:solidFill>
                  <a:srgbClr val="0C4569"/>
                </a:solidFill>
                <a:latin typeface="Arial" panose="020B0604020202020204" pitchFamily="34" charset="0"/>
                <a:cs typeface="Arial" panose="020B0604020202020204" pitchFamily="34" charset="0"/>
              </a:rPr>
              <a:t>breakup.</a:t>
            </a:r>
            <a:endParaRPr lang="en-GB" sz="1100" dirty="0" smtClean="0">
              <a:solidFill>
                <a:srgbClr val="0C4569"/>
              </a:solidFill>
              <a:latin typeface="Arial" panose="020B0604020202020204" pitchFamily="34" charset="0"/>
              <a:cs typeface="Arial" panose="020B0604020202020204" pitchFamily="34" charset="0"/>
            </a:endParaRPr>
          </a:p>
          <a:p>
            <a:pPr marL="171450" indent="-171450">
              <a:spcBef>
                <a:spcPts val="0"/>
              </a:spcBef>
              <a:spcAft>
                <a:spcPts val="0"/>
              </a:spcAft>
              <a:buFont typeface="Arial" panose="020B0604020202020204" pitchFamily="34" charset="0"/>
              <a:buChar char="•"/>
            </a:pPr>
            <a:r>
              <a:rPr lang="en-GB" sz="1100" dirty="0" smtClean="0">
                <a:solidFill>
                  <a:srgbClr val="0C4569"/>
                </a:solidFill>
                <a:latin typeface="Arial" panose="020B0604020202020204" pitchFamily="34" charset="0"/>
                <a:cs typeface="Arial" panose="020B0604020202020204" pitchFamily="34" charset="0"/>
              </a:rPr>
              <a:t>Gain </a:t>
            </a:r>
            <a:r>
              <a:rPr lang="en-GB" sz="1100" dirty="0" smtClean="0">
                <a:solidFill>
                  <a:srgbClr val="0C4569"/>
                </a:solidFill>
                <a:latin typeface="Arial" panose="020B0604020202020204" pitchFamily="34" charset="0"/>
                <a:cs typeface="Arial" panose="020B0604020202020204" pitchFamily="34" charset="0"/>
              </a:rPr>
              <a:t>modelling experience.</a:t>
            </a:r>
            <a:endParaRPr lang="en-GB" sz="1100" dirty="0">
              <a:solidFill>
                <a:srgbClr val="0C4569"/>
              </a:solidFill>
              <a:latin typeface="Arial" panose="020B0604020202020204" pitchFamily="34" charset="0"/>
              <a:cs typeface="Arial" panose="020B0604020202020204" pitchFamily="34" charset="0"/>
            </a:endParaRPr>
          </a:p>
        </p:txBody>
      </p:sp>
      <p:sp>
        <p:nvSpPr>
          <p:cNvPr id="14" name="TextBox 13"/>
          <p:cNvSpPr txBox="1"/>
          <p:nvPr/>
        </p:nvSpPr>
        <p:spPr>
          <a:xfrm>
            <a:off x="5796106" y="2807692"/>
            <a:ext cx="6757512" cy="1461939"/>
          </a:xfrm>
          <a:prstGeom prst="rect">
            <a:avLst/>
          </a:prstGeom>
          <a:solidFill>
            <a:srgbClr val="E6E7E8"/>
          </a:solidFill>
        </p:spPr>
        <p:txBody>
          <a:bodyPr wrap="square" numCol="1" spcCol="180000" rtlCol="0">
            <a:spAutoFit/>
          </a:bodyPr>
          <a:lstStyle/>
          <a:p>
            <a:pPr>
              <a:spcBef>
                <a:spcPts val="0"/>
              </a:spcBef>
              <a:spcAft>
                <a:spcPts val="0"/>
              </a:spcAft>
            </a:pPr>
            <a:r>
              <a:rPr lang="en-GB" sz="1200" b="1" dirty="0" smtClean="0">
                <a:solidFill>
                  <a:srgbClr val="E0BC4C"/>
                </a:solidFill>
                <a:latin typeface="Arial" panose="020B0604020202020204" pitchFamily="34" charset="0"/>
                <a:cs typeface="Arial" panose="020B0604020202020204" pitchFamily="34" charset="0"/>
              </a:rPr>
              <a:t>Limitations</a:t>
            </a:r>
            <a:endParaRPr lang="en-GB" sz="1200" b="1" dirty="0">
              <a:solidFill>
                <a:srgbClr val="E0BC4C"/>
              </a:solidFill>
              <a:latin typeface="Arial" panose="020B0604020202020204" pitchFamily="34" charset="0"/>
              <a:cs typeface="Arial" panose="020B0604020202020204" pitchFamily="34" charset="0"/>
            </a:endParaRPr>
          </a:p>
          <a:p>
            <a:pPr marL="171450" indent="-171450">
              <a:spcBef>
                <a:spcPts val="0"/>
              </a:spcBef>
              <a:spcAft>
                <a:spcPts val="0"/>
              </a:spcAft>
              <a:buClr>
                <a:srgbClr val="0C4569"/>
              </a:buClr>
              <a:buFont typeface="Arial" panose="020B0604020202020204" pitchFamily="34" charset="0"/>
              <a:buChar char="•"/>
            </a:pPr>
            <a:r>
              <a:rPr lang="en-GB" sz="1100" dirty="0" smtClean="0">
                <a:solidFill>
                  <a:srgbClr val="0C4569"/>
                </a:solidFill>
                <a:latin typeface="Arial" panose="020B0604020202020204" pitchFamily="34" charset="0"/>
                <a:cs typeface="Arial" panose="020B0604020202020204" pitchFamily="34" charset="0"/>
              </a:rPr>
              <a:t>In practice, 100 firings of an identical device produces a range of results, with the distribution </a:t>
            </a:r>
            <a:r>
              <a:rPr lang="en-GB" sz="1100" dirty="0" smtClean="0">
                <a:solidFill>
                  <a:srgbClr val="0C4569"/>
                </a:solidFill>
                <a:latin typeface="Arial" panose="020B0604020202020204" pitchFamily="34" charset="0"/>
                <a:cs typeface="Arial" panose="020B0604020202020204" pitchFamily="34" charset="0"/>
              </a:rPr>
              <a:t>producing</a:t>
            </a:r>
            <a:r>
              <a:rPr lang="en-GB" sz="1100" dirty="0" smtClean="0">
                <a:solidFill>
                  <a:srgbClr val="0C4569"/>
                </a:solidFill>
                <a:latin typeface="Arial" panose="020B0604020202020204" pitchFamily="34" charset="0"/>
                <a:cs typeface="Arial" panose="020B0604020202020204" pitchFamily="34" charset="0"/>
              </a:rPr>
              <a:t> a </a:t>
            </a:r>
            <a:r>
              <a:rPr lang="en-GB" sz="1100" dirty="0" smtClean="0">
                <a:solidFill>
                  <a:srgbClr val="0C4569"/>
                </a:solidFill>
                <a:latin typeface="Arial" panose="020B0604020202020204" pitchFamily="34" charset="0"/>
                <a:cs typeface="Arial" panose="020B0604020202020204" pitchFamily="34" charset="0"/>
              </a:rPr>
              <a:t>bell curve. </a:t>
            </a:r>
            <a:r>
              <a:rPr lang="en-GB" sz="1100" dirty="0">
                <a:solidFill>
                  <a:srgbClr val="0C4569"/>
                </a:solidFill>
                <a:latin typeface="Arial" panose="020B0604020202020204" pitchFamily="34" charset="0"/>
                <a:cs typeface="Arial" panose="020B0604020202020204" pitchFamily="34" charset="0"/>
              </a:rPr>
              <a:t>M</a:t>
            </a:r>
            <a:r>
              <a:rPr lang="en-GB" sz="1100" dirty="0" smtClean="0">
                <a:solidFill>
                  <a:srgbClr val="0C4569"/>
                </a:solidFill>
                <a:latin typeface="Arial" panose="020B0604020202020204" pitchFamily="34" charset="0"/>
                <a:cs typeface="Arial" panose="020B0604020202020204" pitchFamily="34" charset="0"/>
              </a:rPr>
              <a:t>odelling </a:t>
            </a:r>
            <a:r>
              <a:rPr lang="en-GB" sz="1100" dirty="0" smtClean="0">
                <a:solidFill>
                  <a:srgbClr val="0C4569"/>
                </a:solidFill>
                <a:latin typeface="Arial" panose="020B0604020202020204" pitchFamily="34" charset="0"/>
                <a:cs typeface="Arial" panose="020B0604020202020204" pitchFamily="34" charset="0"/>
              </a:rPr>
              <a:t>the same device produces </a:t>
            </a:r>
            <a:r>
              <a:rPr lang="en-GB" sz="1100" dirty="0" smtClean="0">
                <a:solidFill>
                  <a:srgbClr val="0C4569"/>
                </a:solidFill>
                <a:latin typeface="Arial" panose="020B0604020202020204" pitchFamily="34" charset="0"/>
                <a:cs typeface="Arial" panose="020B0604020202020204" pitchFamily="34" charset="0"/>
              </a:rPr>
              <a:t>identical results </a:t>
            </a:r>
            <a:r>
              <a:rPr lang="en-GB" sz="1100" dirty="0" smtClean="0">
                <a:solidFill>
                  <a:srgbClr val="0C4569"/>
                </a:solidFill>
                <a:latin typeface="Arial" panose="020B0604020202020204" pitchFamily="34" charset="0"/>
                <a:cs typeface="Arial" panose="020B0604020202020204" pitchFamily="34" charset="0"/>
              </a:rPr>
              <a:t>indefinitely.</a:t>
            </a:r>
          </a:p>
          <a:p>
            <a:pPr marL="171450" indent="-171450">
              <a:spcBef>
                <a:spcPts val="0"/>
              </a:spcBef>
              <a:spcAft>
                <a:spcPts val="0"/>
              </a:spcAft>
              <a:buClr>
                <a:srgbClr val="0C4569"/>
              </a:buClr>
              <a:buFont typeface="Arial" panose="020B0604020202020204" pitchFamily="34" charset="0"/>
              <a:buChar char="•"/>
            </a:pPr>
            <a:r>
              <a:rPr lang="en-GB" sz="1100" dirty="0" smtClean="0">
                <a:solidFill>
                  <a:srgbClr val="0C4569"/>
                </a:solidFill>
                <a:latin typeface="Arial" panose="020B0604020202020204" pitchFamily="34" charset="0"/>
                <a:cs typeface="Arial" panose="020B0604020202020204" pitchFamily="34" charset="0"/>
              </a:rPr>
              <a:t>A </a:t>
            </a:r>
            <a:r>
              <a:rPr lang="en-GB" sz="1100" dirty="0" smtClean="0">
                <a:solidFill>
                  <a:srgbClr val="0C4569"/>
                </a:solidFill>
                <a:latin typeface="Arial" panose="020B0604020202020204" pitchFamily="34" charset="0"/>
                <a:cs typeface="Arial" panose="020B0604020202020204" pitchFamily="34" charset="0"/>
              </a:rPr>
              <a:t>simplified device was </a:t>
            </a:r>
            <a:r>
              <a:rPr lang="en-GB" sz="1100" dirty="0" smtClean="0">
                <a:solidFill>
                  <a:srgbClr val="0C4569"/>
                </a:solidFill>
                <a:latin typeface="Arial" panose="020B0604020202020204" pitchFamily="34" charset="0"/>
                <a:cs typeface="Arial" panose="020B0604020202020204" pitchFamily="34" charset="0"/>
              </a:rPr>
              <a:t>constructed, this </a:t>
            </a:r>
            <a:r>
              <a:rPr lang="en-GB" sz="1100" dirty="0" smtClean="0">
                <a:solidFill>
                  <a:srgbClr val="0C4569"/>
                </a:solidFill>
                <a:latin typeface="Arial" panose="020B0604020202020204" pitchFamily="34" charset="0"/>
                <a:cs typeface="Arial" panose="020B0604020202020204" pitchFamily="34" charset="0"/>
              </a:rPr>
              <a:t>meant any change in jet formation was due to </a:t>
            </a:r>
            <a:r>
              <a:rPr lang="en-GB" sz="1100" dirty="0" smtClean="0">
                <a:solidFill>
                  <a:srgbClr val="0C4569"/>
                </a:solidFill>
                <a:latin typeface="Arial" panose="020B0604020202020204" pitchFamily="34" charset="0"/>
                <a:cs typeface="Arial" panose="020B0604020202020204" pitchFamily="34" charset="0"/>
              </a:rPr>
              <a:t>altering </a:t>
            </a:r>
            <a:r>
              <a:rPr lang="en-GB" sz="1100" dirty="0" smtClean="0">
                <a:solidFill>
                  <a:srgbClr val="0C4569"/>
                </a:solidFill>
                <a:latin typeface="Arial" panose="020B0604020202020204" pitchFamily="34" charset="0"/>
                <a:cs typeface="Arial" panose="020B0604020202020204" pitchFamily="34" charset="0"/>
              </a:rPr>
              <a:t>material </a:t>
            </a:r>
            <a:r>
              <a:rPr lang="en-GB" sz="1100" dirty="0" smtClean="0">
                <a:solidFill>
                  <a:srgbClr val="0C4569"/>
                </a:solidFill>
                <a:latin typeface="Arial" panose="020B0604020202020204" pitchFamily="34" charset="0"/>
                <a:cs typeface="Arial" panose="020B0604020202020204" pitchFamily="34" charset="0"/>
              </a:rPr>
              <a:t>inputs </a:t>
            </a:r>
            <a:r>
              <a:rPr lang="en-GB" sz="1100" dirty="0" smtClean="0">
                <a:solidFill>
                  <a:srgbClr val="0C4569"/>
                </a:solidFill>
                <a:latin typeface="Arial" panose="020B0604020202020204" pitchFamily="34" charset="0"/>
                <a:cs typeface="Arial" panose="020B0604020202020204" pitchFamily="34" charset="0"/>
              </a:rPr>
              <a:t>and not because of interactions between the numerous components (casings, caps etc.).</a:t>
            </a:r>
          </a:p>
          <a:p>
            <a:pPr marL="171450" indent="-171450">
              <a:spcBef>
                <a:spcPts val="0"/>
              </a:spcBef>
              <a:spcAft>
                <a:spcPts val="0"/>
              </a:spcAft>
              <a:buClr>
                <a:srgbClr val="0C4569"/>
              </a:buClr>
              <a:buFont typeface="Arial" panose="020B0604020202020204" pitchFamily="34" charset="0"/>
              <a:buChar char="•"/>
            </a:pPr>
            <a:r>
              <a:rPr lang="en-GB" sz="1100" dirty="0" smtClean="0">
                <a:solidFill>
                  <a:srgbClr val="0C4569"/>
                </a:solidFill>
                <a:latin typeface="Arial" panose="020B0604020202020204" pitchFamily="34" charset="0"/>
                <a:cs typeface="Arial" panose="020B0604020202020204" pitchFamily="34" charset="0"/>
              </a:rPr>
              <a:t>VJM plots are produced across the wider community [3]. However, numerous methods are used with no one example being </a:t>
            </a:r>
            <a:r>
              <a:rPr lang="en-GB" sz="1100" dirty="0" smtClean="0">
                <a:solidFill>
                  <a:srgbClr val="0C4569"/>
                </a:solidFill>
                <a:latin typeface="Arial" panose="020B0604020202020204" pitchFamily="34" charset="0"/>
                <a:cs typeface="Arial" panose="020B0604020202020204" pitchFamily="34" charset="0"/>
              </a:rPr>
              <a:t>100% accurate</a:t>
            </a:r>
            <a:r>
              <a:rPr lang="en-GB" sz="1100" dirty="0" smtClean="0">
                <a:solidFill>
                  <a:srgbClr val="0C4569"/>
                </a:solidFill>
                <a:latin typeface="Arial" panose="020B0604020202020204" pitchFamily="34" charset="0"/>
                <a:cs typeface="Arial" panose="020B0604020202020204" pitchFamily="34" charset="0"/>
              </a:rPr>
              <a:t>. </a:t>
            </a:r>
            <a:r>
              <a:rPr lang="en-GB" sz="1100" dirty="0" smtClean="0">
                <a:solidFill>
                  <a:srgbClr val="0C4569"/>
                </a:solidFill>
                <a:latin typeface="Arial" panose="020B0604020202020204" pitchFamily="34" charset="0"/>
                <a:cs typeface="Arial" panose="020B0604020202020204" pitchFamily="34" charset="0"/>
              </a:rPr>
              <a:t>Multiple methods were attempted with neither matching </a:t>
            </a:r>
            <a:r>
              <a:rPr lang="en-GB" sz="1100" dirty="0" smtClean="0">
                <a:solidFill>
                  <a:srgbClr val="0C4569"/>
                </a:solidFill>
                <a:latin typeface="Arial" panose="020B0604020202020204" pitchFamily="34" charset="0"/>
                <a:cs typeface="Arial" panose="020B0604020202020204" pitchFamily="34" charset="0"/>
              </a:rPr>
              <a:t>trials </a:t>
            </a:r>
            <a:r>
              <a:rPr lang="en-GB" sz="1100" dirty="0" smtClean="0">
                <a:solidFill>
                  <a:srgbClr val="0C4569"/>
                </a:solidFill>
                <a:latin typeface="Arial" panose="020B0604020202020204" pitchFamily="34" charset="0"/>
                <a:cs typeface="Arial" panose="020B0604020202020204" pitchFamily="34" charset="0"/>
              </a:rPr>
              <a:t>data.</a:t>
            </a:r>
          </a:p>
          <a:p>
            <a:pPr marL="171450" indent="-171450">
              <a:spcBef>
                <a:spcPts val="0"/>
              </a:spcBef>
              <a:spcAft>
                <a:spcPts val="0"/>
              </a:spcAft>
              <a:buClr>
                <a:srgbClr val="0C4569"/>
              </a:buClr>
              <a:buFont typeface="Arial" panose="020B0604020202020204" pitchFamily="34" charset="0"/>
              <a:buChar char="•"/>
            </a:pPr>
            <a:r>
              <a:rPr lang="en-GB" sz="1100" dirty="0" smtClean="0">
                <a:solidFill>
                  <a:srgbClr val="0C4569"/>
                </a:solidFill>
                <a:latin typeface="Arial" panose="020B0604020202020204" pitchFamily="34" charset="0"/>
                <a:cs typeface="Arial" panose="020B0604020202020204" pitchFamily="34" charset="0"/>
              </a:rPr>
              <a:t>Without more trials data, </a:t>
            </a:r>
            <a:r>
              <a:rPr lang="en-GB" sz="1100" dirty="0" smtClean="0">
                <a:solidFill>
                  <a:srgbClr val="0C4569"/>
                </a:solidFill>
                <a:latin typeface="Arial" panose="020B0604020202020204" pitchFamily="34" charset="0"/>
                <a:cs typeface="Arial" panose="020B0604020202020204" pitchFamily="34" charset="0"/>
              </a:rPr>
              <a:t>the conclusions </a:t>
            </a:r>
            <a:r>
              <a:rPr lang="en-GB" sz="1100" dirty="0" smtClean="0">
                <a:solidFill>
                  <a:srgbClr val="0C4569"/>
                </a:solidFill>
                <a:latin typeface="Arial" panose="020B0604020202020204" pitchFamily="34" charset="0"/>
                <a:cs typeface="Arial" panose="020B0604020202020204" pitchFamily="34" charset="0"/>
              </a:rPr>
              <a:t>cannot be translated across </a:t>
            </a:r>
            <a:r>
              <a:rPr lang="en-GB" sz="1100" dirty="0" smtClean="0">
                <a:solidFill>
                  <a:srgbClr val="0C4569"/>
                </a:solidFill>
                <a:latin typeface="Arial" panose="020B0604020202020204" pitchFamily="34" charset="0"/>
                <a:cs typeface="Arial" panose="020B0604020202020204" pitchFamily="34" charset="0"/>
              </a:rPr>
              <a:t>to industry. </a:t>
            </a:r>
            <a:endParaRPr lang="en-GB" sz="1100" dirty="0">
              <a:solidFill>
                <a:srgbClr val="0C4569"/>
              </a:solidFill>
              <a:latin typeface="Arial" panose="020B0604020202020204" pitchFamily="34" charset="0"/>
              <a:cs typeface="Arial" panose="020B0604020202020204" pitchFamily="34" charset="0"/>
            </a:endParaRPr>
          </a:p>
        </p:txBody>
      </p:sp>
      <p:sp>
        <p:nvSpPr>
          <p:cNvPr id="15" name="TextBox 14"/>
          <p:cNvSpPr txBox="1"/>
          <p:nvPr/>
        </p:nvSpPr>
        <p:spPr>
          <a:xfrm>
            <a:off x="9811387" y="4272887"/>
            <a:ext cx="2855356" cy="3225456"/>
          </a:xfrm>
          <a:prstGeom prst="rect">
            <a:avLst/>
          </a:prstGeom>
          <a:noFill/>
        </p:spPr>
        <p:txBody>
          <a:bodyPr wrap="square" lIns="53834" tIns="107668" rIns="53834" bIns="53834" numCol="1" spcCol="180000" rtlCol="0">
            <a:spAutoFit/>
          </a:bodyPr>
          <a:lstStyle/>
          <a:p>
            <a:pPr>
              <a:spcBef>
                <a:spcPts val="0"/>
              </a:spcBef>
              <a:spcAft>
                <a:spcPts val="0"/>
              </a:spcAft>
            </a:pPr>
            <a:r>
              <a:rPr lang="en-GB" sz="1200" b="1" dirty="0" smtClean="0">
                <a:solidFill>
                  <a:srgbClr val="E0BC4C"/>
                </a:solidFill>
                <a:latin typeface="Arial" panose="020B0604020202020204" pitchFamily="34" charset="0"/>
                <a:cs typeface="Arial" panose="020B0604020202020204" pitchFamily="34" charset="0"/>
              </a:rPr>
              <a:t>Conclusions</a:t>
            </a:r>
            <a:endParaRPr lang="en-GB" sz="1200" b="1" dirty="0">
              <a:solidFill>
                <a:srgbClr val="E0BC4C"/>
              </a:solidFill>
              <a:latin typeface="Arial" panose="020B0604020202020204" pitchFamily="34" charset="0"/>
              <a:cs typeface="Arial" panose="020B0604020202020204" pitchFamily="34" charset="0"/>
            </a:endParaRPr>
          </a:p>
          <a:p>
            <a:pPr marL="171450" indent="-171450">
              <a:spcBef>
                <a:spcPts val="0"/>
              </a:spcBef>
              <a:spcAft>
                <a:spcPts val="0"/>
              </a:spcAft>
              <a:buFont typeface="Arial" panose="020B0604020202020204" pitchFamily="34" charset="0"/>
              <a:buChar char="•"/>
            </a:pPr>
            <a:r>
              <a:rPr lang="en-GB" sz="1100" dirty="0">
                <a:solidFill>
                  <a:srgbClr val="0C4569"/>
                </a:solidFill>
                <a:latin typeface="Arial" panose="020B0604020202020204" pitchFamily="34" charset="0"/>
                <a:cs typeface="Arial" panose="020B0604020202020204" pitchFamily="34" charset="0"/>
              </a:rPr>
              <a:t>A</a:t>
            </a:r>
            <a:r>
              <a:rPr lang="en-GB" sz="1100" dirty="0" smtClean="0">
                <a:solidFill>
                  <a:srgbClr val="0C4569"/>
                </a:solidFill>
                <a:latin typeface="Arial" panose="020B0604020202020204" pitchFamily="34" charset="0"/>
                <a:cs typeface="Arial" panose="020B0604020202020204" pitchFamily="34" charset="0"/>
              </a:rPr>
              <a:t>ltering the 3 material properties by ±20% does not significantly affect the </a:t>
            </a:r>
            <a:r>
              <a:rPr lang="en-GB" sz="1100" dirty="0" smtClean="0">
                <a:solidFill>
                  <a:srgbClr val="0C4569"/>
                </a:solidFill>
                <a:latin typeface="Arial" panose="020B0604020202020204" pitchFamily="34" charset="0"/>
                <a:cs typeface="Arial" panose="020B0604020202020204" pitchFamily="34" charset="0"/>
              </a:rPr>
              <a:t>highest velocity experienced in the jet.</a:t>
            </a:r>
            <a:endParaRPr lang="en-GB" sz="1100" dirty="0" smtClean="0">
              <a:solidFill>
                <a:srgbClr val="0C4569"/>
              </a:solidFill>
              <a:latin typeface="Arial" panose="020B0604020202020204" pitchFamily="34" charset="0"/>
              <a:cs typeface="Arial" panose="020B0604020202020204" pitchFamily="34" charset="0"/>
            </a:endParaRPr>
          </a:p>
          <a:p>
            <a:pPr marL="171450" indent="-171450">
              <a:spcBef>
                <a:spcPts val="0"/>
              </a:spcBef>
              <a:spcAft>
                <a:spcPts val="0"/>
              </a:spcAft>
              <a:buFont typeface="Arial" panose="020B0604020202020204" pitchFamily="34" charset="0"/>
              <a:buChar char="•"/>
            </a:pPr>
            <a:r>
              <a:rPr lang="en-GB" sz="1100" dirty="0" smtClean="0">
                <a:solidFill>
                  <a:srgbClr val="0C4569"/>
                </a:solidFill>
                <a:latin typeface="Arial" panose="020B0604020202020204" pitchFamily="34" charset="0"/>
                <a:cs typeface="Arial" panose="020B0604020202020204" pitchFamily="34" charset="0"/>
              </a:rPr>
              <a:t>The yield stress is the most significant material property </a:t>
            </a:r>
            <a:r>
              <a:rPr lang="en-GB" sz="1100" dirty="0" smtClean="0">
                <a:solidFill>
                  <a:srgbClr val="0C4569"/>
                </a:solidFill>
                <a:latin typeface="Arial" panose="020B0604020202020204" pitchFamily="34" charset="0"/>
                <a:cs typeface="Arial" panose="020B0604020202020204" pitchFamily="34" charset="0"/>
              </a:rPr>
              <a:t>to affect the mass of the jet, followed by the Poisson ratio and then fracture pressure.</a:t>
            </a:r>
          </a:p>
          <a:p>
            <a:pPr marL="171450" indent="-171450">
              <a:spcBef>
                <a:spcPts val="0"/>
              </a:spcBef>
              <a:spcAft>
                <a:spcPts val="0"/>
              </a:spcAft>
              <a:buFont typeface="Arial" panose="020B0604020202020204" pitchFamily="34" charset="0"/>
              <a:buChar char="•"/>
            </a:pPr>
            <a:r>
              <a:rPr lang="en-GB" sz="1100" dirty="0" smtClean="0">
                <a:solidFill>
                  <a:srgbClr val="0C4569"/>
                </a:solidFill>
                <a:latin typeface="Arial" panose="020B0604020202020204" pitchFamily="34" charset="0"/>
                <a:cs typeface="Arial" panose="020B0604020202020204" pitchFamily="34" charset="0"/>
              </a:rPr>
              <a:t>Decreasing the yield stress promotes the elongation of the liner. This is because the liner deforms earlier at the lower pressures produced in the early detonation stages. This means the liner has more time to elongate further.</a:t>
            </a:r>
          </a:p>
          <a:p>
            <a:pPr marL="171450" indent="-171450">
              <a:spcBef>
                <a:spcPts val="0"/>
              </a:spcBef>
              <a:spcAft>
                <a:spcPts val="0"/>
              </a:spcAft>
              <a:buFont typeface="Arial" panose="020B0604020202020204" pitchFamily="34" charset="0"/>
              <a:buChar char="•"/>
            </a:pPr>
            <a:r>
              <a:rPr lang="en-GB" sz="1100" dirty="0" smtClean="0">
                <a:solidFill>
                  <a:srgbClr val="0C4569"/>
                </a:solidFill>
                <a:latin typeface="Arial" panose="020B0604020202020204" pitchFamily="34" charset="0"/>
                <a:cs typeface="Arial" panose="020B0604020202020204" pitchFamily="34" charset="0"/>
              </a:rPr>
              <a:t>Only 3 material properties could be altered in the chosen software. Further research comparing different software would create a more detailed matrix.</a:t>
            </a:r>
          </a:p>
        </p:txBody>
      </p:sp>
      <p:sp>
        <p:nvSpPr>
          <p:cNvPr id="20" name="TextBox 19"/>
          <p:cNvSpPr txBox="1"/>
          <p:nvPr/>
        </p:nvSpPr>
        <p:spPr>
          <a:xfrm>
            <a:off x="9877021" y="7573363"/>
            <a:ext cx="2687812" cy="969496"/>
          </a:xfrm>
          <a:prstGeom prst="rect">
            <a:avLst/>
          </a:prstGeom>
          <a:solidFill>
            <a:srgbClr val="E6E7E8"/>
          </a:solidFill>
        </p:spPr>
        <p:txBody>
          <a:bodyPr wrap="square" numCol="1" spcCol="180000" rtlCol="0">
            <a:spAutoFit/>
          </a:bodyPr>
          <a:lstStyle/>
          <a:p>
            <a:pPr>
              <a:spcBef>
                <a:spcPts val="0"/>
              </a:spcBef>
              <a:spcAft>
                <a:spcPts val="0"/>
              </a:spcAft>
            </a:pPr>
            <a:r>
              <a:rPr lang="en-GB" sz="1200" b="1" dirty="0" smtClean="0">
                <a:solidFill>
                  <a:srgbClr val="E0BC4C"/>
                </a:solidFill>
                <a:latin typeface="Arial" panose="020B0604020202020204" pitchFamily="34" charset="0"/>
                <a:cs typeface="Arial" panose="020B0604020202020204" pitchFamily="34" charset="0"/>
              </a:rPr>
              <a:t>References</a:t>
            </a:r>
          </a:p>
          <a:p>
            <a:pPr>
              <a:spcBef>
                <a:spcPts val="0"/>
              </a:spcBef>
              <a:spcAft>
                <a:spcPts val="0"/>
              </a:spcAft>
            </a:pPr>
            <a:r>
              <a:rPr lang="en-GB" sz="900" dirty="0" smtClean="0">
                <a:solidFill>
                  <a:srgbClr val="0C4569"/>
                </a:solidFill>
                <a:latin typeface="Arial" panose="020B0604020202020204" pitchFamily="34" charset="0"/>
                <a:cs typeface="Arial" panose="020B0604020202020204" pitchFamily="34" charset="0"/>
              </a:rPr>
              <a:t>[1] Smiths</a:t>
            </a:r>
            <a:r>
              <a:rPr lang="en-GB" sz="900" dirty="0">
                <a:solidFill>
                  <a:srgbClr val="0C4569"/>
                </a:solidFill>
                <a:latin typeface="Arial" panose="020B0604020202020204" pitchFamily="34" charset="0"/>
                <a:cs typeface="Arial" panose="020B0604020202020204" pitchFamily="34" charset="0"/>
              </a:rPr>
              <a:t>, C109 COPPER (CW118C</a:t>
            </a:r>
            <a:r>
              <a:rPr lang="en-GB" sz="900" dirty="0" smtClean="0">
                <a:solidFill>
                  <a:srgbClr val="0C4569"/>
                </a:solidFill>
                <a:latin typeface="Arial" panose="020B0604020202020204" pitchFamily="34" charset="0"/>
                <a:cs typeface="Arial" panose="020B0604020202020204" pitchFamily="34" charset="0"/>
              </a:rPr>
              <a:t>)</a:t>
            </a:r>
          </a:p>
          <a:p>
            <a:pPr>
              <a:spcBef>
                <a:spcPts val="0"/>
              </a:spcBef>
              <a:spcAft>
                <a:spcPts val="0"/>
              </a:spcAft>
            </a:pPr>
            <a:r>
              <a:rPr lang="en-GB" sz="900" dirty="0" smtClean="0">
                <a:solidFill>
                  <a:srgbClr val="0C4569"/>
                </a:solidFill>
                <a:latin typeface="Arial" panose="020B0604020202020204" pitchFamily="34" charset="0"/>
                <a:cs typeface="Arial" panose="020B0604020202020204" pitchFamily="34" charset="0"/>
              </a:rPr>
              <a:t>[2] NASA, Hydrocode Simulations</a:t>
            </a:r>
          </a:p>
          <a:p>
            <a:pPr>
              <a:spcBef>
                <a:spcPts val="0"/>
              </a:spcBef>
              <a:spcAft>
                <a:spcPts val="0"/>
              </a:spcAft>
            </a:pPr>
            <a:r>
              <a:rPr lang="en-GB" sz="900" dirty="0" smtClean="0">
                <a:solidFill>
                  <a:srgbClr val="0C4569"/>
                </a:solidFill>
                <a:latin typeface="Arial" panose="020B0604020202020204" pitchFamily="34" charset="0"/>
                <a:cs typeface="Arial" panose="020B0604020202020204" pitchFamily="34" charset="0"/>
              </a:rPr>
              <a:t>[3] A. Palfelt</a:t>
            </a:r>
            <a:r>
              <a:rPr lang="en-GB" sz="900" dirty="0">
                <a:solidFill>
                  <a:srgbClr val="0C4569"/>
                </a:solidFill>
                <a:latin typeface="Arial" panose="020B0604020202020204" pitchFamily="34" charset="0"/>
                <a:cs typeface="Arial" panose="020B0604020202020204" pitchFamily="34" charset="0"/>
              </a:rPr>
              <a:t>, </a:t>
            </a:r>
            <a:r>
              <a:rPr lang="en-GB" sz="900" dirty="0" smtClean="0">
                <a:solidFill>
                  <a:srgbClr val="0C4569"/>
                </a:solidFill>
                <a:latin typeface="Arial" panose="020B0604020202020204" pitchFamily="34" charset="0"/>
                <a:cs typeface="Arial" panose="020B0604020202020204" pitchFamily="34" charset="0"/>
              </a:rPr>
              <a:t>Modelling </a:t>
            </a:r>
            <a:r>
              <a:rPr lang="en-GB" sz="900" dirty="0">
                <a:solidFill>
                  <a:srgbClr val="0C4569"/>
                </a:solidFill>
                <a:latin typeface="Arial" panose="020B0604020202020204" pitchFamily="34" charset="0"/>
                <a:cs typeface="Arial" panose="020B0604020202020204" pitchFamily="34" charset="0"/>
              </a:rPr>
              <a:t>the penetration of fragmented shaped charge jets,” UPPSALA UNIVERSITY, 2023</a:t>
            </a:r>
            <a:r>
              <a:rPr lang="en-GB" sz="900" dirty="0" smtClean="0">
                <a:solidFill>
                  <a:srgbClr val="0C4569"/>
                </a:solidFill>
                <a:latin typeface="Arial" panose="020B0604020202020204" pitchFamily="34" charset="0"/>
                <a:cs typeface="Arial" panose="020B0604020202020204" pitchFamily="34" charset="0"/>
              </a:rPr>
              <a:t>.</a:t>
            </a:r>
            <a:endParaRPr lang="en-GB" sz="900" dirty="0" smtClean="0">
              <a:solidFill>
                <a:srgbClr val="0C4569"/>
              </a:solidFill>
              <a:latin typeface="Arial" panose="020B0604020202020204" pitchFamily="34" charset="0"/>
              <a:cs typeface="Arial" panose="020B0604020202020204" pitchFamily="34" charset="0"/>
            </a:endParaRPr>
          </a:p>
        </p:txBody>
      </p:sp>
      <p:grpSp>
        <p:nvGrpSpPr>
          <p:cNvPr id="25" name="Group 24"/>
          <p:cNvGrpSpPr/>
          <p:nvPr/>
        </p:nvGrpSpPr>
        <p:grpSpPr>
          <a:xfrm>
            <a:off x="182464" y="4418819"/>
            <a:ext cx="2713638" cy="2457733"/>
            <a:chOff x="230225" y="4372830"/>
            <a:chExt cx="2713638" cy="2457733"/>
          </a:xfrm>
        </p:grpSpPr>
        <p:sp>
          <p:nvSpPr>
            <p:cNvPr id="23" name="TextBox 22"/>
            <p:cNvSpPr txBox="1"/>
            <p:nvPr/>
          </p:nvSpPr>
          <p:spPr>
            <a:xfrm>
              <a:off x="230225" y="6567955"/>
              <a:ext cx="2713638" cy="262608"/>
            </a:xfrm>
            <a:prstGeom prst="rect">
              <a:avLst/>
            </a:prstGeom>
            <a:solidFill>
              <a:srgbClr val="0C4569"/>
            </a:solidFill>
            <a:ln>
              <a:solidFill>
                <a:srgbClr val="0C4569"/>
              </a:solidFill>
            </a:ln>
          </p:spPr>
          <p:txBody>
            <a:bodyPr wrap="square" lIns="53834" tIns="53834" rIns="53834" bIns="53834" rtlCol="0">
              <a:spAutoFit/>
            </a:bodyPr>
            <a:lstStyle/>
            <a:p>
              <a:pPr>
                <a:buClr>
                  <a:schemeClr val="accent1"/>
                </a:buClr>
                <a:buSzPct val="110000"/>
              </a:pPr>
              <a:r>
                <a:rPr lang="en-GB" sz="1000" dirty="0" smtClean="0">
                  <a:solidFill>
                    <a:schemeClr val="bg1"/>
                  </a:solidFill>
                </a:rPr>
                <a:t>Figure 2 - Simplified shaped charge model.</a:t>
              </a:r>
              <a:endParaRPr lang="en-GB" sz="1000" dirty="0">
                <a:solidFill>
                  <a:schemeClr val="bg1"/>
                </a:solidFill>
              </a:endParaRPr>
            </a:p>
          </p:txBody>
        </p:sp>
        <p:pic>
          <p:nvPicPr>
            <p:cNvPr id="24" name="Picture 23"/>
            <p:cNvPicPr>
              <a:picLocks noChangeAspect="1"/>
            </p:cNvPicPr>
            <p:nvPr/>
          </p:nvPicPr>
          <p:blipFill>
            <a:blip r:embed="rId4"/>
            <a:stretch>
              <a:fillRect/>
            </a:stretch>
          </p:blipFill>
          <p:spPr>
            <a:xfrm>
              <a:off x="237004" y="4372830"/>
              <a:ext cx="2706859" cy="2200847"/>
            </a:xfrm>
            <a:prstGeom prst="rect">
              <a:avLst/>
            </a:prstGeom>
            <a:ln>
              <a:solidFill>
                <a:srgbClr val="13022D"/>
              </a:solidFill>
            </a:ln>
          </p:spPr>
        </p:pic>
      </p:grpSp>
      <p:sp>
        <p:nvSpPr>
          <p:cNvPr id="27" name="TextBox 26"/>
          <p:cNvSpPr txBox="1"/>
          <p:nvPr/>
        </p:nvSpPr>
        <p:spPr>
          <a:xfrm>
            <a:off x="187126" y="7037898"/>
            <a:ext cx="2713638" cy="1532685"/>
          </a:xfrm>
          <a:prstGeom prst="rect">
            <a:avLst/>
          </a:prstGeom>
          <a:solidFill>
            <a:srgbClr val="ACAFB2">
              <a:alpha val="30000"/>
            </a:srgbClr>
          </a:solidFill>
        </p:spPr>
        <p:txBody>
          <a:bodyPr wrap="square" lIns="53834" tIns="107668" rIns="53834" bIns="53834" numCol="1" spcCol="180000" rtlCol="0">
            <a:spAutoFit/>
          </a:bodyPr>
          <a:lstStyle/>
          <a:p>
            <a:pPr>
              <a:spcBef>
                <a:spcPts val="0"/>
              </a:spcBef>
              <a:spcAft>
                <a:spcPts val="0"/>
              </a:spcAft>
            </a:pPr>
            <a:r>
              <a:rPr lang="en-GB" sz="1200" b="1" dirty="0" smtClean="0">
                <a:solidFill>
                  <a:srgbClr val="E0BC4C"/>
                </a:solidFill>
                <a:latin typeface="Arial" panose="020B0604020202020204" pitchFamily="34" charset="0"/>
                <a:cs typeface="Arial" panose="020B0604020202020204" pitchFamily="34" charset="0"/>
              </a:rPr>
              <a:t>Data Collection</a:t>
            </a:r>
            <a:endParaRPr lang="en-GB" sz="1200" b="1" dirty="0">
              <a:solidFill>
                <a:srgbClr val="E0BC4C"/>
              </a:solidFill>
              <a:latin typeface="Arial" panose="020B0604020202020204" pitchFamily="34" charset="0"/>
              <a:cs typeface="Arial" panose="020B0604020202020204" pitchFamily="34" charset="0"/>
            </a:endParaRPr>
          </a:p>
          <a:p>
            <a:pPr>
              <a:spcBef>
                <a:spcPts val="0"/>
              </a:spcBef>
              <a:spcAft>
                <a:spcPts val="0"/>
              </a:spcAft>
            </a:pPr>
            <a:r>
              <a:rPr lang="en-GB" sz="1100" dirty="0" smtClean="0">
                <a:solidFill>
                  <a:srgbClr val="0C4569"/>
                </a:solidFill>
                <a:latin typeface="Arial" panose="020B0604020202020204" pitchFamily="34" charset="0"/>
                <a:cs typeface="Arial" panose="020B0604020202020204" pitchFamily="34" charset="0"/>
              </a:rPr>
              <a:t>Tracers were implemented within the simulations. </a:t>
            </a:r>
            <a:r>
              <a:rPr lang="en-GB" sz="1100" dirty="0" smtClean="0">
                <a:solidFill>
                  <a:srgbClr val="0C4569"/>
                </a:solidFill>
                <a:latin typeface="Arial" panose="020B0604020202020204" pitchFamily="34" charset="0"/>
                <a:cs typeface="Arial" panose="020B0604020202020204" pitchFamily="34" charset="0"/>
              </a:rPr>
              <a:t>Tracers are </a:t>
            </a:r>
            <a:r>
              <a:rPr lang="en-GB" sz="1100" dirty="0" smtClean="0">
                <a:solidFill>
                  <a:srgbClr val="0C4569"/>
                </a:solidFill>
                <a:latin typeface="Arial" panose="020B0604020202020204" pitchFamily="34" charset="0"/>
                <a:cs typeface="Arial" panose="020B0604020202020204" pitchFamily="34" charset="0"/>
              </a:rPr>
              <a:t>not physical material so do not </a:t>
            </a:r>
            <a:r>
              <a:rPr lang="en-GB" sz="1100" dirty="0" smtClean="0">
                <a:solidFill>
                  <a:srgbClr val="0C4569"/>
                </a:solidFill>
                <a:latin typeface="Arial" panose="020B0604020202020204" pitchFamily="34" charset="0"/>
                <a:cs typeface="Arial" panose="020B0604020202020204" pitchFamily="34" charset="0"/>
              </a:rPr>
              <a:t>affect</a:t>
            </a:r>
            <a:r>
              <a:rPr lang="en-GB" sz="1100" dirty="0" smtClean="0">
                <a:solidFill>
                  <a:srgbClr val="0C4569"/>
                </a:solidFill>
                <a:latin typeface="Arial" panose="020B0604020202020204" pitchFamily="34" charset="0"/>
                <a:cs typeface="Arial" panose="020B0604020202020204" pitchFamily="34" charset="0"/>
              </a:rPr>
              <a:t> </a:t>
            </a:r>
            <a:r>
              <a:rPr lang="en-GB" sz="1100" dirty="0" smtClean="0">
                <a:solidFill>
                  <a:srgbClr val="0C4569"/>
                </a:solidFill>
                <a:latin typeface="Arial" panose="020B0604020202020204" pitchFamily="34" charset="0"/>
                <a:cs typeface="Arial" panose="020B0604020202020204" pitchFamily="34" charset="0"/>
              </a:rPr>
              <a:t>the </a:t>
            </a:r>
            <a:r>
              <a:rPr lang="en-GB" sz="1100" dirty="0" smtClean="0">
                <a:solidFill>
                  <a:srgbClr val="0C4569"/>
                </a:solidFill>
                <a:latin typeface="Arial" panose="020B0604020202020204" pitchFamily="34" charset="0"/>
                <a:cs typeface="Arial" panose="020B0604020202020204" pitchFamily="34" charset="0"/>
              </a:rPr>
              <a:t>simulation</a:t>
            </a:r>
            <a:r>
              <a:rPr lang="en-GB" sz="1100" dirty="0" smtClean="0">
                <a:solidFill>
                  <a:srgbClr val="0C4569"/>
                </a:solidFill>
                <a:latin typeface="Arial" panose="020B0604020202020204" pitchFamily="34" charset="0"/>
                <a:cs typeface="Arial" panose="020B0604020202020204" pitchFamily="34" charset="0"/>
              </a:rPr>
              <a:t>. Tracers </a:t>
            </a:r>
            <a:r>
              <a:rPr lang="en-GB" sz="1100" dirty="0" smtClean="0">
                <a:solidFill>
                  <a:srgbClr val="0C4569"/>
                </a:solidFill>
                <a:latin typeface="Arial" panose="020B0604020202020204" pitchFamily="34" charset="0"/>
                <a:cs typeface="Arial" panose="020B0604020202020204" pitchFamily="34" charset="0"/>
              </a:rPr>
              <a:t>record </a:t>
            </a:r>
            <a:r>
              <a:rPr lang="en-GB" sz="1100" dirty="0" smtClean="0">
                <a:solidFill>
                  <a:srgbClr val="0C4569"/>
                </a:solidFill>
                <a:latin typeface="Arial" panose="020B0604020202020204" pitchFamily="34" charset="0"/>
                <a:cs typeface="Arial" panose="020B0604020202020204" pitchFamily="34" charset="0"/>
              </a:rPr>
              <a:t>velocity at a given region. </a:t>
            </a:r>
            <a:r>
              <a:rPr lang="en-GB" sz="1100" dirty="0">
                <a:solidFill>
                  <a:srgbClr val="0C4569"/>
                </a:solidFill>
                <a:latin typeface="Arial" panose="020B0604020202020204" pitchFamily="34" charset="0"/>
                <a:cs typeface="Arial" panose="020B0604020202020204" pitchFamily="34" charset="0"/>
              </a:rPr>
              <a:t>B</a:t>
            </a:r>
            <a:r>
              <a:rPr lang="en-GB" sz="1100" dirty="0" smtClean="0">
                <a:solidFill>
                  <a:srgbClr val="0C4569"/>
                </a:solidFill>
                <a:latin typeface="Arial" panose="020B0604020202020204" pitchFamily="34" charset="0"/>
                <a:cs typeface="Arial" panose="020B0604020202020204" pitchFamily="34" charset="0"/>
              </a:rPr>
              <a:t>oth fixed and fluid tracers were </a:t>
            </a:r>
            <a:r>
              <a:rPr lang="en-GB" sz="1100" dirty="0" smtClean="0">
                <a:solidFill>
                  <a:srgbClr val="0C4569"/>
                </a:solidFill>
                <a:latin typeface="Arial" panose="020B0604020202020204" pitchFamily="34" charset="0"/>
                <a:cs typeface="Arial" panose="020B0604020202020204" pitchFamily="34" charset="0"/>
              </a:rPr>
              <a:t>used</a:t>
            </a:r>
            <a:r>
              <a:rPr lang="en-GB" sz="1100" dirty="0" smtClean="0">
                <a:solidFill>
                  <a:srgbClr val="0C4569"/>
                </a:solidFill>
                <a:latin typeface="Arial" panose="020B0604020202020204" pitchFamily="34" charset="0"/>
                <a:cs typeface="Arial" panose="020B0604020202020204" pitchFamily="34" charset="0"/>
              </a:rPr>
              <a:t>, to</a:t>
            </a:r>
            <a:r>
              <a:rPr lang="en-GB" sz="1100" dirty="0" smtClean="0">
                <a:solidFill>
                  <a:srgbClr val="0C4569"/>
                </a:solidFill>
                <a:latin typeface="Arial" panose="020B0604020202020204" pitchFamily="34" charset="0"/>
                <a:cs typeface="Arial" panose="020B0604020202020204" pitchFamily="34" charset="0"/>
              </a:rPr>
              <a:t> allow </a:t>
            </a:r>
            <a:r>
              <a:rPr lang="en-GB" sz="1100" dirty="0" smtClean="0">
                <a:solidFill>
                  <a:srgbClr val="0C4569"/>
                </a:solidFill>
                <a:latin typeface="Arial" panose="020B0604020202020204" pitchFamily="34" charset="0"/>
                <a:cs typeface="Arial" panose="020B0604020202020204" pitchFamily="34" charset="0"/>
              </a:rPr>
              <a:t>the </a:t>
            </a:r>
            <a:r>
              <a:rPr lang="en-GB" sz="1100" dirty="0" smtClean="0">
                <a:solidFill>
                  <a:srgbClr val="0C4569"/>
                </a:solidFill>
                <a:latin typeface="Arial" panose="020B0604020202020204" pitchFamily="34" charset="0"/>
                <a:cs typeface="Arial" panose="020B0604020202020204" pitchFamily="34" charset="0"/>
              </a:rPr>
              <a:t>velocities of the tip </a:t>
            </a:r>
            <a:r>
              <a:rPr lang="en-GB" sz="1100" dirty="0" smtClean="0">
                <a:solidFill>
                  <a:srgbClr val="0C4569"/>
                </a:solidFill>
                <a:latin typeface="Arial" panose="020B0604020202020204" pitchFamily="34" charset="0"/>
                <a:cs typeface="Arial" panose="020B0604020202020204" pitchFamily="34" charset="0"/>
              </a:rPr>
              <a:t>and rear of the jet to </a:t>
            </a:r>
            <a:r>
              <a:rPr lang="en-GB" sz="1100" dirty="0" smtClean="0">
                <a:solidFill>
                  <a:srgbClr val="0C4569"/>
                </a:solidFill>
                <a:latin typeface="Arial" panose="020B0604020202020204" pitchFamily="34" charset="0"/>
                <a:cs typeface="Arial" panose="020B0604020202020204" pitchFamily="34" charset="0"/>
              </a:rPr>
              <a:t>be captured.</a:t>
            </a:r>
            <a:endParaRPr lang="en-GB" sz="1100" dirty="0" smtClean="0">
              <a:solidFill>
                <a:srgbClr val="0C4569"/>
              </a:solidFill>
              <a:latin typeface="Arial" panose="020B0604020202020204" pitchFamily="34" charset="0"/>
              <a:cs typeface="Arial" panose="020B0604020202020204" pitchFamily="34" charset="0"/>
            </a:endParaRPr>
          </a:p>
        </p:txBody>
      </p:sp>
      <p:sp>
        <p:nvSpPr>
          <p:cNvPr id="26" name="TextBox 25"/>
          <p:cNvSpPr txBox="1"/>
          <p:nvPr/>
        </p:nvSpPr>
        <p:spPr>
          <a:xfrm>
            <a:off x="100301" y="2901826"/>
            <a:ext cx="5695805" cy="1461939"/>
          </a:xfrm>
          <a:prstGeom prst="rect">
            <a:avLst/>
          </a:prstGeom>
          <a:noFill/>
        </p:spPr>
        <p:txBody>
          <a:bodyPr wrap="square" numCol="1" spcCol="180000" rtlCol="0">
            <a:spAutoFit/>
          </a:bodyPr>
          <a:lstStyle/>
          <a:p>
            <a:pPr>
              <a:spcBef>
                <a:spcPts val="0"/>
              </a:spcBef>
              <a:spcAft>
                <a:spcPts val="0"/>
              </a:spcAft>
            </a:pPr>
            <a:r>
              <a:rPr lang="en-GB" sz="1200" b="1" dirty="0" smtClean="0">
                <a:solidFill>
                  <a:srgbClr val="E0BC4C"/>
                </a:solidFill>
                <a:latin typeface="Arial" panose="020B0604020202020204" pitchFamily="34" charset="0"/>
                <a:cs typeface="Arial" panose="020B0604020202020204" pitchFamily="34" charset="0"/>
              </a:rPr>
              <a:t>Method</a:t>
            </a:r>
          </a:p>
          <a:p>
            <a:pPr>
              <a:spcBef>
                <a:spcPts val="0"/>
              </a:spcBef>
              <a:spcAft>
                <a:spcPts val="0"/>
              </a:spcAft>
              <a:buClr>
                <a:srgbClr val="CE2256"/>
              </a:buClr>
            </a:pPr>
            <a:r>
              <a:rPr lang="en-GB" sz="1100" dirty="0" smtClean="0">
                <a:solidFill>
                  <a:srgbClr val="0C4569"/>
                </a:solidFill>
                <a:latin typeface="Arial" panose="020B0604020202020204" pitchFamily="34" charset="0"/>
                <a:cs typeface="Arial" panose="020B0604020202020204" pitchFamily="34" charset="0"/>
              </a:rPr>
              <a:t>Figure </a:t>
            </a:r>
            <a:r>
              <a:rPr lang="en-GB" sz="1100" dirty="0">
                <a:solidFill>
                  <a:srgbClr val="0C4569"/>
                </a:solidFill>
                <a:latin typeface="Arial" panose="020B0604020202020204" pitchFamily="34" charset="0"/>
                <a:cs typeface="Arial" panose="020B0604020202020204" pitchFamily="34" charset="0"/>
              </a:rPr>
              <a:t>1 was constructed to replicate </a:t>
            </a:r>
            <a:r>
              <a:rPr lang="en-GB" sz="1100" dirty="0" smtClean="0">
                <a:solidFill>
                  <a:srgbClr val="0C4569"/>
                </a:solidFill>
                <a:latin typeface="Arial" panose="020B0604020202020204" pitchFamily="34" charset="0"/>
                <a:cs typeface="Arial" panose="020B0604020202020204" pitchFamily="34" charset="0"/>
              </a:rPr>
              <a:t>an off the shelf device. The idea being, any changes in performance could be translated across to industry. However, </a:t>
            </a:r>
            <a:r>
              <a:rPr lang="en-GB" sz="1100" dirty="0">
                <a:solidFill>
                  <a:srgbClr val="0C4569"/>
                </a:solidFill>
                <a:latin typeface="Arial" panose="020B0604020202020204" pitchFamily="34" charset="0"/>
                <a:cs typeface="Arial" panose="020B0604020202020204" pitchFamily="34" charset="0"/>
              </a:rPr>
              <a:t>f</a:t>
            </a:r>
            <a:r>
              <a:rPr lang="en-GB" sz="1100" dirty="0" smtClean="0">
                <a:solidFill>
                  <a:srgbClr val="0C4569"/>
                </a:solidFill>
                <a:latin typeface="Arial" panose="020B0604020202020204" pitchFamily="34" charset="0"/>
                <a:cs typeface="Arial" panose="020B0604020202020204" pitchFamily="34" charset="0"/>
              </a:rPr>
              <a:t>igure </a:t>
            </a:r>
            <a:r>
              <a:rPr lang="en-GB" sz="1100" dirty="0" smtClean="0">
                <a:solidFill>
                  <a:srgbClr val="0C4569"/>
                </a:solidFill>
                <a:latin typeface="Arial" panose="020B0604020202020204" pitchFamily="34" charset="0"/>
                <a:cs typeface="Arial" panose="020B0604020202020204" pitchFamily="34" charset="0"/>
              </a:rPr>
              <a:t>1 was not validated </a:t>
            </a:r>
            <a:r>
              <a:rPr lang="en-GB" sz="1100" dirty="0">
                <a:solidFill>
                  <a:srgbClr val="0C4569"/>
                </a:solidFill>
                <a:latin typeface="Arial" panose="020B0604020202020204" pitchFamily="34" charset="0"/>
                <a:cs typeface="Arial" panose="020B0604020202020204" pitchFamily="34" charset="0"/>
              </a:rPr>
              <a:t>due to lack of trials data. A simplified </a:t>
            </a:r>
            <a:r>
              <a:rPr lang="en-GB" sz="1100" dirty="0" smtClean="0">
                <a:solidFill>
                  <a:srgbClr val="0C4569"/>
                </a:solidFill>
                <a:latin typeface="Arial" panose="020B0604020202020204" pitchFamily="34" charset="0"/>
                <a:cs typeface="Arial" panose="020B0604020202020204" pitchFamily="34" charset="0"/>
              </a:rPr>
              <a:t>model </a:t>
            </a:r>
            <a:r>
              <a:rPr lang="en-GB" sz="1100" dirty="0">
                <a:solidFill>
                  <a:srgbClr val="0C4569"/>
                </a:solidFill>
                <a:latin typeface="Arial" panose="020B0604020202020204" pitchFamily="34" charset="0"/>
                <a:cs typeface="Arial" panose="020B0604020202020204" pitchFamily="34" charset="0"/>
              </a:rPr>
              <a:t>was </a:t>
            </a:r>
            <a:r>
              <a:rPr lang="en-GB" sz="1100" dirty="0" smtClean="0">
                <a:solidFill>
                  <a:srgbClr val="0C4569"/>
                </a:solidFill>
                <a:latin typeface="Arial" panose="020B0604020202020204" pitchFamily="34" charset="0"/>
                <a:cs typeface="Arial" panose="020B0604020202020204" pitchFamily="34" charset="0"/>
              </a:rPr>
              <a:t>created </a:t>
            </a:r>
            <a:r>
              <a:rPr lang="en-GB" sz="1100" dirty="0">
                <a:solidFill>
                  <a:srgbClr val="0C4569"/>
                </a:solidFill>
                <a:latin typeface="Arial" panose="020B0604020202020204" pitchFamily="34" charset="0"/>
                <a:cs typeface="Arial" panose="020B0604020202020204" pitchFamily="34" charset="0"/>
              </a:rPr>
              <a:t>to reduce computational </a:t>
            </a:r>
            <a:r>
              <a:rPr lang="en-GB" sz="1100" dirty="0" smtClean="0">
                <a:solidFill>
                  <a:srgbClr val="0C4569"/>
                </a:solidFill>
                <a:latin typeface="Arial" panose="020B0604020202020204" pitchFamily="34" charset="0"/>
                <a:cs typeface="Arial" panose="020B0604020202020204" pitchFamily="34" charset="0"/>
              </a:rPr>
              <a:t>strain and complexity. </a:t>
            </a:r>
            <a:r>
              <a:rPr lang="en-GB" sz="1100" dirty="0">
                <a:solidFill>
                  <a:srgbClr val="0C4569"/>
                </a:solidFill>
                <a:latin typeface="Arial" panose="020B0604020202020204" pitchFamily="34" charset="0"/>
                <a:cs typeface="Arial" panose="020B0604020202020204" pitchFamily="34" charset="0"/>
              </a:rPr>
              <a:t>This script </a:t>
            </a:r>
            <a:r>
              <a:rPr lang="en-GB" sz="1100" dirty="0" smtClean="0">
                <a:solidFill>
                  <a:srgbClr val="0C4569"/>
                </a:solidFill>
                <a:latin typeface="Arial" panose="020B0604020202020204" pitchFamily="34" charset="0"/>
                <a:cs typeface="Arial" panose="020B0604020202020204" pitchFamily="34" charset="0"/>
              </a:rPr>
              <a:t>was exposed to</a:t>
            </a:r>
            <a:r>
              <a:rPr lang="en-GB" sz="1100" dirty="0" smtClean="0">
                <a:solidFill>
                  <a:srgbClr val="0C4569"/>
                </a:solidFill>
                <a:latin typeface="Arial" panose="020B0604020202020204" pitchFamily="34" charset="0"/>
                <a:cs typeface="Arial" panose="020B0604020202020204" pitchFamily="34" charset="0"/>
              </a:rPr>
              <a:t> </a:t>
            </a:r>
            <a:r>
              <a:rPr lang="en-GB" sz="1100" dirty="0" smtClean="0">
                <a:solidFill>
                  <a:srgbClr val="0C4569"/>
                </a:solidFill>
                <a:latin typeface="Arial" panose="020B0604020202020204" pitchFamily="34" charset="0"/>
                <a:cs typeface="Arial" panose="020B0604020202020204" pitchFamily="34" charset="0"/>
              </a:rPr>
              <a:t>altered </a:t>
            </a:r>
            <a:r>
              <a:rPr lang="en-GB" sz="1100" dirty="0">
                <a:solidFill>
                  <a:srgbClr val="0C4569"/>
                </a:solidFill>
                <a:latin typeface="Arial" panose="020B0604020202020204" pitchFamily="34" charset="0"/>
                <a:cs typeface="Arial" panose="020B0604020202020204" pitchFamily="34" charset="0"/>
              </a:rPr>
              <a:t>material properties of ±20%. The effect of these alterations then analysed using VJM plots. Figure 3 shows </a:t>
            </a:r>
            <a:r>
              <a:rPr lang="en-GB" sz="1100" dirty="0" smtClean="0">
                <a:solidFill>
                  <a:srgbClr val="0C4569"/>
                </a:solidFill>
                <a:latin typeface="Arial" panose="020B0604020202020204" pitchFamily="34" charset="0"/>
                <a:cs typeface="Arial" panose="020B0604020202020204" pitchFamily="34" charset="0"/>
              </a:rPr>
              <a:t>how </a:t>
            </a:r>
            <a:r>
              <a:rPr lang="en-GB" sz="1100" dirty="0" smtClean="0">
                <a:solidFill>
                  <a:srgbClr val="0C4569"/>
                </a:solidFill>
                <a:latin typeface="Arial" panose="020B0604020202020204" pitchFamily="34" charset="0"/>
                <a:cs typeface="Arial" panose="020B0604020202020204" pitchFamily="34" charset="0"/>
              </a:rPr>
              <a:t>decreasing</a:t>
            </a:r>
            <a:r>
              <a:rPr lang="en-GB" sz="1100" dirty="0" smtClean="0">
                <a:solidFill>
                  <a:srgbClr val="0C4569"/>
                </a:solidFill>
                <a:latin typeface="Arial" panose="020B0604020202020204" pitchFamily="34" charset="0"/>
                <a:cs typeface="Arial" panose="020B0604020202020204" pitchFamily="34" charset="0"/>
              </a:rPr>
              <a:t> </a:t>
            </a:r>
            <a:r>
              <a:rPr lang="en-GB" sz="1100" dirty="0">
                <a:solidFill>
                  <a:srgbClr val="0C4569"/>
                </a:solidFill>
                <a:latin typeface="Arial" panose="020B0604020202020204" pitchFamily="34" charset="0"/>
                <a:cs typeface="Arial" panose="020B0604020202020204" pitchFamily="34" charset="0"/>
              </a:rPr>
              <a:t>the yield stress increases the </a:t>
            </a:r>
            <a:r>
              <a:rPr lang="en-GB" sz="1100" dirty="0" smtClean="0">
                <a:solidFill>
                  <a:srgbClr val="0C4569"/>
                </a:solidFill>
                <a:latin typeface="Arial" panose="020B0604020202020204" pitchFamily="34" charset="0"/>
                <a:cs typeface="Arial" panose="020B0604020202020204" pitchFamily="34" charset="0"/>
              </a:rPr>
              <a:t>amount </a:t>
            </a:r>
            <a:r>
              <a:rPr lang="en-GB" sz="1100" dirty="0" smtClean="0">
                <a:solidFill>
                  <a:srgbClr val="0C4569"/>
                </a:solidFill>
                <a:latin typeface="Arial" panose="020B0604020202020204" pitchFamily="34" charset="0"/>
                <a:cs typeface="Arial" panose="020B0604020202020204" pitchFamily="34" charset="0"/>
              </a:rPr>
              <a:t>of </a:t>
            </a:r>
            <a:r>
              <a:rPr lang="en-GB" sz="1100" dirty="0" smtClean="0">
                <a:solidFill>
                  <a:srgbClr val="0C4569"/>
                </a:solidFill>
                <a:latin typeface="Arial" panose="020B0604020202020204" pitchFamily="34" charset="0"/>
                <a:cs typeface="Arial" panose="020B0604020202020204" pitchFamily="34" charset="0"/>
              </a:rPr>
              <a:t>mass present in </a:t>
            </a:r>
            <a:r>
              <a:rPr lang="en-GB" sz="1100" dirty="0">
                <a:solidFill>
                  <a:srgbClr val="0C4569"/>
                </a:solidFill>
                <a:latin typeface="Arial" panose="020B0604020202020204" pitchFamily="34" charset="0"/>
                <a:cs typeface="Arial" panose="020B0604020202020204" pitchFamily="34" charset="0"/>
              </a:rPr>
              <a:t>the jet by </a:t>
            </a:r>
            <a:r>
              <a:rPr lang="en-GB" sz="1100" dirty="0" smtClean="0">
                <a:solidFill>
                  <a:srgbClr val="0C4569"/>
                </a:solidFill>
                <a:latin typeface="Arial" panose="020B0604020202020204" pitchFamily="34" charset="0"/>
                <a:cs typeface="Arial" panose="020B0604020202020204" pitchFamily="34" charset="0"/>
              </a:rPr>
              <a:t>an average of 2.1g</a:t>
            </a:r>
            <a:r>
              <a:rPr lang="en-GB" sz="1100" dirty="0">
                <a:solidFill>
                  <a:srgbClr val="0C4569"/>
                </a:solidFill>
                <a:latin typeface="Arial" panose="020B0604020202020204" pitchFamily="34" charset="0"/>
                <a:cs typeface="Arial" panose="020B0604020202020204" pitchFamily="34" charset="0"/>
              </a:rPr>
              <a:t>. This is due to </a:t>
            </a:r>
            <a:r>
              <a:rPr lang="en-GB" sz="1100" dirty="0" smtClean="0">
                <a:solidFill>
                  <a:srgbClr val="0C4569"/>
                </a:solidFill>
                <a:latin typeface="Arial" panose="020B0604020202020204" pitchFamily="34" charset="0"/>
                <a:cs typeface="Arial" panose="020B0604020202020204" pitchFamily="34" charset="0"/>
              </a:rPr>
              <a:t>increased</a:t>
            </a:r>
            <a:r>
              <a:rPr lang="en-GB" sz="1100" dirty="0" smtClean="0">
                <a:solidFill>
                  <a:srgbClr val="0C4569"/>
                </a:solidFill>
                <a:latin typeface="Arial" panose="020B0604020202020204" pitchFamily="34" charset="0"/>
                <a:cs typeface="Arial" panose="020B0604020202020204" pitchFamily="34" charset="0"/>
              </a:rPr>
              <a:t> elongation</a:t>
            </a:r>
            <a:r>
              <a:rPr lang="en-GB" sz="1100" dirty="0">
                <a:solidFill>
                  <a:srgbClr val="0C4569"/>
                </a:solidFill>
                <a:latin typeface="Arial" panose="020B0604020202020204" pitchFamily="34" charset="0"/>
                <a:cs typeface="Arial" panose="020B0604020202020204" pitchFamily="34" charset="0"/>
              </a:rPr>
              <a:t> </a:t>
            </a:r>
            <a:r>
              <a:rPr lang="en-GB" sz="1100" dirty="0" smtClean="0">
                <a:solidFill>
                  <a:srgbClr val="0C4569"/>
                </a:solidFill>
                <a:latin typeface="Arial" panose="020B0604020202020204" pitchFamily="34" charset="0"/>
                <a:cs typeface="Arial" panose="020B0604020202020204" pitchFamily="34" charset="0"/>
              </a:rPr>
              <a:t>and malleability of the liner.</a:t>
            </a:r>
            <a:endParaRPr lang="en-GB" sz="1100" dirty="0">
              <a:solidFill>
                <a:srgbClr val="0C4569"/>
              </a:solidFill>
              <a:latin typeface="Arial" panose="020B0604020202020204" pitchFamily="34" charset="0"/>
              <a:cs typeface="Arial" panose="020B0604020202020204" pitchFamily="34" charset="0"/>
            </a:endParaRPr>
          </a:p>
        </p:txBody>
      </p:sp>
      <p:grpSp>
        <p:nvGrpSpPr>
          <p:cNvPr id="4" name="Group 3"/>
          <p:cNvGrpSpPr/>
          <p:nvPr/>
        </p:nvGrpSpPr>
        <p:grpSpPr>
          <a:xfrm>
            <a:off x="3079282" y="4408185"/>
            <a:ext cx="6611729" cy="4141958"/>
            <a:chOff x="3079282" y="4408185"/>
            <a:chExt cx="6611729" cy="4141958"/>
          </a:xfrm>
        </p:grpSpPr>
        <p:grpSp>
          <p:nvGrpSpPr>
            <p:cNvPr id="29" name="Group 28"/>
            <p:cNvGrpSpPr/>
            <p:nvPr/>
          </p:nvGrpSpPr>
          <p:grpSpPr>
            <a:xfrm>
              <a:off x="3088432" y="4408185"/>
              <a:ext cx="6602579" cy="4141958"/>
              <a:chOff x="3322840" y="1335736"/>
              <a:chExt cx="5684404" cy="3739510"/>
            </a:xfrm>
          </p:grpSpPr>
          <p:pic>
            <p:nvPicPr>
              <p:cNvPr id="18" name="Picture 17"/>
              <p:cNvPicPr>
                <a:picLocks noChangeAspect="1"/>
              </p:cNvPicPr>
              <p:nvPr/>
            </p:nvPicPr>
            <p:blipFill>
              <a:blip r:embed="rId5"/>
              <a:stretch>
                <a:fillRect/>
              </a:stretch>
            </p:blipFill>
            <p:spPr>
              <a:xfrm>
                <a:off x="3325519" y="1335736"/>
                <a:ext cx="5681725" cy="3642279"/>
              </a:xfrm>
              <a:prstGeom prst="rect">
                <a:avLst/>
              </a:prstGeom>
              <a:ln>
                <a:solidFill>
                  <a:schemeClr val="tx1"/>
                </a:solidFill>
              </a:ln>
            </p:spPr>
          </p:pic>
          <p:pic>
            <p:nvPicPr>
              <p:cNvPr id="19" name="Picture 18"/>
              <p:cNvPicPr>
                <a:picLocks noChangeAspect="1"/>
              </p:cNvPicPr>
              <p:nvPr/>
            </p:nvPicPr>
            <p:blipFill>
              <a:blip r:embed="rId6"/>
              <a:stretch>
                <a:fillRect/>
              </a:stretch>
            </p:blipFill>
            <p:spPr>
              <a:xfrm>
                <a:off x="5104656" y="1913918"/>
                <a:ext cx="3733530" cy="2279456"/>
              </a:xfrm>
              <a:prstGeom prst="rect">
                <a:avLst/>
              </a:prstGeom>
              <a:ln>
                <a:noFill/>
              </a:ln>
            </p:spPr>
          </p:pic>
          <p:sp>
            <p:nvSpPr>
              <p:cNvPr id="21" name="TextBox 20"/>
              <p:cNvSpPr txBox="1"/>
              <p:nvPr/>
            </p:nvSpPr>
            <p:spPr>
              <a:xfrm>
                <a:off x="3322840" y="4837439"/>
                <a:ext cx="5684404" cy="237807"/>
              </a:xfrm>
              <a:prstGeom prst="rect">
                <a:avLst/>
              </a:prstGeom>
              <a:solidFill>
                <a:srgbClr val="0C4569"/>
              </a:solidFill>
              <a:ln>
                <a:solidFill>
                  <a:srgbClr val="0C4569"/>
                </a:solidFill>
              </a:ln>
            </p:spPr>
            <p:txBody>
              <a:bodyPr wrap="square" lIns="53834" tIns="53834" rIns="53834" bIns="53834" rtlCol="0">
                <a:spAutoFit/>
              </a:bodyPr>
              <a:lstStyle/>
              <a:p>
                <a:pPr>
                  <a:buClr>
                    <a:schemeClr val="accent1"/>
                  </a:buClr>
                  <a:buSzPct val="110000"/>
                </a:pPr>
                <a:r>
                  <a:rPr lang="en-GB" sz="1000" dirty="0" smtClean="0">
                    <a:solidFill>
                      <a:schemeClr val="bg1"/>
                    </a:solidFill>
                  </a:rPr>
                  <a:t>Figure 3 - VJM plot comparing altered Poisson ratio’s and Yield Stresses. </a:t>
                </a:r>
                <a:endParaRPr lang="en-GB" sz="1000" dirty="0">
                  <a:solidFill>
                    <a:schemeClr val="bg1"/>
                  </a:solidFill>
                </a:endParaRPr>
              </a:p>
            </p:txBody>
          </p:sp>
          <p:cxnSp>
            <p:nvCxnSpPr>
              <p:cNvPr id="9" name="Straight Connector 8"/>
              <p:cNvCxnSpPr/>
              <p:nvPr/>
            </p:nvCxnSpPr>
            <p:spPr>
              <a:xfrm flipV="1">
                <a:off x="4600600" y="2317502"/>
                <a:ext cx="648072" cy="1619002"/>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cxnSp>
            <p:nvCxnSpPr>
              <p:cNvPr id="22" name="Straight Connector 21"/>
              <p:cNvCxnSpPr/>
              <p:nvPr/>
            </p:nvCxnSpPr>
            <p:spPr>
              <a:xfrm flipV="1">
                <a:off x="6256784" y="4041472"/>
                <a:ext cx="2448272" cy="346362"/>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grpSp>
        <p:sp>
          <p:nvSpPr>
            <p:cNvPr id="2" name="Rectangle 1"/>
            <p:cNvSpPr/>
            <p:nvPr/>
          </p:nvSpPr>
          <p:spPr>
            <a:xfrm>
              <a:off x="3079282" y="8286743"/>
              <a:ext cx="54869" cy="263400"/>
            </a:xfrm>
            <a:prstGeom prst="rect">
              <a:avLst/>
            </a:prstGeom>
            <a:solidFill>
              <a:srgbClr val="0C4569"/>
            </a:solidFill>
            <a:ln>
              <a:solidFill>
                <a:srgbClr val="0C456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5" name="Picture 4"/>
          <p:cNvPicPr>
            <a:picLocks noChangeAspect="1"/>
          </p:cNvPicPr>
          <p:nvPr/>
        </p:nvPicPr>
        <p:blipFill>
          <a:blip r:embed="rId7"/>
          <a:stretch>
            <a:fillRect/>
          </a:stretch>
        </p:blipFill>
        <p:spPr>
          <a:xfrm>
            <a:off x="9643634" y="8335106"/>
            <a:ext cx="54869" cy="219475"/>
          </a:xfrm>
          <a:prstGeom prst="rect">
            <a:avLst/>
          </a:prstGeom>
        </p:spPr>
      </p:pic>
      <p:pic>
        <p:nvPicPr>
          <p:cNvPr id="8" name="Picture 7"/>
          <p:cNvPicPr>
            <a:picLocks noChangeAspect="1"/>
          </p:cNvPicPr>
          <p:nvPr/>
        </p:nvPicPr>
        <p:blipFill>
          <a:blip r:embed="rId7"/>
          <a:stretch>
            <a:fillRect/>
          </a:stretch>
        </p:blipFill>
        <p:spPr>
          <a:xfrm>
            <a:off x="5781494" y="2402093"/>
            <a:ext cx="47271" cy="272712"/>
          </a:xfrm>
          <a:prstGeom prst="rect">
            <a:avLst/>
          </a:prstGeom>
        </p:spPr>
      </p:pic>
      <p:pic>
        <p:nvPicPr>
          <p:cNvPr id="28" name="Picture 27"/>
          <p:cNvPicPr>
            <a:picLocks noChangeAspect="1"/>
          </p:cNvPicPr>
          <p:nvPr/>
        </p:nvPicPr>
        <p:blipFill>
          <a:blip r:embed="rId7"/>
          <a:stretch>
            <a:fillRect/>
          </a:stretch>
        </p:blipFill>
        <p:spPr>
          <a:xfrm>
            <a:off x="12517562" y="2402093"/>
            <a:ext cx="47271" cy="272712"/>
          </a:xfrm>
          <a:prstGeom prst="rect">
            <a:avLst/>
          </a:prstGeom>
        </p:spPr>
      </p:pic>
    </p:spTree>
    <p:extLst>
      <p:ext uri="{BB962C8B-B14F-4D97-AF65-F5344CB8AC3E}">
        <p14:creationId xmlns:p14="http://schemas.microsoft.com/office/powerpoint/2010/main" val="3395147390"/>
      </p:ext>
    </p:extLst>
  </p:cSld>
  <p:clrMapOvr>
    <a:masterClrMapping/>
  </p:clrMapOvr>
  <p:timing>
    <p:tnLst>
      <p:par>
        <p:cTn id="1" dur="indefinite" restart="never" nodeType="tmRoot"/>
      </p:par>
    </p:tnLst>
  </p:timing>
</p:sld>
</file>

<file path=ppt/theme/theme1.xml><?xml version="1.0" encoding="utf-8"?>
<a:theme xmlns:a="http://schemas.openxmlformats.org/drawingml/2006/main" name="Custom Design">
  <a:themeElements>
    <a:clrScheme name="Master PowerPoint Template">
      <a:dk1>
        <a:srgbClr val="000000"/>
      </a:dk1>
      <a:lt1>
        <a:sysClr val="window" lastClr="FFFFFF"/>
      </a:lt1>
      <a:dk2>
        <a:srgbClr val="14022E"/>
      </a:dk2>
      <a:lt2>
        <a:srgbClr val="FFFFFF"/>
      </a:lt2>
      <a:accent1>
        <a:srgbClr val="CD2456"/>
      </a:accent1>
      <a:accent2>
        <a:srgbClr val="36BCEE"/>
      </a:accent2>
      <a:accent3>
        <a:srgbClr val="7B67A8"/>
      </a:accent3>
      <a:accent4>
        <a:srgbClr val="2EB5B2"/>
      </a:accent4>
      <a:accent5>
        <a:srgbClr val="EF7835"/>
      </a:accent5>
      <a:accent6>
        <a:srgbClr val="FDDD3E"/>
      </a:accent6>
      <a:hlink>
        <a:srgbClr val="0092CF"/>
      </a:hlink>
      <a:folHlink>
        <a:srgbClr val="7379B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marL="285750" indent="-285750">
          <a:buClr>
            <a:schemeClr val="accent1"/>
          </a:buClr>
          <a:buSzPct val="110000"/>
          <a:buFont typeface="Wingdings" panose="05000000000000000000" pitchFamily="2" charset="2"/>
          <a:buChar char="§"/>
          <a:defRPr dirty="0" smtClean="0"/>
        </a:defPPr>
      </a:lstStyle>
    </a:txDef>
  </a:objectDefaults>
  <a:extraClrSchemeLst/>
  <a:extLst>
    <a:ext uri="{05A4C25C-085E-4340-85A3-A5531E510DB2}">
      <thm15:themeFamily xmlns:thm15="http://schemas.microsoft.com/office/thememl/2012/main" name="Dstl A0 Landscape Technical Poster Template_1.1 [Read-Only]" id="{1975BCD0-3BA7-410B-9785-35E8170D4FD0}" vid="{A7380FC3-3ABF-470A-AB5C-EA732D6616E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61E5B231530A4EA744FFA60C139F4A" ma:contentTypeVersion="1" ma:contentTypeDescription="Create a new document." ma:contentTypeScope="" ma:versionID="a4efe0a812ad387b22bee5409bc4ee9c">
  <xsd:schema xmlns:xsd="http://www.w3.org/2001/XMLSchema" xmlns:xs="http://www.w3.org/2001/XMLSchema" xmlns:p="http://schemas.microsoft.com/office/2006/metadata/properties" xmlns:ns1="http://schemas.microsoft.com/sharepoint/v3" xmlns:ns2="e45fef5f-20ce-4a01-844f-e62606f21384" targetNamespace="http://schemas.microsoft.com/office/2006/metadata/properties" ma:root="true" ma:fieldsID="80ede0743e0cb841f6e543234c7e0e55" ns1:_="" ns2:_="">
    <xsd:import namespace="http://schemas.microsoft.com/sharepoint/v3"/>
    <xsd:import namespace="e45fef5f-20ce-4a01-844f-e62606f21384"/>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45fef5f-20ce-4a01-844f-e62606f21384"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 xmlns="e45fef5f-20ce-4a01-844f-e62606f21384">RJSW6R2U7D43-127-2571</_dlc_DocId>
    <_dlc_DocIdUrl xmlns="e45fef5f-20ce-4a01-844f-e62606f21384">
      <Url>http://home/News/_layouts/DocIdRedir.aspx?ID=RJSW6R2U7D43-127-2571</Url>
      <Description>RJSW6R2U7D43-127-2571</Description>
    </_dlc_DocIdUrl>
  </documentManagement>
</p:properti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8C3A1156-0767-485D-AE32-7BABD3E37692}">
  <ds:schemaRefs>
    <ds:schemaRef ds:uri="http://schemas.microsoft.com/sharepoint/v3/contenttype/forms"/>
  </ds:schemaRefs>
</ds:datastoreItem>
</file>

<file path=customXml/itemProps2.xml><?xml version="1.0" encoding="utf-8"?>
<ds:datastoreItem xmlns:ds="http://schemas.openxmlformats.org/officeDocument/2006/customXml" ds:itemID="{17ADCBDF-311A-4E52-B6E6-DC40F26B2E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45fef5f-20ce-4a01-844f-e62606f213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F7EDCB0-008E-401E-B872-986C9240FAA5}">
  <ds:schemaRefs>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microsoft.com/sharepoint/v3"/>
    <ds:schemaRef ds:uri="http://purl.org/dc/terms/"/>
    <ds:schemaRef ds:uri="http://schemas.openxmlformats.org/package/2006/metadata/core-properties"/>
    <ds:schemaRef ds:uri="http://purl.org/dc/dcmitype/"/>
    <ds:schemaRef ds:uri="e45fef5f-20ce-4a01-844f-e62606f21384"/>
    <ds:schemaRef ds:uri="http://www.w3.org/XML/1998/namespace"/>
  </ds:schemaRefs>
</ds:datastoreItem>
</file>

<file path=customXml/itemProps4.xml><?xml version="1.0" encoding="utf-8"?>
<ds:datastoreItem xmlns:ds="http://schemas.openxmlformats.org/officeDocument/2006/customXml" ds:itemID="{3C414178-5CE3-446A-84AA-179B8D75D51A}">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Dstl A0 Landscape Technical Poster Template_1.2</Template>
  <TotalTime>933</TotalTime>
  <Words>1065</Words>
  <Application>Microsoft Office PowerPoint</Application>
  <PresentationFormat>A3 Paper (297x420 mm)</PresentationFormat>
  <Paragraphs>49</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Wingdings</vt:lpstr>
      <vt:lpstr>Custom Design</vt:lpstr>
      <vt:lpstr>PowerPoint Presentation</vt:lpstr>
    </vt:vector>
  </TitlesOfParts>
  <Company>Authorised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Overton Oliver W</dc:creator>
  <cp:lastModifiedBy>Overton Oliver W</cp:lastModifiedBy>
  <cp:revision>63</cp:revision>
  <cp:lastPrinted>2019-07-09T10:44:40Z</cp:lastPrinted>
  <dcterms:created xsi:type="dcterms:W3CDTF">2024-03-13T11:00:14Z</dcterms:created>
  <dcterms:modified xsi:type="dcterms:W3CDTF">2024-04-03T17:27:26Z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0x0101002B61E5B231530A4EA744FFA60C139F4A</vt:lpwstr>
  </property>
  <property fmtid="{D5CDD505-2E9C-101B-9397-08002B2CF9AE}" pid="3" name="_dlc_DocIdItemGuid">
    <vt:lpwstr>5f2c302a-6fb2-4683-9a10-124abc0f9280</vt:lpwstr>
  </property>
</Properties>
</file>