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321" r:id="rId3"/>
    <p:sldId id="257" r:id="rId4"/>
    <p:sldId id="587" r:id="rId5"/>
    <p:sldId id="324" r:id="rId6"/>
    <p:sldId id="298" r:id="rId7"/>
    <p:sldId id="578" r:id="rId8"/>
    <p:sldId id="259" r:id="rId9"/>
    <p:sldId id="336" r:id="rId10"/>
    <p:sldId id="579" r:id="rId11"/>
    <p:sldId id="580" r:id="rId12"/>
    <p:sldId id="581" r:id="rId13"/>
    <p:sldId id="582" r:id="rId14"/>
    <p:sldId id="583" r:id="rId15"/>
    <p:sldId id="585" r:id="rId16"/>
    <p:sldId id="261" r:id="rId17"/>
    <p:sldId id="264" r:id="rId18"/>
    <p:sldId id="263" r:id="rId19"/>
    <p:sldId id="266" r:id="rId20"/>
    <p:sldId id="258" r:id="rId21"/>
    <p:sldId id="522" r:id="rId22"/>
    <p:sldId id="523" r:id="rId23"/>
    <p:sldId id="586" r:id="rId24"/>
    <p:sldId id="527" r:id="rId25"/>
    <p:sldId id="528" r:id="rId26"/>
    <p:sldId id="529" r:id="rId27"/>
    <p:sldId id="530" r:id="rId28"/>
    <p:sldId id="531" r:id="rId29"/>
    <p:sldId id="532" r:id="rId30"/>
    <p:sldId id="533" r:id="rId31"/>
    <p:sldId id="534" r:id="rId32"/>
    <p:sldId id="536" r:id="rId33"/>
    <p:sldId id="535" r:id="rId34"/>
    <p:sldId id="538" r:id="rId35"/>
    <p:sldId id="539" r:id="rId36"/>
    <p:sldId id="540" r:id="rId37"/>
    <p:sldId id="541" r:id="rId38"/>
    <p:sldId id="542" r:id="rId39"/>
    <p:sldId id="544" r:id="rId40"/>
    <p:sldId id="547" r:id="rId41"/>
    <p:sldId id="551" r:id="rId42"/>
    <p:sldId id="552" r:id="rId43"/>
    <p:sldId id="553" r:id="rId44"/>
    <p:sldId id="554" r:id="rId45"/>
    <p:sldId id="555" r:id="rId46"/>
    <p:sldId id="260" r:id="rId47"/>
    <p:sldId id="568" r:id="rId48"/>
    <p:sldId id="569" r:id="rId49"/>
    <p:sldId id="572" r:id="rId50"/>
    <p:sldId id="573" r:id="rId51"/>
    <p:sldId id="575"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85"/>
    <p:restoredTop sz="60506"/>
  </p:normalViewPr>
  <p:slideViewPr>
    <p:cSldViewPr snapToGrid="0" snapToObjects="1">
      <p:cViewPr varScale="1">
        <p:scale>
          <a:sx n="94" d="100"/>
          <a:sy n="94" d="100"/>
        </p:scale>
        <p:origin x="15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C58537-5BD6-4C5A-8BF5-57B499E34141}"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D4C19BCE-F934-4A33-8805-1A978A2A1525}">
      <dgm:prSet/>
      <dgm:spPr/>
      <dgm:t>
        <a:bodyPr/>
        <a:lstStyle/>
        <a:p>
          <a:r>
            <a:rPr lang="en-US"/>
            <a:t>To understand the definition of ‘Material’ (CPIA, 1996) </a:t>
          </a:r>
        </a:p>
      </dgm:t>
    </dgm:pt>
    <dgm:pt modelId="{BE675F97-9C92-47B1-9D51-581CC8211240}" type="parTrans" cxnId="{E2F6586D-3D34-4B23-BB39-2C76F0C1103D}">
      <dgm:prSet/>
      <dgm:spPr/>
      <dgm:t>
        <a:bodyPr/>
        <a:lstStyle/>
        <a:p>
          <a:endParaRPr lang="en-US"/>
        </a:p>
      </dgm:t>
    </dgm:pt>
    <dgm:pt modelId="{B3E03B4A-073C-4A4C-9893-9D8594088928}" type="sibTrans" cxnId="{E2F6586D-3D34-4B23-BB39-2C76F0C1103D}">
      <dgm:prSet/>
      <dgm:spPr/>
      <dgm:t>
        <a:bodyPr/>
        <a:lstStyle/>
        <a:p>
          <a:endParaRPr lang="en-US"/>
        </a:p>
      </dgm:t>
    </dgm:pt>
    <dgm:pt modelId="{0A961537-2E22-428B-B209-D6BFEE7DEA1A}">
      <dgm:prSet/>
      <dgm:spPr/>
      <dgm:t>
        <a:bodyPr/>
        <a:lstStyle/>
        <a:p>
          <a:r>
            <a:rPr lang="en-US"/>
            <a:t>To critically analyze each stage of managing scenes:</a:t>
          </a:r>
        </a:p>
      </dgm:t>
    </dgm:pt>
    <dgm:pt modelId="{FBABA531-E242-4AE3-B9A2-6EBB24907A1B}" type="parTrans" cxnId="{B2CF094A-8667-4F4A-AA4D-F72DC37BEEFD}">
      <dgm:prSet/>
      <dgm:spPr/>
      <dgm:t>
        <a:bodyPr/>
        <a:lstStyle/>
        <a:p>
          <a:endParaRPr lang="en-US"/>
        </a:p>
      </dgm:t>
    </dgm:pt>
    <dgm:pt modelId="{C63DD9ED-A783-4110-915F-3AAA937234D7}" type="sibTrans" cxnId="{B2CF094A-8667-4F4A-AA4D-F72DC37BEEFD}">
      <dgm:prSet/>
      <dgm:spPr/>
      <dgm:t>
        <a:bodyPr/>
        <a:lstStyle/>
        <a:p>
          <a:endParaRPr lang="en-US"/>
        </a:p>
      </dgm:t>
    </dgm:pt>
    <dgm:pt modelId="{E2C79AF8-D19F-4BC6-ABA6-FAB8F9F6C25A}">
      <dgm:prSet/>
      <dgm:spPr/>
      <dgm:t>
        <a:bodyPr/>
        <a:lstStyle/>
        <a:p>
          <a:r>
            <a:rPr lang="en-US"/>
            <a:t>-Identifying  </a:t>
          </a:r>
        </a:p>
      </dgm:t>
    </dgm:pt>
    <dgm:pt modelId="{2FB5EF9C-7BDF-4704-B2C9-6C17D18E843F}" type="parTrans" cxnId="{A866FA86-AC5E-44BE-A2AC-A028748F2899}">
      <dgm:prSet/>
      <dgm:spPr/>
      <dgm:t>
        <a:bodyPr/>
        <a:lstStyle/>
        <a:p>
          <a:endParaRPr lang="en-US"/>
        </a:p>
      </dgm:t>
    </dgm:pt>
    <dgm:pt modelId="{8879FF39-9CB7-4DF7-B49E-67A89F18F288}" type="sibTrans" cxnId="{A866FA86-AC5E-44BE-A2AC-A028748F2899}">
      <dgm:prSet/>
      <dgm:spPr/>
      <dgm:t>
        <a:bodyPr/>
        <a:lstStyle/>
        <a:p>
          <a:endParaRPr lang="en-US"/>
        </a:p>
      </dgm:t>
    </dgm:pt>
    <dgm:pt modelId="{6A05CC61-41FC-4A7F-872C-7C31DC339D0C}">
      <dgm:prSet/>
      <dgm:spPr/>
      <dgm:t>
        <a:bodyPr/>
        <a:lstStyle/>
        <a:p>
          <a:r>
            <a:rPr lang="en-US"/>
            <a:t>-Securing  </a:t>
          </a:r>
        </a:p>
      </dgm:t>
    </dgm:pt>
    <dgm:pt modelId="{61D0E529-B32F-49EB-8ACA-BFE63F71825A}" type="parTrans" cxnId="{BE6B2F4E-0742-4A40-90DD-42665D70C882}">
      <dgm:prSet/>
      <dgm:spPr/>
      <dgm:t>
        <a:bodyPr/>
        <a:lstStyle/>
        <a:p>
          <a:endParaRPr lang="en-US"/>
        </a:p>
      </dgm:t>
    </dgm:pt>
    <dgm:pt modelId="{98B14387-FFF2-415C-B976-C53BED831BD5}" type="sibTrans" cxnId="{BE6B2F4E-0742-4A40-90DD-42665D70C882}">
      <dgm:prSet/>
      <dgm:spPr/>
      <dgm:t>
        <a:bodyPr/>
        <a:lstStyle/>
        <a:p>
          <a:endParaRPr lang="en-US"/>
        </a:p>
      </dgm:t>
    </dgm:pt>
    <dgm:pt modelId="{ACDD72E7-D63A-4037-BD63-0FEC8C4B6E97}">
      <dgm:prSet/>
      <dgm:spPr/>
      <dgm:t>
        <a:bodyPr/>
        <a:lstStyle/>
        <a:p>
          <a:r>
            <a:rPr lang="en-US"/>
            <a:t>-Preserving </a:t>
          </a:r>
        </a:p>
      </dgm:t>
    </dgm:pt>
    <dgm:pt modelId="{5697CDE5-0B33-4FE3-91B2-D7BD07F84556}" type="parTrans" cxnId="{6DFA6584-FED5-4D03-85D5-4020E5B5D262}">
      <dgm:prSet/>
      <dgm:spPr/>
      <dgm:t>
        <a:bodyPr/>
        <a:lstStyle/>
        <a:p>
          <a:endParaRPr lang="en-US"/>
        </a:p>
      </dgm:t>
    </dgm:pt>
    <dgm:pt modelId="{1039601E-BE1A-46DF-984B-8FA7E19F7790}" type="sibTrans" cxnId="{6DFA6584-FED5-4D03-85D5-4020E5B5D262}">
      <dgm:prSet/>
      <dgm:spPr/>
      <dgm:t>
        <a:bodyPr/>
        <a:lstStyle/>
        <a:p>
          <a:endParaRPr lang="en-US"/>
        </a:p>
      </dgm:t>
    </dgm:pt>
    <dgm:pt modelId="{08E6ED27-3A32-4AB7-9A43-590AA217ACBA}">
      <dgm:prSet/>
      <dgm:spPr/>
      <dgm:t>
        <a:bodyPr/>
        <a:lstStyle/>
        <a:p>
          <a:r>
            <a:rPr lang="en-US"/>
            <a:t>-Searching &amp; examining </a:t>
          </a:r>
        </a:p>
      </dgm:t>
    </dgm:pt>
    <dgm:pt modelId="{AA1B7CEB-81BA-49E7-AC11-104745847152}" type="parTrans" cxnId="{DF0F5B54-AEAE-4430-B933-18AB062AB819}">
      <dgm:prSet/>
      <dgm:spPr/>
      <dgm:t>
        <a:bodyPr/>
        <a:lstStyle/>
        <a:p>
          <a:endParaRPr lang="en-US"/>
        </a:p>
      </dgm:t>
    </dgm:pt>
    <dgm:pt modelId="{10397803-C0E0-4FF3-BE06-25814432FCF8}" type="sibTrans" cxnId="{DF0F5B54-AEAE-4430-B933-18AB062AB819}">
      <dgm:prSet/>
      <dgm:spPr/>
      <dgm:t>
        <a:bodyPr/>
        <a:lstStyle/>
        <a:p>
          <a:endParaRPr lang="en-US"/>
        </a:p>
      </dgm:t>
    </dgm:pt>
    <dgm:pt modelId="{64F8064F-5B0E-4D81-8E5D-745F4CCBE9EB}">
      <dgm:prSet/>
      <dgm:spPr/>
      <dgm:t>
        <a:bodyPr/>
        <a:lstStyle/>
        <a:p>
          <a:r>
            <a:rPr lang="en-US"/>
            <a:t>-Releasing </a:t>
          </a:r>
        </a:p>
      </dgm:t>
    </dgm:pt>
    <dgm:pt modelId="{AE7B81E4-326B-455E-9049-C14E5CD4053E}" type="parTrans" cxnId="{65EFBCB3-06E1-42BA-8202-13C539154469}">
      <dgm:prSet/>
      <dgm:spPr/>
      <dgm:t>
        <a:bodyPr/>
        <a:lstStyle/>
        <a:p>
          <a:endParaRPr lang="en-US"/>
        </a:p>
      </dgm:t>
    </dgm:pt>
    <dgm:pt modelId="{D46E793B-6AA2-499D-90AA-375A284D9466}" type="sibTrans" cxnId="{65EFBCB3-06E1-42BA-8202-13C539154469}">
      <dgm:prSet/>
      <dgm:spPr/>
      <dgm:t>
        <a:bodyPr/>
        <a:lstStyle/>
        <a:p>
          <a:endParaRPr lang="en-US"/>
        </a:p>
      </dgm:t>
    </dgm:pt>
    <dgm:pt modelId="{0BD2DAD5-126F-4FC0-860C-6AA697A8A7B4}">
      <dgm:prSet/>
      <dgm:spPr/>
      <dgm:t>
        <a:bodyPr/>
        <a:lstStyle/>
        <a:p>
          <a:r>
            <a:rPr lang="en-US"/>
            <a:t>To understand the importance of The Forensic Strategy. </a:t>
          </a:r>
        </a:p>
      </dgm:t>
    </dgm:pt>
    <dgm:pt modelId="{3556EEDE-7ABA-4B36-895C-2AD698746837}" type="parTrans" cxnId="{C573B1AF-CCB8-48E8-AEB2-BFD6B1E5A0DE}">
      <dgm:prSet/>
      <dgm:spPr/>
      <dgm:t>
        <a:bodyPr/>
        <a:lstStyle/>
        <a:p>
          <a:endParaRPr lang="en-US"/>
        </a:p>
      </dgm:t>
    </dgm:pt>
    <dgm:pt modelId="{4CFEA557-2DB1-4BEA-9CFC-EB150AE04C40}" type="sibTrans" cxnId="{C573B1AF-CCB8-48E8-AEB2-BFD6B1E5A0DE}">
      <dgm:prSet/>
      <dgm:spPr/>
      <dgm:t>
        <a:bodyPr/>
        <a:lstStyle/>
        <a:p>
          <a:endParaRPr lang="en-US"/>
        </a:p>
      </dgm:t>
    </dgm:pt>
    <dgm:pt modelId="{C1AC1FAB-00FF-4936-A111-97244BEA66BA}">
      <dgm:prSet/>
      <dgm:spPr/>
      <dgm:t>
        <a:bodyPr/>
        <a:lstStyle/>
        <a:p>
          <a:r>
            <a:rPr lang="en-US" dirty="0"/>
            <a:t>To understand policing powers in relation to entry,  searching and seizing at a premises. </a:t>
          </a:r>
        </a:p>
      </dgm:t>
    </dgm:pt>
    <dgm:pt modelId="{9A49DEAC-EB1B-4824-9A7A-C246757C0FF1}" type="parTrans" cxnId="{4CE96776-1903-4EDF-8C58-761A64AF0F22}">
      <dgm:prSet/>
      <dgm:spPr/>
      <dgm:t>
        <a:bodyPr/>
        <a:lstStyle/>
        <a:p>
          <a:endParaRPr lang="en-US"/>
        </a:p>
      </dgm:t>
    </dgm:pt>
    <dgm:pt modelId="{17907E1A-6823-4768-9188-451925AD79B1}" type="sibTrans" cxnId="{4CE96776-1903-4EDF-8C58-761A64AF0F22}">
      <dgm:prSet/>
      <dgm:spPr/>
      <dgm:t>
        <a:bodyPr/>
        <a:lstStyle/>
        <a:p>
          <a:endParaRPr lang="en-US"/>
        </a:p>
      </dgm:t>
    </dgm:pt>
    <dgm:pt modelId="{77C5652D-A88E-964F-95C0-5BCB707C157A}" type="pres">
      <dgm:prSet presAssocID="{06C58537-5BD6-4C5A-8BF5-57B499E34141}" presName="Name0" presStyleCnt="0">
        <dgm:presLayoutVars>
          <dgm:dir/>
          <dgm:resizeHandles val="exact"/>
        </dgm:presLayoutVars>
      </dgm:prSet>
      <dgm:spPr/>
    </dgm:pt>
    <dgm:pt modelId="{98970C99-BF66-1B41-AF61-33EBDACBB146}" type="pres">
      <dgm:prSet presAssocID="{D4C19BCE-F934-4A33-8805-1A978A2A1525}" presName="node" presStyleLbl="node1" presStyleIdx="0" presStyleCnt="9">
        <dgm:presLayoutVars>
          <dgm:bulletEnabled val="1"/>
        </dgm:presLayoutVars>
      </dgm:prSet>
      <dgm:spPr/>
    </dgm:pt>
    <dgm:pt modelId="{FFF6C2C5-C71D-384F-920A-F617EF3011D0}" type="pres">
      <dgm:prSet presAssocID="{B3E03B4A-073C-4A4C-9893-9D8594088928}" presName="sibTrans" presStyleLbl="sibTrans1D1" presStyleIdx="0" presStyleCnt="8"/>
      <dgm:spPr/>
    </dgm:pt>
    <dgm:pt modelId="{7571765B-E2ED-9443-A925-7E389CD41051}" type="pres">
      <dgm:prSet presAssocID="{B3E03B4A-073C-4A4C-9893-9D8594088928}" presName="connectorText" presStyleLbl="sibTrans1D1" presStyleIdx="0" presStyleCnt="8"/>
      <dgm:spPr/>
    </dgm:pt>
    <dgm:pt modelId="{F1EE39F6-3603-5C4E-8FEB-3C71C5F7E52A}" type="pres">
      <dgm:prSet presAssocID="{0A961537-2E22-428B-B209-D6BFEE7DEA1A}" presName="node" presStyleLbl="node1" presStyleIdx="1" presStyleCnt="9">
        <dgm:presLayoutVars>
          <dgm:bulletEnabled val="1"/>
        </dgm:presLayoutVars>
      </dgm:prSet>
      <dgm:spPr/>
    </dgm:pt>
    <dgm:pt modelId="{007EDE47-9F04-D543-AC81-0D4FCD03FFCF}" type="pres">
      <dgm:prSet presAssocID="{C63DD9ED-A783-4110-915F-3AAA937234D7}" presName="sibTrans" presStyleLbl="sibTrans1D1" presStyleIdx="1" presStyleCnt="8"/>
      <dgm:spPr/>
    </dgm:pt>
    <dgm:pt modelId="{6855C3F6-991C-7D49-915C-B9E24E38E21A}" type="pres">
      <dgm:prSet presAssocID="{C63DD9ED-A783-4110-915F-3AAA937234D7}" presName="connectorText" presStyleLbl="sibTrans1D1" presStyleIdx="1" presStyleCnt="8"/>
      <dgm:spPr/>
    </dgm:pt>
    <dgm:pt modelId="{F718291E-6F02-E341-A30E-1E70057894C6}" type="pres">
      <dgm:prSet presAssocID="{E2C79AF8-D19F-4BC6-ABA6-FAB8F9F6C25A}" presName="node" presStyleLbl="node1" presStyleIdx="2" presStyleCnt="9">
        <dgm:presLayoutVars>
          <dgm:bulletEnabled val="1"/>
        </dgm:presLayoutVars>
      </dgm:prSet>
      <dgm:spPr/>
    </dgm:pt>
    <dgm:pt modelId="{A4F4208E-6D8E-394C-939C-64FA5EBBF69A}" type="pres">
      <dgm:prSet presAssocID="{8879FF39-9CB7-4DF7-B49E-67A89F18F288}" presName="sibTrans" presStyleLbl="sibTrans1D1" presStyleIdx="2" presStyleCnt="8"/>
      <dgm:spPr/>
    </dgm:pt>
    <dgm:pt modelId="{4662444C-8FD6-E140-92CE-906880CB3CDA}" type="pres">
      <dgm:prSet presAssocID="{8879FF39-9CB7-4DF7-B49E-67A89F18F288}" presName="connectorText" presStyleLbl="sibTrans1D1" presStyleIdx="2" presStyleCnt="8"/>
      <dgm:spPr/>
    </dgm:pt>
    <dgm:pt modelId="{BAE823A0-2496-B641-8DED-5CE33BB12BE9}" type="pres">
      <dgm:prSet presAssocID="{6A05CC61-41FC-4A7F-872C-7C31DC339D0C}" presName="node" presStyleLbl="node1" presStyleIdx="3" presStyleCnt="9">
        <dgm:presLayoutVars>
          <dgm:bulletEnabled val="1"/>
        </dgm:presLayoutVars>
      </dgm:prSet>
      <dgm:spPr/>
    </dgm:pt>
    <dgm:pt modelId="{ECAB76DE-21DD-E64F-A8D0-8DB1DF7CA286}" type="pres">
      <dgm:prSet presAssocID="{98B14387-FFF2-415C-B976-C53BED831BD5}" presName="sibTrans" presStyleLbl="sibTrans1D1" presStyleIdx="3" presStyleCnt="8"/>
      <dgm:spPr/>
    </dgm:pt>
    <dgm:pt modelId="{A95FB808-6A67-0A40-9F65-8EE8E639C5EB}" type="pres">
      <dgm:prSet presAssocID="{98B14387-FFF2-415C-B976-C53BED831BD5}" presName="connectorText" presStyleLbl="sibTrans1D1" presStyleIdx="3" presStyleCnt="8"/>
      <dgm:spPr/>
    </dgm:pt>
    <dgm:pt modelId="{1550A7FA-0B54-5348-947D-9E7065C9C829}" type="pres">
      <dgm:prSet presAssocID="{ACDD72E7-D63A-4037-BD63-0FEC8C4B6E97}" presName="node" presStyleLbl="node1" presStyleIdx="4" presStyleCnt="9">
        <dgm:presLayoutVars>
          <dgm:bulletEnabled val="1"/>
        </dgm:presLayoutVars>
      </dgm:prSet>
      <dgm:spPr/>
    </dgm:pt>
    <dgm:pt modelId="{B5A2FA80-4E52-6847-BB5C-D225792F8511}" type="pres">
      <dgm:prSet presAssocID="{1039601E-BE1A-46DF-984B-8FA7E19F7790}" presName="sibTrans" presStyleLbl="sibTrans1D1" presStyleIdx="4" presStyleCnt="8"/>
      <dgm:spPr/>
    </dgm:pt>
    <dgm:pt modelId="{886B898A-D5F5-C649-89BA-CC4B779A1A21}" type="pres">
      <dgm:prSet presAssocID="{1039601E-BE1A-46DF-984B-8FA7E19F7790}" presName="connectorText" presStyleLbl="sibTrans1D1" presStyleIdx="4" presStyleCnt="8"/>
      <dgm:spPr/>
    </dgm:pt>
    <dgm:pt modelId="{3D448708-FFEB-2041-9E37-6C4F6E27E2A2}" type="pres">
      <dgm:prSet presAssocID="{08E6ED27-3A32-4AB7-9A43-590AA217ACBA}" presName="node" presStyleLbl="node1" presStyleIdx="5" presStyleCnt="9">
        <dgm:presLayoutVars>
          <dgm:bulletEnabled val="1"/>
        </dgm:presLayoutVars>
      </dgm:prSet>
      <dgm:spPr/>
    </dgm:pt>
    <dgm:pt modelId="{B0900575-DF40-6C4E-B4EB-EA637078681B}" type="pres">
      <dgm:prSet presAssocID="{10397803-C0E0-4FF3-BE06-25814432FCF8}" presName="sibTrans" presStyleLbl="sibTrans1D1" presStyleIdx="5" presStyleCnt="8"/>
      <dgm:spPr/>
    </dgm:pt>
    <dgm:pt modelId="{9D35539C-6673-5A41-966C-ACEFC2247DAB}" type="pres">
      <dgm:prSet presAssocID="{10397803-C0E0-4FF3-BE06-25814432FCF8}" presName="connectorText" presStyleLbl="sibTrans1D1" presStyleIdx="5" presStyleCnt="8"/>
      <dgm:spPr/>
    </dgm:pt>
    <dgm:pt modelId="{336C34E4-8595-4946-A2C8-C38E3F71130A}" type="pres">
      <dgm:prSet presAssocID="{64F8064F-5B0E-4D81-8E5D-745F4CCBE9EB}" presName="node" presStyleLbl="node1" presStyleIdx="6" presStyleCnt="9">
        <dgm:presLayoutVars>
          <dgm:bulletEnabled val="1"/>
        </dgm:presLayoutVars>
      </dgm:prSet>
      <dgm:spPr/>
    </dgm:pt>
    <dgm:pt modelId="{CD50E797-29D8-0741-B9F5-054979779804}" type="pres">
      <dgm:prSet presAssocID="{D46E793B-6AA2-499D-90AA-375A284D9466}" presName="sibTrans" presStyleLbl="sibTrans1D1" presStyleIdx="6" presStyleCnt="8"/>
      <dgm:spPr/>
    </dgm:pt>
    <dgm:pt modelId="{71552897-4FB2-9241-B10C-04670DCAB228}" type="pres">
      <dgm:prSet presAssocID="{D46E793B-6AA2-499D-90AA-375A284D9466}" presName="connectorText" presStyleLbl="sibTrans1D1" presStyleIdx="6" presStyleCnt="8"/>
      <dgm:spPr/>
    </dgm:pt>
    <dgm:pt modelId="{E6F6E062-E456-A147-A8EB-53E271576F30}" type="pres">
      <dgm:prSet presAssocID="{0BD2DAD5-126F-4FC0-860C-6AA697A8A7B4}" presName="node" presStyleLbl="node1" presStyleIdx="7" presStyleCnt="9">
        <dgm:presLayoutVars>
          <dgm:bulletEnabled val="1"/>
        </dgm:presLayoutVars>
      </dgm:prSet>
      <dgm:spPr/>
    </dgm:pt>
    <dgm:pt modelId="{7B6278C2-FFAD-3647-8647-BBAAE8011B06}" type="pres">
      <dgm:prSet presAssocID="{4CFEA557-2DB1-4BEA-9CFC-EB150AE04C40}" presName="sibTrans" presStyleLbl="sibTrans1D1" presStyleIdx="7" presStyleCnt="8"/>
      <dgm:spPr/>
    </dgm:pt>
    <dgm:pt modelId="{BB0329A8-A3C2-D344-A196-B5D66B8594F0}" type="pres">
      <dgm:prSet presAssocID="{4CFEA557-2DB1-4BEA-9CFC-EB150AE04C40}" presName="connectorText" presStyleLbl="sibTrans1D1" presStyleIdx="7" presStyleCnt="8"/>
      <dgm:spPr/>
    </dgm:pt>
    <dgm:pt modelId="{D6AE8720-1BB9-3C46-98C4-F85C768C9D66}" type="pres">
      <dgm:prSet presAssocID="{C1AC1FAB-00FF-4936-A111-97244BEA66BA}" presName="node" presStyleLbl="node1" presStyleIdx="8" presStyleCnt="9">
        <dgm:presLayoutVars>
          <dgm:bulletEnabled val="1"/>
        </dgm:presLayoutVars>
      </dgm:prSet>
      <dgm:spPr/>
    </dgm:pt>
  </dgm:ptLst>
  <dgm:cxnLst>
    <dgm:cxn modelId="{ABA52302-C09A-644E-8D38-6AF88242B211}" type="presOf" srcId="{B3E03B4A-073C-4A4C-9893-9D8594088928}" destId="{7571765B-E2ED-9443-A925-7E389CD41051}" srcOrd="1" destOrd="0" presId="urn:microsoft.com/office/officeart/2016/7/layout/RepeatingBendingProcessNew"/>
    <dgm:cxn modelId="{3791320E-AB29-2B45-86F4-5EBE63B297D8}" type="presOf" srcId="{D46E793B-6AA2-499D-90AA-375A284D9466}" destId="{71552897-4FB2-9241-B10C-04670DCAB228}" srcOrd="1" destOrd="0" presId="urn:microsoft.com/office/officeart/2016/7/layout/RepeatingBendingProcessNew"/>
    <dgm:cxn modelId="{7D58EB1C-DBB9-834B-A5F3-FAC502006B71}" type="presOf" srcId="{6A05CC61-41FC-4A7F-872C-7C31DC339D0C}" destId="{BAE823A0-2496-B641-8DED-5CE33BB12BE9}" srcOrd="0" destOrd="0" presId="urn:microsoft.com/office/officeart/2016/7/layout/RepeatingBendingProcessNew"/>
    <dgm:cxn modelId="{D7909B22-B1B3-114B-9D3D-4F37FFEFA023}" type="presOf" srcId="{10397803-C0E0-4FF3-BE06-25814432FCF8}" destId="{B0900575-DF40-6C4E-B4EB-EA637078681B}" srcOrd="0" destOrd="0" presId="urn:microsoft.com/office/officeart/2016/7/layout/RepeatingBendingProcessNew"/>
    <dgm:cxn modelId="{4FC06130-B05D-CD47-8182-FCB4F7983518}" type="presOf" srcId="{4CFEA557-2DB1-4BEA-9CFC-EB150AE04C40}" destId="{7B6278C2-FFAD-3647-8647-BBAAE8011B06}" srcOrd="0" destOrd="0" presId="urn:microsoft.com/office/officeart/2016/7/layout/RepeatingBendingProcessNew"/>
    <dgm:cxn modelId="{6840F339-BBE7-0944-A760-F0081A853C3B}" type="presOf" srcId="{1039601E-BE1A-46DF-984B-8FA7E19F7790}" destId="{B5A2FA80-4E52-6847-BB5C-D225792F8511}" srcOrd="0" destOrd="0" presId="urn:microsoft.com/office/officeart/2016/7/layout/RepeatingBendingProcessNew"/>
    <dgm:cxn modelId="{5436FD46-C0C0-644C-9251-F9DF424C11EF}" type="presOf" srcId="{10397803-C0E0-4FF3-BE06-25814432FCF8}" destId="{9D35539C-6673-5A41-966C-ACEFC2247DAB}" srcOrd="1" destOrd="0" presId="urn:microsoft.com/office/officeart/2016/7/layout/RepeatingBendingProcessNew"/>
    <dgm:cxn modelId="{B2CF094A-8667-4F4A-AA4D-F72DC37BEEFD}" srcId="{06C58537-5BD6-4C5A-8BF5-57B499E34141}" destId="{0A961537-2E22-428B-B209-D6BFEE7DEA1A}" srcOrd="1" destOrd="0" parTransId="{FBABA531-E242-4AE3-B9A2-6EBB24907A1B}" sibTransId="{C63DD9ED-A783-4110-915F-3AAA937234D7}"/>
    <dgm:cxn modelId="{BE6B2F4E-0742-4A40-90DD-42665D70C882}" srcId="{06C58537-5BD6-4C5A-8BF5-57B499E34141}" destId="{6A05CC61-41FC-4A7F-872C-7C31DC339D0C}" srcOrd="3" destOrd="0" parTransId="{61D0E529-B32F-49EB-8ACA-BFE63F71825A}" sibTransId="{98B14387-FFF2-415C-B976-C53BED831BD5}"/>
    <dgm:cxn modelId="{DF0F5B54-AEAE-4430-B933-18AB062AB819}" srcId="{06C58537-5BD6-4C5A-8BF5-57B499E34141}" destId="{08E6ED27-3A32-4AB7-9A43-590AA217ACBA}" srcOrd="5" destOrd="0" parTransId="{AA1B7CEB-81BA-49E7-AC11-104745847152}" sibTransId="{10397803-C0E0-4FF3-BE06-25814432FCF8}"/>
    <dgm:cxn modelId="{003FC555-B879-B447-8CC2-F0C0E4F0FC03}" type="presOf" srcId="{ACDD72E7-D63A-4037-BD63-0FEC8C4B6E97}" destId="{1550A7FA-0B54-5348-947D-9E7065C9C829}" srcOrd="0" destOrd="0" presId="urn:microsoft.com/office/officeart/2016/7/layout/RepeatingBendingProcessNew"/>
    <dgm:cxn modelId="{6C9B9D58-3D09-0F4B-A3C2-12AC62884CD3}" type="presOf" srcId="{1039601E-BE1A-46DF-984B-8FA7E19F7790}" destId="{886B898A-D5F5-C649-89BA-CC4B779A1A21}" srcOrd="1" destOrd="0" presId="urn:microsoft.com/office/officeart/2016/7/layout/RepeatingBendingProcessNew"/>
    <dgm:cxn modelId="{D824675C-74A5-DB40-9221-53B8728A8A6D}" type="presOf" srcId="{E2C79AF8-D19F-4BC6-ABA6-FAB8F9F6C25A}" destId="{F718291E-6F02-E341-A30E-1E70057894C6}" srcOrd="0" destOrd="0" presId="urn:microsoft.com/office/officeart/2016/7/layout/RepeatingBendingProcessNew"/>
    <dgm:cxn modelId="{02D5F65F-4CB8-984E-A04B-BD343BFA1E4C}" type="presOf" srcId="{0A961537-2E22-428B-B209-D6BFEE7DEA1A}" destId="{F1EE39F6-3603-5C4E-8FEB-3C71C5F7E52A}" srcOrd="0" destOrd="0" presId="urn:microsoft.com/office/officeart/2016/7/layout/RepeatingBendingProcessNew"/>
    <dgm:cxn modelId="{DAF35865-C88B-894E-877E-E3DE055657ED}" type="presOf" srcId="{8879FF39-9CB7-4DF7-B49E-67A89F18F288}" destId="{A4F4208E-6D8E-394C-939C-64FA5EBBF69A}" srcOrd="0" destOrd="0" presId="urn:microsoft.com/office/officeart/2016/7/layout/RepeatingBendingProcessNew"/>
    <dgm:cxn modelId="{2FF5A06A-8AB6-7A46-BE1D-505F0F1662B6}" type="presOf" srcId="{0BD2DAD5-126F-4FC0-860C-6AA697A8A7B4}" destId="{E6F6E062-E456-A147-A8EB-53E271576F30}" srcOrd="0" destOrd="0" presId="urn:microsoft.com/office/officeart/2016/7/layout/RepeatingBendingProcessNew"/>
    <dgm:cxn modelId="{E2F6586D-3D34-4B23-BB39-2C76F0C1103D}" srcId="{06C58537-5BD6-4C5A-8BF5-57B499E34141}" destId="{D4C19BCE-F934-4A33-8805-1A978A2A1525}" srcOrd="0" destOrd="0" parTransId="{BE675F97-9C92-47B1-9D51-581CC8211240}" sibTransId="{B3E03B4A-073C-4A4C-9893-9D8594088928}"/>
    <dgm:cxn modelId="{9DCBE26F-4E65-3048-856F-7B1EA287EAFE}" type="presOf" srcId="{D4C19BCE-F934-4A33-8805-1A978A2A1525}" destId="{98970C99-BF66-1B41-AF61-33EBDACBB146}" srcOrd="0" destOrd="0" presId="urn:microsoft.com/office/officeart/2016/7/layout/RepeatingBendingProcessNew"/>
    <dgm:cxn modelId="{4CE96776-1903-4EDF-8C58-761A64AF0F22}" srcId="{06C58537-5BD6-4C5A-8BF5-57B499E34141}" destId="{C1AC1FAB-00FF-4936-A111-97244BEA66BA}" srcOrd="8" destOrd="0" parTransId="{9A49DEAC-EB1B-4824-9A7A-C246757C0FF1}" sibTransId="{17907E1A-6823-4768-9188-451925AD79B1}"/>
    <dgm:cxn modelId="{6DFA6584-FED5-4D03-85D5-4020E5B5D262}" srcId="{06C58537-5BD6-4C5A-8BF5-57B499E34141}" destId="{ACDD72E7-D63A-4037-BD63-0FEC8C4B6E97}" srcOrd="4" destOrd="0" parTransId="{5697CDE5-0B33-4FE3-91B2-D7BD07F84556}" sibTransId="{1039601E-BE1A-46DF-984B-8FA7E19F7790}"/>
    <dgm:cxn modelId="{A866FA86-AC5E-44BE-A2AC-A028748F2899}" srcId="{06C58537-5BD6-4C5A-8BF5-57B499E34141}" destId="{E2C79AF8-D19F-4BC6-ABA6-FAB8F9F6C25A}" srcOrd="2" destOrd="0" parTransId="{2FB5EF9C-7BDF-4704-B2C9-6C17D18E843F}" sibTransId="{8879FF39-9CB7-4DF7-B49E-67A89F18F288}"/>
    <dgm:cxn modelId="{1EE69C8C-DE0D-4B4F-B1E2-D9C69A9C6AE8}" type="presOf" srcId="{98B14387-FFF2-415C-B976-C53BED831BD5}" destId="{ECAB76DE-21DD-E64F-A8D0-8DB1DF7CA286}" srcOrd="0" destOrd="0" presId="urn:microsoft.com/office/officeart/2016/7/layout/RepeatingBendingProcessNew"/>
    <dgm:cxn modelId="{0708678F-4A99-604B-83DD-73799BF3F344}" type="presOf" srcId="{C1AC1FAB-00FF-4936-A111-97244BEA66BA}" destId="{D6AE8720-1BB9-3C46-98C4-F85C768C9D66}" srcOrd="0" destOrd="0" presId="urn:microsoft.com/office/officeart/2016/7/layout/RepeatingBendingProcessNew"/>
    <dgm:cxn modelId="{C7BAC691-84F4-534B-B18E-0F79DDB88457}" type="presOf" srcId="{D46E793B-6AA2-499D-90AA-375A284D9466}" destId="{CD50E797-29D8-0741-B9F5-054979779804}" srcOrd="0" destOrd="0" presId="urn:microsoft.com/office/officeart/2016/7/layout/RepeatingBendingProcessNew"/>
    <dgm:cxn modelId="{3F5303A0-7529-2542-AA16-995A51630A5D}" type="presOf" srcId="{B3E03B4A-073C-4A4C-9893-9D8594088928}" destId="{FFF6C2C5-C71D-384F-920A-F617EF3011D0}" srcOrd="0" destOrd="0" presId="urn:microsoft.com/office/officeart/2016/7/layout/RepeatingBendingProcessNew"/>
    <dgm:cxn modelId="{C573B1AF-CCB8-48E8-AEB2-BFD6B1E5A0DE}" srcId="{06C58537-5BD6-4C5A-8BF5-57B499E34141}" destId="{0BD2DAD5-126F-4FC0-860C-6AA697A8A7B4}" srcOrd="7" destOrd="0" parTransId="{3556EEDE-7ABA-4B36-895C-2AD698746837}" sibTransId="{4CFEA557-2DB1-4BEA-9CFC-EB150AE04C40}"/>
    <dgm:cxn modelId="{5F0AD7B2-5261-9C4F-8E62-97E869752E65}" type="presOf" srcId="{C63DD9ED-A783-4110-915F-3AAA937234D7}" destId="{6855C3F6-991C-7D49-915C-B9E24E38E21A}" srcOrd="1" destOrd="0" presId="urn:microsoft.com/office/officeart/2016/7/layout/RepeatingBendingProcessNew"/>
    <dgm:cxn modelId="{65EFBCB3-06E1-42BA-8202-13C539154469}" srcId="{06C58537-5BD6-4C5A-8BF5-57B499E34141}" destId="{64F8064F-5B0E-4D81-8E5D-745F4CCBE9EB}" srcOrd="6" destOrd="0" parTransId="{AE7B81E4-326B-455E-9049-C14E5CD4053E}" sibTransId="{D46E793B-6AA2-499D-90AA-375A284D9466}"/>
    <dgm:cxn modelId="{7C6321BC-B816-324F-8915-412714C010C2}" type="presOf" srcId="{64F8064F-5B0E-4D81-8E5D-745F4CCBE9EB}" destId="{336C34E4-8595-4946-A2C8-C38E3F71130A}" srcOrd="0" destOrd="0" presId="urn:microsoft.com/office/officeart/2016/7/layout/RepeatingBendingProcessNew"/>
    <dgm:cxn modelId="{B08E63C1-AB53-7C4C-A81C-6C24A4A26A2E}" type="presOf" srcId="{8879FF39-9CB7-4DF7-B49E-67A89F18F288}" destId="{4662444C-8FD6-E140-92CE-906880CB3CDA}" srcOrd="1" destOrd="0" presId="urn:microsoft.com/office/officeart/2016/7/layout/RepeatingBendingProcessNew"/>
    <dgm:cxn modelId="{1A5DDDC1-EC0C-8F48-AC92-707670E2E1FD}" type="presOf" srcId="{4CFEA557-2DB1-4BEA-9CFC-EB150AE04C40}" destId="{BB0329A8-A3C2-D344-A196-B5D66B8594F0}" srcOrd="1" destOrd="0" presId="urn:microsoft.com/office/officeart/2016/7/layout/RepeatingBendingProcessNew"/>
    <dgm:cxn modelId="{6D7A76C4-9942-DD43-A313-30C3D80ECA35}" type="presOf" srcId="{C63DD9ED-A783-4110-915F-3AAA937234D7}" destId="{007EDE47-9F04-D543-AC81-0D4FCD03FFCF}" srcOrd="0" destOrd="0" presId="urn:microsoft.com/office/officeart/2016/7/layout/RepeatingBendingProcessNew"/>
    <dgm:cxn modelId="{A8DB1DD2-9AE1-0A4A-B203-AF36FAA62F00}" type="presOf" srcId="{98B14387-FFF2-415C-B976-C53BED831BD5}" destId="{A95FB808-6A67-0A40-9F65-8EE8E639C5EB}" srcOrd="1" destOrd="0" presId="urn:microsoft.com/office/officeart/2016/7/layout/RepeatingBendingProcessNew"/>
    <dgm:cxn modelId="{493E0BE3-736B-D44A-B90F-16D5E2AD1A08}" type="presOf" srcId="{08E6ED27-3A32-4AB7-9A43-590AA217ACBA}" destId="{3D448708-FFEB-2041-9E37-6C4F6E27E2A2}" srcOrd="0" destOrd="0" presId="urn:microsoft.com/office/officeart/2016/7/layout/RepeatingBendingProcessNew"/>
    <dgm:cxn modelId="{5D205DE4-A232-2C4F-BFA4-39EFFE96F642}" type="presOf" srcId="{06C58537-5BD6-4C5A-8BF5-57B499E34141}" destId="{77C5652D-A88E-964F-95C0-5BCB707C157A}" srcOrd="0" destOrd="0" presId="urn:microsoft.com/office/officeart/2016/7/layout/RepeatingBendingProcessNew"/>
    <dgm:cxn modelId="{2F89B309-605E-E84A-8601-E9FD93073823}" type="presParOf" srcId="{77C5652D-A88E-964F-95C0-5BCB707C157A}" destId="{98970C99-BF66-1B41-AF61-33EBDACBB146}" srcOrd="0" destOrd="0" presId="urn:microsoft.com/office/officeart/2016/7/layout/RepeatingBendingProcessNew"/>
    <dgm:cxn modelId="{9EEC05BD-FD72-884E-9FA0-4F88CECD1941}" type="presParOf" srcId="{77C5652D-A88E-964F-95C0-5BCB707C157A}" destId="{FFF6C2C5-C71D-384F-920A-F617EF3011D0}" srcOrd="1" destOrd="0" presId="urn:microsoft.com/office/officeart/2016/7/layout/RepeatingBendingProcessNew"/>
    <dgm:cxn modelId="{55F64F76-C5AE-CE49-9066-A5A65E83C332}" type="presParOf" srcId="{FFF6C2C5-C71D-384F-920A-F617EF3011D0}" destId="{7571765B-E2ED-9443-A925-7E389CD41051}" srcOrd="0" destOrd="0" presId="urn:microsoft.com/office/officeart/2016/7/layout/RepeatingBendingProcessNew"/>
    <dgm:cxn modelId="{209516E7-88DC-6A44-8FDB-F476C260B204}" type="presParOf" srcId="{77C5652D-A88E-964F-95C0-5BCB707C157A}" destId="{F1EE39F6-3603-5C4E-8FEB-3C71C5F7E52A}" srcOrd="2" destOrd="0" presId="urn:microsoft.com/office/officeart/2016/7/layout/RepeatingBendingProcessNew"/>
    <dgm:cxn modelId="{33D99D23-A50A-2C43-9C45-5E0453CA48CD}" type="presParOf" srcId="{77C5652D-A88E-964F-95C0-5BCB707C157A}" destId="{007EDE47-9F04-D543-AC81-0D4FCD03FFCF}" srcOrd="3" destOrd="0" presId="urn:microsoft.com/office/officeart/2016/7/layout/RepeatingBendingProcessNew"/>
    <dgm:cxn modelId="{B9D38D78-A103-8B44-95EF-32ABDE82DA3B}" type="presParOf" srcId="{007EDE47-9F04-D543-AC81-0D4FCD03FFCF}" destId="{6855C3F6-991C-7D49-915C-B9E24E38E21A}" srcOrd="0" destOrd="0" presId="urn:microsoft.com/office/officeart/2016/7/layout/RepeatingBendingProcessNew"/>
    <dgm:cxn modelId="{C82E9FC6-9492-864B-AD3B-B4C4B979AD8D}" type="presParOf" srcId="{77C5652D-A88E-964F-95C0-5BCB707C157A}" destId="{F718291E-6F02-E341-A30E-1E70057894C6}" srcOrd="4" destOrd="0" presId="urn:microsoft.com/office/officeart/2016/7/layout/RepeatingBendingProcessNew"/>
    <dgm:cxn modelId="{929443F1-A475-D04A-8E22-27AEEF81BBBD}" type="presParOf" srcId="{77C5652D-A88E-964F-95C0-5BCB707C157A}" destId="{A4F4208E-6D8E-394C-939C-64FA5EBBF69A}" srcOrd="5" destOrd="0" presId="urn:microsoft.com/office/officeart/2016/7/layout/RepeatingBendingProcessNew"/>
    <dgm:cxn modelId="{C9C74671-51CF-0A4B-82CB-544B699FC4A1}" type="presParOf" srcId="{A4F4208E-6D8E-394C-939C-64FA5EBBF69A}" destId="{4662444C-8FD6-E140-92CE-906880CB3CDA}" srcOrd="0" destOrd="0" presId="urn:microsoft.com/office/officeart/2016/7/layout/RepeatingBendingProcessNew"/>
    <dgm:cxn modelId="{9497E061-688E-7742-B245-A13F8A20B4BD}" type="presParOf" srcId="{77C5652D-A88E-964F-95C0-5BCB707C157A}" destId="{BAE823A0-2496-B641-8DED-5CE33BB12BE9}" srcOrd="6" destOrd="0" presId="urn:microsoft.com/office/officeart/2016/7/layout/RepeatingBendingProcessNew"/>
    <dgm:cxn modelId="{A6230DEC-14EA-B342-8730-B26F8C350638}" type="presParOf" srcId="{77C5652D-A88E-964F-95C0-5BCB707C157A}" destId="{ECAB76DE-21DD-E64F-A8D0-8DB1DF7CA286}" srcOrd="7" destOrd="0" presId="urn:microsoft.com/office/officeart/2016/7/layout/RepeatingBendingProcessNew"/>
    <dgm:cxn modelId="{3D684FE5-574B-0142-96EC-693977D8B384}" type="presParOf" srcId="{ECAB76DE-21DD-E64F-A8D0-8DB1DF7CA286}" destId="{A95FB808-6A67-0A40-9F65-8EE8E639C5EB}" srcOrd="0" destOrd="0" presId="urn:microsoft.com/office/officeart/2016/7/layout/RepeatingBendingProcessNew"/>
    <dgm:cxn modelId="{36A2BCF1-D38B-1E43-B0C2-709C0945749E}" type="presParOf" srcId="{77C5652D-A88E-964F-95C0-5BCB707C157A}" destId="{1550A7FA-0B54-5348-947D-9E7065C9C829}" srcOrd="8" destOrd="0" presId="urn:microsoft.com/office/officeart/2016/7/layout/RepeatingBendingProcessNew"/>
    <dgm:cxn modelId="{4BC984D7-2BFD-D340-966A-2359F663F7AB}" type="presParOf" srcId="{77C5652D-A88E-964F-95C0-5BCB707C157A}" destId="{B5A2FA80-4E52-6847-BB5C-D225792F8511}" srcOrd="9" destOrd="0" presId="urn:microsoft.com/office/officeart/2016/7/layout/RepeatingBendingProcessNew"/>
    <dgm:cxn modelId="{9A667961-4502-FC4B-90EB-540FA8FB1AF3}" type="presParOf" srcId="{B5A2FA80-4E52-6847-BB5C-D225792F8511}" destId="{886B898A-D5F5-C649-89BA-CC4B779A1A21}" srcOrd="0" destOrd="0" presId="urn:microsoft.com/office/officeart/2016/7/layout/RepeatingBendingProcessNew"/>
    <dgm:cxn modelId="{A0EA4FA0-8A3A-E64B-AE42-676688A37A2D}" type="presParOf" srcId="{77C5652D-A88E-964F-95C0-5BCB707C157A}" destId="{3D448708-FFEB-2041-9E37-6C4F6E27E2A2}" srcOrd="10" destOrd="0" presId="urn:microsoft.com/office/officeart/2016/7/layout/RepeatingBendingProcessNew"/>
    <dgm:cxn modelId="{A9D97789-1900-104B-91A3-F03D24619594}" type="presParOf" srcId="{77C5652D-A88E-964F-95C0-5BCB707C157A}" destId="{B0900575-DF40-6C4E-B4EB-EA637078681B}" srcOrd="11" destOrd="0" presId="urn:microsoft.com/office/officeart/2016/7/layout/RepeatingBendingProcessNew"/>
    <dgm:cxn modelId="{CFC7EE83-C263-9D42-841B-6384F983A34B}" type="presParOf" srcId="{B0900575-DF40-6C4E-B4EB-EA637078681B}" destId="{9D35539C-6673-5A41-966C-ACEFC2247DAB}" srcOrd="0" destOrd="0" presId="urn:microsoft.com/office/officeart/2016/7/layout/RepeatingBendingProcessNew"/>
    <dgm:cxn modelId="{F528D851-EF7B-2945-9B37-2C73E887C707}" type="presParOf" srcId="{77C5652D-A88E-964F-95C0-5BCB707C157A}" destId="{336C34E4-8595-4946-A2C8-C38E3F71130A}" srcOrd="12" destOrd="0" presId="urn:microsoft.com/office/officeart/2016/7/layout/RepeatingBendingProcessNew"/>
    <dgm:cxn modelId="{E1658F8F-198F-D146-82CD-3D677C382FD2}" type="presParOf" srcId="{77C5652D-A88E-964F-95C0-5BCB707C157A}" destId="{CD50E797-29D8-0741-B9F5-054979779804}" srcOrd="13" destOrd="0" presId="urn:microsoft.com/office/officeart/2016/7/layout/RepeatingBendingProcessNew"/>
    <dgm:cxn modelId="{D906475E-C572-D846-A7BA-C75F1EE855D1}" type="presParOf" srcId="{CD50E797-29D8-0741-B9F5-054979779804}" destId="{71552897-4FB2-9241-B10C-04670DCAB228}" srcOrd="0" destOrd="0" presId="urn:microsoft.com/office/officeart/2016/7/layout/RepeatingBendingProcessNew"/>
    <dgm:cxn modelId="{EA5E2A25-113D-C546-86D1-00B51A963A43}" type="presParOf" srcId="{77C5652D-A88E-964F-95C0-5BCB707C157A}" destId="{E6F6E062-E456-A147-A8EB-53E271576F30}" srcOrd="14" destOrd="0" presId="urn:microsoft.com/office/officeart/2016/7/layout/RepeatingBendingProcessNew"/>
    <dgm:cxn modelId="{04297DCC-502A-2C4E-A180-43CDD09FF1F7}" type="presParOf" srcId="{77C5652D-A88E-964F-95C0-5BCB707C157A}" destId="{7B6278C2-FFAD-3647-8647-BBAAE8011B06}" srcOrd="15" destOrd="0" presId="urn:microsoft.com/office/officeart/2016/7/layout/RepeatingBendingProcessNew"/>
    <dgm:cxn modelId="{8692993E-04D3-904B-91F9-689FF8805C1F}" type="presParOf" srcId="{7B6278C2-FFAD-3647-8647-BBAAE8011B06}" destId="{BB0329A8-A3C2-D344-A196-B5D66B8594F0}" srcOrd="0" destOrd="0" presId="urn:microsoft.com/office/officeart/2016/7/layout/RepeatingBendingProcessNew"/>
    <dgm:cxn modelId="{198FE34A-D948-4346-B53B-9908E35CF3AA}" type="presParOf" srcId="{77C5652D-A88E-964F-95C0-5BCB707C157A}" destId="{D6AE8720-1BB9-3C46-98C4-F85C768C9D66}"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1506C7-F850-40DD-B155-0373A79BE9FA}" type="doc">
      <dgm:prSet loTypeId="urn:microsoft.com/office/officeart/2005/8/layout/arrow5" loCatId="relationship" qsTypeId="urn:microsoft.com/office/officeart/2005/8/quickstyle/simple2" qsCatId="simple" csTypeId="urn:microsoft.com/office/officeart/2005/8/colors/colorful5" csCatId="colorful"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68809A2B-E2CD-5B47-A9B1-8791BC152BC0}" type="pres">
      <dgm:prSet presAssocID="{9E1506C7-F850-40DD-B155-0373A79BE9FA}" presName="diagram" presStyleCnt="0">
        <dgm:presLayoutVars>
          <dgm:dir/>
          <dgm:resizeHandles val="exact"/>
        </dgm:presLayoutVars>
      </dgm:prSet>
      <dgm:spPr/>
    </dgm:pt>
    <dgm:pt modelId="{A16210CF-6698-D64B-8F9C-D445FA20DFA3}" type="pres">
      <dgm:prSet presAssocID="{7B8D2189-1331-4F63-AE8F-40DB7AA39F14}" presName="arrow" presStyleLbl="node1" presStyleIdx="0" presStyleCnt="2" custScaleY="108316">
        <dgm:presLayoutVars>
          <dgm:bulletEnabled val="1"/>
        </dgm:presLayoutVars>
      </dgm:prSet>
      <dgm:spPr/>
    </dgm:pt>
    <dgm:pt modelId="{9EF6D336-941A-F34C-9B49-5740B9BA38BD}" type="pres">
      <dgm:prSet presAssocID="{B2EB6664-9203-4493-9AC6-4E6492DF48CD}" presName="arrow" presStyleLbl="node1" presStyleIdx="1" presStyleCnt="2" custScaleY="108200">
        <dgm:presLayoutVars>
          <dgm:bulletEnabled val="1"/>
        </dgm:presLayoutVars>
      </dgm:prSet>
      <dgm:spPr/>
    </dgm:pt>
  </dgm:ptLst>
  <dgm:cxnLst>
    <dgm:cxn modelId="{DA953264-2639-EE45-B5B8-6CBF7AD4CBDC}" type="presOf" srcId="{9E1506C7-F850-40DD-B155-0373A79BE9FA}" destId="{68809A2B-E2CD-5B47-A9B1-8791BC152BC0}" srcOrd="0" destOrd="0" presId="urn:microsoft.com/office/officeart/2005/8/layout/arrow5"/>
    <dgm:cxn modelId="{D62FC46C-1276-4544-8D2D-F305221F1FA2}" type="presOf" srcId="{7B8D2189-1331-4F63-AE8F-40DB7AA39F14}" destId="{A16210CF-6698-D64B-8F9C-D445FA20DFA3}" srcOrd="0" destOrd="0" presId="urn:microsoft.com/office/officeart/2005/8/layout/arrow5"/>
    <dgm:cxn modelId="{11C04599-4E10-034E-815A-FE1AF1CD55E2}" type="presOf" srcId="{B2EB6664-9203-4493-9AC6-4E6492DF48CD}" destId="{9EF6D336-941A-F34C-9B49-5740B9BA38BD}" srcOrd="0" destOrd="0" presId="urn:microsoft.com/office/officeart/2005/8/layout/arrow5"/>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3F4C5D5D-5526-B246-BED1-6B2E58868F91}" type="presParOf" srcId="{68809A2B-E2CD-5B47-A9B1-8791BC152BC0}" destId="{A16210CF-6698-D64B-8F9C-D445FA20DFA3}" srcOrd="0" destOrd="0" presId="urn:microsoft.com/office/officeart/2005/8/layout/arrow5"/>
    <dgm:cxn modelId="{2907CE80-AD27-1549-9CE8-3FC4687B31C9}" type="presParOf" srcId="{68809A2B-E2CD-5B47-A9B1-8791BC152BC0}" destId="{9EF6D336-941A-F34C-9B49-5740B9BA38BD}" srcOrd="1"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B039F4F4-EEC8-41F7-8ADE-3861021CFAF7}"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1B2F618F-2B44-4A91-90F0-A36407069B4F}">
      <dgm:prSet/>
      <dgm:spPr>
        <a:solidFill>
          <a:schemeClr val="accent4">
            <a:alpha val="90000"/>
          </a:schemeClr>
        </a:solidFill>
      </dgm:spPr>
      <dgm:t>
        <a:bodyPr/>
        <a:lstStyle/>
        <a:p>
          <a:pPr algn="ctr"/>
          <a:r>
            <a:rPr lang="en-US" dirty="0"/>
            <a:t>Identifying scenes </a:t>
          </a:r>
        </a:p>
      </dgm:t>
    </dgm:pt>
    <dgm:pt modelId="{F63E2865-F525-45F7-90E8-14FA3AAAC950}" type="parTrans" cxnId="{7B568177-9A04-46A6-B383-413C761A5CDF}">
      <dgm:prSet/>
      <dgm:spPr/>
      <dgm:t>
        <a:bodyPr/>
        <a:lstStyle/>
        <a:p>
          <a:endParaRPr lang="en-US"/>
        </a:p>
      </dgm:t>
    </dgm:pt>
    <dgm:pt modelId="{35EEA6AC-5950-479F-884D-249F20515C46}" type="sibTrans" cxnId="{7B568177-9A04-46A6-B383-413C761A5CDF}">
      <dgm:prSet phldrT="1" phldr="0"/>
      <dgm:spPr/>
      <dgm:t>
        <a:bodyPr/>
        <a:lstStyle/>
        <a:p>
          <a:r>
            <a:rPr lang="en-US"/>
            <a:t>1</a:t>
          </a:r>
        </a:p>
      </dgm:t>
    </dgm:pt>
    <dgm:pt modelId="{554DB992-EA88-45D0-9239-ED6C484C2946}">
      <dgm:prSet/>
      <dgm:spPr>
        <a:solidFill>
          <a:schemeClr val="accent4">
            <a:alpha val="90000"/>
          </a:schemeClr>
        </a:solidFill>
      </dgm:spPr>
      <dgm:t>
        <a:bodyPr/>
        <a:lstStyle/>
        <a:p>
          <a:pPr algn="ctr"/>
          <a:r>
            <a:rPr lang="en-US" dirty="0"/>
            <a:t>Securing scenes </a:t>
          </a:r>
        </a:p>
      </dgm:t>
    </dgm:pt>
    <dgm:pt modelId="{1C452943-ADE7-42B7-8540-FD439C68DFD8}" type="parTrans" cxnId="{8C823130-B973-4C62-99F9-64253ADBF5B9}">
      <dgm:prSet/>
      <dgm:spPr/>
      <dgm:t>
        <a:bodyPr/>
        <a:lstStyle/>
        <a:p>
          <a:endParaRPr lang="en-US"/>
        </a:p>
      </dgm:t>
    </dgm:pt>
    <dgm:pt modelId="{873200BA-4065-4589-9921-F14FC29A1D83}" type="sibTrans" cxnId="{8C823130-B973-4C62-99F9-64253ADBF5B9}">
      <dgm:prSet phldrT="2" phldr="0"/>
      <dgm:spPr/>
      <dgm:t>
        <a:bodyPr/>
        <a:lstStyle/>
        <a:p>
          <a:r>
            <a:rPr lang="en-US" dirty="0"/>
            <a:t>2</a:t>
          </a:r>
        </a:p>
      </dgm:t>
    </dgm:pt>
    <dgm:pt modelId="{2B9C6B71-085D-4AA0-8366-09BC94266392}">
      <dgm:prSet/>
      <dgm:spPr>
        <a:solidFill>
          <a:schemeClr val="accent4">
            <a:alpha val="90000"/>
          </a:schemeClr>
        </a:solidFill>
      </dgm:spPr>
      <dgm:t>
        <a:bodyPr/>
        <a:lstStyle/>
        <a:p>
          <a:pPr algn="ctr"/>
          <a:r>
            <a:rPr lang="en-US" dirty="0"/>
            <a:t>Preserving scenes</a:t>
          </a:r>
        </a:p>
      </dgm:t>
    </dgm:pt>
    <dgm:pt modelId="{9D3E32F9-9A46-40E4-948A-CD946717855F}" type="parTrans" cxnId="{7487AF57-B0D0-4F8D-A625-16CBCB8DF570}">
      <dgm:prSet/>
      <dgm:spPr/>
      <dgm:t>
        <a:bodyPr/>
        <a:lstStyle/>
        <a:p>
          <a:endParaRPr lang="en-US"/>
        </a:p>
      </dgm:t>
    </dgm:pt>
    <dgm:pt modelId="{7A871A18-D940-4D8D-AB6B-DD9B422DACCD}" type="sibTrans" cxnId="{7487AF57-B0D0-4F8D-A625-16CBCB8DF570}">
      <dgm:prSet phldrT="3" phldr="0"/>
      <dgm:spPr/>
      <dgm:t>
        <a:bodyPr/>
        <a:lstStyle/>
        <a:p>
          <a:r>
            <a:rPr lang="en-US"/>
            <a:t>3</a:t>
          </a:r>
        </a:p>
      </dgm:t>
    </dgm:pt>
    <dgm:pt modelId="{2AD2F8A3-D5EA-4234-B8A1-2E87A82C9EB4}">
      <dgm:prSet/>
      <dgm:spPr>
        <a:solidFill>
          <a:schemeClr val="accent4">
            <a:alpha val="90000"/>
          </a:schemeClr>
        </a:solidFill>
      </dgm:spPr>
      <dgm:t>
        <a:bodyPr/>
        <a:lstStyle/>
        <a:p>
          <a:pPr algn="ctr"/>
          <a:r>
            <a:rPr lang="en-US" dirty="0"/>
            <a:t>Searching and examining scenes</a:t>
          </a:r>
        </a:p>
      </dgm:t>
    </dgm:pt>
    <dgm:pt modelId="{269583F9-21C0-4667-A3BE-20ECA0C441B8}" type="parTrans" cxnId="{C83D664C-D09A-4AE8-9552-06EF09C3CD8A}">
      <dgm:prSet/>
      <dgm:spPr/>
      <dgm:t>
        <a:bodyPr/>
        <a:lstStyle/>
        <a:p>
          <a:endParaRPr lang="en-US"/>
        </a:p>
      </dgm:t>
    </dgm:pt>
    <dgm:pt modelId="{95B2488B-5F1C-4878-BA9D-D81D840D2C1B}" type="sibTrans" cxnId="{C83D664C-D09A-4AE8-9552-06EF09C3CD8A}">
      <dgm:prSet phldrT="4" phldr="0"/>
      <dgm:spPr/>
      <dgm:t>
        <a:bodyPr/>
        <a:lstStyle/>
        <a:p>
          <a:r>
            <a:rPr lang="en-US"/>
            <a:t>4</a:t>
          </a:r>
        </a:p>
      </dgm:t>
    </dgm:pt>
    <dgm:pt modelId="{6F55B9FA-65A0-4601-B6B2-74CABDFF0860}">
      <dgm:prSet/>
      <dgm:spPr>
        <a:solidFill>
          <a:schemeClr val="accent4">
            <a:alpha val="90000"/>
          </a:schemeClr>
        </a:solidFill>
      </dgm:spPr>
      <dgm:t>
        <a:bodyPr/>
        <a:lstStyle/>
        <a:p>
          <a:pPr algn="ctr"/>
          <a:r>
            <a:rPr lang="en-US" dirty="0"/>
            <a:t>Releasing scenes </a:t>
          </a:r>
        </a:p>
      </dgm:t>
    </dgm:pt>
    <dgm:pt modelId="{BC688C04-5452-4210-9774-ABF0C076FC09}" type="parTrans" cxnId="{32BCA47F-A749-42A8-9322-C0F04997A260}">
      <dgm:prSet/>
      <dgm:spPr/>
      <dgm:t>
        <a:bodyPr/>
        <a:lstStyle/>
        <a:p>
          <a:endParaRPr lang="en-US"/>
        </a:p>
      </dgm:t>
    </dgm:pt>
    <dgm:pt modelId="{E26E5CAB-D019-42C8-8B39-589B49C9C27B}" type="sibTrans" cxnId="{32BCA47F-A749-42A8-9322-C0F04997A260}">
      <dgm:prSet phldrT="5" phldr="0"/>
      <dgm:spPr/>
      <dgm:t>
        <a:bodyPr/>
        <a:lstStyle/>
        <a:p>
          <a:r>
            <a:rPr lang="en-US"/>
            <a:t>5</a:t>
          </a:r>
        </a:p>
      </dgm:t>
    </dgm:pt>
    <dgm:pt modelId="{37E12D0E-470C-2048-B2DC-E2019C9F1414}" type="pres">
      <dgm:prSet presAssocID="{B039F4F4-EEC8-41F7-8ADE-3861021CFAF7}" presName="Name0" presStyleCnt="0">
        <dgm:presLayoutVars>
          <dgm:animLvl val="lvl"/>
          <dgm:resizeHandles val="exact"/>
        </dgm:presLayoutVars>
      </dgm:prSet>
      <dgm:spPr/>
    </dgm:pt>
    <dgm:pt modelId="{723B006E-B4BD-2D41-911A-9F6B95939D42}" type="pres">
      <dgm:prSet presAssocID="{1B2F618F-2B44-4A91-90F0-A36407069B4F}" presName="compositeNode" presStyleCnt="0">
        <dgm:presLayoutVars>
          <dgm:bulletEnabled val="1"/>
        </dgm:presLayoutVars>
      </dgm:prSet>
      <dgm:spPr/>
    </dgm:pt>
    <dgm:pt modelId="{65A76282-A2C9-494D-B788-75AC9CCF96C2}" type="pres">
      <dgm:prSet presAssocID="{1B2F618F-2B44-4A91-90F0-A36407069B4F}" presName="bgRect" presStyleLbl="bgAccFollowNode1" presStyleIdx="0" presStyleCnt="5"/>
      <dgm:spPr/>
    </dgm:pt>
    <dgm:pt modelId="{765F47CA-96E1-CE4B-9624-824EA1CF1043}" type="pres">
      <dgm:prSet presAssocID="{35EEA6AC-5950-479F-884D-249F20515C46}" presName="sibTransNodeCircle" presStyleLbl="alignNode1" presStyleIdx="0" presStyleCnt="10">
        <dgm:presLayoutVars>
          <dgm:chMax val="0"/>
          <dgm:bulletEnabled/>
        </dgm:presLayoutVars>
      </dgm:prSet>
      <dgm:spPr/>
    </dgm:pt>
    <dgm:pt modelId="{205B2760-B573-FF45-9C46-01A140974089}" type="pres">
      <dgm:prSet presAssocID="{1B2F618F-2B44-4A91-90F0-A36407069B4F}" presName="bottomLine" presStyleLbl="alignNode1" presStyleIdx="1" presStyleCnt="10">
        <dgm:presLayoutVars/>
      </dgm:prSet>
      <dgm:spPr/>
    </dgm:pt>
    <dgm:pt modelId="{1D9DEB5A-81C2-F54D-9CF3-5F2E62DC6314}" type="pres">
      <dgm:prSet presAssocID="{1B2F618F-2B44-4A91-90F0-A36407069B4F}" presName="nodeText" presStyleLbl="bgAccFollowNode1" presStyleIdx="0" presStyleCnt="5">
        <dgm:presLayoutVars>
          <dgm:bulletEnabled val="1"/>
        </dgm:presLayoutVars>
      </dgm:prSet>
      <dgm:spPr/>
    </dgm:pt>
    <dgm:pt modelId="{2CA33193-5BF4-2747-95C3-A2C9F1848511}" type="pres">
      <dgm:prSet presAssocID="{35EEA6AC-5950-479F-884D-249F20515C46}" presName="sibTrans" presStyleCnt="0"/>
      <dgm:spPr/>
    </dgm:pt>
    <dgm:pt modelId="{DC557330-D824-9541-BD35-5E00AE776151}" type="pres">
      <dgm:prSet presAssocID="{554DB992-EA88-45D0-9239-ED6C484C2946}" presName="compositeNode" presStyleCnt="0">
        <dgm:presLayoutVars>
          <dgm:bulletEnabled val="1"/>
        </dgm:presLayoutVars>
      </dgm:prSet>
      <dgm:spPr/>
    </dgm:pt>
    <dgm:pt modelId="{C952BEEE-FBC9-5744-98B0-EB727D5D1D8C}" type="pres">
      <dgm:prSet presAssocID="{554DB992-EA88-45D0-9239-ED6C484C2946}" presName="bgRect" presStyleLbl="bgAccFollowNode1" presStyleIdx="1" presStyleCnt="5"/>
      <dgm:spPr/>
    </dgm:pt>
    <dgm:pt modelId="{CDC2F1F6-67A6-7F46-AB1E-F1443F50C322}" type="pres">
      <dgm:prSet presAssocID="{873200BA-4065-4589-9921-F14FC29A1D83}" presName="sibTransNodeCircle" presStyleLbl="alignNode1" presStyleIdx="2" presStyleCnt="10">
        <dgm:presLayoutVars>
          <dgm:chMax val="0"/>
          <dgm:bulletEnabled/>
        </dgm:presLayoutVars>
      </dgm:prSet>
      <dgm:spPr/>
    </dgm:pt>
    <dgm:pt modelId="{A617F7E3-C52F-5341-8980-BD3C15CDB216}" type="pres">
      <dgm:prSet presAssocID="{554DB992-EA88-45D0-9239-ED6C484C2946}" presName="bottomLine" presStyleLbl="alignNode1" presStyleIdx="3" presStyleCnt="10">
        <dgm:presLayoutVars/>
      </dgm:prSet>
      <dgm:spPr/>
    </dgm:pt>
    <dgm:pt modelId="{B51E13FF-144F-1045-A677-6EF4F1FB0B82}" type="pres">
      <dgm:prSet presAssocID="{554DB992-EA88-45D0-9239-ED6C484C2946}" presName="nodeText" presStyleLbl="bgAccFollowNode1" presStyleIdx="1" presStyleCnt="5">
        <dgm:presLayoutVars>
          <dgm:bulletEnabled val="1"/>
        </dgm:presLayoutVars>
      </dgm:prSet>
      <dgm:spPr/>
    </dgm:pt>
    <dgm:pt modelId="{C6404406-2667-FA44-9427-44441C82C1DE}" type="pres">
      <dgm:prSet presAssocID="{873200BA-4065-4589-9921-F14FC29A1D83}" presName="sibTrans" presStyleCnt="0"/>
      <dgm:spPr/>
    </dgm:pt>
    <dgm:pt modelId="{512EC5B3-F516-134E-A3CF-48781E2DC2C3}" type="pres">
      <dgm:prSet presAssocID="{2B9C6B71-085D-4AA0-8366-09BC94266392}" presName="compositeNode" presStyleCnt="0">
        <dgm:presLayoutVars>
          <dgm:bulletEnabled val="1"/>
        </dgm:presLayoutVars>
      </dgm:prSet>
      <dgm:spPr/>
    </dgm:pt>
    <dgm:pt modelId="{BA45DD08-0F53-DE4F-BCD4-7780B074285D}" type="pres">
      <dgm:prSet presAssocID="{2B9C6B71-085D-4AA0-8366-09BC94266392}" presName="bgRect" presStyleLbl="bgAccFollowNode1" presStyleIdx="2" presStyleCnt="5"/>
      <dgm:spPr/>
    </dgm:pt>
    <dgm:pt modelId="{2F5D47A0-394B-3945-BE74-1AA3A5332A6E}" type="pres">
      <dgm:prSet presAssocID="{7A871A18-D940-4D8D-AB6B-DD9B422DACCD}" presName="sibTransNodeCircle" presStyleLbl="alignNode1" presStyleIdx="4" presStyleCnt="10">
        <dgm:presLayoutVars>
          <dgm:chMax val="0"/>
          <dgm:bulletEnabled/>
        </dgm:presLayoutVars>
      </dgm:prSet>
      <dgm:spPr/>
    </dgm:pt>
    <dgm:pt modelId="{8A58C272-FED0-384C-818C-DAC8C0FD898C}" type="pres">
      <dgm:prSet presAssocID="{2B9C6B71-085D-4AA0-8366-09BC94266392}" presName="bottomLine" presStyleLbl="alignNode1" presStyleIdx="5" presStyleCnt="10">
        <dgm:presLayoutVars/>
      </dgm:prSet>
      <dgm:spPr/>
    </dgm:pt>
    <dgm:pt modelId="{CBEDDEA6-1F8B-5940-B081-073F19D57445}" type="pres">
      <dgm:prSet presAssocID="{2B9C6B71-085D-4AA0-8366-09BC94266392}" presName="nodeText" presStyleLbl="bgAccFollowNode1" presStyleIdx="2" presStyleCnt="5">
        <dgm:presLayoutVars>
          <dgm:bulletEnabled val="1"/>
        </dgm:presLayoutVars>
      </dgm:prSet>
      <dgm:spPr/>
    </dgm:pt>
    <dgm:pt modelId="{0E4ABAE6-5FBE-EE4E-9B6B-450C6D7301A8}" type="pres">
      <dgm:prSet presAssocID="{7A871A18-D940-4D8D-AB6B-DD9B422DACCD}" presName="sibTrans" presStyleCnt="0"/>
      <dgm:spPr/>
    </dgm:pt>
    <dgm:pt modelId="{C9F9E2C1-90B5-1C43-B53E-DE45497DEA64}" type="pres">
      <dgm:prSet presAssocID="{2AD2F8A3-D5EA-4234-B8A1-2E87A82C9EB4}" presName="compositeNode" presStyleCnt="0">
        <dgm:presLayoutVars>
          <dgm:bulletEnabled val="1"/>
        </dgm:presLayoutVars>
      </dgm:prSet>
      <dgm:spPr/>
    </dgm:pt>
    <dgm:pt modelId="{B120B423-8A0E-0846-BC25-B04C7C5DCD11}" type="pres">
      <dgm:prSet presAssocID="{2AD2F8A3-D5EA-4234-B8A1-2E87A82C9EB4}" presName="bgRect" presStyleLbl="bgAccFollowNode1" presStyleIdx="3" presStyleCnt="5"/>
      <dgm:spPr/>
    </dgm:pt>
    <dgm:pt modelId="{B211E0E4-9C1B-CC44-BD63-D36E184F521E}" type="pres">
      <dgm:prSet presAssocID="{95B2488B-5F1C-4878-BA9D-D81D840D2C1B}" presName="sibTransNodeCircle" presStyleLbl="alignNode1" presStyleIdx="6" presStyleCnt="10">
        <dgm:presLayoutVars>
          <dgm:chMax val="0"/>
          <dgm:bulletEnabled/>
        </dgm:presLayoutVars>
      </dgm:prSet>
      <dgm:spPr/>
    </dgm:pt>
    <dgm:pt modelId="{0FF3BF93-EF8D-FB4E-8C6E-AFDA6175CE1D}" type="pres">
      <dgm:prSet presAssocID="{2AD2F8A3-D5EA-4234-B8A1-2E87A82C9EB4}" presName="bottomLine" presStyleLbl="alignNode1" presStyleIdx="7" presStyleCnt="10">
        <dgm:presLayoutVars/>
      </dgm:prSet>
      <dgm:spPr/>
    </dgm:pt>
    <dgm:pt modelId="{3B835109-F518-3640-B0DD-6577DCC1F54E}" type="pres">
      <dgm:prSet presAssocID="{2AD2F8A3-D5EA-4234-B8A1-2E87A82C9EB4}" presName="nodeText" presStyleLbl="bgAccFollowNode1" presStyleIdx="3" presStyleCnt="5">
        <dgm:presLayoutVars>
          <dgm:bulletEnabled val="1"/>
        </dgm:presLayoutVars>
      </dgm:prSet>
      <dgm:spPr/>
    </dgm:pt>
    <dgm:pt modelId="{C38ABDE4-98D0-BE4F-A1DC-BC8552248C36}" type="pres">
      <dgm:prSet presAssocID="{95B2488B-5F1C-4878-BA9D-D81D840D2C1B}" presName="sibTrans" presStyleCnt="0"/>
      <dgm:spPr/>
    </dgm:pt>
    <dgm:pt modelId="{C571901F-342E-2A44-85E3-73715B383C64}" type="pres">
      <dgm:prSet presAssocID="{6F55B9FA-65A0-4601-B6B2-74CABDFF0860}" presName="compositeNode" presStyleCnt="0">
        <dgm:presLayoutVars>
          <dgm:bulletEnabled val="1"/>
        </dgm:presLayoutVars>
      </dgm:prSet>
      <dgm:spPr/>
    </dgm:pt>
    <dgm:pt modelId="{573249AA-91B5-FB4B-9D7D-818AEC758454}" type="pres">
      <dgm:prSet presAssocID="{6F55B9FA-65A0-4601-B6B2-74CABDFF0860}" presName="bgRect" presStyleLbl="bgAccFollowNode1" presStyleIdx="4" presStyleCnt="5"/>
      <dgm:spPr/>
    </dgm:pt>
    <dgm:pt modelId="{0916645F-A624-4546-86D4-A16EC1E37032}" type="pres">
      <dgm:prSet presAssocID="{E26E5CAB-D019-42C8-8B39-589B49C9C27B}" presName="sibTransNodeCircle" presStyleLbl="alignNode1" presStyleIdx="8" presStyleCnt="10">
        <dgm:presLayoutVars>
          <dgm:chMax val="0"/>
          <dgm:bulletEnabled/>
        </dgm:presLayoutVars>
      </dgm:prSet>
      <dgm:spPr/>
    </dgm:pt>
    <dgm:pt modelId="{10C7D291-2202-5C43-A7F3-67A1B23489A4}" type="pres">
      <dgm:prSet presAssocID="{6F55B9FA-65A0-4601-B6B2-74CABDFF0860}" presName="bottomLine" presStyleLbl="alignNode1" presStyleIdx="9" presStyleCnt="10">
        <dgm:presLayoutVars/>
      </dgm:prSet>
      <dgm:spPr/>
    </dgm:pt>
    <dgm:pt modelId="{C67E1C03-78E7-0F49-A007-CBE2E4C5EBF3}" type="pres">
      <dgm:prSet presAssocID="{6F55B9FA-65A0-4601-B6B2-74CABDFF0860}" presName="nodeText" presStyleLbl="bgAccFollowNode1" presStyleIdx="4" presStyleCnt="5">
        <dgm:presLayoutVars>
          <dgm:bulletEnabled val="1"/>
        </dgm:presLayoutVars>
      </dgm:prSet>
      <dgm:spPr/>
    </dgm:pt>
  </dgm:ptLst>
  <dgm:cxnLst>
    <dgm:cxn modelId="{8C823130-B973-4C62-99F9-64253ADBF5B9}" srcId="{B039F4F4-EEC8-41F7-8ADE-3861021CFAF7}" destId="{554DB992-EA88-45D0-9239-ED6C484C2946}" srcOrd="1" destOrd="0" parTransId="{1C452943-ADE7-42B7-8540-FD439C68DFD8}" sibTransId="{873200BA-4065-4589-9921-F14FC29A1D83}"/>
    <dgm:cxn modelId="{B7927D49-3870-BB4C-A7A5-FC54C9FC28EE}" type="presOf" srcId="{6F55B9FA-65A0-4601-B6B2-74CABDFF0860}" destId="{C67E1C03-78E7-0F49-A007-CBE2E4C5EBF3}" srcOrd="1" destOrd="0" presId="urn:microsoft.com/office/officeart/2016/7/layout/BasicLinearProcessNumbered"/>
    <dgm:cxn modelId="{C83D664C-D09A-4AE8-9552-06EF09C3CD8A}" srcId="{B039F4F4-EEC8-41F7-8ADE-3861021CFAF7}" destId="{2AD2F8A3-D5EA-4234-B8A1-2E87A82C9EB4}" srcOrd="3" destOrd="0" parTransId="{269583F9-21C0-4667-A3BE-20ECA0C441B8}" sibTransId="{95B2488B-5F1C-4878-BA9D-D81D840D2C1B}"/>
    <dgm:cxn modelId="{7487AF57-B0D0-4F8D-A625-16CBCB8DF570}" srcId="{B039F4F4-EEC8-41F7-8ADE-3861021CFAF7}" destId="{2B9C6B71-085D-4AA0-8366-09BC94266392}" srcOrd="2" destOrd="0" parTransId="{9D3E32F9-9A46-40E4-948A-CD946717855F}" sibTransId="{7A871A18-D940-4D8D-AB6B-DD9B422DACCD}"/>
    <dgm:cxn modelId="{9060FB6B-CD53-A140-B31A-876E9AF4BFA5}" type="presOf" srcId="{554DB992-EA88-45D0-9239-ED6C484C2946}" destId="{C952BEEE-FBC9-5744-98B0-EB727D5D1D8C}" srcOrd="0" destOrd="0" presId="urn:microsoft.com/office/officeart/2016/7/layout/BasicLinearProcessNumbered"/>
    <dgm:cxn modelId="{F68B6877-625A-1543-9AE2-2AEBE52D4E00}" type="presOf" srcId="{873200BA-4065-4589-9921-F14FC29A1D83}" destId="{CDC2F1F6-67A6-7F46-AB1E-F1443F50C322}" srcOrd="0" destOrd="0" presId="urn:microsoft.com/office/officeart/2016/7/layout/BasicLinearProcessNumbered"/>
    <dgm:cxn modelId="{7B568177-9A04-46A6-B383-413C761A5CDF}" srcId="{B039F4F4-EEC8-41F7-8ADE-3861021CFAF7}" destId="{1B2F618F-2B44-4A91-90F0-A36407069B4F}" srcOrd="0" destOrd="0" parTransId="{F63E2865-F525-45F7-90E8-14FA3AAAC950}" sibTransId="{35EEA6AC-5950-479F-884D-249F20515C46}"/>
    <dgm:cxn modelId="{B0655D7C-841A-6840-8C7D-ADC326B2A54A}" type="presOf" srcId="{2AD2F8A3-D5EA-4234-B8A1-2E87A82C9EB4}" destId="{B120B423-8A0E-0846-BC25-B04C7C5DCD11}" srcOrd="0" destOrd="0" presId="urn:microsoft.com/office/officeart/2016/7/layout/BasicLinearProcessNumbered"/>
    <dgm:cxn modelId="{32BCA47F-A749-42A8-9322-C0F04997A260}" srcId="{B039F4F4-EEC8-41F7-8ADE-3861021CFAF7}" destId="{6F55B9FA-65A0-4601-B6B2-74CABDFF0860}" srcOrd="4" destOrd="0" parTransId="{BC688C04-5452-4210-9774-ABF0C076FC09}" sibTransId="{E26E5CAB-D019-42C8-8B39-589B49C9C27B}"/>
    <dgm:cxn modelId="{D54A068E-C88D-F94B-939F-A86C6CDEDB54}" type="presOf" srcId="{2B9C6B71-085D-4AA0-8366-09BC94266392}" destId="{CBEDDEA6-1F8B-5940-B081-073F19D57445}" srcOrd="1" destOrd="0" presId="urn:microsoft.com/office/officeart/2016/7/layout/BasicLinearProcessNumbered"/>
    <dgm:cxn modelId="{E147C98F-EB06-944B-A20D-FFD5861AD4B9}" type="presOf" srcId="{554DB992-EA88-45D0-9239-ED6C484C2946}" destId="{B51E13FF-144F-1045-A677-6EF4F1FB0B82}" srcOrd="1" destOrd="0" presId="urn:microsoft.com/office/officeart/2016/7/layout/BasicLinearProcessNumbered"/>
    <dgm:cxn modelId="{ED12ABA6-7382-C144-BEEF-190ADD32A59E}" type="presOf" srcId="{6F55B9FA-65A0-4601-B6B2-74CABDFF0860}" destId="{573249AA-91B5-FB4B-9D7D-818AEC758454}" srcOrd="0" destOrd="0" presId="urn:microsoft.com/office/officeart/2016/7/layout/BasicLinearProcessNumbered"/>
    <dgm:cxn modelId="{6746FCB4-A9F3-FF47-8730-678E64A808EF}" type="presOf" srcId="{2B9C6B71-085D-4AA0-8366-09BC94266392}" destId="{BA45DD08-0F53-DE4F-BCD4-7780B074285D}" srcOrd="0" destOrd="0" presId="urn:microsoft.com/office/officeart/2016/7/layout/BasicLinearProcessNumbered"/>
    <dgm:cxn modelId="{19D2C4BA-172D-8343-A51D-E93D730E3B8D}" type="presOf" srcId="{7A871A18-D940-4D8D-AB6B-DD9B422DACCD}" destId="{2F5D47A0-394B-3945-BE74-1AA3A5332A6E}" srcOrd="0" destOrd="0" presId="urn:microsoft.com/office/officeart/2016/7/layout/BasicLinearProcessNumbered"/>
    <dgm:cxn modelId="{175710BF-A124-4E44-B046-03B9169423B4}" type="presOf" srcId="{B039F4F4-EEC8-41F7-8ADE-3861021CFAF7}" destId="{37E12D0E-470C-2048-B2DC-E2019C9F1414}" srcOrd="0" destOrd="0" presId="urn:microsoft.com/office/officeart/2016/7/layout/BasicLinearProcessNumbered"/>
    <dgm:cxn modelId="{588387DB-AF2B-414F-89F2-5C87D78A8EDA}" type="presOf" srcId="{35EEA6AC-5950-479F-884D-249F20515C46}" destId="{765F47CA-96E1-CE4B-9624-824EA1CF1043}" srcOrd="0" destOrd="0" presId="urn:microsoft.com/office/officeart/2016/7/layout/BasicLinearProcessNumbered"/>
    <dgm:cxn modelId="{F1A08EE0-FE8F-554D-A730-C4B6AEE0CD99}" type="presOf" srcId="{95B2488B-5F1C-4878-BA9D-D81D840D2C1B}" destId="{B211E0E4-9C1B-CC44-BD63-D36E184F521E}" srcOrd="0" destOrd="0" presId="urn:microsoft.com/office/officeart/2016/7/layout/BasicLinearProcessNumbered"/>
    <dgm:cxn modelId="{FB82F0E1-23AA-C041-93FA-AA6C2B999D44}" type="presOf" srcId="{2AD2F8A3-D5EA-4234-B8A1-2E87A82C9EB4}" destId="{3B835109-F518-3640-B0DD-6577DCC1F54E}" srcOrd="1" destOrd="0" presId="urn:microsoft.com/office/officeart/2016/7/layout/BasicLinearProcessNumbered"/>
    <dgm:cxn modelId="{713B62E4-1E16-224C-B8A3-A5E5489119A1}" type="presOf" srcId="{E26E5CAB-D019-42C8-8B39-589B49C9C27B}" destId="{0916645F-A624-4546-86D4-A16EC1E37032}" srcOrd="0" destOrd="0" presId="urn:microsoft.com/office/officeart/2016/7/layout/BasicLinearProcessNumbered"/>
    <dgm:cxn modelId="{31CE07EF-13B3-1E43-9D13-3CDF2EFEB7FB}" type="presOf" srcId="{1B2F618F-2B44-4A91-90F0-A36407069B4F}" destId="{1D9DEB5A-81C2-F54D-9CF3-5F2E62DC6314}" srcOrd="1" destOrd="0" presId="urn:microsoft.com/office/officeart/2016/7/layout/BasicLinearProcessNumbered"/>
    <dgm:cxn modelId="{078EDFFE-8FC8-424C-8000-5EBA28952363}" type="presOf" srcId="{1B2F618F-2B44-4A91-90F0-A36407069B4F}" destId="{65A76282-A2C9-494D-B788-75AC9CCF96C2}" srcOrd="0" destOrd="0" presId="urn:microsoft.com/office/officeart/2016/7/layout/BasicLinearProcessNumbered"/>
    <dgm:cxn modelId="{A412D66D-83A3-E245-9B38-E30617C77DC2}" type="presParOf" srcId="{37E12D0E-470C-2048-B2DC-E2019C9F1414}" destId="{723B006E-B4BD-2D41-911A-9F6B95939D42}" srcOrd="0" destOrd="0" presId="urn:microsoft.com/office/officeart/2016/7/layout/BasicLinearProcessNumbered"/>
    <dgm:cxn modelId="{0190576D-3D54-BE43-A8F3-6628D4B1AC25}" type="presParOf" srcId="{723B006E-B4BD-2D41-911A-9F6B95939D42}" destId="{65A76282-A2C9-494D-B788-75AC9CCF96C2}" srcOrd="0" destOrd="0" presId="urn:microsoft.com/office/officeart/2016/7/layout/BasicLinearProcessNumbered"/>
    <dgm:cxn modelId="{C1E5AF70-AAA5-604A-85B7-1D701EB647A5}" type="presParOf" srcId="{723B006E-B4BD-2D41-911A-9F6B95939D42}" destId="{765F47CA-96E1-CE4B-9624-824EA1CF1043}" srcOrd="1" destOrd="0" presId="urn:microsoft.com/office/officeart/2016/7/layout/BasicLinearProcessNumbered"/>
    <dgm:cxn modelId="{41860815-C0EC-7441-98E8-723F6768FCD0}" type="presParOf" srcId="{723B006E-B4BD-2D41-911A-9F6B95939D42}" destId="{205B2760-B573-FF45-9C46-01A140974089}" srcOrd="2" destOrd="0" presId="urn:microsoft.com/office/officeart/2016/7/layout/BasicLinearProcessNumbered"/>
    <dgm:cxn modelId="{14A008E2-AC48-284D-B271-336BF235330D}" type="presParOf" srcId="{723B006E-B4BD-2D41-911A-9F6B95939D42}" destId="{1D9DEB5A-81C2-F54D-9CF3-5F2E62DC6314}" srcOrd="3" destOrd="0" presId="urn:microsoft.com/office/officeart/2016/7/layout/BasicLinearProcessNumbered"/>
    <dgm:cxn modelId="{609208D3-D02C-234B-BAD5-F8580C0731A9}" type="presParOf" srcId="{37E12D0E-470C-2048-B2DC-E2019C9F1414}" destId="{2CA33193-5BF4-2747-95C3-A2C9F1848511}" srcOrd="1" destOrd="0" presId="urn:microsoft.com/office/officeart/2016/7/layout/BasicLinearProcessNumbered"/>
    <dgm:cxn modelId="{D39D683D-7EF9-5244-8E12-5AC1B218B57A}" type="presParOf" srcId="{37E12D0E-470C-2048-B2DC-E2019C9F1414}" destId="{DC557330-D824-9541-BD35-5E00AE776151}" srcOrd="2" destOrd="0" presId="urn:microsoft.com/office/officeart/2016/7/layout/BasicLinearProcessNumbered"/>
    <dgm:cxn modelId="{081811BB-F5E7-4D4E-A9AF-38F23B2CD517}" type="presParOf" srcId="{DC557330-D824-9541-BD35-5E00AE776151}" destId="{C952BEEE-FBC9-5744-98B0-EB727D5D1D8C}" srcOrd="0" destOrd="0" presId="urn:microsoft.com/office/officeart/2016/7/layout/BasicLinearProcessNumbered"/>
    <dgm:cxn modelId="{58B7D9B2-276D-1E4F-9927-7606F26F555D}" type="presParOf" srcId="{DC557330-D824-9541-BD35-5E00AE776151}" destId="{CDC2F1F6-67A6-7F46-AB1E-F1443F50C322}" srcOrd="1" destOrd="0" presId="urn:microsoft.com/office/officeart/2016/7/layout/BasicLinearProcessNumbered"/>
    <dgm:cxn modelId="{8B00113F-ADB4-304A-8F63-E6C3ABDF4A41}" type="presParOf" srcId="{DC557330-D824-9541-BD35-5E00AE776151}" destId="{A617F7E3-C52F-5341-8980-BD3C15CDB216}" srcOrd="2" destOrd="0" presId="urn:microsoft.com/office/officeart/2016/7/layout/BasicLinearProcessNumbered"/>
    <dgm:cxn modelId="{D6D2EDB2-4645-2A44-AA26-08F966279724}" type="presParOf" srcId="{DC557330-D824-9541-BD35-5E00AE776151}" destId="{B51E13FF-144F-1045-A677-6EF4F1FB0B82}" srcOrd="3" destOrd="0" presId="urn:microsoft.com/office/officeart/2016/7/layout/BasicLinearProcessNumbered"/>
    <dgm:cxn modelId="{CAA741B7-7B3A-8746-9059-54BD5E937C0F}" type="presParOf" srcId="{37E12D0E-470C-2048-B2DC-E2019C9F1414}" destId="{C6404406-2667-FA44-9427-44441C82C1DE}" srcOrd="3" destOrd="0" presId="urn:microsoft.com/office/officeart/2016/7/layout/BasicLinearProcessNumbered"/>
    <dgm:cxn modelId="{59EDAF8B-05B9-4E42-8D04-4910F25E1746}" type="presParOf" srcId="{37E12D0E-470C-2048-B2DC-E2019C9F1414}" destId="{512EC5B3-F516-134E-A3CF-48781E2DC2C3}" srcOrd="4" destOrd="0" presId="urn:microsoft.com/office/officeart/2016/7/layout/BasicLinearProcessNumbered"/>
    <dgm:cxn modelId="{69A5070E-E23F-554B-B1DA-D1B16ED41AF3}" type="presParOf" srcId="{512EC5B3-F516-134E-A3CF-48781E2DC2C3}" destId="{BA45DD08-0F53-DE4F-BCD4-7780B074285D}" srcOrd="0" destOrd="0" presId="urn:microsoft.com/office/officeart/2016/7/layout/BasicLinearProcessNumbered"/>
    <dgm:cxn modelId="{DD4289E2-0AF7-8D41-800A-3AAD41721D7D}" type="presParOf" srcId="{512EC5B3-F516-134E-A3CF-48781E2DC2C3}" destId="{2F5D47A0-394B-3945-BE74-1AA3A5332A6E}" srcOrd="1" destOrd="0" presId="urn:microsoft.com/office/officeart/2016/7/layout/BasicLinearProcessNumbered"/>
    <dgm:cxn modelId="{12D77912-F372-644B-8E39-8A0F0295271E}" type="presParOf" srcId="{512EC5B3-F516-134E-A3CF-48781E2DC2C3}" destId="{8A58C272-FED0-384C-818C-DAC8C0FD898C}" srcOrd="2" destOrd="0" presId="urn:microsoft.com/office/officeart/2016/7/layout/BasicLinearProcessNumbered"/>
    <dgm:cxn modelId="{6A08CE5E-7D08-614D-BE9D-85112A9A1238}" type="presParOf" srcId="{512EC5B3-F516-134E-A3CF-48781E2DC2C3}" destId="{CBEDDEA6-1F8B-5940-B081-073F19D57445}" srcOrd="3" destOrd="0" presId="urn:microsoft.com/office/officeart/2016/7/layout/BasicLinearProcessNumbered"/>
    <dgm:cxn modelId="{360F65C3-71E2-8345-B36B-CCBBA3FE1D22}" type="presParOf" srcId="{37E12D0E-470C-2048-B2DC-E2019C9F1414}" destId="{0E4ABAE6-5FBE-EE4E-9B6B-450C6D7301A8}" srcOrd="5" destOrd="0" presId="urn:microsoft.com/office/officeart/2016/7/layout/BasicLinearProcessNumbered"/>
    <dgm:cxn modelId="{713B5F9F-A612-2C4C-8F69-C1155CB55662}" type="presParOf" srcId="{37E12D0E-470C-2048-B2DC-E2019C9F1414}" destId="{C9F9E2C1-90B5-1C43-B53E-DE45497DEA64}" srcOrd="6" destOrd="0" presId="urn:microsoft.com/office/officeart/2016/7/layout/BasicLinearProcessNumbered"/>
    <dgm:cxn modelId="{ED4E6555-EDAB-324D-89B6-C75B45E7DF69}" type="presParOf" srcId="{C9F9E2C1-90B5-1C43-B53E-DE45497DEA64}" destId="{B120B423-8A0E-0846-BC25-B04C7C5DCD11}" srcOrd="0" destOrd="0" presId="urn:microsoft.com/office/officeart/2016/7/layout/BasicLinearProcessNumbered"/>
    <dgm:cxn modelId="{3FA3DA88-FCA1-6B44-96E0-CAB53DF6ABCE}" type="presParOf" srcId="{C9F9E2C1-90B5-1C43-B53E-DE45497DEA64}" destId="{B211E0E4-9C1B-CC44-BD63-D36E184F521E}" srcOrd="1" destOrd="0" presId="urn:microsoft.com/office/officeart/2016/7/layout/BasicLinearProcessNumbered"/>
    <dgm:cxn modelId="{107D57BB-8C24-A44B-B6B3-5557FAFD0B01}" type="presParOf" srcId="{C9F9E2C1-90B5-1C43-B53E-DE45497DEA64}" destId="{0FF3BF93-EF8D-FB4E-8C6E-AFDA6175CE1D}" srcOrd="2" destOrd="0" presId="urn:microsoft.com/office/officeart/2016/7/layout/BasicLinearProcessNumbered"/>
    <dgm:cxn modelId="{A324D705-8F23-724B-9E02-831AB155B2BE}" type="presParOf" srcId="{C9F9E2C1-90B5-1C43-B53E-DE45497DEA64}" destId="{3B835109-F518-3640-B0DD-6577DCC1F54E}" srcOrd="3" destOrd="0" presId="urn:microsoft.com/office/officeart/2016/7/layout/BasicLinearProcessNumbered"/>
    <dgm:cxn modelId="{4DEAC76F-EBFC-0A42-8328-EA171FE5876A}" type="presParOf" srcId="{37E12D0E-470C-2048-B2DC-E2019C9F1414}" destId="{C38ABDE4-98D0-BE4F-A1DC-BC8552248C36}" srcOrd="7" destOrd="0" presId="urn:microsoft.com/office/officeart/2016/7/layout/BasicLinearProcessNumbered"/>
    <dgm:cxn modelId="{6D86B991-3A69-3940-A7F5-C6BB0C801DAC}" type="presParOf" srcId="{37E12D0E-470C-2048-B2DC-E2019C9F1414}" destId="{C571901F-342E-2A44-85E3-73715B383C64}" srcOrd="8" destOrd="0" presId="urn:microsoft.com/office/officeart/2016/7/layout/BasicLinearProcessNumbered"/>
    <dgm:cxn modelId="{202144F2-2CCE-664D-BC1C-A0A1EC785C02}" type="presParOf" srcId="{C571901F-342E-2A44-85E3-73715B383C64}" destId="{573249AA-91B5-FB4B-9D7D-818AEC758454}" srcOrd="0" destOrd="0" presId="urn:microsoft.com/office/officeart/2016/7/layout/BasicLinearProcessNumbered"/>
    <dgm:cxn modelId="{FDC2C573-8C3A-4048-9FA7-8D8E65A8CF9C}" type="presParOf" srcId="{C571901F-342E-2A44-85E3-73715B383C64}" destId="{0916645F-A624-4546-86D4-A16EC1E37032}" srcOrd="1" destOrd="0" presId="urn:microsoft.com/office/officeart/2016/7/layout/BasicLinearProcessNumbered"/>
    <dgm:cxn modelId="{F8771C1A-CA9A-F944-95C2-FE6721C42894}" type="presParOf" srcId="{C571901F-342E-2A44-85E3-73715B383C64}" destId="{10C7D291-2202-5C43-A7F3-67A1B23489A4}" srcOrd="2" destOrd="0" presId="urn:microsoft.com/office/officeart/2016/7/layout/BasicLinearProcessNumbered"/>
    <dgm:cxn modelId="{776FD39E-9AAF-BF44-BE59-3964BE35266F}" type="presParOf" srcId="{C571901F-342E-2A44-85E3-73715B383C64}" destId="{C67E1C03-78E7-0F49-A007-CBE2E4C5EBF3}" srcOrd="3" destOrd="0" presId="urn:microsoft.com/office/officeart/2016/7/layout/BasicLinearProcessNumbered"/>
  </dgm:cxnLst>
  <dgm:bg>
    <a:solidFill>
      <a:schemeClr val="accent6"/>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POA 1936</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59CEB755-BA6E-4143-B357-F814E9B3AD07}" type="presOf" srcId="{8C630581-2DB5-477E-AABB-72C4086C8A72}" destId="{9164DFD1-CD4D-2B41-A267-0E1FDA8B7BAF}" srcOrd="0"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6A886B10-9E53-41C0-8565-7B06552AD3DF}">
      <dgm:prSet phldrT="[Text]" custT="1"/>
      <dgm:spPr>
        <a:solidFill>
          <a:schemeClr val="accent2">
            <a:lumMod val="60000"/>
            <a:lumOff val="40000"/>
          </a:schemeClr>
        </a:solidFill>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dgm:t>
        <a:bodyPr/>
        <a:lstStyle/>
        <a:p>
          <a:r>
            <a:rPr lang="en-US" sz="2400"/>
            <a:t>Do not eat, drink, smoke or touch your face whilst handling exhibits</a:t>
          </a:r>
          <a:endParaRPr lang="en-US" sz="2400" dirty="0"/>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dgm:t>
        <a:bodyPr/>
        <a:lstStyle/>
        <a:p>
          <a:r>
            <a:rPr lang="en-US" sz="2400"/>
            <a:t>All body fluid examples should be regarded as potentially infectious</a:t>
          </a:r>
          <a:endParaRPr lang="en-US" sz="2400" dirty="0"/>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dgm:t>
        <a:bodyPr/>
        <a:lstStyle/>
        <a:p>
          <a:r>
            <a:rPr lang="en-US" sz="2400"/>
            <a:t>Protect all cuts and grazes with waterproof dressings</a:t>
          </a:r>
          <a:endParaRPr lang="en-US" sz="2400" dirty="0"/>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dgm:t>
        <a:bodyPr/>
        <a:lstStyle/>
        <a:p>
          <a:r>
            <a:rPr lang="en-US" sz="2400"/>
            <a:t>Handle all items as little as possible</a:t>
          </a:r>
          <a:endParaRPr lang="en-US" sz="2400" dirty="0"/>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3832A25A-0B2A-4750-BC3B-F12F5193092A}" type="presOf" srcId="{312CF958-8FF1-44C6-8A86-B5E162E9D1ED}" destId="{C5A639A5-822A-4DCB-8140-6E690755D1C8}" srcOrd="1"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32527A69-E5C0-4EF8-92AF-DE4725A4F0F4}" srcId="{1EC73F7E-8E5C-47F9-8FAC-A2FC4B07B423}" destId="{5F0F58B2-F71C-4116-8313-E51C8094FC03}" srcOrd="3" destOrd="0" parTransId="{ACC483F2-3A07-4271-BF39-158B8185AF12}" sibTransId="{91213BF9-9E52-4AA7-AECD-8BF89BFB02CF}"/>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3514F59-57D3-4FB5-9E39-910ACC103A6A}" srcId="{827840F3-2802-4A47-8E52-3056301BC5D7}" destId="{E5F8132A-093D-4721-9204-D01628C75626}" srcOrd="0" destOrd="0" parTransId="{A520D06F-9DE3-4BC9-9FAE-82B0B1953FC1}" sibTransId="{0F89AAD1-C8F9-40F8-B96D-C2E50B36D7AD}"/>
    <dgm:cxn modelId="{3574A870-2B73-4F8C-9399-141E12BEA1C9}" srcId="{827840F3-2802-4A47-8E52-3056301BC5D7}" destId="{9CC189E3-D828-48AE-8D5C-330D508DCDD7}" srcOrd="3" destOrd="0" parTransId="{6141A0A0-7283-4E05-9DF0-ABA04AABC9E7}" sibTransId="{2BA3712E-5F9D-4E39-BAF6-D6FC8D10E035}"/>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E5C349B4-31EB-4735-820E-337A7E1335AB}" type="presOf" srcId="{F6247D88-3A7B-465D-BEFE-FB946EB9CB3A}" destId="{4DFCCC5F-4F4D-4511-BF11-4C5AC3F0583B}" srcOrd="0" destOrd="0" presId="urn:microsoft.com/office/officeart/2005/8/layout/process5"/>
    <dgm:cxn modelId="{F55D60B4-534B-41ED-AE88-2CF56A735CCA}" type="presOf" srcId="{7D2E19FF-52F3-482E-A26F-9FA0B9C32E6B}" destId="{12C362C5-1EE2-4F77-994F-563E85F9231D}" srcOrd="1"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6C2C5-C71D-384F-920A-F617EF3011D0}">
      <dsp:nvSpPr>
        <dsp:cNvPr id="0" name=""/>
        <dsp:cNvSpPr/>
      </dsp:nvSpPr>
      <dsp:spPr>
        <a:xfrm>
          <a:off x="1839629" y="1186858"/>
          <a:ext cx="391806" cy="91440"/>
        </a:xfrm>
        <a:custGeom>
          <a:avLst/>
          <a:gdLst/>
          <a:ahLst/>
          <a:cxnLst/>
          <a:rect l="0" t="0" r="0" b="0"/>
          <a:pathLst>
            <a:path>
              <a:moveTo>
                <a:pt x="0" y="45720"/>
              </a:moveTo>
              <a:lnTo>
                <a:pt x="39180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4972" y="1230466"/>
        <a:ext cx="21120" cy="4224"/>
      </dsp:txXfrm>
    </dsp:sp>
    <dsp:sp modelId="{98970C99-BF66-1B41-AF61-33EBDACBB146}">
      <dsp:nvSpPr>
        <dsp:cNvPr id="0" name=""/>
        <dsp:cNvSpPr/>
      </dsp:nvSpPr>
      <dsp:spPr>
        <a:xfrm>
          <a:off x="4878" y="681613"/>
          <a:ext cx="1836550" cy="11019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To understand the definition of ‘Material’ (CPIA, 1996) </a:t>
          </a:r>
        </a:p>
      </dsp:txBody>
      <dsp:txXfrm>
        <a:off x="4878" y="681613"/>
        <a:ext cx="1836550" cy="1101930"/>
      </dsp:txXfrm>
    </dsp:sp>
    <dsp:sp modelId="{007EDE47-9F04-D543-AC81-0D4FCD03FFCF}">
      <dsp:nvSpPr>
        <dsp:cNvPr id="0" name=""/>
        <dsp:cNvSpPr/>
      </dsp:nvSpPr>
      <dsp:spPr>
        <a:xfrm>
          <a:off x="4098587" y="1186858"/>
          <a:ext cx="391806" cy="91440"/>
        </a:xfrm>
        <a:custGeom>
          <a:avLst/>
          <a:gdLst/>
          <a:ahLst/>
          <a:cxnLst/>
          <a:rect l="0" t="0" r="0" b="0"/>
          <a:pathLst>
            <a:path>
              <a:moveTo>
                <a:pt x="0" y="45720"/>
              </a:moveTo>
              <a:lnTo>
                <a:pt x="39180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83930" y="1230466"/>
        <a:ext cx="21120" cy="4224"/>
      </dsp:txXfrm>
    </dsp:sp>
    <dsp:sp modelId="{F1EE39F6-3603-5C4E-8FEB-3C71C5F7E52A}">
      <dsp:nvSpPr>
        <dsp:cNvPr id="0" name=""/>
        <dsp:cNvSpPr/>
      </dsp:nvSpPr>
      <dsp:spPr>
        <a:xfrm>
          <a:off x="2263836" y="681613"/>
          <a:ext cx="1836550" cy="11019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To critically analyze each stage of managing scenes:</a:t>
          </a:r>
        </a:p>
      </dsp:txBody>
      <dsp:txXfrm>
        <a:off x="2263836" y="681613"/>
        <a:ext cx="1836550" cy="1101930"/>
      </dsp:txXfrm>
    </dsp:sp>
    <dsp:sp modelId="{A4F4208E-6D8E-394C-939C-64FA5EBBF69A}">
      <dsp:nvSpPr>
        <dsp:cNvPr id="0" name=""/>
        <dsp:cNvSpPr/>
      </dsp:nvSpPr>
      <dsp:spPr>
        <a:xfrm>
          <a:off x="923154" y="1781743"/>
          <a:ext cx="4517915" cy="391806"/>
        </a:xfrm>
        <a:custGeom>
          <a:avLst/>
          <a:gdLst/>
          <a:ahLst/>
          <a:cxnLst/>
          <a:rect l="0" t="0" r="0" b="0"/>
          <a:pathLst>
            <a:path>
              <a:moveTo>
                <a:pt x="4517915" y="0"/>
              </a:moveTo>
              <a:lnTo>
                <a:pt x="4517915" y="213003"/>
              </a:lnTo>
              <a:lnTo>
                <a:pt x="0" y="213003"/>
              </a:lnTo>
              <a:lnTo>
                <a:pt x="0" y="39180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8671" y="1975535"/>
        <a:ext cx="226880" cy="4224"/>
      </dsp:txXfrm>
    </dsp:sp>
    <dsp:sp modelId="{F718291E-6F02-E341-A30E-1E70057894C6}">
      <dsp:nvSpPr>
        <dsp:cNvPr id="0" name=""/>
        <dsp:cNvSpPr/>
      </dsp:nvSpPr>
      <dsp:spPr>
        <a:xfrm>
          <a:off x="4522794" y="681613"/>
          <a:ext cx="1836550" cy="11019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-Identifying  </a:t>
          </a:r>
        </a:p>
      </dsp:txBody>
      <dsp:txXfrm>
        <a:off x="4522794" y="681613"/>
        <a:ext cx="1836550" cy="1101930"/>
      </dsp:txXfrm>
    </dsp:sp>
    <dsp:sp modelId="{ECAB76DE-21DD-E64F-A8D0-8DB1DF7CA286}">
      <dsp:nvSpPr>
        <dsp:cNvPr id="0" name=""/>
        <dsp:cNvSpPr/>
      </dsp:nvSpPr>
      <dsp:spPr>
        <a:xfrm>
          <a:off x="1839629" y="2711196"/>
          <a:ext cx="391806" cy="91440"/>
        </a:xfrm>
        <a:custGeom>
          <a:avLst/>
          <a:gdLst/>
          <a:ahLst/>
          <a:cxnLst/>
          <a:rect l="0" t="0" r="0" b="0"/>
          <a:pathLst>
            <a:path>
              <a:moveTo>
                <a:pt x="0" y="45720"/>
              </a:moveTo>
              <a:lnTo>
                <a:pt x="39180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4972" y="2754803"/>
        <a:ext cx="21120" cy="4224"/>
      </dsp:txXfrm>
    </dsp:sp>
    <dsp:sp modelId="{BAE823A0-2496-B641-8DED-5CE33BB12BE9}">
      <dsp:nvSpPr>
        <dsp:cNvPr id="0" name=""/>
        <dsp:cNvSpPr/>
      </dsp:nvSpPr>
      <dsp:spPr>
        <a:xfrm>
          <a:off x="4878" y="2205950"/>
          <a:ext cx="1836550" cy="110193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-Securing  </a:t>
          </a:r>
        </a:p>
      </dsp:txBody>
      <dsp:txXfrm>
        <a:off x="4878" y="2205950"/>
        <a:ext cx="1836550" cy="1101930"/>
      </dsp:txXfrm>
    </dsp:sp>
    <dsp:sp modelId="{B5A2FA80-4E52-6847-BB5C-D225792F8511}">
      <dsp:nvSpPr>
        <dsp:cNvPr id="0" name=""/>
        <dsp:cNvSpPr/>
      </dsp:nvSpPr>
      <dsp:spPr>
        <a:xfrm>
          <a:off x="4098587" y="2711196"/>
          <a:ext cx="391806" cy="91440"/>
        </a:xfrm>
        <a:custGeom>
          <a:avLst/>
          <a:gdLst/>
          <a:ahLst/>
          <a:cxnLst/>
          <a:rect l="0" t="0" r="0" b="0"/>
          <a:pathLst>
            <a:path>
              <a:moveTo>
                <a:pt x="0" y="45720"/>
              </a:moveTo>
              <a:lnTo>
                <a:pt x="39180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83930" y="2754803"/>
        <a:ext cx="21120" cy="4224"/>
      </dsp:txXfrm>
    </dsp:sp>
    <dsp:sp modelId="{1550A7FA-0B54-5348-947D-9E7065C9C829}">
      <dsp:nvSpPr>
        <dsp:cNvPr id="0" name=""/>
        <dsp:cNvSpPr/>
      </dsp:nvSpPr>
      <dsp:spPr>
        <a:xfrm>
          <a:off x="2263836" y="2205950"/>
          <a:ext cx="1836550" cy="110193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-Preserving </a:t>
          </a:r>
        </a:p>
      </dsp:txBody>
      <dsp:txXfrm>
        <a:off x="2263836" y="2205950"/>
        <a:ext cx="1836550" cy="1101930"/>
      </dsp:txXfrm>
    </dsp:sp>
    <dsp:sp modelId="{B0900575-DF40-6C4E-B4EB-EA637078681B}">
      <dsp:nvSpPr>
        <dsp:cNvPr id="0" name=""/>
        <dsp:cNvSpPr/>
      </dsp:nvSpPr>
      <dsp:spPr>
        <a:xfrm>
          <a:off x="923154" y="3306081"/>
          <a:ext cx="4517915" cy="391806"/>
        </a:xfrm>
        <a:custGeom>
          <a:avLst/>
          <a:gdLst/>
          <a:ahLst/>
          <a:cxnLst/>
          <a:rect l="0" t="0" r="0" b="0"/>
          <a:pathLst>
            <a:path>
              <a:moveTo>
                <a:pt x="4517915" y="0"/>
              </a:moveTo>
              <a:lnTo>
                <a:pt x="4517915" y="213003"/>
              </a:lnTo>
              <a:lnTo>
                <a:pt x="0" y="213003"/>
              </a:lnTo>
              <a:lnTo>
                <a:pt x="0" y="391806"/>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8671" y="3499872"/>
        <a:ext cx="226880" cy="4224"/>
      </dsp:txXfrm>
    </dsp:sp>
    <dsp:sp modelId="{3D448708-FFEB-2041-9E37-6C4F6E27E2A2}">
      <dsp:nvSpPr>
        <dsp:cNvPr id="0" name=""/>
        <dsp:cNvSpPr/>
      </dsp:nvSpPr>
      <dsp:spPr>
        <a:xfrm>
          <a:off x="4522794" y="2205950"/>
          <a:ext cx="1836550" cy="11019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-Searching &amp; examining </a:t>
          </a:r>
        </a:p>
      </dsp:txBody>
      <dsp:txXfrm>
        <a:off x="4522794" y="2205950"/>
        <a:ext cx="1836550" cy="1101930"/>
      </dsp:txXfrm>
    </dsp:sp>
    <dsp:sp modelId="{CD50E797-29D8-0741-B9F5-054979779804}">
      <dsp:nvSpPr>
        <dsp:cNvPr id="0" name=""/>
        <dsp:cNvSpPr/>
      </dsp:nvSpPr>
      <dsp:spPr>
        <a:xfrm>
          <a:off x="1839629" y="4235533"/>
          <a:ext cx="391806" cy="91440"/>
        </a:xfrm>
        <a:custGeom>
          <a:avLst/>
          <a:gdLst/>
          <a:ahLst/>
          <a:cxnLst/>
          <a:rect l="0" t="0" r="0" b="0"/>
          <a:pathLst>
            <a:path>
              <a:moveTo>
                <a:pt x="0" y="45720"/>
              </a:moveTo>
              <a:lnTo>
                <a:pt x="39180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4972" y="4279141"/>
        <a:ext cx="21120" cy="4224"/>
      </dsp:txXfrm>
    </dsp:sp>
    <dsp:sp modelId="{336C34E4-8595-4946-A2C8-C38E3F71130A}">
      <dsp:nvSpPr>
        <dsp:cNvPr id="0" name=""/>
        <dsp:cNvSpPr/>
      </dsp:nvSpPr>
      <dsp:spPr>
        <a:xfrm>
          <a:off x="4878" y="3730288"/>
          <a:ext cx="1836550" cy="11019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-Releasing </a:t>
          </a:r>
        </a:p>
      </dsp:txBody>
      <dsp:txXfrm>
        <a:off x="4878" y="3730288"/>
        <a:ext cx="1836550" cy="1101930"/>
      </dsp:txXfrm>
    </dsp:sp>
    <dsp:sp modelId="{7B6278C2-FFAD-3647-8647-BBAAE8011B06}">
      <dsp:nvSpPr>
        <dsp:cNvPr id="0" name=""/>
        <dsp:cNvSpPr/>
      </dsp:nvSpPr>
      <dsp:spPr>
        <a:xfrm>
          <a:off x="4098587" y="4235533"/>
          <a:ext cx="391806" cy="91440"/>
        </a:xfrm>
        <a:custGeom>
          <a:avLst/>
          <a:gdLst/>
          <a:ahLst/>
          <a:cxnLst/>
          <a:rect l="0" t="0" r="0" b="0"/>
          <a:pathLst>
            <a:path>
              <a:moveTo>
                <a:pt x="0" y="45720"/>
              </a:moveTo>
              <a:lnTo>
                <a:pt x="391806"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83930" y="4279141"/>
        <a:ext cx="21120" cy="4224"/>
      </dsp:txXfrm>
    </dsp:sp>
    <dsp:sp modelId="{E6F6E062-E456-A147-A8EB-53E271576F30}">
      <dsp:nvSpPr>
        <dsp:cNvPr id="0" name=""/>
        <dsp:cNvSpPr/>
      </dsp:nvSpPr>
      <dsp:spPr>
        <a:xfrm>
          <a:off x="2263836" y="3730288"/>
          <a:ext cx="1836550" cy="11019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To understand the importance of The Forensic Strategy. </a:t>
          </a:r>
        </a:p>
      </dsp:txBody>
      <dsp:txXfrm>
        <a:off x="2263836" y="3730288"/>
        <a:ext cx="1836550" cy="1101930"/>
      </dsp:txXfrm>
    </dsp:sp>
    <dsp:sp modelId="{D6AE8720-1BB9-3C46-98C4-F85C768C9D66}">
      <dsp:nvSpPr>
        <dsp:cNvPr id="0" name=""/>
        <dsp:cNvSpPr/>
      </dsp:nvSpPr>
      <dsp:spPr>
        <a:xfrm>
          <a:off x="4522794" y="3730288"/>
          <a:ext cx="1836550" cy="110193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dirty="0"/>
            <a:t>To understand policing powers in relation to entry,  searching and seizing at a premises. </a:t>
          </a:r>
        </a:p>
      </dsp:txBody>
      <dsp:txXfrm>
        <a:off x="4522794" y="3730288"/>
        <a:ext cx="1836550" cy="1101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6210CF-6698-D64B-8F9C-D445FA20DFA3}">
      <dsp:nvSpPr>
        <dsp:cNvPr id="0" name=""/>
        <dsp:cNvSpPr/>
      </dsp:nvSpPr>
      <dsp:spPr>
        <a:xfrm rot="16200000">
          <a:off x="1717" y="1"/>
          <a:ext cx="3031182" cy="3283256"/>
        </a:xfrm>
        <a:prstGeom prst="downArrow">
          <a:avLst>
            <a:gd name="adj1" fmla="val 50000"/>
            <a:gd name="adj2" fmla="val 35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t>‘’Term used to describe a systematic approach to gathering and assessing material, underpinning an effective investigation’’ </a:t>
          </a:r>
          <a:br>
            <a:rPr lang="en-GB" sz="1300" kern="1200" dirty="0"/>
          </a:br>
          <a:r>
            <a:rPr lang="en-GB" sz="1300" kern="1200" dirty="0"/>
            <a:t>(ACPO Core Investigative Doctrine, 2005, p. 61).</a:t>
          </a:r>
          <a:endParaRPr lang="en-US" sz="1300" kern="1200" dirty="0"/>
        </a:p>
      </dsp:txBody>
      <dsp:txXfrm rot="5400000">
        <a:off x="-124320" y="883833"/>
        <a:ext cx="2752799" cy="1515591"/>
      </dsp:txXfrm>
    </dsp:sp>
    <dsp:sp modelId="{9EF6D336-941A-F34C-9B49-5740B9BA38BD}">
      <dsp:nvSpPr>
        <dsp:cNvPr id="0" name=""/>
        <dsp:cNvSpPr/>
      </dsp:nvSpPr>
      <dsp:spPr>
        <a:xfrm rot="5400000">
          <a:off x="3642220" y="1760"/>
          <a:ext cx="3031182" cy="3279739"/>
        </a:xfrm>
        <a:prstGeom prst="downArrow">
          <a:avLst>
            <a:gd name="adj1" fmla="val 50000"/>
            <a:gd name="adj2" fmla="val 35000"/>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t>‘’The application of an investigative mindset will bring some order to the way in which investigators examine material and make decisions’’ </a:t>
          </a:r>
          <a:br>
            <a:rPr lang="en-GB" sz="1300" kern="1200" dirty="0"/>
          </a:br>
          <a:r>
            <a:rPr lang="en-GB" sz="1300" kern="1200" dirty="0"/>
            <a:t>(ACPO Core Investigative Doctrine, 2021, p, 84). </a:t>
          </a:r>
          <a:endParaRPr lang="en-US" sz="1300" kern="1200" dirty="0"/>
        </a:p>
      </dsp:txBody>
      <dsp:txXfrm rot="-5400000">
        <a:off x="4048399" y="883834"/>
        <a:ext cx="2749282" cy="15155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76282-A2C9-494D-B788-75AC9CCF96C2}">
      <dsp:nvSpPr>
        <dsp:cNvPr id="0" name=""/>
        <dsp:cNvSpPr/>
      </dsp:nvSpPr>
      <dsp:spPr>
        <a:xfrm>
          <a:off x="3594"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Identifying scenes </a:t>
          </a:r>
        </a:p>
      </dsp:txBody>
      <dsp:txXfrm>
        <a:off x="3594" y="1848740"/>
        <a:ext cx="1946002" cy="1634641"/>
      </dsp:txXfrm>
    </dsp:sp>
    <dsp:sp modelId="{765F47CA-96E1-CE4B-9624-824EA1CF1043}">
      <dsp:nvSpPr>
        <dsp:cNvPr id="0" name=""/>
        <dsp:cNvSpPr/>
      </dsp:nvSpPr>
      <dsp:spPr>
        <a:xfrm>
          <a:off x="567934"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87628" y="1205601"/>
        <a:ext cx="577932" cy="577932"/>
      </dsp:txXfrm>
    </dsp:sp>
    <dsp:sp modelId="{205B2760-B573-FF45-9C46-01A140974089}">
      <dsp:nvSpPr>
        <dsp:cNvPr id="0" name=""/>
        <dsp:cNvSpPr/>
      </dsp:nvSpPr>
      <dsp:spPr>
        <a:xfrm>
          <a:off x="3594"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2BEEE-FBC9-5744-98B0-EB727D5D1D8C}">
      <dsp:nvSpPr>
        <dsp:cNvPr id="0" name=""/>
        <dsp:cNvSpPr/>
      </dsp:nvSpPr>
      <dsp:spPr>
        <a:xfrm>
          <a:off x="2144196"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Securing scenes </a:t>
          </a:r>
        </a:p>
      </dsp:txBody>
      <dsp:txXfrm>
        <a:off x="2144196" y="1848740"/>
        <a:ext cx="1946002" cy="1634641"/>
      </dsp:txXfrm>
    </dsp:sp>
    <dsp:sp modelId="{CDC2F1F6-67A6-7F46-AB1E-F1443F50C322}">
      <dsp:nvSpPr>
        <dsp:cNvPr id="0" name=""/>
        <dsp:cNvSpPr/>
      </dsp:nvSpPr>
      <dsp:spPr>
        <a:xfrm>
          <a:off x="2708537"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dirty="0"/>
            <a:t>2</a:t>
          </a:r>
        </a:p>
      </dsp:txBody>
      <dsp:txXfrm>
        <a:off x="2828231" y="1205601"/>
        <a:ext cx="577932" cy="577932"/>
      </dsp:txXfrm>
    </dsp:sp>
    <dsp:sp modelId="{A617F7E3-C52F-5341-8980-BD3C15CDB216}">
      <dsp:nvSpPr>
        <dsp:cNvPr id="0" name=""/>
        <dsp:cNvSpPr/>
      </dsp:nvSpPr>
      <dsp:spPr>
        <a:xfrm>
          <a:off x="2144196"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45DD08-0F53-DE4F-BCD4-7780B074285D}">
      <dsp:nvSpPr>
        <dsp:cNvPr id="0" name=""/>
        <dsp:cNvSpPr/>
      </dsp:nvSpPr>
      <dsp:spPr>
        <a:xfrm>
          <a:off x="4284798"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Preserving scenes</a:t>
          </a:r>
        </a:p>
      </dsp:txBody>
      <dsp:txXfrm>
        <a:off x="4284798" y="1848740"/>
        <a:ext cx="1946002" cy="1634641"/>
      </dsp:txXfrm>
    </dsp:sp>
    <dsp:sp modelId="{2F5D47A0-394B-3945-BE74-1AA3A5332A6E}">
      <dsp:nvSpPr>
        <dsp:cNvPr id="0" name=""/>
        <dsp:cNvSpPr/>
      </dsp:nvSpPr>
      <dsp:spPr>
        <a:xfrm>
          <a:off x="4849139"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968833" y="1205601"/>
        <a:ext cx="577932" cy="577932"/>
      </dsp:txXfrm>
    </dsp:sp>
    <dsp:sp modelId="{8A58C272-FED0-384C-818C-DAC8C0FD898C}">
      <dsp:nvSpPr>
        <dsp:cNvPr id="0" name=""/>
        <dsp:cNvSpPr/>
      </dsp:nvSpPr>
      <dsp:spPr>
        <a:xfrm>
          <a:off x="4284798"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0B423-8A0E-0846-BC25-B04C7C5DCD11}">
      <dsp:nvSpPr>
        <dsp:cNvPr id="0" name=""/>
        <dsp:cNvSpPr/>
      </dsp:nvSpPr>
      <dsp:spPr>
        <a:xfrm>
          <a:off x="6425401"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Searching and examining scenes</a:t>
          </a:r>
        </a:p>
      </dsp:txBody>
      <dsp:txXfrm>
        <a:off x="6425401" y="1848740"/>
        <a:ext cx="1946002" cy="1634641"/>
      </dsp:txXfrm>
    </dsp:sp>
    <dsp:sp modelId="{B211E0E4-9C1B-CC44-BD63-D36E184F521E}">
      <dsp:nvSpPr>
        <dsp:cNvPr id="0" name=""/>
        <dsp:cNvSpPr/>
      </dsp:nvSpPr>
      <dsp:spPr>
        <a:xfrm>
          <a:off x="6989741"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109435" y="1205601"/>
        <a:ext cx="577932" cy="577932"/>
      </dsp:txXfrm>
    </dsp:sp>
    <dsp:sp modelId="{0FF3BF93-EF8D-FB4E-8C6E-AFDA6175CE1D}">
      <dsp:nvSpPr>
        <dsp:cNvPr id="0" name=""/>
        <dsp:cNvSpPr/>
      </dsp:nvSpPr>
      <dsp:spPr>
        <a:xfrm>
          <a:off x="6425401"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249AA-91B5-FB4B-9D7D-818AEC758454}">
      <dsp:nvSpPr>
        <dsp:cNvPr id="0" name=""/>
        <dsp:cNvSpPr/>
      </dsp:nvSpPr>
      <dsp:spPr>
        <a:xfrm>
          <a:off x="8566003"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Releasing scenes </a:t>
          </a:r>
        </a:p>
      </dsp:txBody>
      <dsp:txXfrm>
        <a:off x="8566003" y="1848740"/>
        <a:ext cx="1946002" cy="1634641"/>
      </dsp:txXfrm>
    </dsp:sp>
    <dsp:sp modelId="{0916645F-A624-4546-86D4-A16EC1E37032}">
      <dsp:nvSpPr>
        <dsp:cNvPr id="0" name=""/>
        <dsp:cNvSpPr/>
      </dsp:nvSpPr>
      <dsp:spPr>
        <a:xfrm>
          <a:off x="9130344"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250038" y="1205601"/>
        <a:ext cx="577932" cy="577932"/>
      </dsp:txXfrm>
    </dsp:sp>
    <dsp:sp modelId="{10C7D291-2202-5C43-A7F3-67A1B23489A4}">
      <dsp:nvSpPr>
        <dsp:cNvPr id="0" name=""/>
        <dsp:cNvSpPr/>
      </dsp:nvSpPr>
      <dsp:spPr>
        <a:xfrm>
          <a:off x="8566003"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POA 1936</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96075"/>
          <a:ext cx="7976284" cy="176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96075"/>
        <a:ext cx="7976284" cy="1764000"/>
      </dsp:txXfrm>
    </dsp:sp>
    <dsp:sp modelId="{D74DBF41-D813-F94C-84F2-628236625916}">
      <dsp:nvSpPr>
        <dsp:cNvPr id="0" name=""/>
        <dsp:cNvSpPr/>
      </dsp:nvSpPr>
      <dsp:spPr>
        <a:xfrm>
          <a:off x="398814" y="19862"/>
          <a:ext cx="5583398"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9163" y="60211"/>
        <a:ext cx="5502700" cy="745862"/>
      </dsp:txXfrm>
    </dsp:sp>
    <dsp:sp modelId="{56108215-3F24-524B-AD9A-A2DBB10587C6}">
      <dsp:nvSpPr>
        <dsp:cNvPr id="0" name=""/>
        <dsp:cNvSpPr/>
      </dsp:nvSpPr>
      <dsp:spPr>
        <a:xfrm>
          <a:off x="0" y="2761622"/>
          <a:ext cx="7976284" cy="211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761622"/>
        <a:ext cx="7976284" cy="2116800"/>
      </dsp:txXfrm>
    </dsp:sp>
    <dsp:sp modelId="{9F49122A-339A-8D4E-A77C-1BA42CEF37BD}">
      <dsp:nvSpPr>
        <dsp:cNvPr id="0" name=""/>
        <dsp:cNvSpPr/>
      </dsp:nvSpPr>
      <dsp:spPr>
        <a:xfrm>
          <a:off x="398814" y="2348342"/>
          <a:ext cx="5583398"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9163" y="2388691"/>
        <a:ext cx="5502700" cy="74586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Do not eat, drink, smoke or touch your face whilst handling exhibits</a:t>
          </a:r>
          <a:endParaRPr lang="en-US" sz="2400" kern="1200" dirty="0"/>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All body fluid examples should be regarded as potentially infectious</a:t>
          </a:r>
          <a:endParaRPr lang="en-US" sz="2400" kern="1200" dirty="0"/>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Protect all cuts and grazes with waterproof dressings</a:t>
          </a:r>
          <a:endParaRPr lang="en-US" sz="2400" kern="1200" dirty="0"/>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Handle all items as little as possible</a:t>
          </a:r>
          <a:endParaRPr lang="en-US" sz="2400" kern="1200" dirty="0"/>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07B8CC-9123-984B-99D6-ABEE065EE54B}" type="datetimeFigureOut">
              <a:rPr lang="en-US" smtClean="0"/>
              <a:t>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426AD5-E695-F247-B03C-5506BE45B47A}" type="slidenum">
              <a:rPr lang="en-US" smtClean="0"/>
              <a:t>‹#›</a:t>
            </a:fld>
            <a:endParaRPr lang="en-US"/>
          </a:p>
        </p:txBody>
      </p:sp>
    </p:spTree>
    <p:extLst>
      <p:ext uri="{BB962C8B-B14F-4D97-AF65-F5344CB8AC3E}">
        <p14:creationId xmlns:p14="http://schemas.microsoft.com/office/powerpoint/2010/main" val="3916588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documentary: https://</a:t>
            </a:r>
            <a:r>
              <a:rPr lang="en-GB" dirty="0" err="1"/>
              <a:t>www.bbc.co.uk</a:t>
            </a:r>
            <a:r>
              <a:rPr lang="en-GB" dirty="0"/>
              <a:t>/</a:t>
            </a:r>
            <a:r>
              <a:rPr lang="en-GB" dirty="0" err="1"/>
              <a:t>iplayer</a:t>
            </a:r>
            <a:r>
              <a:rPr lang="en-GB" dirty="0"/>
              <a:t>/episode/m00129qq/forensics-the-real-csi-series-2-7-killer-in-the-car-park </a:t>
            </a:r>
          </a:p>
        </p:txBody>
      </p:sp>
      <p:sp>
        <p:nvSpPr>
          <p:cNvPr id="4" name="Slide Number Placeholder 3"/>
          <p:cNvSpPr>
            <a:spLocks noGrp="1"/>
          </p:cNvSpPr>
          <p:nvPr>
            <p:ph type="sldNum" sz="quarter" idx="5"/>
          </p:nvPr>
        </p:nvSpPr>
        <p:spPr/>
        <p:txBody>
          <a:bodyPr/>
          <a:lstStyle/>
          <a:p>
            <a:fld id="{704D3597-A46D-FC45-9613-445F3F4F325A}" type="slidenum">
              <a:rPr lang="en-GB" smtClean="0"/>
              <a:t>2</a:t>
            </a:fld>
            <a:endParaRPr lang="en-GB"/>
          </a:p>
        </p:txBody>
      </p:sp>
    </p:spTree>
    <p:extLst>
      <p:ext uri="{BB962C8B-B14F-4D97-AF65-F5344CB8AC3E}">
        <p14:creationId xmlns:p14="http://schemas.microsoft.com/office/powerpoint/2010/main" val="27118970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5</a:t>
            </a:fld>
            <a:endParaRPr lang="en-GB"/>
          </a:p>
        </p:txBody>
      </p:sp>
    </p:spTree>
    <p:extLst>
      <p:ext uri="{BB962C8B-B14F-4D97-AF65-F5344CB8AC3E}">
        <p14:creationId xmlns:p14="http://schemas.microsoft.com/office/powerpoint/2010/main" val="823436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6</a:t>
            </a:fld>
            <a:endParaRPr lang="en-GB"/>
          </a:p>
        </p:txBody>
      </p:sp>
    </p:spTree>
    <p:extLst>
      <p:ext uri="{BB962C8B-B14F-4D97-AF65-F5344CB8AC3E}">
        <p14:creationId xmlns:p14="http://schemas.microsoft.com/office/powerpoint/2010/main" val="1837365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8</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10</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11</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12</a:t>
            </a:fld>
            <a:endParaRPr lang="en-US"/>
          </a:p>
        </p:txBody>
      </p:sp>
    </p:spTree>
    <p:extLst>
      <p:ext uri="{BB962C8B-B14F-4D97-AF65-F5344CB8AC3E}">
        <p14:creationId xmlns:p14="http://schemas.microsoft.com/office/powerpoint/2010/main" val="359435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13</a:t>
            </a:fld>
            <a:endParaRPr lang="en-US"/>
          </a:p>
        </p:txBody>
      </p:sp>
    </p:spTree>
    <p:extLst>
      <p:ext uri="{BB962C8B-B14F-4D97-AF65-F5344CB8AC3E}">
        <p14:creationId xmlns:p14="http://schemas.microsoft.com/office/powerpoint/2010/main" val="3542775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14</a:t>
            </a:fld>
            <a:endParaRPr lang="en-US"/>
          </a:p>
        </p:txBody>
      </p:sp>
    </p:spTree>
    <p:extLst>
      <p:ext uri="{BB962C8B-B14F-4D97-AF65-F5344CB8AC3E}">
        <p14:creationId xmlns:p14="http://schemas.microsoft.com/office/powerpoint/2010/main" val="1181420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15</a:t>
            </a:fld>
            <a:endParaRPr lang="en-US"/>
          </a:p>
        </p:txBody>
      </p:sp>
    </p:spTree>
    <p:extLst>
      <p:ext uri="{BB962C8B-B14F-4D97-AF65-F5344CB8AC3E}">
        <p14:creationId xmlns:p14="http://schemas.microsoft.com/office/powerpoint/2010/main" val="37457781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Collecting all </a:t>
            </a:r>
            <a:r>
              <a:rPr kumimoji="0" lang="en-GB" sz="11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relevant material </a:t>
            </a: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will assist with the following areas;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Discuss each area with the students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Provide the students with a handout.</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16</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17</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Under certain conditions, these powers allow investigators to deprive individuals of their liberty, use reasonable physical force, enter their homes or other private premises, gain access to private information and to deploy intrusive surveillance techniques.</a:t>
            </a:r>
          </a:p>
          <a:p>
            <a:pPr>
              <a:lnSpc>
                <a:spcPct val="100000"/>
              </a:lnSpc>
            </a:pPr>
            <a:r>
              <a:rPr lang="en-GB" sz="1100" dirty="0">
                <a:latin typeface="Arial" panose="020B0604020202020204" pitchFamily="34" charset="0"/>
                <a:cs typeface="Arial" panose="020B0604020202020204" pitchFamily="34" charset="0"/>
              </a:rPr>
              <a:t>Investigators have a high level of discretion in how they choose to use these powers.</a:t>
            </a:r>
          </a:p>
        </p:txBody>
      </p:sp>
      <p:sp>
        <p:nvSpPr>
          <p:cNvPr id="4" name="Slide Number Placeholder 3"/>
          <p:cNvSpPr>
            <a:spLocks noGrp="1"/>
          </p:cNvSpPr>
          <p:nvPr>
            <p:ph type="sldNum" sz="quarter" idx="10"/>
          </p:nvPr>
        </p:nvSpPr>
        <p:spPr/>
        <p:txBody>
          <a:bodyPr/>
          <a:lstStyle/>
          <a:p>
            <a:fld id="{65821F20-3447-427A-A717-B1B8473CDB80}" type="slidenum">
              <a:rPr lang="en-GB" smtClean="0"/>
              <a:t>18</a:t>
            </a:fld>
            <a:endParaRPr lang="en-GB"/>
          </a:p>
        </p:txBody>
      </p:sp>
    </p:spTree>
    <p:extLst>
      <p:ext uri="{BB962C8B-B14F-4D97-AF65-F5344CB8AC3E}">
        <p14:creationId xmlns:p14="http://schemas.microsoft.com/office/powerpoint/2010/main" val="21355461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19</a:t>
            </a:fld>
            <a:endParaRPr lang="en-GB"/>
          </a:p>
        </p:txBody>
      </p:sp>
    </p:spTree>
    <p:extLst>
      <p:ext uri="{BB962C8B-B14F-4D97-AF65-F5344CB8AC3E}">
        <p14:creationId xmlns:p14="http://schemas.microsoft.com/office/powerpoint/2010/main" val="17437676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21</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22</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23</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24</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25</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26</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27</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28</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29</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30</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31</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32</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33</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34</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35</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36</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37</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38</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39</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40</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41</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42</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43</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44</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45</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46</a:t>
            </a:fld>
            <a:endParaRPr lang="en-US"/>
          </a:p>
        </p:txBody>
      </p:sp>
    </p:spTree>
    <p:extLst>
      <p:ext uri="{BB962C8B-B14F-4D97-AF65-F5344CB8AC3E}">
        <p14:creationId xmlns:p14="http://schemas.microsoft.com/office/powerpoint/2010/main" val="30642305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50</a:t>
            </a:fld>
            <a:endParaRPr lang="en-US"/>
          </a:p>
        </p:txBody>
      </p:sp>
    </p:spTree>
    <p:extLst>
      <p:ext uri="{BB962C8B-B14F-4D97-AF65-F5344CB8AC3E}">
        <p14:creationId xmlns:p14="http://schemas.microsoft.com/office/powerpoint/2010/main" val="341536668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51</a:t>
            </a:fld>
            <a:endParaRPr lang="en-US"/>
          </a:p>
        </p:txBody>
      </p:sp>
    </p:spTree>
    <p:extLst>
      <p:ext uri="{BB962C8B-B14F-4D97-AF65-F5344CB8AC3E}">
        <p14:creationId xmlns:p14="http://schemas.microsoft.com/office/powerpoint/2010/main" val="2882974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64893-5691-C745-8948-FC84B1823B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509AA38-E8A0-C14A-B501-3EA1450714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928B80A-C504-464C-A627-4B09A8031C1B}"/>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5" name="Footer Placeholder 4">
            <a:extLst>
              <a:ext uri="{FF2B5EF4-FFF2-40B4-BE49-F238E27FC236}">
                <a16:creationId xmlns:a16="http://schemas.microsoft.com/office/drawing/2014/main" id="{2D9E5513-E8A8-4D46-B766-F061ACFA2A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2291C1-ED4E-E344-94DB-827A2D533624}"/>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613078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BA96C-A43C-4B42-9618-DCD439AC2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24E93F-CFAB-674D-9E30-A307F6B3E6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101EAA-E9C8-2742-883B-436CD8B409F4}"/>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5" name="Footer Placeholder 4">
            <a:extLst>
              <a:ext uri="{FF2B5EF4-FFF2-40B4-BE49-F238E27FC236}">
                <a16:creationId xmlns:a16="http://schemas.microsoft.com/office/drawing/2014/main" id="{A13E3D72-E1CF-C646-97BC-80333D96A5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DAAB56-7FA6-2F47-8F5C-FE98B2244A5A}"/>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674164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46BC0-009C-9340-824C-C00AAC5E8C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FE2E03E-D682-FE41-826B-3CFA9C81E4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14500A-9734-3148-B9B7-C57900C4AAFB}"/>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5" name="Footer Placeholder 4">
            <a:extLst>
              <a:ext uri="{FF2B5EF4-FFF2-40B4-BE49-F238E27FC236}">
                <a16:creationId xmlns:a16="http://schemas.microsoft.com/office/drawing/2014/main" id="{6303AB39-B9B9-794B-B712-4CB312C071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AF830A-B2B0-1344-A868-18BA19CD4067}"/>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073540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514F-B92C-8B4F-8D58-BE8DDA0C22A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90B8FC-2986-B242-8BA9-AC56098CED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4C7F1B6-056F-8A49-808A-F3D671BFC2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EFC67DA-B508-A345-8657-FBF0456596DF}"/>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6" name="Footer Placeholder 5">
            <a:extLst>
              <a:ext uri="{FF2B5EF4-FFF2-40B4-BE49-F238E27FC236}">
                <a16:creationId xmlns:a16="http://schemas.microsoft.com/office/drawing/2014/main" id="{801DE9AA-26FB-F14B-87E7-B91F240476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D612BA-D3AE-324F-87E7-C4823B2DC29E}"/>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1510785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275AD-389F-324B-9EE4-B5CDF9ECB71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F3B13FE-8BC5-0A43-875C-7104BC678E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0B202D-7382-3C40-BD38-1E67BC25D3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A01745-A350-134F-BFB8-FA404AA160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BB06049-BF4C-644E-8386-EE470E7485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8FEA250-A628-5E42-B228-CB6433C8ED16}"/>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8" name="Footer Placeholder 7">
            <a:extLst>
              <a:ext uri="{FF2B5EF4-FFF2-40B4-BE49-F238E27FC236}">
                <a16:creationId xmlns:a16="http://schemas.microsoft.com/office/drawing/2014/main" id="{6E77749E-C7AA-C148-BB3C-770DC6F3B5B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0DDC9C-46B6-F441-96CC-5F7DAC64AE4E}"/>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4094339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686C8-2E93-CF46-9B00-12755FD0AD7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BEC23EF-E274-E249-968D-C5A8943DB488}"/>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4" name="Footer Placeholder 3">
            <a:extLst>
              <a:ext uri="{FF2B5EF4-FFF2-40B4-BE49-F238E27FC236}">
                <a16:creationId xmlns:a16="http://schemas.microsoft.com/office/drawing/2014/main" id="{BFBA5012-23DB-1641-94F0-AAA1FAF9BC9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1897C72-5AC0-134F-B088-E119C16566A5}"/>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85507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66B040-DEA7-1348-BA14-F61932790E00}"/>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3" name="Footer Placeholder 2">
            <a:extLst>
              <a:ext uri="{FF2B5EF4-FFF2-40B4-BE49-F238E27FC236}">
                <a16:creationId xmlns:a16="http://schemas.microsoft.com/office/drawing/2014/main" id="{E7AFFC39-62B4-4C43-B0A0-E0767161EA8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657B1C5-D16E-9947-B840-87179DD57F03}"/>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1126115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0ABCF-3D91-4347-A42D-7AF4592171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6A9EAC5-22CD-DC4A-BE6B-16EFF29D96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D9E51E-D512-694E-9988-3AB01DDDA0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2BDECD-DDC4-8348-A555-7AAF9C95DA8A}"/>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6" name="Footer Placeholder 5">
            <a:extLst>
              <a:ext uri="{FF2B5EF4-FFF2-40B4-BE49-F238E27FC236}">
                <a16:creationId xmlns:a16="http://schemas.microsoft.com/office/drawing/2014/main" id="{F8CD94D6-D3A2-8C45-B0A5-6FAE57FD2F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B01442-C8A3-C343-A37E-325A0E56BD8C}"/>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296817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768C2-3D4A-D346-9EF1-A866AEA2E0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CF8393E-1A4F-2446-B5E8-0167C03F8F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9B40786-B20A-2B42-97B3-809FBC1746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82EC7E-F46A-C64C-872F-529E862FAF9A}"/>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6" name="Footer Placeholder 5">
            <a:extLst>
              <a:ext uri="{FF2B5EF4-FFF2-40B4-BE49-F238E27FC236}">
                <a16:creationId xmlns:a16="http://schemas.microsoft.com/office/drawing/2014/main" id="{D23B6197-A857-4444-8926-588A407A18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0030FB-F2B3-CC46-BCF2-6E80A374AA74}"/>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1315430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4F644-1784-7F47-9AC0-AFE85588B8B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A6153B-8A05-9244-8211-EA0DF1071A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D72DD3-88DC-054B-AB73-BD3828C532DA}"/>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5" name="Footer Placeholder 4">
            <a:extLst>
              <a:ext uri="{FF2B5EF4-FFF2-40B4-BE49-F238E27FC236}">
                <a16:creationId xmlns:a16="http://schemas.microsoft.com/office/drawing/2014/main" id="{3D67EB43-617D-2B42-A939-8A5D6AAD12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5BDF06-F5B8-FD41-9282-80ABE6CCFAE7}"/>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2561284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4B45CF-997C-064D-8E83-6F8B9ABE09D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B09B07-5354-8A4E-AC7F-C7A4AB4FDA6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4A50DF-AC40-8C4B-830D-4515179E247F}"/>
              </a:ext>
            </a:extLst>
          </p:cNvPr>
          <p:cNvSpPr>
            <a:spLocks noGrp="1"/>
          </p:cNvSpPr>
          <p:nvPr>
            <p:ph type="dt" sz="half" idx="10"/>
          </p:nvPr>
        </p:nvSpPr>
        <p:spPr/>
        <p:txBody>
          <a:bodyPr/>
          <a:lstStyle/>
          <a:p>
            <a:fld id="{47CEEFA2-75F4-F443-87B9-DC8A542C5876}" type="datetimeFigureOut">
              <a:rPr lang="en-US" smtClean="0"/>
              <a:t>2/7/22</a:t>
            </a:fld>
            <a:endParaRPr lang="en-US"/>
          </a:p>
        </p:txBody>
      </p:sp>
      <p:sp>
        <p:nvSpPr>
          <p:cNvPr id="5" name="Footer Placeholder 4">
            <a:extLst>
              <a:ext uri="{FF2B5EF4-FFF2-40B4-BE49-F238E27FC236}">
                <a16:creationId xmlns:a16="http://schemas.microsoft.com/office/drawing/2014/main" id="{306BE491-0E85-3C44-B528-DEB74AF951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1B9104-7317-C74E-BB3E-0A74603A789F}"/>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380179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E5AEE7-6DF6-8743-89F3-6993E3292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A62CE32-FB79-8C46-9DC3-1766B11AF7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046E71-F136-C646-A359-2AC902A561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CEEFA2-75F4-F443-87B9-DC8A542C5876}" type="datetimeFigureOut">
              <a:rPr lang="en-US" smtClean="0"/>
              <a:t>2/7/22</a:t>
            </a:fld>
            <a:endParaRPr lang="en-US"/>
          </a:p>
        </p:txBody>
      </p:sp>
      <p:sp>
        <p:nvSpPr>
          <p:cNvPr id="5" name="Footer Placeholder 4">
            <a:extLst>
              <a:ext uri="{FF2B5EF4-FFF2-40B4-BE49-F238E27FC236}">
                <a16:creationId xmlns:a16="http://schemas.microsoft.com/office/drawing/2014/main" id="{D4E8AA9A-6E1E-AC40-B471-0E6543F4B7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DA7E28E-9070-944C-BC8B-AB000B3A68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40CE5F-4583-B241-B198-85B63CFE4214}" type="slidenum">
              <a:rPr lang="en-US" smtClean="0"/>
              <a:t>‹#›</a:t>
            </a:fld>
            <a:endParaRPr lang="en-US"/>
          </a:p>
        </p:txBody>
      </p:sp>
    </p:spTree>
    <p:extLst>
      <p:ext uri="{BB962C8B-B14F-4D97-AF65-F5344CB8AC3E}">
        <p14:creationId xmlns:p14="http://schemas.microsoft.com/office/powerpoint/2010/main" val="4174862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bbc.co.uk/iplayer/episode/m00129qq/forensics-the-real-csi-series-2-7-killer-in-the-car-park"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7.jpe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33.jpeg"/><Relationship Id="rId7" Type="http://schemas.openxmlformats.org/officeDocument/2006/relationships/image" Target="../media/image37.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 Id="rId9" Type="http://schemas.openxmlformats.org/officeDocument/2006/relationships/image" Target="../media/image39.jpeg"/></Relationships>
</file>

<file path=ppt/slides/_rels/slide24.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44.jpeg"/></Relationships>
</file>

<file path=ppt/slides/_rels/slide28.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46.jpeg"/></Relationships>
</file>

<file path=ppt/slides/_rels/slide29.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49.jpeg"/><Relationship Id="rId4" Type="http://schemas.openxmlformats.org/officeDocument/2006/relationships/diagramLayout" Target="../diagrams/layout8.xml"/><Relationship Id="rId9" Type="http://schemas.openxmlformats.org/officeDocument/2006/relationships/image" Target="../media/image48.jpeg"/></Relationships>
</file>

<file path=ppt/slides/_rels/slide30.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51.jpeg"/></Relationships>
</file>

<file path=ppt/slides/_rels/slide3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53.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10" Type="http://schemas.openxmlformats.org/officeDocument/2006/relationships/image" Target="../media/image55.jpeg"/><Relationship Id="rId4" Type="http://schemas.openxmlformats.org/officeDocument/2006/relationships/diagramLayout" Target="../diagrams/layout10.xml"/><Relationship Id="rId9" Type="http://schemas.openxmlformats.org/officeDocument/2006/relationships/image" Target="../media/image54.jpeg"/></Relationships>
</file>

<file path=ppt/slides/_rels/slide3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56.jpeg"/><Relationship Id="rId7" Type="http://schemas.openxmlformats.org/officeDocument/2006/relationships/diagramColors" Target="../diagrams/colors11.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57.jpeg"/></Relationships>
</file>

<file path=ppt/slides/_rels/slide3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60.jpeg"/><Relationship Id="rId4" Type="http://schemas.openxmlformats.org/officeDocument/2006/relationships/image" Target="../media/image59.jpeg"/></Relationships>
</file>

<file path=ppt/slides/_rels/slide35.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63.jpeg"/><Relationship Id="rId4" Type="http://schemas.openxmlformats.org/officeDocument/2006/relationships/diagramLayout" Target="../diagrams/layout12.xml"/><Relationship Id="rId9" Type="http://schemas.openxmlformats.org/officeDocument/2006/relationships/image" Target="../media/image62.jpeg"/></Relationships>
</file>

<file path=ppt/slides/_rels/slide36.xml.rels><?xml version="1.0" encoding="UTF-8" standalone="yes"?>
<Relationships xmlns="http://schemas.openxmlformats.org/package/2006/relationships"><Relationship Id="rId8" Type="http://schemas.openxmlformats.org/officeDocument/2006/relationships/image" Target="../media/image64.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10" Type="http://schemas.openxmlformats.org/officeDocument/2006/relationships/image" Target="../media/image66.jpeg"/><Relationship Id="rId4" Type="http://schemas.openxmlformats.org/officeDocument/2006/relationships/diagramLayout" Target="../diagrams/layout13.xml"/><Relationship Id="rId9" Type="http://schemas.openxmlformats.org/officeDocument/2006/relationships/image" Target="../media/image65.jpeg"/></Relationships>
</file>

<file path=ppt/slides/_rels/slide3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 Id="rId9" Type="http://schemas.openxmlformats.org/officeDocument/2006/relationships/image" Target="../media/image68.jpeg"/></Relationships>
</file>

<file path=ppt/slides/_rels/slide39.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image" Target="../media/image70.jpe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42.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image" Target="../media/image73.jpeg"/><Relationship Id="rId7" Type="http://schemas.openxmlformats.org/officeDocument/2006/relationships/diagramQuickStyle" Target="../diagrams/quickStyle17.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Layout" Target="../diagrams/layout17.xml"/><Relationship Id="rId5" Type="http://schemas.openxmlformats.org/officeDocument/2006/relationships/diagramData" Target="../diagrams/data17.xml"/><Relationship Id="rId4" Type="http://schemas.openxmlformats.org/officeDocument/2006/relationships/image" Target="../media/image74.jpeg"/><Relationship Id="rId9" Type="http://schemas.microsoft.com/office/2007/relationships/diagramDrawing" Target="../diagrams/drawing17.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4.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 Id="rId9" Type="http://schemas.openxmlformats.org/officeDocument/2006/relationships/image" Target="../media/image77.jpeg"/></Relationships>
</file>

<file path=ppt/slides/_rels/slide46.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ECC17D51-93BC-8E4A-A68D-33479DD36744}"/>
              </a:ext>
            </a:extLst>
          </p:cNvPr>
          <p:cNvSpPr>
            <a:spLocks noGrp="1"/>
          </p:cNvSpPr>
          <p:nvPr>
            <p:ph type="ctrTitle"/>
          </p:nvPr>
        </p:nvSpPr>
        <p:spPr>
          <a:xfrm>
            <a:off x="8153400" y="818457"/>
            <a:ext cx="3322317" cy="2975876"/>
          </a:xfrm>
        </p:spPr>
        <p:txBody>
          <a:bodyPr anchor="b">
            <a:normAutofit/>
          </a:bodyPr>
          <a:lstStyle/>
          <a:p>
            <a:pPr algn="l"/>
            <a:r>
              <a:rPr lang="en-US" sz="4400"/>
              <a:t>Forensic Recovery &amp; Examination </a:t>
            </a:r>
          </a:p>
        </p:txBody>
      </p:sp>
      <p:sp>
        <p:nvSpPr>
          <p:cNvPr id="3" name="Subtitle 2">
            <a:extLst>
              <a:ext uri="{FF2B5EF4-FFF2-40B4-BE49-F238E27FC236}">
                <a16:creationId xmlns:a16="http://schemas.microsoft.com/office/drawing/2014/main" id="{B79842C8-D9FF-F846-9C11-1F4144D98EBC}"/>
              </a:ext>
            </a:extLst>
          </p:cNvPr>
          <p:cNvSpPr>
            <a:spLocks noGrp="1"/>
          </p:cNvSpPr>
          <p:nvPr>
            <p:ph type="subTitle" idx="1"/>
          </p:nvPr>
        </p:nvSpPr>
        <p:spPr>
          <a:xfrm>
            <a:off x="8153401" y="3948158"/>
            <a:ext cx="3322316" cy="1692066"/>
          </a:xfrm>
        </p:spPr>
        <p:txBody>
          <a:bodyPr anchor="t">
            <a:normAutofit/>
          </a:bodyPr>
          <a:lstStyle/>
          <a:p>
            <a:pPr algn="l"/>
            <a:r>
              <a:rPr lang="en-US" sz="2000"/>
              <a:t>Workshop 2 </a:t>
            </a:r>
          </a:p>
        </p:txBody>
      </p:sp>
      <p:pic>
        <p:nvPicPr>
          <p:cNvPr id="4" name="Picture 2" descr="At a crime scene,... - Advance forensic and criminal justice | Facebook">
            <a:extLst>
              <a:ext uri="{FF2B5EF4-FFF2-40B4-BE49-F238E27FC236}">
                <a16:creationId xmlns:a16="http://schemas.microsoft.com/office/drawing/2014/main" id="{F06EA104-48C7-C34D-AD38-9B9583C9E2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6280" y="587762"/>
            <a:ext cx="6436548" cy="5682475"/>
          </a:xfrm>
          <a:prstGeom prst="rect">
            <a:avLst/>
          </a:prstGeom>
          <a:noFill/>
          <a:extLst>
            <a:ext uri="{909E8E84-426E-40DD-AFC4-6F175D3DCCD1}">
              <a14:hiddenFill xmlns:a14="http://schemas.microsoft.com/office/drawing/2010/main">
                <a:solidFill>
                  <a:srgbClr val="FFFFFF"/>
                </a:solidFill>
              </a14:hiddenFill>
            </a:ext>
          </a:extLst>
        </p:spPr>
      </p:pic>
      <p:cxnSp>
        <p:nvCxnSpPr>
          <p:cNvPr id="18" name="Straight Connector 17">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861318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676B-31E3-3146-B293-58E20E6FEAB4}"/>
              </a:ext>
            </a:extLst>
          </p:cNvPr>
          <p:cNvSpPr>
            <a:spLocks noGrp="1"/>
          </p:cNvSpPr>
          <p:nvPr>
            <p:ph type="title"/>
          </p:nvPr>
        </p:nvSpPr>
        <p:spPr>
          <a:xfrm>
            <a:off x="0" y="0"/>
            <a:ext cx="10515600" cy="1325563"/>
          </a:xfrm>
        </p:spPr>
        <p:txBody>
          <a:bodyPr/>
          <a:lstStyle/>
          <a:p>
            <a:r>
              <a:rPr lang="en-GB" u="sng" dirty="0"/>
              <a:t> Watch and Identify...</a:t>
            </a:r>
          </a:p>
        </p:txBody>
      </p:sp>
      <p:pic>
        <p:nvPicPr>
          <p:cNvPr id="5" name="Picture 4" descr="A person sitting at a desk&#10;&#10;Description automatically generated with low confidence">
            <a:extLst>
              <a:ext uri="{FF2B5EF4-FFF2-40B4-BE49-F238E27FC236}">
                <a16:creationId xmlns:a16="http://schemas.microsoft.com/office/drawing/2014/main" id="{4717C11B-6F00-4249-A101-4054C888AB2C}"/>
              </a:ext>
            </a:extLst>
          </p:cNvPr>
          <p:cNvPicPr>
            <a:picLocks noChangeAspect="1"/>
          </p:cNvPicPr>
          <p:nvPr/>
        </p:nvPicPr>
        <p:blipFill>
          <a:blip r:embed="rId3"/>
          <a:stretch>
            <a:fillRect/>
          </a:stretch>
        </p:blipFill>
        <p:spPr>
          <a:xfrm>
            <a:off x="216409" y="1333755"/>
            <a:ext cx="5708904" cy="3243072"/>
          </a:xfrm>
          <a:prstGeom prst="rect">
            <a:avLst/>
          </a:prstGeom>
        </p:spPr>
      </p:pic>
      <p:sp>
        <p:nvSpPr>
          <p:cNvPr id="7" name="TextBox 6">
            <a:extLst>
              <a:ext uri="{FF2B5EF4-FFF2-40B4-BE49-F238E27FC236}">
                <a16:creationId xmlns:a16="http://schemas.microsoft.com/office/drawing/2014/main" id="{E125A551-C7FC-014C-A5C5-49F8A7508436}"/>
              </a:ext>
            </a:extLst>
          </p:cNvPr>
          <p:cNvSpPr txBox="1"/>
          <p:nvPr/>
        </p:nvSpPr>
        <p:spPr>
          <a:xfrm>
            <a:off x="6772656" y="365867"/>
            <a:ext cx="4791456" cy="4401205"/>
          </a:xfrm>
          <a:prstGeom prst="rect">
            <a:avLst/>
          </a:prstGeom>
          <a:solidFill>
            <a:schemeClr val="accent1">
              <a:lumMod val="60000"/>
              <a:lumOff val="40000"/>
            </a:schemeClr>
          </a:solidFill>
        </p:spPr>
        <p:txBody>
          <a:bodyPr wrap="square" rtlCol="0">
            <a:spAutoFit/>
          </a:bodyPr>
          <a:lstStyle/>
          <a:p>
            <a:endParaRPr lang="en-GB" dirty="0"/>
          </a:p>
          <a:p>
            <a:r>
              <a:rPr lang="en-GB" sz="2800" u="sng" dirty="0"/>
              <a:t>Task: </a:t>
            </a:r>
          </a:p>
          <a:p>
            <a:endParaRPr lang="en-GB" dirty="0"/>
          </a:p>
          <a:p>
            <a:r>
              <a:rPr lang="en-GB" dirty="0"/>
              <a:t>Watch the documentary:  </a:t>
            </a:r>
          </a:p>
          <a:p>
            <a:endParaRPr lang="en-GB" dirty="0"/>
          </a:p>
          <a:p>
            <a:pPr marL="285750" indent="-285750">
              <a:buFontTx/>
              <a:buChar char="-"/>
            </a:pPr>
            <a:r>
              <a:rPr lang="en-GB" dirty="0"/>
              <a:t>identify where you believe forensic recovery  and/or examination take place</a:t>
            </a:r>
          </a:p>
          <a:p>
            <a:endParaRPr lang="en-GB" dirty="0"/>
          </a:p>
          <a:p>
            <a:pPr marL="285750" indent="-285750">
              <a:buFontTx/>
              <a:buChar char="-"/>
            </a:pPr>
            <a:r>
              <a:rPr lang="en-GB" dirty="0"/>
              <a:t>identify where you believe policing powers are being executed (</a:t>
            </a:r>
            <a:r>
              <a:rPr lang="en-GB" dirty="0" err="1"/>
              <a:t>i.e</a:t>
            </a:r>
            <a:r>
              <a:rPr lang="en-GB" dirty="0"/>
              <a:t>, search powers)</a:t>
            </a:r>
          </a:p>
          <a:p>
            <a:pPr marL="285750" indent="-285750">
              <a:buFontTx/>
              <a:buChar char="-"/>
            </a:pPr>
            <a:endParaRPr lang="en-GB" dirty="0"/>
          </a:p>
          <a:p>
            <a:pPr marL="285750" indent="-285750">
              <a:buFontTx/>
              <a:buChar char="-"/>
            </a:pPr>
            <a:endParaRPr lang="en-GB" dirty="0"/>
          </a:p>
          <a:p>
            <a:r>
              <a:rPr lang="en-GB" dirty="0"/>
              <a:t>Don’t worry about knowing the acts and sections - This is what we’re going to learn over the coming weeks!  This is just to get you thinking!</a:t>
            </a:r>
          </a:p>
        </p:txBody>
      </p:sp>
      <p:sp>
        <p:nvSpPr>
          <p:cNvPr id="8" name="TextBox 7">
            <a:extLst>
              <a:ext uri="{FF2B5EF4-FFF2-40B4-BE49-F238E27FC236}">
                <a16:creationId xmlns:a16="http://schemas.microsoft.com/office/drawing/2014/main" id="{88F823B8-E783-A449-8DEF-7C312DCDE17D}"/>
              </a:ext>
            </a:extLst>
          </p:cNvPr>
          <p:cNvSpPr txBox="1"/>
          <p:nvPr/>
        </p:nvSpPr>
        <p:spPr>
          <a:xfrm>
            <a:off x="216407" y="4767072"/>
            <a:ext cx="5879593" cy="923330"/>
          </a:xfrm>
          <a:prstGeom prst="rect">
            <a:avLst/>
          </a:prstGeom>
          <a:noFill/>
        </p:spPr>
        <p:txBody>
          <a:bodyPr wrap="square" rtlCol="0">
            <a:spAutoFit/>
          </a:bodyPr>
          <a:lstStyle/>
          <a:p>
            <a:r>
              <a:rPr lang="en-GB" dirty="0"/>
              <a:t>Documentary: Forensics: The Real CSI </a:t>
            </a:r>
            <a:br>
              <a:rPr lang="en-GB" dirty="0"/>
            </a:br>
            <a:r>
              <a:rPr lang="en-GB" dirty="0"/>
              <a:t>Series: 2 </a:t>
            </a:r>
          </a:p>
          <a:p>
            <a:r>
              <a:rPr lang="en-GB" dirty="0"/>
              <a:t>Episode: 7 ‘Killing in the Car Park’</a:t>
            </a:r>
          </a:p>
        </p:txBody>
      </p:sp>
      <p:sp>
        <p:nvSpPr>
          <p:cNvPr id="9" name="TextBox 8">
            <a:extLst>
              <a:ext uri="{FF2B5EF4-FFF2-40B4-BE49-F238E27FC236}">
                <a16:creationId xmlns:a16="http://schemas.microsoft.com/office/drawing/2014/main" id="{7BC3642A-6810-3945-B10A-828738ECF0AF}"/>
              </a:ext>
            </a:extLst>
          </p:cNvPr>
          <p:cNvSpPr txBox="1"/>
          <p:nvPr/>
        </p:nvSpPr>
        <p:spPr>
          <a:xfrm>
            <a:off x="216407" y="5902390"/>
            <a:ext cx="3925824" cy="369332"/>
          </a:xfrm>
          <a:prstGeom prst="rect">
            <a:avLst/>
          </a:prstGeom>
          <a:noFill/>
        </p:spPr>
        <p:txBody>
          <a:bodyPr wrap="square" rtlCol="0">
            <a:spAutoFit/>
          </a:bodyPr>
          <a:lstStyle/>
          <a:p>
            <a:r>
              <a:rPr lang="en-GB" dirty="0"/>
              <a:t>Clicks </a:t>
            </a:r>
            <a:r>
              <a:rPr lang="en-GB" dirty="0">
                <a:hlinkClick r:id="rId4"/>
              </a:rPr>
              <a:t>here</a:t>
            </a:r>
            <a:r>
              <a:rPr lang="en-GB" dirty="0"/>
              <a:t> to play the documentary</a:t>
            </a:r>
          </a:p>
        </p:txBody>
      </p:sp>
      <p:sp>
        <p:nvSpPr>
          <p:cNvPr id="11" name="TextBox 10">
            <a:extLst>
              <a:ext uri="{FF2B5EF4-FFF2-40B4-BE49-F238E27FC236}">
                <a16:creationId xmlns:a16="http://schemas.microsoft.com/office/drawing/2014/main" id="{F056CB01-D7CA-A347-9848-9313110EF576}"/>
              </a:ext>
            </a:extLst>
          </p:cNvPr>
          <p:cNvSpPr txBox="1"/>
          <p:nvPr/>
        </p:nvSpPr>
        <p:spPr>
          <a:xfrm>
            <a:off x="5407152" y="5071393"/>
            <a:ext cx="6156960" cy="1754326"/>
          </a:xfrm>
          <a:prstGeom prst="rect">
            <a:avLst/>
          </a:prstGeom>
          <a:solidFill>
            <a:schemeClr val="accent2">
              <a:lumMod val="60000"/>
              <a:lumOff val="40000"/>
            </a:schemeClr>
          </a:solidFill>
        </p:spPr>
        <p:txBody>
          <a:bodyPr wrap="square">
            <a:spAutoFit/>
          </a:bodyPr>
          <a:lstStyle/>
          <a:p>
            <a:pPr algn="ctr"/>
            <a:r>
              <a:rPr lang="en-GB" dirty="0"/>
              <a:t>Note: Please complete this task before next week’s on-campus workshop. </a:t>
            </a:r>
          </a:p>
          <a:p>
            <a:pPr algn="ctr"/>
            <a:endParaRPr lang="en-GB" dirty="0"/>
          </a:p>
          <a:p>
            <a:pPr algn="ctr"/>
            <a:r>
              <a:rPr lang="en-GB" dirty="0"/>
              <a:t>We will be discussing this in detail.  </a:t>
            </a:r>
          </a:p>
          <a:p>
            <a:pPr algn="ctr"/>
            <a:br>
              <a:rPr lang="en-GB" dirty="0"/>
            </a:br>
            <a:r>
              <a:rPr lang="en-GB" dirty="0"/>
              <a:t>Participation is required in tasks set during this module :-D</a:t>
            </a:r>
          </a:p>
        </p:txBody>
      </p:sp>
    </p:spTree>
    <p:extLst>
      <p:ext uri="{BB962C8B-B14F-4D97-AF65-F5344CB8AC3E}">
        <p14:creationId xmlns:p14="http://schemas.microsoft.com/office/powerpoint/2010/main" val="3755042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82564703-D9C3-D649-B97A-165455A4EC9F}"/>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B337F-F051-1444-85F2-02BB088721B4}"/>
              </a:ext>
            </a:extLst>
          </p:cNvPr>
          <p:cNvSpPr>
            <a:spLocks noGrp="1"/>
          </p:cNvSpPr>
          <p:nvPr>
            <p:ph type="title"/>
          </p:nvPr>
        </p:nvSpPr>
        <p:spPr>
          <a:xfrm>
            <a:off x="389831" y="206712"/>
            <a:ext cx="10515600" cy="1325563"/>
          </a:xfrm>
        </p:spPr>
        <p:txBody>
          <a:bodyPr/>
          <a:lstStyle/>
          <a:p>
            <a:r>
              <a:rPr lang="en-US" dirty="0">
                <a:solidFill>
                  <a:schemeClr val="bg1"/>
                </a:solidFill>
              </a:rPr>
              <a:t>Recap Workshop 1: Overview </a:t>
            </a:r>
          </a:p>
        </p:txBody>
      </p:sp>
      <p:sp>
        <p:nvSpPr>
          <p:cNvPr id="3" name="Content Placeholder 2">
            <a:extLst>
              <a:ext uri="{FF2B5EF4-FFF2-40B4-BE49-F238E27FC236}">
                <a16:creationId xmlns:a16="http://schemas.microsoft.com/office/drawing/2014/main" id="{4BD6727B-7A0D-6747-BA70-AF0892506BCB}"/>
              </a:ext>
            </a:extLst>
          </p:cNvPr>
          <p:cNvSpPr>
            <a:spLocks noGrp="1"/>
          </p:cNvSpPr>
          <p:nvPr>
            <p:ph idx="1"/>
          </p:nvPr>
        </p:nvSpPr>
        <p:spPr>
          <a:xfrm>
            <a:off x="389831" y="2185543"/>
            <a:ext cx="5519057" cy="4351338"/>
          </a:xfrm>
        </p:spPr>
        <p:txBody>
          <a:bodyPr/>
          <a:lstStyle/>
          <a:p>
            <a:r>
              <a:rPr lang="en-US" dirty="0"/>
              <a:t>The Principle of Exchange (</a:t>
            </a:r>
            <a:r>
              <a:rPr lang="en-US" dirty="0" err="1"/>
              <a:t>Locard</a:t>
            </a:r>
            <a:r>
              <a:rPr lang="en-US" dirty="0"/>
              <a:t>) </a:t>
            </a:r>
          </a:p>
          <a:p>
            <a:r>
              <a:rPr lang="en-US" dirty="0"/>
              <a:t>Cross contamination</a:t>
            </a:r>
          </a:p>
          <a:p>
            <a:r>
              <a:rPr lang="en-US" dirty="0"/>
              <a:t>Role of a CSI</a:t>
            </a:r>
          </a:p>
          <a:p>
            <a:r>
              <a:rPr lang="en-US" dirty="0"/>
              <a:t>Forensic capabilities </a:t>
            </a:r>
          </a:p>
          <a:p>
            <a:r>
              <a:rPr lang="en-US" dirty="0"/>
              <a:t>Sources of forensic evidence (triangle) </a:t>
            </a:r>
          </a:p>
          <a:p>
            <a:r>
              <a:rPr lang="en-US" dirty="0"/>
              <a:t>Types of evidence </a:t>
            </a:r>
          </a:p>
          <a:p>
            <a:pPr marL="0" indent="0">
              <a:buNone/>
            </a:pPr>
            <a:endParaRPr lang="en-US" dirty="0"/>
          </a:p>
          <a:p>
            <a:endParaRPr lang="en-US" dirty="0"/>
          </a:p>
        </p:txBody>
      </p:sp>
      <p:sp>
        <p:nvSpPr>
          <p:cNvPr id="4" name="Content Placeholder 2">
            <a:extLst>
              <a:ext uri="{FF2B5EF4-FFF2-40B4-BE49-F238E27FC236}">
                <a16:creationId xmlns:a16="http://schemas.microsoft.com/office/drawing/2014/main" id="{E13346D2-2C71-A14C-8091-6604F26527E3}"/>
              </a:ext>
            </a:extLst>
          </p:cNvPr>
          <p:cNvSpPr txBox="1">
            <a:spLocks/>
          </p:cNvSpPr>
          <p:nvPr/>
        </p:nvSpPr>
        <p:spPr>
          <a:xfrm>
            <a:off x="5954742" y="2185543"/>
            <a:ext cx="551905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Arriving at scene</a:t>
            </a:r>
          </a:p>
          <a:p>
            <a:r>
              <a:rPr lang="en-US" dirty="0"/>
              <a:t>Investigative mind-set </a:t>
            </a:r>
          </a:p>
          <a:p>
            <a:r>
              <a:rPr lang="en-US" dirty="0"/>
              <a:t>Golden Hour Principles </a:t>
            </a:r>
          </a:p>
          <a:p>
            <a:r>
              <a:rPr lang="en-US" dirty="0"/>
              <a:t>Initial risk assessments (Dynamic)</a:t>
            </a:r>
          </a:p>
          <a:p>
            <a:r>
              <a:rPr lang="en-US" dirty="0"/>
              <a:t>Scene control </a:t>
            </a:r>
          </a:p>
          <a:p>
            <a:r>
              <a:rPr lang="en-US" dirty="0"/>
              <a:t>Preserving the scene </a:t>
            </a:r>
          </a:p>
          <a:p>
            <a:r>
              <a:rPr lang="en-US" dirty="0"/>
              <a:t> The 4 R’s </a:t>
            </a:r>
          </a:p>
          <a:p>
            <a:pPr marL="0" indent="0">
              <a:buFont typeface="Arial" panose="020B0604020202020204" pitchFamily="34" charset="0"/>
              <a:buNone/>
            </a:pPr>
            <a:endParaRPr lang="en-US" dirty="0"/>
          </a:p>
          <a:p>
            <a:endParaRPr lang="en-US" dirty="0"/>
          </a:p>
        </p:txBody>
      </p:sp>
      <p:pic>
        <p:nvPicPr>
          <p:cNvPr id="1026" name="Picture 2" descr="If the UK cares about justice, it must fund forensic services properly |  Angela Gallop | The Guardian">
            <a:extLst>
              <a:ext uri="{FF2B5EF4-FFF2-40B4-BE49-F238E27FC236}">
                <a16:creationId xmlns:a16="http://schemas.microsoft.com/office/drawing/2014/main" id="{CDC169D2-920A-B644-B960-118409C997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47067" y="206712"/>
            <a:ext cx="2752090" cy="2061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450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A7310F-C76C-364B-891A-9F7849A73E60}"/>
              </a:ext>
            </a:extLst>
          </p:cNvPr>
          <p:cNvSpPr>
            <a:spLocks noGrp="1"/>
          </p:cNvSpPr>
          <p:nvPr>
            <p:ph type="title"/>
          </p:nvPr>
        </p:nvSpPr>
        <p:spPr>
          <a:xfrm>
            <a:off x="621792" y="1161288"/>
            <a:ext cx="3602736" cy="4526280"/>
          </a:xfrm>
        </p:spPr>
        <p:txBody>
          <a:bodyPr>
            <a:normAutofit/>
          </a:bodyPr>
          <a:lstStyle/>
          <a:p>
            <a:r>
              <a:rPr lang="en-US" sz="4000" dirty="0"/>
              <a:t>Today’s aims and learning outcomes…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7" name="Content Placeholder 2">
            <a:extLst>
              <a:ext uri="{FF2B5EF4-FFF2-40B4-BE49-F238E27FC236}">
                <a16:creationId xmlns:a16="http://schemas.microsoft.com/office/drawing/2014/main" id="{D634C0E1-406B-4BBF-A85D-375F9EFCCF41}"/>
              </a:ext>
            </a:extLst>
          </p:cNvPr>
          <p:cNvGraphicFramePr>
            <a:graphicFrameLocks noGrp="1"/>
          </p:cNvGraphicFramePr>
          <p:nvPr>
            <p:ph idx="1"/>
            <p:extLst>
              <p:ext uri="{D42A27DB-BD31-4B8C-83A1-F6EECF244321}">
                <p14:modId xmlns:p14="http://schemas.microsoft.com/office/powerpoint/2010/main" val="144870535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8880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43F5A"/>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731520" y="731520"/>
            <a:ext cx="6089904" cy="1426464"/>
          </a:xfrm>
        </p:spPr>
        <p:txBody>
          <a:bodyPr>
            <a:normAutofit/>
          </a:bodyPr>
          <a:lstStyle/>
          <a:p>
            <a:r>
              <a:rPr lang="en-GB" dirty="0">
                <a:solidFill>
                  <a:srgbClr val="FFFFFF"/>
                </a:solidFill>
              </a:rPr>
              <a:t>Investigative mind-set</a:t>
            </a:r>
          </a:p>
        </p:txBody>
      </p:sp>
      <p:sp>
        <p:nvSpPr>
          <p:cNvPr id="193" name="Rectangle 19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4" name="Rectangle 19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4BD5FF"/>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5" name="Rectangle 19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177" r="18418" b="2"/>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2616597237"/>
              </p:ext>
            </p:extLst>
          </p:nvPr>
        </p:nvGraphicFramePr>
        <p:xfrm>
          <a:off x="458920" y="2798385"/>
          <a:ext cx="6675121" cy="32832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5621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 </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449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07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p:cNvSpPr txBox="1"/>
          <p:nvPr/>
        </p:nvSpPr>
        <p:spPr>
          <a:xfrm>
            <a:off x="524256" y="516804"/>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kern="1200" dirty="0">
                <a:solidFill>
                  <a:srgbClr val="FFFFFF"/>
                </a:solidFill>
                <a:latin typeface="+mj-lt"/>
                <a:ea typeface="+mj-ea"/>
                <a:cs typeface="+mj-cs"/>
              </a:rPr>
              <a:t>‘Material’ </a:t>
            </a:r>
            <a:r>
              <a:rPr lang="en-US" sz="4100" kern="1200" dirty="0">
                <a:solidFill>
                  <a:srgbClr val="FFFFFF"/>
                </a:solidFill>
                <a:latin typeface="+mj-lt"/>
                <a:ea typeface="+mj-ea"/>
                <a:cs typeface="+mj-cs"/>
              </a:rPr>
              <a:t> </a:t>
            </a:r>
            <a:br>
              <a:rPr lang="en-US" sz="4100" kern="1200" dirty="0">
                <a:solidFill>
                  <a:srgbClr val="FFFFFF"/>
                </a:solidFill>
                <a:latin typeface="+mj-lt"/>
                <a:ea typeface="+mj-ea"/>
                <a:cs typeface="+mj-cs"/>
              </a:rPr>
            </a:br>
            <a:r>
              <a:rPr lang="en-US" sz="2400" kern="1200" dirty="0">
                <a:solidFill>
                  <a:srgbClr val="FFFFFF"/>
                </a:solidFill>
                <a:latin typeface="+mj-lt"/>
                <a:ea typeface="+mj-ea"/>
                <a:cs typeface="+mj-cs"/>
              </a:rPr>
              <a:t>(Criminal Procedure and Investigations Act 1996)</a:t>
            </a:r>
            <a:endParaRPr lang="en-US" sz="4100" b="1" kern="1200" dirty="0">
              <a:solidFill>
                <a:srgbClr val="FFFFFF"/>
              </a:solidFill>
              <a:latin typeface="+mj-lt"/>
              <a:ea typeface="+mj-ea"/>
              <a:cs typeface="+mj-cs"/>
            </a:endParaRPr>
          </a:p>
        </p:txBody>
      </p:sp>
      <p:sp>
        <p:nvSpPr>
          <p:cNvPr id="73" name="Rectangle 7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45977" y="2660287"/>
            <a:ext cx="5621444" cy="3646887"/>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txBox="1">
            <a:spLocks/>
          </p:cNvSpPr>
          <p:nvPr/>
        </p:nvSpPr>
        <p:spPr>
          <a:xfrm>
            <a:off x="8029319" y="917725"/>
            <a:ext cx="3424739" cy="4852362"/>
          </a:xfrm>
          <a:prstGeom prst="rect">
            <a:avLst/>
          </a:prstGeom>
        </p:spPr>
        <p:txBody>
          <a:bodyPr vert="horz" lIns="91440" tIns="45720" rIns="91440" bIns="45720" rtlCol="0" anchor="ct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ctr" fontAlgn="auto">
              <a:spcBef>
                <a:spcPts val="1200"/>
              </a:spcBef>
              <a:spcAft>
                <a:spcPts val="200"/>
              </a:spcAft>
              <a:buClr>
                <a:srgbClr val="E48312"/>
              </a:buClr>
              <a:buSzPct val="100000"/>
              <a:buNone/>
              <a:tabLst/>
              <a:defRPr/>
            </a:pPr>
            <a:r>
              <a:rPr kumimoji="0" lang="en-US" sz="1900" b="1" i="0" u="none" strike="noStrike" cap="none" spc="0" normalizeH="0" baseline="0" noProof="0" dirty="0">
                <a:ln>
                  <a:noFill/>
                </a:ln>
                <a:solidFill>
                  <a:srgbClr val="FFFFFF"/>
                </a:solidFill>
                <a:effectLst/>
                <a:uLnTx/>
                <a:uFillTx/>
              </a:rPr>
              <a:t>Material is defined as:</a:t>
            </a:r>
            <a:br>
              <a:rPr kumimoji="0" lang="en-US" sz="1900" b="1" i="0" u="none" strike="noStrike" cap="none" spc="0" normalizeH="0" baseline="0" noProof="0" dirty="0">
                <a:ln>
                  <a:noFill/>
                </a:ln>
                <a:solidFill>
                  <a:srgbClr val="FFFFFF"/>
                </a:solidFill>
                <a:effectLst/>
                <a:uLnTx/>
                <a:uFillTx/>
              </a:rPr>
            </a:br>
            <a:r>
              <a:rPr kumimoji="0" lang="en-US" sz="1900" b="1" i="0" u="none" strike="noStrike" cap="none" spc="0" normalizeH="0" noProof="0" dirty="0">
                <a:ln>
                  <a:noFill/>
                </a:ln>
                <a:solidFill>
                  <a:srgbClr val="FFFFFF"/>
                </a:solidFill>
                <a:effectLst/>
                <a:uLnTx/>
                <a:uFillTx/>
              </a:rPr>
              <a:t> ‘</a:t>
            </a:r>
            <a:r>
              <a:rPr lang="en-US" sz="1900" i="1" dirty="0">
                <a:solidFill>
                  <a:srgbClr val="FFFFFF"/>
                </a:solidFill>
              </a:rPr>
              <a:t>m</a:t>
            </a:r>
            <a:r>
              <a:rPr kumimoji="0" lang="en-US" sz="1900" i="1" u="none" strike="noStrike" cap="none" spc="0" normalizeH="0" baseline="0" noProof="0" dirty="0" err="1">
                <a:ln>
                  <a:noFill/>
                </a:ln>
                <a:solidFill>
                  <a:srgbClr val="FFFFFF"/>
                </a:solidFill>
                <a:effectLst/>
                <a:uLnTx/>
                <a:uFillTx/>
              </a:rPr>
              <a:t>aterial</a:t>
            </a:r>
            <a:r>
              <a:rPr kumimoji="0" lang="en-US" sz="1900" i="1" u="none" strike="noStrike" cap="none" spc="0" normalizeH="0" baseline="0" noProof="0" dirty="0">
                <a:ln>
                  <a:noFill/>
                </a:ln>
                <a:solidFill>
                  <a:srgbClr val="FFFFFF"/>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900" i="1" dirty="0">
              <a:solidFill>
                <a:srgbClr val="FFFFFF"/>
              </a:solidFill>
            </a:endParaRPr>
          </a:p>
          <a:p>
            <a:pPr marL="0" indent="0">
              <a:buClr>
                <a:srgbClr val="E48312"/>
              </a:buClr>
              <a:buNone/>
              <a:defRPr/>
            </a:pPr>
            <a:r>
              <a:rPr lang="en-US" sz="1900" dirty="0">
                <a:solidFill>
                  <a:srgbClr val="FFFFFF"/>
                </a:solidFill>
              </a:rPr>
              <a:t>R</a:t>
            </a:r>
            <a:r>
              <a:rPr kumimoji="0" lang="en-US" sz="1900" i="0" u="none" strike="noStrike" cap="none" spc="0" normalizeH="0" baseline="0" noProof="0" dirty="0" err="1">
                <a:ln>
                  <a:noFill/>
                </a:ln>
                <a:solidFill>
                  <a:srgbClr val="FFFFFF"/>
                </a:solidFill>
                <a:effectLst/>
                <a:uLnTx/>
                <a:uFillTx/>
              </a:rPr>
              <a:t>elevant</a:t>
            </a:r>
            <a:r>
              <a:rPr kumimoji="0" lang="en-US" sz="1900" i="0" u="none" strike="noStrike" cap="none" spc="0" normalizeH="0" baseline="0" noProof="0" dirty="0">
                <a:ln>
                  <a:noFill/>
                </a:ln>
                <a:solidFill>
                  <a:srgbClr val="FFFFFF"/>
                </a:solidFill>
                <a:effectLst/>
                <a:uLnTx/>
                <a:uFillTx/>
              </a:rPr>
              <a:t> if: </a:t>
            </a:r>
          </a:p>
          <a:p>
            <a:pPr indent="-228600">
              <a:buClr>
                <a:srgbClr val="E48312"/>
              </a:buClr>
              <a:buFont typeface="Arial" panose="020B0604020202020204" pitchFamily="34" charset="0"/>
              <a:buChar char="•"/>
              <a:defRPr/>
            </a:pPr>
            <a:r>
              <a:rPr kumimoji="0" lang="en-US" sz="1900" i="0" u="none" strike="noStrike" cap="none" spc="0" normalizeH="0" baseline="0" noProof="0" dirty="0">
                <a:ln>
                  <a:noFill/>
                </a:ln>
                <a:solidFill>
                  <a:srgbClr val="FFFFFF"/>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900" noProof="0" dirty="0">
                <a:solidFill>
                  <a:srgbClr val="FFFFFF"/>
                </a:solidFill>
              </a:rPr>
              <a:t>o</a:t>
            </a:r>
            <a:r>
              <a:rPr kumimoji="0" lang="en-US" sz="1900" i="0" u="none" strike="noStrike" cap="none" spc="0" normalizeH="0" baseline="0" noProof="0" dirty="0">
                <a:ln>
                  <a:noFill/>
                </a:ln>
                <a:solidFill>
                  <a:srgbClr val="FFFFFF"/>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3885" y="2598003"/>
            <a:ext cx="3175000" cy="2552700"/>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3919686" y="1511273"/>
            <a:ext cx="2646218" cy="1002848"/>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6" name="Oval Callout 25">
            <a:extLst>
              <a:ext uri="{FF2B5EF4-FFF2-40B4-BE49-F238E27FC236}">
                <a16:creationId xmlns:a16="http://schemas.microsoft.com/office/drawing/2014/main" id="{C9FE5D3E-B723-B341-B59E-AB1854422357}"/>
              </a:ext>
            </a:extLst>
          </p:cNvPr>
          <p:cNvSpPr/>
          <p:nvPr/>
        </p:nvSpPr>
        <p:spPr>
          <a:xfrm>
            <a:off x="121228" y="1437129"/>
            <a:ext cx="2646218" cy="1002848"/>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1" name="Oval Callout 20">
            <a:extLst>
              <a:ext uri="{FF2B5EF4-FFF2-40B4-BE49-F238E27FC236}">
                <a16:creationId xmlns:a16="http://schemas.microsoft.com/office/drawing/2014/main" id="{41749CAF-9F7B-D24A-9EA1-249843DEBD7C}"/>
              </a:ext>
            </a:extLst>
          </p:cNvPr>
          <p:cNvSpPr/>
          <p:nvPr/>
        </p:nvSpPr>
        <p:spPr>
          <a:xfrm>
            <a:off x="2102429" y="5330257"/>
            <a:ext cx="2646218" cy="1002848"/>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0" name="Pentagon 19">
            <a:extLst>
              <a:ext uri="{FF2B5EF4-FFF2-40B4-BE49-F238E27FC236}">
                <a16:creationId xmlns:a16="http://schemas.microsoft.com/office/drawing/2014/main" id="{8745E7B3-ACCD-8046-856C-BC0FE34070F0}"/>
              </a:ext>
            </a:extLst>
          </p:cNvPr>
          <p:cNvSpPr/>
          <p:nvPr/>
        </p:nvSpPr>
        <p:spPr>
          <a:xfrm>
            <a:off x="0" y="207818"/>
            <a:ext cx="5292436" cy="1066800"/>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346366" y="101828"/>
            <a:ext cx="10515600" cy="1325563"/>
          </a:xfrm>
        </p:spPr>
        <p:txBody>
          <a:bodyPr>
            <a:normAutofit/>
          </a:bodyPr>
          <a:lstStyle/>
          <a:p>
            <a:r>
              <a:rPr lang="en-GB" sz="4000" dirty="0">
                <a:latin typeface="Arial" panose="020B0604020202020204" pitchFamily="34" charset="0"/>
                <a:cs typeface="Arial" panose="020B0604020202020204" pitchFamily="34" charset="0"/>
              </a:rPr>
              <a:t>Leads to …</a:t>
            </a:r>
          </a:p>
        </p:txBody>
      </p:sp>
      <p:sp>
        <p:nvSpPr>
          <p:cNvPr id="10" name="Triangle 9">
            <a:extLst>
              <a:ext uri="{FF2B5EF4-FFF2-40B4-BE49-F238E27FC236}">
                <a16:creationId xmlns:a16="http://schemas.microsoft.com/office/drawing/2014/main" id="{39FFF1F2-6BD4-0047-8D88-69F58DD8D154}"/>
              </a:ext>
            </a:extLst>
          </p:cNvPr>
          <p:cNvSpPr/>
          <p:nvPr/>
        </p:nvSpPr>
        <p:spPr>
          <a:xfrm>
            <a:off x="6504709" y="966242"/>
            <a:ext cx="4849091" cy="4816568"/>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7204364" y="4426796"/>
            <a:ext cx="33943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7910945" y="2992582"/>
            <a:ext cx="2008910"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8229602" y="2274838"/>
            <a:ext cx="2632364" cy="646331"/>
          </a:xfrm>
          <a:prstGeom prst="rect">
            <a:avLst/>
          </a:prstGeom>
          <a:noFill/>
        </p:spPr>
        <p:txBody>
          <a:bodyPr wrap="square" rtlCol="0">
            <a:spAutoFit/>
          </a:bodyPr>
          <a:lstStyle/>
          <a:p>
            <a:r>
              <a:rPr lang="en-GB" sz="36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8080668" y="3347424"/>
            <a:ext cx="3068782" cy="646331"/>
          </a:xfrm>
          <a:prstGeom prst="rect">
            <a:avLst/>
          </a:prstGeom>
          <a:noFill/>
        </p:spPr>
        <p:txBody>
          <a:bodyPr wrap="square" rtlCol="0">
            <a:spAutoFit/>
          </a:bodyPr>
          <a:lstStyle/>
          <a:p>
            <a:r>
              <a:rPr lang="en-GB" sz="3600" dirty="0"/>
              <a:t>BELIEVE</a:t>
            </a:r>
            <a:r>
              <a:rPr lang="en-GB"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8080668" y="4682449"/>
            <a:ext cx="2784764" cy="646331"/>
          </a:xfrm>
          <a:prstGeom prst="rect">
            <a:avLst/>
          </a:prstGeom>
          <a:noFill/>
        </p:spPr>
        <p:txBody>
          <a:bodyPr wrap="square" rtlCol="0">
            <a:spAutoFit/>
          </a:bodyPr>
          <a:lstStyle/>
          <a:p>
            <a:r>
              <a:rPr lang="en-GB" sz="36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609601" y="1686766"/>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4461164" y="175873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2653146" y="557007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know....</a:t>
            </a:r>
          </a:p>
        </p:txBody>
      </p:sp>
    </p:spTree>
    <p:extLst>
      <p:ext uri="{BB962C8B-B14F-4D97-AF65-F5344CB8AC3E}">
        <p14:creationId xmlns:p14="http://schemas.microsoft.com/office/powerpoint/2010/main" val="613290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8A2768D6-C978-8D4E-82D0-138EAEE31555}"/>
              </a:ext>
            </a:extLst>
          </p:cNvPr>
          <p:cNvSpPr/>
          <p:nvPr/>
        </p:nvSpPr>
        <p:spPr>
          <a:xfrm>
            <a:off x="723900" y="587829"/>
            <a:ext cx="6613071" cy="1012371"/>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838200" y="431232"/>
            <a:ext cx="10515600" cy="1325563"/>
          </a:xfrm>
        </p:spPr>
        <p:txBody>
          <a:bodyPr/>
          <a:lstStyle/>
          <a:p>
            <a:r>
              <a:rPr lang="en-US" dirty="0">
                <a:solidFill>
                  <a:schemeClr val="bg1"/>
                </a:solidFill>
              </a:rPr>
              <a:t>Managing Scenes </a:t>
            </a:r>
          </a:p>
        </p:txBody>
      </p:sp>
      <p:graphicFrame>
        <p:nvGraphicFramePr>
          <p:cNvPr id="6" name="Content Placeholder 2">
            <a:extLst>
              <a:ext uri="{FF2B5EF4-FFF2-40B4-BE49-F238E27FC236}">
                <a16:creationId xmlns:a16="http://schemas.microsoft.com/office/drawing/2014/main" id="{E664D526-52AE-4970-A347-17E9BF7C7770}"/>
              </a:ext>
            </a:extLst>
          </p:cNvPr>
          <p:cNvGraphicFramePr>
            <a:graphicFrameLocks noGrp="1"/>
          </p:cNvGraphicFramePr>
          <p:nvPr>
            <p:ph idx="1"/>
            <p:extLst>
              <p:ext uri="{D42A27DB-BD31-4B8C-83A1-F6EECF244321}">
                <p14:modId xmlns:p14="http://schemas.microsoft.com/office/powerpoint/2010/main" val="485775586"/>
              </p:ext>
            </p:extLst>
          </p:nvPr>
        </p:nvGraphicFramePr>
        <p:xfrm>
          <a:off x="723900" y="1918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386" y="2794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468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89704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731520" y="731520"/>
            <a:ext cx="6089904" cy="1426464"/>
          </a:xfrm>
        </p:spPr>
        <p:txBody>
          <a:bodyPr>
            <a:normAutofit/>
          </a:bodyPr>
          <a:lstStyle/>
          <a:p>
            <a:r>
              <a:rPr lang="en-US" dirty="0">
                <a:solidFill>
                  <a:srgbClr val="FFFFFF"/>
                </a:solidFill>
              </a:rPr>
              <a:t>Identifying Scenes… </a:t>
            </a:r>
          </a:p>
        </p:txBody>
      </p:sp>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D7DC5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89456" y="2798385"/>
            <a:ext cx="6031967" cy="3283260"/>
          </a:xfrm>
        </p:spPr>
        <p:txBody>
          <a:bodyPr anchor="ctr">
            <a:normAutofit/>
          </a:bodyPr>
          <a:lstStyle/>
          <a:p>
            <a:pPr marL="0" indent="0">
              <a:buNone/>
            </a:pPr>
            <a:r>
              <a:rPr lang="en-GB" sz="2000"/>
              <a:t>Examples: </a:t>
            </a:r>
          </a:p>
          <a:p>
            <a:r>
              <a:rPr lang="en-GB" sz="2000"/>
              <a:t>Victims, witnesses &amp; suspects</a:t>
            </a:r>
          </a:p>
          <a:p>
            <a:r>
              <a:rPr lang="en-GB" sz="2000"/>
              <a:t>Routes to and from the scene</a:t>
            </a:r>
          </a:p>
          <a:p>
            <a:r>
              <a:rPr lang="en-GB" sz="2000"/>
              <a:t>Weapons </a:t>
            </a:r>
          </a:p>
          <a:p>
            <a:r>
              <a:rPr lang="en-GB" sz="2000"/>
              <a:t>Suspect’s home address or other premises associated with the suspect or the commission of the offence</a:t>
            </a:r>
          </a:p>
          <a:p>
            <a:r>
              <a:rPr lang="en-GB" sz="2000"/>
              <a:t>Vehicles </a:t>
            </a:r>
          </a:p>
          <a:p>
            <a:r>
              <a:rPr lang="en-GB" sz="2000"/>
              <a:t>Deposition or dump sites</a:t>
            </a:r>
            <a:endParaRPr lang="en-US" sz="200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14" r="16898" b="-1"/>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485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wn Arrow Callout 9">
            <a:extLst>
              <a:ext uri="{FF2B5EF4-FFF2-40B4-BE49-F238E27FC236}">
                <a16:creationId xmlns:a16="http://schemas.microsoft.com/office/drawing/2014/main" id="{EF992600-7319-D346-B568-F34B4A7BAA28}"/>
              </a:ext>
            </a:extLst>
          </p:cNvPr>
          <p:cNvSpPr/>
          <p:nvPr/>
        </p:nvSpPr>
        <p:spPr>
          <a:xfrm>
            <a:off x="342900" y="473529"/>
            <a:ext cx="5927271" cy="2355307"/>
          </a:xfrm>
          <a:prstGeom prst="downArrowCallout">
            <a:avLst>
              <a:gd name="adj1" fmla="val 25000"/>
              <a:gd name="adj2" fmla="val 55504"/>
              <a:gd name="adj3" fmla="val 25000"/>
              <a:gd name="adj4" fmla="val 64977"/>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C3285C-FCFC-BB4D-B441-AEBC7E9F5C37}"/>
              </a:ext>
            </a:extLst>
          </p:cNvPr>
          <p:cNvSpPr txBox="1"/>
          <p:nvPr/>
        </p:nvSpPr>
        <p:spPr>
          <a:xfrm>
            <a:off x="820510" y="3429000"/>
            <a:ext cx="4972049" cy="2554545"/>
          </a:xfrm>
          <a:prstGeom prst="rect">
            <a:avLst/>
          </a:prstGeom>
          <a:noFill/>
        </p:spPr>
        <p:txBody>
          <a:bodyPr wrap="square">
            <a:spAutoFit/>
          </a:bodyPr>
          <a:lstStyle/>
          <a:p>
            <a:pPr algn="ctr"/>
            <a:r>
              <a:rPr lang="en-GB" sz="2000" dirty="0">
                <a:solidFill>
                  <a:srgbClr val="333333"/>
                </a:solidFill>
                <a:latin typeface="Arial" panose="020B0604020202020204" pitchFamily="34" charset="0"/>
              </a:rPr>
              <a:t>M</a:t>
            </a:r>
            <a:r>
              <a:rPr lang="en-GB" sz="2000" b="0" i="0" dirty="0">
                <a:solidFill>
                  <a:srgbClr val="333333"/>
                </a:solidFill>
                <a:effectLst/>
                <a:latin typeface="Arial" panose="020B0604020202020204" pitchFamily="34" charset="0"/>
              </a:rPr>
              <a:t>aintain the integrity and provenance of any material which may be recovered from it. </a:t>
            </a:r>
          </a:p>
          <a:p>
            <a:pPr algn="ctr"/>
            <a:endParaRPr lang="en-GB" sz="2000" b="0" i="0" dirty="0">
              <a:solidFill>
                <a:srgbClr val="333333"/>
              </a:solidFill>
              <a:effectLst/>
              <a:latin typeface="Arial" panose="020B0604020202020204" pitchFamily="34" charset="0"/>
            </a:endParaRPr>
          </a:p>
          <a:p>
            <a:pPr marL="285750" indent="-285750" algn="ctr">
              <a:buFont typeface="Arial" panose="020B0604020202020204" pitchFamily="34" charset="0"/>
              <a:buChar char="•"/>
            </a:pPr>
            <a:endParaRPr lang="en-GB" sz="2000" b="0" i="0" dirty="0">
              <a:solidFill>
                <a:srgbClr val="333333"/>
              </a:solidFill>
              <a:effectLst/>
              <a:latin typeface="Arial" panose="020B0604020202020204" pitchFamily="34" charset="0"/>
            </a:endParaRPr>
          </a:p>
          <a:p>
            <a:pPr algn="ct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educes the opportunities for the material to become contaminated or inadvertently cross-contaminated.</a:t>
            </a:r>
            <a:endParaRPr lang="en-US" sz="2000" dirty="0"/>
          </a:p>
        </p:txBody>
      </p:sp>
      <p:sp>
        <p:nvSpPr>
          <p:cNvPr id="7" name="TextBox 6">
            <a:extLst>
              <a:ext uri="{FF2B5EF4-FFF2-40B4-BE49-F238E27FC236}">
                <a16:creationId xmlns:a16="http://schemas.microsoft.com/office/drawing/2014/main" id="{D8351326-8EEB-DF4B-BE75-2251641EAA5F}"/>
              </a:ext>
            </a:extLst>
          </p:cNvPr>
          <p:cNvSpPr txBox="1"/>
          <p:nvPr/>
        </p:nvSpPr>
        <p:spPr>
          <a:xfrm>
            <a:off x="6270171" y="3428999"/>
            <a:ext cx="6096000" cy="2554545"/>
          </a:xfrm>
          <a:prstGeom prst="rect">
            <a:avLst/>
          </a:prstGeom>
          <a:noFill/>
        </p:spPr>
        <p:txBody>
          <a:bodyPr wrap="square">
            <a:spAutoFit/>
          </a:bodyPr>
          <a:lstStyle/>
          <a:p>
            <a:pPr algn="ctr">
              <a:buFont typeface="Arial" panose="020B0604020202020204" pitchFamily="34" charset="0"/>
              <a:buChar char="•"/>
            </a:pPr>
            <a:r>
              <a:rPr lang="en-GB" sz="2000" b="0" i="0" dirty="0">
                <a:solidFill>
                  <a:srgbClr val="333333"/>
                </a:solidFill>
                <a:effectLst/>
                <a:latin typeface="Arial" panose="020B0604020202020204" pitchFamily="34" charset="0"/>
              </a:rPr>
              <a:t>Tape</a:t>
            </a:r>
          </a:p>
          <a:p>
            <a:pPr algn="ctr">
              <a:buFont typeface="Arial" panose="020B0604020202020204" pitchFamily="34" charset="0"/>
              <a:buChar char="•"/>
            </a:pPr>
            <a:r>
              <a:rPr lang="en-GB" sz="2000" b="0" i="0" dirty="0">
                <a:solidFill>
                  <a:srgbClr val="333333"/>
                </a:solidFill>
                <a:effectLst/>
                <a:latin typeface="Arial" panose="020B0604020202020204" pitchFamily="34" charset="0"/>
              </a:rPr>
              <a:t>Scene guard </a:t>
            </a:r>
          </a:p>
          <a:p>
            <a:pPr algn="ctr">
              <a:buFont typeface="Arial" panose="020B0604020202020204" pitchFamily="34" charset="0"/>
              <a:buChar char="•"/>
            </a:pPr>
            <a:r>
              <a:rPr lang="en-GB" sz="2000" dirty="0">
                <a:solidFill>
                  <a:srgbClr val="333333"/>
                </a:solidFill>
                <a:latin typeface="Arial" panose="020B0604020202020204" pitchFamily="34" charset="0"/>
              </a:rPr>
              <a:t>V</a:t>
            </a:r>
            <a:r>
              <a:rPr lang="en-GB" sz="2000" b="0" i="0" dirty="0">
                <a:solidFill>
                  <a:srgbClr val="333333"/>
                </a:solidFill>
                <a:effectLst/>
                <a:latin typeface="Arial" panose="020B0604020202020204" pitchFamily="34" charset="0"/>
              </a:rPr>
              <a:t>ehicles</a:t>
            </a:r>
          </a:p>
          <a:p>
            <a:pPr algn="ctr">
              <a:buFont typeface="Arial" panose="020B0604020202020204" pitchFamily="34" charset="0"/>
              <a:buChar char="•"/>
            </a:pP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oad blocks / diversions</a:t>
            </a:r>
          </a:p>
          <a:p>
            <a:pPr algn="ctr">
              <a:buFont typeface="Arial" panose="020B0604020202020204" pitchFamily="34" charset="0"/>
              <a:buChar char="•"/>
            </a:pPr>
            <a:r>
              <a:rPr lang="en-GB" sz="2000" dirty="0">
                <a:solidFill>
                  <a:srgbClr val="333333"/>
                </a:solidFill>
                <a:latin typeface="Arial" panose="020B0604020202020204" pitchFamily="34" charset="0"/>
              </a:rPr>
              <a:t>T</a:t>
            </a:r>
            <a:r>
              <a:rPr lang="en-GB" sz="2000" b="0" i="0" dirty="0">
                <a:solidFill>
                  <a:srgbClr val="333333"/>
                </a:solidFill>
                <a:effectLst/>
                <a:latin typeface="Arial" panose="020B0604020202020204" pitchFamily="34" charset="0"/>
              </a:rPr>
              <a:t>emporary fencing</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uitable PPE</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cene log</a:t>
            </a:r>
          </a:p>
          <a:p>
            <a:pPr algn="ctr">
              <a:buFont typeface="Arial" panose="020B0604020202020204" pitchFamily="34" charset="0"/>
              <a:buChar char="•"/>
            </a:pPr>
            <a:r>
              <a:rPr lang="en-GB" sz="2000" dirty="0">
                <a:solidFill>
                  <a:srgbClr val="333333"/>
                </a:solidFill>
                <a:latin typeface="Arial" panose="020B0604020202020204" pitchFamily="34" charset="0"/>
              </a:rPr>
              <a:t>The 4 R’s </a:t>
            </a:r>
            <a:endParaRPr lang="en-GB" sz="20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CB467039-5A50-6042-AB5D-DA2B37A043D5}"/>
              </a:ext>
            </a:extLst>
          </p:cNvPr>
          <p:cNvSpPr txBox="1"/>
          <p:nvPr/>
        </p:nvSpPr>
        <p:spPr>
          <a:xfrm>
            <a:off x="503463" y="626468"/>
            <a:ext cx="5227865" cy="1077218"/>
          </a:xfrm>
          <a:prstGeom prst="rect">
            <a:avLst/>
          </a:prstGeom>
          <a:noFill/>
        </p:spPr>
        <p:txBody>
          <a:bodyPr wrap="square">
            <a:spAutoFit/>
          </a:bodyPr>
          <a:lstStyle/>
          <a:p>
            <a:pPr algn="ctr"/>
            <a:r>
              <a:rPr lang="en-GB" sz="3200" b="1" dirty="0">
                <a:solidFill>
                  <a:srgbClr val="333333"/>
                </a:solidFill>
                <a:latin typeface="Helvetica Neue" panose="02000503000000020004" pitchFamily="2" charset="0"/>
              </a:rPr>
              <a:t>Importance of s</a:t>
            </a:r>
            <a:r>
              <a:rPr lang="en-GB" sz="3200" b="1" i="0" dirty="0">
                <a:solidFill>
                  <a:srgbClr val="333333"/>
                </a:solidFill>
                <a:effectLst/>
                <a:latin typeface="Helvetica Neue" panose="02000503000000020004" pitchFamily="2" charset="0"/>
              </a:rPr>
              <a:t>ecuring the scene?</a:t>
            </a:r>
          </a:p>
        </p:txBody>
      </p:sp>
      <p:pic>
        <p:nvPicPr>
          <p:cNvPr id="8194" name="Picture 2" descr="Crime Scene (2018) - This American Life">
            <a:extLst>
              <a:ext uri="{FF2B5EF4-FFF2-40B4-BE49-F238E27FC236}">
                <a16:creationId xmlns:a16="http://schemas.microsoft.com/office/drawing/2014/main" id="{E087FBFA-1042-C642-92B3-875BE2A6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171" y="6368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75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Crime Scene Identifying Dead Person In A Snow Stock Photo - Download Image  Now - iStock">
            <a:extLst>
              <a:ext uri="{FF2B5EF4-FFF2-40B4-BE49-F238E27FC236}">
                <a16:creationId xmlns:a16="http://schemas.microsoft.com/office/drawing/2014/main" id="{7F0998B1-CD2E-2E49-8F0D-D331236D80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07" b="15408"/>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93" name="Freeform: Shape 19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5" name="Rectangle 194">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6" name="Rectangle 195">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7" name="Rectangle 19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Content Placeholder 2">
            <a:extLst>
              <a:ext uri="{FF2B5EF4-FFF2-40B4-BE49-F238E27FC236}">
                <a16:creationId xmlns:a16="http://schemas.microsoft.com/office/drawing/2014/main" id="{F636F528-7278-0742-93E2-8DD5D2A622A5}"/>
              </a:ext>
            </a:extLst>
          </p:cNvPr>
          <p:cNvSpPr>
            <a:spLocks noGrp="1"/>
          </p:cNvSpPr>
          <p:nvPr>
            <p:ph idx="1"/>
          </p:nvPr>
        </p:nvSpPr>
        <p:spPr>
          <a:xfrm>
            <a:off x="188613" y="2370037"/>
            <a:ext cx="5413901" cy="3664351"/>
          </a:xfrm>
        </p:spPr>
        <p:txBody>
          <a:bodyPr>
            <a:normAutofit/>
          </a:bodyPr>
          <a:lstStyle/>
          <a:p>
            <a:pPr marL="0" indent="0">
              <a:buNone/>
            </a:pPr>
            <a:endParaRPr lang="en-GB" sz="1700" dirty="0"/>
          </a:p>
          <a:p>
            <a:r>
              <a:rPr lang="en-GB" sz="1700" dirty="0"/>
              <a:t>Damage being caused by exposure to the elements</a:t>
            </a:r>
          </a:p>
          <a:p>
            <a:r>
              <a:rPr lang="en-GB" sz="1700" dirty="0"/>
              <a:t>Animal disturbance</a:t>
            </a:r>
          </a:p>
          <a:p>
            <a:r>
              <a:rPr lang="en-GB" sz="1700" dirty="0"/>
              <a:t>Disturbance by material being moved from its original position</a:t>
            </a:r>
          </a:p>
          <a:p>
            <a:r>
              <a:rPr lang="en-GB" sz="1700" dirty="0"/>
              <a:t>Microbiological activity causing decay to material</a:t>
            </a:r>
          </a:p>
          <a:p>
            <a:r>
              <a:rPr lang="en-GB" sz="1700" dirty="0"/>
              <a:t>Disturbance by items being taken into it</a:t>
            </a:r>
          </a:p>
          <a:p>
            <a:r>
              <a:rPr lang="en-GB" sz="1700" dirty="0"/>
              <a:t>Disturbance by material being removed from it</a:t>
            </a:r>
          </a:p>
          <a:p>
            <a:r>
              <a:rPr lang="en-GB" sz="1700" dirty="0"/>
              <a:t>Cross-contamination by transference between scenes.</a:t>
            </a:r>
          </a:p>
          <a:p>
            <a:endParaRPr lang="en-US" sz="1700" dirty="0"/>
          </a:p>
        </p:txBody>
      </p:sp>
      <p:sp>
        <p:nvSpPr>
          <p:cNvPr id="35" name="TextBox 34">
            <a:extLst>
              <a:ext uri="{FF2B5EF4-FFF2-40B4-BE49-F238E27FC236}">
                <a16:creationId xmlns:a16="http://schemas.microsoft.com/office/drawing/2014/main" id="{03D5825C-9925-884F-8561-0C3B646D88FB}"/>
              </a:ext>
            </a:extLst>
          </p:cNvPr>
          <p:cNvSpPr txBox="1"/>
          <p:nvPr/>
        </p:nvSpPr>
        <p:spPr>
          <a:xfrm>
            <a:off x="2895563" y="6261528"/>
            <a:ext cx="6106886" cy="369332"/>
          </a:xfrm>
          <a:prstGeom prst="rect">
            <a:avLst/>
          </a:prstGeom>
          <a:noFill/>
        </p:spPr>
        <p:txBody>
          <a:bodyPr wrap="square">
            <a:spAutoFit/>
          </a:bodyPr>
          <a:lstStyle/>
          <a:p>
            <a:r>
              <a:rPr lang="en-US" sz="1800" dirty="0"/>
              <a:t>…Try to prevent!!</a:t>
            </a:r>
            <a:endParaRPr lang="en-US" dirty="0"/>
          </a:p>
        </p:txBody>
      </p:sp>
      <p:pic>
        <p:nvPicPr>
          <p:cNvPr id="9222" name="Picture 6" descr="Animal Forensics: Crime Scene Processing TimeOnline">
            <a:extLst>
              <a:ext uri="{FF2B5EF4-FFF2-40B4-BE49-F238E27FC236}">
                <a16:creationId xmlns:a16="http://schemas.microsoft.com/office/drawing/2014/main" id="{E28BFFB2-C054-AC4B-84FD-97786469A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899" y="4043783"/>
            <a:ext cx="4483100" cy="18161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C3B0B7-0457-894E-93DD-6BED99D4AD7E}"/>
              </a:ext>
            </a:extLst>
          </p:cNvPr>
          <p:cNvSpPr>
            <a:spLocks noGrp="1"/>
          </p:cNvSpPr>
          <p:nvPr>
            <p:ph type="title"/>
          </p:nvPr>
        </p:nvSpPr>
        <p:spPr>
          <a:xfrm>
            <a:off x="188612" y="1184255"/>
            <a:ext cx="5413901" cy="1243584"/>
          </a:xfrm>
        </p:spPr>
        <p:txBody>
          <a:bodyPr>
            <a:normAutofit fontScale="90000"/>
          </a:bodyPr>
          <a:lstStyle/>
          <a:p>
            <a:r>
              <a:rPr lang="en-US" sz="4900" dirty="0"/>
              <a:t>Preserving the scene</a:t>
            </a:r>
            <a:br>
              <a:rPr lang="en-US" sz="2600" dirty="0"/>
            </a:br>
            <a:br>
              <a:rPr lang="en-US" sz="2600" dirty="0"/>
            </a:br>
            <a:endParaRPr lang="en-US" sz="2600" dirty="0"/>
          </a:p>
        </p:txBody>
      </p:sp>
    </p:spTree>
    <p:extLst>
      <p:ext uri="{BB962C8B-B14F-4D97-AF65-F5344CB8AC3E}">
        <p14:creationId xmlns:p14="http://schemas.microsoft.com/office/powerpoint/2010/main" val="1855319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804E5-5237-8C41-8542-B4CE29EC523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800" b="1"/>
              <a:t>Searching &amp; Examining the scene</a:t>
            </a:r>
            <a:br>
              <a:rPr lang="en-US" sz="3800" b="1"/>
            </a:br>
            <a:endParaRPr lang="en-US" sz="3800"/>
          </a:p>
        </p:txBody>
      </p:sp>
      <p:sp>
        <p:nvSpPr>
          <p:cNvPr id="7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92D30C4-0FDD-A34C-8DF3-C60F9C9C735B}"/>
              </a:ext>
            </a:extLst>
          </p:cNvPr>
          <p:cNvSpPr txBox="1"/>
          <p:nvPr/>
        </p:nvSpPr>
        <p:spPr>
          <a:xfrm>
            <a:off x="640080" y="2872899"/>
            <a:ext cx="4243589" cy="3320668"/>
          </a:xfrm>
          <a:prstGeom prst="rect">
            <a:avLst/>
          </a:prstGeom>
        </p:spPr>
        <p:txBody>
          <a:bodyPr vert="horz" lIns="91440" tIns="45720" rIns="91440" bIns="45720" rtlCol="0">
            <a:normAutofit/>
          </a:bodyPr>
          <a:lstStyle/>
          <a:p>
            <a:pPr>
              <a:lnSpc>
                <a:spcPct val="90000"/>
              </a:lnSpc>
              <a:spcAft>
                <a:spcPts val="600"/>
              </a:spcAft>
            </a:pPr>
            <a:br>
              <a:rPr lang="en-US" sz="2000" b="1" dirty="0"/>
            </a:br>
            <a:r>
              <a:rPr lang="en-US" sz="2000" dirty="0"/>
              <a:t>It may be necessary to search the scene before examination takes place.</a:t>
            </a:r>
          </a:p>
          <a:p>
            <a:pPr>
              <a:lnSpc>
                <a:spcPct val="90000"/>
              </a:lnSpc>
              <a:spcAft>
                <a:spcPts val="600"/>
              </a:spcAft>
            </a:pPr>
            <a:endParaRPr lang="en-US" sz="2000" dirty="0"/>
          </a:p>
          <a:p>
            <a:pPr>
              <a:lnSpc>
                <a:spcPct val="90000"/>
              </a:lnSpc>
              <a:spcAft>
                <a:spcPts val="600"/>
              </a:spcAft>
            </a:pPr>
            <a:r>
              <a:rPr lang="en-US" sz="2000" dirty="0"/>
              <a:t>Thorough! One Chance!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Remember: Protection of life always takes primacy over the preservation and recovery of forensic material.</a:t>
            </a:r>
          </a:p>
        </p:txBody>
      </p:sp>
      <p:pic>
        <p:nvPicPr>
          <p:cNvPr id="10242" name="Picture 2" descr="CHAPTER 3 THE CRIME SCENE">
            <a:extLst>
              <a:ext uri="{FF2B5EF4-FFF2-40B4-BE49-F238E27FC236}">
                <a16:creationId xmlns:a16="http://schemas.microsoft.com/office/drawing/2014/main" id="{7FF134C7-1880-9F47-935B-2C99B86890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91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7301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82CDE-A5B9-E641-96F7-3CBAC0876F62}"/>
              </a:ext>
            </a:extLst>
          </p:cNvPr>
          <p:cNvSpPr>
            <a:spLocks noGrp="1"/>
          </p:cNvSpPr>
          <p:nvPr>
            <p:ph type="title"/>
          </p:nvPr>
        </p:nvSpPr>
        <p:spPr>
          <a:xfrm>
            <a:off x="304801" y="855574"/>
            <a:ext cx="4249006" cy="1325563"/>
          </a:xfrm>
        </p:spPr>
        <p:txBody>
          <a:bodyPr>
            <a:normAutofit fontScale="90000"/>
          </a:bodyPr>
          <a:lstStyle/>
          <a:p>
            <a:r>
              <a:rPr lang="en-GB" sz="4100" b="1" dirty="0"/>
              <a:t>Releasing the scene</a:t>
            </a:r>
            <a:br>
              <a:rPr lang="en-GB" sz="4100" b="1" dirty="0"/>
            </a:br>
            <a:endParaRPr lang="en-US" sz="4100" dirty="0"/>
          </a:p>
        </p:txBody>
      </p:sp>
      <p:sp>
        <p:nvSpPr>
          <p:cNvPr id="3" name="Content Placeholder 2">
            <a:extLst>
              <a:ext uri="{FF2B5EF4-FFF2-40B4-BE49-F238E27FC236}">
                <a16:creationId xmlns:a16="http://schemas.microsoft.com/office/drawing/2014/main" id="{6C3747CB-16F7-894D-A32A-A7B384B55C48}"/>
              </a:ext>
            </a:extLst>
          </p:cNvPr>
          <p:cNvSpPr>
            <a:spLocks noGrp="1"/>
          </p:cNvSpPr>
          <p:nvPr>
            <p:ph idx="1"/>
          </p:nvPr>
        </p:nvSpPr>
        <p:spPr>
          <a:xfrm>
            <a:off x="304801" y="2674253"/>
            <a:ext cx="6324599" cy="3181684"/>
          </a:xfrm>
        </p:spPr>
        <p:txBody>
          <a:bodyPr anchor="t">
            <a:normAutofit fontScale="92500" lnSpcReduction="10000"/>
          </a:bodyPr>
          <a:lstStyle/>
          <a:p>
            <a:pPr marL="0" indent="0">
              <a:buNone/>
            </a:pPr>
            <a:endParaRPr lang="en-GB" sz="2400" b="1" dirty="0"/>
          </a:p>
          <a:p>
            <a:r>
              <a:rPr lang="en-GB" sz="2400" dirty="0"/>
              <a:t>Do not release a scene until satisfied all expert advice has been considered (</a:t>
            </a:r>
            <a:r>
              <a:rPr lang="en-GB" sz="2400" dirty="0" err="1"/>
              <a:t>i.e</a:t>
            </a:r>
            <a:r>
              <a:rPr lang="en-GB" sz="2400" dirty="0"/>
              <a:t>, </a:t>
            </a:r>
            <a:r>
              <a:rPr lang="en-GB" sz="2400" dirty="0" err="1"/>
              <a:t>PolSA</a:t>
            </a:r>
            <a:r>
              <a:rPr lang="en-GB" sz="2400" dirty="0"/>
              <a:t>) </a:t>
            </a:r>
          </a:p>
          <a:p>
            <a:r>
              <a:rPr lang="en-GB" sz="2400" dirty="0"/>
              <a:t>Once areas which have been covered by crime scene tents and stepping plates have been searched, the scene can be cleaned and released. </a:t>
            </a:r>
          </a:p>
          <a:p>
            <a:r>
              <a:rPr lang="en-GB" sz="2400" dirty="0"/>
              <a:t>Considerations - environmental health department or the local health authority, </a:t>
            </a:r>
            <a:r>
              <a:rPr lang="en-GB" sz="2400" dirty="0" err="1"/>
              <a:t>eg</a:t>
            </a:r>
            <a:r>
              <a:rPr lang="en-GB" sz="2400" dirty="0"/>
              <a:t>, where chemicals or biological substances may have been found.</a:t>
            </a:r>
          </a:p>
          <a:p>
            <a:endParaRPr lang="en-US" sz="1500" dirty="0"/>
          </a:p>
        </p:txBody>
      </p:sp>
      <p:sp>
        <p:nvSpPr>
          <p:cNvPr id="73" name="Freeform: Shape 72">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6" name="Picture 2" descr="Light aircraft crash in Monmouthshire closes A40 - BBC News">
            <a:extLst>
              <a:ext uri="{FF2B5EF4-FFF2-40B4-BE49-F238E27FC236}">
                <a16:creationId xmlns:a16="http://schemas.microsoft.com/office/drawing/2014/main" id="{EA89A6A0-5717-554C-B7F0-056A011B4A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998" r="2" b="4450"/>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8" name="Picture 4" descr="Forensic tent erected as officers examine back garden outside Govan flat -  Daily Record">
            <a:extLst>
              <a:ext uri="{FF2B5EF4-FFF2-40B4-BE49-F238E27FC236}">
                <a16:creationId xmlns:a16="http://schemas.microsoft.com/office/drawing/2014/main" id="{05139AF6-4B45-404D-8BE9-C2B8CA2F274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25358"/>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87520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E40E4459-3691-1244-AA1A-AC3A4DEBF8F8}"/>
              </a:ext>
            </a:extLst>
          </p:cNvPr>
          <p:cNvSpPr/>
          <p:nvPr/>
        </p:nvSpPr>
        <p:spPr>
          <a:xfrm>
            <a:off x="0" y="146957"/>
            <a:ext cx="6422571" cy="1028700"/>
          </a:xfrm>
          <a:prstGeom prst="homePlate">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4658633" y="1694856"/>
            <a:ext cx="6905430" cy="5016187"/>
          </a:xfrm>
          <a:prstGeom prst="rect">
            <a:avLst/>
          </a:prstGeom>
        </p:spPr>
      </p:pic>
      <p:sp>
        <p:nvSpPr>
          <p:cNvPr id="4" name="TextBox 3">
            <a:extLst>
              <a:ext uri="{FF2B5EF4-FFF2-40B4-BE49-F238E27FC236}">
                <a16:creationId xmlns:a16="http://schemas.microsoft.com/office/drawing/2014/main" id="{28D9CA16-9957-9649-9FD9-780BFAA3210F}"/>
              </a:ext>
            </a:extLst>
          </p:cNvPr>
          <p:cNvSpPr txBox="1"/>
          <p:nvPr/>
        </p:nvSpPr>
        <p:spPr>
          <a:xfrm>
            <a:off x="0" y="1231179"/>
            <a:ext cx="12461421" cy="1384995"/>
          </a:xfrm>
          <a:prstGeom prst="rect">
            <a:avLst/>
          </a:prstGeom>
          <a:noFill/>
        </p:spPr>
        <p:txBody>
          <a:bodyPr wrap="square">
            <a:spAutoFit/>
          </a:bodyPr>
          <a:lstStyle/>
          <a:p>
            <a:pPr algn="l"/>
            <a:r>
              <a:rPr lang="en-GB" sz="2400" dirty="0">
                <a:solidFill>
                  <a:srgbClr val="333333"/>
                </a:solidFill>
                <a:latin typeface="Arial" panose="020B0604020202020204" pitchFamily="34" charset="0"/>
              </a:rPr>
              <a:t>E</a:t>
            </a:r>
            <a:r>
              <a:rPr lang="en-GB" sz="2400" b="0" i="0" dirty="0">
                <a:solidFill>
                  <a:srgbClr val="333333"/>
                </a:solidFill>
                <a:effectLst/>
                <a:latin typeface="Arial" panose="020B0604020202020204" pitchFamily="34" charset="0"/>
              </a:rPr>
              <a:t>nables the potential of material recovered during crime scene examination to be maximised, and can help with:</a:t>
            </a:r>
          </a:p>
          <a:p>
            <a:br>
              <a:rPr lang="en-GB" dirty="0"/>
            </a:br>
            <a:endParaRPr lang="en-US" dirty="0"/>
          </a:p>
        </p:txBody>
      </p:sp>
      <p:sp>
        <p:nvSpPr>
          <p:cNvPr id="6" name="TextBox 5">
            <a:extLst>
              <a:ext uri="{FF2B5EF4-FFF2-40B4-BE49-F238E27FC236}">
                <a16:creationId xmlns:a16="http://schemas.microsoft.com/office/drawing/2014/main" id="{E9E24442-0C5F-0E48-A252-709B3686A33A}"/>
              </a:ext>
            </a:extLst>
          </p:cNvPr>
          <p:cNvSpPr txBox="1"/>
          <p:nvPr/>
        </p:nvSpPr>
        <p:spPr>
          <a:xfrm>
            <a:off x="323851" y="335125"/>
            <a:ext cx="6098720" cy="707886"/>
          </a:xfrm>
          <a:prstGeom prst="rect">
            <a:avLst/>
          </a:prstGeom>
          <a:noFill/>
        </p:spPr>
        <p:txBody>
          <a:bodyPr wrap="square">
            <a:spAutoFit/>
          </a:bodyPr>
          <a:lstStyle/>
          <a:p>
            <a:r>
              <a:rPr lang="en-GB" sz="4000" b="0" i="0" dirty="0">
                <a:solidFill>
                  <a:schemeClr val="bg1"/>
                </a:solidFill>
                <a:effectLst/>
                <a:latin typeface="Arial" panose="020B0604020202020204" pitchFamily="34" charset="0"/>
              </a:rPr>
              <a:t>The Forensic </a:t>
            </a:r>
            <a:r>
              <a:rPr lang="en-GB" sz="4000" dirty="0">
                <a:solidFill>
                  <a:schemeClr val="bg1"/>
                </a:solidFill>
                <a:latin typeface="Arial" panose="020B0604020202020204" pitchFamily="34" charset="0"/>
              </a:rPr>
              <a:t>S</a:t>
            </a:r>
            <a:r>
              <a:rPr lang="en-GB" sz="4000" b="0" i="0" dirty="0">
                <a:solidFill>
                  <a:schemeClr val="bg1"/>
                </a:solidFill>
                <a:effectLst/>
                <a:latin typeface="Arial" panose="020B0604020202020204" pitchFamily="34" charset="0"/>
              </a:rPr>
              <a:t>trategy </a:t>
            </a:r>
            <a:endParaRPr lang="en-US" sz="4000" dirty="0">
              <a:solidFill>
                <a:schemeClr val="bg1"/>
              </a:solidFill>
            </a:endParaRPr>
          </a:p>
        </p:txBody>
      </p:sp>
      <p:pic>
        <p:nvPicPr>
          <p:cNvPr id="13314" name="Picture 2" descr="CSI fans can carry out virtual autopsies through FBI-backed CASE Academy -  Mirror Online">
            <a:extLst>
              <a:ext uri="{FF2B5EF4-FFF2-40B4-BE49-F238E27FC236}">
                <a16:creationId xmlns:a16="http://schemas.microsoft.com/office/drawing/2014/main" id="{7FCC4EAA-0F2F-324D-A6A0-90E4B7C54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37" y="39318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ollege of Policing">
            <a:extLst>
              <a:ext uri="{FF2B5EF4-FFF2-40B4-BE49-F238E27FC236}">
                <a16:creationId xmlns:a16="http://schemas.microsoft.com/office/drawing/2014/main" id="{3BA7C8A6-DCEE-5B4B-99C6-95DBD231E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37" y="2290199"/>
            <a:ext cx="3458935" cy="116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3578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p:cNvSpPr txBox="1"/>
          <p:nvPr/>
        </p:nvSpPr>
        <p:spPr>
          <a:xfrm>
            <a:off x="6289158" y="803325"/>
            <a:ext cx="525970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Specialist Support</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2290" name="Picture 2" descr="Being a real life crime scene investigator: Blog 1 – Life before Cranfield  - Cranfield University Blogs">
            <a:extLst>
              <a:ext uri="{FF2B5EF4-FFF2-40B4-BE49-F238E27FC236}">
                <a16:creationId xmlns:a16="http://schemas.microsoft.com/office/drawing/2014/main" id="{41B423EB-69D2-F64D-81B8-658241F44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160" r="11254"/>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3"/>
          <p:cNvSpPr txBox="1">
            <a:spLocks/>
          </p:cNvSpPr>
          <p:nvPr/>
        </p:nvSpPr>
        <p:spPr>
          <a:xfrm>
            <a:off x="6289158" y="2279018"/>
            <a:ext cx="5259714" cy="3375920"/>
          </a:xfrm>
          <a:prstGeom prst="rect">
            <a:avLst/>
          </a:prstGeom>
        </p:spPr>
        <p:txBody>
          <a:bodyPr vert="horz" lIns="91440" tIns="45720" rIns="91440" bIns="45720" rtlCol="0" anchor="t">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indent="-228600">
              <a:buClrTx/>
              <a:buFont typeface="Arial" panose="020B0604020202020204" pitchFamily="34" charset="0"/>
              <a:buChar char="•"/>
              <a:defRPr/>
            </a:pPr>
            <a:r>
              <a:rPr kumimoji="0" lang="en-US" sz="1800" b="1" i="0" u="none" strike="noStrike" cap="none" spc="0" normalizeH="0" baseline="0" noProof="0">
                <a:ln>
                  <a:noFill/>
                </a:ln>
                <a:solidFill>
                  <a:schemeClr val="tx1"/>
                </a:solidFill>
                <a:effectLst/>
                <a:uLnTx/>
                <a:uFillTx/>
              </a:rPr>
              <a:t> </a:t>
            </a:r>
            <a:r>
              <a:rPr kumimoji="0" lang="en-US" sz="1800" i="0" u="none" strike="noStrike" cap="none" spc="0" normalizeH="0" baseline="0" noProof="0">
                <a:ln>
                  <a:noFill/>
                </a:ln>
                <a:solidFill>
                  <a:schemeClr val="tx1"/>
                </a:solidFill>
                <a:effectLst/>
                <a:uLnTx/>
                <a:uFillTx/>
              </a:rPr>
              <a:t>Criminal Investigation Department</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Financial Crime</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Surveillance Unit</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Hi-tech Crime</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Medical experts</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Open source experts</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Collision Investigation Unit</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sz="1800" b="0" i="0" u="none" strike="noStrike" cap="none" spc="0" normalizeH="0" baseline="0" noProof="0">
              <a:ln>
                <a:noFill/>
              </a:ln>
              <a:solidFill>
                <a:schemeClr val="tx1"/>
              </a:solidFill>
              <a:effectLst/>
              <a:uLnTx/>
              <a:uFillTx/>
            </a:endParaRPr>
          </a:p>
        </p:txBody>
      </p:sp>
    </p:spTree>
    <p:extLst>
      <p:ext uri="{BB962C8B-B14F-4D97-AF65-F5344CB8AC3E}">
        <p14:creationId xmlns:p14="http://schemas.microsoft.com/office/powerpoint/2010/main" val="25475872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Legal Powers</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600" b="1" i="0" u="none" strike="noStrike" cap="none" spc="0" normalizeH="0" baseline="0" noProof="0" dirty="0">
                <a:ln>
                  <a:noFill/>
                </a:ln>
                <a:solidFill>
                  <a:schemeClr val="tx1"/>
                </a:solidFill>
                <a:effectLst/>
                <a:uLnTx/>
                <a:uFillTx/>
              </a:rPr>
              <a:t>Investigators have access to a range of legal powers that enable them to conduct effective investigations…</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Criminal Procedure and Investigations Act 1996 Regulation of Investigatory Powers 2000 (RIPA)</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Police and Criminal Evidence Act 1984 (PACE)</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Human Rights Act 1998 (HRA)</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Equality Act 2010</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Youth Justice and Criminal Evidence Act 1999 (YJCEA).</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sz="1600" b="0" i="0" u="none" strike="noStrike" cap="none" spc="0" normalizeH="0" baseline="0" noProof="0" dirty="0">
              <a:ln>
                <a:noFill/>
              </a:ln>
              <a:solidFill>
                <a:schemeClr val="tx1"/>
              </a:solidFill>
              <a:effectLst/>
              <a:uLnTx/>
              <a:uFillTx/>
            </a:endParaRP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Policing and crime | Local Government Association">
            <a:extLst>
              <a:ext uri="{FF2B5EF4-FFF2-40B4-BE49-F238E27FC236}">
                <a16:creationId xmlns:a16="http://schemas.microsoft.com/office/drawing/2014/main" id="{F81A347A-1467-FD45-9FAA-A6748A9B26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12" r="1214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020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021821" y="3812954"/>
            <a:ext cx="6465287" cy="15160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rgbClr val="FFFFFF"/>
                </a:solidFill>
                <a:latin typeface="+mj-lt"/>
                <a:ea typeface="+mj-ea"/>
                <a:cs typeface="+mj-cs"/>
              </a:rPr>
              <a:t>Legal Powers</a:t>
            </a:r>
          </a:p>
        </p:txBody>
      </p:sp>
      <p:pic>
        <p:nvPicPr>
          <p:cNvPr id="5" name="Picture 4"/>
          <p:cNvPicPr>
            <a:picLocks noChangeAspect="1"/>
          </p:cNvPicPr>
          <p:nvPr/>
        </p:nvPicPr>
        <p:blipFill rotWithShape="1">
          <a:blip r:embed="rId3"/>
          <a:srcRect l="9908" r="13342"/>
          <a:stretch/>
        </p:blipFill>
        <p:spPr>
          <a:xfrm>
            <a:off x="317635" y="299363"/>
            <a:ext cx="4160452" cy="3049204"/>
          </a:xfrm>
          <a:prstGeom prst="rect">
            <a:avLst/>
          </a:prstGeom>
        </p:spPr>
      </p:pic>
      <p:pic>
        <p:nvPicPr>
          <p:cNvPr id="3" name="Picture 2"/>
          <p:cNvPicPr>
            <a:picLocks noChangeAspect="1"/>
          </p:cNvPicPr>
          <p:nvPr/>
        </p:nvPicPr>
        <p:blipFill rotWithShape="1">
          <a:blip r:embed="rId4"/>
          <a:srcRect r="2" b="13615"/>
          <a:stretch/>
        </p:blipFill>
        <p:spPr>
          <a:xfrm>
            <a:off x="4657280" y="299363"/>
            <a:ext cx="7217085" cy="3008188"/>
          </a:xfrm>
          <a:prstGeom prst="rect">
            <a:avLst/>
          </a:prstGeom>
        </p:spPr>
      </p:pic>
      <p:cxnSp>
        <p:nvCxnSpPr>
          <p:cNvPr id="73" name="Straight Connector 72">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4338" name="Picture 2" descr="BSc (Hons) Professional Policing | University of South Wales">
            <a:extLst>
              <a:ext uri="{FF2B5EF4-FFF2-40B4-BE49-F238E27FC236}">
                <a16:creationId xmlns:a16="http://schemas.microsoft.com/office/drawing/2014/main" id="{A7C97D25-5EF3-C242-B8DC-886C88B7B82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580" r="1942" b="-1"/>
          <a:stretch/>
        </p:blipFill>
        <p:spPr bwMode="auto">
          <a:xfrm>
            <a:off x="317635" y="3509433"/>
            <a:ext cx="4160452" cy="3026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340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6600" kern="1200">
                <a:solidFill>
                  <a:schemeClr val="tx1"/>
                </a:solidFill>
                <a:latin typeface="+mj-lt"/>
                <a:ea typeface="+mj-ea"/>
                <a:cs typeface="+mj-cs"/>
              </a:rPr>
              <a:t>Powers of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kern="1200">
                <a:solidFill>
                  <a:schemeClr val="tx1"/>
                </a:solidFill>
                <a:latin typeface="+mj-lt"/>
                <a:ea typeface="+mj-ea"/>
                <a:cs typeface="+mj-cs"/>
              </a:rPr>
              <a:t>What is a Search?</a:t>
            </a:r>
          </a:p>
        </p:txBody>
      </p:sp>
      <p:sp>
        <p:nvSpPr>
          <p:cNvPr id="7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Police Search for Claudia Lawrence - Mirror Online">
            <a:extLst>
              <a:ext uri="{FF2B5EF4-FFF2-40B4-BE49-F238E27FC236}">
                <a16:creationId xmlns:a16="http://schemas.microsoft.com/office/drawing/2014/main" id="{9EE29B3D-8667-E643-8CE2-1E781572B8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4784"/>
            <a:ext cx="7214616" cy="4800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extLst>
              <p:ext uri="{D42A27DB-BD31-4B8C-83A1-F6EECF244321}">
                <p14:modId xmlns:p14="http://schemas.microsoft.com/office/powerpoint/2010/main" val="1762308441"/>
              </p:ext>
            </p:extLst>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extLst>
              <p:ext uri="{D42A27DB-BD31-4B8C-83A1-F6EECF244321}">
                <p14:modId xmlns:p14="http://schemas.microsoft.com/office/powerpoint/2010/main" val="442221756"/>
              </p:ext>
            </p:extLst>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3699270830"/>
              </p:ext>
            </p:extLst>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1052144752"/>
              </p:ext>
            </p:extLst>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extLst>
              <p:ext uri="{D42A27DB-BD31-4B8C-83A1-F6EECF244321}">
                <p14:modId xmlns:p14="http://schemas.microsoft.com/office/powerpoint/2010/main" val="105081880"/>
              </p:ext>
            </p:extLst>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77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1437932802"/>
              </p:ext>
            </p:extLst>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extLst>
              <p:ext uri="{D42A27DB-BD31-4B8C-83A1-F6EECF244321}">
                <p14:modId xmlns:p14="http://schemas.microsoft.com/office/powerpoint/2010/main" val="2402682041"/>
              </p:ext>
            </p:extLst>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F02D7B-FA91-5547-99DB-7CF7F07B4DC0}"/>
              </a:ext>
            </a:extLst>
          </p:cNvPr>
          <p:cNvSpPr txBox="1"/>
          <p:nvPr/>
        </p:nvSpPr>
        <p:spPr>
          <a:xfrm>
            <a:off x="9500461" y="260210"/>
            <a:ext cx="2960175" cy="584775"/>
          </a:xfrm>
          <a:prstGeom prst="rect">
            <a:avLst/>
          </a:prstGeom>
          <a:noFill/>
        </p:spPr>
        <p:txBody>
          <a:bodyPr wrap="square" rtlCol="0">
            <a:spAutoFit/>
          </a:bodyPr>
          <a:lstStyle/>
          <a:p>
            <a:r>
              <a:rPr lang="en-US" sz="3200" dirty="0"/>
              <a:t>JOG!!</a:t>
            </a:r>
          </a:p>
        </p:txBody>
      </p:sp>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extLst>
              <p:ext uri="{D42A27DB-BD31-4B8C-83A1-F6EECF244321}">
                <p14:modId xmlns:p14="http://schemas.microsoft.com/office/powerpoint/2010/main" val="1068671998"/>
              </p:ext>
            </p:extLst>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extLst>
              <p:ext uri="{D42A27DB-BD31-4B8C-83A1-F6EECF244321}">
                <p14:modId xmlns:p14="http://schemas.microsoft.com/office/powerpoint/2010/main" val="4054907026"/>
              </p:ext>
            </p:extLst>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extLst>
              <p:ext uri="{D42A27DB-BD31-4B8C-83A1-F6EECF244321}">
                <p14:modId xmlns:p14="http://schemas.microsoft.com/office/powerpoint/2010/main" val="1417838989"/>
              </p:ext>
            </p:extLst>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995690"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extLst>
              <p:ext uri="{D42A27DB-BD31-4B8C-83A1-F6EECF244321}">
                <p14:modId xmlns:p14="http://schemas.microsoft.com/office/powerpoint/2010/main" val="3142264819"/>
              </p:ext>
            </p:extLst>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extLst>
              <p:ext uri="{D42A27DB-BD31-4B8C-83A1-F6EECF244321}">
                <p14:modId xmlns:p14="http://schemas.microsoft.com/office/powerpoint/2010/main" val="2086188951"/>
              </p:ext>
            </p:extLst>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8613" y="397171"/>
            <a:ext cx="7976285"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Planning and Preparing a Search</a:t>
            </a:r>
          </a:p>
        </p:txBody>
      </p:sp>
      <p:graphicFrame>
        <p:nvGraphicFramePr>
          <p:cNvPr id="2" name="Diagram 1"/>
          <p:cNvGraphicFramePr/>
          <p:nvPr>
            <p:extLst>
              <p:ext uri="{D42A27DB-BD31-4B8C-83A1-F6EECF244321}">
                <p14:modId xmlns:p14="http://schemas.microsoft.com/office/powerpoint/2010/main" val="2243426106"/>
              </p:ext>
            </p:extLst>
          </p:nvPr>
        </p:nvGraphicFramePr>
        <p:xfrm>
          <a:off x="4596069" y="1806901"/>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716A589-AD2B-0345-A6C1-7168DDECBF57}"/>
              </a:ext>
            </a:extLst>
          </p:cNvPr>
          <p:cNvSpPr txBox="1"/>
          <p:nvPr/>
        </p:nvSpPr>
        <p:spPr>
          <a:xfrm>
            <a:off x="445261" y="3146403"/>
            <a:ext cx="3358666"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Considerations before conducting searches</a:t>
            </a:r>
            <a:r>
              <a:rPr lang="en-GB" sz="2800" b="1" dirty="0">
                <a:latin typeface="Arial" pitchFamily="34" charset="0"/>
                <a:ea typeface="ＭＳ Ｐゴシック" pitchFamily="-112" charset="-128"/>
                <a:cs typeface="ＭＳ Ｐゴシック" pitchFamily="-112" charset="-128"/>
              </a:rPr>
              <a:t>?</a:t>
            </a:r>
            <a:endPar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
        <p:nvSpPr>
          <p:cNvPr id="6" name="TextBox 5">
            <a:extLst>
              <a:ext uri="{FF2B5EF4-FFF2-40B4-BE49-F238E27FC236}">
                <a16:creationId xmlns:a16="http://schemas.microsoft.com/office/drawing/2014/main" id="{CFAD95EE-10B1-5A40-B051-5E9232814C19}"/>
              </a:ext>
            </a:extLst>
          </p:cNvPr>
          <p:cNvSpPr txBox="1"/>
          <p:nvPr/>
        </p:nvSpPr>
        <p:spPr>
          <a:xfrm>
            <a:off x="6080502" y="6111080"/>
            <a:ext cx="3967566" cy="523220"/>
          </a:xfrm>
          <a:prstGeom prst="rect">
            <a:avLst/>
          </a:prstGeom>
          <a:noFill/>
        </p:spPr>
        <p:txBody>
          <a:bodyPr wrap="square" rtlCol="0">
            <a:spAutoFit/>
          </a:bodyPr>
          <a:lstStyle/>
          <a:p>
            <a:r>
              <a:rPr lang="en-US" sz="2800" dirty="0"/>
              <a:t>COMMUNICATION IS KEY! </a:t>
            </a:r>
          </a:p>
        </p:txBody>
      </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93" y="174901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72" y="228700"/>
            <a:ext cx="7976285" cy="646331"/>
          </a:xfrm>
          <a:prstGeom prst="rect">
            <a:avLst/>
          </a:prstGeom>
          <a:solidFill>
            <a:schemeClr val="accent5">
              <a:lumMod val="75000"/>
            </a:schemeClr>
          </a:solidFill>
        </p:spPr>
        <p:txBody>
          <a:bodyPr wrap="square" rtlCol="0">
            <a:spAutoFit/>
          </a:bodyPr>
          <a:lstStyle/>
          <a:p>
            <a:pPr algn="ctr"/>
            <a:r>
              <a:rPr lang="en-GB" sz="3600" b="1" dirty="0">
                <a:solidFill>
                  <a:schemeClr val="bg1"/>
                </a:solidFill>
              </a:rPr>
              <a:t>Section 19 P.A.C.E (1984)</a:t>
            </a:r>
          </a:p>
        </p:txBody>
      </p:sp>
      <p:sp>
        <p:nvSpPr>
          <p:cNvPr id="5" name="TextBox 4">
            <a:extLst>
              <a:ext uri="{FF2B5EF4-FFF2-40B4-BE49-F238E27FC236}">
                <a16:creationId xmlns:a16="http://schemas.microsoft.com/office/drawing/2014/main" id="{A48E353E-3F29-2F45-9650-50F5FCC8CD26}"/>
              </a:ext>
            </a:extLst>
          </p:cNvPr>
          <p:cNvSpPr txBox="1"/>
          <p:nvPr/>
        </p:nvSpPr>
        <p:spPr>
          <a:xfrm>
            <a:off x="7746344" y="1749015"/>
            <a:ext cx="3196525" cy="2677656"/>
          </a:xfrm>
          <a:prstGeom prst="rect">
            <a:avLst/>
          </a:prstGeom>
          <a:noFill/>
        </p:spPr>
        <p:txBody>
          <a:bodyPr wrap="square">
            <a:spAutoFit/>
          </a:bodyPr>
          <a:lstStyle/>
          <a:p>
            <a:pPr algn="ctr"/>
            <a:endParaRPr lang="en-GB" sz="2800" b="1" dirty="0">
              <a:solidFill>
                <a:schemeClr val="tx1"/>
              </a:solidFill>
            </a:endParaRPr>
          </a:p>
          <a:p>
            <a:pPr algn="ctr"/>
            <a:r>
              <a:rPr lang="en-GB" sz="2800" dirty="0">
                <a:solidFill>
                  <a:schemeClr val="tx1"/>
                </a:solidFill>
              </a:rPr>
              <a:t>General power to seize and retain property under certain circumstances.</a:t>
            </a:r>
          </a:p>
        </p:txBody>
      </p:sp>
      <p:pic>
        <p:nvPicPr>
          <p:cNvPr id="10242" name="Picture 2" descr="Evidence Collection in Criminal Investigations: Cross-Border Issues and  Corporate Employee Considerations | Insights | Jones Day">
            <a:extLst>
              <a:ext uri="{FF2B5EF4-FFF2-40B4-BE49-F238E27FC236}">
                <a16:creationId xmlns:a16="http://schemas.microsoft.com/office/drawing/2014/main" id="{B4F76D96-212C-184C-9C1B-5E12F7C6A9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700" y="427363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extLst>
              <p:ext uri="{D42A27DB-BD31-4B8C-83A1-F6EECF244321}">
                <p14:modId xmlns:p14="http://schemas.microsoft.com/office/powerpoint/2010/main" val="3469196587"/>
              </p:ext>
            </p:extLst>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extLst>
              <p:ext uri="{D42A27DB-BD31-4B8C-83A1-F6EECF244321}">
                <p14:modId xmlns:p14="http://schemas.microsoft.com/office/powerpoint/2010/main" val="1393282580"/>
              </p:ext>
            </p:extLst>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488186" y="2133237"/>
            <a:ext cx="5607814" cy="2538462"/>
          </a:xfrm>
          <a:prstGeom prst="rect">
            <a:avLst/>
          </a:prstGeom>
          <a:effectLst>
            <a:softEdge rad="317500"/>
          </a:effectLst>
        </p:spPr>
      </p:pic>
      <p:sp>
        <p:nvSpPr>
          <p:cNvPr id="3" name="Rectangle 3"/>
          <p:cNvSpPr txBox="1">
            <a:spLocks noChangeArrowheads="1"/>
          </p:cNvSpPr>
          <p:nvPr/>
        </p:nvSpPr>
        <p:spPr>
          <a:xfrm rot="20622475">
            <a:off x="-822707"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Clr>
                <a:srgbClr val="F1F46A"/>
              </a:buClr>
              <a:buNone/>
            </a:pPr>
            <a:r>
              <a:rPr lang="en-GB" altLang="en-US" sz="4800" b="1"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b="1" dirty="0">
                <a:solidFill>
                  <a:schemeClr val="bg1"/>
                </a:solidFill>
              </a:rPr>
              <a:t>Criminal Justice and Police Act (2001)</a:t>
            </a:r>
          </a:p>
        </p:txBody>
      </p:sp>
      <p:sp>
        <p:nvSpPr>
          <p:cNvPr id="6" name="TextBox 5">
            <a:extLst>
              <a:ext uri="{FF2B5EF4-FFF2-40B4-BE49-F238E27FC236}">
                <a16:creationId xmlns:a16="http://schemas.microsoft.com/office/drawing/2014/main" id="{63669D13-72D6-744C-84C5-CCC9776DC572}"/>
              </a:ext>
            </a:extLst>
          </p:cNvPr>
          <p:cNvSpPr txBox="1"/>
          <p:nvPr/>
        </p:nvSpPr>
        <p:spPr>
          <a:xfrm>
            <a:off x="6772549" y="1547402"/>
            <a:ext cx="4931265" cy="4832092"/>
          </a:xfrm>
          <a:prstGeom prst="rect">
            <a:avLst/>
          </a:prstGeom>
          <a:noFill/>
        </p:spPr>
        <p:txBody>
          <a:bodyPr wrap="square">
            <a:spAutoFit/>
          </a:bodyPr>
          <a:lstStyle/>
          <a:p>
            <a:pPr marL="285750" indent="-285750">
              <a:buFont typeface="Arial" panose="020B0604020202020204" pitchFamily="34" charset="0"/>
              <a:buChar char="•"/>
            </a:pPr>
            <a:r>
              <a:rPr lang="en-GB" altLang="en-US" sz="2800" dirty="0">
                <a:latin typeface="Arial" pitchFamily="34" charset="0"/>
              </a:rPr>
              <a:t>R</a:t>
            </a:r>
            <a:r>
              <a:rPr lang="en-GB" altLang="en-US" sz="2800" dirty="0">
                <a:solidFill>
                  <a:schemeClr val="tx1"/>
                </a:solidFill>
                <a:latin typeface="Arial" pitchFamily="34" charset="0"/>
              </a:rPr>
              <a:t>elates to the seizure of a large quantity of property </a:t>
            </a:r>
          </a:p>
          <a:p>
            <a:pPr marL="285750" indent="-285750">
              <a:buFont typeface="Arial" panose="020B0604020202020204" pitchFamily="34" charset="0"/>
              <a:buChar char="•"/>
            </a:pPr>
            <a:endParaRPr lang="en-GB" altLang="en-US" sz="2800" dirty="0">
              <a:solidFill>
                <a:schemeClr val="tx1"/>
              </a:solidFill>
              <a:latin typeface="Arial" pitchFamily="34" charset="0"/>
            </a:endParaRPr>
          </a:p>
          <a:p>
            <a:pPr marL="285750" indent="-285750">
              <a:buFont typeface="Arial" panose="020B0604020202020204" pitchFamily="34" charset="0"/>
              <a:buChar char="•"/>
            </a:pPr>
            <a:r>
              <a:rPr lang="en-GB" altLang="en-US" sz="2800" dirty="0">
                <a:solidFill>
                  <a:schemeClr val="tx1"/>
                </a:solidFill>
                <a:latin typeface="Arial" pitchFamily="34" charset="0"/>
              </a:rPr>
              <a:t>Or where it is not reasonably practicable to separate the legally </a:t>
            </a:r>
            <a:r>
              <a:rPr lang="en-GB" altLang="en-US" sz="2800" dirty="0" err="1">
                <a:solidFill>
                  <a:schemeClr val="tx1"/>
                </a:solidFill>
                <a:latin typeface="Arial" pitchFamily="34" charset="0"/>
              </a:rPr>
              <a:t>seizable</a:t>
            </a:r>
            <a:r>
              <a:rPr lang="en-GB" altLang="en-US" sz="2800" dirty="0">
                <a:solidFill>
                  <a:schemeClr val="tx1"/>
                </a:solidFill>
                <a:latin typeface="Arial" pitchFamily="34" charset="0"/>
              </a:rPr>
              <a:t> part from the rest, e.g. where the material is in a filing cabinet, and allows officers to sift through it at another place.</a:t>
            </a:r>
          </a:p>
        </p:txBody>
      </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extLst>
              <p:ext uri="{D42A27DB-BD31-4B8C-83A1-F6EECF244321}">
                <p14:modId xmlns:p14="http://schemas.microsoft.com/office/powerpoint/2010/main" val="453727926"/>
              </p:ext>
            </p:extLst>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4B0C7E3-6831-8545-A5CA-C17298819291}"/>
              </a:ext>
            </a:extLst>
          </p:cNvPr>
          <p:cNvSpPr txBox="1"/>
          <p:nvPr/>
        </p:nvSpPr>
        <p:spPr>
          <a:xfrm>
            <a:off x="833033" y="3175744"/>
            <a:ext cx="7923509" cy="3046988"/>
          </a:xfrm>
          <a:prstGeom prst="rect">
            <a:avLst/>
          </a:prstGeom>
          <a:noFill/>
        </p:spPr>
        <p:txBody>
          <a:bodyPr wrap="square">
            <a:spAutoFit/>
          </a:bodyPr>
          <a:lstStyle/>
          <a:p>
            <a:pPr marL="0" indent="0">
              <a:buNone/>
            </a:pPr>
            <a:endParaRPr lang="en-GB" sz="2400" dirty="0"/>
          </a:p>
          <a:p>
            <a:pPr marL="0" indent="0">
              <a:buNone/>
            </a:pPr>
            <a:r>
              <a:rPr lang="en-GB" sz="2400" dirty="0"/>
              <a:t>Which, if any, of the following rooms may be searched by the officers, in these circumstances? </a:t>
            </a:r>
          </a:p>
          <a:p>
            <a:pPr lvl="0"/>
            <a:r>
              <a:rPr lang="en-GB" sz="2400" dirty="0"/>
              <a:t>A - Roger’s flat</a:t>
            </a:r>
          </a:p>
          <a:p>
            <a:pPr lvl="0"/>
            <a:r>
              <a:rPr lang="en-GB" sz="2400" dirty="0"/>
              <a:t>B - The lounge and kitchen used by all the residents </a:t>
            </a:r>
          </a:p>
          <a:p>
            <a:pPr lvl="0"/>
            <a:r>
              <a:rPr lang="en-GB" sz="2400" dirty="0"/>
              <a:t>C- Any room in the building</a:t>
            </a:r>
          </a:p>
          <a:p>
            <a:pPr lvl="0"/>
            <a:r>
              <a:rPr lang="en-GB" sz="2400" dirty="0"/>
              <a:t>D - None, a warrant must be obtained.</a:t>
            </a:r>
            <a:br>
              <a:rPr lang="en-GB" sz="2400" dirty="0"/>
            </a:br>
            <a:endParaRPr lang="en-GB" sz="2400" dirty="0"/>
          </a:p>
        </p:txBody>
      </p:sp>
      <p:sp>
        <p:nvSpPr>
          <p:cNvPr id="11" name="TextBox 10">
            <a:extLst>
              <a:ext uri="{FF2B5EF4-FFF2-40B4-BE49-F238E27FC236}">
                <a16:creationId xmlns:a16="http://schemas.microsoft.com/office/drawing/2014/main" id="{70ABE9D3-93BA-E24A-9BC4-E22949C92153}"/>
              </a:ext>
            </a:extLst>
          </p:cNvPr>
          <p:cNvSpPr txBox="1"/>
          <p:nvPr/>
        </p:nvSpPr>
        <p:spPr>
          <a:xfrm>
            <a:off x="833033" y="470471"/>
            <a:ext cx="10914681" cy="2677656"/>
          </a:xfrm>
          <a:prstGeom prst="rect">
            <a:avLst/>
          </a:prstGeom>
          <a:noFill/>
        </p:spPr>
        <p:txBody>
          <a:bodyPr wrap="square">
            <a:spAutoFit/>
          </a:bodyPr>
          <a:lstStyle/>
          <a:p>
            <a:pPr marL="0" indent="0">
              <a:buNone/>
            </a:pPr>
            <a:r>
              <a:rPr lang="en-GB" sz="2800" b="1" u="sng" dirty="0"/>
              <a:t>Question 1:</a:t>
            </a:r>
            <a:r>
              <a:rPr lang="en-GB" sz="2800" u="sng" dirty="0"/>
              <a:t>  </a:t>
            </a:r>
            <a:br>
              <a:rPr lang="en-GB" sz="2800" dirty="0"/>
            </a:br>
            <a:br>
              <a:rPr lang="en-GB" sz="2800" dirty="0"/>
            </a:br>
            <a:r>
              <a:rPr lang="en-GB" sz="2800" dirty="0"/>
              <a:t>Rogers resides in a ground floor flat of a multi-storey house. He is wanted for an offence of burglary and one day officers arrest Rogers while he is leaving his flat. The officers believe that Rogers has stolen property from the burglary and hidden it in the building. </a:t>
            </a:r>
          </a:p>
        </p:txBody>
      </p:sp>
      <p:pic>
        <p:nvPicPr>
          <p:cNvPr id="13314" name="Picture 2" descr="Moment man is arrested outside house where woman left fighting for life  hours earlier - Grimsby Live">
            <a:extLst>
              <a:ext uri="{FF2B5EF4-FFF2-40B4-BE49-F238E27FC236}">
                <a16:creationId xmlns:a16="http://schemas.microsoft.com/office/drawing/2014/main" id="{2801FA1B-54F8-424B-B207-7F94A7AF5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5214" y="4140761"/>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7922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11588-3EB6-8C4B-B979-6E2DC2CD61BA}"/>
              </a:ext>
            </a:extLst>
          </p:cNvPr>
          <p:cNvSpPr>
            <a:spLocks noGrp="1"/>
          </p:cNvSpPr>
          <p:nvPr>
            <p:ph idx="1"/>
          </p:nvPr>
        </p:nvSpPr>
        <p:spPr>
          <a:xfrm>
            <a:off x="481053" y="1901593"/>
            <a:ext cx="6713552" cy="4119172"/>
          </a:xfrm>
        </p:spPr>
        <p:txBody>
          <a:bodyPr anchor="t">
            <a:normAutofit/>
          </a:bodyPr>
          <a:lstStyle/>
          <a:p>
            <a:pPr marL="0" indent="0">
              <a:buNone/>
            </a:pPr>
            <a:br>
              <a:rPr lang="en-GB" sz="2000" dirty="0"/>
            </a:br>
            <a:br>
              <a:rPr lang="en-GB" sz="2000" dirty="0"/>
            </a:br>
            <a:r>
              <a:rPr lang="en-GB" sz="2000" dirty="0"/>
              <a:t>You arrest John at his friend Peter’s house on suspicion of theft. Do you have the power to search Peter’s house before leaving for the police station? </a:t>
            </a:r>
          </a:p>
          <a:p>
            <a:pPr marL="0" lvl="0" indent="0">
              <a:buNone/>
            </a:pPr>
            <a:endParaRPr lang="en-GB" sz="2000" dirty="0"/>
          </a:p>
          <a:p>
            <a:pPr marL="0" lvl="0" indent="0">
              <a:buNone/>
            </a:pPr>
            <a:r>
              <a:rPr lang="en-GB" sz="2000" dirty="0"/>
              <a:t>A - Yes, with Peter’s permission </a:t>
            </a:r>
          </a:p>
          <a:p>
            <a:pPr marL="0" lvl="0" indent="0">
              <a:buNone/>
            </a:pPr>
            <a:r>
              <a:rPr lang="en-GB" sz="2000" dirty="0"/>
              <a:t>B - Yes, there is a power under Section 32 to search the house as John was in the premises when arrested.</a:t>
            </a:r>
          </a:p>
          <a:p>
            <a:pPr marL="0" lvl="0" indent="0">
              <a:buNone/>
            </a:pPr>
            <a:r>
              <a:rPr lang="en-GB" sz="2000" dirty="0"/>
              <a:t>C - No, the property is not owned or controlled by the suspect </a:t>
            </a:r>
          </a:p>
          <a:p>
            <a:pPr marL="0" lvl="0" indent="0">
              <a:buNone/>
            </a:pPr>
            <a:r>
              <a:rPr lang="en-GB" sz="2000" dirty="0"/>
              <a:t>D - Yes, if permission is given by an inspector. </a:t>
            </a:r>
          </a:p>
          <a:p>
            <a:endParaRPr lang="en-US" sz="2000" dirty="0"/>
          </a:p>
        </p:txBody>
      </p:sp>
      <p:pic>
        <p:nvPicPr>
          <p:cNvPr id="14340" name="Picture 4" descr="Police powers to enter your home or other private property">
            <a:extLst>
              <a:ext uri="{FF2B5EF4-FFF2-40B4-BE49-F238E27FC236}">
                <a16:creationId xmlns:a16="http://schemas.microsoft.com/office/drawing/2014/main" id="{57ABEC2D-5AD9-AF4F-A5B9-8F1E43862A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597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D26D316-902E-0147-B92F-C9F8276C36B8}"/>
              </a:ext>
            </a:extLst>
          </p:cNvPr>
          <p:cNvSpPr txBox="1"/>
          <p:nvPr/>
        </p:nvSpPr>
        <p:spPr>
          <a:xfrm>
            <a:off x="572493" y="940728"/>
            <a:ext cx="6098582" cy="523220"/>
          </a:xfrm>
          <a:prstGeom prst="rect">
            <a:avLst/>
          </a:prstGeom>
          <a:noFill/>
        </p:spPr>
        <p:txBody>
          <a:bodyPr wrap="square">
            <a:spAutoFit/>
          </a:bodyPr>
          <a:lstStyle/>
          <a:p>
            <a:r>
              <a:rPr lang="en-GB" sz="2800" b="1" u="sng" dirty="0"/>
              <a:t>Question 2:</a:t>
            </a:r>
            <a:r>
              <a:rPr lang="en-GB" sz="2800" u="sng" dirty="0"/>
              <a:t> </a:t>
            </a:r>
            <a:endParaRPr lang="en-US" sz="2800" u="sng" dirty="0"/>
          </a:p>
        </p:txBody>
      </p:sp>
    </p:spTree>
    <p:extLst>
      <p:ext uri="{BB962C8B-B14F-4D97-AF65-F5344CB8AC3E}">
        <p14:creationId xmlns:p14="http://schemas.microsoft.com/office/powerpoint/2010/main" val="42915827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934CAB-A9BA-C34E-B134-5E5E7B935BBB}"/>
              </a:ext>
            </a:extLst>
          </p:cNvPr>
          <p:cNvSpPr>
            <a:spLocks noGrp="1"/>
          </p:cNvSpPr>
          <p:nvPr>
            <p:ph idx="1"/>
          </p:nvPr>
        </p:nvSpPr>
        <p:spPr>
          <a:xfrm>
            <a:off x="577560" y="1083484"/>
            <a:ext cx="4559425" cy="3979585"/>
          </a:xfrm>
        </p:spPr>
        <p:txBody>
          <a:bodyPr anchor="ctr">
            <a:normAutofit fontScale="85000" lnSpcReduction="20000"/>
          </a:bodyPr>
          <a:lstStyle/>
          <a:p>
            <a:pPr marL="0" indent="0">
              <a:buNone/>
            </a:pPr>
            <a:r>
              <a:rPr lang="en-GB" sz="3200" b="1" u="sng" dirty="0"/>
              <a:t>Question 3:</a:t>
            </a:r>
            <a:r>
              <a:rPr lang="en-GB" sz="3200" u="sng" dirty="0"/>
              <a:t> </a:t>
            </a:r>
          </a:p>
          <a:p>
            <a:pPr marL="0" indent="0">
              <a:buNone/>
            </a:pPr>
            <a:endParaRPr lang="en-GB" sz="3200" dirty="0"/>
          </a:p>
          <a:p>
            <a:pPr marL="0" indent="0">
              <a:buNone/>
            </a:pPr>
            <a:br>
              <a:rPr lang="en-GB" sz="3200" dirty="0"/>
            </a:br>
            <a:br>
              <a:rPr lang="en-GB" sz="3200" dirty="0"/>
            </a:br>
            <a:r>
              <a:rPr lang="en-GB" sz="3200" dirty="0"/>
              <a:t>Before entering any premises under Section 17 PACE, you must seek the permission of an officer of the rank of inspector or above.  </a:t>
            </a:r>
          </a:p>
          <a:p>
            <a:pPr marL="0" indent="0">
              <a:buNone/>
            </a:pPr>
            <a:endParaRPr lang="en-GB" sz="3200" b="1" dirty="0"/>
          </a:p>
          <a:p>
            <a:pPr marL="0" indent="0">
              <a:buNone/>
            </a:pPr>
            <a:r>
              <a:rPr lang="en-GB" sz="3200" b="1" dirty="0"/>
              <a:t>True or False?</a:t>
            </a:r>
            <a:endParaRPr lang="en-GB" sz="3200" dirty="0"/>
          </a:p>
          <a:p>
            <a:pPr marL="0" indent="0">
              <a:buNone/>
            </a:pPr>
            <a:endParaRPr lang="en-US" sz="20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Machete and mobile phones seized by police searching for drugs at house -  Leicestershire Live">
            <a:extLst>
              <a:ext uri="{FF2B5EF4-FFF2-40B4-BE49-F238E27FC236}">
                <a16:creationId xmlns:a16="http://schemas.microsoft.com/office/drawing/2014/main" id="{5D3F9FCB-7927-4C48-BB04-12508D9160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605" r="874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07618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BA6111-E588-604E-9EAB-EA16687078BF}"/>
              </a:ext>
            </a:extLst>
          </p:cNvPr>
          <p:cNvSpPr>
            <a:spLocks noGrp="1"/>
          </p:cNvSpPr>
          <p:nvPr>
            <p:ph idx="1"/>
          </p:nvPr>
        </p:nvSpPr>
        <p:spPr>
          <a:xfrm>
            <a:off x="590719" y="2330505"/>
            <a:ext cx="4559425" cy="3979585"/>
          </a:xfrm>
        </p:spPr>
        <p:txBody>
          <a:bodyPr anchor="ctr">
            <a:normAutofit/>
          </a:bodyPr>
          <a:lstStyle/>
          <a:p>
            <a:pPr marL="0" indent="0">
              <a:buNone/>
            </a:pPr>
            <a:br>
              <a:rPr lang="en-GB" sz="1400" dirty="0"/>
            </a:br>
            <a:br>
              <a:rPr lang="en-GB" sz="1400" dirty="0"/>
            </a:br>
            <a:r>
              <a:rPr lang="en-GB" sz="1400" dirty="0"/>
              <a:t>You have arrested SMITHERS on suspicion of theft of car stereos and have obtained a Section 18 PACE authority to search his lockup garage.</a:t>
            </a:r>
          </a:p>
          <a:p>
            <a:pPr marL="0" indent="0">
              <a:buNone/>
            </a:pPr>
            <a:r>
              <a:rPr lang="en-GB" sz="1400" dirty="0"/>
              <a:t> While conducting the search of the garage, you find five cameras which match the description of those stolen in a burglary two weeks previously.  </a:t>
            </a:r>
          </a:p>
          <a:p>
            <a:pPr marL="0" indent="0">
              <a:buNone/>
            </a:pPr>
            <a:r>
              <a:rPr lang="en-GB" sz="1400" dirty="0"/>
              <a:t>Do you: </a:t>
            </a:r>
          </a:p>
          <a:p>
            <a:pPr lvl="0"/>
            <a:r>
              <a:rPr lang="en-GB" sz="1400" dirty="0"/>
              <a:t>Seize the cameras under Section 19 PACE? </a:t>
            </a:r>
          </a:p>
          <a:p>
            <a:pPr lvl="0"/>
            <a:r>
              <a:rPr lang="en-GB" sz="1400" dirty="0"/>
              <a:t>Seek permission from the duty inspector for authorisation to seize the cameras? </a:t>
            </a:r>
          </a:p>
          <a:p>
            <a:pPr lvl="0"/>
            <a:r>
              <a:rPr lang="en-GB" sz="1400" dirty="0"/>
              <a:t>Return to the station and obtain a search warrant? </a:t>
            </a:r>
          </a:p>
          <a:p>
            <a:pPr lvl="0"/>
            <a:r>
              <a:rPr lang="en-GB" sz="1400" dirty="0"/>
              <a:t>Arrest him on suspicion of burglary and seize the cameras under Section 32 of PACE? </a:t>
            </a:r>
          </a:p>
          <a:p>
            <a:endParaRPr lang="en-US" sz="14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Find Your Lost Camera with Stolen Camera Finder | ePHOTOzine">
            <a:extLst>
              <a:ext uri="{FF2B5EF4-FFF2-40B4-BE49-F238E27FC236}">
                <a16:creationId xmlns:a16="http://schemas.microsoft.com/office/drawing/2014/main" id="{3AA1B158-780D-6549-ADB0-779071FC42A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8" r="352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8DE6F55-8A1E-4D47-9DFB-6A7B15DB839C}"/>
              </a:ext>
            </a:extLst>
          </p:cNvPr>
          <p:cNvSpPr txBox="1"/>
          <p:nvPr/>
        </p:nvSpPr>
        <p:spPr>
          <a:xfrm>
            <a:off x="556777" y="1420214"/>
            <a:ext cx="6098582" cy="369332"/>
          </a:xfrm>
          <a:prstGeom prst="rect">
            <a:avLst/>
          </a:prstGeom>
          <a:noFill/>
        </p:spPr>
        <p:txBody>
          <a:bodyPr wrap="square">
            <a:spAutoFit/>
          </a:bodyPr>
          <a:lstStyle/>
          <a:p>
            <a:r>
              <a:rPr lang="en-GB" sz="1800" b="1" dirty="0"/>
              <a:t>Question 6:</a:t>
            </a:r>
            <a:r>
              <a:rPr lang="en-GB" sz="1800" dirty="0"/>
              <a:t> </a:t>
            </a:r>
            <a:endParaRPr lang="en-US" dirty="0"/>
          </a:p>
        </p:txBody>
      </p:sp>
    </p:spTree>
    <p:extLst>
      <p:ext uri="{BB962C8B-B14F-4D97-AF65-F5344CB8AC3E}">
        <p14:creationId xmlns:p14="http://schemas.microsoft.com/office/powerpoint/2010/main" val="332146621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74" name="Rectangle 7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4799CE-00C7-A443-B805-556B19C9BCB3}"/>
              </a:ext>
            </a:extLst>
          </p:cNvPr>
          <p:cNvSpPr>
            <a:spLocks noGrp="1"/>
          </p:cNvSpPr>
          <p:nvPr>
            <p:ph idx="1"/>
          </p:nvPr>
        </p:nvSpPr>
        <p:spPr>
          <a:xfrm>
            <a:off x="1100736" y="2508105"/>
            <a:ext cx="4709345" cy="3632493"/>
          </a:xfrm>
        </p:spPr>
        <p:txBody>
          <a:bodyPr anchor="ctr">
            <a:normAutofit/>
          </a:bodyPr>
          <a:lstStyle/>
          <a:p>
            <a:pPr marL="0" indent="0">
              <a:buNone/>
            </a:pPr>
            <a:br>
              <a:rPr lang="en-GB" sz="2000" dirty="0"/>
            </a:br>
            <a:br>
              <a:rPr lang="en-GB" sz="2000" dirty="0"/>
            </a:br>
            <a:r>
              <a:rPr lang="en-GB" sz="2000" dirty="0"/>
              <a:t>What Power of Entry can you use when recapturing an escaped prisoner whom you are pursuing? </a:t>
            </a:r>
          </a:p>
          <a:p>
            <a:pPr marL="0" indent="0">
              <a:buNone/>
            </a:pPr>
            <a:endParaRPr lang="en-GB" sz="2000" dirty="0"/>
          </a:p>
          <a:p>
            <a:pPr lvl="0"/>
            <a:r>
              <a:rPr lang="en-GB" sz="2000" dirty="0"/>
              <a:t>S17 PACE</a:t>
            </a:r>
          </a:p>
          <a:p>
            <a:pPr lvl="0"/>
            <a:r>
              <a:rPr lang="en-GB" sz="2000" dirty="0"/>
              <a:t>S18 PACE </a:t>
            </a:r>
          </a:p>
          <a:p>
            <a:pPr lvl="0"/>
            <a:r>
              <a:rPr lang="en-GB" sz="2000" dirty="0"/>
              <a:t>S32 PACE </a:t>
            </a:r>
          </a:p>
          <a:p>
            <a:pPr lvl="0"/>
            <a:r>
              <a:rPr lang="en-GB" sz="2000" dirty="0"/>
              <a:t>Common Law </a:t>
            </a:r>
          </a:p>
          <a:p>
            <a:endParaRPr lang="en-US" sz="2000" dirty="0"/>
          </a:p>
        </p:txBody>
      </p:sp>
      <p:pic>
        <p:nvPicPr>
          <p:cNvPr id="17410" name="Picture 2" descr="Dorset Police joined Blandford parkrunners for a Cops and Robbers themed  fun race | Dorset Echo">
            <a:extLst>
              <a:ext uri="{FF2B5EF4-FFF2-40B4-BE49-F238E27FC236}">
                <a16:creationId xmlns:a16="http://schemas.microsoft.com/office/drawing/2014/main" id="{720B58D9-AFA1-7943-BE4D-7406A13B1C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30" r="26870"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42C95E4-87FA-0045-9BF8-62C1EEC94AF1}"/>
              </a:ext>
            </a:extLst>
          </p:cNvPr>
          <p:cNvSpPr txBox="1"/>
          <p:nvPr/>
        </p:nvSpPr>
        <p:spPr>
          <a:xfrm>
            <a:off x="1100736" y="1630203"/>
            <a:ext cx="6098582" cy="461665"/>
          </a:xfrm>
          <a:prstGeom prst="rect">
            <a:avLst/>
          </a:prstGeom>
          <a:noFill/>
        </p:spPr>
        <p:txBody>
          <a:bodyPr wrap="square">
            <a:spAutoFit/>
          </a:bodyPr>
          <a:lstStyle/>
          <a:p>
            <a:r>
              <a:rPr lang="en-GB" sz="2400" b="1" dirty="0"/>
              <a:t>Question 7:</a:t>
            </a:r>
            <a:r>
              <a:rPr lang="en-GB" sz="2400" dirty="0"/>
              <a:t> </a:t>
            </a:r>
            <a:endParaRPr lang="en-US" sz="2400" dirty="0"/>
          </a:p>
        </p:txBody>
      </p:sp>
    </p:spTree>
    <p:extLst>
      <p:ext uri="{BB962C8B-B14F-4D97-AF65-F5344CB8AC3E}">
        <p14:creationId xmlns:p14="http://schemas.microsoft.com/office/powerpoint/2010/main" val="14461360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6C45A4-CFF6-6643-9BB4-4B101FEE7F75}"/>
              </a:ext>
            </a:extLst>
          </p:cNvPr>
          <p:cNvSpPr>
            <a:spLocks noGrp="1"/>
          </p:cNvSpPr>
          <p:nvPr>
            <p:ph idx="1"/>
          </p:nvPr>
        </p:nvSpPr>
        <p:spPr>
          <a:xfrm>
            <a:off x="275334" y="543147"/>
            <a:ext cx="6057954" cy="5633816"/>
          </a:xfrm>
        </p:spPr>
        <p:txBody>
          <a:bodyPr>
            <a:normAutofit/>
          </a:bodyPr>
          <a:lstStyle/>
          <a:p>
            <a:pPr marL="0" lvl="0" indent="0">
              <a:buNone/>
            </a:pPr>
            <a:r>
              <a:rPr lang="en-GB" sz="2400" b="1" dirty="0"/>
              <a:t>Question 9:</a:t>
            </a:r>
            <a:r>
              <a:rPr lang="en-GB" sz="2400" dirty="0"/>
              <a:t> </a:t>
            </a:r>
          </a:p>
          <a:p>
            <a:pPr marL="0" lvl="0" indent="0">
              <a:buNone/>
            </a:pPr>
            <a:r>
              <a:rPr lang="en-GB" sz="1800" dirty="0"/>
              <a:t>Section 32 of the Police and Criminal Evidence Act gives police officers the power to enter and search premises where a person was at the time of their arrest or immediately before if the offence for which he/she was arrested is an indictable offence. </a:t>
            </a:r>
            <a:br>
              <a:rPr lang="en-GB" sz="1800" dirty="0"/>
            </a:br>
            <a:br>
              <a:rPr lang="en-GB" sz="1800" dirty="0"/>
            </a:br>
            <a:r>
              <a:rPr lang="en-GB" sz="1800" dirty="0"/>
              <a:t>Which of the following statements is true regarding this power? </a:t>
            </a:r>
          </a:p>
          <a:p>
            <a:pPr lvl="0"/>
            <a:r>
              <a:rPr lang="en-GB" sz="1800" dirty="0"/>
              <a:t>This power only extends to a search for evidence of the offence for which they were arrested. </a:t>
            </a:r>
          </a:p>
          <a:p>
            <a:pPr lvl="0"/>
            <a:r>
              <a:rPr lang="en-GB" sz="1800" dirty="0"/>
              <a:t>This power extends to a search for evidence of any offence. </a:t>
            </a:r>
          </a:p>
          <a:p>
            <a:pPr lvl="0"/>
            <a:r>
              <a:rPr lang="en-GB" sz="1800" dirty="0"/>
              <a:t>This power extends to a search for evidence of the offence for which they were arrested as well as anything which they might use to injure themselves/others or assist their escape.</a:t>
            </a:r>
          </a:p>
          <a:p>
            <a:pPr lvl="0"/>
            <a:r>
              <a:rPr lang="en-GB" sz="1800" dirty="0"/>
              <a:t>This power extends to a search for evidence of any offence as well as anything which they might use to injure themselves/others or assist their escape. </a:t>
            </a:r>
          </a:p>
          <a:p>
            <a:endParaRPr lang="en-US" sz="1300" dirty="0"/>
          </a:p>
        </p:txBody>
      </p:sp>
      <p:grpSp>
        <p:nvGrpSpPr>
          <p:cNvPr id="139" name="Group 13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0" name="Isosceles Triangle 13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8436" name="Picture 4" descr="Police house Images, Stock Photos &amp; Vectors | Shutterstock">
            <a:extLst>
              <a:ext uri="{FF2B5EF4-FFF2-40B4-BE49-F238E27FC236}">
                <a16:creationId xmlns:a16="http://schemas.microsoft.com/office/drawing/2014/main" id="{988F6003-3597-1646-AB2B-E9C1E9546B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71382" y="1519604"/>
            <a:ext cx="4582524" cy="4361892"/>
          </a:xfrm>
          <a:prstGeom prst="rect">
            <a:avLst/>
          </a:prstGeom>
          <a:noFill/>
          <a:extLst>
            <a:ext uri="{909E8E84-426E-40DD-AFC4-6F175D3DCCD1}">
              <a14:hiddenFill xmlns:a14="http://schemas.microsoft.com/office/drawing/2010/main">
                <a:solidFill>
                  <a:srgbClr val="FFFFFF"/>
                </a:solidFill>
              </a14:hiddenFill>
            </a:ext>
          </a:extLst>
        </p:spPr>
      </p:pic>
      <p:grpSp>
        <p:nvGrpSpPr>
          <p:cNvPr id="143" name="Group 14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44" name="Rectangle 14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Isosceles Triangle 14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11657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338</TotalTime>
  <Words>2728</Words>
  <Application>Microsoft Macintosh PowerPoint</Application>
  <PresentationFormat>Widescreen</PresentationFormat>
  <Paragraphs>399</Paragraphs>
  <Slides>51</Slides>
  <Notes>43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Arial</vt:lpstr>
      <vt:lpstr>Calibri</vt:lpstr>
      <vt:lpstr>Calibri Light</vt:lpstr>
      <vt:lpstr>Helvetica Neue</vt:lpstr>
      <vt:lpstr>Tw Cen MT</vt:lpstr>
      <vt:lpstr>Office Theme</vt:lpstr>
      <vt:lpstr>Forensic Recovery &amp; Examination </vt:lpstr>
      <vt:lpstr> Watch and Identify...</vt:lpstr>
      <vt:lpstr>Recap Workshop 1: Overview </vt:lpstr>
      <vt:lpstr>Today’s aims and learning outcomes…</vt:lpstr>
      <vt:lpstr>Investigative mind-set</vt:lpstr>
      <vt:lpstr>Investigative Mindset</vt:lpstr>
      <vt:lpstr>PowerPoint Presentation</vt:lpstr>
      <vt:lpstr>PowerPoint Presentation</vt:lpstr>
      <vt:lpstr>Leads to …</vt:lpstr>
      <vt:lpstr>Managing Scenes </vt:lpstr>
      <vt:lpstr>Identifying Scenes… </vt:lpstr>
      <vt:lpstr>PowerPoint Presentation</vt:lpstr>
      <vt:lpstr>Preserving the scene  </vt:lpstr>
      <vt:lpstr>Searching &amp; Examining the scene </vt:lpstr>
      <vt:lpstr>Releasing the scene </vt:lpstr>
      <vt:lpstr>PowerPoint Presentation</vt:lpstr>
      <vt:lpstr>PowerPoint Presentation</vt:lpstr>
      <vt:lpstr>PowerPoint Presentation</vt:lpstr>
      <vt:lpstr>PowerPoint Presentation</vt:lpstr>
      <vt:lpstr>Powers of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19 - Seizing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dc:title>
  <dc:creator>Rhiannon Lloyd</dc:creator>
  <cp:lastModifiedBy>Rhiannon Lloyd</cp:lastModifiedBy>
  <cp:revision>4</cp:revision>
  <dcterms:created xsi:type="dcterms:W3CDTF">2022-01-31T13:53:22Z</dcterms:created>
  <dcterms:modified xsi:type="dcterms:W3CDTF">2022-02-07T11:52:35Z</dcterms:modified>
</cp:coreProperties>
</file>