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62"/>
  </p:notesMasterIdLst>
  <p:sldIdLst>
    <p:sldId id="719" r:id="rId24"/>
    <p:sldId id="301" r:id="rId25"/>
    <p:sldId id="302" r:id="rId26"/>
    <p:sldId id="727" r:id="rId27"/>
    <p:sldId id="262" r:id="rId28"/>
    <p:sldId id="263" r:id="rId29"/>
    <p:sldId id="728" r:id="rId30"/>
    <p:sldId id="729" r:id="rId31"/>
    <p:sldId id="730" r:id="rId32"/>
    <p:sldId id="731" r:id="rId33"/>
    <p:sldId id="732" r:id="rId34"/>
    <p:sldId id="733" r:id="rId35"/>
    <p:sldId id="260" r:id="rId36"/>
    <p:sldId id="752" r:id="rId37"/>
    <p:sldId id="734" r:id="rId38"/>
    <p:sldId id="270" r:id="rId39"/>
    <p:sldId id="750" r:id="rId40"/>
    <p:sldId id="751" r:id="rId41"/>
    <p:sldId id="741" r:id="rId42"/>
    <p:sldId id="271" r:id="rId43"/>
    <p:sldId id="742" r:id="rId44"/>
    <p:sldId id="273" r:id="rId45"/>
    <p:sldId id="753" r:id="rId46"/>
    <p:sldId id="744" r:id="rId47"/>
    <p:sldId id="274" r:id="rId48"/>
    <p:sldId id="746" r:id="rId49"/>
    <p:sldId id="747" r:id="rId50"/>
    <p:sldId id="275" r:id="rId51"/>
    <p:sldId id="748" r:id="rId52"/>
    <p:sldId id="749" r:id="rId53"/>
    <p:sldId id="276" r:id="rId54"/>
    <p:sldId id="735" r:id="rId55"/>
    <p:sldId id="736" r:id="rId56"/>
    <p:sldId id="291" r:id="rId57"/>
    <p:sldId id="737" r:id="rId58"/>
    <p:sldId id="738" r:id="rId59"/>
    <p:sldId id="739" r:id="rId60"/>
    <p:sldId id="721" r:id="rId6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7253"/>
  </p:normalViewPr>
  <p:slideViewPr>
    <p:cSldViewPr snapToGrid="0">
      <p:cViewPr varScale="1">
        <p:scale>
          <a:sx n="78" d="100"/>
          <a:sy n="78" d="100"/>
        </p:scale>
        <p:origin x="777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63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slide" Target="slides/slide35.xml"/><Relationship Id="rId66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8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slide" Target="slides/slide33.xml"/><Relationship Id="rId64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slide" Target="slides/slide36.xml"/><Relationship Id="rId67" Type="http://schemas.microsoft.com/office/2016/11/relationships/changesInfo" Target="changesInfos/changesInfo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slide" Target="slides/slide34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slide" Target="slides/slide37.xml"/><Relationship Id="rId65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61BD4C93-53B6-468A-988D-A9E24B2C99B6}"/>
    <pc:docChg chg="modSld">
      <pc:chgData name="Stalin Jacob Wilson Packia Dhas" userId="050d7d71-3621-4503-95e8-1c9a9d962492" providerId="ADAL" clId="{61BD4C93-53B6-468A-988D-A9E24B2C99B6}" dt="2024-06-09T22:37:41.606" v="33" actId="20577"/>
      <pc:docMkLst>
        <pc:docMk/>
      </pc:docMkLst>
      <pc:sldChg chg="modNotesTx">
        <pc:chgData name="Stalin Jacob Wilson Packia Dhas" userId="050d7d71-3621-4503-95e8-1c9a9d962492" providerId="ADAL" clId="{61BD4C93-53B6-468A-988D-A9E24B2C99B6}" dt="2024-06-09T22:18:28.935" v="21" actId="20577"/>
        <pc:sldMkLst>
          <pc:docMk/>
          <pc:sldMk cId="0" sldId="260"/>
        </pc:sldMkLst>
      </pc:sldChg>
      <pc:sldChg chg="modNotesTx">
        <pc:chgData name="Stalin Jacob Wilson Packia Dhas" userId="050d7d71-3621-4503-95e8-1c9a9d962492" providerId="ADAL" clId="{61BD4C93-53B6-468A-988D-A9E24B2C99B6}" dt="2024-06-09T22:17:55.660" v="17" actId="20577"/>
        <pc:sldMkLst>
          <pc:docMk/>
          <pc:sldMk cId="0" sldId="262"/>
        </pc:sldMkLst>
      </pc:sldChg>
      <pc:sldChg chg="modNotesTx">
        <pc:chgData name="Stalin Jacob Wilson Packia Dhas" userId="050d7d71-3621-4503-95e8-1c9a9d962492" providerId="ADAL" clId="{61BD4C93-53B6-468A-988D-A9E24B2C99B6}" dt="2024-06-09T22:17:59.875" v="18" actId="20577"/>
        <pc:sldMkLst>
          <pc:docMk/>
          <pc:sldMk cId="0" sldId="263"/>
        </pc:sldMkLst>
      </pc:sldChg>
      <pc:sldChg chg="modNotesTx">
        <pc:chgData name="Stalin Jacob Wilson Packia Dhas" userId="050d7d71-3621-4503-95e8-1c9a9d962492" providerId="ADAL" clId="{61BD4C93-53B6-468A-988D-A9E24B2C99B6}" dt="2024-06-09T22:18:43.745" v="23" actId="20577"/>
        <pc:sldMkLst>
          <pc:docMk/>
          <pc:sldMk cId="0" sldId="270"/>
        </pc:sldMkLst>
      </pc:sldChg>
      <pc:sldChg chg="modNotesTx">
        <pc:chgData name="Stalin Jacob Wilson Packia Dhas" userId="050d7d71-3621-4503-95e8-1c9a9d962492" providerId="ADAL" clId="{61BD4C93-53B6-468A-988D-A9E24B2C99B6}" dt="2024-06-09T22:19:31.218" v="25" actId="20577"/>
        <pc:sldMkLst>
          <pc:docMk/>
          <pc:sldMk cId="0" sldId="271"/>
        </pc:sldMkLst>
      </pc:sldChg>
      <pc:sldChg chg="modNotesTx">
        <pc:chgData name="Stalin Jacob Wilson Packia Dhas" userId="050d7d71-3621-4503-95e8-1c9a9d962492" providerId="ADAL" clId="{61BD4C93-53B6-468A-988D-A9E24B2C99B6}" dt="2024-06-09T22:19:43.855" v="27" actId="20577"/>
        <pc:sldMkLst>
          <pc:docMk/>
          <pc:sldMk cId="0" sldId="273"/>
        </pc:sldMkLst>
      </pc:sldChg>
      <pc:sldChg chg="modNotesTx">
        <pc:chgData name="Stalin Jacob Wilson Packia Dhas" userId="050d7d71-3621-4503-95e8-1c9a9d962492" providerId="ADAL" clId="{61BD4C93-53B6-468A-988D-A9E24B2C99B6}" dt="2024-06-09T22:19:56.238" v="28" actId="20577"/>
        <pc:sldMkLst>
          <pc:docMk/>
          <pc:sldMk cId="0" sldId="275"/>
        </pc:sldMkLst>
      </pc:sldChg>
      <pc:sldChg chg="modSp mod">
        <pc:chgData name="Stalin Jacob Wilson Packia Dhas" userId="050d7d71-3621-4503-95e8-1c9a9d962492" providerId="ADAL" clId="{61BD4C93-53B6-468A-988D-A9E24B2C99B6}" dt="2024-06-09T22:17:12.856" v="14" actId="20577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61BD4C93-53B6-468A-988D-A9E24B2C99B6}" dt="2024-06-09T22:17:12.856" v="14" actId="20577"/>
          <ac:spMkLst>
            <pc:docMk/>
            <pc:sldMk cId="3657130640" sldId="301"/>
            <ac:spMk id="3" creationId="{00000000-0000-0000-0000-000000000000}"/>
          </ac:spMkLst>
        </pc:spChg>
      </pc:sldChg>
      <pc:sldChg chg="modNotesTx">
        <pc:chgData name="Stalin Jacob Wilson Packia Dhas" userId="050d7d71-3621-4503-95e8-1c9a9d962492" providerId="ADAL" clId="{61BD4C93-53B6-468A-988D-A9E24B2C99B6}" dt="2024-06-09T22:17:51.166" v="16" actId="20577"/>
        <pc:sldMkLst>
          <pc:docMk/>
          <pc:sldMk cId="0" sldId="727"/>
        </pc:sldMkLst>
      </pc:sldChg>
      <pc:sldChg chg="modNotesTx">
        <pc:chgData name="Stalin Jacob Wilson Packia Dhas" userId="050d7d71-3621-4503-95e8-1c9a9d962492" providerId="ADAL" clId="{61BD4C93-53B6-468A-988D-A9E24B2C99B6}" dt="2024-06-09T22:18:10.420" v="19" actId="20577"/>
        <pc:sldMkLst>
          <pc:docMk/>
          <pc:sldMk cId="0" sldId="731"/>
        </pc:sldMkLst>
      </pc:sldChg>
      <pc:sldChg chg="modSp mod modNotesTx">
        <pc:chgData name="Stalin Jacob Wilson Packia Dhas" userId="050d7d71-3621-4503-95e8-1c9a9d962492" providerId="ADAL" clId="{61BD4C93-53B6-468A-988D-A9E24B2C99B6}" dt="2024-06-09T22:37:41.606" v="33" actId="20577"/>
        <pc:sldMkLst>
          <pc:docMk/>
          <pc:sldMk cId="0" sldId="732"/>
        </pc:sldMkLst>
        <pc:spChg chg="mod">
          <ac:chgData name="Stalin Jacob Wilson Packia Dhas" userId="050d7d71-3621-4503-95e8-1c9a9d962492" providerId="ADAL" clId="{61BD4C93-53B6-468A-988D-A9E24B2C99B6}" dt="2024-06-09T22:37:41.606" v="33" actId="20577"/>
          <ac:spMkLst>
            <pc:docMk/>
            <pc:sldMk cId="0" sldId="732"/>
            <ac:spMk id="3" creationId="{00000000-0000-0000-0000-000000000000}"/>
          </ac:spMkLst>
        </pc:spChg>
      </pc:sldChg>
      <pc:sldChg chg="modNotesTx">
        <pc:chgData name="Stalin Jacob Wilson Packia Dhas" userId="050d7d71-3621-4503-95e8-1c9a9d962492" providerId="ADAL" clId="{61BD4C93-53B6-468A-988D-A9E24B2C99B6}" dt="2024-06-09T22:20:20.762" v="31" actId="20577"/>
        <pc:sldMkLst>
          <pc:docMk/>
          <pc:sldMk cId="0" sldId="738"/>
        </pc:sldMkLst>
      </pc:sldChg>
      <pc:sldChg chg="modNotesTx">
        <pc:chgData name="Stalin Jacob Wilson Packia Dhas" userId="050d7d71-3621-4503-95e8-1c9a9d962492" providerId="ADAL" clId="{61BD4C93-53B6-468A-988D-A9E24B2C99B6}" dt="2024-06-09T22:19:38.582" v="26" actId="20577"/>
        <pc:sldMkLst>
          <pc:docMk/>
          <pc:sldMk cId="3805681082" sldId="742"/>
        </pc:sldMkLst>
      </pc:sldChg>
      <pc:sldChg chg="modNotesTx">
        <pc:chgData name="Stalin Jacob Wilson Packia Dhas" userId="050d7d71-3621-4503-95e8-1c9a9d962492" providerId="ADAL" clId="{61BD4C93-53B6-468A-988D-A9E24B2C99B6}" dt="2024-06-09T22:18:47.270" v="24" actId="20577"/>
        <pc:sldMkLst>
          <pc:docMk/>
          <pc:sldMk cId="618476807" sldId="750"/>
        </pc:sldMkLst>
      </pc:sldChg>
      <pc:sldChg chg="modNotesTx">
        <pc:chgData name="Stalin Jacob Wilson Packia Dhas" userId="050d7d71-3621-4503-95e8-1c9a9d962492" providerId="ADAL" clId="{61BD4C93-53B6-468A-988D-A9E24B2C99B6}" dt="2024-06-09T22:18:33.255" v="22" actId="20577"/>
        <pc:sldMkLst>
          <pc:docMk/>
          <pc:sldMk cId="1660545931" sldId="75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09/06/2024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6410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2589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33370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6795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71014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4945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37240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60935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231351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74436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65976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306015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285898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963990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5840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73421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33</a:t>
            </a:fld>
            <a:endParaRPr lang="en-GB" dirty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47D687A-5BC2-44FA-A653-354A7F5B2BB9}" type="slidenum">
              <a:rPr lang="en-US"/>
              <a:pPr/>
              <a:t>35</a:t>
            </a:fld>
            <a:endParaRPr lang="en-US" dirty="0"/>
          </a:p>
        </p:txBody>
      </p:sp>
      <p:sp>
        <p:nvSpPr>
          <p:cNvPr id="45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36</a:t>
            </a:fld>
            <a:endParaRPr lang="en-GB" dirty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9A3E216-D2DF-44A2-8BFE-0B6575129F5B}" type="datetime1">
              <a:rPr lang="en-GB" smtClean="0"/>
              <a:t>09/06/2024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0042BA-91DF-425B-8ECD-F068C622788C}" type="datetime1">
              <a:rPr lang="en-GB" smtClean="0"/>
              <a:t>09/06/2024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D01387A-BF9C-4010-AE12-98ED6D8334D2}" type="datetime1">
              <a:rPr lang="en-GB" smtClean="0"/>
              <a:t>09/06/2024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437B6992-2E18-49D2-AD77-80C0B0578EA4}" type="datetime1">
              <a:rPr lang="en-GB" smtClean="0"/>
              <a:t>09/06/2024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C14F-F2C1-49D7-87B3-B550022CE8BE}" type="datetime1">
              <a:rPr lang="en-GB" smtClean="0"/>
              <a:t>09/06/2024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116E444-F597-4588-B98B-5EA6D982B3E7}" type="datetime1">
              <a:rPr lang="en-GB" smtClean="0"/>
              <a:t>09/06/2024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CFEA0F4-39DE-4DDD-8DE0-2795393CA241}" type="datetime1">
              <a:rPr lang="en-GB" noProof="0" smtClean="0"/>
              <a:t>09/06/2024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D8A4050-0980-42A2-977C-2A7DE548CD24}" type="datetime1">
              <a:rPr lang="en-GB" smtClean="0"/>
              <a:t>09/06/2024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79C68-8004-455D-8007-AE272218FF1F}" type="datetime1">
              <a:rPr lang="en-GB" smtClean="0"/>
              <a:t>09/06/2024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64D8E19-ACFA-455A-8576-B8CF6D9CC07F}" type="datetime1">
              <a:rPr lang="en-GB" smtClean="0"/>
              <a:t>09/06/2024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74B0035-385D-49A2-AEB7-661B85FC5C45}" type="datetime1">
              <a:rPr lang="en-GB" noProof="0" smtClean="0"/>
              <a:t>09/06/2024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4AE693F-ACE4-4776-BB4B-E7FE9FE3CA64}" type="datetime1">
              <a:rPr lang="en-GB" smtClean="0"/>
              <a:t>09/06/2024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553A5-83DA-452F-8330-FCAAD332AD60}" type="datetime1">
              <a:rPr lang="en-GB" smtClean="0"/>
              <a:t>09/06/2024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2AB25C1-57D3-4D13-8A9D-379119F4E7F3}" type="datetime1">
              <a:rPr lang="en-GB" smtClean="0"/>
              <a:t>09/06/2024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E7AEE-BB0D-4843-8CC0-0789F06F1B1D}" type="datetime1">
              <a:rPr lang="en-GB" smtClean="0"/>
              <a:t>09/06/2024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8ABD05B-1483-44C9-8A9C-F23158E3D6DD}" type="datetime1">
              <a:rPr lang="en-GB" smtClean="0"/>
              <a:t>09/06/2024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645113-BFCC-4470-A488-59E3E31A2193}" type="datetime1">
              <a:rPr lang="en-GB" smtClean="0"/>
              <a:t>09/06/2024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92C33A2-1AA2-4D8C-BD75-FDCE02294E14}" type="datetime1">
              <a:rPr lang="en-GB" smtClean="0"/>
              <a:t>09/06/2024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1104233-FDBD-4233-98A5-A4F0AD4E7FA3}" type="datetime1">
              <a:rPr lang="en-GB" noProof="0" smtClean="0"/>
              <a:t>09/06/2024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BFCB65F-3300-4988-AF2D-E1DA2A5142FB}" type="datetime1">
              <a:rPr lang="en-GB" smtClean="0"/>
              <a:t>09/06/2024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FCB68-846B-45AC-8543-C77880CCC63E}" type="datetime1">
              <a:rPr lang="en-GB" smtClean="0"/>
              <a:t>09/06/2024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AE021C6-63B3-49F7-837B-AA2EBABB9554}" type="datetime1">
              <a:rPr lang="en-GB" smtClean="0"/>
              <a:t>09/06/2024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B2AF4FE-1343-42B3-8CEB-148C58F48B94}" type="datetime1">
              <a:rPr lang="en-GB" noProof="0" smtClean="0"/>
              <a:t>09/06/2024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3B94DD8-5EAC-4AEA-8B76-94F98DCD037E}" type="datetime1">
              <a:rPr lang="en-GB" smtClean="0"/>
              <a:t>09/06/2024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D63BB5-475C-42B2-A39F-8D1F7AFB891E}" type="datetime1">
              <a:rPr lang="en-GB" smtClean="0"/>
              <a:t>09/06/2024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18FD005-1C8F-41AE-95A7-7AEE187C6D23}" type="datetime1">
              <a:rPr lang="en-GB" smtClean="0"/>
              <a:t>09/06/2024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208CCB0-9B7B-4C51-BC4E-9E6357770E9D}" type="datetime1">
              <a:rPr lang="en-GB" noProof="0" smtClean="0"/>
              <a:t>09/06/2024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AED8E53-426C-4BCF-A8D5-53AFFB4E0679}" type="datetime1">
              <a:rPr lang="en-GB" smtClean="0"/>
              <a:t>09/06/2024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7FE7C-BDA4-434C-9D1F-5D0A74A3413A}" type="datetime1">
              <a:rPr lang="en-GB" smtClean="0"/>
              <a:t>09/06/2024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36C9B24-A7BB-478B-A1AF-B2398C89A213}" type="datetime1">
              <a:rPr lang="en-GB" smtClean="0"/>
              <a:t>09/06/2024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F11F130-FF25-48F9-B6BA-9AA94CBADB6E}" type="datetime1">
              <a:rPr lang="en-GB" noProof="0" smtClean="0"/>
              <a:t>09/06/2024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874503E-F552-48C2-A252-3ED33BFC4884}" type="datetime1">
              <a:rPr lang="en-GB" smtClean="0"/>
              <a:t>09/06/2024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B6953-2526-41FB-981F-169B0746F619}" type="datetime1">
              <a:rPr lang="en-GB" smtClean="0"/>
              <a:t>09/06/2024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57A3204-12EA-4B5D-9F53-3FC416029097}" type="datetime1">
              <a:rPr lang="en-GB" smtClean="0"/>
              <a:t>09/06/2024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B42AC6CD-AC33-4A27-BA88-5319737BBEB4}" type="datetime1">
              <a:rPr lang="en-GB" noProof="0" smtClean="0"/>
              <a:t>09/06/2024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Computer Systems Fundamentals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5745594-D03E-4D56-9905-0EBED75364C2}" type="datetime1">
              <a:rPr lang="en-GB" smtClean="0"/>
              <a:t>09/06/2024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66F63-5834-4E67-9A91-429304FDCA33}" type="datetime1">
              <a:rPr lang="en-GB" smtClean="0"/>
              <a:t>09/06/2024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Computer Systems Fundamentals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806533AA-6D79-4483-845B-A0D160FD65D3}" type="datetime1">
              <a:rPr lang="en-GB" smtClean="0"/>
              <a:t>09/06/2024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Computer Systems Fundamentals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FIKlHvehhKk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X4RQK__fQc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27.png"/><Relationship Id="rId4" Type="http://schemas.openxmlformats.org/officeDocument/2006/relationships/hyperlink" Target="https://www.youtube.com/watch?v=3h71HAJWnVU&amp;t=105s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hyperlink" Target="https://www.youtube.com/watch?v=cF7KpwbF4Lk" TargetMode="Externa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e1EM3gQkAY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0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7l8W96I7_ew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1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hyperlink" Target="https://www.youtube.com/watch?v=wGIteTE9glQ" TargetMode="Externa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ayk4LgaKaoc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35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Computer Systems </a:t>
            </a:r>
          </a:p>
          <a:p>
            <a:r>
              <a:rPr lang="en-GB" sz="4800" dirty="0"/>
              <a:t>Fundamentals</a:t>
            </a:r>
          </a:p>
          <a:p>
            <a:r>
              <a:rPr lang="en-GB" sz="4800" dirty="0"/>
              <a:t>(ACCA4028)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- 1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18649" y="81751"/>
            <a:ext cx="5919164" cy="1177548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2322" y="1545700"/>
            <a:ext cx="9542412" cy="5230549"/>
          </a:xfrm>
        </p:spPr>
        <p:txBody>
          <a:bodyPr>
            <a:normAutofit/>
          </a:bodyPr>
          <a:lstStyle/>
          <a:p>
            <a:pPr marL="719138" indent="-630238"/>
            <a:r>
              <a:rPr lang="en-GB" sz="4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Introduction </a:t>
            </a:r>
          </a:p>
          <a:p>
            <a:pPr marL="719138" indent="-630238"/>
            <a:r>
              <a:rPr lang="en-GB" sz="4000" dirty="0">
                <a:ea typeface="Times New Roman" panose="02020603050405020304" pitchFamily="18" charset="0"/>
                <a:cs typeface="Times New Roman" panose="02020603050405020304" pitchFamily="18" charset="0"/>
              </a:rPr>
              <a:t>History of Computer</a:t>
            </a:r>
          </a:p>
          <a:p>
            <a:pPr marL="719138" indent="-630238"/>
            <a:r>
              <a:rPr lang="en-GB" sz="4000" dirty="0">
                <a:ea typeface="Times New Roman" panose="02020603050405020304" pitchFamily="18" charset="0"/>
                <a:cs typeface="Times New Roman" panose="02020603050405020304" pitchFamily="18" charset="0"/>
              </a:rPr>
              <a:t>What is a computer?</a:t>
            </a:r>
          </a:p>
          <a:p>
            <a:pPr marL="719138" indent="-630238"/>
            <a:r>
              <a:rPr lang="en-GB" sz="4000" dirty="0">
                <a:ea typeface="Times New Roman" panose="02020603050405020304" pitchFamily="18" charset="0"/>
                <a:cs typeface="Times New Roman" panose="02020603050405020304" pitchFamily="18" charset="0"/>
              </a:rPr>
              <a:t>Information Cycle</a:t>
            </a:r>
          </a:p>
          <a:p>
            <a:pPr marL="719138" indent="-630238"/>
            <a:r>
              <a:rPr lang="en-GB" sz="4000" dirty="0">
                <a:ea typeface="Times New Roman" panose="02020603050405020304" pitchFamily="18" charset="0"/>
                <a:cs typeface="Times New Roman" panose="02020603050405020304" pitchFamily="18" charset="0"/>
              </a:rPr>
              <a:t>Computer hardware &amp; Software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 dirty="0"/>
              <a:t>Computer Systems Fundamentals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r>
              <a:rPr lang="en-IN" sz="3200" dirty="0"/>
              <a:t>Describe the various stages in the development of computers.</a:t>
            </a:r>
          </a:p>
          <a:p>
            <a:r>
              <a:rPr lang="en-IN" sz="3200" dirty="0"/>
              <a:t>Define a Computer.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 dirty="0"/>
              <a:t>Computer Systems Fundamentals</a:t>
            </a:r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87815" y="362078"/>
            <a:ext cx="6111417" cy="46027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The Early days of Computing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1198" y="1413113"/>
            <a:ext cx="11328740" cy="5082809"/>
          </a:xfrm>
        </p:spPr>
        <p:txBody>
          <a:bodyPr>
            <a:noAutofit/>
          </a:bodyPr>
          <a:lstStyle/>
          <a:p>
            <a:r>
              <a:rPr lang="en-GB" sz="3600" dirty="0"/>
              <a:t>1000 B.C. to 1940 AD</a:t>
            </a:r>
          </a:p>
          <a:p>
            <a:r>
              <a:rPr lang="en-GB" sz="3600" dirty="0"/>
              <a:t>Ancient Civilizations</a:t>
            </a:r>
          </a:p>
          <a:p>
            <a:pPr lvl="1"/>
            <a:r>
              <a:rPr lang="en-GB" sz="3200" b="1" dirty="0"/>
              <a:t>Greeks</a:t>
            </a:r>
            <a:r>
              <a:rPr lang="en-GB" sz="3200" dirty="0"/>
              <a:t> - Geometry and rationality</a:t>
            </a:r>
          </a:p>
          <a:p>
            <a:pPr lvl="1"/>
            <a:r>
              <a:rPr lang="en-GB" sz="3200" b="1" dirty="0"/>
              <a:t>Egyptians</a:t>
            </a:r>
            <a:r>
              <a:rPr lang="en-GB" sz="3200" dirty="0"/>
              <a:t> - simple addition and subtraction</a:t>
            </a:r>
          </a:p>
          <a:p>
            <a:pPr lvl="1"/>
            <a:r>
              <a:rPr lang="en-GB" sz="3200" b="1" dirty="0"/>
              <a:t>Babylonians</a:t>
            </a:r>
            <a:r>
              <a:rPr lang="en-GB" sz="3200" dirty="0"/>
              <a:t> - multiplication and division </a:t>
            </a:r>
          </a:p>
          <a:p>
            <a:pPr lvl="1"/>
            <a:r>
              <a:rPr lang="en-GB" sz="3200" b="1" dirty="0"/>
              <a:t>Indians</a:t>
            </a:r>
            <a:r>
              <a:rPr lang="en-GB" sz="3200" dirty="0"/>
              <a:t>  - the base-10 decimal number system and concept of zero </a:t>
            </a:r>
          </a:p>
          <a:p>
            <a:pPr lvl="1"/>
            <a:r>
              <a:rPr lang="en-GB" sz="3200" b="1" dirty="0"/>
              <a:t>Chinese</a:t>
            </a:r>
            <a:r>
              <a:rPr lang="en-GB" sz="3200" dirty="0"/>
              <a:t> - trigonometry</a:t>
            </a:r>
          </a:p>
          <a:p>
            <a:pPr lvl="1"/>
            <a:r>
              <a:rPr lang="en-GB" sz="3200" b="1" dirty="0"/>
              <a:t>Persians </a:t>
            </a:r>
            <a:r>
              <a:rPr lang="en-GB" sz="3200" dirty="0"/>
              <a:t>- algorithmic problem solving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099A17-F88F-468D-396F-9C683BB74C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909C7F-036F-C3B8-346C-CFD92D802B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32583" y="-141202"/>
            <a:ext cx="6669875" cy="1325563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The Early days of Computing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40738"/>
          </a:xfrm>
        </p:spPr>
        <p:txBody>
          <a:bodyPr>
            <a:normAutofit/>
          </a:bodyPr>
          <a:lstStyle/>
          <a:p>
            <a:r>
              <a:rPr lang="en-GB" sz="3200" dirty="0"/>
              <a:t>17</a:t>
            </a:r>
            <a:r>
              <a:rPr lang="en-GB" sz="3200" baseline="30000" dirty="0"/>
              <a:t>th</a:t>
            </a:r>
            <a:r>
              <a:rPr lang="en-GB" sz="3200" dirty="0"/>
              <a:t> Century</a:t>
            </a:r>
          </a:p>
          <a:p>
            <a:r>
              <a:rPr lang="en-GB" sz="3200" b="1" dirty="0"/>
              <a:t>John Napier </a:t>
            </a:r>
            <a:r>
              <a:rPr lang="en-GB" sz="3200" dirty="0"/>
              <a:t>invented </a:t>
            </a:r>
            <a:r>
              <a:rPr lang="en-GB" sz="3200" b="1" dirty="0"/>
              <a:t>logarithms</a:t>
            </a:r>
          </a:p>
          <a:p>
            <a:r>
              <a:rPr lang="en-GB" sz="3200" dirty="0"/>
              <a:t>Slide Rule was invented- a </a:t>
            </a:r>
            <a:r>
              <a:rPr lang="en-GB" sz="3200" b="0" i="0" dirty="0">
                <a:solidFill>
                  <a:srgbClr val="0D0D0D"/>
                </a:solidFill>
                <a:effectLst/>
              </a:rPr>
              <a:t>calculating device </a:t>
            </a:r>
            <a:endParaRPr lang="en-GB" sz="32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>
                <a:hlinkClick r:id="rId3"/>
              </a:rPr>
              <a:t>A Tour of the Pickett Slide Rule Universe - YouTube</a:t>
            </a:r>
            <a:endParaRPr lang="en-GB" dirty="0"/>
          </a:p>
          <a:p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21768" y="3368087"/>
            <a:ext cx="8748464" cy="16157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599F259-D8AA-BC7B-605E-383BF7557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F53EEE-8980-9776-1610-9027322439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0580" y="-40038"/>
            <a:ext cx="6756672" cy="1325563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chemeClr val="bg1"/>
                </a:solidFill>
              </a:rPr>
              <a:t>The Early days of Computing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3540" y="1415845"/>
            <a:ext cx="6888945" cy="5045935"/>
          </a:xfrm>
        </p:spPr>
        <p:txBody>
          <a:bodyPr>
            <a:normAutofit/>
          </a:bodyPr>
          <a:lstStyle/>
          <a:p>
            <a:r>
              <a:rPr lang="en-GB" sz="3200" b="1" dirty="0"/>
              <a:t>Blaise Pascal </a:t>
            </a:r>
            <a:r>
              <a:rPr lang="en-GB" sz="3200" dirty="0"/>
              <a:t>invented the </a:t>
            </a:r>
            <a:r>
              <a:rPr lang="en-GB" sz="3200" b="1" dirty="0"/>
              <a:t>Pascaline in 1642</a:t>
            </a:r>
          </a:p>
          <a:p>
            <a:r>
              <a:rPr lang="en-GB" sz="3200" b="0" i="0" dirty="0">
                <a:solidFill>
                  <a:srgbClr val="202124"/>
                </a:solidFill>
                <a:effectLst/>
              </a:rPr>
              <a:t>It is a </a:t>
            </a:r>
            <a:r>
              <a:rPr lang="en-GB" sz="3200" b="1" i="0" dirty="0">
                <a:solidFill>
                  <a:srgbClr val="202124"/>
                </a:solidFill>
                <a:effectLst/>
              </a:rPr>
              <a:t>mechanical calculator for doing addition. </a:t>
            </a:r>
            <a:r>
              <a:rPr lang="en-GB" sz="3200" i="0" dirty="0">
                <a:solidFill>
                  <a:srgbClr val="202124"/>
                </a:solidFill>
                <a:effectLst/>
              </a:rPr>
              <a:t>Supports addition of</a:t>
            </a:r>
            <a:r>
              <a:rPr lang="en-GB" sz="3200" b="1" i="0" dirty="0">
                <a:solidFill>
                  <a:srgbClr val="202124"/>
                </a:solidFill>
                <a:effectLst/>
              </a:rPr>
              <a:t> carry.</a:t>
            </a:r>
          </a:p>
          <a:p>
            <a:pPr marL="0" indent="0">
              <a:buNone/>
            </a:pPr>
            <a:r>
              <a:rPr lang="fr-FR" sz="3600" dirty="0">
                <a:hlinkClick r:id="rId3"/>
              </a:rPr>
              <a:t>Additionner avec la réplique de la Pascaline 1645 – YouTube</a:t>
            </a:r>
            <a:endParaRPr lang="fr-FR" sz="3600" dirty="0"/>
          </a:p>
          <a:p>
            <a:pPr marL="0" indent="0">
              <a:buNone/>
            </a:pPr>
            <a:r>
              <a:rPr lang="en-GB" sz="3600" dirty="0">
                <a:hlinkClick r:id="rId4"/>
              </a:rPr>
              <a:t>How the Pascaline Works - YouTube</a:t>
            </a:r>
            <a:endParaRPr lang="en-GB" sz="4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46592" y="1671144"/>
            <a:ext cx="4219781" cy="32739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2CEDB5E-4EA8-9B77-5E86-70B5A89111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8AB2B0-FA05-3DD9-F961-78BE302129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79869" y="-70344"/>
            <a:ext cx="6620781" cy="1325563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The Early days of Computing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600201"/>
            <a:ext cx="6472397" cy="3917032"/>
          </a:xfrm>
        </p:spPr>
        <p:txBody>
          <a:bodyPr>
            <a:normAutofit/>
          </a:bodyPr>
          <a:lstStyle/>
          <a:p>
            <a:r>
              <a:rPr lang="en-GB" sz="3200" b="1" dirty="0"/>
              <a:t>Gottfried Leibnitz </a:t>
            </a:r>
            <a:r>
              <a:rPr lang="en-GB" sz="3200" dirty="0"/>
              <a:t>created the </a:t>
            </a:r>
            <a:r>
              <a:rPr lang="en-GB" sz="3200" b="1" dirty="0"/>
              <a:t>Leibnitz Wheel in 17</a:t>
            </a:r>
            <a:r>
              <a:rPr lang="en-GB" sz="3200" b="1" baseline="30000" dirty="0"/>
              <a:t>th</a:t>
            </a:r>
            <a:r>
              <a:rPr lang="en-GB" sz="3200" b="1" dirty="0"/>
              <a:t> century.</a:t>
            </a:r>
            <a:endParaRPr lang="en-GB" sz="3200" dirty="0"/>
          </a:p>
          <a:p>
            <a:r>
              <a:rPr lang="en-GB" sz="3200" dirty="0">
                <a:solidFill>
                  <a:srgbClr val="202124"/>
                </a:solidFill>
              </a:rPr>
              <a:t>C</a:t>
            </a:r>
            <a:r>
              <a:rPr lang="en-GB" sz="3200" b="0" i="0" dirty="0">
                <a:solidFill>
                  <a:srgbClr val="202124"/>
                </a:solidFill>
                <a:effectLst/>
              </a:rPr>
              <a:t>alculating machine which was a </a:t>
            </a:r>
            <a:r>
              <a:rPr lang="en-GB" sz="3200" dirty="0">
                <a:solidFill>
                  <a:srgbClr val="202124"/>
                </a:solidFill>
                <a:effectLst/>
              </a:rPr>
              <a:t>major advance in </a:t>
            </a:r>
            <a:r>
              <a:rPr lang="en-GB" sz="3200" b="1" dirty="0">
                <a:solidFill>
                  <a:srgbClr val="202124"/>
                </a:solidFill>
                <a:effectLst/>
              </a:rPr>
              <a:t>mechanical calculating</a:t>
            </a:r>
            <a:r>
              <a:rPr lang="en-GB" sz="3200" dirty="0">
                <a:solidFill>
                  <a:srgbClr val="202124"/>
                </a:solidFill>
                <a:effectLst/>
              </a:rPr>
              <a:t> </a:t>
            </a:r>
            <a:r>
              <a:rPr lang="en-GB" sz="3200" b="1" i="0" dirty="0">
                <a:solidFill>
                  <a:srgbClr val="202124"/>
                </a:solidFill>
                <a:effectLst/>
              </a:rPr>
              <a:t>(Multiplication, division, addition </a:t>
            </a:r>
            <a:r>
              <a:rPr lang="en-GB" sz="3200" b="1" dirty="0">
                <a:solidFill>
                  <a:srgbClr val="202124"/>
                </a:solidFill>
              </a:rPr>
              <a:t>and</a:t>
            </a:r>
            <a:r>
              <a:rPr lang="en-GB" sz="3200" b="1" i="0" dirty="0">
                <a:solidFill>
                  <a:srgbClr val="202124"/>
                </a:solidFill>
                <a:effectLst/>
              </a:rPr>
              <a:t> subtraction)</a:t>
            </a:r>
            <a:endParaRPr lang="en-GB" sz="3200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72E9AC-2624-3FA7-C1DE-3EC6EE01C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298F30E-4AA3-67FD-A7B2-BFED9E2C4D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pic>
        <p:nvPicPr>
          <p:cNvPr id="1026" name="Picture 2" descr="Stepped reckoner - Wikipedia">
            <a:extLst>
              <a:ext uri="{FF2B5EF4-FFF2-40B4-BE49-F238E27FC236}">
                <a16:creationId xmlns:a16="http://schemas.microsoft.com/office/drawing/2014/main" id="{5A40BBD4-1292-9ECB-5D25-DA38AC2B69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9169" y="1959349"/>
            <a:ext cx="45720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01346" y="67505"/>
            <a:ext cx="6608507" cy="942237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chemeClr val="bg1"/>
                </a:solidFill>
              </a:rPr>
              <a:t>The Early days of Computing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7342" y="1857951"/>
            <a:ext cx="10710959" cy="3917032"/>
          </a:xfrm>
        </p:spPr>
        <p:txBody>
          <a:bodyPr/>
          <a:lstStyle/>
          <a:p>
            <a:r>
              <a:rPr lang="en-GB" sz="3200" dirty="0"/>
              <a:t>All the above 3 cannot be classed as computers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E9D7ED8-BDEF-B705-75B3-4D9833E09B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B34CA9-82A6-541D-49B4-CA12AD3A0C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22828" y="-87835"/>
            <a:ext cx="5915036" cy="1325563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chemeClr val="bg1"/>
                </a:solidFill>
              </a:rPr>
              <a:t>The Early days of Computing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4882937" cy="3917032"/>
          </a:xfrm>
        </p:spPr>
        <p:txBody>
          <a:bodyPr>
            <a:normAutofit/>
          </a:bodyPr>
          <a:lstStyle/>
          <a:p>
            <a:r>
              <a:rPr lang="en-GB" dirty="0"/>
              <a:t>In </a:t>
            </a:r>
            <a:r>
              <a:rPr lang="en-GB" b="1" dirty="0"/>
              <a:t>1801 Joseph Jacquard </a:t>
            </a:r>
            <a:r>
              <a:rPr lang="en-GB" dirty="0"/>
              <a:t>invented the </a:t>
            </a:r>
            <a:r>
              <a:rPr lang="en-GB" b="1" dirty="0"/>
              <a:t>loom</a:t>
            </a:r>
          </a:p>
          <a:p>
            <a:r>
              <a:rPr lang="en-GB" b="0" i="0" dirty="0">
                <a:solidFill>
                  <a:srgbClr val="202124"/>
                </a:solidFill>
                <a:effectLst/>
              </a:rPr>
              <a:t>It uses a </a:t>
            </a:r>
            <a:r>
              <a:rPr lang="en-GB" b="1" i="0" dirty="0">
                <a:solidFill>
                  <a:srgbClr val="202124"/>
                </a:solidFill>
                <a:effectLst/>
              </a:rPr>
              <a:t>chain of punch cards </a:t>
            </a:r>
            <a:r>
              <a:rPr lang="en-GB" b="0" i="0" dirty="0">
                <a:solidFill>
                  <a:srgbClr val="202124"/>
                </a:solidFill>
                <a:effectLst/>
              </a:rPr>
              <a:t>to instruct the loom on how to make </a:t>
            </a:r>
            <a:r>
              <a:rPr lang="en-GB" b="1" i="0" dirty="0">
                <a:solidFill>
                  <a:srgbClr val="202124"/>
                </a:solidFill>
                <a:effectLst/>
              </a:rPr>
              <a:t>intricate textiles.</a:t>
            </a:r>
          </a:p>
          <a:p>
            <a:r>
              <a:rPr lang="en-GB" dirty="0">
                <a:hlinkClick r:id="rId2"/>
              </a:rPr>
              <a:t>How it's made : Cashmere Pashmina using 200 years old Jacquard Loom technology - YouTube</a:t>
            </a:r>
            <a:endParaRPr lang="en-GB" b="1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50093" y="1640799"/>
            <a:ext cx="5220072" cy="38358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6A409B-B6F1-BBD2-845F-E409BC48EE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CD5D64-408F-682D-ACA0-91FA73750C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81282" y="144449"/>
            <a:ext cx="6663739" cy="822488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The Early days of Computing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546" y="1386942"/>
            <a:ext cx="6907869" cy="4901770"/>
          </a:xfrm>
        </p:spPr>
        <p:txBody>
          <a:bodyPr>
            <a:normAutofit/>
          </a:bodyPr>
          <a:lstStyle/>
          <a:p>
            <a:r>
              <a:rPr lang="en-GB" b="1" dirty="0"/>
              <a:t>Charles Babbage - Difference Engine</a:t>
            </a:r>
            <a:r>
              <a:rPr lang="en-GB" dirty="0"/>
              <a:t> in </a:t>
            </a:r>
            <a:r>
              <a:rPr lang="en-GB" b="1" dirty="0"/>
              <a:t>1820</a:t>
            </a:r>
            <a:r>
              <a:rPr lang="en-GB" dirty="0"/>
              <a:t>s</a:t>
            </a:r>
          </a:p>
          <a:p>
            <a:r>
              <a:rPr lang="en-GB" dirty="0"/>
              <a:t>It is a mechanical calculator designed to </a:t>
            </a:r>
            <a:r>
              <a:rPr lang="en-GB" b="1" dirty="0"/>
              <a:t>tabulate polynomial functions, </a:t>
            </a:r>
            <a:r>
              <a:rPr lang="en-GB" dirty="0"/>
              <a:t>compute </a:t>
            </a:r>
            <a:r>
              <a:rPr lang="en-GB" b="1" dirty="0"/>
              <a:t>logarithmic and trigonometric functions.</a:t>
            </a:r>
          </a:p>
          <a:p>
            <a:r>
              <a:rPr lang="en-GB" dirty="0">
                <a:hlinkClick r:id="rId3"/>
              </a:rPr>
              <a:t>The Babbage Difference Engine #2 at CHM - YouTube</a:t>
            </a:r>
            <a:endParaRPr lang="en-GB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7457416" y="1674952"/>
            <a:ext cx="4681836" cy="36298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E8644E8-D6FA-1000-AB56-1C85E538C7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</a:t>
            </a:r>
            <a:endParaRPr lang="en-GB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F82A67B-4195-5936-9709-A95CA02371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76251" y="-88754"/>
            <a:ext cx="5135647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Birth of Computers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85020"/>
            <a:ext cx="10972800" cy="5181478"/>
          </a:xfrm>
        </p:spPr>
        <p:txBody>
          <a:bodyPr>
            <a:normAutofit/>
          </a:bodyPr>
          <a:lstStyle/>
          <a:p>
            <a:r>
              <a:rPr lang="en-GB" dirty="0"/>
              <a:t>1939-1945- World War II</a:t>
            </a:r>
          </a:p>
          <a:p>
            <a:r>
              <a:rPr lang="en-GB" b="1" dirty="0"/>
              <a:t>Harvard Mark 1 </a:t>
            </a:r>
            <a:r>
              <a:rPr lang="en-GB" dirty="0"/>
              <a:t>or</a:t>
            </a:r>
            <a:r>
              <a:rPr lang="en-GB" b="1" dirty="0"/>
              <a:t> Automatic Sequence Controlled Calculator (ASCC), </a:t>
            </a:r>
          </a:p>
          <a:p>
            <a:pPr lvl="1"/>
            <a:r>
              <a:rPr lang="en-GB" sz="2800" dirty="0"/>
              <a:t>Built in 1944 by the </a:t>
            </a:r>
            <a:r>
              <a:rPr lang="en-GB" sz="2800" b="1" dirty="0"/>
              <a:t>Harvard University and IBM</a:t>
            </a:r>
          </a:p>
          <a:p>
            <a:pPr lvl="1"/>
            <a:r>
              <a:rPr lang="en-GB" sz="2800" dirty="0"/>
              <a:t>Consisted of a panel of </a:t>
            </a:r>
            <a:r>
              <a:rPr lang="en-GB" sz="2800" b="1" dirty="0"/>
              <a:t>small gears, counters, switches and control circuits.</a:t>
            </a:r>
          </a:p>
          <a:p>
            <a:pPr lvl="1"/>
            <a:r>
              <a:rPr lang="en-GB" sz="2800" b="1" dirty="0"/>
              <a:t>Memory capacity of 72 numbers </a:t>
            </a:r>
            <a:r>
              <a:rPr lang="en-GB" sz="2800" b="1" i="0" dirty="0">
                <a:solidFill>
                  <a:srgbClr val="0D0D0D"/>
                </a:solidFill>
                <a:effectLst/>
              </a:rPr>
              <a:t>of 23 decimal places </a:t>
            </a:r>
            <a:r>
              <a:rPr lang="en-GB" sz="2800" b="0" i="0" dirty="0">
                <a:solidFill>
                  <a:srgbClr val="0D0D0D"/>
                </a:solidFill>
                <a:effectLst/>
              </a:rPr>
              <a:t>each.</a:t>
            </a:r>
            <a:endParaRPr lang="en-GB" sz="2800" b="1" dirty="0"/>
          </a:p>
          <a:p>
            <a:pPr lvl="1"/>
            <a:r>
              <a:rPr lang="en-GB" sz="2800" dirty="0"/>
              <a:t>Perform </a:t>
            </a:r>
            <a:r>
              <a:rPr lang="en-GB" sz="2800" b="1" dirty="0"/>
              <a:t>23-digit multiplication in 4 seconds, </a:t>
            </a:r>
            <a:r>
              <a:rPr lang="en-GB" sz="2800" b="1" i="0" dirty="0">
                <a:solidFill>
                  <a:srgbClr val="0D0D0D"/>
                </a:solidFill>
                <a:effectLst/>
              </a:rPr>
              <a:t>3 additions or subtractions per </a:t>
            </a:r>
            <a:r>
              <a:rPr lang="en-GB" sz="2800" b="1" i="0">
                <a:solidFill>
                  <a:srgbClr val="0D0D0D"/>
                </a:solidFill>
                <a:effectLst/>
              </a:rPr>
              <a:t>second</a:t>
            </a:r>
            <a:r>
              <a:rPr lang="en-GB" sz="2800" b="0" i="0">
                <a:solidFill>
                  <a:srgbClr val="0D0D0D"/>
                </a:solidFill>
                <a:effectLst/>
              </a:rPr>
              <a:t> </a:t>
            </a:r>
          </a:p>
          <a:p>
            <a:pPr lvl="1"/>
            <a:r>
              <a:rPr lang="en-GB" sz="2800"/>
              <a:t>General-purpose </a:t>
            </a:r>
            <a:r>
              <a:rPr lang="en-GB" sz="2800" b="1" dirty="0"/>
              <a:t>automated electromechanical computer</a:t>
            </a:r>
            <a:r>
              <a:rPr lang="en-GB" sz="2800" dirty="0"/>
              <a:t>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F03400-D9D9-5BAD-5615-11F323BC43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1FE2B6-C176-E947-A073-DAC66DBF8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7104112" y="5445224"/>
            <a:ext cx="3563888" cy="141277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ln>
                <a:solidFill>
                  <a:schemeClr val="bg1"/>
                </a:solidFill>
              </a:ln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46275" y="0"/>
            <a:ext cx="5086552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Birth of Computers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893510"/>
          </a:xfrm>
        </p:spPr>
        <p:txBody>
          <a:bodyPr>
            <a:normAutofit lnSpcReduction="10000"/>
          </a:bodyPr>
          <a:lstStyle/>
          <a:p>
            <a:endParaRPr lang="en-GB" dirty="0">
              <a:hlinkClick r:id="rId3"/>
            </a:endParaRPr>
          </a:p>
          <a:p>
            <a:endParaRPr lang="en-GB" dirty="0">
              <a:hlinkClick r:id="rId3"/>
            </a:endParaRPr>
          </a:p>
          <a:p>
            <a:endParaRPr lang="en-GB" dirty="0">
              <a:hlinkClick r:id="rId3"/>
            </a:endParaRPr>
          </a:p>
          <a:p>
            <a:pPr marL="0" indent="0">
              <a:buNone/>
            </a:pPr>
            <a:endParaRPr lang="en-GB" dirty="0">
              <a:hlinkClick r:id="rId3"/>
            </a:endParaRPr>
          </a:p>
          <a:p>
            <a:pPr marL="0" indent="0">
              <a:buNone/>
            </a:pPr>
            <a:endParaRPr lang="en-GB" dirty="0">
              <a:hlinkClick r:id="rId3"/>
            </a:endParaRPr>
          </a:p>
          <a:p>
            <a:pPr marL="0" indent="0">
              <a:buNone/>
            </a:pPr>
            <a:endParaRPr lang="en-GB" dirty="0">
              <a:hlinkClick r:id="rId3"/>
            </a:endParaRPr>
          </a:p>
          <a:p>
            <a:pPr marL="0" indent="0">
              <a:buNone/>
            </a:pPr>
            <a:endParaRPr lang="en-GB" dirty="0">
              <a:hlinkClick r:id="rId3"/>
            </a:endParaRPr>
          </a:p>
          <a:p>
            <a:pPr marL="0" indent="0">
              <a:buNone/>
            </a:pPr>
            <a:endParaRPr lang="en-GB" dirty="0">
              <a:hlinkClick r:id="rId3"/>
            </a:endParaRPr>
          </a:p>
          <a:p>
            <a:pPr marL="0" indent="0">
              <a:buNone/>
            </a:pPr>
            <a:endParaRPr lang="en-GB" dirty="0">
              <a:hlinkClick r:id="rId3"/>
            </a:endParaRPr>
          </a:p>
          <a:p>
            <a:pPr marL="0" indent="0">
              <a:buNone/>
            </a:pPr>
            <a:r>
              <a:rPr lang="en-GB" dirty="0">
                <a:hlinkClick r:id="rId3"/>
              </a:rPr>
              <a:t>Harvard Mark I, 2022 - YouTube</a:t>
            </a:r>
            <a:endParaRPr lang="en-GB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3683" y="1199045"/>
            <a:ext cx="7622290" cy="42461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2F8477-F719-4013-E84E-F1BC7F91D4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64AD89-5B27-9C7B-FCB0-FFCBC58A0D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56031" y="-76481"/>
            <a:ext cx="5295208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First Generation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74750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/>
              <a:t>First generation - 1940-1950</a:t>
            </a:r>
          </a:p>
          <a:p>
            <a:r>
              <a:rPr lang="en-GB" sz="3000" b="0" i="0" dirty="0">
                <a:effectLst/>
              </a:rPr>
              <a:t>Vacuum tubes were the primary electronic components.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100" b="0" i="0" dirty="0">
                <a:solidFill>
                  <a:srgbClr val="0D0D0D"/>
                </a:solidFill>
                <a:effectLst/>
              </a:rPr>
              <a:t>Large and expensive machines.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100" b="0" i="0" dirty="0">
                <a:solidFill>
                  <a:srgbClr val="0D0D0D"/>
                </a:solidFill>
                <a:effectLst/>
              </a:rPr>
              <a:t>Limited programming capabilities.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100" b="0" i="0" dirty="0">
                <a:solidFill>
                  <a:srgbClr val="0D0D0D"/>
                </a:solidFill>
                <a:effectLst/>
              </a:rPr>
              <a:t>Machine language and assembly language programming.</a:t>
            </a:r>
          </a:p>
          <a:p>
            <a:endParaRPr lang="en-GB" sz="30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CB8572-93DB-6723-27F8-7C167DE615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8F3B99-C2DB-712B-0C40-9ED1BCEBE4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56031" y="-76481"/>
            <a:ext cx="5295208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First Generation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74750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000" b="1" dirty="0"/>
              <a:t>Electronic Numerical Integrator and Calculator (ENIAC) -1945</a:t>
            </a:r>
          </a:p>
          <a:p>
            <a:pPr lvl="1"/>
            <a:r>
              <a:rPr lang="en-GB" sz="3000" dirty="0"/>
              <a:t>Build during </a:t>
            </a:r>
            <a:r>
              <a:rPr lang="en-GB" sz="3000" b="1" dirty="0"/>
              <a:t>World War II</a:t>
            </a:r>
          </a:p>
          <a:p>
            <a:pPr lvl="1"/>
            <a:r>
              <a:rPr lang="en-GB" sz="3000" b="0" i="0" dirty="0">
                <a:effectLst/>
              </a:rPr>
              <a:t>Process data in </a:t>
            </a:r>
            <a:r>
              <a:rPr lang="en-GB" sz="3000" b="1" i="0" dirty="0">
                <a:effectLst/>
              </a:rPr>
              <a:t>discrete numerical form (digits) and it is programmable.</a:t>
            </a:r>
          </a:p>
          <a:p>
            <a:pPr lvl="1"/>
            <a:r>
              <a:rPr lang="en-GB" sz="3000" b="1" dirty="0"/>
              <a:t>Electronic general-purpose digital computer.</a:t>
            </a:r>
          </a:p>
          <a:p>
            <a:pPr lvl="1"/>
            <a:r>
              <a:rPr lang="en-GB" sz="3000" dirty="0"/>
              <a:t>It has approximately </a:t>
            </a:r>
            <a:r>
              <a:rPr lang="en-GB" sz="3000" b="1" dirty="0"/>
              <a:t>18,000 </a:t>
            </a:r>
            <a:r>
              <a:rPr lang="en-GB" sz="3000" dirty="0"/>
              <a:t>vacuum tubes</a:t>
            </a:r>
          </a:p>
          <a:p>
            <a:pPr lvl="1"/>
            <a:r>
              <a:rPr lang="en-GB" sz="3000" b="1" dirty="0"/>
              <a:t>100 feet long, 10 feet high </a:t>
            </a:r>
            <a:r>
              <a:rPr lang="en-GB" sz="3000" dirty="0"/>
              <a:t>and weighing approximately 30 tons. </a:t>
            </a:r>
          </a:p>
          <a:p>
            <a:pPr lvl="1"/>
            <a:r>
              <a:rPr lang="en-GB" sz="3000" b="0" i="0" dirty="0">
                <a:effectLst/>
              </a:rPr>
              <a:t>It could perform about </a:t>
            </a:r>
            <a:r>
              <a:rPr lang="en-GB" sz="3000" b="1" i="0" dirty="0">
                <a:effectLst/>
              </a:rPr>
              <a:t>5,000 additions or 357 multiplications per second</a:t>
            </a:r>
            <a:r>
              <a:rPr lang="en-GB" sz="2800" b="1" i="0" dirty="0">
                <a:effectLst/>
              </a:rPr>
              <a:t>.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CB8572-93DB-6723-27F8-7C167DE615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8F3B99-C2DB-712B-0C40-9ED1BCEBE4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05459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84615" y="-15781"/>
            <a:ext cx="5002735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First generation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6932" y="2394869"/>
            <a:ext cx="10972800" cy="4308785"/>
          </a:xfrm>
        </p:spPr>
        <p:txBody>
          <a:bodyPr>
            <a:normAutofit fontScale="92500" lnSpcReduction="10000"/>
          </a:bodyPr>
          <a:lstStyle/>
          <a:p>
            <a:endParaRPr lang="en-GB" sz="2800" dirty="0">
              <a:hlinkClick r:id="rId2"/>
            </a:endParaRPr>
          </a:p>
          <a:p>
            <a:endParaRPr lang="en-GB" dirty="0">
              <a:hlinkClick r:id="rId2"/>
            </a:endParaRPr>
          </a:p>
          <a:p>
            <a:endParaRPr lang="en-GB" sz="2800" dirty="0">
              <a:hlinkClick r:id="rId2"/>
            </a:endParaRPr>
          </a:p>
          <a:p>
            <a:endParaRPr lang="en-GB" dirty="0">
              <a:hlinkClick r:id="rId2"/>
            </a:endParaRPr>
          </a:p>
          <a:p>
            <a:endParaRPr lang="en-GB" sz="2800" dirty="0">
              <a:hlinkClick r:id="rId2"/>
            </a:endParaRPr>
          </a:p>
          <a:p>
            <a:endParaRPr lang="en-GB" dirty="0">
              <a:hlinkClick r:id="rId2"/>
            </a:endParaRPr>
          </a:p>
          <a:p>
            <a:endParaRPr lang="en-GB" sz="2800" dirty="0">
              <a:hlinkClick r:id="rId2"/>
            </a:endParaRPr>
          </a:p>
          <a:p>
            <a:endParaRPr lang="en-GB" sz="2800" dirty="0">
              <a:hlinkClick r:id="rId2"/>
            </a:endParaRPr>
          </a:p>
          <a:p>
            <a:pPr marL="0" indent="0">
              <a:buNone/>
            </a:pPr>
            <a:r>
              <a:rPr lang="en-GB" sz="2800" dirty="0">
                <a:hlinkClick r:id="rId2"/>
              </a:rPr>
              <a:t>1946 ENIAC - Electronic Numerical Integrator and Computing - YouTube</a:t>
            </a:r>
            <a:endParaRPr lang="en-GB" sz="2800" dirty="0"/>
          </a:p>
          <a:p>
            <a:endParaRPr lang="en-GB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09900" y="1263491"/>
            <a:ext cx="6372200" cy="46299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8A45ECA-5318-C8FC-EDDB-DEC36BA5AF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392A5-6B23-131C-A98B-0391A52D0D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86716" y="0"/>
            <a:ext cx="5301344" cy="1258067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First Generation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38174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000" b="1" dirty="0"/>
              <a:t>Electronic Discrete Variable Automatic Computer</a:t>
            </a:r>
            <a:r>
              <a:rPr lang="en-GB" sz="3000" dirty="0"/>
              <a:t> (</a:t>
            </a:r>
            <a:r>
              <a:rPr lang="en-GB" sz="3000" b="1" dirty="0"/>
              <a:t>EDVAC</a:t>
            </a:r>
            <a:r>
              <a:rPr lang="en-GB" sz="3000" dirty="0"/>
              <a:t>)</a:t>
            </a:r>
          </a:p>
          <a:p>
            <a:r>
              <a:rPr lang="en-GB" sz="3000" dirty="0"/>
              <a:t>1952 – 1957</a:t>
            </a:r>
          </a:p>
          <a:p>
            <a:r>
              <a:rPr lang="en-GB" sz="3000" dirty="0"/>
              <a:t>Operated using </a:t>
            </a:r>
            <a:r>
              <a:rPr lang="en-GB" sz="3000" b="1" dirty="0"/>
              <a:t>Binary numbers </a:t>
            </a:r>
          </a:p>
          <a:p>
            <a:r>
              <a:rPr lang="en-GB" sz="3000" dirty="0">
                <a:solidFill>
                  <a:srgbClr val="0D0D0D"/>
                </a:solidFill>
              </a:rPr>
              <a:t>B</a:t>
            </a:r>
            <a:r>
              <a:rPr lang="en-GB" sz="3000" b="0" i="0" dirty="0">
                <a:solidFill>
                  <a:srgbClr val="0D0D0D"/>
                </a:solidFill>
                <a:effectLst/>
              </a:rPr>
              <a:t>oth </a:t>
            </a:r>
            <a:r>
              <a:rPr lang="en-GB" sz="3000" b="1" i="0" dirty="0">
                <a:solidFill>
                  <a:srgbClr val="0D0D0D"/>
                </a:solidFill>
                <a:effectLst/>
              </a:rPr>
              <a:t>data and instructions could be stored </a:t>
            </a:r>
            <a:r>
              <a:rPr lang="en-GB" sz="3000" b="0" i="0" dirty="0">
                <a:solidFill>
                  <a:srgbClr val="0D0D0D"/>
                </a:solidFill>
                <a:effectLst/>
              </a:rPr>
              <a:t>in the computer's memory </a:t>
            </a:r>
          </a:p>
          <a:p>
            <a:r>
              <a:rPr lang="en-GB" sz="3000" dirty="0">
                <a:solidFill>
                  <a:srgbClr val="0D0D0D"/>
                </a:solidFill>
              </a:rPr>
              <a:t>It was</a:t>
            </a:r>
            <a:r>
              <a:rPr lang="en-GB" sz="3000" b="0" i="0" dirty="0">
                <a:solidFill>
                  <a:srgbClr val="0D0D0D"/>
                </a:solidFill>
                <a:effectLst/>
              </a:rPr>
              <a:t> </a:t>
            </a:r>
            <a:r>
              <a:rPr lang="en-GB" sz="3000" b="1" i="0" dirty="0">
                <a:solidFill>
                  <a:srgbClr val="0D0D0D"/>
                </a:solidFill>
                <a:effectLst/>
              </a:rPr>
              <a:t>programmed using machine language</a:t>
            </a:r>
            <a:r>
              <a:rPr lang="en-GB" sz="3000" b="0" i="0" dirty="0">
                <a:solidFill>
                  <a:srgbClr val="0D0D0D"/>
                </a:solidFill>
                <a:effectLst/>
              </a:rPr>
              <a:t>, and programmers would </a:t>
            </a:r>
            <a:r>
              <a:rPr lang="en-GB" sz="3000" b="1" i="0" dirty="0">
                <a:solidFill>
                  <a:srgbClr val="0D0D0D"/>
                </a:solidFill>
                <a:effectLst/>
              </a:rPr>
              <a:t>manually input the binary instructions.</a:t>
            </a:r>
          </a:p>
          <a:p>
            <a:r>
              <a:rPr lang="en-GB" sz="3000" dirty="0">
                <a:solidFill>
                  <a:srgbClr val="0D0D0D"/>
                </a:solidFill>
              </a:rPr>
              <a:t>P</a:t>
            </a:r>
            <a:r>
              <a:rPr lang="en-GB" sz="3000" b="0" i="0" dirty="0">
                <a:solidFill>
                  <a:srgbClr val="0D0D0D"/>
                </a:solidFill>
                <a:effectLst/>
              </a:rPr>
              <a:t>rocessing </a:t>
            </a:r>
            <a:r>
              <a:rPr lang="en-GB" sz="3000" b="1" i="0" dirty="0">
                <a:solidFill>
                  <a:srgbClr val="0D0D0D"/>
                </a:solidFill>
                <a:effectLst/>
              </a:rPr>
              <a:t>speed</a:t>
            </a:r>
            <a:r>
              <a:rPr lang="en-GB" sz="3000" b="0" i="0" dirty="0">
                <a:solidFill>
                  <a:srgbClr val="0D0D0D"/>
                </a:solidFill>
                <a:effectLst/>
              </a:rPr>
              <a:t> of about </a:t>
            </a:r>
            <a:r>
              <a:rPr lang="en-GB" sz="3000" b="1" i="0" dirty="0">
                <a:solidFill>
                  <a:srgbClr val="0D0D0D"/>
                </a:solidFill>
                <a:effectLst/>
              </a:rPr>
              <a:t>833 instructions per second</a:t>
            </a:r>
            <a:r>
              <a:rPr lang="en-GB" sz="3000" b="0" i="0" dirty="0">
                <a:solidFill>
                  <a:srgbClr val="0D0D0D"/>
                </a:solidFill>
                <a:effectLst/>
              </a:rPr>
              <a:t>.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DBD627-899B-CC2B-3721-B0E5012C91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113C33-8323-5F3B-6D68-B489BDD3F5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86716" y="0"/>
            <a:ext cx="5301344" cy="1258067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First Generation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600200"/>
            <a:ext cx="11394201" cy="48615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Universal Automatic Computer (UNIVAC 1)</a:t>
            </a:r>
          </a:p>
          <a:p>
            <a:r>
              <a:rPr lang="en-GB" b="1" i="0" dirty="0">
                <a:solidFill>
                  <a:srgbClr val="0D0D0D"/>
                </a:solidFill>
                <a:effectLst/>
              </a:rPr>
              <a:t>First commercially produced computer in the United States </a:t>
            </a:r>
            <a:r>
              <a:rPr lang="en-GB" b="0" i="0" dirty="0">
                <a:solidFill>
                  <a:srgbClr val="0D0D0D"/>
                </a:solidFill>
                <a:effectLst/>
              </a:rPr>
              <a:t>and was delivered in 1951.</a:t>
            </a:r>
            <a:endParaRPr lang="en-GB" dirty="0">
              <a:solidFill>
                <a:srgbClr val="0D0D0D"/>
              </a:solidFill>
            </a:endParaRPr>
          </a:p>
          <a:p>
            <a:r>
              <a:rPr lang="en-GB" b="0" i="0" dirty="0">
                <a:solidFill>
                  <a:srgbClr val="0D0D0D"/>
                </a:solidFill>
                <a:effectLst/>
              </a:rPr>
              <a:t>Used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binary system </a:t>
            </a:r>
            <a:r>
              <a:rPr lang="en-GB" i="0" dirty="0">
                <a:solidFill>
                  <a:srgbClr val="0D0D0D"/>
                </a:solidFill>
                <a:effectLst/>
              </a:rPr>
              <a:t>and has</a:t>
            </a:r>
            <a:r>
              <a:rPr lang="en-GB" b="0" i="0" dirty="0">
                <a:solidFill>
                  <a:srgbClr val="0D0D0D"/>
                </a:solidFill>
                <a:effectLst/>
              </a:rPr>
              <a:t> vacuum tubes. </a:t>
            </a:r>
          </a:p>
          <a:p>
            <a:r>
              <a:rPr lang="en-GB" b="0" i="0" dirty="0">
                <a:solidFill>
                  <a:srgbClr val="0D0D0D"/>
                </a:solidFill>
                <a:effectLst/>
              </a:rPr>
              <a:t>It had a memory capacity of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1,000 words, each consisting of 12 characters</a:t>
            </a:r>
            <a:r>
              <a:rPr lang="en-GB" b="0" i="0" dirty="0">
                <a:solidFill>
                  <a:srgbClr val="0D0D0D"/>
                </a:solidFill>
                <a:effectLst/>
              </a:rPr>
              <a:t>.</a:t>
            </a:r>
          </a:p>
          <a:p>
            <a:r>
              <a:rPr lang="en-GB" b="0" i="0" dirty="0">
                <a:solidFill>
                  <a:srgbClr val="0D0D0D"/>
                </a:solidFill>
                <a:effectLst/>
              </a:rPr>
              <a:t>Programming was initially done in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machine language</a:t>
            </a:r>
            <a:r>
              <a:rPr lang="en-GB" b="0" i="0" dirty="0">
                <a:solidFill>
                  <a:srgbClr val="0D0D0D"/>
                </a:solidFill>
                <a:effectLst/>
              </a:rPr>
              <a:t>, and later,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higher-level languages </a:t>
            </a:r>
            <a:r>
              <a:rPr lang="en-GB" i="0" dirty="0">
                <a:solidFill>
                  <a:srgbClr val="0D0D0D"/>
                </a:solidFill>
                <a:effectLst/>
              </a:rPr>
              <a:t>like </a:t>
            </a:r>
            <a:r>
              <a:rPr lang="en-GB" b="1" i="0" dirty="0">
                <a:solidFill>
                  <a:srgbClr val="0D0D0D"/>
                </a:solidFill>
                <a:effectLst/>
              </a:rPr>
              <a:t>assembly language </a:t>
            </a:r>
            <a:r>
              <a:rPr lang="en-GB" b="0" i="0" dirty="0">
                <a:solidFill>
                  <a:srgbClr val="0D0D0D"/>
                </a:solidFill>
                <a:effectLst/>
              </a:rPr>
              <a:t>were developed for easier programming.</a:t>
            </a:r>
          </a:p>
          <a:p>
            <a:r>
              <a:rPr lang="en-GB" dirty="0">
                <a:hlinkClick r:id="rId3"/>
              </a:rPr>
              <a:t>Univac I - </a:t>
            </a:r>
            <a:r>
              <a:rPr lang="en-GB" dirty="0" err="1">
                <a:hlinkClick r:id="rId3"/>
              </a:rPr>
              <a:t>UNIVersal</a:t>
            </a:r>
            <a:r>
              <a:rPr lang="en-GB" dirty="0">
                <a:hlinkClick r:id="rId3"/>
              </a:rPr>
              <a:t> Automatic Computer I - YouTube</a:t>
            </a:r>
            <a:endParaRPr lang="en-GB" sz="40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DBD627-899B-CC2B-3721-B0E5012C91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113C33-8323-5F3B-6D68-B489BDD3F5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84768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86716" y="0"/>
            <a:ext cx="5301344" cy="1258067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First Generation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60861"/>
            <a:ext cx="10972800" cy="49049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IBM 701 Defence Calculator- </a:t>
            </a:r>
            <a:r>
              <a:rPr lang="en-GB" b="1" i="0" dirty="0">
                <a:effectLst/>
              </a:rPr>
              <a:t>1952</a:t>
            </a:r>
            <a:r>
              <a:rPr lang="en-GB" b="0" i="0" dirty="0">
                <a:effectLst/>
              </a:rPr>
              <a:t>.</a:t>
            </a:r>
          </a:p>
          <a:p>
            <a:r>
              <a:rPr lang="en-GB" dirty="0"/>
              <a:t>Used </a:t>
            </a:r>
            <a:r>
              <a:rPr lang="en-GB" b="0" i="0" dirty="0">
                <a:effectLst/>
              </a:rPr>
              <a:t>for </a:t>
            </a:r>
            <a:r>
              <a:rPr lang="en-GB" b="1" i="0" dirty="0">
                <a:effectLst/>
              </a:rPr>
              <a:t>scientific and business applications</a:t>
            </a:r>
            <a:r>
              <a:rPr lang="en-GB" b="0" i="0" dirty="0">
                <a:effectLst/>
              </a:rPr>
              <a:t>,</a:t>
            </a:r>
          </a:p>
          <a:p>
            <a:r>
              <a:rPr lang="en-GB" b="1" i="0" dirty="0">
                <a:effectLst/>
              </a:rPr>
              <a:t>Binary machine</a:t>
            </a:r>
            <a:r>
              <a:rPr lang="en-GB" b="0" i="0" dirty="0">
                <a:effectLst/>
              </a:rPr>
              <a:t>, </a:t>
            </a:r>
            <a:r>
              <a:rPr lang="en-GB" b="0" i="0" dirty="0">
                <a:effectLst/>
                <a:latin typeface="Söhne"/>
              </a:rPr>
              <a:t>memory capacity of </a:t>
            </a:r>
            <a:r>
              <a:rPr lang="en-GB" b="1" i="0" dirty="0">
                <a:effectLst/>
                <a:latin typeface="Söhne"/>
              </a:rPr>
              <a:t>2,048 words, with each word being 36 bits long.</a:t>
            </a:r>
          </a:p>
          <a:p>
            <a:r>
              <a:rPr lang="en-GB" dirty="0">
                <a:latin typeface="Söhne"/>
              </a:rPr>
              <a:t>P</a:t>
            </a:r>
            <a:r>
              <a:rPr lang="en-GB" b="0" i="0" dirty="0">
                <a:effectLst/>
                <a:latin typeface="Söhne"/>
              </a:rPr>
              <a:t>rocessing speed of about </a:t>
            </a:r>
            <a:r>
              <a:rPr lang="en-GB" b="1" i="0" dirty="0">
                <a:effectLst/>
                <a:latin typeface="Söhne"/>
              </a:rPr>
              <a:t>17,000 instructions per second</a:t>
            </a:r>
            <a:r>
              <a:rPr lang="en-GB" b="0" i="0" dirty="0">
                <a:effectLst/>
                <a:latin typeface="Söhne"/>
              </a:rPr>
              <a:t>.</a:t>
            </a:r>
          </a:p>
          <a:p>
            <a:r>
              <a:rPr lang="en-GB" b="0" i="0" dirty="0">
                <a:effectLst/>
                <a:latin typeface="Söhne"/>
              </a:rPr>
              <a:t>Programming for the </a:t>
            </a:r>
            <a:r>
              <a:rPr lang="en-GB" b="1" i="0" dirty="0">
                <a:effectLst/>
                <a:latin typeface="Söhne"/>
              </a:rPr>
              <a:t>IBM 701 was done in assembly language</a:t>
            </a:r>
            <a:r>
              <a:rPr lang="en-GB" b="0" i="0" dirty="0">
                <a:effectLst/>
                <a:latin typeface="Söhne"/>
              </a:rPr>
              <a:t>, and it utilised </a:t>
            </a:r>
            <a:r>
              <a:rPr lang="en-GB" b="1" i="0" dirty="0">
                <a:effectLst/>
                <a:latin typeface="Söhne"/>
              </a:rPr>
              <a:t>punched cards for input</a:t>
            </a:r>
            <a:r>
              <a:rPr lang="en-GB" b="0" i="0" dirty="0">
                <a:effectLst/>
                <a:latin typeface="Söhne"/>
              </a:rPr>
              <a:t>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DBD627-899B-CC2B-3721-B0E5012C91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113C33-8323-5F3B-6D68-B489BDD3F5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9460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86716" y="0"/>
            <a:ext cx="5301344" cy="1258067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First Generation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93079"/>
            <a:ext cx="10972800" cy="5119809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sz="3200" b="1" i="0" dirty="0">
                <a:effectLst/>
                <a:latin typeface="urw-din"/>
              </a:rPr>
              <a:t>Disadvantage 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urw-din"/>
              </a:rPr>
              <a:t>Computers were </a:t>
            </a:r>
            <a:r>
              <a:rPr lang="en-GB" sz="2400" b="1" i="0" dirty="0">
                <a:effectLst/>
                <a:latin typeface="urw-din"/>
              </a:rPr>
              <a:t>larger.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400" dirty="0">
                <a:latin typeface="urw-din"/>
              </a:rPr>
              <a:t>C</a:t>
            </a:r>
            <a:r>
              <a:rPr lang="en-GB" sz="2400" i="0" dirty="0">
                <a:effectLst/>
                <a:latin typeface="urw-din"/>
              </a:rPr>
              <a:t>onsumed</a:t>
            </a:r>
            <a:r>
              <a:rPr lang="en-GB" sz="2400" b="1" i="0" dirty="0">
                <a:effectLst/>
                <a:latin typeface="urw-din"/>
              </a:rPr>
              <a:t> an outsized quantity of energy</a:t>
            </a:r>
            <a:r>
              <a:rPr lang="en-GB" sz="2400" b="0" i="0" dirty="0">
                <a:effectLst/>
                <a:latin typeface="urw-din"/>
              </a:rPr>
              <a:t>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400" b="1" dirty="0">
                <a:latin typeface="urw-din"/>
              </a:rPr>
              <a:t>H</a:t>
            </a:r>
            <a:r>
              <a:rPr lang="en-GB" sz="2400" b="1" i="0" dirty="0">
                <a:effectLst/>
                <a:latin typeface="urw-din"/>
              </a:rPr>
              <a:t>eated terribly, </a:t>
            </a:r>
            <a:r>
              <a:rPr lang="en-GB" sz="2400" i="0" dirty="0">
                <a:effectLst/>
                <a:latin typeface="urw-din"/>
              </a:rPr>
              <a:t>because of thousands of vacuum tubes.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400" b="1" i="0" dirty="0">
                <a:effectLst/>
                <a:latin typeface="urw-din"/>
              </a:rPr>
              <a:t>Constant</a:t>
            </a:r>
            <a:r>
              <a:rPr lang="en-GB" sz="2400" b="0" i="0" dirty="0">
                <a:effectLst/>
                <a:latin typeface="urw-din"/>
              </a:rPr>
              <a:t> </a:t>
            </a:r>
            <a:r>
              <a:rPr lang="en-GB" sz="2400" b="1" i="0" dirty="0">
                <a:effectLst/>
                <a:latin typeface="urw-din"/>
              </a:rPr>
              <a:t>maintenance </a:t>
            </a:r>
            <a:r>
              <a:rPr lang="en-GB" sz="2400" i="0" dirty="0">
                <a:effectLst/>
                <a:latin typeface="urw-din"/>
              </a:rPr>
              <a:t>required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urw-din"/>
              </a:rPr>
              <a:t>Not </a:t>
            </a:r>
            <a:r>
              <a:rPr lang="en-GB" sz="2400" b="1" i="0" dirty="0">
                <a:effectLst/>
                <a:latin typeface="urw-din"/>
              </a:rPr>
              <a:t>transportable.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urw-din"/>
              </a:rPr>
              <a:t>Very </a:t>
            </a:r>
            <a:r>
              <a:rPr lang="en-GB" sz="2400" b="1" i="0" dirty="0">
                <a:effectLst/>
                <a:latin typeface="urw-din"/>
              </a:rPr>
              <a:t>less work potency.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400" b="1" i="0" dirty="0">
                <a:effectLst/>
                <a:latin typeface="urw-din"/>
              </a:rPr>
              <a:t>Limited programming capabilities.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urw-din"/>
              </a:rPr>
              <a:t>Use </a:t>
            </a:r>
            <a:r>
              <a:rPr lang="en-GB" sz="2400" b="1" i="0" dirty="0">
                <a:effectLst/>
                <a:latin typeface="urw-din"/>
              </a:rPr>
              <a:t>of punch cards.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DBD627-899B-CC2B-3721-B0E5012C91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113C33-8323-5F3B-6D68-B489BDD3F5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3169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11263" y="-58070"/>
            <a:ext cx="4589462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Second Generation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1950 – 1960</a:t>
            </a:r>
          </a:p>
          <a:p>
            <a:r>
              <a:rPr lang="en-GB" dirty="0"/>
              <a:t>Transition from </a:t>
            </a:r>
            <a:r>
              <a:rPr lang="en-GB" b="1" dirty="0"/>
              <a:t>Vacuum Tubes to Transistors.</a:t>
            </a:r>
          </a:p>
          <a:p>
            <a:r>
              <a:rPr lang="en-GB" b="1" i="0" dirty="0">
                <a:solidFill>
                  <a:srgbClr val="0D0D0D"/>
                </a:solidFill>
                <a:effectLst/>
              </a:rPr>
              <a:t>Smaller, faster, and more reliable </a:t>
            </a:r>
            <a:r>
              <a:rPr lang="en-GB" b="0" i="0" dirty="0">
                <a:solidFill>
                  <a:srgbClr val="0D0D0D"/>
                </a:solidFill>
                <a:effectLst/>
              </a:rPr>
              <a:t>computers.</a:t>
            </a:r>
          </a:p>
          <a:p>
            <a:r>
              <a:rPr lang="en-GB" b="1" i="0" dirty="0">
                <a:solidFill>
                  <a:srgbClr val="0D0D0D"/>
                </a:solidFill>
                <a:effectLst/>
              </a:rPr>
              <a:t>Assembly language and early high-level </a:t>
            </a:r>
            <a:r>
              <a:rPr lang="en-GB" b="0" i="0" dirty="0">
                <a:solidFill>
                  <a:srgbClr val="0D0D0D"/>
                </a:solidFill>
                <a:effectLst/>
              </a:rPr>
              <a:t>languages.</a:t>
            </a:r>
            <a:endParaRPr lang="en-GB" b="1" dirty="0"/>
          </a:p>
          <a:p>
            <a:r>
              <a:rPr lang="en-GB" dirty="0"/>
              <a:t>1957 the </a:t>
            </a:r>
            <a:r>
              <a:rPr lang="en-GB" b="1" dirty="0"/>
              <a:t>first programme language FORTRAN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126A2E-4B5C-93E8-D880-DE0706DF25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62D454-4C6E-D957-0C0D-47E1682D04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pic>
        <p:nvPicPr>
          <p:cNvPr id="1026" name="Picture 2" descr="What are Transistors and How Do I Use Them? – NightShade Electronics">
            <a:extLst>
              <a:ext uri="{FF2B5EF4-FFF2-40B4-BE49-F238E27FC236}">
                <a16:creationId xmlns:a16="http://schemas.microsoft.com/office/drawing/2014/main" id="{4DB11412-DB06-ABE7-06BB-5C7160302A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9128" y="1866485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11263" y="-58070"/>
            <a:ext cx="4589462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Second Generation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76424"/>
          </a:xfrm>
        </p:spPr>
        <p:txBody>
          <a:bodyPr>
            <a:normAutofit/>
          </a:bodyPr>
          <a:lstStyle/>
          <a:p>
            <a:pPr marL="0" indent="0" algn="l" fontAlgn="base">
              <a:buNone/>
            </a:pPr>
            <a:r>
              <a:rPr lang="en-GB" sz="2800" b="1" i="0" dirty="0">
                <a:solidFill>
                  <a:srgbClr val="273239"/>
                </a:solidFill>
                <a:effectLst/>
              </a:rPr>
              <a:t>Advantages:</a:t>
            </a:r>
            <a:endParaRPr lang="en-GB" sz="2800" b="0" i="0" dirty="0">
              <a:solidFill>
                <a:srgbClr val="273239"/>
              </a:solidFill>
              <a:effectLst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rgbClr val="273239"/>
                </a:solidFill>
                <a:effectLst/>
              </a:rPr>
              <a:t>They are </a:t>
            </a:r>
            <a:r>
              <a:rPr lang="en-GB" sz="2800" b="1" i="0" dirty="0">
                <a:solidFill>
                  <a:srgbClr val="273239"/>
                </a:solidFill>
                <a:effectLst/>
              </a:rPr>
              <a:t>smaller in size as compared to the first generation</a:t>
            </a:r>
            <a:r>
              <a:rPr lang="en-GB" sz="2800" b="0" i="0" dirty="0">
                <a:solidFill>
                  <a:srgbClr val="273239"/>
                </a:solidFill>
                <a:effectLst/>
              </a:rPr>
              <a:t>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rgbClr val="273239"/>
                </a:solidFill>
                <a:effectLst/>
              </a:rPr>
              <a:t>It is </a:t>
            </a:r>
            <a:r>
              <a:rPr lang="en-GB" sz="2800" b="1" i="0" dirty="0">
                <a:solidFill>
                  <a:srgbClr val="273239"/>
                </a:solidFill>
                <a:effectLst/>
              </a:rPr>
              <a:t>more reliable. 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rgbClr val="273239"/>
                </a:solidFill>
                <a:effectLst/>
              </a:rPr>
              <a:t>Uses </a:t>
            </a:r>
            <a:r>
              <a:rPr lang="en-GB" sz="2800" b="1" i="0" dirty="0">
                <a:solidFill>
                  <a:srgbClr val="273239"/>
                </a:solidFill>
                <a:effectLst/>
              </a:rPr>
              <a:t>less power and generates less heat</a:t>
            </a:r>
            <a:r>
              <a:rPr lang="en-GB" sz="2800" b="0" i="0" dirty="0">
                <a:solidFill>
                  <a:srgbClr val="273239"/>
                </a:solidFill>
                <a:effectLst/>
              </a:rPr>
              <a:t>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800" b="1" i="0" dirty="0">
                <a:solidFill>
                  <a:srgbClr val="273239"/>
                </a:solidFill>
                <a:effectLst/>
              </a:rPr>
              <a:t>Increased speed</a:t>
            </a:r>
            <a:r>
              <a:rPr lang="en-GB" b="1" dirty="0">
                <a:solidFill>
                  <a:srgbClr val="273239"/>
                </a:solidFill>
              </a:rPr>
              <a:t>, </a:t>
            </a:r>
            <a:r>
              <a:rPr lang="en-GB" sz="2800" b="1" i="0" dirty="0">
                <a:solidFill>
                  <a:srgbClr val="273239"/>
                </a:solidFill>
                <a:effectLst/>
              </a:rPr>
              <a:t>Improved accuracy and offer better portability.</a:t>
            </a:r>
          </a:p>
          <a:p>
            <a:pPr marL="0" indent="0" algn="l" fontAlgn="base">
              <a:buNone/>
            </a:pPr>
            <a:r>
              <a:rPr lang="en-GB" sz="2800" b="1" i="0" dirty="0">
                <a:solidFill>
                  <a:srgbClr val="273239"/>
                </a:solidFill>
                <a:effectLst/>
              </a:rPr>
              <a:t>Disadvantages:</a:t>
            </a:r>
            <a:endParaRPr lang="en-GB" sz="2800" b="0" i="0" dirty="0">
              <a:solidFill>
                <a:srgbClr val="273239"/>
              </a:solidFill>
              <a:effectLst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rgbClr val="273239"/>
                </a:solidFill>
                <a:effectLst/>
              </a:rPr>
              <a:t>Generate less heat but still </a:t>
            </a:r>
            <a:r>
              <a:rPr lang="en-GB" sz="2800" b="1" i="0" dirty="0">
                <a:solidFill>
                  <a:srgbClr val="273239"/>
                </a:solidFill>
                <a:effectLst/>
              </a:rPr>
              <a:t>require a cooling system.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273239"/>
                </a:solidFill>
              </a:rPr>
              <a:t>R</a:t>
            </a:r>
            <a:r>
              <a:rPr lang="en-GB" sz="2800" b="0" i="0" dirty="0">
                <a:solidFill>
                  <a:srgbClr val="273239"/>
                </a:solidFill>
                <a:effectLst/>
              </a:rPr>
              <a:t>equired </a:t>
            </a:r>
            <a:r>
              <a:rPr lang="en-GB" sz="2800" b="1" i="0" dirty="0">
                <a:solidFill>
                  <a:srgbClr val="273239"/>
                </a:solidFill>
                <a:effectLst/>
              </a:rPr>
              <a:t>frequent maintenance.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2800" b="1" i="0" dirty="0">
                <a:solidFill>
                  <a:srgbClr val="273239"/>
                </a:solidFill>
                <a:effectLst/>
              </a:rPr>
              <a:t>Punch cards for input.</a:t>
            </a:r>
          </a:p>
          <a:p>
            <a:pPr marL="0" indent="0" algn="l" fontAlgn="base">
              <a:buNone/>
            </a:pPr>
            <a:endParaRPr lang="en-GB" sz="2800" b="1" i="0" dirty="0">
              <a:solidFill>
                <a:srgbClr val="273239"/>
              </a:solidFill>
              <a:effectLst/>
            </a:endParaRPr>
          </a:p>
          <a:p>
            <a:endParaRPr lang="en-GB" sz="40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126A2E-4B5C-93E8-D880-DE0706DF25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62D454-4C6E-D957-0C0D-47E1682D04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568108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7179" y="0"/>
            <a:ext cx="4393081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Third Generation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1960 – 1970 - Integrated circuits </a:t>
            </a:r>
          </a:p>
          <a:p>
            <a:r>
              <a:rPr lang="en-GB" sz="3200" dirty="0"/>
              <a:t>The high-level programming language - </a:t>
            </a:r>
            <a:r>
              <a:rPr lang="en-GB" sz="3200" b="1" dirty="0"/>
              <a:t>BASIC, PASCAL, COBOL, FORTRAN – II </a:t>
            </a:r>
            <a:r>
              <a:rPr lang="en-GB" sz="3200" dirty="0"/>
              <a:t>were used.</a:t>
            </a:r>
          </a:p>
          <a:p>
            <a:r>
              <a:rPr lang="en-GB" sz="3200" dirty="0"/>
              <a:t>E-mail</a:t>
            </a:r>
          </a:p>
          <a:p>
            <a:r>
              <a:rPr lang="en-GB" sz="3200" dirty="0"/>
              <a:t>Foundation for ARPANET (the internet)</a:t>
            </a:r>
          </a:p>
          <a:p>
            <a:r>
              <a:rPr lang="en-GB" sz="3200" dirty="0"/>
              <a:t>Multiprogramming </a:t>
            </a:r>
            <a:r>
              <a:rPr lang="en-GB" sz="3200" b="1" dirty="0"/>
              <a:t>operating systems, time-sharing, and remote processing</a:t>
            </a:r>
            <a:r>
              <a:rPr lang="en-GB" sz="3200" dirty="0"/>
              <a:t> where introduced.</a:t>
            </a:r>
          </a:p>
          <a:p>
            <a:r>
              <a:rPr lang="en-GB" sz="3200" dirty="0"/>
              <a:t>Punch cards were replaced by </a:t>
            </a:r>
            <a:r>
              <a:rPr lang="en-GB" sz="3200" b="1" dirty="0"/>
              <a:t>mouse and keyboard.</a:t>
            </a:r>
            <a:endParaRPr lang="en-GB" sz="3200" dirty="0"/>
          </a:p>
          <a:p>
            <a:r>
              <a:rPr lang="en-GB" sz="3200" dirty="0" err="1"/>
              <a:t>Eg</a:t>
            </a:r>
            <a:r>
              <a:rPr lang="en-GB" sz="3200" dirty="0"/>
              <a:t>: Programmed Data Processor- 1</a:t>
            </a:r>
            <a:r>
              <a:rPr lang="en-GB" sz="3200" i="1" dirty="0"/>
              <a:t> </a:t>
            </a:r>
            <a:r>
              <a:rPr lang="en-GB" sz="3200" dirty="0"/>
              <a:t>(PDP-1)</a:t>
            </a:r>
          </a:p>
          <a:p>
            <a:endParaRPr lang="en-GB" sz="36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38D6F9-1F4B-DA4E-6EBC-CD91CD05C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B7EC2B-978D-C401-DDF4-C8D049255E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pic>
        <p:nvPicPr>
          <p:cNvPr id="2050" name="Picture 2" descr="Dual in-line package - Wikipedia">
            <a:extLst>
              <a:ext uri="{FF2B5EF4-FFF2-40B4-BE49-F238E27FC236}">
                <a16:creationId xmlns:a16="http://schemas.microsoft.com/office/drawing/2014/main" id="{FD54FFBA-1D7E-868D-337B-1069F48C53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40435" y="0"/>
            <a:ext cx="2751565" cy="2232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7179" y="0"/>
            <a:ext cx="4393081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Third Generation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3200" b="1" dirty="0"/>
              <a:t>Programmed Data Processor- 1</a:t>
            </a:r>
            <a:r>
              <a:rPr lang="en-GB" sz="3200" b="1" i="1" dirty="0"/>
              <a:t> </a:t>
            </a:r>
            <a:r>
              <a:rPr lang="en-GB" sz="3200" dirty="0"/>
              <a:t>(PDP-1)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The PDP-1 was an </a:t>
            </a:r>
            <a:r>
              <a:rPr lang="en-GB" b="1" i="0" dirty="0">
                <a:effectLst/>
              </a:rPr>
              <a:t>18-bit computer </a:t>
            </a:r>
            <a:r>
              <a:rPr lang="en-GB" b="0" i="0" dirty="0">
                <a:effectLst/>
              </a:rPr>
              <a:t>with a </a:t>
            </a:r>
            <a:r>
              <a:rPr lang="en-GB" b="1" i="0" dirty="0">
                <a:effectLst/>
              </a:rPr>
              <a:t>word length of 18 bits.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It utilised </a:t>
            </a:r>
            <a:r>
              <a:rPr lang="en-GB" b="1" i="0" dirty="0">
                <a:effectLst/>
              </a:rPr>
              <a:t>transistors instead of vacuum tubes</a:t>
            </a:r>
            <a:r>
              <a:rPr lang="en-GB" b="0" i="0" dirty="0">
                <a:effectLst/>
              </a:rPr>
              <a:t>, contributing to its </a:t>
            </a:r>
            <a:r>
              <a:rPr lang="en-GB" b="1" i="0" dirty="0">
                <a:effectLst/>
              </a:rPr>
              <a:t>compact size and improved reliability </a:t>
            </a:r>
            <a:r>
              <a:rPr lang="en-GB" b="0" i="0" dirty="0">
                <a:effectLst/>
              </a:rPr>
              <a:t>compared to earlier machines.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PDP-1 featured a </a:t>
            </a:r>
            <a:r>
              <a:rPr lang="en-GB" b="1" i="0" dirty="0">
                <a:effectLst/>
              </a:rPr>
              <a:t>variety of input/output devices, including a cathode-ray tube (CRT) display, keyboard, and light pen.</a:t>
            </a:r>
          </a:p>
          <a:p>
            <a:pPr marL="0" indent="0">
              <a:buNone/>
            </a:pPr>
            <a:endParaRPr lang="en-GB" sz="3200" dirty="0"/>
          </a:p>
          <a:p>
            <a:endParaRPr lang="en-GB" sz="36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38D6F9-1F4B-DA4E-6EBC-CD91CD05C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B7EC2B-978D-C401-DDF4-C8D049255E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56705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7179" y="0"/>
            <a:ext cx="4393081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Third Generation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25563"/>
            <a:ext cx="10972800" cy="463541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600" b="1" dirty="0"/>
              <a:t>Advantages</a:t>
            </a:r>
          </a:p>
          <a:p>
            <a:r>
              <a:rPr lang="en-GB" dirty="0"/>
              <a:t>More </a:t>
            </a:r>
            <a:r>
              <a:rPr lang="en-GB" b="1" dirty="0"/>
              <a:t>reliable, fast, efficient, less expensive, and smaller in size</a:t>
            </a:r>
            <a:r>
              <a:rPr lang="en-GB" dirty="0"/>
              <a:t>.</a:t>
            </a:r>
          </a:p>
          <a:p>
            <a:r>
              <a:rPr lang="en-GB" dirty="0"/>
              <a:t>Computational time </a:t>
            </a:r>
            <a:r>
              <a:rPr lang="en-GB" b="1" dirty="0"/>
              <a:t>decreased to nanosecond.</a:t>
            </a:r>
          </a:p>
          <a:p>
            <a:pPr marL="0" indent="0">
              <a:buNone/>
            </a:pPr>
            <a:r>
              <a:rPr lang="en-GB" sz="3600" b="1" dirty="0"/>
              <a:t>Disadvantages</a:t>
            </a:r>
          </a:p>
          <a:p>
            <a:pPr algn="just" fontAlgn="base"/>
            <a:r>
              <a:rPr lang="en-GB" sz="2800" b="0" i="0" dirty="0">
                <a:effectLst/>
                <a:latin typeface="urw-din"/>
              </a:rPr>
              <a:t>These computers still require cooling  system</a:t>
            </a:r>
            <a:r>
              <a:rPr lang="en-GB" sz="2800" b="1" i="0" dirty="0">
                <a:effectLst/>
                <a:latin typeface="urw-din"/>
              </a:rPr>
              <a:t>.</a:t>
            </a:r>
          </a:p>
          <a:p>
            <a:pPr algn="just" fontAlgn="base"/>
            <a:r>
              <a:rPr lang="en-GB" sz="2800" b="0" i="0" dirty="0">
                <a:effectLst/>
                <a:latin typeface="urw-din"/>
              </a:rPr>
              <a:t>To manufacture IC, highly </a:t>
            </a:r>
            <a:r>
              <a:rPr lang="en-GB" sz="2800" b="1" i="0" dirty="0">
                <a:effectLst/>
                <a:latin typeface="urw-din"/>
              </a:rPr>
              <a:t>sophisticated technologies were required.</a:t>
            </a:r>
          </a:p>
          <a:p>
            <a:pPr algn="just" fontAlgn="base"/>
            <a:r>
              <a:rPr lang="en-GB" sz="2800" b="1" i="0" dirty="0">
                <a:effectLst/>
                <a:latin typeface="urw-din"/>
              </a:rPr>
              <a:t>Maintaining IC chips were difficult.</a:t>
            </a:r>
          </a:p>
          <a:p>
            <a:pPr marL="0" indent="0">
              <a:buNone/>
            </a:pPr>
            <a:endParaRPr lang="en-GB" b="1" dirty="0"/>
          </a:p>
          <a:p>
            <a:endParaRPr lang="en-GB" sz="36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38D6F9-1F4B-DA4E-6EBC-CD91CD05C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B7EC2B-978D-C401-DDF4-C8D049255E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30911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8084" y="-82618"/>
            <a:ext cx="5080415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Fourth Generation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5608" y="1424285"/>
            <a:ext cx="7620358" cy="5220058"/>
          </a:xfrm>
        </p:spPr>
        <p:txBody>
          <a:bodyPr>
            <a:normAutofit/>
          </a:bodyPr>
          <a:lstStyle/>
          <a:p>
            <a:r>
              <a:rPr lang="en-GB" dirty="0"/>
              <a:t>1970 – 1980 - </a:t>
            </a:r>
            <a:r>
              <a:rPr lang="en-GB" b="0" i="0" dirty="0">
                <a:solidFill>
                  <a:srgbClr val="0D0D0D"/>
                </a:solidFill>
                <a:effectLst/>
              </a:rPr>
              <a:t>Microprocessors and microcontrollers</a:t>
            </a:r>
            <a:r>
              <a:rPr lang="en-GB" b="0" i="0" dirty="0">
                <a:solidFill>
                  <a:srgbClr val="0D0D0D"/>
                </a:solidFill>
                <a:effectLst/>
                <a:latin typeface="Söhne"/>
              </a:rPr>
              <a:t>.</a:t>
            </a:r>
          </a:p>
          <a:p>
            <a:r>
              <a:rPr lang="en-GB" b="1" dirty="0"/>
              <a:t>Very Large-scale integrated circuits.</a:t>
            </a:r>
          </a:p>
          <a:p>
            <a:r>
              <a:rPr lang="en-GB" b="1" dirty="0"/>
              <a:t>First personal computer </a:t>
            </a:r>
            <a:r>
              <a:rPr lang="en-GB" dirty="0"/>
              <a:t>was developed.</a:t>
            </a:r>
          </a:p>
          <a:p>
            <a:r>
              <a:rPr lang="en-GB" dirty="0"/>
              <a:t>languages like  </a:t>
            </a:r>
            <a:r>
              <a:rPr lang="en-GB" b="1" dirty="0"/>
              <a:t>C, C+, C++, DBASE, </a:t>
            </a:r>
            <a:r>
              <a:rPr lang="en-GB" dirty="0"/>
              <a:t>etc.</a:t>
            </a:r>
          </a:p>
          <a:p>
            <a:r>
              <a:rPr lang="en-GB" b="1" dirty="0"/>
              <a:t>Altair 8800 – first personal </a:t>
            </a:r>
            <a:r>
              <a:rPr lang="en-GB" b="1" dirty="0" err="1"/>
              <a:t>conputer</a:t>
            </a:r>
            <a:endParaRPr lang="en-GB" b="1" dirty="0"/>
          </a:p>
          <a:p>
            <a:r>
              <a:rPr lang="en-GB" b="1" dirty="0"/>
              <a:t>Altair BASIC – programming language</a:t>
            </a:r>
          </a:p>
          <a:p>
            <a:r>
              <a:rPr lang="en-GB" dirty="0"/>
              <a:t>Apple founded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728F41-6382-A372-1156-5503BF1670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D970AE-DBF6-B0AE-B2E9-FD11EF2656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pic>
        <p:nvPicPr>
          <p:cNvPr id="1026" name="Picture 2" descr="Altair 8800 - Wikipedia">
            <a:extLst>
              <a:ext uri="{FF2B5EF4-FFF2-40B4-BE49-F238E27FC236}">
                <a16:creationId xmlns:a16="http://schemas.microsoft.com/office/drawing/2014/main" id="{93BD8684-4AAA-123D-9EB0-3817617D58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1508" y="6119"/>
            <a:ext cx="3840492" cy="3846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Integrated Circuits – Work Education in Kendriya Vidyalaya Air Force  Station, Akkulam, Trivandrum">
            <a:extLst>
              <a:ext uri="{FF2B5EF4-FFF2-40B4-BE49-F238E27FC236}">
                <a16:creationId xmlns:a16="http://schemas.microsoft.com/office/drawing/2014/main" id="{C3CD2C9B-4F1F-4306-60E2-5CBA2B095A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3033" y="3852363"/>
            <a:ext cx="3448050" cy="2533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8084" y="-82618"/>
            <a:ext cx="5080415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Fourth Generation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230" y="1546502"/>
            <a:ext cx="11506366" cy="4759908"/>
          </a:xfrm>
        </p:spPr>
        <p:txBody>
          <a:bodyPr>
            <a:normAutofit/>
          </a:bodyPr>
          <a:lstStyle/>
          <a:p>
            <a:pPr marL="0" indent="0" algn="just" fontAlgn="base">
              <a:buNone/>
            </a:pPr>
            <a:r>
              <a:rPr lang="en-GB" sz="4100" b="1" dirty="0"/>
              <a:t>A</a:t>
            </a:r>
            <a:r>
              <a:rPr lang="en-GB" sz="4100" b="1" i="0" dirty="0">
                <a:effectLst/>
              </a:rPr>
              <a:t>dvantages</a:t>
            </a:r>
          </a:p>
          <a:p>
            <a:pPr algn="just" fontAlgn="base">
              <a:buFont typeface="Arial" panose="020B0604020202020204" pitchFamily="34" charset="0"/>
              <a:buChar char="•"/>
            </a:pPr>
            <a:r>
              <a:rPr lang="en-GB" dirty="0"/>
              <a:t>D</a:t>
            </a:r>
            <a:r>
              <a:rPr lang="en-GB" b="0" i="0" dirty="0">
                <a:effectLst/>
              </a:rPr>
              <a:t>esigned for a wide range of purposes (</a:t>
            </a:r>
            <a:r>
              <a:rPr lang="en-GB" b="1" i="0" dirty="0">
                <a:effectLst/>
              </a:rPr>
              <a:t>general-purpose computers</a:t>
            </a:r>
            <a:r>
              <a:rPr lang="en-GB" b="0" i="0" dirty="0">
                <a:effectLst/>
              </a:rPr>
              <a:t>).</a:t>
            </a:r>
          </a:p>
          <a:p>
            <a:pPr algn="just" fontAlgn="base"/>
            <a:r>
              <a:rPr lang="en-GB" b="1" i="0" dirty="0">
                <a:effectLst/>
              </a:rPr>
              <a:t>Smaller, faster, Portable and less expensive than previous versions.</a:t>
            </a:r>
          </a:p>
          <a:p>
            <a:pPr algn="just" fontAlgn="base"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</a:rPr>
              <a:t>Does not require a cooling system </a:t>
            </a:r>
            <a:r>
              <a:rPr lang="en-GB" i="0" dirty="0">
                <a:effectLst/>
              </a:rPr>
              <a:t>all time</a:t>
            </a:r>
            <a:r>
              <a:rPr lang="en-GB" b="1" i="0" dirty="0">
                <a:effectLst/>
              </a:rPr>
              <a:t>.</a:t>
            </a:r>
          </a:p>
          <a:p>
            <a:pPr algn="just" fontAlgn="base"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</a:rPr>
              <a:t>Very little heat generated</a:t>
            </a:r>
            <a:r>
              <a:rPr lang="en-GB" b="0" i="0" dirty="0">
                <a:effectLst/>
              </a:rPr>
              <a:t>.</a:t>
            </a:r>
          </a:p>
          <a:p>
            <a:pPr algn="just" fontAlgn="base"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</a:rPr>
              <a:t>The Graphics User Interface (GUI) technology </a:t>
            </a:r>
            <a:r>
              <a:rPr lang="en-GB" i="0" dirty="0">
                <a:effectLst/>
              </a:rPr>
              <a:t>was used to provide users with better comfort. </a:t>
            </a:r>
          </a:p>
          <a:p>
            <a:pPr algn="just" fontAlgn="base">
              <a:buFont typeface="Arial" panose="020B0604020202020204" pitchFamily="34" charset="0"/>
              <a:buChar char="•"/>
            </a:pPr>
            <a:r>
              <a:rPr lang="en-GB" b="1" i="0" dirty="0">
                <a:effectLst/>
              </a:rPr>
              <a:t>Repair time and maintenance costs reduced.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728F41-6382-A372-1156-5503BF1670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D970AE-DBF6-B0AE-B2E9-FD11EF2656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693129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8084" y="-82618"/>
            <a:ext cx="5080415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Fourth Generation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230" y="1546502"/>
            <a:ext cx="11506366" cy="4351071"/>
          </a:xfrm>
        </p:spPr>
        <p:txBody>
          <a:bodyPr>
            <a:normAutofit/>
          </a:bodyPr>
          <a:lstStyle/>
          <a:p>
            <a:pPr marL="0" indent="0" algn="just" fontAlgn="base">
              <a:buNone/>
            </a:pPr>
            <a:r>
              <a:rPr lang="en-GB" b="1" i="0" dirty="0">
                <a:solidFill>
                  <a:srgbClr val="273239"/>
                </a:solidFill>
                <a:effectLst/>
                <a:latin typeface="urw-din"/>
              </a:rPr>
              <a:t>Disadvantages</a:t>
            </a:r>
          </a:p>
          <a:p>
            <a:pPr algn="just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73239"/>
                </a:solidFill>
                <a:effectLst/>
                <a:latin typeface="urw-din"/>
              </a:rPr>
              <a:t>The fabrication of the </a:t>
            </a:r>
            <a:r>
              <a:rPr lang="en-GB" b="1" i="0" dirty="0">
                <a:solidFill>
                  <a:srgbClr val="273239"/>
                </a:solidFill>
                <a:effectLst/>
                <a:latin typeface="urw-din"/>
              </a:rPr>
              <a:t>ICs require cutting-edge technologies (Integrated Circuits).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728F41-6382-A372-1156-5503BF1670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D970AE-DBF6-B0AE-B2E9-FD11EF2656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51915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93560" y="-64207"/>
            <a:ext cx="5479315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Fifth Generation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61356"/>
            <a:ext cx="10972800" cy="5375418"/>
          </a:xfrm>
        </p:spPr>
        <p:txBody>
          <a:bodyPr>
            <a:normAutofit fontScale="85000" lnSpcReduction="10000"/>
          </a:bodyPr>
          <a:lstStyle/>
          <a:p>
            <a:r>
              <a:rPr lang="en-GB" sz="3800" b="1" dirty="0"/>
              <a:t>1980 – Present -</a:t>
            </a:r>
            <a:r>
              <a:rPr lang="en-GB" sz="3800" dirty="0"/>
              <a:t> </a:t>
            </a:r>
            <a:r>
              <a:rPr lang="en-GB" sz="3800" b="1" dirty="0"/>
              <a:t>ULSI (ultra large-scale integration</a:t>
            </a:r>
            <a:r>
              <a:rPr lang="en-GB" sz="3800" dirty="0"/>
              <a:t>) technology</a:t>
            </a:r>
          </a:p>
          <a:p>
            <a:pPr fontAlgn="base"/>
            <a:r>
              <a:rPr lang="en-GB" sz="3800" b="1" dirty="0"/>
              <a:t>Artificial intelligence </a:t>
            </a:r>
            <a:r>
              <a:rPr lang="en-GB" sz="3800" dirty="0"/>
              <a:t>has progressed.</a:t>
            </a:r>
          </a:p>
          <a:p>
            <a:pPr fontAlgn="base"/>
            <a:r>
              <a:rPr lang="en-GB" sz="3800" b="0" i="0" dirty="0">
                <a:solidFill>
                  <a:srgbClr val="0D0D0D"/>
                </a:solidFill>
                <a:effectLst/>
              </a:rPr>
              <a:t>Development of </a:t>
            </a:r>
            <a:r>
              <a:rPr lang="en-GB" sz="3800" b="1" i="0" dirty="0">
                <a:solidFill>
                  <a:srgbClr val="0D0D0D"/>
                </a:solidFill>
                <a:effectLst/>
              </a:rPr>
              <a:t>RISC</a:t>
            </a:r>
            <a:r>
              <a:rPr lang="en-GB" sz="3800" b="0" i="0" dirty="0">
                <a:solidFill>
                  <a:srgbClr val="0D0D0D"/>
                </a:solidFill>
                <a:effectLst/>
              </a:rPr>
              <a:t> (Reduced Instruction Set Computing) architecture.</a:t>
            </a:r>
            <a:endParaRPr lang="en-GB" sz="3800" dirty="0"/>
          </a:p>
          <a:p>
            <a:pPr fontAlgn="base"/>
            <a:r>
              <a:rPr lang="en-GB" sz="3800" b="1" dirty="0"/>
              <a:t>Parallel processing </a:t>
            </a:r>
            <a:r>
              <a:rPr lang="en-GB" sz="3800" dirty="0"/>
              <a:t>has advanced on these computers.</a:t>
            </a:r>
          </a:p>
          <a:p>
            <a:pPr fontAlgn="base"/>
            <a:r>
              <a:rPr lang="en-GB" sz="3800" b="1" dirty="0"/>
              <a:t>User-friendly interfaces and multimedia functions.</a:t>
            </a:r>
          </a:p>
          <a:p>
            <a:pPr fontAlgn="base"/>
            <a:r>
              <a:rPr lang="en-GB" sz="3800" b="1" dirty="0"/>
              <a:t>Desktop computers, laptop </a:t>
            </a:r>
            <a:r>
              <a:rPr lang="en-GB" sz="3800" dirty="0"/>
              <a:t>are straight forward to operate.</a:t>
            </a:r>
          </a:p>
          <a:p>
            <a:pPr fontAlgn="base"/>
            <a:r>
              <a:rPr lang="en-GB" sz="3800" b="0" i="0" dirty="0">
                <a:solidFill>
                  <a:srgbClr val="0D0D0D"/>
                </a:solidFill>
                <a:effectLst/>
              </a:rPr>
              <a:t>Growth of </a:t>
            </a:r>
            <a:r>
              <a:rPr lang="en-GB" sz="3800" b="1" i="0" dirty="0">
                <a:solidFill>
                  <a:srgbClr val="0D0D0D"/>
                </a:solidFill>
                <a:effectLst/>
              </a:rPr>
              <a:t>networking and the Internet.</a:t>
            </a:r>
            <a:endParaRPr lang="en-GB" sz="3800" b="1" dirty="0"/>
          </a:p>
          <a:p>
            <a:r>
              <a:rPr lang="en-GB" sz="3800" b="1" dirty="0"/>
              <a:t>Software Boom</a:t>
            </a:r>
          </a:p>
          <a:p>
            <a:r>
              <a:rPr lang="en-GB" sz="3800" b="1" dirty="0"/>
              <a:t>Windows, Mac and Linux </a:t>
            </a:r>
            <a:r>
              <a:rPr lang="en-GB" sz="3800" dirty="0"/>
              <a:t>fighting for top stop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416025-20EF-5CBE-E511-305E21EE3B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9C1BCB-363A-5F12-B797-121A8B36DF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93560" y="-64207"/>
            <a:ext cx="5479315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Fifth Generation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659450"/>
          </a:xfrm>
        </p:spPr>
        <p:txBody>
          <a:bodyPr>
            <a:normAutofit/>
          </a:bodyPr>
          <a:lstStyle/>
          <a:p>
            <a:pPr marL="0" indent="0" algn="just" fontAlgn="base">
              <a:buNone/>
            </a:pPr>
            <a:r>
              <a:rPr lang="en-GB" sz="3600" b="1" i="0" dirty="0">
                <a:effectLst/>
              </a:rPr>
              <a:t>Advantages </a:t>
            </a:r>
          </a:p>
          <a:p>
            <a:pPr algn="just" fontAlgn="base">
              <a:buFont typeface="Arial" panose="020B0604020202020204" pitchFamily="34" charset="0"/>
              <a:buChar char="•"/>
            </a:pPr>
            <a:r>
              <a:rPr lang="en-GB" sz="3200" b="0" i="0" dirty="0">
                <a:effectLst/>
              </a:rPr>
              <a:t>Smaller size, </a:t>
            </a:r>
            <a:r>
              <a:rPr lang="en-GB" sz="3200" dirty="0"/>
              <a:t>quick processing, portable etc</a:t>
            </a:r>
          </a:p>
          <a:p>
            <a:pPr algn="just" fontAlgn="base">
              <a:buFont typeface="Arial" panose="020B0604020202020204" pitchFamily="34" charset="0"/>
              <a:buChar char="•"/>
            </a:pPr>
            <a:r>
              <a:rPr lang="en-GB" sz="3200" b="0" i="0" dirty="0">
                <a:effectLst/>
              </a:rPr>
              <a:t>True </a:t>
            </a:r>
            <a:r>
              <a:rPr lang="en-GB" sz="3200" b="1" i="0" dirty="0">
                <a:effectLst/>
              </a:rPr>
              <a:t>artificial intelligence </a:t>
            </a:r>
            <a:r>
              <a:rPr lang="en-GB" sz="3200" b="0" i="0" dirty="0">
                <a:effectLst/>
              </a:rPr>
              <a:t>has been developed.</a:t>
            </a:r>
          </a:p>
          <a:p>
            <a:pPr algn="just" fontAlgn="base">
              <a:buFont typeface="Arial" panose="020B0604020202020204" pitchFamily="34" charset="0"/>
              <a:buChar char="•"/>
            </a:pPr>
            <a:r>
              <a:rPr lang="en-GB" sz="3200" b="1" i="0" dirty="0">
                <a:effectLst/>
              </a:rPr>
              <a:t>Parallel Processing </a:t>
            </a:r>
            <a:r>
              <a:rPr lang="en-GB" sz="3200" b="0" i="0" dirty="0">
                <a:effectLst/>
              </a:rPr>
              <a:t>has progressed.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416025-20EF-5CBE-E511-305E21EE3B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9C1BCB-363A-5F12-B797-121A8B36DF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43835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93560" y="-64207"/>
            <a:ext cx="5479315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Fifth Generation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659450"/>
          </a:xfrm>
        </p:spPr>
        <p:txBody>
          <a:bodyPr>
            <a:normAutofit/>
          </a:bodyPr>
          <a:lstStyle/>
          <a:p>
            <a:pPr marL="0" indent="0" algn="just" fontAlgn="base">
              <a:buNone/>
            </a:pPr>
            <a:r>
              <a:rPr lang="en-GB" sz="3200" b="1" i="0" dirty="0">
                <a:effectLst/>
              </a:rPr>
              <a:t>Disadvantages </a:t>
            </a:r>
            <a:endParaRPr lang="en-GB" sz="3200" b="0" i="0" dirty="0">
              <a:effectLst/>
            </a:endParaRPr>
          </a:p>
          <a:p>
            <a:pPr algn="just" fontAlgn="base">
              <a:buFont typeface="Arial" panose="020B0604020202020204" pitchFamily="34" charset="0"/>
              <a:buChar char="•"/>
            </a:pPr>
            <a:r>
              <a:rPr lang="en-GB" sz="2800" b="0" i="0" dirty="0">
                <a:effectLst/>
              </a:rPr>
              <a:t>They can </a:t>
            </a:r>
            <a:r>
              <a:rPr lang="en-GB" sz="2800" b="1" i="0" dirty="0">
                <a:effectLst/>
              </a:rPr>
              <a:t>monitor your activities and potentially infect your machine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416025-20EF-5CBE-E511-305E21EE3B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9C1BCB-363A-5F12-B797-121A8B36DF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96875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b="1" dirty="0"/>
              <a:t>The Future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2000" dirty="0"/>
              <a:t>Who knows?</a:t>
            </a:r>
          </a:p>
        </p:txBody>
      </p:sp>
      <p:pic>
        <p:nvPicPr>
          <p:cNvPr id="7" name="Picture 6" descr="Person walking up a stairs">
            <a:extLst>
              <a:ext uri="{FF2B5EF4-FFF2-40B4-BE49-F238E27FC236}">
                <a16:creationId xmlns:a16="http://schemas.microsoft.com/office/drawing/2014/main" id="{6ED583FD-1B50-9A83-08AC-433B35EF84C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907" r="17974" b="-1"/>
          <a:stretch/>
        </p:blipFill>
        <p:spPr>
          <a:xfrm>
            <a:off x="0" y="1147602"/>
            <a:ext cx="4635571" cy="5710397"/>
          </a:xfrm>
          <a:prstGeom prst="rect">
            <a:avLst/>
          </a:prstGeom>
          <a:effectLst/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C050AB-8EBA-222E-685C-F931E20B0C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965430" y="6356350"/>
            <a:ext cx="4139134" cy="365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/>
              <a:t>Computer Systems Fundamentals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37B673F-628E-C9FB-E272-F591D0576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31</a:t>
            </a:fld>
            <a:endParaRPr lang="en-GB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93560" y="-64207"/>
            <a:ext cx="5479315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What is a Computer?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659450"/>
          </a:xfrm>
        </p:spPr>
        <p:txBody>
          <a:bodyPr>
            <a:normAutofit/>
          </a:bodyPr>
          <a:lstStyle/>
          <a:p>
            <a:r>
              <a:rPr lang="en-US" sz="3200" dirty="0"/>
              <a:t>A computer is an </a:t>
            </a:r>
            <a:r>
              <a:rPr lang="en-US" sz="3200" b="1" dirty="0"/>
              <a:t>electronic device</a:t>
            </a:r>
            <a:r>
              <a:rPr lang="en-US" sz="3200" dirty="0"/>
              <a:t>, operating under the </a:t>
            </a:r>
            <a:r>
              <a:rPr lang="en-US" sz="3200" b="1" dirty="0"/>
              <a:t>control of instructions </a:t>
            </a:r>
            <a:r>
              <a:rPr lang="en-US" sz="3200" dirty="0"/>
              <a:t>stored in its own memory unit, that can </a:t>
            </a:r>
            <a:r>
              <a:rPr lang="en-US" sz="3200" b="1" dirty="0"/>
              <a:t>accept data (input), process data arithmetically and logically, produce information (output) from the processing</a:t>
            </a:r>
            <a:r>
              <a:rPr lang="en-US" sz="3200" dirty="0"/>
              <a:t>, and store the results for future use.</a:t>
            </a:r>
            <a:endParaRPr lang="en-GB" sz="20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416025-20EF-5CBE-E511-305E21EE3B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9C1BCB-363A-5F12-B797-121A8B36DF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94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3308745" y="199682"/>
            <a:ext cx="5878214" cy="702446"/>
          </a:xfrm>
        </p:spPr>
        <p:txBody>
          <a:bodyPr>
            <a:noAutofit/>
          </a:bodyPr>
          <a:lstStyle/>
          <a:p>
            <a:r>
              <a:rPr lang="en-US" sz="3600" b="1" dirty="0">
                <a:solidFill>
                  <a:schemeClr val="bg1"/>
                </a:solidFill>
              </a:rPr>
              <a:t>Information Processing Cycle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4000" dirty="0"/>
              <a:t>Four Operations</a:t>
            </a:r>
          </a:p>
          <a:p>
            <a:pPr lvl="1"/>
            <a:r>
              <a:rPr lang="en-US" sz="3600" dirty="0"/>
              <a:t>Input</a:t>
            </a:r>
          </a:p>
          <a:p>
            <a:pPr lvl="1"/>
            <a:r>
              <a:rPr lang="en-US" sz="3600" dirty="0"/>
              <a:t>Process</a:t>
            </a:r>
          </a:p>
          <a:p>
            <a:pPr lvl="1"/>
            <a:r>
              <a:rPr lang="en-US" sz="3600" dirty="0"/>
              <a:t>Output</a:t>
            </a:r>
          </a:p>
          <a:p>
            <a:pPr lvl="1"/>
            <a:r>
              <a:rPr lang="en-US" sz="3600" dirty="0"/>
              <a:t>Storage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7176120" y="5949280"/>
            <a:ext cx="3491880" cy="90872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81678" y="-70344"/>
            <a:ext cx="6504179" cy="1325563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chemeClr val="bg1"/>
                </a:solidFill>
              </a:rPr>
              <a:t>Information Processing Cycle</a:t>
            </a:r>
            <a:endParaRPr lang="en-GB" sz="4000" b="1" dirty="0">
              <a:solidFill>
                <a:schemeClr val="bg1"/>
              </a:solidFill>
            </a:endParaRPr>
          </a:p>
        </p:txBody>
      </p:sp>
      <p:pic>
        <p:nvPicPr>
          <p:cNvPr id="4" name="Picture 2" descr="c05f01"/>
          <p:cNvPicPr preferRelativeResize="0"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749" t="1858" r="1222" b="2077"/>
          <a:stretch>
            <a:fillRect/>
          </a:stretch>
        </p:blipFill>
        <p:spPr bwMode="auto">
          <a:xfrm>
            <a:off x="1524000" y="1255219"/>
            <a:ext cx="9029700" cy="521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3419209" y="1"/>
            <a:ext cx="5571369" cy="1251930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Hardware and Software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sz="3200" b="1" dirty="0"/>
              <a:t>Hardware</a:t>
            </a:r>
          </a:p>
          <a:p>
            <a:pPr lvl="1"/>
            <a:r>
              <a:rPr lang="en-US" sz="2800" dirty="0"/>
              <a:t>Everything you can touch and see</a:t>
            </a:r>
          </a:p>
          <a:p>
            <a:pPr lvl="1"/>
            <a:r>
              <a:rPr lang="en-US" sz="2800" dirty="0"/>
              <a:t>Monitor, hard drive, CD-ROM, computer cables, keyboard, mouse, modem, printer, etc.  </a:t>
            </a:r>
          </a:p>
          <a:p>
            <a:r>
              <a:rPr lang="en-US" sz="3200" b="1" dirty="0"/>
              <a:t>Software</a:t>
            </a:r>
            <a:r>
              <a:rPr lang="en-US" sz="3200" dirty="0"/>
              <a:t> </a:t>
            </a:r>
          </a:p>
          <a:p>
            <a:pPr lvl="1"/>
            <a:r>
              <a:rPr lang="en-US" sz="2800" dirty="0"/>
              <a:t>Everything you cannot see</a:t>
            </a:r>
          </a:p>
          <a:p>
            <a:pPr lvl="1"/>
            <a:r>
              <a:rPr lang="en-US" sz="2800" dirty="0"/>
              <a:t>Software are programs &amp; applications</a:t>
            </a:r>
          </a:p>
          <a:p>
            <a:pPr lvl="1"/>
            <a:r>
              <a:rPr lang="en-US" sz="2800" dirty="0"/>
              <a:t>Needed for computer to function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 autoUpdateAnimBg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3474441" y="150585"/>
            <a:ext cx="4834939" cy="88655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Systems Software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58696" y="1644693"/>
            <a:ext cx="10972800" cy="4025963"/>
          </a:xfrm>
        </p:spPr>
        <p:txBody>
          <a:bodyPr>
            <a:normAutofit/>
          </a:bodyPr>
          <a:lstStyle/>
          <a:p>
            <a:r>
              <a:rPr lang="en-US" dirty="0"/>
              <a:t>Operating System</a:t>
            </a:r>
          </a:p>
          <a:p>
            <a:r>
              <a:rPr lang="en-US" dirty="0"/>
              <a:t>Device Drivers</a:t>
            </a:r>
          </a:p>
          <a:p>
            <a:r>
              <a:rPr lang="en-US" dirty="0"/>
              <a:t>Utility programs</a:t>
            </a:r>
          </a:p>
          <a:p>
            <a:r>
              <a:rPr lang="en-US" dirty="0"/>
              <a:t>Language translators</a:t>
            </a:r>
          </a:p>
          <a:p>
            <a:r>
              <a:rPr lang="en-US" dirty="0"/>
              <a:t>System utilities</a:t>
            </a:r>
          </a:p>
          <a:p>
            <a:r>
              <a:rPr lang="en-US" dirty="0"/>
              <a:t>Bootloader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uiExpand="1" build="p" autoUpdateAnimBg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3646274" y="-58070"/>
            <a:ext cx="5025183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Application Software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717550" indent="-539750"/>
            <a:r>
              <a:rPr lang="en-US" dirty="0"/>
              <a:t>Word Processing Software</a:t>
            </a:r>
          </a:p>
          <a:p>
            <a:pPr marL="717550" indent="-539750"/>
            <a:r>
              <a:rPr lang="en-US" dirty="0"/>
              <a:t>Electronic Spreadsheet Software</a:t>
            </a:r>
          </a:p>
          <a:p>
            <a:pPr marL="717550" indent="-539750"/>
            <a:r>
              <a:rPr lang="en-US" dirty="0"/>
              <a:t>Database Software</a:t>
            </a:r>
          </a:p>
          <a:p>
            <a:pPr marL="717550" indent="-539750"/>
            <a:r>
              <a:rPr lang="en-US" dirty="0"/>
              <a:t>Presentation Software</a:t>
            </a:r>
          </a:p>
          <a:p>
            <a:pPr marL="717550" indent="-539750"/>
            <a:r>
              <a:rPr lang="en-US" dirty="0"/>
              <a:t>Communication Software</a:t>
            </a:r>
          </a:p>
          <a:p>
            <a:pPr marL="717550" indent="-539750"/>
            <a:r>
              <a:rPr lang="en-US" dirty="0"/>
              <a:t>Electronic Mail Software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uiExpand="1" build="p" autoUpdateAnimBg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Computer Systems Fundamentals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1536</Words>
  <Application>Microsoft Office PowerPoint</Application>
  <PresentationFormat>Widescreen</PresentationFormat>
  <Paragraphs>316</Paragraphs>
  <Slides>38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38</vt:i4>
      </vt:variant>
    </vt:vector>
  </HeadingPairs>
  <TitlesOfParts>
    <vt:vector size="64" baseType="lpstr">
      <vt:lpstr>Söhne</vt:lpstr>
      <vt:lpstr>urw-din</vt:lpstr>
      <vt:lpstr>Arial</vt:lpstr>
      <vt:lpstr>Calibri</vt:lpstr>
      <vt:lpstr>Calibri Light</vt:lpstr>
      <vt:lpstr>Times New Roman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The Early days of Computing</vt:lpstr>
      <vt:lpstr>The Early days of Computing</vt:lpstr>
      <vt:lpstr>The Early days of Computing</vt:lpstr>
      <vt:lpstr>The Early days of Computing</vt:lpstr>
      <vt:lpstr>The Early days of Computing</vt:lpstr>
      <vt:lpstr>The Early days of Computing</vt:lpstr>
      <vt:lpstr>The Early days of Computing</vt:lpstr>
      <vt:lpstr>Birth of Computers</vt:lpstr>
      <vt:lpstr>Birth of Computers</vt:lpstr>
      <vt:lpstr>First Generation</vt:lpstr>
      <vt:lpstr>First Generation</vt:lpstr>
      <vt:lpstr>First generation</vt:lpstr>
      <vt:lpstr>First Generation</vt:lpstr>
      <vt:lpstr>First Generation</vt:lpstr>
      <vt:lpstr>First Generation</vt:lpstr>
      <vt:lpstr>First Generation</vt:lpstr>
      <vt:lpstr>Second Generation</vt:lpstr>
      <vt:lpstr>Second Generation</vt:lpstr>
      <vt:lpstr>Third Generation</vt:lpstr>
      <vt:lpstr>Third Generation</vt:lpstr>
      <vt:lpstr>Third Generation</vt:lpstr>
      <vt:lpstr>Fourth Generation</vt:lpstr>
      <vt:lpstr>Fourth Generation</vt:lpstr>
      <vt:lpstr>Fourth Generation</vt:lpstr>
      <vt:lpstr>Fifth Generation</vt:lpstr>
      <vt:lpstr>Fifth Generation</vt:lpstr>
      <vt:lpstr>Fifth Generation</vt:lpstr>
      <vt:lpstr>The Future</vt:lpstr>
      <vt:lpstr>What is a Computer?</vt:lpstr>
      <vt:lpstr>Information Processing Cycle</vt:lpstr>
      <vt:lpstr>Information Processing Cycle</vt:lpstr>
      <vt:lpstr>Hardware and Software</vt:lpstr>
      <vt:lpstr>Systems Software</vt:lpstr>
      <vt:lpstr>Application Software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117</cp:revision>
  <dcterms:created xsi:type="dcterms:W3CDTF">2021-03-09T15:35:42Z</dcterms:created>
  <dcterms:modified xsi:type="dcterms:W3CDTF">2024-06-09T22:37:43Z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