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79" r:id="rId6"/>
    <p:sldId id="261" r:id="rId7"/>
    <p:sldId id="281" r:id="rId8"/>
    <p:sldId id="282" r:id="rId9"/>
    <p:sldId id="283" r:id="rId10"/>
    <p:sldId id="284" r:id="rId11"/>
    <p:sldId id="263" r:id="rId12"/>
    <p:sldId id="264" r:id="rId13"/>
    <p:sldId id="285" r:id="rId14"/>
    <p:sldId id="265" r:id="rId15"/>
    <p:sldId id="268" r:id="rId16"/>
    <p:sldId id="267" r:id="rId17"/>
    <p:sldId id="269" r:id="rId18"/>
    <p:sldId id="270" r:id="rId19"/>
    <p:sldId id="286" r:id="rId20"/>
    <p:sldId id="273" r:id="rId21"/>
    <p:sldId id="275" r:id="rId22"/>
    <p:sldId id="276" r:id="rId23"/>
    <p:sldId id="277" r:id="rId24"/>
    <p:sldId id="278" r:id="rId25"/>
    <p:sldId id="280" r:id="rId2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8" d="100"/>
          <a:sy n="108" d="100"/>
        </p:scale>
        <p:origin x="1698" y="51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14/12/2020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01623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14/12/2020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07672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14/12/2020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4772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14/12/2020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22696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14/12/2020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1349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14/12/2020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03293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14/12/2020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37108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14/12/2020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87132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14/12/2020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04128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14/12/2020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32823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14/12/2020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73068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noProof="0" dirty="0"/>
              <a:t>Click to edit Master text styles</a:t>
            </a:r>
          </a:p>
          <a:p>
            <a:pPr lvl="1"/>
            <a:r>
              <a:rPr lang="en-GB" noProof="0" dirty="0"/>
              <a:t>Second level</a:t>
            </a:r>
          </a:p>
          <a:p>
            <a:pPr lvl="2"/>
            <a:r>
              <a:rPr lang="en-GB" noProof="0" dirty="0"/>
              <a:t>Third level</a:t>
            </a:r>
          </a:p>
          <a:p>
            <a:pPr lvl="3"/>
            <a:r>
              <a:rPr lang="en-GB" noProof="0" dirty="0"/>
              <a:t>Fourth level</a:t>
            </a:r>
          </a:p>
          <a:p>
            <a:pPr lvl="4"/>
            <a:r>
              <a:rPr lang="en-GB" noProof="0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41F13A-777F-4705-8AF5-A8F9A402CCCB}" type="datetimeFigureOut">
              <a:rPr lang="en-GB" smtClean="0"/>
              <a:t>14/12/2020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1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6108239"/>
            <a:ext cx="1721371" cy="5861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51027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hyperlink" Target="mailto:ken.dicks@uwtsd.ac.uk" TargetMode="Externa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hyperlink" Target="https://www.youtube.com/watch?v=G-lN8vWm3m0" TargetMode="Externa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hyperlink" Target="https://www.youtube.com/watch?app=desktop&amp;v=CSp9ghRymgk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hyperlink" Target="https://www.youtube.com/watch?app=desktop&amp;v=8Wcqq0OKdyo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hyperlink" Target="https://www.youtube.com/watch?app=desktop&amp;v=6YfIM6HTJas" TargetMode="Externa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hyperlink" Target="https://www.youtube.com/watch?app=desktop&amp;v=dVp9Z5k0dEE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moodle.uwtsd.ac.uk/course/view.php?id=3438#section-2" TargetMode="Externa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web.a.ebscohost.com/ehost/pdfviewer/pdfviewer?vid=1&amp;sid=fd2398ab-a90a-4cea-bb10-8f7d089aba09%40sessionmgr4006" TargetMode="External"/><Relationship Id="rId2" Type="http://schemas.openxmlformats.org/officeDocument/2006/relationships/hyperlink" Target="https://www.equalityhumanrights.com/en/advice-and-guidance/public-sector-equality-duty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eb.a.ebscohost.com/ehost/pdfviewer/pdfviewer?vid=1&amp;sid=53ecbedb-41a2-426d-9e38-51eac8d375e8%40sdc-v-sessmgr01" TargetMode="Externa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heguardian.com/uk-news/2014/jul/14/do-accent-matter-modern-britain" TargetMode="External"/><Relationship Id="rId2" Type="http://schemas.openxmlformats.org/officeDocument/2006/relationships/hyperlink" Target="https://libkey.io/libraries/1422/articles/61938556/full-text-file" TargetMode="Externa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s://journals-sagepub-com.ezproxy.uwtsd.ac.uk/doi/pdf/10.1177/0261927X09341950" TargetMode="External"/><Relationship Id="rId2" Type="http://schemas.openxmlformats.org/officeDocument/2006/relationships/hyperlink" Target="https://onlinelibrary-wiley-com.ezproxy.uwtsd.ac.uk/doi/pdfdirect/10.1002/tesj.145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-sciencedirect-com.ezproxy.uwtsd.ac.uk/science/article/pii/S0022103110001459" TargetMode="Externa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hyperlink" Target="https://journals-sagepub-com.ezproxy.uwtsd.ac.uk/doi/abs/10.1177/0261927X99018001005" TargetMode="Externa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app=desktop&amp;v=CSp9ghRymgk" TargetMode="External"/><Relationship Id="rId2" Type="http://schemas.openxmlformats.org/officeDocument/2006/relationships/hyperlink" Target="https://www.youtube.com/watch?app=desktop&amp;v=G-lN8vWm3m0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youtube.com/watch?app=desktop&amp;v=dVp9Z5k0dEE" TargetMode="External"/><Relationship Id="rId5" Type="http://schemas.openxmlformats.org/officeDocument/2006/relationships/hyperlink" Target="https://www.youtube.com/watch?app=desktop&amp;v=6YfIM6HTJas" TargetMode="External"/><Relationship Id="rId4" Type="http://schemas.openxmlformats.org/officeDocument/2006/relationships/hyperlink" Target="https://www.youtube.com/watch?app=desktop&amp;v=8Wcqq0OKdyo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9592" y="4797152"/>
            <a:ext cx="9073008" cy="936104"/>
          </a:xfrm>
        </p:spPr>
        <p:txBody>
          <a:bodyPr>
            <a:noAutofit/>
          </a:bodyPr>
          <a:lstStyle/>
          <a:p>
            <a:pPr algn="l"/>
            <a:r>
              <a:rPr lang="en-US" sz="2800" b="1" dirty="0"/>
              <a:t>ECSS6001 </a:t>
            </a:r>
            <a:r>
              <a:rPr lang="en-GB" sz="2800" b="1" dirty="0"/>
              <a:t>Diversity of Language</a:t>
            </a:r>
            <a:br>
              <a:rPr lang="en-GB" sz="2800" b="1" dirty="0"/>
            </a:br>
            <a:r>
              <a:rPr lang="en-US" sz="2800" b="1" dirty="0"/>
              <a:t>Theme </a:t>
            </a:r>
            <a:r>
              <a:rPr lang="en-US" sz="2800" b="1" dirty="0" smtClean="0"/>
              <a:t>4: </a:t>
            </a:r>
            <a:r>
              <a:rPr lang="en-US" sz="2800" b="1" dirty="0"/>
              <a:t>Discrimination in Language and Communication</a:t>
            </a:r>
          </a:p>
        </p:txBody>
      </p:sp>
      <p:sp>
        <p:nvSpPr>
          <p:cNvPr id="9" name="Rectangle 8"/>
          <p:cNvSpPr/>
          <p:nvPr/>
        </p:nvSpPr>
        <p:spPr>
          <a:xfrm>
            <a:off x="3723509" y="419330"/>
            <a:ext cx="3137137" cy="206092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Rectangle 14"/>
          <p:cNvSpPr/>
          <p:nvPr/>
        </p:nvSpPr>
        <p:spPr>
          <a:xfrm>
            <a:off x="5484082" y="2599569"/>
            <a:ext cx="3384376" cy="1988524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Rectangle 12"/>
          <p:cNvSpPr/>
          <p:nvPr/>
        </p:nvSpPr>
        <p:spPr>
          <a:xfrm>
            <a:off x="3796680" y="3046353"/>
            <a:ext cx="1495398" cy="1512168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TextBox 7"/>
          <p:cNvSpPr txBox="1"/>
          <p:nvPr/>
        </p:nvSpPr>
        <p:spPr>
          <a:xfrm>
            <a:off x="3059832" y="6035361"/>
            <a:ext cx="58326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/>
              <a:t>Ken Dicks </a:t>
            </a:r>
            <a:r>
              <a:rPr lang="en-GB" sz="2000" b="1" dirty="0">
                <a:hlinkClick r:id="rId2"/>
              </a:rPr>
              <a:t>ken.dicks@uwtsd.ac.uk</a:t>
            </a:r>
            <a:r>
              <a:rPr lang="en-GB" sz="2000" b="1" dirty="0"/>
              <a:t> </a:t>
            </a:r>
          </a:p>
        </p:txBody>
      </p:sp>
      <p:sp>
        <p:nvSpPr>
          <p:cNvPr id="12" name="Rectangle 11"/>
          <p:cNvSpPr/>
          <p:nvPr/>
        </p:nvSpPr>
        <p:spPr>
          <a:xfrm>
            <a:off x="467543" y="3068960"/>
            <a:ext cx="3137137" cy="1512168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6981027" y="419330"/>
            <a:ext cx="1887432" cy="1584176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467543" y="404664"/>
            <a:ext cx="1559036" cy="25075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Rectangle 16"/>
          <p:cNvSpPr/>
          <p:nvPr/>
        </p:nvSpPr>
        <p:spPr>
          <a:xfrm>
            <a:off x="2154941" y="2599569"/>
            <a:ext cx="3137137" cy="312623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Rectangle 17"/>
          <p:cNvSpPr/>
          <p:nvPr/>
        </p:nvSpPr>
        <p:spPr>
          <a:xfrm>
            <a:off x="2241433" y="426578"/>
            <a:ext cx="1269533" cy="1418246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59C4C4E-AAEE-457B-A79F-95EF82B5212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36311" y="525322"/>
            <a:ext cx="2895972" cy="1838223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0FF4FFC5-E704-4F10-B373-02E057CBCBE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76082" y="2697738"/>
            <a:ext cx="3000375" cy="1773646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F888FE0E-2EE2-49AA-AD7F-921E6E863AE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1255" y="3293156"/>
            <a:ext cx="2949712" cy="9986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en-GB" b="1" dirty="0"/>
              <a:t>Learning Review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67944" y="1196752"/>
            <a:ext cx="998841" cy="998841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1074976" y="2564904"/>
            <a:ext cx="69847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i="1" dirty="0"/>
              <a:t>What did we look at in our previous Theme?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91880" y="3573016"/>
            <a:ext cx="2285714" cy="22857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37498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260648"/>
            <a:ext cx="8928992" cy="114300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Some very old quotes…(3</a:t>
            </a:r>
            <a:r>
              <a:rPr lang="en-GB" b="1" baseline="30000" dirty="0"/>
              <a:t>rd</a:t>
            </a:r>
            <a:r>
              <a:rPr lang="en-GB" b="1" dirty="0"/>
              <a:t> Century CE)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9552" y="2204864"/>
            <a:ext cx="8229600" cy="1252736"/>
          </a:xfrm>
        </p:spPr>
        <p:txBody>
          <a:bodyPr>
            <a:noAutofit/>
          </a:bodyPr>
          <a:lstStyle/>
          <a:p>
            <a:r>
              <a:rPr lang="en-GB" dirty="0"/>
              <a:t>‘We do not see things as they are. We see things as we are’. </a:t>
            </a:r>
          </a:p>
          <a:p>
            <a:r>
              <a:rPr lang="en-GB" dirty="0"/>
              <a:t>‘We do not hear things as they are; we hear them as we are.’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3384376" y="5445224"/>
            <a:ext cx="55446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(Rabbi </a:t>
            </a:r>
            <a:r>
              <a:rPr lang="en-GB" dirty="0" err="1"/>
              <a:t>Shemuel</a:t>
            </a:r>
            <a:r>
              <a:rPr lang="en-GB" dirty="0"/>
              <a:t> ben </a:t>
            </a:r>
            <a:r>
              <a:rPr lang="en-GB" dirty="0" err="1"/>
              <a:t>Nachmani</a:t>
            </a:r>
            <a:r>
              <a:rPr lang="en-GB" dirty="0"/>
              <a:t>, as quoted in the Talmudic tractate </a:t>
            </a:r>
            <a:r>
              <a:rPr lang="en-GB" dirty="0" err="1"/>
              <a:t>Berakhot</a:t>
            </a:r>
            <a:r>
              <a:rPr lang="en-GB" dirty="0"/>
              <a:t> (55b.) cited in </a:t>
            </a:r>
            <a:r>
              <a:rPr lang="en-GB" dirty="0" err="1"/>
              <a:t>Plaister</a:t>
            </a:r>
            <a:r>
              <a:rPr lang="en-GB" dirty="0"/>
              <a:t>-Ten, 2016, p. 2) </a:t>
            </a:r>
          </a:p>
        </p:txBody>
      </p:sp>
    </p:spTree>
    <p:extLst>
      <p:ext uri="{BB962C8B-B14F-4D97-AF65-F5344CB8AC3E}">
        <p14:creationId xmlns:p14="http://schemas.microsoft.com/office/powerpoint/2010/main" val="4509855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Not everything is what it seems</a:t>
            </a:r>
            <a:endParaRPr lang="en-GB" sz="2325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8758" y="2636912"/>
            <a:ext cx="8229600" cy="2692896"/>
          </a:xfrm>
        </p:spPr>
        <p:txBody>
          <a:bodyPr>
            <a:noAutofit/>
          </a:bodyPr>
          <a:lstStyle/>
          <a:p>
            <a:r>
              <a:rPr lang="en-GB" sz="2800" dirty="0"/>
              <a:t>This is the brain's effort to provide the consciousness with its best guess about the incoming information. </a:t>
            </a:r>
          </a:p>
          <a:p>
            <a:r>
              <a:rPr lang="en-GB" sz="2800" dirty="0"/>
              <a:t>The information coming from the eyes and ears is contradictory, and some instances, the eyes (visual information) can have a greater effect on the brain and thus the confusion can be created.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333872" y="1556792"/>
            <a:ext cx="85586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In 1976 McGurk &amp; MacDonald described what has become known as the McGurk effect.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156176" y="5949280"/>
            <a:ext cx="23762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2400" dirty="0"/>
              <a:t>(O’Shea, 2005)</a:t>
            </a:r>
          </a:p>
        </p:txBody>
      </p:sp>
    </p:spTree>
    <p:extLst>
      <p:ext uri="{BB962C8B-B14F-4D97-AF65-F5344CB8AC3E}">
        <p14:creationId xmlns:p14="http://schemas.microsoft.com/office/powerpoint/2010/main" val="38091341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/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What does this mean in practice?</a:t>
            </a:r>
          </a:p>
        </p:txBody>
      </p:sp>
      <p:pic>
        <p:nvPicPr>
          <p:cNvPr id="3" name="Picture 2">
            <a:hlinkClick r:id="rId2"/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81350" y="1962150"/>
            <a:ext cx="2781300" cy="2933700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2555776" y="2204864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1.</a:t>
            </a:r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3203848" y="4725144"/>
            <a:ext cx="29523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The McGurk Effect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50529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32863"/>
            <a:ext cx="8229600" cy="1143000"/>
          </a:xfrm>
        </p:spPr>
        <p:txBody>
          <a:bodyPr/>
          <a:lstStyle/>
          <a:p>
            <a:r>
              <a:rPr lang="en-GB" b="1" dirty="0"/>
              <a:t>The McGurk Effect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980728"/>
            <a:ext cx="8856984" cy="3773016"/>
          </a:xfrm>
        </p:spPr>
        <p:txBody>
          <a:bodyPr>
            <a:noAutofit/>
          </a:bodyPr>
          <a:lstStyle/>
          <a:p>
            <a:pPr>
              <a:spcAft>
                <a:spcPts val="600"/>
              </a:spcAft>
            </a:pPr>
            <a:r>
              <a:rPr lang="en-GB" sz="2400" dirty="0"/>
              <a:t>Normally, speech perception is thought to be an auditory process; however, our use of information is immediate, automatic, and, to a large degree, unconscious</a:t>
            </a:r>
          </a:p>
          <a:p>
            <a:pPr>
              <a:spcAft>
                <a:spcPts val="600"/>
              </a:spcAft>
            </a:pPr>
            <a:r>
              <a:rPr lang="en-GB" sz="2400" dirty="0"/>
              <a:t>Therefore, despite what is widely accepted as true, speech is not only something we hear. </a:t>
            </a:r>
          </a:p>
          <a:p>
            <a:pPr>
              <a:spcAft>
                <a:spcPts val="600"/>
              </a:spcAft>
            </a:pPr>
            <a:r>
              <a:rPr lang="en-GB" sz="2400" dirty="0"/>
              <a:t>Speech is perceived by all of the senses working together (seeing, touching, and listening to a face move).</a:t>
            </a:r>
          </a:p>
          <a:p>
            <a:pPr>
              <a:spcAft>
                <a:spcPts val="600"/>
              </a:spcAft>
            </a:pPr>
            <a:r>
              <a:rPr lang="en-GB" sz="2400" dirty="0"/>
              <a:t> The brain is often unaware of the separate sensory contributions of what it perceives. </a:t>
            </a:r>
          </a:p>
          <a:p>
            <a:pPr>
              <a:spcAft>
                <a:spcPts val="600"/>
              </a:spcAft>
            </a:pPr>
            <a:r>
              <a:rPr lang="en-GB" sz="2400" dirty="0"/>
              <a:t>Therefore, when it comes to recognizing speech the brain cannot differentiate whether it is seeing or hearing the incoming information.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444208" y="6021288"/>
            <a:ext cx="2304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/>
              <a:t>(Rosenblum, 2010).</a:t>
            </a:r>
          </a:p>
        </p:txBody>
      </p:sp>
    </p:spTree>
    <p:extLst>
      <p:ext uri="{BB962C8B-B14F-4D97-AF65-F5344CB8AC3E}">
        <p14:creationId xmlns:p14="http://schemas.microsoft.com/office/powerpoint/2010/main" val="8031310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1770" y="44624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en-GB" b="1" dirty="0" smtClean="0"/>
              <a:t>Our Perception is Subjective</a:t>
            </a:r>
            <a:endParaRPr lang="en-GB" b="1" dirty="0"/>
          </a:p>
        </p:txBody>
      </p:sp>
      <p:sp>
        <p:nvSpPr>
          <p:cNvPr id="3" name="TextBox 2"/>
          <p:cNvSpPr txBox="1"/>
          <p:nvPr/>
        </p:nvSpPr>
        <p:spPr>
          <a:xfrm>
            <a:off x="404957" y="908720"/>
            <a:ext cx="8208912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 smtClean="0"/>
              <a:t>With the McGurk effect we have seen how what we see can alter what we hear.</a:t>
            </a:r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 smtClean="0"/>
              <a:t>However, what we hear can also be effected by what we think.</a:t>
            </a:r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 smtClean="0"/>
              <a:t>Over the course of our studies we have often discussed how we become socialised into certain  ways of thinking</a:t>
            </a:r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 smtClean="0"/>
              <a:t>This can also apply to the way we perceive non-native speakers (NNS) of our language</a:t>
            </a:r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4457378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504" y="44624"/>
            <a:ext cx="8858132" cy="706090"/>
          </a:xfrm>
        </p:spPr>
        <p:txBody>
          <a:bodyPr>
            <a:noAutofit/>
          </a:bodyPr>
          <a:lstStyle/>
          <a:p>
            <a:r>
              <a:rPr lang="en-GB" sz="3200" b="1" dirty="0" smtClean="0"/>
              <a:t>Reverse Linguistic Stereotyping</a:t>
            </a:r>
            <a:endParaRPr lang="en-GB" sz="3200" b="1" dirty="0"/>
          </a:p>
        </p:txBody>
      </p:sp>
      <p:sp>
        <p:nvSpPr>
          <p:cNvPr id="3" name="TextBox 2"/>
          <p:cNvSpPr txBox="1"/>
          <p:nvPr/>
        </p:nvSpPr>
        <p:spPr>
          <a:xfrm>
            <a:off x="404956" y="908720"/>
            <a:ext cx="8487523" cy="60324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 smtClean="0"/>
              <a:t>For example, research by Kang &amp; Rubin (2009) into the views of native speakers (NS) of English in the USA</a:t>
            </a:r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 smtClean="0"/>
              <a:t>Their research looked at the way in which professionals (e.g. teachers, job interviewers, immigration officials) judged the levels of competency in English of NNS</a:t>
            </a:r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/>
              <a:t>They found that </a:t>
            </a:r>
            <a:r>
              <a:rPr lang="en-GB" sz="2400" dirty="0" smtClean="0"/>
              <a:t>‘NS </a:t>
            </a:r>
            <a:r>
              <a:rPr lang="en-GB" sz="2400" dirty="0"/>
              <a:t>listeners often hear what they expect to hear rather than accurately perceive NNS </a:t>
            </a:r>
            <a:r>
              <a:rPr lang="en-GB" sz="2400" dirty="0" smtClean="0"/>
              <a:t>speech’ (Kang &amp; Rubin, 2009, p.451)</a:t>
            </a:r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 smtClean="0"/>
              <a:t>They called this phenomenon reverse linguistic </a:t>
            </a:r>
            <a:r>
              <a:rPr lang="en-GB" sz="2400" dirty="0"/>
              <a:t>stereotyping because ‘RLS is that very process of evaluating a person’s speaking performance based on stereotypes associated with the speaker’s social </a:t>
            </a:r>
            <a:r>
              <a:rPr lang="en-GB" sz="2400" dirty="0" smtClean="0"/>
              <a:t>identity’</a:t>
            </a:r>
            <a:r>
              <a:rPr lang="en-GB" sz="2400" dirty="0"/>
              <a:t> (Kang &amp; Rubin, 2009, p.451)</a:t>
            </a:r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GB" sz="2400" dirty="0" smtClean="0"/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4005000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504" y="44624"/>
            <a:ext cx="8858132" cy="706090"/>
          </a:xfrm>
        </p:spPr>
        <p:txBody>
          <a:bodyPr>
            <a:noAutofit/>
          </a:bodyPr>
          <a:lstStyle/>
          <a:p>
            <a:r>
              <a:rPr lang="en-GB" sz="3200" b="1" dirty="0" smtClean="0"/>
              <a:t>Subjective Perception</a:t>
            </a:r>
            <a:endParaRPr lang="en-GB" sz="3200" b="1" dirty="0"/>
          </a:p>
        </p:txBody>
      </p:sp>
      <p:sp>
        <p:nvSpPr>
          <p:cNvPr id="3" name="TextBox 2"/>
          <p:cNvSpPr txBox="1"/>
          <p:nvPr/>
        </p:nvSpPr>
        <p:spPr>
          <a:xfrm>
            <a:off x="179512" y="750714"/>
            <a:ext cx="8487523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 smtClean="0"/>
              <a:t>This can have obvious negative effects as Kang &amp; Rubin (2009, p. 453) state</a:t>
            </a:r>
            <a:r>
              <a:rPr lang="en-GB" sz="2400" dirty="0"/>
              <a:t> ‘Because language judgments have tangible impact on individuals’ opportunities for education, for career advancement, and even for civil rights, RLS is of more than just scholarly </a:t>
            </a:r>
            <a:r>
              <a:rPr lang="en-GB" sz="2400" dirty="0" smtClean="0"/>
              <a:t>interest’ </a:t>
            </a:r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 smtClean="0"/>
              <a:t>Evidence for bias and prejudice has also been found by Lev-Ari &amp; Keyser (2010) found </a:t>
            </a:r>
            <a:r>
              <a:rPr lang="en-GB" sz="2400" dirty="0"/>
              <a:t>that </a:t>
            </a:r>
            <a:r>
              <a:rPr lang="en-GB" sz="2400" dirty="0" smtClean="0"/>
              <a:t>‘Native </a:t>
            </a:r>
            <a:r>
              <a:rPr lang="en-GB" sz="2400" dirty="0"/>
              <a:t>speakers are very sensitive to foreign accented speech, and are quick to use it as a signal that the speaker is an out-group </a:t>
            </a:r>
            <a:r>
              <a:rPr lang="en-GB" sz="2400" dirty="0" smtClean="0"/>
              <a:t>member’ (p.1093)</a:t>
            </a:r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 smtClean="0"/>
              <a:t>They go on to </a:t>
            </a:r>
            <a:r>
              <a:rPr lang="en-GB" sz="2400" dirty="0"/>
              <a:t>argue that ‘When a foreign accent acts as a signal, it is the prejudice, not the accent per-se that impacts the credibility of the </a:t>
            </a:r>
            <a:r>
              <a:rPr lang="en-GB" sz="2400" dirty="0" smtClean="0"/>
              <a:t>speaker’ (p.1093)</a:t>
            </a:r>
          </a:p>
        </p:txBody>
      </p:sp>
    </p:spTree>
    <p:extLst>
      <p:ext uri="{BB962C8B-B14F-4D97-AF65-F5344CB8AC3E}">
        <p14:creationId xmlns:p14="http://schemas.microsoft.com/office/powerpoint/2010/main" val="8129808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504" y="44624"/>
            <a:ext cx="8858132" cy="706090"/>
          </a:xfrm>
        </p:spPr>
        <p:txBody>
          <a:bodyPr>
            <a:noAutofit/>
          </a:bodyPr>
          <a:lstStyle/>
          <a:p>
            <a:r>
              <a:rPr lang="en-GB" sz="3200" b="1" dirty="0" smtClean="0"/>
              <a:t>Subjective Perception</a:t>
            </a:r>
            <a:endParaRPr lang="en-GB" sz="3200" b="1" dirty="0"/>
          </a:p>
        </p:txBody>
      </p:sp>
      <p:sp>
        <p:nvSpPr>
          <p:cNvPr id="3" name="TextBox 2"/>
          <p:cNvSpPr txBox="1"/>
          <p:nvPr/>
        </p:nvSpPr>
        <p:spPr>
          <a:xfrm>
            <a:off x="179512" y="750714"/>
            <a:ext cx="8487523" cy="49859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 smtClean="0"/>
              <a:t>Other studies, such as that by Hu and Lindeman (2009), found that people listening to a native American speaking English held different views of the competency depending on what information they were given </a:t>
            </a:r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/>
              <a:t>Nancy </a:t>
            </a:r>
            <a:r>
              <a:rPr lang="en-GB" sz="2400" dirty="0" err="1" smtClean="0"/>
              <a:t>Niedzielski</a:t>
            </a:r>
            <a:r>
              <a:rPr lang="en-GB" sz="2400" dirty="0" smtClean="0"/>
              <a:t> (1999) found a similar bias in the perception of linguistic competence, she called this ‘filtering’.</a:t>
            </a:r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 smtClean="0"/>
              <a:t>There is a wealth of evidence to show that such unconscious bias is a common factor when a NS professional is dealing with NNS (</a:t>
            </a:r>
            <a:r>
              <a:rPr lang="en-GB" sz="2400" dirty="0" err="1" smtClean="0"/>
              <a:t>Gnevsheva</a:t>
            </a:r>
            <a:r>
              <a:rPr lang="en-GB" sz="2400" dirty="0" smtClean="0"/>
              <a:t>, 2018)</a:t>
            </a:r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 smtClean="0"/>
              <a:t>There is also evidence that student teachers’ perceptions of their lecturers can also be negatively influenced if that lecturer is a NSS (Kang, 2015)</a:t>
            </a:r>
          </a:p>
        </p:txBody>
      </p:sp>
    </p:spTree>
    <p:extLst>
      <p:ext uri="{BB962C8B-B14F-4D97-AF65-F5344CB8AC3E}">
        <p14:creationId xmlns:p14="http://schemas.microsoft.com/office/powerpoint/2010/main" val="37937109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116632"/>
            <a:ext cx="8229600" cy="850106"/>
          </a:xfrm>
        </p:spPr>
        <p:txBody>
          <a:bodyPr/>
          <a:lstStyle/>
          <a:p>
            <a:r>
              <a:rPr lang="en-GB" dirty="0" smtClean="0"/>
              <a:t>Accents: An Illustration </a:t>
            </a:r>
            <a:endParaRPr lang="en-GB" dirty="0"/>
          </a:p>
        </p:txBody>
      </p:sp>
      <p:pic>
        <p:nvPicPr>
          <p:cNvPr id="5" name="Picture 4">
            <a:hlinkClick r:id="rId2"/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73674" y="1628800"/>
            <a:ext cx="2073323" cy="218693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2555776" y="2204864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</a:t>
            </a:r>
            <a:r>
              <a:rPr lang="en-GB" dirty="0" smtClean="0"/>
              <a:t>.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3059832" y="3809848"/>
            <a:ext cx="29523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The Psychology of Accents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352267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116632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Different </a:t>
            </a:r>
            <a:r>
              <a:rPr lang="en-GB" b="1" dirty="0" err="1" smtClean="0"/>
              <a:t>Englishes</a:t>
            </a:r>
            <a:endParaRPr lang="en-GB" b="1" dirty="0"/>
          </a:p>
        </p:txBody>
      </p:sp>
      <p:sp>
        <p:nvSpPr>
          <p:cNvPr id="3" name="TextBox 2"/>
          <p:cNvSpPr txBox="1"/>
          <p:nvPr/>
        </p:nvSpPr>
        <p:spPr>
          <a:xfrm>
            <a:off x="323528" y="822722"/>
            <a:ext cx="8568952" cy="52937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 smtClean="0"/>
              <a:t>Although we talk of ‘the English language’ there is actually no single version of spoken or written English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 smtClean="0"/>
              <a:t>For example McArthur (1987) in ‘The English Languages’ argued that rather than a World Standard English (which he saw as the ideal) there were any number of varieties of English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 smtClean="0"/>
              <a:t>These included dialects, pidgins and creoles that would be virtually impossible for a speaker of ‘BBC English’ to understand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 smtClean="0"/>
              <a:t>The next slide is an example of McArthur’s wheel model of English languages.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546221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Content Placeholder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7584" y="-243408"/>
            <a:ext cx="7632848" cy="74900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53370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3829" y="116632"/>
            <a:ext cx="8229600" cy="634082"/>
          </a:xfrm>
        </p:spPr>
        <p:txBody>
          <a:bodyPr>
            <a:normAutofit fontScale="90000"/>
          </a:bodyPr>
          <a:lstStyle/>
          <a:p>
            <a:r>
              <a:rPr lang="en-GB" b="1" dirty="0" smtClean="0"/>
              <a:t>Accented English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33829" y="3874836"/>
            <a:ext cx="8229600" cy="1900808"/>
          </a:xfrm>
        </p:spPr>
        <p:txBody>
          <a:bodyPr/>
          <a:lstStyle/>
          <a:p>
            <a:r>
              <a:rPr lang="en-GB" dirty="0"/>
              <a:t>Which foreign accents do you find hard to understand?</a:t>
            </a:r>
          </a:p>
          <a:p>
            <a:r>
              <a:rPr lang="en-GB" dirty="0" smtClean="0"/>
              <a:t>Why do you think this is?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  <p:pic>
        <p:nvPicPr>
          <p:cNvPr id="5" name="Picture 4">
            <a:hlinkClick r:id="rId2"/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63325" y="1124744"/>
            <a:ext cx="1770607" cy="1867627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2627784" y="1319960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3.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3131840" y="2924944"/>
            <a:ext cx="29523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What Causes a Foreign Accent?</a:t>
            </a:r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2555776" y="5894539"/>
            <a:ext cx="43204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Please raise your hand in Teams to answer</a:t>
            </a:r>
            <a:endParaRPr lang="en-GB" dirty="0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04248" y="5818337"/>
            <a:ext cx="470249" cy="5217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57402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6" grpId="0"/>
      <p:bldP spid="7" grpId="0"/>
      <p:bldP spid="8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3528" y="0"/>
            <a:ext cx="8229600" cy="908720"/>
          </a:xfrm>
        </p:spPr>
        <p:txBody>
          <a:bodyPr/>
          <a:lstStyle/>
          <a:p>
            <a:r>
              <a:rPr lang="en-GB" b="1" dirty="0" smtClean="0"/>
              <a:t>Discrimination in the Workplace</a:t>
            </a:r>
            <a:r>
              <a:rPr lang="en-GB" b="1" dirty="0" smtClean="0"/>
              <a:t> 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196752"/>
            <a:ext cx="8784976" cy="4525963"/>
          </a:xfrm>
        </p:spPr>
        <p:txBody>
          <a:bodyPr>
            <a:normAutofit fontScale="85000" lnSpcReduction="10000"/>
          </a:bodyPr>
          <a:lstStyle/>
          <a:p>
            <a:r>
              <a:rPr lang="en-GB" dirty="0"/>
              <a:t>Krings (et al 2014) examined immigrant employees’ subtle discrimination experiences in a representative sample in Switzerland, controlling for dispositional influences. </a:t>
            </a:r>
          </a:p>
          <a:p>
            <a:r>
              <a:rPr lang="en-GB" dirty="0"/>
              <a:t>Results showed that mainly members of highly competitive immigrant groups, from immediate </a:t>
            </a:r>
            <a:r>
              <a:rPr lang="en-GB" dirty="0" smtClean="0"/>
              <a:t>neighbour </a:t>
            </a:r>
            <a:r>
              <a:rPr lang="en-GB" dirty="0"/>
              <a:t>countries, experienced workplace incivility and that these incivility experiences were related to higher likelihoods of perceived discrimination at work. </a:t>
            </a:r>
          </a:p>
          <a:p>
            <a:r>
              <a:rPr lang="en-GB" dirty="0"/>
              <a:t>This research confirms recent accounts that successful but disliked groups are particularly likely to experience subtle interpersonal discrimination. </a:t>
            </a:r>
          </a:p>
        </p:txBody>
      </p:sp>
    </p:spTree>
    <p:extLst>
      <p:ext uri="{BB962C8B-B14F-4D97-AF65-F5344CB8AC3E}">
        <p14:creationId xmlns:p14="http://schemas.microsoft.com/office/powerpoint/2010/main" val="5505382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922114"/>
          </a:xfrm>
        </p:spPr>
        <p:txBody>
          <a:bodyPr>
            <a:normAutofit/>
          </a:bodyPr>
          <a:lstStyle/>
          <a:p>
            <a:r>
              <a:rPr lang="en-GB" b="1" dirty="0" smtClean="0"/>
              <a:t>Stereotyping and Discrimination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1484784"/>
            <a:ext cx="8229600" cy="1644887"/>
          </a:xfrm>
        </p:spPr>
        <p:txBody>
          <a:bodyPr/>
          <a:lstStyle/>
          <a:p>
            <a:r>
              <a:rPr lang="en-GB" dirty="0" smtClean="0"/>
              <a:t>Fiske (2002) studied the different types of stereotyping and discrimination that might be experienced by different groups</a:t>
            </a:r>
            <a:endParaRPr lang="en-GB" dirty="0"/>
          </a:p>
        </p:txBody>
      </p:sp>
      <p:pic>
        <p:nvPicPr>
          <p:cNvPr id="5" name="Picture 4">
            <a:hlinkClick r:id="rId2"/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3897074"/>
            <a:ext cx="1663719" cy="1754882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2195736" y="4046972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4</a:t>
            </a:r>
            <a:r>
              <a:rPr lang="en-GB" dirty="0" smtClean="0"/>
              <a:t>.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2699792" y="5651956"/>
            <a:ext cx="29523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Stereotypes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028445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6" grpId="0"/>
      <p:bldP spid="7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Stereotype </a:t>
            </a:r>
            <a:r>
              <a:rPr lang="en-GB" dirty="0"/>
              <a:t>content </a:t>
            </a:r>
            <a:r>
              <a:rPr lang="en-GB" dirty="0" smtClean="0"/>
              <a:t>model - SCM </a:t>
            </a:r>
            <a:r>
              <a:rPr lang="en-GB" dirty="0"/>
              <a:t>(Fiske, 2002)</a:t>
            </a:r>
          </a:p>
        </p:txBody>
      </p:sp>
      <p:sp>
        <p:nvSpPr>
          <p:cNvPr id="3" name="Rounded Rectangle 2"/>
          <p:cNvSpPr/>
          <p:nvPr/>
        </p:nvSpPr>
        <p:spPr>
          <a:xfrm>
            <a:off x="6300192" y="1772816"/>
            <a:ext cx="2376264" cy="100811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Seen as having High Competence</a:t>
            </a:r>
            <a:endParaRPr lang="en-GB" dirty="0"/>
          </a:p>
        </p:txBody>
      </p:sp>
      <p:sp>
        <p:nvSpPr>
          <p:cNvPr id="5" name="Rounded Rectangle 4"/>
          <p:cNvSpPr/>
          <p:nvPr/>
        </p:nvSpPr>
        <p:spPr>
          <a:xfrm>
            <a:off x="3419872" y="1772816"/>
            <a:ext cx="2376264" cy="100811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Seen as having Low Competence</a:t>
            </a:r>
            <a:endParaRPr lang="en-GB" dirty="0"/>
          </a:p>
        </p:txBody>
      </p:sp>
      <p:sp>
        <p:nvSpPr>
          <p:cNvPr id="6" name="Rounded Rectangle 5"/>
          <p:cNvSpPr/>
          <p:nvPr/>
        </p:nvSpPr>
        <p:spPr>
          <a:xfrm>
            <a:off x="683568" y="3104964"/>
            <a:ext cx="2376264" cy="100811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Regarded with High Warmth (seen as well intentioned)</a:t>
            </a:r>
            <a:endParaRPr lang="en-GB" dirty="0"/>
          </a:p>
        </p:txBody>
      </p:sp>
      <p:sp>
        <p:nvSpPr>
          <p:cNvPr id="7" name="Rounded Rectangle 6"/>
          <p:cNvSpPr/>
          <p:nvPr/>
        </p:nvSpPr>
        <p:spPr>
          <a:xfrm>
            <a:off x="683568" y="4581128"/>
            <a:ext cx="2376264" cy="100811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Regarded with Low Warmth (seen as cold)</a:t>
            </a:r>
            <a:endParaRPr lang="en-GB" dirty="0"/>
          </a:p>
        </p:txBody>
      </p:sp>
      <p:sp>
        <p:nvSpPr>
          <p:cNvPr id="8" name="Rounded Rectangle 7"/>
          <p:cNvSpPr/>
          <p:nvPr/>
        </p:nvSpPr>
        <p:spPr>
          <a:xfrm>
            <a:off x="3275856" y="2924944"/>
            <a:ext cx="2664296" cy="1368152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GB" dirty="0" smtClean="0">
                <a:solidFill>
                  <a:schemeClr val="tx2"/>
                </a:solidFill>
              </a:rPr>
              <a:t>Older </a:t>
            </a:r>
            <a:r>
              <a:rPr lang="en-GB" dirty="0">
                <a:solidFill>
                  <a:schemeClr val="tx2"/>
                </a:solidFill>
              </a:rPr>
              <a:t>p</a:t>
            </a:r>
            <a:r>
              <a:rPr lang="en-GB" dirty="0" smtClean="0">
                <a:solidFill>
                  <a:schemeClr val="tx2"/>
                </a:solidFill>
              </a:rPr>
              <a:t>eople, people with a disability</a:t>
            </a:r>
          </a:p>
          <a:p>
            <a:pPr algn="ctr"/>
            <a:endParaRPr lang="en-GB" dirty="0">
              <a:solidFill>
                <a:schemeClr val="tx2"/>
              </a:solidFill>
            </a:endParaRPr>
          </a:p>
          <a:p>
            <a:pPr algn="ctr"/>
            <a:endParaRPr lang="en-GB" b="1" dirty="0">
              <a:solidFill>
                <a:schemeClr val="accent6"/>
              </a:solidFill>
            </a:endParaRPr>
          </a:p>
          <a:p>
            <a:pPr algn="ctr"/>
            <a:endParaRPr lang="en-GB" dirty="0">
              <a:solidFill>
                <a:schemeClr val="tx2"/>
              </a:solidFill>
            </a:endParaRPr>
          </a:p>
        </p:txBody>
      </p:sp>
      <p:sp>
        <p:nvSpPr>
          <p:cNvPr id="9" name="Rounded Rectangle 8"/>
          <p:cNvSpPr/>
          <p:nvPr/>
        </p:nvSpPr>
        <p:spPr>
          <a:xfrm>
            <a:off x="3279372" y="4365104"/>
            <a:ext cx="2664296" cy="1368152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GB" dirty="0" smtClean="0">
                <a:solidFill>
                  <a:schemeClr val="tx2"/>
                </a:solidFill>
              </a:rPr>
              <a:t>Poor, homeless, immigrants</a:t>
            </a:r>
            <a:endParaRPr lang="en-GB" dirty="0">
              <a:solidFill>
                <a:schemeClr val="tx2"/>
              </a:solidFill>
            </a:endParaRPr>
          </a:p>
        </p:txBody>
      </p:sp>
      <p:sp>
        <p:nvSpPr>
          <p:cNvPr id="10" name="Rounded Rectangle 9"/>
          <p:cNvSpPr/>
          <p:nvPr/>
        </p:nvSpPr>
        <p:spPr>
          <a:xfrm>
            <a:off x="6156176" y="2924944"/>
            <a:ext cx="2664296" cy="1368152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GB" dirty="0" err="1" smtClean="0">
                <a:solidFill>
                  <a:schemeClr val="tx2"/>
                </a:solidFill>
              </a:rPr>
              <a:t>Ingroup</a:t>
            </a:r>
            <a:r>
              <a:rPr lang="en-GB" dirty="0" smtClean="0">
                <a:solidFill>
                  <a:schemeClr val="tx2"/>
                </a:solidFill>
              </a:rPr>
              <a:t>, allies, reference groups</a:t>
            </a:r>
          </a:p>
          <a:p>
            <a:pPr algn="ctr"/>
            <a:endParaRPr lang="en-GB" dirty="0">
              <a:solidFill>
                <a:schemeClr val="tx2"/>
              </a:solidFill>
            </a:endParaRPr>
          </a:p>
          <a:p>
            <a:pPr algn="ctr"/>
            <a:endParaRPr lang="en-GB" b="1" dirty="0">
              <a:solidFill>
                <a:schemeClr val="accent6"/>
              </a:solidFill>
            </a:endParaRPr>
          </a:p>
          <a:p>
            <a:pPr algn="ctr"/>
            <a:endParaRPr lang="en-GB" dirty="0">
              <a:solidFill>
                <a:schemeClr val="tx2"/>
              </a:solidFill>
            </a:endParaRPr>
          </a:p>
        </p:txBody>
      </p:sp>
      <p:sp>
        <p:nvSpPr>
          <p:cNvPr id="11" name="Rounded Rectangle 10"/>
          <p:cNvSpPr/>
          <p:nvPr/>
        </p:nvSpPr>
        <p:spPr>
          <a:xfrm>
            <a:off x="6156176" y="4365104"/>
            <a:ext cx="2664296" cy="1368152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GB" dirty="0" smtClean="0">
                <a:solidFill>
                  <a:schemeClr val="tx2"/>
                </a:solidFill>
              </a:rPr>
              <a:t>The rich, senior professionals</a:t>
            </a:r>
            <a:endParaRPr lang="en-GB" dirty="0">
              <a:solidFill>
                <a:schemeClr val="tx2"/>
              </a:solidFill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3852870" y="3753340"/>
            <a:ext cx="1510267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2800" b="1" cap="none" spc="0" dirty="0" smtClean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Pity</a:t>
            </a:r>
            <a:endParaRPr lang="en-US" sz="2800" b="1" cap="none" spc="0" dirty="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  <a:effectLst/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6733190" y="3753340"/>
            <a:ext cx="1510267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2800" b="1" cap="none" spc="0" dirty="0" smtClean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Pride</a:t>
            </a:r>
            <a:endParaRPr lang="en-US" sz="2800" b="1" cap="none" spc="0" dirty="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  <a:effectLst/>
            </a:endParaRPr>
          </a:p>
        </p:txBody>
      </p:sp>
      <p:sp>
        <p:nvSpPr>
          <p:cNvPr id="14" name="Rectangle 13"/>
          <p:cNvSpPr/>
          <p:nvPr/>
        </p:nvSpPr>
        <p:spPr>
          <a:xfrm>
            <a:off x="3872154" y="5205174"/>
            <a:ext cx="1510267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2800" b="1" dirty="0" smtClean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Disgust</a:t>
            </a:r>
            <a:endParaRPr lang="en-US" sz="2800" b="1" cap="none" spc="0" dirty="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  <a:effectLst/>
            </a:endParaRPr>
          </a:p>
        </p:txBody>
      </p:sp>
      <p:sp>
        <p:nvSpPr>
          <p:cNvPr id="15" name="Rectangle 14"/>
          <p:cNvSpPr/>
          <p:nvPr/>
        </p:nvSpPr>
        <p:spPr>
          <a:xfrm>
            <a:off x="6733189" y="5205174"/>
            <a:ext cx="1510267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2800" b="1" dirty="0" smtClean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Envy</a:t>
            </a:r>
            <a:endParaRPr lang="en-US" sz="2800" b="1" cap="none" spc="0" dirty="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26745372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/>
      <p:bldP spid="13" grpId="0"/>
      <p:bldP spid="14" grpId="0"/>
      <p:bldP spid="15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9018" y="188640"/>
            <a:ext cx="8229600" cy="850106"/>
          </a:xfrm>
        </p:spPr>
        <p:txBody>
          <a:bodyPr>
            <a:normAutofit/>
          </a:bodyPr>
          <a:lstStyle/>
          <a:p>
            <a:r>
              <a:rPr lang="en-GB" b="1" dirty="0" smtClean="0"/>
              <a:t>Implicit </a:t>
            </a:r>
            <a:r>
              <a:rPr lang="en-GB" b="1" dirty="0"/>
              <a:t>stereotypes</a:t>
            </a:r>
            <a:r>
              <a:rPr lang="en-GB" b="1" dirty="0" smtClean="0"/>
              <a:t>?</a:t>
            </a:r>
            <a:endParaRPr lang="en-GB" b="1" dirty="0"/>
          </a:p>
        </p:txBody>
      </p:sp>
      <p:sp>
        <p:nvSpPr>
          <p:cNvPr id="5" name="TextBox 4"/>
          <p:cNvSpPr txBox="1"/>
          <p:nvPr/>
        </p:nvSpPr>
        <p:spPr>
          <a:xfrm>
            <a:off x="459362" y="1124744"/>
            <a:ext cx="8208912" cy="51398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 smtClean="0"/>
              <a:t>Greenwald &amp; </a:t>
            </a:r>
            <a:r>
              <a:rPr lang="en-GB" sz="2400" dirty="0" err="1" smtClean="0"/>
              <a:t>Banaji</a:t>
            </a:r>
            <a:r>
              <a:rPr lang="en-GB" sz="2400" dirty="0" smtClean="0"/>
              <a:t> (1995) reported on a number of studies in this area and found that two factors could influence people to make either positive or negative stereotypical judgements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 smtClean="0"/>
              <a:t>The first is known as ‘haloing’, that is the attribution of positive characteristics to a person because they are perceived to have at least one positive characteristic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 smtClean="0"/>
              <a:t>The other has been called ‘implicit stereotyping.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 smtClean="0"/>
              <a:t>This means that a person can be biased against a group of people </a:t>
            </a:r>
            <a:r>
              <a:rPr lang="en-GB" sz="2400" u="sng" dirty="0" smtClean="0"/>
              <a:t>even though they believe themselves to be objective and non-prejudiced against that group</a:t>
            </a:r>
            <a:endParaRPr lang="en-GB" sz="2400" dirty="0" smtClean="0"/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1383068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3528" y="116632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en-GB" b="1" dirty="0" smtClean="0"/>
              <a:t>Unconscious bias</a:t>
            </a:r>
            <a:endParaRPr lang="en-GB" b="1" dirty="0"/>
          </a:p>
        </p:txBody>
      </p:sp>
      <p:sp>
        <p:nvSpPr>
          <p:cNvPr id="5" name="TextBox 4"/>
          <p:cNvSpPr txBox="1"/>
          <p:nvPr/>
        </p:nvSpPr>
        <p:spPr>
          <a:xfrm>
            <a:off x="251520" y="1052736"/>
            <a:ext cx="86409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smtClean="0"/>
              <a:t>This is otherwise known as unconscious bias</a:t>
            </a:r>
            <a:endParaRPr lang="en-GB" sz="2400" dirty="0"/>
          </a:p>
        </p:txBody>
      </p:sp>
      <p:pic>
        <p:nvPicPr>
          <p:cNvPr id="6" name="Picture 5">
            <a:hlinkClick r:id="rId2"/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19872" y="1690022"/>
            <a:ext cx="1663719" cy="1754882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267744" y="1839920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5.</a:t>
            </a:r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2771800" y="3444904"/>
            <a:ext cx="29523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Unconscious bias</a:t>
            </a:r>
            <a:endParaRPr lang="en-GB" dirty="0"/>
          </a:p>
        </p:txBody>
      </p:sp>
      <p:sp>
        <p:nvSpPr>
          <p:cNvPr id="9" name="TextBox 8"/>
          <p:cNvSpPr txBox="1"/>
          <p:nvPr/>
        </p:nvSpPr>
        <p:spPr>
          <a:xfrm>
            <a:off x="251520" y="4005064"/>
            <a:ext cx="8301608" cy="17235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 smtClean="0"/>
              <a:t>One purpose of reflective practice and continuing professional development is to challenge unconscious bias in the professional </a:t>
            </a:r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i="1" dirty="0" smtClean="0"/>
              <a:t>Why do you think this is important?</a:t>
            </a:r>
            <a:endParaRPr lang="en-GB" sz="2400" i="1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B4814CA-468E-4939-AF13-421B7EE53A66}"/>
              </a:ext>
            </a:extLst>
          </p:cNvPr>
          <p:cNvSpPr txBox="1"/>
          <p:nvPr/>
        </p:nvSpPr>
        <p:spPr>
          <a:xfrm>
            <a:off x="2699792" y="5877272"/>
            <a:ext cx="561662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i="1" dirty="0" smtClean="0"/>
              <a:t>Write </a:t>
            </a:r>
            <a:r>
              <a:rPr lang="en-GB" sz="2000" i="1" dirty="0" smtClean="0"/>
              <a:t>your thoughts in the </a:t>
            </a:r>
            <a:r>
              <a:rPr lang="en-GB" sz="2000" i="1" dirty="0" smtClean="0">
                <a:hlinkClick r:id="rId4"/>
              </a:rPr>
              <a:t>Chat Room </a:t>
            </a:r>
            <a:r>
              <a:rPr lang="en-GB" sz="2000" i="1" dirty="0" smtClean="0"/>
              <a:t>on Moodle (your Tutor will share this with the group)</a:t>
            </a:r>
            <a:endParaRPr lang="en-GB" sz="2000" i="1" dirty="0"/>
          </a:p>
        </p:txBody>
      </p:sp>
    </p:spTree>
    <p:extLst>
      <p:ext uri="{BB962C8B-B14F-4D97-AF65-F5344CB8AC3E}">
        <p14:creationId xmlns:p14="http://schemas.microsoft.com/office/powerpoint/2010/main" val="38621771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 build="p"/>
      <p:bldP spid="10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44624"/>
            <a:ext cx="8229600" cy="432048"/>
          </a:xfrm>
        </p:spPr>
        <p:txBody>
          <a:bodyPr>
            <a:normAutofit fontScale="90000"/>
          </a:bodyPr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476672"/>
            <a:ext cx="7883258" cy="3154680"/>
          </a:xfrm>
        </p:spPr>
        <p:txBody>
          <a:bodyPr>
            <a:noAutofit/>
          </a:bodyPr>
          <a:lstStyle/>
          <a:p>
            <a:pPr marL="0" indent="0">
              <a:spcBef>
                <a:spcPts val="600"/>
              </a:spcBef>
              <a:spcAft>
                <a:spcPts val="600"/>
              </a:spcAft>
              <a:buNone/>
            </a:pPr>
            <a:r>
              <a:rPr lang="en-GB" sz="1400" dirty="0"/>
              <a:t>Ashton, H.; Shepherd, S. (2013). UK accents: it's not what you say, it's how you say it. British Council, https://www.britishcouncil.org/voices-magazine/uk-accents-not-what-you-say-how-you-say-it (accessed 30.12.2017)</a:t>
            </a:r>
          </a:p>
          <a:p>
            <a:pPr marL="0" indent="0">
              <a:spcBef>
                <a:spcPts val="600"/>
              </a:spcBef>
              <a:spcAft>
                <a:spcPts val="600"/>
              </a:spcAft>
              <a:buNone/>
            </a:pPr>
            <a:r>
              <a:rPr lang="en-GB" sz="1400" dirty="0" err="1"/>
              <a:t>Bagenstos</a:t>
            </a:r>
            <a:r>
              <a:rPr lang="en-GB" sz="1400" dirty="0"/>
              <a:t>, S.R. (2007). Implicit bias, “science,” and antidiscrimination law. Harvard Law and Policy Review</a:t>
            </a:r>
            <a:r>
              <a:rPr lang="en-GB" sz="1400" dirty="0" smtClean="0"/>
              <a:t>.</a:t>
            </a:r>
            <a:endParaRPr lang="en-GB" sz="1400" dirty="0"/>
          </a:p>
          <a:p>
            <a:pPr marL="0" indent="0">
              <a:spcBef>
                <a:spcPts val="600"/>
              </a:spcBef>
              <a:spcAft>
                <a:spcPts val="600"/>
              </a:spcAft>
              <a:buNone/>
            </a:pPr>
            <a:r>
              <a:rPr lang="en-GB" sz="1400" dirty="0" err="1"/>
              <a:t>Blackledge</a:t>
            </a:r>
            <a:r>
              <a:rPr lang="en-GB" sz="1400" dirty="0"/>
              <a:t>, A. (2005). Discourse and Power in a Multilingual World, Amsterdam, Philadelphia, John </a:t>
            </a:r>
            <a:r>
              <a:rPr lang="en-GB" sz="1400" dirty="0" err="1"/>
              <a:t>Benjamins</a:t>
            </a:r>
            <a:r>
              <a:rPr lang="en-GB" sz="1400" dirty="0"/>
              <a:t> B.V.</a:t>
            </a:r>
          </a:p>
          <a:p>
            <a:pPr marL="0" indent="0">
              <a:spcBef>
                <a:spcPts val="600"/>
              </a:spcBef>
              <a:spcAft>
                <a:spcPts val="600"/>
              </a:spcAft>
              <a:buNone/>
            </a:pPr>
            <a:r>
              <a:rPr lang="en-GB" sz="1400" dirty="0"/>
              <a:t>Blanton, H., </a:t>
            </a:r>
            <a:r>
              <a:rPr lang="en-GB" sz="1400" dirty="0" err="1"/>
              <a:t>Jaccard</a:t>
            </a:r>
            <a:r>
              <a:rPr lang="en-GB" sz="1400" dirty="0"/>
              <a:t>, J., Klick, J., </a:t>
            </a:r>
            <a:r>
              <a:rPr lang="en-GB" sz="1400" dirty="0" err="1"/>
              <a:t>Mellers</a:t>
            </a:r>
            <a:r>
              <a:rPr lang="en-GB" sz="1400" dirty="0"/>
              <a:t>, B., Mitchell, G., &amp; </a:t>
            </a:r>
            <a:r>
              <a:rPr lang="en-GB" sz="1400" dirty="0" err="1"/>
              <a:t>Tetlock</a:t>
            </a:r>
            <a:r>
              <a:rPr lang="en-GB" sz="1400" dirty="0"/>
              <a:t>, P. E. (2009). Strong claims and weak evidence: Reassessing the predictive validity of the IAT. Journal of Applied Psychology, 94(3), 567-582.</a:t>
            </a:r>
          </a:p>
          <a:p>
            <a:pPr marL="0" indent="0">
              <a:spcBef>
                <a:spcPts val="600"/>
              </a:spcBef>
              <a:spcAft>
                <a:spcPts val="600"/>
              </a:spcAft>
              <a:buNone/>
            </a:pPr>
            <a:r>
              <a:rPr lang="en-GB" sz="1400" dirty="0"/>
              <a:t>Equality and Human Rights Commission, 2017). Public Sector Equality Duty, 20.02.2017, </a:t>
            </a:r>
            <a:r>
              <a:rPr lang="en-GB" sz="1400" dirty="0">
                <a:hlinkClick r:id="rId2"/>
              </a:rPr>
              <a:t>https://</a:t>
            </a:r>
            <a:r>
              <a:rPr lang="en-GB" sz="1400" dirty="0" smtClean="0">
                <a:hlinkClick r:id="rId2"/>
              </a:rPr>
              <a:t>www.equalityhumanrights.com/en/advice-and-guidance/public-sector-equality-duty</a:t>
            </a:r>
            <a:endParaRPr lang="en-GB" sz="1400" dirty="0" smtClean="0"/>
          </a:p>
          <a:p>
            <a:pPr marL="0" indent="0">
              <a:spcBef>
                <a:spcPts val="600"/>
              </a:spcBef>
              <a:spcAft>
                <a:spcPts val="600"/>
              </a:spcAft>
              <a:buNone/>
            </a:pPr>
            <a:r>
              <a:rPr lang="en-GB" sz="1400" dirty="0"/>
              <a:t>Fiske, Susan T. (2002). A model of (often mixed) stereotype content: Competence and warmth respectively follow from perceived status and competition. Journal of Personality and Social Psychology, 82(6), 878-903</a:t>
            </a:r>
            <a:r>
              <a:rPr lang="en-GB" sz="1400" dirty="0" smtClean="0"/>
              <a:t>. Available at</a:t>
            </a:r>
            <a:r>
              <a:rPr lang="en-GB" sz="1400" dirty="0"/>
              <a:t>: </a:t>
            </a:r>
            <a:r>
              <a:rPr lang="en-GB" sz="1400" dirty="0">
                <a:hlinkClick r:id="rId3"/>
              </a:rPr>
              <a:t>https://</a:t>
            </a:r>
            <a:r>
              <a:rPr lang="en-GB" sz="1400" dirty="0" smtClean="0">
                <a:hlinkClick r:id="rId3"/>
              </a:rPr>
              <a:t>web.a.ebscohost.com/ehost/pdfviewer/pdfviewer?vid=1&amp;sid=fd2398ab-a90a-4cea-bb10-8f7d089aba09%40sessionmgr4006</a:t>
            </a:r>
            <a:r>
              <a:rPr lang="en-GB" sz="1400" dirty="0" smtClean="0"/>
              <a:t> [Accessed 14/12/2020]</a:t>
            </a:r>
          </a:p>
          <a:p>
            <a:pPr marL="0" indent="0">
              <a:spcBef>
                <a:spcPts val="600"/>
              </a:spcBef>
              <a:spcAft>
                <a:spcPts val="600"/>
              </a:spcAft>
              <a:buNone/>
            </a:pPr>
            <a:r>
              <a:rPr lang="en-GB" sz="1400" dirty="0" err="1" smtClean="0"/>
              <a:t>Gnevsheva</a:t>
            </a:r>
            <a:r>
              <a:rPr lang="en-GB" sz="1400" dirty="0"/>
              <a:t>, </a:t>
            </a:r>
            <a:r>
              <a:rPr lang="en-GB" sz="1400" dirty="0" err="1"/>
              <a:t>Ksenia</a:t>
            </a:r>
            <a:r>
              <a:rPr lang="en-GB" sz="1400" dirty="0"/>
              <a:t>. (2018). The expectation mismatch effect in </a:t>
            </a:r>
            <a:r>
              <a:rPr lang="en-GB" sz="1400" dirty="0" err="1"/>
              <a:t>accentedness</a:t>
            </a:r>
            <a:r>
              <a:rPr lang="en-GB" sz="1400" dirty="0"/>
              <a:t> perception of Asian and Caucasian non-native speakers of English. Linguistics, 56(3), 581-599.</a:t>
            </a:r>
            <a:endParaRPr lang="en-GB" sz="1400" dirty="0"/>
          </a:p>
          <a:p>
            <a:pPr marL="0" indent="0">
              <a:spcBef>
                <a:spcPts val="600"/>
              </a:spcBef>
              <a:spcAft>
                <a:spcPts val="600"/>
              </a:spcAft>
              <a:buNone/>
            </a:pPr>
            <a:r>
              <a:rPr lang="en-GB" sz="1400" dirty="0"/>
              <a:t>Greenwald, Anthony G, &amp; </a:t>
            </a:r>
            <a:r>
              <a:rPr lang="en-GB" sz="1400" dirty="0" err="1"/>
              <a:t>Banaji</a:t>
            </a:r>
            <a:r>
              <a:rPr lang="en-GB" sz="1400" dirty="0"/>
              <a:t>, </a:t>
            </a:r>
            <a:r>
              <a:rPr lang="en-GB" sz="1400" dirty="0" err="1"/>
              <a:t>Mahzarin</a:t>
            </a:r>
            <a:r>
              <a:rPr lang="en-GB" sz="1400" dirty="0"/>
              <a:t> R. (1995). Implicit Social Cognition: Attitudes, Self-Esteem, and Stereotypes. Psychological Review, 102(1), 4-27</a:t>
            </a:r>
            <a:r>
              <a:rPr lang="en-GB" sz="1400" dirty="0" smtClean="0"/>
              <a:t>. </a:t>
            </a:r>
            <a:r>
              <a:rPr lang="en-GB" sz="1400" dirty="0"/>
              <a:t>Available at: </a:t>
            </a:r>
            <a:r>
              <a:rPr lang="en-GB" sz="1400" dirty="0">
                <a:hlinkClick r:id="rId4"/>
              </a:rPr>
              <a:t>https://</a:t>
            </a:r>
            <a:r>
              <a:rPr lang="en-GB" sz="1400" dirty="0" smtClean="0">
                <a:hlinkClick r:id="rId4"/>
              </a:rPr>
              <a:t>web.a.ebscohost.com/ehost/pdfviewer/pdfviewer?vid=1&amp;sid=53ecbedb-41a2-426d-9e38-51eac8d375e8%40sdc-v-sessmgr01</a:t>
            </a:r>
            <a:r>
              <a:rPr lang="en-GB" sz="1400" dirty="0" smtClean="0"/>
              <a:t> [Accessed 14/12/2020]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10126229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116632"/>
            <a:ext cx="8229600" cy="490066"/>
          </a:xfrm>
        </p:spPr>
        <p:txBody>
          <a:bodyPr>
            <a:normAutofit fontScale="90000"/>
          </a:bodyPr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692696"/>
            <a:ext cx="7930230" cy="2359134"/>
          </a:xfrm>
        </p:spPr>
        <p:txBody>
          <a:bodyPr>
            <a:noAutofit/>
          </a:bodyPr>
          <a:lstStyle/>
          <a:p>
            <a:pPr marL="0" indent="0">
              <a:spcBef>
                <a:spcPts val="600"/>
              </a:spcBef>
              <a:spcAft>
                <a:spcPts val="600"/>
              </a:spcAft>
              <a:buNone/>
            </a:pPr>
            <a:r>
              <a:rPr lang="en-GB" sz="1400" dirty="0" err="1"/>
              <a:t>Gsir</a:t>
            </a:r>
            <a:r>
              <a:rPr lang="en-GB" sz="1400" dirty="0"/>
              <a:t>, S. (2014) Social Interactions between Immigrants and Host Country Populations: A country of Origin Perspective, INTERACT Research report, 2014/02</a:t>
            </a:r>
          </a:p>
          <a:p>
            <a:pPr marL="0" indent="0">
              <a:spcBef>
                <a:spcPts val="600"/>
              </a:spcBef>
              <a:spcAft>
                <a:spcPts val="600"/>
              </a:spcAft>
              <a:buNone/>
            </a:pPr>
            <a:r>
              <a:rPr lang="en-GB" sz="1400" dirty="0" err="1"/>
              <a:t>Hardison</a:t>
            </a:r>
            <a:r>
              <a:rPr lang="en-GB" sz="1400" dirty="0"/>
              <a:t>, D.M. (1999) “Bimodal speech perception by native and </a:t>
            </a:r>
            <a:r>
              <a:rPr lang="en-GB" sz="1400" dirty="0" err="1"/>
              <a:t>Nonnative</a:t>
            </a:r>
            <a:r>
              <a:rPr lang="en-GB" sz="1400" dirty="0"/>
              <a:t> speakers of English: Factors influencing the McGurk effect,” Language Learning, 49, pp. 213–283. </a:t>
            </a:r>
            <a:r>
              <a:rPr lang="en-GB" sz="1400" dirty="0" err="1"/>
              <a:t>doi</a:t>
            </a:r>
            <a:r>
              <a:rPr lang="en-GB" sz="1400" dirty="0"/>
              <a:t>: 10.1111/0023-8333.49.s1.7</a:t>
            </a:r>
            <a:r>
              <a:rPr lang="en-GB" sz="1400" dirty="0" smtClean="0"/>
              <a:t>.</a:t>
            </a:r>
            <a:endParaRPr lang="en-GB" sz="1400" dirty="0" smtClean="0"/>
          </a:p>
          <a:p>
            <a:pPr marL="0" indent="0">
              <a:spcBef>
                <a:spcPts val="600"/>
              </a:spcBef>
              <a:spcAft>
                <a:spcPts val="600"/>
              </a:spcAft>
              <a:buNone/>
            </a:pPr>
            <a:r>
              <a:rPr lang="en-GB" sz="1400" dirty="0" err="1" smtClean="0"/>
              <a:t>Haselton</a:t>
            </a:r>
            <a:r>
              <a:rPr lang="en-GB" sz="1400" dirty="0"/>
              <a:t>, M. G.; Nettle, D. &amp; Andrews, P. W. (2005). The evolution of cognitive bias. In D. M. Buss (Ed.), The Handbook of Evolutionary Psychology: Hoboken, NJ, US: John Wiley &amp; Sons Inc. pp. 724–746.</a:t>
            </a:r>
          </a:p>
          <a:p>
            <a:pPr marL="0" indent="0">
              <a:spcBef>
                <a:spcPts val="600"/>
              </a:spcBef>
              <a:spcAft>
                <a:spcPts val="600"/>
              </a:spcAft>
              <a:buNone/>
            </a:pPr>
            <a:r>
              <a:rPr lang="en-GB" sz="1400" dirty="0"/>
              <a:t>Hay, J., Nolan, A., &amp; </a:t>
            </a:r>
            <a:r>
              <a:rPr lang="en-GB" sz="1400" dirty="0" err="1"/>
              <a:t>Drager</a:t>
            </a:r>
            <a:r>
              <a:rPr lang="en-GB" sz="1400" dirty="0"/>
              <a:t>, K. (2006). From </a:t>
            </a:r>
            <a:r>
              <a:rPr lang="en-GB" sz="1400" dirty="0" err="1"/>
              <a:t>fush</a:t>
            </a:r>
            <a:r>
              <a:rPr lang="en-GB" sz="1400" dirty="0"/>
              <a:t> to </a:t>
            </a:r>
            <a:r>
              <a:rPr lang="en-GB" sz="1400" dirty="0" err="1"/>
              <a:t>feesh</a:t>
            </a:r>
            <a:r>
              <a:rPr lang="en-GB" sz="1400" dirty="0"/>
              <a:t>: Exemplar priming in speech perception. The Linguistic Review 23(3), 351-379</a:t>
            </a:r>
          </a:p>
          <a:p>
            <a:pPr marL="0" indent="0">
              <a:spcBef>
                <a:spcPts val="600"/>
              </a:spcBef>
              <a:spcAft>
                <a:spcPts val="600"/>
              </a:spcAft>
              <a:buNone/>
            </a:pPr>
            <a:r>
              <a:rPr lang="en-GB" sz="1400" dirty="0"/>
              <a:t>Hoch, F. (no date). Writing and English as a Second Language. Strategies for helping English Language Learners throughout the writing process. North Carolina Department of Public Instruction’s Section for Second Languages, ESL, Information &amp; Computer Skills, Arts Education and Healthful Living. http://www.learnnc.org/lp/pages/672 </a:t>
            </a:r>
          </a:p>
          <a:p>
            <a:pPr marL="0" indent="0">
              <a:spcBef>
                <a:spcPts val="600"/>
              </a:spcBef>
              <a:spcAft>
                <a:spcPts val="600"/>
              </a:spcAft>
              <a:buNone/>
            </a:pPr>
            <a:r>
              <a:rPr lang="en-GB" sz="1400" dirty="0"/>
              <a:t>Hu, G., &amp; </a:t>
            </a:r>
            <a:r>
              <a:rPr lang="en-GB" sz="1400" dirty="0" err="1"/>
              <a:t>Lindemann</a:t>
            </a:r>
            <a:r>
              <a:rPr lang="en-GB" sz="1400" dirty="0"/>
              <a:t>, S. (2009). Stereotypes of Cantonese English, apparent native/non-native status, and their effect on non-native English speakers’ perception. Journal of Multilingual and Multicultural Development 30(3), </a:t>
            </a:r>
            <a:r>
              <a:rPr lang="en-GB" sz="1400" dirty="0" smtClean="0"/>
              <a:t>pp.253-269. </a:t>
            </a:r>
            <a:r>
              <a:rPr lang="en-GB" sz="1400" dirty="0"/>
              <a:t>Available at: </a:t>
            </a:r>
            <a:r>
              <a:rPr lang="en-GB" sz="1400" dirty="0">
                <a:hlinkClick r:id="rId2"/>
              </a:rPr>
              <a:t>https://</a:t>
            </a:r>
            <a:r>
              <a:rPr lang="en-GB" sz="1400" dirty="0" smtClean="0">
                <a:hlinkClick r:id="rId2"/>
              </a:rPr>
              <a:t>libkey.io/libraries/1422/articles/61938556/full-text-file</a:t>
            </a:r>
            <a:r>
              <a:rPr lang="en-GB" sz="1400" dirty="0" smtClean="0"/>
              <a:t> [Accessed 14/12/2020]</a:t>
            </a:r>
            <a:endParaRPr lang="en-GB" sz="1400" dirty="0"/>
          </a:p>
          <a:p>
            <a:pPr marL="0" indent="0">
              <a:spcBef>
                <a:spcPts val="600"/>
              </a:spcBef>
              <a:spcAft>
                <a:spcPts val="600"/>
              </a:spcAft>
              <a:buNone/>
            </a:pPr>
            <a:r>
              <a:rPr lang="en-GB" sz="1400" dirty="0" err="1"/>
              <a:t>Huir</a:t>
            </a:r>
            <a:r>
              <a:rPr lang="en-GB" sz="1400" dirty="0"/>
              <a:t>, A. (2014). Does Accent matter in modern Britain? The Guardian. 14.07.2014 </a:t>
            </a:r>
            <a:r>
              <a:rPr lang="en-GB" sz="1400" dirty="0">
                <a:hlinkClick r:id="rId3"/>
              </a:rPr>
              <a:t>https://www.theguardian.com/uk-news/2014/jul/14/do-accent-matter-modern-britain</a:t>
            </a:r>
            <a:endParaRPr lang="en-GB" sz="1400" dirty="0"/>
          </a:p>
          <a:p>
            <a:pPr marL="0" indent="0">
              <a:spcBef>
                <a:spcPts val="600"/>
              </a:spcBef>
              <a:spcAft>
                <a:spcPts val="600"/>
              </a:spcAft>
              <a:buNone/>
            </a:pPr>
            <a:r>
              <a:rPr lang="en-GB" sz="1400" dirty="0" err="1"/>
              <a:t>Jaber</a:t>
            </a:r>
            <a:r>
              <a:rPr lang="en-GB" sz="1400" dirty="0"/>
              <a:t>, M. and Hussein, R.F. (2011) “Native speakers’ perception of non - native English speech,” English Language Teaching, 4(4).  </a:t>
            </a:r>
            <a:endParaRPr lang="en-GB" sz="1400" dirty="0" smtClean="0"/>
          </a:p>
          <a:p>
            <a:pPr marL="0" indent="0">
              <a:spcBef>
                <a:spcPts val="600"/>
              </a:spcBef>
              <a:spcAft>
                <a:spcPts val="600"/>
              </a:spcAft>
              <a:buNone/>
            </a:pP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37090900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116632"/>
            <a:ext cx="8229600" cy="562074"/>
          </a:xfrm>
        </p:spPr>
        <p:txBody>
          <a:bodyPr>
            <a:normAutofit fontScale="90000"/>
          </a:bodyPr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980728"/>
            <a:ext cx="9052320" cy="3154680"/>
          </a:xfrm>
        </p:spPr>
        <p:txBody>
          <a:bodyPr>
            <a:noAutofit/>
          </a:bodyPr>
          <a:lstStyle/>
          <a:p>
            <a:pPr marL="0" indent="0">
              <a:spcBef>
                <a:spcPts val="600"/>
              </a:spcBef>
              <a:spcAft>
                <a:spcPts val="600"/>
              </a:spcAft>
              <a:buNone/>
            </a:pPr>
            <a:r>
              <a:rPr lang="en-GB" sz="1400" dirty="0"/>
              <a:t>JIA, G. and AARONSON, D. (2003) A longitudinal study of Chinese children and adolescents learning English in the United States, Applied Psycholinguistics, 24(01).  </a:t>
            </a:r>
          </a:p>
          <a:p>
            <a:pPr marL="0" indent="0">
              <a:spcBef>
                <a:spcPts val="600"/>
              </a:spcBef>
              <a:spcAft>
                <a:spcPts val="600"/>
              </a:spcAft>
              <a:buNone/>
            </a:pPr>
            <a:r>
              <a:rPr lang="en-GB" sz="1400" dirty="0"/>
              <a:t>Johnson, N.; </a:t>
            </a:r>
            <a:r>
              <a:rPr lang="en-GB" sz="1400" dirty="0" err="1"/>
              <a:t>Tatam</a:t>
            </a:r>
            <a:r>
              <a:rPr lang="en-GB" sz="1400" dirty="0"/>
              <a:t>, J. (2009). Good relations: a conceptual analysis, Institute of Community Cohesion, Equality and Human Rights </a:t>
            </a:r>
            <a:r>
              <a:rPr lang="en-GB" sz="1400" dirty="0" smtClean="0"/>
              <a:t>Commission</a:t>
            </a:r>
          </a:p>
          <a:p>
            <a:pPr marL="0" indent="0">
              <a:spcBef>
                <a:spcPts val="600"/>
              </a:spcBef>
              <a:spcAft>
                <a:spcPts val="600"/>
              </a:spcAft>
              <a:buNone/>
            </a:pPr>
            <a:r>
              <a:rPr lang="en-GB" sz="1400" dirty="0" smtClean="0"/>
              <a:t>Kang</a:t>
            </a:r>
            <a:r>
              <a:rPr lang="en-GB" sz="1400" dirty="0"/>
              <a:t>, Hyun‐Sook. (2015). Teacher Candidates' Perceptions of </a:t>
            </a:r>
            <a:r>
              <a:rPr lang="en-GB" sz="1400" dirty="0" err="1"/>
              <a:t>Nonnative</a:t>
            </a:r>
            <a:r>
              <a:rPr lang="en-GB" sz="1400" dirty="0"/>
              <a:t>-English-Speaking Teacher Educators in a TESOL Program: 'Is There a Language Barrier Compensation?'. TESOL Journal, 6(2), 225-252</a:t>
            </a:r>
            <a:r>
              <a:rPr lang="en-GB" sz="1400" dirty="0" smtClean="0"/>
              <a:t>. Available </a:t>
            </a:r>
            <a:r>
              <a:rPr lang="en-GB" sz="1400" dirty="0"/>
              <a:t>at: </a:t>
            </a:r>
            <a:r>
              <a:rPr lang="en-GB" sz="1400" dirty="0">
                <a:hlinkClick r:id="rId2"/>
              </a:rPr>
              <a:t>https://</a:t>
            </a:r>
            <a:r>
              <a:rPr lang="en-GB" sz="1400" dirty="0" smtClean="0">
                <a:hlinkClick r:id="rId2"/>
              </a:rPr>
              <a:t>onlinelibrary-wiley-com.ezproxy.uwtsd.ac.uk/doi/pdfdirect/10.1002/tesj.145</a:t>
            </a:r>
            <a:r>
              <a:rPr lang="en-GB" sz="1400" dirty="0" smtClean="0"/>
              <a:t> [Accessed 14/12/2020]</a:t>
            </a:r>
            <a:endParaRPr lang="en-GB" sz="1400" dirty="0"/>
          </a:p>
          <a:p>
            <a:pPr marL="0" indent="0">
              <a:spcBef>
                <a:spcPts val="600"/>
              </a:spcBef>
              <a:spcAft>
                <a:spcPts val="600"/>
              </a:spcAft>
              <a:buNone/>
            </a:pPr>
            <a:r>
              <a:rPr lang="en-GB" sz="1400" dirty="0" smtClean="0"/>
              <a:t>Kang</a:t>
            </a:r>
            <a:r>
              <a:rPr lang="en-GB" sz="1400" dirty="0"/>
              <a:t>, O. and Rubin, D.L. (2009) “Reverse linguistic Stereotyping: Measuring the effect of listener expectations on speech evaluation,” Journal of Language and Social Psychology, 28(4), pp. 441–456. Available at: </a:t>
            </a:r>
            <a:r>
              <a:rPr lang="en-GB" sz="1400" dirty="0">
                <a:hlinkClick r:id="rId3"/>
              </a:rPr>
              <a:t>https://journals-sagepub-com.ezproxy.uwtsd.ac.uk/doi/pdf/10.1177/0261927X09341950</a:t>
            </a:r>
            <a:r>
              <a:rPr lang="en-GB" sz="1400" dirty="0"/>
              <a:t> [Accessed 14/12/2020</a:t>
            </a:r>
            <a:r>
              <a:rPr lang="en-GB" sz="1400" dirty="0" smtClean="0"/>
              <a:t>]</a:t>
            </a:r>
            <a:endParaRPr lang="en-GB" sz="1400" dirty="0" smtClean="0"/>
          </a:p>
          <a:p>
            <a:pPr marL="0" indent="0">
              <a:spcBef>
                <a:spcPts val="600"/>
              </a:spcBef>
              <a:spcAft>
                <a:spcPts val="600"/>
              </a:spcAft>
              <a:buNone/>
            </a:pPr>
            <a:r>
              <a:rPr lang="en-GB" sz="1400" dirty="0" err="1" smtClean="0"/>
              <a:t>Krings</a:t>
            </a:r>
            <a:r>
              <a:rPr lang="en-GB" sz="1400" dirty="0" smtClean="0"/>
              <a:t> </a:t>
            </a:r>
            <a:r>
              <a:rPr lang="en-GB" sz="1400" dirty="0"/>
              <a:t>F., Johnston C., </a:t>
            </a:r>
            <a:r>
              <a:rPr lang="en-GB" sz="1400" dirty="0" err="1"/>
              <a:t>Binggeli</a:t>
            </a:r>
            <a:r>
              <a:rPr lang="en-GB" sz="1400" dirty="0"/>
              <a:t> S., </a:t>
            </a:r>
            <a:r>
              <a:rPr lang="en-GB" sz="1400" dirty="0" err="1"/>
              <a:t>Maggiori</a:t>
            </a:r>
            <a:r>
              <a:rPr lang="en-GB" sz="1400" dirty="0"/>
              <a:t> C. (2014). Selective incivility: Immigrant groups experience subtle workplace discrimination at different rates. Cultural Diversity &amp; Ethnic Minority Psychology, 20, 491-498.</a:t>
            </a:r>
          </a:p>
          <a:p>
            <a:pPr marL="0" indent="0">
              <a:spcBef>
                <a:spcPts val="600"/>
              </a:spcBef>
              <a:spcAft>
                <a:spcPts val="600"/>
              </a:spcAft>
              <a:buNone/>
            </a:pPr>
            <a:r>
              <a:rPr lang="en-GB" sz="1400" dirty="0" smtClean="0"/>
              <a:t>Lev-Ari</a:t>
            </a:r>
            <a:r>
              <a:rPr lang="en-GB" sz="1400" dirty="0"/>
              <a:t>, S. (</a:t>
            </a:r>
            <a:r>
              <a:rPr lang="en-GB" sz="1400" dirty="0" smtClean="0"/>
              <a:t>2015) </a:t>
            </a:r>
            <a:r>
              <a:rPr lang="en-GB" sz="1400" dirty="0"/>
              <a:t>“How the size of our social network influences our semantic skills,” Cognitive Science, 40(8), pp. 2050–2064. </a:t>
            </a:r>
            <a:r>
              <a:rPr lang="en-GB" sz="1400" dirty="0" err="1"/>
              <a:t>doi</a:t>
            </a:r>
            <a:r>
              <a:rPr lang="en-GB" sz="1400" dirty="0"/>
              <a:t>: 10.1111/cogs.12317. </a:t>
            </a:r>
          </a:p>
          <a:p>
            <a:pPr marL="0" indent="0">
              <a:spcBef>
                <a:spcPts val="600"/>
              </a:spcBef>
              <a:spcAft>
                <a:spcPts val="600"/>
              </a:spcAft>
              <a:buNone/>
            </a:pPr>
            <a:r>
              <a:rPr lang="en-GB" sz="1400" dirty="0"/>
              <a:t>Lev-Ari, S. and </a:t>
            </a:r>
            <a:r>
              <a:rPr lang="en-GB" sz="1400" dirty="0" err="1"/>
              <a:t>Keysar</a:t>
            </a:r>
            <a:r>
              <a:rPr lang="en-GB" sz="1400" dirty="0"/>
              <a:t>, B. (2010) “Why don’t we believe non-native speakers? The influence of accent on </a:t>
            </a:r>
            <a:r>
              <a:rPr lang="en-GB" sz="1400" dirty="0" smtClean="0"/>
              <a:t>credibility” </a:t>
            </a:r>
            <a:r>
              <a:rPr lang="en-GB" sz="1400" dirty="0"/>
              <a:t>Journal of Experimental Social Psychology, 46(6), pp. 1093–1096. </a:t>
            </a:r>
            <a:r>
              <a:rPr lang="en-GB" sz="1400" dirty="0"/>
              <a:t>Available at: </a:t>
            </a:r>
            <a:r>
              <a:rPr lang="en-GB" sz="1400" dirty="0">
                <a:hlinkClick r:id="rId4"/>
              </a:rPr>
              <a:t>https://</a:t>
            </a:r>
            <a:r>
              <a:rPr lang="en-GB" sz="1400" dirty="0" smtClean="0">
                <a:hlinkClick r:id="rId4"/>
              </a:rPr>
              <a:t>www-sciencedirect-com.ezproxy.uwtsd.ac.uk/science/article/pii/S0022103110001459</a:t>
            </a:r>
            <a:r>
              <a:rPr lang="en-GB" sz="1400" dirty="0" smtClean="0"/>
              <a:t> [Accessed 14/12/2020]</a:t>
            </a:r>
            <a:endParaRPr lang="en-GB" sz="1400" dirty="0"/>
          </a:p>
          <a:p>
            <a:pPr marL="0" indent="0">
              <a:spcBef>
                <a:spcPts val="600"/>
              </a:spcBef>
              <a:spcAft>
                <a:spcPts val="600"/>
              </a:spcAft>
              <a:buNone/>
            </a:pP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3652247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634082"/>
          </a:xfrm>
        </p:spPr>
        <p:txBody>
          <a:bodyPr>
            <a:normAutofit fontScale="90000"/>
          </a:bodyPr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0722" y="908720"/>
            <a:ext cx="7779918" cy="3154680"/>
          </a:xfrm>
        </p:spPr>
        <p:txBody>
          <a:bodyPr>
            <a:noAutofit/>
          </a:bodyPr>
          <a:lstStyle/>
          <a:p>
            <a:pPr marL="0" indent="0">
              <a:spcBef>
                <a:spcPts val="600"/>
              </a:spcBef>
              <a:spcAft>
                <a:spcPts val="600"/>
              </a:spcAft>
              <a:buNone/>
            </a:pPr>
            <a:r>
              <a:rPr lang="en-GB" sz="1600" dirty="0" err="1" smtClean="0"/>
              <a:t>Lindemann</a:t>
            </a:r>
            <a:r>
              <a:rPr lang="en-GB" sz="1600" dirty="0"/>
              <a:t>, Stephanie. (2010). Who’s “Unintelligible”? The Perceiver’s Role. Issues in Applied Linguistics, 18(2). </a:t>
            </a:r>
          </a:p>
          <a:p>
            <a:pPr marL="0" indent="0">
              <a:spcBef>
                <a:spcPts val="600"/>
              </a:spcBef>
              <a:spcAft>
                <a:spcPts val="600"/>
              </a:spcAft>
              <a:buNone/>
            </a:pPr>
            <a:r>
              <a:rPr lang="en-GB" sz="1600" dirty="0"/>
              <a:t>Liu, S., </a:t>
            </a:r>
            <a:r>
              <a:rPr lang="en-GB" sz="1600" dirty="0" err="1"/>
              <a:t>Volcic</a:t>
            </a:r>
            <a:r>
              <a:rPr lang="en-GB" sz="1600" dirty="0"/>
              <a:t>, Z. and </a:t>
            </a:r>
            <a:r>
              <a:rPr lang="en-GB" sz="1600" dirty="0" err="1"/>
              <a:t>Gallois</a:t>
            </a:r>
            <a:r>
              <a:rPr lang="en-GB" sz="1600" dirty="0"/>
              <a:t>, C. (2014) Introducing Intercultural communication: Global cultures and contexts. London, United Kingdom: SAGE Publications. </a:t>
            </a:r>
          </a:p>
          <a:p>
            <a:pPr marL="0" indent="0">
              <a:spcBef>
                <a:spcPts val="600"/>
              </a:spcBef>
              <a:spcAft>
                <a:spcPts val="600"/>
              </a:spcAft>
              <a:buNone/>
            </a:pPr>
            <a:r>
              <a:rPr lang="en-GB" sz="1600" dirty="0" smtClean="0"/>
              <a:t>McArthur</a:t>
            </a:r>
            <a:r>
              <a:rPr lang="en-GB" sz="1600" dirty="0"/>
              <a:t>, A. (1987). "The English Languages?" English Today: 11</a:t>
            </a:r>
            <a:r>
              <a:rPr lang="en-GB" sz="1600" dirty="0" smtClean="0"/>
              <a:t>: pp.9-13</a:t>
            </a:r>
            <a:r>
              <a:rPr lang="en-GB" sz="1600" dirty="0"/>
              <a:t>.</a:t>
            </a:r>
            <a:endParaRPr lang="en-GB" sz="1600" dirty="0"/>
          </a:p>
          <a:p>
            <a:pPr marL="0" indent="0">
              <a:spcBef>
                <a:spcPts val="600"/>
              </a:spcBef>
              <a:spcAft>
                <a:spcPts val="600"/>
              </a:spcAft>
              <a:buNone/>
            </a:pPr>
            <a:r>
              <a:rPr lang="en-GB" sz="1600" dirty="0"/>
              <a:t>McGurk, H., &amp; MacDonald, J. (1976). ‘Hearing lips and seeing </a:t>
            </a:r>
            <a:r>
              <a:rPr lang="en-GB" sz="1600" dirty="0" err="1"/>
              <a:t>voices’.</a:t>
            </a:r>
            <a:r>
              <a:rPr lang="en-GB" sz="1600" i="1" dirty="0" err="1"/>
              <a:t>Nature</a:t>
            </a:r>
            <a:r>
              <a:rPr lang="en-GB" sz="1600" dirty="0"/>
              <a:t>, Vol. 264, pp.746–748.</a:t>
            </a:r>
          </a:p>
          <a:p>
            <a:pPr marL="0" indent="0">
              <a:spcBef>
                <a:spcPts val="600"/>
              </a:spcBef>
              <a:spcAft>
                <a:spcPts val="600"/>
              </a:spcAft>
              <a:buNone/>
            </a:pPr>
            <a:r>
              <a:rPr lang="en-GB" sz="1600" dirty="0"/>
              <a:t>Moyer, A. (2013) Foreign accent: The phenomenon of non-native speech. New York, NY [etc.]: Cambridge University Press. </a:t>
            </a:r>
            <a:endParaRPr lang="en-GB" sz="1600" dirty="0" smtClean="0"/>
          </a:p>
          <a:p>
            <a:pPr marL="0" indent="0">
              <a:spcBef>
                <a:spcPts val="600"/>
              </a:spcBef>
              <a:spcAft>
                <a:spcPts val="600"/>
              </a:spcAft>
              <a:buNone/>
            </a:pPr>
            <a:r>
              <a:rPr lang="en-GB" sz="1600" dirty="0" err="1"/>
              <a:t>Niedzielski</a:t>
            </a:r>
            <a:r>
              <a:rPr lang="en-GB" sz="1600" dirty="0"/>
              <a:t>, Nancy. (1999). The Effect of Social Information on the Perception of Sociolinguistic Variables. Journal of Language &amp; Social Psychology, 18(1), 62-86</a:t>
            </a:r>
            <a:r>
              <a:rPr lang="en-GB" sz="1600" dirty="0" smtClean="0"/>
              <a:t>. </a:t>
            </a:r>
            <a:r>
              <a:rPr lang="en-GB" sz="1600" dirty="0"/>
              <a:t>Available at: </a:t>
            </a:r>
            <a:r>
              <a:rPr lang="en-GB" sz="1600" dirty="0">
                <a:hlinkClick r:id="rId2"/>
              </a:rPr>
              <a:t>https://</a:t>
            </a:r>
            <a:r>
              <a:rPr lang="en-GB" sz="1600" dirty="0" smtClean="0">
                <a:hlinkClick r:id="rId2"/>
              </a:rPr>
              <a:t>journals-sagepub-com.ezproxy.uwtsd.ac.uk/doi/abs/10.1177/0261927X99018001005</a:t>
            </a:r>
            <a:r>
              <a:rPr lang="en-GB" sz="1600" dirty="0" smtClean="0"/>
              <a:t> [Accessed 14/12/2020]</a:t>
            </a:r>
            <a:endParaRPr lang="en-GB" sz="1600" dirty="0"/>
          </a:p>
          <a:p>
            <a:pPr marL="0" indent="0">
              <a:spcBef>
                <a:spcPts val="600"/>
              </a:spcBef>
              <a:spcAft>
                <a:spcPts val="600"/>
              </a:spcAft>
              <a:buNone/>
            </a:pPr>
            <a:r>
              <a:rPr lang="en-GB" sz="1600" dirty="0"/>
              <a:t>O’Shea, M. (2005). The Brain: A Very Short Introduction. Oxford: Oxford University Press</a:t>
            </a:r>
          </a:p>
          <a:p>
            <a:pPr marL="0" indent="0">
              <a:spcBef>
                <a:spcPts val="600"/>
              </a:spcBef>
              <a:spcAft>
                <a:spcPts val="600"/>
              </a:spcAft>
              <a:buNone/>
            </a:pPr>
            <a:r>
              <a:rPr lang="en-GB" sz="1600" dirty="0"/>
              <a:t>Pennington, I. (2007). The British Council and IELTS - more revelations, The Language Business</a:t>
            </a:r>
          </a:p>
        </p:txBody>
      </p:sp>
    </p:spTree>
    <p:extLst>
      <p:ext uri="{BB962C8B-B14F-4D97-AF65-F5344CB8AC3E}">
        <p14:creationId xmlns:p14="http://schemas.microsoft.com/office/powerpoint/2010/main" val="27660065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-171400"/>
            <a:ext cx="8229600" cy="1143000"/>
          </a:xfrm>
        </p:spPr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5230" y="894730"/>
            <a:ext cx="7808102" cy="3154680"/>
          </a:xfrm>
        </p:spPr>
        <p:txBody>
          <a:bodyPr>
            <a:noAutofit/>
          </a:bodyPr>
          <a:lstStyle/>
          <a:p>
            <a:pPr marL="0" indent="0">
              <a:spcBef>
                <a:spcPts val="600"/>
              </a:spcBef>
              <a:spcAft>
                <a:spcPts val="600"/>
              </a:spcAft>
              <a:buNone/>
            </a:pPr>
            <a:r>
              <a:rPr lang="en-GB" sz="1600" dirty="0" err="1"/>
              <a:t>Pietraszewski</a:t>
            </a:r>
            <a:r>
              <a:rPr lang="en-GB" sz="1600" dirty="0"/>
              <a:t>, D.; Schwartz, A. (2014). Evidence that accent is a dimension of social categorization, not a </a:t>
            </a:r>
            <a:r>
              <a:rPr lang="en-GB" sz="1600" dirty="0" err="1"/>
              <a:t>byproduct</a:t>
            </a:r>
            <a:r>
              <a:rPr lang="en-GB" sz="1600" dirty="0"/>
              <a:t> of perceptual salience, familiarity, or ease-of-processing, Evolution and Human </a:t>
            </a:r>
            <a:r>
              <a:rPr lang="en-GB" sz="1600" dirty="0" err="1"/>
              <a:t>Behavior</a:t>
            </a:r>
            <a:r>
              <a:rPr lang="en-GB" sz="1600" dirty="0"/>
              <a:t> 35 (2014) 43–50</a:t>
            </a:r>
          </a:p>
          <a:p>
            <a:pPr marL="0" indent="0">
              <a:spcBef>
                <a:spcPts val="600"/>
              </a:spcBef>
              <a:spcAft>
                <a:spcPts val="600"/>
              </a:spcAft>
              <a:buNone/>
            </a:pPr>
            <a:r>
              <a:rPr lang="en-GB" sz="1600" dirty="0" err="1"/>
              <a:t>Plaister</a:t>
            </a:r>
            <a:r>
              <a:rPr lang="en-GB" sz="1600" dirty="0"/>
              <a:t>-Ten (2016). Transpersonal Leadership Series: White Paper Four. Leading Across Cultures. Developing Leaders for Global Organisations. London: Routledge https://www.crcpress.com/rsc/downloads/Transpersonal_Leadership_WP4.pdf (accessed 28.08.2017)</a:t>
            </a:r>
          </a:p>
          <a:p>
            <a:pPr marL="0" indent="0">
              <a:spcBef>
                <a:spcPts val="600"/>
              </a:spcBef>
              <a:spcAft>
                <a:spcPts val="600"/>
              </a:spcAft>
              <a:buNone/>
            </a:pPr>
            <a:r>
              <a:rPr lang="en-GB" sz="1600" dirty="0"/>
              <a:t>Refugee Action (2017). New research: English language provision ‘not fit for purpose’ as refugees wait up to three years to start lessons, October 6, 2017, Press release. https://www.refugee-action.org.uk/6179-2/ </a:t>
            </a:r>
          </a:p>
          <a:p>
            <a:pPr marL="0" indent="0">
              <a:spcBef>
                <a:spcPts val="600"/>
              </a:spcBef>
              <a:spcAft>
                <a:spcPts val="600"/>
              </a:spcAft>
              <a:buNone/>
            </a:pPr>
            <a:r>
              <a:rPr lang="en-GB" sz="1600" dirty="0"/>
              <a:t>Rosenblum, L. D. (2010). See what I'm saying: The extraordinary powers of our five senses. New York, NY: W. W. Norton &amp; Company Inc.</a:t>
            </a:r>
          </a:p>
          <a:p>
            <a:pPr marL="0" indent="0">
              <a:spcBef>
                <a:spcPts val="600"/>
              </a:spcBef>
              <a:spcAft>
                <a:spcPts val="600"/>
              </a:spcAft>
              <a:buNone/>
            </a:pPr>
            <a:r>
              <a:rPr lang="en-GB" sz="1600" dirty="0"/>
              <a:t>Ross, H. (2008). Proven Strategies for Addressing Unconscious Bias in the Workplace, Diversity Best Practices, CDO, August 2008, Volume 2, Issue 5 http://www.cookross.com/docs/UnconsciousBias.pdf </a:t>
            </a:r>
          </a:p>
          <a:p>
            <a:pPr marL="0" indent="0">
              <a:spcBef>
                <a:spcPts val="600"/>
              </a:spcBef>
              <a:spcAft>
                <a:spcPts val="600"/>
              </a:spcAft>
              <a:buNone/>
            </a:pPr>
            <a:r>
              <a:rPr lang="en-GB" sz="1600" dirty="0"/>
              <a:t>Rubin, D. L. (1992). </a:t>
            </a:r>
            <a:r>
              <a:rPr lang="en-GB" sz="1600" dirty="0" smtClean="0"/>
              <a:t>Non-language </a:t>
            </a:r>
            <a:r>
              <a:rPr lang="en-GB" sz="1600" dirty="0"/>
              <a:t>factors affecting undergraduates’ judgments of non-native English-speaking teaching assistants. </a:t>
            </a:r>
            <a:r>
              <a:rPr lang="en-GB" sz="1600" i="1" dirty="0"/>
              <a:t>Research in Higher Education </a:t>
            </a:r>
            <a:r>
              <a:rPr lang="en-GB" sz="1600" dirty="0"/>
              <a:t>33(4): 511-531.</a:t>
            </a:r>
          </a:p>
          <a:p>
            <a:pPr marL="0" indent="0">
              <a:spcBef>
                <a:spcPts val="600"/>
              </a:spcBef>
              <a:spcAft>
                <a:spcPts val="600"/>
              </a:spcAft>
              <a:buNone/>
            </a:pP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6500693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-171400"/>
            <a:ext cx="8229600" cy="1143000"/>
          </a:xfrm>
        </p:spPr>
        <p:txBody>
          <a:bodyPr/>
          <a:lstStyle/>
          <a:p>
            <a:r>
              <a:rPr lang="en-GB" dirty="0" smtClean="0"/>
              <a:t>Video References</a:t>
            </a:r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323528" y="1124744"/>
            <a:ext cx="8064896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en-GB" dirty="0" smtClean="0"/>
              <a:t>BBC (2010) </a:t>
            </a:r>
            <a:r>
              <a:rPr lang="en-GB" i="1" dirty="0" smtClean="0"/>
              <a:t>The McGurk Effect</a:t>
            </a:r>
            <a:r>
              <a:rPr lang="en-GB" dirty="0"/>
              <a:t> </a:t>
            </a:r>
            <a:r>
              <a:rPr lang="en-GB" dirty="0" smtClean="0"/>
              <a:t>Available at: </a:t>
            </a:r>
            <a:r>
              <a:rPr lang="en-GB" dirty="0">
                <a:hlinkClick r:id="rId2"/>
              </a:rPr>
              <a:t>https://</a:t>
            </a:r>
            <a:r>
              <a:rPr lang="en-GB" dirty="0" smtClean="0">
                <a:hlinkClick r:id="rId2"/>
              </a:rPr>
              <a:t>www.youtube.com/watch?app=desktop&amp;v=G-lN8vWm3m0</a:t>
            </a:r>
            <a:r>
              <a:rPr lang="en-GB" dirty="0" smtClean="0"/>
              <a:t> [Accessed 14/12/2020]</a:t>
            </a:r>
          </a:p>
          <a:p>
            <a:pPr marL="342900" indent="-342900">
              <a:buAutoNum type="arabicPeriod"/>
            </a:pPr>
            <a:r>
              <a:rPr lang="en-GB" dirty="0" err="1" smtClean="0"/>
              <a:t>Braincraft</a:t>
            </a:r>
            <a:r>
              <a:rPr lang="en-GB" dirty="0" smtClean="0"/>
              <a:t> (2014) </a:t>
            </a:r>
            <a:r>
              <a:rPr lang="en-GB" i="1" dirty="0" smtClean="0"/>
              <a:t>The Psychology of Accents </a:t>
            </a:r>
            <a:r>
              <a:rPr lang="en-GB" dirty="0" smtClean="0"/>
              <a:t>Available at</a:t>
            </a:r>
            <a:r>
              <a:rPr lang="en-GB" dirty="0"/>
              <a:t>: </a:t>
            </a:r>
            <a:r>
              <a:rPr lang="en-GB" dirty="0">
                <a:hlinkClick r:id="rId3"/>
              </a:rPr>
              <a:t>https://</a:t>
            </a:r>
            <a:r>
              <a:rPr lang="en-GB" dirty="0" smtClean="0">
                <a:hlinkClick r:id="rId3"/>
              </a:rPr>
              <a:t>www.youtube.com/watch?app=desktop&amp;v=CSp9ghRymgk</a:t>
            </a:r>
            <a:r>
              <a:rPr lang="en-GB" dirty="0" smtClean="0"/>
              <a:t> [Accessed 14/12/2020]</a:t>
            </a:r>
          </a:p>
          <a:p>
            <a:pPr marL="342900" indent="-342900">
              <a:buAutoNum type="arabicPeriod"/>
            </a:pPr>
            <a:r>
              <a:rPr lang="en-GB" dirty="0" err="1" smtClean="0"/>
              <a:t>Okrent</a:t>
            </a:r>
            <a:r>
              <a:rPr lang="en-GB" dirty="0" smtClean="0"/>
              <a:t>, A (2018) </a:t>
            </a:r>
            <a:r>
              <a:rPr lang="en-GB" i="1" dirty="0" smtClean="0"/>
              <a:t>What Causes a Foreign Accent?</a:t>
            </a:r>
            <a:r>
              <a:rPr lang="en-GB" dirty="0" smtClean="0"/>
              <a:t> Available at: </a:t>
            </a:r>
            <a:r>
              <a:rPr lang="en-GB" dirty="0">
                <a:hlinkClick r:id="rId4"/>
              </a:rPr>
              <a:t>https://</a:t>
            </a:r>
            <a:r>
              <a:rPr lang="en-GB" dirty="0" smtClean="0">
                <a:hlinkClick r:id="rId4"/>
              </a:rPr>
              <a:t>www.youtube.com/watch?app=desktop&amp;v=8Wcqq0OKdyo</a:t>
            </a:r>
            <a:r>
              <a:rPr lang="en-GB" dirty="0" smtClean="0"/>
              <a:t> [Accessed 14/12/2020]</a:t>
            </a:r>
          </a:p>
          <a:p>
            <a:pPr marL="342900" indent="-342900">
              <a:buAutoNum type="arabicPeriod"/>
            </a:pPr>
            <a:r>
              <a:rPr lang="en-GB" dirty="0" smtClean="0"/>
              <a:t>In-Mind Magazine (2016) </a:t>
            </a:r>
            <a:r>
              <a:rPr lang="en-GB" i="1" dirty="0" smtClean="0"/>
              <a:t>Social Psychology Videos: </a:t>
            </a:r>
            <a:r>
              <a:rPr lang="en-GB" i="1" dirty="0" err="1" smtClean="0"/>
              <a:t>Sterotyping</a:t>
            </a:r>
            <a:r>
              <a:rPr lang="en-GB" dirty="0" smtClean="0"/>
              <a:t> Available at </a:t>
            </a:r>
            <a:r>
              <a:rPr lang="en-GB" dirty="0">
                <a:hlinkClick r:id="rId5"/>
              </a:rPr>
              <a:t>https://</a:t>
            </a:r>
            <a:r>
              <a:rPr lang="en-GB" dirty="0" smtClean="0">
                <a:hlinkClick r:id="rId5"/>
              </a:rPr>
              <a:t>www.youtube.com/watch?app=desktop&amp;v=6YfIM6HTJas</a:t>
            </a:r>
            <a:r>
              <a:rPr lang="en-GB" dirty="0" smtClean="0"/>
              <a:t> [Accessed 14/12/2020]</a:t>
            </a:r>
          </a:p>
          <a:p>
            <a:pPr marL="342900" indent="-342900">
              <a:buAutoNum type="arabicPeriod"/>
            </a:pPr>
            <a:r>
              <a:rPr lang="en-GB" dirty="0" smtClean="0"/>
              <a:t>Royal Society, The (2015) </a:t>
            </a:r>
            <a:r>
              <a:rPr lang="en-GB" i="1" dirty="0" smtClean="0"/>
              <a:t>Understanding Unconscious Bias </a:t>
            </a:r>
            <a:r>
              <a:rPr lang="en-GB" dirty="0" smtClean="0"/>
              <a:t>Available at: </a:t>
            </a:r>
            <a:r>
              <a:rPr lang="en-GB" dirty="0">
                <a:hlinkClick r:id="rId6"/>
              </a:rPr>
              <a:t>https://</a:t>
            </a:r>
            <a:r>
              <a:rPr lang="en-GB" dirty="0" smtClean="0">
                <a:hlinkClick r:id="rId6"/>
              </a:rPr>
              <a:t>www.youtube.com/watch?app=desktop&amp;v=dVp9Z5k0dEE</a:t>
            </a:r>
            <a:r>
              <a:rPr lang="en-GB" dirty="0" smtClean="0"/>
              <a:t> [Accessed 14/12/2020]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734119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UWTSD PPT Templat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PPT Template</Template>
  <TotalTime>1004</TotalTime>
  <Words>2609</Words>
  <Application>Microsoft Office PowerPoint</Application>
  <PresentationFormat>On-screen Show (4:3)</PresentationFormat>
  <Paragraphs>139</Paragraphs>
  <Slides>25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28" baseType="lpstr">
      <vt:lpstr>Arial</vt:lpstr>
      <vt:lpstr>Calibri</vt:lpstr>
      <vt:lpstr>UWTSD PPT Template</vt:lpstr>
      <vt:lpstr>ECSS6001 Diversity of Language Theme 4: Discrimination in Language and Communication</vt:lpstr>
      <vt:lpstr>Learning Review</vt:lpstr>
      <vt:lpstr>Some very old quotes…(3rd Century CE)</vt:lpstr>
      <vt:lpstr>Not everything is what it seems</vt:lpstr>
      <vt:lpstr>What does this mean in practice?</vt:lpstr>
      <vt:lpstr>The McGurk Effect</vt:lpstr>
      <vt:lpstr>Our Perception is Subjective</vt:lpstr>
      <vt:lpstr>Reverse Linguistic Stereotyping</vt:lpstr>
      <vt:lpstr>Subjective Perception</vt:lpstr>
      <vt:lpstr>Subjective Perception</vt:lpstr>
      <vt:lpstr>Accents: An Illustration </vt:lpstr>
      <vt:lpstr>Different Englishes</vt:lpstr>
      <vt:lpstr>PowerPoint Presentation</vt:lpstr>
      <vt:lpstr>Accented English</vt:lpstr>
      <vt:lpstr>Discrimination in the Workplace </vt:lpstr>
      <vt:lpstr>Stereotyping and Discrimination</vt:lpstr>
      <vt:lpstr>Stereotype content model - SCM (Fiske, 2002)</vt:lpstr>
      <vt:lpstr>Implicit stereotypes?</vt:lpstr>
      <vt:lpstr>Unconscious bias</vt:lpstr>
      <vt:lpstr>References</vt:lpstr>
      <vt:lpstr>References</vt:lpstr>
      <vt:lpstr>References</vt:lpstr>
      <vt:lpstr>References</vt:lpstr>
      <vt:lpstr>References</vt:lpstr>
      <vt:lpstr>Video 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SJSI5021 Hot Topics Module Outline</dc:title>
  <dc:creator>Ken Dicks</dc:creator>
  <cp:lastModifiedBy>Ken Dicks</cp:lastModifiedBy>
  <cp:revision>113</cp:revision>
  <dcterms:created xsi:type="dcterms:W3CDTF">2016-09-29T11:33:04Z</dcterms:created>
  <dcterms:modified xsi:type="dcterms:W3CDTF">2020-12-14T16:41:44Z</dcterms:modified>
</cp:coreProperties>
</file>