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9"/>
  </p:notesMasterIdLst>
  <p:sldIdLst>
    <p:sldId id="257" r:id="rId2"/>
    <p:sldId id="609" r:id="rId3"/>
    <p:sldId id="727" r:id="rId4"/>
    <p:sldId id="286" r:id="rId5"/>
    <p:sldId id="261" r:id="rId6"/>
    <p:sldId id="262" r:id="rId7"/>
    <p:sldId id="287" r:id="rId8"/>
    <p:sldId id="769" r:id="rId9"/>
    <p:sldId id="767" r:id="rId10"/>
    <p:sldId id="768" r:id="rId11"/>
    <p:sldId id="280" r:id="rId12"/>
    <p:sldId id="271" r:id="rId13"/>
    <p:sldId id="279" r:id="rId14"/>
    <p:sldId id="282" r:id="rId15"/>
    <p:sldId id="749" r:id="rId16"/>
    <p:sldId id="724" r:id="rId17"/>
    <p:sldId id="7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1"/>
    <p:restoredTop sz="63046"/>
  </p:normalViewPr>
  <p:slideViewPr>
    <p:cSldViewPr snapToGrid="0" snapToObjects="1">
      <p:cViewPr>
        <p:scale>
          <a:sx n="100" d="100"/>
          <a:sy n="100" d="100"/>
        </p:scale>
        <p:origin x="2008" y="20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12/7/20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4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6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489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381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661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0242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336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2596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389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5902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8342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5449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37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2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2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07/12/2020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5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07/12/2020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91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1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0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7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7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BMSK5005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211692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Workplace Culture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its Impact on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Organisational Efficiency </a:t>
            </a:r>
          </a:p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</p:txBody>
      </p:sp>
    </p:spTree>
    <p:extLst>
      <p:ext uri="{BB962C8B-B14F-4D97-AF65-F5344CB8AC3E}">
        <p14:creationId xmlns:p14="http://schemas.microsoft.com/office/powerpoint/2010/main" val="3922448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03CD4F3-BEB3-4547-BACA-629A7C09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68" y="332656"/>
            <a:ext cx="11533238" cy="568266"/>
          </a:xfrm>
        </p:spPr>
        <p:txBody>
          <a:bodyPr>
            <a:normAutofit fontScale="90000"/>
          </a:bodyPr>
          <a:lstStyle/>
          <a:p>
            <a:r>
              <a:rPr lang="en-GB" dirty="0"/>
              <a:t>Workplace Culture &amp; its Impact on Organisational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73A9-78E8-E747-AF51-3035BE26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703" y="1753000"/>
            <a:ext cx="4534943" cy="3260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assess the culture and context of  an organisation;  </a:t>
            </a:r>
          </a:p>
          <a:p>
            <a:pPr marL="0" indent="0" hangingPunc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Evaluate an organisation within its broader environment using appropriate environmental and organisational analysis techniques;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appraise the cultural and ethical behaviour present in one or more organisations.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B092D-2163-6043-AB71-488A8A713124}"/>
              </a:ext>
            </a:extLst>
          </p:cNvPr>
          <p:cNvSpPr txBox="1"/>
          <p:nvPr/>
        </p:nvSpPr>
        <p:spPr>
          <a:xfrm>
            <a:off x="6526806" y="1753000"/>
            <a:ext cx="3313610" cy="279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Common Assessment Criteria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Engagement with Literature Skills.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 Skills 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Cognitive and Intellectual Skills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 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Transferable Skills for Life &amp; Professional Practice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2D0976-E7FE-B244-AB03-0247B2252541}"/>
              </a:ext>
            </a:extLst>
          </p:cNvPr>
          <p:cNvCxnSpPr/>
          <p:nvPr/>
        </p:nvCxnSpPr>
        <p:spPr>
          <a:xfrm>
            <a:off x="6384032" y="1944001"/>
            <a:ext cx="0" cy="296137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F8413DB-875C-2540-B615-A8464A40311F}"/>
              </a:ext>
            </a:extLst>
          </p:cNvPr>
          <p:cNvSpPr txBox="1"/>
          <p:nvPr/>
        </p:nvSpPr>
        <p:spPr>
          <a:xfrm>
            <a:off x="9847192" y="2132856"/>
            <a:ext cx="497280" cy="2392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  <a:p>
            <a:pPr>
              <a:lnSpc>
                <a:spcPct val="17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D7420-4331-584C-A3BF-5863AF669A90}"/>
              </a:ext>
            </a:extLst>
          </p:cNvPr>
          <p:cNvSpPr txBox="1"/>
          <p:nvPr/>
        </p:nvSpPr>
        <p:spPr>
          <a:xfrm>
            <a:off x="1777703" y="5206181"/>
            <a:ext cx="3690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Submission date: </a:t>
            </a:r>
            <a:r>
              <a:rPr lang="en-US" u="sng" dirty="0">
                <a:solidFill>
                  <a:srgbClr val="FF0000"/>
                </a:solidFill>
              </a:rPr>
              <a:t>17 December 2020</a:t>
            </a:r>
          </a:p>
        </p:txBody>
      </p:sp>
    </p:spTree>
    <p:extLst>
      <p:ext uri="{BB962C8B-B14F-4D97-AF65-F5344CB8AC3E}">
        <p14:creationId xmlns:p14="http://schemas.microsoft.com/office/powerpoint/2010/main" val="222479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Delivery Sessions:</a:t>
            </a:r>
            <a:br>
              <a:rPr lang="en-GB" sz="2400" dirty="0"/>
            </a:b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culture, ethos and values.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Personal ethical standards, values and beliefs.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Formal and informal relationships between departments and people.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Communication channels for sharing information and building relationships.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Establishing a culture of sustainability within the workplace.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Corporate social and environmental responsibility.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Barriers to effective functioning in the organisation and ways to overcome them.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Impact of external forces on the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Efficiency</a:t>
            </a:r>
          </a:p>
          <a:p>
            <a:pPr lvl="0"/>
            <a:endParaRPr lang="en-GB" dirty="0"/>
          </a:p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6335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4009C65-DBF2-C84C-A51A-BE46D02E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External Environment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EA8B9AF-C8C5-B74A-84CB-E3D697FF4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2400" dirty="0"/>
              <a:t>Those factors beyond the control of an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 which influence its choice of direction and action, </a:t>
            </a:r>
            <a:r>
              <a:rPr lang="en-US" altLang="en-US" sz="2400" dirty="0" err="1"/>
              <a:t>organisational</a:t>
            </a:r>
            <a:r>
              <a:rPr lang="en-US" altLang="en-US" sz="2400" dirty="0"/>
              <a:t> structure, and internal processes.</a:t>
            </a:r>
            <a:br>
              <a:rPr lang="en-US" altLang="en-US" sz="2400" dirty="0"/>
            </a:br>
            <a:endParaRPr lang="en-US" altLang="en-US" sz="2400" dirty="0"/>
          </a:p>
          <a:p>
            <a:pPr marL="0" indent="0" eaLnBrk="1" hangingPunct="1">
              <a:buNone/>
            </a:pPr>
            <a:r>
              <a:rPr lang="en-US" altLang="en-US" sz="2400" dirty="0"/>
              <a:t>It changes as the various environments change, and as the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 itself changes.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718EAE-757D-4344-A8A3-F67ABC84D69D}"/>
              </a:ext>
            </a:extLst>
          </p:cNvPr>
          <p:cNvSpPr txBox="1"/>
          <p:nvPr/>
        </p:nvSpPr>
        <p:spPr>
          <a:xfrm>
            <a:off x="2057400" y="3461656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(Allen, 2001)</a:t>
            </a:r>
          </a:p>
        </p:txBody>
      </p:sp>
    </p:spTree>
    <p:extLst>
      <p:ext uri="{BB962C8B-B14F-4D97-AF65-F5344CB8AC3E}">
        <p14:creationId xmlns:p14="http://schemas.microsoft.com/office/powerpoint/2010/main" val="2287190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D97600B2-441C-D94F-83EF-D95EB0B4C8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dirty="0"/>
              <a:t>External Environment</a:t>
            </a:r>
          </a:p>
        </p:txBody>
      </p:sp>
      <p:sp>
        <p:nvSpPr>
          <p:cNvPr id="457731" name="Rectangle 3">
            <a:extLst>
              <a:ext uri="{FF2B5EF4-FFF2-40B4-BE49-F238E27FC236}">
                <a16:creationId xmlns:a16="http://schemas.microsoft.com/office/drawing/2014/main" id="{EEA3666B-797E-E34C-8A83-A2F40BD802B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609600" indent="-609600">
              <a:buNone/>
            </a:pPr>
            <a:r>
              <a:rPr lang="en-US" altLang="en-US"/>
              <a:t>Comprised of following components:</a:t>
            </a:r>
            <a:br>
              <a:rPr lang="en-US" altLang="en-US"/>
            </a:br>
            <a:endParaRPr lang="en-US" altLang="en-US"/>
          </a:p>
          <a:p>
            <a:pPr marL="609600" indent="-609600"/>
            <a:r>
              <a:rPr lang="en-US" altLang="en-US"/>
              <a:t>Remote environment</a:t>
            </a:r>
          </a:p>
          <a:p>
            <a:pPr marL="609600" indent="-609600"/>
            <a:r>
              <a:rPr lang="en-US" altLang="en-US"/>
              <a:t>Industry environment</a:t>
            </a:r>
          </a:p>
          <a:p>
            <a:pPr marL="609600" indent="-609600"/>
            <a:r>
              <a:rPr lang="en-US" altLang="en-US"/>
              <a:t>Operating environment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64A497B4-6266-4440-BA82-C8DB0235E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2400" y="1600201"/>
            <a:ext cx="4835200" cy="3989040"/>
          </a:xfrm>
          <a:prstGeom prst="rect">
            <a:avLst/>
          </a:prstGeom>
          <a:noFill/>
        </p:spPr>
      </p:pic>
      <p:sp>
        <p:nvSpPr>
          <p:cNvPr id="136" name="Slide Number Placeholder 4">
            <a:extLst>
              <a:ext uri="{FF2B5EF4-FFF2-40B4-BE49-F238E27FC236}">
                <a16:creationId xmlns:a16="http://schemas.microsoft.com/office/drawing/2014/main" id="{35CAA9C6-549F-4C82-A372-5990B2457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78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773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636BF12-F7EB-5B40-BF86-67A2CEF0C2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1186" y="304800"/>
            <a:ext cx="8294687" cy="914400"/>
          </a:xfrm>
        </p:spPr>
        <p:txBody>
          <a:bodyPr/>
          <a:lstStyle/>
          <a:p>
            <a:pPr eaLnBrk="1" hangingPunct="1"/>
            <a:r>
              <a:rPr lang="en-US" altLang="en-US" dirty="0" err="1"/>
              <a:t>Organisational</a:t>
            </a:r>
            <a:r>
              <a:rPr lang="en-US" altLang="en-US" dirty="0"/>
              <a:t> External Environment</a:t>
            </a:r>
          </a:p>
        </p:txBody>
      </p:sp>
      <p:pic>
        <p:nvPicPr>
          <p:cNvPr id="20484" name="Picture 5">
            <a:extLst>
              <a:ext uri="{FF2B5EF4-FFF2-40B4-BE49-F238E27FC236}">
                <a16:creationId xmlns:a16="http://schemas.microsoft.com/office/drawing/2014/main" id="{58F38081-E9B0-BA41-BB32-BE1FFA148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4" y="1609725"/>
            <a:ext cx="7381875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27145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5F98A6AF-DE33-8546-830D-383C6A54B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Remote Environment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409BA541-FC92-BA43-838D-A1D8156AC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2400" dirty="0"/>
              <a:t>Economic, social, political, technological, and ecological factors that originate beyond, and usually irrespective of, any single firm’s operating situation.</a:t>
            </a:r>
          </a:p>
          <a:p>
            <a:pPr marL="0" indent="0" eaLnBrk="1" hangingPunct="1">
              <a:buNone/>
            </a:pPr>
            <a:endParaRPr lang="en-US" altLang="en-US" sz="2400" dirty="0"/>
          </a:p>
          <a:p>
            <a:pPr marL="0" indent="0">
              <a:buNone/>
            </a:pPr>
            <a:r>
              <a:rPr lang="en-GB" sz="2400" dirty="0"/>
              <a:t>“The remote environment comprises factors originating beyond, and usually irrespective of, any single firm’s operating situation—economic, social, political, technological, and ecological factors” </a:t>
            </a:r>
          </a:p>
          <a:p>
            <a:pPr marL="0" indent="0" eaLnBrk="1" hangingPunct="1">
              <a:buNone/>
            </a:pPr>
            <a:endParaRPr lang="en-US" alt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476F28-8721-9645-9681-8994769188DB}"/>
              </a:ext>
            </a:extLst>
          </p:cNvPr>
          <p:cNvSpPr txBox="1"/>
          <p:nvPr/>
        </p:nvSpPr>
        <p:spPr>
          <a:xfrm>
            <a:off x="5453743" y="4082143"/>
            <a:ext cx="2906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(Pearce &amp; Robinson, 2005).</a:t>
            </a:r>
          </a:p>
        </p:txBody>
      </p:sp>
    </p:spTree>
    <p:extLst>
      <p:ext uri="{BB962C8B-B14F-4D97-AF65-F5344CB8AC3E}">
        <p14:creationId xmlns:p14="http://schemas.microsoft.com/office/powerpoint/2010/main" val="773791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9D991-CC8A-6846-AC19-410A5FA8D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5EE5D61-AE8D-7946-AF5A-3A2DDB5A91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4270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Remote Environment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80A5C6C1-FB53-B644-923B-43FDAB94759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0" y="1752601"/>
            <a:ext cx="5384800" cy="3989040"/>
          </a:xfrm>
        </p:spPr>
        <p:txBody>
          <a:bodyPr>
            <a:normAutofit/>
          </a:bodyPr>
          <a:lstStyle/>
          <a:p>
            <a:pPr marL="609600" indent="-609600"/>
            <a:r>
              <a:rPr lang="en-US" altLang="en-US"/>
              <a:t>Economic Factors</a:t>
            </a:r>
          </a:p>
          <a:p>
            <a:pPr marL="609600" indent="-609600"/>
            <a:r>
              <a:rPr lang="en-US" altLang="en-US"/>
              <a:t>Social Factors</a:t>
            </a:r>
          </a:p>
          <a:p>
            <a:pPr marL="609600" indent="-609600"/>
            <a:r>
              <a:rPr lang="en-US" altLang="en-US"/>
              <a:t>Political Factors</a:t>
            </a:r>
          </a:p>
          <a:p>
            <a:pPr marL="609600" indent="-609600"/>
            <a:r>
              <a:rPr lang="en-US" altLang="en-US"/>
              <a:t>Technological Factors</a:t>
            </a:r>
          </a:p>
          <a:p>
            <a:pPr marL="609600" indent="-609600"/>
            <a:r>
              <a:rPr lang="en-US" altLang="en-US"/>
              <a:t>Ecological Factors</a:t>
            </a:r>
          </a:p>
        </p:txBody>
      </p:sp>
      <p:pic>
        <p:nvPicPr>
          <p:cNvPr id="7" name="Picture 4" descr="PEST Analysis - Overview, Examples, How to Anlayze External Environment">
            <a:extLst>
              <a:ext uri="{FF2B5EF4-FFF2-40B4-BE49-F238E27FC236}">
                <a16:creationId xmlns:a16="http://schemas.microsoft.com/office/drawing/2014/main" id="{B8CAD845-B069-C34A-AA34-D9C295A62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89600" y="1718677"/>
            <a:ext cx="6045200" cy="3657346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09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0F6C8-87AD-CE48-A2FE-77EE3ABA3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Industry Environment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3097C268-7BB0-4524-95A9-3B2BE08D2E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r>
              <a:rPr lang="en-US" dirty="0"/>
              <a:t>Entry Barriers </a:t>
            </a:r>
          </a:p>
          <a:p>
            <a:r>
              <a:rPr lang="en-US" dirty="0"/>
              <a:t>Supplier Power </a:t>
            </a:r>
          </a:p>
          <a:p>
            <a:r>
              <a:rPr lang="en-US" dirty="0"/>
              <a:t>Buyer Power </a:t>
            </a:r>
          </a:p>
          <a:p>
            <a:r>
              <a:rPr lang="en-US" dirty="0"/>
              <a:t>Substitute Availability</a:t>
            </a:r>
          </a:p>
          <a:p>
            <a:r>
              <a:rPr lang="en-US" dirty="0"/>
              <a:t>Competitive Rivalry</a:t>
            </a:r>
          </a:p>
          <a:p>
            <a:endParaRPr lang="en-US" dirty="0"/>
          </a:p>
        </p:txBody>
      </p:sp>
      <p:pic>
        <p:nvPicPr>
          <p:cNvPr id="31746" name="Picture 2" descr="Porter's Five Forces: - Understanding Competitive Forces to Maximize  Profitability | Competitor analysis, Business strategy, Business management">
            <a:extLst>
              <a:ext uri="{FF2B5EF4-FFF2-40B4-BE49-F238E27FC236}">
                <a16:creationId xmlns:a16="http://schemas.microsoft.com/office/drawing/2014/main" id="{6000CD10-3988-F44A-9E3D-79E6DE5E6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8841" y="1417637"/>
            <a:ext cx="4466609" cy="398903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BE709B-FE2D-B140-A5D8-8C2B7BE04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FEAF9B-4975-074A-943C-DD2B85D2F42B}"/>
              </a:ext>
            </a:extLst>
          </p:cNvPr>
          <p:cNvSpPr txBox="1"/>
          <p:nvPr/>
        </p:nvSpPr>
        <p:spPr>
          <a:xfrm>
            <a:off x="4163786" y="4506686"/>
            <a:ext cx="1536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(Porter, 1979)</a:t>
            </a:r>
          </a:p>
        </p:txBody>
      </p:sp>
    </p:spTree>
    <p:extLst>
      <p:ext uri="{BB962C8B-B14F-4D97-AF65-F5344CB8AC3E}">
        <p14:creationId xmlns:p14="http://schemas.microsoft.com/office/powerpoint/2010/main" val="3396486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17A059A9-0098-420E-9092-7B97EEDF6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Operating Environment</a:t>
            </a:r>
          </a:p>
        </p:txBody>
      </p:sp>
      <p:sp>
        <p:nvSpPr>
          <p:cNvPr id="73" name="Content Placeholder 2">
            <a:extLst>
              <a:ext uri="{FF2B5EF4-FFF2-40B4-BE49-F238E27FC236}">
                <a16:creationId xmlns:a16="http://schemas.microsoft.com/office/drawing/2014/main" id="{3835B012-C551-4DD8-B618-44657E95C3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r>
              <a:rPr lang="en-US" dirty="0"/>
              <a:t>Competitors</a:t>
            </a:r>
          </a:p>
          <a:p>
            <a:r>
              <a:rPr lang="en-US" dirty="0"/>
              <a:t>Creditors</a:t>
            </a:r>
          </a:p>
          <a:p>
            <a:r>
              <a:rPr lang="en-US" dirty="0"/>
              <a:t>Customers</a:t>
            </a:r>
          </a:p>
          <a:p>
            <a:r>
              <a:rPr lang="en-US" dirty="0" err="1"/>
              <a:t>Labour</a:t>
            </a:r>
            <a:endParaRPr lang="en-US" dirty="0"/>
          </a:p>
          <a:p>
            <a:r>
              <a:rPr lang="en-US" dirty="0"/>
              <a:t>Suppliers</a:t>
            </a:r>
          </a:p>
          <a:p>
            <a:r>
              <a:rPr lang="en-US" dirty="0"/>
              <a:t>Media</a:t>
            </a:r>
          </a:p>
          <a:p>
            <a:r>
              <a:rPr lang="en-US" dirty="0"/>
              <a:t>Shareholders</a:t>
            </a:r>
          </a:p>
        </p:txBody>
      </p:sp>
      <p:pic>
        <p:nvPicPr>
          <p:cNvPr id="32770" name="Picture 2" descr="Marketing Managament: Actors in Micro environment">
            <a:extLst>
              <a:ext uri="{FF2B5EF4-FFF2-40B4-BE49-F238E27FC236}">
                <a16:creationId xmlns:a16="http://schemas.microsoft.com/office/drawing/2014/main" id="{19C98455-BD61-C14C-8231-61900CE39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0841" y="1600201"/>
            <a:ext cx="4598317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BAED23-55B7-814A-944D-D806BEBC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004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C925499F-BC40-2248-A6ED-CAEE7926AE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7514" y="304800"/>
            <a:ext cx="6770687" cy="914400"/>
          </a:xfrm>
        </p:spPr>
        <p:txBody>
          <a:bodyPr/>
          <a:lstStyle/>
          <a:p>
            <a:pPr eaLnBrk="1" hangingPunct="1"/>
            <a:r>
              <a:rPr lang="en-US" altLang="en-US"/>
              <a:t>Operating Environment</a:t>
            </a:r>
          </a:p>
        </p:txBody>
      </p:sp>
      <p:sp>
        <p:nvSpPr>
          <p:cNvPr id="477187" name="Rectangle 3">
            <a:extLst>
              <a:ext uri="{FF2B5EF4-FFF2-40B4-BE49-F238E27FC236}">
                <a16:creationId xmlns:a16="http://schemas.microsoft.com/office/drawing/2014/main" id="{5AEBDDC2-B9BD-E94F-806C-CA136EE2E5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9140" y="1447801"/>
            <a:ext cx="9650260" cy="4221163"/>
          </a:xfrm>
        </p:spPr>
        <p:txBody>
          <a:bodyPr/>
          <a:lstStyle/>
          <a:p>
            <a:pPr marL="609600" indent="-609600">
              <a:buNone/>
            </a:pPr>
            <a:r>
              <a:rPr lang="en-US" altLang="en-US" sz="2400" dirty="0"/>
              <a:t>Also called </a:t>
            </a:r>
            <a:r>
              <a:rPr lang="en-US" altLang="en-US" sz="2400" i="1" dirty="0"/>
              <a:t>competitive</a:t>
            </a:r>
            <a:r>
              <a:rPr lang="en-US" altLang="en-US" sz="2400" dirty="0"/>
              <a:t> or </a:t>
            </a:r>
            <a:r>
              <a:rPr lang="en-US" altLang="en-US" sz="2400" i="1" dirty="0"/>
              <a:t>task </a:t>
            </a:r>
            <a:r>
              <a:rPr lang="en-US" altLang="en-US" sz="2400" dirty="0"/>
              <a:t>environment</a:t>
            </a:r>
            <a:br>
              <a:rPr lang="en-US" altLang="en-US" sz="2400" dirty="0"/>
            </a:br>
            <a:endParaRPr lang="en-US" altLang="en-US" sz="2400" dirty="0"/>
          </a:p>
          <a:p>
            <a:pPr marL="0" indent="0">
              <a:buNone/>
            </a:pPr>
            <a:r>
              <a:rPr lang="en-US" altLang="en-US" sz="2400" dirty="0"/>
              <a:t>Includes competitor positions and customer profiling based on:</a:t>
            </a:r>
            <a:br>
              <a:rPr lang="en-US" altLang="en-US" sz="2400" dirty="0"/>
            </a:br>
            <a:endParaRPr lang="en-US" alt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Geographic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Demographic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Psychographic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Buyer Behavior</a:t>
            </a:r>
            <a:br>
              <a:rPr lang="en-US" altLang="en-US" dirty="0"/>
            </a:br>
            <a:endParaRPr lang="en-US" altLang="en-US" dirty="0"/>
          </a:p>
          <a:p>
            <a:pPr marL="609600" indent="-609600"/>
            <a:r>
              <a:rPr lang="en-US" altLang="en-US" sz="2400" dirty="0"/>
              <a:t>Also includes suppliers &amp; creditors and HRM</a:t>
            </a:r>
          </a:p>
        </p:txBody>
      </p:sp>
    </p:spTree>
    <p:extLst>
      <p:ext uri="{BB962C8B-B14F-4D97-AF65-F5344CB8AC3E}">
        <p14:creationId xmlns:p14="http://schemas.microsoft.com/office/powerpoint/2010/main" val="37037378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71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C3F2EA14-4A43-9844-9CED-5A87B56423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Competitive Forces Shape Strategy</a:t>
            </a:r>
          </a:p>
        </p:txBody>
      </p:sp>
      <p:sp>
        <p:nvSpPr>
          <p:cNvPr id="72" name="Content Placeholder 2">
            <a:extLst>
              <a:ext uri="{FF2B5EF4-FFF2-40B4-BE49-F238E27FC236}">
                <a16:creationId xmlns:a16="http://schemas.microsoft.com/office/drawing/2014/main" id="{697DF412-7E9B-4346-97E9-365CE8C562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2533388"/>
          </a:xfrm>
        </p:spPr>
        <p:txBody>
          <a:bodyPr>
            <a:normAutofit lnSpcReduction="10000"/>
          </a:bodyPr>
          <a:lstStyle/>
          <a:p>
            <a:r>
              <a:rPr lang="en-US" sz="2000" b="1" dirty="0"/>
              <a:t>Determinants of Entry</a:t>
            </a:r>
            <a:endParaRPr lang="en-US" sz="2000" dirty="0"/>
          </a:p>
          <a:p>
            <a:r>
              <a:rPr lang="en-US" sz="2000" b="1" dirty="0"/>
              <a:t>Determinants of Supplier Power</a:t>
            </a:r>
            <a:endParaRPr lang="en-US" sz="2000" dirty="0"/>
          </a:p>
          <a:p>
            <a:r>
              <a:rPr lang="en-US" sz="2000" b="1" dirty="0"/>
              <a:t>Determinants of Substitution Threats</a:t>
            </a:r>
            <a:endParaRPr lang="en-US" sz="2000" dirty="0"/>
          </a:p>
          <a:p>
            <a:r>
              <a:rPr lang="en-US" sz="2000" b="1" dirty="0"/>
              <a:t>Determinants of Buyer Power</a:t>
            </a:r>
            <a:endParaRPr lang="en-US" sz="2000" dirty="0"/>
          </a:p>
          <a:p>
            <a:r>
              <a:rPr lang="en-US" sz="2000" b="1" dirty="0"/>
              <a:t>Bargaining Leverage</a:t>
            </a:r>
            <a:endParaRPr lang="en-US" sz="2000" dirty="0"/>
          </a:p>
          <a:p>
            <a:r>
              <a:rPr lang="en-US" sz="2000" b="1" dirty="0"/>
              <a:t>Price Sensitivity</a:t>
            </a:r>
            <a:endParaRPr lang="en-US" sz="2000" dirty="0"/>
          </a:p>
          <a:p>
            <a:r>
              <a:rPr lang="en-US" sz="2000" b="1" dirty="0"/>
              <a:t>Determinants of Rivalry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4" name="Slide Number Placeholder 4">
            <a:extLst>
              <a:ext uri="{FF2B5EF4-FFF2-40B4-BE49-F238E27FC236}">
                <a16:creationId xmlns:a16="http://schemas.microsoft.com/office/drawing/2014/main" id="{28B374F5-AFC5-4C85-9B8F-2AC6084CD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pic>
        <p:nvPicPr>
          <p:cNvPr id="9" name="Picture 2" descr="Porter's Five Forces: - Understanding Competitive Forces to Maximize  Profitability | Competitor analysis, Business strategy, Business management">
            <a:extLst>
              <a:ext uri="{FF2B5EF4-FFF2-40B4-BE49-F238E27FC236}">
                <a16:creationId xmlns:a16="http://schemas.microsoft.com/office/drawing/2014/main" id="{55937991-9DA2-B04C-AE9F-8EBB751FD7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8841" y="1417637"/>
            <a:ext cx="4466609" cy="398903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C0ADA49-64CC-CE44-918D-48CA37A94767}"/>
              </a:ext>
            </a:extLst>
          </p:cNvPr>
          <p:cNvSpPr txBox="1"/>
          <p:nvPr/>
        </p:nvSpPr>
        <p:spPr>
          <a:xfrm>
            <a:off x="4163786" y="4506686"/>
            <a:ext cx="1536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(Porter, 1979)</a:t>
            </a:r>
          </a:p>
        </p:txBody>
      </p:sp>
    </p:spTree>
    <p:extLst>
      <p:ext uri="{BB962C8B-B14F-4D97-AF65-F5344CB8AC3E}">
        <p14:creationId xmlns:p14="http://schemas.microsoft.com/office/powerpoint/2010/main" val="3401293813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C4FD8AF-7E0D-4D4C-9A07-813D5CDC60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7514" y="304800"/>
            <a:ext cx="8621407" cy="914400"/>
          </a:xfrm>
        </p:spPr>
        <p:txBody>
          <a:bodyPr/>
          <a:lstStyle/>
          <a:p>
            <a:pPr eaLnBrk="1" hangingPunct="1"/>
            <a:r>
              <a:rPr lang="en-US" altLang="en-US" dirty="0"/>
              <a:t>Competitive Analysis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98AD582-DD83-364D-B163-55CE49A1CD90}"/>
              </a:ext>
            </a:extLst>
          </p:cNvPr>
          <p:cNvGrpSpPr/>
          <p:nvPr/>
        </p:nvGrpSpPr>
        <p:grpSpPr>
          <a:xfrm>
            <a:off x="325677" y="1763595"/>
            <a:ext cx="11576526" cy="2810981"/>
            <a:chOff x="0" y="0"/>
            <a:chExt cx="12014200" cy="267970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E62BD703-27DA-044E-9FCA-8A6E96B03B4F}"/>
                </a:ext>
              </a:extLst>
            </p:cNvPr>
            <p:cNvSpPr/>
            <p:nvPr/>
          </p:nvSpPr>
          <p:spPr>
            <a:xfrm>
              <a:off x="4749800" y="215900"/>
              <a:ext cx="2400300" cy="2400300"/>
            </a:xfrm>
            <a:prstGeom prst="ellipse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lumMod val="95000"/>
                  </a:schemeClr>
                </a:gs>
              </a:gsLst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COMPETITOR</a:t>
              </a:r>
              <a:r>
                <a:rPr lang="en-US" sz="1800" b="0" baseline="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 RIVALRY</a:t>
              </a:r>
              <a:endParaRPr lang="en-US" sz="18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Striped Right Arrow 5">
              <a:extLst>
                <a:ext uri="{FF2B5EF4-FFF2-40B4-BE49-F238E27FC236}">
                  <a16:creationId xmlns:a16="http://schemas.microsoft.com/office/drawing/2014/main" id="{8F3437AE-5198-D345-82B3-E06A243D4E49}"/>
                </a:ext>
              </a:extLst>
            </p:cNvPr>
            <p:cNvSpPr/>
            <p:nvPr/>
          </p:nvSpPr>
          <p:spPr>
            <a:xfrm rot="1140820">
              <a:off x="2768600" y="444500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67000">
                  <a:schemeClr val="bg1">
                    <a:lumMod val="75000"/>
                  </a:schemeClr>
                </a:gs>
              </a:gsLst>
              <a:lin ang="132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7" name="Striped Right Arrow 6">
              <a:extLst>
                <a:ext uri="{FF2B5EF4-FFF2-40B4-BE49-F238E27FC236}">
                  <a16:creationId xmlns:a16="http://schemas.microsoft.com/office/drawing/2014/main" id="{F9C075A5-18CF-6B41-9185-42D9B5329A8D}"/>
                </a:ext>
              </a:extLst>
            </p:cNvPr>
            <p:cNvSpPr/>
            <p:nvPr/>
          </p:nvSpPr>
          <p:spPr>
            <a:xfrm rot="20638576">
              <a:off x="2743200" y="1879600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73000">
                  <a:schemeClr val="bg1">
                    <a:lumMod val="85000"/>
                  </a:schemeClr>
                </a:gs>
              </a:gsLst>
              <a:lin ang="3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8" name="Striped Right Arrow 7">
              <a:extLst>
                <a:ext uri="{FF2B5EF4-FFF2-40B4-BE49-F238E27FC236}">
                  <a16:creationId xmlns:a16="http://schemas.microsoft.com/office/drawing/2014/main" id="{62617106-105B-3549-9E42-D8949342455D}"/>
                </a:ext>
              </a:extLst>
            </p:cNvPr>
            <p:cNvSpPr/>
            <p:nvPr/>
          </p:nvSpPr>
          <p:spPr>
            <a:xfrm rot="9665094">
              <a:off x="7289801" y="469899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76000">
                  <a:schemeClr val="tx2">
                    <a:lumMod val="20000"/>
                    <a:lumOff val="80000"/>
                  </a:schemeClr>
                </a:gs>
              </a:gsLst>
              <a:lin ang="3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9" name="Striped Right Arrow 8">
              <a:extLst>
                <a:ext uri="{FF2B5EF4-FFF2-40B4-BE49-F238E27FC236}">
                  <a16:creationId xmlns:a16="http://schemas.microsoft.com/office/drawing/2014/main" id="{C22B0F79-924E-F04F-9755-0E63CD8C871F}"/>
                </a:ext>
              </a:extLst>
            </p:cNvPr>
            <p:cNvSpPr/>
            <p:nvPr/>
          </p:nvSpPr>
          <p:spPr>
            <a:xfrm rot="11558620">
              <a:off x="7353300" y="1854200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57000">
                  <a:srgbClr val="E2E8F0"/>
                </a:gs>
              </a:gsLst>
              <a:lin ang="132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0" name="Rounded Rectangle 9">
              <a:extLst>
                <a:ext uri="{FF2B5EF4-FFF2-40B4-BE49-F238E27FC236}">
                  <a16:creationId xmlns:a16="http://schemas.microsoft.com/office/drawing/2014/main" id="{EC9A57C3-F4DE-B647-80B2-F064B3F35F08}"/>
                </a:ext>
              </a:extLst>
            </p:cNvPr>
            <p:cNvSpPr/>
            <p:nvPr/>
          </p:nvSpPr>
          <p:spPr>
            <a:xfrm>
              <a:off x="0" y="0"/>
              <a:ext cx="3213100" cy="965200"/>
            </a:xfrm>
            <a:prstGeom prst="roundRect">
              <a:avLst/>
            </a:prstGeom>
            <a:gradFill>
              <a:gsLst>
                <a:gs pos="100000">
                  <a:schemeClr val="bg1"/>
                </a:gs>
                <a:gs pos="4000">
                  <a:schemeClr val="bg1">
                    <a:lumMod val="75000"/>
                  </a:schemeClr>
                </a:gs>
              </a:gsLst>
              <a:lin ang="132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THREAT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ENTRY</a:t>
              </a:r>
            </a:p>
          </p:txBody>
        </p:sp>
        <p:sp>
          <p:nvSpPr>
            <p:cNvPr id="11" name="Rounded Rectangle 10">
              <a:extLst>
                <a:ext uri="{FF2B5EF4-FFF2-40B4-BE49-F238E27FC236}">
                  <a16:creationId xmlns:a16="http://schemas.microsoft.com/office/drawing/2014/main" id="{F0AF6F01-2B22-1948-ACBC-326EC28B68BE}"/>
                </a:ext>
              </a:extLst>
            </p:cNvPr>
            <p:cNvSpPr/>
            <p:nvPr/>
          </p:nvSpPr>
          <p:spPr>
            <a:xfrm>
              <a:off x="0" y="1714500"/>
              <a:ext cx="3213100" cy="965200"/>
            </a:xfrm>
            <a:prstGeom prst="roundRect">
              <a:avLst/>
            </a:prstGeom>
            <a:gradFill>
              <a:gsLst>
                <a:gs pos="100000">
                  <a:schemeClr val="bg1"/>
                </a:gs>
                <a:gs pos="48000">
                  <a:schemeClr val="bg1">
                    <a:lumMod val="95000"/>
                  </a:schemeClr>
                </a:gs>
              </a:gsLst>
              <a:lin ang="30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THREAT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SUBSTITUTES</a:t>
              </a:r>
            </a:p>
          </p:txBody>
        </p:sp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D2DC615E-9331-9643-A371-F9C70F60A4D1}"/>
                </a:ext>
              </a:extLst>
            </p:cNvPr>
            <p:cNvSpPr/>
            <p:nvPr/>
          </p:nvSpPr>
          <p:spPr>
            <a:xfrm>
              <a:off x="8801100" y="0"/>
              <a:ext cx="3213100" cy="965200"/>
            </a:xfrm>
            <a:prstGeom prst="roundRect">
              <a:avLst/>
            </a:prstGeom>
            <a:gradFill>
              <a:gsLst>
                <a:gs pos="0">
                  <a:schemeClr val="bg1"/>
                </a:gs>
                <a:gs pos="76000">
                  <a:schemeClr val="tx2">
                    <a:lumMod val="20000"/>
                    <a:lumOff val="80000"/>
                  </a:schemeClr>
                </a:gs>
              </a:gsLst>
              <a:lin ang="30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BARGAINING POWER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BUYERS</a:t>
              </a:r>
            </a:p>
          </p:txBody>
        </p:sp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A038A971-AE7E-F043-ADA1-C5BAF05A90B1}"/>
                </a:ext>
              </a:extLst>
            </p:cNvPr>
            <p:cNvSpPr/>
            <p:nvPr/>
          </p:nvSpPr>
          <p:spPr>
            <a:xfrm>
              <a:off x="8801100" y="1714500"/>
              <a:ext cx="3213100" cy="965200"/>
            </a:xfrm>
            <a:prstGeom prst="roundRect">
              <a:avLst/>
            </a:prstGeom>
            <a:gradFill>
              <a:gsLst>
                <a:gs pos="0">
                  <a:schemeClr val="bg1"/>
                </a:gs>
                <a:gs pos="57000">
                  <a:srgbClr val="E2E8F0"/>
                </a:gs>
              </a:gsLst>
              <a:lin ang="132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BARGAINING POWER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SUPPLIERS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814338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1CC275C8-8417-BE4C-AD72-FA54EC1ECE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7514" y="304800"/>
            <a:ext cx="8671511" cy="914400"/>
          </a:xfrm>
        </p:spPr>
        <p:txBody>
          <a:bodyPr/>
          <a:lstStyle/>
          <a:p>
            <a:pPr eaLnBrk="1" hangingPunct="1"/>
            <a:r>
              <a:rPr lang="en-US" altLang="en-US" dirty="0"/>
              <a:t>Emphasis on Environmental Factors</a:t>
            </a:r>
          </a:p>
        </p:txBody>
      </p:sp>
      <p:pic>
        <p:nvPicPr>
          <p:cNvPr id="28674" name="Picture 2" descr="What are environmental factors? - Market Business News">
            <a:extLst>
              <a:ext uri="{FF2B5EF4-FFF2-40B4-BE49-F238E27FC236}">
                <a16:creationId xmlns:a16="http://schemas.microsoft.com/office/drawing/2014/main" id="{82CA09B3-7EC9-8B48-9CCE-9328F988B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263" y="1356518"/>
            <a:ext cx="4573032" cy="414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6" name="Picture 4" descr="Strategic Planning: The external environment">
            <a:extLst>
              <a:ext uri="{FF2B5EF4-FFF2-40B4-BE49-F238E27FC236}">
                <a16:creationId xmlns:a16="http://schemas.microsoft.com/office/drawing/2014/main" id="{EF5E45FA-C190-9747-921E-3443323E5F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016" y="1307545"/>
            <a:ext cx="4242910" cy="424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107355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1853"/>
            <a:ext cx="10972800" cy="3897590"/>
          </a:xfrm>
        </p:spPr>
        <p:txBody>
          <a:bodyPr>
            <a:normAutofit lnSpcReduction="10000"/>
          </a:bodyPr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Describe the 3 tiers of environmental factors that affect </a:t>
            </a:r>
            <a:r>
              <a:rPr lang="en-US" altLang="en-US" sz="1800" dirty="0" err="1"/>
              <a:t>organisational</a:t>
            </a:r>
            <a:r>
              <a:rPr lang="en-US" altLang="en-US" sz="1800" dirty="0"/>
              <a:t> performance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List and explain 5 factors in the remote environment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Give examples of the economic, social, political, technological, and ecological influences on a business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Explain the five forces model of industry analysis and give examples of each force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Give examples of the influences of entry barriers, supplier power, buyer power, substitute availability, and competitive rivalry on a business 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List and explain the five factors in the operating environment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Give examples of the influences of competitors, creditors, customers, </a:t>
            </a:r>
            <a:r>
              <a:rPr lang="en-US" altLang="en-US" sz="1800" dirty="0" err="1"/>
              <a:t>labour</a:t>
            </a:r>
            <a:r>
              <a:rPr lang="en-US" altLang="en-US" sz="1800" dirty="0"/>
              <a:t>, and direct suppliers on a business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82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855F1-54CD-3949-83C7-D1EBA7DB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Organisational Efficiency </a:t>
            </a:r>
            <a:br>
              <a:rPr lang="en-GB" sz="2400" b="1" dirty="0"/>
            </a:b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4393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Allen, M. (2001) Analysing the Organisational Environment..: Select Knowledge Limited, Bucks. UK</a:t>
            </a:r>
            <a:br>
              <a:rPr lang="en-GB" sz="1400" dirty="0"/>
            </a:br>
            <a:endParaRPr lang="en-GB" sz="1400" dirty="0"/>
          </a:p>
          <a:p>
            <a:r>
              <a:rPr lang="en-GB" sz="1400" dirty="0"/>
              <a:t>Pearce, J. A., Robinson, R. B., (2005). Strategic management: Formulation, implementation, and control (9th ed.). New York: McGraw-Hill Irwin.</a:t>
            </a:r>
          </a:p>
          <a:p>
            <a:endParaRPr lang="en-GB" sz="1400" dirty="0"/>
          </a:p>
          <a:p>
            <a:r>
              <a:rPr lang="en-US" sz="1400" dirty="0"/>
              <a:t>Porter, M. (1979) "How Competitive Forces Shape Strategy", Harvard Business Review, May 1979 (Vol. 57, No. 2), pp. 137–145.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8561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679</Words>
  <Application>Microsoft Macintosh PowerPoint</Application>
  <PresentationFormat>Widescreen</PresentationFormat>
  <Paragraphs>134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Myriad Pro</vt:lpstr>
      <vt:lpstr>20140311PresentationUWTSDTemplate</vt:lpstr>
      <vt:lpstr>BA Management Skills for the Workplace BMSK5005</vt:lpstr>
      <vt:lpstr>Workplace Culture &amp; its Impact on Organisational Efficiency </vt:lpstr>
      <vt:lpstr> Workplace Culture &amp; its Impact on  Organisational Efficiency  </vt:lpstr>
      <vt:lpstr>External Environment</vt:lpstr>
      <vt:lpstr>External Environment</vt:lpstr>
      <vt:lpstr>Organisational External Environment</vt:lpstr>
      <vt:lpstr>Remote Environment</vt:lpstr>
      <vt:lpstr>Remote Environment</vt:lpstr>
      <vt:lpstr>Industry Environment</vt:lpstr>
      <vt:lpstr>Operating Environment</vt:lpstr>
      <vt:lpstr>Operating Environment</vt:lpstr>
      <vt:lpstr>Competitive Forces Shape Strategy</vt:lpstr>
      <vt:lpstr>Competitive Analysis</vt:lpstr>
      <vt:lpstr>Emphasis on Environmental Factors</vt:lpstr>
      <vt:lpstr>Homework</vt:lpstr>
      <vt:lpstr> Workplace Culture &amp; its Impact on Organisational Efficiency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Management Skills for the Workplace BMSK5005</dc:title>
  <dc:creator>Mark Bell-Davies</dc:creator>
  <cp:lastModifiedBy>Mark Bell-Davies</cp:lastModifiedBy>
  <cp:revision>7</cp:revision>
  <dcterms:created xsi:type="dcterms:W3CDTF">2020-12-09T11:40:21Z</dcterms:created>
  <dcterms:modified xsi:type="dcterms:W3CDTF">2020-12-09T12:17:53Z</dcterms:modified>
</cp:coreProperties>
</file>