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7" r:id="rId2"/>
    <p:sldId id="312" r:id="rId3"/>
    <p:sldId id="306" r:id="rId4"/>
    <p:sldId id="307" r:id="rId5"/>
    <p:sldId id="308" r:id="rId6"/>
    <p:sldId id="264" r:id="rId7"/>
    <p:sldId id="265" r:id="rId8"/>
    <p:sldId id="279" r:id="rId9"/>
    <p:sldId id="314" r:id="rId10"/>
    <p:sldId id="342" r:id="rId11"/>
    <p:sldId id="343" r:id="rId12"/>
    <p:sldId id="303" r:id="rId13"/>
    <p:sldId id="344" r:id="rId14"/>
    <p:sldId id="345" r:id="rId15"/>
    <p:sldId id="346" r:id="rId16"/>
    <p:sldId id="347" r:id="rId17"/>
    <p:sldId id="340" r:id="rId18"/>
    <p:sldId id="341" r:id="rId19"/>
    <p:sldId id="311" r:id="rId20"/>
    <p:sldId id="285" r:id="rId21"/>
    <p:sldId id="286" r:id="rId22"/>
    <p:sldId id="261" r:id="rId23"/>
    <p:sldId id="287" r:id="rId24"/>
    <p:sldId id="288" r:id="rId25"/>
    <p:sldId id="289" r:id="rId26"/>
    <p:sldId id="290" r:id="rId27"/>
    <p:sldId id="291" r:id="rId28"/>
    <p:sldId id="292" r:id="rId29"/>
    <p:sldId id="293" r:id="rId30"/>
    <p:sldId id="294" r:id="rId31"/>
    <p:sldId id="295" r:id="rId32"/>
    <p:sldId id="296" r:id="rId33"/>
    <p:sldId id="297" r:id="rId34"/>
    <p:sldId id="298" r:id="rId35"/>
    <p:sldId id="299" r:id="rId36"/>
    <p:sldId id="315" r:id="rId37"/>
    <p:sldId id="316" r:id="rId38"/>
    <p:sldId id="317" r:id="rId39"/>
    <p:sldId id="318" r:id="rId40"/>
    <p:sldId id="320" r:id="rId41"/>
    <p:sldId id="321" r:id="rId42"/>
    <p:sldId id="322" r:id="rId43"/>
    <p:sldId id="323" r:id="rId44"/>
    <p:sldId id="324" r:id="rId45"/>
    <p:sldId id="325" r:id="rId46"/>
    <p:sldId id="327" r:id="rId47"/>
    <p:sldId id="337" r:id="rId48"/>
    <p:sldId id="281" r:id="rId49"/>
    <p:sldId id="328" r:id="rId50"/>
    <p:sldId id="339" r:id="rId51"/>
    <p:sldId id="329" r:id="rId52"/>
    <p:sldId id="330" r:id="rId53"/>
    <p:sldId id="331" r:id="rId54"/>
    <p:sldId id="275" r:id="rId55"/>
    <p:sldId id="305" r:id="rId56"/>
    <p:sldId id="283" r:id="rId57"/>
    <p:sldId id="282" r:id="rId58"/>
    <p:sldId id="348" r:id="rId59"/>
    <p:sldId id="300" r:id="rId60"/>
    <p:sldId id="349" r:id="rId61"/>
    <p:sldId id="350" r:id="rId62"/>
    <p:sldId id="351" r:id="rId63"/>
    <p:sldId id="301" r:id="rId64"/>
    <p:sldId id="302" r:id="rId65"/>
    <p:sldId id="332" r:id="rId66"/>
    <p:sldId id="333" r:id="rId67"/>
    <p:sldId id="334" r:id="rId68"/>
    <p:sldId id="335" r:id="rId69"/>
    <p:sldId id="336" r:id="rId70"/>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04F0053-E355-4C0D-AF90-B3AAD7DD3E8C}" type="datetimeFigureOut">
              <a:rPr lang="en-GB" smtClean="0"/>
              <a:pPr/>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66A9B0-FF28-4435-B744-EDEC1D4EC9C3}" type="slidenum">
              <a:rPr lang="en-GB" smtClean="0"/>
              <a:pPr/>
              <a:t>‹#›</a:t>
            </a:fld>
            <a:endParaRPr lang="en-GB"/>
          </a:p>
        </p:txBody>
      </p:sp>
    </p:spTree>
    <p:extLst>
      <p:ext uri="{BB962C8B-B14F-4D97-AF65-F5344CB8AC3E}">
        <p14:creationId xmlns:p14="http://schemas.microsoft.com/office/powerpoint/2010/main" val="16574687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04F0053-E355-4C0D-AF90-B3AAD7DD3E8C}" type="datetimeFigureOut">
              <a:rPr lang="en-GB" smtClean="0"/>
              <a:pPr/>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66A9B0-FF28-4435-B744-EDEC1D4EC9C3}" type="slidenum">
              <a:rPr lang="en-GB" smtClean="0"/>
              <a:pPr/>
              <a:t>‹#›</a:t>
            </a:fld>
            <a:endParaRPr lang="en-GB"/>
          </a:p>
        </p:txBody>
      </p:sp>
    </p:spTree>
    <p:extLst>
      <p:ext uri="{BB962C8B-B14F-4D97-AF65-F5344CB8AC3E}">
        <p14:creationId xmlns:p14="http://schemas.microsoft.com/office/powerpoint/2010/main" val="2298312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04F0053-E355-4C0D-AF90-B3AAD7DD3E8C}" type="datetimeFigureOut">
              <a:rPr lang="en-GB" smtClean="0"/>
              <a:pPr/>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66A9B0-FF28-4435-B744-EDEC1D4EC9C3}" type="slidenum">
              <a:rPr lang="en-GB" smtClean="0"/>
              <a:pPr/>
              <a:t>‹#›</a:t>
            </a:fld>
            <a:endParaRPr lang="en-GB"/>
          </a:p>
        </p:txBody>
      </p:sp>
    </p:spTree>
    <p:extLst>
      <p:ext uri="{BB962C8B-B14F-4D97-AF65-F5344CB8AC3E}">
        <p14:creationId xmlns:p14="http://schemas.microsoft.com/office/powerpoint/2010/main" val="645545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04F0053-E355-4C0D-AF90-B3AAD7DD3E8C}" type="datetimeFigureOut">
              <a:rPr lang="en-GB" smtClean="0"/>
              <a:pPr/>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66A9B0-FF28-4435-B744-EDEC1D4EC9C3}" type="slidenum">
              <a:rPr lang="en-GB" smtClean="0"/>
              <a:pPr/>
              <a:t>‹#›</a:t>
            </a:fld>
            <a:endParaRPr lang="en-GB"/>
          </a:p>
        </p:txBody>
      </p:sp>
    </p:spTree>
    <p:extLst>
      <p:ext uri="{BB962C8B-B14F-4D97-AF65-F5344CB8AC3E}">
        <p14:creationId xmlns:p14="http://schemas.microsoft.com/office/powerpoint/2010/main" val="1534773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04F0053-E355-4C0D-AF90-B3AAD7DD3E8C}" type="datetimeFigureOut">
              <a:rPr lang="en-GB" smtClean="0"/>
              <a:pPr/>
              <a:t>25/10/2018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66A9B0-FF28-4435-B744-EDEC1D4EC9C3}" type="slidenum">
              <a:rPr lang="en-GB" smtClean="0"/>
              <a:pPr/>
              <a:t>‹#›</a:t>
            </a:fld>
            <a:endParaRPr lang="en-GB"/>
          </a:p>
        </p:txBody>
      </p:sp>
    </p:spTree>
    <p:extLst>
      <p:ext uri="{BB962C8B-B14F-4D97-AF65-F5344CB8AC3E}">
        <p14:creationId xmlns:p14="http://schemas.microsoft.com/office/powerpoint/2010/main" val="4213941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04F0053-E355-4C0D-AF90-B3AAD7DD3E8C}" type="datetimeFigureOut">
              <a:rPr lang="en-GB" smtClean="0"/>
              <a:pPr/>
              <a:t>25/10/2018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66A9B0-FF28-4435-B744-EDEC1D4EC9C3}" type="slidenum">
              <a:rPr lang="en-GB" smtClean="0"/>
              <a:pPr/>
              <a:t>‹#›</a:t>
            </a:fld>
            <a:endParaRPr lang="en-GB"/>
          </a:p>
        </p:txBody>
      </p:sp>
    </p:spTree>
    <p:extLst>
      <p:ext uri="{BB962C8B-B14F-4D97-AF65-F5344CB8AC3E}">
        <p14:creationId xmlns:p14="http://schemas.microsoft.com/office/powerpoint/2010/main" val="2311648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4F0053-E355-4C0D-AF90-B3AAD7DD3E8C}" type="datetimeFigureOut">
              <a:rPr lang="en-GB" smtClean="0"/>
              <a:pPr/>
              <a:t>25/10/2018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66A9B0-FF28-4435-B744-EDEC1D4EC9C3}" type="slidenum">
              <a:rPr lang="en-GB" smtClean="0"/>
              <a:pPr/>
              <a:t>‹#›</a:t>
            </a:fld>
            <a:endParaRPr lang="en-GB"/>
          </a:p>
        </p:txBody>
      </p:sp>
    </p:spTree>
    <p:extLst>
      <p:ext uri="{BB962C8B-B14F-4D97-AF65-F5344CB8AC3E}">
        <p14:creationId xmlns:p14="http://schemas.microsoft.com/office/powerpoint/2010/main" val="2172845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04F0053-E355-4C0D-AF90-B3AAD7DD3E8C}" type="datetimeFigureOut">
              <a:rPr lang="en-GB" smtClean="0"/>
              <a:pPr/>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66A9B0-FF28-4435-B744-EDEC1D4EC9C3}" type="slidenum">
              <a:rPr lang="en-GB" smtClean="0"/>
              <a:pPr/>
              <a:t>‹#›</a:t>
            </a:fld>
            <a:endParaRPr lang="en-GB"/>
          </a:p>
        </p:txBody>
      </p:sp>
    </p:spTree>
    <p:extLst>
      <p:ext uri="{BB962C8B-B14F-4D97-AF65-F5344CB8AC3E}">
        <p14:creationId xmlns:p14="http://schemas.microsoft.com/office/powerpoint/2010/main" val="3155778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04F0053-E355-4C0D-AF90-B3AAD7DD3E8C}" type="datetimeFigureOut">
              <a:rPr lang="en-GB" smtClean="0"/>
              <a:pPr/>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66A9B0-FF28-4435-B744-EDEC1D4EC9C3}" type="slidenum">
              <a:rPr lang="en-GB" smtClean="0"/>
              <a:pPr/>
              <a:t>‹#›</a:t>
            </a:fld>
            <a:endParaRPr lang="en-GB"/>
          </a:p>
        </p:txBody>
      </p:sp>
    </p:spTree>
    <p:extLst>
      <p:ext uri="{BB962C8B-B14F-4D97-AF65-F5344CB8AC3E}">
        <p14:creationId xmlns:p14="http://schemas.microsoft.com/office/powerpoint/2010/main" val="1499240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04F0053-E355-4C0D-AF90-B3AAD7DD3E8C}" type="datetimeFigureOut">
              <a:rPr lang="en-GB" smtClean="0"/>
              <a:pPr/>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66A9B0-FF28-4435-B744-EDEC1D4EC9C3}" type="slidenum">
              <a:rPr lang="en-GB" smtClean="0"/>
              <a:pPr/>
              <a:t>‹#›</a:t>
            </a:fld>
            <a:endParaRPr lang="en-GB"/>
          </a:p>
        </p:txBody>
      </p:sp>
    </p:spTree>
    <p:extLst>
      <p:ext uri="{BB962C8B-B14F-4D97-AF65-F5344CB8AC3E}">
        <p14:creationId xmlns:p14="http://schemas.microsoft.com/office/powerpoint/2010/main" val="484281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04F0053-E355-4C0D-AF90-B3AAD7DD3E8C}" type="datetimeFigureOut">
              <a:rPr lang="en-GB" smtClean="0"/>
              <a:pPr/>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66A9B0-FF28-4435-B744-EDEC1D4EC9C3}" type="slidenum">
              <a:rPr lang="en-GB" smtClean="0"/>
              <a:pPr/>
              <a:t>‹#›</a:t>
            </a:fld>
            <a:endParaRPr lang="en-GB"/>
          </a:p>
        </p:txBody>
      </p:sp>
    </p:spTree>
    <p:extLst>
      <p:ext uri="{BB962C8B-B14F-4D97-AF65-F5344CB8AC3E}">
        <p14:creationId xmlns:p14="http://schemas.microsoft.com/office/powerpoint/2010/main" val="3113779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4F0053-E355-4C0D-AF90-B3AAD7DD3E8C}" type="datetimeFigureOut">
              <a:rPr lang="en-GB" smtClean="0"/>
              <a:pPr/>
              <a:t>25/10/2018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66A9B0-FF28-4435-B744-EDEC1D4EC9C3}" type="slidenum">
              <a:rPr lang="en-GB" smtClean="0"/>
              <a:pPr/>
              <a:t>‹#›</a:t>
            </a:fld>
            <a:endParaRPr lang="en-GB"/>
          </a:p>
        </p:txBody>
      </p:sp>
    </p:spTree>
    <p:extLst>
      <p:ext uri="{BB962C8B-B14F-4D97-AF65-F5344CB8AC3E}">
        <p14:creationId xmlns:p14="http://schemas.microsoft.com/office/powerpoint/2010/main" val="44727248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ved=0CAcQjRw&amp;url=http://www.bbsplumb.com/heating/space-water-heating.html&amp;ei=mvVQVISCCMOUapq8gNAG&amp;bvm=bv.78597519,d.ZGU&amp;psig=AFQjCNG6tB-BOW34r7O4Q8eTjByQJzDPxA&amp;ust=1414678198173771" TargetMode="External"/><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hyperlink" Target="https://www.google.co.uk/url?sa=i&amp;rct=j&amp;q=&amp;esrc=s&amp;frm=1&amp;source=images&amp;cd=&amp;ved=0CAcQjRw&amp;url=https://www.e-education.psu.edu/egee102/node/2053&amp;ei=T_dQVOPzJ4_raJ-QgfgD&amp;psig=AFQjCNFSBHqHq8J1FfbHicfbE0QhKi_icQ&amp;ust=1414678522443856"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ved=0CAcQjRw&amp;url=http://www.made4property.net/services/energy-efficient-boiler-installation/&amp;ei=mf5QVInhK8beaOuagegG&amp;psig=AFQjCNGrQCjhrplKJrGII6XISEoJDt1uGA&amp;ust=1414680517373869" TargetMode="External"/><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hyperlink" Target="http://grahamfrost.com/wp-content/uploads/2011/07/radiator.jpg" TargetMode="External"/><Relationship Id="rId2" Type="http://schemas.openxmlformats.org/officeDocument/2006/relationships/image" Target="../media/image25.jpg"/><Relationship Id="rId1" Type="http://schemas.openxmlformats.org/officeDocument/2006/relationships/slideLayout" Target="../slideLayouts/slideLayout7.xml"/><Relationship Id="rId5" Type="http://schemas.openxmlformats.org/officeDocument/2006/relationships/image" Target="../media/image27.jpg"/><Relationship Id="rId4" Type="http://schemas.openxmlformats.org/officeDocument/2006/relationships/image" Target="../media/image26.jpeg"/></Relationships>
</file>

<file path=ppt/slides/_rels/slide5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gif"/><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hyperlink" Target="http://www.google.co.uk/url?sa=i&amp;rct=j&amp;q=&amp;esrc=s&amp;frm=1&amp;source=images&amp;cd=&amp;cad=rja&amp;uact=8&amp;docid=IoG8EMGQpb37vM&amp;tbnid=Wh4gpLboHv_TrM:&amp;ved=0CAUQjRw&amp;url=http://www.spcoils.co.uk/Products/RadiantHeatingCoolingwithHeatPumps.aspx&amp;ei=oKPXU6PtIISS7AaD_oD4DQ&amp;bvm=bv.71778758,d.ZGU&amp;psig=AFQjCNGXSyUbMQSw-PV5M-KOZlJ1JhsfTQ&amp;ust=1406727380441529" TargetMode="External"/><Relationship Id="rId1" Type="http://schemas.openxmlformats.org/officeDocument/2006/relationships/slideLayout" Target="../slideLayouts/slideLayout7.xml"/><Relationship Id="rId4" Type="http://schemas.openxmlformats.org/officeDocument/2006/relationships/image" Target="../media/image32.jpg"/></Relationships>
</file>

<file path=ppt/slides/_rels/slide5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g"/><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54.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docid=xP5KD_M8SgY2yM&amp;tbnid=p60sKK9UtmeTtM:&amp;ved=0CAUQjRw&amp;url=http://www.homepower.com/articles/solar-water-heating/space-heating/renewable-hydronic-heating/page/0/3&amp;ei=l6XXU77BDoOQ7AbdxoGYDw&amp;bvm=bv.71778758,d.ZGU&amp;psig=AFQjCNFyDa4NeI64vI-blktqxTTbGpZwVg&amp;ust=1406727945377302" TargetMode="External"/><Relationship Id="rId2" Type="http://schemas.openxmlformats.org/officeDocument/2006/relationships/image" Target="../media/image36.jpeg"/><Relationship Id="rId1" Type="http://schemas.openxmlformats.org/officeDocument/2006/relationships/slideLayout" Target="../slideLayouts/slideLayout7.xml"/><Relationship Id="rId4" Type="http://schemas.openxmlformats.org/officeDocument/2006/relationships/image" Target="../media/image37.jpeg"/></Relationships>
</file>

<file path=ppt/slides/_rels/slide55.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docid=xP5KD_M8SgY2yM&amp;tbnid=p60sKK9UtmeTtM:&amp;ved=0CAUQjRw&amp;url=http://www.homepower.com/articles/solar-water-heating/space-heating/renewable-hydronic-heating/page/0/3&amp;ei=l6XXU77BDoOQ7AbdxoGYDw&amp;bvm=bv.71778758,d.ZGU&amp;psig=AFQjCNFyDa4NeI64vI-blktqxTTbGpZwVg&amp;ust=1406727945377302" TargetMode="External"/><Relationship Id="rId2" Type="http://schemas.openxmlformats.org/officeDocument/2006/relationships/image" Target="../media/image38.jpeg"/><Relationship Id="rId1" Type="http://schemas.openxmlformats.org/officeDocument/2006/relationships/slideLayout" Target="../slideLayouts/slideLayout7.xml"/><Relationship Id="rId4" Type="http://schemas.openxmlformats.org/officeDocument/2006/relationships/image" Target="../media/image37.jpeg"/></Relationships>
</file>

<file path=ppt/slides/_rels/slide5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docid=MoWUZYWzjNiuiM&amp;tbnid=TalmndmtEe3idM:&amp;ved=0CAUQjRw&amp;url=http://www.homebuilding.co.uk/advice/key-choices/heating/choosing-right-radiator&amp;ei=DZHfU6u0LpPn7Abkq4HAAg&amp;bvm=bv.72197243,d.ZGU&amp;psig=AFQjCNFehtOH7huKlbBr_S8H2tALKI3U8A&amp;ust=1407246976250896" TargetMode="External"/><Relationship Id="rId2" Type="http://schemas.openxmlformats.org/officeDocument/2006/relationships/image" Target="../media/image41.jpeg"/><Relationship Id="rId1" Type="http://schemas.openxmlformats.org/officeDocument/2006/relationships/slideLayout" Target="../slideLayouts/slideLayout7.xml"/><Relationship Id="rId6" Type="http://schemas.openxmlformats.org/officeDocument/2006/relationships/image" Target="../media/image43.jpeg"/><Relationship Id="rId5" Type="http://schemas.openxmlformats.org/officeDocument/2006/relationships/hyperlink" Target="http://www.google.co.uk/url?sa=i&amp;rct=j&amp;q=&amp;esrc=s&amp;frm=1&amp;source=images&amp;cd=&amp;cad=rja&amp;uact=8&amp;docid=Rm9vh8TmPbfRuM&amp;tbnid=WdcekTDwgsD0dM:&amp;ved=0CAUQjRw&amp;url=http://radiatorsuk.com/p/559415/fortuna-ultra-modern-radiator-for-wet-systems-by-mhs-radiators.html&amp;ei=OpHfU4TGMsmV7AbhqYH4DQ&amp;bvm=bv.72197243,d.ZGU&amp;psig=AFQjCNFehtOH7huKlbBr_S8H2tALKI3U8A&amp;ust=1407246976250896" TargetMode="External"/><Relationship Id="rId4" Type="http://schemas.openxmlformats.org/officeDocument/2006/relationships/image" Target="../media/image42.jpeg"/></Relationships>
</file>

<file path=ppt/slides/_rels/slide58.xml.rels><?xml version="1.0" encoding="UTF-8" standalone="yes"?>
<Relationships xmlns="http://schemas.openxmlformats.org/package/2006/relationships"><Relationship Id="rId3" Type="http://schemas.openxmlformats.org/officeDocument/2006/relationships/image" Target="../media/image45.gif"/><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7.xml"/><Relationship Id="rId5" Type="http://schemas.openxmlformats.org/officeDocument/2006/relationships/image" Target="../media/image49.jpeg"/><Relationship Id="rId4" Type="http://schemas.openxmlformats.org/officeDocument/2006/relationships/image" Target="../media/image48.jpeg"/></Relationships>
</file>

<file path=ppt/slides/_rels/slide61.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7.xml"/><Relationship Id="rId6" Type="http://schemas.openxmlformats.org/officeDocument/2006/relationships/image" Target="../media/image54.jpeg"/><Relationship Id="rId5" Type="http://schemas.openxmlformats.org/officeDocument/2006/relationships/image" Target="../media/image53.jpeg"/><Relationship Id="rId4" Type="http://schemas.openxmlformats.org/officeDocument/2006/relationships/image" Target="../media/image52.jpe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iMrKnn2f7VAhWC1xQKHdMADnEQjRwIBw&amp;url=http://www.alumascfacades.com/products/external-wall-insulation/ewi-direct-fix-systems/swisslab-ewi-refurbishment/&amp;psig=AFQjCNFTaiLCMRdJ421qFCdNa9mXyfIUWA&amp;ust=1504173573942309" TargetMode="External"/><Relationship Id="rId2" Type="http://schemas.openxmlformats.org/officeDocument/2006/relationships/image" Target="../media/image57.png"/><Relationship Id="rId1" Type="http://schemas.openxmlformats.org/officeDocument/2006/relationships/slideLayout" Target="../slideLayouts/slideLayout7.xml"/><Relationship Id="rId4" Type="http://schemas.openxmlformats.org/officeDocument/2006/relationships/image" Target="../media/image58.jpeg"/></Relationships>
</file>

<file path=ppt/slides/_rels/slide6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2" name="Picture 38" descr="Space heat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03648" y="-10780"/>
            <a:ext cx="774035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380310" y="1311"/>
            <a:ext cx="1763688" cy="6858000"/>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pic>
        <p:nvPicPr>
          <p:cNvPr id="1026" name="Picture 2" descr="https://encrypted-tbn0.gstatic.com/images?q=tbn:ANd9GcSSo8TciK1aMhJs57JqGc1Q-h5BXEF7_9qVvXJGwySvTGGU2uhUpw">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7544" y="1484784"/>
            <a:ext cx="8286750" cy="2314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31087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605200"/>
            <a:ext cx="6696744" cy="769441"/>
          </a:xfrm>
          <a:prstGeom prst="rect">
            <a:avLst/>
          </a:prstGeom>
          <a:noFill/>
        </p:spPr>
        <p:txBody>
          <a:bodyPr wrap="square" rtlCol="0">
            <a:spAutoFit/>
          </a:bodyPr>
          <a:lstStyle/>
          <a:p>
            <a:r>
              <a:rPr lang="en-GB" sz="4400" dirty="0" smtClean="0"/>
              <a:t>What is Space Heating?</a:t>
            </a:r>
            <a:endParaRPr lang="en-GB" sz="4400" dirty="0"/>
          </a:p>
        </p:txBody>
      </p:sp>
      <p:sp>
        <p:nvSpPr>
          <p:cNvPr id="3" name="TextBox 2"/>
          <p:cNvSpPr txBox="1"/>
          <p:nvPr/>
        </p:nvSpPr>
        <p:spPr>
          <a:xfrm>
            <a:off x="251520" y="1700807"/>
            <a:ext cx="7128792" cy="4893647"/>
          </a:xfrm>
          <a:prstGeom prst="rect">
            <a:avLst/>
          </a:prstGeom>
          <a:noFill/>
        </p:spPr>
        <p:txBody>
          <a:bodyPr wrap="square" rtlCol="0">
            <a:spAutoFit/>
          </a:bodyPr>
          <a:lstStyle/>
          <a:p>
            <a:r>
              <a:rPr lang="en-GB" sz="2400" dirty="0" smtClean="0"/>
              <a:t>Term for providing heat to raise the internal environmental temperature.</a:t>
            </a:r>
          </a:p>
          <a:p>
            <a:endParaRPr lang="en-GB" sz="2400" dirty="0"/>
          </a:p>
          <a:p>
            <a:r>
              <a:rPr lang="en-GB" sz="2400" dirty="0" smtClean="0"/>
              <a:t>Space Heating can be achieved by a </a:t>
            </a:r>
            <a:r>
              <a:rPr lang="en-GB" sz="2400" b="1" dirty="0" smtClean="0">
                <a:solidFill>
                  <a:srgbClr val="0070C0"/>
                </a:solidFill>
              </a:rPr>
              <a:t>stand alone </a:t>
            </a:r>
          </a:p>
          <a:p>
            <a:r>
              <a:rPr lang="en-GB" sz="2400" b="1" dirty="0" smtClean="0">
                <a:solidFill>
                  <a:srgbClr val="0070C0"/>
                </a:solidFill>
              </a:rPr>
              <a:t>heating source</a:t>
            </a:r>
            <a:r>
              <a:rPr lang="en-GB" sz="2400" dirty="0" smtClean="0"/>
              <a:t>….for instance a open fire.</a:t>
            </a:r>
          </a:p>
          <a:p>
            <a:endParaRPr lang="en-GB" sz="2400" dirty="0" smtClean="0"/>
          </a:p>
          <a:p>
            <a:r>
              <a:rPr lang="en-GB" sz="2400" dirty="0" smtClean="0"/>
              <a:t>This is termed </a:t>
            </a:r>
            <a:r>
              <a:rPr lang="en-GB" sz="2400" b="1" dirty="0" smtClean="0">
                <a:solidFill>
                  <a:srgbClr val="0070C0"/>
                </a:solidFill>
              </a:rPr>
              <a:t>‘Local Heating’</a:t>
            </a:r>
          </a:p>
          <a:p>
            <a:endParaRPr lang="en-GB" sz="2400" b="1" dirty="0">
              <a:solidFill>
                <a:srgbClr val="0070C0"/>
              </a:solidFill>
            </a:endParaRPr>
          </a:p>
          <a:p>
            <a:r>
              <a:rPr lang="en-GB" sz="2400" dirty="0" smtClean="0"/>
              <a:t>It is more efficiently achieved with a </a:t>
            </a:r>
            <a:r>
              <a:rPr lang="en-GB" sz="2400" b="1" dirty="0" smtClean="0">
                <a:solidFill>
                  <a:srgbClr val="0070C0"/>
                </a:solidFill>
              </a:rPr>
              <a:t>single </a:t>
            </a:r>
          </a:p>
          <a:p>
            <a:r>
              <a:rPr lang="en-GB" sz="2400" b="1" dirty="0" smtClean="0">
                <a:solidFill>
                  <a:srgbClr val="0070C0"/>
                </a:solidFill>
              </a:rPr>
              <a:t>heat source which distributes heat around </a:t>
            </a:r>
          </a:p>
          <a:p>
            <a:r>
              <a:rPr lang="en-GB" sz="2400" b="1" dirty="0" smtClean="0">
                <a:solidFill>
                  <a:srgbClr val="0070C0"/>
                </a:solidFill>
              </a:rPr>
              <a:t>the building using a heat transfer medium.</a:t>
            </a:r>
          </a:p>
          <a:p>
            <a:endParaRPr lang="en-GB" sz="2400" dirty="0" smtClean="0"/>
          </a:p>
          <a:p>
            <a:r>
              <a:rPr lang="en-GB" sz="2400" b="1" dirty="0" smtClean="0">
                <a:solidFill>
                  <a:srgbClr val="0070C0"/>
                </a:solidFill>
              </a:rPr>
              <a:t>This is ‘Central Heating’.</a:t>
            </a:r>
            <a:endParaRPr lang="en-GB" sz="2400" b="1" dirty="0">
              <a:solidFill>
                <a:srgbClr val="0070C0"/>
              </a:solidFill>
            </a:endParaRPr>
          </a:p>
        </p:txBody>
      </p:sp>
      <p:pic>
        <p:nvPicPr>
          <p:cNvPr id="5122" name="Picture 2" descr="building_envelop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6136" y="3194143"/>
            <a:ext cx="3347864" cy="31652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26875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3226781" cy="584775"/>
          </a:xfrm>
          <a:prstGeom prst="rect">
            <a:avLst/>
          </a:prstGeom>
        </p:spPr>
        <p:txBody>
          <a:bodyPr wrap="none">
            <a:spAutoFit/>
          </a:bodyPr>
          <a:lstStyle/>
          <a:p>
            <a:r>
              <a:rPr lang="en-US" sz="3200" b="1" dirty="0" smtClean="0"/>
              <a:t>Definition of Heat</a:t>
            </a:r>
            <a:endParaRPr lang="en-GB" sz="3200" b="1" dirty="0"/>
          </a:p>
        </p:txBody>
      </p:sp>
      <p:sp>
        <p:nvSpPr>
          <p:cNvPr id="3" name="Rectangle 2"/>
          <p:cNvSpPr/>
          <p:nvPr/>
        </p:nvSpPr>
        <p:spPr>
          <a:xfrm>
            <a:off x="467544" y="980728"/>
            <a:ext cx="7992888" cy="6309420"/>
          </a:xfrm>
          <a:prstGeom prst="rect">
            <a:avLst/>
          </a:prstGeom>
        </p:spPr>
        <p:txBody>
          <a:bodyPr wrap="square">
            <a:spAutoFit/>
          </a:bodyPr>
          <a:lstStyle/>
          <a:p>
            <a:r>
              <a:rPr lang="en-US" sz="2800" dirty="0" smtClean="0"/>
              <a:t>Heat</a:t>
            </a:r>
            <a:r>
              <a:rPr lang="en-US" dirty="0" smtClean="0"/>
              <a:t> ( H or Q in text books) is </a:t>
            </a:r>
            <a:r>
              <a:rPr lang="en-US" b="1" dirty="0" smtClean="0">
                <a:solidFill>
                  <a:srgbClr val="0070C0"/>
                </a:solidFill>
              </a:rPr>
              <a:t>a form of energy </a:t>
            </a:r>
          </a:p>
          <a:p>
            <a:r>
              <a:rPr lang="en-US" dirty="0" smtClean="0"/>
              <a:t>(also called ‘thermal energy’) </a:t>
            </a:r>
          </a:p>
          <a:p>
            <a:pPr algn="just"/>
            <a:r>
              <a:rPr lang="en-GB" dirty="0" smtClean="0"/>
              <a:t>Heat is energy in transit due to differences in temperature between two systems,</a:t>
            </a:r>
            <a:endParaRPr lang="en-US" dirty="0" smtClean="0"/>
          </a:p>
          <a:p>
            <a:pPr algn="just"/>
            <a:r>
              <a:rPr lang="en-US" dirty="0" smtClean="0"/>
              <a:t>It flows from a higher- temperature object to a lower-temperature object because of a difference in temperatures. </a:t>
            </a:r>
          </a:p>
          <a:p>
            <a:pPr algn="just"/>
            <a:r>
              <a:rPr lang="en-US" b="1" dirty="0" smtClean="0">
                <a:solidFill>
                  <a:srgbClr val="0070C0"/>
                </a:solidFill>
              </a:rPr>
              <a:t>The hotter an object is, the faster of the motion of the molecules inside it.</a:t>
            </a:r>
          </a:p>
          <a:p>
            <a:endParaRPr lang="en-US" dirty="0" smtClean="0"/>
          </a:p>
          <a:p>
            <a:r>
              <a:rPr lang="en-US" sz="2800" dirty="0" smtClean="0"/>
              <a:t>HEAT</a:t>
            </a:r>
            <a:r>
              <a:rPr lang="en-US" dirty="0" smtClean="0"/>
              <a:t>  is </a:t>
            </a:r>
            <a:r>
              <a:rPr lang="en-US" b="1" dirty="0" smtClean="0">
                <a:solidFill>
                  <a:srgbClr val="0070C0"/>
                </a:solidFill>
              </a:rPr>
              <a:t>the total energy of motion of all particles within the substance being heated, i.e. the total kinetic energies of all the particles.</a:t>
            </a:r>
          </a:p>
          <a:p>
            <a:endParaRPr lang="en-US" dirty="0" smtClean="0"/>
          </a:p>
          <a:p>
            <a:r>
              <a:rPr lang="en-US" sz="2400" b="1" i="1" dirty="0" smtClean="0"/>
              <a:t>Unit of Heat:  </a:t>
            </a:r>
            <a:r>
              <a:rPr lang="en-US" sz="2400" dirty="0" smtClean="0"/>
              <a:t>Joule (J)</a:t>
            </a:r>
          </a:p>
          <a:p>
            <a:endParaRPr lang="en-US" b="1" i="1" dirty="0" smtClean="0"/>
          </a:p>
          <a:p>
            <a:r>
              <a:rPr lang="en-US" b="1" i="1" dirty="0" smtClean="0"/>
              <a:t>You will also come across the units:</a:t>
            </a:r>
          </a:p>
          <a:p>
            <a:endParaRPr lang="en-US" b="1" i="1" dirty="0" smtClean="0"/>
          </a:p>
          <a:p>
            <a:r>
              <a:rPr lang="en-US" b="1" i="1" dirty="0" smtClean="0">
                <a:solidFill>
                  <a:srgbClr val="0070C0"/>
                </a:solidFill>
              </a:rPr>
              <a:t>Calorie : where 1 cal = 4.187 Joules</a:t>
            </a:r>
          </a:p>
          <a:p>
            <a:endParaRPr lang="en-US" b="1" i="1" dirty="0" smtClean="0">
              <a:solidFill>
                <a:srgbClr val="0070C0"/>
              </a:solidFill>
            </a:endParaRPr>
          </a:p>
          <a:p>
            <a:r>
              <a:rPr lang="en-US" b="1" i="1" dirty="0" smtClean="0">
                <a:solidFill>
                  <a:srgbClr val="0070C0"/>
                </a:solidFill>
              </a:rPr>
              <a:t>Kilowatt hour : where 1 kWh = 3.6 MJoules</a:t>
            </a:r>
          </a:p>
          <a:p>
            <a:endParaRPr lang="en-US" b="1" i="1" dirty="0" smtClean="0">
              <a:solidFill>
                <a:srgbClr val="0070C0"/>
              </a:solidFill>
            </a:endParaRPr>
          </a:p>
          <a:p>
            <a:r>
              <a:rPr lang="en-US" b="1" i="1" dirty="0" smtClean="0">
                <a:solidFill>
                  <a:srgbClr val="0070C0"/>
                </a:solidFill>
              </a:rPr>
              <a:t>British Thermal Unit (BTU) – where 1 BTU = 1.055 kJoules</a:t>
            </a:r>
          </a:p>
          <a:p>
            <a:endParaRPr lang="en-US" b="1" i="1" dirty="0" smtClean="0"/>
          </a:p>
          <a:p>
            <a:endParaRPr lang="en-US" b="1" i="1" dirty="0"/>
          </a:p>
        </p:txBody>
      </p:sp>
      <p:pic>
        <p:nvPicPr>
          <p:cNvPr id="9218" name="Picture 2" descr="http://www.rentokil.com/blog/wp-content/uploads/2011/01/Heat.jpg"/>
          <p:cNvPicPr>
            <a:picLocks noChangeAspect="1" noChangeArrowheads="1"/>
          </p:cNvPicPr>
          <p:nvPr/>
        </p:nvPicPr>
        <p:blipFill>
          <a:blip r:embed="rId2" cstate="print"/>
          <a:srcRect/>
          <a:stretch>
            <a:fillRect/>
          </a:stretch>
        </p:blipFill>
        <p:spPr bwMode="auto">
          <a:xfrm>
            <a:off x="5868144" y="3861048"/>
            <a:ext cx="3039821" cy="2420888"/>
          </a:xfrm>
          <a:prstGeom prst="rect">
            <a:avLst/>
          </a:prstGeom>
          <a:noFill/>
          <a:ln w="19050">
            <a:solidFill>
              <a:schemeClr val="tx1"/>
            </a:solidFill>
          </a:ln>
        </p:spPr>
      </p:pic>
    </p:spTree>
    <p:extLst>
      <p:ext uri="{BB962C8B-B14F-4D97-AF65-F5344CB8AC3E}">
        <p14:creationId xmlns:p14="http://schemas.microsoft.com/office/powerpoint/2010/main" val="194528784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1"/>
          <p:cNvSpPr>
            <a:spLocks noChangeArrowheads="1"/>
          </p:cNvSpPr>
          <p:nvPr/>
        </p:nvSpPr>
        <p:spPr bwMode="auto">
          <a:xfrm>
            <a:off x="312749" y="188640"/>
            <a:ext cx="8097088" cy="440120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3200" b="1" i="0" u="none" strike="noStrike" cap="none" normalizeH="0" baseline="0" dirty="0" smtClean="0">
                <a:ln>
                  <a:noFill/>
                </a:ln>
                <a:solidFill>
                  <a:srgbClr val="3399FF"/>
                </a:solidFill>
                <a:effectLst/>
                <a:ea typeface="Times New Roman" pitchFamily="18" charset="0"/>
              </a:rPr>
              <a:t>TRANSFER of HEAT</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3200" b="1" i="0" u="none" strike="noStrike" cap="none" normalizeH="0" baseline="0" dirty="0" smtClean="0">
              <a:ln>
                <a:noFill/>
              </a:ln>
              <a:solidFill>
                <a:srgbClr val="3399FF"/>
              </a:solidFill>
              <a:effectLst/>
              <a:ea typeface="Times New Roman" pitchFamily="18"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lang="en-US" dirty="0" smtClean="0">
                <a:solidFill>
                  <a:srgbClr val="000000"/>
                </a:solidFill>
                <a:latin typeface="Arial" pitchFamily="34" charset="0"/>
                <a:ea typeface="Times New Roman" pitchFamily="18" charset="0"/>
              </a:rPr>
              <a:t>Heat t</a:t>
            </a: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ravels from one body to another. </a:t>
            </a:r>
            <a:r>
              <a:rPr lang="en-US" dirty="0" smtClean="0">
                <a:solidFill>
                  <a:srgbClr val="000000"/>
                </a:solidFill>
                <a:latin typeface="Arial" pitchFamily="34" charset="0"/>
                <a:ea typeface="Times New Roman" pitchFamily="18" charset="0"/>
              </a:rPr>
              <a:t>W</a:t>
            </a: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hen objects are at different temperatures, </a:t>
            </a:r>
            <a:r>
              <a:rPr kumimoji="0" lang="en-US" sz="1800" b="1" i="0" u="none" strike="noStrike" cap="none" normalizeH="0" baseline="0" dirty="0" smtClean="0">
                <a:ln>
                  <a:noFill/>
                </a:ln>
                <a:solidFill>
                  <a:srgbClr val="0070C0"/>
                </a:solidFill>
                <a:effectLst/>
                <a:latin typeface="Arial" pitchFamily="34" charset="0"/>
                <a:ea typeface="Times New Roman" pitchFamily="18" charset="0"/>
              </a:rPr>
              <a:t>heat is transferred from the warmer object to the cooler object until both objects are at the same temperature</a:t>
            </a:r>
            <a:r>
              <a:rPr lang="en-US" b="1" dirty="0">
                <a:solidFill>
                  <a:srgbClr val="0070C0"/>
                </a:solidFill>
                <a:latin typeface="Arial" pitchFamily="34" charset="0"/>
                <a:ea typeface="Times New Roman" pitchFamily="18" charset="0"/>
              </a:rPr>
              <a:t> </a:t>
            </a:r>
            <a:r>
              <a:rPr lang="en-US" b="1" dirty="0" smtClean="0">
                <a:solidFill>
                  <a:srgbClr val="0070C0"/>
                </a:solidFill>
                <a:latin typeface="Arial" pitchFamily="34" charset="0"/>
                <a:ea typeface="Times New Roman" pitchFamily="18" charset="0"/>
              </a:rPr>
              <a:t>(equilibrium).</a:t>
            </a:r>
            <a:endParaRPr kumimoji="0" lang="en-US" sz="1800" b="1" i="0" u="none" strike="noStrike" cap="none" normalizeH="0" baseline="0" dirty="0" smtClean="0">
              <a:ln>
                <a:noFill/>
              </a:ln>
              <a:solidFill>
                <a:srgbClr val="0070C0"/>
              </a:solidFill>
              <a:effectLst/>
              <a:latin typeface="Arial"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dirty="0" smtClean="0">
              <a:solidFill>
                <a:srgbClr val="000000"/>
              </a:solidFill>
              <a:latin typeface="Arial"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Heat transfer can occur through one of </a:t>
            </a:r>
            <a:r>
              <a:rPr lang="en-US" dirty="0" smtClean="0">
                <a:solidFill>
                  <a:srgbClr val="000000"/>
                </a:solidFill>
                <a:latin typeface="Arial" pitchFamily="34" charset="0"/>
                <a:ea typeface="Times New Roman" pitchFamily="18" charset="0"/>
              </a:rPr>
              <a:t>3</a:t>
            </a:r>
            <a:r>
              <a:rPr lang="en-US" dirty="0">
                <a:solidFill>
                  <a:srgbClr val="000000"/>
                </a:solidFill>
                <a:latin typeface="Arial" pitchFamily="34" charset="0"/>
                <a:ea typeface="Times New Roman" pitchFamily="18" charset="0"/>
              </a:rPr>
              <a:t> </a:t>
            </a:r>
            <a:r>
              <a:rPr lang="en-US" dirty="0" smtClean="0">
                <a:solidFill>
                  <a:srgbClr val="000000"/>
                </a:solidFill>
                <a:latin typeface="Arial" pitchFamily="34" charset="0"/>
                <a:ea typeface="Times New Roman" pitchFamily="18" charset="0"/>
              </a:rPr>
              <a:t>processes</a:t>
            </a:r>
            <a:r>
              <a:rPr kumimoji="0" lang="en-US" sz="1800" b="0" i="0" u="none" strike="noStrike" cap="none" normalizeH="0" baseline="0" dirty="0" smtClean="0">
                <a:ln>
                  <a:noFill/>
                </a:ln>
                <a:solidFill>
                  <a:srgbClr val="000000"/>
                </a:solidFill>
                <a:effectLst/>
                <a:latin typeface="Arial" pitchFamily="34" charset="0"/>
                <a:ea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rgbClr val="000000"/>
              </a:solidFill>
              <a:effectLst/>
              <a:latin typeface="Arial" pitchFamily="34" charset="0"/>
              <a:ea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r>
              <a:rPr kumimoji="0" lang="en-US" sz="1800" b="1" i="0" u="none" strike="noStrike" cap="none" normalizeH="0" baseline="0" dirty="0" smtClean="0">
                <a:ln>
                  <a:noFill/>
                </a:ln>
                <a:solidFill>
                  <a:srgbClr val="0070C0"/>
                </a:solidFill>
                <a:effectLst/>
                <a:latin typeface="Arial" pitchFamily="34" charset="0"/>
                <a:ea typeface="Times New Roman" pitchFamily="18" charset="0"/>
              </a:rPr>
              <a:t>1. </a:t>
            </a:r>
            <a:r>
              <a:rPr kumimoji="0" lang="en-US" sz="2400" b="1" i="0" u="none" strike="noStrike" cap="none" normalizeH="0" baseline="0" dirty="0" smtClean="0">
                <a:ln>
                  <a:noFill/>
                </a:ln>
                <a:solidFill>
                  <a:srgbClr val="0070C0"/>
                </a:solidFill>
                <a:effectLst/>
                <a:latin typeface="Arial" pitchFamily="34" charset="0"/>
                <a:ea typeface="Times New Roman" pitchFamily="18" charset="0"/>
              </a:rPr>
              <a:t>Conduction</a:t>
            </a:r>
          </a:p>
          <a:p>
            <a:pPr marL="342900" marR="0" lvl="0" indent="-342900" algn="l" defTabSz="914400" rtl="0" eaLnBrk="0" fontAlgn="base" latinLnBrk="0" hangingPunct="0">
              <a:lnSpc>
                <a:spcPct val="100000"/>
              </a:lnSpc>
              <a:spcBef>
                <a:spcPct val="0"/>
              </a:spcBef>
              <a:spcAft>
                <a:spcPct val="0"/>
              </a:spcAft>
              <a:buClrTx/>
              <a:buSzTx/>
              <a:buFontTx/>
              <a:buAutoNum type="arabicPeriod"/>
              <a:tabLst/>
            </a:pPr>
            <a:endParaRPr kumimoji="0" lang="en-US" sz="1800" b="1" i="0" u="none" strike="noStrike" cap="none" normalizeH="0" baseline="0" dirty="0" smtClean="0">
              <a:ln>
                <a:noFill/>
              </a:ln>
              <a:solidFill>
                <a:srgbClr val="0070C0"/>
              </a:solidFill>
              <a:effectLst/>
              <a:latin typeface="Arial"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dirty="0" smtClean="0">
                <a:ln>
                  <a:noFill/>
                </a:ln>
                <a:solidFill>
                  <a:srgbClr val="0070C0"/>
                </a:solidFill>
                <a:effectLst/>
                <a:latin typeface="Arial" pitchFamily="34" charset="0"/>
                <a:ea typeface="Times New Roman" pitchFamily="18" charset="0"/>
              </a:rPr>
              <a:t>2. </a:t>
            </a:r>
            <a:r>
              <a:rPr kumimoji="0" lang="en-US" sz="2400" b="1" i="0" u="none" strike="noStrike" cap="none" normalizeH="0" baseline="0" dirty="0" smtClean="0">
                <a:ln>
                  <a:noFill/>
                </a:ln>
                <a:solidFill>
                  <a:srgbClr val="0070C0"/>
                </a:solidFill>
                <a:effectLst/>
                <a:latin typeface="Arial" pitchFamily="34" charset="0"/>
                <a:ea typeface="Times New Roman" pitchFamily="18" charset="0"/>
              </a:rPr>
              <a:t>Convection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1" i="0" u="none" strike="noStrike" cap="none" normalizeH="0" baseline="0" dirty="0" smtClean="0">
              <a:ln>
                <a:noFill/>
              </a:ln>
              <a:solidFill>
                <a:srgbClr val="0070C0"/>
              </a:solidFill>
              <a:effectLst/>
              <a:latin typeface="Arial" pitchFamily="34" charset="0"/>
              <a:ea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dirty="0" smtClean="0">
                <a:ln>
                  <a:noFill/>
                </a:ln>
                <a:solidFill>
                  <a:srgbClr val="0070C0"/>
                </a:solidFill>
                <a:effectLst/>
                <a:latin typeface="Arial" pitchFamily="34" charset="0"/>
                <a:ea typeface="Times New Roman" pitchFamily="18" charset="0"/>
              </a:rPr>
              <a:t>3. </a:t>
            </a:r>
            <a:r>
              <a:rPr kumimoji="0" lang="en-US" sz="2400" b="1" i="0" u="none" strike="noStrike" cap="none" normalizeH="0" baseline="0" dirty="0" smtClean="0">
                <a:ln>
                  <a:noFill/>
                </a:ln>
                <a:solidFill>
                  <a:srgbClr val="0070C0"/>
                </a:solidFill>
                <a:effectLst/>
                <a:latin typeface="Arial" pitchFamily="34" charset="0"/>
                <a:ea typeface="Times New Roman" pitchFamily="18" charset="0"/>
              </a:rPr>
              <a:t>Radiation</a:t>
            </a:r>
            <a:endParaRPr kumimoji="0" lang="en-US" sz="2400" b="1" i="0" u="none" strike="noStrike" cap="none" normalizeH="0" baseline="0" dirty="0" smtClean="0">
              <a:ln>
                <a:noFill/>
              </a:ln>
              <a:solidFill>
                <a:srgbClr val="0070C0"/>
              </a:solidFill>
              <a:effectLst/>
              <a:latin typeface="Arial" pitchFamily="34" charset="0"/>
            </a:endParaRPr>
          </a:p>
        </p:txBody>
      </p:sp>
      <p:sp>
        <p:nvSpPr>
          <p:cNvPr id="2" name="AutoShape 2" descr="data:image/png;base64,iVBORw0KGgoAAAANSUhEUgAAAQcAAADACAMAAAA+71YtAAACr1BMVEX/////mQCZMzP/lwAAAABmZv//MwCZZszMM5n/zAD/M2b/lgD/kwD/ZgD/3XX/owAzZv//78D/rgDMZgD/+eX/zHn/qXn/uG3/kAD/0mXMM8z/ADP/nyT/69n/mxb/nQD/8pn/8Y+zXiahPyn/4bL/zDb///n/+qX/9eH/8tL/5oX/947/24H/3J7agTSUKjL/+c3/AAB9ZsjJM43uM2P/I1f/Yg//iDn/cxv/fCj/tQC3t7f/0gD/8WWRHzX1rQyXZM/JycmyfpmpJTWWlpba2tr/vmDKLZzMM7izfq7/vgD/USrV1dXx8fGWVsz/okw/Pz/KM3C+Rcxubm4ZGRn/Ky/stij/Rlj/UAD//+BZWVn/mmb/5ZP/0VKmpqbVSY18fHz/gQA5OTm6bSn/fID/km2sd7agbb7w8WX/7a/FKALOpnq3WwDrlXi4jYuGNAD/9rzHoofJa5n/6nfFdgL/R0ElJSXNZsq3jI+udHGUWQNlZvTsd2WtWC3/rzP/04ny0N7foxrGdXTUnKS1NDFSRieNFAzhhwFsQQNTPzHCR1PjtLThSwizUWutaAPkta2eQk/cwtfaRycsGwRaLADiqqGETwOSQQDYlbi4BDNiEwPSsVvFqXB8GQOSAACdn4fYpWWKjqtJDwSqYnXSZzHdiKmjgKvrT1+Ji7SyX1euEEjWeIzctNBlPSHFl7TJxbLImzS/Q2auACEnCQSrIgN3YkcMFh1WZdzQzHaFUFB5YGiHgr9EXVtzdtBoKwB/PTyhW3qOVjkGMWeSTIpcMkkRPZrHWFwYSM9kX29ySppUQn8yP1+JADc0NFjZtyz14i23hE6rsn0rcON/gtnUYq6nRQDYX4NaLB63wWvIE9bclk+3n1Vzg6b22VZngcS0m5/jh3/Brjv/czy0vHb/VT9HEmUqAAAerklEQVR4nO2dj0Mb9d3HL+T4ERIIpMdM+BWw5iAUSqA/xBBbkARq5FpqKCWYIKE+q7G1o6ViO9pAwaEWrXXTqmvX1k2rtduz6txDn3X4PHNbuz1uddWtz/QZtXP+Ic/3x93lktxdckn4pX23BJJc7r73us/3+/18vt/P90IQCyfrAh5rCavK4FvsIiwF2ew6820QBLVRq1LZhxa7GIstyq5TqVQ6t3exC7K4oi0qNeCgUlvoxS7KYor26xEGlcro/5qBoBWcDz2s10JjgD8G//yVaTFk+TiYcF33mREGZBNafeV8FmvBZbn5j5OmYEJGEcTWoB92IxCGwngfWE5VZ+7TgoIZ58na+CgKsTUA56EOg9BLO5aULRgMDg+ntaTzq4rLBVAze03DXlkUhW4dsoYa8HfQDEHoLDEgaIqy1ZhMpkt/vz47e7Nn3kqdftleL8DKvLx3rkL6CtvcqL/U436iFoJQmx1RG9HDZ/d88fbNGbzHm3PzWfA0y/YFxyEzc/SAZNtH+dXozC0UekoPIxDq/CgTKtwLdpPJ7vHt5eR1Wv/JY8i8KV2hLWpUE+wU+5y2IBCq2qjtfOfCIL6wzVup06/qazyG2WFKYiPapEUtoz28QbVGi16JCrnomlkexP8tpwCd+pjDkHlJ8vqZWGsQGnq1HoOoitzUdz/P4chy4kAMcxgyG4clOoxaA3Iho07ZZkcgIkOuwlN4X5DDx1LmtSSVf5XFkJn5RZ3oFhX4hO35Ua9XGeDruh4BveqLM5k8iOXkPhBEzWUOw2jjWTEXewidrlod3SSC6mLAbgQPwntyZ+Mox2GmZj6LnXbhFh5haMkWiSKtaMRBrROJq2i/ETva3PPhnS3ZvEH8Y3lxsF7nMGRnt9wXY8sUtgaVeHhpwQ52BX42BjBkN3Igrgfns9hpF302M/PcKMKQnb35VlSfQYWQNWgd4kEpZdEhECjk8h1sgfvgQJxaVs0kQVzMvD68d7QRccjOvhhRetqtR26kW6oLxO42ij1r92zGuwAcZj/NHL24AGVPpy6e8YFGgsXQcr+wV6DnzNjwpU28zq2FoDTVQ5+34F0Agxi9eG105tr8Fz2tctTCE97JnkXLHkGMkc9ikBtpCOJIw3JH8YMsh+yWkxS1q3E5RZtQKNyu5q/m5na+ZvgQBrWMNUCh2NMc2lRczNaLzXtBLar65/LqLjhV7cEgHizeFGI7zzpzYgNwIPZU9wAMLIjNe5HfWbucoiyBTE9CEJuLiz+7hU+8kLWGuEP0lEVvvtEBOcCa0cJ6pUoGgJeSaBOyBqjPYXtwFxp8E3qLkrI6bnTk5GAQLfeZ5r+s86rgrpbNCEPHGr8Xdog41E7gslbcAhhycM3YWbRM7SAs3z6MIafjRi1wkFDs0JOAMzS0OgcJgshZ/hgIun0TwpCT03EIjz+p7Qk0doUPdWAOoInYVLQcnEg6TiFtn8Mrik4pBP1IXfQgi5isxq0sBwBiy7JoHO6ymIZkzbbqVjF7Rg8DDlp7bKgdI+uW3LUPcxweUsXxNZaGvGc+OXOtslAGhelhzsav2GMHYUVEW7bn5q5dgz/zuF6lNced5Vp80acKCgpm95rGKCkUlIm9tDlr7jFHjz+JKR9gyF27FWE4ZId1yb30QdAn8YD65V1zPokGsHA1axBb1xoSaPmLHsjNZUF03MhHsadq6eeI0NfYmaaCmbcvSTQVNTc6MIbc7fGrRfCeXKy1azoeNtGFKEhX++WaY5qiFr9LMX0SnrSZsVSLbVK4cQ3GkJt7d7z5qCGv4QmWw9atIYqNSAAI8c1tPl/N8L3XTvUsuotROctjGN0lelmqNYYtHRhDbm65/JWz6UO20nWsRYTQtjXIInTRLYu30mQqOvn3M5dnRuH8TnpOJgUFZ/lJm1OiF7vaYtYaDrEYctfJJv9QW0qyVg014U23sMhQ4pDWXhG5qc3fOMtPey6Bgarg2xyGnaKdARp/Av+0rFTlMlLpwAalZrSx2lzKvYrH6aKa4TrBtOcniz9AEzzDzV1l7hLrMGrMbBoYJ7WcVGyulHBL9pnOHlWl8md4EJ/euyDnKifrWX7ualQkgqqNxpC8okHQJp7DzcV3OW2PchgyZ74dM1URTB+GmOEb2yQ/7fn2EnC0TDyGxpY9UbOZaOQ5fSDMwmwY26nwtOeppcBhlMOQnZ3dHmG6eCZCpTUi6cAfajOQ1qgzSkhnBk2lWSX2jhonlHGqPtkY5nBtCaQDmBozd77OYsjebBKY7hBKA1OpWa+4LtBOhbaVlGxrJ1ZJ7Wy4wWgLlehEnAyTCoHgDM57JLslDGJu0d0oUMDLM2NzjRhDdssBwfACmqkEPT/biNGV3uEHSkpKTESoV2qVAW1u8Bca7hJ5h/JDi9Cys2Bo+pef9ixYCkMUvr/U0vRYIzff8jlnorTFiDAYwm2GPwtYg4UwNfRWSO3NW54lEZN63bDN1WlQ54ymf7O5hIDGRMLY+daQA1hx8C/cnA0/z+/HzoAwxyG4vqTET7Vn9crMx1QFxDNHQJgCs4bUagsBhz3x4VgQ5xIY1Vgg+e5nQTz4V3xx/DjxJ3Lgpaa31FuU1VAjV52lm36UfavWmQjfHo76TGbjxdnMM4vvPnDiZjM3FxffgqUaZnMcIlswusdWtD4rlOxB6pBFGOYe38wZX2PjxeDJzF1LoJnkZL0IObQUFxd/1u4lhnD+OJcjGlZVVoMp+VKvAiGXWt/OT3tmt5y0EkMHTqZW9PQqeKAluwVNXv3Vb0PWoFLHZkv7evWpXDyLXm2GUwEP4orRAqd/iWF3CntMv4p24rmrTR0XsOOgNYi4NzUpDR1RPboQmu0rbglP/9JSLeviyNuOrGFTTk7H52jIIP5qCuWiDDc6uPnflvuWFgBOdY9jDDk5a0JqlVY/DznhtAnO8OBpz6U7/VuzD2PI6bjh1hnmI+ez4koHN+1Z/GTRPBwgLaIsm/hpqJhU2XRo6MsOfv63YwlP/1o/5+Yl14TmYSi98O7wtOeTPelbCS0/M5mMWLsFWpuCmyAhm5Gd7YMGscXsFgvHklJt2ttb30Z2NnPr1i8r0rxvWyg3dysHYjWMNNI1y5V2DnVucztKdti6NTc3kN7BETT9m4sTAjoeh46lOl0LgNPNYcitVZthCsearXACIpHEl4RFm7Zz0545HYfm8PqENIFIMwevBYZB9hsda/CkzVfpDIeLvuKm+0CvXMMG4Yb0dErp5UCxw3B6bA1ATemLh+meJ7j535yHYRBbAS1Ca0jLSui0cqB7cGylGr6bLXHuurR1nnUmbzk77bn2KNorzU73JZFaStdGVSdxDj7RSeu4O7dgazAPExWsCedua5fMDlGmqrwH8ofy1gmnf9lljqKxXDwVRvXpYhy8c8kZCV5QpDa7KXCpcIm3ldOVaakZVKikJGCrwQkiRq63pPF9RMRzDeRVURHxVIRDmSW56AjfxoEtFW2ABS4J0bVZgTTEnJStJguAsLZvg7Pg4fJRaH2C6uMkbG4uolj5MVerMMmbk+CFZyDGxBen7kuAwUgFe0u2pZ6hQYXKbcAgSvw247rcB4Rph2iCRK1KIgufjrCi6uhmzJekM1yIrSFcWWu2lZRSdetLSraVJtXaCEWVNvi9AARoIgJfRnbFde7YseAEdyqzEpQeTrI2W1lrMIRtVmW0BZvARTRagykvFvDqsmrgkP/6YFH0iINPpRbMFCnRkKTrQVmSrMscBvu9hbx899YFAIZATbC3vDBF2fx5vT7LAwBq0Bb9Fuo0dO4kQNSxtktZ5+xQQc6W65K04GoLXlVhMOgjBDDcY3A3NQT0KcueZTbYS0oMMW+YTflo3lOTtKNSaDGYUaKO3h3tVigT5cB3+9HbtRGpLeXbSprs5kCDSi+bAZOYDA16tdEYm0ujM2E3wpjszafy7To240at1dtTiQzzcSKP1m2PTPnQG5sMKmAN5rTkPgSyzGaRPelMbK1UJ5UhRdeYBQkaam0KIPD9C+BggCGSg1plVwXiY1Dji6xCP9Jb2fOMYq8DDoSNDbmSsIj8qHQdnSHZIQ0fi8FtowQccGqcztjQpNLKSQ3zQtxQOoNbb9aDHUlsqdObdZEf5TkQhTjkSmBBQ5Ris5a0G5NraGrt2K7cdxECDroirNJ7imQ1dofdrg+sB8oC6g2ojIb2MfmP8GrX8hzY2FOvtIOmNDEGiO9dpFh1uE1AyzHDHNR3wPtdATOloD9Bx/zjf1X0NOWtz0PKwuo1+odosc9EfBL+KytV8xwIkx6Ylk5pyOU3xFZEreRyaxlxiT8oWyfMQXtHQp+2bTTm8eplQWQ1NPUkdF0jONB+A5Bdo6iJqMaljzIIlfJpFwpXCjZ7SymHKrsuL08ERFZWQDa7nlUEB5RyD6SIg080p1Edna4aV5TdqINis/kUcqgCVyMCRJZAel/cM4rkkIToYREKsONR2mXk+7FMGKAyDlXQlswBAYf1QhBZc/FKkzIHyi7aTac85qmIg9eO62aTJAhjnFYidQ4irSSUzpL0LqP2G58DzefZStUM0ErIx06KOeRbhLICP1Scg9YdsaHi0TklHPK5e7GqApIgGppkJzCVcqAjA1UvUSXFwRIUbqg4+FTAoVDQY0mDyOodk9lHyvVilSSH1EbQFHDwCw5rZhsHoIjOE1qEHIiUOUjbw0JxGLILs/C1gEJAqw+F9IFAIApElrSXmzIHmySHpHeJlDiHcOsApTbqQY20er3WQtucIaqN6JVsLJdvf1HBugRWjdCf1RoiXIWqfJ3QJhrypEDMm/9gTjHrKi6HOgc+p6DGEK4XWn1FVHW09QhtosEoEfek7k/OiZqDOno9nFLF5UBZNBp4UhaNg78UMavwoKpCAg4NpeL+vgQHBUPNPr2oQSiOL6IUv33waTSaWoIAjw4dZw2i5ab8vQIQ4rMTEhzccn1tpLxii6bUqlRTCeJz8AICGssq+OhmbVDKVaoM1w2JtlKCw96didcUv0jAmVzyq09QxAT6iyINLze+8ahUV0378sIGERLbSoLDLgWLMWyGGINQ65NpcMauCa5nAhysYQ4amOBkkHHegwIQYgmjkhwyP014xLYqBkRSTpQv+4AyDkR+JAi3XJPkCw9R5XG26rXRlM1GgR9b0Kwym81qS1WkAIfMm2PxTwZv4Y9qKpOZIYS3U1bKoVDAQWM0yI+J1oRBqNgTyw8M2fMCRffes2XL3V9++cahQ4e+9dBDjwPtgjp1vf8MXMNXMHop3uiFCc/E0iZ9xPyFW3nuh3cYHHKPj6BZJeZPCjkY4iSC0vkcCN6/zu+tKi3Z1o7unAJzCJE2fVb82eYWqEb+Prbyd6Kj8/nztRi4WRM1sE/luR/0yZmCzMz7P3700UfvZWUvh4tUzeXl5lBl5VgNBX5sFVEDbFVCEPEmJat5P6Kh1CvGIXyvLbw+h+dQUPB3qWFncMXK5gTnO+Q2oIkRnTmZmSDr3Cha5j/bePnbSE/mPLnpYay3tkMZbE3bjKsCgai16RYhh3ie21CAD8ErFHIouCTa/zGvXnmzMHIYmB6ygEJZLPlcXapLHIf17Ch314dGZJHZxextw3JycPLkOoNtfcndq5ruibrmvgiDyI8zymHim4iAVyGHgr0xtW58+mDb1IbVIrkuNptwGXLCXaf1JH8vlEx2AWsxd9uwOBzoCA6aONlY1MYGDkS+Ug43L0XvbfJ0/fMT7fEzLusS9EBs1wuS5hDRdYK20mCSbSTC7hQat1XA4WZENoMLPky//FOrXwx8dO9Sk9BUqe1MQQocrJEGoVdr5PoqSs9xWB9UxOFyxL2BD55n8F9lohUxOm+Qnktkcm/oX6lwiDIIjUEj9VUASBV8C1Eay6FDksPrkS7orecZuTOKyZ+sTigp0/uvmRQ42CIw+ON8mRC1ka8YXp7D8BPr1q3LzV2L+6eOTZsezN4JNTszM4o4ONkazrQ+fyGBE4rNI61O6E4KVO0nyXMgBF1nTfwxD96ZygLnVhGyzYVCvsrQli2lxkDAXG5w90TqC8jBWQE/yby45+jU6ecTOCGRfNpgQk0EXXszst9sQf0mUlwOnHPtr4JFdJJkp9yhqBU/ep98H/pSIS8KC2j8U1aKnEAT79BiwfjiDG4Lp6emjl+YTuR0xPKrE3MiaP8s5DB67tx9WG/u27dvYgI4/IfeegLJYMvbFlhlFLm1B4UMohI3RU6y2SMLgiF/mPUYsoemCM8IxJsoTyxqc8Bhr41ArUHn89OyrUJYqaw7KHobcDhgyedlsiM33QxzturGxqoo31gdXSdW/X2a8LetdZFM8wBBDJAk4yT7SSCGIfuIPrKbgabSSgzC1x7L+hFJPjdMgi08+HNUDc4bjF6jtWv0rJeYOC8DYHz63WgjSYUDXft6puJ4k/2ooFfqI2GRB4BVjPSRTghiYIB09ZGuri7w4gDZ2Uz++EfkY+D/D8kjgEsfazxVtVY07RaMGtE6eQqAmXxNigMzCVzK05NRr6a2DsV3JkkOQgF7YFzECAkvPtnqIrsGnQMjLhILng2oF++Tj/2CzJqCHAAxlgPrNVcLY3fGdeAN+dgtY6rt/Juu6FdT40BXvS7DoX8AiCA8TvSmEzxxiu2klST6yU6OQyfpHOgaHCDIblena5BkOj2tDPnMMfIxEnJYATh4pDnQkz956vRxKUsoQ29MTo6LbJAAB1C8fmi3qFqi69QcfnOoR4aDB35osAt/cpD0eEQ5wPrvJJgRcBgn5OAhwMmiA40wXaCSEAxsIN7P+gV8kOUwfXpqw8Srks386X3SJ3lX/O4bNk2tsAUbIGDxujpbhTytArcrpl70k65msh83AIOk1AGY1lb20dXKMK0uAj13tYLjsG/9fD/sLx4DDxd/DjdCH4vlMP7Uv4+LUnChT7wb3SgolRM2Ti5ykMAcJPu4aA5Ml5MQcMC1PRlRWj74DmMXcnj5PcnPMuOT75xOyIeIK3IENOqdZBeBzbVPsrhRHFrJCA6tst6SnCg9F3QK5viEHF54v0z8k8zk+bapqXeTPnKEwPl4eA6SFGI5OEFVYDl4QFVPvgC0iUsQyQvXY8RhfHoScmAke8nzbQcnkzXDSPV5Wsn+pDjA9o7pGgQNS/OJX/5H0rUCJvhxCSJ5YacfcHjh4PGpd8okxrwv/BQ+usaTPmqU+mCbDR670G7xL3FFc8D9JHhkfrZixUsyAOMJcsAg8sJjSVXfem9q6vzkeLU4B6YtkThTgRiXCz3iy+mKcUHCkvSj+l9ZsWL3L2U+GUeIA6oZveG7N1edPX4BugIxHMr2oaImGlqkX1IcmGdXQD2TdGuFOUAQvWixyYvQVxL1J+nxl985HeM1L7CkODR/ZwUGkaxF0H4uma4X3ZFtus0lzoH5SdtUxvnFswQsKQ7O3StWpGQRlIHLt33gDficeZGI4YC/QWji4HTy1S9dkuDAPMtx2O1JcsdqROG5pzLqww5TJIfx4y+jYyV3gPSKsqvZlWQRHFwfsBhWnGhNbsc2mFn4XFtGfdv3V/MvchwoNBLJHH012WIrVd9IdNfXOiKMnJjOY0+Tz5hjODhfSdEciCKYctuU8dT31zcJ+gvEgXlxYiWqCQtmCX3dzdHOA3Scw+onj6mO7UczvWohBw9XLV5KsuqO34mWLj0H003Dty2HHKbvy5iaanshud0mJwZA8PQTzu5uhhgcae4eYEZGmsluYBHdXYSru9vJgNDj6R+c0O/v7j72dPfAQDcXnvftTtEcXmh7jku/DlTwrwIOTMbU8YnJhf3KPQYZA4i/Pd1MN9kMvEzSOQAfQBjGkB4QlnvIZ56G/098lzxB9jWTXEDRx5rDd/sVH7QMxQbVT/OLNAJsfEFPj0N7eHl6nKAS4eAECjdOnc7OfidXkZrBmwqKBDm44CgCiMJH4OgYSXa2Yg6DzXCkBtYLwOG75P6n4RgjwXFgvagVK76nsFowk0czpsbhX9aNHAcu3nRlTIr6UVICUXJ3eFC8n+wf6GP9Y9JD9Cly+T2DxAiwArATjoOrU8DB2d9P7i8X4eD6HstBWYBRdhAEzNy4OxViHYgeipmGjgJzn0shBziuySCrcPaD8jY7gVU4na4BctDV74RREHgDPI3fo8GL3wyqBDxzuFfApI8c7AYP3YgK0wzH7F7Sv0SSP9jPjq4JObyirFowU8cFATPlR6s01n8+kTHFDqoo5ECScPDX002CEvfBwQBwET3wFLpdcLCvu49sRi/EN9rWZgDL1QyaP/DT2cw0g/8u+LsVvgI+//P9QObyY8fKy//SCTfCJ8S2Dx8k6ky+eAudf9RwqgmAeKqtfuq1g0xSHJxwUKjV2YWvGBwUaW11dpMudMU6kf2iwc80uKOUAc7hqIAvJew3eQ6J9vDTp8fFXq4M5L228kL4rSTqBWjMR8IcBkYGQJsRyaEvPRzE/GqOw7PxOdDTEhHz+MFxgqjRPie877VSDuBSA6uAHDxsvRiBM6vokegaHIBzafPJge035b2HCYZgXnj3tLglAEDvwVA6GLGgXxEHjwf+uDzN/R7GM9DpaXV6iFZP54CHaPZ4BtCbzYRngHB6kvRLg4IZOgkO2J/cLdddTE5N7jneNvXUqzGlmDyILhBuLILCqSoZDnTlQt+w1ZdAfnU/ii92D0jvZToj48rR44K6jzU+fRR4zVJj7nIcriWQV5xO+c4lML/Z+UEcDmUZGRnny8ZjXn9nauqdCbFZOCQ5Dntn2xcQRIL51Uw8Di9P/KR+w7jwFXzyE2+Oi23OymZCNzuya2Izuui9mTPXFuwL96jhWZRfHX5BYjwKBVqy7SQzPj4ueFr2HqoMcS5pWSnKBhbJ+QQcMhtPLhAI+tHZmPxqFZ9fXVFR56Mq6iqoiiDd/zfI4dl4+0OPeFh85dkKOfmoSp/PVqeHB1NZhvPvFQqU59ED8FuLTi3IV1VWz82g/KhPPz137n6ovwLh9LUbb23f/tVXTxhsgW3lqwJGyoUirf+V75Fo2HW+OZExDp9Yn75TWm9szLPpt61fteUJmMX91lFwQCB4eFSOc5dnP0U5czPiX3qYXnkl8qtF88RQz/mSLAfmaMaed9um2s6jbtK6ul5abRvX29QlD1RuYe9Wi3LTYA7lg9mRaw8KxL/2MJ2y/nNUQd5gKxy4/0DWU7tQn1Gf8S6XowE4ZEiqDdgD4LBqyzr+9sU4l/TB7Oic2uvK76SkSLZTyvJpYUv5itxox8RURsbz4/zTdHEo6E/frd/FMFxXmFfceiJOh1G250rG8+GnaeNQcCbx1ZzKNaSUAzEADKJPvqFEkzNp5+BM2y3wxeS9rjC/2vXMihXfaY67X05p47B3nr9PirqkML+6+RXZCCNK6eIw/9/CSJ+cVZZf7XxFbCSmud8llssSh4NUv9kS1W9eWoAvYaT9n0TmV+8DunAB5Vdv3x7OrwZ+FP6AZ/ffYnuMzpH6/+rzOPtbI2FYV2+oz9iwQXj29fVhDk021bamVSHkR21/CxzxkQsX4OHZkpw7N4PXcKZ8X9yEZLqM8qtNvPz2crRwUa3WhsbGxiqo2rExaoxPpPbsFhmScv3nI4/826HDv/nZs79yhtsPq1tz54YezWEBh8NHwhyAxz5WZPOZteBIBkEB+ILshX513KWsaRJtuiyVX60WyytmPCdEXAgE4qGHSu9evfoDftDcqnEADo7DGzYguwCPf3I4NsC/Muo3tG3EG+F1B1Jx1szYwn3De61TWX71L38s4lNyIEpL9/OYAIdjh92Ow0ccjh0Zbo1GA/86kqFx9NTvcIQ24k5A+n4ggMPl1G65q0z0qkTGYcJi+rpiQbh+fYUFsfpX3GtWjcbhcGiOOPYf0bgdR/Y7eg5rHPs1PTsc4P9G9kvkZDjsmV1IDEBBmfxqMfWRzkgSLufv3px8hK0aH3Cv4noBF6s4HPuBLWh6/gReccCnOxylfL2Q5LBxwb+Os1DQQyfAgen78Peefq65ZJoHPvrtvn2THIgT3BssBwBhx479yB4Ah8PAGIAS4ZCW7wZJWgmtv+i7WnD1ww//4PF4Pvrzn/+4s+XJJ8MgDnM9BttO3ulGlcPRAzj0wF8Ohxu2D3ijlO8XNF9KiAPTdRV4OFeBRrEjKgDxxgC7kTW0Y2X9jh0Zh8H137Bjx8odO+oz0K8dK1fueONrwQH4EVc5lzwGBBeSAj8Ke0714AH/x7/g77avCQfC+XsxELcACC4kjeNX442WPQeite9qDIj/9ngeeeQ3rCf1DeFAMM4Pr0aA+O3vnAzzq0eusA3lN4UDJNH3e9BUAv+3MfuP//NrlK3EeK4M4He/ORxgumX/Hz768MMPP/oDH20yXYP4j28SBzExbIfxTefA6TYHrNscsKyrV0rrqW8OB7pSVnijZcBBXfqt+ddD5VLjUYsswf1/0/AFSfGlWvocFk63OdzmcJvDbQ63OdzmcJvDbQ5fCw7467QWVMYlyCF/MTSvCVC3JdT/A5InuTDMUhf2AAAAAElFTkSuQmCC">
            <a:hlinkClick r:id="rId2"/>
          </p:cNvPr>
          <p:cNvSpPr>
            <a:spLocks noChangeAspect="1" noChangeArrowheads="1"/>
          </p:cNvSpPr>
          <p:nvPr/>
        </p:nvSpPr>
        <p:spPr bwMode="auto">
          <a:xfrm>
            <a:off x="101600" y="-1333500"/>
            <a:ext cx="3800475" cy="27813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Examples of heat transfer by conduction, convection, and radiati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32040" y="2924944"/>
            <a:ext cx="3800475" cy="27813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12749" y="5805264"/>
            <a:ext cx="8291699" cy="800219"/>
          </a:xfrm>
          <a:prstGeom prst="rect">
            <a:avLst/>
          </a:prstGeom>
          <a:noFill/>
        </p:spPr>
        <p:txBody>
          <a:bodyPr wrap="square" rtlCol="0">
            <a:spAutoFit/>
          </a:bodyPr>
          <a:lstStyle/>
          <a:p>
            <a:r>
              <a:rPr lang="en-GB" sz="2800" b="1" dirty="0" smtClean="0">
                <a:solidFill>
                  <a:srgbClr val="0070C0"/>
                </a:solidFill>
              </a:rPr>
              <a:t>Understanding</a:t>
            </a:r>
            <a:r>
              <a:rPr lang="en-GB" b="1" dirty="0" smtClean="0">
                <a:solidFill>
                  <a:srgbClr val="0070C0"/>
                </a:solidFill>
              </a:rPr>
              <a:t> and </a:t>
            </a:r>
            <a:r>
              <a:rPr lang="en-GB" sz="2800" b="1" dirty="0">
                <a:solidFill>
                  <a:srgbClr val="0070C0"/>
                </a:solidFill>
              </a:rPr>
              <a:t>C</a:t>
            </a:r>
            <a:r>
              <a:rPr lang="en-GB" sz="2800" b="1" dirty="0" smtClean="0">
                <a:solidFill>
                  <a:srgbClr val="0070C0"/>
                </a:solidFill>
              </a:rPr>
              <a:t>ontrolling</a:t>
            </a:r>
            <a:r>
              <a:rPr lang="en-GB" b="1" dirty="0" smtClean="0">
                <a:solidFill>
                  <a:srgbClr val="0070C0"/>
                </a:solidFill>
              </a:rPr>
              <a:t> heat flow is the key to space heating</a:t>
            </a:r>
          </a:p>
          <a:p>
            <a:r>
              <a:rPr lang="en-GB" b="1" dirty="0">
                <a:solidFill>
                  <a:srgbClr val="0070C0"/>
                </a:solidFill>
              </a:rPr>
              <a:t> </a:t>
            </a:r>
            <a:r>
              <a:rPr lang="en-GB" b="1" dirty="0" smtClean="0">
                <a:solidFill>
                  <a:srgbClr val="0070C0"/>
                </a:solidFill>
              </a:rPr>
              <a:t>                                   design, as is managing sources of energy.</a:t>
            </a:r>
            <a:endParaRPr lang="en-GB" b="1" dirty="0">
              <a:solidFill>
                <a:srgbClr val="0070C0"/>
              </a:solidFill>
            </a:endParaRPr>
          </a:p>
        </p:txBody>
      </p:sp>
      <p:sp>
        <p:nvSpPr>
          <p:cNvPr id="3" name="Rectangle 2"/>
          <p:cNvSpPr/>
          <p:nvPr/>
        </p:nvSpPr>
        <p:spPr>
          <a:xfrm>
            <a:off x="251520" y="4653136"/>
            <a:ext cx="4572000" cy="923330"/>
          </a:xfrm>
          <a:prstGeom prst="rect">
            <a:avLst/>
          </a:prstGeom>
        </p:spPr>
        <p:txBody>
          <a:bodyPr>
            <a:spAutoFit/>
          </a:bodyPr>
          <a:lstStyle/>
          <a:p>
            <a:pPr marL="342900" indent="-342900">
              <a:buFont typeface="Arial" panose="020B0604020202020204" pitchFamily="34" charset="0"/>
              <a:buChar char="•"/>
            </a:pPr>
            <a:r>
              <a:rPr lang="en-GB" b="1" dirty="0">
                <a:solidFill>
                  <a:srgbClr val="0070C0"/>
                </a:solidFill>
              </a:rPr>
              <a:t>Reducing heat loss</a:t>
            </a:r>
            <a:r>
              <a:rPr lang="en-GB" dirty="0"/>
              <a:t> through the building envelope reduces the need for space heating.</a:t>
            </a:r>
          </a:p>
        </p:txBody>
      </p:sp>
    </p:spTree>
    <p:extLst>
      <p:ext uri="{BB962C8B-B14F-4D97-AF65-F5344CB8AC3E}">
        <p14:creationId xmlns:p14="http://schemas.microsoft.com/office/powerpoint/2010/main" val="432623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3553">
                                            <p:txEl>
                                              <p:pRg st="6" end="6"/>
                                            </p:txEl>
                                          </p:spTgt>
                                        </p:tgtEl>
                                        <p:attrNameLst>
                                          <p:attrName>style.visibility</p:attrName>
                                        </p:attrNameLst>
                                      </p:cBhvr>
                                      <p:to>
                                        <p:strVal val="visible"/>
                                      </p:to>
                                    </p:set>
                                    <p:anim calcmode="lin" valueType="num">
                                      <p:cBhvr additive="base">
                                        <p:cTn id="7" dur="500" fill="hold"/>
                                        <p:tgtEl>
                                          <p:spTgt spid="2355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3553">
                                            <p:txEl>
                                              <p:pRg st="8" end="8"/>
                                            </p:txEl>
                                          </p:spTgt>
                                        </p:tgtEl>
                                        <p:attrNameLst>
                                          <p:attrName>style.visibility</p:attrName>
                                        </p:attrNameLst>
                                      </p:cBhvr>
                                      <p:to>
                                        <p:strVal val="visible"/>
                                      </p:to>
                                    </p:set>
                                    <p:anim calcmode="lin" valueType="num">
                                      <p:cBhvr additive="base">
                                        <p:cTn id="13" dur="500" fill="hold"/>
                                        <p:tgtEl>
                                          <p:spTgt spid="2355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3553">
                                            <p:txEl>
                                              <p:pRg st="10" end="10"/>
                                            </p:txEl>
                                          </p:spTgt>
                                        </p:tgtEl>
                                        <p:attrNameLst>
                                          <p:attrName>style.visibility</p:attrName>
                                        </p:attrNameLst>
                                      </p:cBhvr>
                                      <p:to>
                                        <p:strVal val="visible"/>
                                      </p:to>
                                    </p:set>
                                    <p:anim calcmode="lin" valueType="num">
                                      <p:cBhvr additive="base">
                                        <p:cTn id="19" dur="500" fill="hold"/>
                                        <p:tgtEl>
                                          <p:spTgt spid="23553">
                                            <p:txEl>
                                              <p:pRg st="10" end="1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052"/>
                                        </p:tgtEl>
                                        <p:attrNameLst>
                                          <p:attrName>style.visibility</p:attrName>
                                        </p:attrNameLst>
                                      </p:cBhvr>
                                      <p:to>
                                        <p:strVal val="visible"/>
                                      </p:to>
                                    </p:set>
                                    <p:anim calcmode="lin" valueType="num">
                                      <p:cBhvr additive="base">
                                        <p:cTn id="25" dur="500" fill="hold"/>
                                        <p:tgtEl>
                                          <p:spTgt spid="2052"/>
                                        </p:tgtEl>
                                        <p:attrNameLst>
                                          <p:attrName>ppt_x</p:attrName>
                                        </p:attrNameLst>
                                      </p:cBhvr>
                                      <p:tavLst>
                                        <p:tav tm="0">
                                          <p:val>
                                            <p:strVal val="#ppt_x"/>
                                          </p:val>
                                        </p:tav>
                                        <p:tav tm="100000">
                                          <p:val>
                                            <p:strVal val="#ppt_x"/>
                                          </p:val>
                                        </p:tav>
                                      </p:tavLst>
                                    </p:anim>
                                    <p:anim calcmode="lin" valueType="num">
                                      <p:cBhvr additive="base">
                                        <p:cTn id="26" dur="500" fill="hold"/>
                                        <p:tgtEl>
                                          <p:spTgt spid="205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368068" y="4598741"/>
            <a:ext cx="7848872" cy="1705261"/>
          </a:xfrm>
          <a:prstGeom prst="rect">
            <a:avLst/>
          </a:prstGeom>
          <a:solidFill>
            <a:srgbClr val="FFFFFF"/>
          </a:solidFill>
          <a:ln w="9525">
            <a:noFill/>
            <a:miter lim="800000"/>
            <a:headEnd/>
            <a:tailEnd/>
          </a:ln>
          <a:effectLst/>
        </p:spPr>
        <p:txBody>
          <a:bodyPr vert="horz" wrap="square" lIns="0" tIns="0" rIns="0" bIns="42849" numCol="1" anchor="ctr" anchorCtr="0" compatLnSpc="1">
            <a:prstTxWarp prst="textNoShape">
              <a:avLst/>
            </a:prstTxWarp>
            <a:spAutoFit/>
          </a:bodyPr>
          <a:lstStyle/>
          <a:p>
            <a:pPr lvl="0" fontAlgn="base">
              <a:spcBef>
                <a:spcPct val="0"/>
              </a:spcBef>
              <a:spcAft>
                <a:spcPct val="0"/>
              </a:spcAft>
            </a:pPr>
            <a:r>
              <a:rPr kumimoji="0" lang="en-US" b="0" i="0" u="none" strike="noStrike" cap="none" normalizeH="0" baseline="0" dirty="0" smtClean="0">
                <a:ln>
                  <a:noFill/>
                </a:ln>
                <a:solidFill>
                  <a:srgbClr val="504945"/>
                </a:solidFill>
                <a:effectLst/>
                <a:latin typeface="Tahoma" pitchFamily="34" charset="0"/>
                <a:cs typeface="Tahoma" pitchFamily="34" charset="0"/>
              </a:rPr>
              <a:t/>
            </a:r>
            <a:br>
              <a:rPr kumimoji="0" lang="en-US" b="0" i="0" u="none" strike="noStrike" cap="none" normalizeH="0" baseline="0" dirty="0" smtClean="0">
                <a:ln>
                  <a:noFill/>
                </a:ln>
                <a:solidFill>
                  <a:srgbClr val="504945"/>
                </a:solidFill>
                <a:effectLst/>
                <a:latin typeface="Tahoma" pitchFamily="34" charset="0"/>
                <a:cs typeface="Tahoma" pitchFamily="34" charset="0"/>
              </a:rPr>
            </a:br>
            <a:endParaRPr lang="en-US" dirty="0">
              <a:solidFill>
                <a:srgbClr val="0070C0"/>
              </a:solidFill>
              <a:latin typeface="Tahoma" pitchFamily="34" charset="0"/>
              <a:cs typeface="Tahoma" pitchFamily="34" charset="0"/>
            </a:endParaRPr>
          </a:p>
          <a:p>
            <a:pPr lvl="0" fontAlgn="base">
              <a:spcBef>
                <a:spcPct val="0"/>
              </a:spcBef>
              <a:spcAft>
                <a:spcPct val="0"/>
              </a:spcAft>
            </a:pPr>
            <a:r>
              <a:rPr kumimoji="0" lang="en-US" b="0" i="0" u="none" strike="noStrike" cap="none" normalizeH="0" baseline="0" dirty="0" smtClean="0">
                <a:ln>
                  <a:noFill/>
                </a:ln>
                <a:solidFill>
                  <a:srgbClr val="504945"/>
                </a:solidFill>
                <a:effectLst/>
                <a:latin typeface="Tahoma" pitchFamily="34" charset="0"/>
                <a:cs typeface="Tahoma" pitchFamily="34" charset="0"/>
              </a:rPr>
              <a:t/>
            </a:r>
            <a:br>
              <a:rPr kumimoji="0" lang="en-US" b="0" i="0" u="none" strike="noStrike" cap="none" normalizeH="0" baseline="0" dirty="0" smtClean="0">
                <a:ln>
                  <a:noFill/>
                </a:ln>
                <a:solidFill>
                  <a:srgbClr val="504945"/>
                </a:solidFill>
                <a:effectLst/>
                <a:latin typeface="Tahoma" pitchFamily="34" charset="0"/>
                <a:cs typeface="Tahoma" pitchFamily="34" charset="0"/>
              </a:rPr>
            </a:br>
            <a:r>
              <a:rPr kumimoji="0" lang="en-US" b="0" i="0" u="none" strike="noStrike" cap="none" normalizeH="0" baseline="0" dirty="0" smtClean="0">
                <a:ln>
                  <a:noFill/>
                </a:ln>
                <a:solidFill>
                  <a:srgbClr val="504945"/>
                </a:solidFill>
                <a:effectLst/>
                <a:latin typeface="Tahoma" pitchFamily="34" charset="0"/>
                <a:cs typeface="Tahoma" pitchFamily="34" charset="0"/>
              </a:rPr>
              <a:t/>
            </a:r>
            <a:br>
              <a:rPr kumimoji="0" lang="en-US" b="0" i="0" u="none" strike="noStrike" cap="none" normalizeH="0" baseline="0" dirty="0" smtClean="0">
                <a:ln>
                  <a:noFill/>
                </a:ln>
                <a:solidFill>
                  <a:srgbClr val="504945"/>
                </a:solidFill>
                <a:effectLst/>
                <a:latin typeface="Tahoma" pitchFamily="34" charset="0"/>
                <a:cs typeface="Tahoma" pitchFamily="34" charset="0"/>
              </a:rPr>
            </a:br>
            <a:r>
              <a:rPr kumimoji="0" lang="en-US" b="0" i="0" u="none" strike="noStrike" cap="none" normalizeH="0" baseline="0" dirty="0" smtClean="0">
                <a:ln>
                  <a:noFill/>
                </a:ln>
                <a:solidFill>
                  <a:srgbClr val="504945"/>
                </a:solidFill>
                <a:effectLst/>
                <a:latin typeface="Tahoma" pitchFamily="34" charset="0"/>
                <a:cs typeface="Tahoma" pitchFamily="34" charset="0"/>
              </a:rPr>
              <a:t/>
            </a:r>
            <a:br>
              <a:rPr kumimoji="0" lang="en-US" b="0" i="0" u="none" strike="noStrike" cap="none" normalizeH="0" baseline="0" dirty="0" smtClean="0">
                <a:ln>
                  <a:noFill/>
                </a:ln>
                <a:solidFill>
                  <a:srgbClr val="504945"/>
                </a:solidFill>
                <a:effectLst/>
                <a:latin typeface="Tahoma" pitchFamily="34" charset="0"/>
                <a:cs typeface="Tahoma" pitchFamily="34" charset="0"/>
              </a:rPr>
            </a:br>
            <a:endParaRPr kumimoji="0" lang="en-US" b="1" i="0" u="none" strike="noStrike" cap="none" normalizeH="0" baseline="0" dirty="0" smtClean="0">
              <a:ln>
                <a:noFill/>
              </a:ln>
              <a:solidFill>
                <a:srgbClr val="333333"/>
              </a:solidFill>
              <a:effectLst/>
              <a:latin typeface="helvetica"/>
              <a:cs typeface="Tahoma" pitchFamily="34" charset="0"/>
            </a:endParaRPr>
          </a:p>
        </p:txBody>
      </p:sp>
      <p:sp>
        <p:nvSpPr>
          <p:cNvPr id="3" name="Rectangle 2"/>
          <p:cNvSpPr/>
          <p:nvPr/>
        </p:nvSpPr>
        <p:spPr>
          <a:xfrm>
            <a:off x="323528" y="629980"/>
            <a:ext cx="8496944" cy="1200329"/>
          </a:xfrm>
          <a:prstGeom prst="rect">
            <a:avLst/>
          </a:prstGeom>
        </p:spPr>
        <p:txBody>
          <a:bodyPr wrap="square">
            <a:spAutoFit/>
          </a:bodyPr>
          <a:lstStyle/>
          <a:p>
            <a:pPr lvl="0" fontAlgn="base">
              <a:spcBef>
                <a:spcPct val="0"/>
              </a:spcBef>
              <a:spcAft>
                <a:spcPct val="0"/>
              </a:spcAft>
            </a:pPr>
            <a:r>
              <a:rPr lang="en-US" dirty="0">
                <a:cs typeface="Tahoma" pitchFamily="34" charset="0"/>
              </a:rPr>
              <a:t>Conduction is the transfer of energy through solid matter from particle to particle. Heat is conducted through a solid material much the same way electricity is. </a:t>
            </a:r>
          </a:p>
          <a:p>
            <a:pPr lvl="0" fontAlgn="base">
              <a:spcBef>
                <a:spcPct val="0"/>
              </a:spcBef>
              <a:spcAft>
                <a:spcPct val="0"/>
              </a:spcAft>
            </a:pPr>
            <a:r>
              <a:rPr lang="en-US" b="1" dirty="0">
                <a:solidFill>
                  <a:srgbClr val="0070C0"/>
                </a:solidFill>
                <a:cs typeface="Tahoma" pitchFamily="34" charset="0"/>
              </a:rPr>
              <a:t>(Direct Touch)</a:t>
            </a:r>
            <a:r>
              <a:rPr lang="en-US" dirty="0">
                <a:solidFill>
                  <a:srgbClr val="504945"/>
                </a:solidFill>
                <a:latin typeface="Tahoma" pitchFamily="34" charset="0"/>
                <a:cs typeface="Tahoma" pitchFamily="34" charset="0"/>
              </a:rPr>
              <a:t/>
            </a:r>
            <a:br>
              <a:rPr lang="en-US" dirty="0">
                <a:solidFill>
                  <a:srgbClr val="504945"/>
                </a:solidFill>
                <a:latin typeface="Tahoma" pitchFamily="34" charset="0"/>
                <a:cs typeface="Tahoma" pitchFamily="34" charset="0"/>
              </a:rPr>
            </a:br>
            <a:r>
              <a:rPr lang="en-US" b="1" dirty="0">
                <a:solidFill>
                  <a:srgbClr val="0070C0"/>
                </a:solidFill>
                <a:cs typeface="Tahoma" pitchFamily="34" charset="0"/>
              </a:rPr>
              <a:t>Conduction is slowed by </a:t>
            </a:r>
            <a:r>
              <a:rPr lang="en-US" b="1" dirty="0" smtClean="0">
                <a:solidFill>
                  <a:srgbClr val="0070C0"/>
                </a:solidFill>
                <a:cs typeface="Tahoma" pitchFamily="34" charset="0"/>
              </a:rPr>
              <a:t>insulation</a:t>
            </a:r>
            <a:r>
              <a:rPr lang="en-US" b="1" dirty="0">
                <a:solidFill>
                  <a:srgbClr val="0070C0"/>
                </a:solidFill>
                <a:cs typeface="Tahoma" pitchFamily="34" charset="0"/>
              </a:rPr>
              <a:t> </a:t>
            </a:r>
            <a:r>
              <a:rPr lang="en-US" b="1" dirty="0" smtClean="0">
                <a:solidFill>
                  <a:srgbClr val="0070C0"/>
                </a:solidFill>
                <a:cs typeface="Tahoma" pitchFamily="34" charset="0"/>
              </a:rPr>
              <a:t>??</a:t>
            </a:r>
            <a:endParaRPr lang="en-US" b="1" dirty="0">
              <a:solidFill>
                <a:srgbClr val="0070C0"/>
              </a:solidFill>
              <a:cs typeface="Tahoma" pitchFamily="34" charset="0"/>
            </a:endParaRPr>
          </a:p>
        </p:txBody>
      </p:sp>
      <p:sp>
        <p:nvSpPr>
          <p:cNvPr id="4" name="Rectangle 3"/>
          <p:cNvSpPr/>
          <p:nvPr/>
        </p:nvSpPr>
        <p:spPr>
          <a:xfrm>
            <a:off x="323528" y="260648"/>
            <a:ext cx="1802096" cy="369332"/>
          </a:xfrm>
          <a:prstGeom prst="rect">
            <a:avLst/>
          </a:prstGeom>
        </p:spPr>
        <p:txBody>
          <a:bodyPr wrap="none">
            <a:spAutoFit/>
          </a:bodyPr>
          <a:lstStyle/>
          <a:p>
            <a:r>
              <a:rPr lang="en-US" b="1" dirty="0">
                <a:solidFill>
                  <a:srgbClr val="0070C0"/>
                </a:solidFill>
                <a:latin typeface="Tahoma" pitchFamily="34" charset="0"/>
                <a:cs typeface="Tahoma" pitchFamily="34" charset="0"/>
              </a:rPr>
              <a:t>CONDUCTION</a:t>
            </a:r>
            <a:endParaRPr lang="en-US" dirty="0"/>
          </a:p>
        </p:txBody>
      </p:sp>
      <p:sp>
        <p:nvSpPr>
          <p:cNvPr id="5" name="Rectangle 4"/>
          <p:cNvSpPr/>
          <p:nvPr/>
        </p:nvSpPr>
        <p:spPr>
          <a:xfrm>
            <a:off x="370015" y="2014975"/>
            <a:ext cx="1755609" cy="369332"/>
          </a:xfrm>
          <a:prstGeom prst="rect">
            <a:avLst/>
          </a:prstGeom>
        </p:spPr>
        <p:txBody>
          <a:bodyPr wrap="none">
            <a:spAutoFit/>
          </a:bodyPr>
          <a:lstStyle/>
          <a:p>
            <a:r>
              <a:rPr lang="en-US" b="1" dirty="0">
                <a:solidFill>
                  <a:srgbClr val="0070C0"/>
                </a:solidFill>
                <a:latin typeface="Tahoma" pitchFamily="34" charset="0"/>
                <a:cs typeface="Tahoma" pitchFamily="34" charset="0"/>
              </a:rPr>
              <a:t>CONVECTION</a:t>
            </a:r>
            <a:endParaRPr lang="en-US" dirty="0"/>
          </a:p>
        </p:txBody>
      </p:sp>
      <p:sp>
        <p:nvSpPr>
          <p:cNvPr id="6" name="Rectangle 5"/>
          <p:cNvSpPr/>
          <p:nvPr/>
        </p:nvSpPr>
        <p:spPr>
          <a:xfrm>
            <a:off x="368068" y="2524267"/>
            <a:ext cx="8452404" cy="2031325"/>
          </a:xfrm>
          <a:prstGeom prst="rect">
            <a:avLst/>
          </a:prstGeom>
        </p:spPr>
        <p:txBody>
          <a:bodyPr wrap="square">
            <a:spAutoFit/>
          </a:bodyPr>
          <a:lstStyle/>
          <a:p>
            <a:pPr lvl="0" fontAlgn="base">
              <a:spcBef>
                <a:spcPct val="0"/>
              </a:spcBef>
              <a:spcAft>
                <a:spcPct val="0"/>
              </a:spcAft>
            </a:pPr>
            <a:r>
              <a:rPr lang="en-US" dirty="0">
                <a:cs typeface="Calibri" pitchFamily="34" charset="0"/>
              </a:rPr>
              <a:t>Convection is the transfer of heat energy through a gas or liquid by movement of currents. Heat is carried by the fluid. When warm air comes out of a radiator, it rises. This action is called </a:t>
            </a:r>
            <a:r>
              <a:rPr lang="en-US" b="1" dirty="0">
                <a:solidFill>
                  <a:srgbClr val="0070C0"/>
                </a:solidFill>
                <a:cs typeface="Calibri" pitchFamily="34" charset="0"/>
              </a:rPr>
              <a:t>thermal buoyancy</a:t>
            </a:r>
            <a:r>
              <a:rPr lang="en-US" dirty="0">
                <a:cs typeface="Calibri" pitchFamily="34" charset="0"/>
              </a:rPr>
              <a:t>.  As it cools, it falls. This rising and falling movement is called </a:t>
            </a:r>
            <a:r>
              <a:rPr lang="en-US" b="1" dirty="0">
                <a:solidFill>
                  <a:srgbClr val="0070C0"/>
                </a:solidFill>
                <a:cs typeface="Calibri" pitchFamily="34" charset="0"/>
              </a:rPr>
              <a:t>convection current</a:t>
            </a:r>
            <a:r>
              <a:rPr lang="en-US" dirty="0">
                <a:cs typeface="Calibri" pitchFamily="34" charset="0"/>
              </a:rPr>
              <a:t>. </a:t>
            </a:r>
          </a:p>
          <a:p>
            <a:pPr lvl="0" algn="just" fontAlgn="base">
              <a:spcBef>
                <a:spcPct val="0"/>
              </a:spcBef>
              <a:spcAft>
                <a:spcPct val="0"/>
              </a:spcAft>
            </a:pPr>
            <a:r>
              <a:rPr lang="en-US" dirty="0">
                <a:cs typeface="Calibri" pitchFamily="34" charset="0"/>
              </a:rPr>
              <a:t>Convection can be interrupted by a physical barrier.</a:t>
            </a:r>
          </a:p>
          <a:p>
            <a:pPr lvl="0" fontAlgn="base">
              <a:spcBef>
                <a:spcPct val="0"/>
              </a:spcBef>
              <a:spcAft>
                <a:spcPct val="0"/>
              </a:spcAft>
            </a:pPr>
            <a:r>
              <a:rPr lang="en-US" b="1" dirty="0">
                <a:solidFill>
                  <a:srgbClr val="0070C0"/>
                </a:solidFill>
                <a:cs typeface="Calibri" pitchFamily="34" charset="0"/>
              </a:rPr>
              <a:t>(Movement of Hot Air / Liquid)</a:t>
            </a:r>
            <a:r>
              <a:rPr lang="en-US" dirty="0">
                <a:latin typeface="Calibri" pitchFamily="34" charset="0"/>
                <a:cs typeface="Calibri" pitchFamily="34" charset="0"/>
              </a:rPr>
              <a:t/>
            </a:r>
            <a:br>
              <a:rPr lang="en-US" dirty="0">
                <a:latin typeface="Calibri" pitchFamily="34" charset="0"/>
                <a:cs typeface="Calibri" pitchFamily="34" charset="0"/>
              </a:rPr>
            </a:br>
            <a:endParaRPr lang="en-US" dirty="0">
              <a:latin typeface="Calibri" pitchFamily="34" charset="0"/>
              <a:cs typeface="Calibri" pitchFamily="34" charset="0"/>
            </a:endParaRPr>
          </a:p>
        </p:txBody>
      </p:sp>
      <p:sp>
        <p:nvSpPr>
          <p:cNvPr id="7" name="Rectangle 6"/>
          <p:cNvSpPr/>
          <p:nvPr/>
        </p:nvSpPr>
        <p:spPr>
          <a:xfrm>
            <a:off x="368068" y="4510886"/>
            <a:ext cx="1566454" cy="369332"/>
          </a:xfrm>
          <a:prstGeom prst="rect">
            <a:avLst/>
          </a:prstGeom>
        </p:spPr>
        <p:txBody>
          <a:bodyPr wrap="none">
            <a:spAutoFit/>
          </a:bodyPr>
          <a:lstStyle/>
          <a:p>
            <a:r>
              <a:rPr lang="en-US" b="1" dirty="0">
                <a:solidFill>
                  <a:srgbClr val="0070C0"/>
                </a:solidFill>
                <a:latin typeface="Tahoma" pitchFamily="34" charset="0"/>
                <a:cs typeface="Tahoma" pitchFamily="34" charset="0"/>
              </a:rPr>
              <a:t>RADIATION</a:t>
            </a:r>
            <a:endParaRPr lang="en-US" dirty="0"/>
          </a:p>
        </p:txBody>
      </p:sp>
      <p:sp>
        <p:nvSpPr>
          <p:cNvPr id="8" name="Rectangle 7"/>
          <p:cNvSpPr/>
          <p:nvPr/>
        </p:nvSpPr>
        <p:spPr>
          <a:xfrm>
            <a:off x="368068" y="4923367"/>
            <a:ext cx="8452404" cy="1477328"/>
          </a:xfrm>
          <a:prstGeom prst="rect">
            <a:avLst/>
          </a:prstGeom>
        </p:spPr>
        <p:txBody>
          <a:bodyPr wrap="square">
            <a:spAutoFit/>
          </a:bodyPr>
          <a:lstStyle/>
          <a:p>
            <a:pPr lvl="0" fontAlgn="base">
              <a:spcBef>
                <a:spcPct val="0"/>
              </a:spcBef>
              <a:spcAft>
                <a:spcPct val="0"/>
              </a:spcAft>
            </a:pPr>
            <a:r>
              <a:rPr lang="en-US" dirty="0">
                <a:cs typeface="Tahoma" pitchFamily="34" charset="0"/>
              </a:rPr>
              <a:t>Radiation is electromagnetic waves which directly transport heat energy (and light) through space. It is radiated through space to our planet without the aid of fluids or solids. Heat energy transferred through radiation can be interrupted by a material which reflects it. </a:t>
            </a:r>
            <a:r>
              <a:rPr lang="en-US" b="1" dirty="0">
                <a:solidFill>
                  <a:srgbClr val="0070C0"/>
                </a:solidFill>
                <a:cs typeface="Tahoma" pitchFamily="34" charset="0"/>
              </a:rPr>
              <a:t>(Heat through waves)</a:t>
            </a:r>
            <a:r>
              <a:rPr lang="en-US" dirty="0">
                <a:solidFill>
                  <a:srgbClr val="504945"/>
                </a:solidFill>
                <a:latin typeface="Tahoma" pitchFamily="34" charset="0"/>
                <a:cs typeface="Tahoma" pitchFamily="34" charset="0"/>
              </a:rPr>
              <a:t/>
            </a:r>
            <a:br>
              <a:rPr lang="en-US" dirty="0">
                <a:solidFill>
                  <a:srgbClr val="504945"/>
                </a:solidFill>
                <a:latin typeface="Tahoma" pitchFamily="34" charset="0"/>
                <a:cs typeface="Tahoma" pitchFamily="34" charset="0"/>
              </a:rPr>
            </a:br>
            <a:endParaRPr lang="en-US" b="1" dirty="0">
              <a:solidFill>
                <a:srgbClr val="333333"/>
              </a:solidFill>
              <a:latin typeface="helvetica"/>
              <a:cs typeface="Tahoma" pitchFamily="34" charset="0"/>
            </a:endParaRPr>
          </a:p>
        </p:txBody>
      </p:sp>
    </p:spTree>
    <p:extLst>
      <p:ext uri="{BB962C8B-B14F-4D97-AF65-F5344CB8AC3E}">
        <p14:creationId xmlns:p14="http://schemas.microsoft.com/office/powerpoint/2010/main" val="1972913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 calcmode="lin" valueType="num">
                                      <p:cBhvr additive="base">
                                        <p:cTn id="1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 calcmode="lin" valueType="num">
                                      <p:cBhvr additive="base">
                                        <p:cTn id="2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anim calcmode="lin" valueType="num">
                                      <p:cBhvr additive="base">
                                        <p:cTn id="2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anim calcmode="lin" valueType="num">
                                      <p:cBhvr additive="base">
                                        <p:cTn id="31"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image.slidesharecdn.com/spaceheating-120213070221-phpapp01/95/space-heating-16-728.jpg?cb=132913867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21814"/>
            <a:ext cx="9180512" cy="688538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682810" y="-27384"/>
            <a:ext cx="1497702" cy="6858000"/>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4" name="TextBox 3"/>
          <p:cNvSpPr txBox="1"/>
          <p:nvPr/>
        </p:nvSpPr>
        <p:spPr>
          <a:xfrm>
            <a:off x="738067" y="5373216"/>
            <a:ext cx="7632848" cy="830997"/>
          </a:xfrm>
          <a:prstGeom prst="rect">
            <a:avLst/>
          </a:prstGeom>
          <a:solidFill>
            <a:schemeClr val="bg1"/>
          </a:solidFill>
        </p:spPr>
        <p:txBody>
          <a:bodyPr wrap="square" rtlCol="0">
            <a:spAutoFit/>
          </a:bodyPr>
          <a:lstStyle/>
          <a:p>
            <a:r>
              <a:rPr lang="en-GB" sz="2400" dirty="0"/>
              <a:t>I</a:t>
            </a:r>
            <a:r>
              <a:rPr lang="en-GB" sz="2400" dirty="0" smtClean="0"/>
              <a:t>f the Boiler capacity specified for the space was 4.5KW, it now only needs to supply the 3.5KW difference.</a:t>
            </a:r>
            <a:endParaRPr lang="en-US" sz="2400" dirty="0"/>
          </a:p>
        </p:txBody>
      </p:sp>
      <p:sp>
        <p:nvSpPr>
          <p:cNvPr id="2" name="TextBox 1"/>
          <p:cNvSpPr txBox="1"/>
          <p:nvPr/>
        </p:nvSpPr>
        <p:spPr>
          <a:xfrm>
            <a:off x="4932040" y="6309320"/>
            <a:ext cx="4176464" cy="523220"/>
          </a:xfrm>
          <a:prstGeom prst="rect">
            <a:avLst/>
          </a:prstGeom>
          <a:solidFill>
            <a:schemeClr val="bg1">
              <a:lumMod val="95000"/>
            </a:schemeClr>
          </a:solidFill>
          <a:ln w="9525">
            <a:solidFill>
              <a:schemeClr val="tx1"/>
            </a:solidFill>
          </a:ln>
        </p:spPr>
        <p:txBody>
          <a:bodyPr wrap="square" rtlCol="0">
            <a:spAutoFit/>
          </a:bodyPr>
          <a:lstStyle/>
          <a:p>
            <a:r>
              <a:rPr lang="en-GB" sz="2800" dirty="0" smtClean="0"/>
              <a:t>Design for Use and Activity</a:t>
            </a:r>
            <a:endParaRPr lang="en-US" sz="2800" dirty="0"/>
          </a:p>
        </p:txBody>
      </p:sp>
      <p:sp>
        <p:nvSpPr>
          <p:cNvPr id="5" name="TextBox 4"/>
          <p:cNvSpPr txBox="1"/>
          <p:nvPr/>
        </p:nvSpPr>
        <p:spPr>
          <a:xfrm>
            <a:off x="467544" y="1310565"/>
            <a:ext cx="8352928" cy="4062651"/>
          </a:xfrm>
          <a:prstGeom prst="rect">
            <a:avLst/>
          </a:prstGeom>
          <a:solidFill>
            <a:schemeClr val="bg1"/>
          </a:solidFill>
        </p:spPr>
        <p:txBody>
          <a:bodyPr wrap="square" rtlCol="0">
            <a:spAutoFit/>
          </a:bodyPr>
          <a:lstStyle/>
          <a:p>
            <a:r>
              <a:rPr lang="en-GB" sz="2400" dirty="0" smtClean="0"/>
              <a:t>The Space Heating system is not our only source of heat.</a:t>
            </a:r>
          </a:p>
          <a:p>
            <a:r>
              <a:rPr lang="en-GB" sz="2400" dirty="0"/>
              <a:t> </a:t>
            </a:r>
            <a:endParaRPr lang="en-GB" sz="2400" dirty="0" smtClean="0"/>
          </a:p>
          <a:p>
            <a:pPr marL="285750" indent="-285750">
              <a:buFontTx/>
              <a:buChar char="-"/>
            </a:pPr>
            <a:r>
              <a:rPr lang="en-GB" sz="2400" dirty="0" smtClean="0"/>
              <a:t>A 100W incandescent bulb produces 80W of waste heat in its production of Photons.</a:t>
            </a:r>
          </a:p>
          <a:p>
            <a:pPr marL="285750" indent="-285750">
              <a:buFontTx/>
              <a:buChar char="-"/>
            </a:pPr>
            <a:endParaRPr lang="en-GB" sz="2400" dirty="0"/>
          </a:p>
          <a:p>
            <a:pPr marL="285750" indent="-285750">
              <a:buFontTx/>
              <a:buChar char="-"/>
            </a:pPr>
            <a:r>
              <a:rPr lang="en-GB" sz="2400" dirty="0" smtClean="0"/>
              <a:t>A sedentary person produces about 100W of radiant heat.</a:t>
            </a:r>
          </a:p>
          <a:p>
            <a:pPr marL="285750" indent="-285750">
              <a:buFontTx/>
              <a:buChar char="-"/>
            </a:pPr>
            <a:endParaRPr lang="en-GB" sz="2400" dirty="0"/>
          </a:p>
          <a:p>
            <a:pPr marL="285750" indent="-285750">
              <a:buFontTx/>
              <a:buChar char="-"/>
            </a:pPr>
            <a:r>
              <a:rPr lang="en-GB" sz="2400" dirty="0" smtClean="0"/>
              <a:t>So if four people in an office are working at their desk using four desk lamps, they are already producing 720W of heat for that space…..say roughly 1KW.</a:t>
            </a:r>
            <a:endParaRPr lang="en-GB" dirty="0"/>
          </a:p>
          <a:p>
            <a:pPr marL="285750" indent="-285750">
              <a:buFontTx/>
              <a:buChar char="-"/>
            </a:pPr>
            <a:endParaRPr lang="en-GB" dirty="0"/>
          </a:p>
        </p:txBody>
      </p:sp>
    </p:spTree>
    <p:extLst>
      <p:ext uri="{BB962C8B-B14F-4D97-AF65-F5344CB8AC3E}">
        <p14:creationId xmlns:p14="http://schemas.microsoft.com/office/powerpoint/2010/main" val="121205119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http://image.slidesharecdn.com/spaceheating-120213070221-phpapp01/95/space-heating-20-728.jpg?cb=132913867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284" y="0"/>
            <a:ext cx="919762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708680" y="1"/>
            <a:ext cx="1475656" cy="6858000"/>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2" name="TextBox 1"/>
          <p:cNvSpPr txBox="1"/>
          <p:nvPr/>
        </p:nvSpPr>
        <p:spPr>
          <a:xfrm>
            <a:off x="827584" y="1640214"/>
            <a:ext cx="7585484" cy="1815882"/>
          </a:xfrm>
          <a:prstGeom prst="rect">
            <a:avLst/>
          </a:prstGeom>
          <a:solidFill>
            <a:schemeClr val="bg1"/>
          </a:solidFill>
        </p:spPr>
        <p:txBody>
          <a:bodyPr wrap="square" rtlCol="0">
            <a:spAutoFit/>
          </a:bodyPr>
          <a:lstStyle/>
          <a:p>
            <a:pPr algn="just"/>
            <a:r>
              <a:rPr lang="en-GB" sz="2800" dirty="0" smtClean="0"/>
              <a:t>We were encouraged to replace incandescent bulbs with lower energy replacements in the form of Fluorescents.</a:t>
            </a:r>
          </a:p>
          <a:p>
            <a:endParaRPr lang="en-US" sz="2800" dirty="0"/>
          </a:p>
        </p:txBody>
      </p:sp>
      <p:sp>
        <p:nvSpPr>
          <p:cNvPr id="4" name="TextBox 3"/>
          <p:cNvSpPr txBox="1"/>
          <p:nvPr/>
        </p:nvSpPr>
        <p:spPr>
          <a:xfrm>
            <a:off x="806664" y="3354019"/>
            <a:ext cx="7578588" cy="954107"/>
          </a:xfrm>
          <a:prstGeom prst="rect">
            <a:avLst/>
          </a:prstGeom>
          <a:solidFill>
            <a:schemeClr val="bg1"/>
          </a:solidFill>
        </p:spPr>
        <p:txBody>
          <a:bodyPr wrap="square" rtlCol="0">
            <a:spAutoFit/>
          </a:bodyPr>
          <a:lstStyle/>
          <a:p>
            <a:pPr algn="just"/>
            <a:r>
              <a:rPr lang="en-GB" sz="2800" dirty="0" smtClean="0"/>
              <a:t>This saved around 1.5KW of electricity power use for lighting the average sized home</a:t>
            </a:r>
            <a:endParaRPr lang="en-US" sz="2800" dirty="0"/>
          </a:p>
        </p:txBody>
      </p:sp>
      <p:sp>
        <p:nvSpPr>
          <p:cNvPr id="5" name="TextBox 4"/>
          <p:cNvSpPr txBox="1"/>
          <p:nvPr/>
        </p:nvSpPr>
        <p:spPr>
          <a:xfrm>
            <a:off x="834480" y="4383108"/>
            <a:ext cx="7578588" cy="1231106"/>
          </a:xfrm>
          <a:prstGeom prst="rect">
            <a:avLst/>
          </a:prstGeom>
          <a:solidFill>
            <a:schemeClr val="bg1"/>
          </a:solidFill>
        </p:spPr>
        <p:txBody>
          <a:bodyPr wrap="square" rtlCol="0">
            <a:spAutoFit/>
          </a:bodyPr>
          <a:lstStyle/>
          <a:p>
            <a:pPr algn="just"/>
            <a:r>
              <a:rPr lang="en-GB" sz="2800" dirty="0" smtClean="0"/>
              <a:t>But what about the heat that was emitted into the building from those old bulbs?</a:t>
            </a:r>
            <a:endParaRPr lang="en-GB" sz="2800" dirty="0"/>
          </a:p>
          <a:p>
            <a:endParaRPr lang="en-US" dirty="0"/>
          </a:p>
        </p:txBody>
      </p:sp>
      <p:sp>
        <p:nvSpPr>
          <p:cNvPr id="6" name="TextBox 5"/>
          <p:cNvSpPr txBox="1"/>
          <p:nvPr/>
        </p:nvSpPr>
        <p:spPr>
          <a:xfrm>
            <a:off x="834480" y="5435311"/>
            <a:ext cx="7697960" cy="1384995"/>
          </a:xfrm>
          <a:prstGeom prst="rect">
            <a:avLst/>
          </a:prstGeom>
          <a:solidFill>
            <a:schemeClr val="bg1"/>
          </a:solidFill>
        </p:spPr>
        <p:txBody>
          <a:bodyPr wrap="square" rtlCol="0">
            <a:spAutoFit/>
          </a:bodyPr>
          <a:lstStyle/>
          <a:p>
            <a:pPr algn="just"/>
            <a:r>
              <a:rPr lang="en-GB" sz="2800" dirty="0" smtClean="0"/>
              <a:t>As a consequence, we turn up the boiler to compensate, wiping out most of the intended energy saving</a:t>
            </a:r>
            <a:endParaRPr lang="en-US" sz="2800" dirty="0"/>
          </a:p>
        </p:txBody>
      </p:sp>
      <p:sp>
        <p:nvSpPr>
          <p:cNvPr id="7" name="TextBox 6"/>
          <p:cNvSpPr txBox="1"/>
          <p:nvPr/>
        </p:nvSpPr>
        <p:spPr>
          <a:xfrm>
            <a:off x="4785648" y="6485274"/>
            <a:ext cx="4381913" cy="400110"/>
          </a:xfrm>
          <a:prstGeom prst="rect">
            <a:avLst/>
          </a:prstGeom>
          <a:solidFill>
            <a:schemeClr val="bg1">
              <a:lumMod val="95000"/>
            </a:schemeClr>
          </a:solidFill>
          <a:ln w="19050">
            <a:solidFill>
              <a:schemeClr val="tx1"/>
            </a:solidFill>
          </a:ln>
        </p:spPr>
        <p:txBody>
          <a:bodyPr wrap="square" rtlCol="0">
            <a:spAutoFit/>
          </a:bodyPr>
          <a:lstStyle/>
          <a:p>
            <a:r>
              <a:rPr lang="en-GB" sz="2000" b="1" dirty="0" smtClean="0"/>
              <a:t>One scenario decision affects another</a:t>
            </a:r>
            <a:endParaRPr lang="en-GB" sz="2000" b="1" dirty="0"/>
          </a:p>
        </p:txBody>
      </p:sp>
    </p:spTree>
    <p:extLst>
      <p:ext uri="{BB962C8B-B14F-4D97-AF65-F5344CB8AC3E}">
        <p14:creationId xmlns:p14="http://schemas.microsoft.com/office/powerpoint/2010/main" val="31636686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404664"/>
            <a:ext cx="8280920" cy="584775"/>
          </a:xfrm>
          <a:prstGeom prst="rect">
            <a:avLst/>
          </a:prstGeom>
          <a:noFill/>
        </p:spPr>
        <p:txBody>
          <a:bodyPr wrap="square" rtlCol="0">
            <a:spAutoFit/>
          </a:bodyPr>
          <a:lstStyle/>
          <a:p>
            <a:r>
              <a:rPr lang="en-GB" sz="3200" b="1" dirty="0" smtClean="0"/>
              <a:t>Design and Install is about Thermal Comfort</a:t>
            </a:r>
            <a:endParaRPr lang="en-GB" sz="3200" b="1" dirty="0"/>
          </a:p>
        </p:txBody>
      </p:sp>
      <p:sp>
        <p:nvSpPr>
          <p:cNvPr id="3" name="TextBox 2"/>
          <p:cNvSpPr txBox="1"/>
          <p:nvPr/>
        </p:nvSpPr>
        <p:spPr>
          <a:xfrm>
            <a:off x="467544" y="1124744"/>
            <a:ext cx="7632848" cy="5632311"/>
          </a:xfrm>
          <a:prstGeom prst="rect">
            <a:avLst/>
          </a:prstGeom>
          <a:noFill/>
        </p:spPr>
        <p:txBody>
          <a:bodyPr wrap="square" rtlCol="0">
            <a:spAutoFit/>
          </a:bodyPr>
          <a:lstStyle/>
          <a:p>
            <a:pPr algn="just"/>
            <a:r>
              <a:rPr lang="en-GB" dirty="0" smtClean="0"/>
              <a:t>Personal Thermal comfort is governed by the following:</a:t>
            </a:r>
          </a:p>
          <a:p>
            <a:pPr algn="just"/>
            <a:endParaRPr lang="en-GB" dirty="0"/>
          </a:p>
          <a:p>
            <a:pPr marL="285750" indent="-285750" algn="just">
              <a:buFont typeface="Arial" panose="020B0604020202020204" pitchFamily="34" charset="0"/>
              <a:buChar char="•"/>
            </a:pPr>
            <a:r>
              <a:rPr lang="en-GB" dirty="0" smtClean="0"/>
              <a:t>The heat lost in radiation from the body, through clothing and exposed skin surfaces to cooler surroundings.</a:t>
            </a:r>
          </a:p>
          <a:p>
            <a:pPr marL="285750" indent="-285750" algn="just">
              <a:buFont typeface="Arial" panose="020B0604020202020204" pitchFamily="34" charset="0"/>
              <a:buChar char="•"/>
            </a:pPr>
            <a:r>
              <a:rPr lang="en-GB" dirty="0" smtClean="0"/>
              <a:t>The heat lost by convection due to contact with the surrounding air which is at lower temperature.</a:t>
            </a:r>
          </a:p>
          <a:p>
            <a:pPr marL="285750" indent="-285750" algn="just">
              <a:buFont typeface="Arial" panose="020B0604020202020204" pitchFamily="34" charset="0"/>
              <a:buChar char="•"/>
            </a:pPr>
            <a:r>
              <a:rPr lang="en-GB" dirty="0" smtClean="0"/>
              <a:t>The heat lost by evaporation from the skin by perspiration.</a:t>
            </a:r>
          </a:p>
          <a:p>
            <a:pPr marL="285750" indent="-285750">
              <a:buFont typeface="Arial" panose="020B0604020202020204" pitchFamily="34" charset="0"/>
              <a:buChar char="•"/>
            </a:pPr>
            <a:endParaRPr lang="en-GB" dirty="0"/>
          </a:p>
          <a:p>
            <a:r>
              <a:rPr lang="en-GB" dirty="0" smtClean="0"/>
              <a:t>The normal losses from the body approximate to:</a:t>
            </a:r>
          </a:p>
          <a:p>
            <a:r>
              <a:rPr lang="en-GB" b="1" dirty="0" smtClean="0">
                <a:solidFill>
                  <a:srgbClr val="0070C0"/>
                </a:solidFill>
              </a:rPr>
              <a:t>45% by Radiation</a:t>
            </a:r>
          </a:p>
          <a:p>
            <a:r>
              <a:rPr lang="en-GB" b="1" dirty="0" smtClean="0">
                <a:solidFill>
                  <a:srgbClr val="0070C0"/>
                </a:solidFill>
              </a:rPr>
              <a:t>30% by Convection</a:t>
            </a:r>
          </a:p>
          <a:p>
            <a:r>
              <a:rPr lang="en-GB" b="1" dirty="0" smtClean="0">
                <a:solidFill>
                  <a:srgbClr val="0070C0"/>
                </a:solidFill>
              </a:rPr>
              <a:t>25% by Evaporation</a:t>
            </a:r>
          </a:p>
          <a:p>
            <a:endParaRPr lang="en-GB" b="1" dirty="0">
              <a:solidFill>
                <a:srgbClr val="0070C0"/>
              </a:solidFill>
            </a:endParaRPr>
          </a:p>
          <a:p>
            <a:pPr algn="just"/>
            <a:r>
              <a:rPr lang="en-GB" b="1" dirty="0" smtClean="0">
                <a:solidFill>
                  <a:srgbClr val="0070C0"/>
                </a:solidFill>
              </a:rPr>
              <a:t>Heat loss must be balanced by heat gain to maintain comfort levels</a:t>
            </a:r>
            <a:r>
              <a:rPr lang="en-GB" dirty="0" smtClean="0"/>
              <a:t>. </a:t>
            </a:r>
          </a:p>
          <a:p>
            <a:pPr algn="just"/>
            <a:r>
              <a:rPr lang="en-GB" dirty="0" smtClean="0"/>
              <a:t>This heat control must be provided artificially within the building. </a:t>
            </a:r>
          </a:p>
          <a:p>
            <a:endParaRPr lang="en-GB" dirty="0"/>
          </a:p>
          <a:p>
            <a:pPr algn="just"/>
            <a:r>
              <a:rPr lang="en-GB" sz="2400" dirty="0" smtClean="0"/>
              <a:t>We can manage this by </a:t>
            </a:r>
            <a:r>
              <a:rPr lang="en-GB" sz="2400" b="1" dirty="0" smtClean="0">
                <a:solidFill>
                  <a:srgbClr val="0070C0"/>
                </a:solidFill>
              </a:rPr>
              <a:t>controlling air temperature and air velocity</a:t>
            </a:r>
            <a:r>
              <a:rPr lang="en-GB" sz="2400" dirty="0" smtClean="0"/>
              <a:t>, and </a:t>
            </a:r>
            <a:r>
              <a:rPr lang="en-GB" sz="2400" b="1" dirty="0" smtClean="0">
                <a:solidFill>
                  <a:srgbClr val="0070C0"/>
                </a:solidFill>
              </a:rPr>
              <a:t>the radiant temperature of surrounding surfaces / appliances.</a:t>
            </a:r>
            <a:endParaRPr lang="en-GB" sz="2400" b="1" dirty="0">
              <a:solidFill>
                <a:srgbClr val="0070C0"/>
              </a:solidFill>
            </a:endParaRPr>
          </a:p>
        </p:txBody>
      </p:sp>
    </p:spTree>
    <p:extLst>
      <p:ext uri="{BB962C8B-B14F-4D97-AF65-F5344CB8AC3E}">
        <p14:creationId xmlns:p14="http://schemas.microsoft.com/office/powerpoint/2010/main" val="1644005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 calcmode="lin" valueType="num">
                                      <p:cBhvr additive="base">
                                        <p:cTn id="3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anim calcmode="lin" valueType="num">
                                      <p:cBhvr additive="base">
                                        <p:cTn id="4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anim calcmode="lin" valueType="num">
                                      <p:cBhvr additive="base">
                                        <p:cTn id="55"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extBox 1"/>
          <p:cNvSpPr txBox="1"/>
          <p:nvPr/>
        </p:nvSpPr>
        <p:spPr>
          <a:xfrm>
            <a:off x="539552" y="476672"/>
            <a:ext cx="5400600" cy="707886"/>
          </a:xfrm>
          <a:prstGeom prst="rect">
            <a:avLst/>
          </a:prstGeom>
          <a:noFill/>
        </p:spPr>
        <p:txBody>
          <a:bodyPr wrap="square" rtlCol="0">
            <a:spAutoFit/>
          </a:bodyPr>
          <a:lstStyle/>
          <a:p>
            <a:r>
              <a:rPr lang="en-GB" sz="4000" dirty="0" smtClean="0"/>
              <a:t>Central Heating Source</a:t>
            </a:r>
          </a:p>
        </p:txBody>
      </p:sp>
      <p:sp>
        <p:nvSpPr>
          <p:cNvPr id="3" name="TextBox 2"/>
          <p:cNvSpPr txBox="1"/>
          <p:nvPr/>
        </p:nvSpPr>
        <p:spPr>
          <a:xfrm>
            <a:off x="683568" y="1377237"/>
            <a:ext cx="7776864" cy="2308324"/>
          </a:xfrm>
          <a:prstGeom prst="rect">
            <a:avLst/>
          </a:prstGeom>
          <a:noFill/>
        </p:spPr>
        <p:txBody>
          <a:bodyPr wrap="square" rtlCol="0">
            <a:spAutoFit/>
          </a:bodyPr>
          <a:lstStyle/>
          <a:p>
            <a:r>
              <a:rPr lang="en-GB" sz="2400" dirty="0" smtClean="0"/>
              <a:t>The heat source is usually a Boiler, where water is heated.</a:t>
            </a:r>
          </a:p>
          <a:p>
            <a:r>
              <a:rPr lang="en-GB" sz="2400" dirty="0" smtClean="0"/>
              <a:t>These are biofuel energy supplied (Oil, Coal, Natural Gas)</a:t>
            </a:r>
          </a:p>
          <a:p>
            <a:endParaRPr lang="en-GB" sz="2400" dirty="0"/>
          </a:p>
          <a:p>
            <a:r>
              <a:rPr lang="en-GB" sz="2400" dirty="0" smtClean="0"/>
              <a:t>The size of the Boiler is chosen </a:t>
            </a:r>
            <a:r>
              <a:rPr lang="en-GB" sz="2400" b="1" dirty="0" smtClean="0">
                <a:solidFill>
                  <a:srgbClr val="0070C0"/>
                </a:solidFill>
              </a:rPr>
              <a:t>AFTER</a:t>
            </a:r>
            <a:r>
              <a:rPr lang="en-GB" sz="2400" dirty="0" smtClean="0"/>
              <a:t> carrying out heat loss calculations and adding predictable environmental heating inputs.</a:t>
            </a:r>
            <a:endParaRPr lang="en-GB" sz="2400" dirty="0"/>
          </a:p>
        </p:txBody>
      </p:sp>
      <p:pic>
        <p:nvPicPr>
          <p:cNvPr id="3075" name="Picture 3" descr="http://www.greatmining.com/mining_equipment/Boiler.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3568" y="3717032"/>
            <a:ext cx="4104456" cy="278671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4" name="AutoShape 5" descr="data:image/jpeg;base64,/9j/4AAQSkZJRgABAQAAAQABAAD/2wCEAAkGBg0PEBIQDQ0PDw4QEBAQDw8NDQ4QEA0MFRAVFBQQEhUXGygeFxkkGRISHy8gIycpLC0sFR4xNTAqNiYrLCkBCQoKDgwMGQ8PGjMkHiQsNCk2LCs0NSwqMCkrKTUpKSwsLDQ2KSwsLDIrNTUpKiwsKywpKSspLCwsKSksKSkpLP/AABEIAPsAyQMBIgACEQEDEQH/xAAbAAEAAgMBAQAAAAAAAAAAAAAABQYCAwQBB//EAEoQAAIBAgEEDAkHCgcAAAAAAAABAgMEEQUSITEGMjM0QVFxcoGxssEHEyJhc3SRodEUFSNCUrPDFkNEU2KCkpPC8CRjlKKj4fH/xAAXAQEBAQEAAAAAAAAAAAAAAAAAAgED/8QAHBEBAQEBAAMBAQAAAAAAAAAAAAECEQMSMSET/9oADAMBAAIRAxEAPwD7iAAAAAAAAAAAAAAAAAAAAAAAAAAAAAAAAAAAAAAAAAAAMZzUU3JpJa22kkvOzmllWhwVFL0alU7KYHWDheVqfBTuHyWlwve4pGLyrL6tpcy/cpR7c0BIGqN1BucU8ZU8M9YPycY5y9xxyypW4LC46almvxSNhd3cKlafyLRVcGlK6oprCmovHDHiAfl9YeMVLOqZ7lm7lLDHlJn5zo+OVDP+mlB1IwzZaaaeDeOGHCj5dU2M36rqtmW6SnnZruZ468cMVSJqtlS8V5C6+TW6zKMqXi3d1Xji087HxPm1YAfQQUmrs4vV+iW3+qrP8I46vhDvl+i2v8+u/wCgD6ED5xDwkXzem3tVyTrPuROWmy+vmqVa3hhLFxzKkljHFrHSnwqXsAtYISjssoPbxqQ6FJe54+4l7e4hUipweMZang1jpw4eQDYAAAAAAAAAAAAAAADGa0dK6zI8l8Os9AAADySOK4idxy14gQt3Eh7iJOXcSHuYgRNyiKuETFyiJuUBx0Y4yw86XvLRF40aD46Un/z1St260t8Sb92C97RY6a+ht/Qv76qBiy7bHd7U+SXbkUouux3e1Lkl22BJAAAAAAAAAAAAAAAA8fw6z08l3rrPQAAAGmujcYVVoAhruJD3MScu4kPcoCIuURFyiauokPcoDkprBPztLoWl9xYo7jb+h/GqFfksMFxLHpbx6sCwrcbf0H4tQDAu2x7e1LkfaZSS7bH97UuR9pgSIAAAAAAAAAAAAAAAPJd66z08l3rrPQAAAHkloPTxgRl2iGuETt2iGuUBEXSIevHF4ecm7pEPWWlgcE9Mny+4sL3K39AvvahX8NJYJblb+gX3lQDWXbY/valzX2mUku+QN7Uua+0wJAAAAAAAAAAAAAAAAGMu9dZkYz1dK6zIAAAAAA4rtENcom7pENcoCIukQ9daybu9RDVlo5dIEdhpZYJ7lb+gj95MgZayfq7nb+rx7cwNJd8gb2pc3+plILvkHe1Lm97AkAAAAAAAAAAAAAAAAY1NXSusyMKurpXWZgAAAAAHNdEPcombnUQ9yBDX+rDhk0vj7sSLu0SlfypvihH/AHS/66yNuwItrST1bc7f1eHbmQX1idr7Sh6vDtTA0l4yDvalze9lHLxkLe1Lmd7A7wAAAAAAAAAAAAAAAa6219nWbDXcbV9HWbEAAAAAAc9yQ920sW9SxfQTFyV/KzxSgtdSSj+7rk/YmBwU4vMznrm3N8j1L2YEZeE1crQQt3wgRnCTtxtKHq9PtSIPhZOXG0oer0+uQGgvGQt7UuYijl5yHvalzEB3AAAAAAAAAAAAAAAA1XW0fR1myOo1Xj8iX98JspvQgMgAAAAHNcsr8nn1pS+rSWYvSS0y92C6SZylcKnCU3qim+XzEPbUnCms7byxnPny0vrw6AOe5IW7Jm5ZC3bAjuFk5c7Sh6tT65EHwsnLna0PVqXXIDnZesh73pcxFFZesi73pcxAdwAAAAAAAAAAAAAAANF7ucuTvM6D8lGu/wBznyHtpLyUBvAAA8kz05MpX0KNOVSo8IxWPL5l52BF5Vn42tCgtqvpq3Mi/Ji+WXUYXMj3JtCcYSq1lhWrvPmn9SP1KfQve2ariQHDcMh7pkrcsiLpgcHCydudrQ9Wpf1ECtZPXG1oerUu8DnZe8jb3pcyJRJF8yNvel6OPUB2AAAAAAAAAAAAAAAA5so7lPms12U9CNmUtxqc1nLZT0ICSTPTVGYq1oxi5Tkoxim5Sk0lGK1tvgQGVSooptvBJYtvUkVqhN39VVXvKjL6FPVc11o8Zh9iL1cbInKuySF5NQTqLJ6flyp+TO8w4Fjhm0vPrZMW2X6Th9Hb1lTgsFmQhmwilqSUuBcQEjczIq4kaauye2fDNcsH3HBW2QWz/OPphP4AbbiRE3LNlfLdt+tX8M/gRtxle3f51eyXwA8x0k9cbWj6vS7yrfOtDHdF7JfAsvymFSFFwlnJUKSxwa0pPFaQMJd5fMj73pejj1FDfAXzI+96Xo49QHYAAAAAAAAAAAAAAADlypuNTmMj7OehHflXcKnMl1FHy1sxVrhRoU/H3TSeZjm06MXqnWl9VcS1sC1ZUy3b2lN1bioox1Ja5TlwQhHXJ+Yo2UcqXOUZJVIyp2+P0dpHFyqPglXw2z/ZWhecisa1Wp4+7q+Or/V0ZtOjH7NKPAvPrZ0/OUqH0kNDWjHiTA6atOUHmzi4yWuMk4tdDNfzhXp7ni48GDSwZrnsjldtKel00/K4cG15L/vjKpXy7WjKcYzxjnPDFJtJPUnrR18fj9+uXk8v8+fiyzk8NOvhw1LhOOrI4Mj5RnWdTPltVDCOnRjnaVjp4CWvcnuEFN1IN65Qi3nRXUyN59dcVjXtnqMrM4KzOuqziqslbXFl7yI/8PS5keoocXrL3kTe9PmR7KA7uFF8yRvel6OHUUPhL7kjcKXo4dlAdYAAAAAAAAAAAAAAAOTK24VfRy6iA/JyxuYxlNShVw8qdNpOb45aNOjRyaCyXdv4ynOGObnxccUscMVrIH5tvKWqEK0eOnUzJtc2ehfxAcVTwfR/N3L5JwT96Zy1dgVwtrUpSXnzl3Ev85VYbpb3MMP8idRLpp5yEdktFa68IvinNQfslgwK69hV5Da0oYfsSgtPIV268GVfFtU7lYtt5rpyWLeP2WfSoZdUtrUjLmyiz2WWpr/w2as+MuZfr5babDri2c2qdxLPUU8+nqwx1YLzmq5s7nHyozUeJwljgfUamyGouFew5Z7KKvGvYhbbe0kknI+W1qclri/YzhqRZ9Yq7KanFB8sIvuOGvsmn9mn/Kp/Axr5hBF8yHvenzY9lGypl+rJ6MxclOC7joo15TWdN5z1YviWhIDJay+5J3Cl6KHZRRra3nUeFOEpvHVFN+3iL5k+lKFKnGSwlGnBNa8GorFAdAAAAAAAAAAAAAAAAAAAGMoJ6Gk1xNYmQA4KuQLKemdpbyfG6FJv24FO8IGT7K0o05U4eInOrgpUp1aazVCTa8l4a8D6AVLwl5Djc2U5ynKLtozrRUUmptQazXjwE7tmexWZLrlQuw7J1pexSdxcSmqFOcnC5r4KbrVoy1vDVGGjzHBlPJjp5QjbQurhUnUpw0zpSlmygm8HKD4WTfgoyNGnaxuVOTlVg4OLSzYqNWcsVx7b3F3lQg2pOEXJam4ptcjMxbc9puSa5FLpbCYyt41vltznSoxqNZts1nOnnYbnqxKvkPJc7mrKnO4klGVFYxp08X4xtPqPr0oJpprFNYNca4iPs9jlnRk50qCjKTi286b0xxzdDeCwxZaUDT8HFJfpdZ/uUvgSthsStqSwk51cP1jSXsikTYAwp0oxWEIqKWpRSS9hmAAAAAAAAAAAAAAAAAAAAAAAAAASAAAAAAAAAAAAAAAAAAAAAAAAAAAAAAAAAAAAAAAAAAAAAAAAAAAAAf/Z">
            <a:hlinkClick r:id="rId3"/>
          </p:cNvPr>
          <p:cNvSpPr>
            <a:spLocks noChangeAspect="1" noChangeArrowheads="1"/>
          </p:cNvSpPr>
          <p:nvPr/>
        </p:nvSpPr>
        <p:spPr bwMode="auto">
          <a:xfrm>
            <a:off x="101600" y="-2560638"/>
            <a:ext cx="4267200" cy="53340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9" name="Picture 7" descr="http://www.made4property.net/wp-content/uploads/2013/07/Boiler-Copy.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695624" y="3685561"/>
            <a:ext cx="2261051" cy="2826314"/>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805523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35694" y="271326"/>
            <a:ext cx="5760640" cy="707886"/>
          </a:xfrm>
          <a:prstGeom prst="rect">
            <a:avLst/>
          </a:prstGeom>
          <a:noFill/>
        </p:spPr>
        <p:txBody>
          <a:bodyPr wrap="square" rtlCol="0">
            <a:spAutoFit/>
          </a:bodyPr>
          <a:lstStyle/>
          <a:p>
            <a:r>
              <a:rPr lang="en-GB" sz="4000" dirty="0" smtClean="0"/>
              <a:t>HEAT TRANSFER MEDIUM</a:t>
            </a:r>
            <a:endParaRPr lang="en-US" sz="4000" dirty="0"/>
          </a:p>
        </p:txBody>
      </p:sp>
      <p:sp>
        <p:nvSpPr>
          <p:cNvPr id="3" name="TextBox 2"/>
          <p:cNvSpPr txBox="1"/>
          <p:nvPr/>
        </p:nvSpPr>
        <p:spPr>
          <a:xfrm>
            <a:off x="827582" y="1257793"/>
            <a:ext cx="7560840"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A medium that moves heat from source to destination</a:t>
            </a:r>
          </a:p>
          <a:p>
            <a:pPr marL="285750" indent="-285750">
              <a:buFont typeface="Arial" panose="020B0604020202020204" pitchFamily="34" charset="0"/>
              <a:buChar char="•"/>
            </a:pPr>
            <a:r>
              <a:rPr lang="en-GB" sz="2800" dirty="0" smtClean="0"/>
              <a:t>Desirable </a:t>
            </a:r>
            <a:r>
              <a:rPr lang="en-GB" sz="2800" dirty="0"/>
              <a:t>m</a:t>
            </a:r>
            <a:r>
              <a:rPr lang="en-GB" sz="2800" dirty="0" smtClean="0"/>
              <a:t>edium </a:t>
            </a:r>
            <a:r>
              <a:rPr lang="en-GB" sz="2800" dirty="0"/>
              <a:t>p</a:t>
            </a:r>
            <a:r>
              <a:rPr lang="en-GB" sz="2800" dirty="0" smtClean="0"/>
              <a:t>roperties ?...</a:t>
            </a:r>
            <a:endParaRPr lang="en-US" sz="2800" dirty="0"/>
          </a:p>
        </p:txBody>
      </p:sp>
      <p:sp>
        <p:nvSpPr>
          <p:cNvPr id="5" name="TextBox 4"/>
          <p:cNvSpPr txBox="1"/>
          <p:nvPr/>
        </p:nvSpPr>
        <p:spPr>
          <a:xfrm>
            <a:off x="1113937" y="2690499"/>
            <a:ext cx="7008427" cy="954107"/>
          </a:xfrm>
          <a:prstGeom prst="rect">
            <a:avLst/>
          </a:prstGeom>
          <a:noFill/>
        </p:spPr>
        <p:txBody>
          <a:bodyPr wrap="square" rtlCol="0">
            <a:spAutoFit/>
          </a:bodyPr>
          <a:lstStyle/>
          <a:p>
            <a:r>
              <a:rPr lang="en-GB" sz="2800" dirty="0" smtClean="0"/>
              <a:t>High Thermal Capacity – holds great amount of heat for its volume</a:t>
            </a:r>
            <a:endParaRPr lang="en-US" sz="2800" dirty="0"/>
          </a:p>
        </p:txBody>
      </p:sp>
      <p:sp>
        <p:nvSpPr>
          <p:cNvPr id="6" name="TextBox 5"/>
          <p:cNvSpPr txBox="1"/>
          <p:nvPr/>
        </p:nvSpPr>
        <p:spPr>
          <a:xfrm>
            <a:off x="1113937" y="3614360"/>
            <a:ext cx="4032448" cy="523220"/>
          </a:xfrm>
          <a:prstGeom prst="rect">
            <a:avLst/>
          </a:prstGeom>
          <a:noFill/>
        </p:spPr>
        <p:txBody>
          <a:bodyPr wrap="square" rtlCol="0">
            <a:spAutoFit/>
          </a:bodyPr>
          <a:lstStyle/>
          <a:p>
            <a:r>
              <a:rPr lang="en-GB" sz="2800" dirty="0" smtClean="0"/>
              <a:t>Ease of Control</a:t>
            </a:r>
            <a:endParaRPr lang="en-US" sz="2800" dirty="0"/>
          </a:p>
        </p:txBody>
      </p:sp>
      <p:sp>
        <p:nvSpPr>
          <p:cNvPr id="7" name="TextBox 6"/>
          <p:cNvSpPr txBox="1"/>
          <p:nvPr/>
        </p:nvSpPr>
        <p:spPr>
          <a:xfrm>
            <a:off x="1113937" y="4083744"/>
            <a:ext cx="4032448" cy="523220"/>
          </a:xfrm>
          <a:prstGeom prst="rect">
            <a:avLst/>
          </a:prstGeom>
          <a:noFill/>
        </p:spPr>
        <p:txBody>
          <a:bodyPr wrap="square" rtlCol="0">
            <a:spAutoFit/>
          </a:bodyPr>
          <a:lstStyle/>
          <a:p>
            <a:r>
              <a:rPr lang="en-GB" sz="2800" dirty="0" smtClean="0"/>
              <a:t>Non Hazardous</a:t>
            </a:r>
            <a:endParaRPr lang="en-US" sz="2800" dirty="0"/>
          </a:p>
        </p:txBody>
      </p:sp>
      <p:sp>
        <p:nvSpPr>
          <p:cNvPr id="8" name="TextBox 7"/>
          <p:cNvSpPr txBox="1"/>
          <p:nvPr/>
        </p:nvSpPr>
        <p:spPr>
          <a:xfrm>
            <a:off x="827582" y="4617126"/>
            <a:ext cx="7776865" cy="954107"/>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Water is best…or Steam is useful in large scale installations</a:t>
            </a:r>
            <a:endParaRPr lang="en-US" sz="2800" dirty="0"/>
          </a:p>
        </p:txBody>
      </p:sp>
      <p:sp>
        <p:nvSpPr>
          <p:cNvPr id="9" name="TextBox 8"/>
          <p:cNvSpPr txBox="1"/>
          <p:nvPr/>
        </p:nvSpPr>
        <p:spPr>
          <a:xfrm>
            <a:off x="827582" y="5601096"/>
            <a:ext cx="7776865" cy="954107"/>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Air much less efficient due to its low thermal capacity</a:t>
            </a:r>
            <a:endParaRPr lang="en-US" sz="2800" dirty="0"/>
          </a:p>
        </p:txBody>
      </p:sp>
    </p:spTree>
    <p:extLst>
      <p:ext uri="{BB962C8B-B14F-4D97-AF65-F5344CB8AC3E}">
        <p14:creationId xmlns:p14="http://schemas.microsoft.com/office/powerpoint/2010/main" val="1335149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anim calcmode="lin" valueType="num">
                                      <p:cBhvr additive="base">
                                        <p:cTn id="25"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anim calcmode="lin" valueType="num">
                                      <p:cBhvr additive="base">
                                        <p:cTn id="31"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anim calcmode="lin" valueType="num">
                                      <p:cBhvr additive="base">
                                        <p:cTn id="3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9">
                                            <p:txEl>
                                              <p:pRg st="0" end="0"/>
                                            </p:txEl>
                                          </p:spTgt>
                                        </p:tgtEl>
                                        <p:attrNameLst>
                                          <p:attrName>style.visibility</p:attrName>
                                        </p:attrNameLst>
                                      </p:cBhvr>
                                      <p:to>
                                        <p:strVal val="visible"/>
                                      </p:to>
                                    </p:set>
                                    <p:anim calcmode="lin" valueType="num">
                                      <p:cBhvr additive="base">
                                        <p:cTn id="4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116632"/>
            <a:ext cx="8424936" cy="2308324"/>
          </a:xfrm>
          <a:prstGeom prst="rect">
            <a:avLst/>
          </a:prstGeom>
          <a:noFill/>
        </p:spPr>
        <p:txBody>
          <a:bodyPr wrap="square" rtlCol="0">
            <a:spAutoFit/>
          </a:bodyPr>
          <a:lstStyle/>
          <a:p>
            <a:r>
              <a:rPr lang="en-GB" sz="2400" b="1" dirty="0" smtClean="0">
                <a:solidFill>
                  <a:srgbClr val="0070C0"/>
                </a:solidFill>
              </a:rPr>
              <a:t>SENSIBLE HEAT: </a:t>
            </a:r>
            <a:r>
              <a:rPr lang="en-GB" dirty="0" smtClean="0"/>
              <a:t>Is the </a:t>
            </a:r>
            <a:r>
              <a:rPr lang="en-GB" b="1" dirty="0" smtClean="0">
                <a:solidFill>
                  <a:srgbClr val="0070C0"/>
                </a:solidFill>
              </a:rPr>
              <a:t>heat energy absorbed or released from a substance</a:t>
            </a:r>
            <a:r>
              <a:rPr lang="en-GB" dirty="0" smtClean="0"/>
              <a:t> </a:t>
            </a:r>
            <a:r>
              <a:rPr lang="en-GB" b="1" dirty="0" smtClean="0">
                <a:solidFill>
                  <a:srgbClr val="0070C0"/>
                </a:solidFill>
              </a:rPr>
              <a:t>during</a:t>
            </a:r>
          </a:p>
          <a:p>
            <a:r>
              <a:rPr lang="en-GB" b="1" dirty="0" smtClean="0">
                <a:solidFill>
                  <a:srgbClr val="0070C0"/>
                </a:solidFill>
              </a:rPr>
              <a:t>                                       a  change of temperature.</a:t>
            </a:r>
          </a:p>
          <a:p>
            <a:r>
              <a:rPr lang="en-GB" sz="2400" b="1" dirty="0" smtClean="0">
                <a:solidFill>
                  <a:srgbClr val="0070C0"/>
                </a:solidFill>
              </a:rPr>
              <a:t>LATENT HEAT:    </a:t>
            </a:r>
            <a:r>
              <a:rPr lang="en-GB" dirty="0" smtClean="0"/>
              <a:t>Is the </a:t>
            </a:r>
            <a:r>
              <a:rPr lang="en-GB" b="1" dirty="0" smtClean="0">
                <a:solidFill>
                  <a:srgbClr val="0070C0"/>
                </a:solidFill>
              </a:rPr>
              <a:t>heat energy absorbed or released from a substance</a:t>
            </a:r>
          </a:p>
          <a:p>
            <a:r>
              <a:rPr lang="en-GB" b="1" dirty="0" smtClean="0">
                <a:solidFill>
                  <a:srgbClr val="0070C0"/>
                </a:solidFill>
              </a:rPr>
              <a:t>                                     </a:t>
            </a:r>
            <a:r>
              <a:rPr lang="en-GB" sz="2400" b="1" dirty="0" smtClean="0">
                <a:solidFill>
                  <a:srgbClr val="0070C0"/>
                </a:solidFill>
              </a:rPr>
              <a:t>during a change of state</a:t>
            </a:r>
            <a:r>
              <a:rPr lang="en-GB" b="1" dirty="0" smtClean="0">
                <a:solidFill>
                  <a:srgbClr val="0070C0"/>
                </a:solidFill>
              </a:rPr>
              <a:t>, with no change in temperature.</a:t>
            </a:r>
          </a:p>
          <a:p>
            <a:r>
              <a:rPr lang="en-GB" b="1" dirty="0" smtClean="0">
                <a:solidFill>
                  <a:srgbClr val="0070C0"/>
                </a:solidFill>
              </a:rPr>
              <a:t> </a:t>
            </a:r>
          </a:p>
          <a:p>
            <a:r>
              <a:rPr lang="en-GB" dirty="0"/>
              <a:t>F</a:t>
            </a:r>
            <a:r>
              <a:rPr lang="en-GB" dirty="0" smtClean="0"/>
              <a:t>or example:   Water </a:t>
            </a:r>
            <a:r>
              <a:rPr lang="en-GB" dirty="0"/>
              <a:t>remains at 100°C while boiling. The heat added to keep the water boiling is latent </a:t>
            </a:r>
            <a:r>
              <a:rPr lang="en-GB" dirty="0" smtClean="0"/>
              <a:t>heat,  also the heat added to keep the water melting is latent heat.</a:t>
            </a:r>
            <a:endParaRPr lang="en-GB" b="1" dirty="0">
              <a:solidFill>
                <a:srgbClr val="0070C0"/>
              </a:solidFill>
            </a:endParaRPr>
          </a:p>
        </p:txBody>
      </p:sp>
      <p:pic>
        <p:nvPicPr>
          <p:cNvPr id="3" name="Picture 2"/>
          <p:cNvPicPr>
            <a:picLocks noChangeAspect="1" noChangeArrowheads="1"/>
          </p:cNvPicPr>
          <p:nvPr/>
        </p:nvPicPr>
        <p:blipFill>
          <a:blip r:embed="rId2" cstate="print"/>
          <a:srcRect/>
          <a:stretch>
            <a:fillRect/>
          </a:stretch>
        </p:blipFill>
        <p:spPr bwMode="auto">
          <a:xfrm>
            <a:off x="1475657" y="2805837"/>
            <a:ext cx="6120680" cy="3750370"/>
          </a:xfrm>
          <a:prstGeom prst="rect">
            <a:avLst/>
          </a:prstGeom>
          <a:noFill/>
          <a:ln w="9525">
            <a:noFill/>
            <a:miter lim="800000"/>
            <a:headEnd/>
            <a:tailEnd/>
          </a:ln>
          <a:effectLst/>
        </p:spPr>
      </p:pic>
    </p:spTree>
    <p:extLst>
      <p:ext uri="{BB962C8B-B14F-4D97-AF65-F5344CB8AC3E}">
        <p14:creationId xmlns:p14="http://schemas.microsoft.com/office/powerpoint/2010/main" val="215861409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srcRect/>
          <a:stretch>
            <a:fillRect/>
          </a:stretch>
        </p:blipFill>
        <p:spPr bwMode="auto">
          <a:xfrm>
            <a:off x="75118" y="1328705"/>
            <a:ext cx="8946422" cy="2887606"/>
          </a:xfrm>
          <a:prstGeom prst="rect">
            <a:avLst/>
          </a:prstGeom>
          <a:noFill/>
          <a:ln w="9525">
            <a:noFill/>
            <a:miter lim="800000"/>
            <a:headEnd/>
            <a:tailEnd/>
          </a:ln>
        </p:spPr>
      </p:pic>
      <p:sp>
        <p:nvSpPr>
          <p:cNvPr id="3" name="Rectangle 2"/>
          <p:cNvSpPr/>
          <p:nvPr/>
        </p:nvSpPr>
        <p:spPr>
          <a:xfrm>
            <a:off x="789738" y="5301208"/>
            <a:ext cx="7956376" cy="1200329"/>
          </a:xfrm>
          <a:prstGeom prst="rect">
            <a:avLst/>
          </a:prstGeom>
        </p:spPr>
        <p:txBody>
          <a:bodyPr wrap="square">
            <a:spAutoFit/>
          </a:bodyPr>
          <a:lstStyle/>
          <a:p>
            <a:pPr algn="just"/>
            <a:r>
              <a:rPr lang="en-GB" dirty="0" smtClean="0"/>
              <a:t>Notice that water has a particularly high specific heat capacity. </a:t>
            </a:r>
          </a:p>
          <a:p>
            <a:pPr algn="just"/>
            <a:r>
              <a:rPr lang="en-GB" dirty="0" smtClean="0"/>
              <a:t>This makes water useful for storing heat energy, and for transporting it around the</a:t>
            </a:r>
          </a:p>
          <a:p>
            <a:pPr algn="just"/>
            <a:r>
              <a:rPr lang="en-GB" dirty="0" smtClean="0"/>
              <a:t>Building using central heating pipes and for general temperature regulation and control.</a:t>
            </a:r>
            <a:endParaRPr lang="en-GB" dirty="0"/>
          </a:p>
        </p:txBody>
      </p:sp>
      <p:cxnSp>
        <p:nvCxnSpPr>
          <p:cNvPr id="4" name="Straight Arrow Connector 3"/>
          <p:cNvCxnSpPr/>
          <p:nvPr/>
        </p:nvCxnSpPr>
        <p:spPr>
          <a:xfrm flipV="1">
            <a:off x="7384100" y="3933056"/>
            <a:ext cx="0" cy="1584176"/>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6" name="Rectangle 5"/>
          <p:cNvSpPr/>
          <p:nvPr/>
        </p:nvSpPr>
        <p:spPr>
          <a:xfrm>
            <a:off x="335861" y="387972"/>
            <a:ext cx="8424936" cy="1354217"/>
          </a:xfrm>
          <a:prstGeom prst="rect">
            <a:avLst/>
          </a:prstGeom>
        </p:spPr>
        <p:txBody>
          <a:bodyPr wrap="square">
            <a:spAutoFit/>
          </a:bodyPr>
          <a:lstStyle/>
          <a:p>
            <a:pPr algn="just"/>
            <a:r>
              <a:rPr lang="en-GB" dirty="0" smtClean="0"/>
              <a:t>The </a:t>
            </a:r>
            <a:r>
              <a:rPr lang="en-GB" sz="2800" b="1" dirty="0">
                <a:solidFill>
                  <a:srgbClr val="0070C0"/>
                </a:solidFill>
              </a:rPr>
              <a:t>S</a:t>
            </a:r>
            <a:r>
              <a:rPr lang="en-GB" sz="2800" b="1" dirty="0" smtClean="0">
                <a:solidFill>
                  <a:srgbClr val="0070C0"/>
                </a:solidFill>
              </a:rPr>
              <a:t>pecific heat capacity </a:t>
            </a:r>
            <a:r>
              <a:rPr lang="en-GB" dirty="0" smtClean="0"/>
              <a:t>states how much heat energy is required to increase the temperature of 1 kg mass of that material by 1 degree Kelvin or 1 degree Celsius.</a:t>
            </a:r>
          </a:p>
          <a:p>
            <a:pPr algn="just"/>
            <a:endParaRPr lang="en-GB" dirty="0" smtClean="0"/>
          </a:p>
        </p:txBody>
      </p:sp>
      <p:sp>
        <p:nvSpPr>
          <p:cNvPr id="7" name="Rectangle 6"/>
          <p:cNvSpPr/>
          <p:nvPr/>
        </p:nvSpPr>
        <p:spPr>
          <a:xfrm>
            <a:off x="374936" y="4178271"/>
            <a:ext cx="5904656" cy="646331"/>
          </a:xfrm>
          <a:prstGeom prst="rect">
            <a:avLst/>
          </a:prstGeom>
        </p:spPr>
        <p:txBody>
          <a:bodyPr wrap="square">
            <a:spAutoFit/>
          </a:bodyPr>
          <a:lstStyle/>
          <a:p>
            <a:r>
              <a:rPr lang="en-GB" dirty="0" smtClean="0"/>
              <a:t>Specific heat capacity  is measured </a:t>
            </a:r>
          </a:p>
          <a:p>
            <a:r>
              <a:rPr lang="en-GB" dirty="0" smtClean="0"/>
              <a:t>in J/ kg </a:t>
            </a:r>
            <a:r>
              <a:rPr lang="en-GB" b="1" dirty="0" smtClean="0"/>
              <a:t>° </a:t>
            </a:r>
            <a:r>
              <a:rPr lang="en-GB" dirty="0" smtClean="0"/>
              <a:t>K </a:t>
            </a:r>
            <a:r>
              <a:rPr lang="en-GB" b="1" dirty="0" smtClean="0">
                <a:solidFill>
                  <a:srgbClr val="0070C0"/>
                </a:solidFill>
              </a:rPr>
              <a:t>or</a:t>
            </a:r>
            <a:r>
              <a:rPr lang="en-GB" dirty="0" smtClean="0"/>
              <a:t> J/ kg </a:t>
            </a:r>
            <a:r>
              <a:rPr lang="en-GB" b="1" dirty="0" smtClean="0"/>
              <a:t>° </a:t>
            </a:r>
            <a:r>
              <a:rPr lang="en-GB" dirty="0" smtClean="0"/>
              <a:t>C</a:t>
            </a:r>
            <a:endParaRPr lang="en-GB" dirty="0"/>
          </a:p>
        </p:txBody>
      </p:sp>
    </p:spTree>
    <p:extLst>
      <p:ext uri="{BB962C8B-B14F-4D97-AF65-F5344CB8AC3E}">
        <p14:creationId xmlns:p14="http://schemas.microsoft.com/office/powerpoint/2010/main" val="10545367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07704" y="404664"/>
            <a:ext cx="5472608" cy="707886"/>
          </a:xfrm>
          <a:prstGeom prst="rect">
            <a:avLst/>
          </a:prstGeom>
          <a:noFill/>
        </p:spPr>
        <p:txBody>
          <a:bodyPr wrap="square" rtlCol="0">
            <a:spAutoFit/>
          </a:bodyPr>
          <a:lstStyle/>
          <a:p>
            <a:r>
              <a:rPr lang="en-GB" sz="4000" dirty="0" smtClean="0"/>
              <a:t>Heat Distribution System</a:t>
            </a:r>
            <a:endParaRPr lang="en-US" sz="4000" dirty="0"/>
          </a:p>
        </p:txBody>
      </p:sp>
      <p:sp>
        <p:nvSpPr>
          <p:cNvPr id="3" name="TextBox 2"/>
          <p:cNvSpPr txBox="1"/>
          <p:nvPr/>
        </p:nvSpPr>
        <p:spPr>
          <a:xfrm>
            <a:off x="755576" y="1435296"/>
            <a:ext cx="7848872" cy="4832092"/>
          </a:xfrm>
          <a:prstGeom prst="rect">
            <a:avLst/>
          </a:prstGeom>
          <a:noFill/>
        </p:spPr>
        <p:txBody>
          <a:bodyPr wrap="square" rtlCol="0">
            <a:spAutoFit/>
          </a:bodyPr>
          <a:lstStyle/>
          <a:p>
            <a:pPr marL="457200" indent="-457200">
              <a:buFont typeface="Arial" panose="020B0604020202020204" pitchFamily="34" charset="0"/>
              <a:buChar char="•"/>
            </a:pPr>
            <a:r>
              <a:rPr lang="en-GB" sz="2800" b="1" dirty="0" smtClean="0">
                <a:solidFill>
                  <a:srgbClr val="0070C0"/>
                </a:solidFill>
              </a:rPr>
              <a:t>WATER </a:t>
            </a:r>
            <a:r>
              <a:rPr lang="en-GB" sz="2800" dirty="0" smtClean="0"/>
              <a:t>– Smaller diameter pipework, usually copper / plastic… or stainless steel if pressure strength / durability is needed.</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b="1" dirty="0" smtClean="0">
                <a:solidFill>
                  <a:srgbClr val="0070C0"/>
                </a:solidFill>
              </a:rPr>
              <a:t>STEAM</a:t>
            </a:r>
            <a:r>
              <a:rPr lang="en-GB" sz="2800" dirty="0" smtClean="0"/>
              <a:t> – High Pressure, large diameter pipes with integral insulation.</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r>
              <a:rPr lang="en-GB" sz="2800" b="1" dirty="0" smtClean="0">
                <a:solidFill>
                  <a:srgbClr val="0070C0"/>
                </a:solidFill>
              </a:rPr>
              <a:t>AIR</a:t>
            </a:r>
            <a:r>
              <a:rPr lang="en-GB" sz="2800" dirty="0" smtClean="0"/>
              <a:t> – Large Ductwork with minimum number of bends / interruptions</a:t>
            </a:r>
          </a:p>
          <a:p>
            <a:endParaRPr lang="en-GB" sz="2800" dirty="0"/>
          </a:p>
          <a:p>
            <a:endParaRPr lang="en-US" sz="2800" dirty="0"/>
          </a:p>
        </p:txBody>
      </p:sp>
      <p:pic>
        <p:nvPicPr>
          <p:cNvPr id="4" name="Picture 4" descr="http://www.airenergy.com.au/wp-content/uploads/2012/08/maxair-polypipe-for-compressed-air.-PE-pipe-sizes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026" y="5651587"/>
            <a:ext cx="2268538" cy="117511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5" name="Picture 2" descr="https://encrypted-tbn2.gstatic.com/images?q=tbn:ANd9GcSKO79YuqSWm2Ud3nrsq5p7uK5UbgbfrkNvGl6vLi-DMVF10wFIgw"/>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36296" y="5157192"/>
            <a:ext cx="1898623" cy="1691351"/>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987973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11760" y="404664"/>
            <a:ext cx="5472608" cy="707886"/>
          </a:xfrm>
          <a:prstGeom prst="rect">
            <a:avLst/>
          </a:prstGeom>
          <a:noFill/>
        </p:spPr>
        <p:txBody>
          <a:bodyPr wrap="square" rtlCol="0">
            <a:spAutoFit/>
          </a:bodyPr>
          <a:lstStyle/>
          <a:p>
            <a:r>
              <a:rPr lang="en-GB" sz="4000" dirty="0" smtClean="0"/>
              <a:t>Hot Water Pipework</a:t>
            </a:r>
            <a:endParaRPr lang="en-US" sz="4000" dirty="0"/>
          </a:p>
        </p:txBody>
      </p:sp>
      <p:sp>
        <p:nvSpPr>
          <p:cNvPr id="3" name="TextBox 2"/>
          <p:cNvSpPr txBox="1"/>
          <p:nvPr/>
        </p:nvSpPr>
        <p:spPr>
          <a:xfrm>
            <a:off x="683568" y="1412776"/>
            <a:ext cx="7560840" cy="5262979"/>
          </a:xfrm>
          <a:prstGeom prst="rect">
            <a:avLst/>
          </a:prstGeom>
          <a:noFill/>
        </p:spPr>
        <p:txBody>
          <a:bodyPr wrap="square" rtlCol="0">
            <a:spAutoFit/>
          </a:bodyPr>
          <a:lstStyle/>
          <a:p>
            <a:pPr marL="285750" indent="-285750" algn="just">
              <a:buFont typeface="Arial" panose="020B0604020202020204" pitchFamily="34" charset="0"/>
              <a:buChar char="•"/>
            </a:pPr>
            <a:r>
              <a:rPr lang="en-GB" sz="2800" dirty="0" smtClean="0"/>
              <a:t>Pipes are insulated when passing through unheated spaces, roof space and under floor space.</a:t>
            </a:r>
          </a:p>
          <a:p>
            <a:pPr marL="285750" indent="-285750" algn="just">
              <a:buFont typeface="Arial" panose="020B0604020202020204" pitchFamily="34" charset="0"/>
              <a:buChar char="•"/>
            </a:pPr>
            <a:endParaRPr lang="en-GB" sz="2800" dirty="0"/>
          </a:p>
          <a:p>
            <a:pPr marL="285750" indent="-285750" algn="just">
              <a:buFont typeface="Arial" panose="020B0604020202020204" pitchFamily="34" charset="0"/>
              <a:buChar char="•"/>
            </a:pPr>
            <a:r>
              <a:rPr lang="en-GB" sz="2800" dirty="0" smtClean="0"/>
              <a:t>Pipes are not usually insulated where they pass through the heated part of the house as the radiated heat adds to the warming of the space, lowering energy use requirement.</a:t>
            </a:r>
          </a:p>
          <a:p>
            <a:pPr marL="285750" indent="-285750" algn="just">
              <a:buFont typeface="Arial" panose="020B0604020202020204" pitchFamily="34" charset="0"/>
              <a:buChar char="•"/>
            </a:pPr>
            <a:endParaRPr lang="en-GB" sz="2800" dirty="0"/>
          </a:p>
          <a:p>
            <a:pPr marL="285750" indent="-285750" algn="just">
              <a:buFont typeface="Arial" panose="020B0604020202020204" pitchFamily="34" charset="0"/>
              <a:buChar char="•"/>
            </a:pPr>
            <a:r>
              <a:rPr lang="en-GB" sz="2800" dirty="0" smtClean="0"/>
              <a:t>Pipework must be kept full, must be ventilated at high level and must have drainage taps at all low points in the system.</a:t>
            </a:r>
            <a:endParaRPr lang="en-US" sz="2800" dirty="0"/>
          </a:p>
        </p:txBody>
      </p:sp>
      <p:pic>
        <p:nvPicPr>
          <p:cNvPr id="4" name="Picture 2" descr="Armacell Class O Armaflex Pipe Insulat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20272" y="-13788"/>
            <a:ext cx="2101939" cy="1436325"/>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51684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67744" y="548680"/>
            <a:ext cx="5472608" cy="707886"/>
          </a:xfrm>
          <a:prstGeom prst="rect">
            <a:avLst/>
          </a:prstGeom>
          <a:noFill/>
        </p:spPr>
        <p:txBody>
          <a:bodyPr wrap="square" rtlCol="0">
            <a:spAutoFit/>
          </a:bodyPr>
          <a:lstStyle/>
          <a:p>
            <a:r>
              <a:rPr lang="en-GB" sz="4000" dirty="0" smtClean="0"/>
              <a:t>Local Heat Emission</a:t>
            </a:r>
            <a:endParaRPr lang="en-US" sz="4000" dirty="0"/>
          </a:p>
        </p:txBody>
      </p:sp>
      <p:sp>
        <p:nvSpPr>
          <p:cNvPr id="3" name="TextBox 2"/>
          <p:cNvSpPr txBox="1"/>
          <p:nvPr/>
        </p:nvSpPr>
        <p:spPr>
          <a:xfrm>
            <a:off x="467544" y="1556792"/>
            <a:ext cx="8064896" cy="3108543"/>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smtClean="0"/>
              <a:t>Where the heat is needed most, the surface area of the pipework, and the fitting it supplies, is maximised to emit as much heat into that area as possible.</a:t>
            </a:r>
          </a:p>
          <a:p>
            <a:pPr marL="457200" indent="-457200" algn="just">
              <a:buFont typeface="Arial" panose="020B0604020202020204" pitchFamily="34" charset="0"/>
              <a:buChar char="•"/>
            </a:pPr>
            <a:endParaRPr lang="en-GB" sz="2800" dirty="0"/>
          </a:p>
          <a:p>
            <a:pPr marL="457200" indent="-457200" algn="just">
              <a:buFont typeface="Arial" panose="020B0604020202020204" pitchFamily="34" charset="0"/>
              <a:buChar char="•"/>
            </a:pPr>
            <a:r>
              <a:rPr lang="en-GB" sz="2800" dirty="0" smtClean="0"/>
              <a:t>This is achieved by Radiators, Convector units, Under </a:t>
            </a:r>
            <a:r>
              <a:rPr lang="en-GB" sz="2800" dirty="0"/>
              <a:t>F</a:t>
            </a:r>
            <a:r>
              <a:rPr lang="en-GB" sz="2800" dirty="0" smtClean="0"/>
              <a:t>loor pipework, Radiant Panels…etc.</a:t>
            </a:r>
            <a:endParaRPr lang="en-US" sz="2800" dirty="0"/>
          </a:p>
        </p:txBody>
      </p:sp>
      <p:pic>
        <p:nvPicPr>
          <p:cNvPr id="5" name="Picture 2" descr="http://www.radiator-cooler.com/product/1-11-2-2b.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80112" y="4965561"/>
            <a:ext cx="3287688" cy="176713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69228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99792" y="548680"/>
            <a:ext cx="5472608" cy="707886"/>
          </a:xfrm>
          <a:prstGeom prst="rect">
            <a:avLst/>
          </a:prstGeom>
          <a:noFill/>
        </p:spPr>
        <p:txBody>
          <a:bodyPr wrap="square" rtlCol="0">
            <a:spAutoFit/>
          </a:bodyPr>
          <a:lstStyle/>
          <a:p>
            <a:r>
              <a:rPr lang="en-GB" sz="4000" dirty="0" smtClean="0"/>
              <a:t>System Control</a:t>
            </a:r>
            <a:endParaRPr lang="en-US" sz="4000" dirty="0"/>
          </a:p>
        </p:txBody>
      </p:sp>
      <p:sp>
        <p:nvSpPr>
          <p:cNvPr id="3" name="TextBox 2"/>
          <p:cNvSpPr txBox="1"/>
          <p:nvPr/>
        </p:nvSpPr>
        <p:spPr>
          <a:xfrm>
            <a:off x="512132" y="1556792"/>
            <a:ext cx="8092316" cy="4401205"/>
          </a:xfrm>
          <a:prstGeom prst="rect">
            <a:avLst/>
          </a:prstGeom>
          <a:noFill/>
        </p:spPr>
        <p:txBody>
          <a:bodyPr wrap="square" rtlCol="0">
            <a:spAutoFit/>
          </a:bodyPr>
          <a:lstStyle/>
          <a:p>
            <a:pPr marL="457200" indent="-457200" algn="just">
              <a:buFont typeface="Arial" panose="020B0604020202020204" pitchFamily="34" charset="0"/>
              <a:buChar char="•"/>
            </a:pPr>
            <a:r>
              <a:rPr lang="en-GB" sz="2800" dirty="0" smtClean="0"/>
              <a:t>Electronic Control systems have increased the efficiency of heating systems more than any other technology.</a:t>
            </a:r>
          </a:p>
          <a:p>
            <a:pPr marL="457200" indent="-457200" algn="just">
              <a:buFont typeface="Arial" panose="020B0604020202020204" pitchFamily="34" charset="0"/>
              <a:buChar char="•"/>
            </a:pPr>
            <a:endParaRPr lang="en-GB" sz="2800" dirty="0"/>
          </a:p>
          <a:p>
            <a:pPr marL="457200" indent="-457200" algn="just">
              <a:buFont typeface="Arial" panose="020B0604020202020204" pitchFamily="34" charset="0"/>
              <a:buChar char="•"/>
            </a:pPr>
            <a:r>
              <a:rPr lang="en-GB" sz="2800" dirty="0" smtClean="0"/>
              <a:t>Time Switches on Boilers</a:t>
            </a:r>
          </a:p>
          <a:p>
            <a:pPr marL="457200" indent="-457200" algn="just">
              <a:buFont typeface="Arial" panose="020B0604020202020204" pitchFamily="34" charset="0"/>
              <a:buChar char="•"/>
            </a:pPr>
            <a:r>
              <a:rPr lang="en-GB" sz="2800" dirty="0" smtClean="0"/>
              <a:t>Thermostats for Radiator temperature</a:t>
            </a:r>
          </a:p>
          <a:p>
            <a:pPr marL="457200" indent="-457200" algn="just">
              <a:buFont typeface="Arial" panose="020B0604020202020204" pitchFamily="34" charset="0"/>
              <a:buChar char="•"/>
            </a:pPr>
            <a:r>
              <a:rPr lang="en-GB" sz="2800" dirty="0" smtClean="0"/>
              <a:t> The ‘Zoning’ of Buildings, with separate controls</a:t>
            </a:r>
          </a:p>
          <a:p>
            <a:pPr algn="just"/>
            <a:r>
              <a:rPr lang="en-GB" sz="2800" dirty="0"/>
              <a:t> </a:t>
            </a:r>
            <a:r>
              <a:rPr lang="en-GB" sz="2800" dirty="0" smtClean="0"/>
              <a:t>     for each zone </a:t>
            </a:r>
          </a:p>
          <a:p>
            <a:pPr marL="457200" indent="-457200" algn="just">
              <a:buFont typeface="Arial" panose="020B0604020202020204" pitchFamily="34" charset="0"/>
              <a:buChar char="•"/>
            </a:pPr>
            <a:r>
              <a:rPr lang="en-GB" sz="2800" dirty="0" smtClean="0"/>
              <a:t>Remote Control via smart phone / internet</a:t>
            </a:r>
          </a:p>
          <a:p>
            <a:endParaRPr lang="en-US" sz="2800" dirty="0"/>
          </a:p>
        </p:txBody>
      </p:sp>
      <p:pic>
        <p:nvPicPr>
          <p:cNvPr id="4" name="Picture 4" descr="Mechanical boiler time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97021" y="2737852"/>
            <a:ext cx="1535403" cy="1448397"/>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5" name="Picture 6" descr="http://www.conrad-electronic.co.uk/medias/global/ce/6000_6999/6100/6150/6159/615952_RB_00_FB.EPS_1000.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01718" y="5427294"/>
            <a:ext cx="1430706" cy="143070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85724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332656"/>
            <a:ext cx="4191000" cy="584775"/>
          </a:xfrm>
          <a:prstGeom prst="rect">
            <a:avLst/>
          </a:prstGeom>
          <a:noFill/>
        </p:spPr>
        <p:txBody>
          <a:bodyPr wrap="square" rtlCol="0">
            <a:spAutoFit/>
          </a:bodyPr>
          <a:lstStyle/>
          <a:p>
            <a:r>
              <a:rPr lang="en-US" sz="3200" b="1" dirty="0" smtClean="0">
                <a:solidFill>
                  <a:srgbClr val="0070C0"/>
                </a:solidFill>
              </a:rPr>
              <a:t>Thermal conductivity</a:t>
            </a:r>
            <a:endParaRPr lang="en-US" sz="3200" b="1" dirty="0">
              <a:solidFill>
                <a:srgbClr val="0070C0"/>
              </a:solidFill>
            </a:endParaRPr>
          </a:p>
        </p:txBody>
      </p:sp>
      <p:sp>
        <p:nvSpPr>
          <p:cNvPr id="3" name="TextBox 2"/>
          <p:cNvSpPr txBox="1"/>
          <p:nvPr/>
        </p:nvSpPr>
        <p:spPr>
          <a:xfrm>
            <a:off x="609600" y="1066800"/>
            <a:ext cx="8066856" cy="5632311"/>
          </a:xfrm>
          <a:prstGeom prst="rect">
            <a:avLst/>
          </a:prstGeom>
          <a:noFill/>
        </p:spPr>
        <p:txBody>
          <a:bodyPr wrap="square" rtlCol="0">
            <a:spAutoFit/>
          </a:bodyPr>
          <a:lstStyle/>
          <a:p>
            <a:r>
              <a:rPr lang="en-US" sz="2400" b="1" dirty="0" smtClean="0">
                <a:solidFill>
                  <a:srgbClr val="0070C0"/>
                </a:solidFill>
              </a:rPr>
              <a:t>Thermal conductivity coefficient (</a:t>
            </a:r>
            <a:r>
              <a:rPr lang="en-US" sz="2400" b="1" dirty="0" smtClean="0">
                <a:solidFill>
                  <a:srgbClr val="0070C0"/>
                </a:solidFill>
                <a:latin typeface="Symbol" pitchFamily="18" charset="2"/>
              </a:rPr>
              <a:t>l)</a:t>
            </a:r>
            <a:r>
              <a:rPr lang="en-US" sz="2400" b="1" dirty="0" smtClean="0">
                <a:solidFill>
                  <a:srgbClr val="0070C0"/>
                </a:solidFill>
              </a:rPr>
              <a:t> </a:t>
            </a:r>
            <a:r>
              <a:rPr lang="en-US" dirty="0" smtClean="0"/>
              <a:t>is a measure of the </a:t>
            </a:r>
            <a:r>
              <a:rPr lang="en-US" b="1" dirty="0" smtClean="0">
                <a:solidFill>
                  <a:srgbClr val="0070C0"/>
                </a:solidFill>
              </a:rPr>
              <a:t>rate</a:t>
            </a:r>
            <a:r>
              <a:rPr lang="en-US" dirty="0" smtClean="0"/>
              <a:t> at which heat is conducted </a:t>
            </a:r>
            <a:r>
              <a:rPr lang="en-US" b="1" dirty="0" smtClean="0">
                <a:solidFill>
                  <a:srgbClr val="0070C0"/>
                </a:solidFill>
              </a:rPr>
              <a:t>through a particular material </a:t>
            </a:r>
            <a:r>
              <a:rPr lang="en-US" dirty="0" smtClean="0"/>
              <a:t>under specified conditions. </a:t>
            </a:r>
          </a:p>
          <a:p>
            <a:endParaRPr lang="en-US" dirty="0" smtClean="0"/>
          </a:p>
          <a:p>
            <a:r>
              <a:rPr lang="en-US" b="1" dirty="0" smtClean="0">
                <a:solidFill>
                  <a:srgbClr val="0070C0"/>
                </a:solidFill>
              </a:rPr>
              <a:t>Units : W/m K  </a:t>
            </a:r>
            <a:r>
              <a:rPr lang="en-US" dirty="0" smtClean="0"/>
              <a:t>(Watt per metre Kelvin)</a:t>
            </a:r>
          </a:p>
          <a:p>
            <a:endParaRPr lang="en-US" dirty="0" smtClean="0"/>
          </a:p>
          <a:p>
            <a:r>
              <a:rPr lang="en-US" b="1" u="sng" dirty="0" smtClean="0"/>
              <a:t>Measurement of thermal conductivity</a:t>
            </a:r>
          </a:p>
          <a:p>
            <a:endParaRPr lang="en-US" dirty="0" smtClean="0"/>
          </a:p>
          <a:p>
            <a:r>
              <a:rPr lang="en-US" dirty="0" smtClean="0"/>
              <a:t>The </a:t>
            </a:r>
            <a:r>
              <a:rPr lang="en-US" b="1" dirty="0" smtClean="0">
                <a:solidFill>
                  <a:srgbClr val="0070C0"/>
                </a:solidFill>
              </a:rPr>
              <a:t>Coefficient of thermal conductivity </a:t>
            </a:r>
            <a:r>
              <a:rPr lang="en-US" dirty="0" smtClean="0"/>
              <a:t>(</a:t>
            </a:r>
            <a:r>
              <a:rPr lang="en-US" i="1" dirty="0" smtClean="0"/>
              <a:t>lambda </a:t>
            </a:r>
            <a:r>
              <a:rPr lang="en-US" dirty="0" smtClean="0">
                <a:latin typeface="Symbol" pitchFamily="18" charset="2"/>
              </a:rPr>
              <a:t>l</a:t>
            </a:r>
            <a:r>
              <a:rPr lang="en-US" i="1" dirty="0" smtClean="0"/>
              <a:t> </a:t>
            </a:r>
            <a:r>
              <a:rPr lang="en-US" sz="1400" i="1" dirty="0"/>
              <a:t>(</a:t>
            </a:r>
            <a:r>
              <a:rPr lang="en-US" sz="1400" i="1" dirty="0" smtClean="0"/>
              <a:t>or k value)</a:t>
            </a:r>
            <a:r>
              <a:rPr lang="en-US" dirty="0" smtClean="0"/>
              <a:t>) is measured as the </a:t>
            </a:r>
            <a:r>
              <a:rPr lang="en-US" b="1" dirty="0" smtClean="0">
                <a:solidFill>
                  <a:srgbClr val="0070C0"/>
                </a:solidFill>
              </a:rPr>
              <a:t>rate</a:t>
            </a:r>
            <a:r>
              <a:rPr lang="en-US" dirty="0" smtClean="0"/>
              <a:t> of heat flow in watts across a thickness of 1 m of material for a temperature difference of 1 degree Kelvin and a surface area of 1 m</a:t>
            </a:r>
            <a:r>
              <a:rPr lang="en-US" baseline="30000" dirty="0" smtClean="0"/>
              <a:t>2</a:t>
            </a:r>
          </a:p>
          <a:p>
            <a:endParaRPr lang="en-US" baseline="30000" dirty="0" smtClean="0"/>
          </a:p>
          <a:p>
            <a:r>
              <a:rPr lang="en-US" baseline="30000" dirty="0" smtClean="0"/>
              <a:t>	</a:t>
            </a:r>
            <a:r>
              <a:rPr lang="en-US" b="1" baseline="30000" dirty="0" smtClean="0">
                <a:solidFill>
                  <a:srgbClr val="0070C0"/>
                </a:solidFill>
              </a:rPr>
              <a:t>                             </a:t>
            </a:r>
            <a:r>
              <a:rPr lang="en-US" b="1" i="1" dirty="0" smtClean="0">
                <a:solidFill>
                  <a:srgbClr val="0070C0"/>
                </a:solidFill>
              </a:rPr>
              <a:t>H         </a:t>
            </a:r>
            <a:r>
              <a:rPr lang="en-US" b="1" dirty="0" smtClean="0">
                <a:solidFill>
                  <a:srgbClr val="0070C0"/>
                </a:solidFill>
              </a:rPr>
              <a:t>=            </a:t>
            </a:r>
            <a:r>
              <a:rPr lang="en-US" b="1" dirty="0" smtClean="0">
                <a:solidFill>
                  <a:srgbClr val="0070C0"/>
                </a:solidFill>
                <a:latin typeface="Symbol" pitchFamily="18" charset="2"/>
              </a:rPr>
              <a:t>l </a:t>
            </a:r>
            <a:r>
              <a:rPr lang="en-US" b="1" dirty="0">
                <a:solidFill>
                  <a:srgbClr val="0070C0"/>
                </a:solidFill>
                <a:latin typeface="Symbol" pitchFamily="18" charset="2"/>
              </a:rPr>
              <a:t> </a:t>
            </a:r>
            <a:r>
              <a:rPr lang="en-US" b="1" dirty="0" smtClean="0">
                <a:solidFill>
                  <a:srgbClr val="0070C0"/>
                </a:solidFill>
                <a:latin typeface="Symbol" pitchFamily="18" charset="2"/>
              </a:rPr>
              <a:t>  </a:t>
            </a:r>
            <a:r>
              <a:rPr lang="en-US" b="1" i="1" dirty="0" smtClean="0">
                <a:solidFill>
                  <a:srgbClr val="0070C0"/>
                </a:solidFill>
                <a:latin typeface="Symbol" pitchFamily="18" charset="2"/>
              </a:rPr>
              <a:t>A    </a:t>
            </a:r>
            <a:r>
              <a:rPr lang="en-US" b="1" dirty="0" smtClean="0">
                <a:solidFill>
                  <a:srgbClr val="0070C0"/>
                </a:solidFill>
                <a:latin typeface="Symbol" pitchFamily="18" charset="2"/>
              </a:rPr>
              <a:t>(q</a:t>
            </a:r>
            <a:r>
              <a:rPr lang="en-US" b="1" baseline="-25000" dirty="0" smtClean="0">
                <a:solidFill>
                  <a:srgbClr val="0070C0"/>
                </a:solidFill>
                <a:latin typeface="Symbol" pitchFamily="18" charset="2"/>
              </a:rPr>
              <a:t>1 </a:t>
            </a:r>
            <a:r>
              <a:rPr lang="en-US" b="1" dirty="0" smtClean="0">
                <a:solidFill>
                  <a:srgbClr val="0070C0"/>
                </a:solidFill>
                <a:latin typeface="+mj-lt"/>
              </a:rPr>
              <a:t>–</a:t>
            </a:r>
            <a:r>
              <a:rPr lang="en-US" b="1" dirty="0" smtClean="0">
                <a:solidFill>
                  <a:srgbClr val="0070C0"/>
                </a:solidFill>
                <a:latin typeface="Symbol" pitchFamily="18" charset="2"/>
              </a:rPr>
              <a:t> q</a:t>
            </a:r>
            <a:r>
              <a:rPr lang="en-US" b="1" baseline="-25000" dirty="0" smtClean="0">
                <a:solidFill>
                  <a:srgbClr val="0070C0"/>
                </a:solidFill>
                <a:latin typeface="Symbol" pitchFamily="18" charset="2"/>
              </a:rPr>
              <a:t>2</a:t>
            </a:r>
            <a:r>
              <a:rPr lang="en-US" b="1" dirty="0" smtClean="0">
                <a:solidFill>
                  <a:srgbClr val="0070C0"/>
                </a:solidFill>
                <a:latin typeface="Symbol" pitchFamily="18" charset="2"/>
              </a:rPr>
              <a:t>)</a:t>
            </a:r>
          </a:p>
          <a:p>
            <a:r>
              <a:rPr lang="en-US" b="1" i="1" dirty="0" smtClean="0">
                <a:solidFill>
                  <a:srgbClr val="0070C0"/>
                </a:solidFill>
                <a:latin typeface="+mj-lt"/>
              </a:rPr>
              <a:t>	                    t                                    d</a:t>
            </a:r>
          </a:p>
          <a:p>
            <a:r>
              <a:rPr lang="en-US" dirty="0" smtClean="0">
                <a:latin typeface="+mj-lt"/>
              </a:rPr>
              <a:t>where</a:t>
            </a:r>
          </a:p>
          <a:p>
            <a:r>
              <a:rPr lang="en-US" dirty="0" smtClean="0">
                <a:latin typeface="Symbol" pitchFamily="18" charset="2"/>
              </a:rPr>
              <a:t>	</a:t>
            </a:r>
            <a:r>
              <a:rPr lang="en-US" i="1" dirty="0" smtClean="0"/>
              <a:t> </a:t>
            </a:r>
            <a:r>
              <a:rPr lang="en-US" b="1" i="1" dirty="0" smtClean="0">
                <a:solidFill>
                  <a:srgbClr val="0070C0"/>
                </a:solidFill>
              </a:rPr>
              <a:t>H/t      </a:t>
            </a:r>
            <a:r>
              <a:rPr lang="en-US" b="1" dirty="0" smtClean="0">
                <a:solidFill>
                  <a:srgbClr val="0070C0"/>
                </a:solidFill>
                <a:latin typeface="Symbol" pitchFamily="18" charset="2"/>
              </a:rPr>
              <a:t>= </a:t>
            </a:r>
            <a:r>
              <a:rPr lang="en-US" b="1" dirty="0" smtClean="0">
                <a:solidFill>
                  <a:srgbClr val="0070C0"/>
                </a:solidFill>
              </a:rPr>
              <a:t>rate of heat flow (conductivity) between the faces (J/s=Watt)</a:t>
            </a:r>
            <a:endParaRPr lang="en-US" b="1" dirty="0" smtClean="0">
              <a:solidFill>
                <a:srgbClr val="0070C0"/>
              </a:solidFill>
              <a:latin typeface="Symbol" pitchFamily="18" charset="2"/>
            </a:endParaRPr>
          </a:p>
          <a:p>
            <a:r>
              <a:rPr lang="en-US" b="1" dirty="0" smtClean="0">
                <a:solidFill>
                  <a:srgbClr val="0070C0"/>
                </a:solidFill>
                <a:latin typeface="Symbol" pitchFamily="18" charset="2"/>
              </a:rPr>
              <a:t>                  l        = </a:t>
            </a:r>
            <a:r>
              <a:rPr lang="en-US" b="1" dirty="0" smtClean="0">
                <a:solidFill>
                  <a:srgbClr val="0070C0"/>
                </a:solidFill>
              </a:rPr>
              <a:t>coefficient of thermal conductivity for that material (Watt/m K)</a:t>
            </a:r>
            <a:endParaRPr lang="en-US" b="1" dirty="0" smtClean="0">
              <a:solidFill>
                <a:srgbClr val="0070C0"/>
              </a:solidFill>
              <a:latin typeface="Symbol" pitchFamily="18" charset="2"/>
            </a:endParaRPr>
          </a:p>
          <a:p>
            <a:r>
              <a:rPr lang="en-US" b="1" i="1" dirty="0" smtClean="0">
                <a:solidFill>
                  <a:srgbClr val="0070C0"/>
                </a:solidFill>
                <a:latin typeface="Symbol" pitchFamily="18" charset="2"/>
              </a:rPr>
              <a:t>	A         </a:t>
            </a:r>
            <a:r>
              <a:rPr lang="en-US" b="1" dirty="0" smtClean="0">
                <a:solidFill>
                  <a:srgbClr val="0070C0"/>
                </a:solidFill>
                <a:latin typeface="Symbol" pitchFamily="18" charset="2"/>
              </a:rPr>
              <a:t>= </a:t>
            </a:r>
            <a:r>
              <a:rPr lang="en-US" b="1" dirty="0" smtClean="0">
                <a:solidFill>
                  <a:srgbClr val="0070C0"/>
                </a:solidFill>
              </a:rPr>
              <a:t>cross sectional area of the sample (m</a:t>
            </a:r>
            <a:r>
              <a:rPr lang="en-US" b="1" baseline="30000" dirty="0" smtClean="0">
                <a:solidFill>
                  <a:srgbClr val="0070C0"/>
                </a:solidFill>
              </a:rPr>
              <a:t>2</a:t>
            </a:r>
            <a:r>
              <a:rPr lang="en-US" b="1" dirty="0" smtClean="0">
                <a:solidFill>
                  <a:srgbClr val="0070C0"/>
                </a:solidFill>
              </a:rPr>
              <a:t>)</a:t>
            </a:r>
          </a:p>
          <a:p>
            <a:r>
              <a:rPr lang="en-US" b="1" dirty="0" smtClean="0">
                <a:solidFill>
                  <a:srgbClr val="0070C0"/>
                </a:solidFill>
                <a:latin typeface="Symbol" pitchFamily="18" charset="2"/>
              </a:rPr>
              <a:t>	q</a:t>
            </a:r>
            <a:r>
              <a:rPr lang="en-US" b="1" baseline="-25000" dirty="0" smtClean="0">
                <a:solidFill>
                  <a:srgbClr val="0070C0"/>
                </a:solidFill>
                <a:latin typeface="Symbol" pitchFamily="18" charset="2"/>
              </a:rPr>
              <a:t>1 </a:t>
            </a:r>
            <a:r>
              <a:rPr lang="en-US" b="1" dirty="0" smtClean="0">
                <a:solidFill>
                  <a:srgbClr val="0070C0"/>
                </a:solidFill>
              </a:rPr>
              <a:t>–</a:t>
            </a:r>
            <a:r>
              <a:rPr lang="en-US" b="1" dirty="0" smtClean="0">
                <a:solidFill>
                  <a:srgbClr val="0070C0"/>
                </a:solidFill>
                <a:latin typeface="Symbol" pitchFamily="18" charset="2"/>
              </a:rPr>
              <a:t> q</a:t>
            </a:r>
            <a:r>
              <a:rPr lang="en-US" b="1" baseline="-25000" dirty="0" smtClean="0">
                <a:solidFill>
                  <a:srgbClr val="0070C0"/>
                </a:solidFill>
                <a:latin typeface="Symbol" pitchFamily="18" charset="2"/>
              </a:rPr>
              <a:t>2 </a:t>
            </a:r>
            <a:r>
              <a:rPr lang="en-US" b="1" dirty="0" smtClean="0">
                <a:solidFill>
                  <a:srgbClr val="0070C0"/>
                </a:solidFill>
                <a:latin typeface="Symbol" pitchFamily="18" charset="2"/>
              </a:rPr>
              <a:t>= </a:t>
            </a:r>
            <a:r>
              <a:rPr lang="en-US" b="1" dirty="0" smtClean="0">
                <a:solidFill>
                  <a:srgbClr val="0070C0"/>
                </a:solidFill>
              </a:rPr>
              <a:t>temperature difference between the faces (</a:t>
            </a:r>
            <a:r>
              <a:rPr lang="en-US" b="1" baseline="30000" dirty="0" smtClean="0">
                <a:solidFill>
                  <a:srgbClr val="0070C0"/>
                </a:solidFill>
              </a:rPr>
              <a:t>o </a:t>
            </a:r>
            <a:r>
              <a:rPr lang="en-US" b="1" dirty="0" smtClean="0">
                <a:solidFill>
                  <a:srgbClr val="0070C0"/>
                </a:solidFill>
              </a:rPr>
              <a:t>C or </a:t>
            </a:r>
            <a:r>
              <a:rPr lang="en-US" b="1" baseline="30000" dirty="0" smtClean="0">
                <a:solidFill>
                  <a:srgbClr val="0070C0"/>
                </a:solidFill>
              </a:rPr>
              <a:t>o </a:t>
            </a:r>
            <a:r>
              <a:rPr lang="en-US" b="1" dirty="0" smtClean="0">
                <a:solidFill>
                  <a:srgbClr val="0070C0"/>
                </a:solidFill>
              </a:rPr>
              <a:t>K)</a:t>
            </a:r>
          </a:p>
          <a:p>
            <a:r>
              <a:rPr lang="en-US" b="1" dirty="0" smtClean="0">
                <a:solidFill>
                  <a:srgbClr val="0070C0"/>
                </a:solidFill>
              </a:rPr>
              <a:t>	</a:t>
            </a:r>
            <a:r>
              <a:rPr lang="en-US" b="1" i="1" dirty="0" smtClean="0">
                <a:solidFill>
                  <a:srgbClr val="0070C0"/>
                </a:solidFill>
              </a:rPr>
              <a:t>d          </a:t>
            </a:r>
            <a:r>
              <a:rPr lang="en-US" b="1" dirty="0" smtClean="0">
                <a:solidFill>
                  <a:srgbClr val="0070C0"/>
                </a:solidFill>
                <a:latin typeface="Symbol" pitchFamily="18" charset="2"/>
              </a:rPr>
              <a:t>= </a:t>
            </a:r>
            <a:r>
              <a:rPr lang="en-US" b="1" dirty="0" smtClean="0">
                <a:solidFill>
                  <a:srgbClr val="0070C0"/>
                </a:solidFill>
              </a:rPr>
              <a:t> distance between the faces (m)</a:t>
            </a:r>
            <a:endParaRPr lang="en-US" b="1" dirty="0" smtClean="0">
              <a:solidFill>
                <a:srgbClr val="0070C0"/>
              </a:solidFill>
              <a:latin typeface="Symbol" pitchFamily="18" charset="2"/>
            </a:endParaRPr>
          </a:p>
          <a:p>
            <a:r>
              <a:rPr lang="en-US" dirty="0" smtClean="0"/>
              <a:t> </a:t>
            </a:r>
            <a:endParaRPr lang="en-US" dirty="0"/>
          </a:p>
        </p:txBody>
      </p:sp>
      <p:cxnSp>
        <p:nvCxnSpPr>
          <p:cNvPr id="5" name="Straight Connector 4"/>
          <p:cNvCxnSpPr/>
          <p:nvPr/>
        </p:nvCxnSpPr>
        <p:spPr>
          <a:xfrm>
            <a:off x="3923928" y="4437112"/>
            <a:ext cx="17281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2555776" y="4437112"/>
            <a:ext cx="3048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323528" y="4149080"/>
            <a:ext cx="2304256" cy="646331"/>
          </a:xfrm>
          <a:prstGeom prst="rect">
            <a:avLst/>
          </a:prstGeom>
          <a:noFill/>
        </p:spPr>
        <p:txBody>
          <a:bodyPr wrap="square" rtlCol="0">
            <a:spAutoFit/>
          </a:bodyPr>
          <a:lstStyle/>
          <a:p>
            <a:r>
              <a:rPr lang="en-GB" b="1" dirty="0" smtClean="0">
                <a:solidFill>
                  <a:srgbClr val="0070C0"/>
                </a:solidFill>
              </a:rPr>
              <a:t>Rate of Heat Flow  =</a:t>
            </a:r>
          </a:p>
          <a:p>
            <a:endParaRPr lang="en-GB" b="1" dirty="0">
              <a:solidFill>
                <a:srgbClr val="0070C0"/>
              </a:solidFill>
            </a:endParaRPr>
          </a:p>
        </p:txBody>
      </p:sp>
      <p:sp>
        <p:nvSpPr>
          <p:cNvPr id="8" name="TextBox 7"/>
          <p:cNvSpPr txBox="1"/>
          <p:nvPr/>
        </p:nvSpPr>
        <p:spPr>
          <a:xfrm>
            <a:off x="395536" y="4365104"/>
            <a:ext cx="1800200" cy="369332"/>
          </a:xfrm>
          <a:prstGeom prst="rect">
            <a:avLst/>
          </a:prstGeom>
          <a:noFill/>
        </p:spPr>
        <p:txBody>
          <a:bodyPr wrap="square" rtlCol="0">
            <a:spAutoFit/>
          </a:bodyPr>
          <a:lstStyle/>
          <a:p>
            <a:r>
              <a:rPr lang="en-GB" b="1" dirty="0" smtClean="0">
                <a:solidFill>
                  <a:srgbClr val="0070C0"/>
                </a:solidFill>
              </a:rPr>
              <a:t>(Conductivity)</a:t>
            </a:r>
            <a:endParaRPr lang="en-GB" b="1" dirty="0">
              <a:solidFill>
                <a:srgbClr val="0070C0"/>
              </a:solidFill>
            </a:endParaRPr>
          </a:p>
        </p:txBody>
      </p:sp>
      <p:sp>
        <p:nvSpPr>
          <p:cNvPr id="9" name="TextBox 8"/>
          <p:cNvSpPr txBox="1"/>
          <p:nvPr/>
        </p:nvSpPr>
        <p:spPr>
          <a:xfrm>
            <a:off x="4139952" y="4129335"/>
            <a:ext cx="288032" cy="307777"/>
          </a:xfrm>
          <a:prstGeom prst="rect">
            <a:avLst/>
          </a:prstGeom>
          <a:noFill/>
        </p:spPr>
        <p:txBody>
          <a:bodyPr wrap="square" rtlCol="0">
            <a:spAutoFit/>
          </a:bodyPr>
          <a:lstStyle/>
          <a:p>
            <a:r>
              <a:rPr lang="en-GB" sz="1400" b="1" dirty="0" smtClean="0">
                <a:solidFill>
                  <a:srgbClr val="0070C0"/>
                </a:solidFill>
              </a:rPr>
              <a:t>x</a:t>
            </a:r>
            <a:endParaRPr lang="en-GB" sz="1400" b="1" dirty="0">
              <a:solidFill>
                <a:srgbClr val="0070C0"/>
              </a:solidFill>
            </a:endParaRPr>
          </a:p>
        </p:txBody>
      </p:sp>
      <p:sp>
        <p:nvSpPr>
          <p:cNvPr id="10" name="TextBox 9"/>
          <p:cNvSpPr txBox="1"/>
          <p:nvPr/>
        </p:nvSpPr>
        <p:spPr>
          <a:xfrm>
            <a:off x="4499992" y="4129335"/>
            <a:ext cx="288032" cy="307777"/>
          </a:xfrm>
          <a:prstGeom prst="rect">
            <a:avLst/>
          </a:prstGeom>
          <a:noFill/>
        </p:spPr>
        <p:txBody>
          <a:bodyPr wrap="square" rtlCol="0">
            <a:spAutoFit/>
          </a:bodyPr>
          <a:lstStyle/>
          <a:p>
            <a:r>
              <a:rPr lang="en-GB" sz="1400" b="1" dirty="0" smtClean="0">
                <a:solidFill>
                  <a:srgbClr val="0070C0"/>
                </a:solidFill>
              </a:rPr>
              <a:t>x</a:t>
            </a:r>
            <a:endParaRPr lang="en-GB" sz="1400" b="1" dirty="0">
              <a:solidFill>
                <a:srgbClr val="0070C0"/>
              </a:solidFill>
            </a:endParaRPr>
          </a:p>
        </p:txBody>
      </p:sp>
    </p:spTree>
    <p:extLst>
      <p:ext uri="{BB962C8B-B14F-4D97-AF65-F5344CB8AC3E}">
        <p14:creationId xmlns:p14="http://schemas.microsoft.com/office/powerpoint/2010/main" val="208250926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14400" y="1219200"/>
            <a:ext cx="4572000" cy="646331"/>
          </a:xfrm>
          <a:prstGeom prst="rect">
            <a:avLst/>
          </a:prstGeom>
        </p:spPr>
        <p:txBody>
          <a:bodyPr>
            <a:spAutoFit/>
          </a:bodyPr>
          <a:lstStyle/>
          <a:p>
            <a:r>
              <a:rPr lang="en-US" i="1" dirty="0" smtClean="0"/>
              <a:t>	H   </a:t>
            </a:r>
            <a:r>
              <a:rPr lang="en-US" dirty="0" smtClean="0"/>
              <a:t>=       </a:t>
            </a:r>
            <a:r>
              <a:rPr lang="en-US" dirty="0" smtClean="0">
                <a:latin typeface="Symbol" pitchFamily="18" charset="2"/>
              </a:rPr>
              <a:t>l </a:t>
            </a:r>
            <a:r>
              <a:rPr lang="en-US" i="1" dirty="0" smtClean="0">
                <a:latin typeface="Symbol" pitchFamily="18" charset="2"/>
              </a:rPr>
              <a:t>A</a:t>
            </a:r>
            <a:r>
              <a:rPr lang="en-US" dirty="0" smtClean="0">
                <a:latin typeface="Symbol" pitchFamily="18" charset="2"/>
              </a:rPr>
              <a:t>(q</a:t>
            </a:r>
            <a:r>
              <a:rPr lang="en-US" baseline="-25000" dirty="0" smtClean="0">
                <a:latin typeface="Symbol" pitchFamily="18" charset="2"/>
              </a:rPr>
              <a:t>1 </a:t>
            </a:r>
            <a:r>
              <a:rPr lang="en-US" dirty="0" smtClean="0"/>
              <a:t>–</a:t>
            </a:r>
            <a:r>
              <a:rPr lang="en-US" dirty="0" smtClean="0">
                <a:latin typeface="Symbol" pitchFamily="18" charset="2"/>
              </a:rPr>
              <a:t> q</a:t>
            </a:r>
            <a:r>
              <a:rPr lang="en-US" baseline="-25000" dirty="0" smtClean="0">
                <a:latin typeface="Symbol" pitchFamily="18" charset="2"/>
              </a:rPr>
              <a:t>2</a:t>
            </a:r>
            <a:r>
              <a:rPr lang="en-US" dirty="0" smtClean="0">
                <a:latin typeface="Symbol" pitchFamily="18" charset="2"/>
              </a:rPr>
              <a:t>)</a:t>
            </a:r>
          </a:p>
          <a:p>
            <a:r>
              <a:rPr lang="en-US" i="1" dirty="0" smtClean="0"/>
              <a:t>	t                     d</a:t>
            </a:r>
          </a:p>
        </p:txBody>
      </p:sp>
      <p:cxnSp>
        <p:nvCxnSpPr>
          <p:cNvPr id="6" name="Straight Connector 5"/>
          <p:cNvCxnSpPr/>
          <p:nvPr/>
        </p:nvCxnSpPr>
        <p:spPr>
          <a:xfrm>
            <a:off x="2699792" y="1556792"/>
            <a:ext cx="9906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828800" y="1524000"/>
            <a:ext cx="228600" cy="158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463123" y="3861048"/>
            <a:ext cx="6241939" cy="3323987"/>
          </a:xfrm>
          <a:prstGeom prst="rect">
            <a:avLst/>
          </a:prstGeom>
          <a:noFill/>
        </p:spPr>
        <p:txBody>
          <a:bodyPr wrap="square" rtlCol="0">
            <a:spAutoFit/>
          </a:bodyPr>
          <a:lstStyle/>
          <a:p>
            <a:r>
              <a:rPr lang="en-US" sz="2400" b="1" dirty="0" smtClean="0">
                <a:solidFill>
                  <a:srgbClr val="0070C0"/>
                </a:solidFill>
              </a:rPr>
              <a:t>Resistivity (</a:t>
            </a:r>
            <a:r>
              <a:rPr lang="en-US" sz="2400" b="1" i="1" dirty="0" smtClean="0">
                <a:solidFill>
                  <a:srgbClr val="0070C0"/>
                </a:solidFill>
              </a:rPr>
              <a:t>r</a:t>
            </a:r>
            <a:r>
              <a:rPr lang="en-US" sz="2400" b="1" dirty="0" smtClean="0">
                <a:solidFill>
                  <a:srgbClr val="0070C0"/>
                </a:solidFill>
              </a:rPr>
              <a:t>)</a:t>
            </a:r>
          </a:p>
          <a:p>
            <a:endParaRPr lang="en-US" b="1" dirty="0" smtClean="0"/>
          </a:p>
          <a:p>
            <a:r>
              <a:rPr lang="en-US" b="1" dirty="0" smtClean="0">
                <a:solidFill>
                  <a:srgbClr val="0070C0"/>
                </a:solidFill>
              </a:rPr>
              <a:t>Resistivity (</a:t>
            </a:r>
            <a:r>
              <a:rPr lang="en-US" b="1" i="1" dirty="0" smtClean="0">
                <a:solidFill>
                  <a:srgbClr val="0070C0"/>
                </a:solidFill>
              </a:rPr>
              <a:t>r) </a:t>
            </a:r>
            <a:r>
              <a:rPr lang="en-US" dirty="0" smtClean="0"/>
              <a:t>is the alternative index of conduction in materials and is the reciprocal of thermal conductivity</a:t>
            </a:r>
            <a:r>
              <a:rPr lang="en-US" b="1" i="1" dirty="0">
                <a:solidFill>
                  <a:srgbClr val="0070C0"/>
                </a:solidFill>
              </a:rPr>
              <a:t>.</a:t>
            </a:r>
            <a:endParaRPr lang="en-US" dirty="0" smtClean="0"/>
          </a:p>
          <a:p>
            <a:endParaRPr lang="en-US" b="1" dirty="0" smtClean="0">
              <a:solidFill>
                <a:srgbClr val="0070C0"/>
              </a:solidFill>
            </a:endParaRPr>
          </a:p>
          <a:p>
            <a:r>
              <a:rPr lang="en-US" b="1" dirty="0" smtClean="0">
                <a:solidFill>
                  <a:srgbClr val="0070C0"/>
                </a:solidFill>
              </a:rPr>
              <a:t>	</a:t>
            </a:r>
            <a:r>
              <a:rPr lang="en-US" sz="2400" b="1" dirty="0" smtClean="0">
                <a:solidFill>
                  <a:srgbClr val="0070C0"/>
                </a:solidFill>
              </a:rPr>
              <a:t>r = 1 / </a:t>
            </a:r>
            <a:r>
              <a:rPr lang="en-US" sz="2400" b="1" dirty="0" smtClean="0">
                <a:solidFill>
                  <a:srgbClr val="0070C0"/>
                </a:solidFill>
                <a:latin typeface="Symbol" pitchFamily="18" charset="2"/>
              </a:rPr>
              <a:t>l</a:t>
            </a:r>
          </a:p>
          <a:p>
            <a:endParaRPr lang="en-US" b="1" dirty="0" smtClean="0">
              <a:solidFill>
                <a:srgbClr val="0070C0"/>
              </a:solidFill>
              <a:latin typeface="Symbol" pitchFamily="18" charset="2"/>
            </a:endParaRPr>
          </a:p>
          <a:p>
            <a:r>
              <a:rPr lang="en-US" dirty="0" smtClean="0"/>
              <a:t>Similarly the Units for resistivity are also the reciprocal to </a:t>
            </a:r>
            <a:r>
              <a:rPr lang="en-US" b="1" dirty="0" smtClean="0">
                <a:solidFill>
                  <a:srgbClr val="0070C0"/>
                </a:solidFill>
                <a:latin typeface="Symbol" pitchFamily="18" charset="2"/>
              </a:rPr>
              <a:t>l</a:t>
            </a:r>
            <a:endParaRPr lang="en-US" dirty="0" smtClean="0"/>
          </a:p>
          <a:p>
            <a:r>
              <a:rPr lang="en-US" dirty="0" smtClean="0"/>
              <a:t>And so are  </a:t>
            </a:r>
            <a:r>
              <a:rPr lang="en-US" b="1" dirty="0" smtClean="0">
                <a:solidFill>
                  <a:srgbClr val="0070C0"/>
                </a:solidFill>
              </a:rPr>
              <a:t>m K /W</a:t>
            </a:r>
          </a:p>
          <a:p>
            <a:endParaRPr lang="en-US" dirty="0" smtClean="0">
              <a:solidFill>
                <a:srgbClr val="0070C0"/>
              </a:solidFill>
            </a:endParaRPr>
          </a:p>
          <a:p>
            <a:endParaRPr lang="en-US" dirty="0">
              <a:solidFill>
                <a:srgbClr val="0070C0"/>
              </a:solidFill>
            </a:endParaRPr>
          </a:p>
        </p:txBody>
      </p:sp>
      <p:pic>
        <p:nvPicPr>
          <p:cNvPr id="16" name="Picture 2"/>
          <p:cNvPicPr>
            <a:picLocks noChangeAspect="1" noChangeArrowheads="1"/>
          </p:cNvPicPr>
          <p:nvPr/>
        </p:nvPicPr>
        <p:blipFill>
          <a:blip r:embed="rId2" cstate="print"/>
          <a:srcRect/>
          <a:stretch>
            <a:fillRect/>
          </a:stretch>
        </p:blipFill>
        <p:spPr bwMode="auto">
          <a:xfrm>
            <a:off x="3264231" y="1728902"/>
            <a:ext cx="5820913" cy="2431340"/>
          </a:xfrm>
          <a:prstGeom prst="rect">
            <a:avLst/>
          </a:prstGeom>
          <a:noFill/>
          <a:ln w="9525">
            <a:noFill/>
            <a:miter lim="800000"/>
            <a:headEnd/>
            <a:tailEnd/>
          </a:ln>
          <a:effectLst/>
        </p:spPr>
      </p:pic>
      <p:sp>
        <p:nvSpPr>
          <p:cNvPr id="9" name="TextBox 8"/>
          <p:cNvSpPr txBox="1"/>
          <p:nvPr/>
        </p:nvSpPr>
        <p:spPr>
          <a:xfrm>
            <a:off x="611560" y="1124744"/>
            <a:ext cx="1224136" cy="1015663"/>
          </a:xfrm>
          <a:prstGeom prst="rect">
            <a:avLst/>
          </a:prstGeom>
          <a:noFill/>
        </p:spPr>
        <p:txBody>
          <a:bodyPr wrap="square" rtlCol="0">
            <a:spAutoFit/>
          </a:bodyPr>
          <a:lstStyle/>
          <a:p>
            <a:r>
              <a:rPr lang="en-GB" sz="2000" b="1" dirty="0" smtClean="0">
                <a:solidFill>
                  <a:srgbClr val="0070C0"/>
                </a:solidFill>
              </a:rPr>
              <a:t>Rate of HEAT FLOW   </a:t>
            </a:r>
            <a:endParaRPr lang="en-GB" sz="2000" b="1" dirty="0">
              <a:solidFill>
                <a:srgbClr val="0070C0"/>
              </a:solidFill>
            </a:endParaRPr>
          </a:p>
        </p:txBody>
      </p:sp>
      <p:sp>
        <p:nvSpPr>
          <p:cNvPr id="10" name="TextBox 9"/>
          <p:cNvSpPr txBox="1"/>
          <p:nvPr/>
        </p:nvSpPr>
        <p:spPr>
          <a:xfrm>
            <a:off x="1331640" y="1340768"/>
            <a:ext cx="360040" cy="369332"/>
          </a:xfrm>
          <a:prstGeom prst="rect">
            <a:avLst/>
          </a:prstGeom>
          <a:noFill/>
        </p:spPr>
        <p:txBody>
          <a:bodyPr wrap="square" rtlCol="0">
            <a:spAutoFit/>
          </a:bodyPr>
          <a:lstStyle/>
          <a:p>
            <a:r>
              <a:rPr lang="en-GB" dirty="0" smtClean="0"/>
              <a:t>=</a:t>
            </a:r>
            <a:endParaRPr lang="en-GB" dirty="0"/>
          </a:p>
        </p:txBody>
      </p:sp>
      <p:sp>
        <p:nvSpPr>
          <p:cNvPr id="12" name="Rectangle 11"/>
          <p:cNvSpPr/>
          <p:nvPr/>
        </p:nvSpPr>
        <p:spPr>
          <a:xfrm>
            <a:off x="4283968" y="1231612"/>
            <a:ext cx="4801176" cy="584775"/>
          </a:xfrm>
          <a:prstGeom prst="rect">
            <a:avLst/>
          </a:prstGeom>
        </p:spPr>
        <p:txBody>
          <a:bodyPr wrap="square">
            <a:spAutoFit/>
          </a:bodyPr>
          <a:lstStyle/>
          <a:p>
            <a:pPr>
              <a:buFont typeface="Symbol"/>
              <a:buChar char="l"/>
            </a:pPr>
            <a:r>
              <a:rPr lang="en-US" sz="1600" dirty="0" smtClean="0">
                <a:latin typeface="Symbol" pitchFamily="18" charset="2"/>
              </a:rPr>
              <a:t>= </a:t>
            </a:r>
            <a:r>
              <a:rPr lang="en-US" sz="1600" dirty="0" smtClean="0"/>
              <a:t>coefficient of thermal conductivity for that material</a:t>
            </a:r>
          </a:p>
          <a:p>
            <a:r>
              <a:rPr lang="en-US" sz="1600" dirty="0" smtClean="0"/>
              <a:t>                                              (Watt/m K)</a:t>
            </a:r>
            <a:endParaRPr lang="en-GB" sz="1600" dirty="0"/>
          </a:p>
        </p:txBody>
      </p:sp>
      <p:sp>
        <p:nvSpPr>
          <p:cNvPr id="13" name="TextBox 12"/>
          <p:cNvSpPr txBox="1"/>
          <p:nvPr/>
        </p:nvSpPr>
        <p:spPr>
          <a:xfrm>
            <a:off x="687996" y="332655"/>
            <a:ext cx="3384376" cy="461665"/>
          </a:xfrm>
          <a:prstGeom prst="rect">
            <a:avLst/>
          </a:prstGeom>
          <a:noFill/>
        </p:spPr>
        <p:txBody>
          <a:bodyPr wrap="square" rtlCol="0">
            <a:spAutoFit/>
          </a:bodyPr>
          <a:lstStyle/>
          <a:p>
            <a:r>
              <a:rPr lang="en-GB" sz="2400" b="1" u="sng" dirty="0" smtClean="0">
                <a:solidFill>
                  <a:srgbClr val="0070C0"/>
                </a:solidFill>
              </a:rPr>
              <a:t>Conductivity </a:t>
            </a:r>
            <a:endParaRPr lang="en-GB" sz="2400" b="1" u="sng" dirty="0">
              <a:solidFill>
                <a:srgbClr val="0070C0"/>
              </a:solidFill>
            </a:endParaRPr>
          </a:p>
        </p:txBody>
      </p:sp>
      <p:sp>
        <p:nvSpPr>
          <p:cNvPr id="14" name="TextBox 13"/>
          <p:cNvSpPr txBox="1"/>
          <p:nvPr/>
        </p:nvSpPr>
        <p:spPr>
          <a:xfrm>
            <a:off x="323528" y="2060848"/>
            <a:ext cx="2232248" cy="369332"/>
          </a:xfrm>
          <a:prstGeom prst="rect">
            <a:avLst/>
          </a:prstGeom>
          <a:noFill/>
        </p:spPr>
        <p:txBody>
          <a:bodyPr wrap="square" rtlCol="0">
            <a:spAutoFit/>
          </a:bodyPr>
          <a:lstStyle/>
          <a:p>
            <a:r>
              <a:rPr lang="en-GB" b="1" dirty="0" smtClean="0">
                <a:solidFill>
                  <a:srgbClr val="0070C0"/>
                </a:solidFill>
              </a:rPr>
              <a:t>    (Conductivity)</a:t>
            </a:r>
            <a:endParaRPr lang="en-GB" b="1" dirty="0">
              <a:solidFill>
                <a:srgbClr val="0070C0"/>
              </a:solidFill>
            </a:endParaRPr>
          </a:p>
        </p:txBody>
      </p:sp>
    </p:spTree>
    <p:extLst>
      <p:ext uri="{BB962C8B-B14F-4D97-AF65-F5344CB8AC3E}">
        <p14:creationId xmlns:p14="http://schemas.microsoft.com/office/powerpoint/2010/main" val="422175487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404664"/>
            <a:ext cx="8064896" cy="2308324"/>
          </a:xfrm>
          <a:prstGeom prst="rect">
            <a:avLst/>
          </a:prstGeom>
        </p:spPr>
        <p:txBody>
          <a:bodyPr wrap="square">
            <a:spAutoFit/>
          </a:bodyPr>
          <a:lstStyle/>
          <a:p>
            <a:r>
              <a:rPr lang="en-US" sz="2400" b="1" dirty="0" smtClean="0">
                <a:solidFill>
                  <a:srgbClr val="0070C0"/>
                </a:solidFill>
              </a:rPr>
              <a:t>1. Material Resistances:</a:t>
            </a:r>
          </a:p>
          <a:p>
            <a:endParaRPr lang="en-US" sz="2400" b="1" dirty="0" smtClean="0">
              <a:solidFill>
                <a:srgbClr val="0070C0"/>
              </a:solidFill>
            </a:endParaRPr>
          </a:p>
          <a:p>
            <a:pPr algn="just"/>
            <a:r>
              <a:rPr lang="en-US" dirty="0" smtClean="0"/>
              <a:t>The resistance of each layer of material in the structure depends on the rate at which the material conducts heat and the thickness of that material. The resistance can be calculated:</a:t>
            </a:r>
          </a:p>
          <a:p>
            <a:pPr algn="just"/>
            <a:endParaRPr lang="en-US" dirty="0" smtClean="0"/>
          </a:p>
          <a:p>
            <a:pPr algn="just"/>
            <a:r>
              <a:rPr lang="en-US" dirty="0" smtClean="0"/>
              <a:t>                                                  </a:t>
            </a:r>
            <a:r>
              <a:rPr lang="en-US" sz="2400" b="1" dirty="0" smtClean="0">
                <a:solidFill>
                  <a:srgbClr val="0070C0"/>
                </a:solidFill>
              </a:rPr>
              <a:t>R = L / </a:t>
            </a:r>
            <a:r>
              <a:rPr lang="en-US" sz="2400" b="1" dirty="0" smtClean="0">
                <a:solidFill>
                  <a:srgbClr val="0070C0"/>
                </a:solidFill>
                <a:latin typeface="Symbol" pitchFamily="18" charset="2"/>
              </a:rPr>
              <a:t>l</a:t>
            </a:r>
          </a:p>
        </p:txBody>
      </p:sp>
      <p:sp>
        <p:nvSpPr>
          <p:cNvPr id="3" name="Rectangle 2"/>
          <p:cNvSpPr/>
          <p:nvPr/>
        </p:nvSpPr>
        <p:spPr>
          <a:xfrm>
            <a:off x="467544" y="3212976"/>
            <a:ext cx="7704856" cy="923330"/>
          </a:xfrm>
          <a:prstGeom prst="rect">
            <a:avLst/>
          </a:prstGeom>
        </p:spPr>
        <p:txBody>
          <a:bodyPr wrap="square">
            <a:spAutoFit/>
          </a:bodyPr>
          <a:lstStyle/>
          <a:p>
            <a:r>
              <a:rPr lang="en-US" dirty="0" smtClean="0"/>
              <a:t>Where R = Thermal resistance of the component (m K/W)</a:t>
            </a:r>
          </a:p>
          <a:p>
            <a:endParaRPr lang="en-US" dirty="0" smtClean="0"/>
          </a:p>
          <a:p>
            <a:r>
              <a:rPr lang="en-US" dirty="0" smtClean="0"/>
              <a:t>             L = The thickness of the material</a:t>
            </a:r>
            <a:r>
              <a:rPr lang="en-US" dirty="0" smtClean="0">
                <a:latin typeface="Symbol" pitchFamily="18" charset="2"/>
              </a:rPr>
              <a:t> (</a:t>
            </a:r>
            <a:r>
              <a:rPr lang="en-US" dirty="0" smtClean="0"/>
              <a:t>m)</a:t>
            </a:r>
            <a:endParaRPr lang="en-GB" dirty="0"/>
          </a:p>
        </p:txBody>
      </p:sp>
      <p:sp>
        <p:nvSpPr>
          <p:cNvPr id="4" name="TextBox 3"/>
          <p:cNvSpPr txBox="1"/>
          <p:nvPr/>
        </p:nvSpPr>
        <p:spPr>
          <a:xfrm>
            <a:off x="1475656" y="4251123"/>
            <a:ext cx="6286544" cy="646331"/>
          </a:xfrm>
          <a:prstGeom prst="rect">
            <a:avLst/>
          </a:prstGeom>
          <a:noFill/>
        </p:spPr>
        <p:txBody>
          <a:bodyPr wrap="square" rtlCol="0">
            <a:spAutoFit/>
          </a:bodyPr>
          <a:lstStyle/>
          <a:p>
            <a:r>
              <a:rPr lang="en-US" dirty="0" smtClean="0"/>
              <a:t> Thermal conductivity of that particular  material ( W / m K )       (LAMBDA)</a:t>
            </a:r>
            <a:endParaRPr lang="en-US" dirty="0"/>
          </a:p>
        </p:txBody>
      </p:sp>
      <p:sp>
        <p:nvSpPr>
          <p:cNvPr id="5" name="Rectangle 4"/>
          <p:cNvSpPr/>
          <p:nvPr/>
        </p:nvSpPr>
        <p:spPr>
          <a:xfrm>
            <a:off x="1092601" y="4251123"/>
            <a:ext cx="495649" cy="369332"/>
          </a:xfrm>
          <a:prstGeom prst="rect">
            <a:avLst/>
          </a:prstGeom>
        </p:spPr>
        <p:txBody>
          <a:bodyPr wrap="none">
            <a:spAutoFit/>
          </a:bodyPr>
          <a:lstStyle/>
          <a:p>
            <a:r>
              <a:rPr lang="en-US" dirty="0" smtClean="0">
                <a:latin typeface="Symbol" pitchFamily="18" charset="2"/>
              </a:rPr>
              <a:t>l =</a:t>
            </a:r>
            <a:endParaRPr lang="en-GB" dirty="0"/>
          </a:p>
        </p:txBody>
      </p:sp>
      <p:sp>
        <p:nvSpPr>
          <p:cNvPr id="6" name="TextBox 5"/>
          <p:cNvSpPr txBox="1"/>
          <p:nvPr/>
        </p:nvSpPr>
        <p:spPr>
          <a:xfrm>
            <a:off x="7209124" y="6102588"/>
            <a:ext cx="1620180" cy="369332"/>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Tree>
    <p:extLst>
      <p:ext uri="{BB962C8B-B14F-4D97-AF65-F5344CB8AC3E}">
        <p14:creationId xmlns:p14="http://schemas.microsoft.com/office/powerpoint/2010/main" val="426136078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9416" y="116632"/>
            <a:ext cx="7929618" cy="1354217"/>
          </a:xfrm>
          <a:prstGeom prst="rect">
            <a:avLst/>
          </a:prstGeom>
        </p:spPr>
        <p:txBody>
          <a:bodyPr wrap="square">
            <a:spAutoFit/>
          </a:bodyPr>
          <a:lstStyle/>
          <a:p>
            <a:r>
              <a:rPr lang="en-US" sz="3200" b="1" dirty="0" smtClean="0"/>
              <a:t>How performance is measured</a:t>
            </a:r>
          </a:p>
          <a:p>
            <a:endParaRPr lang="en-US" b="1" i="1" dirty="0" smtClean="0"/>
          </a:p>
          <a:p>
            <a:r>
              <a:rPr lang="en-US" sz="3200" b="1" dirty="0" smtClean="0">
                <a:solidFill>
                  <a:srgbClr val="0070C0"/>
                </a:solidFill>
              </a:rPr>
              <a:t>1. R value – </a:t>
            </a:r>
            <a:endParaRPr lang="en-US" dirty="0"/>
          </a:p>
        </p:txBody>
      </p:sp>
      <p:sp>
        <p:nvSpPr>
          <p:cNvPr id="3" name="Rectangle 2"/>
          <p:cNvSpPr/>
          <p:nvPr/>
        </p:nvSpPr>
        <p:spPr>
          <a:xfrm>
            <a:off x="209416" y="1196752"/>
            <a:ext cx="8856984" cy="5601533"/>
          </a:xfrm>
          <a:prstGeom prst="rect">
            <a:avLst/>
          </a:prstGeom>
        </p:spPr>
        <p:txBody>
          <a:bodyPr wrap="square">
            <a:spAutoFit/>
          </a:bodyPr>
          <a:lstStyle/>
          <a:p>
            <a:r>
              <a:rPr lang="en-US" sz="3200" b="1" dirty="0">
                <a:solidFill>
                  <a:srgbClr val="0070C0"/>
                </a:solidFill>
              </a:rPr>
              <a:t>Thermal Resistance to Flow</a:t>
            </a:r>
          </a:p>
          <a:p>
            <a:endParaRPr lang="en-US" b="1" i="1" dirty="0"/>
          </a:p>
          <a:p>
            <a:pPr algn="just"/>
            <a:r>
              <a:rPr lang="en-US" dirty="0"/>
              <a:t>All </a:t>
            </a:r>
            <a:r>
              <a:rPr lang="en-US" b="1" dirty="0">
                <a:solidFill>
                  <a:srgbClr val="0070C0"/>
                </a:solidFill>
              </a:rPr>
              <a:t>insulation materials </a:t>
            </a:r>
            <a:r>
              <a:rPr lang="en-US" dirty="0"/>
              <a:t>are rated for their performance in restricting heat transfer. </a:t>
            </a:r>
            <a:endParaRPr lang="en-US" dirty="0" smtClean="0"/>
          </a:p>
          <a:p>
            <a:pPr algn="just"/>
            <a:r>
              <a:rPr lang="en-US" dirty="0" smtClean="0"/>
              <a:t>This </a:t>
            </a:r>
            <a:r>
              <a:rPr lang="en-US" dirty="0"/>
              <a:t>is expressed as the </a:t>
            </a:r>
            <a:r>
              <a:rPr lang="en-US" sz="2000" b="1" dirty="0">
                <a:solidFill>
                  <a:srgbClr val="0070C0"/>
                </a:solidFill>
              </a:rPr>
              <a:t>R value</a:t>
            </a:r>
            <a:r>
              <a:rPr lang="en-US" dirty="0"/>
              <a:t>, also known as </a:t>
            </a:r>
            <a:r>
              <a:rPr lang="en-US" b="1" dirty="0">
                <a:solidFill>
                  <a:srgbClr val="0070C0"/>
                </a:solidFill>
              </a:rPr>
              <a:t>thermal resistance or resistivity. </a:t>
            </a:r>
          </a:p>
          <a:p>
            <a:pPr algn="just"/>
            <a:endParaRPr lang="en-US" dirty="0"/>
          </a:p>
          <a:p>
            <a:pPr algn="just"/>
            <a:r>
              <a:rPr lang="en-US" dirty="0"/>
              <a:t>The R value is a guide to its performance as an insulator—</a:t>
            </a:r>
          </a:p>
          <a:p>
            <a:pPr algn="just"/>
            <a:r>
              <a:rPr lang="en-US" b="1" dirty="0">
                <a:solidFill>
                  <a:srgbClr val="0070C0"/>
                </a:solidFill>
              </a:rPr>
              <a:t> The higher the R value, the greater the insulating effect. </a:t>
            </a:r>
          </a:p>
          <a:p>
            <a:pPr algn="just"/>
            <a:endParaRPr lang="en-US" dirty="0"/>
          </a:p>
          <a:p>
            <a:pPr algn="just"/>
            <a:r>
              <a:rPr lang="en-US" dirty="0"/>
              <a:t>R values are expressed using the metric units</a:t>
            </a:r>
            <a:r>
              <a:rPr lang="en-US" b="1" dirty="0">
                <a:solidFill>
                  <a:srgbClr val="0070C0"/>
                </a:solidFill>
              </a:rPr>
              <a:t> m</a:t>
            </a:r>
            <a:r>
              <a:rPr lang="en-US" b="1" baseline="30000" dirty="0">
                <a:solidFill>
                  <a:srgbClr val="0070C0"/>
                </a:solidFill>
              </a:rPr>
              <a:t>2 </a:t>
            </a:r>
            <a:r>
              <a:rPr lang="en-US" b="1" dirty="0">
                <a:solidFill>
                  <a:srgbClr val="0070C0"/>
                </a:solidFill>
              </a:rPr>
              <a:t>K / W</a:t>
            </a:r>
            <a:endParaRPr lang="en-US" dirty="0"/>
          </a:p>
          <a:p>
            <a:pPr algn="just"/>
            <a:r>
              <a:rPr lang="en-GB" dirty="0"/>
              <a:t>(1 WATT = 1 Joule / second)</a:t>
            </a:r>
          </a:p>
          <a:p>
            <a:pPr algn="just"/>
            <a:r>
              <a:rPr lang="en-US" dirty="0" smtClean="0"/>
              <a:t> </a:t>
            </a:r>
            <a:r>
              <a:rPr lang="en-US" dirty="0"/>
              <a:t>where</a:t>
            </a:r>
            <a:r>
              <a:rPr lang="en-US" dirty="0" smtClean="0"/>
              <a:t>:</a:t>
            </a:r>
          </a:p>
          <a:p>
            <a:pPr algn="just"/>
            <a:endParaRPr lang="en-US" dirty="0"/>
          </a:p>
          <a:p>
            <a:pPr algn="just"/>
            <a:r>
              <a:rPr lang="en-US" b="1" dirty="0">
                <a:solidFill>
                  <a:srgbClr val="0070C0"/>
                </a:solidFill>
              </a:rPr>
              <a:t> m</a:t>
            </a:r>
            <a:r>
              <a:rPr lang="en-US" b="1" baseline="30000" dirty="0">
                <a:solidFill>
                  <a:srgbClr val="0070C0"/>
                </a:solidFill>
              </a:rPr>
              <a:t>2</a:t>
            </a:r>
            <a:r>
              <a:rPr lang="en-US" b="1" dirty="0">
                <a:solidFill>
                  <a:srgbClr val="0070C0"/>
                </a:solidFill>
              </a:rPr>
              <a:t> refers to one </a:t>
            </a:r>
            <a:r>
              <a:rPr lang="en-US" b="1" dirty="0" err="1">
                <a:solidFill>
                  <a:srgbClr val="0070C0"/>
                </a:solidFill>
              </a:rPr>
              <a:t>metre</a:t>
            </a:r>
            <a:r>
              <a:rPr lang="en-US" b="1" dirty="0">
                <a:solidFill>
                  <a:srgbClr val="0070C0"/>
                </a:solidFill>
              </a:rPr>
              <a:t> squared of the material of a specified thickness;</a:t>
            </a:r>
          </a:p>
          <a:p>
            <a:pPr algn="just"/>
            <a:r>
              <a:rPr lang="en-US" b="1" dirty="0">
                <a:solidFill>
                  <a:srgbClr val="0070C0"/>
                </a:solidFill>
              </a:rPr>
              <a:t> K refers to a one degree temperature difference (Kelvin or Celsius) across the</a:t>
            </a:r>
          </a:p>
          <a:p>
            <a:pPr algn="just"/>
            <a:r>
              <a:rPr lang="en-US" b="1" dirty="0">
                <a:solidFill>
                  <a:srgbClr val="0070C0"/>
                </a:solidFill>
              </a:rPr>
              <a:t> material; </a:t>
            </a:r>
          </a:p>
          <a:p>
            <a:pPr algn="just"/>
            <a:r>
              <a:rPr lang="en-US" b="1" dirty="0">
                <a:solidFill>
                  <a:srgbClr val="0070C0"/>
                </a:solidFill>
              </a:rPr>
              <a:t> W refers to the amount of heat flow across the material in Watts.</a:t>
            </a:r>
          </a:p>
          <a:p>
            <a:pPr algn="just">
              <a:buFont typeface="Wingdings" pitchFamily="2" charset="2"/>
              <a:buChar char="Ø"/>
            </a:pPr>
            <a:endParaRPr lang="en-US" dirty="0"/>
          </a:p>
          <a:p>
            <a:pPr algn="just"/>
            <a:r>
              <a:rPr lang="en-US" dirty="0"/>
              <a:t>Products which have the same R value will provide exactly the same insulating effect as each other (provided they are correctly installed)</a:t>
            </a:r>
          </a:p>
        </p:txBody>
      </p:sp>
    </p:spTree>
    <p:extLst>
      <p:ext uri="{BB962C8B-B14F-4D97-AF65-F5344CB8AC3E}">
        <p14:creationId xmlns:p14="http://schemas.microsoft.com/office/powerpoint/2010/main" val="3240578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 calcmode="lin" valueType="num">
                                      <p:cBhvr additive="base">
                                        <p:cTn id="3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 calcmode="lin" valueType="num">
                                      <p:cBhvr additive="base">
                                        <p:cTn id="4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2" end="12"/>
                                            </p:txEl>
                                          </p:spTgt>
                                        </p:tgtEl>
                                        <p:attrNameLst>
                                          <p:attrName>style.visibility</p:attrName>
                                        </p:attrNameLst>
                                      </p:cBhvr>
                                      <p:to>
                                        <p:strVal val="visible"/>
                                      </p:to>
                                    </p:set>
                                    <p:anim calcmode="lin" valueType="num">
                                      <p:cBhvr additive="base">
                                        <p:cTn id="45"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3" end="13"/>
                                            </p:txEl>
                                          </p:spTgt>
                                        </p:tgtEl>
                                        <p:attrNameLst>
                                          <p:attrName>style.visibility</p:attrName>
                                        </p:attrNameLst>
                                      </p:cBhvr>
                                      <p:to>
                                        <p:strVal val="visible"/>
                                      </p:to>
                                    </p:set>
                                    <p:anim calcmode="lin" valueType="num">
                                      <p:cBhvr additive="base">
                                        <p:cTn id="49"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3">
                                            <p:txEl>
                                              <p:pRg st="14" end="14"/>
                                            </p:txEl>
                                          </p:spTgt>
                                        </p:tgtEl>
                                        <p:attrNameLst>
                                          <p:attrName>style.visibility</p:attrName>
                                        </p:attrNameLst>
                                      </p:cBhvr>
                                      <p:to>
                                        <p:strVal val="visible"/>
                                      </p:to>
                                    </p:set>
                                    <p:anim calcmode="lin" valueType="num">
                                      <p:cBhvr additive="base">
                                        <p:cTn id="53"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4" end="14"/>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3">
                                            <p:txEl>
                                              <p:pRg st="15" end="15"/>
                                            </p:txEl>
                                          </p:spTgt>
                                        </p:tgtEl>
                                        <p:attrNameLst>
                                          <p:attrName>style.visibility</p:attrName>
                                        </p:attrNameLst>
                                      </p:cBhvr>
                                      <p:to>
                                        <p:strVal val="visible"/>
                                      </p:to>
                                    </p:set>
                                    <p:anim calcmode="lin" valueType="num">
                                      <p:cBhvr additive="base">
                                        <p:cTn id="57"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nodeType="clickEffect">
                                  <p:stCondLst>
                                    <p:cond delay="0"/>
                                  </p:stCondLst>
                                  <p:childTnLst>
                                    <p:set>
                                      <p:cBhvr>
                                        <p:cTn id="62" dur="1" fill="hold">
                                          <p:stCondLst>
                                            <p:cond delay="0"/>
                                          </p:stCondLst>
                                        </p:cTn>
                                        <p:tgtEl>
                                          <p:spTgt spid="3">
                                            <p:txEl>
                                              <p:pRg st="17" end="17"/>
                                            </p:txEl>
                                          </p:spTgt>
                                        </p:tgtEl>
                                        <p:attrNameLst>
                                          <p:attrName>style.visibility</p:attrName>
                                        </p:attrNameLst>
                                      </p:cBhvr>
                                      <p:to>
                                        <p:strVal val="visible"/>
                                      </p:to>
                                    </p:set>
                                    <p:anim calcmode="lin" valueType="num">
                                      <p:cBhvr additive="base">
                                        <p:cTn id="63" dur="500" fill="hold"/>
                                        <p:tgtEl>
                                          <p:spTgt spid="3">
                                            <p:txEl>
                                              <p:pRg st="17" end="17"/>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17" end="1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0"/>
            <a:ext cx="7858180" cy="584775"/>
          </a:xfrm>
          <a:prstGeom prst="rect">
            <a:avLst/>
          </a:prstGeom>
        </p:spPr>
        <p:txBody>
          <a:bodyPr wrap="square">
            <a:spAutoFit/>
          </a:bodyPr>
          <a:lstStyle/>
          <a:p>
            <a:r>
              <a:rPr lang="en-US" sz="3200" b="1" i="1" dirty="0" smtClean="0">
                <a:solidFill>
                  <a:srgbClr val="0070C0"/>
                </a:solidFill>
              </a:rPr>
              <a:t>2. U Value – </a:t>
            </a:r>
            <a:endParaRPr lang="en-US" sz="2000" b="1" dirty="0">
              <a:solidFill>
                <a:srgbClr val="0070C0"/>
              </a:solidFill>
            </a:endParaRPr>
          </a:p>
        </p:txBody>
      </p:sp>
      <p:sp>
        <p:nvSpPr>
          <p:cNvPr id="3" name="Rectangle 2"/>
          <p:cNvSpPr/>
          <p:nvPr/>
        </p:nvSpPr>
        <p:spPr>
          <a:xfrm>
            <a:off x="179512" y="582864"/>
            <a:ext cx="8784976" cy="5878532"/>
          </a:xfrm>
          <a:prstGeom prst="rect">
            <a:avLst/>
          </a:prstGeom>
        </p:spPr>
        <p:txBody>
          <a:bodyPr wrap="square">
            <a:spAutoFit/>
          </a:bodyPr>
          <a:lstStyle/>
          <a:p>
            <a:r>
              <a:rPr lang="en-US" sz="3200" b="1" i="1" dirty="0">
                <a:solidFill>
                  <a:srgbClr val="0070C0"/>
                </a:solidFill>
              </a:rPr>
              <a:t>Thermal Transmittance</a:t>
            </a:r>
            <a:endParaRPr lang="en-US" dirty="0"/>
          </a:p>
          <a:p>
            <a:endParaRPr lang="en-US" dirty="0"/>
          </a:p>
          <a:p>
            <a:pPr algn="just"/>
            <a:r>
              <a:rPr lang="en-US" dirty="0"/>
              <a:t>The U value measures </a:t>
            </a:r>
            <a:r>
              <a:rPr lang="en-US" b="1" dirty="0">
                <a:solidFill>
                  <a:srgbClr val="0070C0"/>
                </a:solidFill>
              </a:rPr>
              <a:t>the transfer of heat through a building element </a:t>
            </a:r>
            <a:r>
              <a:rPr lang="en-US" dirty="0"/>
              <a:t>(</a:t>
            </a:r>
            <a:r>
              <a:rPr lang="en-US" sz="2000" dirty="0"/>
              <a:t>thermal transmittance</a:t>
            </a:r>
            <a:r>
              <a:rPr lang="en-US" dirty="0"/>
              <a:t>), and indicates the amount of heat energy that will flow through one square </a:t>
            </a:r>
            <a:r>
              <a:rPr lang="en-US" dirty="0" err="1"/>
              <a:t>metre</a:t>
            </a:r>
            <a:r>
              <a:rPr lang="en-US" dirty="0"/>
              <a:t> of a structure,  when the temp difference between their faces is 1 degree. </a:t>
            </a:r>
          </a:p>
          <a:p>
            <a:endParaRPr lang="en-US" dirty="0"/>
          </a:p>
          <a:p>
            <a:r>
              <a:rPr lang="en-US" sz="2000" b="1" dirty="0">
                <a:solidFill>
                  <a:srgbClr val="0070C0"/>
                </a:solidFill>
              </a:rPr>
              <a:t>Whereas the R value measures the resistance to heat transfer (thermal resistance)</a:t>
            </a:r>
          </a:p>
          <a:p>
            <a:r>
              <a:rPr lang="en-US" sz="2000" b="1" dirty="0">
                <a:solidFill>
                  <a:srgbClr val="0070C0"/>
                </a:solidFill>
              </a:rPr>
              <a:t>U value measures the flow of heat transfer (thermal transmittance)</a:t>
            </a:r>
          </a:p>
          <a:p>
            <a:r>
              <a:rPr lang="en-US" dirty="0"/>
              <a:t>The U value is expressed in units of </a:t>
            </a:r>
            <a:r>
              <a:rPr lang="en-US" b="1" dirty="0">
                <a:solidFill>
                  <a:srgbClr val="0070C0"/>
                </a:solidFill>
              </a:rPr>
              <a:t>W/m</a:t>
            </a:r>
            <a:r>
              <a:rPr lang="en-US" b="1" baseline="30000" dirty="0">
                <a:solidFill>
                  <a:srgbClr val="0070C0"/>
                </a:solidFill>
              </a:rPr>
              <a:t>2</a:t>
            </a:r>
            <a:r>
              <a:rPr lang="en-US" b="1" dirty="0">
                <a:solidFill>
                  <a:srgbClr val="0070C0"/>
                </a:solidFill>
              </a:rPr>
              <a:t> K</a:t>
            </a:r>
          </a:p>
          <a:p>
            <a:endParaRPr lang="en-US" dirty="0"/>
          </a:p>
          <a:p>
            <a:r>
              <a:rPr lang="en-US" dirty="0"/>
              <a:t>U values are often used in technical literature, especially to indicate the thermal</a:t>
            </a:r>
          </a:p>
          <a:p>
            <a:r>
              <a:rPr lang="en-US" dirty="0"/>
              <a:t>properties of glass and to calculate heat losses and gains. </a:t>
            </a:r>
          </a:p>
          <a:p>
            <a:endParaRPr lang="en-US" dirty="0"/>
          </a:p>
          <a:p>
            <a:r>
              <a:rPr lang="en-US" sz="2400" b="1" dirty="0">
                <a:solidFill>
                  <a:srgbClr val="0070C0"/>
                </a:solidFill>
              </a:rPr>
              <a:t>The U value is the reciprocal of the R value, R=1/U or U=1/R. </a:t>
            </a:r>
          </a:p>
          <a:p>
            <a:r>
              <a:rPr lang="en-US" i="1" dirty="0"/>
              <a:t>	U</a:t>
            </a:r>
            <a:r>
              <a:rPr lang="en-US" dirty="0"/>
              <a:t> = </a:t>
            </a:r>
            <a:r>
              <a:rPr lang="en-US" u="sng" dirty="0"/>
              <a:t>1  </a:t>
            </a:r>
            <a:r>
              <a:rPr lang="en-US" dirty="0"/>
              <a:t>    or 	</a:t>
            </a:r>
            <a:r>
              <a:rPr lang="en-US" i="1" dirty="0"/>
              <a:t>U</a:t>
            </a:r>
            <a:r>
              <a:rPr lang="en-US" dirty="0"/>
              <a:t> = </a:t>
            </a:r>
            <a:r>
              <a:rPr lang="en-US" u="sng" dirty="0"/>
              <a:t>1  </a:t>
            </a:r>
            <a:r>
              <a:rPr lang="en-US" dirty="0"/>
              <a:t>    	(if we consider composites)</a:t>
            </a:r>
          </a:p>
          <a:p>
            <a:r>
              <a:rPr lang="en-US" dirty="0"/>
              <a:t>                        </a:t>
            </a:r>
            <a:r>
              <a:rPr lang="en-US" i="1" dirty="0"/>
              <a:t>R</a:t>
            </a:r>
            <a:r>
              <a:rPr lang="en-US" baseline="-25000" dirty="0"/>
              <a:t>		</a:t>
            </a:r>
            <a:r>
              <a:rPr lang="en-US" dirty="0"/>
              <a:t>       </a:t>
            </a:r>
            <a:r>
              <a:rPr lang="en-US" dirty="0">
                <a:latin typeface="Symbol" pitchFamily="18" charset="2"/>
              </a:rPr>
              <a:t>S</a:t>
            </a:r>
            <a:r>
              <a:rPr lang="en-US" dirty="0"/>
              <a:t> </a:t>
            </a:r>
            <a:r>
              <a:rPr lang="en-US" i="1" dirty="0"/>
              <a:t>R</a:t>
            </a:r>
          </a:p>
          <a:p>
            <a:r>
              <a:rPr lang="en-US" sz="2000" dirty="0"/>
              <a:t>         For example, with an R value of 2.0, the U value is 1/2 or 0.5</a:t>
            </a:r>
          </a:p>
          <a:p>
            <a:r>
              <a:rPr lang="en-US" sz="2000" dirty="0"/>
              <a:t>         </a:t>
            </a:r>
            <a:r>
              <a:rPr lang="en-US" sz="2000" b="1" dirty="0">
                <a:solidFill>
                  <a:srgbClr val="0070C0"/>
                </a:solidFill>
              </a:rPr>
              <a:t>R and U values are </a:t>
            </a:r>
            <a:r>
              <a:rPr lang="en-US" sz="2000" b="1" dirty="0" smtClean="0">
                <a:solidFill>
                  <a:srgbClr val="0070C0"/>
                </a:solidFill>
              </a:rPr>
              <a:t>dependent </a:t>
            </a:r>
            <a:r>
              <a:rPr lang="en-US" sz="2000" b="1" dirty="0">
                <a:solidFill>
                  <a:srgbClr val="0070C0"/>
                </a:solidFill>
              </a:rPr>
              <a:t>on the thickness of the material. </a:t>
            </a:r>
          </a:p>
        </p:txBody>
      </p:sp>
    </p:spTree>
    <p:extLst>
      <p:ext uri="{BB962C8B-B14F-4D97-AF65-F5344CB8AC3E}">
        <p14:creationId xmlns:p14="http://schemas.microsoft.com/office/powerpoint/2010/main" val="1285046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image.slidesharecdn.com/spaceheating-120213070221-phpapp01/95/space-heating-10-728.jpg?cb=132913867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26630"/>
            <a:ext cx="9143998"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704856" y="-27384"/>
            <a:ext cx="1475656" cy="6858000"/>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2" name="Rectangle 1"/>
          <p:cNvSpPr/>
          <p:nvPr/>
        </p:nvSpPr>
        <p:spPr>
          <a:xfrm>
            <a:off x="1691680" y="6021288"/>
            <a:ext cx="6552728" cy="707886"/>
          </a:xfrm>
          <a:prstGeom prst="rect">
            <a:avLst/>
          </a:prstGeom>
          <a:ln w="19050">
            <a:solidFill>
              <a:schemeClr val="tx1"/>
            </a:solidFill>
          </a:ln>
        </p:spPr>
        <p:txBody>
          <a:bodyPr wrap="square">
            <a:spAutoFit/>
          </a:bodyPr>
          <a:lstStyle/>
          <a:p>
            <a:r>
              <a:rPr lang="en-GB" sz="2000" b="1" dirty="0">
                <a:solidFill>
                  <a:srgbClr val="0070C0"/>
                </a:solidFill>
              </a:rPr>
              <a:t>Heat Loss = U value x Area X Temperature difference.</a:t>
            </a:r>
          </a:p>
          <a:p>
            <a:r>
              <a:rPr lang="en-GB" sz="2000" b="1" dirty="0" smtClean="0">
                <a:solidFill>
                  <a:srgbClr val="0070C0"/>
                </a:solidFill>
              </a:rPr>
              <a:t>                                       </a:t>
            </a:r>
            <a:r>
              <a:rPr lang="en-GB" sz="2000" b="1" dirty="0">
                <a:solidFill>
                  <a:srgbClr val="0070C0"/>
                </a:solidFill>
              </a:rPr>
              <a:t>P = U x A x </a:t>
            </a:r>
            <a:r>
              <a:rPr lang="en-US" sz="2000" b="1" dirty="0">
                <a:solidFill>
                  <a:srgbClr val="0070C0"/>
                </a:solidFill>
                <a:latin typeface="Symbol" pitchFamily="18" charset="2"/>
              </a:rPr>
              <a:t>(q</a:t>
            </a:r>
            <a:r>
              <a:rPr lang="en-US" sz="2000" b="1" baseline="-25000" dirty="0">
                <a:solidFill>
                  <a:srgbClr val="0070C0"/>
                </a:solidFill>
                <a:latin typeface="Symbol" pitchFamily="18" charset="2"/>
              </a:rPr>
              <a:t>1 </a:t>
            </a:r>
            <a:r>
              <a:rPr lang="en-US" sz="2000" b="1" dirty="0">
                <a:solidFill>
                  <a:srgbClr val="0070C0"/>
                </a:solidFill>
              </a:rPr>
              <a:t>–</a:t>
            </a:r>
            <a:r>
              <a:rPr lang="en-US" sz="2000" b="1" dirty="0">
                <a:solidFill>
                  <a:srgbClr val="0070C0"/>
                </a:solidFill>
                <a:latin typeface="Symbol" pitchFamily="18" charset="2"/>
              </a:rPr>
              <a:t> q</a:t>
            </a:r>
            <a:r>
              <a:rPr lang="en-US" sz="2000" b="1" baseline="-25000" dirty="0">
                <a:solidFill>
                  <a:srgbClr val="0070C0"/>
                </a:solidFill>
                <a:latin typeface="Symbol" pitchFamily="18" charset="2"/>
              </a:rPr>
              <a:t>2</a:t>
            </a:r>
            <a:r>
              <a:rPr lang="en-US" sz="2000" b="1" dirty="0">
                <a:solidFill>
                  <a:srgbClr val="0070C0"/>
                </a:solidFill>
                <a:latin typeface="Symbol" pitchFamily="18" charset="2"/>
              </a:rPr>
              <a:t>)</a:t>
            </a:r>
          </a:p>
        </p:txBody>
      </p:sp>
    </p:spTree>
    <p:extLst>
      <p:ext uri="{BB962C8B-B14F-4D97-AF65-F5344CB8AC3E}">
        <p14:creationId xmlns:p14="http://schemas.microsoft.com/office/powerpoint/2010/main" val="338821738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5182" y="188640"/>
            <a:ext cx="5904656" cy="584775"/>
          </a:xfrm>
          <a:prstGeom prst="rect">
            <a:avLst/>
          </a:prstGeom>
          <a:noFill/>
        </p:spPr>
        <p:txBody>
          <a:bodyPr wrap="square" rtlCol="0">
            <a:spAutoFit/>
          </a:bodyPr>
          <a:lstStyle/>
          <a:p>
            <a:r>
              <a:rPr lang="en-GB" sz="3200" b="1" dirty="0" smtClean="0">
                <a:solidFill>
                  <a:srgbClr val="0070C0"/>
                </a:solidFill>
              </a:rPr>
              <a:t>Revision Examples</a:t>
            </a:r>
            <a:endParaRPr lang="en-GB" sz="3200" b="1" dirty="0">
              <a:solidFill>
                <a:srgbClr val="0070C0"/>
              </a:solidFill>
            </a:endParaRPr>
          </a:p>
        </p:txBody>
      </p:sp>
      <p:sp>
        <p:nvSpPr>
          <p:cNvPr id="3" name="TextBox 2"/>
          <p:cNvSpPr txBox="1"/>
          <p:nvPr/>
        </p:nvSpPr>
        <p:spPr>
          <a:xfrm>
            <a:off x="462786" y="1124744"/>
            <a:ext cx="8208912" cy="3416320"/>
          </a:xfrm>
          <a:prstGeom prst="rect">
            <a:avLst/>
          </a:prstGeom>
          <a:noFill/>
        </p:spPr>
        <p:txBody>
          <a:bodyPr wrap="square" rtlCol="0">
            <a:spAutoFit/>
          </a:bodyPr>
          <a:lstStyle/>
          <a:p>
            <a:pPr algn="just"/>
            <a:r>
              <a:rPr lang="en-GB" sz="2400" b="1" dirty="0" smtClean="0">
                <a:solidFill>
                  <a:srgbClr val="0070C0"/>
                </a:solidFill>
              </a:rPr>
              <a:t>Question 1 : </a:t>
            </a:r>
            <a:r>
              <a:rPr lang="en-GB" sz="2400" dirty="0" smtClean="0"/>
              <a:t>A flat roof consists of 150mm thick concrete covered by a 20mm thick layer of asphalt. Calculate the thermal transmittance (U Value) of the roof.</a:t>
            </a:r>
          </a:p>
          <a:p>
            <a:endParaRPr lang="en-GB" dirty="0" smtClean="0"/>
          </a:p>
          <a:p>
            <a:r>
              <a:rPr lang="en-GB" b="1" dirty="0" smtClean="0">
                <a:solidFill>
                  <a:srgbClr val="0070C0"/>
                </a:solidFill>
              </a:rPr>
              <a:t>Thermal Conductivity:</a:t>
            </a:r>
          </a:p>
          <a:p>
            <a:r>
              <a:rPr lang="en-GB" dirty="0" smtClean="0"/>
              <a:t>Concrete = 1.4 W/m  K</a:t>
            </a:r>
          </a:p>
          <a:p>
            <a:r>
              <a:rPr lang="en-GB" dirty="0" smtClean="0"/>
              <a:t>Asphalt    = 1.2 W/m  K</a:t>
            </a:r>
          </a:p>
          <a:p>
            <a:endParaRPr lang="en-GB" dirty="0" smtClean="0"/>
          </a:p>
          <a:p>
            <a:r>
              <a:rPr lang="en-GB" dirty="0" smtClean="0"/>
              <a:t>Thermal Resistances</a:t>
            </a:r>
          </a:p>
          <a:p>
            <a:r>
              <a:rPr lang="en-GB" dirty="0" smtClean="0"/>
              <a:t>Inside surface = 0.11 m</a:t>
            </a:r>
            <a:r>
              <a:rPr lang="en-GB" baseline="30000" dirty="0" smtClean="0"/>
              <a:t>2</a:t>
            </a:r>
            <a:r>
              <a:rPr lang="en-GB" dirty="0" smtClean="0"/>
              <a:t> K/W</a:t>
            </a:r>
          </a:p>
          <a:p>
            <a:r>
              <a:rPr lang="en-GB" dirty="0" smtClean="0"/>
              <a:t>Outside surface = 0.07 </a:t>
            </a:r>
            <a:r>
              <a:rPr lang="en-GB" dirty="0"/>
              <a:t>m</a:t>
            </a:r>
            <a:r>
              <a:rPr lang="en-GB" baseline="30000" dirty="0"/>
              <a:t>2</a:t>
            </a:r>
            <a:r>
              <a:rPr lang="en-GB" dirty="0"/>
              <a:t> K/W</a:t>
            </a:r>
            <a:endParaRPr lang="en-GB" dirty="0" smtClean="0"/>
          </a:p>
        </p:txBody>
      </p:sp>
      <p:sp>
        <p:nvSpPr>
          <p:cNvPr id="6" name="TextBox 5"/>
          <p:cNvSpPr txBox="1"/>
          <p:nvPr/>
        </p:nvSpPr>
        <p:spPr>
          <a:xfrm>
            <a:off x="7267542" y="6068249"/>
            <a:ext cx="1404156" cy="369332"/>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
        <p:nvSpPr>
          <p:cNvPr id="4" name="Rectangle 3"/>
          <p:cNvSpPr/>
          <p:nvPr/>
        </p:nvSpPr>
        <p:spPr>
          <a:xfrm>
            <a:off x="2364570" y="2767381"/>
            <a:ext cx="263214" cy="369332"/>
          </a:xfrm>
          <a:prstGeom prst="rect">
            <a:avLst/>
          </a:prstGeom>
        </p:spPr>
        <p:txBody>
          <a:bodyPr wrap="none">
            <a:spAutoFit/>
          </a:bodyPr>
          <a:lstStyle/>
          <a:p>
            <a:r>
              <a:rPr lang="en-GB" baseline="30000" dirty="0"/>
              <a:t>2</a:t>
            </a:r>
            <a:endParaRPr lang="en-GB" dirty="0"/>
          </a:p>
        </p:txBody>
      </p:sp>
      <p:sp>
        <p:nvSpPr>
          <p:cNvPr id="5" name="Rectangle 4"/>
          <p:cNvSpPr/>
          <p:nvPr/>
        </p:nvSpPr>
        <p:spPr>
          <a:xfrm>
            <a:off x="2364570" y="3073692"/>
            <a:ext cx="263214" cy="369332"/>
          </a:xfrm>
          <a:prstGeom prst="rect">
            <a:avLst/>
          </a:prstGeom>
        </p:spPr>
        <p:txBody>
          <a:bodyPr wrap="none">
            <a:spAutoFit/>
          </a:bodyPr>
          <a:lstStyle/>
          <a:p>
            <a:r>
              <a:rPr lang="en-GB" baseline="30000" dirty="0"/>
              <a:t>2</a:t>
            </a:r>
            <a:endParaRPr lang="en-GB" dirty="0"/>
          </a:p>
        </p:txBody>
      </p:sp>
      <p:sp>
        <p:nvSpPr>
          <p:cNvPr id="7" name="TextBox 6"/>
          <p:cNvSpPr txBox="1"/>
          <p:nvPr/>
        </p:nvSpPr>
        <p:spPr>
          <a:xfrm>
            <a:off x="539552" y="5445224"/>
            <a:ext cx="7920880" cy="461665"/>
          </a:xfrm>
          <a:prstGeom prst="rect">
            <a:avLst/>
          </a:prstGeom>
          <a:noFill/>
        </p:spPr>
        <p:txBody>
          <a:bodyPr wrap="square" rtlCol="0">
            <a:spAutoFit/>
          </a:bodyPr>
          <a:lstStyle/>
          <a:p>
            <a:r>
              <a:rPr lang="en-US" sz="2400" b="1" dirty="0" smtClean="0">
                <a:solidFill>
                  <a:srgbClr val="0070C0"/>
                </a:solidFill>
              </a:rPr>
              <a:t>Remember to transfer your thicknesses into metres.</a:t>
            </a:r>
            <a:endParaRPr lang="en-GB" sz="2400" b="1" dirty="0">
              <a:solidFill>
                <a:srgbClr val="0070C0"/>
              </a:solidFill>
            </a:endParaRPr>
          </a:p>
        </p:txBody>
      </p:sp>
    </p:spTree>
    <p:extLst>
      <p:ext uri="{BB962C8B-B14F-4D97-AF65-F5344CB8AC3E}">
        <p14:creationId xmlns:p14="http://schemas.microsoft.com/office/powerpoint/2010/main" val="25720096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692696"/>
            <a:ext cx="8208912" cy="923330"/>
          </a:xfrm>
          <a:prstGeom prst="rect">
            <a:avLst/>
          </a:prstGeom>
          <a:noFill/>
        </p:spPr>
        <p:txBody>
          <a:bodyPr wrap="square" rtlCol="0">
            <a:spAutoFit/>
          </a:bodyPr>
          <a:lstStyle/>
          <a:p>
            <a:r>
              <a:rPr lang="en-GB" dirty="0" smtClean="0"/>
              <a:t>U =                   1</a:t>
            </a:r>
          </a:p>
          <a:p>
            <a:r>
              <a:rPr lang="en-GB" dirty="0"/>
              <a:t> </a:t>
            </a:r>
            <a:r>
              <a:rPr lang="en-GB" dirty="0" smtClean="0"/>
              <a:t>          </a:t>
            </a:r>
            <a:r>
              <a:rPr lang="en-GB" dirty="0" err="1" smtClean="0"/>
              <a:t>R</a:t>
            </a:r>
            <a:r>
              <a:rPr lang="en-GB" sz="2400" baseline="-25000" dirty="0" err="1" smtClean="0"/>
              <a:t>si</a:t>
            </a:r>
            <a:r>
              <a:rPr lang="en-GB" dirty="0" smtClean="0"/>
              <a:t> + </a:t>
            </a:r>
            <a:r>
              <a:rPr lang="en-GB" dirty="0" err="1" smtClean="0"/>
              <a:t>R</a:t>
            </a:r>
            <a:r>
              <a:rPr lang="en-GB" sz="2000" b="1" baseline="-25000" dirty="0" err="1" smtClean="0"/>
              <a:t>so</a:t>
            </a:r>
            <a:r>
              <a:rPr lang="en-GB" dirty="0" smtClean="0"/>
              <a:t> + L1 + L2</a:t>
            </a:r>
            <a:endParaRPr lang="en-GB" dirty="0"/>
          </a:p>
          <a:p>
            <a:r>
              <a:rPr lang="en-GB" dirty="0" smtClean="0"/>
              <a:t>                             </a:t>
            </a:r>
            <a:r>
              <a:rPr lang="en-US" b="1" dirty="0" smtClean="0">
                <a:latin typeface="Symbol" pitchFamily="18" charset="2"/>
              </a:rPr>
              <a:t>l</a:t>
            </a:r>
            <a:r>
              <a:rPr lang="en-GB" dirty="0" smtClean="0"/>
              <a:t>1    </a:t>
            </a:r>
            <a:r>
              <a:rPr lang="en-US" b="1" dirty="0" smtClean="0">
                <a:solidFill>
                  <a:srgbClr val="0070C0"/>
                </a:solidFill>
              </a:rPr>
              <a:t> </a:t>
            </a:r>
            <a:r>
              <a:rPr lang="en-US" b="1" dirty="0" smtClean="0">
                <a:latin typeface="Symbol" pitchFamily="18" charset="2"/>
              </a:rPr>
              <a:t>l</a:t>
            </a:r>
            <a:r>
              <a:rPr lang="en-GB" dirty="0" smtClean="0"/>
              <a:t>2</a:t>
            </a:r>
            <a:endParaRPr lang="en-GB" dirty="0"/>
          </a:p>
        </p:txBody>
      </p:sp>
      <p:cxnSp>
        <p:nvCxnSpPr>
          <p:cNvPr id="4" name="Straight Connector 3"/>
          <p:cNvCxnSpPr/>
          <p:nvPr/>
        </p:nvCxnSpPr>
        <p:spPr>
          <a:xfrm>
            <a:off x="899592" y="997681"/>
            <a:ext cx="2088232" cy="0"/>
          </a:xfrm>
          <a:prstGeom prst="line">
            <a:avLst/>
          </a:prstGeom>
        </p:spPr>
        <p:style>
          <a:lnRef idx="2">
            <a:schemeClr val="dk1"/>
          </a:lnRef>
          <a:fillRef idx="0">
            <a:schemeClr val="dk1"/>
          </a:fillRef>
          <a:effectRef idx="1">
            <a:schemeClr val="dk1"/>
          </a:effectRef>
          <a:fontRef idx="minor">
            <a:schemeClr val="tx1"/>
          </a:fontRef>
        </p:style>
      </p:cxnSp>
      <p:cxnSp>
        <p:nvCxnSpPr>
          <p:cNvPr id="6" name="Straight Connector 5"/>
          <p:cNvCxnSpPr/>
          <p:nvPr/>
        </p:nvCxnSpPr>
        <p:spPr>
          <a:xfrm>
            <a:off x="1977358" y="1266755"/>
            <a:ext cx="285313" cy="2005"/>
          </a:xfrm>
          <a:prstGeom prst="line">
            <a:avLst/>
          </a:prstGeom>
        </p:spPr>
        <p:style>
          <a:lnRef idx="2">
            <a:schemeClr val="dk1"/>
          </a:lnRef>
          <a:fillRef idx="0">
            <a:schemeClr val="dk1"/>
          </a:fillRef>
          <a:effectRef idx="1">
            <a:schemeClr val="dk1"/>
          </a:effectRef>
          <a:fontRef idx="minor">
            <a:schemeClr val="tx1"/>
          </a:fontRef>
        </p:style>
      </p:cxnSp>
      <p:cxnSp>
        <p:nvCxnSpPr>
          <p:cNvPr id="12" name="Straight Connector 11"/>
          <p:cNvCxnSpPr/>
          <p:nvPr/>
        </p:nvCxnSpPr>
        <p:spPr>
          <a:xfrm>
            <a:off x="2411760" y="1268760"/>
            <a:ext cx="360040" cy="0"/>
          </a:xfrm>
          <a:prstGeom prst="line">
            <a:avLst/>
          </a:prstGeom>
        </p:spPr>
        <p:style>
          <a:lnRef idx="2">
            <a:schemeClr val="dk1"/>
          </a:lnRef>
          <a:fillRef idx="0">
            <a:schemeClr val="dk1"/>
          </a:fillRef>
          <a:effectRef idx="1">
            <a:schemeClr val="dk1"/>
          </a:effectRef>
          <a:fontRef idx="minor">
            <a:schemeClr val="tx1"/>
          </a:fontRef>
        </p:style>
      </p:cxnSp>
      <p:sp>
        <p:nvSpPr>
          <p:cNvPr id="19" name="TextBox 18"/>
          <p:cNvSpPr txBox="1"/>
          <p:nvPr/>
        </p:nvSpPr>
        <p:spPr>
          <a:xfrm>
            <a:off x="611560" y="1844824"/>
            <a:ext cx="4068452" cy="369332"/>
          </a:xfrm>
          <a:prstGeom prst="rect">
            <a:avLst/>
          </a:prstGeom>
          <a:noFill/>
        </p:spPr>
        <p:txBody>
          <a:bodyPr wrap="square" rtlCol="0">
            <a:spAutoFit/>
          </a:bodyPr>
          <a:lstStyle/>
          <a:p>
            <a:r>
              <a:rPr lang="en-GB" dirty="0" smtClean="0"/>
              <a:t>=                     1 </a:t>
            </a:r>
            <a:endParaRPr lang="en-GB" dirty="0"/>
          </a:p>
        </p:txBody>
      </p:sp>
      <p:cxnSp>
        <p:nvCxnSpPr>
          <p:cNvPr id="20" name="Straight Connector 19"/>
          <p:cNvCxnSpPr/>
          <p:nvPr/>
        </p:nvCxnSpPr>
        <p:spPr>
          <a:xfrm>
            <a:off x="933242" y="2132856"/>
            <a:ext cx="2088232" cy="0"/>
          </a:xfrm>
          <a:prstGeom prst="line">
            <a:avLst/>
          </a:prstGeom>
        </p:spPr>
        <p:style>
          <a:lnRef idx="2">
            <a:schemeClr val="dk1"/>
          </a:lnRef>
          <a:fillRef idx="0">
            <a:schemeClr val="dk1"/>
          </a:fillRef>
          <a:effectRef idx="1">
            <a:schemeClr val="dk1"/>
          </a:effectRef>
          <a:fontRef idx="minor">
            <a:schemeClr val="tx1"/>
          </a:fontRef>
        </p:style>
      </p:cxnSp>
      <p:sp>
        <p:nvSpPr>
          <p:cNvPr id="21" name="TextBox 20"/>
          <p:cNvSpPr txBox="1"/>
          <p:nvPr/>
        </p:nvSpPr>
        <p:spPr>
          <a:xfrm>
            <a:off x="755576" y="2276872"/>
            <a:ext cx="3096344" cy="646331"/>
          </a:xfrm>
          <a:prstGeom prst="rect">
            <a:avLst/>
          </a:prstGeom>
          <a:noFill/>
        </p:spPr>
        <p:txBody>
          <a:bodyPr wrap="square" rtlCol="0">
            <a:spAutoFit/>
          </a:bodyPr>
          <a:lstStyle/>
          <a:p>
            <a:r>
              <a:rPr lang="en-GB" dirty="0" smtClean="0"/>
              <a:t>0.11 + 0.07 + 0.15 + 0.02</a:t>
            </a:r>
          </a:p>
          <a:p>
            <a:r>
              <a:rPr lang="en-GB" dirty="0"/>
              <a:t> </a:t>
            </a:r>
            <a:r>
              <a:rPr lang="en-GB" dirty="0" smtClean="0"/>
              <a:t>                        1.4       1.2</a:t>
            </a:r>
            <a:endParaRPr lang="en-GB" dirty="0"/>
          </a:p>
        </p:txBody>
      </p:sp>
      <p:cxnSp>
        <p:nvCxnSpPr>
          <p:cNvPr id="22" name="Straight Connector 21"/>
          <p:cNvCxnSpPr/>
          <p:nvPr/>
        </p:nvCxnSpPr>
        <p:spPr>
          <a:xfrm>
            <a:off x="2058229" y="2578625"/>
            <a:ext cx="471766" cy="0"/>
          </a:xfrm>
          <a:prstGeom prst="line">
            <a:avLst/>
          </a:prstGeom>
        </p:spPr>
        <p:style>
          <a:lnRef idx="2">
            <a:schemeClr val="dk1"/>
          </a:lnRef>
          <a:fillRef idx="0">
            <a:schemeClr val="dk1"/>
          </a:fillRef>
          <a:effectRef idx="1">
            <a:schemeClr val="dk1"/>
          </a:effectRef>
          <a:fontRef idx="minor">
            <a:schemeClr val="tx1"/>
          </a:fontRef>
        </p:style>
      </p:cxnSp>
      <p:cxnSp>
        <p:nvCxnSpPr>
          <p:cNvPr id="23" name="Straight Connector 22"/>
          <p:cNvCxnSpPr/>
          <p:nvPr/>
        </p:nvCxnSpPr>
        <p:spPr>
          <a:xfrm>
            <a:off x="2721220" y="2578625"/>
            <a:ext cx="458434" cy="0"/>
          </a:xfrm>
          <a:prstGeom prst="line">
            <a:avLst/>
          </a:prstGeom>
        </p:spPr>
        <p:style>
          <a:lnRef idx="2">
            <a:schemeClr val="dk1"/>
          </a:lnRef>
          <a:fillRef idx="0">
            <a:schemeClr val="dk1"/>
          </a:fillRef>
          <a:effectRef idx="1">
            <a:schemeClr val="dk1"/>
          </a:effectRef>
          <a:fontRef idx="minor">
            <a:schemeClr val="tx1"/>
          </a:fontRef>
        </p:style>
      </p:cxnSp>
      <p:sp>
        <p:nvSpPr>
          <p:cNvPr id="27" name="TextBox 26"/>
          <p:cNvSpPr txBox="1"/>
          <p:nvPr/>
        </p:nvSpPr>
        <p:spPr>
          <a:xfrm>
            <a:off x="611560" y="3140968"/>
            <a:ext cx="4608512" cy="369332"/>
          </a:xfrm>
          <a:prstGeom prst="rect">
            <a:avLst/>
          </a:prstGeom>
          <a:noFill/>
        </p:spPr>
        <p:txBody>
          <a:bodyPr wrap="square" rtlCol="0">
            <a:spAutoFit/>
          </a:bodyPr>
          <a:lstStyle/>
          <a:p>
            <a:r>
              <a:rPr lang="en-GB" dirty="0" smtClean="0"/>
              <a:t>=                     1</a:t>
            </a:r>
            <a:endParaRPr lang="en-GB" dirty="0"/>
          </a:p>
        </p:txBody>
      </p:sp>
      <p:cxnSp>
        <p:nvCxnSpPr>
          <p:cNvPr id="28" name="Straight Connector 27"/>
          <p:cNvCxnSpPr/>
          <p:nvPr/>
        </p:nvCxnSpPr>
        <p:spPr>
          <a:xfrm>
            <a:off x="933242" y="3510300"/>
            <a:ext cx="2088232" cy="0"/>
          </a:xfrm>
          <a:prstGeom prst="line">
            <a:avLst/>
          </a:prstGeom>
        </p:spPr>
        <p:style>
          <a:lnRef idx="2">
            <a:schemeClr val="dk1"/>
          </a:lnRef>
          <a:fillRef idx="0">
            <a:schemeClr val="dk1"/>
          </a:fillRef>
          <a:effectRef idx="1">
            <a:schemeClr val="dk1"/>
          </a:effectRef>
          <a:fontRef idx="minor">
            <a:schemeClr val="tx1"/>
          </a:fontRef>
        </p:style>
      </p:cxnSp>
      <p:sp>
        <p:nvSpPr>
          <p:cNvPr id="29" name="TextBox 28"/>
          <p:cNvSpPr txBox="1"/>
          <p:nvPr/>
        </p:nvSpPr>
        <p:spPr>
          <a:xfrm>
            <a:off x="899592" y="3717032"/>
            <a:ext cx="2808312" cy="369332"/>
          </a:xfrm>
          <a:prstGeom prst="rect">
            <a:avLst/>
          </a:prstGeom>
          <a:noFill/>
        </p:spPr>
        <p:txBody>
          <a:bodyPr wrap="square" rtlCol="0">
            <a:spAutoFit/>
          </a:bodyPr>
          <a:lstStyle/>
          <a:p>
            <a:r>
              <a:rPr lang="en-GB" dirty="0" smtClean="0"/>
              <a:t>0.11 + 0.07 + 0.107 + 0.017</a:t>
            </a:r>
            <a:endParaRPr lang="en-GB" dirty="0"/>
          </a:p>
        </p:txBody>
      </p:sp>
      <p:sp>
        <p:nvSpPr>
          <p:cNvPr id="30" name="TextBox 29"/>
          <p:cNvSpPr txBox="1"/>
          <p:nvPr/>
        </p:nvSpPr>
        <p:spPr>
          <a:xfrm>
            <a:off x="611560" y="4293096"/>
            <a:ext cx="4608512" cy="369332"/>
          </a:xfrm>
          <a:prstGeom prst="rect">
            <a:avLst/>
          </a:prstGeom>
          <a:noFill/>
        </p:spPr>
        <p:txBody>
          <a:bodyPr wrap="square" rtlCol="0">
            <a:spAutoFit/>
          </a:bodyPr>
          <a:lstStyle/>
          <a:p>
            <a:r>
              <a:rPr lang="en-GB" dirty="0" smtClean="0"/>
              <a:t>U value =               1</a:t>
            </a:r>
            <a:endParaRPr lang="en-GB" dirty="0"/>
          </a:p>
        </p:txBody>
      </p:sp>
      <p:cxnSp>
        <p:nvCxnSpPr>
          <p:cNvPr id="31" name="Straight Connector 30"/>
          <p:cNvCxnSpPr/>
          <p:nvPr/>
        </p:nvCxnSpPr>
        <p:spPr>
          <a:xfrm>
            <a:off x="1500769" y="4725144"/>
            <a:ext cx="2088232" cy="0"/>
          </a:xfrm>
          <a:prstGeom prst="line">
            <a:avLst/>
          </a:prstGeom>
        </p:spPr>
        <p:style>
          <a:lnRef idx="2">
            <a:schemeClr val="dk1"/>
          </a:lnRef>
          <a:fillRef idx="0">
            <a:schemeClr val="dk1"/>
          </a:fillRef>
          <a:effectRef idx="1">
            <a:schemeClr val="dk1"/>
          </a:effectRef>
          <a:fontRef idx="minor">
            <a:schemeClr val="tx1"/>
          </a:fontRef>
        </p:style>
      </p:cxnSp>
      <p:sp>
        <p:nvSpPr>
          <p:cNvPr id="32" name="TextBox 31"/>
          <p:cNvSpPr txBox="1"/>
          <p:nvPr/>
        </p:nvSpPr>
        <p:spPr>
          <a:xfrm>
            <a:off x="2051720" y="4756502"/>
            <a:ext cx="1656184" cy="369332"/>
          </a:xfrm>
          <a:prstGeom prst="rect">
            <a:avLst/>
          </a:prstGeom>
          <a:noFill/>
        </p:spPr>
        <p:txBody>
          <a:bodyPr wrap="square" rtlCol="0">
            <a:spAutoFit/>
          </a:bodyPr>
          <a:lstStyle/>
          <a:p>
            <a:r>
              <a:rPr lang="en-GB" dirty="0" smtClean="0"/>
              <a:t>0.304</a:t>
            </a:r>
            <a:endParaRPr lang="en-GB" dirty="0"/>
          </a:p>
        </p:txBody>
      </p:sp>
      <p:sp>
        <p:nvSpPr>
          <p:cNvPr id="33" name="TextBox 32"/>
          <p:cNvSpPr txBox="1"/>
          <p:nvPr/>
        </p:nvSpPr>
        <p:spPr>
          <a:xfrm>
            <a:off x="683568" y="5534855"/>
            <a:ext cx="3996444" cy="461665"/>
          </a:xfrm>
          <a:prstGeom prst="rect">
            <a:avLst/>
          </a:prstGeom>
          <a:noFill/>
        </p:spPr>
        <p:txBody>
          <a:bodyPr wrap="square" rtlCol="0">
            <a:spAutoFit/>
          </a:bodyPr>
          <a:lstStyle/>
          <a:p>
            <a:r>
              <a:rPr lang="en-GB" sz="2400" b="1" u="sng" dirty="0" smtClean="0">
                <a:solidFill>
                  <a:srgbClr val="0070C0"/>
                </a:solidFill>
              </a:rPr>
              <a:t>U value  = 3.28 W/m</a:t>
            </a:r>
            <a:r>
              <a:rPr lang="en-GB" sz="2400" b="1" u="sng" baseline="30000" dirty="0" smtClean="0">
                <a:solidFill>
                  <a:srgbClr val="0070C0"/>
                </a:solidFill>
              </a:rPr>
              <a:t>2</a:t>
            </a:r>
            <a:r>
              <a:rPr lang="en-GB" sz="2400" b="1" u="sng" dirty="0" smtClean="0">
                <a:solidFill>
                  <a:srgbClr val="0070C0"/>
                </a:solidFill>
              </a:rPr>
              <a:t>K</a:t>
            </a:r>
            <a:endParaRPr lang="en-GB" sz="2400" b="1" u="sng" dirty="0">
              <a:solidFill>
                <a:srgbClr val="0070C0"/>
              </a:solidFill>
            </a:endParaRPr>
          </a:p>
        </p:txBody>
      </p:sp>
    </p:spTree>
    <p:extLst>
      <p:ext uri="{BB962C8B-B14F-4D97-AF65-F5344CB8AC3E}">
        <p14:creationId xmlns:p14="http://schemas.microsoft.com/office/powerpoint/2010/main" val="369145578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1797030" cy="461665"/>
          </a:xfrm>
          <a:prstGeom prst="rect">
            <a:avLst/>
          </a:prstGeom>
        </p:spPr>
        <p:txBody>
          <a:bodyPr wrap="none">
            <a:spAutoFit/>
          </a:bodyPr>
          <a:lstStyle/>
          <a:p>
            <a:r>
              <a:rPr lang="en-GB" sz="2400" b="1" dirty="0">
                <a:solidFill>
                  <a:srgbClr val="0070C0"/>
                </a:solidFill>
              </a:rPr>
              <a:t>Question </a:t>
            </a:r>
            <a:r>
              <a:rPr lang="en-GB" sz="2400" b="1" dirty="0" smtClean="0">
                <a:solidFill>
                  <a:srgbClr val="0070C0"/>
                </a:solidFill>
              </a:rPr>
              <a:t>2 </a:t>
            </a:r>
            <a:r>
              <a:rPr lang="en-GB" sz="2400" b="1" dirty="0">
                <a:solidFill>
                  <a:srgbClr val="0070C0"/>
                </a:solidFill>
              </a:rPr>
              <a:t>: </a:t>
            </a:r>
            <a:endParaRPr lang="en-GB" sz="2400" dirty="0"/>
          </a:p>
        </p:txBody>
      </p:sp>
      <p:pic>
        <p:nvPicPr>
          <p:cNvPr id="1026" name="Picture 2" descr="C:\Users\fad-an\Desktop\excercise 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36090" y="3356992"/>
            <a:ext cx="4764725" cy="323428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136090" y="3068960"/>
            <a:ext cx="4764725" cy="369332"/>
          </a:xfrm>
          <a:prstGeom prst="rect">
            <a:avLst/>
          </a:prstGeom>
          <a:solidFill>
            <a:schemeClr val="bg1"/>
          </a:solidFill>
        </p:spPr>
        <p:txBody>
          <a:bodyPr wrap="square" rtlCol="0">
            <a:spAutoFit/>
          </a:bodyPr>
          <a:lstStyle/>
          <a:p>
            <a:endParaRPr lang="en-GB" dirty="0"/>
          </a:p>
        </p:txBody>
      </p:sp>
      <p:sp>
        <p:nvSpPr>
          <p:cNvPr id="4" name="TextBox 3"/>
          <p:cNvSpPr txBox="1"/>
          <p:nvPr/>
        </p:nvSpPr>
        <p:spPr>
          <a:xfrm>
            <a:off x="395536" y="722313"/>
            <a:ext cx="8352928" cy="646331"/>
          </a:xfrm>
          <a:prstGeom prst="rect">
            <a:avLst/>
          </a:prstGeom>
          <a:noFill/>
        </p:spPr>
        <p:txBody>
          <a:bodyPr wrap="square" rtlCol="0">
            <a:spAutoFit/>
          </a:bodyPr>
          <a:lstStyle/>
          <a:p>
            <a:r>
              <a:rPr lang="en-GB" dirty="0" smtClean="0"/>
              <a:t>The Figure shows a section of a cavity wall. Using the following data, calculate the thermal transmission (U value) for the whole of the wall.</a:t>
            </a:r>
            <a:endParaRPr lang="en-GB" dirty="0"/>
          </a:p>
        </p:txBody>
      </p:sp>
      <p:sp>
        <p:nvSpPr>
          <p:cNvPr id="5" name="TextBox 4"/>
          <p:cNvSpPr txBox="1"/>
          <p:nvPr/>
        </p:nvSpPr>
        <p:spPr>
          <a:xfrm>
            <a:off x="475703" y="1776298"/>
            <a:ext cx="3816424" cy="1477328"/>
          </a:xfrm>
          <a:prstGeom prst="rect">
            <a:avLst/>
          </a:prstGeom>
          <a:noFill/>
        </p:spPr>
        <p:txBody>
          <a:bodyPr wrap="square" rtlCol="0">
            <a:spAutoFit/>
          </a:bodyPr>
          <a:lstStyle/>
          <a:p>
            <a:r>
              <a:rPr lang="en-GB" b="1" dirty="0" smtClean="0">
                <a:solidFill>
                  <a:srgbClr val="0070C0"/>
                </a:solidFill>
              </a:rPr>
              <a:t>Thermal Conductivity:</a:t>
            </a:r>
          </a:p>
          <a:p>
            <a:r>
              <a:rPr lang="en-GB" dirty="0" smtClean="0"/>
              <a:t>Brick =  1.0 W/m</a:t>
            </a:r>
            <a:r>
              <a:rPr lang="en-GB" baseline="30000" dirty="0" smtClean="0"/>
              <a:t>2</a:t>
            </a:r>
            <a:r>
              <a:rPr lang="en-GB" dirty="0" smtClean="0"/>
              <a:t> K</a:t>
            </a:r>
          </a:p>
          <a:p>
            <a:r>
              <a:rPr lang="en-GB" dirty="0" smtClean="0"/>
              <a:t>Aerated Concrete =  0 .14 W/m</a:t>
            </a:r>
            <a:r>
              <a:rPr lang="en-GB" baseline="30000" dirty="0" smtClean="0"/>
              <a:t>2</a:t>
            </a:r>
            <a:r>
              <a:rPr lang="en-GB" dirty="0" smtClean="0"/>
              <a:t> K</a:t>
            </a:r>
          </a:p>
          <a:p>
            <a:r>
              <a:rPr lang="en-GB" dirty="0" smtClean="0"/>
              <a:t>Plaster  = 0.7 W/m</a:t>
            </a:r>
            <a:r>
              <a:rPr lang="en-GB" baseline="30000" dirty="0" smtClean="0"/>
              <a:t>2</a:t>
            </a:r>
            <a:r>
              <a:rPr lang="en-GB" dirty="0" smtClean="0"/>
              <a:t> K</a:t>
            </a:r>
          </a:p>
          <a:p>
            <a:r>
              <a:rPr lang="en-GB" dirty="0" smtClean="0"/>
              <a:t>Expanded Polystyrene = 0.04 W/m</a:t>
            </a:r>
            <a:r>
              <a:rPr lang="en-GB" baseline="30000" dirty="0" smtClean="0"/>
              <a:t>2</a:t>
            </a:r>
            <a:r>
              <a:rPr lang="en-GB" dirty="0" smtClean="0"/>
              <a:t> K</a:t>
            </a:r>
            <a:endParaRPr lang="en-GB" dirty="0"/>
          </a:p>
        </p:txBody>
      </p:sp>
      <p:sp>
        <p:nvSpPr>
          <p:cNvPr id="6" name="TextBox 5"/>
          <p:cNvSpPr txBox="1"/>
          <p:nvPr/>
        </p:nvSpPr>
        <p:spPr>
          <a:xfrm>
            <a:off x="395536" y="3933056"/>
            <a:ext cx="3816424" cy="1200329"/>
          </a:xfrm>
          <a:prstGeom prst="rect">
            <a:avLst/>
          </a:prstGeom>
          <a:noFill/>
        </p:spPr>
        <p:txBody>
          <a:bodyPr wrap="square" rtlCol="0">
            <a:spAutoFit/>
          </a:bodyPr>
          <a:lstStyle/>
          <a:p>
            <a:r>
              <a:rPr lang="en-GB" b="1" dirty="0" smtClean="0">
                <a:solidFill>
                  <a:srgbClr val="0070C0"/>
                </a:solidFill>
              </a:rPr>
              <a:t>Surface Resistances</a:t>
            </a:r>
          </a:p>
          <a:p>
            <a:r>
              <a:rPr lang="en-GB" dirty="0" smtClean="0"/>
              <a:t>R </a:t>
            </a:r>
            <a:r>
              <a:rPr lang="en-GB" dirty="0" err="1" smtClean="0"/>
              <a:t>si</a:t>
            </a:r>
            <a:r>
              <a:rPr lang="en-GB" dirty="0" smtClean="0"/>
              <a:t> (internal surface) = 1.12 m</a:t>
            </a:r>
            <a:r>
              <a:rPr lang="en-GB" baseline="30000" dirty="0" smtClean="0"/>
              <a:t>2</a:t>
            </a:r>
            <a:r>
              <a:rPr lang="en-GB" dirty="0" smtClean="0"/>
              <a:t>K/W</a:t>
            </a:r>
          </a:p>
          <a:p>
            <a:r>
              <a:rPr lang="en-GB" dirty="0" smtClean="0"/>
              <a:t>R so(external surface) = 0.08m</a:t>
            </a:r>
            <a:r>
              <a:rPr lang="en-GB" baseline="30000" dirty="0" smtClean="0"/>
              <a:t>2</a:t>
            </a:r>
            <a:r>
              <a:rPr lang="en-GB" dirty="0" smtClean="0"/>
              <a:t>K/W</a:t>
            </a:r>
          </a:p>
          <a:p>
            <a:r>
              <a:rPr lang="en-GB" dirty="0" smtClean="0"/>
              <a:t>Ra (Air Gap) = 0.18 m</a:t>
            </a:r>
            <a:r>
              <a:rPr lang="en-GB" baseline="30000" dirty="0" smtClean="0"/>
              <a:t>2</a:t>
            </a:r>
            <a:r>
              <a:rPr lang="en-GB" dirty="0" smtClean="0"/>
              <a:t> K/W</a:t>
            </a:r>
            <a:endParaRPr lang="en-GB" baseline="30000" dirty="0"/>
          </a:p>
        </p:txBody>
      </p:sp>
    </p:spTree>
    <p:extLst>
      <p:ext uri="{BB962C8B-B14F-4D97-AF65-F5344CB8AC3E}">
        <p14:creationId xmlns:p14="http://schemas.microsoft.com/office/powerpoint/2010/main" val="80159144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2190" y="692696"/>
            <a:ext cx="8208912" cy="923330"/>
          </a:xfrm>
          <a:prstGeom prst="rect">
            <a:avLst/>
          </a:prstGeom>
          <a:noFill/>
        </p:spPr>
        <p:txBody>
          <a:bodyPr wrap="square" rtlCol="0">
            <a:spAutoFit/>
          </a:bodyPr>
          <a:lstStyle/>
          <a:p>
            <a:r>
              <a:rPr lang="en-GB" dirty="0" smtClean="0"/>
              <a:t>U =                              1</a:t>
            </a:r>
          </a:p>
          <a:p>
            <a:r>
              <a:rPr lang="en-GB" dirty="0"/>
              <a:t> </a:t>
            </a:r>
            <a:r>
              <a:rPr lang="en-GB" dirty="0" smtClean="0"/>
              <a:t>       Ra +  </a:t>
            </a:r>
            <a:r>
              <a:rPr lang="en-GB" dirty="0" err="1" smtClean="0"/>
              <a:t>R</a:t>
            </a:r>
            <a:r>
              <a:rPr lang="en-GB" sz="2400" baseline="-25000" dirty="0" err="1" smtClean="0"/>
              <a:t>si</a:t>
            </a:r>
            <a:r>
              <a:rPr lang="en-GB" dirty="0" smtClean="0"/>
              <a:t> + </a:t>
            </a:r>
            <a:r>
              <a:rPr lang="en-GB" dirty="0" err="1" smtClean="0"/>
              <a:t>R</a:t>
            </a:r>
            <a:r>
              <a:rPr lang="en-GB" sz="2000" b="1" baseline="-25000" dirty="0" err="1" smtClean="0"/>
              <a:t>so</a:t>
            </a:r>
            <a:r>
              <a:rPr lang="en-GB" dirty="0" smtClean="0"/>
              <a:t> + L1 + L2 + L3 + L4</a:t>
            </a:r>
            <a:endParaRPr lang="en-GB" dirty="0"/>
          </a:p>
          <a:p>
            <a:r>
              <a:rPr lang="en-GB" dirty="0" smtClean="0"/>
              <a:t>                                    </a:t>
            </a:r>
            <a:r>
              <a:rPr lang="en-US" b="1" dirty="0" smtClean="0">
                <a:latin typeface="Symbol" pitchFamily="18" charset="2"/>
              </a:rPr>
              <a:t>l</a:t>
            </a:r>
            <a:r>
              <a:rPr lang="en-GB" dirty="0" smtClean="0"/>
              <a:t>1    </a:t>
            </a:r>
            <a:r>
              <a:rPr lang="en-US" b="1" dirty="0" smtClean="0">
                <a:latin typeface="Symbol" pitchFamily="18" charset="2"/>
              </a:rPr>
              <a:t>l</a:t>
            </a:r>
            <a:r>
              <a:rPr lang="en-GB" dirty="0" smtClean="0"/>
              <a:t>2   </a:t>
            </a:r>
            <a:r>
              <a:rPr lang="en-US" b="1" dirty="0" smtClean="0">
                <a:latin typeface="Symbol" pitchFamily="18" charset="2"/>
              </a:rPr>
              <a:t>l</a:t>
            </a:r>
            <a:r>
              <a:rPr lang="en-GB" dirty="0" smtClean="0"/>
              <a:t>3    </a:t>
            </a:r>
            <a:r>
              <a:rPr lang="en-US" b="1" dirty="0" smtClean="0">
                <a:latin typeface="Symbol" pitchFamily="18" charset="2"/>
              </a:rPr>
              <a:t>l</a:t>
            </a:r>
            <a:r>
              <a:rPr lang="en-GB" dirty="0" smtClean="0"/>
              <a:t>4</a:t>
            </a:r>
            <a:endParaRPr lang="en-GB" dirty="0"/>
          </a:p>
        </p:txBody>
      </p:sp>
      <p:cxnSp>
        <p:nvCxnSpPr>
          <p:cNvPr id="4" name="Straight Connector 3"/>
          <p:cNvCxnSpPr/>
          <p:nvPr/>
        </p:nvCxnSpPr>
        <p:spPr>
          <a:xfrm>
            <a:off x="899592" y="997681"/>
            <a:ext cx="3600400" cy="0"/>
          </a:xfrm>
          <a:prstGeom prst="line">
            <a:avLst/>
          </a:prstGeom>
        </p:spPr>
        <p:style>
          <a:lnRef idx="2">
            <a:schemeClr val="dk1"/>
          </a:lnRef>
          <a:fillRef idx="0">
            <a:schemeClr val="dk1"/>
          </a:fillRef>
          <a:effectRef idx="1">
            <a:schemeClr val="dk1"/>
          </a:effectRef>
          <a:fontRef idx="minor">
            <a:schemeClr val="tx1"/>
          </a:fontRef>
        </p:style>
      </p:cxnSp>
      <p:cxnSp>
        <p:nvCxnSpPr>
          <p:cNvPr id="6" name="Straight Connector 5"/>
          <p:cNvCxnSpPr/>
          <p:nvPr/>
        </p:nvCxnSpPr>
        <p:spPr>
          <a:xfrm>
            <a:off x="2294112" y="1268760"/>
            <a:ext cx="351674" cy="0"/>
          </a:xfrm>
          <a:prstGeom prst="line">
            <a:avLst/>
          </a:prstGeom>
        </p:spPr>
        <p:style>
          <a:lnRef idx="2">
            <a:schemeClr val="dk1"/>
          </a:lnRef>
          <a:fillRef idx="0">
            <a:schemeClr val="dk1"/>
          </a:fillRef>
          <a:effectRef idx="1">
            <a:schemeClr val="dk1"/>
          </a:effectRef>
          <a:fontRef idx="minor">
            <a:schemeClr val="tx1"/>
          </a:fontRef>
        </p:style>
      </p:cxnSp>
      <p:cxnSp>
        <p:nvCxnSpPr>
          <p:cNvPr id="12" name="Straight Connector 11"/>
          <p:cNvCxnSpPr/>
          <p:nvPr/>
        </p:nvCxnSpPr>
        <p:spPr>
          <a:xfrm>
            <a:off x="2789148" y="1262192"/>
            <a:ext cx="270684" cy="3284"/>
          </a:xfrm>
          <a:prstGeom prst="line">
            <a:avLst/>
          </a:prstGeom>
        </p:spPr>
        <p:style>
          <a:lnRef idx="2">
            <a:schemeClr val="dk1"/>
          </a:lnRef>
          <a:fillRef idx="0">
            <a:schemeClr val="dk1"/>
          </a:fillRef>
          <a:effectRef idx="1">
            <a:schemeClr val="dk1"/>
          </a:effectRef>
          <a:fontRef idx="minor">
            <a:schemeClr val="tx1"/>
          </a:fontRef>
        </p:style>
      </p:cxnSp>
      <p:sp>
        <p:nvSpPr>
          <p:cNvPr id="19" name="TextBox 18"/>
          <p:cNvSpPr txBox="1"/>
          <p:nvPr/>
        </p:nvSpPr>
        <p:spPr>
          <a:xfrm>
            <a:off x="611560" y="1844824"/>
            <a:ext cx="4068452" cy="369332"/>
          </a:xfrm>
          <a:prstGeom prst="rect">
            <a:avLst/>
          </a:prstGeom>
          <a:noFill/>
        </p:spPr>
        <p:txBody>
          <a:bodyPr wrap="square" rtlCol="0">
            <a:spAutoFit/>
          </a:bodyPr>
          <a:lstStyle/>
          <a:p>
            <a:r>
              <a:rPr lang="en-GB" dirty="0" smtClean="0"/>
              <a:t>=                                       1 </a:t>
            </a:r>
            <a:endParaRPr lang="en-GB" dirty="0"/>
          </a:p>
        </p:txBody>
      </p:sp>
      <p:cxnSp>
        <p:nvCxnSpPr>
          <p:cNvPr id="20" name="Straight Connector 19"/>
          <p:cNvCxnSpPr/>
          <p:nvPr/>
        </p:nvCxnSpPr>
        <p:spPr>
          <a:xfrm>
            <a:off x="933242" y="2132856"/>
            <a:ext cx="4430846" cy="0"/>
          </a:xfrm>
          <a:prstGeom prst="line">
            <a:avLst/>
          </a:prstGeom>
        </p:spPr>
        <p:style>
          <a:lnRef idx="2">
            <a:schemeClr val="dk1"/>
          </a:lnRef>
          <a:fillRef idx="0">
            <a:schemeClr val="dk1"/>
          </a:fillRef>
          <a:effectRef idx="1">
            <a:schemeClr val="dk1"/>
          </a:effectRef>
          <a:fontRef idx="minor">
            <a:schemeClr val="tx1"/>
          </a:fontRef>
        </p:style>
      </p:cxnSp>
      <p:sp>
        <p:nvSpPr>
          <p:cNvPr id="21" name="TextBox 20"/>
          <p:cNvSpPr txBox="1"/>
          <p:nvPr/>
        </p:nvSpPr>
        <p:spPr>
          <a:xfrm>
            <a:off x="755576" y="2276872"/>
            <a:ext cx="6912768" cy="646331"/>
          </a:xfrm>
          <a:prstGeom prst="rect">
            <a:avLst/>
          </a:prstGeom>
          <a:noFill/>
        </p:spPr>
        <p:txBody>
          <a:bodyPr wrap="square" rtlCol="0">
            <a:spAutoFit/>
          </a:bodyPr>
          <a:lstStyle/>
          <a:p>
            <a:r>
              <a:rPr lang="en-GB" dirty="0" smtClean="0"/>
              <a:t>0.18 + 1.12+ 0.08  + 0.11 + 0.11 + 0.013 + 0.003</a:t>
            </a:r>
          </a:p>
          <a:p>
            <a:r>
              <a:rPr lang="en-GB" dirty="0"/>
              <a:t> </a:t>
            </a:r>
            <a:r>
              <a:rPr lang="en-GB" dirty="0" smtClean="0"/>
              <a:t>                                    1.0     0.14      0.7        0.04</a:t>
            </a:r>
            <a:endParaRPr lang="en-GB" dirty="0"/>
          </a:p>
        </p:txBody>
      </p:sp>
      <p:cxnSp>
        <p:nvCxnSpPr>
          <p:cNvPr id="22" name="Straight Connector 21"/>
          <p:cNvCxnSpPr/>
          <p:nvPr/>
        </p:nvCxnSpPr>
        <p:spPr>
          <a:xfrm>
            <a:off x="2647768" y="2578625"/>
            <a:ext cx="471766" cy="0"/>
          </a:xfrm>
          <a:prstGeom prst="line">
            <a:avLst/>
          </a:prstGeom>
        </p:spPr>
        <p:style>
          <a:lnRef idx="2">
            <a:schemeClr val="dk1"/>
          </a:lnRef>
          <a:fillRef idx="0">
            <a:schemeClr val="dk1"/>
          </a:fillRef>
          <a:effectRef idx="1">
            <a:schemeClr val="dk1"/>
          </a:effectRef>
          <a:fontRef idx="minor">
            <a:schemeClr val="tx1"/>
          </a:fontRef>
        </p:style>
      </p:cxnSp>
      <p:cxnSp>
        <p:nvCxnSpPr>
          <p:cNvPr id="23" name="Straight Connector 22"/>
          <p:cNvCxnSpPr/>
          <p:nvPr/>
        </p:nvCxnSpPr>
        <p:spPr>
          <a:xfrm>
            <a:off x="3353376" y="2578625"/>
            <a:ext cx="458434" cy="0"/>
          </a:xfrm>
          <a:prstGeom prst="line">
            <a:avLst/>
          </a:prstGeom>
        </p:spPr>
        <p:style>
          <a:lnRef idx="2">
            <a:schemeClr val="dk1"/>
          </a:lnRef>
          <a:fillRef idx="0">
            <a:schemeClr val="dk1"/>
          </a:fillRef>
          <a:effectRef idx="1">
            <a:schemeClr val="dk1"/>
          </a:effectRef>
          <a:fontRef idx="minor">
            <a:schemeClr val="tx1"/>
          </a:fontRef>
        </p:style>
      </p:cxnSp>
      <p:sp>
        <p:nvSpPr>
          <p:cNvPr id="27" name="TextBox 26"/>
          <p:cNvSpPr txBox="1"/>
          <p:nvPr/>
        </p:nvSpPr>
        <p:spPr>
          <a:xfrm>
            <a:off x="611560" y="3140968"/>
            <a:ext cx="4608512" cy="369332"/>
          </a:xfrm>
          <a:prstGeom prst="rect">
            <a:avLst/>
          </a:prstGeom>
          <a:noFill/>
        </p:spPr>
        <p:txBody>
          <a:bodyPr wrap="square" rtlCol="0">
            <a:spAutoFit/>
          </a:bodyPr>
          <a:lstStyle/>
          <a:p>
            <a:r>
              <a:rPr lang="en-GB" dirty="0" smtClean="0"/>
              <a:t>=                                       1</a:t>
            </a:r>
            <a:endParaRPr lang="en-GB" dirty="0"/>
          </a:p>
        </p:txBody>
      </p:sp>
      <p:cxnSp>
        <p:nvCxnSpPr>
          <p:cNvPr id="28" name="Straight Connector 27"/>
          <p:cNvCxnSpPr/>
          <p:nvPr/>
        </p:nvCxnSpPr>
        <p:spPr>
          <a:xfrm>
            <a:off x="933242" y="3510300"/>
            <a:ext cx="4502854" cy="0"/>
          </a:xfrm>
          <a:prstGeom prst="line">
            <a:avLst/>
          </a:prstGeom>
        </p:spPr>
        <p:style>
          <a:lnRef idx="2">
            <a:schemeClr val="dk1"/>
          </a:lnRef>
          <a:fillRef idx="0">
            <a:schemeClr val="dk1"/>
          </a:fillRef>
          <a:effectRef idx="1">
            <a:schemeClr val="dk1"/>
          </a:effectRef>
          <a:fontRef idx="minor">
            <a:schemeClr val="tx1"/>
          </a:fontRef>
        </p:style>
      </p:cxnSp>
      <p:sp>
        <p:nvSpPr>
          <p:cNvPr id="29" name="TextBox 28"/>
          <p:cNvSpPr txBox="1"/>
          <p:nvPr/>
        </p:nvSpPr>
        <p:spPr>
          <a:xfrm>
            <a:off x="899592" y="3717032"/>
            <a:ext cx="5544616" cy="369332"/>
          </a:xfrm>
          <a:prstGeom prst="rect">
            <a:avLst/>
          </a:prstGeom>
          <a:noFill/>
        </p:spPr>
        <p:txBody>
          <a:bodyPr wrap="square" rtlCol="0">
            <a:spAutoFit/>
          </a:bodyPr>
          <a:lstStyle/>
          <a:p>
            <a:r>
              <a:rPr lang="en-GB" dirty="0" smtClean="0"/>
              <a:t>0.18 + 1.12 +  0.08 + 0.11+ 0.786 + 0.019 + 0.075</a:t>
            </a:r>
            <a:endParaRPr lang="en-GB" dirty="0"/>
          </a:p>
        </p:txBody>
      </p:sp>
      <p:sp>
        <p:nvSpPr>
          <p:cNvPr id="30" name="TextBox 29"/>
          <p:cNvSpPr txBox="1"/>
          <p:nvPr/>
        </p:nvSpPr>
        <p:spPr>
          <a:xfrm>
            <a:off x="611560" y="4293096"/>
            <a:ext cx="4608512" cy="369332"/>
          </a:xfrm>
          <a:prstGeom prst="rect">
            <a:avLst/>
          </a:prstGeom>
          <a:noFill/>
        </p:spPr>
        <p:txBody>
          <a:bodyPr wrap="square" rtlCol="0">
            <a:spAutoFit/>
          </a:bodyPr>
          <a:lstStyle/>
          <a:p>
            <a:r>
              <a:rPr lang="en-GB" dirty="0" smtClean="0"/>
              <a:t>U value =               1</a:t>
            </a:r>
            <a:endParaRPr lang="en-GB" dirty="0"/>
          </a:p>
        </p:txBody>
      </p:sp>
      <p:cxnSp>
        <p:nvCxnSpPr>
          <p:cNvPr id="31" name="Straight Connector 30"/>
          <p:cNvCxnSpPr/>
          <p:nvPr/>
        </p:nvCxnSpPr>
        <p:spPr>
          <a:xfrm>
            <a:off x="1500769" y="4725144"/>
            <a:ext cx="2088232" cy="0"/>
          </a:xfrm>
          <a:prstGeom prst="line">
            <a:avLst/>
          </a:prstGeom>
        </p:spPr>
        <p:style>
          <a:lnRef idx="2">
            <a:schemeClr val="dk1"/>
          </a:lnRef>
          <a:fillRef idx="0">
            <a:schemeClr val="dk1"/>
          </a:fillRef>
          <a:effectRef idx="1">
            <a:schemeClr val="dk1"/>
          </a:effectRef>
          <a:fontRef idx="minor">
            <a:schemeClr val="tx1"/>
          </a:fontRef>
        </p:style>
      </p:cxnSp>
      <p:sp>
        <p:nvSpPr>
          <p:cNvPr id="32" name="TextBox 31"/>
          <p:cNvSpPr txBox="1"/>
          <p:nvPr/>
        </p:nvSpPr>
        <p:spPr>
          <a:xfrm>
            <a:off x="2051720" y="4756502"/>
            <a:ext cx="1656184" cy="369332"/>
          </a:xfrm>
          <a:prstGeom prst="rect">
            <a:avLst/>
          </a:prstGeom>
          <a:noFill/>
        </p:spPr>
        <p:txBody>
          <a:bodyPr wrap="square" rtlCol="0">
            <a:spAutoFit/>
          </a:bodyPr>
          <a:lstStyle/>
          <a:p>
            <a:r>
              <a:rPr lang="en-GB" dirty="0"/>
              <a:t>2</a:t>
            </a:r>
            <a:r>
              <a:rPr lang="en-GB" dirty="0" smtClean="0"/>
              <a:t>.37</a:t>
            </a:r>
            <a:endParaRPr lang="en-GB" dirty="0"/>
          </a:p>
        </p:txBody>
      </p:sp>
      <p:sp>
        <p:nvSpPr>
          <p:cNvPr id="33" name="TextBox 32"/>
          <p:cNvSpPr txBox="1"/>
          <p:nvPr/>
        </p:nvSpPr>
        <p:spPr>
          <a:xfrm>
            <a:off x="683568" y="5534855"/>
            <a:ext cx="3996444" cy="461665"/>
          </a:xfrm>
          <a:prstGeom prst="rect">
            <a:avLst/>
          </a:prstGeom>
          <a:noFill/>
        </p:spPr>
        <p:txBody>
          <a:bodyPr wrap="square" rtlCol="0">
            <a:spAutoFit/>
          </a:bodyPr>
          <a:lstStyle/>
          <a:p>
            <a:r>
              <a:rPr lang="en-GB" sz="2400" b="1" u="sng" dirty="0" smtClean="0">
                <a:solidFill>
                  <a:srgbClr val="0070C0"/>
                </a:solidFill>
              </a:rPr>
              <a:t>U value  = 0.42  W/m</a:t>
            </a:r>
            <a:r>
              <a:rPr lang="en-GB" sz="2400" b="1" u="sng" baseline="30000" dirty="0" smtClean="0">
                <a:solidFill>
                  <a:srgbClr val="0070C0"/>
                </a:solidFill>
              </a:rPr>
              <a:t>2</a:t>
            </a:r>
            <a:r>
              <a:rPr lang="en-GB" sz="2400" b="1" u="sng" dirty="0" smtClean="0">
                <a:solidFill>
                  <a:srgbClr val="0070C0"/>
                </a:solidFill>
              </a:rPr>
              <a:t>K</a:t>
            </a:r>
            <a:endParaRPr lang="en-GB" sz="2400" b="1" u="sng" dirty="0">
              <a:solidFill>
                <a:srgbClr val="0070C0"/>
              </a:solidFill>
            </a:endParaRPr>
          </a:p>
        </p:txBody>
      </p:sp>
      <p:cxnSp>
        <p:nvCxnSpPr>
          <p:cNvPr id="24" name="Straight Connector 23"/>
          <p:cNvCxnSpPr/>
          <p:nvPr/>
        </p:nvCxnSpPr>
        <p:spPr>
          <a:xfrm>
            <a:off x="3186999" y="1267118"/>
            <a:ext cx="270684" cy="3284"/>
          </a:xfrm>
          <a:prstGeom prst="line">
            <a:avLst/>
          </a:prstGeom>
        </p:spPr>
        <p:style>
          <a:lnRef idx="2">
            <a:schemeClr val="dk1"/>
          </a:lnRef>
          <a:fillRef idx="0">
            <a:schemeClr val="dk1"/>
          </a:fillRef>
          <a:effectRef idx="1">
            <a:schemeClr val="dk1"/>
          </a:effectRef>
          <a:fontRef idx="minor">
            <a:schemeClr val="tx1"/>
          </a:fontRef>
        </p:style>
      </p:cxnSp>
      <p:cxnSp>
        <p:nvCxnSpPr>
          <p:cNvPr id="25" name="Straight Connector 24"/>
          <p:cNvCxnSpPr/>
          <p:nvPr/>
        </p:nvCxnSpPr>
        <p:spPr>
          <a:xfrm>
            <a:off x="3653244" y="1268760"/>
            <a:ext cx="270684" cy="3284"/>
          </a:xfrm>
          <a:prstGeom prst="line">
            <a:avLst/>
          </a:prstGeom>
        </p:spPr>
        <p:style>
          <a:lnRef idx="2">
            <a:schemeClr val="dk1"/>
          </a:lnRef>
          <a:fillRef idx="0">
            <a:schemeClr val="dk1"/>
          </a:fillRef>
          <a:effectRef idx="1">
            <a:schemeClr val="dk1"/>
          </a:effectRef>
          <a:fontRef idx="minor">
            <a:schemeClr val="tx1"/>
          </a:fontRef>
        </p:style>
      </p:cxnSp>
      <p:cxnSp>
        <p:nvCxnSpPr>
          <p:cNvPr id="26" name="Straight Connector 25"/>
          <p:cNvCxnSpPr/>
          <p:nvPr/>
        </p:nvCxnSpPr>
        <p:spPr>
          <a:xfrm flipV="1">
            <a:off x="3982743" y="2571801"/>
            <a:ext cx="517249" cy="4620"/>
          </a:xfrm>
          <a:prstGeom prst="line">
            <a:avLst/>
          </a:prstGeom>
        </p:spPr>
        <p:style>
          <a:lnRef idx="2">
            <a:schemeClr val="dk1"/>
          </a:lnRef>
          <a:fillRef idx="0">
            <a:schemeClr val="dk1"/>
          </a:fillRef>
          <a:effectRef idx="1">
            <a:schemeClr val="dk1"/>
          </a:effectRef>
          <a:fontRef idx="minor">
            <a:schemeClr val="tx1"/>
          </a:fontRef>
        </p:style>
      </p:cxnSp>
      <p:cxnSp>
        <p:nvCxnSpPr>
          <p:cNvPr id="34" name="Straight Connector 33"/>
          <p:cNvCxnSpPr/>
          <p:nvPr/>
        </p:nvCxnSpPr>
        <p:spPr>
          <a:xfrm flipV="1">
            <a:off x="4680012" y="2578625"/>
            <a:ext cx="517249" cy="4620"/>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1303979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620688"/>
            <a:ext cx="2808312" cy="584775"/>
          </a:xfrm>
          <a:prstGeom prst="rect">
            <a:avLst/>
          </a:prstGeom>
          <a:noFill/>
        </p:spPr>
        <p:txBody>
          <a:bodyPr wrap="square" rtlCol="0">
            <a:spAutoFit/>
          </a:bodyPr>
          <a:lstStyle/>
          <a:p>
            <a:r>
              <a:rPr lang="en-GB" sz="3200" b="1" dirty="0" smtClean="0">
                <a:solidFill>
                  <a:srgbClr val="0070C0"/>
                </a:solidFill>
              </a:rPr>
              <a:t>Pitched Roofs</a:t>
            </a:r>
            <a:endParaRPr lang="en-GB" sz="3200" b="1" dirty="0">
              <a:solidFill>
                <a:srgbClr val="0070C0"/>
              </a:solidFill>
            </a:endParaRPr>
          </a:p>
        </p:txBody>
      </p:sp>
      <p:sp>
        <p:nvSpPr>
          <p:cNvPr id="3" name="TextBox 2"/>
          <p:cNvSpPr txBox="1"/>
          <p:nvPr/>
        </p:nvSpPr>
        <p:spPr>
          <a:xfrm>
            <a:off x="539552" y="1340768"/>
            <a:ext cx="7416824" cy="1200329"/>
          </a:xfrm>
          <a:prstGeom prst="rect">
            <a:avLst/>
          </a:prstGeom>
          <a:noFill/>
        </p:spPr>
        <p:txBody>
          <a:bodyPr wrap="square" rtlCol="0">
            <a:spAutoFit/>
          </a:bodyPr>
          <a:lstStyle/>
          <a:p>
            <a:r>
              <a:rPr lang="en-GB" dirty="0" smtClean="0"/>
              <a:t>The U value for pitched roofs with horizontal ceiling below can be calculated using the following formula:</a:t>
            </a:r>
          </a:p>
          <a:p>
            <a:endParaRPr lang="en-GB" dirty="0"/>
          </a:p>
          <a:p>
            <a:endParaRPr lang="en-GB" dirty="0"/>
          </a:p>
        </p:txBody>
      </p:sp>
      <p:sp>
        <p:nvSpPr>
          <p:cNvPr id="4" name="TextBox 3"/>
          <p:cNvSpPr txBox="1"/>
          <p:nvPr/>
        </p:nvSpPr>
        <p:spPr>
          <a:xfrm>
            <a:off x="1799692" y="2132856"/>
            <a:ext cx="5436604" cy="1241365"/>
          </a:xfrm>
          <a:prstGeom prst="rect">
            <a:avLst/>
          </a:prstGeom>
          <a:noFill/>
        </p:spPr>
        <p:txBody>
          <a:bodyPr wrap="square" rtlCol="0">
            <a:spAutoFit/>
          </a:bodyPr>
          <a:lstStyle/>
          <a:p>
            <a:r>
              <a:rPr lang="en-GB" sz="2800" dirty="0" smtClean="0"/>
              <a:t>U =        U</a:t>
            </a:r>
            <a:r>
              <a:rPr lang="en-GB" sz="2800" baseline="-25000" dirty="0" smtClean="0"/>
              <a:t>r</a:t>
            </a:r>
            <a:r>
              <a:rPr lang="en-GB" sz="2800" dirty="0" smtClean="0"/>
              <a:t> x </a:t>
            </a:r>
            <a:r>
              <a:rPr lang="en-GB" sz="2800" dirty="0" err="1" smtClean="0"/>
              <a:t>U</a:t>
            </a:r>
            <a:r>
              <a:rPr lang="en-GB" sz="2800" baseline="-25000" dirty="0" err="1" smtClean="0"/>
              <a:t>c</a:t>
            </a:r>
            <a:endParaRPr lang="en-GB" sz="2800" baseline="-25000" dirty="0" smtClean="0"/>
          </a:p>
          <a:p>
            <a:endParaRPr lang="en-GB" sz="2800" baseline="-25000" dirty="0" smtClean="0"/>
          </a:p>
          <a:p>
            <a:r>
              <a:rPr lang="en-GB" sz="2800" dirty="0"/>
              <a:t> </a:t>
            </a:r>
            <a:r>
              <a:rPr lang="en-GB" sz="2800" dirty="0" smtClean="0"/>
              <a:t>       U</a:t>
            </a:r>
            <a:r>
              <a:rPr lang="en-GB" sz="2800" baseline="-25000" dirty="0" smtClean="0"/>
              <a:t>r</a:t>
            </a:r>
            <a:r>
              <a:rPr lang="en-GB" sz="2800" dirty="0" smtClean="0"/>
              <a:t> + (</a:t>
            </a:r>
            <a:r>
              <a:rPr lang="en-GB" sz="2800" dirty="0" err="1" smtClean="0"/>
              <a:t>U</a:t>
            </a:r>
            <a:r>
              <a:rPr lang="en-GB" sz="2800" baseline="-25000" dirty="0" err="1" smtClean="0"/>
              <a:t>c</a:t>
            </a:r>
            <a:r>
              <a:rPr lang="en-GB" sz="2800" dirty="0" smtClean="0"/>
              <a:t> x cos </a:t>
            </a:r>
            <a:r>
              <a:rPr lang="en-GB" sz="2800" dirty="0" smtClean="0">
                <a:latin typeface="Symbol" panose="05050102010706020507" pitchFamily="18" charset="2"/>
              </a:rPr>
              <a:t>q)</a:t>
            </a:r>
            <a:endParaRPr lang="en-GB" sz="2800" dirty="0"/>
          </a:p>
        </p:txBody>
      </p:sp>
      <p:cxnSp>
        <p:nvCxnSpPr>
          <p:cNvPr id="6" name="Straight Connector 5"/>
          <p:cNvCxnSpPr/>
          <p:nvPr/>
        </p:nvCxnSpPr>
        <p:spPr>
          <a:xfrm>
            <a:off x="2483768" y="2753538"/>
            <a:ext cx="2304256" cy="0"/>
          </a:xfrm>
          <a:prstGeom prst="line">
            <a:avLst/>
          </a:prstGeom>
        </p:spPr>
        <p:style>
          <a:lnRef idx="2">
            <a:schemeClr val="dk1"/>
          </a:lnRef>
          <a:fillRef idx="0">
            <a:schemeClr val="dk1"/>
          </a:fillRef>
          <a:effectRef idx="1">
            <a:schemeClr val="dk1"/>
          </a:effectRef>
          <a:fontRef idx="minor">
            <a:schemeClr val="tx1"/>
          </a:fontRef>
        </p:style>
      </p:cxnSp>
      <p:sp>
        <p:nvSpPr>
          <p:cNvPr id="7" name="TextBox 6"/>
          <p:cNvSpPr txBox="1"/>
          <p:nvPr/>
        </p:nvSpPr>
        <p:spPr>
          <a:xfrm>
            <a:off x="899592" y="3933056"/>
            <a:ext cx="5904656" cy="1477328"/>
          </a:xfrm>
          <a:prstGeom prst="rect">
            <a:avLst/>
          </a:prstGeom>
          <a:noFill/>
        </p:spPr>
        <p:txBody>
          <a:bodyPr wrap="square" rtlCol="0">
            <a:spAutoFit/>
          </a:bodyPr>
          <a:lstStyle/>
          <a:p>
            <a:r>
              <a:rPr lang="en-GB" dirty="0" smtClean="0"/>
              <a:t>Where:</a:t>
            </a:r>
          </a:p>
          <a:p>
            <a:r>
              <a:rPr lang="en-GB" sz="2400" dirty="0" smtClean="0"/>
              <a:t>U</a:t>
            </a:r>
            <a:r>
              <a:rPr lang="en-GB" sz="2400" baseline="-25000" dirty="0" smtClean="0"/>
              <a:t>r</a:t>
            </a:r>
            <a:r>
              <a:rPr lang="en-GB" sz="2400" dirty="0" smtClean="0"/>
              <a:t> = The U value of the Roof </a:t>
            </a:r>
          </a:p>
          <a:p>
            <a:r>
              <a:rPr lang="en-GB" sz="2400" dirty="0" err="1" smtClean="0"/>
              <a:t>U</a:t>
            </a:r>
            <a:r>
              <a:rPr lang="en-GB" sz="2400" baseline="-25000" dirty="0" err="1" smtClean="0"/>
              <a:t>c</a:t>
            </a:r>
            <a:r>
              <a:rPr lang="en-GB" sz="2400" dirty="0" smtClean="0"/>
              <a:t> = The U value of the Ceiling</a:t>
            </a:r>
          </a:p>
          <a:p>
            <a:r>
              <a:rPr lang="en-GB" sz="2400" dirty="0" smtClean="0">
                <a:latin typeface="Symbol" panose="05050102010706020507" pitchFamily="18" charset="2"/>
              </a:rPr>
              <a:t>q  = </a:t>
            </a:r>
            <a:r>
              <a:rPr lang="en-GB" sz="2400" dirty="0" smtClean="0"/>
              <a:t>The pitch of the Roof</a:t>
            </a:r>
            <a:endParaRPr lang="en-GB" sz="2400" dirty="0"/>
          </a:p>
        </p:txBody>
      </p:sp>
      <p:sp>
        <p:nvSpPr>
          <p:cNvPr id="5" name="TextBox 4"/>
          <p:cNvSpPr txBox="1"/>
          <p:nvPr/>
        </p:nvSpPr>
        <p:spPr>
          <a:xfrm>
            <a:off x="6444208" y="5969219"/>
            <a:ext cx="2016224" cy="461665"/>
          </a:xfrm>
          <a:prstGeom prst="rect">
            <a:avLst/>
          </a:prstGeom>
          <a:noFill/>
        </p:spPr>
        <p:txBody>
          <a:bodyPr wrap="square" rtlCol="0">
            <a:spAutoFit/>
          </a:bodyPr>
          <a:lstStyle/>
          <a:p>
            <a:r>
              <a:rPr lang="en-GB" sz="2400" b="1" dirty="0" smtClean="0">
                <a:solidFill>
                  <a:srgbClr val="0070C0"/>
                </a:solidFill>
              </a:rPr>
              <a:t>COPY DOWN</a:t>
            </a:r>
            <a:endParaRPr lang="en-US" sz="2400" b="1" dirty="0">
              <a:solidFill>
                <a:srgbClr val="0070C0"/>
              </a:solidFill>
            </a:endParaRPr>
          </a:p>
        </p:txBody>
      </p:sp>
    </p:spTree>
    <p:extLst>
      <p:ext uri="{BB962C8B-B14F-4D97-AF65-F5344CB8AC3E}">
        <p14:creationId xmlns:p14="http://schemas.microsoft.com/office/powerpoint/2010/main" val="283787825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476672"/>
            <a:ext cx="8208912" cy="461665"/>
          </a:xfrm>
          <a:prstGeom prst="rect">
            <a:avLst/>
          </a:prstGeom>
          <a:noFill/>
        </p:spPr>
        <p:txBody>
          <a:bodyPr wrap="square" rtlCol="0">
            <a:spAutoFit/>
          </a:bodyPr>
          <a:lstStyle/>
          <a:p>
            <a:r>
              <a:rPr lang="en-GB" sz="2400" b="1" dirty="0" smtClean="0">
                <a:solidFill>
                  <a:srgbClr val="0070C0"/>
                </a:solidFill>
              </a:rPr>
              <a:t>Question 3:</a:t>
            </a:r>
            <a:endParaRPr lang="en-GB" sz="2400" b="1" dirty="0">
              <a:solidFill>
                <a:srgbClr val="0070C0"/>
              </a:solidFill>
            </a:endParaRPr>
          </a:p>
        </p:txBody>
      </p:sp>
      <p:sp>
        <p:nvSpPr>
          <p:cNvPr id="3" name="TextBox 2"/>
          <p:cNvSpPr txBox="1"/>
          <p:nvPr/>
        </p:nvSpPr>
        <p:spPr>
          <a:xfrm>
            <a:off x="683568" y="1124744"/>
            <a:ext cx="7992888" cy="923330"/>
          </a:xfrm>
          <a:prstGeom prst="rect">
            <a:avLst/>
          </a:prstGeom>
          <a:noFill/>
        </p:spPr>
        <p:txBody>
          <a:bodyPr wrap="square" rtlCol="0">
            <a:spAutoFit/>
          </a:bodyPr>
          <a:lstStyle/>
          <a:p>
            <a:r>
              <a:rPr lang="en-GB" dirty="0" smtClean="0"/>
              <a:t>A pitched roof inclined at 40 degrees has a horizontal ceiling below. If the U values for the ceiling and the roof are 0.5 W/m</a:t>
            </a:r>
            <a:r>
              <a:rPr lang="en-GB" baseline="30000" dirty="0" smtClean="0"/>
              <a:t>2 </a:t>
            </a:r>
            <a:r>
              <a:rPr lang="en-GB" dirty="0" smtClean="0"/>
              <a:t>K and 1.8 W/m</a:t>
            </a:r>
            <a:r>
              <a:rPr lang="en-GB" baseline="30000" dirty="0" smtClean="0"/>
              <a:t>2</a:t>
            </a:r>
            <a:r>
              <a:rPr lang="en-GB" dirty="0" smtClean="0"/>
              <a:t> K respectively, calculate the value of U for the entire roof.</a:t>
            </a:r>
            <a:endParaRPr lang="en-GB" dirty="0"/>
          </a:p>
        </p:txBody>
      </p:sp>
      <p:sp>
        <p:nvSpPr>
          <p:cNvPr id="4" name="Rectangle 3"/>
          <p:cNvSpPr/>
          <p:nvPr/>
        </p:nvSpPr>
        <p:spPr>
          <a:xfrm>
            <a:off x="2275221" y="2196433"/>
            <a:ext cx="4572000" cy="830997"/>
          </a:xfrm>
          <a:prstGeom prst="rect">
            <a:avLst/>
          </a:prstGeom>
        </p:spPr>
        <p:txBody>
          <a:bodyPr>
            <a:spAutoFit/>
          </a:bodyPr>
          <a:lstStyle/>
          <a:p>
            <a:r>
              <a:rPr lang="en-GB" dirty="0"/>
              <a:t>U =        U</a:t>
            </a:r>
            <a:r>
              <a:rPr lang="en-GB" baseline="-25000" dirty="0"/>
              <a:t>r</a:t>
            </a:r>
            <a:r>
              <a:rPr lang="en-GB" dirty="0"/>
              <a:t> x </a:t>
            </a:r>
            <a:r>
              <a:rPr lang="en-GB" dirty="0" err="1"/>
              <a:t>U</a:t>
            </a:r>
            <a:r>
              <a:rPr lang="en-GB" baseline="-25000" dirty="0" err="1"/>
              <a:t>c</a:t>
            </a:r>
            <a:endParaRPr lang="en-GB" baseline="-25000" dirty="0"/>
          </a:p>
          <a:p>
            <a:endParaRPr lang="en-GB" baseline="-25000" dirty="0"/>
          </a:p>
          <a:p>
            <a:r>
              <a:rPr lang="en-GB" dirty="0"/>
              <a:t>        U</a:t>
            </a:r>
            <a:r>
              <a:rPr lang="en-GB" baseline="-25000" dirty="0"/>
              <a:t>r</a:t>
            </a:r>
            <a:r>
              <a:rPr lang="en-GB" dirty="0"/>
              <a:t> + (</a:t>
            </a:r>
            <a:r>
              <a:rPr lang="en-GB" dirty="0" err="1"/>
              <a:t>U</a:t>
            </a:r>
            <a:r>
              <a:rPr lang="en-GB" baseline="-25000" dirty="0" err="1"/>
              <a:t>c</a:t>
            </a:r>
            <a:r>
              <a:rPr lang="en-GB" dirty="0"/>
              <a:t> x cos </a:t>
            </a:r>
            <a:r>
              <a:rPr lang="en-GB" dirty="0">
                <a:latin typeface="Symbol" panose="05050102010706020507" pitchFamily="18" charset="2"/>
              </a:rPr>
              <a:t>q)</a:t>
            </a:r>
            <a:endParaRPr lang="en-GB" dirty="0"/>
          </a:p>
        </p:txBody>
      </p:sp>
      <p:cxnSp>
        <p:nvCxnSpPr>
          <p:cNvPr id="6" name="Straight Connector 5"/>
          <p:cNvCxnSpPr/>
          <p:nvPr/>
        </p:nvCxnSpPr>
        <p:spPr>
          <a:xfrm flipV="1">
            <a:off x="2771800" y="2611932"/>
            <a:ext cx="1512168" cy="2"/>
          </a:xfrm>
          <a:prstGeom prst="line">
            <a:avLst/>
          </a:prstGeom>
        </p:spPr>
        <p:style>
          <a:lnRef idx="2">
            <a:schemeClr val="dk1"/>
          </a:lnRef>
          <a:fillRef idx="0">
            <a:schemeClr val="dk1"/>
          </a:fillRef>
          <a:effectRef idx="1">
            <a:schemeClr val="dk1"/>
          </a:effectRef>
          <a:fontRef idx="minor">
            <a:schemeClr val="tx1"/>
          </a:fontRef>
        </p:style>
      </p:cxnSp>
      <p:sp>
        <p:nvSpPr>
          <p:cNvPr id="12" name="TextBox 11"/>
          <p:cNvSpPr txBox="1"/>
          <p:nvPr/>
        </p:nvSpPr>
        <p:spPr>
          <a:xfrm>
            <a:off x="2123728" y="3356992"/>
            <a:ext cx="5976664" cy="923330"/>
          </a:xfrm>
          <a:prstGeom prst="rect">
            <a:avLst/>
          </a:prstGeom>
          <a:noFill/>
        </p:spPr>
        <p:txBody>
          <a:bodyPr wrap="square" rtlCol="0">
            <a:spAutoFit/>
          </a:bodyPr>
          <a:lstStyle/>
          <a:p>
            <a:r>
              <a:rPr lang="en-GB" dirty="0" smtClean="0"/>
              <a:t>=        1.8 x 0.5                     =  0.412 W/m</a:t>
            </a:r>
            <a:r>
              <a:rPr lang="en-GB" baseline="30000" dirty="0" smtClean="0"/>
              <a:t>2</a:t>
            </a:r>
            <a:r>
              <a:rPr lang="en-GB" dirty="0" smtClean="0"/>
              <a:t> K</a:t>
            </a:r>
          </a:p>
          <a:p>
            <a:r>
              <a:rPr lang="en-GB" dirty="0" smtClean="0"/>
              <a:t>    1.8 + (0.5 x 0.766)</a:t>
            </a:r>
            <a:endParaRPr lang="en-GB" dirty="0"/>
          </a:p>
          <a:p>
            <a:endParaRPr lang="en-GB" dirty="0"/>
          </a:p>
        </p:txBody>
      </p:sp>
      <p:cxnSp>
        <p:nvCxnSpPr>
          <p:cNvPr id="14" name="Straight Connector 13"/>
          <p:cNvCxnSpPr/>
          <p:nvPr/>
        </p:nvCxnSpPr>
        <p:spPr>
          <a:xfrm>
            <a:off x="2483768" y="3645024"/>
            <a:ext cx="1368152" cy="0"/>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146637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ppt_x"/>
                                          </p:val>
                                        </p:tav>
                                        <p:tav tm="100000">
                                          <p:val>
                                            <p:strVal val="#ppt_x"/>
                                          </p:val>
                                        </p:tav>
                                      </p:tavLst>
                                    </p:anim>
                                    <p:anim calcmode="lin" valueType="num">
                                      <p:cBhvr additive="base">
                                        <p:cTn id="1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476672"/>
            <a:ext cx="3168352" cy="461665"/>
          </a:xfrm>
          <a:prstGeom prst="rect">
            <a:avLst/>
          </a:prstGeom>
          <a:noFill/>
        </p:spPr>
        <p:txBody>
          <a:bodyPr wrap="square" rtlCol="0">
            <a:spAutoFit/>
          </a:bodyPr>
          <a:lstStyle/>
          <a:p>
            <a:r>
              <a:rPr lang="en-GB" sz="2400" b="1" dirty="0" smtClean="0">
                <a:solidFill>
                  <a:srgbClr val="0070C0"/>
                </a:solidFill>
              </a:rPr>
              <a:t>Question 4</a:t>
            </a:r>
            <a:endParaRPr lang="en-GB" sz="2400" b="1" dirty="0">
              <a:solidFill>
                <a:srgbClr val="0070C0"/>
              </a:solidFill>
            </a:endParaRPr>
          </a:p>
        </p:txBody>
      </p:sp>
      <p:pic>
        <p:nvPicPr>
          <p:cNvPr id="1026" name="Picture 2" descr="C:\Users\fad-an\Desktop\question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56285" y="2852936"/>
            <a:ext cx="5164187" cy="364136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95536" y="1052736"/>
            <a:ext cx="8424936" cy="1477328"/>
          </a:xfrm>
          <a:prstGeom prst="rect">
            <a:avLst/>
          </a:prstGeom>
          <a:noFill/>
        </p:spPr>
        <p:txBody>
          <a:bodyPr wrap="square" rtlCol="0">
            <a:spAutoFit/>
          </a:bodyPr>
          <a:lstStyle/>
          <a:p>
            <a:pPr algn="just"/>
            <a:r>
              <a:rPr lang="en-GB" dirty="0" smtClean="0"/>
              <a:t>Figure 4.11 shows the plan of an office </a:t>
            </a:r>
            <a:r>
              <a:rPr lang="en-GB" b="1" dirty="0" smtClean="0">
                <a:solidFill>
                  <a:srgbClr val="0070C0"/>
                </a:solidFill>
              </a:rPr>
              <a:t>on the second floor of a four storey building. The other floors all have the same construction and heating design lay out. </a:t>
            </a:r>
          </a:p>
          <a:p>
            <a:endParaRPr lang="en-GB" dirty="0" smtClean="0"/>
          </a:p>
          <a:p>
            <a:r>
              <a:rPr lang="en-GB" b="1" dirty="0" smtClean="0">
                <a:solidFill>
                  <a:srgbClr val="0070C0"/>
                </a:solidFill>
              </a:rPr>
              <a:t>From the data, calculate the total rate of heat loss and the surface area of the radiator that is required to maintain the office temperature with the office door shut.</a:t>
            </a:r>
            <a:endParaRPr lang="en-GB" b="1" dirty="0">
              <a:solidFill>
                <a:srgbClr val="0070C0"/>
              </a:solidFill>
            </a:endParaRPr>
          </a:p>
        </p:txBody>
      </p:sp>
      <p:sp>
        <p:nvSpPr>
          <p:cNvPr id="4" name="TextBox 3"/>
          <p:cNvSpPr txBox="1"/>
          <p:nvPr/>
        </p:nvSpPr>
        <p:spPr>
          <a:xfrm>
            <a:off x="323528" y="2708920"/>
            <a:ext cx="3168352" cy="1938992"/>
          </a:xfrm>
          <a:prstGeom prst="rect">
            <a:avLst/>
          </a:prstGeom>
          <a:noFill/>
        </p:spPr>
        <p:txBody>
          <a:bodyPr wrap="square" rtlCol="0">
            <a:spAutoFit/>
          </a:bodyPr>
          <a:lstStyle/>
          <a:p>
            <a:r>
              <a:rPr lang="en-GB" sz="1200" b="1" dirty="0" smtClean="0"/>
              <a:t>Office  internal </a:t>
            </a:r>
          </a:p>
          <a:p>
            <a:r>
              <a:rPr lang="en-GB" sz="1200" b="1" dirty="0" smtClean="0"/>
              <a:t>environment </a:t>
            </a:r>
          </a:p>
          <a:p>
            <a:r>
              <a:rPr lang="en-GB" sz="1200" b="1" dirty="0" smtClean="0"/>
              <a:t>temperature                 </a:t>
            </a:r>
            <a:r>
              <a:rPr lang="en-GB" sz="1200" dirty="0" smtClean="0"/>
              <a:t>= 20 degrees C</a:t>
            </a:r>
          </a:p>
          <a:p>
            <a:r>
              <a:rPr lang="en-GB" sz="1200" b="1" dirty="0" smtClean="0"/>
              <a:t>Corridor temperature </a:t>
            </a:r>
            <a:r>
              <a:rPr lang="en-GB" sz="1200" dirty="0" smtClean="0"/>
              <a:t>= 16 degrees C</a:t>
            </a:r>
          </a:p>
          <a:p>
            <a:r>
              <a:rPr lang="en-GB" sz="1200" b="1" dirty="0" smtClean="0"/>
              <a:t>Outside temperature </a:t>
            </a:r>
            <a:r>
              <a:rPr lang="en-GB" sz="1200" dirty="0" smtClean="0"/>
              <a:t>= </a:t>
            </a:r>
            <a:r>
              <a:rPr lang="en-GB" sz="1200" b="1" dirty="0" smtClean="0"/>
              <a:t>-2</a:t>
            </a:r>
            <a:r>
              <a:rPr lang="en-GB" sz="1200" dirty="0" smtClean="0"/>
              <a:t> degrees C</a:t>
            </a:r>
          </a:p>
          <a:p>
            <a:r>
              <a:rPr lang="en-GB" sz="1200" b="1" dirty="0" smtClean="0"/>
              <a:t>Area of the door </a:t>
            </a:r>
            <a:r>
              <a:rPr lang="en-GB" sz="1200" dirty="0" smtClean="0"/>
              <a:t>= 2m</a:t>
            </a:r>
            <a:r>
              <a:rPr lang="en-GB" sz="1200" baseline="30000" dirty="0" smtClean="0"/>
              <a:t>2</a:t>
            </a:r>
          </a:p>
          <a:p>
            <a:r>
              <a:rPr lang="en-GB" sz="1200" b="1" dirty="0" smtClean="0"/>
              <a:t>Area of the window </a:t>
            </a:r>
            <a:r>
              <a:rPr lang="en-GB" sz="1200" dirty="0" smtClean="0"/>
              <a:t>= 5m</a:t>
            </a:r>
            <a:r>
              <a:rPr lang="en-GB" sz="1200" baseline="30000" dirty="0" smtClean="0"/>
              <a:t>2</a:t>
            </a:r>
          </a:p>
          <a:p>
            <a:r>
              <a:rPr lang="en-GB" sz="1200" b="1" dirty="0" smtClean="0"/>
              <a:t>Height of the room </a:t>
            </a:r>
            <a:r>
              <a:rPr lang="en-GB" sz="1200" dirty="0" smtClean="0"/>
              <a:t>= 3m</a:t>
            </a:r>
          </a:p>
          <a:p>
            <a:r>
              <a:rPr lang="en-GB" sz="1200" b="1" dirty="0" smtClean="0"/>
              <a:t>Air change </a:t>
            </a:r>
            <a:r>
              <a:rPr lang="en-GB" sz="1200" dirty="0" smtClean="0"/>
              <a:t>= 1 per hour</a:t>
            </a:r>
          </a:p>
          <a:p>
            <a:r>
              <a:rPr lang="en-GB" sz="1200" b="1" dirty="0" smtClean="0"/>
              <a:t>Ventilation allowance </a:t>
            </a:r>
            <a:r>
              <a:rPr lang="en-GB" sz="1200" dirty="0" smtClean="0"/>
              <a:t>= 0.33 W/m</a:t>
            </a:r>
            <a:r>
              <a:rPr lang="en-GB" sz="1200" baseline="30000" dirty="0" smtClean="0"/>
              <a:t>3</a:t>
            </a:r>
            <a:r>
              <a:rPr lang="en-GB" sz="1200" dirty="0" smtClean="0"/>
              <a:t> K</a:t>
            </a:r>
          </a:p>
        </p:txBody>
      </p:sp>
      <p:sp>
        <p:nvSpPr>
          <p:cNvPr id="5" name="TextBox 4"/>
          <p:cNvSpPr txBox="1"/>
          <p:nvPr/>
        </p:nvSpPr>
        <p:spPr>
          <a:xfrm>
            <a:off x="323528" y="4797152"/>
            <a:ext cx="3096344" cy="1569660"/>
          </a:xfrm>
          <a:prstGeom prst="rect">
            <a:avLst/>
          </a:prstGeom>
          <a:noFill/>
        </p:spPr>
        <p:txBody>
          <a:bodyPr wrap="square" rtlCol="0">
            <a:spAutoFit/>
          </a:bodyPr>
          <a:lstStyle/>
          <a:p>
            <a:r>
              <a:rPr lang="en-GB" sz="1200" b="1" dirty="0" smtClean="0"/>
              <a:t>U-Values:</a:t>
            </a:r>
          </a:p>
          <a:p>
            <a:endParaRPr lang="en-GB" sz="1200" dirty="0"/>
          </a:p>
          <a:p>
            <a:r>
              <a:rPr lang="en-GB" sz="1200" b="1" dirty="0" smtClean="0"/>
              <a:t>External walls </a:t>
            </a:r>
            <a:r>
              <a:rPr lang="en-GB" sz="1200" dirty="0" smtClean="0"/>
              <a:t>= 0.4 W/m</a:t>
            </a:r>
            <a:r>
              <a:rPr lang="en-GB" sz="1200" baseline="30000" dirty="0" smtClean="0"/>
              <a:t>2</a:t>
            </a:r>
            <a:r>
              <a:rPr lang="en-GB" sz="1200" dirty="0" smtClean="0"/>
              <a:t>K</a:t>
            </a:r>
          </a:p>
          <a:p>
            <a:r>
              <a:rPr lang="en-GB" sz="1200" b="1" dirty="0" smtClean="0"/>
              <a:t>Internal partition </a:t>
            </a:r>
            <a:r>
              <a:rPr lang="en-GB" sz="1200" dirty="0" smtClean="0"/>
              <a:t>= 1.6 W/m</a:t>
            </a:r>
            <a:r>
              <a:rPr lang="en-GB" sz="1200" baseline="30000" dirty="0" smtClean="0"/>
              <a:t>2</a:t>
            </a:r>
            <a:r>
              <a:rPr lang="en-GB" sz="1200" dirty="0" smtClean="0"/>
              <a:t>K</a:t>
            </a:r>
          </a:p>
          <a:p>
            <a:r>
              <a:rPr lang="en-GB" sz="1200" b="1" dirty="0" smtClean="0"/>
              <a:t>Door</a:t>
            </a:r>
            <a:r>
              <a:rPr lang="en-GB" sz="1200" dirty="0" smtClean="0"/>
              <a:t> = 2.3 W/m</a:t>
            </a:r>
            <a:r>
              <a:rPr lang="en-GB" sz="1200" baseline="30000" dirty="0" smtClean="0"/>
              <a:t>2</a:t>
            </a:r>
            <a:r>
              <a:rPr lang="en-GB" sz="1200" dirty="0" smtClean="0"/>
              <a:t>K</a:t>
            </a:r>
          </a:p>
          <a:p>
            <a:r>
              <a:rPr lang="en-GB" sz="1200" b="1" dirty="0" smtClean="0"/>
              <a:t>Window </a:t>
            </a:r>
            <a:r>
              <a:rPr lang="en-GB" sz="1200" dirty="0" smtClean="0"/>
              <a:t>= 2.2 W/m</a:t>
            </a:r>
            <a:r>
              <a:rPr lang="en-GB" sz="1200" baseline="30000" dirty="0" smtClean="0"/>
              <a:t>2</a:t>
            </a:r>
            <a:r>
              <a:rPr lang="en-GB" sz="1200" dirty="0" smtClean="0"/>
              <a:t>K</a:t>
            </a:r>
          </a:p>
          <a:p>
            <a:endParaRPr lang="en-GB" sz="1200" dirty="0"/>
          </a:p>
          <a:p>
            <a:r>
              <a:rPr lang="en-GB" sz="1200" b="1" dirty="0" smtClean="0"/>
              <a:t>Heat emission from the radiator </a:t>
            </a:r>
            <a:r>
              <a:rPr lang="en-GB" sz="1200" dirty="0" smtClean="0"/>
              <a:t>= 520 W/m</a:t>
            </a:r>
            <a:r>
              <a:rPr lang="en-GB" sz="1200" baseline="30000" dirty="0" smtClean="0"/>
              <a:t>2</a:t>
            </a:r>
            <a:r>
              <a:rPr lang="en-GB" sz="1200" dirty="0" smtClean="0"/>
              <a:t> </a:t>
            </a:r>
            <a:endParaRPr lang="en-GB" sz="1200" dirty="0"/>
          </a:p>
        </p:txBody>
      </p:sp>
    </p:spTree>
    <p:extLst>
      <p:ext uri="{BB962C8B-B14F-4D97-AF65-F5344CB8AC3E}">
        <p14:creationId xmlns:p14="http://schemas.microsoft.com/office/powerpoint/2010/main" val="124301348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1250" y="404664"/>
            <a:ext cx="8445206" cy="1785104"/>
          </a:xfrm>
          <a:prstGeom prst="rect">
            <a:avLst/>
          </a:prstGeom>
        </p:spPr>
        <p:txBody>
          <a:bodyPr wrap="square">
            <a:spAutoFit/>
          </a:bodyPr>
          <a:lstStyle/>
          <a:p>
            <a:endParaRPr lang="en-GB" dirty="0" smtClean="0"/>
          </a:p>
          <a:p>
            <a:r>
              <a:rPr lang="en-GB" sz="2800" dirty="0" smtClean="0"/>
              <a:t>Step 1 - Draw up a table: Heat Loss through the structure</a:t>
            </a:r>
          </a:p>
          <a:p>
            <a:endParaRPr lang="en-GB" sz="3200" dirty="0" smtClean="0"/>
          </a:p>
          <a:p>
            <a:endParaRPr lang="en-GB" sz="3200" dirty="0"/>
          </a:p>
        </p:txBody>
      </p:sp>
      <p:sp>
        <p:nvSpPr>
          <p:cNvPr id="3" name="TextBox 2"/>
          <p:cNvSpPr txBox="1"/>
          <p:nvPr/>
        </p:nvSpPr>
        <p:spPr>
          <a:xfrm>
            <a:off x="539552" y="1484784"/>
            <a:ext cx="8064896" cy="923330"/>
          </a:xfrm>
          <a:prstGeom prst="rect">
            <a:avLst/>
          </a:prstGeom>
          <a:noFill/>
        </p:spPr>
        <p:txBody>
          <a:bodyPr wrap="square" rtlCol="0">
            <a:spAutoFit/>
          </a:bodyPr>
          <a:lstStyle/>
          <a:p>
            <a:r>
              <a:rPr lang="en-GB" dirty="0" smtClean="0"/>
              <a:t> Item                    U value          Area          Temp. Difference              Total Heat LOSS</a:t>
            </a:r>
          </a:p>
          <a:p>
            <a:r>
              <a:rPr lang="en-GB" dirty="0" smtClean="0"/>
              <a:t>                            (W/m</a:t>
            </a:r>
            <a:r>
              <a:rPr lang="en-GB" baseline="30000" dirty="0" smtClean="0"/>
              <a:t>2</a:t>
            </a:r>
            <a:r>
              <a:rPr lang="en-GB" dirty="0" smtClean="0"/>
              <a:t>K)          (m</a:t>
            </a:r>
            <a:r>
              <a:rPr lang="en-GB" baseline="30000" dirty="0" smtClean="0"/>
              <a:t>2</a:t>
            </a:r>
            <a:r>
              <a:rPr lang="en-GB" dirty="0" smtClean="0"/>
              <a:t>)                   (C)                                    (watts)</a:t>
            </a:r>
          </a:p>
          <a:p>
            <a:endParaRPr lang="en-GB" dirty="0"/>
          </a:p>
        </p:txBody>
      </p:sp>
      <p:cxnSp>
        <p:nvCxnSpPr>
          <p:cNvPr id="5" name="Straight Connector 4"/>
          <p:cNvCxnSpPr/>
          <p:nvPr/>
        </p:nvCxnSpPr>
        <p:spPr>
          <a:xfrm>
            <a:off x="323528" y="2170922"/>
            <a:ext cx="7992888" cy="1312"/>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215516" y="2170922"/>
            <a:ext cx="8280920" cy="3847207"/>
          </a:xfrm>
          <a:prstGeom prst="rect">
            <a:avLst/>
          </a:prstGeom>
          <a:noFill/>
        </p:spPr>
        <p:txBody>
          <a:bodyPr wrap="square" rtlCol="0">
            <a:spAutoFit/>
          </a:bodyPr>
          <a:lstStyle/>
          <a:p>
            <a:r>
              <a:rPr lang="en-GB" dirty="0" smtClean="0"/>
              <a:t>External Wall               0.4                 19                    22                                      167.2</a:t>
            </a:r>
          </a:p>
          <a:p>
            <a:r>
              <a:rPr lang="en-GB" sz="1400" dirty="0" smtClean="0"/>
              <a:t>(less window)</a:t>
            </a:r>
          </a:p>
          <a:p>
            <a:r>
              <a:rPr lang="en-GB" dirty="0" smtClean="0"/>
              <a:t>Window                       2.2                   5                     22                                      242.0</a:t>
            </a:r>
          </a:p>
          <a:p>
            <a:r>
              <a:rPr lang="en-GB" dirty="0" smtClean="0"/>
              <a:t>Corridor partition      1.6                  22                       4                                      140.8</a:t>
            </a:r>
            <a:endParaRPr lang="en-GB" dirty="0"/>
          </a:p>
          <a:p>
            <a:r>
              <a:rPr lang="en-GB" sz="1400" dirty="0" smtClean="0"/>
              <a:t>(less door)</a:t>
            </a:r>
          </a:p>
          <a:p>
            <a:r>
              <a:rPr lang="en-GB" dirty="0" smtClean="0"/>
              <a:t>Door                             2.3                   2                        4                                       18.4</a:t>
            </a:r>
            <a:endParaRPr lang="en-GB" dirty="0"/>
          </a:p>
          <a:p>
            <a:r>
              <a:rPr lang="en-GB" dirty="0" smtClean="0"/>
              <a:t>Floor                              -                    48                        -                                         -</a:t>
            </a:r>
          </a:p>
          <a:p>
            <a:r>
              <a:rPr lang="en-GB" dirty="0" smtClean="0"/>
              <a:t>Ceiling                           -                    48                        -                                         -</a:t>
            </a:r>
          </a:p>
          <a:p>
            <a:r>
              <a:rPr lang="en-GB" dirty="0" smtClean="0"/>
              <a:t>2 Side partitions          -                    36                        -                                         -</a:t>
            </a:r>
          </a:p>
          <a:p>
            <a:endParaRPr lang="en-GB" dirty="0"/>
          </a:p>
          <a:p>
            <a:endParaRPr lang="en-GB" dirty="0" smtClean="0"/>
          </a:p>
          <a:p>
            <a:r>
              <a:rPr lang="en-GB" dirty="0" smtClean="0"/>
              <a:t>			       180		                                           568.40</a:t>
            </a:r>
          </a:p>
          <a:p>
            <a:endParaRPr lang="en-GB" dirty="0" smtClean="0"/>
          </a:p>
          <a:p>
            <a:endParaRPr lang="en-GB" dirty="0"/>
          </a:p>
        </p:txBody>
      </p:sp>
      <p:sp>
        <p:nvSpPr>
          <p:cNvPr id="8" name="TextBox 7"/>
          <p:cNvSpPr txBox="1"/>
          <p:nvPr/>
        </p:nvSpPr>
        <p:spPr>
          <a:xfrm>
            <a:off x="231250" y="81498"/>
            <a:ext cx="4248472" cy="646331"/>
          </a:xfrm>
          <a:prstGeom prst="rect">
            <a:avLst/>
          </a:prstGeom>
          <a:noFill/>
        </p:spPr>
        <p:txBody>
          <a:bodyPr wrap="square" rtlCol="0">
            <a:spAutoFit/>
          </a:bodyPr>
          <a:lstStyle/>
          <a:p>
            <a:r>
              <a:rPr lang="en-GB" sz="3600" b="1" dirty="0" smtClean="0">
                <a:solidFill>
                  <a:srgbClr val="0070C0"/>
                </a:solidFill>
              </a:rPr>
              <a:t>ANSWER</a:t>
            </a:r>
            <a:endParaRPr lang="en-GB" sz="3600" b="1" dirty="0">
              <a:solidFill>
                <a:srgbClr val="0070C0"/>
              </a:solidFill>
            </a:endParaRPr>
          </a:p>
        </p:txBody>
      </p:sp>
      <p:cxnSp>
        <p:nvCxnSpPr>
          <p:cNvPr id="11" name="Straight Connector 10"/>
          <p:cNvCxnSpPr/>
          <p:nvPr/>
        </p:nvCxnSpPr>
        <p:spPr>
          <a:xfrm>
            <a:off x="323528" y="4797152"/>
            <a:ext cx="7992888"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2915816" y="219998"/>
            <a:ext cx="4896544" cy="369332"/>
          </a:xfrm>
          <a:prstGeom prst="rect">
            <a:avLst/>
          </a:prstGeom>
          <a:noFill/>
        </p:spPr>
        <p:txBody>
          <a:bodyPr wrap="square" rtlCol="0">
            <a:spAutoFit/>
          </a:bodyPr>
          <a:lstStyle/>
          <a:p>
            <a:r>
              <a:rPr lang="en-GB" b="1" dirty="0" smtClean="0">
                <a:solidFill>
                  <a:srgbClr val="0070C0"/>
                </a:solidFill>
              </a:rPr>
              <a:t>Heat loss= U value x Area x temperature diff.</a:t>
            </a:r>
            <a:endParaRPr lang="en-GB" b="1" dirty="0">
              <a:solidFill>
                <a:srgbClr val="0070C0"/>
              </a:solidFill>
            </a:endParaRPr>
          </a:p>
        </p:txBody>
      </p:sp>
      <p:cxnSp>
        <p:nvCxnSpPr>
          <p:cNvPr id="18" name="Straight Connector 17"/>
          <p:cNvCxnSpPr/>
          <p:nvPr/>
        </p:nvCxnSpPr>
        <p:spPr>
          <a:xfrm>
            <a:off x="3059832" y="1327993"/>
            <a:ext cx="0" cy="4333255"/>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4211960" y="1327992"/>
            <a:ext cx="0" cy="4333255"/>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6300192" y="1327993"/>
            <a:ext cx="0" cy="4333255"/>
          </a:xfrm>
          <a:prstGeom prst="line">
            <a:avLst/>
          </a:prstGeom>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6588224" y="5445224"/>
            <a:ext cx="1800200" cy="276999"/>
          </a:xfrm>
          <a:prstGeom prst="rect">
            <a:avLst/>
          </a:prstGeom>
          <a:noFill/>
        </p:spPr>
        <p:txBody>
          <a:bodyPr wrap="square" rtlCol="0">
            <a:spAutoFit/>
          </a:bodyPr>
          <a:lstStyle/>
          <a:p>
            <a:r>
              <a:rPr lang="en-GB" sz="1200" dirty="0"/>
              <a:t> </a:t>
            </a:r>
            <a:r>
              <a:rPr lang="en-GB" sz="1200" dirty="0" smtClean="0"/>
              <a:t>(Sum of the heat losses)</a:t>
            </a:r>
            <a:endParaRPr lang="en-GB" sz="1200" dirty="0"/>
          </a:p>
        </p:txBody>
      </p:sp>
      <p:sp>
        <p:nvSpPr>
          <p:cNvPr id="26" name="TextBox 25"/>
          <p:cNvSpPr txBox="1"/>
          <p:nvPr/>
        </p:nvSpPr>
        <p:spPr>
          <a:xfrm>
            <a:off x="3131840" y="5384249"/>
            <a:ext cx="1080120" cy="646331"/>
          </a:xfrm>
          <a:prstGeom prst="rect">
            <a:avLst/>
          </a:prstGeom>
          <a:noFill/>
        </p:spPr>
        <p:txBody>
          <a:bodyPr wrap="square" rtlCol="0">
            <a:spAutoFit/>
          </a:bodyPr>
          <a:lstStyle/>
          <a:p>
            <a:pPr algn="ctr"/>
            <a:r>
              <a:rPr lang="en-GB" sz="1200" dirty="0" smtClean="0"/>
              <a:t>(Area of the entire enclosure) </a:t>
            </a:r>
            <a:endParaRPr lang="en-GB" sz="1200" dirty="0"/>
          </a:p>
        </p:txBody>
      </p:sp>
    </p:spTree>
    <p:extLst>
      <p:ext uri="{BB962C8B-B14F-4D97-AF65-F5344CB8AC3E}">
        <p14:creationId xmlns:p14="http://schemas.microsoft.com/office/powerpoint/2010/main" val="2095151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 calcmode="lin" valueType="num">
                                      <p:cBhvr additive="base">
                                        <p:cTn id="4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8" end="8"/>
                                            </p:txEl>
                                          </p:spTgt>
                                        </p:tgtEl>
                                        <p:attrNameLst>
                                          <p:attrName>style.visibility</p:attrName>
                                        </p:attrNameLst>
                                      </p:cBhvr>
                                      <p:to>
                                        <p:strVal val="visible"/>
                                      </p:to>
                                    </p:set>
                                    <p:anim calcmode="lin" valueType="num">
                                      <p:cBhvr additive="base">
                                        <p:cTn id="55"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11" end="11"/>
                                            </p:txEl>
                                          </p:spTgt>
                                        </p:tgtEl>
                                        <p:attrNameLst>
                                          <p:attrName>style.visibility</p:attrName>
                                        </p:attrNameLst>
                                      </p:cBhvr>
                                      <p:to>
                                        <p:strVal val="visible"/>
                                      </p:to>
                                    </p:set>
                                    <p:anim calcmode="lin" valueType="num">
                                      <p:cBhvr additive="base">
                                        <p:cTn id="61" dur="500" fill="hold"/>
                                        <p:tgtEl>
                                          <p:spTgt spid="6">
                                            <p:txEl>
                                              <p:pRg st="11" end="1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404664"/>
            <a:ext cx="4536504" cy="523220"/>
          </a:xfrm>
          <a:prstGeom prst="rect">
            <a:avLst/>
          </a:prstGeom>
          <a:noFill/>
        </p:spPr>
        <p:txBody>
          <a:bodyPr wrap="square" rtlCol="0">
            <a:spAutoFit/>
          </a:bodyPr>
          <a:lstStyle/>
          <a:p>
            <a:r>
              <a:rPr lang="en-GB" sz="2800" dirty="0" smtClean="0"/>
              <a:t>Step 2:</a:t>
            </a:r>
            <a:endParaRPr lang="en-GB" sz="2800" dirty="0"/>
          </a:p>
        </p:txBody>
      </p:sp>
      <p:sp>
        <p:nvSpPr>
          <p:cNvPr id="3" name="TextBox 2"/>
          <p:cNvSpPr txBox="1"/>
          <p:nvPr/>
        </p:nvSpPr>
        <p:spPr>
          <a:xfrm>
            <a:off x="1572873" y="481608"/>
            <a:ext cx="7056784" cy="369332"/>
          </a:xfrm>
          <a:prstGeom prst="rect">
            <a:avLst/>
          </a:prstGeom>
          <a:noFill/>
        </p:spPr>
        <p:txBody>
          <a:bodyPr wrap="square" rtlCol="0">
            <a:spAutoFit/>
          </a:bodyPr>
          <a:lstStyle/>
          <a:p>
            <a:r>
              <a:rPr lang="en-GB" dirty="0" smtClean="0"/>
              <a:t>Calculate the Internal air temperature </a:t>
            </a:r>
            <a:r>
              <a:rPr lang="en-GB" b="1" dirty="0" smtClean="0">
                <a:solidFill>
                  <a:srgbClr val="0070C0"/>
                </a:solidFill>
              </a:rPr>
              <a:t>prior to any heat loss. </a:t>
            </a:r>
            <a:endParaRPr lang="en-GB" b="1" dirty="0">
              <a:solidFill>
                <a:srgbClr val="0070C0"/>
              </a:solidFill>
            </a:endParaRPr>
          </a:p>
        </p:txBody>
      </p:sp>
      <p:sp>
        <p:nvSpPr>
          <p:cNvPr id="4" name="TextBox 3"/>
          <p:cNvSpPr txBox="1"/>
          <p:nvPr/>
        </p:nvSpPr>
        <p:spPr>
          <a:xfrm>
            <a:off x="1763688" y="1196752"/>
            <a:ext cx="4032448" cy="830997"/>
          </a:xfrm>
          <a:prstGeom prst="rect">
            <a:avLst/>
          </a:prstGeom>
          <a:noFill/>
        </p:spPr>
        <p:txBody>
          <a:bodyPr wrap="square" rtlCol="0">
            <a:spAutoFit/>
          </a:bodyPr>
          <a:lstStyle/>
          <a:p>
            <a:r>
              <a:rPr lang="en-GB" sz="2400" b="1" dirty="0" smtClean="0">
                <a:solidFill>
                  <a:srgbClr val="0070C0"/>
                </a:solidFill>
              </a:rPr>
              <a:t>T</a:t>
            </a:r>
            <a:r>
              <a:rPr lang="en-GB" sz="2400" b="1" baseline="-25000" dirty="0" smtClean="0">
                <a:solidFill>
                  <a:srgbClr val="0070C0"/>
                </a:solidFill>
              </a:rPr>
              <a:t>ai</a:t>
            </a:r>
            <a:r>
              <a:rPr lang="en-GB" sz="2400" b="1" dirty="0" smtClean="0">
                <a:solidFill>
                  <a:srgbClr val="0070C0"/>
                </a:solidFill>
              </a:rPr>
              <a:t> – T</a:t>
            </a:r>
            <a:r>
              <a:rPr lang="en-GB" sz="2400" b="1" baseline="-25000" dirty="0" smtClean="0">
                <a:solidFill>
                  <a:srgbClr val="0070C0"/>
                </a:solidFill>
              </a:rPr>
              <a:t>ei</a:t>
            </a:r>
            <a:r>
              <a:rPr lang="en-GB" sz="2400" b="1" dirty="0" smtClean="0">
                <a:solidFill>
                  <a:srgbClr val="0070C0"/>
                </a:solidFill>
              </a:rPr>
              <a:t> = Total Heat loss</a:t>
            </a:r>
          </a:p>
          <a:p>
            <a:r>
              <a:rPr lang="en-GB" sz="2400" b="1" dirty="0">
                <a:solidFill>
                  <a:srgbClr val="0070C0"/>
                </a:solidFill>
              </a:rPr>
              <a:t> </a:t>
            </a:r>
            <a:r>
              <a:rPr lang="en-GB" sz="2400" b="1" dirty="0" smtClean="0">
                <a:solidFill>
                  <a:srgbClr val="0070C0"/>
                </a:solidFill>
              </a:rPr>
              <a:t>               4.8 x Total Area</a:t>
            </a:r>
            <a:endParaRPr lang="en-GB" sz="2400" b="1" dirty="0">
              <a:solidFill>
                <a:srgbClr val="0070C0"/>
              </a:solidFill>
            </a:endParaRPr>
          </a:p>
        </p:txBody>
      </p:sp>
      <p:cxnSp>
        <p:nvCxnSpPr>
          <p:cNvPr id="6" name="Straight Connector 5"/>
          <p:cNvCxnSpPr/>
          <p:nvPr/>
        </p:nvCxnSpPr>
        <p:spPr>
          <a:xfrm>
            <a:off x="2915816" y="1612250"/>
            <a:ext cx="2016224" cy="0"/>
          </a:xfrm>
          <a:prstGeom prst="line">
            <a:avLst/>
          </a:prstGeom>
        </p:spPr>
        <p:style>
          <a:lnRef idx="2">
            <a:schemeClr val="dk1"/>
          </a:lnRef>
          <a:fillRef idx="0">
            <a:schemeClr val="dk1"/>
          </a:fillRef>
          <a:effectRef idx="1">
            <a:schemeClr val="dk1"/>
          </a:effectRef>
          <a:fontRef idx="minor">
            <a:schemeClr val="tx1"/>
          </a:fontRef>
        </p:style>
      </p:cxnSp>
      <p:sp>
        <p:nvSpPr>
          <p:cNvPr id="7" name="TextBox 6"/>
          <p:cNvSpPr txBox="1"/>
          <p:nvPr/>
        </p:nvSpPr>
        <p:spPr>
          <a:xfrm>
            <a:off x="1795714" y="2204864"/>
            <a:ext cx="5256584" cy="369332"/>
          </a:xfrm>
          <a:prstGeom prst="rect">
            <a:avLst/>
          </a:prstGeom>
          <a:noFill/>
        </p:spPr>
        <p:txBody>
          <a:bodyPr wrap="square" rtlCol="0">
            <a:spAutoFit/>
          </a:bodyPr>
          <a:lstStyle/>
          <a:p>
            <a:r>
              <a:rPr lang="en-GB" dirty="0" smtClean="0"/>
              <a:t> </a:t>
            </a:r>
            <a:endParaRPr lang="en-GB" dirty="0"/>
          </a:p>
        </p:txBody>
      </p:sp>
      <p:sp>
        <p:nvSpPr>
          <p:cNvPr id="8" name="Rectangle 7"/>
          <p:cNvSpPr/>
          <p:nvPr/>
        </p:nvSpPr>
        <p:spPr>
          <a:xfrm>
            <a:off x="1827185" y="2408807"/>
            <a:ext cx="1088631" cy="461665"/>
          </a:xfrm>
          <a:prstGeom prst="rect">
            <a:avLst/>
          </a:prstGeom>
        </p:spPr>
        <p:txBody>
          <a:bodyPr wrap="none">
            <a:spAutoFit/>
          </a:bodyPr>
          <a:lstStyle/>
          <a:p>
            <a:r>
              <a:rPr lang="en-GB" sz="2400" dirty="0"/>
              <a:t>T</a:t>
            </a:r>
            <a:r>
              <a:rPr lang="en-GB" sz="2400" baseline="-25000" dirty="0"/>
              <a:t>ai</a:t>
            </a:r>
            <a:r>
              <a:rPr lang="en-GB" sz="2400" dirty="0"/>
              <a:t> – T</a:t>
            </a:r>
            <a:r>
              <a:rPr lang="en-GB" sz="2400" baseline="-25000" dirty="0"/>
              <a:t>ei</a:t>
            </a:r>
            <a:r>
              <a:rPr lang="en-GB" sz="2400" dirty="0"/>
              <a:t> </a:t>
            </a:r>
          </a:p>
        </p:txBody>
      </p:sp>
      <p:sp>
        <p:nvSpPr>
          <p:cNvPr id="9" name="TextBox 8"/>
          <p:cNvSpPr txBox="1"/>
          <p:nvPr/>
        </p:nvSpPr>
        <p:spPr>
          <a:xfrm>
            <a:off x="2915816" y="2508579"/>
            <a:ext cx="4032448" cy="830997"/>
          </a:xfrm>
          <a:prstGeom prst="rect">
            <a:avLst/>
          </a:prstGeom>
          <a:noFill/>
        </p:spPr>
        <p:txBody>
          <a:bodyPr wrap="square" rtlCol="0">
            <a:spAutoFit/>
          </a:bodyPr>
          <a:lstStyle/>
          <a:p>
            <a:r>
              <a:rPr lang="en-GB" sz="2400" dirty="0" smtClean="0"/>
              <a:t>=    568.4        = 0.658</a:t>
            </a:r>
          </a:p>
          <a:p>
            <a:r>
              <a:rPr lang="en-GB" sz="2400" dirty="0" smtClean="0"/>
              <a:t>    4.8 x 180 </a:t>
            </a:r>
            <a:endParaRPr lang="en-GB" sz="2400" dirty="0"/>
          </a:p>
        </p:txBody>
      </p:sp>
      <p:cxnSp>
        <p:nvCxnSpPr>
          <p:cNvPr id="10" name="Straight Connector 9"/>
          <p:cNvCxnSpPr/>
          <p:nvPr/>
        </p:nvCxnSpPr>
        <p:spPr>
          <a:xfrm>
            <a:off x="3189265" y="2874688"/>
            <a:ext cx="1202715" cy="0"/>
          </a:xfrm>
          <a:prstGeom prst="line">
            <a:avLst/>
          </a:prstGeom>
        </p:spPr>
        <p:style>
          <a:lnRef idx="2">
            <a:schemeClr val="dk1"/>
          </a:lnRef>
          <a:fillRef idx="0">
            <a:schemeClr val="dk1"/>
          </a:fillRef>
          <a:effectRef idx="1">
            <a:schemeClr val="dk1"/>
          </a:effectRef>
          <a:fontRef idx="minor">
            <a:schemeClr val="tx1"/>
          </a:fontRef>
        </p:style>
      </p:cxnSp>
      <p:sp>
        <p:nvSpPr>
          <p:cNvPr id="12" name="Rectangle 11"/>
          <p:cNvSpPr/>
          <p:nvPr/>
        </p:nvSpPr>
        <p:spPr>
          <a:xfrm>
            <a:off x="1810864" y="3501008"/>
            <a:ext cx="1121271" cy="461665"/>
          </a:xfrm>
          <a:prstGeom prst="rect">
            <a:avLst/>
          </a:prstGeom>
        </p:spPr>
        <p:txBody>
          <a:bodyPr wrap="square">
            <a:spAutoFit/>
          </a:bodyPr>
          <a:lstStyle/>
          <a:p>
            <a:r>
              <a:rPr lang="en-GB" sz="2400" dirty="0" smtClean="0"/>
              <a:t>T</a:t>
            </a:r>
            <a:r>
              <a:rPr lang="en-GB" sz="2400" baseline="-25000" dirty="0" smtClean="0"/>
              <a:t>ai</a:t>
            </a:r>
            <a:r>
              <a:rPr lang="en-GB" sz="2400" dirty="0" smtClean="0"/>
              <a:t> – T</a:t>
            </a:r>
            <a:r>
              <a:rPr lang="en-GB" sz="2400" baseline="-25000" dirty="0" smtClean="0"/>
              <a:t>ei       </a:t>
            </a:r>
            <a:r>
              <a:rPr lang="en-GB" sz="2400" dirty="0" smtClean="0"/>
              <a:t> </a:t>
            </a:r>
            <a:endParaRPr lang="en-GB" sz="2400" dirty="0"/>
          </a:p>
        </p:txBody>
      </p:sp>
      <p:sp>
        <p:nvSpPr>
          <p:cNvPr id="13" name="Rectangle 12"/>
          <p:cNvSpPr/>
          <p:nvPr/>
        </p:nvSpPr>
        <p:spPr>
          <a:xfrm>
            <a:off x="2899636" y="3573016"/>
            <a:ext cx="338554" cy="461665"/>
          </a:xfrm>
          <a:prstGeom prst="rect">
            <a:avLst/>
          </a:prstGeom>
        </p:spPr>
        <p:txBody>
          <a:bodyPr wrap="none">
            <a:spAutoFit/>
          </a:bodyPr>
          <a:lstStyle/>
          <a:p>
            <a:r>
              <a:rPr lang="en-GB" sz="2400" dirty="0"/>
              <a:t>=</a:t>
            </a:r>
          </a:p>
        </p:txBody>
      </p:sp>
      <p:sp>
        <p:nvSpPr>
          <p:cNvPr id="14" name="TextBox 13"/>
          <p:cNvSpPr txBox="1"/>
          <p:nvPr/>
        </p:nvSpPr>
        <p:spPr>
          <a:xfrm>
            <a:off x="3238190" y="3568986"/>
            <a:ext cx="4862202" cy="461665"/>
          </a:xfrm>
          <a:prstGeom prst="rect">
            <a:avLst/>
          </a:prstGeom>
          <a:noFill/>
        </p:spPr>
        <p:txBody>
          <a:bodyPr wrap="square" rtlCol="0">
            <a:spAutoFit/>
          </a:bodyPr>
          <a:lstStyle/>
          <a:p>
            <a:r>
              <a:rPr lang="en-GB" sz="2400" dirty="0" smtClean="0"/>
              <a:t>0.658       (with T</a:t>
            </a:r>
            <a:r>
              <a:rPr lang="en-GB" sz="2400" baseline="-25000" dirty="0" smtClean="0"/>
              <a:t>ei</a:t>
            </a:r>
            <a:r>
              <a:rPr lang="en-GB" sz="2400" dirty="0" smtClean="0"/>
              <a:t> at 20 degree C)</a:t>
            </a:r>
            <a:endParaRPr lang="en-GB" sz="2400" dirty="0"/>
          </a:p>
        </p:txBody>
      </p:sp>
      <p:sp>
        <p:nvSpPr>
          <p:cNvPr id="15" name="Rectangle 14"/>
          <p:cNvSpPr/>
          <p:nvPr/>
        </p:nvSpPr>
        <p:spPr>
          <a:xfrm>
            <a:off x="2384949" y="4365104"/>
            <a:ext cx="455574" cy="461665"/>
          </a:xfrm>
          <a:prstGeom prst="rect">
            <a:avLst/>
          </a:prstGeom>
        </p:spPr>
        <p:txBody>
          <a:bodyPr wrap="none">
            <a:spAutoFit/>
          </a:bodyPr>
          <a:lstStyle/>
          <a:p>
            <a:r>
              <a:rPr lang="en-GB" sz="2400" dirty="0"/>
              <a:t>T</a:t>
            </a:r>
            <a:r>
              <a:rPr lang="en-GB" sz="2400" baseline="-25000" dirty="0"/>
              <a:t>ai</a:t>
            </a:r>
            <a:endParaRPr lang="en-GB" sz="2400" dirty="0"/>
          </a:p>
        </p:txBody>
      </p:sp>
      <p:sp>
        <p:nvSpPr>
          <p:cNvPr id="16" name="Rectangle 15"/>
          <p:cNvSpPr/>
          <p:nvPr/>
        </p:nvSpPr>
        <p:spPr>
          <a:xfrm>
            <a:off x="2886578" y="4365104"/>
            <a:ext cx="338554" cy="461665"/>
          </a:xfrm>
          <a:prstGeom prst="rect">
            <a:avLst/>
          </a:prstGeom>
        </p:spPr>
        <p:txBody>
          <a:bodyPr wrap="none">
            <a:spAutoFit/>
          </a:bodyPr>
          <a:lstStyle/>
          <a:p>
            <a:r>
              <a:rPr lang="en-GB" sz="2400" dirty="0"/>
              <a:t>=</a:t>
            </a:r>
          </a:p>
        </p:txBody>
      </p:sp>
      <p:sp>
        <p:nvSpPr>
          <p:cNvPr id="17" name="TextBox 16"/>
          <p:cNvSpPr txBox="1"/>
          <p:nvPr/>
        </p:nvSpPr>
        <p:spPr>
          <a:xfrm>
            <a:off x="3193053" y="4365103"/>
            <a:ext cx="3816424" cy="461665"/>
          </a:xfrm>
          <a:prstGeom prst="rect">
            <a:avLst/>
          </a:prstGeom>
          <a:noFill/>
        </p:spPr>
        <p:txBody>
          <a:bodyPr wrap="square" rtlCol="0">
            <a:spAutoFit/>
          </a:bodyPr>
          <a:lstStyle/>
          <a:p>
            <a:r>
              <a:rPr lang="en-GB" sz="2400" dirty="0" smtClean="0"/>
              <a:t>20 + 0.658 </a:t>
            </a:r>
            <a:endParaRPr lang="en-GB" sz="2400" dirty="0"/>
          </a:p>
        </p:txBody>
      </p:sp>
      <p:sp>
        <p:nvSpPr>
          <p:cNvPr id="18" name="Rectangle 17"/>
          <p:cNvSpPr/>
          <p:nvPr/>
        </p:nvSpPr>
        <p:spPr>
          <a:xfrm>
            <a:off x="2384949" y="5229200"/>
            <a:ext cx="455574" cy="461665"/>
          </a:xfrm>
          <a:prstGeom prst="rect">
            <a:avLst/>
          </a:prstGeom>
        </p:spPr>
        <p:txBody>
          <a:bodyPr wrap="none">
            <a:spAutoFit/>
          </a:bodyPr>
          <a:lstStyle/>
          <a:p>
            <a:r>
              <a:rPr lang="en-GB" sz="2400" dirty="0"/>
              <a:t>T</a:t>
            </a:r>
            <a:r>
              <a:rPr lang="en-GB" sz="2400" baseline="-25000" dirty="0"/>
              <a:t>ai</a:t>
            </a:r>
            <a:endParaRPr lang="en-GB" sz="2400" dirty="0"/>
          </a:p>
        </p:txBody>
      </p:sp>
      <p:sp>
        <p:nvSpPr>
          <p:cNvPr id="19" name="Rectangle 18"/>
          <p:cNvSpPr/>
          <p:nvPr/>
        </p:nvSpPr>
        <p:spPr>
          <a:xfrm>
            <a:off x="2916789" y="5295478"/>
            <a:ext cx="338554" cy="461665"/>
          </a:xfrm>
          <a:prstGeom prst="rect">
            <a:avLst/>
          </a:prstGeom>
        </p:spPr>
        <p:txBody>
          <a:bodyPr wrap="none">
            <a:spAutoFit/>
          </a:bodyPr>
          <a:lstStyle/>
          <a:p>
            <a:r>
              <a:rPr lang="en-GB" sz="2400" dirty="0"/>
              <a:t>=</a:t>
            </a:r>
          </a:p>
        </p:txBody>
      </p:sp>
      <p:sp>
        <p:nvSpPr>
          <p:cNvPr id="20" name="TextBox 19"/>
          <p:cNvSpPr txBox="1"/>
          <p:nvPr/>
        </p:nvSpPr>
        <p:spPr>
          <a:xfrm>
            <a:off x="3347864" y="5295478"/>
            <a:ext cx="2160240" cy="461665"/>
          </a:xfrm>
          <a:prstGeom prst="rect">
            <a:avLst/>
          </a:prstGeom>
          <a:noFill/>
        </p:spPr>
        <p:txBody>
          <a:bodyPr wrap="square" rtlCol="0">
            <a:spAutoFit/>
          </a:bodyPr>
          <a:lstStyle/>
          <a:p>
            <a:r>
              <a:rPr lang="en-GB" sz="2400" dirty="0" smtClean="0"/>
              <a:t>20.7 degrees C</a:t>
            </a:r>
            <a:endParaRPr lang="en-GB" sz="2400" dirty="0"/>
          </a:p>
        </p:txBody>
      </p:sp>
      <p:sp>
        <p:nvSpPr>
          <p:cNvPr id="5" name="TextBox 4"/>
          <p:cNvSpPr txBox="1"/>
          <p:nvPr/>
        </p:nvSpPr>
        <p:spPr>
          <a:xfrm>
            <a:off x="5605321" y="1196752"/>
            <a:ext cx="3024336" cy="1200329"/>
          </a:xfrm>
          <a:prstGeom prst="rect">
            <a:avLst/>
          </a:prstGeom>
          <a:noFill/>
        </p:spPr>
        <p:txBody>
          <a:bodyPr wrap="square" rtlCol="0">
            <a:spAutoFit/>
          </a:bodyPr>
          <a:lstStyle/>
          <a:p>
            <a:pPr algn="r"/>
            <a:r>
              <a:rPr lang="en-GB" b="1" dirty="0" smtClean="0">
                <a:solidFill>
                  <a:srgbClr val="0070C0"/>
                </a:solidFill>
              </a:rPr>
              <a:t>Tai = Internal Air Temperature  prior to heat loss</a:t>
            </a:r>
          </a:p>
          <a:p>
            <a:r>
              <a:rPr lang="en-GB" b="1" dirty="0" smtClean="0">
                <a:solidFill>
                  <a:srgbClr val="0070C0"/>
                </a:solidFill>
              </a:rPr>
              <a:t>Tei = Internal Environment</a:t>
            </a:r>
          </a:p>
          <a:p>
            <a:r>
              <a:rPr lang="en-GB" b="1" dirty="0">
                <a:solidFill>
                  <a:srgbClr val="0070C0"/>
                </a:solidFill>
              </a:rPr>
              <a:t> </a:t>
            </a:r>
            <a:r>
              <a:rPr lang="en-GB" b="1" dirty="0" smtClean="0">
                <a:solidFill>
                  <a:srgbClr val="0070C0"/>
                </a:solidFill>
              </a:rPr>
              <a:t>        temperature required</a:t>
            </a:r>
            <a:endParaRPr lang="en-GB" b="1" dirty="0">
              <a:solidFill>
                <a:srgbClr val="0070C0"/>
              </a:solidFill>
            </a:endParaRPr>
          </a:p>
        </p:txBody>
      </p:sp>
      <p:sp>
        <p:nvSpPr>
          <p:cNvPr id="21" name="TextBox 20"/>
          <p:cNvSpPr txBox="1"/>
          <p:nvPr/>
        </p:nvSpPr>
        <p:spPr>
          <a:xfrm>
            <a:off x="107504" y="1339028"/>
            <a:ext cx="1393361" cy="1169551"/>
          </a:xfrm>
          <a:prstGeom prst="rect">
            <a:avLst/>
          </a:prstGeom>
          <a:noFill/>
        </p:spPr>
        <p:txBody>
          <a:bodyPr wrap="square" rtlCol="0">
            <a:spAutoFit/>
          </a:bodyPr>
          <a:lstStyle/>
          <a:p>
            <a:pPr algn="just"/>
            <a:r>
              <a:rPr lang="en-GB" sz="1400" b="1" dirty="0" smtClean="0">
                <a:solidFill>
                  <a:srgbClr val="0070C0"/>
                </a:solidFill>
              </a:rPr>
              <a:t>4.8 is a maths ‘factor’ For our calculations we will use this value.</a:t>
            </a:r>
            <a:endParaRPr lang="en-GB" sz="1400" b="1" dirty="0">
              <a:solidFill>
                <a:srgbClr val="0070C0"/>
              </a:solidFill>
            </a:endParaRPr>
          </a:p>
        </p:txBody>
      </p:sp>
    </p:spTree>
    <p:extLst>
      <p:ext uri="{BB962C8B-B14F-4D97-AF65-F5344CB8AC3E}">
        <p14:creationId xmlns:p14="http://schemas.microsoft.com/office/powerpoint/2010/main" val="1545232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9">
                                            <p:txEl>
                                              <p:pRg st="1" end="1"/>
                                            </p:txEl>
                                          </p:spTgt>
                                        </p:tgtEl>
                                        <p:attrNameLst>
                                          <p:attrName>style.visibility</p:attrName>
                                        </p:attrNameLst>
                                      </p:cBhvr>
                                      <p:to>
                                        <p:strVal val="visible"/>
                                      </p:to>
                                    </p:set>
                                    <p:anim calcmode="lin" valueType="num">
                                      <p:cBhvr additive="base">
                                        <p:cTn id="17"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2">
                                            <p:txEl>
                                              <p:pRg st="0" end="0"/>
                                            </p:txEl>
                                          </p:spTgt>
                                        </p:tgtEl>
                                        <p:attrNameLst>
                                          <p:attrName>style.visibility</p:attrName>
                                        </p:attrNameLst>
                                      </p:cBhvr>
                                      <p:to>
                                        <p:strVal val="visible"/>
                                      </p:to>
                                    </p:set>
                                    <p:anim calcmode="lin" valueType="num">
                                      <p:cBhvr additive="base">
                                        <p:cTn id="23"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4">
                                            <p:txEl>
                                              <p:pRg st="0" end="0"/>
                                            </p:txEl>
                                          </p:spTgt>
                                        </p:tgtEl>
                                        <p:attrNameLst>
                                          <p:attrName>style.visibility</p:attrName>
                                        </p:attrNameLst>
                                      </p:cBhvr>
                                      <p:to>
                                        <p:strVal val="visible"/>
                                      </p:to>
                                    </p:set>
                                    <p:anim calcmode="lin" valueType="num">
                                      <p:cBhvr additive="base">
                                        <p:cTn id="29"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5">
                                            <p:txEl>
                                              <p:pRg st="0" end="0"/>
                                            </p:txEl>
                                          </p:spTgt>
                                        </p:tgtEl>
                                        <p:attrNameLst>
                                          <p:attrName>style.visibility</p:attrName>
                                        </p:attrNameLst>
                                      </p:cBhvr>
                                      <p:to>
                                        <p:strVal val="visible"/>
                                      </p:to>
                                    </p:set>
                                    <p:anim calcmode="lin" valueType="num">
                                      <p:cBhvr additive="base">
                                        <p:cTn id="35" dur="500" fill="hold"/>
                                        <p:tgtEl>
                                          <p:spTgt spid="15">
                                            <p:txEl>
                                              <p:pRg st="0" end="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17">
                                            <p:txEl>
                                              <p:pRg st="0" end="0"/>
                                            </p:txEl>
                                          </p:spTgt>
                                        </p:tgtEl>
                                        <p:attrNameLst>
                                          <p:attrName>style.visibility</p:attrName>
                                        </p:attrNameLst>
                                      </p:cBhvr>
                                      <p:to>
                                        <p:strVal val="visible"/>
                                      </p:to>
                                    </p:set>
                                    <p:anim calcmode="lin" valueType="num">
                                      <p:cBhvr additive="base">
                                        <p:cTn id="41" dur="50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18">
                                            <p:txEl>
                                              <p:pRg st="0" end="0"/>
                                            </p:txEl>
                                          </p:spTgt>
                                        </p:tgtEl>
                                        <p:attrNameLst>
                                          <p:attrName>style.visibility</p:attrName>
                                        </p:attrNameLst>
                                      </p:cBhvr>
                                      <p:to>
                                        <p:strVal val="visible"/>
                                      </p:to>
                                    </p:set>
                                    <p:anim calcmode="lin" valueType="num">
                                      <p:cBhvr additive="base">
                                        <p:cTn id="47"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20">
                                            <p:txEl>
                                              <p:pRg st="0" end="0"/>
                                            </p:txEl>
                                          </p:spTgt>
                                        </p:tgtEl>
                                        <p:attrNameLst>
                                          <p:attrName>style.visibility</p:attrName>
                                        </p:attrNameLst>
                                      </p:cBhvr>
                                      <p:to>
                                        <p:strVal val="visible"/>
                                      </p:to>
                                    </p:set>
                                    <p:anim calcmode="lin" valueType="num">
                                      <p:cBhvr additive="base">
                                        <p:cTn id="53" dur="500" fill="hold"/>
                                        <p:tgtEl>
                                          <p:spTgt spid="20">
                                            <p:txEl>
                                              <p:pRg st="0" end="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2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404664"/>
            <a:ext cx="4536504" cy="523220"/>
          </a:xfrm>
          <a:prstGeom prst="rect">
            <a:avLst/>
          </a:prstGeom>
          <a:noFill/>
        </p:spPr>
        <p:txBody>
          <a:bodyPr wrap="square" rtlCol="0">
            <a:spAutoFit/>
          </a:bodyPr>
          <a:lstStyle/>
          <a:p>
            <a:r>
              <a:rPr lang="en-GB" sz="2800" dirty="0" smtClean="0"/>
              <a:t>Step 3:</a:t>
            </a:r>
            <a:endParaRPr lang="en-GB" sz="2800" dirty="0"/>
          </a:p>
        </p:txBody>
      </p:sp>
      <p:sp>
        <p:nvSpPr>
          <p:cNvPr id="3" name="TextBox 2"/>
          <p:cNvSpPr txBox="1"/>
          <p:nvPr/>
        </p:nvSpPr>
        <p:spPr>
          <a:xfrm>
            <a:off x="1547664" y="466219"/>
            <a:ext cx="7056784" cy="461665"/>
          </a:xfrm>
          <a:prstGeom prst="rect">
            <a:avLst/>
          </a:prstGeom>
          <a:noFill/>
        </p:spPr>
        <p:txBody>
          <a:bodyPr wrap="square" rtlCol="0">
            <a:spAutoFit/>
          </a:bodyPr>
          <a:lstStyle/>
          <a:p>
            <a:r>
              <a:rPr lang="en-GB" sz="2400" dirty="0" smtClean="0"/>
              <a:t>Calculate the heat loss by ventilation </a:t>
            </a:r>
            <a:endParaRPr lang="en-GB" sz="2400" dirty="0"/>
          </a:p>
        </p:txBody>
      </p:sp>
      <p:sp>
        <p:nvSpPr>
          <p:cNvPr id="4" name="Rectangle 3"/>
          <p:cNvSpPr/>
          <p:nvPr/>
        </p:nvSpPr>
        <p:spPr>
          <a:xfrm>
            <a:off x="4572000" y="1512315"/>
            <a:ext cx="1584176" cy="461665"/>
          </a:xfrm>
          <a:prstGeom prst="rect">
            <a:avLst/>
          </a:prstGeom>
        </p:spPr>
        <p:txBody>
          <a:bodyPr wrap="square">
            <a:spAutoFit/>
          </a:bodyPr>
          <a:lstStyle/>
          <a:p>
            <a:r>
              <a:rPr lang="en-GB" sz="2400" b="1" dirty="0" smtClean="0">
                <a:solidFill>
                  <a:srgbClr val="0070C0"/>
                </a:solidFill>
              </a:rPr>
              <a:t>(T</a:t>
            </a:r>
            <a:r>
              <a:rPr lang="en-GB" sz="2400" b="1" baseline="-25000" dirty="0" smtClean="0">
                <a:solidFill>
                  <a:srgbClr val="0070C0"/>
                </a:solidFill>
              </a:rPr>
              <a:t>ai</a:t>
            </a:r>
            <a:r>
              <a:rPr lang="en-GB" sz="2400" b="1" dirty="0" smtClean="0">
                <a:solidFill>
                  <a:srgbClr val="0070C0"/>
                </a:solidFill>
              </a:rPr>
              <a:t> </a:t>
            </a:r>
            <a:r>
              <a:rPr lang="en-GB" sz="2400" b="1" dirty="0">
                <a:solidFill>
                  <a:srgbClr val="0070C0"/>
                </a:solidFill>
              </a:rPr>
              <a:t>– </a:t>
            </a:r>
            <a:r>
              <a:rPr lang="en-GB" sz="2400" b="1" dirty="0" smtClean="0">
                <a:solidFill>
                  <a:srgbClr val="0070C0"/>
                </a:solidFill>
              </a:rPr>
              <a:t>T</a:t>
            </a:r>
            <a:r>
              <a:rPr lang="en-GB" sz="2400" b="1" baseline="-25000" dirty="0" smtClean="0">
                <a:solidFill>
                  <a:srgbClr val="0070C0"/>
                </a:solidFill>
              </a:rPr>
              <a:t>ao </a:t>
            </a:r>
            <a:r>
              <a:rPr lang="en-GB" sz="2400" b="1" dirty="0" smtClean="0">
                <a:solidFill>
                  <a:srgbClr val="0070C0"/>
                </a:solidFill>
              </a:rPr>
              <a:t>) </a:t>
            </a:r>
            <a:endParaRPr lang="en-GB" sz="2400" dirty="0"/>
          </a:p>
        </p:txBody>
      </p:sp>
      <p:sp>
        <p:nvSpPr>
          <p:cNvPr id="5" name="TextBox 4"/>
          <p:cNvSpPr txBox="1"/>
          <p:nvPr/>
        </p:nvSpPr>
        <p:spPr>
          <a:xfrm>
            <a:off x="1835696" y="1423228"/>
            <a:ext cx="936104" cy="584775"/>
          </a:xfrm>
          <a:prstGeom prst="rect">
            <a:avLst/>
          </a:prstGeom>
          <a:noFill/>
        </p:spPr>
        <p:txBody>
          <a:bodyPr wrap="square" rtlCol="0">
            <a:spAutoFit/>
          </a:bodyPr>
          <a:lstStyle/>
          <a:p>
            <a:r>
              <a:rPr lang="en-GB" sz="3200" b="1" dirty="0" smtClean="0">
                <a:solidFill>
                  <a:srgbClr val="0070C0"/>
                </a:solidFill>
              </a:rPr>
              <a:t>Q</a:t>
            </a:r>
            <a:r>
              <a:rPr lang="en-GB" sz="3200" b="1" baseline="-25000" dirty="0" smtClean="0">
                <a:solidFill>
                  <a:srgbClr val="0070C0"/>
                </a:solidFill>
              </a:rPr>
              <a:t>v</a:t>
            </a:r>
            <a:r>
              <a:rPr lang="en-GB" sz="2400" b="1" dirty="0" smtClean="0">
                <a:solidFill>
                  <a:srgbClr val="0070C0"/>
                </a:solidFill>
              </a:rPr>
              <a:t> =</a:t>
            </a:r>
            <a:endParaRPr lang="en-GB" sz="2400" b="1" dirty="0">
              <a:solidFill>
                <a:srgbClr val="0070C0"/>
              </a:solidFill>
            </a:endParaRPr>
          </a:p>
        </p:txBody>
      </p:sp>
      <p:sp>
        <p:nvSpPr>
          <p:cNvPr id="6" name="TextBox 5"/>
          <p:cNvSpPr txBox="1"/>
          <p:nvPr/>
        </p:nvSpPr>
        <p:spPr>
          <a:xfrm>
            <a:off x="2771800" y="1512315"/>
            <a:ext cx="2160240" cy="461665"/>
          </a:xfrm>
          <a:prstGeom prst="rect">
            <a:avLst/>
          </a:prstGeom>
          <a:noFill/>
        </p:spPr>
        <p:txBody>
          <a:bodyPr wrap="square" rtlCol="0">
            <a:spAutoFit/>
          </a:bodyPr>
          <a:lstStyle/>
          <a:p>
            <a:r>
              <a:rPr lang="en-GB" sz="2400" b="1" dirty="0" smtClean="0">
                <a:solidFill>
                  <a:srgbClr val="0070C0"/>
                </a:solidFill>
              </a:rPr>
              <a:t>0.33 x N x V x</a:t>
            </a:r>
            <a:endParaRPr lang="en-GB" sz="2400" b="1" dirty="0">
              <a:solidFill>
                <a:srgbClr val="0070C0"/>
              </a:solidFill>
            </a:endParaRPr>
          </a:p>
        </p:txBody>
      </p:sp>
      <p:sp>
        <p:nvSpPr>
          <p:cNvPr id="7" name="TextBox 6"/>
          <p:cNvSpPr txBox="1"/>
          <p:nvPr/>
        </p:nvSpPr>
        <p:spPr>
          <a:xfrm>
            <a:off x="1979712" y="2204864"/>
            <a:ext cx="4104456" cy="1754326"/>
          </a:xfrm>
          <a:prstGeom prst="rect">
            <a:avLst/>
          </a:prstGeom>
          <a:noFill/>
        </p:spPr>
        <p:txBody>
          <a:bodyPr wrap="square" rtlCol="0">
            <a:spAutoFit/>
          </a:bodyPr>
          <a:lstStyle/>
          <a:p>
            <a:r>
              <a:rPr lang="en-GB" dirty="0" smtClean="0"/>
              <a:t>Where N = Rate of air change per hour</a:t>
            </a:r>
          </a:p>
          <a:p>
            <a:r>
              <a:rPr lang="en-GB" dirty="0"/>
              <a:t> </a:t>
            </a:r>
            <a:r>
              <a:rPr lang="en-GB" dirty="0" smtClean="0"/>
              <a:t>            V = Volume of the room in M</a:t>
            </a:r>
            <a:r>
              <a:rPr lang="en-GB" baseline="30000" dirty="0" smtClean="0"/>
              <a:t>3</a:t>
            </a:r>
          </a:p>
          <a:p>
            <a:r>
              <a:rPr lang="en-GB" baseline="30000" dirty="0"/>
              <a:t> </a:t>
            </a:r>
            <a:r>
              <a:rPr lang="en-GB" baseline="30000" dirty="0" smtClean="0"/>
              <a:t>                   </a:t>
            </a:r>
          </a:p>
          <a:p>
            <a:endParaRPr lang="en-GB" baseline="30000" dirty="0"/>
          </a:p>
          <a:p>
            <a:endParaRPr lang="en-GB" baseline="30000" dirty="0" smtClean="0"/>
          </a:p>
          <a:p>
            <a:endParaRPr lang="en-GB" baseline="30000" dirty="0"/>
          </a:p>
          <a:p>
            <a:endParaRPr lang="en-GB" baseline="30000" dirty="0" smtClean="0"/>
          </a:p>
          <a:p>
            <a:r>
              <a:rPr lang="en-GB" baseline="30000" dirty="0"/>
              <a:t> </a:t>
            </a:r>
            <a:r>
              <a:rPr lang="en-GB" baseline="30000" dirty="0" smtClean="0"/>
              <a:t>                  </a:t>
            </a:r>
            <a:endParaRPr lang="en-GB" baseline="30000" dirty="0"/>
          </a:p>
        </p:txBody>
      </p:sp>
      <p:sp>
        <p:nvSpPr>
          <p:cNvPr id="8" name="TextBox 7"/>
          <p:cNvSpPr txBox="1"/>
          <p:nvPr/>
        </p:nvSpPr>
        <p:spPr>
          <a:xfrm>
            <a:off x="2447764" y="2852936"/>
            <a:ext cx="4428492" cy="369332"/>
          </a:xfrm>
          <a:prstGeom prst="rect">
            <a:avLst/>
          </a:prstGeom>
          <a:noFill/>
        </p:spPr>
        <p:txBody>
          <a:bodyPr wrap="square" rtlCol="0">
            <a:spAutoFit/>
          </a:bodyPr>
          <a:lstStyle/>
          <a:p>
            <a:r>
              <a:rPr lang="en-GB" dirty="0" smtClean="0"/>
              <a:t>Tai   = Inside air temperature (in degree C)</a:t>
            </a:r>
            <a:endParaRPr lang="en-GB" dirty="0"/>
          </a:p>
        </p:txBody>
      </p:sp>
      <p:sp>
        <p:nvSpPr>
          <p:cNvPr id="9" name="TextBox 8"/>
          <p:cNvSpPr txBox="1"/>
          <p:nvPr/>
        </p:nvSpPr>
        <p:spPr>
          <a:xfrm>
            <a:off x="2357754" y="3234659"/>
            <a:ext cx="4428492" cy="369332"/>
          </a:xfrm>
          <a:prstGeom prst="rect">
            <a:avLst/>
          </a:prstGeom>
          <a:noFill/>
        </p:spPr>
        <p:txBody>
          <a:bodyPr wrap="square" rtlCol="0">
            <a:spAutoFit/>
          </a:bodyPr>
          <a:lstStyle/>
          <a:p>
            <a:r>
              <a:rPr lang="en-GB" dirty="0" smtClean="0"/>
              <a:t> Tao  = Outside air temperature (in degree C)</a:t>
            </a:r>
            <a:endParaRPr lang="en-GB" dirty="0"/>
          </a:p>
        </p:txBody>
      </p:sp>
      <p:sp>
        <p:nvSpPr>
          <p:cNvPr id="10" name="TextBox 9"/>
          <p:cNvSpPr txBox="1"/>
          <p:nvPr/>
        </p:nvSpPr>
        <p:spPr>
          <a:xfrm>
            <a:off x="2519772" y="3959190"/>
            <a:ext cx="4788532" cy="461665"/>
          </a:xfrm>
          <a:prstGeom prst="rect">
            <a:avLst/>
          </a:prstGeom>
          <a:noFill/>
        </p:spPr>
        <p:txBody>
          <a:bodyPr wrap="square" rtlCol="0">
            <a:spAutoFit/>
          </a:bodyPr>
          <a:lstStyle/>
          <a:p>
            <a:r>
              <a:rPr lang="en-GB" dirty="0" smtClean="0"/>
              <a:t> </a:t>
            </a:r>
            <a:r>
              <a:rPr lang="en-GB" sz="2400" dirty="0" smtClean="0"/>
              <a:t>= 0.33 x 1  x 144 ( 20.7 – (-2) )</a:t>
            </a:r>
            <a:endParaRPr lang="en-GB" sz="2400" dirty="0"/>
          </a:p>
        </p:txBody>
      </p:sp>
      <p:sp>
        <p:nvSpPr>
          <p:cNvPr id="11" name="TextBox 10"/>
          <p:cNvSpPr txBox="1"/>
          <p:nvPr/>
        </p:nvSpPr>
        <p:spPr>
          <a:xfrm>
            <a:off x="2627784" y="4581128"/>
            <a:ext cx="3888432" cy="461665"/>
          </a:xfrm>
          <a:prstGeom prst="rect">
            <a:avLst/>
          </a:prstGeom>
          <a:noFill/>
        </p:spPr>
        <p:txBody>
          <a:bodyPr wrap="square" rtlCol="0">
            <a:spAutoFit/>
          </a:bodyPr>
          <a:lstStyle/>
          <a:p>
            <a:r>
              <a:rPr lang="en-GB" sz="2400" dirty="0" smtClean="0"/>
              <a:t>= 0.33 x 144 x 22.7</a:t>
            </a:r>
            <a:endParaRPr lang="en-GB" sz="2400" dirty="0"/>
          </a:p>
        </p:txBody>
      </p:sp>
      <p:sp>
        <p:nvSpPr>
          <p:cNvPr id="12" name="TextBox 11"/>
          <p:cNvSpPr txBox="1"/>
          <p:nvPr/>
        </p:nvSpPr>
        <p:spPr>
          <a:xfrm>
            <a:off x="2663788" y="5373215"/>
            <a:ext cx="2736304" cy="461665"/>
          </a:xfrm>
          <a:prstGeom prst="rect">
            <a:avLst/>
          </a:prstGeom>
          <a:noFill/>
        </p:spPr>
        <p:txBody>
          <a:bodyPr wrap="square" rtlCol="0">
            <a:spAutoFit/>
          </a:bodyPr>
          <a:lstStyle/>
          <a:p>
            <a:r>
              <a:rPr lang="en-GB" sz="2400" dirty="0" smtClean="0"/>
              <a:t>= 1078.70 Watts</a:t>
            </a:r>
            <a:endParaRPr lang="en-GB" sz="2400" dirty="0"/>
          </a:p>
        </p:txBody>
      </p:sp>
      <p:sp>
        <p:nvSpPr>
          <p:cNvPr id="13" name="Rectangle 12"/>
          <p:cNvSpPr/>
          <p:nvPr/>
        </p:nvSpPr>
        <p:spPr>
          <a:xfrm>
            <a:off x="1926882" y="5250105"/>
            <a:ext cx="689612" cy="584775"/>
          </a:xfrm>
          <a:prstGeom prst="rect">
            <a:avLst/>
          </a:prstGeom>
        </p:spPr>
        <p:txBody>
          <a:bodyPr wrap="none">
            <a:spAutoFit/>
          </a:bodyPr>
          <a:lstStyle/>
          <a:p>
            <a:r>
              <a:rPr lang="en-GB" sz="3200" b="1" dirty="0">
                <a:solidFill>
                  <a:srgbClr val="0070C0"/>
                </a:solidFill>
              </a:rPr>
              <a:t>Q</a:t>
            </a:r>
            <a:r>
              <a:rPr lang="en-GB" sz="3200" b="1" baseline="-25000" dirty="0">
                <a:solidFill>
                  <a:srgbClr val="0070C0"/>
                </a:solidFill>
              </a:rPr>
              <a:t>v</a:t>
            </a:r>
            <a:r>
              <a:rPr lang="en-GB" sz="3200" b="1" dirty="0">
                <a:solidFill>
                  <a:srgbClr val="0070C0"/>
                </a:solidFill>
              </a:rPr>
              <a:t> </a:t>
            </a:r>
            <a:endParaRPr lang="en-GB" sz="3200" dirty="0"/>
          </a:p>
        </p:txBody>
      </p:sp>
      <p:sp>
        <p:nvSpPr>
          <p:cNvPr id="14" name="TextBox 13"/>
          <p:cNvSpPr txBox="1"/>
          <p:nvPr/>
        </p:nvSpPr>
        <p:spPr>
          <a:xfrm>
            <a:off x="6876256" y="807674"/>
            <a:ext cx="2088232" cy="2031325"/>
          </a:xfrm>
          <a:prstGeom prst="rect">
            <a:avLst/>
          </a:prstGeom>
          <a:noFill/>
        </p:spPr>
        <p:txBody>
          <a:bodyPr wrap="square" rtlCol="0">
            <a:spAutoFit/>
          </a:bodyPr>
          <a:lstStyle/>
          <a:p>
            <a:pPr algn="just"/>
            <a:r>
              <a:rPr lang="en-GB" sz="1400" b="1" dirty="0" smtClean="0">
                <a:solidFill>
                  <a:srgbClr val="0070C0"/>
                </a:solidFill>
              </a:rPr>
              <a:t>Where 0.33 was our ‘ventilation allowance’ in the question.</a:t>
            </a:r>
          </a:p>
          <a:p>
            <a:pPr algn="just"/>
            <a:r>
              <a:rPr lang="en-GB" sz="1400" b="1" dirty="0" smtClean="0">
                <a:solidFill>
                  <a:srgbClr val="0070C0"/>
                </a:solidFill>
              </a:rPr>
              <a:t>This is a ‘factor’ that relates to the specific heat capacity of air and its density. For our calculations we will use this value.</a:t>
            </a:r>
            <a:endParaRPr lang="en-GB" sz="1400" b="1" dirty="0">
              <a:solidFill>
                <a:srgbClr val="0070C0"/>
              </a:solidFill>
            </a:endParaRPr>
          </a:p>
        </p:txBody>
      </p:sp>
    </p:spTree>
    <p:extLst>
      <p:ext uri="{BB962C8B-B14F-4D97-AF65-F5344CB8AC3E}">
        <p14:creationId xmlns:p14="http://schemas.microsoft.com/office/powerpoint/2010/main" val="3057292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xEl>
                                              <p:pRg st="0" end="0"/>
                                            </p:txEl>
                                          </p:spTgt>
                                        </p:tgtEl>
                                        <p:attrNameLst>
                                          <p:attrName>style.visibility</p:attrName>
                                        </p:attrNameLst>
                                      </p:cBhvr>
                                      <p:to>
                                        <p:strVal val="visible"/>
                                      </p:to>
                                    </p:set>
                                    <p:anim calcmode="lin" valueType="num">
                                      <p:cBhvr additive="base">
                                        <p:cTn id="13"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
                                            <p:txEl>
                                              <p:pRg st="0" end="0"/>
                                            </p:txEl>
                                          </p:spTgt>
                                        </p:tgtEl>
                                        <p:attrNameLst>
                                          <p:attrName>style.visibility</p:attrName>
                                        </p:attrNameLst>
                                      </p:cBhvr>
                                      <p:to>
                                        <p:strVal val="visible"/>
                                      </p:to>
                                    </p:set>
                                    <p:anim calcmode="lin" valueType="num">
                                      <p:cBhvr additive="base">
                                        <p:cTn id="19"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78692" y="419765"/>
            <a:ext cx="4824536" cy="461665"/>
          </a:xfrm>
          <a:prstGeom prst="rect">
            <a:avLst/>
          </a:prstGeom>
          <a:noFill/>
        </p:spPr>
        <p:txBody>
          <a:bodyPr wrap="square" rtlCol="0">
            <a:spAutoFit/>
          </a:bodyPr>
          <a:lstStyle/>
          <a:p>
            <a:r>
              <a:rPr lang="en-GB" sz="2400" dirty="0" smtClean="0"/>
              <a:t>Calculate the Total Heat Loss</a:t>
            </a:r>
            <a:endParaRPr lang="en-GB" sz="2400" dirty="0"/>
          </a:p>
        </p:txBody>
      </p:sp>
      <p:sp>
        <p:nvSpPr>
          <p:cNvPr id="3" name="Rectangle 2"/>
          <p:cNvSpPr/>
          <p:nvPr/>
        </p:nvSpPr>
        <p:spPr>
          <a:xfrm>
            <a:off x="323528" y="343178"/>
            <a:ext cx="1193917" cy="523220"/>
          </a:xfrm>
          <a:prstGeom prst="rect">
            <a:avLst/>
          </a:prstGeom>
        </p:spPr>
        <p:txBody>
          <a:bodyPr wrap="none">
            <a:spAutoFit/>
          </a:bodyPr>
          <a:lstStyle/>
          <a:p>
            <a:r>
              <a:rPr lang="en-GB" sz="2800" dirty="0"/>
              <a:t>Step </a:t>
            </a:r>
            <a:r>
              <a:rPr lang="en-GB" sz="2800" dirty="0" smtClean="0"/>
              <a:t>4:</a:t>
            </a:r>
            <a:endParaRPr lang="en-GB" sz="2800" dirty="0"/>
          </a:p>
        </p:txBody>
      </p:sp>
      <p:sp>
        <p:nvSpPr>
          <p:cNvPr id="4" name="Rectangle 3"/>
          <p:cNvSpPr/>
          <p:nvPr/>
        </p:nvSpPr>
        <p:spPr>
          <a:xfrm>
            <a:off x="1517445" y="1268760"/>
            <a:ext cx="654346" cy="584775"/>
          </a:xfrm>
          <a:prstGeom prst="rect">
            <a:avLst/>
          </a:prstGeom>
        </p:spPr>
        <p:txBody>
          <a:bodyPr wrap="none">
            <a:spAutoFit/>
          </a:bodyPr>
          <a:lstStyle/>
          <a:p>
            <a:r>
              <a:rPr lang="en-GB" sz="3200" b="1" dirty="0" smtClean="0">
                <a:solidFill>
                  <a:srgbClr val="0070C0"/>
                </a:solidFill>
              </a:rPr>
              <a:t>Q</a:t>
            </a:r>
            <a:r>
              <a:rPr lang="en-GB" sz="3200" b="1" baseline="-25000" dirty="0" smtClean="0">
                <a:solidFill>
                  <a:srgbClr val="0070C0"/>
                </a:solidFill>
              </a:rPr>
              <a:t>t</a:t>
            </a:r>
            <a:r>
              <a:rPr lang="en-GB" sz="3200" b="1" dirty="0" smtClean="0">
                <a:solidFill>
                  <a:srgbClr val="0070C0"/>
                </a:solidFill>
              </a:rPr>
              <a:t> </a:t>
            </a:r>
            <a:endParaRPr lang="en-GB" sz="3200" dirty="0"/>
          </a:p>
        </p:txBody>
      </p:sp>
      <p:sp>
        <p:nvSpPr>
          <p:cNvPr id="5" name="TextBox 4"/>
          <p:cNvSpPr txBox="1"/>
          <p:nvPr/>
        </p:nvSpPr>
        <p:spPr>
          <a:xfrm>
            <a:off x="2171791" y="1391870"/>
            <a:ext cx="576064" cy="461665"/>
          </a:xfrm>
          <a:prstGeom prst="rect">
            <a:avLst/>
          </a:prstGeom>
          <a:noFill/>
        </p:spPr>
        <p:txBody>
          <a:bodyPr wrap="square" rtlCol="0">
            <a:spAutoFit/>
          </a:bodyPr>
          <a:lstStyle/>
          <a:p>
            <a:r>
              <a:rPr lang="en-GB" sz="2400" b="1" dirty="0" smtClean="0">
                <a:solidFill>
                  <a:srgbClr val="0070C0"/>
                </a:solidFill>
              </a:rPr>
              <a:t>=</a:t>
            </a:r>
            <a:endParaRPr lang="en-GB" sz="2400" b="1" dirty="0">
              <a:solidFill>
                <a:srgbClr val="0070C0"/>
              </a:solidFill>
            </a:endParaRPr>
          </a:p>
        </p:txBody>
      </p:sp>
      <p:sp>
        <p:nvSpPr>
          <p:cNvPr id="6" name="TextBox 5"/>
          <p:cNvSpPr txBox="1"/>
          <p:nvPr/>
        </p:nvSpPr>
        <p:spPr>
          <a:xfrm>
            <a:off x="2470748" y="1391869"/>
            <a:ext cx="6696073" cy="461665"/>
          </a:xfrm>
          <a:prstGeom prst="rect">
            <a:avLst/>
          </a:prstGeom>
          <a:noFill/>
        </p:spPr>
        <p:txBody>
          <a:bodyPr wrap="square" rtlCol="0">
            <a:spAutoFit/>
          </a:bodyPr>
          <a:lstStyle/>
          <a:p>
            <a:r>
              <a:rPr lang="en-GB" sz="2400" b="1" dirty="0" smtClean="0">
                <a:solidFill>
                  <a:srgbClr val="0070C0"/>
                </a:solidFill>
              </a:rPr>
              <a:t>Sum of the heat losses + Heat lost by ventilation</a:t>
            </a:r>
            <a:endParaRPr lang="en-GB" sz="2400" b="1" dirty="0">
              <a:solidFill>
                <a:srgbClr val="0070C0"/>
              </a:solidFill>
            </a:endParaRPr>
          </a:p>
        </p:txBody>
      </p:sp>
      <p:sp>
        <p:nvSpPr>
          <p:cNvPr id="7" name="TextBox 6"/>
          <p:cNvSpPr txBox="1"/>
          <p:nvPr/>
        </p:nvSpPr>
        <p:spPr>
          <a:xfrm>
            <a:off x="2171791" y="2132856"/>
            <a:ext cx="5352537" cy="461665"/>
          </a:xfrm>
          <a:prstGeom prst="rect">
            <a:avLst/>
          </a:prstGeom>
          <a:noFill/>
        </p:spPr>
        <p:txBody>
          <a:bodyPr wrap="square" rtlCol="0">
            <a:spAutoFit/>
          </a:bodyPr>
          <a:lstStyle/>
          <a:p>
            <a:r>
              <a:rPr lang="en-GB" sz="2400" dirty="0" smtClean="0"/>
              <a:t>=   568.4 + 1078.70</a:t>
            </a:r>
            <a:endParaRPr lang="en-GB" sz="2400" dirty="0"/>
          </a:p>
        </p:txBody>
      </p:sp>
      <p:sp>
        <p:nvSpPr>
          <p:cNvPr id="8" name="TextBox 7"/>
          <p:cNvSpPr txBox="1"/>
          <p:nvPr/>
        </p:nvSpPr>
        <p:spPr>
          <a:xfrm>
            <a:off x="2190145" y="2852936"/>
            <a:ext cx="2832257" cy="461665"/>
          </a:xfrm>
          <a:prstGeom prst="rect">
            <a:avLst/>
          </a:prstGeom>
          <a:noFill/>
        </p:spPr>
        <p:txBody>
          <a:bodyPr wrap="square" rtlCol="0">
            <a:spAutoFit/>
          </a:bodyPr>
          <a:lstStyle/>
          <a:p>
            <a:r>
              <a:rPr lang="en-GB" sz="2400" dirty="0" smtClean="0"/>
              <a:t>=   1647.10 Watts</a:t>
            </a:r>
            <a:endParaRPr lang="en-GB" sz="2400" dirty="0"/>
          </a:p>
        </p:txBody>
      </p:sp>
    </p:spTree>
    <p:extLst>
      <p:ext uri="{BB962C8B-B14F-4D97-AF65-F5344CB8AC3E}">
        <p14:creationId xmlns:p14="http://schemas.microsoft.com/office/powerpoint/2010/main" val="3257163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 calcmode="lin" valueType="num">
                                      <p:cBhvr additive="base">
                                        <p:cTn id="1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79712" y="373955"/>
            <a:ext cx="5112568" cy="830997"/>
          </a:xfrm>
          <a:prstGeom prst="rect">
            <a:avLst/>
          </a:prstGeom>
          <a:noFill/>
        </p:spPr>
        <p:txBody>
          <a:bodyPr wrap="square" rtlCol="0">
            <a:spAutoFit/>
          </a:bodyPr>
          <a:lstStyle/>
          <a:p>
            <a:r>
              <a:rPr lang="en-GB" sz="2400" dirty="0" smtClean="0"/>
              <a:t>Area of the radiator required to maintain required temperature</a:t>
            </a:r>
            <a:endParaRPr lang="en-GB" sz="2400" dirty="0"/>
          </a:p>
        </p:txBody>
      </p:sp>
      <p:sp>
        <p:nvSpPr>
          <p:cNvPr id="3" name="Rectangle 2"/>
          <p:cNvSpPr/>
          <p:nvPr/>
        </p:nvSpPr>
        <p:spPr>
          <a:xfrm>
            <a:off x="323528" y="343178"/>
            <a:ext cx="1193917" cy="523220"/>
          </a:xfrm>
          <a:prstGeom prst="rect">
            <a:avLst/>
          </a:prstGeom>
        </p:spPr>
        <p:txBody>
          <a:bodyPr wrap="none">
            <a:spAutoFit/>
          </a:bodyPr>
          <a:lstStyle/>
          <a:p>
            <a:r>
              <a:rPr lang="en-GB" sz="2800" dirty="0"/>
              <a:t>Step 5</a:t>
            </a:r>
            <a:r>
              <a:rPr lang="en-GB" sz="2800" dirty="0" smtClean="0"/>
              <a:t>:</a:t>
            </a:r>
            <a:endParaRPr lang="en-GB" sz="2800" dirty="0"/>
          </a:p>
        </p:txBody>
      </p:sp>
      <p:sp>
        <p:nvSpPr>
          <p:cNvPr id="4" name="TextBox 3"/>
          <p:cNvSpPr txBox="1"/>
          <p:nvPr/>
        </p:nvSpPr>
        <p:spPr>
          <a:xfrm>
            <a:off x="1517444" y="1700808"/>
            <a:ext cx="6006883" cy="830997"/>
          </a:xfrm>
          <a:prstGeom prst="rect">
            <a:avLst/>
          </a:prstGeom>
          <a:noFill/>
        </p:spPr>
        <p:txBody>
          <a:bodyPr wrap="square" rtlCol="0">
            <a:spAutoFit/>
          </a:bodyPr>
          <a:lstStyle/>
          <a:p>
            <a:r>
              <a:rPr lang="en-GB" sz="2400" dirty="0" smtClean="0"/>
              <a:t>AREA =          Total Heat Losses (W)</a:t>
            </a:r>
          </a:p>
          <a:p>
            <a:r>
              <a:rPr lang="en-GB" sz="2400" dirty="0"/>
              <a:t> </a:t>
            </a:r>
            <a:r>
              <a:rPr lang="en-GB" sz="2400" dirty="0" smtClean="0"/>
              <a:t>              Heat Emission of the Radiator (W/m</a:t>
            </a:r>
            <a:r>
              <a:rPr lang="en-GB" sz="2400" baseline="30000" dirty="0" smtClean="0"/>
              <a:t>2</a:t>
            </a:r>
            <a:r>
              <a:rPr lang="en-GB" sz="2400" dirty="0" smtClean="0"/>
              <a:t>)</a:t>
            </a:r>
            <a:endParaRPr lang="en-GB" sz="2400" dirty="0"/>
          </a:p>
        </p:txBody>
      </p:sp>
      <p:cxnSp>
        <p:nvCxnSpPr>
          <p:cNvPr id="6" name="Straight Connector 5"/>
          <p:cNvCxnSpPr/>
          <p:nvPr/>
        </p:nvCxnSpPr>
        <p:spPr>
          <a:xfrm>
            <a:off x="2627784" y="2116306"/>
            <a:ext cx="3600400" cy="0"/>
          </a:xfrm>
          <a:prstGeom prst="line">
            <a:avLst/>
          </a:prstGeom>
        </p:spPr>
        <p:style>
          <a:lnRef idx="2">
            <a:schemeClr val="dk1"/>
          </a:lnRef>
          <a:fillRef idx="0">
            <a:schemeClr val="dk1"/>
          </a:fillRef>
          <a:effectRef idx="1">
            <a:schemeClr val="dk1"/>
          </a:effectRef>
          <a:fontRef idx="minor">
            <a:schemeClr val="tx1"/>
          </a:fontRef>
        </p:style>
      </p:cxnSp>
      <p:sp>
        <p:nvSpPr>
          <p:cNvPr id="9" name="TextBox 8"/>
          <p:cNvSpPr txBox="1"/>
          <p:nvPr/>
        </p:nvSpPr>
        <p:spPr>
          <a:xfrm>
            <a:off x="2555776" y="2852936"/>
            <a:ext cx="4392488" cy="830997"/>
          </a:xfrm>
          <a:prstGeom prst="rect">
            <a:avLst/>
          </a:prstGeom>
          <a:noFill/>
        </p:spPr>
        <p:txBody>
          <a:bodyPr wrap="square" rtlCol="0">
            <a:spAutoFit/>
          </a:bodyPr>
          <a:lstStyle/>
          <a:p>
            <a:r>
              <a:rPr lang="en-GB" sz="2400" dirty="0" smtClean="0"/>
              <a:t>= 1647.10</a:t>
            </a:r>
          </a:p>
          <a:p>
            <a:r>
              <a:rPr lang="en-GB" sz="2400" dirty="0"/>
              <a:t> </a:t>
            </a:r>
            <a:r>
              <a:rPr lang="en-GB" sz="2400" dirty="0" smtClean="0"/>
              <a:t>    520</a:t>
            </a:r>
            <a:endParaRPr lang="en-GB" sz="2400" dirty="0"/>
          </a:p>
        </p:txBody>
      </p:sp>
      <p:cxnSp>
        <p:nvCxnSpPr>
          <p:cNvPr id="11" name="Straight Connector 10"/>
          <p:cNvCxnSpPr/>
          <p:nvPr/>
        </p:nvCxnSpPr>
        <p:spPr>
          <a:xfrm>
            <a:off x="2771800" y="3268434"/>
            <a:ext cx="1008112" cy="0"/>
          </a:xfrm>
          <a:prstGeom prst="line">
            <a:avLst/>
          </a:prstGeom>
        </p:spPr>
        <p:style>
          <a:lnRef idx="2">
            <a:schemeClr val="dk1"/>
          </a:lnRef>
          <a:fillRef idx="0">
            <a:schemeClr val="dk1"/>
          </a:fillRef>
          <a:effectRef idx="1">
            <a:schemeClr val="dk1"/>
          </a:effectRef>
          <a:fontRef idx="minor">
            <a:schemeClr val="tx1"/>
          </a:fontRef>
        </p:style>
      </p:cxnSp>
      <p:sp>
        <p:nvSpPr>
          <p:cNvPr id="12" name="TextBox 11"/>
          <p:cNvSpPr txBox="1"/>
          <p:nvPr/>
        </p:nvSpPr>
        <p:spPr>
          <a:xfrm>
            <a:off x="1547664" y="4149080"/>
            <a:ext cx="6840760" cy="461665"/>
          </a:xfrm>
          <a:prstGeom prst="rect">
            <a:avLst/>
          </a:prstGeom>
          <a:noFill/>
        </p:spPr>
        <p:txBody>
          <a:bodyPr wrap="square" rtlCol="0">
            <a:spAutoFit/>
          </a:bodyPr>
          <a:lstStyle/>
          <a:p>
            <a:r>
              <a:rPr lang="en-GB" sz="2400" b="1" dirty="0" smtClean="0"/>
              <a:t>AREA of the radiator needs to be  = 3.17 m</a:t>
            </a:r>
            <a:r>
              <a:rPr lang="en-GB" sz="2400" b="1" baseline="30000" dirty="0" smtClean="0"/>
              <a:t>2</a:t>
            </a:r>
            <a:endParaRPr lang="en-GB" sz="2400" b="1" baseline="30000" dirty="0"/>
          </a:p>
        </p:txBody>
      </p:sp>
      <p:sp>
        <p:nvSpPr>
          <p:cNvPr id="5" name="TextBox 4"/>
          <p:cNvSpPr txBox="1"/>
          <p:nvPr/>
        </p:nvSpPr>
        <p:spPr>
          <a:xfrm>
            <a:off x="794323" y="5324502"/>
            <a:ext cx="8280920" cy="954107"/>
          </a:xfrm>
          <a:prstGeom prst="rect">
            <a:avLst/>
          </a:prstGeom>
          <a:noFill/>
        </p:spPr>
        <p:txBody>
          <a:bodyPr wrap="square" rtlCol="0">
            <a:spAutoFit/>
          </a:bodyPr>
          <a:lstStyle/>
          <a:p>
            <a:r>
              <a:rPr lang="en-GB" sz="2800" b="1" dirty="0" smtClean="0">
                <a:solidFill>
                  <a:srgbClr val="0070C0"/>
                </a:solidFill>
              </a:rPr>
              <a:t>Space heating and Energy Conservation in Buildings </a:t>
            </a:r>
          </a:p>
          <a:p>
            <a:pPr algn="ctr"/>
            <a:r>
              <a:rPr lang="en-GB" sz="2800" b="1" dirty="0" smtClean="0">
                <a:solidFill>
                  <a:srgbClr val="0070C0"/>
                </a:solidFill>
              </a:rPr>
              <a:t>in Part L of Building Regulations</a:t>
            </a:r>
            <a:endParaRPr lang="en-US" sz="2800" b="1" dirty="0">
              <a:solidFill>
                <a:srgbClr val="0070C0"/>
              </a:solidFill>
            </a:endParaRPr>
          </a:p>
        </p:txBody>
      </p:sp>
    </p:spTree>
    <p:extLst>
      <p:ext uri="{BB962C8B-B14F-4D97-AF65-F5344CB8AC3E}">
        <p14:creationId xmlns:p14="http://schemas.microsoft.com/office/powerpoint/2010/main" val="3555394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 calcmode="lin" valueType="num">
                                      <p:cBhvr additive="base">
                                        <p:cTn id="1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9">
                                            <p:txEl>
                                              <p:pRg st="1" end="1"/>
                                            </p:txEl>
                                          </p:spTgt>
                                        </p:tgtEl>
                                        <p:attrNameLst>
                                          <p:attrName>style.visibility</p:attrName>
                                        </p:attrNameLst>
                                      </p:cBhvr>
                                      <p:to>
                                        <p:strVal val="visible"/>
                                      </p:to>
                                    </p:set>
                                    <p:anim calcmode="lin" valueType="num">
                                      <p:cBhvr additive="base">
                                        <p:cTn id="21"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2">
                                            <p:txEl>
                                              <p:pRg st="0" end="0"/>
                                            </p:txEl>
                                          </p:spTgt>
                                        </p:tgtEl>
                                        <p:attrNameLst>
                                          <p:attrName>style.visibility</p:attrName>
                                        </p:attrNameLst>
                                      </p:cBhvr>
                                      <p:to>
                                        <p:strVal val="visible"/>
                                      </p:to>
                                    </p:set>
                                    <p:anim calcmode="lin" valueType="num">
                                      <p:cBhvr additive="base">
                                        <p:cTn id="27"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5">
                                            <p:txEl>
                                              <p:pRg st="0" end="0"/>
                                            </p:txEl>
                                          </p:spTgt>
                                        </p:tgtEl>
                                        <p:attrNameLst>
                                          <p:attrName>style.visibility</p:attrName>
                                        </p:attrNameLst>
                                      </p:cBhvr>
                                      <p:to>
                                        <p:strVal val="visible"/>
                                      </p:to>
                                    </p:set>
                                    <p:anim calcmode="lin" valueType="num">
                                      <p:cBhvr additive="base">
                                        <p:cTn id="3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txEl>
                                              <p:pRg st="0" end="0"/>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 calcmode="lin" valueType="num">
                                      <p:cBhvr additive="base">
                                        <p:cTn id="3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188640"/>
            <a:ext cx="5904656" cy="461665"/>
          </a:xfrm>
          <a:prstGeom prst="rect">
            <a:avLst/>
          </a:prstGeom>
          <a:noFill/>
        </p:spPr>
        <p:txBody>
          <a:bodyPr wrap="square" rtlCol="0">
            <a:spAutoFit/>
          </a:bodyPr>
          <a:lstStyle/>
          <a:p>
            <a:r>
              <a:rPr lang="en-GB" sz="2400" b="1" dirty="0" smtClean="0">
                <a:solidFill>
                  <a:srgbClr val="0070C0"/>
                </a:solidFill>
              </a:rPr>
              <a:t>Question 5 - </a:t>
            </a:r>
            <a:endParaRPr lang="en-GB" sz="2400" b="1" dirty="0">
              <a:solidFill>
                <a:srgbClr val="0070C0"/>
              </a:solidFill>
            </a:endParaRPr>
          </a:p>
        </p:txBody>
      </p:sp>
      <p:pic>
        <p:nvPicPr>
          <p:cNvPr id="1026" name="Picture 2" descr="C:\Users\fad-an\Desktop\Question 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07904" y="2794570"/>
            <a:ext cx="5150594" cy="366566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23528" y="794321"/>
            <a:ext cx="8424936" cy="1754326"/>
          </a:xfrm>
          <a:prstGeom prst="rect">
            <a:avLst/>
          </a:prstGeom>
          <a:noFill/>
        </p:spPr>
        <p:txBody>
          <a:bodyPr wrap="square" rtlCol="0">
            <a:spAutoFit/>
          </a:bodyPr>
          <a:lstStyle/>
          <a:p>
            <a:r>
              <a:rPr lang="en-GB" dirty="0" smtClean="0"/>
              <a:t>The figure shows the elevations and plans of a small detached classroom, </a:t>
            </a:r>
            <a:r>
              <a:rPr lang="en-GB" b="1" dirty="0" smtClean="0">
                <a:solidFill>
                  <a:srgbClr val="0070C0"/>
                </a:solidFill>
              </a:rPr>
              <a:t>to be heated by means of two convector heaters. </a:t>
            </a:r>
            <a:endParaRPr lang="en-GB" b="1" dirty="0">
              <a:solidFill>
                <a:srgbClr val="0070C0"/>
              </a:solidFill>
            </a:endParaRPr>
          </a:p>
          <a:p>
            <a:r>
              <a:rPr lang="en-GB" b="1" dirty="0" smtClean="0">
                <a:solidFill>
                  <a:srgbClr val="0070C0"/>
                </a:solidFill>
              </a:rPr>
              <a:t>Using the method just demonstrated….calculate:</a:t>
            </a:r>
          </a:p>
          <a:p>
            <a:endParaRPr lang="en-GB" b="1" dirty="0" smtClean="0">
              <a:solidFill>
                <a:srgbClr val="0070C0"/>
              </a:solidFill>
            </a:endParaRPr>
          </a:p>
          <a:p>
            <a:r>
              <a:rPr lang="en-GB" b="1" dirty="0" smtClean="0">
                <a:solidFill>
                  <a:srgbClr val="0070C0"/>
                </a:solidFill>
              </a:rPr>
              <a:t>a). The Total Heat loss for the classroom</a:t>
            </a:r>
          </a:p>
          <a:p>
            <a:r>
              <a:rPr lang="en-GB" b="1" dirty="0" smtClean="0">
                <a:solidFill>
                  <a:srgbClr val="0070C0"/>
                </a:solidFill>
              </a:rPr>
              <a:t>b). What heat output would each convector heater require?</a:t>
            </a:r>
            <a:endParaRPr lang="en-GB" b="1" dirty="0">
              <a:solidFill>
                <a:srgbClr val="0070C0"/>
              </a:solidFill>
            </a:endParaRPr>
          </a:p>
        </p:txBody>
      </p:sp>
      <p:sp>
        <p:nvSpPr>
          <p:cNvPr id="4" name="TextBox 3"/>
          <p:cNvSpPr txBox="1"/>
          <p:nvPr/>
        </p:nvSpPr>
        <p:spPr>
          <a:xfrm>
            <a:off x="341494" y="2636912"/>
            <a:ext cx="3366409" cy="1815882"/>
          </a:xfrm>
          <a:prstGeom prst="rect">
            <a:avLst/>
          </a:prstGeom>
          <a:noFill/>
        </p:spPr>
        <p:txBody>
          <a:bodyPr wrap="square" rtlCol="0">
            <a:spAutoFit/>
          </a:bodyPr>
          <a:lstStyle/>
          <a:p>
            <a:r>
              <a:rPr lang="en-GB" sz="1400" b="1" dirty="0" smtClean="0"/>
              <a:t>Classroom internal environmental temperature  </a:t>
            </a:r>
            <a:r>
              <a:rPr lang="en-GB" sz="1400" dirty="0" smtClean="0"/>
              <a:t>= 20 degrees C</a:t>
            </a:r>
          </a:p>
          <a:p>
            <a:r>
              <a:rPr lang="en-GB" sz="1400" b="1" dirty="0" smtClean="0"/>
              <a:t>Design outside temperature </a:t>
            </a:r>
            <a:r>
              <a:rPr lang="en-GB" sz="1400" dirty="0" smtClean="0"/>
              <a:t>= -1 degree C</a:t>
            </a:r>
          </a:p>
          <a:p>
            <a:r>
              <a:rPr lang="en-GB" sz="1400" b="1" dirty="0" smtClean="0"/>
              <a:t>Air change </a:t>
            </a:r>
            <a:r>
              <a:rPr lang="en-GB" sz="1400" dirty="0" smtClean="0"/>
              <a:t>= n = </a:t>
            </a:r>
            <a:r>
              <a:rPr lang="en-GB" sz="1400" dirty="0"/>
              <a:t>3</a:t>
            </a:r>
            <a:r>
              <a:rPr lang="en-GB" sz="1400" dirty="0" smtClean="0"/>
              <a:t> per hour</a:t>
            </a:r>
          </a:p>
          <a:p>
            <a:r>
              <a:rPr lang="en-GB" sz="1400" b="1" dirty="0" smtClean="0"/>
              <a:t>Area of the door </a:t>
            </a:r>
            <a:r>
              <a:rPr lang="en-GB" sz="1400" dirty="0" smtClean="0"/>
              <a:t>= 2m</a:t>
            </a:r>
            <a:r>
              <a:rPr lang="en-GB" sz="1400" baseline="30000" dirty="0" smtClean="0"/>
              <a:t>2</a:t>
            </a:r>
            <a:endParaRPr lang="en-GB" sz="1400" baseline="30000" dirty="0"/>
          </a:p>
          <a:p>
            <a:r>
              <a:rPr lang="en-GB" sz="1400" b="1" dirty="0" smtClean="0"/>
              <a:t>Area of the windows </a:t>
            </a:r>
            <a:r>
              <a:rPr lang="en-GB" sz="1400" dirty="0" smtClean="0"/>
              <a:t>= 12m</a:t>
            </a:r>
            <a:r>
              <a:rPr lang="en-GB" sz="1400" baseline="30000" dirty="0" smtClean="0"/>
              <a:t>2</a:t>
            </a:r>
          </a:p>
          <a:p>
            <a:r>
              <a:rPr lang="en-GB" sz="1400" b="1" dirty="0" smtClean="0"/>
              <a:t>Height of the classroom </a:t>
            </a:r>
            <a:r>
              <a:rPr lang="en-GB" sz="1400" dirty="0" smtClean="0"/>
              <a:t>= 3m</a:t>
            </a:r>
          </a:p>
          <a:p>
            <a:r>
              <a:rPr lang="en-GB" sz="1400" b="1" dirty="0" smtClean="0"/>
              <a:t>Ventilation allowance </a:t>
            </a:r>
            <a:r>
              <a:rPr lang="en-GB" sz="1400" dirty="0" smtClean="0"/>
              <a:t>= 0.33 W/m</a:t>
            </a:r>
            <a:r>
              <a:rPr lang="en-GB" sz="1400" baseline="30000" dirty="0" smtClean="0"/>
              <a:t>3</a:t>
            </a:r>
            <a:r>
              <a:rPr lang="en-GB" sz="1400" dirty="0" smtClean="0"/>
              <a:t> K</a:t>
            </a:r>
          </a:p>
        </p:txBody>
      </p:sp>
      <p:sp>
        <p:nvSpPr>
          <p:cNvPr id="5" name="TextBox 4"/>
          <p:cNvSpPr txBox="1"/>
          <p:nvPr/>
        </p:nvSpPr>
        <p:spPr>
          <a:xfrm>
            <a:off x="6660232" y="5229200"/>
            <a:ext cx="2304256" cy="1569660"/>
          </a:xfrm>
          <a:prstGeom prst="rect">
            <a:avLst/>
          </a:prstGeom>
          <a:solidFill>
            <a:schemeClr val="bg1"/>
          </a:solidFill>
        </p:spPr>
        <p:txBody>
          <a:bodyPr wrap="square" rtlCol="0">
            <a:spAutoFit/>
          </a:bodyPr>
          <a:lstStyle/>
          <a:p>
            <a:endParaRPr lang="en-GB" sz="2400" dirty="0" smtClean="0"/>
          </a:p>
          <a:p>
            <a:endParaRPr lang="en-GB" sz="2400" dirty="0"/>
          </a:p>
          <a:p>
            <a:endParaRPr lang="en-GB" sz="2400" dirty="0" smtClean="0"/>
          </a:p>
          <a:p>
            <a:endParaRPr lang="en-GB" sz="2400" dirty="0"/>
          </a:p>
        </p:txBody>
      </p:sp>
      <p:sp>
        <p:nvSpPr>
          <p:cNvPr id="6" name="TextBox 5"/>
          <p:cNvSpPr txBox="1"/>
          <p:nvPr/>
        </p:nvSpPr>
        <p:spPr>
          <a:xfrm>
            <a:off x="352323" y="4846829"/>
            <a:ext cx="2664296" cy="1600438"/>
          </a:xfrm>
          <a:prstGeom prst="rect">
            <a:avLst/>
          </a:prstGeom>
          <a:noFill/>
        </p:spPr>
        <p:txBody>
          <a:bodyPr wrap="square" rtlCol="0">
            <a:spAutoFit/>
          </a:bodyPr>
          <a:lstStyle/>
          <a:p>
            <a:r>
              <a:rPr lang="en-GB" sz="1400" b="1" dirty="0" smtClean="0"/>
              <a:t>U-values W/m</a:t>
            </a:r>
            <a:r>
              <a:rPr lang="en-GB" sz="1400" b="1" baseline="30000" dirty="0" smtClean="0"/>
              <a:t>2</a:t>
            </a:r>
            <a:r>
              <a:rPr lang="en-GB" sz="1400" b="1" dirty="0" smtClean="0"/>
              <a:t> K:</a:t>
            </a:r>
          </a:p>
          <a:p>
            <a:endParaRPr lang="en-GB" sz="1400" b="1" dirty="0" smtClean="0"/>
          </a:p>
          <a:p>
            <a:r>
              <a:rPr lang="en-GB" sz="1400" b="1" dirty="0" smtClean="0"/>
              <a:t>External wall = 0.4</a:t>
            </a:r>
          </a:p>
          <a:p>
            <a:r>
              <a:rPr lang="en-GB" sz="1400" b="1" dirty="0" smtClean="0"/>
              <a:t>Window = 2.2</a:t>
            </a:r>
          </a:p>
          <a:p>
            <a:r>
              <a:rPr lang="en-GB" sz="1400" b="1" dirty="0" smtClean="0"/>
              <a:t>Door = 2.3</a:t>
            </a:r>
          </a:p>
          <a:p>
            <a:r>
              <a:rPr lang="en-GB" sz="1400" b="1" dirty="0" smtClean="0"/>
              <a:t>Floor = 0.4</a:t>
            </a:r>
          </a:p>
          <a:p>
            <a:r>
              <a:rPr lang="en-GB" sz="1400" b="1" dirty="0" smtClean="0"/>
              <a:t>Flat Roof = 0.4</a:t>
            </a:r>
            <a:endParaRPr lang="en-GB" sz="1400" b="1" dirty="0"/>
          </a:p>
        </p:txBody>
      </p:sp>
      <p:sp>
        <p:nvSpPr>
          <p:cNvPr id="7" name="TextBox 6"/>
          <p:cNvSpPr txBox="1"/>
          <p:nvPr/>
        </p:nvSpPr>
        <p:spPr>
          <a:xfrm>
            <a:off x="3546897" y="2708920"/>
            <a:ext cx="5472608" cy="1477328"/>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408815239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1250" y="404664"/>
            <a:ext cx="8445206" cy="1785104"/>
          </a:xfrm>
          <a:prstGeom prst="rect">
            <a:avLst/>
          </a:prstGeom>
        </p:spPr>
        <p:txBody>
          <a:bodyPr wrap="square">
            <a:spAutoFit/>
          </a:bodyPr>
          <a:lstStyle/>
          <a:p>
            <a:endParaRPr lang="en-GB" dirty="0" smtClean="0"/>
          </a:p>
          <a:p>
            <a:r>
              <a:rPr lang="en-GB" sz="2800" dirty="0" smtClean="0"/>
              <a:t>Step 1 - Draw up a table: Heat Loss through the structure</a:t>
            </a:r>
          </a:p>
          <a:p>
            <a:endParaRPr lang="en-GB" sz="3200" dirty="0" smtClean="0"/>
          </a:p>
          <a:p>
            <a:endParaRPr lang="en-GB" sz="3200" dirty="0"/>
          </a:p>
        </p:txBody>
      </p:sp>
      <p:sp>
        <p:nvSpPr>
          <p:cNvPr id="3" name="TextBox 2"/>
          <p:cNvSpPr txBox="1"/>
          <p:nvPr/>
        </p:nvSpPr>
        <p:spPr>
          <a:xfrm>
            <a:off x="539552" y="1484784"/>
            <a:ext cx="8064896" cy="923330"/>
          </a:xfrm>
          <a:prstGeom prst="rect">
            <a:avLst/>
          </a:prstGeom>
          <a:noFill/>
        </p:spPr>
        <p:txBody>
          <a:bodyPr wrap="square" rtlCol="0">
            <a:spAutoFit/>
          </a:bodyPr>
          <a:lstStyle/>
          <a:p>
            <a:r>
              <a:rPr lang="en-GB" dirty="0" smtClean="0"/>
              <a:t> Item                    U value          Area          Temp. Difference              Total Heat LOSS</a:t>
            </a:r>
          </a:p>
          <a:p>
            <a:r>
              <a:rPr lang="en-GB" dirty="0" smtClean="0"/>
              <a:t>                            (W/m</a:t>
            </a:r>
            <a:r>
              <a:rPr lang="en-GB" baseline="30000" dirty="0" smtClean="0"/>
              <a:t>2</a:t>
            </a:r>
            <a:r>
              <a:rPr lang="en-GB" dirty="0" smtClean="0"/>
              <a:t>K)          (m</a:t>
            </a:r>
            <a:r>
              <a:rPr lang="en-GB" baseline="30000" dirty="0" smtClean="0"/>
              <a:t>2</a:t>
            </a:r>
            <a:r>
              <a:rPr lang="en-GB" dirty="0" smtClean="0"/>
              <a:t>)                   (C)                                    (watts)</a:t>
            </a:r>
          </a:p>
          <a:p>
            <a:endParaRPr lang="en-GB" dirty="0"/>
          </a:p>
        </p:txBody>
      </p:sp>
      <p:cxnSp>
        <p:nvCxnSpPr>
          <p:cNvPr id="5" name="Straight Connector 4"/>
          <p:cNvCxnSpPr/>
          <p:nvPr/>
        </p:nvCxnSpPr>
        <p:spPr>
          <a:xfrm>
            <a:off x="323528" y="2170922"/>
            <a:ext cx="7992888" cy="1312"/>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215516" y="2170922"/>
            <a:ext cx="8280920" cy="3631763"/>
          </a:xfrm>
          <a:prstGeom prst="rect">
            <a:avLst/>
          </a:prstGeom>
          <a:noFill/>
        </p:spPr>
        <p:txBody>
          <a:bodyPr wrap="square" rtlCol="0">
            <a:spAutoFit/>
          </a:bodyPr>
          <a:lstStyle/>
          <a:p>
            <a:r>
              <a:rPr lang="en-GB" dirty="0" smtClean="0"/>
              <a:t>External Wall               0.4                 94                    21                                      789.6</a:t>
            </a:r>
          </a:p>
          <a:p>
            <a:r>
              <a:rPr lang="en-GB" sz="1400" dirty="0" smtClean="0"/>
              <a:t>(less windows and door)</a:t>
            </a:r>
          </a:p>
          <a:p>
            <a:r>
              <a:rPr lang="en-GB" dirty="0" smtClean="0"/>
              <a:t>Window                       2.2                 12                     21                                      554.4</a:t>
            </a:r>
          </a:p>
          <a:p>
            <a:r>
              <a:rPr lang="en-GB" dirty="0" smtClean="0"/>
              <a:t>Door                             2.3                   2                     21                                         96.6</a:t>
            </a:r>
            <a:endParaRPr lang="en-GB" dirty="0"/>
          </a:p>
          <a:p>
            <a:r>
              <a:rPr lang="en-GB" dirty="0" smtClean="0"/>
              <a:t>Floor                            0.4                  80                     21                                       672.0</a:t>
            </a:r>
          </a:p>
          <a:p>
            <a:r>
              <a:rPr lang="en-GB" dirty="0" smtClean="0"/>
              <a:t>Flat Roof                      0.4                  80                     21                                       672.0</a:t>
            </a:r>
          </a:p>
          <a:p>
            <a:endParaRPr lang="en-GB" dirty="0" smtClean="0"/>
          </a:p>
          <a:p>
            <a:endParaRPr lang="en-GB" dirty="0"/>
          </a:p>
          <a:p>
            <a:endParaRPr lang="en-GB" dirty="0"/>
          </a:p>
          <a:p>
            <a:endParaRPr lang="en-GB" dirty="0" smtClean="0"/>
          </a:p>
          <a:p>
            <a:r>
              <a:rPr lang="en-GB" dirty="0" smtClean="0"/>
              <a:t>			       268.0		                                           2784.60</a:t>
            </a:r>
          </a:p>
          <a:p>
            <a:endParaRPr lang="en-GB" dirty="0" smtClean="0"/>
          </a:p>
          <a:p>
            <a:endParaRPr lang="en-GB" dirty="0"/>
          </a:p>
        </p:txBody>
      </p:sp>
      <p:sp>
        <p:nvSpPr>
          <p:cNvPr id="8" name="TextBox 7"/>
          <p:cNvSpPr txBox="1"/>
          <p:nvPr/>
        </p:nvSpPr>
        <p:spPr>
          <a:xfrm>
            <a:off x="231250" y="81498"/>
            <a:ext cx="4248472" cy="646331"/>
          </a:xfrm>
          <a:prstGeom prst="rect">
            <a:avLst/>
          </a:prstGeom>
          <a:noFill/>
        </p:spPr>
        <p:txBody>
          <a:bodyPr wrap="square" rtlCol="0">
            <a:spAutoFit/>
          </a:bodyPr>
          <a:lstStyle/>
          <a:p>
            <a:r>
              <a:rPr lang="en-GB" sz="3600" b="1" dirty="0" smtClean="0">
                <a:solidFill>
                  <a:srgbClr val="0070C0"/>
                </a:solidFill>
              </a:rPr>
              <a:t>ANSWER</a:t>
            </a:r>
            <a:endParaRPr lang="en-GB" sz="3600" b="1" dirty="0">
              <a:solidFill>
                <a:srgbClr val="0070C0"/>
              </a:solidFill>
            </a:endParaRPr>
          </a:p>
        </p:txBody>
      </p:sp>
      <p:cxnSp>
        <p:nvCxnSpPr>
          <p:cNvPr id="11" name="Straight Connector 10"/>
          <p:cNvCxnSpPr/>
          <p:nvPr/>
        </p:nvCxnSpPr>
        <p:spPr>
          <a:xfrm>
            <a:off x="323528" y="4797152"/>
            <a:ext cx="7992888"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2915816" y="219998"/>
            <a:ext cx="4896544" cy="369332"/>
          </a:xfrm>
          <a:prstGeom prst="rect">
            <a:avLst/>
          </a:prstGeom>
          <a:noFill/>
        </p:spPr>
        <p:txBody>
          <a:bodyPr wrap="square" rtlCol="0">
            <a:spAutoFit/>
          </a:bodyPr>
          <a:lstStyle/>
          <a:p>
            <a:r>
              <a:rPr lang="en-GB" b="1" dirty="0" smtClean="0">
                <a:solidFill>
                  <a:srgbClr val="0070C0"/>
                </a:solidFill>
              </a:rPr>
              <a:t>Heat loss= U value x Area x temperature diff.</a:t>
            </a:r>
            <a:endParaRPr lang="en-GB" b="1" dirty="0">
              <a:solidFill>
                <a:srgbClr val="0070C0"/>
              </a:solidFill>
            </a:endParaRPr>
          </a:p>
        </p:txBody>
      </p:sp>
      <p:cxnSp>
        <p:nvCxnSpPr>
          <p:cNvPr id="18" name="Straight Connector 17"/>
          <p:cNvCxnSpPr/>
          <p:nvPr/>
        </p:nvCxnSpPr>
        <p:spPr>
          <a:xfrm>
            <a:off x="3059832" y="1327993"/>
            <a:ext cx="0" cy="4333255"/>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4211960" y="1327992"/>
            <a:ext cx="0" cy="4333255"/>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6300192" y="1327993"/>
            <a:ext cx="0" cy="4333255"/>
          </a:xfrm>
          <a:prstGeom prst="line">
            <a:avLst/>
          </a:prstGeom>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6588224" y="5445224"/>
            <a:ext cx="1800200" cy="276999"/>
          </a:xfrm>
          <a:prstGeom prst="rect">
            <a:avLst/>
          </a:prstGeom>
          <a:noFill/>
        </p:spPr>
        <p:txBody>
          <a:bodyPr wrap="square" rtlCol="0">
            <a:spAutoFit/>
          </a:bodyPr>
          <a:lstStyle/>
          <a:p>
            <a:r>
              <a:rPr lang="en-GB" sz="1200" dirty="0"/>
              <a:t> </a:t>
            </a:r>
            <a:r>
              <a:rPr lang="en-GB" sz="1200" dirty="0" smtClean="0"/>
              <a:t>(Sum of the heat losses)</a:t>
            </a:r>
            <a:endParaRPr lang="en-GB" sz="1200" dirty="0"/>
          </a:p>
        </p:txBody>
      </p:sp>
      <p:sp>
        <p:nvSpPr>
          <p:cNvPr id="26" name="TextBox 25"/>
          <p:cNvSpPr txBox="1"/>
          <p:nvPr/>
        </p:nvSpPr>
        <p:spPr>
          <a:xfrm>
            <a:off x="3131840" y="5384249"/>
            <a:ext cx="1080120" cy="646331"/>
          </a:xfrm>
          <a:prstGeom prst="rect">
            <a:avLst/>
          </a:prstGeom>
          <a:noFill/>
        </p:spPr>
        <p:txBody>
          <a:bodyPr wrap="square" rtlCol="0">
            <a:spAutoFit/>
          </a:bodyPr>
          <a:lstStyle/>
          <a:p>
            <a:pPr algn="ctr"/>
            <a:r>
              <a:rPr lang="en-GB" sz="1200" dirty="0" smtClean="0"/>
              <a:t>(Area of the entire enclosure) </a:t>
            </a:r>
            <a:endParaRPr lang="en-GB" sz="1200" dirty="0"/>
          </a:p>
        </p:txBody>
      </p:sp>
    </p:spTree>
    <p:extLst>
      <p:ext uri="{BB962C8B-B14F-4D97-AF65-F5344CB8AC3E}">
        <p14:creationId xmlns:p14="http://schemas.microsoft.com/office/powerpoint/2010/main" val="1962797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10" end="10"/>
                                            </p:txEl>
                                          </p:spTgt>
                                        </p:tgtEl>
                                        <p:attrNameLst>
                                          <p:attrName>style.visibility</p:attrName>
                                        </p:attrNameLst>
                                      </p:cBhvr>
                                      <p:to>
                                        <p:strVal val="visible"/>
                                      </p:to>
                                    </p:set>
                                    <p:anim calcmode="lin" valueType="num">
                                      <p:cBhvr additive="base">
                                        <p:cTn id="43"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404664"/>
            <a:ext cx="4536504" cy="523220"/>
          </a:xfrm>
          <a:prstGeom prst="rect">
            <a:avLst/>
          </a:prstGeom>
          <a:noFill/>
        </p:spPr>
        <p:txBody>
          <a:bodyPr wrap="square" rtlCol="0">
            <a:spAutoFit/>
          </a:bodyPr>
          <a:lstStyle/>
          <a:p>
            <a:r>
              <a:rPr lang="en-GB" sz="2800" dirty="0" smtClean="0"/>
              <a:t>Step 2:</a:t>
            </a:r>
            <a:endParaRPr lang="en-GB" sz="2800" dirty="0"/>
          </a:p>
        </p:txBody>
      </p:sp>
      <p:sp>
        <p:nvSpPr>
          <p:cNvPr id="3" name="TextBox 2"/>
          <p:cNvSpPr txBox="1"/>
          <p:nvPr/>
        </p:nvSpPr>
        <p:spPr>
          <a:xfrm>
            <a:off x="1572873" y="481608"/>
            <a:ext cx="7056784" cy="369332"/>
          </a:xfrm>
          <a:prstGeom prst="rect">
            <a:avLst/>
          </a:prstGeom>
          <a:noFill/>
        </p:spPr>
        <p:txBody>
          <a:bodyPr wrap="square" rtlCol="0">
            <a:spAutoFit/>
          </a:bodyPr>
          <a:lstStyle/>
          <a:p>
            <a:r>
              <a:rPr lang="en-GB" dirty="0" smtClean="0"/>
              <a:t>Calculate the Internal air temperature prior to heat loss. </a:t>
            </a:r>
            <a:endParaRPr lang="en-GB" dirty="0"/>
          </a:p>
        </p:txBody>
      </p:sp>
      <p:sp>
        <p:nvSpPr>
          <p:cNvPr id="4" name="TextBox 3"/>
          <p:cNvSpPr txBox="1"/>
          <p:nvPr/>
        </p:nvSpPr>
        <p:spPr>
          <a:xfrm>
            <a:off x="1763688" y="1196752"/>
            <a:ext cx="4032448" cy="830997"/>
          </a:xfrm>
          <a:prstGeom prst="rect">
            <a:avLst/>
          </a:prstGeom>
          <a:noFill/>
        </p:spPr>
        <p:txBody>
          <a:bodyPr wrap="square" rtlCol="0">
            <a:spAutoFit/>
          </a:bodyPr>
          <a:lstStyle/>
          <a:p>
            <a:r>
              <a:rPr lang="en-GB" sz="2400" b="1" dirty="0" smtClean="0">
                <a:solidFill>
                  <a:srgbClr val="0070C0"/>
                </a:solidFill>
              </a:rPr>
              <a:t>T</a:t>
            </a:r>
            <a:r>
              <a:rPr lang="en-GB" sz="2400" b="1" baseline="-25000" dirty="0" smtClean="0">
                <a:solidFill>
                  <a:srgbClr val="0070C0"/>
                </a:solidFill>
              </a:rPr>
              <a:t>ai</a:t>
            </a:r>
            <a:r>
              <a:rPr lang="en-GB" sz="2400" b="1" dirty="0" smtClean="0">
                <a:solidFill>
                  <a:srgbClr val="0070C0"/>
                </a:solidFill>
              </a:rPr>
              <a:t> – T</a:t>
            </a:r>
            <a:r>
              <a:rPr lang="en-GB" sz="2400" b="1" baseline="-25000" dirty="0" smtClean="0">
                <a:solidFill>
                  <a:srgbClr val="0070C0"/>
                </a:solidFill>
              </a:rPr>
              <a:t>ei</a:t>
            </a:r>
            <a:r>
              <a:rPr lang="en-GB" sz="2400" b="1" dirty="0" smtClean="0">
                <a:solidFill>
                  <a:srgbClr val="0070C0"/>
                </a:solidFill>
              </a:rPr>
              <a:t> = Total Heat loss</a:t>
            </a:r>
          </a:p>
          <a:p>
            <a:r>
              <a:rPr lang="en-GB" sz="2400" b="1" dirty="0">
                <a:solidFill>
                  <a:srgbClr val="0070C0"/>
                </a:solidFill>
              </a:rPr>
              <a:t> </a:t>
            </a:r>
            <a:r>
              <a:rPr lang="en-GB" sz="2400" b="1" dirty="0" smtClean="0">
                <a:solidFill>
                  <a:srgbClr val="0070C0"/>
                </a:solidFill>
              </a:rPr>
              <a:t>               4.8 x Total Area</a:t>
            </a:r>
            <a:endParaRPr lang="en-GB" sz="2400" b="1" dirty="0">
              <a:solidFill>
                <a:srgbClr val="0070C0"/>
              </a:solidFill>
            </a:endParaRPr>
          </a:p>
        </p:txBody>
      </p:sp>
      <p:cxnSp>
        <p:nvCxnSpPr>
          <p:cNvPr id="6" name="Straight Connector 5"/>
          <p:cNvCxnSpPr/>
          <p:nvPr/>
        </p:nvCxnSpPr>
        <p:spPr>
          <a:xfrm>
            <a:off x="2915816" y="1612250"/>
            <a:ext cx="2016224" cy="0"/>
          </a:xfrm>
          <a:prstGeom prst="line">
            <a:avLst/>
          </a:prstGeom>
        </p:spPr>
        <p:style>
          <a:lnRef idx="2">
            <a:schemeClr val="dk1"/>
          </a:lnRef>
          <a:fillRef idx="0">
            <a:schemeClr val="dk1"/>
          </a:fillRef>
          <a:effectRef idx="1">
            <a:schemeClr val="dk1"/>
          </a:effectRef>
          <a:fontRef idx="minor">
            <a:schemeClr val="tx1"/>
          </a:fontRef>
        </p:style>
      </p:cxnSp>
      <p:sp>
        <p:nvSpPr>
          <p:cNvPr id="7" name="TextBox 6"/>
          <p:cNvSpPr txBox="1"/>
          <p:nvPr/>
        </p:nvSpPr>
        <p:spPr>
          <a:xfrm>
            <a:off x="1795714" y="2204864"/>
            <a:ext cx="5256584" cy="369332"/>
          </a:xfrm>
          <a:prstGeom prst="rect">
            <a:avLst/>
          </a:prstGeom>
          <a:noFill/>
        </p:spPr>
        <p:txBody>
          <a:bodyPr wrap="square" rtlCol="0">
            <a:spAutoFit/>
          </a:bodyPr>
          <a:lstStyle/>
          <a:p>
            <a:r>
              <a:rPr lang="en-GB" dirty="0" smtClean="0"/>
              <a:t> </a:t>
            </a:r>
            <a:endParaRPr lang="en-GB" dirty="0"/>
          </a:p>
        </p:txBody>
      </p:sp>
      <p:sp>
        <p:nvSpPr>
          <p:cNvPr id="8" name="Rectangle 7"/>
          <p:cNvSpPr/>
          <p:nvPr/>
        </p:nvSpPr>
        <p:spPr>
          <a:xfrm>
            <a:off x="1827185" y="2408807"/>
            <a:ext cx="1088631" cy="461665"/>
          </a:xfrm>
          <a:prstGeom prst="rect">
            <a:avLst/>
          </a:prstGeom>
        </p:spPr>
        <p:txBody>
          <a:bodyPr wrap="none">
            <a:spAutoFit/>
          </a:bodyPr>
          <a:lstStyle/>
          <a:p>
            <a:r>
              <a:rPr lang="en-GB" sz="2400" dirty="0"/>
              <a:t>T</a:t>
            </a:r>
            <a:r>
              <a:rPr lang="en-GB" sz="2400" baseline="-25000" dirty="0"/>
              <a:t>ai</a:t>
            </a:r>
            <a:r>
              <a:rPr lang="en-GB" sz="2400" dirty="0"/>
              <a:t> – T</a:t>
            </a:r>
            <a:r>
              <a:rPr lang="en-GB" sz="2400" baseline="-25000" dirty="0"/>
              <a:t>ei</a:t>
            </a:r>
            <a:r>
              <a:rPr lang="en-GB" sz="2400" dirty="0"/>
              <a:t> </a:t>
            </a:r>
          </a:p>
        </p:txBody>
      </p:sp>
      <p:sp>
        <p:nvSpPr>
          <p:cNvPr id="9" name="TextBox 8"/>
          <p:cNvSpPr txBox="1"/>
          <p:nvPr/>
        </p:nvSpPr>
        <p:spPr>
          <a:xfrm>
            <a:off x="2915816" y="2508579"/>
            <a:ext cx="4032448" cy="830997"/>
          </a:xfrm>
          <a:prstGeom prst="rect">
            <a:avLst/>
          </a:prstGeom>
          <a:noFill/>
        </p:spPr>
        <p:txBody>
          <a:bodyPr wrap="square" rtlCol="0">
            <a:spAutoFit/>
          </a:bodyPr>
          <a:lstStyle/>
          <a:p>
            <a:r>
              <a:rPr lang="en-GB" sz="2400" dirty="0" smtClean="0"/>
              <a:t>=    2784.6        = 2.165</a:t>
            </a:r>
          </a:p>
          <a:p>
            <a:r>
              <a:rPr lang="en-GB" sz="2400" dirty="0" smtClean="0"/>
              <a:t>    4.8 x 268</a:t>
            </a:r>
            <a:endParaRPr lang="en-GB" sz="2400" dirty="0"/>
          </a:p>
        </p:txBody>
      </p:sp>
      <p:cxnSp>
        <p:nvCxnSpPr>
          <p:cNvPr id="10" name="Straight Connector 9"/>
          <p:cNvCxnSpPr/>
          <p:nvPr/>
        </p:nvCxnSpPr>
        <p:spPr>
          <a:xfrm>
            <a:off x="3189265" y="2874688"/>
            <a:ext cx="1202715" cy="0"/>
          </a:xfrm>
          <a:prstGeom prst="line">
            <a:avLst/>
          </a:prstGeom>
        </p:spPr>
        <p:style>
          <a:lnRef idx="2">
            <a:schemeClr val="dk1"/>
          </a:lnRef>
          <a:fillRef idx="0">
            <a:schemeClr val="dk1"/>
          </a:fillRef>
          <a:effectRef idx="1">
            <a:schemeClr val="dk1"/>
          </a:effectRef>
          <a:fontRef idx="minor">
            <a:schemeClr val="tx1"/>
          </a:fontRef>
        </p:style>
      </p:cxnSp>
      <p:sp>
        <p:nvSpPr>
          <p:cNvPr id="12" name="Rectangle 11"/>
          <p:cNvSpPr/>
          <p:nvPr/>
        </p:nvSpPr>
        <p:spPr>
          <a:xfrm>
            <a:off x="1810864" y="3501008"/>
            <a:ext cx="1121271" cy="461665"/>
          </a:xfrm>
          <a:prstGeom prst="rect">
            <a:avLst/>
          </a:prstGeom>
        </p:spPr>
        <p:txBody>
          <a:bodyPr wrap="square">
            <a:spAutoFit/>
          </a:bodyPr>
          <a:lstStyle/>
          <a:p>
            <a:r>
              <a:rPr lang="en-GB" sz="2400" dirty="0"/>
              <a:t>T</a:t>
            </a:r>
            <a:r>
              <a:rPr lang="en-GB" sz="2400" baseline="-25000" dirty="0"/>
              <a:t>ai</a:t>
            </a:r>
            <a:r>
              <a:rPr lang="en-GB" sz="2400" dirty="0"/>
              <a:t> – </a:t>
            </a:r>
            <a:r>
              <a:rPr lang="en-GB" sz="2400" dirty="0" smtClean="0"/>
              <a:t>T</a:t>
            </a:r>
            <a:r>
              <a:rPr lang="en-GB" sz="2400" baseline="-25000" dirty="0" smtClean="0"/>
              <a:t>ei       </a:t>
            </a:r>
            <a:r>
              <a:rPr lang="en-GB" sz="2400" dirty="0" smtClean="0"/>
              <a:t> </a:t>
            </a:r>
            <a:endParaRPr lang="en-GB" sz="2400" dirty="0"/>
          </a:p>
        </p:txBody>
      </p:sp>
      <p:sp>
        <p:nvSpPr>
          <p:cNvPr id="13" name="Rectangle 12"/>
          <p:cNvSpPr/>
          <p:nvPr/>
        </p:nvSpPr>
        <p:spPr>
          <a:xfrm>
            <a:off x="2899636" y="3573016"/>
            <a:ext cx="338554" cy="461665"/>
          </a:xfrm>
          <a:prstGeom prst="rect">
            <a:avLst/>
          </a:prstGeom>
        </p:spPr>
        <p:txBody>
          <a:bodyPr wrap="none">
            <a:spAutoFit/>
          </a:bodyPr>
          <a:lstStyle/>
          <a:p>
            <a:r>
              <a:rPr lang="en-GB" sz="2400" dirty="0"/>
              <a:t>=</a:t>
            </a:r>
          </a:p>
        </p:txBody>
      </p:sp>
      <p:sp>
        <p:nvSpPr>
          <p:cNvPr id="14" name="TextBox 13"/>
          <p:cNvSpPr txBox="1"/>
          <p:nvPr/>
        </p:nvSpPr>
        <p:spPr>
          <a:xfrm>
            <a:off x="3238190" y="3568986"/>
            <a:ext cx="1044116" cy="461665"/>
          </a:xfrm>
          <a:prstGeom prst="rect">
            <a:avLst/>
          </a:prstGeom>
          <a:noFill/>
        </p:spPr>
        <p:txBody>
          <a:bodyPr wrap="square" rtlCol="0">
            <a:spAutoFit/>
          </a:bodyPr>
          <a:lstStyle/>
          <a:p>
            <a:r>
              <a:rPr lang="en-GB" sz="2400" dirty="0" smtClean="0"/>
              <a:t>2.165</a:t>
            </a:r>
            <a:endParaRPr lang="en-GB" sz="2400" dirty="0"/>
          </a:p>
        </p:txBody>
      </p:sp>
      <p:sp>
        <p:nvSpPr>
          <p:cNvPr id="15" name="Rectangle 14"/>
          <p:cNvSpPr/>
          <p:nvPr/>
        </p:nvSpPr>
        <p:spPr>
          <a:xfrm>
            <a:off x="2384949" y="4365104"/>
            <a:ext cx="455574" cy="461665"/>
          </a:xfrm>
          <a:prstGeom prst="rect">
            <a:avLst/>
          </a:prstGeom>
        </p:spPr>
        <p:txBody>
          <a:bodyPr wrap="none">
            <a:spAutoFit/>
          </a:bodyPr>
          <a:lstStyle/>
          <a:p>
            <a:r>
              <a:rPr lang="en-GB" sz="2400" dirty="0"/>
              <a:t>T</a:t>
            </a:r>
            <a:r>
              <a:rPr lang="en-GB" sz="2400" baseline="-25000" dirty="0"/>
              <a:t>ai</a:t>
            </a:r>
            <a:endParaRPr lang="en-GB" sz="2400" dirty="0"/>
          </a:p>
        </p:txBody>
      </p:sp>
      <p:sp>
        <p:nvSpPr>
          <p:cNvPr id="16" name="Rectangle 15"/>
          <p:cNvSpPr/>
          <p:nvPr/>
        </p:nvSpPr>
        <p:spPr>
          <a:xfrm>
            <a:off x="2886578" y="4365104"/>
            <a:ext cx="338554" cy="461665"/>
          </a:xfrm>
          <a:prstGeom prst="rect">
            <a:avLst/>
          </a:prstGeom>
        </p:spPr>
        <p:txBody>
          <a:bodyPr wrap="none">
            <a:spAutoFit/>
          </a:bodyPr>
          <a:lstStyle/>
          <a:p>
            <a:r>
              <a:rPr lang="en-GB" sz="2400" dirty="0"/>
              <a:t>=</a:t>
            </a:r>
          </a:p>
        </p:txBody>
      </p:sp>
      <p:sp>
        <p:nvSpPr>
          <p:cNvPr id="17" name="TextBox 16"/>
          <p:cNvSpPr txBox="1"/>
          <p:nvPr/>
        </p:nvSpPr>
        <p:spPr>
          <a:xfrm>
            <a:off x="3193053" y="4365103"/>
            <a:ext cx="3816424" cy="461665"/>
          </a:xfrm>
          <a:prstGeom prst="rect">
            <a:avLst/>
          </a:prstGeom>
          <a:noFill/>
        </p:spPr>
        <p:txBody>
          <a:bodyPr wrap="square" rtlCol="0">
            <a:spAutoFit/>
          </a:bodyPr>
          <a:lstStyle/>
          <a:p>
            <a:r>
              <a:rPr lang="en-GB" sz="2400" dirty="0" smtClean="0"/>
              <a:t>20 + 2.165 </a:t>
            </a:r>
            <a:endParaRPr lang="en-GB" sz="2400" dirty="0"/>
          </a:p>
        </p:txBody>
      </p:sp>
      <p:sp>
        <p:nvSpPr>
          <p:cNvPr id="18" name="Rectangle 17"/>
          <p:cNvSpPr/>
          <p:nvPr/>
        </p:nvSpPr>
        <p:spPr>
          <a:xfrm>
            <a:off x="2384949" y="5229200"/>
            <a:ext cx="455574" cy="461665"/>
          </a:xfrm>
          <a:prstGeom prst="rect">
            <a:avLst/>
          </a:prstGeom>
        </p:spPr>
        <p:txBody>
          <a:bodyPr wrap="none">
            <a:spAutoFit/>
          </a:bodyPr>
          <a:lstStyle/>
          <a:p>
            <a:r>
              <a:rPr lang="en-GB" sz="2400" dirty="0"/>
              <a:t>T</a:t>
            </a:r>
            <a:r>
              <a:rPr lang="en-GB" sz="2400" baseline="-25000" dirty="0"/>
              <a:t>ai</a:t>
            </a:r>
            <a:endParaRPr lang="en-GB" sz="2400" dirty="0"/>
          </a:p>
        </p:txBody>
      </p:sp>
      <p:sp>
        <p:nvSpPr>
          <p:cNvPr id="19" name="Rectangle 18"/>
          <p:cNvSpPr/>
          <p:nvPr/>
        </p:nvSpPr>
        <p:spPr>
          <a:xfrm>
            <a:off x="2916789" y="5295478"/>
            <a:ext cx="338554" cy="461665"/>
          </a:xfrm>
          <a:prstGeom prst="rect">
            <a:avLst/>
          </a:prstGeom>
        </p:spPr>
        <p:txBody>
          <a:bodyPr wrap="none">
            <a:spAutoFit/>
          </a:bodyPr>
          <a:lstStyle/>
          <a:p>
            <a:r>
              <a:rPr lang="en-GB" sz="2400" dirty="0"/>
              <a:t>=</a:t>
            </a:r>
          </a:p>
        </p:txBody>
      </p:sp>
      <p:sp>
        <p:nvSpPr>
          <p:cNvPr id="20" name="TextBox 19"/>
          <p:cNvSpPr txBox="1"/>
          <p:nvPr/>
        </p:nvSpPr>
        <p:spPr>
          <a:xfrm>
            <a:off x="3347864" y="5295478"/>
            <a:ext cx="3456384" cy="461665"/>
          </a:xfrm>
          <a:prstGeom prst="rect">
            <a:avLst/>
          </a:prstGeom>
          <a:noFill/>
        </p:spPr>
        <p:txBody>
          <a:bodyPr wrap="square" rtlCol="0">
            <a:spAutoFit/>
          </a:bodyPr>
          <a:lstStyle/>
          <a:p>
            <a:r>
              <a:rPr lang="en-GB" sz="2400" dirty="0" smtClean="0"/>
              <a:t>22.2 degrees C</a:t>
            </a:r>
            <a:endParaRPr lang="en-GB" sz="2400" dirty="0"/>
          </a:p>
        </p:txBody>
      </p:sp>
      <p:sp>
        <p:nvSpPr>
          <p:cNvPr id="5" name="TextBox 4"/>
          <p:cNvSpPr txBox="1"/>
          <p:nvPr/>
        </p:nvSpPr>
        <p:spPr>
          <a:xfrm>
            <a:off x="5816140" y="1203967"/>
            <a:ext cx="3024336" cy="923330"/>
          </a:xfrm>
          <a:prstGeom prst="rect">
            <a:avLst/>
          </a:prstGeom>
          <a:noFill/>
        </p:spPr>
        <p:txBody>
          <a:bodyPr wrap="square" rtlCol="0">
            <a:spAutoFit/>
          </a:bodyPr>
          <a:lstStyle/>
          <a:p>
            <a:r>
              <a:rPr lang="en-GB" b="1" dirty="0" smtClean="0">
                <a:solidFill>
                  <a:srgbClr val="0070C0"/>
                </a:solidFill>
              </a:rPr>
              <a:t>Tai = Internal Air Temperature</a:t>
            </a:r>
          </a:p>
          <a:p>
            <a:r>
              <a:rPr lang="en-GB" b="1" dirty="0" smtClean="0">
                <a:solidFill>
                  <a:srgbClr val="0070C0"/>
                </a:solidFill>
              </a:rPr>
              <a:t>Tei = Internal Environment</a:t>
            </a:r>
          </a:p>
          <a:p>
            <a:r>
              <a:rPr lang="en-GB" b="1" dirty="0">
                <a:solidFill>
                  <a:srgbClr val="0070C0"/>
                </a:solidFill>
              </a:rPr>
              <a:t> </a:t>
            </a:r>
            <a:r>
              <a:rPr lang="en-GB" b="1" dirty="0" smtClean="0">
                <a:solidFill>
                  <a:srgbClr val="0070C0"/>
                </a:solidFill>
              </a:rPr>
              <a:t>        temperature</a:t>
            </a:r>
            <a:endParaRPr lang="en-GB" b="1" dirty="0">
              <a:solidFill>
                <a:srgbClr val="0070C0"/>
              </a:solidFill>
            </a:endParaRPr>
          </a:p>
        </p:txBody>
      </p:sp>
      <p:sp>
        <p:nvSpPr>
          <p:cNvPr id="11" name="TextBox 10"/>
          <p:cNvSpPr txBox="1"/>
          <p:nvPr/>
        </p:nvSpPr>
        <p:spPr>
          <a:xfrm>
            <a:off x="5652120" y="5373216"/>
            <a:ext cx="1584176" cy="369332"/>
          </a:xfrm>
          <a:prstGeom prst="rect">
            <a:avLst/>
          </a:prstGeom>
          <a:noFill/>
        </p:spPr>
        <p:txBody>
          <a:bodyPr wrap="square" rtlCol="0">
            <a:spAutoFit/>
          </a:bodyPr>
          <a:lstStyle/>
          <a:p>
            <a:r>
              <a:rPr lang="en-GB" dirty="0" smtClean="0"/>
              <a:t>(rounded up)</a:t>
            </a:r>
            <a:endParaRPr lang="en-GB" dirty="0"/>
          </a:p>
        </p:txBody>
      </p:sp>
    </p:spTree>
    <p:extLst>
      <p:ext uri="{BB962C8B-B14F-4D97-AF65-F5344CB8AC3E}">
        <p14:creationId xmlns:p14="http://schemas.microsoft.com/office/powerpoint/2010/main" val="763078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9">
                                            <p:txEl>
                                              <p:pRg st="1" end="1"/>
                                            </p:txEl>
                                          </p:spTgt>
                                        </p:tgtEl>
                                        <p:attrNameLst>
                                          <p:attrName>style.visibility</p:attrName>
                                        </p:attrNameLst>
                                      </p:cBhvr>
                                      <p:to>
                                        <p:strVal val="visible"/>
                                      </p:to>
                                    </p:set>
                                    <p:anim calcmode="lin" valueType="num">
                                      <p:cBhvr additive="base">
                                        <p:cTn id="17"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4">
                                            <p:txEl>
                                              <p:pRg st="0" end="0"/>
                                            </p:txEl>
                                          </p:spTgt>
                                        </p:tgtEl>
                                        <p:attrNameLst>
                                          <p:attrName>style.visibility</p:attrName>
                                        </p:attrNameLst>
                                      </p:cBhvr>
                                      <p:to>
                                        <p:strVal val="visible"/>
                                      </p:to>
                                    </p:set>
                                    <p:anim calcmode="lin" valueType="num">
                                      <p:cBhvr additive="base">
                                        <p:cTn id="23"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7">
                                            <p:txEl>
                                              <p:pRg st="0" end="0"/>
                                            </p:txEl>
                                          </p:spTgt>
                                        </p:tgtEl>
                                        <p:attrNameLst>
                                          <p:attrName>style.visibility</p:attrName>
                                        </p:attrNameLst>
                                      </p:cBhvr>
                                      <p:to>
                                        <p:strVal val="visible"/>
                                      </p:to>
                                    </p:set>
                                    <p:anim calcmode="lin" valueType="num">
                                      <p:cBhvr additive="base">
                                        <p:cTn id="29" dur="50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20">
                                            <p:txEl>
                                              <p:pRg st="0" end="0"/>
                                            </p:txEl>
                                          </p:spTgt>
                                        </p:tgtEl>
                                        <p:attrNameLst>
                                          <p:attrName>style.visibility</p:attrName>
                                        </p:attrNameLst>
                                      </p:cBhvr>
                                      <p:to>
                                        <p:strVal val="visible"/>
                                      </p:to>
                                    </p:set>
                                    <p:anim calcmode="lin" valueType="num">
                                      <p:cBhvr additive="base">
                                        <p:cTn id="35" dur="500" fill="hold"/>
                                        <p:tgtEl>
                                          <p:spTgt spid="20">
                                            <p:txEl>
                                              <p:pRg st="0" end="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404664"/>
            <a:ext cx="4536504" cy="523220"/>
          </a:xfrm>
          <a:prstGeom prst="rect">
            <a:avLst/>
          </a:prstGeom>
          <a:noFill/>
        </p:spPr>
        <p:txBody>
          <a:bodyPr wrap="square" rtlCol="0">
            <a:spAutoFit/>
          </a:bodyPr>
          <a:lstStyle/>
          <a:p>
            <a:r>
              <a:rPr lang="en-GB" sz="2800" dirty="0" smtClean="0"/>
              <a:t>Step 3:</a:t>
            </a:r>
            <a:endParaRPr lang="en-GB" sz="2800" dirty="0"/>
          </a:p>
        </p:txBody>
      </p:sp>
      <p:sp>
        <p:nvSpPr>
          <p:cNvPr id="3" name="TextBox 2"/>
          <p:cNvSpPr txBox="1"/>
          <p:nvPr/>
        </p:nvSpPr>
        <p:spPr>
          <a:xfrm>
            <a:off x="1547664" y="466219"/>
            <a:ext cx="7056784" cy="461665"/>
          </a:xfrm>
          <a:prstGeom prst="rect">
            <a:avLst/>
          </a:prstGeom>
          <a:noFill/>
        </p:spPr>
        <p:txBody>
          <a:bodyPr wrap="square" rtlCol="0">
            <a:spAutoFit/>
          </a:bodyPr>
          <a:lstStyle/>
          <a:p>
            <a:r>
              <a:rPr lang="en-GB" sz="2400" dirty="0" smtClean="0"/>
              <a:t>Calculate the heat loss by ventilation </a:t>
            </a:r>
            <a:endParaRPr lang="en-GB" sz="2400" dirty="0"/>
          </a:p>
        </p:txBody>
      </p:sp>
      <p:sp>
        <p:nvSpPr>
          <p:cNvPr id="4" name="Rectangle 3"/>
          <p:cNvSpPr/>
          <p:nvPr/>
        </p:nvSpPr>
        <p:spPr>
          <a:xfrm>
            <a:off x="4572000" y="1512315"/>
            <a:ext cx="1584176" cy="461665"/>
          </a:xfrm>
          <a:prstGeom prst="rect">
            <a:avLst/>
          </a:prstGeom>
        </p:spPr>
        <p:txBody>
          <a:bodyPr wrap="square">
            <a:spAutoFit/>
          </a:bodyPr>
          <a:lstStyle/>
          <a:p>
            <a:r>
              <a:rPr lang="en-GB" sz="2400" b="1" dirty="0" smtClean="0">
                <a:solidFill>
                  <a:srgbClr val="0070C0"/>
                </a:solidFill>
              </a:rPr>
              <a:t>(T</a:t>
            </a:r>
            <a:r>
              <a:rPr lang="en-GB" sz="2400" b="1" baseline="-25000" dirty="0" smtClean="0">
                <a:solidFill>
                  <a:srgbClr val="0070C0"/>
                </a:solidFill>
              </a:rPr>
              <a:t>ai</a:t>
            </a:r>
            <a:r>
              <a:rPr lang="en-GB" sz="2400" b="1" dirty="0" smtClean="0">
                <a:solidFill>
                  <a:srgbClr val="0070C0"/>
                </a:solidFill>
              </a:rPr>
              <a:t> </a:t>
            </a:r>
            <a:r>
              <a:rPr lang="en-GB" sz="2400" b="1" dirty="0">
                <a:solidFill>
                  <a:srgbClr val="0070C0"/>
                </a:solidFill>
              </a:rPr>
              <a:t>– </a:t>
            </a:r>
            <a:r>
              <a:rPr lang="en-GB" sz="2400" b="1" dirty="0" smtClean="0">
                <a:solidFill>
                  <a:srgbClr val="0070C0"/>
                </a:solidFill>
              </a:rPr>
              <a:t>T</a:t>
            </a:r>
            <a:r>
              <a:rPr lang="en-GB" sz="2400" b="1" baseline="-25000" dirty="0" smtClean="0">
                <a:solidFill>
                  <a:srgbClr val="0070C0"/>
                </a:solidFill>
              </a:rPr>
              <a:t>ao </a:t>
            </a:r>
            <a:r>
              <a:rPr lang="en-GB" sz="2400" b="1" dirty="0" smtClean="0">
                <a:solidFill>
                  <a:srgbClr val="0070C0"/>
                </a:solidFill>
              </a:rPr>
              <a:t>) </a:t>
            </a:r>
            <a:endParaRPr lang="en-GB" sz="2400" dirty="0"/>
          </a:p>
        </p:txBody>
      </p:sp>
      <p:sp>
        <p:nvSpPr>
          <p:cNvPr id="5" name="TextBox 4"/>
          <p:cNvSpPr txBox="1"/>
          <p:nvPr/>
        </p:nvSpPr>
        <p:spPr>
          <a:xfrm>
            <a:off x="1835696" y="1423228"/>
            <a:ext cx="936104" cy="584775"/>
          </a:xfrm>
          <a:prstGeom prst="rect">
            <a:avLst/>
          </a:prstGeom>
          <a:noFill/>
        </p:spPr>
        <p:txBody>
          <a:bodyPr wrap="square" rtlCol="0">
            <a:spAutoFit/>
          </a:bodyPr>
          <a:lstStyle/>
          <a:p>
            <a:r>
              <a:rPr lang="en-GB" sz="3200" b="1" dirty="0" smtClean="0">
                <a:solidFill>
                  <a:srgbClr val="0070C0"/>
                </a:solidFill>
              </a:rPr>
              <a:t>Q</a:t>
            </a:r>
            <a:r>
              <a:rPr lang="en-GB" sz="3200" b="1" baseline="-25000" dirty="0" smtClean="0">
                <a:solidFill>
                  <a:srgbClr val="0070C0"/>
                </a:solidFill>
              </a:rPr>
              <a:t>v</a:t>
            </a:r>
            <a:r>
              <a:rPr lang="en-GB" sz="2400" b="1" dirty="0" smtClean="0">
                <a:solidFill>
                  <a:srgbClr val="0070C0"/>
                </a:solidFill>
              </a:rPr>
              <a:t> =</a:t>
            </a:r>
            <a:endParaRPr lang="en-GB" sz="2400" b="1" dirty="0">
              <a:solidFill>
                <a:srgbClr val="0070C0"/>
              </a:solidFill>
            </a:endParaRPr>
          </a:p>
        </p:txBody>
      </p:sp>
      <p:sp>
        <p:nvSpPr>
          <p:cNvPr id="6" name="TextBox 5"/>
          <p:cNvSpPr txBox="1"/>
          <p:nvPr/>
        </p:nvSpPr>
        <p:spPr>
          <a:xfrm>
            <a:off x="2771800" y="1512315"/>
            <a:ext cx="2160240" cy="461665"/>
          </a:xfrm>
          <a:prstGeom prst="rect">
            <a:avLst/>
          </a:prstGeom>
          <a:noFill/>
        </p:spPr>
        <p:txBody>
          <a:bodyPr wrap="square" rtlCol="0">
            <a:spAutoFit/>
          </a:bodyPr>
          <a:lstStyle/>
          <a:p>
            <a:r>
              <a:rPr lang="en-GB" sz="2400" b="1" dirty="0" smtClean="0">
                <a:solidFill>
                  <a:srgbClr val="0070C0"/>
                </a:solidFill>
              </a:rPr>
              <a:t>0.33 x N x V x</a:t>
            </a:r>
            <a:endParaRPr lang="en-GB" sz="2400" b="1" dirty="0">
              <a:solidFill>
                <a:srgbClr val="0070C0"/>
              </a:solidFill>
            </a:endParaRPr>
          </a:p>
        </p:txBody>
      </p:sp>
      <p:sp>
        <p:nvSpPr>
          <p:cNvPr id="7" name="TextBox 6"/>
          <p:cNvSpPr txBox="1"/>
          <p:nvPr/>
        </p:nvSpPr>
        <p:spPr>
          <a:xfrm>
            <a:off x="1979712" y="2204864"/>
            <a:ext cx="4104456" cy="1754326"/>
          </a:xfrm>
          <a:prstGeom prst="rect">
            <a:avLst/>
          </a:prstGeom>
          <a:noFill/>
        </p:spPr>
        <p:txBody>
          <a:bodyPr wrap="square" rtlCol="0">
            <a:spAutoFit/>
          </a:bodyPr>
          <a:lstStyle/>
          <a:p>
            <a:r>
              <a:rPr lang="en-GB" dirty="0" smtClean="0"/>
              <a:t>Where N = Rate of air change per hour</a:t>
            </a:r>
          </a:p>
          <a:p>
            <a:r>
              <a:rPr lang="en-GB" dirty="0"/>
              <a:t> </a:t>
            </a:r>
            <a:r>
              <a:rPr lang="en-GB" dirty="0" smtClean="0"/>
              <a:t>            V = Volume of the room in M</a:t>
            </a:r>
            <a:r>
              <a:rPr lang="en-GB" baseline="30000" dirty="0" smtClean="0"/>
              <a:t>3</a:t>
            </a:r>
          </a:p>
          <a:p>
            <a:r>
              <a:rPr lang="en-GB" baseline="30000" dirty="0"/>
              <a:t> </a:t>
            </a:r>
            <a:r>
              <a:rPr lang="en-GB" baseline="30000" dirty="0" smtClean="0"/>
              <a:t>                   </a:t>
            </a:r>
          </a:p>
          <a:p>
            <a:endParaRPr lang="en-GB" baseline="30000" dirty="0"/>
          </a:p>
          <a:p>
            <a:endParaRPr lang="en-GB" baseline="30000" dirty="0" smtClean="0"/>
          </a:p>
          <a:p>
            <a:endParaRPr lang="en-GB" baseline="30000" dirty="0"/>
          </a:p>
          <a:p>
            <a:endParaRPr lang="en-GB" baseline="30000" dirty="0" smtClean="0"/>
          </a:p>
          <a:p>
            <a:r>
              <a:rPr lang="en-GB" baseline="30000" dirty="0"/>
              <a:t> </a:t>
            </a:r>
            <a:r>
              <a:rPr lang="en-GB" baseline="30000" dirty="0" smtClean="0"/>
              <a:t>                  </a:t>
            </a:r>
            <a:endParaRPr lang="en-GB" baseline="30000" dirty="0"/>
          </a:p>
        </p:txBody>
      </p:sp>
      <p:sp>
        <p:nvSpPr>
          <p:cNvPr id="8" name="TextBox 7"/>
          <p:cNvSpPr txBox="1"/>
          <p:nvPr/>
        </p:nvSpPr>
        <p:spPr>
          <a:xfrm>
            <a:off x="2447764" y="2852936"/>
            <a:ext cx="4428492" cy="369332"/>
          </a:xfrm>
          <a:prstGeom prst="rect">
            <a:avLst/>
          </a:prstGeom>
          <a:noFill/>
        </p:spPr>
        <p:txBody>
          <a:bodyPr wrap="square" rtlCol="0">
            <a:spAutoFit/>
          </a:bodyPr>
          <a:lstStyle/>
          <a:p>
            <a:r>
              <a:rPr lang="en-GB" dirty="0" smtClean="0"/>
              <a:t>Tai   = Inside air temperature (in degree C)</a:t>
            </a:r>
            <a:endParaRPr lang="en-GB" dirty="0"/>
          </a:p>
        </p:txBody>
      </p:sp>
      <p:sp>
        <p:nvSpPr>
          <p:cNvPr id="9" name="TextBox 8"/>
          <p:cNvSpPr txBox="1"/>
          <p:nvPr/>
        </p:nvSpPr>
        <p:spPr>
          <a:xfrm>
            <a:off x="2357754" y="3234659"/>
            <a:ext cx="4428492" cy="369332"/>
          </a:xfrm>
          <a:prstGeom prst="rect">
            <a:avLst/>
          </a:prstGeom>
          <a:noFill/>
        </p:spPr>
        <p:txBody>
          <a:bodyPr wrap="square" rtlCol="0">
            <a:spAutoFit/>
          </a:bodyPr>
          <a:lstStyle/>
          <a:p>
            <a:r>
              <a:rPr lang="en-GB" dirty="0" smtClean="0"/>
              <a:t> Tao  = Outside air temperature (in degree C)</a:t>
            </a:r>
            <a:endParaRPr lang="en-GB" dirty="0"/>
          </a:p>
        </p:txBody>
      </p:sp>
      <p:sp>
        <p:nvSpPr>
          <p:cNvPr id="10" name="TextBox 9"/>
          <p:cNvSpPr txBox="1"/>
          <p:nvPr/>
        </p:nvSpPr>
        <p:spPr>
          <a:xfrm>
            <a:off x="2519772" y="3959190"/>
            <a:ext cx="4788532" cy="461665"/>
          </a:xfrm>
          <a:prstGeom prst="rect">
            <a:avLst/>
          </a:prstGeom>
          <a:noFill/>
        </p:spPr>
        <p:txBody>
          <a:bodyPr wrap="square" rtlCol="0">
            <a:spAutoFit/>
          </a:bodyPr>
          <a:lstStyle/>
          <a:p>
            <a:r>
              <a:rPr lang="en-GB" dirty="0" smtClean="0"/>
              <a:t> </a:t>
            </a:r>
            <a:r>
              <a:rPr lang="en-GB" sz="2400" dirty="0" smtClean="0"/>
              <a:t>= 0.33 x 3  x 240( 22.2 – (-1) )</a:t>
            </a:r>
            <a:endParaRPr lang="en-GB" sz="2400" dirty="0"/>
          </a:p>
        </p:txBody>
      </p:sp>
      <p:sp>
        <p:nvSpPr>
          <p:cNvPr id="11" name="TextBox 10"/>
          <p:cNvSpPr txBox="1"/>
          <p:nvPr/>
        </p:nvSpPr>
        <p:spPr>
          <a:xfrm>
            <a:off x="2627784" y="4581128"/>
            <a:ext cx="3888432" cy="461665"/>
          </a:xfrm>
          <a:prstGeom prst="rect">
            <a:avLst/>
          </a:prstGeom>
          <a:noFill/>
        </p:spPr>
        <p:txBody>
          <a:bodyPr wrap="square" rtlCol="0">
            <a:spAutoFit/>
          </a:bodyPr>
          <a:lstStyle/>
          <a:p>
            <a:r>
              <a:rPr lang="en-GB" sz="2400" dirty="0" smtClean="0"/>
              <a:t>= 0.33 x 3 x  240 x 23.2</a:t>
            </a:r>
            <a:endParaRPr lang="en-GB" sz="2400" dirty="0"/>
          </a:p>
        </p:txBody>
      </p:sp>
      <p:sp>
        <p:nvSpPr>
          <p:cNvPr id="12" name="TextBox 11"/>
          <p:cNvSpPr txBox="1"/>
          <p:nvPr/>
        </p:nvSpPr>
        <p:spPr>
          <a:xfrm>
            <a:off x="2663788" y="5373215"/>
            <a:ext cx="2736304" cy="461665"/>
          </a:xfrm>
          <a:prstGeom prst="rect">
            <a:avLst/>
          </a:prstGeom>
          <a:noFill/>
        </p:spPr>
        <p:txBody>
          <a:bodyPr wrap="square" rtlCol="0">
            <a:spAutoFit/>
          </a:bodyPr>
          <a:lstStyle/>
          <a:p>
            <a:r>
              <a:rPr lang="en-GB" sz="2400" dirty="0" smtClean="0"/>
              <a:t>= 5512.32 Watts</a:t>
            </a:r>
            <a:endParaRPr lang="en-GB" sz="2400" dirty="0"/>
          </a:p>
        </p:txBody>
      </p:sp>
      <p:sp>
        <p:nvSpPr>
          <p:cNvPr id="13" name="Rectangle 12"/>
          <p:cNvSpPr/>
          <p:nvPr/>
        </p:nvSpPr>
        <p:spPr>
          <a:xfrm>
            <a:off x="1926882" y="5250105"/>
            <a:ext cx="689612" cy="584775"/>
          </a:xfrm>
          <a:prstGeom prst="rect">
            <a:avLst/>
          </a:prstGeom>
        </p:spPr>
        <p:txBody>
          <a:bodyPr wrap="none">
            <a:spAutoFit/>
          </a:bodyPr>
          <a:lstStyle/>
          <a:p>
            <a:r>
              <a:rPr lang="en-GB" sz="3200" b="1" dirty="0">
                <a:solidFill>
                  <a:srgbClr val="0070C0"/>
                </a:solidFill>
              </a:rPr>
              <a:t>Q</a:t>
            </a:r>
            <a:r>
              <a:rPr lang="en-GB" sz="3200" b="1" baseline="-25000" dirty="0">
                <a:solidFill>
                  <a:srgbClr val="0070C0"/>
                </a:solidFill>
              </a:rPr>
              <a:t>v</a:t>
            </a:r>
            <a:r>
              <a:rPr lang="en-GB" sz="3200" b="1" dirty="0">
                <a:solidFill>
                  <a:srgbClr val="0070C0"/>
                </a:solidFill>
              </a:rPr>
              <a:t> </a:t>
            </a:r>
            <a:endParaRPr lang="en-GB" sz="3200" dirty="0"/>
          </a:p>
        </p:txBody>
      </p:sp>
      <p:sp>
        <p:nvSpPr>
          <p:cNvPr id="14" name="TextBox 13"/>
          <p:cNvSpPr txBox="1"/>
          <p:nvPr/>
        </p:nvSpPr>
        <p:spPr>
          <a:xfrm>
            <a:off x="6531024" y="1253950"/>
            <a:ext cx="2358262" cy="923330"/>
          </a:xfrm>
          <a:prstGeom prst="rect">
            <a:avLst/>
          </a:prstGeom>
          <a:noFill/>
        </p:spPr>
        <p:txBody>
          <a:bodyPr wrap="square" rtlCol="0">
            <a:spAutoFit/>
          </a:bodyPr>
          <a:lstStyle/>
          <a:p>
            <a:pPr algn="just"/>
            <a:r>
              <a:rPr lang="en-GB" b="1" dirty="0" smtClean="0">
                <a:solidFill>
                  <a:srgbClr val="0070C0"/>
                </a:solidFill>
              </a:rPr>
              <a:t>Where 0.33 was our ventilation allowance in the question</a:t>
            </a:r>
            <a:endParaRPr lang="en-GB" b="1" dirty="0">
              <a:solidFill>
                <a:srgbClr val="0070C0"/>
              </a:solidFill>
            </a:endParaRPr>
          </a:p>
        </p:txBody>
      </p:sp>
    </p:spTree>
    <p:extLst>
      <p:ext uri="{BB962C8B-B14F-4D97-AF65-F5344CB8AC3E}">
        <p14:creationId xmlns:p14="http://schemas.microsoft.com/office/powerpoint/2010/main" val="1296979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xEl>
                                              <p:pRg st="0" end="0"/>
                                            </p:txEl>
                                          </p:spTgt>
                                        </p:tgtEl>
                                        <p:attrNameLst>
                                          <p:attrName>style.visibility</p:attrName>
                                        </p:attrNameLst>
                                      </p:cBhvr>
                                      <p:to>
                                        <p:strVal val="visible"/>
                                      </p:to>
                                    </p:set>
                                    <p:anim calcmode="lin" valueType="num">
                                      <p:cBhvr additive="base">
                                        <p:cTn id="13"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
                                            <p:txEl>
                                              <p:pRg st="0" end="0"/>
                                            </p:txEl>
                                          </p:spTgt>
                                        </p:tgtEl>
                                        <p:attrNameLst>
                                          <p:attrName>style.visibility</p:attrName>
                                        </p:attrNameLst>
                                      </p:cBhvr>
                                      <p:to>
                                        <p:strVal val="visible"/>
                                      </p:to>
                                    </p:set>
                                    <p:anim calcmode="lin" valueType="num">
                                      <p:cBhvr additive="base">
                                        <p:cTn id="19"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78692" y="419765"/>
            <a:ext cx="4824536" cy="461665"/>
          </a:xfrm>
          <a:prstGeom prst="rect">
            <a:avLst/>
          </a:prstGeom>
          <a:noFill/>
        </p:spPr>
        <p:txBody>
          <a:bodyPr wrap="square" rtlCol="0">
            <a:spAutoFit/>
          </a:bodyPr>
          <a:lstStyle/>
          <a:p>
            <a:r>
              <a:rPr lang="en-GB" sz="2400" dirty="0" smtClean="0"/>
              <a:t>Calculate the Total Heat Loss</a:t>
            </a:r>
            <a:endParaRPr lang="en-GB" sz="2400" dirty="0"/>
          </a:p>
        </p:txBody>
      </p:sp>
      <p:sp>
        <p:nvSpPr>
          <p:cNvPr id="3" name="Rectangle 2"/>
          <p:cNvSpPr/>
          <p:nvPr/>
        </p:nvSpPr>
        <p:spPr>
          <a:xfrm>
            <a:off x="323528" y="343178"/>
            <a:ext cx="1193917" cy="523220"/>
          </a:xfrm>
          <a:prstGeom prst="rect">
            <a:avLst/>
          </a:prstGeom>
        </p:spPr>
        <p:txBody>
          <a:bodyPr wrap="none">
            <a:spAutoFit/>
          </a:bodyPr>
          <a:lstStyle/>
          <a:p>
            <a:r>
              <a:rPr lang="en-GB" sz="2800" dirty="0"/>
              <a:t>Step </a:t>
            </a:r>
            <a:r>
              <a:rPr lang="en-GB" sz="2800" dirty="0" smtClean="0"/>
              <a:t>4:</a:t>
            </a:r>
            <a:endParaRPr lang="en-GB" sz="2800" dirty="0"/>
          </a:p>
        </p:txBody>
      </p:sp>
      <p:sp>
        <p:nvSpPr>
          <p:cNvPr id="4" name="Rectangle 3"/>
          <p:cNvSpPr/>
          <p:nvPr/>
        </p:nvSpPr>
        <p:spPr>
          <a:xfrm>
            <a:off x="1517445" y="1268760"/>
            <a:ext cx="654346" cy="584775"/>
          </a:xfrm>
          <a:prstGeom prst="rect">
            <a:avLst/>
          </a:prstGeom>
        </p:spPr>
        <p:txBody>
          <a:bodyPr wrap="none">
            <a:spAutoFit/>
          </a:bodyPr>
          <a:lstStyle/>
          <a:p>
            <a:r>
              <a:rPr lang="en-GB" sz="3200" b="1" dirty="0" smtClean="0">
                <a:solidFill>
                  <a:srgbClr val="0070C0"/>
                </a:solidFill>
              </a:rPr>
              <a:t>Q</a:t>
            </a:r>
            <a:r>
              <a:rPr lang="en-GB" sz="3200" b="1" baseline="-25000" dirty="0" smtClean="0">
                <a:solidFill>
                  <a:srgbClr val="0070C0"/>
                </a:solidFill>
              </a:rPr>
              <a:t>t</a:t>
            </a:r>
            <a:r>
              <a:rPr lang="en-GB" sz="3200" b="1" dirty="0" smtClean="0">
                <a:solidFill>
                  <a:srgbClr val="0070C0"/>
                </a:solidFill>
              </a:rPr>
              <a:t> </a:t>
            </a:r>
            <a:endParaRPr lang="en-GB" sz="3200" dirty="0"/>
          </a:p>
        </p:txBody>
      </p:sp>
      <p:sp>
        <p:nvSpPr>
          <p:cNvPr id="5" name="TextBox 4"/>
          <p:cNvSpPr txBox="1"/>
          <p:nvPr/>
        </p:nvSpPr>
        <p:spPr>
          <a:xfrm>
            <a:off x="2171791" y="1391870"/>
            <a:ext cx="576064" cy="461665"/>
          </a:xfrm>
          <a:prstGeom prst="rect">
            <a:avLst/>
          </a:prstGeom>
          <a:noFill/>
        </p:spPr>
        <p:txBody>
          <a:bodyPr wrap="square" rtlCol="0">
            <a:spAutoFit/>
          </a:bodyPr>
          <a:lstStyle/>
          <a:p>
            <a:r>
              <a:rPr lang="en-GB" sz="2400" b="1" dirty="0" smtClean="0">
                <a:solidFill>
                  <a:srgbClr val="0070C0"/>
                </a:solidFill>
              </a:rPr>
              <a:t>=</a:t>
            </a:r>
            <a:endParaRPr lang="en-GB" sz="2400" b="1" dirty="0">
              <a:solidFill>
                <a:srgbClr val="0070C0"/>
              </a:solidFill>
            </a:endParaRPr>
          </a:p>
        </p:txBody>
      </p:sp>
      <p:sp>
        <p:nvSpPr>
          <p:cNvPr id="6" name="TextBox 5"/>
          <p:cNvSpPr txBox="1"/>
          <p:nvPr/>
        </p:nvSpPr>
        <p:spPr>
          <a:xfrm>
            <a:off x="2470748" y="1391869"/>
            <a:ext cx="6696073" cy="461665"/>
          </a:xfrm>
          <a:prstGeom prst="rect">
            <a:avLst/>
          </a:prstGeom>
          <a:noFill/>
        </p:spPr>
        <p:txBody>
          <a:bodyPr wrap="square" rtlCol="0">
            <a:spAutoFit/>
          </a:bodyPr>
          <a:lstStyle/>
          <a:p>
            <a:r>
              <a:rPr lang="en-GB" sz="2400" b="1" dirty="0" smtClean="0">
                <a:solidFill>
                  <a:srgbClr val="0070C0"/>
                </a:solidFill>
              </a:rPr>
              <a:t>Sum of the heat losses + Heat lost by ventilation</a:t>
            </a:r>
            <a:endParaRPr lang="en-GB" sz="2400" b="1" dirty="0">
              <a:solidFill>
                <a:srgbClr val="0070C0"/>
              </a:solidFill>
            </a:endParaRPr>
          </a:p>
        </p:txBody>
      </p:sp>
      <p:sp>
        <p:nvSpPr>
          <p:cNvPr id="7" name="TextBox 6"/>
          <p:cNvSpPr txBox="1"/>
          <p:nvPr/>
        </p:nvSpPr>
        <p:spPr>
          <a:xfrm>
            <a:off x="2171791" y="2132856"/>
            <a:ext cx="5352537" cy="461665"/>
          </a:xfrm>
          <a:prstGeom prst="rect">
            <a:avLst/>
          </a:prstGeom>
          <a:noFill/>
        </p:spPr>
        <p:txBody>
          <a:bodyPr wrap="square" rtlCol="0">
            <a:spAutoFit/>
          </a:bodyPr>
          <a:lstStyle/>
          <a:p>
            <a:r>
              <a:rPr lang="en-GB" sz="2400" dirty="0" smtClean="0"/>
              <a:t>=   2784.6 + 5512.32</a:t>
            </a:r>
            <a:endParaRPr lang="en-GB" sz="2400" dirty="0"/>
          </a:p>
        </p:txBody>
      </p:sp>
      <p:sp>
        <p:nvSpPr>
          <p:cNvPr id="8" name="TextBox 7"/>
          <p:cNvSpPr txBox="1"/>
          <p:nvPr/>
        </p:nvSpPr>
        <p:spPr>
          <a:xfrm>
            <a:off x="2190145" y="2852936"/>
            <a:ext cx="2832257" cy="461665"/>
          </a:xfrm>
          <a:prstGeom prst="rect">
            <a:avLst/>
          </a:prstGeom>
          <a:noFill/>
        </p:spPr>
        <p:txBody>
          <a:bodyPr wrap="square" rtlCol="0">
            <a:spAutoFit/>
          </a:bodyPr>
          <a:lstStyle/>
          <a:p>
            <a:r>
              <a:rPr lang="en-GB" sz="2400" dirty="0" smtClean="0"/>
              <a:t>=   8296.92 Watts</a:t>
            </a:r>
            <a:endParaRPr lang="en-GB" sz="2400" dirty="0"/>
          </a:p>
        </p:txBody>
      </p:sp>
      <p:sp>
        <p:nvSpPr>
          <p:cNvPr id="9" name="TextBox 8"/>
          <p:cNvSpPr txBox="1"/>
          <p:nvPr/>
        </p:nvSpPr>
        <p:spPr>
          <a:xfrm>
            <a:off x="2171791" y="3645024"/>
            <a:ext cx="2760249" cy="461665"/>
          </a:xfrm>
          <a:prstGeom prst="rect">
            <a:avLst/>
          </a:prstGeom>
          <a:noFill/>
        </p:spPr>
        <p:txBody>
          <a:bodyPr wrap="square" rtlCol="0">
            <a:spAutoFit/>
          </a:bodyPr>
          <a:lstStyle/>
          <a:p>
            <a:r>
              <a:rPr lang="en-GB" sz="2400" dirty="0" smtClean="0"/>
              <a:t>= 8.3 k Watts</a:t>
            </a:r>
            <a:endParaRPr lang="en-GB" sz="2400" dirty="0"/>
          </a:p>
        </p:txBody>
      </p:sp>
      <p:sp>
        <p:nvSpPr>
          <p:cNvPr id="10" name="TextBox 9"/>
          <p:cNvSpPr txBox="1"/>
          <p:nvPr/>
        </p:nvSpPr>
        <p:spPr>
          <a:xfrm>
            <a:off x="920486" y="4437112"/>
            <a:ext cx="7755970" cy="1754326"/>
          </a:xfrm>
          <a:prstGeom prst="rect">
            <a:avLst/>
          </a:prstGeom>
          <a:noFill/>
        </p:spPr>
        <p:txBody>
          <a:bodyPr wrap="square" rtlCol="0">
            <a:spAutoFit/>
          </a:bodyPr>
          <a:lstStyle/>
          <a:p>
            <a:r>
              <a:rPr lang="en-GB" dirty="0" smtClean="0"/>
              <a:t>So if we want to install </a:t>
            </a:r>
            <a:r>
              <a:rPr lang="en-GB" b="1" dirty="0" smtClean="0">
                <a:solidFill>
                  <a:srgbClr val="0070C0"/>
                </a:solidFill>
              </a:rPr>
              <a:t>two convector heaters </a:t>
            </a:r>
            <a:r>
              <a:rPr lang="en-GB" dirty="0" smtClean="0"/>
              <a:t>to maintain internal temperature at 20 degrees C …….</a:t>
            </a:r>
          </a:p>
          <a:p>
            <a:endParaRPr lang="en-GB" dirty="0"/>
          </a:p>
          <a:p>
            <a:r>
              <a:rPr lang="en-GB" dirty="0" smtClean="0"/>
              <a:t>Each heaters would need to have a heat output of……</a:t>
            </a:r>
          </a:p>
          <a:p>
            <a:endParaRPr lang="en-GB" dirty="0" smtClean="0"/>
          </a:p>
          <a:p>
            <a:endParaRPr lang="en-GB" dirty="0"/>
          </a:p>
        </p:txBody>
      </p:sp>
      <p:sp>
        <p:nvSpPr>
          <p:cNvPr id="11" name="Rectangle 10"/>
          <p:cNvSpPr/>
          <p:nvPr/>
        </p:nvSpPr>
        <p:spPr>
          <a:xfrm>
            <a:off x="4424866" y="5690136"/>
            <a:ext cx="2170531" cy="461665"/>
          </a:xfrm>
          <a:prstGeom prst="rect">
            <a:avLst/>
          </a:prstGeom>
        </p:spPr>
        <p:txBody>
          <a:bodyPr wrap="none">
            <a:spAutoFit/>
          </a:bodyPr>
          <a:lstStyle/>
          <a:p>
            <a:r>
              <a:rPr lang="en-GB" dirty="0"/>
              <a:t>= </a:t>
            </a:r>
            <a:r>
              <a:rPr lang="en-GB" dirty="0" smtClean="0"/>
              <a:t>        </a:t>
            </a:r>
            <a:r>
              <a:rPr lang="en-GB" sz="2400" dirty="0" smtClean="0"/>
              <a:t>8.3 </a:t>
            </a:r>
            <a:r>
              <a:rPr lang="en-GB" sz="2400" dirty="0"/>
              <a:t>k Watts</a:t>
            </a:r>
          </a:p>
        </p:txBody>
      </p:sp>
      <p:cxnSp>
        <p:nvCxnSpPr>
          <p:cNvPr id="13" name="Straight Connector 12"/>
          <p:cNvCxnSpPr/>
          <p:nvPr/>
        </p:nvCxnSpPr>
        <p:spPr>
          <a:xfrm>
            <a:off x="5093606" y="6044921"/>
            <a:ext cx="1450356" cy="0"/>
          </a:xfrm>
          <a:prstGeom prst="line">
            <a:avLst/>
          </a:prstGeom>
        </p:spPr>
        <p:style>
          <a:lnRef idx="2">
            <a:schemeClr val="dk1"/>
          </a:lnRef>
          <a:fillRef idx="0">
            <a:schemeClr val="dk1"/>
          </a:fillRef>
          <a:effectRef idx="1">
            <a:schemeClr val="dk1"/>
          </a:effectRef>
          <a:fontRef idx="minor">
            <a:schemeClr val="tx1"/>
          </a:fontRef>
        </p:style>
      </p:cxnSp>
      <p:sp>
        <p:nvSpPr>
          <p:cNvPr id="14" name="TextBox 13"/>
          <p:cNvSpPr txBox="1"/>
          <p:nvPr/>
        </p:nvSpPr>
        <p:spPr>
          <a:xfrm>
            <a:off x="5652120" y="6140875"/>
            <a:ext cx="792088" cy="461665"/>
          </a:xfrm>
          <a:prstGeom prst="rect">
            <a:avLst/>
          </a:prstGeom>
          <a:noFill/>
        </p:spPr>
        <p:txBody>
          <a:bodyPr wrap="square" rtlCol="0">
            <a:spAutoFit/>
          </a:bodyPr>
          <a:lstStyle/>
          <a:p>
            <a:r>
              <a:rPr lang="en-GB" sz="2400" dirty="0" smtClean="0"/>
              <a:t>2</a:t>
            </a:r>
            <a:endParaRPr lang="en-GB" sz="2400" dirty="0"/>
          </a:p>
        </p:txBody>
      </p:sp>
      <p:sp>
        <p:nvSpPr>
          <p:cNvPr id="15" name="TextBox 14"/>
          <p:cNvSpPr txBox="1"/>
          <p:nvPr/>
        </p:nvSpPr>
        <p:spPr>
          <a:xfrm>
            <a:off x="6732240" y="5718865"/>
            <a:ext cx="2760249" cy="461665"/>
          </a:xfrm>
          <a:prstGeom prst="rect">
            <a:avLst/>
          </a:prstGeom>
          <a:noFill/>
        </p:spPr>
        <p:txBody>
          <a:bodyPr wrap="square" rtlCol="0">
            <a:spAutoFit/>
          </a:bodyPr>
          <a:lstStyle/>
          <a:p>
            <a:r>
              <a:rPr lang="en-GB" sz="2400" dirty="0" smtClean="0"/>
              <a:t>= 4.15 k Watts</a:t>
            </a:r>
            <a:endParaRPr lang="en-GB" sz="2400" dirty="0"/>
          </a:p>
        </p:txBody>
      </p:sp>
    </p:spTree>
    <p:extLst>
      <p:ext uri="{BB962C8B-B14F-4D97-AF65-F5344CB8AC3E}">
        <p14:creationId xmlns:p14="http://schemas.microsoft.com/office/powerpoint/2010/main" val="2566175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 calcmode="lin" valueType="num">
                                      <p:cBhvr additive="base">
                                        <p:cTn id="1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anim calcmode="lin" valueType="num">
                                      <p:cBhvr additive="base">
                                        <p:cTn id="19"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xEl>
                                              <p:pRg st="0" end="0"/>
                                            </p:txEl>
                                          </p:spTgt>
                                        </p:tgtEl>
                                        <p:attrNameLst>
                                          <p:attrName>style.visibility</p:attrName>
                                        </p:attrNameLst>
                                      </p:cBhvr>
                                      <p:to>
                                        <p:strVal val="visible"/>
                                      </p:to>
                                    </p:set>
                                    <p:anim calcmode="lin" valueType="num">
                                      <p:cBhvr additive="base">
                                        <p:cTn id="25"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
                                            <p:txEl>
                                              <p:pRg st="2" end="2"/>
                                            </p:txEl>
                                          </p:spTgt>
                                        </p:tgtEl>
                                        <p:attrNameLst>
                                          <p:attrName>style.visibility</p:attrName>
                                        </p:attrNameLst>
                                      </p:cBhvr>
                                      <p:to>
                                        <p:strVal val="visible"/>
                                      </p:to>
                                    </p:set>
                                    <p:anim calcmode="lin" valueType="num">
                                      <p:cBhvr additive="base">
                                        <p:cTn id="31"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fill="hold"/>
                                        <p:tgtEl>
                                          <p:spTgt spid="14"/>
                                        </p:tgtEl>
                                        <p:attrNameLst>
                                          <p:attrName>ppt_x</p:attrName>
                                        </p:attrNameLst>
                                      </p:cBhvr>
                                      <p:tavLst>
                                        <p:tav tm="0">
                                          <p:val>
                                            <p:strVal val="#ppt_x"/>
                                          </p:val>
                                        </p:tav>
                                        <p:tav tm="100000">
                                          <p:val>
                                            <p:strVal val="#ppt_x"/>
                                          </p:val>
                                        </p:tav>
                                      </p:tavLst>
                                    </p:anim>
                                    <p:anim calcmode="lin" valueType="num">
                                      <p:cBhvr additive="base">
                                        <p:cTn id="4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4" grpId="0"/>
      <p:bldP spid="15"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6626" y="74266"/>
            <a:ext cx="8355814" cy="1569660"/>
          </a:xfrm>
          <a:prstGeom prst="rect">
            <a:avLst/>
          </a:prstGeom>
        </p:spPr>
        <p:txBody>
          <a:bodyPr wrap="none">
            <a:spAutoFit/>
          </a:bodyPr>
          <a:lstStyle/>
          <a:p>
            <a:r>
              <a:rPr lang="en-GB" sz="2400" b="1" dirty="0">
                <a:solidFill>
                  <a:srgbClr val="0070C0"/>
                </a:solidFill>
              </a:rPr>
              <a:t>Question </a:t>
            </a:r>
            <a:r>
              <a:rPr lang="en-GB" sz="2400" b="1" dirty="0" smtClean="0">
                <a:solidFill>
                  <a:srgbClr val="0070C0"/>
                </a:solidFill>
              </a:rPr>
              <a:t>6 –</a:t>
            </a:r>
          </a:p>
          <a:p>
            <a:pPr algn="just"/>
            <a:r>
              <a:rPr lang="en-GB" sz="2400" b="1" dirty="0" smtClean="0">
                <a:solidFill>
                  <a:srgbClr val="0070C0"/>
                </a:solidFill>
              </a:rPr>
              <a:t>The figure shows a room over which there is a pitched roof. </a:t>
            </a:r>
          </a:p>
          <a:p>
            <a:pPr algn="just"/>
            <a:r>
              <a:rPr lang="en-GB" sz="2400" b="1" dirty="0" smtClean="0">
                <a:solidFill>
                  <a:srgbClr val="0070C0"/>
                </a:solidFill>
              </a:rPr>
              <a:t>From the data determine the temperature inside the roof space </a:t>
            </a:r>
          </a:p>
          <a:p>
            <a:pPr algn="just"/>
            <a:r>
              <a:rPr lang="en-GB" sz="2400" b="1" dirty="0" smtClean="0">
                <a:solidFill>
                  <a:srgbClr val="0070C0"/>
                </a:solidFill>
              </a:rPr>
              <a:t>and hence the heat energy flow through it.</a:t>
            </a:r>
            <a:endParaRPr lang="en-GB" sz="2400" b="1" dirty="0">
              <a:solidFill>
                <a:srgbClr val="0070C0"/>
              </a:solidFill>
            </a:endParaRPr>
          </a:p>
        </p:txBody>
      </p:sp>
      <p:sp>
        <p:nvSpPr>
          <p:cNvPr id="3" name="Rectangle 2"/>
          <p:cNvSpPr/>
          <p:nvPr/>
        </p:nvSpPr>
        <p:spPr>
          <a:xfrm>
            <a:off x="4788024" y="4149080"/>
            <a:ext cx="3816424" cy="2304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Isosceles Triangle 3"/>
          <p:cNvSpPr/>
          <p:nvPr/>
        </p:nvSpPr>
        <p:spPr>
          <a:xfrm>
            <a:off x="4788024" y="2742485"/>
            <a:ext cx="3816424" cy="1368152"/>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7802462" y="2584605"/>
            <a:ext cx="504056" cy="461665"/>
          </a:xfrm>
          <a:prstGeom prst="rect">
            <a:avLst/>
          </a:prstGeom>
          <a:noFill/>
        </p:spPr>
        <p:txBody>
          <a:bodyPr wrap="square" rtlCol="0">
            <a:spAutoFit/>
          </a:bodyPr>
          <a:lstStyle/>
          <a:p>
            <a:r>
              <a:rPr lang="en-GB" sz="2400" dirty="0" err="1"/>
              <a:t>t</a:t>
            </a:r>
            <a:r>
              <a:rPr lang="en-GB" sz="2400" dirty="0" err="1" smtClean="0"/>
              <a:t>x</a:t>
            </a:r>
            <a:endParaRPr lang="en-US" sz="2400" dirty="0"/>
          </a:p>
        </p:txBody>
      </p:sp>
      <p:cxnSp>
        <p:nvCxnSpPr>
          <p:cNvPr id="7" name="Straight Arrow Connector 6"/>
          <p:cNvCxnSpPr/>
          <p:nvPr/>
        </p:nvCxnSpPr>
        <p:spPr>
          <a:xfrm>
            <a:off x="4788024" y="6525344"/>
            <a:ext cx="3744416" cy="0"/>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4743312" y="2670477"/>
            <a:ext cx="1916920" cy="1365792"/>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5336140" y="2946024"/>
            <a:ext cx="576064" cy="369332"/>
          </a:xfrm>
          <a:prstGeom prst="rect">
            <a:avLst/>
          </a:prstGeom>
          <a:noFill/>
        </p:spPr>
        <p:txBody>
          <a:bodyPr wrap="square" rtlCol="0">
            <a:spAutoFit/>
          </a:bodyPr>
          <a:lstStyle/>
          <a:p>
            <a:r>
              <a:rPr lang="en-GB" dirty="0" smtClean="0"/>
              <a:t>5m</a:t>
            </a:r>
            <a:endParaRPr lang="en-US" dirty="0"/>
          </a:p>
        </p:txBody>
      </p:sp>
      <p:sp>
        <p:nvSpPr>
          <p:cNvPr id="18" name="TextBox 17"/>
          <p:cNvSpPr txBox="1"/>
          <p:nvPr/>
        </p:nvSpPr>
        <p:spPr>
          <a:xfrm>
            <a:off x="367253" y="1841071"/>
            <a:ext cx="4508556" cy="3908762"/>
          </a:xfrm>
          <a:prstGeom prst="rect">
            <a:avLst/>
          </a:prstGeom>
          <a:noFill/>
        </p:spPr>
        <p:txBody>
          <a:bodyPr wrap="square" rtlCol="0">
            <a:spAutoFit/>
          </a:bodyPr>
          <a:lstStyle/>
          <a:p>
            <a:r>
              <a:rPr lang="en-GB" dirty="0" smtClean="0"/>
              <a:t>DATA:</a:t>
            </a:r>
          </a:p>
          <a:p>
            <a:endParaRPr lang="en-GB" dirty="0" smtClean="0"/>
          </a:p>
          <a:p>
            <a:r>
              <a:rPr lang="en-GB" dirty="0" smtClean="0"/>
              <a:t>Indoor room temperature 18 degree C</a:t>
            </a:r>
          </a:p>
          <a:p>
            <a:r>
              <a:rPr lang="en-GB" dirty="0" smtClean="0"/>
              <a:t>Outdoor temperature </a:t>
            </a:r>
            <a:r>
              <a:rPr lang="en-GB" b="1" dirty="0" smtClean="0">
                <a:solidFill>
                  <a:srgbClr val="FF0000"/>
                </a:solidFill>
              </a:rPr>
              <a:t>-1 </a:t>
            </a:r>
            <a:r>
              <a:rPr lang="en-GB" dirty="0" smtClean="0"/>
              <a:t>degree C</a:t>
            </a:r>
          </a:p>
          <a:p>
            <a:r>
              <a:rPr lang="en-GB" dirty="0" smtClean="0"/>
              <a:t>Air change rate is 1 per hour</a:t>
            </a:r>
          </a:p>
          <a:p>
            <a:r>
              <a:rPr lang="en-GB" dirty="0" smtClean="0"/>
              <a:t>Ventilation Allowance  = .34</a:t>
            </a:r>
          </a:p>
          <a:p>
            <a:r>
              <a:rPr lang="en-GB" dirty="0" smtClean="0"/>
              <a:t>Room height of 2 metres </a:t>
            </a:r>
          </a:p>
          <a:p>
            <a:endParaRPr lang="en-GB" dirty="0" smtClean="0"/>
          </a:p>
          <a:p>
            <a:r>
              <a:rPr lang="en-GB" dirty="0" smtClean="0"/>
              <a:t>U value Roof tiles on felt = U</a:t>
            </a:r>
            <a:r>
              <a:rPr lang="en-GB" sz="1200" dirty="0" smtClean="0"/>
              <a:t>T </a:t>
            </a:r>
            <a:r>
              <a:rPr lang="en-GB" sz="1400" b="1" dirty="0" smtClean="0"/>
              <a:t>= </a:t>
            </a:r>
            <a:r>
              <a:rPr lang="en-GB" b="1" dirty="0" smtClean="0"/>
              <a:t>3.0 W/m2 </a:t>
            </a:r>
          </a:p>
          <a:p>
            <a:r>
              <a:rPr lang="en-GB" dirty="0"/>
              <a:t>U value </a:t>
            </a:r>
            <a:r>
              <a:rPr lang="en-GB" dirty="0" smtClean="0"/>
              <a:t>Gable End = U</a:t>
            </a:r>
            <a:r>
              <a:rPr lang="en-GB" sz="1600" dirty="0" smtClean="0"/>
              <a:t>G</a:t>
            </a:r>
            <a:r>
              <a:rPr lang="en-GB" dirty="0" smtClean="0"/>
              <a:t> </a:t>
            </a:r>
            <a:r>
              <a:rPr lang="en-GB" b="1" dirty="0"/>
              <a:t>= </a:t>
            </a:r>
            <a:r>
              <a:rPr lang="en-GB" b="1" dirty="0" smtClean="0"/>
              <a:t>1.7 </a:t>
            </a:r>
            <a:r>
              <a:rPr lang="en-GB" b="1" dirty="0"/>
              <a:t>W/m2 </a:t>
            </a:r>
            <a:endParaRPr lang="en-GB" b="1" dirty="0" smtClean="0"/>
          </a:p>
          <a:p>
            <a:r>
              <a:rPr lang="en-GB" dirty="0"/>
              <a:t>U value </a:t>
            </a:r>
            <a:r>
              <a:rPr lang="en-GB" dirty="0" smtClean="0"/>
              <a:t>Room Ceiling </a:t>
            </a:r>
            <a:r>
              <a:rPr lang="en-GB" dirty="0"/>
              <a:t>= </a:t>
            </a:r>
            <a:r>
              <a:rPr lang="en-GB" dirty="0" err="1" smtClean="0"/>
              <a:t>U</a:t>
            </a:r>
            <a:r>
              <a:rPr lang="en-GB" sz="1600" dirty="0" err="1" smtClean="0"/>
              <a:t>c</a:t>
            </a:r>
            <a:r>
              <a:rPr lang="en-GB" dirty="0" smtClean="0"/>
              <a:t> </a:t>
            </a:r>
            <a:r>
              <a:rPr lang="en-GB" b="1" dirty="0"/>
              <a:t>= </a:t>
            </a:r>
            <a:r>
              <a:rPr lang="en-GB" b="1" dirty="0" smtClean="0"/>
              <a:t>1.5 </a:t>
            </a:r>
            <a:r>
              <a:rPr lang="en-GB" b="1" dirty="0"/>
              <a:t>W/m2 </a:t>
            </a:r>
            <a:endParaRPr lang="en-GB" b="1" dirty="0" smtClean="0"/>
          </a:p>
          <a:p>
            <a:endParaRPr lang="en-GB" b="1" dirty="0"/>
          </a:p>
          <a:p>
            <a:endParaRPr lang="en-US" b="1" dirty="0"/>
          </a:p>
          <a:p>
            <a:endParaRPr lang="en-US" sz="1400" b="1" dirty="0"/>
          </a:p>
        </p:txBody>
      </p:sp>
      <p:cxnSp>
        <p:nvCxnSpPr>
          <p:cNvPr id="20" name="Straight Arrow Connector 19"/>
          <p:cNvCxnSpPr/>
          <p:nvPr/>
        </p:nvCxnSpPr>
        <p:spPr>
          <a:xfrm flipV="1">
            <a:off x="6660232" y="2815438"/>
            <a:ext cx="31966" cy="1292839"/>
          </a:xfrm>
          <a:prstGeom prst="straightConnector1">
            <a:avLst/>
          </a:prstGeom>
          <a:ln w="28575">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H="1">
            <a:off x="7364330" y="3046270"/>
            <a:ext cx="520038" cy="74918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6250214" y="3236195"/>
            <a:ext cx="576064" cy="369332"/>
          </a:xfrm>
          <a:prstGeom prst="rect">
            <a:avLst/>
          </a:prstGeom>
          <a:noFill/>
        </p:spPr>
        <p:txBody>
          <a:bodyPr wrap="square" rtlCol="0">
            <a:spAutoFit/>
          </a:bodyPr>
          <a:lstStyle/>
          <a:p>
            <a:r>
              <a:rPr lang="en-GB" dirty="0"/>
              <a:t>4</a:t>
            </a:r>
            <a:r>
              <a:rPr lang="en-GB" dirty="0" smtClean="0"/>
              <a:t>m</a:t>
            </a:r>
            <a:endParaRPr lang="en-US" dirty="0"/>
          </a:p>
        </p:txBody>
      </p:sp>
      <p:sp>
        <p:nvSpPr>
          <p:cNvPr id="27" name="TextBox 26"/>
          <p:cNvSpPr txBox="1"/>
          <p:nvPr/>
        </p:nvSpPr>
        <p:spPr>
          <a:xfrm>
            <a:off x="7208703" y="2084497"/>
            <a:ext cx="1564750" cy="923330"/>
          </a:xfrm>
          <a:prstGeom prst="rect">
            <a:avLst/>
          </a:prstGeom>
          <a:noFill/>
        </p:spPr>
        <p:txBody>
          <a:bodyPr wrap="square" rtlCol="0">
            <a:spAutoFit/>
          </a:bodyPr>
          <a:lstStyle/>
          <a:p>
            <a:r>
              <a:rPr lang="en-GB" dirty="0" smtClean="0"/>
              <a:t>Temperature inside roof space</a:t>
            </a:r>
            <a:endParaRPr lang="en-US" dirty="0"/>
          </a:p>
        </p:txBody>
      </p:sp>
      <p:sp>
        <p:nvSpPr>
          <p:cNvPr id="15" name="TextBox 14"/>
          <p:cNvSpPr txBox="1"/>
          <p:nvPr/>
        </p:nvSpPr>
        <p:spPr>
          <a:xfrm>
            <a:off x="5650782" y="5763541"/>
            <a:ext cx="2592288" cy="369332"/>
          </a:xfrm>
          <a:prstGeom prst="rect">
            <a:avLst/>
          </a:prstGeom>
          <a:noFill/>
        </p:spPr>
        <p:txBody>
          <a:bodyPr wrap="square" rtlCol="0">
            <a:spAutoFit/>
          </a:bodyPr>
          <a:lstStyle/>
          <a:p>
            <a:r>
              <a:rPr lang="en-GB" dirty="0" smtClean="0"/>
              <a:t>6m wide  x 8m deep </a:t>
            </a:r>
            <a:endParaRPr lang="en-US" dirty="0"/>
          </a:p>
        </p:txBody>
      </p:sp>
    </p:spTree>
    <p:extLst>
      <p:ext uri="{BB962C8B-B14F-4D97-AF65-F5344CB8AC3E}">
        <p14:creationId xmlns:p14="http://schemas.microsoft.com/office/powerpoint/2010/main" val="120518192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404664"/>
            <a:ext cx="6048672" cy="1077218"/>
          </a:xfrm>
          <a:prstGeom prst="rect">
            <a:avLst/>
          </a:prstGeom>
          <a:noFill/>
        </p:spPr>
        <p:txBody>
          <a:bodyPr wrap="square" rtlCol="0">
            <a:spAutoFit/>
          </a:bodyPr>
          <a:lstStyle/>
          <a:p>
            <a:r>
              <a:rPr lang="en-GB" sz="3200" b="1" dirty="0" smtClean="0">
                <a:solidFill>
                  <a:srgbClr val="0070C0"/>
                </a:solidFill>
              </a:rPr>
              <a:t>Under steady temperatures:</a:t>
            </a:r>
          </a:p>
          <a:p>
            <a:r>
              <a:rPr lang="en-GB" sz="3200" b="1" dirty="0" smtClean="0">
                <a:solidFill>
                  <a:srgbClr val="0070C0"/>
                </a:solidFill>
              </a:rPr>
              <a:t>HEAT LOSSES = HEAT GAINS</a:t>
            </a:r>
            <a:endParaRPr lang="en-US" sz="3200" b="1" dirty="0">
              <a:solidFill>
                <a:srgbClr val="0070C0"/>
              </a:solidFill>
            </a:endParaRPr>
          </a:p>
        </p:txBody>
      </p:sp>
      <p:sp>
        <p:nvSpPr>
          <p:cNvPr id="3" name="TextBox 2"/>
          <p:cNvSpPr txBox="1"/>
          <p:nvPr/>
        </p:nvSpPr>
        <p:spPr>
          <a:xfrm>
            <a:off x="2051720" y="1577995"/>
            <a:ext cx="2016224" cy="2031325"/>
          </a:xfrm>
          <a:prstGeom prst="rect">
            <a:avLst/>
          </a:prstGeom>
          <a:noFill/>
        </p:spPr>
        <p:txBody>
          <a:bodyPr wrap="square" rtlCol="0">
            <a:spAutoFit/>
          </a:bodyPr>
          <a:lstStyle/>
          <a:p>
            <a:r>
              <a:rPr lang="en-GB" dirty="0" smtClean="0"/>
              <a:t>So…..</a:t>
            </a:r>
          </a:p>
          <a:p>
            <a:endParaRPr lang="en-GB" dirty="0"/>
          </a:p>
          <a:p>
            <a:r>
              <a:rPr lang="en-GB" dirty="0" smtClean="0"/>
              <a:t>SUM OF Heat Losses through felt roof tiles + gable ends + ventilation from room below</a:t>
            </a:r>
            <a:endParaRPr lang="en-US" dirty="0"/>
          </a:p>
        </p:txBody>
      </p:sp>
      <p:sp>
        <p:nvSpPr>
          <p:cNvPr id="4" name="TextBox 3"/>
          <p:cNvSpPr txBox="1"/>
          <p:nvPr/>
        </p:nvSpPr>
        <p:spPr>
          <a:xfrm>
            <a:off x="4788024" y="2439770"/>
            <a:ext cx="576064" cy="584775"/>
          </a:xfrm>
          <a:prstGeom prst="rect">
            <a:avLst/>
          </a:prstGeom>
          <a:noFill/>
        </p:spPr>
        <p:txBody>
          <a:bodyPr wrap="square" rtlCol="0">
            <a:spAutoFit/>
          </a:bodyPr>
          <a:lstStyle/>
          <a:p>
            <a:r>
              <a:rPr lang="en-GB" sz="3200" dirty="0"/>
              <a:t>=</a:t>
            </a:r>
            <a:endParaRPr lang="en-US" sz="3200" dirty="0"/>
          </a:p>
        </p:txBody>
      </p:sp>
      <p:sp>
        <p:nvSpPr>
          <p:cNvPr id="5" name="TextBox 4"/>
          <p:cNvSpPr txBox="1"/>
          <p:nvPr/>
        </p:nvSpPr>
        <p:spPr>
          <a:xfrm>
            <a:off x="5868144" y="2333789"/>
            <a:ext cx="1872208" cy="923330"/>
          </a:xfrm>
          <a:prstGeom prst="rect">
            <a:avLst/>
          </a:prstGeom>
          <a:noFill/>
        </p:spPr>
        <p:txBody>
          <a:bodyPr wrap="square" rtlCol="0">
            <a:spAutoFit/>
          </a:bodyPr>
          <a:lstStyle/>
          <a:p>
            <a:r>
              <a:rPr lang="en-GB" dirty="0" smtClean="0"/>
              <a:t>SUM OF Heat Gains through ceiling</a:t>
            </a:r>
            <a:endParaRPr lang="en-US" dirty="0"/>
          </a:p>
        </p:txBody>
      </p:sp>
      <p:sp>
        <p:nvSpPr>
          <p:cNvPr id="6" name="TextBox 5"/>
          <p:cNvSpPr txBox="1"/>
          <p:nvPr/>
        </p:nvSpPr>
        <p:spPr>
          <a:xfrm>
            <a:off x="755576" y="3874849"/>
            <a:ext cx="7704856" cy="461665"/>
          </a:xfrm>
          <a:prstGeom prst="rect">
            <a:avLst/>
          </a:prstGeom>
          <a:noFill/>
        </p:spPr>
        <p:txBody>
          <a:bodyPr wrap="square" rtlCol="0">
            <a:spAutoFit/>
          </a:bodyPr>
          <a:lstStyle/>
          <a:p>
            <a:r>
              <a:rPr lang="en-GB" sz="2400" dirty="0" smtClean="0"/>
              <a:t>(U</a:t>
            </a:r>
            <a:r>
              <a:rPr lang="en-GB" sz="2000" baseline="-25000" dirty="0" smtClean="0"/>
              <a:t>T</a:t>
            </a:r>
            <a:r>
              <a:rPr lang="en-GB" sz="2400" dirty="0" smtClean="0"/>
              <a:t>A</a:t>
            </a:r>
            <a:r>
              <a:rPr lang="en-GB" sz="2000" baseline="-25000" dirty="0" smtClean="0"/>
              <a:t>T</a:t>
            </a:r>
            <a:r>
              <a:rPr lang="en-GB" sz="2400" dirty="0" smtClean="0"/>
              <a:t> + U</a:t>
            </a:r>
            <a:r>
              <a:rPr lang="en-GB" sz="2000" baseline="-25000" dirty="0" smtClean="0"/>
              <a:t>G</a:t>
            </a:r>
            <a:r>
              <a:rPr lang="en-GB" sz="2400" dirty="0" smtClean="0"/>
              <a:t>A</a:t>
            </a:r>
            <a:r>
              <a:rPr lang="en-GB" sz="2000" baseline="-25000" dirty="0" smtClean="0"/>
              <a:t>G</a:t>
            </a:r>
            <a:r>
              <a:rPr lang="en-GB" sz="2400" dirty="0" smtClean="0"/>
              <a:t> + (.34 x n x V)) x (</a:t>
            </a:r>
            <a:r>
              <a:rPr lang="en-GB" sz="2400" dirty="0" err="1" smtClean="0"/>
              <a:t>t</a:t>
            </a:r>
            <a:r>
              <a:rPr lang="en-GB" sz="2400" baseline="-25000" dirty="0" err="1" smtClean="0"/>
              <a:t>x</a:t>
            </a:r>
            <a:r>
              <a:rPr lang="en-GB" sz="2400" dirty="0" smtClean="0"/>
              <a:t> – t</a:t>
            </a:r>
            <a:r>
              <a:rPr lang="en-GB" sz="2400" baseline="-25000" dirty="0" smtClean="0"/>
              <a:t>o</a:t>
            </a:r>
            <a:r>
              <a:rPr lang="en-GB" sz="2400" dirty="0" smtClean="0"/>
              <a:t>)    =     U</a:t>
            </a:r>
            <a:r>
              <a:rPr lang="en-GB" sz="2000" baseline="-25000" dirty="0" smtClean="0"/>
              <a:t>C</a:t>
            </a:r>
            <a:r>
              <a:rPr lang="en-GB" sz="2400" dirty="0" smtClean="0"/>
              <a:t>A</a:t>
            </a:r>
            <a:r>
              <a:rPr lang="en-GB" sz="2000" baseline="-25000" dirty="0" smtClean="0"/>
              <a:t>C</a:t>
            </a:r>
            <a:r>
              <a:rPr lang="en-GB" sz="2000" dirty="0" smtClean="0"/>
              <a:t> </a:t>
            </a:r>
            <a:r>
              <a:rPr lang="en-GB" sz="2400" dirty="0" smtClean="0"/>
              <a:t>(tai – </a:t>
            </a:r>
            <a:r>
              <a:rPr lang="en-GB" sz="2400" dirty="0" err="1" smtClean="0"/>
              <a:t>t</a:t>
            </a:r>
            <a:r>
              <a:rPr lang="en-GB" sz="2400" baseline="-25000" dirty="0" err="1" smtClean="0"/>
              <a:t>x</a:t>
            </a:r>
            <a:r>
              <a:rPr lang="en-GB" sz="2400" dirty="0" smtClean="0"/>
              <a:t>) </a:t>
            </a:r>
            <a:endParaRPr lang="en-US" sz="2400" dirty="0"/>
          </a:p>
        </p:txBody>
      </p:sp>
      <p:sp>
        <p:nvSpPr>
          <p:cNvPr id="7" name="TextBox 6"/>
          <p:cNvSpPr txBox="1"/>
          <p:nvPr/>
        </p:nvSpPr>
        <p:spPr>
          <a:xfrm>
            <a:off x="521550" y="4584912"/>
            <a:ext cx="1224136" cy="369332"/>
          </a:xfrm>
          <a:prstGeom prst="rect">
            <a:avLst/>
          </a:prstGeom>
          <a:noFill/>
        </p:spPr>
        <p:txBody>
          <a:bodyPr wrap="square" rtlCol="0">
            <a:spAutoFit/>
          </a:bodyPr>
          <a:lstStyle/>
          <a:p>
            <a:r>
              <a:rPr lang="en-GB" dirty="0" smtClean="0"/>
              <a:t>Tiles / Felt</a:t>
            </a:r>
            <a:endParaRPr lang="en-US" dirty="0"/>
          </a:p>
        </p:txBody>
      </p:sp>
      <p:sp>
        <p:nvSpPr>
          <p:cNvPr id="8" name="TextBox 7"/>
          <p:cNvSpPr txBox="1"/>
          <p:nvPr/>
        </p:nvSpPr>
        <p:spPr>
          <a:xfrm>
            <a:off x="1746862" y="4584912"/>
            <a:ext cx="1224136" cy="369332"/>
          </a:xfrm>
          <a:prstGeom prst="rect">
            <a:avLst/>
          </a:prstGeom>
          <a:noFill/>
        </p:spPr>
        <p:txBody>
          <a:bodyPr wrap="square" rtlCol="0">
            <a:spAutoFit/>
          </a:bodyPr>
          <a:lstStyle/>
          <a:p>
            <a:r>
              <a:rPr lang="en-GB" dirty="0" smtClean="0"/>
              <a:t>Gables</a:t>
            </a:r>
            <a:endParaRPr lang="en-US" dirty="0"/>
          </a:p>
        </p:txBody>
      </p:sp>
      <p:sp>
        <p:nvSpPr>
          <p:cNvPr id="9" name="TextBox 8"/>
          <p:cNvSpPr txBox="1"/>
          <p:nvPr/>
        </p:nvSpPr>
        <p:spPr>
          <a:xfrm>
            <a:off x="2860362" y="4584912"/>
            <a:ext cx="1656184" cy="923330"/>
          </a:xfrm>
          <a:prstGeom prst="rect">
            <a:avLst/>
          </a:prstGeom>
          <a:noFill/>
        </p:spPr>
        <p:txBody>
          <a:bodyPr wrap="square" rtlCol="0">
            <a:spAutoFit/>
          </a:bodyPr>
          <a:lstStyle/>
          <a:p>
            <a:r>
              <a:rPr lang="en-GB" dirty="0" smtClean="0"/>
              <a:t>Ventilation</a:t>
            </a:r>
          </a:p>
          <a:p>
            <a:r>
              <a:rPr lang="en-GB" dirty="0" smtClean="0"/>
              <a:t>Room changes</a:t>
            </a:r>
          </a:p>
          <a:p>
            <a:r>
              <a:rPr lang="en-GB" dirty="0" smtClean="0"/>
              <a:t>Room Volume</a:t>
            </a:r>
            <a:endParaRPr lang="en-US" dirty="0"/>
          </a:p>
        </p:txBody>
      </p:sp>
      <p:sp>
        <p:nvSpPr>
          <p:cNvPr id="10" name="TextBox 9"/>
          <p:cNvSpPr txBox="1"/>
          <p:nvPr/>
        </p:nvSpPr>
        <p:spPr>
          <a:xfrm>
            <a:off x="4405910" y="4584912"/>
            <a:ext cx="1224136" cy="369332"/>
          </a:xfrm>
          <a:prstGeom prst="rect">
            <a:avLst/>
          </a:prstGeom>
          <a:noFill/>
        </p:spPr>
        <p:txBody>
          <a:bodyPr wrap="square" rtlCol="0">
            <a:spAutoFit/>
          </a:bodyPr>
          <a:lstStyle/>
          <a:p>
            <a:r>
              <a:rPr lang="en-GB" dirty="0" smtClean="0"/>
              <a:t>Temp diff.</a:t>
            </a:r>
            <a:endParaRPr lang="en-US" dirty="0"/>
          </a:p>
        </p:txBody>
      </p:sp>
      <p:sp>
        <p:nvSpPr>
          <p:cNvPr id="11" name="TextBox 10"/>
          <p:cNvSpPr txBox="1"/>
          <p:nvPr/>
        </p:nvSpPr>
        <p:spPr>
          <a:xfrm>
            <a:off x="5940152" y="4584912"/>
            <a:ext cx="2376264" cy="369332"/>
          </a:xfrm>
          <a:prstGeom prst="rect">
            <a:avLst/>
          </a:prstGeom>
          <a:noFill/>
        </p:spPr>
        <p:txBody>
          <a:bodyPr wrap="square" rtlCol="0">
            <a:spAutoFit/>
          </a:bodyPr>
          <a:lstStyle/>
          <a:p>
            <a:r>
              <a:rPr lang="en-GB" dirty="0" smtClean="0"/>
              <a:t>Ceiling </a:t>
            </a:r>
            <a:r>
              <a:rPr lang="en-GB" dirty="0"/>
              <a:t> </a:t>
            </a:r>
            <a:r>
              <a:rPr lang="en-GB" dirty="0" smtClean="0"/>
              <a:t>x Temp diff.</a:t>
            </a:r>
            <a:endParaRPr lang="en-US" dirty="0"/>
          </a:p>
        </p:txBody>
      </p:sp>
      <p:sp>
        <p:nvSpPr>
          <p:cNvPr id="12" name="TextBox 11"/>
          <p:cNvSpPr txBox="1"/>
          <p:nvPr/>
        </p:nvSpPr>
        <p:spPr>
          <a:xfrm>
            <a:off x="323528" y="5661248"/>
            <a:ext cx="1944216" cy="923330"/>
          </a:xfrm>
          <a:prstGeom prst="rect">
            <a:avLst/>
          </a:prstGeom>
          <a:noFill/>
          <a:ln w="12700">
            <a:solidFill>
              <a:schemeClr val="tx1"/>
            </a:solidFill>
          </a:ln>
        </p:spPr>
        <p:txBody>
          <a:bodyPr wrap="square" rtlCol="0">
            <a:spAutoFit/>
          </a:bodyPr>
          <a:lstStyle/>
          <a:p>
            <a:r>
              <a:rPr lang="en-GB" dirty="0" smtClean="0"/>
              <a:t>U</a:t>
            </a:r>
            <a:r>
              <a:rPr lang="en-GB" baseline="-25000" dirty="0" smtClean="0"/>
              <a:t>T</a:t>
            </a:r>
            <a:r>
              <a:rPr lang="en-GB" dirty="0" smtClean="0"/>
              <a:t> = Tiles / Felt</a:t>
            </a:r>
          </a:p>
          <a:p>
            <a:r>
              <a:rPr lang="en-GB" dirty="0" smtClean="0"/>
              <a:t>U</a:t>
            </a:r>
            <a:r>
              <a:rPr lang="en-GB" baseline="-25000" dirty="0" smtClean="0"/>
              <a:t>G</a:t>
            </a:r>
            <a:r>
              <a:rPr lang="en-GB" dirty="0" smtClean="0"/>
              <a:t> = Gables</a:t>
            </a:r>
          </a:p>
          <a:p>
            <a:r>
              <a:rPr lang="en-GB" dirty="0" smtClean="0"/>
              <a:t>U</a:t>
            </a:r>
            <a:r>
              <a:rPr lang="en-GB" baseline="-25000" dirty="0" smtClean="0"/>
              <a:t>C</a:t>
            </a:r>
            <a:r>
              <a:rPr lang="en-GB" dirty="0" smtClean="0"/>
              <a:t> = Ceiling</a:t>
            </a:r>
            <a:endParaRPr lang="en-US" dirty="0"/>
          </a:p>
        </p:txBody>
      </p:sp>
    </p:spTree>
    <p:extLst>
      <p:ext uri="{BB962C8B-B14F-4D97-AF65-F5344CB8AC3E}">
        <p14:creationId xmlns:p14="http://schemas.microsoft.com/office/powerpoint/2010/main" val="42373244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722313"/>
            <a:ext cx="7704856" cy="461665"/>
          </a:xfrm>
          <a:prstGeom prst="rect">
            <a:avLst/>
          </a:prstGeom>
          <a:noFill/>
        </p:spPr>
        <p:txBody>
          <a:bodyPr wrap="square" rtlCol="0">
            <a:spAutoFit/>
          </a:bodyPr>
          <a:lstStyle/>
          <a:p>
            <a:r>
              <a:rPr lang="en-GB" sz="2400" dirty="0" smtClean="0"/>
              <a:t>(U</a:t>
            </a:r>
            <a:r>
              <a:rPr lang="en-GB" dirty="0" smtClean="0"/>
              <a:t>T</a:t>
            </a:r>
            <a:r>
              <a:rPr lang="en-GB" sz="2400" dirty="0" smtClean="0"/>
              <a:t>A</a:t>
            </a:r>
            <a:r>
              <a:rPr lang="en-GB" dirty="0" smtClean="0"/>
              <a:t>T</a:t>
            </a:r>
            <a:r>
              <a:rPr lang="en-GB" sz="2400" dirty="0" smtClean="0"/>
              <a:t> + U</a:t>
            </a:r>
            <a:r>
              <a:rPr lang="en-GB" dirty="0" smtClean="0"/>
              <a:t>G</a:t>
            </a:r>
            <a:r>
              <a:rPr lang="en-GB" sz="2400" dirty="0" smtClean="0"/>
              <a:t>A</a:t>
            </a:r>
            <a:r>
              <a:rPr lang="en-GB" dirty="0" smtClean="0"/>
              <a:t>G</a:t>
            </a:r>
            <a:r>
              <a:rPr lang="en-GB" sz="2400" dirty="0" smtClean="0"/>
              <a:t> + (.34 x n x V)) x (</a:t>
            </a:r>
            <a:r>
              <a:rPr lang="en-GB" sz="2400" dirty="0" err="1" smtClean="0"/>
              <a:t>tx</a:t>
            </a:r>
            <a:r>
              <a:rPr lang="en-GB" sz="2400" dirty="0" smtClean="0"/>
              <a:t> – to)    =     U</a:t>
            </a:r>
            <a:r>
              <a:rPr lang="en-GB" dirty="0" smtClean="0"/>
              <a:t>C</a:t>
            </a:r>
            <a:r>
              <a:rPr lang="en-GB" sz="2400" dirty="0" smtClean="0"/>
              <a:t>A</a:t>
            </a:r>
            <a:r>
              <a:rPr lang="en-GB" sz="2000" dirty="0" smtClean="0"/>
              <a:t>C </a:t>
            </a:r>
            <a:r>
              <a:rPr lang="en-GB" sz="2400" dirty="0" smtClean="0"/>
              <a:t>(tai – </a:t>
            </a:r>
            <a:r>
              <a:rPr lang="en-GB" sz="2400" dirty="0" err="1" smtClean="0"/>
              <a:t>tx</a:t>
            </a:r>
            <a:r>
              <a:rPr lang="en-GB" sz="2400" dirty="0" smtClean="0"/>
              <a:t>) </a:t>
            </a:r>
            <a:endParaRPr lang="en-US" sz="2400" dirty="0"/>
          </a:p>
        </p:txBody>
      </p:sp>
      <p:sp>
        <p:nvSpPr>
          <p:cNvPr id="3" name="TextBox 2"/>
          <p:cNvSpPr txBox="1"/>
          <p:nvPr/>
        </p:nvSpPr>
        <p:spPr>
          <a:xfrm>
            <a:off x="3695414" y="1257727"/>
            <a:ext cx="1584176" cy="369332"/>
          </a:xfrm>
          <a:prstGeom prst="rect">
            <a:avLst/>
          </a:prstGeom>
          <a:noFill/>
        </p:spPr>
        <p:txBody>
          <a:bodyPr wrap="square" rtlCol="0">
            <a:spAutoFit/>
          </a:bodyPr>
          <a:lstStyle/>
          <a:p>
            <a:r>
              <a:rPr lang="en-GB" dirty="0" smtClean="0"/>
              <a:t>Substituting</a:t>
            </a:r>
            <a:endParaRPr lang="en-US" dirty="0"/>
          </a:p>
        </p:txBody>
      </p:sp>
      <p:sp>
        <p:nvSpPr>
          <p:cNvPr id="4" name="TextBox 3"/>
          <p:cNvSpPr txBox="1"/>
          <p:nvPr/>
        </p:nvSpPr>
        <p:spPr>
          <a:xfrm>
            <a:off x="107504" y="1646558"/>
            <a:ext cx="8496944" cy="461665"/>
          </a:xfrm>
          <a:prstGeom prst="rect">
            <a:avLst/>
          </a:prstGeom>
          <a:noFill/>
        </p:spPr>
        <p:txBody>
          <a:bodyPr wrap="square" rtlCol="0">
            <a:spAutoFit/>
          </a:bodyPr>
          <a:lstStyle/>
          <a:p>
            <a:r>
              <a:rPr lang="en-GB" sz="2000" dirty="0" smtClean="0"/>
              <a:t>3(2x5x8) + 1.7( 2x(.5x6x4)) + .34 (2 x 6 x 8) x (</a:t>
            </a:r>
            <a:r>
              <a:rPr lang="en-GB" sz="2000" dirty="0" err="1" smtClean="0"/>
              <a:t>tx</a:t>
            </a:r>
            <a:r>
              <a:rPr lang="en-GB" sz="2000" dirty="0" smtClean="0"/>
              <a:t> – (-1))   </a:t>
            </a:r>
            <a:r>
              <a:rPr lang="en-GB" sz="2400" dirty="0" smtClean="0"/>
              <a:t>=  </a:t>
            </a:r>
            <a:r>
              <a:rPr lang="en-GB" sz="2000" dirty="0" smtClean="0"/>
              <a:t>1.5(6 x 8 ) x (18 – </a:t>
            </a:r>
            <a:r>
              <a:rPr lang="en-GB" sz="2000" dirty="0" err="1" smtClean="0"/>
              <a:t>tx</a:t>
            </a:r>
            <a:r>
              <a:rPr lang="en-GB" sz="2000" dirty="0" smtClean="0"/>
              <a:t>)</a:t>
            </a:r>
            <a:endParaRPr lang="en-US" sz="2000" dirty="0"/>
          </a:p>
        </p:txBody>
      </p:sp>
      <p:sp>
        <p:nvSpPr>
          <p:cNvPr id="5" name="TextBox 4"/>
          <p:cNvSpPr txBox="1"/>
          <p:nvPr/>
        </p:nvSpPr>
        <p:spPr>
          <a:xfrm>
            <a:off x="251520" y="2564904"/>
            <a:ext cx="8208912" cy="461665"/>
          </a:xfrm>
          <a:prstGeom prst="rect">
            <a:avLst/>
          </a:prstGeom>
          <a:noFill/>
        </p:spPr>
        <p:txBody>
          <a:bodyPr wrap="square" rtlCol="0">
            <a:spAutoFit/>
          </a:bodyPr>
          <a:lstStyle/>
          <a:p>
            <a:r>
              <a:rPr lang="en-GB" dirty="0" smtClean="0"/>
              <a:t>                                                       (240 + 40.8 + 32.64) x (</a:t>
            </a:r>
            <a:r>
              <a:rPr lang="en-GB" dirty="0" err="1" smtClean="0"/>
              <a:t>tx</a:t>
            </a:r>
            <a:r>
              <a:rPr lang="en-GB" dirty="0" smtClean="0"/>
              <a:t> + 1) </a:t>
            </a:r>
            <a:r>
              <a:rPr lang="en-GB" sz="2400" dirty="0" smtClean="0"/>
              <a:t>=</a:t>
            </a:r>
            <a:r>
              <a:rPr lang="en-GB" dirty="0" smtClean="0"/>
              <a:t> 72 x (18 – </a:t>
            </a:r>
            <a:r>
              <a:rPr lang="en-GB" dirty="0" err="1" smtClean="0"/>
              <a:t>tx</a:t>
            </a:r>
            <a:r>
              <a:rPr lang="en-GB" dirty="0" smtClean="0"/>
              <a:t>)</a:t>
            </a:r>
            <a:endParaRPr lang="en-US" dirty="0"/>
          </a:p>
        </p:txBody>
      </p:sp>
      <p:sp>
        <p:nvSpPr>
          <p:cNvPr id="6" name="TextBox 5"/>
          <p:cNvSpPr txBox="1"/>
          <p:nvPr/>
        </p:nvSpPr>
        <p:spPr>
          <a:xfrm>
            <a:off x="4365337" y="3298584"/>
            <a:ext cx="3230999" cy="461665"/>
          </a:xfrm>
          <a:prstGeom prst="rect">
            <a:avLst/>
          </a:prstGeom>
          <a:noFill/>
        </p:spPr>
        <p:txBody>
          <a:bodyPr wrap="square" rtlCol="0">
            <a:spAutoFit/>
          </a:bodyPr>
          <a:lstStyle/>
          <a:p>
            <a:r>
              <a:rPr lang="en-GB" dirty="0" smtClean="0"/>
              <a:t>313.44 x (tx+1) </a:t>
            </a:r>
            <a:r>
              <a:rPr lang="en-GB" sz="2400" dirty="0" smtClean="0"/>
              <a:t>= </a:t>
            </a:r>
            <a:r>
              <a:rPr lang="en-GB" dirty="0" smtClean="0"/>
              <a:t>72 x (18 – </a:t>
            </a:r>
            <a:r>
              <a:rPr lang="en-GB" dirty="0" err="1" smtClean="0"/>
              <a:t>tx</a:t>
            </a:r>
            <a:r>
              <a:rPr lang="en-GB" dirty="0" smtClean="0"/>
              <a:t>)</a:t>
            </a:r>
            <a:endParaRPr lang="en-US" dirty="0"/>
          </a:p>
        </p:txBody>
      </p:sp>
      <p:sp>
        <p:nvSpPr>
          <p:cNvPr id="7" name="TextBox 6"/>
          <p:cNvSpPr txBox="1"/>
          <p:nvPr/>
        </p:nvSpPr>
        <p:spPr>
          <a:xfrm>
            <a:off x="4149312" y="4149080"/>
            <a:ext cx="3663047" cy="461665"/>
          </a:xfrm>
          <a:prstGeom prst="rect">
            <a:avLst/>
          </a:prstGeom>
          <a:noFill/>
        </p:spPr>
        <p:txBody>
          <a:bodyPr wrap="square" rtlCol="0">
            <a:spAutoFit/>
          </a:bodyPr>
          <a:lstStyle/>
          <a:p>
            <a:r>
              <a:rPr lang="en-GB" dirty="0" smtClean="0"/>
              <a:t>313.44tx +313.44 </a:t>
            </a:r>
            <a:r>
              <a:rPr lang="en-GB" sz="2400" dirty="0" smtClean="0"/>
              <a:t>= </a:t>
            </a:r>
            <a:r>
              <a:rPr lang="en-GB" dirty="0" smtClean="0"/>
              <a:t>1296 – 72tx </a:t>
            </a:r>
            <a:endParaRPr lang="en-US" dirty="0"/>
          </a:p>
        </p:txBody>
      </p:sp>
      <p:sp>
        <p:nvSpPr>
          <p:cNvPr id="8" name="TextBox 7"/>
          <p:cNvSpPr txBox="1"/>
          <p:nvPr/>
        </p:nvSpPr>
        <p:spPr>
          <a:xfrm>
            <a:off x="4149312" y="4869160"/>
            <a:ext cx="3231000" cy="461665"/>
          </a:xfrm>
          <a:prstGeom prst="rect">
            <a:avLst/>
          </a:prstGeom>
          <a:noFill/>
        </p:spPr>
        <p:txBody>
          <a:bodyPr wrap="square" rtlCol="0">
            <a:spAutoFit/>
          </a:bodyPr>
          <a:lstStyle/>
          <a:p>
            <a:r>
              <a:rPr lang="en-GB" dirty="0" smtClean="0"/>
              <a:t>385.44tx </a:t>
            </a:r>
            <a:r>
              <a:rPr lang="en-GB" sz="2400" dirty="0" smtClean="0"/>
              <a:t>=</a:t>
            </a:r>
            <a:r>
              <a:rPr lang="en-GB" dirty="0" smtClean="0"/>
              <a:t> 982.56</a:t>
            </a:r>
            <a:endParaRPr lang="en-US" dirty="0"/>
          </a:p>
        </p:txBody>
      </p:sp>
      <p:sp>
        <p:nvSpPr>
          <p:cNvPr id="9" name="TextBox 8"/>
          <p:cNvSpPr txBox="1"/>
          <p:nvPr/>
        </p:nvSpPr>
        <p:spPr>
          <a:xfrm>
            <a:off x="4149312" y="5373216"/>
            <a:ext cx="3951080" cy="738664"/>
          </a:xfrm>
          <a:prstGeom prst="rect">
            <a:avLst/>
          </a:prstGeom>
          <a:noFill/>
        </p:spPr>
        <p:txBody>
          <a:bodyPr wrap="square" rtlCol="0">
            <a:spAutoFit/>
          </a:bodyPr>
          <a:lstStyle/>
          <a:p>
            <a:r>
              <a:rPr lang="en-GB" dirty="0" err="1"/>
              <a:t>t</a:t>
            </a:r>
            <a:r>
              <a:rPr lang="en-GB" dirty="0" err="1" smtClean="0"/>
              <a:t>x</a:t>
            </a:r>
            <a:r>
              <a:rPr lang="en-GB" dirty="0" smtClean="0"/>
              <a:t> = 982.56     </a:t>
            </a:r>
            <a:r>
              <a:rPr lang="en-GB" sz="2400" dirty="0" smtClean="0"/>
              <a:t>=</a:t>
            </a:r>
            <a:r>
              <a:rPr lang="en-GB" dirty="0" smtClean="0"/>
              <a:t>   </a:t>
            </a:r>
            <a:r>
              <a:rPr lang="en-GB" b="1" u="sng" dirty="0" smtClean="0"/>
              <a:t>2.55 degree C </a:t>
            </a:r>
          </a:p>
          <a:p>
            <a:r>
              <a:rPr lang="en-GB" dirty="0"/>
              <a:t> </a:t>
            </a:r>
            <a:r>
              <a:rPr lang="en-GB" dirty="0" smtClean="0"/>
              <a:t>       385.44 </a:t>
            </a:r>
            <a:endParaRPr lang="en-US" dirty="0"/>
          </a:p>
        </p:txBody>
      </p:sp>
      <p:cxnSp>
        <p:nvCxnSpPr>
          <p:cNvPr id="11" name="Straight Connector 10"/>
          <p:cNvCxnSpPr/>
          <p:nvPr/>
        </p:nvCxnSpPr>
        <p:spPr>
          <a:xfrm>
            <a:off x="4572000" y="5733256"/>
            <a:ext cx="72008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107504" y="188640"/>
            <a:ext cx="4824536" cy="461665"/>
          </a:xfrm>
          <a:prstGeom prst="rect">
            <a:avLst/>
          </a:prstGeom>
          <a:noFill/>
        </p:spPr>
        <p:txBody>
          <a:bodyPr wrap="square" rtlCol="0">
            <a:spAutoFit/>
          </a:bodyPr>
          <a:lstStyle/>
          <a:p>
            <a:r>
              <a:rPr lang="en-GB" sz="2400" dirty="0" smtClean="0"/>
              <a:t>Solution:</a:t>
            </a:r>
            <a:endParaRPr lang="en-US" sz="2400" dirty="0"/>
          </a:p>
        </p:txBody>
      </p:sp>
      <p:sp>
        <p:nvSpPr>
          <p:cNvPr id="13" name="TextBox 12"/>
          <p:cNvSpPr txBox="1"/>
          <p:nvPr/>
        </p:nvSpPr>
        <p:spPr>
          <a:xfrm>
            <a:off x="107504" y="2618707"/>
            <a:ext cx="1944216" cy="923330"/>
          </a:xfrm>
          <a:prstGeom prst="rect">
            <a:avLst/>
          </a:prstGeom>
          <a:noFill/>
          <a:ln w="12700">
            <a:solidFill>
              <a:schemeClr val="tx1"/>
            </a:solidFill>
          </a:ln>
        </p:spPr>
        <p:txBody>
          <a:bodyPr wrap="square" rtlCol="0">
            <a:spAutoFit/>
          </a:bodyPr>
          <a:lstStyle/>
          <a:p>
            <a:r>
              <a:rPr lang="en-GB" dirty="0" smtClean="0"/>
              <a:t>UT = Tiles</a:t>
            </a:r>
          </a:p>
          <a:p>
            <a:r>
              <a:rPr lang="en-GB" dirty="0" smtClean="0"/>
              <a:t>UG = Gables</a:t>
            </a:r>
          </a:p>
          <a:p>
            <a:r>
              <a:rPr lang="en-GB" dirty="0" smtClean="0"/>
              <a:t>UC = Ceiling</a:t>
            </a:r>
            <a:endParaRPr lang="en-US" dirty="0"/>
          </a:p>
        </p:txBody>
      </p:sp>
      <p:cxnSp>
        <p:nvCxnSpPr>
          <p:cNvPr id="14" name="Straight Arrow Connector 13"/>
          <p:cNvCxnSpPr/>
          <p:nvPr/>
        </p:nvCxnSpPr>
        <p:spPr>
          <a:xfrm flipH="1">
            <a:off x="755576" y="1183978"/>
            <a:ext cx="324036" cy="51683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2141730" y="1183978"/>
            <a:ext cx="0" cy="51683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a:off x="6732240" y="1168696"/>
            <a:ext cx="0" cy="51683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3826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620688"/>
            <a:ext cx="7560840" cy="2308324"/>
          </a:xfrm>
          <a:prstGeom prst="rect">
            <a:avLst/>
          </a:prstGeom>
          <a:noFill/>
        </p:spPr>
        <p:txBody>
          <a:bodyPr wrap="square" rtlCol="0">
            <a:spAutoFit/>
          </a:bodyPr>
          <a:lstStyle/>
          <a:p>
            <a:r>
              <a:rPr lang="en-GB" dirty="0" smtClean="0"/>
              <a:t>Heat energy flow may be obtained either through the ceiling or through the roof since:</a:t>
            </a:r>
          </a:p>
          <a:p>
            <a:endParaRPr lang="en-GB" dirty="0" smtClean="0"/>
          </a:p>
          <a:p>
            <a:r>
              <a:rPr lang="en-GB" dirty="0" smtClean="0"/>
              <a:t>Heat energy flow through the ceiling  = Heat energy flow through the roof </a:t>
            </a:r>
          </a:p>
          <a:p>
            <a:endParaRPr lang="en-GB" dirty="0"/>
          </a:p>
          <a:p>
            <a:endParaRPr lang="en-GB" dirty="0" smtClean="0"/>
          </a:p>
          <a:p>
            <a:r>
              <a:rPr lang="en-GB" dirty="0" smtClean="0"/>
              <a:t>It is easier to calculate it through the ceiling…</a:t>
            </a:r>
          </a:p>
          <a:p>
            <a:endParaRPr lang="en-US" dirty="0"/>
          </a:p>
        </p:txBody>
      </p:sp>
      <p:sp>
        <p:nvSpPr>
          <p:cNvPr id="3" name="TextBox 2"/>
          <p:cNvSpPr txBox="1"/>
          <p:nvPr/>
        </p:nvSpPr>
        <p:spPr>
          <a:xfrm>
            <a:off x="899592" y="2929012"/>
            <a:ext cx="7200800" cy="523220"/>
          </a:xfrm>
          <a:prstGeom prst="rect">
            <a:avLst/>
          </a:prstGeom>
          <a:noFill/>
        </p:spPr>
        <p:txBody>
          <a:bodyPr wrap="square" rtlCol="0">
            <a:spAutoFit/>
          </a:bodyPr>
          <a:lstStyle/>
          <a:p>
            <a:r>
              <a:rPr lang="en-GB" sz="2800" dirty="0" smtClean="0"/>
              <a:t>Heat Energy flow  = </a:t>
            </a:r>
            <a:r>
              <a:rPr lang="en-GB" sz="2800" dirty="0" err="1" smtClean="0"/>
              <a:t>Uc</a:t>
            </a:r>
            <a:r>
              <a:rPr lang="en-GB" sz="2800" dirty="0" smtClean="0"/>
              <a:t> x Ac x (tai-</a:t>
            </a:r>
            <a:r>
              <a:rPr lang="en-GB" sz="2800" dirty="0" err="1" smtClean="0"/>
              <a:t>tx</a:t>
            </a:r>
            <a:r>
              <a:rPr lang="en-GB" sz="2800" dirty="0" smtClean="0"/>
              <a:t>)</a:t>
            </a:r>
            <a:endParaRPr lang="en-US" sz="2800" dirty="0"/>
          </a:p>
        </p:txBody>
      </p:sp>
      <p:sp>
        <p:nvSpPr>
          <p:cNvPr id="4" name="TextBox 3"/>
          <p:cNvSpPr txBox="1"/>
          <p:nvPr/>
        </p:nvSpPr>
        <p:spPr>
          <a:xfrm>
            <a:off x="4211960" y="3717032"/>
            <a:ext cx="3888432" cy="1200329"/>
          </a:xfrm>
          <a:prstGeom prst="rect">
            <a:avLst/>
          </a:prstGeom>
          <a:noFill/>
        </p:spPr>
        <p:txBody>
          <a:bodyPr wrap="square" rtlCol="0">
            <a:spAutoFit/>
          </a:bodyPr>
          <a:lstStyle/>
          <a:p>
            <a:r>
              <a:rPr lang="en-GB" sz="2400" dirty="0" smtClean="0"/>
              <a:t>= 1.5 x (8 x 6) x (18 - 2.55)</a:t>
            </a:r>
          </a:p>
          <a:p>
            <a:endParaRPr lang="en-GB" sz="2400" dirty="0"/>
          </a:p>
          <a:p>
            <a:r>
              <a:rPr lang="en-GB" sz="2400" dirty="0" smtClean="0"/>
              <a:t>= </a:t>
            </a:r>
            <a:r>
              <a:rPr lang="en-GB" sz="2400" u="sng" dirty="0" smtClean="0"/>
              <a:t>1112.4 Watts lost</a:t>
            </a:r>
            <a:endParaRPr lang="en-US" sz="2400" u="sng" dirty="0"/>
          </a:p>
        </p:txBody>
      </p:sp>
      <p:sp>
        <p:nvSpPr>
          <p:cNvPr id="5" name="TextBox 4"/>
          <p:cNvSpPr txBox="1"/>
          <p:nvPr/>
        </p:nvSpPr>
        <p:spPr>
          <a:xfrm>
            <a:off x="899592" y="1484784"/>
            <a:ext cx="7488832"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2373195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764704"/>
            <a:ext cx="7560840" cy="2862322"/>
          </a:xfrm>
          <a:prstGeom prst="rect">
            <a:avLst/>
          </a:prstGeom>
          <a:noFill/>
        </p:spPr>
        <p:txBody>
          <a:bodyPr wrap="square" rtlCol="0">
            <a:spAutoFit/>
          </a:bodyPr>
          <a:lstStyle/>
          <a:p>
            <a:r>
              <a:rPr lang="en-GB" sz="2400" b="1" dirty="0" smtClean="0"/>
              <a:t>OVER TO YOU:</a:t>
            </a:r>
          </a:p>
          <a:p>
            <a:endParaRPr lang="en-GB" dirty="0"/>
          </a:p>
          <a:p>
            <a:endParaRPr lang="en-GB" dirty="0" smtClean="0"/>
          </a:p>
          <a:p>
            <a:r>
              <a:rPr lang="en-GB" sz="2400" dirty="0" smtClean="0"/>
              <a:t>Calculate the temperature in the roof space and the overall heat loss from the roof of the same property….</a:t>
            </a:r>
          </a:p>
          <a:p>
            <a:r>
              <a:rPr lang="en-GB" sz="2400" dirty="0" smtClean="0"/>
              <a:t>if the outside temperature is </a:t>
            </a:r>
            <a:r>
              <a:rPr lang="en-GB" sz="2400" b="1" dirty="0" smtClean="0">
                <a:solidFill>
                  <a:srgbClr val="C00000"/>
                </a:solidFill>
              </a:rPr>
              <a:t>-2</a:t>
            </a:r>
            <a:r>
              <a:rPr lang="en-GB" sz="2400" dirty="0" smtClean="0"/>
              <a:t> degrees and </a:t>
            </a:r>
          </a:p>
          <a:p>
            <a:r>
              <a:rPr lang="en-GB" sz="2400" dirty="0" smtClean="0"/>
              <a:t>internal temperature of the room has been raised by the owners to </a:t>
            </a:r>
            <a:r>
              <a:rPr lang="en-GB" sz="2400" b="1" dirty="0" smtClean="0"/>
              <a:t>22</a:t>
            </a:r>
            <a:r>
              <a:rPr lang="en-GB" sz="2400" dirty="0" smtClean="0"/>
              <a:t> degrees for the comfort of workers. </a:t>
            </a:r>
            <a:endParaRPr lang="en-US" sz="2400" dirty="0"/>
          </a:p>
        </p:txBody>
      </p:sp>
    </p:spTree>
    <p:extLst>
      <p:ext uri="{BB962C8B-B14F-4D97-AF65-F5344CB8AC3E}">
        <p14:creationId xmlns:p14="http://schemas.microsoft.com/office/powerpoint/2010/main" val="404448973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764704"/>
            <a:ext cx="8496944" cy="461665"/>
          </a:xfrm>
          <a:prstGeom prst="rect">
            <a:avLst/>
          </a:prstGeom>
          <a:noFill/>
        </p:spPr>
        <p:txBody>
          <a:bodyPr wrap="square" rtlCol="0">
            <a:spAutoFit/>
          </a:bodyPr>
          <a:lstStyle/>
          <a:p>
            <a:r>
              <a:rPr lang="en-GB" sz="2000" dirty="0" smtClean="0"/>
              <a:t>3(2x5x8) + 1.7( 2x(.5x6x4)) + .34 (2 x 6 x 8) x (</a:t>
            </a:r>
            <a:r>
              <a:rPr lang="en-GB" sz="2000" dirty="0" err="1" smtClean="0"/>
              <a:t>tx</a:t>
            </a:r>
            <a:r>
              <a:rPr lang="en-GB" sz="2000" dirty="0" smtClean="0"/>
              <a:t> – (-2))   </a:t>
            </a:r>
            <a:r>
              <a:rPr lang="en-GB" sz="2400" dirty="0" smtClean="0"/>
              <a:t>=  </a:t>
            </a:r>
            <a:r>
              <a:rPr lang="en-GB" sz="2000" dirty="0" smtClean="0"/>
              <a:t>1.5(6 x 8 ) x (22 – </a:t>
            </a:r>
            <a:r>
              <a:rPr lang="en-GB" sz="2000" dirty="0" err="1" smtClean="0"/>
              <a:t>tx</a:t>
            </a:r>
            <a:r>
              <a:rPr lang="en-GB" sz="2000" dirty="0" smtClean="0"/>
              <a:t>)</a:t>
            </a:r>
            <a:endParaRPr lang="en-US" sz="2000" dirty="0"/>
          </a:p>
        </p:txBody>
      </p:sp>
      <p:sp>
        <p:nvSpPr>
          <p:cNvPr id="3" name="TextBox 2"/>
          <p:cNvSpPr txBox="1"/>
          <p:nvPr/>
        </p:nvSpPr>
        <p:spPr>
          <a:xfrm>
            <a:off x="420885" y="1412776"/>
            <a:ext cx="8208912" cy="461665"/>
          </a:xfrm>
          <a:prstGeom prst="rect">
            <a:avLst/>
          </a:prstGeom>
          <a:noFill/>
        </p:spPr>
        <p:txBody>
          <a:bodyPr wrap="square" rtlCol="0">
            <a:spAutoFit/>
          </a:bodyPr>
          <a:lstStyle/>
          <a:p>
            <a:r>
              <a:rPr lang="en-GB" dirty="0" smtClean="0"/>
              <a:t>                                                       (240 + 40.8 + 32.64) x (</a:t>
            </a:r>
            <a:r>
              <a:rPr lang="en-GB" dirty="0" err="1" smtClean="0"/>
              <a:t>tx</a:t>
            </a:r>
            <a:r>
              <a:rPr lang="en-GB" dirty="0" smtClean="0"/>
              <a:t> + 2) </a:t>
            </a:r>
            <a:r>
              <a:rPr lang="en-GB" sz="2400" dirty="0" smtClean="0"/>
              <a:t>=</a:t>
            </a:r>
            <a:r>
              <a:rPr lang="en-GB" dirty="0" smtClean="0"/>
              <a:t> 72 x (22 – </a:t>
            </a:r>
            <a:r>
              <a:rPr lang="en-GB" dirty="0" err="1" smtClean="0"/>
              <a:t>tx</a:t>
            </a:r>
            <a:r>
              <a:rPr lang="en-GB" dirty="0" smtClean="0"/>
              <a:t>)</a:t>
            </a:r>
            <a:endParaRPr lang="en-US" dirty="0"/>
          </a:p>
        </p:txBody>
      </p:sp>
      <p:sp>
        <p:nvSpPr>
          <p:cNvPr id="4" name="TextBox 3"/>
          <p:cNvSpPr txBox="1"/>
          <p:nvPr/>
        </p:nvSpPr>
        <p:spPr>
          <a:xfrm>
            <a:off x="4644008" y="2043074"/>
            <a:ext cx="3230999" cy="461665"/>
          </a:xfrm>
          <a:prstGeom prst="rect">
            <a:avLst/>
          </a:prstGeom>
          <a:noFill/>
        </p:spPr>
        <p:txBody>
          <a:bodyPr wrap="square" rtlCol="0">
            <a:spAutoFit/>
          </a:bodyPr>
          <a:lstStyle/>
          <a:p>
            <a:r>
              <a:rPr lang="en-GB" dirty="0" smtClean="0"/>
              <a:t>313.44 x (tx+2) </a:t>
            </a:r>
            <a:r>
              <a:rPr lang="en-GB" sz="2400" dirty="0" smtClean="0"/>
              <a:t>= </a:t>
            </a:r>
            <a:r>
              <a:rPr lang="en-GB" dirty="0" smtClean="0"/>
              <a:t>72 x (22 – </a:t>
            </a:r>
            <a:r>
              <a:rPr lang="en-GB" dirty="0" err="1" smtClean="0"/>
              <a:t>tx</a:t>
            </a:r>
            <a:r>
              <a:rPr lang="en-GB" dirty="0" smtClean="0"/>
              <a:t>)</a:t>
            </a:r>
            <a:endParaRPr lang="en-US" dirty="0"/>
          </a:p>
        </p:txBody>
      </p:sp>
      <p:sp>
        <p:nvSpPr>
          <p:cNvPr id="5" name="TextBox 4"/>
          <p:cNvSpPr txBox="1"/>
          <p:nvPr/>
        </p:nvSpPr>
        <p:spPr>
          <a:xfrm>
            <a:off x="4427983" y="2673533"/>
            <a:ext cx="3663047" cy="461665"/>
          </a:xfrm>
          <a:prstGeom prst="rect">
            <a:avLst/>
          </a:prstGeom>
          <a:noFill/>
        </p:spPr>
        <p:txBody>
          <a:bodyPr wrap="square" rtlCol="0">
            <a:spAutoFit/>
          </a:bodyPr>
          <a:lstStyle/>
          <a:p>
            <a:r>
              <a:rPr lang="en-GB" dirty="0" smtClean="0"/>
              <a:t>313.44tx +626.88 </a:t>
            </a:r>
            <a:r>
              <a:rPr lang="en-GB" sz="2400" dirty="0" smtClean="0"/>
              <a:t>= </a:t>
            </a:r>
            <a:r>
              <a:rPr lang="en-GB" dirty="0" smtClean="0"/>
              <a:t>1584 – 72tx </a:t>
            </a:r>
            <a:endParaRPr lang="en-US" dirty="0"/>
          </a:p>
        </p:txBody>
      </p:sp>
      <p:sp>
        <p:nvSpPr>
          <p:cNvPr id="6" name="TextBox 5"/>
          <p:cNvSpPr txBox="1"/>
          <p:nvPr/>
        </p:nvSpPr>
        <p:spPr>
          <a:xfrm>
            <a:off x="5220072" y="3314388"/>
            <a:ext cx="3231000" cy="461665"/>
          </a:xfrm>
          <a:prstGeom prst="rect">
            <a:avLst/>
          </a:prstGeom>
          <a:noFill/>
        </p:spPr>
        <p:txBody>
          <a:bodyPr wrap="square" rtlCol="0">
            <a:spAutoFit/>
          </a:bodyPr>
          <a:lstStyle/>
          <a:p>
            <a:r>
              <a:rPr lang="en-GB" dirty="0" smtClean="0"/>
              <a:t>385.44tx </a:t>
            </a:r>
            <a:r>
              <a:rPr lang="en-GB" sz="2400" dirty="0" smtClean="0"/>
              <a:t>=</a:t>
            </a:r>
            <a:r>
              <a:rPr lang="en-GB" dirty="0" smtClean="0"/>
              <a:t> 957.12</a:t>
            </a:r>
            <a:endParaRPr lang="en-US" dirty="0"/>
          </a:p>
        </p:txBody>
      </p:sp>
      <p:sp>
        <p:nvSpPr>
          <p:cNvPr id="7" name="TextBox 6"/>
          <p:cNvSpPr txBox="1"/>
          <p:nvPr/>
        </p:nvSpPr>
        <p:spPr>
          <a:xfrm>
            <a:off x="4860032" y="3964889"/>
            <a:ext cx="3951080" cy="738664"/>
          </a:xfrm>
          <a:prstGeom prst="rect">
            <a:avLst/>
          </a:prstGeom>
          <a:noFill/>
        </p:spPr>
        <p:txBody>
          <a:bodyPr wrap="square" rtlCol="0">
            <a:spAutoFit/>
          </a:bodyPr>
          <a:lstStyle/>
          <a:p>
            <a:r>
              <a:rPr lang="en-GB" dirty="0" err="1"/>
              <a:t>t</a:t>
            </a:r>
            <a:r>
              <a:rPr lang="en-GB" dirty="0" err="1" smtClean="0"/>
              <a:t>x</a:t>
            </a:r>
            <a:r>
              <a:rPr lang="en-GB" dirty="0" smtClean="0"/>
              <a:t> = 957.12     </a:t>
            </a:r>
            <a:r>
              <a:rPr lang="en-GB" sz="2400" dirty="0" smtClean="0"/>
              <a:t>=</a:t>
            </a:r>
            <a:r>
              <a:rPr lang="en-GB" dirty="0" smtClean="0"/>
              <a:t>   </a:t>
            </a:r>
            <a:r>
              <a:rPr lang="en-GB" b="1" u="sng" dirty="0" smtClean="0"/>
              <a:t>2.48 degree C </a:t>
            </a:r>
          </a:p>
          <a:p>
            <a:r>
              <a:rPr lang="en-GB" dirty="0"/>
              <a:t> </a:t>
            </a:r>
            <a:r>
              <a:rPr lang="en-GB" dirty="0" smtClean="0"/>
              <a:t>       385.44 </a:t>
            </a:r>
            <a:endParaRPr lang="en-US" dirty="0"/>
          </a:p>
        </p:txBody>
      </p:sp>
      <p:cxnSp>
        <p:nvCxnSpPr>
          <p:cNvPr id="8" name="Straight Connector 7"/>
          <p:cNvCxnSpPr/>
          <p:nvPr/>
        </p:nvCxnSpPr>
        <p:spPr>
          <a:xfrm>
            <a:off x="5292080" y="4365104"/>
            <a:ext cx="72008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1225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additive="base">
                                        <p:cTn id="43" dur="500" fill="hold"/>
                                        <p:tgtEl>
                                          <p:spTgt spid="8"/>
                                        </p:tgtEl>
                                        <p:attrNameLst>
                                          <p:attrName>ppt_x</p:attrName>
                                        </p:attrNameLst>
                                      </p:cBhvr>
                                      <p:tavLst>
                                        <p:tav tm="0">
                                          <p:val>
                                            <p:strVal val="#ppt_x"/>
                                          </p:val>
                                        </p:tav>
                                        <p:tav tm="100000">
                                          <p:val>
                                            <p:strVal val="#ppt_x"/>
                                          </p:val>
                                        </p:tav>
                                      </p:tavLst>
                                    </p:anim>
                                    <p:anim calcmode="lin" valueType="num">
                                      <p:cBhvr additive="base">
                                        <p:cTn id="4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7"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620688"/>
            <a:ext cx="7560840" cy="2308324"/>
          </a:xfrm>
          <a:prstGeom prst="rect">
            <a:avLst/>
          </a:prstGeom>
          <a:noFill/>
        </p:spPr>
        <p:txBody>
          <a:bodyPr wrap="square" rtlCol="0">
            <a:spAutoFit/>
          </a:bodyPr>
          <a:lstStyle/>
          <a:p>
            <a:r>
              <a:rPr lang="en-GB" dirty="0" smtClean="0"/>
              <a:t>Heat energy flow rate may be obtained either through the ceiling or through the roof since:</a:t>
            </a:r>
          </a:p>
          <a:p>
            <a:endParaRPr lang="en-GB" dirty="0" smtClean="0"/>
          </a:p>
          <a:p>
            <a:r>
              <a:rPr lang="en-GB" dirty="0" smtClean="0"/>
              <a:t>Heat energy flow through the ceiling  = Heat energy flow through the roof </a:t>
            </a:r>
          </a:p>
          <a:p>
            <a:endParaRPr lang="en-GB" dirty="0"/>
          </a:p>
          <a:p>
            <a:endParaRPr lang="en-GB" dirty="0" smtClean="0"/>
          </a:p>
          <a:p>
            <a:r>
              <a:rPr lang="en-GB" dirty="0" smtClean="0"/>
              <a:t>It is easier to calculate it through the ceiling…</a:t>
            </a:r>
          </a:p>
          <a:p>
            <a:endParaRPr lang="en-US" dirty="0"/>
          </a:p>
        </p:txBody>
      </p:sp>
      <p:sp>
        <p:nvSpPr>
          <p:cNvPr id="3" name="TextBox 2"/>
          <p:cNvSpPr txBox="1"/>
          <p:nvPr/>
        </p:nvSpPr>
        <p:spPr>
          <a:xfrm>
            <a:off x="899592" y="2929012"/>
            <a:ext cx="7200800" cy="523220"/>
          </a:xfrm>
          <a:prstGeom prst="rect">
            <a:avLst/>
          </a:prstGeom>
          <a:noFill/>
        </p:spPr>
        <p:txBody>
          <a:bodyPr wrap="square" rtlCol="0">
            <a:spAutoFit/>
          </a:bodyPr>
          <a:lstStyle/>
          <a:p>
            <a:r>
              <a:rPr lang="en-GB" sz="2800" dirty="0" smtClean="0"/>
              <a:t>Heat Energy flow rate = </a:t>
            </a:r>
            <a:r>
              <a:rPr lang="en-GB" sz="2800" dirty="0" err="1" smtClean="0"/>
              <a:t>UcAc</a:t>
            </a:r>
            <a:r>
              <a:rPr lang="en-GB" sz="2800" dirty="0" smtClean="0"/>
              <a:t> x (tai-</a:t>
            </a:r>
            <a:r>
              <a:rPr lang="en-GB" sz="2800" dirty="0" err="1" smtClean="0"/>
              <a:t>tx</a:t>
            </a:r>
            <a:r>
              <a:rPr lang="en-GB" sz="2800" dirty="0" smtClean="0"/>
              <a:t>)</a:t>
            </a:r>
            <a:endParaRPr lang="en-US" sz="2800" dirty="0"/>
          </a:p>
        </p:txBody>
      </p:sp>
      <p:sp>
        <p:nvSpPr>
          <p:cNvPr id="4" name="TextBox 3"/>
          <p:cNvSpPr txBox="1"/>
          <p:nvPr/>
        </p:nvSpPr>
        <p:spPr>
          <a:xfrm>
            <a:off x="4211960" y="3717032"/>
            <a:ext cx="3888432" cy="1200329"/>
          </a:xfrm>
          <a:prstGeom prst="rect">
            <a:avLst/>
          </a:prstGeom>
          <a:noFill/>
        </p:spPr>
        <p:txBody>
          <a:bodyPr wrap="square" rtlCol="0">
            <a:spAutoFit/>
          </a:bodyPr>
          <a:lstStyle/>
          <a:p>
            <a:r>
              <a:rPr lang="en-GB" sz="2400" dirty="0" smtClean="0"/>
              <a:t>= 1.5 x (8 x 6) x (22 - 2.48)</a:t>
            </a:r>
          </a:p>
          <a:p>
            <a:endParaRPr lang="en-GB" sz="2400" dirty="0"/>
          </a:p>
          <a:p>
            <a:r>
              <a:rPr lang="en-GB" sz="2400" dirty="0" smtClean="0"/>
              <a:t>= </a:t>
            </a:r>
            <a:r>
              <a:rPr lang="en-GB" sz="2400" u="sng" dirty="0" smtClean="0"/>
              <a:t>1405.44 Watts lost</a:t>
            </a:r>
            <a:endParaRPr lang="en-US" sz="2400" u="sng" dirty="0"/>
          </a:p>
        </p:txBody>
      </p:sp>
    </p:spTree>
    <p:extLst>
      <p:ext uri="{BB962C8B-B14F-4D97-AF65-F5344CB8AC3E}">
        <p14:creationId xmlns:p14="http://schemas.microsoft.com/office/powerpoint/2010/main" val="2415445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99792" y="2370877"/>
            <a:ext cx="3960440" cy="769441"/>
          </a:xfrm>
          <a:prstGeom prst="rect">
            <a:avLst/>
          </a:prstGeom>
          <a:noFill/>
        </p:spPr>
        <p:txBody>
          <a:bodyPr wrap="square" rtlCol="0">
            <a:spAutoFit/>
          </a:bodyPr>
          <a:lstStyle/>
          <a:p>
            <a:r>
              <a:rPr lang="en-GB" sz="4400" dirty="0" smtClean="0"/>
              <a:t>HEATING TYPES</a:t>
            </a:r>
            <a:endParaRPr lang="en-GB" sz="4400" dirty="0"/>
          </a:p>
        </p:txBody>
      </p:sp>
    </p:spTree>
    <p:extLst>
      <p:ext uri="{BB962C8B-B14F-4D97-AF65-F5344CB8AC3E}">
        <p14:creationId xmlns:p14="http://schemas.microsoft.com/office/powerpoint/2010/main" val="63347541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81498"/>
            <a:ext cx="2108269" cy="646331"/>
          </a:xfrm>
          <a:prstGeom prst="rect">
            <a:avLst/>
          </a:prstGeom>
        </p:spPr>
        <p:txBody>
          <a:bodyPr wrap="none">
            <a:spAutoFit/>
          </a:bodyPr>
          <a:lstStyle/>
          <a:p>
            <a:r>
              <a:rPr lang="en-GB" sz="3600" b="1" dirty="0" smtClean="0">
                <a:solidFill>
                  <a:srgbClr val="0070C0"/>
                </a:solidFill>
              </a:rPr>
              <a:t>Radiators </a:t>
            </a:r>
            <a:endParaRPr lang="en-GB" sz="3600" b="1" dirty="0">
              <a:solidFill>
                <a:srgbClr val="0070C0"/>
              </a:solidFill>
            </a:endParaRPr>
          </a:p>
        </p:txBody>
      </p:sp>
      <p:pic>
        <p:nvPicPr>
          <p:cNvPr id="3074" name="Picture 2" descr="C:\Users\fad-an\Desktop\radt.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20072" y="125812"/>
            <a:ext cx="3816424" cy="3802351"/>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8316416" y="3448798"/>
            <a:ext cx="629669" cy="246221"/>
          </a:xfrm>
          <a:prstGeom prst="rect">
            <a:avLst/>
          </a:prstGeom>
          <a:solidFill>
            <a:schemeClr val="bg1">
              <a:lumMod val="95000"/>
            </a:schemeClr>
          </a:solidFill>
        </p:spPr>
        <p:txBody>
          <a:bodyPr wrap="square" rtlCol="0">
            <a:spAutoFit/>
          </a:bodyPr>
          <a:lstStyle/>
          <a:p>
            <a:endParaRPr lang="en-GB" sz="1000" dirty="0"/>
          </a:p>
        </p:txBody>
      </p:sp>
      <p:sp>
        <p:nvSpPr>
          <p:cNvPr id="4" name="TextBox 3"/>
          <p:cNvSpPr txBox="1"/>
          <p:nvPr/>
        </p:nvSpPr>
        <p:spPr>
          <a:xfrm>
            <a:off x="323528" y="758064"/>
            <a:ext cx="4752528" cy="3170099"/>
          </a:xfrm>
          <a:prstGeom prst="rect">
            <a:avLst/>
          </a:prstGeom>
          <a:noFill/>
        </p:spPr>
        <p:txBody>
          <a:bodyPr wrap="square" rtlCol="0">
            <a:spAutoFit/>
          </a:bodyPr>
          <a:lstStyle/>
          <a:p>
            <a:pPr algn="just"/>
            <a:r>
              <a:rPr lang="en-GB" sz="2000" dirty="0" smtClean="0"/>
              <a:t>An ordinary radiator is a double skinned metal panel. Water flows through a manually adjusted </a:t>
            </a:r>
            <a:r>
              <a:rPr lang="en-GB" sz="2000" b="1" dirty="0" smtClean="0">
                <a:solidFill>
                  <a:srgbClr val="0070C0"/>
                </a:solidFill>
              </a:rPr>
              <a:t>in-flow valve </a:t>
            </a:r>
            <a:r>
              <a:rPr lang="en-GB" sz="2000" b="1" dirty="0" smtClean="0">
                <a:solidFill>
                  <a:srgbClr val="0070C0"/>
                </a:solidFill>
              </a:rPr>
              <a:t>at one corner and out through a Lock-Shield valve at the other (which controls outward flow)</a:t>
            </a:r>
          </a:p>
          <a:p>
            <a:pPr algn="just"/>
            <a:endParaRPr lang="en-GB" sz="2000" dirty="0" smtClean="0"/>
          </a:p>
          <a:p>
            <a:pPr algn="just"/>
            <a:r>
              <a:rPr lang="en-GB" sz="2000" dirty="0" smtClean="0"/>
              <a:t>A </a:t>
            </a:r>
            <a:r>
              <a:rPr lang="en-GB" sz="2000" b="1" dirty="0" smtClean="0">
                <a:solidFill>
                  <a:srgbClr val="0070C0"/>
                </a:solidFill>
              </a:rPr>
              <a:t>Bleed valve </a:t>
            </a:r>
            <a:r>
              <a:rPr lang="en-GB" sz="2000" dirty="0" smtClean="0"/>
              <a:t>is fitted to one of the top corners to let air out of the system and prevent airlocks, which stops the radiator heating up properly.</a:t>
            </a:r>
          </a:p>
        </p:txBody>
      </p:sp>
      <p:sp>
        <p:nvSpPr>
          <p:cNvPr id="5" name="TextBox 4"/>
          <p:cNvSpPr txBox="1"/>
          <p:nvPr/>
        </p:nvSpPr>
        <p:spPr>
          <a:xfrm>
            <a:off x="323529" y="4103055"/>
            <a:ext cx="4752528" cy="1938992"/>
          </a:xfrm>
          <a:prstGeom prst="rect">
            <a:avLst/>
          </a:prstGeom>
          <a:noFill/>
        </p:spPr>
        <p:txBody>
          <a:bodyPr wrap="square" rtlCol="0">
            <a:spAutoFit/>
          </a:bodyPr>
          <a:lstStyle/>
          <a:p>
            <a:pPr algn="just"/>
            <a:r>
              <a:rPr lang="en-GB" sz="2000" dirty="0"/>
              <a:t>The </a:t>
            </a:r>
            <a:r>
              <a:rPr lang="en-GB" sz="2000" b="1" dirty="0">
                <a:solidFill>
                  <a:srgbClr val="0070C0"/>
                </a:solidFill>
              </a:rPr>
              <a:t>Fluting</a:t>
            </a:r>
            <a:r>
              <a:rPr lang="en-GB" sz="2000" dirty="0">
                <a:solidFill>
                  <a:srgbClr val="0070C0"/>
                </a:solidFill>
              </a:rPr>
              <a:t> </a:t>
            </a:r>
            <a:r>
              <a:rPr lang="en-GB" sz="2000" dirty="0"/>
              <a:t>of the radiator surface increases </a:t>
            </a:r>
            <a:endParaRPr lang="en-GB" sz="2000" dirty="0" smtClean="0"/>
          </a:p>
          <a:p>
            <a:pPr algn="just"/>
            <a:r>
              <a:rPr lang="en-GB" sz="2000" dirty="0" smtClean="0"/>
              <a:t>the </a:t>
            </a:r>
            <a:r>
              <a:rPr lang="en-GB" sz="2000" dirty="0"/>
              <a:t>surface area for greater heat output</a:t>
            </a:r>
            <a:r>
              <a:rPr lang="en-GB" sz="2000" dirty="0" smtClean="0"/>
              <a:t>.</a:t>
            </a:r>
          </a:p>
          <a:p>
            <a:pPr algn="just"/>
            <a:endParaRPr lang="en-GB" sz="2000" dirty="0">
              <a:solidFill>
                <a:srgbClr val="0070C0"/>
              </a:solidFill>
            </a:endParaRPr>
          </a:p>
          <a:p>
            <a:pPr algn="just"/>
            <a:r>
              <a:rPr lang="en-GB" sz="2000" dirty="0" smtClean="0"/>
              <a:t>Despite the name, the majority of the </a:t>
            </a:r>
          </a:p>
          <a:p>
            <a:pPr algn="just"/>
            <a:r>
              <a:rPr lang="en-GB" sz="2000" dirty="0" smtClean="0"/>
              <a:t>heat is delivered by natural heat </a:t>
            </a:r>
            <a:r>
              <a:rPr lang="en-GB" sz="2000" b="1" dirty="0" smtClean="0">
                <a:solidFill>
                  <a:srgbClr val="0070C0"/>
                </a:solidFill>
              </a:rPr>
              <a:t>convection</a:t>
            </a:r>
            <a:r>
              <a:rPr lang="en-GB" sz="2000" dirty="0"/>
              <a:t> </a:t>
            </a:r>
            <a:endParaRPr lang="en-GB" sz="2000" dirty="0" smtClean="0"/>
          </a:p>
          <a:p>
            <a:pPr algn="just"/>
            <a:r>
              <a:rPr lang="en-GB" sz="2000" dirty="0" smtClean="0"/>
              <a:t>(around 80%) with around 20% by radiation.</a:t>
            </a:r>
            <a:endParaRPr lang="en-GB" sz="2000" dirty="0"/>
          </a:p>
        </p:txBody>
      </p:sp>
      <p:sp>
        <p:nvSpPr>
          <p:cNvPr id="6" name="TextBox 5"/>
          <p:cNvSpPr txBox="1"/>
          <p:nvPr/>
        </p:nvSpPr>
        <p:spPr>
          <a:xfrm>
            <a:off x="8604448" y="3284984"/>
            <a:ext cx="432048" cy="369332"/>
          </a:xfrm>
          <a:prstGeom prst="rect">
            <a:avLst/>
          </a:prstGeom>
          <a:solidFill>
            <a:schemeClr val="bg1">
              <a:lumMod val="95000"/>
            </a:schemeClr>
          </a:solidFill>
        </p:spPr>
        <p:txBody>
          <a:bodyPr wrap="square" rtlCol="0">
            <a:spAutoFit/>
          </a:bodyPr>
          <a:lstStyle/>
          <a:p>
            <a:endParaRPr lang="en-GB" dirty="0"/>
          </a:p>
        </p:txBody>
      </p:sp>
      <p:pic>
        <p:nvPicPr>
          <p:cNvPr id="8" name="Picture 2" descr="http://t2.gstatic.com/images?q=tbn:ANd9GcT3YKcjp0VbG5UVhMaZz5daZ7lSfpyISj_tPbgGiB6UrwFNiFINgA"/>
          <p:cNvPicPr>
            <a:picLocks noChangeAspect="1" noChangeArrowheads="1"/>
          </p:cNvPicPr>
          <p:nvPr/>
        </p:nvPicPr>
        <p:blipFill>
          <a:blip r:embed="rId3" cstate="print"/>
          <a:srcRect/>
          <a:stretch>
            <a:fillRect/>
          </a:stretch>
        </p:blipFill>
        <p:spPr bwMode="auto">
          <a:xfrm>
            <a:off x="5220072" y="4523794"/>
            <a:ext cx="3816155" cy="2289694"/>
          </a:xfrm>
          <a:prstGeom prst="rect">
            <a:avLst/>
          </a:prstGeom>
          <a:noFill/>
          <a:ln w="28575">
            <a:solidFill>
              <a:schemeClr val="tx1"/>
            </a:solidFill>
          </a:ln>
        </p:spPr>
      </p:pic>
    </p:spTree>
    <p:extLst>
      <p:ext uri="{BB962C8B-B14F-4D97-AF65-F5344CB8AC3E}">
        <p14:creationId xmlns:p14="http://schemas.microsoft.com/office/powerpoint/2010/main" val="369033148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92206" y="4051517"/>
            <a:ext cx="5491962" cy="2246769"/>
          </a:xfrm>
          <a:prstGeom prst="rect">
            <a:avLst/>
          </a:prstGeom>
        </p:spPr>
        <p:txBody>
          <a:bodyPr wrap="square">
            <a:spAutoFit/>
          </a:bodyPr>
          <a:lstStyle/>
          <a:p>
            <a:pPr algn="just"/>
            <a:r>
              <a:rPr lang="en-US" sz="2000" dirty="0" smtClean="0"/>
              <a:t>The standard manual valve can be replaced by a Thermostatic </a:t>
            </a:r>
            <a:r>
              <a:rPr lang="en-US" sz="2000" dirty="0"/>
              <a:t>Radiator Valves (TRVs</a:t>
            </a:r>
            <a:r>
              <a:rPr lang="en-US" sz="2000" dirty="0" smtClean="0"/>
              <a:t>). This senses </a:t>
            </a:r>
            <a:r>
              <a:rPr lang="en-US" sz="2000" dirty="0"/>
              <a:t>the air temperature </a:t>
            </a:r>
            <a:r>
              <a:rPr lang="en-US" sz="2000" dirty="0" smtClean="0"/>
              <a:t>around it </a:t>
            </a:r>
            <a:r>
              <a:rPr lang="en-US" sz="2000" dirty="0"/>
              <a:t>and </a:t>
            </a:r>
            <a:r>
              <a:rPr lang="en-US" sz="2000" dirty="0" smtClean="0"/>
              <a:t>regulates </a:t>
            </a:r>
            <a:r>
              <a:rPr lang="en-US" sz="2000" dirty="0"/>
              <a:t>the flow of water through the radiator </a:t>
            </a:r>
            <a:r>
              <a:rPr lang="en-US" sz="2000" dirty="0" smtClean="0"/>
              <a:t>which it is </a:t>
            </a:r>
            <a:r>
              <a:rPr lang="en-US" sz="2000" dirty="0"/>
              <a:t>fitted to. They do not control the boiler.</a:t>
            </a:r>
          </a:p>
          <a:p>
            <a:pPr algn="just"/>
            <a:r>
              <a:rPr lang="en-US" sz="2000" dirty="0"/>
              <a:t>They </a:t>
            </a:r>
            <a:r>
              <a:rPr lang="en-US" sz="2000" dirty="0" smtClean="0"/>
              <a:t>can </a:t>
            </a:r>
            <a:r>
              <a:rPr lang="en-US" sz="2000" dirty="0"/>
              <a:t>be set at a level that gives you the room temperature you want. </a:t>
            </a:r>
            <a:endParaRPr lang="en-US" sz="2000" dirty="0">
              <a:effectLst/>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4168" y="3764497"/>
            <a:ext cx="2896716" cy="2896716"/>
          </a:xfrm>
          <a:prstGeom prst="rect">
            <a:avLst/>
          </a:prstGeom>
        </p:spPr>
      </p:pic>
      <p:sp>
        <p:nvSpPr>
          <p:cNvPr id="4" name="TextBox 3"/>
          <p:cNvSpPr txBox="1"/>
          <p:nvPr/>
        </p:nvSpPr>
        <p:spPr>
          <a:xfrm>
            <a:off x="539552" y="3343631"/>
            <a:ext cx="3384376" cy="707886"/>
          </a:xfrm>
          <a:prstGeom prst="rect">
            <a:avLst/>
          </a:prstGeom>
          <a:noFill/>
        </p:spPr>
        <p:txBody>
          <a:bodyPr wrap="square" rtlCol="0">
            <a:spAutoFit/>
          </a:bodyPr>
          <a:lstStyle/>
          <a:p>
            <a:r>
              <a:rPr lang="en-GB" sz="4000" b="1" dirty="0" smtClean="0">
                <a:solidFill>
                  <a:srgbClr val="7030A0"/>
                </a:solidFill>
              </a:rPr>
              <a:t>TRV</a:t>
            </a:r>
            <a:endParaRPr lang="en-US" sz="4000" b="1" dirty="0">
              <a:solidFill>
                <a:srgbClr val="7030A0"/>
              </a:solidFill>
            </a:endParaRPr>
          </a:p>
        </p:txBody>
      </p:sp>
      <p:pic>
        <p:nvPicPr>
          <p:cNvPr id="5" name="Picture 10" descr="http://grahamfrost.com/wp-content/uploads/2011/07/radiator-300x171.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47856" y="2143302"/>
            <a:ext cx="2740400" cy="1489348"/>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23528" y="2143302"/>
            <a:ext cx="5760640" cy="1908215"/>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t>May be column or panel types made from press welded light gauge steel plate or tube.</a:t>
            </a:r>
          </a:p>
          <a:p>
            <a:pPr marL="285750" indent="-285750">
              <a:buFont typeface="Arial" panose="020B0604020202020204" pitchFamily="34" charset="0"/>
              <a:buChar char="•"/>
            </a:pPr>
            <a:r>
              <a:rPr lang="en-GB" sz="2000" dirty="0" smtClean="0"/>
              <a:t>Older buildings may still hold cast iron </a:t>
            </a:r>
            <a:r>
              <a:rPr lang="en-GB" sz="2000" b="1" dirty="0" smtClean="0">
                <a:solidFill>
                  <a:srgbClr val="0070C0"/>
                </a:solidFill>
              </a:rPr>
              <a:t>‘hospital’ </a:t>
            </a:r>
            <a:r>
              <a:rPr lang="en-GB" sz="2000" dirty="0" smtClean="0"/>
              <a:t>types.</a:t>
            </a:r>
          </a:p>
          <a:p>
            <a:endParaRPr lang="en-GB" sz="2000" dirty="0" smtClean="0"/>
          </a:p>
          <a:p>
            <a:endParaRPr lang="en-GB" dirty="0"/>
          </a:p>
        </p:txBody>
      </p:sp>
      <p:sp>
        <p:nvSpPr>
          <p:cNvPr id="7" name="Rectangle 6"/>
          <p:cNvSpPr/>
          <p:nvPr/>
        </p:nvSpPr>
        <p:spPr>
          <a:xfrm>
            <a:off x="614946" y="807840"/>
            <a:ext cx="5760640" cy="1600438"/>
          </a:xfrm>
          <a:prstGeom prst="rect">
            <a:avLst/>
          </a:prstGeom>
        </p:spPr>
        <p:txBody>
          <a:bodyPr wrap="square">
            <a:spAutoFit/>
          </a:bodyPr>
          <a:lstStyle/>
          <a:p>
            <a:pPr algn="just"/>
            <a:r>
              <a:rPr lang="en-GB" sz="2000" dirty="0"/>
              <a:t>The range of sizes is wide, </a:t>
            </a:r>
            <a:r>
              <a:rPr lang="en-GB" sz="2000" b="1" dirty="0">
                <a:solidFill>
                  <a:srgbClr val="7030A0"/>
                </a:solidFill>
              </a:rPr>
              <a:t>the greater the size, </a:t>
            </a:r>
            <a:endParaRPr lang="en-GB" sz="2000" b="1" dirty="0" smtClean="0">
              <a:solidFill>
                <a:srgbClr val="7030A0"/>
              </a:solidFill>
            </a:endParaRPr>
          </a:p>
          <a:p>
            <a:pPr algn="just"/>
            <a:r>
              <a:rPr lang="en-GB" sz="2000" b="1" dirty="0" smtClean="0">
                <a:solidFill>
                  <a:srgbClr val="7030A0"/>
                </a:solidFill>
              </a:rPr>
              <a:t>the </a:t>
            </a:r>
            <a:r>
              <a:rPr lang="en-GB" sz="2000" b="1" dirty="0">
                <a:solidFill>
                  <a:srgbClr val="7030A0"/>
                </a:solidFill>
              </a:rPr>
              <a:t>greater the heat output.</a:t>
            </a:r>
          </a:p>
          <a:p>
            <a:pPr algn="just"/>
            <a:r>
              <a:rPr lang="en-GB" sz="2000" dirty="0"/>
              <a:t>Heat output can be increased by increasing the </a:t>
            </a:r>
            <a:endParaRPr lang="en-GB" sz="2000" dirty="0" smtClean="0"/>
          </a:p>
          <a:p>
            <a:pPr algn="just"/>
            <a:r>
              <a:rPr lang="en-GB" sz="2000" dirty="0" smtClean="0"/>
              <a:t>panel </a:t>
            </a:r>
            <a:r>
              <a:rPr lang="en-GB" sz="2000" dirty="0"/>
              <a:t>number from one to two </a:t>
            </a:r>
            <a:r>
              <a:rPr lang="en-GB" sz="2000" dirty="0" smtClean="0"/>
              <a:t>(</a:t>
            </a:r>
            <a:r>
              <a:rPr lang="en-GB" sz="2000" dirty="0"/>
              <a:t>or even three). </a:t>
            </a:r>
            <a:endParaRPr lang="en-GB" sz="2000" dirty="0" smtClean="0"/>
          </a:p>
          <a:p>
            <a:pPr algn="just"/>
            <a:endParaRPr lang="en-GB" b="1" dirty="0">
              <a:solidFill>
                <a:srgbClr val="0070C0"/>
              </a:solidFill>
            </a:endParaRPr>
          </a:p>
        </p:txBody>
      </p:sp>
      <p:sp>
        <p:nvSpPr>
          <p:cNvPr id="8" name="TextBox 7"/>
          <p:cNvSpPr txBox="1"/>
          <p:nvPr/>
        </p:nvSpPr>
        <p:spPr>
          <a:xfrm>
            <a:off x="614946" y="140752"/>
            <a:ext cx="3629852" cy="646331"/>
          </a:xfrm>
          <a:prstGeom prst="rect">
            <a:avLst/>
          </a:prstGeom>
          <a:noFill/>
        </p:spPr>
        <p:txBody>
          <a:bodyPr wrap="square" rtlCol="0">
            <a:spAutoFit/>
          </a:bodyPr>
          <a:lstStyle/>
          <a:p>
            <a:r>
              <a:rPr lang="en-GB" sz="3600" b="1" dirty="0" smtClean="0">
                <a:solidFill>
                  <a:srgbClr val="0070C0"/>
                </a:solidFill>
              </a:rPr>
              <a:t>Radiators</a:t>
            </a:r>
            <a:endParaRPr lang="en-GB" sz="3600" b="1" dirty="0">
              <a:solidFill>
                <a:srgbClr val="0070C0"/>
              </a:solidFill>
            </a:endParaRPr>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47857" y="0"/>
            <a:ext cx="2740400" cy="2069824"/>
          </a:xfrm>
          <a:prstGeom prst="rect">
            <a:avLst/>
          </a:prstGeom>
        </p:spPr>
      </p:pic>
    </p:spTree>
    <p:extLst>
      <p:ext uri="{BB962C8B-B14F-4D97-AF65-F5344CB8AC3E}">
        <p14:creationId xmlns:p14="http://schemas.microsoft.com/office/powerpoint/2010/main" val="129135086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Some of the different types of radiator</a:t>
            </a:r>
            <a:endParaRPr lang="en-GB" dirty="0"/>
          </a:p>
        </p:txBody>
      </p:sp>
      <p:sp>
        <p:nvSpPr>
          <p:cNvPr id="5" name="Content Placeholder 4"/>
          <p:cNvSpPr>
            <a:spLocks noGrp="1"/>
          </p:cNvSpPr>
          <p:nvPr>
            <p:ph sz="half" idx="1"/>
          </p:nvPr>
        </p:nvSpPr>
        <p:spPr/>
        <p:txBody>
          <a:bodyPr/>
          <a:lstStyle/>
          <a:p>
            <a:endParaRPr lang="en-GB"/>
          </a:p>
        </p:txBody>
      </p:sp>
      <p:sp>
        <p:nvSpPr>
          <p:cNvPr id="6" name="Content Placeholder 5"/>
          <p:cNvSpPr>
            <a:spLocks noGrp="1"/>
          </p:cNvSpPr>
          <p:nvPr>
            <p:ph sz="half" idx="2"/>
          </p:nvPr>
        </p:nvSpPr>
        <p:spPr/>
        <p:txBody>
          <a:bodyPr/>
          <a:lstStyle/>
          <a:p>
            <a:endParaRPr lang="en-GB"/>
          </a:p>
        </p:txBody>
      </p:sp>
      <p:pic>
        <p:nvPicPr>
          <p:cNvPr id="14338" name="Picture 2" descr="C:\Users\Barry\Pictures\2007 03 29\dhwhqerugh.PNG"/>
          <p:cNvPicPr>
            <a:picLocks noChangeAspect="1" noChangeArrowheads="1"/>
          </p:cNvPicPr>
          <p:nvPr/>
        </p:nvPicPr>
        <p:blipFill>
          <a:blip r:embed="rId2" cstate="print"/>
          <a:srcRect/>
          <a:stretch>
            <a:fillRect/>
          </a:stretch>
        </p:blipFill>
        <p:spPr bwMode="auto">
          <a:xfrm>
            <a:off x="467545" y="1639888"/>
            <a:ext cx="8208912" cy="4680530"/>
          </a:xfrm>
          <a:prstGeom prst="rect">
            <a:avLst/>
          </a:prstGeom>
          <a:noFill/>
        </p:spPr>
      </p:pic>
    </p:spTree>
    <p:extLst>
      <p:ext uri="{BB962C8B-B14F-4D97-AF65-F5344CB8AC3E}">
        <p14:creationId xmlns:p14="http://schemas.microsoft.com/office/powerpoint/2010/main" val="239620465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8104" y="1184225"/>
            <a:ext cx="2952328" cy="3166350"/>
          </a:xfrm>
          <a:prstGeom prst="rect">
            <a:avLst/>
          </a:prstGeom>
          <a:ln w="28575">
            <a:solidFill>
              <a:schemeClr val="tx1"/>
            </a:solidFill>
          </a:ln>
        </p:spPr>
      </p:pic>
      <p:sp>
        <p:nvSpPr>
          <p:cNvPr id="3" name="TextBox 2"/>
          <p:cNvSpPr txBox="1"/>
          <p:nvPr/>
        </p:nvSpPr>
        <p:spPr>
          <a:xfrm>
            <a:off x="564817" y="0"/>
            <a:ext cx="3744416" cy="584775"/>
          </a:xfrm>
          <a:prstGeom prst="rect">
            <a:avLst/>
          </a:prstGeom>
          <a:noFill/>
        </p:spPr>
        <p:txBody>
          <a:bodyPr wrap="square" rtlCol="0">
            <a:spAutoFit/>
          </a:bodyPr>
          <a:lstStyle/>
          <a:p>
            <a:r>
              <a:rPr lang="en-GB" sz="3200" b="1" dirty="0" smtClean="0">
                <a:solidFill>
                  <a:srgbClr val="7030A0"/>
                </a:solidFill>
              </a:rPr>
              <a:t>CONVECTOR HEATER</a:t>
            </a:r>
            <a:endParaRPr lang="en-US" sz="3200" b="1" dirty="0">
              <a:solidFill>
                <a:srgbClr val="7030A0"/>
              </a:solidFill>
            </a:endParaRPr>
          </a:p>
        </p:txBody>
      </p:sp>
      <p:sp>
        <p:nvSpPr>
          <p:cNvPr id="4" name="AutoShape 2" descr="Image result for fan convectors"/>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584" y="1166334"/>
            <a:ext cx="3871056" cy="3212976"/>
          </a:xfrm>
          <a:prstGeom prst="rect">
            <a:avLst/>
          </a:prstGeom>
          <a:ln w="28575">
            <a:solidFill>
              <a:schemeClr val="tx1"/>
            </a:solidFill>
          </a:ln>
        </p:spPr>
      </p:pic>
      <p:sp>
        <p:nvSpPr>
          <p:cNvPr id="6" name="TextBox 5"/>
          <p:cNvSpPr txBox="1"/>
          <p:nvPr/>
        </p:nvSpPr>
        <p:spPr>
          <a:xfrm>
            <a:off x="594184" y="4703255"/>
            <a:ext cx="8208912" cy="1477328"/>
          </a:xfrm>
          <a:prstGeom prst="rect">
            <a:avLst/>
          </a:prstGeom>
          <a:solidFill>
            <a:schemeClr val="bg1">
              <a:lumMod val="85000"/>
            </a:schemeClr>
          </a:solidFill>
        </p:spPr>
        <p:txBody>
          <a:bodyPr wrap="square" rtlCol="0">
            <a:spAutoFit/>
          </a:bodyPr>
          <a:lstStyle/>
          <a:p>
            <a:pPr marL="285750" indent="-285750">
              <a:buFont typeface="Arial" panose="020B0604020202020204" pitchFamily="34" charset="0"/>
              <a:buChar char="•"/>
            </a:pPr>
            <a:r>
              <a:rPr lang="en-GB" dirty="0" smtClean="0"/>
              <a:t>Work by blowing air over hot water pipes using a fan.</a:t>
            </a:r>
          </a:p>
          <a:p>
            <a:pPr marL="285750" indent="-285750">
              <a:buFont typeface="Arial" panose="020B0604020202020204" pitchFamily="34" charset="0"/>
              <a:buChar char="•"/>
            </a:pPr>
            <a:r>
              <a:rPr lang="en-GB" dirty="0" smtClean="0"/>
              <a:t>Very Hot water can be used for efficiency.</a:t>
            </a:r>
          </a:p>
          <a:p>
            <a:pPr marL="285750" indent="-285750">
              <a:buFont typeface="Arial" panose="020B0604020202020204" pitchFamily="34" charset="0"/>
              <a:buChar char="•"/>
            </a:pPr>
            <a:r>
              <a:rPr lang="en-GB" dirty="0" smtClean="0"/>
              <a:t>They can be combined with ventilation using outside air intake.</a:t>
            </a:r>
          </a:p>
          <a:p>
            <a:pPr marL="285750" indent="-285750">
              <a:buFont typeface="Arial" panose="020B0604020202020204" pitchFamily="34" charset="0"/>
              <a:buChar char="•"/>
            </a:pPr>
            <a:r>
              <a:rPr lang="en-GB" dirty="0" smtClean="0"/>
              <a:t>They can also be served by chilled water pipes from an air conditioning unit.</a:t>
            </a:r>
          </a:p>
          <a:p>
            <a:pPr marL="285750" indent="-285750">
              <a:buFont typeface="Arial" panose="020B0604020202020204" pitchFamily="34" charset="0"/>
              <a:buChar char="•"/>
            </a:pPr>
            <a:r>
              <a:rPr lang="en-GB" dirty="0" smtClean="0"/>
              <a:t>They are noisy but they are useful when intermittent use is needed</a:t>
            </a:r>
            <a:endParaRPr lang="en-GB" dirty="0"/>
          </a:p>
        </p:txBody>
      </p:sp>
      <p:sp>
        <p:nvSpPr>
          <p:cNvPr id="7" name="Rectangle 6"/>
          <p:cNvSpPr/>
          <p:nvPr/>
        </p:nvSpPr>
        <p:spPr>
          <a:xfrm>
            <a:off x="273050" y="539388"/>
            <a:ext cx="8530046" cy="369332"/>
          </a:xfrm>
          <a:prstGeom prst="rect">
            <a:avLst/>
          </a:prstGeom>
        </p:spPr>
        <p:txBody>
          <a:bodyPr wrap="square">
            <a:spAutoFit/>
          </a:bodyPr>
          <a:lstStyle/>
          <a:p>
            <a:pPr algn="just"/>
            <a:r>
              <a:rPr lang="en-GB" b="1" dirty="0">
                <a:solidFill>
                  <a:srgbClr val="0070C0"/>
                </a:solidFill>
              </a:rPr>
              <a:t>Convector heaters </a:t>
            </a:r>
            <a:r>
              <a:rPr lang="en-GB" dirty="0"/>
              <a:t>can be fitted into the wet central heating system in place of radiators</a:t>
            </a:r>
          </a:p>
        </p:txBody>
      </p:sp>
    </p:spTree>
    <p:extLst>
      <p:ext uri="{BB962C8B-B14F-4D97-AF65-F5344CB8AC3E}">
        <p14:creationId xmlns:p14="http://schemas.microsoft.com/office/powerpoint/2010/main" val="407762079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951" y="217839"/>
            <a:ext cx="8639271" cy="3416320"/>
          </a:xfrm>
          <a:prstGeom prst="rect">
            <a:avLst/>
          </a:prstGeom>
          <a:noFill/>
        </p:spPr>
        <p:txBody>
          <a:bodyPr wrap="square" rtlCol="0">
            <a:spAutoFit/>
          </a:bodyPr>
          <a:lstStyle/>
          <a:p>
            <a:pPr algn="just"/>
            <a:r>
              <a:rPr lang="en-GB" sz="3600" b="1" dirty="0" smtClean="0">
                <a:solidFill>
                  <a:srgbClr val="0070C0"/>
                </a:solidFill>
              </a:rPr>
              <a:t>Overhead Radiant panels </a:t>
            </a:r>
          </a:p>
          <a:p>
            <a:pPr algn="just"/>
            <a:endParaRPr lang="en-GB" sz="2000" b="1" dirty="0" smtClean="0">
              <a:solidFill>
                <a:srgbClr val="0070C0"/>
              </a:solidFill>
            </a:endParaRPr>
          </a:p>
          <a:p>
            <a:pPr algn="just"/>
            <a:r>
              <a:rPr lang="en-GB" sz="2000" dirty="0"/>
              <a:t>H</a:t>
            </a:r>
            <a:r>
              <a:rPr lang="en-GB" sz="2000" dirty="0" smtClean="0"/>
              <a:t>ave flat faced metal fronts and transmit a greater proportion of radiant heat.</a:t>
            </a:r>
          </a:p>
          <a:p>
            <a:pPr algn="just"/>
            <a:endParaRPr lang="en-GB" sz="2000" dirty="0"/>
          </a:p>
          <a:p>
            <a:pPr algn="just"/>
            <a:r>
              <a:rPr lang="en-GB" sz="2000" dirty="0" smtClean="0"/>
              <a:t>They are suited to suspension at heights of 3m above floor height and radiate the heat downwards. </a:t>
            </a:r>
          </a:p>
          <a:p>
            <a:pPr algn="just"/>
            <a:endParaRPr lang="en-GB" sz="2000" dirty="0" smtClean="0"/>
          </a:p>
          <a:p>
            <a:pPr algn="just"/>
            <a:r>
              <a:rPr lang="en-GB" sz="2000" dirty="0" smtClean="0"/>
              <a:t>They can therefore be used for </a:t>
            </a:r>
          </a:p>
          <a:p>
            <a:pPr algn="just"/>
            <a:r>
              <a:rPr lang="en-GB" sz="2000" b="1" dirty="0" smtClean="0">
                <a:solidFill>
                  <a:srgbClr val="0070C0"/>
                </a:solidFill>
              </a:rPr>
              <a:t>large areas….factories, workshops etc. </a:t>
            </a:r>
          </a:p>
          <a:p>
            <a:pPr algn="just"/>
            <a:endParaRPr lang="en-GB" sz="2000" b="1" dirty="0" smtClean="0">
              <a:solidFill>
                <a:srgbClr val="0070C0"/>
              </a:solidFill>
            </a:endParaRPr>
          </a:p>
        </p:txBody>
      </p:sp>
      <p:pic>
        <p:nvPicPr>
          <p:cNvPr id="3" name="Picture 14" descr="http://www.spcoils.co.uk/portals/0/Images/Typical%20installation%20of%20a%20heat%20pump%20and%20radiant%20panels.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89712" y="3573016"/>
            <a:ext cx="4173087" cy="312730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8665" y="3933056"/>
            <a:ext cx="4078213" cy="2588779"/>
          </a:xfrm>
          <a:prstGeom prst="rect">
            <a:avLst/>
          </a:prstGeom>
          <a:ln w="28575">
            <a:solidFill>
              <a:schemeClr val="tx1"/>
            </a:solidFill>
          </a:ln>
        </p:spPr>
      </p:pic>
    </p:spTree>
    <p:extLst>
      <p:ext uri="{BB962C8B-B14F-4D97-AF65-F5344CB8AC3E}">
        <p14:creationId xmlns:p14="http://schemas.microsoft.com/office/powerpoint/2010/main" val="100558584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242645"/>
            <a:ext cx="8352928" cy="1200329"/>
          </a:xfrm>
          <a:prstGeom prst="rect">
            <a:avLst/>
          </a:prstGeom>
        </p:spPr>
        <p:txBody>
          <a:bodyPr wrap="square">
            <a:spAutoFit/>
          </a:bodyPr>
          <a:lstStyle/>
          <a:p>
            <a:pPr algn="just"/>
            <a:r>
              <a:rPr lang="en-GB" sz="3600" b="1" dirty="0" smtClean="0">
                <a:solidFill>
                  <a:srgbClr val="0070C0"/>
                </a:solidFill>
              </a:rPr>
              <a:t>Overhead Curtain Heaters </a:t>
            </a:r>
            <a:r>
              <a:rPr lang="en-GB" sz="3600" b="1" dirty="0">
                <a:solidFill>
                  <a:srgbClr val="0070C0"/>
                </a:solidFill>
              </a:rPr>
              <a:t>, </a:t>
            </a:r>
            <a:r>
              <a:rPr lang="en-GB" sz="3600" b="1" dirty="0" smtClean="0">
                <a:solidFill>
                  <a:srgbClr val="0070C0"/>
                </a:solidFill>
              </a:rPr>
              <a:t>Overhead  Fan Convectors</a:t>
            </a:r>
            <a:endParaRPr lang="en-GB" sz="3600" b="1" dirty="0">
              <a:solidFill>
                <a:srgbClr val="0070C0"/>
              </a:solidFill>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2080" y="1196752"/>
            <a:ext cx="3456384" cy="2744395"/>
          </a:xfrm>
          <a:prstGeom prst="rect">
            <a:avLst/>
          </a:prstGeom>
          <a:ln w="28575">
            <a:solidFill>
              <a:schemeClr val="tx1"/>
            </a:solidFill>
          </a:ln>
        </p:spPr>
      </p:pic>
      <p:sp>
        <p:nvSpPr>
          <p:cNvPr id="4" name="Rectangle 3"/>
          <p:cNvSpPr/>
          <p:nvPr/>
        </p:nvSpPr>
        <p:spPr>
          <a:xfrm>
            <a:off x="395536" y="1413768"/>
            <a:ext cx="4572000" cy="3600986"/>
          </a:xfrm>
          <a:prstGeom prst="rect">
            <a:avLst/>
          </a:prstGeom>
        </p:spPr>
        <p:txBody>
          <a:bodyPr>
            <a:spAutoFit/>
          </a:bodyPr>
          <a:lstStyle/>
          <a:p>
            <a:pPr algn="just"/>
            <a:r>
              <a:rPr lang="en-US" sz="2400" dirty="0"/>
              <a:t>Connected like a radiator </a:t>
            </a:r>
            <a:r>
              <a:rPr lang="en-US" sz="2400" dirty="0" smtClean="0"/>
              <a:t>to the </a:t>
            </a:r>
            <a:r>
              <a:rPr lang="en-US" sz="2400" dirty="0"/>
              <a:t>central heating </a:t>
            </a:r>
            <a:r>
              <a:rPr lang="en-US" sz="2400" dirty="0" smtClean="0"/>
              <a:t>system</a:t>
            </a:r>
          </a:p>
          <a:p>
            <a:pPr algn="just"/>
            <a:endParaRPr lang="en-GB" sz="2400" dirty="0"/>
          </a:p>
          <a:p>
            <a:pPr algn="just"/>
            <a:r>
              <a:rPr lang="en-GB" sz="2400" dirty="0" smtClean="0"/>
              <a:t>Heat exchange and convection via fan</a:t>
            </a:r>
          </a:p>
          <a:p>
            <a:pPr algn="just"/>
            <a:r>
              <a:rPr lang="en-GB" sz="2400" dirty="0" smtClean="0"/>
              <a:t>Over </a:t>
            </a:r>
            <a:r>
              <a:rPr lang="en-GB" sz="2400" dirty="0" smtClean="0"/>
              <a:t>door, in ceiling or at skirting board</a:t>
            </a:r>
            <a:r>
              <a:rPr lang="en-GB" sz="2000" dirty="0" smtClean="0"/>
              <a:t>.</a:t>
            </a:r>
          </a:p>
          <a:p>
            <a:pPr algn="just"/>
            <a:endParaRPr lang="en-GB" sz="2000" dirty="0" smtClean="0"/>
          </a:p>
          <a:p>
            <a:pPr algn="just"/>
            <a:r>
              <a:rPr lang="en-GB" sz="2000" b="1" dirty="0" smtClean="0">
                <a:solidFill>
                  <a:srgbClr val="0070C0"/>
                </a:solidFill>
              </a:rPr>
              <a:t>Advantages?</a:t>
            </a:r>
          </a:p>
          <a:p>
            <a:pPr algn="just"/>
            <a:endParaRPr lang="en-GB" sz="20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27984" y="3501008"/>
            <a:ext cx="4446013" cy="355681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568" y="5051240"/>
            <a:ext cx="2403027" cy="1922421"/>
          </a:xfrm>
          <a:prstGeom prst="rect">
            <a:avLst/>
          </a:prstGeom>
        </p:spPr>
      </p:pic>
      <p:sp>
        <p:nvSpPr>
          <p:cNvPr id="7" name="Rectangle 6"/>
          <p:cNvSpPr/>
          <p:nvPr/>
        </p:nvSpPr>
        <p:spPr>
          <a:xfrm>
            <a:off x="523923" y="4891643"/>
            <a:ext cx="2544607" cy="369332"/>
          </a:xfrm>
          <a:prstGeom prst="rect">
            <a:avLst/>
          </a:prstGeom>
        </p:spPr>
        <p:txBody>
          <a:bodyPr wrap="none">
            <a:spAutoFit/>
          </a:bodyPr>
          <a:lstStyle/>
          <a:p>
            <a:pPr algn="just"/>
            <a:r>
              <a:rPr lang="en-GB" dirty="0"/>
              <a:t>Space </a:t>
            </a:r>
            <a:r>
              <a:rPr lang="en-GB" dirty="0" smtClean="0"/>
              <a:t>saving </a:t>
            </a:r>
            <a:r>
              <a:rPr lang="en-GB" dirty="0"/>
              <a:t>advantages.</a:t>
            </a:r>
            <a:endParaRPr lang="en-US" dirty="0"/>
          </a:p>
        </p:txBody>
      </p:sp>
    </p:spTree>
    <p:extLst>
      <p:ext uri="{BB962C8B-B14F-4D97-AF65-F5344CB8AC3E}">
        <p14:creationId xmlns:p14="http://schemas.microsoft.com/office/powerpoint/2010/main" val="184576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http://image.slidesharecdn.com/spaceheating-120213070221-phpapp01/95/space-heating-30-728.jpg?cb=132913867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89" y="-27385"/>
            <a:ext cx="9143998"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668344" y="-27385"/>
            <a:ext cx="1476868" cy="6885385"/>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2" name="TextBox 1"/>
          <p:cNvSpPr txBox="1"/>
          <p:nvPr/>
        </p:nvSpPr>
        <p:spPr>
          <a:xfrm>
            <a:off x="3995936" y="1268760"/>
            <a:ext cx="4752528" cy="2246769"/>
          </a:xfrm>
          <a:prstGeom prst="rect">
            <a:avLst/>
          </a:prstGeom>
          <a:solidFill>
            <a:schemeClr val="bg1">
              <a:lumMod val="85000"/>
            </a:schemeClr>
          </a:solidFill>
        </p:spPr>
        <p:txBody>
          <a:bodyPr wrap="square" rtlCol="0">
            <a:spAutoFit/>
          </a:bodyPr>
          <a:lstStyle/>
          <a:p>
            <a:pPr marL="285750" indent="-285750">
              <a:buFont typeface="Arial" panose="020B0604020202020204" pitchFamily="34" charset="0"/>
              <a:buChar char="•"/>
            </a:pPr>
            <a:r>
              <a:rPr lang="en-GB" sz="2000" dirty="0" smtClean="0"/>
              <a:t>Entire floor acts as a radiator</a:t>
            </a:r>
          </a:p>
          <a:p>
            <a:pPr marL="285750" indent="-285750">
              <a:buFont typeface="Arial" panose="020B0604020202020204" pitchFamily="34" charset="0"/>
              <a:buChar char="•"/>
            </a:pPr>
            <a:r>
              <a:rPr lang="en-GB" sz="2000" dirty="0" smtClean="0"/>
              <a:t>Its expensive to install</a:t>
            </a:r>
          </a:p>
          <a:p>
            <a:pPr marL="285750" indent="-285750">
              <a:buFont typeface="Arial" panose="020B0604020202020204" pitchFamily="34" charset="0"/>
              <a:buChar char="•"/>
            </a:pPr>
            <a:r>
              <a:rPr lang="en-GB" sz="2000" dirty="0" smtClean="0"/>
              <a:t>Efficient in areas where direct constant heating is needed</a:t>
            </a:r>
          </a:p>
          <a:p>
            <a:pPr marL="285750" indent="-285750">
              <a:buFont typeface="Arial" panose="020B0604020202020204" pitchFamily="34" charset="0"/>
              <a:buChar char="•"/>
            </a:pPr>
            <a:r>
              <a:rPr lang="en-GB" sz="2000" dirty="0" smtClean="0"/>
              <a:t>Inefficient for intermittent heating</a:t>
            </a:r>
          </a:p>
          <a:p>
            <a:pPr marL="285750" indent="-285750">
              <a:buFont typeface="Arial" panose="020B0604020202020204" pitchFamily="34" charset="0"/>
              <a:buChar char="•"/>
            </a:pPr>
            <a:r>
              <a:rPr lang="en-GB" sz="2000" dirty="0" smtClean="0"/>
              <a:t>Insulation must be placed below hot pipes</a:t>
            </a:r>
            <a:endParaRPr lang="en-GB" sz="2000" dirty="0"/>
          </a:p>
        </p:txBody>
      </p:sp>
      <p:pic>
        <p:nvPicPr>
          <p:cNvPr id="5" name="Picture 2" descr="http://www.homepower.com/sites/default/files/styles/article_gallery_active/public/articles/images/7_HP-tubing-1.fxd_.jpg?itok=G2TO4nMd">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1931" y="1146926"/>
            <a:ext cx="3818380" cy="271412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115616" y="478413"/>
            <a:ext cx="7632848" cy="646331"/>
          </a:xfrm>
          <a:prstGeom prst="rect">
            <a:avLst/>
          </a:prstGeom>
          <a:solidFill>
            <a:schemeClr val="bg1"/>
          </a:solidFill>
        </p:spPr>
        <p:txBody>
          <a:bodyPr wrap="square" rtlCol="0">
            <a:spAutoFit/>
          </a:bodyPr>
          <a:lstStyle/>
          <a:p>
            <a:pPr algn="ctr"/>
            <a:r>
              <a:rPr lang="en-GB" sz="3600" dirty="0" smtClean="0"/>
              <a:t>UNDER FLOOR HEATING</a:t>
            </a:r>
            <a:endParaRPr lang="en-US" sz="3600" dirty="0"/>
          </a:p>
        </p:txBody>
      </p:sp>
      <p:sp>
        <p:nvSpPr>
          <p:cNvPr id="7" name="TextBox 6"/>
          <p:cNvSpPr txBox="1"/>
          <p:nvPr/>
        </p:nvSpPr>
        <p:spPr>
          <a:xfrm>
            <a:off x="5148064" y="980728"/>
            <a:ext cx="2808312" cy="276999"/>
          </a:xfrm>
          <a:prstGeom prst="rect">
            <a:avLst/>
          </a:prstGeom>
          <a:solidFill>
            <a:schemeClr val="bg1"/>
          </a:solidFill>
        </p:spPr>
        <p:txBody>
          <a:bodyPr wrap="square" rtlCol="0">
            <a:spAutoFit/>
          </a:bodyPr>
          <a:lstStyle/>
          <a:p>
            <a:endParaRPr lang="en-US" sz="1200" dirty="0"/>
          </a:p>
        </p:txBody>
      </p:sp>
    </p:spTree>
    <p:extLst>
      <p:ext uri="{BB962C8B-B14F-4D97-AF65-F5344CB8AC3E}">
        <p14:creationId xmlns:p14="http://schemas.microsoft.com/office/powerpoint/2010/main" val="109875334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8" name="Picture 4" descr="http://cms.esi.info/Media/productImages/Warmafloor_HowUFHworks_1.jpg"/>
          <p:cNvPicPr>
            <a:picLocks noChangeAspect="1" noChangeArrowheads="1"/>
          </p:cNvPicPr>
          <p:nvPr/>
        </p:nvPicPr>
        <p:blipFill>
          <a:blip r:embed="rId2" cstate="print"/>
          <a:srcRect/>
          <a:stretch>
            <a:fillRect/>
          </a:stretch>
        </p:blipFill>
        <p:spPr bwMode="auto">
          <a:xfrm>
            <a:off x="4144249" y="127607"/>
            <a:ext cx="4817590" cy="3691165"/>
          </a:xfrm>
          <a:prstGeom prst="rect">
            <a:avLst/>
          </a:prstGeom>
          <a:noFill/>
          <a:ln w="28575">
            <a:solidFill>
              <a:schemeClr val="tx1"/>
            </a:solidFill>
          </a:ln>
        </p:spPr>
      </p:pic>
      <p:sp>
        <p:nvSpPr>
          <p:cNvPr id="6" name="TextBox 5"/>
          <p:cNvSpPr txBox="1"/>
          <p:nvPr/>
        </p:nvSpPr>
        <p:spPr>
          <a:xfrm>
            <a:off x="755576" y="1628800"/>
            <a:ext cx="2448272" cy="3108543"/>
          </a:xfrm>
          <a:prstGeom prst="rect">
            <a:avLst/>
          </a:prstGeom>
          <a:noFill/>
        </p:spPr>
        <p:txBody>
          <a:bodyPr wrap="square" rtlCol="0">
            <a:spAutoFit/>
          </a:bodyPr>
          <a:lstStyle/>
          <a:p>
            <a:r>
              <a:rPr lang="en-US" sz="2800" dirty="0" smtClean="0"/>
              <a:t>Under-floor heating compared to radiator heating for efficiency and comfort?</a:t>
            </a:r>
            <a:endParaRPr lang="en-US" sz="2800" dirty="0"/>
          </a:p>
        </p:txBody>
      </p:sp>
      <p:pic>
        <p:nvPicPr>
          <p:cNvPr id="5" name="Picture 2" descr="http://www.homepower.com/sites/default/files/styles/article_gallery_active/public/articles/images/7_HP-tubing-1.fxd_.jpg?itok=G2TO4nMd">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32176" y="3987102"/>
            <a:ext cx="4829663" cy="264076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9938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6628"/>
                                        </p:tgtEl>
                                        <p:attrNameLst>
                                          <p:attrName>style.visibility</p:attrName>
                                        </p:attrNameLst>
                                      </p:cBhvr>
                                      <p:to>
                                        <p:strVal val="visible"/>
                                      </p:to>
                                    </p:set>
                                    <p:anim calcmode="lin" valueType="num">
                                      <p:cBhvr additive="base">
                                        <p:cTn id="7" dur="500" fill="hold"/>
                                        <p:tgtEl>
                                          <p:spTgt spid="26628"/>
                                        </p:tgtEl>
                                        <p:attrNameLst>
                                          <p:attrName>ppt_x</p:attrName>
                                        </p:attrNameLst>
                                      </p:cBhvr>
                                      <p:tavLst>
                                        <p:tav tm="0">
                                          <p:val>
                                            <p:strVal val="#ppt_x"/>
                                          </p:val>
                                        </p:tav>
                                        <p:tav tm="100000">
                                          <p:val>
                                            <p:strVal val="#ppt_x"/>
                                          </p:val>
                                        </p:tav>
                                      </p:tavLst>
                                    </p:anim>
                                    <p:anim calcmode="lin" valueType="num">
                                      <p:cBhvr additive="base">
                                        <p:cTn id="8" dur="500" fill="hold"/>
                                        <p:tgtEl>
                                          <p:spTgt spid="266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404664"/>
            <a:ext cx="5184576" cy="584775"/>
          </a:xfrm>
          <a:prstGeom prst="rect">
            <a:avLst/>
          </a:prstGeom>
          <a:noFill/>
        </p:spPr>
        <p:txBody>
          <a:bodyPr wrap="square" rtlCol="0">
            <a:spAutoFit/>
          </a:bodyPr>
          <a:lstStyle/>
          <a:p>
            <a:r>
              <a:rPr lang="en-GB" sz="3200" b="1" dirty="0" smtClean="0">
                <a:solidFill>
                  <a:srgbClr val="0070C0"/>
                </a:solidFill>
              </a:rPr>
              <a:t>Embedded Panel Systems</a:t>
            </a:r>
            <a:endParaRPr lang="en-GB" sz="3200" b="1" dirty="0">
              <a:solidFill>
                <a:srgbClr val="0070C0"/>
              </a:solidFill>
            </a:endParaRPr>
          </a:p>
        </p:txBody>
      </p:sp>
      <p:pic>
        <p:nvPicPr>
          <p:cNvPr id="9220" name="Picture 4" descr="In-wall radiant heating in a house under construction near Denver. | Photo courtesy of Warren Gretz, NRE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19249" y="3860902"/>
            <a:ext cx="4138339" cy="2694087"/>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323528" y="1268760"/>
            <a:ext cx="4104456" cy="3416320"/>
          </a:xfrm>
          <a:prstGeom prst="rect">
            <a:avLst/>
          </a:prstGeom>
          <a:noFill/>
        </p:spPr>
        <p:txBody>
          <a:bodyPr wrap="square" rtlCol="0">
            <a:spAutoFit/>
          </a:bodyPr>
          <a:lstStyle/>
          <a:p>
            <a:pPr algn="just"/>
            <a:r>
              <a:rPr lang="en-GB" sz="2400" dirty="0" smtClean="0"/>
              <a:t>Continuous coils of tubing of 13mm to 19mm can be embedded inside the building fabric. Insulated from behind.</a:t>
            </a:r>
          </a:p>
          <a:p>
            <a:pPr algn="just"/>
            <a:endParaRPr lang="en-GB" sz="2400" dirty="0"/>
          </a:p>
          <a:p>
            <a:pPr algn="just"/>
            <a:r>
              <a:rPr lang="en-GB" sz="2400" dirty="0" smtClean="0"/>
              <a:t>Connected to heating source.</a:t>
            </a:r>
          </a:p>
          <a:p>
            <a:pPr algn="just"/>
            <a:endParaRPr lang="en-GB" sz="2400" dirty="0"/>
          </a:p>
          <a:p>
            <a:pPr algn="just"/>
            <a:r>
              <a:rPr lang="en-GB" sz="2400" dirty="0" smtClean="0"/>
              <a:t>Heat exchange by radiation.</a:t>
            </a:r>
          </a:p>
          <a:p>
            <a:pPr algn="just"/>
            <a:endParaRPr lang="en-GB" sz="2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4" y="836712"/>
            <a:ext cx="3809524" cy="2565079"/>
          </a:xfrm>
          <a:prstGeom prst="rect">
            <a:avLst/>
          </a:prstGeom>
          <a:ln w="28575">
            <a:solidFill>
              <a:schemeClr val="tx1"/>
            </a:solidFill>
          </a:ln>
        </p:spPr>
      </p:pic>
    </p:spTree>
    <p:extLst>
      <p:ext uri="{BB962C8B-B14F-4D97-AF65-F5344CB8AC3E}">
        <p14:creationId xmlns:p14="http://schemas.microsoft.com/office/powerpoint/2010/main" val="380018575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332656"/>
            <a:ext cx="7920880" cy="584775"/>
          </a:xfrm>
          <a:prstGeom prst="rect">
            <a:avLst/>
          </a:prstGeom>
          <a:noFill/>
        </p:spPr>
        <p:txBody>
          <a:bodyPr wrap="square" rtlCol="0">
            <a:spAutoFit/>
          </a:bodyPr>
          <a:lstStyle/>
          <a:p>
            <a:r>
              <a:rPr lang="en-GB" sz="3200" b="1" dirty="0" smtClean="0">
                <a:solidFill>
                  <a:srgbClr val="0070C0"/>
                </a:solidFill>
              </a:rPr>
              <a:t> Placing the Heaters</a:t>
            </a:r>
            <a:endParaRPr lang="en-GB" sz="3200" b="1" dirty="0">
              <a:solidFill>
                <a:srgbClr val="0070C0"/>
              </a:solidFill>
            </a:endParaRPr>
          </a:p>
        </p:txBody>
      </p:sp>
      <p:sp>
        <p:nvSpPr>
          <p:cNvPr id="3" name="TextBox 2"/>
          <p:cNvSpPr txBox="1"/>
          <p:nvPr/>
        </p:nvSpPr>
        <p:spPr>
          <a:xfrm>
            <a:off x="395536" y="1052736"/>
            <a:ext cx="8352928" cy="2031325"/>
          </a:xfrm>
          <a:prstGeom prst="rect">
            <a:avLst/>
          </a:prstGeom>
          <a:noFill/>
        </p:spPr>
        <p:txBody>
          <a:bodyPr wrap="square" rtlCol="0">
            <a:spAutoFit/>
          </a:bodyPr>
          <a:lstStyle/>
          <a:p>
            <a:pPr marL="285750" indent="-285750" algn="just">
              <a:buFont typeface="Arial" panose="020B0604020202020204" pitchFamily="34" charset="0"/>
              <a:buChar char="•"/>
            </a:pPr>
            <a:r>
              <a:rPr lang="en-GB" b="1" dirty="0" smtClean="0">
                <a:solidFill>
                  <a:srgbClr val="0070C0"/>
                </a:solidFill>
              </a:rPr>
              <a:t>Radiators and convector heaters were traditionally placed under windows</a:t>
            </a:r>
            <a:r>
              <a:rPr lang="en-GB" dirty="0" smtClean="0"/>
              <a:t> to balance the chill from the glass panes and to cut the draughts caused by warm air cooling against them. </a:t>
            </a:r>
            <a:endParaRPr lang="en-GB" dirty="0"/>
          </a:p>
          <a:p>
            <a:pPr marL="285750" indent="-285750" algn="just">
              <a:buFont typeface="Arial" panose="020B0604020202020204" pitchFamily="34" charset="0"/>
              <a:buChar char="•"/>
            </a:pPr>
            <a:r>
              <a:rPr lang="en-GB" b="1" dirty="0" smtClean="0">
                <a:solidFill>
                  <a:srgbClr val="0070C0"/>
                </a:solidFill>
              </a:rPr>
              <a:t>If double or triple glazing is present dealing with both of these problems</a:t>
            </a:r>
            <a:r>
              <a:rPr lang="en-GB" dirty="0" smtClean="0"/>
              <a:t>, then we can site the heating source at a position for maximum comfort.</a:t>
            </a:r>
          </a:p>
          <a:p>
            <a:pPr algn="just"/>
            <a:r>
              <a:rPr lang="en-GB" dirty="0" smtClean="0"/>
              <a:t>     </a:t>
            </a:r>
            <a:r>
              <a:rPr lang="en-GB" b="1" dirty="0" smtClean="0">
                <a:solidFill>
                  <a:srgbClr val="0070C0"/>
                </a:solidFill>
              </a:rPr>
              <a:t>We must however always consider the  length, efficiency and cost of pipe runs.</a:t>
            </a:r>
          </a:p>
          <a:p>
            <a:pPr algn="just"/>
            <a:endParaRPr lang="en-GB" dirty="0"/>
          </a:p>
        </p:txBody>
      </p:sp>
      <p:sp>
        <p:nvSpPr>
          <p:cNvPr id="4" name="TextBox 3"/>
          <p:cNvSpPr txBox="1"/>
          <p:nvPr/>
        </p:nvSpPr>
        <p:spPr>
          <a:xfrm>
            <a:off x="395536" y="2924944"/>
            <a:ext cx="4968552" cy="3139321"/>
          </a:xfrm>
          <a:prstGeom prst="rect">
            <a:avLst/>
          </a:prstGeom>
          <a:noFill/>
        </p:spPr>
        <p:txBody>
          <a:bodyPr wrap="square" rtlCol="0">
            <a:spAutoFit/>
          </a:bodyPr>
          <a:lstStyle/>
          <a:p>
            <a:pPr marL="285750" indent="-285750" algn="just">
              <a:buFont typeface="Arial" panose="020B0604020202020204" pitchFamily="34" charset="0"/>
              <a:buChar char="•"/>
            </a:pPr>
            <a:r>
              <a:rPr lang="en-GB" dirty="0" smtClean="0"/>
              <a:t>To allow free flow of air, we do not obstruct the front of the radiator. The room’s shape will dictate the lay out.</a:t>
            </a:r>
          </a:p>
          <a:p>
            <a:pPr marL="285750" indent="-285750" algn="just">
              <a:buFont typeface="Arial" panose="020B0604020202020204" pitchFamily="34" charset="0"/>
              <a:buChar char="•"/>
            </a:pPr>
            <a:endParaRPr lang="en-GB" dirty="0" smtClean="0"/>
          </a:p>
          <a:p>
            <a:pPr marL="285750" indent="-285750" algn="just">
              <a:buFont typeface="Arial" panose="020B0604020202020204" pitchFamily="34" charset="0"/>
              <a:buChar char="•"/>
            </a:pPr>
            <a:r>
              <a:rPr lang="en-GB" b="1" dirty="0" smtClean="0">
                <a:solidFill>
                  <a:srgbClr val="0070C0"/>
                </a:solidFill>
              </a:rPr>
              <a:t>The number of fittings required</a:t>
            </a:r>
          </a:p>
          <a:p>
            <a:pPr algn="just"/>
            <a:r>
              <a:rPr lang="en-GB" b="1" dirty="0" smtClean="0">
                <a:solidFill>
                  <a:srgbClr val="0070C0"/>
                </a:solidFill>
              </a:rPr>
              <a:t>     will be calculate from Heat Loss </a:t>
            </a:r>
          </a:p>
          <a:p>
            <a:pPr algn="just"/>
            <a:r>
              <a:rPr lang="en-GB" b="1" dirty="0">
                <a:solidFill>
                  <a:srgbClr val="0070C0"/>
                </a:solidFill>
              </a:rPr>
              <a:t> </a:t>
            </a:r>
            <a:r>
              <a:rPr lang="en-GB" b="1" dirty="0" smtClean="0">
                <a:solidFill>
                  <a:srgbClr val="0070C0"/>
                </a:solidFill>
              </a:rPr>
              <a:t>    analysis, and the</a:t>
            </a:r>
          </a:p>
          <a:p>
            <a:pPr algn="just"/>
            <a:r>
              <a:rPr lang="en-GB" b="1" dirty="0">
                <a:solidFill>
                  <a:srgbClr val="0070C0"/>
                </a:solidFill>
              </a:rPr>
              <a:t> </a:t>
            </a:r>
            <a:r>
              <a:rPr lang="en-GB" b="1" dirty="0" smtClean="0">
                <a:solidFill>
                  <a:srgbClr val="0070C0"/>
                </a:solidFill>
              </a:rPr>
              <a:t>    consideration</a:t>
            </a:r>
          </a:p>
          <a:p>
            <a:pPr algn="just"/>
            <a:r>
              <a:rPr lang="en-GB" b="1" dirty="0">
                <a:solidFill>
                  <a:srgbClr val="0070C0"/>
                </a:solidFill>
              </a:rPr>
              <a:t> </a:t>
            </a:r>
            <a:r>
              <a:rPr lang="en-GB" b="1" dirty="0" smtClean="0">
                <a:solidFill>
                  <a:srgbClr val="0070C0"/>
                </a:solidFill>
              </a:rPr>
              <a:t>    of factors adding </a:t>
            </a:r>
          </a:p>
          <a:p>
            <a:pPr algn="just"/>
            <a:r>
              <a:rPr lang="en-GB" b="1" dirty="0">
                <a:solidFill>
                  <a:srgbClr val="0070C0"/>
                </a:solidFill>
              </a:rPr>
              <a:t> </a:t>
            </a:r>
            <a:r>
              <a:rPr lang="en-GB" b="1" dirty="0" smtClean="0">
                <a:solidFill>
                  <a:srgbClr val="0070C0"/>
                </a:solidFill>
              </a:rPr>
              <a:t>    to the internal </a:t>
            </a:r>
          </a:p>
          <a:p>
            <a:pPr algn="just"/>
            <a:r>
              <a:rPr lang="en-GB" b="1" dirty="0">
                <a:solidFill>
                  <a:srgbClr val="0070C0"/>
                </a:solidFill>
              </a:rPr>
              <a:t> </a:t>
            </a:r>
            <a:r>
              <a:rPr lang="en-GB" b="1" dirty="0" smtClean="0">
                <a:solidFill>
                  <a:srgbClr val="0070C0"/>
                </a:solidFill>
              </a:rPr>
              <a:t>    temperature.</a:t>
            </a:r>
            <a:endParaRPr lang="en-GB" b="1" dirty="0">
              <a:solidFill>
                <a:srgbClr val="0070C0"/>
              </a:solidFill>
            </a:endParaRPr>
          </a:p>
        </p:txBody>
      </p:sp>
      <p:pic>
        <p:nvPicPr>
          <p:cNvPr id="4098" name="Picture 2" descr="hlu003_lifestyle_magento"/>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61951" y="3645025"/>
            <a:ext cx="2771217" cy="3081276"/>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4100" name="Picture 4" descr="http://www.homebuilding.co.uk/sites/default/files/styles/homebuilding_scale-1680/public/images/article/gallery/Radiators2.jpg?itok=YB7v_WSy">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11960" y="4442087"/>
            <a:ext cx="1613619" cy="2284214"/>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4102" name="Picture 6" descr="https://encrypted-tbn2.gstatic.com/images?q=tbn:ANd9GcSVTVw4zjnyNPc6TxYe5A08jbhtygK674LIKmKfQ4_c8klInjq9">
            <a:hlinkClick r:id="rId5"/>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559271" y="5107259"/>
            <a:ext cx="1557714" cy="161904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529392"/>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http://loftstoragestilts.com/wp-content/uploads/2012/01/Heat-loss-in-house.jpg"/>
          <p:cNvPicPr>
            <a:picLocks noChangeAspect="1" noChangeArrowheads="1"/>
          </p:cNvPicPr>
          <p:nvPr/>
        </p:nvPicPr>
        <p:blipFill>
          <a:blip r:embed="rId2" cstate="print"/>
          <a:srcRect/>
          <a:stretch>
            <a:fillRect/>
          </a:stretch>
        </p:blipFill>
        <p:spPr bwMode="auto">
          <a:xfrm>
            <a:off x="5436096" y="260648"/>
            <a:ext cx="3257550" cy="3152775"/>
          </a:xfrm>
          <a:prstGeom prst="rect">
            <a:avLst/>
          </a:prstGeom>
          <a:noFill/>
        </p:spPr>
      </p:pic>
      <p:sp>
        <p:nvSpPr>
          <p:cNvPr id="3" name="Rectangle 2"/>
          <p:cNvSpPr/>
          <p:nvPr/>
        </p:nvSpPr>
        <p:spPr>
          <a:xfrm>
            <a:off x="395536" y="908720"/>
            <a:ext cx="4968552" cy="2308324"/>
          </a:xfrm>
          <a:prstGeom prst="rect">
            <a:avLst/>
          </a:prstGeom>
        </p:spPr>
        <p:txBody>
          <a:bodyPr wrap="square">
            <a:spAutoFit/>
          </a:bodyPr>
          <a:lstStyle/>
          <a:p>
            <a:r>
              <a:rPr lang="en-GB" b="1" dirty="0" smtClean="0"/>
              <a:t>The main benefits include:</a:t>
            </a:r>
          </a:p>
          <a:p>
            <a:endParaRPr lang="en-GB" dirty="0" smtClean="0"/>
          </a:p>
          <a:p>
            <a:r>
              <a:rPr lang="en-GB" dirty="0" smtClean="0"/>
              <a:t>1. Reduce gas &amp; electricity bills</a:t>
            </a:r>
          </a:p>
          <a:p>
            <a:r>
              <a:rPr lang="en-GB" dirty="0" smtClean="0"/>
              <a:t>2. Reduce your home’s carbon footprint</a:t>
            </a:r>
          </a:p>
          <a:p>
            <a:r>
              <a:rPr lang="en-GB" dirty="0" smtClean="0"/>
              <a:t>3. Keep your house warmer in winter</a:t>
            </a:r>
          </a:p>
          <a:p>
            <a:r>
              <a:rPr lang="en-GB" dirty="0" smtClean="0"/>
              <a:t>4. Keep your house cooler in summer</a:t>
            </a:r>
          </a:p>
          <a:p>
            <a:r>
              <a:rPr lang="en-GB" dirty="0" smtClean="0"/>
              <a:t>5. Improve your home’s energy efficiency rating</a:t>
            </a:r>
          </a:p>
          <a:p>
            <a:r>
              <a:rPr lang="en-GB" dirty="0" smtClean="0"/>
              <a:t>6. Increase the value of your home</a:t>
            </a:r>
            <a:endParaRPr lang="en-GB" dirty="0"/>
          </a:p>
        </p:txBody>
      </p:sp>
      <p:pic>
        <p:nvPicPr>
          <p:cNvPr id="21510" name="Picture 6" descr="http://loftstoragestilts.com/wp-content/uploads/2012/01/dg_1702651.gif"/>
          <p:cNvPicPr>
            <a:picLocks noChangeAspect="1" noChangeArrowheads="1"/>
          </p:cNvPicPr>
          <p:nvPr/>
        </p:nvPicPr>
        <p:blipFill>
          <a:blip r:embed="rId3" cstate="print"/>
          <a:srcRect/>
          <a:stretch>
            <a:fillRect/>
          </a:stretch>
        </p:blipFill>
        <p:spPr bwMode="auto">
          <a:xfrm>
            <a:off x="395536" y="3759662"/>
            <a:ext cx="3312368" cy="2649894"/>
          </a:xfrm>
          <a:prstGeom prst="rect">
            <a:avLst/>
          </a:prstGeom>
          <a:noFill/>
        </p:spPr>
      </p:pic>
      <p:sp>
        <p:nvSpPr>
          <p:cNvPr id="7" name="Rectangle 6"/>
          <p:cNvSpPr/>
          <p:nvPr/>
        </p:nvSpPr>
        <p:spPr>
          <a:xfrm>
            <a:off x="4067944" y="3645024"/>
            <a:ext cx="4896544" cy="2862322"/>
          </a:xfrm>
          <a:prstGeom prst="rect">
            <a:avLst/>
          </a:prstGeom>
        </p:spPr>
        <p:txBody>
          <a:bodyPr wrap="square">
            <a:spAutoFit/>
          </a:bodyPr>
          <a:lstStyle/>
          <a:p>
            <a:pPr algn="just"/>
            <a:r>
              <a:rPr lang="en-GB" dirty="0" smtClean="0"/>
              <a:t>When you sell your home you will need to get an Energy Performance Certificate (EPC). These help the buyer to see how efficient your home is – the building will be given a rating from A-G.</a:t>
            </a:r>
          </a:p>
          <a:p>
            <a:pPr algn="just"/>
            <a:r>
              <a:rPr lang="en-GB" dirty="0" smtClean="0"/>
              <a:t>‘A’ represents the most energy-efficient properties and ‘G’ the worst. The EPC will also advise you on what improvements would be best to help to cut carbon emissions and fuel bills.</a:t>
            </a:r>
          </a:p>
          <a:p>
            <a:pPr algn="just"/>
            <a:r>
              <a:rPr lang="en-GB" b="1" dirty="0" smtClean="0">
                <a:solidFill>
                  <a:srgbClr val="0070C0"/>
                </a:solidFill>
              </a:rPr>
              <a:t>If you’re selling a property in England or Wales, you must get an EPC.</a:t>
            </a:r>
            <a:endParaRPr lang="en-GB" b="1" dirty="0">
              <a:solidFill>
                <a:srgbClr val="0070C0"/>
              </a:solidFill>
            </a:endParaRPr>
          </a:p>
        </p:txBody>
      </p:sp>
      <p:sp>
        <p:nvSpPr>
          <p:cNvPr id="8" name="TextBox 7"/>
          <p:cNvSpPr txBox="1"/>
          <p:nvPr/>
        </p:nvSpPr>
        <p:spPr>
          <a:xfrm>
            <a:off x="323528" y="260648"/>
            <a:ext cx="4464496" cy="584775"/>
          </a:xfrm>
          <a:prstGeom prst="rect">
            <a:avLst/>
          </a:prstGeom>
          <a:noFill/>
        </p:spPr>
        <p:txBody>
          <a:bodyPr wrap="square" rtlCol="0">
            <a:spAutoFit/>
          </a:bodyPr>
          <a:lstStyle/>
          <a:p>
            <a:r>
              <a:rPr lang="en-GB" sz="3200" dirty="0" smtClean="0"/>
              <a:t>Insulation : Why Insulate?</a:t>
            </a:r>
            <a:endParaRPr lang="en-GB" sz="3200" dirty="0"/>
          </a:p>
        </p:txBody>
      </p:sp>
      <p:sp>
        <p:nvSpPr>
          <p:cNvPr id="2" name="Rectangle 1"/>
          <p:cNvSpPr/>
          <p:nvPr/>
        </p:nvSpPr>
        <p:spPr>
          <a:xfrm>
            <a:off x="467544" y="3217044"/>
            <a:ext cx="3888432" cy="461665"/>
          </a:xfrm>
          <a:prstGeom prst="rect">
            <a:avLst/>
          </a:prstGeom>
        </p:spPr>
        <p:txBody>
          <a:bodyPr wrap="square">
            <a:spAutoFit/>
          </a:bodyPr>
          <a:lstStyle/>
          <a:p>
            <a:r>
              <a:rPr lang="en-US" sz="1200" b="1" dirty="0" smtClean="0">
                <a:solidFill>
                  <a:srgbClr val="0070C0"/>
                </a:solidFill>
              </a:rPr>
              <a:t>Winter </a:t>
            </a:r>
            <a:r>
              <a:rPr lang="en-US" sz="1200" b="1" dirty="0">
                <a:solidFill>
                  <a:srgbClr val="0070C0"/>
                </a:solidFill>
              </a:rPr>
              <a:t>heat losses and </a:t>
            </a:r>
            <a:r>
              <a:rPr lang="en-US" sz="1200" b="1" dirty="0" smtClean="0">
                <a:solidFill>
                  <a:srgbClr val="0070C0"/>
                </a:solidFill>
              </a:rPr>
              <a:t>Summer                                                      </a:t>
            </a:r>
            <a:r>
              <a:rPr lang="en-US" sz="1200" b="1" dirty="0">
                <a:solidFill>
                  <a:srgbClr val="0070C0"/>
                </a:solidFill>
              </a:rPr>
              <a:t>heat gains.</a:t>
            </a:r>
          </a:p>
        </p:txBody>
      </p:sp>
    </p:spTree>
    <p:extLst>
      <p:ext uri="{BB962C8B-B14F-4D97-AF65-F5344CB8AC3E}">
        <p14:creationId xmlns:p14="http://schemas.microsoft.com/office/powerpoint/2010/main" val="14768920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1506"/>
                                        </p:tgtEl>
                                        <p:attrNameLst>
                                          <p:attrName>style.visibility</p:attrName>
                                        </p:attrNameLst>
                                      </p:cBhvr>
                                      <p:to>
                                        <p:strVal val="visible"/>
                                      </p:to>
                                    </p:set>
                                    <p:anim calcmode="lin" valueType="num">
                                      <p:cBhvr additive="base">
                                        <p:cTn id="13" dur="500" fill="hold"/>
                                        <p:tgtEl>
                                          <p:spTgt spid="21506"/>
                                        </p:tgtEl>
                                        <p:attrNameLst>
                                          <p:attrName>ppt_x</p:attrName>
                                        </p:attrNameLst>
                                      </p:cBhvr>
                                      <p:tavLst>
                                        <p:tav tm="0">
                                          <p:val>
                                            <p:strVal val="#ppt_x"/>
                                          </p:val>
                                        </p:tav>
                                        <p:tav tm="100000">
                                          <p:val>
                                            <p:strVal val="#ppt_x"/>
                                          </p:val>
                                        </p:tav>
                                      </p:tavLst>
                                    </p:anim>
                                    <p:anim calcmode="lin" valueType="num">
                                      <p:cBhvr additive="base">
                                        <p:cTn id="14" dur="500" fill="hold"/>
                                        <p:tgtEl>
                                          <p:spTgt spid="2150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184284"/>
            <a:ext cx="4536504" cy="584775"/>
          </a:xfrm>
          <a:prstGeom prst="rect">
            <a:avLst/>
          </a:prstGeom>
          <a:noFill/>
        </p:spPr>
        <p:txBody>
          <a:bodyPr wrap="square" rtlCol="0">
            <a:spAutoFit/>
          </a:bodyPr>
          <a:lstStyle/>
          <a:p>
            <a:r>
              <a:rPr lang="en-GB" sz="3200" b="1" dirty="0" smtClean="0">
                <a:solidFill>
                  <a:srgbClr val="0070C0"/>
                </a:solidFill>
              </a:rPr>
              <a:t>Thermal Insulation</a:t>
            </a:r>
            <a:endParaRPr lang="en-GB" sz="3200" b="1" dirty="0">
              <a:solidFill>
                <a:srgbClr val="0070C0"/>
              </a:solidFill>
            </a:endParaRPr>
          </a:p>
        </p:txBody>
      </p:sp>
      <p:sp>
        <p:nvSpPr>
          <p:cNvPr id="3" name="TextBox 2"/>
          <p:cNvSpPr txBox="1"/>
          <p:nvPr/>
        </p:nvSpPr>
        <p:spPr>
          <a:xfrm>
            <a:off x="464340" y="4688269"/>
            <a:ext cx="8208912" cy="2308324"/>
          </a:xfrm>
          <a:prstGeom prst="rect">
            <a:avLst/>
          </a:prstGeom>
          <a:noFill/>
        </p:spPr>
        <p:txBody>
          <a:bodyPr wrap="square" rtlCol="0">
            <a:spAutoFit/>
          </a:bodyPr>
          <a:lstStyle/>
          <a:p>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b="1" dirty="0" smtClean="0">
                <a:solidFill>
                  <a:srgbClr val="0070C0"/>
                </a:solidFill>
              </a:rPr>
              <a:t>Many types including:</a:t>
            </a:r>
          </a:p>
          <a:p>
            <a:r>
              <a:rPr lang="en-GB" dirty="0" smtClean="0"/>
              <a:t>     </a:t>
            </a:r>
            <a:r>
              <a:rPr lang="en-GB" b="1" dirty="0" smtClean="0">
                <a:solidFill>
                  <a:srgbClr val="0070C0"/>
                </a:solidFill>
              </a:rPr>
              <a:t>Foamed plastics – ( Polyurethane; Expanded Polystyrene; Urea Formaldehyde)</a:t>
            </a:r>
          </a:p>
          <a:p>
            <a:r>
              <a:rPr lang="en-GB" b="1" dirty="0" smtClean="0">
                <a:solidFill>
                  <a:srgbClr val="0070C0"/>
                </a:solidFill>
              </a:rPr>
              <a:t>     Cavity fill  - (Polystyrene beads)</a:t>
            </a:r>
          </a:p>
          <a:p>
            <a:r>
              <a:rPr lang="en-GB" b="1" dirty="0" smtClean="0">
                <a:solidFill>
                  <a:srgbClr val="0070C0"/>
                </a:solidFill>
              </a:rPr>
              <a:t>     Internal Linings -  (Insulation board; Kingspan ; Corkboard; Mineral Wool) </a:t>
            </a:r>
          </a:p>
          <a:p>
            <a:r>
              <a:rPr lang="en-GB" b="1" dirty="0" smtClean="0">
                <a:solidFill>
                  <a:srgbClr val="0070C0"/>
                </a:solidFill>
              </a:rPr>
              <a:t>     Insulating plasters (include perlite or vermiculite)</a:t>
            </a:r>
          </a:p>
          <a:p>
            <a:pPr marL="285750" indent="-285750">
              <a:buFont typeface="Arial" panose="020B0604020202020204" pitchFamily="34" charset="0"/>
              <a:buChar char="•"/>
            </a:pPr>
            <a:endParaRPr lang="en-GB" dirty="0" smtClean="0"/>
          </a:p>
        </p:txBody>
      </p:sp>
      <p:sp>
        <p:nvSpPr>
          <p:cNvPr id="4" name="Rectangle 3"/>
          <p:cNvSpPr/>
          <p:nvPr/>
        </p:nvSpPr>
        <p:spPr>
          <a:xfrm>
            <a:off x="410128" y="769059"/>
            <a:ext cx="8424936" cy="369332"/>
          </a:xfrm>
          <a:prstGeom prst="rect">
            <a:avLst/>
          </a:prstGeom>
        </p:spPr>
        <p:txBody>
          <a:bodyPr wrap="square">
            <a:spAutoFit/>
          </a:bodyPr>
          <a:lstStyle/>
          <a:p>
            <a:r>
              <a:rPr lang="en-GB" dirty="0"/>
              <a:t>This reduces the flow of heat through the structure and has the following advantages:</a:t>
            </a:r>
          </a:p>
        </p:txBody>
      </p:sp>
      <p:sp>
        <p:nvSpPr>
          <p:cNvPr id="5" name="Rectangle 4"/>
          <p:cNvSpPr/>
          <p:nvPr/>
        </p:nvSpPr>
        <p:spPr>
          <a:xfrm>
            <a:off x="539552" y="1148881"/>
            <a:ext cx="7776864" cy="646331"/>
          </a:xfrm>
          <a:prstGeom prst="rect">
            <a:avLst/>
          </a:prstGeom>
        </p:spPr>
        <p:txBody>
          <a:bodyPr wrap="square">
            <a:spAutoFit/>
          </a:bodyPr>
          <a:lstStyle/>
          <a:p>
            <a:pPr marL="285750" indent="-285750">
              <a:buFont typeface="Arial" panose="020B0604020202020204" pitchFamily="34" charset="0"/>
              <a:buChar char="•"/>
            </a:pPr>
            <a:r>
              <a:rPr lang="en-GB" dirty="0"/>
              <a:t>It reduces the </a:t>
            </a:r>
            <a:r>
              <a:rPr lang="en-GB" dirty="0" smtClean="0"/>
              <a:t>extent </a:t>
            </a:r>
            <a:r>
              <a:rPr lang="en-GB" dirty="0"/>
              <a:t>of the heating installation, therefore reducing capital costs, fuel consumption and running costs.</a:t>
            </a:r>
          </a:p>
        </p:txBody>
      </p:sp>
      <p:sp>
        <p:nvSpPr>
          <p:cNvPr id="6" name="Rectangle 5"/>
          <p:cNvSpPr/>
          <p:nvPr/>
        </p:nvSpPr>
        <p:spPr>
          <a:xfrm>
            <a:off x="524960" y="1795212"/>
            <a:ext cx="8367520" cy="369332"/>
          </a:xfrm>
          <a:prstGeom prst="rect">
            <a:avLst/>
          </a:prstGeom>
        </p:spPr>
        <p:txBody>
          <a:bodyPr wrap="square">
            <a:spAutoFit/>
          </a:bodyPr>
          <a:lstStyle/>
          <a:p>
            <a:pPr marL="285750" indent="-285750">
              <a:buFont typeface="Arial" panose="020B0604020202020204" pitchFamily="34" charset="0"/>
              <a:buChar char="•"/>
            </a:pPr>
            <a:r>
              <a:rPr lang="en-GB" dirty="0"/>
              <a:t>Saves space that would otherwise be taken up plant.</a:t>
            </a:r>
          </a:p>
        </p:txBody>
      </p:sp>
      <p:sp>
        <p:nvSpPr>
          <p:cNvPr id="7" name="Rectangle 6"/>
          <p:cNvSpPr/>
          <p:nvPr/>
        </p:nvSpPr>
        <p:spPr>
          <a:xfrm>
            <a:off x="499494" y="2192504"/>
            <a:ext cx="3988015" cy="369332"/>
          </a:xfrm>
          <a:prstGeom prst="rect">
            <a:avLst/>
          </a:prstGeom>
        </p:spPr>
        <p:txBody>
          <a:bodyPr wrap="none">
            <a:spAutoFit/>
          </a:bodyPr>
          <a:lstStyle/>
          <a:p>
            <a:pPr marL="285750" indent="-285750">
              <a:buFont typeface="Arial" panose="020B0604020202020204" pitchFamily="34" charset="0"/>
              <a:buChar char="•"/>
            </a:pPr>
            <a:r>
              <a:rPr lang="en-GB" dirty="0"/>
              <a:t>Reduction of condensation problems.</a:t>
            </a:r>
          </a:p>
        </p:txBody>
      </p:sp>
      <p:sp>
        <p:nvSpPr>
          <p:cNvPr id="8" name="Rectangle 7"/>
          <p:cNvSpPr/>
          <p:nvPr/>
        </p:nvSpPr>
        <p:spPr>
          <a:xfrm>
            <a:off x="499494" y="2561836"/>
            <a:ext cx="2809487" cy="369332"/>
          </a:xfrm>
          <a:prstGeom prst="rect">
            <a:avLst/>
          </a:prstGeom>
        </p:spPr>
        <p:txBody>
          <a:bodyPr wrap="none">
            <a:spAutoFit/>
          </a:bodyPr>
          <a:lstStyle/>
          <a:p>
            <a:pPr marL="285750" indent="-285750">
              <a:buFont typeface="Arial" panose="020B0604020202020204" pitchFamily="34" charset="0"/>
              <a:buChar char="•"/>
            </a:pPr>
            <a:r>
              <a:rPr lang="en-GB" dirty="0"/>
              <a:t>Improved comfort levels.</a:t>
            </a:r>
          </a:p>
        </p:txBody>
      </p:sp>
      <p:sp>
        <p:nvSpPr>
          <p:cNvPr id="9" name="Rectangle 8"/>
          <p:cNvSpPr/>
          <p:nvPr/>
        </p:nvSpPr>
        <p:spPr>
          <a:xfrm>
            <a:off x="499494" y="2931168"/>
            <a:ext cx="2955104" cy="369332"/>
          </a:xfrm>
          <a:prstGeom prst="rect">
            <a:avLst/>
          </a:prstGeom>
        </p:spPr>
        <p:txBody>
          <a:bodyPr wrap="none">
            <a:spAutoFit/>
          </a:bodyPr>
          <a:lstStyle/>
          <a:p>
            <a:pPr marL="285750" indent="-285750">
              <a:buFont typeface="Arial" panose="020B0604020202020204" pitchFamily="34" charset="0"/>
              <a:buChar char="•"/>
            </a:pPr>
            <a:r>
              <a:rPr lang="en-GB" dirty="0"/>
              <a:t>Reduced pre heating time.</a:t>
            </a:r>
          </a:p>
        </p:txBody>
      </p:sp>
      <p:sp>
        <p:nvSpPr>
          <p:cNvPr id="10" name="Rectangle 9"/>
          <p:cNvSpPr/>
          <p:nvPr/>
        </p:nvSpPr>
        <p:spPr>
          <a:xfrm>
            <a:off x="499494" y="3300500"/>
            <a:ext cx="8320978" cy="646331"/>
          </a:xfrm>
          <a:prstGeom prst="rect">
            <a:avLst/>
          </a:prstGeom>
        </p:spPr>
        <p:txBody>
          <a:bodyPr wrap="square">
            <a:spAutoFit/>
          </a:bodyPr>
          <a:lstStyle/>
          <a:p>
            <a:pPr marL="285750" indent="-285750">
              <a:buFont typeface="Arial" panose="020B0604020202020204" pitchFamily="34" charset="0"/>
              <a:buChar char="•"/>
            </a:pPr>
            <a:r>
              <a:rPr lang="en-GB" dirty="0"/>
              <a:t>Reduced rate of heat gain from solar radiation and therefore reduces size of cooling plant.</a:t>
            </a:r>
          </a:p>
        </p:txBody>
      </p:sp>
      <p:sp>
        <p:nvSpPr>
          <p:cNvPr id="11" name="Rectangle 10"/>
          <p:cNvSpPr/>
          <p:nvPr/>
        </p:nvSpPr>
        <p:spPr>
          <a:xfrm>
            <a:off x="499494" y="3868268"/>
            <a:ext cx="7704856" cy="646331"/>
          </a:xfrm>
          <a:prstGeom prst="rect">
            <a:avLst/>
          </a:prstGeom>
        </p:spPr>
        <p:txBody>
          <a:bodyPr wrap="square">
            <a:spAutoFit/>
          </a:bodyPr>
          <a:lstStyle/>
          <a:p>
            <a:pPr marL="285750" indent="-285750">
              <a:buFont typeface="Arial" panose="020B0604020202020204" pitchFamily="34" charset="0"/>
              <a:buChar char="•"/>
            </a:pPr>
            <a:r>
              <a:rPr lang="en-GB" dirty="0"/>
              <a:t>It is a long term investment, from which a cumulative return on capital can be expected.</a:t>
            </a:r>
          </a:p>
        </p:txBody>
      </p:sp>
      <p:sp>
        <p:nvSpPr>
          <p:cNvPr id="12" name="Rectangle 11"/>
          <p:cNvSpPr/>
          <p:nvPr/>
        </p:nvSpPr>
        <p:spPr>
          <a:xfrm>
            <a:off x="499494" y="4507379"/>
            <a:ext cx="8392986" cy="646331"/>
          </a:xfrm>
          <a:prstGeom prst="rect">
            <a:avLst/>
          </a:prstGeom>
        </p:spPr>
        <p:txBody>
          <a:bodyPr wrap="square">
            <a:spAutoFit/>
          </a:bodyPr>
          <a:lstStyle/>
          <a:p>
            <a:pPr marL="285750" indent="-285750">
              <a:buFont typeface="Arial" panose="020B0604020202020204" pitchFamily="34" charset="0"/>
              <a:buChar char="•"/>
            </a:pPr>
            <a:r>
              <a:rPr lang="en-GB" dirty="0"/>
              <a:t>The cost of insulation can be largely offset by the saving in the cost of the heating installation.</a:t>
            </a:r>
          </a:p>
        </p:txBody>
      </p:sp>
    </p:spTree>
    <p:extLst>
      <p:ext uri="{BB962C8B-B14F-4D97-AF65-F5344CB8AC3E}">
        <p14:creationId xmlns:p14="http://schemas.microsoft.com/office/powerpoint/2010/main" val="27423713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 calcmode="lin" valueType="num">
                                      <p:cBhvr additive="base">
                                        <p:cTn id="1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xEl>
                                              <p:pRg st="0" end="0"/>
                                            </p:txEl>
                                          </p:spTgt>
                                        </p:tgtEl>
                                        <p:attrNameLst>
                                          <p:attrName>style.visibility</p:attrName>
                                        </p:attrNameLst>
                                      </p:cBhvr>
                                      <p:to>
                                        <p:strVal val="visible"/>
                                      </p:to>
                                    </p:set>
                                    <p:anim calcmode="lin" valueType="num">
                                      <p:cBhvr additive="base">
                                        <p:cTn id="25"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xEl>
                                              <p:pRg st="0" end="0"/>
                                            </p:txEl>
                                          </p:spTgt>
                                        </p:tgtEl>
                                        <p:attrNameLst>
                                          <p:attrName>style.visibility</p:attrName>
                                        </p:attrNameLst>
                                      </p:cBhvr>
                                      <p:to>
                                        <p:strVal val="visible"/>
                                      </p:to>
                                    </p:set>
                                    <p:anim calcmode="lin" valueType="num">
                                      <p:cBhvr additive="base">
                                        <p:cTn id="31"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
                                            <p:txEl>
                                              <p:pRg st="0" end="0"/>
                                            </p:txEl>
                                          </p:spTgt>
                                        </p:tgtEl>
                                        <p:attrNameLst>
                                          <p:attrName>style.visibility</p:attrName>
                                        </p:attrNameLst>
                                      </p:cBhvr>
                                      <p:to>
                                        <p:strVal val="visible"/>
                                      </p:to>
                                    </p:set>
                                    <p:anim calcmode="lin" valueType="num">
                                      <p:cBhvr additive="base">
                                        <p:cTn id="3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1">
                                            <p:txEl>
                                              <p:pRg st="0" end="0"/>
                                            </p:txEl>
                                          </p:spTgt>
                                        </p:tgtEl>
                                        <p:attrNameLst>
                                          <p:attrName>style.visibility</p:attrName>
                                        </p:attrNameLst>
                                      </p:cBhvr>
                                      <p:to>
                                        <p:strVal val="visible"/>
                                      </p:to>
                                    </p:set>
                                    <p:anim calcmode="lin" valueType="num">
                                      <p:cBhvr additive="base">
                                        <p:cTn id="43"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2">
                                            <p:txEl>
                                              <p:pRg st="0" end="0"/>
                                            </p:txEl>
                                          </p:spTgt>
                                        </p:tgtEl>
                                        <p:attrNameLst>
                                          <p:attrName>style.visibility</p:attrName>
                                        </p:attrNameLst>
                                      </p:cBhvr>
                                      <p:to>
                                        <p:strVal val="visible"/>
                                      </p:to>
                                    </p:set>
                                    <p:anim calcmode="lin" valueType="num">
                                      <p:cBhvr additive="base">
                                        <p:cTn id="49"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2" end="2"/>
                                            </p:txEl>
                                          </p:spTgt>
                                        </p:tgtEl>
                                        <p:attrNameLst>
                                          <p:attrName>style.visibility</p:attrName>
                                        </p:attrNameLst>
                                      </p:cBhvr>
                                      <p:to>
                                        <p:strVal val="visible"/>
                                      </p:to>
                                    </p:set>
                                    <p:anim calcmode="lin" valueType="num">
                                      <p:cBhvr additive="base">
                                        <p:cTn id="5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3">
                                            <p:txEl>
                                              <p:pRg st="3" end="3"/>
                                            </p:txEl>
                                          </p:spTgt>
                                        </p:tgtEl>
                                        <p:attrNameLst>
                                          <p:attrName>style.visibility</p:attrName>
                                        </p:attrNameLst>
                                      </p:cBhvr>
                                      <p:to>
                                        <p:strVal val="visible"/>
                                      </p:to>
                                    </p:set>
                                    <p:anim calcmode="lin" valueType="num">
                                      <p:cBhvr additive="base">
                                        <p:cTn id="5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3">
                                            <p:txEl>
                                              <p:pRg st="4" end="4"/>
                                            </p:txEl>
                                          </p:spTgt>
                                        </p:tgtEl>
                                        <p:attrNameLst>
                                          <p:attrName>style.visibility</p:attrName>
                                        </p:attrNameLst>
                                      </p:cBhvr>
                                      <p:to>
                                        <p:strVal val="visible"/>
                                      </p:to>
                                    </p:set>
                                    <p:anim calcmode="lin" valueType="num">
                                      <p:cBhvr additive="base">
                                        <p:cTn id="6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65" presetID="2" presetClass="entr" presetSubtype="4" fill="hold" nodeType="withEffect">
                                  <p:stCondLst>
                                    <p:cond delay="0"/>
                                  </p:stCondLst>
                                  <p:childTnLst>
                                    <p:set>
                                      <p:cBhvr>
                                        <p:cTn id="66" dur="1" fill="hold">
                                          <p:stCondLst>
                                            <p:cond delay="0"/>
                                          </p:stCondLst>
                                        </p:cTn>
                                        <p:tgtEl>
                                          <p:spTgt spid="3">
                                            <p:txEl>
                                              <p:pRg st="5" end="5"/>
                                            </p:txEl>
                                          </p:spTgt>
                                        </p:tgtEl>
                                        <p:attrNameLst>
                                          <p:attrName>style.visibility</p:attrName>
                                        </p:attrNameLst>
                                      </p:cBhvr>
                                      <p:to>
                                        <p:strVal val="visible"/>
                                      </p:to>
                                    </p:set>
                                    <p:anim calcmode="lin" valueType="num">
                                      <p:cBhvr additive="base">
                                        <p:cTn id="6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69" presetID="2" presetClass="entr" presetSubtype="4" fill="hold" nodeType="withEffect">
                                  <p:stCondLst>
                                    <p:cond delay="0"/>
                                  </p:stCondLst>
                                  <p:childTnLst>
                                    <p:set>
                                      <p:cBhvr>
                                        <p:cTn id="70" dur="1" fill="hold">
                                          <p:stCondLst>
                                            <p:cond delay="0"/>
                                          </p:stCondLst>
                                        </p:cTn>
                                        <p:tgtEl>
                                          <p:spTgt spid="3">
                                            <p:txEl>
                                              <p:pRg st="6" end="6"/>
                                            </p:txEl>
                                          </p:spTgt>
                                        </p:tgtEl>
                                        <p:attrNameLst>
                                          <p:attrName>style.visibility</p:attrName>
                                        </p:attrNameLst>
                                      </p:cBhvr>
                                      <p:to>
                                        <p:strVal val="visible"/>
                                      </p:to>
                                    </p:set>
                                    <p:anim calcmode="lin" valueType="num">
                                      <p:cBhvr additive="base">
                                        <p:cTn id="7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6096000" cy="584775"/>
          </a:xfrm>
          <a:prstGeom prst="rect">
            <a:avLst/>
          </a:prstGeom>
          <a:noFill/>
        </p:spPr>
        <p:txBody>
          <a:bodyPr wrap="square" rtlCol="0">
            <a:spAutoFit/>
          </a:bodyPr>
          <a:lstStyle/>
          <a:p>
            <a:r>
              <a:rPr lang="en-US" sz="3200" b="1" dirty="0" smtClean="0"/>
              <a:t>Types of thermal insulators</a:t>
            </a:r>
            <a:endParaRPr lang="en-US" sz="3200" b="1" dirty="0"/>
          </a:p>
        </p:txBody>
      </p:sp>
      <p:sp>
        <p:nvSpPr>
          <p:cNvPr id="3" name="Rectangle 2"/>
          <p:cNvSpPr/>
          <p:nvPr/>
        </p:nvSpPr>
        <p:spPr>
          <a:xfrm>
            <a:off x="685800" y="1052736"/>
            <a:ext cx="7086600" cy="4247317"/>
          </a:xfrm>
          <a:prstGeom prst="rect">
            <a:avLst/>
          </a:prstGeom>
        </p:spPr>
        <p:txBody>
          <a:bodyPr wrap="square">
            <a:spAutoFit/>
          </a:bodyPr>
          <a:lstStyle/>
          <a:p>
            <a:r>
              <a:rPr lang="en-US" dirty="0" smtClean="0"/>
              <a:t>The common types of thermal insulators used in construction are grouped as follows :-</a:t>
            </a:r>
          </a:p>
          <a:p>
            <a:endParaRPr lang="en-US" dirty="0" smtClean="0"/>
          </a:p>
          <a:p>
            <a:pPr>
              <a:buFont typeface="Arial" pitchFamily="34" charset="0"/>
              <a:buChar char="•"/>
            </a:pPr>
            <a:r>
              <a:rPr lang="en-US" b="1" dirty="0" smtClean="0">
                <a:solidFill>
                  <a:srgbClr val="0070C0"/>
                </a:solidFill>
              </a:rPr>
              <a:t> Rigid pre-formed materials </a:t>
            </a:r>
          </a:p>
          <a:p>
            <a:r>
              <a:rPr lang="en-US" dirty="0" smtClean="0"/>
              <a:t>	</a:t>
            </a:r>
          </a:p>
          <a:p>
            <a:endParaRPr lang="en-US" dirty="0" smtClean="0"/>
          </a:p>
          <a:p>
            <a:endParaRPr lang="en-US" dirty="0" smtClean="0"/>
          </a:p>
          <a:p>
            <a:endParaRPr lang="en-US" dirty="0" smtClean="0"/>
          </a:p>
          <a:p>
            <a:pPr>
              <a:buFont typeface="Arial" pitchFamily="34" charset="0"/>
              <a:buChar char="•"/>
            </a:pPr>
            <a:endParaRPr lang="en-US" dirty="0" smtClean="0"/>
          </a:p>
          <a:p>
            <a:pPr>
              <a:buFont typeface="Arial" pitchFamily="34" charset="0"/>
              <a:buChar char="•"/>
            </a:pPr>
            <a:endParaRPr lang="en-US" dirty="0" smtClean="0"/>
          </a:p>
          <a:p>
            <a:pPr>
              <a:buFont typeface="Arial" pitchFamily="34" charset="0"/>
              <a:buChar char="•"/>
            </a:pPr>
            <a:endParaRPr lang="en-US" dirty="0" smtClean="0"/>
          </a:p>
          <a:p>
            <a:pPr>
              <a:buFont typeface="Arial" pitchFamily="34" charset="0"/>
              <a:buChar char="•"/>
            </a:pPr>
            <a:r>
              <a:rPr lang="en-US" dirty="0" smtClean="0"/>
              <a:t> </a:t>
            </a:r>
            <a:r>
              <a:rPr lang="en-US" b="1" dirty="0" smtClean="0">
                <a:solidFill>
                  <a:srgbClr val="0070C0"/>
                </a:solidFill>
              </a:rPr>
              <a:t>Flexible materials</a:t>
            </a:r>
          </a:p>
          <a:p>
            <a:pPr>
              <a:buFont typeface="Arial" pitchFamily="34" charset="0"/>
              <a:buChar char="•"/>
            </a:pPr>
            <a:endParaRPr lang="en-US" dirty="0" smtClean="0"/>
          </a:p>
          <a:p>
            <a:pPr>
              <a:buFont typeface="Arial" pitchFamily="34" charset="0"/>
              <a:buChar char="•"/>
            </a:pPr>
            <a:endParaRPr lang="en-US" dirty="0" smtClean="0"/>
          </a:p>
          <a:p>
            <a:pPr>
              <a:buFont typeface="Arial" pitchFamily="34" charset="0"/>
              <a:buChar char="•"/>
            </a:pPr>
            <a:endParaRPr lang="en-US" dirty="0" smtClean="0"/>
          </a:p>
        </p:txBody>
      </p:sp>
      <p:pic>
        <p:nvPicPr>
          <p:cNvPr id="4" name="Picture 2" descr="http://www.greenspec.co.uk/images/articles/materials/block/slagaggre.jpg"/>
          <p:cNvPicPr>
            <a:picLocks noChangeAspect="1" noChangeArrowheads="1"/>
          </p:cNvPicPr>
          <p:nvPr/>
        </p:nvPicPr>
        <p:blipFill>
          <a:blip r:embed="rId2" cstate="print"/>
          <a:srcRect/>
          <a:stretch>
            <a:fillRect/>
          </a:stretch>
        </p:blipFill>
        <p:spPr bwMode="auto">
          <a:xfrm>
            <a:off x="1295400" y="2286000"/>
            <a:ext cx="1676400" cy="1475233"/>
          </a:xfrm>
          <a:prstGeom prst="rect">
            <a:avLst/>
          </a:prstGeom>
          <a:noFill/>
          <a:ln w="28575">
            <a:solidFill>
              <a:schemeClr val="tx1"/>
            </a:solidFill>
          </a:ln>
        </p:spPr>
      </p:pic>
      <p:pic>
        <p:nvPicPr>
          <p:cNvPr id="5" name="Picture 4" descr="Insulating AAC Blocks - Image Provided by Thermalite®"/>
          <p:cNvPicPr>
            <a:picLocks noChangeAspect="1" noChangeArrowheads="1"/>
          </p:cNvPicPr>
          <p:nvPr/>
        </p:nvPicPr>
        <p:blipFill>
          <a:blip r:embed="rId3" cstate="print"/>
          <a:srcRect/>
          <a:stretch>
            <a:fillRect/>
          </a:stretch>
        </p:blipFill>
        <p:spPr bwMode="auto">
          <a:xfrm>
            <a:off x="3352800" y="2286000"/>
            <a:ext cx="1600200" cy="1477519"/>
          </a:xfrm>
          <a:prstGeom prst="rect">
            <a:avLst/>
          </a:prstGeom>
          <a:noFill/>
          <a:ln w="28575">
            <a:solidFill>
              <a:schemeClr val="tx1"/>
            </a:solidFill>
          </a:ln>
        </p:spPr>
      </p:pic>
      <p:sp>
        <p:nvSpPr>
          <p:cNvPr id="6" name="TextBox 5"/>
          <p:cNvSpPr txBox="1"/>
          <p:nvPr/>
        </p:nvSpPr>
        <p:spPr>
          <a:xfrm>
            <a:off x="914400" y="3733800"/>
            <a:ext cx="2286000" cy="369332"/>
          </a:xfrm>
          <a:prstGeom prst="rect">
            <a:avLst/>
          </a:prstGeom>
          <a:noFill/>
        </p:spPr>
        <p:txBody>
          <a:bodyPr wrap="square" rtlCol="0">
            <a:spAutoFit/>
          </a:bodyPr>
          <a:lstStyle/>
          <a:p>
            <a:r>
              <a:rPr lang="en-US" dirty="0" smtClean="0"/>
              <a:t>Slag derived aggregate</a:t>
            </a:r>
            <a:endParaRPr lang="en-US" dirty="0"/>
          </a:p>
        </p:txBody>
      </p:sp>
      <p:sp>
        <p:nvSpPr>
          <p:cNvPr id="7" name="TextBox 6"/>
          <p:cNvSpPr txBox="1"/>
          <p:nvPr/>
        </p:nvSpPr>
        <p:spPr>
          <a:xfrm>
            <a:off x="3276600" y="3733800"/>
            <a:ext cx="2514600" cy="369332"/>
          </a:xfrm>
          <a:prstGeom prst="rect">
            <a:avLst/>
          </a:prstGeom>
          <a:noFill/>
        </p:spPr>
        <p:txBody>
          <a:bodyPr wrap="square" rtlCol="0">
            <a:spAutoFit/>
          </a:bodyPr>
          <a:lstStyle/>
          <a:p>
            <a:r>
              <a:rPr lang="en-US" dirty="0" smtClean="0"/>
              <a:t>Aerated concrete block</a:t>
            </a:r>
            <a:endParaRPr lang="en-US" dirty="0"/>
          </a:p>
        </p:txBody>
      </p:sp>
      <p:pic>
        <p:nvPicPr>
          <p:cNvPr id="8" name="Picture 8" descr="Loft Insulation"/>
          <p:cNvPicPr>
            <a:picLocks noChangeAspect="1" noChangeArrowheads="1"/>
          </p:cNvPicPr>
          <p:nvPr/>
        </p:nvPicPr>
        <p:blipFill>
          <a:blip r:embed="rId4" cstate="print"/>
          <a:srcRect/>
          <a:stretch>
            <a:fillRect/>
          </a:stretch>
        </p:blipFill>
        <p:spPr bwMode="auto">
          <a:xfrm>
            <a:off x="903819" y="4572000"/>
            <a:ext cx="2506131" cy="1219200"/>
          </a:xfrm>
          <a:prstGeom prst="rect">
            <a:avLst/>
          </a:prstGeom>
          <a:noFill/>
          <a:ln w="28575">
            <a:solidFill>
              <a:schemeClr val="tx1"/>
            </a:solidFill>
          </a:ln>
        </p:spPr>
      </p:pic>
      <p:pic>
        <p:nvPicPr>
          <p:cNvPr id="9" name="Picture 10" descr="Installing Blanket (Quilt) Loft Insulation"/>
          <p:cNvPicPr>
            <a:picLocks noChangeAspect="1" noChangeArrowheads="1"/>
          </p:cNvPicPr>
          <p:nvPr/>
        </p:nvPicPr>
        <p:blipFill>
          <a:blip r:embed="rId5" cstate="print"/>
          <a:srcRect/>
          <a:stretch>
            <a:fillRect/>
          </a:stretch>
        </p:blipFill>
        <p:spPr bwMode="auto">
          <a:xfrm>
            <a:off x="3627969" y="4572000"/>
            <a:ext cx="2590800" cy="1638300"/>
          </a:xfrm>
          <a:prstGeom prst="rect">
            <a:avLst/>
          </a:prstGeom>
          <a:noFill/>
          <a:ln w="28575">
            <a:solidFill>
              <a:schemeClr val="tx1"/>
            </a:solidFill>
          </a:ln>
        </p:spPr>
      </p:pic>
      <p:sp>
        <p:nvSpPr>
          <p:cNvPr id="10" name="TextBox 9"/>
          <p:cNvSpPr txBox="1"/>
          <p:nvPr/>
        </p:nvSpPr>
        <p:spPr>
          <a:xfrm>
            <a:off x="914400" y="5890736"/>
            <a:ext cx="2514600" cy="369332"/>
          </a:xfrm>
          <a:prstGeom prst="rect">
            <a:avLst/>
          </a:prstGeom>
          <a:noFill/>
        </p:spPr>
        <p:txBody>
          <a:bodyPr wrap="square" rtlCol="0">
            <a:spAutoFit/>
          </a:bodyPr>
          <a:lstStyle/>
          <a:p>
            <a:r>
              <a:rPr lang="en-US" dirty="0" smtClean="0"/>
              <a:t>Fiberglass quilts</a:t>
            </a:r>
            <a:endParaRPr lang="en-US" dirty="0"/>
          </a:p>
        </p:txBody>
      </p:sp>
    </p:spTree>
    <p:extLst>
      <p:ext uri="{BB962C8B-B14F-4D97-AF65-F5344CB8AC3E}">
        <p14:creationId xmlns:p14="http://schemas.microsoft.com/office/powerpoint/2010/main" val="26008407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838200" y="762000"/>
            <a:ext cx="4572000" cy="4247317"/>
          </a:xfrm>
          <a:prstGeom prst="rect">
            <a:avLst/>
          </a:prstGeom>
        </p:spPr>
        <p:txBody>
          <a:bodyPr wrap="square">
            <a:spAutoFit/>
          </a:bodyPr>
          <a:lstStyle/>
          <a:p>
            <a:pPr>
              <a:buFont typeface="Arial" pitchFamily="34" charset="0"/>
              <a:buChar char="•"/>
            </a:pPr>
            <a:r>
              <a:rPr lang="en-US" dirty="0" smtClean="0"/>
              <a:t> </a:t>
            </a:r>
            <a:r>
              <a:rPr lang="en-US" b="1" dirty="0" smtClean="0">
                <a:solidFill>
                  <a:srgbClr val="0070C0"/>
                </a:solidFill>
              </a:rPr>
              <a:t>Loose fill materials</a:t>
            </a:r>
          </a:p>
          <a:p>
            <a:endParaRPr lang="en-US" dirty="0" smtClean="0"/>
          </a:p>
          <a:p>
            <a:endParaRPr lang="en-US" dirty="0" smtClean="0"/>
          </a:p>
          <a:p>
            <a:endParaRPr lang="en-US" dirty="0" smtClean="0"/>
          </a:p>
          <a:p>
            <a:endParaRPr lang="en-US" dirty="0" smtClean="0"/>
          </a:p>
          <a:p>
            <a:endParaRPr lang="en-US" dirty="0" smtClean="0"/>
          </a:p>
          <a:p>
            <a:endParaRPr lang="en-US" dirty="0" smtClean="0"/>
          </a:p>
          <a:p>
            <a:pPr>
              <a:buFont typeface="Arial" pitchFamily="34" charset="0"/>
              <a:buChar char="•"/>
            </a:pPr>
            <a:r>
              <a:rPr lang="en-US" dirty="0" smtClean="0"/>
              <a:t> </a:t>
            </a:r>
            <a:r>
              <a:rPr lang="en-US" b="1" dirty="0" smtClean="0">
                <a:solidFill>
                  <a:srgbClr val="0070C0"/>
                </a:solidFill>
              </a:rPr>
              <a:t>Materials formed on site</a:t>
            </a:r>
          </a:p>
          <a:p>
            <a:endParaRPr lang="en-US" dirty="0" smtClean="0"/>
          </a:p>
          <a:p>
            <a:endParaRPr lang="en-US" dirty="0" smtClean="0"/>
          </a:p>
          <a:p>
            <a:endParaRPr lang="en-US" dirty="0" smtClean="0"/>
          </a:p>
          <a:p>
            <a:endParaRPr lang="en-US" dirty="0" smtClean="0"/>
          </a:p>
          <a:p>
            <a:endParaRPr lang="en-US" dirty="0" smtClean="0"/>
          </a:p>
          <a:p>
            <a:endParaRPr lang="en-US" dirty="0" smtClean="0"/>
          </a:p>
          <a:p>
            <a:pPr>
              <a:buFont typeface="Arial" pitchFamily="34" charset="0"/>
              <a:buChar char="•"/>
            </a:pPr>
            <a:r>
              <a:rPr lang="en-US" b="1" dirty="0" smtClean="0">
                <a:solidFill>
                  <a:srgbClr val="0070C0"/>
                </a:solidFill>
              </a:rPr>
              <a:t>Reflective  materials</a:t>
            </a:r>
            <a:endParaRPr lang="en-US" b="1" dirty="0">
              <a:solidFill>
                <a:srgbClr val="0070C0"/>
              </a:solidFill>
            </a:endParaRPr>
          </a:p>
        </p:txBody>
      </p:sp>
      <p:pic>
        <p:nvPicPr>
          <p:cNvPr id="8" name="Picture 2" descr="http://t0.gstatic.com/images?q=tbn:ANd9GcS8PLEHof2l5i9OgoTy8_Mogpa9_1F46blzdLAN7fs1JjrRG2cT"/>
          <p:cNvPicPr>
            <a:picLocks noChangeAspect="1" noChangeArrowheads="1"/>
          </p:cNvPicPr>
          <p:nvPr/>
        </p:nvPicPr>
        <p:blipFill>
          <a:blip r:embed="rId2" cstate="print"/>
          <a:srcRect/>
          <a:stretch>
            <a:fillRect/>
          </a:stretch>
        </p:blipFill>
        <p:spPr bwMode="auto">
          <a:xfrm>
            <a:off x="3551922" y="836712"/>
            <a:ext cx="1828800" cy="1490950"/>
          </a:xfrm>
          <a:prstGeom prst="rect">
            <a:avLst/>
          </a:prstGeom>
          <a:noFill/>
          <a:ln w="38100">
            <a:solidFill>
              <a:schemeClr val="tx1"/>
            </a:solidFill>
          </a:ln>
        </p:spPr>
      </p:pic>
      <p:pic>
        <p:nvPicPr>
          <p:cNvPr id="9" name="Picture 4" descr="http://www.polyurethane.ewebsite.com/img/mid/4/ultimate-linings-polyurethane-spray-foam-insulation---protective-coating.jpg"/>
          <p:cNvPicPr>
            <a:picLocks noChangeAspect="1" noChangeArrowheads="1"/>
          </p:cNvPicPr>
          <p:nvPr/>
        </p:nvPicPr>
        <p:blipFill>
          <a:blip r:embed="rId3" cstate="print"/>
          <a:srcRect/>
          <a:stretch>
            <a:fillRect/>
          </a:stretch>
        </p:blipFill>
        <p:spPr bwMode="auto">
          <a:xfrm>
            <a:off x="3578697" y="2885658"/>
            <a:ext cx="1676400" cy="1676400"/>
          </a:xfrm>
          <a:prstGeom prst="rect">
            <a:avLst/>
          </a:prstGeom>
          <a:noFill/>
          <a:ln w="28575">
            <a:solidFill>
              <a:schemeClr val="tx1"/>
            </a:solidFill>
          </a:ln>
        </p:spPr>
      </p:pic>
      <p:pic>
        <p:nvPicPr>
          <p:cNvPr id="10" name="Picture 6" descr="http://i00.i.aliimg.com/img/pb/667/117/379/379117667_177.jpg"/>
          <p:cNvPicPr>
            <a:picLocks noChangeAspect="1" noChangeArrowheads="1"/>
          </p:cNvPicPr>
          <p:nvPr/>
        </p:nvPicPr>
        <p:blipFill>
          <a:blip r:embed="rId4" cstate="print"/>
          <a:srcRect/>
          <a:stretch>
            <a:fillRect/>
          </a:stretch>
        </p:blipFill>
        <p:spPr bwMode="auto">
          <a:xfrm>
            <a:off x="4173220" y="5063734"/>
            <a:ext cx="2415004" cy="1749642"/>
          </a:xfrm>
          <a:prstGeom prst="rect">
            <a:avLst/>
          </a:prstGeom>
          <a:noFill/>
          <a:ln w="28575">
            <a:solidFill>
              <a:schemeClr val="tx1"/>
            </a:solidFill>
          </a:ln>
        </p:spPr>
      </p:pic>
      <p:pic>
        <p:nvPicPr>
          <p:cNvPr id="11" name="Picture 8" descr="http://image.made-in-china.com/2f0j00AvbayqWjeOoJ/Aluminum-Foil-Fiberglass-Insulation-Cloth.jpg"/>
          <p:cNvPicPr>
            <a:picLocks noChangeAspect="1" noChangeArrowheads="1"/>
          </p:cNvPicPr>
          <p:nvPr/>
        </p:nvPicPr>
        <p:blipFill>
          <a:blip r:embed="rId5" cstate="print"/>
          <a:srcRect/>
          <a:stretch>
            <a:fillRect/>
          </a:stretch>
        </p:blipFill>
        <p:spPr bwMode="auto">
          <a:xfrm>
            <a:off x="6667500" y="5060776"/>
            <a:ext cx="2336800" cy="1752600"/>
          </a:xfrm>
          <a:prstGeom prst="rect">
            <a:avLst/>
          </a:prstGeom>
          <a:noFill/>
          <a:ln w="28575">
            <a:solidFill>
              <a:schemeClr val="tx1"/>
            </a:solidFill>
          </a:ln>
        </p:spPr>
      </p:pic>
      <p:sp>
        <p:nvSpPr>
          <p:cNvPr id="12" name="TextBox 11"/>
          <p:cNvSpPr txBox="1"/>
          <p:nvPr/>
        </p:nvSpPr>
        <p:spPr>
          <a:xfrm>
            <a:off x="5562600" y="1066800"/>
            <a:ext cx="2514600" cy="646331"/>
          </a:xfrm>
          <a:prstGeom prst="rect">
            <a:avLst/>
          </a:prstGeom>
          <a:noFill/>
        </p:spPr>
        <p:txBody>
          <a:bodyPr wrap="square" rtlCol="0">
            <a:spAutoFit/>
          </a:bodyPr>
          <a:lstStyle/>
          <a:p>
            <a:r>
              <a:rPr lang="en-US" dirty="0" smtClean="0"/>
              <a:t>Expanded polystyrene granules</a:t>
            </a:r>
            <a:endParaRPr lang="en-US" dirty="0"/>
          </a:p>
        </p:txBody>
      </p:sp>
      <p:sp>
        <p:nvSpPr>
          <p:cNvPr id="13" name="TextBox 12"/>
          <p:cNvSpPr txBox="1"/>
          <p:nvPr/>
        </p:nvSpPr>
        <p:spPr>
          <a:xfrm>
            <a:off x="5410200" y="3124200"/>
            <a:ext cx="2514600" cy="369332"/>
          </a:xfrm>
          <a:prstGeom prst="rect">
            <a:avLst/>
          </a:prstGeom>
          <a:noFill/>
        </p:spPr>
        <p:txBody>
          <a:bodyPr wrap="square" rtlCol="0">
            <a:spAutoFit/>
          </a:bodyPr>
          <a:lstStyle/>
          <a:p>
            <a:r>
              <a:rPr lang="en-US" dirty="0" smtClean="0"/>
              <a:t>Foamed polyurethane</a:t>
            </a:r>
            <a:endParaRPr lang="en-US" dirty="0"/>
          </a:p>
        </p:txBody>
      </p:sp>
      <p:sp>
        <p:nvSpPr>
          <p:cNvPr id="14" name="TextBox 13"/>
          <p:cNvSpPr txBox="1"/>
          <p:nvPr/>
        </p:nvSpPr>
        <p:spPr>
          <a:xfrm>
            <a:off x="5796136" y="4690339"/>
            <a:ext cx="2514600" cy="369332"/>
          </a:xfrm>
          <a:prstGeom prst="rect">
            <a:avLst/>
          </a:prstGeom>
          <a:noFill/>
        </p:spPr>
        <p:txBody>
          <a:bodyPr wrap="square" rtlCol="0">
            <a:spAutoFit/>
          </a:bodyPr>
          <a:lstStyle/>
          <a:p>
            <a:r>
              <a:rPr lang="en-US" dirty="0" smtClean="0"/>
              <a:t>Aluminium foil</a:t>
            </a:r>
            <a:endParaRPr lang="en-US" dirty="0"/>
          </a:p>
        </p:txBody>
      </p:sp>
      <p:pic>
        <p:nvPicPr>
          <p:cNvPr id="15" name="Picture 1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191471" y="5098860"/>
            <a:ext cx="2849669" cy="1714516"/>
          </a:xfrm>
          <a:prstGeom prst="rect">
            <a:avLst/>
          </a:prstGeom>
          <a:ln w="38100">
            <a:solidFill>
              <a:schemeClr val="tx1"/>
            </a:solidFill>
          </a:ln>
        </p:spPr>
      </p:pic>
    </p:spTree>
    <p:extLst>
      <p:ext uri="{BB962C8B-B14F-4D97-AF65-F5344CB8AC3E}">
        <p14:creationId xmlns:p14="http://schemas.microsoft.com/office/powerpoint/2010/main" val="32562785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6096000" cy="584775"/>
          </a:xfrm>
          <a:prstGeom prst="rect">
            <a:avLst/>
          </a:prstGeom>
          <a:noFill/>
        </p:spPr>
        <p:txBody>
          <a:bodyPr wrap="square" rtlCol="0">
            <a:spAutoFit/>
          </a:bodyPr>
          <a:lstStyle/>
          <a:p>
            <a:r>
              <a:rPr lang="en-US" sz="3200" b="1" dirty="0" smtClean="0"/>
              <a:t>Properties of thermal insulators</a:t>
            </a:r>
            <a:endParaRPr lang="en-US" sz="3200" b="1" dirty="0"/>
          </a:p>
        </p:txBody>
      </p:sp>
      <p:sp>
        <p:nvSpPr>
          <p:cNvPr id="3" name="Rectangle 2"/>
          <p:cNvSpPr/>
          <p:nvPr/>
        </p:nvSpPr>
        <p:spPr>
          <a:xfrm>
            <a:off x="685800" y="1143000"/>
            <a:ext cx="7768345" cy="4801314"/>
          </a:xfrm>
          <a:prstGeom prst="rect">
            <a:avLst/>
          </a:prstGeom>
        </p:spPr>
        <p:txBody>
          <a:bodyPr wrap="none">
            <a:spAutoFit/>
          </a:bodyPr>
          <a:lstStyle/>
          <a:p>
            <a:r>
              <a:rPr lang="en-US" b="1" dirty="0" smtClean="0">
                <a:solidFill>
                  <a:srgbClr val="0070C0"/>
                </a:solidFill>
              </a:rPr>
              <a:t>When choosing types of thermal insulators, the following properties need to be</a:t>
            </a:r>
          </a:p>
          <a:p>
            <a:r>
              <a:rPr lang="en-US" b="1" dirty="0" smtClean="0">
                <a:solidFill>
                  <a:srgbClr val="0070C0"/>
                </a:solidFill>
              </a:rPr>
              <a:t>considered :-</a:t>
            </a:r>
          </a:p>
          <a:p>
            <a:endParaRPr lang="en-US" dirty="0" smtClean="0"/>
          </a:p>
          <a:p>
            <a:pPr>
              <a:buFont typeface="Arial" pitchFamily="34" charset="0"/>
              <a:buChar char="•"/>
            </a:pPr>
            <a:r>
              <a:rPr lang="en-US" dirty="0" smtClean="0"/>
              <a:t> Thermal insulation suitable for the purpose</a:t>
            </a:r>
          </a:p>
          <a:p>
            <a:pPr>
              <a:buFont typeface="Arial" pitchFamily="34" charset="0"/>
              <a:buChar char="•"/>
            </a:pPr>
            <a:endParaRPr lang="en-US" dirty="0" smtClean="0"/>
          </a:p>
          <a:p>
            <a:pPr>
              <a:buFont typeface="Arial" pitchFamily="34" charset="0"/>
              <a:buChar char="•"/>
            </a:pPr>
            <a:r>
              <a:rPr lang="en-US" dirty="0" smtClean="0"/>
              <a:t> Strength or rigidity suitable for the purpose – </a:t>
            </a:r>
          </a:p>
          <a:p>
            <a:r>
              <a:rPr lang="en-US" dirty="0" smtClean="0"/>
              <a:t>   e.g. aerated concrete block must be capable of carrying a load</a:t>
            </a:r>
          </a:p>
          <a:p>
            <a:pPr lvl="1"/>
            <a:endParaRPr lang="en-US" dirty="0" smtClean="0"/>
          </a:p>
          <a:p>
            <a:pPr>
              <a:buFont typeface="Arial" pitchFamily="34" charset="0"/>
              <a:buChar char="•"/>
            </a:pPr>
            <a:r>
              <a:rPr lang="en-US" dirty="0" smtClean="0"/>
              <a:t> Moisture resistance</a:t>
            </a:r>
          </a:p>
          <a:p>
            <a:pPr>
              <a:buFont typeface="Arial" pitchFamily="34" charset="0"/>
              <a:buChar char="•"/>
            </a:pPr>
            <a:endParaRPr lang="en-US" dirty="0" smtClean="0"/>
          </a:p>
          <a:p>
            <a:pPr>
              <a:buFont typeface="Arial" pitchFamily="34" charset="0"/>
              <a:buChar char="•"/>
            </a:pPr>
            <a:r>
              <a:rPr lang="en-US" dirty="0" smtClean="0"/>
              <a:t> Fire resistance</a:t>
            </a:r>
          </a:p>
          <a:p>
            <a:pPr>
              <a:buFont typeface="Arial" pitchFamily="34" charset="0"/>
              <a:buChar char="•"/>
            </a:pPr>
            <a:endParaRPr lang="en-US" dirty="0" smtClean="0"/>
          </a:p>
          <a:p>
            <a:pPr>
              <a:buFont typeface="Arial" pitchFamily="34" charset="0"/>
              <a:buChar char="•"/>
            </a:pPr>
            <a:r>
              <a:rPr lang="en-US" dirty="0" smtClean="0"/>
              <a:t> Resistance to pests and fungi</a:t>
            </a:r>
          </a:p>
          <a:p>
            <a:pPr>
              <a:buFont typeface="Arial" pitchFamily="34" charset="0"/>
              <a:buChar char="•"/>
            </a:pPr>
            <a:endParaRPr lang="en-US" dirty="0" smtClean="0"/>
          </a:p>
          <a:p>
            <a:pPr>
              <a:buFont typeface="Arial" pitchFamily="34" charset="0"/>
              <a:buChar char="•"/>
            </a:pPr>
            <a:r>
              <a:rPr lang="en-US" dirty="0" smtClean="0"/>
              <a:t> Compatibility with adjacent materials</a:t>
            </a:r>
          </a:p>
          <a:p>
            <a:pPr>
              <a:buFont typeface="Arial" pitchFamily="34" charset="0"/>
              <a:buChar char="•"/>
            </a:pPr>
            <a:endParaRPr lang="en-US" dirty="0" smtClean="0"/>
          </a:p>
          <a:p>
            <a:pPr>
              <a:buFont typeface="Arial" pitchFamily="34" charset="0"/>
              <a:buChar char="•"/>
            </a:pPr>
            <a:r>
              <a:rPr lang="en-US" dirty="0" smtClean="0"/>
              <a:t> Harmless to humans and the environment</a:t>
            </a:r>
            <a:endParaRPr lang="en-US" dirty="0"/>
          </a:p>
        </p:txBody>
      </p:sp>
    </p:spTree>
    <p:extLst>
      <p:ext uri="{BB962C8B-B14F-4D97-AF65-F5344CB8AC3E}">
        <p14:creationId xmlns:p14="http://schemas.microsoft.com/office/powerpoint/2010/main" val="350864093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23528" y="188640"/>
            <a:ext cx="8496944" cy="6186309"/>
          </a:xfrm>
          <a:prstGeom prst="rect">
            <a:avLst/>
          </a:prstGeom>
          <a:noFill/>
        </p:spPr>
        <p:txBody>
          <a:bodyPr wrap="square" rtlCol="0">
            <a:spAutoFit/>
          </a:bodyPr>
          <a:lstStyle/>
          <a:p>
            <a:pPr algn="just"/>
            <a:r>
              <a:rPr lang="en-GB" b="1" dirty="0" smtClean="0">
                <a:solidFill>
                  <a:srgbClr val="0070C0"/>
                </a:solidFill>
              </a:rPr>
              <a:t>1. Solid ground floors</a:t>
            </a:r>
          </a:p>
          <a:p>
            <a:pPr algn="just"/>
            <a:r>
              <a:rPr lang="en-GB" dirty="0" smtClean="0"/>
              <a:t>The </a:t>
            </a:r>
            <a:r>
              <a:rPr lang="en-GB" b="1" dirty="0" smtClean="0">
                <a:solidFill>
                  <a:srgbClr val="0070C0"/>
                </a:solidFill>
              </a:rPr>
              <a:t>greatest heat loss is around the perimeter</a:t>
            </a:r>
            <a:r>
              <a:rPr lang="en-GB" dirty="0" smtClean="0"/>
              <a:t>, so this is where we provide the insulation. A horizontal strip can extend 1m from the wall, and a vertical strip can extend through the thickness of the slab.</a:t>
            </a:r>
          </a:p>
          <a:p>
            <a:pPr algn="just"/>
            <a:endParaRPr lang="en-GB" dirty="0"/>
          </a:p>
          <a:p>
            <a:pPr algn="just"/>
            <a:r>
              <a:rPr lang="en-GB" b="1" dirty="0" smtClean="0">
                <a:solidFill>
                  <a:srgbClr val="0070C0"/>
                </a:solidFill>
              </a:rPr>
              <a:t>2. Suspended timber floors</a:t>
            </a:r>
          </a:p>
          <a:p>
            <a:pPr algn="just"/>
            <a:r>
              <a:rPr lang="en-GB" dirty="0" smtClean="0"/>
              <a:t>A suspended floor above an enclosed air space is exposed to air on both sides. The air temperature below the floor is higher than the external air because of the lack of ventilation. </a:t>
            </a:r>
            <a:r>
              <a:rPr lang="en-GB" b="1" dirty="0" smtClean="0">
                <a:solidFill>
                  <a:srgbClr val="0070C0"/>
                </a:solidFill>
              </a:rPr>
              <a:t>Thermal insulation can be provided by laying a flexible layer over the joists</a:t>
            </a:r>
            <a:r>
              <a:rPr lang="en-GB" dirty="0" smtClean="0"/>
              <a:t>. Alternatively, a semi rigid material can be placed between the joists. The floor has to be able to ‘breathe’ however, to negate possible fungal growth below floor level.</a:t>
            </a:r>
          </a:p>
          <a:p>
            <a:pPr algn="just"/>
            <a:endParaRPr lang="en-GB" dirty="0"/>
          </a:p>
          <a:p>
            <a:pPr algn="just"/>
            <a:r>
              <a:rPr lang="en-GB" b="1" dirty="0" smtClean="0">
                <a:solidFill>
                  <a:srgbClr val="0070C0"/>
                </a:solidFill>
              </a:rPr>
              <a:t>3. Flat roofs</a:t>
            </a:r>
          </a:p>
          <a:p>
            <a:pPr algn="just"/>
            <a:r>
              <a:rPr lang="en-GB" dirty="0" smtClean="0"/>
              <a:t>Usually timber covered with </a:t>
            </a:r>
            <a:r>
              <a:rPr lang="en-GB" b="1" dirty="0" smtClean="0">
                <a:solidFill>
                  <a:srgbClr val="0070C0"/>
                </a:solidFill>
              </a:rPr>
              <a:t>mastic asphalt, felt, or more recently fibre glass</a:t>
            </a:r>
            <a:r>
              <a:rPr lang="en-GB" dirty="0" smtClean="0"/>
              <a:t>. To prevent radiant heat gain, we sometimes see a covering of </a:t>
            </a:r>
            <a:r>
              <a:rPr lang="en-GB" b="1" dirty="0" smtClean="0">
                <a:solidFill>
                  <a:srgbClr val="0070C0"/>
                </a:solidFill>
              </a:rPr>
              <a:t>chippings over the external surface</a:t>
            </a:r>
            <a:r>
              <a:rPr lang="en-GB" dirty="0" smtClean="0"/>
              <a:t>. Internally, they may be </a:t>
            </a:r>
            <a:r>
              <a:rPr lang="en-GB" b="1" dirty="0" smtClean="0">
                <a:solidFill>
                  <a:srgbClr val="0070C0"/>
                </a:solidFill>
              </a:rPr>
              <a:t>insulated with glass wool or aluminium foil backed board</a:t>
            </a:r>
            <a:r>
              <a:rPr lang="en-GB" dirty="0" smtClean="0"/>
              <a:t>.</a:t>
            </a:r>
          </a:p>
          <a:p>
            <a:pPr algn="just"/>
            <a:endParaRPr lang="en-GB" dirty="0"/>
          </a:p>
          <a:p>
            <a:pPr algn="just"/>
            <a:r>
              <a:rPr lang="en-GB" b="1" dirty="0" smtClean="0">
                <a:solidFill>
                  <a:srgbClr val="0070C0"/>
                </a:solidFill>
              </a:rPr>
              <a:t>4. Aerated concrete</a:t>
            </a:r>
            <a:endParaRPr lang="en-GB" b="1" dirty="0">
              <a:solidFill>
                <a:srgbClr val="0070C0"/>
              </a:solidFill>
            </a:endParaRPr>
          </a:p>
          <a:p>
            <a:pPr algn="just"/>
            <a:r>
              <a:rPr lang="en-GB" dirty="0" smtClean="0"/>
              <a:t>Used as a </a:t>
            </a:r>
            <a:r>
              <a:rPr lang="en-GB" b="1" dirty="0" smtClean="0">
                <a:solidFill>
                  <a:srgbClr val="0070C0"/>
                </a:solidFill>
              </a:rPr>
              <a:t>screed for inside work on a concrete roof, or as concrete blocks for walls</a:t>
            </a:r>
            <a:r>
              <a:rPr lang="en-GB" dirty="0" smtClean="0"/>
              <a:t>. The concrete uses lightweight aggregates such as </a:t>
            </a:r>
            <a:r>
              <a:rPr lang="en-GB" b="1" dirty="0" smtClean="0">
                <a:solidFill>
                  <a:srgbClr val="0070C0"/>
                </a:solidFill>
              </a:rPr>
              <a:t>foamed slag, PFA, vermiculite, perlite or expanded clay.      Why does it work so well??</a:t>
            </a:r>
          </a:p>
          <a:p>
            <a:pPr algn="just"/>
            <a:endParaRPr lang="en-GB" b="1" dirty="0">
              <a:solidFill>
                <a:srgbClr val="0070C0"/>
              </a:solidFill>
            </a:endParaRPr>
          </a:p>
        </p:txBody>
      </p:sp>
    </p:spTree>
    <p:extLst>
      <p:ext uri="{BB962C8B-B14F-4D97-AF65-F5344CB8AC3E}">
        <p14:creationId xmlns:p14="http://schemas.microsoft.com/office/powerpoint/2010/main" val="59479444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31374" y="332656"/>
            <a:ext cx="1808378" cy="369332"/>
          </a:xfrm>
          <a:prstGeom prst="rect">
            <a:avLst/>
          </a:prstGeom>
        </p:spPr>
        <p:txBody>
          <a:bodyPr wrap="square">
            <a:spAutoFit/>
          </a:bodyPr>
          <a:lstStyle/>
          <a:p>
            <a:pPr algn="just"/>
            <a:r>
              <a:rPr lang="en-GB" b="1" dirty="0" smtClean="0">
                <a:solidFill>
                  <a:srgbClr val="0070C0"/>
                </a:solidFill>
              </a:rPr>
              <a:t>5. Pitched roofs</a:t>
            </a:r>
            <a:endParaRPr lang="en-GB" b="1" dirty="0">
              <a:solidFill>
                <a:srgbClr val="0070C0"/>
              </a:solidFill>
            </a:endParaRPr>
          </a:p>
        </p:txBody>
      </p:sp>
      <p:sp>
        <p:nvSpPr>
          <p:cNvPr id="3" name="TextBox 2"/>
          <p:cNvSpPr txBox="1"/>
          <p:nvPr/>
        </p:nvSpPr>
        <p:spPr>
          <a:xfrm>
            <a:off x="531374" y="836711"/>
            <a:ext cx="8145082" cy="1477328"/>
          </a:xfrm>
          <a:prstGeom prst="rect">
            <a:avLst/>
          </a:prstGeom>
          <a:noFill/>
        </p:spPr>
        <p:txBody>
          <a:bodyPr wrap="square" rtlCol="0">
            <a:spAutoFit/>
          </a:bodyPr>
          <a:lstStyle/>
          <a:p>
            <a:r>
              <a:rPr lang="en-GB" b="1" dirty="0" smtClean="0">
                <a:solidFill>
                  <a:srgbClr val="0070C0"/>
                </a:solidFill>
              </a:rPr>
              <a:t>Insulated with glass fibre or mineral wool quilt laid over joists or between them</a:t>
            </a:r>
            <a:r>
              <a:rPr lang="en-GB" dirty="0" smtClean="0"/>
              <a:t>.</a:t>
            </a:r>
          </a:p>
          <a:p>
            <a:r>
              <a:rPr lang="en-GB" dirty="0" smtClean="0"/>
              <a:t>Exfoliated vermiculite or granulated cork may be poured between the joists as a loose fill and levelled off with a template. Ceiling insulation should be at least 175mm.</a:t>
            </a:r>
            <a:endParaRPr lang="en-GB" dirty="0"/>
          </a:p>
          <a:p>
            <a:endParaRPr lang="en-GB" dirty="0" smtClean="0"/>
          </a:p>
          <a:p>
            <a:endParaRPr lang="en-GB" dirty="0"/>
          </a:p>
        </p:txBody>
      </p:sp>
      <p:sp>
        <p:nvSpPr>
          <p:cNvPr id="4" name="TextBox 3"/>
          <p:cNvSpPr txBox="1"/>
          <p:nvPr/>
        </p:nvSpPr>
        <p:spPr>
          <a:xfrm>
            <a:off x="611560" y="2683370"/>
            <a:ext cx="5256584" cy="923330"/>
          </a:xfrm>
          <a:prstGeom prst="rect">
            <a:avLst/>
          </a:prstGeom>
          <a:noFill/>
        </p:spPr>
        <p:txBody>
          <a:bodyPr wrap="square" rtlCol="0">
            <a:spAutoFit/>
          </a:bodyPr>
          <a:lstStyle/>
          <a:p>
            <a:r>
              <a:rPr lang="en-GB" b="1" dirty="0" smtClean="0">
                <a:solidFill>
                  <a:srgbClr val="0070C0"/>
                </a:solidFill>
              </a:rPr>
              <a:t>Reflective insulation</a:t>
            </a:r>
          </a:p>
          <a:p>
            <a:endParaRPr lang="en-GB" dirty="0"/>
          </a:p>
          <a:p>
            <a:r>
              <a:rPr lang="en-GB" b="1" dirty="0" smtClean="0">
                <a:solidFill>
                  <a:srgbClr val="0070C0"/>
                </a:solidFill>
              </a:rPr>
              <a:t>Double or Triple glazing to windows / fascia’s</a:t>
            </a:r>
            <a:endParaRPr lang="en-GB" b="1" dirty="0">
              <a:solidFill>
                <a:srgbClr val="0070C0"/>
              </a:solidFill>
            </a:endParaRPr>
          </a:p>
        </p:txBody>
      </p:sp>
    </p:spTree>
    <p:extLst>
      <p:ext uri="{BB962C8B-B14F-4D97-AF65-F5344CB8AC3E}">
        <p14:creationId xmlns:p14="http://schemas.microsoft.com/office/powerpoint/2010/main" val="83329540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260648"/>
            <a:ext cx="8640960" cy="553998"/>
          </a:xfrm>
          <a:prstGeom prst="rect">
            <a:avLst/>
          </a:prstGeom>
          <a:noFill/>
        </p:spPr>
        <p:txBody>
          <a:bodyPr wrap="square" rtlCol="0">
            <a:spAutoFit/>
          </a:bodyPr>
          <a:lstStyle/>
          <a:p>
            <a:r>
              <a:rPr lang="en-GB" sz="3000" b="1" dirty="0" smtClean="0">
                <a:solidFill>
                  <a:srgbClr val="0070C0"/>
                </a:solidFill>
              </a:rPr>
              <a:t>External Post-fit for improved heat / energy savings</a:t>
            </a:r>
            <a:endParaRPr lang="en-GB" sz="3000" b="1" dirty="0">
              <a:solidFill>
                <a:srgbClr val="0070C0"/>
              </a:solidFill>
            </a:endParaRPr>
          </a:p>
        </p:txBody>
      </p:sp>
      <p:sp>
        <p:nvSpPr>
          <p:cNvPr id="3" name="TextBox 2"/>
          <p:cNvSpPr txBox="1"/>
          <p:nvPr/>
        </p:nvSpPr>
        <p:spPr>
          <a:xfrm>
            <a:off x="539552" y="1340768"/>
            <a:ext cx="7704856" cy="3416320"/>
          </a:xfrm>
          <a:prstGeom prst="rect">
            <a:avLst/>
          </a:prstGeom>
          <a:noFill/>
        </p:spPr>
        <p:txBody>
          <a:bodyPr wrap="square" rtlCol="0">
            <a:spAutoFit/>
          </a:bodyPr>
          <a:lstStyle/>
          <a:p>
            <a:pPr marL="285750" indent="-285750" algn="just">
              <a:buFont typeface="Arial" panose="020B0604020202020204" pitchFamily="34" charset="0"/>
              <a:buChar char="•"/>
            </a:pPr>
            <a:r>
              <a:rPr lang="en-GB" sz="2400" dirty="0" smtClean="0"/>
              <a:t>Should stop</a:t>
            </a:r>
            <a:r>
              <a:rPr lang="en-GB" sz="2400" dirty="0" smtClean="0"/>
              <a:t> </a:t>
            </a:r>
            <a:r>
              <a:rPr lang="en-GB" sz="2400" dirty="0" smtClean="0"/>
              <a:t>heat escape across thermal bridge</a:t>
            </a:r>
          </a:p>
          <a:p>
            <a:pPr marL="285750" indent="-285750" algn="just">
              <a:buFont typeface="Arial" panose="020B0604020202020204" pitchFamily="34" charset="0"/>
              <a:buChar char="•"/>
            </a:pPr>
            <a:r>
              <a:rPr lang="en-GB" sz="2400" dirty="0" smtClean="0"/>
              <a:t>Prevents radiant heat from entering during hot summer.</a:t>
            </a:r>
          </a:p>
          <a:p>
            <a:pPr marL="285750" indent="-285750" algn="just">
              <a:buFont typeface="Arial" panose="020B0604020202020204" pitchFamily="34" charset="0"/>
              <a:buChar char="•"/>
            </a:pPr>
            <a:endParaRPr lang="en-GB" sz="2400" dirty="0" smtClean="0"/>
          </a:p>
          <a:p>
            <a:pPr algn="just"/>
            <a:r>
              <a:rPr lang="en-GB" sz="2400" b="1" u="sng" dirty="0" smtClean="0"/>
              <a:t>Benefits</a:t>
            </a:r>
          </a:p>
          <a:p>
            <a:pPr marL="285750" indent="-285750" algn="just">
              <a:buFont typeface="Arial" panose="020B0604020202020204" pitchFamily="34" charset="0"/>
              <a:buChar char="•"/>
            </a:pPr>
            <a:r>
              <a:rPr lang="en-GB" sz="2400" dirty="0" smtClean="0"/>
              <a:t>Reduction in heat and air conditioning running costs</a:t>
            </a:r>
          </a:p>
          <a:p>
            <a:pPr marL="285750" indent="-285750" algn="just">
              <a:buFont typeface="Arial" panose="020B0604020202020204" pitchFamily="34" charset="0"/>
              <a:buChar char="•"/>
            </a:pPr>
            <a:r>
              <a:rPr lang="en-GB" sz="2400" dirty="0" smtClean="0"/>
              <a:t>Increased internal comfort</a:t>
            </a:r>
          </a:p>
          <a:p>
            <a:pPr marL="285750" indent="-285750" algn="just">
              <a:buFont typeface="Arial" panose="020B0604020202020204" pitchFamily="34" charset="0"/>
              <a:buChar char="•"/>
            </a:pPr>
            <a:r>
              <a:rPr lang="en-GB" sz="2400" dirty="0" smtClean="0"/>
              <a:t>Improved weather resistance for the substrate</a:t>
            </a:r>
          </a:p>
          <a:p>
            <a:pPr marL="285750" indent="-285750" algn="just">
              <a:buFont typeface="Arial" panose="020B0604020202020204" pitchFamily="34" charset="0"/>
              <a:buChar char="•"/>
            </a:pPr>
            <a:r>
              <a:rPr lang="en-GB" sz="2400" dirty="0" smtClean="0"/>
              <a:t>Better aesthetic if fitting an existing building</a:t>
            </a:r>
          </a:p>
          <a:p>
            <a:pPr marL="285750" indent="-285750" algn="just">
              <a:buFont typeface="Arial" panose="020B0604020202020204" pitchFamily="34" charset="0"/>
              <a:buChar char="•"/>
            </a:pPr>
            <a:r>
              <a:rPr lang="en-GB" sz="2400" dirty="0" smtClean="0"/>
              <a:t>No internal disruption to structure or inhabitants</a:t>
            </a:r>
            <a:endParaRPr lang="en-GB" sz="2400" dirty="0"/>
          </a:p>
        </p:txBody>
      </p:sp>
      <p:pic>
        <p:nvPicPr>
          <p:cNvPr id="4" name="Picture 2" descr="http://www.viking-house.ie/images/cb2.jpg"/>
          <p:cNvPicPr>
            <a:picLocks noChangeAspect="1" noChangeArrowheads="1"/>
          </p:cNvPicPr>
          <p:nvPr/>
        </p:nvPicPr>
        <p:blipFill>
          <a:blip r:embed="rId2" cstate="print"/>
          <a:srcRect/>
          <a:stretch>
            <a:fillRect/>
          </a:stretch>
        </p:blipFill>
        <p:spPr bwMode="auto">
          <a:xfrm>
            <a:off x="6089779" y="4757088"/>
            <a:ext cx="2814263" cy="2027312"/>
          </a:xfrm>
          <a:prstGeom prst="rect">
            <a:avLst/>
          </a:prstGeom>
          <a:noFill/>
        </p:spPr>
      </p:pic>
    </p:spTree>
    <p:extLst>
      <p:ext uri="{BB962C8B-B14F-4D97-AF65-F5344CB8AC3E}">
        <p14:creationId xmlns:p14="http://schemas.microsoft.com/office/powerpoint/2010/main" val="28454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332656"/>
            <a:ext cx="8208912" cy="5570756"/>
          </a:xfrm>
          <a:prstGeom prst="rect">
            <a:avLst/>
          </a:prstGeom>
          <a:noFill/>
        </p:spPr>
        <p:txBody>
          <a:bodyPr wrap="square" rtlCol="0">
            <a:spAutoFit/>
          </a:bodyPr>
          <a:lstStyle/>
          <a:p>
            <a:r>
              <a:rPr lang="en-GB" sz="2800" b="1" dirty="0" smtClean="0">
                <a:solidFill>
                  <a:srgbClr val="0070C0"/>
                </a:solidFill>
              </a:rPr>
              <a:t>Common materials</a:t>
            </a:r>
          </a:p>
          <a:p>
            <a:endParaRPr lang="en-GB" sz="2000" dirty="0" smtClean="0"/>
          </a:p>
          <a:p>
            <a:pPr marL="342900" indent="-342900" algn="just">
              <a:buFont typeface="Arial" panose="020B0604020202020204" pitchFamily="34" charset="0"/>
              <a:buChar char="•"/>
            </a:pPr>
            <a:r>
              <a:rPr lang="en-GB" sz="2800" dirty="0" smtClean="0"/>
              <a:t>Expanded polystyrene insulation (EPS), Mineral Wool or Phenolic Foam.</a:t>
            </a:r>
          </a:p>
          <a:p>
            <a:pPr algn="just"/>
            <a:endParaRPr lang="en-GB" sz="2800" dirty="0"/>
          </a:p>
          <a:p>
            <a:pPr marL="342900" indent="-342900" algn="just">
              <a:buFont typeface="Arial" panose="020B0604020202020204" pitchFamily="34" charset="0"/>
              <a:buChar char="•"/>
            </a:pPr>
            <a:r>
              <a:rPr lang="en-GB" sz="2800" dirty="0" smtClean="0"/>
              <a:t>Phenolic has very low thermal conductivity, but environmentally harmful (banned in US since 1992) and absorbs water more easily, reduced efficiency.</a:t>
            </a:r>
          </a:p>
          <a:p>
            <a:pPr algn="just"/>
            <a:endParaRPr lang="en-GB" sz="2800" dirty="0"/>
          </a:p>
          <a:p>
            <a:pPr marL="342900" indent="-342900" algn="just">
              <a:buFont typeface="Arial" panose="020B0604020202020204" pitchFamily="34" charset="0"/>
              <a:buChar char="•"/>
            </a:pPr>
            <a:r>
              <a:rPr lang="en-GB" sz="2800" dirty="0" smtClean="0"/>
              <a:t>Most common is EPS (cost and practicality) or GEPS (Graphite enhanced) which has an  improved U value rating.</a:t>
            </a:r>
          </a:p>
          <a:p>
            <a:pPr algn="just"/>
            <a:endParaRPr lang="en-GB" sz="2800" dirty="0"/>
          </a:p>
        </p:txBody>
      </p:sp>
      <p:pic>
        <p:nvPicPr>
          <p:cNvPr id="2050" name="Picture 2" descr="phenolic-insulation-boar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11960" y="5133190"/>
            <a:ext cx="4761209" cy="158707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6957587"/>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292825"/>
            <a:ext cx="8640960" cy="523220"/>
          </a:xfrm>
          <a:prstGeom prst="rect">
            <a:avLst/>
          </a:prstGeom>
          <a:noFill/>
        </p:spPr>
        <p:txBody>
          <a:bodyPr wrap="square" rtlCol="0">
            <a:spAutoFit/>
          </a:bodyPr>
          <a:lstStyle/>
          <a:p>
            <a:r>
              <a:rPr lang="en-GB" sz="2800" b="1" dirty="0" smtClean="0">
                <a:solidFill>
                  <a:srgbClr val="0070C0"/>
                </a:solidFill>
              </a:rPr>
              <a:t>External thermal Insulation Composite Systems (ETICS)</a:t>
            </a:r>
            <a:endParaRPr lang="en-GB" sz="2800" b="1" dirty="0">
              <a:solidFill>
                <a:srgbClr val="0070C0"/>
              </a:solidFill>
            </a:endParaRPr>
          </a:p>
        </p:txBody>
      </p:sp>
      <p:sp>
        <p:nvSpPr>
          <p:cNvPr id="3" name="TextBox 2"/>
          <p:cNvSpPr txBox="1"/>
          <p:nvPr/>
        </p:nvSpPr>
        <p:spPr>
          <a:xfrm>
            <a:off x="217835" y="908720"/>
            <a:ext cx="8208912" cy="3416320"/>
          </a:xfrm>
          <a:prstGeom prst="rect">
            <a:avLst/>
          </a:prstGeom>
          <a:noFill/>
        </p:spPr>
        <p:txBody>
          <a:bodyPr wrap="square" rtlCol="0">
            <a:spAutoFit/>
          </a:bodyPr>
          <a:lstStyle/>
          <a:p>
            <a:pPr marL="285750" indent="-285750" algn="just">
              <a:buFont typeface="Arial" panose="020B0604020202020204" pitchFamily="34" charset="0"/>
              <a:buChar char="•"/>
            </a:pPr>
            <a:r>
              <a:rPr lang="en-GB" sz="2400" dirty="0" smtClean="0"/>
              <a:t>Built up from substrate with layer of </a:t>
            </a:r>
            <a:r>
              <a:rPr lang="en-GB" sz="2400" dirty="0" smtClean="0"/>
              <a:t>adhesive, </a:t>
            </a:r>
            <a:r>
              <a:rPr lang="en-GB" sz="2400" dirty="0" smtClean="0"/>
              <a:t>fixing boards, two reinforcing base coats and a decorative finish.</a:t>
            </a:r>
          </a:p>
          <a:p>
            <a:pPr marL="285750" indent="-285750" algn="just">
              <a:buFont typeface="Arial" panose="020B0604020202020204" pitchFamily="34" charset="0"/>
              <a:buChar char="•"/>
            </a:pPr>
            <a:r>
              <a:rPr lang="en-GB" sz="2400" dirty="0" smtClean="0"/>
              <a:t>These vary according to type of board chosen, but procedure is same.</a:t>
            </a:r>
          </a:p>
          <a:p>
            <a:pPr marL="285750" indent="-285750" algn="just">
              <a:buFont typeface="Arial" panose="020B0604020202020204" pitchFamily="34" charset="0"/>
              <a:buChar char="•"/>
            </a:pPr>
            <a:r>
              <a:rPr lang="en-GB" sz="2400" dirty="0" smtClean="0"/>
              <a:t>Panels laid ‘brick-bond’, butted and avoiding gaps.</a:t>
            </a:r>
          </a:p>
          <a:p>
            <a:pPr marL="285750" indent="-285750" algn="just">
              <a:buFont typeface="Arial" panose="020B0604020202020204" pitchFamily="34" charset="0"/>
              <a:buChar char="•"/>
            </a:pPr>
            <a:r>
              <a:rPr lang="en-GB" sz="2400" dirty="0" smtClean="0"/>
              <a:t>Panels fixed mechanically (anchored to substrate)</a:t>
            </a:r>
          </a:p>
          <a:p>
            <a:pPr marL="285750" indent="-285750" algn="just">
              <a:buFont typeface="Arial" panose="020B0604020202020204" pitchFamily="34" charset="0"/>
              <a:buChar char="•"/>
            </a:pPr>
            <a:r>
              <a:rPr lang="en-GB" sz="2400" dirty="0" smtClean="0"/>
              <a:t>Failure to correctly anchor will cause panels to ‘mattress’…where panels will curve away from building.</a:t>
            </a:r>
          </a:p>
          <a:p>
            <a:pPr marL="285750" indent="-285750" algn="just">
              <a:buFont typeface="Arial" panose="020B0604020202020204" pitchFamily="34" charset="0"/>
              <a:buChar char="•"/>
            </a:pPr>
            <a:r>
              <a:rPr lang="en-GB" sz="2400" dirty="0" smtClean="0"/>
              <a:t>Type of anchor will depend on type of substrate and panel.</a:t>
            </a:r>
            <a:endParaRPr lang="en-GB" sz="2400" dirty="0"/>
          </a:p>
        </p:txBody>
      </p:sp>
      <p:pic>
        <p:nvPicPr>
          <p:cNvPr id="1026" name="Picture 2" descr="http://staticassets-hrd.appspot.com/terrhd3drigx2f/980x330_crop.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1952" y="4653134"/>
            <a:ext cx="5566742" cy="1874515"/>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1028" name="Picture 4" descr="Image result for external insulation board">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7592" y="4487961"/>
            <a:ext cx="2039083" cy="220486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9342391"/>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Users\fad-an\Desktop\External insulation panels fixing.bmp"/>
          <p:cNvPicPr/>
          <p:nvPr/>
        </p:nvPicPr>
        <p:blipFill>
          <a:blip r:embed="rId2">
            <a:extLst>
              <a:ext uri="{28A0092B-C50C-407E-A947-70E740481C1C}">
                <a14:useLocalDpi xmlns:a14="http://schemas.microsoft.com/office/drawing/2010/main" val="0"/>
              </a:ext>
            </a:extLst>
          </a:blip>
          <a:srcRect/>
          <a:stretch>
            <a:fillRect/>
          </a:stretch>
        </p:blipFill>
        <p:spPr bwMode="auto">
          <a:xfrm>
            <a:off x="683568" y="1487425"/>
            <a:ext cx="3429000" cy="3838575"/>
          </a:xfrm>
          <a:prstGeom prst="rect">
            <a:avLst/>
          </a:prstGeom>
          <a:noFill/>
          <a:ln w="38100">
            <a:solidFill>
              <a:schemeClr val="tx1"/>
            </a:solidFill>
          </a:ln>
        </p:spPr>
      </p:pic>
      <p:sp>
        <p:nvSpPr>
          <p:cNvPr id="3" name="Text Box 9"/>
          <p:cNvSpPr txBox="1"/>
          <p:nvPr/>
        </p:nvSpPr>
        <p:spPr>
          <a:xfrm>
            <a:off x="659755" y="5582170"/>
            <a:ext cx="3476625" cy="752475"/>
          </a:xfrm>
          <a:prstGeom prst="rect">
            <a:avLst/>
          </a:prstGeom>
          <a:solidFill>
            <a:schemeClr val="lt1"/>
          </a:solidFill>
          <a:ln w="6350">
            <a:solidFill>
              <a:prstClr val="black"/>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just">
              <a:lnSpc>
                <a:spcPct val="115000"/>
              </a:lnSpc>
              <a:spcAft>
                <a:spcPts val="1000"/>
              </a:spcAft>
            </a:pPr>
            <a:r>
              <a:rPr lang="en-GB" sz="1200" b="1">
                <a:effectLst/>
                <a:ea typeface="Calibri"/>
                <a:cs typeface="Times New Roman"/>
              </a:rPr>
              <a:t>The Anchor Type and Pattern of Screws required vary according to the type of substrate and the panel used.</a:t>
            </a:r>
            <a:endParaRPr lang="en-GB" sz="1100">
              <a:effectLst/>
              <a:ea typeface="Calibri"/>
              <a:cs typeface="Times New Roman"/>
            </a:endParaRPr>
          </a:p>
        </p:txBody>
      </p:sp>
      <p:pic>
        <p:nvPicPr>
          <p:cNvPr id="4" name="Picture 3" descr="C:\Users\fad-an\Desktop\External Insulation panels.bmp"/>
          <p:cNvPicPr/>
          <p:nvPr/>
        </p:nvPicPr>
        <p:blipFill>
          <a:blip r:embed="rId3">
            <a:extLst>
              <a:ext uri="{28A0092B-C50C-407E-A947-70E740481C1C}">
                <a14:useLocalDpi xmlns:a14="http://schemas.microsoft.com/office/drawing/2010/main" val="0"/>
              </a:ext>
            </a:extLst>
          </a:blip>
          <a:srcRect/>
          <a:stretch>
            <a:fillRect/>
          </a:stretch>
        </p:blipFill>
        <p:spPr bwMode="auto">
          <a:xfrm>
            <a:off x="5292080" y="144066"/>
            <a:ext cx="3575471" cy="6525294"/>
          </a:xfrm>
          <a:prstGeom prst="rect">
            <a:avLst/>
          </a:prstGeom>
          <a:noFill/>
          <a:ln w="28575">
            <a:solidFill>
              <a:schemeClr val="tx1"/>
            </a:solidFill>
          </a:ln>
        </p:spPr>
      </p:pic>
      <p:sp>
        <p:nvSpPr>
          <p:cNvPr id="5" name="Text Box 8"/>
          <p:cNvSpPr txBox="1"/>
          <p:nvPr/>
        </p:nvSpPr>
        <p:spPr>
          <a:xfrm>
            <a:off x="5292081" y="4509120"/>
            <a:ext cx="3575470" cy="2160240"/>
          </a:xfrm>
          <a:prstGeom prst="rect">
            <a:avLst/>
          </a:prstGeom>
          <a:solidFill>
            <a:schemeClr val="lt1"/>
          </a:solidFill>
          <a:ln w="6350">
            <a:solidFill>
              <a:prstClr val="black"/>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15000"/>
              </a:lnSpc>
              <a:spcAft>
                <a:spcPts val="0"/>
              </a:spcAft>
            </a:pPr>
            <a:r>
              <a:rPr lang="en-GB" sz="1200" b="1" dirty="0">
                <a:effectLst/>
                <a:ea typeface="Calibri"/>
                <a:cs typeface="Times New Roman"/>
              </a:rPr>
              <a:t>1. Substrate</a:t>
            </a:r>
            <a:endParaRPr lang="en-GB" sz="1100" dirty="0">
              <a:effectLst/>
              <a:ea typeface="Calibri"/>
              <a:cs typeface="Times New Roman"/>
            </a:endParaRPr>
          </a:p>
          <a:p>
            <a:pPr>
              <a:lnSpc>
                <a:spcPct val="115000"/>
              </a:lnSpc>
              <a:spcAft>
                <a:spcPts val="0"/>
              </a:spcAft>
            </a:pPr>
            <a:r>
              <a:rPr lang="en-GB" sz="1200" b="1" dirty="0">
                <a:effectLst/>
                <a:ea typeface="Calibri"/>
                <a:cs typeface="Times New Roman"/>
              </a:rPr>
              <a:t>2 Adhesive</a:t>
            </a:r>
            <a:endParaRPr lang="en-GB" sz="1100" dirty="0">
              <a:effectLst/>
              <a:ea typeface="Calibri"/>
              <a:cs typeface="Times New Roman"/>
            </a:endParaRPr>
          </a:p>
          <a:p>
            <a:pPr>
              <a:lnSpc>
                <a:spcPct val="115000"/>
              </a:lnSpc>
              <a:spcAft>
                <a:spcPts val="0"/>
              </a:spcAft>
            </a:pPr>
            <a:r>
              <a:rPr lang="en-GB" sz="1200" b="1" dirty="0">
                <a:effectLst/>
                <a:ea typeface="Calibri"/>
                <a:cs typeface="Times New Roman"/>
              </a:rPr>
              <a:t>3. </a:t>
            </a:r>
            <a:r>
              <a:rPr lang="en-GB" sz="1200" b="1" dirty="0" smtClean="0">
                <a:ea typeface="Calibri"/>
                <a:cs typeface="Times New Roman"/>
              </a:rPr>
              <a:t>Foamed</a:t>
            </a:r>
            <a:r>
              <a:rPr lang="en-GB" sz="1200" b="1" dirty="0" smtClean="0">
                <a:effectLst/>
                <a:ea typeface="Calibri"/>
                <a:cs typeface="Times New Roman"/>
              </a:rPr>
              <a:t> </a:t>
            </a:r>
            <a:r>
              <a:rPr lang="en-GB" sz="1200" b="1" dirty="0">
                <a:effectLst/>
                <a:ea typeface="Calibri"/>
                <a:cs typeface="Times New Roman"/>
              </a:rPr>
              <a:t>Insulation panel</a:t>
            </a:r>
            <a:endParaRPr lang="en-GB" sz="1100" dirty="0">
              <a:effectLst/>
              <a:ea typeface="Calibri"/>
              <a:cs typeface="Times New Roman"/>
            </a:endParaRPr>
          </a:p>
          <a:p>
            <a:pPr>
              <a:lnSpc>
                <a:spcPct val="115000"/>
              </a:lnSpc>
              <a:spcAft>
                <a:spcPts val="0"/>
              </a:spcAft>
            </a:pPr>
            <a:r>
              <a:rPr lang="en-GB" sz="1200" b="1" dirty="0">
                <a:effectLst/>
                <a:ea typeface="Calibri"/>
                <a:cs typeface="Times New Roman"/>
              </a:rPr>
              <a:t>4. Mechanical Fixing</a:t>
            </a:r>
            <a:endParaRPr lang="en-GB" sz="1100" dirty="0">
              <a:effectLst/>
              <a:ea typeface="Calibri"/>
              <a:cs typeface="Times New Roman"/>
            </a:endParaRPr>
          </a:p>
          <a:p>
            <a:pPr>
              <a:lnSpc>
                <a:spcPct val="115000"/>
              </a:lnSpc>
              <a:spcAft>
                <a:spcPts val="0"/>
              </a:spcAft>
            </a:pPr>
            <a:r>
              <a:rPr lang="en-GB" sz="1200" b="1" dirty="0">
                <a:effectLst/>
                <a:ea typeface="Calibri"/>
                <a:cs typeface="Times New Roman"/>
              </a:rPr>
              <a:t>5. Base Coats</a:t>
            </a:r>
            <a:endParaRPr lang="en-GB" sz="1100" dirty="0">
              <a:effectLst/>
              <a:ea typeface="Calibri"/>
              <a:cs typeface="Times New Roman"/>
            </a:endParaRPr>
          </a:p>
          <a:p>
            <a:pPr>
              <a:lnSpc>
                <a:spcPct val="115000"/>
              </a:lnSpc>
              <a:spcAft>
                <a:spcPts val="0"/>
              </a:spcAft>
            </a:pPr>
            <a:r>
              <a:rPr lang="en-GB" sz="1200" b="1" dirty="0">
                <a:effectLst/>
                <a:ea typeface="Calibri"/>
                <a:cs typeface="Times New Roman"/>
              </a:rPr>
              <a:t>6 </a:t>
            </a:r>
            <a:r>
              <a:rPr lang="en-GB" sz="1200" b="1" dirty="0" smtClean="0">
                <a:effectLst/>
                <a:ea typeface="Calibri"/>
                <a:cs typeface="Times New Roman"/>
              </a:rPr>
              <a:t> Reinforcing </a:t>
            </a:r>
            <a:r>
              <a:rPr lang="en-GB" sz="1200" b="1" dirty="0">
                <a:effectLst/>
                <a:ea typeface="Calibri"/>
                <a:cs typeface="Times New Roman"/>
              </a:rPr>
              <a:t>Mesh</a:t>
            </a:r>
            <a:endParaRPr lang="en-GB" sz="1100" dirty="0">
              <a:effectLst/>
              <a:ea typeface="Calibri"/>
              <a:cs typeface="Times New Roman"/>
            </a:endParaRPr>
          </a:p>
          <a:p>
            <a:pPr>
              <a:lnSpc>
                <a:spcPct val="115000"/>
              </a:lnSpc>
              <a:spcAft>
                <a:spcPts val="0"/>
              </a:spcAft>
            </a:pPr>
            <a:r>
              <a:rPr lang="en-GB" sz="1200" b="1" dirty="0">
                <a:effectLst/>
                <a:ea typeface="Calibri"/>
                <a:cs typeface="Times New Roman"/>
              </a:rPr>
              <a:t>7. Primer</a:t>
            </a:r>
            <a:endParaRPr lang="en-GB" sz="1100" dirty="0">
              <a:effectLst/>
              <a:ea typeface="Calibri"/>
              <a:cs typeface="Times New Roman"/>
            </a:endParaRPr>
          </a:p>
          <a:p>
            <a:pPr>
              <a:lnSpc>
                <a:spcPct val="115000"/>
              </a:lnSpc>
              <a:spcAft>
                <a:spcPts val="0"/>
              </a:spcAft>
            </a:pPr>
            <a:r>
              <a:rPr lang="en-GB" sz="1200" b="1" dirty="0">
                <a:effectLst/>
                <a:ea typeface="Calibri"/>
                <a:cs typeface="Times New Roman"/>
              </a:rPr>
              <a:t>8. Coloured Finish Coat Plasters</a:t>
            </a:r>
            <a:endParaRPr lang="en-GB" sz="1100" dirty="0">
              <a:effectLst/>
              <a:ea typeface="Calibri"/>
              <a:cs typeface="Times New Roman"/>
            </a:endParaRPr>
          </a:p>
          <a:p>
            <a:pPr>
              <a:lnSpc>
                <a:spcPct val="115000"/>
              </a:lnSpc>
              <a:spcAft>
                <a:spcPts val="0"/>
              </a:spcAft>
            </a:pPr>
            <a:r>
              <a:rPr lang="en-GB" sz="1200" b="1" dirty="0">
                <a:effectLst/>
                <a:ea typeface="Calibri"/>
                <a:cs typeface="Times New Roman"/>
              </a:rPr>
              <a:t>9. Protective Coat Finish</a:t>
            </a:r>
            <a:endParaRPr lang="en-GB" sz="1100" dirty="0">
              <a:effectLst/>
              <a:ea typeface="Calibri"/>
              <a:cs typeface="Times New Roman"/>
            </a:endParaRPr>
          </a:p>
          <a:p>
            <a:pPr>
              <a:lnSpc>
                <a:spcPct val="115000"/>
              </a:lnSpc>
              <a:spcAft>
                <a:spcPts val="0"/>
              </a:spcAft>
            </a:pPr>
            <a:r>
              <a:rPr lang="en-GB" sz="1100" dirty="0">
                <a:effectLst/>
                <a:ea typeface="Calibri"/>
                <a:cs typeface="Times New Roman"/>
              </a:rPr>
              <a:t> </a:t>
            </a:r>
          </a:p>
        </p:txBody>
      </p:sp>
      <p:sp>
        <p:nvSpPr>
          <p:cNvPr id="6" name="TextBox 5"/>
          <p:cNvSpPr txBox="1"/>
          <p:nvPr/>
        </p:nvSpPr>
        <p:spPr>
          <a:xfrm>
            <a:off x="467544" y="423436"/>
            <a:ext cx="4320480" cy="523220"/>
          </a:xfrm>
          <a:prstGeom prst="rect">
            <a:avLst/>
          </a:prstGeom>
          <a:noFill/>
        </p:spPr>
        <p:txBody>
          <a:bodyPr wrap="square" rtlCol="0">
            <a:spAutoFit/>
          </a:bodyPr>
          <a:lstStyle/>
          <a:p>
            <a:r>
              <a:rPr lang="en-GB" sz="2800" b="1" dirty="0" smtClean="0">
                <a:solidFill>
                  <a:srgbClr val="0070C0"/>
                </a:solidFill>
              </a:rPr>
              <a:t>External Insulation Re-Fit</a:t>
            </a:r>
            <a:endParaRPr lang="en-GB" sz="2800" b="1" dirty="0">
              <a:solidFill>
                <a:srgbClr val="0070C0"/>
              </a:solidFill>
            </a:endParaRPr>
          </a:p>
        </p:txBody>
      </p:sp>
    </p:spTree>
    <p:extLst>
      <p:ext uri="{BB962C8B-B14F-4D97-AF65-F5344CB8AC3E}">
        <p14:creationId xmlns:p14="http://schemas.microsoft.com/office/powerpoint/2010/main" val="3071133175"/>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 Box 6"/>
          <p:cNvSpPr txBox="1"/>
          <p:nvPr/>
        </p:nvSpPr>
        <p:spPr>
          <a:xfrm>
            <a:off x="611560" y="980728"/>
            <a:ext cx="7704856" cy="4824536"/>
          </a:xfrm>
          <a:prstGeom prst="rect">
            <a:avLst/>
          </a:prstGeom>
          <a:solidFill>
            <a:schemeClr val="lt1"/>
          </a:solidFill>
          <a:ln w="28575">
            <a:solidFill>
              <a:prstClr val="black"/>
            </a:solid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15000"/>
              </a:lnSpc>
              <a:spcAft>
                <a:spcPts val="1000"/>
              </a:spcAft>
            </a:pPr>
            <a:r>
              <a:rPr lang="en-GB" b="1" dirty="0">
                <a:ln w="9525" cap="rnd" cmpd="sng" algn="ctr">
                  <a:solidFill>
                    <a:srgbClr val="000000"/>
                  </a:solidFill>
                  <a:prstDash val="solid"/>
                  <a:bevel/>
                </a:ln>
                <a:solidFill>
                  <a:srgbClr val="0070C0"/>
                </a:solidFill>
                <a:effectLst/>
                <a:ea typeface="Calibri"/>
                <a:cs typeface="Times New Roman"/>
              </a:rPr>
              <a:t>Guide to anchoring different panels and </a:t>
            </a:r>
            <a:r>
              <a:rPr lang="en-GB" b="1" dirty="0" smtClean="0">
                <a:ln w="9525" cap="rnd" cmpd="sng" algn="ctr">
                  <a:solidFill>
                    <a:srgbClr val="000000"/>
                  </a:solidFill>
                  <a:prstDash val="solid"/>
                  <a:bevel/>
                </a:ln>
                <a:solidFill>
                  <a:srgbClr val="0070C0"/>
                </a:solidFill>
                <a:effectLst/>
                <a:ea typeface="Calibri"/>
                <a:cs typeface="Times New Roman"/>
              </a:rPr>
              <a:t>substrates</a:t>
            </a:r>
          </a:p>
          <a:p>
            <a:pPr>
              <a:lnSpc>
                <a:spcPct val="115000"/>
              </a:lnSpc>
              <a:spcAft>
                <a:spcPts val="1000"/>
              </a:spcAft>
            </a:pPr>
            <a:endParaRPr lang="en-GB" sz="1200" dirty="0">
              <a:effectLst/>
              <a:ea typeface="Calibri"/>
              <a:cs typeface="Times New Roman"/>
            </a:endParaRPr>
          </a:p>
          <a:p>
            <a:pPr>
              <a:lnSpc>
                <a:spcPct val="115000"/>
              </a:lnSpc>
              <a:spcAft>
                <a:spcPts val="1000"/>
              </a:spcAft>
            </a:pPr>
            <a:r>
              <a:rPr lang="en-GB" sz="1200" b="1" dirty="0">
                <a:ln w="9525" cap="rnd" cmpd="sng" algn="ctr">
                  <a:solidFill>
                    <a:srgbClr val="000000"/>
                  </a:solidFill>
                  <a:prstDash val="solid"/>
                  <a:bevel/>
                </a:ln>
                <a:effectLst/>
                <a:ea typeface="Calibri"/>
                <a:cs typeface="Times New Roman"/>
              </a:rPr>
              <a:t>Anchor type               Substrate         Type of fastening      Type of insulating panel        Anchorage depth      </a:t>
            </a:r>
            <a:endParaRPr lang="en-GB" sz="1200" b="1" dirty="0" smtClean="0">
              <a:ln w="9525" cap="rnd" cmpd="sng" algn="ctr">
                <a:solidFill>
                  <a:srgbClr val="000000"/>
                </a:solidFill>
                <a:prstDash val="solid"/>
                <a:bevel/>
              </a:ln>
              <a:effectLst/>
              <a:ea typeface="Calibri"/>
              <a:cs typeface="Times New Roman"/>
            </a:endParaRPr>
          </a:p>
          <a:p>
            <a:pPr>
              <a:lnSpc>
                <a:spcPct val="115000"/>
              </a:lnSpc>
              <a:spcAft>
                <a:spcPts val="1000"/>
              </a:spcAft>
            </a:pPr>
            <a:r>
              <a:rPr lang="en-GB" sz="1200" b="1" dirty="0" smtClean="0">
                <a:ln w="9525" cap="rnd" cmpd="sng" algn="ctr">
                  <a:solidFill>
                    <a:srgbClr val="000000"/>
                  </a:solidFill>
                  <a:prstDash val="solid"/>
                  <a:bevel/>
                </a:ln>
                <a:effectLst/>
                <a:ea typeface="Calibri"/>
                <a:cs typeface="Times New Roman"/>
              </a:rPr>
              <a:t> </a:t>
            </a:r>
            <a:endParaRPr lang="en-GB" sz="1200" dirty="0">
              <a:effectLst/>
              <a:ea typeface="Calibri"/>
              <a:cs typeface="Times New Roman"/>
            </a:endParaRPr>
          </a:p>
          <a:p>
            <a:pPr>
              <a:lnSpc>
                <a:spcPct val="115000"/>
              </a:lnSpc>
              <a:spcAft>
                <a:spcPts val="1000"/>
              </a:spcAft>
            </a:pPr>
            <a:r>
              <a:rPr lang="en-GB" sz="1200" dirty="0">
                <a:ln w="9525" cap="rnd" cmpd="sng" algn="ctr">
                  <a:solidFill>
                    <a:srgbClr val="000000"/>
                  </a:solidFill>
                  <a:prstDash val="solid"/>
                  <a:bevel/>
                </a:ln>
                <a:effectLst/>
                <a:ea typeface="Calibri"/>
                <a:cs typeface="Times New Roman"/>
              </a:rPr>
              <a:t>Top Fix 2G anchor      A,B,C, 0,E           Screw-in                         EPS,MW                           25mm (65mm substrate E)</a:t>
            </a:r>
            <a:endParaRPr lang="en-GB" sz="1200" dirty="0">
              <a:effectLst/>
              <a:ea typeface="Calibri"/>
              <a:cs typeface="Times New Roman"/>
            </a:endParaRPr>
          </a:p>
          <a:p>
            <a:pPr>
              <a:lnSpc>
                <a:spcPct val="115000"/>
              </a:lnSpc>
              <a:spcAft>
                <a:spcPts val="1000"/>
              </a:spcAft>
            </a:pPr>
            <a:r>
              <a:rPr lang="en-GB" sz="1200" dirty="0">
                <a:ln w="9525" cap="rnd" cmpd="sng" algn="ctr">
                  <a:solidFill>
                    <a:srgbClr val="000000"/>
                  </a:solidFill>
                  <a:prstDash val="solid"/>
                  <a:bevel/>
                </a:ln>
                <a:effectLst/>
                <a:ea typeface="Calibri"/>
                <a:cs typeface="Times New Roman"/>
              </a:rPr>
              <a:t>Combi Fix anchor        A, B,C                Percussion                      EPS,MW*,ICB                              25mm</a:t>
            </a:r>
            <a:endParaRPr lang="en-GB" sz="1200" dirty="0">
              <a:effectLst/>
              <a:ea typeface="Calibri"/>
              <a:cs typeface="Times New Roman"/>
            </a:endParaRPr>
          </a:p>
          <a:p>
            <a:pPr>
              <a:lnSpc>
                <a:spcPct val="115000"/>
              </a:lnSpc>
              <a:spcAft>
                <a:spcPts val="1000"/>
              </a:spcAft>
            </a:pPr>
            <a:r>
              <a:rPr lang="en-GB" sz="1200" dirty="0">
                <a:ln w="9525" cap="rnd" cmpd="sng" algn="ctr">
                  <a:solidFill>
                    <a:srgbClr val="000000"/>
                  </a:solidFill>
                  <a:prstDash val="solid"/>
                  <a:bevel/>
                </a:ln>
                <a:effectLst/>
                <a:ea typeface="Calibri"/>
                <a:cs typeface="Times New Roman"/>
              </a:rPr>
              <a:t>Wood Fix anchor         Wood                 Screw-in                        EPS.MW,ICB                                30mm</a:t>
            </a:r>
            <a:endParaRPr lang="en-GB" sz="1200" dirty="0">
              <a:effectLst/>
              <a:ea typeface="Calibri"/>
              <a:cs typeface="Times New Roman"/>
            </a:endParaRPr>
          </a:p>
          <a:p>
            <a:pPr>
              <a:lnSpc>
                <a:spcPct val="115000"/>
              </a:lnSpc>
              <a:spcAft>
                <a:spcPts val="1000"/>
              </a:spcAft>
            </a:pPr>
            <a:r>
              <a:rPr lang="en-GB" sz="1200" dirty="0">
                <a:ln w="9525" cap="rnd" cmpd="sng" algn="ctr">
                  <a:solidFill>
                    <a:srgbClr val="000000"/>
                  </a:solidFill>
                  <a:prstDash val="solid"/>
                  <a:bevel/>
                </a:ln>
                <a:effectLst/>
                <a:ea typeface="Calibri"/>
                <a:cs typeface="Times New Roman"/>
              </a:rPr>
              <a:t> </a:t>
            </a:r>
            <a:endParaRPr lang="en-GB" sz="1200" dirty="0">
              <a:effectLst/>
              <a:ea typeface="Calibri"/>
              <a:cs typeface="Times New Roman"/>
            </a:endParaRPr>
          </a:p>
          <a:p>
            <a:pPr>
              <a:lnSpc>
                <a:spcPct val="115000"/>
              </a:lnSpc>
              <a:spcAft>
                <a:spcPts val="1000"/>
              </a:spcAft>
            </a:pPr>
            <a:r>
              <a:rPr lang="en-GB" sz="1200" dirty="0">
                <a:ln w="9525" cap="rnd" cmpd="sng" algn="ctr">
                  <a:solidFill>
                    <a:srgbClr val="000000"/>
                  </a:solidFill>
                  <a:prstDash val="solid"/>
                  <a:bevel/>
                </a:ln>
                <a:effectLst/>
                <a:ea typeface="Calibri"/>
                <a:cs typeface="Times New Roman"/>
              </a:rPr>
              <a:t>Key to substrate and panels:</a:t>
            </a:r>
            <a:endParaRPr lang="en-GB" sz="1200" dirty="0">
              <a:effectLst/>
              <a:ea typeface="Calibri"/>
              <a:cs typeface="Times New Roman"/>
            </a:endParaRPr>
          </a:p>
          <a:p>
            <a:pPr>
              <a:lnSpc>
                <a:spcPct val="115000"/>
              </a:lnSpc>
              <a:spcAft>
                <a:spcPts val="1000"/>
              </a:spcAft>
            </a:pPr>
            <a:r>
              <a:rPr lang="en-GB" sz="1200" dirty="0" smtClean="0">
                <a:ln w="9525" cap="rnd" cmpd="sng" algn="ctr">
                  <a:solidFill>
                    <a:srgbClr val="000000"/>
                  </a:solidFill>
                  <a:prstDash val="solid"/>
                  <a:bevel/>
                </a:ln>
                <a:effectLst/>
                <a:ea typeface="Calibri"/>
                <a:cs typeface="Times New Roman"/>
              </a:rPr>
              <a:t>SUBSTRATE  TYPE   -     A</a:t>
            </a:r>
            <a:r>
              <a:rPr lang="en-GB" sz="1200" dirty="0">
                <a:ln w="9525" cap="rnd" cmpd="sng" algn="ctr">
                  <a:solidFill>
                    <a:srgbClr val="000000"/>
                  </a:solidFill>
                  <a:prstDash val="solid"/>
                  <a:bevel/>
                </a:ln>
                <a:effectLst/>
                <a:ea typeface="Calibri"/>
                <a:cs typeface="Times New Roman"/>
              </a:rPr>
              <a:t>: Solid concrete  B: Solid brick  C: Hollow brick D: Lightweight concrete  E: Cellular concrete</a:t>
            </a:r>
            <a:endParaRPr lang="en-GB" sz="1200" dirty="0">
              <a:effectLst/>
              <a:ea typeface="Calibri"/>
              <a:cs typeface="Times New Roman"/>
            </a:endParaRPr>
          </a:p>
          <a:p>
            <a:pPr>
              <a:lnSpc>
                <a:spcPct val="115000"/>
              </a:lnSpc>
              <a:spcAft>
                <a:spcPts val="1000"/>
              </a:spcAft>
            </a:pPr>
            <a:r>
              <a:rPr lang="en-GB" sz="1200" dirty="0">
                <a:ln w="9525" cap="rnd" cmpd="sng" algn="ctr">
                  <a:solidFill>
                    <a:srgbClr val="000000"/>
                  </a:solidFill>
                  <a:prstDash val="solid"/>
                  <a:bevel/>
                </a:ln>
                <a:effectLst/>
                <a:ea typeface="Calibri"/>
                <a:cs typeface="Times New Roman"/>
              </a:rPr>
              <a:t>EPS: Expanded polystyrene         MW: Mineral wool         ICB: Insulating cork board</a:t>
            </a:r>
            <a:endParaRPr lang="en-GB" sz="1200" dirty="0">
              <a:effectLst/>
              <a:ea typeface="Calibri"/>
              <a:cs typeface="Times New Roman"/>
            </a:endParaRPr>
          </a:p>
          <a:p>
            <a:pPr>
              <a:lnSpc>
                <a:spcPct val="115000"/>
              </a:lnSpc>
              <a:spcAft>
                <a:spcPts val="1000"/>
              </a:spcAft>
            </a:pPr>
            <a:r>
              <a:rPr lang="en-GB" sz="1200" dirty="0">
                <a:ln w="9525" cap="rnd" cmpd="sng" algn="ctr">
                  <a:solidFill>
                    <a:srgbClr val="000000"/>
                  </a:solidFill>
                  <a:prstDash val="solid"/>
                  <a:bevel/>
                </a:ln>
                <a:effectLst/>
                <a:ea typeface="Calibri"/>
                <a:cs typeface="Times New Roman"/>
              </a:rPr>
              <a:t>*An additional 90mm plate must be used with rock wool panels</a:t>
            </a:r>
            <a:endParaRPr lang="en-GB" sz="1200" dirty="0">
              <a:effectLst/>
              <a:ea typeface="Calibri"/>
              <a:cs typeface="Times New Roman"/>
            </a:endParaRPr>
          </a:p>
          <a:p>
            <a:pPr>
              <a:lnSpc>
                <a:spcPct val="115000"/>
              </a:lnSpc>
              <a:spcAft>
                <a:spcPts val="1000"/>
              </a:spcAft>
            </a:pPr>
            <a:r>
              <a:rPr lang="en-GB" sz="1100" dirty="0">
                <a:effectLst/>
                <a:ea typeface="Calibri"/>
                <a:cs typeface="Times New Roman"/>
              </a:rPr>
              <a:t> </a:t>
            </a:r>
          </a:p>
        </p:txBody>
      </p:sp>
      <p:cxnSp>
        <p:nvCxnSpPr>
          <p:cNvPr id="3" name="Straight Connector 2"/>
          <p:cNvCxnSpPr/>
          <p:nvPr/>
        </p:nvCxnSpPr>
        <p:spPr>
          <a:xfrm>
            <a:off x="611560" y="1484784"/>
            <a:ext cx="7704856"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804822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2829</TotalTime>
  <Words>5483</Words>
  <Application>Microsoft Office PowerPoint</Application>
  <PresentationFormat>On-screen Show (4:3)</PresentationFormat>
  <Paragraphs>901</Paragraphs>
  <Slides>69</Slides>
  <Notes>0</Notes>
  <HiddenSlides>4</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69</vt:i4>
      </vt:variant>
    </vt:vector>
  </HeadingPairs>
  <TitlesOfParts>
    <vt:vector size="77" baseType="lpstr">
      <vt:lpstr>Arial</vt:lpstr>
      <vt:lpstr>Calibri</vt:lpstr>
      <vt:lpstr>helvetica</vt:lpstr>
      <vt:lpstr>Symbol</vt:lpstr>
      <vt:lpstr>Tahoma</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Some of the different types of radiator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Nantel, Allan</dc:creator>
  <cp:lastModifiedBy>Alan Nantel</cp:lastModifiedBy>
  <cp:revision>123</cp:revision>
  <cp:lastPrinted>2018-10-18T10:37:38Z</cp:lastPrinted>
  <dcterms:created xsi:type="dcterms:W3CDTF">2014-10-29T09:00:10Z</dcterms:created>
  <dcterms:modified xsi:type="dcterms:W3CDTF">2018-10-25T09:16:01Z</dcterms:modified>
</cp:coreProperties>
</file>