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506" r:id="rId2"/>
    <p:sldId id="507" r:id="rId3"/>
    <p:sldId id="256" r:id="rId4"/>
    <p:sldId id="315" r:id="rId5"/>
    <p:sldId id="257" r:id="rId6"/>
    <p:sldId id="267" r:id="rId7"/>
    <p:sldId id="281" r:id="rId8"/>
    <p:sldId id="259" r:id="rId9"/>
    <p:sldId id="316" r:id="rId10"/>
    <p:sldId id="258" r:id="rId11"/>
    <p:sldId id="317" r:id="rId12"/>
    <p:sldId id="260" r:id="rId13"/>
    <p:sldId id="299" r:id="rId14"/>
    <p:sldId id="277" r:id="rId15"/>
    <p:sldId id="276" r:id="rId16"/>
    <p:sldId id="308" r:id="rId17"/>
    <p:sldId id="295" r:id="rId18"/>
    <p:sldId id="302" r:id="rId19"/>
    <p:sldId id="273" r:id="rId20"/>
    <p:sldId id="262" r:id="rId21"/>
    <p:sldId id="320" r:id="rId22"/>
    <p:sldId id="322" r:id="rId23"/>
    <p:sldId id="323" r:id="rId24"/>
    <p:sldId id="321" r:id="rId25"/>
    <p:sldId id="292" r:id="rId26"/>
    <p:sldId id="326" r:id="rId27"/>
    <p:sldId id="278" r:id="rId28"/>
    <p:sldId id="269" r:id="rId29"/>
    <p:sldId id="303" r:id="rId30"/>
    <p:sldId id="279" r:id="rId31"/>
    <p:sldId id="327" r:id="rId32"/>
    <p:sldId id="328" r:id="rId33"/>
    <p:sldId id="284" r:id="rId34"/>
    <p:sldId id="285" r:id="rId35"/>
    <p:sldId id="304" r:id="rId36"/>
    <p:sldId id="325" r:id="rId37"/>
    <p:sldId id="305" r:id="rId38"/>
    <p:sldId id="271" r:id="rId39"/>
    <p:sldId id="296" r:id="rId40"/>
    <p:sldId id="336" r:id="rId41"/>
    <p:sldId id="355" r:id="rId42"/>
    <p:sldId id="335" r:id="rId43"/>
    <p:sldId id="346" r:id="rId44"/>
    <p:sldId id="352" r:id="rId45"/>
    <p:sldId id="353" r:id="rId46"/>
    <p:sldId id="354"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70" autoAdjust="0"/>
    <p:restoredTop sz="93296" autoAdjust="0"/>
  </p:normalViewPr>
  <p:slideViewPr>
    <p:cSldViewPr snapToGrid="0">
      <p:cViewPr varScale="1">
        <p:scale>
          <a:sx n="90" d="100"/>
          <a:sy n="90" d="100"/>
        </p:scale>
        <p:origin x="5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delSld">
      <pc:chgData name="Kate Piper (IMH)" userId="f69ee4e2-845b-4a1f-89c4-60fce9da139f" providerId="ADAL" clId="{5495BD67-6B1C-4244-BAED-E61C14CAA4B2}" dt="2026-02-20T12:09:21.570" v="7" actId="47"/>
      <pc:docMkLst>
        <pc:docMk/>
      </pc:docMkLst>
      <pc:sldChg chg="del">
        <pc:chgData name="Kate Piper (IMH)" userId="f69ee4e2-845b-4a1f-89c4-60fce9da139f" providerId="ADAL" clId="{5495BD67-6B1C-4244-BAED-E61C14CAA4B2}" dt="2026-02-20T12:09:21.570" v="7" actId="47"/>
        <pc:sldMkLst>
          <pc:docMk/>
          <pc:sldMk cId="1148780685" sldId="264"/>
        </pc:sldMkLst>
      </pc:sldChg>
      <pc:sldChg chg="del">
        <pc:chgData name="Kate Piper (IMH)" userId="f69ee4e2-845b-4a1f-89c4-60fce9da139f" providerId="ADAL" clId="{5495BD67-6B1C-4244-BAED-E61C14CAA4B2}" dt="2026-02-20T12:08:31.765" v="0" actId="47"/>
        <pc:sldMkLst>
          <pc:docMk/>
          <pc:sldMk cId="920162753" sldId="338"/>
        </pc:sldMkLst>
      </pc:sldChg>
      <pc:sldChg chg="del">
        <pc:chgData name="Kate Piper (IMH)" userId="f69ee4e2-845b-4a1f-89c4-60fce9da139f" providerId="ADAL" clId="{5495BD67-6B1C-4244-BAED-E61C14CAA4B2}" dt="2026-02-20T12:08:33.461" v="1" actId="47"/>
        <pc:sldMkLst>
          <pc:docMk/>
          <pc:sldMk cId="1625554266" sldId="339"/>
        </pc:sldMkLst>
      </pc:sldChg>
      <pc:sldChg chg="del">
        <pc:chgData name="Kate Piper (IMH)" userId="f69ee4e2-845b-4a1f-89c4-60fce9da139f" providerId="ADAL" clId="{5495BD67-6B1C-4244-BAED-E61C14CAA4B2}" dt="2026-02-20T12:08:36.430" v="2" actId="47"/>
        <pc:sldMkLst>
          <pc:docMk/>
          <pc:sldMk cId="4220795016" sldId="340"/>
        </pc:sldMkLst>
      </pc:sldChg>
      <pc:sldChg chg="del">
        <pc:chgData name="Kate Piper (IMH)" userId="f69ee4e2-845b-4a1f-89c4-60fce9da139f" providerId="ADAL" clId="{5495BD67-6B1C-4244-BAED-E61C14CAA4B2}" dt="2026-02-20T12:08:50.770" v="4" actId="47"/>
        <pc:sldMkLst>
          <pc:docMk/>
          <pc:sldMk cId="2535911141" sldId="341"/>
        </pc:sldMkLst>
      </pc:sldChg>
      <pc:sldChg chg="del">
        <pc:chgData name="Kate Piper (IMH)" userId="f69ee4e2-845b-4a1f-89c4-60fce9da139f" providerId="ADAL" clId="{5495BD67-6B1C-4244-BAED-E61C14CAA4B2}" dt="2026-02-20T12:08:50.770" v="4" actId="47"/>
        <pc:sldMkLst>
          <pc:docMk/>
          <pc:sldMk cId="3211048940" sldId="342"/>
        </pc:sldMkLst>
      </pc:sldChg>
      <pc:sldChg chg="del">
        <pc:chgData name="Kate Piper (IMH)" userId="f69ee4e2-845b-4a1f-89c4-60fce9da139f" providerId="ADAL" clId="{5495BD67-6B1C-4244-BAED-E61C14CAA4B2}" dt="2026-02-20T12:08:50.770" v="4" actId="47"/>
        <pc:sldMkLst>
          <pc:docMk/>
          <pc:sldMk cId="1502540433" sldId="343"/>
        </pc:sldMkLst>
      </pc:sldChg>
      <pc:sldChg chg="del">
        <pc:chgData name="Kate Piper (IMH)" userId="f69ee4e2-845b-4a1f-89c4-60fce9da139f" providerId="ADAL" clId="{5495BD67-6B1C-4244-BAED-E61C14CAA4B2}" dt="2026-02-20T12:09:01.628" v="5" actId="47"/>
        <pc:sldMkLst>
          <pc:docMk/>
          <pc:sldMk cId="2319937102" sldId="344"/>
        </pc:sldMkLst>
      </pc:sldChg>
      <pc:sldChg chg="del">
        <pc:chgData name="Kate Piper (IMH)" userId="f69ee4e2-845b-4a1f-89c4-60fce9da139f" providerId="ADAL" clId="{5495BD67-6B1C-4244-BAED-E61C14CAA4B2}" dt="2026-02-20T12:08:44.862" v="3" actId="47"/>
        <pc:sldMkLst>
          <pc:docMk/>
          <pc:sldMk cId="3822733183" sldId="345"/>
        </pc:sldMkLst>
      </pc:sldChg>
      <pc:sldChg chg="del">
        <pc:chgData name="Kate Piper (IMH)" userId="f69ee4e2-845b-4a1f-89c4-60fce9da139f" providerId="ADAL" clId="{5495BD67-6B1C-4244-BAED-E61C14CAA4B2}" dt="2026-02-20T12:09:07.165" v="6" actId="47"/>
        <pc:sldMkLst>
          <pc:docMk/>
          <pc:sldMk cId="162008226" sldId="349"/>
        </pc:sldMkLst>
      </pc:sldChg>
      <pc:sldChg chg="del">
        <pc:chgData name="Kate Piper (IMH)" userId="f69ee4e2-845b-4a1f-89c4-60fce9da139f" providerId="ADAL" clId="{5495BD67-6B1C-4244-BAED-E61C14CAA4B2}" dt="2026-02-20T12:09:07.165" v="6" actId="47"/>
        <pc:sldMkLst>
          <pc:docMk/>
          <pc:sldMk cId="1018897178" sldId="350"/>
        </pc:sldMkLst>
      </pc:sldChg>
      <pc:sldChg chg="del">
        <pc:chgData name="Kate Piper (IMH)" userId="f69ee4e2-845b-4a1f-89c4-60fce9da139f" providerId="ADAL" clId="{5495BD67-6B1C-4244-BAED-E61C14CAA4B2}" dt="2026-02-20T12:09:07.165" v="6" actId="47"/>
        <pc:sldMkLst>
          <pc:docMk/>
          <pc:sldMk cId="818334415" sldId="351"/>
        </pc:sldMkLst>
      </pc:sldChg>
      <pc:sldChg chg="del">
        <pc:chgData name="Kate Piper (IMH)" userId="f69ee4e2-845b-4a1f-89c4-60fce9da139f" providerId="ADAL" clId="{5495BD67-6B1C-4244-BAED-E61C14CAA4B2}" dt="2026-02-20T12:09:21.570" v="7" actId="47"/>
        <pc:sldMkLst>
          <pc:docMk/>
          <pc:sldMk cId="1643734436" sldId="3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BD3A16-4C12-4AFF-B9CA-DF86A4724088}"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A99D5701-BA17-4850-91D3-1470B6897960}">
      <dgm:prSet phldrT="[Text]" phldr="0" custT="1"/>
      <dgm:spPr/>
      <dgm:t>
        <a:bodyPr/>
        <a:lstStyle/>
        <a:p>
          <a:r>
            <a:rPr lang="en-GB" sz="3200" dirty="0"/>
            <a:t>Tools</a:t>
          </a:r>
        </a:p>
      </dgm:t>
    </dgm:pt>
    <dgm:pt modelId="{6278F50C-D5E5-4693-A2DF-78EF1D7FABA4}" type="parTrans" cxnId="{5EB52E64-7AB3-4E12-94A3-08A8DB271B1D}">
      <dgm:prSet/>
      <dgm:spPr/>
      <dgm:t>
        <a:bodyPr/>
        <a:lstStyle/>
        <a:p>
          <a:endParaRPr lang="en-GB"/>
        </a:p>
      </dgm:t>
    </dgm:pt>
    <dgm:pt modelId="{30C536F9-7B10-4CB1-8233-C59302E92F3D}" type="sibTrans" cxnId="{5EB52E64-7AB3-4E12-94A3-08A8DB271B1D}">
      <dgm:prSet/>
      <dgm:spPr/>
      <dgm:t>
        <a:bodyPr/>
        <a:lstStyle/>
        <a:p>
          <a:endParaRPr lang="en-GB"/>
        </a:p>
      </dgm:t>
    </dgm:pt>
    <dgm:pt modelId="{8D59D37E-BF24-45B9-8826-555026BE215F}">
      <dgm:prSet phldrT="[Text]" phldr="0" custT="1"/>
      <dgm:spPr/>
      <dgm:t>
        <a:bodyPr/>
        <a:lstStyle/>
        <a:p>
          <a:r>
            <a:rPr lang="en-GB" sz="1600" dirty="0"/>
            <a:t>Interview</a:t>
          </a:r>
        </a:p>
      </dgm:t>
    </dgm:pt>
    <dgm:pt modelId="{DBAD893B-192B-4F98-B2F0-EE95D2DE0F6E}" type="parTrans" cxnId="{25FDE9D8-692E-4CCC-8132-FFE681528708}">
      <dgm:prSet/>
      <dgm:spPr/>
      <dgm:t>
        <a:bodyPr/>
        <a:lstStyle/>
        <a:p>
          <a:endParaRPr lang="en-GB"/>
        </a:p>
      </dgm:t>
    </dgm:pt>
    <dgm:pt modelId="{64CC741A-B333-49F6-9B94-715A6B6A364A}" type="sibTrans" cxnId="{25FDE9D8-692E-4CCC-8132-FFE681528708}">
      <dgm:prSet/>
      <dgm:spPr/>
      <dgm:t>
        <a:bodyPr/>
        <a:lstStyle/>
        <a:p>
          <a:endParaRPr lang="en-GB"/>
        </a:p>
      </dgm:t>
    </dgm:pt>
    <dgm:pt modelId="{B20D80BE-C670-4CEE-B1A4-1D7E2CB1DE21}">
      <dgm:prSet phldrT="[Text]" phldr="0" custT="1"/>
      <dgm:spPr/>
      <dgm:t>
        <a:bodyPr/>
        <a:lstStyle/>
        <a:p>
          <a:r>
            <a:rPr lang="en-GB" sz="1400" dirty="0"/>
            <a:t>Photograph task/</a:t>
          </a:r>
        </a:p>
        <a:p>
          <a:r>
            <a:rPr lang="en-GB" sz="1400" dirty="0"/>
            <a:t>symbols </a:t>
          </a:r>
        </a:p>
      </dgm:t>
    </dgm:pt>
    <dgm:pt modelId="{C9268A94-4000-41E6-BBEB-96FB50BDDAFF}" type="parTrans" cxnId="{5C162106-B59D-478E-890B-1B75CF736446}">
      <dgm:prSet/>
      <dgm:spPr/>
      <dgm:t>
        <a:bodyPr/>
        <a:lstStyle/>
        <a:p>
          <a:endParaRPr lang="en-GB"/>
        </a:p>
      </dgm:t>
    </dgm:pt>
    <dgm:pt modelId="{79AC4108-8787-44C7-B607-3485B05819D0}" type="sibTrans" cxnId="{5C162106-B59D-478E-890B-1B75CF736446}">
      <dgm:prSet/>
      <dgm:spPr/>
      <dgm:t>
        <a:bodyPr/>
        <a:lstStyle/>
        <a:p>
          <a:endParaRPr lang="en-GB"/>
        </a:p>
      </dgm:t>
    </dgm:pt>
    <dgm:pt modelId="{8B82D5F2-8485-42D3-9434-C8807FB80E2F}">
      <dgm:prSet phldrT="[Text]" phldr="0" custT="1"/>
      <dgm:spPr/>
      <dgm:t>
        <a:bodyPr/>
        <a:lstStyle/>
        <a:p>
          <a:r>
            <a:rPr lang="en-GB" sz="1200" dirty="0"/>
            <a:t>Recording of non-verbal responses during sessions</a:t>
          </a:r>
        </a:p>
      </dgm:t>
    </dgm:pt>
    <dgm:pt modelId="{AADB5EBF-B157-43F7-9E9E-F56AC862D920}" type="parTrans" cxnId="{59615757-8458-41C6-9C86-5BFD20CD138F}">
      <dgm:prSet/>
      <dgm:spPr/>
      <dgm:t>
        <a:bodyPr/>
        <a:lstStyle/>
        <a:p>
          <a:endParaRPr lang="en-GB"/>
        </a:p>
      </dgm:t>
    </dgm:pt>
    <dgm:pt modelId="{5ABAFCA6-5E0C-40D2-93C8-26406A70223A}" type="sibTrans" cxnId="{59615757-8458-41C6-9C86-5BFD20CD138F}">
      <dgm:prSet/>
      <dgm:spPr/>
      <dgm:t>
        <a:bodyPr/>
        <a:lstStyle/>
        <a:p>
          <a:endParaRPr lang="en-GB"/>
        </a:p>
      </dgm:t>
    </dgm:pt>
    <dgm:pt modelId="{4FB23820-3409-4C2E-A522-F4565938AFB2}">
      <dgm:prSet phldrT="[Text]" phldr="0" custT="1"/>
      <dgm:spPr/>
      <dgm:t>
        <a:bodyPr/>
        <a:lstStyle/>
        <a:p>
          <a:r>
            <a:rPr lang="en-GB" sz="1200" dirty="0"/>
            <a:t>Recording of verbal communications</a:t>
          </a:r>
        </a:p>
      </dgm:t>
    </dgm:pt>
    <dgm:pt modelId="{50B2961B-877E-4A0D-9430-B7494398B861}" type="parTrans" cxnId="{EDC0A626-F456-430E-A165-56AC4C737F72}">
      <dgm:prSet/>
      <dgm:spPr/>
      <dgm:t>
        <a:bodyPr/>
        <a:lstStyle/>
        <a:p>
          <a:endParaRPr lang="en-GB"/>
        </a:p>
      </dgm:t>
    </dgm:pt>
    <dgm:pt modelId="{33464127-EDAE-4093-A636-3807CB483EED}" type="sibTrans" cxnId="{EDC0A626-F456-430E-A165-56AC4C737F72}">
      <dgm:prSet/>
      <dgm:spPr/>
      <dgm:t>
        <a:bodyPr/>
        <a:lstStyle/>
        <a:p>
          <a:endParaRPr lang="en-GB"/>
        </a:p>
      </dgm:t>
    </dgm:pt>
    <dgm:pt modelId="{5250BB9E-71D0-4D72-9B6D-F23911566A03}">
      <dgm:prSet phldrT="[Text]" phldr="0" custT="1"/>
      <dgm:spPr/>
      <dgm:t>
        <a:bodyPr/>
        <a:lstStyle/>
        <a:p>
          <a:r>
            <a:rPr lang="en-GB" sz="1200" dirty="0"/>
            <a:t>Recording of communications using AAC devices</a:t>
          </a:r>
        </a:p>
      </dgm:t>
    </dgm:pt>
    <dgm:pt modelId="{0DFBB58B-00EC-4506-8D8E-D7DF17609BEB}" type="parTrans" cxnId="{F5B066BF-42D3-4732-AFFF-2B94D8E8973F}">
      <dgm:prSet/>
      <dgm:spPr/>
      <dgm:t>
        <a:bodyPr/>
        <a:lstStyle/>
        <a:p>
          <a:endParaRPr lang="en-GB"/>
        </a:p>
      </dgm:t>
    </dgm:pt>
    <dgm:pt modelId="{44C9AC99-C56D-4C95-BD62-DADA8991221E}" type="sibTrans" cxnId="{F5B066BF-42D3-4732-AFFF-2B94D8E8973F}">
      <dgm:prSet/>
      <dgm:spPr/>
      <dgm:t>
        <a:bodyPr/>
        <a:lstStyle/>
        <a:p>
          <a:endParaRPr lang="en-GB"/>
        </a:p>
      </dgm:t>
    </dgm:pt>
    <dgm:pt modelId="{EF248238-91CD-4058-A432-D1A563770065}">
      <dgm:prSet phldrT="[Text]" phldr="0" custT="1"/>
      <dgm:spPr/>
      <dgm:t>
        <a:bodyPr/>
        <a:lstStyle/>
        <a:p>
          <a:r>
            <a:rPr lang="en-GB" sz="1400" dirty="0"/>
            <a:t>Recording of Makaton signs used</a:t>
          </a:r>
        </a:p>
      </dgm:t>
    </dgm:pt>
    <dgm:pt modelId="{0F9C952D-D757-4EFB-9DAA-F4678C79BB29}" type="parTrans" cxnId="{229CE59E-FE95-4686-B52B-015382012CB1}">
      <dgm:prSet/>
      <dgm:spPr/>
      <dgm:t>
        <a:bodyPr/>
        <a:lstStyle/>
        <a:p>
          <a:endParaRPr lang="en-GB"/>
        </a:p>
      </dgm:t>
    </dgm:pt>
    <dgm:pt modelId="{B1DFF158-7640-40D5-A1A3-C6CA2580E65E}" type="sibTrans" cxnId="{229CE59E-FE95-4686-B52B-015382012CB1}">
      <dgm:prSet/>
      <dgm:spPr/>
      <dgm:t>
        <a:bodyPr/>
        <a:lstStyle/>
        <a:p>
          <a:endParaRPr lang="en-GB"/>
        </a:p>
      </dgm:t>
    </dgm:pt>
    <dgm:pt modelId="{EF6F9C73-9514-4E6B-9DE3-7E9573FF24FF}" type="pres">
      <dgm:prSet presAssocID="{A3BD3A16-4C12-4AFF-B9CA-DF86A4724088}" presName="Name0" presStyleCnt="0">
        <dgm:presLayoutVars>
          <dgm:chMax val="1"/>
          <dgm:chPref val="1"/>
          <dgm:dir/>
          <dgm:animOne val="branch"/>
          <dgm:animLvl val="lvl"/>
        </dgm:presLayoutVars>
      </dgm:prSet>
      <dgm:spPr/>
    </dgm:pt>
    <dgm:pt modelId="{19B24055-9F2E-431E-8808-7A829B3C3123}" type="pres">
      <dgm:prSet presAssocID="{A99D5701-BA17-4850-91D3-1470B6897960}" presName="Parent" presStyleLbl="node0" presStyleIdx="0" presStyleCnt="1" custLinFactNeighborX="482" custLinFactNeighborY="-1671">
        <dgm:presLayoutVars>
          <dgm:chMax val="6"/>
          <dgm:chPref val="6"/>
        </dgm:presLayoutVars>
      </dgm:prSet>
      <dgm:spPr/>
    </dgm:pt>
    <dgm:pt modelId="{8EC04651-C8B4-4047-A491-1F6FFA795A7E}" type="pres">
      <dgm:prSet presAssocID="{8D59D37E-BF24-45B9-8826-555026BE215F}" presName="Accent1" presStyleCnt="0"/>
      <dgm:spPr/>
    </dgm:pt>
    <dgm:pt modelId="{392E8C05-B3BC-4600-8042-E5DC0685F170}" type="pres">
      <dgm:prSet presAssocID="{8D59D37E-BF24-45B9-8826-555026BE215F}" presName="Accent" presStyleLbl="bgShp" presStyleIdx="0" presStyleCnt="6"/>
      <dgm:spPr/>
    </dgm:pt>
    <dgm:pt modelId="{373E4CA3-BEED-41EE-B5FD-80BA434951AE}" type="pres">
      <dgm:prSet presAssocID="{8D59D37E-BF24-45B9-8826-555026BE215F}" presName="Child1" presStyleLbl="node1" presStyleIdx="0" presStyleCnt="6">
        <dgm:presLayoutVars>
          <dgm:chMax val="0"/>
          <dgm:chPref val="0"/>
          <dgm:bulletEnabled val="1"/>
        </dgm:presLayoutVars>
      </dgm:prSet>
      <dgm:spPr/>
    </dgm:pt>
    <dgm:pt modelId="{9258551A-E493-4F1D-AC19-54FAD7D879DF}" type="pres">
      <dgm:prSet presAssocID="{B20D80BE-C670-4CEE-B1A4-1D7E2CB1DE21}" presName="Accent2" presStyleCnt="0"/>
      <dgm:spPr/>
    </dgm:pt>
    <dgm:pt modelId="{60562174-E091-47ED-BCC9-6821DCECC6D2}" type="pres">
      <dgm:prSet presAssocID="{B20D80BE-C670-4CEE-B1A4-1D7E2CB1DE21}" presName="Accent" presStyleLbl="bgShp" presStyleIdx="1" presStyleCnt="6"/>
      <dgm:spPr/>
    </dgm:pt>
    <dgm:pt modelId="{ADC898D4-3B3E-485B-ACF9-2A2FAF51F8A8}" type="pres">
      <dgm:prSet presAssocID="{B20D80BE-C670-4CEE-B1A4-1D7E2CB1DE21}" presName="Child2" presStyleLbl="node1" presStyleIdx="1" presStyleCnt="6" custLinFactNeighborX="475">
        <dgm:presLayoutVars>
          <dgm:chMax val="0"/>
          <dgm:chPref val="0"/>
          <dgm:bulletEnabled val="1"/>
        </dgm:presLayoutVars>
      </dgm:prSet>
      <dgm:spPr/>
    </dgm:pt>
    <dgm:pt modelId="{E4D980DF-17B2-4117-9E06-CED2795D12CC}" type="pres">
      <dgm:prSet presAssocID="{8B82D5F2-8485-42D3-9434-C8807FB80E2F}" presName="Accent3" presStyleCnt="0"/>
      <dgm:spPr/>
    </dgm:pt>
    <dgm:pt modelId="{64E580F2-4E57-4E9E-8F2C-346CA89C162B}" type="pres">
      <dgm:prSet presAssocID="{8B82D5F2-8485-42D3-9434-C8807FB80E2F}" presName="Accent" presStyleLbl="bgShp" presStyleIdx="2" presStyleCnt="6"/>
      <dgm:spPr/>
    </dgm:pt>
    <dgm:pt modelId="{8A621012-D2E5-441E-9EF9-0ED9399DAE57}" type="pres">
      <dgm:prSet presAssocID="{8B82D5F2-8485-42D3-9434-C8807FB80E2F}" presName="Child3" presStyleLbl="node1" presStyleIdx="2" presStyleCnt="6">
        <dgm:presLayoutVars>
          <dgm:chMax val="0"/>
          <dgm:chPref val="0"/>
          <dgm:bulletEnabled val="1"/>
        </dgm:presLayoutVars>
      </dgm:prSet>
      <dgm:spPr/>
    </dgm:pt>
    <dgm:pt modelId="{CD85144E-24D2-4068-92B6-707369EE5426}" type="pres">
      <dgm:prSet presAssocID="{4FB23820-3409-4C2E-A522-F4565938AFB2}" presName="Accent4" presStyleCnt="0"/>
      <dgm:spPr/>
    </dgm:pt>
    <dgm:pt modelId="{5E4C04E4-1EB2-4ADB-B921-D2C4999DFBC9}" type="pres">
      <dgm:prSet presAssocID="{4FB23820-3409-4C2E-A522-F4565938AFB2}" presName="Accent" presStyleLbl="bgShp" presStyleIdx="3" presStyleCnt="6"/>
      <dgm:spPr/>
    </dgm:pt>
    <dgm:pt modelId="{8C8C8647-4B00-46CE-A33E-2F87F42B4C96}" type="pres">
      <dgm:prSet presAssocID="{4FB23820-3409-4C2E-A522-F4565938AFB2}" presName="Child4" presStyleLbl="node1" presStyleIdx="3" presStyleCnt="6">
        <dgm:presLayoutVars>
          <dgm:chMax val="0"/>
          <dgm:chPref val="0"/>
          <dgm:bulletEnabled val="1"/>
        </dgm:presLayoutVars>
      </dgm:prSet>
      <dgm:spPr/>
    </dgm:pt>
    <dgm:pt modelId="{964EB927-ED5F-4BCE-B3C2-DCA744566F5B}" type="pres">
      <dgm:prSet presAssocID="{5250BB9E-71D0-4D72-9B6D-F23911566A03}" presName="Accent5" presStyleCnt="0"/>
      <dgm:spPr/>
    </dgm:pt>
    <dgm:pt modelId="{A2B79848-F31A-4E68-B930-8A1A2C6A1996}" type="pres">
      <dgm:prSet presAssocID="{5250BB9E-71D0-4D72-9B6D-F23911566A03}" presName="Accent" presStyleLbl="bgShp" presStyleIdx="4" presStyleCnt="6"/>
      <dgm:spPr/>
    </dgm:pt>
    <dgm:pt modelId="{9EF106CD-E2D7-4CC9-932D-7B2A98B679FF}" type="pres">
      <dgm:prSet presAssocID="{5250BB9E-71D0-4D72-9B6D-F23911566A03}" presName="Child5" presStyleLbl="node1" presStyleIdx="4" presStyleCnt="6">
        <dgm:presLayoutVars>
          <dgm:chMax val="0"/>
          <dgm:chPref val="0"/>
          <dgm:bulletEnabled val="1"/>
        </dgm:presLayoutVars>
      </dgm:prSet>
      <dgm:spPr/>
    </dgm:pt>
    <dgm:pt modelId="{B4736C4E-AB13-427E-B433-9C957E515FC7}" type="pres">
      <dgm:prSet presAssocID="{EF248238-91CD-4058-A432-D1A563770065}" presName="Accent6" presStyleCnt="0"/>
      <dgm:spPr/>
    </dgm:pt>
    <dgm:pt modelId="{F3F1A375-E4C0-4F23-9BB1-BBA5044C7BCC}" type="pres">
      <dgm:prSet presAssocID="{EF248238-91CD-4058-A432-D1A563770065}" presName="Accent" presStyleLbl="bgShp" presStyleIdx="5" presStyleCnt="6"/>
      <dgm:spPr/>
    </dgm:pt>
    <dgm:pt modelId="{EB7DD5BB-2189-460B-81FC-D42582538D16}" type="pres">
      <dgm:prSet presAssocID="{EF248238-91CD-4058-A432-D1A563770065}" presName="Child6" presStyleLbl="node1" presStyleIdx="5" presStyleCnt="6">
        <dgm:presLayoutVars>
          <dgm:chMax val="0"/>
          <dgm:chPref val="0"/>
          <dgm:bulletEnabled val="1"/>
        </dgm:presLayoutVars>
      </dgm:prSet>
      <dgm:spPr/>
    </dgm:pt>
  </dgm:ptLst>
  <dgm:cxnLst>
    <dgm:cxn modelId="{5C162106-B59D-478E-890B-1B75CF736446}" srcId="{A99D5701-BA17-4850-91D3-1470B6897960}" destId="{B20D80BE-C670-4CEE-B1A4-1D7E2CB1DE21}" srcOrd="1" destOrd="0" parTransId="{C9268A94-4000-41E6-BBEB-96FB50BDDAFF}" sibTransId="{79AC4108-8787-44C7-B607-3485B05819D0}"/>
    <dgm:cxn modelId="{DE034411-D720-4583-927A-F7B6EF031C52}" type="presOf" srcId="{5250BB9E-71D0-4D72-9B6D-F23911566A03}" destId="{9EF106CD-E2D7-4CC9-932D-7B2A98B679FF}" srcOrd="0" destOrd="0" presId="urn:microsoft.com/office/officeart/2011/layout/HexagonRadial"/>
    <dgm:cxn modelId="{EA8BC21D-F4EE-4607-B11E-E31BABACF0F3}" type="presOf" srcId="{A3BD3A16-4C12-4AFF-B9CA-DF86A4724088}" destId="{EF6F9C73-9514-4E6B-9DE3-7E9573FF24FF}" srcOrd="0" destOrd="0" presId="urn:microsoft.com/office/officeart/2011/layout/HexagonRadial"/>
    <dgm:cxn modelId="{EDC0A626-F456-430E-A165-56AC4C737F72}" srcId="{A99D5701-BA17-4850-91D3-1470B6897960}" destId="{4FB23820-3409-4C2E-A522-F4565938AFB2}" srcOrd="3" destOrd="0" parTransId="{50B2961B-877E-4A0D-9430-B7494398B861}" sibTransId="{33464127-EDAE-4093-A636-3807CB483EED}"/>
    <dgm:cxn modelId="{5EB52E64-7AB3-4E12-94A3-08A8DB271B1D}" srcId="{A3BD3A16-4C12-4AFF-B9CA-DF86A4724088}" destId="{A99D5701-BA17-4850-91D3-1470B6897960}" srcOrd="0" destOrd="0" parTransId="{6278F50C-D5E5-4693-A2DF-78EF1D7FABA4}" sibTransId="{30C536F9-7B10-4CB1-8233-C59302E92F3D}"/>
    <dgm:cxn modelId="{8F40864B-0425-4CB7-8653-30DE8B4D7A70}" type="presOf" srcId="{8D59D37E-BF24-45B9-8826-555026BE215F}" destId="{373E4CA3-BEED-41EE-B5FD-80BA434951AE}" srcOrd="0" destOrd="0" presId="urn:microsoft.com/office/officeart/2011/layout/HexagonRadial"/>
    <dgm:cxn modelId="{59615757-8458-41C6-9C86-5BFD20CD138F}" srcId="{A99D5701-BA17-4850-91D3-1470B6897960}" destId="{8B82D5F2-8485-42D3-9434-C8807FB80E2F}" srcOrd="2" destOrd="0" parTransId="{AADB5EBF-B157-43F7-9E9E-F56AC862D920}" sibTransId="{5ABAFCA6-5E0C-40D2-93C8-26406A70223A}"/>
    <dgm:cxn modelId="{28043285-941E-4045-91F3-577A455E0C76}" type="presOf" srcId="{4FB23820-3409-4C2E-A522-F4565938AFB2}" destId="{8C8C8647-4B00-46CE-A33E-2F87F42B4C96}" srcOrd="0" destOrd="0" presId="urn:microsoft.com/office/officeart/2011/layout/HexagonRadial"/>
    <dgm:cxn modelId="{229CE59E-FE95-4686-B52B-015382012CB1}" srcId="{A99D5701-BA17-4850-91D3-1470B6897960}" destId="{EF248238-91CD-4058-A432-D1A563770065}" srcOrd="5" destOrd="0" parTransId="{0F9C952D-D757-4EFB-9DAA-F4678C79BB29}" sibTransId="{B1DFF158-7640-40D5-A1A3-C6CA2580E65E}"/>
    <dgm:cxn modelId="{3B7FCAA9-6F3E-40F2-A6EE-18182414EB62}" type="presOf" srcId="{B20D80BE-C670-4CEE-B1A4-1D7E2CB1DE21}" destId="{ADC898D4-3B3E-485B-ACF9-2A2FAF51F8A8}" srcOrd="0" destOrd="0" presId="urn:microsoft.com/office/officeart/2011/layout/HexagonRadial"/>
    <dgm:cxn modelId="{6BED31BB-ADD6-42E9-8E21-FD47AB4A1F46}" type="presOf" srcId="{8B82D5F2-8485-42D3-9434-C8807FB80E2F}" destId="{8A621012-D2E5-441E-9EF9-0ED9399DAE57}" srcOrd="0" destOrd="0" presId="urn:microsoft.com/office/officeart/2011/layout/HexagonRadial"/>
    <dgm:cxn modelId="{B41BA5BE-A537-4A68-BF9E-0731ED583767}" type="presOf" srcId="{A99D5701-BA17-4850-91D3-1470B6897960}" destId="{19B24055-9F2E-431E-8808-7A829B3C3123}" srcOrd="0" destOrd="0" presId="urn:microsoft.com/office/officeart/2011/layout/HexagonRadial"/>
    <dgm:cxn modelId="{F5B066BF-42D3-4732-AFFF-2B94D8E8973F}" srcId="{A99D5701-BA17-4850-91D3-1470B6897960}" destId="{5250BB9E-71D0-4D72-9B6D-F23911566A03}" srcOrd="4" destOrd="0" parTransId="{0DFBB58B-00EC-4506-8D8E-D7DF17609BEB}" sibTransId="{44C9AC99-C56D-4C95-BD62-DADA8991221E}"/>
    <dgm:cxn modelId="{25FDE9D8-692E-4CCC-8132-FFE681528708}" srcId="{A99D5701-BA17-4850-91D3-1470B6897960}" destId="{8D59D37E-BF24-45B9-8826-555026BE215F}" srcOrd="0" destOrd="0" parTransId="{DBAD893B-192B-4F98-B2F0-EE95D2DE0F6E}" sibTransId="{64CC741A-B333-49F6-9B94-715A6B6A364A}"/>
    <dgm:cxn modelId="{E938BDE0-2675-4597-962E-671842DDB0F4}" type="presOf" srcId="{EF248238-91CD-4058-A432-D1A563770065}" destId="{EB7DD5BB-2189-460B-81FC-D42582538D16}" srcOrd="0" destOrd="0" presId="urn:microsoft.com/office/officeart/2011/layout/HexagonRadial"/>
    <dgm:cxn modelId="{7D3DFB15-7958-466A-9417-B7DDF6510175}" type="presParOf" srcId="{EF6F9C73-9514-4E6B-9DE3-7E9573FF24FF}" destId="{19B24055-9F2E-431E-8808-7A829B3C3123}" srcOrd="0" destOrd="0" presId="urn:microsoft.com/office/officeart/2011/layout/HexagonRadial"/>
    <dgm:cxn modelId="{01F2B983-CA7F-4B7F-932B-C94FD4CEC1EB}" type="presParOf" srcId="{EF6F9C73-9514-4E6B-9DE3-7E9573FF24FF}" destId="{8EC04651-C8B4-4047-A491-1F6FFA795A7E}" srcOrd="1" destOrd="0" presId="urn:microsoft.com/office/officeart/2011/layout/HexagonRadial"/>
    <dgm:cxn modelId="{7D054E4B-82D7-444E-A800-F0C71FF3BB2F}" type="presParOf" srcId="{8EC04651-C8B4-4047-A491-1F6FFA795A7E}" destId="{392E8C05-B3BC-4600-8042-E5DC0685F170}" srcOrd="0" destOrd="0" presId="urn:microsoft.com/office/officeart/2011/layout/HexagonRadial"/>
    <dgm:cxn modelId="{891DAA28-F80F-4F89-B4AB-571422419F78}" type="presParOf" srcId="{EF6F9C73-9514-4E6B-9DE3-7E9573FF24FF}" destId="{373E4CA3-BEED-41EE-B5FD-80BA434951AE}" srcOrd="2" destOrd="0" presId="urn:microsoft.com/office/officeart/2011/layout/HexagonRadial"/>
    <dgm:cxn modelId="{137433FF-D572-46FD-865C-69ECD0590658}" type="presParOf" srcId="{EF6F9C73-9514-4E6B-9DE3-7E9573FF24FF}" destId="{9258551A-E493-4F1D-AC19-54FAD7D879DF}" srcOrd="3" destOrd="0" presId="urn:microsoft.com/office/officeart/2011/layout/HexagonRadial"/>
    <dgm:cxn modelId="{A14418AC-8CB8-48FA-93E4-6AF7DF2DD97F}" type="presParOf" srcId="{9258551A-E493-4F1D-AC19-54FAD7D879DF}" destId="{60562174-E091-47ED-BCC9-6821DCECC6D2}" srcOrd="0" destOrd="0" presId="urn:microsoft.com/office/officeart/2011/layout/HexagonRadial"/>
    <dgm:cxn modelId="{203A8C44-3B10-4423-886B-4530401557ED}" type="presParOf" srcId="{EF6F9C73-9514-4E6B-9DE3-7E9573FF24FF}" destId="{ADC898D4-3B3E-485B-ACF9-2A2FAF51F8A8}" srcOrd="4" destOrd="0" presId="urn:microsoft.com/office/officeart/2011/layout/HexagonRadial"/>
    <dgm:cxn modelId="{4A6AD73D-780B-4EE5-AA26-D93316696A3E}" type="presParOf" srcId="{EF6F9C73-9514-4E6B-9DE3-7E9573FF24FF}" destId="{E4D980DF-17B2-4117-9E06-CED2795D12CC}" srcOrd="5" destOrd="0" presId="urn:microsoft.com/office/officeart/2011/layout/HexagonRadial"/>
    <dgm:cxn modelId="{75F83572-BAD4-4493-8377-70D59984B279}" type="presParOf" srcId="{E4D980DF-17B2-4117-9E06-CED2795D12CC}" destId="{64E580F2-4E57-4E9E-8F2C-346CA89C162B}" srcOrd="0" destOrd="0" presId="urn:microsoft.com/office/officeart/2011/layout/HexagonRadial"/>
    <dgm:cxn modelId="{F4DB55E1-73F5-4CB3-A546-FA858D707330}" type="presParOf" srcId="{EF6F9C73-9514-4E6B-9DE3-7E9573FF24FF}" destId="{8A621012-D2E5-441E-9EF9-0ED9399DAE57}" srcOrd="6" destOrd="0" presId="urn:microsoft.com/office/officeart/2011/layout/HexagonRadial"/>
    <dgm:cxn modelId="{725ABDE6-5376-46EF-89F6-775FE2DEA236}" type="presParOf" srcId="{EF6F9C73-9514-4E6B-9DE3-7E9573FF24FF}" destId="{CD85144E-24D2-4068-92B6-707369EE5426}" srcOrd="7" destOrd="0" presId="urn:microsoft.com/office/officeart/2011/layout/HexagonRadial"/>
    <dgm:cxn modelId="{62C30035-BC51-4CD3-ACE6-5D93722791D5}" type="presParOf" srcId="{CD85144E-24D2-4068-92B6-707369EE5426}" destId="{5E4C04E4-1EB2-4ADB-B921-D2C4999DFBC9}" srcOrd="0" destOrd="0" presId="urn:microsoft.com/office/officeart/2011/layout/HexagonRadial"/>
    <dgm:cxn modelId="{23FE72A8-ACF7-4078-BA97-5D697B3E3158}" type="presParOf" srcId="{EF6F9C73-9514-4E6B-9DE3-7E9573FF24FF}" destId="{8C8C8647-4B00-46CE-A33E-2F87F42B4C96}" srcOrd="8" destOrd="0" presId="urn:microsoft.com/office/officeart/2011/layout/HexagonRadial"/>
    <dgm:cxn modelId="{EB56435C-F447-4440-8C59-5200881F2FFE}" type="presParOf" srcId="{EF6F9C73-9514-4E6B-9DE3-7E9573FF24FF}" destId="{964EB927-ED5F-4BCE-B3C2-DCA744566F5B}" srcOrd="9" destOrd="0" presId="urn:microsoft.com/office/officeart/2011/layout/HexagonRadial"/>
    <dgm:cxn modelId="{5E5EA52E-F18E-4A33-A0EA-68AA9C2FEA90}" type="presParOf" srcId="{964EB927-ED5F-4BCE-B3C2-DCA744566F5B}" destId="{A2B79848-F31A-4E68-B930-8A1A2C6A1996}" srcOrd="0" destOrd="0" presId="urn:microsoft.com/office/officeart/2011/layout/HexagonRadial"/>
    <dgm:cxn modelId="{B8B379CE-A6B4-4777-A56B-C591A0846278}" type="presParOf" srcId="{EF6F9C73-9514-4E6B-9DE3-7E9573FF24FF}" destId="{9EF106CD-E2D7-4CC9-932D-7B2A98B679FF}" srcOrd="10" destOrd="0" presId="urn:microsoft.com/office/officeart/2011/layout/HexagonRadial"/>
    <dgm:cxn modelId="{94D5BFF6-1CD5-4024-8C53-7D6E484EC0B2}" type="presParOf" srcId="{EF6F9C73-9514-4E6B-9DE3-7E9573FF24FF}" destId="{B4736C4E-AB13-427E-B433-9C957E515FC7}" srcOrd="11" destOrd="0" presId="urn:microsoft.com/office/officeart/2011/layout/HexagonRadial"/>
    <dgm:cxn modelId="{6CC81C7B-E1B4-45B3-9040-0D0FA15E8761}" type="presParOf" srcId="{B4736C4E-AB13-427E-B433-9C957E515FC7}" destId="{F3F1A375-E4C0-4F23-9BB1-BBA5044C7BCC}" srcOrd="0" destOrd="0" presId="urn:microsoft.com/office/officeart/2011/layout/HexagonRadial"/>
    <dgm:cxn modelId="{DFD113F1-5D63-45F3-9E67-EF6A45A42F7E}" type="presParOf" srcId="{EF6F9C73-9514-4E6B-9DE3-7E9573FF24FF}" destId="{EB7DD5BB-2189-460B-81FC-D42582538D1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24055-9F2E-431E-8808-7A829B3C3123}">
      <dsp:nvSpPr>
        <dsp:cNvPr id="0" name=""/>
        <dsp:cNvSpPr/>
      </dsp:nvSpPr>
      <dsp:spPr>
        <a:xfrm>
          <a:off x="3316076" y="1373243"/>
          <a:ext cx="1778120" cy="1538146"/>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Tools</a:t>
          </a:r>
        </a:p>
      </dsp:txBody>
      <dsp:txXfrm>
        <a:off x="3610735" y="1628135"/>
        <a:ext cx="1188802" cy="1028362"/>
      </dsp:txXfrm>
    </dsp:sp>
    <dsp:sp modelId="{60562174-E091-47ED-BCC9-6821DCECC6D2}">
      <dsp:nvSpPr>
        <dsp:cNvPr id="0" name=""/>
        <dsp:cNvSpPr/>
      </dsp:nvSpPr>
      <dsp:spPr>
        <a:xfrm>
          <a:off x="4420951" y="663046"/>
          <a:ext cx="670879" cy="57805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E4CA3-BEED-41EE-B5FD-80BA434951AE}">
      <dsp:nvSpPr>
        <dsp:cNvPr id="0" name=""/>
        <dsp:cNvSpPr/>
      </dsp:nvSpPr>
      <dsp:spPr>
        <a:xfrm>
          <a:off x="3471296" y="0"/>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Interview</a:t>
          </a:r>
        </a:p>
      </dsp:txBody>
      <dsp:txXfrm>
        <a:off x="3712778" y="208910"/>
        <a:ext cx="974193" cy="842792"/>
      </dsp:txXfrm>
    </dsp:sp>
    <dsp:sp modelId="{64E580F2-4E57-4E9E-8F2C-346CA89C162B}">
      <dsp:nvSpPr>
        <dsp:cNvPr id="0" name=""/>
        <dsp:cNvSpPr/>
      </dsp:nvSpPr>
      <dsp:spPr>
        <a:xfrm>
          <a:off x="5203919" y="1743695"/>
          <a:ext cx="670879" cy="57805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898D4-3B3E-485B-ACF9-2A2FAF51F8A8}">
      <dsp:nvSpPr>
        <dsp:cNvPr id="0" name=""/>
        <dsp:cNvSpPr/>
      </dsp:nvSpPr>
      <dsp:spPr>
        <a:xfrm>
          <a:off x="4814600" y="775361"/>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Photograph task/</a:t>
          </a:r>
        </a:p>
        <a:p>
          <a:pPr marL="0" lvl="0" indent="0" algn="ctr" defTabSz="622300">
            <a:lnSpc>
              <a:spcPct val="90000"/>
            </a:lnSpc>
            <a:spcBef>
              <a:spcPct val="0"/>
            </a:spcBef>
            <a:spcAft>
              <a:spcPct val="35000"/>
            </a:spcAft>
            <a:buNone/>
          </a:pPr>
          <a:r>
            <a:rPr lang="en-GB" sz="1400" kern="1200" dirty="0"/>
            <a:t>symbols </a:t>
          </a:r>
        </a:p>
      </dsp:txBody>
      <dsp:txXfrm>
        <a:off x="5056082" y="984271"/>
        <a:ext cx="974193" cy="842792"/>
      </dsp:txXfrm>
    </dsp:sp>
    <dsp:sp modelId="{5E4C04E4-1EB2-4ADB-B921-D2C4999DFBC9}">
      <dsp:nvSpPr>
        <dsp:cNvPr id="0" name=""/>
        <dsp:cNvSpPr/>
      </dsp:nvSpPr>
      <dsp:spPr>
        <a:xfrm>
          <a:off x="4660019" y="2963544"/>
          <a:ext cx="670879" cy="57805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21012-D2E5-441E-9EF9-0ED9399DAE57}">
      <dsp:nvSpPr>
        <dsp:cNvPr id="0" name=""/>
        <dsp:cNvSpPr/>
      </dsp:nvSpPr>
      <dsp:spPr>
        <a:xfrm>
          <a:off x="4807678" y="2299631"/>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Recording of non-verbal responses during sessions</a:t>
          </a:r>
        </a:p>
      </dsp:txBody>
      <dsp:txXfrm>
        <a:off x="5049160" y="2508541"/>
        <a:ext cx="974193" cy="842792"/>
      </dsp:txXfrm>
    </dsp:sp>
    <dsp:sp modelId="{A2B79848-F31A-4E68-B930-8A1A2C6A1996}">
      <dsp:nvSpPr>
        <dsp:cNvPr id="0" name=""/>
        <dsp:cNvSpPr/>
      </dsp:nvSpPr>
      <dsp:spPr>
        <a:xfrm>
          <a:off x="3310814" y="3090169"/>
          <a:ext cx="670879" cy="57805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C8647-4B00-46CE-A33E-2F87F42B4C96}">
      <dsp:nvSpPr>
        <dsp:cNvPr id="0" name=""/>
        <dsp:cNvSpPr/>
      </dsp:nvSpPr>
      <dsp:spPr>
        <a:xfrm>
          <a:off x="3471296" y="3075859"/>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Recording of verbal communications</a:t>
          </a:r>
        </a:p>
      </dsp:txBody>
      <dsp:txXfrm>
        <a:off x="3712778" y="3284769"/>
        <a:ext cx="974193" cy="842792"/>
      </dsp:txXfrm>
    </dsp:sp>
    <dsp:sp modelId="{F3F1A375-E4C0-4F23-9BB1-BBA5044C7BCC}">
      <dsp:nvSpPr>
        <dsp:cNvPr id="0" name=""/>
        <dsp:cNvSpPr/>
      </dsp:nvSpPr>
      <dsp:spPr>
        <a:xfrm>
          <a:off x="2515023" y="2009954"/>
          <a:ext cx="670879" cy="57805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106CD-E2D7-4CC9-932D-7B2A98B679FF}">
      <dsp:nvSpPr>
        <dsp:cNvPr id="0" name=""/>
        <dsp:cNvSpPr/>
      </dsp:nvSpPr>
      <dsp:spPr>
        <a:xfrm>
          <a:off x="2128709" y="2300498"/>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Recording of communications using AAC devices</a:t>
          </a:r>
        </a:p>
      </dsp:txBody>
      <dsp:txXfrm>
        <a:off x="2370191" y="2509408"/>
        <a:ext cx="974193" cy="842792"/>
      </dsp:txXfrm>
    </dsp:sp>
    <dsp:sp modelId="{EB7DD5BB-2189-460B-81FC-D42582538D16}">
      <dsp:nvSpPr>
        <dsp:cNvPr id="0" name=""/>
        <dsp:cNvSpPr/>
      </dsp:nvSpPr>
      <dsp:spPr>
        <a:xfrm>
          <a:off x="2128709" y="773626"/>
          <a:ext cx="1457157" cy="126061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Recording of Makaton signs used</a:t>
          </a:r>
        </a:p>
      </dsp:txBody>
      <dsp:txXfrm>
        <a:off x="2370191" y="982536"/>
        <a:ext cx="974193" cy="84279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E428A0-F504-4459-B157-A1547609870E}"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4BBEA4-3D58-4DFD-8CC5-D0A5F85F96CC}" type="slidenum">
              <a:rPr lang="en-GB" smtClean="0"/>
              <a:t>‹#›</a:t>
            </a:fld>
            <a:endParaRPr lang="en-GB"/>
          </a:p>
        </p:txBody>
      </p:sp>
    </p:spTree>
    <p:extLst>
      <p:ext uri="{BB962C8B-B14F-4D97-AF65-F5344CB8AC3E}">
        <p14:creationId xmlns:p14="http://schemas.microsoft.com/office/powerpoint/2010/main" val="503517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350EE-07A2-DFFE-E5B5-F5947C923B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7A955A-38A1-E1B1-766D-712FD36E2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DB1F0C-77EE-58BA-83C3-F2D0A5244DA5}"/>
              </a:ext>
            </a:extLst>
          </p:cNvPr>
          <p:cNvSpPr>
            <a:spLocks noGrp="1"/>
          </p:cNvSpPr>
          <p:nvPr>
            <p:ph type="body" idx="1"/>
          </p:nvPr>
        </p:nvSpPr>
        <p:spPr/>
        <p:txBody>
          <a:bodyPr/>
          <a:lstStyle/>
          <a:p>
            <a:r>
              <a:rPr lang="en-GB" dirty="0"/>
              <a:t>Agree or disagree?</a:t>
            </a:r>
          </a:p>
          <a:p>
            <a:r>
              <a:rPr lang="en-GB" dirty="0"/>
              <a:t>What is lost without grades?</a:t>
            </a:r>
          </a:p>
          <a:p>
            <a:r>
              <a:rPr lang="en-GB" dirty="0"/>
              <a:t>What alternatives exist?</a:t>
            </a:r>
          </a:p>
          <a:p>
            <a:r>
              <a:rPr lang="en-GB" dirty="0"/>
              <a:t>If it wasn’t grades what else could be removed or changed for children to enjoy more?</a:t>
            </a:r>
          </a:p>
          <a:p>
            <a:endParaRPr lang="en-GB" dirty="0"/>
          </a:p>
        </p:txBody>
      </p:sp>
      <p:sp>
        <p:nvSpPr>
          <p:cNvPr id="4" name="Slide Number Placeholder 3">
            <a:extLst>
              <a:ext uri="{FF2B5EF4-FFF2-40B4-BE49-F238E27FC236}">
                <a16:creationId xmlns:a16="http://schemas.microsoft.com/office/drawing/2014/main" id="{EDFF5918-6DBC-F292-5BFA-8F4DE1969ECE}"/>
              </a:ext>
            </a:extLst>
          </p:cNvPr>
          <p:cNvSpPr>
            <a:spLocks noGrp="1"/>
          </p:cNvSpPr>
          <p:nvPr>
            <p:ph type="sldNum" sz="quarter" idx="5"/>
          </p:nvPr>
        </p:nvSpPr>
        <p:spPr/>
        <p:txBody>
          <a:bodyPr/>
          <a:lstStyle/>
          <a:p>
            <a:fld id="{A7738796-40B4-49B0-A331-25D568C0517A}" type="slidenum">
              <a:rPr lang="en-GB" smtClean="0"/>
              <a:t>1</a:t>
            </a:fld>
            <a:endParaRPr lang="en-GB"/>
          </a:p>
        </p:txBody>
      </p:sp>
    </p:spTree>
    <p:extLst>
      <p:ext uri="{BB962C8B-B14F-4D97-AF65-F5344CB8AC3E}">
        <p14:creationId xmlns:p14="http://schemas.microsoft.com/office/powerpoint/2010/main" val="1507668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AA9CE-7DC4-63A4-C286-0495189375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5B8B94-693A-287C-2144-BD0B2715B5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F5E964-7A23-2B70-A942-0F43859D1291}"/>
              </a:ext>
            </a:extLst>
          </p:cNvPr>
          <p:cNvSpPr>
            <a:spLocks noGrp="1"/>
          </p:cNvSpPr>
          <p:nvPr>
            <p:ph type="body" idx="1"/>
          </p:nvPr>
        </p:nvSpPr>
        <p:spPr/>
        <p:txBody>
          <a:bodyPr/>
          <a:lstStyle/>
          <a:p>
            <a:r>
              <a:rPr lang="en-GB" dirty="0"/>
              <a:t>Agree or disagree?</a:t>
            </a:r>
          </a:p>
          <a:p>
            <a:r>
              <a:rPr lang="en-GB" dirty="0"/>
              <a:t>What is lost without grades?</a:t>
            </a:r>
          </a:p>
          <a:p>
            <a:r>
              <a:rPr lang="en-GB" dirty="0"/>
              <a:t>What alternatives exist?</a:t>
            </a:r>
          </a:p>
          <a:p>
            <a:r>
              <a:rPr lang="en-GB" dirty="0"/>
              <a:t>If it wasn’t grades what else could be removed or changed for children to enjoy more?</a:t>
            </a:r>
          </a:p>
          <a:p>
            <a:endParaRPr lang="en-GB" dirty="0"/>
          </a:p>
        </p:txBody>
      </p:sp>
      <p:sp>
        <p:nvSpPr>
          <p:cNvPr id="4" name="Slide Number Placeholder 3">
            <a:extLst>
              <a:ext uri="{FF2B5EF4-FFF2-40B4-BE49-F238E27FC236}">
                <a16:creationId xmlns:a16="http://schemas.microsoft.com/office/drawing/2014/main" id="{2CE1FD48-3032-E3AE-FC22-6F57AAACF955}"/>
              </a:ext>
            </a:extLst>
          </p:cNvPr>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224369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7</a:t>
            </a:fld>
            <a:endParaRPr lang="en-GB"/>
          </a:p>
        </p:txBody>
      </p:sp>
    </p:spTree>
    <p:extLst>
      <p:ext uri="{BB962C8B-B14F-4D97-AF65-F5344CB8AC3E}">
        <p14:creationId xmlns:p14="http://schemas.microsoft.com/office/powerpoint/2010/main" val="1883841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22</a:t>
            </a:fld>
            <a:endParaRPr lang="en-GB"/>
          </a:p>
        </p:txBody>
      </p:sp>
    </p:spTree>
    <p:extLst>
      <p:ext uri="{BB962C8B-B14F-4D97-AF65-F5344CB8AC3E}">
        <p14:creationId xmlns:p14="http://schemas.microsoft.com/office/powerpoint/2010/main" val="632834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25</a:t>
            </a:fld>
            <a:endParaRPr lang="en-GB"/>
          </a:p>
        </p:txBody>
      </p:sp>
    </p:spTree>
    <p:extLst>
      <p:ext uri="{BB962C8B-B14F-4D97-AF65-F5344CB8AC3E}">
        <p14:creationId xmlns:p14="http://schemas.microsoft.com/office/powerpoint/2010/main" val="2885480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26</a:t>
            </a:fld>
            <a:endParaRPr lang="en-GB"/>
          </a:p>
        </p:txBody>
      </p:sp>
    </p:spTree>
    <p:extLst>
      <p:ext uri="{BB962C8B-B14F-4D97-AF65-F5344CB8AC3E}">
        <p14:creationId xmlns:p14="http://schemas.microsoft.com/office/powerpoint/2010/main" val="365284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33</a:t>
            </a:fld>
            <a:endParaRPr lang="en-GB"/>
          </a:p>
        </p:txBody>
      </p:sp>
    </p:spTree>
    <p:extLst>
      <p:ext uri="{BB962C8B-B14F-4D97-AF65-F5344CB8AC3E}">
        <p14:creationId xmlns:p14="http://schemas.microsoft.com/office/powerpoint/2010/main" val="3880854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4BBEA4-3D58-4DFD-8CC5-D0A5F85F96CC}" type="slidenum">
              <a:rPr lang="en-GB" smtClean="0"/>
              <a:t>36</a:t>
            </a:fld>
            <a:endParaRPr lang="en-GB"/>
          </a:p>
        </p:txBody>
      </p:sp>
    </p:spTree>
    <p:extLst>
      <p:ext uri="{BB962C8B-B14F-4D97-AF65-F5344CB8AC3E}">
        <p14:creationId xmlns:p14="http://schemas.microsoft.com/office/powerpoint/2010/main" val="1206863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1773586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3755218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1908680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967CD7-A844-478E-92ED-7F6A70B73C7C}"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493390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967CD7-A844-478E-92ED-7F6A70B73C7C}"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432537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967CD7-A844-478E-92ED-7F6A70B73C7C}"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3265255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967CD7-A844-478E-92ED-7F6A70B73C7C}"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3161693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967CD7-A844-478E-92ED-7F6A70B73C7C}"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2219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967CD7-A844-478E-92ED-7F6A70B73C7C}"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2369393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2912021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68957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381662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98188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2593986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1486730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967CD7-A844-478E-92ED-7F6A70B73C7C}"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9EC61-F3E9-4F13-90EE-A649C8995A14}" type="slidenum">
              <a:rPr lang="en-GB" smtClean="0"/>
              <a:t>‹#›</a:t>
            </a:fld>
            <a:endParaRPr lang="en-GB"/>
          </a:p>
        </p:txBody>
      </p:sp>
    </p:spTree>
    <p:extLst>
      <p:ext uri="{BB962C8B-B14F-4D97-AF65-F5344CB8AC3E}">
        <p14:creationId xmlns:p14="http://schemas.microsoft.com/office/powerpoint/2010/main" val="429316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D967CD7-A844-478E-92ED-7F6A70B73C7C}" type="datetimeFigureOut">
              <a:rPr lang="en-GB" smtClean="0"/>
              <a:t>20/02/2026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E9EC61-F3E9-4F13-90EE-A649C8995A14}" type="slidenum">
              <a:rPr lang="en-GB" smtClean="0"/>
              <a:t>‹#›</a:t>
            </a:fld>
            <a:endParaRPr lang="en-GB"/>
          </a:p>
        </p:txBody>
      </p:sp>
    </p:spTree>
    <p:extLst>
      <p:ext uri="{BB962C8B-B14F-4D97-AF65-F5344CB8AC3E}">
        <p14:creationId xmlns:p14="http://schemas.microsoft.com/office/powerpoint/2010/main" val="10940940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9.png"/><Relationship Id="rId4" Type="http://schemas.openxmlformats.org/officeDocument/2006/relationships/notesSlide" Target="../notesSlides/notesSlide5.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hyperlink" Target="https://www.bing.com/videos/riverview/relatedvideo?q=motor+activities+training+programme&amp;mid=A81A2C7D0AE5E379962DA81A2C7D0AE5E379962D&amp;FORM=VIRE"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s://doi.org/10.1177/1356336X11402260"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s://www.thefa.com/about-football-association/what-we-do/fa-disability-football-strategy-2024-2028" TargetMode="External"/><Relationship Id="rId2" Type="http://schemas.openxmlformats.org/officeDocument/2006/relationships/hyperlink" Target="https://assets.publishing.service.gov.uk/media/64b7c813ef5371000d7aee6c/School_Sport_and_Activity_Action_Plan.pdf" TargetMode="External"/><Relationship Id="rId1" Type="http://schemas.openxmlformats.org/officeDocument/2006/relationships/slideLayout" Target="../slideLayouts/slideLayout7.xml"/><Relationship Id="rId5" Type="http://schemas.openxmlformats.org/officeDocument/2006/relationships/hyperlink" Target="https://doi.org/10.1177/1356336X20901337" TargetMode="External"/><Relationship Id="rId4" Type="http://schemas.openxmlformats.org/officeDocument/2006/relationships/hyperlink" Target="https://doi.org/10.1080/07303084.2017.1330167"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doi.org/10.2478/tperj-2024-0003" TargetMode="External"/><Relationship Id="rId2" Type="http://schemas.openxmlformats.org/officeDocument/2006/relationships/hyperlink" Target="https://www.mencap.org.uk/learning-disability-explained/learning-disability-and-conditions/profound-and-multiple-learning-disabilities-pmld" TargetMode="External"/><Relationship Id="rId1" Type="http://schemas.openxmlformats.org/officeDocument/2006/relationships/slideLayout" Target="../slideLayouts/slideLayout7.xml"/><Relationship Id="rId5" Type="http://schemas.openxmlformats.org/officeDocument/2006/relationships/hyperlink" Target="https://www.sense.org.uk/our-services/arts-sports-for-disabled-people/sport/sensory-sport/sensory-football/" TargetMode="External"/><Relationship Id="rId4" Type="http://schemas.openxmlformats.org/officeDocument/2006/relationships/hyperlink" Target="https://www.pmldlink.org.uk/wp-content/uploads/2022/01/Standards-PMLD-h-web-6-Jan-2021.pdf"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s://www.ohchr.org/en/instruments-mechanisms/instruments/convention-rights-chil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DD262-EEA6-267A-8D10-FD45B088D64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7E36C23-8F82-6A95-F05F-A6C18656023D}"/>
              </a:ext>
            </a:extLst>
          </p:cNvPr>
          <p:cNvSpPr txBox="1"/>
          <p:nvPr/>
        </p:nvSpPr>
        <p:spPr>
          <a:xfrm>
            <a:off x="1644498" y="441639"/>
            <a:ext cx="8512233" cy="4832092"/>
          </a:xfrm>
          <a:prstGeom prst="rect">
            <a:avLst/>
          </a:prstGeom>
          <a:noFill/>
        </p:spPr>
        <p:txBody>
          <a:bodyPr wrap="square" lIns="91440" tIns="45720" rIns="91440" bIns="45720" rtlCol="0" anchor="t">
            <a:spAutoFit/>
          </a:bodyPr>
          <a:lstStyle/>
          <a:p>
            <a:pPr algn="ctr"/>
            <a:r>
              <a:rPr lang="en-GB" sz="4400" b="1" dirty="0"/>
              <a:t>A child joined PE for the year from a special teaching facility. In their end of year report they were given an average score because “there’s only so much they can do – they cannot progress like the other children”</a:t>
            </a:r>
          </a:p>
        </p:txBody>
      </p:sp>
    </p:spTree>
    <p:extLst>
      <p:ext uri="{BB962C8B-B14F-4D97-AF65-F5344CB8AC3E}">
        <p14:creationId xmlns:p14="http://schemas.microsoft.com/office/powerpoint/2010/main" val="1706863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13528-22FC-32FE-3FD8-8A9424ACE8B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14232C5-C239-6B02-B9AF-F628B4E21147}"/>
              </a:ext>
            </a:extLst>
          </p:cNvPr>
          <p:cNvSpPr txBox="1"/>
          <p:nvPr/>
        </p:nvSpPr>
        <p:spPr>
          <a:xfrm>
            <a:off x="1837409" y="1242221"/>
            <a:ext cx="8512233" cy="3477875"/>
          </a:xfrm>
          <a:prstGeom prst="rect">
            <a:avLst/>
          </a:prstGeom>
          <a:noFill/>
        </p:spPr>
        <p:txBody>
          <a:bodyPr wrap="square" lIns="91440" tIns="45720" rIns="91440" bIns="45720" rtlCol="0" anchor="t">
            <a:spAutoFit/>
          </a:bodyPr>
          <a:lstStyle/>
          <a:p>
            <a:pPr algn="ctr"/>
            <a:r>
              <a:rPr lang="en-GB" sz="4400" b="1" dirty="0"/>
              <a:t>Children are meant to join mainstream PE from a special teaching facility. Child has a physio </a:t>
            </a:r>
            <a:r>
              <a:rPr lang="en-GB" sz="4400" b="1"/>
              <a:t>programme that is used to replace the time in PE.</a:t>
            </a:r>
            <a:endParaRPr lang="en-GB" sz="4400" b="1">
              <a:ea typeface="Calibri"/>
              <a:cs typeface="Calibri"/>
            </a:endParaRPr>
          </a:p>
        </p:txBody>
      </p:sp>
    </p:spTree>
    <p:extLst>
      <p:ext uri="{BB962C8B-B14F-4D97-AF65-F5344CB8AC3E}">
        <p14:creationId xmlns:p14="http://schemas.microsoft.com/office/powerpoint/2010/main" val="1955421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DFACA05-14A0-895D-CDC2-FADA438160F6}"/>
              </a:ext>
            </a:extLst>
          </p:cNvPr>
          <p:cNvSpPr txBox="1"/>
          <p:nvPr/>
        </p:nvSpPr>
        <p:spPr>
          <a:xfrm>
            <a:off x="1622943" y="1664677"/>
            <a:ext cx="7296912" cy="2862322"/>
          </a:xfrm>
          <a:prstGeom prst="rect">
            <a:avLst/>
          </a:prstGeom>
          <a:noFill/>
        </p:spPr>
        <p:txBody>
          <a:bodyPr wrap="square" rtlCol="0">
            <a:spAutoFit/>
          </a:bodyPr>
          <a:lstStyle/>
          <a:p>
            <a:r>
              <a:rPr lang="en-US" sz="3600" i="1" dirty="0">
                <a:latin typeface="Arial" panose="020B0604020202020204" pitchFamily="34" charset="0"/>
                <a:cs typeface="Arial" panose="020B0604020202020204" pitchFamily="34" charset="0"/>
              </a:rPr>
              <a:t>Experiences of sensory football for individuals with severe and profound and multiple learning disabilities and those who support them</a:t>
            </a:r>
            <a:endParaRPr lang="en-GB" sz="3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328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6C0699-D4BD-55E5-AD17-967A2330123A}"/>
              </a:ext>
            </a:extLst>
          </p:cNvPr>
          <p:cNvSpPr txBox="1"/>
          <p:nvPr/>
        </p:nvSpPr>
        <p:spPr>
          <a:xfrm>
            <a:off x="402570" y="189914"/>
            <a:ext cx="9222075" cy="4524315"/>
          </a:xfrm>
          <a:prstGeom prst="rect">
            <a:avLst/>
          </a:prstGeom>
          <a:noFill/>
        </p:spPr>
        <p:txBody>
          <a:bodyPr wrap="square" rtlCol="0">
            <a:spAutoFit/>
          </a:bodyPr>
          <a:lstStyle/>
          <a:p>
            <a:r>
              <a:rPr lang="en-US" b="1" dirty="0">
                <a:solidFill>
                  <a:schemeClr val="accent1">
                    <a:lumMod val="75000"/>
                  </a:schemeClr>
                </a:solidFill>
                <a:latin typeface="Arial" panose="020B0604020202020204" pitchFamily="34" charset="0"/>
                <a:cs typeface="Arial" panose="020B0604020202020204" pitchFamily="34" charset="0"/>
              </a:rPr>
              <a:t>Session Outline</a:t>
            </a:r>
          </a:p>
          <a:p>
            <a:endParaRPr lang="en-US" b="1" dirty="0">
              <a:solidFill>
                <a:schemeClr val="accent1">
                  <a:lumMod val="75000"/>
                </a:schemeClr>
              </a:solidFill>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Overview of sensory football research</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Comparison of Sense’s sensory sports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and the Motor Activities Training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(MATP)</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Other sports opportunities</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Inclusive assessment in mainstream PE</a:t>
            </a:r>
          </a:p>
          <a:p>
            <a:endParaRPr lang="en-US" b="1" dirty="0">
              <a:solidFill>
                <a:schemeClr val="accent1">
                  <a:lumMod val="75000"/>
                </a:schemeClr>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2679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5AB074-4E8E-C11D-2FD0-40FC7601BBD1}"/>
              </a:ext>
            </a:extLst>
          </p:cNvPr>
          <p:cNvSpPr txBox="1"/>
          <p:nvPr/>
        </p:nvSpPr>
        <p:spPr>
          <a:xfrm>
            <a:off x="402570" y="189914"/>
            <a:ext cx="9222075" cy="6370975"/>
          </a:xfrm>
          <a:prstGeom prst="rect">
            <a:avLst/>
          </a:prstGeom>
          <a:noFill/>
        </p:spPr>
        <p:txBody>
          <a:bodyPr wrap="square" rtlCol="0">
            <a:spAutoFit/>
          </a:bodyPr>
          <a:lstStyle/>
          <a:p>
            <a:r>
              <a:rPr lang="en-US" b="1" dirty="0">
                <a:solidFill>
                  <a:schemeClr val="accent1">
                    <a:lumMod val="75000"/>
                  </a:schemeClr>
                </a:solidFill>
                <a:latin typeface="Arial" panose="020B0604020202020204" pitchFamily="34" charset="0"/>
                <a:cs typeface="Arial" panose="020B0604020202020204" pitchFamily="34" charset="0"/>
              </a:rPr>
              <a:t>Background/current findings</a:t>
            </a:r>
          </a:p>
          <a:p>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People with disabilities are kept on the margins of mainstream sports (Darcy and Dowse, 2013) and are twice as likely to be inactive (Activity Alliance, 2024), </a:t>
            </a:r>
          </a:p>
          <a:p>
            <a:pPr algn="just"/>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They are denied opportunities to participate in activities with high cultural value, including ‘the most popular sport in the world’ (Baias and Sandor, 2023, p23).</a:t>
            </a:r>
          </a:p>
          <a:p>
            <a:pPr algn="just"/>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effectLst/>
                <a:latin typeface="Arial" panose="020B0604020202020204" pitchFamily="34" charset="0"/>
                <a:ea typeface="Calibri" panose="020F0502020204030204" pitchFamily="34" charset="0"/>
                <a:cs typeface="Arial" panose="020B0604020202020204" pitchFamily="34" charset="0"/>
              </a:rPr>
              <a:t>Research shows that individuals with SEND are highly motivated to participate in physical activities (</a:t>
            </a:r>
            <a:r>
              <a:rPr lang="en-US" sz="1400" dirty="0" err="1">
                <a:effectLst/>
                <a:latin typeface="Arial" panose="020B0604020202020204" pitchFamily="34" charset="0"/>
                <a:ea typeface="Calibri" panose="020F0502020204030204" pitchFamily="34" charset="0"/>
                <a:cs typeface="Arial" panose="020B0604020202020204" pitchFamily="34" charset="0"/>
              </a:rPr>
              <a:t>Toptas</a:t>
            </a:r>
            <a:r>
              <a:rPr lang="en-US" sz="1400" dirty="0">
                <a:effectLst/>
                <a:latin typeface="Arial" panose="020B0604020202020204" pitchFamily="34" charset="0"/>
                <a:ea typeface="Calibri" panose="020F0502020204030204" pitchFamily="34" charset="0"/>
                <a:cs typeface="Arial" panose="020B0604020202020204" pitchFamily="34" charset="0"/>
              </a:rPr>
              <a:t> Demirci, Eraslan, 2020), yet they are inhibited by a lack of ‘desired and meaningful activities’ (Buick, Mulligan, Smith, 2015, p98) and previous negative experiences (</a:t>
            </a:r>
            <a:r>
              <a:rPr lang="en-US" sz="1400" dirty="0" err="1">
                <a:effectLst/>
                <a:latin typeface="Arial" panose="020B0604020202020204" pitchFamily="34" charset="0"/>
                <a:ea typeface="Calibri" panose="020F0502020204030204" pitchFamily="34" charset="0"/>
                <a:cs typeface="Arial" panose="020B0604020202020204" pitchFamily="34" charset="0"/>
              </a:rPr>
              <a:t>Pushkarenko</a:t>
            </a:r>
            <a:r>
              <a:rPr lang="en-US" sz="1400" dirty="0">
                <a:effectLst/>
                <a:latin typeface="Arial" panose="020B0604020202020204" pitchFamily="34" charset="0"/>
                <a:ea typeface="Calibri" panose="020F0502020204030204" pitchFamily="34" charset="0"/>
                <a:cs typeface="Arial" panose="020B0604020202020204" pitchFamily="34" charset="0"/>
              </a:rPr>
              <a:t>, Howse, Gosse, 2023).</a:t>
            </a:r>
          </a:p>
          <a:p>
            <a:pPr marL="285750" indent="-285750" algn="just">
              <a:buFont typeface="Arial" panose="020B0604020202020204" pitchFamily="34" charset="0"/>
              <a:buChar char="•"/>
            </a:pPr>
            <a:endParaRPr lang="en-US" sz="1400" b="1" dirty="0">
              <a:solidFill>
                <a:schemeClr val="accent1">
                  <a:lumMod val="75000"/>
                </a:schemeClr>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Individuals with complex needs are absent from the FA’s Disability Football Strategy (2024, p2), despite its statement that ‘if you have a disability, there is an opportunity for you to play the game’.</a:t>
            </a:r>
          </a:p>
          <a:p>
            <a:pPr algn="just"/>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ea typeface="Calibri" panose="020F0502020204030204" pitchFamily="34" charset="0"/>
                <a:cs typeface="Arial" panose="020B0604020202020204" pitchFamily="34" charset="0"/>
              </a:rPr>
              <a:t>Research commonly focuses on the experiences of teachers and disabled pupils in mainstream PE (Maher, Fitzgerald, McVeigh, 2020), which positions children with complex needs as ‘incompetent’ or ‘unknowing’ (Mitchell, 2010, p194). </a:t>
            </a:r>
          </a:p>
          <a:p>
            <a:pPr marL="285750" indent="-285750" algn="just">
              <a:buFont typeface="Arial" panose="020B0604020202020204" pitchFamily="34" charset="0"/>
              <a:buChar char="•"/>
            </a:pPr>
            <a:endParaRPr lang="en-US" sz="1400" dirty="0">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Individuals with complex needs are rarely consulted on their experiences of physical activity as most studies gather the views of supporting adults (Maher and </a:t>
            </a:r>
            <a:r>
              <a:rPr lang="en-US" sz="1400" dirty="0" err="1">
                <a:latin typeface="Arial" panose="020B0604020202020204" pitchFamily="34" charset="0"/>
                <a:cs typeface="Arial" panose="020B0604020202020204" pitchFamily="34" charset="0"/>
              </a:rPr>
              <a:t>Haegale</a:t>
            </a:r>
            <a:r>
              <a:rPr lang="en-US" sz="1400" dirty="0">
                <a:latin typeface="Arial" panose="020B0604020202020204" pitchFamily="34" charset="0"/>
                <a:cs typeface="Arial" panose="020B0604020202020204" pitchFamily="34" charset="0"/>
              </a:rPr>
              <a:t>, 2022).</a:t>
            </a:r>
          </a:p>
          <a:p>
            <a:pPr marL="285750" indent="-285750" algn="jus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Research investigating physical activity is rarely informed by the ‘authentic perspectives’ (</a:t>
            </a:r>
            <a:r>
              <a:rPr lang="en-US" sz="1400" dirty="0" err="1">
                <a:latin typeface="Arial" panose="020B0604020202020204" pitchFamily="34" charset="0"/>
                <a:cs typeface="Arial" panose="020B0604020202020204" pitchFamily="34" charset="0"/>
              </a:rPr>
              <a:t>Pushkarenko</a:t>
            </a:r>
            <a:r>
              <a:rPr lang="en-US" sz="1400" dirty="0">
                <a:latin typeface="Arial" panose="020B0604020202020204" pitchFamily="34" charset="0"/>
                <a:cs typeface="Arial" panose="020B0604020202020204" pitchFamily="34" charset="0"/>
              </a:rPr>
              <a:t>, Howse, Gosse, 2023, p3) of individuals with complex communication needs.</a:t>
            </a:r>
          </a:p>
          <a:p>
            <a:pPr algn="just"/>
            <a:endParaRPr lang="en-US" sz="1400" b="1" dirty="0">
              <a:solidFill>
                <a:schemeClr val="accent1">
                  <a:lumMod val="75000"/>
                </a:schemeClr>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There is a large demand for future research in the field of PE for individuals with SEND (Allen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2024).</a:t>
            </a:r>
          </a:p>
          <a:p>
            <a:pPr marL="285750"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4175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5627A9-6A9B-883D-4D9A-D6F9F0F6FF67}"/>
              </a:ext>
            </a:extLst>
          </p:cNvPr>
          <p:cNvSpPr txBox="1"/>
          <p:nvPr/>
        </p:nvSpPr>
        <p:spPr>
          <a:xfrm>
            <a:off x="468923" y="164123"/>
            <a:ext cx="6822831" cy="4801314"/>
          </a:xfrm>
          <a:prstGeom prst="rect">
            <a:avLst/>
          </a:prstGeom>
          <a:noFill/>
        </p:spPr>
        <p:txBody>
          <a:bodyPr wrap="square" rtlCol="0">
            <a:spAutoFit/>
          </a:bodyPr>
          <a:lstStyle/>
          <a:p>
            <a:r>
              <a:rPr lang="en-US" b="1" dirty="0">
                <a:solidFill>
                  <a:schemeClr val="accent1">
                    <a:lumMod val="75000"/>
                  </a:schemeClr>
                </a:solidFill>
                <a:latin typeface="Arial" panose="020B0604020202020204" pitchFamily="34" charset="0"/>
                <a:cs typeface="Arial" panose="020B0604020202020204" pitchFamily="34" charset="0"/>
              </a:rPr>
              <a:t>Research Focus</a:t>
            </a:r>
          </a:p>
          <a:p>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Sensory football was designed by the charity Sense with the intention that people with complex disabilities can ‘experience the many benefits sport and physical activity can provide’ (Sense, no date).</a:t>
            </a:r>
          </a:p>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Sensory football maintains the integrity of the game, rather than being a ‘tokenistic’ option (Vickerman and DePauw, 2010) by breaking down football skills, including kicking, passing and tackling. </a:t>
            </a:r>
          </a:p>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There are currently no studies investigating whether the design of sensory football results in ‘positive movement experiences’ (Houser and </a:t>
            </a:r>
            <a:r>
              <a:rPr lang="en-US" dirty="0" err="1">
                <a:latin typeface="Arial" panose="020B0604020202020204" pitchFamily="34" charset="0"/>
                <a:cs typeface="Arial" panose="020B0604020202020204" pitchFamily="34" charset="0"/>
              </a:rPr>
              <a:t>Kriellars</a:t>
            </a:r>
            <a:r>
              <a:rPr lang="en-US" dirty="0">
                <a:latin typeface="Arial" panose="020B0604020202020204" pitchFamily="34" charset="0"/>
                <a:cs typeface="Arial" panose="020B0604020202020204" pitchFamily="34" charset="0"/>
              </a:rPr>
              <a:t>, 2023, p3) for participants.</a:t>
            </a:r>
          </a:p>
          <a:p>
            <a:pPr marL="285750" indent="-285750">
              <a:buFont typeface="Arial" panose="020B0604020202020204" pitchFamily="34" charset="0"/>
              <a:buChar char="•"/>
            </a:pPr>
            <a:endParaRPr lang="en-US" dirty="0"/>
          </a:p>
          <a:p>
            <a:endParaRPr lang="en-GB" dirty="0"/>
          </a:p>
        </p:txBody>
      </p:sp>
      <p:pic>
        <p:nvPicPr>
          <p:cNvPr id="4" name="Picture 3">
            <a:extLst>
              <a:ext uri="{FF2B5EF4-FFF2-40B4-BE49-F238E27FC236}">
                <a16:creationId xmlns:a16="http://schemas.microsoft.com/office/drawing/2014/main" id="{951A782A-4315-6F8D-527C-415C48242A6E}"/>
              </a:ext>
            </a:extLst>
          </p:cNvPr>
          <p:cNvPicPr>
            <a:picLocks noChangeAspect="1"/>
          </p:cNvPicPr>
          <p:nvPr/>
        </p:nvPicPr>
        <p:blipFill>
          <a:blip r:embed="rId2"/>
          <a:srcRect l="6928" t="2862" r="16501" b="512"/>
          <a:stretch/>
        </p:blipFill>
        <p:spPr>
          <a:xfrm>
            <a:off x="7491046" y="1785083"/>
            <a:ext cx="2461846" cy="2410556"/>
          </a:xfrm>
          <a:prstGeom prst="rect">
            <a:avLst/>
          </a:prstGeom>
        </p:spPr>
      </p:pic>
      <p:pic>
        <p:nvPicPr>
          <p:cNvPr id="6" name="Picture 5">
            <a:extLst>
              <a:ext uri="{FF2B5EF4-FFF2-40B4-BE49-F238E27FC236}">
                <a16:creationId xmlns:a16="http://schemas.microsoft.com/office/drawing/2014/main" id="{95E1BD0F-9505-E344-0355-2FCEBA6EF270}"/>
              </a:ext>
            </a:extLst>
          </p:cNvPr>
          <p:cNvPicPr>
            <a:picLocks noChangeAspect="1"/>
          </p:cNvPicPr>
          <p:nvPr/>
        </p:nvPicPr>
        <p:blipFill>
          <a:blip r:embed="rId3"/>
          <a:stretch>
            <a:fillRect/>
          </a:stretch>
        </p:blipFill>
        <p:spPr>
          <a:xfrm>
            <a:off x="7226860" y="4443421"/>
            <a:ext cx="2257110" cy="2303331"/>
          </a:xfrm>
          <a:prstGeom prst="rect">
            <a:avLst/>
          </a:prstGeom>
        </p:spPr>
      </p:pic>
      <p:pic>
        <p:nvPicPr>
          <p:cNvPr id="8" name="Picture 7">
            <a:extLst>
              <a:ext uri="{FF2B5EF4-FFF2-40B4-BE49-F238E27FC236}">
                <a16:creationId xmlns:a16="http://schemas.microsoft.com/office/drawing/2014/main" id="{B30475E3-6CA7-FDFB-5D9D-A2ADB1F43E58}"/>
              </a:ext>
            </a:extLst>
          </p:cNvPr>
          <p:cNvPicPr>
            <a:picLocks noChangeAspect="1"/>
          </p:cNvPicPr>
          <p:nvPr/>
        </p:nvPicPr>
        <p:blipFill>
          <a:blip r:embed="rId4"/>
          <a:stretch>
            <a:fillRect/>
          </a:stretch>
        </p:blipFill>
        <p:spPr>
          <a:xfrm>
            <a:off x="4125255" y="4487800"/>
            <a:ext cx="2439668" cy="2258952"/>
          </a:xfrm>
          <a:prstGeom prst="rect">
            <a:avLst/>
          </a:prstGeom>
        </p:spPr>
      </p:pic>
      <p:pic>
        <p:nvPicPr>
          <p:cNvPr id="3" name="Picture 2" descr="A screenshot of a computer&#10;&#10;AI-generated content may be incorrect.">
            <a:extLst>
              <a:ext uri="{FF2B5EF4-FFF2-40B4-BE49-F238E27FC236}">
                <a16:creationId xmlns:a16="http://schemas.microsoft.com/office/drawing/2014/main" id="{F7E9E704-F580-C190-F938-5A4CD9AC7854}"/>
              </a:ext>
            </a:extLst>
          </p:cNvPr>
          <p:cNvPicPr>
            <a:picLocks noChangeAspect="1"/>
          </p:cNvPicPr>
          <p:nvPr/>
        </p:nvPicPr>
        <p:blipFill rotWithShape="1">
          <a:blip r:embed="rId5"/>
          <a:srcRect l="29416" t="36576" r="45858" b="35138"/>
          <a:stretch/>
        </p:blipFill>
        <p:spPr bwMode="auto">
          <a:xfrm>
            <a:off x="890567" y="4443421"/>
            <a:ext cx="2950666" cy="22504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2602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731AC7-7AE9-EE26-5C6E-20749BE9B371}"/>
              </a:ext>
            </a:extLst>
          </p:cNvPr>
          <p:cNvPicPr>
            <a:picLocks noChangeAspect="1"/>
          </p:cNvPicPr>
          <p:nvPr/>
        </p:nvPicPr>
        <p:blipFill>
          <a:blip r:embed="rId3"/>
          <a:srcRect l="30833" t="45242" r="29140" b="31752"/>
          <a:stretch/>
        </p:blipFill>
        <p:spPr>
          <a:xfrm>
            <a:off x="378117" y="30495"/>
            <a:ext cx="5307575" cy="2033787"/>
          </a:xfrm>
          <a:prstGeom prst="rect">
            <a:avLst/>
          </a:prstGeom>
        </p:spPr>
      </p:pic>
      <p:pic>
        <p:nvPicPr>
          <p:cNvPr id="2" name="Picture 1">
            <a:extLst>
              <a:ext uri="{FF2B5EF4-FFF2-40B4-BE49-F238E27FC236}">
                <a16:creationId xmlns:a16="http://schemas.microsoft.com/office/drawing/2014/main" id="{AE9E6D32-FCE8-8FE5-F634-D5B8A8E508AB}"/>
              </a:ext>
            </a:extLst>
          </p:cNvPr>
          <p:cNvPicPr>
            <a:picLocks noChangeAspect="1"/>
          </p:cNvPicPr>
          <p:nvPr/>
        </p:nvPicPr>
        <p:blipFill>
          <a:blip r:embed="rId4"/>
          <a:srcRect l="28877" t="58694" r="27803" b="23783"/>
          <a:stretch/>
        </p:blipFill>
        <p:spPr>
          <a:xfrm>
            <a:off x="171546" y="2149222"/>
            <a:ext cx="7324437" cy="1975104"/>
          </a:xfrm>
          <a:prstGeom prst="rect">
            <a:avLst/>
          </a:prstGeom>
        </p:spPr>
      </p:pic>
      <p:sp>
        <p:nvSpPr>
          <p:cNvPr id="4" name="TextBox 3">
            <a:extLst>
              <a:ext uri="{FF2B5EF4-FFF2-40B4-BE49-F238E27FC236}">
                <a16:creationId xmlns:a16="http://schemas.microsoft.com/office/drawing/2014/main" id="{6CE7F51E-F14D-2F21-9FD7-A0F468215C94}"/>
              </a:ext>
            </a:extLst>
          </p:cNvPr>
          <p:cNvSpPr txBox="1"/>
          <p:nvPr/>
        </p:nvSpPr>
        <p:spPr>
          <a:xfrm>
            <a:off x="2215129" y="1964556"/>
            <a:ext cx="222738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Goal scoring</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373585D-2BE4-6F90-A843-468E7AA46BBD}"/>
              </a:ext>
            </a:extLst>
          </p:cNvPr>
          <p:cNvSpPr txBox="1"/>
          <p:nvPr/>
        </p:nvSpPr>
        <p:spPr>
          <a:xfrm>
            <a:off x="7495983" y="2767442"/>
            <a:ext cx="222738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Tackling</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8C153EC-4FAD-1202-BD4B-7F5551ADAB28}"/>
              </a:ext>
            </a:extLst>
          </p:cNvPr>
          <p:cNvSpPr txBox="1"/>
          <p:nvPr/>
        </p:nvSpPr>
        <p:spPr>
          <a:xfrm>
            <a:off x="1032480" y="6488668"/>
            <a:ext cx="222738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Headers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8A5721-4D85-D5A0-F49B-0C8E1ECD50D4}"/>
              </a:ext>
            </a:extLst>
          </p:cNvPr>
          <p:cNvPicPr>
            <a:picLocks noChangeAspect="1"/>
          </p:cNvPicPr>
          <p:nvPr/>
        </p:nvPicPr>
        <p:blipFill>
          <a:blip r:embed="rId5"/>
          <a:srcRect l="43721" t="45398" r="41429" b="24824"/>
          <a:stretch/>
        </p:blipFill>
        <p:spPr>
          <a:xfrm>
            <a:off x="775070" y="3992319"/>
            <a:ext cx="1867417" cy="2496349"/>
          </a:xfrm>
          <a:prstGeom prst="rect">
            <a:avLst/>
          </a:prstGeom>
        </p:spPr>
      </p:pic>
      <p:pic>
        <p:nvPicPr>
          <p:cNvPr id="9" name="Picture 8">
            <a:extLst>
              <a:ext uri="{FF2B5EF4-FFF2-40B4-BE49-F238E27FC236}">
                <a16:creationId xmlns:a16="http://schemas.microsoft.com/office/drawing/2014/main" id="{B5CC6AE3-2378-56AB-C923-19AC02F9C665}"/>
              </a:ext>
            </a:extLst>
          </p:cNvPr>
          <p:cNvPicPr>
            <a:picLocks noChangeAspect="1"/>
          </p:cNvPicPr>
          <p:nvPr/>
        </p:nvPicPr>
        <p:blipFill>
          <a:blip r:embed="rId6"/>
          <a:srcRect l="42727" t="24040" r="31212" b="35051"/>
          <a:stretch>
            <a:fillRect/>
          </a:stretch>
        </p:blipFill>
        <p:spPr>
          <a:xfrm>
            <a:off x="3208096" y="3992319"/>
            <a:ext cx="2333533" cy="2442070"/>
          </a:xfrm>
          <a:prstGeom prst="rect">
            <a:avLst/>
          </a:prstGeom>
        </p:spPr>
      </p:pic>
      <p:sp>
        <p:nvSpPr>
          <p:cNvPr id="10" name="TextBox 9">
            <a:extLst>
              <a:ext uri="{FF2B5EF4-FFF2-40B4-BE49-F238E27FC236}">
                <a16:creationId xmlns:a16="http://schemas.microsoft.com/office/drawing/2014/main" id="{0B980654-525E-D30C-C8C1-E4E8564839D1}"/>
              </a:ext>
            </a:extLst>
          </p:cNvPr>
          <p:cNvSpPr txBox="1"/>
          <p:nvPr/>
        </p:nvSpPr>
        <p:spPr>
          <a:xfrm>
            <a:off x="3868615" y="6466839"/>
            <a:ext cx="222738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Kicking</a:t>
            </a:r>
            <a:endParaRPr lang="en-GB"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BF603375-17B9-5A6E-90BB-F67EFE4A238C}"/>
              </a:ext>
            </a:extLst>
          </p:cNvPr>
          <p:cNvPicPr>
            <a:picLocks noChangeAspect="1"/>
          </p:cNvPicPr>
          <p:nvPr/>
        </p:nvPicPr>
        <p:blipFill>
          <a:blip r:embed="rId7"/>
          <a:srcRect l="32425" t="24040" r="39158" b="35742"/>
          <a:stretch>
            <a:fillRect/>
          </a:stretch>
        </p:blipFill>
        <p:spPr>
          <a:xfrm>
            <a:off x="6122884" y="4033336"/>
            <a:ext cx="2486792" cy="2346257"/>
          </a:xfrm>
          <a:prstGeom prst="rect">
            <a:avLst/>
          </a:prstGeom>
        </p:spPr>
      </p:pic>
      <p:sp>
        <p:nvSpPr>
          <p:cNvPr id="13" name="TextBox 12">
            <a:extLst>
              <a:ext uri="{FF2B5EF4-FFF2-40B4-BE49-F238E27FC236}">
                <a16:creationId xmlns:a16="http://schemas.microsoft.com/office/drawing/2014/main" id="{79A24EE8-8C01-62B3-884C-F4F7904A12B4}"/>
              </a:ext>
            </a:extLst>
          </p:cNvPr>
          <p:cNvSpPr txBox="1"/>
          <p:nvPr/>
        </p:nvSpPr>
        <p:spPr>
          <a:xfrm>
            <a:off x="6847342" y="6434389"/>
            <a:ext cx="222738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Dribbling</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121EDD1-AC41-31FA-C4E8-8D946A612BD3}"/>
              </a:ext>
            </a:extLst>
          </p:cNvPr>
          <p:cNvSpPr txBox="1"/>
          <p:nvPr/>
        </p:nvSpPr>
        <p:spPr>
          <a:xfrm>
            <a:off x="5884260" y="332504"/>
            <a:ext cx="3543758" cy="1200329"/>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Participants are assessed on how they are completing football-based tasks, which will look different for each child.</a:t>
            </a:r>
          </a:p>
        </p:txBody>
      </p:sp>
    </p:spTree>
    <p:extLst>
      <p:ext uri="{BB962C8B-B14F-4D97-AF65-F5344CB8AC3E}">
        <p14:creationId xmlns:p14="http://schemas.microsoft.com/office/powerpoint/2010/main" val="2945266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C13997-8253-4169-F53C-131C5083146A}"/>
              </a:ext>
            </a:extLst>
          </p:cNvPr>
          <p:cNvSpPr txBox="1"/>
          <p:nvPr/>
        </p:nvSpPr>
        <p:spPr>
          <a:xfrm>
            <a:off x="953907" y="664476"/>
            <a:ext cx="6935724" cy="4555093"/>
          </a:xfrm>
          <a:prstGeom prst="rect">
            <a:avLst/>
          </a:prstGeom>
          <a:noFill/>
        </p:spPr>
        <p:txBody>
          <a:bodyPr wrap="square">
            <a:spAutoFit/>
          </a:bodyPr>
          <a:lstStyle/>
          <a:p>
            <a:pPr algn="just"/>
            <a:r>
              <a:rPr lang="en-US" sz="2000" b="1" dirty="0">
                <a:solidFill>
                  <a:schemeClr val="accent1">
                    <a:lumMod val="75000"/>
                  </a:schemeClr>
                </a:solidFill>
                <a:latin typeface="Arial" panose="020B0604020202020204" pitchFamily="34" charset="0"/>
                <a:cs typeface="Arial" panose="020B0604020202020204" pitchFamily="34" charset="0"/>
              </a:rPr>
              <a:t>Research objectives:</a:t>
            </a:r>
          </a:p>
          <a:p>
            <a:pPr algn="just"/>
            <a:endParaRPr lang="en-US" dirty="0">
              <a:latin typeface="Arial" panose="020B0604020202020204" pitchFamily="34" charset="0"/>
              <a:cs typeface="Arial" panose="020B0604020202020204" pitchFamily="34" charset="0"/>
            </a:endParaRPr>
          </a:p>
          <a:p>
            <a:pPr algn="just"/>
            <a:r>
              <a:rPr lang="en-US" b="1" dirty="0">
                <a:solidFill>
                  <a:schemeClr val="accent1">
                    <a:lumMod val="75000"/>
                  </a:schemeClr>
                </a:solidFill>
                <a:latin typeface="Arial" panose="020B0604020202020204" pitchFamily="34" charset="0"/>
                <a:cs typeface="Arial" panose="020B0604020202020204" pitchFamily="34" charset="0"/>
              </a:rPr>
              <a:t>Objective 1: </a:t>
            </a:r>
            <a:r>
              <a:rPr lang="en-US" dirty="0">
                <a:latin typeface="Arial" panose="020B0604020202020204" pitchFamily="34" charset="0"/>
                <a:cs typeface="Arial" panose="020B0604020202020204" pitchFamily="34" charset="0"/>
              </a:rPr>
              <a:t>To examine the responses and feedback of children with severe and profound and multiple learning disabilities to sensory football and identify their motivations to participate in physical activity.</a:t>
            </a:r>
          </a:p>
          <a:p>
            <a:pPr algn="just"/>
            <a:endParaRPr lang="en-US" b="1" dirty="0">
              <a:latin typeface="Arial" panose="020B0604020202020204" pitchFamily="34" charset="0"/>
              <a:cs typeface="Arial" panose="020B0604020202020204" pitchFamily="34" charset="0"/>
            </a:endParaRPr>
          </a:p>
          <a:p>
            <a:pPr algn="just"/>
            <a:r>
              <a:rPr lang="en-US" b="1" dirty="0">
                <a:solidFill>
                  <a:schemeClr val="accent1">
                    <a:lumMod val="75000"/>
                  </a:schemeClr>
                </a:solidFill>
                <a:latin typeface="Arial" panose="020B0604020202020204" pitchFamily="34" charset="0"/>
                <a:cs typeface="Arial" panose="020B0604020202020204" pitchFamily="34" charset="0"/>
              </a:rPr>
              <a:t>Objective 2: </a:t>
            </a:r>
            <a:r>
              <a:rPr lang="en-US" dirty="0">
                <a:latin typeface="Arial" panose="020B0604020202020204" pitchFamily="34" charset="0"/>
                <a:cs typeface="Arial" panose="020B0604020202020204" pitchFamily="34" charset="0"/>
              </a:rPr>
              <a:t>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holistic development of children with severe and profound learning disabilities in sensory football and their capacity to achieve the components of physical literacy.</a:t>
            </a:r>
          </a:p>
          <a:p>
            <a:pPr algn="just"/>
            <a:endParaRPr lang="en-US" dirty="0">
              <a:latin typeface="Arial" panose="020B0604020202020204" pitchFamily="34" charset="0"/>
              <a:cs typeface="Arial" panose="020B0604020202020204" pitchFamily="34" charset="0"/>
            </a:endParaRPr>
          </a:p>
          <a:p>
            <a:pPr algn="just"/>
            <a:r>
              <a:rPr lang="en-US" b="1" dirty="0">
                <a:solidFill>
                  <a:schemeClr val="accent1">
                    <a:lumMod val="75000"/>
                  </a:schemeClr>
                </a:solidFill>
                <a:latin typeface="Arial" panose="020B0604020202020204" pitchFamily="34" charset="0"/>
                <a:cs typeface="Arial" panose="020B0604020202020204" pitchFamily="34" charset="0"/>
              </a:rPr>
              <a:t>Objective 3: </a:t>
            </a:r>
            <a:r>
              <a:rPr lang="en-US" dirty="0">
                <a:latin typeface="Arial" panose="020B0604020202020204" pitchFamily="34" charset="0"/>
                <a:cs typeface="Arial" panose="020B0604020202020204" pitchFamily="34" charset="0"/>
              </a:rPr>
              <a:t>To evaluate the design and delivery of sensory football and how it impacts on participant experiences.</a:t>
            </a:r>
          </a:p>
          <a:p>
            <a:pPr algn="just"/>
            <a:endParaRPr lang="en-US" dirty="0">
              <a:latin typeface="Arial" panose="020B0604020202020204" pitchFamily="34" charset="0"/>
              <a:cs typeface="Arial" panose="020B0604020202020204" pitchFamily="34" charset="0"/>
            </a:endParaRPr>
          </a:p>
          <a:p>
            <a:pPr algn="just"/>
            <a:r>
              <a:rPr lang="en-US" b="1" dirty="0">
                <a:solidFill>
                  <a:schemeClr val="accent1">
                    <a:lumMod val="75000"/>
                  </a:schemeClr>
                </a:solidFill>
                <a:latin typeface="Arial" panose="020B0604020202020204" pitchFamily="34" charset="0"/>
                <a:cs typeface="Arial" panose="020B0604020202020204" pitchFamily="34" charset="0"/>
              </a:rPr>
              <a:t>Objective 4: </a:t>
            </a:r>
            <a:r>
              <a:rPr lang="en-US" dirty="0">
                <a:latin typeface="Arial" panose="020B0604020202020204" pitchFamily="34" charset="0"/>
                <a:cs typeface="Arial" panose="020B0604020202020204" pitchFamily="34" charset="0"/>
              </a:rPr>
              <a:t>To assess the impact of sensory football on the enjoyment, thinking and practice of supporting adults.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46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273939-DFDD-DB34-C0A6-AE201C4F4E00}"/>
              </a:ext>
            </a:extLst>
          </p:cNvPr>
          <p:cNvSpPr txBox="1"/>
          <p:nvPr/>
        </p:nvSpPr>
        <p:spPr>
          <a:xfrm>
            <a:off x="607542" y="415095"/>
            <a:ext cx="8862039" cy="2831544"/>
          </a:xfrm>
          <a:prstGeom prst="rect">
            <a:avLst/>
          </a:prstGeom>
          <a:noFill/>
        </p:spPr>
        <p:txBody>
          <a:bodyPr wrap="square">
            <a:spAutoFit/>
          </a:bodyPr>
          <a:lstStyle/>
          <a:p>
            <a:pPr algn="just"/>
            <a:r>
              <a:rPr lang="en-US" sz="2000" b="1" dirty="0">
                <a:solidFill>
                  <a:schemeClr val="accent1">
                    <a:lumMod val="75000"/>
                  </a:schemeClr>
                </a:solidFill>
                <a:latin typeface="Arial" panose="020B0604020202020204" pitchFamily="34" charset="0"/>
                <a:cs typeface="Arial" panose="020B0604020202020204" pitchFamily="34" charset="0"/>
              </a:rPr>
              <a:t>Methodology</a:t>
            </a:r>
          </a:p>
          <a:p>
            <a:pPr algn="just"/>
            <a:endParaRPr lang="en-US" sz="2000" b="1" dirty="0">
              <a:solidFill>
                <a:schemeClr val="accent1">
                  <a:lumMod val="75000"/>
                </a:schemeClr>
              </a:solidFill>
              <a:latin typeface="Arial" panose="020B0604020202020204" pitchFamily="34" charset="0"/>
              <a:cs typeface="Arial" panose="020B0604020202020204" pitchFamily="34" charset="0"/>
            </a:endParaRPr>
          </a:p>
          <a:p>
            <a:pPr marL="342900" indent="-342900" algn="just">
              <a:buFontTx/>
              <a:buChar char="-"/>
            </a:pPr>
            <a:r>
              <a:rPr lang="en-US" sz="1600" dirty="0">
                <a:latin typeface="Arial" panose="020B0604020202020204" pitchFamily="34" charset="0"/>
                <a:cs typeface="Arial" panose="020B0604020202020204" pitchFamily="34" charset="0"/>
              </a:rPr>
              <a:t>Descriptive case study intended to provide an ‘in-depth exploration from multiple perspectives of the complexity and uniqueness of a particular project (Simons, 2009, p21).</a:t>
            </a:r>
          </a:p>
          <a:p>
            <a:pPr marL="342900" indent="-342900" algn="just">
              <a:buFontTx/>
              <a:buChar char="-"/>
            </a:pPr>
            <a:endParaRPr lang="en-US" sz="1600" dirty="0">
              <a:latin typeface="Arial" panose="020B0604020202020204" pitchFamily="34" charset="0"/>
              <a:cs typeface="Arial" panose="020B0604020202020204" pitchFamily="34" charset="0"/>
            </a:endParaRPr>
          </a:p>
          <a:p>
            <a:pPr marL="342900" indent="-342900" algn="just">
              <a:buFontTx/>
              <a:buChar char="-"/>
            </a:pPr>
            <a:r>
              <a:rPr lang="en-US" sz="1600" dirty="0">
                <a:latin typeface="Arial" panose="020B0604020202020204" pitchFamily="34" charset="0"/>
                <a:cs typeface="Arial" panose="020B0604020202020204" pitchFamily="34" charset="0"/>
              </a:rPr>
              <a:t>Mosaic approach (Clark and Moss, 2011), which uses a range of tools which empowers a marginalized group.</a:t>
            </a:r>
          </a:p>
          <a:p>
            <a:pPr marL="342900" indent="-342900" algn="just">
              <a:buFontTx/>
              <a:buChar char="-"/>
            </a:pPr>
            <a:endParaRPr lang="en-US" sz="2000" b="1" dirty="0">
              <a:solidFill>
                <a:schemeClr val="accent1">
                  <a:lumMod val="75000"/>
                </a:schemeClr>
              </a:solidFill>
              <a:latin typeface="Arial" panose="020B0604020202020204" pitchFamily="34" charset="0"/>
              <a:cs typeface="Arial" panose="020B0604020202020204" pitchFamily="34" charset="0"/>
            </a:endParaRPr>
          </a:p>
          <a:p>
            <a:pPr algn="just"/>
            <a:endParaRPr lang="en-US" sz="2000" b="1" dirty="0">
              <a:solidFill>
                <a:schemeClr val="accent1">
                  <a:lumMod val="75000"/>
                </a:schemeClr>
              </a:solidFill>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F3A97BF0-7EEA-9231-E774-58EABAC8F99E}"/>
              </a:ext>
            </a:extLst>
          </p:cNvPr>
          <p:cNvGraphicFramePr/>
          <p:nvPr>
            <p:extLst>
              <p:ext uri="{D42A27DB-BD31-4B8C-83A1-F6EECF244321}">
                <p14:modId xmlns:p14="http://schemas.microsoft.com/office/powerpoint/2010/main" val="3227596576"/>
              </p:ext>
            </p:extLst>
          </p:nvPr>
        </p:nvGraphicFramePr>
        <p:xfrm>
          <a:off x="729672" y="2272146"/>
          <a:ext cx="8393546" cy="4336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818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80F2E4-3923-EB59-36D8-B97E6631B888}"/>
              </a:ext>
            </a:extLst>
          </p:cNvPr>
          <p:cNvSpPr txBox="1"/>
          <p:nvPr/>
        </p:nvSpPr>
        <p:spPr>
          <a:xfrm>
            <a:off x="856957" y="612844"/>
            <a:ext cx="8074152" cy="5324535"/>
          </a:xfrm>
          <a:prstGeom prst="rect">
            <a:avLst/>
          </a:prstGeom>
          <a:noFill/>
        </p:spPr>
        <p:txBody>
          <a:bodyPr wrap="square" rtlCol="0">
            <a:spAutoFit/>
          </a:bodyPr>
          <a:lstStyle/>
          <a:p>
            <a:pPr algn="just"/>
            <a:r>
              <a:rPr lang="en-GB" b="1" kern="100" dirty="0">
                <a:solidFill>
                  <a:schemeClr val="accent1">
                    <a:lumMod val="75000"/>
                  </a:schemeClr>
                </a:solidFill>
                <a:effectLst/>
                <a:latin typeface="Arial" panose="020B0604020202020204" pitchFamily="34" charset="0"/>
                <a:ea typeface="Yu Mincho" panose="02020400000000000000" pitchFamily="18" charset="-128"/>
                <a:cs typeface="Arial" panose="020B0604020202020204" pitchFamily="34" charset="0"/>
              </a:rPr>
              <a:t>Participants</a:t>
            </a:r>
            <a:endParaRPr lang="en-GB" kern="100" dirty="0">
              <a:solidFill>
                <a:schemeClr val="accent1">
                  <a:lumMod val="75000"/>
                </a:schemeClr>
              </a:solidFill>
              <a:effectLst/>
              <a:latin typeface="Arial" panose="020B0604020202020204" pitchFamily="34" charset="0"/>
              <a:ea typeface="Yu Mincho" panose="02020400000000000000" pitchFamily="18" charset="-128"/>
              <a:cs typeface="Arial" panose="020B0604020202020204" pitchFamily="34" charset="0"/>
            </a:endParaRPr>
          </a:p>
          <a:p>
            <a:pPr algn="just"/>
            <a:endParaRPr lang="en-US" sz="1600" b="1" dirty="0">
              <a:latin typeface="Arial" panose="020B0604020202020204" pitchFamily="34" charset="0"/>
              <a:cs typeface="Arial" panose="020B0604020202020204" pitchFamily="34" charset="0"/>
            </a:endParaRPr>
          </a:p>
          <a:p>
            <a:pPr algn="just"/>
            <a:r>
              <a:rPr lang="en-US" sz="1600" b="1" dirty="0">
                <a:solidFill>
                  <a:schemeClr val="accent1">
                    <a:lumMod val="75000"/>
                  </a:schemeClr>
                </a:solidFill>
                <a:latin typeface="Arial" panose="020B0604020202020204" pitchFamily="34" charset="0"/>
                <a:cs typeface="Arial" panose="020B0604020202020204" pitchFamily="34" charset="0"/>
              </a:rPr>
              <a:t>11 participants with either SLD or PMLD,</a:t>
            </a:r>
            <a:r>
              <a:rPr lang="en-US" sz="1600" dirty="0">
                <a:solidFill>
                  <a:schemeClr val="accent1">
                    <a:lumMod val="75000"/>
                  </a:schemeClr>
                </a:solidFill>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with a range of secondary impairments, including visual impairments, complex medical needs and severely delayed motor skills.</a:t>
            </a:r>
            <a:endParaRPr lang="en-US" sz="1600" b="1" dirty="0">
              <a:latin typeface="Arial" panose="020B0604020202020204" pitchFamily="34" charset="0"/>
              <a:cs typeface="Arial" panose="020B0604020202020204" pitchFamily="34" charset="0"/>
            </a:endParaRPr>
          </a:p>
          <a:p>
            <a:pPr algn="just"/>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b="1" dirty="0">
                <a:solidFill>
                  <a:schemeClr val="accent1">
                    <a:lumMod val="75000"/>
                  </a:schemeClr>
                </a:solidFill>
                <a:latin typeface="Arial" panose="020B0604020202020204" pitchFamily="34" charset="0"/>
                <a:cs typeface="Arial" panose="020B0604020202020204" pitchFamily="34" charset="0"/>
              </a:rPr>
              <a:t>Severe learning disabilities (SLD): </a:t>
            </a:r>
            <a:r>
              <a:rPr lang="en-US" sz="1600" dirty="0">
                <a:latin typeface="Arial" panose="020B0604020202020204" pitchFamily="34" charset="0"/>
                <a:cs typeface="Arial" panose="020B0604020202020204" pitchFamily="34" charset="0"/>
              </a:rPr>
              <a:t>individuals with severe learning disabilities will have significant cognitive impairments. They are likely to need full time care and support with areas including mobility, communication and self-care (Mencap)</a:t>
            </a:r>
          </a:p>
          <a:p>
            <a:pPr algn="just"/>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b="1" dirty="0">
                <a:solidFill>
                  <a:schemeClr val="accent1">
                    <a:lumMod val="75000"/>
                  </a:schemeClr>
                </a:solidFill>
                <a:latin typeface="Arial" panose="020B0604020202020204" pitchFamily="34" charset="0"/>
                <a:cs typeface="Arial" panose="020B0604020202020204" pitchFamily="34" charset="0"/>
              </a:rPr>
              <a:t>Profound and multiple learning disabilities (PMLD): </a:t>
            </a:r>
            <a:r>
              <a:rPr lang="en-US" sz="1600" dirty="0">
                <a:latin typeface="Arial" panose="020B0604020202020204" pitchFamily="34" charset="0"/>
                <a:cs typeface="Arial" panose="020B0604020202020204" pitchFamily="34" charset="0"/>
              </a:rPr>
              <a:t>individuals with PMLD are known to have profound learning difficulties, more than one disability, significant communication difficulties, additional sensory or physical disabilities and complex health needs. They require a high level of support throughout the day (PMLD Link, 2017).</a:t>
            </a:r>
          </a:p>
          <a:p>
            <a:pPr algn="just"/>
            <a:endParaRPr lang="en-US" sz="1600" dirty="0">
              <a:latin typeface="Aptos" panose="020B0004020202020204" pitchFamily="34" charset="0"/>
            </a:endParaRPr>
          </a:p>
          <a:p>
            <a:pPr algn="just"/>
            <a:endParaRPr lang="en-US" sz="1600" dirty="0">
              <a:latin typeface="Aptos" panose="020B0004020202020204" pitchFamily="34" charset="0"/>
            </a:endParaRPr>
          </a:p>
          <a:p>
            <a:pPr algn="just"/>
            <a:r>
              <a:rPr lang="en-US" sz="1600" b="1" dirty="0">
                <a:solidFill>
                  <a:schemeClr val="accent1">
                    <a:lumMod val="75000"/>
                  </a:schemeClr>
                </a:solidFill>
                <a:latin typeface="Arial" panose="020B0604020202020204" pitchFamily="34" charset="0"/>
                <a:cs typeface="Arial" panose="020B0604020202020204" pitchFamily="34" charset="0"/>
              </a:rPr>
              <a:t>Adult participants: </a:t>
            </a:r>
            <a:r>
              <a:rPr lang="en-US" sz="1600" dirty="0">
                <a:latin typeface="Arial" panose="020B0604020202020204" pitchFamily="34" charset="0"/>
                <a:cs typeface="Arial" panose="020B0604020202020204" pitchFamily="34" charset="0"/>
              </a:rPr>
              <a:t>teacher; HLTA; focus group of 6 TAs; coach; speech and language therapist; 3 physiotherapists; physiotherapy assistant practitioner; parents of three children.</a:t>
            </a:r>
          </a:p>
          <a:p>
            <a:pPr algn="just"/>
            <a:endParaRPr lang="en-US" dirty="0"/>
          </a:p>
          <a:p>
            <a:pPr algn="just"/>
            <a:endParaRPr lang="en-US" dirty="0"/>
          </a:p>
        </p:txBody>
      </p:sp>
    </p:spTree>
    <p:extLst>
      <p:ext uri="{BB962C8B-B14F-4D97-AF65-F5344CB8AC3E}">
        <p14:creationId xmlns:p14="http://schemas.microsoft.com/office/powerpoint/2010/main" val="54226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CDEFF3-6A04-321A-2123-17B3729E0AA2}"/>
              </a:ext>
            </a:extLst>
          </p:cNvPr>
          <p:cNvSpPr txBox="1"/>
          <p:nvPr/>
        </p:nvSpPr>
        <p:spPr>
          <a:xfrm>
            <a:off x="309671" y="422021"/>
            <a:ext cx="6935724" cy="4370427"/>
          </a:xfrm>
          <a:prstGeom prst="rect">
            <a:avLst/>
          </a:prstGeom>
          <a:noFill/>
        </p:spPr>
        <p:txBody>
          <a:bodyPr wrap="square">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Four main themes identified:</a:t>
            </a:r>
          </a:p>
          <a:p>
            <a:pPr algn="just"/>
            <a:endParaRPr lang="en-US" sz="2400" b="1" dirty="0">
              <a:solidFill>
                <a:schemeClr val="accent1">
                  <a:lumMod val="75000"/>
                </a:schemeClr>
              </a:solidFill>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Communication from participants</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Holistic skill development</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Session design, resources and delivery</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Staff experiences and influences</a:t>
            </a:r>
          </a:p>
          <a:p>
            <a:pPr algn="just"/>
            <a:endParaRPr lang="en-US" sz="2000" b="1" dirty="0">
              <a:solidFill>
                <a:schemeClr val="accent1">
                  <a:lumMod val="75000"/>
                </a:schemeClr>
              </a:solidFill>
              <a:latin typeface="Arial" panose="020B0604020202020204" pitchFamily="34" charset="0"/>
              <a:cs typeface="Arial" panose="020B0604020202020204" pitchFamily="34" charset="0"/>
            </a:endParaRPr>
          </a:p>
          <a:p>
            <a:pPr algn="just"/>
            <a:endParaRPr lang="en-US" sz="2000" b="1" dirty="0">
              <a:solidFill>
                <a:schemeClr val="accent1">
                  <a:lumMod val="75000"/>
                </a:schemeClr>
              </a:solidFill>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2142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14B75D-0850-82E6-37C3-1485055E5219}"/>
              </a:ext>
            </a:extLst>
          </p:cNvPr>
          <p:cNvSpPr txBox="1"/>
          <p:nvPr/>
        </p:nvSpPr>
        <p:spPr>
          <a:xfrm>
            <a:off x="378068" y="331765"/>
            <a:ext cx="8990050" cy="6586418"/>
          </a:xfrm>
          <a:prstGeom prst="rect">
            <a:avLst/>
          </a:prstGeom>
          <a:noFill/>
        </p:spPr>
        <p:txBody>
          <a:bodyPr wrap="square">
            <a:spAutoFit/>
          </a:bodyPr>
          <a:lstStyle/>
          <a:p>
            <a:r>
              <a:rPr lang="en-US" b="1" dirty="0">
                <a:solidFill>
                  <a:schemeClr val="accent1">
                    <a:lumMod val="75000"/>
                  </a:schemeClr>
                </a:solidFill>
                <a:latin typeface="Arial" panose="020B0604020202020204" pitchFamily="34" charset="0"/>
                <a:cs typeface="Arial" panose="020B0604020202020204" pitchFamily="34" charset="0"/>
              </a:rPr>
              <a:t>Theme 1: </a:t>
            </a:r>
            <a:r>
              <a:rPr lang="en-US" b="1" dirty="0">
                <a:solidFill>
                  <a:srgbClr val="7030A0"/>
                </a:solidFill>
                <a:latin typeface="Arial" panose="020B0604020202020204" pitchFamily="34" charset="0"/>
                <a:cs typeface="Arial" panose="020B0604020202020204" pitchFamily="34" charset="0"/>
              </a:rPr>
              <a:t>Communication from participants</a:t>
            </a:r>
          </a:p>
          <a:p>
            <a:pPr algn="just"/>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Expressions of emotion were overwhelmingly positive and linked to certain motivators. Participants working at early stages of learning often smiled in response to sensory equipment which matched their unique needs (</a:t>
            </a:r>
            <a:r>
              <a:rPr lang="en-US" sz="1600" dirty="0" err="1">
                <a:latin typeface="Arial" panose="020B0604020202020204" pitchFamily="34" charset="0"/>
                <a:cs typeface="Arial" panose="020B0604020202020204" pitchFamily="34" charset="0"/>
              </a:rPr>
              <a:t>Humpheson</a:t>
            </a:r>
            <a:r>
              <a:rPr lang="en-US" sz="1600" dirty="0">
                <a:latin typeface="Arial" panose="020B0604020202020204" pitchFamily="34" charset="0"/>
                <a:cs typeface="Arial" panose="020B0604020202020204" pitchFamily="34" charset="0"/>
              </a:rPr>
              <a:t>, 2024). Participants with the use of language were eager to discuss the tasks, suggesting the activities themselves were bigger motivators for children with higher cognitive abilities.</a:t>
            </a:r>
          </a:p>
          <a:p>
            <a:pPr marL="285750" indent="-285750" algn="just">
              <a:buFontTx/>
              <a:buChar char="-"/>
            </a:pPr>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Participants responded positively to social interactions and success with smiles, laughter and cheering, suggesting they share the same motivators to participate in physical activity as is suggested for their mainstream peers (DfE, 2023; Buick, Mulligan, Smith, 2015).</a:t>
            </a:r>
          </a:p>
          <a:p>
            <a:pPr marL="285750" indent="-285750" algn="just">
              <a:buFontTx/>
              <a:buChar char="-"/>
            </a:pPr>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Laughter occurred in response to playful </a:t>
            </a:r>
            <a:r>
              <a:rPr lang="en-US" sz="1600" dirty="0" err="1">
                <a:latin typeface="Arial" panose="020B0604020202020204" pitchFamily="34" charset="0"/>
                <a:cs typeface="Arial" panose="020B0604020202020204" pitchFamily="34" charset="0"/>
              </a:rPr>
              <a:t>humour</a:t>
            </a:r>
            <a:r>
              <a:rPr lang="en-US" sz="1600" dirty="0">
                <a:latin typeface="Arial" panose="020B0604020202020204" pitchFamily="34" charset="0"/>
                <a:cs typeface="Arial" panose="020B0604020202020204" pitchFamily="34" charset="0"/>
              </a:rPr>
              <a:t> and banter e.g., ‘you stink’; ‘you get the ball’ from C5.</a:t>
            </a:r>
          </a:p>
          <a:p>
            <a:pPr algn="just"/>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Expressions of negative emotions were linked to deviation from regular activities and existing mood, affirming the importance of ‘meeting children where they are physically and emotionally on the day’ (</a:t>
            </a:r>
            <a:r>
              <a:rPr lang="en-US" sz="1600" dirty="0" err="1">
                <a:latin typeface="Arial" panose="020B0604020202020204" pitchFamily="34" charset="0"/>
                <a:cs typeface="Arial" panose="020B0604020202020204" pitchFamily="34" charset="0"/>
              </a:rPr>
              <a:t>Pushkarenko</a:t>
            </a:r>
            <a:r>
              <a:rPr lang="en-US" sz="1600" dirty="0">
                <a:latin typeface="Arial" panose="020B0604020202020204" pitchFamily="34" charset="0"/>
                <a:cs typeface="Arial" panose="020B0604020202020204" pitchFamily="34" charset="0"/>
              </a:rPr>
              <a:t>, Causgrove-Dunn, Goodwin, 2023, p7). </a:t>
            </a:r>
          </a:p>
          <a:p>
            <a:pPr marL="285750" indent="-285750" algn="just">
              <a:buFontTx/>
              <a:buChar char="-"/>
            </a:pPr>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Four participants identified that sensory football made them tired, providing valuable information which influenced participation e.g., C1 used his iPad to say: ‘I need a rest’.</a:t>
            </a:r>
          </a:p>
          <a:p>
            <a:pPr marL="285750" indent="-285750" algn="just">
              <a:buFontTx/>
              <a:buChar char="-"/>
            </a:pPr>
            <a:endParaRPr lang="en-US" sz="1600" dirty="0">
              <a:latin typeface="Arial" panose="020B0604020202020204" pitchFamily="34" charset="0"/>
              <a:cs typeface="Arial" panose="020B0604020202020204" pitchFamily="34" charset="0"/>
            </a:endParaRPr>
          </a:p>
          <a:p>
            <a:pPr marL="285750" indent="-285750" algn="just">
              <a:buFontTx/>
              <a:buChar char="-"/>
            </a:pPr>
            <a:r>
              <a:rPr lang="en-US" sz="1600" dirty="0">
                <a:latin typeface="Arial" panose="020B0604020202020204" pitchFamily="34" charset="0"/>
                <a:cs typeface="Arial" panose="020B0604020202020204" pitchFamily="34" charset="0"/>
              </a:rPr>
              <a:t>Feedback allowed adults to improve experiences e.g., participants indicated they enjoyed playing with peers, so more group and paired activities were offered.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5126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0DD7B2-2563-D3D0-056B-BF0A923FE8DF}"/>
              </a:ext>
            </a:extLst>
          </p:cNvPr>
          <p:cNvSpPr txBox="1"/>
          <p:nvPr/>
        </p:nvSpPr>
        <p:spPr>
          <a:xfrm>
            <a:off x="334108" y="177069"/>
            <a:ext cx="11523784" cy="400110"/>
          </a:xfrm>
          <a:prstGeom prst="rect">
            <a:avLst/>
          </a:prstGeom>
          <a:noFill/>
        </p:spPr>
        <p:txBody>
          <a:bodyPr wrap="square" rtlCol="0">
            <a:spAutoFit/>
          </a:bodyPr>
          <a:lstStyle/>
          <a:p>
            <a:r>
              <a:rPr lang="en-US" sz="2000" b="1" dirty="0">
                <a:solidFill>
                  <a:schemeClr val="accent1">
                    <a:lumMod val="75000"/>
                  </a:schemeClr>
                </a:solidFill>
                <a:latin typeface="Arial" panose="020B0604020202020204" pitchFamily="34" charset="0"/>
                <a:cs typeface="Arial" panose="020B0604020202020204" pitchFamily="34" charset="0"/>
              </a:rPr>
              <a:t>Participatory observation</a:t>
            </a:r>
            <a:endParaRPr lang="en-GB" sz="20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descr="A screenshot of a computer&#10;&#10;AI-generated content may be incorrect.">
            <a:extLst>
              <a:ext uri="{FF2B5EF4-FFF2-40B4-BE49-F238E27FC236}">
                <a16:creationId xmlns:a16="http://schemas.microsoft.com/office/drawing/2014/main" id="{EDF0A11B-EEAF-0183-00BD-CD8546621EE5}"/>
              </a:ext>
            </a:extLst>
          </p:cNvPr>
          <p:cNvPicPr>
            <a:picLocks noChangeAspect="1"/>
          </p:cNvPicPr>
          <p:nvPr/>
        </p:nvPicPr>
        <p:blipFill rotWithShape="1">
          <a:blip r:embed="rId2"/>
          <a:srcRect l="15099" t="21776" r="17736" b="23593"/>
          <a:stretch/>
        </p:blipFill>
        <p:spPr bwMode="auto">
          <a:xfrm>
            <a:off x="334108" y="1569752"/>
            <a:ext cx="8614448" cy="4669993"/>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CD9654CE-D763-F403-410D-3185ADEFA060}"/>
              </a:ext>
            </a:extLst>
          </p:cNvPr>
          <p:cNvSpPr txBox="1"/>
          <p:nvPr/>
        </p:nvSpPr>
        <p:spPr>
          <a:xfrm>
            <a:off x="390889" y="670171"/>
            <a:ext cx="8557668" cy="584775"/>
          </a:xfrm>
          <a:prstGeom prst="rect">
            <a:avLst/>
          </a:prstGeom>
          <a:noFill/>
        </p:spPr>
        <p:txBody>
          <a:bodyPr wrap="square" rtlCol="0">
            <a:spAutoFit/>
          </a:bodyPr>
          <a:lstStyle/>
          <a:p>
            <a:pPr algn="just"/>
            <a:r>
              <a:rPr lang="en-GB" sz="1600" b="1" dirty="0">
                <a:solidFill>
                  <a:srgbClr val="7030A0"/>
                </a:solidFill>
                <a:latin typeface="Arial" panose="020B0604020202020204" pitchFamily="34" charset="0"/>
                <a:cs typeface="Arial" panose="020B0604020202020204" pitchFamily="34" charset="0"/>
              </a:rPr>
              <a:t>Non-verbal communications included: </a:t>
            </a:r>
            <a:r>
              <a:rPr lang="en-GB" sz="1600" dirty="0">
                <a:latin typeface="Arial" panose="020B0604020202020204" pitchFamily="34" charset="0"/>
                <a:cs typeface="Arial" panose="020B0604020202020204" pitchFamily="34" charset="0"/>
              </a:rPr>
              <a:t>approaching/moving away from objects/activities; accepting/discarding items; vocalisations; facial expressions; gestures</a:t>
            </a:r>
          </a:p>
        </p:txBody>
      </p:sp>
    </p:spTree>
    <p:extLst>
      <p:ext uri="{BB962C8B-B14F-4D97-AF65-F5344CB8AC3E}">
        <p14:creationId xmlns:p14="http://schemas.microsoft.com/office/powerpoint/2010/main" val="622232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5BAAD50A-8774-7967-5374-F29D9ABEF989}"/>
              </a:ext>
            </a:extLst>
          </p:cNvPr>
          <p:cNvPicPr>
            <a:picLocks noChangeAspect="1"/>
          </p:cNvPicPr>
          <p:nvPr/>
        </p:nvPicPr>
        <p:blipFill rotWithShape="1">
          <a:blip r:embed="rId2"/>
          <a:srcRect l="40848" t="34519" r="41128" b="39729"/>
          <a:stretch/>
        </p:blipFill>
        <p:spPr bwMode="auto">
          <a:xfrm>
            <a:off x="8313527" y="1581801"/>
            <a:ext cx="3878473" cy="3694397"/>
          </a:xfrm>
          <a:prstGeom prst="rect">
            <a:avLst/>
          </a:prstGeom>
          <a:ln>
            <a:noFill/>
          </a:ln>
          <a:extLst>
            <a:ext uri="{53640926-AAD7-44D8-BBD7-CCE9431645EC}">
              <a14:shadowObscured xmlns:a14="http://schemas.microsoft.com/office/drawing/2010/main"/>
            </a:ext>
          </a:extLst>
        </p:spPr>
      </p:pic>
      <p:pic>
        <p:nvPicPr>
          <p:cNvPr id="4" name="Picture 3" descr="A screenshot of a computer&#10;&#10;AI-generated content may be incorrect.">
            <a:extLst>
              <a:ext uri="{FF2B5EF4-FFF2-40B4-BE49-F238E27FC236}">
                <a16:creationId xmlns:a16="http://schemas.microsoft.com/office/drawing/2014/main" id="{39F4B782-4B86-C6CF-5D0F-6EF651E1E5EE}"/>
              </a:ext>
            </a:extLst>
          </p:cNvPr>
          <p:cNvPicPr>
            <a:picLocks noChangeAspect="1"/>
          </p:cNvPicPr>
          <p:nvPr/>
        </p:nvPicPr>
        <p:blipFill rotWithShape="1">
          <a:blip r:embed="rId3"/>
          <a:srcRect l="55220" t="30323" r="10341" b="21184"/>
          <a:stretch/>
        </p:blipFill>
        <p:spPr bwMode="auto">
          <a:xfrm>
            <a:off x="4623686" y="177587"/>
            <a:ext cx="3632669" cy="341021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6751BB2D-6E83-35D7-7FDA-B3CEFF94220F}"/>
              </a:ext>
            </a:extLst>
          </p:cNvPr>
          <p:cNvSpPr txBox="1"/>
          <p:nvPr/>
        </p:nvSpPr>
        <p:spPr>
          <a:xfrm>
            <a:off x="498229" y="465975"/>
            <a:ext cx="3598984" cy="5909310"/>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Example comments from AAC devices/verbal comments:</a:t>
            </a:r>
          </a:p>
          <a:p>
            <a:endParaRPr lang="en-US" b="1" dirty="0">
              <a:solidFill>
                <a:srgbClr val="7030A0"/>
              </a:solidFill>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C1: </a:t>
            </a:r>
            <a:r>
              <a:rPr lang="en-US" dirty="0">
                <a:latin typeface="Arial" panose="020B0604020202020204" pitchFamily="34" charset="0"/>
                <a:cs typeface="Arial" panose="020B0604020202020204" pitchFamily="34" charset="0"/>
              </a:rPr>
              <a:t>‘wow, it is great’, ‘I need a rest’, ‘good’</a:t>
            </a:r>
          </a:p>
          <a:p>
            <a:endParaRPr lang="en-US" b="1" dirty="0">
              <a:solidFill>
                <a:srgbClr val="7030A0"/>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C3: </a:t>
            </a:r>
            <a:r>
              <a:rPr lang="en-US" dirty="0">
                <a:latin typeface="Arial" panose="020B0604020202020204" pitchFamily="34" charset="0"/>
                <a:cs typeface="Arial" panose="020B0604020202020204" pitchFamily="34" charset="0"/>
              </a:rPr>
              <a:t>‘happy’; ‘want again’; ‘tired’; ‘silly’, ‘excited’</a:t>
            </a:r>
          </a:p>
          <a:p>
            <a:endParaRPr lang="en-US" b="1" dirty="0">
              <a:solidFill>
                <a:srgbClr val="7030A0"/>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C5: </a:t>
            </a:r>
            <a:r>
              <a:rPr lang="en-US" dirty="0">
                <a:latin typeface="Arial" panose="020B0604020202020204" pitchFamily="34" charset="0"/>
                <a:cs typeface="Arial" panose="020B0604020202020204" pitchFamily="34" charset="0"/>
              </a:rPr>
              <a:t>giving instructions e.g., ‘you get the ball’, ‘you stink’, ‘I want to use my hands/feet’, ‘fight’.</a:t>
            </a:r>
          </a:p>
          <a:p>
            <a:pPr algn="just"/>
            <a:endParaRPr lang="en-US" dirty="0">
              <a:latin typeface="Arial" panose="020B0604020202020204" pitchFamily="34" charset="0"/>
              <a:cs typeface="Arial" panose="020B0604020202020204" pitchFamily="34" charset="0"/>
            </a:endParaRPr>
          </a:p>
          <a:p>
            <a:pPr algn="just"/>
            <a:r>
              <a:rPr lang="en-US" b="1" dirty="0">
                <a:solidFill>
                  <a:schemeClr val="accent1">
                    <a:lumMod val="75000"/>
                  </a:schemeClr>
                </a:solidFill>
                <a:latin typeface="Arial" panose="020B0604020202020204" pitchFamily="34" charset="0"/>
                <a:cs typeface="Arial" panose="020B0604020202020204" pitchFamily="34" charset="0"/>
              </a:rPr>
              <a:t>C6: </a:t>
            </a:r>
            <a:r>
              <a:rPr lang="en-US" dirty="0">
                <a:latin typeface="Arial" panose="020B0604020202020204" pitchFamily="34" charset="0"/>
                <a:cs typeface="Arial" panose="020B0604020202020204" pitchFamily="34" charset="0"/>
              </a:rPr>
              <a:t>‘Can we do big tackle? It’s cool’, ‘I’m tired’, ‘happy’, ‘that was fun!’</a:t>
            </a:r>
          </a:p>
          <a:p>
            <a:endParaRPr lang="en-US" b="1" dirty="0">
              <a:solidFill>
                <a:srgbClr val="7030A0"/>
              </a:solidFill>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C10: </a:t>
            </a:r>
            <a:r>
              <a:rPr lang="en-US" dirty="0">
                <a:latin typeface="Arial" panose="020B0604020202020204" pitchFamily="34" charset="0"/>
                <a:cs typeface="Arial" panose="020B0604020202020204" pitchFamily="34" charset="0"/>
              </a:rPr>
              <a:t>‘ball, kick, now’, ‘more’, ‘good’</a:t>
            </a:r>
          </a:p>
          <a:p>
            <a:endParaRPr lang="en-US" b="1" dirty="0">
              <a:solidFill>
                <a:srgbClr val="7030A0"/>
              </a:solidFill>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C11: </a:t>
            </a:r>
            <a:r>
              <a:rPr lang="en-US" dirty="0">
                <a:latin typeface="Arial" panose="020B0604020202020204" pitchFamily="34" charset="0"/>
                <a:cs typeface="Arial" panose="020B0604020202020204" pitchFamily="34" charset="0"/>
              </a:rPr>
              <a:t>‘oh wow’, ‘good job’, ‘I did it’</a:t>
            </a:r>
            <a:endParaRPr lang="en-GB" dirty="0">
              <a:latin typeface="Arial" panose="020B0604020202020204" pitchFamily="34" charset="0"/>
              <a:cs typeface="Arial" panose="020B0604020202020204" pitchFamily="34" charset="0"/>
            </a:endParaRPr>
          </a:p>
        </p:txBody>
      </p:sp>
      <p:pic>
        <p:nvPicPr>
          <p:cNvPr id="3" name="Picture 2" descr="A screenshot of a computer&#10;&#10;AI-generated content may be incorrect.">
            <a:extLst>
              <a:ext uri="{FF2B5EF4-FFF2-40B4-BE49-F238E27FC236}">
                <a16:creationId xmlns:a16="http://schemas.microsoft.com/office/drawing/2014/main" id="{BCC1A0FA-A672-E616-5038-B563D161F190}"/>
              </a:ext>
            </a:extLst>
          </p:cNvPr>
          <p:cNvPicPr>
            <a:picLocks noChangeAspect="1"/>
          </p:cNvPicPr>
          <p:nvPr/>
        </p:nvPicPr>
        <p:blipFill rotWithShape="1">
          <a:blip r:embed="rId2"/>
          <a:srcRect l="59560" t="34779" r="19853" b="41534"/>
          <a:stretch>
            <a:fillRect/>
          </a:stretch>
        </p:blipFill>
        <p:spPr bwMode="auto">
          <a:xfrm>
            <a:off x="4341855" y="3720421"/>
            <a:ext cx="3914500" cy="30027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49927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 Box 2">
            <a:extLst>
              <a:ext uri="{FF2B5EF4-FFF2-40B4-BE49-F238E27FC236}">
                <a16:creationId xmlns:a16="http://schemas.microsoft.com/office/drawing/2014/main" id="{3072F09A-650C-92AA-ED76-AC83A5D13E7C}"/>
              </a:ext>
            </a:extLst>
          </p:cNvPr>
          <p:cNvSpPr txBox="1">
            <a:spLocks noChangeArrowheads="1"/>
          </p:cNvSpPr>
          <p:nvPr/>
        </p:nvSpPr>
        <p:spPr bwMode="auto">
          <a:xfrm>
            <a:off x="614223" y="5351929"/>
            <a:ext cx="3517482" cy="1506071"/>
          </a:xfrm>
          <a:prstGeom prst="rect">
            <a:avLst/>
          </a:prstGeom>
        </p:spPr>
        <p:txBody>
          <a:bodyPr rot="0" vert="horz" lIns="91440" tIns="45720" rIns="91440" bIns="45720" rtlCol="0" anchorCtr="0">
            <a:normAutofit lnSpcReduction="10000"/>
          </a:bodyPr>
          <a:lstStyle/>
          <a:p>
            <a:pPr algn="just">
              <a:spcBef>
                <a:spcPts val="1000"/>
              </a:spcBef>
              <a:buClr>
                <a:schemeClr val="accent1"/>
              </a:buClr>
              <a:buSzPct val="80000"/>
            </a:pPr>
            <a:r>
              <a:rPr lang="en-US" sz="1600" dirty="0">
                <a:solidFill>
                  <a:schemeClr val="tx1">
                    <a:lumMod val="75000"/>
                    <a:lumOff val="25000"/>
                  </a:schemeClr>
                </a:solidFill>
                <a:effectLst/>
                <a:latin typeface="Arial" panose="020B0604020202020204" pitchFamily="34" charset="0"/>
                <a:cs typeface="Arial" panose="020B0604020202020204" pitchFamily="34" charset="0"/>
              </a:rPr>
              <a:t>C1 chose this as his </a:t>
            </a:r>
            <a:r>
              <a:rPr lang="en-US" sz="1600" dirty="0" err="1">
                <a:solidFill>
                  <a:schemeClr val="tx1">
                    <a:lumMod val="75000"/>
                    <a:lumOff val="25000"/>
                  </a:schemeClr>
                </a:solidFill>
                <a:effectLst/>
                <a:latin typeface="Arial" panose="020B0604020202020204" pitchFamily="34" charset="0"/>
                <a:cs typeface="Arial" panose="020B0604020202020204" pitchFamily="34" charset="0"/>
              </a:rPr>
              <a:t>favourite</a:t>
            </a:r>
            <a:r>
              <a:rPr lang="en-US" sz="1600" dirty="0">
                <a:solidFill>
                  <a:schemeClr val="tx1">
                    <a:lumMod val="75000"/>
                    <a:lumOff val="25000"/>
                  </a:schemeClr>
                </a:solidFill>
                <a:effectLst/>
                <a:latin typeface="Arial" panose="020B0604020202020204" pitchFamily="34" charset="0"/>
                <a:cs typeface="Arial" panose="020B0604020202020204" pitchFamily="34" charset="0"/>
              </a:rPr>
              <a:t> of three photographs he was asked to consider. When asked why, he pointed to the ‘Katie’ symbol and my photograph, showing he values interactions with adults.</a:t>
            </a:r>
          </a:p>
        </p:txBody>
      </p:sp>
      <p:pic>
        <p:nvPicPr>
          <p:cNvPr id="2" name="Picture 1" descr="A screenshot of a computer&#10;&#10;AI-generated content may be incorrect.">
            <a:extLst>
              <a:ext uri="{FF2B5EF4-FFF2-40B4-BE49-F238E27FC236}">
                <a16:creationId xmlns:a16="http://schemas.microsoft.com/office/drawing/2014/main" id="{DBE0AA52-03AA-78BE-D408-92946DB34AD5}"/>
              </a:ext>
            </a:extLst>
          </p:cNvPr>
          <p:cNvPicPr>
            <a:picLocks noChangeAspect="1"/>
          </p:cNvPicPr>
          <p:nvPr/>
        </p:nvPicPr>
        <p:blipFill rotWithShape="1">
          <a:blip r:embed="rId2"/>
          <a:srcRect l="59314" t="26118" r="18729" b="28094"/>
          <a:stretch/>
        </p:blipFill>
        <p:spPr bwMode="auto">
          <a:xfrm>
            <a:off x="506639" y="105837"/>
            <a:ext cx="3709845" cy="5163869"/>
          </a:xfrm>
          <a:prstGeom prst="rect">
            <a:avLst/>
          </a:prstGeom>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563BC99A-1BBC-A8F5-3564-BB86FA1213E1}"/>
              </a:ext>
            </a:extLst>
          </p:cNvPr>
          <p:cNvSpPr txBox="1"/>
          <p:nvPr/>
        </p:nvSpPr>
        <p:spPr>
          <a:xfrm>
            <a:off x="4820536" y="5491936"/>
            <a:ext cx="3987225"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A number of children chose photographs where they were playing with other children as their favourites.</a:t>
            </a:r>
          </a:p>
        </p:txBody>
      </p:sp>
      <p:sp>
        <p:nvSpPr>
          <p:cNvPr id="7" name="AutoShape 2" descr="Evidence image #3">
            <a:extLst>
              <a:ext uri="{FF2B5EF4-FFF2-40B4-BE49-F238E27FC236}">
                <a16:creationId xmlns:a16="http://schemas.microsoft.com/office/drawing/2014/main" id="{44165519-1F9D-A615-BEE1-ADA4DCEAE1F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1E2E0455-7096-AEF6-EBC0-2755FF551D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142261" y="751321"/>
            <a:ext cx="5163869" cy="3872901"/>
          </a:xfrm>
          <a:prstGeom prst="rect">
            <a:avLst/>
          </a:prstGeom>
        </p:spPr>
      </p:pic>
      <p:sp>
        <p:nvSpPr>
          <p:cNvPr id="10" name="Rectangle: Rounded Corners 9">
            <a:extLst>
              <a:ext uri="{FF2B5EF4-FFF2-40B4-BE49-F238E27FC236}">
                <a16:creationId xmlns:a16="http://schemas.microsoft.com/office/drawing/2014/main" id="{95F5F84B-A6FA-1FEB-4C76-38140E8DA9E5}"/>
              </a:ext>
            </a:extLst>
          </p:cNvPr>
          <p:cNvSpPr/>
          <p:nvPr/>
        </p:nvSpPr>
        <p:spPr>
          <a:xfrm>
            <a:off x="5046827" y="2863406"/>
            <a:ext cx="935340" cy="10524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69B87A64-61A4-BDE2-48F3-A1F444C9B906}"/>
              </a:ext>
            </a:extLst>
          </p:cNvPr>
          <p:cNvSpPr/>
          <p:nvPr/>
        </p:nvSpPr>
        <p:spPr>
          <a:xfrm>
            <a:off x="6303078" y="328067"/>
            <a:ext cx="530491" cy="5235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03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44A7D9-3E3F-63EE-B96D-654C64BF9DAC}"/>
              </a:ext>
            </a:extLst>
          </p:cNvPr>
          <p:cNvSpPr txBox="1"/>
          <p:nvPr/>
        </p:nvSpPr>
        <p:spPr>
          <a:xfrm>
            <a:off x="300005" y="199845"/>
            <a:ext cx="8650031" cy="1754326"/>
          </a:xfrm>
          <a:prstGeom prst="rect">
            <a:avLst/>
          </a:prstGeom>
          <a:noFill/>
        </p:spPr>
        <p:txBody>
          <a:bodyPr wrap="square" rtlCol="0">
            <a:spAutoFit/>
          </a:bodyPr>
          <a:lstStyle/>
          <a:p>
            <a:pPr algn="just"/>
            <a:r>
              <a:rPr lang="en-US" b="1" dirty="0">
                <a:solidFill>
                  <a:schemeClr val="accent1">
                    <a:lumMod val="75000"/>
                  </a:schemeClr>
                </a:solidFill>
                <a:latin typeface="Arial" panose="020B0604020202020204" pitchFamily="34" charset="0"/>
                <a:cs typeface="Arial" panose="020B0604020202020204" pitchFamily="34" charset="0"/>
              </a:rPr>
              <a:t>Target setting</a:t>
            </a:r>
          </a:p>
          <a:p>
            <a:pPr algn="just"/>
            <a:endParaRPr lang="en-US" dirty="0"/>
          </a:p>
          <a:p>
            <a:pPr algn="just"/>
            <a:r>
              <a:rPr lang="en-US" dirty="0">
                <a:latin typeface="Arial" panose="020B0604020202020204" pitchFamily="34" charset="0"/>
                <a:cs typeface="Arial" panose="020B0604020202020204" pitchFamily="34" charset="0"/>
              </a:rPr>
              <a:t>Participants should be given opportunities to set their own targets as part of the assessment process.</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Many of my pupils chose sports activities as something they wanted to get better at. </a:t>
            </a:r>
            <a:endParaRPr lang="en-GB" dirty="0">
              <a:latin typeface="Arial" panose="020B0604020202020204" pitchFamily="34" charset="0"/>
              <a:cs typeface="Arial" panose="020B0604020202020204" pitchFamily="34" charset="0"/>
            </a:endParaRPr>
          </a:p>
        </p:txBody>
      </p:sp>
      <p:pic>
        <p:nvPicPr>
          <p:cNvPr id="3" name="Picture 2" descr="A person in a wheelchair with a sticker">
            <a:extLst>
              <a:ext uri="{FF2B5EF4-FFF2-40B4-BE49-F238E27FC236}">
                <a16:creationId xmlns:a16="http://schemas.microsoft.com/office/drawing/2014/main" id="{1C106FEB-3F07-23B6-B431-67AE2458B7BA}"/>
              </a:ext>
            </a:extLst>
          </p:cNvPr>
          <p:cNvPicPr>
            <a:picLocks noChangeAspect="1"/>
          </p:cNvPicPr>
          <p:nvPr/>
        </p:nvPicPr>
        <p:blipFill>
          <a:blip r:embed="rId2" cstate="print">
            <a:extLst>
              <a:ext uri="{28A0092B-C50C-407E-A947-70E740481C1C}">
                <a14:useLocalDpi xmlns:a14="http://schemas.microsoft.com/office/drawing/2010/main" val="0"/>
              </a:ext>
            </a:extLst>
          </a:blip>
          <a:srcRect r="6010" b="18852"/>
          <a:stretch>
            <a:fillRect/>
          </a:stretch>
        </p:blipFill>
        <p:spPr bwMode="auto">
          <a:xfrm>
            <a:off x="464618" y="2157253"/>
            <a:ext cx="4021857" cy="4630564"/>
          </a:xfrm>
          <a:prstGeom prst="rect">
            <a:avLst/>
          </a:prstGeom>
          <a:noFill/>
          <a:ln>
            <a:noFill/>
          </a:ln>
        </p:spPr>
      </p:pic>
      <p:pic>
        <p:nvPicPr>
          <p:cNvPr id="4" name="Picture 3" descr="A screenshot of a computer&#10;&#10;AI-generated content may be incorrect.">
            <a:extLst>
              <a:ext uri="{FF2B5EF4-FFF2-40B4-BE49-F238E27FC236}">
                <a16:creationId xmlns:a16="http://schemas.microsoft.com/office/drawing/2014/main" id="{9FF428A8-6583-56E4-EDF8-060B0FC69C19}"/>
              </a:ext>
            </a:extLst>
          </p:cNvPr>
          <p:cNvPicPr>
            <a:picLocks noChangeAspect="1"/>
          </p:cNvPicPr>
          <p:nvPr/>
        </p:nvPicPr>
        <p:blipFill rotWithShape="1">
          <a:blip r:embed="rId3"/>
          <a:srcRect l="38621" t="26276" r="31563" b="41407"/>
          <a:stretch>
            <a:fillRect/>
          </a:stretch>
        </p:blipFill>
        <p:spPr bwMode="auto">
          <a:xfrm>
            <a:off x="4736192" y="2157253"/>
            <a:ext cx="6409400" cy="46305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87775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F3D7A9-AAFE-D257-77AD-B644E82678AC}"/>
              </a:ext>
            </a:extLst>
          </p:cNvPr>
          <p:cNvSpPr txBox="1"/>
          <p:nvPr/>
        </p:nvSpPr>
        <p:spPr>
          <a:xfrm>
            <a:off x="507022" y="378713"/>
            <a:ext cx="8613531" cy="646331"/>
          </a:xfrm>
          <a:prstGeom prst="rect">
            <a:avLst/>
          </a:prstGeom>
          <a:noFill/>
        </p:spPr>
        <p:txBody>
          <a:bodyPr wrap="square">
            <a:spAutoFit/>
          </a:bodyPr>
          <a:lstStyle/>
          <a:p>
            <a:r>
              <a:rPr lang="en-US" b="1" dirty="0">
                <a:solidFill>
                  <a:schemeClr val="accent1">
                    <a:lumMod val="75000"/>
                  </a:schemeClr>
                </a:solidFill>
                <a:latin typeface="Arial" panose="020B0604020202020204" pitchFamily="34" charset="0"/>
                <a:cs typeface="Arial" panose="020B0604020202020204" pitchFamily="34" charset="0"/>
              </a:rPr>
              <a:t>Theme 2: Holistic development</a:t>
            </a:r>
          </a:p>
          <a:p>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80F7A3A-3DE8-8667-C02F-CFA1FC4C3CC5}"/>
              </a:ext>
            </a:extLst>
          </p:cNvPr>
          <p:cNvSpPr txBox="1"/>
          <p:nvPr/>
        </p:nvSpPr>
        <p:spPr>
          <a:xfrm>
            <a:off x="507022" y="1025044"/>
            <a:ext cx="8414237" cy="5262979"/>
          </a:xfrm>
          <a:prstGeom prst="rect">
            <a:avLst/>
          </a:prstGeom>
          <a:noFill/>
        </p:spPr>
        <p:txBody>
          <a:bodyPr wrap="square">
            <a:spAutoFit/>
          </a:bodyPr>
          <a:lstStyle/>
          <a:p>
            <a:pPr algn="just"/>
            <a:r>
              <a:rPr lang="en-GB" sz="1600" dirty="0">
                <a:latin typeface="Arial" panose="020B0604020202020204" pitchFamily="34" charset="0"/>
                <a:cs typeface="Arial" panose="020B0604020202020204" pitchFamily="34" charset="0"/>
              </a:rPr>
              <a:t>Individuals with SEND are known to benefit from adapted football e.g., improvements in motor skills have been found for individuals with mild disabilities (</a:t>
            </a:r>
            <a:r>
              <a:rPr lang="en-GB" sz="1600" dirty="0" err="1">
                <a:latin typeface="Arial" panose="020B0604020202020204" pitchFamily="34" charset="0"/>
                <a:cs typeface="Arial" panose="020B0604020202020204" pitchFamily="34" charset="0"/>
              </a:rPr>
              <a:t>Mercea</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Matanescu</a:t>
            </a:r>
            <a:r>
              <a:rPr lang="en-GB" sz="1600" dirty="0">
                <a:latin typeface="Arial" panose="020B0604020202020204" pitchFamily="34" charset="0"/>
                <a:cs typeface="Arial" panose="020B0604020202020204" pitchFamily="34" charset="0"/>
              </a:rPr>
              <a:t>, 2024) yet whether these benefits are held by individuals with PMLD/SLD had yet to be investigated.</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endParaRPr lang="en-GB" sz="1600" dirty="0">
              <a:latin typeface="Arial" panose="020B0604020202020204" pitchFamily="34" charset="0"/>
              <a:ea typeface="Calibri" panose="020F0502020204030204" pitchFamily="34" charset="0"/>
              <a:cs typeface="Arial" panose="020B0604020202020204" pitchFamily="34" charset="0"/>
            </a:endParaRPr>
          </a:p>
          <a:p>
            <a:pPr algn="just"/>
            <a:r>
              <a:rPr lang="en-GB" sz="1600" dirty="0">
                <a:latin typeface="Arial" panose="020B0604020202020204" pitchFamily="34" charset="0"/>
                <a:ea typeface="Calibri" panose="020F0502020204030204" pitchFamily="34" charset="0"/>
                <a:cs typeface="Arial" panose="020B0604020202020204" pitchFamily="34" charset="0"/>
              </a:rPr>
              <a:t>This r</a:t>
            </a:r>
            <a:r>
              <a:rPr lang="en-GB" sz="1600" dirty="0">
                <a:effectLst/>
                <a:latin typeface="Arial" panose="020B0604020202020204" pitchFamily="34" charset="0"/>
                <a:ea typeface="Calibri" panose="020F0502020204030204" pitchFamily="34" charset="0"/>
                <a:cs typeface="Arial" panose="020B0604020202020204" pitchFamily="34" charset="0"/>
              </a:rPr>
              <a:t>esearch confirmed findings that PE is a natural opportunity to develop cross-curricular skills </a:t>
            </a:r>
            <a:r>
              <a:rPr lang="en-US" sz="1600" dirty="0">
                <a:effectLst/>
                <a:latin typeface="Arial" panose="020B0604020202020204" pitchFamily="34" charset="0"/>
                <a:ea typeface="Calibri" panose="020F0502020204030204" pitchFamily="34" charset="0"/>
                <a:cs typeface="Arial" panose="020B0604020202020204" pitchFamily="34" charset="0"/>
              </a:rPr>
              <a:t>(Cullingford-Agnew </a:t>
            </a:r>
            <a:r>
              <a:rPr lang="en-US" sz="1600" i="1" dirty="0">
                <a:effectLst/>
                <a:latin typeface="Arial" panose="020B0604020202020204" pitchFamily="34" charset="0"/>
                <a:ea typeface="Calibri" panose="020F0502020204030204" pitchFamily="34" charset="0"/>
                <a:cs typeface="Arial" panose="020B0604020202020204" pitchFamily="34" charset="0"/>
              </a:rPr>
              <a:t>et al.,</a:t>
            </a:r>
            <a:r>
              <a:rPr lang="en-US" sz="1600" dirty="0">
                <a:effectLst/>
                <a:latin typeface="Arial" panose="020B0604020202020204" pitchFamily="34" charset="0"/>
                <a:ea typeface="Calibri" panose="020F0502020204030204" pitchFamily="34" charset="0"/>
                <a:cs typeface="Arial" panose="020B0604020202020204" pitchFamily="34" charset="0"/>
              </a:rPr>
              <a:t> 2015), despite </a:t>
            </a:r>
            <a:r>
              <a:rPr lang="en-US" sz="1600" dirty="0" err="1">
                <a:effectLst/>
                <a:latin typeface="Arial" panose="020B0604020202020204" pitchFamily="34" charset="0"/>
                <a:ea typeface="Calibri" panose="020F0502020204030204" pitchFamily="34" charset="0"/>
                <a:cs typeface="Arial" panose="020B0604020202020204" pitchFamily="34" charset="0"/>
              </a:rPr>
              <a:t>programmes</a:t>
            </a:r>
            <a:r>
              <a:rPr lang="en-US" sz="1600" dirty="0">
                <a:effectLst/>
                <a:latin typeface="Arial" panose="020B0604020202020204" pitchFamily="34" charset="0"/>
                <a:ea typeface="Calibri" panose="020F0502020204030204" pitchFamily="34" charset="0"/>
                <a:cs typeface="Arial" panose="020B0604020202020204" pitchFamily="34" charset="0"/>
              </a:rPr>
              <a:t> designed for individuals with SEND often being based on the acquisition of motoric skills.</a:t>
            </a:r>
          </a:p>
          <a:p>
            <a:pPr algn="just"/>
            <a:endParaRPr lang="en-US" sz="1600" dirty="0">
              <a:latin typeface="Arial" panose="020B0604020202020204" pitchFamily="34" charset="0"/>
              <a:ea typeface="Calibri" panose="020F0502020204030204" pitchFamily="34" charset="0"/>
              <a:cs typeface="Arial" panose="020B0604020202020204" pitchFamily="34" charset="0"/>
            </a:endParaRPr>
          </a:p>
          <a:p>
            <a:pPr algn="just"/>
            <a:r>
              <a:rPr lang="en-US" sz="1600" dirty="0">
                <a:effectLst/>
                <a:latin typeface="Arial" panose="020B0604020202020204" pitchFamily="34" charset="0"/>
                <a:ea typeface="Calibri" panose="020F0502020204030204" pitchFamily="34" charset="0"/>
                <a:cs typeface="Arial" panose="020B0604020202020204" pitchFamily="34" charset="0"/>
              </a:rPr>
              <a:t>Progress was made across all areas of participants’ IEPs and could be linked to specific football activities.</a:t>
            </a:r>
          </a:p>
          <a:p>
            <a:pPr algn="just"/>
            <a:endParaRPr lang="en-US" sz="1600" dirty="0">
              <a:latin typeface="Arial" panose="020B0604020202020204" pitchFamily="34" charset="0"/>
              <a:ea typeface="Calibri" panose="020F0502020204030204" pitchFamily="34" charset="0"/>
              <a:cs typeface="Arial" panose="020B0604020202020204" pitchFamily="34" charset="0"/>
            </a:endParaRPr>
          </a:p>
          <a:p>
            <a:pPr algn="just"/>
            <a:r>
              <a:rPr lang="en-US" sz="1600" dirty="0">
                <a:effectLst/>
                <a:latin typeface="Arial" panose="020B0604020202020204" pitchFamily="34" charset="0"/>
                <a:ea typeface="Calibri" panose="020F0502020204030204" pitchFamily="34" charset="0"/>
                <a:cs typeface="Arial" panose="020B0604020202020204" pitchFamily="34" charset="0"/>
              </a:rPr>
              <a:t>Skills learned in sensory football were found to be highly transferable, supporting findings that young people with disabilities can </a:t>
            </a:r>
            <a:r>
              <a:rPr lang="en-US" sz="1600" dirty="0" err="1">
                <a:effectLst/>
                <a:latin typeface="Arial" panose="020B0604020202020204" pitchFamily="34" charset="0"/>
                <a:ea typeface="Calibri" panose="020F0502020204030204" pitchFamily="34" charset="0"/>
                <a:cs typeface="Arial" panose="020B0604020202020204" pitchFamily="34" charset="0"/>
              </a:rPr>
              <a:t>generalise</a:t>
            </a:r>
            <a:r>
              <a:rPr lang="en-US" sz="1600" dirty="0">
                <a:effectLst/>
                <a:latin typeface="Arial" panose="020B0604020202020204" pitchFamily="34" charset="0"/>
                <a:ea typeface="Calibri" panose="020F0502020204030204" pitchFamily="34" charset="0"/>
                <a:cs typeface="Arial" panose="020B0604020202020204" pitchFamily="34" charset="0"/>
              </a:rPr>
              <a:t> new skills (Baias and Sandor, 2023). Children were able to respond to more situations due to learning more skills (Dudley </a:t>
            </a:r>
            <a:r>
              <a:rPr lang="en-US" sz="1600" i="1" dirty="0">
                <a:effectLst/>
                <a:latin typeface="Arial" panose="020B0604020202020204" pitchFamily="34" charset="0"/>
                <a:ea typeface="Calibri" panose="020F0502020204030204" pitchFamily="34" charset="0"/>
                <a:cs typeface="Arial" panose="020B0604020202020204" pitchFamily="34" charset="0"/>
              </a:rPr>
              <a:t>et al.,  </a:t>
            </a:r>
            <a:r>
              <a:rPr lang="en-US" sz="1600" dirty="0">
                <a:effectLst/>
                <a:latin typeface="Arial" panose="020B0604020202020204" pitchFamily="34" charset="0"/>
                <a:ea typeface="Calibri" panose="020F0502020204030204" pitchFamily="34" charset="0"/>
                <a:cs typeface="Arial" panose="020B0604020202020204" pitchFamily="34" charset="0"/>
              </a:rPr>
              <a:t>2017).</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This research challenges Whitehead’s (2010b, p38) statement that ‘all by the most severely disabled possess the building blocks of physical literacy. Participants clearly demonstrated the ‘motivation, confidence, physical competence, knowledge and understanding’ associated with physical literacy (Whitehead, 2010).</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292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0D1F28-8E00-1E30-6106-BFAD9C91A5F3}"/>
              </a:ext>
            </a:extLst>
          </p:cNvPr>
          <p:cNvSpPr txBox="1"/>
          <p:nvPr/>
        </p:nvSpPr>
        <p:spPr>
          <a:xfrm>
            <a:off x="507022" y="378713"/>
            <a:ext cx="5858609" cy="3970318"/>
          </a:xfrm>
          <a:prstGeom prst="rect">
            <a:avLst/>
          </a:prstGeom>
          <a:noFill/>
        </p:spPr>
        <p:txBody>
          <a:bodyPr wrap="square">
            <a:spAutoFit/>
          </a:bodyPr>
          <a:lstStyle/>
          <a:p>
            <a:r>
              <a:rPr lang="en-US" sz="2000" b="1" dirty="0">
                <a:solidFill>
                  <a:schemeClr val="accent1">
                    <a:lumMod val="75000"/>
                  </a:schemeClr>
                </a:solidFill>
                <a:latin typeface="Arial" panose="020B0604020202020204" pitchFamily="34" charset="0"/>
                <a:cs typeface="Arial" panose="020B0604020202020204" pitchFamily="34" charset="0"/>
              </a:rPr>
              <a:t>Evidence for Learning</a:t>
            </a:r>
          </a:p>
          <a:p>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Notes on progress were recorded by hand during sessions.</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Progress was then recorded weekly on the online Evidence for Learning platform, alongside photographs and videos.</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The evidence was then linked to an individual’s IEP targets.</a:t>
            </a:r>
          </a:p>
          <a:p>
            <a:pPr marL="285750" indent="-285750">
              <a:buFontTx/>
              <a:buChar char="-"/>
            </a:pPr>
            <a:endParaRPr lang="en-US" dirty="0">
              <a:latin typeface="Arial" panose="020B0604020202020204" pitchFamily="34" charset="0"/>
              <a:cs typeface="Arial" panose="020B0604020202020204" pitchFamily="34" charset="0"/>
            </a:endParaRPr>
          </a:p>
          <a:p>
            <a:pPr marL="285750" indent="-285750">
              <a:buFontTx/>
              <a:buChar char="-"/>
            </a:pPr>
            <a:r>
              <a:rPr lang="en-US" dirty="0">
                <a:latin typeface="Arial" panose="020B0604020202020204" pitchFamily="34" charset="0"/>
                <a:cs typeface="Arial" panose="020B0604020202020204" pitchFamily="34" charset="0"/>
              </a:rPr>
              <a:t>The entries were combined in a learning journal and coded.</a:t>
            </a:r>
          </a:p>
        </p:txBody>
      </p:sp>
      <p:pic>
        <p:nvPicPr>
          <p:cNvPr id="4" name="Picture 3">
            <a:extLst>
              <a:ext uri="{FF2B5EF4-FFF2-40B4-BE49-F238E27FC236}">
                <a16:creationId xmlns:a16="http://schemas.microsoft.com/office/drawing/2014/main" id="{BE90BFB7-F194-8007-9CBA-8BCCC4CC698D}"/>
              </a:ext>
            </a:extLst>
          </p:cNvPr>
          <p:cNvPicPr>
            <a:picLocks noChangeAspect="1"/>
          </p:cNvPicPr>
          <p:nvPr/>
        </p:nvPicPr>
        <p:blipFill>
          <a:blip r:embed="rId2"/>
          <a:srcRect l="34134" t="20513" r="35096" b="12308"/>
          <a:stretch/>
        </p:blipFill>
        <p:spPr>
          <a:xfrm>
            <a:off x="6635262" y="0"/>
            <a:ext cx="5556738" cy="6862780"/>
          </a:xfrm>
          <a:prstGeom prst="rect">
            <a:avLst/>
          </a:prstGeom>
        </p:spPr>
      </p:pic>
      <p:sp>
        <p:nvSpPr>
          <p:cNvPr id="5" name="Rectangle 4">
            <a:extLst>
              <a:ext uri="{FF2B5EF4-FFF2-40B4-BE49-F238E27FC236}">
                <a16:creationId xmlns:a16="http://schemas.microsoft.com/office/drawing/2014/main" id="{3EE73C52-C810-BA6A-5507-CA6AEBB8E451}"/>
              </a:ext>
            </a:extLst>
          </p:cNvPr>
          <p:cNvSpPr/>
          <p:nvPr/>
        </p:nvSpPr>
        <p:spPr>
          <a:xfrm>
            <a:off x="6811108" y="0"/>
            <a:ext cx="855784" cy="152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5DAFCD3-F65D-F65E-3320-0454E3282EA3}"/>
              </a:ext>
            </a:extLst>
          </p:cNvPr>
          <p:cNvSpPr/>
          <p:nvPr/>
        </p:nvSpPr>
        <p:spPr>
          <a:xfrm>
            <a:off x="6811108" y="2344615"/>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01DA55D-75AD-2AE7-F3E1-C6ABFE0021B5}"/>
              </a:ext>
            </a:extLst>
          </p:cNvPr>
          <p:cNvSpPr/>
          <p:nvPr/>
        </p:nvSpPr>
        <p:spPr>
          <a:xfrm>
            <a:off x="10694680" y="2465484"/>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D0E7968-C404-F30C-C830-D902C9FE6D74}"/>
              </a:ext>
            </a:extLst>
          </p:cNvPr>
          <p:cNvSpPr/>
          <p:nvPr/>
        </p:nvSpPr>
        <p:spPr>
          <a:xfrm>
            <a:off x="10032327" y="2556922"/>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89B99C26-D9F0-E028-F953-B75C71AA7399}"/>
              </a:ext>
            </a:extLst>
          </p:cNvPr>
          <p:cNvSpPr/>
          <p:nvPr/>
        </p:nvSpPr>
        <p:spPr>
          <a:xfrm>
            <a:off x="10611096" y="2767331"/>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4D264F7E-7280-B302-F81A-4CCAC8858FF4}"/>
              </a:ext>
            </a:extLst>
          </p:cNvPr>
          <p:cNvSpPr/>
          <p:nvPr/>
        </p:nvSpPr>
        <p:spPr>
          <a:xfrm>
            <a:off x="10914783" y="2957552"/>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2D632BE-C636-F960-3EC2-6A73877BC653}"/>
              </a:ext>
            </a:extLst>
          </p:cNvPr>
          <p:cNvSpPr/>
          <p:nvPr/>
        </p:nvSpPr>
        <p:spPr>
          <a:xfrm>
            <a:off x="6928339" y="3531995"/>
            <a:ext cx="572756"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5B871DD3-6735-0F3B-4163-DE235141BD6D}"/>
              </a:ext>
            </a:extLst>
          </p:cNvPr>
          <p:cNvSpPr/>
          <p:nvPr/>
        </p:nvSpPr>
        <p:spPr>
          <a:xfrm>
            <a:off x="7435780" y="3652575"/>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B4AA2F5-03BA-EEC6-B4D4-9DEAE51B9426}"/>
              </a:ext>
            </a:extLst>
          </p:cNvPr>
          <p:cNvSpPr/>
          <p:nvPr/>
        </p:nvSpPr>
        <p:spPr>
          <a:xfrm>
            <a:off x="6928339" y="3865265"/>
            <a:ext cx="572756"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82A1E04-BAF8-C03E-892C-2623B3C017CD}"/>
              </a:ext>
            </a:extLst>
          </p:cNvPr>
          <p:cNvSpPr/>
          <p:nvPr/>
        </p:nvSpPr>
        <p:spPr>
          <a:xfrm>
            <a:off x="6811108" y="6075903"/>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E2406B9-8865-FCF7-BEDE-67750A6ECA0C}"/>
              </a:ext>
            </a:extLst>
          </p:cNvPr>
          <p:cNvSpPr/>
          <p:nvPr/>
        </p:nvSpPr>
        <p:spPr>
          <a:xfrm>
            <a:off x="6811108" y="6362829"/>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FBFD0D9C-B02C-C810-5B3A-456A8727FF35}"/>
              </a:ext>
            </a:extLst>
          </p:cNvPr>
          <p:cNvSpPr/>
          <p:nvPr/>
        </p:nvSpPr>
        <p:spPr>
          <a:xfrm>
            <a:off x="7435780" y="3962985"/>
            <a:ext cx="35169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0500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A970921B-8F82-2C9B-7582-16448723753B}"/>
              </a:ext>
            </a:extLst>
          </p:cNvPr>
          <p:cNvPicPr>
            <a:picLocks noChangeAspect="1"/>
          </p:cNvPicPr>
          <p:nvPr/>
        </p:nvPicPr>
        <p:blipFill rotWithShape="1">
          <a:blip r:embed="rId2"/>
          <a:srcRect l="34111" t="29328" r="20362" b="28151"/>
          <a:stretch>
            <a:fillRect/>
          </a:stretch>
        </p:blipFill>
        <p:spPr bwMode="auto">
          <a:xfrm>
            <a:off x="1987719" y="736311"/>
            <a:ext cx="8145441" cy="5078144"/>
          </a:xfrm>
          <a:prstGeom prst="rect">
            <a:avLst/>
          </a:prstGeom>
          <a:extLst>
            <a:ext uri="{53640926-AAD7-44D8-BBD7-CCE9431645EC}">
              <a14:shadowObscured xmlns:a14="http://schemas.microsoft.com/office/drawing/2010/main"/>
            </a:ext>
          </a:extLst>
        </p:spPr>
      </p:pic>
      <p:sp>
        <p:nvSpPr>
          <p:cNvPr id="3" name="Text Box 2">
            <a:extLst>
              <a:ext uri="{FF2B5EF4-FFF2-40B4-BE49-F238E27FC236}">
                <a16:creationId xmlns:a16="http://schemas.microsoft.com/office/drawing/2014/main" id="{5A6D4938-FBC2-5F54-9F02-23B167BE7035}"/>
              </a:ext>
            </a:extLst>
          </p:cNvPr>
          <p:cNvSpPr txBox="1">
            <a:spLocks noChangeArrowheads="1"/>
          </p:cNvSpPr>
          <p:nvPr/>
        </p:nvSpPr>
        <p:spPr bwMode="auto">
          <a:xfrm>
            <a:off x="2777836" y="5814455"/>
            <a:ext cx="6172552" cy="286682"/>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spAutoFit/>
          </a:bodyPr>
          <a:lstStyle/>
          <a:p>
            <a:pPr>
              <a:lnSpc>
                <a:spcPct val="115000"/>
              </a:lnSpc>
              <a:spcAft>
                <a:spcPts val="800"/>
              </a:spcAft>
              <a:buNone/>
            </a:pPr>
            <a:r>
              <a:rPr lang="en-GB" sz="1200" kern="100" dirty="0">
                <a:effectLst/>
                <a:latin typeface="Arial" panose="020B0604020202020204" pitchFamily="34" charset="0"/>
                <a:ea typeface="Yu Mincho" panose="02020400000000000000" pitchFamily="18" charset="-128"/>
                <a:cs typeface="Arial" panose="020B0604020202020204" pitchFamily="34" charset="0"/>
              </a:rPr>
              <a:t>Number of references to progress in each area of learning throughout learning journals</a:t>
            </a:r>
            <a:endParaRPr lang="en-GB" sz="1400" kern="100" dirty="0">
              <a:effectLst/>
              <a:latin typeface="Arial" panose="020B0604020202020204" pitchFamily="34" charset="0"/>
              <a:ea typeface="Yu Mincho" panose="02020400000000000000" pitchFamily="18" charset="-128"/>
              <a:cs typeface="Arial" panose="020B0604020202020204" pitchFamily="34" charset="0"/>
            </a:endParaRPr>
          </a:p>
        </p:txBody>
      </p:sp>
    </p:spTree>
    <p:extLst>
      <p:ext uri="{BB962C8B-B14F-4D97-AF65-F5344CB8AC3E}">
        <p14:creationId xmlns:p14="http://schemas.microsoft.com/office/powerpoint/2010/main" val="380015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17FD8BB2-2951-2D95-8ADC-AB20E33CB376}"/>
              </a:ext>
            </a:extLst>
          </p:cNvPr>
          <p:cNvPicPr>
            <a:picLocks noChangeAspect="1"/>
          </p:cNvPicPr>
          <p:nvPr/>
        </p:nvPicPr>
        <p:blipFill rotWithShape="1">
          <a:blip r:embed="rId2"/>
          <a:srcRect l="28129" t="25664" r="14341" b="24229"/>
          <a:stretch/>
        </p:blipFill>
        <p:spPr bwMode="auto">
          <a:xfrm>
            <a:off x="1328170" y="587048"/>
            <a:ext cx="9023361" cy="524594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351885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a:extLst>
              <a:ext uri="{FF2B5EF4-FFF2-40B4-BE49-F238E27FC236}">
                <a16:creationId xmlns:a16="http://schemas.microsoft.com/office/drawing/2014/main" id="{4069290D-FA1B-5EBB-0609-BDDFFFBE9C0E}"/>
              </a:ext>
            </a:extLst>
          </p:cNvPr>
          <p:cNvPicPr>
            <a:picLocks noChangeAspect="1"/>
          </p:cNvPicPr>
          <p:nvPr/>
        </p:nvPicPr>
        <p:blipFill>
          <a:blip r:embed="rId2"/>
          <a:srcRect l="58390" t="51830" r="28578" b="30619"/>
          <a:stretch>
            <a:fillRect/>
          </a:stretch>
        </p:blipFill>
        <p:spPr>
          <a:xfrm>
            <a:off x="4703618" y="3380176"/>
            <a:ext cx="3268028" cy="2905538"/>
          </a:xfrm>
          <a:prstGeom prst="rect">
            <a:avLst/>
          </a:prstGeom>
        </p:spPr>
      </p:pic>
      <p:pic>
        <p:nvPicPr>
          <p:cNvPr id="3" name="Picture 2">
            <a:extLst>
              <a:ext uri="{FF2B5EF4-FFF2-40B4-BE49-F238E27FC236}">
                <a16:creationId xmlns:a16="http://schemas.microsoft.com/office/drawing/2014/main" id="{97724E8A-CCE1-CFFC-AE09-10B80F16AC75}"/>
              </a:ext>
            </a:extLst>
          </p:cNvPr>
          <p:cNvPicPr>
            <a:picLocks noChangeAspect="1"/>
          </p:cNvPicPr>
          <p:nvPr/>
        </p:nvPicPr>
        <p:blipFill>
          <a:blip r:embed="rId2"/>
          <a:srcRect l="27609" t="51594" r="60514" b="31225"/>
          <a:stretch>
            <a:fillRect/>
          </a:stretch>
        </p:blipFill>
        <p:spPr>
          <a:xfrm>
            <a:off x="8263578" y="3371850"/>
            <a:ext cx="3009260" cy="2905538"/>
          </a:xfrm>
          <a:prstGeom prst="rect">
            <a:avLst/>
          </a:prstGeom>
        </p:spPr>
      </p:pic>
      <p:pic>
        <p:nvPicPr>
          <p:cNvPr id="6" name="Picture 5">
            <a:extLst>
              <a:ext uri="{FF2B5EF4-FFF2-40B4-BE49-F238E27FC236}">
                <a16:creationId xmlns:a16="http://schemas.microsoft.com/office/drawing/2014/main" id="{5008C60B-2427-2C1E-A9BA-8D876BEA7270}"/>
              </a:ext>
            </a:extLst>
          </p:cNvPr>
          <p:cNvPicPr>
            <a:picLocks noChangeAspect="1"/>
          </p:cNvPicPr>
          <p:nvPr/>
        </p:nvPicPr>
        <p:blipFill>
          <a:blip r:embed="rId3"/>
          <a:srcRect l="33352" t="24004" r="31522" b="33333"/>
          <a:stretch>
            <a:fillRect/>
          </a:stretch>
        </p:blipFill>
        <p:spPr>
          <a:xfrm>
            <a:off x="4703618" y="339435"/>
            <a:ext cx="3268028" cy="2646163"/>
          </a:xfrm>
          <a:prstGeom prst="rect">
            <a:avLst/>
          </a:prstGeom>
        </p:spPr>
      </p:pic>
      <p:pic>
        <p:nvPicPr>
          <p:cNvPr id="8" name="Picture 7">
            <a:extLst>
              <a:ext uri="{FF2B5EF4-FFF2-40B4-BE49-F238E27FC236}">
                <a16:creationId xmlns:a16="http://schemas.microsoft.com/office/drawing/2014/main" id="{DF82DB43-151A-4219-2C7B-6C70964BE081}"/>
              </a:ext>
            </a:extLst>
          </p:cNvPr>
          <p:cNvPicPr>
            <a:picLocks noChangeAspect="1"/>
          </p:cNvPicPr>
          <p:nvPr/>
        </p:nvPicPr>
        <p:blipFill>
          <a:blip r:embed="rId4"/>
          <a:srcRect l="32012" t="25893" r="37980" b="35084"/>
          <a:stretch>
            <a:fillRect/>
          </a:stretch>
        </p:blipFill>
        <p:spPr>
          <a:xfrm>
            <a:off x="8240589" y="339436"/>
            <a:ext cx="3086936" cy="2676185"/>
          </a:xfrm>
          <a:prstGeom prst="rect">
            <a:avLst/>
          </a:prstGeom>
        </p:spPr>
      </p:pic>
      <p:sp>
        <p:nvSpPr>
          <p:cNvPr id="5" name="TextBox 4">
            <a:extLst>
              <a:ext uri="{FF2B5EF4-FFF2-40B4-BE49-F238E27FC236}">
                <a16:creationId xmlns:a16="http://schemas.microsoft.com/office/drawing/2014/main" id="{E12841D4-5E3D-8217-4ECA-6EB2D02D05F5}"/>
              </a:ext>
            </a:extLst>
          </p:cNvPr>
          <p:cNvSpPr txBox="1"/>
          <p:nvPr/>
        </p:nvSpPr>
        <p:spPr>
          <a:xfrm>
            <a:off x="485245" y="579582"/>
            <a:ext cx="3962400" cy="5447645"/>
          </a:xfrm>
          <a:prstGeom prst="rect">
            <a:avLst/>
          </a:prstGeom>
          <a:noFill/>
        </p:spPr>
        <p:txBody>
          <a:bodyPr wrap="square" rtlCol="0">
            <a:spAutoFit/>
          </a:bodyPr>
          <a:lstStyle/>
          <a:p>
            <a:r>
              <a:rPr lang="en-GB" sz="2000" b="1" dirty="0">
                <a:solidFill>
                  <a:schemeClr val="accent1">
                    <a:lumMod val="75000"/>
                  </a:schemeClr>
                </a:solidFill>
                <a:latin typeface="Arial" panose="020B0604020202020204" pitchFamily="34" charset="0"/>
                <a:cs typeface="Arial" panose="020B0604020202020204" pitchFamily="34" charset="0"/>
              </a:rPr>
              <a:t>Physical development: lower limbs</a:t>
            </a:r>
          </a:p>
          <a:p>
            <a:endParaRPr lang="en-GB" sz="20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Development of reciprocal stepping, balance and coordination was linked to kicking, dribbling and warm-up activities. Participants were motivated to keep balls, so skills were developed organically e.g., C10 lifting his legs in his walker rather than his toes catching on the floor.</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Wheelchair users developed their ability to control objects with their lower limbs e.g., C5’s parent linked the deliberate foot movements she was making to manipulate a ball on her footplate with her determination to score a goal.</a:t>
            </a:r>
          </a:p>
        </p:txBody>
      </p:sp>
    </p:spTree>
    <p:extLst>
      <p:ext uri="{BB962C8B-B14F-4D97-AF65-F5344CB8AC3E}">
        <p14:creationId xmlns:p14="http://schemas.microsoft.com/office/powerpoint/2010/main" val="1240881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B09A45-EE5F-625A-E5A5-035928804831}"/>
              </a:ext>
            </a:extLst>
          </p:cNvPr>
          <p:cNvSpPr txBox="1"/>
          <p:nvPr/>
        </p:nvSpPr>
        <p:spPr>
          <a:xfrm>
            <a:off x="602673" y="623455"/>
            <a:ext cx="3810000" cy="4862870"/>
          </a:xfrm>
          <a:prstGeom prst="rect">
            <a:avLst/>
          </a:prstGeom>
          <a:noFill/>
        </p:spPr>
        <p:txBody>
          <a:bodyPr wrap="square" rtlCol="0">
            <a:spAutoFit/>
          </a:bodyPr>
          <a:lstStyle/>
          <a:p>
            <a:pPr algn="just"/>
            <a:r>
              <a:rPr lang="en-GB" sz="2000" b="1" dirty="0">
                <a:solidFill>
                  <a:schemeClr val="accent1">
                    <a:lumMod val="75000"/>
                  </a:schemeClr>
                </a:solidFill>
                <a:latin typeface="Arial" panose="020B0604020202020204" pitchFamily="34" charset="0"/>
                <a:cs typeface="Arial" panose="020B0604020202020204" pitchFamily="34" charset="0"/>
              </a:rPr>
              <a:t>Physical development: upper limbs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Development of object manipulation using the upper limbs was notable. Wheelchair users enacted a ‘wide range of movement patterns’ (Whitehead, 2010c, p46) by employing various strategies to trap and push balls.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Participants improved grip strength, linked to tackling activities.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Strength and accuracy increased in those throwing balls, passing and self-propelling.</a:t>
            </a:r>
          </a:p>
        </p:txBody>
      </p:sp>
      <p:pic>
        <p:nvPicPr>
          <p:cNvPr id="5" name="Picture 4">
            <a:extLst>
              <a:ext uri="{FF2B5EF4-FFF2-40B4-BE49-F238E27FC236}">
                <a16:creationId xmlns:a16="http://schemas.microsoft.com/office/drawing/2014/main" id="{3AD13307-DFFB-9FBA-CD42-3F8C3C7E778E}"/>
              </a:ext>
            </a:extLst>
          </p:cNvPr>
          <p:cNvPicPr>
            <a:picLocks noChangeAspect="1"/>
          </p:cNvPicPr>
          <p:nvPr/>
        </p:nvPicPr>
        <p:blipFill>
          <a:blip r:embed="rId3"/>
          <a:srcRect l="29529" t="25053" r="30516" b="34411"/>
          <a:stretch>
            <a:fillRect/>
          </a:stretch>
        </p:blipFill>
        <p:spPr>
          <a:xfrm>
            <a:off x="7938654" y="332752"/>
            <a:ext cx="4110183" cy="2779979"/>
          </a:xfrm>
          <a:prstGeom prst="rect">
            <a:avLst/>
          </a:prstGeom>
        </p:spPr>
      </p:pic>
      <p:pic>
        <p:nvPicPr>
          <p:cNvPr id="7" name="Picture 6">
            <a:extLst>
              <a:ext uri="{FF2B5EF4-FFF2-40B4-BE49-F238E27FC236}">
                <a16:creationId xmlns:a16="http://schemas.microsoft.com/office/drawing/2014/main" id="{DA99AAE8-75F3-9B32-BD9B-4869F4ABFCE4}"/>
              </a:ext>
            </a:extLst>
          </p:cNvPr>
          <p:cNvPicPr>
            <a:picLocks noChangeAspect="1"/>
          </p:cNvPicPr>
          <p:nvPr/>
        </p:nvPicPr>
        <p:blipFill>
          <a:blip r:embed="rId4"/>
          <a:srcRect l="33636" t="25053" r="34916" b="31852"/>
          <a:stretch>
            <a:fillRect/>
          </a:stretch>
        </p:blipFill>
        <p:spPr>
          <a:xfrm>
            <a:off x="8725512" y="3429000"/>
            <a:ext cx="3323325" cy="3036128"/>
          </a:xfrm>
          <a:prstGeom prst="rect">
            <a:avLst/>
          </a:prstGeom>
        </p:spPr>
      </p:pic>
      <p:pic>
        <p:nvPicPr>
          <p:cNvPr id="9" name="Picture 8">
            <a:extLst>
              <a:ext uri="{FF2B5EF4-FFF2-40B4-BE49-F238E27FC236}">
                <a16:creationId xmlns:a16="http://schemas.microsoft.com/office/drawing/2014/main" id="{457DA577-2CB0-EBE1-6EF7-2923E51E78C8}"/>
              </a:ext>
            </a:extLst>
          </p:cNvPr>
          <p:cNvPicPr>
            <a:picLocks noChangeAspect="1"/>
          </p:cNvPicPr>
          <p:nvPr/>
        </p:nvPicPr>
        <p:blipFill>
          <a:blip r:embed="rId5"/>
          <a:srcRect l="31953" t="25054" r="34556" b="18922"/>
          <a:stretch>
            <a:fillRect/>
          </a:stretch>
        </p:blipFill>
        <p:spPr>
          <a:xfrm>
            <a:off x="4934530" y="157261"/>
            <a:ext cx="2722416" cy="3036128"/>
          </a:xfrm>
          <a:prstGeom prst="rect">
            <a:avLst/>
          </a:prstGeom>
        </p:spPr>
      </p:pic>
      <p:pic>
        <p:nvPicPr>
          <p:cNvPr id="11" name="Picture 10">
            <a:extLst>
              <a:ext uri="{FF2B5EF4-FFF2-40B4-BE49-F238E27FC236}">
                <a16:creationId xmlns:a16="http://schemas.microsoft.com/office/drawing/2014/main" id="{F4CD923B-D276-758E-CD7D-71039285FCD8}"/>
              </a:ext>
            </a:extLst>
          </p:cNvPr>
          <p:cNvPicPr>
            <a:picLocks noChangeAspect="1"/>
          </p:cNvPicPr>
          <p:nvPr/>
        </p:nvPicPr>
        <p:blipFill>
          <a:blip r:embed="rId6"/>
          <a:srcRect l="34559" t="28488" r="34105" b="40336"/>
          <a:stretch>
            <a:fillRect/>
          </a:stretch>
        </p:blipFill>
        <p:spPr>
          <a:xfrm>
            <a:off x="4934530" y="3733636"/>
            <a:ext cx="3659057" cy="2426855"/>
          </a:xfrm>
          <a:prstGeom prst="rect">
            <a:avLst/>
          </a:prstGeom>
        </p:spPr>
      </p:pic>
    </p:spTree>
    <p:extLst>
      <p:ext uri="{BB962C8B-B14F-4D97-AF65-F5344CB8AC3E}">
        <p14:creationId xmlns:p14="http://schemas.microsoft.com/office/powerpoint/2010/main" val="12941585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99CE3B-7DF5-3DE7-1761-8551ABE8E4A3}"/>
              </a:ext>
            </a:extLst>
          </p:cNvPr>
          <p:cNvSpPr txBox="1"/>
          <p:nvPr/>
        </p:nvSpPr>
        <p:spPr>
          <a:xfrm>
            <a:off x="309787" y="443567"/>
            <a:ext cx="4204151" cy="6247864"/>
          </a:xfrm>
          <a:prstGeom prst="rect">
            <a:avLst/>
          </a:prstGeom>
          <a:noFill/>
        </p:spPr>
        <p:txBody>
          <a:bodyPr wrap="square">
            <a:spAutoFit/>
          </a:bodyPr>
          <a:lstStyle/>
          <a:p>
            <a:pPr algn="just"/>
            <a:r>
              <a:rPr lang="en-GB" sz="2000" b="1" dirty="0">
                <a:solidFill>
                  <a:schemeClr val="accent1">
                    <a:lumMod val="75000"/>
                  </a:schemeClr>
                </a:solidFill>
                <a:latin typeface="Arial" panose="020B0604020202020204" pitchFamily="34" charset="0"/>
                <a:cs typeface="Arial" panose="020B0604020202020204" pitchFamily="34" charset="0"/>
              </a:rPr>
              <a:t>Physical development: head control</a:t>
            </a: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Increased use of head control was noted for two full-time wheelchair users. Purposeful head movements from C5 were linked to headers by her TA: ‘when the ball is on her head, it’s not just like, ‘oh my God, it’s on my head’, she was actually balancing it, wasn’t she, yesterday, and then she flings it off, a header’.</a:t>
            </a:r>
          </a:p>
          <a:p>
            <a:pPr algn="just"/>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Head control was linked to passing and scoring for C3, who was lowering her chin from a reclined position in her chair to track a ball. Shows individuals with the most severe disabilities can expand on their competences and movement vocabulary (Murdoch and Whitehead, 2010).</a:t>
            </a:r>
          </a:p>
        </p:txBody>
      </p:sp>
      <p:pic>
        <p:nvPicPr>
          <p:cNvPr id="6" name="Picture 5">
            <a:extLst>
              <a:ext uri="{FF2B5EF4-FFF2-40B4-BE49-F238E27FC236}">
                <a16:creationId xmlns:a16="http://schemas.microsoft.com/office/drawing/2014/main" id="{2AC49959-C4E8-96C1-C43B-7C2875DEF896}"/>
              </a:ext>
            </a:extLst>
          </p:cNvPr>
          <p:cNvPicPr>
            <a:picLocks noChangeAspect="1"/>
          </p:cNvPicPr>
          <p:nvPr/>
        </p:nvPicPr>
        <p:blipFill>
          <a:blip r:embed="rId2"/>
          <a:srcRect l="43721" t="45398" r="41429" b="24824"/>
          <a:stretch/>
        </p:blipFill>
        <p:spPr>
          <a:xfrm>
            <a:off x="4684698" y="55371"/>
            <a:ext cx="2993366" cy="4001509"/>
          </a:xfrm>
          <a:prstGeom prst="rect">
            <a:avLst/>
          </a:prstGeom>
        </p:spPr>
      </p:pic>
      <p:pic>
        <p:nvPicPr>
          <p:cNvPr id="4" name="Picture 3">
            <a:extLst>
              <a:ext uri="{FF2B5EF4-FFF2-40B4-BE49-F238E27FC236}">
                <a16:creationId xmlns:a16="http://schemas.microsoft.com/office/drawing/2014/main" id="{B77833A2-0505-45D9-AB1C-FF1A1D1EA3E4}"/>
              </a:ext>
            </a:extLst>
          </p:cNvPr>
          <p:cNvPicPr>
            <a:picLocks noChangeAspect="1"/>
          </p:cNvPicPr>
          <p:nvPr/>
        </p:nvPicPr>
        <p:blipFill>
          <a:blip r:embed="rId2"/>
          <a:srcRect l="27722" t="46179" r="57562" b="25601"/>
          <a:stretch>
            <a:fillRect/>
          </a:stretch>
        </p:blipFill>
        <p:spPr>
          <a:xfrm>
            <a:off x="7183074" y="3281510"/>
            <a:ext cx="2667508" cy="3409921"/>
          </a:xfrm>
          <a:prstGeom prst="rect">
            <a:avLst/>
          </a:prstGeom>
        </p:spPr>
      </p:pic>
    </p:spTree>
    <p:extLst>
      <p:ext uri="{BB962C8B-B14F-4D97-AF65-F5344CB8AC3E}">
        <p14:creationId xmlns:p14="http://schemas.microsoft.com/office/powerpoint/2010/main" val="2718858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54A6FD-0A46-9451-785D-6522EAE68EEA}"/>
              </a:ext>
            </a:extLst>
          </p:cNvPr>
          <p:cNvSpPr txBox="1"/>
          <p:nvPr/>
        </p:nvSpPr>
        <p:spPr>
          <a:xfrm>
            <a:off x="341062" y="117625"/>
            <a:ext cx="4946651" cy="6771084"/>
          </a:xfrm>
          <a:prstGeom prst="rect">
            <a:avLst/>
          </a:prstGeom>
          <a:noFill/>
        </p:spPr>
        <p:txBody>
          <a:bodyPr wrap="square">
            <a:spAutoFit/>
          </a:bodyPr>
          <a:lstStyle/>
          <a:p>
            <a:pPr algn="just"/>
            <a:r>
              <a:rPr lang="en-GB" sz="2000" b="1" dirty="0">
                <a:solidFill>
                  <a:schemeClr val="accent1">
                    <a:lumMod val="75000"/>
                  </a:schemeClr>
                </a:solidFill>
                <a:latin typeface="Arial" panose="020B0604020202020204" pitchFamily="34" charset="0"/>
                <a:cs typeface="Arial" panose="020B0604020202020204" pitchFamily="34" charset="0"/>
              </a:rPr>
              <a:t>Social skills:</a:t>
            </a: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Sensory football provided a platform for ‘socialisation, relationship building and social skill development’ (</a:t>
            </a:r>
            <a:r>
              <a:rPr lang="en-GB" sz="1800" dirty="0" err="1">
                <a:latin typeface="Arial" panose="020B0604020202020204" pitchFamily="34" charset="0"/>
                <a:cs typeface="Arial" panose="020B0604020202020204" pitchFamily="34" charset="0"/>
              </a:rPr>
              <a:t>Pushkarenko</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 p239)</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Participants were initially adult-led, but more able to engage peers in play using creative methods e.g., C11 saying ‘I get you’.</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Participants expanded the repertoire of children they would play with.</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Passing particularly valuable for initiating closer social interactions, including eye contact.</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Relationships developed by children celebrating each other e.g., C6 saying ‘good job’ when C2 scored a goal.</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Participants were engaging in sports-related banter and humour.</a:t>
            </a:r>
            <a:endParaRPr lang="en-GB" sz="18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ADE15FF-CBD6-B107-5996-7CE6A650C5CD}"/>
              </a:ext>
            </a:extLst>
          </p:cNvPr>
          <p:cNvPicPr>
            <a:picLocks noChangeAspect="1"/>
          </p:cNvPicPr>
          <p:nvPr/>
        </p:nvPicPr>
        <p:blipFill>
          <a:blip r:embed="rId2"/>
          <a:srcRect l="34559" t="29722" r="35388" b="43913"/>
          <a:stretch>
            <a:fillRect/>
          </a:stretch>
        </p:blipFill>
        <p:spPr>
          <a:xfrm>
            <a:off x="7259782" y="117625"/>
            <a:ext cx="4017040" cy="2349349"/>
          </a:xfrm>
          <a:prstGeom prst="rect">
            <a:avLst/>
          </a:prstGeom>
        </p:spPr>
      </p:pic>
      <p:pic>
        <p:nvPicPr>
          <p:cNvPr id="7" name="Picture 6">
            <a:extLst>
              <a:ext uri="{FF2B5EF4-FFF2-40B4-BE49-F238E27FC236}">
                <a16:creationId xmlns:a16="http://schemas.microsoft.com/office/drawing/2014/main" id="{029392A4-1F9D-D604-EA6A-9FC3F8864CEA}"/>
              </a:ext>
            </a:extLst>
          </p:cNvPr>
          <p:cNvPicPr>
            <a:picLocks noChangeAspect="1"/>
          </p:cNvPicPr>
          <p:nvPr/>
        </p:nvPicPr>
        <p:blipFill>
          <a:blip r:embed="rId3"/>
          <a:srcRect l="31055" t="26397" r="36442" b="35972"/>
          <a:stretch>
            <a:fillRect/>
          </a:stretch>
        </p:blipFill>
        <p:spPr>
          <a:xfrm>
            <a:off x="5421744" y="2203305"/>
            <a:ext cx="3343565" cy="2580700"/>
          </a:xfrm>
          <a:prstGeom prst="rect">
            <a:avLst/>
          </a:prstGeom>
        </p:spPr>
      </p:pic>
      <p:pic>
        <p:nvPicPr>
          <p:cNvPr id="5" name="Picture 4">
            <a:extLst>
              <a:ext uri="{FF2B5EF4-FFF2-40B4-BE49-F238E27FC236}">
                <a16:creationId xmlns:a16="http://schemas.microsoft.com/office/drawing/2014/main" id="{0EA26352-7173-829E-E983-5A9E86C2897B}"/>
              </a:ext>
            </a:extLst>
          </p:cNvPr>
          <p:cNvPicPr>
            <a:picLocks noChangeAspect="1"/>
          </p:cNvPicPr>
          <p:nvPr/>
        </p:nvPicPr>
        <p:blipFill>
          <a:blip r:embed="rId4"/>
          <a:srcRect l="29708" t="25616" r="36557" b="41499"/>
          <a:stretch>
            <a:fillRect/>
          </a:stretch>
        </p:blipFill>
        <p:spPr>
          <a:xfrm>
            <a:off x="8259618" y="4281030"/>
            <a:ext cx="3784600" cy="2459345"/>
          </a:xfrm>
          <a:prstGeom prst="rect">
            <a:avLst/>
          </a:prstGeom>
        </p:spPr>
      </p:pic>
    </p:spTree>
    <p:extLst>
      <p:ext uri="{BB962C8B-B14F-4D97-AF65-F5344CB8AC3E}">
        <p14:creationId xmlns:p14="http://schemas.microsoft.com/office/powerpoint/2010/main" val="2743570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9EE6B8D8-9392-4C96-9FE0-AA8D055D0339}"/>
              </a:ext>
            </a:extLst>
          </p:cNvPr>
          <p:cNvSpPr txBox="1"/>
          <p:nvPr/>
        </p:nvSpPr>
        <p:spPr>
          <a:xfrm>
            <a:off x="676746" y="609600"/>
            <a:ext cx="3729076" cy="1320800"/>
          </a:xfrm>
          <a:prstGeom prst="rect">
            <a:avLst/>
          </a:prstGeom>
        </p:spPr>
        <p:txBody>
          <a:bodyPr vert="horz" lIns="91440" tIns="45720" rIns="91440" bIns="45720" rtlCol="0" anchor="ctr">
            <a:normAutofit/>
          </a:bodyPr>
          <a:lstStyle/>
          <a:p>
            <a:pPr>
              <a:spcBef>
                <a:spcPct val="0"/>
              </a:spcBef>
              <a:spcAft>
                <a:spcPts val="600"/>
              </a:spcAft>
            </a:pPr>
            <a:r>
              <a:rPr lang="en-US" sz="2000" b="1" dirty="0">
                <a:solidFill>
                  <a:srgbClr val="7030A0"/>
                </a:solidFill>
                <a:latin typeface="Arial" panose="020B0604020202020204" pitchFamily="34" charset="0"/>
                <a:ea typeface="+mj-ea"/>
                <a:cs typeface="Arial" panose="020B0604020202020204" pitchFamily="34" charset="0"/>
              </a:rPr>
              <a:t>Social Skills</a:t>
            </a:r>
          </a:p>
          <a:p>
            <a:pPr>
              <a:spcBef>
                <a:spcPct val="0"/>
              </a:spcBef>
              <a:spcAft>
                <a:spcPts val="600"/>
              </a:spcAft>
            </a:pPr>
            <a:endParaRPr lang="en-US" sz="3600" dirty="0">
              <a:solidFill>
                <a:schemeClr val="accent1"/>
              </a:solidFill>
              <a:latin typeface="+mj-lt"/>
              <a:ea typeface="+mj-ea"/>
              <a:cs typeface="+mj-cs"/>
            </a:endParaRPr>
          </a:p>
        </p:txBody>
      </p:sp>
      <p:sp>
        <p:nvSpPr>
          <p:cNvPr id="4" name="Text Box 2">
            <a:extLst>
              <a:ext uri="{FF2B5EF4-FFF2-40B4-BE49-F238E27FC236}">
                <a16:creationId xmlns:a16="http://schemas.microsoft.com/office/drawing/2014/main" id="{BCAB20EC-F537-C15D-5E96-417058F725DB}"/>
              </a:ext>
            </a:extLst>
          </p:cNvPr>
          <p:cNvSpPr txBox="1">
            <a:spLocks noChangeArrowheads="1"/>
          </p:cNvSpPr>
          <p:nvPr/>
        </p:nvSpPr>
        <p:spPr bwMode="auto">
          <a:xfrm>
            <a:off x="654428" y="1578698"/>
            <a:ext cx="3720916" cy="4579647"/>
          </a:xfrm>
          <a:prstGeom prst="rect">
            <a:avLst/>
          </a:prstGeom>
        </p:spPr>
        <p:txBody>
          <a:bodyPr rot="0" vert="horz" lIns="91440" tIns="45720" rIns="91440" bIns="45720" rtlCol="0" anchorCtr="0">
            <a:normAutofit/>
          </a:bodyPr>
          <a:lstStyle/>
          <a:p>
            <a:pPr algn="just">
              <a:lnSpc>
                <a:spcPct val="90000"/>
              </a:lnSpc>
              <a:spcBef>
                <a:spcPts val="1000"/>
              </a:spcBef>
              <a:buClr>
                <a:schemeClr val="accent1"/>
              </a:buClr>
              <a:buSzPct val="80000"/>
            </a:pPr>
            <a:r>
              <a:rPr lang="en-US" sz="1600" i="1" dirty="0">
                <a:solidFill>
                  <a:schemeClr val="tx1">
                    <a:lumMod val="75000"/>
                    <a:lumOff val="25000"/>
                  </a:schemeClr>
                </a:solidFill>
                <a:effectLst/>
                <a:latin typeface="Arial" panose="020B0604020202020204" pitchFamily="34" charset="0"/>
                <a:cs typeface="Arial" panose="020B0604020202020204" pitchFamily="34" charset="0"/>
              </a:rPr>
              <a:t>‘It’s the relationship that he’s built with one of the children in the class with visual impairments. Watching their relationship, whether being over </a:t>
            </a:r>
            <a:r>
              <a:rPr lang="en-US" sz="1600" i="1" dirty="0" err="1">
                <a:solidFill>
                  <a:schemeClr val="tx1">
                    <a:lumMod val="75000"/>
                    <a:lumOff val="25000"/>
                  </a:schemeClr>
                </a:solidFill>
                <a:effectLst/>
                <a:latin typeface="Arial" panose="020B0604020202020204" pitchFamily="34" charset="0"/>
                <a:cs typeface="Arial" panose="020B0604020202020204" pitchFamily="34" charset="0"/>
              </a:rPr>
              <a:t>EfL</a:t>
            </a:r>
            <a:r>
              <a:rPr lang="en-US" sz="1600" i="1" dirty="0">
                <a:solidFill>
                  <a:schemeClr val="tx1">
                    <a:lumMod val="75000"/>
                    <a:lumOff val="25000"/>
                  </a:schemeClr>
                </a:solidFill>
                <a:effectLst/>
                <a:latin typeface="Arial" panose="020B0604020202020204" pitchFamily="34" charset="0"/>
                <a:cs typeface="Arial" panose="020B0604020202020204" pitchFamily="34" charset="0"/>
              </a:rPr>
              <a:t> pictures, and then particularly seeing it in the session today, their enthusiasm for each other and the cheekiness for each other and whether they can </a:t>
            </a:r>
            <a:r>
              <a:rPr lang="en-US" sz="1600" i="1" dirty="0" err="1">
                <a:solidFill>
                  <a:schemeClr val="tx1">
                    <a:lumMod val="75000"/>
                    <a:lumOff val="25000"/>
                  </a:schemeClr>
                </a:solidFill>
                <a:effectLst/>
                <a:latin typeface="Arial" panose="020B0604020202020204" pitchFamily="34" charset="0"/>
                <a:cs typeface="Arial" panose="020B0604020202020204" pitchFamily="34" charset="0"/>
              </a:rPr>
              <a:t>outmanoeuvre</a:t>
            </a:r>
            <a:r>
              <a:rPr lang="en-US" sz="1600" i="1" dirty="0">
                <a:solidFill>
                  <a:schemeClr val="tx1">
                    <a:lumMod val="75000"/>
                    <a:lumOff val="25000"/>
                  </a:schemeClr>
                </a:solidFill>
                <a:effectLst/>
                <a:latin typeface="Arial" panose="020B0604020202020204" pitchFamily="34" charset="0"/>
                <a:cs typeface="Arial" panose="020B0604020202020204" pitchFamily="34" charset="0"/>
              </a:rPr>
              <a:t> the other, learning to find that, that ground between the vast difference of communication skills, overcoming that, overcoming a visual impairment, plus physical impairment and being able to play together within the setting of football. It’s very, very, it’s incredibly moving and it’s very special to see, and to see them so happy and joyful with each other’ – parent of C1 </a:t>
            </a:r>
          </a:p>
        </p:txBody>
      </p:sp>
      <p:pic>
        <p:nvPicPr>
          <p:cNvPr id="5" name="C1 and C6 Passing">
            <a:hlinkClick r:id="" action="ppaction://media"/>
            <a:extLst>
              <a:ext uri="{FF2B5EF4-FFF2-40B4-BE49-F238E27FC236}">
                <a16:creationId xmlns:a16="http://schemas.microsoft.com/office/drawing/2014/main" id="{B9DB2CDA-E670-EC44-51C3-73E236B632E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528368" y="1573474"/>
            <a:ext cx="7169394" cy="4032785"/>
          </a:xfrm>
          <a:prstGeom prst="rect">
            <a:avLst/>
          </a:prstGeom>
        </p:spPr>
      </p:pic>
    </p:spTree>
    <p:extLst>
      <p:ext uri="{BB962C8B-B14F-4D97-AF65-F5344CB8AC3E}">
        <p14:creationId xmlns:p14="http://schemas.microsoft.com/office/powerpoint/2010/main" val="260916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355355-33C2-EFDB-093C-67C2C6DFB1A1}"/>
              </a:ext>
            </a:extLst>
          </p:cNvPr>
          <p:cNvSpPr txBox="1"/>
          <p:nvPr/>
        </p:nvSpPr>
        <p:spPr>
          <a:xfrm>
            <a:off x="454535" y="274841"/>
            <a:ext cx="3737268" cy="653414"/>
          </a:xfrm>
          <a:prstGeom prst="rect">
            <a:avLst/>
          </a:prstGeom>
        </p:spPr>
        <p:txBody>
          <a:bodyPr vert="horz" lIns="91440" tIns="45720" rIns="91440" bIns="45720" rtlCol="0" anchor="t">
            <a:normAutofit/>
          </a:bodyPr>
          <a:lstStyle/>
          <a:p>
            <a:pPr>
              <a:spcBef>
                <a:spcPct val="0"/>
              </a:spcBef>
              <a:spcAft>
                <a:spcPts val="600"/>
              </a:spcAft>
            </a:pPr>
            <a:r>
              <a:rPr lang="en-US" sz="2000" b="1" dirty="0">
                <a:solidFill>
                  <a:schemeClr val="accent1">
                    <a:lumMod val="75000"/>
                  </a:schemeClr>
                </a:solidFill>
                <a:latin typeface="Arial" panose="020B0604020202020204" pitchFamily="34" charset="0"/>
                <a:ea typeface="+mj-ea"/>
                <a:cs typeface="Arial" panose="020B0604020202020204" pitchFamily="34" charset="0"/>
              </a:rPr>
              <a:t>Communication:</a:t>
            </a:r>
          </a:p>
        </p:txBody>
      </p:sp>
      <p:sp>
        <p:nvSpPr>
          <p:cNvPr id="4" name="TextBox 3">
            <a:extLst>
              <a:ext uri="{FF2B5EF4-FFF2-40B4-BE49-F238E27FC236}">
                <a16:creationId xmlns:a16="http://schemas.microsoft.com/office/drawing/2014/main" id="{1EB3D10A-5398-8557-4ABC-CDF112117559}"/>
              </a:ext>
            </a:extLst>
          </p:cNvPr>
          <p:cNvSpPr txBox="1"/>
          <p:nvPr/>
        </p:nvSpPr>
        <p:spPr>
          <a:xfrm>
            <a:off x="454535" y="928255"/>
            <a:ext cx="4064439" cy="3880773"/>
          </a:xfrm>
          <a:prstGeom prst="rect">
            <a:avLst/>
          </a:prstGeom>
        </p:spPr>
        <p:txBody>
          <a:bodyPr vert="horz" lIns="91440" tIns="45720" rIns="91440" bIns="45720" rtlCol="0">
            <a:noAutofit/>
          </a:bodyPr>
          <a:lstStyle/>
          <a:p>
            <a:pPr algn="just">
              <a:lnSpc>
                <a:spcPct val="90000"/>
              </a:lnSpc>
              <a:spcBef>
                <a:spcPts val="1000"/>
              </a:spcBef>
              <a:buClr>
                <a:schemeClr val="accent1"/>
              </a:buClr>
              <a:buSzPct val="80000"/>
            </a:pPr>
            <a:r>
              <a:rPr lang="en-US" sz="1600" dirty="0">
                <a:latin typeface="Arial" panose="020B0604020202020204" pitchFamily="34" charset="0"/>
                <a:cs typeface="Arial" panose="020B0604020202020204" pitchFamily="34" charset="0"/>
              </a:rPr>
              <a:t>Research confirmed findings from Grenier, Miller and Black (2017) that speech-based goals can be met in PE.</a:t>
            </a:r>
          </a:p>
          <a:p>
            <a:pPr algn="just">
              <a:lnSpc>
                <a:spcPct val="90000"/>
              </a:lnSpc>
              <a:spcBef>
                <a:spcPts val="1000"/>
              </a:spcBef>
              <a:buClr>
                <a:schemeClr val="accent1"/>
              </a:buClr>
              <a:buSzPct val="80000"/>
            </a:pPr>
            <a:endParaRPr lang="en-US" sz="1600" dirty="0">
              <a:latin typeface="Arial" panose="020B0604020202020204" pitchFamily="34" charset="0"/>
              <a:cs typeface="Arial" panose="020B0604020202020204" pitchFamily="34" charset="0"/>
            </a:endParaRPr>
          </a:p>
          <a:p>
            <a:pPr algn="just">
              <a:lnSpc>
                <a:spcPct val="90000"/>
              </a:lnSpc>
              <a:spcBef>
                <a:spcPts val="1000"/>
              </a:spcBef>
              <a:buClr>
                <a:schemeClr val="accent1"/>
              </a:buClr>
              <a:buSzPct val="80000"/>
            </a:pPr>
            <a:r>
              <a:rPr lang="en-US" sz="1600" dirty="0">
                <a:latin typeface="Arial" panose="020B0604020202020204" pitchFamily="34" charset="0"/>
                <a:cs typeface="Arial" panose="020B0604020202020204" pitchFamily="34" charset="0"/>
              </a:rPr>
              <a:t>AAC users learned to navigate sensory football grids and use them in creative ways and for a variety of purposes, as noted by </a:t>
            </a:r>
            <a:r>
              <a:rPr lang="en-US" sz="1600" dirty="0" err="1">
                <a:latin typeface="Arial" panose="020B0604020202020204" pitchFamily="34" charset="0"/>
                <a:cs typeface="Arial" panose="020B0604020202020204" pitchFamily="34" charset="0"/>
              </a:rPr>
              <a:t>SaLT</a:t>
            </a:r>
            <a:r>
              <a:rPr lang="en-US" sz="1600" dirty="0">
                <a:latin typeface="Arial" panose="020B0604020202020204" pitchFamily="34" charset="0"/>
                <a:cs typeface="Arial" panose="020B0604020202020204" pitchFamily="34" charset="0"/>
              </a:rPr>
              <a:t>: ‘Football based vocabulary was ‘an expansion of their vocabulary so more, more words that were interesting to them, they’re going to pick it up quicker.’</a:t>
            </a:r>
          </a:p>
          <a:p>
            <a:pPr algn="just">
              <a:lnSpc>
                <a:spcPct val="90000"/>
              </a:lnSpc>
              <a:spcBef>
                <a:spcPts val="1000"/>
              </a:spcBef>
              <a:buClr>
                <a:schemeClr val="accent1"/>
              </a:buClr>
              <a:buSzPct val="80000"/>
            </a:pPr>
            <a:endParaRPr lang="en-US" sz="1600" dirty="0">
              <a:latin typeface="Arial" panose="020B0604020202020204" pitchFamily="34" charset="0"/>
              <a:cs typeface="Arial" panose="020B0604020202020204" pitchFamily="34" charset="0"/>
            </a:endParaRPr>
          </a:p>
          <a:p>
            <a:pPr algn="just">
              <a:lnSpc>
                <a:spcPct val="90000"/>
              </a:lnSpc>
              <a:spcBef>
                <a:spcPts val="1000"/>
              </a:spcBef>
              <a:buClr>
                <a:schemeClr val="accent1"/>
              </a:buClr>
              <a:buSzPct val="80000"/>
            </a:pPr>
            <a:r>
              <a:rPr lang="en-US" sz="1600" dirty="0">
                <a:latin typeface="Arial" panose="020B0604020202020204" pitchFamily="34" charset="0"/>
                <a:cs typeface="Arial" panose="020B0604020202020204" pitchFamily="34" charset="0"/>
              </a:rPr>
              <a:t>C9 said ‘kick’.</a:t>
            </a:r>
          </a:p>
          <a:p>
            <a:pPr algn="just">
              <a:lnSpc>
                <a:spcPct val="90000"/>
              </a:lnSpc>
              <a:spcBef>
                <a:spcPts val="1000"/>
              </a:spcBef>
              <a:buClr>
                <a:schemeClr val="accent1"/>
              </a:buClr>
              <a:buSzPct val="80000"/>
            </a:pPr>
            <a:endParaRPr lang="en-US" sz="1600" dirty="0">
              <a:latin typeface="Arial" panose="020B0604020202020204" pitchFamily="34" charset="0"/>
              <a:cs typeface="Arial" panose="020B0604020202020204" pitchFamily="34" charset="0"/>
            </a:endParaRPr>
          </a:p>
          <a:p>
            <a:pPr algn="just">
              <a:lnSpc>
                <a:spcPct val="90000"/>
              </a:lnSpc>
              <a:spcBef>
                <a:spcPts val="1000"/>
              </a:spcBef>
              <a:buClr>
                <a:schemeClr val="accent1"/>
              </a:buClr>
              <a:buSzPct val="80000"/>
            </a:pPr>
            <a:r>
              <a:rPr lang="en-US" sz="1600" dirty="0">
                <a:latin typeface="Arial" panose="020B0604020202020204" pitchFamily="34" charset="0"/>
                <a:cs typeface="Arial" panose="020B0604020202020204" pitchFamily="34" charset="0"/>
              </a:rPr>
              <a:t>Participants were able to take control of their experiences (Jeffress and Brown, 2017) by requesting activities and giving instructions e.g., C5 – ‘you get the ball’</a:t>
            </a:r>
          </a:p>
          <a:p>
            <a:pPr algn="just">
              <a:lnSpc>
                <a:spcPct val="90000"/>
              </a:lnSpc>
              <a:spcBef>
                <a:spcPts val="1000"/>
              </a:spcBef>
              <a:buClr>
                <a:schemeClr val="accent1"/>
              </a:buClr>
              <a:buSzPct val="80000"/>
            </a:pPr>
            <a:endParaRPr lang="en-US" sz="1600" dirty="0">
              <a:latin typeface="Arial" panose="020B0604020202020204" pitchFamily="34" charset="0"/>
              <a:cs typeface="Arial" panose="020B0604020202020204" pitchFamily="34" charset="0"/>
            </a:endParaRPr>
          </a:p>
          <a:p>
            <a:pPr algn="just">
              <a:lnSpc>
                <a:spcPct val="90000"/>
              </a:lnSpc>
              <a:spcBef>
                <a:spcPts val="1000"/>
              </a:spcBef>
              <a:buClr>
                <a:schemeClr val="accent1"/>
              </a:buClr>
              <a:buSzPct val="80000"/>
            </a:pPr>
            <a:r>
              <a:rPr lang="en-US" sz="1600" dirty="0">
                <a:latin typeface="Arial" panose="020B0604020202020204" pitchFamily="34" charset="0"/>
                <a:cs typeface="Arial" panose="020B0604020202020204" pitchFamily="34" charset="0"/>
              </a:rPr>
              <a:t>Non-verbal communications were clear e.g., pointing, C7 moving toward balls.</a:t>
            </a:r>
          </a:p>
        </p:txBody>
      </p:sp>
      <p:pic>
        <p:nvPicPr>
          <p:cNvPr id="6" name="Picture 5">
            <a:extLst>
              <a:ext uri="{FF2B5EF4-FFF2-40B4-BE49-F238E27FC236}">
                <a16:creationId xmlns:a16="http://schemas.microsoft.com/office/drawing/2014/main" id="{7A841460-0A45-048B-4196-3BDCDF57C650}"/>
              </a:ext>
            </a:extLst>
          </p:cNvPr>
          <p:cNvPicPr>
            <a:picLocks noChangeAspect="1"/>
          </p:cNvPicPr>
          <p:nvPr/>
        </p:nvPicPr>
        <p:blipFill>
          <a:blip r:embed="rId3"/>
          <a:srcRect l="30067" t="24916" r="34646" b="35758"/>
          <a:stretch>
            <a:fillRect/>
          </a:stretch>
        </p:blipFill>
        <p:spPr>
          <a:xfrm>
            <a:off x="8460060" y="274841"/>
            <a:ext cx="3417455" cy="2539178"/>
          </a:xfrm>
          <a:prstGeom prst="rect">
            <a:avLst/>
          </a:prstGeom>
        </p:spPr>
      </p:pic>
      <p:pic>
        <p:nvPicPr>
          <p:cNvPr id="10" name="Picture 9">
            <a:extLst>
              <a:ext uri="{FF2B5EF4-FFF2-40B4-BE49-F238E27FC236}">
                <a16:creationId xmlns:a16="http://schemas.microsoft.com/office/drawing/2014/main" id="{5A321975-9A79-D969-7985-A076082670F1}"/>
              </a:ext>
            </a:extLst>
          </p:cNvPr>
          <p:cNvPicPr>
            <a:picLocks noChangeAspect="1"/>
          </p:cNvPicPr>
          <p:nvPr/>
        </p:nvPicPr>
        <p:blipFill>
          <a:blip r:embed="rId4"/>
          <a:srcRect l="34466" t="24647" r="33749" b="32929"/>
          <a:stretch>
            <a:fillRect/>
          </a:stretch>
        </p:blipFill>
        <p:spPr>
          <a:xfrm>
            <a:off x="5041298" y="548640"/>
            <a:ext cx="3091591" cy="2750992"/>
          </a:xfrm>
          <a:prstGeom prst="rect">
            <a:avLst/>
          </a:prstGeom>
        </p:spPr>
      </p:pic>
      <p:pic>
        <p:nvPicPr>
          <p:cNvPr id="12" name="Picture 11">
            <a:extLst>
              <a:ext uri="{FF2B5EF4-FFF2-40B4-BE49-F238E27FC236}">
                <a16:creationId xmlns:a16="http://schemas.microsoft.com/office/drawing/2014/main" id="{4D6A04EF-8261-62B5-100C-F9B10D3CBAC1}"/>
              </a:ext>
            </a:extLst>
          </p:cNvPr>
          <p:cNvPicPr>
            <a:picLocks noChangeAspect="1"/>
          </p:cNvPicPr>
          <p:nvPr/>
        </p:nvPicPr>
        <p:blipFill>
          <a:blip r:embed="rId5"/>
          <a:srcRect l="32850" t="25185" r="33929" b="33468"/>
          <a:stretch>
            <a:fillRect/>
          </a:stretch>
        </p:blipFill>
        <p:spPr>
          <a:xfrm>
            <a:off x="8460060" y="3108037"/>
            <a:ext cx="3417455" cy="2835564"/>
          </a:xfrm>
          <a:prstGeom prst="rect">
            <a:avLst/>
          </a:prstGeom>
        </p:spPr>
      </p:pic>
      <p:pic>
        <p:nvPicPr>
          <p:cNvPr id="14" name="Picture 13">
            <a:extLst>
              <a:ext uri="{FF2B5EF4-FFF2-40B4-BE49-F238E27FC236}">
                <a16:creationId xmlns:a16="http://schemas.microsoft.com/office/drawing/2014/main" id="{9B3D9B7E-B2A7-980B-8AAF-1AAD5A7B1E29}"/>
              </a:ext>
            </a:extLst>
          </p:cNvPr>
          <p:cNvPicPr>
            <a:picLocks noChangeAspect="1"/>
          </p:cNvPicPr>
          <p:nvPr/>
        </p:nvPicPr>
        <p:blipFill>
          <a:blip r:embed="rId6"/>
          <a:srcRect l="34670" t="24377" r="32109" b="33199"/>
          <a:stretch>
            <a:fillRect/>
          </a:stretch>
        </p:blipFill>
        <p:spPr>
          <a:xfrm>
            <a:off x="5024183" y="3680692"/>
            <a:ext cx="3211863" cy="2734424"/>
          </a:xfrm>
          <a:prstGeom prst="rect">
            <a:avLst/>
          </a:prstGeom>
        </p:spPr>
      </p:pic>
      <p:sp>
        <p:nvSpPr>
          <p:cNvPr id="15" name="Oval 14">
            <a:extLst>
              <a:ext uri="{FF2B5EF4-FFF2-40B4-BE49-F238E27FC236}">
                <a16:creationId xmlns:a16="http://schemas.microsoft.com/office/drawing/2014/main" id="{2869C919-30B3-2EFA-5B40-F27838CC360E}"/>
              </a:ext>
            </a:extLst>
          </p:cNvPr>
          <p:cNvSpPr/>
          <p:nvPr/>
        </p:nvSpPr>
        <p:spPr>
          <a:xfrm>
            <a:off x="8846127" y="464127"/>
            <a:ext cx="762000" cy="78278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614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F80101E5-5B98-F329-7DB9-55D8CBB50BF4}"/>
              </a:ext>
            </a:extLst>
          </p:cNvPr>
          <p:cNvPicPr>
            <a:picLocks noChangeAspect="1"/>
          </p:cNvPicPr>
          <p:nvPr/>
        </p:nvPicPr>
        <p:blipFill rotWithShape="1">
          <a:blip r:embed="rId2"/>
          <a:srcRect l="33204" t="27822" r="21625" b="26482"/>
          <a:stretch/>
        </p:blipFill>
        <p:spPr bwMode="auto">
          <a:xfrm>
            <a:off x="4227108" y="756607"/>
            <a:ext cx="6891165" cy="4647422"/>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196C5732-DD59-FC04-7FA9-3111DF9B54E8}"/>
              </a:ext>
            </a:extLst>
          </p:cNvPr>
          <p:cNvSpPr txBox="1"/>
          <p:nvPr/>
        </p:nvSpPr>
        <p:spPr>
          <a:xfrm>
            <a:off x="419548" y="387275"/>
            <a:ext cx="5131398" cy="400110"/>
          </a:xfrm>
          <a:prstGeom prst="rect">
            <a:avLst/>
          </a:prstGeom>
          <a:noFill/>
        </p:spPr>
        <p:txBody>
          <a:bodyPr wrap="square" rtlCol="0">
            <a:spAutoFit/>
          </a:bodyPr>
          <a:lstStyle/>
          <a:p>
            <a:r>
              <a:rPr lang="en-US" sz="2000" b="1" dirty="0">
                <a:solidFill>
                  <a:schemeClr val="accent1">
                    <a:lumMod val="75000"/>
                  </a:schemeClr>
                </a:solidFill>
                <a:latin typeface="Arial" panose="020B0604020202020204" pitchFamily="34" charset="0"/>
                <a:cs typeface="Arial" panose="020B0604020202020204" pitchFamily="34" charset="0"/>
              </a:rPr>
              <a:t>Cognition and Learning:</a:t>
            </a:r>
            <a:endParaRPr lang="en-GB" sz="2000" b="1" dirty="0">
              <a:solidFill>
                <a:schemeClr val="accent1">
                  <a:lumMod val="75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844554E-F5CA-C57C-51C4-4EE026E3CBD2}"/>
              </a:ext>
            </a:extLst>
          </p:cNvPr>
          <p:cNvSpPr txBox="1"/>
          <p:nvPr/>
        </p:nvSpPr>
        <p:spPr>
          <a:xfrm>
            <a:off x="242714" y="972046"/>
            <a:ext cx="3586595" cy="5324535"/>
          </a:xfrm>
          <a:prstGeom prst="rect">
            <a:avLst/>
          </a:prstGeom>
          <a:noFill/>
        </p:spPr>
        <p:txBody>
          <a:bodyPr wrap="square">
            <a:spAutoFit/>
          </a:bodyPr>
          <a:lstStyle/>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Researchers have warned that the concepts of strategy can pose challenges for individuals with learning disabilities (</a:t>
            </a:r>
            <a:r>
              <a:rPr lang="en-GB" sz="1400" dirty="0" err="1">
                <a:latin typeface="Arial" panose="020B0604020202020204" pitchFamily="34" charset="0"/>
                <a:cs typeface="Arial" panose="020B0604020202020204" pitchFamily="34" charset="0"/>
              </a:rPr>
              <a:t>Cigman</a:t>
            </a:r>
            <a:r>
              <a:rPr lang="en-GB" sz="1400" dirty="0">
                <a:latin typeface="Arial" panose="020B0604020202020204" pitchFamily="34" charset="0"/>
                <a:cs typeface="Arial" panose="020B0604020202020204" pitchFamily="34" charset="0"/>
              </a:rPr>
              <a:t> and Davies, 2007, </a:t>
            </a:r>
            <a:r>
              <a:rPr lang="en-GB" sz="1400" dirty="0" err="1">
                <a:latin typeface="Arial" panose="020B0604020202020204" pitchFamily="34" charset="0"/>
                <a:cs typeface="Arial" panose="020B0604020202020204" pitchFamily="34" charset="0"/>
              </a:rPr>
              <a:t>Catanescu</a:t>
            </a:r>
            <a:r>
              <a:rPr lang="en-GB" sz="1400" dirty="0">
                <a:latin typeface="Arial" panose="020B0604020202020204" pitchFamily="34" charset="0"/>
                <a:cs typeface="Arial" panose="020B0604020202020204" pitchFamily="34" charset="0"/>
              </a:rPr>
              <a:t> and Muntean, 2024), positioning the individual as the problem. However, Pupils used tactics to ‘adapt to the immediate requirements of an ever-changing opposition’ (Dudley, 2015, p245) e.g., C3 lifted her legs to protect a ball on her footplate.</a:t>
            </a:r>
          </a:p>
          <a:p>
            <a:pPr lvl="0" algn="just"/>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Some participants showed evidence of strategic thinking by making calculated decisions to prepare for a task e.g., whether they were going to kick or throw.</a:t>
            </a:r>
          </a:p>
          <a:p>
            <a:pPr algn="just"/>
            <a:endParaRPr lang="en-GB"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Some participants showed an understanding of rules and vocabulary associated with football.</a:t>
            </a:r>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lvl="0"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65803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E59A04-1582-6D71-565D-A5C858B8FBA8}"/>
              </a:ext>
            </a:extLst>
          </p:cNvPr>
          <p:cNvSpPr txBox="1"/>
          <p:nvPr/>
        </p:nvSpPr>
        <p:spPr>
          <a:xfrm>
            <a:off x="1369542" y="1177094"/>
            <a:ext cx="8009983" cy="4339650"/>
          </a:xfrm>
          <a:prstGeom prst="rect">
            <a:avLst/>
          </a:prstGeom>
          <a:noFill/>
        </p:spPr>
        <p:txBody>
          <a:bodyPr wrap="square">
            <a:spAutoFit/>
          </a:bodyPr>
          <a:lstStyle/>
          <a:p>
            <a:r>
              <a:rPr lang="en-US" sz="3600" b="1" dirty="0">
                <a:solidFill>
                  <a:schemeClr val="accent1">
                    <a:lumMod val="75000"/>
                  </a:schemeClr>
                </a:solidFill>
                <a:latin typeface="Arial" panose="020B0604020202020204" pitchFamily="34" charset="0"/>
                <a:cs typeface="Arial" panose="020B0604020202020204" pitchFamily="34" charset="0"/>
              </a:rPr>
              <a:t>Task:</a:t>
            </a:r>
          </a:p>
          <a:p>
            <a:br>
              <a:rPr lang="en-US"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Examine learning journal entries for one of the participants. </a:t>
            </a:r>
          </a:p>
          <a:p>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What evidence can you see of holistic development in sensory football and how does it link to the task they are completing?</a:t>
            </a:r>
          </a:p>
          <a:p>
            <a:endParaRPr lang="en-US" b="1" dirty="0"/>
          </a:p>
          <a:p>
            <a:endParaRPr lang="en-US" b="1" dirty="0"/>
          </a:p>
          <a:p>
            <a:endParaRPr lang="en-US" dirty="0"/>
          </a:p>
        </p:txBody>
      </p:sp>
    </p:spTree>
    <p:extLst>
      <p:ext uri="{BB962C8B-B14F-4D97-AF65-F5344CB8AC3E}">
        <p14:creationId xmlns:p14="http://schemas.microsoft.com/office/powerpoint/2010/main" val="25932612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280A24-2517-999A-91CA-971F353F033A}"/>
              </a:ext>
            </a:extLst>
          </p:cNvPr>
          <p:cNvSpPr txBox="1"/>
          <p:nvPr/>
        </p:nvSpPr>
        <p:spPr>
          <a:xfrm>
            <a:off x="565638" y="329643"/>
            <a:ext cx="8402515" cy="6370975"/>
          </a:xfrm>
          <a:prstGeom prst="rect">
            <a:avLst/>
          </a:prstGeom>
          <a:noFill/>
        </p:spPr>
        <p:txBody>
          <a:bodyPr wrap="square">
            <a:spAutoFit/>
          </a:bodyPr>
          <a:lstStyle/>
          <a:p>
            <a:r>
              <a:rPr lang="en-US" sz="2400" b="1" dirty="0">
                <a:solidFill>
                  <a:schemeClr val="accent1">
                    <a:lumMod val="75000"/>
                  </a:schemeClr>
                </a:solidFill>
                <a:latin typeface="Arial" panose="020B0604020202020204" pitchFamily="34" charset="0"/>
                <a:cs typeface="Arial" panose="020B0604020202020204" pitchFamily="34" charset="0"/>
              </a:rPr>
              <a:t>Theme 3: Design and delivery</a:t>
            </a:r>
          </a:p>
          <a:p>
            <a:pPr algn="just"/>
            <a:endParaRPr lang="en-US" sz="1400" b="1" dirty="0">
              <a:solidFill>
                <a:schemeClr val="accent1">
                  <a:lumMod val="75000"/>
                </a:schemeClr>
              </a:solidFill>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design and delivery of sensory football provided positive challenges, opportunities for success, fun, decision-making opportunities and chances to connect with others (Houser and </a:t>
            </a:r>
            <a:r>
              <a:rPr lang="en-US" dirty="0" err="1">
                <a:latin typeface="Arial" panose="020B0604020202020204" pitchFamily="34" charset="0"/>
                <a:cs typeface="Arial" panose="020B0604020202020204" pitchFamily="34" charset="0"/>
              </a:rPr>
              <a:t>Kriellaars</a:t>
            </a:r>
            <a:r>
              <a:rPr lang="en-US" dirty="0">
                <a:latin typeface="Arial" panose="020B0604020202020204" pitchFamily="34" charset="0"/>
                <a:cs typeface="Arial" panose="020B0604020202020204" pitchFamily="34" charset="0"/>
              </a:rPr>
              <a:t>, 2023).</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Activities within sensory football were designed based on specific football skills, despite warnings that these concepts are not always in alignment with the cognitive abilities of this cohort (</a:t>
            </a:r>
            <a:r>
              <a:rPr lang="en-US" dirty="0" err="1">
                <a:latin typeface="Arial" panose="020B0604020202020204" pitchFamily="34" charset="0"/>
                <a:cs typeface="Arial" panose="020B0604020202020204" pitchFamily="34" charset="0"/>
              </a:rPr>
              <a:t>Catanescu</a:t>
            </a:r>
            <a:r>
              <a:rPr lang="en-US" dirty="0">
                <a:latin typeface="Arial" panose="020B0604020202020204" pitchFamily="34" charset="0"/>
                <a:cs typeface="Arial" panose="020B0604020202020204" pitchFamily="34" charset="0"/>
              </a:rPr>
              <a:t> and Muntean, 2024).</a:t>
            </a: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 connection was established between choice making and motivation, allowing individuals to ‘take some responsibility for their own movement’ (Whitehead, 2010, p66).</a:t>
            </a: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Opportunities were supported by adults, adapted sports equipment and assistive devices. Staff enabled learning by assessing each child’s ability to complete the task and reducing support (Radford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2015) and having an in-depth understanding of each young person’s needs.</a:t>
            </a:r>
          </a:p>
          <a:p>
            <a:pPr algn="just"/>
            <a:endParaRPr lang="en-US"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46930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5" name="Straight Connector 64">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7"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Isosceles Triangle 68">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Isosceles Triangle 72">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Isosceles Triangle 73">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 Box 2">
            <a:extLst>
              <a:ext uri="{FF2B5EF4-FFF2-40B4-BE49-F238E27FC236}">
                <a16:creationId xmlns:a16="http://schemas.microsoft.com/office/drawing/2014/main" id="{61D2DE01-2FF1-8EE2-2989-554D44E30A99}"/>
              </a:ext>
            </a:extLst>
          </p:cNvPr>
          <p:cNvSpPr txBox="1">
            <a:spLocks noChangeArrowheads="1"/>
          </p:cNvSpPr>
          <p:nvPr/>
        </p:nvSpPr>
        <p:spPr bwMode="auto">
          <a:xfrm>
            <a:off x="524069" y="2357215"/>
            <a:ext cx="4059237" cy="4500785"/>
          </a:xfrm>
          <a:prstGeom prst="rect">
            <a:avLst/>
          </a:prstGeom>
        </p:spPr>
        <p:txBody>
          <a:bodyPr rot="0" vert="horz" lIns="91440" tIns="45720" rIns="91440" bIns="45720" rtlCol="0" anchorCtr="0">
            <a:normAutofit/>
          </a:bodyPr>
          <a:lstStyle/>
          <a:p>
            <a:pPr algn="just">
              <a:lnSpc>
                <a:spcPct val="90000"/>
              </a:lnSpc>
              <a:spcBef>
                <a:spcPts val="1000"/>
              </a:spcBef>
              <a:buClr>
                <a:schemeClr val="accent1"/>
              </a:buClr>
              <a:buSzPct val="80000"/>
            </a:pPr>
            <a:r>
              <a:rPr lang="en-US" sz="1400" i="1" dirty="0">
                <a:solidFill>
                  <a:schemeClr val="tx1">
                    <a:lumMod val="75000"/>
                    <a:lumOff val="25000"/>
                  </a:schemeClr>
                </a:solidFill>
                <a:latin typeface="Arial" panose="020B0604020202020204" pitchFamily="34" charset="0"/>
                <a:cs typeface="Arial" panose="020B0604020202020204" pitchFamily="34" charset="0"/>
              </a:rPr>
              <a:t>‘</a:t>
            </a:r>
            <a:r>
              <a:rPr lang="en-US" sz="1600" i="1" dirty="0">
                <a:solidFill>
                  <a:schemeClr val="tx1">
                    <a:lumMod val="75000"/>
                    <a:lumOff val="25000"/>
                  </a:schemeClr>
                </a:solidFill>
                <a:effectLst/>
                <a:latin typeface="Arial" panose="020B0604020202020204" pitchFamily="34" charset="0"/>
                <a:cs typeface="Arial" panose="020B0604020202020204" pitchFamily="34" charset="0"/>
              </a:rPr>
              <a:t>It made it very inclusive, and, and they’re able to do a sport and because it’s just not like the regular football as everyone knows, it’s doing the same football skills and adapting it in different ways, and it really helps them to feel included, which they really need in today’s world’ – HLTA</a:t>
            </a:r>
          </a:p>
          <a:p>
            <a:pPr algn="just">
              <a:lnSpc>
                <a:spcPct val="90000"/>
              </a:lnSpc>
              <a:spcBef>
                <a:spcPts val="1000"/>
              </a:spcBef>
              <a:buClr>
                <a:schemeClr val="accent1"/>
              </a:buClr>
              <a:buSzPct val="80000"/>
            </a:pPr>
            <a:endParaRPr lang="en-US" sz="1600" i="1" dirty="0">
              <a:solidFill>
                <a:schemeClr val="tx1">
                  <a:lumMod val="75000"/>
                  <a:lumOff val="25000"/>
                </a:schemeClr>
              </a:solidFill>
              <a:effectLst/>
              <a:latin typeface="Arial" panose="020B0604020202020204" pitchFamily="34" charset="0"/>
              <a:cs typeface="Arial" panose="020B0604020202020204" pitchFamily="34" charset="0"/>
            </a:endParaRPr>
          </a:p>
          <a:p>
            <a:pPr algn="just">
              <a:lnSpc>
                <a:spcPct val="90000"/>
              </a:lnSpc>
              <a:spcBef>
                <a:spcPts val="1000"/>
              </a:spcBef>
              <a:buClr>
                <a:schemeClr val="accent1"/>
              </a:buClr>
              <a:buSzPct val="80000"/>
            </a:pPr>
            <a:r>
              <a:rPr lang="en-US" sz="1600" i="1" dirty="0">
                <a:solidFill>
                  <a:schemeClr val="tx1">
                    <a:lumMod val="75000"/>
                    <a:lumOff val="25000"/>
                  </a:schemeClr>
                </a:solidFill>
                <a:effectLst/>
                <a:latin typeface="Arial" panose="020B0604020202020204" pitchFamily="34" charset="0"/>
                <a:cs typeface="Arial" panose="020B0604020202020204" pitchFamily="34" charset="0"/>
              </a:rPr>
              <a:t>‘It’s so visual, um, and ingrained within society that if there’s anything you’re going to offer to children to help them be included in society, it may as well be something like football, which has so many elements and opportunities for success’ – parent of C1</a:t>
            </a:r>
          </a:p>
        </p:txBody>
      </p:sp>
      <p:pic>
        <p:nvPicPr>
          <p:cNvPr id="3" name="Picture 2">
            <a:extLst>
              <a:ext uri="{FF2B5EF4-FFF2-40B4-BE49-F238E27FC236}">
                <a16:creationId xmlns:a16="http://schemas.microsoft.com/office/drawing/2014/main" id="{579B51AD-0345-29D4-961B-6B988343A803}"/>
              </a:ext>
            </a:extLst>
          </p:cNvPr>
          <p:cNvPicPr>
            <a:picLocks noChangeAspect="1"/>
          </p:cNvPicPr>
          <p:nvPr/>
        </p:nvPicPr>
        <p:blipFill rotWithShape="1">
          <a:blip r:embed="rId2"/>
          <a:srcRect l="35098" t="29984" r="36179" b="9225"/>
          <a:stretch/>
        </p:blipFill>
        <p:spPr bwMode="auto">
          <a:xfrm>
            <a:off x="6917689" y="257001"/>
            <a:ext cx="2760457" cy="3286345"/>
          </a:xfrm>
          <a:prstGeom prst="rect">
            <a:avLst/>
          </a:prstGeom>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B36BA643-C5FF-3856-9C90-330FAA97C94C}"/>
              </a:ext>
            </a:extLst>
          </p:cNvPr>
          <p:cNvPicPr>
            <a:picLocks noChangeAspect="1"/>
          </p:cNvPicPr>
          <p:nvPr/>
        </p:nvPicPr>
        <p:blipFill rotWithShape="1">
          <a:blip r:embed="rId3"/>
          <a:srcRect l="35099" t="22690" r="33677" b="40032"/>
          <a:stretch/>
        </p:blipFill>
        <p:spPr bwMode="auto">
          <a:xfrm>
            <a:off x="4980163" y="3871085"/>
            <a:ext cx="3875052" cy="2602341"/>
          </a:xfrm>
          <a:prstGeom prst="rect">
            <a:avLst/>
          </a:prstGeom>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871DECB9-17BD-0D87-5B8C-53F0BB549488}"/>
              </a:ext>
            </a:extLst>
          </p:cNvPr>
          <p:cNvSpPr txBox="1"/>
          <p:nvPr/>
        </p:nvSpPr>
        <p:spPr>
          <a:xfrm>
            <a:off x="434115" y="257001"/>
            <a:ext cx="6099462" cy="2092881"/>
          </a:xfrm>
          <a:prstGeom prst="rect">
            <a:avLst/>
          </a:prstGeom>
          <a:noFill/>
        </p:spPr>
        <p:txBody>
          <a:bodyPr wrap="square">
            <a:spAutoFit/>
          </a:bodyPr>
          <a:lstStyle/>
          <a:p>
            <a:pPr algn="just"/>
            <a:r>
              <a:rPr lang="en-US" sz="1600" dirty="0">
                <a:latin typeface="Arial" panose="020B0604020202020204" pitchFamily="34" charset="0"/>
                <a:cs typeface="Arial" panose="020B0604020202020204" pitchFamily="34" charset="0"/>
              </a:rPr>
              <a:t>The fully inclusive design of sensory football allowed participants to move from being spectators to players (Jeffress and Brown, 2017).</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Participants’ ability to actively participate in football challenges assumptions that sports are for the able-bodied (Darcy, Ollerton, Grabowski, 2022).</a:t>
            </a:r>
          </a:p>
          <a:p>
            <a:pPr algn="just"/>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32664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90F8E5-A8F8-8B84-1405-399923AFAE9E}"/>
              </a:ext>
            </a:extLst>
          </p:cNvPr>
          <p:cNvSpPr txBox="1"/>
          <p:nvPr/>
        </p:nvSpPr>
        <p:spPr>
          <a:xfrm>
            <a:off x="434114" y="257001"/>
            <a:ext cx="7719285" cy="3416320"/>
          </a:xfrm>
          <a:prstGeom prst="rect">
            <a:avLst/>
          </a:prstGeom>
          <a:noFill/>
        </p:spPr>
        <p:txBody>
          <a:bodyPr wrap="square">
            <a:spAutoFit/>
          </a:bodyPr>
          <a:lstStyle/>
          <a:p>
            <a:pPr algn="just"/>
            <a:r>
              <a:rPr lang="en-US" dirty="0">
                <a:latin typeface="Arial" panose="020B0604020202020204" pitchFamily="34" charset="0"/>
                <a:cs typeface="Arial" panose="020B0604020202020204" pitchFamily="34" charset="0"/>
              </a:rPr>
              <a:t>Adapted equipment was integral to delivering accessible sessions (Block, 1992; Crawford, 2011) and motivating participants. </a:t>
            </a:r>
            <a:r>
              <a:rPr lang="en-GB" dirty="0">
                <a:latin typeface="Arial" panose="020B0604020202020204" pitchFamily="34" charset="0"/>
                <a:ea typeface="Arial" panose="020B0604020202020204" pitchFamily="34" charset="0"/>
                <a:cs typeface="Arial" panose="020B0604020202020204" pitchFamily="34" charset="0"/>
              </a:rPr>
              <a:t>The physiotherapy practitioner credited equipment with giving individuals the chance to participate in recreational sports on an equal basis with mainstream peers (UN, 2008).</a:t>
            </a:r>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Adapted equipment enabled physical tasks by compensating for skills that could not be performed (Block, 1992).</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Standard exercise equipment was used creatively, demonstrating ‘problem solving through the presenting barriers and utilization of available resources’ (Buick, Mulligan, Smith, 2015, p98).</a:t>
            </a:r>
          </a:p>
        </p:txBody>
      </p:sp>
      <p:pic>
        <p:nvPicPr>
          <p:cNvPr id="9" name="Picture 8" descr="A screenshot of a computer&#10;&#10;AI-generated content may be incorrect.">
            <a:extLst>
              <a:ext uri="{FF2B5EF4-FFF2-40B4-BE49-F238E27FC236}">
                <a16:creationId xmlns:a16="http://schemas.microsoft.com/office/drawing/2014/main" id="{70F9B4DE-3341-75A6-83DA-93663EFB7ADE}"/>
              </a:ext>
            </a:extLst>
          </p:cNvPr>
          <p:cNvPicPr>
            <a:picLocks noChangeAspect="1"/>
          </p:cNvPicPr>
          <p:nvPr/>
        </p:nvPicPr>
        <p:blipFill rotWithShape="1">
          <a:blip r:embed="rId2"/>
          <a:srcRect l="29416" t="36576" r="45858" b="35138"/>
          <a:stretch/>
        </p:blipFill>
        <p:spPr bwMode="auto">
          <a:xfrm>
            <a:off x="735992" y="3854459"/>
            <a:ext cx="3745266" cy="2856492"/>
          </a:xfrm>
          <a:prstGeom prst="rect">
            <a:avLst/>
          </a:prstGeom>
          <a:ln>
            <a:noFill/>
          </a:ln>
          <a:extLst>
            <a:ext uri="{53640926-AAD7-44D8-BBD7-CCE9431645EC}">
              <a14:shadowObscured xmlns:a14="http://schemas.microsoft.com/office/drawing/2010/main"/>
            </a:ext>
          </a:extLst>
        </p:spPr>
      </p:pic>
      <p:pic>
        <p:nvPicPr>
          <p:cNvPr id="10" name="Picture 9" descr="A screenshot of a computer&#10;&#10;AI-generated content may be incorrect.">
            <a:extLst>
              <a:ext uri="{FF2B5EF4-FFF2-40B4-BE49-F238E27FC236}">
                <a16:creationId xmlns:a16="http://schemas.microsoft.com/office/drawing/2014/main" id="{7281E838-6026-6FBF-D240-C9D1C2A69CA7}"/>
              </a:ext>
            </a:extLst>
          </p:cNvPr>
          <p:cNvPicPr>
            <a:picLocks noChangeAspect="1"/>
          </p:cNvPicPr>
          <p:nvPr/>
        </p:nvPicPr>
        <p:blipFill rotWithShape="1">
          <a:blip r:embed="rId3"/>
          <a:srcRect l="30874" t="33247" r="46424" b="37960"/>
          <a:stretch>
            <a:fillRect/>
          </a:stretch>
        </p:blipFill>
        <p:spPr bwMode="auto">
          <a:xfrm>
            <a:off x="4968705" y="3964727"/>
            <a:ext cx="3248398" cy="2746224"/>
          </a:xfrm>
          <a:prstGeom prst="rect">
            <a:avLst/>
          </a:prstGeom>
          <a:ln>
            <a:noFill/>
          </a:ln>
          <a:extLst>
            <a:ext uri="{53640926-AAD7-44D8-BBD7-CCE9431645EC}">
              <a14:shadowObscured xmlns:a14="http://schemas.microsoft.com/office/drawing/2010/main"/>
            </a:ext>
          </a:extLst>
        </p:spPr>
      </p:pic>
      <p:pic>
        <p:nvPicPr>
          <p:cNvPr id="13" name="Picture 12" descr="A screenshot of a computer&#10;&#10;AI-generated content may be incorrect.">
            <a:extLst>
              <a:ext uri="{FF2B5EF4-FFF2-40B4-BE49-F238E27FC236}">
                <a16:creationId xmlns:a16="http://schemas.microsoft.com/office/drawing/2014/main" id="{ABC3407E-AD3D-9C67-A06B-9DE0019DCD24}"/>
              </a:ext>
            </a:extLst>
          </p:cNvPr>
          <p:cNvPicPr>
            <a:picLocks noChangeAspect="1"/>
          </p:cNvPicPr>
          <p:nvPr/>
        </p:nvPicPr>
        <p:blipFill rotWithShape="1">
          <a:blip r:embed="rId4"/>
          <a:srcRect l="45143" t="32697" r="34550" b="46231"/>
          <a:stretch>
            <a:fillRect/>
          </a:stretch>
        </p:blipFill>
        <p:spPr bwMode="auto">
          <a:xfrm>
            <a:off x="8529747" y="537472"/>
            <a:ext cx="3308592" cy="2288443"/>
          </a:xfrm>
          <a:prstGeom prst="rect">
            <a:avLst/>
          </a:prstGeom>
          <a:ln>
            <a:noFill/>
          </a:ln>
          <a:extLst>
            <a:ext uri="{53640926-AAD7-44D8-BBD7-CCE9431645EC}">
              <a14:shadowObscured xmlns:a14="http://schemas.microsoft.com/office/drawing/2010/main"/>
            </a:ext>
          </a:extLst>
        </p:spPr>
      </p:pic>
      <p:pic>
        <p:nvPicPr>
          <p:cNvPr id="14" name="Picture 13" descr="A screenshot of a computer&#10;&#10;AI-generated content may be incorrect.">
            <a:extLst>
              <a:ext uri="{FF2B5EF4-FFF2-40B4-BE49-F238E27FC236}">
                <a16:creationId xmlns:a16="http://schemas.microsoft.com/office/drawing/2014/main" id="{8876850C-54C2-41EA-F725-ED6C5AC7FB95}"/>
              </a:ext>
            </a:extLst>
          </p:cNvPr>
          <p:cNvPicPr>
            <a:picLocks noChangeAspect="1"/>
          </p:cNvPicPr>
          <p:nvPr/>
        </p:nvPicPr>
        <p:blipFill rotWithShape="1">
          <a:blip r:embed="rId4"/>
          <a:srcRect l="68751" t="31916" r="11789" b="46148"/>
          <a:stretch>
            <a:fillRect/>
          </a:stretch>
        </p:blipFill>
        <p:spPr bwMode="auto">
          <a:xfrm>
            <a:off x="8529746" y="3070235"/>
            <a:ext cx="3308591" cy="24857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88861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5E47B-2D89-406A-28F0-F155EE6D6D1D}"/>
              </a:ext>
            </a:extLst>
          </p:cNvPr>
          <p:cNvSpPr txBox="1"/>
          <p:nvPr/>
        </p:nvSpPr>
        <p:spPr>
          <a:xfrm>
            <a:off x="230332" y="231063"/>
            <a:ext cx="8685068" cy="646331"/>
          </a:xfrm>
          <a:prstGeom prst="rect">
            <a:avLst/>
          </a:prstGeom>
          <a:noFill/>
        </p:spPr>
        <p:txBody>
          <a:bodyPr wrap="square">
            <a:spAutoFit/>
          </a:bodyPr>
          <a:lstStyle/>
          <a:p>
            <a:pPr algn="just"/>
            <a:r>
              <a:rPr lang="en-US" sz="1800" dirty="0">
                <a:latin typeface="Arial" panose="020B0604020202020204" pitchFamily="34" charset="0"/>
                <a:cs typeface="Arial" panose="020B0604020202020204" pitchFamily="34" charset="0"/>
              </a:rPr>
              <a:t>Assistive devices strongly impacted on participant experiences as their embodied capacities (Whitehead, 2010) changed based on the device used.</a:t>
            </a:r>
          </a:p>
        </p:txBody>
      </p:sp>
      <p:pic>
        <p:nvPicPr>
          <p:cNvPr id="4" name="Picture 3">
            <a:extLst>
              <a:ext uri="{FF2B5EF4-FFF2-40B4-BE49-F238E27FC236}">
                <a16:creationId xmlns:a16="http://schemas.microsoft.com/office/drawing/2014/main" id="{98E60B1E-C3BF-2023-BF75-C05D776C31B9}"/>
              </a:ext>
            </a:extLst>
          </p:cNvPr>
          <p:cNvPicPr>
            <a:picLocks noChangeAspect="1"/>
          </p:cNvPicPr>
          <p:nvPr/>
        </p:nvPicPr>
        <p:blipFill>
          <a:blip r:embed="rId2"/>
          <a:srcRect l="46925" t="35649" r="29367" b="31783"/>
          <a:stretch>
            <a:fillRect/>
          </a:stretch>
        </p:blipFill>
        <p:spPr>
          <a:xfrm>
            <a:off x="4807527" y="1444891"/>
            <a:ext cx="5411418" cy="4955909"/>
          </a:xfrm>
          <a:prstGeom prst="rect">
            <a:avLst/>
          </a:prstGeom>
        </p:spPr>
      </p:pic>
      <p:pic>
        <p:nvPicPr>
          <p:cNvPr id="5" name="Picture 4">
            <a:extLst>
              <a:ext uri="{FF2B5EF4-FFF2-40B4-BE49-F238E27FC236}">
                <a16:creationId xmlns:a16="http://schemas.microsoft.com/office/drawing/2014/main" id="{8230310C-15FE-C1F2-AE3C-721F14105F50}"/>
              </a:ext>
            </a:extLst>
          </p:cNvPr>
          <p:cNvPicPr>
            <a:picLocks noChangeAspect="1"/>
          </p:cNvPicPr>
          <p:nvPr/>
        </p:nvPicPr>
        <p:blipFill>
          <a:blip r:embed="rId2"/>
          <a:srcRect l="26106" t="33424" r="53298" b="26562"/>
          <a:stretch>
            <a:fillRect/>
          </a:stretch>
        </p:blipFill>
        <p:spPr>
          <a:xfrm>
            <a:off x="401782" y="1184564"/>
            <a:ext cx="3872345" cy="5015345"/>
          </a:xfrm>
          <a:prstGeom prst="rect">
            <a:avLst/>
          </a:prstGeom>
        </p:spPr>
      </p:pic>
      <p:sp>
        <p:nvSpPr>
          <p:cNvPr id="2" name="TextBox 1">
            <a:extLst>
              <a:ext uri="{FF2B5EF4-FFF2-40B4-BE49-F238E27FC236}">
                <a16:creationId xmlns:a16="http://schemas.microsoft.com/office/drawing/2014/main" id="{AE8A7188-69D9-24CA-5AB0-3CDB82679237}"/>
              </a:ext>
            </a:extLst>
          </p:cNvPr>
          <p:cNvSpPr txBox="1"/>
          <p:nvPr/>
        </p:nvSpPr>
        <p:spPr>
          <a:xfrm>
            <a:off x="574964" y="6257605"/>
            <a:ext cx="6747163" cy="369332"/>
          </a:xfrm>
          <a:prstGeom prst="rect">
            <a:avLst/>
          </a:prstGeom>
          <a:noFill/>
        </p:spPr>
        <p:txBody>
          <a:bodyPr wrap="square">
            <a:spAutoFit/>
          </a:bodyPr>
          <a:lstStyle/>
          <a:p>
            <a:pPr algn="just"/>
            <a:r>
              <a:rPr lang="en-US" sz="1800" dirty="0">
                <a:latin typeface="Arial" panose="020B0604020202020204" pitchFamily="34" charset="0"/>
                <a:cs typeface="Arial" panose="020B0604020202020204" pitchFamily="34" charset="0"/>
              </a:rPr>
              <a:t>The assistive device used will also impact on assessment.</a:t>
            </a:r>
          </a:p>
        </p:txBody>
      </p:sp>
    </p:spTree>
    <p:extLst>
      <p:ext uri="{BB962C8B-B14F-4D97-AF65-F5344CB8AC3E}">
        <p14:creationId xmlns:p14="http://schemas.microsoft.com/office/powerpoint/2010/main" val="32876821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3AD994-BEF0-1021-84E8-74A359CD3CA7}"/>
              </a:ext>
            </a:extLst>
          </p:cNvPr>
          <p:cNvPicPr>
            <a:picLocks noChangeAspect="1"/>
          </p:cNvPicPr>
          <p:nvPr/>
        </p:nvPicPr>
        <p:blipFill>
          <a:blip r:embed="rId3"/>
          <a:srcRect l="30341" t="26965" r="28278" b="30547"/>
          <a:stretch>
            <a:fillRect/>
          </a:stretch>
        </p:blipFill>
        <p:spPr>
          <a:xfrm>
            <a:off x="466193" y="473995"/>
            <a:ext cx="8435643" cy="5781424"/>
          </a:xfrm>
          <a:prstGeom prst="rect">
            <a:avLst/>
          </a:prstGeom>
        </p:spPr>
      </p:pic>
      <p:sp>
        <p:nvSpPr>
          <p:cNvPr id="4" name="TextBox 3">
            <a:extLst>
              <a:ext uri="{FF2B5EF4-FFF2-40B4-BE49-F238E27FC236}">
                <a16:creationId xmlns:a16="http://schemas.microsoft.com/office/drawing/2014/main" id="{C8618BF2-FD1E-EFFB-2503-B91C5735E8C1}"/>
              </a:ext>
            </a:extLst>
          </p:cNvPr>
          <p:cNvSpPr txBox="1"/>
          <p:nvPr/>
        </p:nvSpPr>
        <p:spPr>
          <a:xfrm>
            <a:off x="8826950" y="1841213"/>
            <a:ext cx="2717033" cy="3046988"/>
          </a:xfrm>
          <a:prstGeom prst="rect">
            <a:avLst/>
          </a:prstGeom>
          <a:noFill/>
        </p:spPr>
        <p:txBody>
          <a:bodyPr wrap="square">
            <a:spAutoFit/>
          </a:bodyPr>
          <a:lstStyle/>
          <a:p>
            <a:pPr algn="just"/>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McKeever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(2013): children find supportive walking frames more frustrating and tiring than non-ambulatory alternatives</a:t>
            </a:r>
            <a:r>
              <a:rPr lang="en-GB" sz="1600" dirty="0">
                <a:solidFill>
                  <a:srgbClr val="000000"/>
                </a:solidFill>
                <a:latin typeface="Arial" panose="020B0604020202020204" pitchFamily="34" charset="0"/>
                <a:ea typeface="Calibri" panose="020F0502020204030204" pitchFamily="34" charset="0"/>
                <a:cs typeface="Arial" panose="020B0604020202020204" pitchFamily="34" charset="0"/>
              </a:rPr>
              <a:t>.</a:t>
            </a:r>
          </a:p>
          <a:p>
            <a:pPr algn="just"/>
            <a:endPar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r>
              <a:rPr lang="en-GB" sz="1600" dirty="0">
                <a:effectLst/>
                <a:latin typeface="Arial" panose="020B0604020202020204" pitchFamily="34" charset="0"/>
                <a:ea typeface="Calibri" panose="020F0502020204030204" pitchFamily="34" charset="0"/>
                <a:cs typeface="Arial" panose="020B0604020202020204" pitchFamily="34" charset="0"/>
              </a:rPr>
              <a:t>Participation and social interactions improve when children use wheelchairs (Bottos </a:t>
            </a:r>
            <a:r>
              <a:rPr lang="en-GB" sz="1600" i="1" dirty="0">
                <a:effectLst/>
                <a:latin typeface="Arial" panose="020B0604020202020204" pitchFamily="34" charset="0"/>
                <a:ea typeface="Calibri" panose="020F0502020204030204" pitchFamily="34" charset="0"/>
                <a:cs typeface="Arial" panose="020B0604020202020204" pitchFamily="34" charset="0"/>
              </a:rPr>
              <a:t>et al</a:t>
            </a:r>
            <a:r>
              <a:rPr lang="en-GB" sz="1600" dirty="0">
                <a:effectLst/>
                <a:latin typeface="Arial" panose="020B0604020202020204" pitchFamily="34" charset="0"/>
                <a:ea typeface="Calibri" panose="020F0502020204030204" pitchFamily="34" charset="0"/>
                <a:cs typeface="Arial" panose="020B0604020202020204" pitchFamily="34" charset="0"/>
              </a:rPr>
              <a:t>. 2001; Wiart and Darrah, 2002</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600" dirty="0">
                <a:solidFill>
                  <a:srgbClr val="000000"/>
                </a:solidFill>
                <a:latin typeface="Arial" panose="020B0604020202020204" pitchFamily="34" charset="0"/>
                <a:ea typeface="Calibri" panose="020F050202020403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6416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B8D286-64DC-E9C6-75D7-6D6BE4408085}"/>
              </a:ext>
            </a:extLst>
          </p:cNvPr>
          <p:cNvPicPr>
            <a:picLocks noChangeAspect="1"/>
          </p:cNvPicPr>
          <p:nvPr/>
        </p:nvPicPr>
        <p:blipFill>
          <a:blip r:embed="rId2"/>
          <a:srcRect l="43746" t="49191" r="27160" b="30507"/>
          <a:stretch>
            <a:fillRect/>
          </a:stretch>
        </p:blipFill>
        <p:spPr>
          <a:xfrm>
            <a:off x="4592939" y="1703158"/>
            <a:ext cx="7322077" cy="3406314"/>
          </a:xfrm>
          <a:prstGeom prst="rect">
            <a:avLst/>
          </a:prstGeom>
        </p:spPr>
      </p:pic>
      <p:pic>
        <p:nvPicPr>
          <p:cNvPr id="2" name="Picture 1">
            <a:extLst>
              <a:ext uri="{FF2B5EF4-FFF2-40B4-BE49-F238E27FC236}">
                <a16:creationId xmlns:a16="http://schemas.microsoft.com/office/drawing/2014/main" id="{F9DB43C6-4CA6-9517-40EF-8F7715C05C3A}"/>
              </a:ext>
            </a:extLst>
          </p:cNvPr>
          <p:cNvPicPr>
            <a:picLocks noChangeAspect="1"/>
          </p:cNvPicPr>
          <p:nvPr/>
        </p:nvPicPr>
        <p:blipFill>
          <a:blip r:embed="rId2"/>
          <a:srcRect l="23692" t="42247" r="57679" b="18384"/>
          <a:stretch>
            <a:fillRect/>
          </a:stretch>
        </p:blipFill>
        <p:spPr>
          <a:xfrm>
            <a:off x="660788" y="1270386"/>
            <a:ext cx="3276125" cy="4615749"/>
          </a:xfrm>
          <a:prstGeom prst="rect">
            <a:avLst/>
          </a:prstGeom>
        </p:spPr>
      </p:pic>
    </p:spTree>
    <p:extLst>
      <p:ext uri="{BB962C8B-B14F-4D97-AF65-F5344CB8AC3E}">
        <p14:creationId xmlns:p14="http://schemas.microsoft.com/office/powerpoint/2010/main" val="40770916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F092F4-3DBE-0ED9-346E-30F4605E379E}"/>
              </a:ext>
            </a:extLst>
          </p:cNvPr>
          <p:cNvSpPr txBox="1"/>
          <p:nvPr/>
        </p:nvSpPr>
        <p:spPr>
          <a:xfrm>
            <a:off x="200890" y="253076"/>
            <a:ext cx="8461131" cy="738664"/>
          </a:xfrm>
          <a:prstGeom prst="rect">
            <a:avLst/>
          </a:prstGeom>
          <a:noFill/>
        </p:spPr>
        <p:txBody>
          <a:bodyPr wrap="square">
            <a:spAutoFit/>
          </a:bodyPr>
          <a:lstStyle/>
          <a:p>
            <a:r>
              <a:rPr lang="en-US" sz="2400" b="1" dirty="0">
                <a:solidFill>
                  <a:schemeClr val="accent1">
                    <a:lumMod val="75000"/>
                  </a:schemeClr>
                </a:solidFill>
                <a:latin typeface="Arial" panose="020B0604020202020204" pitchFamily="34" charset="0"/>
                <a:cs typeface="Arial" panose="020B0604020202020204" pitchFamily="34" charset="0"/>
              </a:rPr>
              <a:t>Theme 4: Experiences of supporting adults</a:t>
            </a:r>
          </a:p>
          <a:p>
            <a:endParaRPr lang="en-US"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EA93205B-8715-F8EA-74ED-CE4BA09DC59E}"/>
              </a:ext>
            </a:extLst>
          </p:cNvPr>
          <p:cNvPicPr>
            <a:picLocks noChangeAspect="1"/>
          </p:cNvPicPr>
          <p:nvPr/>
        </p:nvPicPr>
        <p:blipFill rotWithShape="1">
          <a:blip r:embed="rId2"/>
          <a:srcRect l="27842" t="36371" r="31978" b="43242"/>
          <a:stretch>
            <a:fillRect/>
          </a:stretch>
        </p:blipFill>
        <p:spPr bwMode="auto">
          <a:xfrm>
            <a:off x="373411" y="869430"/>
            <a:ext cx="8288610" cy="2365084"/>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7EF7607-39D9-12EF-ADA0-3E8C2BFF649C}"/>
              </a:ext>
            </a:extLst>
          </p:cNvPr>
          <p:cNvSpPr txBox="1"/>
          <p:nvPr/>
        </p:nvSpPr>
        <p:spPr>
          <a:xfrm>
            <a:off x="8901545" y="1597784"/>
            <a:ext cx="270163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Participating adults took part in a 3-hour training session with Sense.</a:t>
            </a:r>
          </a:p>
        </p:txBody>
      </p:sp>
      <p:sp>
        <p:nvSpPr>
          <p:cNvPr id="5" name="TextBox 4">
            <a:extLst>
              <a:ext uri="{FF2B5EF4-FFF2-40B4-BE49-F238E27FC236}">
                <a16:creationId xmlns:a16="http://schemas.microsoft.com/office/drawing/2014/main" id="{9F3E782F-4033-A858-646E-E07451CCEF91}"/>
              </a:ext>
            </a:extLst>
          </p:cNvPr>
          <p:cNvSpPr txBox="1"/>
          <p:nvPr/>
        </p:nvSpPr>
        <p:spPr>
          <a:xfrm>
            <a:off x="2417618" y="6370184"/>
            <a:ext cx="72528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Parents and therapists attended sessions alongside the children.</a:t>
            </a:r>
          </a:p>
        </p:txBody>
      </p:sp>
      <p:pic>
        <p:nvPicPr>
          <p:cNvPr id="7" name="Picture 6">
            <a:extLst>
              <a:ext uri="{FF2B5EF4-FFF2-40B4-BE49-F238E27FC236}">
                <a16:creationId xmlns:a16="http://schemas.microsoft.com/office/drawing/2014/main" id="{890C892B-6AE3-C6F5-1642-2489CA88F6EF}"/>
              </a:ext>
            </a:extLst>
          </p:cNvPr>
          <p:cNvPicPr>
            <a:picLocks noChangeAspect="1"/>
          </p:cNvPicPr>
          <p:nvPr/>
        </p:nvPicPr>
        <p:blipFill>
          <a:blip r:embed="rId3"/>
          <a:srcRect l="30876" t="24444" r="31683" b="31515"/>
          <a:stretch>
            <a:fillRect/>
          </a:stretch>
        </p:blipFill>
        <p:spPr>
          <a:xfrm>
            <a:off x="471055" y="3584634"/>
            <a:ext cx="3460174" cy="2713374"/>
          </a:xfrm>
          <a:prstGeom prst="rect">
            <a:avLst/>
          </a:prstGeom>
        </p:spPr>
      </p:pic>
      <p:pic>
        <p:nvPicPr>
          <p:cNvPr id="20" name="Picture 19">
            <a:extLst>
              <a:ext uri="{FF2B5EF4-FFF2-40B4-BE49-F238E27FC236}">
                <a16:creationId xmlns:a16="http://schemas.microsoft.com/office/drawing/2014/main" id="{2C066026-8A58-74DD-2735-6B688B27F1C2}"/>
              </a:ext>
            </a:extLst>
          </p:cNvPr>
          <p:cNvPicPr>
            <a:picLocks noChangeAspect="1"/>
          </p:cNvPicPr>
          <p:nvPr/>
        </p:nvPicPr>
        <p:blipFill>
          <a:blip r:embed="rId4"/>
          <a:srcRect l="30606" t="25232" r="31212" b="31616"/>
          <a:stretch>
            <a:fillRect/>
          </a:stretch>
        </p:blipFill>
        <p:spPr>
          <a:xfrm>
            <a:off x="4132119" y="3581346"/>
            <a:ext cx="3605646" cy="2716661"/>
          </a:xfrm>
          <a:prstGeom prst="rect">
            <a:avLst/>
          </a:prstGeom>
        </p:spPr>
      </p:pic>
      <p:pic>
        <p:nvPicPr>
          <p:cNvPr id="8" name="Picture 7">
            <a:extLst>
              <a:ext uri="{FF2B5EF4-FFF2-40B4-BE49-F238E27FC236}">
                <a16:creationId xmlns:a16="http://schemas.microsoft.com/office/drawing/2014/main" id="{551BC8C2-75CA-F17A-4E29-BF3D0CB7F107}"/>
              </a:ext>
            </a:extLst>
          </p:cNvPr>
          <p:cNvPicPr>
            <a:picLocks noChangeAspect="1"/>
          </p:cNvPicPr>
          <p:nvPr/>
        </p:nvPicPr>
        <p:blipFill>
          <a:blip r:embed="rId5"/>
          <a:srcRect l="35118" t="26758" r="40054" b="48831"/>
          <a:stretch>
            <a:fillRect/>
          </a:stretch>
        </p:blipFill>
        <p:spPr>
          <a:xfrm>
            <a:off x="7867382" y="3581346"/>
            <a:ext cx="4144510" cy="2716661"/>
          </a:xfrm>
          <a:prstGeom prst="rect">
            <a:avLst/>
          </a:prstGeom>
        </p:spPr>
      </p:pic>
    </p:spTree>
    <p:extLst>
      <p:ext uri="{BB962C8B-B14F-4D97-AF65-F5344CB8AC3E}">
        <p14:creationId xmlns:p14="http://schemas.microsoft.com/office/powerpoint/2010/main" val="1457452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584F49-854F-0493-6960-4C49885B24BD}"/>
              </a:ext>
            </a:extLst>
          </p:cNvPr>
          <p:cNvSpPr txBox="1"/>
          <p:nvPr/>
        </p:nvSpPr>
        <p:spPr>
          <a:xfrm>
            <a:off x="558053" y="1263292"/>
            <a:ext cx="8550088" cy="5078313"/>
          </a:xfrm>
          <a:prstGeom prst="rect">
            <a:avLst/>
          </a:prstGeom>
          <a:no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0" dirty="0">
                <a:effectLst/>
                <a:latin typeface="Arial" panose="020B0604020202020204" pitchFamily="34" charset="0"/>
                <a:ea typeface="Calibri" panose="020F0502020204030204" pitchFamily="34" charset="0"/>
                <a:cs typeface="Arial" panose="020B0604020202020204" pitchFamily="34" charset="0"/>
              </a:rPr>
              <a:t>PE sessions became ‘something I’ve looked forward to and wanted to do’, as opposed to being ‘not my favourite subject to do’ and ‘not really a priority’</a:t>
            </a:r>
            <a:r>
              <a:rPr lang="en-GB" kern="0" dirty="0">
                <a:latin typeface="Arial" panose="020B0604020202020204" pitchFamily="34" charset="0"/>
                <a:ea typeface="Calibri" panose="020F0502020204030204" pitchFamily="34" charset="0"/>
                <a:cs typeface="Arial" panose="020B0604020202020204" pitchFamily="34" charset="0"/>
              </a:rPr>
              <a:t> - teacher</a:t>
            </a:r>
            <a:endParaRPr lang="en-GB" sz="1800" kern="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1" kern="100" dirty="0">
                <a:effectLst/>
                <a:latin typeface="Arial" panose="020B0604020202020204" pitchFamily="34" charset="0"/>
                <a:ea typeface="Yu Mincho" panose="02020400000000000000" pitchFamily="18" charset="-128"/>
                <a:cs typeface="Arial" panose="020B0604020202020204" pitchFamily="34" charset="0"/>
              </a:rPr>
              <a:t>‘What I really loved about that INSET and then doing it in practice was seeing how you make the session fit the learners, you make the resources fit the learners so you’re all, you’re all travelling, you’re trying to hit the same point, but the way that you do that with each learner, um, is very different</a:t>
            </a:r>
            <a:r>
              <a:rPr lang="en-GB" i="1" kern="100" dirty="0">
                <a:latin typeface="Arial" panose="020B0604020202020204" pitchFamily="34" charset="0"/>
                <a:ea typeface="Yu Mincho" panose="02020400000000000000" pitchFamily="18" charset="-128"/>
                <a:cs typeface="Arial" panose="020B0604020202020204" pitchFamily="34" charset="0"/>
              </a:rPr>
              <a:t>’ - teacher</a:t>
            </a:r>
            <a:endParaRPr lang="en-GB" sz="1800" kern="0" dirty="0">
              <a:effectLst/>
              <a:latin typeface="Arial" panose="020B0604020202020204" pitchFamily="34" charset="0"/>
              <a:ea typeface="Yu Mincho" panose="02020400000000000000" pitchFamily="18" charset="-128"/>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Arial" panose="020B0604020202020204" pitchFamily="34" charset="0"/>
              <a:ea typeface="Yu Mincho" panose="02020400000000000000" pitchFamily="18" charset="-128"/>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Arial" panose="020B0604020202020204" pitchFamily="34" charset="0"/>
                <a:ea typeface="Yu Mincho" panose="02020400000000000000" pitchFamily="18" charset="-128"/>
                <a:cs typeface="Arial" panose="020B0604020202020204" pitchFamily="34" charset="0"/>
              </a:rPr>
              <a:t>One TA </a:t>
            </a:r>
            <a:r>
              <a:rPr lang="en-US" sz="1800" kern="0" dirty="0">
                <a:effectLst/>
                <a:latin typeface="Arial" panose="020B0604020202020204" pitchFamily="34" charset="0"/>
                <a:ea typeface="Calibri" panose="020F0502020204030204" pitchFamily="34" charset="0"/>
                <a:cs typeface="Arial" panose="020B0604020202020204" pitchFamily="34" charset="0"/>
              </a:rPr>
              <a:t>spoke of having to find ways to adapt the activity and that it was </a:t>
            </a:r>
            <a:r>
              <a:rPr lang="en-GB" sz="1800" kern="0" dirty="0">
                <a:effectLst/>
                <a:latin typeface="Arial" panose="020B0604020202020204" pitchFamily="34" charset="0"/>
                <a:ea typeface="Calibri" panose="020F0502020204030204" pitchFamily="34" charset="0"/>
                <a:cs typeface="Arial" panose="020B0604020202020204" pitchFamily="34" charset="0"/>
              </a:rPr>
              <a:t>‘great that, you know, we’ve been a part of that.’ </a:t>
            </a:r>
            <a:endParaRPr lang="en-GB" sz="1800" kern="100" dirty="0">
              <a:effectLst/>
              <a:latin typeface="Arial" panose="020B0604020202020204" pitchFamily="34" charset="0"/>
              <a:ea typeface="Yu Mincho" panose="02020400000000000000" pitchFamily="18" charset="-128"/>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1" kern="100" dirty="0">
                <a:effectLst/>
                <a:latin typeface="Arial" panose="020B0604020202020204" pitchFamily="34" charset="0"/>
                <a:ea typeface="Yu Mincho" panose="02020400000000000000" pitchFamily="18" charset="-128"/>
                <a:cs typeface="Arial" panose="020B0604020202020204" pitchFamily="34" charset="0"/>
              </a:rPr>
              <a:t>‘Yes, when we done the training at first we saw a lot of adults like, taking the children to do stuff, but I found that it helped me to be able to say ‘come on, you can do it’ … so it’s helped me to be able to be more patient’ – HLTA</a:t>
            </a: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i="1" kern="100" dirty="0">
              <a:effectLst/>
              <a:latin typeface="Arial" panose="020B0604020202020204" pitchFamily="34" charset="0"/>
              <a:ea typeface="Yu Mincho" panose="02020400000000000000" pitchFamily="18" charset="-128"/>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Arial" panose="020B0604020202020204" pitchFamily="34" charset="0"/>
                <a:ea typeface="Yu Mincho" panose="02020400000000000000" pitchFamily="18" charset="-128"/>
                <a:cs typeface="Arial" panose="020B0604020202020204" pitchFamily="34" charset="0"/>
              </a:rPr>
              <a:t>TAs felt comfortable making decisions and moving children on when the child was busy.</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Arial" panose="020B0604020202020204" pitchFamily="34" charset="0"/>
              <a:ea typeface="Yu Mincho" panose="02020400000000000000" pitchFamily="18" charset="-128"/>
              <a:cs typeface="Arial" panose="020B0604020202020204" pitchFamily="34" charset="0"/>
            </a:endParaRPr>
          </a:p>
        </p:txBody>
      </p:sp>
      <p:sp>
        <p:nvSpPr>
          <p:cNvPr id="6" name="TextBox 5">
            <a:extLst>
              <a:ext uri="{FF2B5EF4-FFF2-40B4-BE49-F238E27FC236}">
                <a16:creationId xmlns:a16="http://schemas.microsoft.com/office/drawing/2014/main" id="{45B565C5-3D52-4B11-F963-CDEA0A1B3ED5}"/>
              </a:ext>
            </a:extLst>
          </p:cNvPr>
          <p:cNvSpPr txBox="1"/>
          <p:nvPr/>
        </p:nvSpPr>
        <p:spPr>
          <a:xfrm>
            <a:off x="136711" y="246094"/>
            <a:ext cx="9177618" cy="369332"/>
          </a:xfrm>
          <a:prstGeom prst="rect">
            <a:avLst/>
          </a:prstGeom>
          <a:noFill/>
        </p:spPr>
        <p:txBody>
          <a:bodyPr wrap="square">
            <a:spAutoFit/>
          </a:bodyPr>
          <a:lstStyle/>
          <a:p>
            <a:r>
              <a:rPr lang="en-GB" sz="1800" b="1" dirty="0">
                <a:solidFill>
                  <a:srgbClr val="7030A0"/>
                </a:solidFill>
                <a:latin typeface="Arial" panose="020B0604020202020204" pitchFamily="34" charset="0"/>
                <a:cs typeface="Arial" panose="020B0604020202020204" pitchFamily="34" charset="0"/>
              </a:rPr>
              <a:t>Lack of knowledge is associated with insufficient PE training (Allen </a:t>
            </a:r>
            <a:r>
              <a:rPr lang="en-GB" sz="1800" b="1" i="1" dirty="0">
                <a:solidFill>
                  <a:srgbClr val="7030A0"/>
                </a:solidFill>
                <a:latin typeface="Arial" panose="020B0604020202020204" pitchFamily="34" charset="0"/>
                <a:cs typeface="Arial" panose="020B0604020202020204" pitchFamily="34" charset="0"/>
              </a:rPr>
              <a:t>et al., </a:t>
            </a:r>
            <a:r>
              <a:rPr lang="en-GB" sz="1800" b="1" dirty="0">
                <a:solidFill>
                  <a:srgbClr val="7030A0"/>
                </a:solidFill>
                <a:latin typeface="Arial" panose="020B0604020202020204" pitchFamily="34" charset="0"/>
                <a:cs typeface="Arial" panose="020B0604020202020204" pitchFamily="34" charset="0"/>
              </a:rPr>
              <a:t>2024)</a:t>
            </a:r>
          </a:p>
        </p:txBody>
      </p:sp>
      <p:cxnSp>
        <p:nvCxnSpPr>
          <p:cNvPr id="3" name="Straight Arrow Connector 2">
            <a:extLst>
              <a:ext uri="{FF2B5EF4-FFF2-40B4-BE49-F238E27FC236}">
                <a16:creationId xmlns:a16="http://schemas.microsoft.com/office/drawing/2014/main" id="{133892E6-054C-A7D8-7E77-8BF62CF9C3EC}"/>
              </a:ext>
            </a:extLst>
          </p:cNvPr>
          <p:cNvCxnSpPr/>
          <p:nvPr/>
        </p:nvCxnSpPr>
        <p:spPr>
          <a:xfrm>
            <a:off x="9398382" y="3719477"/>
            <a:ext cx="880024" cy="391885"/>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5" name="Straight Arrow Connector 4">
            <a:extLst>
              <a:ext uri="{FF2B5EF4-FFF2-40B4-BE49-F238E27FC236}">
                <a16:creationId xmlns:a16="http://schemas.microsoft.com/office/drawing/2014/main" id="{8EED6A63-B7D1-21D6-E5D7-BA6F02C29EF8}"/>
              </a:ext>
            </a:extLst>
          </p:cNvPr>
          <p:cNvCxnSpPr>
            <a:cxnSpLocks/>
          </p:cNvCxnSpPr>
          <p:nvPr/>
        </p:nvCxnSpPr>
        <p:spPr>
          <a:xfrm>
            <a:off x="9398382" y="4573146"/>
            <a:ext cx="1032424"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a:extLst>
              <a:ext uri="{FF2B5EF4-FFF2-40B4-BE49-F238E27FC236}">
                <a16:creationId xmlns:a16="http://schemas.microsoft.com/office/drawing/2014/main" id="{6B6379AE-4FA4-E9C0-8A26-22ABCCE8C4E8}"/>
              </a:ext>
            </a:extLst>
          </p:cNvPr>
          <p:cNvCxnSpPr>
            <a:cxnSpLocks/>
          </p:cNvCxnSpPr>
          <p:nvPr/>
        </p:nvCxnSpPr>
        <p:spPr>
          <a:xfrm flipV="1">
            <a:off x="9301152" y="5034931"/>
            <a:ext cx="1116477" cy="365531"/>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0" name="TextBox 9">
            <a:extLst>
              <a:ext uri="{FF2B5EF4-FFF2-40B4-BE49-F238E27FC236}">
                <a16:creationId xmlns:a16="http://schemas.microsoft.com/office/drawing/2014/main" id="{D200E501-0AC0-9DA2-2758-BD22B98113E4}"/>
              </a:ext>
            </a:extLst>
          </p:cNvPr>
          <p:cNvSpPr txBox="1"/>
          <p:nvPr/>
        </p:nvSpPr>
        <p:spPr>
          <a:xfrm>
            <a:off x="10519038" y="3429000"/>
            <a:ext cx="1540042" cy="2031325"/>
          </a:xfrm>
          <a:prstGeom prst="rect">
            <a:avLst/>
          </a:prstGeom>
          <a:noFill/>
        </p:spPr>
        <p:txBody>
          <a:bodyPr wrap="square" rtlCol="0">
            <a:spAutoFit/>
          </a:bodyPr>
          <a:lstStyle/>
          <a:p>
            <a:pPr algn="just"/>
            <a:r>
              <a:rPr lang="en-GB" dirty="0">
                <a:solidFill>
                  <a:schemeClr val="bg1"/>
                </a:solidFill>
                <a:latin typeface="Arial" panose="020B0604020202020204" pitchFamily="34" charset="0"/>
                <a:cs typeface="Arial" panose="020B0604020202020204" pitchFamily="34" charset="0"/>
              </a:rPr>
              <a:t>Teaching assistants were playing a bigger role in the assessment process</a:t>
            </a:r>
          </a:p>
        </p:txBody>
      </p:sp>
    </p:spTree>
    <p:extLst>
      <p:ext uri="{BB962C8B-B14F-4D97-AF65-F5344CB8AC3E}">
        <p14:creationId xmlns:p14="http://schemas.microsoft.com/office/powerpoint/2010/main" val="41079209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9AA3FB-5975-8718-D8EF-14F7A230CFC9}"/>
              </a:ext>
            </a:extLst>
          </p:cNvPr>
          <p:cNvSpPr txBox="1"/>
          <p:nvPr/>
        </p:nvSpPr>
        <p:spPr>
          <a:xfrm>
            <a:off x="656492" y="274290"/>
            <a:ext cx="9085385" cy="6309420"/>
          </a:xfrm>
          <a:prstGeom prst="rect">
            <a:avLst/>
          </a:prstGeom>
          <a:noFill/>
        </p:spPr>
        <p:txBody>
          <a:bodyPr wrap="square">
            <a:spAutoFit/>
          </a:bodyPr>
          <a:lstStyle/>
          <a:p>
            <a:pPr algn="l"/>
            <a:r>
              <a:rPr lang="en-GB" sz="2000" b="1" i="0" dirty="0">
                <a:solidFill>
                  <a:schemeClr val="accent1">
                    <a:lumMod val="75000"/>
                  </a:schemeClr>
                </a:solidFill>
                <a:effectLst/>
                <a:latin typeface="Arial" panose="020B0604020202020204" pitchFamily="34" charset="0"/>
                <a:cs typeface="Arial" panose="020B0604020202020204" pitchFamily="34" charset="0"/>
              </a:rPr>
              <a:t>Motor Activity Training Programme (MATP)</a:t>
            </a:r>
          </a:p>
          <a:p>
            <a:pPr algn="l"/>
            <a:endParaRPr lang="en-GB" b="0" i="0" dirty="0">
              <a:solidFill>
                <a:srgbClr val="141414"/>
              </a:solidFill>
              <a:effectLst/>
              <a:latin typeface="Arial" panose="020B0604020202020204" pitchFamily="34" charset="0"/>
              <a:cs typeface="Arial" panose="020B0604020202020204" pitchFamily="34" charset="0"/>
            </a:endParaRPr>
          </a:p>
          <a:p>
            <a:pPr algn="l"/>
            <a:r>
              <a:rPr lang="en-GB" b="0" i="0" dirty="0">
                <a:solidFill>
                  <a:srgbClr val="141414"/>
                </a:solidFill>
                <a:effectLst/>
                <a:latin typeface="Arial" panose="020B0604020202020204" pitchFamily="34" charset="0"/>
                <a:cs typeface="Arial" panose="020B0604020202020204" pitchFamily="34" charset="0"/>
              </a:rPr>
              <a:t>“MATP provides genuine opportunities for training and competition for individuals with Complex Support Needs. Opportunities are realistic and tailored to the individual. It focuses on the abilities and enables athletes to work and showcase motor skills and sporting achievements that are relevant to them”. </a:t>
            </a:r>
            <a:r>
              <a:rPr lang="en-GB" b="0" i="0" dirty="0">
                <a:solidFill>
                  <a:schemeClr val="accent1">
                    <a:lumMod val="75000"/>
                  </a:schemeClr>
                </a:solidFill>
                <a:effectLst/>
                <a:latin typeface="Arial" panose="020B0604020202020204" pitchFamily="34" charset="0"/>
                <a:cs typeface="Arial" panose="020B0604020202020204" pitchFamily="34" charset="0"/>
              </a:rPr>
              <a:t> </a:t>
            </a:r>
          </a:p>
          <a:p>
            <a:pPr algn="l"/>
            <a:endParaRPr lang="en-GB" b="0" i="0" dirty="0">
              <a:solidFill>
                <a:srgbClr val="141414"/>
              </a:solidFill>
              <a:effectLst/>
              <a:latin typeface="Arial" panose="020B0604020202020204" pitchFamily="34" charset="0"/>
              <a:cs typeface="Arial" panose="020B0604020202020204" pitchFamily="34" charset="0"/>
            </a:endParaRPr>
          </a:p>
          <a:p>
            <a:pPr algn="l"/>
            <a:r>
              <a:rPr lang="en-GB" b="1" dirty="0">
                <a:solidFill>
                  <a:srgbClr val="EE0000"/>
                </a:solidFill>
                <a:latin typeface="Arial" panose="020B0604020202020204" pitchFamily="34" charset="0"/>
                <a:cs typeface="Arial" panose="020B0604020202020204" pitchFamily="34" charset="0"/>
              </a:rPr>
              <a:t>MATP looks to:</a:t>
            </a:r>
            <a:endParaRPr lang="en-GB" b="1" i="0" dirty="0">
              <a:solidFill>
                <a:srgbClr val="EE0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i="0" dirty="0">
                <a:solidFill>
                  <a:srgbClr val="141414"/>
                </a:solidFill>
                <a:effectLst/>
                <a:latin typeface="Arial" panose="020B0604020202020204" pitchFamily="34" charset="0"/>
                <a:cs typeface="Arial" panose="020B0604020202020204" pitchFamily="34" charset="0"/>
              </a:rPr>
              <a:t>Increase physical activity leading to improvement in motor skills, physical fitness, and functional ability</a:t>
            </a:r>
            <a:br>
              <a:rPr lang="en-GB" i="0" dirty="0">
                <a:solidFill>
                  <a:srgbClr val="141414"/>
                </a:solidFill>
                <a:effectLst/>
                <a:latin typeface="Arial" panose="020B0604020202020204" pitchFamily="34" charset="0"/>
                <a:cs typeface="Arial" panose="020B0604020202020204" pitchFamily="34" charset="0"/>
              </a:rPr>
            </a:br>
            <a:br>
              <a:rPr lang="en-GB" i="0" dirty="0">
                <a:solidFill>
                  <a:srgbClr val="141414"/>
                </a:solidFill>
                <a:effectLst/>
                <a:latin typeface="Arial" panose="020B0604020202020204" pitchFamily="34" charset="0"/>
                <a:cs typeface="Arial" panose="020B0604020202020204" pitchFamily="34" charset="0"/>
              </a:rPr>
            </a:br>
            <a:endParaRPr lang="en-GB"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i="0" dirty="0">
                <a:solidFill>
                  <a:srgbClr val="141414"/>
                </a:solidFill>
                <a:effectLst/>
                <a:latin typeface="Arial" panose="020B0604020202020204" pitchFamily="34" charset="0"/>
                <a:cs typeface="Arial" panose="020B0604020202020204" pitchFamily="34" charset="0"/>
              </a:rPr>
              <a:t>Enable more opportunities to participate sports activities</a:t>
            </a:r>
            <a:br>
              <a:rPr lang="en-GB" i="0" dirty="0">
                <a:solidFill>
                  <a:srgbClr val="141414"/>
                </a:solidFill>
                <a:effectLst/>
                <a:latin typeface="Arial" panose="020B0604020202020204" pitchFamily="34" charset="0"/>
                <a:cs typeface="Arial" panose="020B0604020202020204" pitchFamily="34" charset="0"/>
              </a:rPr>
            </a:br>
            <a:br>
              <a:rPr lang="en-GB" i="0" dirty="0">
                <a:solidFill>
                  <a:srgbClr val="141414"/>
                </a:solidFill>
                <a:effectLst/>
                <a:latin typeface="Arial" panose="020B0604020202020204" pitchFamily="34" charset="0"/>
                <a:cs typeface="Arial" panose="020B0604020202020204" pitchFamily="34" charset="0"/>
              </a:rPr>
            </a:br>
            <a:endParaRPr lang="en-GB"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i="0" dirty="0">
                <a:solidFill>
                  <a:srgbClr val="141414"/>
                </a:solidFill>
                <a:effectLst/>
                <a:latin typeface="Arial" panose="020B0604020202020204" pitchFamily="34" charset="0"/>
                <a:cs typeface="Arial" panose="020B0604020202020204" pitchFamily="34" charset="0"/>
              </a:rPr>
              <a:t>Development of a more positive self-image through skill acquisition, celebration of achievement and an increased impact on the environment</a:t>
            </a:r>
            <a:br>
              <a:rPr lang="en-GB" i="0" dirty="0">
                <a:solidFill>
                  <a:srgbClr val="141414"/>
                </a:solidFill>
                <a:effectLst/>
                <a:latin typeface="Arial" panose="020B0604020202020204" pitchFamily="34" charset="0"/>
                <a:cs typeface="Arial" panose="020B0604020202020204" pitchFamily="34" charset="0"/>
              </a:rPr>
            </a:br>
            <a:br>
              <a:rPr lang="en-GB" i="0" dirty="0">
                <a:solidFill>
                  <a:srgbClr val="141414"/>
                </a:solidFill>
                <a:effectLst/>
                <a:latin typeface="Arial" panose="020B0604020202020204" pitchFamily="34" charset="0"/>
                <a:cs typeface="Arial" panose="020B0604020202020204" pitchFamily="34" charset="0"/>
              </a:rPr>
            </a:br>
            <a:endParaRPr lang="en-GB"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i="0" dirty="0">
                <a:solidFill>
                  <a:srgbClr val="141414"/>
                </a:solidFill>
                <a:effectLst/>
                <a:latin typeface="Arial" panose="020B0604020202020204" pitchFamily="34" charset="0"/>
                <a:cs typeface="Arial" panose="020B0604020202020204" pitchFamily="34" charset="0"/>
              </a:rPr>
              <a:t>Enable greater interaction with peers/other athletes through sport and physical activity events</a:t>
            </a:r>
            <a:br>
              <a:rPr lang="en-GB" i="0" dirty="0">
                <a:solidFill>
                  <a:srgbClr val="141414"/>
                </a:solidFill>
                <a:effectLst/>
                <a:latin typeface="Ubuntu" panose="020F0502020204030204" pitchFamily="34" charset="0"/>
              </a:rPr>
            </a:br>
            <a:br>
              <a:rPr lang="en-GB" sz="1200" i="0" dirty="0">
                <a:solidFill>
                  <a:srgbClr val="141414"/>
                </a:solidFill>
                <a:effectLst/>
                <a:latin typeface="Ubuntu" panose="020F0502020204030204" pitchFamily="34" charset="0"/>
              </a:rPr>
            </a:br>
            <a:endParaRPr lang="en-GB" sz="1400" i="0" dirty="0">
              <a:solidFill>
                <a:srgbClr val="141414"/>
              </a:solidFill>
              <a:effectLst/>
              <a:latin typeface="Ubuntu" panose="020F0502020204030204" pitchFamily="34" charset="0"/>
            </a:endParaRPr>
          </a:p>
        </p:txBody>
      </p:sp>
      <p:sp>
        <p:nvSpPr>
          <p:cNvPr id="6" name="TextBox 5">
            <a:extLst>
              <a:ext uri="{FF2B5EF4-FFF2-40B4-BE49-F238E27FC236}">
                <a16:creationId xmlns:a16="http://schemas.microsoft.com/office/drawing/2014/main" id="{812DCA2D-3139-B613-C4A0-6278AF10974E}"/>
              </a:ext>
            </a:extLst>
          </p:cNvPr>
          <p:cNvSpPr txBox="1"/>
          <p:nvPr/>
        </p:nvSpPr>
        <p:spPr>
          <a:xfrm>
            <a:off x="6096000" y="6429821"/>
            <a:ext cx="596803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www.specialolympicsgb.org.uk/sports-and-competition/matp</a:t>
            </a:r>
          </a:p>
        </p:txBody>
      </p:sp>
      <p:sp>
        <p:nvSpPr>
          <p:cNvPr id="8" name="TextBox 7">
            <a:extLst>
              <a:ext uri="{FF2B5EF4-FFF2-40B4-BE49-F238E27FC236}">
                <a16:creationId xmlns:a16="http://schemas.microsoft.com/office/drawing/2014/main" id="{DABC95E2-F60A-00E1-D00B-8E02F52D48F3}"/>
              </a:ext>
            </a:extLst>
          </p:cNvPr>
          <p:cNvSpPr txBox="1"/>
          <p:nvPr/>
        </p:nvSpPr>
        <p:spPr>
          <a:xfrm>
            <a:off x="1221527" y="6429821"/>
            <a:ext cx="6100652" cy="369332"/>
          </a:xfrm>
          <a:prstGeom prst="rect">
            <a:avLst/>
          </a:prstGeom>
          <a:noFill/>
        </p:spPr>
        <p:txBody>
          <a:bodyPr wrap="square">
            <a:spAutoFit/>
          </a:bodyPr>
          <a:lstStyle/>
          <a:p>
            <a:r>
              <a:rPr lang="en-GB" dirty="0">
                <a:hlinkClick r:id="rId2"/>
              </a:rPr>
              <a:t>Bing Videos</a:t>
            </a:r>
            <a:endParaRPr lang="en-GB" dirty="0"/>
          </a:p>
        </p:txBody>
      </p:sp>
    </p:spTree>
    <p:extLst>
      <p:ext uri="{BB962C8B-B14F-4D97-AF65-F5344CB8AC3E}">
        <p14:creationId xmlns:p14="http://schemas.microsoft.com/office/powerpoint/2010/main" val="3298718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4877F9-6793-1974-7140-54C9D5EE7F1F}"/>
              </a:ext>
            </a:extLst>
          </p:cNvPr>
          <p:cNvSpPr txBox="1"/>
          <p:nvPr/>
        </p:nvSpPr>
        <p:spPr>
          <a:xfrm>
            <a:off x="609600" y="678872"/>
            <a:ext cx="8804563" cy="5724644"/>
          </a:xfrm>
          <a:prstGeom prst="rect">
            <a:avLst/>
          </a:prstGeom>
          <a:noFill/>
        </p:spPr>
        <p:txBody>
          <a:bodyPr wrap="square" rtlCol="0">
            <a:spAutoFit/>
          </a:bodyPr>
          <a:lstStyle/>
          <a:p>
            <a:r>
              <a:rPr lang="en-GB" sz="2800" b="1" dirty="0">
                <a:solidFill>
                  <a:schemeClr val="accent1">
                    <a:lumMod val="75000"/>
                  </a:schemeClr>
                </a:solidFill>
                <a:latin typeface="Arial" panose="020B0604020202020204" pitchFamily="34" charset="0"/>
                <a:cs typeface="Arial" panose="020B0604020202020204" pitchFamily="34" charset="0"/>
              </a:rPr>
              <a:t>Task: Compare MATP and the sensory sports programme</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does each programme support teachers/coaches to assess progress and adapt accordingly?</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Does each programme offer opportunities for holistic development?</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do the design, delivery and resources differ between the two programmes?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Which would you recommend to a teacher without the confidence, skills or experience to teach PE to children with SEND?</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981630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0F28F-2CA9-7B51-D9BB-F380B82D6209}"/>
              </a:ext>
            </a:extLst>
          </p:cNvPr>
          <p:cNvSpPr txBox="1"/>
          <p:nvPr/>
        </p:nvSpPr>
        <p:spPr>
          <a:xfrm>
            <a:off x="602672" y="269117"/>
            <a:ext cx="3858491" cy="830997"/>
          </a:xfrm>
          <a:prstGeom prst="rect">
            <a:avLst/>
          </a:prstGeom>
          <a:noFill/>
        </p:spPr>
        <p:txBody>
          <a:bodyPr wrap="square" rtlCol="0">
            <a:spAutoFit/>
          </a:bodyPr>
          <a:lstStyle/>
          <a:p>
            <a:r>
              <a:rPr lang="en-US" sz="2400" b="1" dirty="0">
                <a:solidFill>
                  <a:schemeClr val="accent1">
                    <a:lumMod val="75000"/>
                  </a:schemeClr>
                </a:solidFill>
              </a:rPr>
              <a:t>MLB First Pitch </a:t>
            </a:r>
            <a:r>
              <a:rPr lang="en-US" sz="2400" b="1" dirty="0" err="1">
                <a:solidFill>
                  <a:schemeClr val="accent1">
                    <a:lumMod val="75000"/>
                  </a:schemeClr>
                </a:solidFill>
              </a:rPr>
              <a:t>Programme</a:t>
            </a:r>
            <a:endParaRPr lang="en-GB" sz="2400" b="1" dirty="0">
              <a:solidFill>
                <a:schemeClr val="accent1">
                  <a:lumMod val="75000"/>
                </a:schemeClr>
              </a:solidFill>
            </a:endParaRPr>
          </a:p>
        </p:txBody>
      </p:sp>
      <p:pic>
        <p:nvPicPr>
          <p:cNvPr id="4" name="Picture 3">
            <a:extLst>
              <a:ext uri="{FF2B5EF4-FFF2-40B4-BE49-F238E27FC236}">
                <a16:creationId xmlns:a16="http://schemas.microsoft.com/office/drawing/2014/main" id="{297DFD50-FD1E-4ECD-B44C-FDA4E71F36A9}"/>
              </a:ext>
            </a:extLst>
          </p:cNvPr>
          <p:cNvPicPr>
            <a:picLocks noChangeAspect="1"/>
          </p:cNvPicPr>
          <p:nvPr/>
        </p:nvPicPr>
        <p:blipFill>
          <a:blip r:embed="rId2"/>
          <a:srcRect l="32133" t="33670" r="32670" b="4512"/>
          <a:stretch>
            <a:fillRect/>
          </a:stretch>
        </p:blipFill>
        <p:spPr>
          <a:xfrm>
            <a:off x="303298" y="2894338"/>
            <a:ext cx="3155253" cy="3694545"/>
          </a:xfrm>
          <a:prstGeom prst="rect">
            <a:avLst/>
          </a:prstGeom>
        </p:spPr>
      </p:pic>
      <p:pic>
        <p:nvPicPr>
          <p:cNvPr id="6" name="Picture 5">
            <a:extLst>
              <a:ext uri="{FF2B5EF4-FFF2-40B4-BE49-F238E27FC236}">
                <a16:creationId xmlns:a16="http://schemas.microsoft.com/office/drawing/2014/main" id="{51046278-8C75-40D2-7041-E168EE2CC9A3}"/>
              </a:ext>
            </a:extLst>
          </p:cNvPr>
          <p:cNvPicPr>
            <a:picLocks noChangeAspect="1"/>
          </p:cNvPicPr>
          <p:nvPr/>
        </p:nvPicPr>
        <p:blipFill>
          <a:blip r:embed="rId3"/>
          <a:srcRect l="36891" t="26936" r="33928" b="31448"/>
          <a:stretch>
            <a:fillRect/>
          </a:stretch>
        </p:blipFill>
        <p:spPr>
          <a:xfrm>
            <a:off x="5589826" y="170871"/>
            <a:ext cx="3001819" cy="2854037"/>
          </a:xfrm>
          <a:prstGeom prst="rect">
            <a:avLst/>
          </a:prstGeom>
        </p:spPr>
      </p:pic>
      <p:pic>
        <p:nvPicPr>
          <p:cNvPr id="8" name="Picture 7">
            <a:extLst>
              <a:ext uri="{FF2B5EF4-FFF2-40B4-BE49-F238E27FC236}">
                <a16:creationId xmlns:a16="http://schemas.microsoft.com/office/drawing/2014/main" id="{3E12171B-2EBE-B78E-CC0E-44E8A61A763D}"/>
              </a:ext>
            </a:extLst>
          </p:cNvPr>
          <p:cNvPicPr>
            <a:picLocks noChangeAspect="1"/>
          </p:cNvPicPr>
          <p:nvPr/>
        </p:nvPicPr>
        <p:blipFill>
          <a:blip r:embed="rId4"/>
          <a:srcRect l="35634" t="25186" r="37530" b="33198"/>
          <a:stretch>
            <a:fillRect/>
          </a:stretch>
        </p:blipFill>
        <p:spPr>
          <a:xfrm>
            <a:off x="9150979" y="77672"/>
            <a:ext cx="2760638" cy="2854037"/>
          </a:xfrm>
          <a:prstGeom prst="rect">
            <a:avLst/>
          </a:prstGeom>
        </p:spPr>
      </p:pic>
      <p:pic>
        <p:nvPicPr>
          <p:cNvPr id="10" name="Picture 9">
            <a:extLst>
              <a:ext uri="{FF2B5EF4-FFF2-40B4-BE49-F238E27FC236}">
                <a16:creationId xmlns:a16="http://schemas.microsoft.com/office/drawing/2014/main" id="{7BE68271-AEC3-7C53-3400-D521868E7F8E}"/>
              </a:ext>
            </a:extLst>
          </p:cNvPr>
          <p:cNvPicPr>
            <a:picLocks noChangeAspect="1"/>
          </p:cNvPicPr>
          <p:nvPr/>
        </p:nvPicPr>
        <p:blipFill>
          <a:blip r:embed="rId5"/>
          <a:srcRect l="33659" t="24242" r="32671" b="30639"/>
          <a:stretch>
            <a:fillRect/>
          </a:stretch>
        </p:blipFill>
        <p:spPr>
          <a:xfrm>
            <a:off x="3895918" y="3429000"/>
            <a:ext cx="3194817" cy="2854038"/>
          </a:xfrm>
          <a:prstGeom prst="rect">
            <a:avLst/>
          </a:prstGeom>
        </p:spPr>
      </p:pic>
      <p:sp>
        <p:nvSpPr>
          <p:cNvPr id="13" name="Oval 12">
            <a:extLst>
              <a:ext uri="{FF2B5EF4-FFF2-40B4-BE49-F238E27FC236}">
                <a16:creationId xmlns:a16="http://schemas.microsoft.com/office/drawing/2014/main" id="{6979736F-4364-6E0B-BB47-EE5537E12C4F}"/>
              </a:ext>
            </a:extLst>
          </p:cNvPr>
          <p:cNvSpPr/>
          <p:nvPr/>
        </p:nvSpPr>
        <p:spPr>
          <a:xfrm>
            <a:off x="7878618" y="4184073"/>
            <a:ext cx="277091" cy="26785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894924F-0568-FB87-B8A2-68E89D13BAE6}"/>
              </a:ext>
            </a:extLst>
          </p:cNvPr>
          <p:cNvSpPr txBox="1"/>
          <p:nvPr/>
        </p:nvSpPr>
        <p:spPr>
          <a:xfrm>
            <a:off x="602672" y="1214964"/>
            <a:ext cx="4620861" cy="1477328"/>
          </a:xfrm>
          <a:prstGeom prst="rect">
            <a:avLst/>
          </a:prstGeom>
          <a:noFill/>
        </p:spPr>
        <p:txBody>
          <a:bodyPr wrap="square">
            <a:spAutoFit/>
          </a:bodyPr>
          <a:lstStyle/>
          <a:p>
            <a:pPr algn="just"/>
            <a:r>
              <a:rPr lang="en-US" sz="1800" kern="0" dirty="0">
                <a:effectLst/>
                <a:latin typeface="Arial" panose="020B0604020202020204" pitchFamily="34" charset="0"/>
                <a:ea typeface="Yu Mincho" panose="02020400000000000000" pitchFamily="18" charset="-128"/>
                <a:cs typeface="Arial" panose="020B0604020202020204" pitchFamily="34" charset="0"/>
              </a:rPr>
              <a:t>Individuals should have more activities to choose from if they are to develop their physical literacy </a:t>
            </a:r>
            <a:r>
              <a:rPr lang="en-GB" sz="1800" kern="0" dirty="0">
                <a:effectLst/>
                <a:latin typeface="Arial" panose="020B0604020202020204" pitchFamily="34" charset="0"/>
                <a:ea typeface="Calibri" panose="020F0502020204030204" pitchFamily="34" charset="0"/>
                <a:cs typeface="Arial" panose="020B0604020202020204" pitchFamily="34" charset="0"/>
              </a:rPr>
              <a:t>(</a:t>
            </a:r>
            <a:r>
              <a:rPr lang="en-GB" sz="1800" kern="0" dirty="0" err="1">
                <a:effectLst/>
                <a:latin typeface="Arial" panose="020B0604020202020204" pitchFamily="34" charset="0"/>
                <a:ea typeface="Calibri" panose="020F0502020204030204" pitchFamily="34" charset="0"/>
                <a:cs typeface="Arial" panose="020B0604020202020204" pitchFamily="34" charset="0"/>
              </a:rPr>
              <a:t>Pushkarenko</a:t>
            </a:r>
            <a:r>
              <a:rPr lang="en-GB" sz="1800" kern="0" dirty="0">
                <a:effectLst/>
                <a:latin typeface="Arial" panose="020B0604020202020204" pitchFamily="34" charset="0"/>
                <a:ea typeface="Calibri" panose="020F0502020204030204" pitchFamily="34" charset="0"/>
                <a:cs typeface="Arial" panose="020B0604020202020204" pitchFamily="34" charset="0"/>
              </a:rPr>
              <a:t>, Howse, Gosse, 2023)</a:t>
            </a:r>
            <a:r>
              <a:rPr lang="en-US" sz="1800" kern="0" dirty="0">
                <a:effectLst/>
                <a:latin typeface="Arial" panose="020B0604020202020204" pitchFamily="34" charset="0"/>
                <a:ea typeface="Yu Mincho" panose="02020400000000000000" pitchFamily="18" charset="-128"/>
                <a:cs typeface="Arial" panose="020B0604020202020204" pitchFamily="34" charset="0"/>
              </a:rPr>
              <a:t>, highlighting the need for access to other mainstream sports.</a:t>
            </a: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43DDE29-08F7-03AA-CE47-3DE24722B1E1}"/>
              </a:ext>
            </a:extLst>
          </p:cNvPr>
          <p:cNvPicPr>
            <a:picLocks noChangeAspect="1"/>
          </p:cNvPicPr>
          <p:nvPr/>
        </p:nvPicPr>
        <p:blipFill>
          <a:blip r:embed="rId6"/>
          <a:srcRect l="35962" t="19884" r="34807" b="41557"/>
          <a:stretch>
            <a:fillRect/>
          </a:stretch>
        </p:blipFill>
        <p:spPr>
          <a:xfrm>
            <a:off x="7290756" y="3160192"/>
            <a:ext cx="4620861" cy="3428691"/>
          </a:xfrm>
          <a:prstGeom prst="rect">
            <a:avLst/>
          </a:prstGeom>
        </p:spPr>
      </p:pic>
    </p:spTree>
    <p:extLst>
      <p:ext uri="{BB962C8B-B14F-4D97-AF65-F5344CB8AC3E}">
        <p14:creationId xmlns:p14="http://schemas.microsoft.com/office/powerpoint/2010/main" val="3766027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ECFC5-3799-1A8D-4D5E-D8F3F04EFE82}"/>
              </a:ext>
            </a:extLst>
          </p:cNvPr>
          <p:cNvSpPr txBox="1"/>
          <p:nvPr/>
        </p:nvSpPr>
        <p:spPr>
          <a:xfrm>
            <a:off x="1220257" y="2304771"/>
            <a:ext cx="8250382" cy="1754326"/>
          </a:xfrm>
          <a:prstGeom prst="rect">
            <a:avLst/>
          </a:prstGeom>
          <a:noFill/>
        </p:spPr>
        <p:txBody>
          <a:bodyPr wrap="square" rtlCol="0">
            <a:spAutoFit/>
          </a:bodyPr>
          <a:lstStyle/>
          <a:p>
            <a:pPr algn="ctr"/>
            <a:r>
              <a:rPr lang="en-GB" sz="5400" i="1" dirty="0"/>
              <a:t>Inclusive vs. non-inclusive PE/assessment</a:t>
            </a:r>
          </a:p>
        </p:txBody>
      </p:sp>
    </p:spTree>
    <p:extLst>
      <p:ext uri="{BB962C8B-B14F-4D97-AF65-F5344CB8AC3E}">
        <p14:creationId xmlns:p14="http://schemas.microsoft.com/office/powerpoint/2010/main" val="19139881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F64DAED-1A54-C9C1-B365-FE6E9A8A19DF}"/>
              </a:ext>
            </a:extLst>
          </p:cNvPr>
          <p:cNvGraphicFramePr>
            <a:graphicFrameLocks noGrp="1"/>
          </p:cNvGraphicFramePr>
          <p:nvPr>
            <p:extLst>
              <p:ext uri="{D42A27DB-BD31-4B8C-83A1-F6EECF244321}">
                <p14:modId xmlns:p14="http://schemas.microsoft.com/office/powerpoint/2010/main" val="3801330154"/>
              </p:ext>
            </p:extLst>
          </p:nvPr>
        </p:nvGraphicFramePr>
        <p:xfrm>
          <a:off x="629771" y="776379"/>
          <a:ext cx="10134408" cy="5852160"/>
        </p:xfrm>
        <a:graphic>
          <a:graphicData uri="http://schemas.openxmlformats.org/drawingml/2006/table">
            <a:tbl>
              <a:tblPr firstRow="1" bandRow="1">
                <a:tableStyleId>{5C22544A-7EE6-4342-B048-85BDC9FD1C3A}</a:tableStyleId>
              </a:tblPr>
              <a:tblGrid>
                <a:gridCol w="4759691">
                  <a:extLst>
                    <a:ext uri="{9D8B030D-6E8A-4147-A177-3AD203B41FA5}">
                      <a16:colId xmlns:a16="http://schemas.microsoft.com/office/drawing/2014/main" val="3378429452"/>
                    </a:ext>
                  </a:extLst>
                </a:gridCol>
                <a:gridCol w="5374717">
                  <a:extLst>
                    <a:ext uri="{9D8B030D-6E8A-4147-A177-3AD203B41FA5}">
                      <a16:colId xmlns:a16="http://schemas.microsoft.com/office/drawing/2014/main" val="2836747366"/>
                    </a:ext>
                  </a:extLst>
                </a:gridCol>
              </a:tblGrid>
              <a:tr h="341387">
                <a:tc>
                  <a:txBody>
                    <a:bodyPr/>
                    <a:lstStyle/>
                    <a:p>
                      <a:r>
                        <a:rPr lang="en-GB" sz="2000" dirty="0"/>
                        <a:t>Non-inclusive</a:t>
                      </a:r>
                    </a:p>
                  </a:txBody>
                  <a:tcPr/>
                </a:tc>
                <a:tc>
                  <a:txBody>
                    <a:bodyPr/>
                    <a:lstStyle/>
                    <a:p>
                      <a:r>
                        <a:rPr lang="en-GB" sz="2000" dirty="0"/>
                        <a:t>Inclusive</a:t>
                      </a:r>
                    </a:p>
                  </a:txBody>
                  <a:tcPr/>
                </a:tc>
                <a:extLst>
                  <a:ext uri="{0D108BD9-81ED-4DB2-BD59-A6C34878D82A}">
                    <a16:rowId xmlns:a16="http://schemas.microsoft.com/office/drawing/2014/main" val="307364884"/>
                  </a:ext>
                </a:extLst>
              </a:tr>
              <a:tr h="4411730">
                <a:tc>
                  <a:txBody>
                    <a:bodyPr/>
                    <a:lstStyle/>
                    <a:p>
                      <a:pPr algn="just"/>
                      <a:r>
                        <a:rPr lang="en-US" sz="1600" b="0" dirty="0">
                          <a:solidFill>
                            <a:schemeClr val="tx1"/>
                          </a:solidFill>
                          <a:latin typeface="Arial" panose="020B0604020202020204" pitchFamily="34" charset="0"/>
                          <a:cs typeface="Arial" panose="020B0604020202020204" pitchFamily="34" charset="0"/>
                        </a:rPr>
                        <a:t>Questions whether children would benefit more from going to a support base or having extra subject time instead of doing PE.</a:t>
                      </a:r>
                    </a:p>
                    <a:p>
                      <a:pPr algn="just"/>
                      <a:endParaRPr lang="en-US" sz="1600" b="0" dirty="0">
                        <a:solidFill>
                          <a:schemeClr val="tx1"/>
                        </a:solidFill>
                        <a:latin typeface="Arial" panose="020B0604020202020204" pitchFamily="34" charset="0"/>
                        <a:cs typeface="Arial" panose="020B0604020202020204" pitchFamily="34" charset="0"/>
                      </a:endParaRPr>
                    </a:p>
                    <a:p>
                      <a:pPr algn="just"/>
                      <a:r>
                        <a:rPr lang="en-US" sz="1600" b="0" dirty="0">
                          <a:solidFill>
                            <a:schemeClr val="tx1"/>
                          </a:solidFill>
                          <a:latin typeface="Arial" panose="020B0604020202020204" pitchFamily="34" charset="0"/>
                          <a:cs typeface="Arial" panose="020B0604020202020204" pitchFamily="34" charset="0"/>
                        </a:rPr>
                        <a:t>Inclusion can be to the detriment of the whole class e.g. a child with emotional difficulties can ‘disrupt’ a whole lesson.</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‘You would probably not be able to include them in your normal lesson, and they would probably need to be given other opportunities’ (wheelchair users)</a:t>
                      </a:r>
                    </a:p>
                    <a:p>
                      <a:pPr algn="just"/>
                      <a:endParaRPr lang="en-GB" sz="1600"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1600"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1600"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Modifying PE activities is not always well received by pupils with SEND because this highlight differences, and result in some pupils being marginalised by’ peers (Haegele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2020). </a:t>
                      </a:r>
                    </a:p>
                  </a:txBody>
                  <a:tcPr/>
                </a:tc>
                <a:tc>
                  <a:txBody>
                    <a:bodyPr/>
                    <a:lstStyle/>
                    <a:p>
                      <a:pPr algn="just"/>
                      <a:r>
                        <a:rPr lang="en-GB" sz="1600" dirty="0">
                          <a:latin typeface="Arial" panose="020B0604020202020204" pitchFamily="34" charset="0"/>
                          <a:cs typeface="Arial" panose="020B0604020202020204" pitchFamily="34" charset="0"/>
                        </a:rPr>
                        <a:t>An inclusive lesson means children have their own outcomes but are immersed in the lesson, making progress and enjoying learning.</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Children with SEND come to a mainstream school for PE and ‘absolutely love it’ and ‘our kids are very caring, very empathetic and very inclusive’.</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Importance of able-bodied students to learn how to work with children SEND and realise that they are not that different. Inclusion is just as important for mainstream pupils.</a:t>
                      </a:r>
                    </a:p>
                    <a:p>
                      <a:pPr algn="just"/>
                      <a:endParaRPr lang="en-GB" sz="1600" dirty="0">
                        <a:solidFill>
                          <a:schemeClr val="tx1"/>
                        </a:solidFill>
                        <a:latin typeface="Arial" panose="020B0604020202020204" pitchFamily="34" charset="0"/>
                        <a:cs typeface="Arial" panose="020B0604020202020204" pitchFamily="34" charset="0"/>
                      </a:endParaRPr>
                    </a:p>
                    <a:p>
                      <a:pPr algn="just"/>
                      <a:endParaRPr lang="en-GB" sz="1600" dirty="0">
                        <a:solidFill>
                          <a:schemeClr val="tx1"/>
                        </a:solidFill>
                        <a:latin typeface="Arial" panose="020B0604020202020204" pitchFamily="34" charset="0"/>
                        <a:cs typeface="Arial" panose="020B0604020202020204" pitchFamily="34" charset="0"/>
                      </a:endParaRPr>
                    </a:p>
                    <a:p>
                      <a:pPr algn="just"/>
                      <a:r>
                        <a:rPr lang="en-GB" sz="1600" dirty="0">
                          <a:solidFill>
                            <a:schemeClr val="tx1"/>
                          </a:solidFill>
                          <a:latin typeface="Arial" panose="020B0604020202020204" pitchFamily="34" charset="0"/>
                          <a:cs typeface="Arial" panose="020B0604020202020204" pitchFamily="34" charset="0"/>
                        </a:rPr>
                        <a:t>A sense of equality from ensuring that children with SEND have the same access to sport and an active lifestyle.</a:t>
                      </a:r>
                    </a:p>
                    <a:p>
                      <a:pPr algn="just"/>
                      <a:endParaRPr lang="en-GB" sz="1600" dirty="0">
                        <a:solidFill>
                          <a:schemeClr val="tx1"/>
                        </a:solidFill>
                        <a:latin typeface="Arial" panose="020B0604020202020204" pitchFamily="34" charset="0"/>
                        <a:cs typeface="Arial" panose="020B0604020202020204" pitchFamily="34" charset="0"/>
                      </a:endParaRPr>
                    </a:p>
                    <a:p>
                      <a:pPr algn="just"/>
                      <a:r>
                        <a:rPr lang="en-GB" sz="1600" dirty="0">
                          <a:solidFill>
                            <a:schemeClr val="tx1"/>
                          </a:solidFill>
                          <a:latin typeface="Arial" panose="020B0604020202020204" pitchFamily="34" charset="0"/>
                          <a:cs typeface="Arial" panose="020B0604020202020204" pitchFamily="34" charset="0"/>
                        </a:rPr>
                        <a:t>Children should have the opportunities to learn the same skills in a differentiated way.</a:t>
                      </a:r>
                    </a:p>
                    <a:p>
                      <a:pPr algn="just"/>
                      <a:endParaRPr lang="en-GB" sz="1600" dirty="0">
                        <a:solidFill>
                          <a:schemeClr val="tx1"/>
                        </a:solidFill>
                        <a:latin typeface="Arial" panose="020B0604020202020204" pitchFamily="34" charset="0"/>
                        <a:cs typeface="Arial" panose="020B0604020202020204" pitchFamily="34" charset="0"/>
                      </a:endParaRPr>
                    </a:p>
                    <a:p>
                      <a:pPr algn="just"/>
                      <a:endParaRPr lang="en-GB" sz="16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0249301"/>
                  </a:ext>
                </a:extLst>
              </a:tr>
            </a:tbl>
          </a:graphicData>
        </a:graphic>
      </p:graphicFrame>
      <p:sp>
        <p:nvSpPr>
          <p:cNvPr id="4" name="TextBox 3">
            <a:extLst>
              <a:ext uri="{FF2B5EF4-FFF2-40B4-BE49-F238E27FC236}">
                <a16:creationId xmlns:a16="http://schemas.microsoft.com/office/drawing/2014/main" id="{4526067B-4496-C150-285B-6954B44D7050}"/>
              </a:ext>
            </a:extLst>
          </p:cNvPr>
          <p:cNvSpPr txBox="1"/>
          <p:nvPr/>
        </p:nvSpPr>
        <p:spPr>
          <a:xfrm>
            <a:off x="244288" y="160826"/>
            <a:ext cx="7706174" cy="615553"/>
          </a:xfrm>
          <a:prstGeom prst="rect">
            <a:avLst/>
          </a:prstGeom>
          <a:noFill/>
        </p:spPr>
        <p:txBody>
          <a:bodyPr wrap="square">
            <a:spAutoFit/>
          </a:bodyPr>
          <a:lstStyle/>
          <a:p>
            <a:pPr>
              <a:buNone/>
            </a:pPr>
            <a:r>
              <a:rPr lang="en-GB" sz="2000" kern="1200" dirty="0">
                <a:effectLst/>
                <a:latin typeface="Arial" panose="020B0604020202020204" pitchFamily="34" charset="0"/>
                <a:ea typeface="Times New Roman" panose="02020603050405020304" pitchFamily="18" charset="0"/>
                <a:cs typeface="Arial" panose="020B0604020202020204" pitchFamily="34" charset="0"/>
              </a:rPr>
              <a:t>Findings from </a:t>
            </a:r>
            <a:r>
              <a:rPr lang="en-GB" sz="2000" i="1" kern="1200" dirty="0">
                <a:effectLst/>
                <a:latin typeface="Arial" panose="020B0604020202020204" pitchFamily="34" charset="0"/>
                <a:ea typeface="Times New Roman" panose="02020603050405020304" pitchFamily="18" charset="0"/>
                <a:cs typeface="Arial" panose="020B0604020202020204" pitchFamily="34" charset="0"/>
              </a:rPr>
              <a:t>Morley et al. </a:t>
            </a:r>
            <a:r>
              <a:rPr lang="en-GB" sz="2000" kern="1200" dirty="0">
                <a:effectLst/>
                <a:latin typeface="Arial" panose="020B0604020202020204" pitchFamily="34" charset="0"/>
                <a:ea typeface="Times New Roman" panose="02020603050405020304" pitchFamily="18" charset="0"/>
                <a:cs typeface="Arial" panose="020B0604020202020204" pitchFamily="34" charset="0"/>
              </a:rPr>
              <a:t>(2021). – views of teachers</a:t>
            </a:r>
            <a:br>
              <a:rPr lang="en-GB" sz="1400" kern="1200" dirty="0">
                <a:effectLst/>
                <a:latin typeface="Arial" panose="020B0604020202020204" pitchFamily="34" charset="0"/>
                <a:ea typeface="Times New Roman" panose="02020603050405020304" pitchFamily="18" charset="0"/>
                <a:cs typeface="Arial" panose="020B0604020202020204" pitchFamily="34" charset="0"/>
              </a:rPr>
            </a:b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3983249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AE6ACE-BF66-32B1-BB80-EF89505C8C64}"/>
              </a:ext>
            </a:extLst>
          </p:cNvPr>
          <p:cNvSpPr txBox="1"/>
          <p:nvPr/>
        </p:nvSpPr>
        <p:spPr>
          <a:xfrm>
            <a:off x="188464" y="105095"/>
            <a:ext cx="5381698" cy="400110"/>
          </a:xfrm>
          <a:prstGeom prst="rect">
            <a:avLst/>
          </a:prstGeom>
          <a:noFill/>
        </p:spPr>
        <p:txBody>
          <a:bodyPr wrap="square" rtlCol="0">
            <a:spAutoFit/>
          </a:bodyPr>
          <a:lstStyle/>
          <a:p>
            <a:r>
              <a:rPr lang="en-GB" sz="2000" b="1" dirty="0">
                <a:solidFill>
                  <a:srgbClr val="7030A0"/>
                </a:solidFill>
                <a:latin typeface="Arial" panose="020B0604020202020204" pitchFamily="34" charset="0"/>
                <a:cs typeface="Arial" panose="020B0604020202020204" pitchFamily="34" charset="0"/>
              </a:rPr>
              <a:t>Inclusive Assessment</a:t>
            </a:r>
          </a:p>
        </p:txBody>
      </p:sp>
      <p:sp>
        <p:nvSpPr>
          <p:cNvPr id="10" name="TextBox 9">
            <a:extLst>
              <a:ext uri="{FF2B5EF4-FFF2-40B4-BE49-F238E27FC236}">
                <a16:creationId xmlns:a16="http://schemas.microsoft.com/office/drawing/2014/main" id="{EEB260CA-39AC-DC00-DE07-5E4CEB42A3B6}"/>
              </a:ext>
            </a:extLst>
          </p:cNvPr>
          <p:cNvSpPr txBox="1"/>
          <p:nvPr/>
        </p:nvSpPr>
        <p:spPr>
          <a:xfrm>
            <a:off x="390890" y="602637"/>
            <a:ext cx="8006234" cy="923330"/>
          </a:xfrm>
          <a:prstGeom prst="rect">
            <a:avLst/>
          </a:prstGeom>
          <a:noFill/>
        </p:spPr>
        <p:txBody>
          <a:bodyPr wrap="square">
            <a:spAutoFit/>
          </a:bodyPr>
          <a:lstStyle/>
          <a:p>
            <a:r>
              <a:rPr lang="en-GB" dirty="0">
                <a:solidFill>
                  <a:srgbClr val="3A3A3A"/>
                </a:solidFill>
                <a:latin typeface="Arial" panose="020B0604020202020204" pitchFamily="34" charset="0"/>
                <a:cs typeface="Arial" panose="020B0604020202020204" pitchFamily="34" charset="0"/>
              </a:rPr>
              <a:t>Maher, A., Rossum, T., &amp; Morley, D. (2023). Assessing the learning of pupils with special educational needs and disabilities in mainstream school physical education. </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C20120A-E1B0-B4A3-DD8A-A8A7CC52AA59}"/>
              </a:ext>
            </a:extLst>
          </p:cNvPr>
          <p:cNvSpPr txBox="1"/>
          <p:nvPr/>
        </p:nvSpPr>
        <p:spPr>
          <a:xfrm>
            <a:off x="324576" y="2474595"/>
            <a:ext cx="483026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Standardised, normative assessment processes</a:t>
            </a:r>
          </a:p>
        </p:txBody>
      </p:sp>
      <p:sp>
        <p:nvSpPr>
          <p:cNvPr id="12" name="Arrow: Right 11">
            <a:extLst>
              <a:ext uri="{FF2B5EF4-FFF2-40B4-BE49-F238E27FC236}">
                <a16:creationId xmlns:a16="http://schemas.microsoft.com/office/drawing/2014/main" id="{4C09E7DC-3130-97A3-1F30-FEEF045B7C26}"/>
              </a:ext>
            </a:extLst>
          </p:cNvPr>
          <p:cNvSpPr/>
          <p:nvPr/>
        </p:nvSpPr>
        <p:spPr>
          <a:xfrm>
            <a:off x="5144373" y="2512169"/>
            <a:ext cx="425789" cy="26340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A09E7EB-FACC-8D55-F745-813D18BFF3ED}"/>
              </a:ext>
            </a:extLst>
          </p:cNvPr>
          <p:cNvSpPr txBox="1"/>
          <p:nvPr/>
        </p:nvSpPr>
        <p:spPr>
          <a:xfrm>
            <a:off x="5908699" y="1823454"/>
            <a:ext cx="4222992" cy="156966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Ableist</a:t>
            </a:r>
          </a:p>
          <a:p>
            <a:r>
              <a:rPr lang="en-GB" sz="1600" dirty="0">
                <a:latin typeface="Arial" panose="020B0604020202020204" pitchFamily="34" charset="0"/>
                <a:cs typeface="Arial" panose="020B0604020202020204" pitchFamily="34" charset="0"/>
              </a:rPr>
              <a:t>Cast pupils with SEND as being of inferior ability compared with peers</a:t>
            </a:r>
          </a:p>
          <a:p>
            <a:r>
              <a:rPr lang="en-GB" sz="1600" dirty="0">
                <a:latin typeface="Arial" panose="020B0604020202020204" pitchFamily="34" charset="0"/>
                <a:cs typeface="Arial" panose="020B0604020202020204" pitchFamily="34" charset="0"/>
              </a:rPr>
              <a:t>Students with SEND consistently receiving low grades, which causes teachers to feel ‘bad’.</a:t>
            </a:r>
          </a:p>
        </p:txBody>
      </p:sp>
      <p:sp>
        <p:nvSpPr>
          <p:cNvPr id="14" name="TextBox 13">
            <a:extLst>
              <a:ext uri="{FF2B5EF4-FFF2-40B4-BE49-F238E27FC236}">
                <a16:creationId xmlns:a16="http://schemas.microsoft.com/office/drawing/2014/main" id="{A23D9093-A645-175D-F9F2-9DA4D0E04E96}"/>
              </a:ext>
            </a:extLst>
          </p:cNvPr>
          <p:cNvSpPr txBox="1"/>
          <p:nvPr/>
        </p:nvSpPr>
        <p:spPr>
          <a:xfrm>
            <a:off x="1078433" y="4886370"/>
            <a:ext cx="483026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Holistic assessment</a:t>
            </a:r>
          </a:p>
        </p:txBody>
      </p:sp>
      <p:sp>
        <p:nvSpPr>
          <p:cNvPr id="15" name="Arrow: Right 14">
            <a:extLst>
              <a:ext uri="{FF2B5EF4-FFF2-40B4-BE49-F238E27FC236}">
                <a16:creationId xmlns:a16="http://schemas.microsoft.com/office/drawing/2014/main" id="{FAF4F89A-63E6-38A6-D4E7-043CCC5EBA01}"/>
              </a:ext>
            </a:extLst>
          </p:cNvPr>
          <p:cNvSpPr/>
          <p:nvPr/>
        </p:nvSpPr>
        <p:spPr>
          <a:xfrm>
            <a:off x="3730891" y="4961518"/>
            <a:ext cx="425789" cy="26340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B8BDDDB-E926-25AF-04D2-81079945FFA8}"/>
              </a:ext>
            </a:extLst>
          </p:cNvPr>
          <p:cNvSpPr txBox="1"/>
          <p:nvPr/>
        </p:nvSpPr>
        <p:spPr>
          <a:xfrm>
            <a:off x="4723239" y="4124280"/>
            <a:ext cx="4222992" cy="230832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Recognises capabilities of pupils by focusing on social, cognitive and physical learning and development.</a:t>
            </a:r>
          </a:p>
          <a:p>
            <a:r>
              <a:rPr lang="en-GB" sz="1600" dirty="0">
                <a:latin typeface="Arial" panose="020B0604020202020204" pitchFamily="34" charset="0"/>
                <a:cs typeface="Arial" panose="020B0604020202020204" pitchFamily="34" charset="0"/>
              </a:rPr>
              <a:t>Focus is on assessment of progress, rather than grades.</a:t>
            </a:r>
          </a:p>
          <a:p>
            <a:r>
              <a:rPr lang="en-GB" sz="1600" dirty="0">
                <a:latin typeface="Arial" panose="020B0604020202020204" pitchFamily="34" charset="0"/>
                <a:cs typeface="Arial" panose="020B0604020202020204" pitchFamily="34" charset="0"/>
              </a:rPr>
              <a:t>Teachers using holistic assessment were more positive about it</a:t>
            </a:r>
          </a:p>
          <a:p>
            <a:r>
              <a:rPr lang="en-GB" sz="1600" dirty="0">
                <a:latin typeface="Arial" panose="020B0604020202020204" pitchFamily="34" charset="0"/>
                <a:cs typeface="Arial" panose="020B0604020202020204" pitchFamily="34" charset="0"/>
              </a:rPr>
              <a:t>Pupils with SEND could demonstrate abilities in a wider range of areas</a:t>
            </a:r>
          </a:p>
        </p:txBody>
      </p:sp>
    </p:spTree>
    <p:extLst>
      <p:ext uri="{BB962C8B-B14F-4D97-AF65-F5344CB8AC3E}">
        <p14:creationId xmlns:p14="http://schemas.microsoft.com/office/powerpoint/2010/main" val="2710090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D75462-AA5F-84EC-8C5C-C6FA96CC4B96}"/>
              </a:ext>
            </a:extLst>
          </p:cNvPr>
          <p:cNvSpPr txBox="1"/>
          <p:nvPr/>
        </p:nvSpPr>
        <p:spPr>
          <a:xfrm>
            <a:off x="284017" y="339436"/>
            <a:ext cx="9222291" cy="7848302"/>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References:</a:t>
            </a:r>
          </a:p>
          <a:p>
            <a:pPr algn="just"/>
            <a:r>
              <a:rPr lang="en-GB" sz="1100" dirty="0">
                <a:latin typeface="Arial" panose="020B0604020202020204" pitchFamily="34" charset="0"/>
                <a:cs typeface="Arial" panose="020B0604020202020204" pitchFamily="34" charset="0"/>
              </a:rPr>
              <a:t>Activity Alliance (2024) Annual Disability and Activity Survey 2023-2024 Available at: https://www.activityalliance.org.uk/assets/000/004/907/Activity_Alliance_ADAS_Report_23-24_Accessible_original.pdf?1717772028 [Accessed: 24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March 2025]</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Allen, G., Milne, B., </a:t>
            </a:r>
            <a:r>
              <a:rPr lang="en-GB" sz="1100" dirty="0" err="1">
                <a:latin typeface="Arial" panose="020B0604020202020204" pitchFamily="34" charset="0"/>
                <a:cs typeface="Arial" panose="020B0604020202020204" pitchFamily="34" charset="0"/>
              </a:rPr>
              <a:t>Velija</a:t>
            </a:r>
            <a:r>
              <a:rPr lang="en-GB" sz="1100" dirty="0">
                <a:latin typeface="Arial" panose="020B0604020202020204" pitchFamily="34" charset="0"/>
                <a:cs typeface="Arial" panose="020B0604020202020204" pitchFamily="34" charset="0"/>
              </a:rPr>
              <a:t>, P., &amp; Radley, R. (2024) ‘Hearing their voice’: the experiences of physical education with pupils diagnosed with severe learning disabilities, </a:t>
            </a:r>
            <a:r>
              <a:rPr lang="en-GB" sz="1100" i="1" dirty="0">
                <a:latin typeface="Arial" panose="020B0604020202020204" pitchFamily="34" charset="0"/>
                <a:cs typeface="Arial" panose="020B0604020202020204" pitchFamily="34" charset="0"/>
              </a:rPr>
              <a:t>Sport, Education and Society, </a:t>
            </a:r>
            <a:r>
              <a:rPr lang="en-GB" sz="1100" dirty="0">
                <a:latin typeface="Arial" panose="020B0604020202020204" pitchFamily="34" charset="0"/>
                <a:cs typeface="Arial" panose="020B0604020202020204" pitchFamily="34" charset="0"/>
              </a:rPr>
              <a:t>Vol </a:t>
            </a:r>
            <a:r>
              <a:rPr lang="en-GB" sz="1100" i="1" dirty="0">
                <a:latin typeface="Arial" panose="020B0604020202020204" pitchFamily="34" charset="0"/>
                <a:cs typeface="Arial" panose="020B0604020202020204" pitchFamily="34" charset="0"/>
              </a:rPr>
              <a:t>29(3),</a:t>
            </a:r>
            <a:r>
              <a:rPr lang="en-GB" sz="1100" dirty="0">
                <a:latin typeface="Arial" panose="020B0604020202020204" pitchFamily="34" charset="0"/>
                <a:cs typeface="Arial" panose="020B0604020202020204" pitchFamily="34" charset="0"/>
              </a:rPr>
              <a:t> 342-357, DOI: 10.1080/13573322.2022.2141704</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Baias, M.S, &amp; Sandor, I. (2023). Sports practice as therapeutic method in physical rehabilitation programs for children with special educational needs </a:t>
            </a:r>
            <a:r>
              <a:rPr lang="en-GB" sz="1100" i="1" dirty="0">
                <a:latin typeface="Arial" panose="020B0604020202020204" pitchFamily="34" charset="0"/>
                <a:cs typeface="Arial" panose="020B0604020202020204" pitchFamily="34" charset="0"/>
              </a:rPr>
              <a:t>Studia Universitatis Babeș-Bolyai. </a:t>
            </a:r>
            <a:r>
              <a:rPr lang="en-GB" sz="1100" i="1" dirty="0" err="1">
                <a:latin typeface="Arial" panose="020B0604020202020204" pitchFamily="34" charset="0"/>
                <a:cs typeface="Arial" panose="020B0604020202020204" pitchFamily="34" charset="0"/>
              </a:rPr>
              <a:t>Educatio</a:t>
            </a:r>
            <a:r>
              <a:rPr lang="en-GB" sz="1100" i="1" dirty="0">
                <a:latin typeface="Arial" panose="020B0604020202020204" pitchFamily="34" charset="0"/>
                <a:cs typeface="Arial" panose="020B0604020202020204" pitchFamily="34" charset="0"/>
              </a:rPr>
              <a:t> Artis </a:t>
            </a:r>
            <a:r>
              <a:rPr lang="en-GB" sz="1100" i="1" dirty="0" err="1">
                <a:latin typeface="Arial" panose="020B0604020202020204" pitchFamily="34" charset="0"/>
                <a:cs typeface="Arial" panose="020B0604020202020204" pitchFamily="34" charset="0"/>
              </a:rPr>
              <a:t>Gymnasticae</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67</a:t>
            </a:r>
            <a:r>
              <a:rPr lang="en-GB" sz="1100" dirty="0">
                <a:latin typeface="Arial" panose="020B0604020202020204" pitchFamily="34" charset="0"/>
                <a:cs typeface="Arial" panose="020B0604020202020204" pitchFamily="34" charset="0"/>
              </a:rPr>
              <a:t>(4). DOI: 10.24193/subbeag.67(4).30</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Block, M. E. (1992). What Is Appropriate Physical Education for Students with Profound Disabilities? </a:t>
            </a:r>
            <a:r>
              <a:rPr lang="en-GB" sz="1100" i="1" dirty="0">
                <a:latin typeface="Arial" panose="020B0604020202020204" pitchFamily="34" charset="0"/>
                <a:cs typeface="Arial" panose="020B0604020202020204" pitchFamily="34" charset="0"/>
              </a:rPr>
              <a:t>Adapted Physical Activity Quarterly</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9</a:t>
            </a:r>
            <a:r>
              <a:rPr lang="en-GB" sz="1100" dirty="0">
                <a:latin typeface="Arial" panose="020B0604020202020204" pitchFamily="34" charset="0"/>
                <a:cs typeface="Arial" panose="020B0604020202020204" pitchFamily="34" charset="0"/>
              </a:rPr>
              <a:t>(3), pp. 197–213. DOI: 10.1123/apaq.9.3.197</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Buick, A. R., Mulligan, H., &amp; Smith, C. M. (2015). Implementation of physical activity for individuals with severe neurological disability. </a:t>
            </a:r>
            <a:r>
              <a:rPr lang="en-GB" sz="1100" i="1" dirty="0">
                <a:latin typeface="Arial" panose="020B0604020202020204" pitchFamily="34" charset="0"/>
                <a:cs typeface="Arial" panose="020B0604020202020204" pitchFamily="34" charset="0"/>
              </a:rPr>
              <a:t>New Zealand Journal of Physiotherapy</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43</a:t>
            </a:r>
            <a:r>
              <a:rPr lang="en-GB" sz="1100" dirty="0">
                <a:latin typeface="Arial" panose="020B0604020202020204" pitchFamily="34" charset="0"/>
                <a:cs typeface="Arial" panose="020B0604020202020204" pitchFamily="34" charset="0"/>
              </a:rPr>
              <a:t>(3), pp. 98–104. DOI: 10.15619/NZJP/43.3.09</a:t>
            </a:r>
          </a:p>
          <a:p>
            <a:pPr algn="just"/>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Cătănescu</a:t>
            </a:r>
            <a:r>
              <a:rPr lang="en-GB" sz="1100" dirty="0">
                <a:latin typeface="Arial" panose="020B0604020202020204" pitchFamily="34" charset="0"/>
                <a:cs typeface="Arial" panose="020B0604020202020204" pitchFamily="34" charset="0"/>
              </a:rPr>
              <a:t>, A. C., &amp; Muntean, R. I. (2024). Enhancing social inclusion through adapted football: exploring effective teaching strategies for children with special educational needs in institutionalized settings. </a:t>
            </a:r>
            <a:r>
              <a:rPr lang="en-GB" sz="1100" i="1" dirty="0">
                <a:latin typeface="Arial" panose="020B0604020202020204" pitchFamily="34" charset="0"/>
                <a:cs typeface="Arial" panose="020B0604020202020204" pitchFamily="34" charset="0"/>
              </a:rPr>
              <a:t>Timisoara Physical Education and Rehabilitation Journal</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17</a:t>
            </a:r>
            <a:r>
              <a:rPr lang="en-GB" sz="1100" dirty="0">
                <a:latin typeface="Arial" panose="020B0604020202020204" pitchFamily="34" charset="0"/>
                <a:cs typeface="Arial" panose="020B0604020202020204" pitchFamily="34" charset="0"/>
              </a:rPr>
              <a:t>(32), pp. 1–9. DOI:10.2478/tperj-2024-0004</a:t>
            </a:r>
          </a:p>
          <a:p>
            <a:pPr algn="just"/>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Cigman</a:t>
            </a:r>
            <a:r>
              <a:rPr lang="en-GB" sz="1100" dirty="0">
                <a:latin typeface="Arial" panose="020B0604020202020204" pitchFamily="34" charset="0"/>
                <a:cs typeface="Arial" panose="020B0604020202020204" pitchFamily="34" charset="0"/>
              </a:rPr>
              <a:t>, R., &amp; Davies, S. (2007). </a:t>
            </a:r>
            <a:r>
              <a:rPr lang="en-GB" sz="1100" i="1" dirty="0">
                <a:latin typeface="Arial" panose="020B0604020202020204" pitchFamily="34" charset="0"/>
                <a:cs typeface="Arial" panose="020B0604020202020204" pitchFamily="34" charset="0"/>
              </a:rPr>
              <a:t>Included or excluded?: the challenge of the mainstream for some SEN children</a:t>
            </a:r>
            <a:r>
              <a:rPr lang="en-GB" sz="1100" dirty="0">
                <a:latin typeface="Arial" panose="020B0604020202020204" pitchFamily="34" charset="0"/>
                <a:cs typeface="Arial" panose="020B0604020202020204" pitchFamily="34" charset="0"/>
              </a:rPr>
              <a:t>. Routledge.</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Clark, A. and Moss, P. (2011) ‘Listening to young children: the mosaic approach’</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Second Edition</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Crawford, S. (2011). An examination of current adapted physical activity provision in primary and special schools in Ireland. </a:t>
            </a:r>
            <a:r>
              <a:rPr lang="en-GB" sz="1100" i="1" dirty="0">
                <a:latin typeface="Arial" panose="020B0604020202020204" pitchFamily="34" charset="0"/>
                <a:cs typeface="Arial" panose="020B0604020202020204" pitchFamily="34" charset="0"/>
              </a:rPr>
              <a:t>European Physical Education Review</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17</a:t>
            </a:r>
            <a:r>
              <a:rPr lang="en-GB" sz="1100" dirty="0">
                <a:latin typeface="Arial" panose="020B0604020202020204" pitchFamily="34" charset="0"/>
                <a:cs typeface="Arial" panose="020B0604020202020204" pitchFamily="34" charset="0"/>
              </a:rPr>
              <a:t>(1), pp. 91–109.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DOI: 10.1177/1356336X11402260</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Cullingford-Agnew, S.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(2015) ‘Physical Education for All Learners’ in Lacey, R. Ashdown, P. Jones, &amp; H. Lawson (eds.) </a:t>
            </a:r>
            <a:r>
              <a:rPr lang="en-GB" sz="1100" i="1" dirty="0">
                <a:latin typeface="Arial" panose="020B0604020202020204" pitchFamily="34" charset="0"/>
                <a:cs typeface="Arial" panose="020B0604020202020204" pitchFamily="34" charset="0"/>
              </a:rPr>
              <a:t>The Routledge Companion to Severe, Profound and Multiple Learning Difficulties </a:t>
            </a:r>
            <a:r>
              <a:rPr lang="en-GB" sz="1100" dirty="0">
                <a:latin typeface="Arial" panose="020B0604020202020204" pitchFamily="34" charset="0"/>
                <a:cs typeface="Arial" panose="020B0604020202020204" pitchFamily="34" charset="0"/>
              </a:rPr>
              <a:t>Routledge, Taylor and Francis Group</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Darcy, S., &amp; Dowse, L. (2013). In search of a level playing field - the constraints and benefits of sport participation for people with intellectual disability. </a:t>
            </a:r>
            <a:r>
              <a:rPr lang="en-GB" sz="1100" i="1" dirty="0">
                <a:latin typeface="Arial" panose="020B0604020202020204" pitchFamily="34" charset="0"/>
                <a:cs typeface="Arial" panose="020B0604020202020204" pitchFamily="34" charset="0"/>
              </a:rPr>
              <a:t>Disability &amp; Society</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28</a:t>
            </a:r>
            <a:r>
              <a:rPr lang="en-GB" sz="1100" dirty="0">
                <a:latin typeface="Arial" panose="020B0604020202020204" pitchFamily="34" charset="0"/>
                <a:cs typeface="Arial" panose="020B0604020202020204" pitchFamily="34" charset="0"/>
              </a:rPr>
              <a:t>(3), pp. 393–407. DOI: 10.1080/09687599.2012.714258</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Darcy, S., Ollerton, J., &amp; Faulkner, S. (2020). “Why Can’t I Play?”: Transdisciplinary Learnings for Children with Disability’s Sport Participation. </a:t>
            </a:r>
            <a:r>
              <a:rPr lang="en-GB" sz="1100" i="1" dirty="0">
                <a:latin typeface="Arial" panose="020B0604020202020204" pitchFamily="34" charset="0"/>
                <a:cs typeface="Arial" panose="020B0604020202020204" pitchFamily="34" charset="0"/>
              </a:rPr>
              <a:t>Social Inclusion</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8</a:t>
            </a:r>
            <a:r>
              <a:rPr lang="en-GB" sz="1100" dirty="0">
                <a:latin typeface="Arial" panose="020B0604020202020204" pitchFamily="34" charset="0"/>
                <a:cs typeface="Arial" panose="020B0604020202020204" pitchFamily="34" charset="0"/>
              </a:rPr>
              <a:t>(3), pp. 209–223. DOI: 10.17645/si.v8i3.2750</a:t>
            </a:r>
          </a:p>
          <a:p>
            <a:pPr algn="just"/>
            <a:endParaRPr lang="en-GB" sz="1100" dirty="0"/>
          </a:p>
          <a:p>
            <a:pPr algn="just"/>
            <a:endParaRPr lang="en-GB" b="1" dirty="0">
              <a:solidFill>
                <a:srgbClr val="7030A0"/>
              </a:solidFill>
              <a:latin typeface="Arial" panose="020B0604020202020204" pitchFamily="34" charset="0"/>
              <a:cs typeface="Arial" panose="020B0604020202020204" pitchFamily="34" charset="0"/>
            </a:endParaRPr>
          </a:p>
          <a:p>
            <a:pPr algn="just"/>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25158970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76C7FD-1B57-D1B3-A784-B394B357B3E3}"/>
              </a:ext>
            </a:extLst>
          </p:cNvPr>
          <p:cNvSpPr txBox="1"/>
          <p:nvPr/>
        </p:nvSpPr>
        <p:spPr>
          <a:xfrm>
            <a:off x="508958" y="242268"/>
            <a:ext cx="8663076" cy="7365799"/>
          </a:xfrm>
          <a:prstGeom prst="rect">
            <a:avLst/>
          </a:prstGeom>
          <a:noFill/>
        </p:spPr>
        <p:txBody>
          <a:bodyPr wrap="square">
            <a:spAutoFit/>
          </a:bodyPr>
          <a:lstStyle/>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Department of Education (2023) School Sport and Physical Activity Action Plan Update Available at: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https://assets.publishing.service.gov.uk/media/64b7c813ef5371000d7aee6c/School_Sport_and_Activity_Action_Plan.pdf</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[Accessed: 18</a:t>
            </a:r>
            <a:r>
              <a:rPr lang="en-GB" sz="1100" kern="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March 2025]</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Dudley, D. A. (2015). A Conceptual Model of Observed Physical Literacy.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The Physical Educator</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72</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(5), pp. 236. DOI: 10.18666/TPE-2015-V72-I5-6020</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Dudley, D., Cairney, J., Wainwright, N., </a:t>
            </a: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Kriellaars</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D., &amp; Mitchell, D. (2017). Critical considerations for physical literacy policy in public health, recreation, sport, and education agencies. Quest, Vol 69, pp. 436–452. DOI: 10.1080/00336297.2016.1268967</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Football Association (2024) Football Without Limits: The FA Disability Football Strategy 2024-2018 Available at: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https://www.thefa.com/about-football-association/what-we-do/fa-disability-football-strategy-2024-2028</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[Accessed: 23</a:t>
            </a:r>
            <a:r>
              <a:rPr lang="en-GB" sz="1100" kern="100" baseline="30000" dirty="0">
                <a:effectLst/>
                <a:latin typeface="Arial" panose="020B0604020202020204" pitchFamily="34" charset="0"/>
                <a:ea typeface="Times New Roman" panose="02020603050405020304" pitchFamily="18" charset="0"/>
                <a:cs typeface="Arial" panose="020B0604020202020204" pitchFamily="34" charset="0"/>
              </a:rPr>
              <a:t>rd</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March 2025]</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Grenier, M., Miller, N., &amp; Black, K. (2017). Applying Universal Design for Learning and the Inclusion Spectrum for Students with Severe Disabilities in General Physical Education.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Journal of Physical Education, Recreation &amp; Dance</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Vol 88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(6), pp. 51–56.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DOI: 10.1080/07303084.2017.1330167</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Houser, N. &amp; </a:t>
            </a: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Kriellaars</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D. (2023). “Where was this when I was in Physical Education?” Physical literacy enriched pedagogy in a quality physical education context.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Frontiers in Sports and Active Living</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5</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DOI: 10.3389/fspor.2023.1185680</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Humpheson</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J. (2024). Sensory approaches for adults with severe or profound and multiple learning disabilities: A systematic literature review.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The British Journal of Occupational Therapy</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87</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(3), pp. 129–142. DOI: 10.1177/03080226231208717</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Jeffress, M. S., &amp; Brown, W. J. (2017). Opportunities and Benefits for Powerchair Users Through Power Soccer.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Adapted Physical Activity Quarterly</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34</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(3), pp. 235–255. DOI: 10.1123/apaq.2016-0022</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Maher, A. J., Fitzgerald, H., &amp; McVeigh, J. (2020). Factors influencing the culture of special school physical education: A Gramscian critique.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European Physical Education Review</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26</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(4), pp. 954–969.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DOI: 10.1177/1356336X20901337</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Maher, A. J., &amp; Haegele, J. A. (2022). Disabled children and young people in sport, physical activity and physical education.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Sport, Education and Society</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27</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(2), pp. 129–133. DOI: 10.1080/13573322.2021.1967119</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buNone/>
            </a:pPr>
            <a:r>
              <a:rPr lang="en-GB" sz="1100" kern="1200" dirty="0">
                <a:effectLst/>
                <a:latin typeface="Arial" panose="020B0604020202020204" pitchFamily="34" charset="0"/>
                <a:ea typeface="Times New Roman" panose="02020603050405020304" pitchFamily="18" charset="0"/>
                <a:cs typeface="Arial" panose="020B0604020202020204" pitchFamily="34" charset="0"/>
              </a:rPr>
              <a:t>Maher, A., Rossum, T., &amp; Morley, D. (2023). Assessing the learning of pupils with special educational needs and disabilities in mainstream school physical education. </a:t>
            </a:r>
            <a:r>
              <a:rPr lang="en-GB" sz="1100" i="1" kern="1200" dirty="0">
                <a:effectLst/>
                <a:latin typeface="Arial" panose="020B0604020202020204" pitchFamily="34" charset="0"/>
                <a:ea typeface="Times New Roman" panose="02020603050405020304" pitchFamily="18" charset="0"/>
                <a:cs typeface="Arial" panose="020B0604020202020204" pitchFamily="34" charset="0"/>
              </a:rPr>
              <a:t>British Educational Research Journal</a:t>
            </a:r>
            <a:r>
              <a:rPr lang="en-GB" sz="1100" kern="12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200" dirty="0">
                <a:effectLst/>
                <a:latin typeface="Arial" panose="020B0604020202020204" pitchFamily="34" charset="0"/>
                <a:ea typeface="Times New Roman" panose="02020603050405020304" pitchFamily="18" charset="0"/>
                <a:cs typeface="Arial" panose="020B0604020202020204" pitchFamily="34" charset="0"/>
              </a:rPr>
              <a:t>49</a:t>
            </a:r>
            <a:r>
              <a:rPr lang="en-GB" sz="1100" kern="1200" dirty="0">
                <a:effectLst/>
                <a:latin typeface="Arial" panose="020B0604020202020204" pitchFamily="34" charset="0"/>
                <a:ea typeface="Times New Roman" panose="02020603050405020304" pitchFamily="18" charset="0"/>
                <a:cs typeface="Arial" panose="020B0604020202020204" pitchFamily="34" charset="0"/>
              </a:rPr>
              <a:t>(1), pp.110–125. DOI: 10.1002/berj.3832</a:t>
            </a:r>
          </a:p>
          <a:p>
            <a:pPr>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pPr>
            <a:r>
              <a:rPr lang="en-GB" sz="14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latin typeface="Arial" panose="020B0604020202020204" pitchFamily="34" charset="0"/>
                <a:cs typeface="Arial" panose="020B0604020202020204" pitchFamily="34" charset="0"/>
              </a:rPr>
              <a:t>McKeever, P., Rossen, B. E., Scott, H., Robinson-Vincent, K., &amp; Wright, V. (2013) ‘The significance of uprightness: parents’ reflections on children’s responses to a hands-free walker for children’, </a:t>
            </a:r>
            <a:r>
              <a:rPr lang="en-GB" sz="1100" i="1" dirty="0">
                <a:latin typeface="Arial" panose="020B0604020202020204" pitchFamily="34" charset="0"/>
                <a:cs typeface="Arial" panose="020B0604020202020204" pitchFamily="34" charset="0"/>
              </a:rPr>
              <a:t>Disability &amp; Society</a:t>
            </a:r>
            <a:r>
              <a:rPr lang="en-GB" sz="1100" dirty="0">
                <a:latin typeface="Arial" panose="020B0604020202020204" pitchFamily="34" charset="0"/>
                <a:cs typeface="Arial" panose="020B0604020202020204" pitchFamily="34" charset="0"/>
              </a:rPr>
              <a:t>, 28:3, pp. 380-392. DOI: 10.1080/09687599.2012.714259</a:t>
            </a:r>
          </a:p>
          <a:p>
            <a:pPr algn="just">
              <a:lnSpc>
                <a:spcPct val="115000"/>
              </a:lnSpc>
              <a:spcAft>
                <a:spcPts val="800"/>
              </a:spcAft>
              <a:buNone/>
            </a:pP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endParaRPr lang="en-GB" sz="2000" kern="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1621424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5FFA32-9793-E6DF-B2C2-C55B2EB19764}"/>
              </a:ext>
            </a:extLst>
          </p:cNvPr>
          <p:cNvSpPr txBox="1"/>
          <p:nvPr/>
        </p:nvSpPr>
        <p:spPr>
          <a:xfrm>
            <a:off x="455043" y="177208"/>
            <a:ext cx="9361310" cy="7118487"/>
          </a:xfrm>
          <a:prstGeom prst="rect">
            <a:avLst/>
          </a:prstGeom>
          <a:noFill/>
        </p:spPr>
        <p:txBody>
          <a:bodyPr wrap="square">
            <a:spAutoFit/>
          </a:bodyPr>
          <a:lstStyle/>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Mencap (no date) Profound and Multiple Learning Disabilities (PMLD) Available at: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https://www.mencap.org.uk/learning-disability-explained/learning-disability-and-conditions/profound-and-multiple-learning-disabilities-pmld</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[Accessed: 17</a:t>
            </a:r>
            <a:r>
              <a:rPr lang="en-GB" sz="1100" kern="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May, 2025]</a:t>
            </a:r>
          </a:p>
          <a:p>
            <a:pPr algn="just">
              <a:lnSpc>
                <a:spcPct val="115000"/>
              </a:lnSpc>
              <a:spcAft>
                <a:spcPts val="800"/>
              </a:spcAft>
              <a:buNone/>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Mercea</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T. I., &amp; Mateescu, A. (2024). Exploring Effective Teaching Strategies for Improving Motor Skills in Children with Special Needs Through Adapted Football: A Preliminary Study.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Timisoara Physical Education and Rehabilitation Journal</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17</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(32), pp. 1–9.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DOI: 10.2478/tperj-2024-0003</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Mitchell, W. (2010). I know how I feel: Listening to Young People with Life-limiting Conditions who have Learning and Communication Impairments.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Qualitative Social Work : QSW : Research and Practice</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9</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(2), pp. 185–203. DOI: 10.1177/1473325009346460</a:t>
            </a:r>
          </a:p>
          <a:p>
            <a:pPr>
              <a:buNone/>
            </a:pPr>
            <a:r>
              <a:rPr lang="en-GB" sz="1100" kern="1200" dirty="0">
                <a:effectLst/>
                <a:latin typeface="Arial" panose="020B0604020202020204" pitchFamily="34" charset="0"/>
                <a:ea typeface="Times New Roman" panose="02020603050405020304" pitchFamily="18" charset="0"/>
                <a:cs typeface="Arial" panose="020B0604020202020204" pitchFamily="34" charset="0"/>
              </a:rPr>
              <a:t>Morley, D., Banks, T., Haslingden, C., Kirk, B., Parkinson, S., Van Rossum, T., Morley, I., &amp; Maher, A. (2021). Including pupils with special educational needs and/or disabilities in mainstream secondary physical education: A revisit study. </a:t>
            </a:r>
            <a:r>
              <a:rPr lang="en-GB" sz="1100" i="1" kern="1200" dirty="0">
                <a:effectLst/>
                <a:latin typeface="Arial" panose="020B0604020202020204" pitchFamily="34" charset="0"/>
                <a:ea typeface="Times New Roman" panose="02020603050405020304" pitchFamily="18" charset="0"/>
                <a:cs typeface="Arial" panose="020B0604020202020204" pitchFamily="34" charset="0"/>
              </a:rPr>
              <a:t>European Physical Education Review</a:t>
            </a:r>
            <a:r>
              <a:rPr lang="en-GB" sz="1100" kern="12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200" dirty="0">
                <a:effectLst/>
                <a:latin typeface="Arial" panose="020B0604020202020204" pitchFamily="34" charset="0"/>
                <a:ea typeface="Times New Roman" panose="02020603050405020304" pitchFamily="18" charset="0"/>
                <a:cs typeface="Arial" panose="020B0604020202020204" pitchFamily="34" charset="0"/>
              </a:rPr>
              <a:t>27</a:t>
            </a:r>
            <a:r>
              <a:rPr lang="en-GB" sz="1100" kern="1200" dirty="0">
                <a:effectLst/>
                <a:latin typeface="Arial" panose="020B0604020202020204" pitchFamily="34" charset="0"/>
                <a:ea typeface="Times New Roman" panose="02020603050405020304" pitchFamily="18" charset="0"/>
                <a:cs typeface="Arial" panose="020B0604020202020204" pitchFamily="34" charset="0"/>
              </a:rPr>
              <a:t>(2), pp.401–418. DOI: 10.1177/1356336X20953872</a:t>
            </a:r>
          </a:p>
          <a:p>
            <a:pPr>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solidFill>
                  <a:srgbClr val="3A3A3A"/>
                </a:solidFill>
                <a:latin typeface="Arial" panose="020B0604020202020204" pitchFamily="34" charset="0"/>
                <a:cs typeface="Arial" panose="020B0604020202020204" pitchFamily="34" charset="0"/>
              </a:rPr>
              <a:t>Maher, A., Rossum, T., &amp; Morley, D. (2023). Assessing the learning of pupils with special educational needs and disabilities in mainstream school physical education. </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Murdoch, E. and Whitehead, M. (2010) Physical literacy, fostering the attributes and curriculum planning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a:t>
            </a:r>
            <a:r>
              <a:rPr lang="en-GB" sz="1100" b="1"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PMLD Link (2017) Supporting people with profound and multiple learning disabilities: core and essential service standards Available at: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https://www.pmldlink.org.uk/wp-content/uploads/2022/01/Standards-PMLD-h-web-6-Jan-2021.pdf</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tabLst>
                <a:tab pos="857250" algn="l"/>
              </a:tabLst>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Pushkarenko</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K., Causgrove Dunn, J., Goodwin, D. (2023) ‘The Meaning of Physical Literacy for Instructors of Children Experiencing Disability, from an Ecological Systems Perspective’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Children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,10, 1185. DOI: 10.3390/ children10071185</a:t>
            </a:r>
          </a:p>
          <a:p>
            <a:pPr algn="just">
              <a:lnSpc>
                <a:spcPct val="115000"/>
              </a:lnSpc>
              <a:spcAft>
                <a:spcPts val="800"/>
              </a:spcAft>
              <a:buNone/>
              <a:tabLst>
                <a:tab pos="857250" algn="l"/>
              </a:tabLst>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Pushkarenko</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K., Cavell, M., Gosse, N., &amp; </a:t>
            </a: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Michalovic</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E.  (2023). Physical literacy and the participant perspective: Exploring the value of physical literacy according to individuals experiencing disability through composite narratives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Journal of Exercise Science and Fitness</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21</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(3), pp. 237–245.</a:t>
            </a:r>
          </a:p>
          <a:p>
            <a:pPr algn="just">
              <a:lnSpc>
                <a:spcPct val="115000"/>
              </a:lnSpc>
              <a:spcAft>
                <a:spcPts val="800"/>
              </a:spcAft>
              <a:buNone/>
              <a:tabLst>
                <a:tab pos="857250" algn="l"/>
              </a:tabLst>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Pushkarenko</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K., Howse, E. and Gosse, N. (2023). Individuals experiencing disability and the ableist physical literacy narrative: critical considerations and recommendations for practice.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Frontiers in Sports and Active Living</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Vol </a:t>
            </a:r>
            <a:r>
              <a:rPr lang="en-GB" sz="1100" i="1" kern="100" dirty="0">
                <a:effectLst/>
                <a:latin typeface="Arial" panose="020B0604020202020204" pitchFamily="34" charset="0"/>
                <a:ea typeface="Times New Roman" panose="02020603050405020304" pitchFamily="18" charset="0"/>
                <a:cs typeface="Arial" panose="020B0604020202020204" pitchFamily="34" charset="0"/>
              </a:rPr>
              <a:t>5</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DOI: 10.3389/fspor.2023.1171290</a:t>
            </a:r>
          </a:p>
          <a:p>
            <a:r>
              <a:rPr lang="en-GB" sz="1100" dirty="0">
                <a:latin typeface="Arial" panose="020B0604020202020204" pitchFamily="34" charset="0"/>
                <a:cs typeface="Arial" panose="020B0604020202020204" pitchFamily="34" charset="0"/>
              </a:rPr>
              <a:t>Radford, J., Bosanquet, P., Webster, R., &amp; Blatchford, P. (2015). Scaffolding learning for independence: Clarifying teacher and teaching assistant roles for children with special educational needs. </a:t>
            </a:r>
            <a:r>
              <a:rPr lang="en-GB" sz="1100" i="1" dirty="0">
                <a:latin typeface="Arial" panose="020B0604020202020204" pitchFamily="34" charset="0"/>
                <a:cs typeface="Arial" panose="020B0604020202020204" pitchFamily="34" charset="0"/>
              </a:rPr>
              <a:t>Learning and Instruction</a:t>
            </a:r>
            <a:r>
              <a:rPr lang="en-GB" sz="1100" dirty="0">
                <a:latin typeface="Arial" panose="020B0604020202020204" pitchFamily="34" charset="0"/>
                <a:cs typeface="Arial" panose="020B0604020202020204" pitchFamily="34" charset="0"/>
              </a:rPr>
              <a:t>, Vol </a:t>
            </a:r>
            <a:r>
              <a:rPr lang="en-GB" sz="1100" i="1" dirty="0">
                <a:latin typeface="Arial" panose="020B0604020202020204" pitchFamily="34" charset="0"/>
                <a:cs typeface="Arial" panose="020B0604020202020204" pitchFamily="34" charset="0"/>
              </a:rPr>
              <a:t>36</a:t>
            </a:r>
            <a:r>
              <a:rPr lang="en-GB" sz="1100" dirty="0">
                <a:latin typeface="Arial" panose="020B0604020202020204" pitchFamily="34" charset="0"/>
                <a:cs typeface="Arial" panose="020B0604020202020204" pitchFamily="34" charset="0"/>
              </a:rPr>
              <a:t>, pp. 1–10.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Sense (no date a) Sensory Football Available at: </a:t>
            </a:r>
            <a:r>
              <a:rPr lang="en-GB" sz="1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https://www.sense.org.uk/our-services/arts-sports-for-disabled-people/sport/sensory-sport/sensory-football/</a:t>
            </a:r>
            <a:r>
              <a:rPr lang="en-GB" sz="1100" dirty="0">
                <a:latin typeface="Arial" panose="020B0604020202020204" pitchFamily="34" charset="0"/>
                <a:cs typeface="Arial" panose="020B0604020202020204" pitchFamily="34" charset="0"/>
              </a:rPr>
              <a:t> [Accessed: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March 2025]</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Shields, N. and </a:t>
            </a:r>
            <a:r>
              <a:rPr lang="en-GB" sz="1100" dirty="0" err="1">
                <a:latin typeface="Arial" panose="020B0604020202020204" pitchFamily="34" charset="0"/>
                <a:cs typeface="Arial" panose="020B0604020202020204" pitchFamily="34" charset="0"/>
              </a:rPr>
              <a:t>Synnot</a:t>
            </a:r>
            <a:r>
              <a:rPr lang="en-GB" sz="1100" dirty="0">
                <a:latin typeface="Arial" panose="020B0604020202020204" pitchFamily="34" charset="0"/>
                <a:cs typeface="Arial" panose="020B0604020202020204" pitchFamily="34" charset="0"/>
              </a:rPr>
              <a:t>, A. (2016) ‘Perceived barriers and facilitators to participation in physical activity for children with disability: a qualitative study’ </a:t>
            </a:r>
            <a:r>
              <a:rPr lang="en-GB" sz="1100" i="1" dirty="0">
                <a:latin typeface="Arial" panose="020B0604020202020204" pitchFamily="34" charset="0"/>
                <a:cs typeface="Arial" panose="020B0604020202020204" pitchFamily="34" charset="0"/>
              </a:rPr>
              <a:t>BMC </a:t>
            </a:r>
            <a:r>
              <a:rPr lang="en-GB" sz="1100" i="1" dirty="0" err="1">
                <a:latin typeface="Arial" panose="020B0604020202020204" pitchFamily="34" charset="0"/>
                <a:cs typeface="Arial" panose="020B0604020202020204" pitchFamily="34" charset="0"/>
              </a:rPr>
              <a:t>Pediatrics</a:t>
            </a:r>
            <a:r>
              <a:rPr lang="en-GB" sz="1100" dirty="0">
                <a:latin typeface="Arial" panose="020B0604020202020204" pitchFamily="34" charset="0"/>
                <a:cs typeface="Arial" panose="020B0604020202020204" pitchFamily="34" charset="0"/>
              </a:rPr>
              <a:t> 16:9 DOI 10.1186/s12887-016-0544-7</a:t>
            </a:r>
          </a:p>
          <a:p>
            <a:pPr algn="just">
              <a:lnSpc>
                <a:spcPct val="115000"/>
              </a:lnSpc>
              <a:spcAft>
                <a:spcPts val="800"/>
              </a:spcAft>
              <a:buNone/>
              <a:tabLst>
                <a:tab pos="857250" algn="l"/>
              </a:tabLst>
            </a:pP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589614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953D3C-8CDF-A4D2-E7AD-CDCFA089334F}"/>
              </a:ext>
            </a:extLst>
          </p:cNvPr>
          <p:cNvSpPr txBox="1"/>
          <p:nvPr/>
        </p:nvSpPr>
        <p:spPr>
          <a:xfrm>
            <a:off x="282515" y="229699"/>
            <a:ext cx="8792474" cy="4622547"/>
          </a:xfrm>
          <a:prstGeom prst="rect">
            <a:avLst/>
          </a:prstGeom>
          <a:noFill/>
        </p:spPr>
        <p:txBody>
          <a:bodyPr wrap="square">
            <a:spAutoFit/>
          </a:bodyPr>
          <a:lstStyle/>
          <a:p>
            <a:pPr algn="just">
              <a:lnSpc>
                <a:spcPct val="115000"/>
              </a:lnSpc>
              <a:spcAft>
                <a:spcPts val="800"/>
              </a:spcAft>
              <a:buNone/>
            </a:pPr>
            <a:r>
              <a:rPr lang="en-GB" sz="1100" kern="100" dirty="0" err="1">
                <a:effectLst/>
                <a:latin typeface="Arial" panose="020B0604020202020204" pitchFamily="34" charset="0"/>
                <a:ea typeface="Times New Roman" panose="02020603050405020304" pitchFamily="18" charset="0"/>
                <a:cs typeface="Arial" panose="020B0604020202020204" pitchFamily="34" charset="0"/>
              </a:rPr>
              <a:t>Toptas</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Demirci, P. and Eraslan, K. (2020 ) Investigation of Participation Motivation in Sports Activities of Children with Special Educational Needs International Journal of Disability Sports and Health Sciences; Vol 3(1) pp. 5-10 DOI:10.33438/ijdshs.679613</a:t>
            </a: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United Nations (1989) Convention on the rights of the child Available at: </a:t>
            </a:r>
            <a:r>
              <a:rPr lang="en-GB" sz="1100" strike="noStrike" kern="10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https://www.ohchr.org/en/instruments-mechanisms/instruments/convention-rights-child</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[Accessed 26</a:t>
            </a:r>
            <a:r>
              <a:rPr lang="en-GB" sz="1100" kern="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 March 2025]</a:t>
            </a:r>
          </a:p>
          <a:p>
            <a:pPr algn="just">
              <a:lnSpc>
                <a:spcPct val="115000"/>
              </a:lnSpc>
              <a:spcAft>
                <a:spcPts val="800"/>
              </a:spcAft>
              <a:buNone/>
            </a:pPr>
            <a:r>
              <a:rPr lang="en-GB" sz="1100" kern="0" dirty="0">
                <a:effectLst/>
                <a:latin typeface="Arial" panose="020B0604020202020204" pitchFamily="34" charset="0"/>
                <a:ea typeface="Times New Roman" panose="02020603050405020304" pitchFamily="18" charset="0"/>
                <a:cs typeface="Arial" panose="020B0604020202020204" pitchFamily="34" charset="0"/>
              </a:rPr>
              <a:t>Vickerman and DePauw (2010) ‘Physical Literacy and Individuals With a Disability’,</a:t>
            </a:r>
            <a:r>
              <a:rPr lang="en-GB" sz="1100" b="1"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100" dirty="0">
                <a:effectLst/>
                <a:latin typeface="Arial" panose="020B0604020202020204" pitchFamily="34" charset="0"/>
                <a:ea typeface="Times New Roman" panose="02020603050405020304" pitchFamily="18" charset="0"/>
                <a:cs typeface="Arial" panose="020B0604020202020204" pitchFamily="34" charset="0"/>
              </a:rPr>
              <a:t>Whitehead (2010) ‘Introduction’ </a:t>
            </a:r>
            <a:r>
              <a:rPr lang="en-GB" sz="1100" kern="0" dirty="0">
                <a:effectLst/>
                <a:latin typeface="Arial" panose="020B0604020202020204" pitchFamily="34" charset="0"/>
                <a:ea typeface="Times New Roman" panose="02020603050405020304" pitchFamily="18" charset="0"/>
                <a:cs typeface="Arial" panose="020B0604020202020204" pitchFamily="34" charset="0"/>
              </a:rPr>
              <a:t>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0" dirty="0">
                <a:effectLst/>
                <a:latin typeface="Arial" panose="020B0604020202020204" pitchFamily="34" charset="0"/>
                <a:ea typeface="Times New Roman" panose="02020603050405020304" pitchFamily="18" charset="0"/>
                <a:cs typeface="Arial" panose="020B0604020202020204" pitchFamily="34" charset="0"/>
              </a:rPr>
              <a:t>Whitehead (2010a) ‘The concept of physical literacy’ 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0" dirty="0">
                <a:effectLst/>
                <a:latin typeface="Arial" panose="020B0604020202020204" pitchFamily="34" charset="0"/>
                <a:ea typeface="Times New Roman" panose="02020603050405020304" pitchFamily="18" charset="0"/>
                <a:cs typeface="Arial" panose="020B0604020202020204" pitchFamily="34" charset="0"/>
              </a:rPr>
              <a:t>Whitehead (2010b) ‘Motivation and the significance of physical literacy for all’ 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0" dirty="0">
                <a:effectLst/>
                <a:latin typeface="Arial" panose="020B0604020202020204" pitchFamily="34" charset="0"/>
                <a:ea typeface="Times New Roman" panose="02020603050405020304" pitchFamily="18" charset="0"/>
                <a:cs typeface="Arial" panose="020B0604020202020204" pitchFamily="34" charset="0"/>
              </a:rPr>
              <a:t>Whitehead (2010c) ‘Physical literacy, physical competence and interaction with the environment’ in Whitehead [ed.]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Physical Literacy: throughout the life course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a:t>
            </a:r>
            <a:r>
              <a:rPr lang="en-GB" sz="1100" kern="0" baseline="30000" dirty="0">
                <a:effectLst/>
                <a:latin typeface="Arial" panose="020B0604020202020204" pitchFamily="34" charset="0"/>
                <a:ea typeface="Times New Roman" panose="02020603050405020304" pitchFamily="18" charset="0"/>
                <a:cs typeface="Arial" panose="020B0604020202020204" pitchFamily="34" charset="0"/>
              </a:rPr>
              <a:t>st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ed.) Routledge</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1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676155051"/>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5882</Words>
  <Application>Microsoft Office PowerPoint</Application>
  <PresentationFormat>Widescreen</PresentationFormat>
  <Paragraphs>383</Paragraphs>
  <Slides>46</Slides>
  <Notes>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Aptos</vt:lpstr>
      <vt:lpstr>Arial</vt:lpstr>
      <vt:lpstr>Calibri</vt:lpstr>
      <vt:lpstr>Times New Roman</vt:lpstr>
      <vt:lpstr>Trebuchet MS</vt:lpstr>
      <vt:lpstr>Ubuntu</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Chapman</dc:creator>
  <cp:lastModifiedBy>Kate Piper (IMH)</cp:lastModifiedBy>
  <cp:revision>59</cp:revision>
  <dcterms:created xsi:type="dcterms:W3CDTF">2026-01-28T14:23:29Z</dcterms:created>
  <dcterms:modified xsi:type="dcterms:W3CDTF">2026-02-20T12:09:30Z</dcterms:modified>
</cp:coreProperties>
</file>