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56" r:id="rId2"/>
    <p:sldId id="262" r:id="rId3"/>
    <p:sldId id="263" r:id="rId4"/>
    <p:sldId id="264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EC445"/>
    <a:srgbClr val="C3C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10/12/25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77756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10/12/25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888449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ice.org.uk/guidance/ng33" TargetMode="External"/><Relationship Id="rId2" Type="http://schemas.openxmlformats.org/officeDocument/2006/relationships/hyperlink" Target="https://www.nhs.uk/conditions/tuberculosis-tb/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who.int/teams/global-tuberculosis-programme/tb-reports" TargetMode="External"/><Relationship Id="rId5" Type="http://schemas.openxmlformats.org/officeDocument/2006/relationships/hyperlink" Target="https://www.gov.uk/government/collections/tuberculosis-guidance-data-and-analysis" TargetMode="External"/><Relationship Id="rId4" Type="http://schemas.openxmlformats.org/officeDocument/2006/relationships/hyperlink" Target="https://www.gov.uk/government/publication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bstract smoke background">
            <a:extLst>
              <a:ext uri="{FF2B5EF4-FFF2-40B4-BE49-F238E27FC236}">
                <a16:creationId xmlns:a16="http://schemas.microsoft.com/office/drawing/2014/main" id="{6D1D2D9D-CBD8-23A8-B171-69C6A4F0C90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405" r="17859"/>
          <a:stretch>
            <a:fillRect/>
          </a:stretch>
        </p:blipFill>
        <p:spPr>
          <a:xfrm>
            <a:off x="1" y="11"/>
            <a:ext cx="12191999" cy="6857989"/>
          </a:xfrm>
          <a:prstGeom prst="rect">
            <a:avLst/>
          </a:prstGeom>
        </p:spPr>
      </p:pic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36136311-C81B-47C5-AE0A-5641A5A595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6578" y="1066800"/>
            <a:ext cx="5699422" cy="47244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2103A8-241D-33D7-71FC-2A1870F0DA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4246" y="1551934"/>
            <a:ext cx="5280921" cy="2677020"/>
          </a:xfrm>
          <a:ln>
            <a:solidFill>
              <a:schemeClr val="tx1"/>
            </a:solidFill>
          </a:ln>
        </p:spPr>
        <p:txBody>
          <a:bodyPr anchor="t">
            <a:normAutofit/>
          </a:bodyPr>
          <a:lstStyle/>
          <a:p>
            <a:r>
              <a:rPr lang="en-GB" sz="5000"/>
              <a:t>Case study 3- Tuberculosis (TB)</a:t>
            </a:r>
            <a:endParaRPr lang="en-US" sz="50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65ECBE-1337-0DD7-B3B6-ED115164077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75785" y="4358566"/>
            <a:ext cx="4240472" cy="875823"/>
          </a:xfrm>
        </p:spPr>
        <p:txBody>
          <a:bodyPr>
            <a:normAutofit/>
          </a:bodyPr>
          <a:lstStyle/>
          <a:p>
            <a:r>
              <a:rPr lang="en-GB"/>
              <a:t>By Adeela </a:t>
            </a:r>
            <a:r>
              <a:rPr lang="en-GB" err="1"/>
              <a:t>bibi</a:t>
            </a:r>
            <a:r>
              <a:rPr lang="en-GB"/>
              <a:t> </a:t>
            </a:r>
            <a:endParaRPr lang="en-US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7CC73A33-65FF-41A9-A3B0-006753CD1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3415" y="5780876"/>
            <a:ext cx="570258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>
            <a:extLst>
              <a:ext uri="{FF2B5EF4-FFF2-40B4-BE49-F238E27FC236}">
                <a16:creationId xmlns:a16="http://schemas.microsoft.com/office/drawing/2014/main" id="{E5F8F005-8F2B-9A4B-E7F6-7C70B9DFAF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30137" y="150905"/>
            <a:ext cx="5827725" cy="6556190"/>
          </a:xfrm>
          <a:prstGeom prst="rect">
            <a:avLst/>
          </a:prstGeom>
          <a:ln>
            <a:solidFill>
              <a:schemeClr val="bg2">
                <a:lumMod val="5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5809312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6E35DD0-7280-7FA3-0620-B48EF615866B}"/>
              </a:ext>
            </a:extLst>
          </p:cNvPr>
          <p:cNvSpPr txBox="1"/>
          <p:nvPr/>
        </p:nvSpPr>
        <p:spPr>
          <a:xfrm>
            <a:off x="289210" y="1480443"/>
            <a:ext cx="7041583" cy="4524315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marL="285750" indent="-285750" algn="l">
              <a:buFont typeface="Wingdings" pitchFamily="2" charset="2"/>
              <a:buChar char="Ø"/>
            </a:pPr>
            <a:r>
              <a:rPr lang="en-GB" sz="1800" dirty="0"/>
              <a:t>If TB is detected, take immediate action such as </a:t>
            </a:r>
            <a:r>
              <a:rPr lang="en-GB" dirty="0"/>
              <a:t>s</a:t>
            </a:r>
            <a:r>
              <a:rPr lang="en-GB" sz="1800" dirty="0"/>
              <a:t>afely isolate the individual.</a:t>
            </a:r>
          </a:p>
          <a:p>
            <a:pPr marL="285750" indent="-285750" algn="l">
              <a:buFont typeface="Wingdings" pitchFamily="2" charset="2"/>
              <a:buChar char="Ø"/>
            </a:pPr>
            <a:r>
              <a:rPr lang="en-GB" sz="1800" dirty="0"/>
              <a:t>To react fast, collaborate with medical professionals and health services.</a:t>
            </a:r>
          </a:p>
          <a:p>
            <a:pPr marL="285750" indent="-285750" algn="l">
              <a:buFont typeface="Wingdings" pitchFamily="2" charset="2"/>
              <a:buChar char="Ø"/>
            </a:pPr>
            <a:r>
              <a:rPr lang="en-GB" sz="1800" dirty="0"/>
              <a:t>Health examinations are necessary, this can be done through health and travel examinations for incoming or returning residents (NICE, 2016).</a:t>
            </a:r>
          </a:p>
          <a:p>
            <a:pPr marL="285750" indent="-285750" algn="l">
              <a:buFont typeface="Wingdings" pitchFamily="2" charset="2"/>
              <a:buChar char="Ø"/>
            </a:pPr>
            <a:r>
              <a:rPr lang="en-GB" sz="1800" dirty="0"/>
              <a:t>Educate everyone on TB symptoms</a:t>
            </a:r>
          </a:p>
          <a:p>
            <a:pPr marL="285750" indent="-285750" algn="l">
              <a:buFont typeface="Wingdings" pitchFamily="2" charset="2"/>
              <a:buChar char="Ø"/>
            </a:pPr>
            <a:r>
              <a:rPr lang="en-GB" sz="1800" dirty="0"/>
              <a:t>Make sure the environment is safe. This can be done through encouraging effective personal hygiene and frequent handwashing.</a:t>
            </a:r>
          </a:p>
          <a:p>
            <a:pPr marL="285750" indent="-285750" algn="l">
              <a:buFont typeface="Wingdings" pitchFamily="2" charset="2"/>
              <a:buChar char="Ø"/>
            </a:pPr>
            <a:r>
              <a:rPr lang="en-GB" sz="1800" dirty="0"/>
              <a:t>To allow fresh air to enter, make sure the rooms have adequate ventilation (NHS, 2023).</a:t>
            </a:r>
          </a:p>
          <a:p>
            <a:pPr marL="285750" indent="-285750" algn="l">
              <a:buFont typeface="Wingdings" pitchFamily="2" charset="2"/>
              <a:buChar char="Ø"/>
            </a:pPr>
            <a:r>
              <a:rPr lang="en-GB" sz="1800" dirty="0"/>
              <a:t>Encourage lung health and vaccinations.</a:t>
            </a:r>
          </a:p>
          <a:p>
            <a:pPr marL="285750" indent="-285750" algn="l">
              <a:buFont typeface="Wingdings" pitchFamily="2" charset="2"/>
              <a:buChar char="Ø"/>
            </a:pPr>
            <a:r>
              <a:rPr lang="en-GB" sz="1800" dirty="0"/>
              <a:t>When recommended, promote vaccination, such as the BCG vaccine.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3B633DD-41F6-085D-D40C-1BE702797F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579"/>
          <a:stretch>
            <a:fillRect/>
          </a:stretch>
        </p:blipFill>
        <p:spPr>
          <a:xfrm>
            <a:off x="8051553" y="1405632"/>
            <a:ext cx="4140447" cy="45991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840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03D965-BA72-D379-C85F-B910D9F91E5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1" y="0"/>
            <a:ext cx="8803186" cy="968218"/>
          </a:xfrm>
          <a:solidFill>
            <a:schemeClr val="accent4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dirty="0"/>
              <a:t>Responses 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BDA4146-1C7C-E845-5250-0138EF5781F1}"/>
              </a:ext>
            </a:extLst>
          </p:cNvPr>
          <p:cNvSpPr txBox="1"/>
          <p:nvPr/>
        </p:nvSpPr>
        <p:spPr>
          <a:xfrm>
            <a:off x="352080" y="1720840"/>
            <a:ext cx="6006974" cy="3416320"/>
          </a:xfrm>
          <a:prstGeom prst="rect">
            <a:avLst/>
          </a:prstGeom>
          <a:noFill/>
          <a:ln>
            <a:solidFill>
              <a:schemeClr val="accent4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marL="285750" indent="-285750" algn="l">
              <a:buFont typeface="Wingdings" pitchFamily="2" charset="2"/>
              <a:buChar char="Ø"/>
            </a:pPr>
            <a:r>
              <a:rPr lang="en-GB" dirty="0"/>
              <a:t>Provide face masks.</a:t>
            </a:r>
          </a:p>
          <a:p>
            <a:pPr marL="285750" indent="-285750" algn="l">
              <a:buFont typeface="Wingdings" pitchFamily="2" charset="2"/>
              <a:buChar char="Ø"/>
            </a:pPr>
            <a:r>
              <a:rPr lang="en-GB" dirty="0"/>
              <a:t>Contact the local GP.</a:t>
            </a:r>
          </a:p>
          <a:p>
            <a:pPr marL="285750" indent="-285750" algn="l">
              <a:buFont typeface="Wingdings" pitchFamily="2" charset="2"/>
              <a:buChar char="Ø"/>
            </a:pPr>
            <a:r>
              <a:rPr lang="en-GB" dirty="0"/>
              <a:t>Notify the local Health Protection Team, for guidance and advice.</a:t>
            </a:r>
          </a:p>
          <a:p>
            <a:pPr marL="285750" indent="-285750" algn="l">
              <a:buFont typeface="Wingdings" pitchFamily="2" charset="2"/>
              <a:buChar char="Ø"/>
            </a:pPr>
            <a:r>
              <a:rPr lang="en-GB" dirty="0"/>
              <a:t>Make sure to record al close contact for possible testing.</a:t>
            </a:r>
          </a:p>
          <a:p>
            <a:pPr marL="285750" indent="-285750" algn="l">
              <a:buFont typeface="Wingdings" pitchFamily="2" charset="2"/>
              <a:buChar char="Ø"/>
            </a:pPr>
            <a:r>
              <a:rPr lang="en-GB" dirty="0"/>
              <a:t>Use PPE properly to prevent infection. (NHS,2023)</a:t>
            </a:r>
          </a:p>
          <a:p>
            <a:pPr marL="285750" indent="-285750" algn="l">
              <a:buFont typeface="Wingdings" pitchFamily="2" charset="2"/>
              <a:buChar char="Ø"/>
            </a:pPr>
            <a:r>
              <a:rPr lang="en-GB" dirty="0"/>
              <a:t>Use gloves, apron and face masks for everyday task. </a:t>
            </a:r>
          </a:p>
          <a:p>
            <a:pPr marL="285750" indent="-285750" algn="l">
              <a:buFont typeface="Wingdings" pitchFamily="2" charset="2"/>
              <a:buChar char="Ø"/>
            </a:pPr>
            <a:r>
              <a:rPr lang="en-GB" dirty="0"/>
              <a:t>Make sure to have a stock of PPE.</a:t>
            </a:r>
          </a:p>
          <a:p>
            <a:pPr marL="285750" indent="-285750" algn="l">
              <a:buFont typeface="Wingdings" pitchFamily="2" charset="2"/>
              <a:buChar char="Ø"/>
            </a:pPr>
            <a:r>
              <a:rPr lang="en-GB" dirty="0"/>
              <a:t>For higher risk exposure the residents should be using FFP3 respirator, In case of emergency.</a:t>
            </a:r>
          </a:p>
          <a:p>
            <a:pPr algn="l"/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663CAFE-FC60-65EA-9CA5-A6E13CF769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6982" y="43939"/>
            <a:ext cx="3862938" cy="3617006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DCE88FB-A7BA-164E-308F-887E3C876A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9054" y="3704884"/>
            <a:ext cx="4105234" cy="2959805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2662121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9F8515-C63C-21DC-E510-FC8F564E3A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79" y="100595"/>
            <a:ext cx="6917049" cy="884640"/>
          </a:xfrm>
          <a:solidFill>
            <a:schemeClr val="accent5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en-GB" dirty="0"/>
              <a:t>Treatment 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9316AF4-3F62-B3DD-0952-7D4D07BFD947}"/>
              </a:ext>
            </a:extLst>
          </p:cNvPr>
          <p:cNvSpPr txBox="1"/>
          <p:nvPr/>
        </p:nvSpPr>
        <p:spPr>
          <a:xfrm>
            <a:off x="464040" y="1859339"/>
            <a:ext cx="5294116" cy="3139321"/>
          </a:xfrm>
          <a:prstGeom prst="rect">
            <a:avLst/>
          </a:prstGeom>
          <a:noFill/>
          <a:ln>
            <a:solidFill>
              <a:schemeClr val="accent5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marL="285750" indent="-285750" algn="l">
              <a:buFont typeface="Courier New" panose="02070309020205020404" pitchFamily="49" charset="0"/>
              <a:buChar char="o"/>
            </a:pPr>
            <a:r>
              <a:rPr lang="en-GB" dirty="0"/>
              <a:t>Work with hospital TB services. As well as professional nurses.</a:t>
            </a:r>
          </a:p>
          <a:p>
            <a:pPr marL="285750" indent="-285750" algn="l">
              <a:buFont typeface="Courier New" panose="02070309020205020404" pitchFamily="49" charset="0"/>
              <a:buChar char="o"/>
            </a:pPr>
            <a:r>
              <a:rPr lang="en-GB" dirty="0"/>
              <a:t>Treatments should be in line with Directed Observed therapy (DOT)</a:t>
            </a:r>
          </a:p>
          <a:p>
            <a:pPr marL="285750" indent="-285750" algn="l">
              <a:buFont typeface="Courier New" panose="02070309020205020404" pitchFamily="49" charset="0"/>
              <a:buChar char="o"/>
            </a:pPr>
            <a:r>
              <a:rPr lang="en-GB" dirty="0"/>
              <a:t>The management team as well as staff must protect the residents confidentiality but also keep families up to date.</a:t>
            </a:r>
          </a:p>
          <a:p>
            <a:pPr marL="285750" indent="-285750" algn="l">
              <a:buFont typeface="Courier New" panose="02070309020205020404" pitchFamily="49" charset="0"/>
              <a:buChar char="o"/>
            </a:pPr>
            <a:r>
              <a:rPr lang="en-GB" dirty="0"/>
              <a:t>All staff should be trained. </a:t>
            </a:r>
          </a:p>
          <a:p>
            <a:pPr marL="285750" indent="-285750" algn="l">
              <a:buFont typeface="Courier New" panose="02070309020205020404" pitchFamily="49" charset="0"/>
              <a:buChar char="o"/>
            </a:pPr>
            <a:r>
              <a:rPr lang="en-GB" dirty="0"/>
              <a:t>Introduce emergency procedures and reporting to stay on top of the spread of any disease and illnesses.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0CB88A5-91FE-BDFC-29EC-EE5DB3F7BC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0332" y="1082068"/>
            <a:ext cx="4770184" cy="4693861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3169665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782DD4-786C-57B6-A15E-93AED8FB12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8397" y="83713"/>
            <a:ext cx="6675120" cy="901521"/>
          </a:xfrm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en-GB" dirty="0"/>
              <a:t>Next steps 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C4AA46D-7620-4631-E43A-B3B92E144B55}"/>
              </a:ext>
            </a:extLst>
          </p:cNvPr>
          <p:cNvSpPr txBox="1"/>
          <p:nvPr/>
        </p:nvSpPr>
        <p:spPr>
          <a:xfrm>
            <a:off x="154411" y="1508176"/>
            <a:ext cx="5616074" cy="3693319"/>
          </a:xfrm>
          <a:prstGeom prst="rect">
            <a:avLst/>
          </a:prstGeom>
          <a:noFill/>
          <a:ln>
            <a:solidFill>
              <a:srgbClr val="C3C300"/>
            </a:solidFill>
          </a:ln>
        </p:spPr>
        <p:txBody>
          <a:bodyPr wrap="square" rtlCol="0">
            <a:spAutoFit/>
          </a:bodyPr>
          <a:lstStyle/>
          <a:p>
            <a:pPr marL="285750" indent="-285750" algn="l">
              <a:buFont typeface="Wingdings" pitchFamily="2" charset="2"/>
              <a:buChar char="§"/>
            </a:pPr>
            <a:r>
              <a:rPr lang="en-GB" dirty="0"/>
              <a:t>All staff should have quick access to infection control reminders.</a:t>
            </a:r>
          </a:p>
          <a:p>
            <a:pPr marL="285750" indent="-285750" algn="l">
              <a:buFont typeface="Wingdings" pitchFamily="2" charset="2"/>
              <a:buChar char="§"/>
            </a:pPr>
            <a:r>
              <a:rPr lang="en-GB" dirty="0"/>
              <a:t>Families should also be send  information leaflets as well as messages on TB and what safety precautions they should take.</a:t>
            </a:r>
          </a:p>
          <a:p>
            <a:pPr marL="285750" indent="-285750" algn="l">
              <a:buFont typeface="Wingdings" pitchFamily="2" charset="2"/>
              <a:buChar char="§"/>
            </a:pPr>
            <a:r>
              <a:rPr lang="en-GB" dirty="0"/>
              <a:t>All the residents should be given someplace explanation what TB is and how to prevent it. </a:t>
            </a:r>
          </a:p>
          <a:p>
            <a:pPr marL="285750" indent="-285750" algn="l">
              <a:buFont typeface="Wingdings" pitchFamily="2" charset="2"/>
              <a:buChar char="§"/>
            </a:pPr>
            <a:r>
              <a:rPr lang="en-GB" dirty="0"/>
              <a:t>It is important to resume the residents that TB is manageable and curable.</a:t>
            </a:r>
          </a:p>
          <a:p>
            <a:pPr marL="285750" indent="-285750" algn="l">
              <a:buFont typeface="Wingdings" pitchFamily="2" charset="2"/>
              <a:buChar char="§"/>
            </a:pPr>
            <a:r>
              <a:rPr lang="en-GB" dirty="0"/>
              <a:t>Early detection prevents the risk of infection.</a:t>
            </a:r>
          </a:p>
          <a:p>
            <a:pPr marL="285750" indent="-285750" algn="l">
              <a:buFont typeface="Wingdings" pitchFamily="2" charset="2"/>
              <a:buChar char="§"/>
            </a:pPr>
            <a:r>
              <a:rPr lang="en-GB" dirty="0"/>
              <a:t>Having clear communication between everyone builds trust and reduces any anxiety and fear.</a:t>
            </a:r>
          </a:p>
          <a:p>
            <a:pPr marL="285750" indent="-285750" algn="l">
              <a:buFont typeface="Wingdings" pitchFamily="2" charset="2"/>
              <a:buChar char="§"/>
            </a:pPr>
            <a:r>
              <a:rPr lang="en-GB" dirty="0"/>
              <a:t>PPE training is vital.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3D3561D-002A-AF75-DAE8-838BE740962D}"/>
              </a:ext>
            </a:extLst>
          </p:cNvPr>
          <p:cNvSpPr txBox="1"/>
          <p:nvPr/>
        </p:nvSpPr>
        <p:spPr>
          <a:xfrm>
            <a:off x="6421517" y="1133562"/>
            <a:ext cx="4391978" cy="1754326"/>
          </a:xfrm>
          <a:prstGeom prst="rect">
            <a:avLst/>
          </a:prstGeom>
          <a:noFill/>
          <a:ln>
            <a:solidFill>
              <a:srgbClr val="DEC445"/>
            </a:solidFill>
          </a:ln>
        </p:spPr>
        <p:txBody>
          <a:bodyPr wrap="square" rtlCol="0">
            <a:spAutoFit/>
          </a:bodyPr>
          <a:lstStyle/>
          <a:p>
            <a:pPr marL="285750" indent="-285750" algn="l">
              <a:buFont typeface="Wingdings" pitchFamily="2" charset="2"/>
              <a:buChar char="ü"/>
            </a:pPr>
            <a:r>
              <a:rPr lang="en-GB" dirty="0"/>
              <a:t>Introduce a new TB policy.</a:t>
            </a:r>
          </a:p>
          <a:p>
            <a:pPr marL="285750" indent="-285750" algn="l">
              <a:buFont typeface="Wingdings" pitchFamily="2" charset="2"/>
              <a:buChar char="ü"/>
            </a:pPr>
            <a:r>
              <a:rPr lang="en-GB" dirty="0"/>
              <a:t>Add emergency contacts.</a:t>
            </a:r>
          </a:p>
          <a:p>
            <a:pPr marL="285750" indent="-285750" algn="l">
              <a:buFont typeface="Wingdings" pitchFamily="2" charset="2"/>
              <a:buChar char="ü"/>
            </a:pPr>
            <a:r>
              <a:rPr lang="en-GB" dirty="0"/>
              <a:t>Ensure staff training is conducted as well as stocking up on fit testing.</a:t>
            </a:r>
          </a:p>
          <a:p>
            <a:pPr marL="285750" indent="-285750" algn="l">
              <a:buFont typeface="Wingdings" pitchFamily="2" charset="2"/>
              <a:buChar char="ü"/>
            </a:pPr>
            <a:r>
              <a:rPr lang="en-GB" dirty="0"/>
              <a:t>Run practice response drills. This is so everyone is aware what to do.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F8678C0-B02E-3DC1-F961-831EC71A972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1027" r="1027" b="17817"/>
          <a:stretch>
            <a:fillRect/>
          </a:stretch>
        </p:blipFill>
        <p:spPr>
          <a:xfrm>
            <a:off x="6670197" y="3693113"/>
            <a:ext cx="4890009" cy="2872756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0717571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1EBFC-57B0-2691-6762-448D7B4962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98099" y="252492"/>
            <a:ext cx="6675120" cy="942064"/>
          </a:xfrm>
          <a:ln>
            <a:solidFill>
              <a:schemeClr val="tx1"/>
            </a:solidFill>
          </a:ln>
        </p:spPr>
        <p:txBody>
          <a:bodyPr/>
          <a:lstStyle/>
          <a:p>
            <a:r>
              <a:rPr lang="en-GB" dirty="0"/>
              <a:t>Reference list  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290E765-2CF1-73DA-D4B4-213A115AE0FB}"/>
              </a:ext>
            </a:extLst>
          </p:cNvPr>
          <p:cNvSpPr txBox="1"/>
          <p:nvPr/>
        </p:nvSpPr>
        <p:spPr>
          <a:xfrm>
            <a:off x="124101" y="1527195"/>
            <a:ext cx="11943798" cy="507831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i="0" u="none" strike="noStrike" dirty="0" err="1">
                <a:solidFill>
                  <a:srgbClr val="000000"/>
                </a:solidFill>
                <a:effectLst/>
              </a:rPr>
              <a:t>Adebayo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, D.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(2015)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</a:rPr>
              <a:t>Time management and its impact on stress reduction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</a:rPr>
              <a:t>Journal of Applied Psychology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 10(2), pp. 45–53.</a:t>
            </a:r>
          </a:p>
          <a:p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National Institute for Health and Care Excellence (NICE)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(2016)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</a:rPr>
              <a:t>Tuberculosis: prevention, testing, management and contact tracing (NG33)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 London: NICE.</a:t>
            </a:r>
          </a:p>
          <a:p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NHS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(2023)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</a:rPr>
              <a:t>Tuberculosis (TB)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 Available at: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hlinkClick r:id="rId2"/>
              </a:rPr>
              <a:t>https://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hlinkClick r:id="rId2"/>
              </a:rPr>
              <a:t>www.nhs.uk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hlinkClick r:id="rId2"/>
              </a:rPr>
              <a:t>/conditions/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hlinkClick r:id="rId2"/>
              </a:rPr>
              <a:t>tuberculosis-tb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hlinkClick r:id="rId2"/>
              </a:rPr>
              <a:t>/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(Accessed: 9 October 2025).</a:t>
            </a:r>
          </a:p>
          <a:p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NHS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(2023)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</a:rPr>
              <a:t>Tuberculosis (TB) – symptoms and prevention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 Available at: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hlinkClick r:id="rId2"/>
              </a:rPr>
              <a:t>https://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hlinkClick r:id="rId2"/>
              </a:rPr>
              <a:t>www.nhs.uk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hlinkClick r:id="rId2"/>
              </a:rPr>
              <a:t>/conditions/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hlinkClick r:id="rId2"/>
              </a:rPr>
              <a:t>tuberculosis-tb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hlinkClick r:id="rId2"/>
              </a:rPr>
              <a:t>/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(Accessed: 9 October 2025).</a:t>
            </a:r>
          </a:p>
          <a:p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NICE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(2016)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</a:rPr>
              <a:t>Tuberculosis: prevention, diagnosis, management and service organisation (NG33)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 Available at: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hlinkClick r:id="rId3"/>
              </a:rPr>
              <a:t>https://www.nice.org.uk/guidance/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hlinkClick r:id="rId3"/>
              </a:rPr>
              <a:t>ng33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(Accessed: 9 October 2025).</a:t>
            </a:r>
          </a:p>
          <a:p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Public Health England (PHE)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(2021)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</a:rPr>
              <a:t>Respiratory infections: vaccination guidance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 Available at: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hlinkClick r:id="rId4"/>
              </a:rPr>
              <a:t>https://www.gov.uk/government/publications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(Accessed: 9 October 2025).</a:t>
            </a:r>
          </a:p>
          <a:p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UK Health Security Agency (UKHSA)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(2024)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</a:rPr>
              <a:t>Tuberculosis in England: 2024 report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 London: UKHSA.</a:t>
            </a:r>
          </a:p>
          <a:p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UK Health Security Agency (UKHSA)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(2024)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</a:rPr>
              <a:t>Tuberculosis: infection prevention and control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 Available at: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hlinkClick r:id="rId5"/>
              </a:rPr>
              <a:t>https://www.gov.uk/government/collections/tuberculosis-guidance-data-and-analysis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(Accessed: 9 October 2025).</a:t>
            </a:r>
          </a:p>
          <a:p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World Health </a:t>
            </a:r>
            <a:r>
              <a:rPr lang="en-GB" b="1" i="0" u="none" strike="noStrike" dirty="0" err="1">
                <a:solidFill>
                  <a:srgbClr val="000000"/>
                </a:solidFill>
                <a:effectLst/>
              </a:rPr>
              <a:t>Organization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 (WHO)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(2024)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</a:rPr>
              <a:t>Global tuberculosis report 2024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 Geneva: WHO.</a:t>
            </a:r>
          </a:p>
          <a:p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World Health </a:t>
            </a:r>
            <a:r>
              <a:rPr lang="en-GB" b="1" i="0" u="none" strike="noStrike" dirty="0" err="1">
                <a:solidFill>
                  <a:srgbClr val="000000"/>
                </a:solidFill>
                <a:effectLst/>
              </a:rPr>
              <a:t>Organization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 (WHO)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(2024)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</a:rPr>
              <a:t>Global tuberculosis report 2024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 Available at: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hlinkClick r:id="rId6"/>
              </a:rPr>
              <a:t>https://www.who.int/teams/global-tuberculosis-programme/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hlinkClick r:id="rId6"/>
              </a:rPr>
              <a:t>tb-reports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(Accessed: 9 October 2025).</a:t>
            </a:r>
          </a:p>
        </p:txBody>
      </p:sp>
    </p:spTree>
    <p:extLst>
      <p:ext uri="{BB962C8B-B14F-4D97-AF65-F5344CB8AC3E}">
        <p14:creationId xmlns:p14="http://schemas.microsoft.com/office/powerpoint/2010/main" val="1448118482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DashVTI</vt:lpstr>
      <vt:lpstr>Case study 3- Tuberculosis (TB)</vt:lpstr>
      <vt:lpstr>PowerPoint Presentation</vt:lpstr>
      <vt:lpstr>Responses </vt:lpstr>
      <vt:lpstr>Treatment </vt:lpstr>
      <vt:lpstr>Next steps </vt:lpstr>
      <vt:lpstr>Reference list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Case study 3- Tuberculosis (TB)</dc:title>
  <dc:creator>Adeela Bibi (2437061)</dc:creator>
  <cp:lastModifiedBy>Adeela Bibi (2437061)</cp:lastModifiedBy>
  <cp:revision>3</cp:revision>
  <dcterms:created xsi:type="dcterms:W3CDTF">2025-10-09T19:41:22Z</dcterms:created>
  <dcterms:modified xsi:type="dcterms:W3CDTF">2025-10-12T16:48:28Z</dcterms:modified>
</cp:coreProperties>
</file>