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1" r:id="rId5"/>
    <p:sldId id="259" r:id="rId6"/>
    <p:sldId id="260" r:id="rId7"/>
    <p:sldId id="262" r:id="rId8"/>
    <p:sldId id="263" r:id="rId9"/>
    <p:sldId id="265" r:id="rId10"/>
    <p:sldId id="264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17408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49335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97545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09666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81387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41370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24462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58611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2/27/25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9858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0701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65689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18908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3662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105973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235448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858515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49831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2/27/25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3459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52C351E-E039-24AD-EA1B-B4177A157DC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668" b="5062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C64CEE9-1A45-3B62-6DFB-4B937FDDB0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5222" y="319275"/>
            <a:ext cx="7323667" cy="23231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The future of county lines policing within the road networks.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852C44A-4DD9-B749-1B54-9F4619604B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96555" y="5609663"/>
            <a:ext cx="9144000" cy="109839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Caleb Salmon 2217676</a:t>
            </a:r>
          </a:p>
          <a:p>
            <a:r>
              <a:rPr lang="en-GB">
                <a:solidFill>
                  <a:srgbClr val="FFFFFF"/>
                </a:solidFill>
              </a:rPr>
              <a:t>UWTSD.</a:t>
            </a:r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92560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9A54759-288E-A5EF-1957-3E0150AA0A60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1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5EC64C2-01F9-A1CE-FC63-E0B6BFEEE8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5191" y="285044"/>
            <a:ext cx="9905998" cy="1905000"/>
          </a:xfrm>
        </p:spPr>
        <p:txBody>
          <a:bodyPr>
            <a:normAutofit/>
          </a:bodyPr>
          <a:lstStyle/>
          <a:p>
            <a:r>
              <a:rPr lang="en-GB" dirty="0"/>
              <a:t>How will road policing change?</a:t>
            </a:r>
            <a:br>
              <a:rPr lang="en-GB" dirty="0"/>
            </a:br>
            <a:r>
              <a:rPr lang="en-GB" sz="2200" b="1" i="1" u="sng" dirty="0"/>
              <a:t>Contents:</a:t>
            </a:r>
            <a:endParaRPr lang="en-US" b="1" i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CAB441-9D32-D404-4B0D-EC8B10BEBE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8857" y="2031998"/>
            <a:ext cx="12080485" cy="3810001"/>
          </a:xfrm>
        </p:spPr>
        <p:txBody>
          <a:bodyPr>
            <a:normAutofit/>
          </a:bodyPr>
          <a:lstStyle/>
          <a:p>
            <a:r>
              <a:rPr lang="en-GB" dirty="0"/>
              <a:t>Adaptation- A shift towards a more intelligence led form of pursuit within road networks. (ANPR/AI)</a:t>
            </a:r>
          </a:p>
          <a:p>
            <a:r>
              <a:rPr lang="en-GB" dirty="0"/>
              <a:t>Technology- how assets available to officers will aid in policing county lines.</a:t>
            </a:r>
          </a:p>
          <a:p>
            <a:r>
              <a:rPr lang="en-GB" dirty="0"/>
              <a:t>Influence/legislation - The development of “Regional Transport Plans” (CJCSW 2025). And how  future legislation will aid road policing.</a:t>
            </a:r>
          </a:p>
          <a:p>
            <a:r>
              <a:rPr lang="en-GB" dirty="0"/>
              <a:t>Cooperation- improving police officers ability to interpret and respond to intelligence from partners such as the National Crime Agency and Regional Organised Crime Units.</a:t>
            </a:r>
          </a:p>
          <a:p>
            <a:r>
              <a:rPr lang="en-GB" dirty="0"/>
              <a:t>Funding – An increase in availability in funding of “£986.9 million”. (Johnson 2024).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44703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E59A01-D706-579F-9887-6CFF0EAD8C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533400"/>
            <a:ext cx="9905998" cy="1905000"/>
          </a:xfrm>
        </p:spPr>
        <p:txBody>
          <a:bodyPr/>
          <a:lstStyle/>
          <a:p>
            <a:r>
              <a:rPr lang="en-GB" dirty="0"/>
              <a:t>Adaptation / technology.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43008B-0E79-7724-C91C-8EEE3B4242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9378" y="1562251"/>
            <a:ext cx="9107132" cy="3124201"/>
          </a:xfrm>
        </p:spPr>
        <p:txBody>
          <a:bodyPr>
            <a:noAutofit/>
          </a:bodyPr>
          <a:lstStyle/>
          <a:p>
            <a:r>
              <a:rPr lang="en-GB" sz="2100" dirty="0"/>
              <a:t>Future adaptations of current technology- Cameras (</a:t>
            </a:r>
            <a:r>
              <a:rPr lang="en-GB" sz="2100" dirty="0" err="1"/>
              <a:t>Acusensus</a:t>
            </a:r>
            <a:r>
              <a:rPr lang="en-GB" sz="2100" dirty="0"/>
              <a:t> 2025-).</a:t>
            </a:r>
          </a:p>
          <a:p>
            <a:r>
              <a:rPr lang="en-GB" sz="2100" dirty="0"/>
              <a:t>ANPR/Recognition Technology- the increased use of “rapid deployment cameras” (north Yorkshire police 2025). / integrated use of geofencing applications and equipment.</a:t>
            </a:r>
          </a:p>
          <a:p>
            <a:r>
              <a:rPr lang="en-GB" sz="2100" dirty="0"/>
              <a:t>Development of “surveillance hubs”.</a:t>
            </a:r>
          </a:p>
          <a:p>
            <a:r>
              <a:rPr lang="en-GB" sz="2100" dirty="0"/>
              <a:t>Specialist drone operators – equipped with ANPR and thermal capabilities, reducing the need for “high speed pursuits” (home office 2025).</a:t>
            </a:r>
          </a:p>
          <a:p>
            <a:r>
              <a:rPr lang="en-GB" sz="2100" dirty="0"/>
              <a:t>“Edge computing” - increased connectivity between officers and dispatchers via 5G.</a:t>
            </a:r>
          </a:p>
          <a:p>
            <a:endParaRPr lang="en-GB" sz="21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989547D-2DC4-C53D-96DD-161496E1C0E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9054" y="0"/>
            <a:ext cx="3072946" cy="234173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50BDE7C-E527-A4A7-2B12-4869CE314297}"/>
              </a:ext>
            </a:extLst>
          </p:cNvPr>
          <p:cNvSpPr txBox="1"/>
          <p:nvPr/>
        </p:nvSpPr>
        <p:spPr>
          <a:xfrm>
            <a:off x="7228064" y="4820575"/>
            <a:ext cx="30338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How will this allow police officers to adapt?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3FA13C3-ACBC-F6FC-289B-CFF3814FEE13}"/>
              </a:ext>
            </a:extLst>
          </p:cNvPr>
          <p:cNvSpPr txBox="1"/>
          <p:nvPr/>
        </p:nvSpPr>
        <p:spPr>
          <a:xfrm>
            <a:off x="6900333" y="5466906"/>
            <a:ext cx="549769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Tx/>
              <a:buChar char="-"/>
            </a:pPr>
            <a:r>
              <a:rPr lang="en-GB" dirty="0"/>
              <a:t>A reduction of call out times.</a:t>
            </a:r>
          </a:p>
          <a:p>
            <a:pPr marL="285750" indent="-285750" algn="l">
              <a:buFontTx/>
              <a:buChar char="-"/>
            </a:pPr>
            <a:r>
              <a:rPr lang="en-GB" dirty="0"/>
              <a:t>An increase in surveillance.</a:t>
            </a:r>
          </a:p>
          <a:p>
            <a:pPr marL="285750" indent="-285750" algn="l">
              <a:buFontTx/>
              <a:buChar char="-"/>
            </a:pPr>
            <a:r>
              <a:rPr lang="en-GB" dirty="0"/>
              <a:t>Increased deterrent of crime.</a:t>
            </a:r>
          </a:p>
          <a:p>
            <a:pPr marL="285750" indent="-285750" algn="l">
              <a:buFontTx/>
              <a:buChar char="-"/>
            </a:pPr>
            <a:r>
              <a:rPr lang="en-GB" dirty="0"/>
              <a:t>County lines. (Mitigation and supervision).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63524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E67611-5DAD-67D7-DC1E-1462A27BB3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208844"/>
            <a:ext cx="9905998" cy="1905000"/>
          </a:xfrm>
        </p:spPr>
        <p:txBody>
          <a:bodyPr/>
          <a:lstStyle/>
          <a:p>
            <a:r>
              <a:rPr lang="en-GB" dirty="0"/>
              <a:t>Intelligence in roads policing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75F20B-D341-2F76-3AE8-EB487DBAA3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5790" y="1113326"/>
            <a:ext cx="4757032" cy="1160795"/>
          </a:xfrm>
          <a:solidFill>
            <a:srgbClr val="FF0000"/>
          </a:solidFill>
        </p:spPr>
        <p:txBody>
          <a:bodyPr/>
          <a:lstStyle/>
          <a:p>
            <a:r>
              <a:rPr lang="en-GB" dirty="0"/>
              <a:t>Heavily reliant on technology.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50A6B8-04B8-99F9-609C-99C227AF4A77}"/>
              </a:ext>
            </a:extLst>
          </p:cNvPr>
          <p:cNvSpPr txBox="1"/>
          <p:nvPr/>
        </p:nvSpPr>
        <p:spPr>
          <a:xfrm>
            <a:off x="5082822" y="2408766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D48FD0B-E9A3-C7AB-331E-91EAD5B0E073}"/>
              </a:ext>
            </a:extLst>
          </p:cNvPr>
          <p:cNvSpPr txBox="1"/>
          <p:nvPr/>
        </p:nvSpPr>
        <p:spPr>
          <a:xfrm>
            <a:off x="922736" y="3846690"/>
            <a:ext cx="3553795" cy="92333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Reliant on cross agency cooperation, eg social services.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A7805BB-AAB5-422A-EA9C-904314BAD1D5}"/>
              </a:ext>
            </a:extLst>
          </p:cNvPr>
          <p:cNvSpPr txBox="1"/>
          <p:nvPr/>
        </p:nvSpPr>
        <p:spPr>
          <a:xfrm>
            <a:off x="598312" y="2092364"/>
            <a:ext cx="1828800" cy="1754326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Exposed to cyber attacks and electric vandalism. (ANPR destruction)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9152CB9-FB9B-9F1F-CD6A-B87325B29677}"/>
              </a:ext>
            </a:extLst>
          </p:cNvPr>
          <p:cNvSpPr txBox="1"/>
          <p:nvPr/>
        </p:nvSpPr>
        <p:spPr>
          <a:xfrm>
            <a:off x="922736" y="4680595"/>
            <a:ext cx="1828800" cy="1477328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Unreliable in rural areas where connectivity is limited.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3241ACC-FF65-E587-B523-B1F3915DFD8E}"/>
              </a:ext>
            </a:extLst>
          </p:cNvPr>
          <p:cNvSpPr txBox="1"/>
          <p:nvPr/>
        </p:nvSpPr>
        <p:spPr>
          <a:xfrm>
            <a:off x="5543768" y="1113326"/>
            <a:ext cx="1950641" cy="1200329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More comprehensive analysis of criminality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0439669-5070-EEF3-911A-8CF93AA5CFA7}"/>
              </a:ext>
            </a:extLst>
          </p:cNvPr>
          <p:cNvSpPr txBox="1"/>
          <p:nvPr/>
        </p:nvSpPr>
        <p:spPr>
          <a:xfrm>
            <a:off x="5082822" y="2274121"/>
            <a:ext cx="1828800" cy="2585323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Can come in several formats, allowing different agencies to share and distribute information.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E50EB27-7BA2-362E-D144-1CAFE5E6053D}"/>
              </a:ext>
            </a:extLst>
          </p:cNvPr>
          <p:cNvSpPr txBox="1"/>
          <p:nvPr/>
        </p:nvSpPr>
        <p:spPr>
          <a:xfrm>
            <a:off x="7393271" y="1108484"/>
            <a:ext cx="1828800" cy="2308324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Allows trends and changes to be noted to build a more accurate understanding of criminal techniques.</a:t>
            </a:r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D851AD9-F858-25F9-BDA3-1E39E4BF9949}"/>
              </a:ext>
            </a:extLst>
          </p:cNvPr>
          <p:cNvSpPr txBox="1"/>
          <p:nvPr/>
        </p:nvSpPr>
        <p:spPr>
          <a:xfrm>
            <a:off x="5323647" y="4807631"/>
            <a:ext cx="1828800" cy="1477328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Can be automated and maintained in person.</a:t>
            </a:r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1D03F66-1A6C-C44D-DD4F-69693B7C7715}"/>
              </a:ext>
            </a:extLst>
          </p:cNvPr>
          <p:cNvSpPr txBox="1"/>
          <p:nvPr/>
        </p:nvSpPr>
        <p:spPr>
          <a:xfrm>
            <a:off x="7738532" y="3473648"/>
            <a:ext cx="18288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i="1" dirty="0"/>
              <a:t>How does this affect roads policing?</a:t>
            </a:r>
            <a:endParaRPr lang="en-US" b="1" i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434E02E-AC59-CD5E-72DB-E2270E3F0EF7}"/>
              </a:ext>
            </a:extLst>
          </p:cNvPr>
          <p:cNvSpPr txBox="1"/>
          <p:nvPr/>
        </p:nvSpPr>
        <p:spPr>
          <a:xfrm>
            <a:off x="7645054" y="4397779"/>
            <a:ext cx="18288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-Allows for greater officer availability.</a:t>
            </a:r>
            <a:endParaRPr lang="en-US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2445F92-8C93-273F-B0A6-5988DE4FC891}"/>
              </a:ext>
            </a:extLst>
          </p:cNvPr>
          <p:cNvSpPr txBox="1"/>
          <p:nvPr/>
        </p:nvSpPr>
        <p:spPr>
          <a:xfrm>
            <a:off x="9660810" y="3292692"/>
            <a:ext cx="18288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Enables officers to be proactive instead of reactive.</a:t>
            </a:r>
            <a:endParaRPr lang="en-US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A6C1708-FEB4-8840-8CBE-623223D23A87}"/>
              </a:ext>
            </a:extLst>
          </p:cNvPr>
          <p:cNvSpPr txBox="1"/>
          <p:nvPr/>
        </p:nvSpPr>
        <p:spPr>
          <a:xfrm>
            <a:off x="9567332" y="4759618"/>
            <a:ext cx="182880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Allows a buffer of understanding which may deter and mitigate criminality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59782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alphaModFix amt="48259"/>
          </a:blip>
          <a:stretch>
            <a:fillRect t="-3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0D16B2-B68B-0A95-3553-AD481B6CBD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1746" y="-462844"/>
            <a:ext cx="9905998" cy="1905000"/>
          </a:xfrm>
          <a:ln>
            <a:solidFill>
              <a:schemeClr val="tx1"/>
            </a:solidFill>
          </a:ln>
        </p:spPr>
        <p:txBody>
          <a:bodyPr/>
          <a:lstStyle/>
          <a:p>
            <a:r>
              <a:rPr lang="en-GB" b="1" i="1" u="sng" dirty="0"/>
              <a:t>Political influence/legislation.</a:t>
            </a:r>
            <a:endParaRPr lang="en-US" b="1" i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72D1A7-00A9-7709-5FCE-556E617338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3634" y="-119945"/>
            <a:ext cx="9905998" cy="3124201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Future legislation and planning , how important is it?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F039ADC-E6BC-215E-B219-8EBBD668AE63}"/>
              </a:ext>
            </a:extLst>
          </p:cNvPr>
          <p:cNvSpPr txBox="1"/>
          <p:nvPr/>
        </p:nvSpPr>
        <p:spPr>
          <a:xfrm>
            <a:off x="310444" y="1461889"/>
            <a:ext cx="578555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>
                <a:solidFill>
                  <a:schemeClr val="bg1"/>
                </a:solidFill>
              </a:rPr>
              <a:t>Future legislation related to county lines :</a:t>
            </a:r>
          </a:p>
          <a:p>
            <a:pPr algn="l"/>
            <a:r>
              <a:rPr lang="en-GB" b="1" dirty="0">
                <a:solidFill>
                  <a:schemeClr val="bg1"/>
                </a:solidFill>
              </a:rPr>
              <a:t>-County lines Policing Strategy 2024-2027</a:t>
            </a:r>
          </a:p>
          <a:p>
            <a:pPr algn="l"/>
            <a:r>
              <a:rPr lang="en-GB" b="1" dirty="0">
                <a:solidFill>
                  <a:schemeClr val="bg1"/>
                </a:solidFill>
              </a:rPr>
              <a:t> ( “relentless pursuit of offenders” (NPCC 2024) targeted operations within carriageways and transport hubs.)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CC7678B-8535-A57D-B393-B6CDF025372B}"/>
              </a:ext>
            </a:extLst>
          </p:cNvPr>
          <p:cNvSpPr txBox="1"/>
          <p:nvPr/>
        </p:nvSpPr>
        <p:spPr>
          <a:xfrm>
            <a:off x="421746" y="2939217"/>
            <a:ext cx="182880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>
                <a:solidFill>
                  <a:schemeClr val="bg1"/>
                </a:solidFill>
              </a:rPr>
              <a:t>Serious Crime Prevention orders – “interim orders are issued to ensure a lengthy process is shortened to deter criminality.” (Cooper 2025)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DA1CC04-A3B0-D9C7-17C8-288616147244}"/>
              </a:ext>
            </a:extLst>
          </p:cNvPr>
          <p:cNvSpPr txBox="1"/>
          <p:nvPr/>
        </p:nvSpPr>
        <p:spPr>
          <a:xfrm>
            <a:off x="2531182" y="2939217"/>
            <a:ext cx="18288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>
                <a:solidFill>
                  <a:schemeClr val="bg1"/>
                </a:solidFill>
                <a:latin typeface="Arial Rounded MT Bold" panose="020F0704030504030204" pitchFamily="34" charset="77"/>
              </a:rPr>
              <a:t>Bans on mobile phone and social media usage.</a:t>
            </a:r>
            <a:endParaRPr lang="en-US" dirty="0">
              <a:solidFill>
                <a:schemeClr val="bg1"/>
              </a:solidFill>
              <a:latin typeface="Arial Rounded MT Bold" panose="020F0704030504030204" pitchFamily="34" charset="77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B50C859-72EC-38F1-02C8-03AE8842578C}"/>
              </a:ext>
            </a:extLst>
          </p:cNvPr>
          <p:cNvSpPr txBox="1"/>
          <p:nvPr/>
        </p:nvSpPr>
        <p:spPr>
          <a:xfrm>
            <a:off x="2545294" y="4243211"/>
            <a:ext cx="18288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>
                <a:solidFill>
                  <a:schemeClr val="bg1"/>
                </a:solidFill>
                <a:latin typeface="Arial Rounded MT Bold" panose="020F0704030504030204" pitchFamily="34" charset="77"/>
              </a:rPr>
              <a:t>Travel bans and restrictions- how does this affect road policing?</a:t>
            </a:r>
            <a:endParaRPr lang="en-US" dirty="0">
              <a:solidFill>
                <a:schemeClr val="bg1"/>
              </a:solidFill>
              <a:latin typeface="Arial Rounded MT Bold" panose="020F0704030504030204" pitchFamily="34" charset="77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98AA08B-8710-3F45-02A4-8A14CB0ADC68}"/>
              </a:ext>
            </a:extLst>
          </p:cNvPr>
          <p:cNvSpPr txBox="1"/>
          <p:nvPr/>
        </p:nvSpPr>
        <p:spPr>
          <a:xfrm>
            <a:off x="6809227" y="1461889"/>
            <a:ext cx="25371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i="1" dirty="0">
                <a:solidFill>
                  <a:schemeClr val="bg1"/>
                </a:solidFill>
              </a:rPr>
              <a:t>Political influence </a:t>
            </a:r>
            <a:endParaRPr lang="en-US" b="1" i="1" dirty="0">
              <a:solidFill>
                <a:schemeClr val="bg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57D3A4D-D36E-2E94-7A31-4B596D7DA9CD}"/>
              </a:ext>
            </a:extLst>
          </p:cNvPr>
          <p:cNvSpPr txBox="1"/>
          <p:nvPr/>
        </p:nvSpPr>
        <p:spPr>
          <a:xfrm>
            <a:off x="4313591" y="2894376"/>
            <a:ext cx="182880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>
                <a:solidFill>
                  <a:schemeClr val="bg1"/>
                </a:solidFill>
              </a:rPr>
              <a:t>2025 tachograph laws – narrowing the scope of vehicles available to be involved within criminality to police.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99A1569-0262-EFFF-FD6E-8C11EFE1A091}"/>
              </a:ext>
            </a:extLst>
          </p:cNvPr>
          <p:cNvSpPr txBox="1"/>
          <p:nvPr/>
        </p:nvSpPr>
        <p:spPr>
          <a:xfrm>
            <a:off x="6786032" y="1785055"/>
            <a:ext cx="2537177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>
                <a:solidFill>
                  <a:schemeClr val="bg1"/>
                </a:solidFill>
              </a:rPr>
              <a:t>The road investment act of 2025-2028- allows greater cooperation between police and local governments towards road maintenance and policing.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A105B75-468D-F7EE-8562-51B4E296286D}"/>
              </a:ext>
            </a:extLst>
          </p:cNvPr>
          <p:cNvSpPr txBox="1"/>
          <p:nvPr/>
        </p:nvSpPr>
        <p:spPr>
          <a:xfrm>
            <a:off x="9531613" y="1525715"/>
            <a:ext cx="182880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>
                <a:solidFill>
                  <a:schemeClr val="bg1"/>
                </a:solidFill>
              </a:rPr>
              <a:t>National county lines coordination centre- centralisation of information regarding county lines available to all police officers.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E9D59EB-8572-4FF0-D748-04F0F23C1339}"/>
              </a:ext>
            </a:extLst>
          </p:cNvPr>
          <p:cNvSpPr txBox="1"/>
          <p:nvPr/>
        </p:nvSpPr>
        <p:spPr>
          <a:xfrm>
            <a:off x="7924800" y="4661503"/>
            <a:ext cx="182880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000" dirty="0">
                <a:solidFill>
                  <a:schemeClr val="bg1"/>
                </a:solidFill>
                <a:latin typeface="Arial Rounded MT Bold" panose="020F0704030504030204" pitchFamily="34" charset="77"/>
              </a:rPr>
              <a:t>How do you think this legislation could be changed?</a:t>
            </a:r>
            <a:endParaRPr lang="en-US" sz="2000" dirty="0">
              <a:solidFill>
                <a:schemeClr val="bg1"/>
              </a:solidFill>
              <a:latin typeface="Arial Rounded MT Bold" panose="020F0704030504030204" pitchFamily="34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39810180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3F211B-FAAA-3B71-66DB-03EC64E2D0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4444" y="-342900"/>
            <a:ext cx="9905998" cy="1905000"/>
          </a:xfrm>
        </p:spPr>
        <p:txBody>
          <a:bodyPr/>
          <a:lstStyle/>
          <a:p>
            <a:r>
              <a:rPr lang="en-GB" dirty="0"/>
              <a:t>Cooperation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ADAB82-60D6-C6D6-63EE-AAFBBDD099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-342900"/>
            <a:ext cx="9905998" cy="3124201"/>
          </a:xfrm>
        </p:spPr>
        <p:txBody>
          <a:bodyPr/>
          <a:lstStyle/>
          <a:p>
            <a:r>
              <a:rPr lang="en-GB" dirty="0"/>
              <a:t>How will multi agency partnerships affect the future of road policing?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4E929C5-A14B-EA94-6CDE-C73027380084}"/>
              </a:ext>
            </a:extLst>
          </p:cNvPr>
          <p:cNvSpPr txBox="1"/>
          <p:nvPr/>
        </p:nvSpPr>
        <p:spPr>
          <a:xfrm>
            <a:off x="382413" y="1525369"/>
            <a:ext cx="38071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What agencies are involved within county lines policing?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6F73F71-2050-6CDF-5617-8E2F14D16A67}"/>
              </a:ext>
            </a:extLst>
          </p:cNvPr>
          <p:cNvSpPr txBox="1"/>
          <p:nvPr/>
        </p:nvSpPr>
        <p:spPr>
          <a:xfrm>
            <a:off x="234597" y="2089435"/>
            <a:ext cx="199248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-Welsh police services</a:t>
            </a:r>
          </a:p>
          <a:p>
            <a:pPr algn="l"/>
            <a:r>
              <a:rPr lang="en-GB" dirty="0"/>
              <a:t>-British Transport police.</a:t>
            </a:r>
          </a:p>
          <a:p>
            <a:pPr algn="l"/>
            <a:r>
              <a:rPr lang="en-GB" dirty="0"/>
              <a:t>-National Crime Agency.</a:t>
            </a:r>
          </a:p>
          <a:p>
            <a:pPr algn="l"/>
            <a:r>
              <a:rPr lang="en-GB" dirty="0"/>
              <a:t>-Social Services</a:t>
            </a:r>
          </a:p>
          <a:p>
            <a:pPr algn="l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C1F4D3C-73CB-6F2C-A77A-7E590229B226}"/>
              </a:ext>
            </a:extLst>
          </p:cNvPr>
          <p:cNvSpPr txBox="1"/>
          <p:nvPr/>
        </p:nvSpPr>
        <p:spPr>
          <a:xfrm>
            <a:off x="2111550" y="2112202"/>
            <a:ext cx="18288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/>
              <a:t>Charities as Well! – Barbados / Action for children.</a:t>
            </a:r>
            <a:endParaRPr lang="en-US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505254E-BEA4-084D-4C0B-8BE443DBF17B}"/>
              </a:ext>
            </a:extLst>
          </p:cNvPr>
          <p:cNvSpPr txBox="1"/>
          <p:nvPr/>
        </p:nvSpPr>
        <p:spPr>
          <a:xfrm>
            <a:off x="7661266" y="3880556"/>
            <a:ext cx="242781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Devolution of transport powers 2026:</a:t>
            </a:r>
          </a:p>
          <a:p>
            <a:pPr algn="l"/>
            <a:r>
              <a:rPr lang="en-GB" dirty="0"/>
              <a:t>Allows for a more flexible and transparent approach towards the needs of transport safety.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352EA89-2584-F770-EAC2-85D5825A8E1D}"/>
              </a:ext>
            </a:extLst>
          </p:cNvPr>
          <p:cNvSpPr txBox="1"/>
          <p:nvPr/>
        </p:nvSpPr>
        <p:spPr>
          <a:xfrm>
            <a:off x="5762623" y="2413000"/>
            <a:ext cx="165240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A redesigned roads policing calendar – produces a new and improved proactive approach to roads policing.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789F93B-9D27-CB8A-377D-D1F081B26307}"/>
              </a:ext>
            </a:extLst>
          </p:cNvPr>
          <p:cNvSpPr txBox="1"/>
          <p:nvPr/>
        </p:nvSpPr>
        <p:spPr>
          <a:xfrm>
            <a:off x="9674925" y="2643433"/>
            <a:ext cx="18288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The increased use of the NCLCC “power app” between agencies.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ADD3EB3-F51A-64D0-633A-4BD652FFE3ED}"/>
              </a:ext>
            </a:extLst>
          </p:cNvPr>
          <p:cNvSpPr txBox="1"/>
          <p:nvPr/>
        </p:nvSpPr>
        <p:spPr>
          <a:xfrm>
            <a:off x="8319400" y="1351170"/>
            <a:ext cx="209621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Increased use of private security services – such as g4s.</a:t>
            </a:r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08FB238-7393-20C4-EB49-7AD449FE4B20}"/>
              </a:ext>
            </a:extLst>
          </p:cNvPr>
          <p:cNvSpPr txBox="1"/>
          <p:nvPr/>
        </p:nvSpPr>
        <p:spPr>
          <a:xfrm>
            <a:off x="429515" y="4732466"/>
            <a:ext cx="259643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u="sng" dirty="0">
                <a:latin typeface="Bell MT" panose="02020503060305020303" pitchFamily="18" charset="77"/>
              </a:rPr>
              <a:t>“British Policing is at its best when it collaborates with everyone else”</a:t>
            </a:r>
          </a:p>
          <a:p>
            <a:pPr algn="l"/>
            <a:r>
              <a:rPr lang="en-GB" dirty="0">
                <a:latin typeface="Bell MT" panose="02020503060305020303" pitchFamily="18" charset="77"/>
              </a:rPr>
              <a:t>(Cooper 2014)</a:t>
            </a:r>
            <a:endParaRPr lang="en-US" dirty="0">
              <a:latin typeface="Bell MT" panose="02020503060305020303" pitchFamily="18" charset="77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9AC5746-AB31-F923-CB65-6DBF2AB91C0C}"/>
              </a:ext>
            </a:extLst>
          </p:cNvPr>
          <p:cNvSpPr txBox="1"/>
          <p:nvPr/>
        </p:nvSpPr>
        <p:spPr>
          <a:xfrm>
            <a:off x="6500627" y="1489670"/>
            <a:ext cx="18288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i="1" dirty="0">
                <a:latin typeface="Bell MT" panose="02020503060305020303" pitchFamily="18" charset="77"/>
              </a:rPr>
              <a:t>How do agencies cooperate?</a:t>
            </a:r>
            <a:endParaRPr lang="en-US" b="1" i="1" dirty="0">
              <a:latin typeface="Bell MT" panose="02020503060305020303" pitchFamily="18" charset="77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85D144C5-658A-88ED-C0AB-1C02D2C630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2283" y="3798357"/>
            <a:ext cx="2119840" cy="2749719"/>
          </a:xfrm>
          <a:prstGeom prst="rect">
            <a:avLst/>
          </a:prstGeom>
        </p:spPr>
      </p:pic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ECB646F0-A269-73AB-A512-F0FD1DB75A53}"/>
              </a:ext>
            </a:extLst>
          </p:cNvPr>
          <p:cNvCxnSpPr>
            <a:cxnSpLocks/>
          </p:cNvCxnSpPr>
          <p:nvPr/>
        </p:nvCxnSpPr>
        <p:spPr>
          <a:xfrm>
            <a:off x="7415027" y="2623699"/>
            <a:ext cx="783529" cy="965831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FA191E14-6FF9-C245-EA79-6F332709DC27}"/>
              </a:ext>
            </a:extLst>
          </p:cNvPr>
          <p:cNvCxnSpPr>
            <a:cxnSpLocks/>
          </p:cNvCxnSpPr>
          <p:nvPr/>
        </p:nvCxnSpPr>
        <p:spPr>
          <a:xfrm flipH="1">
            <a:off x="6279444" y="1848534"/>
            <a:ext cx="309381" cy="794899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9E548F0B-0FC2-3467-5511-30E32FFD0099}"/>
              </a:ext>
            </a:extLst>
          </p:cNvPr>
          <p:cNvCxnSpPr>
            <a:cxnSpLocks/>
            <a:endCxn id="12" idx="3"/>
          </p:cNvCxnSpPr>
          <p:nvPr/>
        </p:nvCxnSpPr>
        <p:spPr>
          <a:xfrm>
            <a:off x="7661266" y="1663128"/>
            <a:ext cx="668161" cy="288207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35EA5185-A780-7381-64BA-D00722B7DAA9}"/>
              </a:ext>
            </a:extLst>
          </p:cNvPr>
          <p:cNvCxnSpPr>
            <a:cxnSpLocks/>
          </p:cNvCxnSpPr>
          <p:nvPr/>
        </p:nvCxnSpPr>
        <p:spPr>
          <a:xfrm>
            <a:off x="7608048" y="2051756"/>
            <a:ext cx="1835737" cy="1377244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817774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25A55A-D5C1-F980-F9FC-F116B775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251178"/>
            <a:ext cx="9905998" cy="1905000"/>
          </a:xfrm>
        </p:spPr>
        <p:txBody>
          <a:bodyPr/>
          <a:lstStyle/>
          <a:p>
            <a:r>
              <a:rPr lang="en-GB" dirty="0"/>
              <a:t>Funding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102DF1-1837-BB92-4490-381637E662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91721"/>
            <a:ext cx="8043333" cy="3124201"/>
          </a:xfrm>
        </p:spPr>
        <p:txBody>
          <a:bodyPr>
            <a:normAutofit/>
          </a:bodyPr>
          <a:lstStyle/>
          <a:p>
            <a:r>
              <a:rPr lang="en-GB" sz="2200" b="1" i="1" dirty="0"/>
              <a:t>Police allocation formula- how will this help in the future?:</a:t>
            </a:r>
          </a:p>
          <a:p>
            <a:endParaRPr lang="en-GB" sz="2200" b="1" i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43C2EF1-0427-0A0F-0BFB-9493C7475803}"/>
              </a:ext>
            </a:extLst>
          </p:cNvPr>
          <p:cNvSpPr txBox="1"/>
          <p:nvPr/>
        </p:nvSpPr>
        <p:spPr>
          <a:xfrm>
            <a:off x="457201" y="1653820"/>
            <a:ext cx="212513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-Help even out the disparities between rural and urban roads policing.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738B1C9-75CA-9885-2A10-6AB8E348CA43}"/>
              </a:ext>
            </a:extLst>
          </p:cNvPr>
          <p:cNvSpPr txBox="1"/>
          <p:nvPr/>
        </p:nvSpPr>
        <p:spPr>
          <a:xfrm>
            <a:off x="2582332" y="1696207"/>
            <a:ext cx="288007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Aid in the needs of areas – locations with a higher risk of county lines will be able to access more resources.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EFDC3C1-23FF-7418-EE7E-39982066E33A}"/>
              </a:ext>
            </a:extLst>
          </p:cNvPr>
          <p:cNvSpPr txBox="1"/>
          <p:nvPr/>
        </p:nvSpPr>
        <p:spPr>
          <a:xfrm>
            <a:off x="341488" y="3258307"/>
            <a:ext cx="267828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200" b="1" i="1" dirty="0"/>
              <a:t>How does the future look?</a:t>
            </a:r>
            <a:endParaRPr lang="en-US" sz="2200" b="1" i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859E1B6-7B02-6E09-E943-F13F0A1733C4}"/>
              </a:ext>
            </a:extLst>
          </p:cNvPr>
          <p:cNvSpPr txBox="1"/>
          <p:nvPr/>
        </p:nvSpPr>
        <p:spPr>
          <a:xfrm>
            <a:off x="341488" y="4198441"/>
            <a:ext cx="3476976" cy="120032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l"/>
            <a:r>
              <a:rPr lang="en-GB" b="0" i="0" u="none" strike="noStrike" dirty="0">
                <a:effectLst/>
                <a:highlight>
                  <a:srgbClr val="000000"/>
                </a:highlight>
              </a:rPr>
              <a:t>“2025-26, an increase of up to £1.1 billion when compared to the 2024-25” (Johnson</a:t>
            </a:r>
            <a:r>
              <a:rPr lang="en-GB" dirty="0">
                <a:highlight>
                  <a:srgbClr val="000000"/>
                </a:highlight>
              </a:rPr>
              <a:t> 2025).</a:t>
            </a:r>
            <a:endParaRPr lang="en-US" dirty="0">
              <a:highlight>
                <a:srgbClr val="000000"/>
              </a:highlight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9F62270-EC62-F66E-BBE3-D09E1A753BE5}"/>
              </a:ext>
            </a:extLst>
          </p:cNvPr>
          <p:cNvSpPr txBox="1"/>
          <p:nvPr/>
        </p:nvSpPr>
        <p:spPr>
          <a:xfrm>
            <a:off x="5758742" y="2597803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B22528C4-E7EE-0D89-77AE-8311C2FB10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7742" y="3862302"/>
            <a:ext cx="4175796" cy="2873153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E6E945ED-1307-3641-226A-B116066C2826}"/>
              </a:ext>
            </a:extLst>
          </p:cNvPr>
          <p:cNvSpPr txBox="1"/>
          <p:nvPr/>
        </p:nvSpPr>
        <p:spPr>
          <a:xfrm>
            <a:off x="8359427" y="197667"/>
            <a:ext cx="18288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000" b="1" i="1" dirty="0"/>
              <a:t>Resources and road policing:</a:t>
            </a:r>
            <a:endParaRPr lang="en-US" sz="2000" b="1" i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AAD1B31-9224-C579-A1B7-FE62FBFFD221}"/>
              </a:ext>
            </a:extLst>
          </p:cNvPr>
          <p:cNvSpPr txBox="1"/>
          <p:nvPr/>
        </p:nvSpPr>
        <p:spPr>
          <a:xfrm>
            <a:off x="8225364" y="1174845"/>
            <a:ext cx="18288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Petrol and diesel Area car – “£</a:t>
            </a:r>
            <a:r>
              <a:rPr lang="en-GB" u="sng" dirty="0"/>
              <a:t>32,706</a:t>
            </a:r>
            <a:r>
              <a:rPr lang="en-GB" dirty="0"/>
              <a:t>” </a:t>
            </a:r>
          </a:p>
          <a:p>
            <a:pPr algn="l"/>
            <a:endParaRPr lang="en-US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0781A41-45D5-2434-8565-C0BA96B26D5B}"/>
              </a:ext>
            </a:extLst>
          </p:cNvPr>
          <p:cNvSpPr txBox="1"/>
          <p:nvPr/>
        </p:nvSpPr>
        <p:spPr>
          <a:xfrm>
            <a:off x="8781036" y="3690609"/>
            <a:ext cx="18288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000" b="1" i="1" dirty="0"/>
              <a:t>What does the future hold?</a:t>
            </a:r>
            <a:endParaRPr lang="en-US" sz="2000" b="1" i="1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328CE98-2965-7FB0-9730-15D6935E790E}"/>
              </a:ext>
            </a:extLst>
          </p:cNvPr>
          <p:cNvSpPr txBox="1"/>
          <p:nvPr/>
        </p:nvSpPr>
        <p:spPr>
          <a:xfrm>
            <a:off x="5693130" y="1603899"/>
            <a:ext cx="189441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Developments in technology caused by funding- can an increase in reliance in Ai affect policing?</a:t>
            </a:r>
            <a:endParaRPr lang="en-US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8F8148E-C96D-7E54-D5B5-86AA95A7B0AA}"/>
              </a:ext>
            </a:extLst>
          </p:cNvPr>
          <p:cNvSpPr txBox="1"/>
          <p:nvPr/>
        </p:nvSpPr>
        <p:spPr>
          <a:xfrm>
            <a:off x="9894704" y="289479"/>
            <a:ext cx="18288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An increase in funding = more cars on the road alongside increased officer recruitment.</a:t>
            </a:r>
            <a:endParaRPr lang="en-US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9D36067-080C-23BF-21B4-02987BC19747}"/>
              </a:ext>
            </a:extLst>
          </p:cNvPr>
          <p:cNvSpPr txBox="1"/>
          <p:nvPr/>
        </p:nvSpPr>
        <p:spPr>
          <a:xfrm>
            <a:off x="5118100" y="2387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AAC4BA5C-F5E6-FE15-AFEC-B23710F1D76E}"/>
              </a:ext>
            </a:extLst>
          </p:cNvPr>
          <p:cNvSpPr txBox="1"/>
          <p:nvPr/>
        </p:nvSpPr>
        <p:spPr>
          <a:xfrm>
            <a:off x="8304393" y="2423459"/>
            <a:ext cx="1828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Electric area car – £23,000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44054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59059D-9D2F-3B3B-0139-FC6CE4632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080" y="-166511"/>
            <a:ext cx="9905998" cy="1905000"/>
          </a:xfrm>
        </p:spPr>
        <p:txBody>
          <a:bodyPr/>
          <a:lstStyle/>
          <a:p>
            <a:r>
              <a:rPr lang="en-GB" dirty="0"/>
              <a:t>Conclusion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FCB751-A2AF-28B3-1C05-7E9D7BBE20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5301" y="275166"/>
            <a:ext cx="4206698" cy="2321279"/>
          </a:xfrm>
        </p:spPr>
        <p:txBody>
          <a:bodyPr>
            <a:normAutofit/>
          </a:bodyPr>
          <a:lstStyle/>
          <a:p>
            <a:r>
              <a:rPr lang="en-GB" sz="1800" dirty="0"/>
              <a:t>An increase in funding. </a:t>
            </a:r>
            <a:endParaRPr lang="en-US" sz="18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0FDCC9C-5B2F-9308-F266-B7A7A8AE36A4}"/>
              </a:ext>
            </a:extLst>
          </p:cNvPr>
          <p:cNvSpPr txBox="1"/>
          <p:nvPr/>
        </p:nvSpPr>
        <p:spPr>
          <a:xfrm>
            <a:off x="639850" y="2437957"/>
            <a:ext cx="18288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County lines, can we predict when and how?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D285180-980B-D25D-A13E-6CE19408BB34}"/>
              </a:ext>
            </a:extLst>
          </p:cNvPr>
          <p:cNvSpPr txBox="1"/>
          <p:nvPr/>
        </p:nvSpPr>
        <p:spPr>
          <a:xfrm>
            <a:off x="639850" y="1738488"/>
            <a:ext cx="27185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More surveillance- is this good or bad?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35C2033-F849-6992-F5B5-6DAEBD7F3D2F}"/>
              </a:ext>
            </a:extLst>
          </p:cNvPr>
          <p:cNvSpPr txBox="1"/>
          <p:nvPr/>
        </p:nvSpPr>
        <p:spPr>
          <a:xfrm>
            <a:off x="639850" y="3691424"/>
            <a:ext cx="1828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Automation of services.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0512EBC-DDE1-2948-B9CE-C6EADDCF91D7}"/>
              </a:ext>
            </a:extLst>
          </p:cNvPr>
          <p:cNvSpPr txBox="1"/>
          <p:nvPr/>
        </p:nvSpPr>
        <p:spPr>
          <a:xfrm>
            <a:off x="639850" y="4390893"/>
            <a:ext cx="18288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Legislation – stricter enforcement and impositions on criminality.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1C55331-FF7E-0910-2A5F-3A0F052E240C}"/>
              </a:ext>
            </a:extLst>
          </p:cNvPr>
          <p:cNvSpPr txBox="1"/>
          <p:nvPr/>
        </p:nvSpPr>
        <p:spPr>
          <a:xfrm>
            <a:off x="3017748" y="2243646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9658A309-B5FC-E63E-B444-CD258B752425}"/>
              </a:ext>
            </a:extLst>
          </p:cNvPr>
          <p:cNvCxnSpPr>
            <a:cxnSpLocks/>
          </p:cNvCxnSpPr>
          <p:nvPr/>
        </p:nvCxnSpPr>
        <p:spPr>
          <a:xfrm>
            <a:off x="3513666" y="2075744"/>
            <a:ext cx="3090333" cy="14112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41F52C9C-3590-857C-C468-44CE46436181}"/>
              </a:ext>
            </a:extLst>
          </p:cNvPr>
          <p:cNvCxnSpPr>
            <a:cxnSpLocks/>
          </p:cNvCxnSpPr>
          <p:nvPr/>
        </p:nvCxnSpPr>
        <p:spPr>
          <a:xfrm>
            <a:off x="2813312" y="3218660"/>
            <a:ext cx="3282688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743D1215-8D67-3F12-4819-4A75981B9424}"/>
              </a:ext>
            </a:extLst>
          </p:cNvPr>
          <p:cNvCxnSpPr>
            <a:cxnSpLocks/>
          </p:cNvCxnSpPr>
          <p:nvPr/>
        </p:nvCxnSpPr>
        <p:spPr>
          <a:xfrm>
            <a:off x="2858910" y="4014589"/>
            <a:ext cx="3039534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D8BFC525-E4B0-F08C-6EFF-DCD0CF519FC4}"/>
              </a:ext>
            </a:extLst>
          </p:cNvPr>
          <p:cNvCxnSpPr>
            <a:cxnSpLocks/>
          </p:cNvCxnSpPr>
          <p:nvPr/>
        </p:nvCxnSpPr>
        <p:spPr>
          <a:xfrm flipV="1">
            <a:off x="3084688" y="5268056"/>
            <a:ext cx="3166534" cy="45114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A24C94E6-2445-2AE0-D655-2754BFA1DDF7}"/>
              </a:ext>
            </a:extLst>
          </p:cNvPr>
          <p:cNvCxnSpPr>
            <a:cxnSpLocks/>
          </p:cNvCxnSpPr>
          <p:nvPr/>
        </p:nvCxnSpPr>
        <p:spPr>
          <a:xfrm flipV="1">
            <a:off x="3714045" y="1423184"/>
            <a:ext cx="4540955" cy="22639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Box 27">
            <a:extLst>
              <a:ext uri="{FF2B5EF4-FFF2-40B4-BE49-F238E27FC236}">
                <a16:creationId xmlns:a16="http://schemas.microsoft.com/office/drawing/2014/main" id="{52AF2FBB-2775-3571-2AF9-433EB6AED0B1}"/>
              </a:ext>
            </a:extLst>
          </p:cNvPr>
          <p:cNvSpPr txBox="1"/>
          <p:nvPr/>
        </p:nvSpPr>
        <p:spPr>
          <a:xfrm>
            <a:off x="8561827" y="429789"/>
            <a:ext cx="18288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An increase in future funding alongside more flexible allocation.</a:t>
            </a:r>
            <a:endParaRPr lang="en-US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78CE4D60-1A77-3809-2866-0060183F168E}"/>
              </a:ext>
            </a:extLst>
          </p:cNvPr>
          <p:cNvSpPr txBox="1"/>
          <p:nvPr/>
        </p:nvSpPr>
        <p:spPr>
          <a:xfrm>
            <a:off x="6718916" y="1643481"/>
            <a:ext cx="18288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An innocent method? Or will data laws prevent this?</a:t>
            </a:r>
            <a:endParaRPr lang="en-US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03519D4E-16F9-1A0D-6FA3-5D77B9CF378F}"/>
              </a:ext>
            </a:extLst>
          </p:cNvPr>
          <p:cNvSpPr txBox="1"/>
          <p:nvPr/>
        </p:nvSpPr>
        <p:spPr>
          <a:xfrm>
            <a:off x="6300436" y="2817505"/>
            <a:ext cx="39926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New methods of future intelligence gathering, can they predict and mitigate exploitation?</a:t>
            </a:r>
            <a:endParaRPr lang="en-US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9E5C9DBE-B793-61FF-D95A-CF9CBC5DD975}"/>
              </a:ext>
            </a:extLst>
          </p:cNvPr>
          <p:cNvSpPr txBox="1"/>
          <p:nvPr/>
        </p:nvSpPr>
        <p:spPr>
          <a:xfrm>
            <a:off x="5995016" y="3716360"/>
            <a:ext cx="39926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Machine learning and artificial intelligence, can they be useful alongside human officers in tackling county lines?</a:t>
            </a:r>
            <a:endParaRPr lang="en-US" dirty="0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850C4E80-4A4C-8874-4CAF-5DEBC5A56468}"/>
              </a:ext>
            </a:extLst>
          </p:cNvPr>
          <p:cNvSpPr txBox="1"/>
          <p:nvPr/>
        </p:nvSpPr>
        <p:spPr>
          <a:xfrm>
            <a:off x="6332271" y="4950883"/>
            <a:ext cx="445911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More public and local government input to legislation and regulations may allow for a more personalised approach.</a:t>
            </a: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7243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331D56-38D1-2518-EC87-8C60936537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Thank You - Free of Charge Creative Commons Chalkboard image">
            <a:extLst>
              <a:ext uri="{FF2B5EF4-FFF2-40B4-BE49-F238E27FC236}">
                <a16:creationId xmlns:a16="http://schemas.microsoft.com/office/drawing/2014/main" id="{71656CC4-1D57-0E44-37CF-0E1681FB8EE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</p:spPr>
      </p:pic>
    </p:spTree>
    <p:extLst>
      <p:ext uri="{BB962C8B-B14F-4D97-AF65-F5344CB8AC3E}">
        <p14:creationId xmlns:p14="http://schemas.microsoft.com/office/powerpoint/2010/main" val="37880322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C552A1-AED6-281C-CD5F-BCF77613DC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0254" y="285045"/>
            <a:ext cx="1751365" cy="1905000"/>
          </a:xfrm>
        </p:spPr>
        <p:txBody>
          <a:bodyPr>
            <a:normAutofit/>
          </a:bodyPr>
          <a:lstStyle/>
          <a:p>
            <a:r>
              <a:rPr lang="en-GB" sz="1900" dirty="0"/>
              <a:t>Reference list</a:t>
            </a:r>
            <a:endParaRPr lang="en-US" sz="1900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8F02B26-FBFE-E9F1-DCDB-294FA7CB99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45748" y="1562100"/>
            <a:ext cx="9905998" cy="3605390"/>
          </a:xfrm>
        </p:spPr>
        <p:txBody>
          <a:bodyPr>
            <a:noAutofit/>
          </a:bodyPr>
          <a:lstStyle/>
          <a:p>
            <a:br>
              <a:rPr lang="en-GB" sz="800" dirty="0">
                <a:effectLst/>
                <a:latin typeface=".AppleSystemUIFont"/>
              </a:rPr>
            </a:br>
            <a:endParaRPr lang="en-GB" sz="800" dirty="0">
              <a:effectLst/>
              <a:latin typeface=".AppleSystemUIFont"/>
            </a:endParaRPr>
          </a:p>
          <a:p>
            <a:r>
              <a:rPr lang="en-GB" sz="800" b="0" i="0" dirty="0">
                <a:effectLst/>
                <a:latin typeface="UICTFontTextStyleBody"/>
              </a:rPr>
              <a:t>Cooper, Y. (2021). </a:t>
            </a:r>
            <a:r>
              <a:rPr lang="en-GB" sz="800" b="0" i="1" dirty="0">
                <a:effectLst/>
                <a:latin typeface="UICTFontTextStyleItalicBody"/>
              </a:rPr>
              <a:t>https://</a:t>
            </a:r>
            <a:r>
              <a:rPr lang="en-GB" sz="800" b="0" i="1" dirty="0" err="1">
                <a:effectLst/>
                <a:latin typeface="UICTFontTextStyleItalicBody"/>
              </a:rPr>
              <a:t>chamberuk.com</a:t>
            </a:r>
            <a:r>
              <a:rPr lang="en-GB" sz="800" b="0" i="1" dirty="0">
                <a:effectLst/>
                <a:latin typeface="UICTFontTextStyleItalicBody"/>
              </a:rPr>
              <a:t>/people-smuggler-gangs-government-plans/</a:t>
            </a:r>
            <a:r>
              <a:rPr lang="en-GB" sz="800" b="0" i="0" dirty="0">
                <a:effectLst/>
                <a:latin typeface="UICTFontTextStyleBody"/>
              </a:rPr>
              <a:t>. [online] Available at: https://</a:t>
            </a:r>
            <a:r>
              <a:rPr lang="en-GB" sz="800" b="0" i="0" dirty="0" err="1">
                <a:effectLst/>
                <a:latin typeface="UICTFontTextStyleBody"/>
              </a:rPr>
              <a:t>chamberuk.com</a:t>
            </a:r>
            <a:r>
              <a:rPr lang="en-GB" sz="800" b="0" i="0" dirty="0">
                <a:effectLst/>
                <a:latin typeface="UICTFontTextStyleBody"/>
              </a:rPr>
              <a:t>/people-smuggler-gangs-government-plans/ [Accessed 28 Feb. 2025]. </a:t>
            </a:r>
            <a:endParaRPr lang="en-GB" sz="800" dirty="0">
              <a:effectLst/>
              <a:latin typeface=".AppleSystemUIFont"/>
            </a:endParaRPr>
          </a:p>
          <a:p>
            <a:r>
              <a:rPr lang="en-GB" sz="800" b="0" i="0" dirty="0">
                <a:effectLst/>
                <a:latin typeface="UICTFontTextStyleBody"/>
              </a:rPr>
              <a:t>priority_high</a:t>
            </a:r>
            <a:endParaRPr lang="en-GB" sz="800" dirty="0">
              <a:effectLst/>
              <a:latin typeface=".AppleSystemUIFont"/>
            </a:endParaRPr>
          </a:p>
          <a:p>
            <a:r>
              <a:rPr lang="en-GB" sz="800" b="0" i="0" dirty="0" err="1">
                <a:effectLst/>
                <a:latin typeface="UICTFontTextStyleBody"/>
              </a:rPr>
              <a:t>Durrant</a:t>
            </a:r>
            <a:r>
              <a:rPr lang="en-GB" sz="800" b="0" i="0" dirty="0">
                <a:effectLst/>
                <a:latin typeface="UICTFontTextStyleBody"/>
              </a:rPr>
              <a:t>, W. (2025). </a:t>
            </a:r>
            <a:r>
              <a:rPr lang="en-GB" sz="800" b="0" i="1" dirty="0">
                <a:effectLst/>
                <a:latin typeface="UICTFontTextStyleItalicBody"/>
              </a:rPr>
              <a:t>More police funding a ‘drop in the ocean’ for force which costs £3.8 billion</a:t>
            </a:r>
            <a:r>
              <a:rPr lang="en-GB" sz="800" b="0" i="0" dirty="0">
                <a:effectLst/>
                <a:latin typeface="UICTFontTextStyleBody"/>
              </a:rPr>
              <a:t>. [online] The Standard. Available at: https://www.standard.co.uk/news/politics/</a:t>
            </a:r>
            <a:r>
              <a:rPr lang="en-GB" sz="800" b="0" i="0" dirty="0" err="1">
                <a:effectLst/>
                <a:latin typeface="UICTFontTextStyleBody"/>
              </a:rPr>
              <a:t>sarah-olney-liberal</a:t>
            </a:r>
            <a:r>
              <a:rPr lang="en-GB" sz="800" b="0" i="0" dirty="0">
                <a:effectLst/>
                <a:latin typeface="UICTFontTextStyleBody"/>
              </a:rPr>
              <a:t>-democrat-metropolitan-</a:t>
            </a:r>
            <a:r>
              <a:rPr lang="en-GB" sz="800" b="0" i="0" dirty="0" err="1">
                <a:effectLst/>
                <a:latin typeface="UICTFontTextStyleBody"/>
              </a:rPr>
              <a:t>police-london-diana</a:t>
            </a:r>
            <a:r>
              <a:rPr lang="en-GB" sz="800" b="0" i="0" dirty="0">
                <a:effectLst/>
                <a:latin typeface="UICTFontTextStyleBody"/>
              </a:rPr>
              <a:t>-</a:t>
            </a:r>
            <a:r>
              <a:rPr lang="en-GB" sz="800" b="0" i="0" dirty="0" err="1">
                <a:effectLst/>
                <a:latin typeface="UICTFontTextStyleBody"/>
              </a:rPr>
              <a:t>johnson-b1209397.html</a:t>
            </a:r>
            <a:r>
              <a:rPr lang="en-GB" sz="800" b="0" i="0" dirty="0">
                <a:effectLst/>
                <a:latin typeface="UICTFontTextStyleBody"/>
              </a:rPr>
              <a:t> [Accessed 28 Feb. 2025].</a:t>
            </a:r>
            <a:endParaRPr lang="en-GB" sz="800" dirty="0">
              <a:effectLst/>
              <a:latin typeface=".AppleSystemUIFont"/>
            </a:endParaRPr>
          </a:p>
          <a:p>
            <a:br>
              <a:rPr lang="en-GB" sz="800" dirty="0">
                <a:effectLst/>
                <a:latin typeface=".AppleSystemUIFont"/>
              </a:rPr>
            </a:br>
            <a:endParaRPr lang="en-GB" sz="800" dirty="0">
              <a:effectLst/>
              <a:latin typeface=".AppleSystemUIFont"/>
            </a:endParaRPr>
          </a:p>
          <a:p>
            <a:r>
              <a:rPr lang="en-GB" sz="800" b="0" i="0" dirty="0">
                <a:effectLst/>
                <a:latin typeface="UICTFontTextStyleBody"/>
              </a:rPr>
              <a:t>GOV.WALES. (2025). </a:t>
            </a:r>
            <a:r>
              <a:rPr lang="en-GB" sz="800" b="0" i="1" dirty="0">
                <a:effectLst/>
                <a:latin typeface="UICTFontTextStyleItalicBody"/>
              </a:rPr>
              <a:t>Written Statement: Regional Transport Plans (19 February 2025) | GOV.WALES</a:t>
            </a:r>
            <a:r>
              <a:rPr lang="en-GB" sz="800" b="0" i="0" dirty="0">
                <a:effectLst/>
                <a:latin typeface="UICTFontTextStyleBody"/>
              </a:rPr>
              <a:t>. [online] Available at: https://www.gov.wales/written-statement-regional-transport-plans?</a:t>
            </a:r>
            <a:r>
              <a:rPr lang="en-GB" sz="800" b="0" i="0" dirty="0" err="1">
                <a:effectLst/>
                <a:latin typeface="UICTFontTextStyleBody"/>
              </a:rPr>
              <a:t>utm_source</a:t>
            </a:r>
            <a:r>
              <a:rPr lang="en-GB" sz="800" b="0" i="0" dirty="0">
                <a:effectLst/>
                <a:latin typeface="UICTFontTextStyleBody"/>
              </a:rPr>
              <a:t>=chatgpt.com [Accessed 28 Feb. 2025]. </a:t>
            </a:r>
            <a:endParaRPr lang="en-GB" sz="800" dirty="0">
              <a:effectLst/>
              <a:latin typeface=".AppleSystemUIFont"/>
            </a:endParaRPr>
          </a:p>
          <a:p>
            <a:r>
              <a:rPr lang="en-GB" sz="800" b="0" i="0" dirty="0">
                <a:effectLst/>
                <a:latin typeface="UICTFontTextStyleBody"/>
              </a:rPr>
              <a:t>priority_high</a:t>
            </a:r>
            <a:endParaRPr lang="en-GB" sz="800" dirty="0">
              <a:effectLst/>
              <a:latin typeface=".AppleSystemUIFont"/>
            </a:endParaRPr>
          </a:p>
          <a:p>
            <a:r>
              <a:rPr lang="en-GB" sz="800" b="0" i="0" dirty="0">
                <a:effectLst/>
                <a:latin typeface="UICTFontTextStyleBody"/>
              </a:rPr>
              <a:t>Webpage author</a:t>
            </a:r>
            <a:endParaRPr lang="en-GB" sz="800" dirty="0">
              <a:effectLst/>
              <a:latin typeface=".AppleSystemUIFont"/>
            </a:endParaRPr>
          </a:p>
          <a:p>
            <a:r>
              <a:rPr lang="en-GB" sz="800" b="0" i="0" dirty="0" err="1">
                <a:effectLst/>
                <a:latin typeface="UICTFontTextStyleBody"/>
              </a:rPr>
              <a:t>Close</a:t>
            </a:r>
            <a:r>
              <a:rPr lang="en-GB" sz="800" b="0" i="0" dirty="0" err="1">
                <a:effectLst/>
                <a:latin typeface=".AppleSystemUIFont"/>
              </a:rPr>
              <a:t>e</a:t>
            </a:r>
            <a:r>
              <a:rPr lang="en-GB" sz="800" b="0" i="0" dirty="0">
                <a:effectLst/>
                <a:latin typeface=".AppleSystemUIFont"/>
              </a:rPr>
              <a:t> </a:t>
            </a:r>
            <a:br>
              <a:rPr lang="en-GB" sz="800" dirty="0">
                <a:effectLst/>
                <a:latin typeface=".AppleSystemUIFont"/>
              </a:rPr>
            </a:br>
            <a:endParaRPr lang="en-GB" sz="800" dirty="0">
              <a:effectLst/>
              <a:latin typeface=".AppleSystemUIFont"/>
            </a:endParaRPr>
          </a:p>
          <a:p>
            <a:r>
              <a:rPr lang="en-GB" sz="800" b="0" i="0" dirty="0" err="1">
                <a:effectLst/>
                <a:latin typeface="UICTFontTextStyleBody"/>
              </a:rPr>
              <a:t>josh.millard</a:t>
            </a:r>
            <a:r>
              <a:rPr lang="en-GB" sz="800" b="0" i="0" dirty="0">
                <a:effectLst/>
                <a:latin typeface="UICTFontTextStyleBody"/>
              </a:rPr>
              <a:t> (2015). </a:t>
            </a:r>
            <a:r>
              <a:rPr lang="en-GB" sz="800" b="0" i="1" dirty="0">
                <a:effectLst/>
                <a:latin typeface="UICTFontTextStyleItalicBody"/>
              </a:rPr>
              <a:t>ANPR Camera Technology increasingly used by Police Forces</a:t>
            </a:r>
            <a:r>
              <a:rPr lang="en-GB" sz="800" b="0" i="0" dirty="0">
                <a:effectLst/>
                <a:latin typeface="UICTFontTextStyleBody"/>
              </a:rPr>
              <a:t>. [online] ANPR Cameras. Available at: https://</a:t>
            </a:r>
            <a:r>
              <a:rPr lang="en-GB" sz="800" b="0" i="0" dirty="0" err="1">
                <a:effectLst/>
                <a:latin typeface="UICTFontTextStyleBody"/>
              </a:rPr>
              <a:t>www.anprcameras.com</a:t>
            </a:r>
            <a:r>
              <a:rPr lang="en-GB" sz="800" b="0" i="0" dirty="0">
                <a:effectLst/>
                <a:latin typeface="UICTFontTextStyleBody"/>
              </a:rPr>
              <a:t>/</a:t>
            </a:r>
            <a:r>
              <a:rPr lang="en-GB" sz="800" b="0" i="0" dirty="0" err="1">
                <a:effectLst/>
                <a:latin typeface="UICTFontTextStyleBody"/>
              </a:rPr>
              <a:t>police-in-yorkshire</a:t>
            </a:r>
            <a:r>
              <a:rPr lang="en-GB" sz="800" b="0" i="0" dirty="0">
                <a:effectLst/>
                <a:latin typeface="UICTFontTextStyleBody"/>
              </a:rPr>
              <a:t>-increase-security-with-</a:t>
            </a:r>
            <a:r>
              <a:rPr lang="en-GB" sz="800" b="0" i="0" dirty="0" err="1">
                <a:effectLst/>
                <a:latin typeface="UICTFontTextStyleBody"/>
              </a:rPr>
              <a:t>anpr-hub-uk</a:t>
            </a:r>
            <a:r>
              <a:rPr lang="en-GB" sz="800" b="0" i="0" dirty="0">
                <a:effectLst/>
                <a:latin typeface="UICTFontTextStyleBody"/>
              </a:rPr>
              <a:t>/.</a:t>
            </a:r>
            <a:endParaRPr lang="en-GB" sz="800" dirty="0">
              <a:effectLst/>
              <a:latin typeface=".AppleSystemUIFont"/>
            </a:endParaRPr>
          </a:p>
          <a:p>
            <a:br>
              <a:rPr lang="en-GB" sz="800" dirty="0">
                <a:effectLst/>
                <a:latin typeface=".AppleSystemUIFont"/>
              </a:rPr>
            </a:br>
            <a:endParaRPr lang="en-GB" sz="800" dirty="0">
              <a:effectLst/>
              <a:latin typeface=".AppleSystemUIFont"/>
            </a:endParaRPr>
          </a:p>
          <a:p>
            <a:br>
              <a:rPr lang="en-GB" sz="800" dirty="0">
                <a:effectLst/>
                <a:latin typeface=".AppleSystemUIFont"/>
              </a:rPr>
            </a:br>
            <a:endParaRPr lang="en-GB" sz="800" dirty="0">
              <a:effectLst/>
              <a:latin typeface=".AppleSystemUIFont"/>
            </a:endParaRPr>
          </a:p>
          <a:p>
            <a:r>
              <a:rPr lang="en-GB" sz="800" b="0" i="0" dirty="0">
                <a:effectLst/>
                <a:latin typeface="UICTFontTextStyleBody"/>
              </a:rPr>
              <a:t>NPCC (2024). </a:t>
            </a:r>
            <a:r>
              <a:rPr lang="en-GB" sz="800" b="0" i="1" dirty="0">
                <a:effectLst/>
                <a:latin typeface="UICTFontTextStyleItalicBody"/>
              </a:rPr>
              <a:t>Disrupting County Lines</a:t>
            </a:r>
            <a:r>
              <a:rPr lang="en-GB" sz="800" b="0" i="0" dirty="0">
                <a:effectLst/>
                <a:latin typeface="UICTFontTextStyleBody"/>
              </a:rPr>
              <a:t>. [online] Available at: https://</a:t>
            </a:r>
            <a:r>
              <a:rPr lang="en-GB" sz="800" b="0" i="0" dirty="0" err="1">
                <a:effectLst/>
                <a:latin typeface="UICTFontTextStyleBody"/>
              </a:rPr>
              <a:t>cdn.prgloo.com</a:t>
            </a:r>
            <a:r>
              <a:rPr lang="en-GB" sz="800" b="0" i="0" dirty="0">
                <a:effectLst/>
                <a:latin typeface="UICTFontTextStyleBody"/>
              </a:rPr>
              <a:t>/media/748eae528e9b4b609551b3772f6330ff.pdf.</a:t>
            </a:r>
            <a:endParaRPr lang="en-GB" sz="800" dirty="0">
              <a:effectLst/>
              <a:latin typeface=".AppleSystemUIFont"/>
            </a:endParaRPr>
          </a:p>
          <a:p>
            <a:br>
              <a:rPr lang="en-GB" sz="800" dirty="0">
                <a:effectLst/>
                <a:latin typeface=".AppleSystemUIFont"/>
              </a:rPr>
            </a:br>
            <a:endParaRPr lang="en-GB" sz="800" dirty="0">
              <a:effectLst/>
              <a:latin typeface=".AppleSystemUIFont"/>
            </a:endParaRPr>
          </a:p>
          <a:p>
            <a:r>
              <a:rPr lang="en-GB" sz="800" b="0" i="0" dirty="0">
                <a:effectLst/>
                <a:latin typeface="UICTFontTextStyleBody"/>
              </a:rPr>
              <a:t>Office, H. (2025). </a:t>
            </a:r>
            <a:r>
              <a:rPr lang="en-GB" sz="800" b="0" i="1" dirty="0">
                <a:effectLst/>
                <a:latin typeface="UICTFontTextStyleItalicBody"/>
              </a:rPr>
              <a:t>Serious crime laws to be overhauled to combat people-smuggling gangs</a:t>
            </a:r>
            <a:r>
              <a:rPr lang="en-GB" sz="800" b="0" i="0" dirty="0">
                <a:effectLst/>
                <a:latin typeface="UICTFontTextStyleBody"/>
              </a:rPr>
              <a:t>. [online] GOV.UK. Available at: https://www.gov.uk/government/news/serious-crime-laws-to-be-overhauled-to-combat-people-smuggling-gangs.</a:t>
            </a:r>
            <a:endParaRPr lang="en-GB" sz="800" dirty="0">
              <a:effectLst/>
              <a:latin typeface=".AppleSystemUIFont"/>
            </a:endParaRPr>
          </a:p>
          <a:p>
            <a:endParaRPr lang="en-GB" sz="800" dirty="0">
              <a:effectLst/>
              <a:latin typeface=".AppleSystemUIFont"/>
            </a:endParaRPr>
          </a:p>
          <a:p>
            <a:r>
              <a:rPr lang="en-GB" sz="800" b="0" i="0" dirty="0">
                <a:effectLst/>
                <a:latin typeface="UICTFontTextStyleBody"/>
              </a:rPr>
              <a:t>Parliament.uk. (2025). </a:t>
            </a:r>
            <a:r>
              <a:rPr lang="en-GB" sz="800" b="0" i="1" dirty="0">
                <a:effectLst/>
                <a:latin typeface="UICTFontTextStyleItalicBody"/>
              </a:rPr>
              <a:t>Written statements - Written questions, answers and statements - UK Parliament</a:t>
            </a:r>
            <a:r>
              <a:rPr lang="en-GB" sz="800" b="0" i="0" dirty="0">
                <a:effectLst/>
                <a:latin typeface="UICTFontTextStyleBody"/>
              </a:rPr>
              <a:t>. [online] Available at: https://questions-statements.parliament.uk/written-statements/detail/2024-12-17/</a:t>
            </a:r>
            <a:r>
              <a:rPr lang="en-GB" sz="800" b="0" i="0" dirty="0" err="1">
                <a:effectLst/>
                <a:latin typeface="UICTFontTextStyleBody"/>
              </a:rPr>
              <a:t>hlws325</a:t>
            </a:r>
            <a:r>
              <a:rPr lang="en-GB" sz="800" b="0" i="0" dirty="0">
                <a:effectLst/>
                <a:latin typeface="UICTFontTextStyleBody"/>
              </a:rPr>
              <a:t> [Accessed 28 Feb. 2025]. </a:t>
            </a:r>
            <a:endParaRPr lang="en-GB" sz="800" dirty="0">
              <a:effectLst/>
              <a:latin typeface=".AppleSystemUIFont"/>
            </a:endParaRPr>
          </a:p>
          <a:p>
            <a:r>
              <a:rPr lang="en-GB" sz="800" b="0" i="0" dirty="0">
                <a:effectLst/>
                <a:latin typeface="UICTFontTextStyleBody"/>
              </a:rPr>
              <a:t>priority_high</a:t>
            </a:r>
            <a:endParaRPr lang="en-GB" sz="800" dirty="0">
              <a:effectLst/>
              <a:latin typeface=".AppleSystemUIFont"/>
            </a:endParaRPr>
          </a:p>
          <a:p>
            <a:r>
              <a:rPr lang="en-GB" sz="800" b="0" i="0" dirty="0">
                <a:effectLst/>
                <a:latin typeface="UICTFontTextStyleBody"/>
              </a:rPr>
              <a:t>Webpage author</a:t>
            </a:r>
            <a:endParaRPr lang="en-GB" sz="800" dirty="0">
              <a:effectLst/>
              <a:latin typeface=".AppleSystemUIFont"/>
            </a:endParaRPr>
          </a:p>
          <a:p>
            <a:r>
              <a:rPr lang="en-GB" sz="800" b="0" i="0" dirty="0">
                <a:effectLst/>
                <a:latin typeface="UICTFontTextStyleBody"/>
              </a:rPr>
              <a:t>close</a:t>
            </a:r>
            <a:endParaRPr lang="en-GB" sz="800" dirty="0">
              <a:effectLst/>
              <a:latin typeface=".AppleSystemUIFont"/>
            </a:endParaRPr>
          </a:p>
          <a:p>
            <a:br>
              <a:rPr lang="en-GB" sz="800" dirty="0">
                <a:effectLst/>
                <a:latin typeface=".AppleSystemUIFont"/>
              </a:rPr>
            </a:br>
            <a:endParaRPr lang="en-GB" sz="800" dirty="0">
              <a:effectLst/>
              <a:latin typeface=".AppleSystemUIFont"/>
            </a:endParaRPr>
          </a:p>
          <a:p>
            <a:r>
              <a:rPr lang="en-GB" sz="800" b="0" i="0" dirty="0">
                <a:effectLst/>
                <a:latin typeface="UICTFontTextStyleBody"/>
              </a:rPr>
              <a:t>Police, M. (2024). </a:t>
            </a:r>
            <a:r>
              <a:rPr lang="en-GB" sz="800" b="0" i="1" dirty="0">
                <a:effectLst/>
                <a:latin typeface="UICTFontTextStyleItalicBody"/>
              </a:rPr>
              <a:t>https://www.met.police.uk/</a:t>
            </a:r>
            <a:r>
              <a:rPr lang="en-GB" sz="800" b="0" i="1" dirty="0" err="1">
                <a:effectLst/>
                <a:latin typeface="UICTFontTextStyleItalicBody"/>
              </a:rPr>
              <a:t>foi-ai</a:t>
            </a:r>
            <a:r>
              <a:rPr lang="en-GB" sz="800" b="0" i="1" dirty="0">
                <a:effectLst/>
                <a:latin typeface="UICTFontTextStyleItalicBody"/>
              </a:rPr>
              <a:t>/metropolitan-police/d/</a:t>
            </a:r>
            <a:r>
              <a:rPr lang="en-GB" sz="800" b="0" i="1" dirty="0" err="1">
                <a:effectLst/>
                <a:latin typeface="UICTFontTextStyleItalicBody"/>
              </a:rPr>
              <a:t>november-2022</a:t>
            </a:r>
            <a:r>
              <a:rPr lang="en-GB" sz="800" b="0" i="1" dirty="0">
                <a:effectLst/>
                <a:latin typeface="UICTFontTextStyleItalicBody"/>
              </a:rPr>
              <a:t>/use-of-drones-in-policing/</a:t>
            </a:r>
            <a:r>
              <a:rPr lang="en-GB" sz="800" b="0" i="0" dirty="0">
                <a:effectLst/>
                <a:latin typeface="UICTFontTextStyleBody"/>
              </a:rPr>
              <a:t>. [online] Met police.com. Available at: https://www.met.police.uk/</a:t>
            </a:r>
            <a:r>
              <a:rPr lang="en-GB" sz="800" b="0" i="0" dirty="0" err="1">
                <a:effectLst/>
                <a:latin typeface="UICTFontTextStyleBody"/>
              </a:rPr>
              <a:t>foi-ai</a:t>
            </a:r>
            <a:r>
              <a:rPr lang="en-GB" sz="800" b="0" i="0" dirty="0">
                <a:effectLst/>
                <a:latin typeface="UICTFontTextStyleBody"/>
              </a:rPr>
              <a:t>/metropolitan-police/d/</a:t>
            </a:r>
            <a:r>
              <a:rPr lang="en-GB" sz="800" b="0" i="0" dirty="0" err="1">
                <a:effectLst/>
                <a:latin typeface="UICTFontTextStyleBody"/>
              </a:rPr>
              <a:t>november-2022</a:t>
            </a:r>
            <a:r>
              <a:rPr lang="en-GB" sz="800" b="0" i="0" dirty="0">
                <a:effectLst/>
                <a:latin typeface="UICTFontTextStyleBody"/>
              </a:rPr>
              <a:t>/use-of-drones-in-police </a:t>
            </a:r>
            <a:endParaRPr lang="en-GB" sz="800" dirty="0">
              <a:effectLst/>
              <a:latin typeface=".AppleSystemUIFont"/>
            </a:endParaRPr>
          </a:p>
          <a:p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339577662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Mesh</vt:lpstr>
      <vt:lpstr>The future of county lines policing within the road networks.</vt:lpstr>
      <vt:lpstr>How will road policing change? Contents:</vt:lpstr>
      <vt:lpstr>Adaptation / technology.</vt:lpstr>
      <vt:lpstr>Intelligence in roads policing </vt:lpstr>
      <vt:lpstr>Political influence/legislation.</vt:lpstr>
      <vt:lpstr>Cooperation </vt:lpstr>
      <vt:lpstr>Funding </vt:lpstr>
      <vt:lpstr>Conclusion </vt:lpstr>
      <vt:lpstr>PowerPoint Presentation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future of county lines policing within the road networks.</dc:title>
  <dc:creator>Caleb Salmon (2217676)</dc:creator>
  <cp:lastModifiedBy>Caleb Salmon (2217676)</cp:lastModifiedBy>
  <cp:revision>4</cp:revision>
  <dcterms:created xsi:type="dcterms:W3CDTF">2025-02-25T13:44:07Z</dcterms:created>
  <dcterms:modified xsi:type="dcterms:W3CDTF">2025-02-28T01:38:36Z</dcterms:modified>
</cp:coreProperties>
</file>