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3"/>
  </p:notesMasterIdLst>
  <p:handoutMasterIdLst>
    <p:handoutMasterId r:id="rId54"/>
  </p:handoutMasterIdLst>
  <p:sldIdLst>
    <p:sldId id="277" r:id="rId2"/>
    <p:sldId id="627" r:id="rId3"/>
    <p:sldId id="628" r:id="rId4"/>
    <p:sldId id="409" r:id="rId5"/>
    <p:sldId id="408" r:id="rId6"/>
    <p:sldId id="256" r:id="rId7"/>
    <p:sldId id="407" r:id="rId8"/>
    <p:sldId id="406" r:id="rId9"/>
    <p:sldId id="257" r:id="rId10"/>
    <p:sldId id="405" r:id="rId11"/>
    <p:sldId id="258" r:id="rId12"/>
    <p:sldId id="261" r:id="rId13"/>
    <p:sldId id="262" r:id="rId14"/>
    <p:sldId id="263" r:id="rId15"/>
    <p:sldId id="266" r:id="rId16"/>
    <p:sldId id="295" r:id="rId17"/>
    <p:sldId id="278" r:id="rId18"/>
    <p:sldId id="410" r:id="rId19"/>
    <p:sldId id="382" r:id="rId20"/>
    <p:sldId id="386" r:id="rId21"/>
    <p:sldId id="387" r:id="rId22"/>
    <p:sldId id="388" r:id="rId23"/>
    <p:sldId id="389" r:id="rId24"/>
    <p:sldId id="390" r:id="rId25"/>
    <p:sldId id="291" r:id="rId26"/>
    <p:sldId id="287" r:id="rId27"/>
    <p:sldId id="284" r:id="rId28"/>
    <p:sldId id="303" r:id="rId29"/>
    <p:sldId id="304" r:id="rId30"/>
    <p:sldId id="297" r:id="rId31"/>
    <p:sldId id="301" r:id="rId32"/>
    <p:sldId id="629" r:id="rId33"/>
    <p:sldId id="292" r:id="rId34"/>
    <p:sldId id="401" r:id="rId35"/>
    <p:sldId id="305" r:id="rId36"/>
    <p:sldId id="402" r:id="rId37"/>
    <p:sldId id="307" r:id="rId38"/>
    <p:sldId id="308" r:id="rId39"/>
    <p:sldId id="309" r:id="rId40"/>
    <p:sldId id="403" r:id="rId41"/>
    <p:sldId id="311" r:id="rId42"/>
    <p:sldId id="312" r:id="rId43"/>
    <p:sldId id="314" r:id="rId44"/>
    <p:sldId id="298" r:id="rId45"/>
    <p:sldId id="293" r:id="rId46"/>
    <p:sldId id="404" r:id="rId47"/>
    <p:sldId id="296" r:id="rId48"/>
    <p:sldId id="315" r:id="rId49"/>
    <p:sldId id="317" r:id="rId50"/>
    <p:sldId id="279" r:id="rId51"/>
    <p:sldId id="360" r:id="rId5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1A683086-8B14-4F7B-A43A-756B2D15A7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17F5CC7-6975-49D7-BC09-3EDE899C2248}" type="slidenum">
              <a:rPr lang="en-US" altLang="en-US" sz="1200">
                <a:latin typeface="Times" panose="02020603050405020304" pitchFamily="18" charset="0"/>
              </a:rPr>
              <a:pPr/>
              <a:t>5</a:t>
            </a:fld>
            <a:endParaRPr lang="en-US" altLang="en-US" sz="1200">
              <a:latin typeface="Times" panose="02020603050405020304" pitchFamily="18" charset="0"/>
            </a:endParaRPr>
          </a:p>
        </p:txBody>
      </p:sp>
      <p:sp>
        <p:nvSpPr>
          <p:cNvPr id="33795" name="Rectangle 2">
            <a:extLst>
              <a:ext uri="{FF2B5EF4-FFF2-40B4-BE49-F238E27FC236}">
                <a16:creationId xmlns:a16="http://schemas.microsoft.com/office/drawing/2014/main" id="{E00D0D6E-8AF4-4CD2-AF02-1B6928D9DFBD}"/>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718F7ECF-CD12-4B9B-B968-275CA37BF0A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AU" altLang="en-US">
                <a:latin typeface="Calibri" panose="020F0502020204030204" pitchFamily="34" charset="0"/>
                <a:ea typeface="ＭＳ Ｐゴシック" panose="020B0600070205080204" pitchFamily="34" charset="-128"/>
              </a:rPr>
              <a:t>What is design and technology innovation?</a:t>
            </a:r>
          </a:p>
          <a:p>
            <a:r>
              <a:rPr lang="en-AU" altLang="en-US">
                <a:latin typeface="Calibri" panose="020F0502020204030204" pitchFamily="34" charset="0"/>
                <a:ea typeface="ＭＳ Ｐゴシック" panose="020B0600070205080204" pitchFamily="34" charset="-128"/>
              </a:rPr>
              <a:t>But what is design and technology innovation? This focuses human and business elements of technology? There has been a lot of commentary over the past decade about whether Australia produces cars that no one wants to drive or pay for. Focusing on design and technology innovation considers what users are looking for, what are the benefits to them, why and how to they use it. It does not only focus on design but also business elements. How much will they pay? How much will they buy? How will they distribute – locally and overseas. The picture on the bottom left is one a Flinders researcher who won several design awards for the Orby which is a device that helps children with Cerebral Palsy play games and improve their fine motor skills. In developing that technology, he had to consider what are the benefits for users and also business elements – how much will it cost to manufacture, how many units can be sold locally and internationally. We have had a group of students work in developing a commercialization plan for this technology.</a:t>
            </a:r>
          </a:p>
          <a:p>
            <a:endParaRPr lang="en-US" altLang="en-US">
              <a:latin typeface="Calibri" panose="020F0502020204030204" pitchFamily="34" charset="0"/>
              <a:ea typeface="ＭＳ Ｐゴシック" panose="020B0600070205080204" pitchFamily="34" charset="-128"/>
            </a:endParaRPr>
          </a:p>
        </p:txBody>
      </p:sp>
    </p:spTree>
    <p:extLst>
      <p:ext uri="{BB962C8B-B14F-4D97-AF65-F5344CB8AC3E}">
        <p14:creationId xmlns:p14="http://schemas.microsoft.com/office/powerpoint/2010/main" val="3813757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CE8CE0E-214F-4FDF-9D4B-27E4F64D41A5}"/>
              </a:ext>
            </a:extLst>
          </p:cNvPr>
          <p:cNvSpPr>
            <a:spLocks noGrp="1" noChangeArrowheads="1"/>
          </p:cNvSpPr>
          <p:nvPr>
            <p:ph type="sldNum" sz="quarter" idx="5"/>
          </p:nvPr>
        </p:nvSpPr>
        <p:spPr>
          <a:ln/>
        </p:spPr>
        <p:txBody>
          <a:bodyPr/>
          <a:lstStyle/>
          <a:p>
            <a:fld id="{9E281AB1-FC6B-4933-9A41-D8BBADC2861E}" type="slidenum">
              <a:rPr lang="en-US" altLang="en-US"/>
              <a:pPr/>
              <a:t>12</a:t>
            </a:fld>
            <a:endParaRPr lang="en-US" altLang="en-US"/>
          </a:p>
        </p:txBody>
      </p:sp>
      <p:sp>
        <p:nvSpPr>
          <p:cNvPr id="12290" name="Rectangle 2">
            <a:extLst>
              <a:ext uri="{FF2B5EF4-FFF2-40B4-BE49-F238E27FC236}">
                <a16:creationId xmlns:a16="http://schemas.microsoft.com/office/drawing/2014/main" id="{4DDE805D-888D-4FAF-B092-A60E6BF09047}"/>
              </a:ext>
            </a:extLst>
          </p:cNvPr>
          <p:cNvSpPr>
            <a:spLocks noGrp="1" noRot="1" noChangeAspect="1" noChangeArrowheads="1" noTextEdit="1"/>
          </p:cNvSpPr>
          <p:nvPr>
            <p:ph type="sldImg"/>
          </p:nvPr>
        </p:nvSpPr>
        <p:spPr>
          <a:ln/>
        </p:spPr>
      </p:sp>
      <p:sp>
        <p:nvSpPr>
          <p:cNvPr id="12291" name="Rectangle 3">
            <a:extLst>
              <a:ext uri="{FF2B5EF4-FFF2-40B4-BE49-F238E27FC236}">
                <a16:creationId xmlns:a16="http://schemas.microsoft.com/office/drawing/2014/main" id="{0F8FF7B6-80FE-45D6-87EB-83859DFD44F9}"/>
              </a:ext>
            </a:extLst>
          </p:cNvPr>
          <p:cNvSpPr>
            <a:spLocks noGrp="1" noChangeArrowheads="1"/>
          </p:cNvSpPr>
          <p:nvPr>
            <p:ph type="body" idx="1"/>
          </p:nvPr>
        </p:nvSpPr>
        <p:spPr>
          <a:xfrm>
            <a:off x="914400" y="4343400"/>
            <a:ext cx="5029200" cy="4114800"/>
          </a:xfrm>
        </p:spPr>
        <p:txBody>
          <a:bodyPr/>
          <a:lstStyle/>
          <a:p>
            <a:r>
              <a:rPr lang="en-US" altLang="en-US"/>
              <a:t>Turning to my first question…. </a:t>
            </a:r>
          </a:p>
          <a:p>
            <a:endParaRPr lang="en-US" altLang="en-US"/>
          </a:p>
          <a:p>
            <a:r>
              <a:rPr lang="en-US" altLang="en-US"/>
              <a:t>UN Secretary General Kofi Annan has described the grand challenges facing humanity in the 21</a:t>
            </a:r>
            <a:r>
              <a:rPr lang="en-US" altLang="en-US" baseline="30000"/>
              <a:t>st</a:t>
            </a:r>
            <a:r>
              <a:rPr lang="en-US" altLang="en-US"/>
              <a:t> century as follows: “Freedom…”</a:t>
            </a:r>
          </a:p>
          <a:p>
            <a:endParaRPr lang="en-US" altLang="en-US"/>
          </a:p>
          <a:p>
            <a:r>
              <a:rPr lang="en-US" altLang="en-US"/>
              <a:t>“Sustainability goals are now ‘high table”, coupled with the classic goals for development and security.</a:t>
            </a:r>
          </a:p>
          <a:p>
            <a:endParaRPr lang="en-US" altLang="en-US"/>
          </a:p>
          <a:p>
            <a:r>
              <a:rPr lang="en-US" altLang="en-US"/>
              <a:t>Science and technology are increasingly recognized to be central to achieving these goals.  But whereas “security” has mature and well funded  R&amp;D systems based in the world’s military establishments</a:t>
            </a:r>
          </a:p>
          <a:p>
            <a:endParaRPr lang="en-US" altLang="en-US"/>
          </a:p>
          <a:p>
            <a:r>
              <a:rPr lang="en-US" altLang="en-US"/>
              <a:t>and “development” has several good examples of effective R&amp;D systems (eg. International agricultural research system, global disease campaigns)</a:t>
            </a:r>
          </a:p>
          <a:p>
            <a:endParaRPr lang="en-US" altLang="en-US"/>
          </a:p>
          <a:p>
            <a:r>
              <a:rPr lang="en-US" altLang="en-US"/>
              <a:t>Sustainability is relatively new -- as Annan put it “founders of the UN could not imagine that we would be capable of threatening the very foundations for our existence.”</a:t>
            </a:r>
          </a:p>
          <a:p>
            <a:endParaRPr lang="en-US" altLang="en-US"/>
          </a:p>
          <a:p>
            <a:r>
              <a:rPr lang="en-US" altLang="en-US"/>
              <a:t>As a consequence, the research systems we are using to harness S&amp;T to sustainability are borrowed from conventional environment disciplines and programs… and only marginally effective for the new challenges.</a:t>
            </a:r>
          </a:p>
          <a:p>
            <a:endParaRPr lang="en-US" altLang="en-US"/>
          </a:p>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582DE8D-FC15-4A67-AD7C-C32DC7BDEAED}"/>
              </a:ext>
            </a:extLst>
          </p:cNvPr>
          <p:cNvSpPr>
            <a:spLocks noGrp="1" noChangeArrowheads="1"/>
          </p:cNvSpPr>
          <p:nvPr>
            <p:ph type="sldNum" sz="quarter" idx="5"/>
          </p:nvPr>
        </p:nvSpPr>
        <p:spPr>
          <a:ln/>
        </p:spPr>
        <p:txBody>
          <a:bodyPr/>
          <a:lstStyle/>
          <a:p>
            <a:fld id="{CEE5E644-1FC7-4DE6-AFC8-B07431463C4C}" type="slidenum">
              <a:rPr lang="en-US" altLang="en-US"/>
              <a:pPr/>
              <a:t>13</a:t>
            </a:fld>
            <a:endParaRPr lang="en-US" altLang="en-US"/>
          </a:p>
        </p:txBody>
      </p:sp>
      <p:sp>
        <p:nvSpPr>
          <p:cNvPr id="14338" name="Rectangle 2">
            <a:extLst>
              <a:ext uri="{FF2B5EF4-FFF2-40B4-BE49-F238E27FC236}">
                <a16:creationId xmlns:a16="http://schemas.microsoft.com/office/drawing/2014/main" id="{13F10DA4-821E-4025-98CC-DC952AB89836}"/>
              </a:ext>
            </a:extLst>
          </p:cNvPr>
          <p:cNvSpPr>
            <a:spLocks noGrp="1" noRot="1" noChangeAspect="1" noChangeArrowheads="1" noTextEdit="1"/>
          </p:cNvSpPr>
          <p:nvPr>
            <p:ph type="sldImg"/>
          </p:nvPr>
        </p:nvSpPr>
        <p:spPr>
          <a:ln/>
        </p:spPr>
      </p:sp>
      <p:sp>
        <p:nvSpPr>
          <p:cNvPr id="14339" name="Rectangle 3">
            <a:extLst>
              <a:ext uri="{FF2B5EF4-FFF2-40B4-BE49-F238E27FC236}">
                <a16:creationId xmlns:a16="http://schemas.microsoft.com/office/drawing/2014/main" id="{9BECBE0F-2AEE-40A9-97BE-CA0EDA401466}"/>
              </a:ext>
            </a:extLst>
          </p:cNvPr>
          <p:cNvSpPr>
            <a:spLocks noGrp="1" noChangeArrowheads="1"/>
          </p:cNvSpPr>
          <p:nvPr>
            <p:ph type="body" idx="1"/>
          </p:nvPr>
        </p:nvSpPr>
        <p:spPr>
          <a:xfrm>
            <a:off x="914400" y="4343400"/>
            <a:ext cx="5029200" cy="4114800"/>
          </a:xfrm>
        </p:spPr>
        <p:txBody>
          <a:bodyPr/>
          <a:lstStyle/>
          <a:p>
            <a:r>
              <a:rPr lang="en-US" altLang="en-US"/>
              <a:t>This global discourse reveals a growing consensus that S&amp;T for SD should be….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9B2FF7-8122-4B66-B201-7A96052EBE65}"/>
              </a:ext>
            </a:extLst>
          </p:cNvPr>
          <p:cNvSpPr>
            <a:spLocks noGrp="1" noChangeArrowheads="1"/>
          </p:cNvSpPr>
          <p:nvPr>
            <p:ph type="sldNum" sz="quarter" idx="5"/>
          </p:nvPr>
        </p:nvSpPr>
        <p:spPr>
          <a:ln/>
        </p:spPr>
        <p:txBody>
          <a:bodyPr/>
          <a:lstStyle/>
          <a:p>
            <a:fld id="{B323E0A4-E7B6-4A70-AFAE-F99953ED170C}" type="slidenum">
              <a:rPr lang="en-US" altLang="en-US"/>
              <a:pPr/>
              <a:t>17</a:t>
            </a:fld>
            <a:endParaRPr lang="en-US" altLang="en-US"/>
          </a:p>
        </p:txBody>
      </p:sp>
      <p:sp>
        <p:nvSpPr>
          <p:cNvPr id="36866" name="Rectangle 2">
            <a:extLst>
              <a:ext uri="{FF2B5EF4-FFF2-40B4-BE49-F238E27FC236}">
                <a16:creationId xmlns:a16="http://schemas.microsoft.com/office/drawing/2014/main" id="{8E233461-23D9-4FC7-ACA8-79E0B2394CF7}"/>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2CF1F690-504B-44A8-9B27-A71A0C00FF6F}"/>
              </a:ext>
            </a:extLst>
          </p:cNvPr>
          <p:cNvSpPr>
            <a:spLocks noGrp="1" noChangeArrowheads="1"/>
          </p:cNvSpPr>
          <p:nvPr>
            <p:ph type="body" idx="1"/>
          </p:nvPr>
        </p:nvSpPr>
        <p:spPr>
          <a:xfrm>
            <a:off x="914400" y="4343400"/>
            <a:ext cx="5029200" cy="4114800"/>
          </a:xfrm>
        </p:spPr>
        <p:txBody>
          <a:bodyPr/>
          <a:lstStyle/>
          <a:p>
            <a:r>
              <a:rPr lang="en-US" altLang="en-US"/>
              <a:t>Fortunately, we have examples of such research systems.  Among those that have been relatively effective in meeting such goals are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F38948B-43A2-45A2-B4F2-52A3747925C2}"/>
              </a:ext>
            </a:extLst>
          </p:cNvPr>
          <p:cNvSpPr>
            <a:spLocks noGrp="1" noChangeArrowheads="1"/>
          </p:cNvSpPr>
          <p:nvPr>
            <p:ph type="sldNum" sz="quarter" idx="5"/>
          </p:nvPr>
        </p:nvSpPr>
        <p:spPr>
          <a:ln/>
        </p:spPr>
        <p:txBody>
          <a:bodyPr/>
          <a:lstStyle/>
          <a:p>
            <a:fld id="{343D66EE-C2ED-4706-B08C-7A03220A02A2}" type="slidenum">
              <a:rPr lang="en-US" altLang="en-US"/>
              <a:pPr/>
              <a:t>18</a:t>
            </a:fld>
            <a:endParaRPr lang="en-US" altLang="en-US"/>
          </a:p>
        </p:txBody>
      </p:sp>
      <p:sp>
        <p:nvSpPr>
          <p:cNvPr id="34818" name="Rectangle 2">
            <a:extLst>
              <a:ext uri="{FF2B5EF4-FFF2-40B4-BE49-F238E27FC236}">
                <a16:creationId xmlns:a16="http://schemas.microsoft.com/office/drawing/2014/main" id="{2857D37F-69BF-4827-8415-9B9E78C70BA6}"/>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86FE4F35-FE51-41B5-ADDF-87D187624162}"/>
              </a:ext>
            </a:extLst>
          </p:cNvPr>
          <p:cNvSpPr>
            <a:spLocks noGrp="1" noChangeArrowheads="1"/>
          </p:cNvSpPr>
          <p:nvPr>
            <p:ph type="body" idx="1"/>
          </p:nvPr>
        </p:nvSpPr>
        <p:spPr>
          <a:xfrm>
            <a:off x="914400" y="4343400"/>
            <a:ext cx="5029200" cy="4114800"/>
          </a:xfrm>
        </p:spPr>
        <p:txBody>
          <a:bodyPr/>
          <a:lstStyle/>
          <a:p>
            <a:r>
              <a:rPr lang="en-US" altLang="en-US"/>
              <a:t>Fortunately, we have examples of such research systems.  Among those that have been relatively effective in meeting such goals are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1A683086-8B14-4F7B-A43A-756B2D15A7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17F5CC7-6975-49D7-BC09-3EDE899C2248}" type="slidenum">
              <a:rPr lang="en-US" altLang="en-US" sz="1200">
                <a:latin typeface="Times" panose="02020603050405020304" pitchFamily="18" charset="0"/>
              </a:rPr>
              <a:pPr/>
              <a:t>48</a:t>
            </a:fld>
            <a:endParaRPr lang="en-US" altLang="en-US" sz="1200">
              <a:latin typeface="Times" panose="02020603050405020304" pitchFamily="18" charset="0"/>
            </a:endParaRPr>
          </a:p>
        </p:txBody>
      </p:sp>
      <p:sp>
        <p:nvSpPr>
          <p:cNvPr id="33795" name="Rectangle 2">
            <a:extLst>
              <a:ext uri="{FF2B5EF4-FFF2-40B4-BE49-F238E27FC236}">
                <a16:creationId xmlns:a16="http://schemas.microsoft.com/office/drawing/2014/main" id="{E00D0D6E-8AF4-4CD2-AF02-1B6928D9DFBD}"/>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718F7ECF-CD12-4B9B-B968-275CA37BF0A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AU" altLang="en-US">
                <a:latin typeface="Calibri" panose="020F0502020204030204" pitchFamily="34" charset="0"/>
                <a:ea typeface="ＭＳ Ｐゴシック" panose="020B0600070205080204" pitchFamily="34" charset="-128"/>
              </a:rPr>
              <a:t>What is design and technology innovation?</a:t>
            </a:r>
          </a:p>
          <a:p>
            <a:r>
              <a:rPr lang="en-AU" altLang="en-US">
                <a:latin typeface="Calibri" panose="020F0502020204030204" pitchFamily="34" charset="0"/>
                <a:ea typeface="ＭＳ Ｐゴシック" panose="020B0600070205080204" pitchFamily="34" charset="-128"/>
              </a:rPr>
              <a:t>But what is design and technology innovation? This focuses human and business elements of technology? There has been a lot of commentary over the past decade about whether Australia produces cars that no one wants to drive or pay for. Focusing on design and technology innovation considers what users are looking for, what are the benefits to them, why and how to they use it. It does not only focus on design but also business elements. How much will they pay? How much will they buy? How will they distribute – locally and overseas. The picture on the bottom left is one a Flinders researcher who won several design awards for the Orby which is a device that helps children with Cerebral Palsy play games and improve their fine motor skills. In developing that technology, he had to consider what are the benefits for users and also business elements – how much will it cost to manufacture, how many units can be sold locally and internationally. We have had a group of students work in developing a commercialization plan for this technology.</a:t>
            </a:r>
          </a:p>
          <a:p>
            <a:endParaRPr lang="en-US" altLang="en-US">
              <a:latin typeface="Calibri" panose="020F0502020204030204" pitchFamily="34"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Rectangle 16">
            <a:extLst>
              <a:ext uri="{FF2B5EF4-FFF2-40B4-BE49-F238E27FC236}">
                <a16:creationId xmlns:a16="http://schemas.microsoft.com/office/drawing/2014/main" id="{5D0A4237-D67A-40DE-BFB0-BCD5DE2568D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ＭＳ Ｐゴシック" panose="020B0600070205080204"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ＭＳ Ｐゴシック" panose="020B0600070205080204"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ＭＳ Ｐゴシック" panose="020B0600070205080204" pitchFamily="34" charset="-128"/>
              </a:defRPr>
            </a:lvl9pPr>
          </a:lstStyle>
          <a:p>
            <a:fld id="{9F0D1412-8080-47EF-A958-B4F230779C4D}" type="slidenum">
              <a:rPr lang="en-GB" altLang="en-US" sz="1200">
                <a:solidFill>
                  <a:srgbClr val="000000"/>
                </a:solidFill>
              </a:rPr>
              <a:pPr/>
              <a:t>49</a:t>
            </a:fld>
            <a:endParaRPr lang="en-GB" altLang="en-US" sz="1200">
              <a:solidFill>
                <a:srgbClr val="000000"/>
              </a:solidFill>
            </a:endParaRPr>
          </a:p>
        </p:txBody>
      </p:sp>
      <p:sp>
        <p:nvSpPr>
          <p:cNvPr id="34819" name="Text Box 1">
            <a:extLst>
              <a:ext uri="{FF2B5EF4-FFF2-40B4-BE49-F238E27FC236}">
                <a16:creationId xmlns:a16="http://schemas.microsoft.com/office/drawing/2014/main" id="{1154E0EE-CFD6-4706-8C95-EF0C0FFE3314}"/>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AU" altLang="en-US">
              <a:solidFill>
                <a:srgbClr val="FFFFFF"/>
              </a:solidFill>
            </a:endParaRPr>
          </a:p>
        </p:txBody>
      </p:sp>
      <p:sp>
        <p:nvSpPr>
          <p:cNvPr id="34820" name="Rectangle 2">
            <a:extLst>
              <a:ext uri="{FF2B5EF4-FFF2-40B4-BE49-F238E27FC236}">
                <a16:creationId xmlns:a16="http://schemas.microsoft.com/office/drawing/2014/main" id="{CFB6C869-79C9-4381-AC03-AC6D259DB0B7}"/>
              </a:ext>
            </a:extLst>
          </p:cNvPr>
          <p:cNvSpPr>
            <a:spLocks noGrp="1" noChangeArrowheads="1"/>
          </p:cNvSpPr>
          <p:nvPr>
            <p:ph type="body"/>
          </p:nvPr>
        </p:nvSpPr>
        <p:spPr>
          <a:xfrm>
            <a:off x="914400" y="4343400"/>
            <a:ext cx="5014913" cy="41005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r>
              <a:rPr lang="en-US" altLang="en-US">
                <a:latin typeface="Times New Roman" panose="02020603050405020304" pitchFamily="18" charset="0"/>
                <a:ea typeface="ＭＳ Ｐゴシック" panose="020B0600070205080204" pitchFamily="34" charset="-128"/>
              </a:rPr>
              <a:t>http://knol.google.com/k/sajid-khan/the-difference-between-creativity-and/2whdi0jnjfq1x/699#</a:t>
            </a:r>
          </a:p>
          <a:p>
            <a:r>
              <a:rPr lang="en-US" altLang="en-US">
                <a:latin typeface="Times New Roman" panose="02020603050405020304" pitchFamily="18" charset="0"/>
                <a:ea typeface="ＭＳ Ｐゴシック" panose="020B0600070205080204" pitchFamily="34" charset="-128"/>
              </a:rPr>
              <a:t>http://innovateonpurpose.blogspot.com/2006/05/creativity-versus-innovation.html</a:t>
            </a:r>
          </a:p>
          <a:p>
            <a:r>
              <a:rPr lang="en-US" altLang="en-US">
                <a:latin typeface="Times New Roman" panose="02020603050405020304" pitchFamily="18" charset="0"/>
                <a:ea typeface="ＭＳ Ｐゴシック" panose="020B0600070205080204" pitchFamily="34" charset="-128"/>
              </a:rPr>
              <a:t>http://money.cnn.com/video/fortune/2009/12/10/f_innovation_fahrenheit212.fortune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AE496634-6496-419B-80C2-A1908BF367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04E47DD-1B73-48A2-93EB-45B5E8AD53AA}" type="slidenum">
              <a:rPr lang="en-US" altLang="en-US" sz="1200">
                <a:latin typeface="Times" panose="02020603050405020304" pitchFamily="18" charset="0"/>
              </a:rPr>
              <a:pPr/>
              <a:t>50</a:t>
            </a:fld>
            <a:endParaRPr lang="en-US" altLang="en-US" sz="1200">
              <a:latin typeface="Times" panose="02020603050405020304" pitchFamily="18" charset="0"/>
            </a:endParaRPr>
          </a:p>
        </p:txBody>
      </p:sp>
      <p:sp>
        <p:nvSpPr>
          <p:cNvPr id="35843" name="Rectangle 2">
            <a:extLst>
              <a:ext uri="{FF2B5EF4-FFF2-40B4-BE49-F238E27FC236}">
                <a16:creationId xmlns:a16="http://schemas.microsoft.com/office/drawing/2014/main" id="{D289527E-6C01-4426-8696-304A60B61E30}"/>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25858779-829A-4E9C-A5D5-7A4B995A675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AU" altLang="en-US">
                <a:latin typeface="Calibri" panose="020F0502020204030204" pitchFamily="34" charset="0"/>
                <a:ea typeface="ＭＳ Ｐゴシック" panose="020B0600070205080204" pitchFamily="34" charset="-128"/>
              </a:rPr>
              <a:t>What is design and technology innovation?</a:t>
            </a:r>
          </a:p>
          <a:p>
            <a:r>
              <a:rPr lang="en-AU" altLang="en-US">
                <a:latin typeface="Calibri" panose="020F0502020204030204" pitchFamily="34" charset="0"/>
                <a:ea typeface="ＭＳ Ｐゴシック" panose="020B0600070205080204" pitchFamily="34" charset="-128"/>
              </a:rPr>
              <a:t>But what is design and technology innovation? This focuses human and business elements of technology? There has been a lot of commentary over the past decade about whether Australia produces cars that no one wants to drive or pay for. Focusing on design and technology innovation considers what users are looking for, what are the benefits to them, why and how to they use it. It does not only focus on design but also business elements. How much will they pay? How much will they buy? How will they distribute – locally and overseas. The picture on the bottom left is one a Flinders researcher who won several design awards for the Orby which is a device that helps children with Cerebral Palsy play games and improve their fine motor skills. In developing that technology, he had to consider what are the benefits for users and also business elements – how much will it cost to manufacture, how many units can be sold locally and internationally. We have had a group of students work in developing a commercialization plan for this technology.</a:t>
            </a:r>
          </a:p>
          <a:p>
            <a:endParaRPr lang="en-US" altLang="en-US">
              <a:latin typeface="Calibri" panose="020F0502020204030204" pitchFamily="34"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CC76D32-6044-4F84-95F5-A8391B8DE011}" type="slidenum">
              <a:rPr lang="en-US">
                <a:solidFill>
                  <a:prstClr val="black"/>
                </a:solidFill>
              </a:rPr>
              <a:pPr/>
              <a:t>51</a:t>
            </a:fld>
            <a:endParaRPr lang="en-US" dirty="0">
              <a:solidFill>
                <a:prstClr val="black"/>
              </a:solidFill>
            </a:endParaRPr>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F4D6-CC3E-4A96-B402-EBD138D401B9}"/>
              </a:ext>
            </a:extLst>
          </p:cNvPr>
          <p:cNvSpPr>
            <a:spLocks noGrp="1"/>
          </p:cNvSpPr>
          <p:nvPr>
            <p:ph type="title" sz="quarter"/>
          </p:nvPr>
        </p:nvSpPr>
        <p:spPr>
          <a:xfrm>
            <a:off x="457200" y="274638"/>
            <a:ext cx="8229600" cy="1143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E6714D-263D-45F6-87BF-4FBC27B1DC40}"/>
              </a:ext>
            </a:extLst>
          </p:cNvPr>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5C81B0-91B7-41AF-AC64-4044999FD9B9}"/>
              </a:ext>
            </a:extLst>
          </p:cNvPr>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a:extLst>
              <a:ext uri="{FF2B5EF4-FFF2-40B4-BE49-F238E27FC236}">
                <a16:creationId xmlns:a16="http://schemas.microsoft.com/office/drawing/2014/main" id="{7C8BCD83-B598-4F4D-B4BB-F789490BA746}"/>
              </a:ext>
            </a:extLst>
          </p:cNvPr>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a:extLst>
              <a:ext uri="{FF2B5EF4-FFF2-40B4-BE49-F238E27FC236}">
                <a16:creationId xmlns:a16="http://schemas.microsoft.com/office/drawing/2014/main" id="{A30E753A-E1DF-4CCC-9A8D-4481A0D020C7}"/>
              </a:ext>
            </a:extLst>
          </p:cNvPr>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D0E403-2E58-4B5C-9F0B-E4329CDB6366}"/>
              </a:ext>
            </a:extLst>
          </p:cNvPr>
          <p:cNvSpPr>
            <a:spLocks noGrp="1"/>
          </p:cNvSpPr>
          <p:nvPr>
            <p:ph type="dt" sz="half" idx="10"/>
          </p:nvPr>
        </p:nvSpPr>
        <p:spPr>
          <a:xfrm>
            <a:off x="457200" y="6245225"/>
            <a:ext cx="2133600" cy="476250"/>
          </a:xfrm>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CFAF7845-7428-4040-A4D5-DD8CB65C7651}"/>
              </a:ext>
            </a:extLst>
          </p:cNvPr>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2DC5BD35-F329-4DD4-B44F-84A75354FF84}"/>
              </a:ext>
            </a:extLst>
          </p:cNvPr>
          <p:cNvSpPr>
            <a:spLocks noGrp="1"/>
          </p:cNvSpPr>
          <p:nvPr>
            <p:ph type="sldNum" sz="quarter" idx="12"/>
          </p:nvPr>
        </p:nvSpPr>
        <p:spPr>
          <a:xfrm>
            <a:off x="6553200" y="6245225"/>
            <a:ext cx="2133600" cy="476250"/>
          </a:xfrm>
        </p:spPr>
        <p:txBody>
          <a:bodyPr/>
          <a:lstStyle>
            <a:lvl1pPr>
              <a:defRPr/>
            </a:lvl1pPr>
          </a:lstStyle>
          <a:p>
            <a:fld id="{6A3DB43D-0E16-4AA1-B320-AC8CB78A4769}" type="slidenum">
              <a:rPr lang="en-US" altLang="en-US"/>
              <a:pPr/>
              <a:t>‹#›</a:t>
            </a:fld>
            <a:endParaRPr lang="en-US" altLang="en-US"/>
          </a:p>
        </p:txBody>
      </p:sp>
    </p:spTree>
    <p:extLst>
      <p:ext uri="{BB962C8B-B14F-4D97-AF65-F5344CB8AC3E}">
        <p14:creationId xmlns:p14="http://schemas.microsoft.com/office/powerpoint/2010/main" val="3876570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1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36.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1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37.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image" Target="../media/image20.jpeg"/><Relationship Id="rId1" Type="http://schemas.openxmlformats.org/officeDocument/2006/relationships/slideLayout" Target="../slideLayouts/slideLayout1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38.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image" Target="../media/image27.jpeg"/><Relationship Id="rId1" Type="http://schemas.openxmlformats.org/officeDocument/2006/relationships/slideLayout" Target="../slideLayouts/slideLayout1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39.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35.jpeg"/><Relationship Id="rId7" Type="http://schemas.openxmlformats.org/officeDocument/2006/relationships/image" Target="../media/image39.jpeg"/><Relationship Id="rId2" Type="http://schemas.openxmlformats.org/officeDocument/2006/relationships/image" Target="../media/image34.jpeg"/><Relationship Id="rId1" Type="http://schemas.openxmlformats.org/officeDocument/2006/relationships/slideLayout" Target="../slideLayouts/slideLayout1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40.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image" Target="../media/image42.jpeg"/><Relationship Id="rId7" Type="http://schemas.openxmlformats.org/officeDocument/2006/relationships/image" Target="../media/image46.jpeg"/><Relationship Id="rId2" Type="http://schemas.openxmlformats.org/officeDocument/2006/relationships/image" Target="../media/image41.jpeg"/><Relationship Id="rId1" Type="http://schemas.openxmlformats.org/officeDocument/2006/relationships/slideLayout" Target="../slideLayouts/slideLayout12.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 Id="rId9" Type="http://schemas.openxmlformats.org/officeDocument/2006/relationships/image" Target="../media/image48.jpeg"/></Relationships>
</file>

<file path=ppt/slides/_rels/slide41.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50.jpeg"/><Relationship Id="rId7" Type="http://schemas.openxmlformats.org/officeDocument/2006/relationships/image" Target="../media/image54.jpeg"/><Relationship Id="rId2" Type="http://schemas.openxmlformats.org/officeDocument/2006/relationships/image" Target="../media/image49.jpeg"/><Relationship Id="rId1" Type="http://schemas.openxmlformats.org/officeDocument/2006/relationships/slideLayout" Target="../slideLayouts/slideLayout12.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42.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image" Target="../media/image61.jpeg"/><Relationship Id="rId2" Type="http://schemas.openxmlformats.org/officeDocument/2006/relationships/image" Target="../media/image56.jpeg"/><Relationship Id="rId1" Type="http://schemas.openxmlformats.org/officeDocument/2006/relationships/slideLayout" Target="../slideLayouts/slideLayout12.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43.xml.rels><?xml version="1.0" encoding="UTF-8" standalone="yes"?>
<Relationships xmlns="http://schemas.openxmlformats.org/package/2006/relationships"><Relationship Id="rId3" Type="http://schemas.openxmlformats.org/officeDocument/2006/relationships/image" Target="../media/image63.wmf"/><Relationship Id="rId2" Type="http://schemas.openxmlformats.org/officeDocument/2006/relationships/image" Target="../media/image62.jpeg"/><Relationship Id="rId1" Type="http://schemas.openxmlformats.org/officeDocument/2006/relationships/slideLayout" Target="../slideLayouts/slideLayout12.xml"/><Relationship Id="rId6" Type="http://schemas.openxmlformats.org/officeDocument/2006/relationships/image" Target="../media/image66.jpeg"/><Relationship Id="rId5" Type="http://schemas.openxmlformats.org/officeDocument/2006/relationships/image" Target="../media/image65.wmf"/><Relationship Id="rId4" Type="http://schemas.openxmlformats.org/officeDocument/2006/relationships/image" Target="../media/image64.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9.png"/><Relationship Id="rId4" Type="http://schemas.openxmlformats.org/officeDocument/2006/relationships/image" Target="../media/image68.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763688" y="1772816"/>
            <a:ext cx="7772400" cy="1470025"/>
          </a:xfrm>
        </p:spPr>
        <p:txBody>
          <a:bodyPr/>
          <a:lstStyle/>
          <a:p>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dirty="0">
                <a:solidFill>
                  <a:srgbClr val="FF0000"/>
                </a:solidFill>
              </a:rPr>
              <a:t>Week 9 </a:t>
            </a:r>
            <a:br>
              <a:rPr lang="en-US" altLang="en-US" sz="4000" b="1" dirty="0">
                <a:solidFill>
                  <a:srgbClr val="FF0000"/>
                </a:solidFill>
              </a:rPr>
            </a:br>
            <a:r>
              <a:rPr lang="en-US" altLang="en-US" sz="3600" b="1" dirty="0">
                <a:latin typeface="Tahoma" panose="020B0604030504040204" pitchFamily="34" charset="0"/>
                <a:ea typeface="Tahoma" panose="020B0604030504040204" pitchFamily="34" charset="0"/>
                <a:cs typeface="Tahoma" panose="020B0604030504040204" pitchFamily="34" charset="0"/>
              </a:rPr>
              <a:t>Innovation </a:t>
            </a:r>
            <a:br>
              <a:rPr lang="en-US" altLang="en-US" sz="3600" b="1" dirty="0">
                <a:latin typeface="Tahoma" panose="020B0604030504040204" pitchFamily="34" charset="0"/>
                <a:ea typeface="Tahoma" panose="020B0604030504040204" pitchFamily="34" charset="0"/>
                <a:cs typeface="Tahoma" panose="020B0604030504040204" pitchFamily="34" charset="0"/>
              </a:rPr>
            </a:br>
            <a:r>
              <a:rPr lang="en-US" altLang="en-US" sz="3600" b="1" dirty="0">
                <a:latin typeface="Tahoma" panose="020B0604030504040204" pitchFamily="34" charset="0"/>
                <a:ea typeface="Tahoma" panose="020B0604030504040204" pitchFamily="34" charset="0"/>
                <a:cs typeface="Tahoma" panose="020B0604030504040204" pitchFamily="34" charset="0"/>
              </a:rPr>
              <a:t>&amp; </a:t>
            </a:r>
            <a:br>
              <a:rPr lang="en-US" altLang="en-US" sz="3600" b="1" dirty="0">
                <a:latin typeface="Tahoma" panose="020B0604030504040204" pitchFamily="34" charset="0"/>
                <a:ea typeface="Tahoma" panose="020B0604030504040204" pitchFamily="34" charset="0"/>
                <a:cs typeface="Tahoma" panose="020B0604030504040204" pitchFamily="34" charset="0"/>
              </a:rPr>
            </a:br>
            <a:r>
              <a:rPr lang="en-US" altLang="en-US" sz="3600" b="1" dirty="0">
                <a:latin typeface="Tahoma" panose="020B0604030504040204" pitchFamily="34" charset="0"/>
                <a:ea typeface="Tahoma" panose="020B0604030504040204" pitchFamily="34" charset="0"/>
                <a:cs typeface="Tahoma" panose="020B0604030504040204" pitchFamily="34" charset="0"/>
              </a:rPr>
              <a:t>Sustainable Development</a:t>
            </a:r>
            <a:br>
              <a:rPr lang="en-GB" altLang="en-US" sz="3600" b="1" dirty="0">
                <a:latin typeface="Tahoma" panose="020B0604030504040204" pitchFamily="34" charset="0"/>
                <a:ea typeface="Tahoma" panose="020B0604030504040204" pitchFamily="34" charset="0"/>
                <a:cs typeface="Tahoma" panose="020B0604030504040204" pitchFamily="34" charset="0"/>
              </a:rPr>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36512" y="836712"/>
            <a:ext cx="8600635" cy="4351338"/>
          </a:xfrm>
        </p:spPr>
        <p:txBody>
          <a:bodyPr/>
          <a:lstStyle/>
          <a:p>
            <a:r>
              <a:rPr lang="en-GB" sz="1600" dirty="0"/>
              <a:t>Week 1 (Introduction to DIB)</a:t>
            </a:r>
          </a:p>
          <a:p>
            <a:r>
              <a:rPr lang="en-GB" sz="1600" dirty="0"/>
              <a:t>Week 2 (Creativity, Innovation, and Entrepreneurship".</a:t>
            </a:r>
          </a:p>
          <a:p>
            <a:r>
              <a:rPr lang="en-GB" sz="1600" dirty="0"/>
              <a:t>Week 3: </a:t>
            </a:r>
            <a:r>
              <a:rPr lang="en-GB" sz="1600" b="1" i="1" dirty="0"/>
              <a:t>Part 1</a:t>
            </a:r>
            <a:r>
              <a:rPr lang="en-GB" sz="1600" dirty="0"/>
              <a:t>: </a:t>
            </a:r>
            <a:r>
              <a:rPr lang="en-GB" altLang="en-US" sz="1600" dirty="0"/>
              <a:t>Concepts &amp; techniques of innovation &amp; creativity &amp; </a:t>
            </a:r>
            <a:r>
              <a:rPr lang="en-GB" altLang="en-US" sz="1600" b="1" i="1" dirty="0"/>
              <a:t>Part 2</a:t>
            </a:r>
            <a:r>
              <a:rPr lang="en-GB" altLang="en-US" sz="1600" dirty="0"/>
              <a:t>: </a:t>
            </a:r>
            <a:r>
              <a:rPr lang="en-US" altLang="en-US" sz="1600" dirty="0"/>
              <a:t> New-Product Development and Product  Life-Cycle Strategies</a:t>
            </a:r>
          </a:p>
          <a:p>
            <a:r>
              <a:rPr lang="en-US" sz="1600" dirty="0"/>
              <a:t>Week 4: </a:t>
            </a:r>
            <a:r>
              <a:rPr lang="en-GB" sz="1600" b="1" i="1" dirty="0"/>
              <a:t>Part 1</a:t>
            </a:r>
            <a:r>
              <a:rPr lang="en-GB" sz="1600" dirty="0"/>
              <a:t>: </a:t>
            </a:r>
            <a:r>
              <a:rPr lang="en-GB" altLang="en-US" sz="1600" dirty="0"/>
              <a:t>Concepts &amp; techniques of innovation &amp; creativity &amp; </a:t>
            </a:r>
            <a:r>
              <a:rPr lang="en-GB" altLang="en-US" sz="1600" b="1" i="1" dirty="0"/>
              <a:t>Part 2</a:t>
            </a:r>
            <a:r>
              <a:rPr lang="en-GB" altLang="en-US" sz="1600" dirty="0"/>
              <a:t>: </a:t>
            </a:r>
            <a:r>
              <a:rPr lang="en-US" altLang="en-US" sz="1600" dirty="0"/>
              <a:t> New-Product Development and Product  Life-Cycle Strategies</a:t>
            </a:r>
          </a:p>
          <a:p>
            <a:r>
              <a:rPr lang="en-US" sz="1600" dirty="0"/>
              <a:t>Week 5: </a:t>
            </a:r>
            <a:r>
              <a:rPr lang="en-GB" sz="1600" b="1" i="1" dirty="0"/>
              <a:t>Part 1</a:t>
            </a:r>
            <a:r>
              <a:rPr lang="en-GB" sz="1600" dirty="0"/>
              <a:t>: </a:t>
            </a:r>
            <a:r>
              <a:rPr lang="en-GB" altLang="en-US" sz="1600" dirty="0"/>
              <a:t>Innovation, Growth &amp; Competition &amp; </a:t>
            </a:r>
            <a:r>
              <a:rPr lang="en-GB" altLang="en-US" sz="1600" b="1" i="1" dirty="0"/>
              <a:t>Part 2</a:t>
            </a:r>
            <a:r>
              <a:rPr lang="en-GB" altLang="en-US" sz="1600" dirty="0"/>
              <a:t>:</a:t>
            </a:r>
            <a:r>
              <a:rPr lang="en-US" altLang="en-US" sz="1600" b="1" dirty="0"/>
              <a:t> </a:t>
            </a:r>
            <a:r>
              <a:rPr lang="en-US" altLang="en-US" sz="1600" dirty="0"/>
              <a:t>Open and Closed Innovation</a:t>
            </a:r>
          </a:p>
          <a:p>
            <a:r>
              <a:rPr lang="en-US" sz="1600" dirty="0"/>
              <a:t>Week 6: </a:t>
            </a:r>
            <a:r>
              <a:rPr lang="en-GB" sz="1600" b="1" i="1" dirty="0"/>
              <a:t>Part 1</a:t>
            </a:r>
            <a:r>
              <a:rPr lang="en-GB" sz="1600" dirty="0"/>
              <a:t>: </a:t>
            </a:r>
            <a:r>
              <a:rPr lang="cs-CZ" altLang="en-US" sz="1600" dirty="0">
                <a:latin typeface="Tahoma" panose="020B0604030504040204" pitchFamily="34" charset="0"/>
                <a:ea typeface="Tahoma" panose="020B0604030504040204" pitchFamily="34" charset="0"/>
                <a:cs typeface="Tahoma" panose="020B0604030504040204" pitchFamily="34" charset="0"/>
              </a:rPr>
              <a:t>Disruptive </a:t>
            </a:r>
            <a:r>
              <a:rPr lang="en-GB" altLang="en-US" sz="1600" dirty="0">
                <a:latin typeface="Tahoma" panose="020B0604030504040204" pitchFamily="34" charset="0"/>
                <a:ea typeface="Tahoma" panose="020B0604030504040204" pitchFamily="34" charset="0"/>
                <a:cs typeface="Tahoma" panose="020B0604030504040204" pitchFamily="34" charset="0"/>
              </a:rPr>
              <a:t>I</a:t>
            </a:r>
            <a:r>
              <a:rPr lang="cs-CZ" altLang="en-US" sz="1600" dirty="0">
                <a:latin typeface="Tahoma" panose="020B0604030504040204" pitchFamily="34" charset="0"/>
                <a:ea typeface="Tahoma" panose="020B0604030504040204" pitchFamily="34" charset="0"/>
                <a:cs typeface="Tahoma" panose="020B0604030504040204" pitchFamily="34" charset="0"/>
              </a:rPr>
              <a:t>nnovations </a:t>
            </a:r>
            <a:r>
              <a:rPr lang="en-GB" altLang="en-US" sz="1600" dirty="0">
                <a:latin typeface="Tahoma" panose="020B0604030504040204" pitchFamily="34" charset="0"/>
                <a:ea typeface="Tahoma" panose="020B0604030504040204" pitchFamily="34" charset="0"/>
                <a:cs typeface="Tahoma" panose="020B0604030504040204" pitchFamily="34" charset="0"/>
              </a:rPr>
              <a:t>&amp; </a:t>
            </a:r>
            <a:r>
              <a:rPr lang="en-GB" sz="1600" b="1" i="1" dirty="0"/>
              <a:t>Part 2</a:t>
            </a:r>
            <a:r>
              <a:rPr lang="en-GB" sz="1600" dirty="0"/>
              <a:t>: </a:t>
            </a:r>
            <a:r>
              <a:rPr lang="cs-CZ" altLang="en-US" sz="1600" dirty="0">
                <a:latin typeface="Tahoma" panose="020B0604030504040204" pitchFamily="34" charset="0"/>
                <a:ea typeface="Tahoma" panose="020B0604030504040204" pitchFamily="34" charset="0"/>
                <a:cs typeface="Tahoma" panose="020B0604030504040204" pitchFamily="34" charset="0"/>
              </a:rPr>
              <a:t>Innovation Impulses</a:t>
            </a:r>
            <a:endParaRPr lang="en-GB" altLang="en-US" sz="1600" dirty="0">
              <a:latin typeface="Tahoma" panose="020B0604030504040204" pitchFamily="34" charset="0"/>
              <a:ea typeface="Tahoma" panose="020B0604030504040204" pitchFamily="34" charset="0"/>
              <a:cs typeface="Tahoma" panose="020B0604030504040204" pitchFamily="34" charset="0"/>
            </a:endParaRPr>
          </a:p>
          <a:p>
            <a:r>
              <a:rPr lang="en-US" sz="1600" dirty="0"/>
              <a:t>Week 7: </a:t>
            </a:r>
            <a:r>
              <a:rPr lang="en-GB" sz="1600" b="1" i="1" dirty="0"/>
              <a:t>Part 1</a:t>
            </a:r>
            <a:r>
              <a:rPr lang="en-GB" sz="1600" dirty="0"/>
              <a:t>: </a:t>
            </a:r>
            <a:r>
              <a:rPr lang="en-US" sz="1600" dirty="0">
                <a:latin typeface="Tahoma" panose="020B0604030504040204" pitchFamily="34" charset="0"/>
                <a:ea typeface="Tahoma" panose="020B0604030504040204" pitchFamily="34" charset="0"/>
                <a:cs typeface="Tahoma" panose="020B0604030504040204" pitchFamily="34" charset="0"/>
              </a:rPr>
              <a:t>Digital Revolution, </a:t>
            </a:r>
            <a:r>
              <a:rPr lang="en-GB" sz="1600" b="1" i="1" dirty="0"/>
              <a:t>Part 2</a:t>
            </a:r>
            <a:r>
              <a:rPr lang="en-GB" sz="1600" dirty="0"/>
              <a:t>: Innovative </a:t>
            </a:r>
            <a:r>
              <a:rPr lang="en-GB" sz="1600" dirty="0" err="1"/>
              <a:t>eBusines</a:t>
            </a:r>
            <a:r>
              <a:rPr lang="en-GB" sz="1600" dirty="0"/>
              <a:t> &amp; </a:t>
            </a:r>
            <a:r>
              <a:rPr lang="en-GB" sz="1600" b="1" i="1" dirty="0"/>
              <a:t>Part 3</a:t>
            </a:r>
            <a:r>
              <a:rPr lang="en-GB" sz="1600" dirty="0"/>
              <a:t>:  </a:t>
            </a:r>
            <a:r>
              <a:rPr lang="en-GB" sz="1600" b="1" u="sng" dirty="0"/>
              <a:t>Digital Marketing</a:t>
            </a:r>
          </a:p>
          <a:p>
            <a:r>
              <a:rPr lang="en-US" sz="1600" dirty="0"/>
              <a:t>Week 8: </a:t>
            </a:r>
            <a:r>
              <a:rPr lang="en-GB" altLang="en-US" sz="1800" dirty="0"/>
              <a:t>Innovation Management &amp;  Areas of Challenge</a:t>
            </a:r>
          </a:p>
          <a:p>
            <a:pPr marL="0" indent="0">
              <a:buNone/>
            </a:pPr>
            <a:endParaRPr lang="en-GB" sz="1800" dirty="0"/>
          </a:p>
          <a:p>
            <a:pPr marL="0" indent="0">
              <a:buNone/>
            </a:pPr>
            <a:r>
              <a:rPr lang="en-GB" sz="1800" dirty="0"/>
              <a:t>This week we will look at: </a:t>
            </a:r>
          </a:p>
          <a:p>
            <a:pPr marL="0" indent="0">
              <a:buNone/>
            </a:pPr>
            <a:r>
              <a:rPr lang="en-US" altLang="en-US" sz="1800" b="1" dirty="0">
                <a:latin typeface="Tahoma" panose="020B0604030504040204" pitchFamily="34" charset="0"/>
                <a:ea typeface="Tahoma" panose="020B0604030504040204" pitchFamily="34" charset="0"/>
                <a:cs typeface="Tahoma" panose="020B0604030504040204" pitchFamily="34" charset="0"/>
              </a:rPr>
              <a:t>Innovation &amp; Sustainable Development</a:t>
            </a:r>
            <a:endParaRPr lang="en-GB" altLang="en-US" sz="1800" b="1"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000" dirty="0"/>
          </a:p>
          <a:p>
            <a:pPr marL="0" indent="0">
              <a:buNone/>
            </a:pPr>
            <a:endParaRPr lang="en-GB" sz="2000" dirty="0"/>
          </a:p>
          <a:p>
            <a:pPr marL="0" indent="0">
              <a:buNone/>
            </a:pPr>
            <a:endParaRPr lang="en-GB" sz="2000" dirty="0"/>
          </a:p>
          <a:p>
            <a:pPr marL="0" indent="0">
              <a:buNone/>
            </a:pPr>
            <a:br>
              <a:rPr lang="en-US" sz="2000" b="1" dirty="0">
                <a:latin typeface="Tahoma" panose="020B0604030504040204" pitchFamily="34" charset="0"/>
                <a:ea typeface="Tahoma" panose="020B0604030504040204" pitchFamily="34" charset="0"/>
                <a:cs typeface="Tahoma" panose="020B0604030504040204" pitchFamily="34" charset="0"/>
              </a:rPr>
            </a:br>
            <a:endParaRPr lang="en-GB" sz="2000" dirty="0"/>
          </a:p>
          <a:p>
            <a:endParaRPr lang="en-GB" sz="2400" dirty="0"/>
          </a:p>
          <a:p>
            <a:endParaRPr lang="en-US" altLang="en-US" dirty="0"/>
          </a:p>
          <a:p>
            <a:endParaRPr lang="en-GB" dirty="0"/>
          </a:p>
          <a:p>
            <a:endParaRPr lang="en-GB" dirty="0"/>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457200" y="8730"/>
            <a:ext cx="8229600" cy="1143000"/>
          </a:xfrm>
        </p:spPr>
        <p:txBody>
          <a:bodyPr/>
          <a:lstStyle/>
          <a:p>
            <a:r>
              <a:rPr lang="en-US" dirty="0"/>
              <a:t>Recap</a:t>
            </a:r>
          </a:p>
        </p:txBody>
      </p:sp>
    </p:spTree>
    <p:extLst>
      <p:ext uri="{BB962C8B-B14F-4D97-AF65-F5344CB8AC3E}">
        <p14:creationId xmlns:p14="http://schemas.microsoft.com/office/powerpoint/2010/main" val="2459724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827584" y="1916832"/>
            <a:ext cx="8229600" cy="1143000"/>
          </a:xfrm>
        </p:spPr>
        <p:txBody>
          <a:bodyPr/>
          <a:lstStyle/>
          <a:p>
            <a:r>
              <a:rPr lang="en-US" altLang="en-US" b="1" dirty="0">
                <a:latin typeface="Tahoma" panose="020B0604030504040204" pitchFamily="34" charset="0"/>
                <a:ea typeface="Tahoma" panose="020B0604030504040204" pitchFamily="34" charset="0"/>
                <a:cs typeface="Tahoma" panose="020B0604030504040204" pitchFamily="34" charset="0"/>
              </a:rPr>
              <a:t>Innovation </a:t>
            </a:r>
            <a:br>
              <a:rPr lang="en-US" altLang="en-US" b="1" dirty="0">
                <a:latin typeface="Tahoma" panose="020B0604030504040204" pitchFamily="34" charset="0"/>
                <a:ea typeface="Tahoma" panose="020B0604030504040204" pitchFamily="34" charset="0"/>
                <a:cs typeface="Tahoma" panose="020B0604030504040204" pitchFamily="34" charset="0"/>
              </a:rPr>
            </a:br>
            <a:r>
              <a:rPr lang="en-US" altLang="en-US" b="1" dirty="0">
                <a:latin typeface="Tahoma" panose="020B0604030504040204" pitchFamily="34" charset="0"/>
                <a:ea typeface="Tahoma" panose="020B0604030504040204" pitchFamily="34" charset="0"/>
                <a:cs typeface="Tahoma" panose="020B0604030504040204" pitchFamily="34" charset="0"/>
              </a:rPr>
              <a:t>&amp; </a:t>
            </a:r>
            <a:br>
              <a:rPr lang="en-US" altLang="en-US" b="1" dirty="0">
                <a:latin typeface="Tahoma" panose="020B0604030504040204" pitchFamily="34" charset="0"/>
                <a:ea typeface="Tahoma" panose="020B0604030504040204" pitchFamily="34" charset="0"/>
                <a:cs typeface="Tahoma" panose="020B0604030504040204" pitchFamily="34" charset="0"/>
              </a:rPr>
            </a:br>
            <a:r>
              <a:rPr lang="en-US" altLang="en-US" b="1" dirty="0">
                <a:latin typeface="Tahoma" panose="020B0604030504040204" pitchFamily="34" charset="0"/>
                <a:ea typeface="Tahoma" panose="020B0604030504040204" pitchFamily="34" charset="0"/>
                <a:cs typeface="Tahoma" panose="020B0604030504040204" pitchFamily="34" charset="0"/>
              </a:rPr>
              <a:t>Sustainable Development</a:t>
            </a:r>
            <a:br>
              <a:rPr lang="en-GB" altLang="en-US" b="1" dirty="0">
                <a:latin typeface="Tahoma" panose="020B0604030504040204" pitchFamily="34" charset="0"/>
                <a:ea typeface="Tahoma" panose="020B0604030504040204" pitchFamily="34" charset="0"/>
                <a:cs typeface="Tahoma" panose="020B0604030504040204" pitchFamily="34" charset="0"/>
              </a:rPr>
            </a:br>
            <a:endParaRPr lang="en-US" dirty="0"/>
          </a:p>
        </p:txBody>
      </p:sp>
    </p:spTree>
    <p:extLst>
      <p:ext uri="{BB962C8B-B14F-4D97-AF65-F5344CB8AC3E}">
        <p14:creationId xmlns:p14="http://schemas.microsoft.com/office/powerpoint/2010/main" val="1362324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5" name="Rectangle 5">
            <a:extLst>
              <a:ext uri="{FF2B5EF4-FFF2-40B4-BE49-F238E27FC236}">
                <a16:creationId xmlns:a16="http://schemas.microsoft.com/office/drawing/2014/main" id="{9ECBCD73-24BF-44D5-A3D5-F2056027CE2F}"/>
              </a:ext>
            </a:extLst>
          </p:cNvPr>
          <p:cNvSpPr>
            <a:spLocks noChangeArrowheads="1"/>
          </p:cNvSpPr>
          <p:nvPr/>
        </p:nvSpPr>
        <p:spPr bwMode="auto">
          <a:xfrm>
            <a:off x="1352550" y="1295400"/>
            <a:ext cx="7791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spcBef>
                <a:spcPct val="20000"/>
              </a:spcBef>
              <a:buClr>
                <a:schemeClr val="hlink"/>
              </a:buClr>
              <a:buSzPct val="70000"/>
              <a:buFont typeface="Wingdings" panose="05000000000000000000" pitchFamily="2" charset="2"/>
              <a:buChar char="n"/>
              <a:defRPr sz="3200">
                <a:solidFill>
                  <a:schemeClr val="tx1"/>
                </a:solidFill>
                <a:effectLst>
                  <a:outerShdw blurRad="38100" dist="38100" dir="2700000" algn="tl">
                    <a:srgbClr val="000000"/>
                  </a:outerShdw>
                </a:effectLst>
                <a:latin typeface="Tahoma" panose="020B0604030504040204" pitchFamily="34" charset="0"/>
              </a:defRPr>
            </a:lvl1pPr>
            <a:lvl2pPr marL="742950" indent="-285750">
              <a:spcBef>
                <a:spcPct val="20000"/>
              </a:spcBef>
              <a:buClr>
                <a:schemeClr val="tx1"/>
              </a:buClr>
              <a:buChar char="–"/>
              <a:defRPr sz="2800">
                <a:solidFill>
                  <a:schemeClr val="tx1"/>
                </a:solidFill>
                <a:effectLst>
                  <a:outerShdw blurRad="38100" dist="38100" dir="2700000" algn="tl">
                    <a:srgbClr val="000000"/>
                  </a:outerShdw>
                </a:effectLst>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effectLst>
                  <a:outerShdw blurRad="38100" dist="38100" dir="2700000" algn="tl">
                    <a:srgbClr val="000000"/>
                  </a:outerShdw>
                </a:effectLst>
                <a:latin typeface="Tahoma" panose="020B0604030504040204" pitchFamily="34" charset="0"/>
              </a:defRPr>
            </a:lvl3pPr>
            <a:lvl4pPr marL="1600200" indent="-228600">
              <a:spcBef>
                <a:spcPct val="20000"/>
              </a:spcBef>
              <a:buClr>
                <a:schemeClr val="tx1"/>
              </a:buClr>
              <a:buChar char="–"/>
              <a:defRPr sz="2000">
                <a:solidFill>
                  <a:schemeClr val="tx1"/>
                </a:solidFill>
                <a:effectLst>
                  <a:outerShdw blurRad="38100" dist="38100" dir="2700000" algn="tl">
                    <a:srgbClr val="000000"/>
                  </a:outerShdw>
                </a:effectLst>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5pPr>
            <a:lvl6pPr marL="2514600" indent="-228600" fontAlgn="base">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6pPr>
            <a:lvl7pPr marL="2971800" indent="-228600" fontAlgn="base">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7pPr>
            <a:lvl8pPr marL="3429000" indent="-228600" fontAlgn="base">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8pPr>
            <a:lvl9pPr marL="3886200" indent="-228600" fontAlgn="base">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9pPr>
          </a:lstStyle>
          <a:p>
            <a:pPr eaLnBrk="1" hangingPunct="1"/>
            <a:endParaRPr lang="en-US" altLang="en-US"/>
          </a:p>
          <a:p>
            <a:pPr eaLnBrk="1" hangingPunct="1"/>
            <a:endParaRPr lang="en-US" altLang="en-US"/>
          </a:p>
        </p:txBody>
      </p:sp>
      <p:sp>
        <p:nvSpPr>
          <p:cNvPr id="117766" name="Rectangle 6">
            <a:extLst>
              <a:ext uri="{FF2B5EF4-FFF2-40B4-BE49-F238E27FC236}">
                <a16:creationId xmlns:a16="http://schemas.microsoft.com/office/drawing/2014/main" id="{F9FE1CED-4112-4452-8A28-BC9899BD260D}"/>
              </a:ext>
            </a:extLst>
          </p:cNvPr>
          <p:cNvSpPr>
            <a:spLocks noChangeArrowheads="1"/>
          </p:cNvSpPr>
          <p:nvPr/>
        </p:nvSpPr>
        <p:spPr bwMode="auto">
          <a:xfrm>
            <a:off x="1143000" y="0"/>
            <a:ext cx="771525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a:defRPr sz="4400" b="1">
                <a:solidFill>
                  <a:schemeClr val="tx2"/>
                </a:solidFill>
                <a:effectLst>
                  <a:outerShdw blurRad="38100" dist="38100" dir="2700000" algn="tl">
                    <a:srgbClr val="000000"/>
                  </a:outerShdw>
                </a:effectLst>
                <a:latin typeface="Tahoma" panose="020B0604030504040204" pitchFamily="34" charset="0"/>
              </a:defRPr>
            </a:lvl1pPr>
            <a:lvl2pPr>
              <a:defRPr sz="4400" b="1">
                <a:solidFill>
                  <a:schemeClr val="tx2"/>
                </a:solidFill>
                <a:effectLst>
                  <a:outerShdw blurRad="38100" dist="38100" dir="2700000" algn="tl">
                    <a:srgbClr val="000000"/>
                  </a:outerShdw>
                </a:effectLst>
                <a:latin typeface="Tahoma" panose="020B0604030504040204" pitchFamily="34" charset="0"/>
              </a:defRPr>
            </a:lvl2pPr>
            <a:lvl3pPr>
              <a:defRPr sz="4400" b="1">
                <a:solidFill>
                  <a:schemeClr val="tx2"/>
                </a:solidFill>
                <a:effectLst>
                  <a:outerShdw blurRad="38100" dist="38100" dir="2700000" algn="tl">
                    <a:srgbClr val="000000"/>
                  </a:outerShdw>
                </a:effectLst>
                <a:latin typeface="Tahoma" panose="020B0604030504040204" pitchFamily="34" charset="0"/>
              </a:defRPr>
            </a:lvl3pPr>
            <a:lvl4pPr>
              <a:defRPr sz="4400" b="1">
                <a:solidFill>
                  <a:schemeClr val="tx2"/>
                </a:solidFill>
                <a:effectLst>
                  <a:outerShdw blurRad="38100" dist="38100" dir="2700000" algn="tl">
                    <a:srgbClr val="000000"/>
                  </a:outerShdw>
                </a:effectLst>
                <a:latin typeface="Tahoma" panose="020B0604030504040204" pitchFamily="34" charset="0"/>
              </a:defRPr>
            </a:lvl4pPr>
            <a:lvl5pPr>
              <a:defRPr sz="4400" b="1">
                <a:solidFill>
                  <a:schemeClr val="tx2"/>
                </a:solidFill>
                <a:effectLst>
                  <a:outerShdw blurRad="38100" dist="38100" dir="2700000" algn="tl">
                    <a:srgbClr val="000000"/>
                  </a:outerShdw>
                </a:effectLst>
                <a:latin typeface="Tahoma" panose="020B0604030504040204" pitchFamily="34" charset="0"/>
              </a:defRPr>
            </a:lvl5pPr>
            <a:lvl6pPr marL="457200" fontAlgn="base">
              <a:spcBef>
                <a:spcPct val="0"/>
              </a:spcBef>
              <a:spcAft>
                <a:spcPct val="0"/>
              </a:spcAft>
              <a:defRPr sz="4400" b="1">
                <a:solidFill>
                  <a:schemeClr val="tx2"/>
                </a:solidFill>
                <a:effectLst>
                  <a:outerShdw blurRad="38100" dist="38100" dir="2700000" algn="tl">
                    <a:srgbClr val="000000"/>
                  </a:outerShdw>
                </a:effectLst>
                <a:latin typeface="Tahoma" panose="020B0604030504040204" pitchFamily="34" charset="0"/>
              </a:defRPr>
            </a:lvl6pPr>
            <a:lvl7pPr marL="914400" fontAlgn="base">
              <a:spcBef>
                <a:spcPct val="0"/>
              </a:spcBef>
              <a:spcAft>
                <a:spcPct val="0"/>
              </a:spcAft>
              <a:defRPr sz="4400" b="1">
                <a:solidFill>
                  <a:schemeClr val="tx2"/>
                </a:solidFill>
                <a:effectLst>
                  <a:outerShdw blurRad="38100" dist="38100" dir="2700000" algn="tl">
                    <a:srgbClr val="000000"/>
                  </a:outerShdw>
                </a:effectLst>
                <a:latin typeface="Tahoma" panose="020B0604030504040204" pitchFamily="34" charset="0"/>
              </a:defRPr>
            </a:lvl7pPr>
            <a:lvl8pPr marL="1371600" fontAlgn="base">
              <a:spcBef>
                <a:spcPct val="0"/>
              </a:spcBef>
              <a:spcAft>
                <a:spcPct val="0"/>
              </a:spcAft>
              <a:defRPr sz="4400" b="1">
                <a:solidFill>
                  <a:schemeClr val="tx2"/>
                </a:solidFill>
                <a:effectLst>
                  <a:outerShdw blurRad="38100" dist="38100" dir="2700000" algn="tl">
                    <a:srgbClr val="000000"/>
                  </a:outerShdw>
                </a:effectLst>
                <a:latin typeface="Tahoma" panose="020B0604030504040204" pitchFamily="34" charset="0"/>
              </a:defRPr>
            </a:lvl8pPr>
            <a:lvl9pPr marL="1828800" fontAlgn="base">
              <a:spcBef>
                <a:spcPct val="0"/>
              </a:spcBef>
              <a:spcAft>
                <a:spcPct val="0"/>
              </a:spcAft>
              <a:defRPr sz="4400" b="1">
                <a:solidFill>
                  <a:schemeClr val="tx2"/>
                </a:solidFill>
                <a:effectLst>
                  <a:outerShdw blurRad="38100" dist="38100" dir="2700000" algn="tl">
                    <a:srgbClr val="000000"/>
                  </a:outerShdw>
                </a:effectLst>
                <a:latin typeface="Tahoma" panose="020B0604030504040204" pitchFamily="34" charset="0"/>
              </a:defRPr>
            </a:lvl9pPr>
          </a:lstStyle>
          <a:p>
            <a:pPr eaLnBrk="1" hangingPunct="1"/>
            <a:endParaRPr lang="en-US" altLang="en-US"/>
          </a:p>
        </p:txBody>
      </p:sp>
      <p:sp>
        <p:nvSpPr>
          <p:cNvPr id="117767" name="Text Box 7">
            <a:extLst>
              <a:ext uri="{FF2B5EF4-FFF2-40B4-BE49-F238E27FC236}">
                <a16:creationId xmlns:a16="http://schemas.microsoft.com/office/drawing/2014/main" id="{19A28E2A-B043-4069-8345-7217E4F193F7}"/>
              </a:ext>
            </a:extLst>
          </p:cNvPr>
          <p:cNvSpPr txBox="1">
            <a:spLocks noChangeArrowheads="1"/>
          </p:cNvSpPr>
          <p:nvPr/>
        </p:nvSpPr>
        <p:spPr bwMode="auto">
          <a:xfrm>
            <a:off x="1031076" y="214632"/>
            <a:ext cx="319658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panose="02020603050405020304" pitchFamily="18" charset="0"/>
              </a:rPr>
              <a:t>Environmentalist View</a:t>
            </a:r>
          </a:p>
        </p:txBody>
      </p:sp>
      <p:grpSp>
        <p:nvGrpSpPr>
          <p:cNvPr id="117768" name="Group 8">
            <a:extLst>
              <a:ext uri="{FF2B5EF4-FFF2-40B4-BE49-F238E27FC236}">
                <a16:creationId xmlns:a16="http://schemas.microsoft.com/office/drawing/2014/main" id="{4A6EC4CD-619B-4576-9E5C-F339A0DE8E67}"/>
              </a:ext>
            </a:extLst>
          </p:cNvPr>
          <p:cNvGrpSpPr>
            <a:grpSpLocks/>
          </p:cNvGrpSpPr>
          <p:nvPr/>
        </p:nvGrpSpPr>
        <p:grpSpPr bwMode="auto">
          <a:xfrm>
            <a:off x="474819" y="654951"/>
            <a:ext cx="3124200" cy="3117850"/>
            <a:chOff x="960" y="1584"/>
            <a:chExt cx="1968" cy="1964"/>
          </a:xfrm>
        </p:grpSpPr>
        <p:pic>
          <p:nvPicPr>
            <p:cNvPr id="117769" name="Picture 9">
              <a:extLst>
                <a:ext uri="{FF2B5EF4-FFF2-40B4-BE49-F238E27FC236}">
                  <a16:creationId xmlns:a16="http://schemas.microsoft.com/office/drawing/2014/main" id="{BA487350-0445-42AD-9CD9-4A4C76E8E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 y="1584"/>
              <a:ext cx="1968" cy="1964"/>
            </a:xfrm>
            <a:prstGeom prst="rect">
              <a:avLst/>
            </a:prstGeom>
            <a:noFill/>
            <a:extLst>
              <a:ext uri="{909E8E84-426E-40DD-AFC4-6F175D3DCCD1}">
                <a14:hiddenFill xmlns:a14="http://schemas.microsoft.com/office/drawing/2010/main">
                  <a:solidFill>
                    <a:srgbClr val="FFFFFF"/>
                  </a:solidFill>
                </a14:hiddenFill>
              </a:ext>
            </a:extLst>
          </p:spPr>
        </p:pic>
        <p:sp>
          <p:nvSpPr>
            <p:cNvPr id="117770" name="Text Box 10">
              <a:extLst>
                <a:ext uri="{FF2B5EF4-FFF2-40B4-BE49-F238E27FC236}">
                  <a16:creationId xmlns:a16="http://schemas.microsoft.com/office/drawing/2014/main" id="{0B724756-E7AB-487E-98A6-DE706EB935A5}"/>
                </a:ext>
              </a:extLst>
            </p:cNvPr>
            <p:cNvSpPr txBox="1">
              <a:spLocks noChangeArrowheads="1"/>
            </p:cNvSpPr>
            <p:nvPr/>
          </p:nvSpPr>
          <p:spPr bwMode="auto">
            <a:xfrm>
              <a:off x="1468" y="3187"/>
              <a:ext cx="1211"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u="sng" dirty="0">
                  <a:latin typeface="Times" panose="02020603050405020304" pitchFamily="18" charset="0"/>
                </a:rPr>
                <a:t>Environment</a:t>
              </a:r>
            </a:p>
          </p:txBody>
        </p:sp>
      </p:grpSp>
      <p:grpSp>
        <p:nvGrpSpPr>
          <p:cNvPr id="117771" name="Group 11">
            <a:extLst>
              <a:ext uri="{FF2B5EF4-FFF2-40B4-BE49-F238E27FC236}">
                <a16:creationId xmlns:a16="http://schemas.microsoft.com/office/drawing/2014/main" id="{788537E0-1191-4421-AEEB-8BB0C7455254}"/>
              </a:ext>
            </a:extLst>
          </p:cNvPr>
          <p:cNvGrpSpPr>
            <a:grpSpLocks/>
          </p:cNvGrpSpPr>
          <p:nvPr/>
        </p:nvGrpSpPr>
        <p:grpSpPr bwMode="auto">
          <a:xfrm>
            <a:off x="832405" y="1082360"/>
            <a:ext cx="2233878" cy="1911024"/>
            <a:chOff x="1440" y="2078"/>
            <a:chExt cx="1008" cy="912"/>
          </a:xfrm>
        </p:grpSpPr>
        <p:grpSp>
          <p:nvGrpSpPr>
            <p:cNvPr id="117772" name="Group 12">
              <a:extLst>
                <a:ext uri="{FF2B5EF4-FFF2-40B4-BE49-F238E27FC236}">
                  <a16:creationId xmlns:a16="http://schemas.microsoft.com/office/drawing/2014/main" id="{AB978A18-B380-400A-B406-5C3AFF6F83EB}"/>
                </a:ext>
              </a:extLst>
            </p:cNvPr>
            <p:cNvGrpSpPr>
              <a:grpSpLocks/>
            </p:cNvGrpSpPr>
            <p:nvPr/>
          </p:nvGrpSpPr>
          <p:grpSpPr bwMode="auto">
            <a:xfrm>
              <a:off x="1440" y="2078"/>
              <a:ext cx="1008" cy="912"/>
              <a:chOff x="3504" y="288"/>
              <a:chExt cx="576" cy="528"/>
            </a:xfrm>
          </p:grpSpPr>
          <p:sp>
            <p:nvSpPr>
              <p:cNvPr id="117773" name="Oval 13">
                <a:extLst>
                  <a:ext uri="{FF2B5EF4-FFF2-40B4-BE49-F238E27FC236}">
                    <a16:creationId xmlns:a16="http://schemas.microsoft.com/office/drawing/2014/main" id="{5AB7F130-10C1-447F-993F-8EA878969D8B}"/>
                  </a:ext>
                </a:extLst>
              </p:cNvPr>
              <p:cNvSpPr>
                <a:spLocks noChangeArrowheads="1"/>
              </p:cNvSpPr>
              <p:nvPr/>
            </p:nvSpPr>
            <p:spPr bwMode="auto">
              <a:xfrm>
                <a:off x="3504" y="288"/>
                <a:ext cx="576" cy="528"/>
              </a:xfrm>
              <a:prstGeom prst="ellipse">
                <a:avLst/>
              </a:prstGeom>
              <a:solidFill>
                <a:srgbClr val="FAFD0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74" name="Arc 14">
                <a:extLst>
                  <a:ext uri="{FF2B5EF4-FFF2-40B4-BE49-F238E27FC236}">
                    <a16:creationId xmlns:a16="http://schemas.microsoft.com/office/drawing/2014/main" id="{2E4AAA8D-74DA-4BDC-AB7E-1A995044BA03}"/>
                  </a:ext>
                </a:extLst>
              </p:cNvPr>
              <p:cNvSpPr>
                <a:spLocks/>
              </p:cNvSpPr>
              <p:nvPr/>
            </p:nvSpPr>
            <p:spPr bwMode="auto">
              <a:xfrm flipV="1">
                <a:off x="3792" y="624"/>
                <a:ext cx="192" cy="96"/>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75" name="Arc 15">
                <a:extLst>
                  <a:ext uri="{FF2B5EF4-FFF2-40B4-BE49-F238E27FC236}">
                    <a16:creationId xmlns:a16="http://schemas.microsoft.com/office/drawing/2014/main" id="{8101AE4F-5113-4E1A-88EA-36657B174FCE}"/>
                  </a:ext>
                </a:extLst>
              </p:cNvPr>
              <p:cNvSpPr>
                <a:spLocks/>
              </p:cNvSpPr>
              <p:nvPr/>
            </p:nvSpPr>
            <p:spPr bwMode="auto">
              <a:xfrm flipH="1" flipV="1">
                <a:off x="3648" y="672"/>
                <a:ext cx="144" cy="4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76" name="Oval 16">
                <a:extLst>
                  <a:ext uri="{FF2B5EF4-FFF2-40B4-BE49-F238E27FC236}">
                    <a16:creationId xmlns:a16="http://schemas.microsoft.com/office/drawing/2014/main" id="{AD729CE3-2020-4EF1-A371-E47EB4329E91}"/>
                  </a:ext>
                </a:extLst>
              </p:cNvPr>
              <p:cNvSpPr>
                <a:spLocks noChangeArrowheads="1"/>
              </p:cNvSpPr>
              <p:nvPr/>
            </p:nvSpPr>
            <p:spPr bwMode="auto">
              <a:xfrm>
                <a:off x="3840"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77" name="Oval 17">
                <a:extLst>
                  <a:ext uri="{FF2B5EF4-FFF2-40B4-BE49-F238E27FC236}">
                    <a16:creationId xmlns:a16="http://schemas.microsoft.com/office/drawing/2014/main" id="{B2231EA3-1B4B-4232-AFBA-2A50675BB8A1}"/>
                  </a:ext>
                </a:extLst>
              </p:cNvPr>
              <p:cNvSpPr>
                <a:spLocks noChangeArrowheads="1"/>
              </p:cNvSpPr>
              <p:nvPr/>
            </p:nvSpPr>
            <p:spPr bwMode="auto">
              <a:xfrm>
                <a:off x="3648"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17778" name="Text Box 18">
              <a:extLst>
                <a:ext uri="{FF2B5EF4-FFF2-40B4-BE49-F238E27FC236}">
                  <a16:creationId xmlns:a16="http://schemas.microsoft.com/office/drawing/2014/main" id="{5C40A283-C7D3-4279-BDE2-7F1F2780B93E}"/>
                </a:ext>
              </a:extLst>
            </p:cNvPr>
            <p:cNvSpPr txBox="1">
              <a:spLocks noChangeArrowheads="1"/>
            </p:cNvSpPr>
            <p:nvPr/>
          </p:nvSpPr>
          <p:spPr bwMode="auto">
            <a:xfrm>
              <a:off x="1680" y="2126"/>
              <a:ext cx="595"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panose="02020603050405020304" pitchFamily="18" charset="0"/>
                </a:rPr>
                <a:t>Social</a:t>
              </a:r>
            </a:p>
          </p:txBody>
        </p:sp>
      </p:grpSp>
      <p:grpSp>
        <p:nvGrpSpPr>
          <p:cNvPr id="117779" name="Group 19">
            <a:extLst>
              <a:ext uri="{FF2B5EF4-FFF2-40B4-BE49-F238E27FC236}">
                <a16:creationId xmlns:a16="http://schemas.microsoft.com/office/drawing/2014/main" id="{AB4E475D-61DA-44B3-AEE8-1B0BA3980368}"/>
              </a:ext>
            </a:extLst>
          </p:cNvPr>
          <p:cNvGrpSpPr>
            <a:grpSpLocks/>
          </p:cNvGrpSpPr>
          <p:nvPr/>
        </p:nvGrpSpPr>
        <p:grpSpPr bwMode="auto">
          <a:xfrm>
            <a:off x="5791200" y="579391"/>
            <a:ext cx="3261324" cy="3117850"/>
            <a:chOff x="3600" y="1632"/>
            <a:chExt cx="1824" cy="1824"/>
          </a:xfrm>
        </p:grpSpPr>
        <p:grpSp>
          <p:nvGrpSpPr>
            <p:cNvPr id="117780" name="Group 20">
              <a:extLst>
                <a:ext uri="{FF2B5EF4-FFF2-40B4-BE49-F238E27FC236}">
                  <a16:creationId xmlns:a16="http://schemas.microsoft.com/office/drawing/2014/main" id="{1A049254-9BD4-4A72-BA16-9EDEE1707EBA}"/>
                </a:ext>
              </a:extLst>
            </p:cNvPr>
            <p:cNvGrpSpPr>
              <a:grpSpLocks/>
            </p:cNvGrpSpPr>
            <p:nvPr/>
          </p:nvGrpSpPr>
          <p:grpSpPr bwMode="auto">
            <a:xfrm>
              <a:off x="3600" y="1632"/>
              <a:ext cx="1824" cy="1824"/>
              <a:chOff x="3744" y="2064"/>
              <a:chExt cx="1344" cy="1152"/>
            </a:xfrm>
          </p:grpSpPr>
          <p:sp>
            <p:nvSpPr>
              <p:cNvPr id="117781" name="Oval 21">
                <a:extLst>
                  <a:ext uri="{FF2B5EF4-FFF2-40B4-BE49-F238E27FC236}">
                    <a16:creationId xmlns:a16="http://schemas.microsoft.com/office/drawing/2014/main" id="{079ADC85-1415-438B-8E1D-9C31DE8A8A40}"/>
                  </a:ext>
                </a:extLst>
              </p:cNvPr>
              <p:cNvSpPr>
                <a:spLocks noChangeArrowheads="1"/>
              </p:cNvSpPr>
              <p:nvPr/>
            </p:nvSpPr>
            <p:spPr bwMode="auto">
              <a:xfrm>
                <a:off x="3744" y="2064"/>
                <a:ext cx="1344" cy="1152"/>
              </a:xfrm>
              <a:prstGeom prst="ellipse">
                <a:avLst/>
              </a:prstGeom>
              <a:solidFill>
                <a:srgbClr val="037C03"/>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17782" name="Picture 22">
                <a:extLst>
                  <a:ext uri="{FF2B5EF4-FFF2-40B4-BE49-F238E27FC236}">
                    <a16:creationId xmlns:a16="http://schemas.microsoft.com/office/drawing/2014/main" id="{2C9ADE09-F79C-4F70-89FA-FAA3E2864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0" y="2112"/>
                <a:ext cx="644" cy="805"/>
              </a:xfrm>
              <a:prstGeom prst="rect">
                <a:avLst/>
              </a:prstGeom>
              <a:noFill/>
              <a:extLst>
                <a:ext uri="{909E8E84-426E-40DD-AFC4-6F175D3DCCD1}">
                  <a14:hiddenFill xmlns:a14="http://schemas.microsoft.com/office/drawing/2010/main">
                    <a:solidFill>
                      <a:srgbClr val="FFFFFF"/>
                    </a:solidFill>
                  </a14:hiddenFill>
                </a:ext>
              </a:extLst>
            </p:spPr>
          </p:pic>
        </p:grpSp>
        <p:sp>
          <p:nvSpPr>
            <p:cNvPr id="117783" name="Text Box 23">
              <a:extLst>
                <a:ext uri="{FF2B5EF4-FFF2-40B4-BE49-F238E27FC236}">
                  <a16:creationId xmlns:a16="http://schemas.microsoft.com/office/drawing/2014/main" id="{85BADBE7-AE46-4BDE-9777-3F99368C6AEA}"/>
                </a:ext>
              </a:extLst>
            </p:cNvPr>
            <p:cNvSpPr txBox="1">
              <a:spLocks noChangeArrowheads="1"/>
            </p:cNvSpPr>
            <p:nvPr/>
          </p:nvSpPr>
          <p:spPr bwMode="auto">
            <a:xfrm>
              <a:off x="4092" y="2870"/>
              <a:ext cx="975" cy="2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2400" b="1" u="sng" dirty="0">
                  <a:latin typeface="Times" panose="02020603050405020304" pitchFamily="18" charset="0"/>
                </a:rPr>
                <a:t>Economy</a:t>
              </a:r>
            </a:p>
          </p:txBody>
        </p:sp>
      </p:grpSp>
      <p:grpSp>
        <p:nvGrpSpPr>
          <p:cNvPr id="117784" name="Group 24">
            <a:extLst>
              <a:ext uri="{FF2B5EF4-FFF2-40B4-BE49-F238E27FC236}">
                <a16:creationId xmlns:a16="http://schemas.microsoft.com/office/drawing/2014/main" id="{6E2B3D4D-86C8-4E27-BBCB-6DF49A2FFFDB}"/>
              </a:ext>
            </a:extLst>
          </p:cNvPr>
          <p:cNvGrpSpPr>
            <a:grpSpLocks/>
          </p:cNvGrpSpPr>
          <p:nvPr/>
        </p:nvGrpSpPr>
        <p:grpSpPr bwMode="auto">
          <a:xfrm>
            <a:off x="5799209" y="1533931"/>
            <a:ext cx="1610246" cy="1060450"/>
            <a:chOff x="4896" y="3360"/>
            <a:chExt cx="619" cy="668"/>
          </a:xfrm>
        </p:grpSpPr>
        <p:grpSp>
          <p:nvGrpSpPr>
            <p:cNvPr id="117785" name="Group 25">
              <a:extLst>
                <a:ext uri="{FF2B5EF4-FFF2-40B4-BE49-F238E27FC236}">
                  <a16:creationId xmlns:a16="http://schemas.microsoft.com/office/drawing/2014/main" id="{69D35F8C-ADA8-4235-96C4-8F947751503F}"/>
                </a:ext>
              </a:extLst>
            </p:cNvPr>
            <p:cNvGrpSpPr>
              <a:grpSpLocks/>
            </p:cNvGrpSpPr>
            <p:nvPr/>
          </p:nvGrpSpPr>
          <p:grpSpPr bwMode="auto">
            <a:xfrm>
              <a:off x="4896" y="3360"/>
              <a:ext cx="576" cy="668"/>
              <a:chOff x="3600" y="288"/>
              <a:chExt cx="384" cy="432"/>
            </a:xfrm>
          </p:grpSpPr>
          <p:sp>
            <p:nvSpPr>
              <p:cNvPr id="117786" name="Oval 26">
                <a:extLst>
                  <a:ext uri="{FF2B5EF4-FFF2-40B4-BE49-F238E27FC236}">
                    <a16:creationId xmlns:a16="http://schemas.microsoft.com/office/drawing/2014/main" id="{0582D047-2CD8-4F7B-B5C9-1C8205254325}"/>
                  </a:ext>
                </a:extLst>
              </p:cNvPr>
              <p:cNvSpPr>
                <a:spLocks noChangeArrowheads="1"/>
              </p:cNvSpPr>
              <p:nvPr/>
            </p:nvSpPr>
            <p:spPr bwMode="auto">
              <a:xfrm>
                <a:off x="3600" y="288"/>
                <a:ext cx="276" cy="432"/>
              </a:xfrm>
              <a:prstGeom prst="ellipse">
                <a:avLst/>
              </a:prstGeom>
              <a:solidFill>
                <a:srgbClr val="FAFD0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87" name="Arc 27">
                <a:extLst>
                  <a:ext uri="{FF2B5EF4-FFF2-40B4-BE49-F238E27FC236}">
                    <a16:creationId xmlns:a16="http://schemas.microsoft.com/office/drawing/2014/main" id="{128F8384-A362-4926-A829-AE74DF59AD26}"/>
                  </a:ext>
                </a:extLst>
              </p:cNvPr>
              <p:cNvSpPr>
                <a:spLocks/>
              </p:cNvSpPr>
              <p:nvPr/>
            </p:nvSpPr>
            <p:spPr bwMode="auto">
              <a:xfrm flipV="1">
                <a:off x="3792" y="624"/>
                <a:ext cx="192" cy="96"/>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88" name="Arc 28">
                <a:extLst>
                  <a:ext uri="{FF2B5EF4-FFF2-40B4-BE49-F238E27FC236}">
                    <a16:creationId xmlns:a16="http://schemas.microsoft.com/office/drawing/2014/main" id="{820521C8-9D35-4DE5-97E6-677DD4B9540A}"/>
                  </a:ext>
                </a:extLst>
              </p:cNvPr>
              <p:cNvSpPr>
                <a:spLocks/>
              </p:cNvSpPr>
              <p:nvPr/>
            </p:nvSpPr>
            <p:spPr bwMode="auto">
              <a:xfrm flipH="1" flipV="1">
                <a:off x="3648" y="672"/>
                <a:ext cx="144" cy="4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89" name="Oval 29">
                <a:extLst>
                  <a:ext uri="{FF2B5EF4-FFF2-40B4-BE49-F238E27FC236}">
                    <a16:creationId xmlns:a16="http://schemas.microsoft.com/office/drawing/2014/main" id="{278970CD-4D1B-4EEB-873E-B222F5700B0E}"/>
                  </a:ext>
                </a:extLst>
              </p:cNvPr>
              <p:cNvSpPr>
                <a:spLocks noChangeArrowheads="1"/>
              </p:cNvSpPr>
              <p:nvPr/>
            </p:nvSpPr>
            <p:spPr bwMode="auto">
              <a:xfrm>
                <a:off x="3840"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90" name="Oval 30">
                <a:extLst>
                  <a:ext uri="{FF2B5EF4-FFF2-40B4-BE49-F238E27FC236}">
                    <a16:creationId xmlns:a16="http://schemas.microsoft.com/office/drawing/2014/main" id="{A554888B-69BD-47C0-BD37-1E106DEC64C1}"/>
                  </a:ext>
                </a:extLst>
              </p:cNvPr>
              <p:cNvSpPr>
                <a:spLocks noChangeArrowheads="1"/>
              </p:cNvSpPr>
              <p:nvPr/>
            </p:nvSpPr>
            <p:spPr bwMode="auto">
              <a:xfrm>
                <a:off x="3648"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17791" name="Text Box 31">
              <a:extLst>
                <a:ext uri="{FF2B5EF4-FFF2-40B4-BE49-F238E27FC236}">
                  <a16:creationId xmlns:a16="http://schemas.microsoft.com/office/drawing/2014/main" id="{E24B23F8-E95E-476B-8B54-0DB80577202B}"/>
                </a:ext>
              </a:extLst>
            </p:cNvPr>
            <p:cNvSpPr txBox="1">
              <a:spLocks noChangeArrowheads="1"/>
            </p:cNvSpPr>
            <p:nvPr/>
          </p:nvSpPr>
          <p:spPr bwMode="auto">
            <a:xfrm>
              <a:off x="4920" y="3375"/>
              <a:ext cx="595"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panose="02020603050405020304" pitchFamily="18" charset="0"/>
                </a:rPr>
                <a:t>Social</a:t>
              </a:r>
            </a:p>
          </p:txBody>
        </p:sp>
      </p:grpSp>
      <p:grpSp>
        <p:nvGrpSpPr>
          <p:cNvPr id="117792" name="Group 32">
            <a:extLst>
              <a:ext uri="{FF2B5EF4-FFF2-40B4-BE49-F238E27FC236}">
                <a16:creationId xmlns:a16="http://schemas.microsoft.com/office/drawing/2014/main" id="{9530E6FA-59F0-41C7-81F5-93511742446B}"/>
              </a:ext>
            </a:extLst>
          </p:cNvPr>
          <p:cNvGrpSpPr>
            <a:grpSpLocks/>
          </p:cNvGrpSpPr>
          <p:nvPr/>
        </p:nvGrpSpPr>
        <p:grpSpPr bwMode="auto">
          <a:xfrm>
            <a:off x="7966212" y="1708419"/>
            <a:ext cx="1336148" cy="1129339"/>
            <a:chOff x="2880" y="3360"/>
            <a:chExt cx="700" cy="479"/>
          </a:xfrm>
        </p:grpSpPr>
        <p:pic>
          <p:nvPicPr>
            <p:cNvPr id="117793" name="Picture 33">
              <a:extLst>
                <a:ext uri="{FF2B5EF4-FFF2-40B4-BE49-F238E27FC236}">
                  <a16:creationId xmlns:a16="http://schemas.microsoft.com/office/drawing/2014/main" id="{B541E082-47E2-49DF-8332-42FC1E8346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6" y="3360"/>
              <a:ext cx="480" cy="479"/>
            </a:xfrm>
            <a:prstGeom prst="rect">
              <a:avLst/>
            </a:prstGeom>
            <a:noFill/>
            <a:extLst>
              <a:ext uri="{909E8E84-426E-40DD-AFC4-6F175D3DCCD1}">
                <a14:hiddenFill xmlns:a14="http://schemas.microsoft.com/office/drawing/2010/main">
                  <a:solidFill>
                    <a:srgbClr val="FFFFFF"/>
                  </a:solidFill>
                </a14:hiddenFill>
              </a:ext>
            </a:extLst>
          </p:spPr>
        </p:pic>
        <p:sp>
          <p:nvSpPr>
            <p:cNvPr id="117794" name="Text Box 34">
              <a:extLst>
                <a:ext uri="{FF2B5EF4-FFF2-40B4-BE49-F238E27FC236}">
                  <a16:creationId xmlns:a16="http://schemas.microsoft.com/office/drawing/2014/main" id="{C07A145C-09B2-40A5-9755-2A3B1018CD84}"/>
                </a:ext>
              </a:extLst>
            </p:cNvPr>
            <p:cNvSpPr txBox="1">
              <a:spLocks noChangeArrowheads="1"/>
            </p:cNvSpPr>
            <p:nvPr/>
          </p:nvSpPr>
          <p:spPr bwMode="auto">
            <a:xfrm>
              <a:off x="2880" y="3552"/>
              <a:ext cx="700"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400" dirty="0">
                  <a:latin typeface="Times" panose="02020603050405020304" pitchFamily="18" charset="0"/>
                </a:rPr>
                <a:t>Environment</a:t>
              </a:r>
            </a:p>
          </p:txBody>
        </p:sp>
      </p:grpSp>
      <p:sp>
        <p:nvSpPr>
          <p:cNvPr id="117795" name="Text Box 35">
            <a:extLst>
              <a:ext uri="{FF2B5EF4-FFF2-40B4-BE49-F238E27FC236}">
                <a16:creationId xmlns:a16="http://schemas.microsoft.com/office/drawing/2014/main" id="{83D36AC5-2217-4B4F-9DA3-B28F80DC5A28}"/>
              </a:ext>
            </a:extLst>
          </p:cNvPr>
          <p:cNvSpPr txBox="1">
            <a:spLocks noChangeArrowheads="1"/>
          </p:cNvSpPr>
          <p:nvPr/>
        </p:nvSpPr>
        <p:spPr bwMode="auto">
          <a:xfrm>
            <a:off x="5988050" y="228253"/>
            <a:ext cx="282147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panose="02020603050405020304" pitchFamily="18" charset="0"/>
              </a:rPr>
              <a:t>Business Worldview</a:t>
            </a:r>
          </a:p>
        </p:txBody>
      </p:sp>
      <p:grpSp>
        <p:nvGrpSpPr>
          <p:cNvPr id="117796" name="Group 36">
            <a:extLst>
              <a:ext uri="{FF2B5EF4-FFF2-40B4-BE49-F238E27FC236}">
                <a16:creationId xmlns:a16="http://schemas.microsoft.com/office/drawing/2014/main" id="{3C2ED53F-ACFA-48CC-9E91-B02922A4D547}"/>
              </a:ext>
            </a:extLst>
          </p:cNvPr>
          <p:cNvGrpSpPr>
            <a:grpSpLocks/>
          </p:cNvGrpSpPr>
          <p:nvPr/>
        </p:nvGrpSpPr>
        <p:grpSpPr bwMode="auto">
          <a:xfrm>
            <a:off x="1472079" y="1965153"/>
            <a:ext cx="1157288" cy="1257300"/>
            <a:chOff x="1617" y="2318"/>
            <a:chExt cx="729" cy="792"/>
          </a:xfrm>
        </p:grpSpPr>
        <p:grpSp>
          <p:nvGrpSpPr>
            <p:cNvPr id="117797" name="Group 37">
              <a:extLst>
                <a:ext uri="{FF2B5EF4-FFF2-40B4-BE49-F238E27FC236}">
                  <a16:creationId xmlns:a16="http://schemas.microsoft.com/office/drawing/2014/main" id="{22043DF1-6711-4CC0-A0F5-A5DF9FDCD739}"/>
                </a:ext>
              </a:extLst>
            </p:cNvPr>
            <p:cNvGrpSpPr>
              <a:grpSpLocks/>
            </p:cNvGrpSpPr>
            <p:nvPr/>
          </p:nvGrpSpPr>
          <p:grpSpPr bwMode="auto">
            <a:xfrm>
              <a:off x="1680" y="2318"/>
              <a:ext cx="528" cy="531"/>
              <a:chOff x="3216" y="1824"/>
              <a:chExt cx="528" cy="531"/>
            </a:xfrm>
          </p:grpSpPr>
          <p:sp>
            <p:nvSpPr>
              <p:cNvPr id="117798" name="Oval 38">
                <a:extLst>
                  <a:ext uri="{FF2B5EF4-FFF2-40B4-BE49-F238E27FC236}">
                    <a16:creationId xmlns:a16="http://schemas.microsoft.com/office/drawing/2014/main" id="{AE6706E2-28AB-4E03-B524-CD7D71AF18EF}"/>
                  </a:ext>
                </a:extLst>
              </p:cNvPr>
              <p:cNvSpPr>
                <a:spLocks noChangeArrowheads="1"/>
              </p:cNvSpPr>
              <p:nvPr/>
            </p:nvSpPr>
            <p:spPr bwMode="auto">
              <a:xfrm>
                <a:off x="3216" y="1824"/>
                <a:ext cx="528" cy="528"/>
              </a:xfrm>
              <a:prstGeom prst="ellipse">
                <a:avLst/>
              </a:prstGeom>
              <a:solidFill>
                <a:srgbClr val="037C03"/>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17799" name="Picture 39">
                <a:extLst>
                  <a:ext uri="{FF2B5EF4-FFF2-40B4-BE49-F238E27FC236}">
                    <a16:creationId xmlns:a16="http://schemas.microsoft.com/office/drawing/2014/main" id="{F20E8760-B988-47E1-AA35-1C8055E8A5C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12" y="1875"/>
                <a:ext cx="384" cy="480"/>
              </a:xfrm>
              <a:prstGeom prst="rect">
                <a:avLst/>
              </a:prstGeom>
              <a:noFill/>
              <a:extLst>
                <a:ext uri="{909E8E84-426E-40DD-AFC4-6F175D3DCCD1}">
                  <a14:hiddenFill xmlns:a14="http://schemas.microsoft.com/office/drawing/2010/main">
                    <a:solidFill>
                      <a:schemeClr val="bg1"/>
                    </a:solidFill>
                  </a14:hiddenFill>
                </a:ext>
              </a:extLst>
            </p:spPr>
          </p:pic>
        </p:grpSp>
        <p:sp>
          <p:nvSpPr>
            <p:cNvPr id="117800" name="Text Box 40">
              <a:extLst>
                <a:ext uri="{FF2B5EF4-FFF2-40B4-BE49-F238E27FC236}">
                  <a16:creationId xmlns:a16="http://schemas.microsoft.com/office/drawing/2014/main" id="{F8DB5038-D1A1-47E4-918D-D8A12CA46496}"/>
                </a:ext>
              </a:extLst>
            </p:cNvPr>
            <p:cNvSpPr txBox="1">
              <a:spLocks noChangeArrowheads="1"/>
            </p:cNvSpPr>
            <p:nvPr/>
          </p:nvSpPr>
          <p:spPr bwMode="auto">
            <a:xfrm>
              <a:off x="1617" y="2860"/>
              <a:ext cx="729" cy="250"/>
            </a:xfrm>
            <a:prstGeom prst="rect">
              <a:avLst/>
            </a:prstGeom>
            <a:solidFill>
              <a:schemeClr val="folHlink"/>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panose="02020603050405020304" pitchFamily="18" charset="0"/>
                </a:rPr>
                <a:t>Economy</a:t>
              </a:r>
            </a:p>
          </p:txBody>
        </p:sp>
      </p:grpSp>
      <p:sp>
        <p:nvSpPr>
          <p:cNvPr id="117801" name="Text Box 41">
            <a:extLst>
              <a:ext uri="{FF2B5EF4-FFF2-40B4-BE49-F238E27FC236}">
                <a16:creationId xmlns:a16="http://schemas.microsoft.com/office/drawing/2014/main" id="{5A015B06-441A-490E-9A8A-94FA5F426F77}"/>
              </a:ext>
            </a:extLst>
          </p:cNvPr>
          <p:cNvSpPr txBox="1">
            <a:spLocks noChangeArrowheads="1"/>
          </p:cNvSpPr>
          <p:nvPr/>
        </p:nvSpPr>
        <p:spPr bwMode="auto">
          <a:xfrm>
            <a:off x="3916596" y="2687220"/>
            <a:ext cx="148470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en-US" altLang="en-US" sz="2400" b="1" dirty="0">
                <a:latin typeface="Times" panose="02020603050405020304" pitchFamily="18" charset="0"/>
              </a:rPr>
              <a:t>Humanist</a:t>
            </a:r>
          </a:p>
          <a:p>
            <a:pPr algn="ctr"/>
            <a:r>
              <a:rPr lang="en-US" altLang="en-US" sz="2400" b="1" dirty="0">
                <a:latin typeface="Times" panose="02020603050405020304" pitchFamily="18" charset="0"/>
              </a:rPr>
              <a:t>View</a:t>
            </a:r>
          </a:p>
        </p:txBody>
      </p:sp>
      <p:grpSp>
        <p:nvGrpSpPr>
          <p:cNvPr id="117802" name="Group 42">
            <a:extLst>
              <a:ext uri="{FF2B5EF4-FFF2-40B4-BE49-F238E27FC236}">
                <a16:creationId xmlns:a16="http://schemas.microsoft.com/office/drawing/2014/main" id="{A37B19D9-0B2C-4A3E-9764-72ACE51AA141}"/>
              </a:ext>
            </a:extLst>
          </p:cNvPr>
          <p:cNvGrpSpPr>
            <a:grpSpLocks/>
          </p:cNvGrpSpPr>
          <p:nvPr/>
        </p:nvGrpSpPr>
        <p:grpSpPr bwMode="auto">
          <a:xfrm>
            <a:off x="2683230" y="3463761"/>
            <a:ext cx="3568492" cy="2152769"/>
            <a:chOff x="2448" y="2304"/>
            <a:chExt cx="1920" cy="1728"/>
          </a:xfrm>
        </p:grpSpPr>
        <p:grpSp>
          <p:nvGrpSpPr>
            <p:cNvPr id="117803" name="Group 43">
              <a:extLst>
                <a:ext uri="{FF2B5EF4-FFF2-40B4-BE49-F238E27FC236}">
                  <a16:creationId xmlns:a16="http://schemas.microsoft.com/office/drawing/2014/main" id="{0C10CCCA-E378-4901-92FC-509E5EC4DD7B}"/>
                </a:ext>
              </a:extLst>
            </p:cNvPr>
            <p:cNvGrpSpPr>
              <a:grpSpLocks/>
            </p:cNvGrpSpPr>
            <p:nvPr/>
          </p:nvGrpSpPr>
          <p:grpSpPr bwMode="auto">
            <a:xfrm>
              <a:off x="2448" y="2304"/>
              <a:ext cx="1920" cy="1728"/>
              <a:chOff x="3504" y="288"/>
              <a:chExt cx="576" cy="528"/>
            </a:xfrm>
          </p:grpSpPr>
          <p:sp>
            <p:nvSpPr>
              <p:cNvPr id="117804" name="Oval 44">
                <a:extLst>
                  <a:ext uri="{FF2B5EF4-FFF2-40B4-BE49-F238E27FC236}">
                    <a16:creationId xmlns:a16="http://schemas.microsoft.com/office/drawing/2014/main" id="{9FF1CB1F-7E68-479C-8A39-BECF5B89A4AE}"/>
                  </a:ext>
                </a:extLst>
              </p:cNvPr>
              <p:cNvSpPr>
                <a:spLocks noChangeArrowheads="1"/>
              </p:cNvSpPr>
              <p:nvPr/>
            </p:nvSpPr>
            <p:spPr bwMode="auto">
              <a:xfrm>
                <a:off x="3504" y="288"/>
                <a:ext cx="576" cy="528"/>
              </a:xfrm>
              <a:prstGeom prst="ellipse">
                <a:avLst/>
              </a:prstGeom>
              <a:solidFill>
                <a:srgbClr val="FAFD0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805" name="Arc 45">
                <a:extLst>
                  <a:ext uri="{FF2B5EF4-FFF2-40B4-BE49-F238E27FC236}">
                    <a16:creationId xmlns:a16="http://schemas.microsoft.com/office/drawing/2014/main" id="{660E17E7-A283-4648-8E97-795CEABE3FCB}"/>
                  </a:ext>
                </a:extLst>
              </p:cNvPr>
              <p:cNvSpPr>
                <a:spLocks/>
              </p:cNvSpPr>
              <p:nvPr/>
            </p:nvSpPr>
            <p:spPr bwMode="auto">
              <a:xfrm flipV="1">
                <a:off x="3792" y="624"/>
                <a:ext cx="192" cy="96"/>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806" name="Arc 46">
                <a:extLst>
                  <a:ext uri="{FF2B5EF4-FFF2-40B4-BE49-F238E27FC236}">
                    <a16:creationId xmlns:a16="http://schemas.microsoft.com/office/drawing/2014/main" id="{D7DB3358-9B49-4FC5-987D-FBB39F41103A}"/>
                  </a:ext>
                </a:extLst>
              </p:cNvPr>
              <p:cNvSpPr>
                <a:spLocks/>
              </p:cNvSpPr>
              <p:nvPr/>
            </p:nvSpPr>
            <p:spPr bwMode="auto">
              <a:xfrm flipH="1" flipV="1">
                <a:off x="3648" y="672"/>
                <a:ext cx="144" cy="4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807" name="Oval 47">
                <a:extLst>
                  <a:ext uri="{FF2B5EF4-FFF2-40B4-BE49-F238E27FC236}">
                    <a16:creationId xmlns:a16="http://schemas.microsoft.com/office/drawing/2014/main" id="{813E2F2F-FB40-42F2-AA5D-F8AAA6192EE0}"/>
                  </a:ext>
                </a:extLst>
              </p:cNvPr>
              <p:cNvSpPr>
                <a:spLocks noChangeArrowheads="1"/>
              </p:cNvSpPr>
              <p:nvPr/>
            </p:nvSpPr>
            <p:spPr bwMode="auto">
              <a:xfrm>
                <a:off x="3840"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808" name="Oval 48">
                <a:extLst>
                  <a:ext uri="{FF2B5EF4-FFF2-40B4-BE49-F238E27FC236}">
                    <a16:creationId xmlns:a16="http://schemas.microsoft.com/office/drawing/2014/main" id="{02B2D3B5-EEF0-40AD-9DA0-CCB1C0C892B8}"/>
                  </a:ext>
                </a:extLst>
              </p:cNvPr>
              <p:cNvSpPr>
                <a:spLocks noChangeArrowheads="1"/>
              </p:cNvSpPr>
              <p:nvPr/>
            </p:nvSpPr>
            <p:spPr bwMode="auto">
              <a:xfrm>
                <a:off x="3648"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17809" name="Text Box 49">
              <a:extLst>
                <a:ext uri="{FF2B5EF4-FFF2-40B4-BE49-F238E27FC236}">
                  <a16:creationId xmlns:a16="http://schemas.microsoft.com/office/drawing/2014/main" id="{9BD35812-7E3D-4088-ADAC-6132506B1373}"/>
                </a:ext>
              </a:extLst>
            </p:cNvPr>
            <p:cNvSpPr txBox="1">
              <a:spLocks noChangeArrowheads="1"/>
            </p:cNvSpPr>
            <p:nvPr/>
          </p:nvSpPr>
          <p:spPr bwMode="auto">
            <a:xfrm>
              <a:off x="3120" y="2400"/>
              <a:ext cx="522" cy="37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u="sng" dirty="0">
                  <a:latin typeface="Times" panose="02020603050405020304" pitchFamily="18" charset="0"/>
                </a:rPr>
                <a:t>Social</a:t>
              </a:r>
            </a:p>
          </p:txBody>
        </p:sp>
      </p:grpSp>
      <p:grpSp>
        <p:nvGrpSpPr>
          <p:cNvPr id="117810" name="Group 50">
            <a:extLst>
              <a:ext uri="{FF2B5EF4-FFF2-40B4-BE49-F238E27FC236}">
                <a16:creationId xmlns:a16="http://schemas.microsoft.com/office/drawing/2014/main" id="{0FB26300-34FE-4CBA-926A-B9E6FB3FB84B}"/>
              </a:ext>
            </a:extLst>
          </p:cNvPr>
          <p:cNvGrpSpPr>
            <a:grpSpLocks/>
          </p:cNvGrpSpPr>
          <p:nvPr/>
        </p:nvGrpSpPr>
        <p:grpSpPr bwMode="auto">
          <a:xfrm>
            <a:off x="1950637" y="4004273"/>
            <a:ext cx="1490662" cy="1616075"/>
            <a:chOff x="3013" y="2736"/>
            <a:chExt cx="939" cy="1018"/>
          </a:xfrm>
        </p:grpSpPr>
        <p:grpSp>
          <p:nvGrpSpPr>
            <p:cNvPr id="117811" name="Group 51">
              <a:extLst>
                <a:ext uri="{FF2B5EF4-FFF2-40B4-BE49-F238E27FC236}">
                  <a16:creationId xmlns:a16="http://schemas.microsoft.com/office/drawing/2014/main" id="{7F31762E-3CAA-4FCE-98D6-BCB5965EC97D}"/>
                </a:ext>
              </a:extLst>
            </p:cNvPr>
            <p:cNvGrpSpPr>
              <a:grpSpLocks/>
            </p:cNvGrpSpPr>
            <p:nvPr/>
          </p:nvGrpSpPr>
          <p:grpSpPr bwMode="auto">
            <a:xfrm>
              <a:off x="3013" y="2736"/>
              <a:ext cx="939" cy="850"/>
              <a:chOff x="3216" y="1824"/>
              <a:chExt cx="528" cy="528"/>
            </a:xfrm>
          </p:grpSpPr>
          <p:sp>
            <p:nvSpPr>
              <p:cNvPr id="117812" name="Oval 52">
                <a:extLst>
                  <a:ext uri="{FF2B5EF4-FFF2-40B4-BE49-F238E27FC236}">
                    <a16:creationId xmlns:a16="http://schemas.microsoft.com/office/drawing/2014/main" id="{91840F63-FD86-4974-AD15-671E2AB9F311}"/>
                  </a:ext>
                </a:extLst>
              </p:cNvPr>
              <p:cNvSpPr>
                <a:spLocks noChangeArrowheads="1"/>
              </p:cNvSpPr>
              <p:nvPr/>
            </p:nvSpPr>
            <p:spPr bwMode="auto">
              <a:xfrm>
                <a:off x="3216" y="1824"/>
                <a:ext cx="528" cy="528"/>
              </a:xfrm>
              <a:prstGeom prst="ellipse">
                <a:avLst/>
              </a:prstGeom>
              <a:solidFill>
                <a:srgbClr val="037C03"/>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17813" name="Picture 53">
                <a:extLst>
                  <a:ext uri="{FF2B5EF4-FFF2-40B4-BE49-F238E27FC236}">
                    <a16:creationId xmlns:a16="http://schemas.microsoft.com/office/drawing/2014/main" id="{88AA7071-80F1-4D06-A2F8-1CFBEA08AC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12" y="1824"/>
                <a:ext cx="384" cy="480"/>
              </a:xfrm>
              <a:prstGeom prst="rect">
                <a:avLst/>
              </a:prstGeom>
              <a:noFill/>
              <a:extLst>
                <a:ext uri="{909E8E84-426E-40DD-AFC4-6F175D3DCCD1}">
                  <a14:hiddenFill xmlns:a14="http://schemas.microsoft.com/office/drawing/2010/main">
                    <a:solidFill>
                      <a:schemeClr val="bg1"/>
                    </a:solidFill>
                  </a14:hiddenFill>
                </a:ext>
              </a:extLst>
            </p:spPr>
          </p:pic>
        </p:grpSp>
        <p:sp>
          <p:nvSpPr>
            <p:cNvPr id="117814" name="Text Box 54">
              <a:extLst>
                <a:ext uri="{FF2B5EF4-FFF2-40B4-BE49-F238E27FC236}">
                  <a16:creationId xmlns:a16="http://schemas.microsoft.com/office/drawing/2014/main" id="{7CAC82E0-4E49-4BBD-ABCA-06EF36EBDAE6}"/>
                </a:ext>
              </a:extLst>
            </p:cNvPr>
            <p:cNvSpPr txBox="1">
              <a:spLocks noChangeArrowheads="1"/>
            </p:cNvSpPr>
            <p:nvPr/>
          </p:nvSpPr>
          <p:spPr bwMode="auto">
            <a:xfrm>
              <a:off x="3120" y="3504"/>
              <a:ext cx="729" cy="250"/>
            </a:xfrm>
            <a:prstGeom prst="rect">
              <a:avLst/>
            </a:prstGeom>
            <a:solidFill>
              <a:schemeClr val="folHlink"/>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panose="02020603050405020304" pitchFamily="18" charset="0"/>
                </a:rPr>
                <a:t>Economy</a:t>
              </a:r>
            </a:p>
          </p:txBody>
        </p:sp>
      </p:grpSp>
      <p:grpSp>
        <p:nvGrpSpPr>
          <p:cNvPr id="117815" name="Group 55">
            <a:extLst>
              <a:ext uri="{FF2B5EF4-FFF2-40B4-BE49-F238E27FC236}">
                <a16:creationId xmlns:a16="http://schemas.microsoft.com/office/drawing/2014/main" id="{C64B609D-978E-419A-8505-A6D6F5A8C2F3}"/>
              </a:ext>
            </a:extLst>
          </p:cNvPr>
          <p:cNvGrpSpPr>
            <a:grpSpLocks/>
          </p:cNvGrpSpPr>
          <p:nvPr/>
        </p:nvGrpSpPr>
        <p:grpSpPr bwMode="auto">
          <a:xfrm>
            <a:off x="5670303" y="4108586"/>
            <a:ext cx="1464303" cy="1345759"/>
            <a:chOff x="2880" y="3360"/>
            <a:chExt cx="700" cy="479"/>
          </a:xfrm>
        </p:grpSpPr>
        <p:pic>
          <p:nvPicPr>
            <p:cNvPr id="117816" name="Picture 56">
              <a:extLst>
                <a:ext uri="{FF2B5EF4-FFF2-40B4-BE49-F238E27FC236}">
                  <a16:creationId xmlns:a16="http://schemas.microsoft.com/office/drawing/2014/main" id="{C29EA7F7-C6D6-4992-9726-C6C9107A25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6" y="3360"/>
              <a:ext cx="480" cy="479"/>
            </a:xfrm>
            <a:prstGeom prst="rect">
              <a:avLst/>
            </a:prstGeom>
            <a:noFill/>
            <a:extLst>
              <a:ext uri="{909E8E84-426E-40DD-AFC4-6F175D3DCCD1}">
                <a14:hiddenFill xmlns:a14="http://schemas.microsoft.com/office/drawing/2010/main">
                  <a:solidFill>
                    <a:srgbClr val="FFFFFF"/>
                  </a:solidFill>
                </a14:hiddenFill>
              </a:ext>
            </a:extLst>
          </p:spPr>
        </p:pic>
        <p:sp>
          <p:nvSpPr>
            <p:cNvPr id="117817" name="Text Box 57">
              <a:extLst>
                <a:ext uri="{FF2B5EF4-FFF2-40B4-BE49-F238E27FC236}">
                  <a16:creationId xmlns:a16="http://schemas.microsoft.com/office/drawing/2014/main" id="{1AF998EF-0C27-414C-8D9A-FF612EB430B8}"/>
                </a:ext>
              </a:extLst>
            </p:cNvPr>
            <p:cNvSpPr txBox="1">
              <a:spLocks noChangeArrowheads="1"/>
            </p:cNvSpPr>
            <p:nvPr/>
          </p:nvSpPr>
          <p:spPr bwMode="auto">
            <a:xfrm>
              <a:off x="2880" y="3552"/>
              <a:ext cx="700"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400" dirty="0">
                  <a:latin typeface="Times" panose="02020603050405020304" pitchFamily="18" charset="0"/>
                </a:rPr>
                <a:t>Environment</a:t>
              </a:r>
            </a:p>
          </p:txBody>
        </p:sp>
      </p:grpSp>
    </p:spTree>
    <p:extLst>
      <p:ext uri="{BB962C8B-B14F-4D97-AF65-F5344CB8AC3E}">
        <p14:creationId xmlns:p14="http://schemas.microsoft.com/office/powerpoint/2010/main" val="29592124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776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1776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1777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499"/>
                                          </p:stCondLst>
                                        </p:cTn>
                                        <p:tgtEl>
                                          <p:spTgt spid="11779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1780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499"/>
                                          </p:stCondLst>
                                        </p:cTn>
                                        <p:tgtEl>
                                          <p:spTgt spid="11780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499"/>
                                          </p:stCondLst>
                                        </p:cTn>
                                        <p:tgtEl>
                                          <p:spTgt spid="11781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499"/>
                                          </p:stCondLst>
                                        </p:cTn>
                                        <p:tgtEl>
                                          <p:spTgt spid="11781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117795"/>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499"/>
                                          </p:stCondLst>
                                        </p:cTn>
                                        <p:tgtEl>
                                          <p:spTgt spid="117779"/>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499"/>
                                          </p:stCondLst>
                                        </p:cTn>
                                        <p:tgtEl>
                                          <p:spTgt spid="117784"/>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499"/>
                                          </p:stCondLst>
                                        </p:cTn>
                                        <p:tgtEl>
                                          <p:spTgt spid="1177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7" grpId="0" autoUpdateAnimBg="0"/>
      <p:bldP spid="117795" grpId="0" autoUpdateAnimBg="0"/>
      <p:bldP spid="117801"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3A65CA5-A578-4035-A215-301D81016C0E}"/>
              </a:ext>
            </a:extLst>
          </p:cNvPr>
          <p:cNvSpPr>
            <a:spLocks noGrp="1" noChangeArrowheads="1"/>
          </p:cNvSpPr>
          <p:nvPr>
            <p:ph type="title"/>
          </p:nvPr>
        </p:nvSpPr>
        <p:spPr>
          <a:xfrm>
            <a:off x="211015" y="476250"/>
            <a:ext cx="7842373" cy="720725"/>
          </a:xfrm>
        </p:spPr>
        <p:txBody>
          <a:bodyPr>
            <a:normAutofit fontScale="90000"/>
          </a:bodyPr>
          <a:lstStyle/>
          <a:p>
            <a:pPr algn="ctr"/>
            <a:r>
              <a:rPr lang="en-US" altLang="en-US" sz="3200" b="1" dirty="0">
                <a:latin typeface="Tahoma" panose="020B0604030504040204" pitchFamily="34" charset="0"/>
                <a:ea typeface="Tahoma" panose="020B0604030504040204" pitchFamily="34" charset="0"/>
                <a:cs typeface="Tahoma" panose="020B0604030504040204" pitchFamily="34" charset="0"/>
              </a:rPr>
              <a:t>SUSTAINABLE INNOVATION</a:t>
            </a:r>
            <a:br>
              <a:rPr lang="en-US" altLang="en-US" sz="3200" b="1" dirty="0">
                <a:latin typeface="Tahoma" panose="020B0604030504040204" pitchFamily="34" charset="0"/>
                <a:ea typeface="Tahoma" panose="020B0604030504040204" pitchFamily="34" charset="0"/>
                <a:cs typeface="Tahoma" panose="020B0604030504040204" pitchFamily="34" charset="0"/>
              </a:rPr>
            </a:br>
            <a:r>
              <a:rPr lang="en-US" altLang="en-US" sz="3200" b="1" dirty="0">
                <a:latin typeface="Tahoma" panose="020B0604030504040204" pitchFamily="34" charset="0"/>
                <a:ea typeface="Tahoma" panose="020B0604030504040204" pitchFamily="34" charset="0"/>
                <a:cs typeface="Tahoma" panose="020B0604030504040204" pitchFamily="34" charset="0"/>
              </a:rPr>
              <a:t>How can it be commercially viable?</a:t>
            </a:r>
          </a:p>
        </p:txBody>
      </p:sp>
      <p:pic>
        <p:nvPicPr>
          <p:cNvPr id="21507" name="Picture 2">
            <a:extLst>
              <a:ext uri="{FF2B5EF4-FFF2-40B4-BE49-F238E27FC236}">
                <a16:creationId xmlns:a16="http://schemas.microsoft.com/office/drawing/2014/main" id="{50599447-16F8-41A3-91BA-E7ACB092938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5588" y="1412875"/>
            <a:ext cx="7090117" cy="40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920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a:extLst>
              <a:ext uri="{FF2B5EF4-FFF2-40B4-BE49-F238E27FC236}">
                <a16:creationId xmlns:a16="http://schemas.microsoft.com/office/drawing/2014/main" id="{75718AA8-569A-4341-B26D-9804AC770155}"/>
              </a:ext>
            </a:extLst>
          </p:cNvPr>
          <p:cNvSpPr>
            <a:spLocks noGrp="1" noChangeArrowheads="1"/>
          </p:cNvSpPr>
          <p:nvPr>
            <p:ph type="title"/>
          </p:nvPr>
        </p:nvSpPr>
        <p:spPr>
          <a:xfrm>
            <a:off x="126609" y="71512"/>
            <a:ext cx="8388741" cy="871023"/>
          </a:xfrm>
        </p:spPr>
        <p:txBody>
          <a:bodyPr/>
          <a:lstStyle/>
          <a:p>
            <a:r>
              <a:rPr lang="de-DE" altLang="en-US" b="1" dirty="0">
                <a:latin typeface="Tahoma" panose="020B0604030504040204" pitchFamily="34" charset="0"/>
                <a:ea typeface="Tahoma" panose="020B0604030504040204" pitchFamily="34" charset="0"/>
                <a:cs typeface="Tahoma" panose="020B0604030504040204" pitchFamily="34" charset="0"/>
              </a:rPr>
              <a:t>Sustainable Innovation</a:t>
            </a:r>
          </a:p>
        </p:txBody>
      </p:sp>
      <p:sp>
        <p:nvSpPr>
          <p:cNvPr id="2053" name="Rectangle 5">
            <a:extLst>
              <a:ext uri="{FF2B5EF4-FFF2-40B4-BE49-F238E27FC236}">
                <a16:creationId xmlns:a16="http://schemas.microsoft.com/office/drawing/2014/main" id="{6BAD852B-2EA0-4FE0-9036-0BF0707F1E8A}"/>
              </a:ext>
            </a:extLst>
          </p:cNvPr>
          <p:cNvSpPr>
            <a:spLocks noGrp="1" noChangeArrowheads="1"/>
          </p:cNvSpPr>
          <p:nvPr>
            <p:ph type="body" idx="1"/>
          </p:nvPr>
        </p:nvSpPr>
        <p:spPr>
          <a:xfrm>
            <a:off x="340732" y="2603931"/>
            <a:ext cx="8703505" cy="3384550"/>
          </a:xfrm>
        </p:spPr>
        <p:txBody>
          <a:bodyPr>
            <a:normAutofit/>
          </a:bodyPr>
          <a:lstStyle/>
          <a:p>
            <a:r>
              <a:rPr lang="de-DE" altLang="en-US" sz="2000" dirty="0"/>
              <a:t>Technology, service, logistics, social aspects</a:t>
            </a:r>
          </a:p>
          <a:p>
            <a:r>
              <a:rPr lang="de-DE" altLang="en-US" sz="2000" dirty="0"/>
              <a:t>Innovation throughout the supply chain</a:t>
            </a:r>
          </a:p>
          <a:p>
            <a:r>
              <a:rPr lang="de-DE" altLang="en-US" sz="2000" dirty="0"/>
              <a:t>Cradle-to-cradle approach</a:t>
            </a:r>
          </a:p>
          <a:p>
            <a:r>
              <a:rPr lang="de-DE" altLang="en-US" sz="2000" dirty="0"/>
              <a:t>Innovation is not always something new, sometimes just forgotten (education system; Skysail)</a:t>
            </a:r>
          </a:p>
          <a:p>
            <a:r>
              <a:rPr lang="de-DE" altLang="en-US" sz="2000" dirty="0"/>
              <a:t>State programme/business support agencies/consultancies on national and transnational level</a:t>
            </a:r>
          </a:p>
          <a:p>
            <a:r>
              <a:rPr lang="de-DE" altLang="en-US" sz="2000" dirty="0"/>
              <a:t>Standard verification of sustainability of products and appropriate marketing</a:t>
            </a:r>
          </a:p>
        </p:txBody>
      </p:sp>
      <p:sp>
        <p:nvSpPr>
          <p:cNvPr id="2054" name="Text Box 6">
            <a:extLst>
              <a:ext uri="{FF2B5EF4-FFF2-40B4-BE49-F238E27FC236}">
                <a16:creationId xmlns:a16="http://schemas.microsoft.com/office/drawing/2014/main" id="{96532108-806C-49D1-991C-F6F86BB752A5}"/>
              </a:ext>
            </a:extLst>
          </p:cNvPr>
          <p:cNvSpPr txBox="1">
            <a:spLocks noChangeArrowheads="1"/>
          </p:cNvSpPr>
          <p:nvPr/>
        </p:nvSpPr>
        <p:spPr bwMode="auto">
          <a:xfrm>
            <a:off x="126609" y="820934"/>
            <a:ext cx="8862646"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de-DE" altLang="en-US" sz="3200" b="1" dirty="0"/>
              <a:t>Innovations for sustainable development</a:t>
            </a:r>
          </a:p>
          <a:p>
            <a:pPr>
              <a:spcBef>
                <a:spcPct val="50000"/>
              </a:spcBef>
            </a:pPr>
            <a:r>
              <a:rPr lang="de-DE" altLang="en-US" sz="3200" b="1" dirty="0"/>
              <a:t>Solution for unsustainable action = </a:t>
            </a:r>
            <a:r>
              <a:rPr lang="de-DE" altLang="en-US" sz="3200" b="1" dirty="0">
                <a:solidFill>
                  <a:srgbClr val="008000"/>
                </a:solidFill>
              </a:rPr>
              <a:t>Sustainable innovation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5AEF337-6C55-4F40-990D-F1667E5196BC}"/>
              </a:ext>
            </a:extLst>
          </p:cNvPr>
          <p:cNvSpPr>
            <a:spLocks noGrp="1" noChangeArrowheads="1"/>
          </p:cNvSpPr>
          <p:nvPr>
            <p:ph type="title"/>
          </p:nvPr>
        </p:nvSpPr>
        <p:spPr/>
        <p:txBody>
          <a:bodyPr/>
          <a:lstStyle/>
          <a:p>
            <a:r>
              <a:rPr lang="en-GB" sz="3600" b="1" dirty="0">
                <a:latin typeface="Tahoma" panose="020B0604030504040204" pitchFamily="34" charset="0"/>
                <a:ea typeface="Tahoma" panose="020B0604030504040204" pitchFamily="34" charset="0"/>
                <a:cs typeface="Tahoma" panose="020B0604030504040204" pitchFamily="34" charset="0"/>
              </a:rPr>
              <a:t>What kind of innovation?</a:t>
            </a:r>
            <a:endParaRPr lang="en-US" altLang="en-US" b="1" dirty="0">
              <a:latin typeface="Tahoma" panose="020B0604030504040204" pitchFamily="34" charset="0"/>
              <a:ea typeface="Tahoma" panose="020B0604030504040204" pitchFamily="34" charset="0"/>
              <a:cs typeface="Tahoma" panose="020B0604030504040204" pitchFamily="34" charset="0"/>
            </a:endParaRPr>
          </a:p>
        </p:txBody>
      </p:sp>
      <p:sp>
        <p:nvSpPr>
          <p:cNvPr id="28675" name="Rectangle 3">
            <a:extLst>
              <a:ext uri="{FF2B5EF4-FFF2-40B4-BE49-F238E27FC236}">
                <a16:creationId xmlns:a16="http://schemas.microsoft.com/office/drawing/2014/main" id="{DBD85D7D-6308-44EB-909A-F0CD3AFB0313}"/>
              </a:ext>
            </a:extLst>
          </p:cNvPr>
          <p:cNvSpPr>
            <a:spLocks noGrp="1" noChangeArrowheads="1"/>
          </p:cNvSpPr>
          <p:nvPr>
            <p:ph type="body" idx="1"/>
          </p:nvPr>
        </p:nvSpPr>
        <p:spPr>
          <a:xfrm>
            <a:off x="295421" y="1825625"/>
            <a:ext cx="8525021" cy="4351338"/>
          </a:xfrm>
        </p:spPr>
        <p:txBody>
          <a:bodyPr/>
          <a:lstStyle/>
          <a:p>
            <a:r>
              <a:rPr lang="en-GB" sz="2800" b="1" dirty="0">
                <a:ea typeface="Verdana" pitchFamily="34" charset="0"/>
                <a:cs typeface="Verdana" pitchFamily="34" charset="0"/>
              </a:rPr>
              <a:t>Not only results of R&amp;D…</a:t>
            </a:r>
          </a:p>
          <a:p>
            <a:endParaRPr lang="en-GB" sz="2800" b="1" dirty="0"/>
          </a:p>
          <a:p>
            <a:r>
              <a:rPr lang="en-GB" sz="2800" b="1" dirty="0">
                <a:ea typeface="Verdana" pitchFamily="34" charset="0"/>
                <a:cs typeface="Verdana" pitchFamily="34" charset="0"/>
              </a:rPr>
              <a:t>But also implementation of new or greatly improved</a:t>
            </a:r>
            <a:r>
              <a:rPr lang="en-GB" sz="2800" b="1" dirty="0">
                <a:solidFill>
                  <a:schemeClr val="accent6">
                    <a:lumMod val="50000"/>
                  </a:schemeClr>
                </a:solidFill>
                <a:ea typeface="Verdana" pitchFamily="34" charset="0"/>
                <a:cs typeface="Verdana" pitchFamily="34" charset="0"/>
              </a:rPr>
              <a:t> </a:t>
            </a:r>
            <a:r>
              <a:rPr lang="en-GB" sz="2800" b="1" dirty="0">
                <a:solidFill>
                  <a:srgbClr val="FF0000"/>
                </a:solidFill>
                <a:ea typeface="Verdana" pitchFamily="34" charset="0"/>
                <a:cs typeface="Verdana" pitchFamily="34" charset="0"/>
              </a:rPr>
              <a:t>product</a:t>
            </a:r>
            <a:r>
              <a:rPr lang="en-GB" sz="2800" b="1" dirty="0">
                <a:solidFill>
                  <a:srgbClr val="0070C0"/>
                </a:solidFill>
                <a:ea typeface="Verdana" pitchFamily="34" charset="0"/>
                <a:cs typeface="Verdana" pitchFamily="34" charset="0"/>
              </a:rPr>
              <a:t> </a:t>
            </a:r>
            <a:r>
              <a:rPr lang="en-GB" sz="2800" b="1" dirty="0">
                <a:ea typeface="Verdana" pitchFamily="34" charset="0"/>
                <a:cs typeface="Verdana" pitchFamily="34" charset="0"/>
              </a:rPr>
              <a:t>(good or service), or</a:t>
            </a:r>
            <a:r>
              <a:rPr lang="en-GB" sz="2800" b="1" dirty="0">
                <a:solidFill>
                  <a:schemeClr val="accent6">
                    <a:lumMod val="50000"/>
                  </a:schemeClr>
                </a:solidFill>
                <a:ea typeface="Verdana" pitchFamily="34" charset="0"/>
                <a:cs typeface="Verdana" pitchFamily="34" charset="0"/>
              </a:rPr>
              <a:t> </a:t>
            </a:r>
            <a:r>
              <a:rPr lang="en-GB" sz="2800" b="1" dirty="0">
                <a:solidFill>
                  <a:srgbClr val="FF0000"/>
                </a:solidFill>
                <a:ea typeface="Verdana" pitchFamily="34" charset="0"/>
                <a:cs typeface="Verdana" pitchFamily="34" charset="0"/>
              </a:rPr>
              <a:t>process</a:t>
            </a:r>
            <a:r>
              <a:rPr lang="en-GB" sz="2800" b="1" dirty="0">
                <a:solidFill>
                  <a:schemeClr val="accent6">
                    <a:lumMod val="50000"/>
                  </a:schemeClr>
                </a:solidFill>
                <a:ea typeface="Verdana" pitchFamily="34" charset="0"/>
                <a:cs typeface="Verdana" pitchFamily="34" charset="0"/>
              </a:rPr>
              <a:t>, </a:t>
            </a:r>
            <a:r>
              <a:rPr lang="en-GB" sz="2800" b="1" dirty="0">
                <a:ea typeface="Verdana" pitchFamily="34" charset="0"/>
                <a:cs typeface="Verdana" pitchFamily="34" charset="0"/>
              </a:rPr>
              <a:t>new</a:t>
            </a:r>
            <a:r>
              <a:rPr lang="en-GB" sz="2800" b="1" dirty="0">
                <a:solidFill>
                  <a:schemeClr val="accent6">
                    <a:lumMod val="50000"/>
                  </a:schemeClr>
                </a:solidFill>
                <a:ea typeface="Verdana" pitchFamily="34" charset="0"/>
                <a:cs typeface="Verdana" pitchFamily="34" charset="0"/>
              </a:rPr>
              <a:t> </a:t>
            </a:r>
            <a:r>
              <a:rPr lang="en-GB" sz="2800" b="1" dirty="0">
                <a:solidFill>
                  <a:srgbClr val="FF0000"/>
                </a:solidFill>
                <a:ea typeface="Verdana" pitchFamily="34" charset="0"/>
                <a:cs typeface="Verdana" pitchFamily="34" charset="0"/>
              </a:rPr>
              <a:t>marketing method</a:t>
            </a:r>
            <a:r>
              <a:rPr lang="en-GB" sz="2800" b="1" dirty="0">
                <a:solidFill>
                  <a:schemeClr val="accent6">
                    <a:lumMod val="50000"/>
                  </a:schemeClr>
                </a:solidFill>
                <a:ea typeface="Verdana" pitchFamily="34" charset="0"/>
                <a:cs typeface="Verdana" pitchFamily="34" charset="0"/>
              </a:rPr>
              <a:t>, </a:t>
            </a:r>
            <a:r>
              <a:rPr lang="en-GB" sz="2800" b="1" dirty="0">
                <a:ea typeface="Verdana" pitchFamily="34" charset="0"/>
                <a:cs typeface="Verdana" pitchFamily="34" charset="0"/>
              </a:rPr>
              <a:t>or new </a:t>
            </a:r>
            <a:r>
              <a:rPr lang="en-GB" sz="2800" b="1" dirty="0">
                <a:solidFill>
                  <a:srgbClr val="FF0000"/>
                </a:solidFill>
                <a:ea typeface="Verdana" pitchFamily="34" charset="0"/>
                <a:cs typeface="Verdana" pitchFamily="34" charset="0"/>
              </a:rPr>
              <a:t>organisational method </a:t>
            </a:r>
            <a:r>
              <a:rPr lang="en-GB" sz="2800" b="1" dirty="0">
                <a:ea typeface="Verdana" pitchFamily="34" charset="0"/>
                <a:cs typeface="Verdana" pitchFamily="34" charset="0"/>
              </a:rPr>
              <a:t>in business practices, workplace organisation or external relations.</a:t>
            </a:r>
            <a:endParaRPr lang="en-GB" sz="2400" b="1" dirty="0"/>
          </a:p>
          <a:p>
            <a:pPr>
              <a:lnSpc>
                <a:spcPct val="90000"/>
              </a:lnSpc>
            </a:pPr>
            <a:endParaRPr lang="en-US" altLang="en-US" dirty="0"/>
          </a:p>
        </p:txBody>
      </p:sp>
    </p:spTree>
    <p:extLst>
      <p:ext uri="{BB962C8B-B14F-4D97-AF65-F5344CB8AC3E}">
        <p14:creationId xmlns:p14="http://schemas.microsoft.com/office/powerpoint/2010/main" val="216607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5AEF337-6C55-4F40-990D-F1667E5196BC}"/>
              </a:ext>
            </a:extLst>
          </p:cNvPr>
          <p:cNvSpPr>
            <a:spLocks noGrp="1" noChangeArrowheads="1"/>
          </p:cNvSpPr>
          <p:nvPr>
            <p:ph type="title"/>
          </p:nvPr>
        </p:nvSpPr>
        <p:spPr>
          <a:xfrm>
            <a:off x="98474" y="365126"/>
            <a:ext cx="9045525" cy="1325563"/>
          </a:xfrm>
        </p:spPr>
        <p:txBody>
          <a:bodyPr>
            <a:normAutofit/>
          </a:bodyPr>
          <a:lstStyle/>
          <a:p>
            <a:r>
              <a:rPr lang="en-GB" sz="3200" b="1" dirty="0">
                <a:latin typeface="Tahoma" panose="020B0604030504040204" pitchFamily="34" charset="0"/>
                <a:ea typeface="Tahoma" panose="020B0604030504040204" pitchFamily="34" charset="0"/>
                <a:cs typeface="Tahoma" panose="020B0604030504040204" pitchFamily="34" charset="0"/>
              </a:rPr>
              <a:t>Why sustainable innovations is important? </a:t>
            </a:r>
            <a:endParaRPr lang="en-US" altLang="en-US" sz="3200" b="1" dirty="0">
              <a:latin typeface="Tahoma" panose="020B0604030504040204" pitchFamily="34" charset="0"/>
              <a:ea typeface="Tahoma" panose="020B0604030504040204" pitchFamily="34" charset="0"/>
              <a:cs typeface="Tahoma" panose="020B0604030504040204" pitchFamily="34" charset="0"/>
            </a:endParaRPr>
          </a:p>
        </p:txBody>
      </p:sp>
      <p:sp>
        <p:nvSpPr>
          <p:cNvPr id="28675" name="Rectangle 3">
            <a:extLst>
              <a:ext uri="{FF2B5EF4-FFF2-40B4-BE49-F238E27FC236}">
                <a16:creationId xmlns:a16="http://schemas.microsoft.com/office/drawing/2014/main" id="{DBD85D7D-6308-44EB-909A-F0CD3AFB0313}"/>
              </a:ext>
            </a:extLst>
          </p:cNvPr>
          <p:cNvSpPr>
            <a:spLocks noGrp="1" noChangeArrowheads="1"/>
          </p:cNvSpPr>
          <p:nvPr>
            <p:ph type="body" idx="1"/>
          </p:nvPr>
        </p:nvSpPr>
        <p:spPr>
          <a:xfrm>
            <a:off x="98473" y="1690688"/>
            <a:ext cx="9045525" cy="5005533"/>
          </a:xfrm>
        </p:spPr>
        <p:txBody>
          <a:bodyPr>
            <a:normAutofit fontScale="85000" lnSpcReduction="20000"/>
          </a:bodyPr>
          <a:lstStyle/>
          <a:p>
            <a:r>
              <a:rPr lang="en-GB" sz="3300" dirty="0"/>
              <a:t>Need for higher quality of life (Social / Human focus)</a:t>
            </a:r>
          </a:p>
          <a:p>
            <a:r>
              <a:rPr lang="en-GB" sz="3300" dirty="0"/>
              <a:t>Need for more resources (Business / Economy focus)</a:t>
            </a:r>
          </a:p>
          <a:p>
            <a:r>
              <a:rPr lang="en-GB" sz="3300" dirty="0"/>
              <a:t>Environmental constraints/challenges </a:t>
            </a:r>
          </a:p>
          <a:p>
            <a:endParaRPr lang="en-GB" sz="3300" b="1" dirty="0"/>
          </a:p>
          <a:p>
            <a:r>
              <a:rPr lang="en-GB" sz="3300" b="1" dirty="0"/>
              <a:t>1+1=2</a:t>
            </a:r>
          </a:p>
          <a:p>
            <a:r>
              <a:rPr lang="en-GB" sz="3300" b="1" dirty="0"/>
              <a:t>1+1(with innovation)=3</a:t>
            </a:r>
          </a:p>
          <a:p>
            <a:endParaRPr lang="en-GB" sz="3300" b="1" dirty="0"/>
          </a:p>
          <a:p>
            <a:r>
              <a:rPr lang="en-GB" sz="3300" dirty="0"/>
              <a:t>Eco-Innovation and green technologies play an essential role for:</a:t>
            </a:r>
            <a:br>
              <a:rPr lang="en-GB" sz="3300" dirty="0"/>
            </a:br>
            <a:r>
              <a:rPr lang="en-GB" sz="3300" dirty="0"/>
              <a:t>greener economic and social development, economic growth, improved productivity and competitiveness, and improved quality of life.</a:t>
            </a:r>
          </a:p>
          <a:p>
            <a:pPr>
              <a:lnSpc>
                <a:spcPct val="90000"/>
              </a:lnSpc>
            </a:pPr>
            <a:endParaRPr lang="en-US" altLang="en-US" dirty="0"/>
          </a:p>
        </p:txBody>
      </p:sp>
    </p:spTree>
    <p:extLst>
      <p:ext uri="{BB962C8B-B14F-4D97-AF65-F5344CB8AC3E}">
        <p14:creationId xmlns:p14="http://schemas.microsoft.com/office/powerpoint/2010/main" val="2160983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93482B5-808F-42B4-82A8-5F954266A124}"/>
              </a:ext>
            </a:extLst>
          </p:cNvPr>
          <p:cNvSpPr>
            <a:spLocks noGrp="1" noChangeArrowheads="1"/>
          </p:cNvSpPr>
          <p:nvPr>
            <p:ph type="title"/>
          </p:nvPr>
        </p:nvSpPr>
        <p:spPr>
          <a:xfrm>
            <a:off x="112543" y="57444"/>
            <a:ext cx="8904848" cy="1325563"/>
          </a:xfrm>
        </p:spPr>
        <p:txBody>
          <a:bodyPr/>
          <a:lstStyle/>
          <a:p>
            <a:r>
              <a:rPr lang="de-DE" altLang="en-US" sz="3600" b="1" dirty="0">
                <a:latin typeface="Tahoma" panose="020B0604030504040204" pitchFamily="34" charset="0"/>
                <a:ea typeface="Tahoma" panose="020B0604030504040204" pitchFamily="34" charset="0"/>
                <a:cs typeface="Tahoma" panose="020B0604030504040204" pitchFamily="34" charset="0"/>
              </a:rPr>
              <a:t>Innovation in contemporarary org</a:t>
            </a:r>
            <a:r>
              <a:rPr lang="de-DE" altLang="en-US" b="1" dirty="0">
                <a:latin typeface="Tahoma" panose="020B0604030504040204" pitchFamily="34" charset="0"/>
                <a:ea typeface="Tahoma" panose="020B0604030504040204" pitchFamily="34" charset="0"/>
                <a:cs typeface="Tahoma" panose="020B0604030504040204" pitchFamily="34" charset="0"/>
              </a:rPr>
              <a:t>.</a:t>
            </a:r>
          </a:p>
        </p:txBody>
      </p:sp>
      <p:sp>
        <p:nvSpPr>
          <p:cNvPr id="4099" name="Rectangle 3">
            <a:extLst>
              <a:ext uri="{FF2B5EF4-FFF2-40B4-BE49-F238E27FC236}">
                <a16:creationId xmlns:a16="http://schemas.microsoft.com/office/drawing/2014/main" id="{7449B489-1039-40A5-8258-68CA075646AF}"/>
              </a:ext>
            </a:extLst>
          </p:cNvPr>
          <p:cNvSpPr>
            <a:spLocks noGrp="1" noChangeArrowheads="1"/>
          </p:cNvSpPr>
          <p:nvPr>
            <p:ph type="body" idx="1"/>
          </p:nvPr>
        </p:nvSpPr>
        <p:spPr>
          <a:xfrm>
            <a:off x="112543" y="1097280"/>
            <a:ext cx="8904848" cy="5598942"/>
          </a:xfrm>
        </p:spPr>
        <p:txBody>
          <a:bodyPr>
            <a:normAutofit/>
          </a:bodyPr>
          <a:lstStyle/>
          <a:p>
            <a:pPr>
              <a:lnSpc>
                <a:spcPct val="80000"/>
              </a:lnSpc>
            </a:pPr>
            <a:r>
              <a:rPr lang="de-DE" altLang="en-US" sz="2000" dirty="0"/>
              <a:t>Innovations are created to maximize profits</a:t>
            </a:r>
          </a:p>
          <a:p>
            <a:pPr lvl="1">
              <a:lnSpc>
                <a:spcPct val="80000"/>
              </a:lnSpc>
            </a:pPr>
            <a:r>
              <a:rPr lang="de-DE" altLang="en-US" sz="2000" dirty="0"/>
              <a:t>Do not take sustainability into account</a:t>
            </a:r>
          </a:p>
          <a:p>
            <a:pPr lvl="1">
              <a:lnSpc>
                <a:spcPct val="80000"/>
              </a:lnSpc>
            </a:pPr>
            <a:r>
              <a:rPr lang="de-DE" altLang="en-US" sz="2000" dirty="0"/>
              <a:t>Many products do not become more sustainable for decades (computers/mobile phones)</a:t>
            </a:r>
          </a:p>
          <a:p>
            <a:pPr>
              <a:lnSpc>
                <a:spcPct val="80000"/>
              </a:lnSpc>
            </a:pPr>
            <a:r>
              <a:rPr lang="de-DE" altLang="en-US" sz="2000" dirty="0"/>
              <a:t>What is already there/did not come to market?</a:t>
            </a:r>
          </a:p>
          <a:p>
            <a:pPr>
              <a:lnSpc>
                <a:spcPct val="80000"/>
              </a:lnSpc>
            </a:pPr>
            <a:r>
              <a:rPr lang="de-DE" altLang="en-US" sz="2000" dirty="0"/>
              <a:t>Taxation of unsustainable activities</a:t>
            </a:r>
          </a:p>
          <a:p>
            <a:pPr lvl="1">
              <a:lnSpc>
                <a:spcPct val="80000"/>
              </a:lnSpc>
            </a:pPr>
            <a:r>
              <a:rPr lang="de-DE" altLang="en-US" sz="2000" dirty="0"/>
              <a:t>Trigger for suatainable innovations/development</a:t>
            </a:r>
          </a:p>
          <a:p>
            <a:pPr lvl="1">
              <a:lnSpc>
                <a:spcPct val="80000"/>
              </a:lnSpc>
            </a:pPr>
            <a:r>
              <a:rPr lang="de-DE" altLang="en-US" sz="2000" dirty="0"/>
              <a:t>No more subsidies for unsustainable products/services (aviation)</a:t>
            </a:r>
          </a:p>
          <a:p>
            <a:pPr lvl="1">
              <a:lnSpc>
                <a:spcPct val="80000"/>
              </a:lnSpc>
            </a:pPr>
            <a:r>
              <a:rPr lang="de-DE" altLang="en-US" sz="2000" dirty="0"/>
              <a:t>Nuclear power in Germany (nuclear fuel tax)</a:t>
            </a:r>
          </a:p>
          <a:p>
            <a:pPr marL="342900" lvl="1" indent="0">
              <a:lnSpc>
                <a:spcPct val="80000"/>
              </a:lnSpc>
              <a:buNone/>
            </a:pPr>
            <a:endParaRPr lang="de-DE" altLang="en-US" sz="2000" dirty="0"/>
          </a:p>
          <a:p>
            <a:pPr>
              <a:lnSpc>
                <a:spcPct val="80000"/>
              </a:lnSpc>
            </a:pPr>
            <a:r>
              <a:rPr lang="de-DE" altLang="en-US" sz="2000" dirty="0"/>
              <a:t>Innovation is “</a:t>
            </a:r>
            <a:r>
              <a:rPr lang="de-DE" altLang="en-US" sz="2000" b="1" u="sng" dirty="0"/>
              <a:t>business as usual</a:t>
            </a:r>
            <a:r>
              <a:rPr lang="de-DE" altLang="en-US" sz="2000" dirty="0"/>
              <a:t>“: big obstacle</a:t>
            </a:r>
          </a:p>
          <a:p>
            <a:pPr lvl="1">
              <a:lnSpc>
                <a:spcPct val="80000"/>
              </a:lnSpc>
            </a:pPr>
            <a:r>
              <a:rPr lang="de-DE" altLang="en-US" sz="2000" dirty="0"/>
              <a:t>Include the staff/citizens at early stage (participation)</a:t>
            </a:r>
          </a:p>
          <a:p>
            <a:pPr>
              <a:lnSpc>
                <a:spcPct val="80000"/>
              </a:lnSpc>
            </a:pPr>
            <a:endParaRPr lang="de-DE" altLang="en-US" sz="2000" dirty="0"/>
          </a:p>
          <a:p>
            <a:pPr>
              <a:lnSpc>
                <a:spcPct val="80000"/>
              </a:lnSpc>
            </a:pPr>
            <a:endParaRPr lang="de-DE" altLang="en-US" sz="1800" dirty="0"/>
          </a:p>
          <a:p>
            <a:pPr>
              <a:lnSpc>
                <a:spcPct val="80000"/>
              </a:lnSpc>
            </a:pPr>
            <a:endParaRPr lang="de-DE" altLang="en-US" sz="1800" dirty="0"/>
          </a:p>
          <a:p>
            <a:pPr lvl="1">
              <a:lnSpc>
                <a:spcPct val="80000"/>
              </a:lnSpc>
              <a:buFontTx/>
              <a:buNone/>
            </a:pPr>
            <a:endParaRPr lang="de-DE" alt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9A9D1E9-44F2-4018-A227-6BF789F674EB}"/>
              </a:ext>
            </a:extLst>
          </p:cNvPr>
          <p:cNvSpPr>
            <a:spLocks noGrp="1" noChangeArrowheads="1"/>
          </p:cNvSpPr>
          <p:nvPr>
            <p:ph type="title"/>
          </p:nvPr>
        </p:nvSpPr>
        <p:spPr>
          <a:xfrm>
            <a:off x="159551" y="-99392"/>
            <a:ext cx="8374673" cy="1325563"/>
          </a:xfrm>
        </p:spPr>
        <p:txBody>
          <a:bodyPr/>
          <a:lstStyle/>
          <a:p>
            <a:r>
              <a:rPr lang="de-DE" altLang="en-US" b="1" dirty="0">
                <a:latin typeface="Tahoma" panose="020B0604030504040204" pitchFamily="34" charset="0"/>
                <a:ea typeface="Tahoma" panose="020B0604030504040204" pitchFamily="34" charset="0"/>
                <a:cs typeface="Tahoma" panose="020B0604030504040204" pitchFamily="34" charset="0"/>
              </a:rPr>
              <a:t>Behaviour/consumption side</a:t>
            </a:r>
          </a:p>
        </p:txBody>
      </p:sp>
      <p:sp>
        <p:nvSpPr>
          <p:cNvPr id="5123" name="Rectangle 3">
            <a:extLst>
              <a:ext uri="{FF2B5EF4-FFF2-40B4-BE49-F238E27FC236}">
                <a16:creationId xmlns:a16="http://schemas.microsoft.com/office/drawing/2014/main" id="{8DACFA02-E1BD-4C15-8A11-C5F09F610E6C}"/>
              </a:ext>
            </a:extLst>
          </p:cNvPr>
          <p:cNvSpPr>
            <a:spLocks noGrp="1" noChangeArrowheads="1"/>
          </p:cNvSpPr>
          <p:nvPr>
            <p:ph type="body" idx="1"/>
          </p:nvPr>
        </p:nvSpPr>
        <p:spPr>
          <a:xfrm>
            <a:off x="159551" y="1124744"/>
            <a:ext cx="8792308" cy="4351338"/>
          </a:xfrm>
        </p:spPr>
        <p:txBody>
          <a:bodyPr>
            <a:normAutofit fontScale="92500" lnSpcReduction="10000"/>
          </a:bodyPr>
          <a:lstStyle/>
          <a:p>
            <a:r>
              <a:rPr lang="de-DE" altLang="en-US" sz="3200" dirty="0"/>
              <a:t>Bring in sustainability aspects in business development centres</a:t>
            </a:r>
          </a:p>
          <a:p>
            <a:r>
              <a:rPr lang="de-DE" altLang="en-US" sz="3200" dirty="0"/>
              <a:t>Collaboration of local SMEs for sustainable projects</a:t>
            </a:r>
          </a:p>
          <a:p>
            <a:r>
              <a:rPr lang="de-DE" altLang="en-US" sz="3200" dirty="0"/>
              <a:t>Establish sustainability early in life (elementary school)</a:t>
            </a:r>
          </a:p>
          <a:p>
            <a:r>
              <a:rPr lang="de-DE" altLang="en-US" sz="3200" dirty="0"/>
              <a:t>Take into account coolness factor“</a:t>
            </a:r>
          </a:p>
          <a:p>
            <a:r>
              <a:rPr lang="de-DE" altLang="en-US" sz="3200" dirty="0"/>
              <a:t>Positive role models for the public (acceptance of SI)</a:t>
            </a:r>
            <a:endParaRPr lang="de-DE" alt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a:extLst>
              <a:ext uri="{FF2B5EF4-FFF2-40B4-BE49-F238E27FC236}">
                <a16:creationId xmlns:a16="http://schemas.microsoft.com/office/drawing/2014/main" id="{E0D5F619-4B91-4458-8AD7-A36EDE69EB93}"/>
              </a:ext>
            </a:extLst>
          </p:cNvPr>
          <p:cNvSpPr>
            <a:spLocks noGrp="1" noChangeArrowheads="1"/>
          </p:cNvSpPr>
          <p:nvPr>
            <p:ph type="title"/>
          </p:nvPr>
        </p:nvSpPr>
        <p:spPr>
          <a:xfrm>
            <a:off x="140677" y="154745"/>
            <a:ext cx="8764172" cy="703385"/>
          </a:xfrm>
        </p:spPr>
        <p:txBody>
          <a:bodyPr>
            <a:normAutofit fontScale="90000"/>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Initiative on S&amp;T for Sustainability</a:t>
            </a:r>
          </a:p>
        </p:txBody>
      </p:sp>
      <p:sp>
        <p:nvSpPr>
          <p:cNvPr id="5125" name="Rectangle 5">
            <a:extLst>
              <a:ext uri="{FF2B5EF4-FFF2-40B4-BE49-F238E27FC236}">
                <a16:creationId xmlns:a16="http://schemas.microsoft.com/office/drawing/2014/main" id="{9D2D916A-ACCB-4664-8A78-037C8E7F863C}"/>
              </a:ext>
            </a:extLst>
          </p:cNvPr>
          <p:cNvSpPr>
            <a:spLocks noGrp="1" noChangeArrowheads="1"/>
          </p:cNvSpPr>
          <p:nvPr>
            <p:ph type="body" idx="1"/>
          </p:nvPr>
        </p:nvSpPr>
        <p:spPr>
          <a:xfrm>
            <a:off x="140677" y="1023767"/>
            <a:ext cx="8764172" cy="5616184"/>
          </a:xfrm>
        </p:spPr>
        <p:txBody>
          <a:bodyPr>
            <a:normAutofit/>
          </a:bodyPr>
          <a:lstStyle/>
          <a:p>
            <a:pPr>
              <a:lnSpc>
                <a:spcPct val="90000"/>
              </a:lnSpc>
            </a:pPr>
            <a:r>
              <a:rPr lang="en-US" altLang="en-US" sz="2400" b="1" dirty="0">
                <a:solidFill>
                  <a:srgbClr val="FF0000"/>
                </a:solidFill>
              </a:rPr>
              <a:t>Who</a:t>
            </a:r>
            <a:r>
              <a:rPr lang="en-US" altLang="en-US" sz="2400" dirty="0"/>
              <a:t>? </a:t>
            </a:r>
          </a:p>
          <a:p>
            <a:pPr lvl="1">
              <a:lnSpc>
                <a:spcPct val="90000"/>
              </a:lnSpc>
            </a:pPr>
            <a:r>
              <a:rPr lang="en-US" altLang="en-US" sz="2000" dirty="0"/>
              <a:t>independent scientists, development workers from around world</a:t>
            </a:r>
          </a:p>
          <a:p>
            <a:pPr lvl="1">
              <a:lnSpc>
                <a:spcPct val="90000"/>
              </a:lnSpc>
            </a:pPr>
            <a:r>
              <a:rPr lang="en-US" altLang="en-US" sz="2000" dirty="0"/>
              <a:t>gathered within the context of the World Summit on SD to ask…</a:t>
            </a:r>
          </a:p>
          <a:p>
            <a:pPr>
              <a:lnSpc>
                <a:spcPct val="90000"/>
              </a:lnSpc>
            </a:pPr>
            <a:r>
              <a:rPr lang="en-US" altLang="en-US" sz="2400" b="1" dirty="0">
                <a:solidFill>
                  <a:srgbClr val="FF0000"/>
                </a:solidFill>
              </a:rPr>
              <a:t>Why</a:t>
            </a:r>
            <a:r>
              <a:rPr lang="en-US" altLang="en-US" sz="2400" dirty="0"/>
              <a:t>? </a:t>
            </a:r>
          </a:p>
          <a:p>
            <a:pPr lvl="1">
              <a:lnSpc>
                <a:spcPct val="90000"/>
              </a:lnSpc>
            </a:pPr>
            <a:r>
              <a:rPr lang="en-US" altLang="en-US" sz="2000" dirty="0"/>
              <a:t>“How can the contribution of S&amp;T to sustainability be improved?”</a:t>
            </a:r>
          </a:p>
          <a:p>
            <a:pPr>
              <a:lnSpc>
                <a:spcPct val="90000"/>
              </a:lnSpc>
            </a:pPr>
            <a:r>
              <a:rPr lang="en-US" altLang="en-US" sz="2400" b="1" dirty="0">
                <a:solidFill>
                  <a:srgbClr val="FF0000"/>
                </a:solidFill>
              </a:rPr>
              <a:t>What</a:t>
            </a:r>
            <a:r>
              <a:rPr lang="en-US" altLang="en-US" sz="2400" dirty="0"/>
              <a:t>? </a:t>
            </a:r>
          </a:p>
          <a:p>
            <a:pPr lvl="1">
              <a:lnSpc>
                <a:spcPct val="90000"/>
              </a:lnSpc>
            </a:pPr>
            <a:r>
              <a:rPr lang="en-US" altLang="en-US" sz="2000" dirty="0"/>
              <a:t>Conduct dialogues among the science, policy and development communities: Abuja, Chiang Mai, Santiago, Trieste, Ottawa, Bonn, Mexico City and at </a:t>
            </a:r>
            <a:r>
              <a:rPr lang="en-US" altLang="en-US" sz="2000" b="1" dirty="0"/>
              <a:t>http://sustainabilityscience.org</a:t>
            </a:r>
          </a:p>
          <a:p>
            <a:pPr>
              <a:lnSpc>
                <a:spcPct val="90000"/>
              </a:lnSpc>
            </a:pPr>
            <a:r>
              <a:rPr lang="en-US" altLang="en-US" sz="2400" dirty="0"/>
              <a:t>Conclude…</a:t>
            </a:r>
          </a:p>
          <a:p>
            <a:pPr lvl="1">
              <a:lnSpc>
                <a:spcPct val="90000"/>
              </a:lnSpc>
            </a:pPr>
            <a:r>
              <a:rPr lang="en-US" altLang="en-US" sz="2000" dirty="0"/>
              <a:t>Many kind words for S&amp;T… But realization that contributions remain </a:t>
            </a:r>
            <a:r>
              <a:rPr lang="en-US" altLang="en-US" sz="2000" b="1" dirty="0"/>
              <a:t>far </a:t>
            </a:r>
            <a:r>
              <a:rPr lang="en-US" altLang="en-US" sz="2000" dirty="0"/>
              <a:t>below what’s possible and needed.</a:t>
            </a:r>
          </a:p>
          <a:p>
            <a:pPr lvl="1">
              <a:lnSpc>
                <a:spcPct val="90000"/>
              </a:lnSpc>
            </a:pPr>
            <a:r>
              <a:rPr lang="en-US" altLang="en-US" sz="2000" dirty="0"/>
              <a:t>If science is so useful, why don’t we invest in more of it?</a:t>
            </a:r>
            <a:endParaRPr lang="en-US" altLang="en-US" sz="1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0"/>
                                          </p:stCondLst>
                                        </p:cTn>
                                        <p:tgtEl>
                                          <p:spTgt spid="512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5">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125">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2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5">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5">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125">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125">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5">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125">
                                            <p:txEl>
                                              <p:pRg st="8" end="8"/>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12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p:bldP spid="512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8B531C0-C121-47AA-B682-56CA11AE0190}"/>
              </a:ext>
            </a:extLst>
          </p:cNvPr>
          <p:cNvSpPr>
            <a:spLocks noGrp="1" noChangeArrowheads="1"/>
          </p:cNvSpPr>
          <p:nvPr>
            <p:ph type="title"/>
          </p:nvPr>
        </p:nvSpPr>
        <p:spPr>
          <a:xfrm>
            <a:off x="295422" y="0"/>
            <a:ext cx="7924800" cy="1600200"/>
          </a:xfrm>
        </p:spPr>
        <p:txBody>
          <a:bodyPr>
            <a:normAutofit/>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Sustainability in Context…</a:t>
            </a:r>
          </a:p>
        </p:txBody>
      </p:sp>
      <p:sp>
        <p:nvSpPr>
          <p:cNvPr id="10243" name="Rectangle 3">
            <a:extLst>
              <a:ext uri="{FF2B5EF4-FFF2-40B4-BE49-F238E27FC236}">
                <a16:creationId xmlns:a16="http://schemas.microsoft.com/office/drawing/2014/main" id="{DD7576F5-BF1C-47A1-B434-546FED1F5280}"/>
              </a:ext>
            </a:extLst>
          </p:cNvPr>
          <p:cNvSpPr>
            <a:spLocks noGrp="1" noChangeArrowheads="1"/>
          </p:cNvSpPr>
          <p:nvPr>
            <p:ph type="body" idx="1"/>
          </p:nvPr>
        </p:nvSpPr>
        <p:spPr>
          <a:xfrm>
            <a:off x="168813" y="1321191"/>
            <a:ext cx="8581292" cy="3352800"/>
          </a:xfrm>
        </p:spPr>
        <p:txBody>
          <a:bodyPr>
            <a:normAutofit fontScale="85000" lnSpcReduction="10000"/>
          </a:bodyPr>
          <a:lstStyle/>
          <a:p>
            <a:pPr>
              <a:buFontTx/>
              <a:buNone/>
            </a:pPr>
            <a:r>
              <a:rPr lang="en-US" altLang="en-US" dirty="0"/>
              <a:t>“</a:t>
            </a:r>
            <a:r>
              <a:rPr lang="en-US" altLang="en-US" sz="3600" dirty="0"/>
              <a:t>Freedom from want, freedom from fear, and the freedom of future generations to sustain their lives on this planet” are the 3 grand global challenges for the 21</a:t>
            </a:r>
            <a:r>
              <a:rPr lang="en-US" altLang="en-US" sz="3600" baseline="30000" dirty="0"/>
              <a:t>st</a:t>
            </a:r>
            <a:r>
              <a:rPr lang="en-US" altLang="en-US" sz="3600" dirty="0"/>
              <a:t> Century</a:t>
            </a:r>
          </a:p>
          <a:p>
            <a:pPr>
              <a:buFontTx/>
              <a:buNone/>
            </a:pPr>
            <a:endParaRPr lang="en-US" altLang="en-US" sz="3600" dirty="0"/>
          </a:p>
          <a:p>
            <a:pPr lvl="1"/>
            <a:r>
              <a:rPr lang="en-US" altLang="en-US" sz="3200" dirty="0"/>
              <a:t> The late UN Secretary General </a:t>
            </a:r>
            <a:r>
              <a:rPr lang="en-US" altLang="en-US" sz="3200" b="1" u="sng" dirty="0">
                <a:highlight>
                  <a:srgbClr val="FF0000"/>
                </a:highlight>
              </a:rPr>
              <a:t>Kofi Annan</a:t>
            </a:r>
            <a:r>
              <a:rPr lang="en-US" altLang="en-US" sz="3200" dirty="0"/>
              <a:t>, in his Millennium Report to the General Assembly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0A8FCCF-FE06-461C-8EB4-D37689BCE385}"/>
              </a:ext>
            </a:extLst>
          </p:cNvPr>
          <p:cNvSpPr>
            <a:spLocks noGrp="1" noChangeArrowheads="1"/>
          </p:cNvSpPr>
          <p:nvPr>
            <p:ph type="title"/>
          </p:nvPr>
        </p:nvSpPr>
        <p:spPr>
          <a:xfrm>
            <a:off x="0" y="154745"/>
            <a:ext cx="8848578" cy="1521655"/>
          </a:xfrm>
        </p:spPr>
        <p:txBody>
          <a:bodyPr>
            <a:normAutofit/>
          </a:bodyPr>
          <a:lstStyle/>
          <a:p>
            <a:r>
              <a:rPr lang="en-US" altLang="en-US" sz="3600" b="1" dirty="0">
                <a:latin typeface="Tahoma" panose="020B0604030504040204" pitchFamily="34" charset="0"/>
                <a:ea typeface="Tahoma" panose="020B0604030504040204" pitchFamily="34" charset="0"/>
                <a:cs typeface="Tahoma" panose="020B0604030504040204" pitchFamily="34" charset="0"/>
              </a:rPr>
              <a:t>Innovation towards sustainability…..</a:t>
            </a:r>
          </a:p>
        </p:txBody>
      </p:sp>
      <p:sp>
        <p:nvSpPr>
          <p:cNvPr id="13315" name="Rectangle 3">
            <a:extLst>
              <a:ext uri="{FF2B5EF4-FFF2-40B4-BE49-F238E27FC236}">
                <a16:creationId xmlns:a16="http://schemas.microsoft.com/office/drawing/2014/main" id="{C8CF882F-4BD0-45CE-8604-BE77FACF315C}"/>
              </a:ext>
            </a:extLst>
          </p:cNvPr>
          <p:cNvSpPr>
            <a:spLocks noGrp="1" noChangeArrowheads="1"/>
          </p:cNvSpPr>
          <p:nvPr>
            <p:ph type="body" idx="1"/>
          </p:nvPr>
        </p:nvSpPr>
        <p:spPr>
          <a:xfrm>
            <a:off x="239151" y="1676400"/>
            <a:ext cx="8295249" cy="4191000"/>
          </a:xfrm>
        </p:spPr>
        <p:txBody>
          <a:bodyPr>
            <a:normAutofit lnSpcReduction="10000"/>
          </a:bodyPr>
          <a:lstStyle/>
          <a:p>
            <a:r>
              <a:rPr lang="en-US" altLang="en-US" sz="3200" dirty="0">
                <a:cs typeface="Times New Roman" panose="02020603050405020304" pitchFamily="18" charset="0"/>
              </a:rPr>
              <a:t>To feed, nurture, house, educate and employ the world’s slowing but still growing human population, </a:t>
            </a:r>
            <a:r>
              <a:rPr lang="en-US" altLang="en-US" sz="3200" i="1" dirty="0">
                <a:cs typeface="Times New Roman" panose="02020603050405020304" pitchFamily="18" charset="0"/>
              </a:rPr>
              <a:t>while</a:t>
            </a:r>
            <a:endParaRPr lang="en-US" altLang="en-US" sz="3200" dirty="0">
              <a:cs typeface="Times New Roman" panose="02020603050405020304" pitchFamily="18" charset="0"/>
            </a:endParaRPr>
          </a:p>
          <a:p>
            <a:r>
              <a:rPr lang="en-US" altLang="en-US" sz="3200" dirty="0">
                <a:cs typeface="Times New Roman" panose="02020603050405020304" pitchFamily="18" charset="0"/>
              </a:rPr>
              <a:t>Conserving earth’s basic life support systems and biodiversity </a:t>
            </a:r>
            <a:r>
              <a:rPr lang="en-US" altLang="en-US" sz="3200" i="1" dirty="0">
                <a:cs typeface="Times New Roman" panose="02020603050405020304" pitchFamily="18" charset="0"/>
              </a:rPr>
              <a:t>and</a:t>
            </a:r>
            <a:r>
              <a:rPr lang="en-US" altLang="en-US" sz="3200" dirty="0">
                <a:cs typeface="Times New Roman" panose="02020603050405020304" pitchFamily="18" charset="0"/>
              </a:rPr>
              <a:t> </a:t>
            </a:r>
          </a:p>
          <a:p>
            <a:r>
              <a:rPr lang="en-US" altLang="en-US" sz="3200" dirty="0">
                <a:cs typeface="Times New Roman" panose="02020603050405020304" pitchFamily="18" charset="0"/>
              </a:rPr>
              <a:t>Reducing hunger and poverty.</a:t>
            </a:r>
          </a:p>
          <a:p>
            <a:r>
              <a:rPr lang="en-US" altLang="en-US" sz="3200" dirty="0">
                <a:cs typeface="Times New Roman" panose="02020603050405020304" pitchFamily="18" charset="0"/>
              </a:rPr>
              <a:t>Specific challenges in the “WEHAB” areas</a:t>
            </a:r>
          </a:p>
          <a:p>
            <a:pPr lvl="1"/>
            <a:r>
              <a:rPr lang="en-US" altLang="en-US" sz="2800" dirty="0"/>
              <a:t>Water, Energy, Health, Agriculture, Biodiversity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E21560AE-22C7-46D1-AF05-B800636E2580}"/>
              </a:ext>
            </a:extLst>
          </p:cNvPr>
          <p:cNvSpPr>
            <a:spLocks noGrp="1" noChangeArrowheads="1"/>
          </p:cNvSpPr>
          <p:nvPr>
            <p:ph type="title"/>
          </p:nvPr>
        </p:nvSpPr>
        <p:spPr>
          <a:xfrm>
            <a:off x="140677" y="0"/>
            <a:ext cx="9003323" cy="1325563"/>
          </a:xfrm>
        </p:spPr>
        <p:txBody>
          <a:bodyPr/>
          <a:lstStyle/>
          <a:p>
            <a:r>
              <a:rPr lang="en-US" altLang="en-US" sz="3600" b="1" dirty="0">
                <a:latin typeface="Tahoma" panose="020B0604030504040204" pitchFamily="34" charset="0"/>
                <a:ea typeface="Tahoma" panose="020B0604030504040204" pitchFamily="34" charset="0"/>
                <a:cs typeface="Tahoma" panose="020B0604030504040204" pitchFamily="34" charset="0"/>
              </a:rPr>
              <a:t>The role of Innovation in Science &amp; Technology</a:t>
            </a:r>
          </a:p>
        </p:txBody>
      </p:sp>
      <p:sp>
        <p:nvSpPr>
          <p:cNvPr id="15363" name="Rectangle 3">
            <a:extLst>
              <a:ext uri="{FF2B5EF4-FFF2-40B4-BE49-F238E27FC236}">
                <a16:creationId xmlns:a16="http://schemas.microsoft.com/office/drawing/2014/main" id="{08F80253-8999-4202-8950-B1D0D13CEFB8}"/>
              </a:ext>
            </a:extLst>
          </p:cNvPr>
          <p:cNvSpPr>
            <a:spLocks noGrp="1" noChangeArrowheads="1"/>
          </p:cNvSpPr>
          <p:nvPr>
            <p:ph type="body" idx="1"/>
          </p:nvPr>
        </p:nvSpPr>
        <p:spPr>
          <a:xfrm>
            <a:off x="140677" y="1299993"/>
            <a:ext cx="8778239" cy="5438431"/>
          </a:xfrm>
        </p:spPr>
        <p:txBody>
          <a:bodyPr>
            <a:noAutofit/>
          </a:bodyPr>
          <a:lstStyle/>
          <a:p>
            <a:pPr>
              <a:lnSpc>
                <a:spcPct val="90000"/>
              </a:lnSpc>
            </a:pPr>
            <a:r>
              <a:rPr lang="en-US" altLang="en-US" sz="2000" dirty="0">
                <a:cs typeface="Times New Roman" panose="02020603050405020304" pitchFamily="18" charset="0"/>
              </a:rPr>
              <a:t>Growing recognition that development "is built not merely through the accumulation of physical capital and human skill, but on a foundation of information, learning and adaptation…” (World Bank, 1999)… </a:t>
            </a:r>
          </a:p>
          <a:p>
            <a:pPr>
              <a:lnSpc>
                <a:spcPct val="90000"/>
              </a:lnSpc>
            </a:pPr>
            <a:r>
              <a:rPr lang="en-US" altLang="en-US" sz="2000" dirty="0">
                <a:cs typeface="Times New Roman" panose="02020603050405020304" pitchFamily="18" charset="0"/>
              </a:rPr>
              <a:t>Historically high rates of return on investment in S&amp;T </a:t>
            </a:r>
          </a:p>
          <a:p>
            <a:pPr lvl="1">
              <a:lnSpc>
                <a:spcPct val="90000"/>
              </a:lnSpc>
            </a:pPr>
            <a:r>
              <a:rPr lang="en-US" altLang="en-US" sz="2000" dirty="0">
                <a:cs typeface="Times New Roman" panose="02020603050405020304" pitchFamily="18" charset="0"/>
              </a:rPr>
              <a:t>“the dominant engine of economic growth” (Solow)</a:t>
            </a:r>
          </a:p>
          <a:p>
            <a:pPr lvl="1">
              <a:lnSpc>
                <a:spcPct val="90000"/>
              </a:lnSpc>
            </a:pPr>
            <a:r>
              <a:rPr lang="en-US" altLang="en-US" sz="2000" dirty="0" err="1">
                <a:cs typeface="Times New Roman" panose="02020603050405020304" pitchFamily="18" charset="0"/>
              </a:rPr>
              <a:t>eg.</a:t>
            </a:r>
            <a:r>
              <a:rPr lang="en-US" altLang="en-US" sz="2000" dirty="0">
                <a:cs typeface="Times New Roman" panose="02020603050405020304" pitchFamily="18" charset="0"/>
              </a:rPr>
              <a:t> marginal rates in agriculture &gt;40%</a:t>
            </a:r>
          </a:p>
          <a:p>
            <a:pPr>
              <a:lnSpc>
                <a:spcPct val="90000"/>
              </a:lnSpc>
            </a:pPr>
            <a:r>
              <a:rPr lang="en-US" altLang="en-US" sz="2000" dirty="0">
                <a:cs typeface="Times New Roman" panose="02020603050405020304" pitchFamily="18" charset="0"/>
              </a:rPr>
              <a:t>But relevant knowledge remains underproduced, underutilized, unevenly distributed (UNDP)</a:t>
            </a:r>
          </a:p>
          <a:p>
            <a:pPr lvl="1">
              <a:lnSpc>
                <a:spcPct val="90000"/>
              </a:lnSpc>
            </a:pPr>
            <a:r>
              <a:rPr lang="en-US" altLang="en-US" sz="2000" dirty="0"/>
              <a:t>Private investments lag because of large public spillovers, property rights issues…</a:t>
            </a:r>
          </a:p>
          <a:p>
            <a:pPr lvl="1">
              <a:lnSpc>
                <a:spcPct val="90000"/>
              </a:lnSpc>
            </a:pPr>
            <a:r>
              <a:rPr lang="en-US" altLang="en-US" sz="2000" dirty="0"/>
              <a:t>Public investments static or falling due to perceived irrelevance, inefficiency of results.</a:t>
            </a:r>
            <a:endParaRPr lang="en-US" altLang="en-US" sz="2000" dirty="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536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36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4CEB609-CEAE-463E-939D-DC3DF73C9CC8}"/>
              </a:ext>
            </a:extLst>
          </p:cNvPr>
          <p:cNvSpPr>
            <a:spLocks noGrp="1" noChangeArrowheads="1"/>
          </p:cNvSpPr>
          <p:nvPr>
            <p:ph type="title"/>
          </p:nvPr>
        </p:nvSpPr>
        <p:spPr>
          <a:xfrm>
            <a:off x="112542" y="0"/>
            <a:ext cx="8650458" cy="1143000"/>
          </a:xfrm>
        </p:spPr>
        <p:txBody>
          <a:bodyPr>
            <a:normAutofit fontScale="90000"/>
          </a:bodyPr>
          <a:lstStyle/>
          <a:p>
            <a:pPr algn="ctr"/>
            <a:r>
              <a:rPr lang="en-US" altLang="en-US" sz="4000" b="1" dirty="0">
                <a:latin typeface="Tahoma" panose="020B0604030504040204" pitchFamily="34" charset="0"/>
                <a:ea typeface="Tahoma" panose="020B0604030504040204" pitchFamily="34" charset="0"/>
                <a:cs typeface="Tahoma" panose="020B0604030504040204" pitchFamily="34" charset="0"/>
              </a:rPr>
              <a:t>Strategic approach needed to better mobilize S&amp;T for sustainability</a:t>
            </a:r>
          </a:p>
        </p:txBody>
      </p:sp>
      <p:sp>
        <p:nvSpPr>
          <p:cNvPr id="19459" name="Rectangle 3">
            <a:extLst>
              <a:ext uri="{FF2B5EF4-FFF2-40B4-BE49-F238E27FC236}">
                <a16:creationId xmlns:a16="http://schemas.microsoft.com/office/drawing/2014/main" id="{37B0B24D-0667-42D2-B2D6-274DFC3DDAF9}"/>
              </a:ext>
            </a:extLst>
          </p:cNvPr>
          <p:cNvSpPr>
            <a:spLocks noGrp="1" noChangeArrowheads="1"/>
          </p:cNvSpPr>
          <p:nvPr>
            <p:ph type="body" idx="1"/>
          </p:nvPr>
        </p:nvSpPr>
        <p:spPr>
          <a:xfrm>
            <a:off x="228600" y="1167618"/>
            <a:ext cx="8534400" cy="5690382"/>
          </a:xfrm>
        </p:spPr>
        <p:txBody>
          <a:bodyPr>
            <a:noAutofit/>
          </a:bodyPr>
          <a:lstStyle/>
          <a:p>
            <a:pPr>
              <a:lnSpc>
                <a:spcPct val="90000"/>
              </a:lnSpc>
            </a:pPr>
            <a:r>
              <a:rPr lang="en-US" altLang="en-US" sz="3200" dirty="0"/>
              <a:t>Solution-driven priorities</a:t>
            </a:r>
          </a:p>
          <a:p>
            <a:pPr lvl="1">
              <a:lnSpc>
                <a:spcPct val="90000"/>
              </a:lnSpc>
            </a:pPr>
            <a:r>
              <a:rPr lang="en-US" altLang="en-US" sz="2800" dirty="0"/>
              <a:t>not driven by priorities of the S&amp;T community</a:t>
            </a:r>
          </a:p>
          <a:p>
            <a:pPr lvl="1">
              <a:lnSpc>
                <a:spcPct val="90000"/>
              </a:lnSpc>
            </a:pPr>
            <a:r>
              <a:rPr lang="en-US" altLang="en-US" sz="2800" dirty="0"/>
              <a:t>not confined to merely illuminating social problems</a:t>
            </a:r>
          </a:p>
          <a:p>
            <a:pPr>
              <a:lnSpc>
                <a:spcPct val="90000"/>
              </a:lnSpc>
            </a:pPr>
            <a:r>
              <a:rPr lang="en-US" altLang="en-US" sz="3200" dirty="0"/>
              <a:t>“Co-production” of usable knowledge</a:t>
            </a:r>
          </a:p>
          <a:p>
            <a:pPr lvl="1">
              <a:lnSpc>
                <a:spcPct val="90000"/>
              </a:lnSpc>
            </a:pPr>
            <a:r>
              <a:rPr lang="en-US" altLang="en-US" sz="2800" dirty="0"/>
              <a:t>through collaboration of users and producers “in place”</a:t>
            </a:r>
          </a:p>
          <a:p>
            <a:pPr lvl="1">
              <a:lnSpc>
                <a:spcPct val="90000"/>
              </a:lnSpc>
            </a:pPr>
            <a:r>
              <a:rPr lang="en-US" altLang="en-US" sz="2800" dirty="0"/>
              <a:t>drawing on global research and innovation </a:t>
            </a:r>
            <a:r>
              <a:rPr lang="en-US" altLang="en-US" sz="2800" i="1" dirty="0"/>
              <a:t>systems</a:t>
            </a:r>
            <a:endParaRPr lang="en-US" altLang="en-US" sz="2800" dirty="0"/>
          </a:p>
          <a:p>
            <a:pPr>
              <a:lnSpc>
                <a:spcPct val="90000"/>
              </a:lnSpc>
            </a:pPr>
            <a:r>
              <a:rPr lang="en-US" altLang="en-US" sz="3200" dirty="0"/>
              <a:t>Incentive structures designed to </a:t>
            </a:r>
          </a:p>
          <a:p>
            <a:pPr lvl="1">
              <a:lnSpc>
                <a:spcPct val="90000"/>
              </a:lnSpc>
            </a:pPr>
            <a:r>
              <a:rPr lang="en-US" altLang="en-US" sz="2800" dirty="0"/>
              <a:t>engage the private sector in harnessing S&amp;T for the provision of public goods </a:t>
            </a:r>
          </a:p>
          <a:p>
            <a:pPr lvl="1">
              <a:lnSpc>
                <a:spcPct val="90000"/>
              </a:lnSpc>
            </a:pPr>
            <a:r>
              <a:rPr lang="en-US" altLang="en-US" sz="2800" dirty="0"/>
              <a:t>honor scientists and engineers who focus their work on urgently needed solutions for a sustainability transition.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459">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459">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459">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945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1945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1D60E115-3A1D-4E4F-9F45-A6C230DF5F04}"/>
              </a:ext>
            </a:extLst>
          </p:cNvPr>
          <p:cNvSpPr>
            <a:spLocks noGrp="1" noChangeArrowheads="1"/>
          </p:cNvSpPr>
          <p:nvPr>
            <p:ph type="title"/>
          </p:nvPr>
        </p:nvSpPr>
        <p:spPr>
          <a:xfrm>
            <a:off x="126609" y="152400"/>
            <a:ext cx="9017391" cy="612304"/>
          </a:xfrm>
        </p:spPr>
        <p:txBody>
          <a:bodyPr>
            <a:normAutofit/>
          </a:bodyPr>
          <a:lstStyle/>
          <a:p>
            <a:r>
              <a:rPr lang="en-US" altLang="en-US" sz="2800" b="1" dirty="0">
                <a:latin typeface="Tahoma" panose="020B0604030504040204" pitchFamily="34" charset="0"/>
                <a:ea typeface="Tahoma" panose="020B0604030504040204" pitchFamily="34" charset="0"/>
                <a:cs typeface="Tahoma" panose="020B0604030504040204" pitchFamily="34" charset="0"/>
              </a:rPr>
              <a:t>Priorities: Harnessing innovative S&amp;T to action</a:t>
            </a:r>
          </a:p>
        </p:txBody>
      </p:sp>
      <p:sp>
        <p:nvSpPr>
          <p:cNvPr id="23555" name="Rectangle 3">
            <a:extLst>
              <a:ext uri="{FF2B5EF4-FFF2-40B4-BE49-F238E27FC236}">
                <a16:creationId xmlns:a16="http://schemas.microsoft.com/office/drawing/2014/main" id="{494862E8-0A05-4F11-B293-5065632EDDB0}"/>
              </a:ext>
            </a:extLst>
          </p:cNvPr>
          <p:cNvSpPr>
            <a:spLocks noGrp="1" noChangeArrowheads="1"/>
          </p:cNvSpPr>
          <p:nvPr>
            <p:ph type="body" idx="1"/>
          </p:nvPr>
        </p:nvSpPr>
        <p:spPr>
          <a:xfrm>
            <a:off x="151920" y="692696"/>
            <a:ext cx="8305800" cy="5029200"/>
          </a:xfrm>
        </p:spPr>
        <p:txBody>
          <a:bodyPr/>
          <a:lstStyle/>
          <a:p>
            <a:pPr>
              <a:lnSpc>
                <a:spcPct val="90000"/>
              </a:lnSpc>
            </a:pPr>
            <a:r>
              <a:rPr lang="en-US" altLang="en-US" sz="2400" dirty="0"/>
              <a:t>Accelerate trends in fertility reduction</a:t>
            </a:r>
          </a:p>
          <a:p>
            <a:pPr>
              <a:lnSpc>
                <a:spcPct val="90000"/>
              </a:lnSpc>
            </a:pPr>
            <a:r>
              <a:rPr lang="en-US" altLang="en-US" sz="2400" dirty="0"/>
              <a:t>Reverse declining trends in agricultural production in Africa, sustain trends elsewhere</a:t>
            </a:r>
          </a:p>
          <a:p>
            <a:pPr>
              <a:lnSpc>
                <a:spcPct val="90000"/>
              </a:lnSpc>
            </a:pPr>
            <a:r>
              <a:rPr lang="en-US" altLang="en-US" sz="2400" dirty="0"/>
              <a:t>Double historical rates of improvement in use efficiency of energy and materials;</a:t>
            </a:r>
          </a:p>
          <a:p>
            <a:pPr>
              <a:lnSpc>
                <a:spcPct val="90000"/>
              </a:lnSpc>
            </a:pPr>
            <a:r>
              <a:rPr lang="en-US" altLang="en-US" sz="2400" dirty="0"/>
              <a:t>Design systems to accommodate 2-3x growth of today’s urban population sustainably</a:t>
            </a:r>
          </a:p>
          <a:p>
            <a:pPr>
              <a:lnSpc>
                <a:spcPct val="90000"/>
              </a:lnSpc>
            </a:pPr>
            <a:r>
              <a:rPr lang="en-US" altLang="en-US" sz="2400" dirty="0"/>
              <a:t>Major initiative to restore degraded ecosystems, while conserving biodiversity elsewhere</a:t>
            </a:r>
          </a:p>
          <a:p>
            <a:pPr>
              <a:lnSpc>
                <a:spcPct val="90000"/>
              </a:lnSpc>
            </a:pPr>
            <a:r>
              <a:rPr lang="en-US" altLang="en-US" sz="2400" dirty="0"/>
              <a:t>Fundamental research and observations programs on interactions of society/environment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0"/>
                                          </p:stCondLst>
                                        </p:cTn>
                                        <p:tgtEl>
                                          <p:spTgt spid="2355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A741BA4-5E14-43EE-BD99-A9D9ACE769BA}"/>
              </a:ext>
            </a:extLst>
          </p:cNvPr>
          <p:cNvSpPr>
            <a:spLocks noGrp="1" noChangeArrowheads="1"/>
          </p:cNvSpPr>
          <p:nvPr>
            <p:ph type="title"/>
          </p:nvPr>
        </p:nvSpPr>
        <p:spPr>
          <a:xfrm>
            <a:off x="381000" y="304800"/>
            <a:ext cx="8229600" cy="1828800"/>
          </a:xfrm>
        </p:spPr>
        <p:txBody>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How to do it? </a:t>
            </a:r>
            <a:br>
              <a:rPr lang="en-US" altLang="en-US" sz="4000" dirty="0"/>
            </a:br>
            <a:r>
              <a:rPr lang="en-US" altLang="en-US" sz="4000" dirty="0"/>
              <a:t>An International Research System for Sustainable Development</a:t>
            </a:r>
          </a:p>
        </p:txBody>
      </p:sp>
      <p:sp>
        <p:nvSpPr>
          <p:cNvPr id="35843" name="Rectangle 3">
            <a:extLst>
              <a:ext uri="{FF2B5EF4-FFF2-40B4-BE49-F238E27FC236}">
                <a16:creationId xmlns:a16="http://schemas.microsoft.com/office/drawing/2014/main" id="{2BE7460B-316E-40AD-8E69-330F0125EEFB}"/>
              </a:ext>
            </a:extLst>
          </p:cNvPr>
          <p:cNvSpPr>
            <a:spLocks noGrp="1" noChangeArrowheads="1"/>
          </p:cNvSpPr>
          <p:nvPr>
            <p:ph type="body" idx="1"/>
          </p:nvPr>
        </p:nvSpPr>
        <p:spPr>
          <a:xfrm>
            <a:off x="381000" y="2209800"/>
            <a:ext cx="8229600" cy="4191000"/>
          </a:xfrm>
        </p:spPr>
        <p:txBody>
          <a:bodyPr>
            <a:normAutofit/>
          </a:bodyPr>
          <a:lstStyle/>
          <a:p>
            <a:r>
              <a:rPr lang="en-US" altLang="en-US" sz="2800" i="1" dirty="0"/>
              <a:t>Target</a:t>
            </a:r>
            <a:r>
              <a:rPr lang="en-US" altLang="en-US" sz="2800" dirty="0"/>
              <a:t> S&amp;T on “most pressing problems” prioritized by development stakeholders</a:t>
            </a:r>
          </a:p>
          <a:p>
            <a:r>
              <a:rPr lang="en-US" altLang="en-US" sz="2800" i="1" dirty="0"/>
              <a:t>Integrate</a:t>
            </a:r>
            <a:r>
              <a:rPr lang="en-US" altLang="en-US" sz="2800" dirty="0"/>
              <a:t> appropriate mixes of </a:t>
            </a:r>
            <a:r>
              <a:rPr lang="en-US" altLang="en-US" sz="2800" dirty="0" err="1"/>
              <a:t>disci-plines</a:t>
            </a:r>
            <a:r>
              <a:rPr lang="en-US" altLang="en-US" sz="2800" dirty="0"/>
              <a:t>, expertise and public/private sector in support of such problem-driven R&amp;D</a:t>
            </a:r>
          </a:p>
          <a:p>
            <a:r>
              <a:rPr lang="en-US" altLang="en-US" sz="2800" i="1" dirty="0"/>
              <a:t>Link</a:t>
            </a:r>
            <a:r>
              <a:rPr lang="en-US" altLang="en-US" sz="2800" dirty="0"/>
              <a:t> expertise and application across scales, from local to global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0"/>
                                          </p:stCondLst>
                                        </p:cTn>
                                        <p:tgtEl>
                                          <p:spTgt spid="3584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2DA7E54-E846-46E7-B49F-6206F2847280}"/>
              </a:ext>
            </a:extLst>
          </p:cNvPr>
          <p:cNvSpPr>
            <a:spLocks noGrp="1" noChangeArrowheads="1"/>
          </p:cNvSpPr>
          <p:nvPr>
            <p:ph type="title"/>
          </p:nvPr>
        </p:nvSpPr>
        <p:spPr>
          <a:xfrm>
            <a:off x="182880" y="169984"/>
            <a:ext cx="8595360" cy="1219200"/>
          </a:xfrm>
        </p:spPr>
        <p:txBody>
          <a:bodyPr>
            <a:normAutofit/>
          </a:bodyPr>
          <a:lstStyle/>
          <a:p>
            <a:pPr algn="ctr"/>
            <a:r>
              <a:rPr lang="en-US" altLang="en-US" sz="2800" b="1" dirty="0">
                <a:latin typeface="Tahoma" panose="020B0604030504040204" pitchFamily="34" charset="0"/>
                <a:ea typeface="Tahoma" panose="020B0604030504040204" pitchFamily="34" charset="0"/>
                <a:cs typeface="Tahoma" panose="020B0604030504040204" pitchFamily="34" charset="0"/>
              </a:rPr>
              <a:t>An International Research System for Sustainable Development</a:t>
            </a:r>
          </a:p>
        </p:txBody>
      </p:sp>
      <p:sp>
        <p:nvSpPr>
          <p:cNvPr id="33795" name="Rectangle 3">
            <a:extLst>
              <a:ext uri="{FF2B5EF4-FFF2-40B4-BE49-F238E27FC236}">
                <a16:creationId xmlns:a16="http://schemas.microsoft.com/office/drawing/2014/main" id="{C3691C98-7B7D-472A-BD38-8C3C8D809780}"/>
              </a:ext>
            </a:extLst>
          </p:cNvPr>
          <p:cNvSpPr>
            <a:spLocks noGrp="1" noChangeArrowheads="1"/>
          </p:cNvSpPr>
          <p:nvPr>
            <p:ph type="body" idx="1"/>
          </p:nvPr>
        </p:nvSpPr>
        <p:spPr>
          <a:xfrm>
            <a:off x="182880" y="1473590"/>
            <a:ext cx="8427720" cy="4648200"/>
          </a:xfrm>
        </p:spPr>
        <p:txBody>
          <a:bodyPr>
            <a:normAutofit fontScale="85000" lnSpcReduction="10000"/>
          </a:bodyPr>
          <a:lstStyle/>
          <a:p>
            <a:r>
              <a:rPr lang="en-US" altLang="en-US" sz="3600" dirty="0"/>
              <a:t>Successful precedents:</a:t>
            </a:r>
          </a:p>
          <a:p>
            <a:pPr lvl="1"/>
            <a:r>
              <a:rPr lang="en-US" altLang="en-US" sz="3200" i="1" dirty="0"/>
              <a:t>Development</a:t>
            </a:r>
            <a:r>
              <a:rPr lang="en-US" altLang="en-US" sz="3200" dirty="0"/>
              <a:t>: Int. agricultural research</a:t>
            </a:r>
          </a:p>
          <a:p>
            <a:pPr lvl="1"/>
            <a:r>
              <a:rPr lang="en-US" altLang="en-US" sz="3200" i="1" dirty="0" err="1"/>
              <a:t>Envir</a:t>
            </a:r>
            <a:r>
              <a:rPr lang="en-US" altLang="en-US" sz="3200" dirty="0"/>
              <a:t>: ENSO research/applications progs</a:t>
            </a:r>
          </a:p>
          <a:p>
            <a:pPr lvl="1"/>
            <a:r>
              <a:rPr lang="en-US" altLang="en-US" sz="3200" i="1" dirty="0"/>
              <a:t>Health</a:t>
            </a:r>
            <a:r>
              <a:rPr lang="en-US" altLang="en-US" sz="3200" dirty="0"/>
              <a:t>: WHO malaria campaigns</a:t>
            </a:r>
          </a:p>
          <a:p>
            <a:pPr lvl="1"/>
            <a:r>
              <a:rPr lang="en-US" altLang="en-US" sz="3200" i="1" dirty="0"/>
              <a:t>Commons</a:t>
            </a:r>
            <a:r>
              <a:rPr lang="en-US" altLang="en-US" sz="3200" dirty="0"/>
              <a:t>: Stratospheric ozone protection</a:t>
            </a:r>
          </a:p>
          <a:p>
            <a:r>
              <a:rPr lang="en-US" altLang="en-US" sz="3600" dirty="0"/>
              <a:t>Challenge for the 21</a:t>
            </a:r>
            <a:r>
              <a:rPr lang="en-US" altLang="en-US" sz="3600" baseline="30000" dirty="0"/>
              <a:t>st</a:t>
            </a:r>
            <a:r>
              <a:rPr lang="en-US" altLang="en-US" sz="3600" dirty="0"/>
              <a:t> Century</a:t>
            </a:r>
          </a:p>
          <a:p>
            <a:pPr lvl="1"/>
            <a:r>
              <a:rPr lang="en-US" altLang="en-US" sz="3200" dirty="0"/>
              <a:t>An international R&amp;D system for sustainability to match existing systems that have been built to help meet the other “grand challenges” of “freedom from want and freedom from fear”</a:t>
            </a:r>
          </a:p>
          <a:p>
            <a:pPr lvl="1"/>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795">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3795">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795">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5AEF337-6C55-4F40-990D-F1667E5196BC}"/>
              </a:ext>
            </a:extLst>
          </p:cNvPr>
          <p:cNvSpPr>
            <a:spLocks noGrp="1" noChangeArrowheads="1"/>
          </p:cNvSpPr>
          <p:nvPr>
            <p:ph type="title"/>
          </p:nvPr>
        </p:nvSpPr>
        <p:spPr>
          <a:xfrm>
            <a:off x="534573" y="500063"/>
            <a:ext cx="8609427" cy="120626"/>
          </a:xfrm>
        </p:spPr>
        <p:txBody>
          <a:bodyPr>
            <a:normAutofit fontScale="90000"/>
          </a:bodyPr>
          <a:lstStyle/>
          <a:p>
            <a:pPr algn="ctr"/>
            <a:r>
              <a:rPr lang="en-GB" sz="3200" b="1" dirty="0">
                <a:latin typeface="Tahoma" panose="020B0604030504040204" pitchFamily="34" charset="0"/>
                <a:ea typeface="Tahoma" panose="020B0604030504040204" pitchFamily="34" charset="0"/>
                <a:cs typeface="Tahoma" panose="020B0604030504040204" pitchFamily="34" charset="0"/>
              </a:rPr>
              <a:t>Innovation Policy for Green Technologies</a:t>
            </a:r>
            <a:br>
              <a:rPr lang="en-GB" sz="3200" b="1" dirty="0">
                <a:latin typeface="Tahoma" panose="020B0604030504040204" pitchFamily="34" charset="0"/>
                <a:ea typeface="Tahoma" panose="020B0604030504040204" pitchFamily="34" charset="0"/>
                <a:cs typeface="Tahoma" panose="020B0604030504040204" pitchFamily="34" charset="0"/>
              </a:rPr>
            </a:br>
            <a:r>
              <a:rPr lang="en-GB" sz="3200" b="1" dirty="0">
                <a:latin typeface="Tahoma" panose="020B0604030504040204" pitchFamily="34" charset="0"/>
                <a:ea typeface="Tahoma" panose="020B0604030504040204" pitchFamily="34" charset="0"/>
                <a:cs typeface="Tahoma" panose="020B0604030504040204" pitchFamily="34" charset="0"/>
              </a:rPr>
              <a:t>Introduction</a:t>
            </a:r>
            <a:endParaRPr lang="en-US" altLang="en-US" sz="3200" dirty="0">
              <a:latin typeface="Tahoma" panose="020B0604030504040204" pitchFamily="34" charset="0"/>
              <a:ea typeface="Tahoma" panose="020B0604030504040204" pitchFamily="34" charset="0"/>
              <a:cs typeface="Tahoma" panose="020B0604030504040204" pitchFamily="34" charset="0"/>
            </a:endParaRPr>
          </a:p>
        </p:txBody>
      </p:sp>
      <p:sp>
        <p:nvSpPr>
          <p:cNvPr id="28675" name="Rectangle 3">
            <a:extLst>
              <a:ext uri="{FF2B5EF4-FFF2-40B4-BE49-F238E27FC236}">
                <a16:creationId xmlns:a16="http://schemas.microsoft.com/office/drawing/2014/main" id="{DBD85D7D-6308-44EB-909A-F0CD3AFB0313}"/>
              </a:ext>
            </a:extLst>
          </p:cNvPr>
          <p:cNvSpPr>
            <a:spLocks noGrp="1" noChangeArrowheads="1"/>
          </p:cNvSpPr>
          <p:nvPr>
            <p:ph type="body" idx="1"/>
          </p:nvPr>
        </p:nvSpPr>
        <p:spPr>
          <a:xfrm>
            <a:off x="179512" y="1124744"/>
            <a:ext cx="8332470" cy="4351338"/>
          </a:xfrm>
        </p:spPr>
        <p:txBody>
          <a:bodyPr>
            <a:normAutofit fontScale="92500" lnSpcReduction="10000"/>
          </a:bodyPr>
          <a:lstStyle/>
          <a:p>
            <a:pPr marL="0" indent="0">
              <a:buNone/>
            </a:pPr>
            <a:r>
              <a:rPr lang="en-GB" sz="2800" dirty="0"/>
              <a:t>Why policy for Green technologies?</a:t>
            </a:r>
          </a:p>
          <a:p>
            <a:pPr marL="514350" indent="-514350">
              <a:buFont typeface="+mj-lt"/>
              <a:buAutoNum type="arabicPeriod"/>
            </a:pPr>
            <a:r>
              <a:rPr lang="en-GB" sz="2800" dirty="0"/>
              <a:t>Increasing greenhouse gases – accelerated climate change with adverse effects</a:t>
            </a:r>
          </a:p>
          <a:p>
            <a:pPr marL="514350" indent="-514350">
              <a:buFont typeface="+mj-lt"/>
              <a:buAutoNum type="arabicPeriod"/>
            </a:pPr>
            <a:r>
              <a:rPr lang="en-GB" sz="2800" dirty="0"/>
              <a:t>No country is an exception</a:t>
            </a:r>
          </a:p>
          <a:p>
            <a:pPr marL="514350" indent="-514350">
              <a:buFont typeface="+mj-lt"/>
              <a:buAutoNum type="arabicPeriod"/>
            </a:pPr>
            <a:r>
              <a:rPr lang="en-GB" sz="2800" dirty="0"/>
              <a:t>Sustainable development = sustainable consumption + high-level of human development</a:t>
            </a:r>
          </a:p>
          <a:p>
            <a:pPr marL="514350" indent="-514350">
              <a:buFont typeface="+mj-lt"/>
              <a:buAutoNum type="arabicPeriod"/>
            </a:pPr>
            <a:r>
              <a:rPr lang="en-GB" sz="2800" dirty="0"/>
              <a:t>Transition from the industrial growth model to a green growth model is necessary</a:t>
            </a:r>
          </a:p>
          <a:p>
            <a:pPr marL="514350" indent="-514350">
              <a:buFont typeface="+mj-lt"/>
              <a:buAutoNum type="arabicPeriod"/>
            </a:pPr>
            <a:r>
              <a:rPr lang="en-GB" sz="2800" dirty="0"/>
              <a:t>Green technologies/eco-innovations play important role</a:t>
            </a:r>
            <a:endParaRPr lang="en-US" altLang="en-US" sz="2800" dirty="0"/>
          </a:p>
        </p:txBody>
      </p:sp>
    </p:spTree>
    <p:extLst>
      <p:ext uri="{BB962C8B-B14F-4D97-AF65-F5344CB8AC3E}">
        <p14:creationId xmlns:p14="http://schemas.microsoft.com/office/powerpoint/2010/main" val="14830630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5AEF337-6C55-4F40-990D-F1667E5196BC}"/>
              </a:ext>
            </a:extLst>
          </p:cNvPr>
          <p:cNvSpPr>
            <a:spLocks noGrp="1" noChangeArrowheads="1"/>
          </p:cNvSpPr>
          <p:nvPr>
            <p:ph type="title"/>
          </p:nvPr>
        </p:nvSpPr>
        <p:spPr>
          <a:xfrm>
            <a:off x="239151" y="0"/>
            <a:ext cx="8707901" cy="1325563"/>
          </a:xfrm>
        </p:spPr>
        <p:txBody>
          <a:bodyPr/>
          <a:lstStyle/>
          <a:p>
            <a:pPr algn="ctr"/>
            <a:r>
              <a:rPr lang="en-GB" b="1" dirty="0">
                <a:latin typeface="Tahoma" panose="020B0604030504040204" pitchFamily="34" charset="0"/>
                <a:ea typeface="Tahoma" panose="020B0604030504040204" pitchFamily="34" charset="0"/>
                <a:cs typeface="Tahoma" panose="020B0604030504040204" pitchFamily="34" charset="0"/>
              </a:rPr>
              <a:t>Special features related to </a:t>
            </a:r>
            <a:br>
              <a:rPr lang="en-GB" b="1" dirty="0">
                <a:latin typeface="Tahoma" panose="020B0604030504040204" pitchFamily="34" charset="0"/>
                <a:ea typeface="Tahoma" panose="020B0604030504040204" pitchFamily="34" charset="0"/>
                <a:cs typeface="Tahoma" panose="020B0604030504040204" pitchFamily="34" charset="0"/>
              </a:rPr>
            </a:br>
            <a:r>
              <a:rPr lang="en-GB" b="1" dirty="0">
                <a:latin typeface="Tahoma" panose="020B0604030504040204" pitchFamily="34" charset="0"/>
                <a:ea typeface="Tahoma" panose="020B0604030504040204" pitchFamily="34" charset="0"/>
                <a:cs typeface="Tahoma" panose="020B0604030504040204" pitchFamily="34" charset="0"/>
              </a:rPr>
              <a:t>eco-innovation policy</a:t>
            </a:r>
            <a:endParaRPr lang="en-US" altLang="en-US" b="1" dirty="0">
              <a:latin typeface="Tahoma" panose="020B0604030504040204" pitchFamily="34" charset="0"/>
              <a:ea typeface="Tahoma" panose="020B0604030504040204" pitchFamily="34" charset="0"/>
              <a:cs typeface="Tahoma" panose="020B0604030504040204" pitchFamily="34" charset="0"/>
            </a:endParaRPr>
          </a:p>
        </p:txBody>
      </p:sp>
      <p:sp>
        <p:nvSpPr>
          <p:cNvPr id="28675" name="Rectangle 3">
            <a:extLst>
              <a:ext uri="{FF2B5EF4-FFF2-40B4-BE49-F238E27FC236}">
                <a16:creationId xmlns:a16="http://schemas.microsoft.com/office/drawing/2014/main" id="{DBD85D7D-6308-44EB-909A-F0CD3AFB0313}"/>
              </a:ext>
            </a:extLst>
          </p:cNvPr>
          <p:cNvSpPr>
            <a:spLocks noGrp="1" noChangeArrowheads="1"/>
          </p:cNvSpPr>
          <p:nvPr>
            <p:ph type="body" idx="1"/>
          </p:nvPr>
        </p:nvSpPr>
        <p:spPr>
          <a:xfrm>
            <a:off x="239151" y="1325562"/>
            <a:ext cx="8707901" cy="5328455"/>
          </a:xfrm>
        </p:spPr>
        <p:txBody>
          <a:bodyPr/>
          <a:lstStyle/>
          <a:p>
            <a:r>
              <a:rPr lang="en-GB" sz="3200" dirty="0"/>
              <a:t>Need for policy integration between environmental and innovation policies</a:t>
            </a:r>
          </a:p>
          <a:p>
            <a:endParaRPr lang="en-GB" sz="3200" dirty="0"/>
          </a:p>
          <a:p>
            <a:pPr marL="457200" indent="-457200"/>
            <a:r>
              <a:rPr lang="en-GB" sz="3200" dirty="0"/>
              <a:t>Market oriented schemes</a:t>
            </a:r>
          </a:p>
          <a:p>
            <a:pPr marL="457200" indent="-457200"/>
            <a:r>
              <a:rPr lang="en-GB" sz="3200" dirty="0"/>
              <a:t>Regulations</a:t>
            </a:r>
          </a:p>
          <a:p>
            <a:pPr marL="457200" indent="-457200"/>
            <a:r>
              <a:rPr lang="en-GB" sz="3200" dirty="0"/>
              <a:t>Direct support for eco-innovation</a:t>
            </a:r>
          </a:p>
          <a:p>
            <a:pPr marL="457200" indent="-457200"/>
            <a:r>
              <a:rPr lang="en-GB" sz="3200" dirty="0"/>
              <a:t>Capacity building</a:t>
            </a:r>
          </a:p>
          <a:p>
            <a:pPr marL="457200" indent="-457200"/>
            <a:r>
              <a:rPr lang="en-GB" sz="3200" dirty="0"/>
              <a:t>Public procurement</a:t>
            </a:r>
          </a:p>
          <a:p>
            <a:pPr marL="457200" indent="-457200"/>
            <a:r>
              <a:rPr lang="en-GB" sz="3200" dirty="0"/>
              <a:t>Strategic planning</a:t>
            </a:r>
          </a:p>
          <a:p>
            <a:pPr>
              <a:lnSpc>
                <a:spcPct val="90000"/>
              </a:lnSpc>
            </a:pPr>
            <a:endParaRPr lang="en-US" altLang="en-US" dirty="0"/>
          </a:p>
        </p:txBody>
      </p:sp>
    </p:spTree>
    <p:extLst>
      <p:ext uri="{BB962C8B-B14F-4D97-AF65-F5344CB8AC3E}">
        <p14:creationId xmlns:p14="http://schemas.microsoft.com/office/powerpoint/2010/main" val="2649248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5AEF337-6C55-4F40-990D-F1667E5196BC}"/>
              </a:ext>
            </a:extLst>
          </p:cNvPr>
          <p:cNvSpPr>
            <a:spLocks noGrp="1" noChangeArrowheads="1"/>
          </p:cNvSpPr>
          <p:nvPr>
            <p:ph type="title"/>
          </p:nvPr>
        </p:nvSpPr>
        <p:spPr>
          <a:xfrm>
            <a:off x="35496" y="744867"/>
            <a:ext cx="8932984" cy="126609"/>
          </a:xfrm>
        </p:spPr>
        <p:txBody>
          <a:bodyPr>
            <a:normAutofit fontScale="90000"/>
          </a:bodyPr>
          <a:lstStyle/>
          <a:p>
            <a:r>
              <a:rPr lang="en-US" altLang="it-IT" sz="3600" b="1" dirty="0">
                <a:solidFill>
                  <a:srgbClr val="C00000"/>
                </a:solidFill>
              </a:rPr>
              <a:t>Sustainable Development Goals: A Universal Agenda</a:t>
            </a:r>
            <a:br>
              <a:rPr lang="en-GB" altLang="it-IT" sz="3600" b="1" dirty="0">
                <a:solidFill>
                  <a:srgbClr val="C00000"/>
                </a:solidFill>
              </a:rPr>
            </a:br>
            <a:endParaRPr lang="en-US" altLang="en-US" dirty="0"/>
          </a:p>
        </p:txBody>
      </p:sp>
      <p:sp>
        <p:nvSpPr>
          <p:cNvPr id="28675" name="Rectangle 3">
            <a:extLst>
              <a:ext uri="{FF2B5EF4-FFF2-40B4-BE49-F238E27FC236}">
                <a16:creationId xmlns:a16="http://schemas.microsoft.com/office/drawing/2014/main" id="{DBD85D7D-6308-44EB-909A-F0CD3AFB0313}"/>
              </a:ext>
            </a:extLst>
          </p:cNvPr>
          <p:cNvSpPr>
            <a:spLocks noGrp="1" noChangeArrowheads="1"/>
          </p:cNvSpPr>
          <p:nvPr>
            <p:ph type="body" idx="1"/>
          </p:nvPr>
        </p:nvSpPr>
        <p:spPr/>
        <p:txBody>
          <a:bodyPr/>
          <a:lstStyle/>
          <a:p>
            <a:pPr marL="0" indent="0">
              <a:lnSpc>
                <a:spcPct val="90000"/>
              </a:lnSpc>
              <a:buNone/>
            </a:pPr>
            <a:endParaRPr lang="en-US" altLang="en-US" dirty="0"/>
          </a:p>
        </p:txBody>
      </p:sp>
      <p:pic>
        <p:nvPicPr>
          <p:cNvPr id="4" name="Picture 2">
            <a:extLst>
              <a:ext uri="{FF2B5EF4-FFF2-40B4-BE49-F238E27FC236}">
                <a16:creationId xmlns:a16="http://schemas.microsoft.com/office/drawing/2014/main" id="{D1A0932D-49CB-42B2-AF82-E9A54521E20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825" y="900455"/>
            <a:ext cx="8893175" cy="547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06867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5AEF337-6C55-4F40-990D-F1667E5196BC}"/>
              </a:ext>
            </a:extLst>
          </p:cNvPr>
          <p:cNvSpPr>
            <a:spLocks noGrp="1" noChangeArrowheads="1"/>
          </p:cNvSpPr>
          <p:nvPr>
            <p:ph type="title"/>
          </p:nvPr>
        </p:nvSpPr>
        <p:spPr>
          <a:xfrm>
            <a:off x="112542" y="41569"/>
            <a:ext cx="7886700" cy="1325563"/>
          </a:xfrm>
        </p:spPr>
        <p:txBody>
          <a:bodyPr/>
          <a:lstStyle/>
          <a:p>
            <a:r>
              <a:rPr lang="it-IT" altLang="it-IT" sz="3600" b="1" dirty="0">
                <a:latin typeface="Tahoma" panose="020B0604030504040204" pitchFamily="34" charset="0"/>
                <a:ea typeface="Tahoma" panose="020B0604030504040204" pitchFamily="34" charset="0"/>
                <a:cs typeface="Tahoma" panose="020B0604030504040204" pitchFamily="34" charset="0"/>
              </a:rPr>
              <a:t>Key Messages (1)</a:t>
            </a:r>
            <a:br>
              <a:rPr lang="it-IT" altLang="it-IT" sz="3600" dirty="0">
                <a:latin typeface="Tahoma" panose="020B0604030504040204" pitchFamily="34" charset="0"/>
                <a:ea typeface="Tahoma" panose="020B0604030504040204" pitchFamily="34" charset="0"/>
                <a:cs typeface="Tahoma" panose="020B0604030504040204" pitchFamily="34" charset="0"/>
              </a:rPr>
            </a:br>
            <a:endParaRPr lang="en-US" altLang="en-US" dirty="0">
              <a:latin typeface="Tahoma" panose="020B0604030504040204" pitchFamily="34" charset="0"/>
              <a:ea typeface="Tahoma" panose="020B0604030504040204" pitchFamily="34" charset="0"/>
              <a:cs typeface="Tahoma" panose="020B0604030504040204" pitchFamily="34" charset="0"/>
            </a:endParaRPr>
          </a:p>
        </p:txBody>
      </p:sp>
      <p:sp>
        <p:nvSpPr>
          <p:cNvPr id="28675" name="Rectangle 3">
            <a:extLst>
              <a:ext uri="{FF2B5EF4-FFF2-40B4-BE49-F238E27FC236}">
                <a16:creationId xmlns:a16="http://schemas.microsoft.com/office/drawing/2014/main" id="{DBD85D7D-6308-44EB-909A-F0CD3AFB0313}"/>
              </a:ext>
            </a:extLst>
          </p:cNvPr>
          <p:cNvSpPr>
            <a:spLocks noGrp="1" noChangeArrowheads="1"/>
          </p:cNvSpPr>
          <p:nvPr>
            <p:ph type="body" idx="1"/>
          </p:nvPr>
        </p:nvSpPr>
        <p:spPr>
          <a:xfrm>
            <a:off x="112542" y="1195754"/>
            <a:ext cx="8862646" cy="4981209"/>
          </a:xfrm>
        </p:spPr>
        <p:txBody>
          <a:bodyPr>
            <a:normAutofit fontScale="92500" lnSpcReduction="20000"/>
          </a:bodyPr>
          <a:lstStyle/>
          <a:p>
            <a:pPr algn="just">
              <a:buNone/>
            </a:pPr>
            <a:r>
              <a:rPr lang="en-GB" altLang="it-IT" sz="2800" b="1" dirty="0"/>
              <a:t>Science, technology and innovation (STI) policy is fundamental to implement the new UN “2030 Agenda” for sustainable development (SD) </a:t>
            </a:r>
          </a:p>
          <a:p>
            <a:pPr>
              <a:buNone/>
            </a:pPr>
            <a:endParaRPr lang="en-GB" altLang="it-IT" sz="2800" b="1" dirty="0"/>
          </a:p>
          <a:p>
            <a:pPr>
              <a:buNone/>
            </a:pPr>
            <a:r>
              <a:rPr lang="en-GB" altLang="it-IT" sz="2800" i="1" dirty="0"/>
              <a:t>It enables economic and environmental efficiency, fosters new and sustainable ways to satisfy human needs and empowers people to take their own future in hand. </a:t>
            </a:r>
          </a:p>
          <a:p>
            <a:pPr>
              <a:buNone/>
            </a:pPr>
            <a:endParaRPr lang="en-GB" altLang="it-IT" sz="2800" i="1" dirty="0"/>
          </a:p>
          <a:p>
            <a:pPr>
              <a:buNone/>
            </a:pPr>
            <a:r>
              <a:rPr lang="en-GB" altLang="it-IT" sz="2800" i="1" dirty="0"/>
              <a:t>The post 2015 sustainable development agenda calls on all countries to enhance research, upgrade technological capabilities, encourage innovation, grow the number of R&amp;D workers per 1 million people and increase public and private R&amp;D investment. </a:t>
            </a:r>
            <a:endParaRPr lang="it-IT" altLang="it-IT" sz="2800" i="1" dirty="0"/>
          </a:p>
          <a:p>
            <a:pPr>
              <a:lnSpc>
                <a:spcPct val="90000"/>
              </a:lnSpc>
            </a:pPr>
            <a:endParaRPr lang="en-US" altLang="en-US" dirty="0"/>
          </a:p>
        </p:txBody>
      </p:sp>
    </p:spTree>
    <p:extLst>
      <p:ext uri="{BB962C8B-B14F-4D97-AF65-F5344CB8AC3E}">
        <p14:creationId xmlns:p14="http://schemas.microsoft.com/office/powerpoint/2010/main" val="7675413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5AEF337-6C55-4F40-990D-F1667E5196BC}"/>
              </a:ext>
            </a:extLst>
          </p:cNvPr>
          <p:cNvSpPr>
            <a:spLocks noGrp="1" noChangeArrowheads="1"/>
          </p:cNvSpPr>
          <p:nvPr>
            <p:ph type="title"/>
          </p:nvPr>
        </p:nvSpPr>
        <p:spPr>
          <a:xfrm>
            <a:off x="154745" y="0"/>
            <a:ext cx="7886700" cy="1325563"/>
          </a:xfrm>
        </p:spPr>
        <p:txBody>
          <a:bodyPr/>
          <a:lstStyle/>
          <a:p>
            <a:r>
              <a:rPr lang="it-IT" altLang="it-IT" sz="3600" b="1" dirty="0">
                <a:latin typeface="Tahoma" panose="020B0604030504040204" pitchFamily="34" charset="0"/>
                <a:ea typeface="Tahoma" panose="020B0604030504040204" pitchFamily="34" charset="0"/>
                <a:cs typeface="Tahoma" panose="020B0604030504040204" pitchFamily="34" charset="0"/>
              </a:rPr>
              <a:t>Key Messages (2)</a:t>
            </a:r>
            <a:endParaRPr lang="en-US" altLang="en-US" dirty="0">
              <a:latin typeface="Tahoma" panose="020B0604030504040204" pitchFamily="34" charset="0"/>
              <a:ea typeface="Tahoma" panose="020B0604030504040204" pitchFamily="34" charset="0"/>
              <a:cs typeface="Tahoma" panose="020B0604030504040204" pitchFamily="34" charset="0"/>
            </a:endParaRPr>
          </a:p>
        </p:txBody>
      </p:sp>
      <p:sp>
        <p:nvSpPr>
          <p:cNvPr id="28675" name="Rectangle 3">
            <a:extLst>
              <a:ext uri="{FF2B5EF4-FFF2-40B4-BE49-F238E27FC236}">
                <a16:creationId xmlns:a16="http://schemas.microsoft.com/office/drawing/2014/main" id="{DBD85D7D-6308-44EB-909A-F0CD3AFB0313}"/>
              </a:ext>
            </a:extLst>
          </p:cNvPr>
          <p:cNvSpPr>
            <a:spLocks noGrp="1" noChangeArrowheads="1"/>
          </p:cNvSpPr>
          <p:nvPr>
            <p:ph type="body" idx="1"/>
          </p:nvPr>
        </p:nvSpPr>
        <p:spPr>
          <a:xfrm>
            <a:off x="154745" y="1209822"/>
            <a:ext cx="8834510" cy="5648178"/>
          </a:xfrm>
        </p:spPr>
        <p:txBody>
          <a:bodyPr>
            <a:normAutofit fontScale="85000" lnSpcReduction="20000"/>
          </a:bodyPr>
          <a:lstStyle/>
          <a:p>
            <a:pPr>
              <a:buNone/>
            </a:pPr>
            <a:r>
              <a:rPr lang="en-GB" altLang="it-IT" sz="2800" b="1" dirty="0"/>
              <a:t>STI for SD policies (STI4SD) are a vital asset for the EU to continue to be the global frontrunner of SD</a:t>
            </a:r>
            <a:endParaRPr lang="en-GB" altLang="it-IT" sz="2800" dirty="0"/>
          </a:p>
          <a:p>
            <a:pPr>
              <a:buNone/>
            </a:pPr>
            <a:endParaRPr lang="en-GB" altLang="it-IT" sz="2800" dirty="0"/>
          </a:p>
          <a:p>
            <a:pPr>
              <a:buNone/>
            </a:pPr>
            <a:r>
              <a:rPr lang="en-GB" altLang="it-IT" sz="2800" i="1" dirty="0"/>
              <a:t>STI policies should be enhanced and aligned with the universal 17 Sustainable Development Goals (SDGs). The EU should use STI results and products to inform and target its implementation of the SDGs.</a:t>
            </a:r>
          </a:p>
          <a:p>
            <a:pPr>
              <a:buNone/>
            </a:pPr>
            <a:endParaRPr lang="en-GB" altLang="it-IT" sz="2800" i="1" dirty="0"/>
          </a:p>
          <a:p>
            <a:pPr>
              <a:buNone/>
            </a:pPr>
            <a:r>
              <a:rPr lang="en-GB" altLang="it-IT" sz="2800" b="1" dirty="0"/>
              <a:t>Orienting public and private investments in the real economy to the SDGs will help create markets for new solutions that respond to the challenge of sustainability</a:t>
            </a:r>
            <a:endParaRPr lang="en-GB" altLang="it-IT" dirty="0"/>
          </a:p>
          <a:p>
            <a:pPr>
              <a:buNone/>
            </a:pPr>
            <a:endParaRPr lang="en-GB" altLang="it-IT" dirty="0"/>
          </a:p>
          <a:p>
            <a:pPr>
              <a:buNone/>
            </a:pPr>
            <a:r>
              <a:rPr lang="en-GB" altLang="it-IT" sz="2800" i="1" dirty="0"/>
              <a:t>SDG-aligned R&amp;I investments will accelerate economic transformation, promote technology uptake and adaptation and strengthen governance capacities. STI policies can turn SD into a huge business opportunity for European companies and know-how.</a:t>
            </a:r>
            <a:endParaRPr lang="it-IT" altLang="it-IT" sz="2800" i="1" dirty="0"/>
          </a:p>
          <a:p>
            <a:pPr>
              <a:lnSpc>
                <a:spcPct val="90000"/>
              </a:lnSpc>
            </a:pPr>
            <a:endParaRPr lang="en-US" altLang="en-US" dirty="0"/>
          </a:p>
        </p:txBody>
      </p:sp>
    </p:spTree>
    <p:extLst>
      <p:ext uri="{BB962C8B-B14F-4D97-AF65-F5344CB8AC3E}">
        <p14:creationId xmlns:p14="http://schemas.microsoft.com/office/powerpoint/2010/main" val="19548536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5AEF337-6C55-4F40-990D-F1667E5196BC}"/>
              </a:ext>
            </a:extLst>
          </p:cNvPr>
          <p:cNvSpPr>
            <a:spLocks noGrp="1" noChangeArrowheads="1"/>
          </p:cNvSpPr>
          <p:nvPr>
            <p:ph type="title"/>
          </p:nvPr>
        </p:nvSpPr>
        <p:spPr>
          <a:xfrm>
            <a:off x="154744" y="1"/>
            <a:ext cx="8515350" cy="914400"/>
          </a:xfrm>
        </p:spPr>
        <p:txBody>
          <a:bodyPr/>
          <a:lstStyle/>
          <a:p>
            <a:r>
              <a:rPr lang="it-IT" altLang="it-IT" sz="3600" b="1" dirty="0">
                <a:latin typeface="Tahoma" panose="020B0604030504040204" pitchFamily="34" charset="0"/>
                <a:ea typeface="Tahoma" panose="020B0604030504040204" pitchFamily="34" charset="0"/>
                <a:cs typeface="Tahoma" panose="020B0604030504040204" pitchFamily="34" charset="0"/>
              </a:rPr>
              <a:t>Key Messages (3)</a:t>
            </a:r>
            <a:endParaRPr lang="en-US" altLang="en-US" dirty="0"/>
          </a:p>
        </p:txBody>
      </p:sp>
      <p:sp>
        <p:nvSpPr>
          <p:cNvPr id="28675" name="Rectangle 3">
            <a:extLst>
              <a:ext uri="{FF2B5EF4-FFF2-40B4-BE49-F238E27FC236}">
                <a16:creationId xmlns:a16="http://schemas.microsoft.com/office/drawing/2014/main" id="{DBD85D7D-6308-44EB-909A-F0CD3AFB0313}"/>
              </a:ext>
            </a:extLst>
          </p:cNvPr>
          <p:cNvSpPr>
            <a:spLocks noGrp="1" noChangeArrowheads="1"/>
          </p:cNvSpPr>
          <p:nvPr>
            <p:ph type="body" idx="1"/>
          </p:nvPr>
        </p:nvSpPr>
        <p:spPr>
          <a:xfrm>
            <a:off x="154744" y="801858"/>
            <a:ext cx="8806376" cy="6056142"/>
          </a:xfrm>
        </p:spPr>
        <p:txBody>
          <a:bodyPr>
            <a:normAutofit fontScale="47500" lnSpcReduction="20000"/>
          </a:bodyPr>
          <a:lstStyle/>
          <a:p>
            <a:pPr>
              <a:buNone/>
              <a:defRPr/>
            </a:pPr>
            <a:r>
              <a:rPr lang="en-GB" sz="4600" b="1" dirty="0"/>
              <a:t>Achieving the SDGs is not just a political commitment or a moral imperative. It is an opportunity for promoting jobs and growth, and achieving prosperity </a:t>
            </a:r>
          </a:p>
          <a:p>
            <a:pPr>
              <a:buNone/>
              <a:defRPr/>
            </a:pPr>
            <a:endParaRPr lang="en-GB" sz="4600" b="1" dirty="0"/>
          </a:p>
          <a:p>
            <a:pPr>
              <a:buNone/>
              <a:defRPr/>
            </a:pPr>
            <a:r>
              <a:rPr lang="en-GB" sz="4600" dirty="0"/>
              <a:t>Three key avenues should be pursued for making the SDGs the organising framework for STI policies: </a:t>
            </a:r>
            <a:endParaRPr lang="it-IT" sz="4600" dirty="0"/>
          </a:p>
          <a:p>
            <a:pPr marL="342900" indent="-342900">
              <a:defRPr/>
            </a:pPr>
            <a:r>
              <a:rPr lang="en-GB" sz="4500" i="1" dirty="0"/>
              <a:t>Switch the focus,</a:t>
            </a:r>
            <a:r>
              <a:rPr lang="en-GB" sz="4500" dirty="0"/>
              <a:t> reorienting mindsets and behaviours towards SD, reframing the EU’s STI challenges, and refocusing from technology transfer to building innovation capacity.</a:t>
            </a:r>
            <a:endParaRPr lang="it-IT" sz="4500" dirty="0"/>
          </a:p>
          <a:p>
            <a:pPr marL="342900" indent="-342900">
              <a:defRPr/>
            </a:pPr>
            <a:r>
              <a:rPr lang="it-IT" sz="4500" i="1" dirty="0"/>
              <a:t>S</a:t>
            </a:r>
            <a:r>
              <a:rPr lang="en-GB" sz="4500" i="1" dirty="0" err="1"/>
              <a:t>trengthen</a:t>
            </a:r>
            <a:r>
              <a:rPr lang="en-GB" sz="4500" i="1" dirty="0"/>
              <a:t> international partnerships,</a:t>
            </a:r>
            <a:r>
              <a:rPr lang="en-GB" sz="4500" b="1" dirty="0"/>
              <a:t> </a:t>
            </a:r>
            <a:r>
              <a:rPr lang="en-GB" sz="4500" dirty="0"/>
              <a:t>enhancing engagement with developing countries through existing EU instruments, engaging all stakeholders (especially business), and developing tailor-made international STI initiatives.</a:t>
            </a:r>
            <a:endParaRPr lang="it-IT" sz="4500" dirty="0"/>
          </a:p>
          <a:p>
            <a:pPr marL="342900" indent="-342900">
              <a:defRPr/>
            </a:pPr>
            <a:r>
              <a:rPr lang="en-GB" sz="4500" i="1" dirty="0"/>
              <a:t>“Walk the talk” and establish enabling systems</a:t>
            </a:r>
            <a:r>
              <a:rPr lang="en-GB" sz="4500" dirty="0"/>
              <a:t> identifying causes of implementation gaps, aligning domestic STI with SDGs, ensuring Policy Coherence for Sustainable Development, seizing  benefits from the “data revolution”, and setting up monitoring, evaluation and assessments of STI4SD.</a:t>
            </a:r>
            <a:endParaRPr lang="it-IT" sz="4500" dirty="0"/>
          </a:p>
          <a:p>
            <a:pPr>
              <a:lnSpc>
                <a:spcPct val="90000"/>
              </a:lnSpc>
            </a:pPr>
            <a:endParaRPr lang="en-US" altLang="en-US" dirty="0"/>
          </a:p>
        </p:txBody>
      </p:sp>
    </p:spTree>
    <p:extLst>
      <p:ext uri="{BB962C8B-B14F-4D97-AF65-F5344CB8AC3E}">
        <p14:creationId xmlns:p14="http://schemas.microsoft.com/office/powerpoint/2010/main" val="20858145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1A8E5EAB-420E-479E-BB74-EABB9B110E96}"/>
              </a:ext>
            </a:extLst>
          </p:cNvPr>
          <p:cNvSpPr>
            <a:spLocks noGrp="1" noChangeArrowheads="1"/>
          </p:cNvSpPr>
          <p:nvPr>
            <p:ph type="title"/>
          </p:nvPr>
        </p:nvSpPr>
        <p:spPr>
          <a:xfrm>
            <a:off x="0" y="-2345"/>
            <a:ext cx="8686800" cy="1431925"/>
          </a:xfrm>
        </p:spPr>
        <p:txBody>
          <a:bodyPr>
            <a:normAutofit fontScale="90000"/>
          </a:bodyPr>
          <a:lstStyle/>
          <a:p>
            <a:pPr algn="ctr"/>
            <a:r>
              <a:rPr lang="en-US" altLang="en-US" b="1" dirty="0">
                <a:latin typeface="Tahoma" panose="020B0604030504040204" pitchFamily="34" charset="0"/>
                <a:ea typeface="Tahoma" panose="020B0604030504040204" pitchFamily="34" charset="0"/>
                <a:cs typeface="Tahoma" panose="020B0604030504040204" pitchFamily="34" charset="0"/>
              </a:rPr>
              <a:t>Historical evolution of sustainability: Concepts and Theories Outline </a:t>
            </a:r>
          </a:p>
        </p:txBody>
      </p:sp>
      <p:sp>
        <p:nvSpPr>
          <p:cNvPr id="109571" name="Rectangle 3">
            <a:extLst>
              <a:ext uri="{FF2B5EF4-FFF2-40B4-BE49-F238E27FC236}">
                <a16:creationId xmlns:a16="http://schemas.microsoft.com/office/drawing/2014/main" id="{9F1C0CCB-E6AE-48CC-850C-3C5C83E4C78D}"/>
              </a:ext>
            </a:extLst>
          </p:cNvPr>
          <p:cNvSpPr>
            <a:spLocks noGrp="1" noChangeArrowheads="1"/>
          </p:cNvSpPr>
          <p:nvPr>
            <p:ph type="body" idx="1"/>
          </p:nvPr>
        </p:nvSpPr>
        <p:spPr>
          <a:xfrm>
            <a:off x="140677" y="1600200"/>
            <a:ext cx="8546123" cy="4114800"/>
          </a:xfrm>
        </p:spPr>
        <p:txBody>
          <a:bodyPr>
            <a:normAutofit fontScale="85000" lnSpcReduction="20000"/>
          </a:bodyPr>
          <a:lstStyle/>
          <a:p>
            <a:pPr>
              <a:lnSpc>
                <a:spcPct val="80000"/>
              </a:lnSpc>
            </a:pPr>
            <a:r>
              <a:rPr lang="en-US" altLang="en-US" sz="3300" dirty="0"/>
              <a:t>Stockholm Conference on Human Environment (1970)</a:t>
            </a:r>
          </a:p>
          <a:p>
            <a:pPr>
              <a:lnSpc>
                <a:spcPct val="80000"/>
              </a:lnSpc>
            </a:pPr>
            <a:r>
              <a:rPr lang="en-US" altLang="en-US" sz="3300" dirty="0"/>
              <a:t>World Conservation Strategy (1980)</a:t>
            </a:r>
          </a:p>
          <a:p>
            <a:pPr>
              <a:lnSpc>
                <a:spcPct val="80000"/>
              </a:lnSpc>
            </a:pPr>
            <a:r>
              <a:rPr lang="en-US" altLang="en-US" sz="3300" dirty="0"/>
              <a:t>Natural Step (1980s)</a:t>
            </a:r>
          </a:p>
          <a:p>
            <a:pPr>
              <a:lnSpc>
                <a:spcPct val="80000"/>
              </a:lnSpc>
            </a:pPr>
            <a:r>
              <a:rPr lang="en-US" altLang="en-US" sz="3300" dirty="0"/>
              <a:t>World Commission on Environment and Development’s ‘Our Common Future’ (1987)</a:t>
            </a:r>
          </a:p>
          <a:p>
            <a:pPr>
              <a:lnSpc>
                <a:spcPct val="80000"/>
              </a:lnSpc>
            </a:pPr>
            <a:r>
              <a:rPr lang="en-US" altLang="en-US" sz="3300" dirty="0"/>
              <a:t>UN (Rio) Conference on Environment and Development (UNCED) (1992)</a:t>
            </a:r>
          </a:p>
          <a:p>
            <a:pPr>
              <a:lnSpc>
                <a:spcPct val="80000"/>
              </a:lnSpc>
            </a:pPr>
            <a:r>
              <a:rPr lang="en-US" altLang="en-US" sz="3300" dirty="0"/>
              <a:t>UN Session on Agenda 21 (1997)</a:t>
            </a:r>
          </a:p>
          <a:p>
            <a:pPr>
              <a:lnSpc>
                <a:spcPct val="80000"/>
              </a:lnSpc>
            </a:pPr>
            <a:r>
              <a:rPr lang="en-US" altLang="en-US" sz="3300" dirty="0"/>
              <a:t>UN Johannesburg Conference (2002)</a:t>
            </a:r>
          </a:p>
          <a:p>
            <a:pPr>
              <a:lnSpc>
                <a:spcPct val="80000"/>
              </a:lnSpc>
            </a:pPr>
            <a:r>
              <a:rPr lang="en-US" altLang="en-US" sz="3300" dirty="0"/>
              <a:t>Early focus on environmental issues; now expanding to social and economic concerns.</a:t>
            </a:r>
          </a:p>
          <a:p>
            <a:pPr>
              <a:lnSpc>
                <a:spcPct val="80000"/>
              </a:lnSpc>
            </a:pPr>
            <a:endParaRPr lang="en-US" altLang="en-US"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8165E413-E7F4-4B16-B0CA-8C9CAD9C0E5F}"/>
              </a:ext>
            </a:extLst>
          </p:cNvPr>
          <p:cNvSpPr>
            <a:spLocks noGrp="1" noChangeArrowheads="1"/>
          </p:cNvSpPr>
          <p:nvPr>
            <p:ph type="title"/>
          </p:nvPr>
        </p:nvSpPr>
        <p:spPr>
          <a:xfrm>
            <a:off x="574431" y="-248529"/>
            <a:ext cx="7543800" cy="1279525"/>
          </a:xfrm>
        </p:spPr>
        <p:txBody>
          <a:bodyPr/>
          <a:lstStyle/>
          <a:p>
            <a:pPr algn="ctr"/>
            <a:r>
              <a:rPr lang="en-US" altLang="en-US" b="1" dirty="0">
                <a:latin typeface="Tahoma" panose="020B0604030504040204" pitchFamily="34" charset="0"/>
                <a:ea typeface="Tahoma" panose="020B0604030504040204" pitchFamily="34" charset="0"/>
                <a:cs typeface="Tahoma" panose="020B0604030504040204" pitchFamily="34" charset="0"/>
              </a:rPr>
              <a:t>Sustainability initiatives </a:t>
            </a:r>
          </a:p>
        </p:txBody>
      </p:sp>
      <p:sp>
        <p:nvSpPr>
          <p:cNvPr id="97283" name="Rectangle 3">
            <a:extLst>
              <a:ext uri="{FF2B5EF4-FFF2-40B4-BE49-F238E27FC236}">
                <a16:creationId xmlns:a16="http://schemas.microsoft.com/office/drawing/2014/main" id="{06206144-1541-4B0B-9965-F3894C0B0FD2}"/>
              </a:ext>
            </a:extLst>
          </p:cNvPr>
          <p:cNvSpPr>
            <a:spLocks noGrp="1" noChangeArrowheads="1"/>
          </p:cNvSpPr>
          <p:nvPr>
            <p:ph type="body" idx="1"/>
          </p:nvPr>
        </p:nvSpPr>
        <p:spPr>
          <a:xfrm>
            <a:off x="323528" y="908720"/>
            <a:ext cx="8534400" cy="4114800"/>
          </a:xfrm>
        </p:spPr>
        <p:txBody>
          <a:bodyPr>
            <a:normAutofit fontScale="92500" lnSpcReduction="10000"/>
          </a:bodyPr>
          <a:lstStyle/>
          <a:p>
            <a:r>
              <a:rPr lang="en-US" altLang="en-US" sz="3200" dirty="0"/>
              <a:t>U.N. </a:t>
            </a:r>
          </a:p>
          <a:p>
            <a:r>
              <a:rPr lang="en-US" altLang="en-US" sz="3200" dirty="0"/>
              <a:t>MDG</a:t>
            </a:r>
          </a:p>
          <a:p>
            <a:r>
              <a:rPr lang="en-US" altLang="en-US" sz="3200" dirty="0"/>
              <a:t>U.S. Government (DOD, EPA, DOE)</a:t>
            </a:r>
          </a:p>
          <a:p>
            <a:r>
              <a:rPr lang="en-US" altLang="en-US" sz="3200" dirty="0"/>
              <a:t>States (Oregon Sustainability Directives)</a:t>
            </a:r>
          </a:p>
          <a:p>
            <a:r>
              <a:rPr lang="en-US" altLang="en-US" sz="3200" dirty="0"/>
              <a:t>Cities (Portland Office of SD)</a:t>
            </a:r>
          </a:p>
          <a:p>
            <a:r>
              <a:rPr lang="en-US" altLang="en-US" sz="3200" dirty="0"/>
              <a:t>Local communities (watershed groups) </a:t>
            </a:r>
          </a:p>
          <a:p>
            <a:r>
              <a:rPr lang="en-US" altLang="en-US" sz="3200" dirty="0"/>
              <a:t>Non-profit organizations (Natural Step)</a:t>
            </a:r>
          </a:p>
          <a:p>
            <a:r>
              <a:rPr lang="en-US" altLang="en-US" sz="3200" dirty="0"/>
              <a:t>Business groups (trade associations)</a:t>
            </a:r>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2D4B3C59-35D7-4E9C-B7B6-EBCF892DB477}"/>
              </a:ext>
            </a:extLst>
          </p:cNvPr>
          <p:cNvSpPr>
            <a:spLocks noGrp="1" noChangeArrowheads="1"/>
          </p:cNvSpPr>
          <p:nvPr>
            <p:ph type="title"/>
          </p:nvPr>
        </p:nvSpPr>
        <p:spPr>
          <a:xfrm>
            <a:off x="82062" y="198437"/>
            <a:ext cx="8794652" cy="974725"/>
          </a:xfrm>
        </p:spPr>
        <p:txBody>
          <a:bodyPr>
            <a:normAutofit fontScale="90000"/>
          </a:bodyPr>
          <a:lstStyle/>
          <a:p>
            <a:pPr algn="ctr"/>
            <a:r>
              <a:rPr lang="en-US" altLang="en-US" sz="3600" b="1" dirty="0">
                <a:latin typeface="Tahoma" panose="020B0604030504040204" pitchFamily="34" charset="0"/>
                <a:ea typeface="Tahoma" panose="020B0604030504040204" pitchFamily="34" charset="0"/>
                <a:cs typeface="Tahoma" panose="020B0604030504040204" pitchFamily="34" charset="0"/>
              </a:rPr>
              <a:t>Sustainable development: principles &amp; thoughts</a:t>
            </a:r>
            <a:endParaRPr lang="en-US" altLang="en-US" b="1" dirty="0">
              <a:latin typeface="Tahoma" panose="020B0604030504040204" pitchFamily="34" charset="0"/>
              <a:ea typeface="Tahoma" panose="020B0604030504040204" pitchFamily="34" charset="0"/>
              <a:cs typeface="Tahoma" panose="020B0604030504040204" pitchFamily="34" charset="0"/>
            </a:endParaRPr>
          </a:p>
        </p:txBody>
      </p:sp>
      <p:sp>
        <p:nvSpPr>
          <p:cNvPr id="94211" name="Rectangle 3">
            <a:extLst>
              <a:ext uri="{FF2B5EF4-FFF2-40B4-BE49-F238E27FC236}">
                <a16:creationId xmlns:a16="http://schemas.microsoft.com/office/drawing/2014/main" id="{57E27309-098C-4E2E-8146-383C22ACF768}"/>
              </a:ext>
            </a:extLst>
          </p:cNvPr>
          <p:cNvSpPr>
            <a:spLocks noGrp="1" noChangeArrowheads="1"/>
          </p:cNvSpPr>
          <p:nvPr>
            <p:ph type="body" idx="1"/>
          </p:nvPr>
        </p:nvSpPr>
        <p:spPr>
          <a:xfrm>
            <a:off x="0" y="1409114"/>
            <a:ext cx="8794652" cy="4114800"/>
          </a:xfrm>
        </p:spPr>
        <p:txBody>
          <a:bodyPr>
            <a:normAutofit/>
          </a:bodyPr>
          <a:lstStyle/>
          <a:p>
            <a:pPr>
              <a:lnSpc>
                <a:spcPct val="90000"/>
              </a:lnSpc>
            </a:pPr>
            <a:r>
              <a:rPr lang="en-US" altLang="en-US" sz="2800" dirty="0"/>
              <a:t>Brundtland Commission – Sustainable development meets the needs of the present without compromising the ability of future generations to meet their needs.</a:t>
            </a:r>
          </a:p>
          <a:p>
            <a:pPr>
              <a:lnSpc>
                <a:spcPct val="90000"/>
              </a:lnSpc>
            </a:pPr>
            <a:r>
              <a:rPr lang="en-US" altLang="en-US" sz="2800" dirty="0"/>
              <a:t>Reconciliation of society’s development goals with its environmental limits over the long term (</a:t>
            </a:r>
            <a:r>
              <a:rPr lang="en-US" altLang="en-US" sz="2800" i="1" dirty="0"/>
              <a:t>Our Common Journey,</a:t>
            </a:r>
            <a:r>
              <a:rPr lang="en-US" altLang="en-US" sz="2800" dirty="0"/>
              <a:t> National Research Council)</a:t>
            </a:r>
          </a:p>
          <a:p>
            <a:pPr>
              <a:lnSpc>
                <a:spcPct val="90000"/>
              </a:lnSpc>
            </a:pPr>
            <a:r>
              <a:rPr lang="en-US" altLang="en-US" sz="2800" dirty="0"/>
              <a:t>Simultaneous achievement of economic prosperity, a healthy environment, and social equity for current and future generations.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34E009CE-8946-4EAF-9C55-662A4468D57D}"/>
              </a:ext>
            </a:extLst>
          </p:cNvPr>
          <p:cNvSpPr>
            <a:spLocks noGrp="1" noChangeArrowheads="1"/>
          </p:cNvSpPr>
          <p:nvPr>
            <p:ph type="title"/>
          </p:nvPr>
        </p:nvSpPr>
        <p:spPr>
          <a:xfrm>
            <a:off x="391550" y="-40494"/>
            <a:ext cx="7543800" cy="1431925"/>
          </a:xfrm>
        </p:spPr>
        <p:txBody>
          <a:bodyPr>
            <a:normAutofit/>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What is different?</a:t>
            </a:r>
          </a:p>
        </p:txBody>
      </p:sp>
      <p:sp>
        <p:nvSpPr>
          <p:cNvPr id="125955" name="Rectangle 3">
            <a:extLst>
              <a:ext uri="{FF2B5EF4-FFF2-40B4-BE49-F238E27FC236}">
                <a16:creationId xmlns:a16="http://schemas.microsoft.com/office/drawing/2014/main" id="{D812EB64-D040-462D-9629-8F6765BA6F05}"/>
              </a:ext>
            </a:extLst>
          </p:cNvPr>
          <p:cNvSpPr>
            <a:spLocks noGrp="1" noChangeArrowheads="1"/>
          </p:cNvSpPr>
          <p:nvPr>
            <p:ph type="body" idx="1"/>
          </p:nvPr>
        </p:nvSpPr>
        <p:spPr>
          <a:xfrm>
            <a:off x="168812" y="1374188"/>
            <a:ext cx="8975188" cy="4351338"/>
          </a:xfrm>
        </p:spPr>
        <p:txBody>
          <a:bodyPr/>
          <a:lstStyle/>
          <a:p>
            <a:r>
              <a:rPr lang="en-US" altLang="en-US" sz="3600" dirty="0"/>
              <a:t>Timeframe – inter-generational focus challenges short term planning and “discounting” future values. </a:t>
            </a:r>
          </a:p>
          <a:p>
            <a:r>
              <a:rPr lang="en-US" altLang="en-US" sz="3600" dirty="0"/>
              <a:t>Asks us to think about connection between economic, social, and environmental issues </a:t>
            </a:r>
          </a:p>
          <a:p>
            <a:r>
              <a:rPr lang="en-US" altLang="en-US" sz="3600" dirty="0"/>
              <a:t>Why is this difficult???</a:t>
            </a:r>
          </a:p>
          <a:p>
            <a:pPr marL="669925" lvl="1" indent="-325438"/>
            <a:r>
              <a:rPr lang="en-US" altLang="en-US" sz="3200" dirty="0"/>
              <a:t>Think about how we are organized</a:t>
            </a:r>
          </a:p>
          <a:p>
            <a:pPr marL="669925" lvl="1" indent="-325438"/>
            <a:r>
              <a:rPr lang="en-US" altLang="en-US" sz="3200" dirty="0"/>
              <a:t>Think about how we are educated!</a:t>
            </a:r>
          </a:p>
          <a:p>
            <a:pPr marL="669925" lvl="1" indent="-325438"/>
            <a:endParaRPr lang="en-US" altLang="en-US" sz="2400" dirty="0"/>
          </a:p>
          <a:p>
            <a:pPr>
              <a:buFont typeface="Wingdings" panose="05000000000000000000" pitchFamily="2" charset="2"/>
              <a:buNone/>
            </a:pPr>
            <a:endParaRPr lang="en-US" altLang="en-US" sz="2800" dirty="0"/>
          </a:p>
          <a:p>
            <a:endParaRPr lang="en-US"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5954"/>
                                        </p:tgtEl>
                                        <p:attrNameLst>
                                          <p:attrName>style.visibility</p:attrName>
                                        </p:attrNameLst>
                                      </p:cBhvr>
                                      <p:to>
                                        <p:strVal val="visible"/>
                                      </p:to>
                                    </p:set>
                                    <p:animEffect transition="in" filter="fade">
                                      <p:cBhvr>
                                        <p:cTn id="7" dur="2000"/>
                                        <p:tgtEl>
                                          <p:spTgt spid="12595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5955">
                                            <p:txEl>
                                              <p:pRg st="0" end="0"/>
                                            </p:txEl>
                                          </p:spTgt>
                                        </p:tgtEl>
                                        <p:attrNameLst>
                                          <p:attrName>style.visibility</p:attrName>
                                        </p:attrNameLst>
                                      </p:cBhvr>
                                      <p:to>
                                        <p:strVal val="visible"/>
                                      </p:to>
                                    </p:set>
                                    <p:animEffect transition="in" filter="fade">
                                      <p:cBhvr>
                                        <p:cTn id="12" dur="2000"/>
                                        <p:tgtEl>
                                          <p:spTgt spid="12595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5955">
                                            <p:txEl>
                                              <p:pRg st="1" end="1"/>
                                            </p:txEl>
                                          </p:spTgt>
                                        </p:tgtEl>
                                        <p:attrNameLst>
                                          <p:attrName>style.visibility</p:attrName>
                                        </p:attrNameLst>
                                      </p:cBhvr>
                                      <p:to>
                                        <p:strVal val="visible"/>
                                      </p:to>
                                    </p:set>
                                    <p:animEffect transition="in" filter="fade">
                                      <p:cBhvr>
                                        <p:cTn id="17" dur="2000"/>
                                        <p:tgtEl>
                                          <p:spTgt spid="12595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5955">
                                            <p:txEl>
                                              <p:pRg st="2" end="2"/>
                                            </p:txEl>
                                          </p:spTgt>
                                        </p:tgtEl>
                                        <p:attrNameLst>
                                          <p:attrName>style.visibility</p:attrName>
                                        </p:attrNameLst>
                                      </p:cBhvr>
                                      <p:to>
                                        <p:strVal val="visible"/>
                                      </p:to>
                                    </p:set>
                                    <p:animEffect transition="in" filter="fade">
                                      <p:cBhvr>
                                        <p:cTn id="22" dur="2000"/>
                                        <p:tgtEl>
                                          <p:spTgt spid="125955">
                                            <p:txEl>
                                              <p:pRg st="2" end="2"/>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25955">
                                            <p:txEl>
                                              <p:pRg st="3" end="3"/>
                                            </p:txEl>
                                          </p:spTgt>
                                        </p:tgtEl>
                                        <p:attrNameLst>
                                          <p:attrName>style.visibility</p:attrName>
                                        </p:attrNameLst>
                                      </p:cBhvr>
                                      <p:to>
                                        <p:strVal val="visible"/>
                                      </p:to>
                                    </p:set>
                                    <p:animEffect transition="in" filter="fade">
                                      <p:cBhvr>
                                        <p:cTn id="25" dur="2000"/>
                                        <p:tgtEl>
                                          <p:spTgt spid="125955">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5955">
                                            <p:txEl>
                                              <p:pRg st="4" end="4"/>
                                            </p:txEl>
                                          </p:spTgt>
                                        </p:tgtEl>
                                        <p:attrNameLst>
                                          <p:attrName>style.visibility</p:attrName>
                                        </p:attrNameLst>
                                      </p:cBhvr>
                                      <p:to>
                                        <p:strVal val="visible"/>
                                      </p:to>
                                    </p:set>
                                    <p:animEffect transition="in" filter="fade">
                                      <p:cBhvr>
                                        <p:cTn id="28" dur="2000"/>
                                        <p:tgtEl>
                                          <p:spTgt spid="1259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p:bldP spid="12595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a:extLst>
              <a:ext uri="{FF2B5EF4-FFF2-40B4-BE49-F238E27FC236}">
                <a16:creationId xmlns:a16="http://schemas.microsoft.com/office/drawing/2014/main" id="{BFE3EF68-037A-4EA3-B0FE-4B7583E7085F}"/>
              </a:ext>
            </a:extLst>
          </p:cNvPr>
          <p:cNvSpPr>
            <a:spLocks noGrp="1" noChangeArrowheads="1"/>
          </p:cNvSpPr>
          <p:nvPr>
            <p:ph type="title"/>
          </p:nvPr>
        </p:nvSpPr>
        <p:spPr>
          <a:xfrm>
            <a:off x="186397" y="207499"/>
            <a:ext cx="7543800" cy="1431925"/>
          </a:xfrm>
        </p:spPr>
        <p:txBody>
          <a:bodyPr/>
          <a:lstStyle/>
          <a:p>
            <a:r>
              <a:rPr lang="en-US" altLang="en-US" b="1" dirty="0">
                <a:latin typeface="Tahoma" panose="020B0604030504040204" pitchFamily="34" charset="0"/>
                <a:ea typeface="Tahoma" panose="020B0604030504040204" pitchFamily="34" charset="0"/>
                <a:cs typeface="Tahoma" panose="020B0604030504040204" pitchFamily="34" charset="0"/>
              </a:rPr>
              <a:t>Institutional structures</a:t>
            </a:r>
          </a:p>
        </p:txBody>
      </p:sp>
      <p:sp>
        <p:nvSpPr>
          <p:cNvPr id="126979" name="Rectangle 3">
            <a:extLst>
              <a:ext uri="{FF2B5EF4-FFF2-40B4-BE49-F238E27FC236}">
                <a16:creationId xmlns:a16="http://schemas.microsoft.com/office/drawing/2014/main" id="{5404587E-22FE-4D4F-97F0-EA84114F30C5}"/>
              </a:ext>
            </a:extLst>
          </p:cNvPr>
          <p:cNvSpPr>
            <a:spLocks noGrp="1" noChangeArrowheads="1"/>
          </p:cNvSpPr>
          <p:nvPr>
            <p:ph type="body" idx="1"/>
          </p:nvPr>
        </p:nvSpPr>
        <p:spPr>
          <a:xfrm>
            <a:off x="186397" y="1505243"/>
            <a:ext cx="8718452" cy="4671720"/>
          </a:xfrm>
        </p:spPr>
        <p:txBody>
          <a:bodyPr>
            <a:normAutofit/>
          </a:bodyPr>
          <a:lstStyle/>
          <a:p>
            <a:pPr>
              <a:lnSpc>
                <a:spcPct val="90000"/>
              </a:lnSpc>
            </a:pPr>
            <a:r>
              <a:rPr lang="en-US" altLang="en-US" sz="3200" dirty="0"/>
              <a:t>Government - Agency focus</a:t>
            </a:r>
          </a:p>
          <a:p>
            <a:pPr>
              <a:lnSpc>
                <a:spcPct val="90000"/>
              </a:lnSpc>
            </a:pPr>
            <a:r>
              <a:rPr lang="en-US" altLang="en-US" sz="3200" dirty="0"/>
              <a:t>Policies - Air, water, health, food, </a:t>
            </a:r>
            <a:r>
              <a:rPr lang="en-US" altLang="en-US" sz="3200" dirty="0" err="1"/>
              <a:t>etc</a:t>
            </a:r>
            <a:r>
              <a:rPr lang="en-US" altLang="en-US" sz="3200" dirty="0"/>
              <a:t>  - all addressed separately</a:t>
            </a:r>
          </a:p>
          <a:p>
            <a:pPr>
              <a:lnSpc>
                <a:spcPct val="90000"/>
              </a:lnSpc>
            </a:pPr>
            <a:r>
              <a:rPr lang="en-US" altLang="en-US" sz="3200" dirty="0"/>
              <a:t>Universities, schools - Disciplinary focus</a:t>
            </a:r>
          </a:p>
          <a:p>
            <a:pPr>
              <a:lnSpc>
                <a:spcPct val="90000"/>
              </a:lnSpc>
            </a:pPr>
            <a:r>
              <a:rPr lang="en-US" altLang="en-US" sz="3200" dirty="0"/>
              <a:t>Businesses – Budgets often fragmented – capital vs. operating</a:t>
            </a:r>
          </a:p>
          <a:p>
            <a:pPr>
              <a:lnSpc>
                <a:spcPct val="90000"/>
              </a:lnSpc>
            </a:pPr>
            <a:endParaRPr lang="en-US" altLang="en-US" sz="3200" dirty="0"/>
          </a:p>
          <a:p>
            <a:pPr>
              <a:lnSpc>
                <a:spcPct val="90000"/>
              </a:lnSpc>
              <a:buFont typeface="Wingdings" panose="05000000000000000000" pitchFamily="2" charset="2"/>
              <a:buNone/>
            </a:pPr>
            <a:r>
              <a:rPr lang="en-US" altLang="en-US" sz="3200" dirty="0"/>
              <a:t>-&gt; Institutional and organizational issues pose major challenges</a:t>
            </a:r>
          </a:p>
          <a:p>
            <a:pPr marL="669925" lvl="1" indent="-325438">
              <a:lnSpc>
                <a:spcPct val="90000"/>
              </a:lnSpc>
              <a:buFontTx/>
              <a:buNone/>
            </a:pPr>
            <a:endParaRPr lang="en-US" altLang="en-US" sz="2400" dirty="0"/>
          </a:p>
          <a:p>
            <a:pPr marL="669925" lvl="1" indent="-325438">
              <a:lnSpc>
                <a:spcPct val="90000"/>
              </a:lnSpc>
              <a:buFontTx/>
              <a:buNone/>
            </a:pPr>
            <a:endParaRPr lang="en-US" altLang="en-US"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D34161CC-3B96-4EB8-B240-7873497A40F6}"/>
              </a:ext>
            </a:extLst>
          </p:cNvPr>
          <p:cNvSpPr>
            <a:spLocks noGrp="1" noChangeArrowheads="1"/>
          </p:cNvSpPr>
          <p:nvPr>
            <p:ph type="title"/>
          </p:nvPr>
        </p:nvSpPr>
        <p:spPr>
          <a:xfrm>
            <a:off x="108144" y="0"/>
            <a:ext cx="8640319" cy="1325563"/>
          </a:xfrm>
        </p:spPr>
        <p:txBody>
          <a:bodyPr/>
          <a:lstStyle/>
          <a:p>
            <a:r>
              <a:rPr lang="en-US" altLang="en-US" sz="3600" b="1" dirty="0">
                <a:latin typeface="Tahoma" panose="020B0604030504040204" pitchFamily="34" charset="0"/>
                <a:ea typeface="Tahoma" panose="020B0604030504040204" pitchFamily="34" charset="0"/>
                <a:cs typeface="Tahoma" panose="020B0604030504040204" pitchFamily="34" charset="0"/>
              </a:rPr>
              <a:t>Three components of sustainability</a:t>
            </a:r>
          </a:p>
        </p:txBody>
      </p:sp>
      <p:sp>
        <p:nvSpPr>
          <p:cNvPr id="115715" name="Rectangle 3">
            <a:extLst>
              <a:ext uri="{FF2B5EF4-FFF2-40B4-BE49-F238E27FC236}">
                <a16:creationId xmlns:a16="http://schemas.microsoft.com/office/drawing/2014/main" id="{290A055B-80B1-48A9-A20A-66640ECC0C7D}"/>
              </a:ext>
            </a:extLst>
          </p:cNvPr>
          <p:cNvSpPr>
            <a:spLocks noGrp="1" noChangeArrowheads="1"/>
          </p:cNvSpPr>
          <p:nvPr>
            <p:ph type="body" idx="1"/>
          </p:nvPr>
        </p:nvSpPr>
        <p:spPr>
          <a:xfrm>
            <a:off x="108145" y="1105486"/>
            <a:ext cx="8230772" cy="4114800"/>
          </a:xfrm>
        </p:spPr>
        <p:txBody>
          <a:bodyPr>
            <a:normAutofit lnSpcReduction="10000"/>
          </a:bodyPr>
          <a:lstStyle/>
          <a:p>
            <a:pPr marL="609600" indent="-609600">
              <a:lnSpc>
                <a:spcPct val="80000"/>
              </a:lnSpc>
              <a:buFont typeface="Monotype Sorts" pitchFamily="2" charset="2"/>
              <a:buAutoNum type="arabicPeriod"/>
            </a:pPr>
            <a:r>
              <a:rPr lang="en-US" altLang="en-US" sz="3200" b="1" dirty="0"/>
              <a:t>Environment</a:t>
            </a:r>
            <a:r>
              <a:rPr lang="en-US" altLang="en-US" sz="3200" dirty="0"/>
              <a:t> – maintaining the earth’s life support system (e.g., ecosystem services such as pollution filtering).</a:t>
            </a:r>
          </a:p>
          <a:p>
            <a:pPr marL="609600" indent="-609600">
              <a:lnSpc>
                <a:spcPct val="80000"/>
              </a:lnSpc>
              <a:buFont typeface="Monotype Sorts" pitchFamily="2" charset="2"/>
              <a:buAutoNum type="arabicPeriod"/>
            </a:pPr>
            <a:r>
              <a:rPr lang="en-US" altLang="en-US" sz="3200" b="1" dirty="0"/>
              <a:t>Social</a:t>
            </a:r>
            <a:r>
              <a:rPr lang="en-US" altLang="en-US" sz="3200" dirty="0"/>
              <a:t> – maintaining community (civic) capacity that fosters effective participation and ‘equitable’ treatment of all stakeholders.</a:t>
            </a:r>
          </a:p>
          <a:p>
            <a:pPr marL="609600" indent="-609600">
              <a:lnSpc>
                <a:spcPct val="80000"/>
              </a:lnSpc>
              <a:buFont typeface="Monotype Sorts" pitchFamily="2" charset="2"/>
              <a:buAutoNum type="arabicPeriod"/>
            </a:pPr>
            <a:r>
              <a:rPr lang="en-US" altLang="en-US" sz="3200" b="1" dirty="0"/>
              <a:t>Economic</a:t>
            </a:r>
            <a:r>
              <a:rPr lang="en-US" altLang="en-US" sz="3200" dirty="0"/>
              <a:t> – maintaining an economic system that provides a non-declining standard of living for this and future generations.   </a:t>
            </a:r>
          </a:p>
          <a:p>
            <a:pPr marL="609600" indent="-609600">
              <a:lnSpc>
                <a:spcPct val="80000"/>
              </a:lnSpc>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5715">
                                            <p:txEl>
                                              <p:pRg st="0" end="0"/>
                                            </p:txEl>
                                          </p:spTgt>
                                        </p:tgtEl>
                                        <p:attrNameLst>
                                          <p:attrName>style.visibility</p:attrName>
                                        </p:attrNameLst>
                                      </p:cBhvr>
                                      <p:to>
                                        <p:strVal val="visible"/>
                                      </p:to>
                                    </p:set>
                                    <p:anim calcmode="lin" valueType="num">
                                      <p:cBhvr additive="base">
                                        <p:cTn id="7" dur="500" fill="hold"/>
                                        <p:tgtEl>
                                          <p:spTgt spid="1157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57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5715">
                                            <p:txEl>
                                              <p:pRg st="1" end="1"/>
                                            </p:txEl>
                                          </p:spTgt>
                                        </p:tgtEl>
                                        <p:attrNameLst>
                                          <p:attrName>style.visibility</p:attrName>
                                        </p:attrNameLst>
                                      </p:cBhvr>
                                      <p:to>
                                        <p:strVal val="visible"/>
                                      </p:to>
                                    </p:set>
                                    <p:anim calcmode="lin" valueType="num">
                                      <p:cBhvr additive="base">
                                        <p:cTn id="13" dur="500" fill="hold"/>
                                        <p:tgtEl>
                                          <p:spTgt spid="11571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57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5715">
                                            <p:txEl>
                                              <p:pRg st="2" end="2"/>
                                            </p:txEl>
                                          </p:spTgt>
                                        </p:tgtEl>
                                        <p:attrNameLst>
                                          <p:attrName>style.visibility</p:attrName>
                                        </p:attrNameLst>
                                      </p:cBhvr>
                                      <p:to>
                                        <p:strVal val="visible"/>
                                      </p:to>
                                    </p:set>
                                    <p:anim calcmode="lin" valueType="num">
                                      <p:cBhvr additive="base">
                                        <p:cTn id="19" dur="500" fill="hold"/>
                                        <p:tgtEl>
                                          <p:spTgt spid="11571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571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Oval 2">
            <a:extLst>
              <a:ext uri="{FF2B5EF4-FFF2-40B4-BE49-F238E27FC236}">
                <a16:creationId xmlns:a16="http://schemas.microsoft.com/office/drawing/2014/main" id="{A4B9B2EA-5893-4C12-9D7A-67A93BD7ECFB}"/>
              </a:ext>
            </a:extLst>
          </p:cNvPr>
          <p:cNvSpPr>
            <a:spLocks noChangeArrowheads="1"/>
          </p:cNvSpPr>
          <p:nvPr/>
        </p:nvSpPr>
        <p:spPr bwMode="auto">
          <a:xfrm>
            <a:off x="942326" y="1144588"/>
            <a:ext cx="3200400" cy="266700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83" name="Oval 3">
            <a:extLst>
              <a:ext uri="{FF2B5EF4-FFF2-40B4-BE49-F238E27FC236}">
                <a16:creationId xmlns:a16="http://schemas.microsoft.com/office/drawing/2014/main" id="{ECE66F93-0103-4A98-8C55-BF36866B0F88}"/>
              </a:ext>
            </a:extLst>
          </p:cNvPr>
          <p:cNvSpPr>
            <a:spLocks noChangeArrowheads="1"/>
          </p:cNvSpPr>
          <p:nvPr/>
        </p:nvSpPr>
        <p:spPr bwMode="auto">
          <a:xfrm>
            <a:off x="3840522" y="1068388"/>
            <a:ext cx="3124200" cy="251460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84" name="Oval 4">
            <a:extLst>
              <a:ext uri="{FF2B5EF4-FFF2-40B4-BE49-F238E27FC236}">
                <a16:creationId xmlns:a16="http://schemas.microsoft.com/office/drawing/2014/main" id="{000938FC-BEC4-4640-AE71-0787CAA8BB26}"/>
              </a:ext>
            </a:extLst>
          </p:cNvPr>
          <p:cNvSpPr>
            <a:spLocks noChangeArrowheads="1"/>
          </p:cNvSpPr>
          <p:nvPr/>
        </p:nvSpPr>
        <p:spPr bwMode="auto">
          <a:xfrm>
            <a:off x="2425050" y="2648282"/>
            <a:ext cx="3276600" cy="289560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85" name="WordArt 5">
            <a:extLst>
              <a:ext uri="{FF2B5EF4-FFF2-40B4-BE49-F238E27FC236}">
                <a16:creationId xmlns:a16="http://schemas.microsoft.com/office/drawing/2014/main" id="{1F61D0A1-18E2-4033-808F-9190D000B2B4}"/>
              </a:ext>
            </a:extLst>
          </p:cNvPr>
          <p:cNvSpPr>
            <a:spLocks noChangeArrowheads="1" noChangeShapeType="1" noTextEdit="1"/>
          </p:cNvSpPr>
          <p:nvPr/>
        </p:nvSpPr>
        <p:spPr bwMode="auto">
          <a:xfrm rot="-1574126">
            <a:off x="1676400" y="2590800"/>
            <a:ext cx="2057400" cy="571500"/>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r>
              <a:rPr lang="en-GB" sz="3200" kern="10">
                <a:ln w="9525">
                  <a:solidFill>
                    <a:srgbClr val="000000"/>
                  </a:solidFill>
                  <a:round/>
                  <a:headEnd/>
                  <a:tailEnd/>
                </a:ln>
                <a:solidFill>
                  <a:srgbClr val="000000"/>
                </a:solidFill>
                <a:latin typeface="Arial Black" panose="020B0A04020102020204" pitchFamily="34" charset="0"/>
              </a:rPr>
              <a:t>Economy</a:t>
            </a:r>
          </a:p>
        </p:txBody>
      </p:sp>
      <p:sp>
        <p:nvSpPr>
          <p:cNvPr id="122886" name="WordArt 6">
            <a:extLst>
              <a:ext uri="{FF2B5EF4-FFF2-40B4-BE49-F238E27FC236}">
                <a16:creationId xmlns:a16="http://schemas.microsoft.com/office/drawing/2014/main" id="{E170873B-37B7-4C19-930E-5B0B432FC3D1}"/>
              </a:ext>
            </a:extLst>
          </p:cNvPr>
          <p:cNvSpPr>
            <a:spLocks noChangeArrowheads="1" noChangeShapeType="1" noTextEdit="1"/>
          </p:cNvSpPr>
          <p:nvPr/>
        </p:nvSpPr>
        <p:spPr bwMode="auto">
          <a:xfrm>
            <a:off x="3203848" y="4083006"/>
            <a:ext cx="2314575" cy="611188"/>
          </a:xfrm>
          <a:prstGeom prst="rect">
            <a:avLst/>
          </a:prstGeom>
          <a:extLst>
            <a:ext uri="{AF507438-7753-43E0-B8FC-AC1667EBCBE1}">
              <a14:hiddenEffects xmlns:a14="http://schemas.microsoft.com/office/drawing/2010/main">
                <a:effectLst/>
              </a14:hiddenEffects>
            </a:ext>
          </a:extLst>
        </p:spPr>
        <p:txBody>
          <a:bodyPr wrap="none" fromWordArt="1">
            <a:prstTxWarp prst="textCanDown">
              <a:avLst>
                <a:gd name="adj" fmla="val 33333"/>
              </a:avLst>
            </a:prstTxWarp>
          </a:bodyPr>
          <a:lstStyle/>
          <a:p>
            <a:pPr algn="ctr"/>
            <a:r>
              <a:rPr lang="en-GB" sz="3600" b="1" kern="10" dirty="0">
                <a:ln w="9525">
                  <a:solidFill>
                    <a:srgbClr val="000000"/>
                  </a:solidFill>
                  <a:round/>
                  <a:headEnd/>
                  <a:tailEnd/>
                </a:ln>
                <a:solidFill>
                  <a:srgbClr val="000000"/>
                </a:solidFill>
                <a:latin typeface="Times New Roman" panose="02020603050405020304" pitchFamily="18" charset="0"/>
                <a:cs typeface="Times New Roman" panose="02020603050405020304" pitchFamily="18" charset="0"/>
              </a:rPr>
              <a:t>Environment</a:t>
            </a:r>
          </a:p>
        </p:txBody>
      </p:sp>
      <p:sp>
        <p:nvSpPr>
          <p:cNvPr id="122887" name="WordArt 7">
            <a:extLst>
              <a:ext uri="{FF2B5EF4-FFF2-40B4-BE49-F238E27FC236}">
                <a16:creationId xmlns:a16="http://schemas.microsoft.com/office/drawing/2014/main" id="{735178C5-CF70-4C45-8D81-CB25031DC4AE}"/>
              </a:ext>
            </a:extLst>
          </p:cNvPr>
          <p:cNvSpPr>
            <a:spLocks noChangeArrowheads="1" noChangeShapeType="1" noTextEdit="1"/>
          </p:cNvSpPr>
          <p:nvPr/>
        </p:nvSpPr>
        <p:spPr bwMode="auto">
          <a:xfrm rot="1417149">
            <a:off x="4495800" y="2514600"/>
            <a:ext cx="1685925" cy="571500"/>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r>
              <a:rPr lang="en-GB" sz="3200" kern="10">
                <a:ln w="9525">
                  <a:solidFill>
                    <a:srgbClr val="000000"/>
                  </a:solidFill>
                  <a:round/>
                  <a:headEnd/>
                  <a:tailEnd/>
                </a:ln>
                <a:solidFill>
                  <a:srgbClr val="000000"/>
                </a:solidFill>
                <a:latin typeface="Arial Black" panose="020B0A04020102020204" pitchFamily="34" charset="0"/>
              </a:rPr>
              <a:t>Society</a:t>
            </a:r>
          </a:p>
        </p:txBody>
      </p:sp>
      <p:sp>
        <p:nvSpPr>
          <p:cNvPr id="122889" name="Text Box 9">
            <a:extLst>
              <a:ext uri="{FF2B5EF4-FFF2-40B4-BE49-F238E27FC236}">
                <a16:creationId xmlns:a16="http://schemas.microsoft.com/office/drawing/2014/main" id="{02F57B65-FD05-460A-9728-24D40BE2A620}"/>
              </a:ext>
            </a:extLst>
          </p:cNvPr>
          <p:cNvSpPr txBox="1">
            <a:spLocks noChangeArrowheads="1"/>
          </p:cNvSpPr>
          <p:nvPr/>
        </p:nvSpPr>
        <p:spPr bwMode="auto">
          <a:xfrm>
            <a:off x="0" y="375791"/>
            <a:ext cx="893298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spcBef>
                <a:spcPct val="50000"/>
              </a:spcBef>
            </a:pPr>
            <a:r>
              <a:rPr lang="en-US" altLang="en-US" sz="3200" b="1" dirty="0">
                <a:latin typeface="Tahoma" panose="020B0604030504040204" pitchFamily="34" charset="0"/>
                <a:ea typeface="Tahoma" panose="020B0604030504040204" pitchFamily="34" charset="0"/>
                <a:cs typeface="Tahoma" panose="020B0604030504040204" pitchFamily="34" charset="0"/>
              </a:rPr>
              <a:t>Integration as Key Sustainability Principle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5" name="Rectangle 5">
            <a:extLst>
              <a:ext uri="{FF2B5EF4-FFF2-40B4-BE49-F238E27FC236}">
                <a16:creationId xmlns:a16="http://schemas.microsoft.com/office/drawing/2014/main" id="{9ECBCD73-24BF-44D5-A3D5-F2056027CE2F}"/>
              </a:ext>
            </a:extLst>
          </p:cNvPr>
          <p:cNvSpPr>
            <a:spLocks noChangeArrowheads="1"/>
          </p:cNvSpPr>
          <p:nvPr/>
        </p:nvSpPr>
        <p:spPr bwMode="auto">
          <a:xfrm>
            <a:off x="1352550" y="1295400"/>
            <a:ext cx="7791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spcBef>
                <a:spcPct val="20000"/>
              </a:spcBef>
              <a:buClr>
                <a:schemeClr val="hlink"/>
              </a:buClr>
              <a:buSzPct val="70000"/>
              <a:buFont typeface="Wingdings" panose="05000000000000000000" pitchFamily="2" charset="2"/>
              <a:buChar char="n"/>
              <a:defRPr sz="3200">
                <a:solidFill>
                  <a:schemeClr val="tx1"/>
                </a:solidFill>
                <a:effectLst>
                  <a:outerShdw blurRad="38100" dist="38100" dir="2700000" algn="tl">
                    <a:srgbClr val="000000"/>
                  </a:outerShdw>
                </a:effectLst>
                <a:latin typeface="Tahoma" panose="020B0604030504040204" pitchFamily="34" charset="0"/>
              </a:defRPr>
            </a:lvl1pPr>
            <a:lvl2pPr marL="742950" indent="-285750">
              <a:spcBef>
                <a:spcPct val="20000"/>
              </a:spcBef>
              <a:buClr>
                <a:schemeClr val="tx1"/>
              </a:buClr>
              <a:buChar char="–"/>
              <a:defRPr sz="2800">
                <a:solidFill>
                  <a:schemeClr val="tx1"/>
                </a:solidFill>
                <a:effectLst>
                  <a:outerShdw blurRad="38100" dist="38100" dir="2700000" algn="tl">
                    <a:srgbClr val="000000"/>
                  </a:outerShdw>
                </a:effectLst>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effectLst>
                  <a:outerShdw blurRad="38100" dist="38100" dir="2700000" algn="tl">
                    <a:srgbClr val="000000"/>
                  </a:outerShdw>
                </a:effectLst>
                <a:latin typeface="Tahoma" panose="020B0604030504040204" pitchFamily="34" charset="0"/>
              </a:defRPr>
            </a:lvl3pPr>
            <a:lvl4pPr marL="1600200" indent="-228600">
              <a:spcBef>
                <a:spcPct val="20000"/>
              </a:spcBef>
              <a:buClr>
                <a:schemeClr val="tx1"/>
              </a:buClr>
              <a:buChar char="–"/>
              <a:defRPr sz="2000">
                <a:solidFill>
                  <a:schemeClr val="tx1"/>
                </a:solidFill>
                <a:effectLst>
                  <a:outerShdw blurRad="38100" dist="38100" dir="2700000" algn="tl">
                    <a:srgbClr val="000000"/>
                  </a:outerShdw>
                </a:effectLst>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5pPr>
            <a:lvl6pPr marL="2514600" indent="-228600" fontAlgn="base">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6pPr>
            <a:lvl7pPr marL="2971800" indent="-228600" fontAlgn="base">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7pPr>
            <a:lvl8pPr marL="3429000" indent="-228600" fontAlgn="base">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8pPr>
            <a:lvl9pPr marL="3886200" indent="-228600" fontAlgn="base">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Tahoma" panose="020B0604030504040204" pitchFamily="34" charset="0"/>
              </a:defRPr>
            </a:lvl9pPr>
          </a:lstStyle>
          <a:p>
            <a:pPr eaLnBrk="1" hangingPunct="1"/>
            <a:endParaRPr lang="en-US" altLang="en-US"/>
          </a:p>
          <a:p>
            <a:pPr eaLnBrk="1" hangingPunct="1"/>
            <a:endParaRPr lang="en-US" altLang="en-US"/>
          </a:p>
        </p:txBody>
      </p:sp>
      <p:sp>
        <p:nvSpPr>
          <p:cNvPr id="117766" name="Rectangle 6">
            <a:extLst>
              <a:ext uri="{FF2B5EF4-FFF2-40B4-BE49-F238E27FC236}">
                <a16:creationId xmlns:a16="http://schemas.microsoft.com/office/drawing/2014/main" id="{F9FE1CED-4112-4452-8A28-BC9899BD260D}"/>
              </a:ext>
            </a:extLst>
          </p:cNvPr>
          <p:cNvSpPr>
            <a:spLocks noChangeArrowheads="1"/>
          </p:cNvSpPr>
          <p:nvPr/>
        </p:nvSpPr>
        <p:spPr bwMode="auto">
          <a:xfrm>
            <a:off x="1143000" y="0"/>
            <a:ext cx="771525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a:defRPr sz="4400" b="1">
                <a:solidFill>
                  <a:schemeClr val="tx2"/>
                </a:solidFill>
                <a:effectLst>
                  <a:outerShdw blurRad="38100" dist="38100" dir="2700000" algn="tl">
                    <a:srgbClr val="000000"/>
                  </a:outerShdw>
                </a:effectLst>
                <a:latin typeface="Tahoma" panose="020B0604030504040204" pitchFamily="34" charset="0"/>
              </a:defRPr>
            </a:lvl1pPr>
            <a:lvl2pPr>
              <a:defRPr sz="4400" b="1">
                <a:solidFill>
                  <a:schemeClr val="tx2"/>
                </a:solidFill>
                <a:effectLst>
                  <a:outerShdw blurRad="38100" dist="38100" dir="2700000" algn="tl">
                    <a:srgbClr val="000000"/>
                  </a:outerShdw>
                </a:effectLst>
                <a:latin typeface="Tahoma" panose="020B0604030504040204" pitchFamily="34" charset="0"/>
              </a:defRPr>
            </a:lvl2pPr>
            <a:lvl3pPr>
              <a:defRPr sz="4400" b="1">
                <a:solidFill>
                  <a:schemeClr val="tx2"/>
                </a:solidFill>
                <a:effectLst>
                  <a:outerShdw blurRad="38100" dist="38100" dir="2700000" algn="tl">
                    <a:srgbClr val="000000"/>
                  </a:outerShdw>
                </a:effectLst>
                <a:latin typeface="Tahoma" panose="020B0604030504040204" pitchFamily="34" charset="0"/>
              </a:defRPr>
            </a:lvl3pPr>
            <a:lvl4pPr>
              <a:defRPr sz="4400" b="1">
                <a:solidFill>
                  <a:schemeClr val="tx2"/>
                </a:solidFill>
                <a:effectLst>
                  <a:outerShdw blurRad="38100" dist="38100" dir="2700000" algn="tl">
                    <a:srgbClr val="000000"/>
                  </a:outerShdw>
                </a:effectLst>
                <a:latin typeface="Tahoma" panose="020B0604030504040204" pitchFamily="34" charset="0"/>
              </a:defRPr>
            </a:lvl4pPr>
            <a:lvl5pPr>
              <a:defRPr sz="4400" b="1">
                <a:solidFill>
                  <a:schemeClr val="tx2"/>
                </a:solidFill>
                <a:effectLst>
                  <a:outerShdw blurRad="38100" dist="38100" dir="2700000" algn="tl">
                    <a:srgbClr val="000000"/>
                  </a:outerShdw>
                </a:effectLst>
                <a:latin typeface="Tahoma" panose="020B0604030504040204" pitchFamily="34" charset="0"/>
              </a:defRPr>
            </a:lvl5pPr>
            <a:lvl6pPr marL="457200" fontAlgn="base">
              <a:spcBef>
                <a:spcPct val="0"/>
              </a:spcBef>
              <a:spcAft>
                <a:spcPct val="0"/>
              </a:spcAft>
              <a:defRPr sz="4400" b="1">
                <a:solidFill>
                  <a:schemeClr val="tx2"/>
                </a:solidFill>
                <a:effectLst>
                  <a:outerShdw blurRad="38100" dist="38100" dir="2700000" algn="tl">
                    <a:srgbClr val="000000"/>
                  </a:outerShdw>
                </a:effectLst>
                <a:latin typeface="Tahoma" panose="020B0604030504040204" pitchFamily="34" charset="0"/>
              </a:defRPr>
            </a:lvl6pPr>
            <a:lvl7pPr marL="914400" fontAlgn="base">
              <a:spcBef>
                <a:spcPct val="0"/>
              </a:spcBef>
              <a:spcAft>
                <a:spcPct val="0"/>
              </a:spcAft>
              <a:defRPr sz="4400" b="1">
                <a:solidFill>
                  <a:schemeClr val="tx2"/>
                </a:solidFill>
                <a:effectLst>
                  <a:outerShdw blurRad="38100" dist="38100" dir="2700000" algn="tl">
                    <a:srgbClr val="000000"/>
                  </a:outerShdw>
                </a:effectLst>
                <a:latin typeface="Tahoma" panose="020B0604030504040204" pitchFamily="34" charset="0"/>
              </a:defRPr>
            </a:lvl7pPr>
            <a:lvl8pPr marL="1371600" fontAlgn="base">
              <a:spcBef>
                <a:spcPct val="0"/>
              </a:spcBef>
              <a:spcAft>
                <a:spcPct val="0"/>
              </a:spcAft>
              <a:defRPr sz="4400" b="1">
                <a:solidFill>
                  <a:schemeClr val="tx2"/>
                </a:solidFill>
                <a:effectLst>
                  <a:outerShdw blurRad="38100" dist="38100" dir="2700000" algn="tl">
                    <a:srgbClr val="000000"/>
                  </a:outerShdw>
                </a:effectLst>
                <a:latin typeface="Tahoma" panose="020B0604030504040204" pitchFamily="34" charset="0"/>
              </a:defRPr>
            </a:lvl8pPr>
            <a:lvl9pPr marL="1828800" fontAlgn="base">
              <a:spcBef>
                <a:spcPct val="0"/>
              </a:spcBef>
              <a:spcAft>
                <a:spcPct val="0"/>
              </a:spcAft>
              <a:defRPr sz="4400" b="1">
                <a:solidFill>
                  <a:schemeClr val="tx2"/>
                </a:solidFill>
                <a:effectLst>
                  <a:outerShdw blurRad="38100" dist="38100" dir="2700000" algn="tl">
                    <a:srgbClr val="000000"/>
                  </a:outerShdw>
                </a:effectLst>
                <a:latin typeface="Tahoma" panose="020B0604030504040204" pitchFamily="34" charset="0"/>
              </a:defRPr>
            </a:lvl9pPr>
          </a:lstStyle>
          <a:p>
            <a:pPr eaLnBrk="1" hangingPunct="1"/>
            <a:endParaRPr lang="en-US" altLang="en-US"/>
          </a:p>
        </p:txBody>
      </p:sp>
      <p:sp>
        <p:nvSpPr>
          <p:cNvPr id="117767" name="Text Box 7">
            <a:extLst>
              <a:ext uri="{FF2B5EF4-FFF2-40B4-BE49-F238E27FC236}">
                <a16:creationId xmlns:a16="http://schemas.microsoft.com/office/drawing/2014/main" id="{19A28E2A-B043-4069-8345-7217E4F193F7}"/>
              </a:ext>
            </a:extLst>
          </p:cNvPr>
          <p:cNvSpPr txBox="1">
            <a:spLocks noChangeArrowheads="1"/>
          </p:cNvSpPr>
          <p:nvPr/>
        </p:nvSpPr>
        <p:spPr bwMode="auto">
          <a:xfrm>
            <a:off x="1031076" y="214632"/>
            <a:ext cx="319658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panose="02020603050405020304" pitchFamily="18" charset="0"/>
              </a:rPr>
              <a:t>Environmentalist View</a:t>
            </a:r>
          </a:p>
        </p:txBody>
      </p:sp>
      <p:grpSp>
        <p:nvGrpSpPr>
          <p:cNvPr id="117768" name="Group 8">
            <a:extLst>
              <a:ext uri="{FF2B5EF4-FFF2-40B4-BE49-F238E27FC236}">
                <a16:creationId xmlns:a16="http://schemas.microsoft.com/office/drawing/2014/main" id="{4A6EC4CD-619B-4576-9E5C-F339A0DE8E67}"/>
              </a:ext>
            </a:extLst>
          </p:cNvPr>
          <p:cNvGrpSpPr>
            <a:grpSpLocks/>
          </p:cNvGrpSpPr>
          <p:nvPr/>
        </p:nvGrpSpPr>
        <p:grpSpPr bwMode="auto">
          <a:xfrm>
            <a:off x="474819" y="654951"/>
            <a:ext cx="3124200" cy="3117850"/>
            <a:chOff x="960" y="1584"/>
            <a:chExt cx="1968" cy="1964"/>
          </a:xfrm>
        </p:grpSpPr>
        <p:pic>
          <p:nvPicPr>
            <p:cNvPr id="117769" name="Picture 9">
              <a:extLst>
                <a:ext uri="{FF2B5EF4-FFF2-40B4-BE49-F238E27FC236}">
                  <a16:creationId xmlns:a16="http://schemas.microsoft.com/office/drawing/2014/main" id="{BA487350-0445-42AD-9CD9-4A4C76E8E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 y="1584"/>
              <a:ext cx="1968" cy="1964"/>
            </a:xfrm>
            <a:prstGeom prst="rect">
              <a:avLst/>
            </a:prstGeom>
            <a:noFill/>
            <a:extLst>
              <a:ext uri="{909E8E84-426E-40DD-AFC4-6F175D3DCCD1}">
                <a14:hiddenFill xmlns:a14="http://schemas.microsoft.com/office/drawing/2010/main">
                  <a:solidFill>
                    <a:srgbClr val="FFFFFF"/>
                  </a:solidFill>
                </a14:hiddenFill>
              </a:ext>
            </a:extLst>
          </p:spPr>
        </p:pic>
        <p:sp>
          <p:nvSpPr>
            <p:cNvPr id="117770" name="Text Box 10">
              <a:extLst>
                <a:ext uri="{FF2B5EF4-FFF2-40B4-BE49-F238E27FC236}">
                  <a16:creationId xmlns:a16="http://schemas.microsoft.com/office/drawing/2014/main" id="{0B724756-E7AB-487E-98A6-DE706EB935A5}"/>
                </a:ext>
              </a:extLst>
            </p:cNvPr>
            <p:cNvSpPr txBox="1">
              <a:spLocks noChangeArrowheads="1"/>
            </p:cNvSpPr>
            <p:nvPr/>
          </p:nvSpPr>
          <p:spPr bwMode="auto">
            <a:xfrm>
              <a:off x="1468" y="3187"/>
              <a:ext cx="111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panose="02020603050405020304" pitchFamily="18" charset="0"/>
                </a:rPr>
                <a:t>Environment</a:t>
              </a:r>
            </a:p>
          </p:txBody>
        </p:sp>
      </p:grpSp>
      <p:grpSp>
        <p:nvGrpSpPr>
          <p:cNvPr id="117771" name="Group 11">
            <a:extLst>
              <a:ext uri="{FF2B5EF4-FFF2-40B4-BE49-F238E27FC236}">
                <a16:creationId xmlns:a16="http://schemas.microsoft.com/office/drawing/2014/main" id="{788537E0-1191-4421-AEEB-8BB0C7455254}"/>
              </a:ext>
            </a:extLst>
          </p:cNvPr>
          <p:cNvGrpSpPr>
            <a:grpSpLocks/>
          </p:cNvGrpSpPr>
          <p:nvPr/>
        </p:nvGrpSpPr>
        <p:grpSpPr bwMode="auto">
          <a:xfrm>
            <a:off x="832405" y="1082360"/>
            <a:ext cx="2233878" cy="1911024"/>
            <a:chOff x="1440" y="2078"/>
            <a:chExt cx="1008" cy="912"/>
          </a:xfrm>
        </p:grpSpPr>
        <p:grpSp>
          <p:nvGrpSpPr>
            <p:cNvPr id="117772" name="Group 12">
              <a:extLst>
                <a:ext uri="{FF2B5EF4-FFF2-40B4-BE49-F238E27FC236}">
                  <a16:creationId xmlns:a16="http://schemas.microsoft.com/office/drawing/2014/main" id="{AB978A18-B380-400A-B406-5C3AFF6F83EB}"/>
                </a:ext>
              </a:extLst>
            </p:cNvPr>
            <p:cNvGrpSpPr>
              <a:grpSpLocks/>
            </p:cNvGrpSpPr>
            <p:nvPr/>
          </p:nvGrpSpPr>
          <p:grpSpPr bwMode="auto">
            <a:xfrm>
              <a:off x="1440" y="2078"/>
              <a:ext cx="1008" cy="912"/>
              <a:chOff x="3504" y="288"/>
              <a:chExt cx="576" cy="528"/>
            </a:xfrm>
          </p:grpSpPr>
          <p:sp>
            <p:nvSpPr>
              <p:cNvPr id="117773" name="Oval 13">
                <a:extLst>
                  <a:ext uri="{FF2B5EF4-FFF2-40B4-BE49-F238E27FC236}">
                    <a16:creationId xmlns:a16="http://schemas.microsoft.com/office/drawing/2014/main" id="{5AB7F130-10C1-447F-993F-8EA878969D8B}"/>
                  </a:ext>
                </a:extLst>
              </p:cNvPr>
              <p:cNvSpPr>
                <a:spLocks noChangeArrowheads="1"/>
              </p:cNvSpPr>
              <p:nvPr/>
            </p:nvSpPr>
            <p:spPr bwMode="auto">
              <a:xfrm>
                <a:off x="3504" y="288"/>
                <a:ext cx="576" cy="528"/>
              </a:xfrm>
              <a:prstGeom prst="ellipse">
                <a:avLst/>
              </a:prstGeom>
              <a:solidFill>
                <a:srgbClr val="FAFD0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74" name="Arc 14">
                <a:extLst>
                  <a:ext uri="{FF2B5EF4-FFF2-40B4-BE49-F238E27FC236}">
                    <a16:creationId xmlns:a16="http://schemas.microsoft.com/office/drawing/2014/main" id="{2E4AAA8D-74DA-4BDC-AB7E-1A995044BA03}"/>
                  </a:ext>
                </a:extLst>
              </p:cNvPr>
              <p:cNvSpPr>
                <a:spLocks/>
              </p:cNvSpPr>
              <p:nvPr/>
            </p:nvSpPr>
            <p:spPr bwMode="auto">
              <a:xfrm flipV="1">
                <a:off x="3792" y="624"/>
                <a:ext cx="192" cy="96"/>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75" name="Arc 15">
                <a:extLst>
                  <a:ext uri="{FF2B5EF4-FFF2-40B4-BE49-F238E27FC236}">
                    <a16:creationId xmlns:a16="http://schemas.microsoft.com/office/drawing/2014/main" id="{8101AE4F-5113-4E1A-88EA-36657B174FCE}"/>
                  </a:ext>
                </a:extLst>
              </p:cNvPr>
              <p:cNvSpPr>
                <a:spLocks/>
              </p:cNvSpPr>
              <p:nvPr/>
            </p:nvSpPr>
            <p:spPr bwMode="auto">
              <a:xfrm flipH="1" flipV="1">
                <a:off x="3648" y="672"/>
                <a:ext cx="144" cy="4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76" name="Oval 16">
                <a:extLst>
                  <a:ext uri="{FF2B5EF4-FFF2-40B4-BE49-F238E27FC236}">
                    <a16:creationId xmlns:a16="http://schemas.microsoft.com/office/drawing/2014/main" id="{AD729CE3-2020-4EF1-A371-E47EB4329E91}"/>
                  </a:ext>
                </a:extLst>
              </p:cNvPr>
              <p:cNvSpPr>
                <a:spLocks noChangeArrowheads="1"/>
              </p:cNvSpPr>
              <p:nvPr/>
            </p:nvSpPr>
            <p:spPr bwMode="auto">
              <a:xfrm>
                <a:off x="3840"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77" name="Oval 17">
                <a:extLst>
                  <a:ext uri="{FF2B5EF4-FFF2-40B4-BE49-F238E27FC236}">
                    <a16:creationId xmlns:a16="http://schemas.microsoft.com/office/drawing/2014/main" id="{B2231EA3-1B4B-4232-AFBA-2A50675BB8A1}"/>
                  </a:ext>
                </a:extLst>
              </p:cNvPr>
              <p:cNvSpPr>
                <a:spLocks noChangeArrowheads="1"/>
              </p:cNvSpPr>
              <p:nvPr/>
            </p:nvSpPr>
            <p:spPr bwMode="auto">
              <a:xfrm>
                <a:off x="3648"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17778" name="Text Box 18">
              <a:extLst>
                <a:ext uri="{FF2B5EF4-FFF2-40B4-BE49-F238E27FC236}">
                  <a16:creationId xmlns:a16="http://schemas.microsoft.com/office/drawing/2014/main" id="{5C40A283-C7D3-4279-BDE2-7F1F2780B93E}"/>
                </a:ext>
              </a:extLst>
            </p:cNvPr>
            <p:cNvSpPr txBox="1">
              <a:spLocks noChangeArrowheads="1"/>
            </p:cNvSpPr>
            <p:nvPr/>
          </p:nvSpPr>
          <p:spPr bwMode="auto">
            <a:xfrm>
              <a:off x="1680" y="2126"/>
              <a:ext cx="595"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panose="02020603050405020304" pitchFamily="18" charset="0"/>
                </a:rPr>
                <a:t>Social</a:t>
              </a:r>
            </a:p>
          </p:txBody>
        </p:sp>
      </p:grpSp>
      <p:grpSp>
        <p:nvGrpSpPr>
          <p:cNvPr id="117779" name="Group 19">
            <a:extLst>
              <a:ext uri="{FF2B5EF4-FFF2-40B4-BE49-F238E27FC236}">
                <a16:creationId xmlns:a16="http://schemas.microsoft.com/office/drawing/2014/main" id="{AB4E475D-61DA-44B3-AEE8-1B0BA3980368}"/>
              </a:ext>
            </a:extLst>
          </p:cNvPr>
          <p:cNvGrpSpPr>
            <a:grpSpLocks/>
          </p:cNvGrpSpPr>
          <p:nvPr/>
        </p:nvGrpSpPr>
        <p:grpSpPr bwMode="auto">
          <a:xfrm>
            <a:off x="5791200" y="579391"/>
            <a:ext cx="3261324" cy="3117850"/>
            <a:chOff x="3600" y="1632"/>
            <a:chExt cx="1824" cy="1824"/>
          </a:xfrm>
        </p:grpSpPr>
        <p:grpSp>
          <p:nvGrpSpPr>
            <p:cNvPr id="117780" name="Group 20">
              <a:extLst>
                <a:ext uri="{FF2B5EF4-FFF2-40B4-BE49-F238E27FC236}">
                  <a16:creationId xmlns:a16="http://schemas.microsoft.com/office/drawing/2014/main" id="{1A049254-9BD4-4A72-BA16-9EDEE1707EBA}"/>
                </a:ext>
              </a:extLst>
            </p:cNvPr>
            <p:cNvGrpSpPr>
              <a:grpSpLocks/>
            </p:cNvGrpSpPr>
            <p:nvPr/>
          </p:nvGrpSpPr>
          <p:grpSpPr bwMode="auto">
            <a:xfrm>
              <a:off x="3600" y="1632"/>
              <a:ext cx="1824" cy="1824"/>
              <a:chOff x="3744" y="2064"/>
              <a:chExt cx="1344" cy="1152"/>
            </a:xfrm>
          </p:grpSpPr>
          <p:sp>
            <p:nvSpPr>
              <p:cNvPr id="117781" name="Oval 21">
                <a:extLst>
                  <a:ext uri="{FF2B5EF4-FFF2-40B4-BE49-F238E27FC236}">
                    <a16:creationId xmlns:a16="http://schemas.microsoft.com/office/drawing/2014/main" id="{079ADC85-1415-438B-8E1D-9C31DE8A8A40}"/>
                  </a:ext>
                </a:extLst>
              </p:cNvPr>
              <p:cNvSpPr>
                <a:spLocks noChangeArrowheads="1"/>
              </p:cNvSpPr>
              <p:nvPr/>
            </p:nvSpPr>
            <p:spPr bwMode="auto">
              <a:xfrm>
                <a:off x="3744" y="2064"/>
                <a:ext cx="1344" cy="1152"/>
              </a:xfrm>
              <a:prstGeom prst="ellipse">
                <a:avLst/>
              </a:prstGeom>
              <a:solidFill>
                <a:srgbClr val="037C03"/>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17782" name="Picture 22">
                <a:extLst>
                  <a:ext uri="{FF2B5EF4-FFF2-40B4-BE49-F238E27FC236}">
                    <a16:creationId xmlns:a16="http://schemas.microsoft.com/office/drawing/2014/main" id="{2C9ADE09-F79C-4F70-89FA-FAA3E2864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0" y="2112"/>
                <a:ext cx="644" cy="805"/>
              </a:xfrm>
              <a:prstGeom prst="rect">
                <a:avLst/>
              </a:prstGeom>
              <a:noFill/>
              <a:extLst>
                <a:ext uri="{909E8E84-426E-40DD-AFC4-6F175D3DCCD1}">
                  <a14:hiddenFill xmlns:a14="http://schemas.microsoft.com/office/drawing/2010/main">
                    <a:solidFill>
                      <a:srgbClr val="FFFFFF"/>
                    </a:solidFill>
                  </a14:hiddenFill>
                </a:ext>
              </a:extLst>
            </p:spPr>
          </p:pic>
        </p:grpSp>
        <p:sp>
          <p:nvSpPr>
            <p:cNvPr id="117783" name="Text Box 23">
              <a:extLst>
                <a:ext uri="{FF2B5EF4-FFF2-40B4-BE49-F238E27FC236}">
                  <a16:creationId xmlns:a16="http://schemas.microsoft.com/office/drawing/2014/main" id="{85BADBE7-AE46-4BDE-9777-3F99368C6AEA}"/>
                </a:ext>
              </a:extLst>
            </p:cNvPr>
            <p:cNvSpPr txBox="1">
              <a:spLocks noChangeArrowheads="1"/>
            </p:cNvSpPr>
            <p:nvPr/>
          </p:nvSpPr>
          <p:spPr bwMode="auto">
            <a:xfrm>
              <a:off x="4092" y="2870"/>
              <a:ext cx="975" cy="2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2400" dirty="0">
                  <a:latin typeface="Times" panose="02020603050405020304" pitchFamily="18" charset="0"/>
                </a:rPr>
                <a:t>Economy</a:t>
              </a:r>
            </a:p>
          </p:txBody>
        </p:sp>
      </p:grpSp>
      <p:grpSp>
        <p:nvGrpSpPr>
          <p:cNvPr id="117784" name="Group 24">
            <a:extLst>
              <a:ext uri="{FF2B5EF4-FFF2-40B4-BE49-F238E27FC236}">
                <a16:creationId xmlns:a16="http://schemas.microsoft.com/office/drawing/2014/main" id="{6E2B3D4D-86C8-4E27-BBCB-6DF49A2FFFDB}"/>
              </a:ext>
            </a:extLst>
          </p:cNvPr>
          <p:cNvGrpSpPr>
            <a:grpSpLocks/>
          </p:cNvGrpSpPr>
          <p:nvPr/>
        </p:nvGrpSpPr>
        <p:grpSpPr bwMode="auto">
          <a:xfrm>
            <a:off x="5799207" y="1533931"/>
            <a:ext cx="1547813" cy="1295400"/>
            <a:chOff x="4896" y="3360"/>
            <a:chExt cx="595" cy="816"/>
          </a:xfrm>
        </p:grpSpPr>
        <p:grpSp>
          <p:nvGrpSpPr>
            <p:cNvPr id="117785" name="Group 25">
              <a:extLst>
                <a:ext uri="{FF2B5EF4-FFF2-40B4-BE49-F238E27FC236}">
                  <a16:creationId xmlns:a16="http://schemas.microsoft.com/office/drawing/2014/main" id="{69D35F8C-ADA8-4235-96C4-8F947751503F}"/>
                </a:ext>
              </a:extLst>
            </p:cNvPr>
            <p:cNvGrpSpPr>
              <a:grpSpLocks/>
            </p:cNvGrpSpPr>
            <p:nvPr/>
          </p:nvGrpSpPr>
          <p:grpSpPr bwMode="auto">
            <a:xfrm>
              <a:off x="4896" y="3360"/>
              <a:ext cx="576" cy="816"/>
              <a:chOff x="3600" y="288"/>
              <a:chExt cx="384" cy="528"/>
            </a:xfrm>
          </p:grpSpPr>
          <p:sp>
            <p:nvSpPr>
              <p:cNvPr id="117786" name="Oval 26">
                <a:extLst>
                  <a:ext uri="{FF2B5EF4-FFF2-40B4-BE49-F238E27FC236}">
                    <a16:creationId xmlns:a16="http://schemas.microsoft.com/office/drawing/2014/main" id="{0582D047-2CD8-4F7B-B5C9-1C8205254325}"/>
                  </a:ext>
                </a:extLst>
              </p:cNvPr>
              <p:cNvSpPr>
                <a:spLocks noChangeArrowheads="1"/>
              </p:cNvSpPr>
              <p:nvPr/>
            </p:nvSpPr>
            <p:spPr bwMode="auto">
              <a:xfrm>
                <a:off x="3600" y="288"/>
                <a:ext cx="320" cy="528"/>
              </a:xfrm>
              <a:prstGeom prst="ellipse">
                <a:avLst/>
              </a:prstGeom>
              <a:solidFill>
                <a:srgbClr val="FAFD0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87" name="Arc 27">
                <a:extLst>
                  <a:ext uri="{FF2B5EF4-FFF2-40B4-BE49-F238E27FC236}">
                    <a16:creationId xmlns:a16="http://schemas.microsoft.com/office/drawing/2014/main" id="{128F8384-A362-4926-A829-AE74DF59AD26}"/>
                  </a:ext>
                </a:extLst>
              </p:cNvPr>
              <p:cNvSpPr>
                <a:spLocks/>
              </p:cNvSpPr>
              <p:nvPr/>
            </p:nvSpPr>
            <p:spPr bwMode="auto">
              <a:xfrm flipV="1">
                <a:off x="3792" y="624"/>
                <a:ext cx="192" cy="96"/>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88" name="Arc 28">
                <a:extLst>
                  <a:ext uri="{FF2B5EF4-FFF2-40B4-BE49-F238E27FC236}">
                    <a16:creationId xmlns:a16="http://schemas.microsoft.com/office/drawing/2014/main" id="{820521C8-9D35-4DE5-97E6-677DD4B9540A}"/>
                  </a:ext>
                </a:extLst>
              </p:cNvPr>
              <p:cNvSpPr>
                <a:spLocks/>
              </p:cNvSpPr>
              <p:nvPr/>
            </p:nvSpPr>
            <p:spPr bwMode="auto">
              <a:xfrm flipH="1" flipV="1">
                <a:off x="3648" y="672"/>
                <a:ext cx="144" cy="4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89" name="Oval 29">
                <a:extLst>
                  <a:ext uri="{FF2B5EF4-FFF2-40B4-BE49-F238E27FC236}">
                    <a16:creationId xmlns:a16="http://schemas.microsoft.com/office/drawing/2014/main" id="{278970CD-4D1B-4EEB-873E-B222F5700B0E}"/>
                  </a:ext>
                </a:extLst>
              </p:cNvPr>
              <p:cNvSpPr>
                <a:spLocks noChangeArrowheads="1"/>
              </p:cNvSpPr>
              <p:nvPr/>
            </p:nvSpPr>
            <p:spPr bwMode="auto">
              <a:xfrm>
                <a:off x="3840"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790" name="Oval 30">
                <a:extLst>
                  <a:ext uri="{FF2B5EF4-FFF2-40B4-BE49-F238E27FC236}">
                    <a16:creationId xmlns:a16="http://schemas.microsoft.com/office/drawing/2014/main" id="{A554888B-69BD-47C0-BD37-1E106DEC64C1}"/>
                  </a:ext>
                </a:extLst>
              </p:cNvPr>
              <p:cNvSpPr>
                <a:spLocks noChangeArrowheads="1"/>
              </p:cNvSpPr>
              <p:nvPr/>
            </p:nvSpPr>
            <p:spPr bwMode="auto">
              <a:xfrm>
                <a:off x="3648"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17791" name="Text Box 31">
              <a:extLst>
                <a:ext uri="{FF2B5EF4-FFF2-40B4-BE49-F238E27FC236}">
                  <a16:creationId xmlns:a16="http://schemas.microsoft.com/office/drawing/2014/main" id="{E24B23F8-E95E-476B-8B54-0DB80577202B}"/>
                </a:ext>
              </a:extLst>
            </p:cNvPr>
            <p:cNvSpPr txBox="1">
              <a:spLocks noChangeArrowheads="1"/>
            </p:cNvSpPr>
            <p:nvPr/>
          </p:nvSpPr>
          <p:spPr bwMode="auto">
            <a:xfrm>
              <a:off x="4896" y="3360"/>
              <a:ext cx="595"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panose="02020603050405020304" pitchFamily="18" charset="0"/>
                </a:rPr>
                <a:t>Social</a:t>
              </a:r>
            </a:p>
          </p:txBody>
        </p:sp>
      </p:grpSp>
      <p:grpSp>
        <p:nvGrpSpPr>
          <p:cNvPr id="117792" name="Group 32">
            <a:extLst>
              <a:ext uri="{FF2B5EF4-FFF2-40B4-BE49-F238E27FC236}">
                <a16:creationId xmlns:a16="http://schemas.microsoft.com/office/drawing/2014/main" id="{9530E6FA-59F0-41C7-81F5-93511742446B}"/>
              </a:ext>
            </a:extLst>
          </p:cNvPr>
          <p:cNvGrpSpPr>
            <a:grpSpLocks/>
          </p:cNvGrpSpPr>
          <p:nvPr/>
        </p:nvGrpSpPr>
        <p:grpSpPr bwMode="auto">
          <a:xfrm>
            <a:off x="7966212" y="1708419"/>
            <a:ext cx="1336148" cy="1129339"/>
            <a:chOff x="2880" y="3360"/>
            <a:chExt cx="700" cy="479"/>
          </a:xfrm>
        </p:grpSpPr>
        <p:pic>
          <p:nvPicPr>
            <p:cNvPr id="117793" name="Picture 33">
              <a:extLst>
                <a:ext uri="{FF2B5EF4-FFF2-40B4-BE49-F238E27FC236}">
                  <a16:creationId xmlns:a16="http://schemas.microsoft.com/office/drawing/2014/main" id="{B541E082-47E2-49DF-8332-42FC1E8346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6" y="3360"/>
              <a:ext cx="480" cy="479"/>
            </a:xfrm>
            <a:prstGeom prst="rect">
              <a:avLst/>
            </a:prstGeom>
            <a:noFill/>
            <a:extLst>
              <a:ext uri="{909E8E84-426E-40DD-AFC4-6F175D3DCCD1}">
                <a14:hiddenFill xmlns:a14="http://schemas.microsoft.com/office/drawing/2010/main">
                  <a:solidFill>
                    <a:srgbClr val="FFFFFF"/>
                  </a:solidFill>
                </a14:hiddenFill>
              </a:ext>
            </a:extLst>
          </p:spPr>
        </p:pic>
        <p:sp>
          <p:nvSpPr>
            <p:cNvPr id="117794" name="Text Box 34">
              <a:extLst>
                <a:ext uri="{FF2B5EF4-FFF2-40B4-BE49-F238E27FC236}">
                  <a16:creationId xmlns:a16="http://schemas.microsoft.com/office/drawing/2014/main" id="{C07A145C-09B2-40A5-9755-2A3B1018CD84}"/>
                </a:ext>
              </a:extLst>
            </p:cNvPr>
            <p:cNvSpPr txBox="1">
              <a:spLocks noChangeArrowheads="1"/>
            </p:cNvSpPr>
            <p:nvPr/>
          </p:nvSpPr>
          <p:spPr bwMode="auto">
            <a:xfrm>
              <a:off x="2880" y="3552"/>
              <a:ext cx="700"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400" dirty="0">
                  <a:latin typeface="Times" panose="02020603050405020304" pitchFamily="18" charset="0"/>
                </a:rPr>
                <a:t>Environment</a:t>
              </a:r>
            </a:p>
          </p:txBody>
        </p:sp>
      </p:grpSp>
      <p:sp>
        <p:nvSpPr>
          <p:cNvPr id="117795" name="Text Box 35">
            <a:extLst>
              <a:ext uri="{FF2B5EF4-FFF2-40B4-BE49-F238E27FC236}">
                <a16:creationId xmlns:a16="http://schemas.microsoft.com/office/drawing/2014/main" id="{83D36AC5-2217-4B4F-9DA3-B28F80DC5A28}"/>
              </a:ext>
            </a:extLst>
          </p:cNvPr>
          <p:cNvSpPr txBox="1">
            <a:spLocks noChangeArrowheads="1"/>
          </p:cNvSpPr>
          <p:nvPr/>
        </p:nvSpPr>
        <p:spPr bwMode="auto">
          <a:xfrm>
            <a:off x="5988050" y="228253"/>
            <a:ext cx="282147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panose="02020603050405020304" pitchFamily="18" charset="0"/>
              </a:rPr>
              <a:t>Business Worldview</a:t>
            </a:r>
          </a:p>
        </p:txBody>
      </p:sp>
      <p:grpSp>
        <p:nvGrpSpPr>
          <p:cNvPr id="117796" name="Group 36">
            <a:extLst>
              <a:ext uri="{FF2B5EF4-FFF2-40B4-BE49-F238E27FC236}">
                <a16:creationId xmlns:a16="http://schemas.microsoft.com/office/drawing/2014/main" id="{3C2ED53F-ACFA-48CC-9E91-B02922A4D547}"/>
              </a:ext>
            </a:extLst>
          </p:cNvPr>
          <p:cNvGrpSpPr>
            <a:grpSpLocks/>
          </p:cNvGrpSpPr>
          <p:nvPr/>
        </p:nvGrpSpPr>
        <p:grpSpPr bwMode="auto">
          <a:xfrm>
            <a:off x="1472079" y="1965153"/>
            <a:ext cx="1157288" cy="1257300"/>
            <a:chOff x="1617" y="2318"/>
            <a:chExt cx="729" cy="792"/>
          </a:xfrm>
        </p:grpSpPr>
        <p:grpSp>
          <p:nvGrpSpPr>
            <p:cNvPr id="117797" name="Group 37">
              <a:extLst>
                <a:ext uri="{FF2B5EF4-FFF2-40B4-BE49-F238E27FC236}">
                  <a16:creationId xmlns:a16="http://schemas.microsoft.com/office/drawing/2014/main" id="{22043DF1-6711-4CC0-A0F5-A5DF9FDCD739}"/>
                </a:ext>
              </a:extLst>
            </p:cNvPr>
            <p:cNvGrpSpPr>
              <a:grpSpLocks/>
            </p:cNvGrpSpPr>
            <p:nvPr/>
          </p:nvGrpSpPr>
          <p:grpSpPr bwMode="auto">
            <a:xfrm>
              <a:off x="1680" y="2318"/>
              <a:ext cx="528" cy="531"/>
              <a:chOff x="3216" y="1824"/>
              <a:chExt cx="528" cy="531"/>
            </a:xfrm>
          </p:grpSpPr>
          <p:sp>
            <p:nvSpPr>
              <p:cNvPr id="117798" name="Oval 38">
                <a:extLst>
                  <a:ext uri="{FF2B5EF4-FFF2-40B4-BE49-F238E27FC236}">
                    <a16:creationId xmlns:a16="http://schemas.microsoft.com/office/drawing/2014/main" id="{AE6706E2-28AB-4E03-B524-CD7D71AF18EF}"/>
                  </a:ext>
                </a:extLst>
              </p:cNvPr>
              <p:cNvSpPr>
                <a:spLocks noChangeArrowheads="1"/>
              </p:cNvSpPr>
              <p:nvPr/>
            </p:nvSpPr>
            <p:spPr bwMode="auto">
              <a:xfrm>
                <a:off x="3216" y="1824"/>
                <a:ext cx="528" cy="528"/>
              </a:xfrm>
              <a:prstGeom prst="ellipse">
                <a:avLst/>
              </a:prstGeom>
              <a:solidFill>
                <a:srgbClr val="037C03"/>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17799" name="Picture 39">
                <a:extLst>
                  <a:ext uri="{FF2B5EF4-FFF2-40B4-BE49-F238E27FC236}">
                    <a16:creationId xmlns:a16="http://schemas.microsoft.com/office/drawing/2014/main" id="{F20E8760-B988-47E1-AA35-1C8055E8A5C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12" y="1875"/>
                <a:ext cx="384" cy="480"/>
              </a:xfrm>
              <a:prstGeom prst="rect">
                <a:avLst/>
              </a:prstGeom>
              <a:noFill/>
              <a:extLst>
                <a:ext uri="{909E8E84-426E-40DD-AFC4-6F175D3DCCD1}">
                  <a14:hiddenFill xmlns:a14="http://schemas.microsoft.com/office/drawing/2010/main">
                    <a:solidFill>
                      <a:schemeClr val="bg1"/>
                    </a:solidFill>
                  </a14:hiddenFill>
                </a:ext>
              </a:extLst>
            </p:spPr>
          </p:pic>
        </p:grpSp>
        <p:sp>
          <p:nvSpPr>
            <p:cNvPr id="117800" name="Text Box 40">
              <a:extLst>
                <a:ext uri="{FF2B5EF4-FFF2-40B4-BE49-F238E27FC236}">
                  <a16:creationId xmlns:a16="http://schemas.microsoft.com/office/drawing/2014/main" id="{F8DB5038-D1A1-47E4-918D-D8A12CA46496}"/>
                </a:ext>
              </a:extLst>
            </p:cNvPr>
            <p:cNvSpPr txBox="1">
              <a:spLocks noChangeArrowheads="1"/>
            </p:cNvSpPr>
            <p:nvPr/>
          </p:nvSpPr>
          <p:spPr bwMode="auto">
            <a:xfrm>
              <a:off x="1617" y="2860"/>
              <a:ext cx="729" cy="250"/>
            </a:xfrm>
            <a:prstGeom prst="rect">
              <a:avLst/>
            </a:prstGeom>
            <a:solidFill>
              <a:schemeClr val="folHlink"/>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panose="02020603050405020304" pitchFamily="18" charset="0"/>
                </a:rPr>
                <a:t>Economy</a:t>
              </a:r>
            </a:p>
          </p:txBody>
        </p:sp>
      </p:grpSp>
      <p:sp>
        <p:nvSpPr>
          <p:cNvPr id="117801" name="Text Box 41">
            <a:extLst>
              <a:ext uri="{FF2B5EF4-FFF2-40B4-BE49-F238E27FC236}">
                <a16:creationId xmlns:a16="http://schemas.microsoft.com/office/drawing/2014/main" id="{5A015B06-441A-490E-9A8A-94FA5F426F77}"/>
              </a:ext>
            </a:extLst>
          </p:cNvPr>
          <p:cNvSpPr txBox="1">
            <a:spLocks noChangeArrowheads="1"/>
          </p:cNvSpPr>
          <p:nvPr/>
        </p:nvSpPr>
        <p:spPr bwMode="auto">
          <a:xfrm>
            <a:off x="3916596" y="2687220"/>
            <a:ext cx="148470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en-US" altLang="en-US" sz="2400" b="1" dirty="0">
                <a:latin typeface="Times" panose="02020603050405020304" pitchFamily="18" charset="0"/>
              </a:rPr>
              <a:t>Humanist</a:t>
            </a:r>
          </a:p>
          <a:p>
            <a:pPr algn="ctr"/>
            <a:r>
              <a:rPr lang="en-US" altLang="en-US" sz="2400" b="1" dirty="0">
                <a:latin typeface="Times" panose="02020603050405020304" pitchFamily="18" charset="0"/>
              </a:rPr>
              <a:t>View</a:t>
            </a:r>
          </a:p>
        </p:txBody>
      </p:sp>
      <p:grpSp>
        <p:nvGrpSpPr>
          <p:cNvPr id="117802" name="Group 42">
            <a:extLst>
              <a:ext uri="{FF2B5EF4-FFF2-40B4-BE49-F238E27FC236}">
                <a16:creationId xmlns:a16="http://schemas.microsoft.com/office/drawing/2014/main" id="{A37B19D9-0B2C-4A3E-9764-72ACE51AA141}"/>
              </a:ext>
            </a:extLst>
          </p:cNvPr>
          <p:cNvGrpSpPr>
            <a:grpSpLocks/>
          </p:cNvGrpSpPr>
          <p:nvPr/>
        </p:nvGrpSpPr>
        <p:grpSpPr bwMode="auto">
          <a:xfrm>
            <a:off x="2683230" y="3463761"/>
            <a:ext cx="3568492" cy="2152769"/>
            <a:chOff x="2448" y="2304"/>
            <a:chExt cx="1920" cy="1728"/>
          </a:xfrm>
        </p:grpSpPr>
        <p:grpSp>
          <p:nvGrpSpPr>
            <p:cNvPr id="117803" name="Group 43">
              <a:extLst>
                <a:ext uri="{FF2B5EF4-FFF2-40B4-BE49-F238E27FC236}">
                  <a16:creationId xmlns:a16="http://schemas.microsoft.com/office/drawing/2014/main" id="{0C10CCCA-E378-4901-92FC-509E5EC4DD7B}"/>
                </a:ext>
              </a:extLst>
            </p:cNvPr>
            <p:cNvGrpSpPr>
              <a:grpSpLocks/>
            </p:cNvGrpSpPr>
            <p:nvPr/>
          </p:nvGrpSpPr>
          <p:grpSpPr bwMode="auto">
            <a:xfrm>
              <a:off x="2448" y="2304"/>
              <a:ext cx="1920" cy="1728"/>
              <a:chOff x="3504" y="288"/>
              <a:chExt cx="576" cy="528"/>
            </a:xfrm>
          </p:grpSpPr>
          <p:sp>
            <p:nvSpPr>
              <p:cNvPr id="117804" name="Oval 44">
                <a:extLst>
                  <a:ext uri="{FF2B5EF4-FFF2-40B4-BE49-F238E27FC236}">
                    <a16:creationId xmlns:a16="http://schemas.microsoft.com/office/drawing/2014/main" id="{9FF1CB1F-7E68-479C-8A39-BECF5B89A4AE}"/>
                  </a:ext>
                </a:extLst>
              </p:cNvPr>
              <p:cNvSpPr>
                <a:spLocks noChangeArrowheads="1"/>
              </p:cNvSpPr>
              <p:nvPr/>
            </p:nvSpPr>
            <p:spPr bwMode="auto">
              <a:xfrm>
                <a:off x="3504" y="288"/>
                <a:ext cx="576" cy="528"/>
              </a:xfrm>
              <a:prstGeom prst="ellipse">
                <a:avLst/>
              </a:prstGeom>
              <a:solidFill>
                <a:srgbClr val="FAFD0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805" name="Arc 45">
                <a:extLst>
                  <a:ext uri="{FF2B5EF4-FFF2-40B4-BE49-F238E27FC236}">
                    <a16:creationId xmlns:a16="http://schemas.microsoft.com/office/drawing/2014/main" id="{660E17E7-A283-4648-8E97-795CEABE3FCB}"/>
                  </a:ext>
                </a:extLst>
              </p:cNvPr>
              <p:cNvSpPr>
                <a:spLocks/>
              </p:cNvSpPr>
              <p:nvPr/>
            </p:nvSpPr>
            <p:spPr bwMode="auto">
              <a:xfrm flipV="1">
                <a:off x="3792" y="624"/>
                <a:ext cx="192" cy="96"/>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806" name="Arc 46">
                <a:extLst>
                  <a:ext uri="{FF2B5EF4-FFF2-40B4-BE49-F238E27FC236}">
                    <a16:creationId xmlns:a16="http://schemas.microsoft.com/office/drawing/2014/main" id="{D7DB3358-9B49-4FC5-987D-FBB39F41103A}"/>
                  </a:ext>
                </a:extLst>
              </p:cNvPr>
              <p:cNvSpPr>
                <a:spLocks/>
              </p:cNvSpPr>
              <p:nvPr/>
            </p:nvSpPr>
            <p:spPr bwMode="auto">
              <a:xfrm flipH="1" flipV="1">
                <a:off x="3648" y="672"/>
                <a:ext cx="144" cy="4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807" name="Oval 47">
                <a:extLst>
                  <a:ext uri="{FF2B5EF4-FFF2-40B4-BE49-F238E27FC236}">
                    <a16:creationId xmlns:a16="http://schemas.microsoft.com/office/drawing/2014/main" id="{813E2F2F-FB40-42F2-AA5D-F8AAA6192EE0}"/>
                  </a:ext>
                </a:extLst>
              </p:cNvPr>
              <p:cNvSpPr>
                <a:spLocks noChangeArrowheads="1"/>
              </p:cNvSpPr>
              <p:nvPr/>
            </p:nvSpPr>
            <p:spPr bwMode="auto">
              <a:xfrm>
                <a:off x="3840"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7808" name="Oval 48">
                <a:extLst>
                  <a:ext uri="{FF2B5EF4-FFF2-40B4-BE49-F238E27FC236}">
                    <a16:creationId xmlns:a16="http://schemas.microsoft.com/office/drawing/2014/main" id="{02B2D3B5-EEF0-40AD-9DA0-CCB1C0C892B8}"/>
                  </a:ext>
                </a:extLst>
              </p:cNvPr>
              <p:cNvSpPr>
                <a:spLocks noChangeArrowheads="1"/>
              </p:cNvSpPr>
              <p:nvPr/>
            </p:nvSpPr>
            <p:spPr bwMode="auto">
              <a:xfrm>
                <a:off x="3648" y="432"/>
                <a:ext cx="96" cy="96"/>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17809" name="Text Box 49">
              <a:extLst>
                <a:ext uri="{FF2B5EF4-FFF2-40B4-BE49-F238E27FC236}">
                  <a16:creationId xmlns:a16="http://schemas.microsoft.com/office/drawing/2014/main" id="{9BD35812-7E3D-4088-ADAC-6132506B1373}"/>
                </a:ext>
              </a:extLst>
            </p:cNvPr>
            <p:cNvSpPr txBox="1">
              <a:spLocks noChangeArrowheads="1"/>
            </p:cNvSpPr>
            <p:nvPr/>
          </p:nvSpPr>
          <p:spPr bwMode="auto">
            <a:xfrm>
              <a:off x="3120" y="2400"/>
              <a:ext cx="595" cy="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panose="02020603050405020304" pitchFamily="18" charset="0"/>
                </a:rPr>
                <a:t>Social</a:t>
              </a:r>
            </a:p>
          </p:txBody>
        </p:sp>
      </p:grpSp>
      <p:grpSp>
        <p:nvGrpSpPr>
          <p:cNvPr id="117810" name="Group 50">
            <a:extLst>
              <a:ext uri="{FF2B5EF4-FFF2-40B4-BE49-F238E27FC236}">
                <a16:creationId xmlns:a16="http://schemas.microsoft.com/office/drawing/2014/main" id="{0FB26300-34FE-4CBA-926A-B9E6FB3FB84B}"/>
              </a:ext>
            </a:extLst>
          </p:cNvPr>
          <p:cNvGrpSpPr>
            <a:grpSpLocks/>
          </p:cNvGrpSpPr>
          <p:nvPr/>
        </p:nvGrpSpPr>
        <p:grpSpPr bwMode="auto">
          <a:xfrm>
            <a:off x="1950637" y="4004273"/>
            <a:ext cx="1490662" cy="1616075"/>
            <a:chOff x="3013" y="2736"/>
            <a:chExt cx="939" cy="1018"/>
          </a:xfrm>
        </p:grpSpPr>
        <p:grpSp>
          <p:nvGrpSpPr>
            <p:cNvPr id="117811" name="Group 51">
              <a:extLst>
                <a:ext uri="{FF2B5EF4-FFF2-40B4-BE49-F238E27FC236}">
                  <a16:creationId xmlns:a16="http://schemas.microsoft.com/office/drawing/2014/main" id="{7F31762E-3CAA-4FCE-98D6-BCB5965EC97D}"/>
                </a:ext>
              </a:extLst>
            </p:cNvPr>
            <p:cNvGrpSpPr>
              <a:grpSpLocks/>
            </p:cNvGrpSpPr>
            <p:nvPr/>
          </p:nvGrpSpPr>
          <p:grpSpPr bwMode="auto">
            <a:xfrm>
              <a:off x="3013" y="2736"/>
              <a:ext cx="939" cy="850"/>
              <a:chOff x="3216" y="1824"/>
              <a:chExt cx="528" cy="528"/>
            </a:xfrm>
          </p:grpSpPr>
          <p:sp>
            <p:nvSpPr>
              <p:cNvPr id="117812" name="Oval 52">
                <a:extLst>
                  <a:ext uri="{FF2B5EF4-FFF2-40B4-BE49-F238E27FC236}">
                    <a16:creationId xmlns:a16="http://schemas.microsoft.com/office/drawing/2014/main" id="{91840F63-FD86-4974-AD15-671E2AB9F311}"/>
                  </a:ext>
                </a:extLst>
              </p:cNvPr>
              <p:cNvSpPr>
                <a:spLocks noChangeArrowheads="1"/>
              </p:cNvSpPr>
              <p:nvPr/>
            </p:nvSpPr>
            <p:spPr bwMode="auto">
              <a:xfrm>
                <a:off x="3216" y="1824"/>
                <a:ext cx="528" cy="528"/>
              </a:xfrm>
              <a:prstGeom prst="ellipse">
                <a:avLst/>
              </a:prstGeom>
              <a:solidFill>
                <a:srgbClr val="037C03"/>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17813" name="Picture 53">
                <a:extLst>
                  <a:ext uri="{FF2B5EF4-FFF2-40B4-BE49-F238E27FC236}">
                    <a16:creationId xmlns:a16="http://schemas.microsoft.com/office/drawing/2014/main" id="{88AA7071-80F1-4D06-A2F8-1CFBEA08AC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12" y="1824"/>
                <a:ext cx="384" cy="480"/>
              </a:xfrm>
              <a:prstGeom prst="rect">
                <a:avLst/>
              </a:prstGeom>
              <a:noFill/>
              <a:extLst>
                <a:ext uri="{909E8E84-426E-40DD-AFC4-6F175D3DCCD1}">
                  <a14:hiddenFill xmlns:a14="http://schemas.microsoft.com/office/drawing/2010/main">
                    <a:solidFill>
                      <a:schemeClr val="bg1"/>
                    </a:solidFill>
                  </a14:hiddenFill>
                </a:ext>
              </a:extLst>
            </p:spPr>
          </p:pic>
        </p:grpSp>
        <p:sp>
          <p:nvSpPr>
            <p:cNvPr id="117814" name="Text Box 54">
              <a:extLst>
                <a:ext uri="{FF2B5EF4-FFF2-40B4-BE49-F238E27FC236}">
                  <a16:creationId xmlns:a16="http://schemas.microsoft.com/office/drawing/2014/main" id="{7CAC82E0-4E49-4BBD-ABCA-06EF36EBDAE6}"/>
                </a:ext>
              </a:extLst>
            </p:cNvPr>
            <p:cNvSpPr txBox="1">
              <a:spLocks noChangeArrowheads="1"/>
            </p:cNvSpPr>
            <p:nvPr/>
          </p:nvSpPr>
          <p:spPr bwMode="auto">
            <a:xfrm>
              <a:off x="3120" y="3504"/>
              <a:ext cx="729" cy="250"/>
            </a:xfrm>
            <a:prstGeom prst="rect">
              <a:avLst/>
            </a:prstGeom>
            <a:solidFill>
              <a:schemeClr val="folHlink"/>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a:latin typeface="Times" panose="02020603050405020304" pitchFamily="18" charset="0"/>
                </a:rPr>
                <a:t>Economy</a:t>
              </a:r>
            </a:p>
          </p:txBody>
        </p:sp>
      </p:grpSp>
      <p:grpSp>
        <p:nvGrpSpPr>
          <p:cNvPr id="117815" name="Group 55">
            <a:extLst>
              <a:ext uri="{FF2B5EF4-FFF2-40B4-BE49-F238E27FC236}">
                <a16:creationId xmlns:a16="http://schemas.microsoft.com/office/drawing/2014/main" id="{C64B609D-978E-419A-8505-A6D6F5A8C2F3}"/>
              </a:ext>
            </a:extLst>
          </p:cNvPr>
          <p:cNvGrpSpPr>
            <a:grpSpLocks/>
          </p:cNvGrpSpPr>
          <p:nvPr/>
        </p:nvGrpSpPr>
        <p:grpSpPr bwMode="auto">
          <a:xfrm>
            <a:off x="5670303" y="4108586"/>
            <a:ext cx="1464303" cy="1345759"/>
            <a:chOff x="2880" y="3360"/>
            <a:chExt cx="700" cy="479"/>
          </a:xfrm>
        </p:grpSpPr>
        <p:pic>
          <p:nvPicPr>
            <p:cNvPr id="117816" name="Picture 56">
              <a:extLst>
                <a:ext uri="{FF2B5EF4-FFF2-40B4-BE49-F238E27FC236}">
                  <a16:creationId xmlns:a16="http://schemas.microsoft.com/office/drawing/2014/main" id="{C29EA7F7-C6D6-4992-9726-C6C9107A25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6" y="3360"/>
              <a:ext cx="480" cy="479"/>
            </a:xfrm>
            <a:prstGeom prst="rect">
              <a:avLst/>
            </a:prstGeom>
            <a:noFill/>
            <a:extLst>
              <a:ext uri="{909E8E84-426E-40DD-AFC4-6F175D3DCCD1}">
                <a14:hiddenFill xmlns:a14="http://schemas.microsoft.com/office/drawing/2010/main">
                  <a:solidFill>
                    <a:srgbClr val="FFFFFF"/>
                  </a:solidFill>
                </a14:hiddenFill>
              </a:ext>
            </a:extLst>
          </p:spPr>
        </p:pic>
        <p:sp>
          <p:nvSpPr>
            <p:cNvPr id="117817" name="Text Box 57">
              <a:extLst>
                <a:ext uri="{FF2B5EF4-FFF2-40B4-BE49-F238E27FC236}">
                  <a16:creationId xmlns:a16="http://schemas.microsoft.com/office/drawing/2014/main" id="{1AF998EF-0C27-414C-8D9A-FF612EB430B8}"/>
                </a:ext>
              </a:extLst>
            </p:cNvPr>
            <p:cNvSpPr txBox="1">
              <a:spLocks noChangeArrowheads="1"/>
            </p:cNvSpPr>
            <p:nvPr/>
          </p:nvSpPr>
          <p:spPr bwMode="auto">
            <a:xfrm>
              <a:off x="2880" y="3552"/>
              <a:ext cx="700"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400" dirty="0">
                  <a:latin typeface="Times" panose="02020603050405020304" pitchFamily="18" charset="0"/>
                </a:rPr>
                <a:t>Environment</a:t>
              </a:r>
            </a:p>
          </p:txBody>
        </p:sp>
      </p:grpSp>
    </p:spTree>
    <p:extLst>
      <p:ext uri="{BB962C8B-B14F-4D97-AF65-F5344CB8AC3E}">
        <p14:creationId xmlns:p14="http://schemas.microsoft.com/office/powerpoint/2010/main" val="41683378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776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1776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1777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499"/>
                                          </p:stCondLst>
                                        </p:cTn>
                                        <p:tgtEl>
                                          <p:spTgt spid="11779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1780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499"/>
                                          </p:stCondLst>
                                        </p:cTn>
                                        <p:tgtEl>
                                          <p:spTgt spid="11780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499"/>
                                          </p:stCondLst>
                                        </p:cTn>
                                        <p:tgtEl>
                                          <p:spTgt spid="11781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499"/>
                                          </p:stCondLst>
                                        </p:cTn>
                                        <p:tgtEl>
                                          <p:spTgt spid="11781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117795"/>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499"/>
                                          </p:stCondLst>
                                        </p:cTn>
                                        <p:tgtEl>
                                          <p:spTgt spid="117779"/>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499"/>
                                          </p:stCondLst>
                                        </p:cTn>
                                        <p:tgtEl>
                                          <p:spTgt spid="117784"/>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499"/>
                                          </p:stCondLst>
                                        </p:cTn>
                                        <p:tgtEl>
                                          <p:spTgt spid="1177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7" grpId="0" autoUpdateAnimBg="0"/>
      <p:bldP spid="117795" grpId="0" autoUpdateAnimBg="0"/>
      <p:bldP spid="117801" grpId="0"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A62668EE-14C1-4F7F-8A06-1630ECB05D0C}"/>
              </a:ext>
            </a:extLst>
          </p:cNvPr>
          <p:cNvSpPr>
            <a:spLocks noGrp="1" noChangeArrowheads="1"/>
          </p:cNvSpPr>
          <p:nvPr>
            <p:ph type="title"/>
          </p:nvPr>
        </p:nvSpPr>
        <p:spPr>
          <a:xfrm>
            <a:off x="196948" y="154111"/>
            <a:ext cx="8947052" cy="682601"/>
          </a:xfrm>
        </p:spPr>
        <p:txBody>
          <a:bodyPr/>
          <a:lstStyle/>
          <a:p>
            <a:pPr algn="ctr"/>
            <a:r>
              <a:rPr lang="en-US" altLang="en-US" sz="4000" b="1" dirty="0">
                <a:latin typeface="Tahoma" panose="020B0604030504040204" pitchFamily="34" charset="0"/>
                <a:ea typeface="Tahoma" panose="020B0604030504040204" pitchFamily="34" charset="0"/>
                <a:cs typeface="Tahoma" panose="020B0604030504040204" pitchFamily="34" charset="0"/>
              </a:rPr>
              <a:t>Evolving sustainability theories</a:t>
            </a:r>
            <a:endParaRPr lang="en-US" altLang="en-US" b="1" dirty="0">
              <a:latin typeface="Tahoma" panose="020B0604030504040204" pitchFamily="34" charset="0"/>
              <a:ea typeface="Tahoma" panose="020B0604030504040204" pitchFamily="34" charset="0"/>
              <a:cs typeface="Tahoma" panose="020B0604030504040204" pitchFamily="34" charset="0"/>
            </a:endParaRPr>
          </a:p>
        </p:txBody>
      </p:sp>
      <p:sp>
        <p:nvSpPr>
          <p:cNvPr id="110595" name="Rectangle 3">
            <a:extLst>
              <a:ext uri="{FF2B5EF4-FFF2-40B4-BE49-F238E27FC236}">
                <a16:creationId xmlns:a16="http://schemas.microsoft.com/office/drawing/2014/main" id="{CFA71375-E323-40A3-96D0-740DDEDAF445}"/>
              </a:ext>
            </a:extLst>
          </p:cNvPr>
          <p:cNvSpPr>
            <a:spLocks noGrp="1" noChangeArrowheads="1"/>
          </p:cNvSpPr>
          <p:nvPr>
            <p:ph type="body" idx="1"/>
          </p:nvPr>
        </p:nvSpPr>
        <p:spPr>
          <a:xfrm>
            <a:off x="196948" y="1266092"/>
            <a:ext cx="8750104" cy="5148776"/>
          </a:xfrm>
        </p:spPr>
        <p:txBody>
          <a:bodyPr>
            <a:noAutofit/>
          </a:bodyPr>
          <a:lstStyle/>
          <a:p>
            <a:pPr>
              <a:lnSpc>
                <a:spcPct val="90000"/>
              </a:lnSpc>
            </a:pPr>
            <a:r>
              <a:rPr lang="en-US" altLang="en-US" sz="2800" b="1" dirty="0"/>
              <a:t>Early community development model</a:t>
            </a:r>
            <a:r>
              <a:rPr lang="en-US" altLang="en-US" sz="2800" dirty="0"/>
              <a:t> – study environment, society and economy as separate disciplines (circles of influence)</a:t>
            </a:r>
          </a:p>
          <a:p>
            <a:pPr>
              <a:lnSpc>
                <a:spcPct val="90000"/>
              </a:lnSpc>
            </a:pPr>
            <a:r>
              <a:rPr lang="en-US" altLang="en-US" sz="2800" b="1" dirty="0"/>
              <a:t>Popular sustainability theory</a:t>
            </a:r>
            <a:r>
              <a:rPr lang="en-US" altLang="en-US" sz="2800" dirty="0"/>
              <a:t> – emphasize links between environment, society and economy </a:t>
            </a:r>
          </a:p>
          <a:p>
            <a:pPr>
              <a:lnSpc>
                <a:spcPct val="90000"/>
              </a:lnSpc>
            </a:pPr>
            <a:r>
              <a:rPr lang="en-US" altLang="en-US" sz="2800" b="1" dirty="0"/>
              <a:t>‘Ideal’ scientific model</a:t>
            </a:r>
            <a:r>
              <a:rPr lang="en-US" altLang="en-US" sz="2800" dirty="0"/>
              <a:t> – three circles: largest is ‘environment’, second ‘social’ circle lies within largest, and ‘economy’ lies within social; use systems approach to incorporate linkages (dependencies) and feedback effects between all three spheres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0595">
                                            <p:txEl>
                                              <p:pRg st="0" end="0"/>
                                            </p:txEl>
                                          </p:spTgt>
                                        </p:tgtEl>
                                        <p:attrNameLst>
                                          <p:attrName>style.visibility</p:attrName>
                                        </p:attrNameLst>
                                      </p:cBhvr>
                                      <p:to>
                                        <p:strVal val="visible"/>
                                      </p:to>
                                    </p:set>
                                    <p:anim calcmode="lin" valueType="num">
                                      <p:cBhvr additive="base">
                                        <p:cTn id="7" dur="500" fill="hold"/>
                                        <p:tgtEl>
                                          <p:spTgt spid="11059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05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0595">
                                            <p:txEl>
                                              <p:pRg st="1" end="1"/>
                                            </p:txEl>
                                          </p:spTgt>
                                        </p:tgtEl>
                                        <p:attrNameLst>
                                          <p:attrName>style.visibility</p:attrName>
                                        </p:attrNameLst>
                                      </p:cBhvr>
                                      <p:to>
                                        <p:strVal val="visible"/>
                                      </p:to>
                                    </p:set>
                                    <p:anim calcmode="lin" valueType="num">
                                      <p:cBhvr additive="base">
                                        <p:cTn id="13" dur="500" fill="hold"/>
                                        <p:tgtEl>
                                          <p:spTgt spid="11059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059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0595">
                                            <p:txEl>
                                              <p:pRg st="2" end="2"/>
                                            </p:txEl>
                                          </p:spTgt>
                                        </p:tgtEl>
                                        <p:attrNameLst>
                                          <p:attrName>style.visibility</p:attrName>
                                        </p:attrNameLst>
                                      </p:cBhvr>
                                      <p:to>
                                        <p:strVal val="visible"/>
                                      </p:to>
                                    </p:set>
                                    <p:anim calcmode="lin" valueType="num">
                                      <p:cBhvr additive="base">
                                        <p:cTn id="19" dur="500" fill="hold"/>
                                        <p:tgtEl>
                                          <p:spTgt spid="11059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0595">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a:extLst>
              <a:ext uri="{FF2B5EF4-FFF2-40B4-BE49-F238E27FC236}">
                <a16:creationId xmlns:a16="http://schemas.microsoft.com/office/drawing/2014/main" id="{227AB218-C7C5-4088-9701-D01DAAC369C8}"/>
              </a:ext>
            </a:extLst>
          </p:cNvPr>
          <p:cNvSpPr>
            <a:spLocks noGrp="1" noChangeArrowheads="1"/>
          </p:cNvSpPr>
          <p:nvPr>
            <p:ph type="title"/>
          </p:nvPr>
        </p:nvSpPr>
        <p:spPr>
          <a:xfrm>
            <a:off x="182880" y="0"/>
            <a:ext cx="8605911" cy="1431925"/>
          </a:xfrm>
        </p:spPr>
        <p:txBody>
          <a:bodyPr>
            <a:normAutofit/>
          </a:bodyPr>
          <a:lstStyle/>
          <a:p>
            <a:pPr algn="ctr"/>
            <a:r>
              <a:rPr lang="en-US" altLang="en-US" sz="3600" b="1" dirty="0">
                <a:latin typeface="Tahoma" panose="020B0604030504040204" pitchFamily="34" charset="0"/>
                <a:ea typeface="Tahoma" panose="020B0604030504040204" pitchFamily="34" charset="0"/>
                <a:cs typeface="Tahoma" panose="020B0604030504040204" pitchFamily="34" charset="0"/>
              </a:rPr>
              <a:t>Key concepts</a:t>
            </a:r>
          </a:p>
        </p:txBody>
      </p:sp>
      <p:sp>
        <p:nvSpPr>
          <p:cNvPr id="112643" name="Rectangle 3">
            <a:extLst>
              <a:ext uri="{FF2B5EF4-FFF2-40B4-BE49-F238E27FC236}">
                <a16:creationId xmlns:a16="http://schemas.microsoft.com/office/drawing/2014/main" id="{E4B75B2C-A853-4739-BA26-A189165D8952}"/>
              </a:ext>
            </a:extLst>
          </p:cNvPr>
          <p:cNvSpPr>
            <a:spLocks noGrp="1" noChangeArrowheads="1"/>
          </p:cNvSpPr>
          <p:nvPr>
            <p:ph type="body" idx="1"/>
          </p:nvPr>
        </p:nvSpPr>
        <p:spPr>
          <a:xfrm>
            <a:off x="0" y="1181686"/>
            <a:ext cx="8605911" cy="4114800"/>
          </a:xfrm>
        </p:spPr>
        <p:txBody>
          <a:bodyPr>
            <a:normAutofit lnSpcReduction="10000"/>
          </a:bodyPr>
          <a:lstStyle/>
          <a:p>
            <a:pPr>
              <a:lnSpc>
                <a:spcPct val="90000"/>
              </a:lnSpc>
            </a:pPr>
            <a:r>
              <a:rPr lang="en-US" altLang="en-US" sz="3200" b="1" dirty="0"/>
              <a:t>Ecosystem stability and resilience</a:t>
            </a:r>
            <a:r>
              <a:rPr lang="en-US" altLang="en-US" sz="3200" dirty="0"/>
              <a:t> – magnitude of disturbance that can be absorbed before the </a:t>
            </a:r>
            <a:r>
              <a:rPr lang="en-US" altLang="en-US" sz="3200" u="sng" dirty="0"/>
              <a:t>system</a:t>
            </a:r>
            <a:r>
              <a:rPr lang="en-US" altLang="en-US" sz="3200" dirty="0"/>
              <a:t> changes structure.</a:t>
            </a:r>
          </a:p>
          <a:p>
            <a:pPr>
              <a:lnSpc>
                <a:spcPct val="90000"/>
              </a:lnSpc>
            </a:pPr>
            <a:r>
              <a:rPr lang="en-US" altLang="en-US" sz="3200" b="1" dirty="0"/>
              <a:t>Systems theory</a:t>
            </a:r>
            <a:r>
              <a:rPr lang="en-US" altLang="en-US" sz="3200" dirty="0"/>
              <a:t> -- suggests that ecological, social, and economic systems are a group of interrelated, interacting or interdependent constituents forming a complex whole.</a:t>
            </a:r>
          </a:p>
          <a:p>
            <a:pPr>
              <a:lnSpc>
                <a:spcPct val="90000"/>
              </a:lnSpc>
            </a:pPr>
            <a:r>
              <a:rPr lang="en-US" altLang="en-US" sz="3200" b="1" dirty="0"/>
              <a:t>Scale and place matter. </a:t>
            </a:r>
            <a:r>
              <a:rPr lang="en-US" altLang="en-US" sz="3200" dirty="0"/>
              <a:t>Why?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a:extLst>
              <a:ext uri="{FF2B5EF4-FFF2-40B4-BE49-F238E27FC236}">
                <a16:creationId xmlns:a16="http://schemas.microsoft.com/office/drawing/2014/main" id="{7066DB3B-20DA-4F33-803E-13C67C868615}"/>
              </a:ext>
            </a:extLst>
          </p:cNvPr>
          <p:cNvSpPr>
            <a:spLocks noGrp="1" noChangeArrowheads="1"/>
          </p:cNvSpPr>
          <p:nvPr>
            <p:ph type="title" sz="quarter"/>
          </p:nvPr>
        </p:nvSpPr>
        <p:spPr>
          <a:xfrm>
            <a:off x="0" y="27281"/>
            <a:ext cx="9144000" cy="1143000"/>
          </a:xfrm>
        </p:spPr>
        <p:txBody>
          <a:bodyPr>
            <a:normAutofit/>
          </a:bodyPr>
          <a:lstStyle/>
          <a:p>
            <a:r>
              <a:rPr lang="en-US" altLang="en-US" sz="3200" b="1" dirty="0">
                <a:latin typeface="Tahoma" panose="020B0604030504040204" pitchFamily="34" charset="0"/>
                <a:ea typeface="Tahoma" panose="020B0604030504040204" pitchFamily="34" charset="0"/>
                <a:cs typeface="Tahoma" panose="020B0604030504040204" pitchFamily="34" charset="0"/>
              </a:rPr>
              <a:t>Natural Systems are diverse &amp;  complex…</a:t>
            </a:r>
          </a:p>
        </p:txBody>
      </p:sp>
      <p:pic>
        <p:nvPicPr>
          <p:cNvPr id="128003" name="Picture 3" descr="DEPH0419">
            <a:extLst>
              <a:ext uri="{FF2B5EF4-FFF2-40B4-BE49-F238E27FC236}">
                <a16:creationId xmlns:a16="http://schemas.microsoft.com/office/drawing/2014/main" id="{226D4658-DE63-44C1-B3C7-73BDC15258FC}"/>
              </a:ext>
            </a:extLst>
          </p:cNvPr>
          <p:cNvPicPr>
            <a:picLocks noGrp="1" noChangeAspect="1" noChangeArrowheads="1"/>
          </p:cNvPicPr>
          <p:nvPr>
            <p:ph sz="quarter" idx="1"/>
          </p:nvPr>
        </p:nvPicPr>
        <p:blipFill>
          <a:blip r:embed="rId2" cstate="print">
            <a:extLst>
              <a:ext uri="{28A0092B-C50C-407E-A947-70E740481C1C}">
                <a14:useLocalDpi xmlns:a14="http://schemas.microsoft.com/office/drawing/2010/main" val="0"/>
              </a:ext>
            </a:extLst>
          </a:blip>
          <a:srcRect/>
          <a:stretch>
            <a:fillRect/>
          </a:stretch>
        </p:blipFill>
        <p:spPr>
          <a:xfrm>
            <a:off x="649287" y="1052736"/>
            <a:ext cx="1560513" cy="2184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28004" name="Picture 4" descr="DEPH0709">
            <a:extLst>
              <a:ext uri="{FF2B5EF4-FFF2-40B4-BE49-F238E27FC236}">
                <a16:creationId xmlns:a16="http://schemas.microsoft.com/office/drawing/2014/main" id="{33FFBC85-FE0D-4205-8917-607068C9FA70}"/>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2411760" y="1052736"/>
            <a:ext cx="2925763" cy="1955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28005" name="Picture 5" descr="DEPH0457">
            <a:extLst>
              <a:ext uri="{FF2B5EF4-FFF2-40B4-BE49-F238E27FC236}">
                <a16:creationId xmlns:a16="http://schemas.microsoft.com/office/drawing/2014/main" id="{52CC5C1C-271C-461A-ABB5-45628AE3B5CB}"/>
              </a:ext>
            </a:extLst>
          </p:cNvPr>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232568" y="3429000"/>
            <a:ext cx="1455738" cy="21875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28006" name="Picture 6" descr="DEPH0578">
            <a:extLst>
              <a:ext uri="{FF2B5EF4-FFF2-40B4-BE49-F238E27FC236}">
                <a16:creationId xmlns:a16="http://schemas.microsoft.com/office/drawing/2014/main" id="{52B28368-7D17-4B1E-88E0-4EE96D78B0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1809"/>
          <a:stretch/>
        </p:blipFill>
        <p:spPr bwMode="auto">
          <a:xfrm>
            <a:off x="4295991" y="3501008"/>
            <a:ext cx="2580266" cy="1928813"/>
          </a:xfrm>
          <a:prstGeom prst="rect">
            <a:avLst/>
          </a:prstGeom>
          <a:noFill/>
          <a:extLst>
            <a:ext uri="{909E8E84-426E-40DD-AFC4-6F175D3DCCD1}">
              <a14:hiddenFill xmlns:a14="http://schemas.microsoft.com/office/drawing/2010/main">
                <a:solidFill>
                  <a:srgbClr val="FFFFFF"/>
                </a:solidFill>
              </a14:hiddenFill>
            </a:ext>
          </a:extLst>
        </p:spPr>
      </p:pic>
      <p:pic>
        <p:nvPicPr>
          <p:cNvPr id="128007" name="Picture 7" descr="DEPH0629">
            <a:extLst>
              <a:ext uri="{FF2B5EF4-FFF2-40B4-BE49-F238E27FC236}">
                <a16:creationId xmlns:a16="http://schemas.microsoft.com/office/drawing/2014/main" id="{96DE05C0-1F27-402E-BC75-12C96A51EAB8}"/>
              </a:ext>
            </a:extLst>
          </p:cNvPr>
          <p:cNvPicPr>
            <a:picLocks noGrp="1" noChangeAspect="1" noChangeArrowheads="1"/>
          </p:cNvPicPr>
          <p:nvPr>
            <p:ph sz="quarter" idx="4"/>
          </p:nvPr>
        </p:nvPicPr>
        <p:blipFill rotWithShape="1">
          <a:blip r:embed="rId6" cstate="print">
            <a:extLst>
              <a:ext uri="{28A0092B-C50C-407E-A947-70E740481C1C}">
                <a14:useLocalDpi xmlns:a14="http://schemas.microsoft.com/office/drawing/2010/main" val="0"/>
              </a:ext>
            </a:extLst>
          </a:blip>
          <a:srcRect t="16458"/>
          <a:stretch/>
        </p:blipFill>
        <p:spPr>
          <a:xfrm>
            <a:off x="7135019" y="3501008"/>
            <a:ext cx="1522412" cy="1827534"/>
          </a:xfrm>
        </p:spPr>
      </p:pic>
      <p:pic>
        <p:nvPicPr>
          <p:cNvPr id="128008" name="Picture 8" descr="CORB5412">
            <a:extLst>
              <a:ext uri="{FF2B5EF4-FFF2-40B4-BE49-F238E27FC236}">
                <a16:creationId xmlns:a16="http://schemas.microsoft.com/office/drawing/2014/main" id="{72B48EFF-35BC-4E50-A851-E7366AAE082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43600" y="814387"/>
            <a:ext cx="1952625" cy="2360614"/>
          </a:xfrm>
          <a:prstGeom prst="rect">
            <a:avLst/>
          </a:prstGeom>
          <a:noFill/>
          <a:extLst>
            <a:ext uri="{909E8E84-426E-40DD-AFC4-6F175D3DCCD1}">
              <a14:hiddenFill xmlns:a14="http://schemas.microsoft.com/office/drawing/2010/main">
                <a:solidFill>
                  <a:srgbClr val="FFFFFF"/>
                </a:solidFill>
              </a14:hiddenFill>
            </a:ext>
          </a:extLst>
        </p:spPr>
      </p:pic>
      <p:pic>
        <p:nvPicPr>
          <p:cNvPr id="128009" name="Picture 9" descr="ACI60200">
            <a:extLst>
              <a:ext uri="{FF2B5EF4-FFF2-40B4-BE49-F238E27FC236}">
                <a16:creationId xmlns:a16="http://schemas.microsoft.com/office/drawing/2014/main" id="{A96527C5-9C9C-42E9-A096-E2F6489AD6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22247" y="3477196"/>
            <a:ext cx="1960366" cy="19526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a:extLst>
              <a:ext uri="{FF2B5EF4-FFF2-40B4-BE49-F238E27FC236}">
                <a16:creationId xmlns:a16="http://schemas.microsoft.com/office/drawing/2014/main" id="{9FB24FDB-EF74-4584-96CD-21775F381633}"/>
              </a:ext>
            </a:extLst>
          </p:cNvPr>
          <p:cNvSpPr>
            <a:spLocks noGrp="1" noChangeArrowheads="1"/>
          </p:cNvSpPr>
          <p:nvPr>
            <p:ph type="title" sz="quarter"/>
          </p:nvPr>
        </p:nvSpPr>
        <p:spPr>
          <a:xfrm>
            <a:off x="539552" y="-91870"/>
            <a:ext cx="8229600" cy="1143000"/>
          </a:xfrm>
        </p:spPr>
        <p:txBody>
          <a:bodyPr/>
          <a:lstStyle/>
          <a:p>
            <a:r>
              <a:rPr lang="en-US" altLang="en-US" b="1" dirty="0">
                <a:latin typeface="Tahoma" panose="020B0604030504040204" pitchFamily="34" charset="0"/>
                <a:ea typeface="Tahoma" panose="020B0604030504040204" pitchFamily="34" charset="0"/>
                <a:cs typeface="Tahoma" panose="020B0604030504040204" pitchFamily="34" charset="0"/>
              </a:rPr>
              <a:t>…evolving and adaptive….</a:t>
            </a:r>
          </a:p>
        </p:txBody>
      </p:sp>
      <p:pic>
        <p:nvPicPr>
          <p:cNvPr id="129027" name="Picture 3" descr="FOC07754">
            <a:extLst>
              <a:ext uri="{FF2B5EF4-FFF2-40B4-BE49-F238E27FC236}">
                <a16:creationId xmlns:a16="http://schemas.microsoft.com/office/drawing/2014/main" id="{53C828C9-3EC3-4B05-B54A-BEB966A1100E}"/>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611560" y="1165226"/>
            <a:ext cx="2925763" cy="17557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29028" name="Picture 4" descr="WR913061">
            <a:extLst>
              <a:ext uri="{FF2B5EF4-FFF2-40B4-BE49-F238E27FC236}">
                <a16:creationId xmlns:a16="http://schemas.microsoft.com/office/drawing/2014/main" id="{FA0445B1-B749-43B5-9D15-BAC789BAB4C4}"/>
              </a:ext>
            </a:extLst>
          </p:cNvPr>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3995936" y="1051130"/>
            <a:ext cx="1423988" cy="21859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29029" name="Picture 5" descr="ABN60014">
            <a:extLst>
              <a:ext uri="{FF2B5EF4-FFF2-40B4-BE49-F238E27FC236}">
                <a16:creationId xmlns:a16="http://schemas.microsoft.com/office/drawing/2014/main" id="{1B4D6847-E025-4FC8-99D2-E7C22E142640}"/>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5508104" y="3501008"/>
            <a:ext cx="2925763" cy="19526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29030" name="Picture 6" descr="AAS60331">
            <a:extLst>
              <a:ext uri="{FF2B5EF4-FFF2-40B4-BE49-F238E27FC236}">
                <a16:creationId xmlns:a16="http://schemas.microsoft.com/office/drawing/2014/main" id="{27AC420A-D20E-4439-8C5B-614DAE106D32}"/>
              </a:ext>
            </a:extLst>
          </p:cNvPr>
          <p:cNvPicPr>
            <a:picLocks noGrp="1" noChangeAspect="1" noChangeArrowheads="1"/>
          </p:cNvPicPr>
          <p:nvPr>
            <p:ph sz="quarter" idx="4"/>
          </p:nvPr>
        </p:nvPicPr>
        <p:blipFill>
          <a:blip r:embed="rId5" cstate="print">
            <a:extLst>
              <a:ext uri="{28A0092B-C50C-407E-A947-70E740481C1C}">
                <a14:useLocalDpi xmlns:a14="http://schemas.microsoft.com/office/drawing/2010/main" val="0"/>
              </a:ext>
            </a:extLst>
          </a:blip>
          <a:srcRect/>
          <a:stretch>
            <a:fillRect/>
          </a:stretch>
        </p:blipFill>
        <p:spPr>
          <a:xfrm>
            <a:off x="3677183" y="3384326"/>
            <a:ext cx="1460500" cy="2185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29031" name="Picture 7" descr="CORB0394">
            <a:extLst>
              <a:ext uri="{FF2B5EF4-FFF2-40B4-BE49-F238E27FC236}">
                <a16:creationId xmlns:a16="http://schemas.microsoft.com/office/drawing/2014/main" id="{930A3BB5-FAC6-4F04-BCEC-E92B2264A5C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1000" y="3581400"/>
            <a:ext cx="2925763" cy="1952625"/>
          </a:xfrm>
          <a:prstGeom prst="rect">
            <a:avLst/>
          </a:prstGeom>
          <a:noFill/>
          <a:extLst>
            <a:ext uri="{909E8E84-426E-40DD-AFC4-6F175D3DCCD1}">
              <a14:hiddenFill xmlns:a14="http://schemas.microsoft.com/office/drawing/2010/main">
                <a:solidFill>
                  <a:srgbClr val="FFFFFF"/>
                </a:solidFill>
              </a14:hiddenFill>
            </a:ext>
          </a:extLst>
        </p:spPr>
      </p:pic>
      <p:pic>
        <p:nvPicPr>
          <p:cNvPr id="129032" name="Picture 8" descr="DEPH0653">
            <a:extLst>
              <a:ext uri="{FF2B5EF4-FFF2-40B4-BE49-F238E27FC236}">
                <a16:creationId xmlns:a16="http://schemas.microsoft.com/office/drawing/2014/main" id="{08A7C4F3-4D9D-4CC8-91AC-97290FD02CD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96136" y="1163049"/>
            <a:ext cx="2925763" cy="19621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a:extLst>
              <a:ext uri="{FF2B5EF4-FFF2-40B4-BE49-F238E27FC236}">
                <a16:creationId xmlns:a16="http://schemas.microsoft.com/office/drawing/2014/main" id="{07FD50D1-F839-4FED-96C6-4939B8B1FA5D}"/>
              </a:ext>
            </a:extLst>
          </p:cNvPr>
          <p:cNvSpPr>
            <a:spLocks noGrp="1" noChangeArrowheads="1"/>
          </p:cNvSpPr>
          <p:nvPr>
            <p:ph type="title" sz="quarter"/>
          </p:nvPr>
        </p:nvSpPr>
        <p:spPr/>
        <p:txBody>
          <a:bodyPr>
            <a:normAutofit fontScale="90000"/>
          </a:bodyPr>
          <a:lstStyle/>
          <a:p>
            <a:pPr algn="ctr"/>
            <a:r>
              <a:rPr lang="en-US" altLang="en-US" sz="4000" b="1" dirty="0">
                <a:latin typeface="Tahoma" panose="020B0604030504040204" pitchFamily="34" charset="0"/>
                <a:ea typeface="Tahoma" panose="020B0604030504040204" pitchFamily="34" charset="0"/>
                <a:cs typeface="Tahoma" panose="020B0604030504040204" pitchFamily="34" charset="0"/>
              </a:rPr>
              <a:t>The integrity of these systems is key to their resilience</a:t>
            </a:r>
          </a:p>
        </p:txBody>
      </p:sp>
      <p:pic>
        <p:nvPicPr>
          <p:cNvPr id="130051" name="Picture 3" descr="DEPH0683">
            <a:extLst>
              <a:ext uri="{FF2B5EF4-FFF2-40B4-BE49-F238E27FC236}">
                <a16:creationId xmlns:a16="http://schemas.microsoft.com/office/drawing/2014/main" id="{BE6606B9-1EDC-445F-8DDE-C9594D73BC7B}"/>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237331" y="1376500"/>
            <a:ext cx="2925763" cy="19621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0052" name="Picture 4" descr="CORB7619">
            <a:extLst>
              <a:ext uri="{FF2B5EF4-FFF2-40B4-BE49-F238E27FC236}">
                <a16:creationId xmlns:a16="http://schemas.microsoft.com/office/drawing/2014/main" id="{4481A3F9-16BC-4778-9A57-43506D4019D0}"/>
              </a:ext>
            </a:extLst>
          </p:cNvPr>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5715000" y="1516063"/>
            <a:ext cx="1458913" cy="21859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0053" name="Picture 5" descr="CORB0134">
            <a:extLst>
              <a:ext uri="{FF2B5EF4-FFF2-40B4-BE49-F238E27FC236}">
                <a16:creationId xmlns:a16="http://schemas.microsoft.com/office/drawing/2014/main" id="{9E79ABB4-E528-483B-A5F3-4A3CE19C86B6}"/>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6084168" y="3836697"/>
            <a:ext cx="2925763" cy="160852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0054" name="Picture 6" descr="WR927686">
            <a:extLst>
              <a:ext uri="{FF2B5EF4-FFF2-40B4-BE49-F238E27FC236}">
                <a16:creationId xmlns:a16="http://schemas.microsoft.com/office/drawing/2014/main" id="{2EFE6A5F-1EE5-424B-A2AA-9938C724253B}"/>
              </a:ext>
            </a:extLst>
          </p:cNvPr>
          <p:cNvPicPr>
            <a:picLocks noGrp="1" noChangeAspect="1" noChangeArrowheads="1"/>
          </p:cNvPicPr>
          <p:nvPr>
            <p:ph sz="quarter" idx="4"/>
          </p:nvPr>
        </p:nvPicPr>
        <p:blipFill>
          <a:blip r:embed="rId5" cstate="print">
            <a:extLst>
              <a:ext uri="{28A0092B-C50C-407E-A947-70E740481C1C}">
                <a14:useLocalDpi xmlns:a14="http://schemas.microsoft.com/office/drawing/2010/main" val="0"/>
              </a:ext>
            </a:extLst>
          </a:blip>
          <a:srcRect/>
          <a:stretch>
            <a:fillRect/>
          </a:stretch>
        </p:blipFill>
        <p:spPr>
          <a:xfrm>
            <a:off x="7391400" y="1486350"/>
            <a:ext cx="1425575" cy="21875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0055" name="Picture 7" descr="DEPH0642">
            <a:extLst>
              <a:ext uri="{FF2B5EF4-FFF2-40B4-BE49-F238E27FC236}">
                <a16:creationId xmlns:a16="http://schemas.microsoft.com/office/drawing/2014/main" id="{F8E41156-F420-49CC-AB1E-40C12CB0FA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89237" y="4005064"/>
            <a:ext cx="2925763" cy="1517104"/>
          </a:xfrm>
          <a:prstGeom prst="rect">
            <a:avLst/>
          </a:prstGeom>
          <a:noFill/>
          <a:extLst>
            <a:ext uri="{909E8E84-426E-40DD-AFC4-6F175D3DCCD1}">
              <a14:hiddenFill xmlns:a14="http://schemas.microsoft.com/office/drawing/2010/main">
                <a:solidFill>
                  <a:srgbClr val="FFFFFF"/>
                </a:solidFill>
              </a14:hiddenFill>
            </a:ext>
          </a:extLst>
        </p:spPr>
      </p:pic>
      <p:pic>
        <p:nvPicPr>
          <p:cNvPr id="130056" name="Picture 8" descr="DEPH0624">
            <a:extLst>
              <a:ext uri="{FF2B5EF4-FFF2-40B4-BE49-F238E27FC236}">
                <a16:creationId xmlns:a16="http://schemas.microsoft.com/office/drawing/2014/main" id="{929604C8-E695-41AE-8512-4086EAF645E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1000" y="3505201"/>
            <a:ext cx="2089150" cy="2084040"/>
          </a:xfrm>
          <a:prstGeom prst="rect">
            <a:avLst/>
          </a:prstGeom>
          <a:noFill/>
          <a:extLst>
            <a:ext uri="{909E8E84-426E-40DD-AFC4-6F175D3DCCD1}">
              <a14:hiddenFill xmlns:a14="http://schemas.microsoft.com/office/drawing/2010/main">
                <a:solidFill>
                  <a:srgbClr val="FFFFFF"/>
                </a:solidFill>
              </a14:hiddenFill>
            </a:ext>
          </a:extLst>
        </p:spPr>
      </p:pic>
      <p:pic>
        <p:nvPicPr>
          <p:cNvPr id="130057" name="Picture 9" descr="CORB4267">
            <a:extLst>
              <a:ext uri="{FF2B5EF4-FFF2-40B4-BE49-F238E27FC236}">
                <a16:creationId xmlns:a16="http://schemas.microsoft.com/office/drawing/2014/main" id="{39203D42-50F1-4B6B-8B0D-D2B3170CAF0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68700" y="1455738"/>
            <a:ext cx="1928813" cy="23809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a:extLst>
              <a:ext uri="{FF2B5EF4-FFF2-40B4-BE49-F238E27FC236}">
                <a16:creationId xmlns:a16="http://schemas.microsoft.com/office/drawing/2014/main" id="{86F496F5-0612-43D1-989F-DCB898BE0E7E}"/>
              </a:ext>
            </a:extLst>
          </p:cNvPr>
          <p:cNvSpPr>
            <a:spLocks noGrp="1" noChangeArrowheads="1"/>
          </p:cNvSpPr>
          <p:nvPr>
            <p:ph type="title" sz="quarter"/>
          </p:nvPr>
        </p:nvSpPr>
        <p:spPr>
          <a:xfrm>
            <a:off x="142875" y="-76200"/>
            <a:ext cx="8229600" cy="1143000"/>
          </a:xfrm>
        </p:spPr>
        <p:txBody>
          <a:bodyPr>
            <a:normAutofit fontScale="90000"/>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Social systems are also diverse….</a:t>
            </a:r>
          </a:p>
        </p:txBody>
      </p:sp>
      <p:pic>
        <p:nvPicPr>
          <p:cNvPr id="131075" name="Picture 3" descr="CORB2693">
            <a:extLst>
              <a:ext uri="{FF2B5EF4-FFF2-40B4-BE49-F238E27FC236}">
                <a16:creationId xmlns:a16="http://schemas.microsoft.com/office/drawing/2014/main" id="{17250A57-ECB6-40E8-92B9-ACA36942D9EF}"/>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177195" y="1047249"/>
            <a:ext cx="2925763" cy="192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1076" name="Picture 4" descr="CORB2692">
            <a:extLst>
              <a:ext uri="{FF2B5EF4-FFF2-40B4-BE49-F238E27FC236}">
                <a16:creationId xmlns:a16="http://schemas.microsoft.com/office/drawing/2014/main" id="{523070D7-7D3E-4923-AEB6-41BB111E7960}"/>
              </a:ext>
            </a:extLst>
          </p:cNvPr>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7607663" y="2183207"/>
            <a:ext cx="1441450" cy="21859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1077" name="Picture 5" descr="CORB2628">
            <a:extLst>
              <a:ext uri="{FF2B5EF4-FFF2-40B4-BE49-F238E27FC236}">
                <a16:creationId xmlns:a16="http://schemas.microsoft.com/office/drawing/2014/main" id="{C72E3828-EE55-4C21-A7E0-EE812E58942A}"/>
              </a:ext>
            </a:extLst>
          </p:cNvPr>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386160" y="3068960"/>
            <a:ext cx="1411288" cy="21891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1078" name="Picture 6" descr="CORB2611">
            <a:extLst>
              <a:ext uri="{FF2B5EF4-FFF2-40B4-BE49-F238E27FC236}">
                <a16:creationId xmlns:a16="http://schemas.microsoft.com/office/drawing/2014/main" id="{676B2A9F-4AC0-4660-ADC5-BC26915370ED}"/>
              </a:ext>
            </a:extLst>
          </p:cNvPr>
          <p:cNvPicPr>
            <a:picLocks noGrp="1" noChangeAspect="1" noChangeArrowheads="1"/>
          </p:cNvPicPr>
          <p:nvPr>
            <p:ph sz="quarter" idx="4"/>
          </p:nvPr>
        </p:nvPicPr>
        <p:blipFill>
          <a:blip r:embed="rId5" cstate="print">
            <a:extLst>
              <a:ext uri="{28A0092B-C50C-407E-A947-70E740481C1C}">
                <a14:useLocalDpi xmlns:a14="http://schemas.microsoft.com/office/drawing/2010/main" val="0"/>
              </a:ext>
            </a:extLst>
          </a:blip>
          <a:srcRect/>
          <a:stretch>
            <a:fillRect/>
          </a:stretch>
        </p:blipFill>
        <p:spPr>
          <a:xfrm>
            <a:off x="5787363" y="3361130"/>
            <a:ext cx="1514475" cy="21875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1079" name="Picture 7" descr="CORB2614">
            <a:extLst>
              <a:ext uri="{FF2B5EF4-FFF2-40B4-BE49-F238E27FC236}">
                <a16:creationId xmlns:a16="http://schemas.microsoft.com/office/drawing/2014/main" id="{A55DC1ED-9C35-4ECC-92F5-B4B69888A86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87423" y="3429000"/>
            <a:ext cx="2925763" cy="1924050"/>
          </a:xfrm>
          <a:prstGeom prst="rect">
            <a:avLst/>
          </a:prstGeom>
          <a:noFill/>
          <a:extLst>
            <a:ext uri="{909E8E84-426E-40DD-AFC4-6F175D3DCCD1}">
              <a14:hiddenFill xmlns:a14="http://schemas.microsoft.com/office/drawing/2010/main">
                <a:solidFill>
                  <a:srgbClr val="FFFFFF"/>
                </a:solidFill>
              </a14:hiddenFill>
            </a:ext>
          </a:extLst>
        </p:spPr>
      </p:pic>
      <p:pic>
        <p:nvPicPr>
          <p:cNvPr id="131080" name="Picture 8" descr="CORB2654">
            <a:extLst>
              <a:ext uri="{FF2B5EF4-FFF2-40B4-BE49-F238E27FC236}">
                <a16:creationId xmlns:a16="http://schemas.microsoft.com/office/drawing/2014/main" id="{9E892E9E-D411-47F7-9552-A9F7C3FD384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93268" y="975519"/>
            <a:ext cx="1928813" cy="2237458"/>
          </a:xfrm>
          <a:prstGeom prst="rect">
            <a:avLst/>
          </a:prstGeom>
          <a:noFill/>
          <a:extLst>
            <a:ext uri="{909E8E84-426E-40DD-AFC4-6F175D3DCCD1}">
              <a14:hiddenFill xmlns:a14="http://schemas.microsoft.com/office/drawing/2010/main">
                <a:solidFill>
                  <a:srgbClr val="FFFFFF"/>
                </a:solidFill>
              </a14:hiddenFill>
            </a:ext>
          </a:extLst>
        </p:spPr>
      </p:pic>
      <p:pic>
        <p:nvPicPr>
          <p:cNvPr id="131081" name="Picture 9" descr="CORB2684">
            <a:extLst>
              <a:ext uri="{FF2B5EF4-FFF2-40B4-BE49-F238E27FC236}">
                <a16:creationId xmlns:a16="http://schemas.microsoft.com/office/drawing/2014/main" id="{B7EC0B08-B065-409D-B819-F2583389B75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50465" y="1066800"/>
            <a:ext cx="1928814" cy="21461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a:extLst>
              <a:ext uri="{FF2B5EF4-FFF2-40B4-BE49-F238E27FC236}">
                <a16:creationId xmlns:a16="http://schemas.microsoft.com/office/drawing/2014/main" id="{5EE394B6-2DFC-4B0A-802D-25F940948040}"/>
              </a:ext>
            </a:extLst>
          </p:cNvPr>
          <p:cNvSpPr>
            <a:spLocks noGrp="1" noChangeArrowheads="1"/>
          </p:cNvSpPr>
          <p:nvPr>
            <p:ph type="title" sz="quarter"/>
          </p:nvPr>
        </p:nvSpPr>
        <p:spPr>
          <a:xfrm>
            <a:off x="457200" y="38656"/>
            <a:ext cx="8229600" cy="1143000"/>
          </a:xfrm>
        </p:spPr>
        <p:txBody>
          <a:bodyPr/>
          <a:lstStyle/>
          <a:p>
            <a:r>
              <a:rPr lang="en-US" altLang="en-US" b="1" dirty="0">
                <a:latin typeface="Tahoma" panose="020B0604030504040204" pitchFamily="34" charset="0"/>
                <a:ea typeface="Tahoma" panose="020B0604030504040204" pitchFamily="34" charset="0"/>
                <a:cs typeface="Tahoma" panose="020B0604030504040204" pitchFamily="34" charset="0"/>
              </a:rPr>
              <a:t>…complex…</a:t>
            </a:r>
          </a:p>
        </p:txBody>
      </p:sp>
      <p:pic>
        <p:nvPicPr>
          <p:cNvPr id="132099" name="Picture 3" descr="WR927276">
            <a:extLst>
              <a:ext uri="{FF2B5EF4-FFF2-40B4-BE49-F238E27FC236}">
                <a16:creationId xmlns:a16="http://schemas.microsoft.com/office/drawing/2014/main" id="{A0F3FB88-5F8D-473F-9ED9-009D0AE810F7}"/>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54438" y="995864"/>
            <a:ext cx="2835275" cy="18605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2100" name="Picture 4" descr="CORB1046">
            <a:extLst>
              <a:ext uri="{FF2B5EF4-FFF2-40B4-BE49-F238E27FC236}">
                <a16:creationId xmlns:a16="http://schemas.microsoft.com/office/drawing/2014/main" id="{2AA90E60-1462-4F18-B44A-D0317292D876}"/>
              </a:ext>
            </a:extLst>
          </p:cNvPr>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2869407" y="1159670"/>
            <a:ext cx="2185988" cy="21891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2101" name="Picture 5" descr="HMCL2360">
            <a:extLst>
              <a:ext uri="{FF2B5EF4-FFF2-40B4-BE49-F238E27FC236}">
                <a16:creationId xmlns:a16="http://schemas.microsoft.com/office/drawing/2014/main" id="{AC0E2C5C-9789-4A69-ACE2-A23B405A5470}"/>
              </a:ext>
            </a:extLst>
          </p:cNvPr>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7391400" y="838200"/>
            <a:ext cx="1530350" cy="21875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2102" name="Picture 6" descr="WR927342">
            <a:extLst>
              <a:ext uri="{FF2B5EF4-FFF2-40B4-BE49-F238E27FC236}">
                <a16:creationId xmlns:a16="http://schemas.microsoft.com/office/drawing/2014/main" id="{29D807B7-4D26-412E-BE11-B7C25D6C2D39}"/>
              </a:ext>
            </a:extLst>
          </p:cNvPr>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3094058" y="3717032"/>
            <a:ext cx="2835275" cy="18557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2103" name="Picture 7" descr="CORB4365">
            <a:extLst>
              <a:ext uri="{FF2B5EF4-FFF2-40B4-BE49-F238E27FC236}">
                <a16:creationId xmlns:a16="http://schemas.microsoft.com/office/drawing/2014/main" id="{9BBC0207-4DB6-4F17-BFCC-18F9261FEC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67423" y="1338263"/>
            <a:ext cx="2209800" cy="1952625"/>
          </a:xfrm>
          <a:prstGeom prst="rect">
            <a:avLst/>
          </a:prstGeom>
          <a:noFill/>
          <a:extLst>
            <a:ext uri="{909E8E84-426E-40DD-AFC4-6F175D3DCCD1}">
              <a14:hiddenFill xmlns:a14="http://schemas.microsoft.com/office/drawing/2010/main">
                <a:solidFill>
                  <a:srgbClr val="FFFFFF"/>
                </a:solidFill>
              </a14:hiddenFill>
            </a:ext>
          </a:extLst>
        </p:spPr>
      </p:pic>
      <p:pic>
        <p:nvPicPr>
          <p:cNvPr id="132104" name="Picture 8" descr="CORB2197">
            <a:extLst>
              <a:ext uri="{FF2B5EF4-FFF2-40B4-BE49-F238E27FC236}">
                <a16:creationId xmlns:a16="http://schemas.microsoft.com/office/drawing/2014/main" id="{9FA00514-4D9F-4271-885E-3C646342DC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84168" y="3561153"/>
            <a:ext cx="2925763" cy="1952625"/>
          </a:xfrm>
          <a:prstGeom prst="rect">
            <a:avLst/>
          </a:prstGeom>
          <a:noFill/>
          <a:extLst>
            <a:ext uri="{909E8E84-426E-40DD-AFC4-6F175D3DCCD1}">
              <a14:hiddenFill xmlns:a14="http://schemas.microsoft.com/office/drawing/2010/main">
                <a:solidFill>
                  <a:srgbClr val="FFFFFF"/>
                </a:solidFill>
              </a14:hiddenFill>
            </a:ext>
          </a:extLst>
        </p:spPr>
      </p:pic>
      <p:pic>
        <p:nvPicPr>
          <p:cNvPr id="132105" name="Picture 9" descr="CORB6772">
            <a:extLst>
              <a:ext uri="{FF2B5EF4-FFF2-40B4-BE49-F238E27FC236}">
                <a16:creationId xmlns:a16="http://schemas.microsoft.com/office/drawing/2014/main" id="{DC58ACC6-F533-436A-87D4-6DCC99E7058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496" y="3397012"/>
            <a:ext cx="2925763" cy="19526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a:extLst>
              <a:ext uri="{FF2B5EF4-FFF2-40B4-BE49-F238E27FC236}">
                <a16:creationId xmlns:a16="http://schemas.microsoft.com/office/drawing/2014/main" id="{A9062268-7763-4EC4-9816-C1825966CCA2}"/>
              </a:ext>
            </a:extLst>
          </p:cNvPr>
          <p:cNvSpPr>
            <a:spLocks noGrp="1" noChangeArrowheads="1"/>
          </p:cNvSpPr>
          <p:nvPr>
            <p:ph type="title" sz="quarter"/>
          </p:nvPr>
        </p:nvSpPr>
        <p:spPr/>
        <p:txBody>
          <a:bodyPr>
            <a:normAutofit fontScale="90000"/>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…and maintaining their integrity and diversity is key…..</a:t>
            </a:r>
          </a:p>
        </p:txBody>
      </p:sp>
      <p:pic>
        <p:nvPicPr>
          <p:cNvPr id="133123" name="Picture 3" descr="DEPH0697">
            <a:extLst>
              <a:ext uri="{FF2B5EF4-FFF2-40B4-BE49-F238E27FC236}">
                <a16:creationId xmlns:a16="http://schemas.microsoft.com/office/drawing/2014/main" id="{35D38B7E-185D-4205-8981-B12FE7D379EB}"/>
              </a:ext>
            </a:extLst>
          </p:cNvPr>
          <p:cNvPicPr>
            <a:picLocks noGrp="1" noChangeAspect="1" noChangeArrowheads="1"/>
          </p:cNvPicPr>
          <p:nvPr>
            <p:ph sz="quarter" idx="1"/>
          </p:nvPr>
        </p:nvPicPr>
        <p:blipFill>
          <a:blip r:embed="rId2" cstate="print">
            <a:extLst>
              <a:ext uri="{28A0092B-C50C-407E-A947-70E740481C1C}">
                <a14:useLocalDpi xmlns:a14="http://schemas.microsoft.com/office/drawing/2010/main" val="0"/>
              </a:ext>
            </a:extLst>
          </a:blip>
          <a:srcRect/>
          <a:stretch>
            <a:fillRect/>
          </a:stretch>
        </p:blipFill>
        <p:spPr>
          <a:xfrm>
            <a:off x="287337" y="1467686"/>
            <a:ext cx="1465263" cy="21859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124" name="Picture 4" descr="DEPH0694">
            <a:extLst>
              <a:ext uri="{FF2B5EF4-FFF2-40B4-BE49-F238E27FC236}">
                <a16:creationId xmlns:a16="http://schemas.microsoft.com/office/drawing/2014/main" id="{79AA0F6B-585B-40E1-8BD5-A4C38253D7D6}"/>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3581400" y="3733800"/>
            <a:ext cx="2182979" cy="1949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125" name="Picture 5" descr="DEPH0673">
            <a:extLst>
              <a:ext uri="{FF2B5EF4-FFF2-40B4-BE49-F238E27FC236}">
                <a16:creationId xmlns:a16="http://schemas.microsoft.com/office/drawing/2014/main" id="{490D910F-34D4-4B6C-A01C-5729C57CD907}"/>
              </a:ext>
            </a:extLst>
          </p:cNvPr>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161293" y="3933056"/>
            <a:ext cx="1562100" cy="16268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126" name="Picture 6" descr="CORB2609">
            <a:extLst>
              <a:ext uri="{FF2B5EF4-FFF2-40B4-BE49-F238E27FC236}">
                <a16:creationId xmlns:a16="http://schemas.microsoft.com/office/drawing/2014/main" id="{10AB00CA-336C-47F5-A254-9CF1766960B1}"/>
              </a:ext>
            </a:extLst>
          </p:cNvPr>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6056945" y="3701033"/>
            <a:ext cx="2925762" cy="192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127" name="Picture 7" descr="CORB4772">
            <a:extLst>
              <a:ext uri="{FF2B5EF4-FFF2-40B4-BE49-F238E27FC236}">
                <a16:creationId xmlns:a16="http://schemas.microsoft.com/office/drawing/2014/main" id="{19614106-F072-409B-B67F-C275B6725CA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17523" y="3701033"/>
            <a:ext cx="1562100" cy="1756792"/>
          </a:xfrm>
          <a:prstGeom prst="rect">
            <a:avLst/>
          </a:prstGeom>
          <a:noFill/>
          <a:extLst>
            <a:ext uri="{909E8E84-426E-40DD-AFC4-6F175D3DCCD1}">
              <a14:hiddenFill xmlns:a14="http://schemas.microsoft.com/office/drawing/2010/main">
                <a:solidFill>
                  <a:srgbClr val="FFFFFF"/>
                </a:solidFill>
              </a14:hiddenFill>
            </a:ext>
          </a:extLst>
        </p:spPr>
      </p:pic>
      <p:pic>
        <p:nvPicPr>
          <p:cNvPr id="133128" name="Picture 8" descr="CORB6356">
            <a:extLst>
              <a:ext uri="{FF2B5EF4-FFF2-40B4-BE49-F238E27FC236}">
                <a16:creationId xmlns:a16="http://schemas.microsoft.com/office/drawing/2014/main" id="{0C7E8596-6090-4302-83F1-AFF5389E7E3D}"/>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00201" y="1600200"/>
            <a:ext cx="2323728" cy="1756791"/>
          </a:xfrm>
          <a:prstGeom prst="rect">
            <a:avLst/>
          </a:prstGeom>
          <a:noFill/>
          <a:extLst>
            <a:ext uri="{909E8E84-426E-40DD-AFC4-6F175D3DCCD1}">
              <a14:hiddenFill xmlns:a14="http://schemas.microsoft.com/office/drawing/2010/main">
                <a:solidFill>
                  <a:srgbClr val="FFFFFF"/>
                </a:solidFill>
              </a14:hiddenFill>
            </a:ext>
          </a:extLst>
        </p:spPr>
      </p:pic>
      <p:pic>
        <p:nvPicPr>
          <p:cNvPr id="133129" name="Picture 9" descr="CGRV0038">
            <a:extLst>
              <a:ext uri="{FF2B5EF4-FFF2-40B4-BE49-F238E27FC236}">
                <a16:creationId xmlns:a16="http://schemas.microsoft.com/office/drawing/2014/main" id="{326BC0C8-0EBC-4314-AA9A-9E5455D4B9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76586" y="1272301"/>
            <a:ext cx="1947862" cy="2121024"/>
          </a:xfrm>
          <a:prstGeom prst="rect">
            <a:avLst/>
          </a:prstGeom>
          <a:noFill/>
          <a:extLst>
            <a:ext uri="{909E8E84-426E-40DD-AFC4-6F175D3DCCD1}">
              <a14:hiddenFill xmlns:a14="http://schemas.microsoft.com/office/drawing/2010/main">
                <a:solidFill>
                  <a:srgbClr val="FFFFFF"/>
                </a:solidFill>
              </a14:hiddenFill>
            </a:ext>
          </a:extLst>
        </p:spPr>
      </p:pic>
      <p:pic>
        <p:nvPicPr>
          <p:cNvPr id="133130" name="Picture 10" descr="CORB2171">
            <a:extLst>
              <a:ext uri="{FF2B5EF4-FFF2-40B4-BE49-F238E27FC236}">
                <a16:creationId xmlns:a16="http://schemas.microsoft.com/office/drawing/2014/main" id="{A1AA353A-4A7B-4B91-9D36-EB4CA8E9793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211960" y="1524000"/>
            <a:ext cx="2925763" cy="19526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a:extLst>
              <a:ext uri="{FF2B5EF4-FFF2-40B4-BE49-F238E27FC236}">
                <a16:creationId xmlns:a16="http://schemas.microsoft.com/office/drawing/2014/main" id="{DF5DA716-EFD7-433E-B11B-AB6010FF6B10}"/>
              </a:ext>
            </a:extLst>
          </p:cNvPr>
          <p:cNvSpPr>
            <a:spLocks noGrp="1" noChangeArrowheads="1"/>
          </p:cNvSpPr>
          <p:nvPr>
            <p:ph type="title" sz="quarter"/>
          </p:nvPr>
        </p:nvSpPr>
        <p:spPr>
          <a:xfrm>
            <a:off x="182880" y="7352"/>
            <a:ext cx="8778240" cy="1143000"/>
          </a:xfrm>
        </p:spPr>
        <p:txBody>
          <a:bodyPr>
            <a:normAutofit fontScale="90000"/>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…to allow them to evolve &amp; adapt…..</a:t>
            </a:r>
          </a:p>
        </p:txBody>
      </p:sp>
      <p:pic>
        <p:nvPicPr>
          <p:cNvPr id="134147" name="Picture 3" descr="CORB7509">
            <a:extLst>
              <a:ext uri="{FF2B5EF4-FFF2-40B4-BE49-F238E27FC236}">
                <a16:creationId xmlns:a16="http://schemas.microsoft.com/office/drawing/2014/main" id="{D64DA3EE-396F-42AA-9721-8F669C0806C8}"/>
              </a:ext>
            </a:extLst>
          </p:cNvPr>
          <p:cNvPicPr>
            <a:picLocks noGrp="1" noChangeAspect="1" noChangeArrowheads="1"/>
          </p:cNvPicPr>
          <p:nvPr>
            <p:ph sz="quarter" idx="1"/>
          </p:nvPr>
        </p:nvPicPr>
        <p:blipFill>
          <a:blip r:embed="rId2" cstate="print">
            <a:extLst>
              <a:ext uri="{28A0092B-C50C-407E-A947-70E740481C1C}">
                <a14:useLocalDpi xmlns:a14="http://schemas.microsoft.com/office/drawing/2010/main" val="0"/>
              </a:ext>
            </a:extLst>
          </a:blip>
          <a:srcRect/>
          <a:stretch>
            <a:fillRect/>
          </a:stretch>
        </p:blipFill>
        <p:spPr>
          <a:xfrm>
            <a:off x="457200" y="1828800"/>
            <a:ext cx="1458913" cy="21859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4148" name="Picture 4" descr="CORB2625">
            <a:extLst>
              <a:ext uri="{FF2B5EF4-FFF2-40B4-BE49-F238E27FC236}">
                <a16:creationId xmlns:a16="http://schemas.microsoft.com/office/drawing/2014/main" id="{EC578E89-C6CD-4CEB-BBAE-3DFA7D55F2A1}"/>
              </a:ext>
            </a:extLst>
          </p:cNvPr>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2286000" y="1447800"/>
            <a:ext cx="1239838" cy="21859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4149" name="Picture 5" descr="CORB2660">
            <a:extLst>
              <a:ext uri="{FF2B5EF4-FFF2-40B4-BE49-F238E27FC236}">
                <a16:creationId xmlns:a16="http://schemas.microsoft.com/office/drawing/2014/main" id="{CEF649D7-A838-4162-B8C0-A23CEA048657}"/>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0" y="4114800"/>
            <a:ext cx="2925763" cy="192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4150" name="Picture 6" descr="CORB2636">
            <a:extLst>
              <a:ext uri="{FF2B5EF4-FFF2-40B4-BE49-F238E27FC236}">
                <a16:creationId xmlns:a16="http://schemas.microsoft.com/office/drawing/2014/main" id="{005E2FCF-94CE-4BB2-9BEB-591A370BDF6F}"/>
              </a:ext>
            </a:extLst>
          </p:cNvPr>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3124200" y="4495800"/>
            <a:ext cx="2925763" cy="192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4151" name="Picture 7" descr="CORB2634">
            <a:extLst>
              <a:ext uri="{FF2B5EF4-FFF2-40B4-BE49-F238E27FC236}">
                <a16:creationId xmlns:a16="http://schemas.microsoft.com/office/drawing/2014/main" id="{A221270E-7646-4387-B0D5-07579B07CF3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00800" y="990600"/>
            <a:ext cx="1952625" cy="2925763"/>
          </a:xfrm>
          <a:prstGeom prst="rect">
            <a:avLst/>
          </a:prstGeom>
          <a:noFill/>
          <a:extLst>
            <a:ext uri="{909E8E84-426E-40DD-AFC4-6F175D3DCCD1}">
              <a14:hiddenFill xmlns:a14="http://schemas.microsoft.com/office/drawing/2010/main">
                <a:solidFill>
                  <a:srgbClr val="FFFFFF"/>
                </a:solidFill>
              </a14:hiddenFill>
            </a:ext>
          </a:extLst>
        </p:spPr>
      </p:pic>
      <p:pic>
        <p:nvPicPr>
          <p:cNvPr id="134152" name="Picture 8" descr="CORB2647">
            <a:extLst>
              <a:ext uri="{FF2B5EF4-FFF2-40B4-BE49-F238E27FC236}">
                <a16:creationId xmlns:a16="http://schemas.microsoft.com/office/drawing/2014/main" id="{077C30EB-0A78-4A91-9F11-80ED5F0A95A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91000" y="1524000"/>
            <a:ext cx="1928813" cy="2925763"/>
          </a:xfrm>
          <a:prstGeom prst="rect">
            <a:avLst/>
          </a:prstGeom>
          <a:noFill/>
          <a:extLst>
            <a:ext uri="{909E8E84-426E-40DD-AFC4-6F175D3DCCD1}">
              <a14:hiddenFill xmlns:a14="http://schemas.microsoft.com/office/drawing/2010/main">
                <a:solidFill>
                  <a:srgbClr val="FFFFFF"/>
                </a:solidFill>
              </a14:hiddenFill>
            </a:ext>
          </a:extLst>
        </p:spPr>
      </p:pic>
      <p:pic>
        <p:nvPicPr>
          <p:cNvPr id="134153" name="Picture 9" descr="CORB3489">
            <a:extLst>
              <a:ext uri="{FF2B5EF4-FFF2-40B4-BE49-F238E27FC236}">
                <a16:creationId xmlns:a16="http://schemas.microsoft.com/office/drawing/2014/main" id="{0FA62590-1875-4623-84F3-531F47F3189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18238" y="4114800"/>
            <a:ext cx="2925762" cy="19478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a:extLst>
              <a:ext uri="{FF2B5EF4-FFF2-40B4-BE49-F238E27FC236}">
                <a16:creationId xmlns:a16="http://schemas.microsoft.com/office/drawing/2014/main" id="{0FB7D480-E6EF-4E42-BF6B-1410690310DF}"/>
              </a:ext>
            </a:extLst>
          </p:cNvPr>
          <p:cNvSpPr>
            <a:spLocks noGrp="1" noChangeArrowheads="1"/>
          </p:cNvSpPr>
          <p:nvPr>
            <p:ph type="title" sz="quarter"/>
          </p:nvPr>
        </p:nvSpPr>
        <p:spPr/>
        <p:txBody>
          <a:bodyPr>
            <a:normAutofit fontScale="90000"/>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…to the changing world we live in</a:t>
            </a:r>
          </a:p>
        </p:txBody>
      </p:sp>
      <p:pic>
        <p:nvPicPr>
          <p:cNvPr id="135171" name="Picture 3" descr="DEPH0662">
            <a:extLst>
              <a:ext uri="{FF2B5EF4-FFF2-40B4-BE49-F238E27FC236}">
                <a16:creationId xmlns:a16="http://schemas.microsoft.com/office/drawing/2014/main" id="{5CA091AF-6239-4D2B-AED1-349A15BBDAEA}"/>
              </a:ext>
            </a:extLst>
          </p:cNvPr>
          <p:cNvPicPr>
            <a:picLocks noGrp="1" noChangeAspect="1" noChangeArrowheads="1"/>
          </p:cNvPicPr>
          <p:nvPr>
            <p:ph sz="quarter" idx="2"/>
          </p:nvPr>
        </p:nvPicPr>
        <p:blipFill>
          <a:blip r:embed="rId2" cstate="print">
            <a:extLst>
              <a:ext uri="{28A0092B-C50C-407E-A947-70E740481C1C}">
                <a14:useLocalDpi xmlns:a14="http://schemas.microsoft.com/office/drawing/2010/main" val="0"/>
              </a:ext>
            </a:extLst>
          </a:blip>
          <a:srcRect/>
          <a:stretch>
            <a:fillRect/>
          </a:stretch>
        </p:blipFill>
        <p:spPr>
          <a:xfrm>
            <a:off x="7019448" y="1343819"/>
            <a:ext cx="1458913" cy="21891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5172" name="Picture 4" descr="DEPH0686">
            <a:extLst>
              <a:ext uri="{FF2B5EF4-FFF2-40B4-BE49-F238E27FC236}">
                <a16:creationId xmlns:a16="http://schemas.microsoft.com/office/drawing/2014/main" id="{AE5984BE-729E-4AF0-8956-84340DC2030E}"/>
              </a:ext>
            </a:extLst>
          </p:cNvPr>
          <p:cNvPicPr>
            <a:picLocks noGrp="1" noChangeAspect="1" noChangeArrowheads="1"/>
          </p:cNvPicPr>
          <p:nvPr>
            <p:ph sz="quarter" idx="3"/>
          </p:nvPr>
        </p:nvPicPr>
        <p:blipFill>
          <a:blip r:embed="rId3" cstate="print">
            <a:extLst>
              <a:ext uri="{28A0092B-C50C-407E-A947-70E740481C1C}">
                <a14:useLocalDpi xmlns:a14="http://schemas.microsoft.com/office/drawing/2010/main" val="0"/>
              </a:ext>
            </a:extLst>
          </a:blip>
          <a:srcRect/>
          <a:stretch>
            <a:fillRect/>
          </a:stretch>
        </p:blipFill>
        <p:spPr>
          <a:xfrm>
            <a:off x="457200" y="3679678"/>
            <a:ext cx="2549352" cy="17655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5173" name="Picture 5" descr="CORB6375">
            <a:extLst>
              <a:ext uri="{FF2B5EF4-FFF2-40B4-BE49-F238E27FC236}">
                <a16:creationId xmlns:a16="http://schemas.microsoft.com/office/drawing/2014/main" id="{F092332E-21AB-4239-AF98-F41713A75C2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3657600" y="1371600"/>
            <a:ext cx="2925763" cy="1952625"/>
          </a:xfrm>
        </p:spPr>
      </p:pic>
      <p:pic>
        <p:nvPicPr>
          <p:cNvPr id="135174" name="Picture 6" descr="CORB6353">
            <a:extLst>
              <a:ext uri="{FF2B5EF4-FFF2-40B4-BE49-F238E27FC236}">
                <a16:creationId xmlns:a16="http://schemas.microsoft.com/office/drawing/2014/main" id="{177238FC-4DF0-4915-B468-EA2CF3A992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2503" y="3399631"/>
            <a:ext cx="1952625" cy="2189162"/>
          </a:xfrm>
          <a:prstGeom prst="rect">
            <a:avLst/>
          </a:prstGeom>
          <a:noFill/>
          <a:extLst>
            <a:ext uri="{909E8E84-426E-40DD-AFC4-6F175D3DCCD1}">
              <a14:hiddenFill xmlns:a14="http://schemas.microsoft.com/office/drawing/2010/main">
                <a:solidFill>
                  <a:srgbClr val="FFFFFF"/>
                </a:solidFill>
              </a14:hiddenFill>
            </a:ext>
          </a:extLst>
        </p:spPr>
      </p:pic>
      <p:pic>
        <p:nvPicPr>
          <p:cNvPr id="135175" name="Picture 7" descr="CORB6386">
            <a:extLst>
              <a:ext uri="{FF2B5EF4-FFF2-40B4-BE49-F238E27FC236}">
                <a16:creationId xmlns:a16="http://schemas.microsoft.com/office/drawing/2014/main" id="{397457CC-53DE-4C92-98F7-31FD3FB4115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5752" y="1243157"/>
            <a:ext cx="2925763" cy="1952625"/>
          </a:xfrm>
          <a:prstGeom prst="rect">
            <a:avLst/>
          </a:prstGeom>
          <a:noFill/>
          <a:extLst>
            <a:ext uri="{909E8E84-426E-40DD-AFC4-6F175D3DCCD1}">
              <a14:hiddenFill xmlns:a14="http://schemas.microsoft.com/office/drawing/2010/main">
                <a:solidFill>
                  <a:srgbClr val="FFFFFF"/>
                </a:solidFill>
              </a14:hiddenFill>
            </a:ext>
          </a:extLst>
        </p:spPr>
      </p:pic>
      <p:pic>
        <p:nvPicPr>
          <p:cNvPr id="135176" name="Picture 8" descr="CORB0850">
            <a:extLst>
              <a:ext uri="{FF2B5EF4-FFF2-40B4-BE49-F238E27FC236}">
                <a16:creationId xmlns:a16="http://schemas.microsoft.com/office/drawing/2014/main" id="{F38B6B2A-1C6F-4D82-8677-58D13068CAD9}"/>
              </a:ext>
            </a:extLst>
          </p:cNvPr>
          <p:cNvPicPr>
            <a:picLocks noGrp="1" noChangeAspect="1" noChangeArrowheads="1"/>
          </p:cNvPicPr>
          <p:nvPr>
            <p:ph sz="quarter" idx="1"/>
          </p:nvPr>
        </p:nvPicPr>
        <p:blipFill>
          <a:blip r:embed="rId7">
            <a:extLst>
              <a:ext uri="{28A0092B-C50C-407E-A947-70E740481C1C}">
                <a14:useLocalDpi xmlns:a14="http://schemas.microsoft.com/office/drawing/2010/main" val="0"/>
              </a:ext>
            </a:extLst>
          </a:blip>
          <a:srcRect/>
          <a:stretch>
            <a:fillRect/>
          </a:stretch>
        </p:blipFill>
        <p:spPr>
          <a:xfrm>
            <a:off x="6156176" y="3886201"/>
            <a:ext cx="2925763" cy="1487016"/>
          </a:xfr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70471C50-45C0-4BE1-B650-C987C73BCA6B}"/>
              </a:ext>
            </a:extLst>
          </p:cNvPr>
          <p:cNvSpPr>
            <a:spLocks noGrp="1" noChangeArrowheads="1"/>
          </p:cNvSpPr>
          <p:nvPr>
            <p:ph type="title" sz="quarter"/>
          </p:nvPr>
        </p:nvSpPr>
        <p:spPr/>
        <p:txBody>
          <a:bodyPr>
            <a:normAutofit/>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One size does not fit all….</a:t>
            </a:r>
          </a:p>
        </p:txBody>
      </p:sp>
      <p:pic>
        <p:nvPicPr>
          <p:cNvPr id="137219" name="Picture 3" descr="WR505547">
            <a:extLst>
              <a:ext uri="{FF2B5EF4-FFF2-40B4-BE49-F238E27FC236}">
                <a16:creationId xmlns:a16="http://schemas.microsoft.com/office/drawing/2014/main" id="{97E5722E-5B28-441B-8C32-560DA5C414FF}"/>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3313112" y="812006"/>
            <a:ext cx="3178175" cy="21859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7220" name="Picture 4" descr="FOC01142">
            <a:extLst>
              <a:ext uri="{FF2B5EF4-FFF2-40B4-BE49-F238E27FC236}">
                <a16:creationId xmlns:a16="http://schemas.microsoft.com/office/drawing/2014/main" id="{DB5846DF-CEC4-4892-9DA5-F362CCE50E9E}"/>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020272" y="1460398"/>
            <a:ext cx="1739900" cy="11557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7221" name="Picture 5" descr="12771_BUDDHA IN STONE">
            <a:extLst>
              <a:ext uri="{FF2B5EF4-FFF2-40B4-BE49-F238E27FC236}">
                <a16:creationId xmlns:a16="http://schemas.microsoft.com/office/drawing/2014/main" id="{FB82F423-197E-4D16-AE4C-9586A7DDCA7F}"/>
              </a:ext>
            </a:extLst>
          </p:cNvPr>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1598613" y="3940175"/>
            <a:ext cx="1754187" cy="150504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7222" name="Picture 6" descr="FOC03702">
            <a:extLst>
              <a:ext uri="{FF2B5EF4-FFF2-40B4-BE49-F238E27FC236}">
                <a16:creationId xmlns:a16="http://schemas.microsoft.com/office/drawing/2014/main" id="{35E5C57D-4C08-4430-9829-99A4737A27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1905000"/>
            <a:ext cx="2336800" cy="1485900"/>
          </a:xfrm>
          <a:prstGeom prst="rect">
            <a:avLst/>
          </a:prstGeom>
          <a:noFill/>
          <a:extLst>
            <a:ext uri="{909E8E84-426E-40DD-AFC4-6F175D3DCCD1}">
              <a14:hiddenFill xmlns:a14="http://schemas.microsoft.com/office/drawing/2010/main">
                <a:solidFill>
                  <a:srgbClr val="FFFFFF"/>
                </a:solidFill>
              </a14:hiddenFill>
            </a:ext>
          </a:extLst>
        </p:spPr>
      </p:pic>
      <p:pic>
        <p:nvPicPr>
          <p:cNvPr id="137223" name="Picture 7" descr="45631_DESERT TEMPLE">
            <a:extLst>
              <a:ext uri="{FF2B5EF4-FFF2-40B4-BE49-F238E27FC236}">
                <a16:creationId xmlns:a16="http://schemas.microsoft.com/office/drawing/2014/main" id="{89806C1C-45DF-48D9-9CE1-E12E38292A84}"/>
              </a:ext>
            </a:extLst>
          </p:cNvPr>
          <p:cNvPicPr>
            <a:picLocks noGrp="1" noChangeAspect="1" noChangeArrowheads="1"/>
          </p:cNvPicPr>
          <p:nvPr>
            <p:ph sz="quarter" idx="4"/>
          </p:nvPr>
        </p:nvPicPr>
        <p:blipFill>
          <a:blip r:embed="rId6">
            <a:extLst>
              <a:ext uri="{28A0092B-C50C-407E-A947-70E740481C1C}">
                <a14:useLocalDpi xmlns:a14="http://schemas.microsoft.com/office/drawing/2010/main" val="0"/>
              </a:ext>
            </a:extLst>
          </a:blip>
          <a:srcRect/>
          <a:stretch>
            <a:fillRect/>
          </a:stretch>
        </p:blipFill>
        <p:spPr>
          <a:xfrm>
            <a:off x="5220072" y="3148909"/>
            <a:ext cx="2735263" cy="2185988"/>
          </a:xfr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a:extLst>
              <a:ext uri="{FF2B5EF4-FFF2-40B4-BE49-F238E27FC236}">
                <a16:creationId xmlns:a16="http://schemas.microsoft.com/office/drawing/2014/main" id="{1D0FD1F0-4600-4409-B187-151E664DFDA9}"/>
              </a:ext>
            </a:extLst>
          </p:cNvPr>
          <p:cNvSpPr>
            <a:spLocks noGrp="1" noChangeArrowheads="1"/>
          </p:cNvSpPr>
          <p:nvPr>
            <p:ph type="title"/>
          </p:nvPr>
        </p:nvSpPr>
        <p:spPr>
          <a:xfrm>
            <a:off x="457200" y="44624"/>
            <a:ext cx="8229600" cy="1143000"/>
          </a:xfrm>
        </p:spPr>
        <p:txBody>
          <a:bodyPr/>
          <a:lstStyle/>
          <a:p>
            <a:r>
              <a:rPr lang="en-US" altLang="en-US" b="1" dirty="0">
                <a:latin typeface="Tahoma" panose="020B0604030504040204" pitchFamily="34" charset="0"/>
                <a:ea typeface="Tahoma" panose="020B0604030504040204" pitchFamily="34" charset="0"/>
                <a:cs typeface="Tahoma" panose="020B0604030504040204" pitchFamily="34" charset="0"/>
              </a:rPr>
              <a:t>Key concepts cont’d.</a:t>
            </a:r>
          </a:p>
        </p:txBody>
      </p:sp>
      <p:sp>
        <p:nvSpPr>
          <p:cNvPr id="116739" name="Rectangle 3">
            <a:extLst>
              <a:ext uri="{FF2B5EF4-FFF2-40B4-BE49-F238E27FC236}">
                <a16:creationId xmlns:a16="http://schemas.microsoft.com/office/drawing/2014/main" id="{D89071E9-2EC4-484A-931B-43C917DE4FBE}"/>
              </a:ext>
            </a:extLst>
          </p:cNvPr>
          <p:cNvSpPr>
            <a:spLocks noGrp="1" noChangeArrowheads="1"/>
          </p:cNvSpPr>
          <p:nvPr>
            <p:ph type="body" idx="1"/>
          </p:nvPr>
        </p:nvSpPr>
        <p:spPr>
          <a:xfrm>
            <a:off x="161778" y="1124744"/>
            <a:ext cx="8820443" cy="4351338"/>
          </a:xfrm>
        </p:spPr>
        <p:txBody>
          <a:bodyPr/>
          <a:lstStyle/>
          <a:p>
            <a:pPr>
              <a:lnSpc>
                <a:spcPct val="80000"/>
              </a:lnSpc>
            </a:pPr>
            <a:r>
              <a:rPr lang="en-US" altLang="en-US" sz="3600" b="1" dirty="0"/>
              <a:t>Capital</a:t>
            </a:r>
            <a:r>
              <a:rPr lang="en-US" altLang="en-US" sz="3600" dirty="0"/>
              <a:t> – natural, manmade, financial, human, and social assets that deliver services into the future.</a:t>
            </a:r>
          </a:p>
          <a:p>
            <a:pPr>
              <a:lnSpc>
                <a:spcPct val="80000"/>
              </a:lnSpc>
            </a:pPr>
            <a:r>
              <a:rPr lang="en-US" altLang="en-US" sz="3600" b="1" dirty="0"/>
              <a:t>Equity</a:t>
            </a:r>
            <a:r>
              <a:rPr lang="en-US" altLang="en-US" sz="3600" dirty="0"/>
              <a:t> – intra-generational, i.e., current groups, and inter-generational, i.e., over generations </a:t>
            </a:r>
          </a:p>
          <a:p>
            <a:pPr>
              <a:lnSpc>
                <a:spcPct val="80000"/>
              </a:lnSpc>
            </a:pPr>
            <a:r>
              <a:rPr lang="en-US" altLang="en-US" sz="3600" b="1" dirty="0"/>
              <a:t>Economic viability</a:t>
            </a:r>
            <a:r>
              <a:rPr lang="en-US" altLang="en-US" sz="3600" dirty="0"/>
              <a:t> – maintaining firm profitability and government solvency.</a:t>
            </a:r>
          </a:p>
          <a:p>
            <a:pPr>
              <a:lnSpc>
                <a:spcPct val="80000"/>
              </a:lnSpc>
            </a:pPr>
            <a:endParaRPr lang="en-US" altLang="en-US" sz="24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BD5FC655-1418-4A51-9C78-812DE22043A6}"/>
              </a:ext>
            </a:extLst>
          </p:cNvPr>
          <p:cNvSpPr>
            <a:spLocks noGrp="1" noChangeArrowheads="1"/>
          </p:cNvSpPr>
          <p:nvPr>
            <p:ph type="title"/>
          </p:nvPr>
        </p:nvSpPr>
        <p:spPr>
          <a:xfrm>
            <a:off x="112542" y="2566"/>
            <a:ext cx="8402808" cy="1325563"/>
          </a:xfrm>
        </p:spPr>
        <p:txBody>
          <a:bodyPr/>
          <a:lstStyle/>
          <a:p>
            <a:r>
              <a:rPr lang="en-US" altLang="en-US" b="0" dirty="0"/>
              <a:t>	</a:t>
            </a:r>
            <a:r>
              <a:rPr lang="en-US" altLang="en-US" sz="4000" b="1" dirty="0">
                <a:latin typeface="Tahoma" panose="020B0604030504040204" pitchFamily="34" charset="0"/>
                <a:ea typeface="Tahoma" panose="020B0604030504040204" pitchFamily="34" charset="0"/>
                <a:cs typeface="Tahoma" panose="020B0604030504040204" pitchFamily="34" charset="0"/>
              </a:rPr>
              <a:t>Guiding principles</a:t>
            </a:r>
            <a:endParaRPr lang="en-US" altLang="en-US" b="1" dirty="0">
              <a:latin typeface="Tahoma" panose="020B0604030504040204" pitchFamily="34" charset="0"/>
              <a:ea typeface="Tahoma" panose="020B0604030504040204" pitchFamily="34" charset="0"/>
              <a:cs typeface="Tahoma" panose="020B0604030504040204" pitchFamily="34" charset="0"/>
            </a:endParaRPr>
          </a:p>
        </p:txBody>
      </p:sp>
      <p:sp>
        <p:nvSpPr>
          <p:cNvPr id="111619" name="Rectangle 3">
            <a:extLst>
              <a:ext uri="{FF2B5EF4-FFF2-40B4-BE49-F238E27FC236}">
                <a16:creationId xmlns:a16="http://schemas.microsoft.com/office/drawing/2014/main" id="{CB6AE438-5D4A-4358-9A1B-6A4E3E42BA44}"/>
              </a:ext>
            </a:extLst>
          </p:cNvPr>
          <p:cNvSpPr>
            <a:spLocks noGrp="1" noChangeArrowheads="1"/>
          </p:cNvSpPr>
          <p:nvPr>
            <p:ph type="body" idx="1"/>
          </p:nvPr>
        </p:nvSpPr>
        <p:spPr>
          <a:xfrm>
            <a:off x="112542" y="1296819"/>
            <a:ext cx="9031458" cy="4351338"/>
          </a:xfrm>
        </p:spPr>
        <p:txBody>
          <a:bodyPr>
            <a:normAutofit fontScale="92500"/>
          </a:bodyPr>
          <a:lstStyle/>
          <a:p>
            <a:pPr marL="533400" indent="-533400">
              <a:buFont typeface="Wingdings" panose="05000000000000000000" pitchFamily="2" charset="2"/>
              <a:buAutoNum type="arabicPeriod"/>
            </a:pPr>
            <a:r>
              <a:rPr lang="en-US" altLang="en-US" sz="3600" dirty="0"/>
              <a:t>Maintain sufficient stocks of capital (natural, manmade, human and social) through use and investment such that future generations can achieve at least the same quality of life as current generations.</a:t>
            </a:r>
          </a:p>
          <a:p>
            <a:pPr marL="533400" indent="-533400">
              <a:buFont typeface="Wingdings" panose="05000000000000000000" pitchFamily="2" charset="2"/>
              <a:buAutoNum type="arabicPeriod"/>
            </a:pPr>
            <a:r>
              <a:rPr lang="en-US" altLang="en-US" sz="3600" dirty="0"/>
              <a:t>Assure equitable distributions of capital forms across contemporary groups and countries and across generations.</a:t>
            </a:r>
          </a:p>
          <a:p>
            <a:pPr marL="533400" indent="-533400"/>
            <a:endParaRPr lang="en-US"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anim calcmode="lin" valueType="num">
                                      <p:cBhvr additive="base">
                                        <p:cTn id="7" dur="500" fill="hold"/>
                                        <p:tgtEl>
                                          <p:spTgt spid="111619">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116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111619">
                                            <p:txEl>
                                              <p:pRg st="1" end="1"/>
                                            </p:txEl>
                                          </p:spTgt>
                                        </p:tgtEl>
                                        <p:attrNameLst>
                                          <p:attrName>style.visibility</p:attrName>
                                        </p:attrNameLst>
                                      </p:cBhvr>
                                      <p:to>
                                        <p:strVal val="visible"/>
                                      </p:to>
                                    </p:set>
                                    <p:anim calcmode="lin" valueType="num">
                                      <p:cBhvr additive="base">
                                        <p:cTn id="13" dur="500" fill="hold"/>
                                        <p:tgtEl>
                                          <p:spTgt spid="111619">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1161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3D69489F-EA88-49DB-97AD-90B3ABD326FC}"/>
              </a:ext>
            </a:extLst>
          </p:cNvPr>
          <p:cNvSpPr>
            <a:spLocks noGrp="1" noChangeArrowheads="1"/>
          </p:cNvSpPr>
          <p:nvPr>
            <p:ph type="title"/>
          </p:nvPr>
        </p:nvSpPr>
        <p:spPr>
          <a:xfrm>
            <a:off x="211015" y="0"/>
            <a:ext cx="8399585" cy="1431925"/>
          </a:xfrm>
        </p:spPr>
        <p:txBody>
          <a:bodyPr>
            <a:normAutofit/>
          </a:bodyPr>
          <a:lstStyle/>
          <a:p>
            <a:r>
              <a:rPr lang="en-US" altLang="en-US" sz="4400" b="1" dirty="0">
                <a:latin typeface="Tahoma" panose="020B0604030504040204" pitchFamily="34" charset="0"/>
                <a:ea typeface="Tahoma" panose="020B0604030504040204" pitchFamily="34" charset="0"/>
                <a:cs typeface="Tahoma" panose="020B0604030504040204" pitchFamily="34" charset="0"/>
              </a:rPr>
              <a:t>Key questions</a:t>
            </a:r>
          </a:p>
        </p:txBody>
      </p:sp>
      <p:sp>
        <p:nvSpPr>
          <p:cNvPr id="113667" name="Rectangle 3">
            <a:extLst>
              <a:ext uri="{FF2B5EF4-FFF2-40B4-BE49-F238E27FC236}">
                <a16:creationId xmlns:a16="http://schemas.microsoft.com/office/drawing/2014/main" id="{7009ABDC-48B4-4285-8B2C-C9A75993ABB8}"/>
              </a:ext>
            </a:extLst>
          </p:cNvPr>
          <p:cNvSpPr>
            <a:spLocks noGrp="1" noChangeArrowheads="1"/>
          </p:cNvSpPr>
          <p:nvPr>
            <p:ph type="body" idx="1"/>
          </p:nvPr>
        </p:nvSpPr>
        <p:spPr>
          <a:xfrm>
            <a:off x="211015" y="1181686"/>
            <a:ext cx="8820443" cy="5303520"/>
          </a:xfrm>
        </p:spPr>
        <p:txBody>
          <a:bodyPr>
            <a:normAutofit/>
          </a:bodyPr>
          <a:lstStyle/>
          <a:p>
            <a:pPr marL="457200" indent="-457200">
              <a:lnSpc>
                <a:spcPct val="90000"/>
              </a:lnSpc>
              <a:buFont typeface="Wingdings" panose="05000000000000000000" pitchFamily="2" charset="2"/>
              <a:buAutoNum type="arabicPeriod"/>
            </a:pPr>
            <a:r>
              <a:rPr lang="en-US" altLang="en-US" sz="2400" dirty="0"/>
              <a:t>To what degree can manmade and human capital substitute for forms of natural capital? </a:t>
            </a:r>
            <a:r>
              <a:rPr lang="en-US" altLang="en-US" sz="2000" dirty="0"/>
              <a:t>(strong vs. weak sustainability)</a:t>
            </a:r>
          </a:p>
          <a:p>
            <a:pPr marL="457200" indent="-457200">
              <a:lnSpc>
                <a:spcPct val="90000"/>
              </a:lnSpc>
              <a:buFont typeface="Wingdings" panose="05000000000000000000" pitchFamily="2" charset="2"/>
              <a:buAutoNum type="arabicPeriod"/>
            </a:pPr>
            <a:r>
              <a:rPr lang="en-US" altLang="en-US" sz="2400" dirty="0"/>
              <a:t>Will we encounter irreversible thresholds for certain ‘critical’ natural capital?</a:t>
            </a:r>
          </a:p>
          <a:p>
            <a:pPr marL="457200" indent="-457200">
              <a:lnSpc>
                <a:spcPct val="90000"/>
              </a:lnSpc>
              <a:buFont typeface="Wingdings" panose="05000000000000000000" pitchFamily="2" charset="2"/>
              <a:buAutoNum type="arabicPeriod"/>
            </a:pPr>
            <a:r>
              <a:rPr lang="en-US" altLang="en-US" sz="2400" dirty="0"/>
              <a:t>How do we engage relevant groups to identify the values that define sustainability goals and equity?</a:t>
            </a:r>
          </a:p>
          <a:p>
            <a:pPr marL="457200" indent="-457200">
              <a:lnSpc>
                <a:spcPct val="90000"/>
              </a:lnSpc>
              <a:buFont typeface="Wingdings" panose="05000000000000000000" pitchFamily="2" charset="2"/>
              <a:buAutoNum type="arabicPeriod"/>
            </a:pPr>
            <a:r>
              <a:rPr lang="en-US" altLang="en-US" sz="2400" dirty="0"/>
              <a:t>How can nonmarket environmental and human services be counted in market-based economy? </a:t>
            </a:r>
          </a:p>
          <a:p>
            <a:pPr marL="457200" indent="-457200">
              <a:lnSpc>
                <a:spcPct val="90000"/>
              </a:lnSpc>
              <a:buFont typeface="Wingdings" panose="05000000000000000000" pitchFamily="2" charset="2"/>
              <a:buAutoNum type="arabicPeriod"/>
            </a:pPr>
            <a:r>
              <a:rPr lang="en-US" altLang="en-US" sz="2400" dirty="0"/>
              <a:t>Do we have adequate science and data to assess progress?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id="{FA0D53B0-406B-42EE-9CF1-AFEFD715EF9D}"/>
              </a:ext>
            </a:extLst>
          </p:cNvPr>
          <p:cNvSpPr>
            <a:spLocks noGrp="1" noChangeArrowheads="1"/>
          </p:cNvSpPr>
          <p:nvPr>
            <p:ph type="title"/>
          </p:nvPr>
        </p:nvSpPr>
        <p:spPr>
          <a:xfrm>
            <a:off x="0" y="365127"/>
            <a:ext cx="8515350" cy="619612"/>
          </a:xfrm>
        </p:spPr>
        <p:txBody>
          <a:bodyPr>
            <a:normAutofit fontScale="90000"/>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Roles in Pursuing Sustainability </a:t>
            </a:r>
            <a:endParaRPr lang="en-US" altLang="en-US" b="1" dirty="0">
              <a:latin typeface="Tahoma" panose="020B0604030504040204" pitchFamily="34" charset="0"/>
              <a:ea typeface="Tahoma" panose="020B0604030504040204" pitchFamily="34" charset="0"/>
              <a:cs typeface="Tahoma" panose="020B0604030504040204" pitchFamily="34" charset="0"/>
            </a:endParaRPr>
          </a:p>
        </p:txBody>
      </p:sp>
      <p:sp>
        <p:nvSpPr>
          <p:cNvPr id="114691" name="Rectangle 3">
            <a:extLst>
              <a:ext uri="{FF2B5EF4-FFF2-40B4-BE49-F238E27FC236}">
                <a16:creationId xmlns:a16="http://schemas.microsoft.com/office/drawing/2014/main" id="{48714DC1-C4BA-44DD-AEF9-00CAAE297863}"/>
              </a:ext>
            </a:extLst>
          </p:cNvPr>
          <p:cNvSpPr>
            <a:spLocks noGrp="1" noChangeArrowheads="1"/>
          </p:cNvSpPr>
          <p:nvPr>
            <p:ph type="body" idx="1"/>
          </p:nvPr>
        </p:nvSpPr>
        <p:spPr>
          <a:xfrm>
            <a:off x="182879" y="1125416"/>
            <a:ext cx="8806375" cy="4657652"/>
          </a:xfrm>
        </p:spPr>
        <p:txBody>
          <a:bodyPr>
            <a:normAutofit/>
          </a:bodyPr>
          <a:lstStyle/>
          <a:p>
            <a:pPr marL="533400" indent="-533400">
              <a:lnSpc>
                <a:spcPct val="80000"/>
              </a:lnSpc>
              <a:buFont typeface="Wingdings" panose="05000000000000000000" pitchFamily="2" charset="2"/>
              <a:buAutoNum type="arabicPeriod"/>
            </a:pPr>
            <a:r>
              <a:rPr lang="en-US" altLang="en-US" sz="2800" dirty="0"/>
              <a:t>What roles can/should the business sector play in moving toward sustainability?</a:t>
            </a:r>
          </a:p>
          <a:p>
            <a:pPr marL="533400" indent="-533400">
              <a:lnSpc>
                <a:spcPct val="80000"/>
              </a:lnSpc>
              <a:buFont typeface="Wingdings" panose="05000000000000000000" pitchFamily="2" charset="2"/>
              <a:buAutoNum type="arabicPeriod"/>
            </a:pPr>
            <a:r>
              <a:rPr lang="en-US" altLang="en-US" sz="2800" dirty="0"/>
              <a:t>What changes in government programs &amp; policy are necessary to pursue sustainability goals?</a:t>
            </a:r>
          </a:p>
          <a:p>
            <a:pPr marL="533400" indent="-533400">
              <a:lnSpc>
                <a:spcPct val="80000"/>
              </a:lnSpc>
              <a:buFont typeface="Wingdings" panose="05000000000000000000" pitchFamily="2" charset="2"/>
              <a:buAutoNum type="arabicPeriod"/>
            </a:pPr>
            <a:r>
              <a:rPr lang="en-US" altLang="en-US" sz="2800" dirty="0"/>
              <a:t>What roles can/should non-profit organizations play?</a:t>
            </a:r>
          </a:p>
          <a:p>
            <a:pPr marL="533400" indent="-533400">
              <a:lnSpc>
                <a:spcPct val="80000"/>
              </a:lnSpc>
              <a:buFont typeface="Wingdings" panose="05000000000000000000" pitchFamily="2" charset="2"/>
              <a:buAutoNum type="arabicPeriod"/>
            </a:pPr>
            <a:r>
              <a:rPr lang="en-US" altLang="en-US" sz="2800" dirty="0"/>
              <a:t>What roles can/should universities play in fostering sound decisions about sustainability?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3A65CA5-A578-4035-A215-301D81016C0E}"/>
              </a:ext>
            </a:extLst>
          </p:cNvPr>
          <p:cNvSpPr>
            <a:spLocks noGrp="1" noChangeArrowheads="1"/>
          </p:cNvSpPr>
          <p:nvPr>
            <p:ph type="title"/>
          </p:nvPr>
        </p:nvSpPr>
        <p:spPr>
          <a:xfrm>
            <a:off x="251520" y="0"/>
            <a:ext cx="7842373" cy="1224558"/>
          </a:xfrm>
        </p:spPr>
        <p:txBody>
          <a:bodyPr>
            <a:normAutofit/>
          </a:bodyPr>
          <a:lstStyle/>
          <a:p>
            <a:pPr algn="ctr"/>
            <a:r>
              <a:rPr lang="en-US" altLang="en-US" sz="3200" b="1" dirty="0">
                <a:latin typeface="Tahoma" panose="020B0604030504040204" pitchFamily="34" charset="0"/>
                <a:ea typeface="Tahoma" panose="020B0604030504040204" pitchFamily="34" charset="0"/>
                <a:cs typeface="Tahoma" panose="020B0604030504040204" pitchFamily="34" charset="0"/>
              </a:rPr>
              <a:t>SUSTAINABLE INNOVATION</a:t>
            </a:r>
            <a:br>
              <a:rPr lang="en-US" altLang="en-US" sz="3200" b="1" dirty="0">
                <a:latin typeface="Tahoma" panose="020B0604030504040204" pitchFamily="34" charset="0"/>
                <a:ea typeface="Tahoma" panose="020B0604030504040204" pitchFamily="34" charset="0"/>
                <a:cs typeface="Tahoma" panose="020B0604030504040204" pitchFamily="34" charset="0"/>
              </a:rPr>
            </a:br>
            <a:r>
              <a:rPr lang="en-US" altLang="en-US" sz="3200" b="1" dirty="0">
                <a:latin typeface="Tahoma" panose="020B0604030504040204" pitchFamily="34" charset="0"/>
                <a:ea typeface="Tahoma" panose="020B0604030504040204" pitchFamily="34" charset="0"/>
                <a:cs typeface="Tahoma" panose="020B0604030504040204" pitchFamily="34" charset="0"/>
              </a:rPr>
              <a:t>How can it be commercially viable?</a:t>
            </a:r>
          </a:p>
        </p:txBody>
      </p:sp>
      <p:pic>
        <p:nvPicPr>
          <p:cNvPr id="21507" name="Picture 2">
            <a:extLst>
              <a:ext uri="{FF2B5EF4-FFF2-40B4-BE49-F238E27FC236}">
                <a16:creationId xmlns:a16="http://schemas.microsoft.com/office/drawing/2014/main" id="{50599447-16F8-41A3-91BA-E7ACB092938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5576" y="1052737"/>
            <a:ext cx="7090117"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BA0BD07C-B11D-4891-8C52-0AA138A029D3}"/>
              </a:ext>
            </a:extLst>
          </p:cNvPr>
          <p:cNvSpPr>
            <a:spLocks noGrp="1" noChangeArrowheads="1"/>
          </p:cNvSpPr>
          <p:nvPr>
            <p:ph type="title" idx="4294967295"/>
          </p:nvPr>
        </p:nvSpPr>
        <p:spPr>
          <a:xfrm>
            <a:off x="379828" y="203200"/>
            <a:ext cx="8383172" cy="901700"/>
          </a:xfrm>
        </p:spPr>
        <p:txBody>
          <a:bodyPr lIns="0" tIns="0" rIns="0" bIns="0">
            <a:normAutofit/>
          </a:bodyPr>
          <a:lstStyle/>
          <a:p>
            <a:pPr eaLnBrk="1" hangingPunct="1">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4000" b="1" dirty="0">
                <a:latin typeface="Tahoma" panose="020B0604030504040204" pitchFamily="34" charset="0"/>
                <a:ea typeface="Tahoma" panose="020B0604030504040204" pitchFamily="34" charset="0"/>
                <a:cs typeface="Tahoma" panose="020B0604030504040204" pitchFamily="34" charset="0"/>
              </a:rPr>
              <a:t>Sustaining innovation?</a:t>
            </a:r>
          </a:p>
        </p:txBody>
      </p:sp>
      <p:sp>
        <p:nvSpPr>
          <p:cNvPr id="22531" name="Rectangle 2">
            <a:extLst>
              <a:ext uri="{FF2B5EF4-FFF2-40B4-BE49-F238E27FC236}">
                <a16:creationId xmlns:a16="http://schemas.microsoft.com/office/drawing/2014/main" id="{98EDC229-6655-4168-9CD4-4D3402FE6402}"/>
              </a:ext>
            </a:extLst>
          </p:cNvPr>
          <p:cNvSpPr>
            <a:spLocks noGrp="1" noChangeArrowheads="1"/>
          </p:cNvSpPr>
          <p:nvPr>
            <p:ph type="body" idx="4294967295"/>
          </p:nvPr>
        </p:nvSpPr>
        <p:spPr>
          <a:xfrm>
            <a:off x="107504" y="2472962"/>
            <a:ext cx="8862646" cy="3294306"/>
          </a:xfrm>
        </p:spPr>
        <p:txBody>
          <a:bodyPr lIns="0" tIns="0" rIns="0" bIns="0">
            <a:normAutofit fontScale="92500"/>
          </a:bodyPr>
          <a:lstStyle/>
          <a:p>
            <a:pPr eaLnBrk="1" hangingPunct="1">
              <a:tabLst>
                <a:tab pos="882650" algn="l"/>
                <a:tab pos="1797050" algn="l"/>
                <a:tab pos="2711450" algn="l"/>
                <a:tab pos="3625850" algn="l"/>
                <a:tab pos="4540250" algn="l"/>
                <a:tab pos="5454650" algn="l"/>
                <a:tab pos="6369050" algn="l"/>
                <a:tab pos="7283450" algn="l"/>
                <a:tab pos="8197850" algn="l"/>
                <a:tab pos="9112250" algn="l"/>
                <a:tab pos="10026650" algn="l"/>
                <a:tab pos="10304463" algn="l"/>
                <a:tab pos="10753725" algn="l"/>
                <a:tab pos="10756900" algn="l"/>
                <a:tab pos="10760075" algn="l"/>
                <a:tab pos="10763250" algn="l"/>
                <a:tab pos="10766425" algn="l"/>
                <a:tab pos="10769600" algn="l"/>
                <a:tab pos="10772775" algn="l"/>
                <a:tab pos="10775950" algn="l"/>
                <a:tab pos="10779125" algn="l"/>
              </a:tabLst>
            </a:pPr>
            <a:r>
              <a:rPr lang="en-GB" altLang="en-US" sz="2800" b="1" dirty="0"/>
              <a:t>Innovation = theoretical + technical   +  commercial</a:t>
            </a:r>
            <a:br>
              <a:rPr lang="en-GB" altLang="en-US" sz="2800" b="1" dirty="0"/>
            </a:br>
            <a:r>
              <a:rPr lang="en-GB" altLang="en-US" sz="2800" b="1" dirty="0"/>
              <a:t>		conception	     invention     exploitation</a:t>
            </a:r>
            <a:br>
              <a:rPr lang="en-GB" altLang="en-US" sz="2800" b="1" dirty="0"/>
            </a:br>
            <a:endParaRPr lang="en-GB" altLang="en-US" sz="2800" b="1" dirty="0"/>
          </a:p>
          <a:p>
            <a:pPr eaLnBrk="1" hangingPunct="1">
              <a:tabLst>
                <a:tab pos="882650" algn="l"/>
                <a:tab pos="1797050" algn="l"/>
                <a:tab pos="2711450" algn="l"/>
                <a:tab pos="3625850" algn="l"/>
                <a:tab pos="4540250" algn="l"/>
                <a:tab pos="5454650" algn="l"/>
                <a:tab pos="6369050" algn="l"/>
                <a:tab pos="7283450" algn="l"/>
                <a:tab pos="8197850" algn="l"/>
                <a:tab pos="9112250" algn="l"/>
                <a:tab pos="10026650" algn="l"/>
                <a:tab pos="10304463" algn="l"/>
                <a:tab pos="10753725" algn="l"/>
                <a:tab pos="10756900" algn="l"/>
                <a:tab pos="10760075" algn="l"/>
                <a:tab pos="10763250" algn="l"/>
                <a:tab pos="10766425" algn="l"/>
                <a:tab pos="10769600" algn="l"/>
                <a:tab pos="10772775" algn="l"/>
                <a:tab pos="10775950" algn="l"/>
                <a:tab pos="10779125" algn="l"/>
              </a:tabLst>
            </a:pPr>
            <a:r>
              <a:rPr lang="en-GB" altLang="en-US" sz="3000" dirty="0"/>
              <a:t>Innovation is the management of all the activities involved in the process of idea generation, technology development, manufacturing and marketing of a new product or service. (Trott, 2012)</a:t>
            </a:r>
          </a:p>
        </p:txBody>
      </p:sp>
      <p:pic>
        <p:nvPicPr>
          <p:cNvPr id="22532" name="Picture 4">
            <a:extLst>
              <a:ext uri="{FF2B5EF4-FFF2-40B4-BE49-F238E27FC236}">
                <a16:creationId xmlns:a16="http://schemas.microsoft.com/office/drawing/2014/main" id="{F2C92E08-DD5D-4718-870E-8D3109076E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1067035"/>
            <a:ext cx="720725"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22533" name="Picture 5">
            <a:extLst>
              <a:ext uri="{FF2B5EF4-FFF2-40B4-BE49-F238E27FC236}">
                <a16:creationId xmlns:a16="http://schemas.microsoft.com/office/drawing/2014/main" id="{AC1077BB-747D-4887-AAC1-FF552CCF6E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8170" y="1227771"/>
            <a:ext cx="1117600" cy="100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22534" name="Picture 1">
            <a:extLst>
              <a:ext uri="{FF2B5EF4-FFF2-40B4-BE49-F238E27FC236}">
                <a16:creationId xmlns:a16="http://schemas.microsoft.com/office/drawing/2014/main" id="{FADB2762-064F-4896-8073-51C633B82AB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62277" y="1119821"/>
            <a:ext cx="831850" cy="1109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1E7AFAB5-9268-475F-A2D3-F710412C298D}"/>
              </a:ext>
            </a:extLst>
          </p:cNvPr>
          <p:cNvSpPr>
            <a:spLocks noGrp="1" noChangeArrowheads="1"/>
          </p:cNvSpPr>
          <p:nvPr>
            <p:ph type="title"/>
          </p:nvPr>
        </p:nvSpPr>
        <p:spPr>
          <a:xfrm>
            <a:off x="460375" y="0"/>
            <a:ext cx="8456613" cy="1143000"/>
          </a:xfrm>
        </p:spPr>
        <p:txBody>
          <a:bodyPr>
            <a:normAutofit/>
          </a:bodyPr>
          <a:lstStyle/>
          <a:p>
            <a:r>
              <a:rPr lang="en-US" altLang="en-US" sz="3600" b="1" dirty="0">
                <a:latin typeface="Tahoma" panose="020B0604030504040204" pitchFamily="34" charset="0"/>
                <a:ea typeface="Tahoma" panose="020B0604030504040204" pitchFamily="34" charset="0"/>
                <a:cs typeface="Tahoma" panose="020B0604030504040204" pitchFamily="34" charset="0"/>
              </a:rPr>
              <a:t>Commercial considerations</a:t>
            </a:r>
          </a:p>
        </p:txBody>
      </p:sp>
      <p:sp>
        <p:nvSpPr>
          <p:cNvPr id="23556" name="TextBox 2">
            <a:extLst>
              <a:ext uri="{FF2B5EF4-FFF2-40B4-BE49-F238E27FC236}">
                <a16:creationId xmlns:a16="http://schemas.microsoft.com/office/drawing/2014/main" id="{E81F1D9B-C2D4-4522-BC8C-AF47663B6EAF}"/>
              </a:ext>
            </a:extLst>
          </p:cNvPr>
          <p:cNvSpPr txBox="1">
            <a:spLocks noChangeArrowheads="1"/>
          </p:cNvSpPr>
          <p:nvPr/>
        </p:nvSpPr>
        <p:spPr bwMode="auto">
          <a:xfrm>
            <a:off x="98474" y="1052513"/>
            <a:ext cx="8818514"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rgbClr val="002F60"/>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rgbClr val="002F60"/>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rgbClr val="002F60"/>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rgbClr val="002F60"/>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rgbClr val="002F60"/>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2F60"/>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2F60"/>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2F60"/>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2F60"/>
                </a:solidFill>
                <a:latin typeface="Arial" panose="020B0604020202020204" pitchFamily="34" charset="0"/>
                <a:ea typeface="ＭＳ Ｐゴシック" panose="020B0600070205080204" pitchFamily="34" charset="-128"/>
              </a:defRPr>
            </a:lvl9pPr>
          </a:lstStyle>
          <a:p>
            <a:pPr marL="514350" indent="-514350">
              <a:spcBef>
                <a:spcPct val="0"/>
              </a:spcBef>
              <a:buFont typeface="+mj-lt"/>
              <a:buAutoNum type="arabicPeriod"/>
            </a:pPr>
            <a:r>
              <a:rPr lang="en-AU" altLang="en-US" sz="3600" dirty="0">
                <a:solidFill>
                  <a:schemeClr val="tx1"/>
                </a:solidFill>
              </a:rPr>
              <a:t>How can it be economically viable?</a:t>
            </a:r>
          </a:p>
          <a:p>
            <a:pPr marL="514350" indent="-514350">
              <a:spcBef>
                <a:spcPct val="0"/>
              </a:spcBef>
              <a:buFont typeface="+mj-lt"/>
              <a:buAutoNum type="arabicPeriod"/>
            </a:pPr>
            <a:r>
              <a:rPr lang="en-AU" altLang="en-US" sz="3600" dirty="0">
                <a:solidFill>
                  <a:schemeClr val="tx1"/>
                </a:solidFill>
              </a:rPr>
              <a:t>How to protect the idea?</a:t>
            </a:r>
          </a:p>
          <a:p>
            <a:pPr marL="514350" indent="-514350">
              <a:spcBef>
                <a:spcPct val="0"/>
              </a:spcBef>
              <a:buFont typeface="+mj-lt"/>
              <a:buAutoNum type="arabicPeriod"/>
            </a:pPr>
            <a:r>
              <a:rPr lang="en-AU" altLang="en-US" sz="3600" dirty="0">
                <a:solidFill>
                  <a:schemeClr val="tx1"/>
                </a:solidFill>
              </a:rPr>
              <a:t>Who would be the market for it? </a:t>
            </a:r>
          </a:p>
          <a:p>
            <a:pPr marL="514350" indent="-514350">
              <a:spcBef>
                <a:spcPct val="0"/>
              </a:spcBef>
              <a:buFont typeface="+mj-lt"/>
              <a:buAutoNum type="arabicPeriod"/>
            </a:pPr>
            <a:r>
              <a:rPr lang="en-AU" altLang="en-US" sz="3600" dirty="0">
                <a:solidFill>
                  <a:schemeClr val="tx1"/>
                </a:solidFill>
              </a:rPr>
              <a:t>Who can we partner with to get the product/service to consumers?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4294967295"/>
          </p:nvPr>
        </p:nvSpPr>
        <p:spPr>
          <a:xfrm>
            <a:off x="7848600" y="6028593"/>
            <a:ext cx="838200" cy="439615"/>
          </a:xfrm>
          <a:prstGeom prst="rect">
            <a:avLst/>
          </a:prstGeom>
        </p:spPr>
        <p:txBody>
          <a:bodyPr/>
          <a:lstStyle/>
          <a:p>
            <a:fld id="{AEA96D53-6018-43FE-BA2B-A848A5EF4256}" type="slidenum">
              <a:rPr lang="en-US">
                <a:solidFill>
                  <a:prstClr val="black"/>
                </a:solidFill>
              </a:rPr>
              <a:pPr/>
              <a:t>51</a:t>
            </a:fld>
            <a:endParaRPr lang="en-US" dirty="0">
              <a:solidFill>
                <a:prstClr val="black"/>
              </a:solidFill>
            </a:endParaRPr>
          </a:p>
        </p:txBody>
      </p:sp>
      <p:sp>
        <p:nvSpPr>
          <p:cNvPr id="70658" name="Rectangle 2"/>
          <p:cNvSpPr>
            <a:spLocks noGrp="1" noChangeArrowheads="1"/>
          </p:cNvSpPr>
          <p:nvPr>
            <p:ph type="title"/>
          </p:nvPr>
        </p:nvSpPr>
        <p:spPr>
          <a:xfrm>
            <a:off x="1846774" y="1235525"/>
            <a:ext cx="5317514" cy="562708"/>
          </a:xfrm>
        </p:spPr>
        <p:txBody>
          <a:bodyPr>
            <a:normAutofit fontScale="90000"/>
          </a:bodyPr>
          <a:lstStyle/>
          <a:p>
            <a:r>
              <a:rPr lang="en-GB" dirty="0">
                <a:solidFill>
                  <a:schemeClr val="bg1"/>
                </a:solidFill>
              </a:rPr>
              <a:t>What is eco-innovation? </a:t>
            </a:r>
            <a:br>
              <a:rPr lang="en-GB" sz="2954" b="1" dirty="0">
                <a:solidFill>
                  <a:schemeClr val="bg1"/>
                </a:solidFill>
              </a:rPr>
            </a:br>
            <a:endParaRPr lang="en-GB" sz="2954" b="1" dirty="0">
              <a:solidFill>
                <a:schemeClr val="bg1"/>
              </a:solidFill>
            </a:endParaRPr>
          </a:p>
        </p:txBody>
      </p:sp>
      <p:sp>
        <p:nvSpPr>
          <p:cNvPr id="70659" name="Rectangle 3"/>
          <p:cNvSpPr>
            <a:spLocks noGrp="1" noChangeArrowheads="1"/>
          </p:cNvSpPr>
          <p:nvPr>
            <p:ph type="body" idx="1"/>
          </p:nvPr>
        </p:nvSpPr>
        <p:spPr>
          <a:xfrm>
            <a:off x="140677" y="239177"/>
            <a:ext cx="6499274" cy="6499247"/>
          </a:xfrm>
        </p:spPr>
        <p:txBody>
          <a:bodyPr>
            <a:normAutofit/>
          </a:bodyPr>
          <a:lstStyle/>
          <a:p>
            <a:pPr marL="0" indent="0">
              <a:lnSpc>
                <a:spcPct val="80000"/>
              </a:lnSpc>
              <a:buNone/>
            </a:pPr>
            <a:r>
              <a:rPr lang="en-GB" sz="3400" b="1" dirty="0">
                <a:ea typeface="Verdana" pitchFamily="34" charset="0"/>
                <a:cs typeface="Verdana" pitchFamily="34" charset="0"/>
              </a:rPr>
              <a:t>Subset of innovation</a:t>
            </a:r>
          </a:p>
          <a:p>
            <a:pPr>
              <a:lnSpc>
                <a:spcPct val="80000"/>
              </a:lnSpc>
            </a:pPr>
            <a:endParaRPr lang="en-GB" sz="3400" b="1" dirty="0">
              <a:ea typeface="Verdana" pitchFamily="34" charset="0"/>
              <a:cs typeface="Verdana" pitchFamily="34" charset="0"/>
            </a:endParaRPr>
          </a:p>
          <a:p>
            <a:pPr marL="422041" indent="-422041">
              <a:lnSpc>
                <a:spcPct val="80000"/>
              </a:lnSpc>
            </a:pPr>
            <a:r>
              <a:rPr lang="en-GB" sz="2400" b="1" dirty="0">
                <a:ea typeface="Verdana" pitchFamily="34" charset="0"/>
                <a:cs typeface="Verdana" pitchFamily="34" charset="0"/>
              </a:rPr>
              <a:t>reduces the use of natural resources</a:t>
            </a:r>
          </a:p>
          <a:p>
            <a:pPr marL="422041" indent="-422041">
              <a:lnSpc>
                <a:spcPct val="80000"/>
              </a:lnSpc>
            </a:pPr>
            <a:r>
              <a:rPr lang="en-GB" sz="2400" b="1" dirty="0">
                <a:ea typeface="Verdana" pitchFamily="34" charset="0"/>
                <a:cs typeface="Verdana" pitchFamily="34" charset="0"/>
              </a:rPr>
              <a:t>decreases the release of harmful substances across the whole life cycle</a:t>
            </a:r>
          </a:p>
          <a:p>
            <a:pPr marL="422041" indent="-422041">
              <a:lnSpc>
                <a:spcPct val="80000"/>
              </a:lnSpc>
            </a:pPr>
            <a:r>
              <a:rPr lang="en-GB" sz="2400" b="1" dirty="0">
                <a:ea typeface="Verdana" pitchFamily="34" charset="0"/>
                <a:cs typeface="Verdana" pitchFamily="34" charset="0"/>
              </a:rPr>
              <a:t>benefits the environment</a:t>
            </a:r>
          </a:p>
          <a:p>
            <a:pPr>
              <a:lnSpc>
                <a:spcPct val="80000"/>
              </a:lnSpc>
            </a:pPr>
            <a:endParaRPr lang="en-GB" sz="2400" b="1" dirty="0">
              <a:ea typeface="Verdana" pitchFamily="34" charset="0"/>
              <a:cs typeface="Verdana" pitchFamily="34" charset="0"/>
            </a:endParaRPr>
          </a:p>
          <a:p>
            <a:pPr>
              <a:lnSpc>
                <a:spcPct val="80000"/>
              </a:lnSpc>
            </a:pPr>
            <a:r>
              <a:rPr lang="en-GB" sz="2400" b="1" dirty="0">
                <a:ea typeface="Verdana" pitchFamily="34" charset="0"/>
                <a:cs typeface="Verdana" pitchFamily="34" charset="0"/>
              </a:rPr>
              <a:t>Can be non-technological and in non-environmental areas</a:t>
            </a:r>
          </a:p>
          <a:p>
            <a:pPr>
              <a:lnSpc>
                <a:spcPct val="80000"/>
              </a:lnSpc>
            </a:pPr>
            <a:endParaRPr lang="en-GB" sz="3400" b="1" dirty="0">
              <a:ea typeface="Verdana" pitchFamily="34" charset="0"/>
              <a:cs typeface="Verdana" pitchFamily="34" charset="0"/>
            </a:endParaRPr>
          </a:p>
          <a:p>
            <a:pPr>
              <a:lnSpc>
                <a:spcPct val="80000"/>
              </a:lnSpc>
            </a:pPr>
            <a:r>
              <a:rPr lang="en-GB" sz="3400" b="1" dirty="0">
                <a:solidFill>
                  <a:srgbClr val="FF0000"/>
                </a:solidFill>
                <a:ea typeface="Verdana" pitchFamily="34" charset="0"/>
                <a:cs typeface="Verdana" pitchFamily="34" charset="0"/>
              </a:rPr>
              <a:t>Marriage</a:t>
            </a:r>
            <a:r>
              <a:rPr lang="en-GB" sz="3400" b="1" dirty="0">
                <a:ea typeface="Verdana" pitchFamily="34" charset="0"/>
                <a:cs typeface="Verdana" pitchFamily="34" charset="0"/>
              </a:rPr>
              <a:t> between </a:t>
            </a:r>
            <a:r>
              <a:rPr lang="en-GB" sz="3400" b="1" dirty="0">
                <a:solidFill>
                  <a:srgbClr val="FF0000"/>
                </a:solidFill>
                <a:ea typeface="Verdana" pitchFamily="34" charset="0"/>
                <a:cs typeface="Verdana" pitchFamily="34" charset="0"/>
              </a:rPr>
              <a:t>economic</a:t>
            </a:r>
            <a:r>
              <a:rPr lang="en-GB" sz="3400" b="1" dirty="0">
                <a:ea typeface="Verdana" pitchFamily="34" charset="0"/>
                <a:cs typeface="Verdana" pitchFamily="34" charset="0"/>
              </a:rPr>
              <a:t> and </a:t>
            </a:r>
            <a:r>
              <a:rPr lang="en-GB" sz="3400" b="1" dirty="0">
                <a:solidFill>
                  <a:srgbClr val="FF0000"/>
                </a:solidFill>
                <a:ea typeface="Verdana" pitchFamily="34" charset="0"/>
                <a:cs typeface="Verdana" pitchFamily="34" charset="0"/>
              </a:rPr>
              <a:t>environmental agenda</a:t>
            </a:r>
            <a:r>
              <a:rPr lang="en-GB" sz="3400" b="1" dirty="0">
                <a:solidFill>
                  <a:schemeClr val="accent6">
                    <a:lumMod val="50000"/>
                  </a:schemeClr>
                </a:solidFill>
                <a:ea typeface="Verdana" pitchFamily="34" charset="0"/>
                <a:cs typeface="Verdana" pitchFamily="34" charset="0"/>
              </a:rPr>
              <a:t>.</a:t>
            </a:r>
          </a:p>
          <a:p>
            <a:pPr>
              <a:lnSpc>
                <a:spcPct val="80000"/>
              </a:lnSpc>
            </a:pPr>
            <a:endParaRPr lang="en-GB" sz="1846" b="1"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68142" y="239178"/>
            <a:ext cx="1559055" cy="1559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5940" y="2670068"/>
            <a:ext cx="1830860" cy="1830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5663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animEffect transition="in" filter="fade">
                                      <p:cBhvr>
                                        <p:cTn id="7" dur="500"/>
                                        <p:tgtEl>
                                          <p:spTgt spid="706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0659">
                                            <p:txEl>
                                              <p:pRg st="2" end="2"/>
                                            </p:txEl>
                                          </p:spTgt>
                                        </p:tgtEl>
                                        <p:attrNameLst>
                                          <p:attrName>style.visibility</p:attrName>
                                        </p:attrNameLst>
                                      </p:cBhvr>
                                      <p:to>
                                        <p:strVal val="visible"/>
                                      </p:to>
                                    </p:set>
                                    <p:animEffect transition="in" filter="fade">
                                      <p:cBhvr>
                                        <p:cTn id="12" dur="500"/>
                                        <p:tgtEl>
                                          <p:spTgt spid="7065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0659">
                                            <p:txEl>
                                              <p:pRg st="3" end="3"/>
                                            </p:txEl>
                                          </p:spTgt>
                                        </p:tgtEl>
                                        <p:attrNameLst>
                                          <p:attrName>style.visibility</p:attrName>
                                        </p:attrNameLst>
                                      </p:cBhvr>
                                      <p:to>
                                        <p:strVal val="visible"/>
                                      </p:to>
                                    </p:set>
                                    <p:animEffect transition="in" filter="fade">
                                      <p:cBhvr>
                                        <p:cTn id="17" dur="500"/>
                                        <p:tgtEl>
                                          <p:spTgt spid="7065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0659">
                                            <p:txEl>
                                              <p:pRg st="4" end="4"/>
                                            </p:txEl>
                                          </p:spTgt>
                                        </p:tgtEl>
                                        <p:attrNameLst>
                                          <p:attrName>style.visibility</p:attrName>
                                        </p:attrNameLst>
                                      </p:cBhvr>
                                      <p:to>
                                        <p:strVal val="visible"/>
                                      </p:to>
                                    </p:set>
                                    <p:animEffect transition="in" filter="fade">
                                      <p:cBhvr>
                                        <p:cTn id="22" dur="500"/>
                                        <p:tgtEl>
                                          <p:spTgt spid="7065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0659">
                                            <p:txEl>
                                              <p:pRg st="6" end="6"/>
                                            </p:txEl>
                                          </p:spTgt>
                                        </p:tgtEl>
                                        <p:attrNameLst>
                                          <p:attrName>style.visibility</p:attrName>
                                        </p:attrNameLst>
                                      </p:cBhvr>
                                      <p:to>
                                        <p:strVal val="visible"/>
                                      </p:to>
                                    </p:set>
                                    <p:animEffect transition="in" filter="fade">
                                      <p:cBhvr>
                                        <p:cTn id="27" dur="500"/>
                                        <p:tgtEl>
                                          <p:spTgt spid="70659">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0659">
                                            <p:txEl>
                                              <p:pRg st="8" end="8"/>
                                            </p:txEl>
                                          </p:spTgt>
                                        </p:tgtEl>
                                        <p:attrNameLst>
                                          <p:attrName>style.visibility</p:attrName>
                                        </p:attrNameLst>
                                      </p:cBhvr>
                                      <p:to>
                                        <p:strVal val="visible"/>
                                      </p:to>
                                    </p:set>
                                    <p:animEffect transition="in" filter="fade">
                                      <p:cBhvr>
                                        <p:cTn id="32" dur="500"/>
                                        <p:tgtEl>
                                          <p:spTgt spid="7065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uiExpand="1"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2582</TotalTime>
  <Words>3500</Words>
  <Application>Microsoft Office PowerPoint</Application>
  <PresentationFormat>On-screen Show (4:3)</PresentationFormat>
  <Paragraphs>320</Paragraphs>
  <Slides>51</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51</vt:i4>
      </vt:variant>
    </vt:vector>
  </HeadingPairs>
  <TitlesOfParts>
    <vt:vector size="62" baseType="lpstr">
      <vt:lpstr>Arial</vt:lpstr>
      <vt:lpstr>Arial Black</vt:lpstr>
      <vt:lpstr>Calibri</vt:lpstr>
      <vt:lpstr>Monotype Sorts</vt:lpstr>
      <vt:lpstr>Myriad Pro</vt:lpstr>
      <vt:lpstr>Tahoma</vt:lpstr>
      <vt:lpstr>Times</vt:lpstr>
      <vt:lpstr>Times New Roman</vt:lpstr>
      <vt:lpstr>Verdana</vt:lpstr>
      <vt:lpstr>Wingdings</vt:lpstr>
      <vt:lpstr>20140311PresentationUWTSDTemplate</vt:lpstr>
      <vt:lpstr>Developing Innovation  and  Creativity for Business Advantage Week 9  Innovation  &amp;  Sustainable Development </vt:lpstr>
      <vt:lpstr>Recap</vt:lpstr>
      <vt:lpstr>Innovation  &amp;  Sustainable Development </vt:lpstr>
      <vt:lpstr>PowerPoint Presentation</vt:lpstr>
      <vt:lpstr>SUSTAINABLE INNOVATION How can it be commercially viable?</vt:lpstr>
      <vt:lpstr>Sustainable Innovation</vt:lpstr>
      <vt:lpstr>What kind of innovation?</vt:lpstr>
      <vt:lpstr>Why sustainable innovations is important? </vt:lpstr>
      <vt:lpstr>Innovation in contemporarary org.</vt:lpstr>
      <vt:lpstr>Behaviour/consumption side</vt:lpstr>
      <vt:lpstr>Initiative on S&amp;T for Sustainability</vt:lpstr>
      <vt:lpstr>Sustainability in Context…</vt:lpstr>
      <vt:lpstr>Innovation towards sustainability…..</vt:lpstr>
      <vt:lpstr>The role of Innovation in Science &amp; Technology</vt:lpstr>
      <vt:lpstr>Strategic approach needed to better mobilize S&amp;T for sustainability</vt:lpstr>
      <vt:lpstr>Priorities: Harnessing innovative S&amp;T to action</vt:lpstr>
      <vt:lpstr>How to do it?  An International Research System for Sustainable Development</vt:lpstr>
      <vt:lpstr>An International Research System for Sustainable Development</vt:lpstr>
      <vt:lpstr>Innovation Policy for Green Technologies Introduction</vt:lpstr>
      <vt:lpstr>Special features related to  eco-innovation policy</vt:lpstr>
      <vt:lpstr>Sustainable Development Goals: A Universal Agenda </vt:lpstr>
      <vt:lpstr>Key Messages (1) </vt:lpstr>
      <vt:lpstr>Key Messages (2)</vt:lpstr>
      <vt:lpstr>Key Messages (3)</vt:lpstr>
      <vt:lpstr>Historical evolution of sustainability: Concepts and Theories Outline </vt:lpstr>
      <vt:lpstr>Sustainability initiatives </vt:lpstr>
      <vt:lpstr>Sustainable development: principles &amp; thoughts</vt:lpstr>
      <vt:lpstr>What is different?</vt:lpstr>
      <vt:lpstr>Institutional structures</vt:lpstr>
      <vt:lpstr>Three components of sustainability</vt:lpstr>
      <vt:lpstr>PowerPoint Presentation</vt:lpstr>
      <vt:lpstr>PowerPoint Presentation</vt:lpstr>
      <vt:lpstr>Evolving sustainability theories</vt:lpstr>
      <vt:lpstr>Key concepts</vt:lpstr>
      <vt:lpstr>Natural Systems are diverse &amp;  complex…</vt:lpstr>
      <vt:lpstr>…evolving and adaptive….</vt:lpstr>
      <vt:lpstr>The integrity of these systems is key to their resilience</vt:lpstr>
      <vt:lpstr>Social systems are also diverse….</vt:lpstr>
      <vt:lpstr>…complex…</vt:lpstr>
      <vt:lpstr>…and maintaining their integrity and diversity is key…..</vt:lpstr>
      <vt:lpstr>…to allow them to evolve &amp; adapt…..</vt:lpstr>
      <vt:lpstr>…to the changing world we live in</vt:lpstr>
      <vt:lpstr>One size does not fit all….</vt:lpstr>
      <vt:lpstr>Key concepts cont’d.</vt:lpstr>
      <vt:lpstr> Guiding principles</vt:lpstr>
      <vt:lpstr>Key questions</vt:lpstr>
      <vt:lpstr>Roles in Pursuing Sustainability </vt:lpstr>
      <vt:lpstr>SUSTAINABLE INNOVATION How can it be commercially viable?</vt:lpstr>
      <vt:lpstr>Sustaining innovation?</vt:lpstr>
      <vt:lpstr>Commercial considerations</vt:lpstr>
      <vt:lpstr>What is eco-innovation?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161</cp:revision>
  <cp:lastPrinted>2018-07-09T15:27:01Z</cp:lastPrinted>
  <dcterms:created xsi:type="dcterms:W3CDTF">2002-10-07T19:43:58Z</dcterms:created>
  <dcterms:modified xsi:type="dcterms:W3CDTF">2020-06-11T05:04:29Z</dcterms:modified>
</cp:coreProperties>
</file>