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4" r:id="rId2"/>
    <p:sldId id="374" r:id="rId3"/>
    <p:sldId id="345" r:id="rId4"/>
    <p:sldId id="346" r:id="rId5"/>
    <p:sldId id="347" r:id="rId6"/>
    <p:sldId id="348" r:id="rId7"/>
    <p:sldId id="350" r:id="rId8"/>
    <p:sldId id="351" r:id="rId9"/>
    <p:sldId id="352" r:id="rId10"/>
    <p:sldId id="353" r:id="rId11"/>
    <p:sldId id="354" r:id="rId12"/>
    <p:sldId id="355" r:id="rId13"/>
    <p:sldId id="356" r:id="rId14"/>
    <p:sldId id="357" r:id="rId15"/>
    <p:sldId id="358" r:id="rId16"/>
    <p:sldId id="359" r:id="rId17"/>
    <p:sldId id="360" r:id="rId18"/>
    <p:sldId id="361" r:id="rId19"/>
    <p:sldId id="362" r:id="rId20"/>
    <p:sldId id="363" r:id="rId21"/>
    <p:sldId id="365" r:id="rId22"/>
    <p:sldId id="366" r:id="rId23"/>
    <p:sldId id="371" r:id="rId24"/>
    <p:sldId id="367" r:id="rId25"/>
    <p:sldId id="368" r:id="rId26"/>
    <p:sldId id="369" r:id="rId27"/>
    <p:sldId id="370" r:id="rId28"/>
    <p:sldId id="372" r:id="rId29"/>
    <p:sldId id="375" r:id="rId30"/>
    <p:sldId id="373"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59" d="100"/>
          <a:sy n="59" d="100"/>
        </p:scale>
        <p:origin x="900" y="84"/>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adius David Kulothungan" userId="5e27f31e-8d93-482e-ac92-c74194db9cf9" providerId="ADAL" clId="{A0F0B438-AA28-4F3B-BCE0-1C6A90EB2842}"/>
    <pc:docChg chg="custSel addSld modSld sldOrd">
      <pc:chgData name="Gladius David Kulothungan" userId="5e27f31e-8d93-482e-ac92-c74194db9cf9" providerId="ADAL" clId="{A0F0B438-AA28-4F3B-BCE0-1C6A90EB2842}" dt="2025-05-07T17:52:47.541" v="40" actId="27636"/>
      <pc:docMkLst>
        <pc:docMk/>
      </pc:docMkLst>
      <pc:sldChg chg="ord">
        <pc:chgData name="Gladius David Kulothungan" userId="5e27f31e-8d93-482e-ac92-c74194db9cf9" providerId="ADAL" clId="{A0F0B438-AA28-4F3B-BCE0-1C6A90EB2842}" dt="2025-05-07T17:49:20.514" v="2"/>
        <pc:sldMkLst>
          <pc:docMk/>
          <pc:sldMk cId="0" sldId="373"/>
        </pc:sldMkLst>
      </pc:sldChg>
      <pc:sldChg chg="modSp mod">
        <pc:chgData name="Gladius David Kulothungan" userId="5e27f31e-8d93-482e-ac92-c74194db9cf9" providerId="ADAL" clId="{A0F0B438-AA28-4F3B-BCE0-1C6A90EB2842}" dt="2025-05-07T17:52:47.541" v="40" actId="27636"/>
        <pc:sldMkLst>
          <pc:docMk/>
          <pc:sldMk cId="0" sldId="374"/>
        </pc:sldMkLst>
        <pc:spChg chg="mod">
          <ac:chgData name="Gladius David Kulothungan" userId="5e27f31e-8d93-482e-ac92-c74194db9cf9" providerId="ADAL" clId="{A0F0B438-AA28-4F3B-BCE0-1C6A90EB2842}" dt="2025-05-07T17:52:47.541" v="40" actId="27636"/>
          <ac:spMkLst>
            <pc:docMk/>
            <pc:sldMk cId="0" sldId="374"/>
            <ac:spMk id="3" creationId="{00000000-0000-0000-0000-000000000000}"/>
          </ac:spMkLst>
        </pc:spChg>
      </pc:sldChg>
      <pc:sldChg chg="modSp new mod ord">
        <pc:chgData name="Gladius David Kulothungan" userId="5e27f31e-8d93-482e-ac92-c74194db9cf9" providerId="ADAL" clId="{A0F0B438-AA28-4F3B-BCE0-1C6A90EB2842}" dt="2025-05-07T17:50:45.351" v="16"/>
        <pc:sldMkLst>
          <pc:docMk/>
          <pc:sldMk cId="2034354080" sldId="375"/>
        </pc:sldMkLst>
        <pc:spChg chg="mod">
          <ac:chgData name="Gladius David Kulothungan" userId="5e27f31e-8d93-482e-ac92-c74194db9cf9" providerId="ADAL" clId="{A0F0B438-AA28-4F3B-BCE0-1C6A90EB2842}" dt="2025-05-07T17:49:58.490" v="13" actId="1076"/>
          <ac:spMkLst>
            <pc:docMk/>
            <pc:sldMk cId="2034354080" sldId="375"/>
            <ac:spMk id="2" creationId="{5F68C230-E72F-2C4C-9ED9-E8DA1E953A05}"/>
          </ac:spMkLst>
        </pc:spChg>
        <pc:spChg chg="mod">
          <ac:chgData name="Gladius David Kulothungan" userId="5e27f31e-8d93-482e-ac92-c74194db9cf9" providerId="ADAL" clId="{A0F0B438-AA28-4F3B-BCE0-1C6A90EB2842}" dt="2025-05-07T17:50:45.351" v="16"/>
          <ac:spMkLst>
            <pc:docMk/>
            <pc:sldMk cId="2034354080" sldId="375"/>
            <ac:spMk id="3" creationId="{9085B397-22F7-346F-3F1C-BFA05CD96FF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BFD6EC-FBAB-FC43-BA09-365765A4BBD7}" type="doc">
      <dgm:prSet loTypeId="urn:microsoft.com/office/officeart/2008/layout/RadialCluster" loCatId="" qsTypeId="urn:microsoft.com/office/officeart/2005/8/quickstyle/simple4" qsCatId="simple" csTypeId="urn:microsoft.com/office/officeart/2005/8/colors/accent1_2" csCatId="accent1" phldr="1"/>
      <dgm:spPr/>
      <dgm:t>
        <a:bodyPr/>
        <a:lstStyle/>
        <a:p>
          <a:endParaRPr lang="en-US"/>
        </a:p>
      </dgm:t>
    </dgm:pt>
    <dgm:pt modelId="{FF119EA8-6D1F-784B-B73F-9FA254FEA24C}">
      <dgm:prSet phldrT="[Text]"/>
      <dgm:spPr/>
      <dgm:t>
        <a:bodyPr/>
        <a:lstStyle/>
        <a:p>
          <a:r>
            <a:rPr lang="en-US" dirty="0"/>
            <a:t>HR Leader</a:t>
          </a:r>
        </a:p>
      </dgm:t>
    </dgm:pt>
    <dgm:pt modelId="{F40968CF-3C79-6547-B21B-3BC842DF0D72}" type="parTrans" cxnId="{728B2C66-AD3A-B44A-B1C3-AFC6D524EEE0}">
      <dgm:prSet/>
      <dgm:spPr/>
      <dgm:t>
        <a:bodyPr/>
        <a:lstStyle/>
        <a:p>
          <a:endParaRPr lang="en-US"/>
        </a:p>
      </dgm:t>
    </dgm:pt>
    <dgm:pt modelId="{99A942BF-18DB-304F-88DF-F7556DF61B86}" type="sibTrans" cxnId="{728B2C66-AD3A-B44A-B1C3-AFC6D524EEE0}">
      <dgm:prSet/>
      <dgm:spPr/>
      <dgm:t>
        <a:bodyPr/>
        <a:lstStyle/>
        <a:p>
          <a:endParaRPr lang="en-US"/>
        </a:p>
      </dgm:t>
    </dgm:pt>
    <dgm:pt modelId="{1B7D2AD1-C030-B048-A0B6-7B89DA1EFF03}">
      <dgm:prSet phldrT="[Text]"/>
      <dgm:spPr/>
      <dgm:t>
        <a:bodyPr/>
        <a:lstStyle/>
        <a:p>
          <a:r>
            <a:rPr lang="en-US" dirty="0"/>
            <a:t>Human Capital Developer</a:t>
          </a:r>
        </a:p>
      </dgm:t>
    </dgm:pt>
    <dgm:pt modelId="{B28B2755-5717-4E45-98C2-E0B9CE803D8B}" type="parTrans" cxnId="{976F0726-C4F7-B140-899E-913724FF8ADC}">
      <dgm:prSet/>
      <dgm:spPr/>
      <dgm:t>
        <a:bodyPr/>
        <a:lstStyle/>
        <a:p>
          <a:endParaRPr lang="en-US"/>
        </a:p>
      </dgm:t>
    </dgm:pt>
    <dgm:pt modelId="{660069B3-0B40-3F44-8A71-5957FE148D36}" type="sibTrans" cxnId="{976F0726-C4F7-B140-899E-913724FF8ADC}">
      <dgm:prSet/>
      <dgm:spPr/>
      <dgm:t>
        <a:bodyPr/>
        <a:lstStyle/>
        <a:p>
          <a:endParaRPr lang="en-US"/>
        </a:p>
      </dgm:t>
    </dgm:pt>
    <dgm:pt modelId="{4287D660-6EF5-2B49-85EC-F7FFE0B82910}">
      <dgm:prSet phldrT="[Text]"/>
      <dgm:spPr/>
      <dgm:t>
        <a:bodyPr/>
        <a:lstStyle/>
        <a:p>
          <a:r>
            <a:rPr lang="en-US" dirty="0"/>
            <a:t>Strategic partner</a:t>
          </a:r>
        </a:p>
      </dgm:t>
    </dgm:pt>
    <dgm:pt modelId="{2A364872-B4A7-494C-B343-0F26B2C89FBC}" type="parTrans" cxnId="{16710AE1-28CB-3449-9343-A1334DABB612}">
      <dgm:prSet/>
      <dgm:spPr/>
      <dgm:t>
        <a:bodyPr/>
        <a:lstStyle/>
        <a:p>
          <a:endParaRPr lang="en-US"/>
        </a:p>
      </dgm:t>
    </dgm:pt>
    <dgm:pt modelId="{4962AEAA-CE09-E548-BAC0-66821A6BEB94}" type="sibTrans" cxnId="{16710AE1-28CB-3449-9343-A1334DABB612}">
      <dgm:prSet/>
      <dgm:spPr/>
      <dgm:t>
        <a:bodyPr/>
        <a:lstStyle/>
        <a:p>
          <a:endParaRPr lang="en-US"/>
        </a:p>
      </dgm:t>
    </dgm:pt>
    <dgm:pt modelId="{460AEA20-2A1F-0849-8DA1-CC17ABD6D3C7}">
      <dgm:prSet phldrT="[Text]"/>
      <dgm:spPr/>
      <dgm:t>
        <a:bodyPr/>
        <a:lstStyle/>
        <a:p>
          <a:r>
            <a:rPr lang="en-US" dirty="0"/>
            <a:t>Employee Advocate</a:t>
          </a:r>
        </a:p>
      </dgm:t>
    </dgm:pt>
    <dgm:pt modelId="{A0B6E2B8-9F45-C34C-84BB-0A12D1D9F6AD}" type="parTrans" cxnId="{8A187A43-DAAC-CC45-B9D6-A2E5E01A2B1B}">
      <dgm:prSet/>
      <dgm:spPr/>
      <dgm:t>
        <a:bodyPr/>
        <a:lstStyle/>
        <a:p>
          <a:endParaRPr lang="en-US"/>
        </a:p>
      </dgm:t>
    </dgm:pt>
    <dgm:pt modelId="{21466AB2-F09B-B14E-A40F-78A8A39369BB}" type="sibTrans" cxnId="{8A187A43-DAAC-CC45-B9D6-A2E5E01A2B1B}">
      <dgm:prSet/>
      <dgm:spPr/>
      <dgm:t>
        <a:bodyPr/>
        <a:lstStyle/>
        <a:p>
          <a:endParaRPr lang="en-US"/>
        </a:p>
      </dgm:t>
    </dgm:pt>
    <dgm:pt modelId="{43A98476-B4CD-E84D-85FA-80ABF58B1D39}">
      <dgm:prSet phldrT="[Text]" custRadScaleRad="117030" custRadScaleInc="51840"/>
      <dgm:spPr/>
      <dgm:t>
        <a:bodyPr/>
        <a:lstStyle/>
        <a:p>
          <a:endParaRPr lang="en-GB"/>
        </a:p>
      </dgm:t>
    </dgm:pt>
    <dgm:pt modelId="{8107DB56-A078-E246-A500-3911318337E8}" type="parTrans" cxnId="{5CC9A630-BED2-D841-9835-B776050F95DE}">
      <dgm:prSet/>
      <dgm:spPr/>
      <dgm:t>
        <a:bodyPr/>
        <a:lstStyle/>
        <a:p>
          <a:endParaRPr lang="en-US"/>
        </a:p>
      </dgm:t>
    </dgm:pt>
    <dgm:pt modelId="{FC7454D5-4DF6-A549-8D9B-E39E427A4175}" type="sibTrans" cxnId="{5CC9A630-BED2-D841-9835-B776050F95DE}">
      <dgm:prSet/>
      <dgm:spPr/>
      <dgm:t>
        <a:bodyPr/>
        <a:lstStyle/>
        <a:p>
          <a:endParaRPr lang="en-US"/>
        </a:p>
      </dgm:t>
    </dgm:pt>
    <dgm:pt modelId="{FEF11BC1-0355-F247-9E41-8395C1ED8D86}">
      <dgm:prSet phldrT="[Text]" custRadScaleRad="117030" custRadScaleInc="51840"/>
      <dgm:spPr/>
      <dgm:t>
        <a:bodyPr/>
        <a:lstStyle/>
        <a:p>
          <a:endParaRPr lang="en-GB"/>
        </a:p>
      </dgm:t>
    </dgm:pt>
    <dgm:pt modelId="{2E47B4CF-5D09-B043-9C21-2C3DC7B924CD}" type="parTrans" cxnId="{01066C02-ADA4-A24A-8311-D7CE9D31902B}">
      <dgm:prSet/>
      <dgm:spPr/>
      <dgm:t>
        <a:bodyPr/>
        <a:lstStyle/>
        <a:p>
          <a:endParaRPr lang="en-US"/>
        </a:p>
      </dgm:t>
    </dgm:pt>
    <dgm:pt modelId="{1E7A1735-1EF2-6B48-BA31-FA973D58D31E}" type="sibTrans" cxnId="{01066C02-ADA4-A24A-8311-D7CE9D31902B}">
      <dgm:prSet/>
      <dgm:spPr/>
      <dgm:t>
        <a:bodyPr/>
        <a:lstStyle/>
        <a:p>
          <a:endParaRPr lang="en-US"/>
        </a:p>
      </dgm:t>
    </dgm:pt>
    <dgm:pt modelId="{E6A0468F-5A5B-CE40-9052-EA69AC4C8618}">
      <dgm:prSet/>
      <dgm:spPr/>
      <dgm:t>
        <a:bodyPr/>
        <a:lstStyle/>
        <a:p>
          <a:r>
            <a:rPr lang="en-US" dirty="0"/>
            <a:t>Functional Expert</a:t>
          </a:r>
        </a:p>
      </dgm:t>
    </dgm:pt>
    <dgm:pt modelId="{824C879D-972E-DC4B-8E20-7D5681ED2C0B}" type="parTrans" cxnId="{A98696A0-BF6D-9940-8A23-0869C8A02D68}">
      <dgm:prSet/>
      <dgm:spPr/>
      <dgm:t>
        <a:bodyPr/>
        <a:lstStyle/>
        <a:p>
          <a:endParaRPr lang="en-US"/>
        </a:p>
      </dgm:t>
    </dgm:pt>
    <dgm:pt modelId="{24859337-718E-EE42-94E6-48300F698398}" type="sibTrans" cxnId="{A98696A0-BF6D-9940-8A23-0869C8A02D68}">
      <dgm:prSet/>
      <dgm:spPr/>
      <dgm:t>
        <a:bodyPr/>
        <a:lstStyle/>
        <a:p>
          <a:endParaRPr lang="en-US"/>
        </a:p>
      </dgm:t>
    </dgm:pt>
    <dgm:pt modelId="{04593B50-BA2C-C242-B564-14E84B1DB3DF}" type="pres">
      <dgm:prSet presAssocID="{85BFD6EC-FBAB-FC43-BA09-365765A4BBD7}" presName="Name0" presStyleCnt="0">
        <dgm:presLayoutVars>
          <dgm:chMax val="1"/>
          <dgm:chPref val="1"/>
          <dgm:dir/>
          <dgm:animOne val="branch"/>
          <dgm:animLvl val="lvl"/>
        </dgm:presLayoutVars>
      </dgm:prSet>
      <dgm:spPr/>
    </dgm:pt>
    <dgm:pt modelId="{A9209E62-0607-8A4E-87C7-307BFF3A787E}" type="pres">
      <dgm:prSet presAssocID="{FF119EA8-6D1F-784B-B73F-9FA254FEA24C}" presName="singleCycle" presStyleCnt="0"/>
      <dgm:spPr/>
    </dgm:pt>
    <dgm:pt modelId="{2EC861AD-C948-2241-8743-C92D35A6DA17}" type="pres">
      <dgm:prSet presAssocID="{FF119EA8-6D1F-784B-B73F-9FA254FEA24C}" presName="singleCenter" presStyleLbl="node1" presStyleIdx="0" presStyleCnt="5" custLinFactNeighborX="254" custLinFactNeighborY="-1097">
        <dgm:presLayoutVars>
          <dgm:chMax val="7"/>
          <dgm:chPref val="7"/>
        </dgm:presLayoutVars>
      </dgm:prSet>
      <dgm:spPr/>
    </dgm:pt>
    <dgm:pt modelId="{B61D27B6-E4B3-684F-9C1F-6F0218E86A4E}" type="pres">
      <dgm:prSet presAssocID="{B28B2755-5717-4E45-98C2-E0B9CE803D8B}" presName="Name56" presStyleLbl="parChTrans1D2" presStyleIdx="0" presStyleCnt="4"/>
      <dgm:spPr/>
    </dgm:pt>
    <dgm:pt modelId="{A60F69C1-A054-D346-92C7-0161B87545FF}" type="pres">
      <dgm:prSet presAssocID="{1B7D2AD1-C030-B048-A0B6-7B89DA1EFF03}" presName="text0" presStyleLbl="node1" presStyleIdx="1" presStyleCnt="5">
        <dgm:presLayoutVars>
          <dgm:bulletEnabled val="1"/>
        </dgm:presLayoutVars>
      </dgm:prSet>
      <dgm:spPr/>
    </dgm:pt>
    <dgm:pt modelId="{0D442DFE-B50C-B548-A3B2-9E517584A15A}" type="pres">
      <dgm:prSet presAssocID="{2A364872-B4A7-494C-B343-0F26B2C89FBC}" presName="Name56" presStyleLbl="parChTrans1D2" presStyleIdx="1" presStyleCnt="4"/>
      <dgm:spPr/>
    </dgm:pt>
    <dgm:pt modelId="{D4F24FA8-4476-3D43-AA83-F8F4287F2137}" type="pres">
      <dgm:prSet presAssocID="{4287D660-6EF5-2B49-85EC-F7FFE0B82910}" presName="text0" presStyleLbl="node1" presStyleIdx="2" presStyleCnt="5" custScaleY="70145" custRadScaleRad="127863" custRadScaleInc="-1794">
        <dgm:presLayoutVars>
          <dgm:bulletEnabled val="1"/>
        </dgm:presLayoutVars>
      </dgm:prSet>
      <dgm:spPr/>
    </dgm:pt>
    <dgm:pt modelId="{479CE421-8BAC-DC47-A317-594368FA9DB1}" type="pres">
      <dgm:prSet presAssocID="{A0B6E2B8-9F45-C34C-84BB-0A12D1D9F6AD}" presName="Name56" presStyleLbl="parChTrans1D2" presStyleIdx="2" presStyleCnt="4"/>
      <dgm:spPr/>
    </dgm:pt>
    <dgm:pt modelId="{37D26819-207D-9343-94E1-05457F9DE444}" type="pres">
      <dgm:prSet presAssocID="{460AEA20-2A1F-0849-8DA1-CC17ABD6D3C7}" presName="text0" presStyleLbl="node1" presStyleIdx="3" presStyleCnt="5" custRadScaleRad="130948" custRadScaleInc="202435">
        <dgm:presLayoutVars>
          <dgm:bulletEnabled val="1"/>
        </dgm:presLayoutVars>
      </dgm:prSet>
      <dgm:spPr/>
    </dgm:pt>
    <dgm:pt modelId="{60B80749-77B9-C241-808C-993A8CA34B01}" type="pres">
      <dgm:prSet presAssocID="{824C879D-972E-DC4B-8E20-7D5681ED2C0B}" presName="Name56" presStyleLbl="parChTrans1D2" presStyleIdx="3" presStyleCnt="4"/>
      <dgm:spPr/>
    </dgm:pt>
    <dgm:pt modelId="{393E9A05-D482-7C49-B1ED-8B540DD6A134}" type="pres">
      <dgm:prSet presAssocID="{E6A0468F-5A5B-CE40-9052-EA69AC4C8618}" presName="text0" presStyleLbl="node1" presStyleIdx="4" presStyleCnt="5" custRadScaleRad="87982" custRadScaleInc="-206695">
        <dgm:presLayoutVars>
          <dgm:bulletEnabled val="1"/>
        </dgm:presLayoutVars>
      </dgm:prSet>
      <dgm:spPr/>
    </dgm:pt>
  </dgm:ptLst>
  <dgm:cxnLst>
    <dgm:cxn modelId="{01066C02-ADA4-A24A-8311-D7CE9D31902B}" srcId="{85BFD6EC-FBAB-FC43-BA09-365765A4BBD7}" destId="{FEF11BC1-0355-F247-9E41-8395C1ED8D86}" srcOrd="2" destOrd="0" parTransId="{2E47B4CF-5D09-B043-9C21-2C3DC7B924CD}" sibTransId="{1E7A1735-1EF2-6B48-BA31-FA973D58D31E}"/>
    <dgm:cxn modelId="{C8408F18-8FAE-3A42-80AD-13D543154BA1}" type="presOf" srcId="{460AEA20-2A1F-0849-8DA1-CC17ABD6D3C7}" destId="{37D26819-207D-9343-94E1-05457F9DE444}" srcOrd="0" destOrd="0" presId="urn:microsoft.com/office/officeart/2008/layout/RadialCluster"/>
    <dgm:cxn modelId="{976F0726-C4F7-B140-899E-913724FF8ADC}" srcId="{FF119EA8-6D1F-784B-B73F-9FA254FEA24C}" destId="{1B7D2AD1-C030-B048-A0B6-7B89DA1EFF03}" srcOrd="0" destOrd="0" parTransId="{B28B2755-5717-4E45-98C2-E0B9CE803D8B}" sibTransId="{660069B3-0B40-3F44-8A71-5957FE148D36}"/>
    <dgm:cxn modelId="{5CC9A630-BED2-D841-9835-B776050F95DE}" srcId="{85BFD6EC-FBAB-FC43-BA09-365765A4BBD7}" destId="{43A98476-B4CD-E84D-85FA-80ABF58B1D39}" srcOrd="1" destOrd="0" parTransId="{8107DB56-A078-E246-A500-3911318337E8}" sibTransId="{FC7454D5-4DF6-A549-8D9B-E39E427A4175}"/>
    <dgm:cxn modelId="{8A187A43-DAAC-CC45-B9D6-A2E5E01A2B1B}" srcId="{FF119EA8-6D1F-784B-B73F-9FA254FEA24C}" destId="{460AEA20-2A1F-0849-8DA1-CC17ABD6D3C7}" srcOrd="2" destOrd="0" parTransId="{A0B6E2B8-9F45-C34C-84BB-0A12D1D9F6AD}" sibTransId="{21466AB2-F09B-B14E-A40F-78A8A39369BB}"/>
    <dgm:cxn modelId="{728B2C66-AD3A-B44A-B1C3-AFC6D524EEE0}" srcId="{85BFD6EC-FBAB-FC43-BA09-365765A4BBD7}" destId="{FF119EA8-6D1F-784B-B73F-9FA254FEA24C}" srcOrd="0" destOrd="0" parTransId="{F40968CF-3C79-6547-B21B-3BC842DF0D72}" sibTransId="{99A942BF-18DB-304F-88DF-F7556DF61B86}"/>
    <dgm:cxn modelId="{DF271779-3A1E-4544-AF45-72396DC42A4B}" type="presOf" srcId="{4287D660-6EF5-2B49-85EC-F7FFE0B82910}" destId="{D4F24FA8-4476-3D43-AA83-F8F4287F2137}" srcOrd="0" destOrd="0" presId="urn:microsoft.com/office/officeart/2008/layout/RadialCluster"/>
    <dgm:cxn modelId="{E976C28E-DD20-9E45-8558-291DE5F2BF43}" type="presOf" srcId="{B28B2755-5717-4E45-98C2-E0B9CE803D8B}" destId="{B61D27B6-E4B3-684F-9C1F-6F0218E86A4E}" srcOrd="0" destOrd="0" presId="urn:microsoft.com/office/officeart/2008/layout/RadialCluster"/>
    <dgm:cxn modelId="{11EFEC98-566C-924D-95B6-843136C5F356}" type="presOf" srcId="{FF119EA8-6D1F-784B-B73F-9FA254FEA24C}" destId="{2EC861AD-C948-2241-8743-C92D35A6DA17}" srcOrd="0" destOrd="0" presId="urn:microsoft.com/office/officeart/2008/layout/RadialCluster"/>
    <dgm:cxn modelId="{AE25A79A-7323-C54A-8DF0-82AB1468E6A3}" type="presOf" srcId="{A0B6E2B8-9F45-C34C-84BB-0A12D1D9F6AD}" destId="{479CE421-8BAC-DC47-A317-594368FA9DB1}" srcOrd="0" destOrd="0" presId="urn:microsoft.com/office/officeart/2008/layout/RadialCluster"/>
    <dgm:cxn modelId="{A98696A0-BF6D-9940-8A23-0869C8A02D68}" srcId="{FF119EA8-6D1F-784B-B73F-9FA254FEA24C}" destId="{E6A0468F-5A5B-CE40-9052-EA69AC4C8618}" srcOrd="3" destOrd="0" parTransId="{824C879D-972E-DC4B-8E20-7D5681ED2C0B}" sibTransId="{24859337-718E-EE42-94E6-48300F698398}"/>
    <dgm:cxn modelId="{39580BB0-6D2D-714B-8104-84979D453F06}" type="presOf" srcId="{1B7D2AD1-C030-B048-A0B6-7B89DA1EFF03}" destId="{A60F69C1-A054-D346-92C7-0161B87545FF}" srcOrd="0" destOrd="0" presId="urn:microsoft.com/office/officeart/2008/layout/RadialCluster"/>
    <dgm:cxn modelId="{76D690B1-E838-CB41-8710-AD5B6BD24A23}" type="presOf" srcId="{E6A0468F-5A5B-CE40-9052-EA69AC4C8618}" destId="{393E9A05-D482-7C49-B1ED-8B540DD6A134}" srcOrd="0" destOrd="0" presId="urn:microsoft.com/office/officeart/2008/layout/RadialCluster"/>
    <dgm:cxn modelId="{03C52BCD-453E-5848-98A3-9D6C1A4E4618}" type="presOf" srcId="{85BFD6EC-FBAB-FC43-BA09-365765A4BBD7}" destId="{04593B50-BA2C-C242-B564-14E84B1DB3DF}" srcOrd="0" destOrd="0" presId="urn:microsoft.com/office/officeart/2008/layout/RadialCluster"/>
    <dgm:cxn modelId="{2B874BD4-FBB3-5A43-9960-6621C219504B}" type="presOf" srcId="{824C879D-972E-DC4B-8E20-7D5681ED2C0B}" destId="{60B80749-77B9-C241-808C-993A8CA34B01}" srcOrd="0" destOrd="0" presId="urn:microsoft.com/office/officeart/2008/layout/RadialCluster"/>
    <dgm:cxn modelId="{66A154D5-FABC-EC44-A8F7-71DB3DDE72D6}" type="presOf" srcId="{2A364872-B4A7-494C-B343-0F26B2C89FBC}" destId="{0D442DFE-B50C-B548-A3B2-9E517584A15A}" srcOrd="0" destOrd="0" presId="urn:microsoft.com/office/officeart/2008/layout/RadialCluster"/>
    <dgm:cxn modelId="{16710AE1-28CB-3449-9343-A1334DABB612}" srcId="{FF119EA8-6D1F-784B-B73F-9FA254FEA24C}" destId="{4287D660-6EF5-2B49-85EC-F7FFE0B82910}" srcOrd="1" destOrd="0" parTransId="{2A364872-B4A7-494C-B343-0F26B2C89FBC}" sibTransId="{4962AEAA-CE09-E548-BAC0-66821A6BEB94}"/>
    <dgm:cxn modelId="{236316E1-1A97-6F42-BF7B-187C29289611}" type="presParOf" srcId="{04593B50-BA2C-C242-B564-14E84B1DB3DF}" destId="{A9209E62-0607-8A4E-87C7-307BFF3A787E}" srcOrd="0" destOrd="0" presId="urn:microsoft.com/office/officeart/2008/layout/RadialCluster"/>
    <dgm:cxn modelId="{4BDAFD86-3EB1-2E49-8A92-C9BC2BE220A7}" type="presParOf" srcId="{A9209E62-0607-8A4E-87C7-307BFF3A787E}" destId="{2EC861AD-C948-2241-8743-C92D35A6DA17}" srcOrd="0" destOrd="0" presId="urn:microsoft.com/office/officeart/2008/layout/RadialCluster"/>
    <dgm:cxn modelId="{27A8BA0D-36BB-4842-AA7E-D3D7D4238EE3}" type="presParOf" srcId="{A9209E62-0607-8A4E-87C7-307BFF3A787E}" destId="{B61D27B6-E4B3-684F-9C1F-6F0218E86A4E}" srcOrd="1" destOrd="0" presId="urn:microsoft.com/office/officeart/2008/layout/RadialCluster"/>
    <dgm:cxn modelId="{8CC207E1-CDEF-7B41-B6FE-8EAA94D90EA8}" type="presParOf" srcId="{A9209E62-0607-8A4E-87C7-307BFF3A787E}" destId="{A60F69C1-A054-D346-92C7-0161B87545FF}" srcOrd="2" destOrd="0" presId="urn:microsoft.com/office/officeart/2008/layout/RadialCluster"/>
    <dgm:cxn modelId="{4F72B264-D203-6D4C-B3E4-0BD709732881}" type="presParOf" srcId="{A9209E62-0607-8A4E-87C7-307BFF3A787E}" destId="{0D442DFE-B50C-B548-A3B2-9E517584A15A}" srcOrd="3" destOrd="0" presId="urn:microsoft.com/office/officeart/2008/layout/RadialCluster"/>
    <dgm:cxn modelId="{B6758FDA-8C37-0042-B76A-5E2397CC407C}" type="presParOf" srcId="{A9209E62-0607-8A4E-87C7-307BFF3A787E}" destId="{D4F24FA8-4476-3D43-AA83-F8F4287F2137}" srcOrd="4" destOrd="0" presId="urn:microsoft.com/office/officeart/2008/layout/RadialCluster"/>
    <dgm:cxn modelId="{1074411A-0861-C443-993E-B67FBED49309}" type="presParOf" srcId="{A9209E62-0607-8A4E-87C7-307BFF3A787E}" destId="{479CE421-8BAC-DC47-A317-594368FA9DB1}" srcOrd="5" destOrd="0" presId="urn:microsoft.com/office/officeart/2008/layout/RadialCluster"/>
    <dgm:cxn modelId="{9077A9DE-7396-6440-8ACF-C69825EB261B}" type="presParOf" srcId="{A9209E62-0607-8A4E-87C7-307BFF3A787E}" destId="{37D26819-207D-9343-94E1-05457F9DE444}" srcOrd="6" destOrd="0" presId="urn:microsoft.com/office/officeart/2008/layout/RadialCluster"/>
    <dgm:cxn modelId="{539DA942-8ED3-1F43-8A50-90CB4C7726CF}" type="presParOf" srcId="{A9209E62-0607-8A4E-87C7-307BFF3A787E}" destId="{60B80749-77B9-C241-808C-993A8CA34B01}" srcOrd="7" destOrd="0" presId="urn:microsoft.com/office/officeart/2008/layout/RadialCluster"/>
    <dgm:cxn modelId="{580F1704-5FB8-8C46-BD45-C60B7235FCBC}" type="presParOf" srcId="{A9209E62-0607-8A4E-87C7-307BFF3A787E}" destId="{393E9A05-D482-7C49-B1ED-8B540DD6A134}"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861AD-C948-2241-8743-C92D35A6DA17}">
      <dsp:nvSpPr>
        <dsp:cNvPr id="0" name=""/>
        <dsp:cNvSpPr/>
      </dsp:nvSpPr>
      <dsp:spPr>
        <a:xfrm>
          <a:off x="3465337" y="1497729"/>
          <a:ext cx="1316736" cy="131673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200150">
            <a:lnSpc>
              <a:spcPct val="90000"/>
            </a:lnSpc>
            <a:spcBef>
              <a:spcPct val="0"/>
            </a:spcBef>
            <a:spcAft>
              <a:spcPct val="35000"/>
            </a:spcAft>
            <a:buNone/>
          </a:pPr>
          <a:r>
            <a:rPr lang="en-US" sz="2700" kern="1200" dirty="0"/>
            <a:t>HR Leader</a:t>
          </a:r>
        </a:p>
      </dsp:txBody>
      <dsp:txXfrm>
        <a:off x="3529615" y="1562007"/>
        <a:ext cx="1188180" cy="1188180"/>
      </dsp:txXfrm>
    </dsp:sp>
    <dsp:sp modelId="{B61D27B6-E4B3-684F-9C1F-6F0218E86A4E}">
      <dsp:nvSpPr>
        <dsp:cNvPr id="0" name=""/>
        <dsp:cNvSpPr/>
      </dsp:nvSpPr>
      <dsp:spPr>
        <a:xfrm rot="16182145">
          <a:off x="3811114" y="1190159"/>
          <a:ext cx="615147" cy="0"/>
        </a:xfrm>
        <a:custGeom>
          <a:avLst/>
          <a:gdLst/>
          <a:ahLst/>
          <a:cxnLst/>
          <a:rect l="0" t="0" r="0" b="0"/>
          <a:pathLst>
            <a:path>
              <a:moveTo>
                <a:pt x="0" y="0"/>
              </a:moveTo>
              <a:lnTo>
                <a:pt x="615147"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60F69C1-A054-D346-92C7-0161B87545FF}">
      <dsp:nvSpPr>
        <dsp:cNvPr id="0" name=""/>
        <dsp:cNvSpPr/>
      </dsp:nvSpPr>
      <dsp:spPr>
        <a:xfrm>
          <a:off x="3673693" y="377"/>
          <a:ext cx="882213" cy="88221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Human Capital Developer</a:t>
          </a:r>
        </a:p>
      </dsp:txBody>
      <dsp:txXfrm>
        <a:off x="3716759" y="43443"/>
        <a:ext cx="796081" cy="796081"/>
      </dsp:txXfrm>
    </dsp:sp>
    <dsp:sp modelId="{0D442DFE-B50C-B548-A3B2-9E517584A15A}">
      <dsp:nvSpPr>
        <dsp:cNvPr id="0" name=""/>
        <dsp:cNvSpPr/>
      </dsp:nvSpPr>
      <dsp:spPr>
        <a:xfrm rot="10595">
          <a:off x="4782070" y="2159872"/>
          <a:ext cx="1132938" cy="0"/>
        </a:xfrm>
        <a:custGeom>
          <a:avLst/>
          <a:gdLst/>
          <a:ahLst/>
          <a:cxnLst/>
          <a:rect l="0" t="0" r="0" b="0"/>
          <a:pathLst>
            <a:path>
              <a:moveTo>
                <a:pt x="0" y="0"/>
              </a:moveTo>
              <a:lnTo>
                <a:pt x="113293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4F24FA8-4476-3D43-AA83-F8F4287F2137}">
      <dsp:nvSpPr>
        <dsp:cNvPr id="0" name=""/>
        <dsp:cNvSpPr/>
      </dsp:nvSpPr>
      <dsp:spPr>
        <a:xfrm>
          <a:off x="5915006" y="1853563"/>
          <a:ext cx="882213" cy="618828"/>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dirty="0"/>
            <a:t>Strategic partner</a:t>
          </a:r>
        </a:p>
      </dsp:txBody>
      <dsp:txXfrm>
        <a:off x="5945215" y="1883772"/>
        <a:ext cx="821795" cy="558410"/>
      </dsp:txXfrm>
    </dsp:sp>
    <dsp:sp modelId="{479CE421-8BAC-DC47-A317-594368FA9DB1}">
      <dsp:nvSpPr>
        <dsp:cNvPr id="0" name=""/>
        <dsp:cNvSpPr/>
      </dsp:nvSpPr>
      <dsp:spPr>
        <a:xfrm rot="10808112">
          <a:off x="2260706" y="2153122"/>
          <a:ext cx="1204632" cy="0"/>
        </a:xfrm>
        <a:custGeom>
          <a:avLst/>
          <a:gdLst/>
          <a:ahLst/>
          <a:cxnLst/>
          <a:rect l="0" t="0" r="0" b="0"/>
          <a:pathLst>
            <a:path>
              <a:moveTo>
                <a:pt x="0" y="0"/>
              </a:moveTo>
              <a:lnTo>
                <a:pt x="1204632"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7D26819-207D-9343-94E1-05457F9DE444}">
      <dsp:nvSpPr>
        <dsp:cNvPr id="0" name=""/>
        <dsp:cNvSpPr/>
      </dsp:nvSpPr>
      <dsp:spPr>
        <a:xfrm>
          <a:off x="1378494" y="1709553"/>
          <a:ext cx="882213" cy="88221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Employee Advocate</a:t>
          </a:r>
        </a:p>
      </dsp:txBody>
      <dsp:txXfrm>
        <a:off x="1421560" y="1752619"/>
        <a:ext cx="796081" cy="796081"/>
      </dsp:txXfrm>
    </dsp:sp>
    <dsp:sp modelId="{60B80749-77B9-C241-808C-993A8CA34B01}">
      <dsp:nvSpPr>
        <dsp:cNvPr id="0" name=""/>
        <dsp:cNvSpPr/>
      </dsp:nvSpPr>
      <dsp:spPr>
        <a:xfrm rot="5242978">
          <a:off x="3924876" y="3054089"/>
          <a:ext cx="479748" cy="0"/>
        </a:xfrm>
        <a:custGeom>
          <a:avLst/>
          <a:gdLst/>
          <a:ahLst/>
          <a:cxnLst/>
          <a:rect l="0" t="0" r="0" b="0"/>
          <a:pathLst>
            <a:path>
              <a:moveTo>
                <a:pt x="0" y="0"/>
              </a:moveTo>
              <a:lnTo>
                <a:pt x="47974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93E9A05-D482-7C49-B1ED-8B540DD6A134}">
      <dsp:nvSpPr>
        <dsp:cNvPr id="0" name=""/>
        <dsp:cNvSpPr/>
      </dsp:nvSpPr>
      <dsp:spPr>
        <a:xfrm>
          <a:off x="3754758" y="3293713"/>
          <a:ext cx="882213" cy="88221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Functional Expert</a:t>
          </a:r>
        </a:p>
      </dsp:txBody>
      <dsp:txXfrm>
        <a:off x="3797824" y="3336779"/>
        <a:ext cx="796081" cy="796081"/>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07/05/2025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5/7/2025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5/7/2025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5/7/2025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5/7/2025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5/7/2025</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5/7/2025</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5/7/2025</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5/7/2025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5/7/2025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5/7/2025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5/7/2025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5/7/2025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a:solidFill>
                  <a:schemeClr val="accent2">
                    <a:lumMod val="20000"/>
                    <a:lumOff val="80000"/>
                  </a:schemeClr>
                </a:solidFill>
              </a:rPr>
              <a:t>Human Capital </a:t>
            </a:r>
            <a:r>
              <a:rPr lang="en-GB" sz="3600" b="1" dirty="0">
                <a:solidFill>
                  <a:schemeClr val="accent2">
                    <a:lumMod val="20000"/>
                    <a:lumOff val="80000"/>
                  </a:schemeClr>
                </a:solidFill>
              </a:rPr>
              <a:t>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Introduction and Overview</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247876"/>
            <a:ext cx="8229600" cy="1143000"/>
          </a:xfrm>
        </p:spPr>
        <p:txBody>
          <a:bodyPr/>
          <a:lstStyle/>
          <a:p>
            <a:r>
              <a:rPr dirty="0"/>
              <a:t>Introduction and Overview</a:t>
            </a:r>
          </a:p>
        </p:txBody>
      </p:sp>
      <p:sp>
        <p:nvSpPr>
          <p:cNvPr id="3" name="Content Placeholder 2"/>
          <p:cNvSpPr>
            <a:spLocks noGrp="1"/>
          </p:cNvSpPr>
          <p:nvPr>
            <p:ph idx="1"/>
          </p:nvPr>
        </p:nvSpPr>
        <p:spPr>
          <a:xfrm>
            <a:off x="261256" y="805544"/>
            <a:ext cx="8577943" cy="4767942"/>
          </a:xfrm>
        </p:spPr>
        <p:txBody>
          <a:bodyPr>
            <a:normAutofit lnSpcReduction="10000"/>
          </a:bodyPr>
          <a:lstStyle/>
          <a:p>
            <a:r>
              <a:rPr dirty="0"/>
              <a:t>Lecture Outline:</a:t>
            </a:r>
          </a:p>
          <a:p>
            <a:r>
              <a:rPr dirty="0"/>
              <a:t>1. Key Themes in Human Capital Management</a:t>
            </a:r>
          </a:p>
          <a:p>
            <a:r>
              <a:rPr dirty="0"/>
              <a:t>2. Historical Evolution of HRM</a:t>
            </a:r>
          </a:p>
          <a:p>
            <a:r>
              <a:rPr dirty="0"/>
              <a:t>3. From Personnel to Strategic HRM</a:t>
            </a:r>
          </a:p>
          <a:p>
            <a:r>
              <a:rPr dirty="0"/>
              <a:t>4. Definitions and Models of HRM</a:t>
            </a:r>
          </a:p>
          <a:p>
            <a:r>
              <a:rPr dirty="0"/>
              <a:t>5. Hard vs Soft HRM Approaches</a:t>
            </a:r>
          </a:p>
          <a:p>
            <a:r>
              <a:rPr dirty="0"/>
              <a:t>6. The Evolving HR Function</a:t>
            </a:r>
          </a:p>
          <a:p>
            <a:r>
              <a:rPr dirty="0"/>
              <a:t>7. Ulrich’s HR Roles and Department Structures</a:t>
            </a:r>
          </a:p>
          <a:p>
            <a:r>
              <a:rPr dirty="0"/>
              <a:t>8. Outsourcing and Shared Services</a:t>
            </a:r>
          </a:p>
          <a:p>
            <a:r>
              <a:rPr dirty="0"/>
              <a:t>9. The Role of Line Managers in HR Delivery</a:t>
            </a:r>
          </a:p>
          <a:p>
            <a:r>
              <a:rPr dirty="0"/>
              <a:t>10. Class Activity: Debate on HR Outsourcing</a:t>
            </a:r>
          </a:p>
          <a:p>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704850"/>
            <a:ext cx="8229600" cy="923950"/>
          </a:xfrm>
        </p:spPr>
        <p:txBody>
          <a:bodyPr/>
          <a:lstStyle/>
          <a:p>
            <a:pPr eaLnBrk="1" hangingPunct="1"/>
            <a:r>
              <a:rPr lang="en-GB" b="1" dirty="0" err="1"/>
              <a:t>i</a:t>
            </a:r>
            <a:r>
              <a:rPr lang="en-GB" b="1" dirty="0"/>
              <a:t>) Some Key Themes</a:t>
            </a:r>
          </a:p>
        </p:txBody>
      </p:sp>
      <p:sp>
        <p:nvSpPr>
          <p:cNvPr id="8195" name="Content Placeholder 2"/>
          <p:cNvSpPr>
            <a:spLocks noGrp="1"/>
          </p:cNvSpPr>
          <p:nvPr>
            <p:ph idx="1"/>
          </p:nvPr>
        </p:nvSpPr>
        <p:spPr/>
        <p:txBody>
          <a:bodyPr/>
          <a:lstStyle/>
          <a:p>
            <a:pPr eaLnBrk="1" hangingPunct="1"/>
            <a:r>
              <a:rPr lang="en-GB" dirty="0"/>
              <a:t>Strategy and strategic thinking</a:t>
            </a:r>
          </a:p>
          <a:p>
            <a:pPr eaLnBrk="1" hangingPunct="1"/>
            <a:r>
              <a:rPr lang="en-GB" dirty="0"/>
              <a:t>Criticality</a:t>
            </a:r>
          </a:p>
          <a:p>
            <a:pPr eaLnBrk="1" hangingPunct="1"/>
            <a:r>
              <a:rPr lang="en-GB" dirty="0"/>
              <a:t>Application (of theory to practice)</a:t>
            </a:r>
          </a:p>
          <a:p>
            <a:pPr eaLnBrk="1" hangingPunct="1"/>
            <a:r>
              <a:rPr lang="en-GB" dirty="0"/>
              <a:t>Rhetoric and reality</a:t>
            </a:r>
          </a:p>
          <a:p>
            <a:pPr eaLnBrk="1" hangingPunct="1"/>
            <a:r>
              <a:rPr lang="en-GB" dirty="0"/>
              <a:t>Context and Change</a:t>
            </a:r>
          </a:p>
        </p:txBody>
      </p:sp>
    </p:spTree>
    <p:extLst>
      <p:ext uri="{BB962C8B-B14F-4D97-AF65-F5344CB8AC3E}">
        <p14:creationId xmlns:p14="http://schemas.microsoft.com/office/powerpoint/2010/main" val="1187629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548680"/>
            <a:ext cx="8229600" cy="1152128"/>
          </a:xfrm>
        </p:spPr>
        <p:txBody>
          <a:bodyPr/>
          <a:lstStyle/>
          <a:p>
            <a:pPr eaLnBrk="1" hangingPunct="1"/>
            <a:r>
              <a:rPr lang="en-GB" dirty="0"/>
              <a:t>ii) HRM History and Development </a:t>
            </a:r>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en-GB" dirty="0"/>
              <a:t>Historical stages/transitions (Torrington et al 2020):</a:t>
            </a:r>
          </a:p>
          <a:p>
            <a:pPr marL="514350" indent="-514350" eaLnBrk="1" fontAlgn="auto" hangingPunct="1">
              <a:spcAft>
                <a:spcPts val="0"/>
              </a:spcAft>
              <a:buClr>
                <a:schemeClr val="accent3"/>
              </a:buClr>
              <a:buFont typeface="+mj-lt"/>
              <a:buAutoNum type="arabicPeriod"/>
              <a:defRPr/>
            </a:pPr>
            <a:r>
              <a:rPr lang="en-GB" dirty="0"/>
              <a:t>Social justice/welfare – </a:t>
            </a:r>
            <a:r>
              <a:rPr lang="en-GB" i="1" dirty="0"/>
              <a:t>welfare phase</a:t>
            </a:r>
          </a:p>
          <a:p>
            <a:pPr marL="514350" indent="-514350" eaLnBrk="1" fontAlgn="auto" hangingPunct="1">
              <a:spcAft>
                <a:spcPts val="0"/>
              </a:spcAft>
              <a:buClr>
                <a:schemeClr val="accent3"/>
              </a:buClr>
              <a:buFont typeface="+mj-lt"/>
              <a:buAutoNum type="arabicPeriod"/>
              <a:defRPr/>
            </a:pPr>
            <a:r>
              <a:rPr lang="en-GB" dirty="0"/>
              <a:t>Humane bureaucracy – </a:t>
            </a:r>
            <a:r>
              <a:rPr lang="en-GB" i="1" dirty="0"/>
              <a:t>emergence of personnel management</a:t>
            </a:r>
          </a:p>
          <a:p>
            <a:pPr marL="514350" indent="-514350" eaLnBrk="1" fontAlgn="auto" hangingPunct="1">
              <a:spcAft>
                <a:spcPts val="0"/>
              </a:spcAft>
              <a:buClr>
                <a:schemeClr val="accent3"/>
              </a:buClr>
              <a:buFont typeface="+mj-lt"/>
              <a:buAutoNum type="arabicPeriod"/>
              <a:defRPr/>
            </a:pPr>
            <a:r>
              <a:rPr lang="en-GB" dirty="0"/>
              <a:t>Negotiated consent – </a:t>
            </a:r>
            <a:r>
              <a:rPr lang="en-GB" i="1" dirty="0"/>
              <a:t>industrial relations</a:t>
            </a:r>
          </a:p>
          <a:p>
            <a:pPr marL="514350" indent="-514350" eaLnBrk="1" fontAlgn="auto" hangingPunct="1">
              <a:spcAft>
                <a:spcPts val="0"/>
              </a:spcAft>
              <a:buClr>
                <a:schemeClr val="accent3"/>
              </a:buClr>
              <a:buFont typeface="+mj-lt"/>
              <a:buAutoNum type="arabicPeriod"/>
              <a:defRPr/>
            </a:pPr>
            <a:r>
              <a:rPr lang="en-GB" dirty="0"/>
              <a:t>Organisation – </a:t>
            </a:r>
            <a:r>
              <a:rPr lang="en-GB" i="1" dirty="0"/>
              <a:t>statistics and planning</a:t>
            </a:r>
          </a:p>
          <a:p>
            <a:pPr marL="514350" indent="-514350" eaLnBrk="1" fontAlgn="auto" hangingPunct="1">
              <a:spcAft>
                <a:spcPts val="0"/>
              </a:spcAft>
              <a:buClr>
                <a:schemeClr val="accent3"/>
              </a:buClr>
              <a:buFont typeface="+mj-lt"/>
              <a:buAutoNum type="arabicPeriod"/>
              <a:defRPr/>
            </a:pPr>
            <a:r>
              <a:rPr lang="en-GB" dirty="0"/>
              <a:t>Human Resource Management.    And now ………</a:t>
            </a:r>
          </a:p>
          <a:p>
            <a:pPr marL="514350" indent="-514350" eaLnBrk="1" fontAlgn="auto" hangingPunct="1">
              <a:spcAft>
                <a:spcPts val="0"/>
              </a:spcAft>
              <a:buClr>
                <a:schemeClr val="accent3"/>
              </a:buClr>
              <a:buFont typeface="+mj-lt"/>
              <a:buAutoNum type="arabicPeriod"/>
              <a:defRPr/>
            </a:pPr>
            <a:endParaRPr lang="en-GB" dirty="0"/>
          </a:p>
          <a:p>
            <a:pPr marL="514350" indent="-514350" eaLnBrk="1" fontAlgn="auto" hangingPunct="1">
              <a:spcAft>
                <a:spcPts val="0"/>
              </a:spcAft>
              <a:buClr>
                <a:schemeClr val="accent3"/>
              </a:buClr>
              <a:buFont typeface="+mj-lt"/>
              <a:buAutoNum type="arabicPeriod"/>
              <a:defRPr/>
            </a:pPr>
            <a:r>
              <a:rPr lang="en-GB" dirty="0"/>
              <a:t>A ‘new HR’?</a:t>
            </a:r>
          </a:p>
          <a:p>
            <a:pPr marL="274320" indent="-274320" eaLnBrk="1" fontAlgn="auto" hangingPunct="1">
              <a:spcAft>
                <a:spcPts val="0"/>
              </a:spcAft>
              <a:buClr>
                <a:schemeClr val="accent3"/>
              </a:buClr>
              <a:buFont typeface="Wingdings 2"/>
              <a:buNone/>
              <a:defRPr/>
            </a:pPr>
            <a:endParaRPr lang="en-GB" dirty="0"/>
          </a:p>
        </p:txBody>
      </p:sp>
    </p:spTree>
    <p:extLst>
      <p:ext uri="{BB962C8B-B14F-4D97-AF65-F5344CB8AC3E}">
        <p14:creationId xmlns:p14="http://schemas.microsoft.com/office/powerpoint/2010/main" val="779869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fontAlgn="auto" hangingPunct="1">
              <a:spcAft>
                <a:spcPts val="0"/>
              </a:spcAft>
              <a:defRPr/>
            </a:pPr>
            <a:r>
              <a:rPr lang="en-GB" dirty="0"/>
              <a:t> From Personnel Management to HRM</a:t>
            </a:r>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en-GB" dirty="0"/>
              <a:t> Importance of Context (1980’s)</a:t>
            </a:r>
          </a:p>
          <a:p>
            <a:pPr marL="274320" indent="-274320" eaLnBrk="1" fontAlgn="auto" hangingPunct="1">
              <a:spcAft>
                <a:spcPts val="0"/>
              </a:spcAft>
              <a:buClr>
                <a:schemeClr val="accent3"/>
              </a:buClr>
              <a:buFont typeface="Wingdings 2"/>
              <a:buNone/>
              <a:defRPr/>
            </a:pPr>
            <a:endParaRPr lang="en-GB" dirty="0"/>
          </a:p>
          <a:p>
            <a:pPr marL="274320" indent="-274320" eaLnBrk="1" fontAlgn="auto" hangingPunct="1">
              <a:spcAft>
                <a:spcPts val="0"/>
              </a:spcAft>
              <a:buClr>
                <a:schemeClr val="accent3"/>
              </a:buClr>
              <a:buFont typeface="Wingdings 2"/>
              <a:buNone/>
              <a:defRPr/>
            </a:pPr>
            <a:r>
              <a:rPr lang="en-GB" dirty="0"/>
              <a:t>Differing views:</a:t>
            </a:r>
          </a:p>
          <a:p>
            <a:pPr marL="514350" indent="-514350" eaLnBrk="1" fontAlgn="auto" hangingPunct="1">
              <a:spcAft>
                <a:spcPts val="0"/>
              </a:spcAft>
              <a:buClr>
                <a:schemeClr val="accent3"/>
              </a:buClr>
              <a:buFont typeface="+mj-lt"/>
              <a:buAutoNum type="arabicPeriod"/>
              <a:defRPr/>
            </a:pPr>
            <a:r>
              <a:rPr lang="en-GB" dirty="0"/>
              <a:t>No real difference between the two (</a:t>
            </a:r>
            <a:r>
              <a:rPr lang="en-GB" dirty="0" err="1"/>
              <a:t>eg</a:t>
            </a:r>
            <a:r>
              <a:rPr lang="en-GB" dirty="0"/>
              <a:t> Armstrong’s ‘old wine in new bottles)</a:t>
            </a:r>
          </a:p>
          <a:p>
            <a:pPr marL="514350" indent="-514350" eaLnBrk="1" fontAlgn="auto" hangingPunct="1">
              <a:spcAft>
                <a:spcPts val="0"/>
              </a:spcAft>
              <a:buClr>
                <a:schemeClr val="accent3"/>
              </a:buClr>
              <a:buFont typeface="+mj-lt"/>
              <a:buAutoNum type="arabicPeriod"/>
              <a:defRPr/>
            </a:pPr>
            <a:r>
              <a:rPr lang="en-GB" dirty="0"/>
              <a:t>HRM as a further transition stage  (</a:t>
            </a:r>
            <a:r>
              <a:rPr lang="en-GB" dirty="0" err="1"/>
              <a:t>eg</a:t>
            </a:r>
            <a:r>
              <a:rPr lang="en-GB" dirty="0"/>
              <a:t> Torrington)</a:t>
            </a:r>
          </a:p>
          <a:p>
            <a:pPr marL="514350" indent="-514350" eaLnBrk="1" fontAlgn="auto" hangingPunct="1">
              <a:spcAft>
                <a:spcPts val="0"/>
              </a:spcAft>
              <a:buClr>
                <a:schemeClr val="accent3"/>
              </a:buClr>
              <a:buFont typeface="+mj-lt"/>
              <a:buAutoNum type="arabicPeriod"/>
              <a:defRPr/>
            </a:pPr>
            <a:r>
              <a:rPr lang="en-GB" dirty="0"/>
              <a:t>HRM as a fundamentally new approach to people management (</a:t>
            </a:r>
            <a:r>
              <a:rPr lang="en-GB" dirty="0" err="1"/>
              <a:t>eg</a:t>
            </a:r>
            <a:r>
              <a:rPr lang="en-GB" dirty="0"/>
              <a:t> Storey, Guest)</a:t>
            </a:r>
          </a:p>
        </p:txBody>
      </p:sp>
    </p:spTree>
    <p:extLst>
      <p:ext uri="{BB962C8B-B14F-4D97-AF65-F5344CB8AC3E}">
        <p14:creationId xmlns:p14="http://schemas.microsoft.com/office/powerpoint/2010/main" val="3837288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Definitions - HRM</a:t>
            </a:r>
          </a:p>
        </p:txBody>
      </p:sp>
      <p:sp>
        <p:nvSpPr>
          <p:cNvPr id="3" name="Content Placeholder 2"/>
          <p:cNvSpPr>
            <a:spLocks noGrp="1"/>
          </p:cNvSpPr>
          <p:nvPr>
            <p:ph idx="1"/>
          </p:nvPr>
        </p:nvSpPr>
        <p:spPr/>
        <p:txBody>
          <a:bodyPr/>
          <a:lstStyle/>
          <a:p>
            <a:endParaRPr lang="en-GB" dirty="0"/>
          </a:p>
          <a:p>
            <a:r>
              <a:rPr lang="en-GB" dirty="0"/>
              <a:t>‘A distinctive approach to employment management which seeks to achieve</a:t>
            </a:r>
            <a:r>
              <a:rPr lang="en-GB" i="1" dirty="0"/>
              <a:t> competitive advantage </a:t>
            </a:r>
            <a:r>
              <a:rPr lang="en-GB" dirty="0"/>
              <a:t>through the </a:t>
            </a:r>
            <a:r>
              <a:rPr lang="en-GB" i="1" dirty="0"/>
              <a:t>strategic</a:t>
            </a:r>
            <a:r>
              <a:rPr lang="en-GB" dirty="0"/>
              <a:t> development of a highly </a:t>
            </a:r>
            <a:r>
              <a:rPr lang="en-GB" i="1" dirty="0"/>
              <a:t>committed</a:t>
            </a:r>
            <a:r>
              <a:rPr lang="en-GB" dirty="0"/>
              <a:t> and </a:t>
            </a:r>
            <a:r>
              <a:rPr lang="en-GB" i="1" dirty="0"/>
              <a:t>capable</a:t>
            </a:r>
            <a:r>
              <a:rPr lang="en-GB" dirty="0"/>
              <a:t> workforce, using an </a:t>
            </a:r>
            <a:r>
              <a:rPr lang="en-GB" i="1" dirty="0"/>
              <a:t>integrated</a:t>
            </a:r>
            <a:r>
              <a:rPr lang="en-GB" dirty="0"/>
              <a:t> array of cultural, structural and personnel techniques’.</a:t>
            </a:r>
          </a:p>
          <a:p>
            <a:endParaRPr lang="en-GB" dirty="0"/>
          </a:p>
          <a:p>
            <a:pPr>
              <a:buNone/>
            </a:pPr>
            <a:r>
              <a:rPr lang="en-GB" dirty="0"/>
              <a:t>(Storey 1995: 5)</a:t>
            </a:r>
          </a:p>
        </p:txBody>
      </p:sp>
    </p:spTree>
    <p:extLst>
      <p:ext uri="{BB962C8B-B14F-4D97-AF65-F5344CB8AC3E}">
        <p14:creationId xmlns:p14="http://schemas.microsoft.com/office/powerpoint/2010/main" val="3001855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Models of HRM</a:t>
            </a:r>
          </a:p>
        </p:txBody>
      </p:sp>
      <p:sp>
        <p:nvSpPr>
          <p:cNvPr id="3" name="Content Placeholder 2"/>
          <p:cNvSpPr>
            <a:spLocks noGrp="1"/>
          </p:cNvSpPr>
          <p:nvPr>
            <p:ph idx="1"/>
          </p:nvPr>
        </p:nvSpPr>
        <p:spPr/>
        <p:txBody>
          <a:bodyPr/>
          <a:lstStyle/>
          <a:p>
            <a:r>
              <a:rPr lang="en-GB" dirty="0" err="1"/>
              <a:t>Devanna</a:t>
            </a:r>
            <a:r>
              <a:rPr lang="en-GB" dirty="0"/>
              <a:t> et al (1984) – the ‘Michigan’ or ‘matching model’</a:t>
            </a:r>
          </a:p>
          <a:p>
            <a:endParaRPr lang="en-GB" dirty="0"/>
          </a:p>
          <a:p>
            <a:r>
              <a:rPr lang="en-GB" dirty="0"/>
              <a:t>Beer et al (1985) – the ‘Harvard model’, map of HRM territory</a:t>
            </a:r>
          </a:p>
          <a:p>
            <a:endParaRPr lang="en-GB" dirty="0"/>
          </a:p>
          <a:p>
            <a:r>
              <a:rPr lang="en-GB" dirty="0"/>
              <a:t>Guest (1987, 1989, 1997) – the Guest model</a:t>
            </a:r>
          </a:p>
          <a:p>
            <a:endParaRPr lang="en-GB" dirty="0"/>
          </a:p>
        </p:txBody>
      </p:sp>
    </p:spTree>
    <p:extLst>
      <p:ext uri="{BB962C8B-B14F-4D97-AF65-F5344CB8AC3E}">
        <p14:creationId xmlns:p14="http://schemas.microsoft.com/office/powerpoint/2010/main" val="1912920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t>Devanna</a:t>
            </a:r>
            <a:r>
              <a:rPr lang="en-GB" dirty="0"/>
              <a:t> et al      </a:t>
            </a:r>
            <a:r>
              <a:rPr lang="en-GB" sz="1400" dirty="0"/>
              <a:t>(from </a:t>
            </a:r>
            <a:r>
              <a:rPr lang="en-GB" sz="1400" dirty="0" err="1"/>
              <a:t>Beardwell</a:t>
            </a:r>
            <a:r>
              <a:rPr lang="en-GB" sz="1400" dirty="0"/>
              <a:t> &amp; </a:t>
            </a:r>
            <a:r>
              <a:rPr lang="en-GB" sz="1400" dirty="0" err="1"/>
              <a:t>Claydon</a:t>
            </a:r>
            <a:r>
              <a:rPr lang="en-GB" sz="1400" dirty="0"/>
              <a:t> 2007, p8)  </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2111546" y="1203643"/>
            <a:ext cx="4920908" cy="4389437"/>
          </a:xfrm>
          <a:prstGeom prst="rect">
            <a:avLst/>
          </a:prstGeom>
          <a:noFill/>
          <a:ln w="9525">
            <a:noFill/>
            <a:miter lim="800000"/>
            <a:headEnd/>
            <a:tailEnd/>
          </a:ln>
          <a:effectLst/>
        </p:spPr>
      </p:pic>
    </p:spTree>
    <p:extLst>
      <p:ext uri="{BB962C8B-B14F-4D97-AF65-F5344CB8AC3E}">
        <p14:creationId xmlns:p14="http://schemas.microsoft.com/office/powerpoint/2010/main" val="2308708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779934"/>
          </a:xfrm>
        </p:spPr>
        <p:txBody>
          <a:bodyPr/>
          <a:lstStyle/>
          <a:p>
            <a:r>
              <a:rPr lang="en-GB" dirty="0"/>
              <a:t> Beer et al        </a:t>
            </a:r>
            <a:r>
              <a:rPr lang="en-GB" sz="1400" dirty="0">
                <a:solidFill>
                  <a:srgbClr val="04617B"/>
                </a:solidFill>
              </a:rPr>
              <a:t>(from </a:t>
            </a:r>
            <a:r>
              <a:rPr lang="en-GB" sz="1400" dirty="0" err="1">
                <a:solidFill>
                  <a:srgbClr val="04617B"/>
                </a:solidFill>
              </a:rPr>
              <a:t>Beardwell</a:t>
            </a:r>
            <a:r>
              <a:rPr lang="en-GB" sz="1400" dirty="0">
                <a:solidFill>
                  <a:srgbClr val="04617B"/>
                </a:solidFill>
              </a:rPr>
              <a:t> &amp; </a:t>
            </a:r>
            <a:r>
              <a:rPr lang="en-GB" sz="1400" dirty="0" err="1">
                <a:solidFill>
                  <a:srgbClr val="04617B"/>
                </a:solidFill>
              </a:rPr>
              <a:t>Claydon</a:t>
            </a:r>
            <a:r>
              <a:rPr lang="en-GB" sz="1400" dirty="0">
                <a:solidFill>
                  <a:srgbClr val="04617B"/>
                </a:solidFill>
              </a:rPr>
              <a:t> 2007, p9) </a:t>
            </a:r>
            <a:endParaRPr lang="en-GB"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1785918" y="1284976"/>
            <a:ext cx="5305625" cy="4797847"/>
          </a:xfrm>
          <a:prstGeom prst="rect">
            <a:avLst/>
          </a:prstGeom>
          <a:noFill/>
          <a:ln w="9525">
            <a:noFill/>
            <a:miter lim="800000"/>
            <a:headEnd/>
            <a:tailEnd/>
          </a:ln>
          <a:effectLst/>
        </p:spPr>
      </p:pic>
    </p:spTree>
    <p:extLst>
      <p:ext uri="{BB962C8B-B14F-4D97-AF65-F5344CB8AC3E}">
        <p14:creationId xmlns:p14="http://schemas.microsoft.com/office/powerpoint/2010/main" val="512908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1472335"/>
          </a:xfrm>
        </p:spPr>
        <p:txBody>
          <a:bodyPr>
            <a:normAutofit fontScale="90000"/>
          </a:bodyPr>
          <a:lstStyle/>
          <a:p>
            <a:r>
              <a:rPr lang="en-GB" sz="5400"/>
              <a:t>The Guest model: HRM and Performance</a:t>
            </a:r>
            <a:endParaRPr lang="en-GB" b="1" dirty="0"/>
          </a:p>
        </p:txBody>
      </p:sp>
      <p:graphicFrame>
        <p:nvGraphicFramePr>
          <p:cNvPr id="4" name="Content Placeholder 3"/>
          <p:cNvGraphicFramePr>
            <a:graphicFrameLocks noGrp="1"/>
          </p:cNvGraphicFramePr>
          <p:nvPr>
            <p:ph idx="1"/>
          </p:nvPr>
        </p:nvGraphicFramePr>
        <p:xfrm>
          <a:off x="457200" y="2924944"/>
          <a:ext cx="8229600" cy="2232248"/>
        </p:xfrm>
        <a:graphic>
          <a:graphicData uri="http://schemas.openxmlformats.org/drawingml/2006/table">
            <a:tbl>
              <a:tblPr firstRow="1" bandRow="1">
                <a:tableStyleId>{9D7B26C5-4107-4FEC-AEDC-1716B250A1EF}</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2232248">
                <a:tc>
                  <a:txBody>
                    <a:bodyPr/>
                    <a:lstStyle/>
                    <a:p>
                      <a:r>
                        <a:rPr lang="en-GB" dirty="0"/>
                        <a:t>HR Practices </a:t>
                      </a:r>
                    </a:p>
                  </a:txBody>
                  <a:tcPr/>
                </a:tc>
                <a:tc>
                  <a:txBody>
                    <a:bodyPr/>
                    <a:lstStyle/>
                    <a:p>
                      <a:r>
                        <a:rPr lang="en-GB" dirty="0"/>
                        <a:t>+ </a:t>
                      </a:r>
                      <a:r>
                        <a:rPr lang="en-GB" dirty="0" err="1"/>
                        <a:t>ive</a:t>
                      </a:r>
                      <a:r>
                        <a:rPr lang="en-GB" dirty="0"/>
                        <a:t> individual  </a:t>
                      </a:r>
                    </a:p>
                    <a:p>
                      <a:r>
                        <a:rPr lang="en-GB" dirty="0"/>
                        <a:t>outcomes </a:t>
                      </a:r>
                    </a:p>
                  </a:txBody>
                  <a:tcPr/>
                </a:tc>
                <a:tc>
                  <a:txBody>
                    <a:bodyPr/>
                    <a:lstStyle/>
                    <a:p>
                      <a:r>
                        <a:rPr lang="en-GB" dirty="0"/>
                        <a:t>Improved organisational performance</a:t>
                      </a:r>
                    </a:p>
                  </a:txBody>
                  <a:tcPr/>
                </a:tc>
                <a:extLst>
                  <a:ext uri="{0D108BD9-81ED-4DB2-BD59-A6C34878D82A}">
                    <a16:rowId xmlns:a16="http://schemas.microsoft.com/office/drawing/2014/main" val="10000"/>
                  </a:ext>
                </a:extLst>
              </a:tr>
            </a:tbl>
          </a:graphicData>
        </a:graphic>
      </p:graphicFrame>
      <p:cxnSp>
        <p:nvCxnSpPr>
          <p:cNvPr id="6" name="Straight Arrow Connector 5"/>
          <p:cNvCxnSpPr/>
          <p:nvPr/>
        </p:nvCxnSpPr>
        <p:spPr>
          <a:xfrm>
            <a:off x="2123728" y="3140968"/>
            <a:ext cx="10081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5076056" y="3068960"/>
            <a:ext cx="79208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913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Hard &amp; Soft Models of HRM</a:t>
            </a:r>
          </a:p>
        </p:txBody>
      </p:sp>
      <p:sp>
        <p:nvSpPr>
          <p:cNvPr id="3" name="Content Placeholder 2"/>
          <p:cNvSpPr>
            <a:spLocks noGrp="1"/>
          </p:cNvSpPr>
          <p:nvPr>
            <p:ph idx="1"/>
          </p:nvPr>
        </p:nvSpPr>
        <p:spPr/>
        <p:txBody>
          <a:bodyPr/>
          <a:lstStyle/>
          <a:p>
            <a:r>
              <a:rPr lang="en-GB" dirty="0"/>
              <a:t>‘Hard’ HRM: emphasis on the strategic, quantitative aspects of managing human resources as an economic factor of production.</a:t>
            </a:r>
          </a:p>
          <a:p>
            <a:r>
              <a:rPr lang="en-GB" dirty="0"/>
              <a:t>‘Soft’ HRM: rooted in Human Relations School and emphasising communication, motivation  and leadership (Storey, 1989)</a:t>
            </a:r>
          </a:p>
        </p:txBody>
      </p:sp>
    </p:spTree>
    <p:extLst>
      <p:ext uri="{BB962C8B-B14F-4D97-AF65-F5344CB8AC3E}">
        <p14:creationId xmlns:p14="http://schemas.microsoft.com/office/powerpoint/2010/main" val="770569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Models continued</a:t>
            </a:r>
            <a:endParaRPr lang="en-GB" dirty="0"/>
          </a:p>
        </p:txBody>
      </p:sp>
      <p:sp>
        <p:nvSpPr>
          <p:cNvPr id="3" name="Content Placeholder 2"/>
          <p:cNvSpPr>
            <a:spLocks noGrp="1"/>
          </p:cNvSpPr>
          <p:nvPr>
            <p:ph idx="1"/>
          </p:nvPr>
        </p:nvSpPr>
        <p:spPr/>
        <p:txBody>
          <a:bodyPr/>
          <a:lstStyle/>
          <a:p>
            <a:r>
              <a:rPr lang="en-GB" dirty="0"/>
              <a:t>All models of HRM are concerned with strategic issues, but ‘hard’ models typically have a stronger focus on ensuring that the HRM strategy ‘fits’ and is driven by the overall corporate strategy (Keenan, 2005)</a:t>
            </a:r>
          </a:p>
        </p:txBody>
      </p:sp>
    </p:spTree>
    <p:extLst>
      <p:ext uri="{BB962C8B-B14F-4D97-AF65-F5344CB8AC3E}">
        <p14:creationId xmlns:p14="http://schemas.microsoft.com/office/powerpoint/2010/main" val="879515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404664"/>
            <a:ext cx="7851648" cy="4968552"/>
          </a:xfrm>
        </p:spPr>
        <p:txBody>
          <a:bodyPr>
            <a:normAutofit/>
          </a:bodyPr>
          <a:lstStyle/>
          <a:p>
            <a:pPr algn="ctr"/>
            <a:br>
              <a:rPr lang="en-GB" sz="6000" dirty="0"/>
            </a:br>
            <a:r>
              <a:rPr lang="en-GB" sz="6000" dirty="0"/>
              <a:t>Intro Part 2-   The HR Function in Changing Times.</a:t>
            </a:r>
            <a:br>
              <a:rPr lang="en-GB" dirty="0"/>
            </a:br>
            <a:r>
              <a:rPr lang="en-GB" dirty="0"/>
              <a:t> </a:t>
            </a:r>
            <a:br>
              <a:rPr lang="en-GB" dirty="0"/>
            </a:br>
            <a:endParaRPr lang="en-GB" dirty="0"/>
          </a:p>
        </p:txBody>
      </p:sp>
      <p:sp>
        <p:nvSpPr>
          <p:cNvPr id="3" name="Subtitle 2"/>
          <p:cNvSpPr>
            <a:spLocks noGrp="1"/>
          </p:cNvSpPr>
          <p:nvPr>
            <p:ph type="subTitle" idx="1"/>
          </p:nvPr>
        </p:nvSpPr>
        <p:spPr>
          <a:xfrm>
            <a:off x="533400" y="3933056"/>
            <a:ext cx="7854696" cy="1944216"/>
          </a:xfrm>
        </p:spPr>
        <p:txBody>
          <a:bodyPr>
            <a:normAutofit/>
          </a:bodyPr>
          <a:lstStyle/>
          <a:p>
            <a:endParaRPr lang="en-GB" sz="4000" dirty="0"/>
          </a:p>
        </p:txBody>
      </p:sp>
    </p:spTree>
    <p:extLst>
      <p:ext uri="{BB962C8B-B14F-4D97-AF65-F5344CB8AC3E}">
        <p14:creationId xmlns:p14="http://schemas.microsoft.com/office/powerpoint/2010/main" val="3331575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96086"/>
          </a:xfrm>
        </p:spPr>
        <p:txBody>
          <a:bodyPr>
            <a:normAutofit/>
          </a:bodyPr>
          <a:lstStyle/>
          <a:p>
            <a:r>
              <a:rPr lang="en-GB" dirty="0"/>
              <a:t> </a:t>
            </a:r>
            <a:endParaRPr lang="en-GB" b="1" dirty="0"/>
          </a:p>
        </p:txBody>
      </p:sp>
      <p:sp>
        <p:nvSpPr>
          <p:cNvPr id="3" name="Content Placeholder 2"/>
          <p:cNvSpPr>
            <a:spLocks noGrp="1"/>
          </p:cNvSpPr>
          <p:nvPr>
            <p:ph idx="1"/>
          </p:nvPr>
        </p:nvSpPr>
        <p:spPr>
          <a:xfrm>
            <a:off x="457200" y="1500174"/>
            <a:ext cx="8229600" cy="4824426"/>
          </a:xfrm>
        </p:spPr>
        <p:txBody>
          <a:bodyPr/>
          <a:lstStyle/>
          <a:p>
            <a:pPr marL="514350" indent="-514350">
              <a:buFont typeface="+mj-lt"/>
              <a:buAutoNum type="arabicPeriod"/>
            </a:pPr>
            <a:r>
              <a:rPr lang="en-GB" b="1" dirty="0"/>
              <a:t>The scope of the HR Function </a:t>
            </a:r>
          </a:p>
          <a:p>
            <a:pPr marL="514350" indent="-514350">
              <a:buFont typeface="+mj-lt"/>
              <a:buAutoNum type="arabicPeriod"/>
            </a:pPr>
            <a:r>
              <a:rPr lang="en-GB" b="1" dirty="0"/>
              <a:t>HR functional roles </a:t>
            </a:r>
          </a:p>
          <a:p>
            <a:pPr marL="708660" lvl="1" indent="-342900">
              <a:buFont typeface="Wingdings" panose="05000000000000000000" pitchFamily="2" charset="2"/>
              <a:buChar char="Ø"/>
            </a:pPr>
            <a:r>
              <a:rPr lang="en-GB" dirty="0"/>
              <a:t>David Ulrich </a:t>
            </a:r>
          </a:p>
          <a:p>
            <a:pPr marL="514350" indent="-514350">
              <a:buFont typeface="+mj-lt"/>
              <a:buAutoNum type="arabicPeriod"/>
            </a:pPr>
            <a:r>
              <a:rPr lang="en-GB" b="1" dirty="0"/>
              <a:t>Structuring the HR department</a:t>
            </a:r>
          </a:p>
          <a:p>
            <a:pPr lvl="1">
              <a:buFont typeface="Wingdings" panose="05000000000000000000" pitchFamily="2" charset="2"/>
              <a:buChar char="Ø"/>
            </a:pPr>
            <a:r>
              <a:rPr lang="en-GB" dirty="0"/>
              <a:t>HR department structural choices</a:t>
            </a:r>
          </a:p>
          <a:p>
            <a:pPr lvl="1">
              <a:buFont typeface="Wingdings" panose="05000000000000000000" pitchFamily="2" charset="2"/>
              <a:buChar char="Ø"/>
            </a:pPr>
            <a:r>
              <a:rPr lang="en-GB" dirty="0"/>
              <a:t>Outsourcing &amp; shared services</a:t>
            </a:r>
          </a:p>
          <a:p>
            <a:pPr marL="541782" indent="-514350">
              <a:buFont typeface="+mj-lt"/>
              <a:buAutoNum type="arabicPeriod"/>
            </a:pPr>
            <a:r>
              <a:rPr lang="en-GB" b="1" dirty="0"/>
              <a:t>The role of line managers</a:t>
            </a:r>
          </a:p>
          <a:p>
            <a:pPr lvl="1">
              <a:buFont typeface="Wingdings" panose="05000000000000000000" pitchFamily="2" charset="2"/>
              <a:buChar char="Ø"/>
            </a:pPr>
            <a:endParaRPr lang="en-GB" dirty="0"/>
          </a:p>
          <a:p>
            <a:pPr lvl="1">
              <a:buFont typeface="Wingdings" panose="05000000000000000000" pitchFamily="2" charset="2"/>
              <a:buChar char="Ø"/>
            </a:pPr>
            <a:endParaRPr lang="en-GB" dirty="0"/>
          </a:p>
          <a:p>
            <a:pPr marL="880110" lvl="1" indent="-514350">
              <a:buFont typeface="+mj-lt"/>
              <a:buAutoNum type="arabicPeriod"/>
            </a:pPr>
            <a:endParaRPr lang="en-GB" dirty="0"/>
          </a:p>
          <a:p>
            <a:pPr marL="880110" lvl="1" indent="-514350">
              <a:buFont typeface="+mj-lt"/>
              <a:buAutoNum type="arabicPeriod"/>
            </a:pPr>
            <a:endParaRPr lang="en-GB" dirty="0"/>
          </a:p>
          <a:p>
            <a:pPr marL="365760" lvl="1" indent="0">
              <a:buNone/>
            </a:pPr>
            <a:endParaRPr lang="en-GB" dirty="0"/>
          </a:p>
        </p:txBody>
      </p:sp>
    </p:spTree>
    <p:extLst>
      <p:ext uri="{BB962C8B-B14F-4D97-AF65-F5344CB8AC3E}">
        <p14:creationId xmlns:p14="http://schemas.microsoft.com/office/powerpoint/2010/main" val="4012857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1.	The scope of HR</a:t>
            </a:r>
          </a:p>
        </p:txBody>
      </p:sp>
      <p:sp>
        <p:nvSpPr>
          <p:cNvPr id="3" name="Content Placeholder 2"/>
          <p:cNvSpPr>
            <a:spLocks noGrp="1"/>
          </p:cNvSpPr>
          <p:nvPr>
            <p:ph idx="1"/>
          </p:nvPr>
        </p:nvSpPr>
        <p:spPr/>
        <p:txBody>
          <a:bodyPr/>
          <a:lstStyle/>
          <a:p>
            <a:endParaRPr lang="en-US" dirty="0"/>
          </a:p>
          <a:p>
            <a:pPr>
              <a:buNone/>
            </a:pPr>
            <a:r>
              <a:rPr lang="en-US" dirty="0"/>
              <a:t>	</a:t>
            </a:r>
            <a:r>
              <a:rPr lang="en-US" sz="3200" dirty="0"/>
              <a:t>HR activities:</a:t>
            </a:r>
          </a:p>
          <a:p>
            <a:pPr>
              <a:buNone/>
            </a:pPr>
            <a:r>
              <a:rPr lang="en-US" sz="3200" dirty="0"/>
              <a:t>  </a:t>
            </a:r>
            <a:r>
              <a:rPr lang="en-US" sz="2800" dirty="0"/>
              <a:t>Referring to the previous CIPD Professional Map  detailing 10 areas HR managers should demonstrate expertise in:</a:t>
            </a:r>
          </a:p>
          <a:p>
            <a:pPr>
              <a:buNone/>
            </a:pPr>
            <a:endParaRPr lang="en-US" sz="3200" dirty="0"/>
          </a:p>
        </p:txBody>
      </p:sp>
    </p:spTree>
    <p:extLst>
      <p:ext uri="{BB962C8B-B14F-4D97-AF65-F5344CB8AC3E}">
        <p14:creationId xmlns:p14="http://schemas.microsoft.com/office/powerpoint/2010/main" val="3061044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20080"/>
          </a:xfrm>
        </p:spPr>
        <p:txBody>
          <a:bodyPr>
            <a:normAutofit/>
          </a:bodyPr>
          <a:lstStyle/>
          <a:p>
            <a:r>
              <a:rPr lang="en-US" b="1" dirty="0"/>
              <a:t>Scope</a:t>
            </a:r>
          </a:p>
        </p:txBody>
      </p:sp>
      <p:sp>
        <p:nvSpPr>
          <p:cNvPr id="3" name="Content Placeholder 2"/>
          <p:cNvSpPr>
            <a:spLocks noGrp="1"/>
          </p:cNvSpPr>
          <p:nvPr>
            <p:ph idx="1"/>
          </p:nvPr>
        </p:nvSpPr>
        <p:spPr>
          <a:xfrm>
            <a:off x="457200" y="1268760"/>
            <a:ext cx="8229600" cy="5055840"/>
          </a:xfrm>
        </p:spPr>
        <p:txBody>
          <a:bodyPr>
            <a:normAutofit lnSpcReduction="10000"/>
          </a:bodyPr>
          <a:lstStyle/>
          <a:p>
            <a:pPr lvl="1"/>
            <a:endParaRPr lang="en-US" dirty="0">
              <a:solidFill>
                <a:srgbClr val="FF0000"/>
              </a:solidFill>
            </a:endParaRPr>
          </a:p>
          <a:p>
            <a:pPr lvl="1"/>
            <a:r>
              <a:rPr lang="en-US" dirty="0"/>
              <a:t>Organizational Design – job design &amp; Org structure &amp; change</a:t>
            </a:r>
          </a:p>
          <a:p>
            <a:pPr lvl="1"/>
            <a:r>
              <a:rPr lang="en-US" dirty="0"/>
              <a:t>Organizational Development- culture management and development</a:t>
            </a:r>
          </a:p>
          <a:p>
            <a:pPr lvl="1"/>
            <a:r>
              <a:rPr lang="en-US" dirty="0"/>
              <a:t>Resourcing and Talent Management</a:t>
            </a:r>
          </a:p>
          <a:p>
            <a:pPr lvl="1"/>
            <a:r>
              <a:rPr lang="en-US" dirty="0"/>
              <a:t>Learning and Talent Development</a:t>
            </a:r>
          </a:p>
          <a:p>
            <a:pPr lvl="1"/>
            <a:r>
              <a:rPr lang="en-US" dirty="0"/>
              <a:t>Performance &amp; Reward</a:t>
            </a:r>
          </a:p>
          <a:p>
            <a:pPr lvl="1"/>
            <a:r>
              <a:rPr lang="en-US" dirty="0"/>
              <a:t>Employee Engagement</a:t>
            </a:r>
          </a:p>
          <a:p>
            <a:pPr lvl="1"/>
            <a:r>
              <a:rPr lang="en-US" dirty="0"/>
              <a:t>Employee relations</a:t>
            </a:r>
          </a:p>
          <a:p>
            <a:pPr lvl="1"/>
            <a:r>
              <a:rPr lang="en-US" dirty="0"/>
              <a:t>Service &amp; Delivery Information</a:t>
            </a:r>
          </a:p>
          <a:p>
            <a:pPr lvl="1"/>
            <a:r>
              <a:rPr lang="en-US" dirty="0"/>
              <a:t>Strategy insights &amp; solutions</a:t>
            </a:r>
          </a:p>
          <a:p>
            <a:pPr lvl="1"/>
            <a:r>
              <a:rPr lang="en-US" dirty="0"/>
              <a:t>Leading &amp; Managing the HR function</a:t>
            </a:r>
          </a:p>
          <a:p>
            <a:pPr marL="393192" lvl="1" indent="0">
              <a:buNone/>
            </a:pPr>
            <a:endParaRPr lang="en-US" dirty="0"/>
          </a:p>
          <a:p>
            <a:pPr marL="393192" lvl="1" indent="0">
              <a:buNone/>
            </a:pPr>
            <a:r>
              <a:rPr lang="en-US" dirty="0"/>
              <a:t>(Strategic aspects in red)</a:t>
            </a:r>
          </a:p>
        </p:txBody>
      </p:sp>
    </p:spTree>
    <p:extLst>
      <p:ext uri="{BB962C8B-B14F-4D97-AF65-F5344CB8AC3E}">
        <p14:creationId xmlns:p14="http://schemas.microsoft.com/office/powerpoint/2010/main" val="1508641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b="1" dirty="0"/>
              <a:t>2.	Roles in HR</a:t>
            </a:r>
          </a:p>
        </p:txBody>
      </p:sp>
      <p:sp>
        <p:nvSpPr>
          <p:cNvPr id="7" name="Content Placeholder 6"/>
          <p:cNvSpPr>
            <a:spLocks noGrp="1"/>
          </p:cNvSpPr>
          <p:nvPr>
            <p:ph idx="1"/>
          </p:nvPr>
        </p:nvSpPr>
        <p:spPr/>
        <p:txBody>
          <a:bodyPr/>
          <a:lstStyle/>
          <a:p>
            <a:pPr>
              <a:buNone/>
            </a:pPr>
            <a:endParaRPr lang="en-US" dirty="0"/>
          </a:p>
          <a:p>
            <a:pPr>
              <a:buNone/>
            </a:pPr>
            <a:r>
              <a:rPr lang="en-US" dirty="0"/>
              <a:t>	The roles that HR can play: how the different activities/tasks listed above combine into different role orientations </a:t>
            </a:r>
          </a:p>
        </p:txBody>
      </p:sp>
    </p:spTree>
    <p:extLst>
      <p:ext uri="{BB962C8B-B14F-4D97-AF65-F5344CB8AC3E}">
        <p14:creationId xmlns:p14="http://schemas.microsoft.com/office/powerpoint/2010/main" val="1682320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795324"/>
          </a:xfrm>
        </p:spPr>
        <p:txBody>
          <a:bodyPr>
            <a:normAutofit/>
          </a:bodyPr>
          <a:lstStyle/>
          <a:p>
            <a:r>
              <a:rPr lang="en-GB" b="1" dirty="0"/>
              <a:t> David Ulrich</a:t>
            </a:r>
            <a:endParaRPr lang="en-GB" dirty="0"/>
          </a:p>
        </p:txBody>
      </p:sp>
      <p:sp>
        <p:nvSpPr>
          <p:cNvPr id="3" name="Content Placeholder 2"/>
          <p:cNvSpPr>
            <a:spLocks noGrp="1"/>
          </p:cNvSpPr>
          <p:nvPr>
            <p:ph idx="1"/>
          </p:nvPr>
        </p:nvSpPr>
        <p:spPr/>
        <p:txBody>
          <a:bodyPr/>
          <a:lstStyle/>
          <a:p>
            <a:pPr>
              <a:buNone/>
            </a:pPr>
            <a:r>
              <a:rPr lang="en-GB" dirty="0"/>
              <a:t>Argued that there was good reason for HR’s sometimes poor reputation: ‘It is often ineffective, incompetent and costly: in a phrase, it is value-sapping’ (Ulrich 1998: 124)</a:t>
            </a:r>
          </a:p>
          <a:p>
            <a:pPr>
              <a:buNone/>
            </a:pPr>
            <a:endParaRPr lang="en-GB" dirty="0"/>
          </a:p>
          <a:p>
            <a:pPr>
              <a:buNone/>
            </a:pPr>
            <a:r>
              <a:rPr lang="en-GB" dirty="0"/>
              <a:t>Argued HR had to change, had to deliver value. </a:t>
            </a:r>
          </a:p>
        </p:txBody>
      </p:sp>
    </p:spTree>
    <p:extLst>
      <p:ext uri="{BB962C8B-B14F-4D97-AF65-F5344CB8AC3E}">
        <p14:creationId xmlns:p14="http://schemas.microsoft.com/office/powerpoint/2010/main" val="14697311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52704"/>
          </a:xfrm>
        </p:spPr>
        <p:txBody>
          <a:bodyPr>
            <a:normAutofit fontScale="90000"/>
          </a:bodyPr>
          <a:lstStyle/>
          <a:p>
            <a:r>
              <a:rPr lang="en-GB" dirty="0"/>
              <a:t> </a:t>
            </a:r>
            <a:r>
              <a:rPr lang="en-GB" sz="4400" b="1" dirty="0"/>
              <a:t>Ulrich’s 1997 ‘HR Champion’ Model</a:t>
            </a:r>
          </a:p>
        </p:txBody>
      </p:sp>
      <p:sp>
        <p:nvSpPr>
          <p:cNvPr id="3" name="Content Placeholder 2"/>
          <p:cNvSpPr>
            <a:spLocks noGrp="1"/>
          </p:cNvSpPr>
          <p:nvPr>
            <p:ph idx="1"/>
          </p:nvPr>
        </p:nvSpPr>
        <p:spPr/>
        <p:txBody>
          <a:bodyPr/>
          <a:lstStyle/>
          <a:p>
            <a:pPr marL="0" indent="0">
              <a:buNone/>
            </a:pPr>
            <a:r>
              <a:rPr lang="en-GB" dirty="0"/>
              <a:t>Based on his view of the roles the HR department </a:t>
            </a:r>
            <a:r>
              <a:rPr lang="en-GB" i="1" dirty="0"/>
              <a:t>should </a:t>
            </a:r>
            <a:r>
              <a:rPr lang="en-GB" dirty="0"/>
              <a:t> be playing:</a:t>
            </a:r>
          </a:p>
          <a:p>
            <a:pPr marL="0" indent="0">
              <a:buNone/>
            </a:pPr>
            <a:endParaRPr lang="en-GB" dirty="0"/>
          </a:p>
          <a:p>
            <a:r>
              <a:rPr lang="en-GB" dirty="0"/>
              <a:t>Strategic partner</a:t>
            </a:r>
          </a:p>
          <a:p>
            <a:r>
              <a:rPr lang="en-GB" dirty="0"/>
              <a:t>Change agent</a:t>
            </a:r>
          </a:p>
          <a:p>
            <a:r>
              <a:rPr lang="en-GB" dirty="0"/>
              <a:t>Employee champion</a:t>
            </a:r>
          </a:p>
          <a:p>
            <a:r>
              <a:rPr lang="en-GB" dirty="0"/>
              <a:t>Admin expert</a:t>
            </a:r>
          </a:p>
        </p:txBody>
      </p:sp>
    </p:spTree>
    <p:extLst>
      <p:ext uri="{BB962C8B-B14F-4D97-AF65-F5344CB8AC3E}">
        <p14:creationId xmlns:p14="http://schemas.microsoft.com/office/powerpoint/2010/main" val="2241212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Ulrich &amp; Brockbank’s 2005 updated model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3851228"/>
              </p:ext>
            </p:extLst>
          </p:nvPr>
        </p:nvGraphicFramePr>
        <p:xfrm>
          <a:off x="457200" y="1195252"/>
          <a:ext cx="8229600"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655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1185"/>
            <a:ext cx="8229600" cy="1143000"/>
          </a:xfrm>
        </p:spPr>
        <p:txBody>
          <a:bodyPr>
            <a:normAutofit/>
          </a:bodyPr>
          <a:lstStyle/>
          <a:p>
            <a:r>
              <a:rPr lang="en-US" dirty="0"/>
              <a:t>HR Department Structural Choices</a:t>
            </a:r>
          </a:p>
        </p:txBody>
      </p:sp>
      <p:graphicFrame>
        <p:nvGraphicFramePr>
          <p:cNvPr id="5" name="Table 4"/>
          <p:cNvGraphicFramePr>
            <a:graphicFrameLocks noGrp="1"/>
          </p:cNvGraphicFramePr>
          <p:nvPr/>
        </p:nvGraphicFramePr>
        <p:xfrm>
          <a:off x="1331640" y="2924944"/>
          <a:ext cx="6096000" cy="18542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0"/>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1"/>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2"/>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3"/>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4"/>
                  </a:ext>
                </a:extLst>
              </a:tr>
            </a:tbl>
          </a:graphicData>
        </a:graphic>
      </p:graphicFrame>
      <p:sp>
        <p:nvSpPr>
          <p:cNvPr id="6" name="Content Placeholder 5"/>
          <p:cNvSpPr>
            <a:spLocks noGrp="1"/>
          </p:cNvSpPr>
          <p:nvPr>
            <p:ph idx="1"/>
          </p:nvPr>
        </p:nvSpPr>
        <p:spPr>
          <a:xfrm>
            <a:off x="467544" y="1196752"/>
            <a:ext cx="8229600" cy="4389120"/>
          </a:xfrm>
        </p:spPr>
        <p:txBody>
          <a:bodyPr/>
          <a:lstStyle/>
          <a:p>
            <a:r>
              <a:rPr lang="en-US" sz="1800" dirty="0"/>
              <a:t>It is generally suggested that the best structure for any HR department is one that fits with the needs of the organisation. (Ulrich &amp; Brockbank, 2005).</a:t>
            </a:r>
          </a:p>
          <a:p>
            <a:endParaRPr lang="en-US" dirty="0"/>
          </a:p>
          <a:p>
            <a:pPr marL="0" indent="0">
              <a:buNone/>
            </a:pPr>
            <a:endParaRPr lang="en-US" dirty="0"/>
          </a:p>
          <a:p>
            <a:endParaRPr lang="en-US" dirty="0"/>
          </a:p>
          <a:p>
            <a:endParaRPr lang="en-US" dirty="0"/>
          </a:p>
          <a:p>
            <a:endParaRPr lang="en-US" dirty="0"/>
          </a:p>
        </p:txBody>
      </p:sp>
      <p:graphicFrame>
        <p:nvGraphicFramePr>
          <p:cNvPr id="7" name="Table 6"/>
          <p:cNvGraphicFramePr>
            <a:graphicFrameLocks noGrp="1"/>
          </p:cNvGraphicFramePr>
          <p:nvPr/>
        </p:nvGraphicFramePr>
        <p:xfrm>
          <a:off x="0" y="1988840"/>
          <a:ext cx="9036496" cy="4178175"/>
        </p:xfrm>
        <a:graphic>
          <a:graphicData uri="http://schemas.openxmlformats.org/drawingml/2006/table">
            <a:tbl>
              <a:tblPr firstRow="1" bandRow="1">
                <a:tableStyleId>{5C22544A-7EE6-4342-B048-85BDC9FD1C3A}</a:tableStyleId>
              </a:tblPr>
              <a:tblGrid>
                <a:gridCol w="3563888">
                  <a:extLst>
                    <a:ext uri="{9D8B030D-6E8A-4147-A177-3AD203B41FA5}">
                      <a16:colId xmlns:a16="http://schemas.microsoft.com/office/drawing/2014/main" val="20000"/>
                    </a:ext>
                  </a:extLst>
                </a:gridCol>
                <a:gridCol w="5472608">
                  <a:extLst>
                    <a:ext uri="{9D8B030D-6E8A-4147-A177-3AD203B41FA5}">
                      <a16:colId xmlns:a16="http://schemas.microsoft.com/office/drawing/2014/main" val="20001"/>
                    </a:ext>
                  </a:extLst>
                </a:gridCol>
              </a:tblGrid>
              <a:tr h="650524">
                <a:tc>
                  <a:txBody>
                    <a:bodyPr/>
                    <a:lstStyle/>
                    <a:p>
                      <a:r>
                        <a:rPr lang="en-US" dirty="0"/>
                        <a:t>HR</a:t>
                      </a:r>
                      <a:r>
                        <a:rPr lang="en-US" baseline="0" dirty="0"/>
                        <a:t> Department Structural Choices</a:t>
                      </a:r>
                      <a:endParaRPr lang="en-US" dirty="0"/>
                    </a:p>
                  </a:txBody>
                  <a:tcPr/>
                </a:tc>
                <a:tc>
                  <a:txBody>
                    <a:bodyPr/>
                    <a:lstStyle/>
                    <a:p>
                      <a:endParaRPr lang="en-US" dirty="0"/>
                    </a:p>
                  </a:txBody>
                  <a:tcPr/>
                </a:tc>
                <a:extLst>
                  <a:ext uri="{0D108BD9-81ED-4DB2-BD59-A6C34878D82A}">
                    <a16:rowId xmlns:a16="http://schemas.microsoft.com/office/drawing/2014/main" val="10000"/>
                  </a:ext>
                </a:extLst>
              </a:tr>
              <a:tr h="801739">
                <a:tc>
                  <a:txBody>
                    <a:bodyPr/>
                    <a:lstStyle/>
                    <a:p>
                      <a:r>
                        <a:rPr lang="en-US" dirty="0"/>
                        <a:t>Functional</a:t>
                      </a:r>
                    </a:p>
                  </a:txBody>
                  <a:tcPr/>
                </a:tc>
                <a:tc>
                  <a:txBody>
                    <a:bodyPr/>
                    <a:lstStyle/>
                    <a:p>
                      <a:r>
                        <a:rPr lang="en-US" dirty="0"/>
                        <a:t>HR can be organized along functional</a:t>
                      </a:r>
                      <a:r>
                        <a:rPr lang="en-US" baseline="0" dirty="0"/>
                        <a:t> lines e.g. recruitment, training, with teams responsible for discrete areas of activity.</a:t>
                      </a:r>
                      <a:endParaRPr lang="en-US" dirty="0"/>
                    </a:p>
                  </a:txBody>
                  <a:tcPr/>
                </a:tc>
                <a:extLst>
                  <a:ext uri="{0D108BD9-81ED-4DB2-BD59-A6C34878D82A}">
                    <a16:rowId xmlns:a16="http://schemas.microsoft.com/office/drawing/2014/main" val="10001"/>
                  </a:ext>
                </a:extLst>
              </a:tr>
              <a:tr h="561217">
                <a:tc>
                  <a:txBody>
                    <a:bodyPr/>
                    <a:lstStyle/>
                    <a:p>
                      <a:r>
                        <a:rPr lang="en-US" dirty="0"/>
                        <a:t>Geographical</a:t>
                      </a:r>
                    </a:p>
                  </a:txBody>
                  <a:tcPr/>
                </a:tc>
                <a:tc>
                  <a:txBody>
                    <a:bodyPr/>
                    <a:lstStyle/>
                    <a:p>
                      <a:r>
                        <a:rPr lang="en-US" dirty="0"/>
                        <a:t>HR responsibility for particular locations, countries or regions</a:t>
                      </a:r>
                    </a:p>
                  </a:txBody>
                  <a:tcPr/>
                </a:tc>
                <a:extLst>
                  <a:ext uri="{0D108BD9-81ED-4DB2-BD59-A6C34878D82A}">
                    <a16:rowId xmlns:a16="http://schemas.microsoft.com/office/drawing/2014/main" val="10002"/>
                  </a:ext>
                </a:extLst>
              </a:tr>
              <a:tr h="801739">
                <a:tc>
                  <a:txBody>
                    <a:bodyPr/>
                    <a:lstStyle/>
                    <a:p>
                      <a:r>
                        <a:rPr lang="en-US" dirty="0"/>
                        <a:t>Shared Services</a:t>
                      </a:r>
                    </a:p>
                  </a:txBody>
                  <a:tcPr/>
                </a:tc>
                <a:tc>
                  <a:txBody>
                    <a:bodyPr/>
                    <a:lstStyle/>
                    <a:p>
                      <a:r>
                        <a:rPr lang="en-US" dirty="0"/>
                        <a:t>Shared Service Centres</a:t>
                      </a:r>
                      <a:r>
                        <a:rPr lang="en-US" baseline="0" dirty="0"/>
                        <a:t> – often around a call centre or intranet that is accessible to everyone in the organisation.</a:t>
                      </a:r>
                      <a:endParaRPr lang="en-US" dirty="0"/>
                    </a:p>
                  </a:txBody>
                  <a:tcPr/>
                </a:tc>
                <a:extLst>
                  <a:ext uri="{0D108BD9-81ED-4DB2-BD59-A6C34878D82A}">
                    <a16:rowId xmlns:a16="http://schemas.microsoft.com/office/drawing/2014/main" val="10003"/>
                  </a:ext>
                </a:extLst>
              </a:tr>
              <a:tr h="561217">
                <a:tc>
                  <a:txBody>
                    <a:bodyPr/>
                    <a:lstStyle/>
                    <a:p>
                      <a:r>
                        <a:rPr lang="en-US" dirty="0"/>
                        <a:t>Embedded</a:t>
                      </a:r>
                    </a:p>
                  </a:txBody>
                  <a:tcPr/>
                </a:tc>
                <a:tc>
                  <a:txBody>
                    <a:bodyPr/>
                    <a:lstStyle/>
                    <a:p>
                      <a:r>
                        <a:rPr lang="en-US" dirty="0"/>
                        <a:t>Dedicated business-unit</a:t>
                      </a:r>
                      <a:r>
                        <a:rPr lang="en-US" baseline="0" dirty="0"/>
                        <a:t> HR reporting to the business unit</a:t>
                      </a:r>
                      <a:endParaRPr lang="en-US" dirty="0"/>
                    </a:p>
                  </a:txBody>
                  <a:tcPr/>
                </a:tc>
                <a:extLst>
                  <a:ext uri="{0D108BD9-81ED-4DB2-BD59-A6C34878D82A}">
                    <a16:rowId xmlns:a16="http://schemas.microsoft.com/office/drawing/2014/main" val="10004"/>
                  </a:ext>
                </a:extLst>
              </a:tr>
              <a:tr h="801739">
                <a:tc>
                  <a:txBody>
                    <a:bodyPr/>
                    <a:lstStyle/>
                    <a:p>
                      <a:r>
                        <a:rPr lang="en-US" dirty="0"/>
                        <a:t>Hybrid</a:t>
                      </a:r>
                    </a:p>
                  </a:txBody>
                  <a:tcPr/>
                </a:tc>
                <a:tc>
                  <a:txBody>
                    <a:bodyPr/>
                    <a:lstStyle/>
                    <a:p>
                      <a:r>
                        <a:rPr lang="en-US" dirty="0"/>
                        <a:t>A variation/combination of any of the above.  Most HR functions in large corporates fall in the hybrid</a:t>
                      </a:r>
                      <a:r>
                        <a:rPr lang="en-US" baseline="0" dirty="0"/>
                        <a:t> category</a:t>
                      </a:r>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3567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212744"/>
          </a:xfrm>
        </p:spPr>
        <p:txBody>
          <a:bodyPr>
            <a:normAutofit/>
          </a:bodyPr>
          <a:lstStyle/>
          <a:p>
            <a:r>
              <a:rPr lang="en-GB" dirty="0"/>
              <a:t> Ulrich’s influence on structure of the HR department</a:t>
            </a:r>
            <a:endParaRPr lang="en-GB" b="1" dirty="0"/>
          </a:p>
        </p:txBody>
      </p:sp>
      <p:sp>
        <p:nvSpPr>
          <p:cNvPr id="3" name="Content Placeholder 2"/>
          <p:cNvSpPr>
            <a:spLocks noGrp="1"/>
          </p:cNvSpPr>
          <p:nvPr>
            <p:ph idx="1"/>
          </p:nvPr>
        </p:nvSpPr>
        <p:spPr/>
        <p:txBody>
          <a:bodyPr/>
          <a:lstStyle/>
          <a:p>
            <a:pPr marL="880110" lvl="1" indent="-514350">
              <a:buNone/>
            </a:pPr>
            <a:endParaRPr lang="en-GB" dirty="0"/>
          </a:p>
          <a:p>
            <a:pPr marL="880110" lvl="1" indent="-514350">
              <a:buNone/>
            </a:pPr>
            <a:r>
              <a:rPr lang="en-GB" dirty="0"/>
              <a:t>Three-legged stool:</a:t>
            </a:r>
          </a:p>
          <a:p>
            <a:pPr marL="880110" lvl="1" indent="-514350"/>
            <a:r>
              <a:rPr lang="en-GB" dirty="0"/>
              <a:t>Shared services</a:t>
            </a:r>
          </a:p>
          <a:p>
            <a:pPr marL="880110" lvl="1" indent="-514350"/>
            <a:r>
              <a:rPr lang="en-GB" dirty="0"/>
              <a:t>Centres of excellence</a:t>
            </a:r>
          </a:p>
          <a:p>
            <a:pPr marL="880110" lvl="1" indent="-514350"/>
            <a:r>
              <a:rPr lang="en-GB" dirty="0"/>
              <a:t>Strategic business partners</a:t>
            </a:r>
          </a:p>
          <a:p>
            <a:pPr marL="880110" lvl="1" indent="-514350"/>
            <a:endParaRPr lang="en-GB" dirty="0"/>
          </a:p>
          <a:p>
            <a:pPr marL="880110" lvl="1" indent="-514350">
              <a:buNone/>
            </a:pPr>
            <a:r>
              <a:rPr lang="en-GB" dirty="0"/>
              <a:t>Also, implications for outsourcing some of the activities of HR function, and for role of line managers </a:t>
            </a:r>
          </a:p>
          <a:p>
            <a:pPr marL="880110" lvl="1" indent="-514350">
              <a:buNone/>
            </a:pPr>
            <a:endParaRPr lang="en-GB" dirty="0"/>
          </a:p>
          <a:p>
            <a:pPr marL="880110" lvl="1" indent="-514350">
              <a:buFont typeface="+mj-lt"/>
              <a:buAutoNum type="arabicPeriod"/>
            </a:pPr>
            <a:endParaRPr lang="en-GB" dirty="0"/>
          </a:p>
          <a:p>
            <a:pPr marL="365760" lvl="1" indent="0">
              <a:buNone/>
            </a:pPr>
            <a:endParaRPr lang="en-GB" dirty="0"/>
          </a:p>
        </p:txBody>
      </p:sp>
    </p:spTree>
    <p:extLst>
      <p:ext uri="{BB962C8B-B14F-4D97-AF65-F5344CB8AC3E}">
        <p14:creationId xmlns:p14="http://schemas.microsoft.com/office/powerpoint/2010/main" val="2261668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200" dirty="0"/>
              <a:t>Case Study: Strategic HRM in a Multinational Tech Firm</a:t>
            </a:r>
          </a:p>
        </p:txBody>
      </p:sp>
      <p:sp>
        <p:nvSpPr>
          <p:cNvPr id="3" name="Content Placeholder 2"/>
          <p:cNvSpPr>
            <a:spLocks noGrp="1"/>
          </p:cNvSpPr>
          <p:nvPr>
            <p:ph idx="1"/>
          </p:nvPr>
        </p:nvSpPr>
        <p:spPr>
          <a:xfrm>
            <a:off x="457200" y="1470484"/>
            <a:ext cx="8229600" cy="3917032"/>
          </a:xfrm>
        </p:spPr>
        <p:txBody>
          <a:bodyPr>
            <a:normAutofit fontScale="92500" lnSpcReduction="20000"/>
          </a:bodyPr>
          <a:lstStyle/>
          <a:p>
            <a:r>
              <a:rPr dirty="0"/>
              <a:t>You are the new HR Director at a global tech firm experiencing rapid expansion into Asia and Eastern Europe. The company wants to align HR practices with corporate strategy, enhance talent mobility across regions, and manage cultural integration challenges. </a:t>
            </a:r>
          </a:p>
          <a:p>
            <a:endParaRPr dirty="0"/>
          </a:p>
          <a:p>
            <a:r>
              <a:rPr dirty="0"/>
              <a:t>Task:</a:t>
            </a:r>
          </a:p>
          <a:p>
            <a:r>
              <a:rPr dirty="0"/>
              <a:t>- Identify how you would implement Ulrich's HR model in this context.</a:t>
            </a:r>
          </a:p>
          <a:p>
            <a:r>
              <a:rPr dirty="0"/>
              <a:t>- Recommend strategies to manage cross-cultural HR issues.</a:t>
            </a:r>
          </a:p>
          <a:p>
            <a:r>
              <a:rPr dirty="0"/>
              <a:t>- Discuss how 'hard' and 'soft' HRM approaches can be blended in this scenario.</a:t>
            </a:r>
          </a:p>
        </p:txBody>
      </p:sp>
    </p:spTree>
    <p:extLst>
      <p:ext uri="{BB962C8B-B14F-4D97-AF65-F5344CB8AC3E}">
        <p14:creationId xmlns:p14="http://schemas.microsoft.com/office/powerpoint/2010/main" val="27456092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Outsourcing and shared service centres</a:t>
            </a:r>
          </a:p>
        </p:txBody>
      </p:sp>
      <p:sp>
        <p:nvSpPr>
          <p:cNvPr id="3" name="Content Placeholder 2"/>
          <p:cNvSpPr>
            <a:spLocks noGrp="1"/>
          </p:cNvSpPr>
          <p:nvPr>
            <p:ph idx="1"/>
          </p:nvPr>
        </p:nvSpPr>
        <p:spPr/>
        <p:txBody>
          <a:bodyPr/>
          <a:lstStyle/>
          <a:p>
            <a:r>
              <a:rPr lang="en-GB" dirty="0"/>
              <a:t>Large organisations such as Centrica, Unilever, BT, IBM, Shell, Standard Charter Bank and BP have outsourced significant aspects of their HR activity, or set up shared service centres (</a:t>
            </a:r>
            <a:r>
              <a:rPr lang="en-GB" dirty="0" err="1"/>
              <a:t>Tamkin</a:t>
            </a:r>
            <a:r>
              <a:rPr lang="en-GB" dirty="0"/>
              <a:t> et al 2006, CIPD 2008)</a:t>
            </a:r>
          </a:p>
          <a:p>
            <a:r>
              <a:rPr lang="en-GB" dirty="0"/>
              <a:t>However, has been argued that most outsourcing is for discrete tasks and functions and is relatively limited in scope and scale (Forth et al 2006, Pass 2006)</a:t>
            </a:r>
          </a:p>
        </p:txBody>
      </p:sp>
    </p:spTree>
    <p:extLst>
      <p:ext uri="{BB962C8B-B14F-4D97-AF65-F5344CB8AC3E}">
        <p14:creationId xmlns:p14="http://schemas.microsoft.com/office/powerpoint/2010/main" val="71015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HR activities most often outsourced: </a:t>
            </a:r>
          </a:p>
        </p:txBody>
      </p:sp>
      <p:sp>
        <p:nvSpPr>
          <p:cNvPr id="3" name="Content Placeholder 2"/>
          <p:cNvSpPr>
            <a:spLocks noGrp="1"/>
          </p:cNvSpPr>
          <p:nvPr>
            <p:ph idx="1"/>
          </p:nvPr>
        </p:nvSpPr>
        <p:spPr/>
        <p:txBody>
          <a:bodyPr>
            <a:normAutofit lnSpcReduction="10000"/>
          </a:bodyPr>
          <a:lstStyle/>
          <a:p>
            <a:r>
              <a:rPr lang="en-GB" dirty="0"/>
              <a:t>Payroll</a:t>
            </a:r>
          </a:p>
          <a:p>
            <a:r>
              <a:rPr lang="en-GB" dirty="0"/>
              <a:t>Administration</a:t>
            </a:r>
          </a:p>
          <a:p>
            <a:r>
              <a:rPr lang="en-GB" dirty="0"/>
              <a:t>Training &amp; Development</a:t>
            </a:r>
          </a:p>
          <a:p>
            <a:r>
              <a:rPr lang="en-GB" dirty="0"/>
              <a:t>Communication</a:t>
            </a:r>
          </a:p>
          <a:p>
            <a:r>
              <a:rPr lang="en-GB" dirty="0"/>
              <a:t>HR information systems</a:t>
            </a:r>
          </a:p>
          <a:p>
            <a:r>
              <a:rPr lang="en-GB" dirty="0"/>
              <a:t>Succession planning</a:t>
            </a:r>
          </a:p>
          <a:p>
            <a:r>
              <a:rPr lang="en-GB" dirty="0"/>
              <a:t>Recruitment</a:t>
            </a:r>
          </a:p>
          <a:p>
            <a:endParaRPr lang="en-GB" dirty="0"/>
          </a:p>
          <a:p>
            <a:pPr>
              <a:buNone/>
            </a:pPr>
            <a:r>
              <a:rPr lang="en-GB" dirty="0"/>
              <a:t>Truss et al 2012</a:t>
            </a:r>
          </a:p>
        </p:txBody>
      </p:sp>
    </p:spTree>
    <p:extLst>
      <p:ext uri="{BB962C8B-B14F-4D97-AF65-F5344CB8AC3E}">
        <p14:creationId xmlns:p14="http://schemas.microsoft.com/office/powerpoint/2010/main" val="3465762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9573" y="943705"/>
            <a:ext cx="8229600" cy="4797857"/>
          </a:xfrm>
        </p:spPr>
        <p:txBody>
          <a:bodyPr>
            <a:noAutofit/>
          </a:bodyPr>
          <a:lstStyle/>
          <a:p>
            <a:r>
              <a:rPr lang="en-GB" sz="2600" dirty="0"/>
              <a:t>Line managers increasingly responsible for delivery of HR over the last few decades and now play critical role in people management in most organisations.</a:t>
            </a:r>
          </a:p>
          <a:p>
            <a:r>
              <a:rPr lang="en-GB" sz="2600" dirty="0"/>
              <a:t>The way line managers implement these practices influences employee attitudes and behaviour.</a:t>
            </a:r>
          </a:p>
          <a:p>
            <a:r>
              <a:rPr lang="en-GB" sz="2600" dirty="0"/>
              <a:t>Line managers important link between employee experiences of HRM and the formation of their attitudes towards their job and the organisation.</a:t>
            </a:r>
          </a:p>
          <a:p>
            <a:r>
              <a:rPr lang="en-GB" sz="2600" dirty="0"/>
              <a:t>Line mangers are ‘HR agents’ of the organisation because they mediate between individual and HR practices (Truss 2001).</a:t>
            </a:r>
          </a:p>
        </p:txBody>
      </p:sp>
      <p:sp>
        <p:nvSpPr>
          <p:cNvPr id="4" name="Slide Number Placeholder 3"/>
          <p:cNvSpPr>
            <a:spLocks noGrp="1"/>
          </p:cNvSpPr>
          <p:nvPr>
            <p:ph type="sldNum" sz="quarter" idx="12"/>
          </p:nvPr>
        </p:nvSpPr>
        <p:spPr/>
        <p:txBody>
          <a:bodyPr/>
          <a:lstStyle/>
          <a:p>
            <a:pPr>
              <a:defRPr/>
            </a:pPr>
            <a:fld id="{7F90F656-0E74-41FB-B1EC-21912C65262E}" type="slidenum">
              <a:rPr lang="en-GB" smtClean="0"/>
              <a:pPr>
                <a:defRPr/>
              </a:pPr>
              <a:t>26</a:t>
            </a:fld>
            <a:endParaRPr lang="en-GB"/>
          </a:p>
        </p:txBody>
      </p:sp>
      <p:sp>
        <p:nvSpPr>
          <p:cNvPr id="5" name="Rectangle 2"/>
          <p:cNvSpPr>
            <a:spLocks noGrp="1" noChangeArrowheads="1"/>
          </p:cNvSpPr>
          <p:nvPr>
            <p:ph type="title"/>
          </p:nvPr>
        </p:nvSpPr>
        <p:spPr>
          <a:xfrm>
            <a:off x="369573" y="0"/>
            <a:ext cx="8229600" cy="943705"/>
          </a:xfrm>
        </p:spPr>
        <p:txBody>
          <a:bodyPr>
            <a:normAutofit fontScale="90000"/>
          </a:bodyPr>
          <a:lstStyle/>
          <a:p>
            <a:pPr eaLnBrk="1" hangingPunct="1">
              <a:defRPr/>
            </a:pPr>
            <a:r>
              <a:rPr lang="en-GB" altLang="en-US" sz="4000" b="1" dirty="0">
                <a:effectLst>
                  <a:outerShdw blurRad="38100" dist="38100" dir="2700000" algn="tl">
                    <a:srgbClr val="C0C0C0"/>
                  </a:outerShdw>
                </a:effectLst>
                <a:latin typeface="Arial" charset="0"/>
              </a:rPr>
              <a:t>4. Delivery of HR by Line Managers</a:t>
            </a:r>
            <a:endParaRPr lang="en-GB" altLang="en-US" sz="4000" b="1" dirty="0"/>
          </a:p>
        </p:txBody>
      </p:sp>
    </p:spTree>
    <p:extLst>
      <p:ext uri="{BB962C8B-B14F-4D97-AF65-F5344CB8AC3E}">
        <p14:creationId xmlns:p14="http://schemas.microsoft.com/office/powerpoint/2010/main" val="927293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6888"/>
            <a:ext cx="8229600" cy="780696"/>
          </a:xfrm>
        </p:spPr>
        <p:txBody>
          <a:bodyPr>
            <a:normAutofit fontScale="90000"/>
          </a:bodyPr>
          <a:lstStyle/>
          <a:p>
            <a:pPr algn="l"/>
            <a:r>
              <a:rPr lang="en-GB" sz="3600" b="1" dirty="0"/>
              <a:t>Problems with Devolving HRM </a:t>
            </a:r>
            <a:br>
              <a:rPr lang="en-GB" sz="3600" b="1" dirty="0"/>
            </a:br>
            <a:r>
              <a:rPr lang="en-GB" sz="3600" b="1" dirty="0"/>
              <a:t>to Line Managers</a:t>
            </a:r>
          </a:p>
        </p:txBody>
      </p:sp>
      <p:sp>
        <p:nvSpPr>
          <p:cNvPr id="3" name="Content Placeholder 2"/>
          <p:cNvSpPr>
            <a:spLocks noGrp="1"/>
          </p:cNvSpPr>
          <p:nvPr>
            <p:ph idx="1"/>
          </p:nvPr>
        </p:nvSpPr>
        <p:spPr>
          <a:xfrm>
            <a:off x="395535" y="1337407"/>
            <a:ext cx="8552521" cy="4562650"/>
          </a:xfrm>
        </p:spPr>
        <p:txBody>
          <a:bodyPr>
            <a:normAutofit fontScale="85000" lnSpcReduction="20000"/>
          </a:bodyPr>
          <a:lstStyle/>
          <a:p>
            <a:pPr marL="514350" indent="-514350">
              <a:buFont typeface="+mj-lt"/>
              <a:buAutoNum type="arabicPeriod"/>
            </a:pPr>
            <a:r>
              <a:rPr lang="en-GB" dirty="0"/>
              <a:t>Conflicting goals and do not automatically identify with organisational goals</a:t>
            </a:r>
          </a:p>
          <a:p>
            <a:pPr marL="514350" indent="-514350">
              <a:buFont typeface="+mj-lt"/>
              <a:buAutoNum type="arabicPeriod"/>
            </a:pPr>
            <a:endParaRPr lang="en-GB" dirty="0"/>
          </a:p>
          <a:p>
            <a:pPr marL="514350" indent="-514350">
              <a:buFont typeface="+mj-lt"/>
              <a:buAutoNum type="arabicPeriod"/>
            </a:pPr>
            <a:r>
              <a:rPr lang="en-GB" dirty="0"/>
              <a:t>Competing priorities and suffer from work overload when they are asked to take on HR responsibilities in addition to existing jobs</a:t>
            </a:r>
          </a:p>
          <a:p>
            <a:pPr marL="514350" indent="-514350">
              <a:buFont typeface="+mj-lt"/>
              <a:buAutoNum type="arabicPeriod"/>
            </a:pPr>
            <a:endParaRPr lang="en-GB" dirty="0"/>
          </a:p>
          <a:p>
            <a:pPr marL="514350" indent="-514350">
              <a:buFont typeface="+mj-lt"/>
              <a:buAutoNum type="arabicPeriod"/>
            </a:pPr>
            <a:r>
              <a:rPr lang="en-GB" dirty="0"/>
              <a:t>Lack of knowledge and skills to undertake HR duties when appointed, and find organisations rarely provide them with sufficient training and support to do HRM effectively.</a:t>
            </a:r>
          </a:p>
          <a:p>
            <a:pPr marL="514350" indent="-514350">
              <a:buFont typeface="+mj-lt"/>
              <a:buAutoNum type="arabicPeriod"/>
            </a:pPr>
            <a:endParaRPr lang="en-GB" dirty="0"/>
          </a:p>
          <a:p>
            <a:pPr marL="514350" indent="-514350">
              <a:buFont typeface="+mj-lt"/>
              <a:buAutoNum type="arabicPeriod"/>
            </a:pPr>
            <a:r>
              <a:rPr lang="en-GB" dirty="0"/>
              <a:t>Little respect for HR work, regarding it as ‘soft’ and value-sapping, and they view HR professionals with disdain</a:t>
            </a:r>
          </a:p>
          <a:p>
            <a:pPr marL="514350" indent="-514350">
              <a:buFont typeface="+mj-lt"/>
              <a:buAutoNum type="arabicPeriod"/>
            </a:pPr>
            <a:endParaRPr lang="en-GB" dirty="0"/>
          </a:p>
          <a:p>
            <a:pPr marL="514350" indent="-514350">
              <a:buFont typeface="+mj-lt"/>
              <a:buAutoNum type="arabicPeriod"/>
            </a:pPr>
            <a:r>
              <a:rPr lang="en-GB" dirty="0"/>
              <a:t>Behave inconsistently when implementing HR policies because they wish to retain flexibility in dealing with employees and are not always full aware what they are is expected to do.</a:t>
            </a:r>
          </a:p>
        </p:txBody>
      </p:sp>
      <p:sp>
        <p:nvSpPr>
          <p:cNvPr id="4" name="Slide Number Placeholder 3"/>
          <p:cNvSpPr>
            <a:spLocks noGrp="1"/>
          </p:cNvSpPr>
          <p:nvPr>
            <p:ph type="sldNum" sz="quarter" idx="12"/>
          </p:nvPr>
        </p:nvSpPr>
        <p:spPr>
          <a:xfrm>
            <a:off x="395536" y="6356350"/>
            <a:ext cx="8291264" cy="365125"/>
          </a:xfrm>
        </p:spPr>
        <p:txBody>
          <a:bodyPr/>
          <a:lstStyle/>
          <a:p>
            <a:r>
              <a:rPr lang="en-GB" dirty="0" err="1">
                <a:solidFill>
                  <a:schemeClr val="tx1"/>
                </a:solidFill>
              </a:rPr>
              <a:t>Marchington</a:t>
            </a:r>
            <a:r>
              <a:rPr lang="en-GB" dirty="0">
                <a:solidFill>
                  <a:schemeClr val="tx1"/>
                </a:solidFill>
              </a:rPr>
              <a:t> and Wilkinson (2012) </a:t>
            </a:r>
            <a:r>
              <a:rPr lang="en-GB" i="1" dirty="0">
                <a:solidFill>
                  <a:schemeClr val="tx1"/>
                </a:solidFill>
              </a:rPr>
              <a:t>Human Resources Management at Work  </a:t>
            </a:r>
            <a:r>
              <a:rPr lang="en-GB" dirty="0">
                <a:solidFill>
                  <a:schemeClr val="tx1"/>
                </a:solidFill>
              </a:rPr>
              <a:t>5</a:t>
            </a:r>
            <a:r>
              <a:rPr lang="en-GB" baseline="30000" dirty="0">
                <a:solidFill>
                  <a:schemeClr val="tx1"/>
                </a:solidFill>
              </a:rPr>
              <a:t>th</a:t>
            </a:r>
            <a:r>
              <a:rPr lang="en-GB" dirty="0">
                <a:solidFill>
                  <a:schemeClr val="tx1"/>
                </a:solidFill>
              </a:rPr>
              <a:t> Ed. London, CIPD. Chapter 7</a:t>
            </a:r>
          </a:p>
        </p:txBody>
      </p:sp>
    </p:spTree>
    <p:extLst>
      <p:ext uri="{BB962C8B-B14F-4D97-AF65-F5344CB8AC3E}">
        <p14:creationId xmlns:p14="http://schemas.microsoft.com/office/powerpoint/2010/main" val="128343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Class Activity: Debate on Outsourcing HR Functions</a:t>
            </a:r>
          </a:p>
        </p:txBody>
      </p:sp>
      <p:sp>
        <p:nvSpPr>
          <p:cNvPr id="3" name="Content Placeholder 2"/>
          <p:cNvSpPr>
            <a:spLocks noGrp="1"/>
          </p:cNvSpPr>
          <p:nvPr>
            <p:ph idx="1"/>
          </p:nvPr>
        </p:nvSpPr>
        <p:spPr>
          <a:xfrm>
            <a:off x="457200" y="1417638"/>
            <a:ext cx="8229600" cy="3917032"/>
          </a:xfrm>
        </p:spPr>
        <p:txBody>
          <a:bodyPr>
            <a:normAutofit fontScale="85000" lnSpcReduction="20000"/>
          </a:bodyPr>
          <a:lstStyle/>
          <a:p>
            <a:r>
              <a:rPr dirty="0"/>
              <a:t>Split into two groups:</a:t>
            </a:r>
          </a:p>
          <a:p>
            <a:r>
              <a:rPr dirty="0"/>
              <a:t>Group A will argue *for* outsourcing key HR functions to external vendors.</a:t>
            </a:r>
          </a:p>
          <a:p>
            <a:r>
              <a:rPr dirty="0"/>
              <a:t>Group B will argue *against* outsourcing, advocating for building internal HR capabilities.</a:t>
            </a:r>
          </a:p>
          <a:p>
            <a:endParaRPr dirty="0"/>
          </a:p>
          <a:p>
            <a:r>
              <a:rPr dirty="0"/>
              <a:t>Each group should:</a:t>
            </a:r>
          </a:p>
          <a:p>
            <a:r>
              <a:rPr dirty="0"/>
              <a:t>- Use examples from real companies to support your arguments.</a:t>
            </a:r>
          </a:p>
          <a:p>
            <a:r>
              <a:rPr dirty="0"/>
              <a:t>- Address cost, control, quality, and employee experience.</a:t>
            </a:r>
          </a:p>
          <a:p>
            <a:r>
              <a:rPr dirty="0"/>
              <a:t>- Prepare a 5-minute pitch and respond to one rebuttal.</a:t>
            </a:r>
          </a:p>
          <a:p>
            <a:endParaRPr dirty="0"/>
          </a:p>
          <a:p>
            <a:r>
              <a:rPr dirty="0"/>
              <a:t>Facilitator will moderate and highlight critical points for reflection.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8C230-E72F-2C4C-9ED9-E8DA1E953A05}"/>
              </a:ext>
            </a:extLst>
          </p:cNvPr>
          <p:cNvSpPr>
            <a:spLocks noGrp="1"/>
          </p:cNvSpPr>
          <p:nvPr>
            <p:ph type="title"/>
          </p:nvPr>
        </p:nvSpPr>
        <p:spPr>
          <a:xfrm>
            <a:off x="272143" y="-128134"/>
            <a:ext cx="8229600" cy="1143000"/>
          </a:xfrm>
        </p:spPr>
        <p:txBody>
          <a:bodyPr/>
          <a:lstStyle/>
          <a:p>
            <a:r>
              <a:rPr lang="en-GB" b="1" dirty="0"/>
              <a:t>Summary</a:t>
            </a:r>
          </a:p>
        </p:txBody>
      </p:sp>
      <p:sp>
        <p:nvSpPr>
          <p:cNvPr id="3" name="Content Placeholder 2">
            <a:extLst>
              <a:ext uri="{FF2B5EF4-FFF2-40B4-BE49-F238E27FC236}">
                <a16:creationId xmlns:a16="http://schemas.microsoft.com/office/drawing/2014/main" id="{9085B397-22F7-346F-3F1C-BFA05CD96FFA}"/>
              </a:ext>
            </a:extLst>
          </p:cNvPr>
          <p:cNvSpPr>
            <a:spLocks noGrp="1"/>
          </p:cNvSpPr>
          <p:nvPr>
            <p:ph idx="1"/>
          </p:nvPr>
        </p:nvSpPr>
        <p:spPr>
          <a:xfrm>
            <a:off x="272143" y="903516"/>
            <a:ext cx="8523514" cy="4571998"/>
          </a:xfrm>
        </p:spPr>
        <p:txBody>
          <a:bodyPr/>
          <a:lstStyle/>
          <a:p>
            <a:r>
              <a:rPr lang="en-GB" dirty="0"/>
              <a:t>1. Key Themes in Human Capital Management</a:t>
            </a:r>
          </a:p>
          <a:p>
            <a:r>
              <a:rPr lang="en-GB" dirty="0"/>
              <a:t>2. Historical Evolution of HRM</a:t>
            </a:r>
          </a:p>
          <a:p>
            <a:r>
              <a:rPr lang="en-GB" dirty="0"/>
              <a:t>3. From Personnel to Strategic HRM</a:t>
            </a:r>
          </a:p>
          <a:p>
            <a:r>
              <a:rPr lang="en-GB" dirty="0"/>
              <a:t>4. Definitions and Models of HRM</a:t>
            </a:r>
          </a:p>
          <a:p>
            <a:r>
              <a:rPr lang="en-GB" dirty="0"/>
              <a:t>5. Hard vs Soft HRM Approaches</a:t>
            </a:r>
          </a:p>
          <a:p>
            <a:r>
              <a:rPr lang="en-GB" dirty="0"/>
              <a:t>6. The Evolving HR Function</a:t>
            </a:r>
          </a:p>
          <a:p>
            <a:r>
              <a:rPr lang="en-GB" dirty="0"/>
              <a:t>7. Ulrich’s HR Roles and Department Structures</a:t>
            </a:r>
          </a:p>
          <a:p>
            <a:r>
              <a:rPr lang="en-GB" dirty="0"/>
              <a:t>8. Outsourcing and Shared Services</a:t>
            </a:r>
          </a:p>
          <a:p>
            <a:r>
              <a:rPr lang="en-GB" dirty="0"/>
              <a:t>9. The Role of Line Managers in HR Delivery</a:t>
            </a:r>
          </a:p>
          <a:p>
            <a:r>
              <a:rPr lang="en-GB" dirty="0"/>
              <a:t>10. Class Activity: Debate on HR Outsourcing</a:t>
            </a:r>
          </a:p>
          <a:p>
            <a:endParaRPr lang="en-GB" dirty="0"/>
          </a:p>
        </p:txBody>
      </p:sp>
    </p:spTree>
    <p:extLst>
      <p:ext uri="{BB962C8B-B14F-4D97-AF65-F5344CB8AC3E}">
        <p14:creationId xmlns:p14="http://schemas.microsoft.com/office/powerpoint/2010/main" val="2034354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486" y="-128134"/>
            <a:ext cx="8229600" cy="1143000"/>
          </a:xfrm>
        </p:spPr>
        <p:txBody>
          <a:bodyPr/>
          <a:lstStyle/>
          <a:p>
            <a:r>
              <a:rPr dirty="0"/>
              <a:t>References</a:t>
            </a:r>
          </a:p>
        </p:txBody>
      </p:sp>
      <p:sp>
        <p:nvSpPr>
          <p:cNvPr id="3" name="Content Placeholder 2"/>
          <p:cNvSpPr>
            <a:spLocks noGrp="1"/>
          </p:cNvSpPr>
          <p:nvPr>
            <p:ph idx="1"/>
          </p:nvPr>
        </p:nvSpPr>
        <p:spPr>
          <a:xfrm>
            <a:off x="359228" y="740229"/>
            <a:ext cx="8545285" cy="4724400"/>
          </a:xfrm>
        </p:spPr>
        <p:txBody>
          <a:bodyPr>
            <a:normAutofit/>
          </a:bodyPr>
          <a:lstStyle/>
          <a:p>
            <a:r>
              <a:rPr sz="1600" dirty="0"/>
              <a:t>Armstrong, M. and Taylor, S., 2020. Armstrong's Handbook of Human Resource Management Practice. 15th ed. London: Kogan Page.</a:t>
            </a:r>
          </a:p>
          <a:p>
            <a:r>
              <a:rPr sz="1600" dirty="0"/>
              <a:t>Boxall, P. and Purcell, J., 2016. Strategy and Human Resource Management. 4th ed. London: Palgrave.</a:t>
            </a:r>
          </a:p>
          <a:p>
            <a:r>
              <a:rPr sz="1600" dirty="0"/>
              <a:t>Ulrich, D., Brockbank, W., Johnson, D., </a:t>
            </a:r>
            <a:r>
              <a:rPr sz="1600" dirty="0" err="1"/>
              <a:t>Sandholtz</a:t>
            </a:r>
            <a:r>
              <a:rPr sz="1600" dirty="0"/>
              <a:t>, K. and Younger, J., 2008. HR Competencies: Mastery at the Intersection of People and Business. Alexandria: Society for Human Resource Management.</a:t>
            </a:r>
          </a:p>
          <a:p>
            <a:r>
              <a:rPr sz="1600" dirty="0"/>
              <a:t>Legge, K., 2005. Human Resource Management: Rhetorics and Realities. Anniversary ed. London: Palgrave Macmillan.</a:t>
            </a:r>
          </a:p>
          <a:p>
            <a:r>
              <a:rPr sz="1600" dirty="0" err="1"/>
              <a:t>Storey</a:t>
            </a:r>
            <a:r>
              <a:rPr sz="1600" dirty="0"/>
              <a:t>, J., 2007. Human Resource Management: A Critical Text. 3rd ed. London: Thomson Learning.</a:t>
            </a:r>
          </a:p>
          <a:p>
            <a:r>
              <a:rPr sz="1600" dirty="0"/>
              <a:t>Beardwell, J. and Thompson, A., 2017. Human Resource Management: A Contemporary Approach. 8th ed. Harlow: Pearson Education.</a:t>
            </a:r>
          </a:p>
          <a:p>
            <a:r>
              <a:rPr sz="1600" dirty="0"/>
              <a:t>Torrington, D., Hall, L., Taylor, S. and Atkinson, C., 2017. Human Resource Management. 10th ed. Harlow: Pearson.</a:t>
            </a:r>
          </a:p>
          <a:p>
            <a:r>
              <a:rPr sz="1600" dirty="0"/>
              <a:t>Kaufman, B.E., 2015. The Theoretical Foundation of Industrial Relations and Its Implications for Labor Economics and HRM. ILR Review, 68(1), pp.74-100.</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1694</Words>
  <Application>Microsoft Office PowerPoint</Application>
  <PresentationFormat>On-screen Show (4:3)</PresentationFormat>
  <Paragraphs>201</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Myriad Pro</vt:lpstr>
      <vt:lpstr>Arial</vt:lpstr>
      <vt:lpstr>Calibri</vt:lpstr>
      <vt:lpstr>Wingdings</vt:lpstr>
      <vt:lpstr>Wingdings 2</vt:lpstr>
      <vt:lpstr>20140311PresentationUWTSDTemplate</vt:lpstr>
      <vt:lpstr>Master of Business Administration   Human Capital Management   Introduction and Overview</vt:lpstr>
      <vt:lpstr>Introduction and Overview</vt:lpstr>
      <vt:lpstr>i) Some Key Themes</vt:lpstr>
      <vt:lpstr>ii) HRM History and Development </vt:lpstr>
      <vt:lpstr> From Personnel Management to HRM</vt:lpstr>
      <vt:lpstr> Definitions - HRM</vt:lpstr>
      <vt:lpstr> Models of HRM</vt:lpstr>
      <vt:lpstr> Devanna et al      (from Beardwell &amp; Claydon 2007, p8)  </vt:lpstr>
      <vt:lpstr> Beer et al        (from Beardwell &amp; Claydon 2007, p9) </vt:lpstr>
      <vt:lpstr>The Guest model: HRM and Performance</vt:lpstr>
      <vt:lpstr>Hard &amp; Soft Models of HRM</vt:lpstr>
      <vt:lpstr>Models continued</vt:lpstr>
      <vt:lpstr> Intro Part 2-   The HR Function in Changing Times.   </vt:lpstr>
      <vt:lpstr> </vt:lpstr>
      <vt:lpstr>1. The scope of HR</vt:lpstr>
      <vt:lpstr>Scope</vt:lpstr>
      <vt:lpstr>2. Roles in HR</vt:lpstr>
      <vt:lpstr> David Ulrich</vt:lpstr>
      <vt:lpstr> Ulrich’s 1997 ‘HR Champion’ Model</vt:lpstr>
      <vt:lpstr>Ulrich &amp; Brockbank’s 2005 updated model</vt:lpstr>
      <vt:lpstr>HR Department Structural Choices</vt:lpstr>
      <vt:lpstr> Ulrich’s influence on structure of the HR department</vt:lpstr>
      <vt:lpstr>Case Study: Strategic HRM in a Multinational Tech Firm</vt:lpstr>
      <vt:lpstr> Outsourcing and shared service centres</vt:lpstr>
      <vt:lpstr> HR activities most often outsourced: </vt:lpstr>
      <vt:lpstr>4. Delivery of HR by Line Managers</vt:lpstr>
      <vt:lpstr>Problems with Devolving HRM  to Line Managers</vt:lpstr>
      <vt:lpstr>Class Activity: Debate on Outsourcing HR Functions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Gladius David Kulothungan</cp:lastModifiedBy>
  <cp:revision>42</cp:revision>
  <dcterms:created xsi:type="dcterms:W3CDTF">2020-04-06T13:34:42Z</dcterms:created>
  <dcterms:modified xsi:type="dcterms:W3CDTF">2025-05-07T17:52:52Z</dcterms:modified>
</cp:coreProperties>
</file>