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55"/>
  </p:notesMasterIdLst>
  <p:handoutMasterIdLst>
    <p:handoutMasterId r:id="rId56"/>
  </p:handoutMasterIdLst>
  <p:sldIdLst>
    <p:sldId id="592" r:id="rId2"/>
    <p:sldId id="535" r:id="rId3"/>
    <p:sldId id="537" r:id="rId4"/>
    <p:sldId id="536" r:id="rId5"/>
    <p:sldId id="538" r:id="rId6"/>
    <p:sldId id="539" r:id="rId7"/>
    <p:sldId id="540" r:id="rId8"/>
    <p:sldId id="541" r:id="rId9"/>
    <p:sldId id="542" r:id="rId10"/>
    <p:sldId id="543" r:id="rId11"/>
    <p:sldId id="544" r:id="rId12"/>
    <p:sldId id="545" r:id="rId13"/>
    <p:sldId id="546" r:id="rId14"/>
    <p:sldId id="547" r:id="rId15"/>
    <p:sldId id="579" r:id="rId16"/>
    <p:sldId id="582" r:id="rId17"/>
    <p:sldId id="583" r:id="rId18"/>
    <p:sldId id="548" r:id="rId19"/>
    <p:sldId id="553" r:id="rId20"/>
    <p:sldId id="554" r:id="rId21"/>
    <p:sldId id="555" r:id="rId22"/>
    <p:sldId id="580" r:id="rId23"/>
    <p:sldId id="581" r:id="rId24"/>
    <p:sldId id="557" r:id="rId25"/>
    <p:sldId id="584" r:id="rId26"/>
    <p:sldId id="585" r:id="rId27"/>
    <p:sldId id="578" r:id="rId28"/>
    <p:sldId id="586" r:id="rId29"/>
    <p:sldId id="598" r:id="rId30"/>
    <p:sldId id="587" r:id="rId31"/>
    <p:sldId id="588" r:id="rId32"/>
    <p:sldId id="589" r:id="rId33"/>
    <p:sldId id="590" r:id="rId34"/>
    <p:sldId id="591" r:id="rId35"/>
    <p:sldId id="593" r:id="rId36"/>
    <p:sldId id="594" r:id="rId37"/>
    <p:sldId id="599" r:id="rId38"/>
    <p:sldId id="595" r:id="rId39"/>
    <p:sldId id="596" r:id="rId40"/>
    <p:sldId id="600" r:id="rId41"/>
    <p:sldId id="601" r:id="rId42"/>
    <p:sldId id="602" r:id="rId43"/>
    <p:sldId id="615" r:id="rId44"/>
    <p:sldId id="614" r:id="rId45"/>
    <p:sldId id="603" r:id="rId46"/>
    <p:sldId id="604" r:id="rId47"/>
    <p:sldId id="606" r:id="rId48"/>
    <p:sldId id="605" r:id="rId49"/>
    <p:sldId id="609" r:id="rId50"/>
    <p:sldId id="607" r:id="rId51"/>
    <p:sldId id="608" r:id="rId52"/>
    <p:sldId id="610" r:id="rId53"/>
    <p:sldId id="611" r:id="rId54"/>
  </p:sldIdLst>
  <p:sldSz cx="12190413" cy="6859588"/>
  <p:notesSz cx="9144000" cy="6858000"/>
  <p:embeddedFontLst>
    <p:embeddedFont>
      <p:font typeface="Calibri" panose="020F0502020204030204" pitchFamily="34" charset="0"/>
      <p:regular r:id="rId57"/>
      <p:bold r:id="rId58"/>
      <p:italic r:id="rId59"/>
      <p:boldItalic r:id="rId60"/>
    </p:embeddedFont>
  </p:embeddedFontLst>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836" autoAdjust="0"/>
  </p:normalViewPr>
  <p:slideViewPr>
    <p:cSldViewPr>
      <p:cViewPr varScale="1">
        <p:scale>
          <a:sx n="81" d="100"/>
          <a:sy n="81" d="100"/>
        </p:scale>
        <p:origin x="658" y="43"/>
      </p:cViewPr>
      <p:guideLst>
        <p:guide orient="horz" pos="2160"/>
        <p:guide pos="3840"/>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font" Target="fonts/font2.fntdata"/><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font" Target="fonts/font1.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2022/11/23</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2022/11/23</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78995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2022/11/23</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2022/11/23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2022/11/23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2022/11/23</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2022/11/23</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2022/11/23</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2022/11/23</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2022/11/23</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2022/11/23</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2022/11/23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2022/11/23</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2022/11/23</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25.xml"/><Relationship Id="rId5" Type="http://schemas.openxmlformats.org/officeDocument/2006/relationships/image" Target="../media/image7.pn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53.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68D003-B106-0ECD-1CD0-269391C8F16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2" name="文字方塊 1">
            <a:extLst>
              <a:ext uri="{FF2B5EF4-FFF2-40B4-BE49-F238E27FC236}">
                <a16:creationId xmlns:a16="http://schemas.microsoft.com/office/drawing/2014/main" id="{8DC6F435-DAFD-4AC6-A74B-1805EF1CCBBA}"/>
              </a:ext>
            </a:extLst>
          </p:cNvPr>
          <p:cNvSpPr txBox="1"/>
          <p:nvPr/>
        </p:nvSpPr>
        <p:spPr>
          <a:xfrm>
            <a:off x="3588973" y="1462805"/>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3" name="文字方塊 2">
            <a:extLst>
              <a:ext uri="{FF2B5EF4-FFF2-40B4-BE49-F238E27FC236}">
                <a16:creationId xmlns:a16="http://schemas.microsoft.com/office/drawing/2014/main" id="{2AB64A20-40C3-7DEF-8F83-21EB89E6EF0B}"/>
              </a:ext>
            </a:extLst>
          </p:cNvPr>
          <p:cNvSpPr txBox="1"/>
          <p:nvPr/>
        </p:nvSpPr>
        <p:spPr>
          <a:xfrm>
            <a:off x="405780" y="378904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803EF0C7-3177-66A1-41B8-AFBD6354D392}"/>
              </a:ext>
            </a:extLst>
          </p:cNvPr>
          <p:cNvSpPr txBox="1"/>
          <p:nvPr/>
        </p:nvSpPr>
        <p:spPr>
          <a:xfrm>
            <a:off x="4877579" y="3789040"/>
            <a:ext cx="2520280"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47541ACD-E1E5-DD86-182D-64E8F0E6C4EB}"/>
              </a:ext>
            </a:extLst>
          </p:cNvPr>
          <p:cNvCxnSpPr/>
          <p:nvPr/>
        </p:nvCxnSpPr>
        <p:spPr>
          <a:xfrm flipH="1">
            <a:off x="2508853" y="2204864"/>
            <a:ext cx="1728192" cy="13681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A784D566-20F3-B34F-C08F-1F12B46F8A84}"/>
              </a:ext>
            </a:extLst>
          </p:cNvPr>
          <p:cNvCxnSpPr>
            <a:cxnSpLocks/>
          </p:cNvCxnSpPr>
          <p:nvPr/>
        </p:nvCxnSpPr>
        <p:spPr>
          <a:xfrm>
            <a:off x="4237045" y="2204864"/>
            <a:ext cx="1584176" cy="13681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6B682390-0B08-5853-6A7A-FB0BEC2C31BB}"/>
              </a:ext>
            </a:extLst>
          </p:cNvPr>
          <p:cNvSpPr txBox="1"/>
          <p:nvPr/>
        </p:nvSpPr>
        <p:spPr>
          <a:xfrm>
            <a:off x="386003" y="4811413"/>
            <a:ext cx="4454659" cy="610295"/>
          </a:xfrm>
          <a:prstGeom prst="rect">
            <a:avLst/>
          </a:prstGeom>
          <a:noFill/>
        </p:spPr>
        <p:txBody>
          <a:bodyPr wrap="square" rtlCol="0">
            <a:spAutoFit/>
          </a:bodyPr>
          <a:lstStyle/>
          <a:p>
            <a:pPr>
              <a:lnSpc>
                <a:spcPts val="4400"/>
              </a:lnSpc>
            </a:pPr>
            <a:r>
              <a:rPr lang="en-US" altLang="zh-CN" sz="2800" dirty="0">
                <a:solidFill>
                  <a:schemeClr val="bg1"/>
                </a:solidFill>
              </a:rPr>
              <a:t>‘Teaching of the elders’</a:t>
            </a:r>
          </a:p>
        </p:txBody>
      </p:sp>
      <p:sp>
        <p:nvSpPr>
          <p:cNvPr id="10" name="文字方塊 9">
            <a:extLst>
              <a:ext uri="{FF2B5EF4-FFF2-40B4-BE49-F238E27FC236}">
                <a16:creationId xmlns:a16="http://schemas.microsoft.com/office/drawing/2014/main" id="{24E51B0A-3640-E273-2885-739BEDDE8CCD}"/>
              </a:ext>
            </a:extLst>
          </p:cNvPr>
          <p:cNvSpPr txBox="1"/>
          <p:nvPr/>
        </p:nvSpPr>
        <p:spPr>
          <a:xfrm>
            <a:off x="7734166" y="1022861"/>
            <a:ext cx="4454659" cy="1174552"/>
          </a:xfrm>
          <a:prstGeom prst="rect">
            <a:avLst/>
          </a:prstGeom>
          <a:noFill/>
        </p:spPr>
        <p:txBody>
          <a:bodyPr wrap="square" rtlCol="0">
            <a:spAutoFit/>
          </a:bodyPr>
          <a:lstStyle/>
          <a:p>
            <a:pPr>
              <a:lnSpc>
                <a:spcPts val="4400"/>
              </a:lnSpc>
            </a:pPr>
            <a:r>
              <a:rPr lang="en-US" altLang="zh-CN" sz="2800" dirty="0">
                <a:solidFill>
                  <a:schemeClr val="bg1"/>
                </a:solidFill>
              </a:rPr>
              <a:t>Pre-sectarian Buddhism or Early Buddhism </a:t>
            </a:r>
          </a:p>
        </p:txBody>
      </p:sp>
      <p:sp>
        <p:nvSpPr>
          <p:cNvPr id="11" name="文字方塊 10">
            <a:extLst>
              <a:ext uri="{FF2B5EF4-FFF2-40B4-BE49-F238E27FC236}">
                <a16:creationId xmlns:a16="http://schemas.microsoft.com/office/drawing/2014/main" id="{DF7EF811-1C27-01C0-7388-0280675AC409}"/>
              </a:ext>
            </a:extLst>
          </p:cNvPr>
          <p:cNvSpPr txBox="1"/>
          <p:nvPr/>
        </p:nvSpPr>
        <p:spPr>
          <a:xfrm>
            <a:off x="8542684" y="3724984"/>
            <a:ext cx="3819365" cy="1174552"/>
          </a:xfrm>
          <a:prstGeom prst="rect">
            <a:avLst/>
          </a:prstGeom>
          <a:noFill/>
        </p:spPr>
        <p:txBody>
          <a:bodyPr wrap="square" rtlCol="0">
            <a:spAutoFit/>
          </a:bodyPr>
          <a:lstStyle/>
          <a:p>
            <a:pPr>
              <a:lnSpc>
                <a:spcPts val="4400"/>
              </a:lnSpc>
            </a:pPr>
            <a:r>
              <a:rPr lang="en-US" altLang="zh-CN" sz="2800" dirty="0">
                <a:solidFill>
                  <a:schemeClr val="bg1"/>
                </a:solidFill>
              </a:rPr>
              <a:t>Sectarian Buddhism or </a:t>
            </a:r>
            <a:r>
              <a:rPr lang="en-US" altLang="zh-CN" sz="2800" dirty="0" err="1">
                <a:solidFill>
                  <a:schemeClr val="bg1"/>
                </a:solidFill>
              </a:rPr>
              <a:t>Nikāya</a:t>
            </a:r>
            <a:r>
              <a:rPr lang="en-US" altLang="zh-CN" sz="2800" dirty="0">
                <a:solidFill>
                  <a:schemeClr val="bg1"/>
                </a:solidFill>
              </a:rPr>
              <a:t> Buddhism</a:t>
            </a:r>
          </a:p>
        </p:txBody>
      </p:sp>
      <p:sp>
        <p:nvSpPr>
          <p:cNvPr id="12" name="文字方塊 11">
            <a:extLst>
              <a:ext uri="{FF2B5EF4-FFF2-40B4-BE49-F238E27FC236}">
                <a16:creationId xmlns:a16="http://schemas.microsoft.com/office/drawing/2014/main" id="{0E4F5295-9A93-FF40-B5BC-FA365842A2C6}"/>
              </a:ext>
            </a:extLst>
          </p:cNvPr>
          <p:cNvSpPr txBox="1"/>
          <p:nvPr/>
        </p:nvSpPr>
        <p:spPr>
          <a:xfrm>
            <a:off x="4582244" y="4798147"/>
            <a:ext cx="4454659" cy="610295"/>
          </a:xfrm>
          <a:prstGeom prst="rect">
            <a:avLst/>
          </a:prstGeom>
          <a:noFill/>
        </p:spPr>
        <p:txBody>
          <a:bodyPr wrap="square" rtlCol="0">
            <a:spAutoFit/>
          </a:bodyPr>
          <a:lstStyle/>
          <a:p>
            <a:pPr>
              <a:lnSpc>
                <a:spcPts val="4400"/>
              </a:lnSpc>
            </a:pPr>
            <a:r>
              <a:rPr lang="en-US" altLang="zh-CN" sz="2800" dirty="0">
                <a:solidFill>
                  <a:schemeClr val="bg1"/>
                </a:solidFill>
              </a:rPr>
              <a:t>‘Great order of monks’</a:t>
            </a:r>
          </a:p>
        </p:txBody>
      </p:sp>
      <p:cxnSp>
        <p:nvCxnSpPr>
          <p:cNvPr id="13" name="直線接點 12">
            <a:extLst>
              <a:ext uri="{FF2B5EF4-FFF2-40B4-BE49-F238E27FC236}">
                <a16:creationId xmlns:a16="http://schemas.microsoft.com/office/drawing/2014/main" id="{15F44B28-4A00-52E7-1C19-5A61EDFC0597}"/>
              </a:ext>
            </a:extLst>
          </p:cNvPr>
          <p:cNvCxnSpPr/>
          <p:nvPr/>
        </p:nvCxnSpPr>
        <p:spPr>
          <a:xfrm>
            <a:off x="7544986" y="2996952"/>
            <a:ext cx="4238058" cy="0"/>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sp>
        <p:nvSpPr>
          <p:cNvPr id="14" name="箭號: 向上 13">
            <a:extLst>
              <a:ext uri="{FF2B5EF4-FFF2-40B4-BE49-F238E27FC236}">
                <a16:creationId xmlns:a16="http://schemas.microsoft.com/office/drawing/2014/main" id="{70F20DAB-8F88-9D7F-37A9-D62A1E02FB88}"/>
              </a:ext>
            </a:extLst>
          </p:cNvPr>
          <p:cNvSpPr/>
          <p:nvPr/>
        </p:nvSpPr>
        <p:spPr>
          <a:xfrm>
            <a:off x="9414121" y="2363460"/>
            <a:ext cx="484632" cy="47420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箭號: 向上 14">
            <a:extLst>
              <a:ext uri="{FF2B5EF4-FFF2-40B4-BE49-F238E27FC236}">
                <a16:creationId xmlns:a16="http://schemas.microsoft.com/office/drawing/2014/main" id="{4DE98C15-CAAA-C0F2-6420-7C172A93617F}"/>
              </a:ext>
            </a:extLst>
          </p:cNvPr>
          <p:cNvSpPr/>
          <p:nvPr/>
        </p:nvSpPr>
        <p:spPr>
          <a:xfrm rot="10800000">
            <a:off x="9437656" y="3162999"/>
            <a:ext cx="484632" cy="47420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27000708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9" grpId="0"/>
      <p:bldP spid="10" grpId="0"/>
      <p:bldP spid="11" grpId="0"/>
      <p:bldP spid="12" grpId="0"/>
      <p:bldP spid="14" grpId="0" animBg="1"/>
      <p:bldP spid="15"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3BDD330B-FD19-BEA4-5D16-F14F9BC8310E}"/>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10" name="文字方塊 9">
            <a:extLst>
              <a:ext uri="{FF2B5EF4-FFF2-40B4-BE49-F238E27FC236}">
                <a16:creationId xmlns:a16="http://schemas.microsoft.com/office/drawing/2014/main" id="{5ADAA3CE-22AE-71EC-C313-3F0E23D61CD0}"/>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11" name="文字方塊 10">
            <a:extLst>
              <a:ext uri="{FF2B5EF4-FFF2-40B4-BE49-F238E27FC236}">
                <a16:creationId xmlns:a16="http://schemas.microsoft.com/office/drawing/2014/main" id="{4EC82172-54D1-F06E-6ED2-14E139C5B754}"/>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12" name="直線單箭頭接點 11">
            <a:extLst>
              <a:ext uri="{FF2B5EF4-FFF2-40B4-BE49-F238E27FC236}">
                <a16:creationId xmlns:a16="http://schemas.microsoft.com/office/drawing/2014/main" id="{BD1AD27F-CB87-5DB2-019F-BAC7CF566DEA}"/>
              </a:ext>
            </a:extLst>
          </p:cNvPr>
          <p:cNvCxnSpPr>
            <a:cxnSpLocks/>
            <a:stCxn id="8"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線單箭頭接點 12">
            <a:extLst>
              <a:ext uri="{FF2B5EF4-FFF2-40B4-BE49-F238E27FC236}">
                <a16:creationId xmlns:a16="http://schemas.microsoft.com/office/drawing/2014/main" id="{E4FA9979-16A1-E1AC-103B-1D7F43D01F48}"/>
              </a:ext>
            </a:extLst>
          </p:cNvPr>
          <p:cNvCxnSpPr>
            <a:cxnSpLocks/>
            <a:stCxn id="8" idx="3"/>
          </p:cNvCxnSpPr>
          <p:nvPr/>
        </p:nvCxnSpPr>
        <p:spPr>
          <a:xfrm flipV="1">
            <a:off x="1458416" y="2214900"/>
            <a:ext cx="747564" cy="111567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BAD466C8-FAFF-A8E8-3894-B9D252B3E646}"/>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9B9343DE-CABE-1A56-FB0F-84BDCA5B4BBA}"/>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sp>
        <p:nvSpPr>
          <p:cNvPr id="16" name="文字方塊 15">
            <a:extLst>
              <a:ext uri="{FF2B5EF4-FFF2-40B4-BE49-F238E27FC236}">
                <a16:creationId xmlns:a16="http://schemas.microsoft.com/office/drawing/2014/main" id="{72F806FD-E83A-D9BB-D071-F20F4CD6B5A7}"/>
              </a:ext>
            </a:extLst>
          </p:cNvPr>
          <p:cNvSpPr txBox="1"/>
          <p:nvPr/>
        </p:nvSpPr>
        <p:spPr>
          <a:xfrm>
            <a:off x="6994564" y="759998"/>
            <a:ext cx="1306335" cy="400110"/>
          </a:xfrm>
          <a:prstGeom prst="rect">
            <a:avLst/>
          </a:prstGeom>
          <a:noFill/>
          <a:ln>
            <a:solidFill>
              <a:schemeClr val="bg1"/>
            </a:solidFill>
          </a:ln>
        </p:spPr>
        <p:txBody>
          <a:bodyPr wrap="square" rtlCol="0">
            <a:spAutoFit/>
          </a:bodyPr>
          <a:lstStyle/>
          <a:p>
            <a:r>
              <a:rPr lang="en-US" altLang="zh-CN" sz="2000" dirty="0" err="1">
                <a:solidFill>
                  <a:schemeClr val="bg1"/>
                </a:solidFill>
              </a:rPr>
              <a:t>Vaibhāṣika</a:t>
            </a:r>
            <a:endParaRPr lang="en-US" altLang="zh-CN" sz="2000" dirty="0">
              <a:solidFill>
                <a:schemeClr val="bg1"/>
              </a:solidFill>
            </a:endParaRPr>
          </a:p>
        </p:txBody>
      </p:sp>
      <p:sp>
        <p:nvSpPr>
          <p:cNvPr id="17" name="文字方塊 16">
            <a:extLst>
              <a:ext uri="{FF2B5EF4-FFF2-40B4-BE49-F238E27FC236}">
                <a16:creationId xmlns:a16="http://schemas.microsoft.com/office/drawing/2014/main" id="{6EE737A8-DE1A-2409-ECA5-082795D900EE}"/>
              </a:ext>
            </a:extLst>
          </p:cNvPr>
          <p:cNvSpPr txBox="1"/>
          <p:nvPr/>
        </p:nvSpPr>
        <p:spPr>
          <a:xfrm>
            <a:off x="6994564" y="1452828"/>
            <a:ext cx="1579441" cy="400110"/>
          </a:xfrm>
          <a:prstGeom prst="rect">
            <a:avLst/>
          </a:prstGeom>
          <a:noFill/>
          <a:ln>
            <a:solidFill>
              <a:schemeClr val="bg1"/>
            </a:solidFill>
          </a:ln>
        </p:spPr>
        <p:txBody>
          <a:bodyPr wrap="square" rtlCol="0">
            <a:spAutoFit/>
          </a:bodyPr>
          <a:lstStyle/>
          <a:p>
            <a:r>
              <a:rPr lang="en-US" altLang="zh-CN" sz="2000" dirty="0" err="1">
                <a:solidFill>
                  <a:schemeClr val="bg1"/>
                </a:solidFill>
              </a:rPr>
              <a:t>Dārṣṭāntikas</a:t>
            </a:r>
            <a:endParaRPr lang="en-US" altLang="zh-CN" sz="2000" dirty="0">
              <a:solidFill>
                <a:schemeClr val="bg1"/>
              </a:solidFill>
            </a:endParaRPr>
          </a:p>
        </p:txBody>
      </p:sp>
      <p:cxnSp>
        <p:nvCxnSpPr>
          <p:cNvPr id="18" name="直線單箭頭接點 17">
            <a:extLst>
              <a:ext uri="{FF2B5EF4-FFF2-40B4-BE49-F238E27FC236}">
                <a16:creationId xmlns:a16="http://schemas.microsoft.com/office/drawing/2014/main" id="{88192FBE-ABDF-62DC-9A82-B67A83979D6D}"/>
              </a:ext>
            </a:extLst>
          </p:cNvPr>
          <p:cNvCxnSpPr>
            <a:cxnSpLocks/>
            <a:stCxn id="10" idx="3"/>
            <a:endCxn id="14"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0154001C-B865-B91E-71F0-83442E5C6D42}"/>
              </a:ext>
            </a:extLst>
          </p:cNvPr>
          <p:cNvCxnSpPr>
            <a:cxnSpLocks/>
            <a:stCxn id="10" idx="3"/>
            <a:endCxn id="15"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10A901EA-8686-8ACD-0A7B-CFC34E3D1590}"/>
              </a:ext>
            </a:extLst>
          </p:cNvPr>
          <p:cNvCxnSpPr>
            <a:cxnSpLocks/>
            <a:stCxn id="15" idx="3"/>
            <a:endCxn id="16" idx="1"/>
          </p:cNvCxnSpPr>
          <p:nvPr/>
        </p:nvCxnSpPr>
        <p:spPr>
          <a:xfrm flipV="1">
            <a:off x="6677939" y="960053"/>
            <a:ext cx="316625" cy="26758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1" name="文字方塊 20">
            <a:extLst>
              <a:ext uri="{FF2B5EF4-FFF2-40B4-BE49-F238E27FC236}">
                <a16:creationId xmlns:a16="http://schemas.microsoft.com/office/drawing/2014/main" id="{DF4453DD-A2A8-1B5A-080C-37AED7B094BE}"/>
              </a:ext>
            </a:extLst>
          </p:cNvPr>
          <p:cNvSpPr txBox="1"/>
          <p:nvPr/>
        </p:nvSpPr>
        <p:spPr>
          <a:xfrm>
            <a:off x="6990339" y="1932171"/>
            <a:ext cx="1579441" cy="400110"/>
          </a:xfrm>
          <a:prstGeom prst="rect">
            <a:avLst/>
          </a:prstGeom>
          <a:noFill/>
          <a:ln>
            <a:solidFill>
              <a:schemeClr val="bg1"/>
            </a:solidFill>
          </a:ln>
        </p:spPr>
        <p:txBody>
          <a:bodyPr wrap="square" rtlCol="0">
            <a:spAutoFit/>
          </a:bodyPr>
          <a:lstStyle/>
          <a:p>
            <a:r>
              <a:rPr lang="en-US" altLang="zh-CN" sz="2000" dirty="0" err="1">
                <a:solidFill>
                  <a:schemeClr val="bg1"/>
                </a:solidFill>
              </a:rPr>
              <a:t>Sautrāntika</a:t>
            </a:r>
            <a:endParaRPr lang="en-US" altLang="zh-CN" sz="2000" dirty="0">
              <a:solidFill>
                <a:schemeClr val="bg1"/>
              </a:solidFill>
            </a:endParaRPr>
          </a:p>
        </p:txBody>
      </p:sp>
      <p:sp>
        <p:nvSpPr>
          <p:cNvPr id="22" name="文字方塊 21">
            <a:extLst>
              <a:ext uri="{FF2B5EF4-FFF2-40B4-BE49-F238E27FC236}">
                <a16:creationId xmlns:a16="http://schemas.microsoft.com/office/drawing/2014/main" id="{AE837DD9-F0D9-144B-E1EB-FE9E98A6F33B}"/>
              </a:ext>
            </a:extLst>
          </p:cNvPr>
          <p:cNvSpPr txBox="1"/>
          <p:nvPr/>
        </p:nvSpPr>
        <p:spPr>
          <a:xfrm>
            <a:off x="6990339" y="2731085"/>
            <a:ext cx="2016224" cy="369332"/>
          </a:xfrm>
          <a:prstGeom prst="rect">
            <a:avLst/>
          </a:prstGeom>
          <a:noFill/>
          <a:ln>
            <a:solidFill>
              <a:schemeClr val="bg1"/>
            </a:solidFill>
          </a:ln>
        </p:spPr>
        <p:txBody>
          <a:bodyPr wrap="square" rtlCol="0">
            <a:spAutoFit/>
          </a:bodyPr>
          <a:lstStyle/>
          <a:p>
            <a:r>
              <a:rPr lang="en-US" altLang="zh-CN" sz="1800" dirty="0" err="1">
                <a:solidFill>
                  <a:schemeClr val="bg1"/>
                </a:solidFill>
              </a:rPr>
              <a:t>Mūlasarvāstivāda</a:t>
            </a:r>
            <a:endParaRPr lang="en-US" altLang="zh-CN" sz="1800" dirty="0">
              <a:solidFill>
                <a:schemeClr val="bg1"/>
              </a:solidFill>
            </a:endParaRPr>
          </a:p>
        </p:txBody>
      </p:sp>
      <p:cxnSp>
        <p:nvCxnSpPr>
          <p:cNvPr id="23" name="直線單箭頭接點 22">
            <a:extLst>
              <a:ext uri="{FF2B5EF4-FFF2-40B4-BE49-F238E27FC236}">
                <a16:creationId xmlns:a16="http://schemas.microsoft.com/office/drawing/2014/main" id="{DF1FB98B-EC25-A648-B8BD-5CEEA3219819}"/>
              </a:ext>
            </a:extLst>
          </p:cNvPr>
          <p:cNvCxnSpPr>
            <a:cxnSpLocks/>
            <a:stCxn id="15" idx="3"/>
            <a:endCxn id="17" idx="1"/>
          </p:cNvCxnSpPr>
          <p:nvPr/>
        </p:nvCxnSpPr>
        <p:spPr>
          <a:xfrm>
            <a:off x="6677939" y="1227635"/>
            <a:ext cx="316625" cy="4252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線單箭頭接點 23">
            <a:extLst>
              <a:ext uri="{FF2B5EF4-FFF2-40B4-BE49-F238E27FC236}">
                <a16:creationId xmlns:a16="http://schemas.microsoft.com/office/drawing/2014/main" id="{2D93AB09-281A-8492-CB71-3AD617C69C3A}"/>
              </a:ext>
            </a:extLst>
          </p:cNvPr>
          <p:cNvCxnSpPr>
            <a:cxnSpLocks/>
            <a:stCxn id="15" idx="3"/>
            <a:endCxn id="21" idx="1"/>
          </p:cNvCxnSpPr>
          <p:nvPr/>
        </p:nvCxnSpPr>
        <p:spPr>
          <a:xfrm>
            <a:off x="6677939" y="1227635"/>
            <a:ext cx="312400" cy="90459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單箭頭接點 24">
            <a:extLst>
              <a:ext uri="{FF2B5EF4-FFF2-40B4-BE49-F238E27FC236}">
                <a16:creationId xmlns:a16="http://schemas.microsoft.com/office/drawing/2014/main" id="{3A406530-F30E-589E-71D7-C116161166F6}"/>
              </a:ext>
            </a:extLst>
          </p:cNvPr>
          <p:cNvCxnSpPr>
            <a:cxnSpLocks/>
            <a:stCxn id="15" idx="3"/>
            <a:endCxn id="22" idx="1"/>
          </p:cNvCxnSpPr>
          <p:nvPr/>
        </p:nvCxnSpPr>
        <p:spPr>
          <a:xfrm>
            <a:off x="6677939" y="1227635"/>
            <a:ext cx="312400" cy="168811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6" name="文字方塊 25">
            <a:extLst>
              <a:ext uri="{FF2B5EF4-FFF2-40B4-BE49-F238E27FC236}">
                <a16:creationId xmlns:a16="http://schemas.microsoft.com/office/drawing/2014/main" id="{165A79DF-7A8D-4661-A42E-F580A26043DE}"/>
              </a:ext>
            </a:extLst>
          </p:cNvPr>
          <p:cNvSpPr txBox="1"/>
          <p:nvPr/>
        </p:nvSpPr>
        <p:spPr>
          <a:xfrm>
            <a:off x="8971489" y="77016"/>
            <a:ext cx="1413892" cy="400110"/>
          </a:xfrm>
          <a:prstGeom prst="rect">
            <a:avLst/>
          </a:prstGeom>
          <a:noFill/>
          <a:ln>
            <a:solidFill>
              <a:schemeClr val="bg1"/>
            </a:solidFill>
          </a:ln>
        </p:spPr>
        <p:txBody>
          <a:bodyPr wrap="square" rtlCol="0">
            <a:spAutoFit/>
          </a:bodyPr>
          <a:lstStyle/>
          <a:p>
            <a:r>
              <a:rPr lang="en-US" altLang="zh-CN" sz="2000" dirty="0" err="1">
                <a:solidFill>
                  <a:schemeClr val="bg1"/>
                </a:solidFill>
              </a:rPr>
              <a:t>Mahīśāsaka</a:t>
            </a:r>
            <a:endParaRPr lang="en-US" altLang="zh-CN" sz="2000" dirty="0">
              <a:solidFill>
                <a:schemeClr val="bg1"/>
              </a:solidFill>
            </a:endParaRPr>
          </a:p>
        </p:txBody>
      </p:sp>
      <p:sp>
        <p:nvSpPr>
          <p:cNvPr id="27" name="文字方塊 26">
            <a:extLst>
              <a:ext uri="{FF2B5EF4-FFF2-40B4-BE49-F238E27FC236}">
                <a16:creationId xmlns:a16="http://schemas.microsoft.com/office/drawing/2014/main" id="{6CC9CB4B-A19D-1B09-D738-2C322926A68A}"/>
              </a:ext>
            </a:extLst>
          </p:cNvPr>
          <p:cNvSpPr txBox="1"/>
          <p:nvPr/>
        </p:nvSpPr>
        <p:spPr>
          <a:xfrm>
            <a:off x="8946981" y="795348"/>
            <a:ext cx="1917948" cy="400110"/>
          </a:xfrm>
          <a:prstGeom prst="rect">
            <a:avLst/>
          </a:prstGeom>
          <a:noFill/>
          <a:ln>
            <a:solidFill>
              <a:schemeClr val="bg1"/>
            </a:solidFill>
          </a:ln>
        </p:spPr>
        <p:txBody>
          <a:bodyPr wrap="square" rtlCol="0">
            <a:spAutoFit/>
          </a:bodyPr>
          <a:lstStyle/>
          <a:p>
            <a:r>
              <a:rPr lang="en-US" altLang="zh-CN" sz="2000" dirty="0" err="1">
                <a:solidFill>
                  <a:schemeClr val="bg1"/>
                </a:solidFill>
              </a:rPr>
              <a:t>Dharmaguptaka</a:t>
            </a:r>
            <a:endParaRPr lang="en-US" altLang="zh-CN" sz="2000" dirty="0">
              <a:solidFill>
                <a:schemeClr val="bg1"/>
              </a:solidFill>
            </a:endParaRPr>
          </a:p>
        </p:txBody>
      </p:sp>
      <p:sp>
        <p:nvSpPr>
          <p:cNvPr id="28" name="文字方塊 27">
            <a:extLst>
              <a:ext uri="{FF2B5EF4-FFF2-40B4-BE49-F238E27FC236}">
                <a16:creationId xmlns:a16="http://schemas.microsoft.com/office/drawing/2014/main" id="{B3953BD5-91BD-0922-E17F-2A428553FB8D}"/>
              </a:ext>
            </a:extLst>
          </p:cNvPr>
          <p:cNvSpPr txBox="1"/>
          <p:nvPr/>
        </p:nvSpPr>
        <p:spPr>
          <a:xfrm>
            <a:off x="10943441" y="2215771"/>
            <a:ext cx="1306116" cy="400110"/>
          </a:xfrm>
          <a:prstGeom prst="rect">
            <a:avLst/>
          </a:prstGeom>
          <a:noFill/>
          <a:ln>
            <a:solidFill>
              <a:srgbClr val="FFFF00"/>
            </a:solidFill>
          </a:ln>
        </p:spPr>
        <p:txBody>
          <a:bodyPr wrap="square" rtlCol="0">
            <a:spAutoFit/>
          </a:bodyPr>
          <a:lstStyle/>
          <a:p>
            <a:r>
              <a:rPr lang="en-US" altLang="zh-CN" sz="2000" dirty="0" err="1">
                <a:solidFill>
                  <a:srgbClr val="FFFF00"/>
                </a:solidFill>
              </a:rPr>
              <a:t>Theravāda</a:t>
            </a:r>
            <a:endParaRPr lang="en-US" altLang="zh-CN" sz="2000" dirty="0">
              <a:solidFill>
                <a:srgbClr val="FFFF00"/>
              </a:solidFill>
            </a:endParaRPr>
          </a:p>
        </p:txBody>
      </p:sp>
      <p:cxnSp>
        <p:nvCxnSpPr>
          <p:cNvPr id="29" name="直線單箭頭接點 28">
            <a:extLst>
              <a:ext uri="{FF2B5EF4-FFF2-40B4-BE49-F238E27FC236}">
                <a16:creationId xmlns:a16="http://schemas.microsoft.com/office/drawing/2014/main" id="{F489D65F-0C0E-B111-A1EF-03D28518AE6E}"/>
              </a:ext>
            </a:extLst>
          </p:cNvPr>
          <p:cNvCxnSpPr>
            <a:cxnSpLocks/>
            <a:stCxn id="14" idx="3"/>
            <a:endCxn id="26" idx="1"/>
          </p:cNvCxnSpPr>
          <p:nvPr/>
        </p:nvCxnSpPr>
        <p:spPr>
          <a:xfrm flipV="1">
            <a:off x="6677939" y="277071"/>
            <a:ext cx="2293550" cy="291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0" name="文字方塊 29">
            <a:extLst>
              <a:ext uri="{FF2B5EF4-FFF2-40B4-BE49-F238E27FC236}">
                <a16:creationId xmlns:a16="http://schemas.microsoft.com/office/drawing/2014/main" id="{3592ACDE-D90E-926F-4911-061C740EF364}"/>
              </a:ext>
            </a:extLst>
          </p:cNvPr>
          <p:cNvSpPr txBox="1"/>
          <p:nvPr/>
        </p:nvSpPr>
        <p:spPr>
          <a:xfrm>
            <a:off x="8946371" y="1481313"/>
            <a:ext cx="1306335" cy="400110"/>
          </a:xfrm>
          <a:prstGeom prst="rect">
            <a:avLst/>
          </a:prstGeom>
          <a:noFill/>
          <a:ln>
            <a:solidFill>
              <a:schemeClr val="bg1"/>
            </a:solidFill>
          </a:ln>
        </p:spPr>
        <p:txBody>
          <a:bodyPr wrap="square" rtlCol="0">
            <a:spAutoFit/>
          </a:bodyPr>
          <a:lstStyle/>
          <a:p>
            <a:r>
              <a:rPr lang="en-US" altLang="zh-CN" sz="2000" dirty="0" err="1">
                <a:solidFill>
                  <a:schemeClr val="bg1"/>
                </a:solidFill>
              </a:rPr>
              <a:t>Kāśyapīya</a:t>
            </a:r>
            <a:endParaRPr lang="en-US" altLang="zh-CN" sz="2000" dirty="0">
              <a:solidFill>
                <a:schemeClr val="bg1"/>
              </a:solidFill>
            </a:endParaRPr>
          </a:p>
        </p:txBody>
      </p:sp>
      <p:sp>
        <p:nvSpPr>
          <p:cNvPr id="31" name="文字方塊 30">
            <a:extLst>
              <a:ext uri="{FF2B5EF4-FFF2-40B4-BE49-F238E27FC236}">
                <a16:creationId xmlns:a16="http://schemas.microsoft.com/office/drawing/2014/main" id="{ECF53ECE-9D25-9D72-4E43-B95AE9830B85}"/>
              </a:ext>
            </a:extLst>
          </p:cNvPr>
          <p:cNvSpPr txBox="1"/>
          <p:nvPr/>
        </p:nvSpPr>
        <p:spPr>
          <a:xfrm>
            <a:off x="8953848" y="2214900"/>
            <a:ext cx="1656184" cy="400110"/>
          </a:xfrm>
          <a:prstGeom prst="rect">
            <a:avLst/>
          </a:prstGeom>
          <a:noFill/>
          <a:ln>
            <a:solidFill>
              <a:schemeClr val="bg1"/>
            </a:solidFill>
          </a:ln>
        </p:spPr>
        <p:txBody>
          <a:bodyPr wrap="square" rtlCol="0">
            <a:spAutoFit/>
          </a:bodyPr>
          <a:lstStyle/>
          <a:p>
            <a:r>
              <a:rPr lang="en-US" altLang="zh-CN" sz="2000" dirty="0" err="1">
                <a:solidFill>
                  <a:schemeClr val="bg1"/>
                </a:solidFill>
              </a:rPr>
              <a:t>Tāmraparnīya</a:t>
            </a:r>
            <a:endParaRPr lang="en-US" altLang="zh-CN" sz="2000" dirty="0">
              <a:solidFill>
                <a:schemeClr val="bg1"/>
              </a:solidFill>
            </a:endParaRPr>
          </a:p>
        </p:txBody>
      </p:sp>
      <p:cxnSp>
        <p:nvCxnSpPr>
          <p:cNvPr id="32" name="直線單箭頭接點 31">
            <a:extLst>
              <a:ext uri="{FF2B5EF4-FFF2-40B4-BE49-F238E27FC236}">
                <a16:creationId xmlns:a16="http://schemas.microsoft.com/office/drawing/2014/main" id="{EC161290-1937-1226-46C5-3FD0D691DE88}"/>
              </a:ext>
            </a:extLst>
          </p:cNvPr>
          <p:cNvCxnSpPr>
            <a:cxnSpLocks/>
            <a:stCxn id="14" idx="3"/>
            <a:endCxn id="27" idx="1"/>
          </p:cNvCxnSpPr>
          <p:nvPr/>
        </p:nvCxnSpPr>
        <p:spPr>
          <a:xfrm>
            <a:off x="6677939" y="306234"/>
            <a:ext cx="2269042" cy="68916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直線單箭頭接點 32">
            <a:extLst>
              <a:ext uri="{FF2B5EF4-FFF2-40B4-BE49-F238E27FC236}">
                <a16:creationId xmlns:a16="http://schemas.microsoft.com/office/drawing/2014/main" id="{07A0E859-D18E-626E-E8F3-9D3A5C77F7E3}"/>
              </a:ext>
            </a:extLst>
          </p:cNvPr>
          <p:cNvCxnSpPr>
            <a:cxnSpLocks/>
            <a:stCxn id="14" idx="3"/>
            <a:endCxn id="30" idx="1"/>
          </p:cNvCxnSpPr>
          <p:nvPr/>
        </p:nvCxnSpPr>
        <p:spPr>
          <a:xfrm>
            <a:off x="6677939" y="306234"/>
            <a:ext cx="2268432" cy="137513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直線單箭頭接點 33">
            <a:extLst>
              <a:ext uri="{FF2B5EF4-FFF2-40B4-BE49-F238E27FC236}">
                <a16:creationId xmlns:a16="http://schemas.microsoft.com/office/drawing/2014/main" id="{7EEA6A90-C944-5C3A-733B-8004C6F4E421}"/>
              </a:ext>
            </a:extLst>
          </p:cNvPr>
          <p:cNvCxnSpPr>
            <a:cxnSpLocks/>
            <a:stCxn id="14" idx="3"/>
            <a:endCxn id="31" idx="1"/>
          </p:cNvCxnSpPr>
          <p:nvPr/>
        </p:nvCxnSpPr>
        <p:spPr>
          <a:xfrm>
            <a:off x="6677939" y="306234"/>
            <a:ext cx="2275909" cy="210872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直線單箭頭接點 34">
            <a:extLst>
              <a:ext uri="{FF2B5EF4-FFF2-40B4-BE49-F238E27FC236}">
                <a16:creationId xmlns:a16="http://schemas.microsoft.com/office/drawing/2014/main" id="{CB96C001-5F70-FFC3-E044-B52A7254123D}"/>
              </a:ext>
            </a:extLst>
          </p:cNvPr>
          <p:cNvCxnSpPr>
            <a:cxnSpLocks/>
            <a:stCxn id="31" idx="3"/>
            <a:endCxn id="28" idx="1"/>
          </p:cNvCxnSpPr>
          <p:nvPr/>
        </p:nvCxnSpPr>
        <p:spPr>
          <a:xfrm>
            <a:off x="10610032" y="2414955"/>
            <a:ext cx="333409" cy="87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6" name="文字方塊 35">
            <a:extLst>
              <a:ext uri="{FF2B5EF4-FFF2-40B4-BE49-F238E27FC236}">
                <a16:creationId xmlns:a16="http://schemas.microsoft.com/office/drawing/2014/main" id="{2082F7E7-9EB3-5805-C86D-9206DCE47CFF}"/>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37" name="直線單箭頭接點 36">
            <a:extLst>
              <a:ext uri="{FF2B5EF4-FFF2-40B4-BE49-F238E27FC236}">
                <a16:creationId xmlns:a16="http://schemas.microsoft.com/office/drawing/2014/main" id="{CE9337D2-5B40-ADFF-C977-35EFF44E5527}"/>
              </a:ext>
            </a:extLst>
          </p:cNvPr>
          <p:cNvCxnSpPr>
            <a:cxnSpLocks/>
            <a:endCxn id="36" idx="1"/>
          </p:cNvCxnSpPr>
          <p:nvPr/>
        </p:nvCxnSpPr>
        <p:spPr>
          <a:xfrm>
            <a:off x="3646140" y="1712146"/>
            <a:ext cx="950691" cy="43797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8" name="文字方塊 37">
            <a:extLst>
              <a:ext uri="{FF2B5EF4-FFF2-40B4-BE49-F238E27FC236}">
                <a16:creationId xmlns:a16="http://schemas.microsoft.com/office/drawing/2014/main" id="{0A59EDA6-1749-6544-EF15-FB958AB5D0D1}"/>
              </a:ext>
            </a:extLst>
          </p:cNvPr>
          <p:cNvSpPr txBox="1"/>
          <p:nvPr/>
        </p:nvSpPr>
        <p:spPr>
          <a:xfrm>
            <a:off x="4214166" y="3933056"/>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Ekavyahārikas</a:t>
            </a:r>
            <a:endParaRPr lang="en-US" altLang="zh-CN" sz="2000" dirty="0">
              <a:solidFill>
                <a:schemeClr val="bg1"/>
              </a:solidFill>
            </a:endParaRPr>
          </a:p>
        </p:txBody>
      </p:sp>
      <p:sp>
        <p:nvSpPr>
          <p:cNvPr id="39" name="文字方塊 38">
            <a:extLst>
              <a:ext uri="{FF2B5EF4-FFF2-40B4-BE49-F238E27FC236}">
                <a16:creationId xmlns:a16="http://schemas.microsoft.com/office/drawing/2014/main" id="{381AA21D-AFB8-C1D8-8118-58CAE3F27FD0}"/>
              </a:ext>
            </a:extLst>
          </p:cNvPr>
          <p:cNvSpPr txBox="1"/>
          <p:nvPr/>
        </p:nvSpPr>
        <p:spPr>
          <a:xfrm>
            <a:off x="4222204" y="4842202"/>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Kaukutikas</a:t>
            </a:r>
            <a:endParaRPr lang="en-US" altLang="zh-CN" sz="2800" dirty="0">
              <a:solidFill>
                <a:schemeClr val="bg1"/>
              </a:solidFill>
            </a:endParaRPr>
          </a:p>
        </p:txBody>
      </p:sp>
      <p:sp>
        <p:nvSpPr>
          <p:cNvPr id="40" name="文字方塊 39">
            <a:extLst>
              <a:ext uri="{FF2B5EF4-FFF2-40B4-BE49-F238E27FC236}">
                <a16:creationId xmlns:a16="http://schemas.microsoft.com/office/drawing/2014/main" id="{65268EF5-1BF0-A5D6-802E-0C1DE41B9509}"/>
              </a:ext>
            </a:extLst>
          </p:cNvPr>
          <p:cNvSpPr txBox="1"/>
          <p:nvPr/>
        </p:nvSpPr>
        <p:spPr>
          <a:xfrm>
            <a:off x="4221290" y="5751348"/>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Caitika</a:t>
            </a:r>
            <a:endParaRPr lang="en-US" altLang="zh-CN" sz="2800" dirty="0">
              <a:solidFill>
                <a:schemeClr val="bg1"/>
              </a:solidFill>
            </a:endParaRPr>
          </a:p>
        </p:txBody>
      </p:sp>
      <p:cxnSp>
        <p:nvCxnSpPr>
          <p:cNvPr id="41" name="直線單箭頭接點 40">
            <a:extLst>
              <a:ext uri="{FF2B5EF4-FFF2-40B4-BE49-F238E27FC236}">
                <a16:creationId xmlns:a16="http://schemas.microsoft.com/office/drawing/2014/main" id="{B81FC5D9-DEEA-8C1F-582C-5E8B893DE08F}"/>
              </a:ext>
            </a:extLst>
          </p:cNvPr>
          <p:cNvCxnSpPr>
            <a:cxnSpLocks/>
            <a:endCxn id="38" idx="1"/>
          </p:cNvCxnSpPr>
          <p:nvPr/>
        </p:nvCxnSpPr>
        <p:spPr>
          <a:xfrm flipV="1">
            <a:off x="3410018" y="4194666"/>
            <a:ext cx="804148" cy="7054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直線單箭頭接點 41">
            <a:extLst>
              <a:ext uri="{FF2B5EF4-FFF2-40B4-BE49-F238E27FC236}">
                <a16:creationId xmlns:a16="http://schemas.microsoft.com/office/drawing/2014/main" id="{44478E95-55E5-A2A8-028D-96FE74261A19}"/>
              </a:ext>
            </a:extLst>
          </p:cNvPr>
          <p:cNvCxnSpPr>
            <a:cxnSpLocks/>
            <a:endCxn id="39" idx="1"/>
          </p:cNvCxnSpPr>
          <p:nvPr/>
        </p:nvCxnSpPr>
        <p:spPr>
          <a:xfrm>
            <a:off x="3410018" y="4900066"/>
            <a:ext cx="812186" cy="20374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直線單箭頭接點 42">
            <a:extLst>
              <a:ext uri="{FF2B5EF4-FFF2-40B4-BE49-F238E27FC236}">
                <a16:creationId xmlns:a16="http://schemas.microsoft.com/office/drawing/2014/main" id="{C00AF20F-E876-E8B5-9DB6-5F392906B49E}"/>
              </a:ext>
            </a:extLst>
          </p:cNvPr>
          <p:cNvCxnSpPr>
            <a:cxnSpLocks/>
            <a:endCxn id="40" idx="1"/>
          </p:cNvCxnSpPr>
          <p:nvPr/>
        </p:nvCxnSpPr>
        <p:spPr>
          <a:xfrm>
            <a:off x="3410018" y="4900066"/>
            <a:ext cx="811272" cy="111289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44" name="右大括弧 43">
            <a:extLst>
              <a:ext uri="{FF2B5EF4-FFF2-40B4-BE49-F238E27FC236}">
                <a16:creationId xmlns:a16="http://schemas.microsoft.com/office/drawing/2014/main" id="{B5CB6518-E0EC-367A-911D-7B26B88CD1BE}"/>
              </a:ext>
            </a:extLst>
          </p:cNvPr>
          <p:cNvSpPr/>
          <p:nvPr/>
        </p:nvSpPr>
        <p:spPr>
          <a:xfrm>
            <a:off x="6741605" y="4195260"/>
            <a:ext cx="360040" cy="2176789"/>
          </a:xfrm>
          <a:prstGeom prst="rightBrace">
            <a:avLst/>
          </a:prstGeom>
          <a:ln w="12700">
            <a:solidFill>
              <a:srgbClr val="FFFF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45" name="直線單箭頭接點 44">
            <a:extLst>
              <a:ext uri="{FF2B5EF4-FFF2-40B4-BE49-F238E27FC236}">
                <a16:creationId xmlns:a16="http://schemas.microsoft.com/office/drawing/2014/main" id="{6E2F3ADF-66DE-5B23-ABD0-AF7936153C8C}"/>
              </a:ext>
            </a:extLst>
          </p:cNvPr>
          <p:cNvCxnSpPr>
            <a:cxnSpLocks/>
            <a:stCxn id="44" idx="1"/>
            <a:endCxn id="47" idx="1"/>
          </p:cNvCxnSpPr>
          <p:nvPr/>
        </p:nvCxnSpPr>
        <p:spPr>
          <a:xfrm flipV="1">
            <a:off x="7101645" y="5127325"/>
            <a:ext cx="2673155" cy="156330"/>
          </a:xfrm>
          <a:prstGeom prst="straightConnector1">
            <a:avLst/>
          </a:prstGeom>
          <a:ln>
            <a:solidFill>
              <a:srgbClr val="FFFF00"/>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6" name="直線單箭頭接點 45">
            <a:extLst>
              <a:ext uri="{FF2B5EF4-FFF2-40B4-BE49-F238E27FC236}">
                <a16:creationId xmlns:a16="http://schemas.microsoft.com/office/drawing/2014/main" id="{A8148621-378F-28FB-CBB3-9CFB2846637C}"/>
              </a:ext>
            </a:extLst>
          </p:cNvPr>
          <p:cNvCxnSpPr>
            <a:cxnSpLocks/>
            <a:stCxn id="15" idx="3"/>
            <a:endCxn id="47" idx="1"/>
          </p:cNvCxnSpPr>
          <p:nvPr/>
        </p:nvCxnSpPr>
        <p:spPr>
          <a:xfrm>
            <a:off x="6677939" y="1227635"/>
            <a:ext cx="3096861" cy="3899690"/>
          </a:xfrm>
          <a:prstGeom prst="straightConnector1">
            <a:avLst/>
          </a:prstGeom>
          <a:ln>
            <a:solidFill>
              <a:srgbClr val="FFFF00"/>
            </a:solidFill>
            <a:prstDash val="lgDash"/>
            <a:tailEnd type="triangle"/>
          </a:ln>
        </p:spPr>
        <p:style>
          <a:lnRef idx="1">
            <a:schemeClr val="accent1"/>
          </a:lnRef>
          <a:fillRef idx="0">
            <a:schemeClr val="accent1"/>
          </a:fillRef>
          <a:effectRef idx="0">
            <a:schemeClr val="accent1"/>
          </a:effectRef>
          <a:fontRef idx="minor">
            <a:schemeClr val="tx1"/>
          </a:fontRef>
        </p:style>
      </p:cxnSp>
      <p:sp>
        <p:nvSpPr>
          <p:cNvPr id="47" name="文字方塊 46">
            <a:extLst>
              <a:ext uri="{FF2B5EF4-FFF2-40B4-BE49-F238E27FC236}">
                <a16:creationId xmlns:a16="http://schemas.microsoft.com/office/drawing/2014/main" id="{93A365F1-136C-929A-349A-E1F92A1DBB32}"/>
              </a:ext>
            </a:extLst>
          </p:cNvPr>
          <p:cNvSpPr txBox="1"/>
          <p:nvPr/>
        </p:nvSpPr>
        <p:spPr>
          <a:xfrm>
            <a:off x="9774800" y="4865715"/>
            <a:ext cx="1865022" cy="523220"/>
          </a:xfrm>
          <a:prstGeom prst="rect">
            <a:avLst/>
          </a:prstGeom>
          <a:noFill/>
          <a:ln>
            <a:solidFill>
              <a:srgbClr val="FFFF00"/>
            </a:solidFill>
          </a:ln>
        </p:spPr>
        <p:txBody>
          <a:bodyPr wrap="square" rtlCol="0">
            <a:spAutoFit/>
          </a:bodyPr>
          <a:lstStyle/>
          <a:p>
            <a:r>
              <a:rPr lang="en-US" altLang="zh-CN" sz="2800" dirty="0" err="1">
                <a:solidFill>
                  <a:srgbClr val="FFFF00"/>
                </a:solidFill>
              </a:rPr>
              <a:t>Mahāyāna</a:t>
            </a:r>
            <a:endParaRPr lang="en-US" altLang="zh-CN" sz="2800" dirty="0">
              <a:solidFill>
                <a:srgbClr val="FFFF00"/>
              </a:solidFill>
            </a:endParaRPr>
          </a:p>
        </p:txBody>
      </p:sp>
    </p:spTree>
    <p:extLst>
      <p:ext uri="{BB962C8B-B14F-4D97-AF65-F5344CB8AC3E}">
        <p14:creationId xmlns:p14="http://schemas.microsoft.com/office/powerpoint/2010/main" val="5941557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4"/>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31"/>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20"/>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6"/>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nodeType="clickEffect">
                                  <p:stCondLst>
                                    <p:cond delay="0"/>
                                  </p:stCondLst>
                                  <p:childTnLst>
                                    <p:set>
                                      <p:cBhvr>
                                        <p:cTn id="60" dur="1" fill="hold">
                                          <p:stCondLst>
                                            <p:cond delay="0"/>
                                          </p:stCondLst>
                                        </p:cTn>
                                        <p:tgtEl>
                                          <p:spTgt spid="23"/>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7"/>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24"/>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22"/>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2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0"/>
                                          </p:stCondLst>
                                        </p:cTn>
                                        <p:tgtEl>
                                          <p:spTgt spid="41"/>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38"/>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nodeType="clickEffect">
                                  <p:stCondLst>
                                    <p:cond delay="0"/>
                                  </p:stCondLst>
                                  <p:childTnLst>
                                    <p:set>
                                      <p:cBhvr>
                                        <p:cTn id="84" dur="1" fill="hold">
                                          <p:stCondLst>
                                            <p:cond delay="0"/>
                                          </p:stCondLst>
                                        </p:cTn>
                                        <p:tgtEl>
                                          <p:spTgt spid="42"/>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39"/>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43"/>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40"/>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44"/>
                                        </p:tgtEl>
                                        <p:attrNameLst>
                                          <p:attrName>style.visibility</p:attrName>
                                        </p:attrNameLst>
                                      </p:cBhvr>
                                      <p:to>
                                        <p:strVal val="visible"/>
                                      </p:to>
                                    </p:set>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46"/>
                                        </p:tgtEl>
                                        <p:attrNameLst>
                                          <p:attrName>style.visibility</p:attrName>
                                        </p:attrNameLst>
                                      </p:cBhvr>
                                      <p:to>
                                        <p:strVal val="visible"/>
                                      </p:to>
                                    </p:set>
                                  </p:childTnLst>
                                </p:cTn>
                              </p:par>
                              <p:par>
                                <p:cTn id="101" presetID="1" presetClass="entr" presetSubtype="0" fill="hold" nodeType="withEffect">
                                  <p:stCondLst>
                                    <p:cond delay="0"/>
                                  </p:stCondLst>
                                  <p:childTnLst>
                                    <p:set>
                                      <p:cBhvr>
                                        <p:cTn id="102" dur="1" fill="hold">
                                          <p:stCondLst>
                                            <p:cond delay="0"/>
                                          </p:stCondLst>
                                        </p:cTn>
                                        <p:tgtEl>
                                          <p:spTgt spid="45"/>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grpId="0" nodeType="clickEffect">
                                  <p:stCondLst>
                                    <p:cond delay="0"/>
                                  </p:stCondLst>
                                  <p:childTnLst>
                                    <p:set>
                                      <p:cBhvr>
                                        <p:cTn id="106"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21" grpId="0" animBg="1"/>
      <p:bldP spid="22" grpId="0" animBg="1"/>
      <p:bldP spid="26" grpId="0" animBg="1"/>
      <p:bldP spid="27" grpId="0" animBg="1"/>
      <p:bldP spid="28" grpId="0" animBg="1"/>
      <p:bldP spid="30" grpId="0" animBg="1"/>
      <p:bldP spid="31" grpId="0" animBg="1"/>
      <p:bldP spid="36" grpId="0" animBg="1"/>
      <p:bldP spid="38" grpId="0" animBg="1"/>
      <p:bldP spid="39" grpId="0" animBg="1"/>
      <p:bldP spid="40" grpId="0" animBg="1"/>
      <p:bldP spid="44" grpId="0" animBg="1"/>
      <p:bldP spid="4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5E2082C2-DB83-2160-0C21-30EC2C49997A}"/>
              </a:ext>
            </a:extLst>
          </p:cNvPr>
          <p:cNvPicPr>
            <a:picLocks noChangeAspect="1"/>
          </p:cNvPicPr>
          <p:nvPr/>
        </p:nvPicPr>
        <p:blipFill>
          <a:blip r:embed="rId3"/>
          <a:stretch>
            <a:fillRect/>
          </a:stretch>
        </p:blipFill>
        <p:spPr>
          <a:xfrm>
            <a:off x="-1" y="0"/>
            <a:ext cx="12190413" cy="1629594"/>
          </a:xfrm>
          <a:prstGeom prst="rect">
            <a:avLst/>
          </a:prstGeom>
        </p:spPr>
      </p:pic>
      <p:pic>
        <p:nvPicPr>
          <p:cNvPr id="12" name="圖片 11">
            <a:extLst>
              <a:ext uri="{FF2B5EF4-FFF2-40B4-BE49-F238E27FC236}">
                <a16:creationId xmlns:a16="http://schemas.microsoft.com/office/drawing/2014/main" id="{189337AC-3A99-A0AF-FAF0-7C4B6FACD2AD}"/>
              </a:ext>
            </a:extLst>
          </p:cNvPr>
          <p:cNvPicPr>
            <a:picLocks noChangeAspect="1"/>
          </p:cNvPicPr>
          <p:nvPr/>
        </p:nvPicPr>
        <p:blipFill>
          <a:blip r:embed="rId4"/>
          <a:stretch>
            <a:fillRect/>
          </a:stretch>
        </p:blipFill>
        <p:spPr>
          <a:xfrm>
            <a:off x="92353" y="1620137"/>
            <a:ext cx="12097344" cy="5102476"/>
          </a:xfrm>
          <a:prstGeom prst="rect">
            <a:avLst/>
          </a:prstGeom>
        </p:spPr>
      </p:pic>
      <p:sp>
        <p:nvSpPr>
          <p:cNvPr id="13" name="矩形 12">
            <a:extLst>
              <a:ext uri="{FF2B5EF4-FFF2-40B4-BE49-F238E27FC236}">
                <a16:creationId xmlns:a16="http://schemas.microsoft.com/office/drawing/2014/main" id="{115726DF-6871-9414-43C5-9EDDBD94079C}"/>
              </a:ext>
            </a:extLst>
          </p:cNvPr>
          <p:cNvSpPr/>
          <p:nvPr/>
        </p:nvSpPr>
        <p:spPr>
          <a:xfrm>
            <a:off x="1342678" y="6022082"/>
            <a:ext cx="1296144" cy="216024"/>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5" name="直線單箭頭接點 14">
            <a:extLst>
              <a:ext uri="{FF2B5EF4-FFF2-40B4-BE49-F238E27FC236}">
                <a16:creationId xmlns:a16="http://schemas.microsoft.com/office/drawing/2014/main" id="{ED0FA89A-1838-47E4-B02C-1F5A6656D55E}"/>
              </a:ext>
            </a:extLst>
          </p:cNvPr>
          <p:cNvCxnSpPr>
            <a:cxnSpLocks/>
          </p:cNvCxnSpPr>
          <p:nvPr/>
        </p:nvCxnSpPr>
        <p:spPr>
          <a:xfrm flipV="1">
            <a:off x="2494806" y="887237"/>
            <a:ext cx="2394266" cy="5206853"/>
          </a:xfrm>
          <a:prstGeom prst="straightConnector1">
            <a:avLst/>
          </a:prstGeom>
          <a:ln w="254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6" name="矩形 15">
            <a:extLst>
              <a:ext uri="{FF2B5EF4-FFF2-40B4-BE49-F238E27FC236}">
                <a16:creationId xmlns:a16="http://schemas.microsoft.com/office/drawing/2014/main" id="{E11CA6A7-0B10-509C-5C98-B0476BA4D6C0}"/>
              </a:ext>
            </a:extLst>
          </p:cNvPr>
          <p:cNvSpPr/>
          <p:nvPr/>
        </p:nvSpPr>
        <p:spPr>
          <a:xfrm>
            <a:off x="4367014" y="6022082"/>
            <a:ext cx="1674186" cy="360040"/>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7" name="直線單箭頭接點 16">
            <a:extLst>
              <a:ext uri="{FF2B5EF4-FFF2-40B4-BE49-F238E27FC236}">
                <a16:creationId xmlns:a16="http://schemas.microsoft.com/office/drawing/2014/main" id="{E9111485-8336-D5D8-111B-62976FD762CE}"/>
              </a:ext>
            </a:extLst>
          </p:cNvPr>
          <p:cNvCxnSpPr>
            <a:cxnSpLocks/>
          </p:cNvCxnSpPr>
          <p:nvPr/>
        </p:nvCxnSpPr>
        <p:spPr>
          <a:xfrm flipV="1">
            <a:off x="5159102" y="887237"/>
            <a:ext cx="288032" cy="5134845"/>
          </a:xfrm>
          <a:prstGeom prst="straightConnector1">
            <a:avLst/>
          </a:prstGeom>
          <a:ln w="254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接點 24">
            <a:extLst>
              <a:ext uri="{FF2B5EF4-FFF2-40B4-BE49-F238E27FC236}">
                <a16:creationId xmlns:a16="http://schemas.microsoft.com/office/drawing/2014/main" id="{35FF7F0D-0E97-EE94-8B81-40C99C228A6D}"/>
              </a:ext>
            </a:extLst>
          </p:cNvPr>
          <p:cNvCxnSpPr/>
          <p:nvPr/>
        </p:nvCxnSpPr>
        <p:spPr>
          <a:xfrm flipV="1">
            <a:off x="5447134" y="3285778"/>
            <a:ext cx="4248472" cy="50405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77670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1F598EA-30CE-B866-160E-7C05E124AFF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latin typeface="Times New Roman" panose="02020603050405020304" pitchFamily="18" charset="0"/>
                <a:cs typeface="Times New Roman" panose="02020603050405020304" pitchFamily="18" charset="0"/>
              </a:rPr>
              <a:t>The Absence of Self in Mahayana Philosophy</a:t>
            </a:r>
            <a:endParaRPr lang="zh-TW" altLang="en-US" dirty="0">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C9BA2AA5-11DE-4B68-0A70-4E933E38B91A}"/>
              </a:ext>
            </a:extLst>
          </p:cNvPr>
          <p:cNvSpPr txBox="1"/>
          <p:nvPr/>
        </p:nvSpPr>
        <p:spPr>
          <a:xfrm>
            <a:off x="478582" y="2340244"/>
            <a:ext cx="11521280" cy="5129546"/>
          </a:xfrm>
          <a:prstGeom prst="rect">
            <a:avLst/>
          </a:prstGeom>
          <a:noFill/>
        </p:spPr>
        <p:txBody>
          <a:bodyPr wrap="square" rtlCol="0">
            <a:spAutoFit/>
          </a:bodyPr>
          <a:lstStyle/>
          <a:p>
            <a:pPr>
              <a:lnSpc>
                <a:spcPct val="150000"/>
              </a:lnSpc>
            </a:pP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(“middle way”</a:t>
            </a:r>
            <a:r>
              <a:rPr lang="en-US" altLang="zh-TW" sz="2600" dirty="0">
                <a:solidFill>
                  <a:schemeClr val="bg1"/>
                </a:solidFill>
                <a:latin typeface="Times New Roman" panose="02020603050405020304" pitchFamily="18" charset="0"/>
                <a:cs typeface="Times New Roman" panose="02020603050405020304" pitchFamily="18" charset="0"/>
              </a:rPr>
              <a:t>) </a:t>
            </a:r>
            <a:r>
              <a:rPr lang="en-US" altLang="zh-CN" sz="2600" dirty="0">
                <a:solidFill>
                  <a:schemeClr val="bg1"/>
                </a:solidFill>
                <a:latin typeface="Times New Roman" panose="02020603050405020304" pitchFamily="18" charset="0"/>
                <a:cs typeface="Times New Roman" panose="02020603050405020304" pitchFamily="18" charset="0"/>
              </a:rPr>
              <a:t>also known as </a:t>
            </a:r>
            <a:r>
              <a:rPr lang="en-US" altLang="zh-CN" sz="2600" dirty="0" err="1">
                <a:solidFill>
                  <a:schemeClr val="bg1"/>
                </a:solidFill>
                <a:latin typeface="Times New Roman" panose="02020603050405020304" pitchFamily="18" charset="0"/>
                <a:cs typeface="Times New Roman" panose="02020603050405020304" pitchFamily="18" charset="0"/>
              </a:rPr>
              <a:t>śūnyavāda</a:t>
            </a:r>
            <a:endParaRPr lang="en-US" altLang="zh-CN" sz="2600" dirty="0">
              <a:solidFill>
                <a:schemeClr val="bg1"/>
              </a:solidFill>
              <a:latin typeface="Times New Roman" panose="02020603050405020304" pitchFamily="18" charset="0"/>
              <a:cs typeface="Times New Roman" panose="02020603050405020304" pitchFamily="18" charset="0"/>
            </a:endParaRPr>
          </a:p>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 (the emptiness doctrine) refers to a tradition of Buddhist </a:t>
            </a:r>
          </a:p>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philosophy and practice founded by the Indian philosopher </a:t>
            </a:r>
            <a:r>
              <a:rPr lang="en-US" altLang="zh-CN" sz="2600" dirty="0" err="1">
                <a:solidFill>
                  <a:schemeClr val="bg1"/>
                </a:solidFill>
                <a:latin typeface="Times New Roman" panose="02020603050405020304" pitchFamily="18" charset="0"/>
                <a:cs typeface="Times New Roman" panose="02020603050405020304" pitchFamily="18" charset="0"/>
              </a:rPr>
              <a:t>Nāgārjuna</a:t>
            </a:r>
            <a:r>
              <a:rPr lang="en-US" altLang="zh-CN" sz="2600" dirty="0">
                <a:solidFill>
                  <a:schemeClr val="bg1"/>
                </a:solidFill>
                <a:latin typeface="Times New Roman" panose="02020603050405020304" pitchFamily="18" charset="0"/>
                <a:cs typeface="Times New Roman" panose="02020603050405020304" pitchFamily="18" charset="0"/>
              </a:rPr>
              <a:t> (c. 150 – c. 250 CE). His </a:t>
            </a:r>
            <a:r>
              <a:rPr lang="en-US" altLang="zh-CN" sz="2600" dirty="0" err="1">
                <a:solidFill>
                  <a:schemeClr val="bg1"/>
                </a:solidFill>
                <a:latin typeface="Times New Roman" panose="02020603050405020304" pitchFamily="18" charset="0"/>
                <a:cs typeface="Times New Roman" panose="02020603050405020304" pitchFamily="18" charset="0"/>
              </a:rPr>
              <a:t>Mūlamadhyamakakārikā</a:t>
            </a:r>
            <a:r>
              <a:rPr lang="en-US" altLang="zh-CN" sz="2600" dirty="0">
                <a:solidFill>
                  <a:schemeClr val="bg1"/>
                </a:solidFill>
                <a:latin typeface="Times New Roman" panose="02020603050405020304" pitchFamily="18" charset="0"/>
                <a:cs typeface="Times New Roman" panose="02020603050405020304" pitchFamily="18" charset="0"/>
              </a:rPr>
              <a:t> (Root Verses on </a:t>
            </a: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MMK) is the most important text on the </a:t>
            </a: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philosophy of emptiness. The MMK inspired a large number of commentaries in Sanskrit, Chinese, Tibetan, Korean and Japanese and continues to be studied today.</a:t>
            </a:r>
          </a:p>
          <a:p>
            <a:pPr>
              <a:lnSpc>
                <a:spcPct val="150000"/>
              </a:lnSpc>
              <a:spcBef>
                <a:spcPts val="2400"/>
              </a:spcBef>
            </a:pPr>
            <a:endParaRPr lang="zh-TW" altLang="en-US" sz="2600" dirty="0">
              <a:solidFill>
                <a:schemeClr val="bg1"/>
              </a:solidFill>
              <a:latin typeface="Times New Roman" panose="02020603050405020304" pitchFamily="18" charset="0"/>
              <a:cs typeface="Times New Roman" panose="02020603050405020304" pitchFamily="18" charset="0"/>
            </a:endParaRPr>
          </a:p>
        </p:txBody>
      </p:sp>
      <p:sp>
        <p:nvSpPr>
          <p:cNvPr id="7" name="文字方塊 6">
            <a:extLst>
              <a:ext uri="{FF2B5EF4-FFF2-40B4-BE49-F238E27FC236}">
                <a16:creationId xmlns:a16="http://schemas.microsoft.com/office/drawing/2014/main" id="{BCD3E082-B930-134E-58AB-332A47D344A7}"/>
              </a:ext>
            </a:extLst>
          </p:cNvPr>
          <p:cNvSpPr txBox="1"/>
          <p:nvPr/>
        </p:nvSpPr>
        <p:spPr>
          <a:xfrm>
            <a:off x="622598" y="1629594"/>
            <a:ext cx="2707534"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1. </a:t>
            </a:r>
            <a:r>
              <a:rPr lang="en-US" altLang="zh-CN" sz="2800" b="1" dirty="0" err="1">
                <a:solidFill>
                  <a:schemeClr val="bg1"/>
                </a:solidFill>
                <a:latin typeface="Times New Roman" panose="02020603050405020304" pitchFamily="18" charset="0"/>
                <a:cs typeface="Times New Roman" panose="02020603050405020304" pitchFamily="18" charset="0"/>
              </a:rPr>
              <a:t>Madhyamaka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pic>
        <p:nvPicPr>
          <p:cNvPr id="9" name="圖片 8">
            <a:extLst>
              <a:ext uri="{FF2B5EF4-FFF2-40B4-BE49-F238E27FC236}">
                <a16:creationId xmlns:a16="http://schemas.microsoft.com/office/drawing/2014/main" id="{5DD51F45-B9EC-8C96-37DB-B73CFA79AF0A}"/>
              </a:ext>
            </a:extLst>
          </p:cNvPr>
          <p:cNvPicPr>
            <a:picLocks noChangeAspect="1"/>
          </p:cNvPicPr>
          <p:nvPr/>
        </p:nvPicPr>
        <p:blipFill>
          <a:blip r:embed="rId3"/>
          <a:stretch>
            <a:fillRect/>
          </a:stretch>
        </p:blipFill>
        <p:spPr>
          <a:xfrm>
            <a:off x="8687494" y="110029"/>
            <a:ext cx="2733675" cy="3562350"/>
          </a:xfrm>
          <a:prstGeom prst="rect">
            <a:avLst/>
          </a:prstGeom>
        </p:spPr>
      </p:pic>
    </p:spTree>
    <p:extLst>
      <p:ext uri="{BB962C8B-B14F-4D97-AF65-F5344CB8AC3E}">
        <p14:creationId xmlns:p14="http://schemas.microsoft.com/office/powerpoint/2010/main" val="1656378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8BE8824-CD5A-923B-9ECB-F9C4BF403FE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10" name="文字方塊 9">
            <a:extLst>
              <a:ext uri="{FF2B5EF4-FFF2-40B4-BE49-F238E27FC236}">
                <a16:creationId xmlns:a16="http://schemas.microsoft.com/office/drawing/2014/main" id="{FEA5A943-2429-492B-CB28-E96FC5EF1D55}"/>
              </a:ext>
            </a:extLst>
          </p:cNvPr>
          <p:cNvSpPr txBox="1"/>
          <p:nvPr/>
        </p:nvSpPr>
        <p:spPr>
          <a:xfrm>
            <a:off x="766614" y="2133650"/>
            <a:ext cx="10801200" cy="342927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the classical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thinkers, all phenomena (dharmas) are empty (</a:t>
            </a:r>
            <a:r>
              <a:rPr lang="en-US" altLang="zh-TW" sz="2600" dirty="0" err="1">
                <a:solidFill>
                  <a:schemeClr val="bg1"/>
                </a:solidFill>
                <a:latin typeface="Times New Roman" panose="02020603050405020304" pitchFamily="18" charset="0"/>
              </a:rPr>
              <a:t>śūnya</a:t>
            </a:r>
            <a:r>
              <a:rPr lang="en-US" altLang="zh-TW" sz="2600" dirty="0">
                <a:solidFill>
                  <a:schemeClr val="bg1"/>
                </a:solidFill>
                <a:latin typeface="Times New Roman" panose="02020603050405020304" pitchFamily="18" charset="0"/>
              </a:rPr>
              <a:t>) of "nature," a "substance" or "essence"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which gives them "solid and independent existence," because they are dependently co-arisen. But this "emptiness" itself is also "empty": it does not have an existence on its own, nor does it refer to a transcendental reality beyond or above phenomenal reality.</a:t>
            </a:r>
            <a:endParaRPr lang="en-US" altLang="zh-CN" sz="2600" dirty="0">
              <a:solidFill>
                <a:schemeClr val="bg1"/>
              </a:solidFill>
            </a:endParaRPr>
          </a:p>
        </p:txBody>
      </p:sp>
    </p:spTree>
    <p:extLst>
      <p:ext uri="{BB962C8B-B14F-4D97-AF65-F5344CB8AC3E}">
        <p14:creationId xmlns:p14="http://schemas.microsoft.com/office/powerpoint/2010/main" val="192357456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7104945-8ED0-723E-D8E3-DB5044AF4CC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FEEB63C4-270E-E237-F45D-FD4EBE2D141E}"/>
              </a:ext>
            </a:extLst>
          </p:cNvPr>
          <p:cNvSpPr txBox="1"/>
          <p:nvPr/>
        </p:nvSpPr>
        <p:spPr>
          <a:xfrm>
            <a:off x="406574" y="1404095"/>
            <a:ext cx="11665296" cy="5122043"/>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Sanskrit </a:t>
            </a:r>
            <a:r>
              <a:rPr lang="en-US" altLang="zh-TW" sz="2600" dirty="0" err="1">
                <a:solidFill>
                  <a:schemeClr val="bg1"/>
                </a:solidFill>
                <a:latin typeface="Times New Roman" panose="02020603050405020304" pitchFamily="18" charset="0"/>
              </a:rPr>
              <a:t>Kātyāyanaḥsūtra</a:t>
            </a:r>
            <a:r>
              <a:rPr lang="en-US" altLang="zh-TW" sz="2600" dirty="0">
                <a:solidFill>
                  <a:schemeClr val="bg1"/>
                </a:solidFill>
                <a:latin typeface="Times New Roman" panose="02020603050405020304" pitchFamily="18" charset="0"/>
              </a:rPr>
              <a:t> states that though the world "relies on a duality of existence and non-existence", the Buddha teaches a correct view which understands that:</a:t>
            </a:r>
          </a:p>
          <a:p>
            <a:pPr>
              <a:lnSpc>
                <a:spcPts val="4400"/>
              </a:lnSpc>
            </a:pPr>
            <a:r>
              <a:rPr lang="en-US" altLang="zh-TW" sz="2600" dirty="0">
                <a:solidFill>
                  <a:schemeClr val="bg1"/>
                </a:solidFill>
                <a:latin typeface="Times New Roman" panose="02020603050405020304" pitchFamily="18" charset="0"/>
              </a:rPr>
              <a:t>   “Arising in the world, </a:t>
            </a:r>
            <a:r>
              <a:rPr lang="en-US" altLang="zh-TW" sz="2600" dirty="0" err="1">
                <a:solidFill>
                  <a:schemeClr val="bg1"/>
                </a:solidFill>
                <a:latin typeface="Times New Roman" panose="02020603050405020304" pitchFamily="18" charset="0"/>
              </a:rPr>
              <a:t>Kātyayana</a:t>
            </a:r>
            <a:r>
              <a:rPr lang="en-US" altLang="zh-TW" sz="2600" dirty="0">
                <a:solidFill>
                  <a:schemeClr val="bg1"/>
                </a:solidFill>
                <a:latin typeface="Times New Roman" panose="02020603050405020304" pitchFamily="18" charset="0"/>
              </a:rPr>
              <a:t>, seen and correctly understood just as it is, shows there is no non-existence in the world. Cessation in the world, </a:t>
            </a:r>
            <a:r>
              <a:rPr lang="en-US" altLang="zh-TW" sz="2600" dirty="0" err="1">
                <a:solidFill>
                  <a:schemeClr val="bg1"/>
                </a:solidFill>
                <a:latin typeface="Times New Roman" panose="02020603050405020304" pitchFamily="18" charset="0"/>
              </a:rPr>
              <a:t>Kātyayana</a:t>
            </a:r>
            <a:r>
              <a:rPr lang="en-US" altLang="zh-TW" sz="2600" dirty="0">
                <a:solidFill>
                  <a:schemeClr val="bg1"/>
                </a:solidFill>
                <a:latin typeface="Times New Roman" panose="02020603050405020304" pitchFamily="18" charset="0"/>
              </a:rPr>
              <a:t>, seen and correctly understood just as it is, shows there is no permanent existence in the world. Thus avoiding both extremes the </a:t>
            </a:r>
            <a:r>
              <a:rPr lang="en-US" altLang="zh-TW" sz="2600" dirty="0" err="1">
                <a:solidFill>
                  <a:schemeClr val="bg1"/>
                </a:solidFill>
                <a:latin typeface="Times New Roman" panose="02020603050405020304" pitchFamily="18" charset="0"/>
              </a:rPr>
              <a:t>Tathāgata</a:t>
            </a:r>
            <a:r>
              <a:rPr lang="en-US" altLang="zh-TW" sz="2600" dirty="0">
                <a:solidFill>
                  <a:schemeClr val="bg1"/>
                </a:solidFill>
                <a:latin typeface="Times New Roman" panose="02020603050405020304" pitchFamily="18" charset="0"/>
              </a:rPr>
              <a:t> teaches a dharma by the middle path. That is: this being, that becomes; with the arising of this, that arises. With ignorance as condition there is volition ... ”</a:t>
            </a:r>
            <a:endParaRPr lang="en-US" altLang="zh-CN" sz="2600" dirty="0">
              <a:solidFill>
                <a:schemeClr val="bg1"/>
              </a:solidFill>
            </a:endParaRPr>
          </a:p>
        </p:txBody>
      </p:sp>
    </p:spTree>
    <p:extLst>
      <p:ext uri="{BB962C8B-B14F-4D97-AF65-F5344CB8AC3E}">
        <p14:creationId xmlns:p14="http://schemas.microsoft.com/office/powerpoint/2010/main" val="311800950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9657E41-5C4E-F967-5CCB-4C971C0836E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E3A366BC-D21C-1BFD-0622-A488EB5C4BF4}"/>
              </a:ext>
            </a:extLst>
          </p:cNvPr>
          <p:cNvSpPr txBox="1"/>
          <p:nvPr/>
        </p:nvSpPr>
        <p:spPr>
          <a:xfrm>
            <a:off x="1054646" y="2001454"/>
            <a:ext cx="10081120" cy="2856679"/>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Though all Buddhist schools saw themselves as defending a middle path in accord with the Buddhist teachings, the name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refers to a school of Mahayana philosophy associated with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and his commentators. The term </a:t>
            </a:r>
            <a:r>
              <a:rPr lang="en-US" altLang="zh-TW" sz="2800" dirty="0" err="1">
                <a:solidFill>
                  <a:schemeClr val="bg1"/>
                </a:solidFill>
                <a:latin typeface="Times New Roman" panose="02020603050405020304" pitchFamily="18" charset="0"/>
              </a:rPr>
              <a:t>mādhyamika</a:t>
            </a:r>
            <a:r>
              <a:rPr lang="en-US" altLang="zh-TW" sz="2800" dirty="0">
                <a:solidFill>
                  <a:schemeClr val="bg1"/>
                </a:solidFill>
                <a:latin typeface="Times New Roman" panose="02020603050405020304" pitchFamily="18" charset="0"/>
              </a:rPr>
              <a:t> refers to adherents of the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school.</a:t>
            </a:r>
          </a:p>
        </p:txBody>
      </p:sp>
    </p:spTree>
    <p:extLst>
      <p:ext uri="{BB962C8B-B14F-4D97-AF65-F5344CB8AC3E}">
        <p14:creationId xmlns:p14="http://schemas.microsoft.com/office/powerpoint/2010/main" val="269850768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ADB14BB-576E-2FAD-3DF9-58A9827FA21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B085A59C-D67F-1B65-2FBF-DA283C615083}"/>
              </a:ext>
            </a:extLst>
          </p:cNvPr>
          <p:cNvSpPr txBox="1"/>
          <p:nvPr/>
        </p:nvSpPr>
        <p:spPr>
          <a:xfrm>
            <a:off x="694606" y="1845618"/>
            <a:ext cx="10945216" cy="342093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Central to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philosophy is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"emptiness", and this refers to the central idea that dharmas are empty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This term has been translated variously as essence, intrinsic nature, inherent existence, own being and substance. Furthermore, according to Richard P. Hayes, </a:t>
            </a:r>
            <a:r>
              <a:rPr lang="en-US" altLang="zh-TW" sz="2800" dirty="0" err="1">
                <a:solidFill>
                  <a:schemeClr val="bg1"/>
                </a:solidFill>
                <a:latin typeface="Times New Roman" panose="02020603050405020304" pitchFamily="18" charset="0"/>
              </a:rPr>
              <a:t>svabhava</a:t>
            </a:r>
            <a:r>
              <a:rPr lang="en-US" altLang="zh-TW" sz="2800" dirty="0">
                <a:solidFill>
                  <a:schemeClr val="bg1"/>
                </a:solidFill>
                <a:latin typeface="Times New Roman" panose="02020603050405020304" pitchFamily="18" charset="0"/>
              </a:rPr>
              <a:t> can be interpreted as either "identity" or as "causal independence".</a:t>
            </a:r>
          </a:p>
        </p:txBody>
      </p:sp>
    </p:spTree>
    <p:extLst>
      <p:ext uri="{BB962C8B-B14F-4D97-AF65-F5344CB8AC3E}">
        <p14:creationId xmlns:p14="http://schemas.microsoft.com/office/powerpoint/2010/main" val="187222600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14170DD7-F4C0-E72A-9699-9D6CCB72288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8FDED57E-179F-415E-D139-558D5A42BD2F}"/>
              </a:ext>
            </a:extLst>
          </p:cNvPr>
          <p:cNvSpPr txBox="1"/>
          <p:nvPr/>
        </p:nvSpPr>
        <p:spPr>
          <a:xfrm>
            <a:off x="837828" y="1844824"/>
            <a:ext cx="10513168" cy="342093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Likewise, </a:t>
            </a:r>
            <a:r>
              <a:rPr lang="en-US" altLang="zh-TW" sz="2800" dirty="0" err="1">
                <a:solidFill>
                  <a:schemeClr val="bg1"/>
                </a:solidFill>
                <a:latin typeface="Times New Roman" panose="02020603050405020304" pitchFamily="18" charset="0"/>
              </a:rPr>
              <a:t>Westerhoff</a:t>
            </a:r>
            <a:r>
              <a:rPr lang="en-US" altLang="zh-TW" sz="2800" dirty="0">
                <a:solidFill>
                  <a:schemeClr val="bg1"/>
                </a:solidFill>
                <a:latin typeface="Times New Roman" panose="02020603050405020304" pitchFamily="18" charset="0"/>
              </a:rPr>
              <a:t> notes that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is a complex concept that has ontological and cognitive aspects. The ontological aspects include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as essence, as a property which makes an object what it is, as well as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as substance, meaning, as the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thinker </a:t>
            </a:r>
            <a:r>
              <a:rPr lang="en-US" altLang="zh-TW" sz="2800" dirty="0" err="1">
                <a:solidFill>
                  <a:schemeClr val="bg1"/>
                </a:solidFill>
                <a:latin typeface="Times New Roman" panose="02020603050405020304" pitchFamily="18" charset="0"/>
              </a:rPr>
              <a:t>Candrakirti</a:t>
            </a:r>
            <a:r>
              <a:rPr lang="en-US" altLang="zh-TW" sz="2800" dirty="0">
                <a:solidFill>
                  <a:schemeClr val="bg1"/>
                </a:solidFill>
                <a:latin typeface="Times New Roman" panose="02020603050405020304" pitchFamily="18" charset="0"/>
              </a:rPr>
              <a:t> defines it, something that does "not depend on anything else".</a:t>
            </a:r>
          </a:p>
        </p:txBody>
      </p:sp>
    </p:spTree>
    <p:extLst>
      <p:ext uri="{BB962C8B-B14F-4D97-AF65-F5344CB8AC3E}">
        <p14:creationId xmlns:p14="http://schemas.microsoft.com/office/powerpoint/2010/main" val="120573013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EBFC0625-FE39-FA32-7D3A-76AA37B278B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F9936F82-B500-6B89-0521-8677AF1D41B6}"/>
              </a:ext>
            </a:extLst>
          </p:cNvPr>
          <p:cNvSpPr txBox="1"/>
          <p:nvPr/>
        </p:nvSpPr>
        <p:spPr>
          <a:xfrm>
            <a:off x="1053852" y="1484784"/>
            <a:ext cx="10513168" cy="4549451"/>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It is substance-</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the objective and independent existence of any object or concept, which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arguments mostly focus on refuting. A common structure which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uses to negate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is the </a:t>
            </a:r>
            <a:r>
              <a:rPr lang="en-US" altLang="zh-TW" sz="2800" dirty="0" err="1">
                <a:solidFill>
                  <a:schemeClr val="bg1"/>
                </a:solidFill>
                <a:latin typeface="Times New Roman" panose="02020603050405020304" pitchFamily="18" charset="0"/>
              </a:rPr>
              <a:t>catuṣkoṭi</a:t>
            </a:r>
            <a:r>
              <a:rPr lang="en-US" altLang="zh-TW" sz="2800" dirty="0">
                <a:solidFill>
                  <a:schemeClr val="bg1"/>
                </a:solidFill>
                <a:latin typeface="Times New Roman" panose="02020603050405020304" pitchFamily="18" charset="0"/>
              </a:rPr>
              <a:t> ("four corners" or tetralemma), which roughly consists of four alternatives: a proposition is true; a proposition is false; a proposition is both true and false; a proposition is neither true nor false. Some of the major topics discussed by classical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include causality, change, and personal identity.</a:t>
            </a:r>
          </a:p>
        </p:txBody>
      </p:sp>
    </p:spTree>
    <p:extLst>
      <p:ext uri="{BB962C8B-B14F-4D97-AF65-F5344CB8AC3E}">
        <p14:creationId xmlns:p14="http://schemas.microsoft.com/office/powerpoint/2010/main" val="4060078519"/>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AA5B29-367C-89EA-C23B-4A37B3AD94B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0B9F791C-9EEF-8253-9BB4-7B674D85D72C}"/>
              </a:ext>
            </a:extLst>
          </p:cNvPr>
          <p:cNvSpPr txBox="1"/>
          <p:nvPr/>
        </p:nvSpPr>
        <p:spPr>
          <a:xfrm>
            <a:off x="1018642" y="2283583"/>
            <a:ext cx="10153128" cy="2292422"/>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Madhyamaka's</a:t>
            </a:r>
            <a:r>
              <a:rPr lang="en-US" altLang="zh-TW" sz="2800" dirty="0">
                <a:solidFill>
                  <a:schemeClr val="bg1"/>
                </a:solidFill>
                <a:latin typeface="Times New Roman" panose="02020603050405020304" pitchFamily="18" charset="0"/>
              </a:rPr>
              <a:t> denial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does not mean a nihilistic denial of all things, for in a conventional everyday sense,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does accept that one can speak of "things", and yet ultimately these things are empty of inherent existence. </a:t>
            </a:r>
          </a:p>
        </p:txBody>
      </p:sp>
    </p:spTree>
    <p:extLst>
      <p:ext uri="{BB962C8B-B14F-4D97-AF65-F5344CB8AC3E}">
        <p14:creationId xmlns:p14="http://schemas.microsoft.com/office/powerpoint/2010/main" val="299331696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2B3D1A9-24B5-CC48-2836-F349EF18956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6321FB45-B945-27FF-4577-5C0447724D8B}"/>
              </a:ext>
            </a:extLst>
          </p:cNvPr>
          <p:cNvSpPr txBox="1"/>
          <p:nvPr/>
        </p:nvSpPr>
        <p:spPr>
          <a:xfrm>
            <a:off x="550590" y="1917626"/>
            <a:ext cx="6768752" cy="397923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This idea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that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denies is a cognitive distortion that beings automatically impose on the world, such as when we regard the five aggregates as constituting a single self. </a:t>
            </a:r>
            <a:r>
              <a:rPr lang="en-US" altLang="zh-TW" sz="2600" dirty="0" err="1">
                <a:solidFill>
                  <a:schemeClr val="bg1"/>
                </a:solidFill>
                <a:latin typeface="Times New Roman" panose="02020603050405020304" pitchFamily="18" charset="0"/>
              </a:rPr>
              <a:t>Candrakirti</a:t>
            </a:r>
            <a:r>
              <a:rPr lang="en-US" altLang="zh-TW" sz="2600" dirty="0">
                <a:solidFill>
                  <a:schemeClr val="bg1"/>
                </a:solidFill>
                <a:latin typeface="Times New Roman" panose="02020603050405020304" pitchFamily="18" charset="0"/>
              </a:rPr>
              <a:t> compares it to someone who suffers from vitreous floaters that cause the illusion of hairs appearing in their visual field. </a:t>
            </a:r>
          </a:p>
        </p:txBody>
      </p:sp>
      <p:pic>
        <p:nvPicPr>
          <p:cNvPr id="7" name="圖片 6">
            <a:extLst>
              <a:ext uri="{FF2B5EF4-FFF2-40B4-BE49-F238E27FC236}">
                <a16:creationId xmlns:a16="http://schemas.microsoft.com/office/drawing/2014/main" id="{0324BE25-A9F7-9C2D-4C47-80AFDF2DDC41}"/>
              </a:ext>
            </a:extLst>
          </p:cNvPr>
          <p:cNvPicPr>
            <a:picLocks noChangeAspect="1"/>
          </p:cNvPicPr>
          <p:nvPr/>
        </p:nvPicPr>
        <p:blipFill>
          <a:blip r:embed="rId3"/>
          <a:stretch>
            <a:fillRect/>
          </a:stretch>
        </p:blipFill>
        <p:spPr>
          <a:xfrm>
            <a:off x="7751390" y="1557586"/>
            <a:ext cx="4018237" cy="4668517"/>
          </a:xfrm>
          <a:prstGeom prst="rect">
            <a:avLst/>
          </a:prstGeom>
        </p:spPr>
      </p:pic>
    </p:spTree>
    <p:extLst>
      <p:ext uri="{BB962C8B-B14F-4D97-AF65-F5344CB8AC3E}">
        <p14:creationId xmlns:p14="http://schemas.microsoft.com/office/powerpoint/2010/main" val="40708513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F37E76F-E780-C0BB-8C7B-C596290F170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4" name="文字方塊 3">
            <a:extLst>
              <a:ext uri="{FF2B5EF4-FFF2-40B4-BE49-F238E27FC236}">
                <a16:creationId xmlns:a16="http://schemas.microsoft.com/office/drawing/2014/main" id="{3DFF2EB3-A4CC-EC26-D062-51DE909D35EA}"/>
              </a:ext>
            </a:extLst>
          </p:cNvPr>
          <p:cNvSpPr txBox="1"/>
          <p:nvPr/>
        </p:nvSpPr>
        <p:spPr>
          <a:xfrm>
            <a:off x="982638" y="1989634"/>
            <a:ext cx="10585176" cy="3420936"/>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This cognitive dimension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means that just understanding and assenting to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reasoning is not enough to end the suffering caused by our reification of the world, just like understanding how an optical illusion works does not make it stop functioning. What is required is a kind of cognitive shift (termed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in the way the world appears and therefore some kind of practice to lead to this shift.</a:t>
            </a:r>
          </a:p>
        </p:txBody>
      </p:sp>
    </p:spTree>
    <p:extLst>
      <p:ext uri="{BB962C8B-B14F-4D97-AF65-F5344CB8AC3E}">
        <p14:creationId xmlns:p14="http://schemas.microsoft.com/office/powerpoint/2010/main" val="208654788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按鈕形 5">
            <a:extLst>
              <a:ext uri="{FF2B5EF4-FFF2-40B4-BE49-F238E27FC236}">
                <a16:creationId xmlns:a16="http://schemas.microsoft.com/office/drawing/2014/main" id="{932FA5CC-43B3-1C9B-24DF-2CB4571B9ED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7" name="文字方塊 6">
            <a:extLst>
              <a:ext uri="{FF2B5EF4-FFF2-40B4-BE49-F238E27FC236}">
                <a16:creationId xmlns:a16="http://schemas.microsoft.com/office/drawing/2014/main" id="{7877628E-ECEC-B7FF-342A-942319A1C4AF}"/>
              </a:ext>
            </a:extLst>
          </p:cNvPr>
          <p:cNvSpPr txBox="1"/>
          <p:nvPr/>
        </p:nvSpPr>
        <p:spPr>
          <a:xfrm>
            <a:off x="1126654" y="2205658"/>
            <a:ext cx="10153128" cy="2856679"/>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Much of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philosophy centers on showing how various essentialist ideas have absurd conclusions through reductio ad absurdum arguments (known as </a:t>
            </a:r>
            <a:r>
              <a:rPr lang="en-US" altLang="zh-TW" sz="2600" dirty="0" err="1">
                <a:solidFill>
                  <a:schemeClr val="bg1"/>
                </a:solidFill>
                <a:latin typeface="Times New Roman" panose="02020603050405020304" pitchFamily="18" charset="0"/>
              </a:rPr>
              <a:t>prasanga</a:t>
            </a:r>
            <a:r>
              <a:rPr lang="en-US" altLang="zh-TW" sz="2600" dirty="0">
                <a:solidFill>
                  <a:schemeClr val="bg1"/>
                </a:solidFill>
                <a:latin typeface="Times New Roman" panose="02020603050405020304" pitchFamily="18" charset="0"/>
              </a:rPr>
              <a:t> in Sanskrit). Chapter 15 of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Mūlamadhyamakakārikā</a:t>
            </a:r>
            <a:r>
              <a:rPr lang="en-US" altLang="zh-TW" sz="2600" dirty="0">
                <a:solidFill>
                  <a:schemeClr val="bg1"/>
                </a:solidFill>
                <a:latin typeface="Times New Roman" panose="02020603050405020304" pitchFamily="18" charset="0"/>
              </a:rPr>
              <a:t> centers on the words </a:t>
            </a:r>
            <a:r>
              <a:rPr lang="en-US" altLang="zh-TW" sz="2600" dirty="0" err="1">
                <a:solidFill>
                  <a:schemeClr val="bg1"/>
                </a:solidFill>
                <a:latin typeface="Times New Roman" panose="02020603050405020304" pitchFamily="18" charset="0"/>
              </a:rPr>
              <a:t>svabhava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parabhava</a:t>
            </a:r>
            <a:r>
              <a:rPr lang="en-US" altLang="zh-TW" sz="2600" dirty="0">
                <a:solidFill>
                  <a:schemeClr val="bg1"/>
                </a:solidFill>
                <a:latin typeface="Times New Roman" panose="02020603050405020304" pitchFamily="18" charset="0"/>
              </a:rPr>
              <a:t>, bhava and </a:t>
            </a:r>
            <a:r>
              <a:rPr lang="en-US" altLang="zh-TW" sz="2600" dirty="0" err="1">
                <a:solidFill>
                  <a:schemeClr val="bg1"/>
                </a:solidFill>
                <a:latin typeface="Times New Roman" panose="02020603050405020304" pitchFamily="18" charset="0"/>
              </a:rPr>
              <a:t>abhava</a:t>
            </a:r>
            <a:r>
              <a:rPr lang="en-US" altLang="zh-TW" sz="2600" dirty="0">
                <a:solidFill>
                  <a:schemeClr val="bg1"/>
                </a:solidFill>
                <a:latin typeface="Times New Roman" panose="02020603050405020304" pitchFamily="18" charset="0"/>
              </a:rPr>
              <a:t>. </a:t>
            </a:r>
          </a:p>
        </p:txBody>
      </p:sp>
    </p:spTree>
    <p:extLst>
      <p:ext uri="{BB962C8B-B14F-4D97-AF65-F5344CB8AC3E}">
        <p14:creationId xmlns:p14="http://schemas.microsoft.com/office/powerpoint/2010/main" val="376000403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B245251F-D6A7-0A4A-4D97-93E4B84D02B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6CADE432-6513-C739-5432-BD81CF741399}"/>
              </a:ext>
            </a:extLst>
          </p:cNvPr>
          <p:cNvSpPr txBox="1"/>
          <p:nvPr/>
        </p:nvSpPr>
        <p:spPr>
          <a:xfrm>
            <a:off x="638461" y="1264505"/>
            <a:ext cx="11220115" cy="5261633"/>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According to Peter Harvey:</a:t>
            </a:r>
          </a:p>
          <a:p>
            <a:pPr>
              <a:lnSpc>
                <a:spcPts val="4400"/>
              </a:lnSpc>
              <a:spcAft>
                <a:spcPts val="1200"/>
              </a:spcAft>
            </a:pPr>
            <a:r>
              <a:rPr lang="en-US" altLang="zh-TW" sz="2600" dirty="0">
                <a:solidFill>
                  <a:schemeClr val="bg1"/>
                </a:solidFill>
                <a:latin typeface="Times New Roman" panose="02020603050405020304" pitchFamily="18" charset="0"/>
              </a:rPr>
              <a:t>Nagarjuna's critique of the notion of own-nature (Mk. </a:t>
            </a:r>
            <a:r>
              <a:rPr lang="en-US" altLang="zh-TW" sz="2600" dirty="0" err="1">
                <a:solidFill>
                  <a:schemeClr val="bg1"/>
                </a:solidFill>
                <a:latin typeface="Times New Roman" panose="02020603050405020304" pitchFamily="18" charset="0"/>
              </a:rPr>
              <a:t>ch.</a:t>
            </a:r>
            <a:r>
              <a:rPr lang="en-US" altLang="zh-TW" sz="2600" dirty="0">
                <a:solidFill>
                  <a:schemeClr val="bg1"/>
                </a:solidFill>
                <a:latin typeface="Times New Roman" panose="02020603050405020304" pitchFamily="18" charset="0"/>
              </a:rPr>
              <a:t> 15) argues that anything which arises according to conditions, as all phenomena do, can have no inherent nature, for what is depends on what conditions it. Moreover, if there is nothing with own-nature, there can be nothing with 'other-nature' (para-bhava), i.e. something which is dependent for its existence and nature on something else which has own-nature. Furthermore, if there is neither own-nature nor other-nature, there cannot be anything with a true, substantial existent nature (bhava). If there is no true existent, then there can be no non-existent (</a:t>
            </a:r>
            <a:r>
              <a:rPr lang="en-US" altLang="zh-TW" sz="2600" dirty="0" err="1">
                <a:solidFill>
                  <a:schemeClr val="bg1"/>
                </a:solidFill>
                <a:latin typeface="Times New Roman" panose="02020603050405020304" pitchFamily="18" charset="0"/>
              </a:rPr>
              <a:t>abhava</a:t>
            </a:r>
            <a:r>
              <a:rPr lang="en-US" altLang="zh-TW" sz="2600" dirty="0">
                <a:solidFill>
                  <a:schemeClr val="bg1"/>
                </a:solidFill>
                <a:latin typeface="Times New Roman" panose="02020603050405020304" pitchFamily="18" charset="0"/>
              </a:rPr>
              <a:t>).</a:t>
            </a:r>
          </a:p>
        </p:txBody>
      </p:sp>
    </p:spTree>
    <p:extLst>
      <p:ext uri="{BB962C8B-B14F-4D97-AF65-F5344CB8AC3E}">
        <p14:creationId xmlns:p14="http://schemas.microsoft.com/office/powerpoint/2010/main" val="128715643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62E691C-D77B-BC14-A57B-EC137E9D4B2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D85400E9-01A5-0903-DA13-BB2BEC96C9AE}"/>
              </a:ext>
            </a:extLst>
          </p:cNvPr>
          <p:cNvSpPr txBox="1"/>
          <p:nvPr/>
        </p:nvSpPr>
        <p:spPr>
          <a:xfrm>
            <a:off x="1018642" y="2061642"/>
            <a:ext cx="10153128" cy="3010568"/>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As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writes in the MMK:</a:t>
            </a:r>
          </a:p>
          <a:p>
            <a:pPr>
              <a:lnSpc>
                <a:spcPts val="4400"/>
              </a:lnSpc>
              <a:spcAft>
                <a:spcPts val="1200"/>
              </a:spcAft>
            </a:pPr>
            <a:r>
              <a:rPr lang="en-US" altLang="zh-TW" sz="2800" dirty="0">
                <a:solidFill>
                  <a:schemeClr val="bg1"/>
                </a:solidFill>
                <a:latin typeface="Times New Roman" panose="02020603050405020304" pitchFamily="18" charset="0"/>
              </a:rPr>
              <a:t>    “We state that conditioned origination is emptiness. It is mere designation depending on something, and it is the middle path. Since nothing has arisen without depending on something, there is nothing that is not empty.”</a:t>
            </a:r>
          </a:p>
        </p:txBody>
      </p:sp>
    </p:spTree>
    <p:extLst>
      <p:ext uri="{BB962C8B-B14F-4D97-AF65-F5344CB8AC3E}">
        <p14:creationId xmlns:p14="http://schemas.microsoft.com/office/powerpoint/2010/main" val="149955038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32252C1-F091-A889-0F67-A7D5F7650CF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FA907982-E0CB-7186-E179-09C155976735}"/>
              </a:ext>
            </a:extLst>
          </p:cNvPr>
          <p:cNvSpPr txBox="1"/>
          <p:nvPr/>
        </p:nvSpPr>
        <p:spPr>
          <a:xfrm>
            <a:off x="1198662" y="1845618"/>
            <a:ext cx="10153128" cy="3574825"/>
          </a:xfrm>
          <a:prstGeom prst="rect">
            <a:avLst/>
          </a:prstGeom>
          <a:noFill/>
        </p:spPr>
        <p:txBody>
          <a:bodyPr wrap="square" rtlCol="0">
            <a:spAutoFit/>
          </a:bodyPr>
          <a:lstStyle/>
          <a:p>
            <a:pPr>
              <a:lnSpc>
                <a:spcPts val="4400"/>
              </a:lnSpc>
              <a:spcAft>
                <a:spcPts val="1200"/>
              </a:spcAft>
            </a:pPr>
            <a:r>
              <a:rPr lang="en-US" altLang="zh-TW" sz="2600" b="1" dirty="0">
                <a:solidFill>
                  <a:schemeClr val="bg1"/>
                </a:solidFill>
                <a:latin typeface="Times New Roman" panose="02020603050405020304" pitchFamily="18" charset="0"/>
              </a:rPr>
              <a:t>The two truths</a:t>
            </a:r>
            <a:r>
              <a:rPr lang="en-US" altLang="zh-TW" sz="2600" dirty="0">
                <a:solidFill>
                  <a:schemeClr val="bg1"/>
                </a:solidFill>
                <a:latin typeface="Times New Roman" panose="02020603050405020304" pitchFamily="18" charset="0"/>
              </a:rPr>
              <a:t>:</a:t>
            </a:r>
          </a:p>
          <a:p>
            <a:pPr>
              <a:lnSpc>
                <a:spcPts val="4400"/>
              </a:lnSpc>
              <a:spcAft>
                <a:spcPts val="1200"/>
              </a:spcAft>
            </a:pPr>
            <a:r>
              <a:rPr lang="en-US" altLang="zh-TW" sz="2600" dirty="0">
                <a:solidFill>
                  <a:schemeClr val="bg1"/>
                </a:solidFill>
                <a:latin typeface="Times New Roman" panose="02020603050405020304" pitchFamily="18" charset="0"/>
              </a:rPr>
              <a:t>Beginning with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discerns two levels of truth, </a:t>
            </a:r>
            <a:r>
              <a:rPr lang="en-US" altLang="zh-TW" sz="2600" b="1" u="sng" dirty="0">
                <a:solidFill>
                  <a:schemeClr val="bg1"/>
                </a:solidFill>
                <a:latin typeface="Times New Roman" panose="02020603050405020304" pitchFamily="18" charset="0"/>
              </a:rPr>
              <a:t>conventional truth </a:t>
            </a:r>
            <a:r>
              <a:rPr lang="en-US" altLang="zh-TW" sz="2600" dirty="0">
                <a:solidFill>
                  <a:schemeClr val="bg1"/>
                </a:solidFill>
                <a:latin typeface="Times New Roman" panose="02020603050405020304" pitchFamily="18" charset="0"/>
              </a:rPr>
              <a:t>(everyday commonsense reality) and </a:t>
            </a:r>
            <a:r>
              <a:rPr lang="en-US" altLang="zh-TW" sz="2600" b="1" u="sng" dirty="0">
                <a:solidFill>
                  <a:schemeClr val="bg1"/>
                </a:solidFill>
                <a:latin typeface="Times New Roman" panose="02020603050405020304" pitchFamily="18" charset="0"/>
              </a:rPr>
              <a:t>ultimate truth </a:t>
            </a:r>
            <a:r>
              <a:rPr lang="en-US" altLang="zh-TW" sz="2600" dirty="0">
                <a:solidFill>
                  <a:schemeClr val="bg1"/>
                </a:solidFill>
                <a:latin typeface="Times New Roman" panose="02020603050405020304" pitchFamily="18" charset="0"/>
              </a:rPr>
              <a:t>(emptiness). Ultimately,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argues that all phenomena are empty of </a:t>
            </a:r>
            <a:r>
              <a:rPr lang="en-US" altLang="zh-TW" sz="2600" dirty="0" err="1">
                <a:solidFill>
                  <a:schemeClr val="bg1"/>
                </a:solidFill>
                <a:latin typeface="Times New Roman" panose="02020603050405020304" pitchFamily="18" charset="0"/>
              </a:rPr>
              <a:t>svabhava</a:t>
            </a:r>
            <a:r>
              <a:rPr lang="en-US" altLang="zh-TW" sz="2600" dirty="0">
                <a:solidFill>
                  <a:schemeClr val="bg1"/>
                </a:solidFill>
                <a:latin typeface="Times New Roman" panose="02020603050405020304" pitchFamily="18" charset="0"/>
              </a:rPr>
              <a:t> and only exist in dependence on other causes, conditions and concepts.</a:t>
            </a:r>
          </a:p>
        </p:txBody>
      </p:sp>
    </p:spTree>
    <p:extLst>
      <p:ext uri="{BB962C8B-B14F-4D97-AF65-F5344CB8AC3E}">
        <p14:creationId xmlns:p14="http://schemas.microsoft.com/office/powerpoint/2010/main" val="2955884842"/>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A70FE66-218B-EFBE-0788-087D898287E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4" name="文字方塊 3">
            <a:extLst>
              <a:ext uri="{FF2B5EF4-FFF2-40B4-BE49-F238E27FC236}">
                <a16:creationId xmlns:a16="http://schemas.microsoft.com/office/drawing/2014/main" id="{75208E84-6C3E-ADD4-6FE1-649A2E6ED86B}"/>
              </a:ext>
            </a:extLst>
          </p:cNvPr>
          <p:cNvSpPr txBox="1"/>
          <p:nvPr/>
        </p:nvSpPr>
        <p:spPr>
          <a:xfrm>
            <a:off x="1126654" y="1773610"/>
            <a:ext cx="10153128" cy="3985194"/>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Conventionally,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holds that beings do perceive concrete objects which they are aware of empirically. In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this phenomenal world is the limited truth - </a:t>
            </a:r>
            <a:r>
              <a:rPr lang="en-US" altLang="zh-TW" sz="2600" dirty="0" err="1">
                <a:solidFill>
                  <a:schemeClr val="bg1"/>
                </a:solidFill>
                <a:latin typeface="Times New Roman" panose="02020603050405020304" pitchFamily="18" charset="0"/>
              </a:rPr>
              <a:t>saṃvṛti</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satya</a:t>
            </a:r>
            <a:r>
              <a:rPr lang="en-US" altLang="zh-TW" sz="2600" dirty="0">
                <a:solidFill>
                  <a:schemeClr val="bg1"/>
                </a:solidFill>
                <a:latin typeface="Times New Roman" panose="02020603050405020304" pitchFamily="18" charset="0"/>
              </a:rPr>
              <a:t>, which means "to cover", "to conceal", or "obscure." (and thus it is a kind of ignorance) </a:t>
            </a:r>
            <a:r>
              <a:rPr lang="en-US" altLang="zh-TW" sz="2600" dirty="0" err="1">
                <a:solidFill>
                  <a:schemeClr val="bg1"/>
                </a:solidFill>
                <a:latin typeface="Times New Roman" panose="02020603050405020304" pitchFamily="18" charset="0"/>
              </a:rPr>
              <a:t>Saṃvṛti</a:t>
            </a:r>
            <a:r>
              <a:rPr lang="en-US" altLang="zh-TW" sz="2600" dirty="0">
                <a:solidFill>
                  <a:schemeClr val="bg1"/>
                </a:solidFill>
                <a:latin typeface="Times New Roman" panose="02020603050405020304" pitchFamily="18" charset="0"/>
              </a:rPr>
              <a:t> is also said to mean "conventional", as in a customary, norm based, agreed upon truth (like linguistic conventions) and it is also glossed as </a:t>
            </a:r>
            <a:r>
              <a:rPr lang="en-US" altLang="zh-TW" sz="2600" dirty="0" err="1">
                <a:solidFill>
                  <a:schemeClr val="bg1"/>
                </a:solidFill>
                <a:latin typeface="Times New Roman" panose="02020603050405020304" pitchFamily="18" charset="0"/>
              </a:rPr>
              <a:t>vyavahāra-satya</a:t>
            </a:r>
            <a:r>
              <a:rPr lang="en-US" altLang="zh-TW" sz="2600" dirty="0">
                <a:solidFill>
                  <a:schemeClr val="bg1"/>
                </a:solidFill>
                <a:latin typeface="Times New Roman" panose="02020603050405020304" pitchFamily="18" charset="0"/>
              </a:rPr>
              <a:t> (transactional truth).</a:t>
            </a:r>
          </a:p>
        </p:txBody>
      </p:sp>
    </p:spTree>
    <p:extLst>
      <p:ext uri="{BB962C8B-B14F-4D97-AF65-F5344CB8AC3E}">
        <p14:creationId xmlns:p14="http://schemas.microsoft.com/office/powerpoint/2010/main" val="195400175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A71F9A7-B4F4-C46A-D96D-9D5004A9F54D}"/>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6800B4DC-6981-5E08-9868-2B51E900DEDF}"/>
              </a:ext>
            </a:extLst>
          </p:cNvPr>
          <p:cNvSpPr txBox="1"/>
          <p:nvPr/>
        </p:nvSpPr>
        <p:spPr>
          <a:xfrm>
            <a:off x="1018642" y="1917626"/>
            <a:ext cx="10153128" cy="3414974"/>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This seeming reality does not really exist as the highest truth </a:t>
            </a:r>
            <a:r>
              <a:rPr lang="en-US" altLang="zh-TW" sz="2600" dirty="0" err="1">
                <a:solidFill>
                  <a:schemeClr val="bg1"/>
                </a:solidFill>
                <a:latin typeface="Times New Roman" panose="02020603050405020304" pitchFamily="18" charset="0"/>
              </a:rPr>
              <a:t>realised</a:t>
            </a:r>
            <a:r>
              <a:rPr lang="en-US" altLang="zh-TW" sz="2600" dirty="0">
                <a:solidFill>
                  <a:schemeClr val="bg1"/>
                </a:solidFill>
                <a:latin typeface="Times New Roman" panose="02020603050405020304" pitchFamily="18" charset="0"/>
              </a:rPr>
              <a:t> by wisdom which is </a:t>
            </a:r>
            <a:r>
              <a:rPr lang="en-US" altLang="zh-TW" sz="2600" dirty="0" err="1">
                <a:solidFill>
                  <a:schemeClr val="bg1"/>
                </a:solidFill>
                <a:latin typeface="Times New Roman" panose="02020603050405020304" pitchFamily="18" charset="0"/>
              </a:rPr>
              <a:t>paramartha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satya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parama</a:t>
            </a:r>
            <a:r>
              <a:rPr lang="en-US" altLang="zh-TW" sz="2600" dirty="0">
                <a:solidFill>
                  <a:schemeClr val="bg1"/>
                </a:solidFill>
                <a:latin typeface="Times New Roman" panose="02020603050405020304" pitchFamily="18" charset="0"/>
              </a:rPr>
              <a:t> is literally "supreme or ultimate," and </a:t>
            </a:r>
            <a:r>
              <a:rPr lang="en-US" altLang="zh-TW" sz="2600" dirty="0" err="1">
                <a:solidFill>
                  <a:schemeClr val="bg1"/>
                </a:solidFill>
                <a:latin typeface="Times New Roman" panose="02020603050405020304" pitchFamily="18" charset="0"/>
              </a:rPr>
              <a:t>artha</a:t>
            </a:r>
            <a:r>
              <a:rPr lang="en-US" altLang="zh-TW" sz="2600" dirty="0">
                <a:solidFill>
                  <a:schemeClr val="bg1"/>
                </a:solidFill>
                <a:latin typeface="Times New Roman" panose="02020603050405020304" pitchFamily="18" charset="0"/>
              </a:rPr>
              <a:t> means "object, purpose, or actuality"), and yet it has a kind of conventional reality which has its uses for reaching liberation. This limited truth includes everything, including the Buddha himself, the teachings (dharma), liberation and even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own arguments.</a:t>
            </a:r>
          </a:p>
        </p:txBody>
      </p:sp>
    </p:spTree>
    <p:extLst>
      <p:ext uri="{BB962C8B-B14F-4D97-AF65-F5344CB8AC3E}">
        <p14:creationId xmlns:p14="http://schemas.microsoft.com/office/powerpoint/2010/main" val="336972576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C2B3959-8231-211F-9989-BBD290EB162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9F5A32E7-AB21-884D-DE96-22612555B96B}"/>
              </a:ext>
            </a:extLst>
          </p:cNvPr>
          <p:cNvSpPr txBox="1"/>
          <p:nvPr/>
        </p:nvSpPr>
        <p:spPr>
          <a:xfrm>
            <a:off x="1198662" y="2061642"/>
            <a:ext cx="10153128" cy="3312382"/>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This two truth schema which did not deny the importance of convention allowed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to defend himself against charges of nihilism, understanding both correctly meant seeing the middle way:</a:t>
            </a:r>
          </a:p>
          <a:p>
            <a:pPr>
              <a:lnSpc>
                <a:spcPts val="4400"/>
              </a:lnSpc>
              <a:spcBef>
                <a:spcPts val="2400"/>
              </a:spcBef>
              <a:spcAft>
                <a:spcPts val="1200"/>
              </a:spcAft>
            </a:pPr>
            <a:r>
              <a:rPr lang="en-US" altLang="zh-TW" sz="2600" dirty="0">
                <a:solidFill>
                  <a:schemeClr val="bg1"/>
                </a:solidFill>
                <a:latin typeface="Times New Roman" panose="02020603050405020304" pitchFamily="18" charset="0"/>
              </a:rPr>
              <a:t>    "Without relying upon convention, the ultimate fruit is not taught. Without understanding the ultimate, nirvana is not attained."</a:t>
            </a:r>
          </a:p>
        </p:txBody>
      </p:sp>
    </p:spTree>
    <p:extLst>
      <p:ext uri="{BB962C8B-B14F-4D97-AF65-F5344CB8AC3E}">
        <p14:creationId xmlns:p14="http://schemas.microsoft.com/office/powerpoint/2010/main" val="74721495"/>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7BC0C89-CF34-2506-A427-94693F3600C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6D43C91-C7A9-37A2-79F1-E95CB578B5FD}"/>
              </a:ext>
            </a:extLst>
          </p:cNvPr>
          <p:cNvSpPr txBox="1"/>
          <p:nvPr/>
        </p:nvSpPr>
        <p:spPr>
          <a:xfrm>
            <a:off x="1126654" y="1917626"/>
            <a:ext cx="10153128" cy="3414974"/>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Because the nature of ultimate reality is said to be empty, even of "emptiness" itself, along with the very framework of the two truths are also conventional realities, and not part of the ultimate. This is often called "the emptiness of emptiness" and refers to the fact that even though </a:t>
            </a:r>
            <a:r>
              <a:rPr lang="en-US" altLang="zh-TW" sz="2600" dirty="0" err="1">
                <a:solidFill>
                  <a:schemeClr val="bg1"/>
                </a:solidFill>
                <a:latin typeface="Times New Roman" panose="02020603050405020304" pitchFamily="18" charset="0"/>
              </a:rPr>
              <a:t>madhyamikas</a:t>
            </a:r>
            <a:r>
              <a:rPr lang="en-US" altLang="zh-TW" sz="2600" dirty="0">
                <a:solidFill>
                  <a:schemeClr val="bg1"/>
                </a:solidFill>
                <a:latin typeface="Times New Roman" panose="02020603050405020304" pitchFamily="18" charset="0"/>
              </a:rPr>
              <a:t> speak of emptiness as the ultimate unconditioned nature of things, this emptiness is itself empty of any real existence.</a:t>
            </a:r>
          </a:p>
        </p:txBody>
      </p:sp>
    </p:spTree>
    <p:extLst>
      <p:ext uri="{BB962C8B-B14F-4D97-AF65-F5344CB8AC3E}">
        <p14:creationId xmlns:p14="http://schemas.microsoft.com/office/powerpoint/2010/main" val="72089007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0522698-C7A7-5285-E717-2F0265427F6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EBC9E34F-1666-1A89-520B-500C75077F52}"/>
              </a:ext>
            </a:extLst>
          </p:cNvPr>
          <p:cNvSpPr txBox="1"/>
          <p:nvPr/>
        </p:nvSpPr>
        <p:spPr>
          <a:xfrm>
            <a:off x="1018642" y="2061642"/>
            <a:ext cx="10153128" cy="3420936"/>
          </a:xfrm>
          <a:prstGeom prst="rect">
            <a:avLst/>
          </a:prstGeom>
          <a:noFill/>
        </p:spPr>
        <p:txBody>
          <a:bodyPr wrap="square" rtlCol="0">
            <a:spAutoFit/>
          </a:bodyPr>
          <a:lstStyle/>
          <a:p>
            <a:pPr>
              <a:lnSpc>
                <a:spcPts val="4400"/>
              </a:lnSpc>
              <a:spcAft>
                <a:spcPts val="1200"/>
              </a:spcAft>
            </a:pPr>
            <a:r>
              <a:rPr lang="en-US" altLang="zh-TW" sz="2600" dirty="0" err="1">
                <a:solidFill>
                  <a:schemeClr val="bg1"/>
                </a:solidFill>
                <a:latin typeface="Times New Roman" panose="02020603050405020304" pitchFamily="18" charset="0"/>
              </a:rPr>
              <a:t>Candrakirti</a:t>
            </a:r>
            <a:r>
              <a:rPr lang="en-US" altLang="zh-TW" sz="2600" dirty="0">
                <a:solidFill>
                  <a:schemeClr val="bg1"/>
                </a:solidFill>
                <a:latin typeface="Times New Roman" panose="02020603050405020304" pitchFamily="18" charset="0"/>
              </a:rPr>
              <a:t> says: "the noble ones who have accomplished what is to be accomplished do not see anything that is delusive or not delusive." From within the experience of the enlightened ones there is only one reality which appears non-conceptually, as </a:t>
            </a:r>
            <a:r>
              <a:rPr lang="en-US" altLang="zh-TW" sz="2600" dirty="0" err="1">
                <a:solidFill>
                  <a:schemeClr val="bg1"/>
                </a:solidFill>
                <a:latin typeface="Times New Roman" panose="02020603050405020304" pitchFamily="18" charset="0"/>
              </a:rPr>
              <a:t>Nāgārjuna</a:t>
            </a:r>
            <a:r>
              <a:rPr lang="en-US" altLang="zh-TW" sz="2600" dirty="0">
                <a:solidFill>
                  <a:schemeClr val="bg1"/>
                </a:solidFill>
                <a:latin typeface="Times New Roman" panose="02020603050405020304" pitchFamily="18" charset="0"/>
              </a:rPr>
              <a:t> says in the Sixty stanzas on reasoning: "that nirvana is the sole reality, is what the Victors have declared."</a:t>
            </a:r>
          </a:p>
        </p:txBody>
      </p:sp>
    </p:spTree>
    <p:extLst>
      <p:ext uri="{BB962C8B-B14F-4D97-AF65-F5344CB8AC3E}">
        <p14:creationId xmlns:p14="http://schemas.microsoft.com/office/powerpoint/2010/main" val="2294911748"/>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C7C1089E-5DF1-6C35-235D-CD6A4CCE6CD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DC988914-D87B-B191-E424-C8839072E710}"/>
              </a:ext>
            </a:extLst>
          </p:cNvPr>
          <p:cNvSpPr txBox="1"/>
          <p:nvPr/>
        </p:nvSpPr>
        <p:spPr>
          <a:xfrm>
            <a:off x="838622" y="1548004"/>
            <a:ext cx="2016224"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2. </a:t>
            </a:r>
            <a:r>
              <a:rPr lang="en-US" altLang="zh-CN" sz="2800" b="1" dirty="0" err="1">
                <a:solidFill>
                  <a:schemeClr val="bg1"/>
                </a:solidFill>
                <a:latin typeface="Times New Roman" panose="02020603050405020304" pitchFamily="18" charset="0"/>
                <a:cs typeface="Times New Roman" panose="02020603050405020304" pitchFamily="18" charset="0"/>
              </a:rPr>
              <a:t>Yogācāra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C3027AC1-F311-9C8C-7F71-6A38709FC313}"/>
              </a:ext>
            </a:extLst>
          </p:cNvPr>
          <p:cNvSpPr txBox="1"/>
          <p:nvPr/>
        </p:nvSpPr>
        <p:spPr>
          <a:xfrm>
            <a:off x="694606" y="2421682"/>
            <a:ext cx="10801200" cy="3993529"/>
          </a:xfrm>
          <a:prstGeom prst="rect">
            <a:avLst/>
          </a:prstGeom>
          <a:noFill/>
        </p:spPr>
        <p:txBody>
          <a:bodyPr wrap="square" rtlCol="0">
            <a:spAutoFit/>
          </a:bodyPr>
          <a:lstStyle/>
          <a:p>
            <a:pPr>
              <a:lnSpc>
                <a:spcPts val="4400"/>
              </a:lnSpc>
            </a:pPr>
            <a:r>
              <a:rPr lang="en-US" altLang="zh-TW" sz="2600" dirty="0" err="1">
                <a:solidFill>
                  <a:schemeClr val="bg1"/>
                </a:solidFill>
                <a:latin typeface="Times New Roman" panose="02020603050405020304" pitchFamily="18" charset="0"/>
                <a:cs typeface="Times New Roman" panose="02020603050405020304" pitchFamily="18" charset="0"/>
              </a:rPr>
              <a:t>Yogācāra</a:t>
            </a:r>
            <a:r>
              <a:rPr lang="en-US" altLang="zh-TW" sz="2600" dirty="0">
                <a:solidFill>
                  <a:schemeClr val="bg1"/>
                </a:solidFill>
                <a:latin typeface="Times New Roman" panose="02020603050405020304" pitchFamily="18" charset="0"/>
                <a:cs typeface="Times New Roman" panose="02020603050405020304" pitchFamily="18" charset="0"/>
              </a:rPr>
              <a:t> (literally “yoga practice”) is an influential tradition of Buddhist philosophy and psychology </a:t>
            </a:r>
            <a:r>
              <a:rPr lang="en-US" altLang="zh-TW" sz="2600" dirty="0" err="1">
                <a:solidFill>
                  <a:schemeClr val="bg1"/>
                </a:solidFill>
                <a:latin typeface="Times New Roman" panose="02020603050405020304" pitchFamily="18" charset="0"/>
                <a:cs typeface="Times New Roman" panose="02020603050405020304" pitchFamily="18" charset="0"/>
              </a:rPr>
              <a:t>emphasising</a:t>
            </a:r>
            <a:r>
              <a:rPr lang="en-US" altLang="zh-TW" sz="2600" dirty="0">
                <a:solidFill>
                  <a:schemeClr val="bg1"/>
                </a:solidFill>
                <a:latin typeface="Times New Roman" panose="02020603050405020304" pitchFamily="18" charset="0"/>
                <a:cs typeface="Times New Roman" panose="02020603050405020304" pitchFamily="18" charset="0"/>
              </a:rPr>
              <a:t> the study of cognition, perception, and consciousness through the interior lens of meditative and yogic practices. It is also variously termed </a:t>
            </a:r>
            <a:r>
              <a:rPr lang="en-US" altLang="zh-TW" sz="2600" dirty="0" err="1">
                <a:solidFill>
                  <a:schemeClr val="bg1"/>
                </a:solidFill>
                <a:latin typeface="Times New Roman" panose="02020603050405020304" pitchFamily="18" charset="0"/>
                <a:cs typeface="Times New Roman" panose="02020603050405020304" pitchFamily="18" charset="0"/>
              </a:rPr>
              <a:t>Vijñānavāda</a:t>
            </a:r>
            <a:r>
              <a:rPr lang="en-US" altLang="zh-TW" sz="2600" dirty="0">
                <a:solidFill>
                  <a:schemeClr val="bg1"/>
                </a:solidFill>
                <a:latin typeface="Times New Roman" panose="02020603050405020304" pitchFamily="18" charset="0"/>
                <a:cs typeface="Times New Roman" panose="02020603050405020304" pitchFamily="18" charset="0"/>
              </a:rPr>
              <a:t> (the doctrine of consciousness), </a:t>
            </a:r>
            <a:r>
              <a:rPr lang="en-US" altLang="zh-TW" sz="2600" dirty="0" err="1">
                <a:solidFill>
                  <a:schemeClr val="bg1"/>
                </a:solidFill>
                <a:latin typeface="Times New Roman" panose="02020603050405020304" pitchFamily="18" charset="0"/>
                <a:cs typeface="Times New Roman" panose="02020603050405020304" pitchFamily="18" charset="0"/>
              </a:rPr>
              <a:t>Vijñaptivāda</a:t>
            </a:r>
            <a:r>
              <a:rPr lang="en-US" altLang="zh-TW" sz="2600" dirty="0">
                <a:solidFill>
                  <a:schemeClr val="bg1"/>
                </a:solidFill>
                <a:latin typeface="Times New Roman" panose="02020603050405020304" pitchFamily="18" charset="0"/>
                <a:cs typeface="Times New Roman" panose="02020603050405020304" pitchFamily="18" charset="0"/>
              </a:rPr>
              <a:t> (the doctrine of ideas or percepts) or </a:t>
            </a:r>
            <a:r>
              <a:rPr lang="en-US" altLang="zh-TW" sz="2600" dirty="0" err="1">
                <a:solidFill>
                  <a:schemeClr val="bg1"/>
                </a:solidFill>
                <a:latin typeface="Times New Roman" panose="02020603050405020304" pitchFamily="18" charset="0"/>
                <a:cs typeface="Times New Roman" panose="02020603050405020304" pitchFamily="18" charset="0"/>
              </a:rPr>
              <a:t>Vijñaptimātratā-vāda</a:t>
            </a:r>
            <a:r>
              <a:rPr lang="en-US" altLang="zh-TW" sz="2600" dirty="0">
                <a:solidFill>
                  <a:schemeClr val="bg1"/>
                </a:solidFill>
                <a:latin typeface="Times New Roman" panose="02020603050405020304" pitchFamily="18" charset="0"/>
                <a:cs typeface="Times New Roman" panose="02020603050405020304" pitchFamily="18" charset="0"/>
              </a:rPr>
              <a:t> (the doctrine of 'mere representation'), which is also the name given to its major epistemic theory.</a:t>
            </a:r>
            <a:endParaRPr lang="en-US" altLang="zh-CN"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1115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72CA6325-0EEF-2AFF-BE02-E74D7AE42545}"/>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2FFB56CD-4B92-1AF0-35F4-4D040CF37E50}"/>
              </a:ext>
            </a:extLst>
          </p:cNvPr>
          <p:cNvSpPr txBox="1"/>
          <p:nvPr/>
        </p:nvSpPr>
        <p:spPr>
          <a:xfrm>
            <a:off x="982638" y="1997286"/>
            <a:ext cx="10513168" cy="286501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Dan </a:t>
            </a:r>
            <a:r>
              <a:rPr lang="en-US" altLang="zh-TW" sz="2600" dirty="0" err="1">
                <a:solidFill>
                  <a:schemeClr val="bg1"/>
                </a:solidFill>
                <a:latin typeface="Times New Roman" panose="02020603050405020304" pitchFamily="18" charset="0"/>
              </a:rPr>
              <a:t>Lusthaus</a:t>
            </a:r>
            <a:r>
              <a:rPr lang="en-US" altLang="zh-TW" sz="2600" dirty="0">
                <a:solidFill>
                  <a:schemeClr val="bg1"/>
                </a:solidFill>
                <a:latin typeface="Times New Roman" panose="02020603050405020304" pitchFamily="18" charset="0"/>
              </a:rPr>
              <a:t>, this tradition developed "an elaborate psychological therapeutic system that mapped out the problems in cognition along with the antidotes to correct them, and an earnest epistemological </a:t>
            </a:r>
            <a:r>
              <a:rPr lang="en-US" altLang="zh-TW" sz="2600" dirty="0" err="1">
                <a:solidFill>
                  <a:schemeClr val="bg1"/>
                </a:solidFill>
                <a:latin typeface="Times New Roman" panose="02020603050405020304" pitchFamily="18" charset="0"/>
              </a:rPr>
              <a:t>endeavour</a:t>
            </a:r>
            <a:r>
              <a:rPr lang="en-US" altLang="zh-TW" sz="2600" dirty="0">
                <a:solidFill>
                  <a:schemeClr val="bg1"/>
                </a:solidFill>
                <a:latin typeface="Times New Roman" panose="02020603050405020304" pitchFamily="18" charset="0"/>
              </a:rPr>
              <a:t> that led to some of the most sophisticated work on perception and logic ever engaged in by Buddhists or Indians."</a:t>
            </a:r>
            <a:endParaRPr lang="en-US" altLang="zh-CN" sz="2600" dirty="0">
              <a:solidFill>
                <a:schemeClr val="bg1"/>
              </a:solidFill>
            </a:endParaRPr>
          </a:p>
        </p:txBody>
      </p:sp>
    </p:spTree>
    <p:extLst>
      <p:ext uri="{BB962C8B-B14F-4D97-AF65-F5344CB8AC3E}">
        <p14:creationId xmlns:p14="http://schemas.microsoft.com/office/powerpoint/2010/main" val="70755914"/>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D55A1CE-C378-DF6F-E5D7-5FD2B031A09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8D5C5B58-02FF-AC90-C189-878874CD1FBF}"/>
              </a:ext>
            </a:extLst>
          </p:cNvPr>
          <p:cNvSpPr txBox="1"/>
          <p:nvPr/>
        </p:nvSpPr>
        <p:spPr>
          <a:xfrm>
            <a:off x="766614" y="1232347"/>
            <a:ext cx="11161240" cy="1736501"/>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T</a:t>
            </a:r>
            <a:r>
              <a:rPr lang="en-US" altLang="zh-TW" sz="2600" dirty="0">
                <a:solidFill>
                  <a:schemeClr val="bg1"/>
                </a:solidFill>
                <a:latin typeface="Times New Roman" panose="02020603050405020304" pitchFamily="18" charset="0"/>
              </a:rPr>
              <a:t>he 4th-century Gandharan brothers, </a:t>
            </a:r>
            <a:r>
              <a:rPr lang="en-US" altLang="zh-TW" sz="2600" dirty="0" err="1">
                <a:solidFill>
                  <a:schemeClr val="bg1"/>
                </a:solidFill>
                <a:latin typeface="Times New Roman" panose="02020603050405020304" pitchFamily="18" charset="0"/>
              </a:rPr>
              <a:t>Asaṅga</a:t>
            </a:r>
            <a:r>
              <a:rPr lang="en-US" altLang="zh-TW" sz="2600" dirty="0">
                <a:solidFill>
                  <a:schemeClr val="bg1"/>
                </a:solidFill>
                <a:latin typeface="Times New Roman" panose="02020603050405020304" pitchFamily="18" charset="0"/>
              </a:rPr>
              <a:t> and </a:t>
            </a:r>
            <a:r>
              <a:rPr lang="en-US" altLang="zh-TW" sz="2600" dirty="0" err="1">
                <a:solidFill>
                  <a:schemeClr val="bg1"/>
                </a:solidFill>
                <a:latin typeface="Times New Roman" panose="02020603050405020304" pitchFamily="18" charset="0"/>
              </a:rPr>
              <a:t>Vasubandhu</a:t>
            </a:r>
            <a:r>
              <a:rPr lang="en-US" altLang="zh-TW" sz="2600" dirty="0">
                <a:solidFill>
                  <a:schemeClr val="bg1"/>
                </a:solidFill>
                <a:latin typeface="Times New Roman" panose="02020603050405020304" pitchFamily="18" charset="0"/>
              </a:rPr>
              <a:t>, are considered the classic philosophers and </a:t>
            </a:r>
            <a:r>
              <a:rPr lang="en-US" altLang="zh-TW" sz="2600" dirty="0" err="1">
                <a:solidFill>
                  <a:schemeClr val="bg1"/>
                </a:solidFill>
                <a:latin typeface="Times New Roman" panose="02020603050405020304" pitchFamily="18" charset="0"/>
              </a:rPr>
              <a:t>systematisers</a:t>
            </a:r>
            <a:r>
              <a:rPr lang="en-US" altLang="zh-TW" sz="2600" dirty="0">
                <a:solidFill>
                  <a:schemeClr val="bg1"/>
                </a:solidFill>
                <a:latin typeface="Times New Roman" panose="02020603050405020304" pitchFamily="18" charset="0"/>
              </a:rPr>
              <a:t> of this school, along with its other founder, </a:t>
            </a:r>
            <a:r>
              <a:rPr lang="en-US" altLang="zh-TW" sz="2600" dirty="0" err="1">
                <a:solidFill>
                  <a:schemeClr val="bg1"/>
                </a:solidFill>
                <a:latin typeface="Times New Roman" panose="02020603050405020304" pitchFamily="18" charset="0"/>
              </a:rPr>
              <a:t>Maitreya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pic>
        <p:nvPicPr>
          <p:cNvPr id="6" name="圖片 5">
            <a:extLst>
              <a:ext uri="{FF2B5EF4-FFF2-40B4-BE49-F238E27FC236}">
                <a16:creationId xmlns:a16="http://schemas.microsoft.com/office/drawing/2014/main" id="{DE3ABAB6-FE0A-2D01-F892-DDE815AA7082}"/>
              </a:ext>
            </a:extLst>
          </p:cNvPr>
          <p:cNvPicPr>
            <a:picLocks noChangeAspect="1"/>
          </p:cNvPicPr>
          <p:nvPr/>
        </p:nvPicPr>
        <p:blipFill>
          <a:blip r:embed="rId3"/>
          <a:stretch>
            <a:fillRect/>
          </a:stretch>
        </p:blipFill>
        <p:spPr>
          <a:xfrm>
            <a:off x="837828" y="3113361"/>
            <a:ext cx="3037846" cy="3535089"/>
          </a:xfrm>
          <a:prstGeom prst="rect">
            <a:avLst/>
          </a:prstGeom>
        </p:spPr>
      </p:pic>
      <p:pic>
        <p:nvPicPr>
          <p:cNvPr id="7" name="圖片 6">
            <a:extLst>
              <a:ext uri="{FF2B5EF4-FFF2-40B4-BE49-F238E27FC236}">
                <a16:creationId xmlns:a16="http://schemas.microsoft.com/office/drawing/2014/main" id="{B519A0D6-153E-DD45-7112-8C4137C524B0}"/>
              </a:ext>
            </a:extLst>
          </p:cNvPr>
          <p:cNvPicPr>
            <a:picLocks noChangeAspect="1"/>
          </p:cNvPicPr>
          <p:nvPr/>
        </p:nvPicPr>
        <p:blipFill>
          <a:blip r:embed="rId4"/>
          <a:stretch>
            <a:fillRect/>
          </a:stretch>
        </p:blipFill>
        <p:spPr>
          <a:xfrm>
            <a:off x="4572037" y="3009539"/>
            <a:ext cx="3260774" cy="3660615"/>
          </a:xfrm>
          <a:prstGeom prst="rect">
            <a:avLst/>
          </a:prstGeom>
        </p:spPr>
      </p:pic>
      <p:pic>
        <p:nvPicPr>
          <p:cNvPr id="8" name="圖片 7">
            <a:extLst>
              <a:ext uri="{FF2B5EF4-FFF2-40B4-BE49-F238E27FC236}">
                <a16:creationId xmlns:a16="http://schemas.microsoft.com/office/drawing/2014/main" id="{D0D43A07-97F8-7045-3594-855D0D3CF54D}"/>
              </a:ext>
            </a:extLst>
          </p:cNvPr>
          <p:cNvPicPr>
            <a:picLocks noChangeAspect="1"/>
          </p:cNvPicPr>
          <p:nvPr/>
        </p:nvPicPr>
        <p:blipFill>
          <a:blip r:embed="rId5"/>
          <a:stretch>
            <a:fillRect/>
          </a:stretch>
        </p:blipFill>
        <p:spPr>
          <a:xfrm>
            <a:off x="8525626" y="3006594"/>
            <a:ext cx="3046304" cy="3660614"/>
          </a:xfrm>
          <a:prstGeom prst="rect">
            <a:avLst/>
          </a:prstGeom>
        </p:spPr>
      </p:pic>
    </p:spTree>
    <p:extLst>
      <p:ext uri="{BB962C8B-B14F-4D97-AF65-F5344CB8AC3E}">
        <p14:creationId xmlns:p14="http://schemas.microsoft.com/office/powerpoint/2010/main" val="388358018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3AFAEC78-C68E-7A0A-F893-0BB5831550C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0B59BFEB-8558-8A76-0CD1-88C972FC21C9}"/>
              </a:ext>
            </a:extLst>
          </p:cNvPr>
          <p:cNvSpPr txBox="1"/>
          <p:nvPr/>
        </p:nvSpPr>
        <p:spPr>
          <a:xfrm>
            <a:off x="1198662" y="2133650"/>
            <a:ext cx="10225136" cy="2865015"/>
          </a:xfrm>
          <a:prstGeom prst="rect">
            <a:avLst/>
          </a:prstGeom>
          <a:noFill/>
        </p:spPr>
        <p:txBody>
          <a:bodyPr wrap="square" rtlCol="0">
            <a:spAutoFit/>
          </a:bodyPr>
          <a:lstStyle/>
          <a:p>
            <a:pPr>
              <a:lnSpc>
                <a:spcPts val="4400"/>
              </a:lnSpc>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philosophy is primarily meant to aid in the practice of yoga and meditation and thus it also sets forth a systematic analysis of the Mahayana path of mental training. </a:t>
            </a:r>
            <a:r>
              <a:rPr lang="en-US" altLang="zh-CN" sz="2600" dirty="0" err="1">
                <a:solidFill>
                  <a:schemeClr val="bg1"/>
                </a:solidFill>
                <a:latin typeface="Times New Roman" panose="02020603050405020304" pitchFamily="18" charset="0"/>
              </a:rPr>
              <a:t>Yogācārins</a:t>
            </a:r>
            <a:r>
              <a:rPr lang="en-US" altLang="zh-CN" sz="2600" dirty="0">
                <a:solidFill>
                  <a:schemeClr val="bg1"/>
                </a:solidFill>
                <a:latin typeface="Times New Roman" panose="02020603050405020304" pitchFamily="18" charset="0"/>
              </a:rPr>
              <a:t> made use of ideas from previous traditions, such as </a:t>
            </a:r>
            <a:r>
              <a:rPr lang="en-US" altLang="zh-CN" sz="2600" dirty="0" err="1">
                <a:solidFill>
                  <a:schemeClr val="bg1"/>
                </a:solidFill>
                <a:latin typeface="Times New Roman" panose="02020603050405020304" pitchFamily="18" charset="0"/>
              </a:rPr>
              <a:t>Prajñāpāramitā</a:t>
            </a:r>
            <a:r>
              <a:rPr lang="en-US" altLang="zh-CN" sz="2600" dirty="0">
                <a:solidFill>
                  <a:schemeClr val="bg1"/>
                </a:solidFill>
                <a:latin typeface="Times New Roman" panose="02020603050405020304" pitchFamily="18" charset="0"/>
              </a:rPr>
              <a:t> and the </a:t>
            </a:r>
            <a:r>
              <a:rPr lang="en-US" altLang="zh-CN" sz="2600" dirty="0" err="1">
                <a:solidFill>
                  <a:schemeClr val="bg1"/>
                </a:solidFill>
                <a:latin typeface="Times New Roman" panose="02020603050405020304" pitchFamily="18" charset="0"/>
              </a:rPr>
              <a:t>Sarvāstivāda</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Abhidharma</a:t>
            </a:r>
            <a:r>
              <a:rPr lang="en-US" altLang="zh-CN" sz="2600" dirty="0">
                <a:solidFill>
                  <a:schemeClr val="bg1"/>
                </a:solidFill>
                <a:latin typeface="Times New Roman" panose="02020603050405020304" pitchFamily="18" charset="0"/>
              </a:rPr>
              <a:t>, to develop a new schema for spiritual practice.</a:t>
            </a:r>
            <a:endParaRPr lang="en-US" altLang="zh-CN" sz="2600" dirty="0">
              <a:solidFill>
                <a:schemeClr val="bg1"/>
              </a:solidFill>
            </a:endParaRPr>
          </a:p>
        </p:txBody>
      </p:sp>
    </p:spTree>
    <p:extLst>
      <p:ext uri="{BB962C8B-B14F-4D97-AF65-F5344CB8AC3E}">
        <p14:creationId xmlns:p14="http://schemas.microsoft.com/office/powerpoint/2010/main" val="1118905185"/>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0336136-F2F3-D436-5AD5-1CEBA593DE0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692D9681-F3E4-CF71-B19D-1939E633FE81}"/>
              </a:ext>
            </a:extLst>
          </p:cNvPr>
          <p:cNvSpPr txBox="1"/>
          <p:nvPr/>
        </p:nvSpPr>
        <p:spPr>
          <a:xfrm>
            <a:off x="910630" y="1629594"/>
            <a:ext cx="10657184" cy="4551182"/>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According to Thomas </a:t>
            </a:r>
            <a:r>
              <a:rPr lang="en-US" altLang="zh-CN" sz="2600" dirty="0" err="1">
                <a:solidFill>
                  <a:schemeClr val="bg1"/>
                </a:solidFill>
                <a:latin typeface="Times New Roman" panose="02020603050405020304" pitchFamily="18" charset="0"/>
              </a:rPr>
              <a:t>Kochumuttom</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is "meant to be an explanation of experience, rather than a system of ontology". For this reason, </a:t>
            </a:r>
            <a:r>
              <a:rPr lang="en-US" altLang="zh-CN" sz="2600" dirty="0" err="1">
                <a:solidFill>
                  <a:schemeClr val="bg1"/>
                </a:solidFill>
                <a:latin typeface="Times New Roman" panose="02020603050405020304" pitchFamily="18" charset="0"/>
              </a:rPr>
              <a:t>Yogācārins</a:t>
            </a:r>
            <a:r>
              <a:rPr lang="en-US" altLang="zh-CN" sz="2600" dirty="0">
                <a:solidFill>
                  <a:schemeClr val="bg1"/>
                </a:solidFill>
                <a:latin typeface="Times New Roman" panose="02020603050405020304" pitchFamily="18" charset="0"/>
              </a:rPr>
              <a:t> developed an </a:t>
            </a:r>
            <a:r>
              <a:rPr lang="en-US" altLang="zh-CN" sz="2600" dirty="0" err="1">
                <a:solidFill>
                  <a:schemeClr val="bg1"/>
                </a:solidFill>
                <a:latin typeface="Times New Roman" panose="02020603050405020304" pitchFamily="18" charset="0"/>
              </a:rPr>
              <a:t>Abhidharma</a:t>
            </a:r>
            <a:r>
              <a:rPr lang="en-US" altLang="zh-CN" sz="2600" dirty="0">
                <a:solidFill>
                  <a:schemeClr val="bg1"/>
                </a:solidFill>
                <a:latin typeface="Times New Roman" panose="02020603050405020304" pitchFamily="18" charset="0"/>
              </a:rPr>
              <a:t> literature set within a </a:t>
            </a:r>
            <a:r>
              <a:rPr lang="en-US" altLang="zh-CN" sz="2600" dirty="0" err="1">
                <a:solidFill>
                  <a:schemeClr val="bg1"/>
                </a:solidFill>
                <a:latin typeface="Times New Roman" panose="02020603050405020304" pitchFamily="18" charset="0"/>
              </a:rPr>
              <a:t>Mahāyāna</a:t>
            </a:r>
            <a:r>
              <a:rPr lang="en-US" altLang="zh-CN" sz="2600" dirty="0">
                <a:solidFill>
                  <a:schemeClr val="bg1"/>
                </a:solidFill>
                <a:latin typeface="Times New Roman" panose="02020603050405020304" pitchFamily="18" charset="0"/>
              </a:rPr>
              <a:t> framework. In its analysis,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works like the </a:t>
            </a:r>
            <a:r>
              <a:rPr lang="en-US" altLang="zh-CN" sz="2600" dirty="0" err="1">
                <a:solidFill>
                  <a:schemeClr val="bg1"/>
                </a:solidFill>
                <a:latin typeface="Times New Roman" panose="02020603050405020304" pitchFamily="18" charset="0"/>
              </a:rPr>
              <a:t>Saṅdhinirmocana</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Sūtra</a:t>
            </a:r>
            <a:r>
              <a:rPr lang="en-US" altLang="zh-CN" sz="2600" dirty="0">
                <a:solidFill>
                  <a:schemeClr val="bg1"/>
                </a:solidFill>
                <a:latin typeface="Times New Roman" panose="02020603050405020304" pitchFamily="18" charset="0"/>
              </a:rPr>
              <a:t> developed various core concepts such as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the </a:t>
            </a:r>
            <a:r>
              <a:rPr lang="en-US" altLang="zh-CN" sz="2600" dirty="0" err="1">
                <a:solidFill>
                  <a:schemeClr val="bg1"/>
                </a:solidFill>
                <a:latin typeface="Times New Roman" panose="02020603050405020304" pitchFamily="18" charset="0"/>
              </a:rPr>
              <a:t>ālaya-vijñāna</a:t>
            </a:r>
            <a:r>
              <a:rPr lang="en-US" altLang="zh-CN" sz="2600" dirty="0">
                <a:solidFill>
                  <a:schemeClr val="bg1"/>
                </a:solidFill>
                <a:latin typeface="Times New Roman" panose="02020603050405020304" pitchFamily="18" charset="0"/>
              </a:rPr>
              <a:t> (storehouse consciousness), the turning of the basis (</a:t>
            </a:r>
            <a:r>
              <a:rPr lang="en-US" altLang="zh-CN" sz="2600" dirty="0" err="1">
                <a:solidFill>
                  <a:schemeClr val="bg1"/>
                </a:solidFill>
                <a:latin typeface="Times New Roman" panose="02020603050405020304" pitchFamily="18" charset="0"/>
              </a:rPr>
              <a:t>āśraya-parāvṛtti</a:t>
            </a:r>
            <a:r>
              <a:rPr lang="en-US" altLang="zh-CN" sz="2600" dirty="0">
                <a:solidFill>
                  <a:schemeClr val="bg1"/>
                </a:solidFill>
                <a:latin typeface="Times New Roman" panose="02020603050405020304" pitchFamily="18" charset="0"/>
              </a:rPr>
              <a:t>), the three natures (</a:t>
            </a:r>
            <a:r>
              <a:rPr lang="en-US" altLang="zh-CN" sz="2600" dirty="0" err="1">
                <a:solidFill>
                  <a:schemeClr val="bg1"/>
                </a:solidFill>
                <a:latin typeface="Times New Roman" panose="02020603050405020304" pitchFamily="18" charset="0"/>
              </a:rPr>
              <a:t>trisvabhāva</a:t>
            </a:r>
            <a:r>
              <a:rPr lang="en-US" altLang="zh-CN" sz="2600" dirty="0">
                <a:solidFill>
                  <a:schemeClr val="bg1"/>
                </a:solidFill>
                <a:latin typeface="Times New Roman" panose="02020603050405020304" pitchFamily="18" charset="0"/>
              </a:rPr>
              <a:t>), and emptiness. They form a complex system, and each can be taken as a point of departure for understanding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1917565860"/>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F366182B-1395-341F-5B2F-25138B5C1F9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1F71369D-910A-0982-D161-51AEEF2FC75B}"/>
              </a:ext>
            </a:extLst>
          </p:cNvPr>
          <p:cNvSpPr txBox="1"/>
          <p:nvPr/>
        </p:nvSpPr>
        <p:spPr>
          <a:xfrm>
            <a:off x="1342678" y="2133650"/>
            <a:ext cx="9577064" cy="2300758"/>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One of the main features of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philosophy is the concept of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It is often used interchangeably with the term </a:t>
            </a:r>
            <a:r>
              <a:rPr lang="en-US" altLang="zh-CN" sz="2600" dirty="0" err="1">
                <a:solidFill>
                  <a:schemeClr val="bg1"/>
                </a:solidFill>
                <a:latin typeface="Times New Roman" panose="02020603050405020304" pitchFamily="18" charset="0"/>
              </a:rPr>
              <a:t>citta-mātra</a:t>
            </a:r>
            <a:r>
              <a:rPr lang="en-US" altLang="zh-CN" sz="2600" dirty="0">
                <a:solidFill>
                  <a:schemeClr val="bg1"/>
                </a:solidFill>
                <a:latin typeface="Times New Roman" panose="02020603050405020304" pitchFamily="18" charset="0"/>
              </a:rPr>
              <a:t>, but they have different meanings. The standard translation of both terms is "consciousness-only" or "mind-only."</a:t>
            </a:r>
            <a:endParaRPr lang="en-US" altLang="zh-CN" sz="2600" dirty="0">
              <a:solidFill>
                <a:schemeClr val="bg1"/>
              </a:solidFill>
            </a:endParaRPr>
          </a:p>
        </p:txBody>
      </p:sp>
    </p:spTree>
    <p:extLst>
      <p:ext uri="{BB962C8B-B14F-4D97-AF65-F5344CB8AC3E}">
        <p14:creationId xmlns:p14="http://schemas.microsoft.com/office/powerpoint/2010/main" val="257232750"/>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D5FF7D1D-CB23-6CE0-0CD7-1BC69C205F4F}"/>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F261163A-04E8-A346-48D4-6FCC9E7A89FA}"/>
              </a:ext>
            </a:extLst>
          </p:cNvPr>
          <p:cNvSpPr txBox="1"/>
          <p:nvPr/>
        </p:nvSpPr>
        <p:spPr>
          <a:xfrm>
            <a:off x="1414686" y="2349674"/>
            <a:ext cx="10055864" cy="3175100"/>
          </a:xfrm>
          <a:prstGeom prst="rect">
            <a:avLst/>
          </a:prstGeom>
          <a:noFill/>
        </p:spPr>
        <p:txBody>
          <a:bodyPr wrap="square" rtlCol="0">
            <a:spAutoFit/>
          </a:bodyPr>
          <a:lstStyle/>
          <a:p>
            <a:pPr>
              <a:lnSpc>
                <a:spcPts val="4400"/>
              </a:lnSpc>
              <a:spcAft>
                <a:spcPts val="2400"/>
              </a:spcAft>
            </a:pPr>
            <a:r>
              <a:rPr lang="en-US" altLang="zh-CN" sz="2600" dirty="0">
                <a:solidFill>
                  <a:schemeClr val="bg1"/>
                </a:solidFill>
                <a:latin typeface="Times New Roman" panose="02020603050405020304" pitchFamily="18" charset="0"/>
              </a:rPr>
              <a:t>According to Lambert </a:t>
            </a:r>
            <a:r>
              <a:rPr lang="en-US" altLang="zh-CN" sz="2600" dirty="0" err="1">
                <a:solidFill>
                  <a:schemeClr val="bg1"/>
                </a:solidFill>
                <a:latin typeface="Times New Roman" panose="02020603050405020304" pitchFamily="18" charset="0"/>
              </a:rPr>
              <a:t>Schmithausen</a:t>
            </a:r>
            <a:r>
              <a:rPr lang="en-US" altLang="zh-CN" sz="2600" dirty="0">
                <a:solidFill>
                  <a:schemeClr val="bg1"/>
                </a:solidFill>
                <a:latin typeface="Times New Roman" panose="02020603050405020304" pitchFamily="18" charset="0"/>
              </a:rPr>
              <a:t>, the earliest surviving appearance of this term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is in chapter 8 of the </a:t>
            </a:r>
            <a:r>
              <a:rPr lang="en-US" altLang="zh-CN" sz="2600" dirty="0" err="1">
                <a:solidFill>
                  <a:schemeClr val="bg1"/>
                </a:solidFill>
                <a:latin typeface="Times New Roman" panose="02020603050405020304" pitchFamily="18" charset="0"/>
              </a:rPr>
              <a:t>Saṅdhinirmocana</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Sūtra</a:t>
            </a:r>
            <a:r>
              <a:rPr lang="en-US" altLang="zh-CN" sz="2600" dirty="0">
                <a:solidFill>
                  <a:schemeClr val="bg1"/>
                </a:solidFill>
                <a:latin typeface="Times New Roman" panose="02020603050405020304" pitchFamily="18" charset="0"/>
              </a:rPr>
              <a:t>, which has only survived in Tibetan and Chinese translations that differ in syntax and meaning. </a:t>
            </a:r>
          </a:p>
          <a:p>
            <a:pPr>
              <a:lnSpc>
                <a:spcPts val="4400"/>
              </a:lnSpc>
            </a:pPr>
            <a:r>
              <a:rPr lang="en-US" altLang="zh-CN" sz="2600" dirty="0">
                <a:solidFill>
                  <a:schemeClr val="bg1"/>
                </a:solidFill>
              </a:rPr>
              <a:t> </a:t>
            </a:r>
          </a:p>
        </p:txBody>
      </p:sp>
    </p:spTree>
    <p:extLst>
      <p:ext uri="{BB962C8B-B14F-4D97-AF65-F5344CB8AC3E}">
        <p14:creationId xmlns:p14="http://schemas.microsoft.com/office/powerpoint/2010/main" val="2902584467"/>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2BBEED08-E1D9-6AF4-6C38-0B2626BA54F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D1E0C32F-EC9A-51E8-2EF8-84581E50561C}"/>
              </a:ext>
            </a:extLst>
          </p:cNvPr>
          <p:cNvSpPr txBox="1"/>
          <p:nvPr/>
        </p:nvSpPr>
        <p:spPr>
          <a:xfrm>
            <a:off x="1198662" y="1989634"/>
            <a:ext cx="10055864" cy="3429272"/>
          </a:xfrm>
          <a:prstGeom prst="rect">
            <a:avLst/>
          </a:prstGeom>
          <a:noFill/>
        </p:spPr>
        <p:txBody>
          <a:bodyPr wrap="square" rtlCol="0">
            <a:spAutoFit/>
          </a:bodyPr>
          <a:lstStyle/>
          <a:p>
            <a:pPr>
              <a:lnSpc>
                <a:spcPts val="4400"/>
              </a:lnSpc>
            </a:pPr>
            <a:r>
              <a:rPr lang="en-US" altLang="zh-CN" sz="2600" dirty="0">
                <a:solidFill>
                  <a:schemeClr val="bg1"/>
                </a:solidFill>
                <a:latin typeface="Times New Roman" panose="02020603050405020304" pitchFamily="18" charset="0"/>
              </a:rPr>
              <a:t>The passage is depicted as a response by the Buddha to a question which asks "whether the images or replicas which are the object of meditative concentration, are different/separate from the contemplating mind or not." The Buddha says they are not different, "Because these images are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The text goes on to affirm that the same is true for objects of ordinary perception.</a:t>
            </a:r>
            <a:endParaRPr lang="en-US" altLang="zh-CN" sz="2600" dirty="0">
              <a:solidFill>
                <a:schemeClr val="bg1"/>
              </a:solidFill>
            </a:endParaRPr>
          </a:p>
        </p:txBody>
      </p:sp>
    </p:spTree>
    <p:extLst>
      <p:ext uri="{BB962C8B-B14F-4D97-AF65-F5344CB8AC3E}">
        <p14:creationId xmlns:p14="http://schemas.microsoft.com/office/powerpoint/2010/main" val="1910779587"/>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0EDDAAB-08C9-E7E2-42A5-880372606CA4}"/>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4F6A3D1-A2E6-2B53-AE8C-B63080969744}"/>
              </a:ext>
            </a:extLst>
          </p:cNvPr>
          <p:cNvSpPr txBox="1"/>
          <p:nvPr/>
        </p:nvSpPr>
        <p:spPr>
          <a:xfrm>
            <a:off x="982638" y="1413570"/>
            <a:ext cx="10513168" cy="4788619"/>
          </a:xfrm>
          <a:prstGeom prst="rect">
            <a:avLst/>
          </a:prstGeom>
          <a:noFill/>
        </p:spPr>
        <p:txBody>
          <a:bodyPr wrap="square" rtlCol="0">
            <a:spAutoFit/>
          </a:bodyPr>
          <a:lstStyle/>
          <a:p>
            <a:pPr>
              <a:lnSpc>
                <a:spcPts val="4400"/>
              </a:lnSpc>
              <a:spcAft>
                <a:spcPts val="1800"/>
              </a:spcAft>
            </a:pPr>
            <a:r>
              <a:rPr lang="en-US" altLang="zh-CN" sz="2600" dirty="0">
                <a:solidFill>
                  <a:schemeClr val="bg1"/>
                </a:solidFill>
                <a:latin typeface="Times New Roman" panose="02020603050405020304" pitchFamily="18" charset="0"/>
              </a:rPr>
              <a:t>The term also appears in </a:t>
            </a:r>
            <a:r>
              <a:rPr lang="en-US" altLang="zh-CN" sz="2600" dirty="0" err="1">
                <a:solidFill>
                  <a:schemeClr val="bg1"/>
                </a:solidFill>
                <a:latin typeface="Times New Roman" panose="02020603050405020304" pitchFamily="18" charset="0"/>
              </a:rPr>
              <a:t>Asaṅga's</a:t>
            </a:r>
            <a:r>
              <a:rPr lang="en-US" altLang="zh-CN" sz="2600" dirty="0">
                <a:solidFill>
                  <a:schemeClr val="bg1"/>
                </a:solidFill>
                <a:latin typeface="Times New Roman" panose="02020603050405020304" pitchFamily="18" charset="0"/>
              </a:rPr>
              <a:t> classic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work, the </a:t>
            </a:r>
            <a:r>
              <a:rPr lang="en-US" altLang="zh-CN" sz="2600" dirty="0" err="1">
                <a:solidFill>
                  <a:schemeClr val="bg1"/>
                </a:solidFill>
                <a:latin typeface="Times New Roman" panose="02020603050405020304" pitchFamily="18" charset="0"/>
              </a:rPr>
              <a:t>Mahāyānasaṃgraha</a:t>
            </a:r>
            <a:r>
              <a:rPr lang="en-US" altLang="zh-CN" sz="2600" dirty="0">
                <a:solidFill>
                  <a:schemeClr val="bg1"/>
                </a:solidFill>
                <a:latin typeface="Times New Roman" panose="02020603050405020304" pitchFamily="18" charset="0"/>
              </a:rPr>
              <a:t> (no Sanskrit original, trans. from Tibetan):</a:t>
            </a:r>
          </a:p>
          <a:p>
            <a:pPr>
              <a:lnSpc>
                <a:spcPts val="4400"/>
              </a:lnSpc>
            </a:pPr>
            <a:r>
              <a:rPr lang="en-US" altLang="zh-CN" sz="2600" dirty="0">
                <a:solidFill>
                  <a:schemeClr val="bg1"/>
                </a:solidFill>
                <a:latin typeface="Times New Roman" panose="02020603050405020304" pitchFamily="18" charset="0"/>
              </a:rPr>
              <a:t>    “These representations (</a:t>
            </a:r>
            <a:r>
              <a:rPr lang="en-US" altLang="zh-CN" sz="2600" dirty="0" err="1">
                <a:solidFill>
                  <a:schemeClr val="bg1"/>
                </a:solidFill>
                <a:latin typeface="Times New Roman" panose="02020603050405020304" pitchFamily="18" charset="0"/>
              </a:rPr>
              <a:t>vijñapti</a:t>
            </a:r>
            <a:r>
              <a:rPr lang="en-US" altLang="zh-CN" sz="2600" dirty="0">
                <a:solidFill>
                  <a:schemeClr val="bg1"/>
                </a:solidFill>
                <a:latin typeface="Times New Roman" panose="02020603050405020304" pitchFamily="18" charset="0"/>
              </a:rPr>
              <a:t>) are mere representations (</a:t>
            </a:r>
            <a:r>
              <a:rPr lang="en-US" altLang="zh-CN" sz="2600" dirty="0" err="1">
                <a:solidFill>
                  <a:schemeClr val="bg1"/>
                </a:solidFill>
                <a:latin typeface="Times New Roman" panose="02020603050405020304" pitchFamily="18" charset="0"/>
              </a:rPr>
              <a:t>vijñapti-mātra</a:t>
            </a:r>
            <a:r>
              <a:rPr lang="en-US" altLang="zh-CN" sz="2600" dirty="0">
                <a:solidFill>
                  <a:schemeClr val="bg1"/>
                </a:solidFill>
                <a:latin typeface="Times New Roman" panose="02020603050405020304" pitchFamily="18" charset="0"/>
              </a:rPr>
              <a:t>), because there is no [corresponding] thing/object (</a:t>
            </a:r>
            <a:r>
              <a:rPr lang="en-US" altLang="zh-CN" sz="2600" dirty="0" err="1">
                <a:solidFill>
                  <a:schemeClr val="bg1"/>
                </a:solidFill>
                <a:latin typeface="Times New Roman" panose="02020603050405020304" pitchFamily="18" charset="0"/>
              </a:rPr>
              <a:t>artha</a:t>
            </a:r>
            <a:r>
              <a:rPr lang="en-US" altLang="zh-CN" sz="2600" dirty="0">
                <a:solidFill>
                  <a:schemeClr val="bg1"/>
                </a:solidFill>
                <a:latin typeface="Times New Roman" panose="02020603050405020304" pitchFamily="18" charset="0"/>
              </a:rPr>
              <a:t>)...Just as in a dream there appear, even without a thing/object (</a:t>
            </a:r>
            <a:r>
              <a:rPr lang="en-US" altLang="zh-CN" sz="2600" dirty="0" err="1">
                <a:solidFill>
                  <a:schemeClr val="bg1"/>
                </a:solidFill>
                <a:latin typeface="Times New Roman" panose="02020603050405020304" pitchFamily="18" charset="0"/>
              </a:rPr>
              <a:t>artha</a:t>
            </a:r>
            <a:r>
              <a:rPr lang="en-US" altLang="zh-CN" sz="2600" dirty="0">
                <a:solidFill>
                  <a:schemeClr val="bg1"/>
                </a:solidFill>
                <a:latin typeface="Times New Roman" panose="02020603050405020304" pitchFamily="18" charset="0"/>
              </a:rPr>
              <a:t>), just in the mind alone, forms/images of all kinds of things/objects like </a:t>
            </a:r>
            <a:r>
              <a:rPr lang="en-US" altLang="zh-CN" sz="2600" dirty="0" err="1">
                <a:solidFill>
                  <a:schemeClr val="bg1"/>
                </a:solidFill>
                <a:latin typeface="Times New Roman" panose="02020603050405020304" pitchFamily="18" charset="0"/>
              </a:rPr>
              <a:t>visibles</a:t>
            </a:r>
            <a:r>
              <a:rPr lang="en-US" altLang="zh-CN" sz="2600" dirty="0">
                <a:solidFill>
                  <a:schemeClr val="bg1"/>
                </a:solidFill>
                <a:latin typeface="Times New Roman" panose="02020603050405020304" pitchFamily="18" charset="0"/>
              </a:rPr>
              <a:t>, sounds, smells, tastes, tangibles, houses, forests, land, and mountains, and yet there are no [such] things/objects at all in that [place].” </a:t>
            </a:r>
            <a:r>
              <a:rPr lang="en-US" altLang="zh-CN" sz="2600" dirty="0" err="1">
                <a:solidFill>
                  <a:schemeClr val="bg1"/>
                </a:solidFill>
                <a:latin typeface="Times New Roman" panose="02020603050405020304" pitchFamily="18" charset="0"/>
              </a:rPr>
              <a:t>MSg</a:t>
            </a:r>
            <a:r>
              <a:rPr lang="en-US" altLang="zh-CN" sz="2600" dirty="0">
                <a:solidFill>
                  <a:schemeClr val="bg1"/>
                </a:solidFill>
                <a:latin typeface="Times New Roman" panose="02020603050405020304" pitchFamily="18" charset="0"/>
              </a:rPr>
              <a:t> II.6</a:t>
            </a:r>
            <a:endParaRPr lang="en-US" altLang="zh-CN" sz="2600" dirty="0">
              <a:solidFill>
                <a:schemeClr val="bg1"/>
              </a:solidFill>
            </a:endParaRPr>
          </a:p>
        </p:txBody>
      </p:sp>
    </p:spTree>
    <p:extLst>
      <p:ext uri="{BB962C8B-B14F-4D97-AF65-F5344CB8AC3E}">
        <p14:creationId xmlns:p14="http://schemas.microsoft.com/office/powerpoint/2010/main" val="773259740"/>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DC0206D6-0009-3AA3-99E2-9FDDD268917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橢圓 5">
            <a:extLst>
              <a:ext uri="{FF2B5EF4-FFF2-40B4-BE49-F238E27FC236}">
                <a16:creationId xmlns:a16="http://schemas.microsoft.com/office/drawing/2014/main" id="{74A2E19A-A82D-ED29-4704-D396281812DF}"/>
              </a:ext>
            </a:extLst>
          </p:cNvPr>
          <p:cNvSpPr/>
          <p:nvPr/>
        </p:nvSpPr>
        <p:spPr>
          <a:xfrm>
            <a:off x="2064977" y="335778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800" spc="-30" dirty="0"/>
              <a:t>8th</a:t>
            </a:r>
            <a:endParaRPr lang="zh-TW" altLang="en-US" sz="1800" spc="-30" dirty="0"/>
          </a:p>
        </p:txBody>
      </p:sp>
      <p:sp>
        <p:nvSpPr>
          <p:cNvPr id="7" name="文字方塊 6">
            <a:extLst>
              <a:ext uri="{FF2B5EF4-FFF2-40B4-BE49-F238E27FC236}">
                <a16:creationId xmlns:a16="http://schemas.microsoft.com/office/drawing/2014/main" id="{24AF2C3D-545F-0C78-0A8F-2C488D07F311}"/>
              </a:ext>
            </a:extLst>
          </p:cNvPr>
          <p:cNvSpPr txBox="1"/>
          <p:nvPr/>
        </p:nvSpPr>
        <p:spPr>
          <a:xfrm>
            <a:off x="1990750" y="4685902"/>
            <a:ext cx="1319000" cy="1015663"/>
          </a:xfrm>
          <a:prstGeom prst="rect">
            <a:avLst/>
          </a:prstGeom>
          <a:noFill/>
        </p:spPr>
        <p:txBody>
          <a:bodyPr wrap="square" rtlCol="0">
            <a:spAutoFit/>
          </a:bodyPr>
          <a:lstStyle/>
          <a:p>
            <a:r>
              <a:rPr lang="en-US" altLang="zh-TW" sz="2000" dirty="0" err="1">
                <a:solidFill>
                  <a:schemeClr val="bg1"/>
                </a:solidFill>
              </a:rPr>
              <a:t>ālaya</a:t>
            </a:r>
            <a:r>
              <a:rPr lang="en-US" altLang="zh-TW" sz="2000" dirty="0">
                <a:solidFill>
                  <a:schemeClr val="bg1"/>
                </a:solidFill>
              </a:rPr>
              <a:t> </a:t>
            </a:r>
          </a:p>
          <a:p>
            <a:r>
              <a:rPr lang="en-US" altLang="zh-TW" sz="2000" dirty="0">
                <a:solidFill>
                  <a:schemeClr val="bg1"/>
                </a:solidFill>
              </a:rPr>
              <a:t>conscious-ness</a:t>
            </a:r>
          </a:p>
        </p:txBody>
      </p:sp>
      <p:sp>
        <p:nvSpPr>
          <p:cNvPr id="8" name="文字方塊 7">
            <a:extLst>
              <a:ext uri="{FF2B5EF4-FFF2-40B4-BE49-F238E27FC236}">
                <a16:creationId xmlns:a16="http://schemas.microsoft.com/office/drawing/2014/main" id="{F541CD6A-70A0-5967-089B-7E2DD7AE2AF1}"/>
              </a:ext>
            </a:extLst>
          </p:cNvPr>
          <p:cNvSpPr txBox="1"/>
          <p:nvPr/>
        </p:nvSpPr>
        <p:spPr>
          <a:xfrm>
            <a:off x="4295006" y="2411443"/>
            <a:ext cx="7151648" cy="461665"/>
          </a:xfrm>
          <a:prstGeom prst="rect">
            <a:avLst/>
          </a:prstGeom>
          <a:noFill/>
        </p:spPr>
        <p:txBody>
          <a:bodyPr wrap="square" rtlCol="0">
            <a:spAutoFit/>
          </a:bodyPr>
          <a:lstStyle/>
          <a:p>
            <a:r>
              <a:rPr lang="en-US" altLang="zh-TW" dirty="0" err="1">
                <a:solidFill>
                  <a:schemeClr val="bg1"/>
                </a:solidFill>
              </a:rPr>
              <a:t>ālaya-vijñāna</a:t>
            </a:r>
            <a:r>
              <a:rPr lang="en-US" altLang="zh-TW" dirty="0">
                <a:solidFill>
                  <a:schemeClr val="bg1"/>
                </a:solidFill>
              </a:rPr>
              <a:t> (storehouse or repository consciousness)</a:t>
            </a:r>
          </a:p>
        </p:txBody>
      </p:sp>
      <p:sp>
        <p:nvSpPr>
          <p:cNvPr id="9" name="文字方塊 8">
            <a:extLst>
              <a:ext uri="{FF2B5EF4-FFF2-40B4-BE49-F238E27FC236}">
                <a16:creationId xmlns:a16="http://schemas.microsoft.com/office/drawing/2014/main" id="{82E7C500-DDC0-8A47-9EE7-5F22126C4E3C}"/>
              </a:ext>
            </a:extLst>
          </p:cNvPr>
          <p:cNvSpPr txBox="1"/>
          <p:nvPr/>
        </p:nvSpPr>
        <p:spPr>
          <a:xfrm>
            <a:off x="4295006" y="3328876"/>
            <a:ext cx="7151648" cy="461665"/>
          </a:xfrm>
          <a:prstGeom prst="rect">
            <a:avLst/>
          </a:prstGeom>
          <a:noFill/>
        </p:spPr>
        <p:txBody>
          <a:bodyPr wrap="square" rtlCol="0">
            <a:spAutoFit/>
          </a:bodyPr>
          <a:lstStyle/>
          <a:p>
            <a:r>
              <a:rPr lang="en-US" altLang="zh-TW" dirty="0" err="1">
                <a:solidFill>
                  <a:schemeClr val="bg1"/>
                </a:solidFill>
              </a:rPr>
              <a:t>sarvabījakam</a:t>
            </a:r>
            <a:r>
              <a:rPr lang="en-US" altLang="zh-TW" dirty="0">
                <a:solidFill>
                  <a:schemeClr val="bg1"/>
                </a:solidFill>
              </a:rPr>
              <a:t> </a:t>
            </a:r>
            <a:r>
              <a:rPr lang="en-US" altLang="zh-TW" dirty="0" err="1">
                <a:solidFill>
                  <a:schemeClr val="bg1"/>
                </a:solidFill>
              </a:rPr>
              <a:t>cittam</a:t>
            </a:r>
            <a:r>
              <a:rPr lang="en-US" altLang="zh-TW" dirty="0">
                <a:solidFill>
                  <a:schemeClr val="bg1"/>
                </a:solidFill>
              </a:rPr>
              <a:t> (mind which has all the seeds)</a:t>
            </a:r>
          </a:p>
        </p:txBody>
      </p:sp>
      <p:sp>
        <p:nvSpPr>
          <p:cNvPr id="10" name="文字方塊 9">
            <a:extLst>
              <a:ext uri="{FF2B5EF4-FFF2-40B4-BE49-F238E27FC236}">
                <a16:creationId xmlns:a16="http://schemas.microsoft.com/office/drawing/2014/main" id="{7A8828C4-9162-A6C7-F6CF-96F528ED51A3}"/>
              </a:ext>
            </a:extLst>
          </p:cNvPr>
          <p:cNvSpPr txBox="1"/>
          <p:nvPr/>
        </p:nvSpPr>
        <p:spPr>
          <a:xfrm>
            <a:off x="4295006" y="4326042"/>
            <a:ext cx="7151648" cy="461665"/>
          </a:xfrm>
          <a:prstGeom prst="rect">
            <a:avLst/>
          </a:prstGeom>
          <a:noFill/>
        </p:spPr>
        <p:txBody>
          <a:bodyPr wrap="square" rtlCol="0">
            <a:spAutoFit/>
          </a:bodyPr>
          <a:lstStyle/>
          <a:p>
            <a:r>
              <a:rPr lang="en-US" altLang="zh-TW" dirty="0" err="1">
                <a:solidFill>
                  <a:schemeClr val="bg1"/>
                </a:solidFill>
              </a:rPr>
              <a:t>mūla-vijñāna</a:t>
            </a:r>
            <a:r>
              <a:rPr lang="en-US" altLang="zh-TW" dirty="0">
                <a:solidFill>
                  <a:schemeClr val="bg1"/>
                </a:solidFill>
              </a:rPr>
              <a:t> (basic consciousness)</a:t>
            </a:r>
          </a:p>
        </p:txBody>
      </p:sp>
      <p:sp>
        <p:nvSpPr>
          <p:cNvPr id="11" name="文字方塊 10">
            <a:extLst>
              <a:ext uri="{FF2B5EF4-FFF2-40B4-BE49-F238E27FC236}">
                <a16:creationId xmlns:a16="http://schemas.microsoft.com/office/drawing/2014/main" id="{3E1E0956-51FC-1A00-0A40-75C867DE610F}"/>
              </a:ext>
            </a:extLst>
          </p:cNvPr>
          <p:cNvSpPr txBox="1"/>
          <p:nvPr/>
        </p:nvSpPr>
        <p:spPr>
          <a:xfrm>
            <a:off x="4295006" y="5191084"/>
            <a:ext cx="7151648" cy="461665"/>
          </a:xfrm>
          <a:prstGeom prst="rect">
            <a:avLst/>
          </a:prstGeom>
          <a:noFill/>
        </p:spPr>
        <p:txBody>
          <a:bodyPr wrap="square" rtlCol="0">
            <a:spAutoFit/>
          </a:bodyPr>
          <a:lstStyle/>
          <a:p>
            <a:r>
              <a:rPr lang="en-US" altLang="zh-TW" dirty="0" err="1">
                <a:solidFill>
                  <a:schemeClr val="bg1"/>
                </a:solidFill>
              </a:rPr>
              <a:t>ādānavijñāna</a:t>
            </a:r>
            <a:r>
              <a:rPr lang="en-US" altLang="zh-TW" dirty="0">
                <a:solidFill>
                  <a:schemeClr val="bg1"/>
                </a:solidFill>
              </a:rPr>
              <a:t> (appropriating consciousness)</a:t>
            </a:r>
          </a:p>
        </p:txBody>
      </p:sp>
      <p:sp>
        <p:nvSpPr>
          <p:cNvPr id="12" name="文字方塊 11">
            <a:extLst>
              <a:ext uri="{FF2B5EF4-FFF2-40B4-BE49-F238E27FC236}">
                <a16:creationId xmlns:a16="http://schemas.microsoft.com/office/drawing/2014/main" id="{422788A8-076D-5892-743A-B190CFCCFE96}"/>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Tree>
    <p:extLst>
      <p:ext uri="{BB962C8B-B14F-4D97-AF65-F5344CB8AC3E}">
        <p14:creationId xmlns:p14="http://schemas.microsoft.com/office/powerpoint/2010/main" val="33687547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P spid="10" grpId="0"/>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EA72E255-7B64-098B-19D0-341FA183D808}"/>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橢圓 4">
            <a:extLst>
              <a:ext uri="{FF2B5EF4-FFF2-40B4-BE49-F238E27FC236}">
                <a16:creationId xmlns:a16="http://schemas.microsoft.com/office/drawing/2014/main" id="{F4A09CF0-BA10-930B-A33E-C1A406C23850}"/>
              </a:ext>
            </a:extLst>
          </p:cNvPr>
          <p:cNvSpPr/>
          <p:nvPr/>
        </p:nvSpPr>
        <p:spPr>
          <a:xfrm>
            <a:off x="1425426" y="3799339"/>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800" spc="-30" dirty="0"/>
              <a:t>8th</a:t>
            </a:r>
            <a:endParaRPr lang="zh-TW" altLang="en-US" sz="1800" spc="-30" dirty="0"/>
          </a:p>
        </p:txBody>
      </p:sp>
      <p:sp>
        <p:nvSpPr>
          <p:cNvPr id="6" name="橢圓 5">
            <a:extLst>
              <a:ext uri="{FF2B5EF4-FFF2-40B4-BE49-F238E27FC236}">
                <a16:creationId xmlns:a16="http://schemas.microsoft.com/office/drawing/2014/main" id="{D1C9085D-6147-EBE8-5729-7E4F275F8FB6}"/>
              </a:ext>
            </a:extLst>
          </p:cNvPr>
          <p:cNvSpPr/>
          <p:nvPr/>
        </p:nvSpPr>
        <p:spPr>
          <a:xfrm>
            <a:off x="3521326" y="3799340"/>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1800" dirty="0"/>
              <a:t>7th</a:t>
            </a:r>
            <a:endParaRPr lang="zh-TW" altLang="en-US" sz="1800" dirty="0"/>
          </a:p>
        </p:txBody>
      </p:sp>
      <p:sp>
        <p:nvSpPr>
          <p:cNvPr id="7" name="箭號: 弧形右彎 6">
            <a:extLst>
              <a:ext uri="{FF2B5EF4-FFF2-40B4-BE49-F238E27FC236}">
                <a16:creationId xmlns:a16="http://schemas.microsoft.com/office/drawing/2014/main" id="{57803269-4187-3E98-4F72-6D9EF0F134CF}"/>
              </a:ext>
            </a:extLst>
          </p:cNvPr>
          <p:cNvSpPr/>
          <p:nvPr/>
        </p:nvSpPr>
        <p:spPr>
          <a:xfrm rot="5209505">
            <a:off x="2582381" y="2446685"/>
            <a:ext cx="544386" cy="1973590"/>
          </a:xfrm>
          <a:prstGeom prst="curved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8" name="文字方塊 7">
            <a:extLst>
              <a:ext uri="{FF2B5EF4-FFF2-40B4-BE49-F238E27FC236}">
                <a16:creationId xmlns:a16="http://schemas.microsoft.com/office/drawing/2014/main" id="{61152D8A-64DE-62E2-0BFE-F072499FC754}"/>
              </a:ext>
            </a:extLst>
          </p:cNvPr>
          <p:cNvSpPr txBox="1"/>
          <p:nvPr/>
        </p:nvSpPr>
        <p:spPr>
          <a:xfrm>
            <a:off x="1342678" y="5045208"/>
            <a:ext cx="1319000" cy="1015663"/>
          </a:xfrm>
          <a:prstGeom prst="rect">
            <a:avLst/>
          </a:prstGeom>
          <a:noFill/>
        </p:spPr>
        <p:txBody>
          <a:bodyPr wrap="square" rtlCol="0">
            <a:spAutoFit/>
          </a:body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9" name="文字方塊 8">
            <a:extLst>
              <a:ext uri="{FF2B5EF4-FFF2-40B4-BE49-F238E27FC236}">
                <a16:creationId xmlns:a16="http://schemas.microsoft.com/office/drawing/2014/main" id="{83D65747-4D59-E7E5-6417-71B7E7E07AF5}"/>
              </a:ext>
            </a:extLst>
          </p:cNvPr>
          <p:cNvSpPr txBox="1"/>
          <p:nvPr/>
        </p:nvSpPr>
        <p:spPr>
          <a:xfrm>
            <a:off x="3319466" y="5013476"/>
            <a:ext cx="1319000" cy="1015663"/>
          </a:xfrm>
          <a:prstGeom prst="rect">
            <a:avLst/>
          </a:prstGeom>
          <a:noFill/>
        </p:spPr>
        <p:txBody>
          <a:bodyPr wrap="square" rtlCol="0">
            <a:spAutoFit/>
          </a:bodyPr>
          <a:lstStyle/>
          <a:p>
            <a:r>
              <a:rPr lang="en-US" altLang="zh-TW" sz="2000" dirty="0">
                <a:solidFill>
                  <a:schemeClr val="bg1"/>
                </a:solidFill>
              </a:rPr>
              <a:t>Manas </a:t>
            </a:r>
          </a:p>
          <a:p>
            <a:r>
              <a:rPr lang="en-US" altLang="zh-TW" sz="2000" dirty="0">
                <a:solidFill>
                  <a:schemeClr val="bg1"/>
                </a:solidFill>
              </a:rPr>
              <a:t>conscious-ness</a:t>
            </a:r>
          </a:p>
        </p:txBody>
      </p:sp>
      <p:sp>
        <p:nvSpPr>
          <p:cNvPr id="10" name="箭號: 向右 9">
            <a:extLst>
              <a:ext uri="{FF2B5EF4-FFF2-40B4-BE49-F238E27FC236}">
                <a16:creationId xmlns:a16="http://schemas.microsoft.com/office/drawing/2014/main" id="{61C0F117-EB10-F613-E278-D813CEAD883B}"/>
              </a:ext>
            </a:extLst>
          </p:cNvPr>
          <p:cNvSpPr/>
          <p:nvPr/>
        </p:nvSpPr>
        <p:spPr>
          <a:xfrm>
            <a:off x="2481275" y="4090745"/>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11" name="文字方塊 10">
            <a:extLst>
              <a:ext uri="{FF2B5EF4-FFF2-40B4-BE49-F238E27FC236}">
                <a16:creationId xmlns:a16="http://schemas.microsoft.com/office/drawing/2014/main" id="{436A8B41-7F0F-974D-DC58-F41545CBABB2}"/>
              </a:ext>
            </a:extLst>
          </p:cNvPr>
          <p:cNvSpPr txBox="1"/>
          <p:nvPr/>
        </p:nvSpPr>
        <p:spPr>
          <a:xfrm>
            <a:off x="2369198" y="2621425"/>
            <a:ext cx="1872208" cy="400110"/>
          </a:xfrm>
          <a:prstGeom prst="rect">
            <a:avLst/>
          </a:prstGeom>
          <a:noFill/>
        </p:spPr>
        <p:txBody>
          <a:bodyPr wrap="square" rtlCol="0">
            <a:spAutoFit/>
          </a:bodyPr>
          <a:lstStyle/>
          <a:p>
            <a:r>
              <a:rPr lang="en-US" altLang="zh-CN" sz="2000" dirty="0">
                <a:solidFill>
                  <a:schemeClr val="bg1"/>
                </a:solidFill>
              </a:rPr>
              <a:t>attach as “I”</a:t>
            </a:r>
            <a:endParaRPr lang="en-US" altLang="zh-TW" sz="2000" dirty="0">
              <a:solidFill>
                <a:schemeClr val="bg1"/>
              </a:solidFill>
            </a:endParaRPr>
          </a:p>
        </p:txBody>
      </p:sp>
      <p:sp>
        <p:nvSpPr>
          <p:cNvPr id="12" name="文字方塊 11">
            <a:extLst>
              <a:ext uri="{FF2B5EF4-FFF2-40B4-BE49-F238E27FC236}">
                <a16:creationId xmlns:a16="http://schemas.microsoft.com/office/drawing/2014/main" id="{07B14ED0-2625-A4E8-B439-A6AF75D90AB9}"/>
              </a:ext>
            </a:extLst>
          </p:cNvPr>
          <p:cNvSpPr txBox="1"/>
          <p:nvPr/>
        </p:nvSpPr>
        <p:spPr>
          <a:xfrm>
            <a:off x="5951190" y="1653754"/>
            <a:ext cx="5266470" cy="4899931"/>
          </a:xfrm>
          <a:prstGeom prst="rect">
            <a:avLst/>
          </a:prstGeom>
          <a:noFill/>
        </p:spPr>
        <p:txBody>
          <a:bodyPr wrap="square" rtlCol="0">
            <a:spAutoFit/>
          </a:bodyPr>
          <a:lstStyle/>
          <a:p>
            <a:pPr>
              <a:lnSpc>
                <a:spcPts val="4200"/>
              </a:lnSpc>
            </a:pPr>
            <a:r>
              <a:rPr lang="en-US" altLang="zh-TW" sz="2800" dirty="0" err="1">
                <a:solidFill>
                  <a:schemeClr val="bg1"/>
                </a:solidFill>
              </a:rPr>
              <a:t>kliṣṭa</a:t>
            </a:r>
            <a:r>
              <a:rPr lang="en-US" altLang="zh-TW" sz="2800" dirty="0">
                <a:solidFill>
                  <a:schemeClr val="bg1"/>
                </a:solidFill>
              </a:rPr>
              <a:t>-manas (defiled mentation ); self-consciousness: obsessed with notions of "self“. It takes the substratum consciousness as its object and mistakenly considers the substratum consciousness to be a true Self.</a:t>
            </a:r>
          </a:p>
          <a:p>
            <a:pPr>
              <a:lnSpc>
                <a:spcPts val="4200"/>
              </a:lnSpc>
            </a:pPr>
            <a:r>
              <a:rPr lang="en-US" altLang="zh-CN" sz="2800" dirty="0">
                <a:solidFill>
                  <a:schemeClr val="bg1"/>
                </a:solidFill>
              </a:rPr>
              <a:t>-with self-view, self-confusion, self-esteem and self-love.</a:t>
            </a:r>
            <a:endParaRPr lang="en-US" altLang="zh-TW" sz="2800" dirty="0">
              <a:solidFill>
                <a:schemeClr val="bg1"/>
              </a:solidFill>
            </a:endParaRPr>
          </a:p>
        </p:txBody>
      </p:sp>
      <p:sp>
        <p:nvSpPr>
          <p:cNvPr id="13" name="文字方塊 12">
            <a:extLst>
              <a:ext uri="{FF2B5EF4-FFF2-40B4-BE49-F238E27FC236}">
                <a16:creationId xmlns:a16="http://schemas.microsoft.com/office/drawing/2014/main" id="{91F731EF-D234-195B-8C8E-0B7723DC0E76}"/>
              </a:ext>
            </a:extLst>
          </p:cNvPr>
          <p:cNvSpPr txBox="1"/>
          <p:nvPr/>
        </p:nvSpPr>
        <p:spPr>
          <a:xfrm>
            <a:off x="647793" y="154454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Tree>
    <p:extLst>
      <p:ext uri="{BB962C8B-B14F-4D97-AF65-F5344CB8AC3E}">
        <p14:creationId xmlns:p14="http://schemas.microsoft.com/office/powerpoint/2010/main" val="680898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p:bldP spid="10" grpId="0" animBg="1"/>
      <p:bldP spid="11"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9687BC0-5E1B-789A-BF16-9FB1A8C5F33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C69BC494-E2C1-A72B-64C1-D18B927B0723}"/>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
        <p:nvSpPr>
          <p:cNvPr id="7" name="橢圓 6">
            <a:extLst>
              <a:ext uri="{FF2B5EF4-FFF2-40B4-BE49-F238E27FC236}">
                <a16:creationId xmlns:a16="http://schemas.microsoft.com/office/drawing/2014/main" id="{B2D607E7-30A0-4AA7-F89B-D2438BEC12FB}"/>
              </a:ext>
            </a:extLst>
          </p:cNvPr>
          <p:cNvSpPr/>
          <p:nvPr/>
        </p:nvSpPr>
        <p:spPr>
          <a:xfrm>
            <a:off x="1704937" y="3070051"/>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8" name="橢圓 7">
            <a:extLst>
              <a:ext uri="{FF2B5EF4-FFF2-40B4-BE49-F238E27FC236}">
                <a16:creationId xmlns:a16="http://schemas.microsoft.com/office/drawing/2014/main" id="{F3560937-0C83-36B9-5CE8-19D064CFBBB6}"/>
              </a:ext>
            </a:extLst>
          </p:cNvPr>
          <p:cNvSpPr/>
          <p:nvPr/>
        </p:nvSpPr>
        <p:spPr>
          <a:xfrm>
            <a:off x="3800837" y="307005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9" name="橢圓 8">
            <a:extLst>
              <a:ext uri="{FF2B5EF4-FFF2-40B4-BE49-F238E27FC236}">
                <a16:creationId xmlns:a16="http://schemas.microsoft.com/office/drawing/2014/main" id="{488A2F5C-3B28-29CC-4985-C21A42943DDD}"/>
              </a:ext>
            </a:extLst>
          </p:cNvPr>
          <p:cNvSpPr/>
          <p:nvPr/>
        </p:nvSpPr>
        <p:spPr>
          <a:xfrm>
            <a:off x="5961082" y="309933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10" name="橢圓 9">
            <a:extLst>
              <a:ext uri="{FF2B5EF4-FFF2-40B4-BE49-F238E27FC236}">
                <a16:creationId xmlns:a16="http://schemas.microsoft.com/office/drawing/2014/main" id="{832510CD-5393-5CA5-4CDA-456F43C8BE42}"/>
              </a:ext>
            </a:extLst>
          </p:cNvPr>
          <p:cNvSpPr/>
          <p:nvPr/>
        </p:nvSpPr>
        <p:spPr>
          <a:xfrm>
            <a:off x="8260889" y="308187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11" name="橢圓 10">
            <a:extLst>
              <a:ext uri="{FF2B5EF4-FFF2-40B4-BE49-F238E27FC236}">
                <a16:creationId xmlns:a16="http://schemas.microsoft.com/office/drawing/2014/main" id="{CD8F3008-15F5-37A6-E84D-0F38825E8ED0}"/>
              </a:ext>
            </a:extLst>
          </p:cNvPr>
          <p:cNvSpPr/>
          <p:nvPr/>
        </p:nvSpPr>
        <p:spPr>
          <a:xfrm>
            <a:off x="8071375" y="198993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2" name="橢圓 11">
            <a:extLst>
              <a:ext uri="{FF2B5EF4-FFF2-40B4-BE49-F238E27FC236}">
                <a16:creationId xmlns:a16="http://schemas.microsoft.com/office/drawing/2014/main" id="{C0E5E989-AB72-83A2-9E3C-1BAABFED1232}"/>
              </a:ext>
            </a:extLst>
          </p:cNvPr>
          <p:cNvSpPr/>
          <p:nvPr/>
        </p:nvSpPr>
        <p:spPr>
          <a:xfrm>
            <a:off x="8143383" y="415017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3" name="橢圓 12">
            <a:extLst>
              <a:ext uri="{FF2B5EF4-FFF2-40B4-BE49-F238E27FC236}">
                <a16:creationId xmlns:a16="http://schemas.microsoft.com/office/drawing/2014/main" id="{54F4813C-4EAD-1823-992C-BFC259B642FA}"/>
              </a:ext>
            </a:extLst>
          </p:cNvPr>
          <p:cNvSpPr/>
          <p:nvPr/>
        </p:nvSpPr>
        <p:spPr>
          <a:xfrm>
            <a:off x="7711335" y="90981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4" name="橢圓 13">
            <a:extLst>
              <a:ext uri="{FF2B5EF4-FFF2-40B4-BE49-F238E27FC236}">
                <a16:creationId xmlns:a16="http://schemas.microsoft.com/office/drawing/2014/main" id="{69AD4B96-C71C-975B-A6FA-E7100F332DEE}"/>
              </a:ext>
            </a:extLst>
          </p:cNvPr>
          <p:cNvSpPr/>
          <p:nvPr/>
        </p:nvSpPr>
        <p:spPr>
          <a:xfrm>
            <a:off x="7696938" y="5138023"/>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5" name="箭號: 向右 14">
            <a:extLst>
              <a:ext uri="{FF2B5EF4-FFF2-40B4-BE49-F238E27FC236}">
                <a16:creationId xmlns:a16="http://schemas.microsoft.com/office/drawing/2014/main" id="{600181A1-73CD-9D12-7FA5-F148E51B4D0D}"/>
              </a:ext>
            </a:extLst>
          </p:cNvPr>
          <p:cNvSpPr/>
          <p:nvPr/>
        </p:nvSpPr>
        <p:spPr>
          <a:xfrm>
            <a:off x="2748037" y="3351362"/>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16" name="箭號: 向右 15">
            <a:extLst>
              <a:ext uri="{FF2B5EF4-FFF2-40B4-BE49-F238E27FC236}">
                <a16:creationId xmlns:a16="http://schemas.microsoft.com/office/drawing/2014/main" id="{817CB8D3-8E9B-424C-85CC-C1F05E7CBC48}"/>
              </a:ext>
            </a:extLst>
          </p:cNvPr>
          <p:cNvSpPr/>
          <p:nvPr/>
        </p:nvSpPr>
        <p:spPr>
          <a:xfrm>
            <a:off x="4714874" y="3358084"/>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7" name="直線接點 16">
            <a:extLst>
              <a:ext uri="{FF2B5EF4-FFF2-40B4-BE49-F238E27FC236}">
                <a16:creationId xmlns:a16="http://schemas.microsoft.com/office/drawing/2014/main" id="{D2A54F60-90BE-6BF6-0772-030CDC452DFD}"/>
              </a:ext>
            </a:extLst>
          </p:cNvPr>
          <p:cNvCxnSpPr>
            <a:cxnSpLocks/>
          </p:cNvCxnSpPr>
          <p:nvPr/>
        </p:nvCxnSpPr>
        <p:spPr>
          <a:xfrm>
            <a:off x="5240997" y="2599095"/>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8" name="文字方塊 63">
            <a:extLst>
              <a:ext uri="{FF2B5EF4-FFF2-40B4-BE49-F238E27FC236}">
                <a16:creationId xmlns:a16="http://schemas.microsoft.com/office/drawing/2014/main" id="{D8D4FA7E-902D-A2DF-E315-0F906F316D46}"/>
              </a:ext>
            </a:extLst>
          </p:cNvPr>
          <p:cNvSpPr txBox="1"/>
          <p:nvPr/>
        </p:nvSpPr>
        <p:spPr>
          <a:xfrm>
            <a:off x="1622189" y="4315920"/>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9" name="文字方塊 64">
            <a:extLst>
              <a:ext uri="{FF2B5EF4-FFF2-40B4-BE49-F238E27FC236}">
                <a16:creationId xmlns:a16="http://schemas.microsoft.com/office/drawing/2014/main" id="{A55CB5B7-AF48-4CDC-496D-340EB6B3EAD2}"/>
              </a:ext>
            </a:extLst>
          </p:cNvPr>
          <p:cNvSpPr txBox="1"/>
          <p:nvPr/>
        </p:nvSpPr>
        <p:spPr>
          <a:xfrm>
            <a:off x="3598977" y="4284188"/>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20" name="文字方塊 65">
            <a:extLst>
              <a:ext uri="{FF2B5EF4-FFF2-40B4-BE49-F238E27FC236}">
                <a16:creationId xmlns:a16="http://schemas.microsoft.com/office/drawing/2014/main" id="{34A05563-B4C2-8904-295F-60B2EBEBAE34}"/>
              </a:ext>
            </a:extLst>
          </p:cNvPr>
          <p:cNvSpPr txBox="1"/>
          <p:nvPr/>
        </p:nvSpPr>
        <p:spPr>
          <a:xfrm>
            <a:off x="5714095" y="4292947"/>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sp>
        <p:nvSpPr>
          <p:cNvPr id="21" name="文字方塊 66">
            <a:extLst>
              <a:ext uri="{FF2B5EF4-FFF2-40B4-BE49-F238E27FC236}">
                <a16:creationId xmlns:a16="http://schemas.microsoft.com/office/drawing/2014/main" id="{2884E2B1-1053-E9C2-D927-CF1FC5BCF041}"/>
              </a:ext>
            </a:extLst>
          </p:cNvPr>
          <p:cNvSpPr txBox="1"/>
          <p:nvPr/>
        </p:nvSpPr>
        <p:spPr>
          <a:xfrm>
            <a:off x="7015281" y="6238333"/>
            <a:ext cx="3479240" cy="461665"/>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dirty="0">
                <a:solidFill>
                  <a:schemeClr val="bg1"/>
                </a:solidFill>
              </a:rPr>
              <a:t>5 sense-consciousnesses</a:t>
            </a:r>
          </a:p>
        </p:txBody>
      </p:sp>
      <p:cxnSp>
        <p:nvCxnSpPr>
          <p:cNvPr id="22" name="直線單箭頭接點 21">
            <a:extLst>
              <a:ext uri="{FF2B5EF4-FFF2-40B4-BE49-F238E27FC236}">
                <a16:creationId xmlns:a16="http://schemas.microsoft.com/office/drawing/2014/main" id="{37A9AF33-125F-E3E0-74C6-A62E952A1E8F}"/>
              </a:ext>
            </a:extLst>
          </p:cNvPr>
          <p:cNvCxnSpPr>
            <a:cxnSpLocks/>
          </p:cNvCxnSpPr>
          <p:nvPr/>
        </p:nvCxnSpPr>
        <p:spPr>
          <a:xfrm flipV="1">
            <a:off x="6681162" y="1744512"/>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327F7965-5B8F-C197-925E-5931B84BF11F}"/>
              </a:ext>
            </a:extLst>
          </p:cNvPr>
          <p:cNvCxnSpPr>
            <a:cxnSpLocks/>
          </p:cNvCxnSpPr>
          <p:nvPr/>
        </p:nvCxnSpPr>
        <p:spPr>
          <a:xfrm flipV="1">
            <a:off x="6820725" y="2579212"/>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線單箭頭接點 23">
            <a:extLst>
              <a:ext uri="{FF2B5EF4-FFF2-40B4-BE49-F238E27FC236}">
                <a16:creationId xmlns:a16="http://schemas.microsoft.com/office/drawing/2014/main" id="{8632D961-07FF-DD9D-C73D-160DF817774A}"/>
              </a:ext>
            </a:extLst>
          </p:cNvPr>
          <p:cNvCxnSpPr>
            <a:cxnSpLocks/>
          </p:cNvCxnSpPr>
          <p:nvPr/>
        </p:nvCxnSpPr>
        <p:spPr>
          <a:xfrm flipV="1">
            <a:off x="6933190" y="3430091"/>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單箭頭接點 24">
            <a:extLst>
              <a:ext uri="{FF2B5EF4-FFF2-40B4-BE49-F238E27FC236}">
                <a16:creationId xmlns:a16="http://schemas.microsoft.com/office/drawing/2014/main" id="{FC331359-49DA-9B09-0E11-5932E908A641}"/>
              </a:ext>
            </a:extLst>
          </p:cNvPr>
          <p:cNvCxnSpPr>
            <a:cxnSpLocks/>
          </p:cNvCxnSpPr>
          <p:nvPr/>
        </p:nvCxnSpPr>
        <p:spPr>
          <a:xfrm>
            <a:off x="6865233" y="3819415"/>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直線單箭頭接點 25">
            <a:extLst>
              <a:ext uri="{FF2B5EF4-FFF2-40B4-BE49-F238E27FC236}">
                <a16:creationId xmlns:a16="http://schemas.microsoft.com/office/drawing/2014/main" id="{4E3DD60C-8672-7F6D-DA70-A85461FBD43D}"/>
              </a:ext>
            </a:extLst>
          </p:cNvPr>
          <p:cNvCxnSpPr>
            <a:cxnSpLocks/>
          </p:cNvCxnSpPr>
          <p:nvPr/>
        </p:nvCxnSpPr>
        <p:spPr>
          <a:xfrm>
            <a:off x="6739629" y="4107447"/>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7" name="文字方塊 65">
            <a:extLst>
              <a:ext uri="{FF2B5EF4-FFF2-40B4-BE49-F238E27FC236}">
                <a16:creationId xmlns:a16="http://schemas.microsoft.com/office/drawing/2014/main" id="{9FAFAAD7-E48E-D5C0-B56F-D3D57432F733}"/>
              </a:ext>
            </a:extLst>
          </p:cNvPr>
          <p:cNvSpPr txBox="1"/>
          <p:nvPr/>
        </p:nvSpPr>
        <p:spPr>
          <a:xfrm>
            <a:off x="8575431" y="101110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8" name="文字方塊 65">
            <a:extLst>
              <a:ext uri="{FF2B5EF4-FFF2-40B4-BE49-F238E27FC236}">
                <a16:creationId xmlns:a16="http://schemas.microsoft.com/office/drawing/2014/main" id="{28B22B40-7D3E-8F67-F38C-D6487CA65C34}"/>
              </a:ext>
            </a:extLst>
          </p:cNvPr>
          <p:cNvSpPr txBox="1"/>
          <p:nvPr/>
        </p:nvSpPr>
        <p:spPr>
          <a:xfrm>
            <a:off x="8811301" y="2021911"/>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9" name="文字方塊 65">
            <a:extLst>
              <a:ext uri="{FF2B5EF4-FFF2-40B4-BE49-F238E27FC236}">
                <a16:creationId xmlns:a16="http://schemas.microsoft.com/office/drawing/2014/main" id="{8EF0D784-7E0A-DBE3-1184-AB7DD387A8C1}"/>
              </a:ext>
            </a:extLst>
          </p:cNvPr>
          <p:cNvSpPr txBox="1"/>
          <p:nvPr/>
        </p:nvSpPr>
        <p:spPr>
          <a:xfrm>
            <a:off x="9086951" y="311215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30" name="文字方塊 65">
            <a:extLst>
              <a:ext uri="{FF2B5EF4-FFF2-40B4-BE49-F238E27FC236}">
                <a16:creationId xmlns:a16="http://schemas.microsoft.com/office/drawing/2014/main" id="{1E130CE1-CF62-E833-8F43-E93B67FA1B3D}"/>
              </a:ext>
            </a:extLst>
          </p:cNvPr>
          <p:cNvSpPr txBox="1"/>
          <p:nvPr/>
        </p:nvSpPr>
        <p:spPr>
          <a:xfrm>
            <a:off x="8885811" y="4231939"/>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31" name="文字方塊 65">
            <a:extLst>
              <a:ext uri="{FF2B5EF4-FFF2-40B4-BE49-F238E27FC236}">
                <a16:creationId xmlns:a16="http://schemas.microsoft.com/office/drawing/2014/main" id="{F1B0C3B4-529B-AF4E-B60C-C0E424EA9BC2}"/>
              </a:ext>
            </a:extLst>
          </p:cNvPr>
          <p:cNvSpPr txBox="1"/>
          <p:nvPr/>
        </p:nvSpPr>
        <p:spPr>
          <a:xfrm>
            <a:off x="8471342" y="5352309"/>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Tree>
    <p:extLst>
      <p:ext uri="{BB962C8B-B14F-4D97-AF65-F5344CB8AC3E}">
        <p14:creationId xmlns:p14="http://schemas.microsoft.com/office/powerpoint/2010/main" val="31101500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3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6" grpId="0" animBg="1"/>
      <p:bldP spid="20" grpId="0"/>
      <p:bldP spid="21" grpId="0"/>
      <p:bldP spid="27" grpId="0"/>
      <p:bldP spid="28" grpId="0"/>
      <p:bldP spid="29" grpId="0"/>
      <p:bldP spid="30" grpId="0"/>
      <p:bldP spid="31"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98C1F752-947E-EE62-8303-A3FA936AD71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橢圓 5">
            <a:extLst>
              <a:ext uri="{FF2B5EF4-FFF2-40B4-BE49-F238E27FC236}">
                <a16:creationId xmlns:a16="http://schemas.microsoft.com/office/drawing/2014/main" id="{982D94F8-14AF-FED5-6023-AA065B756385}"/>
              </a:ext>
            </a:extLst>
          </p:cNvPr>
          <p:cNvSpPr/>
          <p:nvPr/>
        </p:nvSpPr>
        <p:spPr>
          <a:xfrm>
            <a:off x="2353009" y="249909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7" name="橢圓 6">
            <a:extLst>
              <a:ext uri="{FF2B5EF4-FFF2-40B4-BE49-F238E27FC236}">
                <a16:creationId xmlns:a16="http://schemas.microsoft.com/office/drawing/2014/main" id="{A130008C-F0D8-40DD-E890-F241BD6B14C7}"/>
              </a:ext>
            </a:extLst>
          </p:cNvPr>
          <p:cNvSpPr/>
          <p:nvPr/>
        </p:nvSpPr>
        <p:spPr>
          <a:xfrm>
            <a:off x="4448909"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8" name="橢圓 7">
            <a:extLst>
              <a:ext uri="{FF2B5EF4-FFF2-40B4-BE49-F238E27FC236}">
                <a16:creationId xmlns:a16="http://schemas.microsoft.com/office/drawing/2014/main" id="{DDBDB211-6890-81FD-3AFC-A2E85DBCCAB6}"/>
              </a:ext>
            </a:extLst>
          </p:cNvPr>
          <p:cNvSpPr/>
          <p:nvPr/>
        </p:nvSpPr>
        <p:spPr>
          <a:xfrm>
            <a:off x="6609154" y="2528379"/>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9" name="橢圓 8">
            <a:extLst>
              <a:ext uri="{FF2B5EF4-FFF2-40B4-BE49-F238E27FC236}">
                <a16:creationId xmlns:a16="http://schemas.microsoft.com/office/drawing/2014/main" id="{0BEFBCC6-C9F2-A744-1FCF-2CD93137E365}"/>
              </a:ext>
            </a:extLst>
          </p:cNvPr>
          <p:cNvSpPr/>
          <p:nvPr/>
        </p:nvSpPr>
        <p:spPr>
          <a:xfrm>
            <a:off x="8863463"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10" name="橢圓 9">
            <a:extLst>
              <a:ext uri="{FF2B5EF4-FFF2-40B4-BE49-F238E27FC236}">
                <a16:creationId xmlns:a16="http://schemas.microsoft.com/office/drawing/2014/main" id="{DFEE8F6A-A2FD-EE92-EA19-985723432B44}"/>
              </a:ext>
            </a:extLst>
          </p:cNvPr>
          <p:cNvSpPr/>
          <p:nvPr/>
        </p:nvSpPr>
        <p:spPr>
          <a:xfrm>
            <a:off x="8719447" y="141897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1" name="橢圓 10">
            <a:extLst>
              <a:ext uri="{FF2B5EF4-FFF2-40B4-BE49-F238E27FC236}">
                <a16:creationId xmlns:a16="http://schemas.microsoft.com/office/drawing/2014/main" id="{FE9D9288-B03C-972D-6D3B-873805EFE5A3}"/>
              </a:ext>
            </a:extLst>
          </p:cNvPr>
          <p:cNvSpPr/>
          <p:nvPr/>
        </p:nvSpPr>
        <p:spPr>
          <a:xfrm>
            <a:off x="8791455" y="357921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2" name="橢圓 11">
            <a:extLst>
              <a:ext uri="{FF2B5EF4-FFF2-40B4-BE49-F238E27FC236}">
                <a16:creationId xmlns:a16="http://schemas.microsoft.com/office/drawing/2014/main" id="{8D2A29AE-9FAC-3B92-C486-2631DB1D33EF}"/>
              </a:ext>
            </a:extLst>
          </p:cNvPr>
          <p:cNvSpPr/>
          <p:nvPr/>
        </p:nvSpPr>
        <p:spPr>
          <a:xfrm>
            <a:off x="8359407" y="33885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3" name="橢圓 12">
            <a:extLst>
              <a:ext uri="{FF2B5EF4-FFF2-40B4-BE49-F238E27FC236}">
                <a16:creationId xmlns:a16="http://schemas.microsoft.com/office/drawing/2014/main" id="{ED42AFA1-A632-7B20-ABE3-FE8008658817}"/>
              </a:ext>
            </a:extLst>
          </p:cNvPr>
          <p:cNvSpPr/>
          <p:nvPr/>
        </p:nvSpPr>
        <p:spPr>
          <a:xfrm>
            <a:off x="8345010" y="4567067"/>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4" name="箭號: 向右 13">
            <a:extLst>
              <a:ext uri="{FF2B5EF4-FFF2-40B4-BE49-F238E27FC236}">
                <a16:creationId xmlns:a16="http://schemas.microsoft.com/office/drawing/2014/main" id="{362D118F-9C04-3EF6-C95A-966ADEBECC75}"/>
              </a:ext>
            </a:extLst>
          </p:cNvPr>
          <p:cNvSpPr/>
          <p:nvPr/>
        </p:nvSpPr>
        <p:spPr>
          <a:xfrm>
            <a:off x="5362946" y="2787128"/>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5" name="直線接點 14">
            <a:extLst>
              <a:ext uri="{FF2B5EF4-FFF2-40B4-BE49-F238E27FC236}">
                <a16:creationId xmlns:a16="http://schemas.microsoft.com/office/drawing/2014/main" id="{B5653D44-200C-17FF-2A49-FE7E3AE4737F}"/>
              </a:ext>
            </a:extLst>
          </p:cNvPr>
          <p:cNvCxnSpPr>
            <a:cxnSpLocks/>
          </p:cNvCxnSpPr>
          <p:nvPr/>
        </p:nvCxnSpPr>
        <p:spPr>
          <a:xfrm>
            <a:off x="5889069" y="2028139"/>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6" name="文字方塊 63">
            <a:extLst>
              <a:ext uri="{FF2B5EF4-FFF2-40B4-BE49-F238E27FC236}">
                <a16:creationId xmlns:a16="http://schemas.microsoft.com/office/drawing/2014/main" id="{D03A300E-A05A-374F-91EA-EE93203E866D}"/>
              </a:ext>
            </a:extLst>
          </p:cNvPr>
          <p:cNvSpPr txBox="1"/>
          <p:nvPr/>
        </p:nvSpPr>
        <p:spPr>
          <a:xfrm>
            <a:off x="2270261" y="3744964"/>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7" name="文字方塊 64">
            <a:extLst>
              <a:ext uri="{FF2B5EF4-FFF2-40B4-BE49-F238E27FC236}">
                <a16:creationId xmlns:a16="http://schemas.microsoft.com/office/drawing/2014/main" id="{AE68CAEB-7FAE-8D10-9E1E-21857772F6FE}"/>
              </a:ext>
            </a:extLst>
          </p:cNvPr>
          <p:cNvSpPr txBox="1"/>
          <p:nvPr/>
        </p:nvSpPr>
        <p:spPr>
          <a:xfrm>
            <a:off x="4247049" y="3713232"/>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18" name="文字方塊 65">
            <a:extLst>
              <a:ext uri="{FF2B5EF4-FFF2-40B4-BE49-F238E27FC236}">
                <a16:creationId xmlns:a16="http://schemas.microsoft.com/office/drawing/2014/main" id="{351B3AE2-E990-7289-B092-8071DF530D33}"/>
              </a:ext>
            </a:extLst>
          </p:cNvPr>
          <p:cNvSpPr txBox="1"/>
          <p:nvPr/>
        </p:nvSpPr>
        <p:spPr>
          <a:xfrm>
            <a:off x="6362167" y="3721991"/>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cxnSp>
        <p:nvCxnSpPr>
          <p:cNvPr id="19" name="直線單箭頭接點 18">
            <a:extLst>
              <a:ext uri="{FF2B5EF4-FFF2-40B4-BE49-F238E27FC236}">
                <a16:creationId xmlns:a16="http://schemas.microsoft.com/office/drawing/2014/main" id="{93958FF2-2944-FE12-D1AD-9EC80C0B5C3F}"/>
              </a:ext>
            </a:extLst>
          </p:cNvPr>
          <p:cNvCxnSpPr>
            <a:cxnSpLocks/>
          </p:cNvCxnSpPr>
          <p:nvPr/>
        </p:nvCxnSpPr>
        <p:spPr>
          <a:xfrm flipV="1">
            <a:off x="7329234" y="1173556"/>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29B4821E-5D86-8D51-CCD6-D14808947572}"/>
              </a:ext>
            </a:extLst>
          </p:cNvPr>
          <p:cNvCxnSpPr>
            <a:cxnSpLocks/>
          </p:cNvCxnSpPr>
          <p:nvPr/>
        </p:nvCxnSpPr>
        <p:spPr>
          <a:xfrm flipV="1">
            <a:off x="7468797" y="2008256"/>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E9FD2FA9-5321-2757-B06B-E34CEB0DE3D9}"/>
              </a:ext>
            </a:extLst>
          </p:cNvPr>
          <p:cNvCxnSpPr>
            <a:cxnSpLocks/>
          </p:cNvCxnSpPr>
          <p:nvPr/>
        </p:nvCxnSpPr>
        <p:spPr>
          <a:xfrm flipV="1">
            <a:off x="7581262" y="2859135"/>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D690DE0F-84BB-44B7-13CD-02FECE99FDBF}"/>
              </a:ext>
            </a:extLst>
          </p:cNvPr>
          <p:cNvCxnSpPr>
            <a:cxnSpLocks/>
          </p:cNvCxnSpPr>
          <p:nvPr/>
        </p:nvCxnSpPr>
        <p:spPr>
          <a:xfrm>
            <a:off x="7513305" y="3248459"/>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97B43497-A701-97E6-918C-2C89459E7F6B}"/>
              </a:ext>
            </a:extLst>
          </p:cNvPr>
          <p:cNvCxnSpPr>
            <a:cxnSpLocks/>
          </p:cNvCxnSpPr>
          <p:nvPr/>
        </p:nvCxnSpPr>
        <p:spPr>
          <a:xfrm>
            <a:off x="7387701" y="3536491"/>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4" name="箭號: 向右 23">
            <a:extLst>
              <a:ext uri="{FF2B5EF4-FFF2-40B4-BE49-F238E27FC236}">
                <a16:creationId xmlns:a16="http://schemas.microsoft.com/office/drawing/2014/main" id="{800A2148-02BD-B743-7B4D-B1C017B6BA4D}"/>
              </a:ext>
            </a:extLst>
          </p:cNvPr>
          <p:cNvSpPr/>
          <p:nvPr/>
        </p:nvSpPr>
        <p:spPr>
          <a:xfrm>
            <a:off x="3326311" y="2780406"/>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25" name="文字方塊 65">
            <a:extLst>
              <a:ext uri="{FF2B5EF4-FFF2-40B4-BE49-F238E27FC236}">
                <a16:creationId xmlns:a16="http://schemas.microsoft.com/office/drawing/2014/main" id="{D83FF388-5835-305C-478D-556322EBA555}"/>
              </a:ext>
            </a:extLst>
          </p:cNvPr>
          <p:cNvSpPr txBox="1"/>
          <p:nvPr/>
        </p:nvSpPr>
        <p:spPr>
          <a:xfrm>
            <a:off x="9223503" y="440147"/>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6" name="文字方塊 65">
            <a:extLst>
              <a:ext uri="{FF2B5EF4-FFF2-40B4-BE49-F238E27FC236}">
                <a16:creationId xmlns:a16="http://schemas.microsoft.com/office/drawing/2014/main" id="{86CDB46D-6D8F-FF7E-5F2B-F321BED98FA5}"/>
              </a:ext>
            </a:extLst>
          </p:cNvPr>
          <p:cNvSpPr txBox="1"/>
          <p:nvPr/>
        </p:nvSpPr>
        <p:spPr>
          <a:xfrm>
            <a:off x="9459373" y="1450955"/>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7" name="文字方塊 65">
            <a:extLst>
              <a:ext uri="{FF2B5EF4-FFF2-40B4-BE49-F238E27FC236}">
                <a16:creationId xmlns:a16="http://schemas.microsoft.com/office/drawing/2014/main" id="{9B374934-DEA6-F465-88E1-9CD808C98F66}"/>
              </a:ext>
            </a:extLst>
          </p:cNvPr>
          <p:cNvSpPr txBox="1"/>
          <p:nvPr/>
        </p:nvSpPr>
        <p:spPr>
          <a:xfrm>
            <a:off x="9735023" y="2541197"/>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28" name="文字方塊 65">
            <a:extLst>
              <a:ext uri="{FF2B5EF4-FFF2-40B4-BE49-F238E27FC236}">
                <a16:creationId xmlns:a16="http://schemas.microsoft.com/office/drawing/2014/main" id="{D6564F45-0986-2156-0263-3BE64D9664FF}"/>
              </a:ext>
            </a:extLst>
          </p:cNvPr>
          <p:cNvSpPr txBox="1"/>
          <p:nvPr/>
        </p:nvSpPr>
        <p:spPr>
          <a:xfrm>
            <a:off x="9533883" y="366098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29" name="文字方塊 65">
            <a:extLst>
              <a:ext uri="{FF2B5EF4-FFF2-40B4-BE49-F238E27FC236}">
                <a16:creationId xmlns:a16="http://schemas.microsoft.com/office/drawing/2014/main" id="{3FE11D1E-C36D-22A4-A837-34F54C031582}"/>
              </a:ext>
            </a:extLst>
          </p:cNvPr>
          <p:cNvSpPr txBox="1"/>
          <p:nvPr/>
        </p:nvSpPr>
        <p:spPr>
          <a:xfrm>
            <a:off x="9119414" y="478135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
        <p:nvSpPr>
          <p:cNvPr id="30" name="文字方塊 64">
            <a:extLst>
              <a:ext uri="{FF2B5EF4-FFF2-40B4-BE49-F238E27FC236}">
                <a16:creationId xmlns:a16="http://schemas.microsoft.com/office/drawing/2014/main" id="{46D9C891-3343-ED54-5DB2-49922617D553}"/>
              </a:ext>
            </a:extLst>
          </p:cNvPr>
          <p:cNvSpPr txBox="1"/>
          <p:nvPr/>
        </p:nvSpPr>
        <p:spPr>
          <a:xfrm>
            <a:off x="8527435" y="5947929"/>
            <a:ext cx="3335224"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All-performing Wisdom (</a:t>
            </a:r>
            <a:r>
              <a:rPr lang="en-US" altLang="zh-TW" sz="2000" dirty="0" err="1">
                <a:solidFill>
                  <a:srgbClr val="FFFF00"/>
                </a:solidFill>
              </a:rPr>
              <a:t>kṛtyānuṣṭhāna-jñāna</a:t>
            </a:r>
            <a:r>
              <a:rPr lang="en-US" altLang="zh-TW" sz="2000" dirty="0">
                <a:solidFill>
                  <a:srgbClr val="FFFF00"/>
                </a:solidFill>
              </a:rPr>
              <a:t>)</a:t>
            </a:r>
          </a:p>
        </p:txBody>
      </p:sp>
      <p:sp>
        <p:nvSpPr>
          <p:cNvPr id="31" name="文字方塊 64">
            <a:extLst>
              <a:ext uri="{FF2B5EF4-FFF2-40B4-BE49-F238E27FC236}">
                <a16:creationId xmlns:a16="http://schemas.microsoft.com/office/drawing/2014/main" id="{E66A7EB1-113B-0FEC-0AF3-EE88B8F9214D}"/>
              </a:ext>
            </a:extLst>
          </p:cNvPr>
          <p:cNvSpPr txBox="1"/>
          <p:nvPr/>
        </p:nvSpPr>
        <p:spPr>
          <a:xfrm>
            <a:off x="5787864" y="5870515"/>
            <a:ext cx="2961386"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Profound Observing Wisdom (</a:t>
            </a:r>
            <a:r>
              <a:rPr lang="en-US" altLang="zh-TW" sz="2000" dirty="0" err="1">
                <a:solidFill>
                  <a:srgbClr val="FFFF00"/>
                </a:solidFill>
              </a:rPr>
              <a:t>Pratyavekṣaṇa-jñāna</a:t>
            </a:r>
            <a:r>
              <a:rPr lang="en-US" altLang="zh-TW" sz="2000" dirty="0">
                <a:solidFill>
                  <a:srgbClr val="FFFF00"/>
                </a:solidFill>
              </a:rPr>
              <a:t>)</a:t>
            </a:r>
          </a:p>
        </p:txBody>
      </p:sp>
      <p:sp>
        <p:nvSpPr>
          <p:cNvPr id="32" name="文字方塊 64">
            <a:extLst>
              <a:ext uri="{FF2B5EF4-FFF2-40B4-BE49-F238E27FC236}">
                <a16:creationId xmlns:a16="http://schemas.microsoft.com/office/drawing/2014/main" id="{232B97E5-826F-0079-859E-E81162EE4441}"/>
              </a:ext>
            </a:extLst>
          </p:cNvPr>
          <p:cNvSpPr txBox="1"/>
          <p:nvPr/>
        </p:nvSpPr>
        <p:spPr>
          <a:xfrm>
            <a:off x="3760680"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Equality Wisdom (</a:t>
            </a:r>
            <a:r>
              <a:rPr lang="en-US" altLang="zh-TW" sz="2000" dirty="0" err="1">
                <a:solidFill>
                  <a:srgbClr val="FFFF00"/>
                </a:solidFill>
              </a:rPr>
              <a:t>Samatā-jñāna</a:t>
            </a:r>
            <a:r>
              <a:rPr lang="en-US" altLang="zh-TW" sz="2000" dirty="0">
                <a:solidFill>
                  <a:srgbClr val="FFFF00"/>
                </a:solidFill>
              </a:rPr>
              <a:t>)</a:t>
            </a:r>
          </a:p>
        </p:txBody>
      </p:sp>
      <p:sp>
        <p:nvSpPr>
          <p:cNvPr id="33" name="文字方塊 64">
            <a:extLst>
              <a:ext uri="{FF2B5EF4-FFF2-40B4-BE49-F238E27FC236}">
                <a16:creationId xmlns:a16="http://schemas.microsoft.com/office/drawing/2014/main" id="{79BD4222-5EC0-43DB-9AC0-6EA7831B66FE}"/>
              </a:ext>
            </a:extLst>
          </p:cNvPr>
          <p:cNvSpPr txBox="1"/>
          <p:nvPr/>
        </p:nvSpPr>
        <p:spPr>
          <a:xfrm>
            <a:off x="1293516"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Bright Mirror Wisdom (</a:t>
            </a:r>
            <a:r>
              <a:rPr lang="en-US" altLang="zh-TW" sz="2000" dirty="0" err="1">
                <a:solidFill>
                  <a:srgbClr val="FFFF00"/>
                </a:solidFill>
              </a:rPr>
              <a:t>Ādarśa-jñāna</a:t>
            </a:r>
            <a:r>
              <a:rPr lang="en-US" altLang="zh-TW" sz="2000" dirty="0">
                <a:solidFill>
                  <a:srgbClr val="FFFF00"/>
                </a:solidFill>
              </a:rPr>
              <a:t>)</a:t>
            </a:r>
          </a:p>
        </p:txBody>
      </p:sp>
      <p:sp>
        <p:nvSpPr>
          <p:cNvPr id="34" name="箭號: 向下 33">
            <a:extLst>
              <a:ext uri="{FF2B5EF4-FFF2-40B4-BE49-F238E27FC236}">
                <a16:creationId xmlns:a16="http://schemas.microsoft.com/office/drawing/2014/main" id="{53262946-5CF3-96EB-47AF-1A32F79A0A9D}"/>
              </a:ext>
            </a:extLst>
          </p:cNvPr>
          <p:cNvSpPr/>
          <p:nvPr/>
        </p:nvSpPr>
        <p:spPr>
          <a:xfrm>
            <a:off x="9065090" y="5523432"/>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箭號: 向下 34">
            <a:extLst>
              <a:ext uri="{FF2B5EF4-FFF2-40B4-BE49-F238E27FC236}">
                <a16:creationId xmlns:a16="http://schemas.microsoft.com/office/drawing/2014/main" id="{D0A76F21-F44E-EA3F-66E3-8C8C22B77742}"/>
              </a:ext>
            </a:extLst>
          </p:cNvPr>
          <p:cNvSpPr/>
          <p:nvPr/>
        </p:nvSpPr>
        <p:spPr>
          <a:xfrm>
            <a:off x="6552327" y="5456493"/>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箭號: 向下 35">
            <a:extLst>
              <a:ext uri="{FF2B5EF4-FFF2-40B4-BE49-F238E27FC236}">
                <a16:creationId xmlns:a16="http://schemas.microsoft.com/office/drawing/2014/main" id="{97FC3F3D-BC45-F9A8-9869-DE590F67B409}"/>
              </a:ext>
            </a:extLst>
          </p:cNvPr>
          <p:cNvSpPr/>
          <p:nvPr/>
        </p:nvSpPr>
        <p:spPr>
          <a:xfrm>
            <a:off x="4312562"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箭號: 向下 36">
            <a:extLst>
              <a:ext uri="{FF2B5EF4-FFF2-40B4-BE49-F238E27FC236}">
                <a16:creationId xmlns:a16="http://schemas.microsoft.com/office/drawing/2014/main" id="{23C3BBDB-C2DE-0601-E21B-C1518D5F057F}"/>
              </a:ext>
            </a:extLst>
          </p:cNvPr>
          <p:cNvSpPr/>
          <p:nvPr/>
        </p:nvSpPr>
        <p:spPr>
          <a:xfrm>
            <a:off x="2259828"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文字方塊 37">
            <a:extLst>
              <a:ext uri="{FF2B5EF4-FFF2-40B4-BE49-F238E27FC236}">
                <a16:creationId xmlns:a16="http://schemas.microsoft.com/office/drawing/2014/main" id="{0FBA3DC7-0030-4478-311D-B9D4839FFD79}"/>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Tree>
    <p:extLst>
      <p:ext uri="{BB962C8B-B14F-4D97-AF65-F5344CB8AC3E}">
        <p14:creationId xmlns:p14="http://schemas.microsoft.com/office/powerpoint/2010/main" val="37464698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2" grpId="0"/>
      <p:bldP spid="33" grpId="0"/>
      <p:bldP spid="34" grpId="0" animBg="1"/>
      <p:bldP spid="35" grpId="0" animBg="1"/>
      <p:bldP spid="36" grpId="0" animBg="1"/>
      <p:bldP spid="3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B06D9E5-4153-238A-BFFF-290CFF54C7C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9DDC67C0-C96C-A474-4D1A-19F50031DD7A}"/>
              </a:ext>
            </a:extLst>
          </p:cNvPr>
          <p:cNvSpPr txBox="1"/>
          <p:nvPr/>
        </p:nvSpPr>
        <p:spPr>
          <a:xfrm>
            <a:off x="809720" y="1620012"/>
            <a:ext cx="2448272" cy="523220"/>
          </a:xfrm>
          <a:prstGeom prst="rect">
            <a:avLst/>
          </a:prstGeom>
          <a:noFill/>
          <a:ln>
            <a:no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Three natures</a:t>
            </a:r>
          </a:p>
        </p:txBody>
      </p:sp>
      <p:sp>
        <p:nvSpPr>
          <p:cNvPr id="7" name="文字方塊 6">
            <a:extLst>
              <a:ext uri="{FF2B5EF4-FFF2-40B4-BE49-F238E27FC236}">
                <a16:creationId xmlns:a16="http://schemas.microsoft.com/office/drawing/2014/main" id="{47770958-692C-B14D-E2A4-80E8A1C29A67}"/>
              </a:ext>
            </a:extLst>
          </p:cNvPr>
          <p:cNvSpPr txBox="1"/>
          <p:nvPr/>
        </p:nvSpPr>
        <p:spPr>
          <a:xfrm>
            <a:off x="838622" y="2565698"/>
            <a:ext cx="11449272" cy="2614755"/>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works often define three basic modes or "natures" (</a:t>
            </a:r>
            <a:r>
              <a:rPr lang="en-US" altLang="zh-CN" sz="2600" dirty="0" err="1">
                <a:solidFill>
                  <a:schemeClr val="bg1"/>
                </a:solidFill>
                <a:latin typeface="Times New Roman" panose="02020603050405020304" pitchFamily="18" charset="0"/>
              </a:rPr>
              <a:t>svabhāva</a:t>
            </a:r>
            <a:r>
              <a:rPr lang="en-US" altLang="zh-CN" sz="2600" dirty="0">
                <a:solidFill>
                  <a:schemeClr val="bg1"/>
                </a:solidFill>
                <a:latin typeface="Times New Roman" panose="02020603050405020304" pitchFamily="18" charset="0"/>
              </a:rPr>
              <a:t>) of experience. According to Paul Williams, "all things which can be known can be subsumed under these Three Natures.“ Since this schema is </a:t>
            </a:r>
            <a:r>
              <a:rPr lang="en-US" altLang="zh-CN" sz="2600" dirty="0" err="1">
                <a:solidFill>
                  <a:schemeClr val="bg1"/>
                </a:solidFill>
                <a:latin typeface="Times New Roman" panose="02020603050405020304" pitchFamily="18" charset="0"/>
              </a:rPr>
              <a:t>Yogācāra's</a:t>
            </a:r>
            <a:r>
              <a:rPr lang="en-US" altLang="zh-CN" sz="2600" dirty="0">
                <a:solidFill>
                  <a:schemeClr val="bg1"/>
                </a:solidFill>
                <a:latin typeface="Times New Roman" panose="02020603050405020304" pitchFamily="18" charset="0"/>
              </a:rPr>
              <a:t> systematic explanation of the Buddhist doctrine of emptiness (</a:t>
            </a:r>
            <a:r>
              <a:rPr lang="en-US" altLang="zh-CN" sz="2600" dirty="0" err="1">
                <a:solidFill>
                  <a:schemeClr val="bg1"/>
                </a:solidFill>
                <a:latin typeface="Times New Roman" panose="02020603050405020304" pitchFamily="18" charset="0"/>
              </a:rPr>
              <a:t>śūnyatā</a:t>
            </a:r>
            <a:r>
              <a:rPr lang="en-US" altLang="zh-CN" sz="2600" dirty="0">
                <a:solidFill>
                  <a:schemeClr val="bg1"/>
                </a:solidFill>
                <a:latin typeface="Times New Roman" panose="02020603050405020304" pitchFamily="18" charset="0"/>
              </a:rPr>
              <a:t>), each of the three natures are also explained as having a lack of own-nature (</a:t>
            </a:r>
            <a:r>
              <a:rPr lang="en-US" altLang="zh-CN" sz="2600" dirty="0" err="1">
                <a:solidFill>
                  <a:schemeClr val="bg1"/>
                </a:solidFill>
                <a:latin typeface="Times New Roman" panose="02020603050405020304" pitchFamily="18" charset="0"/>
              </a:rPr>
              <a:t>niḥsvabhāvatā</a:t>
            </a:r>
            <a:r>
              <a:rPr lang="en-US" altLang="zh-CN"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965352486"/>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89AF7CC-3E82-0D37-D234-191F785FAEA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9417E47-07DD-B4D0-1C15-13067D8C3910}"/>
              </a:ext>
            </a:extLst>
          </p:cNvPr>
          <p:cNvSpPr txBox="1"/>
          <p:nvPr/>
        </p:nvSpPr>
        <p:spPr>
          <a:xfrm>
            <a:off x="478582" y="1485578"/>
            <a:ext cx="11521280" cy="4897431"/>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In detail, three natures (</a:t>
            </a:r>
            <a:r>
              <a:rPr lang="en-US" altLang="zh-CN" sz="2600" dirty="0" err="1">
                <a:solidFill>
                  <a:schemeClr val="bg1"/>
                </a:solidFill>
                <a:latin typeface="Times New Roman" panose="02020603050405020304" pitchFamily="18" charset="0"/>
              </a:rPr>
              <a:t>trisvabhāva</a:t>
            </a:r>
            <a:r>
              <a:rPr lang="en-US" altLang="zh-CN" sz="2600" dirty="0">
                <a:solidFill>
                  <a:schemeClr val="bg1"/>
                </a:solidFill>
                <a:latin typeface="Times New Roman" panose="02020603050405020304" pitchFamily="18" charset="0"/>
              </a:rPr>
              <a:t>) are:</a:t>
            </a:r>
          </a:p>
          <a:p>
            <a:pPr>
              <a:lnSpc>
                <a:spcPts val="4000"/>
              </a:lnSpc>
              <a:spcAft>
                <a:spcPts val="1800"/>
              </a:spcAft>
            </a:pPr>
            <a:r>
              <a:rPr lang="en-US" altLang="zh-CN" sz="2600" dirty="0">
                <a:solidFill>
                  <a:schemeClr val="bg1"/>
                </a:solidFill>
                <a:latin typeface="Times New Roman" panose="02020603050405020304" pitchFamily="18" charset="0"/>
              </a:rPr>
              <a:t>1. </a:t>
            </a:r>
            <a:r>
              <a:rPr lang="en-US" altLang="zh-CN" sz="2600" dirty="0" err="1">
                <a:solidFill>
                  <a:schemeClr val="bg1"/>
                </a:solidFill>
                <a:latin typeface="Times New Roman" panose="02020603050405020304" pitchFamily="18" charset="0"/>
              </a:rPr>
              <a:t>Parikalpita-svabhāva</a:t>
            </a:r>
            <a:r>
              <a:rPr lang="en-US" altLang="zh-CN" sz="2600" dirty="0">
                <a:solidFill>
                  <a:schemeClr val="bg1"/>
                </a:solidFill>
                <a:latin typeface="Times New Roman" panose="02020603050405020304" pitchFamily="18" charset="0"/>
              </a:rPr>
              <a:t> (the "fully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This is the "imaginary" or "constructed" nature, wherein things are incorrectly comprehended based on conceptual construction and erroneous discrimination. According to the </a:t>
            </a:r>
            <a:r>
              <a:rPr lang="en-US" altLang="zh-CN" sz="2600" dirty="0" err="1">
                <a:solidFill>
                  <a:schemeClr val="bg1"/>
                </a:solidFill>
                <a:latin typeface="Times New Roman" panose="02020603050405020304" pitchFamily="18" charset="0"/>
              </a:rPr>
              <a:t>Mahāyānasaṃgraha</a:t>
            </a:r>
            <a:r>
              <a:rPr lang="en-US" altLang="zh-CN" sz="2600" dirty="0">
                <a:solidFill>
                  <a:schemeClr val="bg1"/>
                </a:solidFill>
                <a:latin typeface="Times New Roman" panose="02020603050405020304" pitchFamily="18" charset="0"/>
              </a:rPr>
              <a:t>, it also refers to the appearance of things in terms of subject-object dualism (literally "grasper" and "grasped").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is the world of everyday unenlightened people, i.e. samsara, and it is false and empty, it does not really exist. Because these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natures and distinct characteristics are wrongly imputed not truly real, "they are like mirages and blossoms in the sky."</a:t>
            </a:r>
            <a:endParaRPr lang="en-US" altLang="zh-CN" sz="2600" dirty="0">
              <a:solidFill>
                <a:schemeClr val="bg1"/>
              </a:solidFill>
            </a:endParaRPr>
          </a:p>
        </p:txBody>
      </p:sp>
    </p:spTree>
    <p:extLst>
      <p:ext uri="{BB962C8B-B14F-4D97-AF65-F5344CB8AC3E}">
        <p14:creationId xmlns:p14="http://schemas.microsoft.com/office/powerpoint/2010/main" val="1575471968"/>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467A2967-D8BB-E9DE-2991-05430BC9C34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AC325386-AD14-55E5-8B10-C1A41C843FCA}"/>
              </a:ext>
            </a:extLst>
          </p:cNvPr>
          <p:cNvSpPr txBox="1"/>
          <p:nvPr/>
        </p:nvSpPr>
        <p:spPr>
          <a:xfrm>
            <a:off x="370570" y="1453559"/>
            <a:ext cx="11449272" cy="5179559"/>
          </a:xfrm>
          <a:prstGeom prst="rect">
            <a:avLst/>
          </a:prstGeom>
          <a:noFill/>
        </p:spPr>
        <p:txBody>
          <a:bodyPr wrap="square" rtlCol="0">
            <a:spAutoFit/>
          </a:bodyPr>
          <a:lstStyle/>
          <a:p>
            <a:pPr>
              <a:lnSpc>
                <a:spcPts val="4000"/>
              </a:lnSpc>
            </a:pPr>
            <a:r>
              <a:rPr lang="en-US" altLang="zh-CN" sz="2600" dirty="0">
                <a:solidFill>
                  <a:schemeClr val="bg1"/>
                </a:solidFill>
                <a:latin typeface="Times New Roman" panose="02020603050405020304" pitchFamily="18" charset="0"/>
              </a:rPr>
              <a:t>2. </a:t>
            </a:r>
            <a:r>
              <a:rPr lang="en-US" altLang="zh-CN" sz="2600" b="1" dirty="0" err="1">
                <a:solidFill>
                  <a:schemeClr val="bg1"/>
                </a:solidFill>
                <a:latin typeface="Times New Roman" panose="02020603050405020304" pitchFamily="18" charset="0"/>
              </a:rPr>
              <a:t>Paratantra-svabhāva</a:t>
            </a:r>
            <a:r>
              <a:rPr lang="en-US" altLang="zh-CN" sz="2600" dirty="0">
                <a:solidFill>
                  <a:schemeClr val="bg1"/>
                </a:solidFill>
                <a:latin typeface="Times New Roman" panose="02020603050405020304" pitchFamily="18" charset="0"/>
              </a:rPr>
              <a:t> (literally, "other dependent"), which is </a:t>
            </a:r>
          </a:p>
          <a:p>
            <a:pPr>
              <a:lnSpc>
                <a:spcPts val="4000"/>
              </a:lnSpc>
            </a:pPr>
            <a:r>
              <a:rPr lang="en-US" altLang="zh-CN" sz="2600" dirty="0">
                <a:solidFill>
                  <a:schemeClr val="bg1"/>
                </a:solidFill>
                <a:latin typeface="Times New Roman" panose="02020603050405020304" pitchFamily="18" charset="0"/>
              </a:rPr>
              <a:t>the dependently originated nature of dharmas. According to </a:t>
            </a:r>
          </a:p>
          <a:p>
            <a:pPr>
              <a:lnSpc>
                <a:spcPts val="4000"/>
              </a:lnSpc>
            </a:pPr>
            <a:r>
              <a:rPr lang="en-US" altLang="zh-CN" sz="2600" dirty="0">
                <a:solidFill>
                  <a:schemeClr val="bg1"/>
                </a:solidFill>
                <a:latin typeface="Times New Roman" panose="02020603050405020304" pitchFamily="18" charset="0"/>
              </a:rPr>
              <a:t>Williams, it is "the basis for the erroneous partition into supposedly </a:t>
            </a:r>
          </a:p>
          <a:p>
            <a:pPr>
              <a:lnSpc>
                <a:spcPts val="4000"/>
              </a:lnSpc>
            </a:pPr>
            <a:r>
              <a:rPr lang="en-US" altLang="zh-CN" sz="2600" dirty="0">
                <a:solidFill>
                  <a:schemeClr val="bg1"/>
                </a:solidFill>
                <a:latin typeface="Times New Roman" panose="02020603050405020304" pitchFamily="18" charset="0"/>
              </a:rPr>
              <a:t>intrinsically existing subjects and objects which marks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This basis is considered to be an ultimately existing (</a:t>
            </a:r>
            <a:r>
              <a:rPr lang="en-US" altLang="zh-CN" sz="2600" dirty="0" err="1">
                <a:solidFill>
                  <a:schemeClr val="bg1"/>
                </a:solidFill>
                <a:latin typeface="Times New Roman" panose="02020603050405020304" pitchFamily="18" charset="0"/>
              </a:rPr>
              <a:t>paramārtha</a:t>
            </a:r>
            <a:r>
              <a:rPr lang="en-US" altLang="zh-CN" sz="2600" dirty="0">
                <a:solidFill>
                  <a:schemeClr val="bg1"/>
                </a:solidFill>
                <a:latin typeface="Times New Roman" panose="02020603050405020304" pitchFamily="18" charset="0"/>
              </a:rPr>
              <a:t>) basis in classical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However, as </a:t>
            </a:r>
            <a:r>
              <a:rPr lang="en-US" altLang="zh-CN" sz="2600" dirty="0" err="1">
                <a:solidFill>
                  <a:schemeClr val="bg1"/>
                </a:solidFill>
                <a:latin typeface="Times New Roman" panose="02020603050405020304" pitchFamily="18" charset="0"/>
              </a:rPr>
              <a:t>Xuanzang</a:t>
            </a:r>
            <a:r>
              <a:rPr lang="en-US" altLang="zh-CN" sz="2600" dirty="0">
                <a:solidFill>
                  <a:schemeClr val="bg1"/>
                </a:solidFill>
                <a:latin typeface="Times New Roman" panose="02020603050405020304" pitchFamily="18" charset="0"/>
              </a:rPr>
              <a:t> notes, this nature is also empty in that there is an "absence of an existential nature in conditions that arise and perish". That is, the events in this causal flow, while "seeming to have real existence of their own" are actually like magical illusions since "they are said to only be hypothetical and not really exist on their own."</a:t>
            </a:r>
            <a:endParaRPr lang="en-US" altLang="zh-CN" sz="2600" dirty="0">
              <a:solidFill>
                <a:schemeClr val="bg1"/>
              </a:solidFill>
            </a:endParaRPr>
          </a:p>
        </p:txBody>
      </p:sp>
      <p:pic>
        <p:nvPicPr>
          <p:cNvPr id="8" name="圖片 7">
            <a:extLst>
              <a:ext uri="{FF2B5EF4-FFF2-40B4-BE49-F238E27FC236}">
                <a16:creationId xmlns:a16="http://schemas.microsoft.com/office/drawing/2014/main" id="{34A3205F-1586-6CD4-83B3-A47610A57FD1}"/>
              </a:ext>
            </a:extLst>
          </p:cNvPr>
          <p:cNvPicPr>
            <a:picLocks noChangeAspect="1"/>
          </p:cNvPicPr>
          <p:nvPr/>
        </p:nvPicPr>
        <p:blipFill>
          <a:blip r:embed="rId3"/>
          <a:stretch>
            <a:fillRect/>
          </a:stretch>
        </p:blipFill>
        <p:spPr>
          <a:xfrm>
            <a:off x="9479582" y="117426"/>
            <a:ext cx="2409423" cy="2880320"/>
          </a:xfrm>
          <a:prstGeom prst="rect">
            <a:avLst/>
          </a:prstGeom>
        </p:spPr>
      </p:pic>
    </p:spTree>
    <p:extLst>
      <p:ext uri="{BB962C8B-B14F-4D97-AF65-F5344CB8AC3E}">
        <p14:creationId xmlns:p14="http://schemas.microsoft.com/office/powerpoint/2010/main" val="3733628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CC21D11-48A1-7CA6-B8BA-038263A063C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07BDC56-288E-1842-2FFF-B06423AB6994}"/>
              </a:ext>
            </a:extLst>
          </p:cNvPr>
          <p:cNvSpPr txBox="1"/>
          <p:nvPr/>
        </p:nvSpPr>
        <p:spPr>
          <a:xfrm>
            <a:off x="478582" y="1413570"/>
            <a:ext cx="11449272" cy="5186163"/>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3. </a:t>
            </a:r>
            <a:r>
              <a:rPr lang="en-US" altLang="zh-CN" sz="2600" b="1" dirty="0" err="1">
                <a:solidFill>
                  <a:schemeClr val="bg1"/>
                </a:solidFill>
                <a:latin typeface="Times New Roman" panose="02020603050405020304" pitchFamily="18" charset="0"/>
              </a:rPr>
              <a:t>Pariniṣpanna-svabhāva</a:t>
            </a:r>
            <a:r>
              <a:rPr lang="en-US" altLang="zh-CN" sz="2600" dirty="0">
                <a:solidFill>
                  <a:schemeClr val="bg1"/>
                </a:solidFill>
                <a:latin typeface="Times New Roman" panose="02020603050405020304" pitchFamily="18" charset="0"/>
              </a:rPr>
              <a:t> (literally, "fully accomplished"): the "consummated nature" or the true nature of things discovered in meditation unaffected by </a:t>
            </a:r>
            <a:r>
              <a:rPr lang="en-US" altLang="zh-CN" sz="2600" dirty="0" err="1">
                <a:solidFill>
                  <a:schemeClr val="bg1"/>
                </a:solidFill>
                <a:latin typeface="Times New Roman" panose="02020603050405020304" pitchFamily="18" charset="0"/>
              </a:rPr>
              <a:t>conceptualisation</a:t>
            </a:r>
            <a:r>
              <a:rPr lang="en-US" altLang="zh-CN" sz="2600" dirty="0">
                <a:solidFill>
                  <a:schemeClr val="bg1"/>
                </a:solidFill>
                <a:latin typeface="Times New Roman" panose="02020603050405020304" pitchFamily="18" charset="0"/>
              </a:rPr>
              <a:t>. It is defined as "the complete absence, in the dependent nature, of objects – that is, the objects of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According to Williams, this is "what has to be known for enlightenment". That is, this mode of cognition is devoid of all concepts, and so is empty of being of the nature of the perfected. About it nothing can be said or thought, it is just pure immediacy." According to </a:t>
            </a:r>
            <a:r>
              <a:rPr lang="en-US" altLang="zh-CN" sz="2600" dirty="0" err="1">
                <a:solidFill>
                  <a:schemeClr val="bg1"/>
                </a:solidFill>
                <a:latin typeface="Times New Roman" panose="02020603050405020304" pitchFamily="18" charset="0"/>
              </a:rPr>
              <a:t>Xuanzang</a:t>
            </a:r>
            <a:r>
              <a:rPr lang="en-US" altLang="zh-CN" sz="2600" dirty="0">
                <a:solidFill>
                  <a:schemeClr val="bg1"/>
                </a:solidFill>
                <a:latin typeface="Times New Roman" panose="02020603050405020304" pitchFamily="18" charset="0"/>
              </a:rPr>
              <a:t>, it has the "absence of any existential nature of ultimate meaning" since it is "completely free from any clinging to entirely imagined speculations about its identity or purpose. </a:t>
            </a:r>
            <a:endParaRPr lang="en-US" altLang="zh-CN" sz="2600" dirty="0">
              <a:solidFill>
                <a:schemeClr val="bg1"/>
              </a:solidFill>
            </a:endParaRPr>
          </a:p>
        </p:txBody>
      </p:sp>
    </p:spTree>
    <p:extLst>
      <p:ext uri="{BB962C8B-B14F-4D97-AF65-F5344CB8AC3E}">
        <p14:creationId xmlns:p14="http://schemas.microsoft.com/office/powerpoint/2010/main" val="3061104918"/>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5436916-7556-B3E2-CE68-5140F4841BB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B31F294-B22B-EF0D-3281-59ECEFD62353}"/>
              </a:ext>
            </a:extLst>
          </p:cNvPr>
          <p:cNvSpPr txBox="1"/>
          <p:nvPr/>
        </p:nvSpPr>
        <p:spPr>
          <a:xfrm>
            <a:off x="478582" y="1989634"/>
            <a:ext cx="11449272" cy="3871509"/>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Vasubandhu's</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Trisvabhāva-nirdeśa</a:t>
            </a:r>
            <a:r>
              <a:rPr lang="en-US" altLang="zh-CN" sz="2600" dirty="0">
                <a:solidFill>
                  <a:schemeClr val="bg1"/>
                </a:solidFill>
                <a:latin typeface="Times New Roman" panose="02020603050405020304" pitchFamily="18" charset="0"/>
              </a:rPr>
              <a:t> gives a brief definition of these three natures:</a:t>
            </a:r>
          </a:p>
          <a:p>
            <a:pPr>
              <a:lnSpc>
                <a:spcPts val="4000"/>
              </a:lnSpc>
              <a:spcAft>
                <a:spcPts val="1800"/>
              </a:spcAft>
            </a:pPr>
            <a:r>
              <a:rPr lang="en-US" altLang="zh-CN" sz="2600" dirty="0">
                <a:solidFill>
                  <a:schemeClr val="bg1"/>
                </a:solidFill>
                <a:latin typeface="Times New Roman" panose="02020603050405020304" pitchFamily="18" charset="0"/>
              </a:rPr>
              <a:t>    "What appears is the dependent. How it appears is the fabricated. Because of being dependent on conditions. Because of being only fabrication. The eternal non-existence of the appearance as it is appears: That is known to be the perfected nature, because of being always the same. What appears there? The unreal fabrication. How does it appear? As a dual self. What is its nonexistence? That by which the nondual reality is there."</a:t>
            </a:r>
            <a:endParaRPr lang="en-US" altLang="zh-CN" sz="2600" dirty="0">
              <a:solidFill>
                <a:schemeClr val="bg1"/>
              </a:solidFill>
            </a:endParaRPr>
          </a:p>
        </p:txBody>
      </p:sp>
    </p:spTree>
    <p:extLst>
      <p:ext uri="{BB962C8B-B14F-4D97-AF65-F5344CB8AC3E}">
        <p14:creationId xmlns:p14="http://schemas.microsoft.com/office/powerpoint/2010/main" val="3839469716"/>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1D1B7B6-2986-787F-FF19-89CB3E998E7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F8CF6B3C-2B7C-1EB6-6F04-2B126D18D0CF}"/>
              </a:ext>
            </a:extLst>
          </p:cNvPr>
          <p:cNvSpPr txBox="1"/>
          <p:nvPr/>
        </p:nvSpPr>
        <p:spPr>
          <a:xfrm>
            <a:off x="478582" y="1485578"/>
            <a:ext cx="11449272" cy="4666599"/>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The central meaning of emptiness in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is a twofold "absence of duality." The first element of this is the unreality of any conceptual duality such as "physical" and "non-physical", "self" and "other". To define something conceptually is to divide the world into what it is and what it is not, but the world is a causal flux that does not accord with conceptual constructs. The second element of this is a perceptual duality between the sensorium and its objects, between what is "external" and "internal", between subject and object. This is also an unreal superimposition, since there is really no such separation of inner and outer, but an interconnected causal stream of mentality which is falsely divided up.</a:t>
            </a:r>
            <a:endParaRPr lang="en-US" altLang="zh-CN" sz="2600" dirty="0">
              <a:solidFill>
                <a:schemeClr val="bg1"/>
              </a:solidFill>
            </a:endParaRPr>
          </a:p>
        </p:txBody>
      </p:sp>
    </p:spTree>
    <p:extLst>
      <p:ext uri="{BB962C8B-B14F-4D97-AF65-F5344CB8AC3E}">
        <p14:creationId xmlns:p14="http://schemas.microsoft.com/office/powerpoint/2010/main" val="3526039739"/>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6EF35BD-3205-9DE6-091C-F82AAA6B3CF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2322BA7D-3EB0-F559-16B2-5F9E0A7946EB}"/>
              </a:ext>
            </a:extLst>
          </p:cNvPr>
          <p:cNvSpPr txBox="1"/>
          <p:nvPr/>
        </p:nvSpPr>
        <p:spPr>
          <a:xfrm>
            <a:off x="478582" y="2061642"/>
            <a:ext cx="11449272" cy="3640677"/>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An important difference between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conception of emptiness and the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conception is that in classical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emptiness does exist and so does consciousness, while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refuses to endorse such existential statements. The </a:t>
            </a:r>
            <a:r>
              <a:rPr lang="en-US" altLang="zh-CN" sz="2600" dirty="0" err="1">
                <a:solidFill>
                  <a:schemeClr val="bg1"/>
                </a:solidFill>
                <a:latin typeface="Times New Roman" panose="02020603050405020304" pitchFamily="18" charset="0"/>
              </a:rPr>
              <a:t>Madhyāntavibhāga</a:t>
            </a:r>
            <a:r>
              <a:rPr lang="en-US" altLang="zh-CN" sz="2600" dirty="0">
                <a:solidFill>
                  <a:schemeClr val="bg1"/>
                </a:solidFill>
                <a:latin typeface="Times New Roman" panose="02020603050405020304" pitchFamily="18" charset="0"/>
              </a:rPr>
              <a:t> for example, states "there exists the imagination of the unreal, there is no duality, but there is emptiness, even in this there is that," which indicates that even though the dualistic imagination is unreal and empty, it does exist.</a:t>
            </a:r>
            <a:endParaRPr lang="en-US" altLang="zh-CN" sz="2600" dirty="0">
              <a:solidFill>
                <a:schemeClr val="bg1"/>
              </a:solidFill>
            </a:endParaRPr>
          </a:p>
        </p:txBody>
      </p:sp>
    </p:spTree>
    <p:extLst>
      <p:ext uri="{BB962C8B-B14F-4D97-AF65-F5344CB8AC3E}">
        <p14:creationId xmlns:p14="http://schemas.microsoft.com/office/powerpoint/2010/main" val="438211964"/>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0260160-12B9-C860-9202-6141FF308D3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3BB571A-011C-C66E-8842-64E5783C988E}"/>
              </a:ext>
            </a:extLst>
          </p:cNvPr>
          <p:cNvSpPr txBox="1"/>
          <p:nvPr/>
        </p:nvSpPr>
        <p:spPr>
          <a:xfrm>
            <a:off x="478582" y="2061642"/>
            <a:ext cx="11449272" cy="3127716"/>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and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philosophers demonstrated two opposing tendencies throughout the history of Buddhist philosophy in India, one which worked to separate and distance the two systems and one tendency which worked towards </a:t>
            </a:r>
            <a:r>
              <a:rPr lang="en-US" altLang="zh-CN" sz="2600" dirty="0" err="1">
                <a:solidFill>
                  <a:schemeClr val="bg1"/>
                </a:solidFill>
                <a:latin typeface="Times New Roman" panose="02020603050405020304" pitchFamily="18" charset="0"/>
              </a:rPr>
              <a:t>harmonising</a:t>
            </a:r>
            <a:r>
              <a:rPr lang="en-US" altLang="zh-CN" sz="2600" dirty="0">
                <a:solidFill>
                  <a:schemeClr val="bg1"/>
                </a:solidFill>
                <a:latin typeface="Times New Roman" panose="02020603050405020304" pitchFamily="18" charset="0"/>
              </a:rPr>
              <a:t> them. The </a:t>
            </a:r>
            <a:r>
              <a:rPr lang="en-US" altLang="zh-CN" sz="2600" dirty="0" err="1">
                <a:solidFill>
                  <a:schemeClr val="bg1"/>
                </a:solidFill>
                <a:latin typeface="Times New Roman" panose="02020603050405020304" pitchFamily="18" charset="0"/>
              </a:rPr>
              <a:t>harmonising</a:t>
            </a:r>
            <a:r>
              <a:rPr lang="en-US" altLang="zh-CN" sz="2600" dirty="0">
                <a:solidFill>
                  <a:schemeClr val="bg1"/>
                </a:solidFill>
                <a:latin typeface="Times New Roman" panose="02020603050405020304" pitchFamily="18" charset="0"/>
              </a:rPr>
              <a:t> tendency can be seen in the work of philosophers like </a:t>
            </a:r>
            <a:r>
              <a:rPr lang="en-US" altLang="zh-CN" sz="2600" dirty="0" err="1">
                <a:solidFill>
                  <a:schemeClr val="bg1"/>
                </a:solidFill>
                <a:latin typeface="Times New Roman" panose="02020603050405020304" pitchFamily="18" charset="0"/>
              </a:rPr>
              <a:t>Jñānagarbha</a:t>
            </a:r>
            <a:r>
              <a:rPr lang="en-US" altLang="zh-CN" sz="2600" dirty="0">
                <a:solidFill>
                  <a:schemeClr val="bg1"/>
                </a:solidFill>
                <a:latin typeface="Times New Roman" panose="02020603050405020304" pitchFamily="18" charset="0"/>
              </a:rPr>
              <a:t> (8th century), his student </a:t>
            </a:r>
            <a:r>
              <a:rPr lang="en-US" altLang="zh-CN" sz="2600" dirty="0" err="1">
                <a:solidFill>
                  <a:schemeClr val="bg1"/>
                </a:solidFill>
                <a:latin typeface="Times New Roman" panose="02020603050405020304" pitchFamily="18" charset="0"/>
              </a:rPr>
              <a:t>Śāntarakṣita</a:t>
            </a:r>
            <a:r>
              <a:rPr lang="en-US" altLang="zh-CN" sz="2600" dirty="0">
                <a:solidFill>
                  <a:schemeClr val="bg1"/>
                </a:solidFill>
                <a:latin typeface="Times New Roman" panose="02020603050405020304" pitchFamily="18" charset="0"/>
              </a:rPr>
              <a:t> (8th century) and also in the work of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thinker </a:t>
            </a:r>
            <a:r>
              <a:rPr lang="en-US" altLang="zh-CN" sz="2600" dirty="0" err="1">
                <a:solidFill>
                  <a:schemeClr val="bg1"/>
                </a:solidFill>
                <a:latin typeface="Times New Roman" panose="02020603050405020304" pitchFamily="18" charset="0"/>
              </a:rPr>
              <a:t>Ratnakaraksanti</a:t>
            </a:r>
            <a:r>
              <a:rPr lang="en-US" altLang="zh-CN" sz="2600" dirty="0">
                <a:solidFill>
                  <a:schemeClr val="bg1"/>
                </a:solidFill>
                <a:latin typeface="Times New Roman" panose="02020603050405020304" pitchFamily="18" charset="0"/>
              </a:rPr>
              <a:t> (c. 1000)..</a:t>
            </a:r>
            <a:endParaRPr lang="en-US" altLang="zh-CN" sz="2600" dirty="0">
              <a:solidFill>
                <a:schemeClr val="bg1"/>
              </a:solidFill>
            </a:endParaRPr>
          </a:p>
        </p:txBody>
      </p:sp>
    </p:spTree>
    <p:extLst>
      <p:ext uri="{BB962C8B-B14F-4D97-AF65-F5344CB8AC3E}">
        <p14:creationId xmlns:p14="http://schemas.microsoft.com/office/powerpoint/2010/main" val="1600170869"/>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82A8BED-B1EB-0F3B-D7AE-49E0A2DF1B3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E4B3F5D-EA01-E516-4FDD-84B6068B6DEC}"/>
              </a:ext>
            </a:extLst>
          </p:cNvPr>
          <p:cNvSpPr txBox="1"/>
          <p:nvPr/>
        </p:nvSpPr>
        <p:spPr>
          <a:xfrm>
            <a:off x="370570" y="1701602"/>
            <a:ext cx="11449272" cy="4153638"/>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These thinkers also saw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a:t>
            </a:r>
            <a:r>
              <a:rPr lang="en-US" altLang="zh-CN" sz="2600" dirty="0" err="1">
                <a:solidFill>
                  <a:schemeClr val="bg1"/>
                </a:solidFill>
                <a:latin typeface="Times New Roman" panose="02020603050405020304" pitchFamily="18" charset="0"/>
              </a:rPr>
              <a:t>Alikākāravāda</a:t>
            </a:r>
            <a:r>
              <a:rPr lang="en-US" altLang="zh-CN" sz="2600" dirty="0">
                <a:solidFill>
                  <a:schemeClr val="bg1"/>
                </a:solidFill>
                <a:latin typeface="Times New Roman" panose="02020603050405020304" pitchFamily="18" charset="0"/>
              </a:rPr>
              <a:t> ("false </a:t>
            </a:r>
            <a:r>
              <a:rPr lang="en-US" altLang="zh-CN" sz="2600" dirty="0" err="1">
                <a:solidFill>
                  <a:schemeClr val="bg1"/>
                </a:solidFill>
                <a:latin typeface="Times New Roman" panose="02020603050405020304" pitchFamily="18" charset="0"/>
              </a:rPr>
              <a:t>aspectarian</a:t>
            </a:r>
            <a:r>
              <a:rPr lang="en-US" altLang="zh-CN" sz="2600" dirty="0">
                <a:solidFill>
                  <a:schemeClr val="bg1"/>
                </a:solidFill>
                <a:latin typeface="Times New Roman" panose="02020603050405020304" pitchFamily="18" charset="0"/>
              </a:rPr>
              <a:t>", those </a:t>
            </a:r>
            <a:r>
              <a:rPr lang="en-US" altLang="zh-CN" sz="2600" dirty="0" err="1">
                <a:solidFill>
                  <a:schemeClr val="bg1"/>
                </a:solidFill>
                <a:latin typeface="Times New Roman" panose="02020603050405020304" pitchFamily="18" charset="0"/>
              </a:rPr>
              <a:t>Yogācāras</a:t>
            </a:r>
            <a:r>
              <a:rPr lang="en-US" altLang="zh-CN" sz="2600" dirty="0">
                <a:solidFill>
                  <a:schemeClr val="bg1"/>
                </a:solidFill>
                <a:latin typeface="Times New Roman" panose="02020603050405020304" pitchFamily="18" charset="0"/>
              </a:rPr>
              <a:t> who believe that mental appearances are false or don't ultimately exist) view as the highest. </a:t>
            </a:r>
            <a:r>
              <a:rPr lang="en-US" altLang="zh-CN" sz="2600" dirty="0" err="1">
                <a:solidFill>
                  <a:schemeClr val="bg1"/>
                </a:solidFill>
                <a:latin typeface="Times New Roman" panose="02020603050405020304" pitchFamily="18" charset="0"/>
              </a:rPr>
              <a:t>Śāntarakṣita</a:t>
            </a:r>
            <a:r>
              <a:rPr lang="en-US" altLang="zh-CN" sz="2600" dirty="0">
                <a:solidFill>
                  <a:schemeClr val="bg1"/>
                </a:solidFill>
                <a:latin typeface="Times New Roman" panose="02020603050405020304" pitchFamily="18" charset="0"/>
              </a:rPr>
              <a:t> (8th century), whose view was later called "</a:t>
            </a:r>
            <a:r>
              <a:rPr lang="en-US" altLang="zh-CN" sz="2600" dirty="0" err="1">
                <a:solidFill>
                  <a:schemeClr val="bg1"/>
                </a:solidFill>
                <a:latin typeface="Times New Roman" panose="02020603050405020304" pitchFamily="18" charset="0"/>
              </a:rPr>
              <a:t>Yogācāra-Svatantrika-Madhyamaka</a:t>
            </a:r>
            <a:r>
              <a:rPr lang="en-US" altLang="zh-CN" sz="2600" dirty="0">
                <a:solidFill>
                  <a:schemeClr val="bg1"/>
                </a:solidFill>
                <a:latin typeface="Times New Roman" panose="02020603050405020304" pitchFamily="18" charset="0"/>
              </a:rPr>
              <a:t>" by the Tibetan tradition, saw the </a:t>
            </a:r>
            <a:r>
              <a:rPr lang="en-US" altLang="zh-CN" sz="2600" dirty="0" err="1">
                <a:solidFill>
                  <a:schemeClr val="bg1"/>
                </a:solidFill>
                <a:latin typeface="Times New Roman" panose="02020603050405020304" pitchFamily="18" charset="0"/>
              </a:rPr>
              <a:t>Mādhyamika</a:t>
            </a:r>
            <a:r>
              <a:rPr lang="en-US" altLang="zh-CN" sz="2600" dirty="0">
                <a:solidFill>
                  <a:schemeClr val="bg1"/>
                </a:solidFill>
                <a:latin typeface="Times New Roman" panose="02020603050405020304" pitchFamily="18" charset="0"/>
              </a:rPr>
              <a:t> position as ultimately true and at the same time saw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view as a useful way to relate to conventionalities and progress students more skillfully toward the ultimate. This </a:t>
            </a:r>
            <a:r>
              <a:rPr lang="en-US" altLang="zh-CN" sz="2600" dirty="0" err="1">
                <a:solidFill>
                  <a:schemeClr val="bg1"/>
                </a:solidFill>
                <a:latin typeface="Times New Roman" panose="02020603050405020304" pitchFamily="18" charset="0"/>
              </a:rPr>
              <a:t>synthesised</a:t>
            </a:r>
            <a:r>
              <a:rPr lang="en-US" altLang="zh-CN" sz="2600" dirty="0">
                <a:solidFill>
                  <a:schemeClr val="bg1"/>
                </a:solidFill>
                <a:latin typeface="Times New Roman" panose="02020603050405020304" pitchFamily="18" charset="0"/>
              </a:rPr>
              <a:t> view between the two positions, and also incorporated the views of valid cognition (</a:t>
            </a:r>
            <a:r>
              <a:rPr lang="en-US" altLang="zh-CN" sz="2600" dirty="0" err="1">
                <a:solidFill>
                  <a:schemeClr val="bg1"/>
                </a:solidFill>
                <a:latin typeface="Times New Roman" panose="02020603050405020304" pitchFamily="18" charset="0"/>
              </a:rPr>
              <a:t>pramana</a:t>
            </a:r>
            <a:r>
              <a:rPr lang="en-US" altLang="zh-CN" sz="2600" dirty="0">
                <a:solidFill>
                  <a:schemeClr val="bg1"/>
                </a:solidFill>
                <a:latin typeface="Times New Roman" panose="02020603050405020304" pitchFamily="18" charset="0"/>
              </a:rPr>
              <a:t>) from </a:t>
            </a:r>
            <a:r>
              <a:rPr lang="en-US" altLang="zh-CN" sz="2600" dirty="0" err="1">
                <a:solidFill>
                  <a:schemeClr val="bg1"/>
                </a:solidFill>
                <a:latin typeface="Times New Roman" panose="02020603050405020304" pitchFamily="18" charset="0"/>
              </a:rPr>
              <a:t>Dignāga</a:t>
            </a:r>
            <a:r>
              <a:rPr lang="en-US" altLang="zh-CN" sz="2600" dirty="0">
                <a:solidFill>
                  <a:schemeClr val="bg1"/>
                </a:solidFill>
                <a:latin typeface="Times New Roman" panose="02020603050405020304" pitchFamily="18" charset="0"/>
              </a:rPr>
              <a:t> and </a:t>
            </a:r>
            <a:r>
              <a:rPr lang="en-US" altLang="zh-CN" sz="2600" dirty="0" err="1">
                <a:solidFill>
                  <a:schemeClr val="bg1"/>
                </a:solidFill>
                <a:latin typeface="Times New Roman" panose="02020603050405020304" pitchFamily="18" charset="0"/>
              </a:rPr>
              <a:t>Dharmakīrti</a:t>
            </a:r>
            <a:r>
              <a:rPr lang="en-US" altLang="zh-CN" sz="2600" dirty="0">
                <a:solidFill>
                  <a:schemeClr val="bg1"/>
                </a:solidFill>
                <a:latin typeface="Times New Roman" panose="02020603050405020304" pitchFamily="18" charset="0"/>
              </a:rPr>
              <a:t>. </a:t>
            </a:r>
            <a:endParaRPr lang="en-US" altLang="zh-CN" sz="2600" dirty="0">
              <a:solidFill>
                <a:schemeClr val="bg1"/>
              </a:solidFill>
            </a:endParaRPr>
          </a:p>
        </p:txBody>
      </p:sp>
    </p:spTree>
    <p:extLst>
      <p:ext uri="{BB962C8B-B14F-4D97-AF65-F5344CB8AC3E}">
        <p14:creationId xmlns:p14="http://schemas.microsoft.com/office/powerpoint/2010/main" val="3025094513"/>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489FAE7-9489-CD69-2836-F914D7F4C14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F9E02AF-2A80-49AD-F1DB-4EFC1844CFA7}"/>
              </a:ext>
            </a:extLst>
          </p:cNvPr>
          <p:cNvSpPr txBox="1"/>
          <p:nvPr/>
        </p:nvSpPr>
        <p:spPr>
          <a:xfrm>
            <a:off x="622598" y="1451759"/>
            <a:ext cx="3385170"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3. </a:t>
            </a:r>
            <a:r>
              <a:rPr lang="en-US" altLang="zh-CN" sz="2800" b="1" dirty="0" err="1">
                <a:solidFill>
                  <a:schemeClr val="bg1"/>
                </a:solidFill>
                <a:latin typeface="Times New Roman" panose="02020603050405020304" pitchFamily="18" charset="0"/>
                <a:cs typeface="Times New Roman" panose="02020603050405020304" pitchFamily="18" charset="0"/>
              </a:rPr>
              <a:t>Tathāgatagarbha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D7278BE5-5D57-7B2C-FA46-86C05EB64962}"/>
              </a:ext>
            </a:extLst>
          </p:cNvPr>
          <p:cNvSpPr txBox="1"/>
          <p:nvPr/>
        </p:nvSpPr>
        <p:spPr>
          <a:xfrm>
            <a:off x="550590" y="2208223"/>
            <a:ext cx="11350107" cy="4221605"/>
          </a:xfrm>
          <a:prstGeom prst="rect">
            <a:avLst/>
          </a:prstGeom>
          <a:noFill/>
        </p:spPr>
        <p:txBody>
          <a:bodyPr wrap="square" rtlCol="0">
            <a:spAutoFit/>
          </a:bodyPr>
          <a:lstStyle/>
          <a:p>
            <a:pPr>
              <a:lnSpc>
                <a:spcPct val="150000"/>
              </a:lnSpc>
            </a:pPr>
            <a:r>
              <a:rPr lang="en-US" altLang="zh-TW" sz="2600" dirty="0">
                <a:solidFill>
                  <a:schemeClr val="bg1"/>
                </a:solidFill>
                <a:latin typeface="Times New Roman" panose="02020603050405020304" pitchFamily="18" charset="0"/>
                <a:cs typeface="Times New Roman" panose="02020603050405020304" pitchFamily="18" charset="0"/>
              </a:rPr>
              <a:t>The </a:t>
            </a:r>
            <a:r>
              <a:rPr lang="en-US" altLang="zh-TW" sz="2600" dirty="0" err="1">
                <a:solidFill>
                  <a:schemeClr val="bg1"/>
                </a:solidFill>
                <a:latin typeface="Times New Roman" panose="02020603050405020304" pitchFamily="18" charset="0"/>
                <a:cs typeface="Times New Roman" panose="02020603050405020304" pitchFamily="18" charset="0"/>
              </a:rPr>
              <a:t>Tathāgatagarbha</a:t>
            </a:r>
            <a:r>
              <a:rPr lang="en-US" altLang="zh-TW" sz="2600" dirty="0">
                <a:solidFill>
                  <a:schemeClr val="bg1"/>
                </a:solidFill>
                <a:latin typeface="Times New Roman" panose="02020603050405020304" pitchFamily="18" charset="0"/>
                <a:cs typeface="Times New Roman" panose="02020603050405020304" pitchFamily="18" charset="0"/>
              </a:rPr>
              <a:t> </a:t>
            </a:r>
            <a:r>
              <a:rPr lang="en-US" altLang="zh-TW" sz="2600" dirty="0" err="1">
                <a:solidFill>
                  <a:schemeClr val="bg1"/>
                </a:solidFill>
                <a:latin typeface="Times New Roman" panose="02020603050405020304" pitchFamily="18" charset="0"/>
                <a:cs typeface="Times New Roman" panose="02020603050405020304" pitchFamily="18" charset="0"/>
              </a:rPr>
              <a:t>Sūtra</a:t>
            </a:r>
            <a:r>
              <a:rPr lang="en-US" altLang="zh-TW" sz="2600" dirty="0">
                <a:solidFill>
                  <a:schemeClr val="bg1"/>
                </a:solidFill>
                <a:latin typeface="Times New Roman" panose="02020603050405020304" pitchFamily="18" charset="0"/>
                <a:cs typeface="Times New Roman" panose="02020603050405020304" pitchFamily="18" charset="0"/>
              </a:rPr>
              <a:t> is an influential and doctrinally striking </a:t>
            </a:r>
            <a:r>
              <a:rPr lang="en-US" altLang="zh-TW" sz="2600" dirty="0" err="1">
                <a:solidFill>
                  <a:schemeClr val="bg1"/>
                </a:solidFill>
                <a:latin typeface="Times New Roman" panose="02020603050405020304" pitchFamily="18" charset="0"/>
                <a:cs typeface="Times New Roman" panose="02020603050405020304" pitchFamily="18" charset="0"/>
              </a:rPr>
              <a:t>Mahāyāna</a:t>
            </a:r>
            <a:r>
              <a:rPr lang="en-US" altLang="zh-TW" sz="2600" dirty="0">
                <a:solidFill>
                  <a:schemeClr val="bg1"/>
                </a:solidFill>
                <a:latin typeface="Times New Roman" panose="02020603050405020304" pitchFamily="18" charset="0"/>
                <a:cs typeface="Times New Roman" panose="02020603050405020304" pitchFamily="18" charset="0"/>
              </a:rPr>
              <a:t> Buddhist scripture which treats of the existence of the "</a:t>
            </a:r>
            <a:r>
              <a:rPr lang="en-US" altLang="zh-TW" sz="2600" dirty="0" err="1">
                <a:solidFill>
                  <a:schemeClr val="bg1"/>
                </a:solidFill>
                <a:latin typeface="Times New Roman" panose="02020603050405020304" pitchFamily="18" charset="0"/>
                <a:cs typeface="Times New Roman" panose="02020603050405020304" pitchFamily="18" charset="0"/>
              </a:rPr>
              <a:t>Tathāgatagarbha</a:t>
            </a:r>
            <a:r>
              <a:rPr lang="en-US" altLang="zh-TW" sz="2600" dirty="0">
                <a:solidFill>
                  <a:schemeClr val="bg1"/>
                </a:solidFill>
                <a:latin typeface="Times New Roman" panose="02020603050405020304" pitchFamily="18" charset="0"/>
                <a:cs typeface="Times New Roman" panose="02020603050405020304" pitchFamily="18" charset="0"/>
              </a:rPr>
              <a:t>" (Buddha-Matrix, Buddha-Embryo, lit. "the womb of the thus-come-one") within all sentient creatures. According to the Buddha, all sentient beings are born with buddha-nature and have the potential to become a Buddha. Physical and mental defilements of </a:t>
            </a:r>
            <a:r>
              <a:rPr lang="en-US" altLang="zh-TW" sz="2600" dirty="0" err="1">
                <a:solidFill>
                  <a:schemeClr val="bg1"/>
                </a:solidFill>
                <a:latin typeface="Times New Roman" panose="02020603050405020304" pitchFamily="18" charset="0"/>
                <a:cs typeface="Times New Roman" panose="02020603050405020304" pitchFamily="18" charset="0"/>
              </a:rPr>
              <a:t>evertday</a:t>
            </a:r>
            <a:r>
              <a:rPr lang="en-US" altLang="zh-TW" sz="2600" dirty="0">
                <a:solidFill>
                  <a:schemeClr val="bg1"/>
                </a:solidFill>
                <a:latin typeface="Times New Roman" panose="02020603050405020304" pitchFamily="18" charset="0"/>
                <a:cs typeface="Times New Roman" panose="02020603050405020304" pitchFamily="18" charset="0"/>
              </a:rPr>
              <a:t> life acts as clouds over the this very nature and usually prevents this </a:t>
            </a:r>
            <a:r>
              <a:rPr lang="en-US" altLang="zh-TW" sz="2600" dirty="0" err="1">
                <a:solidFill>
                  <a:schemeClr val="bg1"/>
                </a:solidFill>
                <a:latin typeface="Times New Roman" panose="02020603050405020304" pitchFamily="18" charset="0"/>
                <a:cs typeface="Times New Roman" panose="02020603050405020304" pitchFamily="18" charset="0"/>
              </a:rPr>
              <a:t>reali</a:t>
            </a:r>
            <a:r>
              <a:rPr lang="en-US" altLang="zh-CN" sz="2600" dirty="0" err="1">
                <a:solidFill>
                  <a:schemeClr val="bg1"/>
                </a:solidFill>
                <a:latin typeface="Times New Roman" panose="02020603050405020304" pitchFamily="18" charset="0"/>
                <a:cs typeface="Times New Roman" panose="02020603050405020304" pitchFamily="18" charset="0"/>
              </a:rPr>
              <a:t>s</a:t>
            </a:r>
            <a:r>
              <a:rPr lang="en-US" altLang="zh-TW" sz="2600" dirty="0" err="1">
                <a:solidFill>
                  <a:schemeClr val="bg1"/>
                </a:solidFill>
                <a:latin typeface="Times New Roman" panose="02020603050405020304" pitchFamily="18" charset="0"/>
                <a:cs typeface="Times New Roman" panose="02020603050405020304" pitchFamily="18" charset="0"/>
              </a:rPr>
              <a:t>ation</a:t>
            </a:r>
            <a:r>
              <a:rPr lang="en-US" altLang="zh-TW" sz="2600" dirty="0">
                <a:solidFill>
                  <a:schemeClr val="bg1"/>
                </a:solidFill>
                <a:latin typeface="Times New Roman" panose="02020603050405020304" pitchFamily="18" charset="0"/>
                <a:cs typeface="Times New Roman" panose="02020603050405020304" pitchFamily="18" charset="0"/>
              </a:rPr>
              <a:t>. This nature is no less than the indwelling Buddha himself. </a:t>
            </a:r>
            <a:endParaRPr lang="en-US" altLang="zh-CN"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9615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4B37668-2F3F-4874-61F2-B3D11CD716B8}"/>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0853D96-2C20-DDE6-2CC5-ED4A93B0C539}"/>
              </a:ext>
            </a:extLst>
          </p:cNvPr>
          <p:cNvSpPr txBox="1"/>
          <p:nvPr/>
        </p:nvSpPr>
        <p:spPr>
          <a:xfrm>
            <a:off x="766614" y="1485578"/>
            <a:ext cx="11017224" cy="4797404"/>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Anthony Barber associates the development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with the </a:t>
            </a:r>
            <a:r>
              <a:rPr lang="en-US" altLang="zh-TW" sz="2600" dirty="0" err="1">
                <a:solidFill>
                  <a:schemeClr val="bg1"/>
                </a:solidFill>
                <a:latin typeface="Times New Roman" panose="02020603050405020304" pitchFamily="18" charset="0"/>
              </a:rPr>
              <a:t>Mahāsāṃghika</a:t>
            </a:r>
            <a:r>
              <a:rPr lang="en-US" altLang="zh-TW" sz="2600" dirty="0">
                <a:solidFill>
                  <a:schemeClr val="bg1"/>
                </a:solidFill>
                <a:latin typeface="Times New Roman" panose="02020603050405020304" pitchFamily="18" charset="0"/>
              </a:rPr>
              <a:t> sect of Buddhism, and concludes that the </a:t>
            </a:r>
            <a:r>
              <a:rPr lang="en-US" altLang="zh-TW" sz="2600" dirty="0" err="1">
                <a:solidFill>
                  <a:schemeClr val="bg1"/>
                </a:solidFill>
                <a:latin typeface="Times New Roman" panose="02020603050405020304" pitchFamily="18" charset="0"/>
              </a:rPr>
              <a:t>Mahāsāṃghikas</a:t>
            </a:r>
            <a:r>
              <a:rPr lang="en-US" altLang="zh-TW" sz="2600" dirty="0">
                <a:solidFill>
                  <a:schemeClr val="bg1"/>
                </a:solidFill>
                <a:latin typeface="Times New Roman" panose="02020603050405020304" pitchFamily="18" charset="0"/>
              </a:rPr>
              <a:t> of the </a:t>
            </a:r>
            <a:r>
              <a:rPr lang="en-US" altLang="zh-TW" sz="2600" dirty="0" err="1">
                <a:solidFill>
                  <a:schemeClr val="bg1"/>
                </a:solidFill>
                <a:latin typeface="Times New Roman" panose="02020603050405020304" pitchFamily="18" charset="0"/>
              </a:rPr>
              <a:t>Āndhra</a:t>
            </a:r>
            <a:r>
              <a:rPr lang="en-US" altLang="zh-TW" sz="2600" dirty="0">
                <a:solidFill>
                  <a:schemeClr val="bg1"/>
                </a:solidFill>
                <a:latin typeface="Times New Roman" panose="02020603050405020304" pitchFamily="18" charset="0"/>
              </a:rPr>
              <a:t> region (i.e. the </a:t>
            </a:r>
            <a:r>
              <a:rPr lang="en-US" altLang="zh-TW" sz="2600" dirty="0" err="1">
                <a:solidFill>
                  <a:schemeClr val="bg1"/>
                </a:solidFill>
                <a:latin typeface="Times New Roman" panose="02020603050405020304" pitchFamily="18" charset="0"/>
              </a:rPr>
              <a:t>Caitika</a:t>
            </a:r>
            <a:r>
              <a:rPr lang="en-US" altLang="zh-TW" sz="2600" dirty="0">
                <a:solidFill>
                  <a:schemeClr val="bg1"/>
                </a:solidFill>
                <a:latin typeface="Times New Roman" panose="02020603050405020304" pitchFamily="18" charset="0"/>
              </a:rPr>
              <a:t> schools) were responsible for the inception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doctrine.</a:t>
            </a:r>
          </a:p>
          <a:p>
            <a:endParaRPr lang="en-US" altLang="zh-TW" sz="1600" dirty="0">
              <a:solidFill>
                <a:schemeClr val="bg1"/>
              </a:solidFill>
              <a:latin typeface="Times New Roman" panose="02020603050405020304" pitchFamily="18" charset="0"/>
            </a:endParaRPr>
          </a:p>
          <a:p>
            <a:pPr>
              <a:lnSpc>
                <a:spcPts val="4400"/>
              </a:lnSpc>
            </a:pPr>
            <a:r>
              <a:rPr lang="en-US" altLang="zh-TW" sz="2600" dirty="0">
                <a:solidFill>
                  <a:schemeClr val="bg1"/>
                </a:solidFill>
                <a:latin typeface="Times New Roman" panose="02020603050405020304" pitchFamily="18" charset="0"/>
              </a:rPr>
              <a:t>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is considered "the earliest expression of this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doctrine] and the term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itself seems to have been coined in this very sutra." The text is no longer extant in its language of origin, but is preserved in two Tibetan and two Chinese translations. </a:t>
            </a:r>
            <a:endParaRPr lang="en-US" altLang="zh-CN" sz="2600" dirty="0">
              <a:solidFill>
                <a:schemeClr val="bg1"/>
              </a:solidFill>
            </a:endParaRPr>
          </a:p>
        </p:txBody>
      </p:sp>
    </p:spTree>
    <p:extLst>
      <p:ext uri="{BB962C8B-B14F-4D97-AF65-F5344CB8AC3E}">
        <p14:creationId xmlns:p14="http://schemas.microsoft.com/office/powerpoint/2010/main" val="1334369750"/>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B4D24D5-8E84-E93C-5CB1-EA804DEFA9FE}"/>
              </a:ext>
            </a:extLst>
          </p:cNvPr>
          <p:cNvSpPr txBox="1"/>
          <p:nvPr/>
        </p:nvSpPr>
        <p:spPr>
          <a:xfrm>
            <a:off x="838622" y="2133650"/>
            <a:ext cx="10945216" cy="285841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constitutes one of a number of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or Buddha-nature sutras (including the </a:t>
            </a:r>
            <a:r>
              <a:rPr lang="en-US" altLang="zh-TW" sz="2600" dirty="0" err="1">
                <a:solidFill>
                  <a:schemeClr val="bg1"/>
                </a:solidFill>
                <a:latin typeface="Times New Roman" panose="02020603050405020304" pitchFamily="18" charset="0"/>
              </a:rPr>
              <a:t>Mahāyāna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Mahāparinirvāṇa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the </a:t>
            </a:r>
            <a:r>
              <a:rPr lang="en-US" altLang="zh-TW" sz="2600" dirty="0" err="1">
                <a:solidFill>
                  <a:schemeClr val="bg1"/>
                </a:solidFill>
                <a:latin typeface="Times New Roman" panose="02020603050405020304" pitchFamily="18" charset="0"/>
              </a:rPr>
              <a:t>Śrīmālādevī</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Siṃhanāda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the </a:t>
            </a:r>
            <a:r>
              <a:rPr lang="en-US" altLang="zh-TW" sz="2600" dirty="0" err="1">
                <a:solidFill>
                  <a:schemeClr val="bg1"/>
                </a:solidFill>
                <a:latin typeface="Times New Roman" panose="02020603050405020304" pitchFamily="18" charset="0"/>
              </a:rPr>
              <a:t>Angulimaliya</a:t>
            </a:r>
            <a:r>
              <a:rPr lang="en-US" altLang="zh-TW" sz="2600" dirty="0">
                <a:solidFill>
                  <a:schemeClr val="bg1"/>
                </a:solidFill>
                <a:latin typeface="Times New Roman" panose="02020603050405020304" pitchFamily="18" charset="0"/>
              </a:rPr>
              <a:t> Sutra, and the </a:t>
            </a:r>
            <a:r>
              <a:rPr lang="en-US" altLang="zh-TW" sz="2600" dirty="0" err="1">
                <a:solidFill>
                  <a:schemeClr val="bg1"/>
                </a:solidFill>
                <a:latin typeface="Times New Roman" panose="02020603050405020304" pitchFamily="18" charset="0"/>
              </a:rPr>
              <a:t>Anunatva-Apurnatva-Nirdesa</a:t>
            </a:r>
            <a:r>
              <a:rPr lang="en-US" altLang="zh-TW" sz="2600" dirty="0">
                <a:solidFill>
                  <a:schemeClr val="bg1"/>
                </a:solidFill>
                <a:latin typeface="Times New Roman" panose="02020603050405020304" pitchFamily="18" charset="0"/>
              </a:rPr>
              <a:t>) which unequivocally declare the reality of an Awakened Essence within each being. </a:t>
            </a:r>
            <a:endParaRPr lang="en-US" altLang="zh-CN" sz="2600" dirty="0">
              <a:solidFill>
                <a:schemeClr val="bg1"/>
              </a:solidFill>
            </a:endParaRPr>
          </a:p>
        </p:txBody>
      </p:sp>
      <p:sp>
        <p:nvSpPr>
          <p:cNvPr id="6" name="矩形: 按鈕形 5">
            <a:extLst>
              <a:ext uri="{FF2B5EF4-FFF2-40B4-BE49-F238E27FC236}">
                <a16:creationId xmlns:a16="http://schemas.microsoft.com/office/drawing/2014/main" id="{4961EA81-D737-4855-D060-947DF490C75F}"/>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Tree>
    <p:extLst>
      <p:ext uri="{BB962C8B-B14F-4D97-AF65-F5344CB8AC3E}">
        <p14:creationId xmlns:p14="http://schemas.microsoft.com/office/powerpoint/2010/main" val="671446481"/>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6CC0162-C372-2F91-F4A5-1F721795D1BD}"/>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DBCDCEBA-A0ED-D663-49CF-380F8281E6E7}"/>
              </a:ext>
            </a:extLst>
          </p:cNvPr>
          <p:cNvSpPr txBox="1"/>
          <p:nvPr/>
        </p:nvSpPr>
        <p:spPr>
          <a:xfrm>
            <a:off x="622598" y="1629594"/>
            <a:ext cx="11305256" cy="455118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Tathagatagarbha doctrine arose with the Mahayanists and later became linked (e.g. in the </a:t>
            </a:r>
            <a:r>
              <a:rPr lang="en-US" altLang="zh-TW" sz="2600" dirty="0" err="1">
                <a:solidFill>
                  <a:schemeClr val="bg1"/>
                </a:solidFill>
                <a:latin typeface="Times New Roman" panose="02020603050405020304" pitchFamily="18" charset="0"/>
              </a:rPr>
              <a:t>Lankavatara</a:t>
            </a:r>
            <a:r>
              <a:rPr lang="en-US" altLang="zh-TW" sz="2600" dirty="0">
                <a:solidFill>
                  <a:schemeClr val="bg1"/>
                </a:solidFill>
                <a:latin typeface="Times New Roman" panose="02020603050405020304" pitchFamily="18" charset="0"/>
              </a:rPr>
              <a:t> Sutra) with those who were associated to some degree or another with </a:t>
            </a:r>
            <a:r>
              <a:rPr lang="en-US" altLang="zh-TW" sz="2600" dirty="0" err="1">
                <a:solidFill>
                  <a:schemeClr val="bg1"/>
                </a:solidFill>
                <a:latin typeface="Times New Roman" panose="02020603050405020304" pitchFamily="18" charset="0"/>
              </a:rPr>
              <a:t>Citta-matra</a:t>
            </a:r>
            <a:r>
              <a:rPr lang="en-US" altLang="zh-TW" sz="2600" dirty="0">
                <a:solidFill>
                  <a:schemeClr val="bg1"/>
                </a:solidFill>
                <a:latin typeface="Times New Roman" panose="02020603050405020304" pitchFamily="18" charset="0"/>
              </a:rPr>
              <a:t> ("mind </a:t>
            </a:r>
            <a:r>
              <a:rPr lang="en-US" altLang="zh-CN" sz="2600" dirty="0">
                <a:solidFill>
                  <a:schemeClr val="bg1"/>
                </a:solidFill>
                <a:latin typeface="Times New Roman" panose="02020603050405020304" pitchFamily="18" charset="0"/>
              </a:rPr>
              <a:t>only</a:t>
            </a:r>
            <a:r>
              <a:rPr lang="en-US" altLang="zh-TW" sz="2600" dirty="0">
                <a:solidFill>
                  <a:schemeClr val="bg1"/>
                </a:solidFill>
                <a:latin typeface="Times New Roman" panose="02020603050405020304" pitchFamily="18" charset="0"/>
              </a:rPr>
              <a:t>") or Yogacara studies, aiming clearly to account for the possibility of the attainment of Buddhahood by ignorant sentient beings (the "Tathagatagarbha" is the indwelling bodhi - Awakening - in the very heart of Samsara). There is also a tendency in the Tathagatagarbha sutras to support vegetarianism, as all persons and creatures are compassionately viewed as possessing one and the same essential nature - the Buddha-dhatu or Buddha-nature.</a:t>
            </a:r>
            <a:endParaRPr lang="en-US" altLang="zh-CN" sz="2600" dirty="0">
              <a:solidFill>
                <a:schemeClr val="bg1"/>
              </a:solidFill>
            </a:endParaRPr>
          </a:p>
        </p:txBody>
      </p:sp>
    </p:spTree>
    <p:extLst>
      <p:ext uri="{BB962C8B-B14F-4D97-AF65-F5344CB8AC3E}">
        <p14:creationId xmlns:p14="http://schemas.microsoft.com/office/powerpoint/2010/main" val="84415273"/>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4282E70-63AD-370E-29CA-DD6DB48D565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0C73754-F384-28BA-D319-C8FE97297DEF}"/>
              </a:ext>
            </a:extLst>
          </p:cNvPr>
          <p:cNvSpPr txBox="1"/>
          <p:nvPr/>
        </p:nvSpPr>
        <p:spPr>
          <a:xfrm>
            <a:off x="766614" y="1845618"/>
            <a:ext cx="10945216" cy="342927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Tathagatagarbha is not constrained by time, not subsumed within the past-present-future confines of temporality, but is changeless and eternal; conversely, it is erroneous to construe the Tathagatagarbha as a tangible, worldly, mutating, passion-dominated, desire-driven "ego" on a grand scale, similar to the "ego-lie" comprised of the five mundane aggregates (impermanent mental and physical constituents of the </a:t>
            </a:r>
            <a:r>
              <a:rPr lang="en-US" altLang="zh-TW" sz="2600" dirty="0" err="1">
                <a:solidFill>
                  <a:schemeClr val="bg1"/>
                </a:solidFill>
                <a:latin typeface="Times New Roman" panose="02020603050405020304" pitchFamily="18" charset="0"/>
              </a:rPr>
              <a:t>unawakened</a:t>
            </a:r>
            <a:r>
              <a:rPr lang="en-US" altLang="zh-TW" sz="2600" dirty="0">
                <a:solidFill>
                  <a:schemeClr val="bg1"/>
                </a:solidFill>
                <a:latin typeface="Times New Roman" panose="02020603050405020304" pitchFamily="18" charset="0"/>
              </a:rPr>
              <a:t> being).</a:t>
            </a:r>
            <a:endParaRPr lang="en-US" altLang="zh-CN" sz="2600" dirty="0">
              <a:solidFill>
                <a:schemeClr val="bg1"/>
              </a:solidFill>
            </a:endParaRPr>
          </a:p>
        </p:txBody>
      </p:sp>
    </p:spTree>
    <p:extLst>
      <p:ext uri="{BB962C8B-B14F-4D97-AF65-F5344CB8AC3E}">
        <p14:creationId xmlns:p14="http://schemas.microsoft.com/office/powerpoint/2010/main" val="1412997343"/>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D77DA15-B118-152A-955B-AFFDE676310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9B376D2-C484-378C-3EC5-75163EC518C9}"/>
              </a:ext>
            </a:extLst>
          </p:cNvPr>
          <p:cNvSpPr txBox="1"/>
          <p:nvPr/>
        </p:nvSpPr>
        <p:spPr>
          <a:xfrm>
            <a:off x="766614" y="1701602"/>
            <a:ext cx="10945216" cy="455118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some scholars,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does not represent a substantial self (</a:t>
            </a:r>
            <a:r>
              <a:rPr lang="en-US" altLang="zh-TW" sz="2600" dirty="0" err="1">
                <a:solidFill>
                  <a:schemeClr val="bg1"/>
                </a:solidFill>
                <a:latin typeface="Times New Roman" panose="02020603050405020304" pitchFamily="18" charset="0"/>
              </a:rPr>
              <a:t>ātman</a:t>
            </a:r>
            <a:r>
              <a:rPr lang="en-US" altLang="zh-TW" sz="2600" dirty="0">
                <a:solidFill>
                  <a:schemeClr val="bg1"/>
                </a:solidFill>
                <a:latin typeface="Times New Roman" panose="02020603050405020304" pitchFamily="18" charset="0"/>
              </a:rPr>
              <a:t>); rather, it is a positive language expression of emptiness (</a:t>
            </a:r>
            <a:r>
              <a:rPr lang="en-US" altLang="zh-TW" sz="2600" dirty="0" err="1">
                <a:solidFill>
                  <a:schemeClr val="bg1"/>
                </a:solidFill>
                <a:latin typeface="Times New Roman" panose="02020603050405020304" pitchFamily="18" charset="0"/>
              </a:rPr>
              <a:t>śūnyatā</a:t>
            </a:r>
            <a:r>
              <a:rPr lang="en-US" altLang="zh-TW" sz="2600" dirty="0">
                <a:solidFill>
                  <a:schemeClr val="bg1"/>
                </a:solidFill>
                <a:latin typeface="Times New Roman" panose="02020603050405020304" pitchFamily="18" charset="0"/>
              </a:rPr>
              <a:t>) and represents the potentiality to </a:t>
            </a:r>
            <a:r>
              <a:rPr lang="en-US" altLang="zh-TW" sz="2600" dirty="0" err="1">
                <a:solidFill>
                  <a:schemeClr val="bg1"/>
                </a:solidFill>
                <a:latin typeface="Times New Roman" panose="02020603050405020304" pitchFamily="18" charset="0"/>
              </a:rPr>
              <a:t>realise</a:t>
            </a:r>
            <a:r>
              <a:rPr lang="en-US" altLang="zh-TW" sz="2600" dirty="0">
                <a:solidFill>
                  <a:schemeClr val="bg1"/>
                </a:solidFill>
                <a:latin typeface="Times New Roman" panose="02020603050405020304" pitchFamily="18" charset="0"/>
              </a:rPr>
              <a:t> Buddhahood through Buddhist practices; the intention of the teaching of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is Soteriology rather than theoretical. This interpretation is contentious. Not all scholars share this view. Michael Zimmermann, a specialist on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writes for instance: "the existence of an eternal, imperishable self, that is, </a:t>
            </a:r>
            <a:r>
              <a:rPr lang="en-US" altLang="zh-TW" sz="2600" dirty="0" err="1">
                <a:solidFill>
                  <a:schemeClr val="bg1"/>
                </a:solidFill>
                <a:latin typeface="Times New Roman" panose="02020603050405020304" pitchFamily="18" charset="0"/>
              </a:rPr>
              <a:t>buddhahood</a:t>
            </a:r>
            <a:r>
              <a:rPr lang="en-US" altLang="zh-TW" sz="2600" dirty="0">
                <a:solidFill>
                  <a:schemeClr val="bg1"/>
                </a:solidFill>
                <a:latin typeface="Times New Roman" panose="02020603050405020304" pitchFamily="18" charset="0"/>
              </a:rPr>
              <a:t>, is definitely the basic point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Sutra.”</a:t>
            </a:r>
            <a:endParaRPr lang="en-US" altLang="zh-CN" sz="2600" dirty="0">
              <a:solidFill>
                <a:schemeClr val="bg1"/>
              </a:solidFill>
            </a:endParaRPr>
          </a:p>
        </p:txBody>
      </p:sp>
    </p:spTree>
    <p:extLst>
      <p:ext uri="{BB962C8B-B14F-4D97-AF65-F5344CB8AC3E}">
        <p14:creationId xmlns:p14="http://schemas.microsoft.com/office/powerpoint/2010/main" val="1695600447"/>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E2A1646-9056-8097-B8A6-F28F0AD0A204}"/>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457F4E12-8DC8-8543-4B0B-1A4C672037A2}"/>
              </a:ext>
            </a:extLst>
          </p:cNvPr>
          <p:cNvSpPr txBox="1"/>
          <p:nvPr/>
        </p:nvSpPr>
        <p:spPr>
          <a:xfrm>
            <a:off x="608544" y="1629594"/>
            <a:ext cx="10945216"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Zimmermann also declares that the compilers of the </a:t>
            </a:r>
            <a:r>
              <a:rPr lang="en-US" altLang="zh-TW" sz="2800" dirty="0" err="1">
                <a:solidFill>
                  <a:schemeClr val="bg1"/>
                </a:solidFill>
                <a:latin typeface="Times New Roman" panose="02020603050405020304" pitchFamily="18" charset="0"/>
              </a:rPr>
              <a:t>Tathāgatagarbha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 "did not hesitate to attribute an obviously substantialist notion to the buddha-nature of living beings," and notes the total lack of evident interest in this sutra for any ideas of "emptiness"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"Throughout the whole </a:t>
            </a:r>
            <a:r>
              <a:rPr lang="en-US" altLang="zh-TW" sz="2800" dirty="0" err="1">
                <a:solidFill>
                  <a:schemeClr val="bg1"/>
                </a:solidFill>
                <a:latin typeface="Times New Roman" panose="02020603050405020304" pitchFamily="18" charset="0"/>
              </a:rPr>
              <a:t>Tathāgatagarbha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Sūtra</a:t>
            </a:r>
            <a:r>
              <a:rPr lang="en-US" altLang="zh-TW" sz="2800" dirty="0">
                <a:solidFill>
                  <a:schemeClr val="bg1"/>
                </a:solidFill>
                <a:latin typeface="Times New Roman" panose="02020603050405020304" pitchFamily="18" charset="0"/>
              </a:rPr>
              <a:t> the term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does not even appear once, nor does the general drift of the TGS somehow imply the notion of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as its hidden foundation. On the contrary, the sutra uses very positive and substantialist terms to describe the nature of living beings.”</a:t>
            </a:r>
            <a:endParaRPr lang="en-US" altLang="zh-CN" sz="2800" dirty="0">
              <a:solidFill>
                <a:schemeClr val="bg1"/>
              </a:solidFill>
            </a:endParaRPr>
          </a:p>
        </p:txBody>
      </p:sp>
    </p:spTree>
    <p:extLst>
      <p:ext uri="{BB962C8B-B14F-4D97-AF65-F5344CB8AC3E}">
        <p14:creationId xmlns:p14="http://schemas.microsoft.com/office/powerpoint/2010/main" val="233179572"/>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B0A227D-52E2-0AA4-A6E5-4E08376CB62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9938BBBF-BBA7-7356-58FF-FE771B7AE0CF}"/>
              </a:ext>
            </a:extLst>
          </p:cNvPr>
          <p:cNvSpPr txBox="1"/>
          <p:nvPr/>
        </p:nvSpPr>
        <p:spPr>
          <a:xfrm>
            <a:off x="766614" y="1845618"/>
            <a:ext cx="10945216" cy="4121578"/>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dirty="0" err="1">
                <a:solidFill>
                  <a:schemeClr val="bg1"/>
                </a:solidFill>
                <a:latin typeface="Times New Roman" panose="02020603050405020304" pitchFamily="18" charset="0"/>
              </a:rPr>
              <a:t>Lankavatara</a:t>
            </a:r>
            <a:r>
              <a:rPr lang="en-US" altLang="zh-TW" sz="2600" dirty="0">
                <a:solidFill>
                  <a:schemeClr val="bg1"/>
                </a:solidFill>
                <a:latin typeface="Times New Roman" panose="02020603050405020304" pitchFamily="18" charset="0"/>
              </a:rPr>
              <a:t> Sutra presents the Chan/Zen Buddhist view of the tathagatagarbha:</a:t>
            </a:r>
          </a:p>
          <a:p>
            <a:pPr>
              <a:lnSpc>
                <a:spcPts val="4400"/>
              </a:lnSpc>
            </a:pPr>
            <a:endParaRPr lang="en-US" altLang="zh-TW" sz="2600" dirty="0">
              <a:solidFill>
                <a:schemeClr val="bg1"/>
              </a:solidFill>
              <a:latin typeface="Times New Roman" panose="02020603050405020304" pitchFamily="18" charset="0"/>
            </a:endParaRPr>
          </a:p>
          <a:p>
            <a:pPr>
              <a:lnSpc>
                <a:spcPct val="150000"/>
              </a:lnSpc>
            </a:pPr>
            <a:r>
              <a:rPr lang="en-US" altLang="zh-TW" sz="2600" dirty="0">
                <a:solidFill>
                  <a:schemeClr val="bg1"/>
                </a:solidFill>
                <a:latin typeface="Times New Roman" panose="02020603050405020304" pitchFamily="18" charset="0"/>
              </a:rPr>
              <a:t>    [The Buddha said,] Now, </a:t>
            </a:r>
            <a:r>
              <a:rPr lang="en-US" altLang="zh-TW" sz="2600" dirty="0" err="1">
                <a:solidFill>
                  <a:schemeClr val="bg1"/>
                </a:solidFill>
                <a:latin typeface="Times New Roman" panose="02020603050405020304" pitchFamily="18" charset="0"/>
              </a:rPr>
              <a:t>Mahāmati</a:t>
            </a:r>
            <a:r>
              <a:rPr lang="en-US" altLang="zh-TW" sz="2600" dirty="0">
                <a:solidFill>
                  <a:schemeClr val="bg1"/>
                </a:solidFill>
                <a:latin typeface="Times New Roman" panose="02020603050405020304" pitchFamily="18" charset="0"/>
              </a:rPr>
              <a:t>, what is perfect knowledge? It is </a:t>
            </a:r>
            <a:r>
              <a:rPr lang="en-US" altLang="zh-TW" sz="2600" dirty="0" err="1">
                <a:solidFill>
                  <a:schemeClr val="bg1"/>
                </a:solidFill>
                <a:latin typeface="Times New Roman" panose="02020603050405020304" pitchFamily="18" charset="0"/>
              </a:rPr>
              <a:t>realised</a:t>
            </a:r>
            <a:r>
              <a:rPr lang="en-US" altLang="zh-TW" sz="2600" dirty="0">
                <a:solidFill>
                  <a:schemeClr val="bg1"/>
                </a:solidFill>
                <a:latin typeface="Times New Roman" panose="02020603050405020304" pitchFamily="18" charset="0"/>
              </a:rPr>
              <a:t> when one casts aside the discriminating notions of form, name, reality, and character; it is the inner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by noble wisdom. This perfect knowledge, </a:t>
            </a:r>
            <a:r>
              <a:rPr lang="en-US" altLang="zh-TW" sz="2600" dirty="0" err="1">
                <a:solidFill>
                  <a:schemeClr val="bg1"/>
                </a:solidFill>
                <a:latin typeface="Times New Roman" panose="02020603050405020304" pitchFamily="18" charset="0"/>
              </a:rPr>
              <a:t>Mahāmati</a:t>
            </a:r>
            <a:r>
              <a:rPr lang="en-US" altLang="zh-TW" sz="2600" dirty="0">
                <a:solidFill>
                  <a:schemeClr val="bg1"/>
                </a:solidFill>
                <a:latin typeface="Times New Roman" panose="02020603050405020304" pitchFamily="18" charset="0"/>
              </a:rPr>
              <a:t>, is the essence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907748467"/>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8539C0A-04A7-DDB7-2C35-8C9B5122027E}"/>
              </a:ext>
            </a:extLst>
          </p:cNvPr>
          <p:cNvSpPr txBox="1"/>
          <p:nvPr/>
        </p:nvSpPr>
        <p:spPr>
          <a:xfrm>
            <a:off x="622598" y="90941"/>
            <a:ext cx="10945216" cy="398692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 </a:t>
            </a:r>
            <a:r>
              <a:rPr lang="en-US" altLang="zh-TW" sz="2600" dirty="0">
                <a:solidFill>
                  <a:schemeClr val="bg1"/>
                </a:solidFill>
                <a:latin typeface="Times New Roman" panose="02020603050405020304" pitchFamily="18" charset="0"/>
              </a:rPr>
              <a:t>also states that the </a:t>
            </a:r>
            <a:r>
              <a:rPr lang="en-US" altLang="zh-TW" sz="2600" dirty="0" err="1">
                <a:solidFill>
                  <a:schemeClr val="bg1"/>
                </a:solidFill>
                <a:latin typeface="Times New Roman" panose="02020603050405020304" pitchFamily="18" charset="0"/>
              </a:rPr>
              <a:t>tathagatagarba</a:t>
            </a:r>
            <a:r>
              <a:rPr lang="en-US" altLang="zh-TW" sz="2600" dirty="0">
                <a:solidFill>
                  <a:schemeClr val="bg1"/>
                </a:solidFill>
                <a:latin typeface="Times New Roman" panose="02020603050405020304" pitchFamily="18" charset="0"/>
              </a:rPr>
              <a:t> is identical to the </a:t>
            </a:r>
            <a:r>
              <a:rPr lang="en-US" altLang="zh-TW" sz="2600" dirty="0" err="1">
                <a:solidFill>
                  <a:schemeClr val="bg1"/>
                </a:solidFill>
                <a:latin typeface="Times New Roman" panose="02020603050405020304" pitchFamily="18" charset="0"/>
              </a:rPr>
              <a:t>alayavijnana</a:t>
            </a:r>
            <a:r>
              <a:rPr lang="en-US" altLang="zh-TW" sz="2600" dirty="0">
                <a:solidFill>
                  <a:schemeClr val="bg1"/>
                </a:solidFill>
                <a:latin typeface="Times New Roman" panose="02020603050405020304" pitchFamily="18" charset="0"/>
              </a:rPr>
              <a:t> known prior to awakening as the storehouse-consciousness or 8th consciousness. Chan/Zen masters from </a:t>
            </a:r>
            <a:r>
              <a:rPr lang="en-US" altLang="zh-TW" sz="2600" dirty="0" err="1">
                <a:solidFill>
                  <a:schemeClr val="bg1"/>
                </a:solidFill>
                <a:latin typeface="Times New Roman" panose="02020603050405020304" pitchFamily="18" charset="0"/>
              </a:rPr>
              <a:t>Huineng</a:t>
            </a:r>
            <a:r>
              <a:rPr lang="en-US" altLang="zh-TW" sz="2600" dirty="0">
                <a:solidFill>
                  <a:schemeClr val="bg1"/>
                </a:solidFill>
                <a:latin typeface="Times New Roman" panose="02020603050405020304" pitchFamily="18" charset="0"/>
              </a:rPr>
              <a:t> in seventh-century China to </a:t>
            </a:r>
            <a:r>
              <a:rPr lang="en-US" altLang="zh-TW" sz="2600" dirty="0" err="1">
                <a:solidFill>
                  <a:schemeClr val="bg1"/>
                </a:solidFill>
                <a:latin typeface="Times New Roman" panose="02020603050405020304" pitchFamily="18" charset="0"/>
              </a:rPr>
              <a:t>Hakuin</a:t>
            </a:r>
            <a:r>
              <a:rPr lang="en-US" altLang="zh-TW" sz="2600" dirty="0">
                <a:solidFill>
                  <a:schemeClr val="bg1"/>
                </a:solidFill>
                <a:latin typeface="Times New Roman" panose="02020603050405020304" pitchFamily="18" charset="0"/>
              </a:rPr>
              <a:t> in eighteenth-century Japan to Hsu Yun in twentieth-century China, have all taught that the process of awakening begins with the light of the mind turning around within the 8th </a:t>
            </a:r>
            <a:r>
              <a:rPr lang="en-US" altLang="zh-TW" sz="2600" dirty="0" err="1">
                <a:solidFill>
                  <a:schemeClr val="bg1"/>
                </a:solidFill>
                <a:latin typeface="Times New Roman" panose="02020603050405020304" pitchFamily="18" charset="0"/>
              </a:rPr>
              <a:t>conscousness</a:t>
            </a:r>
            <a:r>
              <a:rPr lang="en-US" altLang="zh-TW" sz="2600" dirty="0">
                <a:solidFill>
                  <a:schemeClr val="bg1"/>
                </a:solidFill>
                <a:latin typeface="Times New Roman" panose="02020603050405020304" pitchFamily="18" charset="0"/>
              </a:rPr>
              <a:t>, so that the </a:t>
            </a:r>
            <a:r>
              <a:rPr lang="en-US" altLang="zh-TW" sz="2600" dirty="0" err="1">
                <a:solidFill>
                  <a:schemeClr val="bg1"/>
                </a:solidFill>
                <a:latin typeface="Times New Roman" panose="02020603050405020304" pitchFamily="18" charset="0"/>
              </a:rPr>
              <a:t>alayavijnana</a:t>
            </a:r>
            <a:r>
              <a:rPr lang="en-US" altLang="zh-TW" sz="2600" dirty="0">
                <a:solidFill>
                  <a:schemeClr val="bg1"/>
                </a:solidFill>
                <a:latin typeface="Times New Roman" panose="02020603050405020304" pitchFamily="18" charset="0"/>
              </a:rPr>
              <a:t>, also known as the tathagatagarbha, is transformed into the "Bright Mirror Wisdom."</a:t>
            </a:r>
            <a:endParaRPr lang="en-US" altLang="zh-CN" sz="2600" dirty="0">
              <a:solidFill>
                <a:schemeClr val="bg1"/>
              </a:solidFill>
            </a:endParaRPr>
          </a:p>
        </p:txBody>
      </p:sp>
      <p:pic>
        <p:nvPicPr>
          <p:cNvPr id="6" name="圖片 5">
            <a:extLst>
              <a:ext uri="{FF2B5EF4-FFF2-40B4-BE49-F238E27FC236}">
                <a16:creationId xmlns:a16="http://schemas.microsoft.com/office/drawing/2014/main" id="{985A6D30-9CFF-0DF4-B194-27FCB8DC3AA2}"/>
              </a:ext>
            </a:extLst>
          </p:cNvPr>
          <p:cNvPicPr>
            <a:picLocks noChangeAspect="1"/>
          </p:cNvPicPr>
          <p:nvPr/>
        </p:nvPicPr>
        <p:blipFill>
          <a:blip r:embed="rId3"/>
          <a:stretch>
            <a:fillRect/>
          </a:stretch>
        </p:blipFill>
        <p:spPr>
          <a:xfrm>
            <a:off x="999816" y="4209765"/>
            <a:ext cx="2249481" cy="2555235"/>
          </a:xfrm>
          <a:prstGeom prst="rect">
            <a:avLst/>
          </a:prstGeom>
        </p:spPr>
      </p:pic>
      <p:pic>
        <p:nvPicPr>
          <p:cNvPr id="8" name="圖片 7">
            <a:extLst>
              <a:ext uri="{FF2B5EF4-FFF2-40B4-BE49-F238E27FC236}">
                <a16:creationId xmlns:a16="http://schemas.microsoft.com/office/drawing/2014/main" id="{963B2FD4-6C4F-651B-E2F8-7F69DE5FE5B6}"/>
              </a:ext>
            </a:extLst>
          </p:cNvPr>
          <p:cNvPicPr>
            <a:picLocks noChangeAspect="1"/>
          </p:cNvPicPr>
          <p:nvPr/>
        </p:nvPicPr>
        <p:blipFill>
          <a:blip r:embed="rId4"/>
          <a:stretch>
            <a:fillRect/>
          </a:stretch>
        </p:blipFill>
        <p:spPr>
          <a:xfrm>
            <a:off x="4924267" y="4209814"/>
            <a:ext cx="2407817" cy="2555234"/>
          </a:xfrm>
          <a:prstGeom prst="rect">
            <a:avLst/>
          </a:prstGeom>
        </p:spPr>
      </p:pic>
      <p:pic>
        <p:nvPicPr>
          <p:cNvPr id="10" name="圖片 9">
            <a:extLst>
              <a:ext uri="{FF2B5EF4-FFF2-40B4-BE49-F238E27FC236}">
                <a16:creationId xmlns:a16="http://schemas.microsoft.com/office/drawing/2014/main" id="{8566958A-9011-F26B-FC32-E080F5D1B7D4}"/>
              </a:ext>
            </a:extLst>
          </p:cNvPr>
          <p:cNvPicPr>
            <a:picLocks noChangeAspect="1"/>
          </p:cNvPicPr>
          <p:nvPr/>
        </p:nvPicPr>
        <p:blipFill>
          <a:blip r:embed="rId5"/>
          <a:stretch>
            <a:fillRect/>
          </a:stretch>
        </p:blipFill>
        <p:spPr>
          <a:xfrm>
            <a:off x="8975526" y="4077866"/>
            <a:ext cx="2070998" cy="2779863"/>
          </a:xfrm>
          <a:prstGeom prst="rect">
            <a:avLst/>
          </a:prstGeom>
        </p:spPr>
      </p:pic>
    </p:spTree>
    <p:extLst>
      <p:ext uri="{BB962C8B-B14F-4D97-AF65-F5344CB8AC3E}">
        <p14:creationId xmlns:p14="http://schemas.microsoft.com/office/powerpoint/2010/main" val="39905036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31228</TotalTime>
  <Words>4313</Words>
  <Application>Microsoft Office PowerPoint</Application>
  <PresentationFormat>自訂</PresentationFormat>
  <Paragraphs>209</Paragraphs>
  <Slides>53</Slides>
  <Notes>1</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53</vt:i4>
      </vt:variant>
    </vt:vector>
  </HeadingPairs>
  <TitlesOfParts>
    <vt:vector size="57" baseType="lpstr">
      <vt:lpstr>Times New Roman</vt: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 Shi</cp:lastModifiedBy>
  <cp:revision>735</cp:revision>
  <dcterms:created xsi:type="dcterms:W3CDTF">2019-12-17T19:51:00Z</dcterms:created>
  <dcterms:modified xsi:type="dcterms:W3CDTF">2022-11-23T18:22:21Z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