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ink/ink1.xml" ContentType="application/inkml+xml"/>
  <Override PartName="/ppt/ink/ink2.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 id="2147483724" r:id="rId2"/>
    <p:sldMasterId id="2147483672" r:id="rId3"/>
    <p:sldMasterId id="2147483685" r:id="rId4"/>
  </p:sldMasterIdLst>
  <p:sldIdLst>
    <p:sldId id="258" r:id="rId5"/>
    <p:sldId id="268" r:id="rId6"/>
    <p:sldId id="271" r:id="rId7"/>
    <p:sldId id="269" r:id="rId8"/>
    <p:sldId id="260" r:id="rId9"/>
    <p:sldId id="270" r:id="rId10"/>
    <p:sldId id="257" r:id="rId11"/>
    <p:sldId id="264" r:id="rId12"/>
    <p:sldId id="265" r:id="rId13"/>
    <p:sldId id="266" r:id="rId14"/>
    <p:sldId id="272"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54FEEE-C383-A2EB-03AC-8128AB48DECC}" v="263" dt="2022-10-16T10:55:03.845"/>
    <p1510:client id="{346697D6-F42D-3BE7-B00C-DB98C81B6300}" v="206" dt="2022-10-29T11:03:42.961"/>
    <p1510:client id="{4B0E5FF5-BBA6-D2BD-302B-47ACDB38CC1B}" v="2894" dt="2022-10-30T10:42:46.562"/>
    <p1510:client id="{864E4D46-C411-ED31-0CDE-04C3415C86BF}" v="1309" dt="2022-10-30T12:21:20.071"/>
    <p1510:client id="{BF49D243-637B-89B2-FA36-D3BEE2CFF724}" v="6" dt="2022-10-29T08:21:03.593"/>
    <p1510:client id="{F3201A2B-FF28-F24C-6860-877EF10CEDF9}" v="1167" dt="2022-10-30T21:06:59.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080A94-955A-4E90-835D-425F12791F5E}"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US"/>
        </a:p>
      </dgm:t>
    </dgm:pt>
    <dgm:pt modelId="{9E2F4157-62C4-493F-8294-7C4B2611E141}">
      <dgm:prSet/>
      <dgm:spPr/>
      <dgm:t>
        <a:bodyPr/>
        <a:lstStyle/>
        <a:p>
          <a:pPr rtl="0"/>
          <a:r>
            <a:rPr lang="en-GB" dirty="0"/>
            <a:t>From</a:t>
          </a:r>
          <a:r>
            <a:rPr lang="en-GB" dirty="0">
              <a:latin typeface="Sitka Banner"/>
            </a:rPr>
            <a:t> what gathered in the fishbone and PESTEL diagram analysis</a:t>
          </a:r>
          <a:endParaRPr lang="en-GB" dirty="0"/>
        </a:p>
      </dgm:t>
    </dgm:pt>
    <dgm:pt modelId="{8D49F452-0E71-4C47-A2F8-00B0E2CFE954}" type="parTrans" cxnId="{B04059A4-A942-41A5-A801-EC037300FFBE}">
      <dgm:prSet/>
      <dgm:spPr/>
      <dgm:t>
        <a:bodyPr/>
        <a:lstStyle/>
        <a:p>
          <a:endParaRPr lang="en-US"/>
        </a:p>
      </dgm:t>
    </dgm:pt>
    <dgm:pt modelId="{0EFA45CD-BEA5-4703-977F-2138F5DE76E5}" type="sibTrans" cxnId="{B04059A4-A942-41A5-A801-EC037300FFBE}">
      <dgm:prSet/>
      <dgm:spPr/>
      <dgm:t>
        <a:bodyPr/>
        <a:lstStyle/>
        <a:p>
          <a:endParaRPr lang="en-US"/>
        </a:p>
      </dgm:t>
    </dgm:pt>
    <dgm:pt modelId="{DCAD96E1-3BC7-45E0-A71D-933D13A24702}">
      <dgm:prSet phldr="0"/>
      <dgm:spPr/>
      <dgm:t>
        <a:bodyPr/>
        <a:lstStyle/>
        <a:p>
          <a:pPr rtl="0"/>
          <a:r>
            <a:rPr lang="en-GB" dirty="0">
              <a:latin typeface="Sitka Banner"/>
            </a:rPr>
            <a:t>We can easily spot three main solutions for the problem, the decrease of profit:</a:t>
          </a:r>
          <a:endParaRPr lang="en-GB" dirty="0"/>
        </a:p>
      </dgm:t>
    </dgm:pt>
    <dgm:pt modelId="{3D62B995-613D-4D97-BD98-6D2FA3273C0B}" type="parTrans" cxnId="{8F6001D4-88AC-49B7-9229-363706544C43}">
      <dgm:prSet/>
      <dgm:spPr/>
      <dgm:t>
        <a:bodyPr/>
        <a:lstStyle/>
        <a:p>
          <a:endParaRPr lang="en-US"/>
        </a:p>
      </dgm:t>
    </dgm:pt>
    <dgm:pt modelId="{8ADDDFAB-B182-4484-AFEB-FD367D2F2FB1}" type="sibTrans" cxnId="{8F6001D4-88AC-49B7-9229-363706544C43}">
      <dgm:prSet/>
      <dgm:spPr/>
      <dgm:t>
        <a:bodyPr/>
        <a:lstStyle/>
        <a:p>
          <a:endParaRPr lang="en-US"/>
        </a:p>
      </dgm:t>
    </dgm:pt>
    <dgm:pt modelId="{CFC76005-FC69-4DA4-B49E-2C54AC4D5944}">
      <dgm:prSet phldr="0"/>
      <dgm:spPr/>
      <dgm:t>
        <a:bodyPr/>
        <a:lstStyle/>
        <a:p>
          <a:pPr rtl="0"/>
          <a:r>
            <a:rPr lang="en-GB" dirty="0">
              <a:latin typeface="Sitka Banner"/>
            </a:rPr>
            <a:t>Change in portfolio</a:t>
          </a:r>
          <a:endParaRPr lang="en-GB" dirty="0"/>
        </a:p>
      </dgm:t>
    </dgm:pt>
    <dgm:pt modelId="{717A1A05-F45B-4A31-9D96-8F791023C264}" type="parTrans" cxnId="{161D934A-D9C8-47AC-A236-FF13E3511B68}">
      <dgm:prSet/>
      <dgm:spPr/>
      <dgm:t>
        <a:bodyPr/>
        <a:lstStyle/>
        <a:p>
          <a:endParaRPr lang="en-US"/>
        </a:p>
      </dgm:t>
    </dgm:pt>
    <dgm:pt modelId="{4F427E14-0079-4408-9281-C52069FD64EC}" type="sibTrans" cxnId="{161D934A-D9C8-47AC-A236-FF13E3511B68}">
      <dgm:prSet/>
      <dgm:spPr/>
      <dgm:t>
        <a:bodyPr/>
        <a:lstStyle/>
        <a:p>
          <a:endParaRPr lang="en-US"/>
        </a:p>
      </dgm:t>
    </dgm:pt>
    <dgm:pt modelId="{5D331A8A-2B02-4F9B-85A9-8144E8861509}">
      <dgm:prSet phldr="0"/>
      <dgm:spPr/>
      <dgm:t>
        <a:bodyPr/>
        <a:lstStyle/>
        <a:p>
          <a:pPr rtl="0"/>
          <a:r>
            <a:rPr lang="en-GB" dirty="0">
              <a:latin typeface="Sitka Banner"/>
            </a:rPr>
            <a:t>Attracting new costumers by giving rewards or a membership card</a:t>
          </a:r>
        </a:p>
      </dgm:t>
    </dgm:pt>
    <dgm:pt modelId="{0BA88FB1-596C-422B-99E7-EA35AE7A261F}" type="parTrans" cxnId="{7077F9EC-7A34-4276-B2CC-02AB2D41027C}">
      <dgm:prSet/>
      <dgm:spPr/>
    </dgm:pt>
    <dgm:pt modelId="{CC25B4C2-E9FD-46FB-963F-7FE83397D39D}" type="sibTrans" cxnId="{7077F9EC-7A34-4276-B2CC-02AB2D41027C}">
      <dgm:prSet/>
      <dgm:spPr/>
    </dgm:pt>
    <dgm:pt modelId="{9FC77329-D9A2-4FA7-839C-EE28863DCBE4}">
      <dgm:prSet phldr="0"/>
      <dgm:spPr/>
      <dgm:t>
        <a:bodyPr/>
        <a:lstStyle/>
        <a:p>
          <a:pPr rtl="0"/>
          <a:r>
            <a:rPr lang="en-GB" dirty="0">
              <a:latin typeface="Sitka Banner"/>
            </a:rPr>
            <a:t>Reprofile how sales can be handled</a:t>
          </a:r>
        </a:p>
      </dgm:t>
    </dgm:pt>
    <dgm:pt modelId="{E74B2C79-57A6-47C6-8AC1-CEE7C325E13E}" type="parTrans" cxnId="{7B0D4BA7-3456-4B60-80B9-62D5F903E2CB}">
      <dgm:prSet/>
      <dgm:spPr/>
    </dgm:pt>
    <dgm:pt modelId="{079739B0-8C57-4037-94B5-6246DFE7AE3B}" type="sibTrans" cxnId="{7B0D4BA7-3456-4B60-80B9-62D5F903E2CB}">
      <dgm:prSet/>
      <dgm:spPr/>
    </dgm:pt>
    <dgm:pt modelId="{E66EFD45-1371-431E-A767-667E4609CAD3}" type="pres">
      <dgm:prSet presAssocID="{77080A94-955A-4E90-835D-425F12791F5E}" presName="vert0" presStyleCnt="0">
        <dgm:presLayoutVars>
          <dgm:dir/>
          <dgm:animOne val="branch"/>
          <dgm:animLvl val="lvl"/>
        </dgm:presLayoutVars>
      </dgm:prSet>
      <dgm:spPr/>
    </dgm:pt>
    <dgm:pt modelId="{5F906231-DB2C-44A3-AF7D-9D335B813679}" type="pres">
      <dgm:prSet presAssocID="{9E2F4157-62C4-493F-8294-7C4B2611E141}" presName="thickLine" presStyleLbl="alignNode1" presStyleIdx="0" presStyleCnt="5"/>
      <dgm:spPr/>
    </dgm:pt>
    <dgm:pt modelId="{E107867D-DCFE-4066-8AD7-72E6998C50AA}" type="pres">
      <dgm:prSet presAssocID="{9E2F4157-62C4-493F-8294-7C4B2611E141}" presName="horz1" presStyleCnt="0"/>
      <dgm:spPr/>
    </dgm:pt>
    <dgm:pt modelId="{5B0E45FE-C809-4672-A848-EAE2ACFFFDF7}" type="pres">
      <dgm:prSet presAssocID="{9E2F4157-62C4-493F-8294-7C4B2611E141}" presName="tx1" presStyleLbl="revTx" presStyleIdx="0" presStyleCnt="5"/>
      <dgm:spPr/>
    </dgm:pt>
    <dgm:pt modelId="{5B766486-C8E7-4913-BC1C-4CC90D071DAD}" type="pres">
      <dgm:prSet presAssocID="{9E2F4157-62C4-493F-8294-7C4B2611E141}" presName="vert1" presStyleCnt="0"/>
      <dgm:spPr/>
    </dgm:pt>
    <dgm:pt modelId="{3A69961B-13B6-4D7C-87F3-AFF20E8A3413}" type="pres">
      <dgm:prSet presAssocID="{DCAD96E1-3BC7-45E0-A71D-933D13A24702}" presName="thickLine" presStyleLbl="alignNode1" presStyleIdx="1" presStyleCnt="5"/>
      <dgm:spPr/>
    </dgm:pt>
    <dgm:pt modelId="{CD411D82-67CD-481C-A53D-2EBAECD0E30C}" type="pres">
      <dgm:prSet presAssocID="{DCAD96E1-3BC7-45E0-A71D-933D13A24702}" presName="horz1" presStyleCnt="0"/>
      <dgm:spPr/>
    </dgm:pt>
    <dgm:pt modelId="{EE8462C9-8CEC-47E3-B0DC-227CC1CDD0A6}" type="pres">
      <dgm:prSet presAssocID="{DCAD96E1-3BC7-45E0-A71D-933D13A24702}" presName="tx1" presStyleLbl="revTx" presStyleIdx="1" presStyleCnt="5"/>
      <dgm:spPr/>
    </dgm:pt>
    <dgm:pt modelId="{F95253E0-BBAB-436E-B4B7-06011B795910}" type="pres">
      <dgm:prSet presAssocID="{DCAD96E1-3BC7-45E0-A71D-933D13A24702}" presName="vert1" presStyleCnt="0"/>
      <dgm:spPr/>
    </dgm:pt>
    <dgm:pt modelId="{0024C08D-314A-43C4-BFF4-24357414E383}" type="pres">
      <dgm:prSet presAssocID="{CFC76005-FC69-4DA4-B49E-2C54AC4D5944}" presName="thickLine" presStyleLbl="alignNode1" presStyleIdx="2" presStyleCnt="5"/>
      <dgm:spPr/>
    </dgm:pt>
    <dgm:pt modelId="{54B6081A-5669-4C04-9D43-0E8B60BA64B2}" type="pres">
      <dgm:prSet presAssocID="{CFC76005-FC69-4DA4-B49E-2C54AC4D5944}" presName="horz1" presStyleCnt="0"/>
      <dgm:spPr/>
    </dgm:pt>
    <dgm:pt modelId="{9C5B6824-D037-415B-842D-E82CC482AEFF}" type="pres">
      <dgm:prSet presAssocID="{CFC76005-FC69-4DA4-B49E-2C54AC4D5944}" presName="tx1" presStyleLbl="revTx" presStyleIdx="2" presStyleCnt="5"/>
      <dgm:spPr/>
    </dgm:pt>
    <dgm:pt modelId="{78EFBC48-9BAF-4CBD-88E6-24A0007159ED}" type="pres">
      <dgm:prSet presAssocID="{CFC76005-FC69-4DA4-B49E-2C54AC4D5944}" presName="vert1" presStyleCnt="0"/>
      <dgm:spPr/>
    </dgm:pt>
    <dgm:pt modelId="{1ADBA01C-6B67-4E32-9A8C-E8C5A61D865B}" type="pres">
      <dgm:prSet presAssocID="{5D331A8A-2B02-4F9B-85A9-8144E8861509}" presName="thickLine" presStyleLbl="alignNode1" presStyleIdx="3" presStyleCnt="5"/>
      <dgm:spPr/>
    </dgm:pt>
    <dgm:pt modelId="{7A37047C-F898-42A7-B667-316F5FC6D4F6}" type="pres">
      <dgm:prSet presAssocID="{5D331A8A-2B02-4F9B-85A9-8144E8861509}" presName="horz1" presStyleCnt="0"/>
      <dgm:spPr/>
    </dgm:pt>
    <dgm:pt modelId="{03364C50-54ED-4994-A589-FE878F0D53FD}" type="pres">
      <dgm:prSet presAssocID="{5D331A8A-2B02-4F9B-85A9-8144E8861509}" presName="tx1" presStyleLbl="revTx" presStyleIdx="3" presStyleCnt="5"/>
      <dgm:spPr/>
    </dgm:pt>
    <dgm:pt modelId="{19B73DA2-0984-4A0E-922E-3F19BAAA260F}" type="pres">
      <dgm:prSet presAssocID="{5D331A8A-2B02-4F9B-85A9-8144E8861509}" presName="vert1" presStyleCnt="0"/>
      <dgm:spPr/>
    </dgm:pt>
    <dgm:pt modelId="{1CA18858-FA4D-42DD-A690-DF7688D6A3CA}" type="pres">
      <dgm:prSet presAssocID="{9FC77329-D9A2-4FA7-839C-EE28863DCBE4}" presName="thickLine" presStyleLbl="alignNode1" presStyleIdx="4" presStyleCnt="5"/>
      <dgm:spPr/>
    </dgm:pt>
    <dgm:pt modelId="{57FE1156-EFE2-441A-90C8-17D4C4EC29F8}" type="pres">
      <dgm:prSet presAssocID="{9FC77329-D9A2-4FA7-839C-EE28863DCBE4}" presName="horz1" presStyleCnt="0"/>
      <dgm:spPr/>
    </dgm:pt>
    <dgm:pt modelId="{347614F1-DEC7-41E7-9279-DD1DA33A52F2}" type="pres">
      <dgm:prSet presAssocID="{9FC77329-D9A2-4FA7-839C-EE28863DCBE4}" presName="tx1" presStyleLbl="revTx" presStyleIdx="4" presStyleCnt="5"/>
      <dgm:spPr/>
    </dgm:pt>
    <dgm:pt modelId="{D2F5538F-FC9A-4DF8-A880-4816AA152647}" type="pres">
      <dgm:prSet presAssocID="{9FC77329-D9A2-4FA7-839C-EE28863DCBE4}" presName="vert1" presStyleCnt="0"/>
      <dgm:spPr/>
    </dgm:pt>
  </dgm:ptLst>
  <dgm:cxnLst>
    <dgm:cxn modelId="{2592675D-4D66-4913-8585-8FF56A255734}" type="presOf" srcId="{77080A94-955A-4E90-835D-425F12791F5E}" destId="{E66EFD45-1371-431E-A767-667E4609CAD3}" srcOrd="0" destOrd="0" presId="urn:microsoft.com/office/officeart/2008/layout/LinedList"/>
    <dgm:cxn modelId="{161D934A-D9C8-47AC-A236-FF13E3511B68}" srcId="{77080A94-955A-4E90-835D-425F12791F5E}" destId="{CFC76005-FC69-4DA4-B49E-2C54AC4D5944}" srcOrd="2" destOrd="0" parTransId="{717A1A05-F45B-4A31-9D96-8F791023C264}" sibTransId="{4F427E14-0079-4408-9281-C52069FD64EC}"/>
    <dgm:cxn modelId="{A95C0E50-AE3A-450F-B6C6-29353E3578CE}" type="presOf" srcId="{9FC77329-D9A2-4FA7-839C-EE28863DCBE4}" destId="{347614F1-DEC7-41E7-9279-DD1DA33A52F2}" srcOrd="0" destOrd="0" presId="urn:microsoft.com/office/officeart/2008/layout/LinedList"/>
    <dgm:cxn modelId="{B0C30954-65AE-4F7B-BCBD-5F9D3AB6A67B}" type="presOf" srcId="{9E2F4157-62C4-493F-8294-7C4B2611E141}" destId="{5B0E45FE-C809-4672-A848-EAE2ACFFFDF7}" srcOrd="0" destOrd="0" presId="urn:microsoft.com/office/officeart/2008/layout/LinedList"/>
    <dgm:cxn modelId="{B04059A4-A942-41A5-A801-EC037300FFBE}" srcId="{77080A94-955A-4E90-835D-425F12791F5E}" destId="{9E2F4157-62C4-493F-8294-7C4B2611E141}" srcOrd="0" destOrd="0" parTransId="{8D49F452-0E71-4C47-A2F8-00B0E2CFE954}" sibTransId="{0EFA45CD-BEA5-4703-977F-2138F5DE76E5}"/>
    <dgm:cxn modelId="{7B0D4BA7-3456-4B60-80B9-62D5F903E2CB}" srcId="{77080A94-955A-4E90-835D-425F12791F5E}" destId="{9FC77329-D9A2-4FA7-839C-EE28863DCBE4}" srcOrd="4" destOrd="0" parTransId="{E74B2C79-57A6-47C6-8AC1-CEE7C325E13E}" sibTransId="{079739B0-8C57-4037-94B5-6246DFE7AE3B}"/>
    <dgm:cxn modelId="{C0279DAE-FD03-4FE8-8070-76EF0512B028}" type="presOf" srcId="{CFC76005-FC69-4DA4-B49E-2C54AC4D5944}" destId="{9C5B6824-D037-415B-842D-E82CC482AEFF}" srcOrd="0" destOrd="0" presId="urn:microsoft.com/office/officeart/2008/layout/LinedList"/>
    <dgm:cxn modelId="{8F6001D4-88AC-49B7-9229-363706544C43}" srcId="{77080A94-955A-4E90-835D-425F12791F5E}" destId="{DCAD96E1-3BC7-45E0-A71D-933D13A24702}" srcOrd="1" destOrd="0" parTransId="{3D62B995-613D-4D97-BD98-6D2FA3273C0B}" sibTransId="{8ADDDFAB-B182-4484-AFEB-FD367D2F2FB1}"/>
    <dgm:cxn modelId="{7077F9EC-7A34-4276-B2CC-02AB2D41027C}" srcId="{77080A94-955A-4E90-835D-425F12791F5E}" destId="{5D331A8A-2B02-4F9B-85A9-8144E8861509}" srcOrd="3" destOrd="0" parTransId="{0BA88FB1-596C-422B-99E7-EA35AE7A261F}" sibTransId="{CC25B4C2-E9FD-46FB-963F-7FE83397D39D}"/>
    <dgm:cxn modelId="{32F062F3-2ED4-497E-947E-39C12FD23393}" type="presOf" srcId="{5D331A8A-2B02-4F9B-85A9-8144E8861509}" destId="{03364C50-54ED-4994-A589-FE878F0D53FD}" srcOrd="0" destOrd="0" presId="urn:microsoft.com/office/officeart/2008/layout/LinedList"/>
    <dgm:cxn modelId="{D0C78EF3-CFCE-4220-80CF-A9A6B67EA660}" type="presOf" srcId="{DCAD96E1-3BC7-45E0-A71D-933D13A24702}" destId="{EE8462C9-8CEC-47E3-B0DC-227CC1CDD0A6}" srcOrd="0" destOrd="0" presId="urn:microsoft.com/office/officeart/2008/layout/LinedList"/>
    <dgm:cxn modelId="{591F4724-4B28-4FFF-AA2B-4F32C279F317}" type="presParOf" srcId="{E66EFD45-1371-431E-A767-667E4609CAD3}" destId="{5F906231-DB2C-44A3-AF7D-9D335B813679}" srcOrd="0" destOrd="0" presId="urn:microsoft.com/office/officeart/2008/layout/LinedList"/>
    <dgm:cxn modelId="{550803F2-D9D5-45BD-B066-7033331913D6}" type="presParOf" srcId="{E66EFD45-1371-431E-A767-667E4609CAD3}" destId="{E107867D-DCFE-4066-8AD7-72E6998C50AA}" srcOrd="1" destOrd="0" presId="urn:microsoft.com/office/officeart/2008/layout/LinedList"/>
    <dgm:cxn modelId="{84515CE0-252E-4176-A06A-8A5844FB4DCA}" type="presParOf" srcId="{E107867D-DCFE-4066-8AD7-72E6998C50AA}" destId="{5B0E45FE-C809-4672-A848-EAE2ACFFFDF7}" srcOrd="0" destOrd="0" presId="urn:microsoft.com/office/officeart/2008/layout/LinedList"/>
    <dgm:cxn modelId="{97DAED59-9267-4D62-8EC1-2B01E9F27649}" type="presParOf" srcId="{E107867D-DCFE-4066-8AD7-72E6998C50AA}" destId="{5B766486-C8E7-4913-BC1C-4CC90D071DAD}" srcOrd="1" destOrd="0" presId="urn:microsoft.com/office/officeart/2008/layout/LinedList"/>
    <dgm:cxn modelId="{7D8908F6-BEF7-44DB-8258-7D59C2AF1522}" type="presParOf" srcId="{E66EFD45-1371-431E-A767-667E4609CAD3}" destId="{3A69961B-13B6-4D7C-87F3-AFF20E8A3413}" srcOrd="2" destOrd="0" presId="urn:microsoft.com/office/officeart/2008/layout/LinedList"/>
    <dgm:cxn modelId="{71CA8A08-7A06-4017-A0C1-CBAA5B781C75}" type="presParOf" srcId="{E66EFD45-1371-431E-A767-667E4609CAD3}" destId="{CD411D82-67CD-481C-A53D-2EBAECD0E30C}" srcOrd="3" destOrd="0" presId="urn:microsoft.com/office/officeart/2008/layout/LinedList"/>
    <dgm:cxn modelId="{D16D0F2B-6AD2-47DB-A8FD-9CE459B4FEE8}" type="presParOf" srcId="{CD411D82-67CD-481C-A53D-2EBAECD0E30C}" destId="{EE8462C9-8CEC-47E3-B0DC-227CC1CDD0A6}" srcOrd="0" destOrd="0" presId="urn:microsoft.com/office/officeart/2008/layout/LinedList"/>
    <dgm:cxn modelId="{C8B8642F-911F-4E40-A827-F16BDBEF80CC}" type="presParOf" srcId="{CD411D82-67CD-481C-A53D-2EBAECD0E30C}" destId="{F95253E0-BBAB-436E-B4B7-06011B795910}" srcOrd="1" destOrd="0" presId="urn:microsoft.com/office/officeart/2008/layout/LinedList"/>
    <dgm:cxn modelId="{1FE795EA-7491-4BA8-AC39-CDC1260CEC3B}" type="presParOf" srcId="{E66EFD45-1371-431E-A767-667E4609CAD3}" destId="{0024C08D-314A-43C4-BFF4-24357414E383}" srcOrd="4" destOrd="0" presId="urn:microsoft.com/office/officeart/2008/layout/LinedList"/>
    <dgm:cxn modelId="{CEBA8EA0-EDF1-42D4-8D6A-53DC5C435D96}" type="presParOf" srcId="{E66EFD45-1371-431E-A767-667E4609CAD3}" destId="{54B6081A-5669-4C04-9D43-0E8B60BA64B2}" srcOrd="5" destOrd="0" presId="urn:microsoft.com/office/officeart/2008/layout/LinedList"/>
    <dgm:cxn modelId="{69370CB7-E3BA-490F-96C8-934C69B2F4BA}" type="presParOf" srcId="{54B6081A-5669-4C04-9D43-0E8B60BA64B2}" destId="{9C5B6824-D037-415B-842D-E82CC482AEFF}" srcOrd="0" destOrd="0" presId="urn:microsoft.com/office/officeart/2008/layout/LinedList"/>
    <dgm:cxn modelId="{C5E7CBD4-D9A5-46FA-83BA-263384B3776B}" type="presParOf" srcId="{54B6081A-5669-4C04-9D43-0E8B60BA64B2}" destId="{78EFBC48-9BAF-4CBD-88E6-24A0007159ED}" srcOrd="1" destOrd="0" presId="urn:microsoft.com/office/officeart/2008/layout/LinedList"/>
    <dgm:cxn modelId="{8E8DC226-5A47-45A3-934A-13BA9561169D}" type="presParOf" srcId="{E66EFD45-1371-431E-A767-667E4609CAD3}" destId="{1ADBA01C-6B67-4E32-9A8C-E8C5A61D865B}" srcOrd="6" destOrd="0" presId="urn:microsoft.com/office/officeart/2008/layout/LinedList"/>
    <dgm:cxn modelId="{21A459CB-1309-4C8A-A501-7EC23204AA2F}" type="presParOf" srcId="{E66EFD45-1371-431E-A767-667E4609CAD3}" destId="{7A37047C-F898-42A7-B667-316F5FC6D4F6}" srcOrd="7" destOrd="0" presId="urn:microsoft.com/office/officeart/2008/layout/LinedList"/>
    <dgm:cxn modelId="{8226E204-BF85-4C4E-AEF5-A660403342DE}" type="presParOf" srcId="{7A37047C-F898-42A7-B667-316F5FC6D4F6}" destId="{03364C50-54ED-4994-A589-FE878F0D53FD}" srcOrd="0" destOrd="0" presId="urn:microsoft.com/office/officeart/2008/layout/LinedList"/>
    <dgm:cxn modelId="{1B69BD0B-B079-43DC-839B-D2BBB9A352C3}" type="presParOf" srcId="{7A37047C-F898-42A7-B667-316F5FC6D4F6}" destId="{19B73DA2-0984-4A0E-922E-3F19BAAA260F}" srcOrd="1" destOrd="0" presId="urn:microsoft.com/office/officeart/2008/layout/LinedList"/>
    <dgm:cxn modelId="{2C983569-071D-4352-9F09-A37B4757F0D4}" type="presParOf" srcId="{E66EFD45-1371-431E-A767-667E4609CAD3}" destId="{1CA18858-FA4D-42DD-A690-DF7688D6A3CA}" srcOrd="8" destOrd="0" presId="urn:microsoft.com/office/officeart/2008/layout/LinedList"/>
    <dgm:cxn modelId="{D9DC0B7F-014B-4111-810E-F44031CE7E46}" type="presParOf" srcId="{E66EFD45-1371-431E-A767-667E4609CAD3}" destId="{57FE1156-EFE2-441A-90C8-17D4C4EC29F8}" srcOrd="9" destOrd="0" presId="urn:microsoft.com/office/officeart/2008/layout/LinedList"/>
    <dgm:cxn modelId="{99761CEF-BA03-4AAB-AC6E-11B807338221}" type="presParOf" srcId="{57FE1156-EFE2-441A-90C8-17D4C4EC29F8}" destId="{347614F1-DEC7-41E7-9279-DD1DA33A52F2}" srcOrd="0" destOrd="0" presId="urn:microsoft.com/office/officeart/2008/layout/LinedList"/>
    <dgm:cxn modelId="{98174721-B2C9-49FC-B0CD-AA2B80807B8A}" type="presParOf" srcId="{57FE1156-EFE2-441A-90C8-17D4C4EC29F8}" destId="{D2F5538F-FC9A-4DF8-A880-4816AA15264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906231-DB2C-44A3-AF7D-9D335B813679}">
      <dsp:nvSpPr>
        <dsp:cNvPr id="0" name=""/>
        <dsp:cNvSpPr/>
      </dsp:nvSpPr>
      <dsp:spPr>
        <a:xfrm>
          <a:off x="0" y="476"/>
          <a:ext cx="998676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0E45FE-C809-4672-A848-EAE2ACFFFDF7}">
      <dsp:nvSpPr>
        <dsp:cNvPr id="0" name=""/>
        <dsp:cNvSpPr/>
      </dsp:nvSpPr>
      <dsp:spPr>
        <a:xfrm>
          <a:off x="0" y="476"/>
          <a:ext cx="9986769" cy="779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t>From</a:t>
          </a:r>
          <a:r>
            <a:rPr lang="en-GB" sz="2500" kern="1200" dirty="0">
              <a:latin typeface="Sitka Banner"/>
            </a:rPr>
            <a:t> what gathered in the fishbone and PESTEL diagram analysis</a:t>
          </a:r>
          <a:endParaRPr lang="en-GB" sz="2500" kern="1200" dirty="0"/>
        </a:p>
      </dsp:txBody>
      <dsp:txXfrm>
        <a:off x="0" y="476"/>
        <a:ext cx="9986769" cy="779807"/>
      </dsp:txXfrm>
    </dsp:sp>
    <dsp:sp modelId="{3A69961B-13B6-4D7C-87F3-AFF20E8A3413}">
      <dsp:nvSpPr>
        <dsp:cNvPr id="0" name=""/>
        <dsp:cNvSpPr/>
      </dsp:nvSpPr>
      <dsp:spPr>
        <a:xfrm>
          <a:off x="0" y="780283"/>
          <a:ext cx="998676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462C9-8CEC-47E3-B0DC-227CC1CDD0A6}">
      <dsp:nvSpPr>
        <dsp:cNvPr id="0" name=""/>
        <dsp:cNvSpPr/>
      </dsp:nvSpPr>
      <dsp:spPr>
        <a:xfrm>
          <a:off x="0" y="780283"/>
          <a:ext cx="9986769" cy="779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Sitka Banner"/>
            </a:rPr>
            <a:t>We can easily spot three main solutions for the problem, the decrease of profit:</a:t>
          </a:r>
          <a:endParaRPr lang="en-GB" sz="2500" kern="1200" dirty="0"/>
        </a:p>
      </dsp:txBody>
      <dsp:txXfrm>
        <a:off x="0" y="780283"/>
        <a:ext cx="9986769" cy="779807"/>
      </dsp:txXfrm>
    </dsp:sp>
    <dsp:sp modelId="{0024C08D-314A-43C4-BFF4-24357414E383}">
      <dsp:nvSpPr>
        <dsp:cNvPr id="0" name=""/>
        <dsp:cNvSpPr/>
      </dsp:nvSpPr>
      <dsp:spPr>
        <a:xfrm>
          <a:off x="0" y="1560090"/>
          <a:ext cx="998676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5B6824-D037-415B-842D-E82CC482AEFF}">
      <dsp:nvSpPr>
        <dsp:cNvPr id="0" name=""/>
        <dsp:cNvSpPr/>
      </dsp:nvSpPr>
      <dsp:spPr>
        <a:xfrm>
          <a:off x="0" y="1560090"/>
          <a:ext cx="9986769" cy="779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Sitka Banner"/>
            </a:rPr>
            <a:t>Change in portfolio</a:t>
          </a:r>
          <a:endParaRPr lang="en-GB" sz="2500" kern="1200" dirty="0"/>
        </a:p>
      </dsp:txBody>
      <dsp:txXfrm>
        <a:off x="0" y="1560090"/>
        <a:ext cx="9986769" cy="779807"/>
      </dsp:txXfrm>
    </dsp:sp>
    <dsp:sp modelId="{1ADBA01C-6B67-4E32-9A8C-E8C5A61D865B}">
      <dsp:nvSpPr>
        <dsp:cNvPr id="0" name=""/>
        <dsp:cNvSpPr/>
      </dsp:nvSpPr>
      <dsp:spPr>
        <a:xfrm>
          <a:off x="0" y="2339898"/>
          <a:ext cx="998676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364C50-54ED-4994-A589-FE878F0D53FD}">
      <dsp:nvSpPr>
        <dsp:cNvPr id="0" name=""/>
        <dsp:cNvSpPr/>
      </dsp:nvSpPr>
      <dsp:spPr>
        <a:xfrm>
          <a:off x="0" y="2339898"/>
          <a:ext cx="9986769" cy="779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Sitka Banner"/>
            </a:rPr>
            <a:t>Attracting new costumers by giving rewards or a membership card</a:t>
          </a:r>
        </a:p>
      </dsp:txBody>
      <dsp:txXfrm>
        <a:off x="0" y="2339898"/>
        <a:ext cx="9986769" cy="779807"/>
      </dsp:txXfrm>
    </dsp:sp>
    <dsp:sp modelId="{1CA18858-FA4D-42DD-A690-DF7688D6A3CA}">
      <dsp:nvSpPr>
        <dsp:cNvPr id="0" name=""/>
        <dsp:cNvSpPr/>
      </dsp:nvSpPr>
      <dsp:spPr>
        <a:xfrm>
          <a:off x="0" y="3119705"/>
          <a:ext cx="9986769"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7614F1-DEC7-41E7-9279-DD1DA33A52F2}">
      <dsp:nvSpPr>
        <dsp:cNvPr id="0" name=""/>
        <dsp:cNvSpPr/>
      </dsp:nvSpPr>
      <dsp:spPr>
        <a:xfrm>
          <a:off x="0" y="3119705"/>
          <a:ext cx="9986769" cy="7798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Sitka Banner"/>
            </a:rPr>
            <a:t>Reprofile how sales can be handled</a:t>
          </a:r>
        </a:p>
      </dsp:txBody>
      <dsp:txXfrm>
        <a:off x="0" y="3119705"/>
        <a:ext cx="9986769" cy="7798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30T08:59:59.657"/>
    </inkml:context>
    <inkml:brush xml:id="br0">
      <inkml:brushProperty name="width" value="0.1" units="cm"/>
      <inkml:brushProperty name="height" value="0.1" units="cm"/>
      <inkml:brushProperty name="color" value="#E71224"/>
    </inkml:brush>
  </inkml:definitions>
  <inkml:trace contextRef="#ctx0" brushRef="#br0">8901 10226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2-10-30T08:59:59.658"/>
    </inkml:context>
    <inkml:brush xml:id="br0">
      <inkml:brushProperty name="width" value="0.1" units="cm"/>
      <inkml:brushProperty name="height" value="0.1" units="cm"/>
      <inkml:brushProperty name="color" value="#E71224"/>
    </inkml:brush>
  </inkml:definitions>
  <inkml:trace contextRef="#ctx0" brushRef="#br0">15026 3770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10/30/2022</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6189689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13592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031317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96727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43408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358378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61954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1075508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2334070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805416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10/30/2022</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06656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10/30/2022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891764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10/30/2022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94043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10/30/2022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3719693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29633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586853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10/30/2022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64972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54489781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075322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4464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9076904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62372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73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2167185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10/30/2022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6170504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1818-E75A-458F-AC5B-0E9A2C76B835}"/>
              </a:ext>
            </a:extLst>
          </p:cNvPr>
          <p:cNvSpPr>
            <a:spLocks noGrp="1"/>
          </p:cNvSpPr>
          <p:nvPr>
            <p:ph type="ctrTitle"/>
          </p:nvPr>
        </p:nvSpPr>
        <p:spPr>
          <a:xfrm>
            <a:off x="448056" y="448056"/>
            <a:ext cx="11292840" cy="3401568"/>
          </a:xfrm>
        </p:spPr>
        <p:txBody>
          <a:bodyPr anchor="b">
            <a:normAutofit/>
          </a:bodyPr>
          <a:lstStyle>
            <a:lvl1pPr algn="l">
              <a:defRPr sz="64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6EE64DE-978B-4F95-BB3C-D027D8008748}"/>
              </a:ext>
            </a:extLst>
          </p:cNvPr>
          <p:cNvSpPr>
            <a:spLocks noGrp="1"/>
          </p:cNvSpPr>
          <p:nvPr>
            <p:ph type="subTitle" idx="1"/>
          </p:nvPr>
        </p:nvSpPr>
        <p:spPr>
          <a:xfrm>
            <a:off x="448056" y="4471416"/>
            <a:ext cx="11292840" cy="1481328"/>
          </a:xfrm>
        </p:spPr>
        <p:txBody>
          <a:bodyPr/>
          <a:lstStyle>
            <a:lvl1pPr marL="0" indent="0" algn="l">
              <a:lnSpc>
                <a:spcPct val="120000"/>
              </a:lnSpc>
              <a:buNone/>
              <a:defRPr sz="2400">
                <a:solidFill>
                  <a:schemeClr val="tx2">
                    <a:alpha val="5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8" name="Straight Connector 7">
            <a:extLst>
              <a:ext uri="{FF2B5EF4-FFF2-40B4-BE49-F238E27FC236}">
                <a16:creationId xmlns:a16="http://schemas.microsoft.com/office/drawing/2014/main" id="{C66CC717-08C5-4F3E-B8AA-BA93C8755982}"/>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896B5700-AA45-4E20-8BE5-27620411303F}"/>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10" name="Slide Number Placeholder 5">
            <a:extLst>
              <a:ext uri="{FF2B5EF4-FFF2-40B4-BE49-F238E27FC236}">
                <a16:creationId xmlns:a16="http://schemas.microsoft.com/office/drawing/2014/main" id="{7C5B7199-CC00-4D38-8B48-F8A539112985}"/>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1" name="Date Placeholder 3">
            <a:extLst>
              <a:ext uri="{FF2B5EF4-FFF2-40B4-BE49-F238E27FC236}">
                <a16:creationId xmlns:a16="http://schemas.microsoft.com/office/drawing/2014/main" id="{16BC76EC-3453-4CE0-A71D-BD21940757B4}"/>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October 30, 2022</a:t>
            </a:fld>
            <a:endParaRPr lang="en-US" dirty="0"/>
          </a:p>
        </p:txBody>
      </p:sp>
    </p:spTree>
    <p:extLst>
      <p:ext uri="{BB962C8B-B14F-4D97-AF65-F5344CB8AC3E}">
        <p14:creationId xmlns:p14="http://schemas.microsoft.com/office/powerpoint/2010/main" val="13022442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B7685-BDD9-488F-B082-33592E0F1364}"/>
              </a:ext>
            </a:extLst>
          </p:cNvPr>
          <p:cNvSpPr>
            <a:spLocks noGrp="1"/>
          </p:cNvSpPr>
          <p:nvPr>
            <p:ph type="title"/>
          </p:nvPr>
        </p:nvSpPr>
        <p:spPr/>
        <p:txBody>
          <a:bodyPr wrap="square"/>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E9CB5FF-7FB5-4B8A-BF1C-48765D40B4C0}"/>
              </a:ext>
            </a:extLst>
          </p:cNvPr>
          <p:cNvSpPr>
            <a:spLocks noGrp="1"/>
          </p:cNvSpPr>
          <p:nvPr>
            <p:ph idx="1"/>
          </p:nvPr>
        </p:nvSpPr>
        <p:spPr>
          <a:xfrm>
            <a:off x="448056" y="1735200"/>
            <a:ext cx="11293200" cy="3783013"/>
          </a:xfrm>
        </p:spPr>
        <p:txBody>
          <a:bodyPr wrap="square"/>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BDA03860-F8F0-4186-B5D0-72C935B2C2A9}"/>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8" name="Slide Number Placeholder 5">
            <a:extLst>
              <a:ext uri="{FF2B5EF4-FFF2-40B4-BE49-F238E27FC236}">
                <a16:creationId xmlns:a16="http://schemas.microsoft.com/office/drawing/2014/main" id="{60B9D802-9E36-42DA-B6CA-6C937CBE8A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9" name="Date Placeholder 3">
            <a:extLst>
              <a:ext uri="{FF2B5EF4-FFF2-40B4-BE49-F238E27FC236}">
                <a16:creationId xmlns:a16="http://schemas.microsoft.com/office/drawing/2014/main" id="{C227B5A7-BF66-4C50-9DAD-A24070310B83}"/>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October 30, 2022</a:t>
            </a:fld>
            <a:endParaRPr lang="en-US" dirty="0"/>
          </a:p>
        </p:txBody>
      </p:sp>
    </p:spTree>
    <p:extLst>
      <p:ext uri="{BB962C8B-B14F-4D97-AF65-F5344CB8AC3E}">
        <p14:creationId xmlns:p14="http://schemas.microsoft.com/office/powerpoint/2010/main" val="31983000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E2B8D-DB20-44D1-84BC-F76685913380}"/>
              </a:ext>
            </a:extLst>
          </p:cNvPr>
          <p:cNvSpPr>
            <a:spLocks noGrp="1"/>
          </p:cNvSpPr>
          <p:nvPr>
            <p:ph type="title"/>
          </p:nvPr>
        </p:nvSpPr>
        <p:spPr>
          <a:xfrm>
            <a:off x="448056" y="448056"/>
            <a:ext cx="11311128" cy="3401568"/>
          </a:xfrm>
        </p:spPr>
        <p:txBody>
          <a:bodyPr anchor="b">
            <a:normAutofit/>
          </a:bodyPr>
          <a:lstStyle>
            <a:lvl1pPr>
              <a:defRPr sz="6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594C298-618E-4642-8F2B-8DD253ED5C06}"/>
              </a:ext>
            </a:extLst>
          </p:cNvPr>
          <p:cNvSpPr>
            <a:spLocks noGrp="1"/>
          </p:cNvSpPr>
          <p:nvPr>
            <p:ph type="body" idx="1"/>
          </p:nvPr>
        </p:nvSpPr>
        <p:spPr>
          <a:xfrm>
            <a:off x="448056" y="4471416"/>
            <a:ext cx="11292840" cy="1481328"/>
          </a:xfrm>
        </p:spPr>
        <p:txBody>
          <a:bodyPr/>
          <a:lstStyle>
            <a:lvl1pPr marL="0" indent="0">
              <a:lnSpc>
                <a:spcPct val="120000"/>
              </a:lnSpc>
              <a:buNone/>
              <a:defRPr sz="2400">
                <a:solidFill>
                  <a:schemeClr val="tx2">
                    <a:alpha val="5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2B3ECD5-2EEA-457B-9C93-36F8AF368EC7}"/>
              </a:ext>
            </a:extLst>
          </p:cNvPr>
          <p:cNvSpPr>
            <a:spLocks noGrp="1"/>
          </p:cNvSpPr>
          <p:nvPr>
            <p:ph type="dt" sz="half" idx="10"/>
          </p:nvPr>
        </p:nvSpPr>
        <p:spPr>
          <a:xfrm>
            <a:off x="438912" y="6153912"/>
            <a:ext cx="3456432" cy="502920"/>
          </a:xfrm>
          <a:prstGeom prst="rect">
            <a:avLst/>
          </a:prstGeom>
        </p:spPr>
        <p:txBody>
          <a:bodyPr/>
          <a:lstStyle/>
          <a:p>
            <a:fld id="{10EDCA73-0A86-4195-A787-75037827079D}" type="datetime2">
              <a:rPr lang="en-US" smtClean="0"/>
              <a:t>Sunday, October 30, 2022</a:t>
            </a:fld>
            <a:endParaRPr lang="en-US"/>
          </a:p>
        </p:txBody>
      </p:sp>
      <p:sp>
        <p:nvSpPr>
          <p:cNvPr id="5" name="Footer Placeholder 4">
            <a:extLst>
              <a:ext uri="{FF2B5EF4-FFF2-40B4-BE49-F238E27FC236}">
                <a16:creationId xmlns:a16="http://schemas.microsoft.com/office/drawing/2014/main" id="{D79A15D4-F172-4025-9290-C8F5D419720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926CD73-9984-4E1D-BD74-37115C1F4C57}"/>
              </a:ext>
            </a:extLst>
          </p:cNvPr>
          <p:cNvSpPr>
            <a:spLocks noGrp="1"/>
          </p:cNvSpPr>
          <p:nvPr>
            <p:ph type="sldNum" sz="quarter" idx="12"/>
          </p:nvPr>
        </p:nvSpPr>
        <p:spPr/>
        <p:txBody>
          <a:bodyPr rIns="219456"/>
          <a:lstStyle/>
          <a:p>
            <a:fld id="{0D309695-DEC3-40DA-9DF5-330280C9D0E8}" type="slidenum">
              <a:rPr lang="en-US" smtClean="0"/>
              <a:t>‹#›</a:t>
            </a:fld>
            <a:endParaRPr lang="en-US"/>
          </a:p>
        </p:txBody>
      </p:sp>
      <p:cxnSp>
        <p:nvCxnSpPr>
          <p:cNvPr id="8" name="Straight Connector 7">
            <a:extLst>
              <a:ext uri="{FF2B5EF4-FFF2-40B4-BE49-F238E27FC236}">
                <a16:creationId xmlns:a16="http://schemas.microsoft.com/office/drawing/2014/main" id="{E99FAD47-5E44-4EE5-A422-A77593F8F3A3}"/>
              </a:ext>
            </a:extLst>
          </p:cNvPr>
          <p:cNvCxnSpPr>
            <a:cxnSpLocks/>
          </p:cNvCxnSpPr>
          <p:nvPr/>
        </p:nvCxnSpPr>
        <p:spPr>
          <a:xfrm>
            <a:off x="449400" y="4122000"/>
            <a:ext cx="11293200"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2823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74E41-AB27-418C-AA9E-8F863DDE362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8B9E10A-E18D-4122-A71B-0A22F695E076}"/>
              </a:ext>
            </a:extLst>
          </p:cNvPr>
          <p:cNvSpPr>
            <a:spLocks noGrp="1"/>
          </p:cNvSpPr>
          <p:nvPr>
            <p:ph sz="half" idx="1"/>
          </p:nvPr>
        </p:nvSpPr>
        <p:spPr>
          <a:xfrm>
            <a:off x="448056" y="1735200"/>
            <a:ext cx="5431536" cy="4214750"/>
          </a:xfrm>
        </p:spPr>
        <p:txBody>
          <a:bodyPr/>
          <a:lstStyle>
            <a:lvl1pPr marL="450000">
              <a:defRPr/>
            </a:lvl1pPr>
            <a:lvl2pPr marL="900000">
              <a:defRPr/>
            </a:lvl2pPr>
            <a:lvl3pPr marL="1350000">
              <a:defRPr/>
            </a:lvl3pPr>
            <a:lvl4pPr marL="1800000">
              <a:defRPr/>
            </a:lvl4pPr>
            <a:lvl5pPr marL="225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90CB980D-2720-431B-88C8-4D837023BBFF}"/>
              </a:ext>
            </a:extLst>
          </p:cNvPr>
          <p:cNvSpPr>
            <a:spLocks noGrp="1"/>
          </p:cNvSpPr>
          <p:nvPr>
            <p:ph sz="half" idx="2"/>
          </p:nvPr>
        </p:nvSpPr>
        <p:spPr>
          <a:xfrm>
            <a:off x="6309360" y="1735200"/>
            <a:ext cx="5431536" cy="4214750"/>
          </a:xfrm>
        </p:spPr>
        <p:txBody>
          <a:bodyPr/>
          <a:lstStyle>
            <a:lvl2pPr marL="900000">
              <a:defRPr/>
            </a:lvl2pPr>
            <a:lvl3pPr marL="1350000">
              <a:defRPr/>
            </a:lvl3pPr>
            <a:lvl4pPr marL="1800000">
              <a:defRPr/>
            </a:lvl4pPr>
            <a:lvl5pPr marL="243000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E8EB211-F6F7-4C53-B25F-F1EBF7A8BF4E}"/>
              </a:ext>
            </a:extLst>
          </p:cNvPr>
          <p:cNvSpPr>
            <a:spLocks noGrp="1"/>
          </p:cNvSpPr>
          <p:nvPr>
            <p:ph type="dt" sz="half" idx="10"/>
          </p:nvPr>
        </p:nvSpPr>
        <p:spPr>
          <a:xfrm>
            <a:off x="438912" y="6153912"/>
            <a:ext cx="3456432" cy="502920"/>
          </a:xfrm>
          <a:prstGeom prst="rect">
            <a:avLst/>
          </a:prstGeom>
        </p:spPr>
        <p:txBody>
          <a:bodyPr/>
          <a:lstStyle/>
          <a:p>
            <a:fld id="{83C75374-B296-498E-A935-80631EA9020D}" type="datetime2">
              <a:rPr lang="en-US" smtClean="0"/>
              <a:t>Sunday, October 30, 2022</a:t>
            </a:fld>
            <a:endParaRPr lang="en-US"/>
          </a:p>
        </p:txBody>
      </p:sp>
      <p:sp>
        <p:nvSpPr>
          <p:cNvPr id="6" name="Footer Placeholder 5">
            <a:extLst>
              <a:ext uri="{FF2B5EF4-FFF2-40B4-BE49-F238E27FC236}">
                <a16:creationId xmlns:a16="http://schemas.microsoft.com/office/drawing/2014/main" id="{D0AA830D-482E-415E-B855-D561B94BDC2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D7FB2AC-9F49-4D35-8C5E-ECECC6B13134}"/>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372263098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5D59-DC0A-4295-8714-902B54B983AF}"/>
              </a:ext>
            </a:extLst>
          </p:cNvPr>
          <p:cNvSpPr>
            <a:spLocks noGrp="1"/>
          </p:cNvSpPr>
          <p:nvPr>
            <p:ph type="title"/>
          </p:nvPr>
        </p:nvSpPr>
        <p:spPr>
          <a:xfrm>
            <a:off x="448056" y="388800"/>
            <a:ext cx="11311128" cy="114120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67A33E2-E7AE-4E37-9DF1-69697E45D2A7}"/>
              </a:ext>
            </a:extLst>
          </p:cNvPr>
          <p:cNvSpPr>
            <a:spLocks noGrp="1"/>
          </p:cNvSpPr>
          <p:nvPr>
            <p:ph type="body" idx="1"/>
          </p:nvPr>
        </p:nvSpPr>
        <p:spPr>
          <a:xfrm>
            <a:off x="448056"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E79D5-E651-4B82-AFAA-DE6E16AC3EB8}"/>
              </a:ext>
            </a:extLst>
          </p:cNvPr>
          <p:cNvSpPr>
            <a:spLocks noGrp="1"/>
          </p:cNvSpPr>
          <p:nvPr>
            <p:ph sz="half" idx="2"/>
          </p:nvPr>
        </p:nvSpPr>
        <p:spPr>
          <a:xfrm>
            <a:off x="448056"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1A91196-F771-42C3-A726-A4ECF561FFF3}"/>
              </a:ext>
            </a:extLst>
          </p:cNvPr>
          <p:cNvSpPr>
            <a:spLocks noGrp="1"/>
          </p:cNvSpPr>
          <p:nvPr>
            <p:ph type="body" sz="quarter" idx="3"/>
          </p:nvPr>
        </p:nvSpPr>
        <p:spPr>
          <a:xfrm>
            <a:off x="6309360" y="1774952"/>
            <a:ext cx="5431536" cy="612648"/>
          </a:xfrm>
        </p:spPr>
        <p:txBody>
          <a:bodyPr anchor="t">
            <a:normAutofit/>
          </a:bodyPr>
          <a:lstStyle>
            <a:lvl1pPr marL="0" indent="0">
              <a:lnSpc>
                <a:spcPct val="100000"/>
              </a:lnSpc>
              <a:buNone/>
              <a:defRPr sz="2000" b="0" i="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776BA18-D373-4B5F-B812-5D5E4C2378E7}"/>
              </a:ext>
            </a:extLst>
          </p:cNvPr>
          <p:cNvSpPr>
            <a:spLocks noGrp="1"/>
          </p:cNvSpPr>
          <p:nvPr>
            <p:ph sz="quarter" idx="4"/>
          </p:nvPr>
        </p:nvSpPr>
        <p:spPr>
          <a:xfrm>
            <a:off x="6309360" y="2752344"/>
            <a:ext cx="5431536" cy="3200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F395D0EB-9F99-4C95-ADA6-AC6B493CCA9D}"/>
              </a:ext>
            </a:extLst>
          </p:cNvPr>
          <p:cNvSpPr>
            <a:spLocks noGrp="1"/>
          </p:cNvSpPr>
          <p:nvPr>
            <p:ph type="dt" sz="half" idx="10"/>
          </p:nvPr>
        </p:nvSpPr>
        <p:spPr>
          <a:xfrm>
            <a:off x="438912" y="6153912"/>
            <a:ext cx="3456432" cy="502920"/>
          </a:xfrm>
          <a:prstGeom prst="rect">
            <a:avLst/>
          </a:prstGeom>
        </p:spPr>
        <p:txBody>
          <a:bodyPr/>
          <a:lstStyle/>
          <a:p>
            <a:fld id="{B098B728-214A-4ABC-8432-5B3A5A66A987}" type="datetime2">
              <a:rPr lang="en-US" smtClean="0"/>
              <a:t>Sunday, October 30, 2022</a:t>
            </a:fld>
            <a:endParaRPr lang="en-US" dirty="0"/>
          </a:p>
        </p:txBody>
      </p:sp>
      <p:sp>
        <p:nvSpPr>
          <p:cNvPr id="8" name="Footer Placeholder 7">
            <a:extLst>
              <a:ext uri="{FF2B5EF4-FFF2-40B4-BE49-F238E27FC236}">
                <a16:creationId xmlns:a16="http://schemas.microsoft.com/office/drawing/2014/main" id="{27EB69A9-1E48-4683-8873-D888C39E6EE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57E419C-3010-4562-BA4B-ECBC2DBE629E}"/>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80220265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58066-A255-4886-A4B0-2AC829A768F3}"/>
              </a:ext>
            </a:extLst>
          </p:cNvPr>
          <p:cNvSpPr>
            <a:spLocks noGrp="1"/>
          </p:cNvSpPr>
          <p:nvPr>
            <p:ph type="title"/>
          </p:nvPr>
        </p:nvSpPr>
        <p:spPr>
          <a:xfrm>
            <a:off x="448056" y="388800"/>
            <a:ext cx="11311128" cy="5559552"/>
          </a:xfrm>
        </p:spPr>
        <p:txBody>
          <a:bodyPr wrap="square"/>
          <a:lstStyle/>
          <a:p>
            <a:r>
              <a:rPr lang="en-US"/>
              <a:t>Click to edit Master title style</a:t>
            </a:r>
            <a:endParaRPr lang="en-US" dirty="0"/>
          </a:p>
        </p:txBody>
      </p:sp>
      <p:sp>
        <p:nvSpPr>
          <p:cNvPr id="3" name="Date Placeholder 2">
            <a:extLst>
              <a:ext uri="{FF2B5EF4-FFF2-40B4-BE49-F238E27FC236}">
                <a16:creationId xmlns:a16="http://schemas.microsoft.com/office/drawing/2014/main" id="{2068D80A-6560-46E3-AF30-9CEC54EA747C}"/>
              </a:ext>
            </a:extLst>
          </p:cNvPr>
          <p:cNvSpPr>
            <a:spLocks noGrp="1"/>
          </p:cNvSpPr>
          <p:nvPr>
            <p:ph type="dt" sz="half" idx="10"/>
          </p:nvPr>
        </p:nvSpPr>
        <p:spPr>
          <a:xfrm>
            <a:off x="438912" y="6153912"/>
            <a:ext cx="3456432" cy="502920"/>
          </a:xfrm>
          <a:prstGeom prst="rect">
            <a:avLst/>
          </a:prstGeom>
        </p:spPr>
        <p:txBody>
          <a:bodyPr/>
          <a:lstStyle/>
          <a:p>
            <a:fld id="{015F02D0-6806-43AF-9888-2359BF40C204}" type="datetime2">
              <a:rPr lang="en-US" smtClean="0"/>
              <a:t>Sunday, October 30, 2022</a:t>
            </a:fld>
            <a:endParaRPr lang="en-US"/>
          </a:p>
        </p:txBody>
      </p:sp>
      <p:sp>
        <p:nvSpPr>
          <p:cNvPr id="4" name="Footer Placeholder 3">
            <a:extLst>
              <a:ext uri="{FF2B5EF4-FFF2-40B4-BE49-F238E27FC236}">
                <a16:creationId xmlns:a16="http://schemas.microsoft.com/office/drawing/2014/main" id="{4AB673C2-FB1E-46F5-8CFB-93B9DB807075}"/>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91E2120-410F-4382-81AB-37F161F72150}"/>
              </a:ext>
            </a:extLst>
          </p:cNvPr>
          <p:cNvSpPr>
            <a:spLocks noGrp="1"/>
          </p:cNvSpPr>
          <p:nvPr>
            <p:ph type="sldNum" sz="quarter" idx="12"/>
          </p:nvPr>
        </p:nvSpPr>
        <p:spPr/>
        <p:txBody>
          <a:bodyPr rIns="219456"/>
          <a:lstStyle/>
          <a:p>
            <a:fld id="{0D309695-DEC3-40DA-9DF5-330280C9D0E8}" type="slidenum">
              <a:rPr lang="en-US" smtClean="0"/>
              <a:t>‹#›</a:t>
            </a:fld>
            <a:endParaRPr lang="en-US"/>
          </a:p>
        </p:txBody>
      </p:sp>
    </p:spTree>
    <p:extLst>
      <p:ext uri="{BB962C8B-B14F-4D97-AF65-F5344CB8AC3E}">
        <p14:creationId xmlns:p14="http://schemas.microsoft.com/office/powerpoint/2010/main" val="2852091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802222-E41B-48E7-BF06-5C5509D621C0}"/>
              </a:ext>
            </a:extLst>
          </p:cNvPr>
          <p:cNvSpPr>
            <a:spLocks noGrp="1"/>
          </p:cNvSpPr>
          <p:nvPr>
            <p:ph type="dt" sz="half" idx="10"/>
          </p:nvPr>
        </p:nvSpPr>
        <p:spPr>
          <a:xfrm>
            <a:off x="438912" y="6153912"/>
            <a:ext cx="3456432" cy="502920"/>
          </a:xfrm>
          <a:prstGeom prst="rect">
            <a:avLst/>
          </a:prstGeom>
        </p:spPr>
        <p:txBody>
          <a:bodyPr/>
          <a:lstStyle/>
          <a:p>
            <a:fld id="{8EE14D2D-B1AF-4197-82D6-FC1F8BD05681}" type="datetime2">
              <a:rPr lang="en-US" smtClean="0"/>
              <a:t>Sunday, October 30, 2022</a:t>
            </a:fld>
            <a:endParaRPr lang="en-US"/>
          </a:p>
        </p:txBody>
      </p:sp>
      <p:sp>
        <p:nvSpPr>
          <p:cNvPr id="3" name="Footer Placeholder 2">
            <a:extLst>
              <a:ext uri="{FF2B5EF4-FFF2-40B4-BE49-F238E27FC236}">
                <a16:creationId xmlns:a16="http://schemas.microsoft.com/office/drawing/2014/main" id="{17A636E3-B721-46E8-882F-C123530F0FE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C4FC1178-3E0E-449A-B799-009C04C069AF}"/>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8519514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3392-4FF4-4922-A14E-8AA23A9BDD7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4FB38E-5055-4C9B-9A3B-A7B3A4887944}"/>
              </a:ext>
            </a:extLst>
          </p:cNvPr>
          <p:cNvSpPr>
            <a:spLocks noGrp="1"/>
          </p:cNvSpPr>
          <p:nvPr>
            <p:ph idx="1"/>
          </p:nvPr>
        </p:nvSpPr>
        <p:spPr>
          <a:xfrm>
            <a:off x="4370832" y="393192"/>
            <a:ext cx="7379208" cy="5559552"/>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E2EC2DB-2ED3-408C-BFF2-F413C9D8F91E}"/>
              </a:ext>
            </a:extLst>
          </p:cNvPr>
          <p:cNvSpPr>
            <a:spLocks noGrp="1"/>
          </p:cNvSpPr>
          <p:nvPr>
            <p:ph type="body" sz="half" idx="2"/>
          </p:nvPr>
        </p:nvSpPr>
        <p:spPr>
          <a:xfrm>
            <a:off x="448056" y="1733550"/>
            <a:ext cx="3447288" cy="421919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374FDF-3000-4B2C-AC88-8CE34D680596}"/>
              </a:ext>
            </a:extLst>
          </p:cNvPr>
          <p:cNvSpPr>
            <a:spLocks noGrp="1"/>
          </p:cNvSpPr>
          <p:nvPr>
            <p:ph type="dt" sz="half" idx="10"/>
          </p:nvPr>
        </p:nvSpPr>
        <p:spPr>
          <a:xfrm>
            <a:off x="438912" y="6153912"/>
            <a:ext cx="3456432" cy="502920"/>
          </a:xfrm>
          <a:prstGeom prst="rect">
            <a:avLst/>
          </a:prstGeom>
        </p:spPr>
        <p:txBody>
          <a:bodyPr/>
          <a:lstStyle/>
          <a:p>
            <a:fld id="{98771CEB-9838-4245-91B8-EFBAFE2D8B44}" type="datetime2">
              <a:rPr lang="en-US" smtClean="0"/>
              <a:t>Sunday, October 30, 2022</a:t>
            </a:fld>
            <a:endParaRPr lang="en-US"/>
          </a:p>
        </p:txBody>
      </p:sp>
      <p:sp>
        <p:nvSpPr>
          <p:cNvPr id="6" name="Footer Placeholder 5">
            <a:extLst>
              <a:ext uri="{FF2B5EF4-FFF2-40B4-BE49-F238E27FC236}">
                <a16:creationId xmlns:a16="http://schemas.microsoft.com/office/drawing/2014/main" id="{0DA0B7F4-5B8C-49BD-9BDA-FCBD13E242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502BC00-0803-4A53-8657-91CE0DB80E54}"/>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02021638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A98-C272-40D9-B75A-77A3D58678E0}"/>
              </a:ext>
            </a:extLst>
          </p:cNvPr>
          <p:cNvSpPr>
            <a:spLocks noGrp="1"/>
          </p:cNvSpPr>
          <p:nvPr>
            <p:ph type="title"/>
          </p:nvPr>
        </p:nvSpPr>
        <p:spPr>
          <a:xfrm>
            <a:off x="448056" y="388800"/>
            <a:ext cx="3447288" cy="1069848"/>
          </a:xfrm>
        </p:spPr>
        <p:txBody>
          <a:bodyPr wrap="square"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AD50DAC-9AC3-4A9A-91B7-6C95E4362561}"/>
              </a:ext>
            </a:extLst>
          </p:cNvPr>
          <p:cNvSpPr>
            <a:spLocks noGrp="1"/>
          </p:cNvSpPr>
          <p:nvPr>
            <p:ph type="pic" idx="1"/>
          </p:nvPr>
        </p:nvSpPr>
        <p:spPr>
          <a:xfrm>
            <a:off x="4370832" y="441324"/>
            <a:ext cx="7373112" cy="551141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3721B04-C243-49A9-B5D3-483379290943}"/>
              </a:ext>
            </a:extLst>
          </p:cNvPr>
          <p:cNvSpPr>
            <a:spLocks noGrp="1"/>
          </p:cNvSpPr>
          <p:nvPr>
            <p:ph type="body" sz="half" idx="2"/>
          </p:nvPr>
        </p:nvSpPr>
        <p:spPr>
          <a:xfrm>
            <a:off x="448056" y="1735200"/>
            <a:ext cx="3447288" cy="421475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8E949C-DD35-44F6-B45A-35134D7E1299}"/>
              </a:ext>
            </a:extLst>
          </p:cNvPr>
          <p:cNvSpPr>
            <a:spLocks noGrp="1"/>
          </p:cNvSpPr>
          <p:nvPr>
            <p:ph type="dt" sz="half" idx="10"/>
          </p:nvPr>
        </p:nvSpPr>
        <p:spPr>
          <a:xfrm>
            <a:off x="438912" y="6153912"/>
            <a:ext cx="3456432" cy="502920"/>
          </a:xfrm>
          <a:prstGeom prst="rect">
            <a:avLst/>
          </a:prstGeom>
        </p:spPr>
        <p:txBody>
          <a:bodyPr/>
          <a:lstStyle/>
          <a:p>
            <a:fld id="{51D3F6BF-A585-41F8-88DF-7E5D069F892A}" type="datetime2">
              <a:rPr lang="en-US" smtClean="0"/>
              <a:t>Sunday, October 30, 2022</a:t>
            </a:fld>
            <a:endParaRPr lang="en-US"/>
          </a:p>
        </p:txBody>
      </p:sp>
      <p:sp>
        <p:nvSpPr>
          <p:cNvPr id="6" name="Footer Placeholder 5">
            <a:extLst>
              <a:ext uri="{FF2B5EF4-FFF2-40B4-BE49-F238E27FC236}">
                <a16:creationId xmlns:a16="http://schemas.microsoft.com/office/drawing/2014/main" id="{6BC70102-4B8E-4FEC-9BB7-97FDC1EABF8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086693AF-08A9-4388-A9B8-174D53955998}"/>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28969510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33FC-38A1-463C-BF3D-0D99784E02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2AFD076A-A004-4560-A43B-028624E20D17}"/>
              </a:ext>
            </a:extLst>
          </p:cNvPr>
          <p:cNvSpPr>
            <a:spLocks noGrp="1"/>
          </p:cNvSpPr>
          <p:nvPr>
            <p:ph type="body" orient="vert" idx="1"/>
          </p:nvPr>
        </p:nvSpPr>
        <p:spPr>
          <a:xfrm>
            <a:off x="448056" y="1956816"/>
            <a:ext cx="11301984" cy="3995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FCFBA60-9309-4F2A-9FA9-305C4AFBECAF}"/>
              </a:ext>
            </a:extLst>
          </p:cNvPr>
          <p:cNvSpPr>
            <a:spLocks noGrp="1"/>
          </p:cNvSpPr>
          <p:nvPr>
            <p:ph type="dt" sz="half" idx="10"/>
          </p:nvPr>
        </p:nvSpPr>
        <p:spPr>
          <a:xfrm>
            <a:off x="438912" y="6153912"/>
            <a:ext cx="3456432" cy="502920"/>
          </a:xfrm>
          <a:prstGeom prst="rect">
            <a:avLst/>
          </a:prstGeom>
        </p:spPr>
        <p:txBody>
          <a:bodyPr/>
          <a:lstStyle/>
          <a:p>
            <a:fld id="{53CF612A-4CB0-4F57-9A87-F049CECB184D}" type="datetime2">
              <a:rPr lang="en-US" smtClean="0"/>
              <a:t>Sunday, October 30, 2022</a:t>
            </a:fld>
            <a:endParaRPr lang="en-US"/>
          </a:p>
        </p:txBody>
      </p:sp>
      <p:sp>
        <p:nvSpPr>
          <p:cNvPr id="5" name="Footer Placeholder 4">
            <a:extLst>
              <a:ext uri="{FF2B5EF4-FFF2-40B4-BE49-F238E27FC236}">
                <a16:creationId xmlns:a16="http://schemas.microsoft.com/office/drawing/2014/main" id="{491BF451-928F-4E55-8A76-111D0E21121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B5EC161-BA80-4E93-AEB1-B61E38C098BB}"/>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40400287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A44E3E-5EFE-4FCB-86A2-5E20CC6525EC}"/>
              </a:ext>
            </a:extLst>
          </p:cNvPr>
          <p:cNvSpPr>
            <a:spLocks noGrp="1"/>
          </p:cNvSpPr>
          <p:nvPr>
            <p:ph type="title" orient="vert"/>
          </p:nvPr>
        </p:nvSpPr>
        <p:spPr>
          <a:xfrm>
            <a:off x="10232136" y="448056"/>
            <a:ext cx="1581912" cy="550468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95005E-2E0C-4200-BF29-1135A35EE9B9}"/>
              </a:ext>
            </a:extLst>
          </p:cNvPr>
          <p:cNvSpPr>
            <a:spLocks noGrp="1"/>
          </p:cNvSpPr>
          <p:nvPr>
            <p:ph type="body" orient="vert" idx="1"/>
          </p:nvPr>
        </p:nvSpPr>
        <p:spPr>
          <a:xfrm>
            <a:off x="438912" y="438912"/>
            <a:ext cx="9436608" cy="550468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12BBBED-3B21-4271-BC0F-BBA258B59D48}"/>
              </a:ext>
            </a:extLst>
          </p:cNvPr>
          <p:cNvSpPr>
            <a:spLocks noGrp="1"/>
          </p:cNvSpPr>
          <p:nvPr>
            <p:ph type="dt" sz="half" idx="10"/>
          </p:nvPr>
        </p:nvSpPr>
        <p:spPr>
          <a:xfrm>
            <a:off x="438912" y="6153912"/>
            <a:ext cx="3456432" cy="502920"/>
          </a:xfrm>
          <a:prstGeom prst="rect">
            <a:avLst/>
          </a:prstGeom>
        </p:spPr>
        <p:txBody>
          <a:bodyPr/>
          <a:lstStyle/>
          <a:p>
            <a:fld id="{8F397F40-C8F7-4897-A6B8-241042F913A9}" type="datetime2">
              <a:rPr lang="en-US" smtClean="0"/>
              <a:t>Sunday, October 30, 2022</a:t>
            </a:fld>
            <a:endParaRPr lang="en-US"/>
          </a:p>
        </p:txBody>
      </p:sp>
      <p:sp>
        <p:nvSpPr>
          <p:cNvPr id="5" name="Footer Placeholder 4">
            <a:extLst>
              <a:ext uri="{FF2B5EF4-FFF2-40B4-BE49-F238E27FC236}">
                <a16:creationId xmlns:a16="http://schemas.microsoft.com/office/drawing/2014/main" id="{2D89CED5-56F3-4943-8143-918F7A860CD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9C87180-7248-4741-8E3B-9AAFB414DD95}"/>
              </a:ext>
            </a:extLst>
          </p:cNvPr>
          <p:cNvSpPr>
            <a:spLocks noGrp="1"/>
          </p:cNvSpPr>
          <p:nvPr>
            <p:ph type="sldNum" sz="quarter" idx="12"/>
          </p:nvPr>
        </p:nvSpPr>
        <p:spPr/>
        <p:txBody>
          <a:bodyPr/>
          <a:lstStyle/>
          <a:p>
            <a:fld id="{0D309695-DEC3-40DA-9DF5-330280C9D0E8}" type="slidenum">
              <a:rPr lang="en-US" smtClean="0"/>
              <a:t>‹#›</a:t>
            </a:fld>
            <a:endParaRPr lang="en-US"/>
          </a:p>
        </p:txBody>
      </p:sp>
    </p:spTree>
    <p:extLst>
      <p:ext uri="{BB962C8B-B14F-4D97-AF65-F5344CB8AC3E}">
        <p14:creationId xmlns:p14="http://schemas.microsoft.com/office/powerpoint/2010/main" val="1103733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4.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10/30/2022</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54534809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10/30/2022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85609617"/>
      </p:ext>
    </p:extLst>
  </p:cSld>
  <p:clrMap bg1="lt1" tx1="dk1" bg2="lt2" tx2="dk2" accent1="accent1" accent2="accent2" accent3="accent3" accent4="accent4" accent5="accent5" accent6="accent6" hlink="hlink" folHlink="folHlink"/>
  <p:sldLayoutIdLst>
    <p:sldLayoutId id="2147483721" r:id="rId1"/>
    <p:sldLayoutId id="2147483714" r:id="rId2"/>
    <p:sldLayoutId id="2147483713" r:id="rId3"/>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10/30/2022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3214282353"/>
      </p:ext>
    </p:extLst>
  </p:cSld>
  <p:clrMap bg1="lt1" tx1="dk1" bg2="lt2" tx2="dk2" accent1="accent1" accent2="accent2" accent3="accent3" accent4="accent4" accent5="accent5" accent6="accent6" hlink="hlink" folHlink="folHlink"/>
  <p:sldLayoutIdLst>
    <p:sldLayoutId id="2147483747" r:id="rId1"/>
    <p:sldLayoutId id="2147483746" r:id="rId2"/>
    <p:sldLayoutId id="2147483745" r:id="rId3"/>
    <p:sldLayoutId id="2147483744" r:id="rId4"/>
    <p:sldLayoutId id="2147483743" r:id="rId5"/>
    <p:sldLayoutId id="2147483742" r:id="rId6"/>
    <p:sldLayoutId id="2147483741" r:id="rId7"/>
    <p:sldLayoutId id="2147483740" r:id="rId8"/>
    <p:sldLayoutId id="2147483739" r:id="rId9"/>
    <p:sldLayoutId id="2147483738" r:id="rId10"/>
    <p:sldLayoutId id="2147483673"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DBCE8-F60C-4E3A-83C0-BDE8DD2DE1FD}"/>
              </a:ext>
            </a:extLst>
          </p:cNvPr>
          <p:cNvSpPr>
            <a:spLocks noGrp="1"/>
          </p:cNvSpPr>
          <p:nvPr>
            <p:ph type="title"/>
          </p:nvPr>
        </p:nvSpPr>
        <p:spPr>
          <a:xfrm>
            <a:off x="448056" y="388800"/>
            <a:ext cx="11301984" cy="1141200"/>
          </a:xfrm>
          <a:prstGeom prst="rect">
            <a:avLst/>
          </a:prstGeom>
        </p:spPr>
        <p:txBody>
          <a:bodyPr vert="horz" lIns="0" tIns="0" rIns="0" bIns="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BC57F-72F2-48BC-B1EE-1F2C6155D72E}"/>
              </a:ext>
            </a:extLst>
          </p:cNvPr>
          <p:cNvSpPr>
            <a:spLocks noGrp="1"/>
          </p:cNvSpPr>
          <p:nvPr>
            <p:ph type="body" idx="1"/>
          </p:nvPr>
        </p:nvSpPr>
        <p:spPr>
          <a:xfrm>
            <a:off x="448056" y="1733550"/>
            <a:ext cx="11293200" cy="3783013"/>
          </a:xfrm>
          <a:prstGeom prst="rect">
            <a:avLst/>
          </a:prstGeom>
        </p:spPr>
        <p:txBody>
          <a:bodyPr vert="horz" lIns="0" tIns="0" rIns="9144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930FBC45-A4BC-4EE5-82B1-8BC79122559A}"/>
              </a:ext>
            </a:extLst>
          </p:cNvPr>
          <p:cNvSpPr>
            <a:spLocks noGrp="1"/>
          </p:cNvSpPr>
          <p:nvPr>
            <p:ph type="ftr" sz="quarter" idx="3"/>
          </p:nvPr>
        </p:nvSpPr>
        <p:spPr>
          <a:xfrm>
            <a:off x="4370832" y="6153912"/>
            <a:ext cx="5397056" cy="502920"/>
          </a:xfrm>
          <a:prstGeom prst="rect">
            <a:avLst/>
          </a:prstGeom>
        </p:spPr>
        <p:txBody>
          <a:bodyPr vert="horz" lIns="0" tIns="0" rIns="91440" bIns="0" rtlCol="0" anchor="ctr"/>
          <a:lstStyle>
            <a:lvl1pPr algn="l">
              <a:defRPr sz="900" cap="all" spc="200" baseline="0">
                <a:solidFill>
                  <a:schemeClr val="tx2">
                    <a:alpha val="55000"/>
                  </a:schemeClr>
                </a:solidFill>
              </a:defRPr>
            </a:lvl1pPr>
          </a:lstStyle>
          <a:p>
            <a:r>
              <a:rPr lang="en-US" spc="200" dirty="0"/>
              <a:t>Sample Footer Text</a:t>
            </a:r>
          </a:p>
        </p:txBody>
      </p:sp>
      <p:sp>
        <p:nvSpPr>
          <p:cNvPr id="6" name="Slide Number Placeholder 5">
            <a:extLst>
              <a:ext uri="{FF2B5EF4-FFF2-40B4-BE49-F238E27FC236}">
                <a16:creationId xmlns:a16="http://schemas.microsoft.com/office/drawing/2014/main" id="{725E1300-1995-409E-B058-59180872B694}"/>
              </a:ext>
            </a:extLst>
          </p:cNvPr>
          <p:cNvSpPr>
            <a:spLocks noGrp="1"/>
          </p:cNvSpPr>
          <p:nvPr>
            <p:ph type="sldNum" sz="quarter" idx="4"/>
          </p:nvPr>
        </p:nvSpPr>
        <p:spPr>
          <a:xfrm>
            <a:off x="10238232" y="6153912"/>
            <a:ext cx="1510856" cy="502920"/>
          </a:xfrm>
          <a:prstGeom prst="rect">
            <a:avLst/>
          </a:prstGeom>
        </p:spPr>
        <p:txBody>
          <a:bodyPr vert="horz" lIns="0" tIns="0" rIns="0" bIns="0" rtlCol="0" anchor="ctr"/>
          <a:lstStyle>
            <a:lvl1pPr algn="r">
              <a:defRPr sz="900">
                <a:solidFill>
                  <a:schemeClr val="tx2">
                    <a:alpha val="55000"/>
                  </a:schemeClr>
                </a:solidFill>
              </a:defRPr>
            </a:lvl1pPr>
          </a:lstStyle>
          <a:p>
            <a:fld id="{0D309695-DEC3-40DA-9DF5-330280C9D0E8}" type="slidenum">
              <a:rPr lang="en-US" smtClean="0"/>
              <a:pPr/>
              <a:t>‹#›</a:t>
            </a:fld>
            <a:endParaRPr lang="en-US" dirty="0"/>
          </a:p>
        </p:txBody>
      </p:sp>
      <p:sp>
        <p:nvSpPr>
          <p:cNvPr id="10" name="Date Placeholder 3">
            <a:extLst>
              <a:ext uri="{FF2B5EF4-FFF2-40B4-BE49-F238E27FC236}">
                <a16:creationId xmlns:a16="http://schemas.microsoft.com/office/drawing/2014/main" id="{639030E9-7F3B-403F-96B2-7C2C627C30A0}"/>
              </a:ext>
            </a:extLst>
          </p:cNvPr>
          <p:cNvSpPr>
            <a:spLocks noGrp="1"/>
          </p:cNvSpPr>
          <p:nvPr>
            <p:ph type="dt" sz="half" idx="2"/>
          </p:nvPr>
        </p:nvSpPr>
        <p:spPr>
          <a:xfrm>
            <a:off x="442912" y="6152968"/>
            <a:ext cx="3457576" cy="502920"/>
          </a:xfrm>
          <a:prstGeom prst="rect">
            <a:avLst/>
          </a:prstGeom>
        </p:spPr>
        <p:txBody>
          <a:bodyPr wrap="square" lIns="0" tIns="0" rIns="0" bIns="0" anchor="ctr" anchorCtr="0">
            <a:normAutofit/>
          </a:bodyPr>
          <a:lstStyle>
            <a:lvl1pPr>
              <a:defRPr sz="900" cap="all" spc="200" baseline="0">
                <a:solidFill>
                  <a:schemeClr val="tx1">
                    <a:alpha val="55000"/>
                  </a:schemeClr>
                </a:solidFill>
              </a:defRPr>
            </a:lvl1pPr>
          </a:lstStyle>
          <a:p>
            <a:fld id="{8256C2ED-54A4-480D-B5C8-65C0D62359B9}" type="datetime2">
              <a:rPr lang="en-US" smtClean="0"/>
              <a:pPr/>
              <a:t>Sunday, October 30, 2022</a:t>
            </a:fld>
            <a:endParaRPr lang="en-US" dirty="0"/>
          </a:p>
        </p:txBody>
      </p:sp>
    </p:spTree>
    <p:extLst>
      <p:ext uri="{BB962C8B-B14F-4D97-AF65-F5344CB8AC3E}">
        <p14:creationId xmlns:p14="http://schemas.microsoft.com/office/powerpoint/2010/main" val="1226000355"/>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dt="0"/>
  <p:txStyles>
    <p:titleStyle>
      <a:lvl1pPr algn="l" defTabSz="914400" rtl="0" eaLnBrk="1" latinLnBrk="0" hangingPunct="1">
        <a:lnSpc>
          <a:spcPct val="90000"/>
        </a:lnSpc>
        <a:spcBef>
          <a:spcPct val="0"/>
        </a:spcBef>
        <a:buNone/>
        <a:defRPr sz="3200" i="1" kern="1200">
          <a:solidFill>
            <a:schemeClr val="tx2"/>
          </a:solidFill>
          <a:latin typeface="+mj-lt"/>
          <a:ea typeface="+mj-ea"/>
          <a:cs typeface="+mj-cs"/>
        </a:defRPr>
      </a:lvl1pPr>
    </p:titleStyle>
    <p:bodyStyle>
      <a:lvl1pPr marL="450000" indent="-448056" algn="l" defTabSz="914400" rtl="0" eaLnBrk="1" latinLnBrk="0" hangingPunct="1">
        <a:lnSpc>
          <a:spcPct val="140000"/>
        </a:lnSpc>
        <a:spcBef>
          <a:spcPts val="1000"/>
        </a:spcBef>
        <a:buFont typeface="Calibri Light" panose="020F0302020204030204" pitchFamily="34" charset="0"/>
        <a:buChar char="→"/>
        <a:defRPr sz="1800" kern="1200">
          <a:solidFill>
            <a:schemeClr val="tx2">
              <a:alpha val="55000"/>
            </a:schemeClr>
          </a:solidFill>
          <a:latin typeface="+mn-lt"/>
          <a:ea typeface="+mn-ea"/>
          <a:cs typeface="+mn-cs"/>
        </a:defRPr>
      </a:lvl1pPr>
      <a:lvl2pPr marL="9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2pPr>
      <a:lvl3pPr marL="13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3pPr>
      <a:lvl4pPr marL="180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4pPr>
      <a:lvl5pPr marL="2250000" indent="-448056" algn="l" defTabSz="914400" rtl="0" eaLnBrk="1" latinLnBrk="0" hangingPunct="1">
        <a:lnSpc>
          <a:spcPct val="140000"/>
        </a:lnSpc>
        <a:spcBef>
          <a:spcPts val="500"/>
        </a:spcBef>
        <a:buFont typeface="Calibri Light" panose="020F0302020204030204" pitchFamily="34" charset="0"/>
        <a:buChar char="→"/>
        <a:defRPr sz="1800" kern="1200">
          <a:solidFill>
            <a:schemeClr val="tx2">
              <a:alpha val="5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fair.org/home/richard-wolff-on-questioning-economic-fundamentals/" TargetMode="External"/><Relationship Id="rId2" Type="http://schemas.openxmlformats.org/officeDocument/2006/relationships/image" Target="../media/image1.jpeg"/><Relationship Id="rId1" Type="http://schemas.openxmlformats.org/officeDocument/2006/relationships/slideLayout" Target="../slideLayouts/slideLayout14.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2" Type="http://schemas.openxmlformats.org/officeDocument/2006/relationships/customXml" Target="../ink/ink1.xml"/><Relationship Id="rId1" Type="http://schemas.openxmlformats.org/officeDocument/2006/relationships/slideLayout" Target="../slideLayouts/slideLayout16.xml"/><Relationship Id="rId9" Type="http://schemas.openxmlformats.org/officeDocument/2006/relationships/customXml" Target="../ink/ink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frameworks-for-evaluating-the-business-environment/" TargetMode="External"/><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Freeform: Shape 31">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7" name="Rectangle 33">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758951"/>
            <a:ext cx="3880511" cy="1577849"/>
          </a:xfrm>
        </p:spPr>
        <p:txBody>
          <a:bodyPr vert="horz" lIns="91440" tIns="45720" rIns="91440" bIns="45720" rtlCol="0" anchor="t">
            <a:normAutofit/>
          </a:bodyPr>
          <a:lstStyle/>
          <a:p>
            <a:pPr algn="l"/>
            <a:r>
              <a:rPr lang="en-US" sz="3300" u="sng" kern="1200" spc="-50" baseline="0" dirty="0">
                <a:latin typeface="+mj-lt"/>
                <a:ea typeface="+mj-ea"/>
                <a:cs typeface="+mj-cs"/>
              </a:rPr>
              <a:t>Declining profitability at TM Lewin, UK</a:t>
            </a:r>
          </a:p>
        </p:txBody>
      </p:sp>
      <p:sp>
        <p:nvSpPr>
          <p:cNvPr id="3" name="Subtitle 2"/>
          <p:cNvSpPr>
            <a:spLocks noGrp="1"/>
          </p:cNvSpPr>
          <p:nvPr>
            <p:ph type="subTitle" idx="1"/>
          </p:nvPr>
        </p:nvSpPr>
        <p:spPr>
          <a:xfrm>
            <a:off x="762000" y="2611718"/>
            <a:ext cx="3880511" cy="3514164"/>
          </a:xfrm>
        </p:spPr>
        <p:txBody>
          <a:bodyPr vert="horz" lIns="91440" tIns="45720" rIns="91440" bIns="45720" rtlCol="0">
            <a:normAutofit/>
          </a:bodyPr>
          <a:lstStyle/>
          <a:p>
            <a:pPr algn="l"/>
            <a:r>
              <a:rPr lang="en-US"/>
              <a:t>Name: Ana Balteanu</a:t>
            </a:r>
          </a:p>
          <a:p>
            <a:pPr algn="l"/>
            <a:r>
              <a:rPr lang="en-US"/>
              <a:t>Student number: 21329811</a:t>
            </a:r>
          </a:p>
          <a:p>
            <a:pPr algn="l"/>
            <a:r>
              <a:rPr lang="en-US"/>
              <a:t>Module code: BMSW 4004</a:t>
            </a:r>
          </a:p>
          <a:p>
            <a:pPr algn="l"/>
            <a:r>
              <a:rPr lang="en-US"/>
              <a:t>Module Coordinator: Dr Chijioke D Uba </a:t>
            </a:r>
          </a:p>
          <a:p>
            <a:pPr algn="l"/>
            <a:endParaRPr lang="en-US"/>
          </a:p>
        </p:txBody>
      </p:sp>
      <p:pic>
        <p:nvPicPr>
          <p:cNvPr id="5" name="Picture 5" descr="A picture containing text, red, stationary&#10;&#10;Description automatically generated">
            <a:extLst>
              <a:ext uri="{FF2B5EF4-FFF2-40B4-BE49-F238E27FC236}">
                <a16:creationId xmlns:a16="http://schemas.microsoft.com/office/drawing/2014/main" id="{A9C07B38-0C9E-9A3B-7047-CB2454A5C76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496" r="9430" b="-1"/>
          <a:stretch/>
        </p:blipFill>
        <p:spPr>
          <a:xfrm>
            <a:off x="5401463" y="10"/>
            <a:ext cx="6790537" cy="6857990"/>
          </a:xfrm>
          <a:prstGeom prst="rect">
            <a:avLst/>
          </a:prstGeom>
        </p:spPr>
      </p:pic>
      <p:sp>
        <p:nvSpPr>
          <p:cNvPr id="6" name="TextBox 5">
            <a:extLst>
              <a:ext uri="{FF2B5EF4-FFF2-40B4-BE49-F238E27FC236}">
                <a16:creationId xmlns:a16="http://schemas.microsoft.com/office/drawing/2014/main" id="{654C5C18-D46F-06AB-97BA-F2138B8E1740}"/>
              </a:ext>
            </a:extLst>
          </p:cNvPr>
          <p:cNvSpPr txBox="1"/>
          <p:nvPr/>
        </p:nvSpPr>
        <p:spPr>
          <a:xfrm>
            <a:off x="9391233" y="6657945"/>
            <a:ext cx="280076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39239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29AA2-CE29-03F2-4CDF-A50E408122AD}"/>
              </a:ext>
            </a:extLst>
          </p:cNvPr>
          <p:cNvSpPr>
            <a:spLocks noGrp="1"/>
          </p:cNvSpPr>
          <p:nvPr>
            <p:ph type="title"/>
          </p:nvPr>
        </p:nvSpPr>
        <p:spPr>
          <a:xfrm>
            <a:off x="4228500" y="211140"/>
            <a:ext cx="3531600" cy="764039"/>
          </a:xfrm>
        </p:spPr>
        <p:txBody>
          <a:bodyPr anchor="t">
            <a:normAutofit/>
          </a:bodyPr>
          <a:lstStyle/>
          <a:p>
            <a:r>
              <a:rPr lang="en-GB" sz="3600" b="1" dirty="0">
                <a:latin typeface="Aharoni"/>
                <a:cs typeface="Aharoni"/>
              </a:rPr>
              <a:t>Content table</a:t>
            </a:r>
          </a:p>
        </p:txBody>
      </p:sp>
      <mc:AlternateContent xmlns:mc="http://schemas.openxmlformats.org/markup-compatibility/2006" xmlns:p14="http://schemas.microsoft.com/office/powerpoint/2010/main">
        <mc:Choice Requires="p14">
          <p:contentPart p14:bwMode="auto" r:id="rId2">
            <p14:nvContentPartPr>
              <p14:cNvPr id="143" name="Ink 142">
                <a:extLst>
                  <a:ext uri="{FF2B5EF4-FFF2-40B4-BE49-F238E27FC236}">
                    <a16:creationId xmlns:a16="http://schemas.microsoft.com/office/drawing/2014/main" id="{CB41EDA5-D4BA-FF7E-AA52-4BB8CBCACDCF}"/>
                  </a:ext>
                </a:extLst>
              </p14:cNvPr>
              <p14:cNvContentPartPr/>
              <p14:nvPr/>
            </p14:nvContentPartPr>
            <p14:xfrm>
              <a:off x="6652963" y="6450196"/>
              <a:ext cx="20443" cy="20443"/>
            </p14:xfrm>
          </p:contentPart>
        </mc:Choice>
        <mc:Fallback xmlns="">
          <p:pic>
            <p:nvPicPr>
              <p:cNvPr id="143" name="Ink 142">
                <a:extLst>
                  <a:ext uri="{FF2B5EF4-FFF2-40B4-BE49-F238E27FC236}">
                    <a16:creationId xmlns:a16="http://schemas.microsoft.com/office/drawing/2014/main" id="{CB41EDA5-D4BA-FF7E-AA52-4BB8CBCACDCF}"/>
                  </a:ext>
                </a:extLst>
              </p:cNvPr>
              <p:cNvPicPr/>
              <p:nvPr/>
            </p:nvPicPr>
            <p:blipFill>
              <a:blip r:embed="rId8"/>
              <a:stretch>
                <a:fillRect/>
              </a:stretch>
            </p:blipFill>
            <p:spPr>
              <a:xfrm>
                <a:off x="5630813" y="5428046"/>
                <a:ext cx="2044300" cy="20443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44" name="Ink 143">
                <a:extLst>
                  <a:ext uri="{FF2B5EF4-FFF2-40B4-BE49-F238E27FC236}">
                    <a16:creationId xmlns:a16="http://schemas.microsoft.com/office/drawing/2014/main" id="{B081BC11-BDF2-4666-8A5D-F30B8ED138C9}"/>
                  </a:ext>
                </a:extLst>
              </p14:cNvPr>
              <p14:cNvContentPartPr/>
              <p14:nvPr/>
            </p14:nvContentPartPr>
            <p14:xfrm>
              <a:off x="11385855" y="1461701"/>
              <a:ext cx="20443" cy="20443"/>
            </p14:xfrm>
          </p:contentPart>
        </mc:Choice>
        <mc:Fallback xmlns="">
          <p:pic>
            <p:nvPicPr>
              <p:cNvPr id="144" name="Ink 143">
                <a:extLst>
                  <a:ext uri="{FF2B5EF4-FFF2-40B4-BE49-F238E27FC236}">
                    <a16:creationId xmlns:a16="http://schemas.microsoft.com/office/drawing/2014/main" id="{B081BC11-BDF2-4666-8A5D-F30B8ED138C9}"/>
                  </a:ext>
                </a:extLst>
              </p:cNvPr>
              <p:cNvPicPr/>
              <p:nvPr/>
            </p:nvPicPr>
            <p:blipFill>
              <a:blip r:embed="rId8"/>
              <a:stretch>
                <a:fillRect/>
              </a:stretch>
            </p:blipFill>
            <p:spPr>
              <a:xfrm>
                <a:off x="10363705" y="439551"/>
                <a:ext cx="2044300" cy="2044300"/>
              </a:xfrm>
              <a:prstGeom prst="rect">
                <a:avLst/>
              </a:prstGeom>
            </p:spPr>
          </p:pic>
        </mc:Fallback>
      </mc:AlternateContent>
      <p:sp>
        <p:nvSpPr>
          <p:cNvPr id="805" name="TextBox 804">
            <a:extLst>
              <a:ext uri="{FF2B5EF4-FFF2-40B4-BE49-F238E27FC236}">
                <a16:creationId xmlns:a16="http://schemas.microsoft.com/office/drawing/2014/main" id="{E215A79D-7735-3EF9-876F-5A4FC4326C37}"/>
              </a:ext>
            </a:extLst>
          </p:cNvPr>
          <p:cNvSpPr txBox="1"/>
          <p:nvPr/>
        </p:nvSpPr>
        <p:spPr>
          <a:xfrm>
            <a:off x="440666" y="811602"/>
            <a:ext cx="11495776"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Profit decline at TM Lewin</a:t>
            </a:r>
          </a:p>
          <a:p>
            <a:pPr marL="742950" lvl="1" indent="-285750">
              <a:buFont typeface="Arial"/>
              <a:buChar char="•"/>
            </a:pPr>
            <a:r>
              <a:rPr lang="en-GB" sz="2400" dirty="0">
                <a:ea typeface="+mn-lt"/>
                <a:cs typeface="+mn-lt"/>
              </a:rPr>
              <a:t>Understanding the nature of the problem</a:t>
            </a:r>
            <a:endParaRPr lang="en-US" sz="2400">
              <a:ea typeface="+mn-lt"/>
              <a:cs typeface="+mn-lt"/>
            </a:endParaRPr>
          </a:p>
          <a:p>
            <a:pPr marL="742950" lvl="1" indent="-285750">
              <a:buFont typeface="Arial"/>
              <a:buChar char="•"/>
            </a:pPr>
            <a:r>
              <a:rPr lang="en-GB" sz="2400" dirty="0">
                <a:ea typeface="+mn-lt"/>
                <a:cs typeface="+mn-lt"/>
              </a:rPr>
              <a:t>Impact of profit decline on employees</a:t>
            </a:r>
            <a:endParaRPr lang="en-US" sz="2400">
              <a:ea typeface="+mn-lt"/>
              <a:cs typeface="+mn-lt"/>
            </a:endParaRPr>
          </a:p>
          <a:p>
            <a:pPr marL="742950" lvl="1" indent="-285750">
              <a:buFont typeface="Arial"/>
              <a:buChar char="•"/>
            </a:pPr>
            <a:r>
              <a:rPr lang="en-GB" sz="2400" dirty="0">
                <a:ea typeface="+mn-lt"/>
                <a:cs typeface="+mn-lt"/>
              </a:rPr>
              <a:t>Impact of profit decline on TM Lewin</a:t>
            </a:r>
            <a:endParaRPr lang="en-GB" sz="2400" dirty="0"/>
          </a:p>
          <a:p>
            <a:pPr lvl="1"/>
            <a:endParaRPr lang="en-GB" dirty="0"/>
          </a:p>
          <a:p>
            <a:pPr marL="285750" indent="-285750">
              <a:buFont typeface="Wingdings"/>
              <a:buChar char="Ø"/>
            </a:pPr>
            <a:endParaRPr lang="en-GB" dirty="0"/>
          </a:p>
        </p:txBody>
      </p:sp>
      <p:sp>
        <p:nvSpPr>
          <p:cNvPr id="806" name="TextBox 805">
            <a:extLst>
              <a:ext uri="{FF2B5EF4-FFF2-40B4-BE49-F238E27FC236}">
                <a16:creationId xmlns:a16="http://schemas.microsoft.com/office/drawing/2014/main" id="{185BDA9A-F256-9EF0-647D-8203548C82CB}"/>
              </a:ext>
            </a:extLst>
          </p:cNvPr>
          <p:cNvSpPr txBox="1"/>
          <p:nvPr/>
        </p:nvSpPr>
        <p:spPr>
          <a:xfrm>
            <a:off x="382438" y="2508849"/>
            <a:ext cx="11418138"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PESTEL analysis</a:t>
            </a:r>
          </a:p>
          <a:p>
            <a:r>
              <a:rPr lang="en-GB" sz="2400" dirty="0"/>
              <a:t>Fishbone diagram</a:t>
            </a:r>
          </a:p>
          <a:p>
            <a:r>
              <a:rPr lang="en-GB" sz="2400" dirty="0"/>
              <a:t>Grid analysis</a:t>
            </a:r>
          </a:p>
          <a:p>
            <a:r>
              <a:rPr lang="en-GB" sz="2400" dirty="0"/>
              <a:t>Identification of possible solutions</a:t>
            </a:r>
          </a:p>
          <a:p>
            <a:endParaRPr lang="en-GB" dirty="0">
              <a:ea typeface="+mn-lt"/>
              <a:cs typeface="+mn-lt"/>
            </a:endParaRPr>
          </a:p>
        </p:txBody>
      </p:sp>
      <p:sp>
        <p:nvSpPr>
          <p:cNvPr id="807" name="TextBox 806">
            <a:extLst>
              <a:ext uri="{FF2B5EF4-FFF2-40B4-BE49-F238E27FC236}">
                <a16:creationId xmlns:a16="http://schemas.microsoft.com/office/drawing/2014/main" id="{88DFB88E-4561-22A7-3D8E-BEBE7F505FEA}"/>
              </a:ext>
            </a:extLst>
          </p:cNvPr>
          <p:cNvSpPr txBox="1"/>
          <p:nvPr/>
        </p:nvSpPr>
        <p:spPr>
          <a:xfrm>
            <a:off x="306238" y="4117675"/>
            <a:ext cx="1160756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Grid analysis</a:t>
            </a:r>
          </a:p>
          <a:p>
            <a:r>
              <a:rPr lang="en-GB" sz="2400" dirty="0"/>
              <a:t>Evaluation of best solution</a:t>
            </a:r>
          </a:p>
          <a:p>
            <a:r>
              <a:rPr lang="en-GB" sz="2400" dirty="0"/>
              <a:t>Conclusion</a:t>
            </a:r>
          </a:p>
        </p:txBody>
      </p:sp>
    </p:spTree>
    <p:extLst>
      <p:ext uri="{BB962C8B-B14F-4D97-AF65-F5344CB8AC3E}">
        <p14:creationId xmlns:p14="http://schemas.microsoft.com/office/powerpoint/2010/main" val="30221969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A87A0-FD22-F4CC-C4FF-F1E0959D1883}"/>
              </a:ext>
            </a:extLst>
          </p:cNvPr>
          <p:cNvSpPr>
            <a:spLocks noGrp="1"/>
          </p:cNvSpPr>
          <p:nvPr>
            <p:ph type="title"/>
          </p:nvPr>
        </p:nvSpPr>
        <p:spPr/>
        <p:txBody>
          <a:bodyPr/>
          <a:lstStyle/>
          <a:p>
            <a:pPr algn="ctr"/>
            <a:r>
              <a:rPr lang="en-GB" b="1" i="1" u="sng" dirty="0">
                <a:ea typeface="+mj-lt"/>
                <a:cs typeface="+mj-lt"/>
              </a:rPr>
              <a:t>Profit decline </a:t>
            </a:r>
            <a:endParaRPr lang="en-US" i="1" u="sng" dirty="0"/>
          </a:p>
        </p:txBody>
      </p:sp>
      <p:sp>
        <p:nvSpPr>
          <p:cNvPr id="3" name="Content Placeholder 2">
            <a:extLst>
              <a:ext uri="{FF2B5EF4-FFF2-40B4-BE49-F238E27FC236}">
                <a16:creationId xmlns:a16="http://schemas.microsoft.com/office/drawing/2014/main" id="{2673AC8E-4D89-C32C-790D-AF1D1A1D475F}"/>
              </a:ext>
            </a:extLst>
          </p:cNvPr>
          <p:cNvSpPr>
            <a:spLocks noGrp="1"/>
          </p:cNvSpPr>
          <p:nvPr>
            <p:ph idx="1"/>
          </p:nvPr>
        </p:nvSpPr>
        <p:spPr/>
        <p:txBody>
          <a:bodyPr vert="horz" lIns="91440" tIns="45720" rIns="91440" bIns="45720" rtlCol="0" anchor="t">
            <a:normAutofit/>
          </a:bodyPr>
          <a:lstStyle/>
          <a:p>
            <a:pPr marL="359410" indent="-359410"/>
            <a:r>
              <a:rPr lang="en-GB" b="1" dirty="0">
                <a:solidFill>
                  <a:schemeClr val="tx1"/>
                </a:solidFill>
                <a:ea typeface="+mn-lt"/>
                <a:cs typeface="+mn-lt"/>
              </a:rPr>
              <a:t>Understanding the problem that caused profit decline, and the impact that effected the staff at TM Lewin</a:t>
            </a:r>
          </a:p>
          <a:p>
            <a:pPr marL="359410" indent="-359410"/>
            <a:endParaRPr lang="en-GB" b="1" dirty="0">
              <a:solidFill>
                <a:schemeClr val="tx2"/>
              </a:solidFill>
              <a:ea typeface="+mn-lt"/>
              <a:cs typeface="+mn-lt"/>
            </a:endParaRPr>
          </a:p>
          <a:p>
            <a:pPr marL="359410" indent="-359410"/>
            <a:r>
              <a:rPr lang="en-GB" b="1" dirty="0">
                <a:solidFill>
                  <a:schemeClr val="tx2"/>
                </a:solidFill>
                <a:ea typeface="+mn-lt"/>
                <a:cs typeface="+mn-lt"/>
              </a:rPr>
              <a:t>The pandemic set the retail sector difficult challenges. Our focus is the declining profitability at TM Lewin, it has fallen into administration twice. The goal is to find the perfect solution, get the company up and running.</a:t>
            </a:r>
            <a:endParaRPr lang="en-GB" b="1">
              <a:solidFill>
                <a:schemeClr val="tx2"/>
              </a:solidFill>
            </a:endParaRPr>
          </a:p>
        </p:txBody>
      </p:sp>
    </p:spTree>
    <p:extLst>
      <p:ext uri="{BB962C8B-B14F-4D97-AF65-F5344CB8AC3E}">
        <p14:creationId xmlns:p14="http://schemas.microsoft.com/office/powerpoint/2010/main" val="2497252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93773F-8E9F-4F3E-A7D2-0EBECA70A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F11EE04-2476-7C30-396F-E883040B9F69}"/>
              </a:ext>
            </a:extLst>
          </p:cNvPr>
          <p:cNvSpPr txBox="1"/>
          <p:nvPr/>
        </p:nvSpPr>
        <p:spPr>
          <a:xfrm>
            <a:off x="588393" y="842873"/>
            <a:ext cx="11014853"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u="sng" dirty="0"/>
              <a:t>Understanding the nature of the problem</a:t>
            </a:r>
          </a:p>
          <a:p>
            <a:endParaRPr lang="en-GB" sz="2400" b="1" i="1" u="sng" dirty="0"/>
          </a:p>
          <a:p>
            <a:pPr marL="342900" indent="-342900">
              <a:buFont typeface="Arial"/>
              <a:buChar char="•"/>
            </a:pPr>
            <a:r>
              <a:rPr lang="en-GB" sz="2400" dirty="0"/>
              <a:t>The pandemic has let to a lockdown. its restrictions meant people working from home and fewer large events.</a:t>
            </a:r>
          </a:p>
          <a:p>
            <a:pPr marL="342900" indent="-342900">
              <a:buFont typeface="Arial"/>
              <a:buChar char="•"/>
            </a:pPr>
            <a:r>
              <a:rPr lang="en-GB" sz="2400" dirty="0"/>
              <a:t>Cost of living and inflation had a big impact on consumer spending, causing reductions in profit </a:t>
            </a:r>
          </a:p>
          <a:p>
            <a:pPr marL="342900" indent="-342900">
              <a:buFont typeface="Arial"/>
              <a:buChar char="•"/>
            </a:pPr>
            <a:endParaRPr lang="en-GB" sz="2400" dirty="0"/>
          </a:p>
          <a:p>
            <a:r>
              <a:rPr lang="en-GB" sz="2400" b="1" i="1" u="sng" dirty="0"/>
              <a:t>Impact on the  company and employees</a:t>
            </a:r>
          </a:p>
          <a:p>
            <a:endParaRPr lang="en-GB" sz="2400" b="1" i="1" u="sng" dirty="0"/>
          </a:p>
          <a:p>
            <a:pPr marL="342900" indent="-342900">
              <a:buFont typeface="Arial"/>
              <a:buChar char="•"/>
            </a:pPr>
            <a:r>
              <a:rPr lang="en-GB" sz="2400" dirty="0"/>
              <a:t>Lockdown restriction led to shop closure with employee not needed</a:t>
            </a:r>
          </a:p>
          <a:p>
            <a:pPr marL="342900" indent="-342900">
              <a:buFont typeface="Arial"/>
              <a:buChar char="•"/>
            </a:pPr>
            <a:endParaRPr lang="en-GB" sz="2400" b="1" dirty="0"/>
          </a:p>
        </p:txBody>
      </p:sp>
    </p:spTree>
    <p:extLst>
      <p:ext uri="{BB962C8B-B14F-4D97-AF65-F5344CB8AC3E}">
        <p14:creationId xmlns:p14="http://schemas.microsoft.com/office/powerpoint/2010/main" val="269274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p:tgtEl>
                                          <p:spTgt spid="8"/>
                                        </p:tgtEl>
                                        <p:attrNameLst>
                                          <p:attrName>ppt_y</p:attrName>
                                        </p:attrNameLst>
                                      </p:cBhvr>
                                      <p:tavLst>
                                        <p:tav tm="0">
                                          <p:val>
                                            <p:strVal val="#ppt_y+#ppt_h*1.125000"/>
                                          </p:val>
                                        </p:tav>
                                        <p:tav tm="100000">
                                          <p:val>
                                            <p:strVal val="#ppt_y"/>
                                          </p:val>
                                        </p:tav>
                                      </p:tavLst>
                                    </p:anim>
                                    <p:animEffect transition="in" filter="wipe(up)">
                                      <p:cBhvr>
                                        <p:cTn id="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71BDB8-5E0B-0805-DDA3-6C41D1B1364A}"/>
              </a:ext>
            </a:extLst>
          </p:cNvPr>
          <p:cNvSpPr>
            <a:spLocks noGrp="1"/>
          </p:cNvSpPr>
          <p:nvPr>
            <p:ph type="title"/>
          </p:nvPr>
        </p:nvSpPr>
        <p:spPr>
          <a:xfrm>
            <a:off x="6163464" y="755650"/>
            <a:ext cx="5266535" cy="1345115"/>
          </a:xfrm>
        </p:spPr>
        <p:txBody>
          <a:bodyPr vert="horz" lIns="91440" tIns="45720" rIns="91440" bIns="45720" rtlCol="0" anchor="t">
            <a:normAutofit/>
          </a:bodyPr>
          <a:lstStyle/>
          <a:p>
            <a:pPr>
              <a:lnSpc>
                <a:spcPct val="95000"/>
              </a:lnSpc>
            </a:pPr>
            <a:r>
              <a:rPr lang="en-US" sz="4200" u="sng" kern="1200" spc="-50" baseline="0" dirty="0">
                <a:latin typeface="+mj-lt"/>
                <a:ea typeface="+mj-ea"/>
                <a:cs typeface="+mj-cs"/>
              </a:rPr>
              <a:t>Pestel analysis</a:t>
            </a:r>
            <a:r>
              <a:rPr lang="en-US" sz="4200" u="sng" dirty="0"/>
              <a:t> </a:t>
            </a:r>
            <a:endParaRPr lang="en-US" sz="4200" kern="1200" spc="-50" baseline="0">
              <a:solidFill>
                <a:schemeClr val="tx1"/>
              </a:solidFill>
              <a:latin typeface="+mj-lt"/>
              <a:ea typeface="+mj-ea"/>
              <a:cs typeface="+mj-cs"/>
            </a:endParaRPr>
          </a:p>
        </p:txBody>
      </p:sp>
      <p:sp>
        <p:nvSpPr>
          <p:cNvPr id="4" name="Text Placeholder 3">
            <a:extLst>
              <a:ext uri="{FF2B5EF4-FFF2-40B4-BE49-F238E27FC236}">
                <a16:creationId xmlns:a16="http://schemas.microsoft.com/office/drawing/2014/main" id="{FBDBB2E1-D6A6-008E-0B4D-E02652CA9DA5}"/>
              </a:ext>
            </a:extLst>
          </p:cNvPr>
          <p:cNvSpPr>
            <a:spLocks noGrp="1"/>
          </p:cNvSpPr>
          <p:nvPr>
            <p:ph type="body" sz="half" idx="2"/>
          </p:nvPr>
        </p:nvSpPr>
        <p:spPr>
          <a:xfrm>
            <a:off x="5329578" y="1618498"/>
            <a:ext cx="6100421" cy="4488831"/>
          </a:xfrm>
        </p:spPr>
        <p:txBody>
          <a:bodyPr vert="horz" lIns="91440" tIns="45720" rIns="91440" bIns="45720" rtlCol="0" anchor="t">
            <a:normAutofit/>
          </a:bodyPr>
          <a:lstStyle/>
          <a:p>
            <a:r>
              <a:rPr lang="en-US" i="1" dirty="0"/>
              <a:t>Pestel analysis used to understand the external factors  causing profit decline at TM Lewin</a:t>
            </a:r>
          </a:p>
          <a:p>
            <a:endParaRPr lang="en-US" dirty="0"/>
          </a:p>
          <a:p>
            <a:endParaRPr lang="en-US" dirty="0"/>
          </a:p>
          <a:p>
            <a:r>
              <a:rPr lang="en-US" dirty="0"/>
              <a:t>Pestel is relevant in figuring out the nature of the problem, that could be political, economic, social, technological, legal or environmental. </a:t>
            </a:r>
            <a:endParaRPr lang="en-US"/>
          </a:p>
          <a:p>
            <a:endParaRPr lang="en-US" dirty="0"/>
          </a:p>
          <a:p>
            <a:endParaRPr lang="en-US" dirty="0"/>
          </a:p>
          <a:p>
            <a:r>
              <a:rPr lang="en-US" dirty="0"/>
              <a:t>In the next slide, there is a detailed </a:t>
            </a:r>
            <a:r>
              <a:rPr lang="en-US" dirty="0" err="1"/>
              <a:t>pestel</a:t>
            </a:r>
            <a:r>
              <a:rPr lang="en-US" dirty="0"/>
              <a:t> analysis</a:t>
            </a:r>
          </a:p>
        </p:txBody>
      </p:sp>
      <p:pic>
        <p:nvPicPr>
          <p:cNvPr id="3" name="Picture 4" descr="Graphical user interface, application&#10;&#10;Description automatically generated">
            <a:extLst>
              <a:ext uri="{FF2B5EF4-FFF2-40B4-BE49-F238E27FC236}">
                <a16:creationId xmlns:a16="http://schemas.microsoft.com/office/drawing/2014/main" id="{424BB339-C505-F93B-AF84-67FFFF7C021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9985" y="580845"/>
            <a:ext cx="4152181" cy="6242649"/>
          </a:xfrm>
          <a:prstGeom prst="rect">
            <a:avLst/>
          </a:prstGeom>
        </p:spPr>
      </p:pic>
    </p:spTree>
    <p:extLst>
      <p:ext uri="{BB962C8B-B14F-4D97-AF65-F5344CB8AC3E}">
        <p14:creationId xmlns:p14="http://schemas.microsoft.com/office/powerpoint/2010/main" val="181327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F73CA-7474-B3A8-F6DB-58C1B518C5FF}"/>
              </a:ext>
            </a:extLst>
          </p:cNvPr>
          <p:cNvSpPr>
            <a:spLocks noGrp="1"/>
          </p:cNvSpPr>
          <p:nvPr>
            <p:ph type="title"/>
          </p:nvPr>
        </p:nvSpPr>
        <p:spPr>
          <a:xfrm>
            <a:off x="967854" y="171860"/>
            <a:ext cx="10355403" cy="1540106"/>
          </a:xfrm>
        </p:spPr>
        <p:txBody>
          <a:bodyPr vert="horz" lIns="91440" tIns="45720" rIns="91440" bIns="45720" rtlCol="0" anchor="t">
            <a:normAutofit/>
          </a:bodyPr>
          <a:lstStyle/>
          <a:p>
            <a:r>
              <a:rPr lang="en-US" i="1" u="sng" kern="1200" spc="100" baseline="0" dirty="0">
                <a:latin typeface="+mj-lt"/>
                <a:ea typeface="+mj-ea"/>
                <a:cs typeface="+mj-cs"/>
              </a:rPr>
              <a:t>PESTEL analysis</a:t>
            </a:r>
          </a:p>
        </p:txBody>
      </p:sp>
      <p:cxnSp>
        <p:nvCxnSpPr>
          <p:cNvPr id="59" name="Straight Connector 58">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D1DAD450-4FD5-523F-F81B-D31909098FF7}"/>
              </a:ext>
            </a:extLst>
          </p:cNvPr>
          <p:cNvSpPr txBox="1"/>
          <p:nvPr/>
        </p:nvSpPr>
        <p:spPr>
          <a:xfrm>
            <a:off x="1097251" y="1279994"/>
            <a:ext cx="10663996" cy="286134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182880" indent="-285750">
              <a:spcBef>
                <a:spcPts val="400"/>
              </a:spcBef>
              <a:spcAft>
                <a:spcPts val="400"/>
              </a:spcAft>
              <a:buFont typeface="Arial" panose="020B0604020202020204" pitchFamily="34" charset="0"/>
              <a:buChar char="•"/>
            </a:pPr>
            <a:r>
              <a:rPr lang="en-US" dirty="0">
                <a:solidFill>
                  <a:schemeClr val="tx1">
                    <a:lumMod val="85000"/>
                    <a:lumOff val="15000"/>
                  </a:schemeClr>
                </a:solidFill>
              </a:rPr>
              <a:t>Political:</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The COVID-19 lockdown suggested people to stay at home as much as possible,  </a:t>
            </a:r>
            <a:r>
              <a:rPr lang="en-US" dirty="0" err="1">
                <a:solidFill>
                  <a:schemeClr val="tx1">
                    <a:lumMod val="85000"/>
                    <a:lumOff val="15000"/>
                  </a:schemeClr>
                </a:solidFill>
              </a:rPr>
              <a:t>unabling</a:t>
            </a:r>
            <a:r>
              <a:rPr lang="en-US" dirty="0">
                <a:solidFill>
                  <a:schemeClr val="tx1">
                    <a:lumMod val="85000"/>
                    <a:lumOff val="15000"/>
                  </a:schemeClr>
                </a:solidFill>
              </a:rPr>
              <a:t> them to physically  shop at stores, this has let to a sale decrease</a:t>
            </a:r>
          </a:p>
          <a:p>
            <a:pPr marL="182880" indent="-342900">
              <a:spcBef>
                <a:spcPts val="400"/>
              </a:spcBef>
              <a:spcAft>
                <a:spcPts val="400"/>
              </a:spcAft>
              <a:buFont typeface="Arial" panose="020B0604020202020204" pitchFamily="34" charset="0"/>
              <a:buChar char="•"/>
            </a:pPr>
            <a:r>
              <a:rPr lang="en-US" dirty="0">
                <a:solidFill>
                  <a:schemeClr val="tx1">
                    <a:lumMod val="85000"/>
                    <a:lumOff val="15000"/>
                  </a:schemeClr>
                </a:solidFill>
              </a:rPr>
              <a:t>Economic</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The arising of cost of living has put both costumers and companies in difficulty. The high price of the goods are not attracting to costumers, and companies are not eager in investing,.</a:t>
            </a:r>
          </a:p>
          <a:p>
            <a:pPr marL="182880" indent="-342900">
              <a:spcBef>
                <a:spcPts val="400"/>
              </a:spcBef>
              <a:spcAft>
                <a:spcPts val="400"/>
              </a:spcAft>
              <a:buFont typeface="Arial" panose="020B0604020202020204" pitchFamily="34" charset="0"/>
              <a:buChar char="•"/>
            </a:pPr>
            <a:r>
              <a:rPr lang="en-US" dirty="0">
                <a:solidFill>
                  <a:schemeClr val="tx1">
                    <a:lumMod val="85000"/>
                    <a:lumOff val="15000"/>
                  </a:schemeClr>
                </a:solidFill>
              </a:rPr>
              <a:t>Social</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The pandemic lockdown has shut every social event, this didn’t give costumers reasons to buy formal attire</a:t>
            </a:r>
          </a:p>
          <a:p>
            <a:pPr marL="182880" indent="-342900">
              <a:spcBef>
                <a:spcPts val="400"/>
              </a:spcBef>
              <a:spcAft>
                <a:spcPts val="400"/>
              </a:spcAft>
              <a:buFont typeface="Arial" panose="020B0604020202020204" pitchFamily="34" charset="0"/>
              <a:buChar char="•"/>
            </a:pPr>
            <a:r>
              <a:rPr lang="en-US" dirty="0">
                <a:solidFill>
                  <a:schemeClr val="tx1">
                    <a:lumMod val="85000"/>
                    <a:lumOff val="15000"/>
                  </a:schemeClr>
                </a:solidFill>
              </a:rPr>
              <a:t>Technology </a:t>
            </a:r>
          </a:p>
          <a:p>
            <a:pPr marL="182880">
              <a:spcBef>
                <a:spcPts val="400"/>
              </a:spcBef>
              <a:spcAft>
                <a:spcPts val="400"/>
              </a:spcAft>
              <a:buFont typeface="Arial" panose="020B0604020202020204" pitchFamily="34" charset="0"/>
            </a:pPr>
            <a:r>
              <a:rPr lang="en-US" dirty="0">
                <a:solidFill>
                  <a:schemeClr val="tx1">
                    <a:lumMod val="85000"/>
                    <a:lumOff val="15000"/>
                  </a:schemeClr>
                </a:solidFill>
              </a:rPr>
              <a:t>People were forced to work from home, via online platforms, there was no need to buy new office clothes.</a:t>
            </a:r>
          </a:p>
        </p:txBody>
      </p:sp>
      <p:sp>
        <p:nvSpPr>
          <p:cNvPr id="6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5" name="TextBox 4">
            <a:extLst>
              <a:ext uri="{FF2B5EF4-FFF2-40B4-BE49-F238E27FC236}">
                <a16:creationId xmlns:a16="http://schemas.microsoft.com/office/drawing/2014/main" id="{47757C5F-D551-DF01-C21E-C4DC2B5AAA67}"/>
              </a:ext>
            </a:extLst>
          </p:cNvPr>
          <p:cNvSpPr txBox="1"/>
          <p:nvPr/>
        </p:nvSpPr>
        <p:spPr>
          <a:xfrm>
            <a:off x="1110292" y="5391150"/>
            <a:ext cx="1037578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Environmental: n/a</a:t>
            </a:r>
          </a:p>
          <a:p>
            <a:pPr marL="285750" indent="-285750">
              <a:buFont typeface="Arial"/>
              <a:buChar char="•"/>
            </a:pPr>
            <a:r>
              <a:rPr lang="en-GB" dirty="0"/>
              <a:t>Legal </a:t>
            </a:r>
          </a:p>
          <a:p>
            <a:r>
              <a:rPr lang="en-GB" dirty="0"/>
              <a:t>Lorry drivers were restricted from traveling, to avoid spreading the virus, companies had supply issues</a:t>
            </a:r>
            <a:endParaRPr lang="en-GB"/>
          </a:p>
          <a:p>
            <a:endParaRPr lang="en-GB" dirty="0"/>
          </a:p>
        </p:txBody>
      </p:sp>
    </p:spTree>
    <p:extLst>
      <p:ext uri="{BB962C8B-B14F-4D97-AF65-F5344CB8AC3E}">
        <p14:creationId xmlns:p14="http://schemas.microsoft.com/office/powerpoint/2010/main" val="1681983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7BB13-CE27-5EEA-FD83-98FE44EEAC75}"/>
              </a:ext>
            </a:extLst>
          </p:cNvPr>
          <p:cNvSpPr>
            <a:spLocks noGrp="1"/>
          </p:cNvSpPr>
          <p:nvPr>
            <p:ph type="title"/>
          </p:nvPr>
        </p:nvSpPr>
        <p:spPr>
          <a:xfrm>
            <a:off x="758952" y="758951"/>
            <a:ext cx="4782039" cy="1966747"/>
          </a:xfrm>
        </p:spPr>
        <p:txBody>
          <a:bodyPr vert="horz" lIns="91440" tIns="45720" rIns="91440" bIns="45720" rtlCol="0" anchor="ctr">
            <a:normAutofit/>
          </a:bodyPr>
          <a:lstStyle/>
          <a:p>
            <a:r>
              <a:rPr lang="en-US" sz="4200"/>
              <a:t>Cause and effect analysis: Fishbone diagram</a:t>
            </a:r>
          </a:p>
        </p:txBody>
      </p:sp>
      <p:cxnSp>
        <p:nvCxnSpPr>
          <p:cNvPr id="38" name="Straight Connector 32">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9" name="Content Placeholder 2">
            <a:extLst>
              <a:ext uri="{FF2B5EF4-FFF2-40B4-BE49-F238E27FC236}">
                <a16:creationId xmlns:a16="http://schemas.microsoft.com/office/drawing/2014/main" id="{D33703B2-51CC-C5CE-F8D9-07311A08F5F2}"/>
              </a:ext>
            </a:extLst>
          </p:cNvPr>
          <p:cNvSpPr>
            <a:spLocks noGrp="1"/>
          </p:cNvSpPr>
          <p:nvPr>
            <p:ph idx="1"/>
          </p:nvPr>
        </p:nvSpPr>
        <p:spPr>
          <a:xfrm>
            <a:off x="341883" y="3032288"/>
            <a:ext cx="6004241" cy="2620405"/>
          </a:xfrm>
        </p:spPr>
        <p:txBody>
          <a:bodyPr vert="horz" lIns="91440" tIns="45720" rIns="91440" bIns="45720" rtlCol="0" anchor="t">
            <a:normAutofit/>
          </a:bodyPr>
          <a:lstStyle/>
          <a:p>
            <a:pPr marL="0" indent="0">
              <a:lnSpc>
                <a:spcPct val="100000"/>
              </a:lnSpc>
              <a:buNone/>
            </a:pPr>
            <a:r>
              <a:rPr lang="en-US" sz="1900" dirty="0"/>
              <a:t>A fishbone diagram is the most effective way to connect causes and effects of a problem, it helps</a:t>
            </a:r>
            <a:r>
              <a:rPr lang="en-US" sz="1900" dirty="0">
                <a:ea typeface="+mn-lt"/>
                <a:cs typeface="+mn-lt"/>
              </a:rPr>
              <a:t> team members communicate with the rest of the organization.</a:t>
            </a:r>
          </a:p>
          <a:p>
            <a:pPr marL="0" indent="0">
              <a:lnSpc>
                <a:spcPct val="100000"/>
              </a:lnSpc>
              <a:buNone/>
            </a:pPr>
            <a:endParaRPr lang="en-US" sz="1900"/>
          </a:p>
          <a:p>
            <a:pPr marL="0" indent="0">
              <a:lnSpc>
                <a:spcPct val="100000"/>
              </a:lnSpc>
              <a:buNone/>
            </a:pPr>
            <a:r>
              <a:rPr lang="en-US" sz="1900" i="1" dirty="0"/>
              <a:t>Fishbone diagram displayed in the next slide</a:t>
            </a:r>
          </a:p>
        </p:txBody>
      </p:sp>
      <p:pic>
        <p:nvPicPr>
          <p:cNvPr id="40" name="Picture 26" descr="3D spheres connected with a red line">
            <a:extLst>
              <a:ext uri="{FF2B5EF4-FFF2-40B4-BE49-F238E27FC236}">
                <a16:creationId xmlns:a16="http://schemas.microsoft.com/office/drawing/2014/main" id="{EA96BBC7-7080-F074-030D-D58984B6E6A6}"/>
              </a:ext>
            </a:extLst>
          </p:cNvPr>
          <p:cNvPicPr>
            <a:picLocks noChangeAspect="1"/>
          </p:cNvPicPr>
          <p:nvPr/>
        </p:nvPicPr>
        <p:blipFill rotWithShape="1">
          <a:blip r:embed="rId2"/>
          <a:srcRect l="17809" r="15526" b="4"/>
          <a:stretch/>
        </p:blipFill>
        <p:spPr>
          <a:xfrm>
            <a:off x="6096000" y="10"/>
            <a:ext cx="6095998" cy="6857990"/>
          </a:xfrm>
          <a:prstGeom prst="rect">
            <a:avLst/>
          </a:prstGeom>
        </p:spPr>
      </p:pic>
      <p:sp>
        <p:nvSpPr>
          <p:cNvPr id="4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340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40"/>
                                        </p:tgtEl>
                                        <p:attrNameLst>
                                          <p:attrName>style.visibility</p:attrName>
                                        </p:attrNameLst>
                                      </p:cBhvr>
                                      <p:to>
                                        <p:strVal val="visible"/>
                                      </p:to>
                                    </p:set>
                                    <p:anim calcmode="lin" valueType="num">
                                      <p:cBhvr additive="base">
                                        <p:cTn id="11" dur="500" fill="hold"/>
                                        <p:tgtEl>
                                          <p:spTgt spid="40"/>
                                        </p:tgtEl>
                                        <p:attrNameLst>
                                          <p:attrName>ppt_x</p:attrName>
                                        </p:attrNameLst>
                                      </p:cBhvr>
                                      <p:tavLst>
                                        <p:tav tm="0">
                                          <p:val>
                                            <p:strVal val="#ppt_x"/>
                                          </p:val>
                                        </p:tav>
                                        <p:tav tm="100000">
                                          <p:val>
                                            <p:strVal val="#ppt_x"/>
                                          </p:val>
                                        </p:tav>
                                      </p:tavLst>
                                    </p:anim>
                                    <p:anim calcmode="lin" valueType="num">
                                      <p:cBhvr additive="base">
                                        <p:cTn id="12"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9"/>
                                        </p:tgtEl>
                                        <p:attrNameLst>
                                          <p:attrName>style.visibility</p:attrName>
                                        </p:attrNameLst>
                                      </p:cBhvr>
                                      <p:to>
                                        <p:strVal val="visible"/>
                                      </p:to>
                                    </p:set>
                                    <p:animEffect transition="in" filter="checkerboard(across)">
                                      <p:cBhvr>
                                        <p:cTn id="17"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9"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1" name="Straight Connector 10">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5" name="Straight Arrow Connector 24">
            <a:extLst>
              <a:ext uri="{FF2B5EF4-FFF2-40B4-BE49-F238E27FC236}">
                <a16:creationId xmlns:a16="http://schemas.microsoft.com/office/drawing/2014/main" id="{19D19207-8011-AA59-0B03-72E92D61830E}"/>
              </a:ext>
            </a:extLst>
          </p:cNvPr>
          <p:cNvCxnSpPr/>
          <p:nvPr/>
        </p:nvCxnSpPr>
        <p:spPr>
          <a:xfrm>
            <a:off x="563593" y="3446253"/>
            <a:ext cx="9560941" cy="13608"/>
          </a:xfrm>
          <a:prstGeom prst="straightConnector1">
            <a:avLst/>
          </a:prstGeom>
        </p:spPr>
        <p:style>
          <a:lnRef idx="1">
            <a:schemeClr val="dk1"/>
          </a:lnRef>
          <a:fillRef idx="0">
            <a:schemeClr val="dk1"/>
          </a:fillRef>
          <a:effectRef idx="0">
            <a:schemeClr val="dk1"/>
          </a:effectRef>
          <a:fontRef idx="minor">
            <a:schemeClr val="tx1"/>
          </a:fontRef>
        </p:style>
      </p:cxnSp>
      <p:cxnSp>
        <p:nvCxnSpPr>
          <p:cNvPr id="2" name="Straight Arrow Connector 1">
            <a:extLst>
              <a:ext uri="{FF2B5EF4-FFF2-40B4-BE49-F238E27FC236}">
                <a16:creationId xmlns:a16="http://schemas.microsoft.com/office/drawing/2014/main" id="{B5ABA67E-FA65-16F8-CB1A-35421B2E89AE}"/>
              </a:ext>
            </a:extLst>
          </p:cNvPr>
          <p:cNvCxnSpPr/>
          <p:nvPr/>
        </p:nvCxnSpPr>
        <p:spPr>
          <a:xfrm>
            <a:off x="7366908" y="1162051"/>
            <a:ext cx="1374320" cy="232682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CA660F25-A24A-58BF-81BC-828FB4DF98AE}"/>
              </a:ext>
            </a:extLst>
          </p:cNvPr>
          <p:cNvCxnSpPr/>
          <p:nvPr/>
        </p:nvCxnSpPr>
        <p:spPr>
          <a:xfrm>
            <a:off x="4733925" y="1250497"/>
            <a:ext cx="1224642" cy="2231570"/>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5" name="Straight Arrow Connector 4">
            <a:extLst>
              <a:ext uri="{FF2B5EF4-FFF2-40B4-BE49-F238E27FC236}">
                <a16:creationId xmlns:a16="http://schemas.microsoft.com/office/drawing/2014/main" id="{68FB4C1D-9425-B8F0-56BC-3F3D05A39CD5}"/>
              </a:ext>
            </a:extLst>
          </p:cNvPr>
          <p:cNvCxnSpPr/>
          <p:nvPr/>
        </p:nvCxnSpPr>
        <p:spPr>
          <a:xfrm>
            <a:off x="2060122" y="1257301"/>
            <a:ext cx="1279070" cy="213632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Rectangle: Rounded Corners 5">
            <a:extLst>
              <a:ext uri="{FF2B5EF4-FFF2-40B4-BE49-F238E27FC236}">
                <a16:creationId xmlns:a16="http://schemas.microsoft.com/office/drawing/2014/main" id="{743216BA-666E-8D1A-86C1-ED3144D99169}"/>
              </a:ext>
            </a:extLst>
          </p:cNvPr>
          <p:cNvSpPr/>
          <p:nvPr/>
        </p:nvSpPr>
        <p:spPr>
          <a:xfrm>
            <a:off x="6802210" y="352425"/>
            <a:ext cx="1211035" cy="925285"/>
          </a:xfrm>
          <a:prstGeom prst="roundRect">
            <a:avLst/>
          </a:prstGeom>
          <a:solidFill>
            <a:srgbClr val="E625AC">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068F357F-F7B3-4AA3-AC28-9F4654182900}"/>
              </a:ext>
            </a:extLst>
          </p:cNvPr>
          <p:cNvSpPr txBox="1"/>
          <p:nvPr/>
        </p:nvSpPr>
        <p:spPr>
          <a:xfrm>
            <a:off x="6847113" y="644978"/>
            <a:ext cx="114572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dirty="0"/>
              <a:t>Pandemic</a:t>
            </a:r>
          </a:p>
        </p:txBody>
      </p:sp>
      <p:sp>
        <p:nvSpPr>
          <p:cNvPr id="8" name="Rectangle 7">
            <a:extLst>
              <a:ext uri="{FF2B5EF4-FFF2-40B4-BE49-F238E27FC236}">
                <a16:creationId xmlns:a16="http://schemas.microsoft.com/office/drawing/2014/main" id="{58E4A9E9-7ECC-2668-1A07-34058FCF68BF}"/>
              </a:ext>
            </a:extLst>
          </p:cNvPr>
          <p:cNvSpPr/>
          <p:nvPr/>
        </p:nvSpPr>
        <p:spPr>
          <a:xfrm>
            <a:off x="5223783" y="1400175"/>
            <a:ext cx="1469570" cy="55789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24F8B1A-0B81-AEDA-0D24-5401289D0033}"/>
              </a:ext>
            </a:extLst>
          </p:cNvPr>
          <p:cNvSpPr/>
          <p:nvPr/>
        </p:nvSpPr>
        <p:spPr>
          <a:xfrm>
            <a:off x="5597980" y="2032907"/>
            <a:ext cx="1360713" cy="598714"/>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084FC86-614A-69B0-A3D3-AA359CAAFCE9}"/>
              </a:ext>
            </a:extLst>
          </p:cNvPr>
          <p:cNvSpPr/>
          <p:nvPr/>
        </p:nvSpPr>
        <p:spPr>
          <a:xfrm>
            <a:off x="5958568" y="2706460"/>
            <a:ext cx="1442356" cy="571500"/>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4A28D71-D528-BB50-6439-D30FC3BF9562}"/>
              </a:ext>
            </a:extLst>
          </p:cNvPr>
          <p:cNvSpPr txBox="1"/>
          <p:nvPr/>
        </p:nvSpPr>
        <p:spPr>
          <a:xfrm>
            <a:off x="5176157" y="1445077"/>
            <a:ext cx="161788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Lockdown =</a:t>
            </a:r>
            <a:endParaRPr lang="en-US" dirty="0"/>
          </a:p>
          <a:p>
            <a:r>
              <a:rPr lang="en-GB" sz="1400" dirty="0"/>
              <a:t> restriction</a:t>
            </a:r>
            <a:endParaRPr lang="en-GB" dirty="0"/>
          </a:p>
        </p:txBody>
      </p:sp>
      <p:sp>
        <p:nvSpPr>
          <p:cNvPr id="16" name="TextBox 15">
            <a:extLst>
              <a:ext uri="{FF2B5EF4-FFF2-40B4-BE49-F238E27FC236}">
                <a16:creationId xmlns:a16="http://schemas.microsoft.com/office/drawing/2014/main" id="{9BEA10AB-E07F-AC5D-1029-57E04932C820}"/>
              </a:ext>
            </a:extLst>
          </p:cNvPr>
          <p:cNvSpPr txBox="1"/>
          <p:nvPr/>
        </p:nvSpPr>
        <p:spPr>
          <a:xfrm>
            <a:off x="5543549" y="2034268"/>
            <a:ext cx="290240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events getting </a:t>
            </a:r>
            <a:endParaRPr lang="en-US" sz="1400" dirty="0">
              <a:ea typeface="+mn-lt"/>
              <a:cs typeface="+mn-lt"/>
            </a:endParaRPr>
          </a:p>
          <a:p>
            <a:r>
              <a:rPr lang="en-GB" sz="1400" dirty="0">
                <a:ea typeface="+mn-lt"/>
                <a:cs typeface="+mn-lt"/>
              </a:rPr>
              <a:t>cancelled</a:t>
            </a:r>
            <a:endParaRPr lang="en-US" sz="1400" dirty="0"/>
          </a:p>
        </p:txBody>
      </p:sp>
      <p:sp>
        <p:nvSpPr>
          <p:cNvPr id="17" name="TextBox 16">
            <a:extLst>
              <a:ext uri="{FF2B5EF4-FFF2-40B4-BE49-F238E27FC236}">
                <a16:creationId xmlns:a16="http://schemas.microsoft.com/office/drawing/2014/main" id="{721CA77B-D8A2-1BDF-8F06-0D54963CCA39}"/>
              </a:ext>
            </a:extLst>
          </p:cNvPr>
          <p:cNvSpPr txBox="1"/>
          <p:nvPr/>
        </p:nvSpPr>
        <p:spPr>
          <a:xfrm>
            <a:off x="5934075" y="2837089"/>
            <a:ext cx="205195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dirty="0"/>
              <a:t>Work-from-home</a:t>
            </a:r>
          </a:p>
        </p:txBody>
      </p:sp>
      <p:cxnSp>
        <p:nvCxnSpPr>
          <p:cNvPr id="18" name="Straight Arrow Connector 17">
            <a:extLst>
              <a:ext uri="{FF2B5EF4-FFF2-40B4-BE49-F238E27FC236}">
                <a16:creationId xmlns:a16="http://schemas.microsoft.com/office/drawing/2014/main" id="{CBE44827-76DB-5A45-C9CC-95A555BFD213}"/>
              </a:ext>
            </a:extLst>
          </p:cNvPr>
          <p:cNvCxnSpPr/>
          <p:nvPr/>
        </p:nvCxnSpPr>
        <p:spPr>
          <a:xfrm>
            <a:off x="6951889" y="1862818"/>
            <a:ext cx="710293"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7A1DEE3-DAA1-915E-F921-2BC7B2D3C116}"/>
              </a:ext>
            </a:extLst>
          </p:cNvPr>
          <p:cNvCxnSpPr>
            <a:cxnSpLocks/>
          </p:cNvCxnSpPr>
          <p:nvPr/>
        </p:nvCxnSpPr>
        <p:spPr>
          <a:xfrm flipV="1">
            <a:off x="7060746" y="2437040"/>
            <a:ext cx="955221" cy="108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A5BAE3C-EDB0-087A-412A-6C19A4C1D050}"/>
              </a:ext>
            </a:extLst>
          </p:cNvPr>
          <p:cNvCxnSpPr>
            <a:cxnSpLocks/>
          </p:cNvCxnSpPr>
          <p:nvPr/>
        </p:nvCxnSpPr>
        <p:spPr>
          <a:xfrm>
            <a:off x="7536997" y="3073854"/>
            <a:ext cx="819150"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FFB0B15-DAD5-2110-4E60-7F75F2C7B6ED}"/>
              </a:ext>
            </a:extLst>
          </p:cNvPr>
          <p:cNvCxnSpPr>
            <a:cxnSpLocks/>
          </p:cNvCxnSpPr>
          <p:nvPr/>
        </p:nvCxnSpPr>
        <p:spPr>
          <a:xfrm flipV="1">
            <a:off x="1386567" y="1743075"/>
            <a:ext cx="887186" cy="108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3B1A372-706B-6615-F957-A988F7A929A8}"/>
              </a:ext>
            </a:extLst>
          </p:cNvPr>
          <p:cNvCxnSpPr>
            <a:cxnSpLocks/>
          </p:cNvCxnSpPr>
          <p:nvPr/>
        </p:nvCxnSpPr>
        <p:spPr>
          <a:xfrm>
            <a:off x="4216853" y="1672318"/>
            <a:ext cx="710293"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08F53AC-F47C-4504-9A36-49B4A84376B2}"/>
              </a:ext>
            </a:extLst>
          </p:cNvPr>
          <p:cNvCxnSpPr>
            <a:cxnSpLocks/>
          </p:cNvCxnSpPr>
          <p:nvPr/>
        </p:nvCxnSpPr>
        <p:spPr>
          <a:xfrm>
            <a:off x="1998888" y="2447924"/>
            <a:ext cx="710293"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3EBA91E5-23B1-5979-D209-567C0DC6795C}"/>
              </a:ext>
            </a:extLst>
          </p:cNvPr>
          <p:cNvCxnSpPr>
            <a:cxnSpLocks/>
          </p:cNvCxnSpPr>
          <p:nvPr/>
        </p:nvCxnSpPr>
        <p:spPr>
          <a:xfrm>
            <a:off x="4774746" y="2706461"/>
            <a:ext cx="710293"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382A4675-9AC2-FC6B-81DB-3DA764B9715B}"/>
              </a:ext>
            </a:extLst>
          </p:cNvPr>
          <p:cNvCxnSpPr>
            <a:cxnSpLocks/>
          </p:cNvCxnSpPr>
          <p:nvPr/>
        </p:nvCxnSpPr>
        <p:spPr>
          <a:xfrm>
            <a:off x="2352675" y="3196318"/>
            <a:ext cx="710293"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199101C9-534F-E6E9-AA26-C1A953D95F18}"/>
              </a:ext>
            </a:extLst>
          </p:cNvPr>
          <p:cNvCxnSpPr>
            <a:cxnSpLocks/>
          </p:cNvCxnSpPr>
          <p:nvPr/>
        </p:nvCxnSpPr>
        <p:spPr>
          <a:xfrm>
            <a:off x="3400424" y="4312103"/>
            <a:ext cx="710293"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0F127306-79CD-E0EF-1122-6E1CE5D9F1BE}"/>
              </a:ext>
            </a:extLst>
          </p:cNvPr>
          <p:cNvCxnSpPr>
            <a:cxnSpLocks/>
          </p:cNvCxnSpPr>
          <p:nvPr/>
        </p:nvCxnSpPr>
        <p:spPr>
          <a:xfrm flipV="1">
            <a:off x="7863567" y="4301218"/>
            <a:ext cx="751114" cy="1088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7A7FFA2A-9DD4-4030-C0DA-D1F7BB8F69B1}"/>
              </a:ext>
            </a:extLst>
          </p:cNvPr>
          <p:cNvCxnSpPr>
            <a:cxnSpLocks/>
          </p:cNvCxnSpPr>
          <p:nvPr/>
        </p:nvCxnSpPr>
        <p:spPr>
          <a:xfrm>
            <a:off x="2706460" y="5223782"/>
            <a:ext cx="710293"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Rectangle 37">
            <a:extLst>
              <a:ext uri="{FF2B5EF4-FFF2-40B4-BE49-F238E27FC236}">
                <a16:creationId xmlns:a16="http://schemas.microsoft.com/office/drawing/2014/main" id="{8D61705F-6FA7-C0F0-CC32-05A30E8206CB}"/>
              </a:ext>
            </a:extLst>
          </p:cNvPr>
          <p:cNvSpPr/>
          <p:nvPr/>
        </p:nvSpPr>
        <p:spPr>
          <a:xfrm>
            <a:off x="3420835" y="2373085"/>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dirty="0">
                <a:solidFill>
                  <a:schemeClr val="tx1"/>
                </a:solidFill>
                <a:ea typeface="+mn-lt"/>
                <a:cs typeface="+mn-lt"/>
              </a:rPr>
              <a:t>Impacted on retailers</a:t>
            </a:r>
            <a:r>
              <a:rPr lang="en-GB" dirty="0">
                <a:ea typeface="+mn-lt"/>
                <a:cs typeface="+mn-lt"/>
              </a:rPr>
              <a:t> </a:t>
            </a:r>
            <a:endParaRPr lang="en-US"/>
          </a:p>
        </p:txBody>
      </p:sp>
      <p:sp>
        <p:nvSpPr>
          <p:cNvPr id="40" name="Rectangle 39">
            <a:extLst>
              <a:ext uri="{FF2B5EF4-FFF2-40B4-BE49-F238E27FC236}">
                <a16:creationId xmlns:a16="http://schemas.microsoft.com/office/drawing/2014/main" id="{CF9D802B-38F7-BC3F-766C-76C234E41AE5}"/>
              </a:ext>
            </a:extLst>
          </p:cNvPr>
          <p:cNvSpPr/>
          <p:nvPr/>
        </p:nvSpPr>
        <p:spPr>
          <a:xfrm>
            <a:off x="10129156" y="3053442"/>
            <a:ext cx="1523999" cy="911678"/>
          </a:xfrm>
          <a:prstGeom prst="rect">
            <a:avLst/>
          </a:prstGeom>
          <a:solidFill>
            <a:srgbClr val="E625AC"/>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800" dirty="0">
                <a:solidFill>
                  <a:srgbClr val="262626"/>
                </a:solidFill>
                <a:latin typeface="Sitka Banner"/>
              </a:rPr>
              <a:t>Declining profit</a:t>
            </a:r>
            <a:endParaRPr lang="en-GB" sz="2000" dirty="0"/>
          </a:p>
        </p:txBody>
      </p:sp>
      <p:sp>
        <p:nvSpPr>
          <p:cNvPr id="48" name="Rectangle 47">
            <a:extLst>
              <a:ext uri="{FF2B5EF4-FFF2-40B4-BE49-F238E27FC236}">
                <a16:creationId xmlns:a16="http://schemas.microsoft.com/office/drawing/2014/main" id="{A6FFEC60-2AFC-E993-E712-B43F0019E980}"/>
              </a:ext>
            </a:extLst>
          </p:cNvPr>
          <p:cNvSpPr/>
          <p:nvPr/>
        </p:nvSpPr>
        <p:spPr>
          <a:xfrm>
            <a:off x="2060120" y="4005942"/>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Lorry strikes</a:t>
            </a:r>
          </a:p>
        </p:txBody>
      </p:sp>
      <p:sp>
        <p:nvSpPr>
          <p:cNvPr id="52" name="Rectangle 51">
            <a:extLst>
              <a:ext uri="{FF2B5EF4-FFF2-40B4-BE49-F238E27FC236}">
                <a16:creationId xmlns:a16="http://schemas.microsoft.com/office/drawing/2014/main" id="{78420164-A21D-DAE6-D626-67B659703004}"/>
              </a:ext>
            </a:extLst>
          </p:cNvPr>
          <p:cNvSpPr/>
          <p:nvPr/>
        </p:nvSpPr>
        <p:spPr>
          <a:xfrm>
            <a:off x="971550" y="2808514"/>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dirty="0">
                <a:solidFill>
                  <a:schemeClr val="tx1"/>
                </a:solidFill>
                <a:ea typeface="+mn-lt"/>
                <a:cs typeface="+mn-lt"/>
              </a:rPr>
              <a:t>Reduction of profit</a:t>
            </a:r>
            <a:endParaRPr lang="en-US">
              <a:solidFill>
                <a:schemeClr val="tx1"/>
              </a:solidFill>
            </a:endParaRPr>
          </a:p>
        </p:txBody>
      </p:sp>
      <p:sp>
        <p:nvSpPr>
          <p:cNvPr id="53" name="Rectangle 52">
            <a:extLst>
              <a:ext uri="{FF2B5EF4-FFF2-40B4-BE49-F238E27FC236}">
                <a16:creationId xmlns:a16="http://schemas.microsoft.com/office/drawing/2014/main" id="{F3B19E78-09E7-4B35-D9C5-02AD4DE6FA56}"/>
              </a:ext>
            </a:extLst>
          </p:cNvPr>
          <p:cNvSpPr/>
          <p:nvPr/>
        </p:nvSpPr>
        <p:spPr>
          <a:xfrm>
            <a:off x="522513" y="2060120"/>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dirty="0">
                <a:solidFill>
                  <a:schemeClr val="tx1"/>
                </a:solidFill>
                <a:ea typeface="+mn-lt"/>
                <a:cs typeface="+mn-lt"/>
              </a:rPr>
              <a:t>Staff wages</a:t>
            </a:r>
            <a:endParaRPr lang="en-US" sz="1600" dirty="0">
              <a:solidFill>
                <a:schemeClr val="tx1"/>
              </a:solidFill>
            </a:endParaRPr>
          </a:p>
        </p:txBody>
      </p:sp>
      <p:sp>
        <p:nvSpPr>
          <p:cNvPr id="54" name="Rectangle 53">
            <a:extLst>
              <a:ext uri="{FF2B5EF4-FFF2-40B4-BE49-F238E27FC236}">
                <a16:creationId xmlns:a16="http://schemas.microsoft.com/office/drawing/2014/main" id="{EB970BE6-4DF1-E5B3-720C-65F5DA9055DE}"/>
              </a:ext>
            </a:extLst>
          </p:cNvPr>
          <p:cNvSpPr/>
          <p:nvPr/>
        </p:nvSpPr>
        <p:spPr>
          <a:xfrm>
            <a:off x="32657" y="1284514"/>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ea typeface="+mn-lt"/>
                <a:cs typeface="+mn-lt"/>
              </a:rPr>
              <a:t>Consumer spending</a:t>
            </a:r>
            <a:endParaRPr lang="en-US" sz="1400" dirty="0">
              <a:solidFill>
                <a:schemeClr val="tx1"/>
              </a:solidFill>
            </a:endParaRPr>
          </a:p>
        </p:txBody>
      </p:sp>
      <p:sp>
        <p:nvSpPr>
          <p:cNvPr id="55" name="Rectangle 54">
            <a:extLst>
              <a:ext uri="{FF2B5EF4-FFF2-40B4-BE49-F238E27FC236}">
                <a16:creationId xmlns:a16="http://schemas.microsoft.com/office/drawing/2014/main" id="{D1D4317F-7CE3-7C5E-B645-C413657D2DA7}"/>
              </a:ext>
            </a:extLst>
          </p:cNvPr>
          <p:cNvSpPr/>
          <p:nvPr/>
        </p:nvSpPr>
        <p:spPr>
          <a:xfrm>
            <a:off x="1352549" y="4890406"/>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dirty="0">
                <a:solidFill>
                  <a:schemeClr val="tx1"/>
                </a:solidFill>
                <a:ea typeface="+mn-lt"/>
                <a:cs typeface="+mn-lt"/>
              </a:rPr>
              <a:t>Increase in transport</a:t>
            </a:r>
            <a:endParaRPr lang="en-US" sz="1600" dirty="0">
              <a:solidFill>
                <a:schemeClr val="tx1"/>
              </a:solidFill>
            </a:endParaRPr>
          </a:p>
        </p:txBody>
      </p:sp>
      <p:sp>
        <p:nvSpPr>
          <p:cNvPr id="56" name="Rectangle 55">
            <a:extLst>
              <a:ext uri="{FF2B5EF4-FFF2-40B4-BE49-F238E27FC236}">
                <a16:creationId xmlns:a16="http://schemas.microsoft.com/office/drawing/2014/main" id="{02D0FFE3-0F66-DC17-7EFD-DD2976C6195A}"/>
              </a:ext>
            </a:extLst>
          </p:cNvPr>
          <p:cNvSpPr/>
          <p:nvPr/>
        </p:nvSpPr>
        <p:spPr>
          <a:xfrm>
            <a:off x="2862942" y="1325335"/>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dirty="0">
                <a:solidFill>
                  <a:schemeClr val="tx1"/>
                </a:solidFill>
                <a:ea typeface="+mn-lt"/>
                <a:cs typeface="+mn-lt"/>
              </a:rPr>
              <a:t>Energy prices</a:t>
            </a:r>
            <a:endParaRPr lang="en-US" sz="1400" dirty="0">
              <a:solidFill>
                <a:schemeClr val="tx1"/>
              </a:solidFill>
            </a:endParaRPr>
          </a:p>
        </p:txBody>
      </p:sp>
      <p:sp>
        <p:nvSpPr>
          <p:cNvPr id="57" name="Rectangle: Rounded Corners 56">
            <a:extLst>
              <a:ext uri="{FF2B5EF4-FFF2-40B4-BE49-F238E27FC236}">
                <a16:creationId xmlns:a16="http://schemas.microsoft.com/office/drawing/2014/main" id="{6B404FEA-04B0-98CC-290B-AD8CB92395E2}"/>
              </a:ext>
            </a:extLst>
          </p:cNvPr>
          <p:cNvSpPr/>
          <p:nvPr/>
        </p:nvSpPr>
        <p:spPr>
          <a:xfrm>
            <a:off x="4176031" y="297996"/>
            <a:ext cx="1211035" cy="925285"/>
          </a:xfrm>
          <a:prstGeom prst="roundRect">
            <a:avLst/>
          </a:prstGeom>
          <a:solidFill>
            <a:srgbClr val="E625AC">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ea typeface="+mn-lt"/>
                <a:cs typeface="+mn-lt"/>
              </a:rPr>
              <a:t>Inflation</a:t>
            </a:r>
            <a:endParaRPr lang="en-US" dirty="0">
              <a:solidFill>
                <a:schemeClr val="tx1"/>
              </a:solidFill>
            </a:endParaRPr>
          </a:p>
        </p:txBody>
      </p:sp>
      <p:sp>
        <p:nvSpPr>
          <p:cNvPr id="58" name="Rectangle: Rounded Corners 57">
            <a:extLst>
              <a:ext uri="{FF2B5EF4-FFF2-40B4-BE49-F238E27FC236}">
                <a16:creationId xmlns:a16="http://schemas.microsoft.com/office/drawing/2014/main" id="{E9F3F61D-4BE9-80B8-5CA4-D8FFB45BF6F8}"/>
              </a:ext>
            </a:extLst>
          </p:cNvPr>
          <p:cNvSpPr/>
          <p:nvPr/>
        </p:nvSpPr>
        <p:spPr>
          <a:xfrm>
            <a:off x="1440996" y="393246"/>
            <a:ext cx="1211035" cy="925285"/>
          </a:xfrm>
          <a:prstGeom prst="roundRect">
            <a:avLst/>
          </a:prstGeom>
          <a:solidFill>
            <a:srgbClr val="E625AC">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ea typeface="+mn-lt"/>
                <a:cs typeface="+mn-lt"/>
              </a:rPr>
              <a:t>Cost of living</a:t>
            </a:r>
            <a:r>
              <a:rPr lang="en-GB" dirty="0">
                <a:ea typeface="+mn-lt"/>
                <a:cs typeface="+mn-lt"/>
              </a:rPr>
              <a:t> </a:t>
            </a:r>
            <a:endParaRPr lang="en-US"/>
          </a:p>
        </p:txBody>
      </p:sp>
      <p:sp>
        <p:nvSpPr>
          <p:cNvPr id="60" name="Rectangle: Rounded Corners 59">
            <a:extLst>
              <a:ext uri="{FF2B5EF4-FFF2-40B4-BE49-F238E27FC236}">
                <a16:creationId xmlns:a16="http://schemas.microsoft.com/office/drawing/2014/main" id="{E45E8CAC-8FB7-4DD3-7A6F-1EC5BB3A997B}"/>
              </a:ext>
            </a:extLst>
          </p:cNvPr>
          <p:cNvSpPr/>
          <p:nvPr/>
        </p:nvSpPr>
        <p:spPr>
          <a:xfrm>
            <a:off x="2447923" y="5577567"/>
            <a:ext cx="1211035" cy="925285"/>
          </a:xfrm>
          <a:prstGeom prst="roundRect">
            <a:avLst/>
          </a:prstGeom>
          <a:solidFill>
            <a:srgbClr val="E625AC">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Supply issues</a:t>
            </a:r>
          </a:p>
        </p:txBody>
      </p:sp>
      <p:sp>
        <p:nvSpPr>
          <p:cNvPr id="61" name="Rectangle: Rounded Corners 60">
            <a:extLst>
              <a:ext uri="{FF2B5EF4-FFF2-40B4-BE49-F238E27FC236}">
                <a16:creationId xmlns:a16="http://schemas.microsoft.com/office/drawing/2014/main" id="{48C0E5AE-E077-E3FF-E126-CCE92E92433A}"/>
              </a:ext>
            </a:extLst>
          </p:cNvPr>
          <p:cNvSpPr/>
          <p:nvPr/>
        </p:nvSpPr>
        <p:spPr>
          <a:xfrm>
            <a:off x="7346496" y="5672817"/>
            <a:ext cx="1211035" cy="925285"/>
          </a:xfrm>
          <a:prstGeom prst="roundRect">
            <a:avLst/>
          </a:prstGeom>
          <a:solidFill>
            <a:srgbClr val="E625AC">
              <a:alpha val="41000"/>
            </a:srgb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Product portfolio</a:t>
            </a:r>
          </a:p>
        </p:txBody>
      </p:sp>
      <p:cxnSp>
        <p:nvCxnSpPr>
          <p:cNvPr id="63" name="Straight Arrow Connector 62">
            <a:extLst>
              <a:ext uri="{FF2B5EF4-FFF2-40B4-BE49-F238E27FC236}">
                <a16:creationId xmlns:a16="http://schemas.microsoft.com/office/drawing/2014/main" id="{327D9DAB-80BD-59B4-4869-1592828D02DB}"/>
              </a:ext>
            </a:extLst>
          </p:cNvPr>
          <p:cNvCxnSpPr>
            <a:cxnSpLocks/>
          </p:cNvCxnSpPr>
          <p:nvPr/>
        </p:nvCxnSpPr>
        <p:spPr>
          <a:xfrm flipV="1">
            <a:off x="3359603" y="3427638"/>
            <a:ext cx="1306285" cy="2190752"/>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cxnSp>
        <p:nvCxnSpPr>
          <p:cNvPr id="64" name="Straight Arrow Connector 63">
            <a:extLst>
              <a:ext uri="{FF2B5EF4-FFF2-40B4-BE49-F238E27FC236}">
                <a16:creationId xmlns:a16="http://schemas.microsoft.com/office/drawing/2014/main" id="{67CA26A7-812E-60DF-9600-55B90FB38E30}"/>
              </a:ext>
            </a:extLst>
          </p:cNvPr>
          <p:cNvCxnSpPr>
            <a:cxnSpLocks/>
          </p:cNvCxnSpPr>
          <p:nvPr/>
        </p:nvCxnSpPr>
        <p:spPr>
          <a:xfrm flipV="1">
            <a:off x="8047265" y="3434442"/>
            <a:ext cx="1142998" cy="2231573"/>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Rectangle 65">
            <a:extLst>
              <a:ext uri="{FF2B5EF4-FFF2-40B4-BE49-F238E27FC236}">
                <a16:creationId xmlns:a16="http://schemas.microsoft.com/office/drawing/2014/main" id="{C2982D08-9B50-9571-3D69-4CD82EA808EE}"/>
              </a:ext>
            </a:extLst>
          </p:cNvPr>
          <p:cNvSpPr/>
          <p:nvPr/>
        </p:nvSpPr>
        <p:spPr>
          <a:xfrm>
            <a:off x="5747656" y="4754334"/>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Product variety</a:t>
            </a:r>
          </a:p>
        </p:txBody>
      </p:sp>
      <p:sp>
        <p:nvSpPr>
          <p:cNvPr id="67" name="Rectangle 66">
            <a:extLst>
              <a:ext uri="{FF2B5EF4-FFF2-40B4-BE49-F238E27FC236}">
                <a16:creationId xmlns:a16="http://schemas.microsoft.com/office/drawing/2014/main" id="{5766A143-9B92-3533-1BC1-3DBC095CF3B1}"/>
              </a:ext>
            </a:extLst>
          </p:cNvPr>
          <p:cNvSpPr/>
          <p:nvPr/>
        </p:nvSpPr>
        <p:spPr>
          <a:xfrm>
            <a:off x="6482441" y="3965119"/>
            <a:ext cx="1306285" cy="5442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chemeClr val="tx1"/>
                </a:solidFill>
              </a:rPr>
              <a:t>Change target</a:t>
            </a:r>
          </a:p>
        </p:txBody>
      </p:sp>
      <p:cxnSp>
        <p:nvCxnSpPr>
          <p:cNvPr id="69" name="Straight Arrow Connector 68">
            <a:extLst>
              <a:ext uri="{FF2B5EF4-FFF2-40B4-BE49-F238E27FC236}">
                <a16:creationId xmlns:a16="http://schemas.microsoft.com/office/drawing/2014/main" id="{DB659DBF-5FFD-7FBF-70E4-59543A874A10}"/>
              </a:ext>
            </a:extLst>
          </p:cNvPr>
          <p:cNvCxnSpPr>
            <a:cxnSpLocks/>
          </p:cNvCxnSpPr>
          <p:nvPr/>
        </p:nvCxnSpPr>
        <p:spPr>
          <a:xfrm>
            <a:off x="7128781" y="5019674"/>
            <a:ext cx="1077685" cy="272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269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582DC-91E2-EE06-2FA1-1805FAFF890A}"/>
              </a:ext>
            </a:extLst>
          </p:cNvPr>
          <p:cNvSpPr>
            <a:spLocks noGrp="1"/>
          </p:cNvSpPr>
          <p:nvPr>
            <p:ph type="title"/>
          </p:nvPr>
        </p:nvSpPr>
        <p:spPr>
          <a:xfrm>
            <a:off x="744576" y="126348"/>
            <a:ext cx="11064943" cy="1736710"/>
          </a:xfrm>
        </p:spPr>
        <p:txBody>
          <a:bodyPr anchor="ctr">
            <a:normAutofit/>
          </a:bodyPr>
          <a:lstStyle/>
          <a:p>
            <a:r>
              <a:rPr lang="en-GB" sz="4700" b="1" u="sng" dirty="0"/>
              <a:t>Identification of possible solutions </a:t>
            </a:r>
          </a:p>
        </p:txBody>
      </p:sp>
      <p:cxnSp>
        <p:nvCxnSpPr>
          <p:cNvPr id="12" name="Straight Connector 11">
            <a:extLst>
              <a:ext uri="{FF2B5EF4-FFF2-40B4-BE49-F238E27FC236}">
                <a16:creationId xmlns:a16="http://schemas.microsoft.com/office/drawing/2014/main" id="{AEF97C72-3F89-4F0A-9629-01818B389C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8503" y="2954301"/>
            <a:ext cx="4754880" cy="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4"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Content Placeholder 2">
            <a:extLst>
              <a:ext uri="{FF2B5EF4-FFF2-40B4-BE49-F238E27FC236}">
                <a16:creationId xmlns:a16="http://schemas.microsoft.com/office/drawing/2014/main" id="{6CE870A0-5BCB-E62F-7F63-4355245239C4}"/>
              </a:ext>
            </a:extLst>
          </p:cNvPr>
          <p:cNvGraphicFramePr>
            <a:graphicFrameLocks noGrp="1"/>
          </p:cNvGraphicFramePr>
          <p:nvPr>
            <p:ph idx="1"/>
            <p:extLst>
              <p:ext uri="{D42A27DB-BD31-4B8C-83A1-F6EECF244321}">
                <p14:modId xmlns:p14="http://schemas.microsoft.com/office/powerpoint/2010/main" val="3551887457"/>
              </p:ext>
            </p:extLst>
          </p:nvPr>
        </p:nvGraphicFramePr>
        <p:xfrm>
          <a:off x="744449" y="1479534"/>
          <a:ext cx="9986769" cy="38999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255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 presetClass="entr" presetSubtype="16"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box(in)">
                                      <p:cBhvr>
                                        <p:cTn id="1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DC6FD-987A-B288-82F0-EEE57E97EA35}"/>
              </a:ext>
            </a:extLst>
          </p:cNvPr>
          <p:cNvSpPr>
            <a:spLocks noGrp="1"/>
          </p:cNvSpPr>
          <p:nvPr>
            <p:ph type="title"/>
          </p:nvPr>
        </p:nvSpPr>
        <p:spPr>
          <a:xfrm>
            <a:off x="1765367" y="356386"/>
            <a:ext cx="8662128" cy="959258"/>
          </a:xfrm>
        </p:spPr>
        <p:txBody>
          <a:bodyPr/>
          <a:lstStyle/>
          <a:p>
            <a:pPr algn="ctr"/>
            <a:r>
              <a:rPr lang="en-GB" b="1" u="sng" dirty="0"/>
              <a:t>Grid analysis</a:t>
            </a:r>
            <a:endParaRPr lang="en-US" b="1" u="sng"/>
          </a:p>
        </p:txBody>
      </p:sp>
      <p:graphicFrame>
        <p:nvGraphicFramePr>
          <p:cNvPr id="4" name="Table 4">
            <a:extLst>
              <a:ext uri="{FF2B5EF4-FFF2-40B4-BE49-F238E27FC236}">
                <a16:creationId xmlns:a16="http://schemas.microsoft.com/office/drawing/2014/main" id="{3C06DEEC-7187-FCEE-2114-D420F6FB4E72}"/>
              </a:ext>
            </a:extLst>
          </p:cNvPr>
          <p:cNvGraphicFramePr>
            <a:graphicFrameLocks noGrp="1"/>
          </p:cNvGraphicFramePr>
          <p:nvPr>
            <p:ph idx="1"/>
            <p:extLst>
              <p:ext uri="{D42A27DB-BD31-4B8C-83A1-F6EECF244321}">
                <p14:modId xmlns:p14="http://schemas.microsoft.com/office/powerpoint/2010/main" val="3649336562"/>
              </p:ext>
            </p:extLst>
          </p:nvPr>
        </p:nvGraphicFramePr>
        <p:xfrm>
          <a:off x="762000" y="1653396"/>
          <a:ext cx="10590715" cy="4987166"/>
        </p:xfrm>
        <a:graphic>
          <a:graphicData uri="http://schemas.openxmlformats.org/drawingml/2006/table">
            <a:tbl>
              <a:tblPr firstRow="1" bandRow="1">
                <a:tableStyleId>{E8034E78-7F5D-4C2E-B375-FC64B27BC917}</a:tableStyleId>
              </a:tblPr>
              <a:tblGrid>
                <a:gridCol w="2118143">
                  <a:extLst>
                    <a:ext uri="{9D8B030D-6E8A-4147-A177-3AD203B41FA5}">
                      <a16:colId xmlns:a16="http://schemas.microsoft.com/office/drawing/2014/main" val="3297858492"/>
                    </a:ext>
                  </a:extLst>
                </a:gridCol>
                <a:gridCol w="2118143">
                  <a:extLst>
                    <a:ext uri="{9D8B030D-6E8A-4147-A177-3AD203B41FA5}">
                      <a16:colId xmlns:a16="http://schemas.microsoft.com/office/drawing/2014/main" val="3144967106"/>
                    </a:ext>
                  </a:extLst>
                </a:gridCol>
                <a:gridCol w="2118143">
                  <a:extLst>
                    <a:ext uri="{9D8B030D-6E8A-4147-A177-3AD203B41FA5}">
                      <a16:colId xmlns:a16="http://schemas.microsoft.com/office/drawing/2014/main" val="2517557076"/>
                    </a:ext>
                  </a:extLst>
                </a:gridCol>
                <a:gridCol w="2118143">
                  <a:extLst>
                    <a:ext uri="{9D8B030D-6E8A-4147-A177-3AD203B41FA5}">
                      <a16:colId xmlns:a16="http://schemas.microsoft.com/office/drawing/2014/main" val="648807878"/>
                    </a:ext>
                  </a:extLst>
                </a:gridCol>
                <a:gridCol w="2118143">
                  <a:extLst>
                    <a:ext uri="{9D8B030D-6E8A-4147-A177-3AD203B41FA5}">
                      <a16:colId xmlns:a16="http://schemas.microsoft.com/office/drawing/2014/main" val="2701457119"/>
                    </a:ext>
                  </a:extLst>
                </a:gridCol>
              </a:tblGrid>
              <a:tr h="910549">
                <a:tc>
                  <a:txBody>
                    <a:bodyPr/>
                    <a:lstStyle/>
                    <a:p>
                      <a:endParaRPr lang="en-GB"/>
                    </a:p>
                    <a:p>
                      <a:pPr lvl="0">
                        <a:buNone/>
                      </a:pPr>
                      <a:endParaRPr lang="en-GB" dirty="0"/>
                    </a:p>
                  </a:txBody>
                  <a:tcPr/>
                </a:tc>
                <a:tc>
                  <a:txBody>
                    <a:bodyPr/>
                    <a:lstStyle/>
                    <a:p>
                      <a:pPr lvl="0" algn="ctr">
                        <a:buNone/>
                      </a:pPr>
                      <a:r>
                        <a:rPr lang="en-GB" sz="3200" b="1" i="0" u="none" strike="noStrike" noProof="0" dirty="0">
                          <a:latin typeface="Avenir Next LT Pro"/>
                        </a:rPr>
                        <a:t>Risk</a:t>
                      </a:r>
                      <a:endParaRPr lang="en-US" sz="3200" dirty="0"/>
                    </a:p>
                    <a:p>
                      <a:pPr lvl="0" algn="ctr">
                        <a:buNone/>
                      </a:pPr>
                      <a:r>
                        <a:rPr lang="en-GB" sz="3200" b="1" i="0" u="none" strike="noStrike" noProof="0" dirty="0">
                          <a:latin typeface="Avenir Next LT Pro"/>
                        </a:rPr>
                        <a:t>5</a:t>
                      </a:r>
                    </a:p>
                  </a:txBody>
                  <a:tcPr/>
                </a:tc>
                <a:tc>
                  <a:txBody>
                    <a:bodyPr/>
                    <a:lstStyle/>
                    <a:p>
                      <a:pPr lvl="0" algn="ctr">
                        <a:buNone/>
                      </a:pPr>
                      <a:r>
                        <a:rPr lang="en-GB" sz="3200" dirty="0"/>
                        <a:t>Cost</a:t>
                      </a:r>
                    </a:p>
                    <a:p>
                      <a:pPr lvl="0" algn="ctr">
                        <a:buNone/>
                      </a:pPr>
                      <a:r>
                        <a:rPr lang="en-GB" sz="3200" dirty="0"/>
                        <a:t>5</a:t>
                      </a:r>
                    </a:p>
                  </a:txBody>
                  <a:tcPr/>
                </a:tc>
                <a:tc>
                  <a:txBody>
                    <a:bodyPr/>
                    <a:lstStyle/>
                    <a:p>
                      <a:pPr algn="ctr"/>
                      <a:r>
                        <a:rPr lang="en-GB" sz="3200" dirty="0"/>
                        <a:t>Time</a:t>
                      </a:r>
                    </a:p>
                    <a:p>
                      <a:pPr lvl="0" algn="ctr">
                        <a:buNone/>
                      </a:pPr>
                      <a:r>
                        <a:rPr lang="en-GB" sz="3200" dirty="0"/>
                        <a:t>3</a:t>
                      </a:r>
                    </a:p>
                  </a:txBody>
                  <a:tcPr/>
                </a:tc>
                <a:tc>
                  <a:txBody>
                    <a:bodyPr/>
                    <a:lstStyle/>
                    <a:p>
                      <a:pPr algn="ctr"/>
                      <a:endParaRPr lang="en-GB" sz="3200" dirty="0"/>
                    </a:p>
                  </a:txBody>
                  <a:tcPr/>
                </a:tc>
                <a:extLst>
                  <a:ext uri="{0D108BD9-81ED-4DB2-BD59-A6C34878D82A}">
                    <a16:rowId xmlns:a16="http://schemas.microsoft.com/office/drawing/2014/main" val="1294361307"/>
                  </a:ext>
                </a:extLst>
              </a:tr>
              <a:tr h="910548">
                <a:tc>
                  <a:txBody>
                    <a:bodyPr/>
                    <a:lstStyle/>
                    <a:p>
                      <a:pPr lvl="0" algn="ctr">
                        <a:buNone/>
                      </a:pPr>
                      <a:r>
                        <a:rPr lang="en-GB" sz="2400" b="1" dirty="0">
                          <a:solidFill>
                            <a:schemeClr val="tx1"/>
                          </a:solidFill>
                        </a:rPr>
                        <a:t>Change portfolio</a:t>
                      </a:r>
                    </a:p>
                  </a:txBody>
                  <a:tcPr/>
                </a:tc>
                <a:tc>
                  <a:txBody>
                    <a:bodyPr/>
                    <a:lstStyle/>
                    <a:p>
                      <a:pPr lvl="0" algn="ctr">
                        <a:buNone/>
                      </a:pPr>
                      <a:r>
                        <a:rPr lang="en-GB" b="1" dirty="0"/>
                        <a:t>3</a:t>
                      </a:r>
                    </a:p>
                  </a:txBody>
                  <a:tcPr/>
                </a:tc>
                <a:tc>
                  <a:txBody>
                    <a:bodyPr/>
                    <a:lstStyle/>
                    <a:p>
                      <a:pPr lvl="0" algn="ctr">
                        <a:buNone/>
                      </a:pPr>
                      <a:r>
                        <a:rPr lang="en-GB" b="1" dirty="0"/>
                        <a:t>4</a:t>
                      </a:r>
                    </a:p>
                  </a:txBody>
                  <a:tcPr/>
                </a:tc>
                <a:tc>
                  <a:txBody>
                    <a:bodyPr/>
                    <a:lstStyle/>
                    <a:p>
                      <a:pPr lvl="0" algn="ctr">
                        <a:buNone/>
                      </a:pPr>
                      <a:r>
                        <a:rPr lang="en-GB" b="1" dirty="0"/>
                        <a:t>5</a:t>
                      </a:r>
                    </a:p>
                  </a:txBody>
                  <a:tcPr/>
                </a:tc>
                <a:tc>
                  <a:txBody>
                    <a:bodyPr/>
                    <a:lstStyle/>
                    <a:p>
                      <a:pPr lvl="0" algn="ctr">
                        <a:buNone/>
                      </a:pPr>
                      <a:r>
                        <a:rPr lang="en-GB" b="1" dirty="0">
                          <a:solidFill>
                            <a:schemeClr val="tx1"/>
                          </a:solidFill>
                        </a:rPr>
                        <a:t>60</a:t>
                      </a:r>
                    </a:p>
                  </a:txBody>
                  <a:tcPr/>
                </a:tc>
                <a:extLst>
                  <a:ext uri="{0D108BD9-81ED-4DB2-BD59-A6C34878D82A}">
                    <a16:rowId xmlns:a16="http://schemas.microsoft.com/office/drawing/2014/main" val="4088495632"/>
                  </a:ext>
                </a:extLst>
              </a:tr>
              <a:tr h="910548">
                <a:tc>
                  <a:txBody>
                    <a:bodyPr/>
                    <a:lstStyle/>
                    <a:p>
                      <a:pPr lvl="0" algn="ctr">
                        <a:buNone/>
                      </a:pPr>
                      <a:r>
                        <a:rPr lang="en-GB" sz="2400" b="1" dirty="0">
                          <a:solidFill>
                            <a:schemeClr val="tx1"/>
                          </a:solidFill>
                        </a:rPr>
                        <a:t>Rewards/ membership card</a:t>
                      </a:r>
                    </a:p>
                  </a:txBody>
                  <a:tcPr/>
                </a:tc>
                <a:tc>
                  <a:txBody>
                    <a:bodyPr/>
                    <a:lstStyle/>
                    <a:p>
                      <a:pPr lvl="0" algn="ctr">
                        <a:buNone/>
                      </a:pPr>
                      <a:r>
                        <a:rPr lang="en-GB" b="1" dirty="0"/>
                        <a:t>3</a:t>
                      </a:r>
                    </a:p>
                  </a:txBody>
                  <a:tcPr/>
                </a:tc>
                <a:tc>
                  <a:txBody>
                    <a:bodyPr/>
                    <a:lstStyle/>
                    <a:p>
                      <a:pPr lvl="0" algn="ctr">
                        <a:buNone/>
                      </a:pPr>
                      <a:r>
                        <a:rPr lang="en-GB" b="1" dirty="0"/>
                        <a:t>4</a:t>
                      </a:r>
                    </a:p>
                  </a:txBody>
                  <a:tcPr/>
                </a:tc>
                <a:tc>
                  <a:txBody>
                    <a:bodyPr/>
                    <a:lstStyle/>
                    <a:p>
                      <a:pPr lvl="0" algn="ctr">
                        <a:buNone/>
                      </a:pPr>
                      <a:r>
                        <a:rPr lang="en-GB" b="1" dirty="0"/>
                        <a:t>2</a:t>
                      </a:r>
                    </a:p>
                  </a:txBody>
                  <a:tcPr/>
                </a:tc>
                <a:tc>
                  <a:txBody>
                    <a:bodyPr/>
                    <a:lstStyle/>
                    <a:p>
                      <a:pPr lvl="0" algn="ctr">
                        <a:buNone/>
                      </a:pPr>
                      <a:r>
                        <a:rPr lang="en-GB" b="1" dirty="0">
                          <a:solidFill>
                            <a:schemeClr val="tx1"/>
                          </a:solidFill>
                        </a:rPr>
                        <a:t>45</a:t>
                      </a:r>
                    </a:p>
                  </a:txBody>
                  <a:tcPr/>
                </a:tc>
                <a:extLst>
                  <a:ext uri="{0D108BD9-81ED-4DB2-BD59-A6C34878D82A}">
                    <a16:rowId xmlns:a16="http://schemas.microsoft.com/office/drawing/2014/main" val="3087161564"/>
                  </a:ext>
                </a:extLst>
              </a:tr>
              <a:tr h="910549">
                <a:tc>
                  <a:txBody>
                    <a:bodyPr/>
                    <a:lstStyle/>
                    <a:p>
                      <a:pPr algn="ctr"/>
                      <a:r>
                        <a:rPr lang="en-GB" sz="2400" b="1" dirty="0">
                          <a:solidFill>
                            <a:schemeClr val="tx1"/>
                          </a:solidFill>
                        </a:rPr>
                        <a:t>Online shop </a:t>
                      </a:r>
                    </a:p>
                  </a:txBody>
                  <a:tcPr/>
                </a:tc>
                <a:tc>
                  <a:txBody>
                    <a:bodyPr/>
                    <a:lstStyle/>
                    <a:p>
                      <a:pPr lvl="0" algn="ctr">
                        <a:buNone/>
                      </a:pPr>
                      <a:r>
                        <a:rPr lang="en-GB" b="1" dirty="0"/>
                        <a:t>0</a:t>
                      </a:r>
                    </a:p>
                  </a:txBody>
                  <a:tcPr/>
                </a:tc>
                <a:tc>
                  <a:txBody>
                    <a:bodyPr/>
                    <a:lstStyle/>
                    <a:p>
                      <a:pPr lvl="0" algn="ctr">
                        <a:buNone/>
                      </a:pPr>
                      <a:r>
                        <a:rPr lang="en-GB" b="1" dirty="0"/>
                        <a:t>0</a:t>
                      </a:r>
                    </a:p>
                  </a:txBody>
                  <a:tcPr/>
                </a:tc>
                <a:tc>
                  <a:txBody>
                    <a:bodyPr/>
                    <a:lstStyle/>
                    <a:p>
                      <a:pPr algn="ctr"/>
                      <a:r>
                        <a:rPr lang="en-GB" b="1" dirty="0"/>
                        <a:t>4</a:t>
                      </a:r>
                    </a:p>
                  </a:txBody>
                  <a:tcPr/>
                </a:tc>
                <a:tc>
                  <a:txBody>
                    <a:bodyPr/>
                    <a:lstStyle/>
                    <a:p>
                      <a:pPr algn="ctr"/>
                      <a:r>
                        <a:rPr lang="en-GB" b="1" dirty="0">
                          <a:solidFill>
                            <a:schemeClr val="tx1"/>
                          </a:solidFill>
                        </a:rPr>
                        <a:t>20</a:t>
                      </a:r>
                    </a:p>
                  </a:txBody>
                  <a:tcPr/>
                </a:tc>
                <a:extLst>
                  <a:ext uri="{0D108BD9-81ED-4DB2-BD59-A6C34878D82A}">
                    <a16:rowId xmlns:a16="http://schemas.microsoft.com/office/drawing/2014/main" val="2805575043"/>
                  </a:ext>
                </a:extLst>
              </a:tr>
              <a:tr h="910549">
                <a:tc>
                  <a:txBody>
                    <a:bodyPr/>
                    <a:lstStyle/>
                    <a:p>
                      <a:pPr algn="ctr"/>
                      <a:endParaRPr lang="en-GB"/>
                    </a:p>
                  </a:txBody>
                  <a:tcPr/>
                </a:tc>
                <a:tc>
                  <a:txBody>
                    <a:bodyPr/>
                    <a:lstStyle/>
                    <a:p>
                      <a:pPr lvl="0" algn="ctr">
                        <a:buNone/>
                      </a:pPr>
                      <a:endParaRPr lang="en-GB" b="1" dirty="0">
                        <a:solidFill>
                          <a:schemeClr val="tx1"/>
                        </a:solidFill>
                      </a:endParaRPr>
                    </a:p>
                  </a:txBody>
                  <a:tcPr/>
                </a:tc>
                <a:tc>
                  <a:txBody>
                    <a:bodyPr/>
                    <a:lstStyle/>
                    <a:p>
                      <a:pPr lvl="0" algn="ctr">
                        <a:buNone/>
                      </a:pPr>
                      <a:endParaRPr lang="en-GB" b="1" dirty="0">
                        <a:solidFill>
                          <a:schemeClr val="tx1"/>
                        </a:solidFill>
                      </a:endParaRPr>
                    </a:p>
                  </a:txBody>
                  <a:tcPr/>
                </a:tc>
                <a:tc>
                  <a:txBody>
                    <a:bodyPr/>
                    <a:lstStyle/>
                    <a:p>
                      <a:pPr algn="ctr"/>
                      <a:endParaRPr lang="en-GB" b="1" dirty="0">
                        <a:solidFill>
                          <a:schemeClr val="tx1"/>
                        </a:solidFill>
                      </a:endParaRPr>
                    </a:p>
                  </a:txBody>
                  <a:tcPr/>
                </a:tc>
                <a:tc>
                  <a:txBody>
                    <a:bodyPr/>
                    <a:lstStyle/>
                    <a:p>
                      <a:pPr algn="ctr"/>
                      <a:endParaRPr lang="en-GB"/>
                    </a:p>
                  </a:txBody>
                  <a:tcPr/>
                </a:tc>
                <a:extLst>
                  <a:ext uri="{0D108BD9-81ED-4DB2-BD59-A6C34878D82A}">
                    <a16:rowId xmlns:a16="http://schemas.microsoft.com/office/drawing/2014/main" val="238590576"/>
                  </a:ext>
                </a:extLst>
              </a:tr>
            </a:tbl>
          </a:graphicData>
        </a:graphic>
      </p:graphicFrame>
    </p:spTree>
    <p:extLst>
      <p:ext uri="{BB962C8B-B14F-4D97-AF65-F5344CB8AC3E}">
        <p14:creationId xmlns:p14="http://schemas.microsoft.com/office/powerpoint/2010/main" val="601737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blurred background of department store">
            <a:extLst>
              <a:ext uri="{FF2B5EF4-FFF2-40B4-BE49-F238E27FC236}">
                <a16:creationId xmlns:a16="http://schemas.microsoft.com/office/drawing/2014/main" id="{BA3269A3-4A07-A53E-8869-785BB7414E14}"/>
              </a:ext>
            </a:extLst>
          </p:cNvPr>
          <p:cNvPicPr>
            <a:picLocks noChangeAspect="1"/>
          </p:cNvPicPr>
          <p:nvPr/>
        </p:nvPicPr>
        <p:blipFill rotWithShape="1">
          <a:blip r:embed="rId2">
            <a:duotone>
              <a:schemeClr val="bg2">
                <a:shade val="45000"/>
                <a:satMod val="135000"/>
              </a:schemeClr>
              <a:prstClr val="white"/>
            </a:duotone>
            <a:alphaModFix amt="40000"/>
          </a:blip>
          <a:srcRect r="-2" b="15603"/>
          <a:stretch/>
        </p:blipFill>
        <p:spPr>
          <a:xfrm>
            <a:off x="20" y="10"/>
            <a:ext cx="12191980" cy="6857990"/>
          </a:xfrm>
          <a:prstGeom prst="rect">
            <a:avLst/>
          </a:prstGeom>
        </p:spPr>
      </p:pic>
      <p:sp>
        <p:nvSpPr>
          <p:cNvPr id="7" name="TextBox 6">
            <a:extLst>
              <a:ext uri="{FF2B5EF4-FFF2-40B4-BE49-F238E27FC236}">
                <a16:creationId xmlns:a16="http://schemas.microsoft.com/office/drawing/2014/main" id="{F3D3D796-D588-DC07-285D-BC47A327C0B9}"/>
              </a:ext>
            </a:extLst>
          </p:cNvPr>
          <p:cNvSpPr txBox="1"/>
          <p:nvPr/>
        </p:nvSpPr>
        <p:spPr>
          <a:xfrm>
            <a:off x="446645" y="1779461"/>
            <a:ext cx="1117537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chemeClr val="tx2"/>
                </a:solidFill>
                <a:latin typeface="Avenir Next LT Pro"/>
                <a:ea typeface="Segoe UI"/>
                <a:cs typeface="Segoe UI"/>
              </a:rPr>
              <a:t>The most cost- effective and safe solution we have gathered having in mind environment and other factors would be to set up an online shop.​</a:t>
            </a:r>
          </a:p>
          <a:p>
            <a:r>
              <a:rPr lang="en-US" sz="2400" dirty="0">
                <a:solidFill>
                  <a:schemeClr val="tx2"/>
                </a:solidFill>
                <a:latin typeface="Avenir Next LT Pro"/>
                <a:ea typeface="Segoe UI"/>
                <a:cs typeface="Segoe UI"/>
              </a:rPr>
              <a:t>This would help the sales, not shopping in person would not be relevant anymore, sales could be made anywhere.</a:t>
            </a:r>
          </a:p>
          <a:p>
            <a:endParaRPr lang="en-US" sz="2400" dirty="0">
              <a:solidFill>
                <a:schemeClr val="tx2"/>
              </a:solidFill>
              <a:latin typeface="Avenir Next LT Pro"/>
              <a:ea typeface="Segoe UI"/>
              <a:cs typeface="Segoe UI"/>
            </a:endParaRPr>
          </a:p>
          <a:p>
            <a:endParaRPr lang="en-US" sz="2400" dirty="0">
              <a:solidFill>
                <a:schemeClr val="tx2"/>
              </a:solidFill>
              <a:latin typeface="Avenir Next LT Pro"/>
              <a:ea typeface="Segoe UI"/>
              <a:cs typeface="Segoe UI"/>
            </a:endParaRPr>
          </a:p>
          <a:p>
            <a:endParaRPr lang="en-US" sz="2400" dirty="0">
              <a:solidFill>
                <a:schemeClr val="tx2"/>
              </a:solidFill>
              <a:latin typeface="Avenir Next LT Pro"/>
              <a:ea typeface="Segoe UI"/>
              <a:cs typeface="Segoe UI"/>
            </a:endParaRPr>
          </a:p>
          <a:p>
            <a:endParaRPr lang="en-US" sz="2400" dirty="0">
              <a:solidFill>
                <a:schemeClr val="tx2"/>
              </a:solidFill>
              <a:latin typeface="Avenir Next LT Pro"/>
              <a:ea typeface="Segoe UI"/>
              <a:cs typeface="Segoe UI"/>
            </a:endParaRPr>
          </a:p>
          <a:p>
            <a:r>
              <a:rPr lang="en-US" sz="2400" dirty="0">
                <a:solidFill>
                  <a:schemeClr val="tx2"/>
                </a:solidFill>
                <a:latin typeface="Avenir Next LT Pro"/>
                <a:ea typeface="Segoe UI"/>
                <a:cs typeface="Segoe UI"/>
              </a:rPr>
              <a:t>A second action would be reprofiling the products sold, not forgetting what TM Lewin is known for, formal wear; this would change and expand the target that they reach.​</a:t>
            </a:r>
            <a:endParaRPr lang="en-GB" dirty="0">
              <a:solidFill>
                <a:schemeClr val="tx2"/>
              </a:solidFill>
            </a:endParaRPr>
          </a:p>
        </p:txBody>
      </p:sp>
      <p:sp>
        <p:nvSpPr>
          <p:cNvPr id="8" name="TextBox 7">
            <a:extLst>
              <a:ext uri="{FF2B5EF4-FFF2-40B4-BE49-F238E27FC236}">
                <a16:creationId xmlns:a16="http://schemas.microsoft.com/office/drawing/2014/main" id="{BDA0AA39-B633-35F8-2FDB-9E95897C4574}"/>
              </a:ext>
            </a:extLst>
          </p:cNvPr>
          <p:cNvSpPr txBox="1"/>
          <p:nvPr/>
        </p:nvSpPr>
        <p:spPr>
          <a:xfrm>
            <a:off x="388433" y="715536"/>
            <a:ext cx="429321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400" b="1" i="1" u="sng" dirty="0"/>
              <a:t>Conclusion </a:t>
            </a:r>
          </a:p>
        </p:txBody>
      </p:sp>
    </p:spTree>
    <p:extLst>
      <p:ext uri="{BB962C8B-B14F-4D97-AF65-F5344CB8AC3E}">
        <p14:creationId xmlns:p14="http://schemas.microsoft.com/office/powerpoint/2010/main" val="3691509311"/>
      </p:ext>
    </p:extLst>
  </p:cSld>
  <p:clrMapOvr>
    <a:masterClrMapping/>
  </p:clrMapOvr>
</p:sld>
</file>

<file path=ppt/theme/theme1.xml><?xml version="1.0" encoding="utf-8"?>
<a:theme xmlns:a="http://schemas.openxmlformats.org/drawingml/2006/main" name="HeadlinesVTI">
  <a:themeElements>
    <a:clrScheme name="AnalogousFromLightSeedLeftStep">
      <a:dk1>
        <a:srgbClr val="000000"/>
      </a:dk1>
      <a:lt1>
        <a:srgbClr val="FFFFFF"/>
      </a:lt1>
      <a:dk2>
        <a:srgbClr val="24393F"/>
      </a:dk2>
      <a:lt2>
        <a:srgbClr val="E8E8E2"/>
      </a:lt2>
      <a:accent1>
        <a:srgbClr val="89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ppt/theme/theme2.xml><?xml version="1.0" encoding="utf-8"?>
<a:theme xmlns:a="http://schemas.openxmlformats.org/drawingml/2006/main" name="PrismaticVTI">
  <a:themeElements>
    <a:clrScheme name="AnalogousFromDarkSeedLeftStep">
      <a:dk1>
        <a:srgbClr val="000000"/>
      </a:dk1>
      <a:lt1>
        <a:srgbClr val="FFFFFF"/>
      </a:lt1>
      <a:dk2>
        <a:srgbClr val="3C2A22"/>
      </a:dk2>
      <a:lt2>
        <a:srgbClr val="E6E2E8"/>
      </a:lt2>
      <a:accent1>
        <a:srgbClr val="63B447"/>
      </a:accent1>
      <a:accent2>
        <a:srgbClr val="89AE3A"/>
      </a:accent2>
      <a:accent3>
        <a:srgbClr val="ACA244"/>
      </a:accent3>
      <a:accent4>
        <a:srgbClr val="B1753B"/>
      </a:accent4>
      <a:accent5>
        <a:srgbClr val="C3554D"/>
      </a:accent5>
      <a:accent6>
        <a:srgbClr val="B13B64"/>
      </a:accent6>
      <a:hlink>
        <a:srgbClr val="BF5D3F"/>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3.xml><?xml version="1.0" encoding="utf-8"?>
<a:theme xmlns:a="http://schemas.openxmlformats.org/drawingml/2006/main" name="FrostyVTI">
  <a:themeElements>
    <a:clrScheme name="AnalogousFromLightSeedRightStep">
      <a:dk1>
        <a:srgbClr val="000000"/>
      </a:dk1>
      <a:lt1>
        <a:srgbClr val="FFFFFF"/>
      </a:lt1>
      <a:dk2>
        <a:srgbClr val="243041"/>
      </a:dk2>
      <a:lt2>
        <a:srgbClr val="E8E3E2"/>
      </a:lt2>
      <a:accent1>
        <a:srgbClr val="77AAB4"/>
      </a:accent1>
      <a:accent2>
        <a:srgbClr val="7B97BE"/>
      </a:accent2>
      <a:accent3>
        <a:srgbClr val="9393CA"/>
      </a:accent3>
      <a:accent4>
        <a:srgbClr val="967BBE"/>
      </a:accent4>
      <a:accent5>
        <a:srgbClr val="C093CA"/>
      </a:accent5>
      <a:accent6>
        <a:srgbClr val="BE7BAE"/>
      </a:accent6>
      <a:hlink>
        <a:srgbClr val="AC7165"/>
      </a:hlink>
      <a:folHlink>
        <a:srgbClr val="7F7F7F"/>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ppt/theme/theme4.xml><?xml version="1.0" encoding="utf-8"?>
<a:theme xmlns:a="http://schemas.openxmlformats.org/drawingml/2006/main" name="ThinLineVTI">
  <a:themeElements>
    <a:clrScheme name="AnalogousFromRegularSeedRightStep">
      <a:dk1>
        <a:srgbClr val="000000"/>
      </a:dk1>
      <a:lt1>
        <a:srgbClr val="FFFFFF"/>
      </a:lt1>
      <a:dk2>
        <a:srgbClr val="1B282F"/>
      </a:dk2>
      <a:lt2>
        <a:srgbClr val="F3F3F0"/>
      </a:lt2>
      <a:accent1>
        <a:srgbClr val="4D4FC3"/>
      </a:accent1>
      <a:accent2>
        <a:srgbClr val="6D3FB3"/>
      </a:accent2>
      <a:accent3>
        <a:srgbClr val="AD4DC3"/>
      </a:accent3>
      <a:accent4>
        <a:srgbClr val="B13B96"/>
      </a:accent4>
      <a:accent5>
        <a:srgbClr val="C34D77"/>
      </a:accent5>
      <a:accent6>
        <a:srgbClr val="B1423B"/>
      </a:accent6>
      <a:hlink>
        <a:srgbClr val="929030"/>
      </a:hlink>
      <a:folHlink>
        <a:srgbClr val="7F7F7F"/>
      </a:folHlink>
    </a:clrScheme>
    <a:fontScheme name="Custom 3">
      <a:majorFont>
        <a:latin typeface="Source Sans Pro Light"/>
        <a:ea typeface=""/>
        <a:cs typeface=""/>
      </a:majorFont>
      <a:minorFont>
        <a:latin typeface="Source Sans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inLineVTI" id="{DA2A884B-D36C-4F63-9FE8-3C89F2B99A40}" vid="{62C1F77B-42AE-47B9-869B-5CE48C8ED84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4</vt:i4>
      </vt:variant>
      <vt:variant>
        <vt:lpstr>Slide Titles</vt:lpstr>
      </vt:variant>
      <vt:variant>
        <vt:i4>11</vt:i4>
      </vt:variant>
    </vt:vector>
  </HeadingPairs>
  <TitlesOfParts>
    <vt:vector size="15" baseType="lpstr">
      <vt:lpstr>HeadlinesVTI</vt:lpstr>
      <vt:lpstr>PrismaticVTI</vt:lpstr>
      <vt:lpstr>FrostyVTI</vt:lpstr>
      <vt:lpstr>ThinLineVTI</vt:lpstr>
      <vt:lpstr>Declining profitability at TM Lewin, UK</vt:lpstr>
      <vt:lpstr>Content table</vt:lpstr>
      <vt:lpstr>Profit decline </vt:lpstr>
      <vt:lpstr>PowerPoint Presentation</vt:lpstr>
      <vt:lpstr>Pestel analysis </vt:lpstr>
      <vt:lpstr>PESTEL analysis</vt:lpstr>
      <vt:lpstr>Cause and effect analysis: Fishbone diagram</vt:lpstr>
      <vt:lpstr>PowerPoint Presentation</vt:lpstr>
      <vt:lpstr>Identification of possible solutions </vt:lpstr>
      <vt:lpstr>Grid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1183</cp:revision>
  <dcterms:created xsi:type="dcterms:W3CDTF">2022-10-16T10:26:37Z</dcterms:created>
  <dcterms:modified xsi:type="dcterms:W3CDTF">2022-10-30T21:12:50Z</dcterms:modified>
</cp:coreProperties>
</file>