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3"/>
  </p:notesMasterIdLst>
  <p:sldIdLst>
    <p:sldId id="256" r:id="rId3"/>
    <p:sldId id="258" r:id="rId4"/>
    <p:sldId id="259" r:id="rId5"/>
    <p:sldId id="262" r:id="rId6"/>
    <p:sldId id="263" r:id="rId7"/>
    <p:sldId id="264" r:id="rId8"/>
    <p:sldId id="266" r:id="rId9"/>
    <p:sldId id="267" r:id="rId10"/>
    <p:sldId id="268" r:id="rId11"/>
    <p:sldId id="269" r:id="rId12"/>
    <p:sldId id="270" r:id="rId13"/>
    <p:sldId id="271" r:id="rId14"/>
    <p:sldId id="272" r:id="rId15"/>
    <p:sldId id="273" r:id="rId16"/>
    <p:sldId id="274" r:id="rId17"/>
    <p:sldId id="288" r:id="rId18"/>
    <p:sldId id="289" r:id="rId19"/>
    <p:sldId id="343" r:id="rId20"/>
    <p:sldId id="344" r:id="rId21"/>
    <p:sldId id="265"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68" autoAdjust="0"/>
    <p:restoredTop sz="77483" autoAdjust="0"/>
  </p:normalViewPr>
  <p:slideViewPr>
    <p:cSldViewPr snapToGrid="0">
      <p:cViewPr varScale="1">
        <p:scale>
          <a:sx n="78" d="100"/>
          <a:sy n="78" d="100"/>
        </p:scale>
        <p:origin x="192" y="592"/>
      </p:cViewPr>
      <p:guideLst/>
    </p:cSldViewPr>
  </p:slideViewPr>
  <p:notesTextViewPr>
    <p:cViewPr>
      <p:scale>
        <a:sx n="1" d="1"/>
        <a:sy n="1" d="1"/>
      </p:scale>
      <p:origin x="0" y="0"/>
    </p:cViewPr>
  </p:notesTextViewPr>
  <p:sorterViewPr>
    <p:cViewPr>
      <p:scale>
        <a:sx n="1" d="1"/>
        <a:sy n="1" d="1"/>
      </p:scale>
      <p:origin x="0" y="-21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l"/>
          <a:r>
            <a:rPr lang="en-GB" sz="2000" b="0" dirty="0"/>
            <a:t>Step 1 – One word –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pPr algn="l"/>
          <a:r>
            <a:rPr lang="en-GB" sz="2000" b="0" dirty="0"/>
            <a:t>Step 2 -  Add other words to clarify the focus of your research</a:t>
          </a:r>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pPr algn="l"/>
          <a:r>
            <a:rPr lang="en-GB" sz="2000" b="0"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custT="1"/>
      <dgm:spPr/>
      <dgm:t>
        <a:bodyPr/>
        <a:lstStyle/>
        <a:p>
          <a:pPr algn="l"/>
          <a:r>
            <a:rPr lang="en-GB" sz="2000" b="0" dirty="0"/>
            <a:t>Step 4 – Convert this sentence into a formal research statement</a:t>
          </a:r>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66A261D7-9490-42BB-85F1-0DA4151F77D2}" type="pres">
      <dgm:prSet presAssocID="{74377D1C-BCC0-4E7E-83D5-680419D6E5F7}" presName="FourNodes_1" presStyleLbl="node1" presStyleIdx="0" presStyleCnt="4" custScaleX="116079">
        <dgm:presLayoutVars>
          <dgm:bulletEnabled val="1"/>
        </dgm:presLayoutVars>
      </dgm:prSet>
      <dgm:spPr/>
    </dgm:pt>
    <dgm:pt modelId="{1B8A762A-9591-4BE4-B860-2DAC31ED9AC7}" type="pres">
      <dgm:prSet presAssocID="{74377D1C-BCC0-4E7E-83D5-680419D6E5F7}" presName="FourNodes_2" presStyleLbl="node1" presStyleIdx="1" presStyleCnt="4" custScaleX="116079">
        <dgm:presLayoutVars>
          <dgm:bulletEnabled val="1"/>
        </dgm:presLayoutVars>
      </dgm:prSet>
      <dgm:spPr/>
    </dgm:pt>
    <dgm:pt modelId="{FDD629D0-B377-4C98-B733-320216C97EAC}" type="pres">
      <dgm:prSet presAssocID="{74377D1C-BCC0-4E7E-83D5-680419D6E5F7}" presName="FourNodes_3" presStyleLbl="node1" presStyleIdx="2" presStyleCnt="4" custScaleX="116079">
        <dgm:presLayoutVars>
          <dgm:bulletEnabled val="1"/>
        </dgm:presLayoutVars>
      </dgm:prSet>
      <dgm:spPr/>
    </dgm:pt>
    <dgm:pt modelId="{32026037-A652-4AD0-8005-A73E81C18106}" type="pres">
      <dgm:prSet presAssocID="{74377D1C-BCC0-4E7E-83D5-680419D6E5F7}" presName="FourNodes_4" presStyleLbl="node1" presStyleIdx="3" presStyleCnt="4" custScaleX="116079">
        <dgm:presLayoutVars>
          <dgm:bulletEnabled val="1"/>
        </dgm:presLayoutVars>
      </dgm:prSet>
      <dgm:spPr/>
    </dgm:pt>
    <dgm:pt modelId="{EC11C66E-AF67-460F-9E54-F3B4C29F57BA}" type="pres">
      <dgm:prSet presAssocID="{74377D1C-BCC0-4E7E-83D5-680419D6E5F7}" presName="FourConn_1-2" presStyleLbl="fgAccFollowNode1" presStyleIdx="0" presStyleCnt="3">
        <dgm:presLayoutVars>
          <dgm:bulletEnabled val="1"/>
        </dgm:presLayoutVars>
      </dgm:prSet>
      <dgm:spPr/>
    </dgm:pt>
    <dgm:pt modelId="{C9176B66-6D48-4156-A03B-B12F4A378AD6}" type="pres">
      <dgm:prSet presAssocID="{74377D1C-BCC0-4E7E-83D5-680419D6E5F7}" presName="FourConn_2-3" presStyleLbl="fgAccFollowNode1" presStyleIdx="1" presStyleCnt="3">
        <dgm:presLayoutVars>
          <dgm:bulletEnabled val="1"/>
        </dgm:presLayoutVars>
      </dgm:prSet>
      <dgm:spPr/>
    </dgm:pt>
    <dgm:pt modelId="{8FE4085E-863E-425F-97B9-573370424E3B}" type="pres">
      <dgm:prSet presAssocID="{74377D1C-BCC0-4E7E-83D5-680419D6E5F7}" presName="FourConn_3-4" presStyleLbl="fgAccFollowNode1" presStyleIdx="2" presStyleCnt="3">
        <dgm:presLayoutVars>
          <dgm:bulletEnabled val="1"/>
        </dgm:presLayoutVars>
      </dgm:prSet>
      <dgm:spPr/>
    </dgm:pt>
    <dgm:pt modelId="{DEC296A3-BAB2-478F-A2EE-DA05995DD003}" type="pres">
      <dgm:prSet presAssocID="{74377D1C-BCC0-4E7E-83D5-680419D6E5F7}" presName="FourNodes_1_text" presStyleLbl="node1" presStyleIdx="3" presStyleCnt="4">
        <dgm:presLayoutVars>
          <dgm:bulletEnabled val="1"/>
        </dgm:presLayoutVars>
      </dgm:prSet>
      <dgm:spPr/>
    </dgm:pt>
    <dgm:pt modelId="{FB6A98BC-0699-43D3-85B6-D0D1317FA158}" type="pres">
      <dgm:prSet presAssocID="{74377D1C-BCC0-4E7E-83D5-680419D6E5F7}" presName="FourNodes_2_text" presStyleLbl="node1" presStyleIdx="3" presStyleCnt="4">
        <dgm:presLayoutVars>
          <dgm:bulletEnabled val="1"/>
        </dgm:presLayoutVars>
      </dgm:prSet>
      <dgm:spPr/>
    </dgm:pt>
    <dgm:pt modelId="{CE5C27F1-63D5-4929-A226-C10E19B5EB44}" type="pres">
      <dgm:prSet presAssocID="{74377D1C-BCC0-4E7E-83D5-680419D6E5F7}" presName="FourNodes_3_text" presStyleLbl="node1" presStyleIdx="3" presStyleCnt="4">
        <dgm:presLayoutVars>
          <dgm:bulletEnabled val="1"/>
        </dgm:presLayoutVars>
      </dgm:prSet>
      <dgm:spPr/>
    </dgm:pt>
    <dgm:pt modelId="{3B862EFF-DE07-40F9-9B83-51E251F45266}" type="pres">
      <dgm:prSet presAssocID="{74377D1C-BCC0-4E7E-83D5-680419D6E5F7}" presName="FourNodes_4_text" presStyleLbl="node1" presStyleIdx="3" presStyleCnt="4">
        <dgm:presLayoutVars>
          <dgm:bulletEnabled val="1"/>
        </dgm:presLayoutVars>
      </dgm:prSet>
      <dgm:spPr/>
    </dgm:pt>
  </dgm:ptLst>
  <dgm:cxnLst>
    <dgm:cxn modelId="{80557814-F80A-401A-AF55-861E8F0CE068}" type="presOf" srcId="{C54AD269-E1BF-4968-9C57-9F0DEEBB6837}" destId="{EC11C66E-AF67-460F-9E54-F3B4C29F57BA}" srcOrd="0" destOrd="0" presId="urn:microsoft.com/office/officeart/2005/8/layout/vProcess5"/>
    <dgm:cxn modelId="{7B122F35-9467-49CA-9134-AE8D5F892729}" srcId="{74377D1C-BCC0-4E7E-83D5-680419D6E5F7}" destId="{E9675A3E-2081-4AD3-8F92-DE543A30AA94}" srcOrd="2" destOrd="0" parTransId="{C299D435-7639-4706-A5CF-8D9E8F823769}" sibTransId="{B8D2C8EB-2692-41F0-88B9-BA07E16E55CE}"/>
    <dgm:cxn modelId="{49E1834C-0DE0-4CDD-A701-DC4310344C9B}" type="presOf" srcId="{74377D1C-BCC0-4E7E-83D5-680419D6E5F7}" destId="{3A021E63-DDB1-4DCC-B627-680C6FF86F76}" srcOrd="0" destOrd="0" presId="urn:microsoft.com/office/officeart/2005/8/layout/vProcess5"/>
    <dgm:cxn modelId="{5F9FC168-7084-4C35-97D2-FC9ED7DF6E7A}" type="presOf" srcId="{D93B0754-66E8-4541-934B-E86024687FA2}" destId="{3B862EFF-DE07-40F9-9B83-51E251F45266}" srcOrd="1" destOrd="0" presId="urn:microsoft.com/office/officeart/2005/8/layout/vProcess5"/>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F2C59C8A-8613-4212-AAB0-01DD0D80ABDF}" type="presOf" srcId="{22343965-9263-4B42-9E87-3EFFB58EEEDB}" destId="{DEC296A3-BAB2-478F-A2EE-DA05995DD003}" srcOrd="1" destOrd="0" presId="urn:microsoft.com/office/officeart/2005/8/layout/vProcess5"/>
    <dgm:cxn modelId="{132DB490-D80C-4A6D-8B2C-C88AFABCDA01}" type="presOf" srcId="{A304DDFB-2456-4AF4-9446-F288F64DF9F0}" destId="{1B8A762A-9591-4BE4-B860-2DAC31ED9AC7}" srcOrd="0" destOrd="0" presId="urn:microsoft.com/office/officeart/2005/8/layout/vProcess5"/>
    <dgm:cxn modelId="{9FDFDBB2-6678-48B5-A445-4C65050ABF85}" type="presOf" srcId="{E9675A3E-2081-4AD3-8F92-DE543A30AA94}" destId="{CE5C27F1-63D5-4929-A226-C10E19B5EB44}" srcOrd="1" destOrd="0" presId="urn:microsoft.com/office/officeart/2005/8/layout/vProcess5"/>
    <dgm:cxn modelId="{FD7FFAB4-349C-4F4D-B2E2-061707268084}" type="presOf" srcId="{B8D2C8EB-2692-41F0-88B9-BA07E16E55CE}" destId="{8FE4085E-863E-425F-97B9-573370424E3B}" srcOrd="0" destOrd="0" presId="urn:microsoft.com/office/officeart/2005/8/layout/vProcess5"/>
    <dgm:cxn modelId="{FCA641C2-092B-4D9F-BB30-33C2EA29E1BD}" type="presOf" srcId="{D93B0754-66E8-4541-934B-E86024687FA2}" destId="{32026037-A652-4AD0-8005-A73E81C18106}" srcOrd="0" destOrd="0" presId="urn:microsoft.com/office/officeart/2005/8/layout/vProcess5"/>
    <dgm:cxn modelId="{D4F87ECE-4B39-4102-BFD6-CCB0B7041085}" type="presOf" srcId="{A304DDFB-2456-4AF4-9446-F288F64DF9F0}" destId="{FB6A98BC-0699-43D3-85B6-D0D1317FA158}" srcOrd="1" destOrd="0" presId="urn:microsoft.com/office/officeart/2005/8/layout/vProcess5"/>
    <dgm:cxn modelId="{3D809ADD-075F-43F9-A7BE-79E60F020B57}" srcId="{74377D1C-BCC0-4E7E-83D5-680419D6E5F7}" destId="{22343965-9263-4B42-9E87-3EFFB58EEEDB}" srcOrd="0" destOrd="0" parTransId="{C89DE801-264F-47C4-BF7A-F701AB740EC3}" sibTransId="{C54AD269-E1BF-4968-9C57-9F0DEEBB6837}"/>
    <dgm:cxn modelId="{A695B5E4-70AA-4F84-88DE-65188DCC2596}" type="presOf" srcId="{231768D3-3DA6-484F-98A6-B9D838F6BA6F}" destId="{C9176B66-6D48-4156-A03B-B12F4A378AD6}" srcOrd="0" destOrd="0" presId="urn:microsoft.com/office/officeart/2005/8/layout/vProcess5"/>
    <dgm:cxn modelId="{D9490DE5-B8F0-4943-9F63-CD2077258C4F}" type="presOf" srcId="{22343965-9263-4B42-9E87-3EFFB58EEEDB}" destId="{66A261D7-9490-42BB-85F1-0DA4151F77D2}" srcOrd="0" destOrd="0" presId="urn:microsoft.com/office/officeart/2005/8/layout/vProcess5"/>
    <dgm:cxn modelId="{37320DFB-E953-4A9B-A204-AA64C49308A7}" type="presOf" srcId="{E9675A3E-2081-4AD3-8F92-DE543A30AA94}" destId="{FDD629D0-B377-4C98-B733-320216C97EAC}"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B0754FBA-56FF-41A4-A69B-B66FFA2095B3}" type="presParOf" srcId="{3A021E63-DDB1-4DCC-B627-680C6FF86F76}" destId="{66A261D7-9490-42BB-85F1-0DA4151F77D2}" srcOrd="1" destOrd="0" presId="urn:microsoft.com/office/officeart/2005/8/layout/vProcess5"/>
    <dgm:cxn modelId="{13A657CC-D179-4C7F-8F03-241C38331460}" type="presParOf" srcId="{3A021E63-DDB1-4DCC-B627-680C6FF86F76}" destId="{1B8A762A-9591-4BE4-B860-2DAC31ED9AC7}" srcOrd="2" destOrd="0" presId="urn:microsoft.com/office/officeart/2005/8/layout/vProcess5"/>
    <dgm:cxn modelId="{8767B167-21D9-4130-ACBF-545AA9E5DF4C}" type="presParOf" srcId="{3A021E63-DDB1-4DCC-B627-680C6FF86F76}" destId="{FDD629D0-B377-4C98-B733-320216C97EAC}" srcOrd="3" destOrd="0" presId="urn:microsoft.com/office/officeart/2005/8/layout/vProcess5"/>
    <dgm:cxn modelId="{4E1B7099-B54D-48AF-BEF3-91AE0BEAA7A4}" type="presParOf" srcId="{3A021E63-DDB1-4DCC-B627-680C6FF86F76}" destId="{32026037-A652-4AD0-8005-A73E81C18106}" srcOrd="4" destOrd="0" presId="urn:microsoft.com/office/officeart/2005/8/layout/vProcess5"/>
    <dgm:cxn modelId="{ED6E386A-18C9-4C15-A83B-AFEE12A30AE8}" type="presParOf" srcId="{3A021E63-DDB1-4DCC-B627-680C6FF86F76}" destId="{EC11C66E-AF67-460F-9E54-F3B4C29F57BA}" srcOrd="5" destOrd="0" presId="urn:microsoft.com/office/officeart/2005/8/layout/vProcess5"/>
    <dgm:cxn modelId="{FB0DEE0E-8BA4-4957-A15A-7823B10001B2}" type="presParOf" srcId="{3A021E63-DDB1-4DCC-B627-680C6FF86F76}" destId="{C9176B66-6D48-4156-A03B-B12F4A378AD6}" srcOrd="6" destOrd="0" presId="urn:microsoft.com/office/officeart/2005/8/layout/vProcess5"/>
    <dgm:cxn modelId="{387EF2B3-2AED-48C6-A0CF-94C85ADA8AED}" type="presParOf" srcId="{3A021E63-DDB1-4DCC-B627-680C6FF86F76}" destId="{8FE4085E-863E-425F-97B9-573370424E3B}" srcOrd="7" destOrd="0" presId="urn:microsoft.com/office/officeart/2005/8/layout/vProcess5"/>
    <dgm:cxn modelId="{1154BD14-14E3-4450-8D8F-56130843F21D}" type="presParOf" srcId="{3A021E63-DDB1-4DCC-B627-680C6FF86F76}" destId="{DEC296A3-BAB2-478F-A2EE-DA05995DD003}" srcOrd="8" destOrd="0" presId="urn:microsoft.com/office/officeart/2005/8/layout/vProcess5"/>
    <dgm:cxn modelId="{35ED8905-6074-4B30-97F4-0675436A013B}" type="presParOf" srcId="{3A021E63-DDB1-4DCC-B627-680C6FF86F76}" destId="{FB6A98BC-0699-43D3-85B6-D0D1317FA158}" srcOrd="9" destOrd="0" presId="urn:microsoft.com/office/officeart/2005/8/layout/vProcess5"/>
    <dgm:cxn modelId="{81D8058C-A688-4508-AF67-5E8EB30041FF}" type="presParOf" srcId="{3A021E63-DDB1-4DCC-B627-680C6FF86F76}" destId="{CE5C27F1-63D5-4929-A226-C10E19B5EB44}" srcOrd="10" destOrd="0" presId="urn:microsoft.com/office/officeart/2005/8/layout/vProcess5"/>
    <dgm:cxn modelId="{BF2D896D-D316-4AB4-8F70-F4E800E1C667}" type="presParOf" srcId="{3A021E63-DDB1-4DCC-B627-680C6FF86F76}" destId="{3B862EFF-DE07-40F9-9B83-51E251F4526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a:solidFill>
          <a:srgbClr val="7030A0"/>
        </a:solidFill>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accent1_2" csCatId="accent1"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0798C061-5F2C-4E71-8DFB-720DC4111587}" type="presOf" srcId="{4A08F6CF-4262-4CCD-844A-63DD670AC42E}" destId="{7B890F18-D3EA-4ACF-8A00-9B63C413C921}" srcOrd="0" destOrd="0" presId="urn:microsoft.com/office/officeart/2005/8/layout/arrow5"/>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Chapter 1</a:t>
          </a:r>
        </a:p>
        <a:p>
          <a:r>
            <a:rPr lang="en-GB" dirty="0"/>
            <a:t>Proposal – Introduction</a:t>
          </a:r>
        </a:p>
        <a:p>
          <a:r>
            <a:rPr lang="en-GB" dirty="0"/>
            <a:t>1200 words</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Chapter 2</a:t>
          </a:r>
        </a:p>
        <a:p>
          <a:r>
            <a:rPr lang="en-GB" dirty="0"/>
            <a:t>Literature Review</a:t>
          </a:r>
        </a:p>
        <a:p>
          <a:r>
            <a:rPr lang="en-GB" dirty="0"/>
            <a:t>2500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50C97F19-9F95-46CA-93FC-7AA949026337}">
      <dgm:prSet phldrT="[Text]"/>
      <dgm:spPr/>
      <dgm:t>
        <a:bodyPr/>
        <a:lstStyle/>
        <a:p>
          <a:r>
            <a:rPr lang="en-GB" dirty="0"/>
            <a:t>Chapter 5</a:t>
          </a:r>
        </a:p>
        <a:p>
          <a:r>
            <a:rPr lang="en-GB" dirty="0"/>
            <a:t>Conclusion </a:t>
          </a:r>
        </a:p>
        <a:p>
          <a:r>
            <a:rPr lang="en-GB" dirty="0"/>
            <a:t>800 words</a:t>
          </a:r>
        </a:p>
      </dgm:t>
    </dgm:pt>
    <dgm:pt modelId="{18B8D90F-7E3C-49E1-9E76-25625287C189}" type="parTrans" cxnId="{ADC03668-FAA2-4567-9ABB-A69BF52B8300}">
      <dgm:prSet/>
      <dgm:spPr/>
      <dgm:t>
        <a:bodyPr/>
        <a:lstStyle/>
        <a:p>
          <a:endParaRPr lang="en-GB"/>
        </a:p>
      </dgm:t>
    </dgm:pt>
    <dgm:pt modelId="{72A9A8AB-1F12-4754-8F4F-83F1E7FBE8BB}" type="sibTrans" cxnId="{ADC03668-FAA2-4567-9ABB-A69BF52B8300}">
      <dgm:prSet/>
      <dgm:spPr/>
      <dgm:t>
        <a:bodyPr/>
        <a:lstStyle/>
        <a:p>
          <a:endParaRPr lang="en-GB"/>
        </a:p>
      </dgm:t>
    </dgm:pt>
    <dgm:pt modelId="{8BAB74EB-F1CA-41A5-9C69-0421372E3056}">
      <dgm:prSet/>
      <dgm:spPr/>
      <dgm:t>
        <a:bodyPr/>
        <a:lstStyle/>
        <a:p>
          <a:r>
            <a:rPr lang="en-GB" dirty="0"/>
            <a:t>Chapter 3</a:t>
          </a:r>
        </a:p>
        <a:p>
          <a:r>
            <a:rPr lang="en-GB" dirty="0"/>
            <a:t>Methodology</a:t>
          </a:r>
        </a:p>
        <a:p>
          <a:r>
            <a:rPr lang="en-GB" dirty="0"/>
            <a:t>1500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Chapter 4</a:t>
          </a:r>
        </a:p>
        <a:p>
          <a:r>
            <a:rPr lang="en-GB" dirty="0"/>
            <a:t>Findings</a:t>
          </a:r>
        </a:p>
        <a:p>
          <a:r>
            <a:rPr lang="en-GB" dirty="0"/>
            <a:t>2000 words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5">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5">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5">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5">
        <dgm:presLayoutVars>
          <dgm:bulletEnabled val="1"/>
        </dgm:presLayoutVars>
      </dgm:prSet>
      <dgm:spPr/>
    </dgm:pt>
    <dgm:pt modelId="{F4C70FF1-71C8-4E6D-B27A-4F914F7A1571}" type="pres">
      <dgm:prSet presAssocID="{E10C596C-1990-498E-8A6A-6C47DCA4FD43}" presName="sibTrans" presStyleCnt="0"/>
      <dgm:spPr/>
    </dgm:pt>
    <dgm:pt modelId="{7D96A2DE-AAF0-4B3B-870C-80DD0AB5940A}" type="pres">
      <dgm:prSet presAssocID="{50C97F19-9F95-46CA-93FC-7AA949026337}" presName="textNode" presStyleLbl="node1" presStyleIdx="4" presStyleCnt="5">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ADC03668-FAA2-4567-9ABB-A69BF52B8300}" srcId="{094E40B7-8673-4775-AB1E-14BE0FDF775F}" destId="{50C97F19-9F95-46CA-93FC-7AA949026337}" srcOrd="4" destOrd="0" parTransId="{18B8D90F-7E3C-49E1-9E76-25625287C189}" sibTransId="{72A9A8AB-1F12-4754-8F4F-83F1E7FBE8BB}"/>
    <dgm:cxn modelId="{1A77B887-B752-4F21-B8E6-446167986E58}" type="presOf" srcId="{50C97F19-9F95-46CA-93FC-7AA949026337}" destId="{7D96A2DE-AAF0-4B3B-870C-80DD0AB5940A}" srcOrd="0" destOrd="0" presId="urn:microsoft.com/office/officeart/2005/8/layout/hProcess9"/>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 modelId="{11DB5DAE-5EED-4CD7-8FCB-90455B92A827}" type="presParOf" srcId="{2C969635-3B94-46F2-83E7-6012A904D8A9}" destId="{F4C70FF1-71C8-4E6D-B27A-4F914F7A1571}" srcOrd="7" destOrd="0" presId="urn:microsoft.com/office/officeart/2005/8/layout/hProcess9"/>
    <dgm:cxn modelId="{17EC8C40-86C3-404E-9362-E36183F00C79}" type="presParOf" srcId="{2C969635-3B94-46F2-83E7-6012A904D8A9}" destId="{7D96A2DE-AAF0-4B3B-870C-80DD0AB5940A}"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7.xml><?xml version="1.0" encoding="utf-8"?>
<dgm:dataModel xmlns:dgm="http://schemas.openxmlformats.org/drawingml/2006/diagram" xmlns:a="http://schemas.openxmlformats.org/drawingml/2006/main">
  <dgm:ptLst>
    <dgm:pt modelId="{094E40B7-8673-4775-AB1E-14BE0FDF775F}" type="doc">
      <dgm:prSet loTypeId="urn:microsoft.com/office/officeart/2005/8/layout/hProcess9" loCatId="process" qsTypeId="urn:microsoft.com/office/officeart/2005/8/quickstyle/3d3" qsCatId="3D" csTypeId="urn:microsoft.com/office/officeart/2005/8/colors/colorful1" csCatId="colorful" phldr="1"/>
      <dgm:spPr/>
    </dgm:pt>
    <dgm:pt modelId="{792B4F79-625A-4523-AD15-F56F4C818890}">
      <dgm:prSet phldrT="[Text]"/>
      <dgm:spPr/>
      <dgm:t>
        <a:bodyPr/>
        <a:lstStyle/>
        <a:p>
          <a:r>
            <a:rPr lang="en-GB" dirty="0"/>
            <a:t>1. 80 hours signed off by your organisation</a:t>
          </a:r>
        </a:p>
      </dgm:t>
    </dgm:pt>
    <dgm:pt modelId="{352ADFD9-92A1-4044-9409-5C80A02C8A4B}" type="parTrans" cxnId="{1809340C-88AE-4F29-9D6B-5F266C569E97}">
      <dgm:prSet/>
      <dgm:spPr/>
      <dgm:t>
        <a:bodyPr/>
        <a:lstStyle/>
        <a:p>
          <a:endParaRPr lang="en-GB"/>
        </a:p>
      </dgm:t>
    </dgm:pt>
    <dgm:pt modelId="{F7FF7E25-9B02-45CA-BB00-CAB1E028AC73}" type="sibTrans" cxnId="{1809340C-88AE-4F29-9D6B-5F266C569E97}">
      <dgm:prSet/>
      <dgm:spPr/>
      <dgm:t>
        <a:bodyPr/>
        <a:lstStyle/>
        <a:p>
          <a:endParaRPr lang="en-GB"/>
        </a:p>
      </dgm:t>
    </dgm:pt>
    <dgm:pt modelId="{4E61162C-4533-4322-B64C-1E6DC1750F99}">
      <dgm:prSet phldrT="[Text]"/>
      <dgm:spPr/>
      <dgm:t>
        <a:bodyPr/>
        <a:lstStyle/>
        <a:p>
          <a:r>
            <a:rPr lang="en-GB" dirty="0"/>
            <a:t>2. Written report</a:t>
          </a:r>
        </a:p>
        <a:p>
          <a:r>
            <a:rPr lang="en-GB" dirty="0"/>
            <a:t>3000 words</a:t>
          </a:r>
        </a:p>
      </dgm:t>
    </dgm:pt>
    <dgm:pt modelId="{87604C0B-5DD0-4227-8D8A-A8A99341C1D4}" type="parTrans" cxnId="{86E84C64-98ED-44CF-A1B4-74BE3E06D590}">
      <dgm:prSet/>
      <dgm:spPr/>
      <dgm:t>
        <a:bodyPr/>
        <a:lstStyle/>
        <a:p>
          <a:endParaRPr lang="en-GB"/>
        </a:p>
      </dgm:t>
    </dgm:pt>
    <dgm:pt modelId="{4D10C21B-8B97-42A3-B128-2D15EB1BC596}" type="sibTrans" cxnId="{86E84C64-98ED-44CF-A1B4-74BE3E06D590}">
      <dgm:prSet/>
      <dgm:spPr/>
      <dgm:t>
        <a:bodyPr/>
        <a:lstStyle/>
        <a:p>
          <a:endParaRPr lang="en-GB"/>
        </a:p>
      </dgm:t>
    </dgm:pt>
    <dgm:pt modelId="{8BAB74EB-F1CA-41A5-9C69-0421372E3056}">
      <dgm:prSet/>
      <dgm:spPr/>
      <dgm:t>
        <a:bodyPr/>
        <a:lstStyle/>
        <a:p>
          <a:r>
            <a:rPr lang="en-GB" dirty="0"/>
            <a:t>3. Personal reflection</a:t>
          </a:r>
        </a:p>
        <a:p>
          <a:r>
            <a:rPr lang="en-GB" dirty="0"/>
            <a:t>2000 words</a:t>
          </a:r>
        </a:p>
      </dgm:t>
    </dgm:pt>
    <dgm:pt modelId="{63789120-937E-470D-A2F6-90CD2CCDA8A7}" type="parTrans" cxnId="{519CF6E4-DB4B-4312-A927-53126D7F18CE}">
      <dgm:prSet/>
      <dgm:spPr/>
      <dgm:t>
        <a:bodyPr/>
        <a:lstStyle/>
        <a:p>
          <a:endParaRPr lang="en-GB"/>
        </a:p>
      </dgm:t>
    </dgm:pt>
    <dgm:pt modelId="{5F8CB619-D62B-42ED-8049-B46A416F407F}" type="sibTrans" cxnId="{519CF6E4-DB4B-4312-A927-53126D7F18CE}">
      <dgm:prSet/>
      <dgm:spPr/>
      <dgm:t>
        <a:bodyPr/>
        <a:lstStyle/>
        <a:p>
          <a:endParaRPr lang="en-GB"/>
        </a:p>
      </dgm:t>
    </dgm:pt>
    <dgm:pt modelId="{1551AAE4-71F1-4452-9573-D4AC6B219D85}">
      <dgm:prSet/>
      <dgm:spPr/>
      <dgm:t>
        <a:bodyPr/>
        <a:lstStyle/>
        <a:p>
          <a:r>
            <a:rPr lang="en-GB" dirty="0"/>
            <a:t>4. Video presentation (showcase)</a:t>
          </a:r>
        </a:p>
        <a:p>
          <a:r>
            <a:rPr lang="en-GB" dirty="0"/>
            <a:t>5 minutes</a:t>
          </a:r>
        </a:p>
      </dgm:t>
    </dgm:pt>
    <dgm:pt modelId="{237977CB-A5FA-43E4-B41D-2FCAD6D73085}" type="parTrans" cxnId="{1012D02B-7A13-405E-85F7-966248173E80}">
      <dgm:prSet/>
      <dgm:spPr/>
      <dgm:t>
        <a:bodyPr/>
        <a:lstStyle/>
        <a:p>
          <a:endParaRPr lang="en-GB"/>
        </a:p>
      </dgm:t>
    </dgm:pt>
    <dgm:pt modelId="{E10C596C-1990-498E-8A6A-6C47DCA4FD43}" type="sibTrans" cxnId="{1012D02B-7A13-405E-85F7-966248173E80}">
      <dgm:prSet/>
      <dgm:spPr/>
      <dgm:t>
        <a:bodyPr/>
        <a:lstStyle/>
        <a:p>
          <a:endParaRPr lang="en-GB"/>
        </a:p>
      </dgm:t>
    </dgm:pt>
    <dgm:pt modelId="{4A4F256F-3FAF-42D9-BC85-AF7EC7D7CA9F}" type="pres">
      <dgm:prSet presAssocID="{094E40B7-8673-4775-AB1E-14BE0FDF775F}" presName="CompostProcess" presStyleCnt="0">
        <dgm:presLayoutVars>
          <dgm:dir/>
          <dgm:resizeHandles val="exact"/>
        </dgm:presLayoutVars>
      </dgm:prSet>
      <dgm:spPr/>
    </dgm:pt>
    <dgm:pt modelId="{F60F6EA6-39B5-4386-B5E4-B9AA6916F17B}" type="pres">
      <dgm:prSet presAssocID="{094E40B7-8673-4775-AB1E-14BE0FDF775F}" presName="arrow" presStyleLbl="bgShp" presStyleIdx="0" presStyleCnt="1"/>
      <dgm:spPr/>
    </dgm:pt>
    <dgm:pt modelId="{2C969635-3B94-46F2-83E7-6012A904D8A9}" type="pres">
      <dgm:prSet presAssocID="{094E40B7-8673-4775-AB1E-14BE0FDF775F}" presName="linearProcess" presStyleCnt="0"/>
      <dgm:spPr/>
    </dgm:pt>
    <dgm:pt modelId="{F0D8A9C9-20D3-418B-B4A8-5BDBD52116BD}" type="pres">
      <dgm:prSet presAssocID="{792B4F79-625A-4523-AD15-F56F4C818890}" presName="textNode" presStyleLbl="node1" presStyleIdx="0" presStyleCnt="4">
        <dgm:presLayoutVars>
          <dgm:bulletEnabled val="1"/>
        </dgm:presLayoutVars>
      </dgm:prSet>
      <dgm:spPr/>
    </dgm:pt>
    <dgm:pt modelId="{AA673D09-84B6-47E5-BDFE-26182E3AEE76}" type="pres">
      <dgm:prSet presAssocID="{F7FF7E25-9B02-45CA-BB00-CAB1E028AC73}" presName="sibTrans" presStyleCnt="0"/>
      <dgm:spPr/>
    </dgm:pt>
    <dgm:pt modelId="{177A3A8C-F9CA-40EC-BF94-BA596C9ED213}" type="pres">
      <dgm:prSet presAssocID="{4E61162C-4533-4322-B64C-1E6DC1750F99}" presName="textNode" presStyleLbl="node1" presStyleIdx="1" presStyleCnt="4">
        <dgm:presLayoutVars>
          <dgm:bulletEnabled val="1"/>
        </dgm:presLayoutVars>
      </dgm:prSet>
      <dgm:spPr/>
    </dgm:pt>
    <dgm:pt modelId="{49A3D41E-A3CA-420E-9628-67C1C6DB9791}" type="pres">
      <dgm:prSet presAssocID="{4D10C21B-8B97-42A3-B128-2D15EB1BC596}" presName="sibTrans" presStyleCnt="0"/>
      <dgm:spPr/>
    </dgm:pt>
    <dgm:pt modelId="{8E36554A-AE61-4FB1-A15A-C144E3B1EB7A}" type="pres">
      <dgm:prSet presAssocID="{8BAB74EB-F1CA-41A5-9C69-0421372E3056}" presName="textNode" presStyleLbl="node1" presStyleIdx="2" presStyleCnt="4">
        <dgm:presLayoutVars>
          <dgm:bulletEnabled val="1"/>
        </dgm:presLayoutVars>
      </dgm:prSet>
      <dgm:spPr/>
    </dgm:pt>
    <dgm:pt modelId="{BFC4EEB9-989A-4F0F-942A-DB6F4D565A19}" type="pres">
      <dgm:prSet presAssocID="{5F8CB619-D62B-42ED-8049-B46A416F407F}" presName="sibTrans" presStyleCnt="0"/>
      <dgm:spPr/>
    </dgm:pt>
    <dgm:pt modelId="{F131C3B2-1351-47CA-A942-B1CD4BC989E9}" type="pres">
      <dgm:prSet presAssocID="{1551AAE4-71F1-4452-9573-D4AC6B219D85}" presName="textNode" presStyleLbl="node1" presStyleIdx="3" presStyleCnt="4">
        <dgm:presLayoutVars>
          <dgm:bulletEnabled val="1"/>
        </dgm:presLayoutVars>
      </dgm:prSet>
      <dgm:spPr/>
    </dgm:pt>
  </dgm:ptLst>
  <dgm:cxnLst>
    <dgm:cxn modelId="{1809340C-88AE-4F29-9D6B-5F266C569E97}" srcId="{094E40B7-8673-4775-AB1E-14BE0FDF775F}" destId="{792B4F79-625A-4523-AD15-F56F4C818890}" srcOrd="0" destOrd="0" parTransId="{352ADFD9-92A1-4044-9409-5C80A02C8A4B}" sibTransId="{F7FF7E25-9B02-45CA-BB00-CAB1E028AC73}"/>
    <dgm:cxn modelId="{5855BF12-4554-4710-8822-22F672448E50}" type="presOf" srcId="{094E40B7-8673-4775-AB1E-14BE0FDF775F}" destId="{4A4F256F-3FAF-42D9-BC85-AF7EC7D7CA9F}" srcOrd="0" destOrd="0" presId="urn:microsoft.com/office/officeart/2005/8/layout/hProcess9"/>
    <dgm:cxn modelId="{1012D02B-7A13-405E-85F7-966248173E80}" srcId="{094E40B7-8673-4775-AB1E-14BE0FDF775F}" destId="{1551AAE4-71F1-4452-9573-D4AC6B219D85}" srcOrd="3" destOrd="0" parTransId="{237977CB-A5FA-43E4-B41D-2FCAD6D73085}" sibTransId="{E10C596C-1990-498E-8A6A-6C47DCA4FD43}"/>
    <dgm:cxn modelId="{709DFE3E-234A-42D0-AC6F-14C030D82041}" type="presOf" srcId="{4E61162C-4533-4322-B64C-1E6DC1750F99}" destId="{177A3A8C-F9CA-40EC-BF94-BA596C9ED213}" srcOrd="0" destOrd="0" presId="urn:microsoft.com/office/officeart/2005/8/layout/hProcess9"/>
    <dgm:cxn modelId="{86E84C64-98ED-44CF-A1B4-74BE3E06D590}" srcId="{094E40B7-8673-4775-AB1E-14BE0FDF775F}" destId="{4E61162C-4533-4322-B64C-1E6DC1750F99}" srcOrd="1" destOrd="0" parTransId="{87604C0B-5DD0-4227-8D8A-A8A99341C1D4}" sibTransId="{4D10C21B-8B97-42A3-B128-2D15EB1BC596}"/>
    <dgm:cxn modelId="{DC3E52B7-B5A3-4A7E-AEF8-92099EA06696}" type="presOf" srcId="{8BAB74EB-F1CA-41A5-9C69-0421372E3056}" destId="{8E36554A-AE61-4FB1-A15A-C144E3B1EB7A}" srcOrd="0" destOrd="0" presId="urn:microsoft.com/office/officeart/2005/8/layout/hProcess9"/>
    <dgm:cxn modelId="{C74318E0-D11B-41D7-BB38-DFA412970377}" type="presOf" srcId="{1551AAE4-71F1-4452-9573-D4AC6B219D85}" destId="{F131C3B2-1351-47CA-A942-B1CD4BC989E9}" srcOrd="0" destOrd="0" presId="urn:microsoft.com/office/officeart/2005/8/layout/hProcess9"/>
    <dgm:cxn modelId="{519CF6E4-DB4B-4312-A927-53126D7F18CE}" srcId="{094E40B7-8673-4775-AB1E-14BE0FDF775F}" destId="{8BAB74EB-F1CA-41A5-9C69-0421372E3056}" srcOrd="2" destOrd="0" parTransId="{63789120-937E-470D-A2F6-90CD2CCDA8A7}" sibTransId="{5F8CB619-D62B-42ED-8049-B46A416F407F}"/>
    <dgm:cxn modelId="{A43885F9-B180-487A-B54F-C10C8EE490CC}" type="presOf" srcId="{792B4F79-625A-4523-AD15-F56F4C818890}" destId="{F0D8A9C9-20D3-418B-B4A8-5BDBD52116BD}" srcOrd="0" destOrd="0" presId="urn:microsoft.com/office/officeart/2005/8/layout/hProcess9"/>
    <dgm:cxn modelId="{C9DD3CE8-20F8-43FF-8356-B21377948E44}" type="presParOf" srcId="{4A4F256F-3FAF-42D9-BC85-AF7EC7D7CA9F}" destId="{F60F6EA6-39B5-4386-B5E4-B9AA6916F17B}" srcOrd="0" destOrd="0" presId="urn:microsoft.com/office/officeart/2005/8/layout/hProcess9"/>
    <dgm:cxn modelId="{7690918C-FA3C-48B0-8C4D-F21CCEA24FD9}" type="presParOf" srcId="{4A4F256F-3FAF-42D9-BC85-AF7EC7D7CA9F}" destId="{2C969635-3B94-46F2-83E7-6012A904D8A9}" srcOrd="1" destOrd="0" presId="urn:microsoft.com/office/officeart/2005/8/layout/hProcess9"/>
    <dgm:cxn modelId="{A10C7841-758C-4DF6-9C85-5A6A4F3038E9}" type="presParOf" srcId="{2C969635-3B94-46F2-83E7-6012A904D8A9}" destId="{F0D8A9C9-20D3-418B-B4A8-5BDBD52116BD}" srcOrd="0" destOrd="0" presId="urn:microsoft.com/office/officeart/2005/8/layout/hProcess9"/>
    <dgm:cxn modelId="{5C5E71DB-1EF2-4BD3-996E-D2A48F373ACF}" type="presParOf" srcId="{2C969635-3B94-46F2-83E7-6012A904D8A9}" destId="{AA673D09-84B6-47E5-BDFE-26182E3AEE76}" srcOrd="1" destOrd="0" presId="urn:microsoft.com/office/officeart/2005/8/layout/hProcess9"/>
    <dgm:cxn modelId="{25E58F54-96FD-4F07-8F27-D3F831C167AE}" type="presParOf" srcId="{2C969635-3B94-46F2-83E7-6012A904D8A9}" destId="{177A3A8C-F9CA-40EC-BF94-BA596C9ED213}" srcOrd="2" destOrd="0" presId="urn:microsoft.com/office/officeart/2005/8/layout/hProcess9"/>
    <dgm:cxn modelId="{BB911088-DCE9-49A3-9A71-DFE954B3D7E4}" type="presParOf" srcId="{2C969635-3B94-46F2-83E7-6012A904D8A9}" destId="{49A3D41E-A3CA-420E-9628-67C1C6DB9791}" srcOrd="3" destOrd="0" presId="urn:microsoft.com/office/officeart/2005/8/layout/hProcess9"/>
    <dgm:cxn modelId="{4972ADDB-58C8-44CB-B248-C028247E2823}" type="presParOf" srcId="{2C969635-3B94-46F2-83E7-6012A904D8A9}" destId="{8E36554A-AE61-4FB1-A15A-C144E3B1EB7A}" srcOrd="4" destOrd="0" presId="urn:microsoft.com/office/officeart/2005/8/layout/hProcess9"/>
    <dgm:cxn modelId="{8F1371EF-A258-47B1-8FA9-5C8EE5324C80}" type="presParOf" srcId="{2C969635-3B94-46F2-83E7-6012A904D8A9}" destId="{BFC4EEB9-989A-4F0F-942A-DB6F4D565A19}" srcOrd="5" destOrd="0" presId="urn:microsoft.com/office/officeart/2005/8/layout/hProcess9"/>
    <dgm:cxn modelId="{F8FD3F89-CC95-4310-AB4D-0B5C6854D81F}" type="presParOf" srcId="{2C969635-3B94-46F2-83E7-6012A904D8A9}" destId="{F131C3B2-1351-47CA-A942-B1CD4BC989E9}"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242039" y="331009"/>
          <a:ext cx="4119224" cy="4119224"/>
        </a:xfrm>
        <a:prstGeom prst="pie">
          <a:avLst>
            <a:gd name="adj1" fmla="val 16200000"/>
            <a:gd name="adj2" fmla="val 180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BRIEFLY Explain the general topic area</a:t>
          </a:r>
        </a:p>
      </dsp:txBody>
      <dsp:txXfrm>
        <a:off x="3481623" y="1091104"/>
        <a:ext cx="1397594" cy="1373074"/>
      </dsp:txXfrm>
    </dsp:sp>
    <dsp:sp modelId="{C435EA46-F944-419F-A964-C7C59E543EFE}">
      <dsp:nvSpPr>
        <dsp:cNvPr id="0" name=""/>
        <dsp:cNvSpPr/>
      </dsp:nvSpPr>
      <dsp:spPr>
        <a:xfrm>
          <a:off x="988058" y="425841"/>
          <a:ext cx="4119224" cy="4119224"/>
        </a:xfrm>
        <a:prstGeom prst="pie">
          <a:avLst>
            <a:gd name="adj1" fmla="val 1800000"/>
            <a:gd name="adj2" fmla="val 900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Introduce the specific area that interests you</a:t>
          </a:r>
        </a:p>
      </dsp:txBody>
      <dsp:txXfrm>
        <a:off x="2115941" y="3024876"/>
        <a:ext cx="1863458" cy="1274998"/>
      </dsp:txXfrm>
    </dsp:sp>
    <dsp:sp modelId="{F5BF6462-7381-4D7E-95F9-F9CBFC83D2C1}">
      <dsp:nvSpPr>
        <dsp:cNvPr id="0" name=""/>
        <dsp:cNvSpPr/>
      </dsp:nvSpPr>
      <dsp:spPr>
        <a:xfrm>
          <a:off x="1029703" y="453605"/>
          <a:ext cx="4119224" cy="4119224"/>
        </a:xfrm>
        <a:prstGeom prst="pie">
          <a:avLst>
            <a:gd name="adj1" fmla="val 9000000"/>
            <a:gd name="adj2" fmla="val 1620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b="1" kern="1200" dirty="0"/>
            <a:t>Explain why you have chosen to research the topic </a:t>
          </a:r>
        </a:p>
      </dsp:txBody>
      <dsp:txXfrm>
        <a:off x="1471049" y="1262738"/>
        <a:ext cx="1397594" cy="13730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261D7-9490-42BB-85F1-0DA4151F77D2}">
      <dsp:nvSpPr>
        <dsp:cNvPr id="0" name=""/>
        <dsp:cNvSpPr/>
      </dsp:nvSpPr>
      <dsp:spPr>
        <a:xfrm>
          <a:off x="-409776" y="0"/>
          <a:ext cx="5916595" cy="1012870"/>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dirty="0"/>
            <a:t>Step 1 – One word – research area</a:t>
          </a:r>
        </a:p>
      </dsp:txBody>
      <dsp:txXfrm>
        <a:off x="-380110" y="29666"/>
        <a:ext cx="4558082" cy="953538"/>
      </dsp:txXfrm>
    </dsp:sp>
    <dsp:sp modelId="{1B8A762A-9591-4BE4-B860-2DAC31ED9AC7}">
      <dsp:nvSpPr>
        <dsp:cNvPr id="0" name=""/>
        <dsp:cNvSpPr/>
      </dsp:nvSpPr>
      <dsp:spPr>
        <a:xfrm>
          <a:off x="17100" y="1197028"/>
          <a:ext cx="5916595" cy="1012870"/>
        </a:xfrm>
        <a:prstGeom prst="roundRect">
          <a:avLst>
            <a:gd name="adj" fmla="val 10000"/>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dirty="0"/>
            <a:t>Step 2 -  Add other words to clarify the focus of your research</a:t>
          </a:r>
        </a:p>
      </dsp:txBody>
      <dsp:txXfrm>
        <a:off x="46766" y="1226694"/>
        <a:ext cx="4597524" cy="953538"/>
      </dsp:txXfrm>
    </dsp:sp>
    <dsp:sp modelId="{FDD629D0-B377-4C98-B733-320216C97EAC}">
      <dsp:nvSpPr>
        <dsp:cNvPr id="0" name=""/>
        <dsp:cNvSpPr/>
      </dsp:nvSpPr>
      <dsp:spPr>
        <a:xfrm>
          <a:off x="437606" y="2394056"/>
          <a:ext cx="5916595" cy="1012870"/>
        </a:xfrm>
        <a:prstGeom prst="roundRect">
          <a:avLst>
            <a:gd name="adj" fmla="val 10000"/>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dirty="0"/>
            <a:t>Step 3 – Connect the words to form a sentence</a:t>
          </a:r>
        </a:p>
      </dsp:txBody>
      <dsp:txXfrm>
        <a:off x="467272" y="2423722"/>
        <a:ext cx="4604920" cy="953538"/>
      </dsp:txXfrm>
    </dsp:sp>
    <dsp:sp modelId="{32026037-A652-4AD0-8005-A73E81C18106}">
      <dsp:nvSpPr>
        <dsp:cNvPr id="0" name=""/>
        <dsp:cNvSpPr/>
      </dsp:nvSpPr>
      <dsp:spPr>
        <a:xfrm>
          <a:off x="864483" y="3591084"/>
          <a:ext cx="5916595" cy="1012870"/>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kern="1200" dirty="0"/>
            <a:t>Step 4 – Convert this sentence into a formal research statement</a:t>
          </a:r>
        </a:p>
      </dsp:txBody>
      <dsp:txXfrm>
        <a:off x="894149" y="3620750"/>
        <a:ext cx="4597524" cy="953538"/>
      </dsp:txXfrm>
    </dsp:sp>
    <dsp:sp modelId="{EC11C66E-AF67-460F-9E54-F3B4C29F57BA}">
      <dsp:nvSpPr>
        <dsp:cNvPr id="0" name=""/>
        <dsp:cNvSpPr/>
      </dsp:nvSpPr>
      <dsp:spPr>
        <a:xfrm>
          <a:off x="4438676" y="775766"/>
          <a:ext cx="658365" cy="658365"/>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4586808" y="775766"/>
        <a:ext cx="362101" cy="495420"/>
      </dsp:txXfrm>
    </dsp:sp>
    <dsp:sp modelId="{C9176B66-6D48-4156-A03B-B12F4A378AD6}">
      <dsp:nvSpPr>
        <dsp:cNvPr id="0" name=""/>
        <dsp:cNvSpPr/>
      </dsp:nvSpPr>
      <dsp:spPr>
        <a:xfrm>
          <a:off x="4865554" y="1972794"/>
          <a:ext cx="658365" cy="658365"/>
        </a:xfrm>
        <a:prstGeom prst="downArrow">
          <a:avLst>
            <a:gd name="adj1" fmla="val 55000"/>
            <a:gd name="adj2" fmla="val 45000"/>
          </a:avLst>
        </a:prstGeom>
        <a:solidFill>
          <a:schemeClr val="accent3">
            <a:tint val="40000"/>
            <a:alpha val="90000"/>
            <a:hueOff val="5358425"/>
            <a:satOff val="-6896"/>
            <a:lumOff val="-537"/>
            <a:alphaOff val="0"/>
          </a:schemeClr>
        </a:solidFill>
        <a:ln w="9525" cap="flat" cmpd="sng" algn="ctr">
          <a:solidFill>
            <a:schemeClr val="accent3">
              <a:tint val="40000"/>
              <a:alpha val="90000"/>
              <a:hueOff val="5358425"/>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5013686" y="1972794"/>
        <a:ext cx="362101" cy="495420"/>
      </dsp:txXfrm>
    </dsp:sp>
    <dsp:sp modelId="{8FE4085E-863E-425F-97B9-573370424E3B}">
      <dsp:nvSpPr>
        <dsp:cNvPr id="0" name=""/>
        <dsp:cNvSpPr/>
      </dsp:nvSpPr>
      <dsp:spPr>
        <a:xfrm>
          <a:off x="5286060" y="3169823"/>
          <a:ext cx="658365" cy="658365"/>
        </a:xfrm>
        <a:prstGeom prst="downArrow">
          <a:avLst>
            <a:gd name="adj1" fmla="val 55000"/>
            <a:gd name="adj2" fmla="val 45000"/>
          </a:avLst>
        </a:prstGeom>
        <a:solidFill>
          <a:schemeClr val="accent3">
            <a:tint val="40000"/>
            <a:alpha val="90000"/>
            <a:hueOff val="10716850"/>
            <a:satOff val="-13793"/>
            <a:lumOff val="-1075"/>
            <a:alphaOff val="0"/>
          </a:schemeClr>
        </a:solidFill>
        <a:ln w="9525" cap="flat" cmpd="sng" algn="ctr">
          <a:solidFill>
            <a:schemeClr val="accent3">
              <a:tint val="40000"/>
              <a:alpha val="90000"/>
              <a:hueOff val="10716850"/>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5434192" y="3169823"/>
        <a:ext cx="362101" cy="4954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471494" y="537700"/>
          <a:ext cx="4264055" cy="4264055"/>
        </a:xfrm>
        <a:prstGeom prst="blockArc">
          <a:avLst>
            <a:gd name="adj1" fmla="val 13114286"/>
            <a:gd name="adj2" fmla="val 16200000"/>
            <a:gd name="adj3" fmla="val 3902"/>
          </a:avLst>
        </a:prstGeom>
        <a:solidFill>
          <a:schemeClr val="accent3">
            <a:hueOff val="11250264"/>
            <a:satOff val="-16880"/>
            <a:lumOff val="-274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471494" y="537700"/>
          <a:ext cx="4264055" cy="4264055"/>
        </a:xfrm>
        <a:prstGeom prst="blockArc">
          <a:avLst>
            <a:gd name="adj1" fmla="val 10028571"/>
            <a:gd name="adj2" fmla="val 13114286"/>
            <a:gd name="adj3" fmla="val 3902"/>
          </a:avLst>
        </a:prstGeom>
        <a:solidFill>
          <a:schemeClr val="accent3">
            <a:hueOff val="9375220"/>
            <a:satOff val="-14067"/>
            <a:lumOff val="-228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471494" y="537700"/>
          <a:ext cx="4264055" cy="4264055"/>
        </a:xfrm>
        <a:prstGeom prst="blockArc">
          <a:avLst>
            <a:gd name="adj1" fmla="val 6942857"/>
            <a:gd name="adj2" fmla="val 10028571"/>
            <a:gd name="adj3" fmla="val 3902"/>
          </a:avLst>
        </a:prstGeom>
        <a:solidFill>
          <a:schemeClr val="accent3">
            <a:hueOff val="7500176"/>
            <a:satOff val="-11253"/>
            <a:lumOff val="-183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471494" y="537700"/>
          <a:ext cx="4264055" cy="4264055"/>
        </a:xfrm>
        <a:prstGeom prst="blockArc">
          <a:avLst>
            <a:gd name="adj1" fmla="val 3857143"/>
            <a:gd name="adj2" fmla="val 6942857"/>
            <a:gd name="adj3" fmla="val 3902"/>
          </a:avLst>
        </a:prstGeom>
        <a:solidFill>
          <a:schemeClr val="accent3">
            <a:hueOff val="5625132"/>
            <a:satOff val="-8440"/>
            <a:lumOff val="-1373"/>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471494" y="537700"/>
          <a:ext cx="4264055" cy="4264055"/>
        </a:xfrm>
        <a:prstGeom prst="blockArc">
          <a:avLst>
            <a:gd name="adj1" fmla="val 771429"/>
            <a:gd name="adj2" fmla="val 3857143"/>
            <a:gd name="adj3" fmla="val 3902"/>
          </a:avLst>
        </a:prstGeom>
        <a:solidFill>
          <a:schemeClr val="accent3">
            <a:hueOff val="3750088"/>
            <a:satOff val="-5627"/>
            <a:lumOff val="-91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471494" y="537700"/>
          <a:ext cx="4264055" cy="4264055"/>
        </a:xfrm>
        <a:prstGeom prst="blockArc">
          <a:avLst>
            <a:gd name="adj1" fmla="val 19285714"/>
            <a:gd name="adj2" fmla="val 771429"/>
            <a:gd name="adj3" fmla="val 3902"/>
          </a:avLst>
        </a:prstGeom>
        <a:solidFill>
          <a:schemeClr val="accent3">
            <a:hueOff val="1875044"/>
            <a:satOff val="-2813"/>
            <a:lumOff val="-45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471494" y="537700"/>
          <a:ext cx="4264055" cy="4264055"/>
        </a:xfrm>
        <a:prstGeom prst="blockArc">
          <a:avLst>
            <a:gd name="adj1" fmla="val 16200000"/>
            <a:gd name="adj2" fmla="val 19285714"/>
            <a:gd name="adj3" fmla="val 3902"/>
          </a:avLst>
        </a:prstGeom>
        <a:solidFill>
          <a:schemeClr val="accent3">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778301" y="1844507"/>
          <a:ext cx="1650441" cy="1650441"/>
        </a:xfrm>
        <a:prstGeom prst="ellipse">
          <a:avLst/>
        </a:prstGeom>
        <a:solidFill>
          <a:srgbClr val="7030A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b="1" kern="1200" dirty="0"/>
            <a:t>Key words</a:t>
          </a:r>
        </a:p>
      </dsp:txBody>
      <dsp:txXfrm>
        <a:off x="3020002" y="2086208"/>
        <a:ext cx="1167039" cy="1167039"/>
      </dsp:txXfrm>
    </dsp:sp>
    <dsp:sp modelId="{DF30D5D8-FCEA-41A9-B276-90C56950A2E2}">
      <dsp:nvSpPr>
        <dsp:cNvPr id="0" name=""/>
        <dsp:cNvSpPr/>
      </dsp:nvSpPr>
      <dsp:spPr>
        <a:xfrm>
          <a:off x="3025867" y="1636"/>
          <a:ext cx="1155309" cy="1155309"/>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Identify</a:t>
          </a:r>
        </a:p>
      </dsp:txBody>
      <dsp:txXfrm>
        <a:off x="3195058" y="170827"/>
        <a:ext cx="816927" cy="816927"/>
      </dsp:txXfrm>
    </dsp:sp>
    <dsp:sp modelId="{4DC5A805-A8F7-4792-AC87-C20EEF35618A}">
      <dsp:nvSpPr>
        <dsp:cNvPr id="0" name=""/>
        <dsp:cNvSpPr/>
      </dsp:nvSpPr>
      <dsp:spPr>
        <a:xfrm>
          <a:off x="4660237" y="788707"/>
          <a:ext cx="1155309" cy="1155309"/>
        </a:xfrm>
        <a:prstGeom prst="ellipse">
          <a:avLst/>
        </a:prstGeom>
        <a:solidFill>
          <a:schemeClr val="accent3">
            <a:hueOff val="1875044"/>
            <a:satOff val="-2813"/>
            <a:lumOff val="-45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Assess</a:t>
          </a:r>
        </a:p>
      </dsp:txBody>
      <dsp:txXfrm>
        <a:off x="4829428" y="957898"/>
        <a:ext cx="816927" cy="816927"/>
      </dsp:txXfrm>
    </dsp:sp>
    <dsp:sp modelId="{A217857D-EEF7-4BA1-A385-455AFEAFE818}">
      <dsp:nvSpPr>
        <dsp:cNvPr id="0" name=""/>
        <dsp:cNvSpPr/>
      </dsp:nvSpPr>
      <dsp:spPr>
        <a:xfrm>
          <a:off x="5063893" y="2557239"/>
          <a:ext cx="1155309" cy="1155309"/>
        </a:xfrm>
        <a:prstGeom prst="ellipse">
          <a:avLst/>
        </a:prstGeom>
        <a:solidFill>
          <a:schemeClr val="accent3">
            <a:hueOff val="3750088"/>
            <a:satOff val="-5627"/>
            <a:lumOff val="-91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Evaluate</a:t>
          </a:r>
        </a:p>
      </dsp:txBody>
      <dsp:txXfrm>
        <a:off x="5233084" y="2726430"/>
        <a:ext cx="816927" cy="816927"/>
      </dsp:txXfrm>
    </dsp:sp>
    <dsp:sp modelId="{714E7489-D5EA-4493-AFD8-1494D9B6149E}">
      <dsp:nvSpPr>
        <dsp:cNvPr id="0" name=""/>
        <dsp:cNvSpPr/>
      </dsp:nvSpPr>
      <dsp:spPr>
        <a:xfrm>
          <a:off x="3932874" y="3975492"/>
          <a:ext cx="1155309" cy="1155309"/>
        </a:xfrm>
        <a:prstGeom prst="ellips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Explore</a:t>
          </a:r>
        </a:p>
      </dsp:txBody>
      <dsp:txXfrm>
        <a:off x="4102065" y="4144683"/>
        <a:ext cx="816927" cy="816927"/>
      </dsp:txXfrm>
    </dsp:sp>
    <dsp:sp modelId="{B2FFA93E-35B7-48DB-9FD5-6DCA9EBFB46E}">
      <dsp:nvSpPr>
        <dsp:cNvPr id="0" name=""/>
        <dsp:cNvSpPr/>
      </dsp:nvSpPr>
      <dsp:spPr>
        <a:xfrm>
          <a:off x="2118861" y="3975492"/>
          <a:ext cx="1155309" cy="1155309"/>
        </a:xfrm>
        <a:prstGeom prst="ellipse">
          <a:avLst/>
        </a:prstGeom>
        <a:solidFill>
          <a:schemeClr val="accent3">
            <a:hueOff val="7500176"/>
            <a:satOff val="-11253"/>
            <a:lumOff val="-183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Outline</a:t>
          </a:r>
        </a:p>
      </dsp:txBody>
      <dsp:txXfrm>
        <a:off x="2288052" y="4144683"/>
        <a:ext cx="816927" cy="816927"/>
      </dsp:txXfrm>
    </dsp:sp>
    <dsp:sp modelId="{2A23BD22-8BB4-4C77-B9CE-ECEDB91956EB}">
      <dsp:nvSpPr>
        <dsp:cNvPr id="0" name=""/>
        <dsp:cNvSpPr/>
      </dsp:nvSpPr>
      <dsp:spPr>
        <a:xfrm>
          <a:off x="987842" y="2557239"/>
          <a:ext cx="1155309" cy="1155309"/>
        </a:xfrm>
        <a:prstGeom prst="ellipse">
          <a:avLst/>
        </a:prstGeom>
        <a:solidFill>
          <a:schemeClr val="accent3">
            <a:hueOff val="9375220"/>
            <a:satOff val="-14067"/>
            <a:lumOff val="-228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Discuss</a:t>
          </a:r>
        </a:p>
      </dsp:txBody>
      <dsp:txXfrm>
        <a:off x="1157033" y="2726430"/>
        <a:ext cx="816927" cy="816927"/>
      </dsp:txXfrm>
    </dsp:sp>
    <dsp:sp modelId="{BF14948F-4552-4B17-BB91-EFD88E0AA26B}">
      <dsp:nvSpPr>
        <dsp:cNvPr id="0" name=""/>
        <dsp:cNvSpPr/>
      </dsp:nvSpPr>
      <dsp:spPr>
        <a:xfrm>
          <a:off x="1391498" y="788707"/>
          <a:ext cx="1155309" cy="1155309"/>
        </a:xfrm>
        <a:prstGeom prst="ellips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Analyse</a:t>
          </a:r>
        </a:p>
      </dsp:txBody>
      <dsp:txXfrm>
        <a:off x="1560689" y="957898"/>
        <a:ext cx="816927" cy="8169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296"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Collecting empirical data</a:t>
          </a:r>
        </a:p>
      </dsp:txBody>
      <dsp:txXfrm rot="5400000">
        <a:off x="1296" y="1496136"/>
        <a:ext cx="2578159" cy="1562521"/>
      </dsp:txXfrm>
    </dsp:sp>
    <dsp:sp modelId="{7B890F18-D3EA-4ACF-8A00-9B63C413C921}">
      <dsp:nvSpPr>
        <dsp:cNvPr id="0" name=""/>
        <dsp:cNvSpPr/>
      </dsp:nvSpPr>
      <dsp:spPr>
        <a:xfrm rot="5400000">
          <a:off x="3351480"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Literature review</a:t>
          </a:r>
        </a:p>
      </dsp:txBody>
      <dsp:txXfrm rot="-5400000">
        <a:off x="3898362" y="1496136"/>
        <a:ext cx="2578159" cy="15625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288" y="1305401"/>
          <a:ext cx="2005755"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1</a:t>
          </a:r>
        </a:p>
        <a:p>
          <a:pPr marL="0" lvl="0" indent="0" algn="ctr" defTabSz="933450">
            <a:lnSpc>
              <a:spcPct val="90000"/>
            </a:lnSpc>
            <a:spcBef>
              <a:spcPct val="0"/>
            </a:spcBef>
            <a:spcAft>
              <a:spcPct val="35000"/>
            </a:spcAft>
            <a:buNone/>
          </a:pPr>
          <a:r>
            <a:rPr lang="en-GB" sz="2100" kern="1200" dirty="0"/>
            <a:t>Proposal – Introduction</a:t>
          </a:r>
        </a:p>
        <a:p>
          <a:pPr marL="0" lvl="0" indent="0" algn="ctr" defTabSz="933450">
            <a:lnSpc>
              <a:spcPct val="90000"/>
            </a:lnSpc>
            <a:spcBef>
              <a:spcPct val="0"/>
            </a:spcBef>
            <a:spcAft>
              <a:spcPct val="35000"/>
            </a:spcAft>
            <a:buNone/>
          </a:pPr>
          <a:r>
            <a:rPr lang="en-GB" sz="2100" kern="1200" dirty="0"/>
            <a:t>1200 words</a:t>
          </a:r>
        </a:p>
      </dsp:txBody>
      <dsp:txXfrm>
        <a:off x="85254" y="1390367"/>
        <a:ext cx="1835823" cy="1570603"/>
      </dsp:txXfrm>
    </dsp:sp>
    <dsp:sp modelId="{177A3A8C-F9CA-40EC-BF94-BA596C9ED213}">
      <dsp:nvSpPr>
        <dsp:cNvPr id="0" name=""/>
        <dsp:cNvSpPr/>
      </dsp:nvSpPr>
      <dsp:spPr>
        <a:xfrm>
          <a:off x="2127605" y="1305401"/>
          <a:ext cx="2005755"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2</a:t>
          </a:r>
        </a:p>
        <a:p>
          <a:pPr marL="0" lvl="0" indent="0" algn="ctr" defTabSz="933450">
            <a:lnSpc>
              <a:spcPct val="90000"/>
            </a:lnSpc>
            <a:spcBef>
              <a:spcPct val="0"/>
            </a:spcBef>
            <a:spcAft>
              <a:spcPct val="35000"/>
            </a:spcAft>
            <a:buNone/>
          </a:pPr>
          <a:r>
            <a:rPr lang="en-GB" sz="2100" kern="1200" dirty="0"/>
            <a:t>Literature Review</a:t>
          </a:r>
        </a:p>
        <a:p>
          <a:pPr marL="0" lvl="0" indent="0" algn="ctr" defTabSz="933450">
            <a:lnSpc>
              <a:spcPct val="90000"/>
            </a:lnSpc>
            <a:spcBef>
              <a:spcPct val="0"/>
            </a:spcBef>
            <a:spcAft>
              <a:spcPct val="35000"/>
            </a:spcAft>
            <a:buNone/>
          </a:pPr>
          <a:r>
            <a:rPr lang="en-GB" sz="2100" kern="1200" dirty="0"/>
            <a:t>2500 words</a:t>
          </a:r>
        </a:p>
      </dsp:txBody>
      <dsp:txXfrm>
        <a:off x="2212571" y="1390367"/>
        <a:ext cx="1835823" cy="1570603"/>
      </dsp:txXfrm>
    </dsp:sp>
    <dsp:sp modelId="{8E36554A-AE61-4FB1-A15A-C144E3B1EB7A}">
      <dsp:nvSpPr>
        <dsp:cNvPr id="0" name=""/>
        <dsp:cNvSpPr/>
      </dsp:nvSpPr>
      <dsp:spPr>
        <a:xfrm>
          <a:off x="4254922" y="1305401"/>
          <a:ext cx="2005755"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3</a:t>
          </a:r>
        </a:p>
        <a:p>
          <a:pPr marL="0" lvl="0" indent="0" algn="ctr" defTabSz="933450">
            <a:lnSpc>
              <a:spcPct val="90000"/>
            </a:lnSpc>
            <a:spcBef>
              <a:spcPct val="0"/>
            </a:spcBef>
            <a:spcAft>
              <a:spcPct val="35000"/>
            </a:spcAft>
            <a:buNone/>
          </a:pPr>
          <a:r>
            <a:rPr lang="en-GB" sz="2100" kern="1200" dirty="0"/>
            <a:t>Methodology</a:t>
          </a:r>
        </a:p>
        <a:p>
          <a:pPr marL="0" lvl="0" indent="0" algn="ctr" defTabSz="933450">
            <a:lnSpc>
              <a:spcPct val="90000"/>
            </a:lnSpc>
            <a:spcBef>
              <a:spcPct val="0"/>
            </a:spcBef>
            <a:spcAft>
              <a:spcPct val="35000"/>
            </a:spcAft>
            <a:buNone/>
          </a:pPr>
          <a:r>
            <a:rPr lang="en-GB" sz="2100" kern="1200" dirty="0"/>
            <a:t>1500 words</a:t>
          </a:r>
        </a:p>
      </dsp:txBody>
      <dsp:txXfrm>
        <a:off x="4339888" y="1390367"/>
        <a:ext cx="1835823" cy="1570603"/>
      </dsp:txXfrm>
    </dsp:sp>
    <dsp:sp modelId="{F131C3B2-1351-47CA-A942-B1CD4BC989E9}">
      <dsp:nvSpPr>
        <dsp:cNvPr id="0" name=""/>
        <dsp:cNvSpPr/>
      </dsp:nvSpPr>
      <dsp:spPr>
        <a:xfrm>
          <a:off x="6382238" y="1305401"/>
          <a:ext cx="2005755"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4</a:t>
          </a:r>
        </a:p>
        <a:p>
          <a:pPr marL="0" lvl="0" indent="0" algn="ctr" defTabSz="933450">
            <a:lnSpc>
              <a:spcPct val="90000"/>
            </a:lnSpc>
            <a:spcBef>
              <a:spcPct val="0"/>
            </a:spcBef>
            <a:spcAft>
              <a:spcPct val="35000"/>
            </a:spcAft>
            <a:buNone/>
          </a:pPr>
          <a:r>
            <a:rPr lang="en-GB" sz="2100" kern="1200" dirty="0"/>
            <a:t>Findings</a:t>
          </a:r>
        </a:p>
        <a:p>
          <a:pPr marL="0" lvl="0" indent="0" algn="ctr" defTabSz="933450">
            <a:lnSpc>
              <a:spcPct val="90000"/>
            </a:lnSpc>
            <a:spcBef>
              <a:spcPct val="0"/>
            </a:spcBef>
            <a:spcAft>
              <a:spcPct val="35000"/>
            </a:spcAft>
            <a:buNone/>
          </a:pPr>
          <a:r>
            <a:rPr lang="en-GB" sz="2100" kern="1200" dirty="0"/>
            <a:t>2000 words</a:t>
          </a:r>
        </a:p>
      </dsp:txBody>
      <dsp:txXfrm>
        <a:off x="6467204" y="1390367"/>
        <a:ext cx="1835823" cy="1570603"/>
      </dsp:txXfrm>
    </dsp:sp>
    <dsp:sp modelId="{7D96A2DE-AAF0-4B3B-870C-80DD0AB5940A}">
      <dsp:nvSpPr>
        <dsp:cNvPr id="0" name=""/>
        <dsp:cNvSpPr/>
      </dsp:nvSpPr>
      <dsp:spPr>
        <a:xfrm>
          <a:off x="8509555" y="1305401"/>
          <a:ext cx="2005755" cy="1740535"/>
        </a:xfrm>
        <a:prstGeom prst="roundRect">
          <a:avLst/>
        </a:prstGeom>
        <a:solidFill>
          <a:schemeClr val="accent6">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Chapter 5</a:t>
          </a:r>
        </a:p>
        <a:p>
          <a:pPr marL="0" lvl="0" indent="0" algn="ctr" defTabSz="933450">
            <a:lnSpc>
              <a:spcPct val="90000"/>
            </a:lnSpc>
            <a:spcBef>
              <a:spcPct val="0"/>
            </a:spcBef>
            <a:spcAft>
              <a:spcPct val="35000"/>
            </a:spcAft>
            <a:buNone/>
          </a:pPr>
          <a:r>
            <a:rPr lang="en-GB" sz="2100" kern="1200" dirty="0"/>
            <a:t>Conclusion </a:t>
          </a:r>
        </a:p>
        <a:p>
          <a:pPr marL="0" lvl="0" indent="0" algn="ctr" defTabSz="933450">
            <a:lnSpc>
              <a:spcPct val="90000"/>
            </a:lnSpc>
            <a:spcBef>
              <a:spcPct val="0"/>
            </a:spcBef>
            <a:spcAft>
              <a:spcPct val="35000"/>
            </a:spcAft>
            <a:buNone/>
          </a:pPr>
          <a:r>
            <a:rPr lang="en-GB" sz="2100" kern="1200" dirty="0"/>
            <a:t>800 words</a:t>
          </a:r>
        </a:p>
      </dsp:txBody>
      <dsp:txXfrm>
        <a:off x="8594521" y="1390367"/>
        <a:ext cx="1835823" cy="15706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F6EA6-39B5-4386-B5E4-B9AA6916F17B}">
      <dsp:nvSpPr>
        <dsp:cNvPr id="0" name=""/>
        <dsp:cNvSpPr/>
      </dsp:nvSpPr>
      <dsp:spPr>
        <a:xfrm>
          <a:off x="788669" y="0"/>
          <a:ext cx="8938260" cy="4351338"/>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0D8A9C9-20D3-418B-B4A8-5BDBD52116BD}">
      <dsp:nvSpPr>
        <dsp:cNvPr id="0" name=""/>
        <dsp:cNvSpPr/>
      </dsp:nvSpPr>
      <dsp:spPr>
        <a:xfrm>
          <a:off x="5262" y="1305401"/>
          <a:ext cx="2531343" cy="174053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1. 80 hours signed off by your organisation</a:t>
          </a:r>
        </a:p>
      </dsp:txBody>
      <dsp:txXfrm>
        <a:off x="90228" y="1390367"/>
        <a:ext cx="2361411" cy="1570603"/>
      </dsp:txXfrm>
    </dsp:sp>
    <dsp:sp modelId="{177A3A8C-F9CA-40EC-BF94-BA596C9ED213}">
      <dsp:nvSpPr>
        <dsp:cNvPr id="0" name=""/>
        <dsp:cNvSpPr/>
      </dsp:nvSpPr>
      <dsp:spPr>
        <a:xfrm>
          <a:off x="2663173" y="1305401"/>
          <a:ext cx="2531343" cy="1740535"/>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2. Written report</a:t>
          </a:r>
        </a:p>
        <a:p>
          <a:pPr marL="0" lvl="0" indent="0" algn="ctr" defTabSz="977900">
            <a:lnSpc>
              <a:spcPct val="90000"/>
            </a:lnSpc>
            <a:spcBef>
              <a:spcPct val="0"/>
            </a:spcBef>
            <a:spcAft>
              <a:spcPct val="35000"/>
            </a:spcAft>
            <a:buNone/>
          </a:pPr>
          <a:r>
            <a:rPr lang="en-GB" sz="2200" kern="1200" dirty="0"/>
            <a:t>3000 words</a:t>
          </a:r>
        </a:p>
      </dsp:txBody>
      <dsp:txXfrm>
        <a:off x="2748139" y="1390367"/>
        <a:ext cx="2361411" cy="1570603"/>
      </dsp:txXfrm>
    </dsp:sp>
    <dsp:sp modelId="{8E36554A-AE61-4FB1-A15A-C144E3B1EB7A}">
      <dsp:nvSpPr>
        <dsp:cNvPr id="0" name=""/>
        <dsp:cNvSpPr/>
      </dsp:nvSpPr>
      <dsp:spPr>
        <a:xfrm>
          <a:off x="5321083" y="1305401"/>
          <a:ext cx="2531343" cy="1740535"/>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3. Personal reflection</a:t>
          </a:r>
        </a:p>
        <a:p>
          <a:pPr marL="0" lvl="0" indent="0" algn="ctr" defTabSz="977900">
            <a:lnSpc>
              <a:spcPct val="90000"/>
            </a:lnSpc>
            <a:spcBef>
              <a:spcPct val="0"/>
            </a:spcBef>
            <a:spcAft>
              <a:spcPct val="35000"/>
            </a:spcAft>
            <a:buNone/>
          </a:pPr>
          <a:r>
            <a:rPr lang="en-GB" sz="2200" kern="1200" dirty="0"/>
            <a:t>2000 words</a:t>
          </a:r>
        </a:p>
      </dsp:txBody>
      <dsp:txXfrm>
        <a:off x="5406049" y="1390367"/>
        <a:ext cx="2361411" cy="1570603"/>
      </dsp:txXfrm>
    </dsp:sp>
    <dsp:sp modelId="{F131C3B2-1351-47CA-A942-B1CD4BC989E9}">
      <dsp:nvSpPr>
        <dsp:cNvPr id="0" name=""/>
        <dsp:cNvSpPr/>
      </dsp:nvSpPr>
      <dsp:spPr>
        <a:xfrm>
          <a:off x="7978993" y="1305401"/>
          <a:ext cx="2531343" cy="1740535"/>
        </a:xfrm>
        <a:prstGeom prst="roundRect">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4. Video presentation (showcase)</a:t>
          </a:r>
        </a:p>
        <a:p>
          <a:pPr marL="0" lvl="0" indent="0" algn="ctr" defTabSz="977900">
            <a:lnSpc>
              <a:spcPct val="90000"/>
            </a:lnSpc>
            <a:spcBef>
              <a:spcPct val="0"/>
            </a:spcBef>
            <a:spcAft>
              <a:spcPct val="35000"/>
            </a:spcAft>
            <a:buNone/>
          </a:pPr>
          <a:r>
            <a:rPr lang="en-GB" sz="2200" kern="1200" dirty="0"/>
            <a:t>5 minutes</a:t>
          </a:r>
        </a:p>
      </dsp:txBody>
      <dsp:txXfrm>
        <a:off x="8063959" y="1390367"/>
        <a:ext cx="2361411" cy="157060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22/02/2025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pPr marL="228600" indent="-228600">
              <a:buAutoNum type="arabicPeriod"/>
            </a:pPr>
            <a:r>
              <a:rPr lang="en-GB" dirty="0"/>
              <a:t>Pick a subject area that you are interested in /grabs your attention/relevant to your work and course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your own chosen area and break it </a:t>
            </a:r>
          </a:p>
          <a:p>
            <a:r>
              <a:rPr lang="en-GB" dirty="0"/>
              <a:t>Down as illustrated above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referred to earlier</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9256E-36FE-4148-A599-EE9A5D2902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485F7E-BBBE-47A6-BBEA-A2A1FC6FF8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20B904-4D43-4488-BAC4-C40E5C52C0FA}"/>
              </a:ext>
            </a:extLst>
          </p:cNvPr>
          <p:cNvSpPr>
            <a:spLocks noGrp="1"/>
          </p:cNvSpPr>
          <p:nvPr>
            <p:ph type="dt" sz="half" idx="10"/>
          </p:nvPr>
        </p:nvSpPr>
        <p:spPr/>
        <p:txBody>
          <a:bodyPr/>
          <a:lstStyle/>
          <a:p>
            <a:fld id="{EA0C0817-A112-4847-8014-A94B7D2A4EA3}" type="datetime1">
              <a:rPr lang="en-US" smtClean="0"/>
              <a:t>2/22/25</a:t>
            </a:fld>
            <a:endParaRPr lang="en-US" dirty="0"/>
          </a:p>
        </p:txBody>
      </p:sp>
      <p:sp>
        <p:nvSpPr>
          <p:cNvPr id="5" name="Footer Placeholder 4">
            <a:extLst>
              <a:ext uri="{FF2B5EF4-FFF2-40B4-BE49-F238E27FC236}">
                <a16:creationId xmlns:a16="http://schemas.microsoft.com/office/drawing/2014/main" id="{A3DAF7A4-D7E1-4A64-9AC7-72E42B2C98E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C18693-19CA-49B9-86B3-AE1EC710C7E0}"/>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458344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812F8-F7A7-45EA-93D0-7F5F53B22B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DAAC59-DAF7-409B-8C05-667ABA965D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E104B5-3590-4739-B0C0-2F3521093F23}"/>
              </a:ext>
            </a:extLst>
          </p:cNvPr>
          <p:cNvSpPr>
            <a:spLocks noGrp="1"/>
          </p:cNvSpPr>
          <p:nvPr>
            <p:ph type="dt" sz="half" idx="10"/>
          </p:nvPr>
        </p:nvSpPr>
        <p:spPr/>
        <p:txBody>
          <a:bodyPr/>
          <a:lstStyle/>
          <a:p>
            <a:fld id="{7332B432-ACDA-4023-A761-2BAB76577B62}" type="datetime1">
              <a:rPr lang="en-US" smtClean="0"/>
              <a:t>2/22/25</a:t>
            </a:fld>
            <a:endParaRPr lang="en-US"/>
          </a:p>
        </p:txBody>
      </p:sp>
      <p:sp>
        <p:nvSpPr>
          <p:cNvPr id="5" name="Footer Placeholder 4">
            <a:extLst>
              <a:ext uri="{FF2B5EF4-FFF2-40B4-BE49-F238E27FC236}">
                <a16:creationId xmlns:a16="http://schemas.microsoft.com/office/drawing/2014/main" id="{0E5A8F14-B007-4674-B65A-DD2E292A7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63883A-7396-40CF-933B-B1B50352845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515755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93741-8019-4DA7-AB69-E47BF6CEED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838A64-C44A-467D-BAC2-C40ECB12D1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B538D-347D-4D93-9ACC-A1B2E31C20D9}"/>
              </a:ext>
            </a:extLst>
          </p:cNvPr>
          <p:cNvSpPr>
            <a:spLocks noGrp="1"/>
          </p:cNvSpPr>
          <p:nvPr>
            <p:ph type="dt" sz="half" idx="10"/>
          </p:nvPr>
        </p:nvSpPr>
        <p:spPr/>
        <p:txBody>
          <a:bodyPr/>
          <a:lstStyle/>
          <a:p>
            <a:fld id="{D9C646AA-F36E-4540-911D-FFFC0A0EF24A}" type="datetime1">
              <a:rPr lang="en-US" smtClean="0"/>
              <a:t>2/22/25</a:t>
            </a:fld>
            <a:endParaRPr lang="en-US" dirty="0"/>
          </a:p>
        </p:txBody>
      </p:sp>
      <p:sp>
        <p:nvSpPr>
          <p:cNvPr id="5" name="Footer Placeholder 4">
            <a:extLst>
              <a:ext uri="{FF2B5EF4-FFF2-40B4-BE49-F238E27FC236}">
                <a16:creationId xmlns:a16="http://schemas.microsoft.com/office/drawing/2014/main" id="{B49F9A5C-4A8B-4AAD-B5C5-430C208C99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520DA9-E48A-4A21-B306-3E8FBAFAF1B4}"/>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946092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AE5BC-D029-4DCF-BF4D-A121B12E0D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29EE7C-421E-4BEC-A5A1-F81DF85F9E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EC6A72-5F5D-434B-A7BA-1B1464EB09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81076B-B302-4E97-B5B7-13794C1EF378}"/>
              </a:ext>
            </a:extLst>
          </p:cNvPr>
          <p:cNvSpPr>
            <a:spLocks noGrp="1"/>
          </p:cNvSpPr>
          <p:nvPr>
            <p:ph type="dt" sz="half" idx="10"/>
          </p:nvPr>
        </p:nvSpPr>
        <p:spPr/>
        <p:txBody>
          <a:bodyPr/>
          <a:lstStyle/>
          <a:p>
            <a:fld id="{69186D26-FA5F-4637-B602-B7C2DC34CFD4}" type="datetime1">
              <a:rPr lang="en-US" smtClean="0"/>
              <a:t>2/22/25</a:t>
            </a:fld>
            <a:endParaRPr lang="en-US"/>
          </a:p>
        </p:txBody>
      </p:sp>
      <p:sp>
        <p:nvSpPr>
          <p:cNvPr id="6" name="Footer Placeholder 5">
            <a:extLst>
              <a:ext uri="{FF2B5EF4-FFF2-40B4-BE49-F238E27FC236}">
                <a16:creationId xmlns:a16="http://schemas.microsoft.com/office/drawing/2014/main" id="{D337038E-9EE3-4096-8B80-5F56258A6D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5D91C5-2C0A-4B0A-8B78-D1AD3DA1415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057272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BEC4-8418-4CF3-8707-9472B4900D4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1254B9-B969-4578-AA6C-4DA89E7607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B5BF52D-75EB-43F7-8DD5-E6FD3742A5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E2A98A-1EC0-4204-93D0-AFE0FFEA30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B519AC-B4B4-4850-BA0C-946932063D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2BE5C6-2713-4D62-A205-286E7729A365}"/>
              </a:ext>
            </a:extLst>
          </p:cNvPr>
          <p:cNvSpPr>
            <a:spLocks noGrp="1"/>
          </p:cNvSpPr>
          <p:nvPr>
            <p:ph type="dt" sz="half" idx="10"/>
          </p:nvPr>
        </p:nvSpPr>
        <p:spPr/>
        <p:txBody>
          <a:bodyPr/>
          <a:lstStyle/>
          <a:p>
            <a:fld id="{8A7F15D8-96D1-4781-BC50-CA8A088B2FE4}" type="datetime1">
              <a:rPr lang="en-US" smtClean="0"/>
              <a:t>2/22/25</a:t>
            </a:fld>
            <a:endParaRPr lang="en-US"/>
          </a:p>
        </p:txBody>
      </p:sp>
      <p:sp>
        <p:nvSpPr>
          <p:cNvPr id="8" name="Footer Placeholder 7">
            <a:extLst>
              <a:ext uri="{FF2B5EF4-FFF2-40B4-BE49-F238E27FC236}">
                <a16:creationId xmlns:a16="http://schemas.microsoft.com/office/drawing/2014/main" id="{B0B82F41-E1A1-4974-A801-2E4FEB8C550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987228E-A790-47DA-91ED-934295FA168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547635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8348B-548F-49D1-9049-637E5774C9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4A7E4F-18F8-40F8-BFEC-96D1E7D1F2C8}"/>
              </a:ext>
            </a:extLst>
          </p:cNvPr>
          <p:cNvSpPr>
            <a:spLocks noGrp="1"/>
          </p:cNvSpPr>
          <p:nvPr>
            <p:ph type="dt" sz="half" idx="10"/>
          </p:nvPr>
        </p:nvSpPr>
        <p:spPr/>
        <p:txBody>
          <a:bodyPr/>
          <a:lstStyle/>
          <a:p>
            <a:fld id="{F9A96C99-B8F8-4528-BD05-0E16E943DC09}" type="datetime1">
              <a:rPr lang="en-US" smtClean="0"/>
              <a:t>2/22/25</a:t>
            </a:fld>
            <a:endParaRPr lang="en-US"/>
          </a:p>
        </p:txBody>
      </p:sp>
      <p:sp>
        <p:nvSpPr>
          <p:cNvPr id="4" name="Footer Placeholder 3">
            <a:extLst>
              <a:ext uri="{FF2B5EF4-FFF2-40B4-BE49-F238E27FC236}">
                <a16:creationId xmlns:a16="http://schemas.microsoft.com/office/drawing/2014/main" id="{F562A674-D81E-4FE2-B5DF-277286013B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5484992-DD63-4198-B042-2A755FDFA9FC}"/>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313213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7FCCDE-6189-41A7-81C1-EC1680CC3A2F}"/>
              </a:ext>
            </a:extLst>
          </p:cNvPr>
          <p:cNvSpPr>
            <a:spLocks noGrp="1"/>
          </p:cNvSpPr>
          <p:nvPr>
            <p:ph type="dt" sz="half" idx="10"/>
          </p:nvPr>
        </p:nvSpPr>
        <p:spPr/>
        <p:txBody>
          <a:bodyPr/>
          <a:lstStyle/>
          <a:p>
            <a:fld id="{03636942-C211-4B28-8DBD-C953E00AF71B}" type="datetime1">
              <a:rPr lang="en-US" smtClean="0"/>
              <a:t>2/22/25</a:t>
            </a:fld>
            <a:endParaRPr lang="en-US"/>
          </a:p>
        </p:txBody>
      </p:sp>
      <p:sp>
        <p:nvSpPr>
          <p:cNvPr id="3" name="Footer Placeholder 2">
            <a:extLst>
              <a:ext uri="{FF2B5EF4-FFF2-40B4-BE49-F238E27FC236}">
                <a16:creationId xmlns:a16="http://schemas.microsoft.com/office/drawing/2014/main" id="{8F61522B-F38E-449D-B576-A1AEC188BC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541037-856B-4E41-B7C8-84BC8F8EE41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434213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0D132-BD29-4771-A18B-F8C80E68B0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CCE640-EBEE-49CB-BAF9-7E6AE95732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648A59-449F-4F50-A3ED-F066617F98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82285D-5B4A-44D6-B52C-AD91364AA3BF}"/>
              </a:ext>
            </a:extLst>
          </p:cNvPr>
          <p:cNvSpPr>
            <a:spLocks noGrp="1"/>
          </p:cNvSpPr>
          <p:nvPr>
            <p:ph type="dt" sz="half" idx="10"/>
          </p:nvPr>
        </p:nvSpPr>
        <p:spPr/>
        <p:txBody>
          <a:bodyPr/>
          <a:lstStyle/>
          <a:p>
            <a:fld id="{7E8D12A6-918A-48BD-8CB9-CA713993B0EA}" type="datetime1">
              <a:rPr lang="en-US" smtClean="0"/>
              <a:t>2/22/25</a:t>
            </a:fld>
            <a:endParaRPr lang="en-US"/>
          </a:p>
        </p:txBody>
      </p:sp>
      <p:sp>
        <p:nvSpPr>
          <p:cNvPr id="6" name="Footer Placeholder 5">
            <a:extLst>
              <a:ext uri="{FF2B5EF4-FFF2-40B4-BE49-F238E27FC236}">
                <a16:creationId xmlns:a16="http://schemas.microsoft.com/office/drawing/2014/main" id="{02530CB5-E6E0-4130-B9F9-320CE537E4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270644-C717-4398-9AD1-E6FE642BBF1A}"/>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78813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033D1-A2E4-456C-81F4-1C0D2A0FDF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F906CF-6015-45C6-92A5-0600692900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445E9B-756C-4140-9991-2DB4D6B9CF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1EAFF5-58CD-4CD2-9B66-49C462EC68E3}"/>
              </a:ext>
            </a:extLst>
          </p:cNvPr>
          <p:cNvSpPr>
            <a:spLocks noGrp="1"/>
          </p:cNvSpPr>
          <p:nvPr>
            <p:ph type="dt" sz="half" idx="10"/>
          </p:nvPr>
        </p:nvSpPr>
        <p:spPr/>
        <p:txBody>
          <a:bodyPr/>
          <a:lstStyle/>
          <a:p>
            <a:fld id="{E778CE86-875F-4587-BCF6-FA054AFC0D53}" type="datetime1">
              <a:rPr lang="en-US" smtClean="0"/>
              <a:pPr/>
              <a:t>2/22/25</a:t>
            </a:fld>
            <a:endParaRPr lang="en-US" dirty="0"/>
          </a:p>
        </p:txBody>
      </p:sp>
      <p:sp>
        <p:nvSpPr>
          <p:cNvPr id="6" name="Footer Placeholder 5">
            <a:extLst>
              <a:ext uri="{FF2B5EF4-FFF2-40B4-BE49-F238E27FC236}">
                <a16:creationId xmlns:a16="http://schemas.microsoft.com/office/drawing/2014/main" id="{5BA38B03-93C6-4769-982A-A20B426ABA06}"/>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C6A2C0A8-D0A9-414E-A721-33D1D9428BB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237206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BCFA5-5EE1-423C-93C1-A7E2166219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8ED51D-12A9-403F-ABC5-6E3250FE16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FEEA69-23A6-452C-AE99-4747280C084C}"/>
              </a:ext>
            </a:extLst>
          </p:cNvPr>
          <p:cNvSpPr>
            <a:spLocks noGrp="1"/>
          </p:cNvSpPr>
          <p:nvPr>
            <p:ph type="dt" sz="half" idx="10"/>
          </p:nvPr>
        </p:nvSpPr>
        <p:spPr/>
        <p:txBody>
          <a:bodyPr/>
          <a:lstStyle/>
          <a:p>
            <a:fld id="{134F40B7-36AB-4376-BE14-EF7004D79BB9}" type="datetime1">
              <a:rPr lang="en-US" smtClean="0"/>
              <a:t>2/22/25</a:t>
            </a:fld>
            <a:endParaRPr lang="en-US"/>
          </a:p>
        </p:txBody>
      </p:sp>
      <p:sp>
        <p:nvSpPr>
          <p:cNvPr id="5" name="Footer Placeholder 4">
            <a:extLst>
              <a:ext uri="{FF2B5EF4-FFF2-40B4-BE49-F238E27FC236}">
                <a16:creationId xmlns:a16="http://schemas.microsoft.com/office/drawing/2014/main" id="{0FCC3C6E-6D05-4727-9F74-9CE541EB96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07C593-44FC-4647-8BA0-FBA0AA895677}"/>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967754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E8BB3B-CD96-4561-97E1-93933297E9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21973A-A881-42D1-B006-F20865984A5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BC724B-8DEB-444F-9996-95E7A620C88E}"/>
              </a:ext>
            </a:extLst>
          </p:cNvPr>
          <p:cNvSpPr>
            <a:spLocks noGrp="1"/>
          </p:cNvSpPr>
          <p:nvPr>
            <p:ph type="dt" sz="half" idx="10"/>
          </p:nvPr>
        </p:nvSpPr>
        <p:spPr/>
        <p:txBody>
          <a:bodyPr/>
          <a:lstStyle/>
          <a:p>
            <a:fld id="{FF87CAB8-DCAE-46A5-AADA-B3FAD11A54E0}" type="datetime1">
              <a:rPr lang="en-US" smtClean="0"/>
              <a:t>2/22/25</a:t>
            </a:fld>
            <a:endParaRPr lang="en-US"/>
          </a:p>
        </p:txBody>
      </p:sp>
      <p:sp>
        <p:nvSpPr>
          <p:cNvPr id="5" name="Footer Placeholder 4">
            <a:extLst>
              <a:ext uri="{FF2B5EF4-FFF2-40B4-BE49-F238E27FC236}">
                <a16:creationId xmlns:a16="http://schemas.microsoft.com/office/drawing/2014/main" id="{D9CD04A7-4EFC-4D06-8432-3008D4D3E8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78F666-5AFC-4B40-809C-6C432DF1DFA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15763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AAF020-C854-47B2-B61C-0B626FD34D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F9D0A3-BFC4-4CB8-87E8-178C996361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AC7128-6384-4DF1-9215-91CA79A19E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2/22/25</a:t>
            </a:fld>
            <a:endParaRPr lang="en-US"/>
          </a:p>
        </p:txBody>
      </p:sp>
      <p:sp>
        <p:nvSpPr>
          <p:cNvPr id="5" name="Footer Placeholder 4">
            <a:extLst>
              <a:ext uri="{FF2B5EF4-FFF2-40B4-BE49-F238E27FC236}">
                <a16:creationId xmlns:a16="http://schemas.microsoft.com/office/drawing/2014/main" id="{D6FC897A-080A-4C02-8BB4-1BE307DDE0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E031F75E-685F-4684-8C6F-09CD0B6B92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795942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9.jpe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78693" cy="2301165"/>
          </a:xfrm>
        </p:spPr>
        <p:txBody>
          <a:bodyPr anchor="t">
            <a:normAutofit fontScale="90000"/>
          </a:bodyPr>
          <a:lstStyle/>
          <a:p>
            <a:r>
              <a:rPr lang="en-US" sz="3600" dirty="0">
                <a:solidFill>
                  <a:schemeClr val="tx2"/>
                </a:solidFill>
                <a:latin typeface="Bahnschrift" panose="020F0502020204030204" pitchFamily="34" charset="0"/>
              </a:rPr>
              <a:t>BMPL5017 </a:t>
            </a:r>
            <a:br>
              <a:rPr lang="en-US" sz="3600" dirty="0">
                <a:solidFill>
                  <a:schemeClr val="tx2"/>
                </a:solidFill>
                <a:latin typeface="Bahnschrift" panose="020F0502020204030204" pitchFamily="34" charset="0"/>
              </a:rPr>
            </a:b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Research Proposal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Mike Durke</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7D72F60-F3D5-FAFB-FFA2-A8258201F07A}"/>
              </a:ext>
            </a:extLst>
          </p:cNvPr>
          <p:cNvSpPr txBox="1"/>
          <p:nvPr/>
        </p:nvSpPr>
        <p:spPr>
          <a:xfrm>
            <a:off x="609600" y="274638"/>
            <a:ext cx="10972800" cy="1143000"/>
          </a:xfrm>
          <a:prstGeom prst="rect">
            <a:avLst/>
          </a:prstGeom>
          <a:solidFill>
            <a:schemeClr val="accent3"/>
          </a:solidFill>
        </p:spPr>
        <p:txBody>
          <a:bodyPr vert="horz" lIns="91440" tIns="45720" rIns="91440" bIns="45720" rtlCol="0" anchor="ctr">
            <a:normAutofit/>
          </a:bodyPr>
          <a:lstStyle/>
          <a:p>
            <a:pPr algn="ctr">
              <a:spcBef>
                <a:spcPct val="0"/>
              </a:spcBef>
              <a:spcAft>
                <a:spcPts val="600"/>
              </a:spcAft>
            </a:pPr>
            <a:r>
              <a:rPr lang="en-US" sz="4400" dirty="0">
                <a:latin typeface="+mj-lt"/>
                <a:ea typeface="+mj-ea"/>
                <a:cs typeface="+mj-cs"/>
              </a:rPr>
              <a:t>Requirements:  Proposal Form</a:t>
            </a:r>
          </a:p>
        </p:txBody>
      </p:sp>
      <p:pic>
        <p:nvPicPr>
          <p:cNvPr id="11" name="Picture 8" descr="Pen placed on top of a signature line">
            <a:extLst>
              <a:ext uri="{FF2B5EF4-FFF2-40B4-BE49-F238E27FC236}">
                <a16:creationId xmlns:a16="http://schemas.microsoft.com/office/drawing/2014/main" id="{DF13F4AD-2B0C-EFEE-41B3-248C90862316}"/>
              </a:ext>
            </a:extLst>
          </p:cNvPr>
          <p:cNvPicPr>
            <a:picLocks noChangeAspect="1"/>
          </p:cNvPicPr>
          <p:nvPr/>
        </p:nvPicPr>
        <p:blipFill rotWithShape="1">
          <a:blip r:embed="rId3"/>
          <a:srcRect t="5160" b="41361"/>
          <a:stretch/>
        </p:blipFill>
        <p:spPr>
          <a:xfrm>
            <a:off x="609600" y="1600201"/>
            <a:ext cx="10972800" cy="3917032"/>
          </a:xfrm>
          <a:prstGeom prst="rect">
            <a:avLst/>
          </a:prstGeom>
          <a:noFill/>
        </p:spPr>
      </p:pic>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938719"/>
          </a:xfrm>
          <a:prstGeom prst="rect">
            <a:avLst/>
          </a:prstGeom>
          <a:noFill/>
        </p:spPr>
        <p:txBody>
          <a:bodyPr wrap="square" rtlCol="0">
            <a:spAutoFit/>
          </a:bodyPr>
          <a:lstStyle/>
          <a:p>
            <a:pPr marL="0" marR="0" lvl="0" indent="0" algn="l" defTabSz="914400" rtl="0" eaLnBrk="1" fontAlgn="auto" latinLnBrk="0" hangingPunct="1">
              <a:spcBef>
                <a:spcPts val="0"/>
              </a:spcBef>
              <a:spcAft>
                <a:spcPts val="60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spcBef>
                <a:spcPts val="0"/>
              </a:spcBef>
              <a:spcAft>
                <a:spcPts val="60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147549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Aims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09600" y="2594322"/>
            <a:ext cx="5384800" cy="3989040"/>
          </a:xfrm>
        </p:spPr>
        <p:txBody>
          <a:bodyPr/>
          <a:lstStyle/>
          <a:p>
            <a:r>
              <a:rPr lang="en-GB" dirty="0"/>
              <a:t>Recap on the requirements of the dissertation proposal</a:t>
            </a:r>
          </a:p>
          <a:p>
            <a:r>
              <a:rPr lang="en-GB" dirty="0"/>
              <a:t>Familiarise yourself with the contents of the proposal template</a:t>
            </a:r>
          </a:p>
        </p:txBody>
      </p:sp>
      <p:pic>
        <p:nvPicPr>
          <p:cNvPr id="1026" name="Picture 2" descr="Student Learning Outcomes">
            <a:extLst>
              <a:ext uri="{FF2B5EF4-FFF2-40B4-BE49-F238E27FC236}">
                <a16:creationId xmlns:a16="http://schemas.microsoft.com/office/drawing/2014/main" id="{5113A720-3D8B-A579-70D1-D2A0A80E38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0875" y="1979960"/>
            <a:ext cx="3270250" cy="3716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718457" y="174107"/>
            <a:ext cx="10972800" cy="1561927"/>
          </a:xfrm>
          <a:solidFill>
            <a:schemeClr val="accent3"/>
          </a:solidFill>
        </p:spPr>
        <p:txBody>
          <a:bodyPr>
            <a:normAutofit/>
          </a:bodyPr>
          <a:lstStyle/>
          <a:p>
            <a:pPr algn="r"/>
            <a:r>
              <a:rPr lang="en-GB" sz="2800" b="1" dirty="0">
                <a:solidFill>
                  <a:srgbClr val="0070C0"/>
                </a:solidFill>
              </a:rPr>
              <a:t>                  </a:t>
            </a:r>
            <a:br>
              <a:rPr lang="en-GB" sz="2800" b="1" dirty="0">
                <a:solidFill>
                  <a:schemeClr val="bg1"/>
                </a:solidFill>
              </a:rPr>
            </a:br>
            <a:r>
              <a:rPr lang="en-GB" sz="5400" b="1" dirty="0">
                <a:solidFill>
                  <a:schemeClr val="bg1"/>
                </a:solidFill>
              </a:rPr>
              <a:t>Proposal Template</a:t>
            </a:r>
          </a:p>
        </p:txBody>
      </p:sp>
      <p:sp>
        <p:nvSpPr>
          <p:cNvPr id="3" name="TextBox 2">
            <a:extLst>
              <a:ext uri="{FF2B5EF4-FFF2-40B4-BE49-F238E27FC236}">
                <a16:creationId xmlns:a16="http://schemas.microsoft.com/office/drawing/2014/main" id="{01664E1A-04C1-471E-1352-295A8AC600C4}"/>
              </a:ext>
            </a:extLst>
          </p:cNvPr>
          <p:cNvSpPr txBox="1"/>
          <p:nvPr/>
        </p:nvSpPr>
        <p:spPr>
          <a:xfrm>
            <a:off x="7116417" y="2218267"/>
            <a:ext cx="4253948" cy="3108543"/>
          </a:xfrm>
          <a:prstGeom prst="rect">
            <a:avLst/>
          </a:prstGeom>
          <a:noFill/>
        </p:spPr>
        <p:txBody>
          <a:bodyPr wrap="square" rtlCol="0">
            <a:spAutoFit/>
          </a:bodyPr>
          <a:lstStyle/>
          <a:p>
            <a:r>
              <a:rPr lang="en-US" sz="2800" dirty="0"/>
              <a:t>Your proposal will become your introduction if done correctly. </a:t>
            </a:r>
          </a:p>
          <a:p>
            <a:endParaRPr lang="en-US" sz="2800" dirty="0"/>
          </a:p>
          <a:p>
            <a:r>
              <a:rPr lang="en-US" sz="2800" dirty="0"/>
              <a:t>L6 Deadline: </a:t>
            </a:r>
          </a:p>
          <a:p>
            <a:r>
              <a:rPr lang="en-US" sz="2800" dirty="0"/>
              <a:t>October 2025</a:t>
            </a:r>
          </a:p>
        </p:txBody>
      </p:sp>
      <p:pic>
        <p:nvPicPr>
          <p:cNvPr id="5" name="Picture 2" descr="What is Research? - Purpose of Research">
            <a:extLst>
              <a:ext uri="{FF2B5EF4-FFF2-40B4-BE49-F238E27FC236}">
                <a16:creationId xmlns:a16="http://schemas.microsoft.com/office/drawing/2014/main" id="{E2177A9F-160B-F00D-BB65-D5C24FAB45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457" y="2206104"/>
            <a:ext cx="57150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5 Questions To Help Brainstorm A Better Customer Service Experience -  Salesforce Canada Blog">
            <a:extLst>
              <a:ext uri="{FF2B5EF4-FFF2-40B4-BE49-F238E27FC236}">
                <a16:creationId xmlns:a16="http://schemas.microsoft.com/office/drawing/2014/main" id="{7064BCFD-F230-D434-695E-391D73B7A70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39153" y="1808629"/>
            <a:ext cx="4518212" cy="2804944"/>
          </a:xfrm>
          <a:prstGeom prst="rect">
            <a:avLst/>
          </a:prstGeom>
          <a:solidFill>
            <a:srgbClr val="FFFFFF"/>
          </a:solidFill>
        </p:spPr>
      </p:pic>
      <p:pic>
        <p:nvPicPr>
          <p:cNvPr id="10" name="Picture 9">
            <a:extLst>
              <a:ext uri="{FF2B5EF4-FFF2-40B4-BE49-F238E27FC236}">
                <a16:creationId xmlns:a16="http://schemas.microsoft.com/office/drawing/2014/main" id="{2F901FF7-72DF-474F-BBF9-D7FED98D33E9}"/>
              </a:ext>
            </a:extLst>
          </p:cNvPr>
          <p:cNvPicPr>
            <a:picLocks noChangeAspect="1"/>
          </p:cNvPicPr>
          <p:nvPr/>
        </p:nvPicPr>
        <p:blipFill>
          <a:blip r:embed="rId4"/>
          <a:stretch>
            <a:fillRect/>
          </a:stretch>
        </p:blipFill>
        <p:spPr>
          <a:xfrm>
            <a:off x="5784438" y="838219"/>
            <a:ext cx="5879690" cy="5867641"/>
          </a:xfrm>
          <a:prstGeom prst="rect">
            <a:avLst/>
          </a:prstGeom>
        </p:spPr>
      </p:pic>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9151" y="147918"/>
            <a:ext cx="5596992" cy="1143000"/>
          </a:xfrm>
          <a:solidFill>
            <a:schemeClr val="accent3"/>
          </a:solidFill>
        </p:spPr>
        <p:txBody>
          <a:bodyPr anchor="ctr">
            <a:normAutofit/>
          </a:bodyPr>
          <a:lstStyle/>
          <a:p>
            <a:r>
              <a:rPr lang="en-GB" dirty="0"/>
              <a:t>“I propose…”</a:t>
            </a:r>
          </a:p>
        </p:txBody>
      </p:sp>
      <p:pic>
        <p:nvPicPr>
          <p:cNvPr id="2052" name="Picture 4" descr="Brainstorm. Funny Hand Drawn Illustration of Brain in Lamp. Typography  Poster Stock Vector - Illustration of idea, bright: 141180606">
            <a:extLst>
              <a:ext uri="{FF2B5EF4-FFF2-40B4-BE49-F238E27FC236}">
                <a16:creationId xmlns:a16="http://schemas.microsoft.com/office/drawing/2014/main" id="{456C43E9-42C6-C79F-9B6E-78F7C8BFAB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0403" y="3568443"/>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8091FA7-0D15-4EC3-9FB5-ECCA43E7EE7D}"/>
              </a:ext>
            </a:extLst>
          </p:cNvPr>
          <p:cNvSpPr/>
          <p:nvPr/>
        </p:nvSpPr>
        <p:spPr>
          <a:xfrm>
            <a:off x="5751871" y="1101213"/>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0CE5A7-B205-4EB0-A260-4F1C345444E5}"/>
              </a:ext>
            </a:extLst>
          </p:cNvPr>
          <p:cNvSpPr/>
          <p:nvPr/>
        </p:nvSpPr>
        <p:spPr>
          <a:xfrm>
            <a:off x="5751871" y="2891543"/>
            <a:ext cx="5879690" cy="1136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1246B6F-D823-4480-9EBA-0F16E74BE410}"/>
              </a:ext>
            </a:extLst>
          </p:cNvPr>
          <p:cNvSpPr/>
          <p:nvPr/>
        </p:nvSpPr>
        <p:spPr>
          <a:xfrm>
            <a:off x="5784438" y="4073433"/>
            <a:ext cx="5879690" cy="6174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C8282BA-14C5-46C2-BD06-11CDD083DF69}"/>
              </a:ext>
            </a:extLst>
          </p:cNvPr>
          <p:cNvSpPr/>
          <p:nvPr/>
        </p:nvSpPr>
        <p:spPr>
          <a:xfrm>
            <a:off x="5784438" y="4703680"/>
            <a:ext cx="5879690" cy="11760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0DD141A-2F73-4D2A-9B41-E1308521738C}"/>
              </a:ext>
            </a:extLst>
          </p:cNvPr>
          <p:cNvSpPr/>
          <p:nvPr/>
        </p:nvSpPr>
        <p:spPr>
          <a:xfrm>
            <a:off x="5784438" y="5879724"/>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52701BD-AAEB-4E2F-9B99-BB2735A2924A}"/>
              </a:ext>
            </a:extLst>
          </p:cNvPr>
          <p:cNvSpPr/>
          <p:nvPr/>
        </p:nvSpPr>
        <p:spPr>
          <a:xfrm>
            <a:off x="5751871" y="1924961"/>
            <a:ext cx="5879690" cy="921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8"/>
                                        </p:tgtEl>
                                      </p:cBhvr>
                                    </p:animEffect>
                                    <p:anim calcmode="lin" valueType="num">
                                      <p:cBhvr>
                                        <p:cTn id="7"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
                                        </p:tgtEl>
                                        <p:attrNameLst>
                                          <p:attrName>ppt_h</p:attrName>
                                        </p:attrNameLst>
                                      </p:cBhvr>
                                      <p:tavLst>
                                        <p:tav tm="0">
                                          <p:val>
                                            <p:strVal val="ppt_h"/>
                                          </p:val>
                                        </p:tav>
                                        <p:tav tm="100000">
                                          <p:val>
                                            <p:strVal val="ppt_h"/>
                                          </p:val>
                                        </p:tav>
                                      </p:tavLst>
                                    </p:anim>
                                    <p:set>
                                      <p:cBhvr>
                                        <p:cTn id="9" dur="1" fill="hold">
                                          <p:stCondLst>
                                            <p:cond delay="1999"/>
                                          </p:stCondLst>
                                        </p:cTn>
                                        <p:tgtEl>
                                          <p:spTgt spid="8"/>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5"/>
                                        </p:tgtEl>
                                      </p:cBhvr>
                                    </p:animEffect>
                                    <p:anim calcmode="lin" valueType="num">
                                      <p:cBhvr>
                                        <p:cTn id="14"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5"/>
                                        </p:tgtEl>
                                        <p:attrNameLst>
                                          <p:attrName>ppt_h</p:attrName>
                                        </p:attrNameLst>
                                      </p:cBhvr>
                                      <p:tavLst>
                                        <p:tav tm="0">
                                          <p:val>
                                            <p:strVal val="ppt_h"/>
                                          </p:val>
                                        </p:tav>
                                        <p:tav tm="100000">
                                          <p:val>
                                            <p:strVal val="ppt_h"/>
                                          </p:val>
                                        </p:tav>
                                      </p:tavLst>
                                    </p:anim>
                                    <p:set>
                                      <p:cBhvr>
                                        <p:cTn id="16" dur="1" fill="hold">
                                          <p:stCondLst>
                                            <p:cond delay="1999"/>
                                          </p:stCondLst>
                                        </p:cTn>
                                        <p:tgtEl>
                                          <p:spTgt spid="1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11"/>
                                        </p:tgtEl>
                                      </p:cBhvr>
                                    </p:animEffect>
                                    <p:anim calcmode="lin" valueType="num">
                                      <p:cBhvr>
                                        <p:cTn id="21"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1"/>
                                        </p:tgtEl>
                                        <p:attrNameLst>
                                          <p:attrName>ppt_h</p:attrName>
                                        </p:attrNameLst>
                                      </p:cBhvr>
                                      <p:tavLst>
                                        <p:tav tm="0">
                                          <p:val>
                                            <p:strVal val="ppt_h"/>
                                          </p:val>
                                        </p:tav>
                                        <p:tav tm="100000">
                                          <p:val>
                                            <p:strVal val="ppt_h"/>
                                          </p:val>
                                        </p:tav>
                                      </p:tavLst>
                                    </p:anim>
                                    <p:set>
                                      <p:cBhvr>
                                        <p:cTn id="23" dur="1" fill="hold">
                                          <p:stCondLst>
                                            <p:cond delay="1999"/>
                                          </p:stCondLst>
                                        </p:cTn>
                                        <p:tgtEl>
                                          <p:spTgt spid="11"/>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2"/>
                                        </p:tgtEl>
                                      </p:cBhvr>
                                    </p:animEffect>
                                    <p:anim calcmode="lin" valueType="num">
                                      <p:cBhvr>
                                        <p:cTn id="28"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2"/>
                                        </p:tgtEl>
                                        <p:attrNameLst>
                                          <p:attrName>ppt_h</p:attrName>
                                        </p:attrNameLst>
                                      </p:cBhvr>
                                      <p:tavLst>
                                        <p:tav tm="0">
                                          <p:val>
                                            <p:strVal val="ppt_h"/>
                                          </p:val>
                                        </p:tav>
                                        <p:tav tm="100000">
                                          <p:val>
                                            <p:strVal val="ppt_h"/>
                                          </p:val>
                                        </p:tav>
                                      </p:tavLst>
                                    </p:anim>
                                    <p:set>
                                      <p:cBhvr>
                                        <p:cTn id="30" dur="1" fill="hold">
                                          <p:stCondLst>
                                            <p:cond delay="1999"/>
                                          </p:stCondLst>
                                        </p:cTn>
                                        <p:tgtEl>
                                          <p:spTgt spid="1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3"/>
                                        </p:tgtEl>
                                      </p:cBhvr>
                                    </p:animEffect>
                                    <p:anim calcmode="lin" valueType="num">
                                      <p:cBhvr>
                                        <p:cTn id="35"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3"/>
                                        </p:tgtEl>
                                        <p:attrNameLst>
                                          <p:attrName>ppt_h</p:attrName>
                                        </p:attrNameLst>
                                      </p:cBhvr>
                                      <p:tavLst>
                                        <p:tav tm="0">
                                          <p:val>
                                            <p:strVal val="ppt_h"/>
                                          </p:val>
                                        </p:tav>
                                        <p:tav tm="100000">
                                          <p:val>
                                            <p:strVal val="ppt_h"/>
                                          </p:val>
                                        </p:tav>
                                      </p:tavLst>
                                    </p:anim>
                                    <p:set>
                                      <p:cBhvr>
                                        <p:cTn id="37" dur="1" fill="hold">
                                          <p:stCondLst>
                                            <p:cond delay="1999"/>
                                          </p:stCondLst>
                                        </p:cTn>
                                        <p:tgtEl>
                                          <p:spTgt spid="13"/>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14"/>
                                        </p:tgtEl>
                                      </p:cBhvr>
                                    </p:animEffect>
                                    <p:anim calcmode="lin" valueType="num">
                                      <p:cBhvr>
                                        <p:cTn id="42"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14"/>
                                        </p:tgtEl>
                                        <p:attrNameLst>
                                          <p:attrName>ppt_h</p:attrName>
                                        </p:attrNameLst>
                                      </p:cBhvr>
                                      <p:tavLst>
                                        <p:tav tm="0">
                                          <p:val>
                                            <p:strVal val="ppt_h"/>
                                          </p:val>
                                        </p:tav>
                                        <p:tav tm="100000">
                                          <p:val>
                                            <p:strVal val="ppt_h"/>
                                          </p:val>
                                        </p:tav>
                                      </p:tavLst>
                                    </p:anim>
                                    <p:set>
                                      <p:cBhvr>
                                        <p:cTn id="44"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2" grpId="0" animBg="1"/>
      <p:bldP spid="13" grpId="0" animBg="1"/>
      <p:bldP spid="14"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normAutofit/>
          </a:bodyPr>
          <a:lstStyle/>
          <a:p>
            <a:r>
              <a:rPr lang="en-GB" sz="4800"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2330245"/>
            <a:ext cx="10972800" cy="4120438"/>
          </a:xfrm>
        </p:spPr>
        <p:txBody>
          <a:bodyPr/>
          <a:lstStyle/>
          <a:p>
            <a:r>
              <a:rPr lang="en-GB" dirty="0"/>
              <a:t>Allows the University to determine if your research meets academic standards</a:t>
            </a:r>
          </a:p>
          <a:p>
            <a:r>
              <a:rPr lang="en-GB" dirty="0"/>
              <a:t>Allocation of supervisor</a:t>
            </a:r>
          </a:p>
          <a:p>
            <a:r>
              <a:rPr lang="en-GB" dirty="0"/>
              <a:t>Reassurance that any ethical considerations are addressed early on</a:t>
            </a:r>
          </a:p>
        </p:txBody>
      </p:sp>
      <p:pic>
        <p:nvPicPr>
          <p:cNvPr id="3074" name="Picture 2" descr="The Deep Why. It doesn't seem to come naturally for… | by Michelle Holliday  | Medium">
            <a:extLst>
              <a:ext uri="{FF2B5EF4-FFF2-40B4-BE49-F238E27FC236}">
                <a16:creationId xmlns:a16="http://schemas.microsoft.com/office/drawing/2014/main" id="{A29409EF-CE83-BDB0-2D43-C7EE6DCAA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7305" y="4844037"/>
            <a:ext cx="3310965" cy="1414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xfrm>
            <a:off x="609600" y="1108355"/>
            <a:ext cx="10972800" cy="1143000"/>
          </a:xfrm>
          <a:solidFill>
            <a:schemeClr val="accent3"/>
          </a:solidFill>
        </p:spPr>
        <p:txBody>
          <a:bodyPr/>
          <a:lstStyle/>
          <a:p>
            <a:pPr algn="l"/>
            <a:r>
              <a:rPr lang="en-GB" dirty="0">
                <a:solidFill>
                  <a:schemeClr val="bg1"/>
                </a:solidFill>
              </a:rPr>
              <a:t>Dissertation Proposal -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3126708632"/>
              </p:ext>
            </p:extLst>
          </p:nvPr>
        </p:nvGraphicFramePr>
        <p:xfrm>
          <a:off x="609600" y="2666999"/>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How to do a Research Project: 6 Steps | Top Universities">
            <a:extLst>
              <a:ext uri="{FF2B5EF4-FFF2-40B4-BE49-F238E27FC236}">
                <a16:creationId xmlns:a16="http://schemas.microsoft.com/office/drawing/2014/main" id="{6BDE1358-0843-1B54-1A70-DFA5213134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7340" y="516077"/>
            <a:ext cx="4191000"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998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chemeClr val="accent3"/>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a:xfrm>
            <a:off x="406400" y="1782764"/>
            <a:ext cx="5384800" cy="3989040"/>
          </a:xfrm>
        </p:spPr>
        <p:txBody>
          <a:bodyPr>
            <a:normAutofit fontScale="92500" lnSpcReduction="20000"/>
          </a:bodyPr>
          <a:lstStyle/>
          <a:p>
            <a:pPr marL="0" indent="0">
              <a:buNone/>
            </a:pPr>
            <a:r>
              <a:rPr lang="en-GB" dirty="0"/>
              <a:t>1. Domestic Abuse – </a:t>
            </a:r>
            <a:r>
              <a:rPr lang="en-GB" dirty="0">
                <a:solidFill>
                  <a:srgbClr val="FF0000"/>
                </a:solidFill>
              </a:rPr>
              <a:t>General subject</a:t>
            </a:r>
          </a:p>
          <a:p>
            <a:pPr marL="0" indent="0">
              <a:buNone/>
            </a:pPr>
            <a:endParaRPr lang="en-GB" dirty="0">
              <a:solidFill>
                <a:srgbClr val="FF0000"/>
              </a:solidFill>
            </a:endParaRPr>
          </a:p>
          <a:p>
            <a:pPr marL="0" indent="0">
              <a:buNone/>
            </a:pPr>
            <a:r>
              <a:rPr lang="en-GB" dirty="0"/>
              <a:t>2. Female offenders and characteristics – </a:t>
            </a:r>
            <a:r>
              <a:rPr lang="en-GB" dirty="0">
                <a:solidFill>
                  <a:srgbClr val="FF0000"/>
                </a:solidFill>
              </a:rPr>
              <a:t>Focus area</a:t>
            </a:r>
          </a:p>
          <a:p>
            <a:pPr marL="0" indent="0">
              <a:buNone/>
            </a:pPr>
            <a:endParaRPr lang="en-GB" dirty="0"/>
          </a:p>
          <a:p>
            <a:pPr marL="0" indent="0">
              <a:buNone/>
            </a:pPr>
            <a:r>
              <a:rPr lang="en-GB" dirty="0">
                <a:highlight>
                  <a:srgbClr val="00FF00"/>
                </a:highlight>
              </a:rPr>
              <a:t>3. A critical analysis of the prevalence of female perpetrated domestic abuse and the key characteristics surrounding it - </a:t>
            </a:r>
            <a:r>
              <a:rPr lang="en-GB" dirty="0">
                <a:solidFill>
                  <a:srgbClr val="FF0000"/>
                </a:solidFill>
                <a:highlight>
                  <a:srgbClr val="00FF00"/>
                </a:highlight>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92500" lnSpcReduction="20000"/>
          </a:bodyPr>
          <a:lstStyle/>
          <a:p>
            <a:pPr marL="0" indent="0">
              <a:buNone/>
            </a:pPr>
            <a:r>
              <a:rPr lang="en-GB" dirty="0"/>
              <a:t>1. Serious Organised Crime – </a:t>
            </a:r>
            <a:r>
              <a:rPr lang="en-GB" dirty="0">
                <a:solidFill>
                  <a:srgbClr val="FF0000"/>
                </a:solidFill>
              </a:rPr>
              <a:t>General subject</a:t>
            </a:r>
            <a:br>
              <a:rPr lang="en-GB" dirty="0">
                <a:solidFill>
                  <a:srgbClr val="FF0000"/>
                </a:solidFill>
              </a:rPr>
            </a:b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t>2. What steps have the UK governments taken to understand and reduce SOC – </a:t>
            </a:r>
            <a:r>
              <a:rPr lang="en-GB" dirty="0">
                <a:solidFill>
                  <a:srgbClr val="FF0000"/>
                </a:solidFill>
              </a:rPr>
              <a:t>Focus area</a:t>
            </a:r>
          </a:p>
          <a:p>
            <a:pPr marL="514350" indent="-514350">
              <a:buFont typeface="+mj-lt"/>
              <a:buAutoNum type="arabicPeriod"/>
            </a:pP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highlight>
                  <a:srgbClr val="00FF00"/>
                </a:highlight>
              </a:rPr>
              <a:t>3. How effective has the drive to tackle SOC been to date? - </a:t>
            </a:r>
            <a:r>
              <a:rPr lang="en-GB" dirty="0">
                <a:solidFill>
                  <a:srgbClr val="FF0000"/>
                </a:solidFill>
                <a:highlight>
                  <a:srgbClr val="00FF00"/>
                </a:highlight>
              </a:rPr>
              <a:t>Title</a:t>
            </a:r>
          </a:p>
        </p:txBody>
      </p:sp>
      <p:pic>
        <p:nvPicPr>
          <p:cNvPr id="3" name="Picture 2" descr="Check Marks - Green Tick Icon Simple - Vector Stock Vector - Illustration  of clipart, approve: 140098669">
            <a:extLst>
              <a:ext uri="{FF2B5EF4-FFF2-40B4-BE49-F238E27FC236}">
                <a16:creationId xmlns:a16="http://schemas.microsoft.com/office/drawing/2014/main" id="{C21A0988-92A8-E1A4-847C-12F15996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6550" y="5576337"/>
            <a:ext cx="723806" cy="7238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heck Marks - Green Tick Icon Simple - Vector Stock Vector - Illustration  of clipart, approve: 140098669">
            <a:extLst>
              <a:ext uri="{FF2B5EF4-FFF2-40B4-BE49-F238E27FC236}">
                <a16:creationId xmlns:a16="http://schemas.microsoft.com/office/drawing/2014/main" id="{B04343CC-6441-8C18-984F-48948BD30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94" y="5576337"/>
            <a:ext cx="723806" cy="72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chemeClr val="accent3"/>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a:xfrm>
            <a:off x="609600" y="1676545"/>
            <a:ext cx="5978013" cy="4827494"/>
          </a:xfrm>
        </p:spPr>
        <p:txBody>
          <a:bodyPr>
            <a:noAutofit/>
          </a:bodyPr>
          <a:lstStyle/>
          <a:p>
            <a:r>
              <a:rPr lang="en-GB" dirty="0"/>
              <a:t>Background reading – support why you want to research your chosen area</a:t>
            </a:r>
          </a:p>
          <a:p>
            <a:r>
              <a:rPr lang="en-GB" dirty="0"/>
              <a:t>Not a comprehensive review of literature on your topic</a:t>
            </a:r>
          </a:p>
          <a:p>
            <a:r>
              <a:rPr lang="en-GB" dirty="0"/>
              <a:t>Be brief ; be focused</a:t>
            </a:r>
          </a:p>
          <a:p>
            <a:r>
              <a:rPr lang="en-GB" dirty="0"/>
              <a:t>Basic background information supported by literature/sources to justify your proposal</a:t>
            </a:r>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1362913242"/>
              </p:ext>
            </p:extLst>
          </p:nvPr>
        </p:nvGraphicFramePr>
        <p:xfrm>
          <a:off x="5594555" y="1676545"/>
          <a:ext cx="6390968" cy="4903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graphicEl>
                                              <a:dgm id="{5684E53B-961B-4DE4-9159-31C771ECFF32}"/>
                                            </p:graphicEl>
                                          </p:spTgt>
                                        </p:tgtEl>
                                        <p:attrNameLst>
                                          <p:attrName>style.visibility</p:attrName>
                                        </p:attrNameLst>
                                      </p:cBhvr>
                                      <p:to>
                                        <p:strVal val="visible"/>
                                      </p:to>
                                    </p:set>
                                    <p:animEffect transition="in" filter="fade">
                                      <p:cBhvr>
                                        <p:cTn id="42" dur="1000"/>
                                        <p:tgtEl>
                                          <p:spTgt spid="5">
                                            <p:graphicEl>
                                              <a:dgm id="{5684E53B-961B-4DE4-9159-31C771ECFF32}"/>
                                            </p:graphicEl>
                                          </p:spTgt>
                                        </p:tgtEl>
                                      </p:cBhvr>
                                    </p:animEffect>
                                    <p:anim calcmode="lin" valueType="num">
                                      <p:cBhvr>
                                        <p:cTn id="43" dur="1000" fill="hold"/>
                                        <p:tgtEl>
                                          <p:spTgt spid="5">
                                            <p:graphicEl>
                                              <a:dgm id="{5684E53B-961B-4DE4-9159-31C771ECFF32}"/>
                                            </p:graphicEl>
                                          </p:spTgt>
                                        </p:tgtEl>
                                        <p:attrNameLst>
                                          <p:attrName>ppt_x</p:attrName>
                                        </p:attrNameLst>
                                      </p:cBhvr>
                                      <p:tavLst>
                                        <p:tav tm="0">
                                          <p:val>
                                            <p:strVal val="#ppt_x"/>
                                          </p:val>
                                        </p:tav>
                                        <p:tav tm="100000">
                                          <p:val>
                                            <p:strVal val="#ppt_x"/>
                                          </p:val>
                                        </p:tav>
                                      </p:tavLst>
                                    </p:anim>
                                    <p:anim calcmode="lin" valueType="num">
                                      <p:cBhvr>
                                        <p:cTn id="44" dur="1000" fill="hold"/>
                                        <p:tgtEl>
                                          <p:spTgt spid="5">
                                            <p:graphicEl>
                                              <a:dgm id="{5684E53B-961B-4DE4-9159-31C771ECFF32}"/>
                                            </p:graphic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graphicEl>
                                              <a:dgm id="{C435EA46-F944-419F-A964-C7C59E543EFE}"/>
                                            </p:graphicEl>
                                          </p:spTgt>
                                        </p:tgtEl>
                                        <p:attrNameLst>
                                          <p:attrName>style.visibility</p:attrName>
                                        </p:attrNameLst>
                                      </p:cBhvr>
                                      <p:to>
                                        <p:strVal val="visible"/>
                                      </p:to>
                                    </p:set>
                                    <p:animEffect transition="in" filter="fade">
                                      <p:cBhvr>
                                        <p:cTn id="49" dur="1000"/>
                                        <p:tgtEl>
                                          <p:spTgt spid="5">
                                            <p:graphicEl>
                                              <a:dgm id="{C435EA46-F944-419F-A964-C7C59E543EFE}"/>
                                            </p:graphicEl>
                                          </p:spTgt>
                                        </p:tgtEl>
                                      </p:cBhvr>
                                    </p:animEffect>
                                    <p:anim calcmode="lin" valueType="num">
                                      <p:cBhvr>
                                        <p:cTn id="50" dur="1000" fill="hold"/>
                                        <p:tgtEl>
                                          <p:spTgt spid="5">
                                            <p:graphicEl>
                                              <a:dgm id="{C435EA46-F944-419F-A964-C7C59E543EFE}"/>
                                            </p:graphicEl>
                                          </p:spTgt>
                                        </p:tgtEl>
                                        <p:attrNameLst>
                                          <p:attrName>ppt_x</p:attrName>
                                        </p:attrNameLst>
                                      </p:cBhvr>
                                      <p:tavLst>
                                        <p:tav tm="0">
                                          <p:val>
                                            <p:strVal val="#ppt_x"/>
                                          </p:val>
                                        </p:tav>
                                        <p:tav tm="100000">
                                          <p:val>
                                            <p:strVal val="#ppt_x"/>
                                          </p:val>
                                        </p:tav>
                                      </p:tavLst>
                                    </p:anim>
                                    <p:anim calcmode="lin" valueType="num">
                                      <p:cBhvr>
                                        <p:cTn id="51" dur="1000" fill="hold"/>
                                        <p:tgtEl>
                                          <p:spTgt spid="5">
                                            <p:graphicEl>
                                              <a:dgm id="{C435EA46-F944-419F-A964-C7C59E543EFE}"/>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5">
                                            <p:graphicEl>
                                              <a:dgm id="{F5BF6462-7381-4D7E-95F9-F9CBFC83D2C1}"/>
                                            </p:graphicEl>
                                          </p:spTgt>
                                        </p:tgtEl>
                                        <p:attrNameLst>
                                          <p:attrName>style.visibility</p:attrName>
                                        </p:attrNameLst>
                                      </p:cBhvr>
                                      <p:to>
                                        <p:strVal val="visible"/>
                                      </p:to>
                                    </p:set>
                                    <p:animEffect transition="in" filter="fade">
                                      <p:cBhvr>
                                        <p:cTn id="56" dur="1000"/>
                                        <p:tgtEl>
                                          <p:spTgt spid="5">
                                            <p:graphicEl>
                                              <a:dgm id="{F5BF6462-7381-4D7E-95F9-F9CBFC83D2C1}"/>
                                            </p:graphicEl>
                                          </p:spTgt>
                                        </p:tgtEl>
                                      </p:cBhvr>
                                    </p:animEffect>
                                    <p:anim calcmode="lin" valueType="num">
                                      <p:cBhvr>
                                        <p:cTn id="57" dur="1000" fill="hold"/>
                                        <p:tgtEl>
                                          <p:spTgt spid="5">
                                            <p:graphicEl>
                                              <a:dgm id="{F5BF6462-7381-4D7E-95F9-F9CBFC83D2C1}"/>
                                            </p:graphicEl>
                                          </p:spTgt>
                                        </p:tgtEl>
                                        <p:attrNameLst>
                                          <p:attrName>ppt_x</p:attrName>
                                        </p:attrNameLst>
                                      </p:cBhvr>
                                      <p:tavLst>
                                        <p:tav tm="0">
                                          <p:val>
                                            <p:strVal val="#ppt_x"/>
                                          </p:val>
                                        </p:tav>
                                        <p:tav tm="100000">
                                          <p:val>
                                            <p:strVal val="#ppt_x"/>
                                          </p:val>
                                        </p:tav>
                                      </p:tavLst>
                                    </p:anim>
                                    <p:anim calcmode="lin" valueType="num">
                                      <p:cBhvr>
                                        <p:cTn id="58" dur="1000" fill="hold"/>
                                        <p:tgtEl>
                                          <p:spTgt spid="5">
                                            <p:graphicEl>
                                              <a:dgm id="{F5BF6462-7381-4D7E-95F9-F9CBFC83D2C1}"/>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chemeClr val="accent3"/>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a:xfrm>
            <a:off x="609600" y="1600201"/>
            <a:ext cx="4188542" cy="3989040"/>
          </a:xfrm>
        </p:spPr>
        <p:txBody>
          <a:bodyPr/>
          <a:lstStyle/>
          <a:p>
            <a:r>
              <a:rPr lang="en-GB" dirty="0"/>
              <a:t>General statement which originates from your research area </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3391565372"/>
              </p:ext>
            </p:extLst>
          </p:nvPr>
        </p:nvGraphicFramePr>
        <p:xfrm>
          <a:off x="5466736" y="1777179"/>
          <a:ext cx="6371303" cy="4603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Benefits of Reading - My Pen My Friend">
            <a:extLst>
              <a:ext uri="{FF2B5EF4-FFF2-40B4-BE49-F238E27FC236}">
                <a16:creationId xmlns:a16="http://schemas.microsoft.com/office/drawing/2014/main" id="{2E0A998A-F8EA-6AEF-86B1-9F7DA080C6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4652" y="3673997"/>
            <a:ext cx="3706319" cy="227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a:xfrm>
            <a:off x="609600" y="1767347"/>
            <a:ext cx="5243870" cy="4515465"/>
          </a:xfrm>
        </p:spPr>
        <p:txBody>
          <a:bodyPr>
            <a:normAutofit fontScale="92500"/>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3246468722"/>
              </p:ext>
            </p:extLst>
          </p:nvPr>
        </p:nvGraphicFramePr>
        <p:xfrm>
          <a:off x="4876799" y="1278194"/>
          <a:ext cx="7207045" cy="5132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chemeClr val="accent3"/>
          </a:solidFill>
        </p:spPr>
        <p:txBody>
          <a:bodyPr>
            <a:normAutofit/>
          </a:bodyPr>
          <a:lstStyle/>
          <a:p>
            <a:pPr algn="l"/>
            <a:r>
              <a:rPr lang="en-GB" sz="5400"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a:xfrm>
            <a:off x="226142" y="1840424"/>
            <a:ext cx="5270090" cy="4268828"/>
          </a:xfrm>
        </p:spPr>
        <p:txBody>
          <a:bodyPr>
            <a:normAutofit fontScale="55000" lnSpcReduction="20000"/>
          </a:bodyPr>
          <a:lstStyle/>
          <a:p>
            <a:pPr marL="0" indent="0" algn="ctr">
              <a:buNone/>
            </a:pPr>
            <a:r>
              <a:rPr lang="en-GB" sz="6500" b="1" dirty="0">
                <a:effectLst/>
                <a:latin typeface="Arial" panose="020B0604020202020204" pitchFamily="34" charset="0"/>
                <a:ea typeface="Arial" panose="020B0604020202020204" pitchFamily="34" charset="0"/>
              </a:rPr>
              <a:t>Aim</a:t>
            </a:r>
            <a:endParaRPr lang="en-GB" sz="6500" dirty="0">
              <a:latin typeface="Arial" panose="020B0604020202020204" pitchFamily="34" charset="0"/>
              <a:ea typeface="Arial" panose="020B0604020202020204" pitchFamily="34" charset="0"/>
            </a:endParaRPr>
          </a:p>
          <a:p>
            <a:pPr marL="0" indent="0">
              <a:buNone/>
            </a:pPr>
            <a:r>
              <a:rPr lang="en-GB" sz="4400" dirty="0">
                <a:latin typeface="Arial" panose="020B0604020202020204" pitchFamily="34" charset="0"/>
                <a:ea typeface="Arial" panose="020B0604020202020204" pitchFamily="34" charset="0"/>
              </a:rPr>
              <a:t>To </a:t>
            </a:r>
            <a:r>
              <a:rPr lang="en-GB" sz="4400" dirty="0">
                <a:effectLst/>
                <a:latin typeface="Arial" panose="020B0604020202020204" pitchFamily="34" charset="0"/>
                <a:ea typeface="Arial" panose="020B0604020202020204" pitchFamily="34" charset="0"/>
              </a:rPr>
              <a:t>identify the core characteristics surrounding domestic abuse perpetrated by females and the reasons </a:t>
            </a:r>
            <a:r>
              <a:rPr lang="en-GB" sz="4400" dirty="0">
                <a:latin typeface="Arial" panose="020B0604020202020204" pitchFamily="34" charset="0"/>
                <a:ea typeface="Arial" panose="020B0604020202020204" pitchFamily="34" charset="0"/>
              </a:rPr>
              <a:t>why </a:t>
            </a:r>
            <a:r>
              <a:rPr lang="en-GB" sz="4400" dirty="0">
                <a:effectLst/>
                <a:latin typeface="Arial" panose="020B0604020202020204" pitchFamily="34" charset="0"/>
                <a:ea typeface="Arial" panose="020B0604020202020204" pitchFamily="34" charset="0"/>
              </a:rPr>
              <a:t>they commit such abuse. </a:t>
            </a:r>
          </a:p>
          <a:p>
            <a:pPr marL="0" indent="0">
              <a:buNone/>
            </a:pPr>
            <a:endParaRPr lang="en-GB" sz="4400" dirty="0">
              <a:latin typeface="Arial" panose="020B0604020202020204" pitchFamily="34" charset="0"/>
              <a:ea typeface="Arial" panose="020B0604020202020204" pitchFamily="34" charset="0"/>
            </a:endParaRPr>
          </a:p>
          <a:p>
            <a:pPr marL="0" indent="0">
              <a:buNone/>
            </a:pPr>
            <a:r>
              <a:rPr lang="en-GB" sz="4400" dirty="0">
                <a:latin typeface="Arial" panose="020B0604020202020204" pitchFamily="34" charset="0"/>
                <a:ea typeface="Arial" panose="020B0604020202020204" pitchFamily="34" charset="0"/>
              </a:rPr>
              <a:t>T</a:t>
            </a:r>
            <a:r>
              <a:rPr lang="en-GB" sz="4400" dirty="0">
                <a:effectLst/>
                <a:latin typeface="Arial" panose="020B0604020202020204" pitchFamily="34" charset="0"/>
                <a:ea typeface="Arial" panose="020B0604020202020204" pitchFamily="34" charset="0"/>
              </a:rPr>
              <a: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a:xfrm>
            <a:off x="5614219" y="1600201"/>
            <a:ext cx="6420465" cy="5066070"/>
          </a:xfrm>
        </p:spPr>
        <p:txBody>
          <a:bodyPr>
            <a:normAutofit fontScale="55000" lnSpcReduction="20000"/>
          </a:bodyPr>
          <a:lstStyle/>
          <a:p>
            <a:pPr marL="0" indent="0" algn="ctr">
              <a:buNone/>
            </a:pPr>
            <a:r>
              <a:rPr lang="en-GB" sz="6500" b="1" dirty="0"/>
              <a:t>Objectives</a:t>
            </a:r>
          </a:p>
          <a:p>
            <a:pPr marL="342900" lvl="0" indent="-342900">
              <a:lnSpc>
                <a:spcPct val="120000"/>
              </a:lnSpc>
              <a:spcBef>
                <a:spcPts val="1200"/>
              </a:spcBef>
              <a:buFont typeface="Arial" panose="020B0604020202020204" pitchFamily="34" charset="0"/>
              <a:buChar char="●"/>
            </a:pPr>
            <a:r>
              <a:rPr lang="en-GB" sz="3800" b="1" u="none" strike="noStrike" dirty="0">
                <a:solidFill>
                  <a:srgbClr val="0070C0"/>
                </a:solidFill>
                <a:effectLst/>
                <a:latin typeface="Arial" panose="020B0604020202020204" pitchFamily="34" charset="0"/>
                <a:ea typeface="Arial" panose="020B0604020202020204" pitchFamily="34" charset="0"/>
              </a:rPr>
              <a:t>Distinguish</a:t>
            </a:r>
            <a:r>
              <a:rPr lang="en-GB" sz="38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120000"/>
              </a:lnSpc>
              <a:buFont typeface="Arial" panose="020B0604020202020204" pitchFamily="34" charset="0"/>
              <a:buChar char="●"/>
            </a:pPr>
            <a:r>
              <a:rPr lang="en-GB" sz="3800" b="1" u="none" strike="noStrike" dirty="0">
                <a:solidFill>
                  <a:srgbClr val="0070C0"/>
                </a:solidFill>
                <a:effectLst/>
                <a:latin typeface="Arial" panose="020B0604020202020204" pitchFamily="34" charset="0"/>
                <a:ea typeface="Arial" panose="020B0604020202020204" pitchFamily="34" charset="0"/>
              </a:rPr>
              <a:t>Examine</a:t>
            </a:r>
            <a:r>
              <a:rPr lang="en-GB" sz="38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120000"/>
              </a:lnSpc>
              <a:spcBef>
                <a:spcPts val="1200"/>
              </a:spcBef>
              <a:buFont typeface="Arial" panose="020B0604020202020204" pitchFamily="34" charset="0"/>
              <a:buChar char="●"/>
            </a:pPr>
            <a:r>
              <a:rPr lang="en-GB" sz="3800" b="1" u="none" strike="noStrike" dirty="0">
                <a:solidFill>
                  <a:srgbClr val="0070C0"/>
                </a:solidFill>
                <a:effectLst/>
                <a:latin typeface="Arial" panose="020B0604020202020204" pitchFamily="34" charset="0"/>
                <a:ea typeface="Arial" panose="020B0604020202020204" pitchFamily="34" charset="0"/>
              </a:rPr>
              <a:t>Analyse</a:t>
            </a:r>
            <a:r>
              <a:rPr lang="en-GB" sz="3800" u="none" strike="noStrike" dirty="0">
                <a:solidFill>
                  <a:srgbClr val="0070C0"/>
                </a:solidFill>
                <a:effectLst/>
                <a:latin typeface="Arial" panose="020B0604020202020204" pitchFamily="34" charset="0"/>
                <a:ea typeface="Arial" panose="020B0604020202020204" pitchFamily="34" charset="0"/>
              </a:rPr>
              <a:t> </a:t>
            </a:r>
            <a:r>
              <a:rPr lang="en-GB" sz="3800" u="none" strike="noStrike" dirty="0">
                <a:effectLst/>
                <a:latin typeface="Arial" panose="020B0604020202020204" pitchFamily="34" charset="0"/>
                <a:ea typeface="Arial" panose="020B0604020202020204" pitchFamily="34" charset="0"/>
              </a:rPr>
              <a:t>why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1000"/>
                                        <p:tgtEl>
                                          <p:spTgt spid="6">
                                            <p:txEl>
                                              <p:pRg st="3" end="3"/>
                                            </p:txEl>
                                          </p:spTgt>
                                        </p:tgtEl>
                                      </p:cBhvr>
                                    </p:animEffect>
                                    <p:anim calcmode="lin" valueType="num">
                                      <p:cBhvr>
                                        <p:cTn id="2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0" end="0"/>
                                            </p:txEl>
                                          </p:spTgt>
                                        </p:tgtEl>
                                        <p:attrNameLst>
                                          <p:attrName>style.visibility</p:attrName>
                                        </p:attrNameLst>
                                      </p:cBhvr>
                                      <p:to>
                                        <p:strVal val="visible"/>
                                      </p:to>
                                    </p:set>
                                    <p:animEffect transition="in" filter="fade">
                                      <p:cBhvr>
                                        <p:cTn id="28" dur="1000"/>
                                        <p:tgtEl>
                                          <p:spTgt spid="9">
                                            <p:txEl>
                                              <p:pRg st="0" end="0"/>
                                            </p:txEl>
                                          </p:spTgt>
                                        </p:tgtEl>
                                      </p:cBhvr>
                                    </p:animEffect>
                                    <p:anim calcmode="lin" valueType="num">
                                      <p:cBhvr>
                                        <p:cTn id="29"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1" end="1"/>
                                            </p:txEl>
                                          </p:spTgt>
                                        </p:tgtEl>
                                        <p:attrNameLst>
                                          <p:attrName>style.visibility</p:attrName>
                                        </p:attrNameLst>
                                      </p:cBhvr>
                                      <p:to>
                                        <p:strVal val="visible"/>
                                      </p:to>
                                    </p:set>
                                    <p:animEffect transition="in" filter="fade">
                                      <p:cBhvr>
                                        <p:cTn id="35" dur="1000"/>
                                        <p:tgtEl>
                                          <p:spTgt spid="9">
                                            <p:txEl>
                                              <p:pRg st="1" end="1"/>
                                            </p:txEl>
                                          </p:spTgt>
                                        </p:tgtEl>
                                      </p:cBhvr>
                                    </p:animEffect>
                                    <p:anim calcmode="lin" valueType="num">
                                      <p:cBhvr>
                                        <p:cTn id="36"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2" end="2"/>
                                            </p:txEl>
                                          </p:spTgt>
                                        </p:tgtEl>
                                        <p:attrNameLst>
                                          <p:attrName>style.visibility</p:attrName>
                                        </p:attrNameLst>
                                      </p:cBhvr>
                                      <p:to>
                                        <p:strVal val="visible"/>
                                      </p:to>
                                    </p:set>
                                    <p:animEffect transition="in" filter="fade">
                                      <p:cBhvr>
                                        <p:cTn id="42" dur="1000"/>
                                        <p:tgtEl>
                                          <p:spTgt spid="9">
                                            <p:txEl>
                                              <p:pRg st="2" end="2"/>
                                            </p:txEl>
                                          </p:spTgt>
                                        </p:tgtEl>
                                      </p:cBhvr>
                                    </p:animEffect>
                                    <p:anim calcmode="lin" valueType="num">
                                      <p:cBhvr>
                                        <p:cTn id="43"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9">
                                            <p:txEl>
                                              <p:pRg st="3" end="3"/>
                                            </p:txEl>
                                          </p:spTgt>
                                        </p:tgtEl>
                                        <p:attrNameLst>
                                          <p:attrName>style.visibility</p:attrName>
                                        </p:attrNameLst>
                                      </p:cBhvr>
                                      <p:to>
                                        <p:strVal val="visible"/>
                                      </p:to>
                                    </p:set>
                                    <p:animEffect transition="in" filter="fade">
                                      <p:cBhvr>
                                        <p:cTn id="49" dur="1000"/>
                                        <p:tgtEl>
                                          <p:spTgt spid="9">
                                            <p:txEl>
                                              <p:pRg st="3" end="3"/>
                                            </p:txEl>
                                          </p:spTgt>
                                        </p:tgtEl>
                                      </p:cBhvr>
                                    </p:animEffect>
                                    <p:anim calcmode="lin" valueType="num">
                                      <p:cBhvr>
                                        <p:cTn id="50"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chemeClr val="accent3"/>
          </a:solidFill>
        </p:spPr>
        <p:txBody>
          <a:bodyPr>
            <a:normAutofit/>
          </a:bodyPr>
          <a:lstStyle/>
          <a:p>
            <a:pPr algn="l"/>
            <a:r>
              <a:rPr lang="en-GB" sz="5400"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fontScale="92500" lnSpcReduction="10000"/>
          </a:bodyPr>
          <a:lstStyle/>
          <a:p>
            <a:r>
              <a:rPr lang="en-GB" dirty="0"/>
              <a:t>1</a:t>
            </a:r>
            <a:r>
              <a:rPr lang="en-GB" baseline="30000" dirty="0"/>
              <a:t>st</a:t>
            </a:r>
            <a:r>
              <a:rPr lang="en-GB" dirty="0"/>
              <a:t> objective – simple key word e.g. </a:t>
            </a:r>
            <a:r>
              <a:rPr lang="en-GB" i="1" dirty="0"/>
              <a:t>Identify, classify, outline</a:t>
            </a:r>
          </a:p>
          <a:p>
            <a:pPr marL="0" indent="0">
              <a:buNone/>
            </a:pPr>
            <a:endParaRPr lang="en-GB" i="1" dirty="0"/>
          </a:p>
          <a:p>
            <a:r>
              <a:rPr lang="en-GB" dirty="0"/>
              <a:t>To give background to your research area</a:t>
            </a:r>
          </a:p>
          <a:p>
            <a:pPr marL="0" indent="0">
              <a:buNone/>
            </a:pPr>
            <a:endParaRPr lang="en-GB" dirty="0"/>
          </a:p>
          <a:p>
            <a:r>
              <a:rPr lang="en-GB" dirty="0"/>
              <a:t>2</a:t>
            </a:r>
            <a:r>
              <a:rPr lang="en-GB" baseline="30000" dirty="0"/>
              <a:t>nd</a:t>
            </a:r>
            <a:r>
              <a:rPr lang="en-GB" dirty="0"/>
              <a:t> objective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fontScale="92500" lnSpcReduction="10000"/>
          </a:bodyPr>
          <a:lstStyle/>
          <a:p>
            <a:r>
              <a:rPr lang="en-GB" dirty="0"/>
              <a:t>Final objective – keyword that links easily to a concluding activity e.g. </a:t>
            </a:r>
            <a:r>
              <a:rPr lang="en-GB" i="1" dirty="0"/>
              <a:t>formulate, produce, develop, recommend, propose etc.</a:t>
            </a:r>
          </a:p>
        </p:txBody>
      </p:sp>
      <p:pic>
        <p:nvPicPr>
          <p:cNvPr id="3074" name="Picture 2" descr="Learning Outcomes | Principles of Management">
            <a:extLst>
              <a:ext uri="{FF2B5EF4-FFF2-40B4-BE49-F238E27FC236}">
                <a16:creationId xmlns:a16="http://schemas.microsoft.com/office/drawing/2014/main" id="{061C2F32-8121-7191-6627-A524A94E3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28448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chemeClr val="accent3"/>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a:xfrm>
            <a:off x="609600" y="2391122"/>
            <a:ext cx="4494981" cy="3989040"/>
          </a:xfrm>
        </p:spPr>
        <p:txBody>
          <a:bodyPr/>
          <a:lstStyle/>
          <a:p>
            <a:r>
              <a:rPr lang="en-GB" dirty="0"/>
              <a:t>Research methods = How you intend to do your research</a:t>
            </a:r>
          </a:p>
          <a:p>
            <a:pPr marL="0" indent="0">
              <a:buNone/>
            </a:pPr>
            <a:endParaRPr lang="en-GB" dirty="0"/>
          </a:p>
          <a:p>
            <a:r>
              <a:rPr lang="en-GB" dirty="0"/>
              <a:t>For the proposal you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562169217"/>
              </p:ext>
            </p:extLst>
          </p:nvPr>
        </p:nvGraphicFramePr>
        <p:xfrm>
          <a:off x="5193072" y="1541206"/>
          <a:ext cx="6477819" cy="4554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xfrm>
            <a:off x="609600" y="274637"/>
            <a:ext cx="10972800" cy="1593491"/>
          </a:xfrm>
          <a:solidFill>
            <a:schemeClr val="accent3"/>
          </a:solidFill>
        </p:spPr>
        <p:txBody>
          <a:bodyPr>
            <a:normAutofit/>
          </a:bodyPr>
          <a:lstStyle/>
          <a:p>
            <a:r>
              <a:rPr lang="en-GB" sz="5400"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xfrm>
            <a:off x="609598" y="2032821"/>
            <a:ext cx="5384800" cy="3989040"/>
          </a:xfrm>
          <a:solidFill>
            <a:srgbClr val="0070C0"/>
          </a:solidFill>
        </p:spPr>
        <p:txBody>
          <a:bodyPr>
            <a:normAutofit fontScale="85000" lnSpcReduction="10000"/>
          </a:bodyPr>
          <a:lstStyle/>
          <a:p>
            <a:pPr marL="0" indent="0" algn="ctr">
              <a:buNone/>
            </a:pPr>
            <a:r>
              <a:rPr lang="en-GB" b="1" dirty="0">
                <a:solidFill>
                  <a:schemeClr val="bg1"/>
                </a:solidFill>
              </a:rPr>
              <a:t>Literature Review </a:t>
            </a:r>
          </a:p>
          <a:p>
            <a:r>
              <a:rPr lang="en-GB" dirty="0">
                <a:solidFill>
                  <a:schemeClr val="bg1"/>
                </a:solidFill>
              </a:rPr>
              <a:t>Main activity in your final document – seek sources to show how well read you are</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xfrm>
            <a:off x="6197602" y="2032821"/>
            <a:ext cx="5384800" cy="3989040"/>
          </a:xfrm>
          <a:solidFill>
            <a:srgbClr val="00B0F0"/>
          </a:solidFill>
        </p:spPr>
        <p:txBody>
          <a:bodyPr>
            <a:normAutofit fontScale="85000" lnSpcReduction="10000"/>
          </a:bodyPr>
          <a:lstStyle/>
          <a:p>
            <a:pPr marL="0" indent="0" algn="ctr">
              <a:buNone/>
            </a:pPr>
            <a:r>
              <a:rPr lang="en-GB" b="1" dirty="0">
                <a:solidFill>
                  <a:srgbClr val="002060"/>
                </a:solidFill>
              </a:rPr>
              <a:t>Empirical Data</a:t>
            </a:r>
          </a:p>
          <a:p>
            <a:r>
              <a:rPr lang="en-GB" dirty="0">
                <a:solidFill>
                  <a:srgbClr val="002060"/>
                </a:solidFill>
              </a:rPr>
              <a:t>Supplements literature review</a:t>
            </a:r>
          </a:p>
          <a:p>
            <a:r>
              <a:rPr lang="en-GB" dirty="0">
                <a:solidFill>
                  <a:srgbClr val="002060"/>
                </a:solidFill>
              </a:rPr>
              <a:t>How you will gather your data – interviews, questionnaires, experiments, observations etc.</a:t>
            </a:r>
          </a:p>
          <a:p>
            <a:r>
              <a:rPr lang="en-GB" dirty="0">
                <a:solidFill>
                  <a:srgbClr val="002060"/>
                </a:solidFill>
              </a:rPr>
              <a:t>Who will be involved and how selected</a:t>
            </a:r>
          </a:p>
          <a:p>
            <a:r>
              <a:rPr lang="en-GB" dirty="0">
                <a:solidFill>
                  <a:srgbClr val="002060"/>
                </a:solidFill>
              </a:rPr>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a:xfrm>
            <a:off x="609600" y="274638"/>
            <a:ext cx="10972800" cy="1827286"/>
          </a:xfrm>
        </p:spPr>
        <p:txBody>
          <a:bodyPr>
            <a:normAutofit/>
          </a:bodyPr>
          <a:lstStyle/>
          <a:p>
            <a:pPr algn="l"/>
            <a:r>
              <a:rPr lang="en-GB" sz="4000" dirty="0"/>
              <a:t>Your Proposal Leads into the 40-credit module</a:t>
            </a:r>
          </a:p>
        </p:txBody>
      </p:sp>
      <p:sp>
        <p:nvSpPr>
          <p:cNvPr id="3" name="Content Placeholder 2">
            <a:extLst>
              <a:ext uri="{FF2B5EF4-FFF2-40B4-BE49-F238E27FC236}">
                <a16:creationId xmlns:a16="http://schemas.microsoft.com/office/drawing/2014/main" id="{402F0A8B-F943-2D2A-72A7-0D5A6BB2034E}"/>
              </a:ext>
            </a:extLst>
          </p:cNvPr>
          <p:cNvSpPr>
            <a:spLocks noGrp="1"/>
          </p:cNvSpPr>
          <p:nvPr>
            <p:ph idx="1"/>
          </p:nvPr>
        </p:nvSpPr>
        <p:spPr>
          <a:xfrm>
            <a:off x="4971197" y="2101924"/>
            <a:ext cx="6611203" cy="4139850"/>
          </a:xfrm>
        </p:spPr>
        <p:txBody>
          <a:bodyPr/>
          <a:lstStyle/>
          <a:p>
            <a:r>
              <a:rPr lang="en-GB" dirty="0"/>
              <a:t>From your research proposal you will already be clear about:</a:t>
            </a:r>
          </a:p>
          <a:p>
            <a:pPr lvl="1"/>
            <a:r>
              <a:rPr lang="en-GB" dirty="0"/>
              <a:t>Research Aim</a:t>
            </a:r>
          </a:p>
          <a:p>
            <a:pPr lvl="1"/>
            <a:r>
              <a:rPr lang="en-GB" dirty="0"/>
              <a:t>Research Question</a:t>
            </a:r>
          </a:p>
          <a:p>
            <a:pPr lvl="1"/>
            <a:r>
              <a:rPr lang="en-GB" dirty="0"/>
              <a:t>Research Objectives</a:t>
            </a:r>
          </a:p>
        </p:txBody>
      </p:sp>
      <p:pic>
        <p:nvPicPr>
          <p:cNvPr id="4" name="Picture 3">
            <a:extLst>
              <a:ext uri="{FF2B5EF4-FFF2-40B4-BE49-F238E27FC236}">
                <a16:creationId xmlns:a16="http://schemas.microsoft.com/office/drawing/2014/main" id="{C9A27ADE-E73A-4775-BF75-CC61D3528670}"/>
              </a:ext>
            </a:extLst>
          </p:cNvPr>
          <p:cNvPicPr>
            <a:picLocks noChangeAspect="1"/>
          </p:cNvPicPr>
          <p:nvPr/>
        </p:nvPicPr>
        <p:blipFill>
          <a:blip r:embed="rId2"/>
          <a:stretch>
            <a:fillRect/>
          </a:stretch>
        </p:blipFill>
        <p:spPr>
          <a:xfrm>
            <a:off x="1310185" y="2101924"/>
            <a:ext cx="3661012" cy="3432199"/>
          </a:xfrm>
          <a:prstGeom prst="rect">
            <a:avLst/>
          </a:prstGeom>
        </p:spPr>
      </p:pic>
    </p:spTree>
    <p:extLst>
      <p:ext uri="{BB962C8B-B14F-4D97-AF65-F5344CB8AC3E}">
        <p14:creationId xmlns:p14="http://schemas.microsoft.com/office/powerpoint/2010/main" val="27933261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B1D92-21A1-22C1-E0F4-95A64253AD5E}"/>
              </a:ext>
            </a:extLst>
          </p:cNvPr>
          <p:cNvSpPr>
            <a:spLocks noGrp="1"/>
          </p:cNvSpPr>
          <p:nvPr>
            <p:ph type="title"/>
          </p:nvPr>
        </p:nvSpPr>
        <p:spPr>
          <a:xfrm>
            <a:off x="722335" y="2087217"/>
            <a:ext cx="10972800" cy="2418522"/>
          </a:xfrm>
        </p:spPr>
        <p:txBody>
          <a:bodyPr>
            <a:normAutofit/>
          </a:bodyPr>
          <a:lstStyle/>
          <a:p>
            <a:pPr algn="l"/>
            <a:r>
              <a:rPr lang="en-GB" sz="6000" dirty="0"/>
              <a:t>Overview of the Level 6 40-credit module structure</a:t>
            </a:r>
          </a:p>
        </p:txBody>
      </p:sp>
    </p:spTree>
    <p:extLst>
      <p:ext uri="{BB962C8B-B14F-4D97-AF65-F5344CB8AC3E}">
        <p14:creationId xmlns:p14="http://schemas.microsoft.com/office/powerpoint/2010/main" val="3539168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lstStyle/>
          <a:p>
            <a:r>
              <a:rPr lang="en-GB" dirty="0"/>
              <a:t>5 chapters, none more than 2500 words!</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9AC35D3-B440-4B1A-89AC-8CA9F3649AA3}"/>
              </a:ext>
            </a:extLst>
          </p:cNvPr>
          <p:cNvSpPr txBox="1"/>
          <p:nvPr/>
        </p:nvSpPr>
        <p:spPr>
          <a:xfrm>
            <a:off x="284053" y="1448554"/>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7" name="TextBox 6">
            <a:extLst>
              <a:ext uri="{FF2B5EF4-FFF2-40B4-BE49-F238E27FC236}">
                <a16:creationId xmlns:a16="http://schemas.microsoft.com/office/drawing/2014/main" id="{79A6FDC9-E83D-44A6-9B8C-B24421C21D87}"/>
              </a:ext>
            </a:extLst>
          </p:cNvPr>
          <p:cNvSpPr txBox="1"/>
          <p:nvPr/>
        </p:nvSpPr>
        <p:spPr>
          <a:xfrm>
            <a:off x="9176818" y="5569545"/>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711936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7D96A2DE-AAF0-4B3B-870C-80DD0AB5940A}"/>
                                            </p:graphicEl>
                                          </p:spTgt>
                                        </p:tgtEl>
                                        <p:attrNameLst>
                                          <p:attrName>style.visibility</p:attrName>
                                        </p:attrNameLst>
                                      </p:cBhvr>
                                      <p:to>
                                        <p:strVal val="visible"/>
                                      </p:to>
                                    </p:set>
                                    <p:anim calcmode="lin" valueType="num">
                                      <p:cBhvr additive="base">
                                        <p:cTn id="37" dur="500" fill="hold"/>
                                        <p:tgtEl>
                                          <p:spTgt spid="4">
                                            <p:graphicEl>
                                              <a:dgm id="{7D96A2DE-AAF0-4B3B-870C-80DD0AB5940A}"/>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7D96A2DE-AAF0-4B3B-870C-80DD0AB5940A}"/>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F5481-2749-41DC-80D9-0E77436F22CD}"/>
              </a:ext>
            </a:extLst>
          </p:cNvPr>
          <p:cNvSpPr>
            <a:spLocks noGrp="1"/>
          </p:cNvSpPr>
          <p:nvPr>
            <p:ph type="title"/>
          </p:nvPr>
        </p:nvSpPr>
        <p:spPr/>
        <p:txBody>
          <a:bodyPr/>
          <a:lstStyle/>
          <a:p>
            <a:r>
              <a:rPr lang="en-GB" dirty="0"/>
              <a:t>Placement Based Structure</a:t>
            </a:r>
          </a:p>
        </p:txBody>
      </p:sp>
      <p:graphicFrame>
        <p:nvGraphicFramePr>
          <p:cNvPr id="4" name="Content Placeholder 3">
            <a:extLst>
              <a:ext uri="{FF2B5EF4-FFF2-40B4-BE49-F238E27FC236}">
                <a16:creationId xmlns:a16="http://schemas.microsoft.com/office/drawing/2014/main" id="{59B5BC65-E86F-494E-A0B7-E201BF8949F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7BDF0615-BC88-4891-83E4-275DC31164EB}"/>
              </a:ext>
            </a:extLst>
          </p:cNvPr>
          <p:cNvSpPr txBox="1"/>
          <p:nvPr/>
        </p:nvSpPr>
        <p:spPr>
          <a:xfrm>
            <a:off x="284053" y="1448554"/>
            <a:ext cx="3883938" cy="1200329"/>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General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Cover Page with abstract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Acknowledgements &amp; Declarations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Contents</a:t>
            </a:r>
          </a:p>
        </p:txBody>
      </p:sp>
      <p:sp>
        <p:nvSpPr>
          <p:cNvPr id="6" name="TextBox 5">
            <a:extLst>
              <a:ext uri="{FF2B5EF4-FFF2-40B4-BE49-F238E27FC236}">
                <a16:creationId xmlns:a16="http://schemas.microsoft.com/office/drawing/2014/main" id="{7DF1DBFC-7E12-4B0B-B7C8-246CDD0B1025}"/>
              </a:ext>
            </a:extLst>
          </p:cNvPr>
          <p:cNvSpPr txBox="1"/>
          <p:nvPr/>
        </p:nvSpPr>
        <p:spPr>
          <a:xfrm>
            <a:off x="9176818" y="5569545"/>
            <a:ext cx="2848824" cy="923330"/>
          </a:xfrm>
          <a:prstGeom prst="rect">
            <a:avLst/>
          </a:prstGeom>
          <a:noFill/>
          <a:ln w="28575">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Supplementary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Appendices</a:t>
            </a:r>
          </a:p>
        </p:txBody>
      </p:sp>
    </p:spTree>
    <p:extLst>
      <p:ext uri="{BB962C8B-B14F-4D97-AF65-F5344CB8AC3E}">
        <p14:creationId xmlns:p14="http://schemas.microsoft.com/office/powerpoint/2010/main" val="3329196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60F6EA6-39B5-4386-B5E4-B9AA6916F17B}"/>
                                            </p:graphicEl>
                                          </p:spTgt>
                                        </p:tgtEl>
                                        <p:attrNameLst>
                                          <p:attrName>style.visibility</p:attrName>
                                        </p:attrNameLst>
                                      </p:cBhvr>
                                      <p:to>
                                        <p:strVal val="visible"/>
                                      </p:to>
                                    </p:set>
                                    <p:anim calcmode="lin" valueType="num">
                                      <p:cBhvr additive="base">
                                        <p:cTn id="7" dur="500" fill="hold"/>
                                        <p:tgtEl>
                                          <p:spTgt spid="4">
                                            <p:graphicEl>
                                              <a:dgm id="{F60F6EA6-39B5-4386-B5E4-B9AA6916F17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F60F6EA6-39B5-4386-B5E4-B9AA6916F17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0D8A9C9-20D3-418B-B4A8-5BDBD52116BD}"/>
                                            </p:graphicEl>
                                          </p:spTgt>
                                        </p:tgtEl>
                                        <p:attrNameLst>
                                          <p:attrName>style.visibility</p:attrName>
                                        </p:attrNameLst>
                                      </p:cBhvr>
                                      <p:to>
                                        <p:strVal val="visible"/>
                                      </p:to>
                                    </p:set>
                                    <p:anim calcmode="lin" valueType="num">
                                      <p:cBhvr additive="base">
                                        <p:cTn id="13" dur="500" fill="hold"/>
                                        <p:tgtEl>
                                          <p:spTgt spid="4">
                                            <p:graphicEl>
                                              <a:dgm id="{F0D8A9C9-20D3-418B-B4A8-5BDBD52116B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0D8A9C9-20D3-418B-B4A8-5BDBD52116B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77A3A8C-F9CA-40EC-BF94-BA596C9ED213}"/>
                                            </p:graphicEl>
                                          </p:spTgt>
                                        </p:tgtEl>
                                        <p:attrNameLst>
                                          <p:attrName>style.visibility</p:attrName>
                                        </p:attrNameLst>
                                      </p:cBhvr>
                                      <p:to>
                                        <p:strVal val="visible"/>
                                      </p:to>
                                    </p:set>
                                    <p:anim calcmode="lin" valueType="num">
                                      <p:cBhvr additive="base">
                                        <p:cTn id="19" dur="500" fill="hold"/>
                                        <p:tgtEl>
                                          <p:spTgt spid="4">
                                            <p:graphicEl>
                                              <a:dgm id="{177A3A8C-F9CA-40EC-BF94-BA596C9ED21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77A3A8C-F9CA-40EC-BF94-BA596C9ED21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36554A-AE61-4FB1-A15A-C144E3B1EB7A}"/>
                                            </p:graphicEl>
                                          </p:spTgt>
                                        </p:tgtEl>
                                        <p:attrNameLst>
                                          <p:attrName>style.visibility</p:attrName>
                                        </p:attrNameLst>
                                      </p:cBhvr>
                                      <p:to>
                                        <p:strVal val="visible"/>
                                      </p:to>
                                    </p:set>
                                    <p:anim calcmode="lin" valueType="num">
                                      <p:cBhvr additive="base">
                                        <p:cTn id="25" dur="500" fill="hold"/>
                                        <p:tgtEl>
                                          <p:spTgt spid="4">
                                            <p:graphicEl>
                                              <a:dgm id="{8E36554A-AE61-4FB1-A15A-C144E3B1EB7A}"/>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36554A-AE61-4FB1-A15A-C144E3B1EB7A}"/>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F131C3B2-1351-47CA-A942-B1CD4BC989E9}"/>
                                            </p:graphicEl>
                                          </p:spTgt>
                                        </p:tgtEl>
                                        <p:attrNameLst>
                                          <p:attrName>style.visibility</p:attrName>
                                        </p:attrNameLst>
                                      </p:cBhvr>
                                      <p:to>
                                        <p:strVal val="visible"/>
                                      </p:to>
                                    </p:set>
                                    <p:anim calcmode="lin" valueType="num">
                                      <p:cBhvr additive="base">
                                        <p:cTn id="31" dur="500" fill="hold"/>
                                        <p:tgtEl>
                                          <p:spTgt spid="4">
                                            <p:graphicEl>
                                              <a:dgm id="{F131C3B2-1351-47CA-A942-B1CD4BC989E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131C3B2-1351-47CA-A942-B1CD4BC989E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1315</Words>
  <Application>Microsoft Macintosh PowerPoint</Application>
  <PresentationFormat>Widescreen</PresentationFormat>
  <Paragraphs>188</Paragraphs>
  <Slides>20</Slides>
  <Notes>15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20</vt:i4>
      </vt:variant>
    </vt:vector>
  </HeadingPairs>
  <TitlesOfParts>
    <vt:vector size="27" baseType="lpstr">
      <vt:lpstr>Arial</vt:lpstr>
      <vt:lpstr>Bahnschrift</vt:lpstr>
      <vt:lpstr>Calibri</vt:lpstr>
      <vt:lpstr>Calibri Light</vt:lpstr>
      <vt:lpstr>Myriad Pro</vt:lpstr>
      <vt:lpstr>Theme1.thmx first page pp</vt:lpstr>
      <vt:lpstr>1_Office Theme</vt:lpstr>
      <vt:lpstr>BMPL5017   Research Proposal  Mike Durke </vt:lpstr>
      <vt:lpstr>PowerPoint Presentation</vt:lpstr>
      <vt:lpstr>Aims</vt:lpstr>
      <vt:lpstr>                   Proposal Template</vt:lpstr>
      <vt:lpstr>“I propose…”</vt:lpstr>
      <vt:lpstr>Why write a proposal ?</vt:lpstr>
      <vt:lpstr>Dissertation Proposal -  Title</vt:lpstr>
      <vt:lpstr>Examples…</vt:lpstr>
      <vt:lpstr>Dissertation proposal – background information</vt:lpstr>
      <vt:lpstr>Dissertation Proposal – Research Aim</vt:lpstr>
      <vt:lpstr>Research proposal – Research Objectives</vt:lpstr>
      <vt:lpstr>Aim &amp; Objectives - Example</vt:lpstr>
      <vt:lpstr>Top tip - Objectives</vt:lpstr>
      <vt:lpstr>Dissertation proposal – Research methods</vt:lpstr>
      <vt:lpstr>Research methods</vt:lpstr>
      <vt:lpstr>Your Proposal Leads into the 40-credit module</vt:lpstr>
      <vt:lpstr>Overview of the Level 6 40-credit module structure</vt:lpstr>
      <vt:lpstr>5 chapters, none more than 2500 words!</vt:lpstr>
      <vt:lpstr>Placement Based Structure</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Mike Durke (Councillor)</cp:lastModifiedBy>
  <cp:revision>27</cp:revision>
  <cp:lastPrinted>2022-03-01T12:52:44Z</cp:lastPrinted>
  <dcterms:created xsi:type="dcterms:W3CDTF">2021-10-13T07:56:41Z</dcterms:created>
  <dcterms:modified xsi:type="dcterms:W3CDTF">2025-02-22T12:42:28Z</dcterms:modified>
</cp:coreProperties>
</file>