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64781" autoAdjust="0"/>
  </p:normalViewPr>
  <p:slideViewPr>
    <p:cSldViewPr snapToGrid="0">
      <p:cViewPr varScale="1">
        <p:scale>
          <a:sx n="57" d="100"/>
          <a:sy n="57" d="100"/>
        </p:scale>
        <p:origin x="149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47AA5-2286-4533-8FCA-269A3934B743}" type="datetimeFigureOut">
              <a:rPr lang="en-US" smtClean="0"/>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FA2E2D-8673-4FE8-A7EC-A706A5AC411F}" type="slidenum">
              <a:rPr lang="en-US" smtClean="0"/>
              <a:t>‹#›</a:t>
            </a:fld>
            <a:endParaRPr lang="en-US"/>
          </a:p>
        </p:txBody>
      </p:sp>
    </p:spTree>
    <p:extLst>
      <p:ext uri="{BB962C8B-B14F-4D97-AF65-F5344CB8AC3E}">
        <p14:creationId xmlns:p14="http://schemas.microsoft.com/office/powerpoint/2010/main" val="291454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presentation will take a captivating journey into the world of Raffles Hotel. Established in 1887, this iconic establishment has earned its place in history as a symbol of luxury, elegance, and exceptional service. Its timeless charm has made it a destination of choice for discerning travelers from around the globe. </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3</a:t>
            </a:fld>
            <a:endParaRPr lang="en-US"/>
          </a:p>
        </p:txBody>
      </p:sp>
    </p:spTree>
    <p:extLst>
      <p:ext uri="{BB962C8B-B14F-4D97-AF65-F5344CB8AC3E}">
        <p14:creationId xmlns:p14="http://schemas.microsoft.com/office/powerpoint/2010/main" val="3460706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Lets see what makes Raffles special for the guest  service. The world-class amenities and facilities provide a wonderful stay. The spectacular event spaces and luxurious rooms and suites are precisely constructed to meet the highest standards of luxury.  Raffles Hotel is known for its exceptional dining selections. Famous chefs create delicious dishes at the award-winning restaurants and pubs. Everything we serve, whether it's fine dining or informal, showcases the culinary talent. They care about the health beyond the preferences. They value rest and renewal. Relax and rejuvenate with the world-class spa and wellness treatments. From relaxing massages to luxurious treatments, our spa provides tranquilly in the city. They may find exclusivity and privilege at Raffles Club at the hotel. Raffles Club rooms and suites include private check-in, concierge services, and access to the lounge. This beautiful venue offers leisure and networking with free drinks and canapés. Raffles Hotel strives to provide a complete and unique guest experience in all of its offerings. They strive to make the stay luxurious, detailed, and comfortable and indulgent.</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4</a:t>
            </a:fld>
            <a:endParaRPr lang="en-US"/>
          </a:p>
        </p:txBody>
      </p:sp>
    </p:spTree>
    <p:extLst>
      <p:ext uri="{BB962C8B-B14F-4D97-AF65-F5344CB8AC3E}">
        <p14:creationId xmlns:p14="http://schemas.microsoft.com/office/powerpoint/2010/main" val="3938706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a symbol of the highest standards in hospitality, the Raffles Hotel welcomes only the most discriminating of guests. It caters to a wide variety of customers, from seasoned globetrotters to wealthy visitors looking to splurge on a once-in-a-lifetime adventure. Its convenient locations are a plus for business professionals, and the privacy and attentive care are two things that celebrities and dignitaries appreciate. The hotel's historical significance, cultural worth, and ongoing quality have earned it worldwide renown as a must-see destination. It is the go-to for people who seek the highest standards of luxury and welcomes visitors from all over the world to indulge in lavish activities that </a:t>
            </a:r>
            <a:r>
              <a:rPr lang="en-US" dirty="0" err="1" smtClean="0"/>
              <a:t>epitomise</a:t>
            </a:r>
            <a:r>
              <a:rPr lang="en-US" dirty="0" smtClean="0"/>
              <a:t> the spirit of hospitality.</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5</a:t>
            </a:fld>
            <a:endParaRPr lang="en-US"/>
          </a:p>
        </p:txBody>
      </p:sp>
    </p:spTree>
    <p:extLst>
      <p:ext uri="{BB962C8B-B14F-4D97-AF65-F5344CB8AC3E}">
        <p14:creationId xmlns:p14="http://schemas.microsoft.com/office/powerpoint/2010/main" val="3792924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it comes to staying in the lap of luxury, the Raffles Hotel is where the world's most well-heeled guests choose to stay. As a byword for elegant hospitality, it draws in only the most discerning visitors. The memories of privileged vacationers will forever be linked to its legendary position. It's more than just a five-star hotel; its magnificent facilities and deep historical roots have earned it a reputation as a tourist hotspot in its own right. Recommendations from other high-profile visitors are crucial. Word-of-mouth advertising from satisfied customers who have already </a:t>
            </a:r>
            <a:r>
              <a:rPr lang="en-US" dirty="0" err="1" smtClean="0"/>
              <a:t>patronised</a:t>
            </a:r>
            <a:r>
              <a:rPr lang="en-US" dirty="0" smtClean="0"/>
              <a:t> our establishment.</a:t>
            </a:r>
            <a:r>
              <a:rPr lang="en-US" baseline="0" dirty="0" smtClean="0"/>
              <a:t> The</a:t>
            </a:r>
            <a:r>
              <a:rPr lang="en-US" dirty="0" smtClean="0"/>
              <a:t> continual high quality attracts a large percentage of returning customers who keep coming back year after year. Because of its widespread renown and several awards from respected travel journals, the Raffles Hotel has become a </a:t>
            </a:r>
            <a:r>
              <a:rPr lang="en-US" dirty="0" err="1" smtClean="0"/>
              <a:t>favourite</a:t>
            </a:r>
            <a:r>
              <a:rPr lang="en-US" dirty="0" smtClean="0"/>
              <a:t> of the world's most discerning tourists.</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6</a:t>
            </a:fld>
            <a:endParaRPr lang="en-US"/>
          </a:p>
        </p:txBody>
      </p:sp>
    </p:spTree>
    <p:extLst>
      <p:ext uri="{BB962C8B-B14F-4D97-AF65-F5344CB8AC3E}">
        <p14:creationId xmlns:p14="http://schemas.microsoft.com/office/powerpoint/2010/main" val="2747717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Raffles Hotel consistently meets service objectives. The standards of excellence ensure that every guest's experience exceeds their wildest dreams. Luxurious service is rooted in exceeding expectations. They establish standards, not simply fulfil them. It's about creating lasting memories for visitors, not just offering a place to stay. Raffles Hotel's rich history reflects our dedication to providing unmatched elegance and unforgettable experiences to all who enter.</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7</a:t>
            </a:fld>
            <a:endParaRPr lang="en-US"/>
          </a:p>
        </p:txBody>
      </p:sp>
    </p:spTree>
    <p:extLst>
      <p:ext uri="{BB962C8B-B14F-4D97-AF65-F5344CB8AC3E}">
        <p14:creationId xmlns:p14="http://schemas.microsoft.com/office/powerpoint/2010/main" val="1884450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several important tasks performed by this division. They take great care to make the visitors feel at home from the time they arrive by carefully monitoring the check-in procedure. Each of the guests has different wants and interests, and that's why the concierge staff is available to help with anything from making dinner reservations to booking tours. Beyond just delivering food, the room service is all about making sure our visitors have a pleasant and stress-free stay. The meticulous housekeeping service includes thoughtful touches like nightly turndowns and fresh towels.</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8</a:t>
            </a:fld>
            <a:endParaRPr lang="en-US"/>
          </a:p>
        </p:txBody>
      </p:sp>
    </p:spTree>
    <p:extLst>
      <p:ext uri="{BB962C8B-B14F-4D97-AF65-F5344CB8AC3E}">
        <p14:creationId xmlns:p14="http://schemas.microsoft.com/office/powerpoint/2010/main" val="4277275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team's intuitive prowess and meticulous attention to detail are the greatest strengths, and they guarantee that no detail will be overlooked. Each of the visitors should feel not only at home, but pampered beyond their wildest dreams. Raffles Hotel continuously goes above and beyond to meet and exceed expectations, whether it's through the carefully curated in-room amenities, the varied cuisine offerings, or the fulfilment of unique guest requests.</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9</a:t>
            </a:fld>
            <a:endParaRPr lang="en-US"/>
          </a:p>
        </p:txBody>
      </p:sp>
    </p:spTree>
    <p:extLst>
      <p:ext uri="{BB962C8B-B14F-4D97-AF65-F5344CB8AC3E}">
        <p14:creationId xmlns:p14="http://schemas.microsoft.com/office/powerpoint/2010/main" val="1997833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it comes to technology, cleanliness, and clear communication, the Raffles Hotel is the gold standard because they always go above and beyond for the guests. The capacity to evolve with the rapidly developing digital world keeps at the forefront of efforts to improve the visitor experience. Mobile check-in and electronic keys are just two examples of how we've used technology into the service delivery to elevate the entire guest experience. The visitors can relax in the knowledge that they are staying in a secure and clean space thanks to our commitment to the highest standards of sanitation and hygiene.</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10</a:t>
            </a:fld>
            <a:endParaRPr lang="en-US"/>
          </a:p>
        </p:txBody>
      </p:sp>
    </p:spTree>
    <p:extLst>
      <p:ext uri="{BB962C8B-B14F-4D97-AF65-F5344CB8AC3E}">
        <p14:creationId xmlns:p14="http://schemas.microsoft.com/office/powerpoint/2010/main" val="578167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we want to see how a hotel should be run, go no further than the Raffles. The dedication to state-of-the-art infrastructure, spotless standards of cleanliness, and clear lines of communication allows us to routinely go above and beyond for the guests. Mobile check-in and digital keys are just two examples of how they been able to keep up with the times without sacrificing the quality of the guests' stays. </a:t>
            </a:r>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11</a:t>
            </a:fld>
            <a:endParaRPr lang="en-US"/>
          </a:p>
        </p:txBody>
      </p:sp>
    </p:spTree>
    <p:extLst>
      <p:ext uri="{BB962C8B-B14F-4D97-AF65-F5344CB8AC3E}">
        <p14:creationId xmlns:p14="http://schemas.microsoft.com/office/powerpoint/2010/main" val="977540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FA2E2D-8673-4FE8-A7EC-A706A5AC411F}" type="slidenum">
              <a:rPr lang="en-US" smtClean="0"/>
              <a:t>12</a:t>
            </a:fld>
            <a:endParaRPr lang="en-US"/>
          </a:p>
        </p:txBody>
      </p:sp>
    </p:spTree>
    <p:extLst>
      <p:ext uri="{BB962C8B-B14F-4D97-AF65-F5344CB8AC3E}">
        <p14:creationId xmlns:p14="http://schemas.microsoft.com/office/powerpoint/2010/main" val="3725777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1485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8302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8512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2120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778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0053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2896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7756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92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0025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7894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61956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0463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7374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34174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5261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6484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9771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10/12/2023</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7166457"/>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 id="2147483743" r:id="rId18"/>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2062" y="-1603796"/>
            <a:ext cx="12274062" cy="7147346"/>
          </a:xfrm>
          <a:prstGeom prst="rect">
            <a:avLst/>
          </a:prstGeom>
        </p:spPr>
      </p:pic>
      <p:sp>
        <p:nvSpPr>
          <p:cNvPr id="2" name="Title 1"/>
          <p:cNvSpPr>
            <a:spLocks noGrp="1"/>
          </p:cNvSpPr>
          <p:nvPr>
            <p:ph type="ctrTitle"/>
          </p:nvPr>
        </p:nvSpPr>
        <p:spPr>
          <a:xfrm>
            <a:off x="0" y="5353050"/>
            <a:ext cx="12356124" cy="1504950"/>
          </a:xfrm>
          <a:solidFill>
            <a:schemeClr val="accent3">
              <a:lumMod val="75000"/>
            </a:schemeClr>
          </a:solidFill>
          <a:ln>
            <a:solidFill>
              <a:schemeClr val="accent1"/>
            </a:solidFill>
          </a:ln>
        </p:spPr>
        <p:txBody>
          <a:bodyPr>
            <a:noAutofit/>
          </a:bodyPr>
          <a:lstStyle/>
          <a:p>
            <a:r>
              <a:rPr lang="en-US" sz="3600" b="1" dirty="0">
                <a:latin typeface="Arial" panose="020B0604020202020204" pitchFamily="34" charset="0"/>
                <a:cs typeface="Arial" panose="020B0604020202020204" pitchFamily="34" charset="0"/>
              </a:rPr>
              <a:t>The Role and Importance </a:t>
            </a:r>
            <a:r>
              <a:rPr lang="en-US" sz="3600" b="1" dirty="0" smtClean="0">
                <a:latin typeface="Arial" panose="020B0604020202020204" pitchFamily="34" charset="0"/>
                <a:cs typeface="Arial" panose="020B0604020202020204" pitchFamily="34" charset="0"/>
              </a:rPr>
              <a:t>of Hospitality </a:t>
            </a:r>
            <a:r>
              <a:rPr lang="en-US" sz="3600" b="1" dirty="0">
                <a:latin typeface="Arial" panose="020B0604020202020204" pitchFamily="34" charset="0"/>
                <a:cs typeface="Arial" panose="020B0604020202020204" pitchFamily="34" charset="0"/>
              </a:rPr>
              <a:t>&amp; </a:t>
            </a:r>
            <a:r>
              <a:rPr lang="en-US" sz="3600" b="1" dirty="0" smtClean="0">
                <a:latin typeface="Arial" panose="020B0604020202020204" pitchFamily="34" charset="0"/>
                <a:cs typeface="Arial" panose="020B0604020202020204" pitchFamily="34" charset="0"/>
              </a:rPr>
              <a:t>Guest Services </a:t>
            </a:r>
            <a:r>
              <a:rPr lang="en-US" sz="3600" b="1" dirty="0">
                <a:latin typeface="Arial" panose="020B0604020202020204" pitchFamily="34" charset="0"/>
                <a:cs typeface="Arial" panose="020B0604020202020204" pitchFamily="34" charset="0"/>
              </a:rPr>
              <a:t>within </a:t>
            </a:r>
            <a:r>
              <a:rPr lang="en-US" sz="3600" b="1" dirty="0" smtClean="0">
                <a:latin typeface="Arial" panose="020B0604020202020204" pitchFamily="34" charset="0"/>
                <a:cs typeface="Arial" panose="020B0604020202020204" pitchFamily="34" charset="0"/>
              </a:rPr>
              <a:t>the Hotel </a:t>
            </a:r>
            <a:r>
              <a:rPr lang="en-US" sz="3600" b="1" dirty="0">
                <a:latin typeface="Arial" panose="020B0604020202020204" pitchFamily="34" charset="0"/>
                <a:cs typeface="Arial" panose="020B0604020202020204" pitchFamily="34" charset="0"/>
              </a:rPr>
              <a:t>Industry</a:t>
            </a:r>
          </a:p>
        </p:txBody>
      </p:sp>
    </p:spTree>
    <p:extLst>
      <p:ext uri="{BB962C8B-B14F-4D97-AF65-F5344CB8AC3E}">
        <p14:creationId xmlns:p14="http://schemas.microsoft.com/office/powerpoint/2010/main" val="18508909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latin typeface="Arial" panose="020B0604020202020204" pitchFamily="34" charset="0"/>
                <a:cs typeface="Arial" panose="020B0604020202020204" pitchFamily="34" charset="0"/>
              </a:rPr>
              <a:t>Table of Content </a:t>
            </a:r>
            <a:endParaRPr lang="en-US" sz="3600" b="1"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27365029"/>
              </p:ext>
            </p:extLst>
          </p:nvPr>
        </p:nvGraphicFramePr>
        <p:xfrm>
          <a:off x="873918" y="2168770"/>
          <a:ext cx="10440987" cy="3657600"/>
        </p:xfrm>
        <a:graphic>
          <a:graphicData uri="http://schemas.openxmlformats.org/drawingml/2006/table">
            <a:tbl>
              <a:tblPr firstRow="1" bandRow="1">
                <a:tableStyleId>{5C22544A-7EE6-4342-B048-85BDC9FD1C3A}</a:tableStyleId>
              </a:tblPr>
              <a:tblGrid>
                <a:gridCol w="10440987">
                  <a:extLst>
                    <a:ext uri="{9D8B030D-6E8A-4147-A177-3AD203B41FA5}">
                      <a16:colId xmlns:a16="http://schemas.microsoft.com/office/drawing/2014/main" xmlns="" val="3352860360"/>
                    </a:ext>
                  </a:extLst>
                </a:gridCol>
              </a:tblGrid>
              <a:tr h="370840">
                <a:tc>
                  <a:txBody>
                    <a:bodyPr/>
                    <a:lstStyle/>
                    <a:p>
                      <a:r>
                        <a:rPr lang="en-US" sz="2400" b="1" dirty="0" smtClean="0">
                          <a:solidFill>
                            <a:schemeClr val="bg1"/>
                          </a:solidFill>
                          <a:latin typeface="Arial" panose="020B0604020202020204" pitchFamily="34" charset="0"/>
                          <a:cs typeface="Arial" panose="020B0604020202020204" pitchFamily="34" charset="0"/>
                        </a:rPr>
                        <a:t>Introduction of Raffles Hotel</a:t>
                      </a:r>
                    </a:p>
                  </a:txBody>
                  <a:tcPr/>
                </a:tc>
                <a:extLst>
                  <a:ext uri="{0D108BD9-81ED-4DB2-BD59-A6C34878D82A}">
                    <a16:rowId xmlns:a16="http://schemas.microsoft.com/office/drawing/2014/main" xmlns="" val="2341562816"/>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Guest Services at Raffles Hotel</a:t>
                      </a:r>
                    </a:p>
                  </a:txBody>
                  <a:tcPr/>
                </a:tc>
                <a:extLst>
                  <a:ext uri="{0D108BD9-81ED-4DB2-BD59-A6C34878D82A}">
                    <a16:rowId xmlns:a16="http://schemas.microsoft.com/office/drawing/2014/main" xmlns="" val="4243492314"/>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Customer Base</a:t>
                      </a:r>
                    </a:p>
                  </a:txBody>
                  <a:tcPr/>
                </a:tc>
                <a:extLst>
                  <a:ext uri="{0D108BD9-81ED-4DB2-BD59-A6C34878D82A}">
                    <a16:rowId xmlns:a16="http://schemas.microsoft.com/office/drawing/2014/main" xmlns="" val="2027916560"/>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Service Expectations</a:t>
                      </a:r>
                    </a:p>
                  </a:txBody>
                  <a:tcPr/>
                </a:tc>
                <a:extLst>
                  <a:ext uri="{0D108BD9-81ED-4DB2-BD59-A6C34878D82A}">
                    <a16:rowId xmlns:a16="http://schemas.microsoft.com/office/drawing/2014/main" xmlns="" val="4042927997"/>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Role and Function of Guest Services</a:t>
                      </a:r>
                    </a:p>
                  </a:txBody>
                  <a:tcPr/>
                </a:tc>
                <a:extLst>
                  <a:ext uri="{0D108BD9-81ED-4DB2-BD59-A6C34878D82A}">
                    <a16:rowId xmlns:a16="http://schemas.microsoft.com/office/drawing/2014/main" xmlns="" val="1918224148"/>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Meeting Guest Service Expectations</a:t>
                      </a:r>
                    </a:p>
                  </a:txBody>
                  <a:tcPr/>
                </a:tc>
                <a:extLst>
                  <a:ext uri="{0D108BD9-81ED-4DB2-BD59-A6C34878D82A}">
                    <a16:rowId xmlns:a16="http://schemas.microsoft.com/office/drawing/2014/main" xmlns="" val="3472404318"/>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Importance of Hospitality</a:t>
                      </a:r>
                    </a:p>
                  </a:txBody>
                  <a:tcPr/>
                </a:tc>
                <a:extLst>
                  <a:ext uri="{0D108BD9-81ED-4DB2-BD59-A6C34878D82A}">
                    <a16:rowId xmlns:a16="http://schemas.microsoft.com/office/drawing/2014/main" xmlns="" val="2741557158"/>
                  </a:ext>
                </a:extLst>
              </a:tr>
              <a:tr h="370840">
                <a:tc>
                  <a:txBody>
                    <a:bodyPr/>
                    <a:lstStyle/>
                    <a:p>
                      <a:r>
                        <a:rPr lang="en-US" sz="2400" b="1" dirty="0" smtClean="0">
                          <a:solidFill>
                            <a:schemeClr val="bg1"/>
                          </a:solidFill>
                          <a:latin typeface="Arial" panose="020B0604020202020204" pitchFamily="34" charset="0"/>
                          <a:cs typeface="Arial" panose="020B0604020202020204" pitchFamily="34" charset="0"/>
                        </a:rPr>
                        <a:t>Summary</a:t>
                      </a:r>
                    </a:p>
                  </a:txBody>
                  <a:tcPr/>
                </a:tc>
                <a:extLst>
                  <a:ext uri="{0D108BD9-81ED-4DB2-BD59-A6C34878D82A}">
                    <a16:rowId xmlns:a16="http://schemas.microsoft.com/office/drawing/2014/main" xmlns="" val="3668027678"/>
                  </a:ext>
                </a:extLst>
              </a:tr>
            </a:tbl>
          </a:graphicData>
        </a:graphic>
      </p:graphicFrame>
    </p:spTree>
    <p:extLst>
      <p:ext uri="{BB962C8B-B14F-4D97-AF65-F5344CB8AC3E}">
        <p14:creationId xmlns:p14="http://schemas.microsoft.com/office/powerpoint/2010/main" val="21709787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8158" y="301487"/>
            <a:ext cx="5334001" cy="1371600"/>
          </a:xfrm>
        </p:spPr>
        <p:txBody>
          <a:bodyPr>
            <a:normAutofit/>
          </a:bodyPr>
          <a:lstStyle/>
          <a:p>
            <a:r>
              <a:rPr lang="en-US" sz="3600" b="1" dirty="0" smtClean="0">
                <a:latin typeface="Arial" panose="020B0604020202020204" pitchFamily="34" charset="0"/>
                <a:cs typeface="Arial" panose="020B0604020202020204" pitchFamily="34" charset="0"/>
              </a:rPr>
              <a:t>Introduction</a:t>
            </a:r>
            <a:endParaRPr lang="en-US" sz="3600" b="1" dirty="0">
              <a:latin typeface="Arial" panose="020B0604020202020204" pitchFamily="34" charset="0"/>
              <a:cs typeface="Arial" panose="020B0604020202020204" pitchFamily="34" charset="0"/>
            </a:endParaRPr>
          </a:p>
        </p:txBody>
      </p:sp>
      <p:pic>
        <p:nvPicPr>
          <p:cNvPr id="5" name="Picture Placeholder 4"/>
          <p:cNvPicPr>
            <a:picLocks noGrp="1" noChangeAspect="1"/>
          </p:cNvPicPr>
          <p:nvPr>
            <p:ph type="pic" idx="1"/>
          </p:nvPr>
        </p:nvPicPr>
        <p:blipFill>
          <a:blip r:embed="rId3"/>
          <a:srcRect l="11034" r="11034"/>
          <a:stretch>
            <a:fillRect/>
          </a:stretch>
        </p:blipFill>
        <p:spPr>
          <a:prstGeom prst="rect">
            <a:avLst/>
          </a:prstGeom>
        </p:spPr>
      </p:pic>
      <p:sp>
        <p:nvSpPr>
          <p:cNvPr id="4" name="Text Placeholder 3"/>
          <p:cNvSpPr>
            <a:spLocks noGrp="1"/>
          </p:cNvSpPr>
          <p:nvPr>
            <p:ph type="body" sz="half" idx="2"/>
          </p:nvPr>
        </p:nvSpPr>
        <p:spPr>
          <a:xfrm>
            <a:off x="965597" y="2027362"/>
            <a:ext cx="5334001" cy="1828800"/>
          </a:xfrm>
        </p:spPr>
        <p:txBody>
          <a:bodyPr>
            <a:noAutofit/>
          </a:bodyPr>
          <a:lstStyle/>
          <a:p>
            <a:pPr marL="457200" indent="-457200" algn="just">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The raffles hotel is a symbol of style and sophistication.</a:t>
            </a:r>
          </a:p>
          <a:p>
            <a:pPr marL="457200" indent="-457200" algn="just">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It has stood since 1887, making it a legendary landmark in </a:t>
            </a:r>
            <a:r>
              <a:rPr lang="en-GB" sz="2400" b="1" dirty="0">
                <a:latin typeface="Arial" panose="020B0604020202020204" pitchFamily="34" charset="0"/>
                <a:cs typeface="Arial" panose="020B0604020202020204" pitchFamily="34" charset="0"/>
              </a:rPr>
              <a:t>Singapore Raffles (2023a)</a:t>
            </a:r>
            <a:r>
              <a:rPr lang="en-US" sz="2400" b="1" dirty="0" smtClean="0">
                <a:latin typeface="Arial" panose="020B0604020202020204" pitchFamily="34" charset="0"/>
                <a:cs typeface="Arial" panose="020B0604020202020204" pitchFamily="34" charset="0"/>
              </a:rPr>
              <a:t>.</a:t>
            </a:r>
          </a:p>
          <a:p>
            <a:pPr marL="457200" indent="-457200" algn="just">
              <a:buFont typeface="Arial" panose="020B0604020202020204" pitchFamily="34" charset="0"/>
              <a:buChar char="•"/>
            </a:pPr>
            <a:r>
              <a:rPr lang="en-US" sz="2400" b="1" dirty="0" err="1" smtClean="0">
                <a:latin typeface="Arial" panose="020B0604020202020204" pitchFamily="34" charset="0"/>
                <a:cs typeface="Arial" panose="020B0604020202020204" pitchFamily="34" charset="0"/>
              </a:rPr>
              <a:t>Recognised</a:t>
            </a:r>
            <a:r>
              <a:rPr lang="en-US" sz="2400" b="1" dirty="0" smtClean="0">
                <a:latin typeface="Arial" panose="020B0604020202020204" pitchFamily="34" charset="0"/>
                <a:cs typeface="Arial" panose="020B0604020202020204" pitchFamily="34" charset="0"/>
              </a:rPr>
              <a:t> for its classic allure and impeccable service.</a:t>
            </a:r>
          </a:p>
          <a:p>
            <a:pPr marL="457200" indent="-457200" algn="just">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Popular among tourists with high standards.</a:t>
            </a:r>
            <a:endParaRPr lang="en-US" sz="2400" b="1" dirty="0">
              <a:latin typeface="Arial" panose="020B0604020202020204" pitchFamily="34" charset="0"/>
              <a:cs typeface="Arial" panose="020B0604020202020204" pitchFamily="34" charset="0"/>
            </a:endParaRPr>
          </a:p>
        </p:txBody>
      </p:sp>
      <p:sp>
        <p:nvSpPr>
          <p:cNvPr id="6" name="Rectangle 5"/>
          <p:cNvSpPr/>
          <p:nvPr/>
        </p:nvSpPr>
        <p:spPr>
          <a:xfrm rot="16200000">
            <a:off x="10782519" y="3442043"/>
            <a:ext cx="1816523" cy="369332"/>
          </a:xfrm>
          <a:prstGeom prst="rect">
            <a:avLst/>
          </a:prstGeom>
        </p:spPr>
        <p:txBody>
          <a:bodyPr wrap="none">
            <a:spAutoFit/>
          </a:bodyPr>
          <a:lstStyle/>
          <a:p>
            <a:r>
              <a:rPr lang="en-US" dirty="0"/>
              <a:t>Raffles (2023b)</a:t>
            </a:r>
          </a:p>
        </p:txBody>
      </p:sp>
    </p:spTree>
    <p:extLst>
      <p:ext uri="{BB962C8B-B14F-4D97-AF65-F5344CB8AC3E}">
        <p14:creationId xmlns:p14="http://schemas.microsoft.com/office/powerpoint/2010/main" val="1439136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1225362" y="1926590"/>
            <a:ext cx="9422317" cy="45719"/>
          </a:xfrm>
        </p:spPr>
        <p:txBody>
          <a:bodyPr>
            <a:noAutofit/>
          </a:bodyPr>
          <a:lstStyle/>
          <a:p>
            <a:pPr algn="ctr"/>
            <a:r>
              <a:rPr lang="en-US" sz="3600" b="1" dirty="0">
                <a:latin typeface="Arial" panose="020B0604020202020204" pitchFamily="34" charset="0"/>
                <a:cs typeface="Arial" panose="020B0604020202020204" pitchFamily="34" charset="0"/>
              </a:rPr>
              <a:t>Guest Services at Raffles Hotel</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
            </a:r>
            <a:br>
              <a:rPr lang="en-US" sz="3600" b="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3"/>
          <a:stretch>
            <a:fillRect/>
          </a:stretch>
        </p:blipFill>
        <p:spPr>
          <a:xfrm>
            <a:off x="7977603" y="1639569"/>
            <a:ext cx="3261811" cy="4207736"/>
          </a:xfrm>
          <a:prstGeom prst="rect">
            <a:avLst/>
          </a:prstGeom>
        </p:spPr>
      </p:pic>
      <p:sp>
        <p:nvSpPr>
          <p:cNvPr id="4" name="Text Placeholder 3"/>
          <p:cNvSpPr>
            <a:spLocks noGrp="1"/>
          </p:cNvSpPr>
          <p:nvPr>
            <p:ph type="body" sz="half" idx="2"/>
          </p:nvPr>
        </p:nvSpPr>
        <p:spPr>
          <a:xfrm>
            <a:off x="203729" y="1314449"/>
            <a:ext cx="7507174" cy="5319407"/>
          </a:xfrm>
        </p:spPr>
        <p:txBody>
          <a:bodyPr>
            <a:normAutofit fontScale="92500" lnSpcReduction="10000"/>
          </a:bodyPr>
          <a:lstStyle/>
          <a:p>
            <a:pPr marL="457200" indent="-4572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Luxurious guest rooms and suites, as well as state-of-the-art conference and event </a:t>
            </a:r>
            <a:r>
              <a:rPr lang="en-US" sz="2400" b="1" dirty="0" smtClean="0">
                <a:latin typeface="Arial" panose="020B0604020202020204" pitchFamily="34" charset="0"/>
                <a:cs typeface="Arial" panose="020B0604020202020204" pitchFamily="34" charset="0"/>
              </a:rPr>
              <a:t>facilities</a:t>
            </a:r>
          </a:p>
          <a:p>
            <a:pPr marL="457200" indent="-4572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Multiple restaurants and bars at the hotel have earned </a:t>
            </a:r>
            <a:r>
              <a:rPr lang="en-US" sz="2400" b="1" dirty="0" err="1">
                <a:latin typeface="Arial" panose="020B0604020202020204" pitchFamily="34" charset="0"/>
                <a:cs typeface="Arial" panose="020B0604020202020204" pitchFamily="34" charset="0"/>
              </a:rPr>
              <a:t>honours</a:t>
            </a:r>
            <a:r>
              <a:rPr lang="en-US" sz="2400" b="1" dirty="0">
                <a:latin typeface="Arial" panose="020B0604020202020204" pitchFamily="34" charset="0"/>
                <a:cs typeface="Arial" panose="020B0604020202020204" pitchFamily="34" charset="0"/>
              </a:rPr>
              <a:t> for their creative and delectable cuisines and skilled chefs</a:t>
            </a:r>
            <a:r>
              <a:rPr lang="en-US" sz="2400" b="1" dirty="0" smtClean="0">
                <a:latin typeface="Arial" panose="020B0604020202020204" pitchFamily="34" charset="0"/>
                <a:cs typeface="Arial" panose="020B0604020202020204" pitchFamily="34" charset="0"/>
              </a:rPr>
              <a:t>.</a:t>
            </a:r>
          </a:p>
          <a:p>
            <a:pPr marL="457200" indent="-457200" algn="just">
              <a:buFont typeface="Arial" panose="020B0604020202020204" pitchFamily="34" charset="0"/>
              <a:buChar char="•"/>
            </a:pPr>
            <a:r>
              <a:rPr lang="en-US" sz="2400" b="1" dirty="0" smtClean="0">
                <a:effectLst/>
                <a:latin typeface="Arial" panose="020B0604020202020204" pitchFamily="34" charset="0"/>
                <a:cs typeface="Arial" panose="020B0604020202020204" pitchFamily="34" charset="0"/>
              </a:rPr>
              <a:t>The </a:t>
            </a:r>
            <a:r>
              <a:rPr lang="en-US" sz="2400" b="1" dirty="0">
                <a:effectLst/>
                <a:latin typeface="Arial" panose="020B0604020202020204" pitchFamily="34" charset="0"/>
                <a:cs typeface="Arial" panose="020B0604020202020204" pitchFamily="34" charset="0"/>
              </a:rPr>
              <a:t>hotel's world-class spa and wellness services let guests </a:t>
            </a:r>
            <a:r>
              <a:rPr lang="en-US" sz="2400" b="1" dirty="0" smtClean="0">
                <a:effectLst/>
                <a:latin typeface="Arial" panose="020B0604020202020204" pitchFamily="34" charset="0"/>
                <a:cs typeface="Arial" panose="020B0604020202020204" pitchFamily="34" charset="0"/>
              </a:rPr>
              <a:t>relax (</a:t>
            </a:r>
            <a:r>
              <a:rPr lang="en-US" sz="24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Raffles, 2023a</a:t>
            </a:r>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US" sz="2400" b="1" dirty="0" smtClean="0">
                <a:effectLst/>
                <a:latin typeface="Arial" panose="020B0604020202020204" pitchFamily="34" charset="0"/>
                <a:cs typeface="Arial" panose="020B0604020202020204" pitchFamily="34" charset="0"/>
              </a:rPr>
              <a:t>. </a:t>
            </a:r>
          </a:p>
          <a:p>
            <a:pPr marL="457200" indent="-457200" algn="just">
              <a:buFont typeface="Arial" panose="020B0604020202020204" pitchFamily="34" charset="0"/>
              <a:buChar char="•"/>
            </a:pPr>
            <a:r>
              <a:rPr lang="en-US" sz="2400" b="1" dirty="0" smtClean="0">
                <a:effectLst/>
                <a:latin typeface="Arial" panose="020B0604020202020204" pitchFamily="34" charset="0"/>
                <a:cs typeface="Arial" panose="020B0604020202020204" pitchFamily="34" charset="0"/>
              </a:rPr>
              <a:t>The </a:t>
            </a:r>
            <a:r>
              <a:rPr lang="en-US" sz="2400" b="1" dirty="0">
                <a:effectLst/>
                <a:latin typeface="Arial" panose="020B0604020202020204" pitchFamily="34" charset="0"/>
                <a:cs typeface="Arial" panose="020B0604020202020204" pitchFamily="34" charset="0"/>
              </a:rPr>
              <a:t>spa offers tranquilly in the city with relaxing massages and luxurious treatments</a:t>
            </a:r>
            <a:r>
              <a:rPr lang="en-US" sz="2400" b="1" dirty="0" smtClean="0">
                <a:effectLst/>
                <a:latin typeface="Arial" panose="020B0604020202020204" pitchFamily="34" charset="0"/>
                <a:cs typeface="Arial" panose="020B0604020202020204" pitchFamily="34" charset="0"/>
              </a:rPr>
              <a:t>.</a:t>
            </a:r>
          </a:p>
          <a:p>
            <a:pPr marL="457200" indent="-4572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Raffles Club rooms and suites include private check-in, concierge services, and access to the </a:t>
            </a:r>
            <a:r>
              <a:rPr lang="en-US" sz="2400" b="1" dirty="0" smtClean="0">
                <a:latin typeface="Arial" panose="020B0604020202020204" pitchFamily="34" charset="0"/>
                <a:cs typeface="Arial" panose="020B0604020202020204" pitchFamily="34" charset="0"/>
              </a:rPr>
              <a:t>lounge </a:t>
            </a:r>
            <a:r>
              <a:rPr lang="en-US" sz="2400" dirty="0">
                <a:latin typeface="Arial" panose="020B0604020202020204" pitchFamily="34" charset="0"/>
                <a:cs typeface="Arial" panose="020B0604020202020204" pitchFamily="34" charset="0"/>
              </a:rPr>
              <a:t>(</a:t>
            </a:r>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Raffles, 2023c)</a:t>
            </a:r>
            <a:r>
              <a:rPr lang="en-US" sz="2400" dirty="0">
                <a:latin typeface="Arial" panose="020B0604020202020204" pitchFamily="34" charset="0"/>
                <a:cs typeface="Arial" panose="020B0604020202020204" pitchFamily="34" charset="0"/>
              </a:rPr>
              <a:t>.</a:t>
            </a:r>
            <a:r>
              <a:rPr lang="en-US" sz="2400" b="1" dirty="0" smtClean="0">
                <a:latin typeface="Arial" panose="020B0604020202020204" pitchFamily="34" charset="0"/>
                <a:cs typeface="Arial" panose="020B0604020202020204" pitchFamily="34" charset="0"/>
              </a:rPr>
              <a:t>.</a:t>
            </a:r>
            <a:endParaRPr lang="en-US" sz="2400" b="1" dirty="0">
              <a:latin typeface="Arial" panose="020B0604020202020204" pitchFamily="34" charset="0"/>
              <a:cs typeface="Arial" panose="020B0604020202020204" pitchFamily="34" charset="0"/>
            </a:endParaRPr>
          </a:p>
        </p:txBody>
      </p:sp>
      <p:sp>
        <p:nvSpPr>
          <p:cNvPr id="6" name="Rectangle 5"/>
          <p:cNvSpPr/>
          <p:nvPr/>
        </p:nvSpPr>
        <p:spPr>
          <a:xfrm rot="16200000">
            <a:off x="10782519" y="3442043"/>
            <a:ext cx="1816523" cy="369332"/>
          </a:xfrm>
          <a:prstGeom prst="rect">
            <a:avLst/>
          </a:prstGeom>
        </p:spPr>
        <p:txBody>
          <a:bodyPr wrap="none">
            <a:spAutoFit/>
          </a:bodyPr>
          <a:lstStyle/>
          <a:p>
            <a:r>
              <a:rPr lang="en-US" dirty="0"/>
              <a:t>Raffles (2023b)</a:t>
            </a:r>
          </a:p>
        </p:txBody>
      </p:sp>
    </p:spTree>
    <p:extLst>
      <p:ext uri="{BB962C8B-B14F-4D97-AF65-F5344CB8AC3E}">
        <p14:creationId xmlns:p14="http://schemas.microsoft.com/office/powerpoint/2010/main" val="32922700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263" y="695323"/>
            <a:ext cx="5735637" cy="1771652"/>
          </a:xfrm>
        </p:spPr>
        <p:txBody>
          <a:bodyPr>
            <a:normAutofit/>
          </a:bodyPr>
          <a:lstStyle/>
          <a:p>
            <a:r>
              <a:rPr lang="en-US" sz="3600" b="1" dirty="0" smtClean="0">
                <a:latin typeface="Arial" panose="020B0604020202020204" pitchFamily="34" charset="0"/>
                <a:cs typeface="Arial" panose="020B0604020202020204" pitchFamily="34" charset="0"/>
              </a:rPr>
              <a:t>Customer Base</a:t>
            </a:r>
            <a:br>
              <a:rPr lang="en-US" sz="3600" b="1" dirty="0" smtClean="0">
                <a:latin typeface="Arial" panose="020B0604020202020204" pitchFamily="34" charset="0"/>
                <a:cs typeface="Arial" panose="020B0604020202020204" pitchFamily="34" charset="0"/>
              </a:rPr>
            </a:br>
            <a:r>
              <a:rPr lang="en-US" sz="3600" b="1" dirty="0" smtClean="0">
                <a:latin typeface="Arial" panose="020B0604020202020204" pitchFamily="34" charset="0"/>
                <a:cs typeface="Arial" panose="020B0604020202020204" pitchFamily="34" charset="0"/>
              </a:rPr>
              <a:t>(</a:t>
            </a:r>
            <a:r>
              <a:rPr lang="en-US" b="1" dirty="0">
                <a:effectLst/>
              </a:rPr>
              <a:t>Target Clientele and </a:t>
            </a:r>
            <a:r>
              <a:rPr lang="en-US" b="1" dirty="0" smtClean="0">
                <a:effectLst/>
              </a:rPr>
              <a:t>Demographics)</a:t>
            </a:r>
            <a:endParaRPr lang="en-US"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31863" y="2959099"/>
            <a:ext cx="6249987" cy="4305301"/>
          </a:xfrm>
        </p:spPr>
        <p:txBody>
          <a:bodyPr>
            <a:normAutofit/>
          </a:bodyPr>
          <a:lstStyle/>
          <a:p>
            <a:r>
              <a:rPr lang="en-US" sz="2400" b="1" dirty="0" smtClean="0">
                <a:latin typeface="Arial" panose="020B0604020202020204" pitchFamily="34" charset="0"/>
                <a:cs typeface="Arial" panose="020B0604020202020204" pitchFamily="34" charset="0"/>
              </a:rPr>
              <a:t>Discerning traveler</a:t>
            </a:r>
          </a:p>
          <a:p>
            <a:r>
              <a:rPr lang="en-US" sz="2400" b="1" dirty="0" smtClean="0">
                <a:latin typeface="Arial" panose="020B0604020202020204" pitchFamily="34" charset="0"/>
                <a:cs typeface="Arial" panose="020B0604020202020204" pitchFamily="34" charset="0"/>
              </a:rPr>
              <a:t>High-end tourists</a:t>
            </a:r>
          </a:p>
          <a:p>
            <a:r>
              <a:rPr lang="en-US" sz="2400" b="1" dirty="0" smtClean="0">
                <a:latin typeface="Arial" panose="020B0604020202020204" pitchFamily="34" charset="0"/>
                <a:cs typeface="Arial" panose="020B0604020202020204" pitchFamily="34" charset="0"/>
              </a:rPr>
              <a:t>Business executives</a:t>
            </a:r>
          </a:p>
          <a:p>
            <a:r>
              <a:rPr lang="en-US" sz="2400" b="1" dirty="0" smtClean="0">
                <a:latin typeface="Arial" panose="020B0604020202020204" pitchFamily="34" charset="0"/>
                <a:cs typeface="Arial" panose="020B0604020202020204" pitchFamily="34" charset="0"/>
              </a:rPr>
              <a:t>Celebrities and public figures</a:t>
            </a:r>
            <a:endParaRPr lang="en-US" sz="24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181850" y="0"/>
            <a:ext cx="4062799" cy="6858000"/>
          </a:xfrm>
          <a:prstGeom prst="rect">
            <a:avLst/>
          </a:prstGeom>
        </p:spPr>
      </p:pic>
      <p:sp>
        <p:nvSpPr>
          <p:cNvPr id="5" name="Rectangle 4"/>
          <p:cNvSpPr/>
          <p:nvPr/>
        </p:nvSpPr>
        <p:spPr>
          <a:xfrm rot="16200000">
            <a:off x="10782519" y="3442043"/>
            <a:ext cx="1816523" cy="369332"/>
          </a:xfrm>
          <a:prstGeom prst="rect">
            <a:avLst/>
          </a:prstGeom>
        </p:spPr>
        <p:txBody>
          <a:bodyPr wrap="none">
            <a:spAutoFit/>
          </a:bodyPr>
          <a:lstStyle/>
          <a:p>
            <a:r>
              <a:rPr lang="en-US" dirty="0"/>
              <a:t>Raffles (2023b)</a:t>
            </a:r>
          </a:p>
        </p:txBody>
      </p:sp>
    </p:spTree>
    <p:extLst>
      <p:ext uri="{BB962C8B-B14F-4D97-AF65-F5344CB8AC3E}">
        <p14:creationId xmlns:p14="http://schemas.microsoft.com/office/powerpoint/2010/main" val="38527192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263" y="571499"/>
            <a:ext cx="5945187" cy="1762125"/>
          </a:xfrm>
        </p:spPr>
        <p:txBody>
          <a:bodyPr>
            <a:normAutofit/>
          </a:bodyPr>
          <a:lstStyle/>
          <a:p>
            <a:r>
              <a:rPr lang="en-US" sz="3600" b="1" dirty="0" smtClean="0">
                <a:latin typeface="Arial" panose="020B0604020202020204" pitchFamily="34" charset="0"/>
                <a:cs typeface="Arial" panose="020B0604020202020204" pitchFamily="34" charset="0"/>
              </a:rPr>
              <a:t>Customer Base</a:t>
            </a:r>
            <a:br>
              <a:rPr lang="en-US" sz="3600" b="1" dirty="0" smtClean="0">
                <a:latin typeface="Arial" panose="020B0604020202020204" pitchFamily="34" charset="0"/>
                <a:cs typeface="Arial" panose="020B0604020202020204" pitchFamily="34" charset="0"/>
              </a:rPr>
            </a:br>
            <a:r>
              <a:rPr lang="en-US" sz="3600" b="1" dirty="0" smtClean="0">
                <a:latin typeface="Arial" panose="020B0604020202020204" pitchFamily="34" charset="0"/>
                <a:cs typeface="Arial" panose="020B0604020202020204" pitchFamily="34" charset="0"/>
              </a:rPr>
              <a:t>(</a:t>
            </a:r>
            <a:r>
              <a:rPr lang="en-US" b="1" dirty="0">
                <a:effectLst/>
                <a:latin typeface="Arial" panose="020B0604020202020204" pitchFamily="34" charset="0"/>
                <a:cs typeface="Arial" panose="020B0604020202020204" pitchFamily="34" charset="0"/>
              </a:rPr>
              <a:t>Reputation Among Elite </a:t>
            </a:r>
            <a:r>
              <a:rPr lang="en-US" b="1" dirty="0" smtClean="0">
                <a:effectLst/>
                <a:latin typeface="Arial" panose="020B0604020202020204" pitchFamily="34" charset="0"/>
                <a:cs typeface="Arial" panose="020B0604020202020204" pitchFamily="34" charset="0"/>
              </a:rPr>
              <a:t>Travelers)</a:t>
            </a:r>
            <a:endParaRPr lang="en-US"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31863" y="2552699"/>
            <a:ext cx="6249987" cy="4305301"/>
          </a:xfrm>
        </p:spPr>
        <p:txBody>
          <a:bodyPr>
            <a:normAutofit/>
          </a:bodyPr>
          <a:lstStyle/>
          <a:p>
            <a:r>
              <a:rPr lang="en-US" sz="2400" b="1" dirty="0">
                <a:latin typeface="Arial" panose="020B0604020202020204" pitchFamily="34" charset="0"/>
                <a:cs typeface="Arial" panose="020B0604020202020204" pitchFamily="34" charset="0"/>
              </a:rPr>
              <a:t>Preferred </a:t>
            </a:r>
            <a:r>
              <a:rPr lang="en-US" sz="2400" b="1" dirty="0" smtClean="0">
                <a:latin typeface="Arial" panose="020B0604020202020204" pitchFamily="34" charset="0"/>
                <a:cs typeface="Arial" panose="020B0604020202020204" pitchFamily="34" charset="0"/>
              </a:rPr>
              <a:t>Choice</a:t>
            </a:r>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Iconic </a:t>
            </a:r>
            <a:r>
              <a:rPr lang="en-US" sz="2400" b="1" dirty="0" smtClean="0">
                <a:latin typeface="Arial" panose="020B0604020202020204" pitchFamily="34" charset="0"/>
                <a:cs typeface="Arial" panose="020B0604020202020204" pitchFamily="34" charset="0"/>
              </a:rPr>
              <a:t>Status</a:t>
            </a:r>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Word of </a:t>
            </a:r>
            <a:r>
              <a:rPr lang="en-US" sz="2400" b="1" dirty="0" smtClean="0">
                <a:latin typeface="Arial" panose="020B0604020202020204" pitchFamily="34" charset="0"/>
                <a:cs typeface="Arial" panose="020B0604020202020204" pitchFamily="34" charset="0"/>
              </a:rPr>
              <a:t>Mouth</a:t>
            </a:r>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Repeat </a:t>
            </a:r>
            <a:r>
              <a:rPr lang="en-US" sz="2400" b="1" dirty="0" smtClean="0">
                <a:latin typeface="Arial" panose="020B0604020202020204" pitchFamily="34" charset="0"/>
                <a:cs typeface="Arial" panose="020B0604020202020204" pitchFamily="34" charset="0"/>
              </a:rPr>
              <a:t>Guest</a:t>
            </a:r>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Global </a:t>
            </a:r>
            <a:r>
              <a:rPr lang="en-US" sz="2400" b="1" dirty="0" smtClean="0">
                <a:latin typeface="Arial" panose="020B0604020202020204" pitchFamily="34" charset="0"/>
                <a:cs typeface="Arial" panose="020B0604020202020204" pitchFamily="34" charset="0"/>
              </a:rPr>
              <a:t>Recognition</a:t>
            </a:r>
            <a:endParaRPr lang="en-US" sz="2400"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7181850" y="-28576"/>
            <a:ext cx="3519101" cy="6886576"/>
          </a:xfrm>
          <a:prstGeom prst="rect">
            <a:avLst/>
          </a:prstGeom>
        </p:spPr>
      </p:pic>
      <p:sp>
        <p:nvSpPr>
          <p:cNvPr id="6" name="Rectangle 5"/>
          <p:cNvSpPr/>
          <p:nvPr/>
        </p:nvSpPr>
        <p:spPr>
          <a:xfrm rot="16200000">
            <a:off x="10782519" y="3442043"/>
            <a:ext cx="1816523" cy="369332"/>
          </a:xfrm>
          <a:prstGeom prst="rect">
            <a:avLst/>
          </a:prstGeom>
        </p:spPr>
        <p:txBody>
          <a:bodyPr wrap="none">
            <a:spAutoFit/>
          </a:bodyPr>
          <a:lstStyle/>
          <a:p>
            <a:r>
              <a:rPr lang="en-US" dirty="0"/>
              <a:t>Raffles (2023b)</a:t>
            </a:r>
          </a:p>
        </p:txBody>
      </p:sp>
    </p:spTree>
    <p:extLst>
      <p:ext uri="{BB962C8B-B14F-4D97-AF65-F5344CB8AC3E}">
        <p14:creationId xmlns:p14="http://schemas.microsoft.com/office/powerpoint/2010/main" val="4342491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1" y="609601"/>
            <a:ext cx="4705350" cy="1371600"/>
          </a:xfrm>
        </p:spPr>
        <p:txBody>
          <a:bodyPr>
            <a:normAutofit/>
          </a:bodyPr>
          <a:lstStyle/>
          <a:p>
            <a:r>
              <a:rPr lang="en-US" sz="3600" b="1" dirty="0">
                <a:latin typeface="Arial" panose="020B0604020202020204" pitchFamily="34" charset="0"/>
                <a:cs typeface="Arial" panose="020B0604020202020204" pitchFamily="34" charset="0"/>
              </a:rPr>
              <a:t>Service Expectations</a:t>
            </a:r>
          </a:p>
        </p:txBody>
      </p:sp>
      <p:pic>
        <p:nvPicPr>
          <p:cNvPr id="5" name="Content Placeholder 4"/>
          <p:cNvPicPr>
            <a:picLocks noGrp="1" noChangeAspect="1"/>
          </p:cNvPicPr>
          <p:nvPr>
            <p:ph idx="1"/>
          </p:nvPr>
        </p:nvPicPr>
        <p:blipFill>
          <a:blip r:embed="rId3"/>
          <a:stretch>
            <a:fillRect/>
          </a:stretch>
        </p:blipFill>
        <p:spPr>
          <a:xfrm>
            <a:off x="6224832" y="-345440"/>
            <a:ext cx="4999587" cy="7517366"/>
          </a:xfrm>
          <a:prstGeom prst="rect">
            <a:avLst/>
          </a:prstGeom>
        </p:spPr>
      </p:pic>
      <p:sp>
        <p:nvSpPr>
          <p:cNvPr id="4" name="Text Placeholder 3"/>
          <p:cNvSpPr>
            <a:spLocks noGrp="1"/>
          </p:cNvSpPr>
          <p:nvPr>
            <p:ph type="body" sz="half" idx="2"/>
          </p:nvPr>
        </p:nvSpPr>
        <p:spPr>
          <a:xfrm>
            <a:off x="166933" y="2498843"/>
            <a:ext cx="6057899" cy="1828800"/>
          </a:xfrm>
        </p:spPr>
        <p:txBody>
          <a:bodyPr>
            <a:noAutofit/>
          </a:bodyPr>
          <a:lstStyle/>
          <a:p>
            <a:pPr marL="457200" indent="-457200" algn="l">
              <a:buFont typeface="Arial" panose="020B0604020202020204" pitchFamily="34" charset="0"/>
              <a:buChar char="•"/>
            </a:pPr>
            <a:r>
              <a:rPr lang="en-US" sz="2400" b="1" dirty="0">
                <a:latin typeface="Arial" panose="020B0604020202020204" pitchFamily="34" charset="0"/>
                <a:cs typeface="Arial" panose="020B0604020202020204" pitchFamily="34" charset="0"/>
              </a:rPr>
              <a:t>High service standards at Raffles </a:t>
            </a:r>
            <a:r>
              <a:rPr lang="en-US" sz="2400" b="1" dirty="0" smtClean="0">
                <a:latin typeface="Arial" panose="020B0604020202020204" pitchFamily="34" charset="0"/>
                <a:cs typeface="Arial" panose="020B0604020202020204" pitchFamily="34" charset="0"/>
              </a:rPr>
              <a:t>Hotel</a:t>
            </a:r>
          </a:p>
          <a:p>
            <a:pPr marL="457200" indent="-457200" algn="l">
              <a:buFont typeface="Arial" panose="020B0604020202020204" pitchFamily="34" charset="0"/>
              <a:buChar char="•"/>
            </a:pPr>
            <a:r>
              <a:rPr lang="en-US" sz="2400" b="1" dirty="0">
                <a:latin typeface="Arial" panose="020B0604020202020204" pitchFamily="34" charset="0"/>
                <a:cs typeface="Arial" panose="020B0604020202020204" pitchFamily="34" charset="0"/>
              </a:rPr>
              <a:t>Exceeding guest </a:t>
            </a:r>
            <a:r>
              <a:rPr lang="en-US" sz="2400" b="1" dirty="0" smtClean="0">
                <a:latin typeface="Arial" panose="020B0604020202020204" pitchFamily="34" charset="0"/>
                <a:cs typeface="Arial" panose="020B0604020202020204" pitchFamily="34" charset="0"/>
              </a:rPr>
              <a:t>expectations</a:t>
            </a:r>
          </a:p>
          <a:p>
            <a:pPr marL="457200" indent="-457200" algn="l">
              <a:buFont typeface="Arial" panose="020B0604020202020204" pitchFamily="34" charset="0"/>
              <a:buChar char="•"/>
            </a:pPr>
            <a:r>
              <a:rPr lang="en-US" sz="2400" b="1" dirty="0">
                <a:latin typeface="Arial" panose="020B0604020202020204" pitchFamily="34" charset="0"/>
                <a:cs typeface="Arial" panose="020B0604020202020204" pitchFamily="34" charset="0"/>
              </a:rPr>
              <a:t>Tradition of luxury and excellence</a:t>
            </a:r>
          </a:p>
        </p:txBody>
      </p:sp>
      <p:sp>
        <p:nvSpPr>
          <p:cNvPr id="6" name="Rectangle 5"/>
          <p:cNvSpPr/>
          <p:nvPr/>
        </p:nvSpPr>
        <p:spPr>
          <a:xfrm rot="16200000">
            <a:off x="10782519" y="3442043"/>
            <a:ext cx="1816523" cy="369332"/>
          </a:xfrm>
          <a:prstGeom prst="rect">
            <a:avLst/>
          </a:prstGeom>
        </p:spPr>
        <p:txBody>
          <a:bodyPr wrap="none">
            <a:spAutoFit/>
          </a:bodyPr>
          <a:lstStyle/>
          <a:p>
            <a:r>
              <a:rPr lang="en-US" dirty="0"/>
              <a:t>Raffles (2023b)</a:t>
            </a:r>
          </a:p>
        </p:txBody>
      </p:sp>
    </p:spTree>
    <p:extLst>
      <p:ext uri="{BB962C8B-B14F-4D97-AF65-F5344CB8AC3E}">
        <p14:creationId xmlns:p14="http://schemas.microsoft.com/office/powerpoint/2010/main" val="12739052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079" y="157480"/>
            <a:ext cx="10016489" cy="1371600"/>
          </a:xfrm>
        </p:spPr>
        <p:txBody>
          <a:bodyPr>
            <a:normAutofit/>
          </a:bodyPr>
          <a:lstStyle/>
          <a:p>
            <a:r>
              <a:rPr lang="en-US" sz="3200" b="1" dirty="0">
                <a:latin typeface="Arial" panose="020B0604020202020204" pitchFamily="34" charset="0"/>
                <a:cs typeface="Arial" panose="020B0604020202020204" pitchFamily="34" charset="0"/>
              </a:rPr>
              <a:t>Role and Function of Guest Services</a:t>
            </a:r>
          </a:p>
        </p:txBody>
      </p:sp>
      <p:sp>
        <p:nvSpPr>
          <p:cNvPr id="4" name="Text Placeholder 3"/>
          <p:cNvSpPr>
            <a:spLocks noGrp="1"/>
          </p:cNvSpPr>
          <p:nvPr>
            <p:ph type="body" sz="half" idx="2"/>
          </p:nvPr>
        </p:nvSpPr>
        <p:spPr>
          <a:xfrm>
            <a:off x="228600" y="1755140"/>
            <a:ext cx="8561130" cy="4191000"/>
          </a:xfrm>
        </p:spPr>
        <p:txBody>
          <a:bodyPr>
            <a:noAutofit/>
          </a:bodyPr>
          <a:lstStyle/>
          <a:p>
            <a:pPr marL="285750" indent="-285750" algn="l">
              <a:buFont typeface="Arial" panose="020B0604020202020204" pitchFamily="34" charset="0"/>
              <a:buChar char="•"/>
            </a:pPr>
            <a:r>
              <a:rPr lang="en-US" sz="2400" dirty="0">
                <a:latin typeface="Arial" panose="020B0604020202020204" pitchFamily="34" charset="0"/>
                <a:cs typeface="Arial" panose="020B0604020202020204" pitchFamily="34" charset="0"/>
              </a:rPr>
              <a:t>The department ensures guests feel welcome from the start by managing check-in efficiently</a:t>
            </a:r>
            <a:r>
              <a:rPr lang="en-US" sz="2400" dirty="0" smtClean="0">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r>
              <a:rPr lang="en-US" sz="2400" dirty="0">
                <a:latin typeface="Arial" panose="020B0604020202020204" pitchFamily="34" charset="0"/>
                <a:cs typeface="Arial" panose="020B0604020202020204" pitchFamily="34" charset="0"/>
              </a:rPr>
              <a:t>Assisting guests with reservations, travel arrangements, and local recommendations, Guest Services caters to their individual preferences (</a:t>
            </a:r>
            <a:r>
              <a:rPr lang="en-US" sz="2400" dirty="0" err="1" smtClean="0">
                <a:latin typeface="Arial" panose="020B0604020202020204" pitchFamily="34" charset="0"/>
                <a:cs typeface="Arial" panose="020B0604020202020204" pitchFamily="34" charset="0"/>
              </a:rPr>
              <a:t>Kimes</a:t>
            </a:r>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and </a:t>
            </a:r>
            <a:r>
              <a:rPr lang="en-US" sz="2400" dirty="0" smtClean="0">
                <a:latin typeface="Arial" panose="020B0604020202020204" pitchFamily="34" charset="0"/>
                <a:cs typeface="Arial" panose="020B0604020202020204" pitchFamily="34" charset="0"/>
              </a:rPr>
              <a:t>Ho, 2019).</a:t>
            </a:r>
          </a:p>
          <a:p>
            <a:pPr marL="285750" indent="-285750" algn="l">
              <a:buFont typeface="Arial" panose="020B0604020202020204" pitchFamily="34" charset="0"/>
              <a:buChar char="•"/>
            </a:pPr>
            <a:r>
              <a:rPr lang="en-US" sz="2400" dirty="0">
                <a:latin typeface="Arial" panose="020B0604020202020204" pitchFamily="34" charset="0"/>
                <a:cs typeface="Arial" panose="020B0604020202020204" pitchFamily="34" charset="0"/>
              </a:rPr>
              <a:t>The team ensures that guests enjoy a seamless and comfortable stay, from in-room dining to meeting special </a:t>
            </a:r>
            <a:r>
              <a:rPr lang="en-US" sz="2400" dirty="0" smtClean="0">
                <a:latin typeface="Arial" panose="020B0604020202020204" pitchFamily="34" charset="0"/>
                <a:cs typeface="Arial" panose="020B0604020202020204" pitchFamily="34" charset="0"/>
              </a:rPr>
              <a:t>requests (</a:t>
            </a:r>
            <a:r>
              <a:rPr lang="en-US" sz="24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Raffles, 2023c</a:t>
            </a:r>
            <a:r>
              <a:rPr lang="en-US" sz="24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US" sz="2400" dirty="0" smtClean="0">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r>
              <a:rPr lang="en-US" sz="2400" dirty="0">
                <a:latin typeface="Arial" panose="020B0604020202020204" pitchFamily="34" charset="0"/>
                <a:cs typeface="Arial" panose="020B0604020202020204" pitchFamily="34" charset="0"/>
              </a:rPr>
              <a:t>The department is responsible for maintaining immaculate rooms and providing </a:t>
            </a:r>
            <a:r>
              <a:rPr lang="en-US" sz="2400" dirty="0" err="1">
                <a:latin typeface="Arial" panose="020B0604020202020204" pitchFamily="34" charset="0"/>
                <a:cs typeface="Arial" panose="020B0604020202020204" pitchFamily="34" charset="0"/>
              </a:rPr>
              <a:t>customised</a:t>
            </a:r>
            <a:r>
              <a:rPr lang="en-US" sz="2400" dirty="0">
                <a:latin typeface="Arial" panose="020B0604020202020204" pitchFamily="34" charset="0"/>
                <a:cs typeface="Arial" panose="020B0604020202020204" pitchFamily="34" charset="0"/>
              </a:rPr>
              <a:t> turndown services.</a:t>
            </a:r>
          </a:p>
        </p:txBody>
      </p:sp>
      <p:pic>
        <p:nvPicPr>
          <p:cNvPr id="5" name="Picture 4"/>
          <p:cNvPicPr>
            <a:picLocks noChangeAspect="1"/>
          </p:cNvPicPr>
          <p:nvPr/>
        </p:nvPicPr>
        <p:blipFill>
          <a:blip r:embed="rId3"/>
          <a:stretch>
            <a:fillRect/>
          </a:stretch>
        </p:blipFill>
        <p:spPr>
          <a:xfrm>
            <a:off x="8871202" y="157480"/>
            <a:ext cx="2553440" cy="6700520"/>
          </a:xfrm>
          <a:prstGeom prst="rect">
            <a:avLst/>
          </a:prstGeom>
        </p:spPr>
      </p:pic>
      <p:sp>
        <p:nvSpPr>
          <p:cNvPr id="6" name="Rectangle 5"/>
          <p:cNvSpPr/>
          <p:nvPr/>
        </p:nvSpPr>
        <p:spPr>
          <a:xfrm rot="16200000">
            <a:off x="10782519" y="3442043"/>
            <a:ext cx="1816523" cy="369332"/>
          </a:xfrm>
          <a:prstGeom prst="rect">
            <a:avLst/>
          </a:prstGeom>
        </p:spPr>
        <p:txBody>
          <a:bodyPr wrap="none">
            <a:spAutoFit/>
          </a:bodyPr>
          <a:lstStyle/>
          <a:p>
            <a:r>
              <a:rPr lang="en-US" dirty="0"/>
              <a:t>Raffles (2023b)</a:t>
            </a:r>
          </a:p>
        </p:txBody>
      </p:sp>
    </p:spTree>
    <p:extLst>
      <p:ext uri="{BB962C8B-B14F-4D97-AF65-F5344CB8AC3E}">
        <p14:creationId xmlns:p14="http://schemas.microsoft.com/office/powerpoint/2010/main" val="6554319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Meeting Guest Service </a:t>
            </a:r>
            <a:r>
              <a:rPr lang="en-US" sz="3600" b="1" dirty="0" smtClean="0">
                <a:latin typeface="Arial" panose="020B0604020202020204" pitchFamily="34" charset="0"/>
                <a:cs typeface="Arial" panose="020B0604020202020204" pitchFamily="34" charset="0"/>
              </a:rPr>
              <a:t>Expectations</a:t>
            </a:r>
            <a:endParaRPr lang="en-US"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r>
              <a:rPr lang="en-US" sz="2400" dirty="0">
                <a:latin typeface="Arial" panose="020B0604020202020204" pitchFamily="34" charset="0"/>
                <a:cs typeface="Arial" panose="020B0604020202020204" pitchFamily="34" charset="0"/>
              </a:rPr>
              <a:t>Every member of our team, from greeters to accountants, is committed to maintaining the  stellar reputation</a:t>
            </a:r>
            <a:r>
              <a:rPr lang="en-US" sz="2400" dirty="0" smtClean="0">
                <a:latin typeface="Arial" panose="020B0604020202020204" pitchFamily="34" charset="0"/>
                <a:cs typeface="Arial" panose="020B0604020202020204" pitchFamily="34" charset="0"/>
              </a:rPr>
              <a:t>.</a:t>
            </a:r>
          </a:p>
          <a:p>
            <a:r>
              <a:rPr lang="en-US" sz="2400" dirty="0" smtClean="0">
                <a:latin typeface="Arial" panose="020B0604020202020204" pitchFamily="34" charset="0"/>
                <a:cs typeface="Arial" panose="020B0604020202020204" pitchFamily="34" charset="0"/>
              </a:rPr>
              <a:t>No </a:t>
            </a:r>
            <a:r>
              <a:rPr lang="en-US" sz="2400" dirty="0">
                <a:latin typeface="Arial" panose="020B0604020202020204" pitchFamily="34" charset="0"/>
                <a:cs typeface="Arial" panose="020B0604020202020204" pitchFamily="34" charset="0"/>
              </a:rPr>
              <a:t>one slips through the cracks because of the skilled intuition and attention of </a:t>
            </a:r>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team (</a:t>
            </a:r>
            <a:r>
              <a:rPr lang="en-US" sz="2400" dirty="0" err="1" smtClean="0">
                <a:latin typeface="Arial" panose="020B0604020202020204" pitchFamily="34" charset="0"/>
                <a:cs typeface="Arial" panose="020B0604020202020204" pitchFamily="34" charset="0"/>
              </a:rPr>
              <a:t>Susilowati</a:t>
            </a:r>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and </a:t>
            </a:r>
            <a:r>
              <a:rPr lang="en-US" sz="2400" dirty="0" err="1" smtClean="0">
                <a:latin typeface="Arial" panose="020B0604020202020204" pitchFamily="34" charset="0"/>
                <a:cs typeface="Arial" panose="020B0604020202020204" pitchFamily="34" charset="0"/>
              </a:rPr>
              <a:t>Pratomo</a:t>
            </a:r>
            <a:r>
              <a:rPr lang="en-US" sz="2400" dirty="0" smtClean="0">
                <a:latin typeface="Arial" panose="020B0604020202020204" pitchFamily="34" charset="0"/>
                <a:cs typeface="Arial" panose="020B0604020202020204" pitchFamily="34" charset="0"/>
              </a:rPr>
              <a:t>, 2022).</a:t>
            </a:r>
          </a:p>
          <a:p>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intended effect is for guests to feel completely at ease and looked after in every way</a:t>
            </a:r>
            <a:r>
              <a:rPr lang="en-US" sz="2400" dirty="0" smtClean="0">
                <a:latin typeface="Arial" panose="020B0604020202020204" pitchFamily="34" charset="0"/>
                <a:cs typeface="Arial" panose="020B0604020202020204" pitchFamily="34" charset="0"/>
              </a:rPr>
              <a:t>.</a:t>
            </a:r>
          </a:p>
          <a:p>
            <a:r>
              <a:rPr lang="en-US" sz="2400" dirty="0" smtClean="0">
                <a:latin typeface="Arial" panose="020B0604020202020204" pitchFamily="34" charset="0"/>
                <a:cs typeface="Arial" panose="020B0604020202020204" pitchFamily="34" charset="0"/>
              </a:rPr>
              <a:t>Whether </a:t>
            </a:r>
            <a:r>
              <a:rPr lang="en-US" sz="2400" dirty="0">
                <a:latin typeface="Arial" panose="020B0604020202020204" pitchFamily="34" charset="0"/>
                <a:cs typeface="Arial" panose="020B0604020202020204" pitchFamily="34" charset="0"/>
              </a:rPr>
              <a:t>it's the hotel's in-room amenities, its culinary selections, or guests' specific demands, Raffles Hotel always hits the mark (</a:t>
            </a:r>
            <a:r>
              <a:rPr lang="en-US" sz="2400" dirty="0" smtClean="0">
                <a:latin typeface="Arial" panose="020B0604020202020204" pitchFamily="34" charset="0"/>
                <a:cs typeface="Arial" panose="020B0604020202020204" pitchFamily="34" charset="0"/>
              </a:rPr>
              <a:t>Hargreaves, 2015).</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85821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Importance of </a:t>
            </a:r>
            <a:r>
              <a:rPr lang="en-US" sz="3600" b="1" dirty="0" smtClean="0">
                <a:latin typeface="Arial" panose="020B0604020202020204" pitchFamily="34" charset="0"/>
                <a:cs typeface="Arial" panose="020B0604020202020204" pitchFamily="34" charset="0"/>
              </a:rPr>
              <a:t>Hospitality</a:t>
            </a:r>
            <a:endParaRPr lang="en-US"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31837" y="2190751"/>
            <a:ext cx="10725149" cy="3790950"/>
          </a:xfrm>
        </p:spPr>
        <p:txBody>
          <a:bodyPr>
            <a:noAutofit/>
          </a:bodyPr>
          <a:lstStyle/>
          <a:p>
            <a:r>
              <a:rPr lang="en-US" sz="2400" dirty="0">
                <a:latin typeface="Arial" panose="020B0604020202020204" pitchFamily="34" charset="0"/>
                <a:cs typeface="Arial" panose="020B0604020202020204" pitchFamily="34" charset="0"/>
              </a:rPr>
              <a:t>Through a dedication to technology, cleanliness, and effective communication, Raffles Hotel constantly outperforms visitors' </a:t>
            </a:r>
            <a:r>
              <a:rPr lang="en-US" sz="2400" dirty="0" smtClean="0">
                <a:latin typeface="Arial" panose="020B0604020202020204" pitchFamily="34" charset="0"/>
                <a:cs typeface="Arial" panose="020B0604020202020204" pitchFamily="34" charset="0"/>
              </a:rPr>
              <a:t>expectations.</a:t>
            </a:r>
          </a:p>
          <a:p>
            <a:r>
              <a:rPr lang="en-US" sz="2400" dirty="0" smtClean="0">
                <a:latin typeface="Arial" panose="020B0604020202020204" pitchFamily="34" charset="0"/>
                <a:cs typeface="Arial" panose="020B0604020202020204" pitchFamily="34" charset="0"/>
              </a:rPr>
              <a:t>In </a:t>
            </a:r>
            <a:r>
              <a:rPr lang="en-US" sz="2400" dirty="0">
                <a:latin typeface="Arial" panose="020B0604020202020204" pitchFamily="34" charset="0"/>
                <a:cs typeface="Arial" panose="020B0604020202020204" pitchFamily="34" charset="0"/>
              </a:rPr>
              <a:t>order to improve the entire guest experience, the hotel easily adjusts to the constantly changing digital landscape by integrating technologies like mobile check-in and digital keys (</a:t>
            </a:r>
            <a:r>
              <a:rPr lang="en-US" sz="2400" dirty="0" err="1" smtClean="0">
                <a:latin typeface="Arial" panose="020B0604020202020204" pitchFamily="34" charset="0"/>
                <a:cs typeface="Arial" panose="020B0604020202020204" pitchFamily="34" charset="0"/>
              </a:rPr>
              <a:t>Kimes</a:t>
            </a:r>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and </a:t>
            </a:r>
            <a:r>
              <a:rPr lang="en-US" sz="2400" dirty="0" smtClean="0">
                <a:latin typeface="Arial" panose="020B0604020202020204" pitchFamily="34" charset="0"/>
                <a:cs typeface="Arial" panose="020B0604020202020204" pitchFamily="34" charset="0"/>
              </a:rPr>
              <a:t>Ho, 2018).</a:t>
            </a:r>
          </a:p>
          <a:p>
            <a:r>
              <a:rPr lang="en-US" sz="2400" dirty="0" smtClean="0">
                <a:latin typeface="Arial" panose="020B0604020202020204" pitchFamily="34" charset="0"/>
                <a:cs typeface="Arial" panose="020B0604020202020204" pitchFamily="34" charset="0"/>
              </a:rPr>
              <a:t>Raffles </a:t>
            </a:r>
            <a:r>
              <a:rPr lang="en-US" sz="2400" dirty="0">
                <a:latin typeface="Arial" panose="020B0604020202020204" pitchFamily="34" charset="0"/>
                <a:cs typeface="Arial" panose="020B0604020202020204" pitchFamily="34" charset="0"/>
              </a:rPr>
              <a:t>Hotel upholds strict standards for cleanliness and hygienic </a:t>
            </a:r>
            <a:r>
              <a:rPr lang="en-US" sz="2400" dirty="0" err="1">
                <a:latin typeface="Arial" panose="020B0604020202020204" pitchFamily="34" charset="0"/>
                <a:cs typeface="Arial" panose="020B0604020202020204" pitchFamily="34" charset="0"/>
              </a:rPr>
              <a:t>practises</a:t>
            </a:r>
            <a:r>
              <a:rPr lang="en-US" sz="2400" dirty="0">
                <a:latin typeface="Arial" panose="020B0604020202020204" pitchFamily="34" charset="0"/>
                <a:cs typeface="Arial" panose="020B0604020202020204" pitchFamily="34" charset="0"/>
              </a:rPr>
              <a:t>, providing visitors with a secure and spotless atmosphere in which to enjoy their stay.</a:t>
            </a:r>
          </a:p>
        </p:txBody>
      </p:sp>
    </p:spTree>
    <p:extLst>
      <p:ext uri="{BB962C8B-B14F-4D97-AF65-F5344CB8AC3E}">
        <p14:creationId xmlns:p14="http://schemas.microsoft.com/office/powerpoint/2010/main" val="23352473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3763" y="247650"/>
            <a:ext cx="8700571" cy="1162049"/>
          </a:xfrm>
        </p:spPr>
        <p:txBody>
          <a:bodyPr>
            <a:normAutofit/>
          </a:bodyPr>
          <a:lstStyle/>
          <a:p>
            <a:r>
              <a:rPr lang="en-US" sz="3600" b="1" dirty="0" smtClean="0">
                <a:latin typeface="Arial" panose="020B0604020202020204" pitchFamily="34" charset="0"/>
                <a:cs typeface="Arial" panose="020B0604020202020204" pitchFamily="34" charset="0"/>
              </a:rPr>
              <a:t>Summary</a:t>
            </a:r>
            <a:endParaRPr lang="en-US" sz="3600"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47651" y="1809750"/>
            <a:ext cx="11677650" cy="4457700"/>
          </a:xfrm>
        </p:spPr>
        <p:txBody>
          <a:bodyPr>
            <a:noAutofit/>
          </a:bodyPr>
          <a:lstStyle/>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Timeless elegance, impeccable service, and a commitment to exceeding guest expectations.</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Tradition dating back to 1887, synonymous with luxury and sophistication.</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An array of world-class amenities and personalized experiences.</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Diverse clientele, including discerning travelers, high-end tourists, business executives, and celebrities.</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Unparalleled reputation among elite travelers as the preferred choice.</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Word-of-mouth recommendations and a substantial number of repeat guests.</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Dedication to service excellence, staff training, and anticipation of guest needs.</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Tailoring experiences to individual preferences for a unique and cherished </a:t>
            </a:r>
            <a:r>
              <a:rPr lang="en-US" sz="2400" dirty="0" smtClean="0">
                <a:solidFill>
                  <a:schemeClr val="tx1"/>
                </a:solidFill>
                <a:latin typeface="Arial" panose="020B0604020202020204" pitchFamily="34" charset="0"/>
                <a:cs typeface="Arial" panose="020B0604020202020204" pitchFamily="34" charset="0"/>
              </a:rPr>
              <a:t>stay</a:t>
            </a:r>
            <a:r>
              <a:rPr lang="en-US" sz="24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649267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33350" y="-171450"/>
            <a:ext cx="12325350" cy="7410449"/>
          </a:xfrm>
          <a:prstGeom prst="rect">
            <a:avLst/>
          </a:prstGeom>
        </p:spPr>
      </p:pic>
      <p:sp>
        <p:nvSpPr>
          <p:cNvPr id="2" name="Title 1"/>
          <p:cNvSpPr>
            <a:spLocks noGrp="1"/>
          </p:cNvSpPr>
          <p:nvPr>
            <p:ph type="title"/>
          </p:nvPr>
        </p:nvSpPr>
        <p:spPr>
          <a:xfrm>
            <a:off x="4515077" y="0"/>
            <a:ext cx="8700571" cy="1162049"/>
          </a:xfrm>
        </p:spPr>
        <p:txBody>
          <a:bodyPr>
            <a:normAutofit/>
          </a:bodyPr>
          <a:lstStyle/>
          <a:p>
            <a:r>
              <a:rPr lang="en-US" sz="3600" b="1" dirty="0" smtClean="0">
                <a:solidFill>
                  <a:schemeClr val="bg1"/>
                </a:solidFill>
                <a:latin typeface="Arial" panose="020B0604020202020204" pitchFamily="34" charset="0"/>
                <a:cs typeface="Arial" panose="020B0604020202020204" pitchFamily="34" charset="0"/>
              </a:rPr>
              <a:t>References</a:t>
            </a:r>
            <a:endParaRPr lang="en-US" sz="3600" b="1" dirty="0">
              <a:solidFill>
                <a:schemeClr val="bg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90500" y="1052187"/>
            <a:ext cx="11677650" cy="5481962"/>
          </a:xfrm>
          <a:solidFill>
            <a:schemeClr val="bg2">
              <a:lumMod val="20000"/>
              <a:lumOff val="80000"/>
            </a:schemeClr>
          </a:solidFill>
          <a:ln>
            <a:solidFill>
              <a:schemeClr val="accent1"/>
            </a:solidFill>
          </a:ln>
        </p:spPr>
        <p:txBody>
          <a:bodyPr>
            <a:noAutofit/>
          </a:bodyPr>
          <a:lstStyle/>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Kimes</a:t>
            </a:r>
            <a:r>
              <a:rPr lang="en-US" sz="1200" b="1" dirty="0">
                <a:solidFill>
                  <a:schemeClr val="bg1"/>
                </a:solidFill>
                <a:latin typeface="Arial" panose="020B0604020202020204" pitchFamily="34" charset="0"/>
                <a:cs typeface="Arial" panose="020B0604020202020204" pitchFamily="34" charset="0"/>
              </a:rPr>
              <a:t>, S.E. and Ho, J., 2019. Implementing revenue management in your restaurants: A case study with Fairmont Raffles Hotels International</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a:solidFill>
                  <a:schemeClr val="bg1"/>
                </a:solidFill>
                <a:latin typeface="Arial" panose="020B0604020202020204" pitchFamily="34" charset="0"/>
                <a:cs typeface="Arial" panose="020B0604020202020204" pitchFamily="34" charset="0"/>
              </a:rPr>
              <a:t>Hargreaves, C.A., 2015. Analysis of hotel guest satisfaction ratings and reviews: An application in Singapore. American Journal of Marketing Research, 1(4), pp.208-214</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Audryana</a:t>
            </a:r>
            <a:r>
              <a:rPr lang="en-US" sz="1200" b="1" dirty="0">
                <a:solidFill>
                  <a:schemeClr val="bg1"/>
                </a:solidFill>
                <a:latin typeface="Arial" panose="020B0604020202020204" pitchFamily="34" charset="0"/>
                <a:cs typeface="Arial" panose="020B0604020202020204" pitchFamily="34" charset="0"/>
              </a:rPr>
              <a:t>, M., 2022. INDUSTRIAL TRAINING REPORT COLD KITCHEN &amp; HOT KITCHEN IN RAFFLES HOTEL JAKARTA BY ACCOR GROUP</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a:solidFill>
                  <a:schemeClr val="bg1"/>
                </a:solidFill>
                <a:latin typeface="Arial" panose="020B0604020202020204" pitchFamily="34" charset="0"/>
                <a:cs typeface="Arial" panose="020B0604020202020204" pitchFamily="34" charset="0"/>
              </a:rPr>
              <a:t>Sharon, V., 2022. Industrial Training Report Cold Kitchen and Hot Kitchen at Raffles Hotel Jakarta</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a:solidFill>
                  <a:schemeClr val="bg1"/>
                </a:solidFill>
                <a:latin typeface="Arial" panose="020B0604020202020204" pitchFamily="34" charset="0"/>
                <a:cs typeface="Arial" panose="020B0604020202020204" pitchFamily="34" charset="0"/>
              </a:rPr>
              <a:t>Hargreaves, C.A., 2015. A comparative analysis of hotel ratings and reviews: an application in Singapore. American Journal of Marketing Research, 1(3), pp.118-129</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Kimes</a:t>
            </a:r>
            <a:r>
              <a:rPr lang="en-US" sz="1200" b="1" dirty="0">
                <a:solidFill>
                  <a:schemeClr val="bg1"/>
                </a:solidFill>
                <a:latin typeface="Arial" panose="020B0604020202020204" pitchFamily="34" charset="0"/>
                <a:cs typeface="Arial" panose="020B0604020202020204" pitchFamily="34" charset="0"/>
              </a:rPr>
              <a:t>, S.E. and Ho, J., 2018. Revenue management in luxury hotels. Journal of Revenue and Pricing Management, 17, pp.291-295</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Susilowati</a:t>
            </a:r>
            <a:r>
              <a:rPr lang="en-US" sz="1200" b="1" dirty="0">
                <a:solidFill>
                  <a:schemeClr val="bg1"/>
                </a:solidFill>
                <a:latin typeface="Arial" panose="020B0604020202020204" pitchFamily="34" charset="0"/>
                <a:cs typeface="Arial" panose="020B0604020202020204" pitchFamily="34" charset="0"/>
              </a:rPr>
              <a:t>, S. and </a:t>
            </a:r>
            <a:r>
              <a:rPr lang="en-US" sz="1200" b="1" dirty="0" err="1">
                <a:solidFill>
                  <a:schemeClr val="bg1"/>
                </a:solidFill>
                <a:latin typeface="Arial" panose="020B0604020202020204" pitchFamily="34" charset="0"/>
                <a:cs typeface="Arial" panose="020B0604020202020204" pitchFamily="34" charset="0"/>
              </a:rPr>
              <a:t>Pratomo</a:t>
            </a:r>
            <a:r>
              <a:rPr lang="en-US" sz="1200" b="1" dirty="0">
                <a:solidFill>
                  <a:schemeClr val="bg1"/>
                </a:solidFill>
                <a:latin typeface="Arial" panose="020B0604020202020204" pitchFamily="34" charset="0"/>
                <a:cs typeface="Arial" panose="020B0604020202020204" pitchFamily="34" charset="0"/>
              </a:rPr>
              <a:t>, A., 2022. </a:t>
            </a:r>
            <a:r>
              <a:rPr lang="en-US" sz="1200" b="1" dirty="0" err="1">
                <a:solidFill>
                  <a:schemeClr val="bg1"/>
                </a:solidFill>
                <a:latin typeface="Arial" panose="020B0604020202020204" pitchFamily="34" charset="0"/>
                <a:cs typeface="Arial" panose="020B0604020202020204" pitchFamily="34" charset="0"/>
              </a:rPr>
              <a:t>Hubungan</a:t>
            </a:r>
            <a:r>
              <a:rPr lang="en-US" sz="1200" b="1" dirty="0">
                <a:solidFill>
                  <a:schemeClr val="bg1"/>
                </a:solidFill>
                <a:latin typeface="Arial" panose="020B0604020202020204" pitchFamily="34" charset="0"/>
                <a:cs typeface="Arial" panose="020B0604020202020204" pitchFamily="34" charset="0"/>
              </a:rPr>
              <a:t> </a:t>
            </a:r>
            <a:r>
              <a:rPr lang="en-US" sz="1200" b="1" dirty="0" err="1">
                <a:solidFill>
                  <a:schemeClr val="bg1"/>
                </a:solidFill>
                <a:latin typeface="Arial" panose="020B0604020202020204" pitchFamily="34" charset="0"/>
                <a:cs typeface="Arial" panose="020B0604020202020204" pitchFamily="34" charset="0"/>
              </a:rPr>
              <a:t>Komunikasi</a:t>
            </a:r>
            <a:r>
              <a:rPr lang="en-US" sz="1200" b="1" dirty="0">
                <a:solidFill>
                  <a:schemeClr val="bg1"/>
                </a:solidFill>
                <a:latin typeface="Arial" panose="020B0604020202020204" pitchFamily="34" charset="0"/>
                <a:cs typeface="Arial" panose="020B0604020202020204" pitchFamily="34" charset="0"/>
              </a:rPr>
              <a:t> Interpersonal Dan </a:t>
            </a:r>
            <a:r>
              <a:rPr lang="en-US" sz="1200" b="1" dirty="0" err="1">
                <a:solidFill>
                  <a:schemeClr val="bg1"/>
                </a:solidFill>
                <a:latin typeface="Arial" panose="020B0604020202020204" pitchFamily="34" charset="0"/>
                <a:cs typeface="Arial" panose="020B0604020202020204" pitchFamily="34" charset="0"/>
              </a:rPr>
              <a:t>Kinerja</a:t>
            </a:r>
            <a:r>
              <a:rPr lang="en-US" sz="1200" b="1" dirty="0">
                <a:solidFill>
                  <a:schemeClr val="bg1"/>
                </a:solidFill>
                <a:latin typeface="Arial" panose="020B0604020202020204" pitchFamily="34" charset="0"/>
                <a:cs typeface="Arial" panose="020B0604020202020204" pitchFamily="34" charset="0"/>
              </a:rPr>
              <a:t> Raffles Service Agent </a:t>
            </a:r>
            <a:r>
              <a:rPr lang="en-US" sz="1200" b="1" dirty="0" err="1">
                <a:solidFill>
                  <a:schemeClr val="bg1"/>
                </a:solidFill>
                <a:latin typeface="Arial" panose="020B0604020202020204" pitchFamily="34" charset="0"/>
                <a:cs typeface="Arial" panose="020B0604020202020204" pitchFamily="34" charset="0"/>
              </a:rPr>
              <a:t>Pada</a:t>
            </a:r>
            <a:r>
              <a:rPr lang="en-US" sz="1200" b="1" dirty="0">
                <a:solidFill>
                  <a:schemeClr val="bg1"/>
                </a:solidFill>
                <a:latin typeface="Arial" panose="020B0604020202020204" pitchFamily="34" charset="0"/>
                <a:cs typeface="Arial" panose="020B0604020202020204" pitchFamily="34" charset="0"/>
              </a:rPr>
              <a:t> Hotel Raffles Jakarta. </a:t>
            </a:r>
            <a:r>
              <a:rPr lang="en-US" sz="1200" b="1" dirty="0" err="1">
                <a:solidFill>
                  <a:schemeClr val="bg1"/>
                </a:solidFill>
                <a:latin typeface="Arial" panose="020B0604020202020204" pitchFamily="34" charset="0"/>
                <a:cs typeface="Arial" panose="020B0604020202020204" pitchFamily="34" charset="0"/>
              </a:rPr>
              <a:t>Cakrawala</a:t>
            </a:r>
            <a:r>
              <a:rPr lang="en-US" sz="1200" b="1" dirty="0">
                <a:solidFill>
                  <a:schemeClr val="bg1"/>
                </a:solidFill>
                <a:latin typeface="Arial" panose="020B0604020202020204" pitchFamily="34" charset="0"/>
                <a:cs typeface="Arial" panose="020B0604020202020204" pitchFamily="34" charset="0"/>
              </a:rPr>
              <a:t>: </a:t>
            </a:r>
            <a:r>
              <a:rPr lang="en-US" sz="1200" b="1" dirty="0" err="1">
                <a:solidFill>
                  <a:schemeClr val="bg1"/>
                </a:solidFill>
                <a:latin typeface="Arial" panose="020B0604020202020204" pitchFamily="34" charset="0"/>
                <a:cs typeface="Arial" panose="020B0604020202020204" pitchFamily="34" charset="0"/>
              </a:rPr>
              <a:t>Jurnal</a:t>
            </a:r>
            <a:r>
              <a:rPr lang="en-US" sz="1200" b="1" dirty="0">
                <a:solidFill>
                  <a:schemeClr val="bg1"/>
                </a:solidFill>
                <a:latin typeface="Arial" panose="020B0604020202020204" pitchFamily="34" charset="0"/>
                <a:cs typeface="Arial" panose="020B0604020202020204" pitchFamily="34" charset="0"/>
              </a:rPr>
              <a:t> </a:t>
            </a:r>
            <a:r>
              <a:rPr lang="en-US" sz="1200" b="1" dirty="0" err="1">
                <a:solidFill>
                  <a:schemeClr val="bg1"/>
                </a:solidFill>
                <a:latin typeface="Arial" panose="020B0604020202020204" pitchFamily="34" charset="0"/>
                <a:cs typeface="Arial" panose="020B0604020202020204" pitchFamily="34" charset="0"/>
              </a:rPr>
              <a:t>Humaniora</a:t>
            </a:r>
            <a:r>
              <a:rPr lang="en-US" sz="1200" b="1" dirty="0">
                <a:solidFill>
                  <a:schemeClr val="bg1"/>
                </a:solidFill>
                <a:latin typeface="Arial" panose="020B0604020202020204" pitchFamily="34" charset="0"/>
                <a:cs typeface="Arial" panose="020B0604020202020204" pitchFamily="34" charset="0"/>
              </a:rPr>
              <a:t> Bina </a:t>
            </a:r>
            <a:r>
              <a:rPr lang="en-US" sz="1200" b="1" dirty="0" err="1">
                <a:solidFill>
                  <a:schemeClr val="bg1"/>
                </a:solidFill>
                <a:latin typeface="Arial" panose="020B0604020202020204" pitchFamily="34" charset="0"/>
                <a:cs typeface="Arial" panose="020B0604020202020204" pitchFamily="34" charset="0"/>
              </a:rPr>
              <a:t>Sarana</a:t>
            </a:r>
            <a:r>
              <a:rPr lang="en-US" sz="1200" b="1" dirty="0">
                <a:solidFill>
                  <a:schemeClr val="bg1"/>
                </a:solidFill>
                <a:latin typeface="Arial" panose="020B0604020202020204" pitchFamily="34" charset="0"/>
                <a:cs typeface="Arial" panose="020B0604020202020204" pitchFamily="34" charset="0"/>
              </a:rPr>
              <a:t> </a:t>
            </a:r>
            <a:r>
              <a:rPr lang="en-US" sz="1200" b="1" dirty="0" err="1">
                <a:solidFill>
                  <a:schemeClr val="bg1"/>
                </a:solidFill>
                <a:latin typeface="Arial" panose="020B0604020202020204" pitchFamily="34" charset="0"/>
                <a:cs typeface="Arial" panose="020B0604020202020204" pitchFamily="34" charset="0"/>
              </a:rPr>
              <a:t>Informatika</a:t>
            </a:r>
            <a:r>
              <a:rPr lang="en-US" sz="1200" b="1" dirty="0">
                <a:solidFill>
                  <a:schemeClr val="bg1"/>
                </a:solidFill>
                <a:latin typeface="Arial" panose="020B0604020202020204" pitchFamily="34" charset="0"/>
                <a:cs typeface="Arial" panose="020B0604020202020204" pitchFamily="34" charset="0"/>
              </a:rPr>
              <a:t>, 22(1), pp.33-42</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Punzon</a:t>
            </a:r>
            <a:r>
              <a:rPr lang="en-US" sz="1200" b="1" dirty="0">
                <a:solidFill>
                  <a:schemeClr val="bg1"/>
                </a:solidFill>
                <a:latin typeface="Arial" panose="020B0604020202020204" pitchFamily="34" charset="0"/>
                <a:cs typeface="Arial" panose="020B0604020202020204" pitchFamily="34" charset="0"/>
              </a:rPr>
              <a:t>, J.G., 2021. Digital Customer Journey in the Luxury Hotel Experience: A Case Study Approach. In Advanced Digital Marketing Strategies in a Data-Driven Era (pp. 246-260). IGI Global</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Demirçiftçi</a:t>
            </a:r>
            <a:r>
              <a:rPr lang="en-US" sz="1200" b="1" dirty="0">
                <a:solidFill>
                  <a:schemeClr val="bg1"/>
                </a:solidFill>
                <a:latin typeface="Arial" panose="020B0604020202020204" pitchFamily="34" charset="0"/>
                <a:cs typeface="Arial" panose="020B0604020202020204" pitchFamily="34" charset="0"/>
              </a:rPr>
              <a:t>, T. and KIZILIRMAK, İ., 2016. Strategic branding in hospitality: Case of Accor Hotels. Journal of </a:t>
            </a:r>
            <a:r>
              <a:rPr lang="en-US" sz="1200" b="1" dirty="0" err="1">
                <a:solidFill>
                  <a:schemeClr val="bg1"/>
                </a:solidFill>
                <a:latin typeface="Arial" panose="020B0604020202020204" pitchFamily="34" charset="0"/>
                <a:cs typeface="Arial" panose="020B0604020202020204" pitchFamily="34" charset="0"/>
              </a:rPr>
              <a:t>Tourismology</a:t>
            </a:r>
            <a:r>
              <a:rPr lang="en-US" sz="1200" b="1" dirty="0">
                <a:solidFill>
                  <a:schemeClr val="bg1"/>
                </a:solidFill>
                <a:latin typeface="Arial" panose="020B0604020202020204" pitchFamily="34" charset="0"/>
                <a:cs typeface="Arial" panose="020B0604020202020204" pitchFamily="34" charset="0"/>
              </a:rPr>
              <a:t>, 2(1), pp.50-64</a:t>
            </a:r>
            <a:r>
              <a:rPr lang="en-US" sz="1200" b="1" dirty="0" smtClean="0">
                <a:solidFill>
                  <a:schemeClr val="bg1"/>
                </a:solidFill>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err="1">
                <a:solidFill>
                  <a:schemeClr val="bg1"/>
                </a:solidFill>
                <a:latin typeface="Arial" panose="020B0604020202020204" pitchFamily="34" charset="0"/>
                <a:cs typeface="Arial" panose="020B0604020202020204" pitchFamily="34" charset="0"/>
              </a:rPr>
              <a:t>Bohne</a:t>
            </a:r>
            <a:r>
              <a:rPr lang="en-US" sz="1200" b="1" dirty="0">
                <a:solidFill>
                  <a:schemeClr val="bg1"/>
                </a:solidFill>
                <a:latin typeface="Arial" panose="020B0604020202020204" pitchFamily="34" charset="0"/>
                <a:cs typeface="Arial" panose="020B0604020202020204" pitchFamily="34" charset="0"/>
              </a:rPr>
              <a:t>, H. and </a:t>
            </a:r>
            <a:r>
              <a:rPr lang="en-US" sz="1200" b="1" dirty="0" err="1">
                <a:solidFill>
                  <a:schemeClr val="bg1"/>
                </a:solidFill>
                <a:latin typeface="Arial" panose="020B0604020202020204" pitchFamily="34" charset="0"/>
                <a:cs typeface="Arial" panose="020B0604020202020204" pitchFamily="34" charset="0"/>
              </a:rPr>
              <a:t>Jolliffe</a:t>
            </a:r>
            <a:r>
              <a:rPr lang="en-US" sz="1200" b="1" dirty="0">
                <a:solidFill>
                  <a:schemeClr val="bg1"/>
                </a:solidFill>
                <a:latin typeface="Arial" panose="020B0604020202020204" pitchFamily="34" charset="0"/>
                <a:cs typeface="Arial" panose="020B0604020202020204" pitchFamily="34" charset="0"/>
              </a:rPr>
              <a:t>, L., 2021. Embracing tea culture in hotel experiences. Journal of Gastronomy and Tourism, 6(1-2), </a:t>
            </a:r>
            <a:r>
              <a:rPr lang="en-US" sz="1200" b="1" dirty="0" smtClean="0">
                <a:solidFill>
                  <a:schemeClr val="bg1"/>
                </a:solidFill>
                <a:latin typeface="Arial" panose="020B0604020202020204" pitchFamily="34" charset="0"/>
                <a:cs typeface="Arial" panose="020B0604020202020204" pitchFamily="34" charset="0"/>
              </a:rPr>
              <a:t>pp.13-24.</a:t>
            </a:r>
          </a:p>
          <a:p>
            <a:pPr marL="228600" indent="-228600">
              <a:buFont typeface="Arial" panose="020B0604020202020204" pitchFamily="34" charset="0"/>
              <a:buChar char="•"/>
            </a:pPr>
            <a:r>
              <a:rPr lang="en-US" sz="12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Raffles </a:t>
            </a:r>
            <a:r>
              <a:rPr lang="en-US" sz="1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(2023a). </a:t>
            </a:r>
            <a:r>
              <a:rPr lang="en-US" sz="1200" b="1" i="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About | Raffles Bali</a:t>
            </a:r>
            <a:r>
              <a:rPr lang="en-US" sz="1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[online] www.raffles.com. Available at: https://www.raffles.com/bali/about/ [Accessed 10 Oct. </a:t>
            </a:r>
            <a:r>
              <a:rPr lang="en-US" sz="12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2023]</a:t>
            </a:r>
          </a:p>
          <a:p>
            <a:pPr marL="228600" indent="-228600">
              <a:buFont typeface="Arial" panose="020B0604020202020204" pitchFamily="34" charset="0"/>
              <a:buChar char="•"/>
            </a:pPr>
            <a:r>
              <a:rPr lang="en-US" sz="12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Raffles </a:t>
            </a:r>
            <a:r>
              <a:rPr lang="en-US" sz="1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(2023b). </a:t>
            </a:r>
            <a:r>
              <a:rPr lang="en-US" sz="1200" b="1" i="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Gallery</a:t>
            </a:r>
            <a:r>
              <a:rPr lang="en-US" sz="1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[online] Raffles Singapore. Available at: https://www.rafflessingapore.com/gallery/ [Accessed 10 Oct. 2023</a:t>
            </a:r>
            <a:r>
              <a:rPr lang="en-US" sz="12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US" sz="1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Raffles (2023c). </a:t>
            </a:r>
            <a:r>
              <a:rPr lang="en-US" sz="1200" b="1" i="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Loyalty</a:t>
            </a:r>
            <a:r>
              <a:rPr lang="en-US" sz="1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[online] www.raffles.com. Available at: https://www.raffles.com/loyalty/ [Accessed 10 Oct. </a:t>
            </a:r>
            <a:r>
              <a:rPr lang="en-US" sz="12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202</a:t>
            </a:r>
            <a:endParaRPr lang="en-US" sz="1200" b="1" dirty="0">
              <a:solidFill>
                <a:schemeClr val="bg1"/>
              </a:solidFill>
              <a:effectLst>
                <a:glow rad="38100">
                  <a:schemeClr val="bg1">
                    <a:lumMod val="50000"/>
                    <a:lumOff val="50000"/>
                    <a:alpha val="20000"/>
                  </a:schemeClr>
                </a:glow>
                <a:outerShdw blurRad="38100" dist="38100" dir="2700000" algn="tl" rotWithShape="0">
                  <a:srgbClr val="000000">
                    <a:alpha val="43137"/>
                  </a:srgbClr>
                </a:outerShdw>
              </a:effectLst>
              <a:latin typeface="Arial" panose="020B0604020202020204" pitchFamily="34" charset="0"/>
              <a:cs typeface="Arial" panose="020B0604020202020204" pitchFamily="34" charset="0"/>
            </a:endParaRPr>
          </a:p>
          <a:p>
            <a:r>
              <a:rPr lang="en-US" sz="1200" b="1" dirty="0">
                <a:solidFill>
                  <a:schemeClr val="bg1"/>
                </a:solidFill>
                <a:latin typeface="Arial" panose="020B0604020202020204" pitchFamily="34" charset="0"/>
                <a:cs typeface="Arial" panose="020B0604020202020204" pitchFamily="34" charset="0"/>
              </a:rPr>
              <a:t/>
            </a:r>
            <a:br>
              <a:rPr lang="en-US" sz="1200" b="1" dirty="0">
                <a:solidFill>
                  <a:schemeClr val="bg1"/>
                </a:solidFill>
                <a:latin typeface="Arial" panose="020B0604020202020204" pitchFamily="34" charset="0"/>
                <a:cs typeface="Arial" panose="020B0604020202020204" pitchFamily="34" charset="0"/>
              </a:rPr>
            </a:br>
            <a:endParaRPr lang="en-US" sz="12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31058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1100</TotalTime>
  <Words>1519</Words>
  <Application>Microsoft Office PowerPoint</Application>
  <PresentationFormat>Widescreen</PresentationFormat>
  <Paragraphs>99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Bookman Old Style</vt:lpstr>
      <vt:lpstr>Calibri</vt:lpstr>
      <vt:lpstr>Rockwell</vt:lpstr>
      <vt:lpstr>Damask</vt:lpstr>
      <vt:lpstr>The Role and Importance of Hospitality &amp; Guest Services within the Hotel Industry</vt:lpstr>
      <vt:lpstr>Table of Content </vt:lpstr>
      <vt:lpstr>Introduction</vt:lpstr>
      <vt:lpstr>Guest Services at Raffles Hotel  </vt:lpstr>
      <vt:lpstr>Customer Base (Target Clientele and Demographics)</vt:lpstr>
      <vt:lpstr>Customer Base (Reputation Among Elite Travelers)</vt:lpstr>
      <vt:lpstr>Service Expectations</vt:lpstr>
      <vt:lpstr>Role and Function of Guest Services</vt:lpstr>
      <vt:lpstr>Meeting Guest Service Expectations</vt:lpstr>
      <vt:lpstr>Importance of Hospitality</vt:lpstr>
      <vt:lpstr>Summary</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Hospitality &amp; Guest Services within the Hotel Industry</dc:title>
  <dc:creator>Beenish (Office)</dc:creator>
  <cp:lastModifiedBy>User</cp:lastModifiedBy>
  <cp:revision>29</cp:revision>
  <dcterms:created xsi:type="dcterms:W3CDTF">2023-10-10T01:45:18Z</dcterms:created>
  <dcterms:modified xsi:type="dcterms:W3CDTF">2023-10-12T10:59:41Z</dcterms:modified>
</cp:coreProperties>
</file>