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charts/chart1.xml" ContentType="application/vnd.openxmlformats-officedocument.drawingml.chart+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2" r:id="rId15"/>
    <p:sldId id="268" r:id="rId16"/>
    <p:sldId id="27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p:cViewPr varScale="1">
        <p:scale>
          <a:sx n="73" d="100"/>
          <a:sy n="73" d="100"/>
        </p:scale>
        <p:origin x="54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file:///C:\Documents%20and%20Settings\Simon\My%20Documents\Business%20Files\Books\Book%201.4\Unemployment%20Stats.xls"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8.8724409448819305E-2"/>
          <c:y val="6.0659813356663699E-2"/>
          <c:w val="0.87794225721784902"/>
          <c:h val="0.76084098862642302"/>
        </c:manualLayout>
      </c:layout>
      <c:lineChart>
        <c:grouping val="standard"/>
        <c:varyColors val="0"/>
        <c:ser>
          <c:idx val="0"/>
          <c:order val="0"/>
          <c:marker>
            <c:symbol val="none"/>
          </c:marker>
          <c:cat>
            <c:numRef>
              <c:f>Sheet1!$A$2:$A$62</c:f>
              <c:numCache>
                <c:formatCode>General</c:formatCode>
                <c:ptCount val="61"/>
                <c:pt idx="0">
                  <c:v>1950</c:v>
                </c:pt>
                <c:pt idx="1">
                  <c:v>1951</c:v>
                </c:pt>
                <c:pt idx="2">
                  <c:v>1952</c:v>
                </c:pt>
                <c:pt idx="3">
                  <c:v>1953</c:v>
                </c:pt>
                <c:pt idx="4">
                  <c:v>1954</c:v>
                </c:pt>
                <c:pt idx="5">
                  <c:v>1955</c:v>
                </c:pt>
                <c:pt idx="6">
                  <c:v>1956</c:v>
                </c:pt>
                <c:pt idx="7">
                  <c:v>1957</c:v>
                </c:pt>
                <c:pt idx="8">
                  <c:v>1958</c:v>
                </c:pt>
                <c:pt idx="9">
                  <c:v>1959</c:v>
                </c:pt>
                <c:pt idx="10">
                  <c:v>1960</c:v>
                </c:pt>
                <c:pt idx="11">
                  <c:v>1961</c:v>
                </c:pt>
                <c:pt idx="12">
                  <c:v>1962</c:v>
                </c:pt>
                <c:pt idx="13">
                  <c:v>1963</c:v>
                </c:pt>
                <c:pt idx="14">
                  <c:v>1964</c:v>
                </c:pt>
                <c:pt idx="15">
                  <c:v>1965</c:v>
                </c:pt>
                <c:pt idx="16">
                  <c:v>1966</c:v>
                </c:pt>
                <c:pt idx="17">
                  <c:v>1967</c:v>
                </c:pt>
                <c:pt idx="18">
                  <c:v>1968</c:v>
                </c:pt>
                <c:pt idx="19">
                  <c:v>1969</c:v>
                </c:pt>
                <c:pt idx="20">
                  <c:v>1970</c:v>
                </c:pt>
                <c:pt idx="21">
                  <c:v>1971</c:v>
                </c:pt>
                <c:pt idx="22">
                  <c:v>1972</c:v>
                </c:pt>
                <c:pt idx="23">
                  <c:v>1973</c:v>
                </c:pt>
                <c:pt idx="24">
                  <c:v>1974</c:v>
                </c:pt>
                <c:pt idx="25">
                  <c:v>1975</c:v>
                </c:pt>
                <c:pt idx="26">
                  <c:v>1976</c:v>
                </c:pt>
                <c:pt idx="27">
                  <c:v>1977</c:v>
                </c:pt>
                <c:pt idx="28">
                  <c:v>1978</c:v>
                </c:pt>
                <c:pt idx="29">
                  <c:v>1979</c:v>
                </c:pt>
                <c:pt idx="30">
                  <c:v>1980</c:v>
                </c:pt>
                <c:pt idx="31">
                  <c:v>1981</c:v>
                </c:pt>
                <c:pt idx="32">
                  <c:v>1982</c:v>
                </c:pt>
                <c:pt idx="33">
                  <c:v>1983</c:v>
                </c:pt>
                <c:pt idx="34">
                  <c:v>1984</c:v>
                </c:pt>
                <c:pt idx="35">
                  <c:v>1985</c:v>
                </c:pt>
                <c:pt idx="36">
                  <c:v>1986</c:v>
                </c:pt>
                <c:pt idx="37">
                  <c:v>1987</c:v>
                </c:pt>
                <c:pt idx="38">
                  <c:v>1988</c:v>
                </c:pt>
                <c:pt idx="39">
                  <c:v>1989</c:v>
                </c:pt>
                <c:pt idx="40">
                  <c:v>1990</c:v>
                </c:pt>
                <c:pt idx="41">
                  <c:v>1991</c:v>
                </c:pt>
                <c:pt idx="42">
                  <c:v>1992</c:v>
                </c:pt>
                <c:pt idx="43">
                  <c:v>1993</c:v>
                </c:pt>
                <c:pt idx="44">
                  <c:v>1994</c:v>
                </c:pt>
                <c:pt idx="45">
                  <c:v>1995</c:v>
                </c:pt>
                <c:pt idx="46">
                  <c:v>1996</c:v>
                </c:pt>
                <c:pt idx="47">
                  <c:v>1997</c:v>
                </c:pt>
                <c:pt idx="48">
                  <c:v>1998</c:v>
                </c:pt>
                <c:pt idx="49">
                  <c:v>1999</c:v>
                </c:pt>
                <c:pt idx="50">
                  <c:v>2000</c:v>
                </c:pt>
                <c:pt idx="51">
                  <c:v>2001</c:v>
                </c:pt>
                <c:pt idx="52">
                  <c:v>2002</c:v>
                </c:pt>
                <c:pt idx="53">
                  <c:v>2003</c:v>
                </c:pt>
                <c:pt idx="54">
                  <c:v>2004</c:v>
                </c:pt>
                <c:pt idx="55">
                  <c:v>2005</c:v>
                </c:pt>
                <c:pt idx="56">
                  <c:v>2006</c:v>
                </c:pt>
                <c:pt idx="57">
                  <c:v>2007</c:v>
                </c:pt>
                <c:pt idx="58">
                  <c:v>2008</c:v>
                </c:pt>
                <c:pt idx="59">
                  <c:v>2009</c:v>
                </c:pt>
                <c:pt idx="60">
                  <c:v>2010</c:v>
                </c:pt>
              </c:numCache>
            </c:numRef>
          </c:cat>
          <c:val>
            <c:numRef>
              <c:f>Sheet1!$B$2:$B$62</c:f>
              <c:numCache>
                <c:formatCode>General</c:formatCode>
                <c:ptCount val="61"/>
                <c:pt idx="0">
                  <c:v>0.3</c:v>
                </c:pt>
                <c:pt idx="1">
                  <c:v>0.2</c:v>
                </c:pt>
                <c:pt idx="2">
                  <c:v>0.4</c:v>
                </c:pt>
                <c:pt idx="3">
                  <c:v>0.3</c:v>
                </c:pt>
                <c:pt idx="4">
                  <c:v>0.3</c:v>
                </c:pt>
                <c:pt idx="5">
                  <c:v>0.2</c:v>
                </c:pt>
                <c:pt idx="6">
                  <c:v>0.3</c:v>
                </c:pt>
                <c:pt idx="7">
                  <c:v>0.3</c:v>
                </c:pt>
                <c:pt idx="8">
                  <c:v>0.5</c:v>
                </c:pt>
                <c:pt idx="9">
                  <c:v>0.4</c:v>
                </c:pt>
                <c:pt idx="10">
                  <c:v>0.3</c:v>
                </c:pt>
                <c:pt idx="11">
                  <c:v>0.3</c:v>
                </c:pt>
                <c:pt idx="12">
                  <c:v>0.4</c:v>
                </c:pt>
                <c:pt idx="13">
                  <c:v>0.5</c:v>
                </c:pt>
                <c:pt idx="14">
                  <c:v>0.3</c:v>
                </c:pt>
                <c:pt idx="15">
                  <c:v>0.3</c:v>
                </c:pt>
                <c:pt idx="16">
                  <c:v>0.3</c:v>
                </c:pt>
                <c:pt idx="17">
                  <c:v>0.5</c:v>
                </c:pt>
                <c:pt idx="18">
                  <c:v>0.5</c:v>
                </c:pt>
                <c:pt idx="19">
                  <c:v>0.5</c:v>
                </c:pt>
                <c:pt idx="20">
                  <c:v>0.60000000000000098</c:v>
                </c:pt>
                <c:pt idx="21">
                  <c:v>0.70000000000000095</c:v>
                </c:pt>
                <c:pt idx="22">
                  <c:v>0.8</c:v>
                </c:pt>
                <c:pt idx="23">
                  <c:v>0.60000000000000098</c:v>
                </c:pt>
                <c:pt idx="24">
                  <c:v>0.5</c:v>
                </c:pt>
                <c:pt idx="25">
                  <c:v>0.9</c:v>
                </c:pt>
                <c:pt idx="26">
                  <c:v>1.3</c:v>
                </c:pt>
                <c:pt idx="27">
                  <c:v>1.4</c:v>
                </c:pt>
                <c:pt idx="28">
                  <c:v>1.4</c:v>
                </c:pt>
                <c:pt idx="29">
                  <c:v>1.3</c:v>
                </c:pt>
                <c:pt idx="30">
                  <c:v>1.5</c:v>
                </c:pt>
                <c:pt idx="31">
                  <c:v>1.9</c:v>
                </c:pt>
                <c:pt idx="32">
                  <c:v>2.4</c:v>
                </c:pt>
                <c:pt idx="33">
                  <c:v>2.7</c:v>
                </c:pt>
                <c:pt idx="34">
                  <c:v>2.9</c:v>
                </c:pt>
                <c:pt idx="35">
                  <c:v>3</c:v>
                </c:pt>
                <c:pt idx="36">
                  <c:v>3.1</c:v>
                </c:pt>
                <c:pt idx="37">
                  <c:v>2.8</c:v>
                </c:pt>
                <c:pt idx="38">
                  <c:v>2.2999999999999998</c:v>
                </c:pt>
                <c:pt idx="39">
                  <c:v>1.8</c:v>
                </c:pt>
                <c:pt idx="40">
                  <c:v>1.6</c:v>
                </c:pt>
                <c:pt idx="41">
                  <c:v>2.2999999999999998</c:v>
                </c:pt>
                <c:pt idx="42">
                  <c:v>2.7</c:v>
                </c:pt>
                <c:pt idx="43">
                  <c:v>2.9</c:v>
                </c:pt>
                <c:pt idx="44">
                  <c:v>2.6</c:v>
                </c:pt>
                <c:pt idx="45">
                  <c:v>2.2999999999999998</c:v>
                </c:pt>
                <c:pt idx="46">
                  <c:v>2.2999999999999998</c:v>
                </c:pt>
                <c:pt idx="47">
                  <c:v>2</c:v>
                </c:pt>
                <c:pt idx="48">
                  <c:v>1.8</c:v>
                </c:pt>
                <c:pt idx="49">
                  <c:v>1.8</c:v>
                </c:pt>
                <c:pt idx="50">
                  <c:v>1.6</c:v>
                </c:pt>
                <c:pt idx="51">
                  <c:v>1.4</c:v>
                </c:pt>
                <c:pt idx="52">
                  <c:v>1.5</c:v>
                </c:pt>
                <c:pt idx="53">
                  <c:v>1.5</c:v>
                </c:pt>
                <c:pt idx="54">
                  <c:v>1.4</c:v>
                </c:pt>
                <c:pt idx="55">
                  <c:v>1.4</c:v>
                </c:pt>
                <c:pt idx="56">
                  <c:v>1.7000000000000011</c:v>
                </c:pt>
                <c:pt idx="57">
                  <c:v>1.6</c:v>
                </c:pt>
                <c:pt idx="58">
                  <c:v>1.7000000000000011</c:v>
                </c:pt>
                <c:pt idx="59">
                  <c:v>2.5</c:v>
                </c:pt>
                <c:pt idx="60">
                  <c:v>2.5</c:v>
                </c:pt>
              </c:numCache>
            </c:numRef>
          </c:val>
          <c:smooth val="0"/>
        </c:ser>
        <c:dLbls>
          <c:showLegendKey val="0"/>
          <c:showVal val="0"/>
          <c:showCatName val="0"/>
          <c:showSerName val="0"/>
          <c:showPercent val="0"/>
          <c:showBubbleSize val="0"/>
        </c:dLbls>
        <c:smooth val="0"/>
        <c:axId val="342652160"/>
        <c:axId val="342652552"/>
      </c:lineChart>
      <c:catAx>
        <c:axId val="342652160"/>
        <c:scaling>
          <c:orientation val="minMax"/>
        </c:scaling>
        <c:delete val="0"/>
        <c:axPos val="b"/>
        <c:numFmt formatCode="General" sourceLinked="1"/>
        <c:majorTickMark val="none"/>
        <c:minorTickMark val="none"/>
        <c:tickLblPos val="nextTo"/>
        <c:txPr>
          <a:bodyPr/>
          <a:lstStyle/>
          <a:p>
            <a:pPr>
              <a:defRPr lang="en-US" sz="1400"/>
            </a:pPr>
            <a:endParaRPr lang="en-US"/>
          </a:p>
        </c:txPr>
        <c:crossAx val="342652552"/>
        <c:crosses val="autoZero"/>
        <c:auto val="1"/>
        <c:lblAlgn val="ctr"/>
        <c:lblOffset val="100"/>
        <c:noMultiLvlLbl val="0"/>
      </c:catAx>
      <c:valAx>
        <c:axId val="342652552"/>
        <c:scaling>
          <c:orientation val="minMax"/>
        </c:scaling>
        <c:delete val="0"/>
        <c:axPos val="l"/>
        <c:numFmt formatCode="General" sourceLinked="1"/>
        <c:majorTickMark val="none"/>
        <c:minorTickMark val="none"/>
        <c:tickLblPos val="nextTo"/>
        <c:txPr>
          <a:bodyPr/>
          <a:lstStyle/>
          <a:p>
            <a:pPr>
              <a:defRPr lang="en-US" sz="2000"/>
            </a:pPr>
            <a:endParaRPr lang="en-US"/>
          </a:p>
        </c:txPr>
        <c:crossAx val="342652160"/>
        <c:crosses val="autoZero"/>
        <c:crossBetween val="between"/>
      </c:valAx>
    </c:plotArea>
    <c:plotVisOnly val="1"/>
    <c:dispBlanksAs val="gap"/>
    <c:showDLblsOverMax val="0"/>
  </c:chart>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0.32708</cdr:x>
      <cdr:y>0.03125</cdr:y>
    </cdr:from>
    <cdr:to>
      <cdr:x>0.73333</cdr:x>
      <cdr:y>0.12847</cdr:y>
    </cdr:to>
    <cdr:sp macro="" textlink="">
      <cdr:nvSpPr>
        <cdr:cNvPr id="2" name="TextBox 1"/>
        <cdr:cNvSpPr txBox="1"/>
      </cdr:nvSpPr>
      <cdr:spPr>
        <a:xfrm xmlns:a="http://schemas.openxmlformats.org/drawingml/2006/main">
          <a:off x="1495425" y="85725"/>
          <a:ext cx="1857375" cy="266700"/>
        </a:xfrm>
        <a:prstGeom xmlns:a="http://schemas.openxmlformats.org/drawingml/2006/main" prst="rect">
          <a:avLst/>
        </a:prstGeom>
      </cdr:spPr>
      <cdr:txBody>
        <a:bodyPr xmlns:a="http://schemas.openxmlformats.org/drawingml/2006/main" wrap="square" rtlCol="0"/>
        <a:lstStyle xmlns:a="http://schemas.openxmlformats.org/drawingml/2006/main"/>
        <a:p xmlns:a="http://schemas.openxmlformats.org/drawingml/2006/main">
          <a:r>
            <a:rPr lang="en-GB" sz="2000" dirty="0"/>
            <a:t>UK Unemployment</a:t>
          </a:r>
          <a:r>
            <a:rPr lang="en-GB" sz="2000" baseline="0" dirty="0"/>
            <a:t> (millions</a:t>
          </a:r>
          <a:r>
            <a:rPr lang="en-GB" sz="1100" baseline="0" dirty="0"/>
            <a:t>)</a:t>
          </a:r>
          <a:endParaRPr lang="en-GB" sz="1100" dirty="0"/>
        </a:p>
      </cdr:txBody>
    </cdr:sp>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80232F6-2C2B-4F7B-A5B8-C92D31FD9B85}" type="datetimeFigureOut">
              <a:rPr lang="en-US" smtClean="0"/>
              <a:pPr/>
              <a:t>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689288-ED6C-4141-B64D-76B322B3154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0232F6-2C2B-4F7B-A5B8-C92D31FD9B85}" type="datetimeFigureOut">
              <a:rPr lang="en-US" smtClean="0"/>
              <a:pPr/>
              <a:t>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689288-ED6C-4141-B64D-76B322B3154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0232F6-2C2B-4F7B-A5B8-C92D31FD9B85}" type="datetimeFigureOut">
              <a:rPr lang="en-US" smtClean="0"/>
              <a:pPr/>
              <a:t>12/5/2016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689288-ED6C-4141-B64D-76B322B3154C}" type="slidenum">
              <a:rPr lang="en-US" smtClean="0"/>
              <a:pPr/>
              <a:t>‹#›</a:t>
            </a:fld>
            <a:endParaRPr lang="en-US"/>
          </a:p>
        </p:txBody>
      </p:sp>
      <p:pic>
        <p:nvPicPr>
          <p:cNvPr id="7" name="Picture 7"/>
          <p:cNvPicPr>
            <a:picLocks noChangeAspect="1" noChangeArrowheads="1"/>
          </p:cNvPicPr>
          <p:nvPr userDrawn="1"/>
        </p:nvPicPr>
        <p:blipFill>
          <a:blip r:embed="rId4"/>
          <a:srcRect/>
          <a:stretch>
            <a:fillRect/>
          </a:stretch>
        </p:blipFill>
        <p:spPr bwMode="auto">
          <a:xfrm>
            <a:off x="0" y="0"/>
            <a:ext cx="9144000" cy="6858000"/>
          </a:xfrm>
          <a:prstGeom prst="rect">
            <a:avLst/>
          </a:prstGeom>
          <a:noFill/>
        </p:spPr>
      </p:pic>
      <p:pic>
        <p:nvPicPr>
          <p:cNvPr id="8" name="Picture 10"/>
          <p:cNvPicPr>
            <a:picLocks noChangeAspect="1" noChangeArrowheads="1"/>
          </p:cNvPicPr>
          <p:nvPr userDrawn="1"/>
        </p:nvPicPr>
        <p:blipFill>
          <a:blip r:embed="rId5"/>
          <a:srcRect/>
          <a:stretch>
            <a:fillRect/>
          </a:stretch>
        </p:blipFill>
        <p:spPr bwMode="auto">
          <a:xfrm>
            <a:off x="0" y="5634038"/>
            <a:ext cx="1763713" cy="1223962"/>
          </a:xfrm>
          <a:prstGeom prst="rect">
            <a:avLst/>
          </a:prstGeom>
          <a:noFill/>
        </p:spPr>
      </p:pic>
      <p:pic>
        <p:nvPicPr>
          <p:cNvPr id="9" name="Picture 5"/>
          <p:cNvPicPr>
            <a:picLocks noChangeAspect="1" noChangeArrowheads="1"/>
          </p:cNvPicPr>
          <p:nvPr userDrawn="1"/>
        </p:nvPicPr>
        <p:blipFill>
          <a:blip r:embed="rId6"/>
          <a:srcRect/>
          <a:stretch>
            <a:fillRect/>
          </a:stretch>
        </p:blipFill>
        <p:spPr bwMode="auto">
          <a:xfrm>
            <a:off x="7308850" y="0"/>
            <a:ext cx="1835150" cy="1236663"/>
          </a:xfrm>
          <a:prstGeom prst="rect">
            <a:avLst/>
          </a:prstGeom>
          <a:noFill/>
        </p:spPr>
      </p:pic>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bwMode="auto">
          <a:xfrm>
            <a:off x="539750" y="1484313"/>
            <a:ext cx="4391025" cy="1470025"/>
          </a:xfrm>
          <a:prstGeom prst="rect">
            <a:avLst/>
          </a:prstGeom>
          <a:noFill/>
          <a:ln>
            <a:miter lim="800000"/>
            <a:headEnd/>
            <a:tailEnd/>
          </a:ln>
        </p:spPr>
        <p:txBody>
          <a:bodyPr vert="horz" wrap="square" lIns="91440" tIns="45720" rIns="91440" bIns="45720" numCol="1" rtlCol="0" anchor="ctr" anchorCtr="0" compatLnSpc="1">
            <a:prstTxWarp prst="textNoShape">
              <a:avLst/>
            </a:prstTxWarp>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6000" b="0" i="0" u="none" strike="noStrike" kern="1200" cap="none" spc="0" normalizeH="0" baseline="0" noProof="0" dirty="0" smtClean="0">
              <a:ln>
                <a:noFill/>
              </a:ln>
              <a:effectLst/>
              <a:uLnTx/>
              <a:uFillTx/>
              <a:latin typeface="+mj-lt"/>
              <a:ea typeface="+mj-ea"/>
              <a:cs typeface="+mj-cs"/>
            </a:endParaRPr>
          </a:p>
        </p:txBody>
      </p:sp>
      <p:sp>
        <p:nvSpPr>
          <p:cNvPr id="7" name="Subtitle 2"/>
          <p:cNvSpPr txBox="1">
            <a:spLocks/>
          </p:cNvSpPr>
          <p:nvPr/>
        </p:nvSpPr>
        <p:spPr bwMode="auto">
          <a:xfrm>
            <a:off x="1116013" y="2997200"/>
            <a:ext cx="3455987" cy="1752600"/>
          </a:xfrm>
          <a:prstGeom prst="rect">
            <a:avLst/>
          </a:prstGeom>
          <a:noFill/>
          <a:ln>
            <a:miter lim="800000"/>
            <a:headEnd/>
            <a:tailEnd/>
          </a:ln>
        </p:spPr>
        <p:txBody>
          <a:bodyPr vert="horz" wrap="square" lIns="91440" tIns="45720" rIns="91440" bIns="45720" numCol="1" rtlCol="0" anchor="t" anchorCtr="0" compatLnSpc="1">
            <a:prstTxWarp prst="textNoShape">
              <a:avLst/>
            </a:prstTxWarp>
            <a:normAutofit/>
          </a:bodyPr>
          <a:lstStyle/>
          <a:p>
            <a:pPr algn="ctr"/>
            <a:r>
              <a:rPr lang="en-GB" sz="3600" b="1" dirty="0" smtClean="0">
                <a:solidFill>
                  <a:schemeClr val="accent6"/>
                </a:solidFill>
              </a:rPr>
              <a:t>A Brief History of Enterprise Understanding</a:t>
            </a:r>
            <a:endParaRPr lang="en-US" sz="3600" dirty="0">
              <a:solidFill>
                <a:schemeClr val="accent6"/>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Key Concepts</a:t>
            </a:r>
            <a:endParaRPr lang="en-US" dirty="0">
              <a:solidFill>
                <a:schemeClr val="accent6"/>
              </a:solidFill>
            </a:endParaRPr>
          </a:p>
        </p:txBody>
      </p:sp>
      <p:sp>
        <p:nvSpPr>
          <p:cNvPr id="3" name="Content Placeholder 2"/>
          <p:cNvSpPr>
            <a:spLocks noGrp="1"/>
          </p:cNvSpPr>
          <p:nvPr>
            <p:ph idx="1"/>
          </p:nvPr>
        </p:nvSpPr>
        <p:spPr/>
        <p:txBody>
          <a:bodyPr/>
          <a:lstStyle/>
          <a:p>
            <a:pPr marL="0" lvl="0" indent="0">
              <a:buNone/>
            </a:pPr>
            <a:r>
              <a:rPr lang="en-GB" dirty="0" smtClean="0"/>
              <a:t>This lecture </a:t>
            </a:r>
            <a:r>
              <a:rPr lang="en-GB" dirty="0"/>
              <a:t>summarises some of the key contributions to the current understanding of, enterprise, entrepreneurship and small business. </a:t>
            </a:r>
            <a:endParaRPr lang="en-GB" dirty="0" smtClean="0"/>
          </a:p>
          <a:p>
            <a:pPr marL="0" lvl="0" indent="0">
              <a:buNone/>
            </a:pPr>
            <a:r>
              <a:rPr lang="en-GB" dirty="0" smtClean="0"/>
              <a:t>It </a:t>
            </a:r>
            <a:r>
              <a:rPr lang="en-GB" dirty="0"/>
              <a:t>also explains the reasons for the emerging interest in these areas.</a:t>
            </a: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Learning Objectives</a:t>
            </a:r>
            <a:endParaRPr lang="en-US" dirty="0">
              <a:solidFill>
                <a:schemeClr val="accent6"/>
              </a:solidFill>
            </a:endParaRPr>
          </a:p>
        </p:txBody>
      </p:sp>
      <p:sp>
        <p:nvSpPr>
          <p:cNvPr id="3" name="Content Placeholder 2"/>
          <p:cNvSpPr>
            <a:spLocks noGrp="1"/>
          </p:cNvSpPr>
          <p:nvPr>
            <p:ph idx="1"/>
          </p:nvPr>
        </p:nvSpPr>
        <p:spPr/>
        <p:txBody>
          <a:bodyPr>
            <a:normAutofit/>
          </a:bodyPr>
          <a:lstStyle/>
          <a:p>
            <a:pPr lvl="0"/>
            <a:r>
              <a:rPr lang="en-GB" dirty="0" smtClean="0"/>
              <a:t>Understand </a:t>
            </a:r>
            <a:r>
              <a:rPr lang="en-GB" dirty="0"/>
              <a:t>why our interest in enterprise, entrepreneurship and small business has arisen.</a:t>
            </a:r>
            <a:endParaRPr lang="en-US" dirty="0"/>
          </a:p>
          <a:p>
            <a:pPr lvl="0"/>
            <a:r>
              <a:rPr lang="en-GB" dirty="0"/>
              <a:t>Understand how our understanding of them has evolved.</a:t>
            </a:r>
            <a:endParaRPr lang="en-US" dirty="0"/>
          </a:p>
          <a:p>
            <a:pPr lvl="0"/>
            <a:r>
              <a:rPr lang="en-GB" dirty="0"/>
              <a:t>Appreciate the main reasons why they are thought to be a key factor in a thriving economy today.</a:t>
            </a:r>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Identifying the </a:t>
            </a:r>
            <a:br>
              <a:rPr lang="en-GB" dirty="0" smtClean="0">
                <a:solidFill>
                  <a:schemeClr val="accent6"/>
                </a:solidFill>
              </a:rPr>
            </a:br>
            <a:r>
              <a:rPr lang="en-GB" dirty="0" smtClean="0">
                <a:solidFill>
                  <a:schemeClr val="accent6"/>
                </a:solidFill>
              </a:rPr>
              <a:t>Entrepreneur</a:t>
            </a:r>
            <a:endParaRPr lang="en-US" dirty="0">
              <a:solidFill>
                <a:schemeClr val="accent6"/>
              </a:solidFill>
            </a:endParaRPr>
          </a:p>
        </p:txBody>
      </p:sp>
      <p:sp>
        <p:nvSpPr>
          <p:cNvPr id="3" name="Content Placeholder 2"/>
          <p:cNvSpPr>
            <a:spLocks noGrp="1"/>
          </p:cNvSpPr>
          <p:nvPr>
            <p:ph idx="1"/>
          </p:nvPr>
        </p:nvSpPr>
        <p:spPr/>
        <p:txBody>
          <a:bodyPr>
            <a:normAutofit fontScale="85000" lnSpcReduction="20000"/>
          </a:bodyPr>
          <a:lstStyle/>
          <a:p>
            <a:pPr marL="0" indent="0">
              <a:buNone/>
            </a:pPr>
            <a:r>
              <a:rPr lang="en-GB" b="1" dirty="0" smtClean="0"/>
              <a:t>Richard </a:t>
            </a:r>
            <a:r>
              <a:rPr lang="en-GB" b="1" dirty="0" err="1" smtClean="0"/>
              <a:t>Cantillon</a:t>
            </a:r>
            <a:r>
              <a:rPr lang="en-GB" dirty="0" smtClean="0"/>
              <a:t>: </a:t>
            </a:r>
            <a:r>
              <a:rPr lang="en-US" i="1" dirty="0" err="1" smtClean="0"/>
              <a:t>Essai</a:t>
            </a:r>
            <a:r>
              <a:rPr lang="en-US" i="1" dirty="0" smtClean="0"/>
              <a:t> </a:t>
            </a:r>
            <a:r>
              <a:rPr lang="en-US" i="1" dirty="0" err="1" smtClean="0"/>
              <a:t>sur</a:t>
            </a:r>
            <a:r>
              <a:rPr lang="en-US" i="1" dirty="0" smtClean="0"/>
              <a:t> la nature du commerce en </a:t>
            </a:r>
            <a:r>
              <a:rPr lang="en-US" i="1" dirty="0" err="1" smtClean="0"/>
              <a:t>général</a:t>
            </a:r>
            <a:r>
              <a:rPr lang="en-GB" dirty="0" smtClean="0"/>
              <a:t> - published 1755 </a:t>
            </a:r>
          </a:p>
          <a:p>
            <a:pPr marL="0" indent="0">
              <a:buNone/>
            </a:pPr>
            <a:r>
              <a:rPr lang="en-GB" dirty="0" smtClean="0"/>
              <a:t>Landlords, labourers and entrepreneurs have fixed costs, such as the rent or the wages they pay, but their income is uncertain because it depends on factors beyond their control.</a:t>
            </a:r>
            <a:r>
              <a:rPr lang="en-GB" sz="3000" dirty="0" smtClean="0"/>
              <a:t>(Farmers, merchants, wholesalers, shopkeepers and many other artisans)</a:t>
            </a:r>
            <a:endParaRPr lang="en-US" sz="3000" dirty="0" smtClean="0"/>
          </a:p>
          <a:p>
            <a:pPr marL="0" indent="0">
              <a:spcBef>
                <a:spcPts val="2400"/>
              </a:spcBef>
              <a:buNone/>
            </a:pPr>
            <a:r>
              <a:rPr lang="en-GB" b="1" dirty="0" smtClean="0"/>
              <a:t>Jean-Baptiste Say (1767-1832)</a:t>
            </a:r>
            <a:r>
              <a:rPr lang="en-GB" dirty="0" smtClean="0"/>
              <a:t>: </a:t>
            </a:r>
          </a:p>
          <a:p>
            <a:pPr marL="0" indent="0">
              <a:buNone/>
            </a:pPr>
            <a:r>
              <a:rPr lang="en-GB" dirty="0" smtClean="0"/>
              <a:t>Entrepreneurs are people who can effectively manage all of the factors of production materials, labour, finance, land and equipment.</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The Fruits of Enterprise</a:t>
            </a:r>
            <a:endParaRPr lang="en-US" dirty="0">
              <a:solidFill>
                <a:schemeClr val="accent6"/>
              </a:solidFill>
            </a:endParaRPr>
          </a:p>
        </p:txBody>
      </p:sp>
      <p:sp>
        <p:nvSpPr>
          <p:cNvPr id="3" name="Content Placeholder 2"/>
          <p:cNvSpPr>
            <a:spLocks noGrp="1"/>
          </p:cNvSpPr>
          <p:nvPr>
            <p:ph idx="1"/>
          </p:nvPr>
        </p:nvSpPr>
        <p:spPr/>
        <p:txBody>
          <a:bodyPr>
            <a:normAutofit fontScale="62500" lnSpcReduction="20000"/>
          </a:bodyPr>
          <a:lstStyle/>
          <a:p>
            <a:pPr>
              <a:buNone/>
            </a:pPr>
            <a:r>
              <a:rPr lang="en-GB" sz="3300" dirty="0" smtClean="0"/>
              <a:t>The Industrial Revolution (1760 –c1840):</a:t>
            </a:r>
          </a:p>
          <a:p>
            <a:pPr>
              <a:spcBef>
                <a:spcPts val="1800"/>
              </a:spcBef>
            </a:pPr>
            <a:r>
              <a:rPr lang="en-GB" sz="3300" dirty="0" smtClean="0"/>
              <a:t>A concentration of many volume-production facilities near arteries of transport and around sources of power.</a:t>
            </a:r>
          </a:p>
          <a:p>
            <a:pPr>
              <a:spcBef>
                <a:spcPts val="1800"/>
              </a:spcBef>
            </a:pPr>
            <a:r>
              <a:rPr lang="en-GB" sz="3300" dirty="0" smtClean="0"/>
              <a:t>The economics of power production led to the establishment of bigger businesses.</a:t>
            </a:r>
          </a:p>
          <a:p>
            <a:pPr>
              <a:spcBef>
                <a:spcPts val="1800"/>
              </a:spcBef>
            </a:pPr>
            <a:r>
              <a:rPr lang="en-GB" sz="3300" dirty="0" smtClean="0"/>
              <a:t>The emergence of the technology for the consistent production of standard items which were thus interchangeable.</a:t>
            </a:r>
          </a:p>
          <a:p>
            <a:pPr>
              <a:spcBef>
                <a:spcPts val="1800"/>
              </a:spcBef>
            </a:pPr>
            <a:r>
              <a:rPr lang="en-GB" sz="3300" dirty="0" smtClean="0"/>
              <a:t>The word entrepreneur started to be used to indicate the owner-manger of an industrial enterprise.</a:t>
            </a:r>
          </a:p>
          <a:p>
            <a:pPr>
              <a:spcBef>
                <a:spcPts val="1800"/>
              </a:spcBef>
            </a:pPr>
            <a:r>
              <a:rPr lang="en-GB" sz="3600" dirty="0"/>
              <a:t>The Industrial Revolution changed  much industry from craft production to mass production</a:t>
            </a:r>
            <a:endParaRPr lang="en-GB" sz="3300" dirty="0" smtClean="0"/>
          </a:p>
          <a:p>
            <a:pPr>
              <a:buNone/>
            </a:pPr>
            <a:r>
              <a:rPr lang="en-GB" dirty="0" smtClean="0"/>
              <a:t> </a:t>
            </a:r>
            <a:endParaRPr lang="en-US" dirty="0" smtClean="0"/>
          </a:p>
          <a:p>
            <a:pPr>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The Rise of Big Business</a:t>
            </a:r>
            <a:endParaRPr lang="en-US" dirty="0">
              <a:solidFill>
                <a:schemeClr val="accent6"/>
              </a:solidFill>
            </a:endParaRPr>
          </a:p>
        </p:txBody>
      </p:sp>
      <p:sp>
        <p:nvSpPr>
          <p:cNvPr id="3" name="Content Placeholder 2"/>
          <p:cNvSpPr>
            <a:spLocks noGrp="1"/>
          </p:cNvSpPr>
          <p:nvPr>
            <p:ph idx="1"/>
          </p:nvPr>
        </p:nvSpPr>
        <p:spPr/>
        <p:txBody>
          <a:bodyPr>
            <a:noAutofit/>
          </a:bodyPr>
          <a:lstStyle/>
          <a:p>
            <a:pPr>
              <a:buNone/>
            </a:pPr>
            <a:r>
              <a:rPr lang="en-GB" sz="2400" dirty="0" smtClean="0"/>
              <a:t>The essence of </a:t>
            </a:r>
            <a:r>
              <a:rPr lang="en-GB" sz="2400" dirty="0" err="1" smtClean="0"/>
              <a:t>Fordist</a:t>
            </a:r>
            <a:r>
              <a:rPr lang="en-GB" sz="2400" dirty="0" smtClean="0"/>
              <a:t> (1930s- 1970s)  production was:</a:t>
            </a:r>
          </a:p>
          <a:p>
            <a:r>
              <a:rPr lang="en-GB" sz="2400" dirty="0" smtClean="0"/>
              <a:t>Standardised products produced on assembly lines by relatively unskilled labourers</a:t>
            </a:r>
          </a:p>
          <a:p>
            <a:r>
              <a:rPr lang="en-GB" sz="2400" dirty="0" smtClean="0"/>
              <a:t>A centralized, controlling, administrative system</a:t>
            </a:r>
          </a:p>
          <a:p>
            <a:r>
              <a:rPr lang="en-GB" sz="2400" dirty="0" smtClean="0"/>
              <a:t>Producing relatively complicated products very cheaply provided they were in standard forms and large quantities</a:t>
            </a:r>
          </a:p>
          <a:p>
            <a:r>
              <a:rPr lang="en-GB" sz="2400" dirty="0" smtClean="0"/>
              <a:t>Some integrated their businesses vertically giving them greater control over the whole process and further economies</a:t>
            </a:r>
          </a:p>
          <a:p>
            <a:pPr marL="0" indent="0">
              <a:buNone/>
            </a:pPr>
            <a:r>
              <a:rPr lang="en-GB" sz="2400" dirty="0" err="1" smtClean="0"/>
              <a:t>Fordism</a:t>
            </a:r>
            <a:r>
              <a:rPr lang="en-GB" sz="2400" dirty="0" smtClean="0"/>
              <a:t> therefore played a key part in the drive for economies of scale which meant that, for much manufacturing and even some service businesses, bigger was better. </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The Decline of </a:t>
            </a:r>
            <a:br>
              <a:rPr lang="en-GB" dirty="0" smtClean="0">
                <a:solidFill>
                  <a:schemeClr val="accent6"/>
                </a:solidFill>
              </a:rPr>
            </a:br>
            <a:r>
              <a:rPr lang="en-GB" dirty="0" smtClean="0">
                <a:solidFill>
                  <a:schemeClr val="accent6"/>
                </a:solidFill>
              </a:rPr>
              <a:t>Small Business</a:t>
            </a:r>
            <a:endParaRPr lang="en-US" dirty="0">
              <a:solidFill>
                <a:schemeClr val="accent6"/>
              </a:solidFill>
            </a:endParaRPr>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The Small Business Administration was created in the USA in 1953 as a government agency to help to preserve the small business sector there.</a:t>
            </a:r>
            <a:endParaRPr lang="en-US" dirty="0" smtClean="0"/>
          </a:p>
          <a:p>
            <a:pPr marL="0" indent="0">
              <a:spcBef>
                <a:spcPts val="2400"/>
              </a:spcBef>
              <a:buNone/>
            </a:pPr>
            <a:r>
              <a:rPr lang="en-GB" dirty="0" smtClean="0"/>
              <a:t>The Bolton Report: the Committee of Inquiry on Small Firms was set up in 1969 in the UK (under the chairmanship of J E Bolton) with the remit:</a:t>
            </a:r>
            <a:endParaRPr lang="en-US" dirty="0" smtClean="0"/>
          </a:p>
          <a:p>
            <a:pPr indent="11113">
              <a:buNone/>
            </a:pPr>
            <a:r>
              <a:rPr lang="en-GB" dirty="0" smtClean="0"/>
              <a:t>‘To consider the role of small firms in the national economy, the facilities available to them and the problems confronting them; and to make recommendations.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A Better Understanding of Entrepreneurs and Small Business</a:t>
            </a:r>
            <a:endParaRPr lang="en-US" dirty="0">
              <a:solidFill>
                <a:schemeClr val="accent6"/>
              </a:solidFill>
            </a:endParaRPr>
          </a:p>
        </p:txBody>
      </p:sp>
      <p:sp>
        <p:nvSpPr>
          <p:cNvPr id="3" name="Content Placeholder 2"/>
          <p:cNvSpPr>
            <a:spLocks noGrp="1"/>
          </p:cNvSpPr>
          <p:nvPr>
            <p:ph idx="1"/>
          </p:nvPr>
        </p:nvSpPr>
        <p:spPr/>
        <p:txBody>
          <a:bodyPr>
            <a:normAutofit fontScale="77500" lnSpcReduction="20000"/>
          </a:bodyPr>
          <a:lstStyle/>
          <a:p>
            <a:pPr marL="88900" indent="-88900">
              <a:buNone/>
            </a:pPr>
            <a:r>
              <a:rPr lang="en-GB" dirty="0" smtClean="0"/>
              <a:t>In </a:t>
            </a:r>
            <a:r>
              <a:rPr lang="en-GB" i="1" dirty="0" smtClean="0"/>
              <a:t>Capitalism, Socialism and Democracy</a:t>
            </a:r>
            <a:r>
              <a:rPr lang="en-GB" dirty="0" smtClean="0"/>
              <a:t> (1942)</a:t>
            </a:r>
          </a:p>
          <a:p>
            <a:pPr marL="88900" indent="-88900">
              <a:buNone/>
            </a:pPr>
            <a:r>
              <a:rPr lang="en-GB" b="1" dirty="0" smtClean="0"/>
              <a:t>Schumpeter</a:t>
            </a:r>
            <a:r>
              <a:rPr lang="en-GB" dirty="0" smtClean="0"/>
              <a:t> described how ‘creative destruction’</a:t>
            </a:r>
          </a:p>
          <a:p>
            <a:pPr marL="88900" indent="-88900">
              <a:buNone/>
            </a:pPr>
            <a:r>
              <a:rPr lang="en-GB" dirty="0" smtClean="0"/>
              <a:t>led to advances in economic development.  Entrepreneurs will invent new business practices. Innovation was  key to creating new demand and new wealth.</a:t>
            </a:r>
          </a:p>
          <a:p>
            <a:pPr marL="0" indent="0">
              <a:spcBef>
                <a:spcPts val="2400"/>
              </a:spcBef>
              <a:buNone/>
            </a:pPr>
            <a:r>
              <a:rPr lang="en-GB" dirty="0" smtClean="0"/>
              <a:t>In  </a:t>
            </a:r>
            <a:r>
              <a:rPr lang="en-GB" i="1" dirty="0" smtClean="0"/>
              <a:t>The Theory of the Growth of the Firm</a:t>
            </a:r>
            <a:r>
              <a:rPr lang="en-GB" dirty="0" smtClean="0"/>
              <a:t> </a:t>
            </a:r>
            <a:r>
              <a:rPr lang="en-GB" b="1" dirty="0" smtClean="0"/>
              <a:t>Penrose</a:t>
            </a:r>
            <a:r>
              <a:rPr lang="en-GB" dirty="0" smtClean="0"/>
              <a:t> reflected on the changes of management and administration needed as a firm grew. As firms grow larger, she said, it is ‘likely that their organisation will become so different that we must look on them differently; we cannot define a caterpillar and then use the same definition for a butterfly’.</a:t>
            </a:r>
            <a:endParaRPr lang="en-US" dirty="0" smtClean="0"/>
          </a:p>
          <a:p>
            <a:pPr marL="88900" indent="-88900">
              <a:buNone/>
            </a:pPr>
            <a:endParaRPr lang="en-US" dirty="0" smtClean="0"/>
          </a:p>
          <a:p>
            <a:pPr>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normAutofit fontScale="90000"/>
          </a:bodyPr>
          <a:lstStyle/>
          <a:p>
            <a:r>
              <a:rPr lang="en-GB" dirty="0" smtClean="0">
                <a:solidFill>
                  <a:schemeClr val="accent6"/>
                </a:solidFill>
              </a:rPr>
              <a:t>1970s and Rising </a:t>
            </a:r>
            <a:br>
              <a:rPr lang="en-GB" dirty="0" smtClean="0">
                <a:solidFill>
                  <a:schemeClr val="accent6"/>
                </a:solidFill>
              </a:rPr>
            </a:br>
            <a:r>
              <a:rPr lang="en-GB" dirty="0" smtClean="0">
                <a:solidFill>
                  <a:schemeClr val="accent6"/>
                </a:solidFill>
              </a:rPr>
              <a:t>Unemployment</a:t>
            </a:r>
            <a:endParaRPr lang="en-US" dirty="0">
              <a:solidFill>
                <a:schemeClr val="accent6"/>
              </a:solidFill>
            </a:endParaRPr>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chart">
            <c:chart xmlns:c="http://schemas.openxmlformats.org/drawingml/2006/chart" xmlns:r="http://schemas.openxmlformats.org/officeDocument/2006/relationships" r:id="rId2"/>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Identifying the Source of </a:t>
            </a:r>
            <a:br>
              <a:rPr lang="en-GB" dirty="0" smtClean="0">
                <a:solidFill>
                  <a:schemeClr val="accent6"/>
                </a:solidFill>
              </a:rPr>
            </a:br>
            <a:r>
              <a:rPr lang="en-GB" dirty="0" smtClean="0">
                <a:solidFill>
                  <a:schemeClr val="accent6"/>
                </a:solidFill>
              </a:rPr>
              <a:t>New Jobs</a:t>
            </a:r>
            <a:endParaRPr lang="en-US" dirty="0">
              <a:solidFill>
                <a:schemeClr val="accent6"/>
              </a:solidFill>
            </a:endParaRPr>
          </a:p>
        </p:txBody>
      </p:sp>
      <p:sp>
        <p:nvSpPr>
          <p:cNvPr id="3" name="Content Placeholder 2"/>
          <p:cNvSpPr>
            <a:spLocks noGrp="1"/>
          </p:cNvSpPr>
          <p:nvPr>
            <p:ph idx="1"/>
          </p:nvPr>
        </p:nvSpPr>
        <p:spPr/>
        <p:txBody>
          <a:bodyPr>
            <a:normAutofit/>
          </a:bodyPr>
          <a:lstStyle/>
          <a:p>
            <a:pPr>
              <a:buNone/>
            </a:pPr>
            <a:r>
              <a:rPr lang="en-GB" dirty="0" smtClean="0"/>
              <a:t>Birch (1979):</a:t>
            </a:r>
          </a:p>
          <a:p>
            <a:pPr indent="11113">
              <a:buNone/>
            </a:pPr>
            <a:r>
              <a:rPr lang="en-GB" dirty="0" smtClean="0"/>
              <a:t>‘Of all the net new jobs created in our sample of 5.6 million businesses between 1969 and 1976, two-thirds were created by firms with twenty or fewer employees and about 80 percent were created by firms with 100 or fewer employees’. </a:t>
            </a:r>
            <a:endParaRPr lang="en-US" dirty="0" smtClean="0"/>
          </a:p>
          <a:p>
            <a:pPr>
              <a:buNone/>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1980s: the Enterprise </a:t>
            </a:r>
            <a:br>
              <a:rPr lang="en-GB" dirty="0" smtClean="0">
                <a:solidFill>
                  <a:schemeClr val="accent6"/>
                </a:solidFill>
              </a:rPr>
            </a:br>
            <a:r>
              <a:rPr lang="en-GB" dirty="0" smtClean="0">
                <a:solidFill>
                  <a:schemeClr val="accent6"/>
                </a:solidFill>
              </a:rPr>
              <a:t>Decade</a:t>
            </a:r>
            <a:endParaRPr lang="en-US" dirty="0">
              <a:solidFill>
                <a:schemeClr val="accent6"/>
              </a:solidFill>
            </a:endParaRPr>
          </a:p>
        </p:txBody>
      </p:sp>
      <p:sp>
        <p:nvSpPr>
          <p:cNvPr id="3" name="Content Placeholder 2"/>
          <p:cNvSpPr>
            <a:spLocks noGrp="1"/>
          </p:cNvSpPr>
          <p:nvPr>
            <p:ph idx="1"/>
          </p:nvPr>
        </p:nvSpPr>
        <p:spPr/>
        <p:txBody>
          <a:bodyPr>
            <a:normAutofit/>
          </a:bodyPr>
          <a:lstStyle/>
          <a:p>
            <a:pPr>
              <a:buNone/>
            </a:pPr>
            <a:r>
              <a:rPr lang="en-GB" sz="2600" dirty="0" smtClean="0"/>
              <a:t>In the UK Thatcherism and an ‘enterprise culture’:</a:t>
            </a:r>
            <a:endParaRPr lang="en-US" sz="2600" dirty="0" smtClean="0"/>
          </a:p>
          <a:p>
            <a:pPr indent="11113">
              <a:buNone/>
            </a:pPr>
            <a:r>
              <a:rPr lang="en-GB" sz="2600" dirty="0" smtClean="0"/>
              <a:t>’the full set of conditions that promote high and rising levels of achievement in a country’s economic activity, politics and government, arts and sciences, and also the distinctive private lives of the inhabitants.’ (Centre for Policy Studies)</a:t>
            </a:r>
          </a:p>
          <a:p>
            <a:pPr>
              <a:buNone/>
            </a:pPr>
            <a:endParaRPr lang="en-GB" sz="2600" dirty="0" smtClean="0"/>
          </a:p>
          <a:p>
            <a:pPr marL="0" indent="0">
              <a:buNone/>
            </a:pPr>
            <a:r>
              <a:rPr lang="en-GB" sz="2600" dirty="0" smtClean="0"/>
              <a:t>In the USA </a:t>
            </a:r>
            <a:r>
              <a:rPr lang="en-GB" sz="2600" dirty="0" err="1" smtClean="0"/>
              <a:t>Reaganism</a:t>
            </a:r>
            <a:r>
              <a:rPr lang="en-GB" sz="2600" dirty="0" smtClean="0"/>
              <a:t>:  a belief in supply-side monetarist economics, free markets, limiting state control, reducing regulation.</a:t>
            </a:r>
          </a:p>
          <a:p>
            <a:pPr>
              <a:buNone/>
            </a:pPr>
            <a:endParaRPr lang="en-GB" sz="2600" dirty="0" smtClean="0"/>
          </a:p>
          <a:p>
            <a:pPr>
              <a:buNone/>
            </a:pPr>
            <a:endParaRPr lang="en-US" sz="2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The 21</a:t>
            </a:r>
            <a:r>
              <a:rPr lang="en-GB" baseline="30000" dirty="0" smtClean="0">
                <a:solidFill>
                  <a:schemeClr val="accent6"/>
                </a:solidFill>
              </a:rPr>
              <a:t>st</a:t>
            </a:r>
            <a:r>
              <a:rPr lang="en-GB" dirty="0" smtClean="0">
                <a:solidFill>
                  <a:schemeClr val="accent6"/>
                </a:solidFill>
              </a:rPr>
              <a:t> Century and </a:t>
            </a:r>
            <a:br>
              <a:rPr lang="en-GB" dirty="0" smtClean="0">
                <a:solidFill>
                  <a:schemeClr val="accent6"/>
                </a:solidFill>
              </a:rPr>
            </a:br>
            <a:r>
              <a:rPr lang="en-GB" dirty="0" smtClean="0">
                <a:solidFill>
                  <a:schemeClr val="accent6"/>
                </a:solidFill>
              </a:rPr>
              <a:t>a Focus on Entrepreneurship</a:t>
            </a:r>
            <a:endParaRPr lang="en-US" dirty="0">
              <a:solidFill>
                <a:schemeClr val="accent6"/>
              </a:solidFill>
            </a:endParaRPr>
          </a:p>
        </p:txBody>
      </p:sp>
      <p:sp>
        <p:nvSpPr>
          <p:cNvPr id="3" name="Content Placeholder 2"/>
          <p:cNvSpPr>
            <a:spLocks noGrp="1"/>
          </p:cNvSpPr>
          <p:nvPr>
            <p:ph idx="1"/>
          </p:nvPr>
        </p:nvSpPr>
        <p:spPr/>
        <p:txBody>
          <a:bodyPr>
            <a:normAutofit/>
          </a:bodyPr>
          <a:lstStyle/>
          <a:p>
            <a:pPr>
              <a:buNone/>
            </a:pPr>
            <a:r>
              <a:rPr lang="en-GB" sz="2600" dirty="0" smtClean="0"/>
              <a:t>UK 2004:</a:t>
            </a:r>
          </a:p>
          <a:p>
            <a:pPr indent="11113">
              <a:buNone/>
            </a:pPr>
            <a:r>
              <a:rPr lang="en-GB" sz="2600" dirty="0" smtClean="0"/>
              <a:t> ‘This government recognises that enterprise is a vital contributor to the health of our economy and to diversity of opportunity in our society. Enterprise boosts productivity, increases competition and innovation, creates employment and prosperity, and revitalises our communities.’</a:t>
            </a:r>
            <a:endParaRPr lang="en-US" sz="2600" dirty="0" smtClean="0"/>
          </a:p>
          <a:p>
            <a:pPr>
              <a:spcBef>
                <a:spcPts val="1800"/>
              </a:spcBef>
              <a:buNone/>
            </a:pPr>
            <a:r>
              <a:rPr lang="en-GB" sz="2600" dirty="0" smtClean="0"/>
              <a:t>Also:</a:t>
            </a:r>
          </a:p>
          <a:p>
            <a:r>
              <a:rPr lang="en-GB" sz="2600" dirty="0" smtClean="0"/>
              <a:t>Global Entrepreneurship Monitor (GEM)</a:t>
            </a:r>
          </a:p>
          <a:p>
            <a:r>
              <a:rPr lang="en-GB" sz="2600" dirty="0" smtClean="0"/>
              <a:t>A recognition of social enterprise</a:t>
            </a:r>
            <a:endParaRPr lang="en-US" sz="2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The New Economy</a:t>
            </a:r>
            <a:endParaRPr lang="en-US" dirty="0">
              <a:solidFill>
                <a:schemeClr val="accent6"/>
              </a:solidFill>
            </a:endParaRPr>
          </a:p>
        </p:txBody>
      </p:sp>
      <p:sp>
        <p:nvSpPr>
          <p:cNvPr id="3" name="Content Placeholder 2"/>
          <p:cNvSpPr>
            <a:spLocks noGrp="1"/>
          </p:cNvSpPr>
          <p:nvPr>
            <p:ph idx="1"/>
          </p:nvPr>
        </p:nvSpPr>
        <p:spPr/>
        <p:txBody>
          <a:bodyPr>
            <a:normAutofit/>
          </a:bodyPr>
          <a:lstStyle/>
          <a:p>
            <a:pPr marL="0" indent="0">
              <a:buNone/>
            </a:pPr>
            <a:r>
              <a:rPr lang="en-GB" sz="2800" dirty="0" smtClean="0"/>
              <a:t>The Third Wave (Toffler)</a:t>
            </a:r>
          </a:p>
          <a:p>
            <a:pPr marL="0" indent="0">
              <a:buNone/>
            </a:pPr>
            <a:r>
              <a:rPr lang="en-GB" sz="2800" dirty="0" smtClean="0"/>
              <a:t>The Entrepreneurial Economy (</a:t>
            </a:r>
            <a:r>
              <a:rPr lang="en-GB" sz="2800" dirty="0" err="1" smtClean="0"/>
              <a:t>Audretsch</a:t>
            </a:r>
            <a:r>
              <a:rPr lang="en-GB" sz="2800" dirty="0" smtClean="0"/>
              <a:t> </a:t>
            </a:r>
            <a:r>
              <a:rPr lang="en-GB" sz="2800" i="1" dirty="0" smtClean="0"/>
              <a:t>et al</a:t>
            </a:r>
            <a:r>
              <a:rPr lang="en-GB" sz="2800" dirty="0" smtClean="0"/>
              <a:t> )</a:t>
            </a:r>
          </a:p>
          <a:p>
            <a:pPr marL="0" indent="0">
              <a:buNone/>
            </a:pPr>
            <a:endParaRPr lang="en-GB" dirty="0" smtClean="0"/>
          </a:p>
          <a:p>
            <a:pPr marL="0" indent="0">
              <a:buNone/>
            </a:pPr>
            <a:endParaRPr lang="en-GB" dirty="0" smtClean="0"/>
          </a:p>
          <a:p>
            <a:pPr marL="0" indent="0">
              <a:buNone/>
            </a:pPr>
            <a:endParaRPr lang="en-US" dirty="0"/>
          </a:p>
        </p:txBody>
      </p:sp>
      <p:graphicFrame>
        <p:nvGraphicFramePr>
          <p:cNvPr id="4" name="Table 3"/>
          <p:cNvGraphicFramePr>
            <a:graphicFrameLocks noGrp="1"/>
          </p:cNvGraphicFramePr>
          <p:nvPr/>
        </p:nvGraphicFramePr>
        <p:xfrm>
          <a:off x="571472" y="2714620"/>
          <a:ext cx="8064896" cy="3456384"/>
        </p:xfrm>
        <a:graphic>
          <a:graphicData uri="http://schemas.openxmlformats.org/drawingml/2006/table">
            <a:tbl>
              <a:tblPr firstRow="1" bandRow="1">
                <a:effectLst/>
                <a:tableStyleId>{5C22544A-7EE6-4342-B048-85BDC9FD1C3A}</a:tableStyleId>
              </a:tblPr>
              <a:tblGrid>
                <a:gridCol w="4032448"/>
                <a:gridCol w="4032448"/>
              </a:tblGrid>
              <a:tr h="3456384">
                <a:tc>
                  <a:txBody>
                    <a:bodyPr/>
                    <a:lstStyle/>
                    <a:p>
                      <a:endParaRPr lang="en-GB" sz="2000" b="1" dirty="0" smtClean="0">
                        <a:solidFill>
                          <a:schemeClr val="tx1"/>
                        </a:solidFill>
                      </a:endParaRPr>
                    </a:p>
                    <a:p>
                      <a:r>
                        <a:rPr lang="en-GB" sz="2000" b="1" dirty="0" smtClean="0">
                          <a:solidFill>
                            <a:schemeClr val="tx1"/>
                          </a:solidFill>
                        </a:rPr>
                        <a:t>          </a:t>
                      </a:r>
                      <a:r>
                        <a:rPr lang="en-GB" sz="2000" b="1" dirty="0" err="1" smtClean="0">
                          <a:solidFill>
                            <a:schemeClr val="tx1"/>
                          </a:solidFill>
                        </a:rPr>
                        <a:t>Fordism</a:t>
                      </a:r>
                      <a:endParaRPr lang="en-US" sz="2000" dirty="0" smtClean="0">
                        <a:solidFill>
                          <a:schemeClr val="tx1"/>
                        </a:solidFill>
                      </a:endParaRPr>
                    </a:p>
                    <a:p>
                      <a:r>
                        <a:rPr lang="en-GB" sz="2000" b="0" dirty="0" smtClean="0">
                          <a:solidFill>
                            <a:schemeClr val="tx1"/>
                          </a:solidFill>
                        </a:rPr>
                        <a:t>Slow innovation</a:t>
                      </a:r>
                      <a:endParaRPr lang="en-US" sz="2000" b="0" dirty="0" smtClean="0">
                        <a:solidFill>
                          <a:schemeClr val="tx1"/>
                        </a:solidFill>
                      </a:endParaRPr>
                    </a:p>
                    <a:p>
                      <a:r>
                        <a:rPr lang="en-GB" sz="2000" b="0" dirty="0" smtClean="0">
                          <a:solidFill>
                            <a:schemeClr val="tx1"/>
                          </a:solidFill>
                        </a:rPr>
                        <a:t>Dedicated production technology</a:t>
                      </a:r>
                      <a:endParaRPr lang="en-US" sz="2000" b="0" dirty="0" smtClean="0">
                        <a:solidFill>
                          <a:schemeClr val="tx1"/>
                        </a:solidFill>
                      </a:endParaRPr>
                    </a:p>
                    <a:p>
                      <a:pPr marL="265113" indent="-265113"/>
                      <a:r>
                        <a:rPr lang="en-GB" sz="2000" b="0" dirty="0" smtClean="0">
                          <a:solidFill>
                            <a:schemeClr val="tx1"/>
                          </a:solidFill>
                        </a:rPr>
                        <a:t>Mass production of homogeneous products</a:t>
                      </a:r>
                      <a:endParaRPr lang="en-US" sz="2000" b="0" dirty="0" smtClean="0">
                        <a:solidFill>
                          <a:schemeClr val="tx1"/>
                        </a:solidFill>
                      </a:endParaRPr>
                    </a:p>
                    <a:p>
                      <a:r>
                        <a:rPr lang="en-GB" sz="2000" b="0" dirty="0" smtClean="0">
                          <a:solidFill>
                            <a:schemeClr val="tx1"/>
                          </a:solidFill>
                        </a:rPr>
                        <a:t>Mass marketing</a:t>
                      </a:r>
                      <a:endParaRPr lang="en-US" sz="2000" b="0" dirty="0" smtClean="0">
                        <a:solidFill>
                          <a:schemeClr val="tx1"/>
                        </a:solidFill>
                      </a:endParaRPr>
                    </a:p>
                    <a:p>
                      <a:r>
                        <a:rPr lang="en-GB" sz="2000" b="0" dirty="0" smtClean="0">
                          <a:solidFill>
                            <a:schemeClr val="tx1"/>
                          </a:solidFill>
                        </a:rPr>
                        <a:t>Large inventories</a:t>
                      </a:r>
                      <a:endParaRPr lang="en-US" sz="2000" b="0" dirty="0" smtClean="0">
                        <a:solidFill>
                          <a:schemeClr val="tx1"/>
                        </a:solidFill>
                      </a:endParaRPr>
                    </a:p>
                    <a:p>
                      <a:r>
                        <a:rPr lang="en-GB" sz="2000" b="0" dirty="0" smtClean="0">
                          <a:solidFill>
                            <a:schemeClr val="tx1"/>
                          </a:solidFill>
                        </a:rPr>
                        <a:t>Vertical and horizontal integration</a:t>
                      </a:r>
                      <a:endParaRPr lang="en-US" sz="2000" b="0" dirty="0" smtClean="0">
                        <a:solidFill>
                          <a:schemeClr val="tx1"/>
                        </a:solidFill>
                      </a:endParaRPr>
                    </a:p>
                    <a:p>
                      <a:r>
                        <a:rPr lang="en-GB" sz="2000" b="0" dirty="0" smtClean="0">
                          <a:solidFill>
                            <a:schemeClr val="tx1"/>
                          </a:solidFill>
                        </a:rPr>
                        <a:t>Mechanistic organisation</a:t>
                      </a:r>
                      <a:endParaRPr lang="en-US" sz="2000" b="0" dirty="0" smtClean="0">
                        <a:solidFill>
                          <a:schemeClr val="tx1"/>
                        </a:solidFill>
                      </a:endParaRPr>
                    </a:p>
                    <a:p>
                      <a:endParaRPr lang="en-US" sz="2000" dirty="0">
                        <a:noFill/>
                      </a:endParaRPr>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2000" b="1"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2000" b="1" dirty="0" smtClean="0">
                          <a:solidFill>
                            <a:schemeClr val="tx1"/>
                          </a:solidFill>
                        </a:rPr>
                        <a:t>           Post-</a:t>
                      </a:r>
                      <a:r>
                        <a:rPr lang="en-GB" sz="2000" b="1" dirty="0" err="1" smtClean="0">
                          <a:solidFill>
                            <a:schemeClr val="tx1"/>
                          </a:solidFill>
                        </a:rPr>
                        <a:t>Fordism</a:t>
                      </a:r>
                      <a:endParaRPr lang="en-US" sz="2000" dirty="0" smtClean="0">
                        <a:solidFill>
                          <a:schemeClr val="tx1"/>
                        </a:solidFill>
                      </a:endParaRPr>
                    </a:p>
                    <a:p>
                      <a:r>
                        <a:rPr lang="en-GB" sz="2000" b="0" dirty="0" smtClean="0">
                          <a:solidFill>
                            <a:schemeClr val="tx1"/>
                          </a:solidFill>
                        </a:rPr>
                        <a:t>Fast innovation</a:t>
                      </a:r>
                      <a:endParaRPr lang="en-US" sz="2000" b="0" dirty="0" smtClean="0">
                        <a:solidFill>
                          <a:schemeClr val="tx1"/>
                        </a:solidFill>
                      </a:endParaRPr>
                    </a:p>
                    <a:p>
                      <a:r>
                        <a:rPr lang="en-GB" sz="2000" b="0" dirty="0" smtClean="0">
                          <a:solidFill>
                            <a:schemeClr val="tx1"/>
                          </a:solidFill>
                        </a:rPr>
                        <a:t>Flexible production technology</a:t>
                      </a:r>
                      <a:endParaRPr lang="en-US" sz="2000" b="0" dirty="0" smtClean="0">
                        <a:solidFill>
                          <a:schemeClr val="tx1"/>
                        </a:solidFill>
                      </a:endParaRPr>
                    </a:p>
                    <a:p>
                      <a:pPr marL="176213" indent="-176213"/>
                      <a:r>
                        <a:rPr lang="en-GB" sz="2000" b="0" dirty="0" smtClean="0">
                          <a:solidFill>
                            <a:schemeClr val="tx1"/>
                          </a:solidFill>
                        </a:rPr>
                        <a:t>Small batch production of differentiated products</a:t>
                      </a:r>
                      <a:endParaRPr lang="en-US" sz="2000" b="0" dirty="0" smtClean="0">
                        <a:solidFill>
                          <a:schemeClr val="tx1"/>
                        </a:solidFill>
                      </a:endParaRPr>
                    </a:p>
                    <a:p>
                      <a:r>
                        <a:rPr lang="en-GB" sz="2000" b="0" dirty="0" smtClean="0">
                          <a:solidFill>
                            <a:schemeClr val="tx1"/>
                          </a:solidFill>
                        </a:rPr>
                        <a:t>Niche marketing</a:t>
                      </a:r>
                      <a:endParaRPr lang="en-US" sz="2000" b="0" dirty="0" smtClean="0">
                        <a:solidFill>
                          <a:schemeClr val="tx1"/>
                        </a:solidFill>
                      </a:endParaRPr>
                    </a:p>
                    <a:p>
                      <a:r>
                        <a:rPr lang="en-GB" sz="2000" b="0" dirty="0" smtClean="0">
                          <a:solidFill>
                            <a:schemeClr val="tx1"/>
                          </a:solidFill>
                        </a:rPr>
                        <a:t>Low inventories</a:t>
                      </a:r>
                      <a:endParaRPr lang="en-US" sz="2000" b="0" dirty="0" smtClean="0">
                        <a:solidFill>
                          <a:schemeClr val="tx1"/>
                        </a:solidFill>
                      </a:endParaRPr>
                    </a:p>
                    <a:p>
                      <a:r>
                        <a:rPr lang="en-GB" sz="2000" b="0" dirty="0" smtClean="0">
                          <a:solidFill>
                            <a:schemeClr val="tx1"/>
                          </a:solidFill>
                        </a:rPr>
                        <a:t>Vertical and horizontal disintegration</a:t>
                      </a:r>
                      <a:endParaRPr lang="en-US" sz="2000" b="0" dirty="0" smtClean="0">
                        <a:solidFill>
                          <a:schemeClr val="tx1"/>
                        </a:solidFill>
                      </a:endParaRPr>
                    </a:p>
                    <a:p>
                      <a:r>
                        <a:rPr lang="en-GB" sz="2000" b="0" dirty="0" smtClean="0">
                          <a:solidFill>
                            <a:schemeClr val="tx1"/>
                          </a:solidFill>
                        </a:rPr>
                        <a:t>Organic organisation</a:t>
                      </a:r>
                      <a:endParaRPr lang="en-US" sz="2000" b="0" dirty="0" smtClean="0">
                        <a:solidFill>
                          <a:schemeClr val="tx1"/>
                        </a:solidFill>
                      </a:endParaRPr>
                    </a:p>
                    <a:p>
                      <a:endParaRPr lang="en-US" sz="2000" dirty="0">
                        <a:noFill/>
                      </a:endParaRPr>
                    </a:p>
                  </a:txBody>
                  <a:tcPr>
                    <a:noFill/>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14356"/>
            <a:ext cx="8229600" cy="689292"/>
          </a:xfrm>
        </p:spPr>
        <p:txBody>
          <a:bodyPr>
            <a:normAutofit fontScale="90000"/>
          </a:bodyPr>
          <a:lstStyle/>
          <a:p>
            <a:r>
              <a:rPr lang="en-GB" dirty="0" smtClean="0">
                <a:solidFill>
                  <a:schemeClr val="accent6"/>
                </a:solidFill>
              </a:rPr>
              <a:t>Features of the </a:t>
            </a:r>
            <a:br>
              <a:rPr lang="en-GB" dirty="0" smtClean="0">
                <a:solidFill>
                  <a:schemeClr val="accent6"/>
                </a:solidFill>
              </a:rPr>
            </a:br>
            <a:r>
              <a:rPr lang="en-GB" dirty="0" smtClean="0">
                <a:solidFill>
                  <a:schemeClr val="accent6"/>
                </a:solidFill>
              </a:rPr>
              <a:t>New Economy</a:t>
            </a:r>
            <a:r>
              <a:rPr lang="en-US" dirty="0" smtClean="0">
                <a:solidFill>
                  <a:schemeClr val="accent6"/>
                </a:solidFill>
              </a:rPr>
              <a:t/>
            </a:r>
            <a:br>
              <a:rPr lang="en-US" dirty="0" smtClean="0">
                <a:solidFill>
                  <a:schemeClr val="accent6"/>
                </a:solidFill>
              </a:rPr>
            </a:br>
            <a:endParaRPr lang="en-US" dirty="0">
              <a:solidFill>
                <a:schemeClr val="accent6"/>
              </a:solidFill>
            </a:endParaRPr>
          </a:p>
        </p:txBody>
      </p:sp>
      <p:sp>
        <p:nvSpPr>
          <p:cNvPr id="3" name="Content Placeholder 2"/>
          <p:cNvSpPr>
            <a:spLocks noGrp="1"/>
          </p:cNvSpPr>
          <p:nvPr>
            <p:ph idx="1"/>
          </p:nvPr>
        </p:nvSpPr>
        <p:spPr/>
        <p:txBody>
          <a:bodyPr>
            <a:normAutofit/>
          </a:bodyPr>
          <a:lstStyle/>
          <a:p>
            <a:endParaRPr lang="en-US" dirty="0" smtClean="0"/>
          </a:p>
          <a:p>
            <a:endParaRPr lang="en-US" dirty="0"/>
          </a:p>
        </p:txBody>
      </p:sp>
      <p:graphicFrame>
        <p:nvGraphicFramePr>
          <p:cNvPr id="5" name="Table 4"/>
          <p:cNvGraphicFramePr>
            <a:graphicFrameLocks noGrp="1"/>
          </p:cNvGraphicFramePr>
          <p:nvPr/>
        </p:nvGraphicFramePr>
        <p:xfrm>
          <a:off x="323529" y="1268758"/>
          <a:ext cx="8352927" cy="4752530"/>
        </p:xfrm>
        <a:graphic>
          <a:graphicData uri="http://schemas.openxmlformats.org/drawingml/2006/table">
            <a:tbl>
              <a:tblPr firstRow="1" bandRow="1">
                <a:tableStyleId>{5C22544A-7EE6-4342-B048-85BDC9FD1C3A}</a:tableStyleId>
              </a:tblPr>
              <a:tblGrid>
                <a:gridCol w="2784309"/>
                <a:gridCol w="2784309"/>
                <a:gridCol w="2784309"/>
              </a:tblGrid>
              <a:tr h="380203">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i="1" dirty="0" smtClean="0">
                          <a:solidFill>
                            <a:schemeClr val="tx1"/>
                          </a:solidFill>
                        </a:rPr>
                        <a:t>Factor</a:t>
                      </a:r>
                      <a:endParaRPr lang="en-US" dirty="0"/>
                    </a:p>
                  </a:txBody>
                  <a:tcPr>
                    <a:noFill/>
                  </a:tcPr>
                </a:tc>
                <a:tc>
                  <a:txBody>
                    <a:bodyPr/>
                    <a:lstStyle/>
                    <a:p>
                      <a:pPr algn="ctr"/>
                      <a:r>
                        <a:rPr lang="en-GB" i="1" dirty="0" smtClean="0">
                          <a:solidFill>
                            <a:schemeClr val="tx1"/>
                          </a:solidFill>
                        </a:rPr>
                        <a:t>New economy</a:t>
                      </a:r>
                      <a:endParaRPr lang="en-US" dirty="0"/>
                    </a:p>
                  </a:txBody>
                  <a:tcPr>
                    <a:no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i="1" dirty="0" smtClean="0">
                          <a:solidFill>
                            <a:schemeClr val="tx1"/>
                          </a:solidFill>
                        </a:rPr>
                        <a:t>Old economy</a:t>
                      </a:r>
                    </a:p>
                  </a:txBody>
                  <a:tcPr>
                    <a:noFill/>
                  </a:tcPr>
                </a:tc>
              </a:tr>
              <a:tr h="66535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Unit of analysis</a:t>
                      </a:r>
                      <a:endParaRPr lang="en-US" dirty="0"/>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The entrepreneur</a:t>
                      </a:r>
                    </a:p>
                    <a:p>
                      <a:endParaRPr lang="en-US" dirty="0"/>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The plant/business</a:t>
                      </a:r>
                      <a:endParaRPr lang="en-US" dirty="0" smtClean="0">
                        <a:solidFill>
                          <a:schemeClr val="tx1"/>
                        </a:solidFill>
                      </a:endParaRPr>
                    </a:p>
                  </a:txBody>
                  <a:tcPr>
                    <a:noFill/>
                  </a:tcPr>
                </a:tc>
              </a:tr>
              <a:tr h="38020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Policy instrument</a:t>
                      </a:r>
                      <a:endParaRPr lang="en-US" dirty="0"/>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Knowledge infrastructure</a:t>
                      </a:r>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Interest rates</a:t>
                      </a:r>
                      <a:endParaRPr lang="en-US" dirty="0" smtClean="0">
                        <a:solidFill>
                          <a:schemeClr val="tx1"/>
                        </a:solidFill>
                      </a:endParaRPr>
                    </a:p>
                  </a:txBody>
                  <a:tcPr>
                    <a:noFill/>
                  </a:tcPr>
                </a:tc>
              </a:tr>
              <a:tr h="66535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Entry criteria</a:t>
                      </a:r>
                      <a:endParaRPr lang="en-US" dirty="0"/>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Knowledge (available to all)</a:t>
                      </a:r>
                    </a:p>
                    <a:p>
                      <a:endParaRPr lang="en-US" dirty="0"/>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Financial capital (available to a few)</a:t>
                      </a:r>
                      <a:endParaRPr lang="en-US" dirty="0" smtClean="0">
                        <a:solidFill>
                          <a:schemeClr val="tx1"/>
                        </a:solidFill>
                      </a:endParaRPr>
                    </a:p>
                  </a:txBody>
                  <a:tcPr>
                    <a:noFill/>
                  </a:tcPr>
                </a:tc>
              </a:tr>
              <a:tr h="38020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Growth drivers</a:t>
                      </a:r>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Entrepreneurs</a:t>
                      </a:r>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Managers</a:t>
                      </a:r>
                      <a:endParaRPr lang="en-US" dirty="0" smtClean="0">
                        <a:solidFill>
                          <a:schemeClr val="tx1"/>
                        </a:solidFill>
                      </a:endParaRPr>
                    </a:p>
                  </a:txBody>
                  <a:tcPr>
                    <a:noFill/>
                  </a:tcPr>
                </a:tc>
              </a:tr>
              <a:tr h="66535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Source of competitiveness</a:t>
                      </a:r>
                    </a:p>
                    <a:p>
                      <a:endParaRPr lang="en-US" dirty="0"/>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Knowledge and value added </a:t>
                      </a:r>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Economies of scale and cost reduction </a:t>
                      </a:r>
                      <a:endParaRPr lang="en-US" dirty="0" smtClean="0">
                        <a:solidFill>
                          <a:schemeClr val="tx1"/>
                        </a:solidFill>
                      </a:endParaRPr>
                    </a:p>
                  </a:txBody>
                  <a:tcPr>
                    <a:noFill/>
                  </a:tcPr>
                </a:tc>
              </a:tr>
              <a:tr h="66535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Infrastructure required</a:t>
                      </a:r>
                      <a:endParaRPr lang="en-US" dirty="0" smtClean="0">
                        <a:solidFill>
                          <a:schemeClr val="tx1"/>
                        </a:solidFill>
                      </a:endParaRPr>
                    </a:p>
                    <a:p>
                      <a:endParaRPr lang="en-US" dirty="0"/>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Knowledge infrastructure</a:t>
                      </a:r>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Transport infrastructure</a:t>
                      </a:r>
                      <a:endParaRPr lang="en-US" dirty="0" smtClean="0"/>
                    </a:p>
                    <a:p>
                      <a:r>
                        <a:rPr lang="en-GB" dirty="0" smtClean="0">
                          <a:solidFill>
                            <a:schemeClr val="tx1"/>
                          </a:solidFill>
                        </a:rPr>
                        <a:t>Labour supply</a:t>
                      </a:r>
                      <a:endParaRPr lang="en-US" dirty="0" smtClean="0">
                        <a:solidFill>
                          <a:schemeClr val="tx1"/>
                        </a:solidFill>
                      </a:endParaRPr>
                    </a:p>
                  </a:txBody>
                  <a:tcPr>
                    <a:noFill/>
                  </a:tcPr>
                </a:tc>
              </a:tr>
              <a:tr h="950505">
                <a:tc>
                  <a:txBody>
                    <a:bodyPr/>
                    <a:lstStyle/>
                    <a:p>
                      <a:r>
                        <a:rPr lang="en-GB" dirty="0" smtClean="0">
                          <a:solidFill>
                            <a:schemeClr val="tx1"/>
                          </a:solidFill>
                        </a:rPr>
                        <a:t>Convergence</a:t>
                      </a:r>
                      <a:endParaRPr lang="en-US" dirty="0"/>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Knowledge stays regional</a:t>
                      </a:r>
                      <a:endParaRPr lang="en-US" dirty="0" smtClean="0">
                        <a:solidFill>
                          <a:schemeClr val="tx1"/>
                        </a:solidFill>
                      </a:endParaRPr>
                    </a:p>
                  </a:txBody>
                  <a:tcP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Capital moves to lower wage areas</a:t>
                      </a:r>
                      <a:endParaRPr lang="en-US" dirty="0" smtClean="0">
                        <a:solidFill>
                          <a:schemeClr val="tx1"/>
                        </a:solidFill>
                      </a:endParaRPr>
                    </a:p>
                    <a:p>
                      <a:endParaRPr lang="en-US" dirty="0"/>
                    </a:p>
                  </a:txBody>
                  <a:tcPr>
                    <a:noFill/>
                  </a:tcP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Where Are We Now?</a:t>
            </a:r>
            <a:endParaRPr lang="en-US" dirty="0">
              <a:solidFill>
                <a:schemeClr val="accent6"/>
              </a:solidFill>
            </a:endParaRPr>
          </a:p>
        </p:txBody>
      </p:sp>
      <p:sp>
        <p:nvSpPr>
          <p:cNvPr id="3" name="Content Placeholder 2"/>
          <p:cNvSpPr>
            <a:spLocks noGrp="1"/>
          </p:cNvSpPr>
          <p:nvPr>
            <p:ph idx="1"/>
          </p:nvPr>
        </p:nvSpPr>
        <p:spPr/>
        <p:txBody>
          <a:bodyPr>
            <a:normAutofit lnSpcReduction="10000"/>
          </a:bodyPr>
          <a:lstStyle/>
          <a:p>
            <a:pPr marL="265113" indent="-265113"/>
            <a:r>
              <a:rPr lang="en-GB" dirty="0" smtClean="0"/>
              <a:t>Over the last 300 or so years the perception of enterprise and the role of entrepreneurship and small businesses has evolved.</a:t>
            </a:r>
          </a:p>
          <a:p>
            <a:pPr marL="265113" indent="-265113"/>
            <a:r>
              <a:rPr lang="en-GB" dirty="0" err="1" smtClean="0"/>
              <a:t>Fordism</a:t>
            </a:r>
            <a:r>
              <a:rPr lang="en-GB" dirty="0" smtClean="0"/>
              <a:t> and the apparent superiority of the bigger business are succumbing to a third wave in which entrepreneurship and the smaller business are play a key part. </a:t>
            </a:r>
          </a:p>
          <a:p>
            <a:pPr marL="265113" indent="-265113"/>
            <a:r>
              <a:rPr lang="en-GB" dirty="0" smtClean="0"/>
              <a:t>The interest in entrepreneurship and small businesses continues</a:t>
            </a:r>
          </a:p>
          <a:p>
            <a:pPr>
              <a:buNone/>
            </a:pPr>
            <a:endParaRPr lang="en-US" dirty="0" smtClean="0"/>
          </a:p>
          <a:p>
            <a:pPr>
              <a:buNone/>
            </a:pP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mtClean="0">
                <a:solidFill>
                  <a:schemeClr val="accent6"/>
                </a:solidFill>
              </a:rPr>
              <a:t>Summary</a:t>
            </a:r>
            <a:endParaRPr lang="en-US" dirty="0">
              <a:solidFill>
                <a:schemeClr val="accent6"/>
              </a:solidFill>
            </a:endParaRPr>
          </a:p>
        </p:txBody>
      </p:sp>
      <p:sp>
        <p:nvSpPr>
          <p:cNvPr id="3" name="Content Placeholder 2"/>
          <p:cNvSpPr>
            <a:spLocks noGrp="1"/>
          </p:cNvSpPr>
          <p:nvPr>
            <p:ph idx="1"/>
          </p:nvPr>
        </p:nvSpPr>
        <p:spPr>
          <a:xfrm>
            <a:off x="457200" y="1600200"/>
            <a:ext cx="8363272" cy="4525963"/>
          </a:xfrm>
        </p:spPr>
        <p:txBody>
          <a:bodyPr>
            <a:noAutofit/>
          </a:bodyPr>
          <a:lstStyle/>
          <a:p>
            <a:pPr lvl="0"/>
            <a:r>
              <a:rPr lang="en-GB" sz="2000" dirty="0" smtClean="0"/>
              <a:t>Our understanding of entrepreneurship and its relevance has been evolving since </a:t>
            </a:r>
            <a:r>
              <a:rPr lang="en-GB" sz="2000" dirty="0" err="1" smtClean="0"/>
              <a:t>Cantillon</a:t>
            </a:r>
            <a:r>
              <a:rPr lang="en-GB" sz="2000" dirty="0" smtClean="0"/>
              <a:t> introduced the entrepreneur 250 years ago. </a:t>
            </a:r>
            <a:endParaRPr lang="en-US" sz="2000" dirty="0" smtClean="0"/>
          </a:p>
          <a:p>
            <a:pPr lvl="0"/>
            <a:r>
              <a:rPr lang="en-GB" sz="2000" dirty="0" smtClean="0"/>
              <a:t>The Industrial Revolution and subsequent development in economies of scale and </a:t>
            </a:r>
            <a:r>
              <a:rPr lang="en-GB" sz="2000" dirty="0" err="1" smtClean="0"/>
              <a:t>Fordism</a:t>
            </a:r>
            <a:r>
              <a:rPr lang="en-GB" sz="2000" dirty="0" smtClean="0"/>
              <a:t> seemed, by the mid 1900s, to be leading to the demise of the small business. </a:t>
            </a:r>
            <a:endParaRPr lang="en-US" sz="2000" dirty="0" smtClean="0"/>
          </a:p>
          <a:p>
            <a:pPr lvl="0"/>
            <a:r>
              <a:rPr lang="en-GB" sz="2000" dirty="0" smtClean="0"/>
              <a:t>However interest in small businesses was revived when, at the end of the 1970s at a time of rising unemployment, Birch showed that they were the major creators of both gross and net new jobs. </a:t>
            </a:r>
            <a:endParaRPr lang="en-US" sz="2000" dirty="0" smtClean="0"/>
          </a:p>
          <a:p>
            <a:pPr lvl="0"/>
            <a:r>
              <a:rPr lang="en-GB" sz="2000" dirty="0" smtClean="0"/>
              <a:t>For the last 30 years or so entrepreneurs have been encouraged and supported, not least because it is they who create small businesses.</a:t>
            </a:r>
            <a:endParaRPr lang="en-US" sz="2000" dirty="0" smtClean="0"/>
          </a:p>
          <a:p>
            <a:pPr lvl="0"/>
            <a:r>
              <a:rPr lang="en-GB" sz="2000" dirty="0" smtClean="0"/>
              <a:t>With the emergence of ‘third wave’ entrepreneurial economies, the value of enterprise and entrepreneurship has been further emphasised. </a:t>
            </a:r>
            <a:endParaRPr lang="en-US"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315</TotalTime>
  <Words>1096</Words>
  <Application>Microsoft Office PowerPoint</Application>
  <PresentationFormat>On-screen Show (4:3)</PresentationFormat>
  <Paragraphs>111</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PowerPoint Presentation</vt:lpstr>
      <vt:lpstr>Key Concepts</vt:lpstr>
      <vt:lpstr>Learning Objectives</vt:lpstr>
      <vt:lpstr>Identifying the  Entrepreneur</vt:lpstr>
      <vt:lpstr>The Fruits of Enterprise</vt:lpstr>
      <vt:lpstr>The Rise of Big Business</vt:lpstr>
      <vt:lpstr>The Decline of  Small Business</vt:lpstr>
      <vt:lpstr>A Better Understanding of Entrepreneurs and Small Business</vt:lpstr>
      <vt:lpstr>1970s and Rising  Unemployment</vt:lpstr>
      <vt:lpstr>Identifying the Source of  New Jobs</vt:lpstr>
      <vt:lpstr>1980s: the Enterprise  Decade</vt:lpstr>
      <vt:lpstr>The 21st Century and  a Focus on Entrepreneurship</vt:lpstr>
      <vt:lpstr>The New Economy</vt:lpstr>
      <vt:lpstr>Features of the  New Economy </vt:lpstr>
      <vt:lpstr>Where Are We Now?</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dc:title>
  <dc:creator>Simon Bridge</dc:creator>
  <cp:lastModifiedBy>Thomas, Christopher (Business)</cp:lastModifiedBy>
  <cp:revision>22</cp:revision>
  <dcterms:created xsi:type="dcterms:W3CDTF">2012-09-30T06:52:48Z</dcterms:created>
  <dcterms:modified xsi:type="dcterms:W3CDTF">2016-12-05T10:54:06Z</dcterms:modified>
</cp:coreProperties>
</file>