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Layouts/slideLayout7.xml" ContentType="application/vnd.openxmlformats-officedocument.presentationml.slideLayout+xml"/>
  <Override PartName="/ppt/presProps.xml" ContentType="application/vnd.openxmlformats-officedocument.presentationml.presProps+xml"/>
  <Default Extension="jpeg" ContentType="image/jpeg"/>
  <Override PartName="/ppt/slideLayouts/slideLayout3.xml" ContentType="application/vnd.openxmlformats-officedocument.presentationml.slideLayout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viewProps.xml" ContentType="application/vnd.openxmlformats-officedocument.presentationml.viewProps+xml"/>
  <Default Extension="bin" ContentType="application/vnd.openxmlformats-officedocument.presentationml.printerSettings"/>
  <Default Extension="rels" ContentType="application/vnd.openxmlformats-package.relationships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6.xml" ContentType="application/vnd.openxmlformats-officedocument.presentationml.slide+xml"/>
  <Override PartName="/ppt/slides/slide1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r:id="rId1"/>
  </p:sldMasterIdLst>
  <p:sldIdLst>
    <p:sldId id="256" r:id="rId2"/>
    <p:sldId id="257" r:id="rId3"/>
    <p:sldId id="261" r:id="rId4"/>
    <p:sldId id="262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howOutlineIcons="0">
    <p:restoredLeft sz="15620"/>
    <p:restoredTop sz="96161" autoAdjust="0"/>
  </p:normalViewPr>
  <p:slideViewPr>
    <p:cSldViewPr snapToObjects="1">
      <p:cViewPr varScale="1">
        <p:scale>
          <a:sx n="104" d="100"/>
          <a:sy n="104" d="100"/>
        </p:scale>
        <p:origin x="-47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4" Type="http://schemas.openxmlformats.org/officeDocument/2006/relationships/slide" Target="slides/slide13.xml"/><Relationship Id="rId20" Type="http://schemas.openxmlformats.org/officeDocument/2006/relationships/tableStyles" Target="tableStyles.xml"/><Relationship Id="rId4" Type="http://schemas.openxmlformats.org/officeDocument/2006/relationships/slide" Target="slides/slide3.xml"/><Relationship Id="rId7" Type="http://schemas.openxmlformats.org/officeDocument/2006/relationships/slide" Target="slides/slide6.xml"/><Relationship Id="rId11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6" Type="http://schemas.openxmlformats.org/officeDocument/2006/relationships/printerSettings" Target="printerSettings/printerSettings1.bin"/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0" Type="http://schemas.openxmlformats.org/officeDocument/2006/relationships/slide" Target="slides/slide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19" Type="http://schemas.openxmlformats.org/officeDocument/2006/relationships/theme" Target="theme/theme1.xml"/><Relationship Id="rId2" Type="http://schemas.openxmlformats.org/officeDocument/2006/relationships/slide" Target="slides/slide1.xml"/><Relationship Id="rId9" Type="http://schemas.openxmlformats.org/officeDocument/2006/relationships/slide" Target="slides/slide8.xml"/><Relationship Id="rId3" Type="http://schemas.openxmlformats.org/officeDocument/2006/relationships/slide" Target="slides/slide2.xml"/><Relationship Id="rId18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D9A7-3F43-FE4E-80C3-B9DD386D9B5A}" type="datetimeFigureOut">
              <a:rPr lang="en-US" smtClean="0"/>
              <a:pPr/>
              <a:t>12/6/13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0EB15-25B9-C94B-9EC4-8497427E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D9A7-3F43-FE4E-80C3-B9DD386D9B5A}" type="datetimeFigureOut">
              <a:rPr lang="en-US" smtClean="0"/>
              <a:pPr/>
              <a:t>12/6/13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0EB15-25B9-C94B-9EC4-8497427E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D9A7-3F43-FE4E-80C3-B9DD386D9B5A}" type="datetimeFigureOut">
              <a:rPr lang="en-US" smtClean="0"/>
              <a:pPr/>
              <a:t>12/6/13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0EB15-25B9-C94B-9EC4-8497427E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D9A7-3F43-FE4E-80C3-B9DD386D9B5A}" type="datetimeFigureOut">
              <a:rPr lang="en-US" smtClean="0"/>
              <a:pPr/>
              <a:t>12/6/13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0EB15-25B9-C94B-9EC4-8497427E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D9A7-3F43-FE4E-80C3-B9DD386D9B5A}" type="datetimeFigureOut">
              <a:rPr lang="en-US" smtClean="0"/>
              <a:pPr/>
              <a:t>12/6/13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0EB15-25B9-C94B-9EC4-8497427E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D9A7-3F43-FE4E-80C3-B9DD386D9B5A}" type="datetimeFigureOut">
              <a:rPr lang="en-US" smtClean="0"/>
              <a:pPr/>
              <a:t>12/6/13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0EB15-25B9-C94B-9EC4-8497427E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D9A7-3F43-FE4E-80C3-B9DD386D9B5A}" type="datetimeFigureOut">
              <a:rPr lang="en-US" smtClean="0"/>
              <a:pPr/>
              <a:t>12/6/13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0EB15-25B9-C94B-9EC4-8497427E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D9A7-3F43-FE4E-80C3-B9DD386D9B5A}" type="datetimeFigureOut">
              <a:rPr lang="en-US" smtClean="0"/>
              <a:pPr/>
              <a:t>12/6/13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0EB15-25B9-C94B-9EC4-8497427E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D9A7-3F43-FE4E-80C3-B9DD386D9B5A}" type="datetimeFigureOut">
              <a:rPr lang="en-US" smtClean="0"/>
              <a:pPr/>
              <a:t>12/6/13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0EB15-25B9-C94B-9EC4-8497427E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D9A7-3F43-FE4E-80C3-B9DD386D9B5A}" type="datetimeFigureOut">
              <a:rPr lang="en-US" smtClean="0"/>
              <a:pPr/>
              <a:t>12/6/13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0EB15-25B9-C94B-9EC4-8497427E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D9A7-3F43-FE4E-80C3-B9DD386D9B5A}" type="datetimeFigureOut">
              <a:rPr lang="en-US" smtClean="0"/>
              <a:pPr/>
              <a:t>12/6/13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0EB15-25B9-C94B-9EC4-8497427E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04D9A7-3F43-FE4E-80C3-B9DD386D9B5A}" type="datetimeFigureOut">
              <a:rPr lang="en-US" smtClean="0"/>
              <a:pPr/>
              <a:t>12/6/13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0EB15-25B9-C94B-9EC4-8497427E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r:id="rId1"/>
    <p:sldLayoutId r:id="rId2"/>
    <p:sldLayoutId r:id="rId3"/>
    <p:sldLayoutId r:id="rId4"/>
    <p:sldLayoutId r:id="rId5"/>
    <p:sldLayoutId r:id="rId6"/>
    <p:sldLayoutId r:id="rId7"/>
    <p:sldLayoutId r:id="rId8"/>
    <p:sldLayoutId r:id="rId9"/>
    <p:sldLayoutId r:id="rId10"/>
    <p:sldLayoutId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3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3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Addoliad</a:t>
            </a:r>
            <a:r>
              <a:rPr lang="en-US" dirty="0" smtClean="0"/>
              <a:t> ac </a:t>
            </a:r>
            <a:r>
              <a:rPr lang="en-US" dirty="0" err="1" smtClean="0"/>
              <a:t>Ysbrydolrwydd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Synagogau</a:t>
            </a:r>
            <a:r>
              <a:rPr lang="en-US" dirty="0" smtClean="0"/>
              <a:t>, </a:t>
            </a:r>
            <a:r>
              <a:rPr lang="en-US" dirty="0" err="1" smtClean="0"/>
              <a:t>Gweddiau</a:t>
            </a:r>
            <a:r>
              <a:rPr lang="en-US" dirty="0" smtClean="0"/>
              <a:t> a </a:t>
            </a:r>
            <a:r>
              <a:rPr lang="en-US" dirty="0" err="1" smtClean="0"/>
              <a:t>Gwyliau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Y </a:t>
            </a:r>
            <a:r>
              <a:rPr lang="en-US" dirty="0" err="1" smtClean="0"/>
              <a:t>Synagog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Iddewon Babylonia </a:t>
            </a:r>
            <a:r>
              <a:rPr lang="en-US" dirty="0" smtClean="0"/>
              <a:t>(6</a:t>
            </a:r>
            <a:r>
              <a:rPr lang="en-US" baseline="30000" dirty="0" smtClean="0"/>
              <a:t>ed</a:t>
            </a:r>
            <a:r>
              <a:rPr lang="en-US" dirty="0" smtClean="0"/>
              <a:t> ganrif CC)</a:t>
            </a:r>
            <a:r>
              <a:rPr lang="en-US" dirty="0" smtClean="0"/>
              <a:t>:</a:t>
            </a:r>
            <a:r>
              <a:rPr lang="en-US" dirty="0" smtClean="0"/>
              <a:t> </a:t>
            </a:r>
            <a:r>
              <a:rPr lang="en-US" dirty="0" err="1" smtClean="0"/>
              <a:t>sefydlu</a:t>
            </a:r>
            <a:r>
              <a:rPr lang="en-US" dirty="0" smtClean="0"/>
              <a:t> </a:t>
            </a:r>
            <a:r>
              <a:rPr lang="en-US" dirty="0" err="1" smtClean="0"/>
              <a:t>synagogau</a:t>
            </a:r>
            <a:r>
              <a:rPr lang="en-US" dirty="0" smtClean="0"/>
              <a:t> ar gyfer </a:t>
            </a:r>
            <a:r>
              <a:rPr lang="en-US" dirty="0" err="1" smtClean="0"/>
              <a:t>addoliad</a:t>
            </a:r>
            <a:r>
              <a:rPr lang="en-US" dirty="0" smtClean="0"/>
              <a:t> </a:t>
            </a:r>
            <a:r>
              <a:rPr lang="en-US" dirty="0" err="1" smtClean="0"/>
              <a:t>cyhoeddus</a:t>
            </a:r>
            <a:r>
              <a:rPr lang="en-US" dirty="0" smtClean="0"/>
              <a:t>, </a:t>
            </a:r>
            <a:r>
              <a:rPr lang="en-US" dirty="0" err="1" smtClean="0"/>
              <a:t>astudio</a:t>
            </a:r>
            <a:r>
              <a:rPr lang="en-US" dirty="0" smtClean="0"/>
              <a:t> a </a:t>
            </a:r>
            <a:r>
              <a:rPr lang="en-US" dirty="0" err="1" smtClean="0"/>
              <a:t>gweddio</a:t>
            </a:r>
            <a:r>
              <a:rPr lang="en-US" dirty="0" smtClean="0"/>
              <a:t>.</a:t>
            </a:r>
            <a:endParaRPr lang="en-US" dirty="0" smtClean="0"/>
          </a:p>
          <a:p>
            <a:r>
              <a:rPr lang="en-US" i="1" dirty="0" err="1" smtClean="0"/>
              <a:t>Synagôgê</a:t>
            </a:r>
            <a:r>
              <a:rPr lang="en-US" i="1" dirty="0" smtClean="0"/>
              <a:t> </a:t>
            </a:r>
            <a:r>
              <a:rPr lang="en-US" dirty="0" smtClean="0"/>
              <a:t>=</a:t>
            </a:r>
            <a:r>
              <a:rPr lang="en-US" dirty="0" smtClean="0"/>
              <a:t> </a:t>
            </a:r>
            <a:r>
              <a:rPr lang="en-US" dirty="0" err="1" smtClean="0"/>
              <a:t>Groeg</a:t>
            </a:r>
            <a:r>
              <a:rPr lang="en-US" dirty="0" smtClean="0"/>
              <a:t>: ‘</a:t>
            </a:r>
            <a:r>
              <a:rPr lang="en-US" dirty="0" err="1" smtClean="0"/>
              <a:t>cynulliad</a:t>
            </a:r>
            <a:r>
              <a:rPr lang="en-US" dirty="0" smtClean="0"/>
              <a:t>’</a:t>
            </a:r>
            <a:r>
              <a:rPr lang="en-US" dirty="0" smtClean="0"/>
              <a:t>.</a:t>
            </a:r>
            <a:endParaRPr lang="en-US" dirty="0" smtClean="0"/>
          </a:p>
          <a:p>
            <a:r>
              <a:rPr lang="en-US" dirty="0" smtClean="0"/>
              <a:t>Y Deml </a:t>
            </a:r>
            <a:r>
              <a:rPr lang="en-US" dirty="0" smtClean="0"/>
              <a:t>a’r </a:t>
            </a:r>
            <a:r>
              <a:rPr lang="en-US" dirty="0" err="1" smtClean="0"/>
              <a:t>synagog</a:t>
            </a:r>
            <a:r>
              <a:rPr lang="en-US" dirty="0" smtClean="0"/>
              <a:t> yn </a:t>
            </a:r>
            <a:r>
              <a:rPr lang="en-US" dirty="0" err="1" smtClean="0"/>
              <a:t>bodoli</a:t>
            </a:r>
            <a:r>
              <a:rPr lang="en-US" dirty="0" smtClean="0"/>
              <a:t> </a:t>
            </a:r>
            <a:r>
              <a:rPr lang="en-US" dirty="0" err="1" smtClean="0"/>
              <a:t>och</a:t>
            </a:r>
            <a:r>
              <a:rPr lang="en-US" dirty="0" err="1" smtClean="0"/>
              <a:t>r</a:t>
            </a:r>
            <a:r>
              <a:rPr lang="en-US" dirty="0" smtClean="0"/>
              <a:t> yn </a:t>
            </a:r>
            <a:r>
              <a:rPr lang="en-US" dirty="0" err="1" smtClean="0"/>
              <a:t>ochr</a:t>
            </a:r>
            <a:r>
              <a:rPr lang="en-US" dirty="0" smtClean="0"/>
              <a:t> </a:t>
            </a:r>
            <a:r>
              <a:rPr lang="en-US" dirty="0" err="1" smtClean="0"/>
              <a:t>yng</a:t>
            </a:r>
            <a:r>
              <a:rPr lang="en-US" dirty="0" smtClean="0"/>
              <a:t> </a:t>
            </a:r>
            <a:r>
              <a:rPr lang="en-US" dirty="0" err="1" smtClean="0"/>
              <a:t>nghyfnod</a:t>
            </a:r>
            <a:r>
              <a:rPr lang="en-US" dirty="0" smtClean="0"/>
              <a:t> </a:t>
            </a:r>
            <a:r>
              <a:rPr lang="en-US" dirty="0" err="1" smtClean="0"/>
              <a:t>Iddewiaeth</a:t>
            </a:r>
            <a:r>
              <a:rPr lang="en-US" dirty="0" smtClean="0"/>
              <a:t> yr Ail Deml.</a:t>
            </a:r>
            <a:endParaRPr lang="en-US" dirty="0"/>
          </a:p>
        </p:txBody>
      </p:sp>
      <p:pic>
        <p:nvPicPr>
          <p:cNvPr id="6" name="Content Placeholder 5" descr="1. Capernaum synagogue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953000" y="2057400"/>
            <a:ext cx="3733800" cy="37338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Hanes y </a:t>
            </a:r>
            <a:r>
              <a:rPr lang="en-US" dirty="0" err="1" smtClean="0"/>
              <a:t>Synagog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Oddeutu 400 o  </a:t>
            </a:r>
            <a:r>
              <a:rPr lang="en-US" dirty="0" err="1" smtClean="0"/>
              <a:t>synagogau</a:t>
            </a:r>
            <a:r>
              <a:rPr lang="en-US" dirty="0" smtClean="0"/>
              <a:t> yn Jerwsalem </a:t>
            </a:r>
            <a:r>
              <a:rPr lang="en-US" dirty="0" err="1" smtClean="0"/>
              <a:t>adeg</a:t>
            </a:r>
            <a:r>
              <a:rPr lang="en-US" dirty="0" smtClean="0"/>
              <a:t> dinistr y Deml.</a:t>
            </a:r>
          </a:p>
          <a:p>
            <a:r>
              <a:rPr lang="en-US" dirty="0" err="1" smtClean="0"/>
              <a:t>Synagogau</a:t>
            </a:r>
            <a:r>
              <a:rPr lang="en-US" dirty="0" smtClean="0"/>
              <a:t> yn yr </a:t>
            </a:r>
            <a:r>
              <a:rPr lang="en-US" dirty="0" err="1" smtClean="0"/>
              <a:t>Aifft</a:t>
            </a:r>
            <a:r>
              <a:rPr lang="en-US" dirty="0" smtClean="0"/>
              <a:t>  </a:t>
            </a:r>
            <a:r>
              <a:rPr lang="en-US" dirty="0" smtClean="0"/>
              <a:t>(</a:t>
            </a:r>
            <a:r>
              <a:rPr lang="en-US" dirty="0" smtClean="0"/>
              <a:t>3</a:t>
            </a:r>
            <a:r>
              <a:rPr lang="en-US" baseline="30000" dirty="0" smtClean="0"/>
              <a:t>edd</a:t>
            </a:r>
            <a:r>
              <a:rPr lang="en-US" dirty="0" smtClean="0"/>
              <a:t> ganrif</a:t>
            </a:r>
            <a:r>
              <a:rPr lang="en-US" dirty="0" smtClean="0"/>
              <a:t> CC)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Rhufain</a:t>
            </a:r>
            <a:r>
              <a:rPr lang="en-US" dirty="0" smtClean="0"/>
              <a:t> </a:t>
            </a:r>
            <a:r>
              <a:rPr lang="en-US" dirty="0" smtClean="0"/>
              <a:t>(</a:t>
            </a:r>
            <a:r>
              <a:rPr lang="en-US" dirty="0" smtClean="0"/>
              <a:t>cymh. </a:t>
            </a:r>
            <a:r>
              <a:rPr lang="en-US" dirty="0" smtClean="0"/>
              <a:t>Philo</a:t>
            </a:r>
            <a:r>
              <a:rPr lang="en-US" dirty="0" smtClean="0"/>
              <a:t> yn y ganrif 1af OC)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Synagogau</a:t>
            </a:r>
            <a:r>
              <a:rPr lang="en-US" dirty="0" smtClean="0"/>
              <a:t> yn dod yn </a:t>
            </a:r>
            <a:r>
              <a:rPr lang="en-US" dirty="0" err="1" smtClean="0"/>
              <a:t>ganolbwynt</a:t>
            </a:r>
            <a:r>
              <a:rPr lang="en-US" dirty="0" smtClean="0"/>
              <a:t> y </a:t>
            </a:r>
            <a:r>
              <a:rPr lang="en-US" dirty="0" err="1" smtClean="0"/>
              <a:t>bywyd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r>
              <a:rPr lang="en-US" dirty="0" smtClean="0"/>
              <a:t>.</a:t>
            </a:r>
          </a:p>
          <a:p>
            <a:r>
              <a:rPr lang="en-US" dirty="0" smtClean="0"/>
              <a:t>Yr </a:t>
            </a:r>
            <a:r>
              <a:rPr lang="en-US" dirty="0" err="1" smtClean="0"/>
              <a:t>angen</a:t>
            </a:r>
            <a:r>
              <a:rPr lang="en-US" dirty="0" smtClean="0"/>
              <a:t> am </a:t>
            </a:r>
            <a:r>
              <a:rPr lang="en-US" dirty="0" err="1" smtClean="0"/>
              <a:t>c</a:t>
            </a:r>
            <a:r>
              <a:rPr lang="en-US" dirty="0" err="1" smtClean="0"/>
              <a:t>worwm</a:t>
            </a:r>
            <a:r>
              <a:rPr lang="en-US" dirty="0" smtClean="0"/>
              <a:t> </a:t>
            </a:r>
            <a:r>
              <a:rPr lang="en-US" dirty="0" smtClean="0"/>
              <a:t>(</a:t>
            </a:r>
            <a:r>
              <a:rPr lang="en-US" i="1" dirty="0" err="1" smtClean="0"/>
              <a:t>minyan</a:t>
            </a:r>
            <a:r>
              <a:rPr lang="en-US" i="1" dirty="0" smtClean="0"/>
              <a:t>)</a:t>
            </a:r>
            <a:r>
              <a:rPr lang="en-US" i="1" dirty="0" smtClean="0"/>
              <a:t> </a:t>
            </a:r>
            <a:r>
              <a:rPr lang="en-US" i="1" dirty="0" smtClean="0"/>
              <a:t>- </a:t>
            </a:r>
            <a:r>
              <a:rPr lang="en-US" dirty="0" smtClean="0"/>
              <a:t>deg o </a:t>
            </a:r>
            <a:r>
              <a:rPr lang="en-US" dirty="0" err="1" smtClean="0"/>
              <a:t>ddynion</a:t>
            </a:r>
            <a:r>
              <a:rPr lang="en-US" dirty="0" smtClean="0"/>
              <a:t> - ar gyfer </a:t>
            </a:r>
            <a:r>
              <a:rPr lang="en-US" dirty="0" err="1" smtClean="0"/>
              <a:t>addoliad</a:t>
            </a:r>
            <a:r>
              <a:rPr lang="en-US" dirty="0" smtClean="0"/>
              <a:t> yn y </a:t>
            </a:r>
            <a:r>
              <a:rPr lang="en-US" dirty="0" err="1" smtClean="0"/>
              <a:t>synagog</a:t>
            </a:r>
            <a:r>
              <a:rPr lang="en-US" dirty="0" smtClean="0"/>
              <a:t>.</a:t>
            </a:r>
          </a:p>
          <a:p>
            <a:r>
              <a:rPr lang="en-US" dirty="0" smtClean="0"/>
              <a:t>Yr </a:t>
            </a:r>
            <a:r>
              <a:rPr lang="en-US" dirty="0" err="1" smtClean="0"/>
              <a:t>oedd</a:t>
            </a:r>
            <a:r>
              <a:rPr lang="en-US" dirty="0" smtClean="0"/>
              <a:t> yn bosibl i </a:t>
            </a:r>
            <a:r>
              <a:rPr lang="en-US" dirty="0" err="1" smtClean="0"/>
              <a:t>leygwyr</a:t>
            </a:r>
            <a:r>
              <a:rPr lang="en-US" dirty="0" smtClean="0"/>
              <a:t> arwain </a:t>
            </a:r>
            <a:r>
              <a:rPr lang="en-US" dirty="0" err="1" smtClean="0"/>
              <a:t>addoliad</a:t>
            </a:r>
            <a:r>
              <a:rPr lang="en-US" dirty="0" smtClean="0"/>
              <a:t>.</a:t>
            </a:r>
            <a:endParaRPr 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Hanes y </a:t>
            </a:r>
            <a:r>
              <a:rPr lang="en-US" dirty="0" err="1" smtClean="0"/>
              <a:t>Synagog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100</a:t>
            </a:r>
            <a:r>
              <a:rPr lang="en-US" dirty="0" smtClean="0"/>
              <a:t> o </a:t>
            </a:r>
            <a:r>
              <a:rPr lang="en-US" dirty="0" err="1" smtClean="0"/>
              <a:t>synagogau</a:t>
            </a:r>
            <a:r>
              <a:rPr lang="en-US" dirty="0" smtClean="0"/>
              <a:t> </a:t>
            </a:r>
            <a:r>
              <a:rPr lang="en-US" dirty="0" err="1" smtClean="0"/>
              <a:t>yng</a:t>
            </a:r>
            <a:r>
              <a:rPr lang="en-US" dirty="0" smtClean="0"/>
              <a:t> </a:t>
            </a:r>
            <a:r>
              <a:rPr lang="en-US" dirty="0" err="1" smtClean="0"/>
              <a:t>Ngalilea</a:t>
            </a:r>
            <a:r>
              <a:rPr lang="en-US" dirty="0" smtClean="0"/>
              <a:t> (3</a:t>
            </a:r>
            <a:r>
              <a:rPr lang="en-US" baseline="30000" dirty="0" smtClean="0"/>
              <a:t>edd</a:t>
            </a:r>
            <a:r>
              <a:rPr lang="en-US" dirty="0" smtClean="0"/>
              <a:t> </a:t>
            </a:r>
            <a:r>
              <a:rPr lang="en-US" dirty="0" smtClean="0"/>
              <a:t>– </a:t>
            </a:r>
            <a:r>
              <a:rPr lang="en-US" dirty="0" smtClean="0"/>
              <a:t>8</a:t>
            </a:r>
            <a:r>
              <a:rPr lang="en-US" baseline="30000" dirty="0" smtClean="0"/>
              <a:t>fed</a:t>
            </a:r>
            <a:r>
              <a:rPr lang="en-US" dirty="0" smtClean="0"/>
              <a:t> ganrif OC)</a:t>
            </a:r>
            <a:r>
              <a:rPr lang="en-US" dirty="0" smtClean="0"/>
              <a:t>.</a:t>
            </a:r>
          </a:p>
          <a:p>
            <a:r>
              <a:rPr lang="en-US" dirty="0" smtClean="0"/>
              <a:t>Basilica</a:t>
            </a:r>
            <a:r>
              <a:rPr lang="en-US" dirty="0" smtClean="0"/>
              <a:t> a </a:t>
            </a:r>
            <a:r>
              <a:rPr lang="en-US" dirty="0" err="1" smtClean="0"/>
              <a:t>neuadd</a:t>
            </a:r>
            <a:r>
              <a:rPr lang="en-US" dirty="0" smtClean="0"/>
              <a:t> wedi cael ei </a:t>
            </a:r>
            <a:r>
              <a:rPr lang="en-US" dirty="0" err="1" smtClean="0"/>
              <a:t>rannu</a:t>
            </a:r>
            <a:r>
              <a:rPr lang="en-US" dirty="0" smtClean="0"/>
              <a:t> gan </a:t>
            </a:r>
            <a:r>
              <a:rPr lang="en-US" dirty="0" err="1" smtClean="0"/>
              <a:t>resi</a:t>
            </a:r>
            <a:r>
              <a:rPr lang="en-US" dirty="0" smtClean="0"/>
              <a:t> o </a:t>
            </a:r>
            <a:r>
              <a:rPr lang="en-US" dirty="0" err="1" smtClean="0"/>
              <a:t>bileri</a:t>
            </a:r>
            <a:r>
              <a:rPr lang="en-US" dirty="0" smtClean="0"/>
              <a:t>.</a:t>
            </a:r>
          </a:p>
          <a:p>
            <a:r>
              <a:rPr lang="en-US" dirty="0" smtClean="0"/>
              <a:t>Nid </a:t>
            </a:r>
            <a:r>
              <a:rPr lang="en-US" dirty="0" err="1" smtClean="0"/>
              <a:t>oedd</a:t>
            </a:r>
            <a:r>
              <a:rPr lang="en-US" dirty="0" smtClean="0"/>
              <a:t> rhan </a:t>
            </a:r>
            <a:r>
              <a:rPr lang="en-US" dirty="0" err="1" smtClean="0"/>
              <a:t>arbennig</a:t>
            </a:r>
            <a:r>
              <a:rPr lang="en-US" dirty="0" smtClean="0"/>
              <a:t> </a:t>
            </a:r>
            <a:r>
              <a:rPr lang="en-US" dirty="0" err="1" smtClean="0"/>
              <a:t>wedi’i</a:t>
            </a:r>
            <a:r>
              <a:rPr lang="en-US" dirty="0" smtClean="0"/>
              <a:t> </a:t>
            </a:r>
            <a:r>
              <a:rPr lang="en-US" dirty="0" err="1" smtClean="0"/>
              <a:t>neilltuo</a:t>
            </a:r>
            <a:r>
              <a:rPr lang="en-US" dirty="0" smtClean="0"/>
              <a:t> ar gyfer </a:t>
            </a:r>
            <a:r>
              <a:rPr lang="en-US" dirty="0" err="1" smtClean="0"/>
              <a:t>merched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Celfyddyd</a:t>
            </a:r>
            <a:r>
              <a:rPr lang="en-US" dirty="0" smtClean="0"/>
              <a:t> </a:t>
            </a:r>
            <a:r>
              <a:rPr lang="en-US" dirty="0" err="1" smtClean="0"/>
              <a:t>plaen</a:t>
            </a:r>
            <a:r>
              <a:rPr lang="en-US" dirty="0" smtClean="0"/>
              <a:t>, ond yn raddol </a:t>
            </a:r>
            <a:r>
              <a:rPr lang="en-US" dirty="0" err="1" smtClean="0"/>
              <a:t>cyflwynwyd</a:t>
            </a:r>
            <a:r>
              <a:rPr lang="en-US" dirty="0" smtClean="0"/>
              <a:t> </a:t>
            </a:r>
            <a:r>
              <a:rPr lang="en-US" dirty="0" err="1" smtClean="0"/>
              <a:t>lloriau</a:t>
            </a:r>
            <a:r>
              <a:rPr lang="en-US" dirty="0" smtClean="0"/>
              <a:t> </a:t>
            </a:r>
            <a:r>
              <a:rPr lang="en-US" dirty="0" err="1" smtClean="0"/>
              <a:t>mosaig</a:t>
            </a:r>
            <a:r>
              <a:rPr lang="en-US" dirty="0" smtClean="0"/>
              <a:t> </a:t>
            </a:r>
            <a:r>
              <a:rPr lang="en-US" dirty="0" err="1" smtClean="0"/>
              <a:t>cywrain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5" name="Content Placeholder 4" descr="1. Mosaic floorsu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8200" y="1600200"/>
            <a:ext cx="4038600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Tabernacl</a:t>
            </a:r>
            <a:r>
              <a:rPr lang="en-US" dirty="0" smtClean="0"/>
              <a:t> a </a:t>
            </a:r>
            <a:r>
              <a:rPr lang="en-US" dirty="0" err="1" smtClean="0"/>
              <a:t>Theml</a:t>
            </a:r>
            <a:r>
              <a:rPr lang="en-US" dirty="0" smtClean="0"/>
              <a:t> yn y </a:t>
            </a:r>
            <a:r>
              <a:rPr lang="en-US" dirty="0" err="1" smtClean="0"/>
              <a:t>Synagog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Arch </a:t>
            </a:r>
            <a:r>
              <a:rPr lang="en-US" dirty="0" err="1" smtClean="0"/>
              <a:t>Sanctaidd</a:t>
            </a:r>
            <a:r>
              <a:rPr lang="en-US" dirty="0" smtClean="0"/>
              <a:t> (y </a:t>
            </a:r>
            <a:r>
              <a:rPr lang="en-US" dirty="0" err="1" smtClean="0"/>
              <a:t>Cysegr</a:t>
            </a:r>
            <a:r>
              <a:rPr lang="en-US" dirty="0" smtClean="0"/>
              <a:t> </a:t>
            </a:r>
            <a:r>
              <a:rPr lang="en-US" dirty="0" err="1" smtClean="0"/>
              <a:t>Sancteiddiolaf</a:t>
            </a:r>
            <a:r>
              <a:rPr lang="en-US" dirty="0" smtClean="0"/>
              <a:t>) ar y </a:t>
            </a:r>
            <a:r>
              <a:rPr lang="en-US" dirty="0" err="1" smtClean="0"/>
              <a:t>mur</a:t>
            </a:r>
            <a:r>
              <a:rPr lang="en-US" dirty="0" smtClean="0"/>
              <a:t> sydd yn </a:t>
            </a:r>
            <a:r>
              <a:rPr lang="en-US" dirty="0" err="1" smtClean="0"/>
              <a:t>wynebu</a:t>
            </a:r>
            <a:r>
              <a:rPr lang="en-US" dirty="0" smtClean="0"/>
              <a:t> Jerwsalem.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en-US" dirty="0" err="1" smtClean="0"/>
              <a:t>Goleuni</a:t>
            </a:r>
            <a:r>
              <a:rPr lang="en-US" dirty="0" smtClean="0"/>
              <a:t> </a:t>
            </a:r>
            <a:r>
              <a:rPr lang="en-US" dirty="0" err="1" smtClean="0"/>
              <a:t>tragwyddol</a:t>
            </a:r>
            <a:r>
              <a:rPr lang="en-US" dirty="0" smtClean="0"/>
              <a:t> </a:t>
            </a:r>
            <a:r>
              <a:rPr lang="en-US" dirty="0" err="1" smtClean="0"/>
              <a:t>uwchben</a:t>
            </a:r>
            <a:r>
              <a:rPr lang="en-US" dirty="0" smtClean="0"/>
              <a:t> yr Arch (</a:t>
            </a:r>
            <a:r>
              <a:rPr lang="en-US" dirty="0" err="1" smtClean="0"/>
              <a:t>goleuni’r</a:t>
            </a:r>
            <a:r>
              <a:rPr lang="en-US" dirty="0" smtClean="0"/>
              <a:t> cysegrle)</a:t>
            </a:r>
            <a:endParaRPr lang="en-US" dirty="0"/>
          </a:p>
        </p:txBody>
      </p:sp>
      <p:pic>
        <p:nvPicPr>
          <p:cNvPr id="5" name="Content Placeholder 4" descr="1. Holy Ark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955387" y="1600200"/>
            <a:ext cx="3424226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Tabernacl</a:t>
            </a:r>
            <a:r>
              <a:rPr lang="en-US" dirty="0" smtClean="0"/>
              <a:t> a </a:t>
            </a:r>
            <a:r>
              <a:rPr lang="en-US" dirty="0" err="1" smtClean="0"/>
              <a:t>Theml</a:t>
            </a:r>
            <a:r>
              <a:rPr lang="en-US" dirty="0" smtClean="0"/>
              <a:t> yn y </a:t>
            </a:r>
            <a:r>
              <a:rPr lang="en-US" dirty="0" err="1" smtClean="0"/>
              <a:t>Synagog</a:t>
            </a:r>
            <a:endParaRPr lang="en-US" dirty="0"/>
          </a:p>
        </p:txBody>
      </p:sp>
      <p:pic>
        <p:nvPicPr>
          <p:cNvPr id="5" name="Content Placeholder 4" descr="1. Torah in the Ark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86862" y="1600200"/>
            <a:ext cx="2979275" cy="4525963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Torah </a:t>
            </a:r>
            <a:r>
              <a:rPr lang="en-US" dirty="0" smtClean="0"/>
              <a:t>(</a:t>
            </a:r>
            <a:r>
              <a:rPr lang="en-US" dirty="0" err="1" smtClean="0"/>
              <a:t>wedi’i</a:t>
            </a:r>
            <a:r>
              <a:rPr lang="en-US" dirty="0" smtClean="0"/>
              <a:t> </a:t>
            </a:r>
            <a:r>
              <a:rPr lang="en-US" dirty="0" err="1" smtClean="0"/>
              <a:t>osod</a:t>
            </a:r>
            <a:r>
              <a:rPr lang="en-US" dirty="0" smtClean="0"/>
              <a:t> yn yr Arch)</a:t>
            </a:r>
          </a:p>
          <a:p>
            <a:r>
              <a:rPr lang="en-US" dirty="0" err="1" smtClean="0"/>
              <a:t>Gorchudd</a:t>
            </a:r>
            <a:r>
              <a:rPr lang="en-US" dirty="0" smtClean="0"/>
              <a:t> </a:t>
            </a:r>
            <a:r>
              <a:rPr lang="en-US" dirty="0" err="1" smtClean="0"/>
              <a:t>arian</a:t>
            </a:r>
            <a:r>
              <a:rPr lang="en-US" dirty="0" smtClean="0"/>
              <a:t> ar y Torah ac </a:t>
            </a:r>
            <a:r>
              <a:rPr lang="en-US" dirty="0" err="1" smtClean="0"/>
              <a:t>addurniadau</a:t>
            </a:r>
            <a:r>
              <a:rPr lang="en-US" dirty="0" smtClean="0"/>
              <a:t> </a:t>
            </a:r>
            <a:r>
              <a:rPr lang="en-US" dirty="0" err="1" smtClean="0"/>
              <a:t>eraill</a:t>
            </a:r>
            <a:r>
              <a:rPr lang="en-US" dirty="0" smtClean="0"/>
              <a:t> (</a:t>
            </a:r>
            <a:r>
              <a:rPr lang="en-US" dirty="0" err="1" smtClean="0"/>
              <a:t>addurniadau</a:t>
            </a:r>
            <a:r>
              <a:rPr lang="en-US" dirty="0" smtClean="0"/>
              <a:t> </a:t>
            </a:r>
            <a:r>
              <a:rPr lang="en-US" dirty="0" err="1" smtClean="0"/>
              <a:t>offeiriadol</a:t>
            </a:r>
            <a:r>
              <a:rPr lang="en-US" dirty="0" smtClean="0"/>
              <a:t>)</a:t>
            </a:r>
            <a:endParaRPr lang="en-US" dirty="0"/>
          </a:p>
        </p:txBody>
      </p:sp>
      <p:pic>
        <p:nvPicPr>
          <p:cNvPr id="6" name="Picture 5" descr="images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000" y="4419600"/>
            <a:ext cx="2463800" cy="22225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Teml</a:t>
            </a:r>
            <a:r>
              <a:rPr lang="en-US" dirty="0" smtClean="0"/>
              <a:t> a </a:t>
            </a:r>
            <a:r>
              <a:rPr lang="en-US" dirty="0" err="1" smtClean="0"/>
              <a:t>Thabernacl</a:t>
            </a:r>
            <a:r>
              <a:rPr lang="en-US" dirty="0" smtClean="0"/>
              <a:t> yn y </a:t>
            </a:r>
            <a:r>
              <a:rPr lang="en-US" dirty="0" err="1" smtClean="0"/>
              <a:t>Synagog</a:t>
            </a:r>
            <a:endParaRPr lang="en-US" dirty="0"/>
          </a:p>
        </p:txBody>
      </p:sp>
      <p:pic>
        <p:nvPicPr>
          <p:cNvPr id="5" name="Content Placeholder 4" descr="1. Separation for Women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62000" y="4648200"/>
            <a:ext cx="3124200" cy="1752600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Platfform</a:t>
            </a:r>
            <a:r>
              <a:rPr lang="en-US" dirty="0" smtClean="0"/>
              <a:t> ar gyfer </a:t>
            </a:r>
            <a:r>
              <a:rPr lang="en-US" dirty="0" err="1" smtClean="0"/>
              <a:t>darllen</a:t>
            </a:r>
            <a:r>
              <a:rPr lang="en-US" dirty="0" smtClean="0"/>
              <a:t> y Torah a’r Proffwydi</a:t>
            </a:r>
          </a:p>
          <a:p>
            <a:r>
              <a:rPr lang="en-US" dirty="0" err="1" smtClean="0"/>
              <a:t>Gwahanu</a:t>
            </a:r>
            <a:r>
              <a:rPr lang="en-US" dirty="0" smtClean="0"/>
              <a:t> </a:t>
            </a:r>
            <a:r>
              <a:rPr lang="en-US" dirty="0" err="1" smtClean="0"/>
              <a:t>dynion</a:t>
            </a:r>
            <a:r>
              <a:rPr lang="en-US" dirty="0" smtClean="0"/>
              <a:t> </a:t>
            </a:r>
            <a:r>
              <a:rPr lang="en-US" dirty="0" err="1" smtClean="0"/>
              <a:t>oddi</a:t>
            </a:r>
            <a:r>
              <a:rPr lang="en-US" dirty="0" smtClean="0"/>
              <a:t> </a:t>
            </a:r>
            <a:r>
              <a:rPr lang="en-US" dirty="0" err="1" smtClean="0"/>
              <a:t>wrth</a:t>
            </a:r>
            <a:r>
              <a:rPr lang="en-US" dirty="0" smtClean="0"/>
              <a:t> </a:t>
            </a:r>
            <a:r>
              <a:rPr lang="en-US" dirty="0" err="1" smtClean="0"/>
              <a:t>merched</a:t>
            </a:r>
            <a:endParaRPr lang="en-US" dirty="0" smtClean="0"/>
          </a:p>
          <a:p>
            <a:r>
              <a:rPr lang="en-US" sz="2400" dirty="0" err="1" smtClean="0">
                <a:solidFill>
                  <a:srgbClr val="FFFF00"/>
                </a:solidFill>
              </a:rPr>
              <a:t>Balconi</a:t>
            </a:r>
            <a:endParaRPr lang="en-US" sz="2400" dirty="0" smtClean="0">
              <a:solidFill>
                <a:srgbClr val="FFFF00"/>
              </a:solidFill>
            </a:endParaRPr>
          </a:p>
          <a:p>
            <a:r>
              <a:rPr lang="en-US" sz="2400" dirty="0" err="1" smtClean="0">
                <a:solidFill>
                  <a:srgbClr val="FFFF00"/>
                </a:solidFill>
              </a:rPr>
              <a:t>Rhaniad</a:t>
            </a:r>
            <a:endParaRPr lang="en-US" sz="2400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en-US" sz="2400" dirty="0" smtClean="0">
              <a:solidFill>
                <a:srgbClr val="FFFF00"/>
              </a:solidFill>
            </a:endParaRPr>
          </a:p>
          <a:p>
            <a:pPr>
              <a:buClr>
                <a:schemeClr val="tx1"/>
              </a:buClr>
            </a:pPr>
            <a:r>
              <a:rPr lang="en-US" dirty="0" err="1" smtClean="0"/>
              <a:t>Sancteiddrwydd</a:t>
            </a:r>
            <a:r>
              <a:rPr lang="en-US" dirty="0" smtClean="0"/>
              <a:t> y </a:t>
            </a:r>
            <a:r>
              <a:rPr lang="en-US" dirty="0" err="1" smtClean="0"/>
              <a:t>synagog</a:t>
            </a:r>
            <a:endParaRPr lang="en-US" dirty="0" smtClean="0">
              <a:solidFill>
                <a:srgbClr val="FFFF00"/>
              </a:solidFill>
            </a:endParaRPr>
          </a:p>
        </p:txBody>
      </p:sp>
      <p:pic>
        <p:nvPicPr>
          <p:cNvPr id="6" name="Picture 5" descr="1. Synagogue holines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905000"/>
            <a:ext cx="3810000" cy="248443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Gweddi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Patrwm</a:t>
            </a:r>
            <a:r>
              <a:rPr lang="en-US" dirty="0" smtClean="0"/>
              <a:t> o </a:t>
            </a:r>
            <a:r>
              <a:rPr lang="en-US" dirty="0" err="1" smtClean="0"/>
              <a:t>weddiau</a:t>
            </a:r>
            <a:r>
              <a:rPr lang="en-US" dirty="0" smtClean="0"/>
              <a:t> </a:t>
            </a:r>
            <a:r>
              <a:rPr lang="en-US" dirty="0" err="1" smtClean="0"/>
              <a:t>ffurfiol</a:t>
            </a:r>
            <a:r>
              <a:rPr lang="en-US" dirty="0" smtClean="0"/>
              <a:t> </a:t>
            </a:r>
            <a:r>
              <a:rPr lang="en-US" dirty="0" err="1" smtClean="0"/>
              <a:t>oedd</a:t>
            </a:r>
            <a:r>
              <a:rPr lang="en-US" dirty="0" smtClean="0"/>
              <a:t> yn cael eu </a:t>
            </a:r>
            <a:r>
              <a:rPr lang="en-US" dirty="0" err="1" smtClean="0"/>
              <a:t>hadrodd</a:t>
            </a:r>
            <a:r>
              <a:rPr lang="en-US" dirty="0" smtClean="0"/>
              <a:t> ar </a:t>
            </a:r>
            <a:r>
              <a:rPr lang="en-US" dirty="0" err="1" smtClean="0"/>
              <a:t>gyfnodau</a:t>
            </a:r>
            <a:r>
              <a:rPr lang="en-US" dirty="0" smtClean="0"/>
              <a:t> </a:t>
            </a:r>
            <a:r>
              <a:rPr lang="en-US" dirty="0" err="1" smtClean="0"/>
              <a:t>penodol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Gweddiau</a:t>
            </a:r>
            <a:r>
              <a:rPr lang="en-US" dirty="0" smtClean="0"/>
              <a:t> unigol a </a:t>
            </a:r>
            <a:r>
              <a:rPr lang="en-US" dirty="0" err="1" smtClean="0"/>
              <a:t>chymunedol</a:t>
            </a:r>
            <a:r>
              <a:rPr lang="en-US" dirty="0" smtClean="0"/>
              <a:t>.</a:t>
            </a:r>
            <a:endParaRPr lang="en-US" dirty="0" smtClean="0"/>
          </a:p>
          <a:p>
            <a:r>
              <a:rPr lang="en-US" i="1" dirty="0" err="1" smtClean="0"/>
              <a:t>Tefillah</a:t>
            </a:r>
            <a:r>
              <a:rPr lang="en-US" dirty="0" smtClean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gweddi</a:t>
            </a:r>
            <a:r>
              <a:rPr lang="en-US" i="1" dirty="0" smtClean="0"/>
              <a:t>) </a:t>
            </a:r>
            <a:r>
              <a:rPr lang="en-US" dirty="0" smtClean="0"/>
              <a:t>yn </a:t>
            </a:r>
            <a:r>
              <a:rPr lang="en-US" dirty="0" err="1" smtClean="0"/>
              <a:t>tarddu</a:t>
            </a:r>
            <a:r>
              <a:rPr lang="en-US" dirty="0" smtClean="0"/>
              <a:t> o’r </a:t>
            </a:r>
            <a:r>
              <a:rPr lang="en-US" dirty="0" err="1" smtClean="0"/>
              <a:t>ferf</a:t>
            </a:r>
            <a:r>
              <a:rPr lang="en-US" dirty="0" smtClean="0"/>
              <a:t> </a:t>
            </a:r>
            <a:r>
              <a:rPr lang="en-US" i="1" dirty="0" err="1" smtClean="0"/>
              <a:t>falal</a:t>
            </a:r>
            <a:r>
              <a:rPr lang="en-US" i="1" dirty="0" smtClean="0"/>
              <a:t> </a:t>
            </a:r>
            <a:r>
              <a:rPr lang="en-US" dirty="0" smtClean="0"/>
              <a:t>(</a:t>
            </a:r>
            <a:r>
              <a:rPr lang="en-US" dirty="0" smtClean="0"/>
              <a:t>‘</a:t>
            </a:r>
            <a:r>
              <a:rPr lang="en-US" dirty="0" err="1" smtClean="0"/>
              <a:t>meddwl/barnu</a:t>
            </a:r>
            <a:r>
              <a:rPr lang="en-US" dirty="0" smtClean="0"/>
              <a:t>’</a:t>
            </a:r>
            <a:r>
              <a:rPr lang="en-US" dirty="0" smtClean="0"/>
              <a:t>) –</a:t>
            </a:r>
            <a:r>
              <a:rPr lang="en-US" dirty="0" smtClean="0"/>
              <a:t> </a:t>
            </a:r>
            <a:r>
              <a:rPr lang="en-US" dirty="0" err="1" smtClean="0"/>
              <a:t>hunan-fyfyrdod</a:t>
            </a:r>
            <a:r>
              <a:rPr lang="en-US" dirty="0" smtClean="0"/>
              <a:t>.</a:t>
            </a:r>
            <a:endParaRPr lang="en-US" i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Nifer</a:t>
            </a:r>
            <a:r>
              <a:rPr lang="en-US" dirty="0" smtClean="0"/>
              <a:t> o </a:t>
            </a:r>
            <a:r>
              <a:rPr lang="en-US" dirty="0" err="1" smtClean="0"/>
              <a:t>weddiau</a:t>
            </a:r>
            <a:r>
              <a:rPr lang="en-US" dirty="0" smtClean="0"/>
              <a:t> yn y </a:t>
            </a:r>
            <a:r>
              <a:rPr lang="en-US" dirty="0" err="1" smtClean="0"/>
              <a:t>Beibl</a:t>
            </a:r>
            <a:r>
              <a:rPr lang="en-US" dirty="0" smtClean="0"/>
              <a:t> </a:t>
            </a:r>
            <a:r>
              <a:rPr lang="en-US" dirty="0" err="1" smtClean="0"/>
              <a:t>Hebraeg</a:t>
            </a:r>
            <a:r>
              <a:rPr lang="en-US" dirty="0" smtClean="0"/>
              <a:t>, yn </a:t>
            </a:r>
            <a:r>
              <a:rPr lang="en-US" dirty="0" err="1" smtClean="0"/>
              <a:t>enwedig</a:t>
            </a:r>
            <a:r>
              <a:rPr lang="en-US" dirty="0" smtClean="0"/>
              <a:t> yn y </a:t>
            </a:r>
            <a:r>
              <a:rPr lang="en-US" dirty="0" err="1" smtClean="0"/>
              <a:t>Salmau</a:t>
            </a:r>
            <a:r>
              <a:rPr lang="en-US" dirty="0" smtClean="0"/>
              <a:t> (</a:t>
            </a:r>
            <a:r>
              <a:rPr lang="en-US" dirty="0" err="1" smtClean="0"/>
              <a:t>mawl</a:t>
            </a:r>
            <a:r>
              <a:rPr lang="en-US" dirty="0" smtClean="0"/>
              <a:t>, </a:t>
            </a:r>
            <a:r>
              <a:rPr lang="en-US" dirty="0" err="1" smtClean="0"/>
              <a:t>diolchgarwch</a:t>
            </a:r>
            <a:r>
              <a:rPr lang="en-US" dirty="0" smtClean="0"/>
              <a:t>, </a:t>
            </a:r>
            <a:r>
              <a:rPr lang="en-US" dirty="0" err="1" smtClean="0"/>
              <a:t>erfyniad</a:t>
            </a:r>
            <a:r>
              <a:rPr lang="en-US" dirty="0" smtClean="0"/>
              <a:t>)</a:t>
            </a:r>
            <a:r>
              <a:rPr lang="en-US" dirty="0" smtClean="0"/>
              <a:t>.</a:t>
            </a:r>
            <a:endParaRPr lang="en-US" dirty="0" smtClean="0"/>
          </a:p>
          <a:p>
            <a:r>
              <a:rPr lang="en-US" dirty="0" smtClean="0"/>
              <a:t>Nid oes </a:t>
            </a:r>
            <a:r>
              <a:rPr lang="en-US" dirty="0" smtClean="0"/>
              <a:t>unrhyw </a:t>
            </a:r>
            <a:r>
              <a:rPr lang="en-US" dirty="0" err="1" smtClean="0"/>
              <a:t>gyfeiriad</a:t>
            </a:r>
            <a:r>
              <a:rPr lang="en-US" dirty="0" smtClean="0"/>
              <a:t> yn y </a:t>
            </a:r>
            <a:r>
              <a:rPr lang="en-US" dirty="0" err="1" smtClean="0"/>
              <a:t>cyfnod</a:t>
            </a:r>
            <a:r>
              <a:rPr lang="en-US" dirty="0" smtClean="0"/>
              <a:t> </a:t>
            </a:r>
            <a:r>
              <a:rPr lang="en-US" dirty="0" err="1" smtClean="0"/>
              <a:t>beiblaidd</a:t>
            </a:r>
            <a:r>
              <a:rPr lang="en-US" dirty="0" smtClean="0"/>
              <a:t> at y </a:t>
            </a:r>
            <a:r>
              <a:rPr lang="en-US" dirty="0" err="1" smtClean="0"/>
              <a:t>canlynol</a:t>
            </a:r>
            <a:r>
              <a:rPr lang="en-US" dirty="0" smtClean="0"/>
              <a:t>: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sz="2400" dirty="0" smtClean="0">
                <a:solidFill>
                  <a:srgbClr val="FFFF00"/>
                </a:solidFill>
              </a:rPr>
              <a:t>- </a:t>
            </a:r>
            <a:r>
              <a:rPr lang="en-US" sz="2400" dirty="0" err="1" smtClean="0">
                <a:solidFill>
                  <a:srgbClr val="FFFF00"/>
                </a:solidFill>
              </a:rPr>
              <a:t>litwrgi</a:t>
            </a:r>
            <a:endParaRPr lang="en-US" sz="2400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en-US" sz="2400" dirty="0" smtClean="0">
                <a:solidFill>
                  <a:srgbClr val="FFFF00"/>
                </a:solidFill>
              </a:rPr>
              <a:t>	-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testunau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penodol</a:t>
            </a:r>
            <a:endParaRPr lang="en-US" sz="2400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en-US" sz="2400" dirty="0" smtClean="0">
                <a:solidFill>
                  <a:srgbClr val="FFFF00"/>
                </a:solidFill>
              </a:rPr>
              <a:t>	-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amseroedd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penodol</a:t>
            </a:r>
            <a:endParaRPr lang="en-US" sz="2400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Datblygiad</a:t>
            </a:r>
            <a:r>
              <a:rPr lang="en-US" dirty="0" smtClean="0"/>
              <a:t> </a:t>
            </a:r>
            <a:r>
              <a:rPr lang="en-US" dirty="0" err="1" smtClean="0"/>
              <a:t>Gweddiau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/>
              <a:t>Sgroliau</a:t>
            </a:r>
            <a:r>
              <a:rPr lang="en-US" dirty="0" err="1" smtClean="0"/>
              <a:t>’r</a:t>
            </a:r>
            <a:r>
              <a:rPr lang="en-US" dirty="0" smtClean="0"/>
              <a:t> </a:t>
            </a:r>
            <a:r>
              <a:rPr lang="en-US" dirty="0" err="1" smtClean="0"/>
              <a:t>M</a:t>
            </a:r>
            <a:r>
              <a:rPr lang="en-US" dirty="0" err="1" smtClean="0"/>
              <a:t>ôr</a:t>
            </a:r>
            <a:r>
              <a:rPr lang="en-US" dirty="0" smtClean="0"/>
              <a:t> </a:t>
            </a:r>
            <a:r>
              <a:rPr lang="en-US" dirty="0" err="1" smtClean="0"/>
              <a:t>Marw</a:t>
            </a:r>
            <a:r>
              <a:rPr lang="en-US" dirty="0" smtClean="0"/>
              <a:t>: </a:t>
            </a:r>
            <a:r>
              <a:rPr lang="en-US" dirty="0" err="1" smtClean="0"/>
              <a:t>nifer</a:t>
            </a:r>
            <a:r>
              <a:rPr lang="en-US" dirty="0" smtClean="0"/>
              <a:t> o </a:t>
            </a:r>
            <a:r>
              <a:rPr lang="en-US" dirty="0" err="1" smtClean="0"/>
              <a:t>weddiau</a:t>
            </a:r>
            <a:r>
              <a:rPr lang="en-US" dirty="0" smtClean="0"/>
              <a:t>.</a:t>
            </a:r>
            <a:endParaRPr lang="en-US" dirty="0" smtClean="0"/>
          </a:p>
          <a:p>
            <a:r>
              <a:rPr lang="en-US" dirty="0" err="1" smtClean="0"/>
              <a:t>Jamnia</a:t>
            </a:r>
            <a:r>
              <a:rPr lang="en-US" dirty="0" smtClean="0"/>
              <a:t>:</a:t>
            </a:r>
            <a:r>
              <a:rPr lang="en-US" dirty="0" smtClean="0"/>
              <a:t> </a:t>
            </a:r>
            <a:r>
              <a:rPr lang="en-US" dirty="0" err="1" smtClean="0"/>
              <a:t>prif</a:t>
            </a:r>
            <a:r>
              <a:rPr lang="en-US" dirty="0" smtClean="0"/>
              <a:t> </a:t>
            </a:r>
            <a:r>
              <a:rPr lang="en-US" dirty="0" err="1" smtClean="0"/>
              <a:t>sylfaen</a:t>
            </a:r>
            <a:r>
              <a:rPr lang="en-US" dirty="0" smtClean="0"/>
              <a:t> </a:t>
            </a:r>
            <a:r>
              <a:rPr lang="en-US" dirty="0" err="1" smtClean="0"/>
              <a:t>gweddiau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r>
              <a:rPr lang="en-US" dirty="0" smtClean="0"/>
              <a:t> (</a:t>
            </a:r>
            <a:r>
              <a:rPr lang="en-US" dirty="0" err="1" smtClean="0"/>
              <a:t>amseroedd</a:t>
            </a:r>
            <a:r>
              <a:rPr lang="en-US" dirty="0" smtClean="0"/>
              <a:t> a </a:t>
            </a:r>
            <a:r>
              <a:rPr lang="en-US" dirty="0" err="1" smtClean="0"/>
              <a:t>threfn</a:t>
            </a:r>
            <a:r>
              <a:rPr lang="en-US" dirty="0" smtClean="0"/>
              <a:t> </a:t>
            </a:r>
            <a:r>
              <a:rPr lang="en-US" dirty="0" err="1" smtClean="0"/>
              <a:t>penodol</a:t>
            </a:r>
            <a:r>
              <a:rPr lang="en-US" dirty="0" smtClean="0"/>
              <a:t> ar gyfer </a:t>
            </a:r>
            <a:r>
              <a:rPr lang="en-US" dirty="0" err="1" smtClean="0"/>
              <a:t>gweddio</a:t>
            </a:r>
            <a:r>
              <a:rPr lang="en-US" dirty="0" smtClean="0"/>
              <a:t>)</a:t>
            </a:r>
            <a:r>
              <a:rPr lang="en-US" dirty="0" smtClean="0"/>
              <a:t>.</a:t>
            </a:r>
            <a:endParaRPr lang="en-US" dirty="0" smtClean="0"/>
          </a:p>
          <a:p>
            <a:r>
              <a:rPr lang="en-US" dirty="0" err="1" smtClean="0"/>
              <a:t>Gweddiau</a:t>
            </a:r>
            <a:r>
              <a:rPr lang="en-US" dirty="0" smtClean="0"/>
              <a:t> yn </a:t>
            </a:r>
            <a:r>
              <a:rPr lang="en-US" dirty="0" err="1" smtClean="0"/>
              <a:t>cymryd</a:t>
            </a:r>
            <a:r>
              <a:rPr lang="en-US" dirty="0" smtClean="0"/>
              <a:t> </a:t>
            </a:r>
            <a:r>
              <a:rPr lang="en-US" dirty="0" err="1" smtClean="0"/>
              <a:t>lle</a:t>
            </a:r>
            <a:r>
              <a:rPr lang="en-US" dirty="0" smtClean="0"/>
              <a:t> </a:t>
            </a:r>
            <a:r>
              <a:rPr lang="en-US" dirty="0" err="1" smtClean="0"/>
              <a:t>aberthau</a:t>
            </a:r>
            <a:r>
              <a:rPr lang="en-US" dirty="0" smtClean="0"/>
              <a:t> (‘</a:t>
            </a:r>
            <a:r>
              <a:rPr lang="en-US" dirty="0" err="1" smtClean="0"/>
              <a:t>gwasanaeth</a:t>
            </a:r>
            <a:r>
              <a:rPr lang="en-US" dirty="0" smtClean="0"/>
              <a:t> y </a:t>
            </a:r>
            <a:r>
              <a:rPr lang="en-US" dirty="0" err="1" smtClean="0"/>
              <a:t>galon</a:t>
            </a:r>
            <a:r>
              <a:rPr lang="en-US" dirty="0" smtClean="0"/>
              <a:t>’</a:t>
            </a:r>
            <a:r>
              <a:rPr lang="en-US" dirty="0" smtClean="0"/>
              <a:t>).</a:t>
            </a:r>
          </a:p>
          <a:p>
            <a:r>
              <a:rPr lang="en-US" dirty="0" err="1" smtClean="0"/>
              <a:t>Talmwd</a:t>
            </a:r>
            <a:r>
              <a:rPr lang="en-US" dirty="0" smtClean="0"/>
              <a:t>:</a:t>
            </a:r>
            <a:r>
              <a:rPr lang="en-US" dirty="0" smtClean="0"/>
              <a:t> </a:t>
            </a:r>
            <a:r>
              <a:rPr lang="en-US" dirty="0" err="1" smtClean="0"/>
              <a:t>manylion</a:t>
            </a:r>
            <a:r>
              <a:rPr lang="en-US" dirty="0" smtClean="0"/>
              <a:t> am </a:t>
            </a:r>
            <a:r>
              <a:rPr lang="en-US" dirty="0" err="1" smtClean="0"/>
              <a:t>addoli</a:t>
            </a:r>
            <a:r>
              <a:rPr lang="en-US" dirty="0" smtClean="0"/>
              <a:t>, ond dim </a:t>
            </a:r>
            <a:r>
              <a:rPr lang="en-US" dirty="0" err="1" smtClean="0"/>
              <a:t>testun</a:t>
            </a:r>
            <a:r>
              <a:rPr lang="en-US" dirty="0" smtClean="0"/>
              <a:t> </a:t>
            </a:r>
            <a:r>
              <a:rPr lang="en-US" dirty="0" err="1" smtClean="0"/>
              <a:t>llawn</a:t>
            </a:r>
            <a:r>
              <a:rPr lang="en-US" dirty="0" smtClean="0"/>
              <a:t> </a:t>
            </a:r>
            <a:r>
              <a:rPr lang="en-US" dirty="0" err="1" smtClean="0"/>
              <a:t>ynghylch</a:t>
            </a:r>
            <a:r>
              <a:rPr lang="en-US" dirty="0" smtClean="0"/>
              <a:t> y </a:t>
            </a:r>
            <a:r>
              <a:rPr lang="en-US" dirty="0" err="1" smtClean="0"/>
              <a:t>litwrgi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Canllawiau</a:t>
            </a:r>
            <a:r>
              <a:rPr lang="en-US" dirty="0" smtClean="0"/>
              <a:t> ar </a:t>
            </a:r>
            <a:r>
              <a:rPr lang="en-US" dirty="0" err="1" smtClean="0"/>
              <a:t>sut</a:t>
            </a:r>
            <a:r>
              <a:rPr lang="en-US" dirty="0" smtClean="0"/>
              <a:t> i </a:t>
            </a:r>
            <a:r>
              <a:rPr lang="en-US" dirty="0" err="1" smtClean="0"/>
              <a:t>weddio</a:t>
            </a:r>
            <a:r>
              <a:rPr lang="en-US" dirty="0" smtClean="0"/>
              <a:t> ond nid union </a:t>
            </a:r>
            <a:r>
              <a:rPr lang="en-US" dirty="0" err="1" smtClean="0"/>
              <a:t>eiriad</a:t>
            </a:r>
            <a:r>
              <a:rPr lang="en-US" dirty="0" smtClean="0"/>
              <a:t> y </a:t>
            </a:r>
            <a:r>
              <a:rPr lang="en-US" dirty="0" err="1" smtClean="0"/>
              <a:t>weddi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Oesoedd</a:t>
            </a:r>
            <a:r>
              <a:rPr lang="en-US" dirty="0" smtClean="0"/>
              <a:t> </a:t>
            </a:r>
            <a:r>
              <a:rPr lang="en-US" dirty="0" err="1" smtClean="0"/>
              <a:t>Canol</a:t>
            </a:r>
            <a:r>
              <a:rPr lang="en-US" dirty="0" smtClean="0"/>
              <a:t>: </a:t>
            </a:r>
            <a:r>
              <a:rPr lang="en-US" dirty="0" err="1" smtClean="0"/>
              <a:t>geiriau</a:t>
            </a:r>
            <a:r>
              <a:rPr lang="en-US" dirty="0" smtClean="0"/>
              <a:t> a </a:t>
            </a:r>
            <a:r>
              <a:rPr lang="en-US" dirty="0" err="1" smtClean="0"/>
              <a:t>rheolau</a:t>
            </a:r>
            <a:r>
              <a:rPr lang="en-US" dirty="0" smtClean="0"/>
              <a:t> yn cael eu </a:t>
            </a:r>
            <a:r>
              <a:rPr lang="en-US" dirty="0" err="1" smtClean="0"/>
              <a:t>nodi</a:t>
            </a:r>
            <a:r>
              <a:rPr lang="en-US" dirty="0" smtClean="0"/>
              <a:t> </a:t>
            </a:r>
            <a:r>
              <a:rPr lang="en-US" dirty="0" err="1" smtClean="0"/>
              <a:t>mewn</a:t>
            </a:r>
            <a:r>
              <a:rPr lang="en-US" dirty="0" smtClean="0"/>
              <a:t> llyfrau </a:t>
            </a:r>
            <a:r>
              <a:rPr lang="en-US" dirty="0" err="1" smtClean="0"/>
              <a:t>gweddi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 </a:t>
            </a:r>
            <a:r>
              <a:rPr lang="en-US" dirty="0" err="1" smtClean="0"/>
              <a:t>Shema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sz="3840" dirty="0" err="1" smtClean="0"/>
              <a:t>Adroddir</a:t>
            </a:r>
            <a:r>
              <a:rPr lang="en-US" sz="3840" dirty="0" smtClean="0"/>
              <a:t> y </a:t>
            </a:r>
            <a:r>
              <a:rPr lang="en-US" sz="3840" dirty="0" err="1" smtClean="0"/>
              <a:t>Shema</a:t>
            </a:r>
            <a:r>
              <a:rPr lang="en-US" sz="3840" dirty="0" smtClean="0"/>
              <a:t> bob bore a </a:t>
            </a:r>
            <a:r>
              <a:rPr lang="en-US" sz="3840" dirty="0" err="1" smtClean="0"/>
              <a:t>phob</a:t>
            </a:r>
            <a:r>
              <a:rPr lang="en-US" sz="3840" dirty="0" smtClean="0"/>
              <a:t> nos.</a:t>
            </a:r>
          </a:p>
          <a:p>
            <a:r>
              <a:rPr lang="en-US" sz="3840" dirty="0" err="1" smtClean="0"/>
              <a:t>Geiriau</a:t>
            </a:r>
            <a:r>
              <a:rPr lang="en-US" sz="3840" dirty="0" smtClean="0"/>
              <a:t> cyntaf yr adran </a:t>
            </a:r>
            <a:r>
              <a:rPr lang="en-US" sz="3840" dirty="0" err="1" smtClean="0"/>
              <a:t>ysgrythurol</a:t>
            </a:r>
            <a:r>
              <a:rPr lang="en-US" sz="3840" dirty="0" smtClean="0"/>
              <a:t> </a:t>
            </a:r>
            <a:r>
              <a:rPr lang="en-US" sz="3840" dirty="0" err="1" smtClean="0"/>
              <a:t>hon</a:t>
            </a:r>
            <a:r>
              <a:rPr lang="en-US" sz="3840" dirty="0" smtClean="0"/>
              <a:t>: ‘</a:t>
            </a:r>
            <a:r>
              <a:rPr lang="en-US" sz="3840" dirty="0" err="1" smtClean="0"/>
              <a:t>Gwrando</a:t>
            </a:r>
            <a:r>
              <a:rPr lang="en-US" sz="3840" dirty="0" smtClean="0"/>
              <a:t>, </a:t>
            </a:r>
            <a:r>
              <a:rPr lang="en-US" sz="3840" dirty="0" smtClean="0"/>
              <a:t>O </a:t>
            </a:r>
            <a:r>
              <a:rPr lang="en-US" sz="3840" dirty="0" smtClean="0"/>
              <a:t>Israel</a:t>
            </a:r>
            <a:r>
              <a:rPr lang="en-US" sz="3840" dirty="0" smtClean="0"/>
              <a:t>: Y </a:t>
            </a:r>
            <a:r>
              <a:rPr lang="en-US" sz="3840" dirty="0" err="1" smtClean="0"/>
              <a:t>mae’r</a:t>
            </a:r>
            <a:r>
              <a:rPr lang="en-US" sz="3840" dirty="0" smtClean="0"/>
              <a:t> </a:t>
            </a:r>
            <a:r>
              <a:rPr lang="en-US" sz="3840" dirty="0" err="1" smtClean="0"/>
              <a:t>Arglwydd</a:t>
            </a:r>
            <a:r>
              <a:rPr lang="en-US" sz="3840" dirty="0" smtClean="0"/>
              <a:t> </a:t>
            </a:r>
            <a:r>
              <a:rPr lang="en-US" sz="3840" dirty="0" err="1" smtClean="0"/>
              <a:t>ein</a:t>
            </a:r>
            <a:r>
              <a:rPr lang="en-US" sz="3840" dirty="0" smtClean="0"/>
              <a:t> Duw yn un </a:t>
            </a:r>
            <a:r>
              <a:rPr lang="en-US" sz="3840" dirty="0" err="1" smtClean="0"/>
              <a:t>Arglwydd</a:t>
            </a:r>
            <a:r>
              <a:rPr lang="en-US" sz="3840" dirty="0" smtClean="0"/>
              <a:t>’ </a:t>
            </a:r>
            <a:r>
              <a:rPr lang="en-US" sz="3840" dirty="0" smtClean="0"/>
              <a:t>(Deut. 6:4-9).</a:t>
            </a:r>
            <a:endParaRPr lang="en-US" sz="3840" dirty="0" smtClean="0"/>
          </a:p>
          <a:p>
            <a:r>
              <a:rPr lang="en-US" sz="3840" dirty="0" err="1" smtClean="0"/>
              <a:t>Adrannau</a:t>
            </a:r>
            <a:r>
              <a:rPr lang="en-US" sz="3840" dirty="0" smtClean="0"/>
              <a:t> </a:t>
            </a:r>
            <a:r>
              <a:rPr lang="en-US" sz="3840" dirty="0" err="1" smtClean="0"/>
              <a:t>eraill</a:t>
            </a:r>
            <a:r>
              <a:rPr lang="en-US" sz="3840" dirty="0" smtClean="0"/>
              <a:t> o’r Torah</a:t>
            </a:r>
            <a:r>
              <a:rPr lang="en-US" sz="3840" dirty="0" smtClean="0"/>
              <a:t>:</a:t>
            </a:r>
            <a:endParaRPr lang="en-US" sz="3840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smtClean="0">
                <a:solidFill>
                  <a:srgbClr val="FFFF00"/>
                </a:solidFill>
              </a:rPr>
              <a:t>- Deut. 11:13-21 </a:t>
            </a:r>
            <a:r>
              <a:rPr lang="en-US" dirty="0" smtClean="0">
                <a:solidFill>
                  <a:srgbClr val="FFFF00"/>
                </a:solidFill>
              </a:rPr>
              <a:t>(derbyn </a:t>
            </a:r>
            <a:r>
              <a:rPr lang="en-US" dirty="0" err="1" smtClean="0">
                <a:solidFill>
                  <a:srgbClr val="FFFF00"/>
                </a:solidFill>
              </a:rPr>
              <a:t>iau’r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gorchmynion</a:t>
            </a:r>
            <a:r>
              <a:rPr lang="en-US" dirty="0" smtClean="0">
                <a:solidFill>
                  <a:srgbClr val="FFFF00"/>
                </a:solidFill>
              </a:rPr>
              <a:t>)</a:t>
            </a:r>
            <a:r>
              <a:rPr lang="en-US" dirty="0" smtClean="0">
                <a:solidFill>
                  <a:srgbClr val="FFFF00"/>
                </a:solidFill>
              </a:rPr>
              <a:t>.</a:t>
            </a:r>
          </a:p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</a:rPr>
              <a:t>	- </a:t>
            </a:r>
            <a:r>
              <a:rPr lang="en-US" dirty="0" smtClean="0">
                <a:solidFill>
                  <a:srgbClr val="FFFF00"/>
                </a:solidFill>
              </a:rPr>
              <a:t>Numeri </a:t>
            </a:r>
            <a:r>
              <a:rPr lang="en-US" dirty="0" smtClean="0">
                <a:solidFill>
                  <a:srgbClr val="FFFF00"/>
                </a:solidFill>
              </a:rPr>
              <a:t>15:37-41 </a:t>
            </a:r>
            <a:r>
              <a:rPr lang="en-US" dirty="0" smtClean="0">
                <a:solidFill>
                  <a:srgbClr val="FFFF00"/>
                </a:solidFill>
              </a:rPr>
              <a:t>(</a:t>
            </a:r>
            <a:r>
              <a:rPr lang="en-US" dirty="0" err="1" smtClean="0">
                <a:solidFill>
                  <a:srgbClr val="FFFF00"/>
                </a:solidFill>
              </a:rPr>
              <a:t>gorchymyn</a:t>
            </a:r>
            <a:r>
              <a:rPr lang="en-US" dirty="0" smtClean="0">
                <a:solidFill>
                  <a:srgbClr val="FFFF00"/>
                </a:solidFill>
              </a:rPr>
              <a:t> i </a:t>
            </a:r>
            <a:r>
              <a:rPr lang="en-US" dirty="0" err="1" smtClean="0">
                <a:solidFill>
                  <a:srgbClr val="FFFF00"/>
                </a:solidFill>
              </a:rPr>
              <a:t>osod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taselau</a:t>
            </a:r>
            <a:r>
              <a:rPr lang="en-US" dirty="0" smtClean="0">
                <a:solidFill>
                  <a:srgbClr val="FFFF00"/>
                </a:solidFill>
              </a:rPr>
              <a:t> ar bob </a:t>
            </a:r>
            <a:r>
              <a:rPr lang="en-US" dirty="0" err="1" smtClean="0">
                <a:solidFill>
                  <a:srgbClr val="FFFF00"/>
                </a:solidFill>
              </a:rPr>
              <a:t>congl</a:t>
            </a:r>
            <a:r>
              <a:rPr lang="en-US" dirty="0" smtClean="0">
                <a:solidFill>
                  <a:srgbClr val="FFFF00"/>
                </a:solidFill>
              </a:rPr>
              <a:t> o’r </a:t>
            </a:r>
            <a:r>
              <a:rPr lang="en-US" dirty="0" err="1" smtClean="0">
                <a:solidFill>
                  <a:srgbClr val="FFFF00"/>
                </a:solidFill>
              </a:rPr>
              <a:t>wisg</a:t>
            </a:r>
            <a:r>
              <a:rPr lang="en-US" dirty="0" smtClean="0">
                <a:solidFill>
                  <a:srgbClr val="FFFF00"/>
                </a:solidFill>
              </a:rPr>
              <a:t>)</a:t>
            </a:r>
            <a:r>
              <a:rPr lang="en-US" dirty="0" smtClean="0">
                <a:solidFill>
                  <a:srgbClr val="FFFF00"/>
                </a:solidFill>
              </a:rPr>
              <a:t>.</a:t>
            </a:r>
          </a:p>
          <a:p>
            <a:r>
              <a:rPr lang="en-US" sz="4364" dirty="0" err="1" smtClean="0"/>
              <a:t>Shema</a:t>
            </a:r>
            <a:r>
              <a:rPr lang="en-US" sz="4364" dirty="0" smtClean="0"/>
              <a:t> </a:t>
            </a:r>
            <a:r>
              <a:rPr lang="en-US" sz="4364" dirty="0" smtClean="0"/>
              <a:t>yn </a:t>
            </a:r>
            <a:r>
              <a:rPr lang="en-US" sz="4364" dirty="0" err="1" smtClean="0"/>
              <a:t>fynegiant</a:t>
            </a:r>
            <a:r>
              <a:rPr lang="en-US" sz="4364" dirty="0" smtClean="0"/>
              <a:t> o’r </a:t>
            </a:r>
            <a:r>
              <a:rPr lang="en-US" sz="4364" dirty="0" err="1" smtClean="0"/>
              <a:t>dyletswydd</a:t>
            </a:r>
            <a:r>
              <a:rPr lang="en-US" sz="4364" dirty="0" smtClean="0"/>
              <a:t> i fod yn </a:t>
            </a:r>
            <a:r>
              <a:rPr lang="en-US" sz="4364" dirty="0" err="1" smtClean="0"/>
              <a:t>ufudd</a:t>
            </a:r>
            <a:r>
              <a:rPr lang="en-US" sz="4364" dirty="0" smtClean="0"/>
              <a:t> i’r Torah</a:t>
            </a:r>
            <a:r>
              <a:rPr lang="en-US" sz="4364" dirty="0" smtClean="0"/>
              <a:t>.</a:t>
            </a:r>
            <a:endParaRPr lang="en-US" sz="4364" dirty="0" smtClean="0"/>
          </a:p>
          <a:p>
            <a:pPr>
              <a:buNone/>
            </a:pPr>
            <a:r>
              <a:rPr lang="en-US" sz="4364" dirty="0" smtClean="0">
                <a:solidFill>
                  <a:srgbClr val="FFFF00"/>
                </a:solidFill>
              </a:rPr>
              <a:t> </a:t>
            </a:r>
            <a:endParaRPr lang="en-US" sz="4364" dirty="0">
              <a:solidFill>
                <a:srgbClr val="FFFF00"/>
              </a:solidFill>
            </a:endParaRPr>
          </a:p>
        </p:txBody>
      </p:sp>
      <p:pic>
        <p:nvPicPr>
          <p:cNvPr id="6" name="Content Placeholder 5" descr="2. Shema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876800" y="1600199"/>
            <a:ext cx="3810000" cy="4525963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Symbolau</a:t>
            </a:r>
            <a:r>
              <a:rPr lang="en-US" dirty="0" smtClean="0"/>
              <a:t> o </a:t>
            </a:r>
            <a:r>
              <a:rPr lang="en-US" dirty="0" err="1" smtClean="0"/>
              <a:t>Dduwioldeb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  <a:defRPr/>
            </a:pPr>
            <a:r>
              <a:rPr lang="en-US" dirty="0" smtClean="0">
                <a:solidFill>
                  <a:srgbClr val="FFFF00"/>
                </a:solidFill>
              </a:rPr>
              <a:t>	</a:t>
            </a:r>
            <a:r>
              <a:rPr lang="en-US" dirty="0" err="1" smtClean="0">
                <a:solidFill>
                  <a:srgbClr val="FFFF00"/>
                </a:solidFill>
              </a:rPr>
              <a:t>Tallit</a:t>
            </a:r>
            <a:r>
              <a:rPr lang="en-US" dirty="0"/>
              <a:t>:</a:t>
            </a:r>
            <a:r>
              <a:rPr lang="en-US" dirty="0" smtClean="0"/>
              <a:t> </a:t>
            </a:r>
            <a:r>
              <a:rPr lang="en-US" dirty="0" err="1" smtClean="0"/>
              <a:t>fe’i</a:t>
            </a:r>
            <a:r>
              <a:rPr lang="en-US" dirty="0" smtClean="0"/>
              <a:t> </a:t>
            </a:r>
            <a:r>
              <a:rPr lang="en-US" dirty="0" err="1" smtClean="0"/>
              <a:t>gwisgir</a:t>
            </a:r>
            <a:r>
              <a:rPr lang="en-US" dirty="0" smtClean="0"/>
              <a:t> gan </a:t>
            </a:r>
            <a:r>
              <a:rPr lang="en-US" dirty="0" err="1" smtClean="0"/>
              <a:t>ddynion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r>
              <a:rPr lang="en-US" dirty="0" smtClean="0"/>
              <a:t> </a:t>
            </a:r>
            <a:r>
              <a:rPr lang="en-US" dirty="0" err="1" smtClean="0"/>
              <a:t>uniongred</a:t>
            </a:r>
            <a:r>
              <a:rPr lang="en-US" dirty="0" smtClean="0"/>
              <a:t> </a:t>
            </a:r>
            <a:r>
              <a:rPr lang="en-US" dirty="0" err="1" smtClean="0"/>
              <a:t>mewn</a:t>
            </a:r>
            <a:r>
              <a:rPr lang="en-US" dirty="0" smtClean="0"/>
              <a:t> </a:t>
            </a:r>
            <a:r>
              <a:rPr lang="en-US" dirty="0" err="1" smtClean="0"/>
              <a:t>rhai</a:t>
            </a:r>
            <a:r>
              <a:rPr lang="en-US" dirty="0" smtClean="0"/>
              <a:t> </a:t>
            </a:r>
            <a:r>
              <a:rPr lang="en-US" dirty="0" err="1" smtClean="0"/>
              <a:t>gwasanaethau</a:t>
            </a:r>
            <a:r>
              <a:rPr lang="en-US" dirty="0" smtClean="0"/>
              <a:t>. </a:t>
            </a:r>
            <a:r>
              <a:rPr lang="en-US" dirty="0" err="1" smtClean="0"/>
              <a:t>Gwisg</a:t>
            </a:r>
            <a:r>
              <a:rPr lang="en-US" dirty="0" smtClean="0"/>
              <a:t> </a:t>
            </a:r>
            <a:r>
              <a:rPr lang="en-US" dirty="0" err="1" smtClean="0"/>
              <a:t>wedi’i</a:t>
            </a:r>
            <a:r>
              <a:rPr lang="en-US" dirty="0" smtClean="0"/>
              <a:t> </a:t>
            </a:r>
            <a:r>
              <a:rPr lang="en-US" dirty="0" err="1" smtClean="0"/>
              <a:t>wneud</a:t>
            </a:r>
            <a:r>
              <a:rPr lang="en-US" dirty="0" smtClean="0"/>
              <a:t> o </a:t>
            </a:r>
            <a:r>
              <a:rPr lang="en-US" dirty="0" err="1" smtClean="0"/>
              <a:t>wl</a:t>
            </a:r>
            <a:r>
              <a:rPr lang="en-US" dirty="0" err="1" smtClean="0"/>
              <a:t>ân</a:t>
            </a:r>
            <a:r>
              <a:rPr lang="en-US" dirty="0" smtClean="0"/>
              <a:t> gyd</a:t>
            </a:r>
            <a:r>
              <a:rPr lang="en-US" dirty="0" smtClean="0"/>
              <a:t>a </a:t>
            </a:r>
            <a:r>
              <a:rPr lang="en-US" dirty="0" err="1" smtClean="0"/>
              <a:t>thaselau</a:t>
            </a:r>
            <a:r>
              <a:rPr lang="en-US" dirty="0" smtClean="0"/>
              <a:t> </a:t>
            </a:r>
            <a:r>
              <a:rPr lang="en-US" dirty="0" smtClean="0"/>
              <a:t>(</a:t>
            </a:r>
            <a:r>
              <a:rPr lang="en-US" i="1" dirty="0" err="1" smtClean="0"/>
              <a:t>tzitzit</a:t>
            </a:r>
            <a:r>
              <a:rPr lang="en-US" dirty="0" smtClean="0"/>
              <a:t>)</a:t>
            </a:r>
            <a:r>
              <a:rPr lang="en-US" dirty="0" smtClean="0"/>
              <a:t> ar bob cornel (cymh. Numeri </a:t>
            </a:r>
            <a:r>
              <a:rPr lang="en-US" dirty="0"/>
              <a:t>15:37-41).</a:t>
            </a:r>
            <a:endParaRPr lang="en-US" sz="2400" dirty="0"/>
          </a:p>
          <a:p>
            <a:pPr>
              <a:buNone/>
              <a:defRPr/>
            </a:pPr>
            <a:endParaRPr lang="en-US" dirty="0"/>
          </a:p>
          <a:p>
            <a:endParaRPr lang="en-US" dirty="0"/>
          </a:p>
        </p:txBody>
      </p:sp>
      <p:pic>
        <p:nvPicPr>
          <p:cNvPr id="5" name="Content Placeholder 6" descr="images-3.jpeg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57200" y="1600199"/>
            <a:ext cx="4038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25400" dir="16979900" algn="ctr" rotWithShape="0">
              <a:srgbClr val="000000">
                <a:alpha val="75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Symbolau</a:t>
            </a:r>
            <a:r>
              <a:rPr lang="en-US" dirty="0" smtClean="0"/>
              <a:t> o </a:t>
            </a:r>
            <a:r>
              <a:rPr lang="en-US" dirty="0" err="1" smtClean="0"/>
              <a:t>Dduwioldeb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  <a:defRPr/>
            </a:pPr>
            <a:r>
              <a:rPr lang="en-US" dirty="0" smtClean="0">
                <a:solidFill>
                  <a:srgbClr val="29FFFF"/>
                </a:solidFill>
              </a:rPr>
              <a:t>	</a:t>
            </a:r>
            <a:r>
              <a:rPr lang="en-US" dirty="0" smtClean="0">
                <a:solidFill>
                  <a:srgbClr val="29FFFF"/>
                </a:solidFill>
              </a:rPr>
              <a:t>‘</a:t>
            </a:r>
            <a:r>
              <a:rPr lang="en-US" dirty="0" err="1" smtClean="0">
                <a:solidFill>
                  <a:srgbClr val="29FFFF"/>
                </a:solidFill>
              </a:rPr>
              <a:t>Ysgrifenna</a:t>
            </a:r>
            <a:r>
              <a:rPr lang="en-US" dirty="0" smtClean="0">
                <a:solidFill>
                  <a:srgbClr val="29FFFF"/>
                </a:solidFill>
              </a:rPr>
              <a:t> hwy [</a:t>
            </a:r>
            <a:r>
              <a:rPr lang="en-US" dirty="0" err="1" smtClean="0">
                <a:solidFill>
                  <a:srgbClr val="29FFFF"/>
                </a:solidFill>
              </a:rPr>
              <a:t>geiriau</a:t>
            </a:r>
            <a:r>
              <a:rPr lang="en-US" dirty="0" smtClean="0">
                <a:solidFill>
                  <a:srgbClr val="29FFFF"/>
                </a:solidFill>
              </a:rPr>
              <a:t> Duw] ar </a:t>
            </a:r>
            <a:r>
              <a:rPr lang="en-US" dirty="0" err="1" smtClean="0">
                <a:solidFill>
                  <a:srgbClr val="29FFFF"/>
                </a:solidFill>
              </a:rPr>
              <a:t>byst</a:t>
            </a:r>
            <a:r>
              <a:rPr lang="en-US" dirty="0" smtClean="0">
                <a:solidFill>
                  <a:srgbClr val="29FFFF"/>
                </a:solidFill>
              </a:rPr>
              <a:t> </a:t>
            </a:r>
            <a:r>
              <a:rPr lang="en-US" dirty="0" err="1" smtClean="0">
                <a:solidFill>
                  <a:srgbClr val="29FFFF"/>
                </a:solidFill>
              </a:rPr>
              <a:t>dy</a:t>
            </a:r>
            <a:r>
              <a:rPr lang="en-US" dirty="0" smtClean="0">
                <a:solidFill>
                  <a:srgbClr val="29FFFF"/>
                </a:solidFill>
              </a:rPr>
              <a:t> </a:t>
            </a:r>
            <a:r>
              <a:rPr lang="en-US" dirty="0" err="1" smtClean="0">
                <a:solidFill>
                  <a:srgbClr val="29FFFF"/>
                </a:solidFill>
              </a:rPr>
              <a:t>gartref</a:t>
            </a:r>
            <a:r>
              <a:rPr lang="en-US" dirty="0" smtClean="0">
                <a:solidFill>
                  <a:srgbClr val="29FFFF"/>
                </a:solidFill>
              </a:rPr>
              <a:t> ac ar </a:t>
            </a:r>
            <a:r>
              <a:rPr lang="en-US" dirty="0" err="1" smtClean="0">
                <a:solidFill>
                  <a:srgbClr val="29FFFF"/>
                </a:solidFill>
              </a:rPr>
              <a:t>dy</a:t>
            </a:r>
            <a:r>
              <a:rPr lang="en-US" dirty="0" smtClean="0">
                <a:solidFill>
                  <a:srgbClr val="29FFFF"/>
                </a:solidFill>
              </a:rPr>
              <a:t> </a:t>
            </a:r>
            <a:r>
              <a:rPr lang="en-US" dirty="0" err="1" smtClean="0">
                <a:solidFill>
                  <a:srgbClr val="29FFFF"/>
                </a:solidFill>
              </a:rPr>
              <a:t>byrth</a:t>
            </a:r>
            <a:r>
              <a:rPr lang="en-US" dirty="0" smtClean="0">
                <a:solidFill>
                  <a:srgbClr val="29FFFF"/>
                </a:solidFill>
              </a:rPr>
              <a:t>’ </a:t>
            </a:r>
            <a:r>
              <a:rPr lang="en-US" dirty="0">
                <a:solidFill>
                  <a:srgbClr val="29FFFF"/>
                </a:solidFill>
              </a:rPr>
              <a:t>(</a:t>
            </a:r>
            <a:r>
              <a:rPr lang="en-US" dirty="0" smtClean="0">
                <a:solidFill>
                  <a:srgbClr val="29FFFF"/>
                </a:solidFill>
              </a:rPr>
              <a:t>Deut </a:t>
            </a:r>
            <a:r>
              <a:rPr lang="en-US" dirty="0">
                <a:solidFill>
                  <a:srgbClr val="29FFFF"/>
                </a:solidFill>
              </a:rPr>
              <a:t>6).</a:t>
            </a:r>
          </a:p>
          <a:p>
            <a:pPr>
              <a:buNone/>
              <a:defRPr/>
            </a:pPr>
            <a:r>
              <a:rPr lang="en-US" dirty="0">
                <a:solidFill>
                  <a:srgbClr val="FFFF00"/>
                </a:solidFill>
              </a:rPr>
              <a:t>	Mezuzah: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/>
              <a:t>Papur</a:t>
            </a:r>
            <a:r>
              <a:rPr lang="en-US" dirty="0" smtClean="0"/>
              <a:t> sydd yn </a:t>
            </a:r>
            <a:r>
              <a:rPr lang="en-US" dirty="0" err="1" smtClean="0"/>
              <a:t>cynnwys</a:t>
            </a:r>
            <a:r>
              <a:rPr lang="en-US" dirty="0" smtClean="0"/>
              <a:t> </a:t>
            </a:r>
            <a:r>
              <a:rPr lang="en-US" dirty="0" err="1" smtClean="0"/>
              <a:t>dau</a:t>
            </a:r>
            <a:r>
              <a:rPr lang="en-US" dirty="0" smtClean="0"/>
              <a:t> </a:t>
            </a:r>
            <a:r>
              <a:rPr lang="en-US" dirty="0" err="1" smtClean="0"/>
              <a:t>baragraff</a:t>
            </a:r>
            <a:r>
              <a:rPr lang="en-US" dirty="0" smtClean="0"/>
              <a:t> o</a:t>
            </a:r>
            <a:r>
              <a:rPr lang="en-US" dirty="0" smtClean="0"/>
              <a:t>’r </a:t>
            </a:r>
            <a:r>
              <a:rPr lang="en-US" dirty="0" err="1" smtClean="0"/>
              <a:t>Shema</a:t>
            </a:r>
            <a:r>
              <a:rPr lang="en-US" dirty="0" smtClean="0"/>
              <a:t> </a:t>
            </a:r>
            <a:r>
              <a:rPr lang="en-US" dirty="0" smtClean="0"/>
              <a:t> </a:t>
            </a:r>
            <a:r>
              <a:rPr lang="en-US" dirty="0" smtClean="0"/>
              <a:t>wedi’u </a:t>
            </a:r>
            <a:r>
              <a:rPr lang="en-US" dirty="0" err="1" smtClean="0"/>
              <a:t>gosod</a:t>
            </a:r>
            <a:r>
              <a:rPr lang="en-US" dirty="0" smtClean="0"/>
              <a:t> </a:t>
            </a:r>
            <a:r>
              <a:rPr lang="en-US" dirty="0" err="1" smtClean="0"/>
              <a:t>mewn</a:t>
            </a:r>
            <a:r>
              <a:rPr lang="en-US" dirty="0" smtClean="0"/>
              <a:t> </a:t>
            </a:r>
            <a:r>
              <a:rPr lang="en-US" dirty="0" err="1" smtClean="0"/>
              <a:t>blwch</a:t>
            </a:r>
            <a:r>
              <a:rPr lang="en-US" dirty="0" smtClean="0"/>
              <a:t> ar </a:t>
            </a:r>
            <a:r>
              <a:rPr lang="en-US" dirty="0" err="1" smtClean="0"/>
              <a:t>ochr</a:t>
            </a:r>
            <a:r>
              <a:rPr lang="en-US" dirty="0" smtClean="0"/>
              <a:t> </a:t>
            </a:r>
            <a:r>
              <a:rPr lang="en-US" dirty="0" err="1" smtClean="0"/>
              <a:t>dde</a:t>
            </a:r>
            <a:r>
              <a:rPr lang="en-US" dirty="0" smtClean="0"/>
              <a:t> </a:t>
            </a:r>
            <a:r>
              <a:rPr lang="en-US" dirty="0" err="1" smtClean="0"/>
              <a:t>drws</a:t>
            </a:r>
            <a:r>
              <a:rPr lang="en-US" dirty="0" smtClean="0"/>
              <a:t> y </a:t>
            </a:r>
            <a:r>
              <a:rPr lang="en-US" dirty="0" err="1" smtClean="0"/>
              <a:t>cartref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6" name="Content Placeholder 5" descr="2. Mezuzah-RS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8200" y="1905000"/>
            <a:ext cx="4038600" cy="3962399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Symbol</a:t>
            </a:r>
            <a:r>
              <a:rPr lang="en-US" dirty="0" smtClean="0"/>
              <a:t> o </a:t>
            </a:r>
            <a:r>
              <a:rPr lang="en-US" dirty="0" err="1" smtClean="0"/>
              <a:t>Dduwioldeb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ea typeface="+mn-ea"/>
                <a:cs typeface="+mn-cs"/>
              </a:rPr>
              <a:t>	</a:t>
            </a:r>
            <a:r>
              <a:rPr lang="en-US" dirty="0" err="1" smtClean="0">
                <a:solidFill>
                  <a:srgbClr val="FFFF00"/>
                </a:solidFill>
                <a:ea typeface="+mn-ea"/>
                <a:cs typeface="+mn-cs"/>
              </a:rPr>
              <a:t>Tefillin</a:t>
            </a:r>
            <a:r>
              <a:rPr lang="en-US" dirty="0" smtClean="0">
                <a:ea typeface="+mn-ea"/>
                <a:cs typeface="+mn-cs"/>
              </a:rPr>
              <a:t>: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Dau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flwch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gweddi</a:t>
            </a:r>
            <a:r>
              <a:rPr lang="en-US" dirty="0" smtClean="0">
                <a:ea typeface="+mn-ea"/>
                <a:cs typeface="+mn-cs"/>
              </a:rPr>
              <a:t> o </a:t>
            </a:r>
            <a:r>
              <a:rPr lang="en-US" dirty="0" err="1" smtClean="0">
                <a:ea typeface="+mn-ea"/>
                <a:cs typeface="+mn-cs"/>
              </a:rPr>
              <a:t>ledr</a:t>
            </a:r>
            <a:r>
              <a:rPr lang="en-US" dirty="0" smtClean="0">
                <a:ea typeface="+mn-ea"/>
                <a:cs typeface="+mn-cs"/>
              </a:rPr>
              <a:t> </a:t>
            </a:r>
          </a:p>
          <a:p>
            <a:pPr>
              <a:buNone/>
            </a:pPr>
            <a:r>
              <a:rPr lang="en-US" dirty="0" smtClean="0"/>
              <a:t>	g</a:t>
            </a:r>
            <a:r>
              <a:rPr lang="en-US" dirty="0" smtClean="0">
                <a:ea typeface="+mn-ea"/>
                <a:cs typeface="+mn-cs"/>
              </a:rPr>
              <a:t>yda </a:t>
            </a:r>
            <a:r>
              <a:rPr lang="en-US" dirty="0" err="1" smtClean="0">
                <a:ea typeface="+mn-ea"/>
                <a:cs typeface="+mn-cs"/>
              </a:rPr>
              <a:t>llinynnau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lledr</a:t>
            </a:r>
            <a:r>
              <a:rPr lang="en-US" dirty="0" smtClean="0">
                <a:ea typeface="+mn-ea"/>
                <a:cs typeface="+mn-cs"/>
              </a:rPr>
              <a:t> i’w </a:t>
            </a:r>
            <a:r>
              <a:rPr lang="en-US" dirty="0" err="1" smtClean="0">
                <a:ea typeface="+mn-ea"/>
                <a:cs typeface="+mn-cs"/>
              </a:rPr>
              <a:t>clymu</a:t>
            </a:r>
            <a:r>
              <a:rPr lang="en-US" dirty="0" smtClean="0">
                <a:ea typeface="+mn-ea"/>
                <a:cs typeface="+mn-cs"/>
              </a:rPr>
              <a:t> at y </a:t>
            </a:r>
            <a:r>
              <a:rPr lang="en-US" dirty="0" err="1" smtClean="0">
                <a:ea typeface="+mn-ea"/>
                <a:cs typeface="+mn-cs"/>
              </a:rPr>
              <a:t>corff</a:t>
            </a:r>
            <a:r>
              <a:rPr lang="en-US" dirty="0" smtClean="0">
                <a:ea typeface="+mn-ea"/>
                <a:cs typeface="+mn-cs"/>
              </a:rPr>
              <a:t>; </a:t>
            </a:r>
            <a:r>
              <a:rPr lang="en-US" dirty="0" err="1" smtClean="0">
                <a:ea typeface="+mn-ea"/>
                <a:cs typeface="+mn-cs"/>
              </a:rPr>
              <a:t>maent</a:t>
            </a:r>
            <a:r>
              <a:rPr lang="en-US" dirty="0" smtClean="0">
                <a:ea typeface="+mn-ea"/>
                <a:cs typeface="+mn-cs"/>
              </a:rPr>
              <a:t> yn </a:t>
            </a:r>
            <a:r>
              <a:rPr lang="en-US" dirty="0" err="1" smtClean="0">
                <a:ea typeface="+mn-ea"/>
                <a:cs typeface="+mn-cs"/>
              </a:rPr>
              <a:t>cynnwys</a:t>
            </a:r>
            <a:r>
              <a:rPr lang="en-US" dirty="0" smtClean="0">
                <a:ea typeface="+mn-ea"/>
                <a:cs typeface="+mn-cs"/>
              </a:rPr>
              <a:t> 4 </a:t>
            </a:r>
            <a:r>
              <a:rPr lang="en-US" dirty="0" err="1" smtClean="0">
                <a:ea typeface="+mn-ea"/>
                <a:cs typeface="+mn-cs"/>
              </a:rPr>
              <a:t>testun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beiblaidd</a:t>
            </a:r>
            <a:r>
              <a:rPr lang="en-US" dirty="0" smtClean="0">
                <a:ea typeface="+mn-ea"/>
                <a:cs typeface="+mn-cs"/>
              </a:rPr>
              <a:t> sydd yn </a:t>
            </a:r>
            <a:r>
              <a:rPr lang="en-US" dirty="0" err="1" smtClean="0">
                <a:ea typeface="+mn-ea"/>
                <a:cs typeface="+mn-cs"/>
              </a:rPr>
              <a:t>cynnwys</a:t>
            </a:r>
            <a:r>
              <a:rPr lang="en-US" dirty="0" smtClean="0">
                <a:ea typeface="+mn-ea"/>
                <a:cs typeface="+mn-cs"/>
              </a:rPr>
              <a:t> y </a:t>
            </a:r>
            <a:r>
              <a:rPr lang="en-US" dirty="0" err="1" smtClean="0">
                <a:ea typeface="+mn-ea"/>
                <a:cs typeface="+mn-cs"/>
              </a:rPr>
              <a:t>cyfarwyddyd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canlynol</a:t>
            </a:r>
            <a:r>
              <a:rPr lang="en-US" dirty="0" smtClean="0">
                <a:ea typeface="+mn-ea"/>
                <a:cs typeface="+mn-cs"/>
              </a:rPr>
              <a:t>: ‘Yr </a:t>
            </a:r>
            <a:r>
              <a:rPr lang="en-US" dirty="0" err="1" smtClean="0">
                <a:ea typeface="+mn-ea"/>
                <a:cs typeface="+mn-cs"/>
              </a:rPr>
              <a:t>wyt</a:t>
            </a:r>
            <a:r>
              <a:rPr lang="en-US" dirty="0" smtClean="0">
                <a:ea typeface="+mn-ea"/>
                <a:cs typeface="+mn-cs"/>
              </a:rPr>
              <a:t> i’w </a:t>
            </a:r>
            <a:r>
              <a:rPr lang="en-US" dirty="0" err="1" smtClean="0">
                <a:ea typeface="+mn-ea"/>
                <a:cs typeface="+mn-cs"/>
              </a:rPr>
              <a:t>rhwymo</a:t>
            </a:r>
            <a:r>
              <a:rPr lang="en-US" dirty="0" smtClean="0">
                <a:ea typeface="+mn-ea"/>
                <a:cs typeface="+mn-cs"/>
              </a:rPr>
              <a:t> yn </a:t>
            </a:r>
            <a:r>
              <a:rPr lang="en-US" dirty="0" err="1" smtClean="0">
                <a:ea typeface="+mn-ea"/>
                <a:cs typeface="+mn-cs"/>
              </a:rPr>
              <a:t>arwydd</a:t>
            </a:r>
            <a:r>
              <a:rPr lang="en-US" dirty="0" smtClean="0">
                <a:ea typeface="+mn-ea"/>
                <a:cs typeface="+mn-cs"/>
              </a:rPr>
              <a:t> ar </a:t>
            </a:r>
            <a:r>
              <a:rPr lang="en-US" dirty="0" err="1" smtClean="0">
                <a:ea typeface="+mn-ea"/>
                <a:cs typeface="+mn-cs"/>
              </a:rPr>
              <a:t>dy</a:t>
            </a:r>
            <a:r>
              <a:rPr lang="en-US" dirty="0" smtClean="0">
                <a:ea typeface="+mn-ea"/>
                <a:cs typeface="+mn-cs"/>
              </a:rPr>
              <a:t> law, a </a:t>
            </a:r>
            <a:r>
              <a:rPr lang="en-US" dirty="0" err="1" smtClean="0">
                <a:ea typeface="+mn-ea"/>
                <a:cs typeface="+mn-cs"/>
              </a:rPr>
              <a:t>byddant</a:t>
            </a:r>
            <a:r>
              <a:rPr lang="en-US" dirty="0" smtClean="0">
                <a:ea typeface="+mn-ea"/>
                <a:cs typeface="+mn-cs"/>
              </a:rPr>
              <a:t> yn </a:t>
            </a:r>
            <a:r>
              <a:rPr lang="en-US" dirty="0" err="1" smtClean="0">
                <a:ea typeface="+mn-ea"/>
                <a:cs typeface="+mn-cs"/>
              </a:rPr>
              <a:t>rhactalau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rhwng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dy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lygaid</a:t>
            </a:r>
            <a:r>
              <a:rPr lang="en-US" dirty="0" smtClean="0">
                <a:ea typeface="+mn-ea"/>
                <a:cs typeface="+mn-cs"/>
              </a:rPr>
              <a:t> ’ </a:t>
            </a:r>
            <a:r>
              <a:rPr lang="en-US" dirty="0" smtClean="0">
                <a:ea typeface="+mn-ea"/>
                <a:cs typeface="+mn-cs"/>
              </a:rPr>
              <a:t>(Deut. 6:8).</a:t>
            </a:r>
            <a:r>
              <a:rPr lang="en-US" dirty="0" smtClean="0">
                <a:ea typeface="+mn-ea"/>
                <a:cs typeface="+mn-cs"/>
              </a:rPr>
              <a:t> Yn ystod y </a:t>
            </a:r>
            <a:r>
              <a:rPr lang="en-US" dirty="0" err="1" smtClean="0">
                <a:ea typeface="+mn-ea"/>
                <a:cs typeface="+mn-cs"/>
              </a:rPr>
              <a:t>gwasanaeth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boreol</a:t>
            </a:r>
            <a:r>
              <a:rPr lang="en-US" dirty="0" smtClean="0">
                <a:ea typeface="+mn-ea"/>
                <a:cs typeface="+mn-cs"/>
              </a:rPr>
              <a:t> mae </a:t>
            </a:r>
            <a:r>
              <a:rPr lang="en-US" dirty="0" err="1" smtClean="0">
                <a:ea typeface="+mn-ea"/>
                <a:cs typeface="+mn-cs"/>
              </a:rPr>
              <a:t>dynion</a:t>
            </a:r>
            <a:r>
              <a:rPr lang="en-US" dirty="0" smtClean="0">
                <a:ea typeface="+mn-ea"/>
                <a:cs typeface="+mn-cs"/>
              </a:rPr>
              <a:t> yn </a:t>
            </a:r>
            <a:r>
              <a:rPr lang="en-US" dirty="0" err="1" smtClean="0">
                <a:ea typeface="+mn-ea"/>
                <a:cs typeface="+mn-cs"/>
              </a:rPr>
              <a:t>clymu</a:t>
            </a:r>
            <a:r>
              <a:rPr lang="en-US" dirty="0" smtClean="0">
                <a:ea typeface="+mn-ea"/>
                <a:cs typeface="+mn-cs"/>
              </a:rPr>
              <a:t> un o’r </a:t>
            </a:r>
            <a:r>
              <a:rPr lang="en-US" dirty="0" err="1" smtClean="0">
                <a:ea typeface="+mn-ea"/>
                <a:cs typeface="+mn-cs"/>
              </a:rPr>
              <a:t>blychau</a:t>
            </a:r>
            <a:r>
              <a:rPr lang="en-US" dirty="0" smtClean="0">
                <a:ea typeface="+mn-ea"/>
                <a:cs typeface="+mn-cs"/>
              </a:rPr>
              <a:t> o </a:t>
            </a:r>
            <a:r>
              <a:rPr lang="en-US" dirty="0" err="1" smtClean="0">
                <a:ea typeface="+mn-ea"/>
                <a:cs typeface="+mn-cs"/>
              </a:rPr>
              <a:t>gwmpas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smtClean="0"/>
              <a:t>eu </a:t>
            </a:r>
            <a:r>
              <a:rPr lang="en-US" dirty="0" err="1" smtClean="0"/>
              <a:t>braich</a:t>
            </a:r>
            <a:r>
              <a:rPr lang="en-US" dirty="0" smtClean="0"/>
              <a:t> </a:t>
            </a:r>
            <a:r>
              <a:rPr lang="en-US" dirty="0" err="1" smtClean="0"/>
              <a:t>chwith</a:t>
            </a:r>
            <a:r>
              <a:rPr lang="en-US" dirty="0" smtClean="0"/>
              <a:t> (</a:t>
            </a:r>
            <a:r>
              <a:rPr lang="en-US" dirty="0" err="1" smtClean="0"/>
              <a:t>gyferbyn</a:t>
            </a:r>
            <a:r>
              <a:rPr lang="en-US" dirty="0" smtClean="0"/>
              <a:t> </a:t>
            </a:r>
            <a:r>
              <a:rPr lang="en-US" dirty="0" err="1" smtClean="0"/>
              <a:t>â’r</a:t>
            </a:r>
            <a:r>
              <a:rPr lang="en-US" dirty="0" smtClean="0"/>
              <a:t> </a:t>
            </a:r>
            <a:r>
              <a:rPr lang="en-US" dirty="0" err="1" smtClean="0"/>
              <a:t>galon</a:t>
            </a:r>
            <a:r>
              <a:rPr lang="en-US" dirty="0" smtClean="0"/>
              <a:t>) a’r </a:t>
            </a:r>
            <a:r>
              <a:rPr lang="en-US" dirty="0" err="1" smtClean="0"/>
              <a:t>llall</a:t>
            </a:r>
            <a:r>
              <a:rPr lang="en-US" dirty="0" smtClean="0"/>
              <a:t> ar eu </a:t>
            </a:r>
            <a:r>
              <a:rPr lang="en-US" dirty="0" err="1" smtClean="0"/>
              <a:t>talcen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>
                <a:ea typeface="+mn-ea"/>
                <a:cs typeface="+mn-cs"/>
              </a:rPr>
              <a:t>	</a:t>
            </a:r>
            <a:r>
              <a:rPr lang="en-US" dirty="0" err="1" smtClean="0">
                <a:ea typeface="+mn-ea"/>
                <a:cs typeface="+mn-cs"/>
              </a:rPr>
              <a:t>C</a:t>
            </a:r>
            <a:r>
              <a:rPr lang="en-US" dirty="0" err="1" smtClean="0">
                <a:ea typeface="+mn-ea"/>
                <a:cs typeface="+mn-cs"/>
              </a:rPr>
              <a:t>ânt</a:t>
            </a:r>
            <a:r>
              <a:rPr lang="en-US" dirty="0" smtClean="0">
                <a:ea typeface="+mn-ea"/>
                <a:cs typeface="+mn-cs"/>
              </a:rPr>
              <a:t> eu </a:t>
            </a:r>
            <a:r>
              <a:rPr lang="en-US" dirty="0" err="1" smtClean="0">
                <a:ea typeface="+mn-ea"/>
                <a:cs typeface="+mn-cs"/>
              </a:rPr>
              <a:t>gwisgo</a:t>
            </a:r>
            <a:r>
              <a:rPr lang="en-US" dirty="0" smtClean="0">
                <a:ea typeface="+mn-ea"/>
                <a:cs typeface="+mn-cs"/>
              </a:rPr>
              <a:t> yn ystod y </a:t>
            </a:r>
            <a:r>
              <a:rPr lang="en-US" dirty="0" err="1" smtClean="0">
                <a:ea typeface="+mn-ea"/>
                <a:cs typeface="+mn-cs"/>
              </a:rPr>
              <a:t>gwasanaeth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boreol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smtClean="0"/>
              <a:t>(ar </a:t>
            </a:r>
            <a:r>
              <a:rPr lang="en-US" dirty="0" err="1" smtClean="0"/>
              <a:t>wah</a:t>
            </a:r>
            <a:r>
              <a:rPr lang="en-US" dirty="0" err="1" smtClean="0"/>
              <a:t>ân</a:t>
            </a:r>
            <a:r>
              <a:rPr lang="en-US" dirty="0" smtClean="0"/>
              <a:t> i’r </a:t>
            </a:r>
            <a:r>
              <a:rPr lang="en-US" dirty="0" err="1" smtClean="0"/>
              <a:t>Saboth</a:t>
            </a:r>
            <a:r>
              <a:rPr lang="en-US" dirty="0" smtClean="0"/>
              <a:t> a’r </a:t>
            </a:r>
            <a:r>
              <a:rPr lang="en-US" dirty="0" err="1" smtClean="0"/>
              <a:t>gwyliau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r>
              <a:rPr lang="en-US" dirty="0" smtClean="0"/>
              <a:t>)</a:t>
            </a:r>
            <a:r>
              <a:rPr lang="en-US" dirty="0" smtClean="0"/>
              <a:t>.</a:t>
            </a:r>
            <a:endParaRPr lang="en-US" dirty="0" smtClean="0">
              <a:ea typeface="+mn-ea"/>
              <a:cs typeface="+mn-cs"/>
            </a:endParaRPr>
          </a:p>
          <a:p>
            <a:endParaRPr lang="en-US" dirty="0"/>
          </a:p>
        </p:txBody>
      </p:sp>
      <p:pic>
        <p:nvPicPr>
          <p:cNvPr id="5" name="Content Placeholder 4" descr="2. Tefillin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8200" y="2133600"/>
            <a:ext cx="3886200" cy="335280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Gweddi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r>
              <a:rPr lang="en-US" dirty="0" smtClean="0"/>
              <a:t>: </a:t>
            </a:r>
            <a:r>
              <a:rPr lang="en-US" dirty="0" err="1" smtClean="0"/>
              <a:t>Tefillah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/>
              <a:t>Adrod</a:t>
            </a:r>
            <a:r>
              <a:rPr lang="en-US" dirty="0" err="1" smtClean="0"/>
              <a:t>d</a:t>
            </a:r>
            <a:r>
              <a:rPr lang="en-US" dirty="0" smtClean="0"/>
              <a:t> y </a:t>
            </a:r>
            <a:r>
              <a:rPr lang="en-US" dirty="0" err="1" smtClean="0"/>
              <a:t>Tefillah</a:t>
            </a:r>
            <a:r>
              <a:rPr lang="en-US" dirty="0" smtClean="0"/>
              <a:t> bob bore, </a:t>
            </a:r>
            <a:r>
              <a:rPr lang="en-US" dirty="0" err="1" smtClean="0"/>
              <a:t>prynhawn</a:t>
            </a:r>
            <a:r>
              <a:rPr lang="en-US" dirty="0" smtClean="0"/>
              <a:t> a </a:t>
            </a:r>
            <a:r>
              <a:rPr lang="en-US" dirty="0" err="1" smtClean="0"/>
              <a:t>hwyr</a:t>
            </a:r>
            <a:r>
              <a:rPr lang="en-US" dirty="0" smtClean="0"/>
              <a:t> </a:t>
            </a:r>
            <a:r>
              <a:rPr lang="en-US" dirty="0" smtClean="0"/>
              <a:t>(ar </a:t>
            </a:r>
            <a:r>
              <a:rPr lang="en-US" dirty="0" err="1" smtClean="0"/>
              <a:t>batrwm</a:t>
            </a:r>
            <a:r>
              <a:rPr lang="en-US" dirty="0" smtClean="0"/>
              <a:t> </a:t>
            </a:r>
            <a:r>
              <a:rPr lang="en-US" dirty="0" err="1" smtClean="0"/>
              <a:t>offrymu</a:t>
            </a:r>
            <a:r>
              <a:rPr lang="en-US" dirty="0" smtClean="0"/>
              <a:t> </a:t>
            </a:r>
            <a:r>
              <a:rPr lang="en-US" dirty="0" err="1" smtClean="0"/>
              <a:t>aberthau</a:t>
            </a:r>
            <a:r>
              <a:rPr lang="en-US" dirty="0" smtClean="0"/>
              <a:t> yn y Deml)</a:t>
            </a:r>
            <a:r>
              <a:rPr lang="en-US" dirty="0" smtClean="0"/>
              <a:t>.</a:t>
            </a:r>
            <a:endParaRPr lang="en-US" dirty="0" smtClean="0"/>
          </a:p>
          <a:p>
            <a:r>
              <a:rPr lang="en-US" dirty="0" err="1" smtClean="0"/>
              <a:t>Fe’i</a:t>
            </a:r>
            <a:r>
              <a:rPr lang="en-US" dirty="0" smtClean="0"/>
              <a:t> </a:t>
            </a:r>
            <a:r>
              <a:rPr lang="en-US" dirty="0" err="1" smtClean="0"/>
              <a:t>gelwir</a:t>
            </a:r>
            <a:r>
              <a:rPr lang="en-US" dirty="0" smtClean="0"/>
              <a:t> </a:t>
            </a:r>
            <a:r>
              <a:rPr lang="en-US" dirty="0" err="1" smtClean="0"/>
              <a:t>hefyd</a:t>
            </a:r>
            <a:r>
              <a:rPr lang="en-US" dirty="0" smtClean="0"/>
              <a:t> y </a:t>
            </a:r>
            <a:r>
              <a:rPr lang="en-US" i="1" dirty="0" err="1" smtClean="0"/>
              <a:t>Shemoneh</a:t>
            </a:r>
            <a:r>
              <a:rPr lang="en-US" i="1" dirty="0" smtClean="0"/>
              <a:t> </a:t>
            </a:r>
            <a:r>
              <a:rPr lang="en-US" i="1" dirty="0" err="1" smtClean="0"/>
              <a:t>Esreh</a:t>
            </a:r>
            <a:r>
              <a:rPr lang="en-US" i="1" dirty="0" smtClean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Deunaw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Bendith</a:t>
            </a:r>
            <a:r>
              <a:rPr lang="en-US" dirty="0" smtClean="0"/>
              <a:t>)</a:t>
            </a:r>
            <a:r>
              <a:rPr lang="en-US" dirty="0" smtClean="0"/>
              <a:t>.</a:t>
            </a:r>
            <a:endParaRPr lang="en-US" dirty="0" smtClean="0"/>
          </a:p>
          <a:p>
            <a:r>
              <a:rPr lang="en-US" dirty="0" smtClean="0"/>
              <a:t>Yn ei </a:t>
            </a:r>
            <a:r>
              <a:rPr lang="en-US" dirty="0" err="1" smtClean="0"/>
              <a:t>ffurf</a:t>
            </a:r>
            <a:r>
              <a:rPr lang="en-US" dirty="0" smtClean="0"/>
              <a:t> bresennol erbyn yr 2il ganrif OC; yn </a:t>
            </a:r>
            <a:r>
              <a:rPr lang="en-US" dirty="0" smtClean="0"/>
              <a:t>ôl traddodiad </a:t>
            </a:r>
            <a:r>
              <a:rPr lang="en-US" dirty="0" err="1" smtClean="0"/>
              <a:t>rabbinaidd</a:t>
            </a:r>
            <a:r>
              <a:rPr lang="en-US" dirty="0" smtClean="0"/>
              <a:t> </a:t>
            </a:r>
            <a:r>
              <a:rPr lang="en-US" dirty="0" err="1" smtClean="0"/>
              <a:t>fe’i</a:t>
            </a:r>
            <a:r>
              <a:rPr lang="en-US" dirty="0" smtClean="0"/>
              <a:t> </a:t>
            </a:r>
            <a:r>
              <a:rPr lang="en-US" dirty="0" err="1" smtClean="0"/>
              <a:t>lluniwyd</a:t>
            </a:r>
            <a:r>
              <a:rPr lang="en-US" dirty="0" smtClean="0"/>
              <a:t> gan rabbi o’r enw Samuel y </a:t>
            </a:r>
            <a:r>
              <a:rPr lang="en-US" dirty="0" err="1" smtClean="0"/>
              <a:t>Bychan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Tri </a:t>
            </a:r>
            <a:r>
              <a:rPr lang="en-US" dirty="0" err="1" smtClean="0">
                <a:solidFill>
                  <a:srgbClr val="FFFF00"/>
                </a:solidFill>
              </a:rPr>
              <a:t>bendith</a:t>
            </a:r>
            <a:endParaRPr lang="en-US" dirty="0" smtClean="0">
              <a:solidFill>
                <a:srgbClr val="FFFF00"/>
              </a:solidFill>
            </a:endParaRPr>
          </a:p>
          <a:p>
            <a:r>
              <a:rPr lang="en-US" dirty="0" err="1" smtClean="0">
                <a:solidFill>
                  <a:srgbClr val="FFFF00"/>
                </a:solidFill>
              </a:rPr>
              <a:t>Erfyn</a:t>
            </a:r>
            <a:r>
              <a:rPr lang="en-US" dirty="0" smtClean="0">
                <a:solidFill>
                  <a:srgbClr val="FFFF00"/>
                </a:solidFill>
              </a:rPr>
              <a:t> am </a:t>
            </a:r>
            <a:r>
              <a:rPr lang="en-US" dirty="0" err="1" smtClean="0">
                <a:solidFill>
                  <a:srgbClr val="FFFF00"/>
                </a:solidFill>
              </a:rPr>
              <a:t>gymorth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dwyfol</a:t>
            </a:r>
            <a:endParaRPr lang="en-US" dirty="0" smtClean="0">
              <a:solidFill>
                <a:srgbClr val="FFFF00"/>
              </a:solidFill>
            </a:endParaRPr>
          </a:p>
          <a:p>
            <a:r>
              <a:rPr lang="en-US" dirty="0" err="1" smtClean="0">
                <a:solidFill>
                  <a:srgbClr val="FFFF00"/>
                </a:solidFill>
              </a:rPr>
              <a:t>Gweddiau</a:t>
            </a:r>
            <a:r>
              <a:rPr lang="en-US" dirty="0" smtClean="0">
                <a:solidFill>
                  <a:srgbClr val="FFFF00"/>
                </a:solidFill>
              </a:rPr>
              <a:t> o </a:t>
            </a:r>
            <a:r>
              <a:rPr lang="en-US" dirty="0" err="1" smtClean="0">
                <a:solidFill>
                  <a:srgbClr val="FFFF00"/>
                </a:solidFill>
              </a:rPr>
              <a:t>ddiolchgarwch</a:t>
            </a:r>
            <a:endParaRPr lang="en-US" dirty="0" smtClean="0">
              <a:solidFill>
                <a:srgbClr val="FFFF00"/>
              </a:solidFill>
            </a:endParaRPr>
          </a:p>
          <a:p>
            <a:r>
              <a:rPr lang="en-US" dirty="0" err="1" smtClean="0"/>
              <a:t>Bendith</a:t>
            </a:r>
            <a:r>
              <a:rPr lang="en-US" dirty="0" smtClean="0"/>
              <a:t> </a:t>
            </a:r>
            <a:r>
              <a:rPr lang="en-US" dirty="0" err="1" smtClean="0"/>
              <a:t>ychwanegol</a:t>
            </a:r>
            <a:r>
              <a:rPr lang="en-US" dirty="0" smtClean="0"/>
              <a:t> i </a:t>
            </a:r>
            <a:r>
              <a:rPr lang="en-US" dirty="0" err="1" smtClean="0"/>
              <a:t>ddelio</a:t>
            </a:r>
            <a:r>
              <a:rPr lang="en-US" dirty="0" smtClean="0"/>
              <a:t> gyda </a:t>
            </a:r>
            <a:r>
              <a:rPr lang="en-US" dirty="0" err="1" smtClean="0"/>
              <a:t>hereticiaid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Adroddir</a:t>
            </a:r>
            <a:r>
              <a:rPr lang="en-US" dirty="0" smtClean="0"/>
              <a:t> y </a:t>
            </a:r>
            <a:r>
              <a:rPr lang="en-US" dirty="0" err="1" smtClean="0"/>
              <a:t>triawd</a:t>
            </a:r>
            <a:r>
              <a:rPr lang="en-US" dirty="0" smtClean="0"/>
              <a:t> cyntaf a’r </a:t>
            </a:r>
            <a:r>
              <a:rPr lang="en-US" dirty="0" err="1" smtClean="0"/>
              <a:t>triawd</a:t>
            </a:r>
            <a:r>
              <a:rPr lang="en-US" dirty="0" smtClean="0"/>
              <a:t> </a:t>
            </a:r>
            <a:r>
              <a:rPr lang="en-US" dirty="0" err="1" smtClean="0"/>
              <a:t>olaf</a:t>
            </a:r>
            <a:r>
              <a:rPr lang="en-US" dirty="0" smtClean="0"/>
              <a:t> o </a:t>
            </a:r>
            <a:r>
              <a:rPr lang="en-US" dirty="0" err="1" smtClean="0"/>
              <a:t>fendithion</a:t>
            </a:r>
            <a:r>
              <a:rPr lang="en-US" dirty="0" smtClean="0"/>
              <a:t> </a:t>
            </a:r>
            <a:r>
              <a:rPr lang="en-US" dirty="0" err="1" smtClean="0"/>
              <a:t>ymhob</a:t>
            </a:r>
            <a:r>
              <a:rPr lang="en-US" dirty="0" smtClean="0"/>
              <a:t> </a:t>
            </a:r>
            <a:r>
              <a:rPr lang="en-US" dirty="0" err="1" smtClean="0"/>
              <a:t>gwasanaeth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Adroddir</a:t>
            </a:r>
            <a:r>
              <a:rPr lang="en-US" dirty="0" smtClean="0"/>
              <a:t> y </a:t>
            </a:r>
            <a:r>
              <a:rPr lang="en-US" dirty="0" err="1" smtClean="0"/>
              <a:t>gweddill</a:t>
            </a:r>
            <a:r>
              <a:rPr lang="en-US" dirty="0" smtClean="0"/>
              <a:t> yn ystod yr </a:t>
            </a:r>
            <a:r>
              <a:rPr lang="en-US" dirty="0" err="1" smtClean="0"/>
              <a:t>wythnos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Adroddir</a:t>
            </a:r>
            <a:r>
              <a:rPr lang="en-US" dirty="0" smtClean="0"/>
              <a:t> y </a:t>
            </a:r>
            <a:r>
              <a:rPr lang="en-US" dirty="0" err="1" smtClean="0"/>
              <a:t>weddi</a:t>
            </a:r>
            <a:r>
              <a:rPr lang="en-US" dirty="0" smtClean="0"/>
              <a:t> gan </a:t>
            </a:r>
            <a:r>
              <a:rPr lang="en-US" dirty="0" err="1" smtClean="0"/>
              <a:t>addolwyr</a:t>
            </a:r>
            <a:r>
              <a:rPr lang="en-US" dirty="0" smtClean="0"/>
              <a:t> pan </a:t>
            </a:r>
            <a:r>
              <a:rPr lang="en-US" dirty="0" err="1" smtClean="0"/>
              <a:t>f</a:t>
            </a:r>
            <a:r>
              <a:rPr lang="en-US" dirty="0" err="1" smtClean="0"/>
              <a:t>ôn</a:t>
            </a:r>
            <a:r>
              <a:rPr lang="en-US" dirty="0" err="1" smtClean="0"/>
              <a:t>t</a:t>
            </a:r>
            <a:r>
              <a:rPr lang="en-US" dirty="0" smtClean="0"/>
              <a:t> yn </a:t>
            </a:r>
            <a:r>
              <a:rPr lang="en-US" dirty="0" err="1" smtClean="0"/>
              <a:t>sefyll</a:t>
            </a:r>
            <a:r>
              <a:rPr lang="en-US" dirty="0" smtClean="0"/>
              <a:t> (</a:t>
            </a:r>
            <a:r>
              <a:rPr lang="en-US" i="1" dirty="0" err="1" smtClean="0"/>
              <a:t>Amidah</a:t>
            </a:r>
            <a:r>
              <a:rPr lang="en-US" dirty="0" smtClean="0"/>
              <a:t>).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823</Words>
  <Application>Microsoft Macintosh PowerPoint</Application>
  <PresentationFormat>On-screen Show (4:3)</PresentationFormat>
  <Paragraphs>78</Paragraphs>
  <Slides>14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Addoliad ac Ysbrydolrwydd Iddewig</vt:lpstr>
      <vt:lpstr>Y Synagog Iddewig</vt:lpstr>
      <vt:lpstr>Hanes y Synagog</vt:lpstr>
      <vt:lpstr>Hanes y Synagog</vt:lpstr>
      <vt:lpstr>Tabernacl a Theml yn y Synagog</vt:lpstr>
      <vt:lpstr>Tabernacl a Theml yn y Synagog</vt:lpstr>
      <vt:lpstr>Teml a Thabernacl yn y Synagog</vt:lpstr>
      <vt:lpstr>Gweddi Iddewig</vt:lpstr>
      <vt:lpstr>Datblygiad Gweddiau Iddewig</vt:lpstr>
      <vt:lpstr>Y Shema</vt:lpstr>
      <vt:lpstr>Symbolau o Dduwioldeb Iddewig</vt:lpstr>
      <vt:lpstr>Symbolau o Dduwioldeb Iddewig</vt:lpstr>
      <vt:lpstr>Symbol o Dduwioldeb Iddewig</vt:lpstr>
      <vt:lpstr>Gweddi Iddewig: Tefillah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Jewish Worship and Spirituality</dc:title>
  <dc:creator>Catrin Williams</dc:creator>
  <cp:lastModifiedBy>Catrin Williams</cp:lastModifiedBy>
  <cp:revision>26</cp:revision>
  <dcterms:created xsi:type="dcterms:W3CDTF">2013-12-06T21:21:40Z</dcterms:created>
  <dcterms:modified xsi:type="dcterms:W3CDTF">2013-12-06T22:12:37Z</dcterms:modified>
</cp:coreProperties>
</file>