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wav" ContentType="audio/x-wav"/>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21" r:id="rId1"/>
  </p:sldMasterIdLst>
  <p:sldIdLst>
    <p:sldId id="256" r:id="rId2"/>
    <p:sldId id="261" r:id="rId3"/>
    <p:sldId id="263" r:id="rId4"/>
    <p:sldId id="273" r:id="rId5"/>
    <p:sldId id="279" r:id="rId6"/>
    <p:sldId id="284" r:id="rId7"/>
    <p:sldId id="286" r:id="rId8"/>
    <p:sldId id="277" r:id="rId9"/>
    <p:sldId id="275" r:id="rId10"/>
    <p:sldId id="280" r:id="rId11"/>
    <p:sldId id="278" r:id="rId12"/>
    <p:sldId id="281" r:id="rId13"/>
    <p:sldId id="276" r:id="rId14"/>
    <p:sldId id="283" r:id="rId15"/>
    <p:sldId id="287" r:id="rId16"/>
    <p:sldId id="282" r:id="rId17"/>
    <p:sldId id="285" r:id="rId18"/>
    <p:sldId id="274" r:id="rId19"/>
    <p:sldId id="260" r:id="rId20"/>
    <p:sldId id="257" r:id="rId21"/>
    <p:sldId id="264" r:id="rId22"/>
    <p:sldId id="267" r:id="rId23"/>
    <p:sldId id="266" r:id="rId24"/>
    <p:sldId id="288" r:id="rId25"/>
    <p:sldId id="268" r:id="rId26"/>
    <p:sldId id="269" r:id="rId27"/>
    <p:sldId id="289" r:id="rId28"/>
    <p:sldId id="290" r:id="rId29"/>
    <p:sldId id="291" r:id="rId30"/>
    <p:sldId id="292" r:id="rId31"/>
    <p:sldId id="293" r:id="rId32"/>
    <p:sldId id="272" r:id="rId33"/>
    <p:sldId id="294" r:id="rId34"/>
    <p:sldId id="302" r:id="rId35"/>
    <p:sldId id="295" r:id="rId36"/>
    <p:sldId id="296" r:id="rId37"/>
    <p:sldId id="297" r:id="rId38"/>
    <p:sldId id="298" r:id="rId39"/>
    <p:sldId id="299" r:id="rId40"/>
    <p:sldId id="301" r:id="rId41"/>
    <p:sldId id="300" r:id="rId42"/>
    <p:sldId id="258"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6" autoAdjust="0"/>
    <p:restoredTop sz="94660"/>
  </p:normalViewPr>
  <p:slideViewPr>
    <p:cSldViewPr snapToGrid="0">
      <p:cViewPr varScale="1">
        <p:scale>
          <a:sx n="41" d="100"/>
          <a:sy n="41" d="100"/>
        </p:scale>
        <p:origin x="45" y="10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2AED8E5B-0D98-4FE1-9B26-D1041E3A89F9}" type="datetimeFigureOut">
              <a:rPr lang="en-US" smtClean="0"/>
              <a:t>10/6/2020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3" name="Straight Connector 12"/>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0"/>
            <a:ext cx="12192000" cy="4572001"/>
          </a:xfrm>
          <a:prstGeom prst="rect">
            <a:avLst/>
          </a:prstGeom>
          <a:blipFill dpi="0" rotWithShape="1">
            <a:blip r:embed="rId2">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16778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73C2DCB-466C-4061-8D51-D3254DD77FA1}" type="datetimeFigureOut">
              <a:rPr lang="en-US" smtClean="0"/>
              <a:t>10/6/2020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45886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642357F-39F6-401C-9FF8-3072724998F3}" type="datetimeFigureOut">
              <a:rPr lang="en-US" smtClean="0"/>
              <a:t>10/6/2020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45520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D5DB09B-D413-414E-B13F-B1984CD8FF65}" type="datetimeFigureOut">
              <a:rPr lang="en-US" smtClean="0"/>
              <a:t>10/6/2020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46129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238F992-55E7-4B2D-A6F1-8C9243CBFE1B}" type="datetimeFigureOut">
              <a:rPr lang="en-US" smtClean="0"/>
              <a:t>10/6/2020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93244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0298110-BAA6-4256-A2E5-BB66A47D2616}" type="datetimeFigureOut">
              <a:rPr lang="en-US" smtClean="0"/>
              <a:t>10/6/2020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657846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903892-3343-4E4E-B81B-70A099359AD2}" type="datetimeFigureOut">
              <a:rPr lang="en-US" smtClean="0"/>
              <a:t>10/6/2020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673616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0232F85-D33A-46AF-9088-5A7400C1018E}" type="datetimeFigureOut">
              <a:rPr lang="en-US" smtClean="0"/>
              <a:t>10/6/2020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24862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EB3A624-F501-46A9-B8CA-4949E24E27C8}" type="datetimeFigureOut">
              <a:rPr lang="en-US" smtClean="0"/>
              <a:t>10/6/2020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5331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B4159CD-DA3A-463F-AFEF-A68838A6859B}" type="datetimeFigureOut">
              <a:rPr lang="en-US" smtClean="0"/>
              <a:t>10/6/2020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567055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312A925-E007-46C2-84AB-35EE10DCAD39}" type="datetimeFigureOut">
              <a:rPr lang="en-US" smtClean="0"/>
              <a:t>10/6/2020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160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0C4D3C1-679D-44D8-8A9C-D402CE4EF569}" type="datetimeFigureOut">
              <a:rPr lang="en-US" smtClean="0"/>
              <a:t>10/6/2020</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cxnSp>
        <p:nvCxnSpPr>
          <p:cNvPr id="8" name="Straight Connector 7"/>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743737"/>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lickv.ie/w/Pcxo" TargetMode="External"/><Relationship Id="rId2" Type="http://schemas.openxmlformats.org/officeDocument/2006/relationships/hyperlink" Target="https://www.youtube.com/watch?v=ASlch7R1Zvo"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b0V9_xqaw8Q"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oGxS6YnYmfg&amp;t=9s" TargetMode="External"/><Relationship Id="rId2" Type="http://schemas.openxmlformats.org/officeDocument/2006/relationships/hyperlink" Target="https://www.youtube.com/watch?v=hy9I-lC93gE" TargetMode="External"/><Relationship Id="rId1" Type="http://schemas.openxmlformats.org/officeDocument/2006/relationships/slideLayout" Target="../slideLayouts/slideLayout2.xml"/><Relationship Id="rId4" Type="http://schemas.openxmlformats.org/officeDocument/2006/relationships/hyperlink" Target="https://www.youtube.com/watch?v=LreDyyOi1yE"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s://www.classicfm.com/discover-music/latest/graphic-scores-art-music-pictures/graphic-scores-1/"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71hNl_skTZQ&amp;t=18s" TargetMode="Externa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nvH2KYYJg-o&amp;t=31s"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bE7wrqxK-K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8" Type="http://schemas.openxmlformats.org/officeDocument/2006/relationships/audio" Target="../media/media4.wav"/><Relationship Id="rId3" Type="http://schemas.microsoft.com/office/2007/relationships/media" Target="../media/media2.wav"/><Relationship Id="rId7" Type="http://schemas.microsoft.com/office/2007/relationships/media" Target="../media/media4.wav"/><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audio" Target="../media/media3.wav"/><Relationship Id="rId5" Type="http://schemas.microsoft.com/office/2007/relationships/media" Target="../media/media3.wav"/><Relationship Id="rId10" Type="http://schemas.openxmlformats.org/officeDocument/2006/relationships/image" Target="../media/image18.png"/><Relationship Id="rId4" Type="http://schemas.openxmlformats.org/officeDocument/2006/relationships/audio" Target="../media/media2.wav"/><Relationship Id="rId9"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ZsbcBVCWFjc"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MkF-RYcPdJ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clickv.ie/w/Pcxo"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4.xml"/><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5.tmp"/><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youtube.com/watch?v=WkojgCLiHoI&amp;feature=youtu.b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07/10/20</a:t>
            </a:r>
            <a:endParaRPr lang="en-GB" dirty="0"/>
          </a:p>
        </p:txBody>
      </p:sp>
      <p:sp>
        <p:nvSpPr>
          <p:cNvPr id="4" name="TextBox 3"/>
          <p:cNvSpPr txBox="1"/>
          <p:nvPr/>
        </p:nvSpPr>
        <p:spPr>
          <a:xfrm>
            <a:off x="1368725" y="5183825"/>
            <a:ext cx="6883879" cy="1015663"/>
          </a:xfrm>
          <a:prstGeom prst="rect">
            <a:avLst/>
          </a:prstGeom>
          <a:noFill/>
        </p:spPr>
        <p:txBody>
          <a:bodyPr wrap="square" rtlCol="0">
            <a:spAutoFit/>
          </a:bodyPr>
          <a:lstStyle/>
          <a:p>
            <a:r>
              <a:rPr lang="en-GB" sz="6000" dirty="0">
                <a:solidFill>
                  <a:schemeClr val="accent2">
                    <a:lumMod val="75000"/>
                  </a:schemeClr>
                </a:solidFill>
              </a:rPr>
              <a:t>Music / </a:t>
            </a:r>
            <a:r>
              <a:rPr lang="en-GB" sz="6000" dirty="0" err="1">
                <a:solidFill>
                  <a:schemeClr val="accent2">
                    <a:lumMod val="75000"/>
                  </a:schemeClr>
                </a:solidFill>
              </a:rPr>
              <a:t>Cerddoriaeth</a:t>
            </a:r>
            <a:endParaRPr lang="en-GB" sz="6000" dirty="0">
              <a:solidFill>
                <a:schemeClr val="accent2">
                  <a:lumMod val="75000"/>
                </a:schemeClr>
              </a:solidFill>
            </a:endParaRPr>
          </a:p>
        </p:txBody>
      </p:sp>
    </p:spTree>
    <p:extLst>
      <p:ext uri="{BB962C8B-B14F-4D97-AF65-F5344CB8AC3E}">
        <p14:creationId xmlns:p14="http://schemas.microsoft.com/office/powerpoint/2010/main" val="3834155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Warm up</a:t>
            </a:r>
            <a:endParaRPr lang="en-GB" dirty="0"/>
          </a:p>
        </p:txBody>
      </p:sp>
      <p:sp>
        <p:nvSpPr>
          <p:cNvPr id="3" name="Content Placeholder 2"/>
          <p:cNvSpPr>
            <a:spLocks noGrp="1"/>
          </p:cNvSpPr>
          <p:nvPr>
            <p:ph idx="1"/>
          </p:nvPr>
        </p:nvSpPr>
        <p:spPr/>
        <p:txBody>
          <a:bodyPr/>
          <a:lstStyle/>
          <a:p>
            <a:r>
              <a:rPr lang="en-GB" sz="3000" dirty="0">
                <a:hlinkClick r:id="rId2"/>
              </a:rPr>
              <a:t>https://www.youtube.com/watch?v=ASlch7R1Zvo</a:t>
            </a:r>
            <a:r>
              <a:rPr lang="en-GB" sz="3000" dirty="0"/>
              <a:t>    </a:t>
            </a:r>
          </a:p>
          <a:p>
            <a:endParaRPr lang="en-GB" dirty="0"/>
          </a:p>
        </p:txBody>
      </p:sp>
      <p:pic>
        <p:nvPicPr>
          <p:cNvPr id="4" name="Picture 3">
            <a:hlinkClick r:id="rId3"/>
            <a:extLst>
              <a:ext uri="{FF2B5EF4-FFF2-40B4-BE49-F238E27FC236}">
                <a16:creationId xmlns:a16="http://schemas.microsoft.com/office/drawing/2014/main" id="{D971B15E-F7A2-48A6-A2EE-091231B02212}"/>
              </a:ext>
            </a:extLst>
          </p:cNvPr>
          <p:cNvPicPr>
            <a:picLocks noChangeAspect="1"/>
          </p:cNvPicPr>
          <p:nvPr/>
        </p:nvPicPr>
        <p:blipFill>
          <a:blip r:embed="rId4"/>
          <a:stretch>
            <a:fillRect/>
          </a:stretch>
        </p:blipFill>
        <p:spPr>
          <a:xfrm>
            <a:off x="10999943" y="585216"/>
            <a:ext cx="686792" cy="474511"/>
          </a:xfrm>
          <a:prstGeom prst="rect">
            <a:avLst/>
          </a:prstGeom>
        </p:spPr>
      </p:pic>
    </p:spTree>
    <p:extLst>
      <p:ext uri="{BB962C8B-B14F-4D97-AF65-F5344CB8AC3E}">
        <p14:creationId xmlns:p14="http://schemas.microsoft.com/office/powerpoint/2010/main" val="3507283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2">
              <a:shade val="50000"/>
            </a:schemeClr>
          </a:lnRef>
          <a:fillRef idx="1">
            <a:schemeClr val="accent2"/>
          </a:fillRef>
          <a:effectRef idx="0">
            <a:schemeClr val="accent2"/>
          </a:effectRef>
          <a:fontRef idx="minor">
            <a:schemeClr val="lt1"/>
          </a:fontRef>
        </p:style>
        <p:txBody>
          <a:bodyPr/>
          <a:lstStyle/>
          <a:p>
            <a:r>
              <a:rPr lang="en-GB" dirty="0" smtClean="0"/>
              <a:t>Additional Questions</a:t>
            </a:r>
            <a:endParaRPr lang="en-GB" dirty="0"/>
          </a:p>
        </p:txBody>
      </p:sp>
      <p:sp>
        <p:nvSpPr>
          <p:cNvPr id="3" name="TextBox 2"/>
          <p:cNvSpPr txBox="1"/>
          <p:nvPr/>
        </p:nvSpPr>
        <p:spPr>
          <a:xfrm>
            <a:off x="1306830" y="2630150"/>
            <a:ext cx="5405102" cy="1569660"/>
          </a:xfrm>
          <a:prstGeom prst="rect">
            <a:avLst/>
          </a:prstGeom>
          <a:noFill/>
        </p:spPr>
        <p:txBody>
          <a:bodyPr wrap="square" rtlCol="0">
            <a:spAutoFit/>
          </a:bodyPr>
          <a:lstStyle/>
          <a:p>
            <a:r>
              <a:rPr lang="en-GB" sz="2400" dirty="0"/>
              <a:t>Who is the composer?</a:t>
            </a:r>
          </a:p>
          <a:p>
            <a:r>
              <a:rPr lang="en-GB" sz="2400" dirty="0"/>
              <a:t>Which century was the piece composed?</a:t>
            </a:r>
          </a:p>
          <a:p>
            <a:r>
              <a:rPr lang="en-GB" sz="2400" dirty="0"/>
              <a:t>Which period of music?</a:t>
            </a:r>
          </a:p>
          <a:p>
            <a:r>
              <a:rPr lang="en-GB" sz="2400" dirty="0"/>
              <a:t>Who is the conductor?</a:t>
            </a:r>
          </a:p>
        </p:txBody>
      </p:sp>
      <p:sp>
        <p:nvSpPr>
          <p:cNvPr id="4" name="TextBox 3"/>
          <p:cNvSpPr txBox="1"/>
          <p:nvPr/>
        </p:nvSpPr>
        <p:spPr>
          <a:xfrm>
            <a:off x="7823540" y="4422606"/>
            <a:ext cx="2788276" cy="1200329"/>
          </a:xfrm>
          <a:prstGeom prst="rect">
            <a:avLst/>
          </a:prstGeom>
          <a:noFill/>
        </p:spPr>
        <p:txBody>
          <a:bodyPr wrap="square" rtlCol="0">
            <a:spAutoFit/>
          </a:bodyPr>
          <a:lstStyle/>
          <a:p>
            <a:r>
              <a:rPr lang="en-GB" dirty="0"/>
              <a:t>Antonin Leopold </a:t>
            </a:r>
            <a:r>
              <a:rPr lang="en-GB" dirty="0" err="1"/>
              <a:t>Dvořák</a:t>
            </a:r>
            <a:endParaRPr lang="en-GB" dirty="0"/>
          </a:p>
          <a:p>
            <a:r>
              <a:rPr lang="en-GB" dirty="0"/>
              <a:t>1893</a:t>
            </a:r>
          </a:p>
          <a:p>
            <a:r>
              <a:rPr lang="en-GB" dirty="0"/>
              <a:t>Romantic</a:t>
            </a:r>
          </a:p>
          <a:p>
            <a:r>
              <a:rPr lang="en-GB" dirty="0"/>
              <a:t>Herbert von Karajan </a:t>
            </a:r>
          </a:p>
        </p:txBody>
      </p:sp>
    </p:spTree>
    <p:extLst>
      <p:ext uri="{BB962C8B-B14F-4D97-AF65-F5344CB8AC3E}">
        <p14:creationId xmlns:p14="http://schemas.microsoft.com/office/powerpoint/2010/main" val="374905707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Graphic score / </a:t>
            </a:r>
            <a:r>
              <a:rPr lang="en-GB" dirty="0" err="1" smtClean="0">
                <a:solidFill>
                  <a:srgbClr val="FF0000"/>
                </a:solidFill>
              </a:rPr>
              <a:t>sgor</a:t>
            </a:r>
            <a:r>
              <a:rPr lang="en-GB" dirty="0" smtClean="0">
                <a:solidFill>
                  <a:srgbClr val="FF0000"/>
                </a:solidFill>
              </a:rPr>
              <a:t> </a:t>
            </a:r>
            <a:r>
              <a:rPr lang="en-GB" dirty="0" err="1" smtClean="0">
                <a:solidFill>
                  <a:srgbClr val="FF0000"/>
                </a:solidFill>
              </a:rPr>
              <a:t>graffeg</a:t>
            </a:r>
            <a:endParaRPr lang="en-GB" dirty="0">
              <a:solidFill>
                <a:srgbClr val="FF0000"/>
              </a:solidFill>
            </a:endParaRPr>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083574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graphic score?</a:t>
            </a:r>
            <a:endParaRPr lang="en-GB" dirty="0"/>
          </a:p>
        </p:txBody>
      </p:sp>
      <p:sp>
        <p:nvSpPr>
          <p:cNvPr id="3" name="Content Placeholder 2"/>
          <p:cNvSpPr>
            <a:spLocks noGrp="1"/>
          </p:cNvSpPr>
          <p:nvPr>
            <p:ph idx="1"/>
          </p:nvPr>
        </p:nvSpPr>
        <p:spPr/>
        <p:txBody>
          <a:bodyPr>
            <a:normAutofit/>
          </a:bodyPr>
          <a:lstStyle/>
          <a:p>
            <a:r>
              <a:rPr lang="en-GB" b="1" dirty="0"/>
              <a:t>Graphic notation</a:t>
            </a:r>
            <a:r>
              <a:rPr lang="en-GB" dirty="0"/>
              <a:t> /</a:t>
            </a:r>
            <a:r>
              <a:rPr lang="en-GB" dirty="0" smtClean="0"/>
              <a:t> </a:t>
            </a:r>
            <a:r>
              <a:rPr lang="en-GB" dirty="0"/>
              <a:t>graphic </a:t>
            </a:r>
            <a:r>
              <a:rPr lang="en-GB" dirty="0" smtClean="0"/>
              <a:t>score = the </a:t>
            </a:r>
            <a:r>
              <a:rPr lang="en-GB" dirty="0"/>
              <a:t>representation of music through the use of visual symbols </a:t>
            </a:r>
            <a:r>
              <a:rPr lang="en-GB" dirty="0" smtClean="0"/>
              <a:t>(outside of </a:t>
            </a:r>
            <a:r>
              <a:rPr lang="en-GB" dirty="0"/>
              <a:t>traditional music </a:t>
            </a:r>
            <a:r>
              <a:rPr lang="en-GB" dirty="0" smtClean="0"/>
              <a:t>notation). </a:t>
            </a:r>
          </a:p>
          <a:p>
            <a:r>
              <a:rPr lang="en-GB" dirty="0" smtClean="0"/>
              <a:t>Emerged1950s – experimental music, indeterminacy (John Cage)</a:t>
            </a:r>
          </a:p>
          <a:p>
            <a:r>
              <a:rPr lang="en-GB" dirty="0" err="1" smtClean="0"/>
              <a:t>Aleatoric</a:t>
            </a:r>
            <a:r>
              <a:rPr lang="en-GB" dirty="0" smtClean="0"/>
              <a:t> music (chance music) where performers become active participants in the creation of music [</a:t>
            </a:r>
            <a:r>
              <a:rPr lang="en-GB" dirty="0" err="1" smtClean="0"/>
              <a:t>alea</a:t>
            </a:r>
            <a:r>
              <a:rPr lang="en-GB" dirty="0" smtClean="0"/>
              <a:t> = dice: some element of the composition left to chance]</a:t>
            </a:r>
          </a:p>
          <a:p>
            <a:r>
              <a:rPr lang="en-GB" dirty="0" smtClean="0"/>
              <a:t>2 broadly defined categories:</a:t>
            </a:r>
          </a:p>
          <a:p>
            <a:pPr marL="128016" lvl="1" indent="0">
              <a:buNone/>
            </a:pPr>
            <a:r>
              <a:rPr lang="en-GB" dirty="0" smtClean="0"/>
              <a:t>1. invention of new notation systems to show specific musical techniques, e.g. </a:t>
            </a:r>
            <a:r>
              <a:rPr lang="en-GB" dirty="0"/>
              <a:t>Stockhausen's </a:t>
            </a:r>
            <a:r>
              <a:rPr lang="en-GB" i="1" dirty="0" err="1" smtClean="0"/>
              <a:t>Prozession</a:t>
            </a:r>
            <a:endParaRPr lang="en-GB" i="1" dirty="0" smtClean="0"/>
          </a:p>
        </p:txBody>
      </p:sp>
    </p:spTree>
    <p:extLst>
      <p:ext uri="{BB962C8B-B14F-4D97-AF65-F5344CB8AC3E}">
        <p14:creationId xmlns:p14="http://schemas.microsoft.com/office/powerpoint/2010/main" val="20303271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Karlheinz</a:t>
            </a:r>
            <a:r>
              <a:rPr lang="en-GB" b="1" dirty="0"/>
              <a:t> </a:t>
            </a:r>
            <a:r>
              <a:rPr lang="en-GB" dirty="0" smtClean="0"/>
              <a:t>Stockhausen (1928-2007)</a:t>
            </a:r>
            <a:endParaRPr lang="en-GB" dirty="0"/>
          </a:p>
        </p:txBody>
      </p:sp>
      <p:pic>
        <p:nvPicPr>
          <p:cNvPr id="4" name="Content Placeholder 3"/>
          <p:cNvPicPr>
            <a:picLocks noGrp="1" noChangeAspect="1"/>
          </p:cNvPicPr>
          <p:nvPr>
            <p:ph idx="1"/>
          </p:nvPr>
        </p:nvPicPr>
        <p:blipFill>
          <a:blip r:embed="rId2"/>
          <a:stretch>
            <a:fillRect/>
          </a:stretch>
        </p:blipFill>
        <p:spPr>
          <a:xfrm>
            <a:off x="1811548" y="2084832"/>
            <a:ext cx="5233223" cy="4648733"/>
          </a:xfrm>
          <a:prstGeom prst="rect">
            <a:avLst/>
          </a:prstGeom>
        </p:spPr>
      </p:pic>
      <p:pic>
        <p:nvPicPr>
          <p:cNvPr id="5" name="Picture 4"/>
          <p:cNvPicPr>
            <a:picLocks noChangeAspect="1"/>
          </p:cNvPicPr>
          <p:nvPr/>
        </p:nvPicPr>
        <p:blipFill>
          <a:blip r:embed="rId3"/>
          <a:stretch>
            <a:fillRect/>
          </a:stretch>
        </p:blipFill>
        <p:spPr>
          <a:xfrm>
            <a:off x="9155502" y="227162"/>
            <a:ext cx="2849772" cy="1827702"/>
          </a:xfrm>
          <a:prstGeom prst="rect">
            <a:avLst/>
          </a:prstGeom>
        </p:spPr>
      </p:pic>
    </p:spTree>
    <p:extLst>
      <p:ext uri="{BB962C8B-B14F-4D97-AF65-F5344CB8AC3E}">
        <p14:creationId xmlns:p14="http://schemas.microsoft.com/office/powerpoint/2010/main" val="1393548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graphic score?</a:t>
            </a:r>
            <a:endParaRPr lang="en-GB" dirty="0"/>
          </a:p>
        </p:txBody>
      </p:sp>
      <p:sp>
        <p:nvSpPr>
          <p:cNvPr id="3" name="Content Placeholder 2"/>
          <p:cNvSpPr>
            <a:spLocks noGrp="1"/>
          </p:cNvSpPr>
          <p:nvPr>
            <p:ph idx="1"/>
          </p:nvPr>
        </p:nvSpPr>
        <p:spPr/>
        <p:txBody>
          <a:bodyPr>
            <a:normAutofit/>
          </a:bodyPr>
          <a:lstStyle/>
          <a:p>
            <a:r>
              <a:rPr lang="en-GB" b="1" dirty="0"/>
              <a:t>Graphic notation</a:t>
            </a:r>
            <a:r>
              <a:rPr lang="en-GB" dirty="0"/>
              <a:t> /</a:t>
            </a:r>
            <a:r>
              <a:rPr lang="en-GB" dirty="0" smtClean="0"/>
              <a:t> </a:t>
            </a:r>
            <a:r>
              <a:rPr lang="en-GB" dirty="0"/>
              <a:t>graphic </a:t>
            </a:r>
            <a:r>
              <a:rPr lang="en-GB" dirty="0" smtClean="0"/>
              <a:t>score = the </a:t>
            </a:r>
            <a:r>
              <a:rPr lang="en-GB" dirty="0"/>
              <a:t>representation of music through the use of visual symbols </a:t>
            </a:r>
            <a:r>
              <a:rPr lang="en-GB" dirty="0" smtClean="0"/>
              <a:t>(outside of </a:t>
            </a:r>
            <a:r>
              <a:rPr lang="en-GB" dirty="0"/>
              <a:t>traditional music </a:t>
            </a:r>
            <a:r>
              <a:rPr lang="en-GB" dirty="0" smtClean="0"/>
              <a:t>notation). </a:t>
            </a:r>
          </a:p>
          <a:p>
            <a:r>
              <a:rPr lang="en-GB" dirty="0" smtClean="0"/>
              <a:t>Emerged1950s – experimental music, indeterminacy (John Cage)</a:t>
            </a:r>
          </a:p>
          <a:p>
            <a:r>
              <a:rPr lang="en-GB" dirty="0" err="1" smtClean="0"/>
              <a:t>Aleatoric</a:t>
            </a:r>
            <a:r>
              <a:rPr lang="en-GB" dirty="0" smtClean="0"/>
              <a:t> music (chance music) where performers become active participants in the creation of music [</a:t>
            </a:r>
            <a:r>
              <a:rPr lang="en-GB" dirty="0" err="1" smtClean="0"/>
              <a:t>alea</a:t>
            </a:r>
            <a:r>
              <a:rPr lang="en-GB" dirty="0" smtClean="0"/>
              <a:t> = dice: some element of the composition left to chance]</a:t>
            </a:r>
          </a:p>
          <a:p>
            <a:r>
              <a:rPr lang="en-GB" dirty="0" smtClean="0"/>
              <a:t>2 broadly defined categories:</a:t>
            </a:r>
          </a:p>
          <a:p>
            <a:pPr marL="128016" lvl="1" indent="0">
              <a:buNone/>
            </a:pPr>
            <a:r>
              <a:rPr lang="en-GB" dirty="0" smtClean="0"/>
              <a:t>1. invention of new notation systems to show specific musical techniques, e.g. </a:t>
            </a:r>
            <a:r>
              <a:rPr lang="en-GB" dirty="0"/>
              <a:t>Stockhausen's </a:t>
            </a:r>
            <a:r>
              <a:rPr lang="en-GB" i="1" dirty="0" err="1" smtClean="0"/>
              <a:t>Prozession</a:t>
            </a:r>
          </a:p>
          <a:p>
            <a:pPr marL="128016" lvl="1" indent="0">
              <a:buNone/>
            </a:pPr>
            <a:r>
              <a:rPr lang="en-GB" dirty="0" smtClean="0"/>
              <a:t>2. conceptual notation, e.g. shapes, drawings in order to encourage improvisation, e.g. </a:t>
            </a:r>
            <a:r>
              <a:rPr lang="en-GB" dirty="0" err="1" smtClean="0"/>
              <a:t>Cardew's</a:t>
            </a:r>
            <a:r>
              <a:rPr lang="en-GB" dirty="0" smtClean="0"/>
              <a:t> </a:t>
            </a:r>
            <a:r>
              <a:rPr lang="en-GB" i="1" dirty="0" smtClean="0"/>
              <a:t>Treatise (written in response to Cage’s 4’33”)</a:t>
            </a:r>
            <a:endParaRPr lang="en-GB" dirty="0" smtClean="0"/>
          </a:p>
        </p:txBody>
      </p:sp>
    </p:spTree>
    <p:extLst>
      <p:ext uri="{BB962C8B-B14F-4D97-AF65-F5344CB8AC3E}">
        <p14:creationId xmlns:p14="http://schemas.microsoft.com/office/powerpoint/2010/main" val="249575014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Cornelius </a:t>
            </a:r>
            <a:r>
              <a:rPr lang="en-GB" dirty="0" err="1" smtClean="0"/>
              <a:t>cardew</a:t>
            </a:r>
            <a:r>
              <a:rPr lang="en-GB" dirty="0" smtClean="0"/>
              <a:t> (1936-31)</a:t>
            </a:r>
            <a:endParaRPr lang="en-GB" dirty="0"/>
          </a:p>
        </p:txBody>
      </p:sp>
      <p:sp>
        <p:nvSpPr>
          <p:cNvPr id="3" name="Content Placeholder 2"/>
          <p:cNvSpPr>
            <a:spLocks noGrp="1"/>
          </p:cNvSpPr>
          <p:nvPr>
            <p:ph idx="1"/>
          </p:nvPr>
        </p:nvSpPr>
        <p:spPr>
          <a:xfrm>
            <a:off x="1024128" y="2286000"/>
            <a:ext cx="2150393" cy="4023360"/>
          </a:xfrm>
        </p:spPr>
        <p:txBody>
          <a:bodyPr/>
          <a:lstStyle/>
          <a:p>
            <a:r>
              <a:rPr lang="en-GB" dirty="0">
                <a:hlinkClick r:id="rId2"/>
              </a:rPr>
              <a:t>https://www.youtube.com/watch?v=b0V9_xqaw8Q</a:t>
            </a:r>
            <a:endParaRPr lang="en-GB" dirty="0"/>
          </a:p>
        </p:txBody>
      </p:sp>
      <p:pic>
        <p:nvPicPr>
          <p:cNvPr id="4" name="Picture 3"/>
          <p:cNvPicPr>
            <a:picLocks noChangeAspect="1"/>
          </p:cNvPicPr>
          <p:nvPr/>
        </p:nvPicPr>
        <p:blipFill>
          <a:blip r:embed="rId3"/>
          <a:stretch>
            <a:fillRect/>
          </a:stretch>
        </p:blipFill>
        <p:spPr>
          <a:xfrm>
            <a:off x="4046146" y="1536421"/>
            <a:ext cx="7977909" cy="5321579"/>
          </a:xfrm>
          <a:prstGeom prst="rect">
            <a:avLst/>
          </a:prstGeom>
        </p:spPr>
      </p:pic>
      <p:sp>
        <p:nvSpPr>
          <p:cNvPr id="5" name="TextBox 4"/>
          <p:cNvSpPr txBox="1"/>
          <p:nvPr/>
        </p:nvSpPr>
        <p:spPr>
          <a:xfrm>
            <a:off x="9569570" y="729832"/>
            <a:ext cx="2168105" cy="923330"/>
          </a:xfrm>
          <a:prstGeom prst="rect">
            <a:avLst/>
          </a:prstGeom>
          <a:noFill/>
          <a:ln>
            <a:solidFill>
              <a:schemeClr val="accent4"/>
            </a:solidFill>
          </a:ln>
        </p:spPr>
        <p:txBody>
          <a:bodyPr wrap="square" rtlCol="0">
            <a:spAutoFit/>
          </a:bodyPr>
          <a:lstStyle/>
          <a:p>
            <a:r>
              <a:rPr lang="en-GB" dirty="0" smtClean="0"/>
              <a:t>Some pages from </a:t>
            </a:r>
            <a:r>
              <a:rPr lang="en-GB" dirty="0" err="1" smtClean="0"/>
              <a:t>Cardew's</a:t>
            </a:r>
            <a:r>
              <a:rPr lang="en-GB" dirty="0"/>
              <a:t> </a:t>
            </a:r>
            <a:r>
              <a:rPr lang="en-GB" i="1" dirty="0" smtClean="0"/>
              <a:t>Treatise (193 pages in total)</a:t>
            </a:r>
            <a:r>
              <a:rPr lang="en-GB" dirty="0" smtClean="0"/>
              <a:t> </a:t>
            </a:r>
            <a:endParaRPr lang="en-GB" dirty="0"/>
          </a:p>
        </p:txBody>
      </p:sp>
      <p:pic>
        <p:nvPicPr>
          <p:cNvPr id="6" name="Picture 5"/>
          <p:cNvPicPr>
            <a:picLocks noChangeAspect="1"/>
          </p:cNvPicPr>
          <p:nvPr/>
        </p:nvPicPr>
        <p:blipFill>
          <a:blip r:embed="rId4"/>
          <a:stretch>
            <a:fillRect/>
          </a:stretch>
        </p:blipFill>
        <p:spPr>
          <a:xfrm>
            <a:off x="196831" y="4197210"/>
            <a:ext cx="2977690" cy="2444600"/>
          </a:xfrm>
          <a:prstGeom prst="rect">
            <a:avLst/>
          </a:prstGeom>
        </p:spPr>
      </p:pic>
    </p:spTree>
    <p:extLst>
      <p:ext uri="{BB962C8B-B14F-4D97-AF65-F5344CB8AC3E}">
        <p14:creationId xmlns:p14="http://schemas.microsoft.com/office/powerpoint/2010/main" val="10551359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Graphic score / </a:t>
            </a:r>
            <a:r>
              <a:rPr lang="en-GB" dirty="0" err="1" smtClean="0">
                <a:solidFill>
                  <a:srgbClr val="FF0000"/>
                </a:solidFill>
              </a:rPr>
              <a:t>sgor</a:t>
            </a:r>
            <a:r>
              <a:rPr lang="en-GB" dirty="0" smtClean="0">
                <a:solidFill>
                  <a:srgbClr val="FF0000"/>
                </a:solidFill>
              </a:rPr>
              <a:t> </a:t>
            </a:r>
            <a:r>
              <a:rPr lang="en-GB" dirty="0" err="1" smtClean="0">
                <a:solidFill>
                  <a:srgbClr val="FF0000"/>
                </a:solidFill>
              </a:rPr>
              <a:t>graffeg</a:t>
            </a:r>
            <a:r>
              <a:rPr lang="en-GB" dirty="0" smtClean="0">
                <a:solidFill>
                  <a:srgbClr val="FF0000"/>
                </a:solidFill>
              </a:rPr>
              <a:t/>
            </a:r>
            <a:br>
              <a:rPr lang="en-GB" dirty="0" smtClean="0">
                <a:solidFill>
                  <a:srgbClr val="FF0000"/>
                </a:solidFill>
              </a:rPr>
            </a:br>
            <a:r>
              <a:rPr lang="en-GB" sz="3000" dirty="0" smtClean="0">
                <a:solidFill>
                  <a:schemeClr val="accent2"/>
                </a:solidFill>
              </a:rPr>
              <a:t>various explanations of graphic notation</a:t>
            </a:r>
            <a:endParaRPr lang="en-GB" sz="3000" dirty="0">
              <a:solidFill>
                <a:schemeClr val="accent2"/>
              </a:solidFill>
            </a:endParaRPr>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www.youtube.com/watch?v=hy9I-lC93gE</a:t>
            </a:r>
            <a:r>
              <a:rPr lang="en-GB" dirty="0" smtClean="0"/>
              <a:t> </a:t>
            </a:r>
          </a:p>
          <a:p>
            <a:r>
              <a:rPr lang="en-GB" dirty="0" smtClean="0"/>
              <a:t>6.30</a:t>
            </a:r>
          </a:p>
          <a:p>
            <a:endParaRPr lang="en-GB" dirty="0" smtClean="0"/>
          </a:p>
          <a:p>
            <a:endParaRPr lang="en-GB" dirty="0"/>
          </a:p>
          <a:p>
            <a:r>
              <a:rPr lang="en-GB" dirty="0" smtClean="0"/>
              <a:t>These are good, but longer:</a:t>
            </a:r>
            <a:endParaRPr lang="en-GB" dirty="0"/>
          </a:p>
          <a:p>
            <a:r>
              <a:rPr lang="en-GB" dirty="0">
                <a:hlinkClick r:id="rId3"/>
              </a:rPr>
              <a:t>https://</a:t>
            </a:r>
            <a:r>
              <a:rPr lang="en-GB" dirty="0" smtClean="0">
                <a:hlinkClick r:id="rId3"/>
              </a:rPr>
              <a:t>www.youtube.com/watch?v=oGxS6YnYmfg&amp;t=9s</a:t>
            </a:r>
            <a:r>
              <a:rPr lang="en-GB" dirty="0" smtClean="0"/>
              <a:t> (10.15)</a:t>
            </a:r>
          </a:p>
          <a:p>
            <a:endParaRPr lang="en-GB" dirty="0"/>
          </a:p>
          <a:p>
            <a:r>
              <a:rPr lang="en-GB" dirty="0">
                <a:hlinkClick r:id="rId4"/>
              </a:rPr>
              <a:t>https://</a:t>
            </a:r>
            <a:r>
              <a:rPr lang="en-GB" dirty="0" smtClean="0">
                <a:hlinkClick r:id="rId4"/>
              </a:rPr>
              <a:t>www.youtube.com/watch?v=LreDyyOi1yE</a:t>
            </a:r>
            <a:r>
              <a:rPr lang="en-GB" dirty="0" smtClean="0"/>
              <a:t> (18.42)</a:t>
            </a:r>
            <a:endParaRPr lang="en-GB" dirty="0"/>
          </a:p>
        </p:txBody>
      </p:sp>
    </p:spTree>
    <p:extLst>
      <p:ext uri="{BB962C8B-B14F-4D97-AF65-F5344CB8AC3E}">
        <p14:creationId xmlns:p14="http://schemas.microsoft.com/office/powerpoint/2010/main" val="420809682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composers</a:t>
            </a:r>
            <a:endParaRPr lang="en-GB" dirty="0"/>
          </a:p>
        </p:txBody>
      </p:sp>
      <p:sp>
        <p:nvSpPr>
          <p:cNvPr id="3" name="Content Placeholder 2"/>
          <p:cNvSpPr>
            <a:spLocks noGrp="1"/>
          </p:cNvSpPr>
          <p:nvPr>
            <p:ph idx="1"/>
          </p:nvPr>
        </p:nvSpPr>
        <p:spPr/>
        <p:txBody>
          <a:bodyPr/>
          <a:lstStyle/>
          <a:p>
            <a:r>
              <a:rPr lang="en-GB" dirty="0" smtClean="0"/>
              <a:t>Stockhausen</a:t>
            </a:r>
          </a:p>
          <a:p>
            <a:r>
              <a:rPr lang="en-GB" dirty="0" smtClean="0"/>
              <a:t>John Cage</a:t>
            </a:r>
          </a:p>
          <a:p>
            <a:r>
              <a:rPr lang="en-GB" dirty="0" err="1" smtClean="0"/>
              <a:t>Xenakis</a:t>
            </a:r>
            <a:endParaRPr lang="en-GB" dirty="0" smtClean="0"/>
          </a:p>
          <a:p>
            <a:r>
              <a:rPr lang="en-GB" dirty="0" err="1"/>
              <a:t>L</a:t>
            </a:r>
            <a:r>
              <a:rPr lang="en-GB" dirty="0" err="1" smtClean="0"/>
              <a:t>igeti</a:t>
            </a:r>
            <a:endParaRPr lang="en-GB" dirty="0"/>
          </a:p>
        </p:txBody>
      </p:sp>
      <p:sp>
        <p:nvSpPr>
          <p:cNvPr id="4" name="TextBox 3"/>
          <p:cNvSpPr txBox="1"/>
          <p:nvPr/>
        </p:nvSpPr>
        <p:spPr>
          <a:xfrm>
            <a:off x="5884164" y="2741127"/>
            <a:ext cx="3625702" cy="923330"/>
          </a:xfrm>
          <a:prstGeom prst="rect">
            <a:avLst/>
          </a:prstGeom>
          <a:noFill/>
          <a:ln>
            <a:solidFill>
              <a:schemeClr val="accent2">
                <a:lumMod val="75000"/>
              </a:schemeClr>
            </a:solidFill>
          </a:ln>
        </p:spPr>
        <p:txBody>
          <a:bodyPr wrap="square" rtlCol="0">
            <a:spAutoFit/>
          </a:bodyPr>
          <a:lstStyle/>
          <a:p>
            <a:r>
              <a:rPr lang="en-GB" dirty="0">
                <a:hlinkClick r:id="rId2"/>
              </a:rPr>
              <a:t>https://www.classicfm.com/discover-music/latest/graphic-scores-art-music-pictures/graphic-scores-1/</a:t>
            </a:r>
            <a:endParaRPr lang="en-GB" dirty="0"/>
          </a:p>
        </p:txBody>
      </p:sp>
    </p:spTree>
    <p:extLst>
      <p:ext uri="{BB962C8B-B14F-4D97-AF65-F5344CB8AC3E}">
        <p14:creationId xmlns:p14="http://schemas.microsoft.com/office/powerpoint/2010/main" val="27973324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1063256"/>
            <a:ext cx="9720072" cy="1021576"/>
          </a:xfrm>
        </p:spPr>
        <p:txBody>
          <a:bodyPr>
            <a:normAutofit fontScale="90000"/>
          </a:bodyPr>
          <a:lstStyle/>
          <a:p>
            <a:r>
              <a:rPr lang="en-GB" dirty="0" err="1" smtClean="0"/>
              <a:t>György</a:t>
            </a:r>
            <a:r>
              <a:rPr lang="en-GB" b="1" dirty="0"/>
              <a:t> </a:t>
            </a:r>
            <a:r>
              <a:rPr lang="en-GB" dirty="0" err="1" smtClean="0"/>
              <a:t>Ligeti</a:t>
            </a:r>
            <a:r>
              <a:rPr lang="en-GB" dirty="0" smtClean="0"/>
              <a:t> (1923-2006)</a:t>
            </a:r>
            <a:br>
              <a:rPr lang="en-GB" dirty="0" smtClean="0"/>
            </a:br>
            <a:endParaRPr lang="en-GB" dirty="0"/>
          </a:p>
        </p:txBody>
      </p:sp>
      <p:sp>
        <p:nvSpPr>
          <p:cNvPr id="3" name="Content Placeholder 2"/>
          <p:cNvSpPr>
            <a:spLocks noGrp="1"/>
          </p:cNvSpPr>
          <p:nvPr>
            <p:ph idx="1"/>
          </p:nvPr>
        </p:nvSpPr>
        <p:spPr>
          <a:xfrm>
            <a:off x="1024128" y="2286000"/>
            <a:ext cx="2397683" cy="4023360"/>
          </a:xfrm>
        </p:spPr>
        <p:txBody>
          <a:bodyPr/>
          <a:lstStyle/>
          <a:p>
            <a:r>
              <a:rPr lang="en-GB" dirty="0">
                <a:hlinkClick r:id="rId2"/>
              </a:rPr>
              <a:t>https://www.youtube.com/watch?v=71hNl_skTZQ&amp;t=18s</a:t>
            </a:r>
            <a:endParaRPr lang="en-GB" dirty="0"/>
          </a:p>
        </p:txBody>
      </p:sp>
      <p:pic>
        <p:nvPicPr>
          <p:cNvPr id="4" name="Picture 3"/>
          <p:cNvPicPr>
            <a:picLocks noChangeAspect="1"/>
          </p:cNvPicPr>
          <p:nvPr/>
        </p:nvPicPr>
        <p:blipFill>
          <a:blip r:embed="rId3"/>
          <a:stretch>
            <a:fillRect/>
          </a:stretch>
        </p:blipFill>
        <p:spPr>
          <a:xfrm>
            <a:off x="5071739" y="1667774"/>
            <a:ext cx="5789097" cy="4555555"/>
          </a:xfrm>
          <a:prstGeom prst="rect">
            <a:avLst/>
          </a:prstGeom>
        </p:spPr>
      </p:pic>
      <p:sp>
        <p:nvSpPr>
          <p:cNvPr id="5" name="TextBox 4"/>
          <p:cNvSpPr txBox="1"/>
          <p:nvPr/>
        </p:nvSpPr>
        <p:spPr>
          <a:xfrm>
            <a:off x="3818033" y="3760885"/>
            <a:ext cx="1253706" cy="369332"/>
          </a:xfrm>
          <a:prstGeom prst="rect">
            <a:avLst/>
          </a:prstGeom>
          <a:noFill/>
          <a:ln w="28575">
            <a:solidFill>
              <a:schemeClr val="accent4"/>
            </a:solidFill>
          </a:ln>
        </p:spPr>
        <p:txBody>
          <a:bodyPr wrap="square" rtlCol="0">
            <a:spAutoFit/>
          </a:bodyPr>
          <a:lstStyle/>
          <a:p>
            <a:r>
              <a:rPr lang="en-GB" dirty="0" err="1" smtClean="0">
                <a:solidFill>
                  <a:schemeClr val="accent4"/>
                </a:solidFill>
              </a:rPr>
              <a:t>Artikulation</a:t>
            </a:r>
            <a:endParaRPr lang="en-GB" dirty="0">
              <a:solidFill>
                <a:schemeClr val="accent4"/>
              </a:solidFill>
            </a:endParaRPr>
          </a:p>
        </p:txBody>
      </p:sp>
      <p:pic>
        <p:nvPicPr>
          <p:cNvPr id="6" name="Picture 5"/>
          <p:cNvPicPr>
            <a:picLocks noChangeAspect="1"/>
          </p:cNvPicPr>
          <p:nvPr/>
        </p:nvPicPr>
        <p:blipFill>
          <a:blip r:embed="rId4"/>
          <a:stretch>
            <a:fillRect/>
          </a:stretch>
        </p:blipFill>
        <p:spPr>
          <a:xfrm>
            <a:off x="212570" y="3830128"/>
            <a:ext cx="1962813" cy="2940079"/>
          </a:xfrm>
          <a:prstGeom prst="rect">
            <a:avLst/>
          </a:prstGeom>
        </p:spPr>
      </p:pic>
    </p:spTree>
    <p:extLst>
      <p:ext uri="{BB962C8B-B14F-4D97-AF65-F5344CB8AC3E}">
        <p14:creationId xmlns:p14="http://schemas.microsoft.com/office/powerpoint/2010/main" val="232257147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1244008"/>
            <a:ext cx="9720072" cy="840823"/>
          </a:xfrm>
        </p:spPr>
        <p:txBody>
          <a:bodyPr>
            <a:normAutofit fontScale="90000"/>
          </a:bodyPr>
          <a:lstStyle/>
          <a:p>
            <a:r>
              <a:rPr lang="en-GB" b="1" dirty="0" err="1" smtClean="0"/>
              <a:t>Iannis</a:t>
            </a:r>
            <a:r>
              <a:rPr lang="en-GB" dirty="0"/>
              <a:t>  </a:t>
            </a:r>
            <a:r>
              <a:rPr lang="en-GB" dirty="0" err="1" smtClean="0"/>
              <a:t>Xenakis</a:t>
            </a:r>
            <a:r>
              <a:rPr lang="en-GB" dirty="0" smtClean="0"/>
              <a:t> (1922-2001)</a:t>
            </a:r>
            <a:br>
              <a:rPr lang="en-GB" dirty="0" smtClean="0"/>
            </a:br>
            <a:endParaRPr lang="en-GB" dirty="0"/>
          </a:p>
        </p:txBody>
      </p:sp>
      <p:sp>
        <p:nvSpPr>
          <p:cNvPr id="3" name="Content Placeholder 2"/>
          <p:cNvSpPr>
            <a:spLocks noGrp="1"/>
          </p:cNvSpPr>
          <p:nvPr>
            <p:ph idx="1"/>
          </p:nvPr>
        </p:nvSpPr>
        <p:spPr>
          <a:xfrm>
            <a:off x="1024128" y="2286000"/>
            <a:ext cx="2604717" cy="4023360"/>
          </a:xfrm>
        </p:spPr>
        <p:txBody>
          <a:bodyPr/>
          <a:lstStyle/>
          <a:p>
            <a:r>
              <a:rPr lang="en-GB" dirty="0">
                <a:hlinkClick r:id="rId2"/>
              </a:rPr>
              <a:t>https://www.youtube.com/watch?v=nvH2KYYJg-o&amp;t=31s</a:t>
            </a:r>
            <a:endParaRPr lang="en-GB" dirty="0"/>
          </a:p>
        </p:txBody>
      </p:sp>
      <p:pic>
        <p:nvPicPr>
          <p:cNvPr id="4" name="Picture 3"/>
          <p:cNvPicPr>
            <a:picLocks noChangeAspect="1"/>
          </p:cNvPicPr>
          <p:nvPr/>
        </p:nvPicPr>
        <p:blipFill>
          <a:blip r:embed="rId3"/>
          <a:stretch>
            <a:fillRect/>
          </a:stretch>
        </p:blipFill>
        <p:spPr>
          <a:xfrm>
            <a:off x="4798444" y="2393848"/>
            <a:ext cx="6400906" cy="4343472"/>
          </a:xfrm>
          <a:prstGeom prst="rect">
            <a:avLst/>
          </a:prstGeom>
        </p:spPr>
      </p:pic>
      <p:sp>
        <p:nvSpPr>
          <p:cNvPr id="5" name="TextBox 4"/>
          <p:cNvSpPr txBox="1"/>
          <p:nvPr/>
        </p:nvSpPr>
        <p:spPr>
          <a:xfrm>
            <a:off x="9421483" y="2084831"/>
            <a:ext cx="1322717" cy="369332"/>
          </a:xfrm>
          <a:prstGeom prst="rect">
            <a:avLst/>
          </a:prstGeom>
          <a:noFill/>
          <a:ln w="19050">
            <a:solidFill>
              <a:schemeClr val="accent2"/>
            </a:solidFill>
          </a:ln>
        </p:spPr>
        <p:txBody>
          <a:bodyPr wrap="square" rtlCol="0">
            <a:spAutoFit/>
          </a:bodyPr>
          <a:lstStyle/>
          <a:p>
            <a:r>
              <a:rPr lang="en-GB" dirty="0" err="1" smtClean="0">
                <a:solidFill>
                  <a:srgbClr val="92D050"/>
                </a:solidFill>
              </a:rPr>
              <a:t>Pithoprakta</a:t>
            </a:r>
            <a:endParaRPr lang="en-GB" dirty="0">
              <a:solidFill>
                <a:srgbClr val="92D050"/>
              </a:solidFill>
            </a:endParaRPr>
          </a:p>
        </p:txBody>
      </p:sp>
      <p:pic>
        <p:nvPicPr>
          <p:cNvPr id="6" name="Picture 5"/>
          <p:cNvPicPr>
            <a:picLocks noChangeAspect="1"/>
          </p:cNvPicPr>
          <p:nvPr/>
        </p:nvPicPr>
        <p:blipFill>
          <a:blip r:embed="rId4"/>
          <a:stretch>
            <a:fillRect/>
          </a:stretch>
        </p:blipFill>
        <p:spPr>
          <a:xfrm>
            <a:off x="391064" y="4565584"/>
            <a:ext cx="2020432" cy="2020432"/>
          </a:xfrm>
          <a:prstGeom prst="rect">
            <a:avLst/>
          </a:prstGeom>
        </p:spPr>
      </p:pic>
    </p:spTree>
    <p:extLst>
      <p:ext uri="{BB962C8B-B14F-4D97-AF65-F5344CB8AC3E}">
        <p14:creationId xmlns:p14="http://schemas.microsoft.com/office/powerpoint/2010/main" val="10865233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John </a:t>
            </a:r>
            <a:r>
              <a:rPr lang="en-GB" dirty="0" err="1" smtClean="0"/>
              <a:t>teske</a:t>
            </a:r>
            <a:endParaRPr lang="en-GB" dirty="0"/>
          </a:p>
        </p:txBody>
      </p:sp>
      <p:sp>
        <p:nvSpPr>
          <p:cNvPr id="3" name="Content Placeholder 2"/>
          <p:cNvSpPr>
            <a:spLocks noGrp="1"/>
          </p:cNvSpPr>
          <p:nvPr>
            <p:ph idx="1"/>
          </p:nvPr>
        </p:nvSpPr>
        <p:spPr/>
        <p:txBody>
          <a:bodyPr/>
          <a:lstStyle/>
          <a:p>
            <a:r>
              <a:rPr lang="en-GB" dirty="0">
                <a:hlinkClick r:id="rId2"/>
              </a:rPr>
              <a:t>https://www.youtube.com/watch?v=bE7wrqxK-Ks</a:t>
            </a:r>
            <a:endParaRPr lang="en-GB" dirty="0"/>
          </a:p>
        </p:txBody>
      </p:sp>
      <p:pic>
        <p:nvPicPr>
          <p:cNvPr id="4" name="Picture 3"/>
          <p:cNvPicPr>
            <a:picLocks noChangeAspect="1"/>
          </p:cNvPicPr>
          <p:nvPr/>
        </p:nvPicPr>
        <p:blipFill>
          <a:blip r:embed="rId3"/>
          <a:stretch>
            <a:fillRect/>
          </a:stretch>
        </p:blipFill>
        <p:spPr>
          <a:xfrm>
            <a:off x="9092242" y="668655"/>
            <a:ext cx="2429863" cy="2429863"/>
          </a:xfrm>
          <a:prstGeom prst="rect">
            <a:avLst/>
          </a:prstGeom>
        </p:spPr>
      </p:pic>
    </p:spTree>
    <p:extLst>
      <p:ext uri="{BB962C8B-B14F-4D97-AF65-F5344CB8AC3E}">
        <p14:creationId xmlns:p14="http://schemas.microsoft.com/office/powerpoint/2010/main" val="25488738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033" y="574584"/>
            <a:ext cx="9720072" cy="1499616"/>
          </a:xfrm>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348714" y="331844"/>
            <a:ext cx="4095750" cy="2943225"/>
          </a:xfrm>
          <a:prstGeom prst="rect">
            <a:avLst/>
          </a:prstGeom>
          <a:ln w="28575">
            <a:solidFill>
              <a:schemeClr val="accent6"/>
            </a:solidFill>
          </a:ln>
        </p:spPr>
      </p:pic>
      <p:pic>
        <p:nvPicPr>
          <p:cNvPr id="5" name="Picture 4"/>
          <p:cNvPicPr>
            <a:picLocks noChangeAspect="1"/>
          </p:cNvPicPr>
          <p:nvPr/>
        </p:nvPicPr>
        <p:blipFill>
          <a:blip r:embed="rId3"/>
          <a:stretch>
            <a:fillRect/>
          </a:stretch>
        </p:blipFill>
        <p:spPr>
          <a:xfrm>
            <a:off x="8513904" y="450188"/>
            <a:ext cx="3545600" cy="2824882"/>
          </a:xfrm>
          <a:prstGeom prst="rect">
            <a:avLst/>
          </a:prstGeom>
          <a:ln w="28575">
            <a:solidFill>
              <a:schemeClr val="tx2"/>
            </a:solidFill>
          </a:ln>
        </p:spPr>
      </p:pic>
      <p:pic>
        <p:nvPicPr>
          <p:cNvPr id="6" name="Picture 5"/>
          <p:cNvPicPr>
            <a:picLocks noChangeAspect="1"/>
          </p:cNvPicPr>
          <p:nvPr/>
        </p:nvPicPr>
        <p:blipFill>
          <a:blip r:embed="rId4"/>
          <a:stretch>
            <a:fillRect/>
          </a:stretch>
        </p:blipFill>
        <p:spPr>
          <a:xfrm>
            <a:off x="4675664" y="672350"/>
            <a:ext cx="3607040" cy="5658752"/>
          </a:xfrm>
          <a:prstGeom prst="rect">
            <a:avLst/>
          </a:prstGeom>
          <a:ln w="28575">
            <a:solidFill>
              <a:schemeClr val="accent2"/>
            </a:solidFill>
          </a:ln>
        </p:spPr>
      </p:pic>
      <p:pic>
        <p:nvPicPr>
          <p:cNvPr id="7" name="Picture 6"/>
          <p:cNvPicPr>
            <a:picLocks noChangeAspect="1"/>
          </p:cNvPicPr>
          <p:nvPr/>
        </p:nvPicPr>
        <p:blipFill>
          <a:blip r:embed="rId5"/>
          <a:stretch>
            <a:fillRect/>
          </a:stretch>
        </p:blipFill>
        <p:spPr>
          <a:xfrm>
            <a:off x="566105" y="3524522"/>
            <a:ext cx="3660967" cy="3257550"/>
          </a:xfrm>
          <a:prstGeom prst="rect">
            <a:avLst/>
          </a:prstGeom>
          <a:ln w="28575">
            <a:solidFill>
              <a:schemeClr val="accent4"/>
            </a:solidFill>
          </a:ln>
        </p:spPr>
      </p:pic>
      <p:pic>
        <p:nvPicPr>
          <p:cNvPr id="8" name="Picture 7"/>
          <p:cNvPicPr>
            <a:picLocks noChangeAspect="1"/>
          </p:cNvPicPr>
          <p:nvPr/>
        </p:nvPicPr>
        <p:blipFill>
          <a:blip r:embed="rId6"/>
          <a:stretch>
            <a:fillRect/>
          </a:stretch>
        </p:blipFill>
        <p:spPr>
          <a:xfrm>
            <a:off x="8835656" y="3681477"/>
            <a:ext cx="2986677" cy="2943641"/>
          </a:xfrm>
          <a:prstGeom prst="rect">
            <a:avLst/>
          </a:prstGeom>
          <a:ln w="28575">
            <a:solidFill>
              <a:schemeClr val="accent5"/>
            </a:solidFill>
          </a:ln>
        </p:spPr>
      </p:pic>
    </p:spTree>
    <p:extLst>
      <p:ext uri="{BB962C8B-B14F-4D97-AF65-F5344CB8AC3E}">
        <p14:creationId xmlns:p14="http://schemas.microsoft.com/office/powerpoint/2010/main" val="6508212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Listening using a graphic score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08975355"/>
              </p:ext>
            </p:extLst>
          </p:nvPr>
        </p:nvGraphicFramePr>
        <p:xfrm>
          <a:off x="1023938" y="2286000"/>
          <a:ext cx="9720262" cy="3856892"/>
        </p:xfrm>
        <a:graphic>
          <a:graphicData uri="http://schemas.openxmlformats.org/drawingml/2006/table">
            <a:tbl>
              <a:tblPr firstRow="1" bandRow="1">
                <a:tableStyleId>{5C22544A-7EE6-4342-B048-85BDC9FD1C3A}</a:tableStyleId>
              </a:tblPr>
              <a:tblGrid>
                <a:gridCol w="4860131">
                  <a:extLst>
                    <a:ext uri="{9D8B030D-6E8A-4147-A177-3AD203B41FA5}">
                      <a16:colId xmlns:a16="http://schemas.microsoft.com/office/drawing/2014/main" val="2447645368"/>
                    </a:ext>
                  </a:extLst>
                </a:gridCol>
                <a:gridCol w="4860131">
                  <a:extLst>
                    <a:ext uri="{9D8B030D-6E8A-4147-A177-3AD203B41FA5}">
                      <a16:colId xmlns:a16="http://schemas.microsoft.com/office/drawing/2014/main" val="4174779711"/>
                    </a:ext>
                  </a:extLst>
                </a:gridCol>
              </a:tblGrid>
              <a:tr h="1928446">
                <a:tc>
                  <a:txBody>
                    <a:bodyPr/>
                    <a:lstStyle/>
                    <a:p>
                      <a:endParaRPr lang="en-GB" dirty="0"/>
                    </a:p>
                  </a:txBody>
                  <a:tcPr/>
                </a:tc>
                <a:tc>
                  <a:txBody>
                    <a:bodyPr/>
                    <a:lstStyle/>
                    <a:p>
                      <a:endParaRPr lang="en-GB"/>
                    </a:p>
                  </a:txBody>
                  <a:tcPr/>
                </a:tc>
                <a:extLst>
                  <a:ext uri="{0D108BD9-81ED-4DB2-BD59-A6C34878D82A}">
                    <a16:rowId xmlns:a16="http://schemas.microsoft.com/office/drawing/2014/main" val="762200165"/>
                  </a:ext>
                </a:extLst>
              </a:tr>
              <a:tr h="1928446">
                <a:tc>
                  <a:txBody>
                    <a:bodyPr/>
                    <a:lstStyle/>
                    <a:p>
                      <a:endParaRPr lang="en-GB"/>
                    </a:p>
                  </a:txBody>
                  <a:tcPr/>
                </a:tc>
                <a:tc>
                  <a:txBody>
                    <a:bodyPr/>
                    <a:lstStyle/>
                    <a:p>
                      <a:endParaRPr lang="en-GB" dirty="0"/>
                    </a:p>
                  </a:txBody>
                  <a:tcPr/>
                </a:tc>
                <a:extLst>
                  <a:ext uri="{0D108BD9-81ED-4DB2-BD59-A6C34878D82A}">
                    <a16:rowId xmlns:a16="http://schemas.microsoft.com/office/drawing/2014/main" val="2892590899"/>
                  </a:ext>
                </a:extLst>
              </a:tr>
            </a:tbl>
          </a:graphicData>
        </a:graphic>
      </p:graphicFrame>
      <p:pic>
        <p:nvPicPr>
          <p:cNvPr id="6" name="China 1a">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559172" y="2702352"/>
            <a:ext cx="1355359" cy="1355359"/>
          </a:xfrm>
          <a:prstGeom prst="rect">
            <a:avLst/>
          </a:prstGeom>
        </p:spPr>
      </p:pic>
      <p:pic>
        <p:nvPicPr>
          <p:cNvPr id="7" name="China 2">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7561385" y="2702352"/>
            <a:ext cx="1229213" cy="1229213"/>
          </a:xfrm>
          <a:prstGeom prst="rect">
            <a:avLst/>
          </a:prstGeom>
        </p:spPr>
      </p:pic>
      <p:pic>
        <p:nvPicPr>
          <p:cNvPr id="8" name="China 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2485293" y="4474063"/>
            <a:ext cx="1429238" cy="1429238"/>
          </a:xfrm>
          <a:prstGeom prst="rect">
            <a:avLst/>
          </a:prstGeom>
        </p:spPr>
      </p:pic>
      <p:pic>
        <p:nvPicPr>
          <p:cNvPr id="9" name="China 4">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0"/>
          <a:stretch>
            <a:fillRect/>
          </a:stretch>
        </p:blipFill>
        <p:spPr>
          <a:xfrm>
            <a:off x="7561385" y="4474063"/>
            <a:ext cx="1429238" cy="1429238"/>
          </a:xfrm>
          <a:prstGeom prst="rect">
            <a:avLst/>
          </a:prstGeom>
        </p:spPr>
      </p:pic>
    </p:spTree>
    <p:extLst>
      <p:ext uri="{BB962C8B-B14F-4D97-AF65-F5344CB8AC3E}">
        <p14:creationId xmlns:p14="http://schemas.microsoft.com/office/powerpoint/2010/main" val="15247516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8728"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45731" fill="hold"/>
                                        <p:tgtEl>
                                          <p:spTgt spid="7"/>
                                        </p:tgtEl>
                                      </p:cBhvr>
                                    </p:cmd>
                                  </p:childTnLst>
                                </p:cTn>
                              </p:par>
                            </p:childTnLst>
                          </p:cTn>
                        </p:par>
                      </p:childTnLst>
                    </p:cTn>
                  </p:par>
                </p:childTnLst>
              </p:cTn>
              <p:nextCondLst>
                <p:cond evt="onClick" delay="0">
                  <p:tgtEl>
                    <p:spTgt spid="7"/>
                  </p:tgtEl>
                </p:cond>
              </p:nextCondLst>
            </p:seq>
            <p:audio>
              <p:cMediaNode vol="80000">
                <p:cTn id="13" fill="hold" display="0">
                  <p:stCondLst>
                    <p:cond delay="indefinite"/>
                  </p:stCondLst>
                  <p:endCondLst>
                    <p:cond evt="onStopAudio" delay="0">
                      <p:tgtEl>
                        <p:sldTgt/>
                      </p:tgtEl>
                    </p:cond>
                  </p:endCondLst>
                </p:cTn>
                <p:tgtEl>
                  <p:spTgt spid="7"/>
                </p:tgtEl>
              </p:cMediaNode>
            </p:audio>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30557" fill="hold"/>
                                        <p:tgtEl>
                                          <p:spTgt spid="8"/>
                                        </p:tgtEl>
                                      </p:cBhvr>
                                    </p:cmd>
                                  </p:childTnLst>
                                </p:cTn>
                              </p:par>
                            </p:childTnLst>
                          </p:cTn>
                        </p:par>
                      </p:childTnLst>
                    </p:cTn>
                  </p:par>
                </p:childTnLst>
              </p:cTn>
              <p:nextCondLst>
                <p:cond evt="onClick" delay="0">
                  <p:tgtEl>
                    <p:spTgt spid="8"/>
                  </p:tgtEl>
                </p:cond>
              </p:nextCondLst>
            </p:seq>
            <p:audio>
              <p:cMediaNode vol="80000">
                <p:cTn id="19" fill="hold" display="0">
                  <p:stCondLst>
                    <p:cond delay="indefinite"/>
                  </p:stCondLst>
                  <p:endCondLst>
                    <p:cond evt="onStopAudio" delay="0">
                      <p:tgtEl>
                        <p:sldTgt/>
                      </p:tgtEl>
                    </p:cond>
                  </p:endCondLst>
                </p:cTn>
                <p:tgtEl>
                  <p:spTgt spid="8"/>
                </p:tgtEl>
              </p:cMediaNode>
            </p:audio>
            <p:seq concurrent="1" nextAc="seek">
              <p:cTn id="20" restart="whenNotActive" fill="hold" evtFilter="cancelBubble" nodeType="interactiveSeq">
                <p:stCondLst>
                  <p:cond evt="onClick" delay="0">
                    <p:tgtEl>
                      <p:spTgt spid="9"/>
                    </p:tgtEl>
                  </p:cond>
                </p:stCondLst>
                <p:endSync evt="end" delay="0">
                  <p:rtn val="all"/>
                </p:endSync>
                <p:childTnLst>
                  <p:par>
                    <p:cTn id="21" fill="hold">
                      <p:stCondLst>
                        <p:cond delay="0"/>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48146" fill="hold"/>
                                        <p:tgtEl>
                                          <p:spTgt spid="9"/>
                                        </p:tgtEl>
                                      </p:cBhvr>
                                    </p:cmd>
                                  </p:childTnLst>
                                </p:cTn>
                              </p:par>
                            </p:childTnLst>
                          </p:cTn>
                        </p:par>
                      </p:childTnLst>
                    </p:cTn>
                  </p:par>
                </p:childTnLst>
              </p:cTn>
              <p:nextCondLst>
                <p:cond evt="onClick" delay="0">
                  <p:tgtEl>
                    <p:spTgt spid="9"/>
                  </p:tgtEl>
                </p:cond>
              </p:nextCondLst>
            </p:seq>
            <p:audio>
              <p:cMediaNode vol="80000">
                <p:cTn id="25" fill="hold" display="0">
                  <p:stCondLst>
                    <p:cond delay="indefinite"/>
                  </p:stCondLst>
                  <p:endCondLst>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7542651" y="-241071"/>
            <a:ext cx="4523489" cy="4407502"/>
          </a:xfrm>
          <a:prstGeom prst="rect">
            <a:avLst/>
          </a:prstGeom>
        </p:spPr>
      </p:pic>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3"/>
          <a:stretch>
            <a:fillRect/>
          </a:stretch>
        </p:blipFill>
        <p:spPr>
          <a:xfrm>
            <a:off x="153224" y="526022"/>
            <a:ext cx="4514850" cy="2781300"/>
          </a:xfrm>
          <a:prstGeom prst="rect">
            <a:avLst/>
          </a:prstGeom>
        </p:spPr>
      </p:pic>
      <p:pic>
        <p:nvPicPr>
          <p:cNvPr id="5" name="Picture 4"/>
          <p:cNvPicPr>
            <a:picLocks noChangeAspect="1"/>
          </p:cNvPicPr>
          <p:nvPr/>
        </p:nvPicPr>
        <p:blipFill>
          <a:blip r:embed="rId4"/>
          <a:stretch>
            <a:fillRect/>
          </a:stretch>
        </p:blipFill>
        <p:spPr>
          <a:xfrm>
            <a:off x="8442250" y="3870390"/>
            <a:ext cx="3436199" cy="2701563"/>
          </a:xfrm>
          <a:prstGeom prst="rect">
            <a:avLst/>
          </a:prstGeom>
          <a:ln w="28575">
            <a:solidFill>
              <a:schemeClr val="accent1"/>
            </a:solidFill>
          </a:ln>
        </p:spPr>
      </p:pic>
      <p:pic>
        <p:nvPicPr>
          <p:cNvPr id="6" name="Picture 5"/>
          <p:cNvPicPr>
            <a:picLocks noChangeAspect="1"/>
          </p:cNvPicPr>
          <p:nvPr/>
        </p:nvPicPr>
        <p:blipFill>
          <a:blip r:embed="rId5"/>
          <a:stretch>
            <a:fillRect/>
          </a:stretch>
        </p:blipFill>
        <p:spPr>
          <a:xfrm>
            <a:off x="152289" y="3922485"/>
            <a:ext cx="3498001" cy="2731539"/>
          </a:xfrm>
          <a:prstGeom prst="rect">
            <a:avLst/>
          </a:prstGeom>
          <a:ln w="28575">
            <a:solidFill>
              <a:schemeClr val="accent6"/>
            </a:solidFill>
          </a:ln>
        </p:spPr>
      </p:pic>
      <p:pic>
        <p:nvPicPr>
          <p:cNvPr id="10" name="Picture 9"/>
          <p:cNvPicPr>
            <a:picLocks noChangeAspect="1"/>
          </p:cNvPicPr>
          <p:nvPr/>
        </p:nvPicPr>
        <p:blipFill>
          <a:blip r:embed="rId6"/>
          <a:stretch>
            <a:fillRect/>
          </a:stretch>
        </p:blipFill>
        <p:spPr>
          <a:xfrm>
            <a:off x="4208665" y="3922485"/>
            <a:ext cx="3650622" cy="2598336"/>
          </a:xfrm>
          <a:prstGeom prst="rect">
            <a:avLst/>
          </a:prstGeom>
        </p:spPr>
      </p:pic>
      <p:pic>
        <p:nvPicPr>
          <p:cNvPr id="11" name="Picture 10"/>
          <p:cNvPicPr>
            <a:picLocks noChangeAspect="1"/>
          </p:cNvPicPr>
          <p:nvPr/>
        </p:nvPicPr>
        <p:blipFill>
          <a:blip r:embed="rId7"/>
          <a:stretch>
            <a:fillRect/>
          </a:stretch>
        </p:blipFill>
        <p:spPr>
          <a:xfrm>
            <a:off x="4947351" y="868677"/>
            <a:ext cx="2595300" cy="2432310"/>
          </a:xfrm>
          <a:prstGeom prst="rect">
            <a:avLst/>
          </a:prstGeom>
          <a:ln w="38100">
            <a:solidFill>
              <a:schemeClr val="accent4"/>
            </a:solidFill>
          </a:ln>
        </p:spPr>
      </p:pic>
    </p:spTree>
    <p:extLst>
      <p:ext uri="{BB962C8B-B14F-4D97-AF65-F5344CB8AC3E}">
        <p14:creationId xmlns:p14="http://schemas.microsoft.com/office/powerpoint/2010/main" val="293440805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Writing a graphic score</a:t>
            </a:r>
            <a:endParaRPr lang="en-GB" dirty="0"/>
          </a:p>
        </p:txBody>
      </p:sp>
      <p:sp>
        <p:nvSpPr>
          <p:cNvPr id="4" name="Text Placeholder 3"/>
          <p:cNvSpPr>
            <a:spLocks noGrp="1"/>
          </p:cNvSpPr>
          <p:nvPr>
            <p:ph type="body" idx="1"/>
          </p:nvPr>
        </p:nvSpPr>
        <p:spPr/>
        <p:txBody>
          <a:bodyPr/>
          <a:lstStyle/>
          <a:p>
            <a:endParaRPr lang="en-GB"/>
          </a:p>
        </p:txBody>
      </p:sp>
    </p:spTree>
    <p:extLst>
      <p:ext uri="{BB962C8B-B14F-4D97-AF65-F5344CB8AC3E}">
        <p14:creationId xmlns:p14="http://schemas.microsoft.com/office/powerpoint/2010/main" val="2917794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Year 7 work</a:t>
            </a:r>
            <a:endParaRPr lang="en-GB" dirty="0"/>
          </a:p>
        </p:txBody>
      </p:sp>
      <p:sp>
        <p:nvSpPr>
          <p:cNvPr id="3" name="Content Placeholder 2"/>
          <p:cNvSpPr>
            <a:spLocks noGrp="1"/>
          </p:cNvSpPr>
          <p:nvPr>
            <p:ph idx="1"/>
          </p:nvPr>
        </p:nvSpPr>
        <p:spPr/>
        <p:txBody>
          <a:bodyPr/>
          <a:lstStyle/>
          <a:p>
            <a:r>
              <a:rPr lang="en-GB" dirty="0">
                <a:hlinkClick r:id="rId2"/>
              </a:rPr>
              <a:t>https://www.youtube.com/watch?v=ZsbcBVCWFjc</a:t>
            </a:r>
            <a:endParaRPr lang="en-GB" dirty="0"/>
          </a:p>
        </p:txBody>
      </p:sp>
    </p:spTree>
    <p:extLst>
      <p:ext uri="{BB962C8B-B14F-4D97-AF65-F5344CB8AC3E}">
        <p14:creationId xmlns:p14="http://schemas.microsoft.com/office/powerpoint/2010/main" val="106840179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GCSE Music</a:t>
            </a:r>
            <a:endParaRPr lang="en-GB" dirty="0"/>
          </a:p>
        </p:txBody>
      </p:sp>
      <p:sp>
        <p:nvSpPr>
          <p:cNvPr id="2" name="Subtitle 1"/>
          <p:cNvSpPr>
            <a:spLocks noGrp="1"/>
          </p:cNvSpPr>
          <p:nvPr>
            <p:ph type="subTitle" idx="1"/>
          </p:nvPr>
        </p:nvSpPr>
        <p:spPr/>
        <p:txBody>
          <a:bodyPr/>
          <a:lstStyle/>
          <a:p>
            <a:endParaRPr lang="en-GB"/>
          </a:p>
        </p:txBody>
      </p:sp>
    </p:spTree>
    <p:extLst>
      <p:ext uri="{BB962C8B-B14F-4D97-AF65-F5344CB8AC3E}">
        <p14:creationId xmlns:p14="http://schemas.microsoft.com/office/powerpoint/2010/main" val="61534915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 work 1 (summer 2021 only)</a:t>
            </a:r>
            <a:endParaRPr lang="en-GB" dirty="0"/>
          </a:p>
        </p:txBody>
      </p:sp>
      <p:sp>
        <p:nvSpPr>
          <p:cNvPr id="3" name="Content Placeholder 2"/>
          <p:cNvSpPr>
            <a:spLocks noGrp="1"/>
          </p:cNvSpPr>
          <p:nvPr>
            <p:ph idx="1"/>
          </p:nvPr>
        </p:nvSpPr>
        <p:spPr/>
        <p:txBody>
          <a:bodyPr/>
          <a:lstStyle/>
          <a:p>
            <a:r>
              <a:rPr lang="en-GB" dirty="0">
                <a:hlinkClick r:id="rId2"/>
              </a:rPr>
              <a:t>https://www.youtube.com/watch?v=MkF-RYcPdJs</a:t>
            </a:r>
            <a:endParaRPr lang="en-GB" dirty="0"/>
          </a:p>
        </p:txBody>
      </p:sp>
    </p:spTree>
    <p:extLst>
      <p:ext uri="{BB962C8B-B14F-4D97-AF65-F5344CB8AC3E}">
        <p14:creationId xmlns:p14="http://schemas.microsoft.com/office/powerpoint/2010/main" val="359633542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Henry Purcell (1659-1695)</a:t>
            </a:r>
            <a:endParaRPr lang="en-GB" dirty="0"/>
          </a:p>
        </p:txBody>
      </p:sp>
      <p:pic>
        <p:nvPicPr>
          <p:cNvPr id="4" name="Content Placeholder 3"/>
          <p:cNvPicPr>
            <a:picLocks noGrp="1" noChangeAspect="1"/>
          </p:cNvPicPr>
          <p:nvPr>
            <p:ph sz="half" idx="1"/>
          </p:nvPr>
        </p:nvPicPr>
        <p:blipFill>
          <a:blip r:embed="rId2"/>
          <a:stretch>
            <a:fillRect/>
          </a:stretch>
        </p:blipFill>
        <p:spPr>
          <a:xfrm>
            <a:off x="1137441" y="2286000"/>
            <a:ext cx="3360482" cy="4320620"/>
          </a:xfrm>
          <a:prstGeom prst="rect">
            <a:avLst/>
          </a:prstGeom>
        </p:spPr>
      </p:pic>
      <p:sp>
        <p:nvSpPr>
          <p:cNvPr id="6" name="Content Placeholder 5"/>
          <p:cNvSpPr>
            <a:spLocks noGrp="1"/>
          </p:cNvSpPr>
          <p:nvPr>
            <p:ph sz="half" idx="2"/>
          </p:nvPr>
        </p:nvSpPr>
        <p:spPr/>
        <p:txBody>
          <a:bodyPr>
            <a:normAutofit/>
          </a:bodyPr>
          <a:lstStyle/>
          <a:p>
            <a:r>
              <a:rPr lang="en-GB" sz="3000" dirty="0"/>
              <a:t>Henry Purcell, born in 1659, was a leading English composer in the 17th century and is still considered one of the most important and influential composers of all time. He worked for the British Royal family and was buried in Westminster Abbey.</a:t>
            </a:r>
          </a:p>
        </p:txBody>
      </p:sp>
      <p:sp>
        <p:nvSpPr>
          <p:cNvPr id="7" name="Rounded Rectangle 6"/>
          <p:cNvSpPr/>
          <p:nvPr/>
        </p:nvSpPr>
        <p:spPr>
          <a:xfrm>
            <a:off x="8195094" y="362310"/>
            <a:ext cx="3186023" cy="94549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Baroque = 1600-1750</a:t>
            </a:r>
            <a:endParaRPr lang="en-GB" dirty="0"/>
          </a:p>
        </p:txBody>
      </p:sp>
    </p:spTree>
    <p:extLst>
      <p:ext uri="{BB962C8B-B14F-4D97-AF65-F5344CB8AC3E}">
        <p14:creationId xmlns:p14="http://schemas.microsoft.com/office/powerpoint/2010/main" val="61889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lstStyle/>
          <a:p>
            <a:endParaRPr lang="en-GB" dirty="0"/>
          </a:p>
        </p:txBody>
      </p:sp>
      <p:sp>
        <p:nvSpPr>
          <p:cNvPr id="4" name="Content Placeholder 3"/>
          <p:cNvSpPr>
            <a:spLocks noGrp="1"/>
          </p:cNvSpPr>
          <p:nvPr>
            <p:ph sz="half" idx="2"/>
          </p:nvPr>
        </p:nvSpPr>
        <p:spPr/>
        <p:txBody>
          <a:bodyPr/>
          <a:lstStyle/>
          <a:p>
            <a:endParaRPr lang="en-GB"/>
          </a:p>
        </p:txBody>
      </p:sp>
      <p:sp>
        <p:nvSpPr>
          <p:cNvPr id="5" name="6-Point Star 4"/>
          <p:cNvSpPr/>
          <p:nvPr/>
        </p:nvSpPr>
        <p:spPr>
          <a:xfrm>
            <a:off x="2652134" y="277183"/>
            <a:ext cx="6464060" cy="6403674"/>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000" dirty="0" smtClean="0"/>
              <a:t>Other Baroque composers???</a:t>
            </a:r>
            <a:endParaRPr lang="en-GB" sz="3000" dirty="0"/>
          </a:p>
        </p:txBody>
      </p:sp>
      <p:pic>
        <p:nvPicPr>
          <p:cNvPr id="6" name="Picture 5">
            <a:hlinkClick r:id="rId2"/>
            <a:extLst>
              <a:ext uri="{FF2B5EF4-FFF2-40B4-BE49-F238E27FC236}">
                <a16:creationId xmlns:a16="http://schemas.microsoft.com/office/drawing/2014/main" id="{D971B15E-F7A2-48A6-A2EE-091231B02212}"/>
              </a:ext>
            </a:extLst>
          </p:cNvPr>
          <p:cNvPicPr>
            <a:picLocks noChangeAspect="1"/>
          </p:cNvPicPr>
          <p:nvPr/>
        </p:nvPicPr>
        <p:blipFill>
          <a:blip r:embed="rId3"/>
          <a:stretch>
            <a:fillRect/>
          </a:stretch>
        </p:blipFill>
        <p:spPr>
          <a:xfrm>
            <a:off x="11246128" y="279869"/>
            <a:ext cx="686792" cy="474511"/>
          </a:xfrm>
          <a:prstGeom prst="rect">
            <a:avLst/>
          </a:prstGeom>
        </p:spPr>
      </p:pic>
    </p:spTree>
    <p:extLst>
      <p:ext uri="{BB962C8B-B14F-4D97-AF65-F5344CB8AC3E}">
        <p14:creationId xmlns:p14="http://schemas.microsoft.com/office/powerpoint/2010/main" val="322717351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a:spLocks noGrp="1"/>
          </p:cNvSpPr>
          <p:nvPr>
            <p:ph sz="half" idx="2"/>
          </p:nvPr>
        </p:nvSpPr>
        <p:spPr/>
        <p:txBody>
          <a:bodyPr/>
          <a:lstStyle/>
          <a:p>
            <a:endParaRPr lang="en-GB"/>
          </a:p>
        </p:txBody>
      </p:sp>
      <p:sp>
        <p:nvSpPr>
          <p:cNvPr id="6" name="TextBox 5"/>
          <p:cNvSpPr txBox="1"/>
          <p:nvPr/>
        </p:nvSpPr>
        <p:spPr>
          <a:xfrm>
            <a:off x="6432564" y="3249925"/>
            <a:ext cx="1817298" cy="511834"/>
          </a:xfrm>
          <a:prstGeom prst="rect">
            <a:avLst/>
          </a:prstGeom>
          <a:noFill/>
          <a:ln w="57150">
            <a:solidFill>
              <a:srgbClr val="FF0000"/>
            </a:solidFill>
          </a:ln>
        </p:spPr>
        <p:txBody>
          <a:bodyPr wrap="square" rtlCol="0">
            <a:spAutoFit/>
          </a:bodyPr>
          <a:lstStyle/>
          <a:p>
            <a:endParaRPr lang="en-GB" dirty="0"/>
          </a:p>
        </p:txBody>
      </p:sp>
      <p:pic>
        <p:nvPicPr>
          <p:cNvPr id="8" name="Content Placeholder 7"/>
          <p:cNvPicPr>
            <a:picLocks noGrp="1" noChangeAspect="1"/>
          </p:cNvPicPr>
          <p:nvPr>
            <p:ph sz="half" idx="1"/>
          </p:nvPr>
        </p:nvPicPr>
        <p:blipFill>
          <a:blip r:embed="rId2"/>
          <a:stretch>
            <a:fillRect/>
          </a:stretch>
        </p:blipFill>
        <p:spPr>
          <a:xfrm>
            <a:off x="753256" y="329298"/>
            <a:ext cx="10261815" cy="6353087"/>
          </a:xfrm>
          <a:prstGeom prst="rect">
            <a:avLst/>
          </a:prstGeom>
        </p:spPr>
      </p:pic>
      <p:sp>
        <p:nvSpPr>
          <p:cNvPr id="9" name="TextBox 8"/>
          <p:cNvSpPr txBox="1"/>
          <p:nvPr/>
        </p:nvSpPr>
        <p:spPr>
          <a:xfrm>
            <a:off x="4595004" y="3439064"/>
            <a:ext cx="3709358" cy="557842"/>
          </a:xfrm>
          <a:prstGeom prst="rect">
            <a:avLst/>
          </a:prstGeom>
          <a:noFill/>
          <a:ln w="7620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254544449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Baroque music</a:t>
            </a:r>
            <a:endParaRPr lang="en-GB" dirty="0"/>
          </a:p>
        </p:txBody>
      </p:sp>
      <p:sp>
        <p:nvSpPr>
          <p:cNvPr id="3" name="Content Placeholder 2"/>
          <p:cNvSpPr>
            <a:spLocks noGrp="1"/>
          </p:cNvSpPr>
          <p:nvPr>
            <p:ph sz="half" idx="1"/>
          </p:nvPr>
        </p:nvSpPr>
        <p:spPr/>
        <p:txBody>
          <a:bodyPr/>
          <a:lstStyle/>
          <a:p>
            <a:r>
              <a:rPr lang="en-GB" dirty="0"/>
              <a:t>· Baroque instruments, such as the harpsichord and the bass viol</a:t>
            </a:r>
          </a:p>
          <a:p>
            <a:r>
              <a:rPr lang="en-GB" dirty="0"/>
              <a:t>· frequent ornamentation</a:t>
            </a:r>
          </a:p>
          <a:p>
            <a:r>
              <a:rPr lang="en-GB" dirty="0"/>
              <a:t>· limited dynamics or expression written in the </a:t>
            </a:r>
            <a:r>
              <a:rPr lang="en-GB" dirty="0" smtClean="0"/>
              <a:t>score</a:t>
            </a:r>
          </a:p>
          <a:p>
            <a:r>
              <a:rPr lang="en-GB" dirty="0"/>
              <a:t>contrasting sections with polyphonic or contrapuntal texture</a:t>
            </a:r>
          </a:p>
          <a:p>
            <a:r>
              <a:rPr lang="en-GB" dirty="0"/>
              <a:t>· use of basso continuo</a:t>
            </a:r>
          </a:p>
          <a:p>
            <a:endParaRPr lang="en-GB" dirty="0"/>
          </a:p>
        </p:txBody>
      </p:sp>
      <p:sp>
        <p:nvSpPr>
          <p:cNvPr id="4" name="Content Placeholder 3"/>
          <p:cNvSpPr>
            <a:spLocks noGrp="1"/>
          </p:cNvSpPr>
          <p:nvPr>
            <p:ph sz="half" idx="2"/>
          </p:nvPr>
        </p:nvSpPr>
        <p:spPr/>
        <p:txBody>
          <a:bodyPr/>
          <a:lstStyle/>
          <a:p>
            <a:endParaRPr lang="en-GB"/>
          </a:p>
        </p:txBody>
      </p:sp>
      <p:sp>
        <p:nvSpPr>
          <p:cNvPr id="5" name="Rounded Rectangle 4"/>
          <p:cNvSpPr/>
          <p:nvPr/>
        </p:nvSpPr>
        <p:spPr>
          <a:xfrm>
            <a:off x="6377354" y="4829908"/>
            <a:ext cx="5251938" cy="185224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 basso continuo is a part given to an instrument that plays a bass line and chords to accompany a melody. The performer will sometimes improvise and decorate what they play. In the Baroque period the instruments would have been the harpsichord, bass viol, organ or lute.</a:t>
            </a:r>
            <a:endParaRPr lang="en-GB"/>
          </a:p>
        </p:txBody>
      </p:sp>
    </p:spTree>
    <p:extLst>
      <p:ext uri="{BB962C8B-B14F-4D97-AF65-F5344CB8AC3E}">
        <p14:creationId xmlns:p14="http://schemas.microsoft.com/office/powerpoint/2010/main" val="12060437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 name="Content Placeholder 6"/>
          <p:cNvPicPr>
            <a:picLocks noGrp="1" noChangeAspect="1"/>
          </p:cNvPicPr>
          <p:nvPr>
            <p:ph sz="half" idx="1"/>
          </p:nvPr>
        </p:nvPicPr>
        <p:blipFill>
          <a:blip r:embed="rId2"/>
          <a:stretch>
            <a:fillRect/>
          </a:stretch>
        </p:blipFill>
        <p:spPr>
          <a:xfrm>
            <a:off x="629878" y="3897727"/>
            <a:ext cx="3584152" cy="2684333"/>
          </a:xfrm>
          <a:prstGeom prst="rect">
            <a:avLst/>
          </a:prstGeom>
        </p:spPr>
      </p:pic>
      <p:pic>
        <p:nvPicPr>
          <p:cNvPr id="6" name="Content Placeholder 5"/>
          <p:cNvPicPr>
            <a:picLocks noGrp="1" noChangeAspect="1"/>
          </p:cNvPicPr>
          <p:nvPr>
            <p:ph sz="half" idx="2"/>
          </p:nvPr>
        </p:nvPicPr>
        <p:blipFill>
          <a:blip r:embed="rId3"/>
          <a:stretch>
            <a:fillRect/>
          </a:stretch>
        </p:blipFill>
        <p:spPr>
          <a:xfrm>
            <a:off x="6125821" y="207262"/>
            <a:ext cx="5718679" cy="3896906"/>
          </a:xfrm>
          <a:prstGeom prst="rect">
            <a:avLst/>
          </a:prstGeom>
        </p:spPr>
      </p:pic>
      <p:pic>
        <p:nvPicPr>
          <p:cNvPr id="5" name="Picture 4"/>
          <p:cNvPicPr>
            <a:picLocks noChangeAspect="1"/>
          </p:cNvPicPr>
          <p:nvPr/>
        </p:nvPicPr>
        <p:blipFill>
          <a:blip r:embed="rId4"/>
          <a:stretch>
            <a:fillRect/>
          </a:stretch>
        </p:blipFill>
        <p:spPr>
          <a:xfrm>
            <a:off x="431395" y="389382"/>
            <a:ext cx="3981118" cy="2983743"/>
          </a:xfrm>
          <a:prstGeom prst="rect">
            <a:avLst/>
          </a:prstGeom>
        </p:spPr>
      </p:pic>
      <p:sp>
        <p:nvSpPr>
          <p:cNvPr id="8" name="TextBox 7"/>
          <p:cNvSpPr txBox="1"/>
          <p:nvPr/>
        </p:nvSpPr>
        <p:spPr>
          <a:xfrm>
            <a:off x="4214030" y="4550735"/>
            <a:ext cx="7524314" cy="1785104"/>
          </a:xfrm>
          <a:prstGeom prst="rect">
            <a:avLst/>
          </a:prstGeom>
          <a:noFill/>
        </p:spPr>
        <p:txBody>
          <a:bodyPr wrap="square" rtlCol="0">
            <a:spAutoFit/>
          </a:bodyPr>
          <a:lstStyle/>
          <a:p>
            <a:r>
              <a:rPr lang="en-GB" sz="2200" dirty="0"/>
              <a:t>A basso </a:t>
            </a:r>
            <a:r>
              <a:rPr lang="en-GB" sz="2200" b="1" dirty="0"/>
              <a:t>continuo</a:t>
            </a:r>
            <a:r>
              <a:rPr lang="en-GB" sz="2200" dirty="0"/>
              <a:t> is a part given to an instrument that plays a bass line and chords to accompany a melody. The performer will sometimes </a:t>
            </a:r>
            <a:r>
              <a:rPr lang="en-GB" sz="2200" b="1" dirty="0"/>
              <a:t>improvise</a:t>
            </a:r>
            <a:r>
              <a:rPr lang="en-GB" sz="2200" dirty="0"/>
              <a:t> and </a:t>
            </a:r>
            <a:r>
              <a:rPr lang="en-GB" sz="2200" b="1" dirty="0"/>
              <a:t>decorate</a:t>
            </a:r>
            <a:r>
              <a:rPr lang="en-GB" sz="2200" dirty="0"/>
              <a:t> what they play. In the Baroque period the instruments would have been the harpsichord, bass viol, organ or lute.</a:t>
            </a:r>
          </a:p>
        </p:txBody>
      </p:sp>
    </p:spTree>
    <p:extLst>
      <p:ext uri="{BB962C8B-B14F-4D97-AF65-F5344CB8AC3E}">
        <p14:creationId xmlns:p14="http://schemas.microsoft.com/office/powerpoint/2010/main" val="13766503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Baroque orchestra</a:t>
            </a:r>
            <a:endParaRPr lang="en-GB" dirty="0"/>
          </a:p>
        </p:txBody>
      </p:sp>
      <p:pic>
        <p:nvPicPr>
          <p:cNvPr id="5" name="Content Placeholder 4"/>
          <p:cNvPicPr>
            <a:picLocks noGrp="1" noChangeAspect="1"/>
          </p:cNvPicPr>
          <p:nvPr>
            <p:ph sz="half" idx="1"/>
          </p:nvPr>
        </p:nvPicPr>
        <p:blipFill>
          <a:blip r:embed="rId2"/>
          <a:stretch>
            <a:fillRect/>
          </a:stretch>
        </p:blipFill>
        <p:spPr>
          <a:xfrm>
            <a:off x="3891516" y="1611932"/>
            <a:ext cx="8300484" cy="5099143"/>
          </a:xfrm>
          <a:prstGeom prst="rect">
            <a:avLst/>
          </a:prstGeom>
        </p:spPr>
      </p:pic>
    </p:spTree>
    <p:extLst>
      <p:ext uri="{BB962C8B-B14F-4D97-AF65-F5344CB8AC3E}">
        <p14:creationId xmlns:p14="http://schemas.microsoft.com/office/powerpoint/2010/main" val="155211222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Rondeau</a:t>
            </a:r>
            <a:r>
              <a:rPr lang="en-GB" dirty="0" smtClean="0"/>
              <a:t> from the </a:t>
            </a:r>
            <a:r>
              <a:rPr lang="en-GB" dirty="0" err="1" smtClean="0"/>
              <a:t>abdelazer</a:t>
            </a:r>
            <a:r>
              <a:rPr lang="en-GB" dirty="0" smtClean="0"/>
              <a:t> suite</a:t>
            </a:r>
            <a:endParaRPr lang="en-GB" dirty="0"/>
          </a:p>
        </p:txBody>
      </p:sp>
      <p:sp>
        <p:nvSpPr>
          <p:cNvPr id="5" name="Content Placeholder 4"/>
          <p:cNvSpPr>
            <a:spLocks noGrp="1"/>
          </p:cNvSpPr>
          <p:nvPr>
            <p:ph idx="1"/>
          </p:nvPr>
        </p:nvSpPr>
        <p:spPr/>
        <p:txBody>
          <a:bodyPr/>
          <a:lstStyle/>
          <a:p>
            <a:r>
              <a:rPr lang="en-GB" dirty="0"/>
              <a:t>Purcell wrote the music for a revival of the play, called </a:t>
            </a:r>
            <a:r>
              <a:rPr lang="en-GB" dirty="0" err="1"/>
              <a:t>Abdelazer</a:t>
            </a:r>
            <a:r>
              <a:rPr lang="en-GB" dirty="0"/>
              <a:t>, or The Moor’s Revenge during the final year of his life - 1695. The play was written by a female playwright called </a:t>
            </a:r>
            <a:r>
              <a:rPr lang="en-GB" dirty="0" err="1"/>
              <a:t>Aphra</a:t>
            </a:r>
            <a:r>
              <a:rPr lang="en-GB" dirty="0"/>
              <a:t> </a:t>
            </a:r>
            <a:r>
              <a:rPr lang="en-GB" dirty="0" err="1"/>
              <a:t>Behn</a:t>
            </a:r>
            <a:r>
              <a:rPr lang="en-GB" dirty="0"/>
              <a:t>.</a:t>
            </a:r>
          </a:p>
          <a:p>
            <a:r>
              <a:rPr lang="en-GB" dirty="0" err="1"/>
              <a:t>Abdelazer</a:t>
            </a:r>
            <a:r>
              <a:rPr lang="en-GB" dirty="0"/>
              <a:t> is captive at the court of Philip, the King of Spain. Some years earlier, King Philip killed </a:t>
            </a:r>
            <a:r>
              <a:rPr lang="en-GB" dirty="0" err="1"/>
              <a:t>Abdelazer’s</a:t>
            </a:r>
            <a:r>
              <a:rPr lang="en-GB" dirty="0"/>
              <a:t> father. </a:t>
            </a:r>
            <a:r>
              <a:rPr lang="en-GB" dirty="0" err="1"/>
              <a:t>Abdelazer</a:t>
            </a:r>
            <a:r>
              <a:rPr lang="en-GB" dirty="0"/>
              <a:t> decides to seek revenge and becomes the Queen’s lover. </a:t>
            </a:r>
            <a:r>
              <a:rPr lang="en-GB" dirty="0" err="1"/>
              <a:t>Abdelazer</a:t>
            </a:r>
            <a:r>
              <a:rPr lang="en-GB" dirty="0"/>
              <a:t> and the Queen poison King Philip and attempt to disinherit Prince Philip, who is the heir to the throne. A man called </a:t>
            </a:r>
            <a:r>
              <a:rPr lang="en-GB" dirty="0" err="1"/>
              <a:t>Osmin</a:t>
            </a:r>
            <a:r>
              <a:rPr lang="en-GB" dirty="0"/>
              <a:t> warns Prince Philip that he should run away. Then, </a:t>
            </a:r>
            <a:r>
              <a:rPr lang="en-GB" dirty="0" err="1"/>
              <a:t>Abdelazer</a:t>
            </a:r>
            <a:r>
              <a:rPr lang="en-GB" dirty="0"/>
              <a:t> betrays the Queen and arranges that one of his men murders her. After the Queen is killed, </a:t>
            </a:r>
            <a:r>
              <a:rPr lang="en-GB" dirty="0" err="1"/>
              <a:t>Abdelazer</a:t>
            </a:r>
            <a:r>
              <a:rPr lang="en-GB" dirty="0"/>
              <a:t> is captured with the help of </a:t>
            </a:r>
            <a:r>
              <a:rPr lang="en-GB" dirty="0" err="1"/>
              <a:t>Osmin</a:t>
            </a:r>
            <a:r>
              <a:rPr lang="en-GB" dirty="0"/>
              <a:t>. Prince Philip becomes King and </a:t>
            </a:r>
            <a:r>
              <a:rPr lang="en-GB" dirty="0" err="1"/>
              <a:t>Abdelazer</a:t>
            </a:r>
            <a:r>
              <a:rPr lang="en-GB" dirty="0"/>
              <a:t> is killed.</a:t>
            </a:r>
          </a:p>
          <a:p>
            <a:endParaRPr lang="en-GB" dirty="0" smtClean="0"/>
          </a:p>
          <a:p>
            <a:endParaRPr lang="en-GB" dirty="0"/>
          </a:p>
        </p:txBody>
      </p:sp>
    </p:spTree>
    <p:extLst>
      <p:ext uri="{BB962C8B-B14F-4D97-AF65-F5344CB8AC3E}">
        <p14:creationId xmlns:p14="http://schemas.microsoft.com/office/powerpoint/2010/main" val="7811481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Rondeau</a:t>
            </a:r>
            <a:r>
              <a:rPr lang="en-GB" dirty="0"/>
              <a:t> from the </a:t>
            </a:r>
            <a:r>
              <a:rPr lang="en-GB" dirty="0" err="1"/>
              <a:t>abdelazer</a:t>
            </a:r>
            <a:r>
              <a:rPr lang="en-GB" dirty="0"/>
              <a:t> suite</a:t>
            </a:r>
          </a:p>
        </p:txBody>
      </p:sp>
      <p:sp>
        <p:nvSpPr>
          <p:cNvPr id="3" name="Content Placeholder 2"/>
          <p:cNvSpPr>
            <a:spLocks noGrp="1"/>
          </p:cNvSpPr>
          <p:nvPr>
            <p:ph idx="1"/>
          </p:nvPr>
        </p:nvSpPr>
        <p:spPr/>
        <p:txBody>
          <a:bodyPr/>
          <a:lstStyle/>
          <a:p>
            <a:r>
              <a:rPr lang="en-GB" dirty="0" err="1" smtClean="0"/>
              <a:t>Abdelazer</a:t>
            </a:r>
            <a:r>
              <a:rPr lang="en-GB" dirty="0" smtClean="0"/>
              <a:t> </a:t>
            </a:r>
            <a:r>
              <a:rPr lang="en-GB" dirty="0"/>
              <a:t>Suite </a:t>
            </a:r>
            <a:r>
              <a:rPr lang="en-GB" dirty="0"/>
              <a:t>=</a:t>
            </a:r>
            <a:r>
              <a:rPr lang="en-GB" dirty="0" smtClean="0"/>
              <a:t> </a:t>
            </a:r>
            <a:r>
              <a:rPr lang="en-GB" dirty="0"/>
              <a:t>incidental music for the play </a:t>
            </a:r>
            <a:endParaRPr lang="en-GB" dirty="0" smtClean="0"/>
          </a:p>
          <a:p>
            <a:r>
              <a:rPr lang="en-GB" dirty="0"/>
              <a:t>O</a:t>
            </a:r>
            <a:r>
              <a:rPr lang="en-GB" dirty="0" smtClean="0"/>
              <a:t>rganised </a:t>
            </a:r>
            <a:r>
              <a:rPr lang="en-GB" dirty="0"/>
              <a:t>in a </a:t>
            </a:r>
            <a:r>
              <a:rPr lang="en-GB" dirty="0" smtClean="0"/>
              <a:t>suite</a:t>
            </a:r>
            <a:r>
              <a:rPr lang="en-GB" dirty="0"/>
              <a:t> </a:t>
            </a:r>
            <a:r>
              <a:rPr lang="en-GB" dirty="0" smtClean="0"/>
              <a:t>= </a:t>
            </a:r>
            <a:r>
              <a:rPr lang="en-GB" dirty="0"/>
              <a:t>collection of short musical movements</a:t>
            </a:r>
            <a:r>
              <a:rPr lang="en-GB" dirty="0" smtClean="0"/>
              <a:t>.</a:t>
            </a:r>
          </a:p>
          <a:p>
            <a:r>
              <a:rPr lang="en-GB" dirty="0" smtClean="0"/>
              <a:t>10 movements in total</a:t>
            </a:r>
            <a:endParaRPr lang="en-GB" dirty="0"/>
          </a:p>
          <a:p>
            <a:r>
              <a:rPr lang="en-GB" dirty="0" smtClean="0"/>
              <a:t> </a:t>
            </a:r>
            <a:r>
              <a:rPr lang="en-GB" dirty="0"/>
              <a:t>In the Baroque period, suites consisted mainly of </a:t>
            </a:r>
            <a:r>
              <a:rPr lang="en-GB" dirty="0" smtClean="0"/>
              <a:t>dances</a:t>
            </a:r>
          </a:p>
          <a:p>
            <a:r>
              <a:rPr lang="en-GB" dirty="0" err="1" smtClean="0"/>
              <a:t>Rondeau</a:t>
            </a:r>
            <a:r>
              <a:rPr lang="en-GB" dirty="0" smtClean="0"/>
              <a:t> = 2</a:t>
            </a:r>
            <a:r>
              <a:rPr lang="en-GB" baseline="30000" dirty="0" smtClean="0"/>
              <a:t>nd</a:t>
            </a:r>
            <a:r>
              <a:rPr lang="en-GB" dirty="0" smtClean="0"/>
              <a:t> movement</a:t>
            </a:r>
            <a:r>
              <a:rPr lang="en-GB" dirty="0"/>
              <a:t>. </a:t>
            </a:r>
            <a:endParaRPr lang="en-GB" dirty="0" smtClean="0"/>
          </a:p>
          <a:p>
            <a:endParaRPr lang="en-GB" dirty="0"/>
          </a:p>
          <a:p>
            <a:r>
              <a:rPr lang="en-GB" dirty="0" smtClean="0"/>
              <a:t>The </a:t>
            </a:r>
            <a:r>
              <a:rPr lang="en-GB" dirty="0"/>
              <a:t>word ‘</a:t>
            </a:r>
            <a:r>
              <a:rPr lang="en-GB" dirty="0" err="1"/>
              <a:t>rondeau</a:t>
            </a:r>
            <a:r>
              <a:rPr lang="en-GB" dirty="0"/>
              <a:t>’ is the French translation of the English word ‘rondo’.</a:t>
            </a:r>
            <a:endParaRPr lang="en-GB" dirty="0"/>
          </a:p>
        </p:txBody>
      </p:sp>
    </p:spTree>
    <p:extLst>
      <p:ext uri="{BB962C8B-B14F-4D97-AF65-F5344CB8AC3E}">
        <p14:creationId xmlns:p14="http://schemas.microsoft.com/office/powerpoint/2010/main" val="10780936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instrumentation</a:t>
            </a:r>
            <a:endParaRPr lang="en-GB" dirty="0"/>
          </a:p>
        </p:txBody>
      </p:sp>
      <p:sp>
        <p:nvSpPr>
          <p:cNvPr id="3" name="Content Placeholder 2"/>
          <p:cNvSpPr>
            <a:spLocks noGrp="1"/>
          </p:cNvSpPr>
          <p:nvPr>
            <p:ph idx="1"/>
          </p:nvPr>
        </p:nvSpPr>
        <p:spPr/>
        <p:txBody>
          <a:bodyPr/>
          <a:lstStyle/>
          <a:p>
            <a:r>
              <a:rPr lang="en-GB" dirty="0"/>
              <a:t>O</a:t>
            </a:r>
            <a:r>
              <a:rPr lang="en-GB" dirty="0" smtClean="0"/>
              <a:t>riginally </a:t>
            </a:r>
            <a:r>
              <a:rPr lang="en-GB" dirty="0"/>
              <a:t>written for two violins, a viola and a cello. </a:t>
            </a:r>
            <a:endParaRPr lang="en-GB" dirty="0" smtClean="0"/>
          </a:p>
          <a:p>
            <a:r>
              <a:rPr lang="en-GB" dirty="0" smtClean="0"/>
              <a:t>Now </a:t>
            </a:r>
            <a:r>
              <a:rPr lang="en-GB" dirty="0"/>
              <a:t>often played by a full string orchestra.</a:t>
            </a:r>
          </a:p>
          <a:p>
            <a:r>
              <a:rPr lang="en-GB" dirty="0" smtClean="0"/>
              <a:t>Basso continuo part includes a harpsichord</a:t>
            </a:r>
            <a:endParaRPr lang="en-GB" dirty="0"/>
          </a:p>
          <a:p>
            <a:endParaRPr lang="en-GB" dirty="0"/>
          </a:p>
        </p:txBody>
      </p:sp>
    </p:spTree>
    <p:extLst>
      <p:ext uri="{BB962C8B-B14F-4D97-AF65-F5344CB8AC3E}">
        <p14:creationId xmlns:p14="http://schemas.microsoft.com/office/powerpoint/2010/main" val="37811656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Performing / </a:t>
            </a:r>
            <a:r>
              <a:rPr lang="en-GB" dirty="0" err="1" smtClean="0"/>
              <a:t>perfformio</a:t>
            </a:r>
            <a:endParaRPr lang="en-GB"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6506782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Appraising / </a:t>
            </a:r>
            <a:r>
              <a:rPr lang="en-GB" dirty="0" err="1" smtClean="0"/>
              <a:t>gwerthuso</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0308792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285280150"/>
              </p:ext>
            </p:extLst>
          </p:nvPr>
        </p:nvGraphicFramePr>
        <p:xfrm>
          <a:off x="768684" y="3869372"/>
          <a:ext cx="10635435" cy="546339"/>
        </p:xfrm>
        <a:graphic>
          <a:graphicData uri="http://schemas.openxmlformats.org/drawingml/2006/table">
            <a:tbl>
              <a:tblPr firstRow="1" bandRow="1">
                <a:tableStyleId>{5C22544A-7EE6-4342-B048-85BDC9FD1C3A}</a:tableStyleId>
              </a:tblPr>
              <a:tblGrid>
                <a:gridCol w="2127087">
                  <a:extLst>
                    <a:ext uri="{9D8B030D-6E8A-4147-A177-3AD203B41FA5}">
                      <a16:colId xmlns:a16="http://schemas.microsoft.com/office/drawing/2014/main" val="3574290266"/>
                    </a:ext>
                  </a:extLst>
                </a:gridCol>
                <a:gridCol w="2127087">
                  <a:extLst>
                    <a:ext uri="{9D8B030D-6E8A-4147-A177-3AD203B41FA5}">
                      <a16:colId xmlns:a16="http://schemas.microsoft.com/office/drawing/2014/main" val="3391073299"/>
                    </a:ext>
                  </a:extLst>
                </a:gridCol>
                <a:gridCol w="2127087">
                  <a:extLst>
                    <a:ext uri="{9D8B030D-6E8A-4147-A177-3AD203B41FA5}">
                      <a16:colId xmlns:a16="http://schemas.microsoft.com/office/drawing/2014/main" val="2955665982"/>
                    </a:ext>
                  </a:extLst>
                </a:gridCol>
                <a:gridCol w="2127087">
                  <a:extLst>
                    <a:ext uri="{9D8B030D-6E8A-4147-A177-3AD203B41FA5}">
                      <a16:colId xmlns:a16="http://schemas.microsoft.com/office/drawing/2014/main" val="911228662"/>
                    </a:ext>
                  </a:extLst>
                </a:gridCol>
                <a:gridCol w="2127087">
                  <a:extLst>
                    <a:ext uri="{9D8B030D-6E8A-4147-A177-3AD203B41FA5}">
                      <a16:colId xmlns:a16="http://schemas.microsoft.com/office/drawing/2014/main" val="2349668565"/>
                    </a:ext>
                  </a:extLst>
                </a:gridCol>
              </a:tblGrid>
              <a:tr h="546339">
                <a:tc>
                  <a:txBody>
                    <a:bodyPr/>
                    <a:lstStyle/>
                    <a:p>
                      <a:r>
                        <a:rPr lang="en-GB" sz="2800" dirty="0" smtClean="0"/>
                        <a:t>A  :II </a:t>
                      </a:r>
                      <a:endParaRPr lang="en-GB" sz="2800" dirty="0"/>
                    </a:p>
                  </a:txBody>
                  <a:tcPr/>
                </a:tc>
                <a:tc>
                  <a:txBody>
                    <a:bodyPr/>
                    <a:lstStyle/>
                    <a:p>
                      <a:r>
                        <a:rPr lang="en-GB" sz="2800" dirty="0" smtClean="0"/>
                        <a:t>B</a:t>
                      </a:r>
                      <a:r>
                        <a:rPr lang="en-GB" sz="2800" baseline="0" dirty="0" smtClean="0"/>
                        <a:t>  :II</a:t>
                      </a:r>
                      <a:endParaRPr lang="en-GB" sz="2800" dirty="0"/>
                    </a:p>
                  </a:txBody>
                  <a:tcPr/>
                </a:tc>
                <a:tc>
                  <a:txBody>
                    <a:bodyPr/>
                    <a:lstStyle/>
                    <a:p>
                      <a:r>
                        <a:rPr lang="en-GB" sz="2800" dirty="0" smtClean="0"/>
                        <a:t>A</a:t>
                      </a:r>
                      <a:endParaRPr lang="en-GB" sz="2800" dirty="0"/>
                    </a:p>
                  </a:txBody>
                  <a:tcPr/>
                </a:tc>
                <a:tc>
                  <a:txBody>
                    <a:bodyPr/>
                    <a:lstStyle/>
                    <a:p>
                      <a:r>
                        <a:rPr lang="en-GB" sz="2800" dirty="0" smtClean="0"/>
                        <a:t>C  :II</a:t>
                      </a:r>
                      <a:endParaRPr lang="en-GB" sz="2800" dirty="0"/>
                    </a:p>
                  </a:txBody>
                  <a:tcPr/>
                </a:tc>
                <a:tc>
                  <a:txBody>
                    <a:bodyPr/>
                    <a:lstStyle/>
                    <a:p>
                      <a:r>
                        <a:rPr lang="en-GB" sz="2800" dirty="0" smtClean="0"/>
                        <a:t>A</a:t>
                      </a:r>
                      <a:endParaRPr lang="en-GB" sz="2800" dirty="0"/>
                    </a:p>
                  </a:txBody>
                  <a:tcPr/>
                </a:tc>
                <a:extLst>
                  <a:ext uri="{0D108BD9-81ED-4DB2-BD59-A6C34878D82A}">
                    <a16:rowId xmlns:a16="http://schemas.microsoft.com/office/drawing/2014/main" val="2752107888"/>
                  </a:ext>
                </a:extLst>
              </a:tr>
            </a:tbl>
          </a:graphicData>
        </a:graphic>
      </p:graphicFrame>
      <p:sp>
        <p:nvSpPr>
          <p:cNvPr id="10" name="Rectangle 9"/>
          <p:cNvSpPr/>
          <p:nvPr/>
        </p:nvSpPr>
        <p:spPr>
          <a:xfrm>
            <a:off x="906707" y="2485748"/>
            <a:ext cx="3357907" cy="838948"/>
          </a:xfrm>
          <a:prstGeom prst="rect">
            <a:avLst/>
          </a:prstGeom>
        </p:spPr>
        <p:txBody>
          <a:bodyPr wrap="none">
            <a:spAutoFit/>
          </a:bodyPr>
          <a:lstStyle/>
          <a:p>
            <a:pPr>
              <a:lnSpc>
                <a:spcPct val="115000"/>
              </a:lnSpc>
              <a:spcAft>
                <a:spcPts val="1000"/>
              </a:spcAft>
            </a:pPr>
            <a:endParaRPr lang="en-GB" dirty="0" smtClean="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Aft>
                <a:spcPts val="1000"/>
              </a:spcAft>
            </a:pPr>
            <a:r>
              <a:rPr lang="en-GB" dirty="0" smtClean="0">
                <a:latin typeface="Calibri" panose="020F0502020204030204" pitchFamily="34" charset="0"/>
                <a:ea typeface="Times New Roman" panose="02020603050405020304" pitchFamily="18" charset="0"/>
                <a:cs typeface="Times New Roman" panose="02020603050405020304" pitchFamily="18" charset="0"/>
              </a:rPr>
              <a:t>The </a:t>
            </a:r>
            <a:r>
              <a:rPr lang="en-GB" dirty="0">
                <a:latin typeface="Calibri" panose="020F0502020204030204" pitchFamily="34" charset="0"/>
                <a:ea typeface="Times New Roman" panose="02020603050405020304" pitchFamily="18" charset="0"/>
                <a:cs typeface="Times New Roman" panose="02020603050405020304" pitchFamily="18" charset="0"/>
              </a:rPr>
              <a:t>basic structure of </a:t>
            </a:r>
            <a:r>
              <a:rPr lang="en-GB" dirty="0" err="1">
                <a:latin typeface="Calibri" panose="020F0502020204030204" pitchFamily="34" charset="0"/>
                <a:ea typeface="Times New Roman" panose="02020603050405020304" pitchFamily="18" charset="0"/>
                <a:cs typeface="Times New Roman" panose="02020603050405020304" pitchFamily="18" charset="0"/>
              </a:rPr>
              <a:t>Rondeau</a:t>
            </a:r>
            <a:r>
              <a:rPr lang="en-GB" dirty="0">
                <a:latin typeface="Calibri" panose="020F0502020204030204" pitchFamily="34" charset="0"/>
                <a:ea typeface="Times New Roman" panose="02020603050405020304" pitchFamily="18" charset="0"/>
                <a:cs typeface="Times New Roman" panose="02020603050405020304" pitchFamily="18" charset="0"/>
              </a:rPr>
              <a:t> is</a:t>
            </a:r>
            <a:r>
              <a:rPr lang="en-GB" dirty="0">
                <a:solidFill>
                  <a:srgbClr val="FF0000"/>
                </a:solidFill>
                <a:latin typeface="Calibri" panose="020F0502020204030204" pitchFamily="34" charset="0"/>
                <a:ea typeface="Times New Roman" panose="02020603050405020304" pitchFamily="18" charset="0"/>
                <a:cs typeface="Times New Roman" panose="02020603050405020304" pitchFamily="18" charset="0"/>
              </a:rPr>
              <a:t>:</a:t>
            </a:r>
            <a:endParaRPr lang="en-GB"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11" name="Rectangle 10"/>
          <p:cNvSpPr/>
          <p:nvPr/>
        </p:nvSpPr>
        <p:spPr>
          <a:xfrm>
            <a:off x="906707" y="4670579"/>
            <a:ext cx="5935023" cy="838948"/>
          </a:xfrm>
          <a:prstGeom prst="rect">
            <a:avLst/>
          </a:prstGeom>
        </p:spPr>
        <p:txBody>
          <a:bodyPr wrap="none">
            <a:spAutoFit/>
          </a:bodyPr>
          <a:lstStyle/>
          <a:p>
            <a:pPr>
              <a:lnSpc>
                <a:spcPct val="115000"/>
              </a:lnSpc>
              <a:spcAft>
                <a:spcPts val="1000"/>
              </a:spcAft>
            </a:pPr>
            <a:endParaRPr lang="en-GB" dirty="0" smtClean="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Aft>
                <a:spcPts val="1000"/>
              </a:spcAft>
            </a:pPr>
            <a:r>
              <a:rPr lang="en-GB" dirty="0" smtClean="0">
                <a:latin typeface="Calibri" panose="020F0502020204030204" pitchFamily="34" charset="0"/>
                <a:ea typeface="Times New Roman" panose="02020603050405020304" pitchFamily="18" charset="0"/>
                <a:cs typeface="Times New Roman" panose="02020603050405020304" pitchFamily="18" charset="0"/>
              </a:rPr>
              <a:t>There </a:t>
            </a:r>
            <a:r>
              <a:rPr lang="en-GB" dirty="0">
                <a:latin typeface="Calibri" panose="020F0502020204030204" pitchFamily="34" charset="0"/>
                <a:ea typeface="Times New Roman" panose="02020603050405020304" pitchFamily="18" charset="0"/>
                <a:cs typeface="Times New Roman" panose="02020603050405020304" pitchFamily="18" charset="0"/>
              </a:rPr>
              <a:t>is an exact repetition of Section A each time it appears.</a:t>
            </a:r>
          </a:p>
        </p:txBody>
      </p:sp>
      <p:pic>
        <p:nvPicPr>
          <p:cNvPr id="12" name="Picture 11"/>
          <p:cNvPicPr>
            <a:picLocks noChangeAspect="1"/>
          </p:cNvPicPr>
          <p:nvPr/>
        </p:nvPicPr>
        <p:blipFill>
          <a:blip r:embed="rId2"/>
          <a:stretch>
            <a:fillRect/>
          </a:stretch>
        </p:blipFill>
        <p:spPr>
          <a:xfrm>
            <a:off x="9553575" y="210906"/>
            <a:ext cx="2381250" cy="3257550"/>
          </a:xfrm>
          <a:prstGeom prst="rect">
            <a:avLst/>
          </a:prstGeom>
        </p:spPr>
      </p:pic>
    </p:spTree>
    <p:extLst>
      <p:ext uri="{BB962C8B-B14F-4D97-AF65-F5344CB8AC3E}">
        <p14:creationId xmlns:p14="http://schemas.microsoft.com/office/powerpoint/2010/main" val="355974261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tonality</a:t>
            </a:r>
            <a:endParaRPr lang="en-GB" dirty="0"/>
          </a:p>
        </p:txBody>
      </p:sp>
      <p:sp>
        <p:nvSpPr>
          <p:cNvPr id="3" name="Content Placeholder 2"/>
          <p:cNvSpPr>
            <a:spLocks noGrp="1"/>
          </p:cNvSpPr>
          <p:nvPr>
            <p:ph idx="1"/>
          </p:nvPr>
        </p:nvSpPr>
        <p:spPr/>
        <p:txBody>
          <a:bodyPr>
            <a:normAutofit/>
          </a:bodyPr>
          <a:lstStyle/>
          <a:p>
            <a:r>
              <a:rPr lang="en-GB" dirty="0" smtClean="0"/>
              <a:t>D minor</a:t>
            </a:r>
          </a:p>
          <a:p>
            <a:r>
              <a:rPr lang="en-GB" dirty="0" smtClean="0"/>
              <a:t>Section B = Modulates </a:t>
            </a:r>
            <a:r>
              <a:rPr lang="en-GB" dirty="0"/>
              <a:t>to F major - the relative major key </a:t>
            </a:r>
            <a:r>
              <a:rPr lang="en-GB" dirty="0" smtClean="0"/>
              <a:t>(contrast</a:t>
            </a:r>
            <a:r>
              <a:rPr lang="en-GB" dirty="0"/>
              <a:t>)</a:t>
            </a:r>
            <a:r>
              <a:rPr lang="en-GB" dirty="0" smtClean="0"/>
              <a:t> </a:t>
            </a:r>
          </a:p>
          <a:p>
            <a:r>
              <a:rPr lang="en-GB" dirty="0" smtClean="0"/>
              <a:t>Section </a:t>
            </a:r>
            <a:r>
              <a:rPr lang="en-GB" dirty="0"/>
              <a:t>C </a:t>
            </a:r>
            <a:r>
              <a:rPr lang="en-GB" dirty="0"/>
              <a:t>=</a:t>
            </a:r>
            <a:r>
              <a:rPr lang="en-GB" dirty="0" smtClean="0"/>
              <a:t> </a:t>
            </a:r>
            <a:r>
              <a:rPr lang="en-GB" dirty="0"/>
              <a:t>A minor – the </a:t>
            </a:r>
            <a:r>
              <a:rPr lang="en-GB" u="sng" dirty="0"/>
              <a:t>dominant</a:t>
            </a:r>
            <a:r>
              <a:rPr lang="en-GB" dirty="0"/>
              <a:t> </a:t>
            </a:r>
            <a:r>
              <a:rPr lang="en-GB" dirty="0" smtClean="0"/>
              <a:t>chord </a:t>
            </a:r>
            <a:r>
              <a:rPr lang="en-GB" dirty="0"/>
              <a:t>of the original key.</a:t>
            </a:r>
          </a:p>
          <a:p>
            <a:endParaRPr lang="en-GB" dirty="0" smtClean="0"/>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201205487"/>
              </p:ext>
            </p:extLst>
          </p:nvPr>
        </p:nvGraphicFramePr>
        <p:xfrm>
          <a:off x="845389" y="4600447"/>
          <a:ext cx="10368950" cy="1036320"/>
        </p:xfrm>
        <a:graphic>
          <a:graphicData uri="http://schemas.openxmlformats.org/drawingml/2006/table">
            <a:tbl>
              <a:tblPr firstRow="1" bandRow="1">
                <a:tableStyleId>{5C22544A-7EE6-4342-B048-85BDC9FD1C3A}</a:tableStyleId>
              </a:tblPr>
              <a:tblGrid>
                <a:gridCol w="2073790">
                  <a:extLst>
                    <a:ext uri="{9D8B030D-6E8A-4147-A177-3AD203B41FA5}">
                      <a16:colId xmlns:a16="http://schemas.microsoft.com/office/drawing/2014/main" val="1921239448"/>
                    </a:ext>
                  </a:extLst>
                </a:gridCol>
                <a:gridCol w="2073790">
                  <a:extLst>
                    <a:ext uri="{9D8B030D-6E8A-4147-A177-3AD203B41FA5}">
                      <a16:colId xmlns:a16="http://schemas.microsoft.com/office/drawing/2014/main" val="2124468214"/>
                    </a:ext>
                  </a:extLst>
                </a:gridCol>
                <a:gridCol w="2073790">
                  <a:extLst>
                    <a:ext uri="{9D8B030D-6E8A-4147-A177-3AD203B41FA5}">
                      <a16:colId xmlns:a16="http://schemas.microsoft.com/office/drawing/2014/main" val="1021006542"/>
                    </a:ext>
                  </a:extLst>
                </a:gridCol>
                <a:gridCol w="2073790">
                  <a:extLst>
                    <a:ext uri="{9D8B030D-6E8A-4147-A177-3AD203B41FA5}">
                      <a16:colId xmlns:a16="http://schemas.microsoft.com/office/drawing/2014/main" val="3172088709"/>
                    </a:ext>
                  </a:extLst>
                </a:gridCol>
                <a:gridCol w="2073790">
                  <a:extLst>
                    <a:ext uri="{9D8B030D-6E8A-4147-A177-3AD203B41FA5}">
                      <a16:colId xmlns:a16="http://schemas.microsoft.com/office/drawing/2014/main" val="3271294676"/>
                    </a:ext>
                  </a:extLst>
                </a:gridCol>
              </a:tblGrid>
              <a:tr h="370840">
                <a:tc>
                  <a:txBody>
                    <a:bodyPr/>
                    <a:lstStyle/>
                    <a:p>
                      <a:r>
                        <a:rPr lang="en-GB" sz="2800" dirty="0" smtClean="0"/>
                        <a:t>A </a:t>
                      </a:r>
                      <a:r>
                        <a:rPr lang="en-GB" sz="2800" dirty="0" smtClean="0"/>
                        <a:t> :</a:t>
                      </a:r>
                      <a:r>
                        <a:rPr lang="en-GB" sz="2800" dirty="0" smtClean="0"/>
                        <a:t>II</a:t>
                      </a:r>
                      <a:endParaRPr lang="en-GB" sz="2800" dirty="0"/>
                    </a:p>
                  </a:txBody>
                  <a:tcPr/>
                </a:tc>
                <a:tc>
                  <a:txBody>
                    <a:bodyPr/>
                    <a:lstStyle/>
                    <a:p>
                      <a:r>
                        <a:rPr lang="en-GB" sz="2800" dirty="0" smtClean="0"/>
                        <a:t>B</a:t>
                      </a:r>
                      <a:r>
                        <a:rPr lang="en-GB" sz="2800" baseline="0" dirty="0" smtClean="0"/>
                        <a:t>  :II</a:t>
                      </a:r>
                      <a:endParaRPr lang="en-GB" sz="2800" dirty="0"/>
                    </a:p>
                  </a:txBody>
                  <a:tcPr/>
                </a:tc>
                <a:tc>
                  <a:txBody>
                    <a:bodyPr/>
                    <a:lstStyle/>
                    <a:p>
                      <a:r>
                        <a:rPr lang="en-GB" sz="2800" dirty="0" smtClean="0"/>
                        <a:t>A</a:t>
                      </a:r>
                      <a:endParaRPr lang="en-GB" sz="2800" dirty="0"/>
                    </a:p>
                  </a:txBody>
                  <a:tcPr/>
                </a:tc>
                <a:tc>
                  <a:txBody>
                    <a:bodyPr/>
                    <a:lstStyle/>
                    <a:p>
                      <a:r>
                        <a:rPr lang="en-GB" sz="2800" dirty="0" smtClean="0"/>
                        <a:t>C  :II</a:t>
                      </a:r>
                      <a:endParaRPr lang="en-GB" sz="2800" dirty="0"/>
                    </a:p>
                  </a:txBody>
                  <a:tcPr/>
                </a:tc>
                <a:tc>
                  <a:txBody>
                    <a:bodyPr/>
                    <a:lstStyle/>
                    <a:p>
                      <a:r>
                        <a:rPr lang="en-GB" sz="2800" dirty="0" smtClean="0"/>
                        <a:t>A</a:t>
                      </a:r>
                      <a:endParaRPr lang="en-GB" sz="2800" dirty="0"/>
                    </a:p>
                  </a:txBody>
                  <a:tcPr/>
                </a:tc>
                <a:extLst>
                  <a:ext uri="{0D108BD9-81ED-4DB2-BD59-A6C34878D82A}">
                    <a16:rowId xmlns:a16="http://schemas.microsoft.com/office/drawing/2014/main" val="2707644411"/>
                  </a:ext>
                </a:extLst>
              </a:tr>
              <a:tr h="370840">
                <a:tc>
                  <a:txBody>
                    <a:bodyPr/>
                    <a:lstStyle/>
                    <a:p>
                      <a:r>
                        <a:rPr lang="en-GB" sz="2800" dirty="0" smtClean="0"/>
                        <a:t>D minor</a:t>
                      </a:r>
                      <a:endParaRPr lang="en-GB" sz="2800" dirty="0"/>
                    </a:p>
                  </a:txBody>
                  <a:tcPr/>
                </a:tc>
                <a:tc>
                  <a:txBody>
                    <a:bodyPr/>
                    <a:lstStyle/>
                    <a:p>
                      <a:r>
                        <a:rPr lang="en-GB" sz="2800" dirty="0" smtClean="0"/>
                        <a:t>F major</a:t>
                      </a:r>
                      <a:endParaRPr lang="en-GB" sz="2800" dirty="0"/>
                    </a:p>
                  </a:txBody>
                  <a:tcPr/>
                </a:tc>
                <a:tc>
                  <a:txBody>
                    <a:bodyPr/>
                    <a:lstStyle/>
                    <a:p>
                      <a:r>
                        <a:rPr lang="en-GB" sz="2800" dirty="0" smtClean="0"/>
                        <a:t>D minor</a:t>
                      </a:r>
                      <a:endParaRPr lang="en-GB" sz="2800" dirty="0"/>
                    </a:p>
                  </a:txBody>
                  <a:tcPr/>
                </a:tc>
                <a:tc>
                  <a:txBody>
                    <a:bodyPr/>
                    <a:lstStyle/>
                    <a:p>
                      <a:r>
                        <a:rPr lang="en-GB" sz="2800" dirty="0" smtClean="0"/>
                        <a:t>A minor</a:t>
                      </a:r>
                      <a:endParaRPr lang="en-GB" sz="2800" dirty="0"/>
                    </a:p>
                  </a:txBody>
                  <a:tcPr/>
                </a:tc>
                <a:tc>
                  <a:txBody>
                    <a:bodyPr/>
                    <a:lstStyle/>
                    <a:p>
                      <a:r>
                        <a:rPr lang="en-GB" sz="2800" dirty="0" smtClean="0"/>
                        <a:t>D minor</a:t>
                      </a:r>
                      <a:endParaRPr lang="en-GB" sz="2800" dirty="0"/>
                    </a:p>
                  </a:txBody>
                  <a:tcPr/>
                </a:tc>
                <a:extLst>
                  <a:ext uri="{0D108BD9-81ED-4DB2-BD59-A6C34878D82A}">
                    <a16:rowId xmlns:a16="http://schemas.microsoft.com/office/drawing/2014/main" val="2278970737"/>
                  </a:ext>
                </a:extLst>
              </a:tr>
            </a:tbl>
          </a:graphicData>
        </a:graphic>
      </p:graphicFrame>
      <p:pic>
        <p:nvPicPr>
          <p:cNvPr id="5" name="Picture 4"/>
          <p:cNvPicPr>
            <a:picLocks noChangeAspect="1"/>
          </p:cNvPicPr>
          <p:nvPr/>
        </p:nvPicPr>
        <p:blipFill>
          <a:blip r:embed="rId2"/>
          <a:stretch>
            <a:fillRect/>
          </a:stretch>
        </p:blipFill>
        <p:spPr>
          <a:xfrm>
            <a:off x="9310777" y="356738"/>
            <a:ext cx="2630607" cy="2254806"/>
          </a:xfrm>
          <a:prstGeom prst="rect">
            <a:avLst/>
          </a:prstGeom>
        </p:spPr>
      </p:pic>
    </p:spTree>
    <p:extLst>
      <p:ext uri="{BB962C8B-B14F-4D97-AF65-F5344CB8AC3E}">
        <p14:creationId xmlns:p14="http://schemas.microsoft.com/office/powerpoint/2010/main" val="360347431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texture</a:t>
            </a:r>
            <a:endParaRPr lang="en-GB" dirty="0"/>
          </a:p>
        </p:txBody>
      </p:sp>
      <p:sp>
        <p:nvSpPr>
          <p:cNvPr id="3" name="Content Placeholder 2"/>
          <p:cNvSpPr>
            <a:spLocks noGrp="1"/>
          </p:cNvSpPr>
          <p:nvPr>
            <p:ph idx="1"/>
          </p:nvPr>
        </p:nvSpPr>
        <p:spPr/>
        <p:txBody>
          <a:bodyPr>
            <a:normAutofit/>
          </a:bodyPr>
          <a:lstStyle/>
          <a:p>
            <a:r>
              <a:rPr lang="en-GB" sz="2800" dirty="0" smtClean="0"/>
              <a:t>Homophonic texture - melody </a:t>
            </a:r>
            <a:r>
              <a:rPr lang="en-GB" sz="2800" dirty="0"/>
              <a:t>and </a:t>
            </a:r>
            <a:r>
              <a:rPr lang="en-GB" sz="2800" dirty="0" smtClean="0"/>
              <a:t>accompaniment</a:t>
            </a:r>
            <a:endParaRPr lang="en-GB" sz="2800" dirty="0"/>
          </a:p>
        </p:txBody>
      </p:sp>
      <p:pic>
        <p:nvPicPr>
          <p:cNvPr id="4" name="Picture 3"/>
          <p:cNvPicPr>
            <a:picLocks noChangeAspect="1"/>
          </p:cNvPicPr>
          <p:nvPr/>
        </p:nvPicPr>
        <p:blipFill>
          <a:blip r:embed="rId2"/>
          <a:stretch>
            <a:fillRect/>
          </a:stretch>
        </p:blipFill>
        <p:spPr>
          <a:xfrm>
            <a:off x="9577387" y="267688"/>
            <a:ext cx="2333625" cy="3286125"/>
          </a:xfrm>
          <a:prstGeom prst="rect">
            <a:avLst/>
          </a:prstGeom>
        </p:spPr>
      </p:pic>
    </p:spTree>
    <p:extLst>
      <p:ext uri="{BB962C8B-B14F-4D97-AF65-F5344CB8AC3E}">
        <p14:creationId xmlns:p14="http://schemas.microsoft.com/office/powerpoint/2010/main" val="138775385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dynamics</a:t>
            </a:r>
            <a:endParaRPr lang="en-GB" dirty="0"/>
          </a:p>
        </p:txBody>
      </p:sp>
      <p:sp>
        <p:nvSpPr>
          <p:cNvPr id="3" name="Content Placeholder 2"/>
          <p:cNvSpPr>
            <a:spLocks noGrp="1"/>
          </p:cNvSpPr>
          <p:nvPr>
            <p:ph idx="1"/>
          </p:nvPr>
        </p:nvSpPr>
        <p:spPr/>
        <p:txBody>
          <a:bodyPr/>
          <a:lstStyle/>
          <a:p>
            <a:r>
              <a:rPr lang="en-GB" dirty="0" smtClean="0"/>
              <a:t>Rarely indicated on scores in </a:t>
            </a:r>
            <a:r>
              <a:rPr lang="en-GB" dirty="0"/>
              <a:t>the Baroque </a:t>
            </a:r>
            <a:r>
              <a:rPr lang="en-GB" dirty="0" smtClean="0"/>
              <a:t>period</a:t>
            </a:r>
          </a:p>
          <a:p>
            <a:r>
              <a:rPr lang="en-GB" dirty="0" smtClean="0"/>
              <a:t>Music </a:t>
            </a:r>
            <a:r>
              <a:rPr lang="en-GB" dirty="0"/>
              <a:t>usually played within a narrow range of dynamics, or the same throughout the piece.</a:t>
            </a:r>
          </a:p>
          <a:p>
            <a:endParaRPr lang="en-GB" dirty="0" smtClean="0"/>
          </a:p>
          <a:p>
            <a:endParaRPr lang="en-GB" dirty="0"/>
          </a:p>
        </p:txBody>
      </p:sp>
      <p:pic>
        <p:nvPicPr>
          <p:cNvPr id="4" name="Picture 3"/>
          <p:cNvPicPr>
            <a:picLocks noChangeAspect="1"/>
          </p:cNvPicPr>
          <p:nvPr/>
        </p:nvPicPr>
        <p:blipFill>
          <a:blip r:embed="rId2"/>
          <a:stretch>
            <a:fillRect/>
          </a:stretch>
        </p:blipFill>
        <p:spPr>
          <a:xfrm>
            <a:off x="6665523" y="3893748"/>
            <a:ext cx="4933950" cy="2705100"/>
          </a:xfrm>
          <a:prstGeom prst="rect">
            <a:avLst/>
          </a:prstGeom>
        </p:spPr>
      </p:pic>
    </p:spTree>
    <p:extLst>
      <p:ext uri="{BB962C8B-B14F-4D97-AF65-F5344CB8AC3E}">
        <p14:creationId xmlns:p14="http://schemas.microsoft.com/office/powerpoint/2010/main" val="326542067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tempo</a:t>
            </a:r>
            <a:endParaRPr lang="en-GB" dirty="0"/>
          </a:p>
        </p:txBody>
      </p:sp>
      <p:sp>
        <p:nvSpPr>
          <p:cNvPr id="3" name="Content Placeholder 2"/>
          <p:cNvSpPr>
            <a:spLocks noGrp="1"/>
          </p:cNvSpPr>
          <p:nvPr>
            <p:ph idx="1"/>
          </p:nvPr>
        </p:nvSpPr>
        <p:spPr/>
        <p:txBody>
          <a:bodyPr/>
          <a:lstStyle/>
          <a:p>
            <a:r>
              <a:rPr lang="en-GB" dirty="0" smtClean="0"/>
              <a:t>No indication of tempo on original score</a:t>
            </a:r>
          </a:p>
          <a:p>
            <a:r>
              <a:rPr lang="en-GB" dirty="0" smtClean="0"/>
              <a:t>Usually played to an allegro moderato tempo – moderately fast</a:t>
            </a:r>
          </a:p>
          <a:p>
            <a:endParaRPr lang="en-GB" dirty="0"/>
          </a:p>
        </p:txBody>
      </p:sp>
    </p:spTree>
    <p:extLst>
      <p:ext uri="{BB962C8B-B14F-4D97-AF65-F5344CB8AC3E}">
        <p14:creationId xmlns:p14="http://schemas.microsoft.com/office/powerpoint/2010/main" val="388286167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Compositional techniques</a:t>
            </a:r>
            <a:br>
              <a:rPr lang="en-GB" dirty="0" smtClean="0"/>
            </a:br>
            <a:r>
              <a:rPr lang="en-GB" dirty="0" smtClean="0"/>
              <a:t>Sequence</a:t>
            </a:r>
            <a:endParaRPr lang="en-GB" dirty="0"/>
          </a:p>
        </p:txBody>
      </p:sp>
      <p:sp>
        <p:nvSpPr>
          <p:cNvPr id="3" name="Content Placeholder 2"/>
          <p:cNvSpPr>
            <a:spLocks noGrp="1"/>
          </p:cNvSpPr>
          <p:nvPr>
            <p:ph idx="1"/>
          </p:nvPr>
        </p:nvSpPr>
        <p:spPr/>
        <p:txBody>
          <a:bodyPr/>
          <a:lstStyle/>
          <a:p>
            <a:r>
              <a:rPr lang="en-GB" dirty="0" smtClean="0"/>
              <a:t>Section A, bars </a:t>
            </a:r>
            <a:r>
              <a:rPr lang="en-GB" dirty="0"/>
              <a:t>3 to </a:t>
            </a:r>
            <a:r>
              <a:rPr lang="en-GB" dirty="0" smtClean="0"/>
              <a:t>6</a:t>
            </a:r>
            <a:r>
              <a:rPr lang="en-GB" dirty="0"/>
              <a:t> </a:t>
            </a:r>
            <a:r>
              <a:rPr lang="en-GB" dirty="0" smtClean="0"/>
              <a:t>- </a:t>
            </a:r>
            <a:r>
              <a:rPr lang="en-GB" dirty="0"/>
              <a:t>movement </a:t>
            </a:r>
            <a:r>
              <a:rPr lang="en-GB" dirty="0" smtClean="0"/>
              <a:t>descends</a:t>
            </a:r>
          </a:p>
          <a:p>
            <a:endParaRPr lang="en-GB" dirty="0"/>
          </a:p>
          <a:p>
            <a:r>
              <a:rPr lang="en-GB" dirty="0"/>
              <a:t>Section </a:t>
            </a:r>
            <a:r>
              <a:rPr lang="en-GB" dirty="0" smtClean="0"/>
              <a:t>B</a:t>
            </a:r>
            <a:r>
              <a:rPr lang="en-GB" dirty="0"/>
              <a:t> </a:t>
            </a:r>
            <a:r>
              <a:rPr lang="en-GB" dirty="0" smtClean="0"/>
              <a:t>- </a:t>
            </a:r>
            <a:r>
              <a:rPr lang="en-GB" dirty="0"/>
              <a:t>extended sequence that moves upwards by a tone each </a:t>
            </a:r>
            <a:r>
              <a:rPr lang="en-GB" dirty="0" smtClean="0"/>
              <a:t>time</a:t>
            </a:r>
          </a:p>
          <a:p>
            <a:endParaRPr lang="en-GB" dirty="0"/>
          </a:p>
          <a:p>
            <a:r>
              <a:rPr lang="en-GB" dirty="0"/>
              <a:t>Section C </a:t>
            </a:r>
            <a:r>
              <a:rPr lang="en-GB" dirty="0"/>
              <a:t>-</a:t>
            </a:r>
            <a:r>
              <a:rPr lang="en-GB" dirty="0" smtClean="0"/>
              <a:t> </a:t>
            </a:r>
            <a:r>
              <a:rPr lang="en-GB" dirty="0"/>
              <a:t>new dotted rhythm </a:t>
            </a:r>
            <a:r>
              <a:rPr lang="en-GB" dirty="0" smtClean="0"/>
              <a:t>pattern</a:t>
            </a:r>
            <a:r>
              <a:rPr lang="en-GB" dirty="0"/>
              <a:t>;</a:t>
            </a:r>
            <a:r>
              <a:rPr lang="en-GB" dirty="0" smtClean="0"/>
              <a:t> </a:t>
            </a:r>
            <a:r>
              <a:rPr lang="en-GB" dirty="0"/>
              <a:t>appears in the next bar a semitone lower, and </a:t>
            </a:r>
            <a:r>
              <a:rPr lang="en-GB" dirty="0" smtClean="0"/>
              <a:t>then </a:t>
            </a:r>
            <a:r>
              <a:rPr lang="en-GB" dirty="0"/>
              <a:t>played again </a:t>
            </a:r>
            <a:r>
              <a:rPr lang="en-GB" dirty="0" smtClean="0"/>
              <a:t>at </a:t>
            </a:r>
            <a:r>
              <a:rPr lang="en-GB" dirty="0"/>
              <a:t>original pitch.  </a:t>
            </a:r>
            <a:endParaRPr lang="en-GB" dirty="0" smtClean="0"/>
          </a:p>
          <a:p>
            <a:r>
              <a:rPr lang="en-GB" dirty="0" smtClean="0"/>
              <a:t>This pattern </a:t>
            </a:r>
            <a:r>
              <a:rPr lang="en-GB" dirty="0"/>
              <a:t>is repeated two bars later but, this time, begins a third higher than the original pitch.</a:t>
            </a:r>
          </a:p>
          <a:p>
            <a:endParaRPr lang="en-GB" dirty="0"/>
          </a:p>
          <a:p>
            <a:endParaRPr lang="en-GB" dirty="0"/>
          </a:p>
        </p:txBody>
      </p:sp>
      <p:sp>
        <p:nvSpPr>
          <p:cNvPr id="4" name="Rounded Rectangle 3"/>
          <p:cNvSpPr/>
          <p:nvPr/>
        </p:nvSpPr>
        <p:spPr>
          <a:xfrm>
            <a:off x="7514492" y="422031"/>
            <a:ext cx="3587262" cy="16628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where a melodic idea is re-stated, but at a higher or lower pitch than the original statement</a:t>
            </a:r>
            <a:endParaRPr lang="en-GB"/>
          </a:p>
        </p:txBody>
      </p:sp>
    </p:spTree>
    <p:extLst>
      <p:ext uri="{BB962C8B-B14F-4D97-AF65-F5344CB8AC3E}">
        <p14:creationId xmlns:p14="http://schemas.microsoft.com/office/powerpoint/2010/main" val="34024840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000"/>
                                        <p:tgtEl>
                                          <p:spTgt spid="3">
                                            <p:txEl>
                                              <p:pRg st="2" end="2"/>
                                            </p:txEl>
                                          </p:spTgt>
                                        </p:tgtEl>
                                      </p:cBhvr>
                                    </p:animEffect>
                                    <p:anim calcmode="lin" valueType="num">
                                      <p:cBhvr>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Compositional techniques</a:t>
            </a:r>
            <a:br>
              <a:rPr lang="en-GB" dirty="0" smtClean="0"/>
            </a:br>
            <a:r>
              <a:rPr lang="en-GB" dirty="0" smtClean="0"/>
              <a:t>anticipation</a:t>
            </a:r>
            <a:endParaRPr lang="en-GB" dirty="0"/>
          </a:p>
        </p:txBody>
      </p:sp>
      <p:sp>
        <p:nvSpPr>
          <p:cNvPr id="3" name="Content Placeholder 2"/>
          <p:cNvSpPr>
            <a:spLocks noGrp="1"/>
          </p:cNvSpPr>
          <p:nvPr>
            <p:ph idx="1"/>
          </p:nvPr>
        </p:nvSpPr>
        <p:spPr/>
        <p:txBody>
          <a:bodyPr/>
          <a:lstStyle/>
          <a:p>
            <a:r>
              <a:rPr lang="en-GB" dirty="0"/>
              <a:t>Sections A and B end with anticipation notes </a:t>
            </a:r>
            <a:endParaRPr lang="en-GB" dirty="0"/>
          </a:p>
        </p:txBody>
      </p:sp>
      <p:sp>
        <p:nvSpPr>
          <p:cNvPr id="4" name="Rounded Rectangle 3"/>
          <p:cNvSpPr/>
          <p:nvPr/>
        </p:nvSpPr>
        <p:spPr>
          <a:xfrm>
            <a:off x="7748954" y="316523"/>
            <a:ext cx="4044461" cy="17683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where a note that belongs in a particular chord is anticipated in the previous beat.</a:t>
            </a:r>
            <a:endParaRPr lang="en-GB" dirty="0"/>
          </a:p>
        </p:txBody>
      </p:sp>
    </p:spTree>
    <p:extLst>
      <p:ext uri="{BB962C8B-B14F-4D97-AF65-F5344CB8AC3E}">
        <p14:creationId xmlns:p14="http://schemas.microsoft.com/office/powerpoint/2010/main" val="1396650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Compositional techniques</a:t>
            </a:r>
            <a:br>
              <a:rPr lang="en-GB" dirty="0" smtClean="0"/>
            </a:br>
            <a:r>
              <a:rPr lang="en-GB" dirty="0" smtClean="0"/>
              <a:t>triadic writing</a:t>
            </a:r>
            <a:endParaRPr lang="en-GB" dirty="0"/>
          </a:p>
        </p:txBody>
      </p:sp>
      <p:sp>
        <p:nvSpPr>
          <p:cNvPr id="3" name="Content Placeholder 2"/>
          <p:cNvSpPr>
            <a:spLocks noGrp="1"/>
          </p:cNvSpPr>
          <p:nvPr>
            <p:ph idx="1"/>
          </p:nvPr>
        </p:nvSpPr>
        <p:spPr/>
        <p:txBody>
          <a:bodyPr>
            <a:normAutofit/>
          </a:bodyPr>
          <a:lstStyle/>
          <a:p>
            <a:r>
              <a:rPr lang="en-GB" dirty="0"/>
              <a:t>The beginning of Sections A and </a:t>
            </a:r>
            <a:r>
              <a:rPr lang="en-GB" dirty="0" smtClean="0"/>
              <a:t>B </a:t>
            </a:r>
            <a:r>
              <a:rPr lang="en-GB" dirty="0"/>
              <a:t>start with an example of triadic writing in the first violin part </a:t>
            </a:r>
            <a:endParaRPr lang="en-GB" dirty="0" smtClean="0"/>
          </a:p>
          <a:p>
            <a:endParaRPr lang="en-GB" dirty="0"/>
          </a:p>
          <a:p>
            <a:r>
              <a:rPr lang="en-GB" dirty="0" smtClean="0"/>
              <a:t>Bar 3 - </a:t>
            </a:r>
            <a:r>
              <a:rPr lang="en-GB" dirty="0"/>
              <a:t>pattern from Bar 1 is played in </a:t>
            </a:r>
            <a:r>
              <a:rPr lang="en-GB" u="sng" dirty="0"/>
              <a:t>diminution</a:t>
            </a:r>
            <a:r>
              <a:rPr lang="en-GB" dirty="0"/>
              <a:t> </a:t>
            </a:r>
            <a:endParaRPr lang="en-GB" dirty="0"/>
          </a:p>
        </p:txBody>
      </p:sp>
      <p:sp>
        <p:nvSpPr>
          <p:cNvPr id="4" name="Rounded Rectangle 3"/>
          <p:cNvSpPr/>
          <p:nvPr/>
        </p:nvSpPr>
        <p:spPr>
          <a:xfrm>
            <a:off x="7772400" y="480646"/>
            <a:ext cx="4103077" cy="16041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when the three notes of the triad are played individually.</a:t>
            </a:r>
            <a:endParaRPr lang="en-GB" dirty="0"/>
          </a:p>
        </p:txBody>
      </p:sp>
      <p:sp>
        <p:nvSpPr>
          <p:cNvPr id="5" name="Rounded Rectangle 4"/>
          <p:cNvSpPr/>
          <p:nvPr/>
        </p:nvSpPr>
        <p:spPr>
          <a:xfrm>
            <a:off x="8182707" y="4679852"/>
            <a:ext cx="3282461" cy="16295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Repeating a phrase by halving the original note values.</a:t>
            </a:r>
            <a:endParaRPr lang="en-GB" dirty="0"/>
          </a:p>
        </p:txBody>
      </p:sp>
      <p:cxnSp>
        <p:nvCxnSpPr>
          <p:cNvPr id="7" name="Straight Arrow Connector 6"/>
          <p:cNvCxnSpPr/>
          <p:nvPr/>
        </p:nvCxnSpPr>
        <p:spPr>
          <a:xfrm>
            <a:off x="6224954" y="3985846"/>
            <a:ext cx="1872374" cy="919709"/>
          </a:xfrm>
          <a:prstGeom prst="straightConnector1">
            <a:avLst/>
          </a:prstGeom>
          <a:ln w="57150">
            <a:tailEnd type="triangl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9776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000"/>
                                        <p:tgtEl>
                                          <p:spTgt spid="3">
                                            <p:txEl>
                                              <p:pRg st="2" end="2"/>
                                            </p:txEl>
                                          </p:spTgt>
                                        </p:tgtEl>
                                      </p:cBhvr>
                                    </p:animEffect>
                                    <p:anim calcmode="lin" valueType="num">
                                      <p:cBhvr>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ipe(down)">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barn(inVertical)">
                                      <p:cBhvr>
                                        <p:cTn id="3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Compositional techniques</a:t>
            </a:r>
            <a:br>
              <a:rPr lang="en-GB" dirty="0" smtClean="0"/>
            </a:br>
            <a:r>
              <a:rPr lang="en-GB" dirty="0" err="1"/>
              <a:t>Disjunct</a:t>
            </a:r>
            <a:r>
              <a:rPr lang="en-GB" dirty="0"/>
              <a:t> and conjunct movement</a:t>
            </a:r>
          </a:p>
        </p:txBody>
      </p:sp>
      <p:sp>
        <p:nvSpPr>
          <p:cNvPr id="3" name="Content Placeholder 2"/>
          <p:cNvSpPr>
            <a:spLocks noGrp="1"/>
          </p:cNvSpPr>
          <p:nvPr>
            <p:ph idx="1"/>
          </p:nvPr>
        </p:nvSpPr>
        <p:spPr/>
        <p:txBody>
          <a:bodyPr/>
          <a:lstStyle/>
          <a:p>
            <a:r>
              <a:rPr lang="en-GB" dirty="0" smtClean="0"/>
              <a:t>Section A, opening - </a:t>
            </a:r>
            <a:r>
              <a:rPr lang="en-GB" u="sng" dirty="0" err="1"/>
              <a:t>disjunct</a:t>
            </a:r>
            <a:r>
              <a:rPr lang="en-GB" dirty="0"/>
              <a:t> and </a:t>
            </a:r>
            <a:r>
              <a:rPr lang="en-GB" u="sng" dirty="0"/>
              <a:t>conjunct</a:t>
            </a:r>
            <a:r>
              <a:rPr lang="en-GB" dirty="0"/>
              <a:t> </a:t>
            </a:r>
            <a:r>
              <a:rPr lang="en-GB" dirty="0" smtClean="0"/>
              <a:t>writing</a:t>
            </a:r>
            <a:endParaRPr lang="en-GB" dirty="0"/>
          </a:p>
          <a:p>
            <a:endParaRPr lang="en-GB" dirty="0"/>
          </a:p>
          <a:p>
            <a:endParaRPr lang="en-GB" dirty="0"/>
          </a:p>
        </p:txBody>
      </p:sp>
      <p:sp>
        <p:nvSpPr>
          <p:cNvPr id="5" name="Rounded Rectangle 4"/>
          <p:cNvSpPr/>
          <p:nvPr/>
        </p:nvSpPr>
        <p:spPr>
          <a:xfrm>
            <a:off x="1676400" y="3910818"/>
            <a:ext cx="3200400" cy="157089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A melody which moves in leaps, using larger intervals than a 2nd.</a:t>
            </a:r>
            <a:endParaRPr lang="en-GB" dirty="0"/>
          </a:p>
        </p:txBody>
      </p:sp>
      <p:sp>
        <p:nvSpPr>
          <p:cNvPr id="6" name="Rounded Rectangle 5"/>
          <p:cNvSpPr/>
          <p:nvPr/>
        </p:nvSpPr>
        <p:spPr>
          <a:xfrm>
            <a:off x="7543800" y="3910818"/>
            <a:ext cx="3200400" cy="157089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A melody that moves by </a:t>
            </a:r>
            <a:r>
              <a:rPr lang="en-GB" dirty="0" smtClean="0"/>
              <a:t>step (</a:t>
            </a:r>
            <a:r>
              <a:rPr lang="en-GB" dirty="0"/>
              <a:t>in a </a:t>
            </a:r>
            <a:r>
              <a:rPr lang="en-GB" dirty="0" err="1"/>
              <a:t>scalic</a:t>
            </a:r>
            <a:r>
              <a:rPr lang="en-GB" dirty="0"/>
              <a:t> </a:t>
            </a:r>
            <a:r>
              <a:rPr lang="en-GB" dirty="0" smtClean="0"/>
              <a:t>manner)</a:t>
            </a:r>
            <a:endParaRPr lang="en-GB" dirty="0"/>
          </a:p>
        </p:txBody>
      </p:sp>
      <p:cxnSp>
        <p:nvCxnSpPr>
          <p:cNvPr id="8" name="Straight Arrow Connector 7"/>
          <p:cNvCxnSpPr/>
          <p:nvPr/>
        </p:nvCxnSpPr>
        <p:spPr>
          <a:xfrm flipH="1">
            <a:off x="3387307" y="2748951"/>
            <a:ext cx="506082" cy="1069675"/>
          </a:xfrm>
          <a:prstGeom prst="straightConnector1">
            <a:avLst/>
          </a:prstGeom>
          <a:ln w="57150">
            <a:tailEnd type="triangle"/>
          </a:ln>
        </p:spPr>
        <p:style>
          <a:lnRef idx="3">
            <a:schemeClr val="accent1"/>
          </a:lnRef>
          <a:fillRef idx="0">
            <a:schemeClr val="accent1"/>
          </a:fillRef>
          <a:effectRef idx="2">
            <a:schemeClr val="accent1"/>
          </a:effectRef>
          <a:fontRef idx="minor">
            <a:schemeClr val="tx1"/>
          </a:fontRef>
        </p:style>
      </p:cxnSp>
      <p:cxnSp>
        <p:nvCxnSpPr>
          <p:cNvPr id="9" name="Straight Arrow Connector 8"/>
          <p:cNvCxnSpPr/>
          <p:nvPr/>
        </p:nvCxnSpPr>
        <p:spPr>
          <a:xfrm>
            <a:off x="5529072" y="2748951"/>
            <a:ext cx="1904622" cy="1265207"/>
          </a:xfrm>
          <a:prstGeom prst="straightConnector1">
            <a:avLst/>
          </a:prstGeom>
          <a:ln w="57150">
            <a:tailEnd type="triangl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6972417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wipe(down)">
                                      <p:cBhvr>
                                        <p:cTn id="26" dur="500"/>
                                        <p:tgtEl>
                                          <p:spTgt spid="5"/>
                                        </p:tgtEl>
                                      </p:cBhvr>
                                    </p:animEffect>
                                  </p:childTnLst>
                                </p:cTn>
                              </p:par>
                              <p:par>
                                <p:cTn id="27" presetID="22" presetClass="entr" presetSubtype="4"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wipe(down)">
                                      <p:cBhvr>
                                        <p:cTn id="2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Gcse</a:t>
            </a:r>
            <a:r>
              <a:rPr lang="en-GB" dirty="0" smtClean="0"/>
              <a:t> paper questions</a:t>
            </a:r>
            <a:endParaRPr lang="en-GB" dirty="0"/>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80046" y="115231"/>
            <a:ext cx="5719585" cy="6638971"/>
          </a:xfrm>
        </p:spPr>
      </p:pic>
    </p:spTree>
    <p:extLst>
      <p:ext uri="{BB962C8B-B14F-4D97-AF65-F5344CB8AC3E}">
        <p14:creationId xmlns:p14="http://schemas.microsoft.com/office/powerpoint/2010/main" val="338968929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Bbc</a:t>
            </a:r>
            <a:r>
              <a:rPr lang="en-GB" dirty="0" smtClean="0"/>
              <a:t> Ten pieces</a:t>
            </a:r>
            <a:endParaRPr lang="en-GB" dirty="0"/>
          </a:p>
        </p:txBody>
      </p:sp>
      <p:sp>
        <p:nvSpPr>
          <p:cNvPr id="3" name="Content Placeholder 2"/>
          <p:cNvSpPr>
            <a:spLocks noGrp="1"/>
          </p:cNvSpPr>
          <p:nvPr>
            <p:ph idx="1"/>
          </p:nvPr>
        </p:nvSpPr>
        <p:spPr/>
        <p:txBody>
          <a:bodyPr/>
          <a:lstStyle/>
          <a:p>
            <a:r>
              <a:rPr lang="en-GB" dirty="0">
                <a:hlinkClick r:id="rId2"/>
              </a:rPr>
              <a:t>https://www.youtube.com/watch?v=WkojgCLiHoI&amp;feature=youtu.be</a:t>
            </a:r>
            <a:endParaRPr lang="en-GB" dirty="0"/>
          </a:p>
        </p:txBody>
      </p:sp>
    </p:spTree>
    <p:extLst>
      <p:ext uri="{BB962C8B-B14F-4D97-AF65-F5344CB8AC3E}">
        <p14:creationId xmlns:p14="http://schemas.microsoft.com/office/powerpoint/2010/main" val="215986147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455F51"/>
      </a:dk2>
      <a:lt2>
        <a:srgbClr val="E3DED1"/>
      </a:lt2>
      <a:accent1>
        <a:srgbClr val="99CB38"/>
      </a:accent1>
      <a:accent2>
        <a:srgbClr val="63A537"/>
      </a:accent2>
      <a:accent3>
        <a:srgbClr val="E6D024"/>
      </a:accent3>
      <a:accent4>
        <a:srgbClr val="CC9700"/>
      </a:accent4>
      <a:accent5>
        <a:srgbClr val="4EB3CF"/>
      </a:accent5>
      <a:accent6>
        <a:srgbClr val="378DA6"/>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29F68FFC-748B-4FC3-BF39-7F84A6D5840F}"/>
    </a:ext>
  </a:extLst>
</a:theme>
</file>

<file path=docProps/app.xml><?xml version="1.0" encoding="utf-8"?>
<Properties xmlns="http://schemas.openxmlformats.org/officeDocument/2006/extended-properties" xmlns:vt="http://schemas.openxmlformats.org/officeDocument/2006/docPropsVTypes">
  <Template>Integral</Template>
  <TotalTime>2023</TotalTime>
  <Words>1209</Words>
  <Application>Microsoft Office PowerPoint</Application>
  <PresentationFormat>Widescreen</PresentationFormat>
  <Paragraphs>147</Paragraphs>
  <Slides>42</Slides>
  <Notes>0</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Arial</vt:lpstr>
      <vt:lpstr>Calibri</vt:lpstr>
      <vt:lpstr>Times New Roman</vt:lpstr>
      <vt:lpstr>Tw Cen MT</vt:lpstr>
      <vt:lpstr>Tw Cen MT Condensed</vt:lpstr>
      <vt:lpstr>Wingdings 3</vt:lpstr>
      <vt:lpstr>Integral</vt:lpstr>
      <vt:lpstr>PowerPoint Presentation</vt:lpstr>
      <vt:lpstr>Warm up</vt:lpstr>
      <vt:lpstr>Additional Questions</vt:lpstr>
      <vt:lpstr>Graphic score / sgor graffeg</vt:lpstr>
      <vt:lpstr>What is graphic score?</vt:lpstr>
      <vt:lpstr>Karlheinz Stockhausen (1928-2007)</vt:lpstr>
      <vt:lpstr>What is graphic score?</vt:lpstr>
      <vt:lpstr>Cornelius cardew (1936-31)</vt:lpstr>
      <vt:lpstr>Graphic score / sgor graffeg various explanations of graphic notation</vt:lpstr>
      <vt:lpstr>composers</vt:lpstr>
      <vt:lpstr>György Ligeti (1923-2006) </vt:lpstr>
      <vt:lpstr>Iannis  Xenakis (1922-2001) </vt:lpstr>
      <vt:lpstr>John teske</vt:lpstr>
      <vt:lpstr>PowerPoint Presentation</vt:lpstr>
      <vt:lpstr>Listening using a graphic score</vt:lpstr>
      <vt:lpstr>PowerPoint Presentation</vt:lpstr>
      <vt:lpstr>Writing a graphic score</vt:lpstr>
      <vt:lpstr>Year 7 work</vt:lpstr>
      <vt:lpstr>GCSE Music</vt:lpstr>
      <vt:lpstr>set work 1 (summer 2021 only)</vt:lpstr>
      <vt:lpstr>Henry Purcell (1659-1695)</vt:lpstr>
      <vt:lpstr>PowerPoint Presentation</vt:lpstr>
      <vt:lpstr>PowerPoint Presentation</vt:lpstr>
      <vt:lpstr>Baroque music</vt:lpstr>
      <vt:lpstr>PowerPoint Presentation</vt:lpstr>
      <vt:lpstr>Baroque orchestra</vt:lpstr>
      <vt:lpstr>Rondeau from the abdelazer suite</vt:lpstr>
      <vt:lpstr>Rondeau from the abdelazer suite</vt:lpstr>
      <vt:lpstr>instrumentation</vt:lpstr>
      <vt:lpstr>Performing / perfformio</vt:lpstr>
      <vt:lpstr>Appraising / gwerthuso</vt:lpstr>
      <vt:lpstr>structure</vt:lpstr>
      <vt:lpstr>tonality</vt:lpstr>
      <vt:lpstr>texture</vt:lpstr>
      <vt:lpstr>dynamics</vt:lpstr>
      <vt:lpstr>tempo</vt:lpstr>
      <vt:lpstr>Compositional techniques Sequence</vt:lpstr>
      <vt:lpstr>Compositional techniques anticipation</vt:lpstr>
      <vt:lpstr>Compositional techniques triadic writing</vt:lpstr>
      <vt:lpstr>Compositional techniques Disjunct and conjunct movement</vt:lpstr>
      <vt:lpstr>Gcse paper questions</vt:lpstr>
      <vt:lpstr>Bbc Ten pieces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Music / Cerddoriaeth</dc:title>
  <dc:creator>Catherine Morgan</dc:creator>
  <cp:lastModifiedBy>Catherine Morgan</cp:lastModifiedBy>
  <cp:revision>42</cp:revision>
  <dcterms:created xsi:type="dcterms:W3CDTF">2020-09-21T15:56:06Z</dcterms:created>
  <dcterms:modified xsi:type="dcterms:W3CDTF">2020-10-06T13:45:25Z</dcterms:modified>
</cp:coreProperties>
</file>