
<file path=[Content_Types].xml><?xml version="1.0" encoding="utf-8"?>
<Types xmlns="http://schemas.openxmlformats.org/package/2006/content-types">
  <Default Extension="jfif"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7.jpg" ContentType="image/jpg"/>
  <Override PartName="/ppt/media/image11.jpg" ContentType="image/jpg"/>
  <Override PartName="/ppt/media/image12.jpg" ContentType="image/jpg"/>
  <Override PartName="/ppt/media/image13.jpg" ContentType="image/jpg"/>
  <Override PartName="/ppt/media/image14.jpg" ContentType="image/jpg"/>
  <Override PartName="/ppt/media/image15.jpg" ContentType="image/jpg"/>
  <Override PartName="/ppt/media/image16.jpg" ContentType="image/jpg"/>
  <Override PartName="/ppt/media/image17.jpg" ContentType="image/jpg"/>
  <Override PartName="/ppt/media/image18.jpg" ContentType="image/jpg"/>
  <Override PartName="/ppt/media/image19.jpg" ContentType="image/jpg"/>
  <Override PartName="/ppt/media/image21.jpg" ContentType="image/jpg"/>
  <Override PartName="/ppt/media/image23.jpg" ContentType="image/jp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94" r:id="rId1"/>
    <p:sldMasterId id="2147483724" r:id="rId2"/>
  </p:sldMasterIdLst>
  <p:notesMasterIdLst>
    <p:notesMasterId r:id="rId51"/>
  </p:notesMasterIdLst>
  <p:sldIdLst>
    <p:sldId id="293" r:id="rId3"/>
    <p:sldId id="294" r:id="rId4"/>
    <p:sldId id="295" r:id="rId5"/>
    <p:sldId id="296" r:id="rId6"/>
    <p:sldId id="297" r:id="rId7"/>
    <p:sldId id="298" r:id="rId8"/>
    <p:sldId id="299" r:id="rId9"/>
    <p:sldId id="300" r:id="rId10"/>
    <p:sldId id="301" r:id="rId11"/>
    <p:sldId id="302" r:id="rId12"/>
    <p:sldId id="303" r:id="rId13"/>
    <p:sldId id="304" r:id="rId14"/>
    <p:sldId id="305" r:id="rId15"/>
    <p:sldId id="306" r:id="rId16"/>
    <p:sldId id="307" r:id="rId17"/>
    <p:sldId id="308" r:id="rId18"/>
    <p:sldId id="310" r:id="rId19"/>
    <p:sldId id="311" r:id="rId20"/>
    <p:sldId id="312" r:id="rId21"/>
    <p:sldId id="313" r:id="rId22"/>
    <p:sldId id="260" r:id="rId23"/>
    <p:sldId id="314" r:id="rId24"/>
    <p:sldId id="315" r:id="rId25"/>
    <p:sldId id="316" r:id="rId26"/>
    <p:sldId id="317" r:id="rId27"/>
    <p:sldId id="318" r:id="rId28"/>
    <p:sldId id="319" r:id="rId29"/>
    <p:sldId id="320" r:id="rId30"/>
    <p:sldId id="268" r:id="rId31"/>
    <p:sldId id="269" r:id="rId32"/>
    <p:sldId id="321" r:id="rId33"/>
    <p:sldId id="256" r:id="rId34"/>
    <p:sldId id="257" r:id="rId35"/>
    <p:sldId id="258" r:id="rId36"/>
    <p:sldId id="259" r:id="rId37"/>
    <p:sldId id="261" r:id="rId38"/>
    <p:sldId id="262" r:id="rId39"/>
    <p:sldId id="263" r:id="rId40"/>
    <p:sldId id="264" r:id="rId41"/>
    <p:sldId id="265" r:id="rId42"/>
    <p:sldId id="266" r:id="rId43"/>
    <p:sldId id="267" r:id="rId44"/>
    <p:sldId id="273" r:id="rId45"/>
    <p:sldId id="274" r:id="rId46"/>
    <p:sldId id="270" r:id="rId47"/>
    <p:sldId id="271" r:id="rId48"/>
    <p:sldId id="272" r:id="rId49"/>
    <p:sldId id="276" r:id="rId50"/>
  </p:sldIdLst>
  <p:sldSz cx="12192000" cy="6858000"/>
  <p:notesSz cx="6858000" cy="9144000"/>
  <p:defaultTextStyle>
    <a:defPPr>
      <a:defRPr kern="0"/>
    </a:def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41" autoAdjust="0"/>
  </p:normalViewPr>
  <p:slideViewPr>
    <p:cSldViewPr snapToGrid="0">
      <p:cViewPr varScale="1">
        <p:scale>
          <a:sx n="78" d="100"/>
          <a:sy n="78" d="100"/>
        </p:scale>
        <p:origin x="869" y="43"/>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1"/>
  <c:style val="2"/>
  <c:chart>
    <c:autoTitleDeleted val="1"/>
    <c:plotArea>
      <c:layout/>
      <c:barChart>
        <c:barDir val="col"/>
        <c:grouping val="clustered"/>
        <c:varyColors val="0"/>
        <c:ser>
          <c:idx val="0"/>
          <c:order val="0"/>
          <c:tx>
            <c:v>Current use (%)</c:v>
          </c:tx>
          <c:spPr>
            <a:solidFill>
              <a:srgbClr val="007C83"/>
            </a:solidFill>
          </c:spPr>
          <c:invertIfNegative val="1"/>
          <c:dPt>
            <c:idx val="1"/>
            <c:invertIfNegative val="0"/>
            <c:bubble3D val="0"/>
            <c:spPr>
              <a:solidFill>
                <a:srgbClr val="F26B5B"/>
              </a:solidFill>
            </c:spPr>
            <c:extLst>
              <c:ext xmlns:c16="http://schemas.microsoft.com/office/drawing/2014/chart" uri="{C3380CC4-5D6E-409C-BE32-E72D297353CC}">
                <c16:uniqueId val="{00000001-ACAE-480A-9EF9-3D30C7072589}"/>
              </c:ext>
            </c:extLst>
          </c:dPt>
          <c:dLbls>
            <c:spPr>
              <a:noFill/>
              <a:ln>
                <a:noFill/>
              </a:ln>
              <a:effectLst/>
            </c:spPr>
            <c:txPr>
              <a:bodyPr anchorCtr="1"/>
              <a:lstStyle/>
              <a:p>
                <a:pPr>
                  <a:defRPr sz="1125" b="1">
                    <a:solidFill>
                      <a:srgbClr val="102A43"/>
                    </a:solidFill>
                    <a:latin typeface="Bitstream Charter"/>
                    <a:ea typeface="Bitstream Charter"/>
                    <a:cs typeface="Bitstream Charte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'Chart Data'!$A$2:$A$3</c:f>
              <c:strCache>
                <c:ptCount val="2"/>
                <c:pt idx="0">
                  <c:v>E-cigarette use
(16–24, GB)</c:v>
                </c:pt>
                <c:pt idx="1">
                  <c:v>Smoking
(18–24, UK)</c:v>
                </c:pt>
              </c:strCache>
            </c:strRef>
          </c:cat>
          <c:val>
            <c:numRef>
              <c:f>'Chart Data'!$B$2:$B$3</c:f>
              <c:numCache>
                <c:formatCode>0.0%</c:formatCode>
                <c:ptCount val="2"/>
                <c:pt idx="0">
                  <c:v>0.13</c:v>
                </c:pt>
                <c:pt idx="1">
                  <c:v>8.1000000000000003E-2</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2-ACAE-480A-9EF9-3D30C7072589}"/>
            </c:ext>
          </c:extLst>
        </c:ser>
        <c:dLbls>
          <c:dLblPos val="outEnd"/>
          <c:showLegendKey val="0"/>
          <c:showVal val="1"/>
          <c:showCatName val="0"/>
          <c:showSerName val="0"/>
          <c:showPercent val="0"/>
          <c:showBubbleSize val="0"/>
        </c:dLbls>
        <c:gapWidth val="60"/>
        <c:axId val="48650112"/>
        <c:axId val="48672768"/>
      </c:barChart>
      <c:catAx>
        <c:axId val="48650112"/>
        <c:scaling>
          <c:orientation val="minMax"/>
        </c:scaling>
        <c:delete val="0"/>
        <c:axPos val="b"/>
        <c:numFmt formatCode="General" sourceLinked="1"/>
        <c:majorTickMark val="none"/>
        <c:minorTickMark val="none"/>
        <c:tickLblPos val="nextTo"/>
        <c:spPr>
          <a:ln w="9525">
            <a:solidFill>
              <a:srgbClr val="D9E2E8"/>
            </a:solidFill>
            <a:prstDash val="solid"/>
          </a:ln>
        </c:spPr>
        <c:txPr>
          <a:bodyPr anchorCtr="1"/>
          <a:lstStyle/>
          <a:p>
            <a:pPr>
              <a:defRPr sz="975">
                <a:solidFill>
                  <a:srgbClr val="172B3A"/>
                </a:solidFill>
                <a:latin typeface="Bitstream Charter"/>
                <a:ea typeface="Bitstream Charter"/>
                <a:cs typeface="Bitstream Charter"/>
              </a:defRPr>
            </a:pPr>
            <a:endParaRPr lang="en-US"/>
          </a:p>
        </c:txPr>
        <c:crossAx val="48672768"/>
        <c:crosses val="autoZero"/>
        <c:auto val="1"/>
        <c:lblAlgn val="ctr"/>
        <c:lblOffset val="100"/>
        <c:noMultiLvlLbl val="1"/>
      </c:catAx>
      <c:valAx>
        <c:axId val="48672768"/>
        <c:scaling>
          <c:orientation val="minMax"/>
          <c:max val="0.16"/>
          <c:min val="0"/>
        </c:scaling>
        <c:delete val="0"/>
        <c:axPos val="l"/>
        <c:majorGridlines>
          <c:spPr>
            <a:ln w="9525">
              <a:solidFill>
                <a:srgbClr val="D9E2E8"/>
              </a:solidFill>
              <a:prstDash val="solid"/>
            </a:ln>
          </c:spPr>
        </c:majorGridlines>
        <c:numFmt formatCode="0.0%" sourceLinked="1"/>
        <c:majorTickMark val="none"/>
        <c:minorTickMark val="none"/>
        <c:tickLblPos val="nextTo"/>
        <c:spPr>
          <a:ln w="9525">
            <a:solidFill>
              <a:srgbClr val="D4D4D4"/>
            </a:solidFill>
            <a:prstDash val="solid"/>
          </a:ln>
        </c:spPr>
        <c:txPr>
          <a:bodyPr anchorCtr="1"/>
          <a:lstStyle/>
          <a:p>
            <a:pPr>
              <a:defRPr sz="900">
                <a:solidFill>
                  <a:srgbClr val="5C6B73"/>
                </a:solidFill>
                <a:latin typeface="Bitstream Charter"/>
                <a:ea typeface="Bitstream Charter"/>
                <a:cs typeface="Bitstream Charter"/>
              </a:defRPr>
            </a:pPr>
            <a:endParaRPr lang="en-US"/>
          </a:p>
        </c:txPr>
        <c:crossAx val="48650112"/>
        <c:crosses val="autoZero"/>
        <c:crossBetween val="between"/>
        <c:majorUnit val="0.04"/>
      </c:valAx>
      <c:spPr>
        <a:solidFill>
          <a:srgbClr val="FFFFFF"/>
        </a:solidFill>
      </c:spPr>
    </c:plotArea>
    <c:plotVisOnly val="1"/>
    <c:dispBlanksAs val="zero"/>
    <c:showDLblsOverMax val="1"/>
  </c:chart>
  <c:spPr>
    <a:solidFill>
      <a:srgbClr val="FFFFFF"/>
    </a:solidFill>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dirty="0"/>
              <a:t>Opening. Introduce Own Your Air as an inclusive, </a:t>
            </a:r>
            <a:r>
              <a:rPr dirty="0" err="1"/>
              <a:t>non-judgemental</a:t>
            </a:r>
            <a:r>
              <a:rPr dirty="0"/>
              <a:t> campaign for young adults in Birmingham. It separates smoking cessation from vaping prevention: people who smoke receive support to stop smoking, while non-smokers are discouraged from starting nicotine vaping. Image: AI-generated editorial illustration, created for this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Describe the programme before explaining why it is needed. Each session combines a short activity with practical support. The campaign does not prescribe medication. Qualified local stop-smoking advisers assess and provide treatment where appropriate. Image: AI-generated editorial illustration, created for this presentation.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Explain the campaign's harm-reduction approach. Vaping is not presented as harmless, but the NHS recognises that it is less harmful than smoking and can help adults quit cigarettes. Cite: NICE (2025) NG209; NHS (2025a) Vaping myths and facts; Birmingham City Council (2025) Get help to stop smoking.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Explain why each target is measurable. The smoking target applies only to the group who smoked at baseline. A vaping-only participant can still succeed by reducing nicotine dependence or stopping vaping, but the campaign will report that outcome separately, not combine it with smoking abstinence.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The delivery model is deliberately practical for 18–25-year-olds. Peer champions improve relatability but do not replace clinical care. The intervention should be co-designed with young adults before the first cohort, including the wording of recruitment messages and choice of venues.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Define the four evaluation types. Formative evaluation happens before delivery, process evaluation checks whether the pilot was delivered as intended, outcome evaluation measures short-term changes, and impact evaluation examines whether benefits continue and are equitable. The results should guide a decision to adapt, stop or scale the pilot.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Show the poster as a campaign prototype. Replace the QR placeholder with the final registration URL only after the council has approved referral routes and data protection information. The poster intentionally does not use frightening images. It clearly states the age group, focus, activities and benefits required in the brief.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Explain the purpose of each partner rather than simply listing names. For a real launch, the campaign team must use approved logos and agree referral, safeguarding and communications arrangements. Sources: Birmingham City Council (2025); NHS (2025a); NICE (2025).</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Make clear that this is a unique campaign. We take useful elements from existing resources, including quit plans and social support, but our target group, delivery style, peer role, eight-session structure and evaluation plan are new. Sources: NHS (2025b); Birmingham City Council (2025); OHID (2023) Stoptober toolkit.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Connect the benefits to things participants care about now: sport, work shifts, friendships, money and personal control. The NHS notes benefits start quickly after quitting smoking, including improvement in pulse rate and senses of taste and smell. Image: AI-generated editorial illustration, created for this presentation. Sources: NHS (2025b) Quit smoking; NHS (2025c) What could happen when you quit smoking.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827E5-012D-F9C6-9A05-B84C83ED91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16F7FD-D96D-036E-3167-2AF50D7334B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EC22CCA-16D5-1433-E7CC-FEE245FD811D}"/>
              </a:ext>
            </a:extLst>
          </p:cNvPr>
          <p:cNvSpPr>
            <a:spLocks noGrp="1"/>
          </p:cNvSpPr>
          <p:nvPr>
            <p:ph type="body" idx="1"/>
          </p:nvPr>
        </p:nvSpPr>
        <p:spPr/>
        <p:txBody>
          <a:bodyPr/>
          <a:lstStyle/>
          <a:p>
            <a:r>
              <a:t>Introduce each model in plain language. COM-B explains behaviour through capability, opportunity and motivation. The Health Belief Model shows how perceived risk, benefits, barriers and cues influence action. The Theory of Planned Behaviour explains the roles of attitudes, social norms and perceived behavioural control. Sources: Michie, van Stralen and West (2011); Rosenstock, Strecher and Becker (1988); Ajzen (1991).</a:t>
            </a:r>
          </a:p>
        </p:txBody>
      </p:sp>
      <p:sp>
        <p:nvSpPr>
          <p:cNvPr id="4" name="Slide Number Placeholder 3">
            <a:extLst>
              <a:ext uri="{FF2B5EF4-FFF2-40B4-BE49-F238E27FC236}">
                <a16:creationId xmlns:a16="http://schemas.microsoft.com/office/drawing/2014/main" id="{7082AB68-350C-5873-3CC2-C32FD58AEE9D}"/>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305228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54362-C91E-C89F-3538-8FCF38E97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C6B01C-172E-307A-E111-2C57CCC0828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A46F726-9A5C-0C61-245C-56B3D158215C}"/>
              </a:ext>
            </a:extLst>
          </p:cNvPr>
          <p:cNvSpPr>
            <a:spLocks noGrp="1"/>
          </p:cNvSpPr>
          <p:nvPr>
            <p:ph type="body" idx="1"/>
          </p:nvPr>
        </p:nvSpPr>
        <p:spPr/>
        <p:txBody>
          <a:bodyPr/>
          <a:lstStyle/>
          <a:p>
            <a:r>
              <a:t>Introduce each model in plain language. COM-B explains behaviour through capability, opportunity and motivation. The Health Belief Model shows how perceived risk, benefits, barriers and cues influence action. The Theory of Planned Behaviour explains the roles of attitudes, social norms and perceived behavioural control. Sources: Michie, van Stralen and West (2011); Rosenstock, Strecher and Becker (1988); Ajzen (1991).</a:t>
            </a:r>
          </a:p>
        </p:txBody>
      </p:sp>
      <p:sp>
        <p:nvSpPr>
          <p:cNvPr id="4" name="Slide Number Placeholder 3">
            <a:extLst>
              <a:ext uri="{FF2B5EF4-FFF2-40B4-BE49-F238E27FC236}">
                <a16:creationId xmlns:a16="http://schemas.microsoft.com/office/drawing/2014/main" id="{346ADD65-4708-A492-CCD0-0E15DBEC5AAC}"/>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791175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Close with the recommendation. Own Your Air offers a proportionate, preventative intervention rather than waiting until nicotine dependence or smoking-related illness becomes entrenched. Invite questions.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References slide 1 of 2.</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t>References slide 2 of 2. Add any course materials, local services or partner campaign materials your group uses before submitting.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bg>
      <p:bgPr>
        <a:solidFill>
          <a:schemeClr val="bg2">
            <a:alpha val="6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1E2FA06-E5C3-D198-C671-6904474CEDDF}"/>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7" name="Freeform: Shape 36">
            <a:extLst>
              <a:ext uri="{FF2B5EF4-FFF2-40B4-BE49-F238E27FC236}">
                <a16:creationId xmlns:a16="http://schemas.microsoft.com/office/drawing/2014/main" id="{CF023FE7-CB68-3594-7BD8-CC9A00255EA6}"/>
              </a:ext>
            </a:extLst>
          </p:cNvPr>
          <p:cNvSpPr/>
          <p:nvPr/>
        </p:nvSpPr>
        <p:spPr>
          <a:xfrm rot="16200000">
            <a:off x="7081211" y="1747209"/>
            <a:ext cx="6857999" cy="3363581"/>
          </a:xfrm>
          <a:custGeom>
            <a:avLst/>
            <a:gdLst>
              <a:gd name="connsiteX0" fmla="*/ 6857999 w 6857999"/>
              <a:gd name="connsiteY0" fmla="*/ 123826 h 3363581"/>
              <a:gd name="connsiteX1" fmla="*/ 6857999 w 6857999"/>
              <a:gd name="connsiteY1" fmla="*/ 3363581 h 3363581"/>
              <a:gd name="connsiteX2" fmla="*/ 0 w 6857999"/>
              <a:gd name="connsiteY2" fmla="*/ 3363580 h 3363581"/>
              <a:gd name="connsiteX3" fmla="*/ 0 w 6857999"/>
              <a:gd name="connsiteY3" fmla="*/ 393588 h 3363581"/>
              <a:gd name="connsiteX4" fmla="*/ 23185 w 6857999"/>
              <a:gd name="connsiteY4" fmla="*/ 395032 h 3363581"/>
              <a:gd name="connsiteX5" fmla="*/ 998435 w 6857999"/>
              <a:gd name="connsiteY5" fmla="*/ 32794 h 3363581"/>
              <a:gd name="connsiteX6" fmla="*/ 1917762 w 6857999"/>
              <a:gd name="connsiteY6" fmla="*/ 395033 h 3363581"/>
              <a:gd name="connsiteX7" fmla="*/ 2868155 w 6857999"/>
              <a:gd name="connsiteY7" fmla="*/ 110307 h 3363581"/>
              <a:gd name="connsiteX8" fmla="*/ 3812338 w 6857999"/>
              <a:gd name="connsiteY8" fmla="*/ 395033 h 3363581"/>
              <a:gd name="connsiteX9" fmla="*/ 4753412 w 6857999"/>
              <a:gd name="connsiteY9" fmla="*/ 0 h 3363581"/>
              <a:gd name="connsiteX10" fmla="*/ 5712709 w 6857999"/>
              <a:gd name="connsiteY10" fmla="*/ 395033 h 3363581"/>
              <a:gd name="connsiteX11" fmla="*/ 6672424 w 6857999"/>
              <a:gd name="connsiteY11" fmla="*/ 98381 h 3363581"/>
              <a:gd name="connsiteX12" fmla="*/ 6849948 w 6857999"/>
              <a:gd name="connsiteY12" fmla="*/ 121630 h 3363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7999" h="3363581">
                <a:moveTo>
                  <a:pt x="6857999" y="123826"/>
                </a:moveTo>
                <a:lnTo>
                  <a:pt x="6857999" y="3363581"/>
                </a:lnTo>
                <a:lnTo>
                  <a:pt x="0" y="3363580"/>
                </a:lnTo>
                <a:lnTo>
                  <a:pt x="0" y="393588"/>
                </a:lnTo>
                <a:lnTo>
                  <a:pt x="23185" y="395032"/>
                </a:lnTo>
                <a:cubicBezTo>
                  <a:pt x="496825" y="395032"/>
                  <a:pt x="524786" y="32794"/>
                  <a:pt x="998435" y="32794"/>
                </a:cubicBezTo>
                <a:cubicBezTo>
                  <a:pt x="1472074" y="32794"/>
                  <a:pt x="1606142" y="382113"/>
                  <a:pt x="1917762" y="395033"/>
                </a:cubicBezTo>
                <a:cubicBezTo>
                  <a:pt x="2229382" y="407952"/>
                  <a:pt x="2394508" y="110307"/>
                  <a:pt x="2868155" y="110307"/>
                </a:cubicBezTo>
                <a:cubicBezTo>
                  <a:pt x="3341795" y="110307"/>
                  <a:pt x="3498128" y="413417"/>
                  <a:pt x="3812338" y="395033"/>
                </a:cubicBezTo>
                <a:cubicBezTo>
                  <a:pt x="4126547" y="376649"/>
                  <a:pt x="4279764" y="2"/>
                  <a:pt x="4753412" y="0"/>
                </a:cubicBezTo>
                <a:cubicBezTo>
                  <a:pt x="5070140" y="0"/>
                  <a:pt x="5392874" y="378636"/>
                  <a:pt x="5712709" y="395033"/>
                </a:cubicBezTo>
                <a:cubicBezTo>
                  <a:pt x="6032544" y="411429"/>
                  <a:pt x="6198776" y="98381"/>
                  <a:pt x="6672424" y="98381"/>
                </a:cubicBezTo>
                <a:cubicBezTo>
                  <a:pt x="6738107" y="101458"/>
                  <a:pt x="6796840" y="109656"/>
                  <a:pt x="6849948" y="12163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9202F837-F353-1001-95F9-2AF03EA5942C}"/>
              </a:ext>
            </a:extLst>
          </p:cNvPr>
          <p:cNvGrpSpPr/>
          <p:nvPr/>
        </p:nvGrpSpPr>
        <p:grpSpPr>
          <a:xfrm>
            <a:off x="6838856" y="456164"/>
            <a:ext cx="3152835" cy="2985662"/>
            <a:chOff x="6763229" y="687542"/>
            <a:chExt cx="3015956" cy="2856041"/>
          </a:xfrm>
        </p:grpSpPr>
        <p:sp>
          <p:nvSpPr>
            <p:cNvPr id="11" name="Star: 7 Points 2">
              <a:extLst>
                <a:ext uri="{FF2B5EF4-FFF2-40B4-BE49-F238E27FC236}">
                  <a16:creationId xmlns:a16="http://schemas.microsoft.com/office/drawing/2014/main" id="{64A1948A-5F32-5AC9-3F12-8DA52EC059F4}"/>
                </a:ext>
              </a:extLst>
            </p:cNvPr>
            <p:cNvSpPr/>
            <p:nvPr/>
          </p:nvSpPr>
          <p:spPr>
            <a:xfrm rot="21296686">
              <a:off x="6763229" y="687542"/>
              <a:ext cx="3015956" cy="285604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13467" h="4842336">
                  <a:moveTo>
                    <a:pt x="10941" y="2871943"/>
                  </a:moveTo>
                  <a:cubicBezTo>
                    <a:pt x="-133165" y="2864186"/>
                    <a:pt x="1186011" y="2342550"/>
                    <a:pt x="1623883" y="2131971"/>
                  </a:cubicBezTo>
                  <a:cubicBezTo>
                    <a:pt x="1463522" y="1944955"/>
                    <a:pt x="559785" y="1125194"/>
                    <a:pt x="496448" y="934102"/>
                  </a:cubicBezTo>
                  <a:cubicBezTo>
                    <a:pt x="496242" y="859702"/>
                    <a:pt x="2167940" y="1438559"/>
                    <a:pt x="2264542" y="1457423"/>
                  </a:cubicBezTo>
                  <a:cubicBezTo>
                    <a:pt x="2383985" y="1210092"/>
                    <a:pt x="2572744" y="370638"/>
                    <a:pt x="2778435" y="376"/>
                  </a:cubicBezTo>
                  <a:cubicBezTo>
                    <a:pt x="2864730" y="-25098"/>
                    <a:pt x="3096740" y="1251340"/>
                    <a:pt x="3191782" y="1613777"/>
                  </a:cubicBezTo>
                  <a:cubicBezTo>
                    <a:pt x="3846850" y="1216373"/>
                    <a:pt x="4524029" y="677887"/>
                    <a:pt x="4708859" y="711600"/>
                  </a:cubicBezTo>
                  <a:cubicBezTo>
                    <a:pt x="4682029" y="917420"/>
                    <a:pt x="4379632" y="1342752"/>
                    <a:pt x="4283767" y="1481367"/>
                  </a:cubicBezTo>
                  <a:lnTo>
                    <a:pt x="3933674" y="2013361"/>
                  </a:lnTo>
                  <a:cubicBezTo>
                    <a:pt x="4199296" y="2079989"/>
                    <a:pt x="4981863" y="2236546"/>
                    <a:pt x="5113376" y="2339765"/>
                  </a:cubicBezTo>
                  <a:cubicBezTo>
                    <a:pt x="5122708" y="2482002"/>
                    <a:pt x="4414109" y="2568301"/>
                    <a:pt x="3874626" y="2812017"/>
                  </a:cubicBezTo>
                  <a:cubicBezTo>
                    <a:pt x="4068985" y="3056194"/>
                    <a:pt x="4646826" y="3630712"/>
                    <a:pt x="4839255" y="3987808"/>
                  </a:cubicBezTo>
                  <a:cubicBezTo>
                    <a:pt x="4873795" y="4086399"/>
                    <a:pt x="3678757" y="3513942"/>
                    <a:pt x="3360142" y="3472928"/>
                  </a:cubicBezTo>
                  <a:cubicBezTo>
                    <a:pt x="3313766" y="3788235"/>
                    <a:pt x="3229978" y="4781903"/>
                    <a:pt x="3195055" y="4840888"/>
                  </a:cubicBezTo>
                  <a:cubicBezTo>
                    <a:pt x="3058760" y="4889358"/>
                    <a:pt x="2497162" y="3704868"/>
                    <a:pt x="2432893" y="3718549"/>
                  </a:cubicBezTo>
                  <a:cubicBezTo>
                    <a:pt x="2301511" y="3712882"/>
                    <a:pt x="1249236" y="4573515"/>
                    <a:pt x="1103906" y="4437432"/>
                  </a:cubicBezTo>
                  <a:cubicBezTo>
                    <a:pt x="1178777" y="3959550"/>
                    <a:pt x="1460352" y="3422164"/>
                    <a:pt x="1588268" y="2982171"/>
                  </a:cubicBezTo>
                  <a:cubicBezTo>
                    <a:pt x="1500275" y="2910840"/>
                    <a:pt x="14457" y="2978890"/>
                    <a:pt x="10941" y="287194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620E7251-7D68-ADE9-EBFD-8C96E6DB29F2}"/>
                </a:ext>
              </a:extLst>
            </p:cNvPr>
            <p:cNvSpPr/>
            <p:nvPr/>
          </p:nvSpPr>
          <p:spPr>
            <a:xfrm rot="858224">
              <a:off x="8185011" y="2434730"/>
              <a:ext cx="210018" cy="87150"/>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DE20D687-5676-A1DC-E1BD-3DCAC4F3E175}"/>
                </a:ext>
              </a:extLst>
            </p:cNvPr>
            <p:cNvSpPr/>
            <p:nvPr/>
          </p:nvSpPr>
          <p:spPr>
            <a:xfrm rot="586966" flipV="1">
              <a:off x="7983115" y="1904892"/>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78CEED0-7BD6-2475-DDE7-BE60DBDF11F6}"/>
                </a:ext>
              </a:extLst>
            </p:cNvPr>
            <p:cNvSpPr/>
            <p:nvPr/>
          </p:nvSpPr>
          <p:spPr>
            <a:xfrm rot="586966" flipV="1">
              <a:off x="8007746" y="2117205"/>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87C97EE4-DC55-00D0-5D5A-978D53496A18}"/>
                </a:ext>
              </a:extLst>
            </p:cNvPr>
            <p:cNvSpPr/>
            <p:nvPr/>
          </p:nvSpPr>
          <p:spPr>
            <a:xfrm rot="586966" flipV="1">
              <a:off x="8390223" y="1969784"/>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8BD5328-36E0-8D3D-9AC5-7441BBBCFCC4}"/>
                </a:ext>
              </a:extLst>
            </p:cNvPr>
            <p:cNvSpPr/>
            <p:nvPr/>
          </p:nvSpPr>
          <p:spPr>
            <a:xfrm rot="586966" flipV="1">
              <a:off x="8414854" y="2182096"/>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3" name="Title 22">
            <a:extLst>
              <a:ext uri="{FF2B5EF4-FFF2-40B4-BE49-F238E27FC236}">
                <a16:creationId xmlns:a16="http://schemas.microsoft.com/office/drawing/2014/main" id="{0AD30B65-D9DC-054D-49C4-AE0D1ECCC6E1}"/>
              </a:ext>
            </a:extLst>
          </p:cNvPr>
          <p:cNvSpPr>
            <a:spLocks noGrp="1"/>
          </p:cNvSpPr>
          <p:nvPr>
            <p:ph type="title"/>
          </p:nvPr>
        </p:nvSpPr>
        <p:spPr>
          <a:xfrm>
            <a:off x="699660" y="1981200"/>
            <a:ext cx="5893516" cy="2921253"/>
          </a:xfrm>
        </p:spPr>
        <p:txBody>
          <a:bodyPr/>
          <a:lstStyle>
            <a:lvl1pPr>
              <a:defRPr sz="7200"/>
            </a:lvl1pPr>
          </a:lstStyle>
          <a:p>
            <a:r>
              <a:rPr lang="en-US"/>
              <a:t>Click to edit Master title style</a:t>
            </a:r>
          </a:p>
        </p:txBody>
      </p:sp>
      <p:sp>
        <p:nvSpPr>
          <p:cNvPr id="25" name="Subtitle 2">
            <a:extLst>
              <a:ext uri="{FF2B5EF4-FFF2-40B4-BE49-F238E27FC236}">
                <a16:creationId xmlns:a16="http://schemas.microsoft.com/office/drawing/2014/main" id="{CC0B5DB4-20B0-BFB3-1DE8-15B9B681E2A9}"/>
              </a:ext>
            </a:extLst>
          </p:cNvPr>
          <p:cNvSpPr>
            <a:spLocks noGrp="1"/>
          </p:cNvSpPr>
          <p:nvPr>
            <p:ph type="subTitle" idx="1"/>
          </p:nvPr>
        </p:nvSpPr>
        <p:spPr>
          <a:xfrm>
            <a:off x="699659" y="4902454"/>
            <a:ext cx="4898036" cy="1243513"/>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1847"/>
            <a:ext cx="3256613" cy="365125"/>
          </a:xfrm>
        </p:spPr>
        <p:txBody>
          <a:bodyPr/>
          <a:lstStyle/>
          <a:p>
            <a:endParaRPr lang="en-GB"/>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B6F15528-21DE-4FAA-801E-634DDDAF4B2B}" type="slidenum">
              <a:rPr lang="en-GB" smtClean="0"/>
              <a:t>‹#›</a:t>
            </a:fld>
            <a:endParaRPr lang="en-GB"/>
          </a:p>
        </p:txBody>
      </p:sp>
      <p:grpSp>
        <p:nvGrpSpPr>
          <p:cNvPr id="29" name="Group 28">
            <a:extLst>
              <a:ext uri="{FF2B5EF4-FFF2-40B4-BE49-F238E27FC236}">
                <a16:creationId xmlns:a16="http://schemas.microsoft.com/office/drawing/2014/main" id="{46C50597-E383-5995-45AF-46A4F39D2D38}"/>
              </a:ext>
            </a:extLst>
          </p:cNvPr>
          <p:cNvGrpSpPr/>
          <p:nvPr/>
        </p:nvGrpSpPr>
        <p:grpSpPr>
          <a:xfrm>
            <a:off x="8178315" y="4701550"/>
            <a:ext cx="2333558" cy="2005494"/>
            <a:chOff x="8384758" y="4742724"/>
            <a:chExt cx="2010773" cy="1728088"/>
          </a:xfrm>
        </p:grpSpPr>
        <p:sp>
          <p:nvSpPr>
            <p:cNvPr id="9" name="Freeform: Shape 8">
              <a:extLst>
                <a:ext uri="{FF2B5EF4-FFF2-40B4-BE49-F238E27FC236}">
                  <a16:creationId xmlns:a16="http://schemas.microsoft.com/office/drawing/2014/main" id="{EBE2C260-226F-0303-4884-7AAE48403FC6}"/>
                </a:ext>
              </a:extLst>
            </p:cNvPr>
            <p:cNvSpPr/>
            <p:nvPr/>
          </p:nvSpPr>
          <p:spPr>
            <a:xfrm rot="1071834" flipV="1">
              <a:off x="8384758" y="4742724"/>
              <a:ext cx="2010773" cy="1728088"/>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oup 16">
              <a:extLst>
                <a:ext uri="{FF2B5EF4-FFF2-40B4-BE49-F238E27FC236}">
                  <a16:creationId xmlns:a16="http://schemas.microsoft.com/office/drawing/2014/main" id="{ADA8EDD3-4B3C-3DCD-30D4-480C309DCFD7}"/>
                </a:ext>
              </a:extLst>
            </p:cNvPr>
            <p:cNvGrpSpPr/>
            <p:nvPr/>
          </p:nvGrpSpPr>
          <p:grpSpPr>
            <a:xfrm flipH="1">
              <a:off x="9013279" y="5202737"/>
              <a:ext cx="753730" cy="404031"/>
              <a:chOff x="5447388" y="3100610"/>
              <a:chExt cx="1500891" cy="804540"/>
            </a:xfrm>
          </p:grpSpPr>
          <p:sp>
            <p:nvSpPr>
              <p:cNvPr id="18" name="Oval 17">
                <a:extLst>
                  <a:ext uri="{FF2B5EF4-FFF2-40B4-BE49-F238E27FC236}">
                    <a16:creationId xmlns:a16="http://schemas.microsoft.com/office/drawing/2014/main" id="{870E2107-B25C-7D66-0A22-2D3F858CCA5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357750C-FE1E-96E9-9035-CE1F425D94C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4AFE9603-9748-1035-C828-C59E183C57DE}"/>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452D3419-4F1B-0681-7E92-D953FA8569E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1271D20E-EB91-A613-FA0E-F7EC22C70693}"/>
                  </a:ext>
                </a:extLst>
              </p:cNvPr>
              <p:cNvSpPr/>
              <p:nvPr/>
            </p:nvSpPr>
            <p:spPr>
              <a:xfrm>
                <a:off x="6134392" y="3650520"/>
                <a:ext cx="202239"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6684254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7B1CF-2791-AE81-4CE4-265E61111F4C}"/>
              </a:ext>
            </a:extLst>
          </p:cNvPr>
          <p:cNvSpPr>
            <a:spLocks noGrp="1"/>
          </p:cNvSpPr>
          <p:nvPr>
            <p:ph type="title"/>
          </p:nvPr>
        </p:nvSpPr>
        <p:spPr>
          <a:xfrm>
            <a:off x="699660" y="502920"/>
            <a:ext cx="10515600" cy="97840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D628F3-BE4E-C904-CB09-2ED57B3D469B}"/>
              </a:ext>
            </a:extLst>
          </p:cNvPr>
          <p:cNvSpPr>
            <a:spLocks noGrp="1"/>
          </p:cNvSpPr>
          <p:nvPr>
            <p:ph idx="1"/>
          </p:nvPr>
        </p:nvSpPr>
        <p:spPr>
          <a:xfrm>
            <a:off x="699660" y="1511748"/>
            <a:ext cx="10515600" cy="45994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2EEE4F20-0666-E738-7D6B-45FE53B2D2CB}"/>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2C25C0C3-F29F-DD22-4617-DF238580DDC9}"/>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FA98DB3A-BD63-171C-60F7-DEDCA8FFE478}"/>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125914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3C0CD0-29CC-DED1-1E10-04F931012415}"/>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itle 11">
            <a:extLst>
              <a:ext uri="{FF2B5EF4-FFF2-40B4-BE49-F238E27FC236}">
                <a16:creationId xmlns:a16="http://schemas.microsoft.com/office/drawing/2014/main" id="{A626A3F4-4399-C1D0-2100-F8E7625C986B}"/>
              </a:ext>
            </a:extLst>
          </p:cNvPr>
          <p:cNvSpPr>
            <a:spLocks noGrp="1"/>
          </p:cNvSpPr>
          <p:nvPr>
            <p:ph type="title"/>
          </p:nvPr>
        </p:nvSpPr>
        <p:spPr>
          <a:xfrm>
            <a:off x="699660" y="1133061"/>
            <a:ext cx="4576888" cy="3588027"/>
          </a:xfrm>
        </p:spPr>
        <p:txBody>
          <a:bodyPr anchor="t">
            <a:normAutofit/>
          </a:bodyPr>
          <a:lstStyle>
            <a:lvl1pPr>
              <a:defRPr sz="7200"/>
            </a:lvl1pPr>
          </a:lstStyle>
          <a:p>
            <a:r>
              <a:rPr lang="en-US"/>
              <a:t>Click to edit Master title style</a:t>
            </a:r>
            <a:endParaRPr lang="en-US" dirty="0"/>
          </a:p>
        </p:txBody>
      </p:sp>
      <p:sp>
        <p:nvSpPr>
          <p:cNvPr id="14" name="Subtitle 2">
            <a:extLst>
              <a:ext uri="{FF2B5EF4-FFF2-40B4-BE49-F238E27FC236}">
                <a16:creationId xmlns:a16="http://schemas.microsoft.com/office/drawing/2014/main" id="{52F83225-AEA2-08E6-5367-5F7DD64A5A7D}"/>
              </a:ext>
            </a:extLst>
          </p:cNvPr>
          <p:cNvSpPr>
            <a:spLocks noGrp="1"/>
          </p:cNvSpPr>
          <p:nvPr>
            <p:ph type="subTitle" idx="1"/>
          </p:nvPr>
        </p:nvSpPr>
        <p:spPr>
          <a:xfrm>
            <a:off x="699659" y="4721088"/>
            <a:ext cx="4298593"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GB"/>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B6F15528-21DE-4FAA-801E-634DDDAF4B2B}" type="slidenum">
              <a:rPr lang="en-GB" smtClean="0"/>
              <a:t>‹#›</a:t>
            </a:fld>
            <a:endParaRPr lang="en-GB"/>
          </a:p>
        </p:txBody>
      </p:sp>
      <p:sp>
        <p:nvSpPr>
          <p:cNvPr id="23" name="Picture Placeholder 9">
            <a:extLst>
              <a:ext uri="{FF2B5EF4-FFF2-40B4-BE49-F238E27FC236}">
                <a16:creationId xmlns:a16="http://schemas.microsoft.com/office/drawing/2014/main" id="{B399B5B8-EAB1-4A35-8C7E-A842926B740D}"/>
              </a:ext>
            </a:extLst>
          </p:cNvPr>
          <p:cNvSpPr>
            <a:spLocks noGrp="1"/>
          </p:cNvSpPr>
          <p:nvPr>
            <p:ph type="pic" sz="quarter" idx="14" hasCustomPrompt="1"/>
          </p:nvPr>
        </p:nvSpPr>
        <p:spPr>
          <a:xfrm>
            <a:off x="5602083" y="1542762"/>
            <a:ext cx="5707601" cy="5315238"/>
          </a:xfrm>
          <a:custGeom>
            <a:avLst/>
            <a:gdLst>
              <a:gd name="connsiteX0" fmla="*/ 2576006 w 5441943"/>
              <a:gd name="connsiteY0" fmla="*/ 41 h 5067842"/>
              <a:gd name="connsiteX1" fmla="*/ 2988480 w 5441943"/>
              <a:gd name="connsiteY1" fmla="*/ 43413 h 5067842"/>
              <a:gd name="connsiteX2" fmla="*/ 4955377 w 5441943"/>
              <a:gd name="connsiteY2" fmla="*/ 1075549 h 5067842"/>
              <a:gd name="connsiteX3" fmla="*/ 5037577 w 5441943"/>
              <a:gd name="connsiteY3" fmla="*/ 4123286 h 5067842"/>
              <a:gd name="connsiteX4" fmla="*/ 3951424 w 5441943"/>
              <a:gd name="connsiteY4" fmla="*/ 5012975 h 5067842"/>
              <a:gd name="connsiteX5" fmla="*/ 3820826 w 5441943"/>
              <a:gd name="connsiteY5" fmla="*/ 5067842 h 5067842"/>
              <a:gd name="connsiteX6" fmla="*/ 2092196 w 5441943"/>
              <a:gd name="connsiteY6" fmla="*/ 5067842 h 5067842"/>
              <a:gd name="connsiteX7" fmla="*/ 2013774 w 5441943"/>
              <a:gd name="connsiteY7" fmla="*/ 5044835 h 5067842"/>
              <a:gd name="connsiteX8" fmla="*/ 34896 w 5441943"/>
              <a:gd name="connsiteY8" fmla="*/ 2881395 h 5067842"/>
              <a:gd name="connsiteX9" fmla="*/ 940110 w 5441943"/>
              <a:gd name="connsiteY9" fmla="*/ 624396 h 5067842"/>
              <a:gd name="connsiteX10" fmla="*/ 2576006 w 5441943"/>
              <a:gd name="connsiteY10" fmla="*/ 41 h 506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1943" h="5067842">
                <a:moveTo>
                  <a:pt x="2576006" y="41"/>
                </a:moveTo>
                <a:cubicBezTo>
                  <a:pt x="2715826" y="887"/>
                  <a:pt x="2854358" y="14907"/>
                  <a:pt x="2988480" y="43413"/>
                </a:cubicBezTo>
                <a:cubicBezTo>
                  <a:pt x="3703795" y="195445"/>
                  <a:pt x="4521652" y="487778"/>
                  <a:pt x="4955377" y="1075549"/>
                </a:cubicBezTo>
                <a:cubicBezTo>
                  <a:pt x="5389103" y="1663321"/>
                  <a:pt x="5750950" y="3145931"/>
                  <a:pt x="5037577" y="4123286"/>
                </a:cubicBezTo>
                <a:cubicBezTo>
                  <a:pt x="4673616" y="4553014"/>
                  <a:pt x="4315864" y="4840448"/>
                  <a:pt x="3951424" y="5012975"/>
                </a:cubicBezTo>
                <a:lnTo>
                  <a:pt x="3820826" y="5067842"/>
                </a:lnTo>
                <a:lnTo>
                  <a:pt x="2092196" y="5067842"/>
                </a:lnTo>
                <a:lnTo>
                  <a:pt x="2013774" y="5044835"/>
                </a:lnTo>
                <a:cubicBezTo>
                  <a:pt x="886942" y="4686371"/>
                  <a:pt x="221525" y="3784382"/>
                  <a:pt x="34896" y="2881395"/>
                </a:cubicBezTo>
                <a:cubicBezTo>
                  <a:pt x="-151733" y="1978408"/>
                  <a:pt x="447846" y="1097393"/>
                  <a:pt x="940110" y="624396"/>
                </a:cubicBezTo>
                <a:cubicBezTo>
                  <a:pt x="1340074" y="240086"/>
                  <a:pt x="1970121" y="-3625"/>
                  <a:pt x="2576006" y="41"/>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9" name="Freeform: Shape 8">
            <a:extLst>
              <a:ext uri="{FF2B5EF4-FFF2-40B4-BE49-F238E27FC236}">
                <a16:creationId xmlns:a16="http://schemas.microsoft.com/office/drawing/2014/main" id="{F90C4FB2-5AD5-51CC-1A4F-72EF27566590}"/>
              </a:ext>
            </a:extLst>
          </p:cNvPr>
          <p:cNvSpPr/>
          <p:nvPr/>
        </p:nvSpPr>
        <p:spPr>
          <a:xfrm>
            <a:off x="8166776" y="0"/>
            <a:ext cx="4025224" cy="2166290"/>
          </a:xfrm>
          <a:custGeom>
            <a:avLst/>
            <a:gdLst>
              <a:gd name="csX0" fmla="*/ 0 w 4025224"/>
              <a:gd name="csY0" fmla="*/ 0 h 2166290"/>
              <a:gd name="csX1" fmla="*/ 1171925 w 4025224"/>
              <a:gd name="csY1" fmla="*/ 0 h 2166290"/>
              <a:gd name="csX2" fmla="*/ 1194569 w 4025224"/>
              <a:gd name="csY2" fmla="*/ 50285 h 2166290"/>
              <a:gd name="csX3" fmla="*/ 1616851 w 4025224"/>
              <a:gd name="csY3" fmla="*/ 585873 h 2166290"/>
              <a:gd name="csX4" fmla="*/ 2897449 w 4025224"/>
              <a:gd name="csY4" fmla="*/ 999115 h 2166290"/>
              <a:gd name="csX5" fmla="*/ 3639922 w 4025224"/>
              <a:gd name="csY5" fmla="*/ 748153 h 2166290"/>
              <a:gd name="csX6" fmla="*/ 4008437 w 4025224"/>
              <a:gd name="csY6" fmla="*/ 379803 h 2166290"/>
              <a:gd name="csX7" fmla="*/ 4025224 w 4025224"/>
              <a:gd name="csY7" fmla="*/ 353041 h 2166290"/>
              <a:gd name="csX8" fmla="*/ 4025224 w 4025224"/>
              <a:gd name="csY8" fmla="*/ 1866594 h 2166290"/>
              <a:gd name="csX9" fmla="*/ 3945842 w 4025224"/>
              <a:gd name="csY9" fmla="*/ 1913593 h 2166290"/>
              <a:gd name="csX10" fmla="*/ 3108626 w 4025224"/>
              <a:gd name="csY10" fmla="*/ 2153724 h 2166290"/>
              <a:gd name="csX11" fmla="*/ 564359 w 4025224"/>
              <a:gd name="csY11" fmla="*/ 1326027 h 2166290"/>
              <a:gd name="csX12" fmla="*/ 9289 w 4025224"/>
              <a:gd name="csY12" fmla="*/ 63825 h 21662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5224" h="2166290">
                <a:moveTo>
                  <a:pt x="0" y="0"/>
                </a:moveTo>
                <a:lnTo>
                  <a:pt x="1171925" y="0"/>
                </a:lnTo>
                <a:lnTo>
                  <a:pt x="1194569" y="50285"/>
                </a:lnTo>
                <a:cubicBezTo>
                  <a:pt x="1305628" y="262859"/>
                  <a:pt x="1462822" y="448910"/>
                  <a:pt x="1616851" y="585873"/>
                </a:cubicBezTo>
                <a:cubicBezTo>
                  <a:pt x="1924912" y="859800"/>
                  <a:pt x="2480917" y="996418"/>
                  <a:pt x="2897449" y="999115"/>
                </a:cubicBezTo>
                <a:cubicBezTo>
                  <a:pt x="3185803" y="971118"/>
                  <a:pt x="3455687" y="888716"/>
                  <a:pt x="3639922" y="748153"/>
                </a:cubicBezTo>
                <a:cubicBezTo>
                  <a:pt x="3766788" y="653840"/>
                  <a:pt x="3909535" y="520978"/>
                  <a:pt x="4008437" y="379803"/>
                </a:cubicBezTo>
                <a:lnTo>
                  <a:pt x="4025224" y="353041"/>
                </a:lnTo>
                <a:lnTo>
                  <a:pt x="4025224" y="1866594"/>
                </a:lnTo>
                <a:lnTo>
                  <a:pt x="3945842" y="1913593"/>
                </a:lnTo>
                <a:cubicBezTo>
                  <a:pt x="3703090" y="2042861"/>
                  <a:pt x="3424499" y="2132939"/>
                  <a:pt x="3108626" y="2153724"/>
                </a:cubicBezTo>
                <a:cubicBezTo>
                  <a:pt x="2240288" y="2247380"/>
                  <a:pt x="1263092" y="1802283"/>
                  <a:pt x="564359" y="1326027"/>
                </a:cubicBezTo>
                <a:cubicBezTo>
                  <a:pt x="211176" y="961314"/>
                  <a:pt x="67059" y="428127"/>
                  <a:pt x="9289" y="6382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Tree>
    <p:extLst>
      <p:ext uri="{BB962C8B-B14F-4D97-AF65-F5344CB8AC3E}">
        <p14:creationId xmlns:p14="http://schemas.microsoft.com/office/powerpoint/2010/main" val="10323144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2">
    <p:bg>
      <p:bgPr>
        <a:solidFill>
          <a:schemeClr val="tx2"/>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040411C6-28F6-8585-91B7-03FC170B45C7}"/>
              </a:ext>
            </a:extLst>
          </p:cNvPr>
          <p:cNvSpPr>
            <a:spLocks noGrp="1"/>
          </p:cNvSpPr>
          <p:nvPr>
            <p:ph type="pic" sz="quarter" idx="13" hasCustomPrompt="1"/>
          </p:nvPr>
        </p:nvSpPr>
        <p:spPr>
          <a:xfrm>
            <a:off x="0" y="0"/>
            <a:ext cx="12192000" cy="6858000"/>
          </a:xfrm>
          <a:custGeom>
            <a:avLst/>
            <a:gdLst>
              <a:gd name="connsiteX0" fmla="*/ 8855167 w 12192000"/>
              <a:gd name="connsiteY0" fmla="*/ 6129871 h 6858000"/>
              <a:gd name="connsiteX1" fmla="*/ 9418143 w 12192000"/>
              <a:gd name="connsiteY1" fmla="*/ 6214139 h 6858000"/>
              <a:gd name="connsiteX2" fmla="*/ 9940232 w 12192000"/>
              <a:gd name="connsiteY2" fmla="*/ 6580765 h 6858000"/>
              <a:gd name="connsiteX3" fmla="*/ 10003724 w 12192000"/>
              <a:gd name="connsiteY3" fmla="*/ 6723989 h 6858000"/>
              <a:gd name="connsiteX4" fmla="*/ 10046063 w 12192000"/>
              <a:gd name="connsiteY4" fmla="*/ 6858000 h 6858000"/>
              <a:gd name="connsiteX5" fmla="*/ 7595601 w 12192000"/>
              <a:gd name="connsiteY5" fmla="*/ 6858000 h 6858000"/>
              <a:gd name="connsiteX6" fmla="*/ 7645247 w 12192000"/>
              <a:gd name="connsiteY6" fmla="*/ 6757511 h 6858000"/>
              <a:gd name="connsiteX7" fmla="*/ 8305226 w 12192000"/>
              <a:gd name="connsiteY7" fmla="*/ 6218074 h 6858000"/>
              <a:gd name="connsiteX8" fmla="*/ 8855167 w 12192000"/>
              <a:gd name="connsiteY8" fmla="*/ 6129871 h 6858000"/>
              <a:gd name="connsiteX9" fmla="*/ 11660333 w 12192000"/>
              <a:gd name="connsiteY9" fmla="*/ 739228 h 6858000"/>
              <a:gd name="connsiteX10" fmla="*/ 6228080 w 12192000"/>
              <a:gd name="connsiteY10" fmla="*/ 915837 h 6858000"/>
              <a:gd name="connsiteX11" fmla="*/ 6385355 w 12192000"/>
              <a:gd name="connsiteY11" fmla="*/ 2733681 h 6858000"/>
              <a:gd name="connsiteX12" fmla="*/ 7145125 w 12192000"/>
              <a:gd name="connsiteY12" fmla="*/ 4559224 h 6858000"/>
              <a:gd name="connsiteX13" fmla="*/ 7941628 w 12192000"/>
              <a:gd name="connsiteY13" fmla="*/ 5097598 h 6858000"/>
              <a:gd name="connsiteX14" fmla="*/ 9033448 w 12192000"/>
              <a:gd name="connsiteY14" fmla="*/ 5224198 h 6858000"/>
              <a:gd name="connsiteX15" fmla="*/ 10238924 w 12192000"/>
              <a:gd name="connsiteY15" fmla="*/ 5154274 h 6858000"/>
              <a:gd name="connsiteX16" fmla="*/ 11483653 w 12192000"/>
              <a:gd name="connsiteY16" fmla="*/ 3710684 h 6858000"/>
              <a:gd name="connsiteX17" fmla="*/ 11646617 w 12192000"/>
              <a:gd name="connsiteY17" fmla="*/ 2471509 h 6858000"/>
              <a:gd name="connsiteX18" fmla="*/ 11660333 w 12192000"/>
              <a:gd name="connsiteY18" fmla="*/ 739228 h 6858000"/>
              <a:gd name="connsiteX19" fmla="*/ 0 w 12192000"/>
              <a:gd name="connsiteY19" fmla="*/ 0 h 6858000"/>
              <a:gd name="connsiteX20" fmla="*/ 12192000 w 12192000"/>
              <a:gd name="connsiteY20" fmla="*/ 0 h 6858000"/>
              <a:gd name="connsiteX21" fmla="*/ 12192000 w 12192000"/>
              <a:gd name="connsiteY21" fmla="*/ 6858000 h 6858000"/>
              <a:gd name="connsiteX22" fmla="*/ 11062506 w 12192000"/>
              <a:gd name="connsiteY22" fmla="*/ 6858000 h 6858000"/>
              <a:gd name="connsiteX23" fmla="*/ 11047856 w 12192000"/>
              <a:gd name="connsiteY23" fmla="*/ 6794231 h 6858000"/>
              <a:gd name="connsiteX24" fmla="*/ 9892865 w 12192000"/>
              <a:gd name="connsiteY24" fmla="*/ 5335072 h 6858000"/>
              <a:gd name="connsiteX25" fmla="*/ 9004162 w 12192000"/>
              <a:gd name="connsiteY25" fmla="*/ 5223527 h 6858000"/>
              <a:gd name="connsiteX26" fmla="*/ 7713673 w 12192000"/>
              <a:gd name="connsiteY26" fmla="*/ 5425100 h 6858000"/>
              <a:gd name="connsiteX27" fmla="*/ 6806707 w 12192000"/>
              <a:gd name="connsiteY27" fmla="*/ 6439693 h 6858000"/>
              <a:gd name="connsiteX28" fmla="*/ 6654677 w 12192000"/>
              <a:gd name="connsiteY28" fmla="*/ 6796868 h 6858000"/>
              <a:gd name="connsiteX29" fmla="*/ 6646736 w 12192000"/>
              <a:gd name="connsiteY29" fmla="*/ 6858000 h 6858000"/>
              <a:gd name="connsiteX30" fmla="*/ 0 w 12192000"/>
              <a:gd name="connsiteY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92000" h="6858000">
                <a:moveTo>
                  <a:pt x="8855167" y="6129871"/>
                </a:moveTo>
                <a:cubicBezTo>
                  <a:pt x="9053338" y="6133189"/>
                  <a:pt x="9253682" y="6165252"/>
                  <a:pt x="9418143" y="6214139"/>
                </a:cubicBezTo>
                <a:cubicBezTo>
                  <a:pt x="9601693" y="6336993"/>
                  <a:pt x="9830339" y="6430915"/>
                  <a:pt x="9940232" y="6580765"/>
                </a:cubicBezTo>
                <a:cubicBezTo>
                  <a:pt x="9963593" y="6627091"/>
                  <a:pt x="9985058" y="6675159"/>
                  <a:pt x="10003724" y="6723989"/>
                </a:cubicBezTo>
                <a:lnTo>
                  <a:pt x="10046063" y="6858000"/>
                </a:lnTo>
                <a:lnTo>
                  <a:pt x="7595601" y="6858000"/>
                </a:lnTo>
                <a:lnTo>
                  <a:pt x="7645247" y="6757511"/>
                </a:lnTo>
                <a:cubicBezTo>
                  <a:pt x="7793439" y="6505265"/>
                  <a:pt x="8066704" y="6319280"/>
                  <a:pt x="8305226" y="6218074"/>
                </a:cubicBezTo>
                <a:cubicBezTo>
                  <a:pt x="8460996" y="6151980"/>
                  <a:pt x="8656995" y="6126553"/>
                  <a:pt x="8855167" y="6129871"/>
                </a:cubicBezTo>
                <a:close/>
                <a:moveTo>
                  <a:pt x="11660333" y="739228"/>
                </a:moveTo>
                <a:lnTo>
                  <a:pt x="6228080" y="915837"/>
                </a:lnTo>
                <a:cubicBezTo>
                  <a:pt x="6164868" y="939348"/>
                  <a:pt x="6329236" y="2252394"/>
                  <a:pt x="6385355" y="2733681"/>
                </a:cubicBezTo>
                <a:cubicBezTo>
                  <a:pt x="6547431" y="3460984"/>
                  <a:pt x="6706573" y="4143793"/>
                  <a:pt x="7145125" y="4559224"/>
                </a:cubicBezTo>
                <a:cubicBezTo>
                  <a:pt x="7273948" y="4695085"/>
                  <a:pt x="7730955" y="4997969"/>
                  <a:pt x="7941628" y="5097598"/>
                </a:cubicBezTo>
                <a:cubicBezTo>
                  <a:pt x="8374170" y="5206696"/>
                  <a:pt x="8650564" y="5214752"/>
                  <a:pt x="9033448" y="5224198"/>
                </a:cubicBezTo>
                <a:cubicBezTo>
                  <a:pt x="9416330" y="5233645"/>
                  <a:pt x="9963641" y="5258412"/>
                  <a:pt x="10238924" y="5154274"/>
                </a:cubicBezTo>
                <a:cubicBezTo>
                  <a:pt x="10641226" y="4898231"/>
                  <a:pt x="11218146" y="4144944"/>
                  <a:pt x="11483653" y="3710684"/>
                </a:cubicBezTo>
                <a:cubicBezTo>
                  <a:pt x="11522790" y="3500572"/>
                  <a:pt x="11603870" y="2971840"/>
                  <a:pt x="11646617" y="2471509"/>
                </a:cubicBezTo>
                <a:cubicBezTo>
                  <a:pt x="11682752" y="2075714"/>
                  <a:pt x="11643767" y="1543520"/>
                  <a:pt x="11660333" y="739228"/>
                </a:cubicBezTo>
                <a:close/>
                <a:moveTo>
                  <a:pt x="0" y="0"/>
                </a:moveTo>
                <a:lnTo>
                  <a:pt x="12192000" y="0"/>
                </a:lnTo>
                <a:lnTo>
                  <a:pt x="12192000" y="6858000"/>
                </a:lnTo>
                <a:lnTo>
                  <a:pt x="11062506" y="6858000"/>
                </a:lnTo>
                <a:lnTo>
                  <a:pt x="11047856" y="6794231"/>
                </a:lnTo>
                <a:cubicBezTo>
                  <a:pt x="10932983" y="6327966"/>
                  <a:pt x="10635396" y="5613294"/>
                  <a:pt x="9892865" y="5335072"/>
                </a:cubicBezTo>
                <a:cubicBezTo>
                  <a:pt x="9608195" y="5260686"/>
                  <a:pt x="9302261" y="5226558"/>
                  <a:pt x="9004162" y="5223527"/>
                </a:cubicBezTo>
                <a:cubicBezTo>
                  <a:pt x="8507330" y="5218476"/>
                  <a:pt x="8032263" y="5299806"/>
                  <a:pt x="7713673" y="5425100"/>
                </a:cubicBezTo>
                <a:cubicBezTo>
                  <a:pt x="7220482" y="5677966"/>
                  <a:pt x="6988215" y="6163608"/>
                  <a:pt x="6806707" y="6439693"/>
                </a:cubicBezTo>
                <a:cubicBezTo>
                  <a:pt x="6715953" y="6577735"/>
                  <a:pt x="6675151" y="6693338"/>
                  <a:pt x="6654677" y="6796868"/>
                </a:cubicBezTo>
                <a:lnTo>
                  <a:pt x="6646736"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9" name="Freeform: Shape 8">
            <a:extLst>
              <a:ext uri="{FF2B5EF4-FFF2-40B4-BE49-F238E27FC236}">
                <a16:creationId xmlns:a16="http://schemas.microsoft.com/office/drawing/2014/main" id="{574818CC-FA8B-22A1-D41B-AE54C0DF6720}"/>
              </a:ext>
            </a:extLst>
          </p:cNvPr>
          <p:cNvSpPr/>
          <p:nvPr/>
        </p:nvSpPr>
        <p:spPr>
          <a:xfrm rot="10800000" flipV="1">
            <a:off x="6213837" y="739228"/>
            <a:ext cx="5448722" cy="449446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77429"/>
              <a:gd name="connsiteX1" fmla="*/ 4711018 w 4723365"/>
              <a:gd name="connsiteY1" fmla="*/ 120927 h 3077429"/>
              <a:gd name="connsiteX2" fmla="*/ 4574680 w 4723365"/>
              <a:gd name="connsiteY2" fmla="*/ 1365633 h 3077429"/>
              <a:gd name="connsiteX3" fmla="*/ 3916054 w 4723365"/>
              <a:gd name="connsiteY3" fmla="*/ 2615611 h 3077429"/>
              <a:gd name="connsiteX4" fmla="*/ 3225585 w 4723365"/>
              <a:gd name="connsiteY4" fmla="*/ 2984244 h 3077429"/>
              <a:gd name="connsiteX5" fmla="*/ 2279113 w 4723365"/>
              <a:gd name="connsiteY5" fmla="*/ 3070929 h 3077429"/>
              <a:gd name="connsiteX6" fmla="*/ 1234115 w 4723365"/>
              <a:gd name="connsiteY6" fmla="*/ 3023051 h 3077429"/>
              <a:gd name="connsiteX7" fmla="*/ 155089 w 4723365"/>
              <a:gd name="connsiteY7" fmla="*/ 2034602 h 3077429"/>
              <a:gd name="connsiteX8" fmla="*/ 13820 w 4723365"/>
              <a:gd name="connsiteY8" fmla="*/ 1186120 h 3077429"/>
              <a:gd name="connsiteX9" fmla="*/ 1930 w 4723365"/>
              <a:gd name="connsiteY9" fmla="*/ 0 h 307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723365" h="3077429">
                <a:moveTo>
                  <a:pt x="1930" y="0"/>
                </a:moveTo>
                <a:lnTo>
                  <a:pt x="4711018" y="120927"/>
                </a:lnTo>
                <a:cubicBezTo>
                  <a:pt x="4765815" y="137025"/>
                  <a:pt x="4623328" y="1036088"/>
                  <a:pt x="4574680" y="1365633"/>
                </a:cubicBezTo>
                <a:cubicBezTo>
                  <a:pt x="4434180" y="1863629"/>
                  <a:pt x="4296224" y="2331159"/>
                  <a:pt x="3916054" y="2615611"/>
                </a:cubicBezTo>
                <a:cubicBezTo>
                  <a:pt x="3804380" y="2708637"/>
                  <a:pt x="3408212" y="2916026"/>
                  <a:pt x="3225585" y="2984244"/>
                </a:cubicBezTo>
                <a:cubicBezTo>
                  <a:pt x="2850625" y="3058945"/>
                  <a:pt x="2611025" y="3064461"/>
                  <a:pt x="2279113" y="3070929"/>
                </a:cubicBezTo>
                <a:cubicBezTo>
                  <a:pt x="1947201" y="3077397"/>
                  <a:pt x="1472751" y="3094356"/>
                  <a:pt x="1234115" y="3023051"/>
                </a:cubicBezTo>
                <a:cubicBezTo>
                  <a:pt x="885369" y="2847734"/>
                  <a:pt x="385251" y="2331947"/>
                  <a:pt x="155089" y="2034602"/>
                </a:cubicBezTo>
                <a:cubicBezTo>
                  <a:pt x="121162" y="1890735"/>
                  <a:pt x="50876" y="1528704"/>
                  <a:pt x="13820" y="1186120"/>
                </a:cubicBezTo>
                <a:cubicBezTo>
                  <a:pt x="-17505" y="915113"/>
                  <a:pt x="16290" y="550711"/>
                  <a:pt x="19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Shape 9">
            <a:extLst>
              <a:ext uri="{FF2B5EF4-FFF2-40B4-BE49-F238E27FC236}">
                <a16:creationId xmlns:a16="http://schemas.microsoft.com/office/drawing/2014/main" id="{4D24DBE0-203A-0714-DC99-07DF75B9C3DA}"/>
              </a:ext>
            </a:extLst>
          </p:cNvPr>
          <p:cNvSpPr/>
          <p:nvPr/>
        </p:nvSpPr>
        <p:spPr>
          <a:xfrm rot="10800000" flipH="1">
            <a:off x="6644615" y="5223305"/>
            <a:ext cx="4421642" cy="1651023"/>
          </a:xfrm>
          <a:custGeom>
            <a:avLst/>
            <a:gdLst>
              <a:gd name="connsiteX0" fmla="*/ 2359547 w 4421642"/>
              <a:gd name="connsiteY0" fmla="*/ 1650801 h 1651023"/>
              <a:gd name="connsiteX1" fmla="*/ 3248250 w 4421642"/>
              <a:gd name="connsiteY1" fmla="*/ 1539256 h 1651023"/>
              <a:gd name="connsiteX2" fmla="*/ 4403241 w 4421642"/>
              <a:gd name="connsiteY2" fmla="*/ 80097 h 1651023"/>
              <a:gd name="connsiteX3" fmla="*/ 4421642 w 4421642"/>
              <a:gd name="connsiteY3" fmla="*/ 0 h 1651023"/>
              <a:gd name="connsiteX4" fmla="*/ 3406227 w 4421642"/>
              <a:gd name="connsiteY4" fmla="*/ 0 h 1651023"/>
              <a:gd name="connsiteX5" fmla="*/ 3405801 w 4421642"/>
              <a:gd name="connsiteY5" fmla="*/ 2549 h 1651023"/>
              <a:gd name="connsiteX6" fmla="*/ 3295617 w 4421642"/>
              <a:gd name="connsiteY6" fmla="*/ 293563 h 1651023"/>
              <a:gd name="connsiteX7" fmla="*/ 2773528 w 4421642"/>
              <a:gd name="connsiteY7" fmla="*/ 660189 h 1651023"/>
              <a:gd name="connsiteX8" fmla="*/ 1660611 w 4421642"/>
              <a:gd name="connsiteY8" fmla="*/ 656254 h 1651023"/>
              <a:gd name="connsiteX9" fmla="*/ 945245 w 4421642"/>
              <a:gd name="connsiteY9" fmla="*/ 4709 h 1651023"/>
              <a:gd name="connsiteX10" fmla="*/ 943844 w 4421642"/>
              <a:gd name="connsiteY10" fmla="*/ 0 h 1651023"/>
              <a:gd name="connsiteX11" fmla="*/ 0 w 4421642"/>
              <a:gd name="connsiteY11" fmla="*/ 0 h 1651023"/>
              <a:gd name="connsiteX12" fmla="*/ 10062 w 4421642"/>
              <a:gd name="connsiteY12" fmla="*/ 77460 h 1651023"/>
              <a:gd name="connsiteX13" fmla="*/ 162092 w 4421642"/>
              <a:gd name="connsiteY13" fmla="*/ 434635 h 1651023"/>
              <a:gd name="connsiteX14" fmla="*/ 1069058 w 4421642"/>
              <a:gd name="connsiteY14" fmla="*/ 1449228 h 1651023"/>
              <a:gd name="connsiteX15" fmla="*/ 2359547 w 4421642"/>
              <a:gd name="connsiteY15" fmla="*/ 1650801 h 1651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21642" h="1651023">
                <a:moveTo>
                  <a:pt x="2359547" y="1650801"/>
                </a:moveTo>
                <a:cubicBezTo>
                  <a:pt x="2657646" y="1647770"/>
                  <a:pt x="2963580" y="1613642"/>
                  <a:pt x="3248250" y="1539256"/>
                </a:cubicBezTo>
                <a:cubicBezTo>
                  <a:pt x="3990781" y="1261034"/>
                  <a:pt x="4288368" y="546362"/>
                  <a:pt x="4403241" y="80097"/>
                </a:cubicBezTo>
                <a:lnTo>
                  <a:pt x="4421642" y="0"/>
                </a:lnTo>
                <a:lnTo>
                  <a:pt x="3406227" y="0"/>
                </a:lnTo>
                <a:lnTo>
                  <a:pt x="3405801" y="2549"/>
                </a:lnTo>
                <a:cubicBezTo>
                  <a:pt x="3381478" y="101291"/>
                  <a:pt x="3342339" y="200911"/>
                  <a:pt x="3295617" y="293563"/>
                </a:cubicBezTo>
                <a:cubicBezTo>
                  <a:pt x="3185724" y="443413"/>
                  <a:pt x="2957078" y="537335"/>
                  <a:pt x="2773528" y="660189"/>
                </a:cubicBezTo>
                <a:cubicBezTo>
                  <a:pt x="2444607" y="757963"/>
                  <a:pt x="1972152" y="788442"/>
                  <a:pt x="1660611" y="656254"/>
                </a:cubicBezTo>
                <a:cubicBezTo>
                  <a:pt x="1388014" y="540590"/>
                  <a:pt x="1070039" y="314194"/>
                  <a:pt x="945245" y="4709"/>
                </a:cubicBezTo>
                <a:lnTo>
                  <a:pt x="943844" y="0"/>
                </a:lnTo>
                <a:lnTo>
                  <a:pt x="0" y="0"/>
                </a:lnTo>
                <a:lnTo>
                  <a:pt x="10062" y="77460"/>
                </a:lnTo>
                <a:cubicBezTo>
                  <a:pt x="30536" y="180990"/>
                  <a:pt x="71338" y="296593"/>
                  <a:pt x="162092" y="434635"/>
                </a:cubicBezTo>
                <a:cubicBezTo>
                  <a:pt x="343600" y="710720"/>
                  <a:pt x="575867" y="1196362"/>
                  <a:pt x="1069058" y="1449228"/>
                </a:cubicBezTo>
                <a:cubicBezTo>
                  <a:pt x="1387648" y="1574522"/>
                  <a:pt x="1862715" y="1655852"/>
                  <a:pt x="2359547" y="165080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6952503" y="1335635"/>
            <a:ext cx="4010358" cy="2396362"/>
          </a:xfrm>
        </p:spPr>
        <p:txBody>
          <a:bodyPr anchor="ctr">
            <a:normAutofit/>
          </a:bodyPr>
          <a:lstStyle>
            <a:lvl1pPr algn="ctr">
              <a:defRPr sz="66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7514704" y="3850055"/>
            <a:ext cx="3042459" cy="1003853"/>
          </a:xfrm>
          <a:prstGeom prst="rect">
            <a:avLst/>
          </a:prstGeom>
        </p:spPr>
        <p:txBody>
          <a:bodyPr anchor="ctr">
            <a:normAutofit/>
          </a:bodyPr>
          <a:lstStyle>
            <a:lvl1pPr marL="0" indent="0" algn="ctr">
              <a:lnSpc>
                <a:spcPct val="110000"/>
              </a:lnSpc>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endParaRPr lang="en-GB"/>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110985986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5B1B45C-C751-7073-07E7-A6F87BE783E1}"/>
              </a:ext>
            </a:extLst>
          </p:cNvPr>
          <p:cNvSpPr/>
          <p:nvPr/>
        </p:nvSpPr>
        <p:spPr>
          <a:xfrm rot="5400000">
            <a:off x="-649554" y="649107"/>
            <a:ext cx="6879229" cy="5580115"/>
          </a:xfrm>
          <a:custGeom>
            <a:avLst/>
            <a:gdLst>
              <a:gd name="connsiteX0" fmla="*/ 0 w 6879229"/>
              <a:gd name="connsiteY0" fmla="*/ 5580115 h 5580115"/>
              <a:gd name="connsiteX1" fmla="*/ 0 w 6879229"/>
              <a:gd name="connsiteY1" fmla="*/ 336408 h 5580115"/>
              <a:gd name="connsiteX2" fmla="*/ 14600 w 6879229"/>
              <a:gd name="connsiteY2" fmla="*/ 341265 h 5580115"/>
              <a:gd name="connsiteX3" fmla="*/ 407674 w 6879229"/>
              <a:gd name="connsiteY3" fmla="*/ 406739 h 5580115"/>
              <a:gd name="connsiteX4" fmla="*/ 1396779 w 6879229"/>
              <a:gd name="connsiteY4" fmla="*/ 33767 h 5580115"/>
              <a:gd name="connsiteX5" fmla="*/ 2329167 w 6879229"/>
              <a:gd name="connsiteY5" fmla="*/ 406739 h 5580115"/>
              <a:gd name="connsiteX6" fmla="*/ 3293063 w 6879229"/>
              <a:gd name="connsiteY6" fmla="*/ 113574 h 5580115"/>
              <a:gd name="connsiteX7" fmla="*/ 4250658 w 6879229"/>
              <a:gd name="connsiteY7" fmla="*/ 406739 h 5580115"/>
              <a:gd name="connsiteX8" fmla="*/ 5205103 w 6879229"/>
              <a:gd name="connsiteY8" fmla="*/ 0 h 5580115"/>
              <a:gd name="connsiteX9" fmla="*/ 6178027 w 6879229"/>
              <a:gd name="connsiteY9" fmla="*/ 406740 h 5580115"/>
              <a:gd name="connsiteX10" fmla="*/ 6842247 w 6879229"/>
              <a:gd name="connsiteY10" fmla="*/ 151396 h 5580115"/>
              <a:gd name="connsiteX11" fmla="*/ 6879229 w 6879229"/>
              <a:gd name="connsiteY11" fmla="*/ 141992 h 5580115"/>
              <a:gd name="connsiteX12" fmla="*/ 6866459 w 6879229"/>
              <a:gd name="connsiteY12" fmla="*/ 5580115 h 55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79229" h="5580115">
                <a:moveTo>
                  <a:pt x="0" y="5580115"/>
                </a:moveTo>
                <a:lnTo>
                  <a:pt x="0" y="336408"/>
                </a:lnTo>
                <a:lnTo>
                  <a:pt x="14600" y="341265"/>
                </a:lnTo>
                <a:cubicBezTo>
                  <a:pt x="140883" y="379552"/>
                  <a:pt x="272568" y="406739"/>
                  <a:pt x="407674" y="406739"/>
                </a:cubicBezTo>
                <a:cubicBezTo>
                  <a:pt x="888043" y="406739"/>
                  <a:pt x="916401" y="33767"/>
                  <a:pt x="1396779" y="33767"/>
                </a:cubicBezTo>
                <a:cubicBezTo>
                  <a:pt x="1877148" y="33767"/>
                  <a:pt x="2013120" y="393437"/>
                  <a:pt x="2329167" y="406739"/>
                </a:cubicBezTo>
                <a:cubicBezTo>
                  <a:pt x="2645214" y="420040"/>
                  <a:pt x="2812686" y="113574"/>
                  <a:pt x="3293063" y="113574"/>
                </a:cubicBezTo>
                <a:cubicBezTo>
                  <a:pt x="3773430" y="113574"/>
                  <a:pt x="3931985" y="425667"/>
                  <a:pt x="4250658" y="406739"/>
                </a:cubicBezTo>
                <a:cubicBezTo>
                  <a:pt x="4569331" y="387810"/>
                  <a:pt x="4724725" y="0"/>
                  <a:pt x="5205103" y="0"/>
                </a:cubicBezTo>
                <a:cubicBezTo>
                  <a:pt x="5526330" y="0"/>
                  <a:pt x="5853648" y="389857"/>
                  <a:pt x="6178027" y="406740"/>
                </a:cubicBezTo>
                <a:cubicBezTo>
                  <a:pt x="6421312" y="419401"/>
                  <a:pt x="6576966" y="241259"/>
                  <a:pt x="6842247" y="151396"/>
                </a:cubicBezTo>
                <a:lnTo>
                  <a:pt x="6879229" y="141992"/>
                </a:lnTo>
                <a:lnTo>
                  <a:pt x="6866459" y="5580115"/>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93653" y="2351727"/>
            <a:ext cx="3887763" cy="2646660"/>
          </a:xfrm>
        </p:spPr>
        <p:txBody>
          <a:bodyPr anchor="ctr">
            <a:normAutofit/>
          </a:bodyPr>
          <a:lstStyle>
            <a:lvl1pPr algn="ctr">
              <a:defRPr sz="7200">
                <a:solidFill>
                  <a:schemeClr val="bg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642264" y="948906"/>
            <a:ext cx="4331108" cy="5055079"/>
          </a:xfrm>
          <a:prstGeom prst="rect">
            <a:avLst/>
          </a:prstGeom>
        </p:spPr>
        <p:txBody>
          <a:bodyPr anchor="ctr">
            <a:normAutofit/>
          </a:bodyPr>
          <a:lstStyle>
            <a:lvl1pPr>
              <a:defRPr sz="16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bg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200467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4C01885-66BA-780E-B5EB-88DA4ADEDC67}"/>
              </a:ext>
            </a:extLst>
          </p:cNvPr>
          <p:cNvSpPr>
            <a:spLocks noGrp="1"/>
          </p:cNvSpPr>
          <p:nvPr>
            <p:ph type="title"/>
          </p:nvPr>
        </p:nvSpPr>
        <p:spPr>
          <a:xfrm>
            <a:off x="6354310" y="1070670"/>
            <a:ext cx="4488575" cy="1453080"/>
          </a:xfrm>
        </p:spPr>
        <p:txBody>
          <a:bodyPr/>
          <a:lstStyle>
            <a:lvl1pPr>
              <a:defRPr sz="80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GB"/>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45730"/>
            <a:ext cx="4488575"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B6F15528-21DE-4FAA-801E-634DDDAF4B2B}" type="slidenum">
              <a:rPr lang="en-GB" smtClean="0"/>
              <a:t>‹#›</a:t>
            </a:fld>
            <a:endParaRPr lang="en-GB"/>
          </a:p>
        </p:txBody>
      </p:sp>
      <p:sp>
        <p:nvSpPr>
          <p:cNvPr id="24" name="Picture Placeholder 11">
            <a:extLst>
              <a:ext uri="{FF2B5EF4-FFF2-40B4-BE49-F238E27FC236}">
                <a16:creationId xmlns:a16="http://schemas.microsoft.com/office/drawing/2014/main" id="{0B5B43A2-3F72-21BD-F8B0-B5E66ED78C4D}"/>
              </a:ext>
            </a:extLst>
          </p:cNvPr>
          <p:cNvSpPr>
            <a:spLocks noGrp="1"/>
          </p:cNvSpPr>
          <p:nvPr>
            <p:ph type="pic" sz="quarter" idx="14" hasCustomPrompt="1"/>
          </p:nvPr>
        </p:nvSpPr>
        <p:spPr>
          <a:xfrm rot="21048132">
            <a:off x="1031694" y="796632"/>
            <a:ext cx="3725672" cy="3664445"/>
          </a:xfrm>
          <a:custGeom>
            <a:avLst/>
            <a:gdLst>
              <a:gd name="connsiteX0" fmla="*/ 1608654 w 2955473"/>
              <a:gd name="connsiteY0" fmla="*/ 1 h 2975231"/>
              <a:gd name="connsiteX1" fmla="*/ 1907042 w 2955473"/>
              <a:gd name="connsiteY1" fmla="*/ 40268 h 2975231"/>
              <a:gd name="connsiteX2" fmla="*/ 2955473 w 2955473"/>
              <a:gd name="connsiteY2" fmla="*/ 1389745 h 2975231"/>
              <a:gd name="connsiteX3" fmla="*/ 1894542 w 2955473"/>
              <a:gd name="connsiteY3" fmla="*/ 2940652 h 2975231"/>
              <a:gd name="connsiteX4" fmla="*/ 215597 w 2955473"/>
              <a:gd name="connsiteY4" fmla="*/ 2314973 h 2975231"/>
              <a:gd name="connsiteX5" fmla="*/ 51635 w 2955473"/>
              <a:gd name="connsiteY5" fmla="*/ 1085943 h 2975231"/>
              <a:gd name="connsiteX6" fmla="*/ 663171 w 2955473"/>
              <a:gd name="connsiteY6" fmla="*/ 240863 h 2975231"/>
              <a:gd name="connsiteX7" fmla="*/ 1608654 w 2955473"/>
              <a:gd name="connsiteY7" fmla="*/ 1 h 2975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473" h="2975231">
                <a:moveTo>
                  <a:pt x="1608654" y="1"/>
                </a:moveTo>
                <a:cubicBezTo>
                  <a:pt x="1717499" y="45"/>
                  <a:pt x="1819623" y="12356"/>
                  <a:pt x="1907042" y="40268"/>
                </a:cubicBezTo>
                <a:cubicBezTo>
                  <a:pt x="2256716" y="151916"/>
                  <a:pt x="2944472" y="714411"/>
                  <a:pt x="2955473" y="1389745"/>
                </a:cubicBezTo>
                <a:cubicBezTo>
                  <a:pt x="2909399" y="2225557"/>
                  <a:pt x="2351188" y="2786448"/>
                  <a:pt x="1894542" y="2940652"/>
                </a:cubicBezTo>
                <a:cubicBezTo>
                  <a:pt x="1437897" y="3094857"/>
                  <a:pt x="495451" y="2705978"/>
                  <a:pt x="215597" y="2314973"/>
                </a:cubicBezTo>
                <a:cubicBezTo>
                  <a:pt x="-64257" y="1923967"/>
                  <a:pt x="-14818" y="1411172"/>
                  <a:pt x="51635" y="1085943"/>
                </a:cubicBezTo>
                <a:cubicBezTo>
                  <a:pt x="118088" y="760713"/>
                  <a:pt x="353937" y="415142"/>
                  <a:pt x="663171" y="240863"/>
                </a:cubicBezTo>
                <a:cubicBezTo>
                  <a:pt x="895097" y="110154"/>
                  <a:pt x="1282120" y="-129"/>
                  <a:pt x="1608654" y="1"/>
                </a:cubicBezTo>
                <a:close/>
              </a:path>
            </a:pathLst>
          </a:custGeom>
          <a:blipFill>
            <a:blip r:embed="rId2">
              <a:alphaModFix amt="60000"/>
            </a:blip>
            <a:stretch>
              <a:fillRect/>
            </a:stretch>
          </a:blipFill>
        </p:spPr>
        <p:txBody>
          <a:bodyPr wrap="square">
            <a:noAutofit/>
          </a:bodyPr>
          <a:lstStyle>
            <a:lvl1pPr marL="0" indent="0">
              <a:buNone/>
              <a:defRPr>
                <a:solidFill>
                  <a:schemeClr val="tx2"/>
                </a:solidFill>
              </a:defRPr>
            </a:lvl1pPr>
          </a:lstStyle>
          <a:p>
            <a:r>
              <a:rPr lang="en-US" dirty="0"/>
              <a:t>  </a:t>
            </a:r>
          </a:p>
        </p:txBody>
      </p:sp>
      <p:sp>
        <p:nvSpPr>
          <p:cNvPr id="25" name="Freeform: Shape 5">
            <a:extLst>
              <a:ext uri="{FF2B5EF4-FFF2-40B4-BE49-F238E27FC236}">
                <a16:creationId xmlns:a16="http://schemas.microsoft.com/office/drawing/2014/main" id="{9C072A2D-8BD7-161B-9291-1E23B1E9F132}"/>
              </a:ext>
            </a:extLst>
          </p:cNvPr>
          <p:cNvSpPr/>
          <p:nvPr/>
        </p:nvSpPr>
        <p:spPr>
          <a:xfrm rot="10800000" flipH="1" flipV="1">
            <a:off x="1769839" y="4353227"/>
            <a:ext cx="2448883" cy="123041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378232" y="890922"/>
                  <a:pt x="3985176" y="1274845"/>
                </a:cubicBezTo>
                <a:cubicBezTo>
                  <a:pt x="3751091" y="1462369"/>
                  <a:pt x="3456217" y="1531828"/>
                  <a:pt x="3273590" y="1600046"/>
                </a:cubicBezTo>
                <a:cubicBezTo>
                  <a:pt x="2898630" y="1674747"/>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a:p>
            <a:pPr algn="ctr"/>
            <a:endParaRPr lang="en-US" dirty="0">
              <a:solidFill>
                <a:schemeClr val="tx2"/>
              </a:solidFill>
            </a:endParaRPr>
          </a:p>
        </p:txBody>
      </p:sp>
      <p:sp>
        <p:nvSpPr>
          <p:cNvPr id="10" name="Freeform 9">
            <a:extLst>
              <a:ext uri="{FF2B5EF4-FFF2-40B4-BE49-F238E27FC236}">
                <a16:creationId xmlns:a16="http://schemas.microsoft.com/office/drawing/2014/main" id="{C66BF687-18B3-B4D9-3829-54B304012400}"/>
              </a:ext>
            </a:extLst>
          </p:cNvPr>
          <p:cNvSpPr/>
          <p:nvPr/>
        </p:nvSpPr>
        <p:spPr>
          <a:xfrm rot="11640837" flipH="1">
            <a:off x="1581156" y="5591494"/>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grpSp>
        <p:nvGrpSpPr>
          <p:cNvPr id="27" name="Group 26">
            <a:extLst>
              <a:ext uri="{FF2B5EF4-FFF2-40B4-BE49-F238E27FC236}">
                <a16:creationId xmlns:a16="http://schemas.microsoft.com/office/drawing/2014/main" id="{F689B83F-DED1-4FF1-8795-D66BE073A1FC}"/>
              </a:ext>
            </a:extLst>
          </p:cNvPr>
          <p:cNvGrpSpPr/>
          <p:nvPr/>
        </p:nvGrpSpPr>
        <p:grpSpPr>
          <a:xfrm flipH="1">
            <a:off x="2581419" y="4775542"/>
            <a:ext cx="626222" cy="449746"/>
            <a:chOff x="10056508" y="3477013"/>
            <a:chExt cx="713092" cy="512135"/>
          </a:xfrm>
        </p:grpSpPr>
        <p:sp>
          <p:nvSpPr>
            <p:cNvPr id="28" name="Freeform: Shape 13">
              <a:extLst>
                <a:ext uri="{FF2B5EF4-FFF2-40B4-BE49-F238E27FC236}">
                  <a16:creationId xmlns:a16="http://schemas.microsoft.com/office/drawing/2014/main" id="{DE610B33-E292-9F11-4A6E-0FF88920F87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
          <p:nvSpPr>
            <p:cNvPr id="29" name="Oval 28">
              <a:extLst>
                <a:ext uri="{FF2B5EF4-FFF2-40B4-BE49-F238E27FC236}">
                  <a16:creationId xmlns:a16="http://schemas.microsoft.com/office/drawing/2014/main" id="{97165388-148A-221C-3FA3-50B9A61BDE7D}"/>
                </a:ext>
              </a:extLst>
            </p:cNvPr>
            <p:cNvSpPr/>
            <p:nvPr/>
          </p:nvSpPr>
          <p:spPr>
            <a:xfrm flipH="1">
              <a:off x="10462097" y="3477013"/>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0" name="Freeform: Shape 15">
              <a:extLst>
                <a:ext uri="{FF2B5EF4-FFF2-40B4-BE49-F238E27FC236}">
                  <a16:creationId xmlns:a16="http://schemas.microsoft.com/office/drawing/2014/main" id="{1F069273-C2A7-3D8B-5203-4527BC8B303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31" name="Oval 30">
              <a:extLst>
                <a:ext uri="{FF2B5EF4-FFF2-40B4-BE49-F238E27FC236}">
                  <a16:creationId xmlns:a16="http://schemas.microsoft.com/office/drawing/2014/main" id="{80AA5136-A18C-C2B6-E9C2-10452AF62273}"/>
                </a:ext>
              </a:extLst>
            </p:cNvPr>
            <p:cNvSpPr/>
            <p:nvPr/>
          </p:nvSpPr>
          <p:spPr>
            <a:xfrm flipH="1">
              <a:off x="10108996" y="3520306"/>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2" name="Freeform: Shape 17">
              <a:extLst>
                <a:ext uri="{FF2B5EF4-FFF2-40B4-BE49-F238E27FC236}">
                  <a16:creationId xmlns:a16="http://schemas.microsoft.com/office/drawing/2014/main" id="{9DF0C0FE-A9B3-F4DB-36E8-A044451CC18F}"/>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Tree>
    <p:extLst>
      <p:ext uri="{BB962C8B-B14F-4D97-AF65-F5344CB8AC3E}">
        <p14:creationId xmlns:p14="http://schemas.microsoft.com/office/powerpoint/2010/main" val="929365275"/>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714BF7F-4D9A-6724-4323-AA2D7D6D9DF7}"/>
              </a:ext>
            </a:extLst>
          </p:cNvPr>
          <p:cNvSpPr/>
          <p:nvPr/>
        </p:nvSpPr>
        <p:spPr>
          <a:xfrm rot="968660">
            <a:off x="-905498" y="1677624"/>
            <a:ext cx="12803897" cy="5197757"/>
          </a:xfrm>
          <a:custGeom>
            <a:avLst/>
            <a:gdLst>
              <a:gd name="connsiteX0" fmla="*/ 0 w 12803897"/>
              <a:gd name="connsiteY0" fmla="*/ 215826 h 5197757"/>
              <a:gd name="connsiteX1" fmla="*/ 7265655 w 12803897"/>
              <a:gd name="connsiteY1" fmla="*/ 186960 h 5197757"/>
              <a:gd name="connsiteX2" fmla="*/ 7010816 w 12803897"/>
              <a:gd name="connsiteY2" fmla="*/ 1624595 h 5197757"/>
              <a:gd name="connsiteX3" fmla="*/ 6977045 w 12803897"/>
              <a:gd name="connsiteY3" fmla="*/ 1720315 h 5197757"/>
              <a:gd name="connsiteX4" fmla="*/ 7021935 w 12803897"/>
              <a:gd name="connsiteY4" fmla="*/ 1659818 h 5197757"/>
              <a:gd name="connsiteX5" fmla="*/ 9081366 w 12803897"/>
              <a:gd name="connsiteY5" fmla="*/ 191287 h 5197757"/>
              <a:gd name="connsiteX6" fmla="*/ 12803897 w 12803897"/>
              <a:gd name="connsiteY6" fmla="*/ 1329451 h 5197757"/>
              <a:gd name="connsiteX7" fmla="*/ 11646289 w 12803897"/>
              <a:gd name="connsiteY7" fmla="*/ 2444351 h 5197757"/>
              <a:gd name="connsiteX8" fmla="*/ 10703071 w 12803897"/>
              <a:gd name="connsiteY8" fmla="*/ 1801280 h 5197757"/>
              <a:gd name="connsiteX9" fmla="*/ 9611631 w 12803897"/>
              <a:gd name="connsiteY9" fmla="*/ 1844412 h 5197757"/>
              <a:gd name="connsiteX10" fmla="*/ 8242239 w 12803897"/>
              <a:gd name="connsiteY10" fmla="*/ 3063993 h 5197757"/>
              <a:gd name="connsiteX11" fmla="*/ 8285777 w 12803897"/>
              <a:gd name="connsiteY11" fmla="*/ 4735422 h 5197757"/>
              <a:gd name="connsiteX12" fmla="*/ 8288961 w 12803897"/>
              <a:gd name="connsiteY12" fmla="*/ 4740118 h 5197757"/>
              <a:gd name="connsiteX13" fmla="*/ 6708028 w 12803897"/>
              <a:gd name="connsiteY13" fmla="*/ 5197757 h 5197757"/>
              <a:gd name="connsiteX14" fmla="*/ 6590215 w 12803897"/>
              <a:gd name="connsiteY14" fmla="*/ 5015394 h 5197757"/>
              <a:gd name="connsiteX15" fmla="*/ 6381330 w 12803897"/>
              <a:gd name="connsiteY15" fmla="*/ 4559771 h 5197757"/>
              <a:gd name="connsiteX16" fmla="*/ 6446023 w 12803897"/>
              <a:gd name="connsiteY16" fmla="*/ 2638685 h 5197757"/>
              <a:gd name="connsiteX17" fmla="*/ 6579563 w 12803897"/>
              <a:gd name="connsiteY17" fmla="*/ 2344774 h 5197757"/>
              <a:gd name="connsiteX18" fmla="*/ 6581210 w 12803897"/>
              <a:gd name="connsiteY18" fmla="*/ 2341768 h 5197757"/>
              <a:gd name="connsiteX19" fmla="*/ 6390775 w 12803897"/>
              <a:gd name="connsiteY19" fmla="*/ 2558036 h 5197757"/>
              <a:gd name="connsiteX20" fmla="*/ 5091615 w 12803897"/>
              <a:gd name="connsiteY20" fmla="*/ 3522488 h 5197757"/>
              <a:gd name="connsiteX21" fmla="*/ 1850877 w 12803897"/>
              <a:gd name="connsiteY21" fmla="*/ 3321467 h 5197757"/>
              <a:gd name="connsiteX22" fmla="*/ 436663 w 12803897"/>
              <a:gd name="connsiteY22" fmla="*/ 1564029 h 5197757"/>
              <a:gd name="connsiteX23" fmla="*/ 0 w 12803897"/>
              <a:gd name="connsiteY23" fmla="*/ 215826 h 5197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803897" h="5197757">
                <a:moveTo>
                  <a:pt x="0" y="215826"/>
                </a:moveTo>
                <a:cubicBezTo>
                  <a:pt x="2348676" y="46033"/>
                  <a:pt x="4889223" y="185711"/>
                  <a:pt x="7265655" y="186960"/>
                </a:cubicBezTo>
                <a:cubicBezTo>
                  <a:pt x="7338978" y="202764"/>
                  <a:pt x="7199484" y="1058103"/>
                  <a:pt x="7010816" y="1624595"/>
                </a:cubicBezTo>
                <a:lnTo>
                  <a:pt x="6977045" y="1720315"/>
                </a:lnTo>
                <a:lnTo>
                  <a:pt x="7021935" y="1659818"/>
                </a:lnTo>
                <a:cubicBezTo>
                  <a:pt x="7485497" y="1064003"/>
                  <a:pt x="8182247" y="453886"/>
                  <a:pt x="9081366" y="191287"/>
                </a:cubicBezTo>
                <a:cubicBezTo>
                  <a:pt x="11123560" y="-313606"/>
                  <a:pt x="11383778" y="220443"/>
                  <a:pt x="12803897" y="1329451"/>
                </a:cubicBezTo>
                <a:lnTo>
                  <a:pt x="11646289" y="2444351"/>
                </a:lnTo>
                <a:cubicBezTo>
                  <a:pt x="11284679" y="2199999"/>
                  <a:pt x="11054493" y="1963438"/>
                  <a:pt x="10703071" y="1801280"/>
                </a:cubicBezTo>
                <a:cubicBezTo>
                  <a:pt x="10378558" y="1707199"/>
                  <a:pt x="9981450" y="1777345"/>
                  <a:pt x="9611631" y="1844412"/>
                </a:cubicBezTo>
                <a:cubicBezTo>
                  <a:pt x="9097720" y="2060654"/>
                  <a:pt x="8463216" y="2582157"/>
                  <a:pt x="8242239" y="3063993"/>
                </a:cubicBezTo>
                <a:cubicBezTo>
                  <a:pt x="8021263" y="3545828"/>
                  <a:pt x="7876899" y="4115955"/>
                  <a:pt x="8285777" y="4735422"/>
                </a:cubicBezTo>
                <a:lnTo>
                  <a:pt x="8288961" y="4740118"/>
                </a:lnTo>
                <a:lnTo>
                  <a:pt x="6708028" y="5197757"/>
                </a:lnTo>
                <a:lnTo>
                  <a:pt x="6590215" y="5015394"/>
                </a:lnTo>
                <a:cubicBezTo>
                  <a:pt x="6498240" y="4860843"/>
                  <a:pt x="6423367" y="4705884"/>
                  <a:pt x="6381330" y="4559771"/>
                </a:cubicBezTo>
                <a:cubicBezTo>
                  <a:pt x="6213182" y="3975320"/>
                  <a:pt x="6196391" y="3529915"/>
                  <a:pt x="6446023" y="2638685"/>
                </a:cubicBezTo>
                <a:cubicBezTo>
                  <a:pt x="6480551" y="2549005"/>
                  <a:pt x="6525147" y="2450070"/>
                  <a:pt x="6579563" y="2344774"/>
                </a:cubicBezTo>
                <a:lnTo>
                  <a:pt x="6581210" y="2341768"/>
                </a:lnTo>
                <a:lnTo>
                  <a:pt x="6390775" y="2558036"/>
                </a:lnTo>
                <a:cubicBezTo>
                  <a:pt x="6006743" y="2965774"/>
                  <a:pt x="5514858" y="3354069"/>
                  <a:pt x="5091615" y="3522488"/>
                </a:cubicBezTo>
                <a:cubicBezTo>
                  <a:pt x="4315803" y="3679339"/>
                  <a:pt x="2736973" y="3646373"/>
                  <a:pt x="1850877" y="3321467"/>
                </a:cubicBezTo>
                <a:cubicBezTo>
                  <a:pt x="1022674" y="2895235"/>
                  <a:pt x="734136" y="2091994"/>
                  <a:pt x="436663" y="1564029"/>
                </a:cubicBezTo>
                <a:cubicBezTo>
                  <a:pt x="316759" y="1197444"/>
                  <a:pt x="278132" y="1047856"/>
                  <a:pt x="0" y="215826"/>
                </a:cubicBezTo>
                <a:close/>
              </a:path>
            </a:pathLst>
          </a:custGeom>
          <a:solidFill>
            <a:schemeClr val="bg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accent3">
                    <a:lumMod val="75000"/>
                  </a:schemeClr>
                </a:solidFill>
              </a:defRPr>
            </a:lvl1pPr>
          </a:lstStyle>
          <a:p>
            <a:r>
              <a:rPr lang="en-US" dirty="0"/>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accent3">
                    <a:lumMod val="75000"/>
                  </a:schemeClr>
                </a:solidFill>
              </a:defRPr>
            </a:lvl1pPr>
          </a:lstStyle>
          <a:p>
            <a:endParaRPr lang="en-GB"/>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accent3">
                    <a:lumMod val="75000"/>
                  </a:schemeClr>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accent3">
                    <a:lumMod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157352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834373"/>
            <a:ext cx="4451073" cy="1447313"/>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76439" y="1834374"/>
            <a:ext cx="4566440" cy="3722894"/>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76439" y="6356350"/>
            <a:ext cx="3172685" cy="365125"/>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sp>
        <p:nvSpPr>
          <p:cNvPr id="7" name="Freeform: Shape 6">
            <a:extLst>
              <a:ext uri="{FF2B5EF4-FFF2-40B4-BE49-F238E27FC236}">
                <a16:creationId xmlns:a16="http://schemas.microsoft.com/office/drawing/2014/main" id="{71F306B8-9596-E7B4-B1A3-AEE40DF47EE5}"/>
              </a:ext>
            </a:extLst>
          </p:cNvPr>
          <p:cNvSpPr/>
          <p:nvPr/>
        </p:nvSpPr>
        <p:spPr>
          <a:xfrm rot="20531603" flipH="1" flipV="1">
            <a:off x="572309" y="5403881"/>
            <a:ext cx="2210866" cy="11464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a:p>
            <a:pPr algn="ctr"/>
            <a:endParaRPr lang="en-US" dirty="0"/>
          </a:p>
        </p:txBody>
      </p:sp>
      <p:sp>
        <p:nvSpPr>
          <p:cNvPr id="8" name="Star: 7 Points 2">
            <a:extLst>
              <a:ext uri="{FF2B5EF4-FFF2-40B4-BE49-F238E27FC236}">
                <a16:creationId xmlns:a16="http://schemas.microsoft.com/office/drawing/2014/main" id="{F82C3035-0D94-8ADF-0DE8-0556DA540FF6}"/>
              </a:ext>
            </a:extLst>
          </p:cNvPr>
          <p:cNvSpPr/>
          <p:nvPr/>
        </p:nvSpPr>
        <p:spPr>
          <a:xfrm rot="18062601">
            <a:off x="1686615" y="3570969"/>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EFBA6A1D-A642-FFEA-C959-A64BD06A6A6C}"/>
              </a:ext>
            </a:extLst>
          </p:cNvPr>
          <p:cNvSpPr/>
          <p:nvPr/>
        </p:nvSpPr>
        <p:spPr>
          <a:xfrm rot="17755581">
            <a:off x="2689157" y="5224197"/>
            <a:ext cx="2003020" cy="10967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660758"/>
              <a:gd name="connsiteY0" fmla="*/ 1967436 h 1967436"/>
              <a:gd name="connsiteX1" fmla="*/ 103200 w 3660758"/>
              <a:gd name="connsiteY1" fmla="*/ 1967436 h 1967436"/>
              <a:gd name="connsiteX2" fmla="*/ 96094 w 3660758"/>
              <a:gd name="connsiteY2" fmla="*/ 1904172 h 1967436"/>
              <a:gd name="connsiteX3" fmla="*/ 30923 w 3660758"/>
              <a:gd name="connsiteY3" fmla="*/ 873691 h 1967436"/>
              <a:gd name="connsiteX4" fmla="*/ 12232 w 3660758"/>
              <a:gd name="connsiteY4" fmla="*/ 0 h 1967436"/>
              <a:gd name="connsiteX5" fmla="*/ 3416309 w 3660758"/>
              <a:gd name="connsiteY5" fmla="*/ 4176 h 1967436"/>
              <a:gd name="connsiteX6" fmla="*/ 3389093 w 3660758"/>
              <a:gd name="connsiteY6" fmla="*/ 1921570 h 1967436"/>
              <a:gd name="connsiteX7" fmla="*/ 3383099 w 3660758"/>
              <a:gd name="connsiteY7" fmla="*/ 1967436 h 1967436"/>
              <a:gd name="connsiteX0" fmla="*/ 3383099 w 3431409"/>
              <a:gd name="connsiteY0" fmla="*/ 1967436 h 1967436"/>
              <a:gd name="connsiteX1" fmla="*/ 103200 w 3431409"/>
              <a:gd name="connsiteY1" fmla="*/ 1967436 h 1967436"/>
              <a:gd name="connsiteX2" fmla="*/ 96094 w 3431409"/>
              <a:gd name="connsiteY2" fmla="*/ 1904172 h 1967436"/>
              <a:gd name="connsiteX3" fmla="*/ 30923 w 3431409"/>
              <a:gd name="connsiteY3" fmla="*/ 873691 h 1967436"/>
              <a:gd name="connsiteX4" fmla="*/ 12232 w 3431409"/>
              <a:gd name="connsiteY4" fmla="*/ 0 h 1967436"/>
              <a:gd name="connsiteX5" fmla="*/ 3416309 w 3431409"/>
              <a:gd name="connsiteY5" fmla="*/ 4176 h 1967436"/>
              <a:gd name="connsiteX6" fmla="*/ 3389093 w 3431409"/>
              <a:gd name="connsiteY6" fmla="*/ 1921570 h 1967436"/>
              <a:gd name="connsiteX7" fmla="*/ 3383099 w 3431409"/>
              <a:gd name="connsiteY7"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1409"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60337" y="1363846"/>
                  <a:pt x="3394628" y="1594360"/>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1F52DA47-97EB-C152-1228-A51F55B73D73}"/>
              </a:ext>
            </a:extLst>
          </p:cNvPr>
          <p:cNvGrpSpPr/>
          <p:nvPr/>
        </p:nvGrpSpPr>
        <p:grpSpPr>
          <a:xfrm>
            <a:off x="2301013" y="4314649"/>
            <a:ext cx="689925" cy="312906"/>
            <a:chOff x="1162566" y="1754387"/>
            <a:chExt cx="689925" cy="312906"/>
          </a:xfrm>
        </p:grpSpPr>
        <p:sp>
          <p:nvSpPr>
            <p:cNvPr id="11" name="Oval 10">
              <a:extLst>
                <a:ext uri="{FF2B5EF4-FFF2-40B4-BE49-F238E27FC236}">
                  <a16:creationId xmlns:a16="http://schemas.microsoft.com/office/drawing/2014/main" id="{5EB2478F-A743-FE6F-6997-12E196EE2F06}"/>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5391B45E-F469-B6A8-F28E-A7F3058221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0C4706A5-7A0D-5A74-03B7-BC81D7311A3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F770CF4-B3EE-6232-E447-04277D5FCCF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5" name="Oval 14">
            <a:extLst>
              <a:ext uri="{FF2B5EF4-FFF2-40B4-BE49-F238E27FC236}">
                <a16:creationId xmlns:a16="http://schemas.microsoft.com/office/drawing/2014/main" id="{BCB3267D-E15A-62E4-B97B-11578A25132D}"/>
              </a:ext>
            </a:extLst>
          </p:cNvPr>
          <p:cNvSpPr/>
          <p:nvPr/>
        </p:nvSpPr>
        <p:spPr>
          <a:xfrm rot="5784107">
            <a:off x="2582081" y="4689445"/>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69ED7691-72CD-905D-1323-370449C44B63}"/>
              </a:ext>
            </a:extLst>
          </p:cNvPr>
          <p:cNvGrpSpPr/>
          <p:nvPr/>
        </p:nvGrpSpPr>
        <p:grpSpPr>
          <a:xfrm rot="691471" flipH="1">
            <a:off x="3359115" y="5822161"/>
            <a:ext cx="529288" cy="367128"/>
            <a:chOff x="9839339" y="677159"/>
            <a:chExt cx="751991" cy="521600"/>
          </a:xfrm>
        </p:grpSpPr>
        <p:sp>
          <p:nvSpPr>
            <p:cNvPr id="17" name="Freeform: Shape 16">
              <a:extLst>
                <a:ext uri="{FF2B5EF4-FFF2-40B4-BE49-F238E27FC236}">
                  <a16:creationId xmlns:a16="http://schemas.microsoft.com/office/drawing/2014/main" id="{AAF28E9C-654B-9B53-91F1-68F6C59A5B6F}"/>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1C93B7D-C257-A7A0-B694-081E9CABEAB2}"/>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D8BBF25-BD81-0EDE-359F-175061D73FA5}"/>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51212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10" name="Star: 7 Points 2">
            <a:extLst>
              <a:ext uri="{FF2B5EF4-FFF2-40B4-BE49-F238E27FC236}">
                <a16:creationId xmlns:a16="http://schemas.microsoft.com/office/drawing/2014/main" id="{CE0A8C0D-DA92-8717-9598-EB576F71156B}"/>
              </a:ext>
            </a:extLst>
          </p:cNvPr>
          <p:cNvSpPr/>
          <p:nvPr/>
        </p:nvSpPr>
        <p:spPr>
          <a:xfrm rot="16200000">
            <a:off x="10225495" y="4902832"/>
            <a:ext cx="1947856" cy="196248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9ACD491F-0B7C-652F-0057-23BB1F23A469}"/>
              </a:ext>
            </a:extLst>
          </p:cNvPr>
          <p:cNvSpPr/>
          <p:nvPr/>
        </p:nvSpPr>
        <p:spPr>
          <a:xfrm rot="20301122" flipH="1" flipV="1">
            <a:off x="6667414" y="5271714"/>
            <a:ext cx="2235932" cy="121380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a:p>
            <a:pPr algn="ctr"/>
            <a:endParaRPr lang="en-US" dirty="0"/>
          </a:p>
        </p:txBody>
      </p:sp>
      <p:sp>
        <p:nvSpPr>
          <p:cNvPr id="13" name="Freeform: Shape 12">
            <a:extLst>
              <a:ext uri="{FF2B5EF4-FFF2-40B4-BE49-F238E27FC236}">
                <a16:creationId xmlns:a16="http://schemas.microsoft.com/office/drawing/2014/main" id="{F49B7ACE-2BBA-793C-AC64-373A31EC90AF}"/>
              </a:ext>
            </a:extLst>
          </p:cNvPr>
          <p:cNvSpPr/>
          <p:nvPr/>
        </p:nvSpPr>
        <p:spPr>
          <a:xfrm rot="17222743">
            <a:off x="8676787" y="5159997"/>
            <a:ext cx="1904644" cy="113419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31404"/>
              <a:gd name="connsiteY0" fmla="*/ 1967436 h 1967436"/>
              <a:gd name="connsiteX1" fmla="*/ 103200 w 3431404"/>
              <a:gd name="connsiteY1" fmla="*/ 1967436 h 1967436"/>
              <a:gd name="connsiteX2" fmla="*/ 96094 w 3431404"/>
              <a:gd name="connsiteY2" fmla="*/ 1904172 h 1967436"/>
              <a:gd name="connsiteX3" fmla="*/ 30923 w 3431404"/>
              <a:gd name="connsiteY3" fmla="*/ 873691 h 1967436"/>
              <a:gd name="connsiteX4" fmla="*/ 12232 w 3431404"/>
              <a:gd name="connsiteY4" fmla="*/ 0 h 1967436"/>
              <a:gd name="connsiteX5" fmla="*/ 3416309 w 3431404"/>
              <a:gd name="connsiteY5" fmla="*/ 4176 h 1967436"/>
              <a:gd name="connsiteX6" fmla="*/ 3419269 w 3431404"/>
              <a:gd name="connsiteY6" fmla="*/ 1195523 h 1967436"/>
              <a:gd name="connsiteX7" fmla="*/ 3389093 w 3431404"/>
              <a:gd name="connsiteY7" fmla="*/ 1921570 h 1967436"/>
              <a:gd name="connsiteX8" fmla="*/ 3383099 w 3431404"/>
              <a:gd name="connsiteY8"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1404"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402173" y="846636"/>
                  <a:pt x="3419269" y="1195523"/>
                </a:cubicBezTo>
                <a:cubicBezTo>
                  <a:pt x="3424380" y="1414648"/>
                  <a:pt x="3409967" y="1696133"/>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4" name="Group 13">
            <a:extLst>
              <a:ext uri="{FF2B5EF4-FFF2-40B4-BE49-F238E27FC236}">
                <a16:creationId xmlns:a16="http://schemas.microsoft.com/office/drawing/2014/main" id="{DF03931B-28B2-589C-337B-0817B49369D1}"/>
              </a:ext>
            </a:extLst>
          </p:cNvPr>
          <p:cNvGrpSpPr/>
          <p:nvPr/>
        </p:nvGrpSpPr>
        <p:grpSpPr>
          <a:xfrm>
            <a:off x="10982019" y="5688860"/>
            <a:ext cx="558077" cy="403937"/>
            <a:chOff x="-987768" y="1008276"/>
            <a:chExt cx="718103" cy="519764"/>
          </a:xfrm>
        </p:grpSpPr>
        <p:sp>
          <p:nvSpPr>
            <p:cNvPr id="15" name="Oval 14">
              <a:extLst>
                <a:ext uri="{FF2B5EF4-FFF2-40B4-BE49-F238E27FC236}">
                  <a16:creationId xmlns:a16="http://schemas.microsoft.com/office/drawing/2014/main" id="{068B0E6B-34E0-FEE2-89BF-62531B7BBF0A}"/>
                </a:ext>
              </a:extLst>
            </p:cNvPr>
            <p:cNvSpPr/>
            <p:nvPr/>
          </p:nvSpPr>
          <p:spPr>
            <a:xfrm rot="20842655" flipH="1">
              <a:off x="-987768" y="100827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EA730A9C-9D8C-A823-D695-5C542292E281}"/>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D9704DFA-5A09-EE3E-964A-391DC9A20BBB}"/>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C9FDE2C-59A0-C905-C4C7-7221CD31B72F}"/>
              </a:ext>
            </a:extLst>
          </p:cNvPr>
          <p:cNvGrpSpPr/>
          <p:nvPr/>
        </p:nvGrpSpPr>
        <p:grpSpPr>
          <a:xfrm rot="20415238">
            <a:off x="7458153" y="5732841"/>
            <a:ext cx="654454" cy="291551"/>
            <a:chOff x="10096975" y="5939226"/>
            <a:chExt cx="929806" cy="414217"/>
          </a:xfrm>
        </p:grpSpPr>
        <p:sp>
          <p:nvSpPr>
            <p:cNvPr id="22" name="Freeform: Shape 21">
              <a:extLst>
                <a:ext uri="{FF2B5EF4-FFF2-40B4-BE49-F238E27FC236}">
                  <a16:creationId xmlns:a16="http://schemas.microsoft.com/office/drawing/2014/main" id="{5D693631-801B-B096-47E5-C73C1EFBA463}"/>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63BBE4E4-3A3D-5522-E285-FB5B619FB23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C889C6A6-70BF-169E-4DC6-F18CB74C2C7D}"/>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AA14217E-5329-2CD0-7691-694DD7F99948}"/>
              </a:ext>
            </a:extLst>
          </p:cNvPr>
          <p:cNvGrpSpPr/>
          <p:nvPr/>
        </p:nvGrpSpPr>
        <p:grpSpPr>
          <a:xfrm flipH="1">
            <a:off x="9395005" y="5246710"/>
            <a:ext cx="606354" cy="325031"/>
            <a:chOff x="5447388" y="3100610"/>
            <a:chExt cx="1500891" cy="804540"/>
          </a:xfrm>
        </p:grpSpPr>
        <p:sp>
          <p:nvSpPr>
            <p:cNvPr id="29" name="Oval 28">
              <a:extLst>
                <a:ext uri="{FF2B5EF4-FFF2-40B4-BE49-F238E27FC236}">
                  <a16:creationId xmlns:a16="http://schemas.microsoft.com/office/drawing/2014/main" id="{A2CF4568-AF56-C9DA-101A-8D2DE15F9DC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DEB9F6D-028B-F675-170F-EB9B8ED801D1}"/>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Oval 31">
              <a:extLst>
                <a:ext uri="{FF2B5EF4-FFF2-40B4-BE49-F238E27FC236}">
                  <a16:creationId xmlns:a16="http://schemas.microsoft.com/office/drawing/2014/main" id="{A0E20388-2B6F-882F-550C-EB1EEE5F1B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2E71AE5-B7D7-F8C9-712C-5C9EE7F07EB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C310E982-8C26-D492-0139-A3D88D5CEAF3}"/>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057"/>
            <a:ext cx="3847847" cy="217170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0975" y="922246"/>
            <a:ext cx="5618483" cy="30955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928991" y="6356350"/>
            <a:ext cx="2066535" cy="365125"/>
          </a:xfrm>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177382" y="6356350"/>
            <a:ext cx="491834" cy="365125"/>
          </a:xfrm>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261365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15" name="Star: 7 Points 2">
            <a:extLst>
              <a:ext uri="{FF2B5EF4-FFF2-40B4-BE49-F238E27FC236}">
                <a16:creationId xmlns:a16="http://schemas.microsoft.com/office/drawing/2014/main" id="{77EA1A05-7340-5497-CC8D-FAE60C30DD3B}"/>
              </a:ext>
            </a:extLst>
          </p:cNvPr>
          <p:cNvSpPr/>
          <p:nvPr/>
        </p:nvSpPr>
        <p:spPr>
          <a:xfrm rot="7778087">
            <a:off x="3673573" y="4743092"/>
            <a:ext cx="2146968" cy="2044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60383 w 4824208"/>
              <a:gd name="connsiteY3" fmla="*/ 138277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6368 h 4627335"/>
              <a:gd name="connsiteX1" fmla="*/ 1681472 w 4824208"/>
              <a:gd name="connsiteY1" fmla="*/ 1575063 h 4627335"/>
              <a:gd name="connsiteX2" fmla="*/ 1951479 w 4824208"/>
              <a:gd name="connsiteY2" fmla="*/ 2572 h 4627335"/>
              <a:gd name="connsiteX3" fmla="*/ 2660383 w 4824208"/>
              <a:gd name="connsiteY3" fmla="*/ 1385347 h 4627335"/>
              <a:gd name="connsiteX4" fmla="*/ 3924153 w 4824208"/>
              <a:gd name="connsiteY4" fmla="*/ 242164 h 4627335"/>
              <a:gd name="connsiteX5" fmla="*/ 3501931 w 4824208"/>
              <a:gd name="connsiteY5" fmla="*/ 1821470 h 4627335"/>
              <a:gd name="connsiteX6" fmla="*/ 4824117 w 4824208"/>
              <a:gd name="connsiteY6" fmla="*/ 2094037 h 4627335"/>
              <a:gd name="connsiteX7" fmla="*/ 3585367 w 4824208"/>
              <a:gd name="connsiteY7" fmla="*/ 2566289 h 4627335"/>
              <a:gd name="connsiteX8" fmla="*/ 4549996 w 4824208"/>
              <a:gd name="connsiteY8" fmla="*/ 3742080 h 4627335"/>
              <a:gd name="connsiteX9" fmla="*/ 3070883 w 4824208"/>
              <a:gd name="connsiteY9" fmla="*/ 3227200 h 4627335"/>
              <a:gd name="connsiteX10" fmla="*/ 2769357 w 4824208"/>
              <a:gd name="connsiteY10" fmla="*/ 4626177 h 4627335"/>
              <a:gd name="connsiteX11" fmla="*/ 2017367 w 4824208"/>
              <a:gd name="connsiteY11" fmla="*/ 3201635 h 4627335"/>
              <a:gd name="connsiteX12" fmla="*/ 354842 w 4824208"/>
              <a:gd name="connsiteY12" fmla="*/ 3634046 h 4627335"/>
              <a:gd name="connsiteX13" fmla="*/ 1306698 w 4824208"/>
              <a:gd name="connsiteY13" fmla="*/ 2408290 h 4627335"/>
              <a:gd name="connsiteX14" fmla="*/ -1 w 4824208"/>
              <a:gd name="connsiteY14" fmla="*/ 1326368 h 4627335"/>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55"/>
              <a:gd name="connsiteY0" fmla="*/ 1326370 h 4627337"/>
              <a:gd name="connsiteX1" fmla="*/ 1681472 w 4858855"/>
              <a:gd name="connsiteY1" fmla="*/ 1575065 h 4627337"/>
              <a:gd name="connsiteX2" fmla="*/ 1951479 w 4858855"/>
              <a:gd name="connsiteY2" fmla="*/ 2574 h 4627337"/>
              <a:gd name="connsiteX3" fmla="*/ 2660383 w 4858855"/>
              <a:gd name="connsiteY3" fmla="*/ 1385349 h 4627337"/>
              <a:gd name="connsiteX4" fmla="*/ 3924153 w 4858855"/>
              <a:gd name="connsiteY4" fmla="*/ 242166 h 4627337"/>
              <a:gd name="connsiteX5" fmla="*/ 3501931 w 4858855"/>
              <a:gd name="connsiteY5" fmla="*/ 1821472 h 4627337"/>
              <a:gd name="connsiteX6" fmla="*/ 4858768 w 4858855"/>
              <a:gd name="connsiteY6" fmla="*/ 2100005 h 4627337"/>
              <a:gd name="connsiteX7" fmla="*/ 3585367 w 4858855"/>
              <a:gd name="connsiteY7" fmla="*/ 2566291 h 4627337"/>
              <a:gd name="connsiteX8" fmla="*/ 4549996 w 4858855"/>
              <a:gd name="connsiteY8" fmla="*/ 3742082 h 4627337"/>
              <a:gd name="connsiteX9" fmla="*/ 3070883 w 4858855"/>
              <a:gd name="connsiteY9" fmla="*/ 3227202 h 4627337"/>
              <a:gd name="connsiteX10" fmla="*/ 2769357 w 4858855"/>
              <a:gd name="connsiteY10" fmla="*/ 4626179 h 4627337"/>
              <a:gd name="connsiteX11" fmla="*/ 2017367 w 4858855"/>
              <a:gd name="connsiteY11" fmla="*/ 3201637 h 4627337"/>
              <a:gd name="connsiteX12" fmla="*/ 354842 w 4858855"/>
              <a:gd name="connsiteY12" fmla="*/ 3634048 h 4627337"/>
              <a:gd name="connsiteX13" fmla="*/ 1306698 w 4858855"/>
              <a:gd name="connsiteY13" fmla="*/ 2408292 h 4627337"/>
              <a:gd name="connsiteX14" fmla="*/ -1 w 4858855"/>
              <a:gd name="connsiteY14" fmla="*/ 1326370 h 4627337"/>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45"/>
              <a:gd name="connsiteY0" fmla="*/ 1326370 h 4627337"/>
              <a:gd name="connsiteX1" fmla="*/ 1681472 w 4858845"/>
              <a:gd name="connsiteY1" fmla="*/ 1575065 h 4627337"/>
              <a:gd name="connsiteX2" fmla="*/ 1951479 w 4858845"/>
              <a:gd name="connsiteY2" fmla="*/ 2574 h 4627337"/>
              <a:gd name="connsiteX3" fmla="*/ 2660383 w 4858845"/>
              <a:gd name="connsiteY3" fmla="*/ 1385349 h 4627337"/>
              <a:gd name="connsiteX4" fmla="*/ 3924153 w 4858845"/>
              <a:gd name="connsiteY4" fmla="*/ 242166 h 4627337"/>
              <a:gd name="connsiteX5" fmla="*/ 3501931 w 4858845"/>
              <a:gd name="connsiteY5" fmla="*/ 1821472 h 4627337"/>
              <a:gd name="connsiteX6" fmla="*/ 4858768 w 4858845"/>
              <a:gd name="connsiteY6" fmla="*/ 2100005 h 4627337"/>
              <a:gd name="connsiteX7" fmla="*/ 3585367 w 4858845"/>
              <a:gd name="connsiteY7" fmla="*/ 2566291 h 4627337"/>
              <a:gd name="connsiteX8" fmla="*/ 4549996 w 4858845"/>
              <a:gd name="connsiteY8" fmla="*/ 3742082 h 4627337"/>
              <a:gd name="connsiteX9" fmla="*/ 3070883 w 4858845"/>
              <a:gd name="connsiteY9" fmla="*/ 3227202 h 4627337"/>
              <a:gd name="connsiteX10" fmla="*/ 2769357 w 4858845"/>
              <a:gd name="connsiteY10" fmla="*/ 4626179 h 4627337"/>
              <a:gd name="connsiteX11" fmla="*/ 2017367 w 4858845"/>
              <a:gd name="connsiteY11" fmla="*/ 3201637 h 4627337"/>
              <a:gd name="connsiteX12" fmla="*/ 354842 w 4858845"/>
              <a:gd name="connsiteY12" fmla="*/ 3634048 h 4627337"/>
              <a:gd name="connsiteX13" fmla="*/ 1306698 w 4858845"/>
              <a:gd name="connsiteY13" fmla="*/ 2408292 h 4627337"/>
              <a:gd name="connsiteX14" fmla="*/ -1 w 4858845"/>
              <a:gd name="connsiteY14" fmla="*/ 1326370 h 4627337"/>
              <a:gd name="connsiteX0" fmla="*/ 1 w 4858847"/>
              <a:gd name="connsiteY0" fmla="*/ 1326583 h 4627552"/>
              <a:gd name="connsiteX1" fmla="*/ 1681474 w 4858847"/>
              <a:gd name="connsiteY1" fmla="*/ 1575278 h 4627552"/>
              <a:gd name="connsiteX2" fmla="*/ 1951481 w 4858847"/>
              <a:gd name="connsiteY2" fmla="*/ 2787 h 4627552"/>
              <a:gd name="connsiteX3" fmla="*/ 2628117 w 4858847"/>
              <a:gd name="connsiteY3" fmla="*/ 1285257 h 4627552"/>
              <a:gd name="connsiteX4" fmla="*/ 3924155 w 4858847"/>
              <a:gd name="connsiteY4" fmla="*/ 242379 h 4627552"/>
              <a:gd name="connsiteX5" fmla="*/ 3501933 w 4858847"/>
              <a:gd name="connsiteY5" fmla="*/ 1821685 h 4627552"/>
              <a:gd name="connsiteX6" fmla="*/ 4858770 w 4858847"/>
              <a:gd name="connsiteY6" fmla="*/ 2100218 h 4627552"/>
              <a:gd name="connsiteX7" fmla="*/ 3585369 w 4858847"/>
              <a:gd name="connsiteY7" fmla="*/ 2566504 h 4627552"/>
              <a:gd name="connsiteX8" fmla="*/ 4549998 w 4858847"/>
              <a:gd name="connsiteY8" fmla="*/ 3742295 h 4627552"/>
              <a:gd name="connsiteX9" fmla="*/ 3070885 w 4858847"/>
              <a:gd name="connsiteY9" fmla="*/ 3227415 h 4627552"/>
              <a:gd name="connsiteX10" fmla="*/ 2769359 w 4858847"/>
              <a:gd name="connsiteY10" fmla="*/ 4626392 h 4627552"/>
              <a:gd name="connsiteX11" fmla="*/ 2017369 w 4858847"/>
              <a:gd name="connsiteY11" fmla="*/ 3201850 h 4627552"/>
              <a:gd name="connsiteX12" fmla="*/ 354844 w 4858847"/>
              <a:gd name="connsiteY12" fmla="*/ 3634261 h 4627552"/>
              <a:gd name="connsiteX13" fmla="*/ 1306700 w 4858847"/>
              <a:gd name="connsiteY13" fmla="*/ 2408505 h 4627552"/>
              <a:gd name="connsiteX14" fmla="*/ 1 w 4858847"/>
              <a:gd name="connsiteY14" fmla="*/ 1326583 h 4627552"/>
              <a:gd name="connsiteX0" fmla="*/ -1 w 4858845"/>
              <a:gd name="connsiteY0" fmla="*/ 1326583 h 4627550"/>
              <a:gd name="connsiteX1" fmla="*/ 1729268 w 4858845"/>
              <a:gd name="connsiteY1" fmla="*/ 1510282 h 4627550"/>
              <a:gd name="connsiteX2" fmla="*/ 1951479 w 4858845"/>
              <a:gd name="connsiteY2" fmla="*/ 2787 h 4627550"/>
              <a:gd name="connsiteX3" fmla="*/ 2628115 w 4858845"/>
              <a:gd name="connsiteY3" fmla="*/ 1285257 h 4627550"/>
              <a:gd name="connsiteX4" fmla="*/ 3924153 w 4858845"/>
              <a:gd name="connsiteY4" fmla="*/ 242379 h 4627550"/>
              <a:gd name="connsiteX5" fmla="*/ 3501931 w 4858845"/>
              <a:gd name="connsiteY5" fmla="*/ 1821685 h 4627550"/>
              <a:gd name="connsiteX6" fmla="*/ 4858768 w 4858845"/>
              <a:gd name="connsiteY6" fmla="*/ 2100218 h 4627550"/>
              <a:gd name="connsiteX7" fmla="*/ 3585367 w 4858845"/>
              <a:gd name="connsiteY7" fmla="*/ 2566504 h 4627550"/>
              <a:gd name="connsiteX8" fmla="*/ 4549996 w 4858845"/>
              <a:gd name="connsiteY8" fmla="*/ 3742295 h 4627550"/>
              <a:gd name="connsiteX9" fmla="*/ 3070883 w 4858845"/>
              <a:gd name="connsiteY9" fmla="*/ 3227415 h 4627550"/>
              <a:gd name="connsiteX10" fmla="*/ 2769357 w 4858845"/>
              <a:gd name="connsiteY10" fmla="*/ 4626392 h 4627550"/>
              <a:gd name="connsiteX11" fmla="*/ 2017367 w 4858845"/>
              <a:gd name="connsiteY11" fmla="*/ 3201850 h 4627550"/>
              <a:gd name="connsiteX12" fmla="*/ 354842 w 4858845"/>
              <a:gd name="connsiteY12" fmla="*/ 3634261 h 4627550"/>
              <a:gd name="connsiteX13" fmla="*/ 1306698 w 4858845"/>
              <a:gd name="connsiteY13" fmla="*/ 2408505 h 4627550"/>
              <a:gd name="connsiteX14" fmla="*/ -1 w 4858845"/>
              <a:gd name="connsiteY14" fmla="*/ 1326583 h 4627550"/>
              <a:gd name="connsiteX0" fmla="*/ 1 w 4858847"/>
              <a:gd name="connsiteY0" fmla="*/ 1326620 h 4627589"/>
              <a:gd name="connsiteX1" fmla="*/ 1729270 w 4858847"/>
              <a:gd name="connsiteY1" fmla="*/ 1510319 h 4627589"/>
              <a:gd name="connsiteX2" fmla="*/ 1951481 w 4858847"/>
              <a:gd name="connsiteY2" fmla="*/ 2824 h 4627589"/>
              <a:gd name="connsiteX3" fmla="*/ 2678273 w 4858847"/>
              <a:gd name="connsiteY3" fmla="*/ 1269160 h 4627589"/>
              <a:gd name="connsiteX4" fmla="*/ 3924155 w 4858847"/>
              <a:gd name="connsiteY4" fmla="*/ 242416 h 4627589"/>
              <a:gd name="connsiteX5" fmla="*/ 3501933 w 4858847"/>
              <a:gd name="connsiteY5" fmla="*/ 1821722 h 4627589"/>
              <a:gd name="connsiteX6" fmla="*/ 4858770 w 4858847"/>
              <a:gd name="connsiteY6" fmla="*/ 2100255 h 4627589"/>
              <a:gd name="connsiteX7" fmla="*/ 3585369 w 4858847"/>
              <a:gd name="connsiteY7" fmla="*/ 2566541 h 4627589"/>
              <a:gd name="connsiteX8" fmla="*/ 4549998 w 4858847"/>
              <a:gd name="connsiteY8" fmla="*/ 3742332 h 4627589"/>
              <a:gd name="connsiteX9" fmla="*/ 3070885 w 4858847"/>
              <a:gd name="connsiteY9" fmla="*/ 3227452 h 4627589"/>
              <a:gd name="connsiteX10" fmla="*/ 2769359 w 4858847"/>
              <a:gd name="connsiteY10" fmla="*/ 4626429 h 4627589"/>
              <a:gd name="connsiteX11" fmla="*/ 2017369 w 4858847"/>
              <a:gd name="connsiteY11" fmla="*/ 3201887 h 4627589"/>
              <a:gd name="connsiteX12" fmla="*/ 354844 w 4858847"/>
              <a:gd name="connsiteY12" fmla="*/ 3634298 h 4627589"/>
              <a:gd name="connsiteX13" fmla="*/ 1306700 w 4858847"/>
              <a:gd name="connsiteY13" fmla="*/ 2408542 h 4627589"/>
              <a:gd name="connsiteX14" fmla="*/ 1 w 4858847"/>
              <a:gd name="connsiteY14" fmla="*/ 1326620 h 4627589"/>
              <a:gd name="connsiteX0" fmla="*/ -1 w 4858845"/>
              <a:gd name="connsiteY0" fmla="*/ 1326722 h 4627689"/>
              <a:gd name="connsiteX1" fmla="*/ 1729268 w 4858845"/>
              <a:gd name="connsiteY1" fmla="*/ 1510421 h 4627689"/>
              <a:gd name="connsiteX2" fmla="*/ 1951479 w 4858845"/>
              <a:gd name="connsiteY2" fmla="*/ 2926 h 4627689"/>
              <a:gd name="connsiteX3" fmla="*/ 2682153 w 4858845"/>
              <a:gd name="connsiteY3" fmla="*/ 1227936 h 4627689"/>
              <a:gd name="connsiteX4" fmla="*/ 3924153 w 4858845"/>
              <a:gd name="connsiteY4" fmla="*/ 242518 h 4627689"/>
              <a:gd name="connsiteX5" fmla="*/ 3501931 w 4858845"/>
              <a:gd name="connsiteY5" fmla="*/ 1821824 h 4627689"/>
              <a:gd name="connsiteX6" fmla="*/ 4858768 w 4858845"/>
              <a:gd name="connsiteY6" fmla="*/ 2100357 h 4627689"/>
              <a:gd name="connsiteX7" fmla="*/ 3585367 w 4858845"/>
              <a:gd name="connsiteY7" fmla="*/ 2566643 h 4627689"/>
              <a:gd name="connsiteX8" fmla="*/ 4549996 w 4858845"/>
              <a:gd name="connsiteY8" fmla="*/ 3742434 h 4627689"/>
              <a:gd name="connsiteX9" fmla="*/ 3070883 w 4858845"/>
              <a:gd name="connsiteY9" fmla="*/ 3227554 h 4627689"/>
              <a:gd name="connsiteX10" fmla="*/ 2769357 w 4858845"/>
              <a:gd name="connsiteY10" fmla="*/ 4626531 h 4627689"/>
              <a:gd name="connsiteX11" fmla="*/ 2017367 w 4858845"/>
              <a:gd name="connsiteY11" fmla="*/ 3201989 h 4627689"/>
              <a:gd name="connsiteX12" fmla="*/ 354842 w 4858845"/>
              <a:gd name="connsiteY12" fmla="*/ 3634400 h 4627689"/>
              <a:gd name="connsiteX13" fmla="*/ 1306698 w 4858845"/>
              <a:gd name="connsiteY13" fmla="*/ 2408644 h 4627689"/>
              <a:gd name="connsiteX14" fmla="*/ -1 w 4858845"/>
              <a:gd name="connsiteY14" fmla="*/ 1326722 h 46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58845" h="4627689">
                <a:moveTo>
                  <a:pt x="-1" y="1326722"/>
                </a:moveTo>
                <a:cubicBezTo>
                  <a:pt x="633321" y="1386803"/>
                  <a:pt x="1422331" y="1489110"/>
                  <a:pt x="1729268" y="1510421"/>
                </a:cubicBezTo>
                <a:cubicBezTo>
                  <a:pt x="1838388" y="1104512"/>
                  <a:pt x="1849623" y="188812"/>
                  <a:pt x="1951479" y="2926"/>
                </a:cubicBezTo>
                <a:cubicBezTo>
                  <a:pt x="1954761" y="-63939"/>
                  <a:pt x="2603697" y="1034996"/>
                  <a:pt x="2682153" y="1227936"/>
                </a:cubicBezTo>
                <a:cubicBezTo>
                  <a:pt x="3132575" y="810608"/>
                  <a:pt x="3766488" y="313694"/>
                  <a:pt x="3924153" y="242518"/>
                </a:cubicBezTo>
                <a:cubicBezTo>
                  <a:pt x="3844660" y="676883"/>
                  <a:pt x="3460638" y="1725148"/>
                  <a:pt x="3501931" y="1821824"/>
                </a:cubicBezTo>
                <a:cubicBezTo>
                  <a:pt x="3736210" y="1856001"/>
                  <a:pt x="4727255" y="1997138"/>
                  <a:pt x="4858768" y="2100357"/>
                </a:cubicBezTo>
                <a:cubicBezTo>
                  <a:pt x="4868100" y="2242594"/>
                  <a:pt x="4037744" y="2385170"/>
                  <a:pt x="3585367" y="2566643"/>
                </a:cubicBezTo>
                <a:cubicBezTo>
                  <a:pt x="3779726" y="2810820"/>
                  <a:pt x="4357567" y="3385338"/>
                  <a:pt x="4549996" y="3742434"/>
                </a:cubicBezTo>
                <a:cubicBezTo>
                  <a:pt x="4377750" y="3753626"/>
                  <a:pt x="3367928" y="3296337"/>
                  <a:pt x="3070883" y="3227554"/>
                </a:cubicBezTo>
                <a:cubicBezTo>
                  <a:pt x="3024507" y="3542861"/>
                  <a:pt x="2850188" y="4337729"/>
                  <a:pt x="2769357" y="4626531"/>
                </a:cubicBezTo>
                <a:cubicBezTo>
                  <a:pt x="2633062" y="4675001"/>
                  <a:pt x="2081636" y="3188308"/>
                  <a:pt x="2017367" y="3201989"/>
                </a:cubicBezTo>
                <a:cubicBezTo>
                  <a:pt x="1885985" y="3196322"/>
                  <a:pt x="500172" y="3770483"/>
                  <a:pt x="354842" y="3634400"/>
                </a:cubicBezTo>
                <a:cubicBezTo>
                  <a:pt x="407329" y="3527906"/>
                  <a:pt x="1071571" y="2713522"/>
                  <a:pt x="1306698" y="2408644"/>
                </a:cubicBezTo>
                <a:cubicBezTo>
                  <a:pt x="1218705" y="2337313"/>
                  <a:pt x="52034" y="1463538"/>
                  <a:pt x="-1" y="1326722"/>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89" y="970539"/>
            <a:ext cx="3672139" cy="21163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3102503"/>
            <a:ext cx="2694536" cy="2749198"/>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2173481" cy="365125"/>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2873141" y="6356350"/>
            <a:ext cx="1252515" cy="365125"/>
          </a:xfrm>
        </p:spPr>
        <p:txBody>
          <a:bodyPr/>
          <a:lstStyle/>
          <a:p>
            <a:fld id="{1D8BD707-D9CF-40AE-B4C6-C98DA3205C09}" type="datetimeFigureOut">
              <a:rPr lang="en-US" smtClean="0"/>
              <a:t>10/9/2026</a:t>
            </a:fld>
            <a:endParaRPr lang="en-US"/>
          </a:p>
        </p:txBody>
      </p:sp>
      <p:sp>
        <p:nvSpPr>
          <p:cNvPr id="16" name="Picture Placeholder 15">
            <a:extLst>
              <a:ext uri="{FF2B5EF4-FFF2-40B4-BE49-F238E27FC236}">
                <a16:creationId xmlns:a16="http://schemas.microsoft.com/office/drawing/2014/main" id="{E86D9B6D-77DB-9ADE-2F02-1C7FDB54C62E}"/>
              </a:ext>
            </a:extLst>
          </p:cNvPr>
          <p:cNvSpPr>
            <a:spLocks noGrp="1"/>
          </p:cNvSpPr>
          <p:nvPr>
            <p:ph type="pic" sz="quarter" idx="13" hasCustomPrompt="1"/>
          </p:nvPr>
        </p:nvSpPr>
        <p:spPr>
          <a:xfrm rot="-60000">
            <a:off x="5326181" y="503529"/>
            <a:ext cx="6470404" cy="6381741"/>
          </a:xfrm>
          <a:custGeom>
            <a:avLst/>
            <a:gdLst>
              <a:gd name="connsiteX0" fmla="*/ 263541 w 6470404"/>
              <a:gd name="connsiteY0" fmla="*/ 0 h 6381741"/>
              <a:gd name="connsiteX1" fmla="*/ 6470404 w 6470404"/>
              <a:gd name="connsiteY1" fmla="*/ 418971 h 6381741"/>
              <a:gd name="connsiteX2" fmla="*/ 6058123 w 6470404"/>
              <a:gd name="connsiteY2" fmla="*/ 6381741 h 6381741"/>
              <a:gd name="connsiteX3" fmla="*/ 0 w 6470404"/>
              <a:gd name="connsiteY3" fmla="*/ 5981218 h 6381741"/>
              <a:gd name="connsiteX4" fmla="*/ 8833 w 6470404"/>
              <a:gd name="connsiteY4" fmla="*/ 5781428 h 6381741"/>
              <a:gd name="connsiteX5" fmla="*/ 13710 w 6470404"/>
              <a:gd name="connsiteY5" fmla="*/ 5661968 h 6381741"/>
              <a:gd name="connsiteX6" fmla="*/ 26674 w 6470404"/>
              <a:gd name="connsiteY6" fmla="*/ 5664322 h 6381741"/>
              <a:gd name="connsiteX7" fmla="*/ 296409 w 6470404"/>
              <a:gd name="connsiteY7" fmla="*/ 5699488 h 6381741"/>
              <a:gd name="connsiteX8" fmla="*/ 102515 w 6470404"/>
              <a:gd name="connsiteY8" fmla="*/ 5469989 h 6381741"/>
              <a:gd name="connsiteX9" fmla="*/ 24411 w 6470404"/>
              <a:gd name="connsiteY9" fmla="*/ 5387472 h 6381741"/>
              <a:gd name="connsiteX10" fmla="*/ 25185 w 6470404"/>
              <a:gd name="connsiteY10" fmla="*/ 5367338 h 6381741"/>
              <a:gd name="connsiteX11" fmla="*/ 37950 w 6470404"/>
              <a:gd name="connsiteY11" fmla="*/ 5027262 h 6381741"/>
              <a:gd name="connsiteX12" fmla="*/ 38343 w 6470404"/>
              <a:gd name="connsiteY12" fmla="*/ 5016631 h 6381741"/>
              <a:gd name="connsiteX13" fmla="*/ 94366 w 6470404"/>
              <a:gd name="connsiteY13" fmla="*/ 4964535 h 6381741"/>
              <a:gd name="connsiteX14" fmla="*/ 414068 w 6470404"/>
              <a:gd name="connsiteY14" fmla="*/ 4664176 h 6381741"/>
              <a:gd name="connsiteX15" fmla="*/ 166546 w 6470404"/>
              <a:gd name="connsiteY15" fmla="*/ 4692305 h 6381741"/>
              <a:gd name="connsiteX16" fmla="*/ 49514 w 6470404"/>
              <a:gd name="connsiteY16" fmla="*/ 4714276 h 6381741"/>
              <a:gd name="connsiteX17" fmla="*/ 52039 w 6470404"/>
              <a:gd name="connsiteY17" fmla="*/ 4645777 h 6381741"/>
              <a:gd name="connsiteX18" fmla="*/ 263541 w 6470404"/>
              <a:gd name="connsiteY18" fmla="*/ 0 h 638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70404" h="6381741">
                <a:moveTo>
                  <a:pt x="263541" y="0"/>
                </a:moveTo>
                <a:lnTo>
                  <a:pt x="6470404" y="418971"/>
                </a:lnTo>
                <a:lnTo>
                  <a:pt x="6058123" y="6381741"/>
                </a:lnTo>
                <a:lnTo>
                  <a:pt x="0" y="5981218"/>
                </a:lnTo>
                <a:cubicBezTo>
                  <a:pt x="2649" y="5925958"/>
                  <a:pt x="5601" y="5858895"/>
                  <a:pt x="8833" y="5781428"/>
                </a:cubicBezTo>
                <a:lnTo>
                  <a:pt x="13710" y="5661968"/>
                </a:lnTo>
                <a:lnTo>
                  <a:pt x="26674" y="5664322"/>
                </a:lnTo>
                <a:cubicBezTo>
                  <a:pt x="173708" y="5690087"/>
                  <a:pt x="307148" y="5709658"/>
                  <a:pt x="296409" y="5699488"/>
                </a:cubicBezTo>
                <a:cubicBezTo>
                  <a:pt x="279898" y="5655665"/>
                  <a:pt x="195687" y="5566936"/>
                  <a:pt x="102515" y="5469989"/>
                </a:cubicBezTo>
                <a:lnTo>
                  <a:pt x="24411" y="5387472"/>
                </a:lnTo>
                <a:lnTo>
                  <a:pt x="25185" y="5367338"/>
                </a:lnTo>
                <a:cubicBezTo>
                  <a:pt x="29204" y="5261815"/>
                  <a:pt x="33466" y="5147990"/>
                  <a:pt x="37950" y="5027262"/>
                </a:cubicBezTo>
                <a:lnTo>
                  <a:pt x="38343" y="5016631"/>
                </a:lnTo>
                <a:lnTo>
                  <a:pt x="94366" y="4964535"/>
                </a:lnTo>
                <a:cubicBezTo>
                  <a:pt x="196936" y="4869268"/>
                  <a:pt x="312872" y="4761715"/>
                  <a:pt x="414068" y="4664176"/>
                </a:cubicBezTo>
                <a:cubicBezTo>
                  <a:pt x="391249" y="4655955"/>
                  <a:pt x="288573" y="4670473"/>
                  <a:pt x="166546" y="4692305"/>
                </a:cubicBezTo>
                <a:lnTo>
                  <a:pt x="49514" y="4714276"/>
                </a:lnTo>
                <a:lnTo>
                  <a:pt x="52039" y="4645777"/>
                </a:lnTo>
                <a:cubicBezTo>
                  <a:pt x="108406" y="3114781"/>
                  <a:pt x="190860" y="856243"/>
                  <a:pt x="263541"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grpSp>
        <p:nvGrpSpPr>
          <p:cNvPr id="9" name="Group 8">
            <a:extLst>
              <a:ext uri="{FF2B5EF4-FFF2-40B4-BE49-F238E27FC236}">
                <a16:creationId xmlns:a16="http://schemas.microsoft.com/office/drawing/2014/main" id="{06C44693-C69D-4576-2193-CF5BB3785B93}"/>
              </a:ext>
            </a:extLst>
          </p:cNvPr>
          <p:cNvGrpSpPr/>
          <p:nvPr/>
        </p:nvGrpSpPr>
        <p:grpSpPr>
          <a:xfrm>
            <a:off x="4528770" y="5602945"/>
            <a:ext cx="511470" cy="258450"/>
            <a:chOff x="1162566" y="1754387"/>
            <a:chExt cx="619238" cy="312906"/>
          </a:xfrm>
        </p:grpSpPr>
        <p:sp>
          <p:nvSpPr>
            <p:cNvPr id="10" name="Oval 9">
              <a:extLst>
                <a:ext uri="{FF2B5EF4-FFF2-40B4-BE49-F238E27FC236}">
                  <a16:creationId xmlns:a16="http://schemas.microsoft.com/office/drawing/2014/main" id="{FC16810E-FBD3-2782-B418-0B7CBB547BF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74EA105-50A2-B88F-772C-D7703D52DE6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F3A381B1-068D-C74E-25E1-0D42A2052FEA}"/>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CEFB066-0FBA-B2D3-4528-4C85B1A9AF3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4" name="Freeform: Shape 13">
            <a:extLst>
              <a:ext uri="{FF2B5EF4-FFF2-40B4-BE49-F238E27FC236}">
                <a16:creationId xmlns:a16="http://schemas.microsoft.com/office/drawing/2014/main" id="{2EE2C089-1D47-C9AE-CEE0-846B87832EDF}"/>
              </a:ext>
            </a:extLst>
          </p:cNvPr>
          <p:cNvSpPr/>
          <p:nvPr/>
        </p:nvSpPr>
        <p:spPr>
          <a:xfrm>
            <a:off x="4733078" y="5936343"/>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3876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393947"/>
            <a:ext cx="4317777" cy="145651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1866073"/>
            <a:ext cx="4317777" cy="418488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A947E307-FD1B-B59C-8656-08EC231E2D73}"/>
              </a:ext>
            </a:extLst>
          </p:cNvPr>
          <p:cNvSpPr>
            <a:spLocks noGrp="1"/>
          </p:cNvSpPr>
          <p:nvPr>
            <p:ph type="pic" sz="quarter" idx="13" hasCustomPrompt="1"/>
          </p:nvPr>
        </p:nvSpPr>
        <p:spPr>
          <a:xfrm>
            <a:off x="6008607" y="715327"/>
            <a:ext cx="6174128" cy="5170603"/>
          </a:xfrm>
          <a:custGeom>
            <a:avLst/>
            <a:gdLst>
              <a:gd name="connsiteX0" fmla="*/ 194215 w 6174128"/>
              <a:gd name="connsiteY0" fmla="*/ 0 h 5170603"/>
              <a:gd name="connsiteX1" fmla="*/ 6164780 w 6174128"/>
              <a:gd name="connsiteY1" fmla="*/ 136351 h 5170603"/>
              <a:gd name="connsiteX2" fmla="*/ 6174128 w 6174128"/>
              <a:gd name="connsiteY2" fmla="*/ 380097 h 5170603"/>
              <a:gd name="connsiteX3" fmla="*/ 6025458 w 6174128"/>
              <a:gd name="connsiteY3" fmla="*/ 5170603 h 5170603"/>
              <a:gd name="connsiteX4" fmla="*/ 550169 w 6174128"/>
              <a:gd name="connsiteY4" fmla="*/ 5018512 h 5170603"/>
              <a:gd name="connsiteX5" fmla="*/ 421477 w 6174128"/>
              <a:gd name="connsiteY5" fmla="*/ 5009858 h 5170603"/>
              <a:gd name="connsiteX6" fmla="*/ 92991 w 6174128"/>
              <a:gd name="connsiteY6" fmla="*/ 4857238 h 5170603"/>
              <a:gd name="connsiteX7" fmla="*/ 0 w 6174128"/>
              <a:gd name="connsiteY7" fmla="*/ 4817341 h 5170603"/>
              <a:gd name="connsiteX8" fmla="*/ 5212 w 6174128"/>
              <a:gd name="connsiteY8" fmla="*/ 4689916 h 5170603"/>
              <a:gd name="connsiteX9" fmla="*/ 194215 w 6174128"/>
              <a:gd name="connsiteY9" fmla="*/ 0 h 5170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74128" h="5170603">
                <a:moveTo>
                  <a:pt x="194215" y="0"/>
                </a:moveTo>
                <a:cubicBezTo>
                  <a:pt x="1962445" y="4679"/>
                  <a:pt x="4580303" y="83224"/>
                  <a:pt x="6164780" y="136351"/>
                </a:cubicBezTo>
                <a:cubicBezTo>
                  <a:pt x="6175983" y="128528"/>
                  <a:pt x="6172419" y="326204"/>
                  <a:pt x="6174128" y="380097"/>
                </a:cubicBezTo>
                <a:cubicBezTo>
                  <a:pt x="6150907" y="1219140"/>
                  <a:pt x="6123269" y="3319304"/>
                  <a:pt x="6025458" y="5170603"/>
                </a:cubicBezTo>
                <a:cubicBezTo>
                  <a:pt x="4749495" y="5170818"/>
                  <a:pt x="1803684" y="5098090"/>
                  <a:pt x="550169" y="5018512"/>
                </a:cubicBezTo>
                <a:lnTo>
                  <a:pt x="421477" y="5009858"/>
                </a:lnTo>
                <a:lnTo>
                  <a:pt x="92991" y="4857238"/>
                </a:lnTo>
                <a:lnTo>
                  <a:pt x="0" y="4817341"/>
                </a:lnTo>
                <a:lnTo>
                  <a:pt x="5212" y="4689916"/>
                </a:lnTo>
                <a:cubicBezTo>
                  <a:pt x="62369" y="3264627"/>
                  <a:pt x="137898" y="998491"/>
                  <a:pt x="194215" y="0"/>
                </a:cubicBez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sp>
        <p:nvSpPr>
          <p:cNvPr id="18" name="Freeform: Shape 17">
            <a:extLst>
              <a:ext uri="{FF2B5EF4-FFF2-40B4-BE49-F238E27FC236}">
                <a16:creationId xmlns:a16="http://schemas.microsoft.com/office/drawing/2014/main" id="{014C0A5A-5E29-5179-0BFE-C6BDBDE1E6DE}"/>
              </a:ext>
            </a:extLst>
          </p:cNvPr>
          <p:cNvSpPr/>
          <p:nvPr/>
        </p:nvSpPr>
        <p:spPr>
          <a:xfrm rot="1478417">
            <a:off x="5226311" y="5728725"/>
            <a:ext cx="2131513" cy="1040024"/>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8" name="Group 27">
            <a:extLst>
              <a:ext uri="{FF2B5EF4-FFF2-40B4-BE49-F238E27FC236}">
                <a16:creationId xmlns:a16="http://schemas.microsoft.com/office/drawing/2014/main" id="{DF01B343-8EFD-4853-A5EB-49AFE61FB070}"/>
              </a:ext>
            </a:extLst>
          </p:cNvPr>
          <p:cNvGrpSpPr/>
          <p:nvPr/>
        </p:nvGrpSpPr>
        <p:grpSpPr>
          <a:xfrm>
            <a:off x="6096000" y="6050957"/>
            <a:ext cx="604535" cy="324056"/>
            <a:chOff x="5447388" y="3100610"/>
            <a:chExt cx="1500891" cy="804540"/>
          </a:xfrm>
        </p:grpSpPr>
        <p:sp>
          <p:nvSpPr>
            <p:cNvPr id="29" name="Oval 28">
              <a:extLst>
                <a:ext uri="{FF2B5EF4-FFF2-40B4-BE49-F238E27FC236}">
                  <a16:creationId xmlns:a16="http://schemas.microsoft.com/office/drawing/2014/main" id="{6B109EC9-0B66-D112-9A2F-6C049154B06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79DA0E32-2A9E-3DB7-EE9B-782A9838C27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D1BEF5F2-194B-76C6-E20C-7BF4815080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11635AF6-8966-8100-A012-FF1979702490}"/>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72BC8D46-5871-31FD-7843-B208B6E68BF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201576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C702D98-F007-4217-54BE-CF666380E56A}"/>
              </a:ext>
            </a:extLst>
          </p:cNvPr>
          <p:cNvSpPr/>
          <p:nvPr/>
        </p:nvSpPr>
        <p:spPr>
          <a:xfrm rot="10501542">
            <a:off x="1936564" y="5732033"/>
            <a:ext cx="2409819" cy="1099578"/>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742142 w 2920534"/>
              <a:gd name="connsiteY0" fmla="*/ 1390335 h 1560220"/>
              <a:gd name="connsiteX1" fmla="*/ 160426 w 2920534"/>
              <a:gd name="connsiteY1" fmla="*/ 590029 h 1560220"/>
              <a:gd name="connsiteX2" fmla="*/ 0 w 2920534"/>
              <a:gd name="connsiteY2" fmla="*/ 83887 h 1560220"/>
              <a:gd name="connsiteX3" fmla="*/ 618027 w 2920534"/>
              <a:gd name="connsiteY3" fmla="*/ 0 h 1560220"/>
              <a:gd name="connsiteX4" fmla="*/ 636459 w 2920534"/>
              <a:gd name="connsiteY4" fmla="*/ 142333 h 1560220"/>
              <a:gd name="connsiteX5" fmla="*/ 1121557 w 2920534"/>
              <a:gd name="connsiteY5" fmla="*/ 764841 h 1560220"/>
              <a:gd name="connsiteX6" fmla="*/ 1835368 w 2920534"/>
              <a:gd name="connsiteY6" fmla="*/ 767945 h 1560220"/>
              <a:gd name="connsiteX7" fmla="*/ 2170229 w 2920534"/>
              <a:gd name="connsiteY7" fmla="*/ 478752 h 1560220"/>
              <a:gd name="connsiteX8" fmla="*/ 2254549 w 2920534"/>
              <a:gd name="connsiteY8" fmla="*/ 23807 h 1560220"/>
              <a:gd name="connsiteX9" fmla="*/ 2920534 w 2920534"/>
              <a:gd name="connsiteY9" fmla="*/ 39276 h 1560220"/>
              <a:gd name="connsiteX10" fmla="*/ 2128040 w 2920534"/>
              <a:gd name="connsiteY10" fmla="*/ 1412939 h 1560220"/>
              <a:gd name="connsiteX11" fmla="*/ 742142 w 2920534"/>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4549 w 2913516"/>
              <a:gd name="connsiteY8" fmla="*/ 23807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13516" h="1560220">
                <a:moveTo>
                  <a:pt x="742142" y="1390335"/>
                </a:moveTo>
                <a:cubicBezTo>
                  <a:pt x="425816" y="1190875"/>
                  <a:pt x="253306" y="902358"/>
                  <a:pt x="160250" y="645859"/>
                </a:cubicBezTo>
                <a:cubicBezTo>
                  <a:pt x="67194" y="389360"/>
                  <a:pt x="12108" y="225479"/>
                  <a:pt x="0" y="83887"/>
                </a:cubicBezTo>
                <a:lnTo>
                  <a:pt x="618027" y="0"/>
                </a:lnTo>
                <a:lnTo>
                  <a:pt x="636459" y="142333"/>
                </a:lnTo>
                <a:cubicBezTo>
                  <a:pt x="683907" y="442220"/>
                  <a:pt x="921739" y="660572"/>
                  <a:pt x="1121557" y="764841"/>
                </a:cubicBezTo>
                <a:cubicBezTo>
                  <a:pt x="1321375" y="869110"/>
                  <a:pt x="1624402" y="845068"/>
                  <a:pt x="1835368" y="767945"/>
                </a:cubicBezTo>
                <a:cubicBezTo>
                  <a:pt x="1986803" y="697752"/>
                  <a:pt x="2098375" y="615429"/>
                  <a:pt x="2170229" y="478752"/>
                </a:cubicBezTo>
                <a:cubicBezTo>
                  <a:pt x="2230162" y="332585"/>
                  <a:pt x="2242066" y="175475"/>
                  <a:pt x="2259170" y="14971"/>
                </a:cubicBezTo>
                <a:lnTo>
                  <a:pt x="2913516" y="80446"/>
                </a:lnTo>
                <a:cubicBezTo>
                  <a:pt x="2891438" y="332946"/>
                  <a:pt x="2753271" y="1124828"/>
                  <a:pt x="2128040" y="1412939"/>
                </a:cubicBezTo>
                <a:cubicBezTo>
                  <a:pt x="1597853" y="1666223"/>
                  <a:pt x="1069085" y="1548465"/>
                  <a:pt x="742142" y="1390335"/>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761909" y="524414"/>
            <a:ext cx="5099448" cy="1456511"/>
          </a:xfrm>
        </p:spPr>
        <p:txBody>
          <a:bodyPr/>
          <a:lstStyle/>
          <a:p>
            <a:r>
              <a:rPr lang="en-US"/>
              <a:t>Click to edit Master title style</a:t>
            </a:r>
            <a:endParaRPr lang="en-US" dirty="0"/>
          </a:p>
        </p:txBody>
      </p:sp>
      <p:sp>
        <p:nvSpPr>
          <p:cNvPr id="7" name="Picture Placeholder 12">
            <a:extLst>
              <a:ext uri="{FF2B5EF4-FFF2-40B4-BE49-F238E27FC236}">
                <a16:creationId xmlns:a16="http://schemas.microsoft.com/office/drawing/2014/main" id="{28F9C7CC-D823-5202-529E-0CE25F1FAD20}"/>
              </a:ext>
            </a:extLst>
          </p:cNvPr>
          <p:cNvSpPr>
            <a:spLocks noGrp="1"/>
          </p:cNvSpPr>
          <p:nvPr>
            <p:ph type="pic" sz="quarter" idx="13" hasCustomPrompt="1"/>
          </p:nvPr>
        </p:nvSpPr>
        <p:spPr>
          <a:xfrm>
            <a:off x="579267" y="2090182"/>
            <a:ext cx="3810250" cy="3691086"/>
          </a:xfrm>
          <a:custGeom>
            <a:avLst/>
            <a:gdLst>
              <a:gd name="connsiteX0" fmla="*/ 1733499 w 3643243"/>
              <a:gd name="connsiteY0" fmla="*/ 101 h 3529302"/>
              <a:gd name="connsiteX1" fmla="*/ 1879032 w 3643243"/>
              <a:gd name="connsiteY1" fmla="*/ 10137 h 3529302"/>
              <a:gd name="connsiteX2" fmla="*/ 3624111 w 3643243"/>
              <a:gd name="connsiteY2" fmla="*/ 1556495 h 3529302"/>
              <a:gd name="connsiteX3" fmla="*/ 2815655 w 3643243"/>
              <a:gd name="connsiteY3" fmla="*/ 3277800 h 3529302"/>
              <a:gd name="connsiteX4" fmla="*/ 1104347 w 3643243"/>
              <a:gd name="connsiteY4" fmla="*/ 3421282 h 3529302"/>
              <a:gd name="connsiteX5" fmla="*/ 158226 w 3643243"/>
              <a:gd name="connsiteY5" fmla="*/ 2495066 h 3529302"/>
              <a:gd name="connsiteX6" fmla="*/ 176604 w 3643243"/>
              <a:gd name="connsiteY6" fmla="*/ 970733 h 3529302"/>
              <a:gd name="connsiteX7" fmla="*/ 1733499 w 3643243"/>
              <a:gd name="connsiteY7" fmla="*/ 101 h 3529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3243" h="3529302">
                <a:moveTo>
                  <a:pt x="1733499" y="101"/>
                </a:moveTo>
                <a:cubicBezTo>
                  <a:pt x="1781367" y="699"/>
                  <a:pt x="1829894" y="3965"/>
                  <a:pt x="1879032" y="10137"/>
                </a:cubicBezTo>
                <a:cubicBezTo>
                  <a:pt x="2843412" y="202782"/>
                  <a:pt x="3515202" y="911597"/>
                  <a:pt x="3624111" y="1556495"/>
                </a:cubicBezTo>
                <a:cubicBezTo>
                  <a:pt x="3733021" y="2201394"/>
                  <a:pt x="3365404" y="2931605"/>
                  <a:pt x="2815655" y="3277800"/>
                </a:cubicBezTo>
                <a:cubicBezTo>
                  <a:pt x="2265907" y="3623995"/>
                  <a:pt x="1547253" y="3551738"/>
                  <a:pt x="1104347" y="3421282"/>
                </a:cubicBezTo>
                <a:cubicBezTo>
                  <a:pt x="661443" y="3290825"/>
                  <a:pt x="312850" y="2903490"/>
                  <a:pt x="158226" y="2495066"/>
                </a:cubicBezTo>
                <a:cubicBezTo>
                  <a:pt x="3602" y="2086641"/>
                  <a:pt x="-110197" y="1384888"/>
                  <a:pt x="176604" y="970733"/>
                </a:cubicBezTo>
                <a:cubicBezTo>
                  <a:pt x="445480" y="582463"/>
                  <a:pt x="1015474" y="-8872"/>
                  <a:pt x="1733499" y="10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61909" y="1996540"/>
            <a:ext cx="5099448" cy="40825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61909" y="6356350"/>
            <a:ext cx="3172685" cy="365125"/>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sp>
        <p:nvSpPr>
          <p:cNvPr id="9" name="Star: 7 Points 2">
            <a:extLst>
              <a:ext uri="{FF2B5EF4-FFF2-40B4-BE49-F238E27FC236}">
                <a16:creationId xmlns:a16="http://schemas.microsoft.com/office/drawing/2014/main" id="{4D992FEB-30B5-0081-357C-23D9BD7B9108}"/>
              </a:ext>
            </a:extLst>
          </p:cNvPr>
          <p:cNvSpPr/>
          <p:nvPr/>
        </p:nvSpPr>
        <p:spPr>
          <a:xfrm rot="14040461">
            <a:off x="2721815" y="671469"/>
            <a:ext cx="2138987" cy="2029695"/>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68546 w 5102527"/>
              <a:gd name="connsiteY6" fmla="*/ 557980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349202 w 5283459"/>
              <a:gd name="connsiteY12" fmla="*/ 3472552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163959 w 5283459"/>
              <a:gd name="connsiteY12" fmla="*/ 3382797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993481"/>
              <a:gd name="connsiteX1" fmla="*/ 1612943 w 5283459"/>
              <a:gd name="connsiteY1" fmla="*/ 2131595 h 4993481"/>
              <a:gd name="connsiteX2" fmla="*/ 485508 w 5283459"/>
              <a:gd name="connsiteY2" fmla="*/ 933726 h 4993481"/>
              <a:gd name="connsiteX3" fmla="*/ 2253602 w 5283459"/>
              <a:gd name="connsiteY3" fmla="*/ 1457047 h 4993481"/>
              <a:gd name="connsiteX4" fmla="*/ 2767495 w 5283459"/>
              <a:gd name="connsiteY4" fmla="*/ 0 h 4993481"/>
              <a:gd name="connsiteX5" fmla="*/ 3119650 w 5283459"/>
              <a:gd name="connsiteY5" fmla="*/ 1641633 h 4993481"/>
              <a:gd name="connsiteX6" fmla="*/ 4668546 w 5283459"/>
              <a:gd name="connsiteY6" fmla="*/ 557980 h 4993481"/>
              <a:gd name="connsiteX7" fmla="*/ 4566662 w 5283459"/>
              <a:gd name="connsiteY7" fmla="*/ 855782 h 4993481"/>
              <a:gd name="connsiteX8" fmla="*/ 3783552 w 5283459"/>
              <a:gd name="connsiteY8" fmla="*/ 2109324 h 4993481"/>
              <a:gd name="connsiteX9" fmla="*/ 5283387 w 5283459"/>
              <a:gd name="connsiteY9" fmla="*/ 2288814 h 4993481"/>
              <a:gd name="connsiteX10" fmla="*/ 3863686 w 5283459"/>
              <a:gd name="connsiteY10" fmla="*/ 2811641 h 4993481"/>
              <a:gd name="connsiteX11" fmla="*/ 4828315 w 5283459"/>
              <a:gd name="connsiteY11" fmla="*/ 3987432 h 4993481"/>
              <a:gd name="connsiteX12" fmla="*/ 3163959 w 5283459"/>
              <a:gd name="connsiteY12" fmla="*/ 3382797 h 4993481"/>
              <a:gd name="connsiteX13" fmla="*/ 3087331 w 5283459"/>
              <a:gd name="connsiteY13" fmla="*/ 4992275 h 4993481"/>
              <a:gd name="connsiteX14" fmla="*/ 2321840 w 5283459"/>
              <a:gd name="connsiteY14" fmla="*/ 3521052 h 4993481"/>
              <a:gd name="connsiteX15" fmla="*/ 1092966 w 5283459"/>
              <a:gd name="connsiteY15" fmla="*/ 4437056 h 4993481"/>
              <a:gd name="connsiteX16" fmla="*/ 1577328 w 5283459"/>
              <a:gd name="connsiteY16" fmla="*/ 2981795 h 4993481"/>
              <a:gd name="connsiteX17" fmla="*/ 1 w 5283459"/>
              <a:gd name="connsiteY17" fmla="*/ 2871567 h 4993481"/>
              <a:gd name="connsiteX0" fmla="*/ 1 w 5283459"/>
              <a:gd name="connsiteY0" fmla="*/ 2871567 h 4993411"/>
              <a:gd name="connsiteX1" fmla="*/ 1612943 w 5283459"/>
              <a:gd name="connsiteY1" fmla="*/ 2131595 h 4993411"/>
              <a:gd name="connsiteX2" fmla="*/ 485508 w 5283459"/>
              <a:gd name="connsiteY2" fmla="*/ 933726 h 4993411"/>
              <a:gd name="connsiteX3" fmla="*/ 2253602 w 5283459"/>
              <a:gd name="connsiteY3" fmla="*/ 1457047 h 4993411"/>
              <a:gd name="connsiteX4" fmla="*/ 2767495 w 5283459"/>
              <a:gd name="connsiteY4" fmla="*/ 0 h 4993411"/>
              <a:gd name="connsiteX5" fmla="*/ 3119650 w 5283459"/>
              <a:gd name="connsiteY5" fmla="*/ 1641633 h 4993411"/>
              <a:gd name="connsiteX6" fmla="*/ 4668546 w 5283459"/>
              <a:gd name="connsiteY6" fmla="*/ 557980 h 4993411"/>
              <a:gd name="connsiteX7" fmla="*/ 4566662 w 5283459"/>
              <a:gd name="connsiteY7" fmla="*/ 855782 h 4993411"/>
              <a:gd name="connsiteX8" fmla="*/ 3783552 w 5283459"/>
              <a:gd name="connsiteY8" fmla="*/ 2109324 h 4993411"/>
              <a:gd name="connsiteX9" fmla="*/ 5283387 w 5283459"/>
              <a:gd name="connsiteY9" fmla="*/ 2288814 h 4993411"/>
              <a:gd name="connsiteX10" fmla="*/ 3863686 w 5283459"/>
              <a:gd name="connsiteY10" fmla="*/ 2811641 h 4993411"/>
              <a:gd name="connsiteX11" fmla="*/ 4828315 w 5283459"/>
              <a:gd name="connsiteY11" fmla="*/ 3987432 h 4993411"/>
              <a:gd name="connsiteX12" fmla="*/ 3163959 w 5283459"/>
              <a:gd name="connsiteY12" fmla="*/ 3382797 h 4993411"/>
              <a:gd name="connsiteX13" fmla="*/ 3087331 w 5283459"/>
              <a:gd name="connsiteY13" fmla="*/ 4992275 h 4993411"/>
              <a:gd name="connsiteX14" fmla="*/ 2321840 w 5283459"/>
              <a:gd name="connsiteY14" fmla="*/ 3521052 h 4993411"/>
              <a:gd name="connsiteX15" fmla="*/ 1092966 w 5283459"/>
              <a:gd name="connsiteY15" fmla="*/ 4437056 h 4993411"/>
              <a:gd name="connsiteX16" fmla="*/ 1577328 w 5283459"/>
              <a:gd name="connsiteY16" fmla="*/ 2981795 h 4993411"/>
              <a:gd name="connsiteX17" fmla="*/ 1 w 5283459"/>
              <a:gd name="connsiteY17" fmla="*/ 2871567 h 4993411"/>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180755 w 5283459"/>
              <a:gd name="connsiteY3" fmla="*/ 1529671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3163959 w 5283459"/>
              <a:gd name="connsiteY13" fmla="*/ 3402890 h 5013502"/>
              <a:gd name="connsiteX14" fmla="*/ 3087331 w 5283459"/>
              <a:gd name="connsiteY14" fmla="*/ 5012368 h 5013502"/>
              <a:gd name="connsiteX15" fmla="*/ 2321840 w 5283459"/>
              <a:gd name="connsiteY15" fmla="*/ 3541145 h 5013502"/>
              <a:gd name="connsiteX16" fmla="*/ 1092966 w 5283459"/>
              <a:gd name="connsiteY16" fmla="*/ 4457149 h 5013502"/>
              <a:gd name="connsiteX17" fmla="*/ 1577328 w 5283459"/>
              <a:gd name="connsiteY17" fmla="*/ 3001888 h 5013502"/>
              <a:gd name="connsiteX18" fmla="*/ 1 w 5283459"/>
              <a:gd name="connsiteY18"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94311 w 5283459"/>
              <a:gd name="connsiteY13" fmla="*/ 4082278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83459" h="5013498">
                <a:moveTo>
                  <a:pt x="1" y="2891660"/>
                </a:moveTo>
                <a:cubicBezTo>
                  <a:pt x="421402" y="2605038"/>
                  <a:pt x="1175071" y="2362267"/>
                  <a:pt x="1612943" y="2151688"/>
                </a:cubicBezTo>
                <a:cubicBezTo>
                  <a:pt x="1425135" y="1952100"/>
                  <a:pt x="548845" y="1144911"/>
                  <a:pt x="485508" y="953819"/>
                </a:cubicBezTo>
                <a:cubicBezTo>
                  <a:pt x="427904" y="900429"/>
                  <a:pt x="2084153" y="1530900"/>
                  <a:pt x="2180755" y="1549764"/>
                </a:cubicBezTo>
                <a:cubicBezTo>
                  <a:pt x="2277889" y="1527089"/>
                  <a:pt x="2436580" y="802670"/>
                  <a:pt x="2534370" y="547725"/>
                </a:cubicBezTo>
                <a:cubicBezTo>
                  <a:pt x="2632160" y="292780"/>
                  <a:pt x="2737746" y="-92410"/>
                  <a:pt x="2767495" y="20093"/>
                </a:cubicBezTo>
                <a:cubicBezTo>
                  <a:pt x="2961050" y="599763"/>
                  <a:pt x="2993754" y="1272211"/>
                  <a:pt x="3119650" y="1661726"/>
                </a:cubicBezTo>
                <a:cubicBezTo>
                  <a:pt x="3607738" y="1302543"/>
                  <a:pt x="4483716" y="544360"/>
                  <a:pt x="4668546" y="578073"/>
                </a:cubicBezTo>
                <a:cubicBezTo>
                  <a:pt x="4748271" y="558769"/>
                  <a:pt x="4702521" y="681319"/>
                  <a:pt x="4566662" y="875875"/>
                </a:cubicBezTo>
                <a:cubicBezTo>
                  <a:pt x="4449964" y="1053206"/>
                  <a:pt x="3900250" y="1952086"/>
                  <a:pt x="3783552" y="2129417"/>
                </a:cubicBezTo>
                <a:cubicBezTo>
                  <a:pt x="4118941" y="2172370"/>
                  <a:pt x="5151874" y="2205688"/>
                  <a:pt x="5283387" y="2308907"/>
                </a:cubicBezTo>
                <a:cubicBezTo>
                  <a:pt x="5292719" y="2451144"/>
                  <a:pt x="4403169" y="2588018"/>
                  <a:pt x="3863686" y="2831734"/>
                </a:cubicBezTo>
                <a:cubicBezTo>
                  <a:pt x="4058045" y="3075911"/>
                  <a:pt x="4536177" y="3608438"/>
                  <a:pt x="4828315" y="4007525"/>
                </a:cubicBezTo>
                <a:cubicBezTo>
                  <a:pt x="4911639" y="4126610"/>
                  <a:pt x="4971704" y="4183050"/>
                  <a:pt x="4694311" y="4082278"/>
                </a:cubicBezTo>
                <a:cubicBezTo>
                  <a:pt x="4416918" y="3981506"/>
                  <a:pt x="3318923" y="3462909"/>
                  <a:pt x="3163959" y="3402890"/>
                </a:cubicBezTo>
                <a:cubicBezTo>
                  <a:pt x="3117583" y="3718197"/>
                  <a:pt x="3168162" y="4723566"/>
                  <a:pt x="3087331" y="5012368"/>
                </a:cubicBezTo>
                <a:cubicBezTo>
                  <a:pt x="2951036" y="5060838"/>
                  <a:pt x="2342026" y="3535238"/>
                  <a:pt x="2321840" y="3541145"/>
                </a:cubicBezTo>
                <a:cubicBezTo>
                  <a:pt x="2151792" y="3590905"/>
                  <a:pt x="1238296" y="4593232"/>
                  <a:pt x="1092966" y="4457149"/>
                </a:cubicBezTo>
                <a:cubicBezTo>
                  <a:pt x="1167837" y="3979267"/>
                  <a:pt x="1449412" y="3441881"/>
                  <a:pt x="1577328" y="3001888"/>
                </a:cubicBezTo>
                <a:cubicBezTo>
                  <a:pt x="1489335" y="2930557"/>
                  <a:pt x="52036" y="3028476"/>
                  <a:pt x="1" y="289166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2822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646981"/>
            <a:ext cx="3924475" cy="177482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437418"/>
            <a:ext cx="3924475" cy="361590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Picture Placeholder 6">
            <a:extLst>
              <a:ext uri="{FF2B5EF4-FFF2-40B4-BE49-F238E27FC236}">
                <a16:creationId xmlns:a16="http://schemas.microsoft.com/office/drawing/2014/main" id="{1D1D621C-D743-9FD4-3A9F-E53834521BDD}"/>
              </a:ext>
            </a:extLst>
          </p:cNvPr>
          <p:cNvSpPr>
            <a:spLocks noGrp="1"/>
          </p:cNvSpPr>
          <p:nvPr>
            <p:ph type="pic" sz="quarter" idx="13" hasCustomPrompt="1"/>
          </p:nvPr>
        </p:nvSpPr>
        <p:spPr>
          <a:xfrm>
            <a:off x="5630779" y="1"/>
            <a:ext cx="6561221" cy="6857999"/>
          </a:xfrm>
          <a:custGeom>
            <a:avLst/>
            <a:gdLst>
              <a:gd name="connsiteX0" fmla="*/ 163902 w 6576203"/>
              <a:gd name="connsiteY0" fmla="*/ 0 h 6857999"/>
              <a:gd name="connsiteX1" fmla="*/ 6576203 w 6576203"/>
              <a:gd name="connsiteY1" fmla="*/ 0 h 6857999"/>
              <a:gd name="connsiteX2" fmla="*/ 6576203 w 6576203"/>
              <a:gd name="connsiteY2" fmla="*/ 6857999 h 6857999"/>
              <a:gd name="connsiteX3" fmla="*/ 0 w 6576203"/>
              <a:gd name="connsiteY3" fmla="*/ 6857999 h 6857999"/>
              <a:gd name="connsiteX4" fmla="*/ 163902 w 6576203"/>
              <a:gd name="connsiteY4" fmla="*/ 0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03" h="6857999">
                <a:moveTo>
                  <a:pt x="163902" y="0"/>
                </a:moveTo>
                <a:lnTo>
                  <a:pt x="6576203" y="0"/>
                </a:lnTo>
                <a:lnTo>
                  <a:pt x="6576203" y="6857999"/>
                </a:lnTo>
                <a:lnTo>
                  <a:pt x="0" y="6857999"/>
                </a:lnTo>
                <a:cubicBezTo>
                  <a:pt x="129396" y="5080957"/>
                  <a:pt x="-17253" y="1388853"/>
                  <a:pt x="163902"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0790" y="6341919"/>
            <a:ext cx="2649449" cy="365125"/>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350239" y="6356350"/>
            <a:ext cx="1267193" cy="365125"/>
          </a:xfrm>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799288" y="6356350"/>
            <a:ext cx="491834" cy="365125"/>
          </a:xfrm>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451039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530973"/>
            <a:ext cx="5395210" cy="145651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Picture Placeholder 6">
            <a:extLst>
              <a:ext uri="{FF2B5EF4-FFF2-40B4-BE49-F238E27FC236}">
                <a16:creationId xmlns:a16="http://schemas.microsoft.com/office/drawing/2014/main" id="{F7C14F03-5F69-CD7A-5E41-41F01F7E1B25}"/>
              </a:ext>
            </a:extLst>
          </p:cNvPr>
          <p:cNvSpPr>
            <a:spLocks noGrp="1"/>
          </p:cNvSpPr>
          <p:nvPr>
            <p:ph type="pic" sz="quarter" idx="13" hasCustomPrompt="1"/>
          </p:nvPr>
        </p:nvSpPr>
        <p:spPr>
          <a:xfrm rot="21445552">
            <a:off x="6850601" y="1238846"/>
            <a:ext cx="4920503" cy="5710219"/>
          </a:xfrm>
          <a:custGeom>
            <a:avLst/>
            <a:gdLst>
              <a:gd name="connsiteX0" fmla="*/ 411479 w 4071298"/>
              <a:gd name="connsiteY0" fmla="*/ 0 h 4927971"/>
              <a:gd name="connsiteX1" fmla="*/ 4066810 w 4071298"/>
              <a:gd name="connsiteY1" fmla="*/ 297084 h 4927971"/>
              <a:gd name="connsiteX2" fmla="*/ 3830054 w 4071298"/>
              <a:gd name="connsiteY2" fmla="*/ 3228906 h 4927971"/>
              <a:gd name="connsiteX3" fmla="*/ 3682055 w 4071298"/>
              <a:gd name="connsiteY3" fmla="*/ 4820224 h 4927971"/>
              <a:gd name="connsiteX4" fmla="*/ 3667113 w 4071298"/>
              <a:gd name="connsiteY4" fmla="*/ 4927971 h 4927971"/>
              <a:gd name="connsiteX5" fmla="*/ 0 w 4071298"/>
              <a:gd name="connsiteY5" fmla="*/ 4680097 h 4927971"/>
              <a:gd name="connsiteX6" fmla="*/ 411479 w 4071298"/>
              <a:gd name="connsiteY6" fmla="*/ 0 h 492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1298" h="4927971">
                <a:moveTo>
                  <a:pt x="411479" y="0"/>
                </a:moveTo>
                <a:lnTo>
                  <a:pt x="4066810" y="297084"/>
                </a:lnTo>
                <a:cubicBezTo>
                  <a:pt x="4106050" y="347981"/>
                  <a:pt x="3876383" y="2404020"/>
                  <a:pt x="3830054" y="3228906"/>
                </a:cubicBezTo>
                <a:cubicBezTo>
                  <a:pt x="3794913" y="3746516"/>
                  <a:pt x="3746275" y="4289908"/>
                  <a:pt x="3682055" y="4820224"/>
                </a:cubicBezTo>
                <a:lnTo>
                  <a:pt x="3667113" y="4927971"/>
                </a:lnTo>
                <a:lnTo>
                  <a:pt x="0" y="4680097"/>
                </a:lnTo>
                <a:cubicBezTo>
                  <a:pt x="63787" y="3377506"/>
                  <a:pt x="224565" y="1779657"/>
                  <a:pt x="41147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294911" y="6356350"/>
            <a:ext cx="1801089" cy="365125"/>
          </a:xfrm>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B6F15528-21DE-4FAA-801E-634DDDAF4B2B}" type="slidenum">
              <a:rPr lang="en-GB" smtClean="0"/>
              <a:t>‹#›</a:t>
            </a:fld>
            <a:endParaRPr lang="en-GB"/>
          </a:p>
        </p:txBody>
      </p:sp>
      <p:sp>
        <p:nvSpPr>
          <p:cNvPr id="17" name="Freeform: Shape 16">
            <a:extLst>
              <a:ext uri="{FF2B5EF4-FFF2-40B4-BE49-F238E27FC236}">
                <a16:creationId xmlns:a16="http://schemas.microsoft.com/office/drawing/2014/main" id="{CCAB591D-BAA9-AC99-31C1-486B4E5000CC}"/>
              </a:ext>
            </a:extLst>
          </p:cNvPr>
          <p:cNvSpPr/>
          <p:nvPr/>
        </p:nvSpPr>
        <p:spPr>
          <a:xfrm rot="20950976">
            <a:off x="10293274" y="488579"/>
            <a:ext cx="1998763" cy="950307"/>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91884"/>
              <a:gd name="connsiteX1" fmla="*/ 116789 w 2876897"/>
              <a:gd name="connsiteY1" fmla="*/ 590029 h 1591884"/>
              <a:gd name="connsiteX2" fmla="*/ 0 w 2876897"/>
              <a:gd name="connsiteY2" fmla="*/ 83689 h 1591884"/>
              <a:gd name="connsiteX3" fmla="*/ 574390 w 2876897"/>
              <a:gd name="connsiteY3" fmla="*/ 0 h 1591884"/>
              <a:gd name="connsiteX4" fmla="*/ 592822 w 2876897"/>
              <a:gd name="connsiteY4" fmla="*/ 142333 h 1591884"/>
              <a:gd name="connsiteX5" fmla="*/ 1077920 w 2876897"/>
              <a:gd name="connsiteY5" fmla="*/ 764841 h 1591884"/>
              <a:gd name="connsiteX6" fmla="*/ 1791731 w 2876897"/>
              <a:gd name="connsiteY6" fmla="*/ 767945 h 1591884"/>
              <a:gd name="connsiteX7" fmla="*/ 2126592 w 2876897"/>
              <a:gd name="connsiteY7" fmla="*/ 478752 h 1591884"/>
              <a:gd name="connsiteX8" fmla="*/ 2210912 w 2876897"/>
              <a:gd name="connsiteY8" fmla="*/ 23807 h 1591884"/>
              <a:gd name="connsiteX9" fmla="*/ 2876897 w 2876897"/>
              <a:gd name="connsiteY9" fmla="*/ 39276 h 1591884"/>
              <a:gd name="connsiteX10" fmla="*/ 2096211 w 2876897"/>
              <a:gd name="connsiteY10" fmla="*/ 1461348 h 1591884"/>
              <a:gd name="connsiteX11" fmla="*/ 698505 w 2876897"/>
              <a:gd name="connsiteY11" fmla="*/ 1390335 h 1591884"/>
              <a:gd name="connsiteX0" fmla="*/ 698505 w 2876897"/>
              <a:gd name="connsiteY0" fmla="*/ 1390335 h 1549509"/>
              <a:gd name="connsiteX1" fmla="*/ 116789 w 2876897"/>
              <a:gd name="connsiteY1" fmla="*/ 590029 h 1549509"/>
              <a:gd name="connsiteX2" fmla="*/ 0 w 2876897"/>
              <a:gd name="connsiteY2" fmla="*/ 83689 h 1549509"/>
              <a:gd name="connsiteX3" fmla="*/ 574390 w 2876897"/>
              <a:gd name="connsiteY3" fmla="*/ 0 h 1549509"/>
              <a:gd name="connsiteX4" fmla="*/ 592822 w 2876897"/>
              <a:gd name="connsiteY4" fmla="*/ 142333 h 1549509"/>
              <a:gd name="connsiteX5" fmla="*/ 1077920 w 2876897"/>
              <a:gd name="connsiteY5" fmla="*/ 764841 h 1549509"/>
              <a:gd name="connsiteX6" fmla="*/ 1791731 w 2876897"/>
              <a:gd name="connsiteY6" fmla="*/ 767945 h 1549509"/>
              <a:gd name="connsiteX7" fmla="*/ 2126592 w 2876897"/>
              <a:gd name="connsiteY7" fmla="*/ 478752 h 1549509"/>
              <a:gd name="connsiteX8" fmla="*/ 2210912 w 2876897"/>
              <a:gd name="connsiteY8" fmla="*/ 23807 h 1549509"/>
              <a:gd name="connsiteX9" fmla="*/ 2876897 w 2876897"/>
              <a:gd name="connsiteY9" fmla="*/ 39276 h 1549509"/>
              <a:gd name="connsiteX10" fmla="*/ 2096211 w 2876897"/>
              <a:gd name="connsiteY10" fmla="*/ 1461348 h 1549509"/>
              <a:gd name="connsiteX11" fmla="*/ 698505 w 2876897"/>
              <a:gd name="connsiteY11" fmla="*/ 1390335 h 1549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49509">
                <a:moveTo>
                  <a:pt x="698505" y="1390335"/>
                </a:moveTo>
                <a:cubicBezTo>
                  <a:pt x="382179" y="1190875"/>
                  <a:pt x="233206" y="807803"/>
                  <a:pt x="116789" y="590029"/>
                </a:cubicBezTo>
                <a:cubicBezTo>
                  <a:pt x="372" y="3722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227007" y="164432"/>
                  <a:pt x="2210912" y="23807"/>
                </a:cubicBezTo>
                <a:lnTo>
                  <a:pt x="2876897" y="39276"/>
                </a:lnTo>
                <a:cubicBezTo>
                  <a:pt x="2854819" y="291776"/>
                  <a:pt x="2721442" y="1173237"/>
                  <a:pt x="2096211" y="1461348"/>
                </a:cubicBezTo>
                <a:cubicBezTo>
                  <a:pt x="1609321" y="1617817"/>
                  <a:pt x="1025448" y="1548465"/>
                  <a:pt x="698505" y="1390335"/>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8467844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530973"/>
            <a:ext cx="5395210" cy="145651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9966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Picture Placeholder 21">
            <a:extLst>
              <a:ext uri="{FF2B5EF4-FFF2-40B4-BE49-F238E27FC236}">
                <a16:creationId xmlns:a16="http://schemas.microsoft.com/office/drawing/2014/main" id="{28BC5525-CF2B-61B7-2A74-6DE992B6BCDC}"/>
              </a:ext>
            </a:extLst>
          </p:cNvPr>
          <p:cNvSpPr>
            <a:spLocks noGrp="1"/>
          </p:cNvSpPr>
          <p:nvPr>
            <p:ph type="pic" sz="quarter" idx="13" hasCustomPrompt="1"/>
          </p:nvPr>
        </p:nvSpPr>
        <p:spPr>
          <a:xfrm rot="21429196">
            <a:off x="6624315" y="183622"/>
            <a:ext cx="5543342" cy="6080538"/>
          </a:xfrm>
          <a:custGeom>
            <a:avLst/>
            <a:gdLst>
              <a:gd name="connsiteX0" fmla="*/ 516568 w 5543342"/>
              <a:gd name="connsiteY0" fmla="*/ 0 h 6080538"/>
              <a:gd name="connsiteX1" fmla="*/ 5542764 w 5543342"/>
              <a:gd name="connsiteY1" fmla="*/ 510009 h 6080538"/>
              <a:gd name="connsiteX2" fmla="*/ 5340089 w 5543342"/>
              <a:gd name="connsiteY2" fmla="*/ 3610175 h 6080538"/>
              <a:gd name="connsiteX3" fmla="*/ 5118358 w 5543342"/>
              <a:gd name="connsiteY3" fmla="*/ 6080538 h 6080538"/>
              <a:gd name="connsiteX4" fmla="*/ 1287318 w 5543342"/>
              <a:gd name="connsiteY4" fmla="*/ 5769564 h 6080538"/>
              <a:gd name="connsiteX5" fmla="*/ 1291721 w 5543342"/>
              <a:gd name="connsiteY5" fmla="*/ 5758465 h 6080538"/>
              <a:gd name="connsiteX6" fmla="*/ 1332268 w 5543342"/>
              <a:gd name="connsiteY6" fmla="*/ 5554724 h 6080538"/>
              <a:gd name="connsiteX7" fmla="*/ 1006825 w 5543342"/>
              <a:gd name="connsiteY7" fmla="*/ 4870534 h 6080538"/>
              <a:gd name="connsiteX8" fmla="*/ 420574 w 5543342"/>
              <a:gd name="connsiteY8" fmla="*/ 4651036 h 6080538"/>
              <a:gd name="connsiteX9" fmla="*/ 16166 w 5543342"/>
              <a:gd name="connsiteY9" fmla="*/ 4725372 h 6080538"/>
              <a:gd name="connsiteX10" fmla="*/ 0 w 5543342"/>
              <a:gd name="connsiteY10" fmla="*/ 4733953 h 6080538"/>
              <a:gd name="connsiteX11" fmla="*/ 25673 w 5543342"/>
              <a:gd name="connsiteY11" fmla="*/ 4477145 h 6080538"/>
              <a:gd name="connsiteX12" fmla="*/ 268217 w 5543342"/>
              <a:gd name="connsiteY12" fmla="*/ 2031585 h 6080538"/>
              <a:gd name="connsiteX13" fmla="*/ 494239 w 5543342"/>
              <a:gd name="connsiteY13" fmla="*/ 128602 h 608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43342" h="6080538">
                <a:moveTo>
                  <a:pt x="516568" y="0"/>
                </a:moveTo>
                <a:lnTo>
                  <a:pt x="5542764" y="510009"/>
                </a:lnTo>
                <a:cubicBezTo>
                  <a:pt x="5553671" y="891546"/>
                  <a:pt x="5407648" y="2576786"/>
                  <a:pt x="5340089" y="3610175"/>
                </a:cubicBezTo>
                <a:cubicBezTo>
                  <a:pt x="5278007" y="4570989"/>
                  <a:pt x="5231601" y="5375940"/>
                  <a:pt x="5118358" y="6080538"/>
                </a:cubicBezTo>
                <a:lnTo>
                  <a:pt x="1287318" y="5769564"/>
                </a:lnTo>
                <a:lnTo>
                  <a:pt x="1291721" y="5758465"/>
                </a:lnTo>
                <a:cubicBezTo>
                  <a:pt x="1317526" y="5680617"/>
                  <a:pt x="1331151" y="5609386"/>
                  <a:pt x="1332268" y="5554724"/>
                </a:cubicBezTo>
                <a:cubicBezTo>
                  <a:pt x="1336735" y="5336075"/>
                  <a:pt x="1158774" y="5021148"/>
                  <a:pt x="1006825" y="4870534"/>
                </a:cubicBezTo>
                <a:cubicBezTo>
                  <a:pt x="854876" y="4719919"/>
                  <a:pt x="606104" y="4621003"/>
                  <a:pt x="420574" y="4651036"/>
                </a:cubicBezTo>
                <a:cubicBezTo>
                  <a:pt x="304618" y="4669807"/>
                  <a:pt x="163887" y="4661920"/>
                  <a:pt x="16166" y="4725372"/>
                </a:cubicBezTo>
                <a:lnTo>
                  <a:pt x="0" y="4733953"/>
                </a:lnTo>
                <a:lnTo>
                  <a:pt x="25673" y="4477145"/>
                </a:lnTo>
                <a:cubicBezTo>
                  <a:pt x="109984" y="3645971"/>
                  <a:pt x="226715" y="2587322"/>
                  <a:pt x="268217" y="2031585"/>
                </a:cubicBezTo>
                <a:cubicBezTo>
                  <a:pt x="323179" y="1411943"/>
                  <a:pt x="397647" y="762029"/>
                  <a:pt x="494239" y="12860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552711" y="6356350"/>
            <a:ext cx="1801089" cy="365125"/>
          </a:xfrm>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B6F15528-21DE-4FAA-801E-634DDDAF4B2B}" type="slidenum">
              <a:rPr lang="en-GB" smtClean="0"/>
              <a:t>‹#›</a:t>
            </a:fld>
            <a:endParaRPr lang="en-GB"/>
          </a:p>
        </p:txBody>
      </p:sp>
      <p:sp>
        <p:nvSpPr>
          <p:cNvPr id="20" name="Oval 28">
            <a:extLst>
              <a:ext uri="{FF2B5EF4-FFF2-40B4-BE49-F238E27FC236}">
                <a16:creationId xmlns:a16="http://schemas.microsoft.com/office/drawing/2014/main" id="{1B4BC684-4AF2-808F-7211-8B63C550A059}"/>
              </a:ext>
            </a:extLst>
          </p:cNvPr>
          <p:cNvSpPr/>
          <p:nvPr/>
        </p:nvSpPr>
        <p:spPr>
          <a:xfrm rot="2599426">
            <a:off x="6252667" y="4935505"/>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DCE8AB87-6DEE-5CAA-3E21-056B4B855423}"/>
              </a:ext>
            </a:extLst>
          </p:cNvPr>
          <p:cNvGrpSpPr/>
          <p:nvPr/>
        </p:nvGrpSpPr>
        <p:grpSpPr>
          <a:xfrm flipH="1">
            <a:off x="6891213" y="5570054"/>
            <a:ext cx="626222" cy="449746"/>
            <a:chOff x="10056508" y="3477013"/>
            <a:chExt cx="713092" cy="512135"/>
          </a:xfrm>
        </p:grpSpPr>
        <p:sp>
          <p:nvSpPr>
            <p:cNvPr id="34" name="Freeform: Shape 13">
              <a:extLst>
                <a:ext uri="{FF2B5EF4-FFF2-40B4-BE49-F238E27FC236}">
                  <a16:creationId xmlns:a16="http://schemas.microsoft.com/office/drawing/2014/main" id="{2C30964C-23D6-6A1F-9B3D-211EE16A296B}"/>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222C6CE2-D5F6-D391-6769-2FA1C4CDD625}"/>
                </a:ext>
              </a:extLst>
            </p:cNvPr>
            <p:cNvSpPr/>
            <p:nvPr/>
          </p:nvSpPr>
          <p:spPr>
            <a:xfrm flipH="1">
              <a:off x="10462097" y="347701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15">
              <a:extLst>
                <a:ext uri="{FF2B5EF4-FFF2-40B4-BE49-F238E27FC236}">
                  <a16:creationId xmlns:a16="http://schemas.microsoft.com/office/drawing/2014/main" id="{8A70E6DA-2CCB-333F-CF01-25091DD49D9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7032E2D2-EED1-81D7-BCB0-617356BCDEAA}"/>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17">
              <a:extLst>
                <a:ext uri="{FF2B5EF4-FFF2-40B4-BE49-F238E27FC236}">
                  <a16:creationId xmlns:a16="http://schemas.microsoft.com/office/drawing/2014/main" id="{7D4E2E0E-0263-345D-95F4-1DBE004F10AD}"/>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6227828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345440"/>
            <a:ext cx="6472566" cy="1133246"/>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494301"/>
            <a:ext cx="6472566" cy="460169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8" y="6356350"/>
            <a:ext cx="3242623" cy="365125"/>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740976" y="6356350"/>
            <a:ext cx="1801089" cy="365125"/>
          </a:xfrm>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644241" y="6356350"/>
            <a:ext cx="547255" cy="365125"/>
          </a:xfrm>
        </p:spPr>
        <p:txBody>
          <a:bodyPr/>
          <a:lstStyle/>
          <a:p>
            <a:fld id="{B6F15528-21DE-4FAA-801E-634DDDAF4B2B}" type="slidenum">
              <a:rPr lang="en-GB" smtClean="0"/>
              <a:t>‹#›</a:t>
            </a:fld>
            <a:endParaRPr lang="en-GB"/>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8044872" y="0"/>
            <a:ext cx="4147127"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3903808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4426528"/>
            <a:ext cx="3853453" cy="1689602"/>
          </a:xfrm>
        </p:spPr>
        <p:txBody>
          <a:bodyPr anchor="t"/>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6976598F-F6AF-BB82-8775-D6BCA6D905E1}"/>
              </a:ext>
            </a:extLst>
          </p:cNvPr>
          <p:cNvSpPr>
            <a:spLocks noGrp="1"/>
          </p:cNvSpPr>
          <p:nvPr>
            <p:ph type="pic" sz="quarter" idx="13" hasCustomPrompt="1"/>
          </p:nvPr>
        </p:nvSpPr>
        <p:spPr>
          <a:xfrm>
            <a:off x="0" y="0"/>
            <a:ext cx="12192000" cy="4106174"/>
          </a:xfrm>
          <a:custGeom>
            <a:avLst/>
            <a:gdLst>
              <a:gd name="connsiteX0" fmla="*/ 0 w 12192000"/>
              <a:gd name="connsiteY0" fmla="*/ 0 h 4106174"/>
              <a:gd name="connsiteX1" fmla="*/ 12192000 w 12192000"/>
              <a:gd name="connsiteY1" fmla="*/ 0 h 4106174"/>
              <a:gd name="connsiteX2" fmla="*/ 12192000 w 12192000"/>
              <a:gd name="connsiteY2" fmla="*/ 4031835 h 4106174"/>
              <a:gd name="connsiteX3" fmla="*/ 0 w 12192000"/>
              <a:gd name="connsiteY3" fmla="*/ 3969361 h 4106174"/>
            </a:gdLst>
            <a:ahLst/>
            <a:cxnLst>
              <a:cxn ang="0">
                <a:pos x="connsiteX0" y="connsiteY0"/>
              </a:cxn>
              <a:cxn ang="0">
                <a:pos x="connsiteX1" y="connsiteY1"/>
              </a:cxn>
              <a:cxn ang="0">
                <a:pos x="connsiteX2" y="connsiteY2"/>
              </a:cxn>
              <a:cxn ang="0">
                <a:pos x="connsiteX3" y="connsiteY3"/>
              </a:cxn>
            </a:cxnLst>
            <a:rect l="l" t="t" r="r" b="b"/>
            <a:pathLst>
              <a:path w="12192000" h="4106174">
                <a:moveTo>
                  <a:pt x="0" y="0"/>
                </a:moveTo>
                <a:lnTo>
                  <a:pt x="12192000" y="0"/>
                </a:lnTo>
                <a:lnTo>
                  <a:pt x="12192000" y="4031835"/>
                </a:lnTo>
                <a:cubicBezTo>
                  <a:pt x="8158670" y="4281734"/>
                  <a:pt x="3051835" y="3807967"/>
                  <a:pt x="0" y="3969361"/>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925961" y="4426528"/>
            <a:ext cx="6602723" cy="18588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849103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59" y="947783"/>
            <a:ext cx="3055595" cy="1570973"/>
          </a:xfrm>
        </p:spPr>
        <p:txBody>
          <a:bodyPr anchor="t"/>
          <a:lstStyle/>
          <a:p>
            <a:r>
              <a:rPr lang="en-US"/>
              <a:t>Click to edit Master title style</a:t>
            </a:r>
            <a:endParaRPr lang="en-US" dirty="0"/>
          </a:p>
        </p:txBody>
      </p:sp>
      <p:sp>
        <p:nvSpPr>
          <p:cNvPr id="14" name="Picture Placeholder 13">
            <a:extLst>
              <a:ext uri="{FF2B5EF4-FFF2-40B4-BE49-F238E27FC236}">
                <a16:creationId xmlns:a16="http://schemas.microsoft.com/office/drawing/2014/main" id="{3D01256D-37B2-9E09-91D3-E0A708DD5B76}"/>
              </a:ext>
            </a:extLst>
          </p:cNvPr>
          <p:cNvSpPr>
            <a:spLocks noGrp="1"/>
          </p:cNvSpPr>
          <p:nvPr>
            <p:ph type="pic" sz="quarter" idx="13" hasCustomPrompt="1"/>
          </p:nvPr>
        </p:nvSpPr>
        <p:spPr>
          <a:xfrm>
            <a:off x="375586" y="3232355"/>
            <a:ext cx="3496759" cy="2961002"/>
          </a:xfrm>
          <a:custGeom>
            <a:avLst/>
            <a:gdLst>
              <a:gd name="connsiteX0" fmla="*/ 3341940 w 3496759"/>
              <a:gd name="connsiteY0" fmla="*/ 0 h 2961002"/>
              <a:gd name="connsiteX1" fmla="*/ 3496759 w 3496759"/>
              <a:gd name="connsiteY1" fmla="*/ 2746153 h 2961002"/>
              <a:gd name="connsiteX2" fmla="*/ 136061 w 3496759"/>
              <a:gd name="connsiteY2" fmla="*/ 2961002 h 2961002"/>
              <a:gd name="connsiteX3" fmla="*/ 0 w 3496759"/>
              <a:gd name="connsiteY3" fmla="*/ 174175 h 2961002"/>
              <a:gd name="connsiteX4" fmla="*/ 2023692 w 3496759"/>
              <a:gd name="connsiteY4" fmla="*/ 64436 h 2961002"/>
              <a:gd name="connsiteX5" fmla="*/ 2256538 w 3496759"/>
              <a:gd name="connsiteY5" fmla="*/ 52682 h 2961002"/>
              <a:gd name="connsiteX6" fmla="*/ 2247977 w 3496759"/>
              <a:gd name="connsiteY6" fmla="*/ 72592 h 2961002"/>
              <a:gd name="connsiteX7" fmla="*/ 2225535 w 3496759"/>
              <a:gd name="connsiteY7" fmla="*/ 164386 h 2961002"/>
              <a:gd name="connsiteX8" fmla="*/ 2307513 w 3496759"/>
              <a:gd name="connsiteY8" fmla="*/ 318345 h 2961002"/>
              <a:gd name="connsiteX9" fmla="*/ 2428894 w 3496759"/>
              <a:gd name="connsiteY9" fmla="*/ 296195 h 2961002"/>
              <a:gd name="connsiteX10" fmla="*/ 2542559 w 3496759"/>
              <a:gd name="connsiteY10" fmla="*/ 145939 h 2961002"/>
              <a:gd name="connsiteX11" fmla="*/ 2634775 w 3496759"/>
              <a:gd name="connsiteY11" fmla="*/ 309655 h 2961002"/>
              <a:gd name="connsiteX12" fmla="*/ 2816626 w 3496759"/>
              <a:gd name="connsiteY12" fmla="*/ 238732 h 2961002"/>
              <a:gd name="connsiteX13" fmla="*/ 2795835 w 3496759"/>
              <a:gd name="connsiteY13" fmla="*/ 69972 h 2961002"/>
              <a:gd name="connsiteX14" fmla="*/ 2988306 w 3496759"/>
              <a:gd name="connsiteY14" fmla="*/ 94882 h 2961002"/>
              <a:gd name="connsiteX15" fmla="*/ 3087045 w 3496759"/>
              <a:gd name="connsiteY15" fmla="*/ 18236 h 2961002"/>
              <a:gd name="connsiteX16" fmla="*/ 3090490 w 3496759"/>
              <a:gd name="connsiteY16" fmla="*/ 11851 h 296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96759" h="2961002">
                <a:moveTo>
                  <a:pt x="3341940" y="0"/>
                </a:moveTo>
                <a:cubicBezTo>
                  <a:pt x="3388811" y="328615"/>
                  <a:pt x="3495783" y="2199740"/>
                  <a:pt x="3496759" y="2746153"/>
                </a:cubicBezTo>
                <a:cubicBezTo>
                  <a:pt x="2830638" y="2812104"/>
                  <a:pt x="2024969" y="2898919"/>
                  <a:pt x="136061" y="2961002"/>
                </a:cubicBezTo>
                <a:lnTo>
                  <a:pt x="0" y="174175"/>
                </a:lnTo>
                <a:cubicBezTo>
                  <a:pt x="538808" y="142959"/>
                  <a:pt x="1275643" y="102721"/>
                  <a:pt x="2023692" y="64436"/>
                </a:cubicBezTo>
                <a:lnTo>
                  <a:pt x="2256538" y="52682"/>
                </a:lnTo>
                <a:lnTo>
                  <a:pt x="2247977" y="72592"/>
                </a:lnTo>
                <a:cubicBezTo>
                  <a:pt x="2240248" y="92031"/>
                  <a:pt x="2232645" y="117050"/>
                  <a:pt x="2225535" y="164386"/>
                </a:cubicBezTo>
                <a:cubicBezTo>
                  <a:pt x="2225563" y="203480"/>
                  <a:pt x="2250847" y="290232"/>
                  <a:pt x="2307513" y="318345"/>
                </a:cubicBezTo>
                <a:cubicBezTo>
                  <a:pt x="2344791" y="326112"/>
                  <a:pt x="2414670" y="322165"/>
                  <a:pt x="2428894" y="296195"/>
                </a:cubicBezTo>
                <a:cubicBezTo>
                  <a:pt x="2466212" y="257288"/>
                  <a:pt x="2498126" y="241730"/>
                  <a:pt x="2542559" y="145939"/>
                </a:cubicBezTo>
                <a:cubicBezTo>
                  <a:pt x="2569521" y="242163"/>
                  <a:pt x="2581981" y="259052"/>
                  <a:pt x="2634775" y="309655"/>
                </a:cubicBezTo>
                <a:cubicBezTo>
                  <a:pt x="2686012" y="332441"/>
                  <a:pt x="2790537" y="339486"/>
                  <a:pt x="2816626" y="238732"/>
                </a:cubicBezTo>
                <a:cubicBezTo>
                  <a:pt x="2824521" y="199579"/>
                  <a:pt x="2836745" y="187278"/>
                  <a:pt x="2795835" y="69972"/>
                </a:cubicBezTo>
                <a:cubicBezTo>
                  <a:pt x="2883067" y="76228"/>
                  <a:pt x="2867248" y="109075"/>
                  <a:pt x="2988306" y="94882"/>
                </a:cubicBezTo>
                <a:cubicBezTo>
                  <a:pt x="3021738" y="85848"/>
                  <a:pt x="3062455" y="54549"/>
                  <a:pt x="3087045" y="18236"/>
                </a:cubicBezTo>
                <a:lnTo>
                  <a:pt x="3090490" y="11851"/>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7783"/>
            <a:ext cx="7298771" cy="524557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B6F15528-21DE-4FAA-801E-634DDDAF4B2B}" type="slidenum">
              <a:rPr lang="en-GB" smtClean="0"/>
              <a:t>‹#›</a:t>
            </a:fld>
            <a:endParaRPr lang="en-GB"/>
          </a:p>
        </p:txBody>
      </p:sp>
      <p:sp>
        <p:nvSpPr>
          <p:cNvPr id="10" name="Star: 7 Points 2">
            <a:extLst>
              <a:ext uri="{FF2B5EF4-FFF2-40B4-BE49-F238E27FC236}">
                <a16:creationId xmlns:a16="http://schemas.microsoft.com/office/drawing/2014/main" id="{4B69A2B3-DC5F-4BAB-2C1B-EF6211D96C5F}"/>
              </a:ext>
            </a:extLst>
          </p:cNvPr>
          <p:cNvSpPr/>
          <p:nvPr/>
        </p:nvSpPr>
        <p:spPr>
          <a:xfrm rot="15264538">
            <a:off x="2396934" y="2544071"/>
            <a:ext cx="1039389" cy="104719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0775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DB845DF-A6AA-5EA8-1241-69EFACB9CA1A}"/>
              </a:ext>
            </a:extLst>
          </p:cNvPr>
          <p:cNvSpPr>
            <a:spLocks noGrp="1"/>
          </p:cNvSpPr>
          <p:nvPr>
            <p:ph type="title"/>
          </p:nvPr>
        </p:nvSpPr>
        <p:spPr>
          <a:xfrm>
            <a:off x="4120994" y="4478218"/>
            <a:ext cx="7057007" cy="147866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14" name="Content Placeholder 13">
            <a:extLst>
              <a:ext uri="{FF2B5EF4-FFF2-40B4-BE49-F238E27FC236}">
                <a16:creationId xmlns:a16="http://schemas.microsoft.com/office/drawing/2014/main" id="{EFFDCEC5-78F7-1A72-64CB-DF2DDF3A8FB5}"/>
              </a:ext>
            </a:extLst>
          </p:cNvPr>
          <p:cNvSpPr>
            <a:spLocks noGrp="1"/>
          </p:cNvSpPr>
          <p:nvPr>
            <p:ph sz="quarter" idx="13" hasCustomPrompt="1"/>
          </p:nvPr>
        </p:nvSpPr>
        <p:spPr>
          <a:xfrm>
            <a:off x="4027488" y="825500"/>
            <a:ext cx="7746596" cy="4500979"/>
          </a:xfrm>
        </p:spPr>
        <p:txBody>
          <a:bodyPr anchor="b"/>
          <a:lstStyle>
            <a:lvl1pPr>
              <a:buNone/>
              <a:defRPr sz="30000" b="1">
                <a:latin typeface="+mj-lt"/>
              </a:defRPr>
            </a:lvl1pPr>
          </a:lstStyle>
          <a:p>
            <a:pPr lvl="0"/>
            <a:r>
              <a:rPr lang="en-US" dirty="0"/>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120995" y="6356350"/>
            <a:ext cx="3172685" cy="365125"/>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B6F15528-21DE-4FAA-801E-634DDDAF4B2B}" type="slidenum">
              <a:rPr lang="en-GB" smtClean="0"/>
              <a:t>‹#›</a:t>
            </a:fld>
            <a:endParaRPr lang="en-GB"/>
          </a:p>
        </p:txBody>
      </p:sp>
      <p:grpSp>
        <p:nvGrpSpPr>
          <p:cNvPr id="29" name="Group 28">
            <a:extLst>
              <a:ext uri="{FF2B5EF4-FFF2-40B4-BE49-F238E27FC236}">
                <a16:creationId xmlns:a16="http://schemas.microsoft.com/office/drawing/2014/main" id="{A9D9F539-92A8-FC48-F8C8-9B858AC58A97}"/>
              </a:ext>
            </a:extLst>
          </p:cNvPr>
          <p:cNvGrpSpPr/>
          <p:nvPr/>
        </p:nvGrpSpPr>
        <p:grpSpPr>
          <a:xfrm flipH="1">
            <a:off x="-116558" y="3042542"/>
            <a:ext cx="3272136" cy="3732067"/>
            <a:chOff x="8982892" y="3069175"/>
            <a:chExt cx="3272136" cy="3732067"/>
          </a:xfrm>
        </p:grpSpPr>
        <p:sp>
          <p:nvSpPr>
            <p:cNvPr id="8" name="Freeform: Shape 7">
              <a:extLst>
                <a:ext uri="{FF2B5EF4-FFF2-40B4-BE49-F238E27FC236}">
                  <a16:creationId xmlns:a16="http://schemas.microsoft.com/office/drawing/2014/main" id="{D1CEF69E-788E-7099-4364-1CD62B259D2A}"/>
                </a:ext>
              </a:extLst>
            </p:cNvPr>
            <p:cNvSpPr/>
            <p:nvPr/>
          </p:nvSpPr>
          <p:spPr>
            <a:xfrm rot="9427098" flipH="1" flipV="1">
              <a:off x="10211768" y="5220569"/>
              <a:ext cx="1997052" cy="158067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01400" h="3768667">
                  <a:moveTo>
                    <a:pt x="159801" y="1"/>
                  </a:moveTo>
                  <a:cubicBezTo>
                    <a:pt x="1630548" y="92676"/>
                    <a:pt x="3130653" y="396986"/>
                    <a:pt x="4601400" y="489661"/>
                  </a:cubicBezTo>
                  <a:cubicBezTo>
                    <a:pt x="4465883" y="1545762"/>
                    <a:pt x="4270604" y="2014629"/>
                    <a:pt x="4075298" y="2514984"/>
                  </a:cubicBezTo>
                  <a:cubicBezTo>
                    <a:pt x="4050687" y="2611573"/>
                    <a:pt x="3571157" y="3366352"/>
                    <a:pt x="3429564" y="3491789"/>
                  </a:cubicBezTo>
                  <a:cubicBezTo>
                    <a:pt x="3317890" y="3584815"/>
                    <a:pt x="3037572" y="3644389"/>
                    <a:pt x="2854945" y="3712607"/>
                  </a:cubicBezTo>
                  <a:cubicBezTo>
                    <a:pt x="2479985" y="3787308"/>
                    <a:pt x="2178814" y="3764612"/>
                    <a:pt x="1916088" y="3767755"/>
                  </a:cubicBezTo>
                  <a:cubicBezTo>
                    <a:pt x="1653362" y="3770898"/>
                    <a:pt x="735866" y="3467122"/>
                    <a:pt x="497230" y="3395817"/>
                  </a:cubicBezTo>
                  <a:cubicBezTo>
                    <a:pt x="19204" y="2712818"/>
                    <a:pt x="59597" y="2124611"/>
                    <a:pt x="22415" y="1638072"/>
                  </a:cubicBezTo>
                  <a:cubicBezTo>
                    <a:pt x="-8910" y="1367065"/>
                    <a:pt x="-37735" y="539630"/>
                    <a:pt x="159801" y="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8277E407-7A9E-FC37-F619-CD34117CDB3C}"/>
                </a:ext>
              </a:extLst>
            </p:cNvPr>
            <p:cNvSpPr/>
            <p:nvPr/>
          </p:nvSpPr>
          <p:spPr>
            <a:xfrm rot="6691777">
              <a:off x="8397589" y="5191444"/>
              <a:ext cx="2174500" cy="100389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9670498C-1B66-7269-8740-DECC857492B0}"/>
                </a:ext>
              </a:extLst>
            </p:cNvPr>
            <p:cNvSpPr/>
            <p:nvPr/>
          </p:nvSpPr>
          <p:spPr>
            <a:xfrm rot="14981183">
              <a:off x="10045604" y="3034050"/>
              <a:ext cx="2174300" cy="224454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210" h="4624766">
                  <a:moveTo>
                    <a:pt x="1" y="1323797"/>
                  </a:moveTo>
                  <a:cubicBezTo>
                    <a:pt x="633323" y="1383878"/>
                    <a:pt x="1417823" y="1609420"/>
                    <a:pt x="1681474" y="1572492"/>
                  </a:cubicBezTo>
                  <a:cubicBezTo>
                    <a:pt x="1790594" y="1166583"/>
                    <a:pt x="1786880" y="594423"/>
                    <a:pt x="1951481" y="1"/>
                  </a:cubicBezTo>
                  <a:cubicBezTo>
                    <a:pt x="2170664" y="403056"/>
                    <a:pt x="2557955" y="1041315"/>
                    <a:pt x="2652997" y="1403752"/>
                  </a:cubicBezTo>
                  <a:cubicBezTo>
                    <a:pt x="3103419" y="986424"/>
                    <a:pt x="3766490" y="310769"/>
                    <a:pt x="3924155" y="239593"/>
                  </a:cubicBezTo>
                  <a:cubicBezTo>
                    <a:pt x="3844662" y="673958"/>
                    <a:pt x="3460640" y="1722223"/>
                    <a:pt x="3501933" y="1818899"/>
                  </a:cubicBezTo>
                  <a:cubicBezTo>
                    <a:pt x="3736212" y="1853076"/>
                    <a:pt x="4692606" y="1988247"/>
                    <a:pt x="4824119" y="2091466"/>
                  </a:cubicBezTo>
                  <a:cubicBezTo>
                    <a:pt x="4833451" y="2233703"/>
                    <a:pt x="4124852" y="2320002"/>
                    <a:pt x="3585369" y="2563718"/>
                  </a:cubicBezTo>
                  <a:cubicBezTo>
                    <a:pt x="3779728" y="2807895"/>
                    <a:pt x="4357569" y="3382413"/>
                    <a:pt x="4549998" y="3739509"/>
                  </a:cubicBezTo>
                  <a:cubicBezTo>
                    <a:pt x="4200214" y="3679853"/>
                    <a:pt x="3389500" y="3265643"/>
                    <a:pt x="3070885" y="3224629"/>
                  </a:cubicBezTo>
                  <a:cubicBezTo>
                    <a:pt x="3024509" y="3539936"/>
                    <a:pt x="2850190" y="4334804"/>
                    <a:pt x="2769359" y="4623606"/>
                  </a:cubicBezTo>
                  <a:cubicBezTo>
                    <a:pt x="2633064" y="4672076"/>
                    <a:pt x="2081638" y="3185383"/>
                    <a:pt x="2017369" y="3199064"/>
                  </a:cubicBezTo>
                  <a:cubicBezTo>
                    <a:pt x="1885987" y="3193397"/>
                    <a:pt x="500174" y="3767558"/>
                    <a:pt x="354844" y="3631475"/>
                  </a:cubicBezTo>
                  <a:cubicBezTo>
                    <a:pt x="790024" y="3084190"/>
                    <a:pt x="1108810" y="2833278"/>
                    <a:pt x="1306700" y="2405719"/>
                  </a:cubicBezTo>
                  <a:cubicBezTo>
                    <a:pt x="1218707" y="2334388"/>
                    <a:pt x="52036" y="1460613"/>
                    <a:pt x="1" y="132379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FE50D464-7A5F-C119-6F8B-B4A26AC8CF68}"/>
                </a:ext>
              </a:extLst>
            </p:cNvPr>
            <p:cNvGrpSpPr/>
            <p:nvPr/>
          </p:nvGrpSpPr>
          <p:grpSpPr>
            <a:xfrm>
              <a:off x="10837082" y="3961336"/>
              <a:ext cx="549299" cy="361152"/>
              <a:chOff x="10056508" y="3520306"/>
              <a:chExt cx="713092" cy="468842"/>
            </a:xfrm>
          </p:grpSpPr>
          <p:sp>
            <p:nvSpPr>
              <p:cNvPr id="20" name="Freeform: Shape 19">
                <a:extLst>
                  <a:ext uri="{FF2B5EF4-FFF2-40B4-BE49-F238E27FC236}">
                    <a16:creationId xmlns:a16="http://schemas.microsoft.com/office/drawing/2014/main" id="{3E16DB23-6D47-5C83-7FE7-ABB369BD695A}"/>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707481BB-763A-C248-2ED2-57D87B816E32}"/>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B07F7F2-2281-55F7-CDE9-72492E079724}"/>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019C66C9-712E-A913-6586-9DC568770EC3}"/>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77BB9F2C-69DE-0F8A-2448-8E7116FAA322}"/>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5" name="Group 24">
              <a:extLst>
                <a:ext uri="{FF2B5EF4-FFF2-40B4-BE49-F238E27FC236}">
                  <a16:creationId xmlns:a16="http://schemas.microsoft.com/office/drawing/2014/main" id="{B9C4F084-8D94-CCCB-F089-CFDB7A029D68}"/>
                </a:ext>
              </a:extLst>
            </p:cNvPr>
            <p:cNvGrpSpPr/>
            <p:nvPr/>
          </p:nvGrpSpPr>
          <p:grpSpPr>
            <a:xfrm>
              <a:off x="10771448" y="5859052"/>
              <a:ext cx="627232" cy="435064"/>
              <a:chOff x="9839339" y="677159"/>
              <a:chExt cx="751991" cy="521600"/>
            </a:xfrm>
          </p:grpSpPr>
          <p:sp>
            <p:nvSpPr>
              <p:cNvPr id="26" name="Freeform: Shape 25">
                <a:extLst>
                  <a:ext uri="{FF2B5EF4-FFF2-40B4-BE49-F238E27FC236}">
                    <a16:creationId xmlns:a16="http://schemas.microsoft.com/office/drawing/2014/main" id="{2D222837-7749-059B-31B3-3C94E1324B5C}"/>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E282144B-DA4D-9B8F-ABE7-6A0797981D53}"/>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DCD27526-03E0-F0C3-53BB-272478AA9B97}"/>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5653344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Statement">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5318" y="1570716"/>
            <a:ext cx="7941365" cy="3816627"/>
          </a:xfrm>
          <a:prstGeom prst="rect">
            <a:avLst/>
          </a:prstGeom>
        </p:spPr>
        <p:txBody>
          <a:bodyPr vert="horz" lIns="91440" tIns="45720" rIns="91440" bIns="45720" rtlCol="0" anchor="ctr">
            <a:normAutofit/>
          </a:bodyPr>
          <a:lstStyle>
            <a:lvl1pPr marL="0" indent="0" algn="ctr">
              <a:lnSpc>
                <a:spcPct val="55000"/>
              </a:lnSpc>
              <a:buNone/>
              <a:defRPr lang="en-US" sz="8000" b="1" dirty="0">
                <a:latin typeface="+mj-lt"/>
              </a:defRPr>
            </a:lvl1pPr>
            <a:lvl2pPr marL="457200" indent="0" algn="ctr">
              <a:lnSpc>
                <a:spcPct val="55000"/>
              </a:lnSpc>
              <a:buNone/>
              <a:defRPr lang="en-US" sz="8000" b="1" dirty="0">
                <a:latin typeface="+mj-lt"/>
              </a:defRPr>
            </a:lvl2pPr>
            <a:lvl3pPr marL="914400" indent="0" algn="ctr">
              <a:lnSpc>
                <a:spcPct val="55000"/>
              </a:lnSpc>
              <a:buNone/>
              <a:defRPr lang="en-US" sz="8000" b="1" dirty="0">
                <a:latin typeface="+mj-lt"/>
              </a:defRPr>
            </a:lvl3pPr>
            <a:lvl4pPr marL="1371600" indent="0" algn="ctr">
              <a:lnSpc>
                <a:spcPct val="55000"/>
              </a:lnSpc>
              <a:buNone/>
              <a:defRPr lang="en-US" sz="8000" b="1" dirty="0">
                <a:latin typeface="+mj-lt"/>
              </a:defRPr>
            </a:lvl4pPr>
            <a:lvl5pPr marL="1828800" indent="0" algn="ctr">
              <a:lnSpc>
                <a:spcPct val="55000"/>
              </a:lnSpc>
              <a:buNone/>
              <a:defRPr lang="en-US" sz="8000" b="1" dirty="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accent3">
                    <a:lumMod val="75000"/>
                  </a:schemeClr>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B6F15528-21DE-4FAA-801E-634DDDAF4B2B}" type="slidenum">
              <a:rPr lang="en-GB" smtClean="0"/>
              <a:t>‹#›</a:t>
            </a:fld>
            <a:endParaRPr lang="en-GB"/>
          </a:p>
        </p:txBody>
      </p:sp>
      <p:sp>
        <p:nvSpPr>
          <p:cNvPr id="16" name="Oval 28">
            <a:extLst>
              <a:ext uri="{FF2B5EF4-FFF2-40B4-BE49-F238E27FC236}">
                <a16:creationId xmlns:a16="http://schemas.microsoft.com/office/drawing/2014/main" id="{9A08BBB9-2A8D-DCA0-A0C8-56229C3CA62D}"/>
              </a:ext>
            </a:extLst>
          </p:cNvPr>
          <p:cNvSpPr/>
          <p:nvPr/>
        </p:nvSpPr>
        <p:spPr>
          <a:xfrm rot="1928485">
            <a:off x="2900060" y="3022504"/>
            <a:ext cx="4798434" cy="4772083"/>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tar: 7 Points 2">
            <a:extLst>
              <a:ext uri="{FF2B5EF4-FFF2-40B4-BE49-F238E27FC236}">
                <a16:creationId xmlns:a16="http://schemas.microsoft.com/office/drawing/2014/main" id="{C3DC6072-5AD5-FBFC-C8F4-7698336A4C06}"/>
              </a:ext>
            </a:extLst>
          </p:cNvPr>
          <p:cNvSpPr/>
          <p:nvPr/>
        </p:nvSpPr>
        <p:spPr>
          <a:xfrm rot="655070">
            <a:off x="7248091" y="616479"/>
            <a:ext cx="4949074" cy="498623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371032F-4AF3-8568-A556-3CCC9DB5ED5D}"/>
              </a:ext>
            </a:extLst>
          </p:cNvPr>
          <p:cNvSpPr/>
          <p:nvPr/>
        </p:nvSpPr>
        <p:spPr>
          <a:xfrm rot="8632732">
            <a:off x="-598866" y="1426895"/>
            <a:ext cx="6033509" cy="27786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Tree>
    <p:extLst>
      <p:ext uri="{BB962C8B-B14F-4D97-AF65-F5344CB8AC3E}">
        <p14:creationId xmlns:p14="http://schemas.microsoft.com/office/powerpoint/2010/main" val="15725590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bg>
      <p:bgPr>
        <a:solidFill>
          <a:schemeClr val="bg2"/>
        </a:solidFill>
        <a:effectLst/>
      </p:bgPr>
    </p:bg>
    <p:spTree>
      <p:nvGrpSpPr>
        <p:cNvPr id="1" name=""/>
        <p:cNvGrpSpPr/>
        <p:nvPr/>
      </p:nvGrpSpPr>
      <p:grpSpPr>
        <a:xfrm>
          <a:off x="0" y="0"/>
          <a:ext cx="0" cy="0"/>
          <a:chOff x="0" y="0"/>
          <a:chExt cx="0" cy="0"/>
        </a:xfrm>
      </p:grpSpPr>
      <p:sp>
        <p:nvSpPr>
          <p:cNvPr id="12" name="Oval 28">
            <a:extLst>
              <a:ext uri="{FF2B5EF4-FFF2-40B4-BE49-F238E27FC236}">
                <a16:creationId xmlns:a16="http://schemas.microsoft.com/office/drawing/2014/main" id="{F30CBD22-E536-26E8-ADAE-542BAD9C8C92}"/>
              </a:ext>
            </a:extLst>
          </p:cNvPr>
          <p:cNvSpPr/>
          <p:nvPr/>
        </p:nvSpPr>
        <p:spPr>
          <a:xfrm rot="18585563">
            <a:off x="10241755" y="4995728"/>
            <a:ext cx="1858039" cy="1910197"/>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 name="connsiteX0" fmla="*/ 32809 w 2812930"/>
              <a:gd name="connsiteY0" fmla="*/ 1703227 h 2891892"/>
              <a:gd name="connsiteX1" fmla="*/ 409564 w 2812930"/>
              <a:gd name="connsiteY1" fmla="*/ 436711 h 2891892"/>
              <a:gd name="connsiteX2" fmla="*/ 1437038 w 2812930"/>
              <a:gd name="connsiteY2" fmla="*/ 1129 h 2891892"/>
              <a:gd name="connsiteX3" fmla="*/ 2446323 w 2812930"/>
              <a:gd name="connsiteY3" fmla="*/ 536592 h 2891892"/>
              <a:gd name="connsiteX4" fmla="*/ 2686706 w 2812930"/>
              <a:gd name="connsiteY4" fmla="*/ 2046174 h 2891892"/>
              <a:gd name="connsiteX5" fmla="*/ 1184817 w 2812930"/>
              <a:gd name="connsiteY5" fmla="*/ 2881864 h 2891892"/>
              <a:gd name="connsiteX6" fmla="*/ 32809 w 2812930"/>
              <a:gd name="connsiteY6" fmla="*/ 1703227 h 289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12930" h="2891892">
                <a:moveTo>
                  <a:pt x="32809" y="1703227"/>
                </a:moveTo>
                <a:cubicBezTo>
                  <a:pt x="-94915" y="1117381"/>
                  <a:pt x="175526" y="720394"/>
                  <a:pt x="409564" y="436711"/>
                </a:cubicBezTo>
                <a:cubicBezTo>
                  <a:pt x="643602" y="153028"/>
                  <a:pt x="1097578" y="-15518"/>
                  <a:pt x="1437038" y="1129"/>
                </a:cubicBezTo>
                <a:cubicBezTo>
                  <a:pt x="1776498" y="17776"/>
                  <a:pt x="2238045" y="195751"/>
                  <a:pt x="2446323" y="536592"/>
                </a:cubicBezTo>
                <a:cubicBezTo>
                  <a:pt x="2654601" y="877433"/>
                  <a:pt x="3000986" y="1443744"/>
                  <a:pt x="2686706" y="2046174"/>
                </a:cubicBezTo>
                <a:cubicBezTo>
                  <a:pt x="2243732" y="2763750"/>
                  <a:pt x="1627133" y="2939022"/>
                  <a:pt x="1184817" y="2881864"/>
                </a:cubicBezTo>
                <a:cubicBezTo>
                  <a:pt x="742501" y="2824706"/>
                  <a:pt x="160533" y="2289073"/>
                  <a:pt x="32809" y="1703227"/>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3600">
                <a:solidFill>
                  <a:schemeClr val="tx2"/>
                </a:solidFill>
              </a:defRPr>
            </a:lvl1pPr>
          </a:lstStyle>
          <a:p>
            <a:r>
              <a:rPr lang="en-US" dirty="0"/>
              <a:t>Quote Author</a:t>
            </a:r>
          </a:p>
        </p:txBody>
      </p:sp>
      <p:sp>
        <p:nvSpPr>
          <p:cNvPr id="9" name="Content Placeholder 8">
            <a:extLst>
              <a:ext uri="{FF2B5EF4-FFF2-40B4-BE49-F238E27FC236}">
                <a16:creationId xmlns:a16="http://schemas.microsoft.com/office/drawing/2014/main" id="{A1CEF28A-3F52-68BB-661E-D02CAE40FEE5}"/>
              </a:ext>
            </a:extLst>
          </p:cNvPr>
          <p:cNvSpPr>
            <a:spLocks noGrp="1"/>
          </p:cNvSpPr>
          <p:nvPr>
            <p:ph sz="quarter" idx="13" hasCustomPrompt="1"/>
          </p:nvPr>
        </p:nvSpPr>
        <p:spPr>
          <a:xfrm>
            <a:off x="685802" y="1375079"/>
            <a:ext cx="7394054" cy="3201683"/>
          </a:xfrm>
        </p:spPr>
        <p:txBody>
          <a:bodyPr/>
          <a:lstStyle>
            <a:lvl1pPr marL="0" indent="0">
              <a:lnSpc>
                <a:spcPct val="100000"/>
              </a:lnSpc>
              <a:buNone/>
              <a:defRPr sz="4400"/>
            </a:lvl1pPr>
          </a:lstStyle>
          <a:p>
            <a:pPr lvl="0"/>
            <a:r>
              <a:rPr lang="en-US" dirty="0"/>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55125" y="6356350"/>
            <a:ext cx="2066535" cy="365125"/>
          </a:xfrm>
        </p:spPr>
        <p:txBody>
          <a:bodyPr/>
          <a:lstStyle>
            <a:lvl1pPr>
              <a:defRPr>
                <a:solidFill>
                  <a:schemeClr val="tx2"/>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8003516" y="6356350"/>
            <a:ext cx="491834" cy="365125"/>
          </a:xfrm>
        </p:spPr>
        <p:txBody>
          <a:bodyPr/>
          <a:lstStyle>
            <a:lvl1pPr>
              <a:defRPr>
                <a:solidFill>
                  <a:schemeClr val="tx2"/>
                </a:solidFill>
              </a:defRPr>
            </a:lvl1pPr>
          </a:lstStyle>
          <a:p>
            <a:fld id="{B6F15528-21DE-4FAA-801E-634DDDAF4B2B}" type="slidenum">
              <a:rPr lang="en-GB" smtClean="0"/>
              <a:t>‹#›</a:t>
            </a:fld>
            <a:endParaRPr lang="en-GB"/>
          </a:p>
        </p:txBody>
      </p:sp>
      <p:sp>
        <p:nvSpPr>
          <p:cNvPr id="14" name="Freeform: Shape 13">
            <a:extLst>
              <a:ext uri="{FF2B5EF4-FFF2-40B4-BE49-F238E27FC236}">
                <a16:creationId xmlns:a16="http://schemas.microsoft.com/office/drawing/2014/main" id="{DEF7170A-F9A7-05AB-2DC1-6B0DFCA876A1}"/>
              </a:ext>
            </a:extLst>
          </p:cNvPr>
          <p:cNvSpPr/>
          <p:nvPr/>
        </p:nvSpPr>
        <p:spPr>
          <a:xfrm rot="6910187">
            <a:off x="8540964" y="5072757"/>
            <a:ext cx="2167730" cy="114513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17" name="Star: 7 Points 2">
            <a:extLst>
              <a:ext uri="{FF2B5EF4-FFF2-40B4-BE49-F238E27FC236}">
                <a16:creationId xmlns:a16="http://schemas.microsoft.com/office/drawing/2014/main" id="{F6846D31-31E7-588B-1737-4BD00B2DCA26}"/>
              </a:ext>
            </a:extLst>
          </p:cNvPr>
          <p:cNvSpPr/>
          <p:nvPr/>
        </p:nvSpPr>
        <p:spPr>
          <a:xfrm rot="16714281">
            <a:off x="9934395" y="2992309"/>
            <a:ext cx="2033560" cy="2048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65F7D01-21A9-0939-B89C-D52676F3930E}"/>
              </a:ext>
            </a:extLst>
          </p:cNvPr>
          <p:cNvSpPr/>
          <p:nvPr/>
        </p:nvSpPr>
        <p:spPr>
          <a:xfrm rot="5784107">
            <a:off x="11181008" y="6103856"/>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DF5CF91-BA20-8A95-1277-A216C89A2382}"/>
              </a:ext>
            </a:extLst>
          </p:cNvPr>
          <p:cNvGrpSpPr/>
          <p:nvPr/>
        </p:nvGrpSpPr>
        <p:grpSpPr>
          <a:xfrm rot="784898" flipH="1">
            <a:off x="9403125" y="5495877"/>
            <a:ext cx="529288" cy="367128"/>
            <a:chOff x="9839339" y="677159"/>
            <a:chExt cx="751991" cy="521600"/>
          </a:xfrm>
        </p:grpSpPr>
        <p:sp>
          <p:nvSpPr>
            <p:cNvPr id="16" name="Freeform: Shape 16">
              <a:extLst>
                <a:ext uri="{FF2B5EF4-FFF2-40B4-BE49-F238E27FC236}">
                  <a16:creationId xmlns:a16="http://schemas.microsoft.com/office/drawing/2014/main" id="{C0EEBD5B-FB39-50AA-1214-747DCD072EB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0ED9D33-5B4E-90D8-D488-95CE77F7B194}"/>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20F23AD-BE92-A89F-127D-8172F015A9DC}"/>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18D22A8F-B161-7EE9-812D-5FBDE1D1CA20}"/>
              </a:ext>
            </a:extLst>
          </p:cNvPr>
          <p:cNvGrpSpPr/>
          <p:nvPr/>
        </p:nvGrpSpPr>
        <p:grpSpPr>
          <a:xfrm flipH="1">
            <a:off x="11003564" y="5662962"/>
            <a:ext cx="552720" cy="258450"/>
            <a:chOff x="1162566" y="1754387"/>
            <a:chExt cx="669182" cy="312906"/>
          </a:xfrm>
        </p:grpSpPr>
        <p:sp>
          <p:nvSpPr>
            <p:cNvPr id="21" name="Oval 20">
              <a:extLst>
                <a:ext uri="{FF2B5EF4-FFF2-40B4-BE49-F238E27FC236}">
                  <a16:creationId xmlns:a16="http://schemas.microsoft.com/office/drawing/2014/main" id="{9BA1864B-B3D8-DBB2-DE91-56194E6675BF}"/>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0">
              <a:extLst>
                <a:ext uri="{FF2B5EF4-FFF2-40B4-BE49-F238E27FC236}">
                  <a16:creationId xmlns:a16="http://schemas.microsoft.com/office/drawing/2014/main" id="{0E4FD2E7-021A-3CAD-BBEB-C3DA66714DD7}"/>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7EA79C37-9D84-E7CA-9360-EF7895C6A436}"/>
                </a:ext>
              </a:extLst>
            </p:cNvPr>
            <p:cNvSpPr/>
            <p:nvPr/>
          </p:nvSpPr>
          <p:spPr>
            <a:xfrm rot="21262796" flipV="1">
              <a:off x="1555261"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2">
              <a:extLst>
                <a:ext uri="{FF2B5EF4-FFF2-40B4-BE49-F238E27FC236}">
                  <a16:creationId xmlns:a16="http://schemas.microsoft.com/office/drawing/2014/main" id="{1A4768A1-F55C-247D-F9E6-6EE4C0419EDF}"/>
                </a:ext>
              </a:extLst>
            </p:cNvPr>
            <p:cNvSpPr/>
            <p:nvPr/>
          </p:nvSpPr>
          <p:spPr>
            <a:xfrm rot="18622065" flipV="1">
              <a:off x="1691040" y="1843586"/>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32" name="Group 31">
            <a:extLst>
              <a:ext uri="{FF2B5EF4-FFF2-40B4-BE49-F238E27FC236}">
                <a16:creationId xmlns:a16="http://schemas.microsoft.com/office/drawing/2014/main" id="{6FC7693C-EFF9-BC88-82CC-27266C234976}"/>
              </a:ext>
            </a:extLst>
          </p:cNvPr>
          <p:cNvGrpSpPr/>
          <p:nvPr/>
        </p:nvGrpSpPr>
        <p:grpSpPr>
          <a:xfrm rot="21128632">
            <a:off x="10710179" y="3942564"/>
            <a:ext cx="688256" cy="306609"/>
            <a:chOff x="10096975" y="5939226"/>
            <a:chExt cx="929806" cy="414217"/>
          </a:xfrm>
        </p:grpSpPr>
        <p:sp>
          <p:nvSpPr>
            <p:cNvPr id="33" name="Freeform: Shape 14">
              <a:extLst>
                <a:ext uri="{FF2B5EF4-FFF2-40B4-BE49-F238E27FC236}">
                  <a16:creationId xmlns:a16="http://schemas.microsoft.com/office/drawing/2014/main" id="{BEC46EC4-2B0E-5879-B411-B4F8D2E91ECD}"/>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15">
              <a:extLst>
                <a:ext uri="{FF2B5EF4-FFF2-40B4-BE49-F238E27FC236}">
                  <a16:creationId xmlns:a16="http://schemas.microsoft.com/office/drawing/2014/main" id="{6FCB03E4-9321-8D47-B318-B69F725D0E96}"/>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6">
              <a:extLst>
                <a:ext uri="{FF2B5EF4-FFF2-40B4-BE49-F238E27FC236}">
                  <a16:creationId xmlns:a16="http://schemas.microsoft.com/office/drawing/2014/main" id="{9D7FFB4D-13C1-D8E7-7BAD-68F2A25A84FB}"/>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316798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1B10-4D77-D9D0-CD2B-70B8C7E065B2}"/>
              </a:ext>
            </a:extLst>
          </p:cNvPr>
          <p:cNvSpPr>
            <a:spLocks noGrp="1"/>
          </p:cNvSpPr>
          <p:nvPr>
            <p:ph type="title"/>
          </p:nvPr>
        </p:nvSpPr>
        <p:spPr>
          <a:xfrm>
            <a:off x="699660" y="549041"/>
            <a:ext cx="9893999" cy="107737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55B508C-3D3C-3A04-3528-4893259B0455}"/>
              </a:ext>
            </a:extLst>
          </p:cNvPr>
          <p:cNvSpPr>
            <a:spLocks noGrp="1"/>
          </p:cNvSpPr>
          <p:nvPr>
            <p:ph sz="half" idx="1"/>
          </p:nvPr>
        </p:nvSpPr>
        <p:spPr>
          <a:xfrm>
            <a:off x="69966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DAA02F6-BD05-ADB1-BA48-248F41B6F5F3}"/>
              </a:ext>
            </a:extLst>
          </p:cNvPr>
          <p:cNvSpPr>
            <a:spLocks noGrp="1"/>
          </p:cNvSpPr>
          <p:nvPr>
            <p:ph sz="half" idx="2"/>
          </p:nvPr>
        </p:nvSpPr>
        <p:spPr>
          <a:xfrm>
            <a:off x="617220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FE948D4F-0D0A-8BB9-4F56-107A52F281E3}"/>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4E769124-FC98-B1DD-3B04-F87993383C4B}"/>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7" name="Slide Number Placeholder 6">
            <a:extLst>
              <a:ext uri="{FF2B5EF4-FFF2-40B4-BE49-F238E27FC236}">
                <a16:creationId xmlns:a16="http://schemas.microsoft.com/office/drawing/2014/main" id="{03FF5D1E-4005-A355-6CD3-9DD91ADA603E}"/>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945266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FE0F-B048-7F4F-1EF2-91CD224D93FC}"/>
              </a:ext>
            </a:extLst>
          </p:cNvPr>
          <p:cNvSpPr>
            <a:spLocks noGrp="1"/>
          </p:cNvSpPr>
          <p:nvPr>
            <p:ph type="title"/>
          </p:nvPr>
        </p:nvSpPr>
        <p:spPr>
          <a:xfrm>
            <a:off x="683674" y="365126"/>
            <a:ext cx="10515600" cy="126129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C155D06-C2C8-1830-D789-879E3F39087C}"/>
              </a:ext>
            </a:extLst>
          </p:cNvPr>
          <p:cNvSpPr>
            <a:spLocks noGrp="1"/>
          </p:cNvSpPr>
          <p:nvPr>
            <p:ph type="body" idx="1"/>
          </p:nvPr>
        </p:nvSpPr>
        <p:spPr>
          <a:xfrm>
            <a:off x="683674" y="1626420"/>
            <a:ext cx="4434163"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CE6BF6-D801-9236-6425-501DB8AD6A14}"/>
              </a:ext>
            </a:extLst>
          </p:cNvPr>
          <p:cNvSpPr>
            <a:spLocks noGrp="1"/>
          </p:cNvSpPr>
          <p:nvPr>
            <p:ph sz="half" idx="2"/>
          </p:nvPr>
        </p:nvSpPr>
        <p:spPr>
          <a:xfrm>
            <a:off x="683675" y="2293205"/>
            <a:ext cx="4412432"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4149CA7-B860-B244-7675-4472B019AA7D}"/>
              </a:ext>
            </a:extLst>
          </p:cNvPr>
          <p:cNvSpPr>
            <a:spLocks noGrp="1"/>
          </p:cNvSpPr>
          <p:nvPr>
            <p:ph type="body" sz="quarter" idx="3"/>
          </p:nvPr>
        </p:nvSpPr>
        <p:spPr>
          <a:xfrm>
            <a:off x="6172201" y="1626420"/>
            <a:ext cx="4434164"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59BFE2-FAC6-C58C-6C76-208F5F020DC2}"/>
              </a:ext>
            </a:extLst>
          </p:cNvPr>
          <p:cNvSpPr>
            <a:spLocks noGrp="1"/>
          </p:cNvSpPr>
          <p:nvPr>
            <p:ph sz="quarter" idx="4"/>
          </p:nvPr>
        </p:nvSpPr>
        <p:spPr>
          <a:xfrm>
            <a:off x="6172200" y="2293205"/>
            <a:ext cx="4434163"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E175141C-6BF3-1939-A42E-8C52BA9DC2B5}"/>
              </a:ext>
            </a:extLst>
          </p:cNvPr>
          <p:cNvSpPr>
            <a:spLocks noGrp="1"/>
          </p:cNvSpPr>
          <p:nvPr>
            <p:ph type="ftr" sz="quarter" idx="11"/>
          </p:nvPr>
        </p:nvSpPr>
        <p:spPr/>
        <p:txBody>
          <a:bodyPr/>
          <a:lstStyle/>
          <a:p>
            <a:endParaRPr lang="en-GB"/>
          </a:p>
        </p:txBody>
      </p:sp>
      <p:sp>
        <p:nvSpPr>
          <p:cNvPr id="7" name="Date Placeholder 6">
            <a:extLst>
              <a:ext uri="{FF2B5EF4-FFF2-40B4-BE49-F238E27FC236}">
                <a16:creationId xmlns:a16="http://schemas.microsoft.com/office/drawing/2014/main" id="{5919760F-E677-41B9-FDC2-34B300618B9E}"/>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9" name="Slide Number Placeholder 8">
            <a:extLst>
              <a:ext uri="{FF2B5EF4-FFF2-40B4-BE49-F238E27FC236}">
                <a16:creationId xmlns:a16="http://schemas.microsoft.com/office/drawing/2014/main" id="{616A3921-47E3-6FAB-EAC8-284F4F13CD13}"/>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7782015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DE98D-235D-1189-9ABF-73D501777CC0}"/>
              </a:ext>
            </a:extLst>
          </p:cNvPr>
          <p:cNvSpPr>
            <a:spLocks noGrp="1"/>
          </p:cNvSpPr>
          <p:nvPr>
            <p:ph type="title"/>
          </p:nvPr>
        </p:nvSpPr>
        <p:spPr>
          <a:xfrm>
            <a:off x="699660" y="549041"/>
            <a:ext cx="10515600" cy="1145944"/>
          </a:xfrm>
        </p:spPr>
        <p:txBody>
          <a:bodyPr anchor="t"/>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DA9964A8-457E-C600-441D-D76D1DC74186}"/>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1F76DB80-064D-3114-7184-B6513973DEF0}"/>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5" name="Slide Number Placeholder 4">
            <a:extLst>
              <a:ext uri="{FF2B5EF4-FFF2-40B4-BE49-F238E27FC236}">
                <a16:creationId xmlns:a16="http://schemas.microsoft.com/office/drawing/2014/main" id="{B0E6256D-F7BE-F14B-43BB-AFE5705E83F7}"/>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140292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008E978-EAE3-36FC-5692-1AE269E38BF3}"/>
              </a:ext>
            </a:extLst>
          </p:cNvPr>
          <p:cNvSpPr>
            <a:spLocks noGrp="1"/>
          </p:cNvSpPr>
          <p:nvPr>
            <p:ph type="ftr" sz="quarter" idx="11"/>
          </p:nvPr>
        </p:nvSpPr>
        <p:spPr/>
        <p:txBody>
          <a:bodyPr/>
          <a:lstStyle/>
          <a:p>
            <a:endParaRPr lang="en-GB"/>
          </a:p>
        </p:txBody>
      </p:sp>
      <p:sp>
        <p:nvSpPr>
          <p:cNvPr id="2" name="Date Placeholder 1">
            <a:extLst>
              <a:ext uri="{FF2B5EF4-FFF2-40B4-BE49-F238E27FC236}">
                <a16:creationId xmlns:a16="http://schemas.microsoft.com/office/drawing/2014/main" id="{767FDD81-38B0-7352-1845-D6883BD6D8F8}"/>
              </a:ext>
            </a:extLst>
          </p:cNvPr>
          <p:cNvSpPr>
            <a:spLocks noGrp="1"/>
          </p:cNvSpPr>
          <p:nvPr>
            <p:ph type="dt" sz="half" idx="10"/>
          </p:nvPr>
        </p:nvSpPr>
        <p:spPr/>
        <p:txBody>
          <a:bodyPr/>
          <a:lstStyle/>
          <a:p>
            <a:fld id="{1D8BD707-D9CF-40AE-B4C6-C98DA3205C09}" type="datetimeFigureOut">
              <a:rPr lang="en-US" smtClean="0"/>
              <a:t>10/9/2026</a:t>
            </a:fld>
            <a:endParaRPr lang="en-US"/>
          </a:p>
        </p:txBody>
      </p:sp>
      <p:sp>
        <p:nvSpPr>
          <p:cNvPr id="4" name="Slide Number Placeholder 3">
            <a:extLst>
              <a:ext uri="{FF2B5EF4-FFF2-40B4-BE49-F238E27FC236}">
                <a16:creationId xmlns:a16="http://schemas.microsoft.com/office/drawing/2014/main" id="{D7443987-08C8-F21D-C066-4F2D226DE32C}"/>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6048234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clusion">
    <p:bg>
      <p:bgPr>
        <a:solidFill>
          <a:schemeClr val="accent3"/>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F9808008-80F6-2779-AE41-35A382A91D7F}"/>
              </a:ext>
            </a:extLst>
          </p:cNvPr>
          <p:cNvGrpSpPr/>
          <p:nvPr/>
        </p:nvGrpSpPr>
        <p:grpSpPr>
          <a:xfrm rot="9987480">
            <a:off x="8787028" y="3746728"/>
            <a:ext cx="2188889" cy="2052424"/>
            <a:chOff x="7749926" y="3136297"/>
            <a:chExt cx="3434150" cy="3220050"/>
          </a:xfrm>
          <a:solidFill>
            <a:schemeClr val="accent5">
              <a:lumMod val="60000"/>
              <a:lumOff val="40000"/>
            </a:schemeClr>
          </a:solidFill>
        </p:grpSpPr>
        <p:sp>
          <p:nvSpPr>
            <p:cNvPr id="19" name="Freeform: Shape 18">
              <a:extLst>
                <a:ext uri="{FF2B5EF4-FFF2-40B4-BE49-F238E27FC236}">
                  <a16:creationId xmlns:a16="http://schemas.microsoft.com/office/drawing/2014/main" id="{18FA0D4B-A035-10C6-FE43-49AA85810A7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0" name="Freeform: Shape 19">
              <a:extLst>
                <a:ext uri="{FF2B5EF4-FFF2-40B4-BE49-F238E27FC236}">
                  <a16:creationId xmlns:a16="http://schemas.microsoft.com/office/drawing/2014/main" id="{FC0FF313-337C-7421-9ED4-F3C362718C39}"/>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
        <p:nvSpPr>
          <p:cNvPr id="8" name="Oval 28">
            <a:extLst>
              <a:ext uri="{FF2B5EF4-FFF2-40B4-BE49-F238E27FC236}">
                <a16:creationId xmlns:a16="http://schemas.microsoft.com/office/drawing/2014/main" id="{81936825-1175-B4E4-16E4-EB18E87281C6}"/>
              </a:ext>
            </a:extLst>
          </p:cNvPr>
          <p:cNvSpPr/>
          <p:nvPr/>
        </p:nvSpPr>
        <p:spPr>
          <a:xfrm rot="18585563">
            <a:off x="9746009" y="1839456"/>
            <a:ext cx="1689472" cy="17262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2" name="Freeform: Shape 21">
            <a:extLst>
              <a:ext uri="{FF2B5EF4-FFF2-40B4-BE49-F238E27FC236}">
                <a16:creationId xmlns:a16="http://schemas.microsoft.com/office/drawing/2014/main" id="{ABBC4481-B604-5FA7-9666-E8395CAA8745}"/>
              </a:ext>
            </a:extLst>
          </p:cNvPr>
          <p:cNvSpPr/>
          <p:nvPr/>
        </p:nvSpPr>
        <p:spPr>
          <a:xfrm rot="10501542">
            <a:off x="8965047" y="5760735"/>
            <a:ext cx="2447828" cy="1139851"/>
          </a:xfrm>
          <a:custGeom>
            <a:avLst/>
            <a:gdLst>
              <a:gd name="connsiteX0" fmla="*/ 1127699 w 2447828"/>
              <a:gd name="connsiteY0" fmla="*/ 1136708 h 1139851"/>
              <a:gd name="connsiteX1" fmla="*/ 598906 w 2447828"/>
              <a:gd name="connsiteY1" fmla="*/ 1015738 h 1139851"/>
              <a:gd name="connsiteX2" fmla="*/ 100136 w 2447828"/>
              <a:gd name="connsiteY2" fmla="*/ 431058 h 1139851"/>
              <a:gd name="connsiteX3" fmla="*/ 0 w 2447828"/>
              <a:gd name="connsiteY3" fmla="*/ 61141 h 1139851"/>
              <a:gd name="connsiteX4" fmla="*/ 492488 w 2447828"/>
              <a:gd name="connsiteY4" fmla="*/ 0 h 1139851"/>
              <a:gd name="connsiteX5" fmla="*/ 508292 w 2447828"/>
              <a:gd name="connsiteY5" fmla="*/ 103984 h 1139851"/>
              <a:gd name="connsiteX6" fmla="*/ 924220 w 2447828"/>
              <a:gd name="connsiteY6" fmla="*/ 558770 h 1139851"/>
              <a:gd name="connsiteX7" fmla="*/ 1536249 w 2447828"/>
              <a:gd name="connsiteY7" fmla="*/ 561038 h 1139851"/>
              <a:gd name="connsiteX8" fmla="*/ 1823363 w 2447828"/>
              <a:gd name="connsiteY8" fmla="*/ 349762 h 1139851"/>
              <a:gd name="connsiteX9" fmla="*/ 1883957 w 2447828"/>
              <a:gd name="connsiteY9" fmla="*/ 182059 h 1139851"/>
              <a:gd name="connsiteX10" fmla="*/ 1897166 w 2447828"/>
              <a:gd name="connsiteY10" fmla="*/ 99190 h 1139851"/>
              <a:gd name="connsiteX11" fmla="*/ 2447828 w 2447828"/>
              <a:gd name="connsiteY11" fmla="*/ 147117 h 1139851"/>
              <a:gd name="connsiteX12" fmla="*/ 2442885 w 2447828"/>
              <a:gd name="connsiteY12" fmla="*/ 171771 h 1139851"/>
              <a:gd name="connsiteX13" fmla="*/ 1787190 w 2447828"/>
              <a:gd name="connsiteY13" fmla="*/ 1032252 h 1139851"/>
              <a:gd name="connsiteX14" fmla="*/ 1127699 w 2447828"/>
              <a:gd name="connsiteY14" fmla="*/ 1136708 h 1139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47828" h="1139851">
                <a:moveTo>
                  <a:pt x="1127699" y="1136708"/>
                </a:moveTo>
                <a:cubicBezTo>
                  <a:pt x="922493" y="1123890"/>
                  <a:pt x="739068" y="1073500"/>
                  <a:pt x="598906" y="1015738"/>
                </a:cubicBezTo>
                <a:cubicBezTo>
                  <a:pt x="327684" y="870018"/>
                  <a:pt x="199954" y="590157"/>
                  <a:pt x="100136" y="431058"/>
                </a:cubicBezTo>
                <a:cubicBezTo>
                  <a:pt x="319" y="271959"/>
                  <a:pt x="10382" y="164584"/>
                  <a:pt x="0" y="61141"/>
                </a:cubicBezTo>
                <a:lnTo>
                  <a:pt x="492488" y="0"/>
                </a:lnTo>
                <a:lnTo>
                  <a:pt x="508292" y="103984"/>
                </a:lnTo>
                <a:cubicBezTo>
                  <a:pt x="548975" y="323073"/>
                  <a:pt x="752894" y="482595"/>
                  <a:pt x="924220" y="558770"/>
                </a:cubicBezTo>
                <a:cubicBezTo>
                  <a:pt x="1095546" y="634946"/>
                  <a:pt x="1355366" y="617382"/>
                  <a:pt x="1536249" y="561038"/>
                </a:cubicBezTo>
                <a:cubicBezTo>
                  <a:pt x="1637189" y="490241"/>
                  <a:pt x="1762929" y="436116"/>
                  <a:pt x="1823363" y="349762"/>
                </a:cubicBezTo>
                <a:cubicBezTo>
                  <a:pt x="1849057" y="296370"/>
                  <a:pt x="1870581" y="238961"/>
                  <a:pt x="1883957" y="182059"/>
                </a:cubicBezTo>
                <a:lnTo>
                  <a:pt x="1897166" y="99190"/>
                </a:lnTo>
                <a:lnTo>
                  <a:pt x="2447828" y="147117"/>
                </a:lnTo>
                <a:lnTo>
                  <a:pt x="2442885" y="171771"/>
                </a:lnTo>
                <a:cubicBezTo>
                  <a:pt x="2386602" y="427393"/>
                  <a:pt x="2222756" y="861233"/>
                  <a:pt x="1787190" y="1032252"/>
                </a:cubicBezTo>
                <a:cubicBezTo>
                  <a:pt x="1559897" y="1124772"/>
                  <a:pt x="1332907" y="1149526"/>
                  <a:pt x="1127699" y="11367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grpSp>
        <p:nvGrpSpPr>
          <p:cNvPr id="10" name="Group 9">
            <a:extLst>
              <a:ext uri="{FF2B5EF4-FFF2-40B4-BE49-F238E27FC236}">
                <a16:creationId xmlns:a16="http://schemas.microsoft.com/office/drawing/2014/main" id="{7B1FA397-0D3E-AE4B-C638-200C4430AC4E}"/>
              </a:ext>
            </a:extLst>
          </p:cNvPr>
          <p:cNvGrpSpPr/>
          <p:nvPr/>
        </p:nvGrpSpPr>
        <p:grpSpPr>
          <a:xfrm>
            <a:off x="9707582" y="5040635"/>
            <a:ext cx="586901" cy="424800"/>
            <a:chOff x="-987768" y="1008276"/>
            <a:chExt cx="718103" cy="519764"/>
          </a:xfrm>
        </p:grpSpPr>
        <p:sp>
          <p:nvSpPr>
            <p:cNvPr id="11" name="Oval 10">
              <a:extLst>
                <a:ext uri="{FF2B5EF4-FFF2-40B4-BE49-F238E27FC236}">
                  <a16:creationId xmlns:a16="http://schemas.microsoft.com/office/drawing/2014/main" id="{E8199FA0-897D-E3CC-0D80-71528FD3F1BE}"/>
                </a:ext>
              </a:extLst>
            </p:cNvPr>
            <p:cNvSpPr/>
            <p:nvPr/>
          </p:nvSpPr>
          <p:spPr>
            <a:xfrm rot="20842655" flipH="1">
              <a:off x="-987768" y="1008276"/>
              <a:ext cx="148102" cy="152584"/>
            </a:xfrm>
            <a:prstGeom prst="ellipse">
              <a:avLst/>
            </a:pr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12" name="Freeform: Shape 11">
              <a:extLst>
                <a:ext uri="{FF2B5EF4-FFF2-40B4-BE49-F238E27FC236}">
                  <a16:creationId xmlns:a16="http://schemas.microsoft.com/office/drawing/2014/main" id="{D39A05B6-E151-95DE-9305-05C5FD07503C}"/>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Freeform: Shape 12">
              <a:extLst>
                <a:ext uri="{FF2B5EF4-FFF2-40B4-BE49-F238E27FC236}">
                  <a16:creationId xmlns:a16="http://schemas.microsoft.com/office/drawing/2014/main" id="{15588C64-78B0-7558-ED60-5CEA7CC0228C}"/>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grpSp>
        <p:nvGrpSpPr>
          <p:cNvPr id="14" name="Group 13">
            <a:extLst>
              <a:ext uri="{FF2B5EF4-FFF2-40B4-BE49-F238E27FC236}">
                <a16:creationId xmlns:a16="http://schemas.microsoft.com/office/drawing/2014/main" id="{4FA02AC5-1148-4E28-7860-7D49DCF2DF4E}"/>
              </a:ext>
            </a:extLst>
          </p:cNvPr>
          <p:cNvGrpSpPr/>
          <p:nvPr/>
        </p:nvGrpSpPr>
        <p:grpSpPr>
          <a:xfrm>
            <a:off x="10231744" y="2603461"/>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46860"/>
            <a:ext cx="6096249" cy="1566172"/>
          </a:xfrm>
        </p:spPr>
        <p:txBody>
          <a:bodyPr>
            <a:normAutofit/>
          </a:bodyPr>
          <a:lstStyle>
            <a:lvl1pPr>
              <a:defRPr sz="72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3120527"/>
            <a:ext cx="4595828" cy="202859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797039" y="6356350"/>
            <a:ext cx="1801089" cy="365125"/>
          </a:xfrm>
        </p:spPr>
        <p:txBody>
          <a:bodyPr/>
          <a:lstStyle>
            <a:lvl1pPr>
              <a:defRPr>
                <a:solidFill>
                  <a:schemeClr val="tx2"/>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121295826"/>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Conclusion 2">
    <p:bg>
      <p:bgPr>
        <a:solidFill>
          <a:schemeClr val="accent3"/>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0495D86-E384-947E-9D91-0B506A320BC7}"/>
              </a:ext>
            </a:extLst>
          </p:cNvPr>
          <p:cNvSpPr/>
          <p:nvPr/>
        </p:nvSpPr>
        <p:spPr>
          <a:xfrm rot="11313534">
            <a:off x="9000950" y="5728012"/>
            <a:ext cx="2396342" cy="1094132"/>
          </a:xfrm>
          <a:custGeom>
            <a:avLst/>
            <a:gdLst>
              <a:gd name="connsiteX0" fmla="*/ 1404498 w 2396342"/>
              <a:gd name="connsiteY0" fmla="*/ 1078663 h 1094132"/>
              <a:gd name="connsiteX1" fmla="*/ 575698 w 2396342"/>
              <a:gd name="connsiteY1" fmla="*/ 973151 h 1094132"/>
              <a:gd name="connsiteX2" fmla="*/ 89515 w 2396342"/>
              <a:gd name="connsiteY2" fmla="*/ 403226 h 1094132"/>
              <a:gd name="connsiteX3" fmla="*/ 8018 w 2396342"/>
              <a:gd name="connsiteY3" fmla="*/ 202590 h 1094132"/>
              <a:gd name="connsiteX4" fmla="*/ 0 w 2396342"/>
              <a:gd name="connsiteY4" fmla="*/ 137907 h 1094132"/>
              <a:gd name="connsiteX5" fmla="*/ 484422 w 2396342"/>
              <a:gd name="connsiteY5" fmla="*/ 65000 h 1094132"/>
              <a:gd name="connsiteX6" fmla="*/ 487371 w 2396342"/>
              <a:gd name="connsiteY6" fmla="*/ 84406 h 1094132"/>
              <a:gd name="connsiteX7" fmla="*/ 892804 w 2396342"/>
              <a:gd name="connsiteY7" fmla="*/ 527715 h 1094132"/>
              <a:gd name="connsiteX8" fmla="*/ 1489388 w 2396342"/>
              <a:gd name="connsiteY8" fmla="*/ 529926 h 1094132"/>
              <a:gd name="connsiteX9" fmla="*/ 1769257 w 2396342"/>
              <a:gd name="connsiteY9" fmla="*/ 323982 h 1094132"/>
              <a:gd name="connsiteX10" fmla="*/ 1839729 w 2396342"/>
              <a:gd name="connsiteY10" fmla="*/ 0 h 1094132"/>
              <a:gd name="connsiteX11" fmla="*/ 2396342 w 2396342"/>
              <a:gd name="connsiteY11" fmla="*/ 11016 h 1094132"/>
              <a:gd name="connsiteX12" fmla="*/ 1733996 w 2396342"/>
              <a:gd name="connsiteY12" fmla="*/ 989248 h 1094132"/>
              <a:gd name="connsiteX13" fmla="*/ 1404498 w 2396342"/>
              <a:gd name="connsiteY13" fmla="*/ 1078663 h 109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96342" h="1094132">
                <a:moveTo>
                  <a:pt x="1404498" y="1078663"/>
                </a:moveTo>
                <a:cubicBezTo>
                  <a:pt x="1080456" y="1125894"/>
                  <a:pt x="780637" y="1057608"/>
                  <a:pt x="575698" y="973151"/>
                </a:cubicBezTo>
                <a:cubicBezTo>
                  <a:pt x="311321" y="831109"/>
                  <a:pt x="186814" y="558310"/>
                  <a:pt x="89515" y="403226"/>
                </a:cubicBezTo>
                <a:cubicBezTo>
                  <a:pt x="40866" y="325683"/>
                  <a:pt x="18994" y="260746"/>
                  <a:pt x="8018" y="202590"/>
                </a:cubicBezTo>
                <a:lnTo>
                  <a:pt x="0" y="137907"/>
                </a:lnTo>
                <a:lnTo>
                  <a:pt x="484422" y="65000"/>
                </a:lnTo>
                <a:lnTo>
                  <a:pt x="487371" y="84406"/>
                </a:lnTo>
                <a:cubicBezTo>
                  <a:pt x="527027" y="297966"/>
                  <a:pt x="725801" y="453462"/>
                  <a:pt x="892804" y="527715"/>
                </a:cubicBezTo>
                <a:cubicBezTo>
                  <a:pt x="1059807" y="601969"/>
                  <a:pt x="1313068" y="584848"/>
                  <a:pt x="1489388" y="529926"/>
                </a:cubicBezTo>
                <a:cubicBezTo>
                  <a:pt x="1587781" y="460915"/>
                  <a:pt x="1710348" y="408157"/>
                  <a:pt x="1769257" y="323982"/>
                </a:cubicBezTo>
                <a:cubicBezTo>
                  <a:pt x="1819347" y="219891"/>
                  <a:pt x="1853181" y="100143"/>
                  <a:pt x="1839729" y="0"/>
                </a:cubicBezTo>
                <a:lnTo>
                  <a:pt x="2396342" y="11016"/>
                </a:lnTo>
                <a:cubicBezTo>
                  <a:pt x="2377889" y="190830"/>
                  <a:pt x="2256548" y="784074"/>
                  <a:pt x="1733996" y="989248"/>
                </a:cubicBezTo>
                <a:cubicBezTo>
                  <a:pt x="1623216" y="1034341"/>
                  <a:pt x="1512512" y="1062920"/>
                  <a:pt x="1404498" y="107866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2"/>
              </a:solidFill>
            </a:endParaRPr>
          </a:p>
        </p:txBody>
      </p:sp>
      <p:sp>
        <p:nvSpPr>
          <p:cNvPr id="8" name="Oval 28">
            <a:extLst>
              <a:ext uri="{FF2B5EF4-FFF2-40B4-BE49-F238E27FC236}">
                <a16:creationId xmlns:a16="http://schemas.microsoft.com/office/drawing/2014/main" id="{81936825-1175-B4E4-16E4-EB18E87281C6}"/>
              </a:ext>
            </a:extLst>
          </p:cNvPr>
          <p:cNvSpPr/>
          <p:nvPr/>
        </p:nvSpPr>
        <p:spPr>
          <a:xfrm rot="19256458">
            <a:off x="10043602" y="4079772"/>
            <a:ext cx="1794766" cy="183382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nvGrpSpPr>
          <p:cNvPr id="14" name="Group 13">
            <a:extLst>
              <a:ext uri="{FF2B5EF4-FFF2-40B4-BE49-F238E27FC236}">
                <a16:creationId xmlns:a16="http://schemas.microsoft.com/office/drawing/2014/main" id="{4FA02AC5-1148-4E28-7860-7D49DCF2DF4E}"/>
              </a:ext>
            </a:extLst>
          </p:cNvPr>
          <p:cNvGrpSpPr/>
          <p:nvPr/>
        </p:nvGrpSpPr>
        <p:grpSpPr>
          <a:xfrm rot="339675">
            <a:off x="10606797" y="4942265"/>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35974"/>
            <a:ext cx="6096249" cy="1446597"/>
          </a:xfrm>
        </p:spPr>
        <p:txBody>
          <a:bodyPr>
            <a:normAutofit/>
          </a:bodyPr>
          <a:lstStyle>
            <a:lvl1pPr>
              <a:defRPr sz="72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993457"/>
            <a:ext cx="8894912" cy="215566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87577" y="6356350"/>
            <a:ext cx="1801089" cy="365125"/>
          </a:xfrm>
        </p:spPr>
        <p:txBody>
          <a:bodyPr/>
          <a:lstStyle>
            <a:lvl1pPr>
              <a:defRPr>
                <a:solidFill>
                  <a:schemeClr val="tx2"/>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4114328547"/>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683077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30601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0951229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2800" b="1" i="0">
                <a:solidFill>
                  <a:srgbClr val="001F5F"/>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200" b="0" i="0">
                <a:solidFill>
                  <a:srgbClr val="C00000"/>
                </a:solidFill>
                <a:latin typeface="Calibri Light"/>
                <a:cs typeface="Calibri Ligh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4986962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200" b="0" i="0">
                <a:solidFill>
                  <a:srgbClr val="C00000"/>
                </a:solidFill>
                <a:latin typeface="Calibri Light"/>
                <a:cs typeface="Calibri Ligh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2862483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8510691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1F5F"/>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9919327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175872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33.xml"/><Relationship Id="rId7" Type="http://schemas.openxmlformats.org/officeDocument/2006/relationships/image" Target="../media/image6.png"/><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theme" Target="../theme/theme2.xml"/><Relationship Id="rId5" Type="http://schemas.openxmlformats.org/officeDocument/2006/relationships/slideLayout" Target="../slideLayouts/slideLayout35.xml"/><Relationship Id="rId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C8C07B-BF75-81A5-A183-2170E2514DE6}"/>
              </a:ext>
            </a:extLst>
          </p:cNvPr>
          <p:cNvSpPr>
            <a:spLocks noGrp="1"/>
          </p:cNvSpPr>
          <p:nvPr>
            <p:ph type="title"/>
          </p:nvPr>
        </p:nvSpPr>
        <p:spPr>
          <a:xfrm>
            <a:off x="699660" y="505522"/>
            <a:ext cx="10515600" cy="98116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0CD7312-3B1E-2D55-95D5-86AEEB8085CE}"/>
              </a:ext>
            </a:extLst>
          </p:cNvPr>
          <p:cNvSpPr>
            <a:spLocks noGrp="1"/>
          </p:cNvSpPr>
          <p:nvPr>
            <p:ph type="body" idx="1"/>
          </p:nvPr>
        </p:nvSpPr>
        <p:spPr>
          <a:xfrm>
            <a:off x="699660" y="1514531"/>
            <a:ext cx="10515600" cy="45977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02E07BB-F589-3F14-3732-996A8053CF58}"/>
              </a:ext>
            </a:extLst>
          </p:cNvPr>
          <p:cNvSpPr>
            <a:spLocks noGrp="1"/>
          </p:cNvSpPr>
          <p:nvPr>
            <p:ph type="ftr" sz="quarter" idx="3"/>
          </p:nvPr>
        </p:nvSpPr>
        <p:spPr>
          <a:xfrm>
            <a:off x="699660" y="6356350"/>
            <a:ext cx="3172685" cy="365125"/>
          </a:xfrm>
          <a:prstGeom prst="rect">
            <a:avLst/>
          </a:prstGeom>
        </p:spPr>
        <p:txBody>
          <a:bodyPr vert="horz" lIns="91440" tIns="45720" rIns="91440" bIns="45720" rtlCol="0" anchor="ctr"/>
          <a:lstStyle>
            <a:lvl1pPr algn="l" rtl="0">
              <a:defRPr sz="800" cap="all" spc="150" baseline="0">
                <a:solidFill>
                  <a:schemeClr val="tx2"/>
                </a:solidFill>
              </a:defRPr>
            </a:lvl1pPr>
          </a:lstStyle>
          <a:p>
            <a:endParaRPr lang="en-GB"/>
          </a:p>
        </p:txBody>
      </p:sp>
      <p:sp>
        <p:nvSpPr>
          <p:cNvPr id="4" name="Date Placeholder 3">
            <a:extLst>
              <a:ext uri="{FF2B5EF4-FFF2-40B4-BE49-F238E27FC236}">
                <a16:creationId xmlns:a16="http://schemas.microsoft.com/office/drawing/2014/main" id="{E4609335-1F87-70E4-0838-F95C2FA5C48F}"/>
              </a:ext>
            </a:extLst>
          </p:cNvPr>
          <p:cNvSpPr>
            <a:spLocks noGrp="1"/>
          </p:cNvSpPr>
          <p:nvPr>
            <p:ph type="dt" sz="half" idx="2"/>
          </p:nvPr>
        </p:nvSpPr>
        <p:spPr>
          <a:xfrm>
            <a:off x="9266713" y="6356350"/>
            <a:ext cx="2066535"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1D8BD707-D9CF-40AE-B4C6-C98DA3205C09}" type="datetimeFigureOut">
              <a:rPr lang="en-US" smtClean="0"/>
              <a:t>10/9/2026</a:t>
            </a:fld>
            <a:endParaRPr lang="en-US"/>
          </a:p>
        </p:txBody>
      </p:sp>
      <p:sp>
        <p:nvSpPr>
          <p:cNvPr id="6" name="Slide Number Placeholder 5">
            <a:extLst>
              <a:ext uri="{FF2B5EF4-FFF2-40B4-BE49-F238E27FC236}">
                <a16:creationId xmlns:a16="http://schemas.microsoft.com/office/drawing/2014/main" id="{045FAB93-4483-398A-C3CE-C11E1460DD03}"/>
              </a:ext>
            </a:extLst>
          </p:cNvPr>
          <p:cNvSpPr>
            <a:spLocks noGrp="1"/>
          </p:cNvSpPr>
          <p:nvPr>
            <p:ph type="sldNum" sz="quarter" idx="4"/>
          </p:nvPr>
        </p:nvSpPr>
        <p:spPr>
          <a:xfrm>
            <a:off x="11515104" y="6356350"/>
            <a:ext cx="491834"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53024126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 id="2147483723" r:id="rId29"/>
    <p:sldLayoutId id="2147483730" r:id="rId30"/>
  </p:sldLayoutIdLst>
  <p:txStyles>
    <p:titleStyle>
      <a:lvl1pPr algn="l" defTabSz="914400" rtl="0" eaLnBrk="1" latinLnBrk="0" hangingPunct="1">
        <a:lnSpc>
          <a:spcPct val="55000"/>
        </a:lnSpc>
        <a:spcBef>
          <a:spcPct val="0"/>
        </a:spcBef>
        <a:buNone/>
        <a:defRPr sz="4400" b="1" kern="1200" spc="-30"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624">
          <p15:clr>
            <a:srgbClr val="F26B43"/>
          </p15:clr>
        </p15:guide>
        <p15:guide id="3" pos="328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sp>
        <p:nvSpPr>
          <p:cNvPr id="17" name="bg object 17"/>
          <p:cNvSpPr/>
          <p:nvPr/>
        </p:nvSpPr>
        <p:spPr>
          <a:xfrm>
            <a:off x="0" y="6400799"/>
            <a:ext cx="12192000" cy="457200"/>
          </a:xfrm>
          <a:custGeom>
            <a:avLst/>
            <a:gdLst/>
            <a:ahLst/>
            <a:cxnLst/>
            <a:rect l="l" t="t" r="r" b="b"/>
            <a:pathLst>
              <a:path w="12192000" h="457200">
                <a:moveTo>
                  <a:pt x="12192000" y="0"/>
                </a:moveTo>
                <a:lnTo>
                  <a:pt x="0" y="0"/>
                </a:lnTo>
                <a:lnTo>
                  <a:pt x="0" y="457199"/>
                </a:lnTo>
                <a:lnTo>
                  <a:pt x="12192000" y="457199"/>
                </a:lnTo>
                <a:lnTo>
                  <a:pt x="12192000" y="0"/>
                </a:lnTo>
                <a:close/>
              </a:path>
            </a:pathLst>
          </a:custGeom>
          <a:solidFill>
            <a:srgbClr val="BC572C"/>
          </a:solidFill>
        </p:spPr>
        <p:txBody>
          <a:bodyPr wrap="square" lIns="0" tIns="0" rIns="0" bIns="0" rtlCol="0"/>
          <a:lstStyle/>
          <a:p>
            <a:endParaRPr/>
          </a:p>
        </p:txBody>
      </p:sp>
      <p:sp>
        <p:nvSpPr>
          <p:cNvPr id="18" name="bg object 18"/>
          <p:cNvSpPr/>
          <p:nvPr/>
        </p:nvSpPr>
        <p:spPr>
          <a:xfrm>
            <a:off x="0" y="6334319"/>
            <a:ext cx="12192000" cy="66040"/>
          </a:xfrm>
          <a:custGeom>
            <a:avLst/>
            <a:gdLst/>
            <a:ahLst/>
            <a:cxnLst/>
            <a:rect l="l" t="t" r="r" b="b"/>
            <a:pathLst>
              <a:path w="12192000" h="66039">
                <a:moveTo>
                  <a:pt x="12192000" y="0"/>
                </a:moveTo>
                <a:lnTo>
                  <a:pt x="0" y="0"/>
                </a:lnTo>
                <a:lnTo>
                  <a:pt x="0" y="65998"/>
                </a:lnTo>
                <a:lnTo>
                  <a:pt x="12192000" y="65998"/>
                </a:lnTo>
                <a:lnTo>
                  <a:pt x="12192000" y="0"/>
                </a:lnTo>
                <a:close/>
              </a:path>
            </a:pathLst>
          </a:custGeom>
          <a:solidFill>
            <a:srgbClr val="E38312"/>
          </a:solidFill>
        </p:spPr>
        <p:txBody>
          <a:bodyPr wrap="square" lIns="0" tIns="0" rIns="0" bIns="0" rtlCol="0"/>
          <a:lstStyle/>
          <a:p>
            <a:endParaRPr/>
          </a:p>
        </p:txBody>
      </p:sp>
      <p:sp>
        <p:nvSpPr>
          <p:cNvPr id="19" name="bg object 19"/>
          <p:cNvSpPr/>
          <p:nvPr/>
        </p:nvSpPr>
        <p:spPr>
          <a:xfrm>
            <a:off x="1193533" y="1737867"/>
            <a:ext cx="9967595" cy="2606040"/>
          </a:xfrm>
          <a:custGeom>
            <a:avLst/>
            <a:gdLst/>
            <a:ahLst/>
            <a:cxnLst/>
            <a:rect l="l" t="t" r="r" b="b"/>
            <a:pathLst>
              <a:path w="9967595" h="2606040">
                <a:moveTo>
                  <a:pt x="0" y="0"/>
                </a:moveTo>
                <a:lnTo>
                  <a:pt x="9966972" y="0"/>
                </a:lnTo>
              </a:path>
              <a:path w="9967595" h="2606040">
                <a:moveTo>
                  <a:pt x="14122" y="2605532"/>
                </a:moveTo>
                <a:lnTo>
                  <a:pt x="9889629" y="2605532"/>
                </a:lnTo>
              </a:path>
            </a:pathLst>
          </a:custGeom>
          <a:ln w="6350">
            <a:solidFill>
              <a:srgbClr val="7E7E7E"/>
            </a:solidFill>
          </a:ln>
        </p:spPr>
        <p:txBody>
          <a:bodyPr wrap="square" lIns="0" tIns="0" rIns="0" bIns="0" rtlCol="0"/>
          <a:lstStyle/>
          <a:p>
            <a:endParaRPr/>
          </a:p>
        </p:txBody>
      </p:sp>
      <p:sp>
        <p:nvSpPr>
          <p:cNvPr id="2" name="Holder 2"/>
          <p:cNvSpPr>
            <a:spLocks noGrp="1"/>
          </p:cNvSpPr>
          <p:nvPr>
            <p:ph type="title"/>
          </p:nvPr>
        </p:nvSpPr>
        <p:spPr>
          <a:xfrm>
            <a:off x="2764282" y="509981"/>
            <a:ext cx="6663435" cy="452119"/>
          </a:xfrm>
          <a:prstGeom prst="rect">
            <a:avLst/>
          </a:prstGeom>
        </p:spPr>
        <p:txBody>
          <a:bodyPr wrap="square" lIns="0" tIns="0" rIns="0" bIns="0">
            <a:spAutoFit/>
          </a:bodyPr>
          <a:lstStyle>
            <a:lvl1pPr>
              <a:defRPr sz="2800" b="1" i="0">
                <a:solidFill>
                  <a:srgbClr val="001F5F"/>
                </a:solidFill>
                <a:latin typeface="Arial"/>
                <a:cs typeface="Arial"/>
              </a:defRPr>
            </a:lvl1pPr>
          </a:lstStyle>
          <a:p>
            <a:endParaRPr/>
          </a:p>
        </p:txBody>
      </p:sp>
      <p:sp>
        <p:nvSpPr>
          <p:cNvPr id="3" name="Holder 3"/>
          <p:cNvSpPr>
            <a:spLocks noGrp="1"/>
          </p:cNvSpPr>
          <p:nvPr>
            <p:ph type="body" idx="1"/>
          </p:nvPr>
        </p:nvSpPr>
        <p:spPr>
          <a:xfrm>
            <a:off x="428955" y="1180922"/>
            <a:ext cx="11498580" cy="1433830"/>
          </a:xfrm>
          <a:prstGeom prst="rect">
            <a:avLst/>
          </a:prstGeom>
        </p:spPr>
        <p:txBody>
          <a:bodyPr wrap="square" lIns="0" tIns="0" rIns="0" bIns="0">
            <a:spAutoFit/>
          </a:bodyPr>
          <a:lstStyle>
            <a:lvl1pPr>
              <a:defRPr sz="2200" b="0" i="0">
                <a:solidFill>
                  <a:srgbClr val="C00000"/>
                </a:solidFill>
                <a:latin typeface="Calibri Light"/>
                <a:cs typeface="Calibri Light"/>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smtClean="0"/>
              <a:t>10/9/2026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243510333"/>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3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2147/JMDH.S509971" TargetMode="External"/><Relationship Id="rId2" Type="http://schemas.openxmlformats.org/officeDocument/2006/relationships/hyperlink" Target="https://bmjpublichealth.bmj.com/content/3/2/e001659" TargetMode="External"/><Relationship Id="rId1" Type="http://schemas.openxmlformats.org/officeDocument/2006/relationships/slideLayout" Target="../slideLayouts/slideLayout32.xml"/><Relationship Id="rId4" Type="http://schemas.openxmlformats.org/officeDocument/2006/relationships/hyperlink" Target="https://pmc.ncbi.nlm.nih.gov/articles/PMC10596416/"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jamanetwork.com/journals/jamanetworkopen/fullarticle/2829358" TargetMode="External"/><Relationship Id="rId2" Type="http://schemas.openxmlformats.org/officeDocument/2006/relationships/hyperlink" Target="https://doi.org/10.1093/ntr/ntae007" TargetMode="External"/><Relationship Id="rId1" Type="http://schemas.openxmlformats.org/officeDocument/2006/relationships/slideLayout" Target="../slideLayouts/slideLayout32.xml"/><Relationship Id="rId5" Type="http://schemas.openxmlformats.org/officeDocument/2006/relationships/hyperlink" Target="https://link.springer.com/article/10.1186/s12889-022-13032-z" TargetMode="External"/><Relationship Id="rId4" Type="http://schemas.openxmlformats.org/officeDocument/2006/relationships/hyperlink" Target="https://doi.org/10.1016/j.amepre.2024.06.020"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57898/biosci.57" TargetMode="External"/><Relationship Id="rId2" Type="http://schemas.openxmlformats.org/officeDocument/2006/relationships/hyperlink" Target="https://link.springer.com/article/10.1186/s12889-025-23110-7" TargetMode="External"/><Relationship Id="rId1" Type="http://schemas.openxmlformats.org/officeDocument/2006/relationships/slideLayout" Target="../slideLayouts/slideLayout32.xml"/><Relationship Id="rId5" Type="http://schemas.openxmlformats.org/officeDocument/2006/relationships/hyperlink" Target="https://www.hra.nhs.uk/planning-and-improving-research/application-" TargetMode="External"/><Relationship Id="rId4" Type="http://schemas.openxmlformats.org/officeDocument/2006/relationships/hyperlink" Target="https://www.nhs.uk/better-health/quit-smok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stivespcn.nhs.uk/stopping-smoking-support/" TargetMode="External"/><Relationship Id="rId2" Type="http://schemas.openxmlformats.org/officeDocument/2006/relationships/hyperlink" Target="https://www.stivespcn.nhs.uk/our-practices/" TargetMode="External"/><Relationship Id="rId1" Type="http://schemas.openxmlformats.org/officeDocument/2006/relationships/slideLayout" Target="../slideLayouts/slideLayout32.xml"/><Relationship Id="rId5" Type="http://schemas.openxmlformats.org/officeDocument/2006/relationships/hyperlink" Target="https://doi.org/10.3390/ijerph19031634" TargetMode="External"/><Relationship Id="rId4" Type="http://schemas.openxmlformats.org/officeDocument/2006/relationships/hyperlink" Target="https://link.springer.com/article/10.1186/s12889-023-17378-w"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doi.org/10.1186/s12885-024-11845-2" TargetMode="External"/><Relationship Id="rId3" Type="http://schemas.openxmlformats.org/officeDocument/2006/relationships/hyperlink" Target="https://doi.org/10.26911/thejhpb.2022.07.03.01" TargetMode="External"/><Relationship Id="rId7" Type="http://schemas.openxmlformats.org/officeDocument/2006/relationships/hyperlink" Target="https://doi.org/10.1136/tobaccocontrol-2021-056558" TargetMode="External"/><Relationship Id="rId12" Type="http://schemas.openxmlformats.org/officeDocument/2006/relationships/hyperlink" Target="https://doi.org/10.1136/bmj-2023-079016" TargetMode="External"/><Relationship Id="rId2" Type="http://schemas.openxmlformats.org/officeDocument/2006/relationships/hyperlink" Target="https://doi.org/10.3390/curroncol29050299" TargetMode="External"/><Relationship Id="rId1" Type="http://schemas.openxmlformats.org/officeDocument/2006/relationships/slideLayout" Target="../slideLayouts/slideLayout2.xml"/><Relationship Id="rId6" Type="http://schemas.openxmlformats.org/officeDocument/2006/relationships/hyperlink" Target="https://doi.org/10.1136/bmjph-2024-001808" TargetMode="External"/><Relationship Id="rId11" Type="http://schemas.openxmlformats.org/officeDocument/2006/relationships/hyperlink" Target="https://doi.org/10.1093/eurpub/ckae144.467" TargetMode="External"/><Relationship Id="rId5" Type="http://schemas.openxmlformats.org/officeDocument/2006/relationships/hyperlink" Target="https://doi.org/10.1016/j.pec.2024.108136" TargetMode="External"/><Relationship Id="rId10" Type="http://schemas.openxmlformats.org/officeDocument/2006/relationships/hyperlink" Target="https://www.ons.gov.uk/peoplepopulationandcommunity/healthandsocialcare/healthandlifeexpectancies/bulletins/adultsmokinghabitsingreatbritain/latest" TargetMode="External"/><Relationship Id="rId4" Type="http://schemas.openxmlformats.org/officeDocument/2006/relationships/hyperlink" Target="https://doi.org/10.1111/add.15696" TargetMode="External"/><Relationship Id="rId9" Type="http://schemas.openxmlformats.org/officeDocument/2006/relationships/hyperlink" Target="http://www.ons.gov.uk/"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www.nice.org.uk/" TargetMode="External"/><Relationship Id="rId3" Type="http://schemas.openxmlformats.org/officeDocument/2006/relationships/hyperlink" Target="https://www.bda.org/media/p23fe2ai/khan-review-making-smoking-obsolete.pdf" TargetMode="External"/><Relationship Id="rId7" Type="http://schemas.openxmlformats.org/officeDocument/2006/relationships/hyperlink" Target="https://www.nhs.uk/better-health/quit-smoking/" TargetMode="External"/><Relationship Id="rId12" Type="http://schemas.openxmlformats.org/officeDocument/2006/relationships/hyperlink" Target="https://doi.org/10.3390/ijerph19031634" TargetMode="External"/><Relationship Id="rId2" Type="http://schemas.openxmlformats.org/officeDocument/2006/relationships/hyperlink" Target="https://doi.org/10.1016/j.jad.2023.11.013" TargetMode="External"/><Relationship Id="rId1" Type="http://schemas.openxmlformats.org/officeDocument/2006/relationships/slideLayout" Target="../slideLayouts/slideLayout2.xml"/><Relationship Id="rId6" Type="http://schemas.openxmlformats.org/officeDocument/2006/relationships/hyperlink" Target="https://www.drsimsandpartners.nhs.uk/help-and-support/nhs-smokefree-mobile-app/" TargetMode="External"/><Relationship Id="rId11" Type="http://schemas.openxmlformats.org/officeDocument/2006/relationships/hyperlink" Target="https://doi.org/10.1093/ntr/ntae159" TargetMode="External"/><Relationship Id="rId5" Type="http://schemas.openxmlformats.org/officeDocument/2006/relationships/hyperlink" Target="https://doi.org/10.1097/md.0000000000035124" TargetMode="External"/><Relationship Id="rId10" Type="http://schemas.openxmlformats.org/officeDocument/2006/relationships/hyperlink" Target="https://doi.org/10.7759/cureus.35966" TargetMode="External"/><Relationship Id="rId4" Type="http://schemas.openxmlformats.org/officeDocument/2006/relationships/hyperlink" Target="https://doi.org/10.1186/s12889-025-23110-7" TargetMode="External"/><Relationship Id="rId9" Type="http://schemas.openxmlformats.org/officeDocument/2006/relationships/hyperlink" Target="https://www.nice.org.uk/guidance/ng209"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7.jpg"/></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30.jfif"/><Relationship Id="rId2" Type="http://schemas.openxmlformats.org/officeDocument/2006/relationships/notesSlide" Target="../notesSlides/notesSlide8.xml"/><Relationship Id="rId1" Type="http://schemas.openxmlformats.org/officeDocument/2006/relationships/slideLayout" Target="../slideLayouts/slideLayout29.xml"/><Relationship Id="rId5" Type="http://schemas.openxmlformats.org/officeDocument/2006/relationships/image" Target="../media/image32.png"/><Relationship Id="rId4" Type="http://schemas.openxmlformats.org/officeDocument/2006/relationships/image" Target="../media/image31.jfif"/></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29.xml"/><Relationship Id="rId5" Type="http://schemas.openxmlformats.org/officeDocument/2006/relationships/image" Target="../media/image35.png"/><Relationship Id="rId4" Type="http://schemas.openxmlformats.org/officeDocument/2006/relationships/image" Target="../media/image34.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38.jfif"/><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051661" y="1635632"/>
            <a:ext cx="9878695" cy="1540510"/>
          </a:xfrm>
          <a:prstGeom prst="rect">
            <a:avLst/>
          </a:prstGeom>
        </p:spPr>
        <p:txBody>
          <a:bodyPr vert="horz" wrap="square" lIns="0" tIns="76200" rIns="0" bIns="0" rtlCol="0">
            <a:spAutoFit/>
          </a:bodyPr>
          <a:lstStyle/>
          <a:p>
            <a:pPr marL="12065" marR="5080" indent="-1905" algn="ctr">
              <a:lnSpc>
                <a:spcPct val="85000"/>
              </a:lnSpc>
              <a:spcBef>
                <a:spcPts val="600"/>
              </a:spcBef>
            </a:pPr>
            <a:r>
              <a:rPr spc="-55" dirty="0"/>
              <a:t>Programme:</a:t>
            </a:r>
            <a:r>
              <a:rPr spc="-140" dirty="0"/>
              <a:t> </a:t>
            </a:r>
            <a:r>
              <a:rPr spc="-25" dirty="0"/>
              <a:t>MSc</a:t>
            </a:r>
            <a:r>
              <a:rPr spc="-135" dirty="0"/>
              <a:t> </a:t>
            </a:r>
            <a:r>
              <a:rPr spc="-45" dirty="0"/>
              <a:t>Public</a:t>
            </a:r>
            <a:r>
              <a:rPr spc="-140" dirty="0"/>
              <a:t> </a:t>
            </a:r>
            <a:r>
              <a:rPr spc="-45" dirty="0"/>
              <a:t>Health</a:t>
            </a:r>
            <a:r>
              <a:rPr spc="-145" dirty="0"/>
              <a:t> </a:t>
            </a:r>
            <a:r>
              <a:rPr spc="-25" dirty="0"/>
              <a:t>and</a:t>
            </a:r>
            <a:r>
              <a:rPr spc="-130" dirty="0"/>
              <a:t> </a:t>
            </a:r>
            <a:r>
              <a:rPr spc="-50" dirty="0"/>
              <a:t>Social</a:t>
            </a:r>
            <a:r>
              <a:rPr spc="-145" dirty="0"/>
              <a:t> </a:t>
            </a:r>
            <a:r>
              <a:rPr spc="-45" dirty="0"/>
              <a:t>Care</a:t>
            </a:r>
            <a:r>
              <a:rPr spc="-145" dirty="0"/>
              <a:t> </a:t>
            </a:r>
            <a:r>
              <a:rPr dirty="0"/>
              <a:t>in</a:t>
            </a:r>
            <a:r>
              <a:rPr spc="-140" dirty="0"/>
              <a:t> </a:t>
            </a:r>
            <a:r>
              <a:rPr spc="-10" dirty="0"/>
              <a:t>Practice </a:t>
            </a:r>
            <a:r>
              <a:rPr spc="-25" dirty="0"/>
              <a:t>The</a:t>
            </a:r>
            <a:r>
              <a:rPr spc="-125" dirty="0"/>
              <a:t> </a:t>
            </a:r>
            <a:r>
              <a:rPr spc="-50" dirty="0"/>
              <a:t>Module</a:t>
            </a:r>
            <a:r>
              <a:rPr spc="-114" dirty="0"/>
              <a:t> </a:t>
            </a:r>
            <a:r>
              <a:rPr spc="-50" dirty="0"/>
              <a:t>Code</a:t>
            </a:r>
            <a:r>
              <a:rPr spc="-120" dirty="0"/>
              <a:t> </a:t>
            </a:r>
            <a:r>
              <a:rPr spc="-40" dirty="0"/>
              <a:t>and</a:t>
            </a:r>
            <a:r>
              <a:rPr spc="-135" dirty="0"/>
              <a:t> </a:t>
            </a:r>
            <a:r>
              <a:rPr spc="-55" dirty="0"/>
              <a:t>Title</a:t>
            </a:r>
            <a:r>
              <a:rPr spc="-140" dirty="0"/>
              <a:t> </a:t>
            </a:r>
            <a:r>
              <a:rPr dirty="0"/>
              <a:t>:</a:t>
            </a:r>
            <a:r>
              <a:rPr spc="-140" dirty="0"/>
              <a:t> </a:t>
            </a:r>
            <a:r>
              <a:rPr spc="-45" dirty="0"/>
              <a:t>Social</a:t>
            </a:r>
            <a:r>
              <a:rPr spc="-140" dirty="0"/>
              <a:t> </a:t>
            </a:r>
            <a:r>
              <a:rPr spc="-55" dirty="0"/>
              <a:t>Epidemiology</a:t>
            </a:r>
            <a:r>
              <a:rPr spc="-125" dirty="0"/>
              <a:t> </a:t>
            </a:r>
            <a:r>
              <a:rPr spc="-35" dirty="0"/>
              <a:t>and</a:t>
            </a:r>
            <a:r>
              <a:rPr spc="-135" dirty="0"/>
              <a:t> </a:t>
            </a:r>
            <a:r>
              <a:rPr spc="-10" dirty="0"/>
              <a:t>Public </a:t>
            </a:r>
            <a:r>
              <a:rPr spc="-45" dirty="0"/>
              <a:t>Health</a:t>
            </a:r>
            <a:r>
              <a:rPr spc="-120" dirty="0"/>
              <a:t> </a:t>
            </a:r>
            <a:r>
              <a:rPr spc="-60" dirty="0"/>
              <a:t>Development,</a:t>
            </a:r>
            <a:r>
              <a:rPr spc="-105" dirty="0"/>
              <a:t> </a:t>
            </a:r>
            <a:r>
              <a:rPr sz="2400" spc="-10" dirty="0"/>
              <a:t>LCHS7000</a:t>
            </a:r>
            <a:endParaRPr sz="2400"/>
          </a:p>
          <a:p>
            <a:pPr marL="1270" algn="ctr">
              <a:lnSpc>
                <a:spcPts val="2855"/>
              </a:lnSpc>
            </a:pPr>
            <a:r>
              <a:rPr spc="-105" dirty="0"/>
              <a:t>Your</a:t>
            </a:r>
            <a:r>
              <a:rPr spc="-95" dirty="0"/>
              <a:t> </a:t>
            </a:r>
            <a:r>
              <a:rPr spc="-50" dirty="0"/>
              <a:t>Lecturer’s</a:t>
            </a:r>
            <a:r>
              <a:rPr spc="-145" dirty="0"/>
              <a:t> </a:t>
            </a:r>
            <a:r>
              <a:rPr spc="-50" dirty="0"/>
              <a:t>Name</a:t>
            </a:r>
            <a:r>
              <a:rPr spc="-125" dirty="0"/>
              <a:t> </a:t>
            </a:r>
            <a:r>
              <a:rPr dirty="0"/>
              <a:t>:</a:t>
            </a:r>
            <a:r>
              <a:rPr spc="-125" dirty="0"/>
              <a:t> </a:t>
            </a:r>
            <a:r>
              <a:rPr dirty="0"/>
              <a:t>Dr</a:t>
            </a:r>
            <a:r>
              <a:rPr spc="-114" dirty="0"/>
              <a:t> </a:t>
            </a:r>
            <a:r>
              <a:rPr spc="-55" dirty="0"/>
              <a:t>Hamdi</a:t>
            </a:r>
            <a:r>
              <a:rPr spc="-114" dirty="0"/>
              <a:t> </a:t>
            </a:r>
            <a:r>
              <a:rPr spc="-10" dirty="0"/>
              <a:t>Hussain</a:t>
            </a:r>
          </a:p>
        </p:txBody>
      </p:sp>
      <p:sp>
        <p:nvSpPr>
          <p:cNvPr id="3" name="object 3"/>
          <p:cNvSpPr txBox="1"/>
          <p:nvPr/>
        </p:nvSpPr>
        <p:spPr>
          <a:xfrm>
            <a:off x="3390391" y="3429965"/>
            <a:ext cx="5419090" cy="1739264"/>
          </a:xfrm>
          <a:prstGeom prst="rect">
            <a:avLst/>
          </a:prstGeom>
        </p:spPr>
        <p:txBody>
          <a:bodyPr vert="horz" wrap="square" lIns="0" tIns="85725" rIns="0" bIns="0" rtlCol="0">
            <a:spAutoFit/>
          </a:bodyPr>
          <a:lstStyle/>
          <a:p>
            <a:pPr marL="12065" marR="5080" algn="ctr">
              <a:lnSpc>
                <a:spcPct val="80000"/>
              </a:lnSpc>
              <a:spcBef>
                <a:spcPts val="675"/>
              </a:spcBef>
              <a:tabLst>
                <a:tab pos="1159510" algn="l"/>
                <a:tab pos="2117090" algn="l"/>
                <a:tab pos="2971800" algn="l"/>
                <a:tab pos="3209290" algn="l"/>
                <a:tab pos="5236210" algn="l"/>
              </a:tabLst>
            </a:pPr>
            <a:r>
              <a:rPr sz="2400" b="1" spc="155" dirty="0">
                <a:solidFill>
                  <a:srgbClr val="C00000"/>
                </a:solidFill>
                <a:latin typeface="Arial"/>
                <a:cs typeface="Arial"/>
              </a:rPr>
              <a:t>Assignment</a:t>
            </a:r>
            <a:r>
              <a:rPr sz="2400" b="1" dirty="0">
                <a:solidFill>
                  <a:srgbClr val="C00000"/>
                </a:solidFill>
                <a:latin typeface="Arial"/>
                <a:cs typeface="Arial"/>
              </a:rPr>
              <a:t>	</a:t>
            </a:r>
            <a:r>
              <a:rPr sz="2400" b="1" spc="125" dirty="0">
                <a:solidFill>
                  <a:srgbClr val="C00000"/>
                </a:solidFill>
                <a:latin typeface="Arial"/>
                <a:cs typeface="Arial"/>
              </a:rPr>
              <a:t>Title</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55" dirty="0">
                <a:solidFill>
                  <a:srgbClr val="C00000"/>
                </a:solidFill>
                <a:latin typeface="Arial"/>
                <a:cs typeface="Arial"/>
              </a:rPr>
              <a:t>Component</a:t>
            </a:r>
            <a:r>
              <a:rPr sz="2400" b="1" dirty="0">
                <a:solidFill>
                  <a:srgbClr val="C00000"/>
                </a:solidFill>
                <a:latin typeface="Arial"/>
                <a:cs typeface="Arial"/>
              </a:rPr>
              <a:t>	</a:t>
            </a:r>
            <a:r>
              <a:rPr sz="2400" b="1" spc="-50" dirty="0">
                <a:solidFill>
                  <a:srgbClr val="C00000"/>
                </a:solidFill>
                <a:latin typeface="Arial"/>
                <a:cs typeface="Arial"/>
              </a:rPr>
              <a:t>1 </a:t>
            </a:r>
            <a:r>
              <a:rPr sz="2400" b="1" spc="145" dirty="0">
                <a:solidFill>
                  <a:srgbClr val="C00000"/>
                </a:solidFill>
                <a:latin typeface="Arial"/>
                <a:cs typeface="Arial"/>
              </a:rPr>
              <a:t>Group</a:t>
            </a:r>
            <a:r>
              <a:rPr sz="2400" b="1" dirty="0">
                <a:solidFill>
                  <a:srgbClr val="C00000"/>
                </a:solidFill>
                <a:latin typeface="Arial"/>
                <a:cs typeface="Arial"/>
              </a:rPr>
              <a:t>	</a:t>
            </a:r>
            <a:r>
              <a:rPr sz="2400" b="1" spc="165" dirty="0">
                <a:solidFill>
                  <a:srgbClr val="C00000"/>
                </a:solidFill>
                <a:latin typeface="Arial"/>
                <a:cs typeface="Arial"/>
              </a:rPr>
              <a:t>Presentation</a:t>
            </a:r>
            <a:endParaRPr sz="2400">
              <a:latin typeface="Arial"/>
              <a:cs typeface="Arial"/>
            </a:endParaRPr>
          </a:p>
          <a:p>
            <a:pPr algn="ctr">
              <a:lnSpc>
                <a:spcPts val="2305"/>
              </a:lnSpc>
              <a:tabLst>
                <a:tab pos="1624330" algn="l"/>
              </a:tabLst>
            </a:pPr>
            <a:r>
              <a:rPr sz="2400" b="1" spc="-10" dirty="0">
                <a:solidFill>
                  <a:srgbClr val="C00000"/>
                </a:solidFill>
                <a:latin typeface="Arial"/>
                <a:cs typeface="Arial"/>
              </a:rPr>
              <a:t>(</a:t>
            </a:r>
            <a:r>
              <a:rPr sz="2400" b="1" spc="-465" dirty="0">
                <a:solidFill>
                  <a:srgbClr val="C00000"/>
                </a:solidFill>
                <a:latin typeface="Arial"/>
                <a:cs typeface="Arial"/>
              </a:rPr>
              <a:t> </a:t>
            </a:r>
            <a:r>
              <a:rPr sz="2400" b="1" spc="150" dirty="0">
                <a:solidFill>
                  <a:srgbClr val="C00000"/>
                </a:solidFill>
                <a:latin typeface="Arial"/>
                <a:cs typeface="Arial"/>
              </a:rPr>
              <a:t>Practice</a:t>
            </a:r>
            <a:r>
              <a:rPr sz="2400" b="1" dirty="0">
                <a:solidFill>
                  <a:srgbClr val="C00000"/>
                </a:solidFill>
                <a:latin typeface="Arial"/>
                <a:cs typeface="Arial"/>
              </a:rPr>
              <a:t>	</a:t>
            </a:r>
            <a:r>
              <a:rPr sz="2400" b="1" spc="160" dirty="0">
                <a:solidFill>
                  <a:srgbClr val="C00000"/>
                </a:solidFill>
                <a:latin typeface="Arial"/>
                <a:cs typeface="Arial"/>
              </a:rPr>
              <a:t>Intervention)</a:t>
            </a:r>
            <a:endParaRPr sz="2400">
              <a:latin typeface="Arial"/>
              <a:cs typeface="Arial"/>
            </a:endParaRPr>
          </a:p>
          <a:p>
            <a:pPr marL="309880" marR="302895" algn="ctr">
              <a:lnSpc>
                <a:spcPts val="2300"/>
              </a:lnSpc>
              <a:spcBef>
                <a:spcPts val="1380"/>
              </a:spcBef>
              <a:tabLst>
                <a:tab pos="1350645" algn="l"/>
                <a:tab pos="1587500" algn="l"/>
                <a:tab pos="1727835" algn="l"/>
                <a:tab pos="3144520" algn="l"/>
                <a:tab pos="3382010" algn="l"/>
                <a:tab pos="3521710" algn="l"/>
              </a:tabLst>
            </a:pPr>
            <a:r>
              <a:rPr sz="2400" b="1" spc="110" dirty="0">
                <a:solidFill>
                  <a:srgbClr val="C00000"/>
                </a:solidFill>
                <a:latin typeface="Arial"/>
                <a:cs typeface="Arial"/>
              </a:rPr>
              <a:t>Name</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55" dirty="0">
                <a:solidFill>
                  <a:srgbClr val="C00000"/>
                </a:solidFill>
                <a:latin typeface="Arial"/>
                <a:cs typeface="Arial"/>
              </a:rPr>
              <a:t>Jacqueline</a:t>
            </a:r>
            <a:r>
              <a:rPr sz="2400" b="1" dirty="0">
                <a:solidFill>
                  <a:srgbClr val="C00000"/>
                </a:solidFill>
                <a:latin typeface="Arial"/>
                <a:cs typeface="Arial"/>
              </a:rPr>
              <a:t>		</a:t>
            </a:r>
            <a:r>
              <a:rPr sz="2400" b="1" spc="155" dirty="0">
                <a:solidFill>
                  <a:srgbClr val="C00000"/>
                </a:solidFill>
                <a:latin typeface="Arial"/>
                <a:cs typeface="Arial"/>
              </a:rPr>
              <a:t>Lawrence Student</a:t>
            </a:r>
            <a:r>
              <a:rPr sz="2400" b="1" dirty="0">
                <a:solidFill>
                  <a:srgbClr val="C00000"/>
                </a:solidFill>
                <a:latin typeface="Arial"/>
                <a:cs typeface="Arial"/>
              </a:rPr>
              <a:t>		</a:t>
            </a:r>
            <a:r>
              <a:rPr sz="2400" b="1" spc="140" dirty="0">
                <a:solidFill>
                  <a:srgbClr val="C00000"/>
                </a:solidFill>
                <a:latin typeface="Arial"/>
                <a:cs typeface="Arial"/>
              </a:rPr>
              <a:t>Number</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40" dirty="0">
                <a:solidFill>
                  <a:srgbClr val="C00000"/>
                </a:solidFill>
                <a:latin typeface="Arial"/>
                <a:cs typeface="Arial"/>
              </a:rPr>
              <a:t>2315750</a:t>
            </a:r>
            <a:endParaRPr sz="2400">
              <a:latin typeface="Arial"/>
              <a:cs typeface="Arial"/>
            </a:endParaRPr>
          </a:p>
        </p:txBody>
      </p:sp>
      <p:pic>
        <p:nvPicPr>
          <p:cNvPr id="4" name="object 4"/>
          <p:cNvPicPr/>
          <p:nvPr/>
        </p:nvPicPr>
        <p:blipFill>
          <a:blip r:embed="rId2" cstate="print"/>
          <a:stretch>
            <a:fillRect/>
          </a:stretch>
        </p:blipFill>
        <p:spPr>
          <a:xfrm>
            <a:off x="9247378" y="116586"/>
            <a:ext cx="2609469" cy="10095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27275">
              <a:lnSpc>
                <a:spcPct val="100000"/>
              </a:lnSpc>
              <a:spcBef>
                <a:spcPts val="95"/>
              </a:spcBef>
            </a:pPr>
            <a:r>
              <a:rPr spc="-50" dirty="0"/>
              <a:t>Introduction</a:t>
            </a:r>
          </a:p>
        </p:txBody>
      </p:sp>
      <p:sp>
        <p:nvSpPr>
          <p:cNvPr id="3" name="object 3"/>
          <p:cNvSpPr txBox="1"/>
          <p:nvPr/>
        </p:nvSpPr>
        <p:spPr>
          <a:xfrm>
            <a:off x="1479550" y="1442082"/>
            <a:ext cx="8474075" cy="2559685"/>
          </a:xfrm>
          <a:prstGeom prst="rect">
            <a:avLst/>
          </a:prstGeom>
        </p:spPr>
        <p:txBody>
          <a:bodyPr vert="horz" wrap="square" lIns="0" tIns="153670" rIns="0" bIns="0" rtlCol="0">
            <a:spAutoFit/>
          </a:bodyPr>
          <a:lstStyle/>
          <a:p>
            <a:pPr marL="12700">
              <a:lnSpc>
                <a:spcPct val="100000"/>
              </a:lnSpc>
              <a:spcBef>
                <a:spcPts val="1210"/>
              </a:spcBef>
              <a:tabLst>
                <a:tab pos="739775" algn="l"/>
                <a:tab pos="2983230" algn="l"/>
                <a:tab pos="3397885" algn="l"/>
                <a:tab pos="4514850" algn="l"/>
                <a:tab pos="504698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65" dirty="0">
                <a:solidFill>
                  <a:srgbClr val="C00000"/>
                </a:solidFill>
                <a:latin typeface="Arial"/>
                <a:cs typeface="Arial"/>
              </a:rPr>
              <a:t>presentation</a:t>
            </a:r>
            <a:r>
              <a:rPr sz="2400" b="1" dirty="0">
                <a:solidFill>
                  <a:srgbClr val="C00000"/>
                </a:solidFill>
                <a:latin typeface="Arial"/>
                <a:cs typeface="Arial"/>
              </a:rPr>
              <a:t>	</a:t>
            </a:r>
            <a:r>
              <a:rPr sz="2400" b="1" spc="75" dirty="0">
                <a:solidFill>
                  <a:srgbClr val="C00000"/>
                </a:solidFill>
                <a:latin typeface="Arial"/>
                <a:cs typeface="Arial"/>
              </a:rPr>
              <a:t>is</a:t>
            </a:r>
            <a:r>
              <a:rPr sz="2400" b="1" dirty="0">
                <a:solidFill>
                  <a:srgbClr val="C00000"/>
                </a:solidFill>
                <a:latin typeface="Arial"/>
                <a:cs typeface="Arial"/>
              </a:rPr>
              <a:t>	</a:t>
            </a:r>
            <a:r>
              <a:rPr sz="2400" b="1" spc="150" dirty="0">
                <a:solidFill>
                  <a:srgbClr val="C00000"/>
                </a:solidFill>
                <a:latin typeface="Arial"/>
                <a:cs typeface="Arial"/>
              </a:rPr>
              <a:t>based</a:t>
            </a:r>
            <a:r>
              <a:rPr sz="2400" b="1" dirty="0">
                <a:solidFill>
                  <a:srgbClr val="C00000"/>
                </a:solidFill>
                <a:latin typeface="Arial"/>
                <a:cs typeface="Arial"/>
              </a:rPr>
              <a:t>	</a:t>
            </a:r>
            <a:r>
              <a:rPr sz="2400" b="1" spc="75" dirty="0">
                <a:solidFill>
                  <a:srgbClr val="C00000"/>
                </a:solidFill>
                <a:latin typeface="Arial"/>
                <a:cs typeface="Arial"/>
              </a:rPr>
              <a:t>on</a:t>
            </a:r>
            <a:r>
              <a:rPr sz="2400" b="1" dirty="0">
                <a:solidFill>
                  <a:srgbClr val="C00000"/>
                </a:solidFill>
                <a:latin typeface="Arial"/>
                <a:cs typeface="Arial"/>
              </a:rPr>
              <a:t>	</a:t>
            </a:r>
            <a:r>
              <a:rPr sz="2400" b="1" spc="-50" dirty="0">
                <a:solidFill>
                  <a:srgbClr val="C00000"/>
                </a:solidFill>
                <a:latin typeface="Arial"/>
                <a:cs typeface="Arial"/>
              </a:rPr>
              <a:t>–</a:t>
            </a:r>
            <a:endParaRPr sz="2400">
              <a:latin typeface="Arial"/>
              <a:cs typeface="Arial"/>
            </a:endParaRPr>
          </a:p>
          <a:p>
            <a:pPr marL="355600" indent="-342900">
              <a:lnSpc>
                <a:spcPct val="100000"/>
              </a:lnSpc>
              <a:spcBef>
                <a:spcPts val="1105"/>
              </a:spcBef>
              <a:buClr>
                <a:srgbClr val="E38312"/>
              </a:buClr>
              <a:buFont typeface="Arial"/>
              <a:buChar char="•"/>
              <a:tabLst>
                <a:tab pos="355600" algn="l"/>
                <a:tab pos="1082675" algn="l"/>
                <a:tab pos="3352165" algn="l"/>
                <a:tab pos="3798570" algn="l"/>
                <a:tab pos="499364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60" dirty="0">
                <a:solidFill>
                  <a:srgbClr val="C00000"/>
                </a:solidFill>
                <a:latin typeface="Arial"/>
                <a:cs typeface="Arial"/>
              </a:rPr>
              <a:t>development</a:t>
            </a:r>
            <a:r>
              <a:rPr sz="2400" b="1" dirty="0">
                <a:solidFill>
                  <a:srgbClr val="C00000"/>
                </a:solidFill>
                <a:latin typeface="Arial"/>
                <a:cs typeface="Arial"/>
              </a:rPr>
              <a:t>	</a:t>
            </a:r>
            <a:r>
              <a:rPr sz="2400" b="1" spc="75" dirty="0">
                <a:solidFill>
                  <a:srgbClr val="C00000"/>
                </a:solidFill>
                <a:latin typeface="Arial"/>
                <a:cs typeface="Arial"/>
              </a:rPr>
              <a:t>of</a:t>
            </a:r>
            <a:r>
              <a:rPr sz="2400" b="1" dirty="0">
                <a:solidFill>
                  <a:srgbClr val="C00000"/>
                </a:solidFill>
                <a:latin typeface="Arial"/>
                <a:cs typeface="Arial"/>
              </a:rPr>
              <a:t>	</a:t>
            </a:r>
            <a:r>
              <a:rPr sz="2400" b="1" spc="145" dirty="0">
                <a:solidFill>
                  <a:srgbClr val="C00000"/>
                </a:solidFill>
                <a:latin typeface="Arial"/>
                <a:cs typeface="Arial"/>
              </a:rPr>
              <a:t>Health</a:t>
            </a:r>
            <a:r>
              <a:rPr sz="2400" b="1" dirty="0">
                <a:solidFill>
                  <a:srgbClr val="C00000"/>
                </a:solidFill>
                <a:latin typeface="Arial"/>
                <a:cs typeface="Arial"/>
              </a:rPr>
              <a:t>	</a:t>
            </a:r>
            <a:r>
              <a:rPr sz="2400" b="1" spc="160" dirty="0">
                <a:solidFill>
                  <a:srgbClr val="C00000"/>
                </a:solidFill>
                <a:latin typeface="Arial"/>
                <a:cs typeface="Arial"/>
              </a:rPr>
              <a:t>promotion</a:t>
            </a:r>
            <a:endParaRPr sz="2400">
              <a:latin typeface="Arial"/>
              <a:cs typeface="Arial"/>
            </a:endParaRPr>
          </a:p>
          <a:p>
            <a:pPr marL="355600" indent="-342900">
              <a:lnSpc>
                <a:spcPct val="100000"/>
              </a:lnSpc>
              <a:spcBef>
                <a:spcPts val="1115"/>
              </a:spcBef>
              <a:buClr>
                <a:srgbClr val="E38312"/>
              </a:buClr>
              <a:buFont typeface="Arial"/>
              <a:buChar char="•"/>
              <a:tabLst>
                <a:tab pos="355600" algn="l"/>
                <a:tab pos="1082675" algn="l"/>
                <a:tab pos="2411730" algn="l"/>
                <a:tab pos="3251200" algn="l"/>
                <a:tab pos="3844290" algn="l"/>
                <a:tab pos="4485640" algn="l"/>
                <a:tab pos="6222365" algn="l"/>
                <a:tab pos="6636384" algn="l"/>
                <a:tab pos="6941184"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chosen</a:t>
            </a:r>
            <a:r>
              <a:rPr sz="2400" b="1" dirty="0">
                <a:solidFill>
                  <a:srgbClr val="C00000"/>
                </a:solidFill>
                <a:latin typeface="Arial"/>
                <a:cs typeface="Arial"/>
              </a:rPr>
              <a:t>	</a:t>
            </a:r>
            <a:r>
              <a:rPr sz="2400" b="1" spc="114" dirty="0">
                <a:solidFill>
                  <a:srgbClr val="C00000"/>
                </a:solidFill>
                <a:latin typeface="Arial"/>
                <a:cs typeface="Arial"/>
              </a:rPr>
              <a:t>area</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100" dirty="0">
                <a:solidFill>
                  <a:srgbClr val="C00000"/>
                </a:solidFill>
                <a:latin typeface="Arial"/>
                <a:cs typeface="Arial"/>
              </a:rPr>
              <a:t>the</a:t>
            </a:r>
            <a:r>
              <a:rPr sz="2400" b="1" dirty="0">
                <a:solidFill>
                  <a:srgbClr val="C00000"/>
                </a:solidFill>
                <a:latin typeface="Arial"/>
                <a:cs typeface="Arial"/>
              </a:rPr>
              <a:t>	</a:t>
            </a:r>
            <a:r>
              <a:rPr sz="2400" b="1" spc="150" dirty="0">
                <a:solidFill>
                  <a:srgbClr val="C00000"/>
                </a:solidFill>
                <a:latin typeface="Arial"/>
                <a:cs typeface="Arial"/>
              </a:rPr>
              <a:t>campaign</a:t>
            </a:r>
            <a:r>
              <a:rPr sz="2400" b="1" dirty="0">
                <a:solidFill>
                  <a:srgbClr val="C00000"/>
                </a:solidFill>
                <a:latin typeface="Arial"/>
                <a:cs typeface="Arial"/>
              </a:rPr>
              <a:t>	</a:t>
            </a:r>
            <a:r>
              <a:rPr sz="2400" b="1" spc="75" dirty="0">
                <a:solidFill>
                  <a:srgbClr val="C00000"/>
                </a:solidFill>
                <a:latin typeface="Arial"/>
                <a:cs typeface="Arial"/>
              </a:rPr>
              <a:t>is</a:t>
            </a:r>
            <a:r>
              <a:rPr sz="2400" b="1" dirty="0">
                <a:solidFill>
                  <a:srgbClr val="C00000"/>
                </a:solidFill>
                <a:latin typeface="Arial"/>
                <a:cs typeface="Arial"/>
              </a:rPr>
              <a:t>	</a:t>
            </a:r>
            <a:r>
              <a:rPr sz="2400" b="1" spc="-50" dirty="0">
                <a:solidFill>
                  <a:srgbClr val="C00000"/>
                </a:solidFill>
                <a:latin typeface="Arial"/>
                <a:cs typeface="Arial"/>
              </a:rPr>
              <a:t>–</a:t>
            </a:r>
            <a:r>
              <a:rPr sz="2400" b="1" dirty="0">
                <a:solidFill>
                  <a:srgbClr val="C00000"/>
                </a:solidFill>
                <a:latin typeface="Arial"/>
                <a:cs typeface="Arial"/>
              </a:rPr>
              <a:t>	</a:t>
            </a:r>
            <a:r>
              <a:rPr sz="2400" b="1" spc="155" dirty="0">
                <a:solidFill>
                  <a:srgbClr val="C00000"/>
                </a:solidFill>
                <a:latin typeface="Arial"/>
                <a:cs typeface="Arial"/>
              </a:rPr>
              <a:t>smoking.</a:t>
            </a:r>
            <a:endParaRPr sz="2400">
              <a:latin typeface="Arial"/>
              <a:cs typeface="Arial"/>
            </a:endParaRPr>
          </a:p>
          <a:p>
            <a:pPr marL="355600" indent="-342900">
              <a:lnSpc>
                <a:spcPct val="100000"/>
              </a:lnSpc>
              <a:spcBef>
                <a:spcPts val="1120"/>
              </a:spcBef>
              <a:buClr>
                <a:srgbClr val="E38312"/>
              </a:buClr>
              <a:buFont typeface="Arial"/>
              <a:buChar char="•"/>
              <a:tabLst>
                <a:tab pos="355600" algn="l"/>
                <a:tab pos="2299970" algn="l"/>
                <a:tab pos="2891790" algn="l"/>
                <a:tab pos="4423410" algn="l"/>
              </a:tabLst>
            </a:pPr>
            <a:r>
              <a:rPr sz="2400" b="1" spc="150" dirty="0">
                <a:solidFill>
                  <a:srgbClr val="C00000"/>
                </a:solidFill>
                <a:latin typeface="Arial"/>
                <a:cs typeface="Arial"/>
              </a:rPr>
              <a:t>Awareness</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140" dirty="0">
                <a:solidFill>
                  <a:srgbClr val="C00000"/>
                </a:solidFill>
                <a:latin typeface="Arial"/>
                <a:cs typeface="Arial"/>
              </a:rPr>
              <a:t>common</a:t>
            </a:r>
            <a:r>
              <a:rPr sz="2400" b="1" dirty="0">
                <a:solidFill>
                  <a:srgbClr val="C00000"/>
                </a:solidFill>
                <a:latin typeface="Arial"/>
                <a:cs typeface="Arial"/>
              </a:rPr>
              <a:t>	</a:t>
            </a:r>
            <a:r>
              <a:rPr sz="2400" b="1" spc="145" dirty="0">
                <a:solidFill>
                  <a:srgbClr val="C00000"/>
                </a:solidFill>
                <a:latin typeface="Arial"/>
                <a:cs typeface="Arial"/>
              </a:rPr>
              <a:t>people</a:t>
            </a:r>
            <a:endParaRPr sz="2400">
              <a:latin typeface="Arial"/>
              <a:cs typeface="Arial"/>
            </a:endParaRPr>
          </a:p>
          <a:p>
            <a:pPr marL="355600" indent="-342900">
              <a:lnSpc>
                <a:spcPct val="100000"/>
              </a:lnSpc>
              <a:spcBef>
                <a:spcPts val="1105"/>
              </a:spcBef>
              <a:buClr>
                <a:srgbClr val="E38312"/>
              </a:buClr>
              <a:buFont typeface="Arial"/>
              <a:buChar char="•"/>
              <a:tabLst>
                <a:tab pos="355600" algn="l"/>
                <a:tab pos="2141855" algn="l"/>
                <a:tab pos="2733040" algn="l"/>
              </a:tabLst>
            </a:pPr>
            <a:r>
              <a:rPr sz="2400" b="1" spc="150" dirty="0">
                <a:solidFill>
                  <a:srgbClr val="C00000"/>
                </a:solidFill>
                <a:latin typeface="Arial"/>
                <a:cs typeface="Arial"/>
              </a:rPr>
              <a:t>Campaign</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160" dirty="0">
                <a:solidFill>
                  <a:srgbClr val="C00000"/>
                </a:solidFill>
                <a:latin typeface="Arial"/>
                <a:cs typeface="Arial"/>
              </a:rPr>
              <a:t>betterment</a:t>
            </a:r>
            <a:endParaRPr sz="2400">
              <a:latin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407157" y="508254"/>
            <a:ext cx="4152265" cy="452120"/>
          </a:xfrm>
          <a:prstGeom prst="rect">
            <a:avLst/>
          </a:prstGeom>
        </p:spPr>
        <p:txBody>
          <a:bodyPr vert="horz" wrap="square" lIns="0" tIns="12065" rIns="0" bIns="0" rtlCol="0">
            <a:spAutoFit/>
          </a:bodyPr>
          <a:lstStyle/>
          <a:p>
            <a:pPr marL="12700">
              <a:lnSpc>
                <a:spcPct val="100000"/>
              </a:lnSpc>
              <a:spcBef>
                <a:spcPts val="95"/>
              </a:spcBef>
            </a:pPr>
            <a:r>
              <a:rPr spc="-25" dirty="0"/>
              <a:t>The</a:t>
            </a:r>
            <a:r>
              <a:rPr spc="-170" dirty="0"/>
              <a:t> </a:t>
            </a:r>
            <a:r>
              <a:rPr spc="-40" dirty="0"/>
              <a:t>idea</a:t>
            </a:r>
            <a:r>
              <a:rPr spc="-155" dirty="0"/>
              <a:t> </a:t>
            </a:r>
            <a:r>
              <a:rPr dirty="0"/>
              <a:t>of</a:t>
            </a:r>
            <a:r>
              <a:rPr spc="-160" dirty="0"/>
              <a:t> </a:t>
            </a:r>
            <a:r>
              <a:rPr spc="-20" dirty="0"/>
              <a:t>the</a:t>
            </a:r>
            <a:r>
              <a:rPr spc="-160" dirty="0"/>
              <a:t> </a:t>
            </a:r>
            <a:r>
              <a:rPr spc="-30" dirty="0"/>
              <a:t>campaign</a:t>
            </a:r>
          </a:p>
        </p:txBody>
      </p:sp>
      <p:sp>
        <p:nvSpPr>
          <p:cNvPr id="3" name="object 3"/>
          <p:cNvSpPr txBox="1"/>
          <p:nvPr/>
        </p:nvSpPr>
        <p:spPr>
          <a:xfrm>
            <a:off x="661479" y="1503591"/>
            <a:ext cx="7062470" cy="681355"/>
          </a:xfrm>
          <a:prstGeom prst="rect">
            <a:avLst/>
          </a:prstGeom>
          <a:solidFill>
            <a:srgbClr val="FFFF00"/>
          </a:solidFill>
          <a:ln w="15875">
            <a:solidFill>
              <a:srgbClr val="A75F09"/>
            </a:solidFill>
          </a:ln>
        </p:spPr>
        <p:txBody>
          <a:bodyPr vert="horz" wrap="square" lIns="0" tIns="103505" rIns="0" bIns="0" rtlCol="0">
            <a:spAutoFit/>
          </a:bodyPr>
          <a:lstStyle/>
          <a:p>
            <a:pPr marL="1270" algn="ctr">
              <a:lnSpc>
                <a:spcPct val="100000"/>
              </a:lnSpc>
              <a:spcBef>
                <a:spcPts val="815"/>
              </a:spcBef>
            </a:pPr>
            <a:r>
              <a:rPr sz="2800" b="1" dirty="0">
                <a:solidFill>
                  <a:srgbClr val="C00000"/>
                </a:solidFill>
                <a:latin typeface="Calibri"/>
                <a:cs typeface="Calibri"/>
              </a:rPr>
              <a:t>Quit</a:t>
            </a:r>
            <a:r>
              <a:rPr sz="2800" b="1" spc="-30" dirty="0">
                <a:solidFill>
                  <a:srgbClr val="C00000"/>
                </a:solidFill>
                <a:latin typeface="Calibri"/>
                <a:cs typeface="Calibri"/>
              </a:rPr>
              <a:t> </a:t>
            </a:r>
            <a:r>
              <a:rPr sz="2800" b="1" dirty="0">
                <a:solidFill>
                  <a:srgbClr val="C00000"/>
                </a:solidFill>
                <a:latin typeface="Calibri"/>
                <a:cs typeface="Calibri"/>
              </a:rPr>
              <a:t>smoking,</a:t>
            </a:r>
            <a:r>
              <a:rPr sz="2800" b="1" spc="-10" dirty="0">
                <a:solidFill>
                  <a:srgbClr val="C00000"/>
                </a:solidFill>
                <a:latin typeface="Calibri"/>
                <a:cs typeface="Calibri"/>
              </a:rPr>
              <a:t> </a:t>
            </a:r>
            <a:r>
              <a:rPr sz="2800" b="1" dirty="0">
                <a:solidFill>
                  <a:srgbClr val="C00000"/>
                </a:solidFill>
                <a:latin typeface="Calibri"/>
                <a:cs typeface="Calibri"/>
              </a:rPr>
              <a:t>enjoy</a:t>
            </a:r>
            <a:r>
              <a:rPr sz="2800" b="1" spc="-30" dirty="0">
                <a:solidFill>
                  <a:srgbClr val="C00000"/>
                </a:solidFill>
                <a:latin typeface="Calibri"/>
                <a:cs typeface="Calibri"/>
              </a:rPr>
              <a:t> </a:t>
            </a:r>
            <a:r>
              <a:rPr sz="2800" b="1" spc="-10" dirty="0">
                <a:solidFill>
                  <a:srgbClr val="C00000"/>
                </a:solidFill>
                <a:latin typeface="Calibri"/>
                <a:cs typeface="Calibri"/>
              </a:rPr>
              <a:t>living</a:t>
            </a:r>
            <a:endParaRPr sz="2800">
              <a:latin typeface="Calibri"/>
              <a:cs typeface="Calibri"/>
            </a:endParaRPr>
          </a:p>
        </p:txBody>
      </p:sp>
      <p:sp>
        <p:nvSpPr>
          <p:cNvPr id="4" name="object 4"/>
          <p:cNvSpPr txBox="1"/>
          <p:nvPr/>
        </p:nvSpPr>
        <p:spPr>
          <a:xfrm>
            <a:off x="661479" y="3032925"/>
            <a:ext cx="7062470" cy="536043"/>
          </a:xfrm>
          <a:prstGeom prst="rect">
            <a:avLst/>
          </a:prstGeom>
          <a:solidFill>
            <a:srgbClr val="00AFEF"/>
          </a:solidFill>
          <a:ln w="15875">
            <a:solidFill>
              <a:srgbClr val="A75F09"/>
            </a:solidFill>
          </a:ln>
        </p:spPr>
        <p:txBody>
          <a:bodyPr vert="horz" wrap="square" lIns="0" tIns="104139" rIns="0" bIns="0" rtlCol="0">
            <a:spAutoFit/>
          </a:bodyPr>
          <a:lstStyle/>
          <a:p>
            <a:pPr algn="ctr">
              <a:lnSpc>
                <a:spcPct val="100000"/>
              </a:lnSpc>
              <a:spcBef>
                <a:spcPts val="819"/>
              </a:spcBef>
            </a:pPr>
            <a:r>
              <a:rPr sz="2800" b="1" spc="-45" dirty="0">
                <a:solidFill>
                  <a:srgbClr val="FFFFFF"/>
                </a:solidFill>
                <a:latin typeface="Calibri"/>
                <a:cs typeface="Calibri"/>
              </a:rPr>
              <a:t>Target</a:t>
            </a:r>
            <a:r>
              <a:rPr sz="2800" b="1" spc="-5" dirty="0">
                <a:solidFill>
                  <a:srgbClr val="FFFFFF"/>
                </a:solidFill>
                <a:latin typeface="Calibri"/>
                <a:cs typeface="Calibri"/>
              </a:rPr>
              <a:t> </a:t>
            </a:r>
            <a:r>
              <a:rPr sz="2800" b="1" dirty="0">
                <a:solidFill>
                  <a:srgbClr val="FFFFFF"/>
                </a:solidFill>
                <a:latin typeface="Calibri"/>
                <a:cs typeface="Calibri"/>
              </a:rPr>
              <a:t>group</a:t>
            </a:r>
            <a:r>
              <a:rPr sz="2800" b="1" spc="-50" dirty="0">
                <a:solidFill>
                  <a:srgbClr val="FFFFFF"/>
                </a:solidFill>
                <a:latin typeface="Calibri"/>
                <a:cs typeface="Calibri"/>
              </a:rPr>
              <a:t> </a:t>
            </a:r>
            <a:r>
              <a:rPr sz="2800" b="1" dirty="0">
                <a:solidFill>
                  <a:srgbClr val="FFFFFF"/>
                </a:solidFill>
                <a:latin typeface="Calibri"/>
                <a:cs typeface="Calibri"/>
              </a:rPr>
              <a:t>:</a:t>
            </a:r>
            <a:r>
              <a:rPr sz="2800" b="1" spc="-45" dirty="0">
                <a:solidFill>
                  <a:srgbClr val="FFFFFF"/>
                </a:solidFill>
                <a:latin typeface="Calibri"/>
                <a:cs typeface="Calibri"/>
              </a:rPr>
              <a:t> </a:t>
            </a:r>
            <a:r>
              <a:rPr lang="en-GB" sz="2800" b="1" spc="-45">
                <a:solidFill>
                  <a:srgbClr val="001F5F"/>
                </a:solidFill>
                <a:latin typeface="Calibri"/>
                <a:cs typeface="Calibri"/>
              </a:rPr>
              <a:t>18</a:t>
            </a:r>
            <a:r>
              <a:rPr sz="2800" b="1" spc="-30">
                <a:solidFill>
                  <a:srgbClr val="001F5F"/>
                </a:solidFill>
                <a:latin typeface="Calibri"/>
                <a:cs typeface="Calibri"/>
              </a:rPr>
              <a:t> </a:t>
            </a:r>
            <a:r>
              <a:rPr sz="2800" b="1" dirty="0">
                <a:solidFill>
                  <a:srgbClr val="001F5F"/>
                </a:solidFill>
                <a:latin typeface="Calibri"/>
                <a:cs typeface="Calibri"/>
              </a:rPr>
              <a:t>to</a:t>
            </a:r>
            <a:r>
              <a:rPr sz="2800" b="1" spc="-55" dirty="0">
                <a:solidFill>
                  <a:srgbClr val="001F5F"/>
                </a:solidFill>
                <a:latin typeface="Calibri"/>
                <a:cs typeface="Calibri"/>
              </a:rPr>
              <a:t> </a:t>
            </a:r>
            <a:r>
              <a:rPr lang="en-GB" sz="2800" b="1" spc="-25" dirty="0">
                <a:solidFill>
                  <a:srgbClr val="001F5F"/>
                </a:solidFill>
                <a:latin typeface="Calibri"/>
                <a:cs typeface="Calibri"/>
              </a:rPr>
              <a:t>25</a:t>
            </a:r>
            <a:endParaRPr sz="2800" dirty="0">
              <a:latin typeface="Calibri"/>
              <a:cs typeface="Calibri"/>
            </a:endParaRPr>
          </a:p>
        </p:txBody>
      </p:sp>
      <p:sp>
        <p:nvSpPr>
          <p:cNvPr id="5" name="object 5"/>
          <p:cNvSpPr txBox="1"/>
          <p:nvPr/>
        </p:nvSpPr>
        <p:spPr>
          <a:xfrm>
            <a:off x="661479" y="4562259"/>
            <a:ext cx="7062470" cy="681355"/>
          </a:xfrm>
          <a:prstGeom prst="rect">
            <a:avLst/>
          </a:prstGeom>
          <a:solidFill>
            <a:srgbClr val="A1AE92"/>
          </a:solidFill>
          <a:ln w="15875">
            <a:solidFill>
              <a:srgbClr val="A75F09"/>
            </a:solidFill>
          </a:ln>
        </p:spPr>
        <p:txBody>
          <a:bodyPr vert="horz" wrap="square" lIns="0" tIns="104775" rIns="0" bIns="0" rtlCol="0">
            <a:spAutoFit/>
          </a:bodyPr>
          <a:lstStyle/>
          <a:p>
            <a:pPr marL="2540" algn="ctr">
              <a:lnSpc>
                <a:spcPct val="100000"/>
              </a:lnSpc>
              <a:spcBef>
                <a:spcPts val="825"/>
              </a:spcBef>
            </a:pPr>
            <a:r>
              <a:rPr sz="2800" b="1" spc="-10" dirty="0">
                <a:solidFill>
                  <a:srgbClr val="FFFFFF"/>
                </a:solidFill>
                <a:latin typeface="Calibri"/>
                <a:cs typeface="Calibri"/>
              </a:rPr>
              <a:t>Commissioned</a:t>
            </a:r>
            <a:r>
              <a:rPr sz="2800" b="1" spc="-50" dirty="0">
                <a:solidFill>
                  <a:srgbClr val="FFFFFF"/>
                </a:solidFill>
                <a:latin typeface="Calibri"/>
                <a:cs typeface="Calibri"/>
              </a:rPr>
              <a:t> </a:t>
            </a:r>
            <a:r>
              <a:rPr sz="2800" b="1" dirty="0">
                <a:solidFill>
                  <a:srgbClr val="FFFFFF"/>
                </a:solidFill>
                <a:latin typeface="Calibri"/>
                <a:cs typeface="Calibri"/>
              </a:rPr>
              <a:t>body:</a:t>
            </a:r>
            <a:r>
              <a:rPr sz="2800" b="1" spc="-30" dirty="0">
                <a:solidFill>
                  <a:srgbClr val="FFFFFF"/>
                </a:solidFill>
                <a:latin typeface="Calibri"/>
                <a:cs typeface="Calibri"/>
              </a:rPr>
              <a:t> </a:t>
            </a:r>
            <a:r>
              <a:rPr sz="2800" b="1" dirty="0">
                <a:solidFill>
                  <a:srgbClr val="001F5F"/>
                </a:solidFill>
                <a:latin typeface="Calibri"/>
                <a:cs typeface="Calibri"/>
              </a:rPr>
              <a:t>Local</a:t>
            </a:r>
            <a:r>
              <a:rPr sz="2800" b="1" spc="-55" dirty="0">
                <a:solidFill>
                  <a:srgbClr val="001F5F"/>
                </a:solidFill>
                <a:latin typeface="Calibri"/>
                <a:cs typeface="Calibri"/>
              </a:rPr>
              <a:t> </a:t>
            </a:r>
            <a:r>
              <a:rPr sz="2800" b="1" spc="-10" dirty="0">
                <a:solidFill>
                  <a:srgbClr val="001F5F"/>
                </a:solidFill>
                <a:latin typeface="Calibri"/>
                <a:cs typeface="Calibri"/>
              </a:rPr>
              <a:t>council</a:t>
            </a:r>
            <a:endParaRPr sz="2800">
              <a:latin typeface="Calibri"/>
              <a:cs typeface="Calibri"/>
            </a:endParaRPr>
          </a:p>
        </p:txBody>
      </p:sp>
      <p:grpSp>
        <p:nvGrpSpPr>
          <p:cNvPr id="6" name="object 6"/>
          <p:cNvGrpSpPr/>
          <p:nvPr/>
        </p:nvGrpSpPr>
        <p:grpSpPr>
          <a:xfrm>
            <a:off x="8677656" y="2307335"/>
            <a:ext cx="3317875" cy="3487420"/>
            <a:chOff x="8677656" y="2307335"/>
            <a:chExt cx="3317875" cy="3487420"/>
          </a:xfrm>
        </p:grpSpPr>
        <p:pic>
          <p:nvPicPr>
            <p:cNvPr id="7" name="object 7"/>
            <p:cNvPicPr/>
            <p:nvPr/>
          </p:nvPicPr>
          <p:blipFill>
            <a:blip r:embed="rId2" cstate="print"/>
            <a:stretch>
              <a:fillRect/>
            </a:stretch>
          </p:blipFill>
          <p:spPr>
            <a:xfrm>
              <a:off x="8677656" y="2307335"/>
              <a:ext cx="3317748" cy="3486912"/>
            </a:xfrm>
            <a:prstGeom prst="rect">
              <a:avLst/>
            </a:prstGeom>
          </p:spPr>
        </p:pic>
        <p:pic>
          <p:nvPicPr>
            <p:cNvPr id="8" name="object 8"/>
            <p:cNvPicPr/>
            <p:nvPr/>
          </p:nvPicPr>
          <p:blipFill>
            <a:blip r:embed="rId3" cstate="print"/>
            <a:stretch>
              <a:fillRect/>
            </a:stretch>
          </p:blipFill>
          <p:spPr>
            <a:xfrm>
              <a:off x="9130284" y="2709671"/>
              <a:ext cx="2412492" cy="2749296"/>
            </a:xfrm>
            <a:prstGeom prst="rect">
              <a:avLst/>
            </a:prstGeom>
          </p:spPr>
        </p:pic>
        <p:pic>
          <p:nvPicPr>
            <p:cNvPr id="9" name="object 9"/>
            <p:cNvPicPr/>
            <p:nvPr/>
          </p:nvPicPr>
          <p:blipFill>
            <a:blip r:embed="rId4" cstate="print"/>
            <a:stretch>
              <a:fillRect/>
            </a:stretch>
          </p:blipFill>
          <p:spPr>
            <a:xfrm>
              <a:off x="8706231" y="2335910"/>
              <a:ext cx="3229610" cy="3399167"/>
            </a:xfrm>
            <a:prstGeom prst="rect">
              <a:avLst/>
            </a:prstGeom>
          </p:spPr>
        </p:pic>
        <p:sp>
          <p:nvSpPr>
            <p:cNvPr id="10" name="object 10"/>
            <p:cNvSpPr/>
            <p:nvPr/>
          </p:nvSpPr>
          <p:spPr>
            <a:xfrm>
              <a:off x="8706231" y="2335910"/>
              <a:ext cx="3229610" cy="3399790"/>
            </a:xfrm>
            <a:custGeom>
              <a:avLst/>
              <a:gdLst/>
              <a:ahLst/>
              <a:cxnLst/>
              <a:rect l="l" t="t" r="r" b="b"/>
              <a:pathLst>
                <a:path w="3229609" h="3399790">
                  <a:moveTo>
                    <a:pt x="0" y="1699514"/>
                  </a:moveTo>
                  <a:lnTo>
                    <a:pt x="664" y="1650278"/>
                  </a:lnTo>
                  <a:lnTo>
                    <a:pt x="2646" y="1601389"/>
                  </a:lnTo>
                  <a:lnTo>
                    <a:pt x="5927" y="1552867"/>
                  </a:lnTo>
                  <a:lnTo>
                    <a:pt x="10490" y="1504730"/>
                  </a:lnTo>
                  <a:lnTo>
                    <a:pt x="16315" y="1456996"/>
                  </a:lnTo>
                  <a:lnTo>
                    <a:pt x="23387" y="1409686"/>
                  </a:lnTo>
                  <a:lnTo>
                    <a:pt x="31685" y="1362817"/>
                  </a:lnTo>
                  <a:lnTo>
                    <a:pt x="41194" y="1316409"/>
                  </a:lnTo>
                  <a:lnTo>
                    <a:pt x="51893" y="1270480"/>
                  </a:lnTo>
                  <a:lnTo>
                    <a:pt x="63767" y="1225049"/>
                  </a:lnTo>
                  <a:lnTo>
                    <a:pt x="76796" y="1180136"/>
                  </a:lnTo>
                  <a:lnTo>
                    <a:pt x="90963" y="1135759"/>
                  </a:lnTo>
                  <a:lnTo>
                    <a:pt x="106249" y="1091937"/>
                  </a:lnTo>
                  <a:lnTo>
                    <a:pt x="122637" y="1048689"/>
                  </a:lnTo>
                  <a:lnTo>
                    <a:pt x="140109" y="1006033"/>
                  </a:lnTo>
                  <a:lnTo>
                    <a:pt x="158647" y="963990"/>
                  </a:lnTo>
                  <a:lnTo>
                    <a:pt x="178233" y="922577"/>
                  </a:lnTo>
                  <a:lnTo>
                    <a:pt x="198849" y="881813"/>
                  </a:lnTo>
                  <a:lnTo>
                    <a:pt x="220476" y="841718"/>
                  </a:lnTo>
                  <a:lnTo>
                    <a:pt x="243098" y="802310"/>
                  </a:lnTo>
                  <a:lnTo>
                    <a:pt x="266696" y="763608"/>
                  </a:lnTo>
                  <a:lnTo>
                    <a:pt x="291252" y="725631"/>
                  </a:lnTo>
                  <a:lnTo>
                    <a:pt x="316748" y="688399"/>
                  </a:lnTo>
                  <a:lnTo>
                    <a:pt x="343166" y="651929"/>
                  </a:lnTo>
                  <a:lnTo>
                    <a:pt x="370489" y="616240"/>
                  </a:lnTo>
                  <a:lnTo>
                    <a:pt x="398697" y="581353"/>
                  </a:lnTo>
                  <a:lnTo>
                    <a:pt x="427775" y="547285"/>
                  </a:lnTo>
                  <a:lnTo>
                    <a:pt x="457702" y="514055"/>
                  </a:lnTo>
                  <a:lnTo>
                    <a:pt x="488462" y="481682"/>
                  </a:lnTo>
                  <a:lnTo>
                    <a:pt x="520037" y="450186"/>
                  </a:lnTo>
                  <a:lnTo>
                    <a:pt x="552408" y="419585"/>
                  </a:lnTo>
                  <a:lnTo>
                    <a:pt x="585557" y="389897"/>
                  </a:lnTo>
                  <a:lnTo>
                    <a:pt x="619467" y="361143"/>
                  </a:lnTo>
                  <a:lnTo>
                    <a:pt x="654120" y="333340"/>
                  </a:lnTo>
                  <a:lnTo>
                    <a:pt x="689498" y="306508"/>
                  </a:lnTo>
                  <a:lnTo>
                    <a:pt x="725582" y="280665"/>
                  </a:lnTo>
                  <a:lnTo>
                    <a:pt x="762355" y="255831"/>
                  </a:lnTo>
                  <a:lnTo>
                    <a:pt x="799798" y="232024"/>
                  </a:lnTo>
                  <a:lnTo>
                    <a:pt x="837895" y="209263"/>
                  </a:lnTo>
                  <a:lnTo>
                    <a:pt x="876627" y="187567"/>
                  </a:lnTo>
                  <a:lnTo>
                    <a:pt x="915975" y="166955"/>
                  </a:lnTo>
                  <a:lnTo>
                    <a:pt x="955923" y="147447"/>
                  </a:lnTo>
                  <a:lnTo>
                    <a:pt x="996451" y="129059"/>
                  </a:lnTo>
                  <a:lnTo>
                    <a:pt x="1037543" y="111813"/>
                  </a:lnTo>
                  <a:lnTo>
                    <a:pt x="1079180" y="95726"/>
                  </a:lnTo>
                  <a:lnTo>
                    <a:pt x="1121344" y="80817"/>
                  </a:lnTo>
                  <a:lnTo>
                    <a:pt x="1164017" y="67106"/>
                  </a:lnTo>
                  <a:lnTo>
                    <a:pt x="1207181" y="54611"/>
                  </a:lnTo>
                  <a:lnTo>
                    <a:pt x="1250819" y="43350"/>
                  </a:lnTo>
                  <a:lnTo>
                    <a:pt x="1294912" y="33344"/>
                  </a:lnTo>
                  <a:lnTo>
                    <a:pt x="1339442" y="24611"/>
                  </a:lnTo>
                  <a:lnTo>
                    <a:pt x="1384392" y="17170"/>
                  </a:lnTo>
                  <a:lnTo>
                    <a:pt x="1429743" y="11039"/>
                  </a:lnTo>
                  <a:lnTo>
                    <a:pt x="1475478" y="6237"/>
                  </a:lnTo>
                  <a:lnTo>
                    <a:pt x="1521579" y="2784"/>
                  </a:lnTo>
                  <a:lnTo>
                    <a:pt x="1568027" y="699"/>
                  </a:lnTo>
                  <a:lnTo>
                    <a:pt x="1614804" y="0"/>
                  </a:lnTo>
                  <a:lnTo>
                    <a:pt x="1661582" y="699"/>
                  </a:lnTo>
                  <a:lnTo>
                    <a:pt x="1708030" y="2784"/>
                  </a:lnTo>
                  <a:lnTo>
                    <a:pt x="1754131" y="6237"/>
                  </a:lnTo>
                  <a:lnTo>
                    <a:pt x="1799866" y="11039"/>
                  </a:lnTo>
                  <a:lnTo>
                    <a:pt x="1845217" y="17170"/>
                  </a:lnTo>
                  <a:lnTo>
                    <a:pt x="1890167" y="24611"/>
                  </a:lnTo>
                  <a:lnTo>
                    <a:pt x="1934697" y="33344"/>
                  </a:lnTo>
                  <a:lnTo>
                    <a:pt x="1978790" y="43350"/>
                  </a:lnTo>
                  <a:lnTo>
                    <a:pt x="2022428" y="54611"/>
                  </a:lnTo>
                  <a:lnTo>
                    <a:pt x="2065592" y="67106"/>
                  </a:lnTo>
                  <a:lnTo>
                    <a:pt x="2108265" y="80817"/>
                  </a:lnTo>
                  <a:lnTo>
                    <a:pt x="2150429" y="95726"/>
                  </a:lnTo>
                  <a:lnTo>
                    <a:pt x="2192066" y="111813"/>
                  </a:lnTo>
                  <a:lnTo>
                    <a:pt x="2233158" y="129059"/>
                  </a:lnTo>
                  <a:lnTo>
                    <a:pt x="2273686" y="147447"/>
                  </a:lnTo>
                  <a:lnTo>
                    <a:pt x="2313634" y="166955"/>
                  </a:lnTo>
                  <a:lnTo>
                    <a:pt x="2352982" y="187567"/>
                  </a:lnTo>
                  <a:lnTo>
                    <a:pt x="2391714" y="209263"/>
                  </a:lnTo>
                  <a:lnTo>
                    <a:pt x="2429811" y="232024"/>
                  </a:lnTo>
                  <a:lnTo>
                    <a:pt x="2467254" y="255831"/>
                  </a:lnTo>
                  <a:lnTo>
                    <a:pt x="2504027" y="280665"/>
                  </a:lnTo>
                  <a:lnTo>
                    <a:pt x="2540111" y="306508"/>
                  </a:lnTo>
                  <a:lnTo>
                    <a:pt x="2575489" y="333340"/>
                  </a:lnTo>
                  <a:lnTo>
                    <a:pt x="2610142" y="361143"/>
                  </a:lnTo>
                  <a:lnTo>
                    <a:pt x="2644052" y="389897"/>
                  </a:lnTo>
                  <a:lnTo>
                    <a:pt x="2677201" y="419585"/>
                  </a:lnTo>
                  <a:lnTo>
                    <a:pt x="2709572" y="450186"/>
                  </a:lnTo>
                  <a:lnTo>
                    <a:pt x="2741147" y="481682"/>
                  </a:lnTo>
                  <a:lnTo>
                    <a:pt x="2771907" y="514055"/>
                  </a:lnTo>
                  <a:lnTo>
                    <a:pt x="2801834" y="547285"/>
                  </a:lnTo>
                  <a:lnTo>
                    <a:pt x="2830912" y="581353"/>
                  </a:lnTo>
                  <a:lnTo>
                    <a:pt x="2859120" y="616240"/>
                  </a:lnTo>
                  <a:lnTo>
                    <a:pt x="2886443" y="651929"/>
                  </a:lnTo>
                  <a:lnTo>
                    <a:pt x="2912861" y="688399"/>
                  </a:lnTo>
                  <a:lnTo>
                    <a:pt x="2938357" y="725631"/>
                  </a:lnTo>
                  <a:lnTo>
                    <a:pt x="2962913" y="763608"/>
                  </a:lnTo>
                  <a:lnTo>
                    <a:pt x="2986511" y="802310"/>
                  </a:lnTo>
                  <a:lnTo>
                    <a:pt x="3009133" y="841718"/>
                  </a:lnTo>
                  <a:lnTo>
                    <a:pt x="3030760" y="881813"/>
                  </a:lnTo>
                  <a:lnTo>
                    <a:pt x="3051376" y="922577"/>
                  </a:lnTo>
                  <a:lnTo>
                    <a:pt x="3070962" y="963990"/>
                  </a:lnTo>
                  <a:lnTo>
                    <a:pt x="3089500" y="1006033"/>
                  </a:lnTo>
                  <a:lnTo>
                    <a:pt x="3106972" y="1048689"/>
                  </a:lnTo>
                  <a:lnTo>
                    <a:pt x="3123360" y="1091937"/>
                  </a:lnTo>
                  <a:lnTo>
                    <a:pt x="3138646" y="1135759"/>
                  </a:lnTo>
                  <a:lnTo>
                    <a:pt x="3152813" y="1180136"/>
                  </a:lnTo>
                  <a:lnTo>
                    <a:pt x="3165842" y="1225049"/>
                  </a:lnTo>
                  <a:lnTo>
                    <a:pt x="3177716" y="1270480"/>
                  </a:lnTo>
                  <a:lnTo>
                    <a:pt x="3188415" y="1316409"/>
                  </a:lnTo>
                  <a:lnTo>
                    <a:pt x="3197924" y="1362817"/>
                  </a:lnTo>
                  <a:lnTo>
                    <a:pt x="3206222" y="1409686"/>
                  </a:lnTo>
                  <a:lnTo>
                    <a:pt x="3213294" y="1456996"/>
                  </a:lnTo>
                  <a:lnTo>
                    <a:pt x="3219119" y="1504730"/>
                  </a:lnTo>
                  <a:lnTo>
                    <a:pt x="3223682" y="1552867"/>
                  </a:lnTo>
                  <a:lnTo>
                    <a:pt x="3226963" y="1601389"/>
                  </a:lnTo>
                  <a:lnTo>
                    <a:pt x="3228945" y="1650278"/>
                  </a:lnTo>
                  <a:lnTo>
                    <a:pt x="3229610" y="1699514"/>
                  </a:lnTo>
                  <a:lnTo>
                    <a:pt x="3228945" y="1748749"/>
                  </a:lnTo>
                  <a:lnTo>
                    <a:pt x="3226963" y="1797638"/>
                  </a:lnTo>
                  <a:lnTo>
                    <a:pt x="3223682" y="1846161"/>
                  </a:lnTo>
                  <a:lnTo>
                    <a:pt x="3219119" y="1894299"/>
                  </a:lnTo>
                  <a:lnTo>
                    <a:pt x="3213294" y="1942034"/>
                  </a:lnTo>
                  <a:lnTo>
                    <a:pt x="3206222" y="1989346"/>
                  </a:lnTo>
                  <a:lnTo>
                    <a:pt x="3197924" y="2036216"/>
                  </a:lnTo>
                  <a:lnTo>
                    <a:pt x="3188415" y="2082626"/>
                  </a:lnTo>
                  <a:lnTo>
                    <a:pt x="3177716" y="2128557"/>
                  </a:lnTo>
                  <a:lnTo>
                    <a:pt x="3165842" y="2173989"/>
                  </a:lnTo>
                  <a:lnTo>
                    <a:pt x="3152813" y="2218905"/>
                  </a:lnTo>
                  <a:lnTo>
                    <a:pt x="3138646" y="2263284"/>
                  </a:lnTo>
                  <a:lnTo>
                    <a:pt x="3123360" y="2307109"/>
                  </a:lnTo>
                  <a:lnTo>
                    <a:pt x="3106972" y="2350359"/>
                  </a:lnTo>
                  <a:lnTo>
                    <a:pt x="3089500" y="2393018"/>
                  </a:lnTo>
                  <a:lnTo>
                    <a:pt x="3070962" y="2435064"/>
                  </a:lnTo>
                  <a:lnTo>
                    <a:pt x="3051376" y="2476480"/>
                  </a:lnTo>
                  <a:lnTo>
                    <a:pt x="3030760" y="2517247"/>
                  </a:lnTo>
                  <a:lnTo>
                    <a:pt x="3009133" y="2557345"/>
                  </a:lnTo>
                  <a:lnTo>
                    <a:pt x="2986511" y="2596757"/>
                  </a:lnTo>
                  <a:lnTo>
                    <a:pt x="2962913" y="2635462"/>
                  </a:lnTo>
                  <a:lnTo>
                    <a:pt x="2938357" y="2673442"/>
                  </a:lnTo>
                  <a:lnTo>
                    <a:pt x="2912861" y="2710678"/>
                  </a:lnTo>
                  <a:lnTo>
                    <a:pt x="2886443" y="2747152"/>
                  </a:lnTo>
                  <a:lnTo>
                    <a:pt x="2859120" y="2782844"/>
                  </a:lnTo>
                  <a:lnTo>
                    <a:pt x="2830912" y="2817735"/>
                  </a:lnTo>
                  <a:lnTo>
                    <a:pt x="2801834" y="2851807"/>
                  </a:lnTo>
                  <a:lnTo>
                    <a:pt x="2771907" y="2885040"/>
                  </a:lnTo>
                  <a:lnTo>
                    <a:pt x="2741147" y="2917416"/>
                  </a:lnTo>
                  <a:lnTo>
                    <a:pt x="2709572" y="2948917"/>
                  </a:lnTo>
                  <a:lnTo>
                    <a:pt x="2677201" y="2979521"/>
                  </a:lnTo>
                  <a:lnTo>
                    <a:pt x="2644052" y="3009212"/>
                  </a:lnTo>
                  <a:lnTo>
                    <a:pt x="2610142" y="3037971"/>
                  </a:lnTo>
                  <a:lnTo>
                    <a:pt x="2575489" y="3065777"/>
                  </a:lnTo>
                  <a:lnTo>
                    <a:pt x="2540111" y="3092613"/>
                  </a:lnTo>
                  <a:lnTo>
                    <a:pt x="2504027" y="3118459"/>
                  </a:lnTo>
                  <a:lnTo>
                    <a:pt x="2467254" y="3143296"/>
                  </a:lnTo>
                  <a:lnTo>
                    <a:pt x="2429811" y="3167107"/>
                  </a:lnTo>
                  <a:lnTo>
                    <a:pt x="2391714" y="3189871"/>
                  </a:lnTo>
                  <a:lnTo>
                    <a:pt x="2352982" y="3211570"/>
                  </a:lnTo>
                  <a:lnTo>
                    <a:pt x="2313634" y="3232184"/>
                  </a:lnTo>
                  <a:lnTo>
                    <a:pt x="2273686" y="3251696"/>
                  </a:lnTo>
                  <a:lnTo>
                    <a:pt x="2233158" y="3270086"/>
                  </a:lnTo>
                  <a:lnTo>
                    <a:pt x="2192066" y="3287335"/>
                  </a:lnTo>
                  <a:lnTo>
                    <a:pt x="2150429" y="3303425"/>
                  </a:lnTo>
                  <a:lnTo>
                    <a:pt x="2108265" y="3318336"/>
                  </a:lnTo>
                  <a:lnTo>
                    <a:pt x="2065592" y="3332050"/>
                  </a:lnTo>
                  <a:lnTo>
                    <a:pt x="2022428" y="3344547"/>
                  </a:lnTo>
                  <a:lnTo>
                    <a:pt x="1978790" y="3355809"/>
                  </a:lnTo>
                  <a:lnTo>
                    <a:pt x="1934697" y="3365817"/>
                  </a:lnTo>
                  <a:lnTo>
                    <a:pt x="1890167" y="3374551"/>
                  </a:lnTo>
                  <a:lnTo>
                    <a:pt x="1845217" y="3381994"/>
                  </a:lnTo>
                  <a:lnTo>
                    <a:pt x="1799866" y="3388126"/>
                  </a:lnTo>
                  <a:lnTo>
                    <a:pt x="1754131" y="3392928"/>
                  </a:lnTo>
                  <a:lnTo>
                    <a:pt x="1708030" y="3396382"/>
                  </a:lnTo>
                  <a:lnTo>
                    <a:pt x="1661582" y="3398468"/>
                  </a:lnTo>
                  <a:lnTo>
                    <a:pt x="1614804" y="3399167"/>
                  </a:lnTo>
                  <a:lnTo>
                    <a:pt x="1568027" y="3398468"/>
                  </a:lnTo>
                  <a:lnTo>
                    <a:pt x="1521579" y="3396382"/>
                  </a:lnTo>
                  <a:lnTo>
                    <a:pt x="1475478" y="3392928"/>
                  </a:lnTo>
                  <a:lnTo>
                    <a:pt x="1429743" y="3388126"/>
                  </a:lnTo>
                  <a:lnTo>
                    <a:pt x="1384392" y="3381994"/>
                  </a:lnTo>
                  <a:lnTo>
                    <a:pt x="1339442" y="3374551"/>
                  </a:lnTo>
                  <a:lnTo>
                    <a:pt x="1294912" y="3365817"/>
                  </a:lnTo>
                  <a:lnTo>
                    <a:pt x="1250819" y="3355809"/>
                  </a:lnTo>
                  <a:lnTo>
                    <a:pt x="1207181" y="3344547"/>
                  </a:lnTo>
                  <a:lnTo>
                    <a:pt x="1164017" y="3332050"/>
                  </a:lnTo>
                  <a:lnTo>
                    <a:pt x="1121344" y="3318336"/>
                  </a:lnTo>
                  <a:lnTo>
                    <a:pt x="1079180" y="3303425"/>
                  </a:lnTo>
                  <a:lnTo>
                    <a:pt x="1037543" y="3287335"/>
                  </a:lnTo>
                  <a:lnTo>
                    <a:pt x="996451" y="3270086"/>
                  </a:lnTo>
                  <a:lnTo>
                    <a:pt x="955923" y="3251696"/>
                  </a:lnTo>
                  <a:lnTo>
                    <a:pt x="915975" y="3232184"/>
                  </a:lnTo>
                  <a:lnTo>
                    <a:pt x="876627" y="3211570"/>
                  </a:lnTo>
                  <a:lnTo>
                    <a:pt x="837895" y="3189871"/>
                  </a:lnTo>
                  <a:lnTo>
                    <a:pt x="799798" y="3167107"/>
                  </a:lnTo>
                  <a:lnTo>
                    <a:pt x="762355" y="3143296"/>
                  </a:lnTo>
                  <a:lnTo>
                    <a:pt x="725582" y="3118459"/>
                  </a:lnTo>
                  <a:lnTo>
                    <a:pt x="689498" y="3092613"/>
                  </a:lnTo>
                  <a:lnTo>
                    <a:pt x="654120" y="3065777"/>
                  </a:lnTo>
                  <a:lnTo>
                    <a:pt x="619467" y="3037971"/>
                  </a:lnTo>
                  <a:lnTo>
                    <a:pt x="585557" y="3009212"/>
                  </a:lnTo>
                  <a:lnTo>
                    <a:pt x="552408" y="2979521"/>
                  </a:lnTo>
                  <a:lnTo>
                    <a:pt x="520037" y="2948917"/>
                  </a:lnTo>
                  <a:lnTo>
                    <a:pt x="488462" y="2917416"/>
                  </a:lnTo>
                  <a:lnTo>
                    <a:pt x="457702" y="2885040"/>
                  </a:lnTo>
                  <a:lnTo>
                    <a:pt x="427775" y="2851807"/>
                  </a:lnTo>
                  <a:lnTo>
                    <a:pt x="398697" y="2817735"/>
                  </a:lnTo>
                  <a:lnTo>
                    <a:pt x="370489" y="2782844"/>
                  </a:lnTo>
                  <a:lnTo>
                    <a:pt x="343166" y="2747152"/>
                  </a:lnTo>
                  <a:lnTo>
                    <a:pt x="316748" y="2710678"/>
                  </a:lnTo>
                  <a:lnTo>
                    <a:pt x="291252" y="2673442"/>
                  </a:lnTo>
                  <a:lnTo>
                    <a:pt x="266696" y="2635462"/>
                  </a:lnTo>
                  <a:lnTo>
                    <a:pt x="243098" y="2596757"/>
                  </a:lnTo>
                  <a:lnTo>
                    <a:pt x="220476" y="2557345"/>
                  </a:lnTo>
                  <a:lnTo>
                    <a:pt x="198849" y="2517247"/>
                  </a:lnTo>
                  <a:lnTo>
                    <a:pt x="178233" y="2476480"/>
                  </a:lnTo>
                  <a:lnTo>
                    <a:pt x="158647" y="2435064"/>
                  </a:lnTo>
                  <a:lnTo>
                    <a:pt x="140109" y="2393018"/>
                  </a:lnTo>
                  <a:lnTo>
                    <a:pt x="122637" y="2350359"/>
                  </a:lnTo>
                  <a:lnTo>
                    <a:pt x="106249" y="2307109"/>
                  </a:lnTo>
                  <a:lnTo>
                    <a:pt x="90963" y="2263284"/>
                  </a:lnTo>
                  <a:lnTo>
                    <a:pt x="76796" y="2218905"/>
                  </a:lnTo>
                  <a:lnTo>
                    <a:pt x="63767" y="2173989"/>
                  </a:lnTo>
                  <a:lnTo>
                    <a:pt x="51893" y="2128557"/>
                  </a:lnTo>
                  <a:lnTo>
                    <a:pt x="41194" y="2082626"/>
                  </a:lnTo>
                  <a:lnTo>
                    <a:pt x="31685" y="2036216"/>
                  </a:lnTo>
                  <a:lnTo>
                    <a:pt x="23387" y="1989346"/>
                  </a:lnTo>
                  <a:lnTo>
                    <a:pt x="16315" y="1942034"/>
                  </a:lnTo>
                  <a:lnTo>
                    <a:pt x="10490" y="1894299"/>
                  </a:lnTo>
                  <a:lnTo>
                    <a:pt x="5927" y="1846161"/>
                  </a:lnTo>
                  <a:lnTo>
                    <a:pt x="2646" y="1797638"/>
                  </a:lnTo>
                  <a:lnTo>
                    <a:pt x="664" y="1748749"/>
                  </a:lnTo>
                  <a:lnTo>
                    <a:pt x="0" y="1699514"/>
                  </a:lnTo>
                  <a:close/>
                </a:path>
              </a:pathLst>
            </a:custGeom>
            <a:ln w="12700">
              <a:solidFill>
                <a:srgbClr val="C2BB80"/>
              </a:solidFill>
            </a:ln>
          </p:spPr>
          <p:txBody>
            <a:bodyPr wrap="square" lIns="0" tIns="0" rIns="0" bIns="0" rtlCol="0"/>
            <a:lstStyle/>
            <a:p>
              <a:endParaRPr/>
            </a:p>
          </p:txBody>
        </p:sp>
      </p:grpSp>
      <p:sp>
        <p:nvSpPr>
          <p:cNvPr id="11" name="object 11"/>
          <p:cNvSpPr txBox="1"/>
          <p:nvPr/>
        </p:nvSpPr>
        <p:spPr>
          <a:xfrm>
            <a:off x="9277604" y="2773807"/>
            <a:ext cx="2087245" cy="2220595"/>
          </a:xfrm>
          <a:prstGeom prst="rect">
            <a:avLst/>
          </a:prstGeom>
        </p:spPr>
        <p:txBody>
          <a:bodyPr vert="horz" wrap="square" lIns="0" tIns="12700" rIns="0" bIns="0" rtlCol="0">
            <a:spAutoFit/>
          </a:bodyPr>
          <a:lstStyle/>
          <a:p>
            <a:pPr marL="489584" marR="481330" indent="38100" algn="just">
              <a:lnSpc>
                <a:spcPct val="100000"/>
              </a:lnSpc>
              <a:spcBef>
                <a:spcPts val="100"/>
              </a:spcBef>
            </a:pPr>
            <a:r>
              <a:rPr sz="1800" b="1" spc="-10" dirty="0">
                <a:solidFill>
                  <a:srgbClr val="C00000"/>
                </a:solidFill>
                <a:latin typeface="Calibri"/>
                <a:cs typeface="Calibri"/>
              </a:rPr>
              <a:t>Awareness programme Campaign</a:t>
            </a:r>
            <a:endParaRPr sz="1800">
              <a:latin typeface="Calibri"/>
              <a:cs typeface="Calibri"/>
            </a:endParaRPr>
          </a:p>
          <a:p>
            <a:pPr marL="12700" marR="5080" algn="ctr">
              <a:lnSpc>
                <a:spcPct val="100000"/>
              </a:lnSpc>
            </a:pPr>
            <a:r>
              <a:rPr sz="1800" b="1" dirty="0">
                <a:solidFill>
                  <a:srgbClr val="C00000"/>
                </a:solidFill>
                <a:latin typeface="Calibri"/>
                <a:cs typeface="Calibri"/>
              </a:rPr>
              <a:t>Execution</a:t>
            </a:r>
            <a:r>
              <a:rPr sz="1800" b="1" spc="-70" dirty="0">
                <a:solidFill>
                  <a:srgbClr val="C00000"/>
                </a:solidFill>
                <a:latin typeface="Calibri"/>
                <a:cs typeface="Calibri"/>
              </a:rPr>
              <a:t> </a:t>
            </a:r>
            <a:r>
              <a:rPr sz="1800" b="1" dirty="0">
                <a:solidFill>
                  <a:srgbClr val="C00000"/>
                </a:solidFill>
                <a:latin typeface="Calibri"/>
                <a:cs typeface="Calibri"/>
              </a:rPr>
              <a:t>of</a:t>
            </a:r>
            <a:r>
              <a:rPr sz="1800" b="1" spc="-30" dirty="0">
                <a:solidFill>
                  <a:srgbClr val="C00000"/>
                </a:solidFill>
                <a:latin typeface="Calibri"/>
                <a:cs typeface="Calibri"/>
              </a:rPr>
              <a:t> </a:t>
            </a:r>
            <a:r>
              <a:rPr sz="1800" b="1" dirty="0">
                <a:solidFill>
                  <a:srgbClr val="C00000"/>
                </a:solidFill>
                <a:latin typeface="Calibri"/>
                <a:cs typeface="Calibri"/>
              </a:rPr>
              <a:t>NHS</a:t>
            </a:r>
            <a:r>
              <a:rPr sz="1800" b="1" spc="-30" dirty="0">
                <a:solidFill>
                  <a:srgbClr val="C00000"/>
                </a:solidFill>
                <a:latin typeface="Calibri"/>
                <a:cs typeface="Calibri"/>
              </a:rPr>
              <a:t> </a:t>
            </a:r>
            <a:r>
              <a:rPr sz="1800" b="1" spc="-25" dirty="0">
                <a:solidFill>
                  <a:srgbClr val="C00000"/>
                </a:solidFill>
                <a:latin typeface="Calibri"/>
                <a:cs typeface="Calibri"/>
              </a:rPr>
              <a:t>App </a:t>
            </a:r>
            <a:r>
              <a:rPr sz="1800" b="1" dirty="0">
                <a:solidFill>
                  <a:srgbClr val="C00000"/>
                </a:solidFill>
                <a:latin typeface="Calibri"/>
                <a:cs typeface="Calibri"/>
              </a:rPr>
              <a:t>Local</a:t>
            </a:r>
            <a:r>
              <a:rPr sz="1800" b="1" spc="-30" dirty="0">
                <a:solidFill>
                  <a:srgbClr val="C00000"/>
                </a:solidFill>
                <a:latin typeface="Calibri"/>
                <a:cs typeface="Calibri"/>
              </a:rPr>
              <a:t> </a:t>
            </a:r>
            <a:r>
              <a:rPr sz="1800" b="1" spc="-10" dirty="0">
                <a:solidFill>
                  <a:srgbClr val="C00000"/>
                </a:solidFill>
                <a:latin typeface="Calibri"/>
                <a:cs typeface="Calibri"/>
              </a:rPr>
              <a:t>council engagement </a:t>
            </a:r>
            <a:r>
              <a:rPr sz="1800" b="1" dirty="0">
                <a:solidFill>
                  <a:srgbClr val="C00000"/>
                </a:solidFill>
                <a:latin typeface="Calibri"/>
                <a:cs typeface="Calibri"/>
              </a:rPr>
              <a:t>Maintenance</a:t>
            </a:r>
            <a:r>
              <a:rPr sz="1800" b="1" spc="-80" dirty="0">
                <a:solidFill>
                  <a:srgbClr val="C00000"/>
                </a:solidFill>
                <a:latin typeface="Calibri"/>
                <a:cs typeface="Calibri"/>
              </a:rPr>
              <a:t> </a:t>
            </a:r>
            <a:r>
              <a:rPr sz="1800" b="1" dirty="0">
                <a:solidFill>
                  <a:srgbClr val="C00000"/>
                </a:solidFill>
                <a:latin typeface="Calibri"/>
                <a:cs typeface="Calibri"/>
              </a:rPr>
              <a:t>of</a:t>
            </a:r>
            <a:r>
              <a:rPr sz="1800" b="1" spc="-45" dirty="0">
                <a:solidFill>
                  <a:srgbClr val="C00000"/>
                </a:solidFill>
                <a:latin typeface="Calibri"/>
                <a:cs typeface="Calibri"/>
              </a:rPr>
              <a:t> </a:t>
            </a:r>
            <a:r>
              <a:rPr sz="1800" b="1" spc="-25" dirty="0">
                <a:solidFill>
                  <a:srgbClr val="C00000"/>
                </a:solidFill>
                <a:latin typeface="Calibri"/>
                <a:cs typeface="Calibri"/>
              </a:rPr>
              <a:t>the </a:t>
            </a:r>
            <a:r>
              <a:rPr sz="1800" b="1" spc="-10" dirty="0">
                <a:solidFill>
                  <a:srgbClr val="C00000"/>
                </a:solidFill>
                <a:latin typeface="Calibri"/>
                <a:cs typeface="Calibri"/>
              </a:rPr>
              <a:t>standards</a:t>
            </a:r>
            <a:r>
              <a:rPr sz="1800" b="1" spc="-40" dirty="0">
                <a:solidFill>
                  <a:srgbClr val="C00000"/>
                </a:solidFill>
                <a:latin typeface="Calibri"/>
                <a:cs typeface="Calibri"/>
              </a:rPr>
              <a:t> </a:t>
            </a:r>
            <a:r>
              <a:rPr sz="1800" b="1" dirty="0">
                <a:solidFill>
                  <a:srgbClr val="C00000"/>
                </a:solidFill>
                <a:latin typeface="Calibri"/>
                <a:cs typeface="Calibri"/>
              </a:rPr>
              <a:t>of</a:t>
            </a:r>
            <a:r>
              <a:rPr sz="1800" b="1" spc="-5" dirty="0">
                <a:solidFill>
                  <a:srgbClr val="C00000"/>
                </a:solidFill>
                <a:latin typeface="Calibri"/>
                <a:cs typeface="Calibri"/>
              </a:rPr>
              <a:t> </a:t>
            </a:r>
            <a:r>
              <a:rPr sz="1800" b="1" spc="-20" dirty="0">
                <a:solidFill>
                  <a:srgbClr val="C00000"/>
                </a:solidFill>
                <a:latin typeface="Calibri"/>
                <a:cs typeface="Calibri"/>
              </a:rPr>
              <a:t>NCSCT</a:t>
            </a:r>
            <a:endParaRPr sz="1800">
              <a:latin typeface="Calibri"/>
              <a:cs typeface="Calibri"/>
            </a:endParaRPr>
          </a:p>
        </p:txBody>
      </p:sp>
      <p:sp>
        <p:nvSpPr>
          <p:cNvPr id="12" name="object 12"/>
          <p:cNvSpPr txBox="1"/>
          <p:nvPr/>
        </p:nvSpPr>
        <p:spPr>
          <a:xfrm>
            <a:off x="8502015" y="778700"/>
            <a:ext cx="3152140" cy="621030"/>
          </a:xfrm>
          <a:prstGeom prst="rect">
            <a:avLst/>
          </a:prstGeom>
          <a:solidFill>
            <a:srgbClr val="E38312"/>
          </a:solidFill>
          <a:ln w="15875">
            <a:solidFill>
              <a:srgbClr val="A75F09"/>
            </a:solidFill>
          </a:ln>
        </p:spPr>
        <p:txBody>
          <a:bodyPr vert="horz" wrap="square" lIns="0" tIns="107950" rIns="0" bIns="0" rtlCol="0">
            <a:spAutoFit/>
          </a:bodyPr>
          <a:lstStyle/>
          <a:p>
            <a:pPr marL="584835">
              <a:lnSpc>
                <a:spcPct val="100000"/>
              </a:lnSpc>
              <a:spcBef>
                <a:spcPts val="850"/>
              </a:spcBef>
            </a:pPr>
            <a:r>
              <a:rPr sz="2400" b="1" spc="-35" dirty="0">
                <a:solidFill>
                  <a:srgbClr val="001F5F"/>
                </a:solidFill>
                <a:latin typeface="Calibri"/>
                <a:cs typeface="Calibri"/>
              </a:rPr>
              <a:t>Target</a:t>
            </a:r>
            <a:r>
              <a:rPr sz="2400" b="1" spc="-95" dirty="0">
                <a:solidFill>
                  <a:srgbClr val="001F5F"/>
                </a:solidFill>
                <a:latin typeface="Calibri"/>
                <a:cs typeface="Calibri"/>
              </a:rPr>
              <a:t> </a:t>
            </a:r>
            <a:r>
              <a:rPr sz="2400" b="1" spc="-10" dirty="0">
                <a:solidFill>
                  <a:srgbClr val="001F5F"/>
                </a:solidFill>
                <a:latin typeface="Calibri"/>
                <a:cs typeface="Calibri"/>
              </a:rPr>
              <a:t>activities</a:t>
            </a:r>
            <a:endParaRPr sz="2400">
              <a:latin typeface="Calibri"/>
              <a:cs typeface="Calibri"/>
            </a:endParaRPr>
          </a:p>
        </p:txBody>
      </p:sp>
      <p:sp>
        <p:nvSpPr>
          <p:cNvPr id="13" name="object 13"/>
          <p:cNvSpPr/>
          <p:nvPr/>
        </p:nvSpPr>
        <p:spPr>
          <a:xfrm>
            <a:off x="4106926" y="2184526"/>
            <a:ext cx="171450" cy="848360"/>
          </a:xfrm>
          <a:custGeom>
            <a:avLst/>
            <a:gdLst/>
            <a:ahLst/>
            <a:cxnLst/>
            <a:rect l="l" t="t" r="r" b="b"/>
            <a:pathLst>
              <a:path w="171450" h="848360">
                <a:moveTo>
                  <a:pt x="57150" y="676910"/>
                </a:moveTo>
                <a:lnTo>
                  <a:pt x="0" y="676910"/>
                </a:lnTo>
                <a:lnTo>
                  <a:pt x="85725" y="848360"/>
                </a:lnTo>
                <a:lnTo>
                  <a:pt x="157162" y="705485"/>
                </a:lnTo>
                <a:lnTo>
                  <a:pt x="57150" y="705485"/>
                </a:lnTo>
                <a:lnTo>
                  <a:pt x="57150" y="676910"/>
                </a:lnTo>
                <a:close/>
              </a:path>
              <a:path w="171450" h="848360">
                <a:moveTo>
                  <a:pt x="114300" y="0"/>
                </a:moveTo>
                <a:lnTo>
                  <a:pt x="57150" y="0"/>
                </a:lnTo>
                <a:lnTo>
                  <a:pt x="57150" y="705485"/>
                </a:lnTo>
                <a:lnTo>
                  <a:pt x="114300" y="705485"/>
                </a:lnTo>
                <a:lnTo>
                  <a:pt x="114300" y="0"/>
                </a:lnTo>
                <a:close/>
              </a:path>
              <a:path w="171450" h="848360">
                <a:moveTo>
                  <a:pt x="171450" y="676910"/>
                </a:moveTo>
                <a:lnTo>
                  <a:pt x="114300" y="676910"/>
                </a:lnTo>
                <a:lnTo>
                  <a:pt x="114300" y="705485"/>
                </a:lnTo>
                <a:lnTo>
                  <a:pt x="157162" y="705485"/>
                </a:lnTo>
                <a:lnTo>
                  <a:pt x="171450" y="676910"/>
                </a:lnTo>
                <a:close/>
              </a:path>
            </a:pathLst>
          </a:custGeom>
          <a:solidFill>
            <a:srgbClr val="E38312"/>
          </a:solidFill>
        </p:spPr>
        <p:txBody>
          <a:bodyPr wrap="square" lIns="0" tIns="0" rIns="0" bIns="0" rtlCol="0"/>
          <a:lstStyle/>
          <a:p>
            <a:endParaRPr/>
          </a:p>
        </p:txBody>
      </p:sp>
      <p:sp>
        <p:nvSpPr>
          <p:cNvPr id="14" name="object 14"/>
          <p:cNvSpPr/>
          <p:nvPr/>
        </p:nvSpPr>
        <p:spPr>
          <a:xfrm>
            <a:off x="10176891" y="1487424"/>
            <a:ext cx="171450" cy="848994"/>
          </a:xfrm>
          <a:custGeom>
            <a:avLst/>
            <a:gdLst/>
            <a:ahLst/>
            <a:cxnLst/>
            <a:rect l="l" t="t" r="r" b="b"/>
            <a:pathLst>
              <a:path w="171450" h="848994">
                <a:moveTo>
                  <a:pt x="57155" y="677037"/>
                </a:moveTo>
                <a:lnTo>
                  <a:pt x="0" y="677037"/>
                </a:lnTo>
                <a:lnTo>
                  <a:pt x="85725" y="848487"/>
                </a:lnTo>
                <a:lnTo>
                  <a:pt x="157162" y="705612"/>
                </a:lnTo>
                <a:lnTo>
                  <a:pt x="57150" y="705612"/>
                </a:lnTo>
                <a:lnTo>
                  <a:pt x="57155" y="677037"/>
                </a:lnTo>
                <a:close/>
              </a:path>
              <a:path w="171450" h="848994">
                <a:moveTo>
                  <a:pt x="114426" y="0"/>
                </a:moveTo>
                <a:lnTo>
                  <a:pt x="57276" y="0"/>
                </a:lnTo>
                <a:lnTo>
                  <a:pt x="57150" y="705612"/>
                </a:lnTo>
                <a:lnTo>
                  <a:pt x="114300" y="705612"/>
                </a:lnTo>
                <a:lnTo>
                  <a:pt x="114426" y="0"/>
                </a:lnTo>
                <a:close/>
              </a:path>
              <a:path w="171450" h="848994">
                <a:moveTo>
                  <a:pt x="171450" y="677037"/>
                </a:moveTo>
                <a:lnTo>
                  <a:pt x="114305" y="677037"/>
                </a:lnTo>
                <a:lnTo>
                  <a:pt x="114300" y="705612"/>
                </a:lnTo>
                <a:lnTo>
                  <a:pt x="157162" y="705612"/>
                </a:lnTo>
                <a:lnTo>
                  <a:pt x="171450" y="677037"/>
                </a:lnTo>
                <a:close/>
              </a:path>
            </a:pathLst>
          </a:custGeom>
          <a:solidFill>
            <a:srgbClr val="E38312"/>
          </a:solidFill>
        </p:spPr>
        <p:txBody>
          <a:bodyPr wrap="square" lIns="0" tIns="0" rIns="0" bIns="0" rtlCol="0"/>
          <a:lstStyle/>
          <a:p>
            <a:endParaRPr/>
          </a:p>
        </p:txBody>
      </p:sp>
      <p:sp>
        <p:nvSpPr>
          <p:cNvPr id="15" name="object 15"/>
          <p:cNvSpPr/>
          <p:nvPr/>
        </p:nvSpPr>
        <p:spPr>
          <a:xfrm>
            <a:off x="4106926" y="3713860"/>
            <a:ext cx="171450" cy="848360"/>
          </a:xfrm>
          <a:custGeom>
            <a:avLst/>
            <a:gdLst/>
            <a:ahLst/>
            <a:cxnLst/>
            <a:rect l="l" t="t" r="r" b="b"/>
            <a:pathLst>
              <a:path w="171450" h="848360">
                <a:moveTo>
                  <a:pt x="57150" y="676909"/>
                </a:moveTo>
                <a:lnTo>
                  <a:pt x="0" y="676909"/>
                </a:lnTo>
                <a:lnTo>
                  <a:pt x="85725" y="848359"/>
                </a:lnTo>
                <a:lnTo>
                  <a:pt x="157162" y="705484"/>
                </a:lnTo>
                <a:lnTo>
                  <a:pt x="57150" y="705484"/>
                </a:lnTo>
                <a:lnTo>
                  <a:pt x="57150" y="676909"/>
                </a:lnTo>
                <a:close/>
              </a:path>
              <a:path w="171450" h="848360">
                <a:moveTo>
                  <a:pt x="114300" y="0"/>
                </a:moveTo>
                <a:lnTo>
                  <a:pt x="57150" y="0"/>
                </a:lnTo>
                <a:lnTo>
                  <a:pt x="57150" y="705484"/>
                </a:lnTo>
                <a:lnTo>
                  <a:pt x="114300" y="705484"/>
                </a:lnTo>
                <a:lnTo>
                  <a:pt x="114300" y="0"/>
                </a:lnTo>
                <a:close/>
              </a:path>
              <a:path w="171450" h="848360">
                <a:moveTo>
                  <a:pt x="171450" y="676909"/>
                </a:moveTo>
                <a:lnTo>
                  <a:pt x="114300" y="676909"/>
                </a:lnTo>
                <a:lnTo>
                  <a:pt x="114300" y="705484"/>
                </a:lnTo>
                <a:lnTo>
                  <a:pt x="157162" y="705484"/>
                </a:lnTo>
                <a:lnTo>
                  <a:pt x="171450" y="676909"/>
                </a:lnTo>
                <a:close/>
              </a:path>
            </a:pathLst>
          </a:custGeom>
          <a:solidFill>
            <a:srgbClr val="E38312"/>
          </a:solidFill>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84425">
              <a:lnSpc>
                <a:spcPct val="100000"/>
              </a:lnSpc>
              <a:spcBef>
                <a:spcPts val="95"/>
              </a:spcBef>
            </a:pPr>
            <a:r>
              <a:rPr spc="-60" dirty="0"/>
              <a:t>Weekly</a:t>
            </a:r>
            <a:r>
              <a:rPr spc="-95" dirty="0"/>
              <a:t> </a:t>
            </a:r>
            <a:r>
              <a:rPr spc="-40" dirty="0"/>
              <a:t>activities</a:t>
            </a:r>
          </a:p>
        </p:txBody>
      </p:sp>
      <p:sp>
        <p:nvSpPr>
          <p:cNvPr id="3" name="object 3"/>
          <p:cNvSpPr txBox="1"/>
          <p:nvPr/>
        </p:nvSpPr>
        <p:spPr>
          <a:xfrm>
            <a:off x="1324102" y="1469136"/>
            <a:ext cx="5083810" cy="3196590"/>
          </a:xfrm>
          <a:prstGeom prst="rect">
            <a:avLst/>
          </a:prstGeom>
        </p:spPr>
        <p:txBody>
          <a:bodyPr vert="horz" wrap="square" lIns="0" tIns="154305" rIns="0" bIns="0" rtlCol="0">
            <a:spAutoFit/>
          </a:bodyPr>
          <a:lstStyle/>
          <a:p>
            <a:pPr marL="12700">
              <a:lnSpc>
                <a:spcPct val="100000"/>
              </a:lnSpc>
              <a:spcBef>
                <a:spcPts val="1215"/>
              </a:spcBef>
            </a:pPr>
            <a:r>
              <a:rPr sz="2400" b="0" spc="100" dirty="0">
                <a:solidFill>
                  <a:srgbClr val="001F5F"/>
                </a:solidFill>
                <a:latin typeface="Calibri Light"/>
                <a:cs typeface="Calibri Light"/>
              </a:rPr>
              <a:t>Week</a:t>
            </a:r>
            <a:r>
              <a:rPr sz="2400" b="0" spc="325" dirty="0">
                <a:solidFill>
                  <a:srgbClr val="001F5F"/>
                </a:solidFill>
                <a:latin typeface="Calibri Light"/>
                <a:cs typeface="Calibri Light"/>
              </a:rPr>
              <a:t> </a:t>
            </a:r>
            <a:r>
              <a:rPr sz="2400" b="0" dirty="0">
                <a:solidFill>
                  <a:srgbClr val="001F5F"/>
                </a:solidFill>
                <a:latin typeface="Calibri Light"/>
                <a:cs typeface="Calibri Light"/>
              </a:rPr>
              <a:t>6</a:t>
            </a:r>
            <a:r>
              <a:rPr sz="2400" b="0" spc="380" dirty="0">
                <a:solidFill>
                  <a:srgbClr val="001F5F"/>
                </a:solidFill>
                <a:latin typeface="Calibri Light"/>
                <a:cs typeface="Calibri Light"/>
              </a:rPr>
              <a:t> </a:t>
            </a:r>
            <a:r>
              <a:rPr sz="2400" b="0" dirty="0">
                <a:solidFill>
                  <a:srgbClr val="001F5F"/>
                </a:solidFill>
                <a:latin typeface="Calibri Light"/>
                <a:cs typeface="Calibri Light"/>
              </a:rPr>
              <a:t>-</a:t>
            </a:r>
            <a:r>
              <a:rPr sz="2400" b="0" spc="380" dirty="0">
                <a:solidFill>
                  <a:srgbClr val="001F5F"/>
                </a:solidFill>
                <a:latin typeface="Calibri Light"/>
                <a:cs typeface="Calibri Light"/>
              </a:rPr>
              <a:t> </a:t>
            </a:r>
            <a:r>
              <a:rPr sz="2400" b="0" spc="130" dirty="0">
                <a:solidFill>
                  <a:srgbClr val="C00000"/>
                </a:solidFill>
                <a:latin typeface="Calibri Light"/>
                <a:cs typeface="Calibri Light"/>
              </a:rPr>
              <a:t>group</a:t>
            </a:r>
            <a:r>
              <a:rPr sz="2400" b="0" spc="320" dirty="0">
                <a:solidFill>
                  <a:srgbClr val="C00000"/>
                </a:solidFill>
                <a:latin typeface="Calibri Light"/>
                <a:cs typeface="Calibri Light"/>
              </a:rPr>
              <a:t> </a:t>
            </a:r>
            <a:r>
              <a:rPr sz="2400" b="0" spc="140" dirty="0">
                <a:solidFill>
                  <a:srgbClr val="C00000"/>
                </a:solidFill>
                <a:latin typeface="Calibri Light"/>
                <a:cs typeface="Calibri Light"/>
              </a:rPr>
              <a:t>presentation</a:t>
            </a:r>
            <a:endParaRPr sz="2400">
              <a:latin typeface="Calibri Light"/>
              <a:cs typeface="Calibri Light"/>
            </a:endParaRPr>
          </a:p>
          <a:p>
            <a:pPr marL="12700" marR="5080">
              <a:lnSpc>
                <a:spcPts val="2590"/>
              </a:lnSpc>
              <a:spcBef>
                <a:spcPts val="1450"/>
              </a:spcBef>
            </a:pPr>
            <a:r>
              <a:rPr sz="2400" b="0" spc="100" dirty="0">
                <a:solidFill>
                  <a:srgbClr val="001F5F"/>
                </a:solidFill>
                <a:latin typeface="Calibri Light"/>
                <a:cs typeface="Calibri Light"/>
              </a:rPr>
              <a:t>Week</a:t>
            </a:r>
            <a:r>
              <a:rPr sz="2400" b="0" spc="335" dirty="0">
                <a:solidFill>
                  <a:srgbClr val="001F5F"/>
                </a:solidFill>
                <a:latin typeface="Calibri Light"/>
                <a:cs typeface="Calibri Light"/>
              </a:rPr>
              <a:t> </a:t>
            </a:r>
            <a:r>
              <a:rPr sz="2400" b="0" dirty="0">
                <a:solidFill>
                  <a:srgbClr val="001F5F"/>
                </a:solidFill>
                <a:latin typeface="Calibri Light"/>
                <a:cs typeface="Calibri Light"/>
              </a:rPr>
              <a:t>7</a:t>
            </a:r>
            <a:r>
              <a:rPr sz="2400" b="0" spc="390" dirty="0">
                <a:solidFill>
                  <a:srgbClr val="001F5F"/>
                </a:solidFill>
                <a:latin typeface="Calibri Light"/>
                <a:cs typeface="Calibri Light"/>
              </a:rPr>
              <a:t> </a:t>
            </a:r>
            <a:r>
              <a:rPr sz="2400" b="0" dirty="0">
                <a:solidFill>
                  <a:srgbClr val="001F5F"/>
                </a:solidFill>
                <a:latin typeface="Calibri Light"/>
                <a:cs typeface="Calibri Light"/>
              </a:rPr>
              <a:t>-</a:t>
            </a:r>
            <a:r>
              <a:rPr sz="2400" b="0" spc="390" dirty="0">
                <a:solidFill>
                  <a:srgbClr val="001F5F"/>
                </a:solidFill>
                <a:latin typeface="Calibri Light"/>
                <a:cs typeface="Calibri Light"/>
              </a:rPr>
              <a:t> </a:t>
            </a:r>
            <a:r>
              <a:rPr sz="2400" b="0" spc="155" dirty="0">
                <a:solidFill>
                  <a:srgbClr val="C00000"/>
                </a:solidFill>
                <a:latin typeface="Calibri Light"/>
                <a:cs typeface="Calibri Light"/>
              </a:rPr>
              <a:t>activity</a:t>
            </a:r>
            <a:r>
              <a:rPr sz="2400" b="0" spc="335" dirty="0">
                <a:solidFill>
                  <a:srgbClr val="C00000"/>
                </a:solidFill>
                <a:latin typeface="Calibri Light"/>
                <a:cs typeface="Calibri Light"/>
              </a:rPr>
              <a:t> </a:t>
            </a:r>
            <a:r>
              <a:rPr sz="2400" b="0" spc="145" dirty="0">
                <a:solidFill>
                  <a:srgbClr val="C00000"/>
                </a:solidFill>
                <a:latin typeface="Calibri Light"/>
                <a:cs typeface="Calibri Light"/>
              </a:rPr>
              <a:t>worksheet</a:t>
            </a:r>
            <a:r>
              <a:rPr sz="2400" b="0" spc="345" dirty="0">
                <a:solidFill>
                  <a:srgbClr val="C00000"/>
                </a:solidFill>
                <a:latin typeface="Calibri Light"/>
                <a:cs typeface="Calibri Light"/>
              </a:rPr>
              <a:t> </a:t>
            </a:r>
            <a:r>
              <a:rPr sz="2400" b="0" spc="105" dirty="0">
                <a:solidFill>
                  <a:srgbClr val="C00000"/>
                </a:solidFill>
                <a:latin typeface="Calibri Light"/>
                <a:cs typeface="Calibri Light"/>
              </a:rPr>
              <a:t>for</a:t>
            </a:r>
            <a:r>
              <a:rPr sz="2400" b="0" spc="340" dirty="0">
                <a:solidFill>
                  <a:srgbClr val="C00000"/>
                </a:solidFill>
                <a:latin typeface="Calibri Light"/>
                <a:cs typeface="Calibri Light"/>
              </a:rPr>
              <a:t> </a:t>
            </a:r>
            <a:r>
              <a:rPr sz="2400" b="0" spc="90" dirty="0">
                <a:solidFill>
                  <a:srgbClr val="C00000"/>
                </a:solidFill>
                <a:latin typeface="Calibri Light"/>
                <a:cs typeface="Calibri Light"/>
              </a:rPr>
              <a:t>the </a:t>
            </a:r>
            <a:r>
              <a:rPr sz="2400" b="0" spc="150" dirty="0">
                <a:solidFill>
                  <a:srgbClr val="C00000"/>
                </a:solidFill>
                <a:latin typeface="Calibri Light"/>
                <a:cs typeface="Calibri Light"/>
              </a:rPr>
              <a:t>exploration</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45" dirty="0">
                <a:solidFill>
                  <a:srgbClr val="C00000"/>
                </a:solidFill>
                <a:latin typeface="Calibri Light"/>
                <a:cs typeface="Calibri Light"/>
              </a:rPr>
              <a:t> </a:t>
            </a:r>
            <a:r>
              <a:rPr sz="2400" b="0" dirty="0">
                <a:solidFill>
                  <a:srgbClr val="C00000"/>
                </a:solidFill>
                <a:latin typeface="Calibri Light"/>
                <a:cs typeface="Calibri Light"/>
              </a:rPr>
              <a:t>a</a:t>
            </a:r>
            <a:r>
              <a:rPr sz="2400" b="0" spc="375" dirty="0">
                <a:solidFill>
                  <a:srgbClr val="C00000"/>
                </a:solidFill>
                <a:latin typeface="Calibri Light"/>
                <a:cs typeface="Calibri Light"/>
              </a:rPr>
              <a:t> </a:t>
            </a:r>
            <a:r>
              <a:rPr sz="2400" b="0" spc="125" dirty="0">
                <a:solidFill>
                  <a:srgbClr val="C00000"/>
                </a:solidFill>
                <a:latin typeface="Calibri Light"/>
                <a:cs typeface="Calibri Light"/>
              </a:rPr>
              <a:t>real</a:t>
            </a:r>
            <a:r>
              <a:rPr sz="2400" b="0" spc="350" dirty="0">
                <a:solidFill>
                  <a:srgbClr val="C00000"/>
                </a:solidFill>
                <a:latin typeface="Calibri Light"/>
                <a:cs typeface="Calibri Light"/>
              </a:rPr>
              <a:t> </a:t>
            </a:r>
            <a:r>
              <a:rPr sz="2400" b="0" spc="140" dirty="0">
                <a:solidFill>
                  <a:srgbClr val="C00000"/>
                </a:solidFill>
                <a:latin typeface="Calibri Light"/>
                <a:cs typeface="Calibri Light"/>
              </a:rPr>
              <a:t>infectious</a:t>
            </a:r>
            <a:endParaRPr sz="2400">
              <a:latin typeface="Calibri Light"/>
              <a:cs typeface="Calibri Light"/>
            </a:endParaRPr>
          </a:p>
          <a:p>
            <a:pPr marL="12700">
              <a:lnSpc>
                <a:spcPts val="2555"/>
              </a:lnSpc>
            </a:pPr>
            <a:r>
              <a:rPr sz="2400" b="0" spc="150" dirty="0">
                <a:solidFill>
                  <a:srgbClr val="C00000"/>
                </a:solidFill>
                <a:latin typeface="Calibri Light"/>
                <a:cs typeface="Calibri Light"/>
              </a:rPr>
              <a:t>disease</a:t>
            </a:r>
            <a:r>
              <a:rPr sz="2400" b="0" spc="335" dirty="0">
                <a:solidFill>
                  <a:srgbClr val="C00000"/>
                </a:solidFill>
                <a:latin typeface="Calibri Light"/>
                <a:cs typeface="Calibri Light"/>
              </a:rPr>
              <a:t> </a:t>
            </a:r>
            <a:r>
              <a:rPr sz="2400" b="0" spc="145" dirty="0">
                <a:solidFill>
                  <a:srgbClr val="C00000"/>
                </a:solidFill>
                <a:latin typeface="Calibri Light"/>
                <a:cs typeface="Calibri Light"/>
              </a:rPr>
              <a:t>outbreak</a:t>
            </a:r>
            <a:r>
              <a:rPr sz="2400" b="0" spc="350" dirty="0">
                <a:solidFill>
                  <a:srgbClr val="C00000"/>
                </a:solidFill>
                <a:latin typeface="Calibri Light"/>
                <a:cs typeface="Calibri Light"/>
              </a:rPr>
              <a:t> </a:t>
            </a:r>
            <a:r>
              <a:rPr sz="2400" b="0" spc="135" dirty="0">
                <a:solidFill>
                  <a:srgbClr val="C00000"/>
                </a:solidFill>
                <a:latin typeface="Calibri Light"/>
                <a:cs typeface="Calibri Light"/>
              </a:rPr>
              <a:t>(case</a:t>
            </a:r>
            <a:r>
              <a:rPr sz="2400" b="0" spc="335" dirty="0">
                <a:solidFill>
                  <a:srgbClr val="C00000"/>
                </a:solidFill>
                <a:latin typeface="Calibri Light"/>
                <a:cs typeface="Calibri Light"/>
              </a:rPr>
              <a:t> </a:t>
            </a:r>
            <a:r>
              <a:rPr sz="2400" b="0" spc="130" dirty="0">
                <a:solidFill>
                  <a:srgbClr val="C00000"/>
                </a:solidFill>
                <a:latin typeface="Calibri Light"/>
                <a:cs typeface="Calibri Light"/>
              </a:rPr>
              <a:t>study)</a:t>
            </a:r>
            <a:endParaRPr sz="2400">
              <a:latin typeface="Calibri Light"/>
              <a:cs typeface="Calibri Light"/>
            </a:endParaRPr>
          </a:p>
          <a:p>
            <a:pPr marL="12700">
              <a:lnSpc>
                <a:spcPts val="2735"/>
              </a:lnSpc>
              <a:spcBef>
                <a:spcPts val="1115"/>
              </a:spcBef>
            </a:pPr>
            <a:r>
              <a:rPr sz="2400" b="0" spc="100" dirty="0">
                <a:solidFill>
                  <a:srgbClr val="001F5F"/>
                </a:solidFill>
                <a:latin typeface="Calibri Light"/>
                <a:cs typeface="Calibri Light"/>
              </a:rPr>
              <a:t>Week</a:t>
            </a:r>
            <a:r>
              <a:rPr sz="2400" b="0" spc="330" dirty="0">
                <a:solidFill>
                  <a:srgbClr val="001F5F"/>
                </a:solidFill>
                <a:latin typeface="Calibri Light"/>
                <a:cs typeface="Calibri Light"/>
              </a:rPr>
              <a:t> </a:t>
            </a:r>
            <a:r>
              <a:rPr sz="2400" b="0" dirty="0">
                <a:solidFill>
                  <a:srgbClr val="001F5F"/>
                </a:solidFill>
                <a:latin typeface="Calibri Light"/>
                <a:cs typeface="Calibri Light"/>
              </a:rPr>
              <a:t>8</a:t>
            </a:r>
            <a:r>
              <a:rPr sz="2400" b="0" spc="390" dirty="0">
                <a:solidFill>
                  <a:srgbClr val="001F5F"/>
                </a:solidFill>
                <a:latin typeface="Calibri Light"/>
                <a:cs typeface="Calibri Light"/>
              </a:rPr>
              <a:t> </a:t>
            </a:r>
            <a:r>
              <a:rPr sz="2400" b="0" dirty="0">
                <a:solidFill>
                  <a:srgbClr val="001F5F"/>
                </a:solidFill>
                <a:latin typeface="Calibri Light"/>
                <a:cs typeface="Calibri Light"/>
              </a:rPr>
              <a:t>-</a:t>
            </a:r>
            <a:r>
              <a:rPr sz="2400" b="0" spc="385" dirty="0">
                <a:solidFill>
                  <a:srgbClr val="001F5F"/>
                </a:solidFill>
                <a:latin typeface="Calibri Light"/>
                <a:cs typeface="Calibri Light"/>
              </a:rPr>
              <a:t> </a:t>
            </a:r>
            <a:r>
              <a:rPr sz="2400" b="0" spc="155" dirty="0">
                <a:solidFill>
                  <a:srgbClr val="C00000"/>
                </a:solidFill>
                <a:latin typeface="Calibri Light"/>
                <a:cs typeface="Calibri Light"/>
              </a:rPr>
              <a:t>activity</a:t>
            </a:r>
            <a:r>
              <a:rPr sz="2400" b="0" spc="335"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40" dirty="0">
                <a:solidFill>
                  <a:srgbClr val="C00000"/>
                </a:solidFill>
                <a:latin typeface="Calibri Light"/>
                <a:cs typeface="Calibri Light"/>
              </a:rPr>
              <a:t> </a:t>
            </a:r>
            <a:r>
              <a:rPr sz="2400" b="0" spc="120" dirty="0">
                <a:solidFill>
                  <a:srgbClr val="C00000"/>
                </a:solidFill>
                <a:latin typeface="Calibri Light"/>
                <a:cs typeface="Calibri Light"/>
              </a:rPr>
              <a:t>group</a:t>
            </a:r>
            <a:endParaRPr sz="2400">
              <a:latin typeface="Calibri Light"/>
              <a:cs typeface="Calibri Light"/>
            </a:endParaRPr>
          </a:p>
          <a:p>
            <a:pPr marL="12700">
              <a:lnSpc>
                <a:spcPts val="2595"/>
              </a:lnSpc>
            </a:pPr>
            <a:r>
              <a:rPr sz="2400" b="0" spc="155" dirty="0">
                <a:solidFill>
                  <a:srgbClr val="C00000"/>
                </a:solidFill>
                <a:latin typeface="Calibri Light"/>
                <a:cs typeface="Calibri Light"/>
              </a:rPr>
              <a:t>discussion</a:t>
            </a:r>
            <a:r>
              <a:rPr sz="2400" b="0" spc="330" dirty="0">
                <a:solidFill>
                  <a:srgbClr val="C00000"/>
                </a:solidFill>
                <a:latin typeface="Calibri Light"/>
                <a:cs typeface="Calibri Light"/>
              </a:rPr>
              <a:t> </a:t>
            </a:r>
            <a:r>
              <a:rPr sz="2400" b="0" spc="140" dirty="0">
                <a:solidFill>
                  <a:srgbClr val="C00000"/>
                </a:solidFill>
                <a:latin typeface="Calibri Light"/>
                <a:cs typeface="Calibri Light"/>
              </a:rPr>
              <a:t>based</a:t>
            </a:r>
            <a:r>
              <a:rPr sz="2400" b="0" spc="330" dirty="0">
                <a:solidFill>
                  <a:srgbClr val="C00000"/>
                </a:solidFill>
                <a:latin typeface="Calibri Light"/>
                <a:cs typeface="Calibri Light"/>
              </a:rPr>
              <a:t> </a:t>
            </a:r>
            <a:r>
              <a:rPr sz="2400" b="0" spc="90" dirty="0">
                <a:solidFill>
                  <a:srgbClr val="C00000"/>
                </a:solidFill>
                <a:latin typeface="Calibri Light"/>
                <a:cs typeface="Calibri Light"/>
              </a:rPr>
              <a:t>on</a:t>
            </a:r>
            <a:r>
              <a:rPr sz="2400" b="0" spc="345" dirty="0">
                <a:solidFill>
                  <a:srgbClr val="C00000"/>
                </a:solidFill>
                <a:latin typeface="Calibri Light"/>
                <a:cs typeface="Calibri Light"/>
              </a:rPr>
              <a:t> </a:t>
            </a:r>
            <a:r>
              <a:rPr sz="2400" b="0" spc="120" dirty="0">
                <a:solidFill>
                  <a:srgbClr val="C00000"/>
                </a:solidFill>
                <a:latin typeface="Calibri Light"/>
                <a:cs typeface="Calibri Light"/>
              </a:rPr>
              <a:t>the</a:t>
            </a:r>
            <a:r>
              <a:rPr sz="2400" b="0" spc="330" dirty="0">
                <a:solidFill>
                  <a:srgbClr val="C00000"/>
                </a:solidFill>
                <a:latin typeface="Calibri Light"/>
                <a:cs typeface="Calibri Light"/>
              </a:rPr>
              <a:t> </a:t>
            </a:r>
            <a:r>
              <a:rPr sz="2400" b="0" spc="140" dirty="0">
                <a:solidFill>
                  <a:srgbClr val="C00000"/>
                </a:solidFill>
                <a:latin typeface="Calibri Light"/>
                <a:cs typeface="Calibri Light"/>
              </a:rPr>
              <a:t>concept</a:t>
            </a:r>
            <a:r>
              <a:rPr sz="2400" b="0" spc="350" dirty="0">
                <a:solidFill>
                  <a:srgbClr val="C00000"/>
                </a:solidFill>
                <a:latin typeface="Calibri Light"/>
                <a:cs typeface="Calibri Light"/>
              </a:rPr>
              <a:t> </a:t>
            </a:r>
            <a:r>
              <a:rPr sz="2400" b="0" spc="65" dirty="0">
                <a:solidFill>
                  <a:srgbClr val="C00000"/>
                </a:solidFill>
                <a:latin typeface="Calibri Light"/>
                <a:cs typeface="Calibri Light"/>
              </a:rPr>
              <a:t>of</a:t>
            </a:r>
            <a:endParaRPr sz="2400">
              <a:latin typeface="Calibri Light"/>
              <a:cs typeface="Calibri Light"/>
            </a:endParaRPr>
          </a:p>
          <a:p>
            <a:pPr marL="12700" marR="629920">
              <a:lnSpc>
                <a:spcPts val="2600"/>
              </a:lnSpc>
              <a:spcBef>
                <a:spcPts val="175"/>
              </a:spcBef>
            </a:pPr>
            <a:r>
              <a:rPr sz="2400" b="0" spc="135" dirty="0">
                <a:solidFill>
                  <a:srgbClr val="C00000"/>
                </a:solidFill>
                <a:latin typeface="Calibri Light"/>
                <a:cs typeface="Calibri Light"/>
              </a:rPr>
              <a:t>“walk</a:t>
            </a:r>
            <a:r>
              <a:rPr sz="2400" b="0" spc="335" dirty="0">
                <a:solidFill>
                  <a:srgbClr val="C00000"/>
                </a:solidFill>
                <a:latin typeface="Calibri Light"/>
                <a:cs typeface="Calibri Light"/>
              </a:rPr>
              <a:t> </a:t>
            </a:r>
            <a:r>
              <a:rPr sz="2400" b="0" spc="90" dirty="0">
                <a:solidFill>
                  <a:srgbClr val="C00000"/>
                </a:solidFill>
                <a:latin typeface="Calibri Light"/>
                <a:cs typeface="Calibri Light"/>
              </a:rPr>
              <a:t>in</a:t>
            </a:r>
            <a:r>
              <a:rPr sz="2400" b="0" spc="365" dirty="0">
                <a:solidFill>
                  <a:srgbClr val="C00000"/>
                </a:solidFill>
                <a:latin typeface="Calibri Light"/>
                <a:cs typeface="Calibri Light"/>
              </a:rPr>
              <a:t> </a:t>
            </a:r>
            <a:r>
              <a:rPr sz="2400" b="0" spc="50" dirty="0">
                <a:solidFill>
                  <a:srgbClr val="C00000"/>
                </a:solidFill>
                <a:latin typeface="Calibri Light"/>
                <a:cs typeface="Calibri Light"/>
              </a:rPr>
              <a:t>my</a:t>
            </a:r>
            <a:r>
              <a:rPr sz="2400" b="0" spc="335" dirty="0">
                <a:solidFill>
                  <a:srgbClr val="C00000"/>
                </a:solidFill>
                <a:latin typeface="Calibri Light"/>
                <a:cs typeface="Calibri Light"/>
              </a:rPr>
              <a:t> </a:t>
            </a:r>
            <a:r>
              <a:rPr sz="2400" b="0" spc="140" dirty="0">
                <a:solidFill>
                  <a:srgbClr val="C00000"/>
                </a:solidFill>
                <a:latin typeface="Calibri Light"/>
                <a:cs typeface="Calibri Light"/>
              </a:rPr>
              <a:t>shoes”</a:t>
            </a:r>
            <a:r>
              <a:rPr sz="2400" b="0" spc="390" dirty="0">
                <a:solidFill>
                  <a:srgbClr val="C00000"/>
                </a:solidFill>
                <a:latin typeface="Calibri Light"/>
                <a:cs typeface="Calibri Light"/>
              </a:rPr>
              <a:t> </a:t>
            </a:r>
            <a:r>
              <a:rPr sz="2400" b="0" dirty="0">
                <a:solidFill>
                  <a:srgbClr val="C00000"/>
                </a:solidFill>
                <a:latin typeface="Calibri Light"/>
                <a:cs typeface="Calibri Light"/>
              </a:rPr>
              <a:t>–</a:t>
            </a:r>
            <a:r>
              <a:rPr sz="2400" b="0" spc="375" dirty="0">
                <a:solidFill>
                  <a:srgbClr val="C00000"/>
                </a:solidFill>
                <a:latin typeface="Calibri Light"/>
                <a:cs typeface="Calibri Light"/>
              </a:rPr>
              <a:t> </a:t>
            </a:r>
            <a:r>
              <a:rPr sz="2400" b="0" spc="135" dirty="0">
                <a:solidFill>
                  <a:srgbClr val="C00000"/>
                </a:solidFill>
                <a:latin typeface="Calibri Light"/>
                <a:cs typeface="Calibri Light"/>
              </a:rPr>
              <a:t>character </a:t>
            </a:r>
            <a:r>
              <a:rPr sz="2400" b="0" spc="150" dirty="0">
                <a:solidFill>
                  <a:srgbClr val="C00000"/>
                </a:solidFill>
                <a:latin typeface="Calibri Light"/>
                <a:cs typeface="Calibri Light"/>
              </a:rPr>
              <a:t>profiles</a:t>
            </a:r>
            <a:r>
              <a:rPr sz="2400" b="0" spc="330" dirty="0">
                <a:solidFill>
                  <a:srgbClr val="C00000"/>
                </a:solidFill>
                <a:latin typeface="Calibri Light"/>
                <a:cs typeface="Calibri Light"/>
              </a:rPr>
              <a:t> </a:t>
            </a:r>
            <a:r>
              <a:rPr sz="2400" b="0" dirty="0">
                <a:solidFill>
                  <a:srgbClr val="C00000"/>
                </a:solidFill>
                <a:latin typeface="Calibri Light"/>
                <a:cs typeface="Calibri Light"/>
              </a:rPr>
              <a:t>&amp;</a:t>
            </a:r>
            <a:r>
              <a:rPr sz="2400" b="0" spc="365" dirty="0">
                <a:solidFill>
                  <a:srgbClr val="C00000"/>
                </a:solidFill>
                <a:latin typeface="Calibri Light"/>
                <a:cs typeface="Calibri Light"/>
              </a:rPr>
              <a:t> </a:t>
            </a:r>
            <a:r>
              <a:rPr sz="2400" b="0" spc="145" dirty="0">
                <a:solidFill>
                  <a:srgbClr val="C00000"/>
                </a:solidFill>
                <a:latin typeface="Calibri Light"/>
                <a:cs typeface="Calibri Light"/>
              </a:rPr>
              <a:t>health</a:t>
            </a:r>
            <a:r>
              <a:rPr sz="2400" b="0" spc="325" dirty="0">
                <a:solidFill>
                  <a:srgbClr val="C00000"/>
                </a:solidFill>
                <a:latin typeface="Calibri Light"/>
                <a:cs typeface="Calibri Light"/>
              </a:rPr>
              <a:t> </a:t>
            </a:r>
            <a:r>
              <a:rPr sz="2400" b="0" spc="130" dirty="0">
                <a:solidFill>
                  <a:srgbClr val="C00000"/>
                </a:solidFill>
                <a:latin typeface="Calibri Light"/>
                <a:cs typeface="Calibri Light"/>
              </a:rPr>
              <a:t>events.</a:t>
            </a:r>
            <a:endParaRPr sz="2400">
              <a:latin typeface="Calibri Light"/>
              <a:cs typeface="Calibri Light"/>
            </a:endParaRPr>
          </a:p>
        </p:txBody>
      </p:sp>
      <p:pic>
        <p:nvPicPr>
          <p:cNvPr id="4" name="object 4"/>
          <p:cNvPicPr/>
          <p:nvPr/>
        </p:nvPicPr>
        <p:blipFill>
          <a:blip r:embed="rId2" cstate="print"/>
          <a:stretch>
            <a:fillRect/>
          </a:stretch>
        </p:blipFill>
        <p:spPr>
          <a:xfrm>
            <a:off x="7334631" y="1634235"/>
            <a:ext cx="4335653" cy="2413381"/>
          </a:xfrm>
          <a:prstGeom prst="rect">
            <a:avLst/>
          </a:prstGeom>
        </p:spPr>
      </p:pic>
      <p:sp>
        <p:nvSpPr>
          <p:cNvPr id="5" name="object 5"/>
          <p:cNvSpPr txBox="1"/>
          <p:nvPr/>
        </p:nvSpPr>
        <p:spPr>
          <a:xfrm>
            <a:off x="7334631" y="4677232"/>
            <a:ext cx="4335780" cy="751205"/>
          </a:xfrm>
          <a:prstGeom prst="rect">
            <a:avLst/>
          </a:prstGeom>
          <a:solidFill>
            <a:srgbClr val="FFFF00"/>
          </a:solidFill>
          <a:ln w="15875">
            <a:solidFill>
              <a:srgbClr val="A75F09"/>
            </a:solidFill>
          </a:ln>
        </p:spPr>
        <p:txBody>
          <a:bodyPr vert="horz" wrap="square" lIns="0" tIns="173990" rIns="0" bIns="0" rtlCol="0">
            <a:spAutoFit/>
          </a:bodyPr>
          <a:lstStyle/>
          <a:p>
            <a:pPr marL="106680">
              <a:lnSpc>
                <a:spcPct val="100000"/>
              </a:lnSpc>
              <a:spcBef>
                <a:spcPts val="1370"/>
              </a:spcBef>
            </a:pPr>
            <a:r>
              <a:rPr sz="2400" b="1" dirty="0">
                <a:solidFill>
                  <a:srgbClr val="C00000"/>
                </a:solidFill>
                <a:latin typeface="Calibri"/>
                <a:cs typeface="Calibri"/>
              </a:rPr>
              <a:t>Source</a:t>
            </a:r>
            <a:r>
              <a:rPr sz="2400" b="1" spc="-50" dirty="0">
                <a:solidFill>
                  <a:srgbClr val="C00000"/>
                </a:solidFill>
                <a:latin typeface="Calibri"/>
                <a:cs typeface="Calibri"/>
              </a:rPr>
              <a:t> </a:t>
            </a:r>
            <a:r>
              <a:rPr sz="2400" b="1" dirty="0">
                <a:solidFill>
                  <a:srgbClr val="C00000"/>
                </a:solidFill>
                <a:latin typeface="Calibri"/>
                <a:cs typeface="Calibri"/>
              </a:rPr>
              <a:t>:</a:t>
            </a:r>
            <a:r>
              <a:rPr sz="2400" b="1" spc="-40" dirty="0">
                <a:solidFill>
                  <a:srgbClr val="C00000"/>
                </a:solidFill>
                <a:latin typeface="Calibri"/>
                <a:cs typeface="Calibri"/>
              </a:rPr>
              <a:t> </a:t>
            </a:r>
            <a:r>
              <a:rPr sz="2400" b="1" spc="-25" dirty="0">
                <a:solidFill>
                  <a:srgbClr val="C00000"/>
                </a:solidFill>
                <a:latin typeface="Calibri"/>
                <a:cs typeface="Calibri"/>
              </a:rPr>
              <a:t>(Tattonand</a:t>
            </a:r>
            <a:r>
              <a:rPr sz="2400" b="1" spc="-40" dirty="0">
                <a:solidFill>
                  <a:srgbClr val="C00000"/>
                </a:solidFill>
                <a:latin typeface="Calibri"/>
                <a:cs typeface="Calibri"/>
              </a:rPr>
              <a:t> </a:t>
            </a:r>
            <a:r>
              <a:rPr sz="2400" b="1" dirty="0">
                <a:solidFill>
                  <a:srgbClr val="C00000"/>
                </a:solidFill>
                <a:latin typeface="Calibri"/>
                <a:cs typeface="Calibri"/>
              </a:rPr>
              <a:t>Lloyd,</a:t>
            </a:r>
            <a:r>
              <a:rPr sz="2400" b="1" spc="-70" dirty="0">
                <a:solidFill>
                  <a:srgbClr val="C00000"/>
                </a:solidFill>
                <a:latin typeface="Calibri"/>
                <a:cs typeface="Calibri"/>
              </a:rPr>
              <a:t> </a:t>
            </a:r>
            <a:r>
              <a:rPr sz="2400" b="1" dirty="0">
                <a:solidFill>
                  <a:srgbClr val="C00000"/>
                </a:solidFill>
                <a:latin typeface="Calibri"/>
                <a:cs typeface="Calibri"/>
              </a:rPr>
              <a:t>2023</a:t>
            </a:r>
            <a:r>
              <a:rPr sz="2400" b="1" spc="-50" dirty="0">
                <a:solidFill>
                  <a:srgbClr val="C00000"/>
                </a:solidFill>
                <a:latin typeface="Calibri"/>
                <a:cs typeface="Calibri"/>
              </a:rPr>
              <a:t> )</a:t>
            </a:r>
            <a:endParaRPr sz="2400">
              <a:latin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5108194" y="685546"/>
            <a:ext cx="2826385" cy="452120"/>
          </a:xfrm>
          <a:prstGeom prst="rect">
            <a:avLst/>
          </a:prstGeom>
        </p:spPr>
        <p:txBody>
          <a:bodyPr vert="horz" wrap="square" lIns="0" tIns="12065" rIns="0" bIns="0" rtlCol="0">
            <a:spAutoFit/>
          </a:bodyPr>
          <a:lstStyle/>
          <a:p>
            <a:pPr marL="12700">
              <a:lnSpc>
                <a:spcPct val="100000"/>
              </a:lnSpc>
              <a:spcBef>
                <a:spcPts val="95"/>
              </a:spcBef>
            </a:pPr>
            <a:r>
              <a:rPr spc="-105" dirty="0"/>
              <a:t>Task</a:t>
            </a:r>
            <a:r>
              <a:rPr spc="-90" dirty="0"/>
              <a:t> </a:t>
            </a:r>
            <a:r>
              <a:rPr dirty="0"/>
              <a:t>1-</a:t>
            </a:r>
            <a:r>
              <a:rPr spc="-170" dirty="0"/>
              <a:t> </a:t>
            </a:r>
            <a:r>
              <a:rPr spc="-40" dirty="0"/>
              <a:t>Rationale</a:t>
            </a:r>
          </a:p>
        </p:txBody>
      </p:sp>
      <p:sp>
        <p:nvSpPr>
          <p:cNvPr id="3" name="object 3"/>
          <p:cNvSpPr txBox="1"/>
          <p:nvPr/>
        </p:nvSpPr>
        <p:spPr>
          <a:xfrm>
            <a:off x="556666" y="1498219"/>
            <a:ext cx="10887710" cy="391160"/>
          </a:xfrm>
          <a:prstGeom prst="rect">
            <a:avLst/>
          </a:prstGeom>
        </p:spPr>
        <p:txBody>
          <a:bodyPr vert="horz" wrap="square" lIns="0" tIns="12700" rIns="0" bIns="0" rtlCol="0">
            <a:spAutoFit/>
          </a:bodyPr>
          <a:lstStyle/>
          <a:p>
            <a:pPr marL="12700">
              <a:lnSpc>
                <a:spcPct val="100000"/>
              </a:lnSpc>
              <a:spcBef>
                <a:spcPts val="100"/>
              </a:spcBef>
              <a:tabLst>
                <a:tab pos="756285" algn="l"/>
                <a:tab pos="2693670" algn="l"/>
                <a:tab pos="3156585" algn="l"/>
                <a:tab pos="4949190" algn="l"/>
                <a:tab pos="6759575" algn="l"/>
                <a:tab pos="8012430" algn="l"/>
                <a:tab pos="9175750" algn="l"/>
                <a:tab pos="964057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prevention</a:t>
            </a:r>
            <a:r>
              <a:rPr sz="2400" b="1" dirty="0">
                <a:solidFill>
                  <a:srgbClr val="C00000"/>
                </a:solidFill>
                <a:latin typeface="Arial"/>
                <a:cs typeface="Arial"/>
              </a:rPr>
              <a:t>	</a:t>
            </a:r>
            <a:r>
              <a:rPr sz="2400" b="1" spc="70" dirty="0">
                <a:solidFill>
                  <a:srgbClr val="C00000"/>
                </a:solidFill>
                <a:latin typeface="Arial"/>
                <a:cs typeface="Arial"/>
              </a:rPr>
              <a:t>of</a:t>
            </a:r>
            <a:r>
              <a:rPr sz="2400" b="1" dirty="0">
                <a:solidFill>
                  <a:srgbClr val="C00000"/>
                </a:solidFill>
                <a:latin typeface="Arial"/>
                <a:cs typeface="Arial"/>
              </a:rPr>
              <a:t>	</a:t>
            </a:r>
            <a:r>
              <a:rPr sz="2400" b="1" spc="155" dirty="0">
                <a:solidFill>
                  <a:srgbClr val="C00000"/>
                </a:solidFill>
                <a:latin typeface="Arial"/>
                <a:cs typeface="Arial"/>
              </a:rPr>
              <a:t>unhealthy</a:t>
            </a:r>
            <a:r>
              <a:rPr sz="2400" b="1" dirty="0">
                <a:solidFill>
                  <a:srgbClr val="C00000"/>
                </a:solidFill>
                <a:latin typeface="Arial"/>
                <a:cs typeface="Arial"/>
              </a:rPr>
              <a:t>	</a:t>
            </a:r>
            <a:r>
              <a:rPr sz="2400" b="1" spc="155" dirty="0">
                <a:solidFill>
                  <a:srgbClr val="C00000"/>
                </a:solidFill>
                <a:latin typeface="Arial"/>
                <a:cs typeface="Arial"/>
              </a:rPr>
              <a:t>behaviour</a:t>
            </a:r>
            <a:r>
              <a:rPr sz="2400" b="1" dirty="0">
                <a:solidFill>
                  <a:srgbClr val="C00000"/>
                </a:solidFill>
                <a:latin typeface="Arial"/>
                <a:cs typeface="Arial"/>
              </a:rPr>
              <a:t>	</a:t>
            </a:r>
            <a:r>
              <a:rPr sz="2400" b="1" spc="135" dirty="0">
                <a:solidFill>
                  <a:srgbClr val="C00000"/>
                </a:solidFill>
                <a:latin typeface="Arial"/>
                <a:cs typeface="Arial"/>
              </a:rPr>
              <a:t>among</a:t>
            </a:r>
            <a:r>
              <a:rPr sz="2400" b="1" dirty="0">
                <a:solidFill>
                  <a:srgbClr val="C00000"/>
                </a:solidFill>
                <a:latin typeface="Arial"/>
                <a:cs typeface="Arial"/>
              </a:rPr>
              <a:t>	</a:t>
            </a:r>
            <a:r>
              <a:rPr sz="2400" b="1" spc="135" dirty="0">
                <a:solidFill>
                  <a:srgbClr val="C00000"/>
                </a:solidFill>
                <a:latin typeface="Arial"/>
                <a:cs typeface="Arial"/>
              </a:rPr>
              <a:t>young</a:t>
            </a:r>
            <a:r>
              <a:rPr sz="2400" b="1" dirty="0">
                <a:solidFill>
                  <a:srgbClr val="C00000"/>
                </a:solidFill>
                <a:latin typeface="Arial"/>
                <a:cs typeface="Arial"/>
              </a:rPr>
              <a:t>	</a:t>
            </a:r>
            <a:r>
              <a:rPr sz="2400" b="1" spc="75" dirty="0">
                <a:solidFill>
                  <a:srgbClr val="C00000"/>
                </a:solidFill>
                <a:latin typeface="Arial"/>
                <a:cs typeface="Arial"/>
              </a:rPr>
              <a:t>to</a:t>
            </a:r>
            <a:r>
              <a:rPr sz="2400" b="1" dirty="0">
                <a:solidFill>
                  <a:srgbClr val="C00000"/>
                </a:solidFill>
                <a:latin typeface="Arial"/>
                <a:cs typeface="Arial"/>
              </a:rPr>
              <a:t>	</a:t>
            </a:r>
            <a:r>
              <a:rPr sz="2400" b="1" spc="150" dirty="0">
                <a:solidFill>
                  <a:srgbClr val="C00000"/>
                </a:solidFill>
                <a:latin typeface="Arial"/>
                <a:cs typeface="Arial"/>
              </a:rPr>
              <a:t>middle-</a:t>
            </a:r>
            <a:endParaRPr sz="2400">
              <a:latin typeface="Arial"/>
              <a:cs typeface="Arial"/>
            </a:endParaRPr>
          </a:p>
        </p:txBody>
      </p:sp>
      <p:sp>
        <p:nvSpPr>
          <p:cNvPr id="4" name="object 4"/>
          <p:cNvSpPr txBox="1"/>
          <p:nvPr/>
        </p:nvSpPr>
        <p:spPr>
          <a:xfrm>
            <a:off x="569366" y="1687195"/>
            <a:ext cx="10859135" cy="1037590"/>
          </a:xfrm>
          <a:prstGeom prst="rect">
            <a:avLst/>
          </a:prstGeom>
        </p:spPr>
        <p:txBody>
          <a:bodyPr vert="horz" wrap="square" lIns="0" tIns="152400" rIns="0" bIns="0" rtlCol="0">
            <a:spAutoFit/>
          </a:bodyPr>
          <a:lstStyle/>
          <a:p>
            <a:pPr>
              <a:lnSpc>
                <a:spcPct val="100000"/>
              </a:lnSpc>
              <a:spcBef>
                <a:spcPts val="1200"/>
              </a:spcBef>
              <a:tabLst>
                <a:tab pos="921385" algn="l"/>
              </a:tabLst>
            </a:pPr>
            <a:r>
              <a:rPr sz="2400" b="1" spc="130" dirty="0">
                <a:solidFill>
                  <a:srgbClr val="C00000"/>
                </a:solidFill>
                <a:latin typeface="Arial"/>
                <a:cs typeface="Arial"/>
              </a:rPr>
              <a:t>aged</a:t>
            </a:r>
            <a:r>
              <a:rPr sz="2400" b="1" dirty="0">
                <a:solidFill>
                  <a:srgbClr val="C00000"/>
                </a:solidFill>
                <a:latin typeface="Arial"/>
                <a:cs typeface="Arial"/>
              </a:rPr>
              <a:t>	</a:t>
            </a:r>
            <a:r>
              <a:rPr sz="2400" b="1" spc="145" dirty="0">
                <a:solidFill>
                  <a:srgbClr val="C00000"/>
                </a:solidFill>
                <a:latin typeface="Arial"/>
                <a:cs typeface="Arial"/>
              </a:rPr>
              <a:t>people</a:t>
            </a:r>
            <a:endParaRPr sz="2400">
              <a:latin typeface="Arial"/>
              <a:cs typeface="Arial"/>
            </a:endParaRPr>
          </a:p>
          <a:p>
            <a:pPr>
              <a:lnSpc>
                <a:spcPct val="100000"/>
              </a:lnSpc>
              <a:spcBef>
                <a:spcPts val="1105"/>
              </a:spcBef>
              <a:tabLst>
                <a:tab pos="752475" algn="l"/>
                <a:tab pos="2289175" algn="l"/>
                <a:tab pos="3834129" algn="l"/>
                <a:tab pos="4450080" algn="l"/>
                <a:tab pos="5669280" algn="l"/>
                <a:tab pos="6421120" algn="l"/>
                <a:tab pos="7838440" algn="l"/>
                <a:tab pos="980313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0" dirty="0">
                <a:solidFill>
                  <a:srgbClr val="C00000"/>
                </a:solidFill>
                <a:latin typeface="Arial"/>
                <a:cs typeface="Arial"/>
              </a:rPr>
              <a:t>National</a:t>
            </a:r>
            <a:r>
              <a:rPr sz="2400" b="1" dirty="0">
                <a:solidFill>
                  <a:srgbClr val="C00000"/>
                </a:solidFill>
                <a:latin typeface="Arial"/>
                <a:cs typeface="Arial"/>
              </a:rPr>
              <a:t>	</a:t>
            </a:r>
            <a:r>
              <a:rPr sz="2400" b="1" spc="155" dirty="0">
                <a:solidFill>
                  <a:srgbClr val="C00000"/>
                </a:solidFill>
                <a:latin typeface="Arial"/>
                <a:cs typeface="Arial"/>
              </a:rPr>
              <a:t>Institute</a:t>
            </a:r>
            <a:r>
              <a:rPr sz="2400" b="1" dirty="0">
                <a:solidFill>
                  <a:srgbClr val="C00000"/>
                </a:solidFill>
                <a:latin typeface="Arial"/>
                <a:cs typeface="Arial"/>
              </a:rPr>
              <a:t>	</a:t>
            </a:r>
            <a:r>
              <a:rPr sz="2400" b="1" spc="95" dirty="0">
                <a:solidFill>
                  <a:srgbClr val="C00000"/>
                </a:solidFill>
                <a:latin typeface="Arial"/>
                <a:cs typeface="Arial"/>
              </a:rPr>
              <a:t>for</a:t>
            </a:r>
            <a:r>
              <a:rPr sz="2400" b="1" dirty="0">
                <a:solidFill>
                  <a:srgbClr val="C00000"/>
                </a:solidFill>
                <a:latin typeface="Arial"/>
                <a:cs typeface="Arial"/>
              </a:rPr>
              <a:t>	</a:t>
            </a:r>
            <a:r>
              <a:rPr sz="2400" b="1" spc="145" dirty="0">
                <a:solidFill>
                  <a:srgbClr val="C00000"/>
                </a:solidFill>
                <a:latin typeface="Arial"/>
                <a:cs typeface="Arial"/>
              </a:rPr>
              <a:t>Health</a:t>
            </a:r>
            <a:r>
              <a:rPr sz="2400" b="1" dirty="0">
                <a:solidFill>
                  <a:srgbClr val="C00000"/>
                </a:solidFill>
                <a:latin typeface="Arial"/>
                <a:cs typeface="Arial"/>
              </a:rPr>
              <a:t>	</a:t>
            </a:r>
            <a:r>
              <a:rPr sz="2400" b="1" spc="95" dirty="0">
                <a:solidFill>
                  <a:srgbClr val="C00000"/>
                </a:solidFill>
                <a:latin typeface="Arial"/>
                <a:cs typeface="Arial"/>
              </a:rPr>
              <a:t>and</a:t>
            </a:r>
            <a:r>
              <a:rPr sz="2400" b="1" dirty="0">
                <a:solidFill>
                  <a:srgbClr val="C00000"/>
                </a:solidFill>
                <a:latin typeface="Arial"/>
                <a:cs typeface="Arial"/>
              </a:rPr>
              <a:t>	</a:t>
            </a:r>
            <a:r>
              <a:rPr sz="2400" b="1" spc="150" dirty="0">
                <a:solidFill>
                  <a:srgbClr val="C00000"/>
                </a:solidFill>
                <a:latin typeface="Arial"/>
                <a:cs typeface="Arial"/>
              </a:rPr>
              <a:t>Clinical</a:t>
            </a:r>
            <a:r>
              <a:rPr sz="2400" b="1" dirty="0">
                <a:solidFill>
                  <a:srgbClr val="C00000"/>
                </a:solidFill>
                <a:latin typeface="Arial"/>
                <a:cs typeface="Arial"/>
              </a:rPr>
              <a:t>	</a:t>
            </a:r>
            <a:r>
              <a:rPr sz="2400" b="1" spc="155" dirty="0">
                <a:solidFill>
                  <a:srgbClr val="C00000"/>
                </a:solidFill>
                <a:latin typeface="Arial"/>
                <a:cs typeface="Arial"/>
              </a:rPr>
              <a:t>Excellence</a:t>
            </a:r>
            <a:r>
              <a:rPr sz="2400" b="1" dirty="0">
                <a:solidFill>
                  <a:srgbClr val="C00000"/>
                </a:solidFill>
                <a:latin typeface="Arial"/>
                <a:cs typeface="Arial"/>
              </a:rPr>
              <a:t>	</a:t>
            </a:r>
            <a:r>
              <a:rPr sz="2400" b="1" spc="-10" dirty="0">
                <a:solidFill>
                  <a:srgbClr val="C00000"/>
                </a:solidFill>
                <a:latin typeface="Arial"/>
                <a:cs typeface="Arial"/>
              </a:rPr>
              <a:t>(</a:t>
            </a:r>
            <a:r>
              <a:rPr sz="2400" b="1" spc="-465" dirty="0">
                <a:solidFill>
                  <a:srgbClr val="C00000"/>
                </a:solidFill>
                <a:latin typeface="Arial"/>
                <a:cs typeface="Arial"/>
              </a:rPr>
              <a:t> </a:t>
            </a:r>
            <a:r>
              <a:rPr sz="2400" b="1" spc="130" dirty="0">
                <a:solidFill>
                  <a:srgbClr val="C00000"/>
                </a:solidFill>
                <a:latin typeface="Arial"/>
                <a:cs typeface="Arial"/>
              </a:rPr>
              <a:t>NICE)</a:t>
            </a:r>
            <a:endParaRPr sz="2400">
              <a:latin typeface="Arial"/>
              <a:cs typeface="Arial"/>
            </a:endParaRPr>
          </a:p>
        </p:txBody>
      </p:sp>
      <p:sp>
        <p:nvSpPr>
          <p:cNvPr id="5" name="object 5"/>
          <p:cNvSpPr txBox="1"/>
          <p:nvPr/>
        </p:nvSpPr>
        <p:spPr>
          <a:xfrm>
            <a:off x="569366" y="2520182"/>
            <a:ext cx="10862945" cy="1370965"/>
          </a:xfrm>
          <a:prstGeom prst="rect">
            <a:avLst/>
          </a:prstGeom>
        </p:spPr>
        <p:txBody>
          <a:bodyPr vert="horz" wrap="square" lIns="0" tIns="154940" rIns="0" bIns="0" rtlCol="0">
            <a:spAutoFit/>
          </a:bodyPr>
          <a:lstStyle/>
          <a:p>
            <a:pPr>
              <a:lnSpc>
                <a:spcPct val="100000"/>
              </a:lnSpc>
              <a:spcBef>
                <a:spcPts val="1220"/>
              </a:spcBef>
            </a:pPr>
            <a:r>
              <a:rPr sz="2400" b="1" spc="-50" dirty="0">
                <a:solidFill>
                  <a:srgbClr val="C00000"/>
                </a:solidFill>
                <a:latin typeface="Arial"/>
                <a:cs typeface="Arial"/>
              </a:rPr>
              <a:t>-</a:t>
            </a:r>
            <a:endParaRPr sz="2400">
              <a:latin typeface="Arial"/>
              <a:cs typeface="Arial"/>
            </a:endParaRPr>
          </a:p>
          <a:p>
            <a:pPr>
              <a:lnSpc>
                <a:spcPts val="2590"/>
              </a:lnSpc>
              <a:spcBef>
                <a:spcPts val="1445"/>
              </a:spcBef>
              <a:tabLst>
                <a:tab pos="334645" algn="l"/>
                <a:tab pos="2037714" algn="l"/>
                <a:tab pos="2141220" algn="l"/>
                <a:tab pos="2659380" algn="l"/>
                <a:tab pos="3333115" algn="l"/>
                <a:tab pos="5283835" algn="l"/>
                <a:tab pos="5360035" algn="l"/>
                <a:tab pos="5760720" algn="l"/>
                <a:tab pos="7355205" algn="l"/>
                <a:tab pos="8812530" algn="l"/>
                <a:tab pos="9570085" algn="l"/>
              </a:tabLst>
            </a:pPr>
            <a:r>
              <a:rPr sz="2400" b="1" spc="-50" dirty="0">
                <a:solidFill>
                  <a:srgbClr val="C00000"/>
                </a:solidFill>
                <a:latin typeface="Arial"/>
                <a:cs typeface="Arial"/>
              </a:rPr>
              <a:t>a</a:t>
            </a:r>
            <a:r>
              <a:rPr sz="2400" b="1" dirty="0">
                <a:solidFill>
                  <a:srgbClr val="C00000"/>
                </a:solidFill>
                <a:latin typeface="Arial"/>
                <a:cs typeface="Arial"/>
              </a:rPr>
              <a:t>	</a:t>
            </a:r>
            <a:r>
              <a:rPr sz="2400" b="1" spc="155" dirty="0">
                <a:solidFill>
                  <a:srgbClr val="C00000"/>
                </a:solidFill>
                <a:latin typeface="Arial"/>
                <a:cs typeface="Arial"/>
              </a:rPr>
              <a:t>guideline</a:t>
            </a:r>
            <a:r>
              <a:rPr sz="2400" b="1" dirty="0">
                <a:solidFill>
                  <a:srgbClr val="C00000"/>
                </a:solidFill>
                <a:latin typeface="Arial"/>
                <a:cs typeface="Arial"/>
              </a:rPr>
              <a:t>	</a:t>
            </a:r>
            <a:r>
              <a:rPr sz="2400" b="1" spc="100" dirty="0">
                <a:solidFill>
                  <a:srgbClr val="C00000"/>
                </a:solidFill>
                <a:latin typeface="Arial"/>
                <a:cs typeface="Arial"/>
              </a:rPr>
              <a:t>for</a:t>
            </a:r>
            <a:r>
              <a:rPr sz="2400" b="1" dirty="0">
                <a:solidFill>
                  <a:srgbClr val="C00000"/>
                </a:solidFill>
                <a:latin typeface="Arial"/>
                <a:cs typeface="Arial"/>
              </a:rPr>
              <a:t>	</a:t>
            </a:r>
            <a:r>
              <a:rPr sz="2400" b="1" spc="9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prevention</a:t>
            </a:r>
            <a:r>
              <a:rPr sz="2400" b="1" dirty="0">
                <a:solidFill>
                  <a:srgbClr val="C00000"/>
                </a:solidFill>
                <a:latin typeface="Arial"/>
                <a:cs typeface="Arial"/>
              </a:rPr>
              <a:t>	</a:t>
            </a:r>
            <a:r>
              <a:rPr sz="2400" b="1" spc="70" dirty="0">
                <a:solidFill>
                  <a:srgbClr val="C00000"/>
                </a:solidFill>
                <a:latin typeface="Arial"/>
                <a:cs typeface="Arial"/>
              </a:rPr>
              <a:t>of</a:t>
            </a:r>
            <a:r>
              <a:rPr sz="2400" b="1" dirty="0">
                <a:solidFill>
                  <a:srgbClr val="C00000"/>
                </a:solidFill>
                <a:latin typeface="Arial"/>
                <a:cs typeface="Arial"/>
              </a:rPr>
              <a:t>	</a:t>
            </a:r>
            <a:r>
              <a:rPr sz="2400" b="1" spc="150" dirty="0">
                <a:solidFill>
                  <a:srgbClr val="C00000"/>
                </a:solidFill>
                <a:latin typeface="Arial"/>
                <a:cs typeface="Arial"/>
              </a:rPr>
              <a:t>tobacco,</a:t>
            </a:r>
            <a:r>
              <a:rPr sz="2400" b="1" dirty="0">
                <a:solidFill>
                  <a:srgbClr val="C00000"/>
                </a:solidFill>
                <a:latin typeface="Arial"/>
                <a:cs typeface="Arial"/>
              </a:rPr>
              <a:t>	</a:t>
            </a:r>
            <a:r>
              <a:rPr sz="2400" b="1" spc="155" dirty="0">
                <a:solidFill>
                  <a:srgbClr val="C00000"/>
                </a:solidFill>
                <a:latin typeface="Arial"/>
                <a:cs typeface="Arial"/>
              </a:rPr>
              <a:t>quitting</a:t>
            </a:r>
            <a:r>
              <a:rPr sz="2400" b="1" dirty="0">
                <a:solidFill>
                  <a:srgbClr val="C00000"/>
                </a:solidFill>
                <a:latin typeface="Arial"/>
                <a:cs typeface="Arial"/>
              </a:rPr>
              <a:t>	</a:t>
            </a:r>
            <a:r>
              <a:rPr sz="2400" b="1" spc="105" dirty="0">
                <a:solidFill>
                  <a:srgbClr val="C00000"/>
                </a:solidFill>
                <a:latin typeface="Arial"/>
                <a:cs typeface="Arial"/>
              </a:rPr>
              <a:t>and</a:t>
            </a:r>
            <a:r>
              <a:rPr sz="2400" b="1" dirty="0">
                <a:solidFill>
                  <a:srgbClr val="C00000"/>
                </a:solidFill>
                <a:latin typeface="Arial"/>
                <a:cs typeface="Arial"/>
              </a:rPr>
              <a:t>	</a:t>
            </a:r>
            <a:r>
              <a:rPr sz="2400" b="1" spc="150" dirty="0">
                <a:solidFill>
                  <a:srgbClr val="C00000"/>
                </a:solidFill>
                <a:latin typeface="Arial"/>
                <a:cs typeface="Arial"/>
              </a:rPr>
              <a:t>treating </a:t>
            </a:r>
            <a:r>
              <a:rPr sz="2400" b="1" spc="170" dirty="0">
                <a:solidFill>
                  <a:srgbClr val="C00000"/>
                </a:solidFill>
                <a:latin typeface="Arial"/>
                <a:cs typeface="Arial"/>
              </a:rPr>
              <a:t>dependence</a:t>
            </a:r>
            <a:r>
              <a:rPr sz="2400" b="1" dirty="0">
                <a:solidFill>
                  <a:srgbClr val="C00000"/>
                </a:solidFill>
                <a:latin typeface="Arial"/>
                <a:cs typeface="Arial"/>
              </a:rPr>
              <a:t>		</a:t>
            </a:r>
            <a:r>
              <a:rPr sz="2400" b="1" spc="130" dirty="0">
                <a:solidFill>
                  <a:srgbClr val="C00000"/>
                </a:solidFill>
                <a:latin typeface="Arial"/>
                <a:cs typeface="Arial"/>
              </a:rPr>
              <a:t>NG209</a:t>
            </a:r>
            <a:r>
              <a:rPr sz="2400" b="1" dirty="0">
                <a:solidFill>
                  <a:srgbClr val="C00000"/>
                </a:solidFill>
                <a:latin typeface="Arial"/>
                <a:cs typeface="Arial"/>
              </a:rPr>
              <a:t>	</a:t>
            </a:r>
            <a:r>
              <a:rPr sz="2400" b="1" spc="-570" dirty="0">
                <a:solidFill>
                  <a:srgbClr val="C00000"/>
                </a:solidFill>
                <a:latin typeface="Arial"/>
                <a:cs typeface="Arial"/>
              </a:rPr>
              <a:t> </a:t>
            </a:r>
            <a:r>
              <a:rPr sz="2400" b="1" spc="-10" dirty="0">
                <a:solidFill>
                  <a:srgbClr val="C00000"/>
                </a:solidFill>
                <a:latin typeface="Arial"/>
                <a:cs typeface="Arial"/>
              </a:rPr>
              <a:t>(</a:t>
            </a:r>
            <a:r>
              <a:rPr sz="2400" b="1" spc="-459" dirty="0">
                <a:solidFill>
                  <a:srgbClr val="C00000"/>
                </a:solidFill>
                <a:latin typeface="Arial"/>
                <a:cs typeface="Arial"/>
              </a:rPr>
              <a:t> </a:t>
            </a:r>
            <a:r>
              <a:rPr sz="2400" b="1" spc="170" dirty="0">
                <a:solidFill>
                  <a:srgbClr val="C00000"/>
                </a:solidFill>
                <a:latin typeface="Arial"/>
                <a:cs typeface="Arial"/>
              </a:rPr>
              <a:t>Stivespcn,</a:t>
            </a:r>
            <a:r>
              <a:rPr sz="2400" b="1" dirty="0">
                <a:solidFill>
                  <a:srgbClr val="C00000"/>
                </a:solidFill>
                <a:latin typeface="Arial"/>
                <a:cs typeface="Arial"/>
              </a:rPr>
              <a:t>		</a:t>
            </a:r>
            <a:r>
              <a:rPr sz="2400" b="1" spc="145" dirty="0">
                <a:solidFill>
                  <a:srgbClr val="C00000"/>
                </a:solidFill>
                <a:latin typeface="Arial"/>
                <a:cs typeface="Arial"/>
              </a:rPr>
              <a:t>2023).</a:t>
            </a:r>
            <a:endParaRPr sz="2400">
              <a:latin typeface="Arial"/>
              <a:cs typeface="Arial"/>
            </a:endParaRPr>
          </a:p>
        </p:txBody>
      </p:sp>
      <p:sp>
        <p:nvSpPr>
          <p:cNvPr id="6" name="object 6"/>
          <p:cNvSpPr txBox="1"/>
          <p:nvPr/>
        </p:nvSpPr>
        <p:spPr>
          <a:xfrm>
            <a:off x="8371078" y="5020817"/>
            <a:ext cx="3072765" cy="391160"/>
          </a:xfrm>
          <a:prstGeom prst="rect">
            <a:avLst/>
          </a:prstGeom>
        </p:spPr>
        <p:txBody>
          <a:bodyPr vert="horz" wrap="square" lIns="0" tIns="12700" rIns="0" bIns="0" rtlCol="0">
            <a:spAutoFit/>
          </a:bodyPr>
          <a:lstStyle/>
          <a:p>
            <a:pPr marL="12700">
              <a:lnSpc>
                <a:spcPct val="100000"/>
              </a:lnSpc>
              <a:spcBef>
                <a:spcPts val="100"/>
              </a:spcBef>
              <a:tabLst>
                <a:tab pos="814069" algn="l"/>
                <a:tab pos="2038350" algn="l"/>
              </a:tabLst>
            </a:pPr>
            <a:r>
              <a:rPr sz="2400" b="1" spc="95" dirty="0">
                <a:solidFill>
                  <a:srgbClr val="C00000"/>
                </a:solidFill>
                <a:latin typeface="Arial"/>
                <a:cs typeface="Arial"/>
              </a:rPr>
              <a:t>and</a:t>
            </a:r>
            <a:r>
              <a:rPr sz="2400" b="1" dirty="0">
                <a:solidFill>
                  <a:srgbClr val="C00000"/>
                </a:solidFill>
                <a:latin typeface="Arial"/>
                <a:cs typeface="Arial"/>
              </a:rPr>
              <a:t>	</a:t>
            </a:r>
            <a:r>
              <a:rPr sz="2400" b="1" spc="135" dirty="0">
                <a:solidFill>
                  <a:srgbClr val="C00000"/>
                </a:solidFill>
                <a:latin typeface="Arial"/>
                <a:cs typeface="Arial"/>
              </a:rPr>
              <a:t>young</a:t>
            </a:r>
            <a:r>
              <a:rPr sz="2400" b="1" dirty="0">
                <a:solidFill>
                  <a:srgbClr val="C00000"/>
                </a:solidFill>
                <a:latin typeface="Arial"/>
                <a:cs typeface="Arial"/>
              </a:rPr>
              <a:t>	</a:t>
            </a:r>
            <a:r>
              <a:rPr sz="2400" b="1" spc="145" dirty="0">
                <a:solidFill>
                  <a:srgbClr val="C00000"/>
                </a:solidFill>
                <a:latin typeface="Arial"/>
                <a:cs typeface="Arial"/>
              </a:rPr>
              <a:t>adults</a:t>
            </a:r>
            <a:endParaRPr sz="2400">
              <a:latin typeface="Arial"/>
              <a:cs typeface="Arial"/>
            </a:endParaRPr>
          </a:p>
        </p:txBody>
      </p:sp>
      <p:sp>
        <p:nvSpPr>
          <p:cNvPr id="7" name="object 7"/>
          <p:cNvSpPr txBox="1"/>
          <p:nvPr/>
        </p:nvSpPr>
        <p:spPr>
          <a:xfrm>
            <a:off x="556666" y="4371594"/>
            <a:ext cx="7627620" cy="1369695"/>
          </a:xfrm>
          <a:prstGeom prst="rect">
            <a:avLst/>
          </a:prstGeom>
        </p:spPr>
        <p:txBody>
          <a:bodyPr vert="horz" wrap="square" lIns="0" tIns="154305" rIns="0" bIns="0" rtlCol="0">
            <a:spAutoFit/>
          </a:bodyPr>
          <a:lstStyle/>
          <a:p>
            <a:pPr marL="12700">
              <a:lnSpc>
                <a:spcPct val="100000"/>
              </a:lnSpc>
              <a:spcBef>
                <a:spcPts val="1215"/>
              </a:spcBef>
              <a:tabLst>
                <a:tab pos="739140" algn="l"/>
                <a:tab pos="2992120" algn="l"/>
                <a:tab pos="3440429" algn="l"/>
                <a:tab pos="4083050" algn="l"/>
                <a:tab pos="5878830" algn="l"/>
                <a:tab pos="6327140"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60" dirty="0">
                <a:solidFill>
                  <a:srgbClr val="C00000"/>
                </a:solidFill>
                <a:latin typeface="Arial"/>
                <a:cs typeface="Arial"/>
              </a:rPr>
              <a:t>maintenance</a:t>
            </a:r>
            <a:r>
              <a:rPr sz="2400" b="1" dirty="0">
                <a:solidFill>
                  <a:srgbClr val="C00000"/>
                </a:solidFill>
                <a:latin typeface="Arial"/>
                <a:cs typeface="Arial"/>
              </a:rPr>
              <a:t>	</a:t>
            </a:r>
            <a:r>
              <a:rPr sz="2400" b="1" spc="75" dirty="0">
                <a:solidFill>
                  <a:srgbClr val="C00000"/>
                </a:solidFill>
                <a:latin typeface="Arial"/>
                <a:cs typeface="Arial"/>
              </a:rPr>
              <a:t>of</a:t>
            </a:r>
            <a:r>
              <a:rPr sz="2400" b="1" dirty="0">
                <a:solidFill>
                  <a:srgbClr val="C00000"/>
                </a:solidFill>
                <a:latin typeface="Arial"/>
                <a:cs typeface="Arial"/>
              </a:rPr>
              <a:t>	</a:t>
            </a:r>
            <a:r>
              <a:rPr sz="2400" b="1" spc="100"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standards</a:t>
            </a:r>
            <a:r>
              <a:rPr sz="2400" b="1" dirty="0">
                <a:solidFill>
                  <a:srgbClr val="C00000"/>
                </a:solidFill>
                <a:latin typeface="Arial"/>
                <a:cs typeface="Arial"/>
              </a:rPr>
              <a:t>	</a:t>
            </a:r>
            <a:r>
              <a:rPr sz="2400" b="1" spc="75" dirty="0">
                <a:solidFill>
                  <a:srgbClr val="C00000"/>
                </a:solidFill>
                <a:latin typeface="Arial"/>
                <a:cs typeface="Arial"/>
              </a:rPr>
              <a:t>of</a:t>
            </a:r>
            <a:r>
              <a:rPr sz="2400" b="1" dirty="0">
                <a:solidFill>
                  <a:srgbClr val="C00000"/>
                </a:solidFill>
                <a:latin typeface="Arial"/>
                <a:cs typeface="Arial"/>
              </a:rPr>
              <a:t>	</a:t>
            </a:r>
            <a:r>
              <a:rPr sz="2400" b="1" spc="165" dirty="0">
                <a:solidFill>
                  <a:srgbClr val="C00000"/>
                </a:solidFill>
                <a:latin typeface="Arial"/>
                <a:cs typeface="Arial"/>
              </a:rPr>
              <a:t>NCSCT</a:t>
            </a:r>
            <a:endParaRPr sz="2400">
              <a:latin typeface="Arial"/>
              <a:cs typeface="Arial"/>
            </a:endParaRPr>
          </a:p>
          <a:p>
            <a:pPr marL="12700" marR="5080">
              <a:lnSpc>
                <a:spcPts val="2590"/>
              </a:lnSpc>
              <a:spcBef>
                <a:spcPts val="1445"/>
              </a:spcBef>
              <a:tabLst>
                <a:tab pos="814069" algn="l"/>
                <a:tab pos="1797050" algn="l"/>
                <a:tab pos="2228850" algn="l"/>
                <a:tab pos="2809240" algn="l"/>
                <a:tab pos="2862580" algn="l"/>
                <a:tab pos="3331845" algn="l"/>
                <a:tab pos="4946015" algn="l"/>
                <a:tab pos="6256655" algn="l"/>
              </a:tabLst>
            </a:pPr>
            <a:r>
              <a:rPr sz="2400" b="1" spc="105" dirty="0">
                <a:solidFill>
                  <a:srgbClr val="C00000"/>
                </a:solidFill>
                <a:latin typeface="Arial"/>
                <a:cs typeface="Arial"/>
              </a:rPr>
              <a:t>The</a:t>
            </a:r>
            <a:r>
              <a:rPr sz="2400" b="1" dirty="0">
                <a:solidFill>
                  <a:srgbClr val="C00000"/>
                </a:solidFill>
                <a:latin typeface="Arial"/>
                <a:cs typeface="Arial"/>
              </a:rPr>
              <a:t>	</a:t>
            </a:r>
            <a:r>
              <a:rPr sz="2400" b="1" spc="155" dirty="0">
                <a:solidFill>
                  <a:srgbClr val="C00000"/>
                </a:solidFill>
                <a:latin typeface="Arial"/>
                <a:cs typeface="Arial"/>
              </a:rPr>
              <a:t>prevention</a:t>
            </a:r>
            <a:r>
              <a:rPr sz="2400" b="1" dirty="0">
                <a:solidFill>
                  <a:srgbClr val="C00000"/>
                </a:solidFill>
                <a:latin typeface="Arial"/>
                <a:cs typeface="Arial"/>
              </a:rPr>
              <a:t>	</a:t>
            </a:r>
            <a:r>
              <a:rPr sz="2400" b="1" spc="70" dirty="0">
                <a:solidFill>
                  <a:srgbClr val="C00000"/>
                </a:solidFill>
                <a:latin typeface="Arial"/>
                <a:cs typeface="Arial"/>
              </a:rPr>
              <a:t>of</a:t>
            </a:r>
            <a:r>
              <a:rPr sz="2400" b="1" dirty="0">
                <a:solidFill>
                  <a:srgbClr val="C00000"/>
                </a:solidFill>
                <a:latin typeface="Arial"/>
                <a:cs typeface="Arial"/>
              </a:rPr>
              <a:t>	</a:t>
            </a:r>
            <a:r>
              <a:rPr sz="2400" b="1" spc="145" dirty="0">
                <a:solidFill>
                  <a:srgbClr val="C00000"/>
                </a:solidFill>
                <a:latin typeface="Arial"/>
                <a:cs typeface="Arial"/>
              </a:rPr>
              <a:t>smoking</a:t>
            </a:r>
            <a:r>
              <a:rPr sz="2400" b="1" dirty="0">
                <a:solidFill>
                  <a:srgbClr val="C00000"/>
                </a:solidFill>
                <a:latin typeface="Arial"/>
                <a:cs typeface="Arial"/>
              </a:rPr>
              <a:t>	</a:t>
            </a:r>
            <a:r>
              <a:rPr sz="2400" b="1" spc="125" dirty="0">
                <a:solidFill>
                  <a:srgbClr val="C00000"/>
                </a:solidFill>
                <a:latin typeface="Arial"/>
                <a:cs typeface="Arial"/>
              </a:rPr>
              <a:t>among</a:t>
            </a:r>
            <a:r>
              <a:rPr sz="2400" b="1" dirty="0">
                <a:solidFill>
                  <a:srgbClr val="C00000"/>
                </a:solidFill>
                <a:latin typeface="Arial"/>
                <a:cs typeface="Arial"/>
              </a:rPr>
              <a:t>	</a:t>
            </a:r>
            <a:r>
              <a:rPr sz="2400" b="1" spc="150" dirty="0">
                <a:solidFill>
                  <a:srgbClr val="C00000"/>
                </a:solidFill>
                <a:latin typeface="Arial"/>
                <a:cs typeface="Arial"/>
              </a:rPr>
              <a:t>children </a:t>
            </a:r>
            <a:r>
              <a:rPr sz="2400" b="1" dirty="0">
                <a:solidFill>
                  <a:srgbClr val="C00000"/>
                </a:solidFill>
                <a:latin typeface="Arial"/>
                <a:cs typeface="Arial"/>
              </a:rPr>
              <a:t>(</a:t>
            </a:r>
            <a:r>
              <a:rPr sz="2400" b="1" spc="-465" dirty="0">
                <a:solidFill>
                  <a:srgbClr val="C00000"/>
                </a:solidFill>
                <a:latin typeface="Arial"/>
                <a:cs typeface="Arial"/>
              </a:rPr>
              <a:t> </a:t>
            </a:r>
            <a:r>
              <a:rPr sz="2400" b="1" spc="150" dirty="0">
                <a:solidFill>
                  <a:srgbClr val="C00000"/>
                </a:solidFill>
                <a:latin typeface="Arial"/>
                <a:cs typeface="Arial"/>
              </a:rPr>
              <a:t>Thomson</a:t>
            </a:r>
            <a:r>
              <a:rPr sz="2400" b="1" dirty="0">
                <a:solidFill>
                  <a:srgbClr val="C00000"/>
                </a:solidFill>
                <a:latin typeface="Arial"/>
                <a:cs typeface="Arial"/>
              </a:rPr>
              <a:t>	</a:t>
            </a:r>
            <a:r>
              <a:rPr sz="2400" b="1" spc="60" dirty="0">
                <a:solidFill>
                  <a:srgbClr val="C00000"/>
                </a:solidFill>
                <a:latin typeface="Arial"/>
                <a:cs typeface="Arial"/>
              </a:rPr>
              <a:t>et</a:t>
            </a:r>
            <a:r>
              <a:rPr sz="2400" b="1" dirty="0">
                <a:solidFill>
                  <a:srgbClr val="C00000"/>
                </a:solidFill>
                <a:latin typeface="Arial"/>
                <a:cs typeface="Arial"/>
              </a:rPr>
              <a:t>	</a:t>
            </a:r>
            <a:r>
              <a:rPr sz="2400" b="1" spc="130" dirty="0">
                <a:solidFill>
                  <a:srgbClr val="C00000"/>
                </a:solidFill>
                <a:latin typeface="Arial"/>
                <a:cs typeface="Arial"/>
              </a:rPr>
              <a:t>al.,</a:t>
            </a:r>
            <a:r>
              <a:rPr sz="2400" b="1" dirty="0">
                <a:solidFill>
                  <a:srgbClr val="C00000"/>
                </a:solidFill>
                <a:latin typeface="Arial"/>
                <a:cs typeface="Arial"/>
              </a:rPr>
              <a:t>		</a:t>
            </a:r>
            <a:r>
              <a:rPr sz="2400" b="1" spc="145" dirty="0">
                <a:solidFill>
                  <a:srgbClr val="C00000"/>
                </a:solidFill>
                <a:latin typeface="Arial"/>
                <a:cs typeface="Arial"/>
              </a:rPr>
              <a:t>2022).</a:t>
            </a:r>
            <a:endParaRPr sz="24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0" dirty="0"/>
              <a:t>Short-</a:t>
            </a:r>
            <a:r>
              <a:rPr spc="-35" dirty="0"/>
              <a:t>term</a:t>
            </a:r>
            <a:r>
              <a:rPr spc="-105" dirty="0"/>
              <a:t> </a:t>
            </a:r>
            <a:r>
              <a:rPr spc="-40" dirty="0"/>
              <a:t>and</a:t>
            </a:r>
            <a:r>
              <a:rPr spc="-100" dirty="0"/>
              <a:t> </a:t>
            </a:r>
            <a:r>
              <a:rPr spc="-70" dirty="0"/>
              <a:t>long-</a:t>
            </a:r>
            <a:r>
              <a:rPr spc="-35" dirty="0"/>
              <a:t>term</a:t>
            </a:r>
            <a:r>
              <a:rPr spc="-100" dirty="0"/>
              <a:t> </a:t>
            </a:r>
            <a:r>
              <a:rPr spc="-35" dirty="0"/>
              <a:t>consequences</a:t>
            </a:r>
          </a:p>
        </p:txBody>
      </p:sp>
      <p:grpSp>
        <p:nvGrpSpPr>
          <p:cNvPr id="3" name="object 3"/>
          <p:cNvGrpSpPr/>
          <p:nvPr/>
        </p:nvGrpSpPr>
        <p:grpSpPr>
          <a:xfrm>
            <a:off x="1090968" y="2319388"/>
            <a:ext cx="4276725" cy="4004310"/>
            <a:chOff x="1090968" y="2319388"/>
            <a:chExt cx="4276725" cy="4004310"/>
          </a:xfrm>
        </p:grpSpPr>
        <p:sp>
          <p:nvSpPr>
            <p:cNvPr id="4" name="object 4"/>
            <p:cNvSpPr/>
            <p:nvPr/>
          </p:nvSpPr>
          <p:spPr>
            <a:xfrm>
              <a:off x="1098905" y="2327325"/>
              <a:ext cx="4260850" cy="3988435"/>
            </a:xfrm>
            <a:custGeom>
              <a:avLst/>
              <a:gdLst/>
              <a:ahLst/>
              <a:cxnLst/>
              <a:rect l="l" t="t" r="r" b="b"/>
              <a:pathLst>
                <a:path w="4260850" h="3988435">
                  <a:moveTo>
                    <a:pt x="4260723" y="0"/>
                  </a:moveTo>
                  <a:lnTo>
                    <a:pt x="0" y="0"/>
                  </a:lnTo>
                  <a:lnTo>
                    <a:pt x="0" y="3988308"/>
                  </a:lnTo>
                  <a:lnTo>
                    <a:pt x="4260723" y="3988308"/>
                  </a:lnTo>
                  <a:lnTo>
                    <a:pt x="4260723" y="0"/>
                  </a:lnTo>
                  <a:close/>
                </a:path>
              </a:pathLst>
            </a:custGeom>
            <a:solidFill>
              <a:srgbClr val="E38312"/>
            </a:solidFill>
          </p:spPr>
          <p:txBody>
            <a:bodyPr wrap="square" lIns="0" tIns="0" rIns="0" bIns="0" rtlCol="0"/>
            <a:lstStyle/>
            <a:p>
              <a:endParaRPr/>
            </a:p>
          </p:txBody>
        </p:sp>
        <p:sp>
          <p:nvSpPr>
            <p:cNvPr id="5" name="object 5"/>
            <p:cNvSpPr/>
            <p:nvPr/>
          </p:nvSpPr>
          <p:spPr>
            <a:xfrm>
              <a:off x="1098905" y="2327325"/>
              <a:ext cx="4260850" cy="3988435"/>
            </a:xfrm>
            <a:custGeom>
              <a:avLst/>
              <a:gdLst/>
              <a:ahLst/>
              <a:cxnLst/>
              <a:rect l="l" t="t" r="r" b="b"/>
              <a:pathLst>
                <a:path w="4260850" h="3988435">
                  <a:moveTo>
                    <a:pt x="0" y="3988308"/>
                  </a:moveTo>
                  <a:lnTo>
                    <a:pt x="4260723" y="3988308"/>
                  </a:lnTo>
                  <a:lnTo>
                    <a:pt x="4260723" y="0"/>
                  </a:lnTo>
                  <a:lnTo>
                    <a:pt x="0" y="0"/>
                  </a:lnTo>
                  <a:lnTo>
                    <a:pt x="0" y="3988308"/>
                  </a:lnTo>
                  <a:close/>
                </a:path>
              </a:pathLst>
            </a:custGeom>
            <a:ln w="15875">
              <a:solidFill>
                <a:srgbClr val="A75F09"/>
              </a:solidFill>
            </a:ln>
          </p:spPr>
          <p:txBody>
            <a:bodyPr wrap="square" lIns="0" tIns="0" rIns="0" bIns="0" rtlCol="0"/>
            <a:lstStyle/>
            <a:p>
              <a:endParaRPr/>
            </a:p>
          </p:txBody>
        </p:sp>
      </p:grpSp>
      <p:sp>
        <p:nvSpPr>
          <p:cNvPr id="6" name="object 6"/>
          <p:cNvSpPr txBox="1"/>
          <p:nvPr/>
        </p:nvSpPr>
        <p:spPr>
          <a:xfrm>
            <a:off x="1312544" y="3204717"/>
            <a:ext cx="3834129" cy="2220595"/>
          </a:xfrm>
          <a:prstGeom prst="rect">
            <a:avLst/>
          </a:prstGeom>
        </p:spPr>
        <p:txBody>
          <a:bodyPr vert="horz" wrap="square" lIns="0" tIns="12700" rIns="0" bIns="0" rtlCol="0">
            <a:spAutoFit/>
          </a:bodyPr>
          <a:lstStyle/>
          <a:p>
            <a:pPr marL="621665" marR="616585" algn="ctr">
              <a:lnSpc>
                <a:spcPct val="100000"/>
              </a:lnSpc>
              <a:spcBef>
                <a:spcPts val="100"/>
              </a:spcBef>
            </a:pPr>
            <a:r>
              <a:rPr sz="2400" b="1" dirty="0">
                <a:solidFill>
                  <a:srgbClr val="C00000"/>
                </a:solidFill>
                <a:latin typeface="Arial"/>
                <a:cs typeface="Arial"/>
              </a:rPr>
              <a:t>Reduced</a:t>
            </a:r>
            <a:r>
              <a:rPr sz="2400" b="1" spc="-65" dirty="0">
                <a:solidFill>
                  <a:srgbClr val="C00000"/>
                </a:solidFill>
                <a:latin typeface="Arial"/>
                <a:cs typeface="Arial"/>
              </a:rPr>
              <a:t> </a:t>
            </a:r>
            <a:r>
              <a:rPr sz="2400" b="1" spc="-10" dirty="0">
                <a:solidFill>
                  <a:srgbClr val="C00000"/>
                </a:solidFill>
                <a:latin typeface="Arial"/>
                <a:cs typeface="Arial"/>
              </a:rPr>
              <a:t>physical endurance</a:t>
            </a:r>
            <a:endParaRPr sz="2400">
              <a:latin typeface="Arial"/>
              <a:cs typeface="Arial"/>
            </a:endParaRPr>
          </a:p>
          <a:p>
            <a:pPr marL="12700" marR="5080" algn="ctr">
              <a:lnSpc>
                <a:spcPct val="100000"/>
              </a:lnSpc>
            </a:pPr>
            <a:r>
              <a:rPr sz="2400" b="1" dirty="0">
                <a:solidFill>
                  <a:srgbClr val="C00000"/>
                </a:solidFill>
                <a:latin typeface="Arial"/>
                <a:cs typeface="Arial"/>
              </a:rPr>
              <a:t>issues</a:t>
            </a:r>
            <a:r>
              <a:rPr sz="2400" b="1" spc="-40" dirty="0">
                <a:solidFill>
                  <a:srgbClr val="C00000"/>
                </a:solidFill>
                <a:latin typeface="Arial"/>
                <a:cs typeface="Arial"/>
              </a:rPr>
              <a:t> </a:t>
            </a:r>
            <a:r>
              <a:rPr sz="2400" b="1" dirty="0">
                <a:solidFill>
                  <a:srgbClr val="C00000"/>
                </a:solidFill>
                <a:latin typeface="Arial"/>
                <a:cs typeface="Arial"/>
              </a:rPr>
              <a:t>in</a:t>
            </a:r>
            <a:r>
              <a:rPr sz="2400" b="1" spc="-55" dirty="0">
                <a:solidFill>
                  <a:srgbClr val="C00000"/>
                </a:solidFill>
                <a:latin typeface="Arial"/>
                <a:cs typeface="Arial"/>
              </a:rPr>
              <a:t> </a:t>
            </a:r>
            <a:r>
              <a:rPr sz="2400" b="1" dirty="0">
                <a:solidFill>
                  <a:srgbClr val="C00000"/>
                </a:solidFill>
                <a:latin typeface="Arial"/>
                <a:cs typeface="Arial"/>
              </a:rPr>
              <a:t>the</a:t>
            </a:r>
            <a:r>
              <a:rPr sz="2400" b="1" spc="-35" dirty="0">
                <a:solidFill>
                  <a:srgbClr val="C00000"/>
                </a:solidFill>
                <a:latin typeface="Arial"/>
                <a:cs typeface="Arial"/>
              </a:rPr>
              <a:t> </a:t>
            </a:r>
            <a:r>
              <a:rPr sz="2400" b="1" spc="-10" dirty="0">
                <a:solidFill>
                  <a:srgbClr val="C00000"/>
                </a:solidFill>
                <a:latin typeface="Arial"/>
                <a:cs typeface="Arial"/>
              </a:rPr>
              <a:t>development </a:t>
            </a:r>
            <a:r>
              <a:rPr sz="2400" b="1" dirty="0">
                <a:solidFill>
                  <a:srgbClr val="C00000"/>
                </a:solidFill>
                <a:latin typeface="Arial"/>
                <a:cs typeface="Arial"/>
              </a:rPr>
              <a:t>of</a:t>
            </a:r>
            <a:r>
              <a:rPr sz="2400" b="1" spc="-10" dirty="0">
                <a:solidFill>
                  <a:srgbClr val="C00000"/>
                </a:solidFill>
                <a:latin typeface="Arial"/>
                <a:cs typeface="Arial"/>
              </a:rPr>
              <a:t> </a:t>
            </a:r>
            <a:r>
              <a:rPr sz="2400" b="1" dirty="0">
                <a:solidFill>
                  <a:srgbClr val="C00000"/>
                </a:solidFill>
                <a:latin typeface="Arial"/>
                <a:cs typeface="Arial"/>
              </a:rPr>
              <a:t>the</a:t>
            </a:r>
            <a:r>
              <a:rPr sz="2400" b="1" spc="-15" dirty="0">
                <a:solidFill>
                  <a:srgbClr val="C00000"/>
                </a:solidFill>
                <a:latin typeface="Arial"/>
                <a:cs typeface="Arial"/>
              </a:rPr>
              <a:t> </a:t>
            </a:r>
            <a:r>
              <a:rPr sz="2400" b="1" spc="-10" dirty="0">
                <a:solidFill>
                  <a:srgbClr val="C00000"/>
                </a:solidFill>
                <a:latin typeface="Arial"/>
                <a:cs typeface="Arial"/>
              </a:rPr>
              <a:t>brain</a:t>
            </a:r>
            <a:endParaRPr sz="2400">
              <a:latin typeface="Arial"/>
              <a:cs typeface="Arial"/>
            </a:endParaRPr>
          </a:p>
          <a:p>
            <a:pPr marL="189230" marR="183515" indent="1270" algn="ctr">
              <a:lnSpc>
                <a:spcPct val="100000"/>
              </a:lnSpc>
            </a:pPr>
            <a:r>
              <a:rPr sz="2400" b="1" dirty="0">
                <a:solidFill>
                  <a:srgbClr val="C00000"/>
                </a:solidFill>
                <a:latin typeface="Arial"/>
                <a:cs typeface="Arial"/>
              </a:rPr>
              <a:t>(Cherodian</a:t>
            </a:r>
            <a:r>
              <a:rPr sz="2400" b="1" spc="-40" dirty="0">
                <a:solidFill>
                  <a:srgbClr val="C00000"/>
                </a:solidFill>
                <a:latin typeface="Arial"/>
                <a:cs typeface="Arial"/>
              </a:rPr>
              <a:t> </a:t>
            </a:r>
            <a:r>
              <a:rPr sz="2400" b="1" i="1" dirty="0">
                <a:solidFill>
                  <a:srgbClr val="C00000"/>
                </a:solidFill>
                <a:latin typeface="Arial"/>
                <a:cs typeface="Arial"/>
              </a:rPr>
              <a:t>et</a:t>
            </a:r>
            <a:r>
              <a:rPr sz="2400" b="1" i="1" spc="-20" dirty="0">
                <a:solidFill>
                  <a:srgbClr val="C00000"/>
                </a:solidFill>
                <a:latin typeface="Arial"/>
                <a:cs typeface="Arial"/>
              </a:rPr>
              <a:t> </a:t>
            </a:r>
            <a:r>
              <a:rPr sz="2400" b="1" i="1" dirty="0">
                <a:solidFill>
                  <a:srgbClr val="C00000"/>
                </a:solidFill>
                <a:latin typeface="Arial"/>
                <a:cs typeface="Arial"/>
              </a:rPr>
              <a:t>al.,</a:t>
            </a:r>
            <a:r>
              <a:rPr sz="2400" b="1" i="1" spc="-45" dirty="0">
                <a:solidFill>
                  <a:srgbClr val="C00000"/>
                </a:solidFill>
                <a:latin typeface="Arial"/>
                <a:cs typeface="Arial"/>
              </a:rPr>
              <a:t> </a:t>
            </a:r>
            <a:r>
              <a:rPr sz="2400" b="1" spc="-20" dirty="0">
                <a:solidFill>
                  <a:srgbClr val="C00000"/>
                </a:solidFill>
                <a:latin typeface="Arial"/>
                <a:cs typeface="Arial"/>
              </a:rPr>
              <a:t>2025) </a:t>
            </a:r>
            <a:r>
              <a:rPr sz="2400" b="1" dirty="0">
                <a:solidFill>
                  <a:srgbClr val="C00000"/>
                </a:solidFill>
                <a:latin typeface="Arial"/>
                <a:cs typeface="Arial"/>
              </a:rPr>
              <a:t>Possible</a:t>
            </a:r>
            <a:r>
              <a:rPr sz="2400" b="1" spc="-45" dirty="0">
                <a:solidFill>
                  <a:srgbClr val="C00000"/>
                </a:solidFill>
                <a:latin typeface="Arial"/>
                <a:cs typeface="Arial"/>
              </a:rPr>
              <a:t> </a:t>
            </a:r>
            <a:r>
              <a:rPr sz="2400" b="1" dirty="0">
                <a:solidFill>
                  <a:srgbClr val="C00000"/>
                </a:solidFill>
                <a:latin typeface="Arial"/>
                <a:cs typeface="Arial"/>
              </a:rPr>
              <a:t>heart</a:t>
            </a:r>
            <a:r>
              <a:rPr sz="2400" b="1" spc="-40" dirty="0">
                <a:solidFill>
                  <a:srgbClr val="C00000"/>
                </a:solidFill>
                <a:latin typeface="Arial"/>
                <a:cs typeface="Arial"/>
              </a:rPr>
              <a:t> </a:t>
            </a:r>
            <a:r>
              <a:rPr sz="2400" b="1" spc="-10" dirty="0">
                <a:solidFill>
                  <a:srgbClr val="C00000"/>
                </a:solidFill>
                <a:latin typeface="Arial"/>
                <a:cs typeface="Arial"/>
              </a:rPr>
              <a:t>diseases</a:t>
            </a:r>
            <a:endParaRPr sz="2400">
              <a:latin typeface="Arial"/>
              <a:cs typeface="Arial"/>
            </a:endParaRPr>
          </a:p>
        </p:txBody>
      </p:sp>
      <p:grpSp>
        <p:nvGrpSpPr>
          <p:cNvPr id="7" name="object 7"/>
          <p:cNvGrpSpPr/>
          <p:nvPr/>
        </p:nvGrpSpPr>
        <p:grpSpPr>
          <a:xfrm>
            <a:off x="7015416" y="2453855"/>
            <a:ext cx="4112260" cy="3810000"/>
            <a:chOff x="7015416" y="2453855"/>
            <a:chExt cx="4112260" cy="3810000"/>
          </a:xfrm>
        </p:grpSpPr>
        <p:sp>
          <p:nvSpPr>
            <p:cNvPr id="8" name="object 8"/>
            <p:cNvSpPr/>
            <p:nvPr/>
          </p:nvSpPr>
          <p:spPr>
            <a:xfrm>
              <a:off x="7023354" y="2461793"/>
              <a:ext cx="4096385" cy="3794125"/>
            </a:xfrm>
            <a:custGeom>
              <a:avLst/>
              <a:gdLst/>
              <a:ahLst/>
              <a:cxnLst/>
              <a:rect l="l" t="t" r="r" b="b"/>
              <a:pathLst>
                <a:path w="4096384" h="3794125">
                  <a:moveTo>
                    <a:pt x="4096384" y="0"/>
                  </a:moveTo>
                  <a:lnTo>
                    <a:pt x="0" y="0"/>
                  </a:lnTo>
                  <a:lnTo>
                    <a:pt x="0" y="3793744"/>
                  </a:lnTo>
                  <a:lnTo>
                    <a:pt x="4096384" y="3793744"/>
                  </a:lnTo>
                  <a:lnTo>
                    <a:pt x="4096384" y="0"/>
                  </a:lnTo>
                  <a:close/>
                </a:path>
              </a:pathLst>
            </a:custGeom>
            <a:solidFill>
              <a:srgbClr val="92D050"/>
            </a:solidFill>
          </p:spPr>
          <p:txBody>
            <a:bodyPr wrap="square" lIns="0" tIns="0" rIns="0" bIns="0" rtlCol="0"/>
            <a:lstStyle/>
            <a:p>
              <a:endParaRPr/>
            </a:p>
          </p:txBody>
        </p:sp>
        <p:sp>
          <p:nvSpPr>
            <p:cNvPr id="9" name="object 9"/>
            <p:cNvSpPr/>
            <p:nvPr/>
          </p:nvSpPr>
          <p:spPr>
            <a:xfrm>
              <a:off x="7023354" y="2461793"/>
              <a:ext cx="4096385" cy="3794125"/>
            </a:xfrm>
            <a:custGeom>
              <a:avLst/>
              <a:gdLst/>
              <a:ahLst/>
              <a:cxnLst/>
              <a:rect l="l" t="t" r="r" b="b"/>
              <a:pathLst>
                <a:path w="4096384" h="3794125">
                  <a:moveTo>
                    <a:pt x="0" y="3793744"/>
                  </a:moveTo>
                  <a:lnTo>
                    <a:pt x="4096384" y="3793744"/>
                  </a:lnTo>
                  <a:lnTo>
                    <a:pt x="4096384" y="0"/>
                  </a:lnTo>
                  <a:lnTo>
                    <a:pt x="0" y="0"/>
                  </a:lnTo>
                  <a:lnTo>
                    <a:pt x="0" y="3793744"/>
                  </a:lnTo>
                  <a:close/>
                </a:path>
              </a:pathLst>
            </a:custGeom>
            <a:ln w="15875">
              <a:solidFill>
                <a:srgbClr val="A75F09"/>
              </a:solidFill>
            </a:ln>
          </p:spPr>
          <p:txBody>
            <a:bodyPr wrap="square" lIns="0" tIns="0" rIns="0" bIns="0" rtlCol="0"/>
            <a:lstStyle/>
            <a:p>
              <a:endParaRPr/>
            </a:p>
          </p:txBody>
        </p:sp>
      </p:grpSp>
      <p:sp>
        <p:nvSpPr>
          <p:cNvPr id="10" name="object 10"/>
          <p:cNvSpPr txBox="1"/>
          <p:nvPr/>
        </p:nvSpPr>
        <p:spPr>
          <a:xfrm>
            <a:off x="7281418" y="3059048"/>
            <a:ext cx="3580129" cy="2586355"/>
          </a:xfrm>
          <a:prstGeom prst="rect">
            <a:avLst/>
          </a:prstGeom>
        </p:spPr>
        <p:txBody>
          <a:bodyPr vert="horz" wrap="square" lIns="0" tIns="12700" rIns="0" bIns="0" rtlCol="0">
            <a:spAutoFit/>
          </a:bodyPr>
          <a:lstStyle/>
          <a:p>
            <a:pPr marL="12700" marR="5080" algn="ctr">
              <a:lnSpc>
                <a:spcPct val="100000"/>
              </a:lnSpc>
              <a:spcBef>
                <a:spcPts val="100"/>
              </a:spcBef>
            </a:pPr>
            <a:r>
              <a:rPr sz="2400" b="1" dirty="0">
                <a:solidFill>
                  <a:srgbClr val="C00000"/>
                </a:solidFill>
                <a:latin typeface="Arial"/>
                <a:cs typeface="Arial"/>
              </a:rPr>
              <a:t>Issues</a:t>
            </a:r>
            <a:r>
              <a:rPr sz="2400" b="1" spc="-50" dirty="0">
                <a:solidFill>
                  <a:srgbClr val="C00000"/>
                </a:solidFill>
                <a:latin typeface="Arial"/>
                <a:cs typeface="Arial"/>
              </a:rPr>
              <a:t> </a:t>
            </a:r>
            <a:r>
              <a:rPr sz="2400" b="1" dirty="0">
                <a:solidFill>
                  <a:srgbClr val="C00000"/>
                </a:solidFill>
                <a:latin typeface="Arial"/>
                <a:cs typeface="Arial"/>
              </a:rPr>
              <a:t>of</a:t>
            </a:r>
            <a:r>
              <a:rPr sz="2400" b="1" spc="-50" dirty="0">
                <a:solidFill>
                  <a:srgbClr val="C00000"/>
                </a:solidFill>
                <a:latin typeface="Arial"/>
                <a:cs typeface="Arial"/>
              </a:rPr>
              <a:t> </a:t>
            </a:r>
            <a:r>
              <a:rPr sz="2400" b="1" spc="-10" dirty="0">
                <a:solidFill>
                  <a:srgbClr val="C00000"/>
                </a:solidFill>
                <a:latin typeface="Arial"/>
                <a:cs typeface="Arial"/>
              </a:rPr>
              <a:t>cardiovascular disease</a:t>
            </a:r>
            <a:endParaRPr sz="2400">
              <a:latin typeface="Arial"/>
              <a:cs typeface="Arial"/>
            </a:endParaRPr>
          </a:p>
          <a:p>
            <a:pPr marL="337185" marR="328295" algn="ctr">
              <a:lnSpc>
                <a:spcPct val="100000"/>
              </a:lnSpc>
            </a:pPr>
            <a:r>
              <a:rPr sz="2400" b="1" spc="-30" dirty="0">
                <a:solidFill>
                  <a:srgbClr val="C00000"/>
                </a:solidFill>
                <a:latin typeface="Arial"/>
                <a:cs typeface="Arial"/>
              </a:rPr>
              <a:t>To</a:t>
            </a:r>
            <a:r>
              <a:rPr sz="2400" b="1" spc="-140" dirty="0">
                <a:solidFill>
                  <a:srgbClr val="C00000"/>
                </a:solidFill>
                <a:latin typeface="Arial"/>
                <a:cs typeface="Arial"/>
              </a:rPr>
              <a:t> </a:t>
            </a:r>
            <a:r>
              <a:rPr sz="2400" b="1" dirty="0">
                <a:solidFill>
                  <a:srgbClr val="C00000"/>
                </a:solidFill>
                <a:latin typeface="Arial"/>
                <a:cs typeface="Arial"/>
              </a:rPr>
              <a:t>vascular</a:t>
            </a:r>
            <a:r>
              <a:rPr sz="2400" b="1" spc="-125" dirty="0">
                <a:solidFill>
                  <a:srgbClr val="C00000"/>
                </a:solidFill>
                <a:latin typeface="Arial"/>
                <a:cs typeface="Arial"/>
              </a:rPr>
              <a:t> </a:t>
            </a:r>
            <a:r>
              <a:rPr sz="2400" b="1" spc="-10" dirty="0">
                <a:solidFill>
                  <a:srgbClr val="C00000"/>
                </a:solidFill>
                <a:latin typeface="Arial"/>
                <a:cs typeface="Arial"/>
              </a:rPr>
              <a:t>damage </a:t>
            </a:r>
            <a:r>
              <a:rPr sz="2400" b="1" dirty="0">
                <a:solidFill>
                  <a:srgbClr val="C00000"/>
                </a:solidFill>
                <a:latin typeface="Arial"/>
                <a:cs typeface="Arial"/>
              </a:rPr>
              <a:t>Chronic</a:t>
            </a:r>
            <a:r>
              <a:rPr sz="2400" b="1" spc="-55" dirty="0">
                <a:solidFill>
                  <a:srgbClr val="C00000"/>
                </a:solidFill>
                <a:latin typeface="Arial"/>
                <a:cs typeface="Arial"/>
              </a:rPr>
              <a:t> </a:t>
            </a:r>
            <a:r>
              <a:rPr sz="2400" b="1" spc="-10" dirty="0">
                <a:solidFill>
                  <a:srgbClr val="C00000"/>
                </a:solidFill>
                <a:latin typeface="Arial"/>
                <a:cs typeface="Arial"/>
              </a:rPr>
              <a:t>respiratory diseases</a:t>
            </a:r>
            <a:endParaRPr sz="2400">
              <a:latin typeface="Arial"/>
              <a:cs typeface="Arial"/>
            </a:endParaRPr>
          </a:p>
          <a:p>
            <a:pPr marL="315595" marR="307340" algn="ctr">
              <a:lnSpc>
                <a:spcPct val="100000"/>
              </a:lnSpc>
            </a:pPr>
            <a:r>
              <a:rPr sz="2400" b="1" dirty="0">
                <a:solidFill>
                  <a:srgbClr val="C00000"/>
                </a:solidFill>
                <a:latin typeface="Arial"/>
                <a:cs typeface="Arial"/>
              </a:rPr>
              <a:t>Elevated</a:t>
            </a:r>
            <a:r>
              <a:rPr sz="2400" b="1" spc="-100" dirty="0">
                <a:solidFill>
                  <a:srgbClr val="C00000"/>
                </a:solidFill>
                <a:latin typeface="Arial"/>
                <a:cs typeface="Arial"/>
              </a:rPr>
              <a:t> </a:t>
            </a:r>
            <a:r>
              <a:rPr sz="2400" b="1" dirty="0">
                <a:solidFill>
                  <a:srgbClr val="C00000"/>
                </a:solidFill>
                <a:latin typeface="Arial"/>
                <a:cs typeface="Arial"/>
              </a:rPr>
              <a:t>cancer</a:t>
            </a:r>
            <a:r>
              <a:rPr sz="2400" b="1" spc="-90" dirty="0">
                <a:solidFill>
                  <a:srgbClr val="C00000"/>
                </a:solidFill>
                <a:latin typeface="Arial"/>
                <a:cs typeface="Arial"/>
              </a:rPr>
              <a:t> </a:t>
            </a:r>
            <a:r>
              <a:rPr sz="2400" b="1" spc="-20" dirty="0">
                <a:solidFill>
                  <a:srgbClr val="C00000"/>
                </a:solidFill>
                <a:latin typeface="Arial"/>
                <a:cs typeface="Arial"/>
              </a:rPr>
              <a:t>risk </a:t>
            </a:r>
            <a:r>
              <a:rPr sz="2400" b="1" dirty="0">
                <a:solidFill>
                  <a:srgbClr val="C00000"/>
                </a:solidFill>
                <a:latin typeface="Arial"/>
                <a:cs typeface="Arial"/>
              </a:rPr>
              <a:t>(mirza,</a:t>
            </a:r>
            <a:r>
              <a:rPr sz="2400" b="1" spc="-65" dirty="0">
                <a:solidFill>
                  <a:srgbClr val="C00000"/>
                </a:solidFill>
                <a:latin typeface="Arial"/>
                <a:cs typeface="Arial"/>
              </a:rPr>
              <a:t> </a:t>
            </a:r>
            <a:r>
              <a:rPr sz="2400" b="1" spc="-10" dirty="0">
                <a:solidFill>
                  <a:srgbClr val="C00000"/>
                </a:solidFill>
                <a:latin typeface="Arial"/>
                <a:cs typeface="Arial"/>
              </a:rPr>
              <a:t>2023).</a:t>
            </a:r>
            <a:endParaRPr sz="2400">
              <a:latin typeface="Arial"/>
              <a:cs typeface="Arial"/>
            </a:endParaRPr>
          </a:p>
        </p:txBody>
      </p:sp>
      <p:sp>
        <p:nvSpPr>
          <p:cNvPr id="11" name="object 11"/>
          <p:cNvSpPr txBox="1"/>
          <p:nvPr/>
        </p:nvSpPr>
        <p:spPr>
          <a:xfrm>
            <a:off x="1098905" y="1210386"/>
            <a:ext cx="4335780" cy="751205"/>
          </a:xfrm>
          <a:prstGeom prst="rect">
            <a:avLst/>
          </a:prstGeom>
          <a:solidFill>
            <a:srgbClr val="F7CE9D"/>
          </a:solidFill>
          <a:ln w="15875">
            <a:solidFill>
              <a:srgbClr val="A75F09"/>
            </a:solidFill>
          </a:ln>
        </p:spPr>
        <p:txBody>
          <a:bodyPr vert="horz" wrap="square" lIns="0" tIns="172720" rIns="0" bIns="0" rtlCol="0">
            <a:spAutoFit/>
          </a:bodyPr>
          <a:lstStyle/>
          <a:p>
            <a:pPr marR="60960" algn="ctr">
              <a:lnSpc>
                <a:spcPct val="100000"/>
              </a:lnSpc>
              <a:spcBef>
                <a:spcPts val="1360"/>
              </a:spcBef>
            </a:pPr>
            <a:r>
              <a:rPr sz="2400" b="1" dirty="0">
                <a:latin typeface="Calibri"/>
                <a:cs typeface="Calibri"/>
              </a:rPr>
              <a:t>Short</a:t>
            </a:r>
            <a:r>
              <a:rPr sz="2400" b="1" spc="-40" dirty="0">
                <a:latin typeface="Calibri"/>
                <a:cs typeface="Calibri"/>
              </a:rPr>
              <a:t> </a:t>
            </a:r>
            <a:r>
              <a:rPr sz="2400" b="1" dirty="0">
                <a:latin typeface="Calibri"/>
                <a:cs typeface="Calibri"/>
              </a:rPr>
              <a:t>-</a:t>
            </a:r>
            <a:r>
              <a:rPr sz="2400" b="1" spc="-40" dirty="0">
                <a:latin typeface="Calibri"/>
                <a:cs typeface="Calibri"/>
              </a:rPr>
              <a:t> </a:t>
            </a:r>
            <a:r>
              <a:rPr sz="2400" b="1" spc="-20" dirty="0">
                <a:latin typeface="Calibri"/>
                <a:cs typeface="Calibri"/>
              </a:rPr>
              <a:t>term</a:t>
            </a:r>
            <a:endParaRPr sz="2400">
              <a:latin typeface="Calibri"/>
              <a:cs typeface="Calibri"/>
            </a:endParaRPr>
          </a:p>
        </p:txBody>
      </p:sp>
      <p:sp>
        <p:nvSpPr>
          <p:cNvPr id="12" name="object 12"/>
          <p:cNvSpPr txBox="1"/>
          <p:nvPr/>
        </p:nvSpPr>
        <p:spPr>
          <a:xfrm>
            <a:off x="6903719" y="1365199"/>
            <a:ext cx="4335780" cy="751205"/>
          </a:xfrm>
          <a:prstGeom prst="rect">
            <a:avLst/>
          </a:prstGeom>
          <a:solidFill>
            <a:srgbClr val="F7CE9D"/>
          </a:solidFill>
          <a:ln w="15875">
            <a:solidFill>
              <a:srgbClr val="A75F09"/>
            </a:solidFill>
          </a:ln>
        </p:spPr>
        <p:txBody>
          <a:bodyPr vert="horz" wrap="square" lIns="0" tIns="172720" rIns="0" bIns="0" rtlCol="0">
            <a:spAutoFit/>
          </a:bodyPr>
          <a:lstStyle/>
          <a:p>
            <a:pPr marR="59690" algn="ctr">
              <a:lnSpc>
                <a:spcPct val="100000"/>
              </a:lnSpc>
              <a:spcBef>
                <a:spcPts val="1360"/>
              </a:spcBef>
            </a:pPr>
            <a:r>
              <a:rPr sz="2400" b="1" dirty="0">
                <a:latin typeface="Calibri"/>
                <a:cs typeface="Calibri"/>
              </a:rPr>
              <a:t>Long</a:t>
            </a:r>
            <a:r>
              <a:rPr sz="2400" b="1" spc="-20" dirty="0">
                <a:latin typeface="Calibri"/>
                <a:cs typeface="Calibri"/>
              </a:rPr>
              <a:t> </a:t>
            </a:r>
            <a:r>
              <a:rPr sz="2400" b="1" dirty="0">
                <a:latin typeface="Calibri"/>
                <a:cs typeface="Calibri"/>
              </a:rPr>
              <a:t>-</a:t>
            </a:r>
            <a:r>
              <a:rPr sz="2400" b="1" spc="-15" dirty="0">
                <a:latin typeface="Calibri"/>
                <a:cs typeface="Calibri"/>
              </a:rPr>
              <a:t> </a:t>
            </a:r>
            <a:r>
              <a:rPr sz="2400" b="1" spc="-20" dirty="0">
                <a:latin typeface="Calibri"/>
                <a:cs typeface="Calibri"/>
              </a:rPr>
              <a:t>term</a:t>
            </a:r>
            <a:endParaRPr sz="2400">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1637030">
              <a:lnSpc>
                <a:spcPct val="100000"/>
              </a:lnSpc>
              <a:spcBef>
                <a:spcPts val="95"/>
              </a:spcBef>
            </a:pPr>
            <a:r>
              <a:rPr spc="-20" dirty="0"/>
              <a:t>Aim</a:t>
            </a:r>
            <a:r>
              <a:rPr spc="-175" dirty="0"/>
              <a:t> </a:t>
            </a:r>
            <a:r>
              <a:rPr dirty="0"/>
              <a:t>of</a:t>
            </a:r>
            <a:r>
              <a:rPr spc="-180" dirty="0"/>
              <a:t> </a:t>
            </a:r>
            <a:r>
              <a:rPr spc="-20" dirty="0"/>
              <a:t>the</a:t>
            </a:r>
            <a:r>
              <a:rPr spc="-165" dirty="0"/>
              <a:t> </a:t>
            </a:r>
            <a:r>
              <a:rPr spc="-35" dirty="0"/>
              <a:t>campaign</a:t>
            </a:r>
          </a:p>
        </p:txBody>
      </p:sp>
      <p:sp>
        <p:nvSpPr>
          <p:cNvPr id="3" name="object 3"/>
          <p:cNvSpPr txBox="1"/>
          <p:nvPr/>
        </p:nvSpPr>
        <p:spPr>
          <a:xfrm>
            <a:off x="2160777" y="1391539"/>
            <a:ext cx="8653145" cy="3382010"/>
          </a:xfrm>
          <a:prstGeom prst="rect">
            <a:avLst/>
          </a:prstGeom>
        </p:spPr>
        <p:txBody>
          <a:bodyPr vert="horz" wrap="square" lIns="0" tIns="53975" rIns="0" bIns="0" rtlCol="0">
            <a:spAutoFit/>
          </a:bodyPr>
          <a:lstStyle/>
          <a:p>
            <a:pPr marL="355600" marR="175895" indent="-342900">
              <a:lnSpc>
                <a:spcPts val="2590"/>
              </a:lnSpc>
              <a:spcBef>
                <a:spcPts val="425"/>
              </a:spcBef>
              <a:buClr>
                <a:srgbClr val="E38312"/>
              </a:buClr>
              <a:buFont typeface="Arial"/>
              <a:buChar char="•"/>
              <a:tabLst>
                <a:tab pos="355600" algn="l"/>
              </a:tabLst>
            </a:pPr>
            <a:r>
              <a:rPr sz="2400" b="0" dirty="0">
                <a:solidFill>
                  <a:srgbClr val="C00000"/>
                </a:solidFill>
                <a:latin typeface="Calibri Light"/>
                <a:cs typeface="Calibri Light"/>
              </a:rPr>
              <a:t>To</a:t>
            </a:r>
            <a:r>
              <a:rPr sz="2400" b="0" spc="345" dirty="0">
                <a:solidFill>
                  <a:srgbClr val="C00000"/>
                </a:solidFill>
                <a:latin typeface="Calibri Light"/>
                <a:cs typeface="Calibri Light"/>
              </a:rPr>
              <a:t> </a:t>
            </a:r>
            <a:r>
              <a:rPr sz="2400" b="0" spc="145" dirty="0">
                <a:solidFill>
                  <a:srgbClr val="C00000"/>
                </a:solidFill>
                <a:latin typeface="Calibri Light"/>
                <a:cs typeface="Calibri Light"/>
              </a:rPr>
              <a:t>increase</a:t>
            </a:r>
            <a:r>
              <a:rPr sz="2400" b="0" spc="330" dirty="0">
                <a:solidFill>
                  <a:srgbClr val="C00000"/>
                </a:solidFill>
                <a:latin typeface="Calibri Light"/>
                <a:cs typeface="Calibri Light"/>
              </a:rPr>
              <a:t> </a:t>
            </a:r>
            <a:r>
              <a:rPr sz="2400" b="0" spc="150" dirty="0">
                <a:solidFill>
                  <a:srgbClr val="C00000"/>
                </a:solidFill>
                <a:latin typeface="Calibri Light"/>
                <a:cs typeface="Calibri Light"/>
              </a:rPr>
              <a:t>digital</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support</a:t>
            </a:r>
            <a:r>
              <a:rPr sz="2400" b="0" spc="340" dirty="0">
                <a:solidFill>
                  <a:srgbClr val="C00000"/>
                </a:solidFill>
                <a:latin typeface="Calibri Light"/>
                <a:cs typeface="Calibri Light"/>
              </a:rPr>
              <a:t> </a:t>
            </a:r>
            <a:r>
              <a:rPr sz="2400" b="0" spc="140" dirty="0">
                <a:solidFill>
                  <a:srgbClr val="C00000"/>
                </a:solidFill>
                <a:latin typeface="Calibri Light"/>
                <a:cs typeface="Calibri Light"/>
              </a:rPr>
              <a:t>engagement</a:t>
            </a:r>
            <a:r>
              <a:rPr sz="2400" b="0" spc="345" dirty="0">
                <a:solidFill>
                  <a:srgbClr val="C00000"/>
                </a:solidFill>
                <a:latin typeface="Calibri Light"/>
                <a:cs typeface="Calibri Light"/>
              </a:rPr>
              <a:t> </a:t>
            </a:r>
            <a:r>
              <a:rPr sz="2400" b="0" spc="75" dirty="0">
                <a:solidFill>
                  <a:srgbClr val="C00000"/>
                </a:solidFill>
                <a:latin typeface="Calibri Light"/>
                <a:cs typeface="Calibri Light"/>
              </a:rPr>
              <a:t>by</a:t>
            </a:r>
            <a:r>
              <a:rPr sz="2400" b="0" spc="350" dirty="0">
                <a:solidFill>
                  <a:srgbClr val="C00000"/>
                </a:solidFill>
                <a:latin typeface="Calibri Light"/>
                <a:cs typeface="Calibri Light"/>
              </a:rPr>
              <a:t> </a:t>
            </a:r>
            <a:r>
              <a:rPr sz="2400" b="0" spc="155" dirty="0">
                <a:solidFill>
                  <a:srgbClr val="C00000"/>
                </a:solidFill>
                <a:latin typeface="Calibri Light"/>
                <a:cs typeface="Calibri Light"/>
              </a:rPr>
              <a:t>driving</a:t>
            </a:r>
            <a:r>
              <a:rPr sz="2400" b="0" spc="330" dirty="0">
                <a:solidFill>
                  <a:srgbClr val="C00000"/>
                </a:solidFill>
                <a:latin typeface="Calibri Light"/>
                <a:cs typeface="Calibri Light"/>
              </a:rPr>
              <a:t> </a:t>
            </a:r>
            <a:r>
              <a:rPr sz="2400" b="0" dirty="0">
                <a:solidFill>
                  <a:srgbClr val="C00000"/>
                </a:solidFill>
                <a:latin typeface="Calibri Light"/>
                <a:cs typeface="Calibri Light"/>
              </a:rPr>
              <a:t>a</a:t>
            </a:r>
            <a:r>
              <a:rPr sz="2400" b="0" spc="360" dirty="0">
                <a:solidFill>
                  <a:srgbClr val="C00000"/>
                </a:solidFill>
                <a:latin typeface="Calibri Light"/>
                <a:cs typeface="Calibri Light"/>
              </a:rPr>
              <a:t> </a:t>
            </a:r>
            <a:r>
              <a:rPr sz="2400" b="0" spc="95" dirty="0">
                <a:solidFill>
                  <a:srgbClr val="C00000"/>
                </a:solidFill>
                <a:latin typeface="Calibri Light"/>
                <a:cs typeface="Calibri Light"/>
              </a:rPr>
              <a:t>20% </a:t>
            </a:r>
            <a:r>
              <a:rPr sz="2400" b="0" spc="145" dirty="0">
                <a:solidFill>
                  <a:srgbClr val="C00000"/>
                </a:solidFill>
                <a:latin typeface="Calibri Light"/>
                <a:cs typeface="Calibri Light"/>
              </a:rPr>
              <a:t>increase</a:t>
            </a:r>
            <a:r>
              <a:rPr sz="2400" b="0" spc="330" dirty="0">
                <a:solidFill>
                  <a:srgbClr val="C00000"/>
                </a:solidFill>
                <a:latin typeface="Calibri Light"/>
                <a:cs typeface="Calibri Light"/>
              </a:rPr>
              <a:t> </a:t>
            </a:r>
            <a:r>
              <a:rPr sz="2400" b="0" spc="90" dirty="0">
                <a:solidFill>
                  <a:srgbClr val="C00000"/>
                </a:solidFill>
                <a:latin typeface="Calibri Light"/>
                <a:cs typeface="Calibri Light"/>
              </a:rPr>
              <a:t>in</a:t>
            </a:r>
            <a:r>
              <a:rPr sz="2400" b="0" spc="370"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active</a:t>
            </a:r>
            <a:r>
              <a:rPr sz="2400" b="0" spc="335" dirty="0">
                <a:solidFill>
                  <a:srgbClr val="C00000"/>
                </a:solidFill>
                <a:latin typeface="Calibri Light"/>
                <a:cs typeface="Calibri Light"/>
              </a:rPr>
              <a:t> </a:t>
            </a:r>
            <a:r>
              <a:rPr sz="2400" b="0" spc="160" dirty="0">
                <a:solidFill>
                  <a:srgbClr val="C00000"/>
                </a:solidFill>
                <a:latin typeface="Calibri Light"/>
                <a:cs typeface="Calibri Light"/>
              </a:rPr>
              <a:t>utilisation</a:t>
            </a:r>
            <a:r>
              <a:rPr sz="2400" b="0" spc="335"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50" dirty="0">
                <a:solidFill>
                  <a:srgbClr val="C00000"/>
                </a:solidFill>
                <a:latin typeface="Calibri Light"/>
                <a:cs typeface="Calibri Light"/>
              </a:rPr>
              <a:t> </a:t>
            </a:r>
            <a:r>
              <a:rPr sz="2400" b="0" spc="105" dirty="0">
                <a:solidFill>
                  <a:srgbClr val="C00000"/>
                </a:solidFill>
                <a:latin typeface="Calibri Light"/>
                <a:cs typeface="Calibri Light"/>
              </a:rPr>
              <a:t>NHS</a:t>
            </a:r>
            <a:r>
              <a:rPr sz="2400" b="0" spc="340" dirty="0">
                <a:solidFill>
                  <a:srgbClr val="C00000"/>
                </a:solidFill>
                <a:latin typeface="Calibri Light"/>
                <a:cs typeface="Calibri Light"/>
              </a:rPr>
              <a:t> </a:t>
            </a:r>
            <a:r>
              <a:rPr sz="2400" b="0" spc="135" dirty="0">
                <a:solidFill>
                  <a:srgbClr val="C00000"/>
                </a:solidFill>
                <a:latin typeface="Calibri Light"/>
                <a:cs typeface="Calibri Light"/>
              </a:rPr>
              <a:t>quit</a:t>
            </a:r>
            <a:r>
              <a:rPr sz="2400" b="0" spc="360" dirty="0">
                <a:solidFill>
                  <a:srgbClr val="C00000"/>
                </a:solidFill>
                <a:latin typeface="Calibri Light"/>
                <a:cs typeface="Calibri Light"/>
              </a:rPr>
              <a:t> </a:t>
            </a:r>
            <a:r>
              <a:rPr sz="2400" b="0" spc="135" dirty="0">
                <a:solidFill>
                  <a:srgbClr val="C00000"/>
                </a:solidFill>
                <a:latin typeface="Calibri Light"/>
                <a:cs typeface="Calibri Light"/>
              </a:rPr>
              <a:t>smoking</a:t>
            </a:r>
            <a:endParaRPr sz="2400">
              <a:latin typeface="Calibri Light"/>
              <a:cs typeface="Calibri Light"/>
            </a:endParaRPr>
          </a:p>
          <a:p>
            <a:pPr marL="355600">
              <a:lnSpc>
                <a:spcPts val="2555"/>
              </a:lnSpc>
            </a:pPr>
            <a:r>
              <a:rPr sz="2400" b="0" spc="130" dirty="0">
                <a:solidFill>
                  <a:srgbClr val="C00000"/>
                </a:solidFill>
                <a:latin typeface="Calibri Light"/>
                <a:cs typeface="Calibri Light"/>
              </a:rPr>
              <a:t>apps.</a:t>
            </a:r>
            <a:endParaRPr sz="2400">
              <a:latin typeface="Calibri Light"/>
              <a:cs typeface="Calibri Light"/>
            </a:endParaRPr>
          </a:p>
          <a:p>
            <a:pPr marL="354965" indent="-342265">
              <a:lnSpc>
                <a:spcPts val="2735"/>
              </a:lnSpc>
              <a:spcBef>
                <a:spcPts val="1120"/>
              </a:spcBef>
              <a:buClr>
                <a:srgbClr val="E38312"/>
              </a:buClr>
              <a:buFont typeface="Arial"/>
              <a:buChar char="•"/>
              <a:tabLst>
                <a:tab pos="354965" algn="l"/>
              </a:tabLst>
            </a:pPr>
            <a:r>
              <a:rPr sz="2400" b="0" dirty="0">
                <a:solidFill>
                  <a:srgbClr val="C00000"/>
                </a:solidFill>
                <a:latin typeface="Calibri Light"/>
                <a:cs typeface="Calibri Light"/>
              </a:rPr>
              <a:t>To</a:t>
            </a:r>
            <a:r>
              <a:rPr sz="2400" b="0" spc="345" dirty="0">
                <a:solidFill>
                  <a:srgbClr val="C00000"/>
                </a:solidFill>
                <a:latin typeface="Calibri Light"/>
                <a:cs typeface="Calibri Light"/>
              </a:rPr>
              <a:t> </a:t>
            </a:r>
            <a:r>
              <a:rPr sz="2400" b="0" spc="135" dirty="0">
                <a:solidFill>
                  <a:srgbClr val="C00000"/>
                </a:solidFill>
                <a:latin typeface="Calibri Light"/>
                <a:cs typeface="Calibri Light"/>
              </a:rPr>
              <a:t>boost</a:t>
            </a:r>
            <a:r>
              <a:rPr sz="2400" b="0" spc="340" dirty="0">
                <a:solidFill>
                  <a:srgbClr val="C00000"/>
                </a:solidFill>
                <a:latin typeface="Calibri Light"/>
                <a:cs typeface="Calibri Light"/>
              </a:rPr>
              <a:t> </a:t>
            </a:r>
            <a:r>
              <a:rPr sz="2400" b="0" spc="135" dirty="0">
                <a:solidFill>
                  <a:srgbClr val="C00000"/>
                </a:solidFill>
                <a:latin typeface="Calibri Light"/>
                <a:cs typeface="Calibri Light"/>
              </a:rPr>
              <a:t>quit</a:t>
            </a:r>
            <a:r>
              <a:rPr sz="2400" b="0" spc="340" dirty="0">
                <a:solidFill>
                  <a:srgbClr val="C00000"/>
                </a:solidFill>
                <a:latin typeface="Calibri Light"/>
                <a:cs typeface="Calibri Light"/>
              </a:rPr>
              <a:t> </a:t>
            </a:r>
            <a:r>
              <a:rPr sz="2400" b="0" spc="150" dirty="0">
                <a:solidFill>
                  <a:srgbClr val="C00000"/>
                </a:solidFill>
                <a:latin typeface="Calibri Light"/>
                <a:cs typeface="Calibri Light"/>
              </a:rPr>
              <a:t>success</a:t>
            </a:r>
            <a:r>
              <a:rPr sz="2400" b="0" spc="330" dirty="0">
                <a:solidFill>
                  <a:srgbClr val="C00000"/>
                </a:solidFill>
                <a:latin typeface="Calibri Light"/>
                <a:cs typeface="Calibri Light"/>
              </a:rPr>
              <a:t> </a:t>
            </a:r>
            <a:r>
              <a:rPr sz="2400" b="0" spc="114" dirty="0">
                <a:solidFill>
                  <a:srgbClr val="C00000"/>
                </a:solidFill>
                <a:latin typeface="Calibri Light"/>
                <a:cs typeface="Calibri Light"/>
              </a:rPr>
              <a:t>rate</a:t>
            </a:r>
            <a:r>
              <a:rPr sz="2400" b="0" spc="325" dirty="0">
                <a:solidFill>
                  <a:srgbClr val="C00000"/>
                </a:solidFill>
                <a:latin typeface="Calibri Light"/>
                <a:cs typeface="Calibri Light"/>
              </a:rPr>
              <a:t> </a:t>
            </a:r>
            <a:r>
              <a:rPr sz="2400" b="0" spc="140" dirty="0">
                <a:solidFill>
                  <a:srgbClr val="C00000"/>
                </a:solidFill>
                <a:latin typeface="Calibri Light"/>
                <a:cs typeface="Calibri Light"/>
              </a:rPr>
              <a:t>through</a:t>
            </a:r>
            <a:r>
              <a:rPr sz="2400" b="0" spc="325" dirty="0">
                <a:solidFill>
                  <a:srgbClr val="C00000"/>
                </a:solidFill>
                <a:latin typeface="Calibri Light"/>
                <a:cs typeface="Calibri Light"/>
              </a:rPr>
              <a:t> </a:t>
            </a:r>
            <a:r>
              <a:rPr sz="2400" b="0" spc="140" dirty="0">
                <a:solidFill>
                  <a:srgbClr val="C00000"/>
                </a:solidFill>
                <a:latin typeface="Calibri Light"/>
                <a:cs typeface="Calibri Light"/>
              </a:rPr>
              <a:t>local</a:t>
            </a:r>
            <a:r>
              <a:rPr sz="2400" b="0" spc="335" dirty="0">
                <a:solidFill>
                  <a:srgbClr val="C00000"/>
                </a:solidFill>
                <a:latin typeface="Calibri Light"/>
                <a:cs typeface="Calibri Light"/>
              </a:rPr>
              <a:t> </a:t>
            </a:r>
            <a:r>
              <a:rPr sz="2400" b="0" spc="155" dirty="0">
                <a:solidFill>
                  <a:srgbClr val="C00000"/>
                </a:solidFill>
                <a:latin typeface="Calibri Light"/>
                <a:cs typeface="Calibri Light"/>
              </a:rPr>
              <a:t>services</a:t>
            </a:r>
            <a:r>
              <a:rPr sz="2400" b="0" spc="330" dirty="0">
                <a:solidFill>
                  <a:srgbClr val="C00000"/>
                </a:solidFill>
                <a:latin typeface="Calibri Light"/>
                <a:cs typeface="Calibri Light"/>
              </a:rPr>
              <a:t> </a:t>
            </a:r>
            <a:r>
              <a:rPr sz="2400" b="0" spc="50" dirty="0">
                <a:solidFill>
                  <a:srgbClr val="C00000"/>
                </a:solidFill>
                <a:latin typeface="Calibri Light"/>
                <a:cs typeface="Calibri Light"/>
              </a:rPr>
              <a:t>by</a:t>
            </a:r>
            <a:endParaRPr sz="2400">
              <a:latin typeface="Calibri Light"/>
              <a:cs typeface="Calibri Light"/>
            </a:endParaRPr>
          </a:p>
          <a:p>
            <a:pPr marL="355600" marR="31750">
              <a:lnSpc>
                <a:spcPts val="2590"/>
              </a:lnSpc>
              <a:spcBef>
                <a:spcPts val="185"/>
              </a:spcBef>
            </a:pPr>
            <a:r>
              <a:rPr sz="2400" b="0" spc="150" dirty="0">
                <a:solidFill>
                  <a:srgbClr val="C00000"/>
                </a:solidFill>
                <a:latin typeface="Calibri Light"/>
                <a:cs typeface="Calibri Light"/>
              </a:rPr>
              <a:t>developing</a:t>
            </a:r>
            <a:r>
              <a:rPr sz="2400" b="0" spc="330" dirty="0">
                <a:solidFill>
                  <a:srgbClr val="C00000"/>
                </a:solidFill>
                <a:latin typeface="Calibri Light"/>
                <a:cs typeface="Calibri Light"/>
              </a:rPr>
              <a:t> </a:t>
            </a:r>
            <a:r>
              <a:rPr sz="2400" b="0" dirty="0">
                <a:solidFill>
                  <a:srgbClr val="C00000"/>
                </a:solidFill>
                <a:latin typeface="Calibri Light"/>
                <a:cs typeface="Calibri Light"/>
              </a:rPr>
              <a:t>a</a:t>
            </a:r>
            <a:r>
              <a:rPr sz="2400" b="0" spc="380" dirty="0">
                <a:solidFill>
                  <a:srgbClr val="C00000"/>
                </a:solidFill>
                <a:latin typeface="Calibri Light"/>
                <a:cs typeface="Calibri Light"/>
              </a:rPr>
              <a:t> </a:t>
            </a:r>
            <a:r>
              <a:rPr sz="2400" b="0" spc="175" dirty="0">
                <a:solidFill>
                  <a:srgbClr val="C00000"/>
                </a:solidFill>
                <a:latin typeface="Calibri Light"/>
                <a:cs typeface="Calibri Light"/>
              </a:rPr>
              <a:t>four-</a:t>
            </a:r>
            <a:r>
              <a:rPr sz="2400" b="0" spc="110" dirty="0">
                <a:solidFill>
                  <a:srgbClr val="C00000"/>
                </a:solidFill>
                <a:latin typeface="Calibri Light"/>
                <a:cs typeface="Calibri Light"/>
              </a:rPr>
              <a:t>week</a:t>
            </a:r>
            <a:r>
              <a:rPr sz="2400" b="0" spc="340" dirty="0">
                <a:solidFill>
                  <a:srgbClr val="C00000"/>
                </a:solidFill>
                <a:latin typeface="Calibri Light"/>
                <a:cs typeface="Calibri Light"/>
              </a:rPr>
              <a:t> </a:t>
            </a:r>
            <a:r>
              <a:rPr sz="2400" b="0" spc="145" dirty="0">
                <a:solidFill>
                  <a:srgbClr val="C00000"/>
                </a:solidFill>
                <a:latin typeface="Calibri Light"/>
                <a:cs typeface="Calibri Light"/>
              </a:rPr>
              <a:t>campaign</a:t>
            </a:r>
            <a:r>
              <a:rPr sz="2400" b="0" spc="335" dirty="0">
                <a:solidFill>
                  <a:srgbClr val="C00000"/>
                </a:solidFill>
                <a:latin typeface="Calibri Light"/>
                <a:cs typeface="Calibri Light"/>
              </a:rPr>
              <a:t> </a:t>
            </a:r>
            <a:r>
              <a:rPr sz="2400" b="0" spc="140" dirty="0">
                <a:solidFill>
                  <a:srgbClr val="C00000"/>
                </a:solidFill>
                <a:latin typeface="Calibri Light"/>
                <a:cs typeface="Calibri Light"/>
              </a:rPr>
              <a:t>with</a:t>
            </a:r>
            <a:r>
              <a:rPr sz="2400" b="0" spc="330" dirty="0">
                <a:solidFill>
                  <a:srgbClr val="C00000"/>
                </a:solidFill>
                <a:latin typeface="Calibri Light"/>
                <a:cs typeface="Calibri Light"/>
              </a:rPr>
              <a:t> </a:t>
            </a:r>
            <a:r>
              <a:rPr sz="2400" b="0" spc="120" dirty="0">
                <a:solidFill>
                  <a:srgbClr val="C00000"/>
                </a:solidFill>
                <a:latin typeface="Calibri Light"/>
                <a:cs typeface="Calibri Light"/>
              </a:rPr>
              <a:t>the</a:t>
            </a:r>
            <a:r>
              <a:rPr sz="2400" b="0" spc="335" dirty="0">
                <a:solidFill>
                  <a:srgbClr val="C00000"/>
                </a:solidFill>
                <a:latin typeface="Calibri Light"/>
                <a:cs typeface="Calibri Light"/>
              </a:rPr>
              <a:t> </a:t>
            </a:r>
            <a:r>
              <a:rPr sz="2400" b="0" spc="130" dirty="0">
                <a:solidFill>
                  <a:srgbClr val="C00000"/>
                </a:solidFill>
                <a:latin typeface="Calibri Light"/>
                <a:cs typeface="Calibri Light"/>
              </a:rPr>
              <a:t>target</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60" dirty="0">
                <a:solidFill>
                  <a:srgbClr val="C00000"/>
                </a:solidFill>
                <a:latin typeface="Calibri Light"/>
                <a:cs typeface="Calibri Light"/>
              </a:rPr>
              <a:t> </a:t>
            </a:r>
            <a:r>
              <a:rPr sz="2400" b="0" spc="120" dirty="0">
                <a:solidFill>
                  <a:srgbClr val="C00000"/>
                </a:solidFill>
                <a:latin typeface="Calibri Light"/>
                <a:cs typeface="Calibri Light"/>
              </a:rPr>
              <a:t>5000 </a:t>
            </a:r>
            <a:r>
              <a:rPr sz="2400" b="0" spc="140" dirty="0">
                <a:solidFill>
                  <a:srgbClr val="C00000"/>
                </a:solidFill>
                <a:latin typeface="Calibri Light"/>
                <a:cs typeface="Calibri Light"/>
              </a:rPr>
              <a:t>documentation</a:t>
            </a:r>
            <a:endParaRPr sz="2400">
              <a:latin typeface="Calibri Light"/>
              <a:cs typeface="Calibri Light"/>
            </a:endParaRPr>
          </a:p>
          <a:p>
            <a:pPr marL="354965" indent="-342265">
              <a:lnSpc>
                <a:spcPts val="2735"/>
              </a:lnSpc>
              <a:spcBef>
                <a:spcPts val="1080"/>
              </a:spcBef>
              <a:buClr>
                <a:srgbClr val="E38312"/>
              </a:buClr>
              <a:buFont typeface="Arial"/>
              <a:buChar char="•"/>
              <a:tabLst>
                <a:tab pos="354965" algn="l"/>
              </a:tabLst>
            </a:pPr>
            <a:r>
              <a:rPr sz="2400" b="0" dirty="0">
                <a:solidFill>
                  <a:srgbClr val="C00000"/>
                </a:solidFill>
                <a:latin typeface="Calibri Light"/>
                <a:cs typeface="Calibri Light"/>
              </a:rPr>
              <a:t>To</a:t>
            </a:r>
            <a:r>
              <a:rPr sz="2400" b="0" spc="340" dirty="0">
                <a:solidFill>
                  <a:srgbClr val="C00000"/>
                </a:solidFill>
                <a:latin typeface="Calibri Light"/>
                <a:cs typeface="Calibri Light"/>
              </a:rPr>
              <a:t> </a:t>
            </a:r>
            <a:r>
              <a:rPr sz="2400" b="0" spc="140" dirty="0">
                <a:solidFill>
                  <a:srgbClr val="C00000"/>
                </a:solidFill>
                <a:latin typeface="Calibri Light"/>
                <a:cs typeface="Calibri Light"/>
              </a:rPr>
              <a:t>measure</a:t>
            </a:r>
            <a:r>
              <a:rPr sz="2400" b="0" spc="325" dirty="0">
                <a:solidFill>
                  <a:srgbClr val="C00000"/>
                </a:solidFill>
                <a:latin typeface="Calibri Light"/>
                <a:cs typeface="Calibri Light"/>
              </a:rPr>
              <a:t> </a:t>
            </a:r>
            <a:r>
              <a:rPr sz="2400" b="0" dirty="0">
                <a:solidFill>
                  <a:srgbClr val="C00000"/>
                </a:solidFill>
                <a:latin typeface="Calibri Light"/>
                <a:cs typeface="Calibri Light"/>
              </a:rPr>
              <a:t>a</a:t>
            </a:r>
            <a:r>
              <a:rPr sz="2400" b="0" spc="365" dirty="0">
                <a:solidFill>
                  <a:srgbClr val="C00000"/>
                </a:solidFill>
                <a:latin typeface="Calibri Light"/>
                <a:cs typeface="Calibri Light"/>
              </a:rPr>
              <a:t> </a:t>
            </a:r>
            <a:r>
              <a:rPr sz="2400" b="0" spc="120" dirty="0">
                <a:solidFill>
                  <a:srgbClr val="C00000"/>
                </a:solidFill>
                <a:latin typeface="Calibri Light"/>
                <a:cs typeface="Calibri Light"/>
              </a:rPr>
              <a:t>30%</a:t>
            </a:r>
            <a:r>
              <a:rPr sz="2400" b="0" spc="320" dirty="0">
                <a:solidFill>
                  <a:srgbClr val="C00000"/>
                </a:solidFill>
                <a:latin typeface="Calibri Light"/>
                <a:cs typeface="Calibri Light"/>
              </a:rPr>
              <a:t> </a:t>
            </a:r>
            <a:r>
              <a:rPr sz="2400" b="0" spc="155" dirty="0">
                <a:solidFill>
                  <a:srgbClr val="C00000"/>
                </a:solidFill>
                <a:latin typeface="Calibri Light"/>
                <a:cs typeface="Calibri Light"/>
              </a:rPr>
              <a:t>positive</a:t>
            </a:r>
            <a:r>
              <a:rPr sz="2400" b="0" spc="320" dirty="0">
                <a:solidFill>
                  <a:srgbClr val="C00000"/>
                </a:solidFill>
                <a:latin typeface="Calibri Light"/>
                <a:cs typeface="Calibri Light"/>
              </a:rPr>
              <a:t> </a:t>
            </a:r>
            <a:r>
              <a:rPr sz="2400" b="0" spc="145" dirty="0">
                <a:solidFill>
                  <a:srgbClr val="C00000"/>
                </a:solidFill>
                <a:latin typeface="Calibri Light"/>
                <a:cs typeface="Calibri Light"/>
              </a:rPr>
              <a:t>shift</a:t>
            </a:r>
            <a:r>
              <a:rPr sz="2400" b="0" spc="340" dirty="0">
                <a:solidFill>
                  <a:srgbClr val="C00000"/>
                </a:solidFill>
                <a:latin typeface="Calibri Light"/>
                <a:cs typeface="Calibri Light"/>
              </a:rPr>
              <a:t> </a:t>
            </a:r>
            <a:r>
              <a:rPr sz="2400" b="0" spc="135" dirty="0">
                <a:solidFill>
                  <a:srgbClr val="C00000"/>
                </a:solidFill>
                <a:latin typeface="Calibri Light"/>
                <a:cs typeface="Calibri Light"/>
              </a:rPr>
              <a:t>among</a:t>
            </a:r>
            <a:r>
              <a:rPr sz="2400" b="0" spc="325"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35" dirty="0">
                <a:solidFill>
                  <a:srgbClr val="C00000"/>
                </a:solidFill>
                <a:latin typeface="Calibri Light"/>
                <a:cs typeface="Calibri Light"/>
              </a:rPr>
              <a:t> </a:t>
            </a:r>
            <a:r>
              <a:rPr sz="2400" b="0" spc="120" dirty="0">
                <a:solidFill>
                  <a:srgbClr val="C00000"/>
                </a:solidFill>
                <a:latin typeface="Calibri Light"/>
                <a:cs typeface="Calibri Light"/>
              </a:rPr>
              <a:t>target</a:t>
            </a:r>
            <a:endParaRPr sz="2400">
              <a:latin typeface="Calibri Light"/>
              <a:cs typeface="Calibri Light"/>
            </a:endParaRPr>
          </a:p>
          <a:p>
            <a:pPr marL="355600" marR="5080">
              <a:lnSpc>
                <a:spcPts val="2590"/>
              </a:lnSpc>
              <a:spcBef>
                <a:spcPts val="185"/>
              </a:spcBef>
            </a:pPr>
            <a:r>
              <a:rPr sz="2400" b="0" spc="145" dirty="0">
                <a:solidFill>
                  <a:srgbClr val="C00000"/>
                </a:solidFill>
                <a:latin typeface="Calibri Light"/>
                <a:cs typeface="Calibri Light"/>
              </a:rPr>
              <a:t>audience</a:t>
            </a:r>
            <a:r>
              <a:rPr sz="2400" b="0" spc="330" dirty="0">
                <a:solidFill>
                  <a:srgbClr val="C00000"/>
                </a:solidFill>
                <a:latin typeface="Calibri Light"/>
                <a:cs typeface="Calibri Light"/>
              </a:rPr>
              <a:t> </a:t>
            </a:r>
            <a:r>
              <a:rPr sz="2400" b="0" spc="140" dirty="0">
                <a:solidFill>
                  <a:srgbClr val="C00000"/>
                </a:solidFill>
                <a:latin typeface="Calibri Light"/>
                <a:cs typeface="Calibri Light"/>
              </a:rPr>
              <a:t>regarding</a:t>
            </a:r>
            <a:r>
              <a:rPr sz="2400" b="0" spc="335"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response</a:t>
            </a:r>
            <a:r>
              <a:rPr sz="2400" b="0" spc="33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55" dirty="0">
                <a:solidFill>
                  <a:srgbClr val="C00000"/>
                </a:solidFill>
                <a:latin typeface="Calibri Light"/>
                <a:cs typeface="Calibri Light"/>
              </a:rPr>
              <a:t> </a:t>
            </a:r>
            <a:r>
              <a:rPr sz="2400" b="0" spc="135" dirty="0">
                <a:solidFill>
                  <a:srgbClr val="C00000"/>
                </a:solidFill>
                <a:latin typeface="Calibri Light"/>
                <a:cs typeface="Calibri Light"/>
              </a:rPr>
              <a:t>quit</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smoking</a:t>
            </a:r>
            <a:r>
              <a:rPr sz="2400" b="0" spc="33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40" dirty="0">
                <a:solidFill>
                  <a:srgbClr val="C00000"/>
                </a:solidFill>
                <a:latin typeface="Calibri Light"/>
                <a:cs typeface="Calibri Light"/>
              </a:rPr>
              <a:t> </a:t>
            </a:r>
            <a:r>
              <a:rPr sz="2400" b="0" spc="95" dirty="0">
                <a:solidFill>
                  <a:srgbClr val="C00000"/>
                </a:solidFill>
                <a:latin typeface="Calibri Light"/>
                <a:cs typeface="Calibri Light"/>
              </a:rPr>
              <a:t>move </a:t>
            </a:r>
            <a:r>
              <a:rPr sz="2400" b="0" spc="120" dirty="0">
                <a:solidFill>
                  <a:srgbClr val="C00000"/>
                </a:solidFill>
                <a:latin typeface="Calibri Light"/>
                <a:cs typeface="Calibri Light"/>
              </a:rPr>
              <a:t>from</a:t>
            </a:r>
            <a:r>
              <a:rPr sz="2400" b="0" spc="320" dirty="0">
                <a:solidFill>
                  <a:srgbClr val="C00000"/>
                </a:solidFill>
                <a:latin typeface="Calibri Light"/>
                <a:cs typeface="Calibri Light"/>
              </a:rPr>
              <a:t> </a:t>
            </a:r>
            <a:r>
              <a:rPr sz="2400" b="0" spc="140" dirty="0">
                <a:solidFill>
                  <a:srgbClr val="C00000"/>
                </a:solidFill>
                <a:latin typeface="Calibri Light"/>
                <a:cs typeface="Calibri Light"/>
              </a:rPr>
              <a:t>loss</a:t>
            </a:r>
            <a:r>
              <a:rPr sz="2400" b="0" spc="34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30" dirty="0">
                <a:solidFill>
                  <a:srgbClr val="C00000"/>
                </a:solidFill>
                <a:latin typeface="Calibri Light"/>
                <a:cs typeface="Calibri Light"/>
              </a:rPr>
              <a:t> </a:t>
            </a:r>
            <a:r>
              <a:rPr sz="2400" b="0" spc="105" dirty="0">
                <a:solidFill>
                  <a:srgbClr val="C00000"/>
                </a:solidFill>
                <a:latin typeface="Calibri Light"/>
                <a:cs typeface="Calibri Light"/>
              </a:rPr>
              <a:t>gain</a:t>
            </a:r>
            <a:endParaRPr sz="2400">
              <a:latin typeface="Calibri Light"/>
              <a:cs typeface="Calibri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4709540" y="296417"/>
            <a:ext cx="3042285" cy="452120"/>
          </a:xfrm>
          <a:prstGeom prst="rect">
            <a:avLst/>
          </a:prstGeom>
        </p:spPr>
        <p:txBody>
          <a:bodyPr vert="horz" wrap="square" lIns="0" tIns="12065" rIns="0" bIns="0" rtlCol="0">
            <a:spAutoFit/>
          </a:bodyPr>
          <a:lstStyle/>
          <a:p>
            <a:pPr marL="12700">
              <a:lnSpc>
                <a:spcPct val="100000"/>
              </a:lnSpc>
              <a:spcBef>
                <a:spcPts val="95"/>
              </a:spcBef>
            </a:pPr>
            <a:r>
              <a:rPr spc="-105" dirty="0"/>
              <a:t>Task</a:t>
            </a:r>
            <a:r>
              <a:rPr spc="-90" dirty="0"/>
              <a:t> </a:t>
            </a:r>
            <a:r>
              <a:rPr dirty="0"/>
              <a:t>2</a:t>
            </a:r>
            <a:r>
              <a:rPr spc="-114" dirty="0"/>
              <a:t> </a:t>
            </a:r>
            <a:r>
              <a:rPr dirty="0"/>
              <a:t>-</a:t>
            </a:r>
            <a:r>
              <a:rPr spc="-95" dirty="0"/>
              <a:t> </a:t>
            </a:r>
            <a:r>
              <a:rPr spc="-40" dirty="0"/>
              <a:t>Campaign</a:t>
            </a:r>
          </a:p>
        </p:txBody>
      </p:sp>
      <p:grpSp>
        <p:nvGrpSpPr>
          <p:cNvPr id="3" name="object 3"/>
          <p:cNvGrpSpPr/>
          <p:nvPr/>
        </p:nvGrpSpPr>
        <p:grpSpPr>
          <a:xfrm>
            <a:off x="-7936" y="767626"/>
            <a:ext cx="12207875" cy="5859780"/>
            <a:chOff x="-7936" y="767626"/>
            <a:chExt cx="12207875" cy="5859780"/>
          </a:xfrm>
        </p:grpSpPr>
        <p:sp>
          <p:nvSpPr>
            <p:cNvPr id="4" name="object 4"/>
            <p:cNvSpPr/>
            <p:nvPr/>
          </p:nvSpPr>
          <p:spPr>
            <a:xfrm>
              <a:off x="0" y="775563"/>
              <a:ext cx="12192000" cy="5843905"/>
            </a:xfrm>
            <a:custGeom>
              <a:avLst/>
              <a:gdLst/>
              <a:ahLst/>
              <a:cxnLst/>
              <a:rect l="l" t="t" r="r" b="b"/>
              <a:pathLst>
                <a:path w="12192000" h="5843905">
                  <a:moveTo>
                    <a:pt x="12192000" y="0"/>
                  </a:moveTo>
                  <a:lnTo>
                    <a:pt x="0" y="0"/>
                  </a:lnTo>
                  <a:lnTo>
                    <a:pt x="0" y="5843778"/>
                  </a:lnTo>
                  <a:lnTo>
                    <a:pt x="12192000" y="5843778"/>
                  </a:lnTo>
                  <a:lnTo>
                    <a:pt x="12192000" y="0"/>
                  </a:lnTo>
                  <a:close/>
                </a:path>
              </a:pathLst>
            </a:custGeom>
            <a:solidFill>
              <a:srgbClr val="C1C9B6"/>
            </a:solidFill>
          </p:spPr>
          <p:txBody>
            <a:bodyPr wrap="square" lIns="0" tIns="0" rIns="0" bIns="0" rtlCol="0"/>
            <a:lstStyle/>
            <a:p>
              <a:endParaRPr/>
            </a:p>
          </p:txBody>
        </p:sp>
        <p:sp>
          <p:nvSpPr>
            <p:cNvPr id="5" name="object 5"/>
            <p:cNvSpPr/>
            <p:nvPr/>
          </p:nvSpPr>
          <p:spPr>
            <a:xfrm>
              <a:off x="0" y="775563"/>
              <a:ext cx="12192000" cy="5843905"/>
            </a:xfrm>
            <a:custGeom>
              <a:avLst/>
              <a:gdLst/>
              <a:ahLst/>
              <a:cxnLst/>
              <a:rect l="l" t="t" r="r" b="b"/>
              <a:pathLst>
                <a:path w="12192000" h="5843905">
                  <a:moveTo>
                    <a:pt x="0" y="5843778"/>
                  </a:moveTo>
                  <a:lnTo>
                    <a:pt x="12192000" y="5843778"/>
                  </a:lnTo>
                  <a:lnTo>
                    <a:pt x="12192000" y="0"/>
                  </a:lnTo>
                  <a:lnTo>
                    <a:pt x="0" y="0"/>
                  </a:lnTo>
                  <a:lnTo>
                    <a:pt x="0" y="5843778"/>
                  </a:lnTo>
                  <a:close/>
                </a:path>
              </a:pathLst>
            </a:custGeom>
            <a:ln w="15874">
              <a:solidFill>
                <a:srgbClr val="A75F09"/>
              </a:solidFill>
            </a:ln>
          </p:spPr>
          <p:txBody>
            <a:bodyPr wrap="square" lIns="0" tIns="0" rIns="0" bIns="0" rtlCol="0"/>
            <a:lstStyle/>
            <a:p>
              <a:endParaRPr/>
            </a:p>
          </p:txBody>
        </p:sp>
      </p:grpSp>
      <p:sp>
        <p:nvSpPr>
          <p:cNvPr id="6" name="object 6"/>
          <p:cNvSpPr txBox="1"/>
          <p:nvPr/>
        </p:nvSpPr>
        <p:spPr>
          <a:xfrm>
            <a:off x="3994784" y="1033729"/>
            <a:ext cx="5290185" cy="532765"/>
          </a:xfrm>
          <a:prstGeom prst="rect">
            <a:avLst/>
          </a:prstGeom>
          <a:solidFill>
            <a:srgbClr val="C00000"/>
          </a:solidFill>
          <a:ln w="15875">
            <a:solidFill>
              <a:srgbClr val="A75F09"/>
            </a:solidFill>
          </a:ln>
        </p:spPr>
        <p:txBody>
          <a:bodyPr vert="horz" wrap="square" lIns="0" tIns="0" rIns="0" bIns="0" rtlCol="0">
            <a:spAutoFit/>
          </a:bodyPr>
          <a:lstStyle/>
          <a:p>
            <a:pPr marL="455930">
              <a:lnSpc>
                <a:spcPts val="3820"/>
              </a:lnSpc>
            </a:pPr>
            <a:r>
              <a:rPr sz="3200" b="1" i="1" u="sng" dirty="0">
                <a:solidFill>
                  <a:srgbClr val="FFFFFF"/>
                </a:solidFill>
                <a:uFill>
                  <a:solidFill>
                    <a:srgbClr val="FFFFFF"/>
                  </a:solidFill>
                </a:uFill>
                <a:latin typeface="Calibri"/>
                <a:cs typeface="Calibri"/>
              </a:rPr>
              <a:t>Quit</a:t>
            </a:r>
            <a:r>
              <a:rPr sz="3200" b="1" i="1" u="sng" spc="-10" dirty="0">
                <a:solidFill>
                  <a:srgbClr val="FFFFFF"/>
                </a:solidFill>
                <a:uFill>
                  <a:solidFill>
                    <a:srgbClr val="FFFFFF"/>
                  </a:solidFill>
                </a:uFill>
                <a:latin typeface="Calibri"/>
                <a:cs typeface="Calibri"/>
              </a:rPr>
              <a:t> </a:t>
            </a:r>
            <a:r>
              <a:rPr sz="3200" b="1" i="1" u="sng" dirty="0">
                <a:solidFill>
                  <a:srgbClr val="FFFFFF"/>
                </a:solidFill>
                <a:uFill>
                  <a:solidFill>
                    <a:srgbClr val="FFFFFF"/>
                  </a:solidFill>
                </a:uFill>
                <a:latin typeface="Calibri"/>
                <a:cs typeface="Calibri"/>
              </a:rPr>
              <a:t>smoking,</a:t>
            </a:r>
            <a:r>
              <a:rPr sz="3200" b="1" i="1" u="sng" spc="-35" dirty="0">
                <a:solidFill>
                  <a:srgbClr val="FFFFFF"/>
                </a:solidFill>
                <a:uFill>
                  <a:solidFill>
                    <a:srgbClr val="FFFFFF"/>
                  </a:solidFill>
                </a:uFill>
                <a:latin typeface="Calibri"/>
                <a:cs typeface="Calibri"/>
              </a:rPr>
              <a:t> </a:t>
            </a:r>
            <a:r>
              <a:rPr sz="3200" b="1" i="1" u="sng" dirty="0">
                <a:solidFill>
                  <a:srgbClr val="FFFFFF"/>
                </a:solidFill>
                <a:uFill>
                  <a:solidFill>
                    <a:srgbClr val="FFFFFF"/>
                  </a:solidFill>
                </a:uFill>
                <a:latin typeface="Calibri"/>
                <a:cs typeface="Calibri"/>
              </a:rPr>
              <a:t>enjoy</a:t>
            </a:r>
            <a:r>
              <a:rPr sz="3200" b="1" i="1" u="sng" spc="-10" dirty="0">
                <a:solidFill>
                  <a:srgbClr val="FFFFFF"/>
                </a:solidFill>
                <a:uFill>
                  <a:solidFill>
                    <a:srgbClr val="FFFFFF"/>
                  </a:solidFill>
                </a:uFill>
                <a:latin typeface="Calibri"/>
                <a:cs typeface="Calibri"/>
              </a:rPr>
              <a:t> living</a:t>
            </a:r>
            <a:endParaRPr sz="3200">
              <a:latin typeface="Calibri"/>
              <a:cs typeface="Calibri"/>
            </a:endParaRPr>
          </a:p>
        </p:txBody>
      </p:sp>
      <p:grpSp>
        <p:nvGrpSpPr>
          <p:cNvPr id="7" name="object 7"/>
          <p:cNvGrpSpPr/>
          <p:nvPr/>
        </p:nvGrpSpPr>
        <p:grpSpPr>
          <a:xfrm>
            <a:off x="-7936" y="992886"/>
            <a:ext cx="11789410" cy="5474335"/>
            <a:chOff x="-7936" y="992886"/>
            <a:chExt cx="11789410" cy="5474335"/>
          </a:xfrm>
        </p:grpSpPr>
        <p:pic>
          <p:nvPicPr>
            <p:cNvPr id="8" name="object 8"/>
            <p:cNvPicPr/>
            <p:nvPr/>
          </p:nvPicPr>
          <p:blipFill>
            <a:blip r:embed="rId2" cstate="print"/>
            <a:stretch>
              <a:fillRect/>
            </a:stretch>
          </p:blipFill>
          <p:spPr>
            <a:xfrm>
              <a:off x="9695561" y="992886"/>
              <a:ext cx="2085721" cy="2333370"/>
            </a:xfrm>
            <a:prstGeom prst="rect">
              <a:avLst/>
            </a:prstGeom>
          </p:spPr>
        </p:pic>
        <p:pic>
          <p:nvPicPr>
            <p:cNvPr id="9" name="object 9"/>
            <p:cNvPicPr/>
            <p:nvPr/>
          </p:nvPicPr>
          <p:blipFill>
            <a:blip r:embed="rId3" cstate="print"/>
            <a:stretch>
              <a:fillRect/>
            </a:stretch>
          </p:blipFill>
          <p:spPr>
            <a:xfrm>
              <a:off x="736498" y="1018794"/>
              <a:ext cx="2609850" cy="1368933"/>
            </a:xfrm>
            <a:prstGeom prst="rect">
              <a:avLst/>
            </a:prstGeom>
          </p:spPr>
        </p:pic>
        <p:pic>
          <p:nvPicPr>
            <p:cNvPr id="10" name="object 10"/>
            <p:cNvPicPr/>
            <p:nvPr/>
          </p:nvPicPr>
          <p:blipFill>
            <a:blip r:embed="rId4" cstate="print"/>
            <a:stretch>
              <a:fillRect/>
            </a:stretch>
          </p:blipFill>
          <p:spPr>
            <a:xfrm>
              <a:off x="5831459" y="3697528"/>
              <a:ext cx="3864102" cy="2139061"/>
            </a:xfrm>
            <a:prstGeom prst="rect">
              <a:avLst/>
            </a:prstGeom>
          </p:spPr>
        </p:pic>
        <p:sp>
          <p:nvSpPr>
            <p:cNvPr id="11" name="object 11"/>
            <p:cNvSpPr/>
            <p:nvPr/>
          </p:nvSpPr>
          <p:spPr>
            <a:xfrm>
              <a:off x="0" y="2505963"/>
              <a:ext cx="4920615" cy="3953510"/>
            </a:xfrm>
            <a:custGeom>
              <a:avLst/>
              <a:gdLst/>
              <a:ahLst/>
              <a:cxnLst/>
              <a:rect l="l" t="t" r="r" b="b"/>
              <a:pathLst>
                <a:path w="4920615" h="3953510">
                  <a:moveTo>
                    <a:pt x="4261611" y="0"/>
                  </a:moveTo>
                  <a:lnTo>
                    <a:pt x="658887" y="0"/>
                  </a:lnTo>
                  <a:lnTo>
                    <a:pt x="611832" y="1653"/>
                  </a:lnTo>
                  <a:lnTo>
                    <a:pt x="565670" y="6540"/>
                  </a:lnTo>
                  <a:lnTo>
                    <a:pt x="520513" y="14550"/>
                  </a:lnTo>
                  <a:lnTo>
                    <a:pt x="476471" y="25570"/>
                  </a:lnTo>
                  <a:lnTo>
                    <a:pt x="433657" y="39489"/>
                  </a:lnTo>
                  <a:lnTo>
                    <a:pt x="392181" y="56196"/>
                  </a:lnTo>
                  <a:lnTo>
                    <a:pt x="352157" y="75580"/>
                  </a:lnTo>
                  <a:lnTo>
                    <a:pt x="313694" y="97529"/>
                  </a:lnTo>
                  <a:lnTo>
                    <a:pt x="276904" y="121932"/>
                  </a:lnTo>
                  <a:lnTo>
                    <a:pt x="241900" y="148677"/>
                  </a:lnTo>
                  <a:lnTo>
                    <a:pt x="208792" y="177654"/>
                  </a:lnTo>
                  <a:lnTo>
                    <a:pt x="177691" y="208751"/>
                  </a:lnTo>
                  <a:lnTo>
                    <a:pt x="148710" y="241856"/>
                  </a:lnTo>
                  <a:lnTo>
                    <a:pt x="121961" y="276858"/>
                  </a:lnTo>
                  <a:lnTo>
                    <a:pt x="97553" y="313646"/>
                  </a:lnTo>
                  <a:lnTo>
                    <a:pt x="75600" y="352108"/>
                  </a:lnTo>
                  <a:lnTo>
                    <a:pt x="56211" y="392134"/>
                  </a:lnTo>
                  <a:lnTo>
                    <a:pt x="39500" y="433611"/>
                  </a:lnTo>
                  <a:lnTo>
                    <a:pt x="25577" y="476428"/>
                  </a:lnTo>
                  <a:lnTo>
                    <a:pt x="14554" y="520475"/>
                  </a:lnTo>
                  <a:lnTo>
                    <a:pt x="6543" y="565639"/>
                  </a:lnTo>
                  <a:lnTo>
                    <a:pt x="1654" y="611810"/>
                  </a:lnTo>
                  <a:lnTo>
                    <a:pt x="0" y="658876"/>
                  </a:lnTo>
                  <a:lnTo>
                    <a:pt x="0" y="3294316"/>
                  </a:lnTo>
                  <a:lnTo>
                    <a:pt x="1654" y="3341371"/>
                  </a:lnTo>
                  <a:lnTo>
                    <a:pt x="6543" y="3387533"/>
                  </a:lnTo>
                  <a:lnTo>
                    <a:pt x="14554" y="3432691"/>
                  </a:lnTo>
                  <a:lnTo>
                    <a:pt x="25577" y="3476732"/>
                  </a:lnTo>
                  <a:lnTo>
                    <a:pt x="39500" y="3519547"/>
                  </a:lnTo>
                  <a:lnTo>
                    <a:pt x="56211" y="3561022"/>
                  </a:lnTo>
                  <a:lnTo>
                    <a:pt x="75600" y="3601047"/>
                  </a:lnTo>
                  <a:lnTo>
                    <a:pt x="97553" y="3639510"/>
                  </a:lnTo>
                  <a:lnTo>
                    <a:pt x="121961" y="3676299"/>
                  </a:lnTo>
                  <a:lnTo>
                    <a:pt x="148710" y="3711304"/>
                  </a:lnTo>
                  <a:lnTo>
                    <a:pt x="177691" y="3744412"/>
                  </a:lnTo>
                  <a:lnTo>
                    <a:pt x="208792" y="3775512"/>
                  </a:lnTo>
                  <a:lnTo>
                    <a:pt x="241900" y="3804493"/>
                  </a:lnTo>
                  <a:lnTo>
                    <a:pt x="276904" y="3831243"/>
                  </a:lnTo>
                  <a:lnTo>
                    <a:pt x="313694" y="3855651"/>
                  </a:lnTo>
                  <a:lnTo>
                    <a:pt x="352157" y="3877604"/>
                  </a:lnTo>
                  <a:lnTo>
                    <a:pt x="392181" y="3896993"/>
                  </a:lnTo>
                  <a:lnTo>
                    <a:pt x="433657" y="3913704"/>
                  </a:lnTo>
                  <a:lnTo>
                    <a:pt x="476471" y="3927627"/>
                  </a:lnTo>
                  <a:lnTo>
                    <a:pt x="520513" y="3938650"/>
                  </a:lnTo>
                  <a:lnTo>
                    <a:pt x="565670" y="3946662"/>
                  </a:lnTo>
                  <a:lnTo>
                    <a:pt x="611832" y="3951550"/>
                  </a:lnTo>
                  <a:lnTo>
                    <a:pt x="658887" y="3953205"/>
                  </a:lnTo>
                  <a:lnTo>
                    <a:pt x="4261611" y="3953205"/>
                  </a:lnTo>
                  <a:lnTo>
                    <a:pt x="4308661" y="3951550"/>
                  </a:lnTo>
                  <a:lnTo>
                    <a:pt x="4354819" y="3946662"/>
                  </a:lnTo>
                  <a:lnTo>
                    <a:pt x="4399973" y="3938650"/>
                  </a:lnTo>
                  <a:lnTo>
                    <a:pt x="4444012" y="3927627"/>
                  </a:lnTo>
                  <a:lnTo>
                    <a:pt x="4486824" y="3913704"/>
                  </a:lnTo>
                  <a:lnTo>
                    <a:pt x="4528298" y="3896993"/>
                  </a:lnTo>
                  <a:lnTo>
                    <a:pt x="4568322" y="3877604"/>
                  </a:lnTo>
                  <a:lnTo>
                    <a:pt x="4606784" y="3855651"/>
                  </a:lnTo>
                  <a:lnTo>
                    <a:pt x="4643573" y="3831243"/>
                  </a:lnTo>
                  <a:lnTo>
                    <a:pt x="4678577" y="3804493"/>
                  </a:lnTo>
                  <a:lnTo>
                    <a:pt x="4711686" y="3775512"/>
                  </a:lnTo>
                  <a:lnTo>
                    <a:pt x="4742787" y="3744412"/>
                  </a:lnTo>
                  <a:lnTo>
                    <a:pt x="4771768" y="3711304"/>
                  </a:lnTo>
                  <a:lnTo>
                    <a:pt x="4798519" y="3676299"/>
                  </a:lnTo>
                  <a:lnTo>
                    <a:pt x="4822927" y="3639510"/>
                  </a:lnTo>
                  <a:lnTo>
                    <a:pt x="4844882" y="3601047"/>
                  </a:lnTo>
                  <a:lnTo>
                    <a:pt x="4864271" y="3561022"/>
                  </a:lnTo>
                  <a:lnTo>
                    <a:pt x="4880983" y="3519547"/>
                  </a:lnTo>
                  <a:lnTo>
                    <a:pt x="4894907" y="3476732"/>
                  </a:lnTo>
                  <a:lnTo>
                    <a:pt x="4905931" y="3432691"/>
                  </a:lnTo>
                  <a:lnTo>
                    <a:pt x="4913943" y="3387533"/>
                  </a:lnTo>
                  <a:lnTo>
                    <a:pt x="4918832" y="3341371"/>
                  </a:lnTo>
                  <a:lnTo>
                    <a:pt x="4920487" y="3294316"/>
                  </a:lnTo>
                  <a:lnTo>
                    <a:pt x="4920487" y="658876"/>
                  </a:lnTo>
                  <a:lnTo>
                    <a:pt x="4918832" y="611810"/>
                  </a:lnTo>
                  <a:lnTo>
                    <a:pt x="4913943" y="565639"/>
                  </a:lnTo>
                  <a:lnTo>
                    <a:pt x="4905931" y="520475"/>
                  </a:lnTo>
                  <a:lnTo>
                    <a:pt x="4894907" y="476428"/>
                  </a:lnTo>
                  <a:lnTo>
                    <a:pt x="4880983" y="433611"/>
                  </a:lnTo>
                  <a:lnTo>
                    <a:pt x="4864271" y="392134"/>
                  </a:lnTo>
                  <a:lnTo>
                    <a:pt x="4844882" y="352108"/>
                  </a:lnTo>
                  <a:lnTo>
                    <a:pt x="4822927" y="313646"/>
                  </a:lnTo>
                  <a:lnTo>
                    <a:pt x="4798519" y="276858"/>
                  </a:lnTo>
                  <a:lnTo>
                    <a:pt x="4771768" y="241856"/>
                  </a:lnTo>
                  <a:lnTo>
                    <a:pt x="4742787" y="208751"/>
                  </a:lnTo>
                  <a:lnTo>
                    <a:pt x="4711686" y="177654"/>
                  </a:lnTo>
                  <a:lnTo>
                    <a:pt x="4678577" y="148677"/>
                  </a:lnTo>
                  <a:lnTo>
                    <a:pt x="4643573" y="121932"/>
                  </a:lnTo>
                  <a:lnTo>
                    <a:pt x="4606784" y="97529"/>
                  </a:lnTo>
                  <a:lnTo>
                    <a:pt x="4568322" y="75580"/>
                  </a:lnTo>
                  <a:lnTo>
                    <a:pt x="4528298" y="56196"/>
                  </a:lnTo>
                  <a:lnTo>
                    <a:pt x="4486824" y="39489"/>
                  </a:lnTo>
                  <a:lnTo>
                    <a:pt x="4444012" y="25570"/>
                  </a:lnTo>
                  <a:lnTo>
                    <a:pt x="4399973" y="14550"/>
                  </a:lnTo>
                  <a:lnTo>
                    <a:pt x="4354819" y="6540"/>
                  </a:lnTo>
                  <a:lnTo>
                    <a:pt x="4308661" y="1653"/>
                  </a:lnTo>
                  <a:lnTo>
                    <a:pt x="4261611" y="0"/>
                  </a:lnTo>
                  <a:close/>
                </a:path>
              </a:pathLst>
            </a:custGeom>
            <a:solidFill>
              <a:srgbClr val="E38312"/>
            </a:solidFill>
          </p:spPr>
          <p:txBody>
            <a:bodyPr wrap="square" lIns="0" tIns="0" rIns="0" bIns="0" rtlCol="0"/>
            <a:lstStyle/>
            <a:p>
              <a:endParaRPr/>
            </a:p>
          </p:txBody>
        </p:sp>
        <p:sp>
          <p:nvSpPr>
            <p:cNvPr id="12" name="object 12"/>
            <p:cNvSpPr/>
            <p:nvPr/>
          </p:nvSpPr>
          <p:spPr>
            <a:xfrm>
              <a:off x="0" y="2505963"/>
              <a:ext cx="4920615" cy="3953510"/>
            </a:xfrm>
            <a:custGeom>
              <a:avLst/>
              <a:gdLst/>
              <a:ahLst/>
              <a:cxnLst/>
              <a:rect l="l" t="t" r="r" b="b"/>
              <a:pathLst>
                <a:path w="4920615" h="3953510">
                  <a:moveTo>
                    <a:pt x="0" y="658876"/>
                  </a:moveTo>
                  <a:lnTo>
                    <a:pt x="1654" y="611810"/>
                  </a:lnTo>
                  <a:lnTo>
                    <a:pt x="6543" y="565639"/>
                  </a:lnTo>
                  <a:lnTo>
                    <a:pt x="14554" y="520475"/>
                  </a:lnTo>
                  <a:lnTo>
                    <a:pt x="25577" y="476428"/>
                  </a:lnTo>
                  <a:lnTo>
                    <a:pt x="39500" y="433611"/>
                  </a:lnTo>
                  <a:lnTo>
                    <a:pt x="56211" y="392134"/>
                  </a:lnTo>
                  <a:lnTo>
                    <a:pt x="75600" y="352108"/>
                  </a:lnTo>
                  <a:lnTo>
                    <a:pt x="97553" y="313646"/>
                  </a:lnTo>
                  <a:lnTo>
                    <a:pt x="121961" y="276858"/>
                  </a:lnTo>
                  <a:lnTo>
                    <a:pt x="148710" y="241856"/>
                  </a:lnTo>
                  <a:lnTo>
                    <a:pt x="177691" y="208751"/>
                  </a:lnTo>
                  <a:lnTo>
                    <a:pt x="208792" y="177654"/>
                  </a:lnTo>
                  <a:lnTo>
                    <a:pt x="241900" y="148677"/>
                  </a:lnTo>
                  <a:lnTo>
                    <a:pt x="276904" y="121932"/>
                  </a:lnTo>
                  <a:lnTo>
                    <a:pt x="313694" y="97529"/>
                  </a:lnTo>
                  <a:lnTo>
                    <a:pt x="352157" y="75580"/>
                  </a:lnTo>
                  <a:lnTo>
                    <a:pt x="392181" y="56196"/>
                  </a:lnTo>
                  <a:lnTo>
                    <a:pt x="433657" y="39489"/>
                  </a:lnTo>
                  <a:lnTo>
                    <a:pt x="476471" y="25570"/>
                  </a:lnTo>
                  <a:lnTo>
                    <a:pt x="520513" y="14550"/>
                  </a:lnTo>
                  <a:lnTo>
                    <a:pt x="565670" y="6540"/>
                  </a:lnTo>
                  <a:lnTo>
                    <a:pt x="611832" y="1653"/>
                  </a:lnTo>
                  <a:lnTo>
                    <a:pt x="658887" y="0"/>
                  </a:lnTo>
                  <a:lnTo>
                    <a:pt x="4261611" y="0"/>
                  </a:lnTo>
                  <a:lnTo>
                    <a:pt x="4308661" y="1653"/>
                  </a:lnTo>
                  <a:lnTo>
                    <a:pt x="4354819" y="6540"/>
                  </a:lnTo>
                  <a:lnTo>
                    <a:pt x="4399973" y="14550"/>
                  </a:lnTo>
                  <a:lnTo>
                    <a:pt x="4444012" y="25570"/>
                  </a:lnTo>
                  <a:lnTo>
                    <a:pt x="4486824" y="39489"/>
                  </a:lnTo>
                  <a:lnTo>
                    <a:pt x="4528298" y="56196"/>
                  </a:lnTo>
                  <a:lnTo>
                    <a:pt x="4568322" y="75580"/>
                  </a:lnTo>
                  <a:lnTo>
                    <a:pt x="4606784" y="97529"/>
                  </a:lnTo>
                  <a:lnTo>
                    <a:pt x="4643573" y="121932"/>
                  </a:lnTo>
                  <a:lnTo>
                    <a:pt x="4678577" y="148677"/>
                  </a:lnTo>
                  <a:lnTo>
                    <a:pt x="4711686" y="177654"/>
                  </a:lnTo>
                  <a:lnTo>
                    <a:pt x="4742787" y="208751"/>
                  </a:lnTo>
                  <a:lnTo>
                    <a:pt x="4771768" y="241856"/>
                  </a:lnTo>
                  <a:lnTo>
                    <a:pt x="4798519" y="276858"/>
                  </a:lnTo>
                  <a:lnTo>
                    <a:pt x="4822927" y="313646"/>
                  </a:lnTo>
                  <a:lnTo>
                    <a:pt x="4844882" y="352108"/>
                  </a:lnTo>
                  <a:lnTo>
                    <a:pt x="4864271" y="392134"/>
                  </a:lnTo>
                  <a:lnTo>
                    <a:pt x="4880983" y="433611"/>
                  </a:lnTo>
                  <a:lnTo>
                    <a:pt x="4894907" y="476428"/>
                  </a:lnTo>
                  <a:lnTo>
                    <a:pt x="4905931" y="520475"/>
                  </a:lnTo>
                  <a:lnTo>
                    <a:pt x="4913943" y="565639"/>
                  </a:lnTo>
                  <a:lnTo>
                    <a:pt x="4918832" y="611810"/>
                  </a:lnTo>
                  <a:lnTo>
                    <a:pt x="4920487" y="658876"/>
                  </a:lnTo>
                  <a:lnTo>
                    <a:pt x="4920487" y="3294316"/>
                  </a:lnTo>
                  <a:lnTo>
                    <a:pt x="4918832" y="3341371"/>
                  </a:lnTo>
                  <a:lnTo>
                    <a:pt x="4913943" y="3387533"/>
                  </a:lnTo>
                  <a:lnTo>
                    <a:pt x="4905931" y="3432691"/>
                  </a:lnTo>
                  <a:lnTo>
                    <a:pt x="4894907" y="3476732"/>
                  </a:lnTo>
                  <a:lnTo>
                    <a:pt x="4880983" y="3519547"/>
                  </a:lnTo>
                  <a:lnTo>
                    <a:pt x="4864271" y="3561022"/>
                  </a:lnTo>
                  <a:lnTo>
                    <a:pt x="4844882" y="3601047"/>
                  </a:lnTo>
                  <a:lnTo>
                    <a:pt x="4822927" y="3639510"/>
                  </a:lnTo>
                  <a:lnTo>
                    <a:pt x="4798519" y="3676299"/>
                  </a:lnTo>
                  <a:lnTo>
                    <a:pt x="4771768" y="3711304"/>
                  </a:lnTo>
                  <a:lnTo>
                    <a:pt x="4742787" y="3744412"/>
                  </a:lnTo>
                  <a:lnTo>
                    <a:pt x="4711686" y="3775512"/>
                  </a:lnTo>
                  <a:lnTo>
                    <a:pt x="4678577" y="3804493"/>
                  </a:lnTo>
                  <a:lnTo>
                    <a:pt x="4643573" y="3831243"/>
                  </a:lnTo>
                  <a:lnTo>
                    <a:pt x="4606784" y="3855651"/>
                  </a:lnTo>
                  <a:lnTo>
                    <a:pt x="4568322" y="3877604"/>
                  </a:lnTo>
                  <a:lnTo>
                    <a:pt x="4528298" y="3896993"/>
                  </a:lnTo>
                  <a:lnTo>
                    <a:pt x="4486824" y="3913704"/>
                  </a:lnTo>
                  <a:lnTo>
                    <a:pt x="4444012" y="3927627"/>
                  </a:lnTo>
                  <a:lnTo>
                    <a:pt x="4399973" y="3938650"/>
                  </a:lnTo>
                  <a:lnTo>
                    <a:pt x="4354819" y="3946662"/>
                  </a:lnTo>
                  <a:lnTo>
                    <a:pt x="4308661" y="3951550"/>
                  </a:lnTo>
                  <a:lnTo>
                    <a:pt x="4261611" y="3953205"/>
                  </a:lnTo>
                  <a:lnTo>
                    <a:pt x="658887" y="3953205"/>
                  </a:lnTo>
                  <a:lnTo>
                    <a:pt x="611832" y="3951550"/>
                  </a:lnTo>
                  <a:lnTo>
                    <a:pt x="565670" y="3946662"/>
                  </a:lnTo>
                  <a:lnTo>
                    <a:pt x="520513" y="3938650"/>
                  </a:lnTo>
                  <a:lnTo>
                    <a:pt x="476471" y="3927627"/>
                  </a:lnTo>
                  <a:lnTo>
                    <a:pt x="433657" y="3913704"/>
                  </a:lnTo>
                  <a:lnTo>
                    <a:pt x="392181" y="3896993"/>
                  </a:lnTo>
                  <a:lnTo>
                    <a:pt x="352157" y="3877604"/>
                  </a:lnTo>
                  <a:lnTo>
                    <a:pt x="313694" y="3855651"/>
                  </a:lnTo>
                  <a:lnTo>
                    <a:pt x="276904" y="3831243"/>
                  </a:lnTo>
                  <a:lnTo>
                    <a:pt x="241900" y="3804493"/>
                  </a:lnTo>
                  <a:lnTo>
                    <a:pt x="208792" y="3775512"/>
                  </a:lnTo>
                  <a:lnTo>
                    <a:pt x="177691" y="3744412"/>
                  </a:lnTo>
                  <a:lnTo>
                    <a:pt x="148710" y="3711304"/>
                  </a:lnTo>
                  <a:lnTo>
                    <a:pt x="121961" y="3676299"/>
                  </a:lnTo>
                  <a:lnTo>
                    <a:pt x="97553" y="3639510"/>
                  </a:lnTo>
                  <a:lnTo>
                    <a:pt x="75600" y="3601047"/>
                  </a:lnTo>
                  <a:lnTo>
                    <a:pt x="56211" y="3561022"/>
                  </a:lnTo>
                  <a:lnTo>
                    <a:pt x="39500" y="3519547"/>
                  </a:lnTo>
                  <a:lnTo>
                    <a:pt x="25577" y="3476732"/>
                  </a:lnTo>
                  <a:lnTo>
                    <a:pt x="14554" y="3432691"/>
                  </a:lnTo>
                  <a:lnTo>
                    <a:pt x="6543" y="3387533"/>
                  </a:lnTo>
                  <a:lnTo>
                    <a:pt x="1654" y="3341371"/>
                  </a:lnTo>
                  <a:lnTo>
                    <a:pt x="0" y="3294316"/>
                  </a:lnTo>
                  <a:lnTo>
                    <a:pt x="0" y="658876"/>
                  </a:lnTo>
                  <a:close/>
                </a:path>
              </a:pathLst>
            </a:custGeom>
            <a:ln w="15875">
              <a:solidFill>
                <a:srgbClr val="A75F09"/>
              </a:solidFill>
            </a:ln>
          </p:spPr>
          <p:txBody>
            <a:bodyPr wrap="square" lIns="0" tIns="0" rIns="0" bIns="0" rtlCol="0"/>
            <a:lstStyle/>
            <a:p>
              <a:endParaRPr/>
            </a:p>
          </p:txBody>
        </p:sp>
      </p:grpSp>
      <p:sp>
        <p:nvSpPr>
          <p:cNvPr id="13" name="object 13"/>
          <p:cNvSpPr txBox="1"/>
          <p:nvPr/>
        </p:nvSpPr>
        <p:spPr>
          <a:xfrm>
            <a:off x="271678" y="2538221"/>
            <a:ext cx="4378325" cy="1122680"/>
          </a:xfrm>
          <a:prstGeom prst="rect">
            <a:avLst/>
          </a:prstGeom>
        </p:spPr>
        <p:txBody>
          <a:bodyPr vert="horz" wrap="square" lIns="0" tIns="12700" rIns="0" bIns="0" rtlCol="0">
            <a:spAutoFit/>
          </a:bodyPr>
          <a:lstStyle/>
          <a:p>
            <a:pPr marL="299085" marR="847725" indent="-287020">
              <a:lnSpc>
                <a:spcPct val="100000"/>
              </a:lnSpc>
              <a:spcBef>
                <a:spcPts val="100"/>
              </a:spcBef>
              <a:buFont typeface="Arial"/>
              <a:buChar char="•"/>
              <a:tabLst>
                <a:tab pos="299085" algn="l"/>
              </a:tabLst>
            </a:pPr>
            <a:r>
              <a:rPr sz="1800" dirty="0">
                <a:solidFill>
                  <a:srgbClr val="FFFFFF"/>
                </a:solidFill>
                <a:latin typeface="Comic Sans MS"/>
                <a:cs typeface="Comic Sans MS"/>
              </a:rPr>
              <a:t>The</a:t>
            </a:r>
            <a:r>
              <a:rPr sz="1800" spc="-20" dirty="0">
                <a:solidFill>
                  <a:srgbClr val="FFFFFF"/>
                </a:solidFill>
                <a:latin typeface="Comic Sans MS"/>
                <a:cs typeface="Comic Sans MS"/>
              </a:rPr>
              <a:t> </a:t>
            </a:r>
            <a:r>
              <a:rPr sz="1800" dirty="0">
                <a:solidFill>
                  <a:srgbClr val="FFFFFF"/>
                </a:solidFill>
                <a:latin typeface="Comic Sans MS"/>
                <a:cs typeface="Comic Sans MS"/>
              </a:rPr>
              <a:t>estimation</a:t>
            </a:r>
            <a:r>
              <a:rPr sz="1800" spc="-40" dirty="0">
                <a:solidFill>
                  <a:srgbClr val="FFFFFF"/>
                </a:solidFill>
                <a:latin typeface="Comic Sans MS"/>
                <a:cs typeface="Comic Sans MS"/>
              </a:rPr>
              <a:t> </a:t>
            </a:r>
            <a:r>
              <a:rPr sz="1800" dirty="0">
                <a:solidFill>
                  <a:srgbClr val="FFFFFF"/>
                </a:solidFill>
                <a:latin typeface="Comic Sans MS"/>
                <a:cs typeface="Comic Sans MS"/>
              </a:rPr>
              <a:t>for</a:t>
            </a:r>
            <a:r>
              <a:rPr sz="1800" spc="-20" dirty="0">
                <a:solidFill>
                  <a:srgbClr val="FFFFFF"/>
                </a:solidFill>
                <a:latin typeface="Comic Sans MS"/>
                <a:cs typeface="Comic Sans MS"/>
              </a:rPr>
              <a:t> </a:t>
            </a:r>
            <a:r>
              <a:rPr sz="1800" dirty="0">
                <a:solidFill>
                  <a:srgbClr val="FFFFFF"/>
                </a:solidFill>
                <a:latin typeface="Comic Sans MS"/>
                <a:cs typeface="Comic Sans MS"/>
              </a:rPr>
              <a:t>the</a:t>
            </a:r>
            <a:r>
              <a:rPr sz="1800" spc="-35" dirty="0">
                <a:solidFill>
                  <a:srgbClr val="FFFFFF"/>
                </a:solidFill>
                <a:latin typeface="Comic Sans MS"/>
                <a:cs typeface="Comic Sans MS"/>
              </a:rPr>
              <a:t> </a:t>
            </a:r>
            <a:r>
              <a:rPr sz="1800" spc="-10" dirty="0">
                <a:solidFill>
                  <a:srgbClr val="FFFFFF"/>
                </a:solidFill>
                <a:latin typeface="Comic Sans MS"/>
                <a:cs typeface="Comic Sans MS"/>
              </a:rPr>
              <a:t>weekly </a:t>
            </a:r>
            <a:r>
              <a:rPr sz="1800" dirty="0">
                <a:solidFill>
                  <a:srgbClr val="FFFFFF"/>
                </a:solidFill>
                <a:latin typeface="Comic Sans MS"/>
                <a:cs typeface="Comic Sans MS"/>
              </a:rPr>
              <a:t>monitoring</a:t>
            </a:r>
            <a:r>
              <a:rPr sz="1800" spc="-100" dirty="0">
                <a:solidFill>
                  <a:srgbClr val="FFFFFF"/>
                </a:solidFill>
                <a:latin typeface="Comic Sans MS"/>
                <a:cs typeface="Comic Sans MS"/>
              </a:rPr>
              <a:t> </a:t>
            </a:r>
            <a:r>
              <a:rPr sz="1800" spc="-10" dirty="0">
                <a:solidFill>
                  <a:srgbClr val="FFFFFF"/>
                </a:solidFill>
                <a:latin typeface="Comic Sans MS"/>
                <a:cs typeface="Comic Sans MS"/>
              </a:rPr>
              <a:t>sheet</a:t>
            </a:r>
            <a:endParaRPr sz="1800">
              <a:latin typeface="Comic Sans MS"/>
              <a:cs typeface="Comic Sans MS"/>
            </a:endParaRPr>
          </a:p>
          <a:p>
            <a:pPr marL="299085" marR="5080" indent="-287020">
              <a:lnSpc>
                <a:spcPct val="100000"/>
              </a:lnSpc>
              <a:buFont typeface="Arial"/>
              <a:buChar char="•"/>
              <a:tabLst>
                <a:tab pos="299085" algn="l"/>
                <a:tab pos="1251585" algn="l"/>
                <a:tab pos="2626360" algn="l"/>
                <a:tab pos="3108325" algn="l"/>
              </a:tabLst>
            </a:pPr>
            <a:r>
              <a:rPr sz="1800" spc="-10" dirty="0">
                <a:solidFill>
                  <a:srgbClr val="FFFFFF"/>
                </a:solidFill>
                <a:latin typeface="Comic Sans MS"/>
                <a:cs typeface="Comic Sans MS"/>
              </a:rPr>
              <a:t>overall</a:t>
            </a:r>
            <a:r>
              <a:rPr sz="1800" dirty="0">
                <a:solidFill>
                  <a:srgbClr val="FFFFFF"/>
                </a:solidFill>
                <a:latin typeface="Comic Sans MS"/>
                <a:cs typeface="Comic Sans MS"/>
              </a:rPr>
              <a:t>	</a:t>
            </a:r>
            <a:r>
              <a:rPr sz="1800" spc="-10" dirty="0">
                <a:solidFill>
                  <a:srgbClr val="FFFFFF"/>
                </a:solidFill>
                <a:latin typeface="Comic Sans MS"/>
                <a:cs typeface="Comic Sans MS"/>
              </a:rPr>
              <a:t>generation</a:t>
            </a:r>
            <a:r>
              <a:rPr sz="1800" dirty="0">
                <a:solidFill>
                  <a:srgbClr val="FFFFFF"/>
                </a:solidFill>
                <a:latin typeface="Comic Sans MS"/>
                <a:cs typeface="Comic Sans MS"/>
              </a:rPr>
              <a:t>	</a:t>
            </a:r>
            <a:r>
              <a:rPr sz="1800" spc="-25" dirty="0">
                <a:solidFill>
                  <a:srgbClr val="FFFFFF"/>
                </a:solidFill>
                <a:latin typeface="Comic Sans MS"/>
                <a:cs typeface="Comic Sans MS"/>
              </a:rPr>
              <a:t>of</a:t>
            </a:r>
            <a:r>
              <a:rPr sz="1800" dirty="0">
                <a:solidFill>
                  <a:srgbClr val="FFFFFF"/>
                </a:solidFill>
                <a:latin typeface="Comic Sans MS"/>
                <a:cs typeface="Comic Sans MS"/>
              </a:rPr>
              <a:t>	</a:t>
            </a:r>
            <a:r>
              <a:rPr sz="1800" spc="-10" dirty="0">
                <a:solidFill>
                  <a:srgbClr val="FFFFFF"/>
                </a:solidFill>
                <a:latin typeface="Comic Sans MS"/>
                <a:cs typeface="Comic Sans MS"/>
              </a:rPr>
              <a:t>engagement </a:t>
            </a:r>
            <a:r>
              <a:rPr sz="1800" dirty="0">
                <a:solidFill>
                  <a:srgbClr val="FFFFFF"/>
                </a:solidFill>
                <a:latin typeface="Comic Sans MS"/>
                <a:cs typeface="Comic Sans MS"/>
              </a:rPr>
              <a:t>(NHS,</a:t>
            </a:r>
            <a:r>
              <a:rPr sz="1800" spc="-45" dirty="0">
                <a:solidFill>
                  <a:srgbClr val="FFFFFF"/>
                </a:solidFill>
                <a:latin typeface="Comic Sans MS"/>
                <a:cs typeface="Comic Sans MS"/>
              </a:rPr>
              <a:t> </a:t>
            </a:r>
            <a:r>
              <a:rPr sz="1800" spc="-10" dirty="0">
                <a:solidFill>
                  <a:srgbClr val="FFFFFF"/>
                </a:solidFill>
                <a:latin typeface="Comic Sans MS"/>
                <a:cs typeface="Comic Sans MS"/>
              </a:rPr>
              <a:t>2025).</a:t>
            </a:r>
            <a:endParaRPr sz="1800">
              <a:latin typeface="Comic Sans MS"/>
              <a:cs typeface="Comic Sans MS"/>
            </a:endParaRPr>
          </a:p>
        </p:txBody>
      </p:sp>
      <p:sp>
        <p:nvSpPr>
          <p:cNvPr id="14" name="object 14"/>
          <p:cNvSpPr txBox="1"/>
          <p:nvPr/>
        </p:nvSpPr>
        <p:spPr>
          <a:xfrm>
            <a:off x="271678" y="3635197"/>
            <a:ext cx="4380230" cy="2769870"/>
          </a:xfrm>
          <a:prstGeom prst="rect">
            <a:avLst/>
          </a:prstGeom>
        </p:spPr>
        <p:txBody>
          <a:bodyPr vert="horz" wrap="square" lIns="0" tIns="12700" rIns="0" bIns="0" rtlCol="0">
            <a:spAutoFit/>
          </a:bodyPr>
          <a:lstStyle/>
          <a:p>
            <a:pPr marL="297815" marR="6985" indent="-285750" algn="just">
              <a:lnSpc>
                <a:spcPct val="100000"/>
              </a:lnSpc>
              <a:spcBef>
                <a:spcPts val="100"/>
              </a:spcBef>
              <a:buFont typeface="Arial"/>
              <a:buChar char="•"/>
              <a:tabLst>
                <a:tab pos="299085" algn="l"/>
              </a:tabLst>
            </a:pPr>
            <a:r>
              <a:rPr sz="1800" dirty="0">
                <a:solidFill>
                  <a:srgbClr val="FFFFFF"/>
                </a:solidFill>
                <a:latin typeface="Comic Sans MS"/>
                <a:cs typeface="Comic Sans MS"/>
              </a:rPr>
              <a:t>the</a:t>
            </a:r>
            <a:r>
              <a:rPr sz="1800" spc="190" dirty="0">
                <a:solidFill>
                  <a:srgbClr val="FFFFFF"/>
                </a:solidFill>
                <a:latin typeface="Comic Sans MS"/>
                <a:cs typeface="Comic Sans MS"/>
              </a:rPr>
              <a:t> </a:t>
            </a:r>
            <a:r>
              <a:rPr sz="1800" dirty="0">
                <a:solidFill>
                  <a:srgbClr val="FFFFFF"/>
                </a:solidFill>
                <a:latin typeface="Comic Sans MS"/>
                <a:cs typeface="Comic Sans MS"/>
              </a:rPr>
              <a:t>increase</a:t>
            </a:r>
            <a:r>
              <a:rPr sz="1800" spc="190" dirty="0">
                <a:solidFill>
                  <a:srgbClr val="FFFFFF"/>
                </a:solidFill>
                <a:latin typeface="Comic Sans MS"/>
                <a:cs typeface="Comic Sans MS"/>
              </a:rPr>
              <a:t> </a:t>
            </a:r>
            <a:r>
              <a:rPr sz="1800" dirty="0">
                <a:solidFill>
                  <a:srgbClr val="FFFFFF"/>
                </a:solidFill>
                <a:latin typeface="Comic Sans MS"/>
                <a:cs typeface="Comic Sans MS"/>
              </a:rPr>
              <a:t>in</a:t>
            </a:r>
            <a:r>
              <a:rPr sz="1800" spc="185" dirty="0">
                <a:solidFill>
                  <a:srgbClr val="FFFFFF"/>
                </a:solidFill>
                <a:latin typeface="Comic Sans MS"/>
                <a:cs typeface="Comic Sans MS"/>
              </a:rPr>
              <a:t> </a:t>
            </a:r>
            <a:r>
              <a:rPr sz="1800" dirty="0">
                <a:solidFill>
                  <a:srgbClr val="FFFFFF"/>
                </a:solidFill>
                <a:latin typeface="Comic Sans MS"/>
                <a:cs typeface="Comic Sans MS"/>
              </a:rPr>
              <a:t>the</a:t>
            </a:r>
            <a:r>
              <a:rPr sz="1800" spc="190" dirty="0">
                <a:solidFill>
                  <a:srgbClr val="FFFFFF"/>
                </a:solidFill>
                <a:latin typeface="Comic Sans MS"/>
                <a:cs typeface="Comic Sans MS"/>
              </a:rPr>
              <a:t> </a:t>
            </a:r>
            <a:r>
              <a:rPr sz="1800" dirty="0">
                <a:solidFill>
                  <a:srgbClr val="FFFFFF"/>
                </a:solidFill>
                <a:latin typeface="Comic Sans MS"/>
                <a:cs typeface="Comic Sans MS"/>
              </a:rPr>
              <a:t>campaign</a:t>
            </a:r>
            <a:r>
              <a:rPr sz="1800" spc="200" dirty="0">
                <a:solidFill>
                  <a:srgbClr val="FFFFFF"/>
                </a:solidFill>
                <a:latin typeface="Comic Sans MS"/>
                <a:cs typeface="Comic Sans MS"/>
              </a:rPr>
              <a:t> </a:t>
            </a:r>
            <a:r>
              <a:rPr sz="1800" dirty="0">
                <a:solidFill>
                  <a:srgbClr val="FFFFFF"/>
                </a:solidFill>
                <a:latin typeface="Comic Sans MS"/>
                <a:cs typeface="Comic Sans MS"/>
              </a:rPr>
              <a:t>and</a:t>
            </a:r>
            <a:r>
              <a:rPr sz="1800" spc="195" dirty="0">
                <a:solidFill>
                  <a:srgbClr val="FFFFFF"/>
                </a:solidFill>
                <a:latin typeface="Comic Sans MS"/>
                <a:cs typeface="Comic Sans MS"/>
              </a:rPr>
              <a:t> </a:t>
            </a:r>
            <a:r>
              <a:rPr sz="1800" spc="-25" dirty="0">
                <a:solidFill>
                  <a:srgbClr val="FFFFFF"/>
                </a:solidFill>
                <a:latin typeface="Comic Sans MS"/>
                <a:cs typeface="Comic Sans MS"/>
              </a:rPr>
              <a:t>the 	</a:t>
            </a:r>
            <a:r>
              <a:rPr sz="1800" dirty="0">
                <a:solidFill>
                  <a:srgbClr val="FFFFFF"/>
                </a:solidFill>
                <a:latin typeface="Comic Sans MS"/>
                <a:cs typeface="Comic Sans MS"/>
              </a:rPr>
              <a:t>difference</a:t>
            </a:r>
            <a:r>
              <a:rPr sz="1800" spc="440" dirty="0">
                <a:solidFill>
                  <a:srgbClr val="FFFFFF"/>
                </a:solidFill>
                <a:latin typeface="Comic Sans MS"/>
                <a:cs typeface="Comic Sans MS"/>
              </a:rPr>
              <a:t>  </a:t>
            </a:r>
            <a:r>
              <a:rPr sz="1800" dirty="0">
                <a:solidFill>
                  <a:srgbClr val="FFFFFF"/>
                </a:solidFill>
                <a:latin typeface="Comic Sans MS"/>
                <a:cs typeface="Comic Sans MS"/>
              </a:rPr>
              <a:t>between</a:t>
            </a:r>
            <a:r>
              <a:rPr sz="1800" spc="445" dirty="0">
                <a:solidFill>
                  <a:srgbClr val="FFFFFF"/>
                </a:solidFill>
                <a:latin typeface="Comic Sans MS"/>
                <a:cs typeface="Comic Sans MS"/>
              </a:rPr>
              <a:t>  </a:t>
            </a:r>
            <a:r>
              <a:rPr sz="1800" spc="-20" dirty="0">
                <a:solidFill>
                  <a:srgbClr val="FFFFFF"/>
                </a:solidFill>
                <a:latin typeface="Comic Sans MS"/>
                <a:cs typeface="Comic Sans MS"/>
              </a:rPr>
              <a:t>post-</a:t>
            </a:r>
            <a:r>
              <a:rPr sz="1800" spc="-10" dirty="0">
                <a:solidFill>
                  <a:srgbClr val="FFFFFF"/>
                </a:solidFill>
                <a:latin typeface="Comic Sans MS"/>
                <a:cs typeface="Comic Sans MS"/>
              </a:rPr>
              <a:t>campaign 	</a:t>
            </a:r>
            <a:r>
              <a:rPr sz="1800" dirty="0">
                <a:solidFill>
                  <a:srgbClr val="FFFFFF"/>
                </a:solidFill>
                <a:latin typeface="Comic Sans MS"/>
                <a:cs typeface="Comic Sans MS"/>
              </a:rPr>
              <a:t>and</a:t>
            </a:r>
            <a:r>
              <a:rPr sz="1800" spc="-25" dirty="0">
                <a:solidFill>
                  <a:srgbClr val="FFFFFF"/>
                </a:solidFill>
                <a:latin typeface="Comic Sans MS"/>
                <a:cs typeface="Comic Sans MS"/>
              </a:rPr>
              <a:t> </a:t>
            </a:r>
            <a:r>
              <a:rPr sz="1800" dirty="0">
                <a:solidFill>
                  <a:srgbClr val="FFFFFF"/>
                </a:solidFill>
                <a:latin typeface="Comic Sans MS"/>
                <a:cs typeface="Comic Sans MS"/>
              </a:rPr>
              <a:t>baseline</a:t>
            </a:r>
            <a:r>
              <a:rPr sz="1800" spc="-45" dirty="0">
                <a:solidFill>
                  <a:srgbClr val="FFFFFF"/>
                </a:solidFill>
                <a:latin typeface="Comic Sans MS"/>
                <a:cs typeface="Comic Sans MS"/>
              </a:rPr>
              <a:t> </a:t>
            </a:r>
            <a:r>
              <a:rPr sz="1800" spc="-10" dirty="0">
                <a:solidFill>
                  <a:srgbClr val="FFFFFF"/>
                </a:solidFill>
                <a:latin typeface="Comic Sans MS"/>
                <a:cs typeface="Comic Sans MS"/>
              </a:rPr>
              <a:t>engagement.</a:t>
            </a:r>
            <a:endParaRPr sz="1800">
              <a:latin typeface="Comic Sans MS"/>
              <a:cs typeface="Comic Sans MS"/>
            </a:endParaRPr>
          </a:p>
          <a:p>
            <a:pPr marL="299085" marR="6350" indent="-287020" algn="just">
              <a:lnSpc>
                <a:spcPct val="100000"/>
              </a:lnSpc>
              <a:spcBef>
                <a:spcPts val="5"/>
              </a:spcBef>
              <a:buFont typeface="Arial"/>
              <a:buChar char="•"/>
              <a:tabLst>
                <a:tab pos="299085" algn="l"/>
              </a:tabLst>
            </a:pPr>
            <a:r>
              <a:rPr sz="1800" dirty="0">
                <a:solidFill>
                  <a:srgbClr val="FFFFFF"/>
                </a:solidFill>
                <a:latin typeface="Comic Sans MS"/>
                <a:cs typeface="Comic Sans MS"/>
              </a:rPr>
              <a:t>local</a:t>
            </a:r>
            <a:r>
              <a:rPr sz="1800" spc="430" dirty="0">
                <a:solidFill>
                  <a:srgbClr val="FFFFFF"/>
                </a:solidFill>
                <a:latin typeface="Comic Sans MS"/>
                <a:cs typeface="Comic Sans MS"/>
              </a:rPr>
              <a:t> </a:t>
            </a:r>
            <a:r>
              <a:rPr sz="1800" dirty="0">
                <a:solidFill>
                  <a:srgbClr val="FFFFFF"/>
                </a:solidFill>
                <a:latin typeface="Comic Sans MS"/>
                <a:cs typeface="Comic Sans MS"/>
              </a:rPr>
              <a:t>venue</a:t>
            </a:r>
            <a:r>
              <a:rPr sz="1800" spc="420" dirty="0">
                <a:solidFill>
                  <a:srgbClr val="FFFFFF"/>
                </a:solidFill>
                <a:latin typeface="Comic Sans MS"/>
                <a:cs typeface="Comic Sans MS"/>
              </a:rPr>
              <a:t> </a:t>
            </a:r>
            <a:r>
              <a:rPr sz="1800" dirty="0">
                <a:solidFill>
                  <a:srgbClr val="FFFFFF"/>
                </a:solidFill>
                <a:latin typeface="Comic Sans MS"/>
                <a:cs typeface="Comic Sans MS"/>
              </a:rPr>
              <a:t>for</a:t>
            </a:r>
            <a:r>
              <a:rPr sz="1800" spc="430" dirty="0">
                <a:solidFill>
                  <a:srgbClr val="FFFFFF"/>
                </a:solidFill>
                <a:latin typeface="Comic Sans MS"/>
                <a:cs typeface="Comic Sans MS"/>
              </a:rPr>
              <a:t> </a:t>
            </a:r>
            <a:r>
              <a:rPr sz="1800" dirty="0">
                <a:solidFill>
                  <a:srgbClr val="FFFFFF"/>
                </a:solidFill>
                <a:latin typeface="Comic Sans MS"/>
                <a:cs typeface="Comic Sans MS"/>
              </a:rPr>
              <a:t>the</a:t>
            </a:r>
            <a:r>
              <a:rPr sz="1800" spc="425" dirty="0">
                <a:solidFill>
                  <a:srgbClr val="FFFFFF"/>
                </a:solidFill>
                <a:latin typeface="Comic Sans MS"/>
                <a:cs typeface="Comic Sans MS"/>
              </a:rPr>
              <a:t> </a:t>
            </a:r>
            <a:r>
              <a:rPr sz="1800" dirty="0">
                <a:solidFill>
                  <a:srgbClr val="FFFFFF"/>
                </a:solidFill>
                <a:latin typeface="Comic Sans MS"/>
                <a:cs typeface="Comic Sans MS"/>
              </a:rPr>
              <a:t>publicity</a:t>
            </a:r>
            <a:r>
              <a:rPr sz="1800" spc="430" dirty="0">
                <a:solidFill>
                  <a:srgbClr val="FFFFFF"/>
                </a:solidFill>
                <a:latin typeface="Comic Sans MS"/>
                <a:cs typeface="Comic Sans MS"/>
              </a:rPr>
              <a:t> </a:t>
            </a:r>
            <a:r>
              <a:rPr sz="1800" dirty="0">
                <a:solidFill>
                  <a:srgbClr val="FFFFFF"/>
                </a:solidFill>
                <a:latin typeface="Comic Sans MS"/>
                <a:cs typeface="Comic Sans MS"/>
              </a:rPr>
              <a:t>of</a:t>
            </a:r>
            <a:r>
              <a:rPr sz="1800" spc="425" dirty="0">
                <a:solidFill>
                  <a:srgbClr val="FFFFFF"/>
                </a:solidFill>
                <a:latin typeface="Comic Sans MS"/>
                <a:cs typeface="Comic Sans MS"/>
              </a:rPr>
              <a:t> </a:t>
            </a:r>
            <a:r>
              <a:rPr sz="1800" spc="-25" dirty="0">
                <a:solidFill>
                  <a:srgbClr val="FFFFFF"/>
                </a:solidFill>
                <a:latin typeface="Comic Sans MS"/>
                <a:cs typeface="Comic Sans MS"/>
              </a:rPr>
              <a:t>the </a:t>
            </a:r>
            <a:r>
              <a:rPr sz="1800" dirty="0">
                <a:solidFill>
                  <a:srgbClr val="FFFFFF"/>
                </a:solidFill>
                <a:latin typeface="Comic Sans MS"/>
                <a:cs typeface="Comic Sans MS"/>
              </a:rPr>
              <a:t>campaign</a:t>
            </a:r>
            <a:r>
              <a:rPr sz="1800" spc="-55" dirty="0">
                <a:solidFill>
                  <a:srgbClr val="FFFFFF"/>
                </a:solidFill>
                <a:latin typeface="Comic Sans MS"/>
                <a:cs typeface="Comic Sans MS"/>
              </a:rPr>
              <a:t> </a:t>
            </a:r>
            <a:r>
              <a:rPr sz="1800" dirty="0">
                <a:solidFill>
                  <a:srgbClr val="FFFFFF"/>
                </a:solidFill>
                <a:latin typeface="Comic Sans MS"/>
                <a:cs typeface="Comic Sans MS"/>
              </a:rPr>
              <a:t>(Jackson</a:t>
            </a:r>
            <a:r>
              <a:rPr sz="1800" spc="-35" dirty="0">
                <a:solidFill>
                  <a:srgbClr val="FFFFFF"/>
                </a:solidFill>
                <a:latin typeface="Comic Sans MS"/>
                <a:cs typeface="Comic Sans MS"/>
              </a:rPr>
              <a:t> </a:t>
            </a:r>
            <a:r>
              <a:rPr sz="1800" i="1" dirty="0">
                <a:solidFill>
                  <a:srgbClr val="FFFFFF"/>
                </a:solidFill>
                <a:latin typeface="Comic Sans MS"/>
                <a:cs typeface="Comic Sans MS"/>
              </a:rPr>
              <a:t>et</a:t>
            </a:r>
            <a:r>
              <a:rPr sz="1800" i="1" spc="-55" dirty="0">
                <a:solidFill>
                  <a:srgbClr val="FFFFFF"/>
                </a:solidFill>
                <a:latin typeface="Comic Sans MS"/>
                <a:cs typeface="Comic Sans MS"/>
              </a:rPr>
              <a:t> </a:t>
            </a:r>
            <a:r>
              <a:rPr sz="1800" i="1" dirty="0">
                <a:solidFill>
                  <a:srgbClr val="FFFFFF"/>
                </a:solidFill>
                <a:latin typeface="Comic Sans MS"/>
                <a:cs typeface="Comic Sans MS"/>
              </a:rPr>
              <a:t>al.,</a:t>
            </a:r>
            <a:r>
              <a:rPr sz="1800" i="1" spc="-40" dirty="0">
                <a:solidFill>
                  <a:srgbClr val="FFFFFF"/>
                </a:solidFill>
                <a:latin typeface="Comic Sans MS"/>
                <a:cs typeface="Comic Sans MS"/>
              </a:rPr>
              <a:t> </a:t>
            </a:r>
            <a:r>
              <a:rPr sz="1800" spc="-10" dirty="0">
                <a:solidFill>
                  <a:srgbClr val="FFFFFF"/>
                </a:solidFill>
                <a:latin typeface="Comic Sans MS"/>
                <a:cs typeface="Comic Sans MS"/>
              </a:rPr>
              <a:t>2024).</a:t>
            </a:r>
            <a:endParaRPr sz="1800">
              <a:latin typeface="Comic Sans MS"/>
              <a:cs typeface="Comic Sans MS"/>
            </a:endParaRPr>
          </a:p>
          <a:p>
            <a:pPr marL="297815" marR="5080" indent="-285750" algn="just">
              <a:lnSpc>
                <a:spcPct val="100000"/>
              </a:lnSpc>
              <a:buFont typeface="Arial"/>
              <a:buChar char="•"/>
              <a:tabLst>
                <a:tab pos="299085" algn="l"/>
              </a:tabLst>
            </a:pPr>
            <a:r>
              <a:rPr sz="1800" dirty="0">
                <a:solidFill>
                  <a:srgbClr val="FFFFFF"/>
                </a:solidFill>
                <a:latin typeface="Comic Sans MS"/>
                <a:cs typeface="Comic Sans MS"/>
              </a:rPr>
              <a:t>measurement</a:t>
            </a:r>
            <a:r>
              <a:rPr sz="1800" spc="5" dirty="0">
                <a:solidFill>
                  <a:srgbClr val="FFFFFF"/>
                </a:solidFill>
                <a:latin typeface="Comic Sans MS"/>
                <a:cs typeface="Comic Sans MS"/>
              </a:rPr>
              <a:t>  </a:t>
            </a:r>
            <a:r>
              <a:rPr sz="1800" dirty="0">
                <a:solidFill>
                  <a:srgbClr val="FFFFFF"/>
                </a:solidFill>
                <a:latin typeface="Comic Sans MS"/>
                <a:cs typeface="Comic Sans MS"/>
              </a:rPr>
              <a:t>of</a:t>
            </a:r>
            <a:r>
              <a:rPr sz="1800" spc="5" dirty="0">
                <a:solidFill>
                  <a:srgbClr val="FFFFFF"/>
                </a:solidFill>
                <a:latin typeface="Comic Sans MS"/>
                <a:cs typeface="Comic Sans MS"/>
              </a:rPr>
              <a:t>  </a:t>
            </a:r>
            <a:r>
              <a:rPr sz="1800" dirty="0">
                <a:solidFill>
                  <a:srgbClr val="FFFFFF"/>
                </a:solidFill>
                <a:latin typeface="Comic Sans MS"/>
                <a:cs typeface="Comic Sans MS"/>
              </a:rPr>
              <a:t>digital</a:t>
            </a:r>
            <a:r>
              <a:rPr sz="1800" spc="5" dirty="0">
                <a:solidFill>
                  <a:srgbClr val="FFFFFF"/>
                </a:solidFill>
                <a:latin typeface="Comic Sans MS"/>
                <a:cs typeface="Comic Sans MS"/>
              </a:rPr>
              <a:t>  </a:t>
            </a:r>
            <a:r>
              <a:rPr sz="1800" spc="-10" dirty="0">
                <a:solidFill>
                  <a:srgbClr val="FFFFFF"/>
                </a:solidFill>
                <a:latin typeface="Comic Sans MS"/>
                <a:cs typeface="Comic Sans MS"/>
              </a:rPr>
              <a:t>engagement, 	</a:t>
            </a:r>
            <a:r>
              <a:rPr sz="1800" dirty="0">
                <a:solidFill>
                  <a:srgbClr val="FFFFFF"/>
                </a:solidFill>
                <a:latin typeface="Comic Sans MS"/>
                <a:cs typeface="Comic Sans MS"/>
              </a:rPr>
              <a:t>changes</a:t>
            </a:r>
            <a:r>
              <a:rPr sz="1800" spc="385" dirty="0">
                <a:solidFill>
                  <a:srgbClr val="FFFFFF"/>
                </a:solidFill>
                <a:latin typeface="Comic Sans MS"/>
                <a:cs typeface="Comic Sans MS"/>
              </a:rPr>
              <a:t>  </a:t>
            </a:r>
            <a:r>
              <a:rPr sz="1800" dirty="0">
                <a:solidFill>
                  <a:srgbClr val="FFFFFF"/>
                </a:solidFill>
                <a:latin typeface="Comic Sans MS"/>
                <a:cs typeface="Comic Sans MS"/>
              </a:rPr>
              <a:t>in</a:t>
            </a:r>
            <a:r>
              <a:rPr sz="1800" spc="380" dirty="0">
                <a:solidFill>
                  <a:srgbClr val="FFFFFF"/>
                </a:solidFill>
                <a:latin typeface="Comic Sans MS"/>
                <a:cs typeface="Comic Sans MS"/>
              </a:rPr>
              <a:t>  </a:t>
            </a:r>
            <a:r>
              <a:rPr sz="1800" dirty="0">
                <a:solidFill>
                  <a:srgbClr val="FFFFFF"/>
                </a:solidFill>
                <a:latin typeface="Comic Sans MS"/>
                <a:cs typeface="Comic Sans MS"/>
              </a:rPr>
              <a:t>the</a:t>
            </a:r>
            <a:r>
              <a:rPr sz="1800" spc="385" dirty="0">
                <a:solidFill>
                  <a:srgbClr val="FFFFFF"/>
                </a:solidFill>
                <a:latin typeface="Comic Sans MS"/>
                <a:cs typeface="Comic Sans MS"/>
              </a:rPr>
              <a:t>  </a:t>
            </a:r>
            <a:r>
              <a:rPr sz="1800" dirty="0">
                <a:solidFill>
                  <a:srgbClr val="FFFFFF"/>
                </a:solidFill>
                <a:latin typeface="Comic Sans MS"/>
                <a:cs typeface="Comic Sans MS"/>
              </a:rPr>
              <a:t>attitude</a:t>
            </a:r>
            <a:r>
              <a:rPr sz="1800" spc="385" dirty="0">
                <a:solidFill>
                  <a:srgbClr val="FFFFFF"/>
                </a:solidFill>
                <a:latin typeface="Comic Sans MS"/>
                <a:cs typeface="Comic Sans MS"/>
              </a:rPr>
              <a:t>  </a:t>
            </a:r>
            <a:r>
              <a:rPr sz="1800" dirty="0">
                <a:solidFill>
                  <a:srgbClr val="FFFFFF"/>
                </a:solidFill>
                <a:latin typeface="Comic Sans MS"/>
                <a:cs typeface="Comic Sans MS"/>
              </a:rPr>
              <a:t>of</a:t>
            </a:r>
            <a:r>
              <a:rPr sz="1800" spc="385" dirty="0">
                <a:solidFill>
                  <a:srgbClr val="FFFFFF"/>
                </a:solidFill>
                <a:latin typeface="Comic Sans MS"/>
                <a:cs typeface="Comic Sans MS"/>
              </a:rPr>
              <a:t>  </a:t>
            </a:r>
            <a:r>
              <a:rPr sz="1800" spc="-25" dirty="0">
                <a:solidFill>
                  <a:srgbClr val="FFFFFF"/>
                </a:solidFill>
                <a:latin typeface="Comic Sans MS"/>
                <a:cs typeface="Comic Sans MS"/>
              </a:rPr>
              <a:t>the 	</a:t>
            </a:r>
            <a:r>
              <a:rPr sz="1800" dirty="0">
                <a:solidFill>
                  <a:srgbClr val="FFFFFF"/>
                </a:solidFill>
                <a:latin typeface="Comic Sans MS"/>
                <a:cs typeface="Comic Sans MS"/>
              </a:rPr>
              <a:t>consumers</a:t>
            </a:r>
            <a:r>
              <a:rPr sz="1800" spc="204" dirty="0">
                <a:solidFill>
                  <a:srgbClr val="FFFFFF"/>
                </a:solidFill>
                <a:latin typeface="Comic Sans MS"/>
                <a:cs typeface="Comic Sans MS"/>
              </a:rPr>
              <a:t> </a:t>
            </a:r>
            <a:r>
              <a:rPr sz="1800" dirty="0">
                <a:solidFill>
                  <a:srgbClr val="FFFFFF"/>
                </a:solidFill>
                <a:latin typeface="Comic Sans MS"/>
                <a:cs typeface="Comic Sans MS"/>
              </a:rPr>
              <a:t>and</a:t>
            </a:r>
            <a:r>
              <a:rPr sz="1800" spc="195" dirty="0">
                <a:solidFill>
                  <a:srgbClr val="FFFFFF"/>
                </a:solidFill>
                <a:latin typeface="Comic Sans MS"/>
                <a:cs typeface="Comic Sans MS"/>
              </a:rPr>
              <a:t> </a:t>
            </a:r>
            <a:r>
              <a:rPr sz="1800" dirty="0">
                <a:solidFill>
                  <a:srgbClr val="FFFFFF"/>
                </a:solidFill>
                <a:latin typeface="Comic Sans MS"/>
                <a:cs typeface="Comic Sans MS"/>
              </a:rPr>
              <a:t>also</a:t>
            </a:r>
            <a:r>
              <a:rPr sz="1800" spc="204" dirty="0">
                <a:solidFill>
                  <a:srgbClr val="FFFFFF"/>
                </a:solidFill>
                <a:latin typeface="Comic Sans MS"/>
                <a:cs typeface="Comic Sans MS"/>
              </a:rPr>
              <a:t> </a:t>
            </a:r>
            <a:r>
              <a:rPr sz="1800" dirty="0">
                <a:solidFill>
                  <a:srgbClr val="FFFFFF"/>
                </a:solidFill>
                <a:latin typeface="Comic Sans MS"/>
                <a:cs typeface="Comic Sans MS"/>
              </a:rPr>
              <a:t>the</a:t>
            </a:r>
            <a:r>
              <a:rPr sz="1800" spc="195" dirty="0">
                <a:solidFill>
                  <a:srgbClr val="FFFFFF"/>
                </a:solidFill>
                <a:latin typeface="Comic Sans MS"/>
                <a:cs typeface="Comic Sans MS"/>
              </a:rPr>
              <a:t> </a:t>
            </a:r>
            <a:r>
              <a:rPr sz="1800" spc="-10" dirty="0">
                <a:solidFill>
                  <a:srgbClr val="FFFFFF"/>
                </a:solidFill>
                <a:latin typeface="Comic Sans MS"/>
                <a:cs typeface="Comic Sans MS"/>
              </a:rPr>
              <a:t>measurement 	</a:t>
            </a:r>
            <a:r>
              <a:rPr sz="1800" dirty="0">
                <a:solidFill>
                  <a:srgbClr val="FFFFFF"/>
                </a:solidFill>
                <a:latin typeface="Comic Sans MS"/>
                <a:cs typeface="Comic Sans MS"/>
              </a:rPr>
              <a:t>of</a:t>
            </a:r>
            <a:r>
              <a:rPr sz="1800" spc="75" dirty="0">
                <a:solidFill>
                  <a:srgbClr val="FFFFFF"/>
                </a:solidFill>
                <a:latin typeface="Comic Sans MS"/>
                <a:cs typeface="Comic Sans MS"/>
              </a:rPr>
              <a:t>  </a:t>
            </a:r>
            <a:r>
              <a:rPr sz="1800" dirty="0">
                <a:solidFill>
                  <a:srgbClr val="FFFFFF"/>
                </a:solidFill>
                <a:latin typeface="Comic Sans MS"/>
                <a:cs typeface="Comic Sans MS"/>
              </a:rPr>
              <a:t>the</a:t>
            </a:r>
            <a:r>
              <a:rPr sz="1800" spc="80" dirty="0">
                <a:solidFill>
                  <a:srgbClr val="FFFFFF"/>
                </a:solidFill>
                <a:latin typeface="Comic Sans MS"/>
                <a:cs typeface="Comic Sans MS"/>
              </a:rPr>
              <a:t>  </a:t>
            </a:r>
            <a:r>
              <a:rPr sz="1800" dirty="0">
                <a:solidFill>
                  <a:srgbClr val="FFFFFF"/>
                </a:solidFill>
                <a:latin typeface="Comic Sans MS"/>
                <a:cs typeface="Comic Sans MS"/>
              </a:rPr>
              <a:t>documents</a:t>
            </a:r>
            <a:r>
              <a:rPr sz="1800" spc="85" dirty="0">
                <a:solidFill>
                  <a:srgbClr val="FFFFFF"/>
                </a:solidFill>
                <a:latin typeface="Comic Sans MS"/>
                <a:cs typeface="Comic Sans MS"/>
              </a:rPr>
              <a:t>  </a:t>
            </a:r>
            <a:r>
              <a:rPr sz="1800" dirty="0">
                <a:solidFill>
                  <a:srgbClr val="FFFFFF"/>
                </a:solidFill>
                <a:latin typeface="Comic Sans MS"/>
                <a:cs typeface="Comic Sans MS"/>
              </a:rPr>
              <a:t>(Lund</a:t>
            </a:r>
            <a:r>
              <a:rPr sz="1800" spc="80" dirty="0">
                <a:solidFill>
                  <a:srgbClr val="FFFFFF"/>
                </a:solidFill>
                <a:latin typeface="Comic Sans MS"/>
                <a:cs typeface="Comic Sans MS"/>
              </a:rPr>
              <a:t>  </a:t>
            </a:r>
            <a:r>
              <a:rPr sz="1800" dirty="0">
                <a:solidFill>
                  <a:srgbClr val="FFFFFF"/>
                </a:solidFill>
                <a:latin typeface="Comic Sans MS"/>
                <a:cs typeface="Comic Sans MS"/>
              </a:rPr>
              <a:t>and</a:t>
            </a:r>
            <a:r>
              <a:rPr sz="1800" spc="85" dirty="0">
                <a:solidFill>
                  <a:srgbClr val="FFFFFF"/>
                </a:solidFill>
                <a:latin typeface="Comic Sans MS"/>
                <a:cs typeface="Comic Sans MS"/>
              </a:rPr>
              <a:t>  </a:t>
            </a:r>
            <a:r>
              <a:rPr sz="1800" spc="-10" dirty="0">
                <a:solidFill>
                  <a:srgbClr val="FFFFFF"/>
                </a:solidFill>
                <a:latin typeface="Comic Sans MS"/>
                <a:cs typeface="Comic Sans MS"/>
              </a:rPr>
              <a:t>Lund, 	2022).</a:t>
            </a:r>
            <a:endParaRPr sz="1800">
              <a:latin typeface="Comic Sans MS"/>
              <a:cs typeface="Comic Sans MS"/>
            </a:endParaRPr>
          </a:p>
        </p:txBody>
      </p:sp>
      <p:grpSp>
        <p:nvGrpSpPr>
          <p:cNvPr id="15" name="object 15"/>
          <p:cNvGrpSpPr/>
          <p:nvPr/>
        </p:nvGrpSpPr>
        <p:grpSpPr>
          <a:xfrm>
            <a:off x="5219763" y="1819401"/>
            <a:ext cx="6562090" cy="4808220"/>
            <a:chOff x="5219763" y="1819401"/>
            <a:chExt cx="6562090" cy="4808220"/>
          </a:xfrm>
        </p:grpSpPr>
        <p:pic>
          <p:nvPicPr>
            <p:cNvPr id="16" name="object 16"/>
            <p:cNvPicPr/>
            <p:nvPr/>
          </p:nvPicPr>
          <p:blipFill>
            <a:blip r:embed="rId5" cstate="print"/>
            <a:stretch>
              <a:fillRect/>
            </a:stretch>
          </p:blipFill>
          <p:spPr>
            <a:xfrm>
              <a:off x="10171810" y="3505047"/>
              <a:ext cx="1609471" cy="3114294"/>
            </a:xfrm>
            <a:prstGeom prst="rect">
              <a:avLst/>
            </a:prstGeom>
          </p:spPr>
        </p:pic>
        <p:pic>
          <p:nvPicPr>
            <p:cNvPr id="17" name="object 17"/>
            <p:cNvPicPr/>
            <p:nvPr/>
          </p:nvPicPr>
          <p:blipFill>
            <a:blip r:embed="rId6" cstate="print"/>
            <a:stretch>
              <a:fillRect/>
            </a:stretch>
          </p:blipFill>
          <p:spPr>
            <a:xfrm>
              <a:off x="5227701" y="1819401"/>
              <a:ext cx="4057141" cy="1685671"/>
            </a:xfrm>
            <a:prstGeom prst="rect">
              <a:avLst/>
            </a:prstGeom>
          </p:spPr>
        </p:pic>
        <p:sp>
          <p:nvSpPr>
            <p:cNvPr id="18" name="object 18"/>
            <p:cNvSpPr/>
            <p:nvPr/>
          </p:nvSpPr>
          <p:spPr>
            <a:xfrm>
              <a:off x="5227701" y="6089510"/>
              <a:ext cx="4467860" cy="530225"/>
            </a:xfrm>
            <a:custGeom>
              <a:avLst/>
              <a:gdLst/>
              <a:ahLst/>
              <a:cxnLst/>
              <a:rect l="l" t="t" r="r" b="b"/>
              <a:pathLst>
                <a:path w="4467859" h="530225">
                  <a:moveTo>
                    <a:pt x="4467860" y="0"/>
                  </a:moveTo>
                  <a:lnTo>
                    <a:pt x="0" y="0"/>
                  </a:lnTo>
                  <a:lnTo>
                    <a:pt x="0" y="529831"/>
                  </a:lnTo>
                  <a:lnTo>
                    <a:pt x="4467860" y="529831"/>
                  </a:lnTo>
                  <a:lnTo>
                    <a:pt x="4467860" y="0"/>
                  </a:lnTo>
                  <a:close/>
                </a:path>
              </a:pathLst>
            </a:custGeom>
            <a:solidFill>
              <a:srgbClr val="7DA9C9"/>
            </a:solidFill>
          </p:spPr>
          <p:txBody>
            <a:bodyPr wrap="square" lIns="0" tIns="0" rIns="0" bIns="0" rtlCol="0"/>
            <a:lstStyle/>
            <a:p>
              <a:endParaRPr/>
            </a:p>
          </p:txBody>
        </p:sp>
        <p:sp>
          <p:nvSpPr>
            <p:cNvPr id="19" name="object 19"/>
            <p:cNvSpPr/>
            <p:nvPr/>
          </p:nvSpPr>
          <p:spPr>
            <a:xfrm>
              <a:off x="5227701" y="6089510"/>
              <a:ext cx="4467860" cy="530225"/>
            </a:xfrm>
            <a:custGeom>
              <a:avLst/>
              <a:gdLst/>
              <a:ahLst/>
              <a:cxnLst/>
              <a:rect l="l" t="t" r="r" b="b"/>
              <a:pathLst>
                <a:path w="4467859" h="530225">
                  <a:moveTo>
                    <a:pt x="0" y="529831"/>
                  </a:moveTo>
                  <a:lnTo>
                    <a:pt x="4467860" y="529831"/>
                  </a:lnTo>
                  <a:lnTo>
                    <a:pt x="4467860" y="0"/>
                  </a:lnTo>
                  <a:lnTo>
                    <a:pt x="0" y="0"/>
                  </a:lnTo>
                  <a:lnTo>
                    <a:pt x="0" y="529831"/>
                  </a:lnTo>
                  <a:close/>
                </a:path>
              </a:pathLst>
            </a:custGeom>
            <a:ln w="15875">
              <a:solidFill>
                <a:srgbClr val="A75F09"/>
              </a:solidFill>
            </a:ln>
          </p:spPr>
          <p:txBody>
            <a:bodyPr wrap="square" lIns="0" tIns="0" rIns="0" bIns="0" rtlCol="0"/>
            <a:lstStyle/>
            <a:p>
              <a:endParaRPr/>
            </a:p>
          </p:txBody>
        </p:sp>
      </p:grpSp>
      <p:sp>
        <p:nvSpPr>
          <p:cNvPr id="20" name="object 20"/>
          <p:cNvSpPr txBox="1"/>
          <p:nvPr/>
        </p:nvSpPr>
        <p:spPr>
          <a:xfrm>
            <a:off x="6465570" y="6140602"/>
            <a:ext cx="1993264" cy="391160"/>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Calibri"/>
                <a:cs typeface="Calibri"/>
              </a:rPr>
              <a:t>Source</a:t>
            </a:r>
            <a:r>
              <a:rPr sz="2400" b="1" spc="-45" dirty="0">
                <a:solidFill>
                  <a:srgbClr val="FFFFFF"/>
                </a:solidFill>
                <a:latin typeface="Calibri"/>
                <a:cs typeface="Calibri"/>
              </a:rPr>
              <a:t> </a:t>
            </a:r>
            <a:r>
              <a:rPr sz="2400" b="1" dirty="0">
                <a:solidFill>
                  <a:srgbClr val="FFFFFF"/>
                </a:solidFill>
                <a:latin typeface="Calibri"/>
                <a:cs typeface="Calibri"/>
              </a:rPr>
              <a:t>:</a:t>
            </a:r>
            <a:r>
              <a:rPr sz="2400" b="1" spc="-35" dirty="0">
                <a:solidFill>
                  <a:srgbClr val="FFFFFF"/>
                </a:solidFill>
                <a:latin typeface="Calibri"/>
                <a:cs typeface="Calibri"/>
              </a:rPr>
              <a:t> </a:t>
            </a:r>
            <a:r>
              <a:rPr sz="2400" b="1" spc="-10" dirty="0">
                <a:solidFill>
                  <a:srgbClr val="FFFFFF"/>
                </a:solidFill>
                <a:latin typeface="Calibri"/>
                <a:cs typeface="Calibri"/>
              </a:rPr>
              <a:t>Author</a:t>
            </a:r>
            <a:endParaRPr sz="2400">
              <a:latin typeface="Calibri"/>
              <a:cs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3669538" y="509981"/>
            <a:ext cx="4848225" cy="452120"/>
          </a:xfrm>
          <a:prstGeom prst="rect">
            <a:avLst/>
          </a:prstGeom>
        </p:spPr>
        <p:txBody>
          <a:bodyPr vert="horz" wrap="square" lIns="0" tIns="12065" rIns="0" bIns="0" rtlCol="0">
            <a:spAutoFit/>
          </a:bodyPr>
          <a:lstStyle/>
          <a:p>
            <a:pPr marL="12700">
              <a:lnSpc>
                <a:spcPct val="100000"/>
              </a:lnSpc>
              <a:spcBef>
                <a:spcPts val="95"/>
              </a:spcBef>
            </a:pPr>
            <a:r>
              <a:rPr spc="-110" dirty="0"/>
              <a:t>Task</a:t>
            </a:r>
            <a:r>
              <a:rPr spc="-90" dirty="0"/>
              <a:t> </a:t>
            </a:r>
            <a:r>
              <a:rPr dirty="0"/>
              <a:t>3</a:t>
            </a:r>
            <a:r>
              <a:rPr spc="-160" dirty="0"/>
              <a:t> </a:t>
            </a:r>
            <a:r>
              <a:rPr dirty="0"/>
              <a:t>-</a:t>
            </a:r>
            <a:r>
              <a:rPr spc="-120" dirty="0"/>
              <a:t> </a:t>
            </a:r>
            <a:r>
              <a:rPr spc="-50" dirty="0"/>
              <a:t>Benefits</a:t>
            </a:r>
            <a:r>
              <a:rPr spc="-120" dirty="0"/>
              <a:t> </a:t>
            </a:r>
            <a:r>
              <a:rPr dirty="0"/>
              <a:t>of</a:t>
            </a:r>
            <a:r>
              <a:rPr spc="-114" dirty="0"/>
              <a:t> </a:t>
            </a:r>
            <a:r>
              <a:rPr spc="-20" dirty="0"/>
              <a:t>campaign</a:t>
            </a:r>
          </a:p>
        </p:txBody>
      </p:sp>
      <p:sp>
        <p:nvSpPr>
          <p:cNvPr id="3" name="object 3"/>
          <p:cNvSpPr txBox="1"/>
          <p:nvPr/>
        </p:nvSpPr>
        <p:spPr>
          <a:xfrm>
            <a:off x="3800094" y="1703070"/>
            <a:ext cx="2202180" cy="391160"/>
          </a:xfrm>
          <a:prstGeom prst="rect">
            <a:avLst/>
          </a:prstGeom>
        </p:spPr>
        <p:txBody>
          <a:bodyPr vert="horz" wrap="square" lIns="0" tIns="12700" rIns="0" bIns="0" rtlCol="0">
            <a:spAutoFit/>
          </a:bodyPr>
          <a:lstStyle/>
          <a:p>
            <a:pPr marL="12700">
              <a:lnSpc>
                <a:spcPct val="100000"/>
              </a:lnSpc>
              <a:spcBef>
                <a:spcPts val="100"/>
              </a:spcBef>
            </a:pPr>
            <a:r>
              <a:rPr sz="2400" b="0" spc="140" dirty="0">
                <a:solidFill>
                  <a:srgbClr val="C00000"/>
                </a:solidFill>
                <a:latin typeface="Calibri Light"/>
                <a:cs typeface="Calibri Light"/>
              </a:rPr>
              <a:t>recovery</a:t>
            </a:r>
            <a:r>
              <a:rPr sz="2400" b="0" spc="315"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40" dirty="0">
                <a:solidFill>
                  <a:srgbClr val="C00000"/>
                </a:solidFill>
                <a:latin typeface="Calibri Light"/>
                <a:cs typeface="Calibri Light"/>
              </a:rPr>
              <a:t> </a:t>
            </a:r>
            <a:r>
              <a:rPr sz="2400" b="0" spc="95" dirty="0">
                <a:solidFill>
                  <a:srgbClr val="C00000"/>
                </a:solidFill>
                <a:latin typeface="Calibri Light"/>
                <a:cs typeface="Calibri Light"/>
              </a:rPr>
              <a:t>the</a:t>
            </a:r>
            <a:endParaRPr sz="2400">
              <a:latin typeface="Calibri Light"/>
              <a:cs typeface="Calibri Light"/>
            </a:endParaRPr>
          </a:p>
        </p:txBody>
      </p:sp>
      <p:sp>
        <p:nvSpPr>
          <p:cNvPr id="4" name="object 4"/>
          <p:cNvSpPr txBox="1"/>
          <p:nvPr/>
        </p:nvSpPr>
        <p:spPr>
          <a:xfrm>
            <a:off x="1140358" y="1703070"/>
            <a:ext cx="2473325" cy="720725"/>
          </a:xfrm>
          <a:prstGeom prst="rect">
            <a:avLst/>
          </a:prstGeom>
        </p:spPr>
        <p:txBody>
          <a:bodyPr vert="horz" wrap="square" lIns="0" tIns="12700" rIns="0" bIns="0" rtlCol="0">
            <a:spAutoFit/>
          </a:bodyPr>
          <a:lstStyle/>
          <a:p>
            <a:pPr marL="342265" indent="-342265" algn="ctr">
              <a:lnSpc>
                <a:spcPts val="2735"/>
              </a:lnSpc>
              <a:spcBef>
                <a:spcPts val="100"/>
              </a:spcBef>
              <a:buClr>
                <a:srgbClr val="E38312"/>
              </a:buClr>
              <a:buFont typeface="Arial"/>
              <a:buChar char="•"/>
              <a:tabLst>
                <a:tab pos="342265" algn="l"/>
              </a:tabLst>
            </a:pPr>
            <a:r>
              <a:rPr sz="2400" b="0" spc="155" dirty="0">
                <a:solidFill>
                  <a:srgbClr val="001F5F"/>
                </a:solidFill>
                <a:latin typeface="Calibri Light"/>
                <a:cs typeface="Calibri Light"/>
              </a:rPr>
              <a:t>Physiological</a:t>
            </a:r>
            <a:r>
              <a:rPr sz="2400" b="0" spc="380" dirty="0">
                <a:solidFill>
                  <a:srgbClr val="001F5F"/>
                </a:solidFill>
                <a:latin typeface="Calibri Light"/>
                <a:cs typeface="Calibri Light"/>
              </a:rPr>
              <a:t> </a:t>
            </a:r>
            <a:r>
              <a:rPr sz="2400" b="0" spc="-50" dirty="0">
                <a:solidFill>
                  <a:srgbClr val="001F5F"/>
                </a:solidFill>
                <a:latin typeface="Calibri Light"/>
                <a:cs typeface="Calibri Light"/>
              </a:rPr>
              <a:t>–</a:t>
            </a:r>
            <a:endParaRPr sz="2400">
              <a:latin typeface="Calibri Light"/>
              <a:cs typeface="Calibri Light"/>
            </a:endParaRPr>
          </a:p>
          <a:p>
            <a:pPr marR="5715" algn="ctr">
              <a:lnSpc>
                <a:spcPts val="2735"/>
              </a:lnSpc>
            </a:pPr>
            <a:r>
              <a:rPr sz="2400" b="0" spc="125" dirty="0">
                <a:solidFill>
                  <a:srgbClr val="C00000"/>
                </a:solidFill>
                <a:latin typeface="Calibri Light"/>
                <a:cs typeface="Calibri Light"/>
              </a:rPr>
              <a:t>oxygen</a:t>
            </a:r>
            <a:r>
              <a:rPr sz="2400" b="0" spc="345" dirty="0">
                <a:solidFill>
                  <a:srgbClr val="C00000"/>
                </a:solidFill>
                <a:latin typeface="Calibri Light"/>
                <a:cs typeface="Calibri Light"/>
              </a:rPr>
              <a:t> </a:t>
            </a:r>
            <a:r>
              <a:rPr sz="2400" b="0" spc="114" dirty="0">
                <a:solidFill>
                  <a:srgbClr val="C00000"/>
                </a:solidFill>
                <a:latin typeface="Calibri Light"/>
                <a:cs typeface="Calibri Light"/>
              </a:rPr>
              <a:t>level</a:t>
            </a:r>
            <a:endParaRPr sz="2400">
              <a:latin typeface="Calibri Light"/>
              <a:cs typeface="Calibri Light"/>
            </a:endParaRPr>
          </a:p>
        </p:txBody>
      </p:sp>
      <p:sp>
        <p:nvSpPr>
          <p:cNvPr id="5" name="object 5"/>
          <p:cNvSpPr txBox="1"/>
          <p:nvPr/>
        </p:nvSpPr>
        <p:spPr>
          <a:xfrm>
            <a:off x="1140358" y="3047491"/>
            <a:ext cx="5095240" cy="720725"/>
          </a:xfrm>
          <a:prstGeom prst="rect">
            <a:avLst/>
          </a:prstGeom>
        </p:spPr>
        <p:txBody>
          <a:bodyPr vert="horz" wrap="square" lIns="0" tIns="53975" rIns="0" bIns="0" rtlCol="0">
            <a:spAutoFit/>
          </a:bodyPr>
          <a:lstStyle/>
          <a:p>
            <a:pPr marL="354965" marR="5080" indent="-342900">
              <a:lnSpc>
                <a:spcPts val="2590"/>
              </a:lnSpc>
              <a:spcBef>
                <a:spcPts val="425"/>
              </a:spcBef>
              <a:buClr>
                <a:srgbClr val="E38312"/>
              </a:buClr>
              <a:buFont typeface="Arial"/>
              <a:buChar char="•"/>
              <a:tabLst>
                <a:tab pos="354965" algn="l"/>
              </a:tabLst>
            </a:pPr>
            <a:r>
              <a:rPr sz="2400" b="0" spc="160" dirty="0">
                <a:solidFill>
                  <a:srgbClr val="001F5F"/>
                </a:solidFill>
                <a:latin typeface="Calibri Light"/>
                <a:cs typeface="Calibri Light"/>
              </a:rPr>
              <a:t>Sociological</a:t>
            </a:r>
            <a:r>
              <a:rPr sz="2400" b="0" spc="380" dirty="0">
                <a:solidFill>
                  <a:srgbClr val="001F5F"/>
                </a:solidFill>
                <a:latin typeface="Calibri Light"/>
                <a:cs typeface="Calibri Light"/>
              </a:rPr>
              <a:t> </a:t>
            </a:r>
            <a:r>
              <a:rPr sz="2400" b="0" dirty="0">
                <a:solidFill>
                  <a:srgbClr val="001F5F"/>
                </a:solidFill>
                <a:latin typeface="Calibri Light"/>
                <a:cs typeface="Calibri Light"/>
              </a:rPr>
              <a:t>–</a:t>
            </a:r>
            <a:r>
              <a:rPr sz="2400" b="0" spc="370" dirty="0">
                <a:solidFill>
                  <a:srgbClr val="001F5F"/>
                </a:solidFill>
                <a:latin typeface="Calibri Light"/>
                <a:cs typeface="Calibri Light"/>
              </a:rPr>
              <a:t> </a:t>
            </a:r>
            <a:r>
              <a:rPr sz="2400" b="0" spc="135" dirty="0">
                <a:solidFill>
                  <a:srgbClr val="C00000"/>
                </a:solidFill>
                <a:latin typeface="Calibri Light"/>
                <a:cs typeface="Calibri Light"/>
              </a:rPr>
              <a:t>removal</a:t>
            </a:r>
            <a:r>
              <a:rPr sz="2400" b="0" spc="345" dirty="0">
                <a:solidFill>
                  <a:srgbClr val="C00000"/>
                </a:solidFill>
                <a:latin typeface="Calibri Light"/>
                <a:cs typeface="Calibri Light"/>
              </a:rPr>
              <a:t> </a:t>
            </a:r>
            <a:r>
              <a:rPr sz="2400" b="0" spc="90" dirty="0">
                <a:solidFill>
                  <a:srgbClr val="C00000"/>
                </a:solidFill>
                <a:latin typeface="Calibri Light"/>
                <a:cs typeface="Calibri Light"/>
              </a:rPr>
              <a:t>of</a:t>
            </a:r>
            <a:r>
              <a:rPr sz="2400" b="0" spc="350" dirty="0">
                <a:solidFill>
                  <a:srgbClr val="C00000"/>
                </a:solidFill>
                <a:latin typeface="Calibri Light"/>
                <a:cs typeface="Calibri Light"/>
              </a:rPr>
              <a:t> </a:t>
            </a:r>
            <a:r>
              <a:rPr sz="2400" b="0" spc="140" dirty="0">
                <a:solidFill>
                  <a:srgbClr val="C00000"/>
                </a:solidFill>
                <a:latin typeface="Calibri Light"/>
                <a:cs typeface="Calibri Light"/>
              </a:rPr>
              <a:t>passive </a:t>
            </a:r>
            <a:r>
              <a:rPr sz="2400" b="0" spc="135" dirty="0">
                <a:solidFill>
                  <a:srgbClr val="C00000"/>
                </a:solidFill>
                <a:latin typeface="Calibri Light"/>
                <a:cs typeface="Calibri Light"/>
              </a:rPr>
              <a:t>smoking</a:t>
            </a:r>
            <a:endParaRPr sz="2400">
              <a:latin typeface="Calibri Light"/>
              <a:cs typeface="Calibri Light"/>
            </a:endParaRPr>
          </a:p>
        </p:txBody>
      </p:sp>
      <p:sp>
        <p:nvSpPr>
          <p:cNvPr id="6" name="object 6"/>
          <p:cNvSpPr txBox="1"/>
          <p:nvPr/>
        </p:nvSpPr>
        <p:spPr>
          <a:xfrm>
            <a:off x="1140358" y="4390390"/>
            <a:ext cx="5645785" cy="720725"/>
          </a:xfrm>
          <a:prstGeom prst="rect">
            <a:avLst/>
          </a:prstGeom>
        </p:spPr>
        <p:txBody>
          <a:bodyPr vert="horz" wrap="square" lIns="0" tIns="53975" rIns="0" bIns="0" rtlCol="0">
            <a:spAutoFit/>
          </a:bodyPr>
          <a:lstStyle/>
          <a:p>
            <a:pPr marL="354965" marR="5080" indent="-342900">
              <a:lnSpc>
                <a:spcPts val="2590"/>
              </a:lnSpc>
              <a:spcBef>
                <a:spcPts val="425"/>
              </a:spcBef>
              <a:buClr>
                <a:srgbClr val="E38312"/>
              </a:buClr>
              <a:buFont typeface="Arial"/>
              <a:buChar char="•"/>
              <a:tabLst>
                <a:tab pos="354965" algn="l"/>
              </a:tabLst>
            </a:pPr>
            <a:r>
              <a:rPr sz="2400" b="0" spc="145" dirty="0">
                <a:solidFill>
                  <a:srgbClr val="001F5F"/>
                </a:solidFill>
                <a:latin typeface="Calibri Light"/>
                <a:cs typeface="Calibri Light"/>
              </a:rPr>
              <a:t>Psychological</a:t>
            </a:r>
            <a:r>
              <a:rPr sz="2400" b="0" spc="395" dirty="0">
                <a:solidFill>
                  <a:srgbClr val="001F5F"/>
                </a:solidFill>
                <a:latin typeface="Calibri Light"/>
                <a:cs typeface="Calibri Light"/>
              </a:rPr>
              <a:t> </a:t>
            </a:r>
            <a:r>
              <a:rPr sz="2400" b="0" dirty="0">
                <a:solidFill>
                  <a:srgbClr val="001F5F"/>
                </a:solidFill>
                <a:latin typeface="Calibri Light"/>
                <a:cs typeface="Calibri Light"/>
              </a:rPr>
              <a:t>–</a:t>
            </a:r>
            <a:r>
              <a:rPr sz="2400" b="0" spc="380" dirty="0">
                <a:solidFill>
                  <a:srgbClr val="001F5F"/>
                </a:solidFill>
                <a:latin typeface="Calibri Light"/>
                <a:cs typeface="Calibri Light"/>
              </a:rPr>
              <a:t> </a:t>
            </a:r>
            <a:r>
              <a:rPr sz="2400" b="0" spc="160" dirty="0">
                <a:solidFill>
                  <a:srgbClr val="C00000"/>
                </a:solidFill>
                <a:latin typeface="Calibri Light"/>
                <a:cs typeface="Calibri Light"/>
              </a:rPr>
              <a:t>uplifting</a:t>
            </a:r>
            <a:r>
              <a:rPr sz="2400" b="0" spc="335"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55" dirty="0">
                <a:solidFill>
                  <a:srgbClr val="C00000"/>
                </a:solidFill>
                <a:latin typeface="Calibri Light"/>
                <a:cs typeface="Calibri Light"/>
              </a:rPr>
              <a:t> </a:t>
            </a:r>
            <a:r>
              <a:rPr sz="2400" b="0" spc="145" dirty="0">
                <a:solidFill>
                  <a:srgbClr val="C00000"/>
                </a:solidFill>
                <a:latin typeface="Calibri Light"/>
                <a:cs typeface="Calibri Light"/>
              </a:rPr>
              <a:t>positive </a:t>
            </a:r>
            <a:r>
              <a:rPr sz="2400" b="0" spc="100" dirty="0">
                <a:solidFill>
                  <a:srgbClr val="C00000"/>
                </a:solidFill>
                <a:latin typeface="Calibri Light"/>
                <a:cs typeface="Calibri Light"/>
              </a:rPr>
              <a:t>mood</a:t>
            </a:r>
            <a:endParaRPr sz="2400">
              <a:latin typeface="Calibri Light"/>
              <a:cs typeface="Calibri Light"/>
            </a:endParaRPr>
          </a:p>
        </p:txBody>
      </p:sp>
      <p:pic>
        <p:nvPicPr>
          <p:cNvPr id="7" name="object 7"/>
          <p:cNvPicPr/>
          <p:nvPr/>
        </p:nvPicPr>
        <p:blipFill>
          <a:blip r:embed="rId2" cstate="print"/>
          <a:stretch>
            <a:fillRect/>
          </a:stretch>
        </p:blipFill>
        <p:spPr>
          <a:xfrm>
            <a:off x="8564626" y="1555241"/>
            <a:ext cx="2809494" cy="2571368"/>
          </a:xfrm>
          <a:prstGeom prst="rect">
            <a:avLst/>
          </a:prstGeom>
        </p:spPr>
      </p:pic>
      <p:sp>
        <p:nvSpPr>
          <p:cNvPr id="8" name="object 8"/>
          <p:cNvSpPr txBox="1"/>
          <p:nvPr/>
        </p:nvSpPr>
        <p:spPr>
          <a:xfrm>
            <a:off x="8268461" y="4677283"/>
            <a:ext cx="3402329" cy="1101090"/>
          </a:xfrm>
          <a:prstGeom prst="rect">
            <a:avLst/>
          </a:prstGeom>
          <a:solidFill>
            <a:srgbClr val="AB610D"/>
          </a:solidFill>
          <a:ln w="15875">
            <a:solidFill>
              <a:srgbClr val="A75F09"/>
            </a:solidFill>
          </a:ln>
        </p:spPr>
        <p:txBody>
          <a:bodyPr vert="horz" wrap="square" lIns="0" tIns="239395" rIns="0" bIns="0" rtlCol="0">
            <a:spAutoFit/>
          </a:bodyPr>
          <a:lstStyle/>
          <a:p>
            <a:pPr marL="1905" algn="ctr">
              <a:lnSpc>
                <a:spcPct val="100000"/>
              </a:lnSpc>
              <a:spcBef>
                <a:spcPts val="1885"/>
              </a:spcBef>
            </a:pPr>
            <a:r>
              <a:rPr sz="2000" b="1" dirty="0">
                <a:solidFill>
                  <a:srgbClr val="FFFFFF"/>
                </a:solidFill>
                <a:latin typeface="Arial"/>
                <a:cs typeface="Arial"/>
              </a:rPr>
              <a:t>Source</a:t>
            </a:r>
            <a:r>
              <a:rPr sz="2000" b="1" spc="-40" dirty="0">
                <a:solidFill>
                  <a:srgbClr val="FFFFFF"/>
                </a:solidFill>
                <a:latin typeface="Arial"/>
                <a:cs typeface="Arial"/>
              </a:rPr>
              <a:t> </a:t>
            </a:r>
            <a:r>
              <a:rPr sz="2000" b="1" dirty="0">
                <a:solidFill>
                  <a:srgbClr val="FFFFFF"/>
                </a:solidFill>
                <a:latin typeface="Arial"/>
                <a:cs typeface="Arial"/>
              </a:rPr>
              <a:t>:</a:t>
            </a:r>
            <a:r>
              <a:rPr sz="2000" b="1" spc="-20" dirty="0">
                <a:solidFill>
                  <a:srgbClr val="FFFFFF"/>
                </a:solidFill>
                <a:latin typeface="Arial"/>
                <a:cs typeface="Arial"/>
              </a:rPr>
              <a:t> </a:t>
            </a:r>
            <a:r>
              <a:rPr sz="2000" b="1" dirty="0">
                <a:solidFill>
                  <a:srgbClr val="FFFFFF"/>
                </a:solidFill>
                <a:latin typeface="Arial"/>
                <a:cs typeface="Arial"/>
              </a:rPr>
              <a:t>(Mabhala</a:t>
            </a:r>
            <a:r>
              <a:rPr sz="2000" b="1" spc="-45" dirty="0">
                <a:solidFill>
                  <a:srgbClr val="FFFFFF"/>
                </a:solidFill>
                <a:latin typeface="Arial"/>
                <a:cs typeface="Arial"/>
              </a:rPr>
              <a:t> </a:t>
            </a:r>
            <a:r>
              <a:rPr sz="2000" b="1" i="1" dirty="0">
                <a:solidFill>
                  <a:srgbClr val="FFFFFF"/>
                </a:solidFill>
                <a:latin typeface="Arial"/>
                <a:cs typeface="Arial"/>
              </a:rPr>
              <a:t>et</a:t>
            </a:r>
            <a:r>
              <a:rPr sz="2000" b="1" i="1" spc="-20" dirty="0">
                <a:solidFill>
                  <a:srgbClr val="FFFFFF"/>
                </a:solidFill>
                <a:latin typeface="Arial"/>
                <a:cs typeface="Arial"/>
              </a:rPr>
              <a:t> al.,</a:t>
            </a:r>
            <a:endParaRPr sz="2000">
              <a:latin typeface="Arial"/>
              <a:cs typeface="Arial"/>
            </a:endParaRPr>
          </a:p>
          <a:p>
            <a:pPr algn="ctr">
              <a:lnSpc>
                <a:spcPct val="100000"/>
              </a:lnSpc>
              <a:spcBef>
                <a:spcPts val="5"/>
              </a:spcBef>
            </a:pPr>
            <a:r>
              <a:rPr sz="2000" b="1" spc="-10" dirty="0">
                <a:solidFill>
                  <a:srgbClr val="FFFFFF"/>
                </a:solidFill>
                <a:latin typeface="Arial"/>
                <a:cs typeface="Arial"/>
              </a:rPr>
              <a:t>2025)</a:t>
            </a:r>
            <a:endParaRPr sz="2000">
              <a:latin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1592580">
              <a:lnSpc>
                <a:spcPct val="100000"/>
              </a:lnSpc>
              <a:spcBef>
                <a:spcPts val="95"/>
              </a:spcBef>
            </a:pPr>
            <a:r>
              <a:rPr spc="-50" dirty="0"/>
              <a:t>Barriers</a:t>
            </a:r>
            <a:r>
              <a:rPr spc="-145" dirty="0"/>
              <a:t> </a:t>
            </a:r>
            <a:r>
              <a:rPr dirty="0"/>
              <a:t>to</a:t>
            </a:r>
            <a:r>
              <a:rPr spc="-165" dirty="0"/>
              <a:t> </a:t>
            </a:r>
            <a:r>
              <a:rPr spc="-35" dirty="0"/>
              <a:t>behaviour</a:t>
            </a:r>
          </a:p>
        </p:txBody>
      </p:sp>
      <p:sp>
        <p:nvSpPr>
          <p:cNvPr id="3" name="object 3"/>
          <p:cNvSpPr txBox="1"/>
          <p:nvPr/>
        </p:nvSpPr>
        <p:spPr>
          <a:xfrm>
            <a:off x="1140358" y="1524546"/>
            <a:ext cx="6042025" cy="2475230"/>
          </a:xfrm>
          <a:prstGeom prst="rect">
            <a:avLst/>
          </a:prstGeom>
        </p:spPr>
        <p:txBody>
          <a:bodyPr vert="horz" wrap="square" lIns="0" tIns="181610" rIns="0" bIns="0" rtlCol="0">
            <a:spAutoFit/>
          </a:bodyPr>
          <a:lstStyle/>
          <a:p>
            <a:pPr marL="12700">
              <a:lnSpc>
                <a:spcPct val="100000"/>
              </a:lnSpc>
              <a:spcBef>
                <a:spcPts val="1430"/>
              </a:spcBef>
            </a:pPr>
            <a:r>
              <a:rPr sz="2800" b="0" u="sng" spc="140" dirty="0">
                <a:solidFill>
                  <a:srgbClr val="001F5F"/>
                </a:solidFill>
                <a:uFill>
                  <a:solidFill>
                    <a:srgbClr val="001F5F"/>
                  </a:solidFill>
                </a:uFill>
                <a:latin typeface="Calibri Light"/>
                <a:cs typeface="Calibri Light"/>
              </a:rPr>
              <a:t>Health</a:t>
            </a:r>
            <a:r>
              <a:rPr sz="2800" b="0" u="sng" spc="345" dirty="0">
                <a:solidFill>
                  <a:srgbClr val="001F5F"/>
                </a:solidFill>
                <a:uFill>
                  <a:solidFill>
                    <a:srgbClr val="001F5F"/>
                  </a:solidFill>
                </a:uFill>
                <a:latin typeface="Calibri Light"/>
                <a:cs typeface="Calibri Light"/>
              </a:rPr>
              <a:t> </a:t>
            </a:r>
            <a:r>
              <a:rPr sz="2800" b="0" u="sng" spc="140" dirty="0">
                <a:solidFill>
                  <a:srgbClr val="001F5F"/>
                </a:solidFill>
                <a:uFill>
                  <a:solidFill>
                    <a:srgbClr val="001F5F"/>
                  </a:solidFill>
                </a:uFill>
                <a:latin typeface="Calibri Light"/>
                <a:cs typeface="Calibri Light"/>
              </a:rPr>
              <a:t>Belief</a:t>
            </a:r>
            <a:r>
              <a:rPr sz="2800" b="0" u="sng" spc="360" dirty="0">
                <a:solidFill>
                  <a:srgbClr val="001F5F"/>
                </a:solidFill>
                <a:uFill>
                  <a:solidFill>
                    <a:srgbClr val="001F5F"/>
                  </a:solidFill>
                </a:uFill>
                <a:latin typeface="Calibri Light"/>
                <a:cs typeface="Calibri Light"/>
              </a:rPr>
              <a:t> </a:t>
            </a:r>
            <a:r>
              <a:rPr sz="2800" b="0" u="sng" spc="120" dirty="0">
                <a:solidFill>
                  <a:srgbClr val="001F5F"/>
                </a:solidFill>
                <a:uFill>
                  <a:solidFill>
                    <a:srgbClr val="001F5F"/>
                  </a:solidFill>
                </a:uFill>
                <a:latin typeface="Calibri Light"/>
                <a:cs typeface="Calibri Light"/>
              </a:rPr>
              <a:t>Model</a:t>
            </a:r>
            <a:endParaRPr sz="2800">
              <a:latin typeface="Calibri Light"/>
              <a:cs typeface="Calibri Light"/>
            </a:endParaRPr>
          </a:p>
          <a:p>
            <a:pPr marL="354965" indent="-342265">
              <a:lnSpc>
                <a:spcPct val="100000"/>
              </a:lnSpc>
              <a:spcBef>
                <a:spcPts val="1140"/>
              </a:spcBef>
              <a:buClr>
                <a:srgbClr val="E38312"/>
              </a:buClr>
              <a:buFont typeface="Arial"/>
              <a:buChar char="•"/>
              <a:tabLst>
                <a:tab pos="354965" algn="l"/>
              </a:tabLst>
            </a:pPr>
            <a:r>
              <a:rPr sz="2400" b="0" spc="150" dirty="0">
                <a:solidFill>
                  <a:srgbClr val="C00000"/>
                </a:solidFill>
                <a:latin typeface="Calibri Light"/>
                <a:cs typeface="Calibri Light"/>
              </a:rPr>
              <a:t>Susceptibility</a:t>
            </a:r>
            <a:endParaRPr sz="2400">
              <a:latin typeface="Calibri Light"/>
              <a:cs typeface="Calibri Light"/>
            </a:endParaRPr>
          </a:p>
          <a:p>
            <a:pPr marL="354965" indent="-342265">
              <a:lnSpc>
                <a:spcPts val="2735"/>
              </a:lnSpc>
              <a:spcBef>
                <a:spcPts val="1120"/>
              </a:spcBef>
              <a:buClr>
                <a:srgbClr val="E38312"/>
              </a:buClr>
              <a:buFont typeface="Arial"/>
              <a:buChar char="•"/>
              <a:tabLst>
                <a:tab pos="354965" algn="l"/>
              </a:tabLst>
            </a:pPr>
            <a:r>
              <a:rPr sz="2400" b="0" spc="170" dirty="0">
                <a:solidFill>
                  <a:srgbClr val="C00000"/>
                </a:solidFill>
                <a:latin typeface="Calibri Light"/>
                <a:cs typeface="Calibri Light"/>
              </a:rPr>
              <a:t>Smoking-</a:t>
            </a:r>
            <a:r>
              <a:rPr sz="2400" b="0" spc="135" dirty="0">
                <a:solidFill>
                  <a:srgbClr val="C00000"/>
                </a:solidFill>
                <a:latin typeface="Calibri Light"/>
                <a:cs typeface="Calibri Light"/>
              </a:rPr>
              <a:t>related</a:t>
            </a:r>
            <a:r>
              <a:rPr sz="2400" b="0" spc="355" dirty="0">
                <a:solidFill>
                  <a:srgbClr val="C00000"/>
                </a:solidFill>
                <a:latin typeface="Calibri Light"/>
                <a:cs typeface="Calibri Light"/>
              </a:rPr>
              <a:t> </a:t>
            </a:r>
            <a:r>
              <a:rPr sz="2400" b="0" spc="160" dirty="0">
                <a:solidFill>
                  <a:srgbClr val="C00000"/>
                </a:solidFill>
                <a:latin typeface="Calibri Light"/>
                <a:cs typeface="Calibri Light"/>
              </a:rPr>
              <a:t>illnesses</a:t>
            </a:r>
            <a:r>
              <a:rPr sz="2400" b="0" spc="360" dirty="0">
                <a:solidFill>
                  <a:srgbClr val="C00000"/>
                </a:solidFill>
                <a:latin typeface="Calibri Light"/>
                <a:cs typeface="Calibri Light"/>
              </a:rPr>
              <a:t> </a:t>
            </a:r>
            <a:r>
              <a:rPr sz="2400" b="0" spc="140" dirty="0">
                <a:solidFill>
                  <a:srgbClr val="C00000"/>
                </a:solidFill>
                <a:latin typeface="Calibri Light"/>
                <a:cs typeface="Calibri Light"/>
              </a:rPr>
              <a:t>happen</a:t>
            </a:r>
            <a:r>
              <a:rPr sz="2400" b="0" spc="355" dirty="0">
                <a:solidFill>
                  <a:srgbClr val="C00000"/>
                </a:solidFill>
                <a:latin typeface="Calibri Light"/>
                <a:cs typeface="Calibri Light"/>
              </a:rPr>
              <a:t> </a:t>
            </a:r>
            <a:r>
              <a:rPr sz="2400" b="0" spc="105" dirty="0">
                <a:solidFill>
                  <a:srgbClr val="C00000"/>
                </a:solidFill>
                <a:latin typeface="Calibri Light"/>
                <a:cs typeface="Calibri Light"/>
              </a:rPr>
              <a:t>much</a:t>
            </a:r>
            <a:endParaRPr sz="2400">
              <a:latin typeface="Calibri Light"/>
              <a:cs typeface="Calibri Light"/>
            </a:endParaRPr>
          </a:p>
          <a:p>
            <a:pPr marL="354965">
              <a:lnSpc>
                <a:spcPts val="2735"/>
              </a:lnSpc>
            </a:pPr>
            <a:r>
              <a:rPr sz="2400" b="0" spc="125" dirty="0">
                <a:solidFill>
                  <a:srgbClr val="C00000"/>
                </a:solidFill>
                <a:latin typeface="Calibri Light"/>
                <a:cs typeface="Calibri Light"/>
              </a:rPr>
              <a:t>later</a:t>
            </a:r>
            <a:endParaRPr sz="2400">
              <a:latin typeface="Calibri Light"/>
              <a:cs typeface="Calibri Light"/>
            </a:endParaRPr>
          </a:p>
          <a:p>
            <a:pPr marL="354965" indent="-342265">
              <a:lnSpc>
                <a:spcPct val="100000"/>
              </a:lnSpc>
              <a:spcBef>
                <a:spcPts val="1100"/>
              </a:spcBef>
              <a:buClr>
                <a:srgbClr val="E38312"/>
              </a:buClr>
              <a:buFont typeface="Arial"/>
              <a:buChar char="•"/>
              <a:tabLst>
                <a:tab pos="354965" algn="l"/>
              </a:tabLst>
            </a:pPr>
            <a:r>
              <a:rPr sz="2400" b="0" spc="145" dirty="0">
                <a:solidFill>
                  <a:srgbClr val="C00000"/>
                </a:solidFill>
                <a:latin typeface="Calibri Light"/>
                <a:cs typeface="Calibri Light"/>
              </a:rPr>
              <a:t>Resistance</a:t>
            </a:r>
            <a:r>
              <a:rPr sz="2400" b="0" spc="325" dirty="0">
                <a:solidFill>
                  <a:srgbClr val="C00000"/>
                </a:solidFill>
                <a:latin typeface="Calibri Light"/>
                <a:cs typeface="Calibri Light"/>
              </a:rPr>
              <a:t> </a:t>
            </a:r>
            <a:r>
              <a:rPr sz="2400" b="0" spc="90" dirty="0">
                <a:solidFill>
                  <a:srgbClr val="C00000"/>
                </a:solidFill>
                <a:latin typeface="Calibri Light"/>
                <a:cs typeface="Calibri Light"/>
              </a:rPr>
              <a:t>to</a:t>
            </a:r>
            <a:r>
              <a:rPr sz="2400" b="0" spc="350" dirty="0">
                <a:solidFill>
                  <a:srgbClr val="C00000"/>
                </a:solidFill>
                <a:latin typeface="Calibri Light"/>
                <a:cs typeface="Calibri Light"/>
              </a:rPr>
              <a:t> </a:t>
            </a:r>
            <a:r>
              <a:rPr sz="2400" b="0" spc="114" dirty="0">
                <a:solidFill>
                  <a:srgbClr val="C00000"/>
                </a:solidFill>
                <a:latin typeface="Calibri Light"/>
                <a:cs typeface="Calibri Light"/>
              </a:rPr>
              <a:t>the</a:t>
            </a:r>
            <a:r>
              <a:rPr sz="2400" b="0" spc="340" dirty="0">
                <a:solidFill>
                  <a:srgbClr val="C00000"/>
                </a:solidFill>
                <a:latin typeface="Calibri Light"/>
                <a:cs typeface="Calibri Light"/>
              </a:rPr>
              <a:t> </a:t>
            </a:r>
            <a:r>
              <a:rPr sz="2400" b="0" spc="140" dirty="0">
                <a:solidFill>
                  <a:srgbClr val="C00000"/>
                </a:solidFill>
                <a:latin typeface="Calibri Light"/>
                <a:cs typeface="Calibri Light"/>
              </a:rPr>
              <a:t>barriers</a:t>
            </a:r>
            <a:endParaRPr sz="2400">
              <a:latin typeface="Calibri Light"/>
              <a:cs typeface="Calibri Light"/>
            </a:endParaRPr>
          </a:p>
        </p:txBody>
      </p:sp>
      <p:sp>
        <p:nvSpPr>
          <p:cNvPr id="4" name="object 4"/>
          <p:cNvSpPr txBox="1"/>
          <p:nvPr/>
        </p:nvSpPr>
        <p:spPr>
          <a:xfrm>
            <a:off x="1140358" y="4623561"/>
            <a:ext cx="5801995" cy="720725"/>
          </a:xfrm>
          <a:prstGeom prst="rect">
            <a:avLst/>
          </a:prstGeom>
        </p:spPr>
        <p:txBody>
          <a:bodyPr vert="horz" wrap="square" lIns="0" tIns="12700" rIns="0" bIns="0" rtlCol="0">
            <a:spAutoFit/>
          </a:bodyPr>
          <a:lstStyle/>
          <a:p>
            <a:pPr marL="354965" indent="-342265">
              <a:lnSpc>
                <a:spcPts val="2735"/>
              </a:lnSpc>
              <a:spcBef>
                <a:spcPts val="100"/>
              </a:spcBef>
              <a:buClr>
                <a:srgbClr val="E38312"/>
              </a:buClr>
              <a:buFont typeface="Arial"/>
              <a:buChar char="•"/>
              <a:tabLst>
                <a:tab pos="354965" algn="l"/>
              </a:tabLst>
            </a:pPr>
            <a:r>
              <a:rPr sz="2400" b="0" spc="140" dirty="0">
                <a:solidFill>
                  <a:srgbClr val="C00000"/>
                </a:solidFill>
                <a:latin typeface="Calibri Light"/>
                <a:cs typeface="Calibri Light"/>
              </a:rPr>
              <a:t>Stress</a:t>
            </a:r>
            <a:r>
              <a:rPr sz="2400" b="0" spc="330"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40" dirty="0">
                <a:solidFill>
                  <a:srgbClr val="C00000"/>
                </a:solidFill>
                <a:latin typeface="Calibri Light"/>
                <a:cs typeface="Calibri Light"/>
              </a:rPr>
              <a:t> </a:t>
            </a:r>
            <a:r>
              <a:rPr sz="2400" b="0" spc="150" dirty="0">
                <a:solidFill>
                  <a:srgbClr val="C00000"/>
                </a:solidFill>
                <a:latin typeface="Calibri Light"/>
                <a:cs typeface="Calibri Light"/>
              </a:rPr>
              <a:t>withdrawal</a:t>
            </a:r>
            <a:r>
              <a:rPr sz="2400" b="0" spc="350" dirty="0">
                <a:solidFill>
                  <a:srgbClr val="C00000"/>
                </a:solidFill>
                <a:latin typeface="Calibri Light"/>
                <a:cs typeface="Calibri Light"/>
              </a:rPr>
              <a:t> </a:t>
            </a:r>
            <a:r>
              <a:rPr sz="2400" b="0" dirty="0">
                <a:solidFill>
                  <a:srgbClr val="C00000"/>
                </a:solidFill>
                <a:latin typeface="Calibri Light"/>
                <a:cs typeface="Calibri Light"/>
              </a:rPr>
              <a:t>(</a:t>
            </a:r>
            <a:r>
              <a:rPr sz="2400" b="0" spc="-275" dirty="0">
                <a:solidFill>
                  <a:srgbClr val="C00000"/>
                </a:solidFill>
                <a:latin typeface="Calibri Light"/>
                <a:cs typeface="Calibri Light"/>
              </a:rPr>
              <a:t> </a:t>
            </a:r>
            <a:r>
              <a:rPr sz="2400" b="0" spc="120" dirty="0">
                <a:solidFill>
                  <a:srgbClr val="C00000"/>
                </a:solidFill>
                <a:latin typeface="Calibri Light"/>
                <a:cs typeface="Calibri Light"/>
              </a:rPr>
              <a:t>Onwuzo</a:t>
            </a:r>
            <a:r>
              <a:rPr sz="2400" b="0" spc="345" dirty="0">
                <a:solidFill>
                  <a:srgbClr val="C00000"/>
                </a:solidFill>
                <a:latin typeface="Calibri Light"/>
                <a:cs typeface="Calibri Light"/>
              </a:rPr>
              <a:t> </a:t>
            </a:r>
            <a:r>
              <a:rPr sz="2400" b="0" i="1" spc="95" dirty="0">
                <a:solidFill>
                  <a:srgbClr val="C00000"/>
                </a:solidFill>
                <a:latin typeface="Calibri Light"/>
                <a:cs typeface="Calibri Light"/>
              </a:rPr>
              <a:t>et</a:t>
            </a:r>
            <a:r>
              <a:rPr sz="2400" b="0" i="1" spc="370" dirty="0">
                <a:solidFill>
                  <a:srgbClr val="C00000"/>
                </a:solidFill>
                <a:latin typeface="Calibri Light"/>
                <a:cs typeface="Calibri Light"/>
              </a:rPr>
              <a:t> </a:t>
            </a:r>
            <a:r>
              <a:rPr sz="2400" b="0" i="1" spc="120" dirty="0">
                <a:solidFill>
                  <a:srgbClr val="C00000"/>
                </a:solidFill>
                <a:latin typeface="Calibri Light"/>
                <a:cs typeface="Calibri Light"/>
              </a:rPr>
              <a:t>al.,</a:t>
            </a:r>
            <a:endParaRPr sz="2400">
              <a:latin typeface="Calibri Light"/>
              <a:cs typeface="Calibri Light"/>
            </a:endParaRPr>
          </a:p>
          <a:p>
            <a:pPr marL="354965">
              <a:lnSpc>
                <a:spcPts val="2735"/>
              </a:lnSpc>
            </a:pPr>
            <a:r>
              <a:rPr sz="2400" b="0" spc="145" dirty="0">
                <a:solidFill>
                  <a:srgbClr val="C00000"/>
                </a:solidFill>
                <a:latin typeface="Calibri Light"/>
                <a:cs typeface="Calibri Light"/>
              </a:rPr>
              <a:t>2024).</a:t>
            </a:r>
            <a:endParaRPr sz="2400">
              <a:latin typeface="Calibri Light"/>
              <a:cs typeface="Calibri Light"/>
            </a:endParaRPr>
          </a:p>
        </p:txBody>
      </p:sp>
      <p:pic>
        <p:nvPicPr>
          <p:cNvPr id="5" name="object 5"/>
          <p:cNvPicPr/>
          <p:nvPr/>
        </p:nvPicPr>
        <p:blipFill>
          <a:blip r:embed="rId2" cstate="print"/>
          <a:stretch>
            <a:fillRect/>
          </a:stretch>
        </p:blipFill>
        <p:spPr>
          <a:xfrm>
            <a:off x="8022335" y="1725802"/>
            <a:ext cx="3657091" cy="3104769"/>
          </a:xfrm>
          <a:prstGeom prst="rect">
            <a:avLst/>
          </a:prstGeom>
        </p:spPr>
      </p:pic>
      <p:sp>
        <p:nvSpPr>
          <p:cNvPr id="6" name="object 6"/>
          <p:cNvSpPr txBox="1"/>
          <p:nvPr/>
        </p:nvSpPr>
        <p:spPr>
          <a:xfrm>
            <a:off x="8268461" y="4677283"/>
            <a:ext cx="3402329" cy="1101090"/>
          </a:xfrm>
          <a:prstGeom prst="rect">
            <a:avLst/>
          </a:prstGeom>
          <a:solidFill>
            <a:srgbClr val="FFFF00"/>
          </a:solidFill>
          <a:ln w="15875">
            <a:solidFill>
              <a:srgbClr val="A75F09"/>
            </a:solidFill>
          </a:ln>
        </p:spPr>
        <p:txBody>
          <a:bodyPr vert="horz" wrap="square" lIns="0" tIns="348615" rIns="0" bIns="0" rtlCol="0">
            <a:spAutoFit/>
          </a:bodyPr>
          <a:lstStyle/>
          <a:p>
            <a:pPr marL="327660">
              <a:lnSpc>
                <a:spcPct val="100000"/>
              </a:lnSpc>
              <a:spcBef>
                <a:spcPts val="2745"/>
              </a:spcBef>
            </a:pPr>
            <a:r>
              <a:rPr sz="2400" b="1" dirty="0">
                <a:solidFill>
                  <a:srgbClr val="C00000"/>
                </a:solidFill>
                <a:latin typeface="Calibri"/>
                <a:cs typeface="Calibri"/>
              </a:rPr>
              <a:t>Source</a:t>
            </a:r>
            <a:r>
              <a:rPr sz="2400" b="1" spc="-60" dirty="0">
                <a:solidFill>
                  <a:srgbClr val="C00000"/>
                </a:solidFill>
                <a:latin typeface="Calibri"/>
                <a:cs typeface="Calibri"/>
              </a:rPr>
              <a:t> </a:t>
            </a:r>
            <a:r>
              <a:rPr sz="2400" b="1" dirty="0">
                <a:solidFill>
                  <a:srgbClr val="C00000"/>
                </a:solidFill>
                <a:latin typeface="Calibri"/>
                <a:cs typeface="Calibri"/>
              </a:rPr>
              <a:t>:</a:t>
            </a:r>
            <a:r>
              <a:rPr sz="2400" b="1" spc="-50" dirty="0">
                <a:solidFill>
                  <a:srgbClr val="C00000"/>
                </a:solidFill>
                <a:latin typeface="Calibri"/>
                <a:cs typeface="Calibri"/>
              </a:rPr>
              <a:t> </a:t>
            </a:r>
            <a:r>
              <a:rPr sz="2400" b="1" dirty="0">
                <a:solidFill>
                  <a:srgbClr val="C00000"/>
                </a:solidFill>
                <a:latin typeface="Calibri"/>
                <a:cs typeface="Calibri"/>
              </a:rPr>
              <a:t>(Mirza,</a:t>
            </a:r>
            <a:r>
              <a:rPr sz="2400" b="1" spc="-55" dirty="0">
                <a:solidFill>
                  <a:srgbClr val="C00000"/>
                </a:solidFill>
                <a:latin typeface="Calibri"/>
                <a:cs typeface="Calibri"/>
              </a:rPr>
              <a:t> </a:t>
            </a:r>
            <a:r>
              <a:rPr sz="2400" b="1" spc="-20" dirty="0">
                <a:solidFill>
                  <a:srgbClr val="C00000"/>
                </a:solidFill>
                <a:latin typeface="Calibri"/>
                <a:cs typeface="Calibri"/>
              </a:rPr>
              <a:t>2023)</a:t>
            </a:r>
            <a:endParaRPr sz="2400">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sp>
          <p:nvSpPr>
            <p:cNvPr id="4" name="object 4"/>
            <p:cNvSpPr/>
            <p:nvPr/>
          </p:nvSpPr>
          <p:spPr>
            <a:xfrm>
              <a:off x="0" y="6400799"/>
              <a:ext cx="12192000" cy="457200"/>
            </a:xfrm>
            <a:custGeom>
              <a:avLst/>
              <a:gdLst/>
              <a:ahLst/>
              <a:cxnLst/>
              <a:rect l="l" t="t" r="r" b="b"/>
              <a:pathLst>
                <a:path w="12192000" h="457200">
                  <a:moveTo>
                    <a:pt x="12192000" y="0"/>
                  </a:moveTo>
                  <a:lnTo>
                    <a:pt x="0" y="0"/>
                  </a:lnTo>
                  <a:lnTo>
                    <a:pt x="0" y="457199"/>
                  </a:lnTo>
                  <a:lnTo>
                    <a:pt x="12192000" y="457199"/>
                  </a:lnTo>
                  <a:lnTo>
                    <a:pt x="12192000" y="0"/>
                  </a:lnTo>
                  <a:close/>
                </a:path>
              </a:pathLst>
            </a:custGeom>
            <a:solidFill>
              <a:srgbClr val="BC572C"/>
            </a:solidFill>
          </p:spPr>
          <p:txBody>
            <a:bodyPr wrap="square" lIns="0" tIns="0" rIns="0" bIns="0" rtlCol="0"/>
            <a:lstStyle/>
            <a:p>
              <a:endParaRPr/>
            </a:p>
          </p:txBody>
        </p:sp>
        <p:sp>
          <p:nvSpPr>
            <p:cNvPr id="5" name="object 5"/>
            <p:cNvSpPr/>
            <p:nvPr/>
          </p:nvSpPr>
          <p:spPr>
            <a:xfrm>
              <a:off x="0" y="6334319"/>
              <a:ext cx="12192000" cy="66040"/>
            </a:xfrm>
            <a:custGeom>
              <a:avLst/>
              <a:gdLst/>
              <a:ahLst/>
              <a:cxnLst/>
              <a:rect l="l" t="t" r="r" b="b"/>
              <a:pathLst>
                <a:path w="12192000" h="66039">
                  <a:moveTo>
                    <a:pt x="12192000" y="0"/>
                  </a:moveTo>
                  <a:lnTo>
                    <a:pt x="0" y="0"/>
                  </a:lnTo>
                  <a:lnTo>
                    <a:pt x="0" y="65998"/>
                  </a:lnTo>
                  <a:lnTo>
                    <a:pt x="12192000" y="65998"/>
                  </a:lnTo>
                  <a:lnTo>
                    <a:pt x="12192000" y="0"/>
                  </a:lnTo>
                  <a:close/>
                </a:path>
              </a:pathLst>
            </a:custGeom>
            <a:solidFill>
              <a:srgbClr val="E38312"/>
            </a:solidFill>
          </p:spPr>
          <p:txBody>
            <a:bodyPr wrap="square" lIns="0" tIns="0" rIns="0" bIns="0" rtlCol="0"/>
            <a:lstStyle/>
            <a:p>
              <a:endParaRPr/>
            </a:p>
          </p:txBody>
        </p:sp>
      </p:grpSp>
      <p:sp>
        <p:nvSpPr>
          <p:cNvPr id="6" name="object 6" descr="$PPTXTitle"/>
          <p:cNvSpPr txBox="1">
            <a:spLocks noGrp="1"/>
          </p:cNvSpPr>
          <p:nvPr>
            <p:ph type="title"/>
          </p:nvPr>
        </p:nvSpPr>
        <p:spPr>
          <a:xfrm>
            <a:off x="4230751" y="335406"/>
            <a:ext cx="3687445" cy="452120"/>
          </a:xfrm>
          <a:prstGeom prst="rect">
            <a:avLst/>
          </a:prstGeom>
        </p:spPr>
        <p:txBody>
          <a:bodyPr vert="horz" wrap="square" lIns="0" tIns="12065" rIns="0" bIns="0" rtlCol="0">
            <a:spAutoFit/>
          </a:bodyPr>
          <a:lstStyle/>
          <a:p>
            <a:pPr marL="12700">
              <a:lnSpc>
                <a:spcPct val="100000"/>
              </a:lnSpc>
              <a:spcBef>
                <a:spcPts val="95"/>
              </a:spcBef>
            </a:pPr>
            <a:r>
              <a:rPr spc="-50" dirty="0"/>
              <a:t>Solution</a:t>
            </a:r>
            <a:r>
              <a:rPr spc="-145" dirty="0"/>
              <a:t> </a:t>
            </a:r>
            <a:r>
              <a:rPr dirty="0"/>
              <a:t>to</a:t>
            </a:r>
            <a:r>
              <a:rPr spc="-160" dirty="0"/>
              <a:t> </a:t>
            </a:r>
            <a:r>
              <a:rPr spc="-40" dirty="0"/>
              <a:t>challenges</a:t>
            </a:r>
          </a:p>
        </p:txBody>
      </p:sp>
      <p:graphicFrame>
        <p:nvGraphicFramePr>
          <p:cNvPr id="7" name="object 7"/>
          <p:cNvGraphicFramePr>
            <a:graphicFrameLocks noGrp="1"/>
          </p:cNvGraphicFramePr>
          <p:nvPr/>
        </p:nvGraphicFramePr>
        <p:xfrm>
          <a:off x="1055065" y="935355"/>
          <a:ext cx="10241915" cy="5125720"/>
        </p:xfrm>
        <a:graphic>
          <a:graphicData uri="http://schemas.openxmlformats.org/drawingml/2006/table">
            <a:tbl>
              <a:tblPr firstRow="1" bandRow="1">
                <a:tableStyleId>{2D5ABB26-0587-4C30-8999-92F81FD0307C}</a:tableStyleId>
              </a:tblPr>
              <a:tblGrid>
                <a:gridCol w="146050">
                  <a:extLst>
                    <a:ext uri="{9D8B030D-6E8A-4147-A177-3AD203B41FA5}">
                      <a16:colId xmlns:a16="http://schemas.microsoft.com/office/drawing/2014/main" val="20000"/>
                    </a:ext>
                  </a:extLst>
                </a:gridCol>
                <a:gridCol w="4337050">
                  <a:extLst>
                    <a:ext uri="{9D8B030D-6E8A-4147-A177-3AD203B41FA5}">
                      <a16:colId xmlns:a16="http://schemas.microsoft.com/office/drawing/2014/main" val="20001"/>
                    </a:ext>
                  </a:extLst>
                </a:gridCol>
                <a:gridCol w="5538470">
                  <a:extLst>
                    <a:ext uri="{9D8B030D-6E8A-4147-A177-3AD203B41FA5}">
                      <a16:colId xmlns:a16="http://schemas.microsoft.com/office/drawing/2014/main" val="20002"/>
                    </a:ext>
                  </a:extLst>
                </a:gridCol>
                <a:gridCol w="220345">
                  <a:extLst>
                    <a:ext uri="{9D8B030D-6E8A-4147-A177-3AD203B41FA5}">
                      <a16:colId xmlns:a16="http://schemas.microsoft.com/office/drawing/2014/main" val="20003"/>
                    </a:ext>
                  </a:extLst>
                </a:gridCol>
              </a:tblGrid>
              <a:tr h="760095">
                <a:tc gridSpan="2">
                  <a:txBody>
                    <a:bodyPr/>
                    <a:lstStyle/>
                    <a:p>
                      <a:pPr marL="63500">
                        <a:lnSpc>
                          <a:spcPct val="100000"/>
                        </a:lnSpc>
                        <a:spcBef>
                          <a:spcPts val="1480"/>
                        </a:spcBef>
                      </a:pPr>
                      <a:r>
                        <a:rPr sz="2800" b="1" dirty="0">
                          <a:solidFill>
                            <a:srgbClr val="FFFFFF"/>
                          </a:solidFill>
                          <a:latin typeface="Calibri"/>
                          <a:cs typeface="Calibri"/>
                        </a:rPr>
                        <a:t>Individual</a:t>
                      </a:r>
                      <a:r>
                        <a:rPr sz="2800" b="1" spc="-110" dirty="0">
                          <a:solidFill>
                            <a:srgbClr val="FFFFFF"/>
                          </a:solidFill>
                          <a:latin typeface="Calibri"/>
                          <a:cs typeface="Calibri"/>
                        </a:rPr>
                        <a:t> </a:t>
                      </a:r>
                      <a:r>
                        <a:rPr sz="2800" b="1" spc="-10" dirty="0">
                          <a:solidFill>
                            <a:srgbClr val="FFFFFF"/>
                          </a:solidFill>
                          <a:latin typeface="Calibri"/>
                          <a:cs typeface="Calibri"/>
                        </a:rPr>
                        <a:t>challenges</a:t>
                      </a:r>
                      <a:endParaRPr sz="2800">
                        <a:latin typeface="Calibri"/>
                        <a:cs typeface="Calibri"/>
                      </a:endParaRPr>
                    </a:p>
                  </a:txBody>
                  <a:tcPr marL="0" marR="0" marT="187960" marB="0">
                    <a:lnL w="12700">
                      <a:solidFill>
                        <a:srgbClr val="FFFFFF"/>
                      </a:solidFill>
                      <a:prstDash val="solid"/>
                    </a:lnL>
                    <a:lnR w="12700">
                      <a:solidFill>
                        <a:srgbClr val="FFFFFF"/>
                      </a:solidFill>
                      <a:prstDash val="solid"/>
                    </a:lnR>
                    <a:lnT w="12700">
                      <a:solidFill>
                        <a:srgbClr val="FFFFFF"/>
                      </a:solidFill>
                      <a:prstDash val="solid"/>
                    </a:lnT>
                    <a:solidFill>
                      <a:srgbClr val="E38312"/>
                    </a:solidFill>
                  </a:tcPr>
                </a:tc>
                <a:tc hMerge="1">
                  <a:txBody>
                    <a:bodyPr/>
                    <a:lstStyle/>
                    <a:p>
                      <a:endParaRPr/>
                    </a:p>
                  </a:txBody>
                  <a:tcPr marL="0" marR="0" marT="0" marB="0"/>
                </a:tc>
                <a:tc gridSpan="2">
                  <a:txBody>
                    <a:bodyPr/>
                    <a:lstStyle/>
                    <a:p>
                      <a:pPr marL="63500">
                        <a:lnSpc>
                          <a:spcPct val="100000"/>
                        </a:lnSpc>
                        <a:spcBef>
                          <a:spcPts val="1480"/>
                        </a:spcBef>
                      </a:pPr>
                      <a:r>
                        <a:rPr sz="2800" b="1" dirty="0">
                          <a:solidFill>
                            <a:srgbClr val="FFFFFF"/>
                          </a:solidFill>
                          <a:latin typeface="Calibri"/>
                          <a:cs typeface="Calibri"/>
                        </a:rPr>
                        <a:t>Solutions</a:t>
                      </a:r>
                      <a:r>
                        <a:rPr sz="2800" b="1" spc="-55" dirty="0">
                          <a:solidFill>
                            <a:srgbClr val="FFFFFF"/>
                          </a:solidFill>
                          <a:latin typeface="Calibri"/>
                          <a:cs typeface="Calibri"/>
                        </a:rPr>
                        <a:t> </a:t>
                      </a:r>
                      <a:r>
                        <a:rPr sz="2800" b="1" dirty="0">
                          <a:solidFill>
                            <a:srgbClr val="FFFFFF"/>
                          </a:solidFill>
                          <a:latin typeface="Calibri"/>
                          <a:cs typeface="Calibri"/>
                        </a:rPr>
                        <a:t>in</a:t>
                      </a:r>
                      <a:r>
                        <a:rPr sz="2800" b="1" spc="-55" dirty="0">
                          <a:solidFill>
                            <a:srgbClr val="FFFFFF"/>
                          </a:solidFill>
                          <a:latin typeface="Calibri"/>
                          <a:cs typeface="Calibri"/>
                        </a:rPr>
                        <a:t> </a:t>
                      </a:r>
                      <a:r>
                        <a:rPr sz="2800" b="1" dirty="0">
                          <a:solidFill>
                            <a:srgbClr val="FFFFFF"/>
                          </a:solidFill>
                          <a:latin typeface="Calibri"/>
                          <a:cs typeface="Calibri"/>
                        </a:rPr>
                        <a:t>the</a:t>
                      </a:r>
                      <a:r>
                        <a:rPr sz="2800" b="1" spc="-50" dirty="0">
                          <a:solidFill>
                            <a:srgbClr val="FFFFFF"/>
                          </a:solidFill>
                          <a:latin typeface="Calibri"/>
                          <a:cs typeface="Calibri"/>
                        </a:rPr>
                        <a:t> </a:t>
                      </a:r>
                      <a:r>
                        <a:rPr sz="2800" b="1" spc="-10" dirty="0">
                          <a:solidFill>
                            <a:srgbClr val="FFFFFF"/>
                          </a:solidFill>
                          <a:latin typeface="Calibri"/>
                          <a:cs typeface="Calibri"/>
                        </a:rPr>
                        <a:t>campaign</a:t>
                      </a:r>
                      <a:endParaRPr sz="2800">
                        <a:latin typeface="Calibri"/>
                        <a:cs typeface="Calibri"/>
                      </a:endParaRPr>
                    </a:p>
                  </a:txBody>
                  <a:tcPr marL="0" marR="0" marT="187960" marB="0">
                    <a:lnL w="12700">
                      <a:solidFill>
                        <a:srgbClr val="FFFFFF"/>
                      </a:solidFill>
                      <a:prstDash val="solid"/>
                    </a:lnL>
                    <a:lnR w="12700">
                      <a:solidFill>
                        <a:srgbClr val="FFFFFF"/>
                      </a:solidFill>
                      <a:prstDash val="solid"/>
                    </a:lnR>
                    <a:lnT w="12700">
                      <a:solidFill>
                        <a:srgbClr val="FFFFFF"/>
                      </a:solidFill>
                      <a:prstDash val="solid"/>
                    </a:lnT>
                    <a:solidFill>
                      <a:srgbClr val="E38312"/>
                    </a:solidFill>
                  </a:tcPr>
                </a:tc>
                <a:tc hMerge="1">
                  <a:txBody>
                    <a:bodyPr/>
                    <a:lstStyle/>
                    <a:p>
                      <a:endParaRPr/>
                    </a:p>
                  </a:txBody>
                  <a:tcPr marL="0" marR="0" marT="0" marB="0"/>
                </a:tc>
                <a:extLst>
                  <a:ext uri="{0D108BD9-81ED-4DB2-BD59-A6C34878D82A}">
                    <a16:rowId xmlns:a16="http://schemas.microsoft.com/office/drawing/2014/main" val="10000"/>
                  </a:ext>
                </a:extLst>
              </a:tr>
              <a:tr h="631825">
                <a:tc gridSpan="2">
                  <a:txBody>
                    <a:bodyPr/>
                    <a:lstStyle/>
                    <a:p>
                      <a:pPr marL="63500">
                        <a:lnSpc>
                          <a:spcPct val="100000"/>
                        </a:lnSpc>
                        <a:spcBef>
                          <a:spcPts val="1185"/>
                        </a:spcBef>
                      </a:pPr>
                      <a:r>
                        <a:rPr sz="2400" b="1" dirty="0">
                          <a:solidFill>
                            <a:srgbClr val="C00000"/>
                          </a:solidFill>
                          <a:latin typeface="Calibri"/>
                          <a:cs typeface="Calibri"/>
                        </a:rPr>
                        <a:t>Nicotine</a:t>
                      </a:r>
                      <a:r>
                        <a:rPr sz="2400" b="1" spc="-55" dirty="0">
                          <a:solidFill>
                            <a:srgbClr val="C00000"/>
                          </a:solidFill>
                          <a:latin typeface="Calibri"/>
                          <a:cs typeface="Calibri"/>
                        </a:rPr>
                        <a:t> </a:t>
                      </a:r>
                      <a:r>
                        <a:rPr sz="2400" b="1" spc="-10" dirty="0">
                          <a:solidFill>
                            <a:srgbClr val="C00000"/>
                          </a:solidFill>
                          <a:latin typeface="Calibri"/>
                          <a:cs typeface="Calibri"/>
                        </a:rPr>
                        <a:t>cravings</a:t>
                      </a:r>
                      <a:endParaRPr sz="2400">
                        <a:latin typeface="Calibri"/>
                        <a:cs typeface="Calibri"/>
                      </a:endParaRPr>
                    </a:p>
                  </a:txBody>
                  <a:tcPr marL="0" marR="0" marT="150495" marB="0">
                    <a:lnL w="12700">
                      <a:solidFill>
                        <a:srgbClr val="FFFFFF"/>
                      </a:solidFill>
                      <a:prstDash val="solid"/>
                    </a:lnL>
                    <a:lnR w="12700">
                      <a:solidFill>
                        <a:srgbClr val="FFFFFF"/>
                      </a:solidFill>
                      <a:prstDash val="solid"/>
                    </a:lnR>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185"/>
                        </a:spcBef>
                      </a:pPr>
                      <a:r>
                        <a:rPr sz="2400" b="1" dirty="0">
                          <a:solidFill>
                            <a:srgbClr val="6C6834"/>
                          </a:solidFill>
                          <a:latin typeface="Calibri"/>
                          <a:cs typeface="Calibri"/>
                        </a:rPr>
                        <a:t>Local</a:t>
                      </a:r>
                      <a:r>
                        <a:rPr sz="2400" b="1" spc="-50" dirty="0">
                          <a:solidFill>
                            <a:srgbClr val="6C6834"/>
                          </a:solidFill>
                          <a:latin typeface="Calibri"/>
                          <a:cs typeface="Calibri"/>
                        </a:rPr>
                        <a:t> </a:t>
                      </a:r>
                      <a:r>
                        <a:rPr sz="2400" b="1" spc="-10" dirty="0">
                          <a:solidFill>
                            <a:srgbClr val="6C6834"/>
                          </a:solidFill>
                          <a:latin typeface="Calibri"/>
                          <a:cs typeface="Calibri"/>
                        </a:rPr>
                        <a:t>support</a:t>
                      </a:r>
                      <a:endParaRPr sz="2400">
                        <a:latin typeface="Calibri"/>
                        <a:cs typeface="Calibri"/>
                      </a:endParaRPr>
                    </a:p>
                  </a:txBody>
                  <a:tcPr marL="0" marR="0" marT="150495" marB="0">
                    <a:lnL w="12700">
                      <a:solidFill>
                        <a:srgbClr val="FFFFFF"/>
                      </a:solidFill>
                      <a:prstDash val="solid"/>
                    </a:lnL>
                    <a:lnR w="12700">
                      <a:solidFill>
                        <a:srgbClr val="FFFFFF"/>
                      </a:solidFill>
                      <a:prstDash val="solid"/>
                    </a:lnR>
                    <a:lnB w="12700">
                      <a:solidFill>
                        <a:srgbClr val="FFFFFF"/>
                      </a:solidFill>
                      <a:prstDash val="solid"/>
                    </a:lnB>
                    <a:solidFill>
                      <a:srgbClr val="F5D9CC"/>
                    </a:solidFill>
                  </a:tcPr>
                </a:tc>
                <a:tc hMerge="1">
                  <a:txBody>
                    <a:bodyPr/>
                    <a:lstStyle/>
                    <a:p>
                      <a:endParaRPr/>
                    </a:p>
                  </a:txBody>
                  <a:tcPr marL="0" marR="0" marT="0" marB="0"/>
                </a:tc>
                <a:extLst>
                  <a:ext uri="{0D108BD9-81ED-4DB2-BD59-A6C34878D82A}">
                    <a16:rowId xmlns:a16="http://schemas.microsoft.com/office/drawing/2014/main" val="10001"/>
                  </a:ext>
                </a:extLst>
              </a:tr>
              <a:tr h="651510">
                <a:tc gridSpan="2">
                  <a:txBody>
                    <a:bodyPr/>
                    <a:lstStyle/>
                    <a:p>
                      <a:pPr marL="63500">
                        <a:lnSpc>
                          <a:spcPct val="100000"/>
                        </a:lnSpc>
                        <a:spcBef>
                          <a:spcPts val="1345"/>
                        </a:spcBef>
                      </a:pPr>
                      <a:r>
                        <a:rPr sz="2400" b="1" dirty="0">
                          <a:solidFill>
                            <a:srgbClr val="C00000"/>
                          </a:solidFill>
                          <a:latin typeface="Calibri"/>
                          <a:cs typeface="Calibri"/>
                        </a:rPr>
                        <a:t>Low</a:t>
                      </a:r>
                      <a:r>
                        <a:rPr sz="2400" b="1" spc="-30" dirty="0">
                          <a:solidFill>
                            <a:srgbClr val="C00000"/>
                          </a:solidFill>
                          <a:latin typeface="Calibri"/>
                          <a:cs typeface="Calibri"/>
                        </a:rPr>
                        <a:t> </a:t>
                      </a:r>
                      <a:r>
                        <a:rPr sz="2400" b="1" spc="-10" dirty="0">
                          <a:solidFill>
                            <a:srgbClr val="C00000"/>
                          </a:solidFill>
                          <a:latin typeface="Calibri"/>
                          <a:cs typeface="Calibri"/>
                        </a:rPr>
                        <a:t>motivation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45"/>
                        </a:spcBef>
                      </a:pPr>
                      <a:r>
                        <a:rPr sz="2400" b="1" dirty="0">
                          <a:solidFill>
                            <a:srgbClr val="6C6834"/>
                          </a:solidFill>
                          <a:latin typeface="Calibri"/>
                          <a:cs typeface="Calibri"/>
                        </a:rPr>
                        <a:t>Positive</a:t>
                      </a:r>
                      <a:r>
                        <a:rPr sz="2400" b="1" spc="-70" dirty="0">
                          <a:solidFill>
                            <a:srgbClr val="6C6834"/>
                          </a:solidFill>
                          <a:latin typeface="Calibri"/>
                          <a:cs typeface="Calibri"/>
                        </a:rPr>
                        <a:t> </a:t>
                      </a:r>
                      <a:r>
                        <a:rPr sz="2400" b="1" dirty="0">
                          <a:solidFill>
                            <a:srgbClr val="6C6834"/>
                          </a:solidFill>
                          <a:latin typeface="Calibri"/>
                          <a:cs typeface="Calibri"/>
                        </a:rPr>
                        <a:t>messages</a:t>
                      </a:r>
                      <a:r>
                        <a:rPr sz="2400" b="1" spc="-70" dirty="0">
                          <a:solidFill>
                            <a:srgbClr val="6C6834"/>
                          </a:solidFill>
                          <a:latin typeface="Calibri"/>
                          <a:cs typeface="Calibri"/>
                        </a:rPr>
                        <a:t> </a:t>
                      </a:r>
                      <a:r>
                        <a:rPr sz="2400" b="1" dirty="0">
                          <a:solidFill>
                            <a:srgbClr val="6C6834"/>
                          </a:solidFill>
                          <a:latin typeface="Calibri"/>
                          <a:cs typeface="Calibri"/>
                        </a:rPr>
                        <a:t>in</a:t>
                      </a:r>
                      <a:r>
                        <a:rPr sz="2400" b="1" spc="-80" dirty="0">
                          <a:solidFill>
                            <a:srgbClr val="6C6834"/>
                          </a:solidFill>
                          <a:latin typeface="Calibri"/>
                          <a:cs typeface="Calibri"/>
                        </a:rPr>
                        <a:t> </a:t>
                      </a:r>
                      <a:r>
                        <a:rPr sz="2400" b="1" dirty="0">
                          <a:solidFill>
                            <a:srgbClr val="6C6834"/>
                          </a:solidFill>
                          <a:latin typeface="Calibri"/>
                          <a:cs typeface="Calibri"/>
                        </a:rPr>
                        <a:t>the</a:t>
                      </a:r>
                      <a:r>
                        <a:rPr sz="2400" b="1" spc="-60" dirty="0">
                          <a:solidFill>
                            <a:srgbClr val="6C6834"/>
                          </a:solidFill>
                          <a:latin typeface="Calibri"/>
                          <a:cs typeface="Calibri"/>
                        </a:rPr>
                        <a:t> </a:t>
                      </a:r>
                      <a:r>
                        <a:rPr sz="2400" b="1" spc="-10" dirty="0">
                          <a:solidFill>
                            <a:srgbClr val="6C6834"/>
                          </a:solidFill>
                          <a:latin typeface="Calibri"/>
                          <a:cs typeface="Calibri"/>
                        </a:rPr>
                        <a:t>campaign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tc hMerge="1">
                  <a:txBody>
                    <a:bodyPr/>
                    <a:lstStyle/>
                    <a:p>
                      <a:endParaRPr/>
                    </a:p>
                  </a:txBody>
                  <a:tcPr marL="0" marR="0" marT="0" marB="0"/>
                </a:tc>
                <a:extLst>
                  <a:ext uri="{0D108BD9-81ED-4DB2-BD59-A6C34878D82A}">
                    <a16:rowId xmlns:a16="http://schemas.microsoft.com/office/drawing/2014/main" val="10002"/>
                  </a:ext>
                </a:extLst>
              </a:tr>
              <a:tr h="651510">
                <a:tc gridSpan="2">
                  <a:txBody>
                    <a:bodyPr/>
                    <a:lstStyle/>
                    <a:p>
                      <a:pPr marL="63500">
                        <a:lnSpc>
                          <a:spcPct val="100000"/>
                        </a:lnSpc>
                        <a:spcBef>
                          <a:spcPts val="1345"/>
                        </a:spcBef>
                      </a:pPr>
                      <a:r>
                        <a:rPr sz="2400" b="1" spc="-10" dirty="0">
                          <a:solidFill>
                            <a:srgbClr val="C00000"/>
                          </a:solidFill>
                          <a:latin typeface="Calibri"/>
                          <a:cs typeface="Calibri"/>
                        </a:rPr>
                        <a:t>Anxiety</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45"/>
                        </a:spcBef>
                      </a:pPr>
                      <a:r>
                        <a:rPr sz="2400" b="1" dirty="0">
                          <a:solidFill>
                            <a:srgbClr val="6C6834"/>
                          </a:solidFill>
                          <a:latin typeface="Calibri"/>
                          <a:cs typeface="Calibri"/>
                        </a:rPr>
                        <a:t>Peer</a:t>
                      </a:r>
                      <a:r>
                        <a:rPr sz="2400" b="1" spc="-55" dirty="0">
                          <a:solidFill>
                            <a:srgbClr val="6C6834"/>
                          </a:solidFill>
                          <a:latin typeface="Calibri"/>
                          <a:cs typeface="Calibri"/>
                        </a:rPr>
                        <a:t> </a:t>
                      </a:r>
                      <a:r>
                        <a:rPr sz="2400" b="1" dirty="0">
                          <a:solidFill>
                            <a:srgbClr val="6C6834"/>
                          </a:solidFill>
                          <a:latin typeface="Calibri"/>
                          <a:cs typeface="Calibri"/>
                        </a:rPr>
                        <a:t>support</a:t>
                      </a:r>
                      <a:r>
                        <a:rPr sz="2400" b="1" spc="-40" dirty="0">
                          <a:solidFill>
                            <a:srgbClr val="6C6834"/>
                          </a:solidFill>
                          <a:latin typeface="Calibri"/>
                          <a:cs typeface="Calibri"/>
                        </a:rPr>
                        <a:t> </a:t>
                      </a:r>
                      <a:r>
                        <a:rPr sz="2400" b="1" dirty="0">
                          <a:solidFill>
                            <a:srgbClr val="6C6834"/>
                          </a:solidFill>
                          <a:latin typeface="Calibri"/>
                          <a:cs typeface="Calibri"/>
                        </a:rPr>
                        <a:t>for</a:t>
                      </a:r>
                      <a:r>
                        <a:rPr sz="2400" b="1" spc="-55" dirty="0">
                          <a:solidFill>
                            <a:srgbClr val="6C6834"/>
                          </a:solidFill>
                          <a:latin typeface="Calibri"/>
                          <a:cs typeface="Calibri"/>
                        </a:rPr>
                        <a:t> </a:t>
                      </a:r>
                      <a:r>
                        <a:rPr sz="2400" b="1" dirty="0">
                          <a:solidFill>
                            <a:srgbClr val="6C6834"/>
                          </a:solidFill>
                          <a:latin typeface="Calibri"/>
                          <a:cs typeface="Calibri"/>
                        </a:rPr>
                        <a:t>social</a:t>
                      </a:r>
                      <a:r>
                        <a:rPr sz="2400" b="1" spc="-70" dirty="0">
                          <a:solidFill>
                            <a:srgbClr val="6C6834"/>
                          </a:solidFill>
                          <a:latin typeface="Calibri"/>
                          <a:cs typeface="Calibri"/>
                        </a:rPr>
                        <a:t> </a:t>
                      </a:r>
                      <a:r>
                        <a:rPr sz="2400" b="1" spc="-10" dirty="0">
                          <a:solidFill>
                            <a:srgbClr val="6C6834"/>
                          </a:solidFill>
                          <a:latin typeface="Calibri"/>
                          <a:cs typeface="Calibri"/>
                        </a:rPr>
                        <a:t>activities</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5D9CC"/>
                    </a:solidFill>
                  </a:tcPr>
                </a:tc>
                <a:tc hMerge="1">
                  <a:txBody>
                    <a:bodyPr/>
                    <a:lstStyle/>
                    <a:p>
                      <a:endParaRPr/>
                    </a:p>
                  </a:txBody>
                  <a:tcPr marL="0" marR="0" marT="0" marB="0"/>
                </a:tc>
                <a:extLst>
                  <a:ext uri="{0D108BD9-81ED-4DB2-BD59-A6C34878D82A}">
                    <a16:rowId xmlns:a16="http://schemas.microsoft.com/office/drawing/2014/main" val="10003"/>
                  </a:ext>
                </a:extLst>
              </a:tr>
              <a:tr h="705485">
                <a:tc gridSpan="2">
                  <a:txBody>
                    <a:bodyPr/>
                    <a:lstStyle/>
                    <a:p>
                      <a:pPr marL="63500">
                        <a:lnSpc>
                          <a:spcPct val="100000"/>
                        </a:lnSpc>
                        <a:spcBef>
                          <a:spcPts val="1345"/>
                        </a:spcBef>
                      </a:pPr>
                      <a:r>
                        <a:rPr sz="2400" b="1" dirty="0">
                          <a:solidFill>
                            <a:srgbClr val="C00000"/>
                          </a:solidFill>
                          <a:latin typeface="Calibri"/>
                          <a:cs typeface="Calibri"/>
                        </a:rPr>
                        <a:t>Limited</a:t>
                      </a:r>
                      <a:r>
                        <a:rPr sz="2400" b="1" spc="-65" dirty="0">
                          <a:solidFill>
                            <a:srgbClr val="C00000"/>
                          </a:solidFill>
                          <a:latin typeface="Calibri"/>
                          <a:cs typeface="Calibri"/>
                        </a:rPr>
                        <a:t> </a:t>
                      </a:r>
                      <a:r>
                        <a:rPr sz="2400" b="1" spc="-10" dirty="0">
                          <a:solidFill>
                            <a:srgbClr val="C00000"/>
                          </a:solidFill>
                          <a:latin typeface="Calibri"/>
                          <a:cs typeface="Calibri"/>
                        </a:rPr>
                        <a:t>accession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solidFill>
                      <a:srgbClr val="E38312"/>
                    </a:solidFill>
                  </a:tcPr>
                </a:tc>
                <a:tc hMerge="1">
                  <a:txBody>
                    <a:bodyPr/>
                    <a:lstStyle/>
                    <a:p>
                      <a:endParaRPr/>
                    </a:p>
                  </a:txBody>
                  <a:tcPr marL="0" marR="0" marT="0" marB="0"/>
                </a:tc>
                <a:tc>
                  <a:txBody>
                    <a:bodyPr/>
                    <a:lstStyle/>
                    <a:p>
                      <a:pPr marL="63500">
                        <a:lnSpc>
                          <a:spcPct val="100000"/>
                        </a:lnSpc>
                        <a:spcBef>
                          <a:spcPts val="1345"/>
                        </a:spcBef>
                      </a:pPr>
                      <a:r>
                        <a:rPr sz="2400" b="1" dirty="0">
                          <a:solidFill>
                            <a:srgbClr val="6C6834"/>
                          </a:solidFill>
                          <a:latin typeface="Calibri"/>
                          <a:cs typeface="Calibri"/>
                        </a:rPr>
                        <a:t>Provision</a:t>
                      </a:r>
                      <a:r>
                        <a:rPr sz="2400" b="1" spc="-75" dirty="0">
                          <a:solidFill>
                            <a:srgbClr val="6C6834"/>
                          </a:solidFill>
                          <a:latin typeface="Calibri"/>
                          <a:cs typeface="Calibri"/>
                        </a:rPr>
                        <a:t> </a:t>
                      </a:r>
                      <a:r>
                        <a:rPr sz="2400" b="1" dirty="0">
                          <a:solidFill>
                            <a:srgbClr val="6C6834"/>
                          </a:solidFill>
                          <a:latin typeface="Calibri"/>
                          <a:cs typeface="Calibri"/>
                        </a:rPr>
                        <a:t>of</a:t>
                      </a:r>
                      <a:r>
                        <a:rPr sz="2400" b="1" spc="-75" dirty="0">
                          <a:solidFill>
                            <a:srgbClr val="6C6834"/>
                          </a:solidFill>
                          <a:latin typeface="Calibri"/>
                          <a:cs typeface="Calibri"/>
                        </a:rPr>
                        <a:t> </a:t>
                      </a:r>
                      <a:r>
                        <a:rPr sz="2400" b="1" dirty="0">
                          <a:solidFill>
                            <a:srgbClr val="6C6834"/>
                          </a:solidFill>
                          <a:latin typeface="Calibri"/>
                          <a:cs typeface="Calibri"/>
                        </a:rPr>
                        <a:t>QR</a:t>
                      </a:r>
                      <a:r>
                        <a:rPr sz="2400" b="1" spc="-60" dirty="0">
                          <a:solidFill>
                            <a:srgbClr val="6C6834"/>
                          </a:solidFill>
                          <a:latin typeface="Calibri"/>
                          <a:cs typeface="Calibri"/>
                        </a:rPr>
                        <a:t> </a:t>
                      </a:r>
                      <a:r>
                        <a:rPr sz="2400" b="1" dirty="0">
                          <a:solidFill>
                            <a:srgbClr val="6C6834"/>
                          </a:solidFill>
                          <a:latin typeface="Calibri"/>
                          <a:cs typeface="Calibri"/>
                        </a:rPr>
                        <a:t>code</a:t>
                      </a:r>
                      <a:r>
                        <a:rPr sz="2400" b="1" spc="-70" dirty="0">
                          <a:solidFill>
                            <a:srgbClr val="6C6834"/>
                          </a:solidFill>
                          <a:latin typeface="Calibri"/>
                          <a:cs typeface="Calibri"/>
                        </a:rPr>
                        <a:t> </a:t>
                      </a:r>
                      <a:r>
                        <a:rPr sz="2400" b="1" dirty="0">
                          <a:solidFill>
                            <a:srgbClr val="6C6834"/>
                          </a:solidFill>
                          <a:latin typeface="Calibri"/>
                          <a:cs typeface="Calibri"/>
                        </a:rPr>
                        <a:t>to</a:t>
                      </a:r>
                      <a:r>
                        <a:rPr sz="2400" b="1" spc="-60" dirty="0">
                          <a:solidFill>
                            <a:srgbClr val="6C6834"/>
                          </a:solidFill>
                          <a:latin typeface="Calibri"/>
                          <a:cs typeface="Calibri"/>
                        </a:rPr>
                        <a:t> </a:t>
                      </a:r>
                      <a:r>
                        <a:rPr sz="2400" b="1" dirty="0">
                          <a:solidFill>
                            <a:srgbClr val="6C6834"/>
                          </a:solidFill>
                          <a:latin typeface="Calibri"/>
                          <a:cs typeface="Calibri"/>
                        </a:rPr>
                        <a:t>get</a:t>
                      </a:r>
                      <a:r>
                        <a:rPr sz="2400" b="1" spc="-65" dirty="0">
                          <a:solidFill>
                            <a:srgbClr val="6C6834"/>
                          </a:solidFill>
                          <a:latin typeface="Calibri"/>
                          <a:cs typeface="Calibri"/>
                        </a:rPr>
                        <a:t> </a:t>
                      </a:r>
                      <a:r>
                        <a:rPr sz="2400" b="1" dirty="0">
                          <a:solidFill>
                            <a:srgbClr val="6C6834"/>
                          </a:solidFill>
                          <a:latin typeface="Calibri"/>
                          <a:cs typeface="Calibri"/>
                        </a:rPr>
                        <a:t>instant</a:t>
                      </a:r>
                      <a:r>
                        <a:rPr sz="2400" b="1" spc="-45" dirty="0">
                          <a:solidFill>
                            <a:srgbClr val="6C6834"/>
                          </a:solidFill>
                          <a:latin typeface="Calibri"/>
                          <a:cs typeface="Calibri"/>
                        </a:rPr>
                        <a:t> </a:t>
                      </a:r>
                      <a:r>
                        <a:rPr sz="2400" b="1" spc="-10" dirty="0">
                          <a:solidFill>
                            <a:srgbClr val="6C6834"/>
                          </a:solidFill>
                          <a:latin typeface="Calibri"/>
                          <a:cs typeface="Calibri"/>
                        </a:rPr>
                        <a:t>support</a:t>
                      </a:r>
                      <a:endParaRPr sz="2400">
                        <a:latin typeface="Calibri"/>
                        <a:cs typeface="Calibri"/>
                      </a:endParaRPr>
                    </a:p>
                  </a:txBody>
                  <a:tcPr marL="0" marR="0" marT="170815" marB="0">
                    <a:lnL w="12700">
                      <a:solidFill>
                        <a:srgbClr val="FFFFFF"/>
                      </a:solidFill>
                      <a:prstDash val="solid"/>
                    </a:lnL>
                    <a:lnT w="12700">
                      <a:solidFill>
                        <a:srgbClr val="FFFFFF"/>
                      </a:solidFill>
                      <a:prstDash val="solid"/>
                    </a:lnT>
                    <a:lnB w="6350">
                      <a:solidFill>
                        <a:srgbClr val="7E7E7E"/>
                      </a:solidFill>
                      <a:prstDash val="solid"/>
                    </a:lnB>
                    <a:solidFill>
                      <a:srgbClr val="F9ECE7"/>
                    </a:solidFill>
                  </a:tcPr>
                </a:tc>
                <a:tc rowSpan="2">
                  <a:txBody>
                    <a:bodyPr/>
                    <a:lstStyle/>
                    <a:p>
                      <a:pPr>
                        <a:lnSpc>
                          <a:spcPct val="100000"/>
                        </a:lnSpc>
                      </a:pPr>
                      <a:endParaRPr sz="2400">
                        <a:latin typeface="Times New Roman"/>
                        <a:cs typeface="Times New Roman"/>
                      </a:endParaRPr>
                    </a:p>
                  </a:txBody>
                  <a:tcPr marL="0" marR="0" marT="0" marB="0">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extLst>
                  <a:ext uri="{0D108BD9-81ED-4DB2-BD59-A6C34878D82A}">
                    <a16:rowId xmlns:a16="http://schemas.microsoft.com/office/drawing/2014/main" val="10004"/>
                  </a:ext>
                </a:extLst>
              </a:tr>
              <a:tr h="422275">
                <a:tc>
                  <a:txBody>
                    <a:bodyPr/>
                    <a:lstStyle/>
                    <a:p>
                      <a:pPr>
                        <a:lnSpc>
                          <a:spcPct val="100000"/>
                        </a:lnSpc>
                      </a:pPr>
                      <a:endParaRPr sz="2400">
                        <a:latin typeface="Times New Roman"/>
                        <a:cs typeface="Times New Roman"/>
                      </a:endParaRPr>
                    </a:p>
                  </a:txBody>
                  <a:tcPr marL="0" marR="0" marT="0" marB="0">
                    <a:lnL w="12700">
                      <a:solidFill>
                        <a:srgbClr val="FFFFFF"/>
                      </a:solidFill>
                      <a:prstDash val="solid"/>
                    </a:lnL>
                    <a:lnB w="12700">
                      <a:solidFill>
                        <a:srgbClr val="FFFFFF"/>
                      </a:solidFill>
                      <a:prstDash val="solid"/>
                    </a:lnB>
                    <a:solidFill>
                      <a:srgbClr val="E38312"/>
                    </a:solidFill>
                  </a:tcPr>
                </a:tc>
                <a:tc>
                  <a:txBody>
                    <a:bodyPr/>
                    <a:lstStyle/>
                    <a:p>
                      <a:pPr>
                        <a:lnSpc>
                          <a:spcPct val="100000"/>
                        </a:lnSpc>
                      </a:pPr>
                      <a:endParaRPr sz="2400">
                        <a:latin typeface="Times New Roman"/>
                        <a:cs typeface="Times New Roman"/>
                      </a:endParaRPr>
                    </a:p>
                  </a:txBody>
                  <a:tcPr marL="0" marR="0" marT="0" marB="0">
                    <a:lnR w="12700">
                      <a:solidFill>
                        <a:srgbClr val="FFFFFF"/>
                      </a:solidFill>
                      <a:prstDash val="solid"/>
                    </a:lnR>
                    <a:lnT w="6350">
                      <a:solidFill>
                        <a:srgbClr val="7E7E7E"/>
                      </a:solidFill>
                      <a:prstDash val="solid"/>
                    </a:lnT>
                    <a:lnB w="12700">
                      <a:solidFill>
                        <a:srgbClr val="FFFFFF"/>
                      </a:solidFill>
                      <a:prstDash val="solid"/>
                    </a:lnB>
                    <a:solidFill>
                      <a:srgbClr val="E38312"/>
                    </a:solidFill>
                  </a:tcPr>
                </a:tc>
                <a:tc>
                  <a:txBody>
                    <a:bodyPr/>
                    <a:lstStyle/>
                    <a:p>
                      <a:pPr>
                        <a:lnSpc>
                          <a:spcPct val="100000"/>
                        </a:lnSpc>
                      </a:pPr>
                      <a:endParaRPr sz="2400">
                        <a:latin typeface="Times New Roman"/>
                        <a:cs typeface="Times New Roman"/>
                      </a:endParaRPr>
                    </a:p>
                  </a:txBody>
                  <a:tcPr marL="0" marR="0" marT="0" marB="0">
                    <a:lnL w="12700">
                      <a:solidFill>
                        <a:srgbClr val="FFFFFF"/>
                      </a:solidFill>
                      <a:prstDash val="solid"/>
                    </a:lnL>
                    <a:lnT w="6350">
                      <a:solidFill>
                        <a:srgbClr val="7E7E7E"/>
                      </a:solidFill>
                      <a:prstDash val="solid"/>
                    </a:lnT>
                    <a:lnB w="12700">
                      <a:solidFill>
                        <a:srgbClr val="FFFFFF"/>
                      </a:solidFill>
                      <a:prstDash val="solid"/>
                    </a:lnB>
                    <a:solidFill>
                      <a:srgbClr val="F9ECE7"/>
                    </a:solidFill>
                  </a:tcPr>
                </a:tc>
                <a:tc vMerge="1">
                  <a:txBody>
                    <a:bodyPr/>
                    <a:lstStyle/>
                    <a:p>
                      <a:endParaRPr/>
                    </a:p>
                  </a:txBody>
                  <a:tcPr marL="0" marR="0" marT="0" marB="0">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extLst>
                  <a:ext uri="{0D108BD9-81ED-4DB2-BD59-A6C34878D82A}">
                    <a16:rowId xmlns:a16="http://schemas.microsoft.com/office/drawing/2014/main" val="10005"/>
                  </a:ext>
                </a:extLst>
              </a:tr>
              <a:tr h="651510">
                <a:tc gridSpan="2">
                  <a:txBody>
                    <a:bodyPr/>
                    <a:lstStyle/>
                    <a:p>
                      <a:pPr marL="63500">
                        <a:lnSpc>
                          <a:spcPct val="100000"/>
                        </a:lnSpc>
                        <a:spcBef>
                          <a:spcPts val="1345"/>
                        </a:spcBef>
                      </a:pPr>
                      <a:r>
                        <a:rPr sz="2400" b="1" dirty="0">
                          <a:solidFill>
                            <a:srgbClr val="C00000"/>
                          </a:solidFill>
                          <a:latin typeface="Calibri"/>
                          <a:cs typeface="Calibri"/>
                        </a:rPr>
                        <a:t>Financial</a:t>
                      </a:r>
                      <a:r>
                        <a:rPr sz="2400" b="1" spc="-25" dirty="0">
                          <a:solidFill>
                            <a:srgbClr val="C00000"/>
                          </a:solidFill>
                          <a:latin typeface="Calibri"/>
                          <a:cs typeface="Calibri"/>
                        </a:rPr>
                        <a:t> </a:t>
                      </a:r>
                      <a:r>
                        <a:rPr sz="2400" b="1" spc="-10" dirty="0">
                          <a:solidFill>
                            <a:srgbClr val="C00000"/>
                          </a:solidFill>
                          <a:latin typeface="Calibri"/>
                          <a:cs typeface="Calibri"/>
                        </a:rPr>
                        <a:t>concern</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45"/>
                        </a:spcBef>
                      </a:pPr>
                      <a:r>
                        <a:rPr sz="2400" b="1" dirty="0">
                          <a:solidFill>
                            <a:srgbClr val="6C6834"/>
                          </a:solidFill>
                          <a:latin typeface="Calibri"/>
                          <a:cs typeface="Calibri"/>
                        </a:rPr>
                        <a:t>Promotion</a:t>
                      </a:r>
                      <a:r>
                        <a:rPr sz="2400" b="1" spc="-50" dirty="0">
                          <a:solidFill>
                            <a:srgbClr val="6C6834"/>
                          </a:solidFill>
                          <a:latin typeface="Calibri"/>
                          <a:cs typeface="Calibri"/>
                        </a:rPr>
                        <a:t> </a:t>
                      </a:r>
                      <a:r>
                        <a:rPr sz="2400" b="1" dirty="0">
                          <a:solidFill>
                            <a:srgbClr val="6C6834"/>
                          </a:solidFill>
                          <a:latin typeface="Calibri"/>
                          <a:cs typeface="Calibri"/>
                        </a:rPr>
                        <a:t>of</a:t>
                      </a:r>
                      <a:r>
                        <a:rPr sz="2400" b="1" spc="-45" dirty="0">
                          <a:solidFill>
                            <a:srgbClr val="6C6834"/>
                          </a:solidFill>
                          <a:latin typeface="Calibri"/>
                          <a:cs typeface="Calibri"/>
                        </a:rPr>
                        <a:t> </a:t>
                      </a:r>
                      <a:r>
                        <a:rPr sz="2400" b="1" spc="-20" dirty="0">
                          <a:solidFill>
                            <a:srgbClr val="6C6834"/>
                          </a:solidFill>
                          <a:latin typeface="Calibri"/>
                          <a:cs typeface="Calibri"/>
                        </a:rPr>
                        <a:t>money-</a:t>
                      </a:r>
                      <a:r>
                        <a:rPr sz="2400" b="1" dirty="0">
                          <a:solidFill>
                            <a:srgbClr val="6C6834"/>
                          </a:solidFill>
                          <a:latin typeface="Calibri"/>
                          <a:cs typeface="Calibri"/>
                        </a:rPr>
                        <a:t>saving</a:t>
                      </a:r>
                      <a:r>
                        <a:rPr sz="2400" b="1" spc="-30" dirty="0">
                          <a:solidFill>
                            <a:srgbClr val="6C6834"/>
                          </a:solidFill>
                          <a:latin typeface="Calibri"/>
                          <a:cs typeface="Calibri"/>
                        </a:rPr>
                        <a:t> </a:t>
                      </a:r>
                      <a:r>
                        <a:rPr sz="2400" b="1" spc="-10" dirty="0">
                          <a:solidFill>
                            <a:srgbClr val="6C6834"/>
                          </a:solidFill>
                          <a:latin typeface="Calibri"/>
                          <a:cs typeface="Calibri"/>
                        </a:rPr>
                        <a:t>benefits</a:t>
                      </a:r>
                      <a:endParaRPr sz="2400">
                        <a:latin typeface="Calibri"/>
                        <a:cs typeface="Calibri"/>
                      </a:endParaRPr>
                    </a:p>
                  </a:txBody>
                  <a:tcPr marL="0" marR="0" marT="170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5D9CC"/>
                    </a:solidFill>
                  </a:tcPr>
                </a:tc>
                <a:tc hMerge="1">
                  <a:txBody>
                    <a:bodyPr/>
                    <a:lstStyle/>
                    <a:p>
                      <a:endParaRPr/>
                    </a:p>
                  </a:txBody>
                  <a:tcPr marL="0" marR="0" marT="0" marB="0"/>
                </a:tc>
                <a:extLst>
                  <a:ext uri="{0D108BD9-81ED-4DB2-BD59-A6C34878D82A}">
                    <a16:rowId xmlns:a16="http://schemas.microsoft.com/office/drawing/2014/main" val="10006"/>
                  </a:ext>
                </a:extLst>
              </a:tr>
              <a:tr h="651510">
                <a:tc gridSpan="2">
                  <a:txBody>
                    <a:bodyPr/>
                    <a:lstStyle/>
                    <a:p>
                      <a:pPr marL="63500">
                        <a:lnSpc>
                          <a:spcPct val="100000"/>
                        </a:lnSpc>
                        <a:spcBef>
                          <a:spcPts val="1350"/>
                        </a:spcBef>
                      </a:pPr>
                      <a:r>
                        <a:rPr sz="2400" b="1" spc="-10" dirty="0">
                          <a:solidFill>
                            <a:srgbClr val="C00000"/>
                          </a:solidFill>
                          <a:latin typeface="Calibri"/>
                          <a:cs typeface="Calibri"/>
                        </a:rPr>
                        <a:t>Relapsing</a:t>
                      </a:r>
                      <a:endParaRPr sz="2400">
                        <a:latin typeface="Calibri"/>
                        <a:cs typeface="Calibri"/>
                      </a:endParaRPr>
                    </a:p>
                  </a:txBody>
                  <a:tcPr marL="0" marR="0" marT="171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38312"/>
                    </a:solidFill>
                  </a:tcPr>
                </a:tc>
                <a:tc hMerge="1">
                  <a:txBody>
                    <a:bodyPr/>
                    <a:lstStyle/>
                    <a:p>
                      <a:endParaRPr/>
                    </a:p>
                  </a:txBody>
                  <a:tcPr marL="0" marR="0" marT="0" marB="0"/>
                </a:tc>
                <a:tc gridSpan="2">
                  <a:txBody>
                    <a:bodyPr/>
                    <a:lstStyle/>
                    <a:p>
                      <a:pPr marL="63500">
                        <a:lnSpc>
                          <a:spcPct val="100000"/>
                        </a:lnSpc>
                        <a:spcBef>
                          <a:spcPts val="1350"/>
                        </a:spcBef>
                      </a:pPr>
                      <a:r>
                        <a:rPr sz="2400" b="1" spc="-10" dirty="0">
                          <a:solidFill>
                            <a:srgbClr val="6C6834"/>
                          </a:solidFill>
                          <a:latin typeface="Calibri"/>
                          <a:cs typeface="Calibri"/>
                        </a:rPr>
                        <a:t>Follow-</a:t>
                      </a:r>
                      <a:r>
                        <a:rPr sz="2400" b="1" dirty="0">
                          <a:solidFill>
                            <a:srgbClr val="6C6834"/>
                          </a:solidFill>
                          <a:latin typeface="Calibri"/>
                          <a:cs typeface="Calibri"/>
                        </a:rPr>
                        <a:t>up</a:t>
                      </a:r>
                      <a:r>
                        <a:rPr sz="2400" b="1" spc="-25" dirty="0">
                          <a:solidFill>
                            <a:srgbClr val="6C6834"/>
                          </a:solidFill>
                          <a:latin typeface="Calibri"/>
                          <a:cs typeface="Calibri"/>
                        </a:rPr>
                        <a:t> </a:t>
                      </a:r>
                      <a:r>
                        <a:rPr sz="2400" b="1" spc="-10" dirty="0">
                          <a:solidFill>
                            <a:srgbClr val="6C6834"/>
                          </a:solidFill>
                          <a:latin typeface="Calibri"/>
                          <a:cs typeface="Calibri"/>
                        </a:rPr>
                        <a:t>supports</a:t>
                      </a:r>
                      <a:endParaRPr sz="2400">
                        <a:latin typeface="Calibri"/>
                        <a:cs typeface="Calibri"/>
                      </a:endParaRPr>
                    </a:p>
                  </a:txBody>
                  <a:tcPr marL="0" marR="0" marT="171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9ECE7"/>
                    </a:solidFill>
                  </a:tcPr>
                </a:tc>
                <a:tc hMerge="1">
                  <a:txBody>
                    <a:bodyPr/>
                    <a:lstStyle/>
                    <a:p>
                      <a:endParaRPr/>
                    </a:p>
                  </a:txBody>
                  <a:tcPr marL="0" marR="0" marT="0" marB="0"/>
                </a:tc>
                <a:extLst>
                  <a:ext uri="{0D108BD9-81ED-4DB2-BD59-A6C34878D82A}">
                    <a16:rowId xmlns:a16="http://schemas.microsoft.com/office/drawing/2014/main" val="10007"/>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0140">
              <a:lnSpc>
                <a:spcPct val="100000"/>
              </a:lnSpc>
              <a:spcBef>
                <a:spcPts val="95"/>
              </a:spcBef>
            </a:pPr>
            <a:r>
              <a:rPr spc="-50" dirty="0"/>
              <a:t>Conclusion</a:t>
            </a:r>
          </a:p>
        </p:txBody>
      </p:sp>
      <p:sp>
        <p:nvSpPr>
          <p:cNvPr id="3" name="object 3"/>
          <p:cNvSpPr txBox="1"/>
          <p:nvPr/>
        </p:nvSpPr>
        <p:spPr>
          <a:xfrm>
            <a:off x="1849373" y="1002984"/>
            <a:ext cx="7823200" cy="3398520"/>
          </a:xfrm>
          <a:prstGeom prst="rect">
            <a:avLst/>
          </a:prstGeom>
        </p:spPr>
        <p:txBody>
          <a:bodyPr vert="horz" wrap="square" lIns="0" tIns="153670" rIns="0" bIns="0" rtlCol="0">
            <a:spAutoFit/>
          </a:bodyPr>
          <a:lstStyle/>
          <a:p>
            <a:pPr marL="354965" indent="-342265">
              <a:lnSpc>
                <a:spcPct val="100000"/>
              </a:lnSpc>
              <a:spcBef>
                <a:spcPts val="1210"/>
              </a:spcBef>
              <a:buClr>
                <a:srgbClr val="E38312"/>
              </a:buClr>
              <a:buFont typeface="Arial"/>
              <a:buChar char="•"/>
              <a:tabLst>
                <a:tab pos="354965" algn="l"/>
              </a:tabLst>
            </a:pPr>
            <a:r>
              <a:rPr sz="2400" b="0" spc="150" dirty="0">
                <a:solidFill>
                  <a:srgbClr val="C00000"/>
                </a:solidFill>
                <a:latin typeface="Calibri Light"/>
                <a:cs typeface="Calibri Light"/>
              </a:rPr>
              <a:t>Social</a:t>
            </a:r>
            <a:r>
              <a:rPr sz="2400" b="0" spc="350" dirty="0">
                <a:solidFill>
                  <a:srgbClr val="C00000"/>
                </a:solidFill>
                <a:latin typeface="Calibri Light"/>
                <a:cs typeface="Calibri Light"/>
              </a:rPr>
              <a:t> </a:t>
            </a:r>
            <a:r>
              <a:rPr sz="2400" b="0" spc="155" dirty="0">
                <a:solidFill>
                  <a:srgbClr val="C00000"/>
                </a:solidFill>
                <a:latin typeface="Calibri Light"/>
                <a:cs typeface="Calibri Light"/>
              </a:rPr>
              <a:t>Epidemiology</a:t>
            </a:r>
            <a:r>
              <a:rPr sz="2400" b="0" spc="345"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35" dirty="0">
                <a:solidFill>
                  <a:srgbClr val="C00000"/>
                </a:solidFill>
                <a:latin typeface="Calibri Light"/>
                <a:cs typeface="Calibri Light"/>
              </a:rPr>
              <a:t> </a:t>
            </a:r>
            <a:r>
              <a:rPr sz="2400" b="0" spc="140" dirty="0">
                <a:solidFill>
                  <a:srgbClr val="C00000"/>
                </a:solidFill>
                <a:latin typeface="Calibri Light"/>
                <a:cs typeface="Calibri Light"/>
              </a:rPr>
              <a:t>Public</a:t>
            </a:r>
            <a:r>
              <a:rPr sz="2400" b="0" spc="345" dirty="0">
                <a:solidFill>
                  <a:srgbClr val="C00000"/>
                </a:solidFill>
                <a:latin typeface="Calibri Light"/>
                <a:cs typeface="Calibri Light"/>
              </a:rPr>
              <a:t> </a:t>
            </a:r>
            <a:r>
              <a:rPr sz="2400" b="0" spc="145" dirty="0">
                <a:solidFill>
                  <a:srgbClr val="C00000"/>
                </a:solidFill>
                <a:latin typeface="Calibri Light"/>
                <a:cs typeface="Calibri Light"/>
              </a:rPr>
              <a:t>Health</a:t>
            </a:r>
            <a:r>
              <a:rPr sz="2400" b="0" spc="330" dirty="0">
                <a:solidFill>
                  <a:srgbClr val="C00000"/>
                </a:solidFill>
                <a:latin typeface="Calibri Light"/>
                <a:cs typeface="Calibri Light"/>
              </a:rPr>
              <a:t> </a:t>
            </a:r>
            <a:r>
              <a:rPr sz="2400" b="0" spc="135" dirty="0">
                <a:solidFill>
                  <a:srgbClr val="C00000"/>
                </a:solidFill>
                <a:latin typeface="Calibri Light"/>
                <a:cs typeface="Calibri Light"/>
              </a:rPr>
              <a:t>Development</a:t>
            </a:r>
            <a:endParaRPr sz="2400">
              <a:latin typeface="Calibri Light"/>
              <a:cs typeface="Calibri Light"/>
            </a:endParaRPr>
          </a:p>
          <a:p>
            <a:pPr marL="354965" indent="-342265">
              <a:lnSpc>
                <a:spcPct val="100000"/>
              </a:lnSpc>
              <a:spcBef>
                <a:spcPts val="1115"/>
              </a:spcBef>
              <a:buClr>
                <a:srgbClr val="E38312"/>
              </a:buClr>
              <a:buFont typeface="Arial"/>
              <a:buChar char="•"/>
              <a:tabLst>
                <a:tab pos="354965" algn="l"/>
              </a:tabLst>
            </a:pPr>
            <a:r>
              <a:rPr sz="2400" b="0" spc="145" dirty="0">
                <a:solidFill>
                  <a:srgbClr val="C00000"/>
                </a:solidFill>
                <a:latin typeface="Calibri Light"/>
                <a:cs typeface="Calibri Light"/>
              </a:rPr>
              <a:t>Development</a:t>
            </a:r>
            <a:r>
              <a:rPr sz="2400" b="0" spc="340" dirty="0">
                <a:solidFill>
                  <a:srgbClr val="C00000"/>
                </a:solidFill>
                <a:latin typeface="Calibri Light"/>
                <a:cs typeface="Calibri Light"/>
              </a:rPr>
              <a:t> </a:t>
            </a:r>
            <a:r>
              <a:rPr sz="2400" b="0" spc="90" dirty="0">
                <a:solidFill>
                  <a:srgbClr val="C00000"/>
                </a:solidFill>
                <a:latin typeface="Calibri Light"/>
                <a:cs typeface="Calibri Light"/>
              </a:rPr>
              <a:t>of</a:t>
            </a:r>
            <a:r>
              <a:rPr sz="2400" b="0" spc="355" dirty="0">
                <a:solidFill>
                  <a:srgbClr val="C00000"/>
                </a:solidFill>
                <a:latin typeface="Calibri Light"/>
                <a:cs typeface="Calibri Light"/>
              </a:rPr>
              <a:t> </a:t>
            </a:r>
            <a:r>
              <a:rPr sz="2400" b="0" spc="90" dirty="0">
                <a:solidFill>
                  <a:srgbClr val="C00000"/>
                </a:solidFill>
                <a:latin typeface="Calibri Light"/>
                <a:cs typeface="Calibri Light"/>
              </a:rPr>
              <a:t>an</a:t>
            </a:r>
            <a:r>
              <a:rPr sz="2400" b="0" spc="335" dirty="0">
                <a:solidFill>
                  <a:srgbClr val="C00000"/>
                </a:solidFill>
                <a:latin typeface="Calibri Light"/>
                <a:cs typeface="Calibri Light"/>
              </a:rPr>
              <a:t> </a:t>
            </a:r>
            <a:r>
              <a:rPr sz="2400" b="0" spc="145" dirty="0">
                <a:solidFill>
                  <a:srgbClr val="C00000"/>
                </a:solidFill>
                <a:latin typeface="Calibri Light"/>
                <a:cs typeface="Calibri Light"/>
              </a:rPr>
              <a:t>awareness</a:t>
            </a:r>
            <a:r>
              <a:rPr sz="2400" b="0" spc="335" dirty="0">
                <a:solidFill>
                  <a:srgbClr val="C00000"/>
                </a:solidFill>
                <a:latin typeface="Calibri Light"/>
                <a:cs typeface="Calibri Light"/>
              </a:rPr>
              <a:t> </a:t>
            </a:r>
            <a:r>
              <a:rPr sz="2400" b="0" spc="135" dirty="0">
                <a:solidFill>
                  <a:srgbClr val="C00000"/>
                </a:solidFill>
                <a:latin typeface="Calibri Light"/>
                <a:cs typeface="Calibri Light"/>
              </a:rPr>
              <a:t>campaign</a:t>
            </a:r>
            <a:endParaRPr sz="2400">
              <a:latin typeface="Calibri Light"/>
              <a:cs typeface="Calibri Light"/>
            </a:endParaRPr>
          </a:p>
          <a:p>
            <a:pPr marL="355600" marR="128270" indent="-342900">
              <a:lnSpc>
                <a:spcPts val="2590"/>
              </a:lnSpc>
              <a:spcBef>
                <a:spcPts val="1450"/>
              </a:spcBef>
              <a:buClr>
                <a:srgbClr val="E38312"/>
              </a:buClr>
              <a:buFont typeface="Arial"/>
              <a:buChar char="•"/>
              <a:tabLst>
                <a:tab pos="355600" algn="l"/>
              </a:tabLst>
            </a:pPr>
            <a:r>
              <a:rPr sz="2400" b="0" spc="110" dirty="0">
                <a:solidFill>
                  <a:srgbClr val="C00000"/>
                </a:solidFill>
                <a:latin typeface="Calibri Light"/>
                <a:cs typeface="Calibri Light"/>
              </a:rPr>
              <a:t>The</a:t>
            </a:r>
            <a:r>
              <a:rPr sz="2400" b="0" spc="335" dirty="0">
                <a:solidFill>
                  <a:srgbClr val="C00000"/>
                </a:solidFill>
                <a:latin typeface="Calibri Light"/>
                <a:cs typeface="Calibri Light"/>
              </a:rPr>
              <a:t> </a:t>
            </a:r>
            <a:r>
              <a:rPr sz="2400" b="0" spc="150" dirty="0">
                <a:solidFill>
                  <a:srgbClr val="C00000"/>
                </a:solidFill>
                <a:latin typeface="Calibri Light"/>
                <a:cs typeface="Calibri Light"/>
              </a:rPr>
              <a:t>rationale,</a:t>
            </a:r>
            <a:r>
              <a:rPr sz="2400" b="0" spc="345" dirty="0">
                <a:solidFill>
                  <a:srgbClr val="C00000"/>
                </a:solidFill>
                <a:latin typeface="Calibri Light"/>
                <a:cs typeface="Calibri Light"/>
              </a:rPr>
              <a:t> </a:t>
            </a:r>
            <a:r>
              <a:rPr sz="2400" b="0" spc="130" dirty="0">
                <a:solidFill>
                  <a:srgbClr val="C00000"/>
                </a:solidFill>
                <a:latin typeface="Calibri Light"/>
                <a:cs typeface="Calibri Light"/>
              </a:rPr>
              <a:t>aim,</a:t>
            </a:r>
            <a:r>
              <a:rPr sz="2400" b="0" spc="345" dirty="0">
                <a:solidFill>
                  <a:srgbClr val="C00000"/>
                </a:solidFill>
                <a:latin typeface="Calibri Light"/>
                <a:cs typeface="Calibri Light"/>
              </a:rPr>
              <a:t> </a:t>
            </a:r>
            <a:r>
              <a:rPr sz="2400" b="0" spc="150" dirty="0">
                <a:solidFill>
                  <a:srgbClr val="C00000"/>
                </a:solidFill>
                <a:latin typeface="Calibri Light"/>
                <a:cs typeface="Calibri Light"/>
              </a:rPr>
              <a:t>behaviour</a:t>
            </a:r>
            <a:r>
              <a:rPr sz="2400" b="0" spc="345" dirty="0">
                <a:solidFill>
                  <a:srgbClr val="C00000"/>
                </a:solidFill>
                <a:latin typeface="Calibri Light"/>
                <a:cs typeface="Calibri Light"/>
              </a:rPr>
              <a:t> </a:t>
            </a:r>
            <a:r>
              <a:rPr sz="2400" b="0" spc="145" dirty="0">
                <a:solidFill>
                  <a:srgbClr val="C00000"/>
                </a:solidFill>
                <a:latin typeface="Calibri Light"/>
                <a:cs typeface="Calibri Light"/>
              </a:rPr>
              <a:t>support</a:t>
            </a:r>
            <a:r>
              <a:rPr sz="2400" b="0" spc="355"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35" dirty="0">
                <a:solidFill>
                  <a:srgbClr val="C00000"/>
                </a:solidFill>
                <a:latin typeface="Calibri Light"/>
                <a:cs typeface="Calibri Light"/>
              </a:rPr>
              <a:t> </a:t>
            </a:r>
            <a:r>
              <a:rPr sz="2400" b="0" spc="130" dirty="0">
                <a:solidFill>
                  <a:srgbClr val="C00000"/>
                </a:solidFill>
                <a:latin typeface="Calibri Light"/>
                <a:cs typeface="Calibri Light"/>
              </a:rPr>
              <a:t>updated </a:t>
            </a:r>
            <a:r>
              <a:rPr sz="2400" b="0" spc="140" dirty="0">
                <a:solidFill>
                  <a:srgbClr val="C00000"/>
                </a:solidFill>
                <a:latin typeface="Calibri Light"/>
                <a:cs typeface="Calibri Light"/>
              </a:rPr>
              <a:t>recommendations</a:t>
            </a:r>
            <a:endParaRPr sz="2400">
              <a:latin typeface="Calibri Light"/>
              <a:cs typeface="Calibri Light"/>
            </a:endParaRPr>
          </a:p>
          <a:p>
            <a:pPr marL="354965" indent="-342265">
              <a:lnSpc>
                <a:spcPct val="100000"/>
              </a:lnSpc>
              <a:spcBef>
                <a:spcPts val="1065"/>
              </a:spcBef>
              <a:buClr>
                <a:srgbClr val="E38312"/>
              </a:buClr>
              <a:buFont typeface="Arial"/>
              <a:buChar char="•"/>
              <a:tabLst>
                <a:tab pos="354965" algn="l"/>
              </a:tabLst>
            </a:pPr>
            <a:r>
              <a:rPr sz="2400" b="0" spc="130" dirty="0">
                <a:solidFill>
                  <a:srgbClr val="C00000"/>
                </a:solidFill>
                <a:latin typeface="Calibri Light"/>
                <a:cs typeface="Calibri Light"/>
              </a:rPr>
              <a:t>Reduced</a:t>
            </a:r>
            <a:r>
              <a:rPr sz="2400" b="0" spc="345" dirty="0">
                <a:solidFill>
                  <a:srgbClr val="C00000"/>
                </a:solidFill>
                <a:latin typeface="Calibri Light"/>
                <a:cs typeface="Calibri Light"/>
              </a:rPr>
              <a:t> </a:t>
            </a:r>
            <a:r>
              <a:rPr sz="2400" b="0" spc="140" dirty="0">
                <a:solidFill>
                  <a:srgbClr val="C00000"/>
                </a:solidFill>
                <a:latin typeface="Calibri Light"/>
                <a:cs typeface="Calibri Light"/>
              </a:rPr>
              <a:t>physical</a:t>
            </a:r>
            <a:r>
              <a:rPr sz="2400" b="0" spc="350" dirty="0">
                <a:solidFill>
                  <a:srgbClr val="C00000"/>
                </a:solidFill>
                <a:latin typeface="Calibri Light"/>
                <a:cs typeface="Calibri Light"/>
              </a:rPr>
              <a:t> </a:t>
            </a:r>
            <a:r>
              <a:rPr sz="2400" b="0" spc="130" dirty="0">
                <a:solidFill>
                  <a:srgbClr val="C00000"/>
                </a:solidFill>
                <a:latin typeface="Calibri Light"/>
                <a:cs typeface="Calibri Light"/>
              </a:rPr>
              <a:t>endurance</a:t>
            </a:r>
            <a:endParaRPr sz="2400">
              <a:latin typeface="Calibri Light"/>
              <a:cs typeface="Calibri Light"/>
            </a:endParaRPr>
          </a:p>
          <a:p>
            <a:pPr marL="354965" indent="-342265">
              <a:lnSpc>
                <a:spcPct val="100000"/>
              </a:lnSpc>
              <a:spcBef>
                <a:spcPts val="1120"/>
              </a:spcBef>
              <a:buClr>
                <a:srgbClr val="E38312"/>
              </a:buClr>
              <a:buFont typeface="Arial"/>
              <a:buChar char="•"/>
              <a:tabLst>
                <a:tab pos="354965" algn="l"/>
              </a:tabLst>
            </a:pPr>
            <a:r>
              <a:rPr sz="2400" b="0" spc="145" dirty="0">
                <a:solidFill>
                  <a:srgbClr val="C00000"/>
                </a:solidFill>
                <a:latin typeface="Calibri Light"/>
                <a:cs typeface="Calibri Light"/>
              </a:rPr>
              <a:t>Issues</a:t>
            </a:r>
            <a:r>
              <a:rPr sz="2400" b="0" spc="34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60" dirty="0">
                <a:solidFill>
                  <a:srgbClr val="C00000"/>
                </a:solidFill>
                <a:latin typeface="Calibri Light"/>
                <a:cs typeface="Calibri Light"/>
              </a:rPr>
              <a:t> </a:t>
            </a:r>
            <a:r>
              <a:rPr sz="2400" b="0" spc="155" dirty="0">
                <a:solidFill>
                  <a:srgbClr val="C00000"/>
                </a:solidFill>
                <a:latin typeface="Calibri Light"/>
                <a:cs typeface="Calibri Light"/>
              </a:rPr>
              <a:t>cardiovascular</a:t>
            </a:r>
            <a:r>
              <a:rPr sz="2400" b="0" spc="345" dirty="0">
                <a:solidFill>
                  <a:srgbClr val="C00000"/>
                </a:solidFill>
                <a:latin typeface="Calibri Light"/>
                <a:cs typeface="Calibri Light"/>
              </a:rPr>
              <a:t> </a:t>
            </a:r>
            <a:r>
              <a:rPr sz="2400" b="0" spc="140" dirty="0">
                <a:solidFill>
                  <a:srgbClr val="C00000"/>
                </a:solidFill>
                <a:latin typeface="Calibri Light"/>
                <a:cs typeface="Calibri Light"/>
              </a:rPr>
              <a:t>disease</a:t>
            </a:r>
            <a:endParaRPr sz="2400">
              <a:latin typeface="Calibri Light"/>
              <a:cs typeface="Calibri Light"/>
            </a:endParaRPr>
          </a:p>
          <a:p>
            <a:pPr marL="354965" indent="-342265">
              <a:lnSpc>
                <a:spcPct val="100000"/>
              </a:lnSpc>
              <a:spcBef>
                <a:spcPts val="1115"/>
              </a:spcBef>
              <a:buClr>
                <a:srgbClr val="E38312"/>
              </a:buClr>
              <a:buFont typeface="Arial"/>
              <a:buChar char="•"/>
              <a:tabLst>
                <a:tab pos="354965" algn="l"/>
              </a:tabLst>
            </a:pPr>
            <a:r>
              <a:rPr sz="2400" b="0" spc="150" dirty="0">
                <a:solidFill>
                  <a:srgbClr val="C00000"/>
                </a:solidFill>
                <a:latin typeface="Calibri Light"/>
                <a:cs typeface="Calibri Light"/>
              </a:rPr>
              <a:t>Estimation</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of</a:t>
            </a:r>
            <a:r>
              <a:rPr sz="2400" b="0" spc="360" dirty="0">
                <a:solidFill>
                  <a:srgbClr val="C00000"/>
                </a:solidFill>
                <a:latin typeface="Calibri Light"/>
                <a:cs typeface="Calibri Light"/>
              </a:rPr>
              <a:t> </a:t>
            </a:r>
            <a:r>
              <a:rPr sz="2400" b="0" spc="135" dirty="0">
                <a:solidFill>
                  <a:srgbClr val="C00000"/>
                </a:solidFill>
                <a:latin typeface="Calibri Light"/>
                <a:cs typeface="Calibri Light"/>
              </a:rPr>
              <a:t>different</a:t>
            </a:r>
            <a:r>
              <a:rPr sz="2400" b="0" spc="350" dirty="0">
                <a:solidFill>
                  <a:srgbClr val="C00000"/>
                </a:solidFill>
                <a:latin typeface="Calibri Light"/>
                <a:cs typeface="Calibri Light"/>
              </a:rPr>
              <a:t> </a:t>
            </a:r>
            <a:r>
              <a:rPr sz="2400" b="0" spc="145" dirty="0">
                <a:solidFill>
                  <a:srgbClr val="C00000"/>
                </a:solidFill>
                <a:latin typeface="Calibri Light"/>
                <a:cs typeface="Calibri Light"/>
              </a:rPr>
              <a:t>benefit</a:t>
            </a:r>
            <a:r>
              <a:rPr sz="2400" b="0" spc="350" dirty="0">
                <a:solidFill>
                  <a:srgbClr val="C00000"/>
                </a:solidFill>
                <a:latin typeface="Calibri Light"/>
                <a:cs typeface="Calibri Light"/>
              </a:rPr>
              <a:t> </a:t>
            </a:r>
            <a:r>
              <a:rPr sz="2400" b="0" spc="120" dirty="0">
                <a:solidFill>
                  <a:srgbClr val="C00000"/>
                </a:solidFill>
                <a:latin typeface="Calibri Light"/>
                <a:cs typeface="Calibri Light"/>
              </a:rPr>
              <a:t>and</a:t>
            </a:r>
            <a:r>
              <a:rPr sz="2400" b="0" spc="330" dirty="0">
                <a:solidFill>
                  <a:srgbClr val="C00000"/>
                </a:solidFill>
                <a:latin typeface="Calibri Light"/>
                <a:cs typeface="Calibri Light"/>
              </a:rPr>
              <a:t> </a:t>
            </a:r>
            <a:r>
              <a:rPr sz="2400" b="0" spc="145" dirty="0">
                <a:solidFill>
                  <a:srgbClr val="C00000"/>
                </a:solidFill>
                <a:latin typeface="Calibri Light"/>
                <a:cs typeface="Calibri Light"/>
              </a:rPr>
              <a:t>challenges</a:t>
            </a:r>
            <a:endParaRPr sz="2400">
              <a:latin typeface="Calibri Light"/>
              <a:cs typeface="Calibri Ligh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p:nvPr/>
        </p:nvSpPr>
        <p:spPr>
          <a:xfrm>
            <a:off x="428955" y="1173302"/>
            <a:ext cx="11496675" cy="4844415"/>
          </a:xfrm>
          <a:prstGeom prst="rect">
            <a:avLst/>
          </a:prstGeom>
        </p:spPr>
        <p:txBody>
          <a:bodyPr vert="horz" wrap="square" lIns="0" tIns="85725" rIns="0" bIns="0" rtlCol="0">
            <a:spAutoFit/>
          </a:bodyPr>
          <a:lstStyle/>
          <a:p>
            <a:pPr marL="353060" marR="27305" indent="-340360" algn="just">
              <a:lnSpc>
                <a:spcPct val="80000"/>
              </a:lnSpc>
              <a:spcBef>
                <a:spcPts val="675"/>
              </a:spcBef>
              <a:buClr>
                <a:srgbClr val="E38312"/>
              </a:buClr>
              <a:buFont typeface="Arial"/>
              <a:buChar char="•"/>
              <a:tabLst>
                <a:tab pos="355600" algn="l"/>
              </a:tabLst>
            </a:pPr>
            <a:r>
              <a:rPr sz="2400" b="0" spc="145" dirty="0">
                <a:solidFill>
                  <a:srgbClr val="C00000"/>
                </a:solidFill>
                <a:latin typeface="Calibri Light"/>
                <a:cs typeface="Calibri Light"/>
              </a:rPr>
              <a:t>Cherodian,</a:t>
            </a:r>
            <a:r>
              <a:rPr sz="2400" b="0" spc="114" dirty="0">
                <a:solidFill>
                  <a:srgbClr val="C00000"/>
                </a:solidFill>
                <a:latin typeface="Calibri Light"/>
                <a:cs typeface="Calibri Light"/>
              </a:rPr>
              <a:t>  </a:t>
            </a:r>
            <a:r>
              <a:rPr sz="2400" b="0" spc="120" dirty="0">
                <a:solidFill>
                  <a:srgbClr val="C00000"/>
                </a:solidFill>
                <a:latin typeface="Calibri Light"/>
                <a:cs typeface="Calibri Light"/>
              </a:rPr>
              <a:t>R.,  </a:t>
            </a:r>
            <a:r>
              <a:rPr sz="2400" b="0" spc="145" dirty="0">
                <a:solidFill>
                  <a:srgbClr val="C00000"/>
                </a:solidFill>
                <a:latin typeface="Calibri Light"/>
                <a:cs typeface="Calibri Light"/>
              </a:rPr>
              <a:t>Franklin,</a:t>
            </a:r>
            <a:r>
              <a:rPr sz="2400" b="0" spc="130" dirty="0">
                <a:solidFill>
                  <a:srgbClr val="C00000"/>
                </a:solidFill>
                <a:latin typeface="Calibri Light"/>
                <a:cs typeface="Calibri Light"/>
              </a:rPr>
              <a:t>  </a:t>
            </a:r>
            <a:r>
              <a:rPr sz="2400" b="0" spc="114" dirty="0">
                <a:solidFill>
                  <a:srgbClr val="C00000"/>
                </a:solidFill>
                <a:latin typeface="Calibri Light"/>
                <a:cs typeface="Calibri Light"/>
              </a:rPr>
              <a:t>M.,</a:t>
            </a:r>
            <a:r>
              <a:rPr sz="2400" b="0" spc="125" dirty="0">
                <a:solidFill>
                  <a:srgbClr val="C00000"/>
                </a:solidFill>
                <a:latin typeface="Calibri Light"/>
                <a:cs typeface="Calibri Light"/>
              </a:rPr>
              <a:t>  </a:t>
            </a:r>
            <a:r>
              <a:rPr sz="2400" b="0" spc="110" dirty="0">
                <a:solidFill>
                  <a:srgbClr val="C00000"/>
                </a:solidFill>
                <a:latin typeface="Calibri Light"/>
                <a:cs typeface="Calibri Light"/>
              </a:rPr>
              <a:t>Baxter,</a:t>
            </a:r>
            <a:r>
              <a:rPr sz="2400" b="0" spc="130" dirty="0">
                <a:solidFill>
                  <a:srgbClr val="C00000"/>
                </a:solidFill>
                <a:latin typeface="Calibri Light"/>
                <a:cs typeface="Calibri Light"/>
              </a:rPr>
              <a:t>  </a:t>
            </a:r>
            <a:r>
              <a:rPr sz="2400" b="0" spc="120" dirty="0">
                <a:solidFill>
                  <a:srgbClr val="C00000"/>
                </a:solidFill>
                <a:latin typeface="Calibri Light"/>
                <a:cs typeface="Calibri Light"/>
              </a:rPr>
              <a:t>S.,</a:t>
            </a:r>
            <a:r>
              <a:rPr sz="2400" b="0" spc="114" dirty="0">
                <a:solidFill>
                  <a:srgbClr val="C00000"/>
                </a:solidFill>
                <a:latin typeface="Calibri Light"/>
                <a:cs typeface="Calibri Light"/>
              </a:rPr>
              <a:t>  </a:t>
            </a:r>
            <a:r>
              <a:rPr sz="2400" b="0" spc="150" dirty="0">
                <a:solidFill>
                  <a:srgbClr val="C00000"/>
                </a:solidFill>
                <a:latin typeface="Calibri Light"/>
                <a:cs typeface="Calibri Light"/>
              </a:rPr>
              <a:t>Chilcott,</a:t>
            </a:r>
            <a:r>
              <a:rPr sz="2400" b="0" spc="120" dirty="0">
                <a:solidFill>
                  <a:srgbClr val="C00000"/>
                </a:solidFill>
                <a:latin typeface="Calibri Light"/>
                <a:cs typeface="Calibri Light"/>
              </a:rPr>
              <a:t>  </a:t>
            </a:r>
            <a:r>
              <a:rPr sz="2400" b="0" spc="80" dirty="0">
                <a:solidFill>
                  <a:srgbClr val="C00000"/>
                </a:solidFill>
                <a:latin typeface="Calibri Light"/>
                <a:cs typeface="Calibri Light"/>
              </a:rPr>
              <a:t>J.</a:t>
            </a:r>
            <a:r>
              <a:rPr sz="2400" b="0" spc="120"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114" dirty="0">
                <a:solidFill>
                  <a:srgbClr val="C00000"/>
                </a:solidFill>
                <a:latin typeface="Calibri Light"/>
                <a:cs typeface="Calibri Light"/>
              </a:rPr>
              <a:t>  </a:t>
            </a:r>
            <a:r>
              <a:rPr sz="2400" b="0" spc="160" dirty="0">
                <a:solidFill>
                  <a:srgbClr val="C00000"/>
                </a:solidFill>
                <a:latin typeface="Calibri Light"/>
                <a:cs typeface="Calibri Light"/>
              </a:rPr>
              <a:t>gillespie,</a:t>
            </a:r>
            <a:r>
              <a:rPr sz="2400" b="0" spc="120" dirty="0">
                <a:solidFill>
                  <a:srgbClr val="C00000"/>
                </a:solidFill>
                <a:latin typeface="Calibri Light"/>
                <a:cs typeface="Calibri Light"/>
              </a:rPr>
              <a:t>  </a:t>
            </a:r>
            <a:r>
              <a:rPr sz="2400" b="0" dirty="0">
                <a:solidFill>
                  <a:srgbClr val="C00000"/>
                </a:solidFill>
                <a:latin typeface="Calibri Light"/>
                <a:cs typeface="Calibri Light"/>
              </a:rPr>
              <a:t>D.</a:t>
            </a:r>
            <a:r>
              <a:rPr sz="2400" b="0" spc="114" dirty="0">
                <a:solidFill>
                  <a:srgbClr val="C00000"/>
                </a:solidFill>
                <a:latin typeface="Calibri Light"/>
                <a:cs typeface="Calibri Light"/>
              </a:rPr>
              <a:t>  </a:t>
            </a:r>
            <a:r>
              <a:rPr sz="2400" b="0" spc="140" dirty="0">
                <a:solidFill>
                  <a:srgbClr val="C00000"/>
                </a:solidFill>
                <a:latin typeface="Calibri Light"/>
                <a:cs typeface="Calibri Light"/>
              </a:rPr>
              <a:t>(2025) 	‘smoking</a:t>
            </a:r>
            <a:r>
              <a:rPr sz="2400" b="0" spc="75" dirty="0">
                <a:solidFill>
                  <a:srgbClr val="C00000"/>
                </a:solidFill>
                <a:latin typeface="Calibri Light"/>
                <a:cs typeface="Calibri Light"/>
              </a:rPr>
              <a:t>  </a:t>
            </a:r>
            <a:r>
              <a:rPr sz="2400" b="0" spc="150" dirty="0">
                <a:solidFill>
                  <a:srgbClr val="C00000"/>
                </a:solidFill>
                <a:latin typeface="Calibri Light"/>
                <a:cs typeface="Calibri Light"/>
              </a:rPr>
              <a:t>cessation</a:t>
            </a:r>
            <a:r>
              <a:rPr sz="2400" b="0" spc="80" dirty="0">
                <a:solidFill>
                  <a:srgbClr val="C00000"/>
                </a:solidFill>
                <a:latin typeface="Calibri Light"/>
                <a:cs typeface="Calibri Light"/>
              </a:rPr>
              <a:t>  </a:t>
            </a:r>
            <a:r>
              <a:rPr sz="2400" b="0" spc="130" dirty="0">
                <a:solidFill>
                  <a:srgbClr val="C00000"/>
                </a:solidFill>
                <a:latin typeface="Calibri Light"/>
                <a:cs typeface="Calibri Light"/>
              </a:rPr>
              <a:t>after</a:t>
            </a:r>
            <a:r>
              <a:rPr sz="2400" b="0" spc="80" dirty="0">
                <a:solidFill>
                  <a:srgbClr val="C00000"/>
                </a:solidFill>
                <a:latin typeface="Calibri Light"/>
                <a:cs typeface="Calibri Light"/>
              </a:rPr>
              <a:t>  </a:t>
            </a:r>
            <a:r>
              <a:rPr sz="2400" b="0" spc="130" dirty="0">
                <a:solidFill>
                  <a:srgbClr val="C00000"/>
                </a:solidFill>
                <a:latin typeface="Calibri Light"/>
                <a:cs typeface="Calibri Light"/>
              </a:rPr>
              <a:t>referral</a:t>
            </a:r>
            <a:r>
              <a:rPr sz="2400" b="0" spc="85" dirty="0">
                <a:solidFill>
                  <a:srgbClr val="C00000"/>
                </a:solidFill>
                <a:latin typeface="Calibri Light"/>
                <a:cs typeface="Calibri Light"/>
              </a:rPr>
              <a:t>  </a:t>
            </a:r>
            <a:r>
              <a:rPr sz="2400" b="0" spc="114" dirty="0">
                <a:solidFill>
                  <a:srgbClr val="C00000"/>
                </a:solidFill>
                <a:latin typeface="Calibri Light"/>
                <a:cs typeface="Calibri Light"/>
              </a:rPr>
              <a:t>from</a:t>
            </a:r>
            <a:r>
              <a:rPr sz="2400" b="0" spc="80" dirty="0">
                <a:solidFill>
                  <a:srgbClr val="C00000"/>
                </a:solidFill>
                <a:latin typeface="Calibri Light"/>
                <a:cs typeface="Calibri Light"/>
              </a:rPr>
              <a:t>  </a:t>
            </a:r>
            <a:r>
              <a:rPr sz="2400" b="0" spc="145" dirty="0">
                <a:solidFill>
                  <a:srgbClr val="C00000"/>
                </a:solidFill>
                <a:latin typeface="Calibri Light"/>
                <a:cs typeface="Calibri Light"/>
              </a:rPr>
              <a:t>hospital</a:t>
            </a:r>
            <a:r>
              <a:rPr sz="2400" b="0" spc="85" dirty="0">
                <a:solidFill>
                  <a:srgbClr val="C00000"/>
                </a:solidFill>
                <a:latin typeface="Calibri Light"/>
                <a:cs typeface="Calibri Light"/>
              </a:rPr>
              <a:t>  </a:t>
            </a:r>
            <a:r>
              <a:rPr sz="2400" b="0" spc="75" dirty="0">
                <a:solidFill>
                  <a:srgbClr val="C00000"/>
                </a:solidFill>
                <a:latin typeface="Calibri Light"/>
                <a:cs typeface="Calibri Light"/>
              </a:rPr>
              <a:t>to  </a:t>
            </a:r>
            <a:r>
              <a:rPr sz="2400" b="0" spc="140" dirty="0">
                <a:solidFill>
                  <a:srgbClr val="C00000"/>
                </a:solidFill>
                <a:latin typeface="Calibri Light"/>
                <a:cs typeface="Calibri Light"/>
              </a:rPr>
              <a:t>community</a:t>
            </a:r>
            <a:r>
              <a:rPr sz="2400" b="0" spc="85" dirty="0">
                <a:solidFill>
                  <a:srgbClr val="C00000"/>
                </a:solidFill>
                <a:latin typeface="Calibri Light"/>
                <a:cs typeface="Calibri Light"/>
              </a:rPr>
              <a:t>  </a:t>
            </a:r>
            <a:r>
              <a:rPr sz="2400" b="0" spc="110" dirty="0">
                <a:solidFill>
                  <a:srgbClr val="C00000"/>
                </a:solidFill>
                <a:latin typeface="Calibri Light"/>
                <a:cs typeface="Calibri Light"/>
              </a:rPr>
              <a:t>stop</a:t>
            </a:r>
            <a:r>
              <a:rPr sz="2400" b="0" spc="80" dirty="0">
                <a:solidFill>
                  <a:srgbClr val="C00000"/>
                </a:solidFill>
                <a:latin typeface="Calibri Light"/>
                <a:cs typeface="Calibri Light"/>
              </a:rPr>
              <a:t>  </a:t>
            </a:r>
            <a:r>
              <a:rPr sz="2400" b="0" spc="130" dirty="0">
                <a:solidFill>
                  <a:srgbClr val="C00000"/>
                </a:solidFill>
                <a:latin typeface="Calibri Light"/>
                <a:cs typeface="Calibri Light"/>
              </a:rPr>
              <a:t>smoking 	</a:t>
            </a:r>
            <a:r>
              <a:rPr sz="2400" b="0" spc="160" dirty="0">
                <a:solidFill>
                  <a:srgbClr val="C00000"/>
                </a:solidFill>
                <a:latin typeface="Calibri Light"/>
                <a:cs typeface="Calibri Light"/>
              </a:rPr>
              <a:t>services:</a:t>
            </a:r>
            <a:r>
              <a:rPr sz="2400" b="0" spc="330" dirty="0">
                <a:solidFill>
                  <a:srgbClr val="C00000"/>
                </a:solidFill>
                <a:latin typeface="Calibri Light"/>
                <a:cs typeface="Calibri Light"/>
              </a:rPr>
              <a:t>  </a:t>
            </a:r>
            <a:r>
              <a:rPr sz="2400" b="0" spc="95" dirty="0">
                <a:solidFill>
                  <a:srgbClr val="C00000"/>
                </a:solidFill>
                <a:latin typeface="Calibri Light"/>
                <a:cs typeface="Calibri Light"/>
              </a:rPr>
              <a:t>an</a:t>
            </a:r>
            <a:r>
              <a:rPr sz="2400" b="0" spc="320" dirty="0">
                <a:solidFill>
                  <a:srgbClr val="C00000"/>
                </a:solidFill>
                <a:latin typeface="Calibri Light"/>
                <a:cs typeface="Calibri Light"/>
              </a:rPr>
              <a:t>  </a:t>
            </a:r>
            <a:r>
              <a:rPr sz="2400" b="0" spc="155" dirty="0">
                <a:solidFill>
                  <a:srgbClr val="C00000"/>
                </a:solidFill>
                <a:latin typeface="Calibri Light"/>
                <a:cs typeface="Calibri Light"/>
              </a:rPr>
              <a:t>observational</a:t>
            </a:r>
            <a:r>
              <a:rPr sz="2400" b="0" spc="350" dirty="0">
                <a:solidFill>
                  <a:srgbClr val="C00000"/>
                </a:solidFill>
                <a:latin typeface="Calibri Light"/>
                <a:cs typeface="Calibri Light"/>
              </a:rPr>
              <a:t>  </a:t>
            </a:r>
            <a:r>
              <a:rPr sz="2400" b="0" spc="90" dirty="0">
                <a:solidFill>
                  <a:srgbClr val="C00000"/>
                </a:solidFill>
                <a:latin typeface="Calibri Light"/>
                <a:cs typeface="Calibri Light"/>
              </a:rPr>
              <a:t>study.’</a:t>
            </a:r>
            <a:r>
              <a:rPr sz="2400" b="0" spc="340" dirty="0">
                <a:solidFill>
                  <a:srgbClr val="C00000"/>
                </a:solidFill>
                <a:latin typeface="Calibri Light"/>
                <a:cs typeface="Calibri Light"/>
              </a:rPr>
              <a:t>  </a:t>
            </a:r>
            <a:r>
              <a:rPr sz="2400" b="0" i="1" spc="100" dirty="0">
                <a:solidFill>
                  <a:srgbClr val="C00000"/>
                </a:solidFill>
                <a:latin typeface="Calibri Light"/>
                <a:cs typeface="Calibri Light"/>
              </a:rPr>
              <a:t>BMJ</a:t>
            </a:r>
            <a:r>
              <a:rPr sz="2400" b="0" i="1" spc="335" dirty="0">
                <a:solidFill>
                  <a:srgbClr val="C00000"/>
                </a:solidFill>
                <a:latin typeface="Calibri Light"/>
                <a:cs typeface="Calibri Light"/>
              </a:rPr>
              <a:t>  </a:t>
            </a:r>
            <a:r>
              <a:rPr sz="2400" b="0" i="1" spc="150" dirty="0">
                <a:solidFill>
                  <a:srgbClr val="C00000"/>
                </a:solidFill>
                <a:latin typeface="Calibri Light"/>
                <a:cs typeface="Calibri Light"/>
              </a:rPr>
              <a:t>public</a:t>
            </a:r>
            <a:r>
              <a:rPr sz="2400" b="0" i="1" spc="345" dirty="0">
                <a:solidFill>
                  <a:srgbClr val="C00000"/>
                </a:solidFill>
                <a:latin typeface="Calibri Light"/>
                <a:cs typeface="Calibri Light"/>
              </a:rPr>
              <a:t>  </a:t>
            </a:r>
            <a:r>
              <a:rPr sz="2400" b="0" i="1" spc="155" dirty="0">
                <a:solidFill>
                  <a:srgbClr val="C00000"/>
                </a:solidFill>
                <a:latin typeface="Calibri Light"/>
                <a:cs typeface="Calibri Light"/>
              </a:rPr>
              <a:t>health</a:t>
            </a:r>
            <a:r>
              <a:rPr sz="2400" b="0" spc="155" dirty="0">
                <a:solidFill>
                  <a:srgbClr val="C00000"/>
                </a:solidFill>
                <a:latin typeface="Calibri Light"/>
                <a:cs typeface="Calibri Light"/>
              </a:rPr>
              <a:t>,</a:t>
            </a:r>
            <a:r>
              <a:rPr sz="2400" b="0" spc="330" dirty="0">
                <a:solidFill>
                  <a:srgbClr val="C00000"/>
                </a:solidFill>
                <a:latin typeface="Calibri Light"/>
                <a:cs typeface="Calibri Light"/>
              </a:rPr>
              <a:t>  </a:t>
            </a:r>
            <a:r>
              <a:rPr sz="2400" b="0" i="1" spc="140" dirty="0">
                <a:solidFill>
                  <a:srgbClr val="C00000"/>
                </a:solidFill>
                <a:latin typeface="Calibri Light"/>
                <a:cs typeface="Calibri Light"/>
              </a:rPr>
              <a:t>3</a:t>
            </a:r>
            <a:r>
              <a:rPr sz="2400" b="0" spc="140" dirty="0">
                <a:solidFill>
                  <a:srgbClr val="C00000"/>
                </a:solidFill>
                <a:latin typeface="Calibri Light"/>
                <a:cs typeface="Calibri Light"/>
              </a:rPr>
              <a:t>(2).</a:t>
            </a:r>
            <a:r>
              <a:rPr sz="2400" b="0" spc="330" dirty="0">
                <a:solidFill>
                  <a:srgbClr val="C00000"/>
                </a:solidFill>
                <a:latin typeface="Calibri Light"/>
                <a:cs typeface="Calibri Light"/>
              </a:rPr>
              <a:t>  </a:t>
            </a:r>
            <a:r>
              <a:rPr sz="2400" b="0" spc="145" dirty="0">
                <a:solidFill>
                  <a:srgbClr val="C00000"/>
                </a:solidFill>
                <a:latin typeface="Calibri Light"/>
                <a:cs typeface="Calibri Light"/>
              </a:rPr>
              <a:t>Available</a:t>
            </a:r>
            <a:r>
              <a:rPr sz="2400" b="0" spc="340" dirty="0">
                <a:solidFill>
                  <a:srgbClr val="C00000"/>
                </a:solidFill>
                <a:latin typeface="Calibri Light"/>
                <a:cs typeface="Calibri Light"/>
              </a:rPr>
              <a:t>  </a:t>
            </a:r>
            <a:r>
              <a:rPr sz="2400" b="0" spc="85" dirty="0">
                <a:solidFill>
                  <a:srgbClr val="C00000"/>
                </a:solidFill>
                <a:latin typeface="Calibri Light"/>
                <a:cs typeface="Calibri Light"/>
              </a:rPr>
              <a:t>at: 	</a:t>
            </a:r>
            <a:r>
              <a:rPr sz="2400" b="0" u="sng" spc="150" dirty="0">
                <a:solidFill>
                  <a:srgbClr val="2997E2"/>
                </a:solidFill>
                <a:uFill>
                  <a:solidFill>
                    <a:srgbClr val="2997E2"/>
                  </a:solidFill>
                </a:uFill>
                <a:latin typeface="Calibri Light"/>
                <a:cs typeface="Calibri Light"/>
                <a:hlinkClick r:id="rId2"/>
              </a:rPr>
              <a:t>https://bmjpublichealth.Bm</a:t>
            </a:r>
            <a:r>
              <a:rPr sz="2400" b="0" u="sng" spc="150" dirty="0">
                <a:solidFill>
                  <a:srgbClr val="2997E2"/>
                </a:solidFill>
                <a:uFill>
                  <a:solidFill>
                    <a:srgbClr val="2997E2"/>
                  </a:solidFill>
                </a:uFill>
                <a:latin typeface="Calibri Light"/>
                <a:cs typeface="Calibri Light"/>
              </a:rPr>
              <a:t>j</a:t>
            </a:r>
            <a:r>
              <a:rPr sz="2400" b="0" u="sng" spc="150" dirty="0">
                <a:solidFill>
                  <a:srgbClr val="2997E2"/>
                </a:solidFill>
                <a:uFill>
                  <a:solidFill>
                    <a:srgbClr val="2997E2"/>
                  </a:solidFill>
                </a:uFill>
                <a:latin typeface="Calibri Light"/>
                <a:cs typeface="Calibri Light"/>
                <a:hlinkClick r:id="rId2"/>
              </a:rPr>
              <a:t>.Com/content/3/2/e001659</a:t>
            </a:r>
            <a:endParaRPr sz="2400">
              <a:latin typeface="Calibri Light"/>
              <a:cs typeface="Calibri Light"/>
            </a:endParaRPr>
          </a:p>
          <a:p>
            <a:pPr marL="353060" marR="26670" indent="-340360" algn="just">
              <a:lnSpc>
                <a:spcPct val="80000"/>
              </a:lnSpc>
              <a:spcBef>
                <a:spcPts val="1405"/>
              </a:spcBef>
              <a:buClr>
                <a:srgbClr val="E38312"/>
              </a:buClr>
              <a:buFont typeface="Arial"/>
              <a:buChar char="•"/>
              <a:tabLst>
                <a:tab pos="355600" algn="l"/>
                <a:tab pos="2025650" algn="l"/>
                <a:tab pos="3434079" algn="l"/>
                <a:tab pos="6371590" algn="l"/>
                <a:tab pos="8808720" algn="l"/>
                <a:tab pos="10041255" algn="l"/>
              </a:tabLst>
            </a:pPr>
            <a:r>
              <a:rPr sz="2400" b="0" spc="140" dirty="0">
                <a:solidFill>
                  <a:srgbClr val="C00000"/>
                </a:solidFill>
                <a:latin typeface="Calibri Light"/>
                <a:cs typeface="Calibri Light"/>
              </a:rPr>
              <a:t>Golden,</a:t>
            </a:r>
            <a:r>
              <a:rPr sz="2400" b="0" spc="295" dirty="0">
                <a:solidFill>
                  <a:srgbClr val="C00000"/>
                </a:solidFill>
                <a:latin typeface="Calibri Light"/>
                <a:cs typeface="Calibri Light"/>
              </a:rPr>
              <a:t>  </a:t>
            </a:r>
            <a:r>
              <a:rPr sz="2400" b="0" spc="90" dirty="0">
                <a:solidFill>
                  <a:srgbClr val="C00000"/>
                </a:solidFill>
                <a:latin typeface="Calibri Light"/>
                <a:cs typeface="Calibri Light"/>
              </a:rPr>
              <a:t>A.</a:t>
            </a:r>
            <a:r>
              <a:rPr sz="2400" b="0" spc="285"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285" dirty="0">
                <a:solidFill>
                  <a:srgbClr val="C00000"/>
                </a:solidFill>
                <a:latin typeface="Calibri Light"/>
                <a:cs typeface="Calibri Light"/>
              </a:rPr>
              <a:t>  </a:t>
            </a:r>
            <a:r>
              <a:rPr sz="2400" b="0" spc="140" dirty="0">
                <a:solidFill>
                  <a:srgbClr val="C00000"/>
                </a:solidFill>
                <a:latin typeface="Calibri Light"/>
                <a:cs typeface="Calibri Light"/>
              </a:rPr>
              <a:t>davis,</a:t>
            </a:r>
            <a:r>
              <a:rPr sz="2400" b="0" spc="285" dirty="0">
                <a:solidFill>
                  <a:srgbClr val="C00000"/>
                </a:solidFill>
                <a:latin typeface="Calibri Light"/>
                <a:cs typeface="Calibri Light"/>
              </a:rPr>
              <a:t>  </a:t>
            </a:r>
            <a:r>
              <a:rPr sz="2400" b="0" spc="125" dirty="0">
                <a:solidFill>
                  <a:srgbClr val="C00000"/>
                </a:solidFill>
                <a:latin typeface="Calibri Light"/>
                <a:cs typeface="Calibri Light"/>
              </a:rPr>
              <a:t>J.M.</a:t>
            </a:r>
            <a:r>
              <a:rPr sz="2400" b="0" spc="290" dirty="0">
                <a:solidFill>
                  <a:srgbClr val="C00000"/>
                </a:solidFill>
                <a:latin typeface="Calibri Light"/>
                <a:cs typeface="Calibri Light"/>
              </a:rPr>
              <a:t>  </a:t>
            </a:r>
            <a:r>
              <a:rPr sz="2400" b="0" spc="150" dirty="0">
                <a:solidFill>
                  <a:srgbClr val="C00000"/>
                </a:solidFill>
                <a:latin typeface="Calibri Light"/>
                <a:cs typeface="Calibri Light"/>
              </a:rPr>
              <a:t>(2025)</a:t>
            </a:r>
            <a:r>
              <a:rPr sz="2400" b="0" spc="285" dirty="0">
                <a:solidFill>
                  <a:srgbClr val="C00000"/>
                </a:solidFill>
                <a:latin typeface="Calibri Light"/>
                <a:cs typeface="Calibri Light"/>
              </a:rPr>
              <a:t>  </a:t>
            </a:r>
            <a:r>
              <a:rPr sz="2400" b="0" spc="150" dirty="0">
                <a:solidFill>
                  <a:srgbClr val="C00000"/>
                </a:solidFill>
                <a:latin typeface="Calibri Light"/>
                <a:cs typeface="Calibri Light"/>
              </a:rPr>
              <a:t>‘smoking,</a:t>
            </a:r>
            <a:r>
              <a:rPr sz="2400" b="0" spc="285" dirty="0">
                <a:solidFill>
                  <a:srgbClr val="C00000"/>
                </a:solidFill>
                <a:latin typeface="Calibri Light"/>
                <a:cs typeface="Calibri Light"/>
              </a:rPr>
              <a:t>  </a:t>
            </a:r>
            <a:r>
              <a:rPr sz="2400" b="0" spc="125" dirty="0">
                <a:solidFill>
                  <a:srgbClr val="C00000"/>
                </a:solidFill>
                <a:latin typeface="Calibri Light"/>
                <a:cs typeface="Calibri Light"/>
              </a:rPr>
              <a:t>obesity,</a:t>
            </a:r>
            <a:r>
              <a:rPr sz="2400" b="0" spc="295"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285" dirty="0">
                <a:solidFill>
                  <a:srgbClr val="C00000"/>
                </a:solidFill>
                <a:latin typeface="Calibri Light"/>
                <a:cs typeface="Calibri Light"/>
              </a:rPr>
              <a:t>  </a:t>
            </a:r>
            <a:r>
              <a:rPr sz="2400" b="0" spc="165" dirty="0">
                <a:solidFill>
                  <a:srgbClr val="C00000"/>
                </a:solidFill>
                <a:latin typeface="Calibri Light"/>
                <a:cs typeface="Calibri Light"/>
              </a:rPr>
              <a:t>post-</a:t>
            </a:r>
            <a:r>
              <a:rPr sz="2400" b="0" spc="140" dirty="0">
                <a:solidFill>
                  <a:srgbClr val="C00000"/>
                </a:solidFill>
                <a:latin typeface="Calibri Light"/>
                <a:cs typeface="Calibri Light"/>
              </a:rPr>
              <a:t>cessation 	</a:t>
            </a:r>
            <a:r>
              <a:rPr sz="2400" b="0" spc="125" dirty="0">
                <a:solidFill>
                  <a:srgbClr val="C00000"/>
                </a:solidFill>
                <a:latin typeface="Calibri Light"/>
                <a:cs typeface="Calibri Light"/>
              </a:rPr>
              <a:t>weight</a:t>
            </a:r>
            <a:r>
              <a:rPr sz="2400" b="0" dirty="0">
                <a:solidFill>
                  <a:srgbClr val="C00000"/>
                </a:solidFill>
                <a:latin typeface="Calibri Light"/>
                <a:cs typeface="Calibri Light"/>
              </a:rPr>
              <a:t>	</a:t>
            </a:r>
            <a:r>
              <a:rPr sz="2400" b="0" spc="120" dirty="0">
                <a:solidFill>
                  <a:srgbClr val="C00000"/>
                </a:solidFill>
                <a:latin typeface="Calibri Light"/>
                <a:cs typeface="Calibri Light"/>
              </a:rPr>
              <a:t>gain:</a:t>
            </a:r>
            <a:r>
              <a:rPr sz="2400" b="0" dirty="0">
                <a:solidFill>
                  <a:srgbClr val="C00000"/>
                </a:solidFill>
                <a:latin typeface="Calibri Light"/>
                <a:cs typeface="Calibri Light"/>
              </a:rPr>
              <a:t>	</a:t>
            </a:r>
            <a:r>
              <a:rPr sz="2400" b="0" spc="145" dirty="0">
                <a:solidFill>
                  <a:srgbClr val="C00000"/>
                </a:solidFill>
                <a:latin typeface="Calibri Light"/>
                <a:cs typeface="Calibri Light"/>
              </a:rPr>
              <a:t>neurobiological</a:t>
            </a:r>
            <a:r>
              <a:rPr sz="2400" b="0" dirty="0">
                <a:solidFill>
                  <a:srgbClr val="C00000"/>
                </a:solidFill>
                <a:latin typeface="Calibri Light"/>
                <a:cs typeface="Calibri Light"/>
              </a:rPr>
              <a:t>	</a:t>
            </a:r>
            <a:r>
              <a:rPr sz="2400" b="0" spc="140" dirty="0">
                <a:solidFill>
                  <a:srgbClr val="C00000"/>
                </a:solidFill>
                <a:latin typeface="Calibri Light"/>
                <a:cs typeface="Calibri Light"/>
              </a:rPr>
              <a:t>intersection</a:t>
            </a:r>
            <a:r>
              <a:rPr sz="2400" b="0" dirty="0">
                <a:solidFill>
                  <a:srgbClr val="C00000"/>
                </a:solidFill>
                <a:latin typeface="Calibri Light"/>
                <a:cs typeface="Calibri Light"/>
              </a:rPr>
              <a:t>	</a:t>
            </a:r>
            <a:r>
              <a:rPr sz="2400" b="0" spc="80" dirty="0">
                <a:solidFill>
                  <a:srgbClr val="C00000"/>
                </a:solidFill>
                <a:latin typeface="Calibri Light"/>
                <a:cs typeface="Calibri Light"/>
              </a:rPr>
              <a:t>and</a:t>
            </a:r>
            <a:r>
              <a:rPr sz="2400" b="0" dirty="0">
                <a:solidFill>
                  <a:srgbClr val="C00000"/>
                </a:solidFill>
                <a:latin typeface="Calibri Light"/>
                <a:cs typeface="Calibri Light"/>
              </a:rPr>
              <a:t>	</a:t>
            </a:r>
            <a:r>
              <a:rPr sz="2400" b="0" spc="125" dirty="0">
                <a:solidFill>
                  <a:srgbClr val="C00000"/>
                </a:solidFill>
                <a:latin typeface="Calibri Light"/>
                <a:cs typeface="Calibri Light"/>
              </a:rPr>
              <a:t>treatment 	</a:t>
            </a:r>
            <a:r>
              <a:rPr sz="2400" b="0" spc="140" dirty="0">
                <a:solidFill>
                  <a:srgbClr val="C00000"/>
                </a:solidFill>
                <a:latin typeface="Calibri Light"/>
                <a:cs typeface="Calibri Light"/>
              </a:rPr>
              <a:t>recommendations.’</a:t>
            </a:r>
            <a:r>
              <a:rPr sz="2400" b="0" spc="270" dirty="0">
                <a:solidFill>
                  <a:srgbClr val="C00000"/>
                </a:solidFill>
                <a:latin typeface="Calibri Light"/>
                <a:cs typeface="Calibri Light"/>
              </a:rPr>
              <a:t>  </a:t>
            </a:r>
            <a:r>
              <a:rPr sz="2400" b="0" i="1" spc="155" dirty="0">
                <a:solidFill>
                  <a:srgbClr val="C00000"/>
                </a:solidFill>
                <a:latin typeface="Calibri Light"/>
                <a:cs typeface="Calibri Light"/>
              </a:rPr>
              <a:t>Journal</a:t>
            </a:r>
            <a:r>
              <a:rPr sz="2400" b="0" i="1" spc="280" dirty="0">
                <a:solidFill>
                  <a:srgbClr val="C00000"/>
                </a:solidFill>
                <a:latin typeface="Calibri Light"/>
                <a:cs typeface="Calibri Light"/>
              </a:rPr>
              <a:t>  </a:t>
            </a:r>
            <a:r>
              <a:rPr sz="2400" b="0" i="1" spc="85" dirty="0">
                <a:solidFill>
                  <a:srgbClr val="C00000"/>
                </a:solidFill>
                <a:latin typeface="Calibri Light"/>
                <a:cs typeface="Calibri Light"/>
              </a:rPr>
              <a:t>of</a:t>
            </a:r>
            <a:r>
              <a:rPr sz="2400" b="0" i="1" spc="270" dirty="0">
                <a:solidFill>
                  <a:srgbClr val="C00000"/>
                </a:solidFill>
                <a:latin typeface="Calibri Light"/>
                <a:cs typeface="Calibri Light"/>
              </a:rPr>
              <a:t>  </a:t>
            </a:r>
            <a:r>
              <a:rPr sz="2400" b="0" i="1" spc="170" dirty="0">
                <a:solidFill>
                  <a:srgbClr val="C00000"/>
                </a:solidFill>
                <a:latin typeface="Calibri Light"/>
                <a:cs typeface="Calibri Light"/>
              </a:rPr>
              <a:t>multidisciplinary</a:t>
            </a:r>
            <a:r>
              <a:rPr sz="2400" b="0" i="1" spc="300" dirty="0">
                <a:solidFill>
                  <a:srgbClr val="C00000"/>
                </a:solidFill>
                <a:latin typeface="Calibri Light"/>
                <a:cs typeface="Calibri Light"/>
              </a:rPr>
              <a:t>  </a:t>
            </a:r>
            <a:r>
              <a:rPr sz="2400" b="0" i="1" spc="160" dirty="0">
                <a:solidFill>
                  <a:srgbClr val="C00000"/>
                </a:solidFill>
                <a:latin typeface="Calibri Light"/>
                <a:cs typeface="Calibri Light"/>
              </a:rPr>
              <a:t>healthcare</a:t>
            </a:r>
            <a:r>
              <a:rPr sz="2400" b="0" spc="160" dirty="0">
                <a:solidFill>
                  <a:srgbClr val="C00000"/>
                </a:solidFill>
                <a:latin typeface="Calibri Light"/>
                <a:cs typeface="Calibri Light"/>
              </a:rPr>
              <a:t>,</a:t>
            </a:r>
            <a:r>
              <a:rPr sz="2400" b="0" spc="280" dirty="0">
                <a:solidFill>
                  <a:srgbClr val="C00000"/>
                </a:solidFill>
                <a:latin typeface="Calibri Light"/>
                <a:cs typeface="Calibri Light"/>
              </a:rPr>
              <a:t>  </a:t>
            </a:r>
            <a:r>
              <a:rPr sz="2400" b="0" spc="175" dirty="0">
                <a:solidFill>
                  <a:srgbClr val="C00000"/>
                </a:solidFill>
                <a:latin typeface="Calibri Light"/>
                <a:cs typeface="Calibri Light"/>
              </a:rPr>
              <a:t>pp.2889-</a:t>
            </a:r>
            <a:r>
              <a:rPr sz="2400" b="0" spc="130" dirty="0">
                <a:solidFill>
                  <a:srgbClr val="C00000"/>
                </a:solidFill>
                <a:latin typeface="Calibri Light"/>
                <a:cs typeface="Calibri Light"/>
              </a:rPr>
              <a:t>2900. 	</a:t>
            </a:r>
            <a:r>
              <a:rPr sz="2400" b="0" spc="150" dirty="0">
                <a:solidFill>
                  <a:srgbClr val="C00000"/>
                </a:solidFill>
                <a:latin typeface="Calibri Light"/>
                <a:cs typeface="Calibri Light"/>
              </a:rPr>
              <a:t>Available</a:t>
            </a:r>
            <a:r>
              <a:rPr sz="2400" b="0" spc="360" dirty="0">
                <a:solidFill>
                  <a:srgbClr val="C00000"/>
                </a:solidFill>
                <a:latin typeface="Calibri Light"/>
                <a:cs typeface="Calibri Light"/>
              </a:rPr>
              <a:t> </a:t>
            </a:r>
            <a:r>
              <a:rPr sz="2400" b="0" spc="125" dirty="0">
                <a:solidFill>
                  <a:srgbClr val="C00000"/>
                </a:solidFill>
                <a:latin typeface="Calibri Light"/>
                <a:cs typeface="Calibri Light"/>
              </a:rPr>
              <a:t>at:</a:t>
            </a:r>
            <a:r>
              <a:rPr sz="2400" b="0" spc="360" dirty="0">
                <a:solidFill>
                  <a:srgbClr val="C00000"/>
                </a:solidFill>
                <a:latin typeface="Calibri Light"/>
                <a:cs typeface="Calibri Light"/>
              </a:rPr>
              <a:t> </a:t>
            </a:r>
            <a:r>
              <a:rPr sz="2400" b="0" u="sng" spc="160" dirty="0">
                <a:solidFill>
                  <a:srgbClr val="2997E2"/>
                </a:solidFill>
                <a:uFill>
                  <a:solidFill>
                    <a:srgbClr val="2997E2"/>
                  </a:solidFill>
                </a:uFill>
                <a:latin typeface="Calibri Light"/>
                <a:cs typeface="Calibri Light"/>
                <a:hlinkClick r:id="rId3"/>
              </a:rPr>
              <a:t>https://do</a:t>
            </a:r>
            <a:r>
              <a:rPr sz="2400" b="0" u="sng" spc="160" dirty="0">
                <a:solidFill>
                  <a:srgbClr val="2997E2"/>
                </a:solidFill>
                <a:uFill>
                  <a:solidFill>
                    <a:srgbClr val="2997E2"/>
                  </a:solidFill>
                </a:uFill>
                <a:latin typeface="Calibri Light"/>
                <a:cs typeface="Calibri Light"/>
              </a:rPr>
              <a:t>i</a:t>
            </a:r>
            <a:r>
              <a:rPr sz="2400" b="0" u="sng" spc="160" dirty="0">
                <a:solidFill>
                  <a:srgbClr val="2997E2"/>
                </a:solidFill>
                <a:uFill>
                  <a:solidFill>
                    <a:srgbClr val="2997E2"/>
                  </a:solidFill>
                </a:uFill>
                <a:latin typeface="Calibri Light"/>
                <a:cs typeface="Calibri Light"/>
                <a:hlinkClick r:id="rId3"/>
              </a:rPr>
              <a:t>.Org/10.2147/jmdh.S509971</a:t>
            </a:r>
            <a:endParaRPr sz="2400">
              <a:latin typeface="Calibri Light"/>
              <a:cs typeface="Calibri Light"/>
            </a:endParaRPr>
          </a:p>
          <a:p>
            <a:pPr marL="353060" marR="5080" indent="-340360" algn="just">
              <a:lnSpc>
                <a:spcPct val="80000"/>
              </a:lnSpc>
              <a:spcBef>
                <a:spcPts val="1395"/>
              </a:spcBef>
              <a:buClr>
                <a:srgbClr val="E38312"/>
              </a:buClr>
              <a:buFont typeface="Arial"/>
              <a:buChar char="•"/>
              <a:tabLst>
                <a:tab pos="355600" algn="l"/>
              </a:tabLst>
            </a:pPr>
            <a:r>
              <a:rPr sz="2400" b="0" spc="130" dirty="0">
                <a:solidFill>
                  <a:srgbClr val="C00000"/>
                </a:solidFill>
                <a:latin typeface="Calibri Light"/>
                <a:cs typeface="Calibri Light"/>
              </a:rPr>
              <a:t>Hock,</a:t>
            </a:r>
            <a:r>
              <a:rPr sz="2400" b="0" spc="35" dirty="0">
                <a:solidFill>
                  <a:srgbClr val="C00000"/>
                </a:solidFill>
                <a:latin typeface="Calibri Light"/>
                <a:cs typeface="Calibri Light"/>
              </a:rPr>
              <a:t>  </a:t>
            </a:r>
            <a:r>
              <a:rPr sz="2400" b="0" spc="135" dirty="0">
                <a:solidFill>
                  <a:srgbClr val="C00000"/>
                </a:solidFill>
                <a:latin typeface="Calibri Light"/>
                <a:cs typeface="Calibri Light"/>
              </a:rPr>
              <a:t>E.S.,</a:t>
            </a:r>
            <a:r>
              <a:rPr sz="2400" b="0" spc="35" dirty="0">
                <a:solidFill>
                  <a:srgbClr val="C00000"/>
                </a:solidFill>
                <a:latin typeface="Calibri Light"/>
                <a:cs typeface="Calibri Light"/>
              </a:rPr>
              <a:t>  </a:t>
            </a:r>
            <a:r>
              <a:rPr sz="2400" b="0" spc="145" dirty="0">
                <a:solidFill>
                  <a:srgbClr val="C00000"/>
                </a:solidFill>
                <a:latin typeface="Calibri Light"/>
                <a:cs typeface="Calibri Light"/>
              </a:rPr>
              <a:t>Franklin,</a:t>
            </a:r>
            <a:r>
              <a:rPr sz="2400" b="0" spc="45" dirty="0">
                <a:solidFill>
                  <a:srgbClr val="C00000"/>
                </a:solidFill>
                <a:latin typeface="Calibri Light"/>
                <a:cs typeface="Calibri Light"/>
              </a:rPr>
              <a:t>  </a:t>
            </a:r>
            <a:r>
              <a:rPr sz="2400" b="0" spc="114" dirty="0">
                <a:solidFill>
                  <a:srgbClr val="C00000"/>
                </a:solidFill>
                <a:latin typeface="Calibri Light"/>
                <a:cs typeface="Calibri Light"/>
              </a:rPr>
              <a:t>M.,</a:t>
            </a:r>
            <a:r>
              <a:rPr sz="2400" b="0" spc="40" dirty="0">
                <a:solidFill>
                  <a:srgbClr val="C00000"/>
                </a:solidFill>
                <a:latin typeface="Calibri Light"/>
                <a:cs typeface="Calibri Light"/>
              </a:rPr>
              <a:t>  </a:t>
            </a:r>
            <a:r>
              <a:rPr sz="2400" b="0" spc="105" dirty="0">
                <a:solidFill>
                  <a:srgbClr val="C00000"/>
                </a:solidFill>
                <a:latin typeface="Calibri Light"/>
                <a:cs typeface="Calibri Light"/>
              </a:rPr>
              <a:t>Baxter,</a:t>
            </a:r>
            <a:r>
              <a:rPr sz="2400" b="0" spc="40" dirty="0">
                <a:solidFill>
                  <a:srgbClr val="C00000"/>
                </a:solidFill>
                <a:latin typeface="Calibri Light"/>
                <a:cs typeface="Calibri Light"/>
              </a:rPr>
              <a:t>  </a:t>
            </a:r>
            <a:r>
              <a:rPr sz="2400" b="0" spc="120" dirty="0">
                <a:solidFill>
                  <a:srgbClr val="C00000"/>
                </a:solidFill>
                <a:latin typeface="Calibri Light"/>
                <a:cs typeface="Calibri Light"/>
              </a:rPr>
              <a:t>S.,</a:t>
            </a:r>
            <a:r>
              <a:rPr sz="2400" b="0" spc="40" dirty="0">
                <a:solidFill>
                  <a:srgbClr val="C00000"/>
                </a:solidFill>
                <a:latin typeface="Calibri Light"/>
                <a:cs typeface="Calibri Light"/>
              </a:rPr>
              <a:t>  </a:t>
            </a:r>
            <a:r>
              <a:rPr sz="2400" b="0" spc="140" dirty="0">
                <a:solidFill>
                  <a:srgbClr val="C00000"/>
                </a:solidFill>
                <a:latin typeface="Calibri Light"/>
                <a:cs typeface="Calibri Light"/>
              </a:rPr>
              <a:t>Clowes,</a:t>
            </a:r>
            <a:r>
              <a:rPr sz="2400" b="0" spc="590" dirty="0">
                <a:solidFill>
                  <a:srgbClr val="C00000"/>
                </a:solidFill>
                <a:latin typeface="Calibri Light"/>
                <a:cs typeface="Calibri Light"/>
              </a:rPr>
              <a:t> </a:t>
            </a:r>
            <a:r>
              <a:rPr sz="2400" b="0" spc="114" dirty="0">
                <a:solidFill>
                  <a:srgbClr val="C00000"/>
                </a:solidFill>
                <a:latin typeface="Calibri Light"/>
                <a:cs typeface="Calibri Light"/>
              </a:rPr>
              <a:t>M.,</a:t>
            </a:r>
            <a:r>
              <a:rPr sz="2400" b="0" spc="30" dirty="0">
                <a:solidFill>
                  <a:srgbClr val="C00000"/>
                </a:solidFill>
                <a:latin typeface="Calibri Light"/>
                <a:cs typeface="Calibri Light"/>
              </a:rPr>
              <a:t>  </a:t>
            </a:r>
            <a:r>
              <a:rPr sz="2400" b="0" spc="145" dirty="0">
                <a:solidFill>
                  <a:srgbClr val="C00000"/>
                </a:solidFill>
                <a:latin typeface="Calibri Light"/>
                <a:cs typeface="Calibri Light"/>
              </a:rPr>
              <a:t>Chilcott,</a:t>
            </a:r>
            <a:r>
              <a:rPr sz="2400" b="0" spc="600" dirty="0">
                <a:solidFill>
                  <a:srgbClr val="C00000"/>
                </a:solidFill>
                <a:latin typeface="Calibri Light"/>
                <a:cs typeface="Calibri Light"/>
              </a:rPr>
              <a:t> </a:t>
            </a:r>
            <a:r>
              <a:rPr sz="2400" b="0" spc="85" dirty="0">
                <a:solidFill>
                  <a:srgbClr val="C00000"/>
                </a:solidFill>
                <a:latin typeface="Calibri Light"/>
                <a:cs typeface="Calibri Light"/>
              </a:rPr>
              <a:t>J.</a:t>
            </a:r>
            <a:r>
              <a:rPr sz="2400" b="0" spc="590" dirty="0">
                <a:solidFill>
                  <a:srgbClr val="C00000"/>
                </a:solidFill>
                <a:latin typeface="Calibri Light"/>
                <a:cs typeface="Calibri Light"/>
              </a:rPr>
              <a:t> </a:t>
            </a:r>
            <a:r>
              <a:rPr sz="2400" b="0" spc="105" dirty="0">
                <a:solidFill>
                  <a:srgbClr val="C00000"/>
                </a:solidFill>
                <a:latin typeface="Calibri Light"/>
                <a:cs typeface="Calibri Light"/>
              </a:rPr>
              <a:t>And</a:t>
            </a:r>
            <a:r>
              <a:rPr sz="2400" b="0" spc="595" dirty="0">
                <a:solidFill>
                  <a:srgbClr val="C00000"/>
                </a:solidFill>
                <a:latin typeface="Calibri Light"/>
                <a:cs typeface="Calibri Light"/>
              </a:rPr>
              <a:t> </a:t>
            </a:r>
            <a:r>
              <a:rPr sz="2400" b="0" spc="160" dirty="0">
                <a:solidFill>
                  <a:srgbClr val="C00000"/>
                </a:solidFill>
                <a:latin typeface="Calibri Light"/>
                <a:cs typeface="Calibri Light"/>
              </a:rPr>
              <a:t>gillespie,</a:t>
            </a:r>
            <a:r>
              <a:rPr sz="2400" b="0" spc="30" dirty="0">
                <a:solidFill>
                  <a:srgbClr val="C00000"/>
                </a:solidFill>
                <a:latin typeface="Calibri Light"/>
                <a:cs typeface="Calibri Light"/>
              </a:rPr>
              <a:t>  </a:t>
            </a:r>
            <a:r>
              <a:rPr sz="2400" b="0" spc="-25" dirty="0">
                <a:solidFill>
                  <a:srgbClr val="C00000"/>
                </a:solidFill>
                <a:latin typeface="Calibri Light"/>
                <a:cs typeface="Calibri Light"/>
              </a:rPr>
              <a:t>D. 	</a:t>
            </a:r>
            <a:r>
              <a:rPr sz="2400" b="0" spc="150" dirty="0">
                <a:solidFill>
                  <a:srgbClr val="C00000"/>
                </a:solidFill>
                <a:latin typeface="Calibri Light"/>
                <a:cs typeface="Calibri Light"/>
              </a:rPr>
              <a:t>(2023)‘covariates</a:t>
            </a:r>
            <a:r>
              <a:rPr sz="2400" b="0" spc="275" dirty="0">
                <a:solidFill>
                  <a:srgbClr val="C00000"/>
                </a:solidFill>
                <a:latin typeface="Calibri Light"/>
                <a:cs typeface="Calibri Light"/>
              </a:rPr>
              <a:t>  </a:t>
            </a:r>
            <a:r>
              <a:rPr sz="2400" b="0" spc="85" dirty="0">
                <a:solidFill>
                  <a:srgbClr val="C00000"/>
                </a:solidFill>
                <a:latin typeface="Calibri Light"/>
                <a:cs typeface="Calibri Light"/>
              </a:rPr>
              <a:t>of</a:t>
            </a:r>
            <a:r>
              <a:rPr sz="2400" b="0" spc="275" dirty="0">
                <a:solidFill>
                  <a:srgbClr val="C00000"/>
                </a:solidFill>
                <a:latin typeface="Calibri Light"/>
                <a:cs typeface="Calibri Light"/>
              </a:rPr>
              <a:t>  </a:t>
            </a:r>
            <a:r>
              <a:rPr sz="2400" b="0" spc="145" dirty="0">
                <a:solidFill>
                  <a:srgbClr val="C00000"/>
                </a:solidFill>
                <a:latin typeface="Calibri Light"/>
                <a:cs typeface="Calibri Light"/>
              </a:rPr>
              <a:t>success</a:t>
            </a:r>
            <a:r>
              <a:rPr sz="2400" b="0" spc="280" dirty="0">
                <a:solidFill>
                  <a:srgbClr val="C00000"/>
                </a:solidFill>
                <a:latin typeface="Calibri Light"/>
                <a:cs typeface="Calibri Light"/>
              </a:rPr>
              <a:t>  </a:t>
            </a:r>
            <a:r>
              <a:rPr sz="2400" b="0" spc="95" dirty="0">
                <a:solidFill>
                  <a:srgbClr val="C00000"/>
                </a:solidFill>
                <a:latin typeface="Calibri Light"/>
                <a:cs typeface="Calibri Light"/>
              </a:rPr>
              <a:t>in</a:t>
            </a:r>
            <a:r>
              <a:rPr sz="2400" b="0" spc="275" dirty="0">
                <a:solidFill>
                  <a:srgbClr val="C00000"/>
                </a:solidFill>
                <a:latin typeface="Calibri Light"/>
                <a:cs typeface="Calibri Light"/>
              </a:rPr>
              <a:t>  </a:t>
            </a:r>
            <a:r>
              <a:rPr sz="2400" b="0" spc="145" dirty="0">
                <a:solidFill>
                  <a:srgbClr val="C00000"/>
                </a:solidFill>
                <a:latin typeface="Calibri Light"/>
                <a:cs typeface="Calibri Light"/>
              </a:rPr>
              <a:t>quitting</a:t>
            </a:r>
            <a:r>
              <a:rPr sz="2400" b="0" spc="275" dirty="0">
                <a:solidFill>
                  <a:srgbClr val="C00000"/>
                </a:solidFill>
                <a:latin typeface="Calibri Light"/>
                <a:cs typeface="Calibri Light"/>
              </a:rPr>
              <a:t>  </a:t>
            </a:r>
            <a:r>
              <a:rPr sz="2400" b="0" spc="145" dirty="0">
                <a:solidFill>
                  <a:srgbClr val="C00000"/>
                </a:solidFill>
                <a:latin typeface="Calibri Light"/>
                <a:cs typeface="Calibri Light"/>
              </a:rPr>
              <a:t>smoking:</a:t>
            </a:r>
            <a:r>
              <a:rPr sz="2400" b="0" spc="275" dirty="0">
                <a:solidFill>
                  <a:srgbClr val="C00000"/>
                </a:solidFill>
                <a:latin typeface="Calibri Light"/>
                <a:cs typeface="Calibri Light"/>
              </a:rPr>
              <a:t>  </a:t>
            </a:r>
            <a:r>
              <a:rPr sz="2400" b="0" dirty="0">
                <a:solidFill>
                  <a:srgbClr val="C00000"/>
                </a:solidFill>
                <a:latin typeface="Calibri Light"/>
                <a:cs typeface="Calibri Light"/>
              </a:rPr>
              <a:t>a</a:t>
            </a:r>
            <a:r>
              <a:rPr sz="2400" b="0" spc="275" dirty="0">
                <a:solidFill>
                  <a:srgbClr val="C00000"/>
                </a:solidFill>
                <a:latin typeface="Calibri Light"/>
                <a:cs typeface="Calibri Light"/>
              </a:rPr>
              <a:t>  </a:t>
            </a:r>
            <a:r>
              <a:rPr sz="2400" b="0" spc="140" dirty="0">
                <a:solidFill>
                  <a:srgbClr val="C00000"/>
                </a:solidFill>
                <a:latin typeface="Calibri Light"/>
                <a:cs typeface="Calibri Light"/>
              </a:rPr>
              <a:t>systematic</a:t>
            </a:r>
            <a:r>
              <a:rPr sz="2400" b="0" spc="275" dirty="0">
                <a:solidFill>
                  <a:srgbClr val="C00000"/>
                </a:solidFill>
                <a:latin typeface="Calibri Light"/>
                <a:cs typeface="Calibri Light"/>
              </a:rPr>
              <a:t>  </a:t>
            </a:r>
            <a:r>
              <a:rPr sz="2400" b="0" spc="130" dirty="0">
                <a:solidFill>
                  <a:srgbClr val="C00000"/>
                </a:solidFill>
                <a:latin typeface="Calibri Light"/>
                <a:cs typeface="Calibri Light"/>
              </a:rPr>
              <a:t>review</a:t>
            </a:r>
            <a:r>
              <a:rPr sz="2400" b="0" spc="275" dirty="0">
                <a:solidFill>
                  <a:srgbClr val="C00000"/>
                </a:solidFill>
                <a:latin typeface="Calibri Light"/>
                <a:cs typeface="Calibri Light"/>
              </a:rPr>
              <a:t>  </a:t>
            </a:r>
            <a:r>
              <a:rPr sz="2400" b="0" spc="140" dirty="0">
                <a:solidFill>
                  <a:srgbClr val="C00000"/>
                </a:solidFill>
                <a:latin typeface="Calibri Light"/>
                <a:cs typeface="Calibri Light"/>
              </a:rPr>
              <a:t>of 	studies</a:t>
            </a:r>
            <a:r>
              <a:rPr sz="2400" b="0" spc="105" dirty="0">
                <a:solidFill>
                  <a:srgbClr val="C00000"/>
                </a:solidFill>
                <a:latin typeface="Calibri Light"/>
                <a:cs typeface="Calibri Light"/>
              </a:rPr>
              <a:t>  </a:t>
            </a:r>
            <a:r>
              <a:rPr sz="2400" b="0" spc="114" dirty="0">
                <a:solidFill>
                  <a:srgbClr val="C00000"/>
                </a:solidFill>
                <a:latin typeface="Calibri Light"/>
                <a:cs typeface="Calibri Light"/>
              </a:rPr>
              <a:t>from</a:t>
            </a:r>
            <a:r>
              <a:rPr sz="2400" b="0" spc="105" dirty="0">
                <a:solidFill>
                  <a:srgbClr val="C00000"/>
                </a:solidFill>
                <a:latin typeface="Calibri Light"/>
                <a:cs typeface="Calibri Light"/>
              </a:rPr>
              <a:t>  </a:t>
            </a:r>
            <a:r>
              <a:rPr sz="2400" b="0" spc="135" dirty="0">
                <a:solidFill>
                  <a:srgbClr val="C00000"/>
                </a:solidFill>
                <a:latin typeface="Calibri Light"/>
                <a:cs typeface="Calibri Light"/>
              </a:rPr>
              <a:t>2008</a:t>
            </a:r>
            <a:r>
              <a:rPr sz="2400" b="0" spc="105" dirty="0">
                <a:solidFill>
                  <a:srgbClr val="C00000"/>
                </a:solidFill>
                <a:latin typeface="Calibri Light"/>
                <a:cs typeface="Calibri Light"/>
              </a:rPr>
              <a:t>  </a:t>
            </a:r>
            <a:r>
              <a:rPr sz="2400" b="0" spc="75" dirty="0">
                <a:solidFill>
                  <a:srgbClr val="C00000"/>
                </a:solidFill>
                <a:latin typeface="Calibri Light"/>
                <a:cs typeface="Calibri Light"/>
              </a:rPr>
              <a:t>to</a:t>
            </a:r>
            <a:r>
              <a:rPr sz="2400" b="0" spc="110" dirty="0">
                <a:solidFill>
                  <a:srgbClr val="C00000"/>
                </a:solidFill>
                <a:latin typeface="Calibri Light"/>
                <a:cs typeface="Calibri Light"/>
              </a:rPr>
              <a:t>  </a:t>
            </a:r>
            <a:r>
              <a:rPr sz="2400" b="0" spc="135" dirty="0">
                <a:solidFill>
                  <a:srgbClr val="C00000"/>
                </a:solidFill>
                <a:latin typeface="Calibri Light"/>
                <a:cs typeface="Calibri Light"/>
              </a:rPr>
              <a:t>2021</a:t>
            </a:r>
            <a:r>
              <a:rPr sz="2400" b="0" spc="105" dirty="0">
                <a:solidFill>
                  <a:srgbClr val="C00000"/>
                </a:solidFill>
                <a:latin typeface="Calibri Light"/>
                <a:cs typeface="Calibri Light"/>
              </a:rPr>
              <a:t>  </a:t>
            </a:r>
            <a:r>
              <a:rPr sz="2400" b="0" spc="140" dirty="0">
                <a:solidFill>
                  <a:srgbClr val="C00000"/>
                </a:solidFill>
                <a:latin typeface="Calibri Light"/>
                <a:cs typeface="Calibri Light"/>
              </a:rPr>
              <a:t>conducted</a:t>
            </a:r>
            <a:r>
              <a:rPr sz="2400" b="0" spc="114" dirty="0">
                <a:solidFill>
                  <a:srgbClr val="C00000"/>
                </a:solidFill>
                <a:latin typeface="Calibri Light"/>
                <a:cs typeface="Calibri Light"/>
              </a:rPr>
              <a:t>  </a:t>
            </a:r>
            <a:r>
              <a:rPr sz="2400" b="0" spc="75" dirty="0">
                <a:solidFill>
                  <a:srgbClr val="C00000"/>
                </a:solidFill>
                <a:latin typeface="Calibri Light"/>
                <a:cs typeface="Calibri Light"/>
              </a:rPr>
              <a:t>to</a:t>
            </a:r>
            <a:r>
              <a:rPr sz="2400" b="0" spc="105" dirty="0">
                <a:solidFill>
                  <a:srgbClr val="C00000"/>
                </a:solidFill>
                <a:latin typeface="Calibri Light"/>
                <a:cs typeface="Calibri Light"/>
              </a:rPr>
              <a:t>  </a:t>
            </a:r>
            <a:r>
              <a:rPr sz="2400" b="0" spc="130" dirty="0">
                <a:solidFill>
                  <a:srgbClr val="C00000"/>
                </a:solidFill>
                <a:latin typeface="Calibri Light"/>
                <a:cs typeface="Calibri Light"/>
              </a:rPr>
              <a:t>inform</a:t>
            </a:r>
            <a:r>
              <a:rPr sz="2400" b="0" spc="105" dirty="0">
                <a:solidFill>
                  <a:srgbClr val="C00000"/>
                </a:solidFill>
                <a:latin typeface="Calibri Light"/>
                <a:cs typeface="Calibri Light"/>
              </a:rPr>
              <a:t>  </a:t>
            </a:r>
            <a:r>
              <a:rPr sz="2400" b="0" spc="110" dirty="0">
                <a:solidFill>
                  <a:srgbClr val="C00000"/>
                </a:solidFill>
                <a:latin typeface="Calibri Light"/>
                <a:cs typeface="Calibri Light"/>
              </a:rPr>
              <a:t>the</a:t>
            </a:r>
            <a:r>
              <a:rPr sz="2400" b="0" spc="105" dirty="0">
                <a:solidFill>
                  <a:srgbClr val="C00000"/>
                </a:solidFill>
                <a:latin typeface="Calibri Light"/>
                <a:cs typeface="Calibri Light"/>
              </a:rPr>
              <a:t>  </a:t>
            </a:r>
            <a:r>
              <a:rPr sz="2400" b="0" spc="155" dirty="0">
                <a:solidFill>
                  <a:srgbClr val="C00000"/>
                </a:solidFill>
                <a:latin typeface="Calibri Light"/>
                <a:cs typeface="Calibri Light"/>
              </a:rPr>
              <a:t>statistical</a:t>
            </a:r>
            <a:r>
              <a:rPr sz="2400" b="0" spc="110" dirty="0">
                <a:solidFill>
                  <a:srgbClr val="C00000"/>
                </a:solidFill>
                <a:latin typeface="Calibri Light"/>
                <a:cs typeface="Calibri Light"/>
              </a:rPr>
              <a:t>  </a:t>
            </a:r>
            <a:r>
              <a:rPr sz="2400" b="0" spc="145" dirty="0">
                <a:solidFill>
                  <a:srgbClr val="C00000"/>
                </a:solidFill>
                <a:latin typeface="Calibri Light"/>
                <a:cs typeface="Calibri Light"/>
              </a:rPr>
              <a:t>analyses</a:t>
            </a:r>
            <a:r>
              <a:rPr sz="2400" b="0" spc="114" dirty="0">
                <a:solidFill>
                  <a:srgbClr val="C00000"/>
                </a:solidFill>
                <a:latin typeface="Calibri Light"/>
                <a:cs typeface="Calibri Light"/>
              </a:rPr>
              <a:t>  </a:t>
            </a:r>
            <a:r>
              <a:rPr sz="2400" b="0" spc="140" dirty="0">
                <a:solidFill>
                  <a:srgbClr val="C00000"/>
                </a:solidFill>
                <a:latin typeface="Calibri Light"/>
                <a:cs typeface="Calibri Light"/>
              </a:rPr>
              <a:t>of 	</a:t>
            </a:r>
            <a:r>
              <a:rPr sz="2400" b="0" spc="145" dirty="0">
                <a:solidFill>
                  <a:srgbClr val="C00000"/>
                </a:solidFill>
                <a:latin typeface="Calibri Light"/>
                <a:cs typeface="Calibri Light"/>
              </a:rPr>
              <a:t>quitting</a:t>
            </a:r>
            <a:r>
              <a:rPr sz="2400" b="0" spc="505" dirty="0">
                <a:solidFill>
                  <a:srgbClr val="C00000"/>
                </a:solidFill>
                <a:latin typeface="Calibri Light"/>
                <a:cs typeface="Calibri Light"/>
              </a:rPr>
              <a:t>  </a:t>
            </a:r>
            <a:r>
              <a:rPr sz="2400" b="0" spc="135" dirty="0">
                <a:solidFill>
                  <a:srgbClr val="C00000"/>
                </a:solidFill>
                <a:latin typeface="Calibri Light"/>
                <a:cs typeface="Calibri Light"/>
              </a:rPr>
              <a:t>outcomes</a:t>
            </a:r>
            <a:r>
              <a:rPr sz="2400" b="0" spc="515" dirty="0">
                <a:solidFill>
                  <a:srgbClr val="C00000"/>
                </a:solidFill>
                <a:latin typeface="Calibri Light"/>
                <a:cs typeface="Calibri Light"/>
              </a:rPr>
              <a:t>  </a:t>
            </a:r>
            <a:r>
              <a:rPr sz="2400" b="0" spc="90" dirty="0">
                <a:solidFill>
                  <a:srgbClr val="C00000"/>
                </a:solidFill>
                <a:latin typeface="Calibri Light"/>
                <a:cs typeface="Calibri Light"/>
              </a:rPr>
              <a:t>of</a:t>
            </a:r>
            <a:r>
              <a:rPr sz="2400" b="0" spc="500" dirty="0">
                <a:solidFill>
                  <a:srgbClr val="C00000"/>
                </a:solidFill>
                <a:latin typeface="Calibri Light"/>
                <a:cs typeface="Calibri Light"/>
              </a:rPr>
              <a:t>  </a:t>
            </a:r>
            <a:r>
              <a:rPr sz="2400" b="0" dirty="0">
                <a:solidFill>
                  <a:srgbClr val="C00000"/>
                </a:solidFill>
                <a:latin typeface="Calibri Light"/>
                <a:cs typeface="Calibri Light"/>
              </a:rPr>
              <a:t>a</a:t>
            </a:r>
            <a:r>
              <a:rPr sz="2400" b="0" spc="505" dirty="0">
                <a:solidFill>
                  <a:srgbClr val="C00000"/>
                </a:solidFill>
                <a:latin typeface="Calibri Light"/>
                <a:cs typeface="Calibri Light"/>
              </a:rPr>
              <a:t>  </a:t>
            </a:r>
            <a:r>
              <a:rPr sz="2400" b="0" spc="175" dirty="0">
                <a:solidFill>
                  <a:srgbClr val="C00000"/>
                </a:solidFill>
                <a:latin typeface="Calibri Light"/>
                <a:cs typeface="Calibri Light"/>
              </a:rPr>
              <a:t>hospital-</a:t>
            </a:r>
            <a:r>
              <a:rPr sz="2400" b="0" spc="130" dirty="0">
                <a:solidFill>
                  <a:srgbClr val="C00000"/>
                </a:solidFill>
                <a:latin typeface="Calibri Light"/>
                <a:cs typeface="Calibri Light"/>
              </a:rPr>
              <a:t>based</a:t>
            </a:r>
            <a:r>
              <a:rPr sz="2400" b="0" spc="509" dirty="0">
                <a:solidFill>
                  <a:srgbClr val="C00000"/>
                </a:solidFill>
                <a:latin typeface="Calibri Light"/>
                <a:cs typeface="Calibri Light"/>
              </a:rPr>
              <a:t>  </a:t>
            </a:r>
            <a:r>
              <a:rPr sz="2400" b="0" spc="135" dirty="0">
                <a:solidFill>
                  <a:srgbClr val="C00000"/>
                </a:solidFill>
                <a:latin typeface="Calibri Light"/>
                <a:cs typeface="Calibri Light"/>
              </a:rPr>
              <a:t>tobacco</a:t>
            </a:r>
            <a:r>
              <a:rPr sz="2400" b="0" spc="515" dirty="0">
                <a:solidFill>
                  <a:srgbClr val="C00000"/>
                </a:solidFill>
                <a:latin typeface="Calibri Light"/>
                <a:cs typeface="Calibri Light"/>
              </a:rPr>
              <a:t>  </a:t>
            </a:r>
            <a:r>
              <a:rPr sz="2400" b="0" spc="140" dirty="0">
                <a:solidFill>
                  <a:srgbClr val="C00000"/>
                </a:solidFill>
                <a:latin typeface="Calibri Light"/>
                <a:cs typeface="Calibri Light"/>
              </a:rPr>
              <a:t>dependence</a:t>
            </a:r>
            <a:r>
              <a:rPr sz="2400" b="0" spc="509" dirty="0">
                <a:solidFill>
                  <a:srgbClr val="C00000"/>
                </a:solidFill>
                <a:latin typeface="Calibri Light"/>
                <a:cs typeface="Calibri Light"/>
              </a:rPr>
              <a:t>  </a:t>
            </a:r>
            <a:r>
              <a:rPr sz="2400" b="0" spc="125" dirty="0">
                <a:solidFill>
                  <a:srgbClr val="C00000"/>
                </a:solidFill>
                <a:latin typeface="Calibri Light"/>
                <a:cs typeface="Calibri Light"/>
              </a:rPr>
              <a:t>treatment 	</a:t>
            </a:r>
            <a:r>
              <a:rPr sz="2400" b="0" spc="150" dirty="0">
                <a:solidFill>
                  <a:srgbClr val="C00000"/>
                </a:solidFill>
                <a:latin typeface="Calibri Light"/>
                <a:cs typeface="Calibri Light"/>
              </a:rPr>
              <a:t>service</a:t>
            </a:r>
            <a:r>
              <a:rPr sz="2400" b="0" spc="120" dirty="0">
                <a:solidFill>
                  <a:srgbClr val="C00000"/>
                </a:solidFill>
                <a:latin typeface="Calibri Light"/>
                <a:cs typeface="Calibri Light"/>
              </a:rPr>
              <a:t>  </a:t>
            </a:r>
            <a:r>
              <a:rPr sz="2400" b="0" spc="95" dirty="0">
                <a:solidFill>
                  <a:srgbClr val="C00000"/>
                </a:solidFill>
                <a:latin typeface="Calibri Light"/>
                <a:cs typeface="Calibri Light"/>
              </a:rPr>
              <a:t>in</a:t>
            </a:r>
            <a:r>
              <a:rPr sz="2400" b="0" spc="114" dirty="0">
                <a:solidFill>
                  <a:srgbClr val="C00000"/>
                </a:solidFill>
                <a:latin typeface="Calibri Light"/>
                <a:cs typeface="Calibri Light"/>
              </a:rPr>
              <a:t>  </a:t>
            </a:r>
            <a:r>
              <a:rPr sz="2400" b="0" spc="105" dirty="0">
                <a:solidFill>
                  <a:srgbClr val="C00000"/>
                </a:solidFill>
                <a:latin typeface="Calibri Light"/>
                <a:cs typeface="Calibri Light"/>
              </a:rPr>
              <a:t>the</a:t>
            </a:r>
            <a:r>
              <a:rPr sz="2400" b="0" spc="120" dirty="0">
                <a:solidFill>
                  <a:srgbClr val="C00000"/>
                </a:solidFill>
                <a:latin typeface="Calibri Light"/>
                <a:cs typeface="Calibri Light"/>
              </a:rPr>
              <a:t>  </a:t>
            </a:r>
            <a:r>
              <a:rPr sz="2400" b="0" spc="130" dirty="0">
                <a:solidFill>
                  <a:srgbClr val="C00000"/>
                </a:solidFill>
                <a:latin typeface="Calibri Light"/>
                <a:cs typeface="Calibri Light"/>
              </a:rPr>
              <a:t>united</a:t>
            </a:r>
            <a:r>
              <a:rPr sz="2400" b="0" spc="120" dirty="0">
                <a:solidFill>
                  <a:srgbClr val="C00000"/>
                </a:solidFill>
                <a:latin typeface="Calibri Light"/>
                <a:cs typeface="Calibri Light"/>
              </a:rPr>
              <a:t>  </a:t>
            </a:r>
            <a:r>
              <a:rPr sz="2400" b="0" spc="130" dirty="0">
                <a:solidFill>
                  <a:srgbClr val="C00000"/>
                </a:solidFill>
                <a:latin typeface="Calibri Light"/>
                <a:cs typeface="Calibri Light"/>
              </a:rPr>
              <a:t>kingdom.’</a:t>
            </a:r>
            <a:r>
              <a:rPr sz="2400" b="0" spc="125" dirty="0">
                <a:solidFill>
                  <a:srgbClr val="C00000"/>
                </a:solidFill>
                <a:latin typeface="Calibri Light"/>
                <a:cs typeface="Calibri Light"/>
              </a:rPr>
              <a:t>  </a:t>
            </a:r>
            <a:r>
              <a:rPr sz="2400" b="0" i="1" spc="120" dirty="0">
                <a:solidFill>
                  <a:srgbClr val="C00000"/>
                </a:solidFill>
                <a:latin typeface="Calibri Light"/>
                <a:cs typeface="Calibri Light"/>
              </a:rPr>
              <a:t>NIHR</a:t>
            </a:r>
            <a:r>
              <a:rPr sz="2400" b="0" i="1" spc="114" dirty="0">
                <a:solidFill>
                  <a:srgbClr val="C00000"/>
                </a:solidFill>
                <a:latin typeface="Calibri Light"/>
                <a:cs typeface="Calibri Light"/>
              </a:rPr>
              <a:t>  </a:t>
            </a:r>
            <a:r>
              <a:rPr sz="2400" b="0" i="1" spc="135" dirty="0">
                <a:solidFill>
                  <a:srgbClr val="C00000"/>
                </a:solidFill>
                <a:latin typeface="Calibri Light"/>
                <a:cs typeface="Calibri Light"/>
              </a:rPr>
              <a:t>open</a:t>
            </a:r>
            <a:r>
              <a:rPr sz="2400" b="0" i="1" spc="125" dirty="0">
                <a:solidFill>
                  <a:srgbClr val="C00000"/>
                </a:solidFill>
                <a:latin typeface="Calibri Light"/>
                <a:cs typeface="Calibri Light"/>
              </a:rPr>
              <a:t>  </a:t>
            </a:r>
            <a:r>
              <a:rPr sz="2400" b="0" i="1" spc="155" dirty="0">
                <a:solidFill>
                  <a:srgbClr val="C00000"/>
                </a:solidFill>
                <a:latin typeface="Calibri Light"/>
                <a:cs typeface="Calibri Light"/>
              </a:rPr>
              <a:t>research</a:t>
            </a:r>
            <a:r>
              <a:rPr sz="2400" b="0" spc="155" dirty="0">
                <a:solidFill>
                  <a:srgbClr val="C00000"/>
                </a:solidFill>
                <a:latin typeface="Calibri Light"/>
                <a:cs typeface="Calibri Light"/>
              </a:rPr>
              <a:t>,</a:t>
            </a:r>
            <a:r>
              <a:rPr sz="2400" b="0" spc="125" dirty="0">
                <a:solidFill>
                  <a:srgbClr val="C00000"/>
                </a:solidFill>
                <a:latin typeface="Calibri Light"/>
                <a:cs typeface="Calibri Light"/>
              </a:rPr>
              <a:t>  </a:t>
            </a:r>
            <a:r>
              <a:rPr sz="2400" b="0" i="1" spc="85" dirty="0">
                <a:solidFill>
                  <a:srgbClr val="C00000"/>
                </a:solidFill>
                <a:latin typeface="Calibri Light"/>
                <a:cs typeface="Calibri Light"/>
              </a:rPr>
              <a:t>3</a:t>
            </a:r>
            <a:r>
              <a:rPr sz="2400" b="0" spc="85" dirty="0">
                <a:solidFill>
                  <a:srgbClr val="C00000"/>
                </a:solidFill>
                <a:latin typeface="Calibri Light"/>
                <a:cs typeface="Calibri Light"/>
              </a:rPr>
              <a:t>,</a:t>
            </a:r>
            <a:r>
              <a:rPr sz="2400" b="0" spc="125" dirty="0">
                <a:solidFill>
                  <a:srgbClr val="C00000"/>
                </a:solidFill>
                <a:latin typeface="Calibri Light"/>
                <a:cs typeface="Calibri Light"/>
              </a:rPr>
              <a:t>  </a:t>
            </a:r>
            <a:r>
              <a:rPr sz="2400" b="0" spc="135" dirty="0">
                <a:solidFill>
                  <a:srgbClr val="C00000"/>
                </a:solidFill>
                <a:latin typeface="Calibri Light"/>
                <a:cs typeface="Calibri Light"/>
              </a:rPr>
              <a:t>p.28.</a:t>
            </a:r>
            <a:r>
              <a:rPr sz="2400" b="0" spc="120" dirty="0">
                <a:solidFill>
                  <a:srgbClr val="C00000"/>
                </a:solidFill>
                <a:latin typeface="Calibri Light"/>
                <a:cs typeface="Calibri Light"/>
              </a:rPr>
              <a:t>  </a:t>
            </a:r>
            <a:r>
              <a:rPr sz="2400" b="0" spc="150" dirty="0">
                <a:solidFill>
                  <a:srgbClr val="C00000"/>
                </a:solidFill>
                <a:latin typeface="Calibri Light"/>
                <a:cs typeface="Calibri Light"/>
              </a:rPr>
              <a:t>Available</a:t>
            </a:r>
            <a:r>
              <a:rPr sz="2400" b="0" spc="125" dirty="0">
                <a:solidFill>
                  <a:srgbClr val="C00000"/>
                </a:solidFill>
                <a:latin typeface="Calibri Light"/>
                <a:cs typeface="Calibri Light"/>
              </a:rPr>
              <a:t>  </a:t>
            </a:r>
            <a:r>
              <a:rPr sz="2400" b="0" spc="85" dirty="0">
                <a:solidFill>
                  <a:srgbClr val="C00000"/>
                </a:solidFill>
                <a:latin typeface="Calibri Light"/>
                <a:cs typeface="Calibri Light"/>
              </a:rPr>
              <a:t>at: 	</a:t>
            </a:r>
            <a:r>
              <a:rPr sz="2400" b="0" u="sng" spc="165" dirty="0">
                <a:solidFill>
                  <a:srgbClr val="2997E2"/>
                </a:solidFill>
                <a:uFill>
                  <a:solidFill>
                    <a:srgbClr val="2997E2"/>
                  </a:solidFill>
                </a:uFill>
                <a:latin typeface="Calibri Light"/>
                <a:cs typeface="Calibri Light"/>
                <a:hlinkClick r:id="rId4"/>
              </a:rPr>
              <a:t>https://pmc.Ncb</a:t>
            </a:r>
            <a:r>
              <a:rPr sz="2400" b="0" u="sng" spc="165" dirty="0">
                <a:solidFill>
                  <a:srgbClr val="2997E2"/>
                </a:solidFill>
                <a:uFill>
                  <a:solidFill>
                    <a:srgbClr val="2997E2"/>
                  </a:solidFill>
                </a:uFill>
                <a:latin typeface="Calibri Light"/>
                <a:cs typeface="Calibri Light"/>
              </a:rPr>
              <a:t>i</a:t>
            </a:r>
            <a:r>
              <a:rPr sz="2400" b="0" u="sng" spc="165" dirty="0">
                <a:solidFill>
                  <a:srgbClr val="2997E2"/>
                </a:solidFill>
                <a:uFill>
                  <a:solidFill>
                    <a:srgbClr val="2997E2"/>
                  </a:solidFill>
                </a:uFill>
                <a:latin typeface="Calibri Light"/>
                <a:cs typeface="Calibri Light"/>
                <a:hlinkClick r:id="rId4"/>
              </a:rPr>
              <a:t>.Nlm.Nih.Gov/articles/PMC10596416/</a:t>
            </a:r>
            <a:r>
              <a:rPr sz="2400" b="0" u="none" spc="595" dirty="0">
                <a:solidFill>
                  <a:srgbClr val="2997E2"/>
                </a:solidFill>
                <a:latin typeface="Calibri Light"/>
                <a:cs typeface="Calibri Light"/>
              </a:rPr>
              <a:t>     </a:t>
            </a:r>
            <a:r>
              <a:rPr sz="2400" b="0" u="none" spc="145" dirty="0">
                <a:solidFill>
                  <a:srgbClr val="C00000"/>
                </a:solidFill>
                <a:latin typeface="Calibri Light"/>
                <a:cs typeface="Calibri Light"/>
              </a:rPr>
              <a:t>[accessed</a:t>
            </a:r>
            <a:r>
              <a:rPr sz="2400" b="0" u="none" spc="595" dirty="0">
                <a:solidFill>
                  <a:srgbClr val="C00000"/>
                </a:solidFill>
                <a:latin typeface="Calibri Light"/>
                <a:cs typeface="Calibri Light"/>
              </a:rPr>
              <a:t>     </a:t>
            </a:r>
            <a:r>
              <a:rPr sz="2400" b="0" u="none" spc="85" dirty="0">
                <a:solidFill>
                  <a:srgbClr val="C00000"/>
                </a:solidFill>
                <a:latin typeface="Calibri Light"/>
                <a:cs typeface="Calibri Light"/>
              </a:rPr>
              <a:t>on: 	</a:t>
            </a:r>
            <a:r>
              <a:rPr sz="2400" b="0" u="none" spc="155" dirty="0">
                <a:solidFill>
                  <a:srgbClr val="C00000"/>
                </a:solidFill>
                <a:latin typeface="Calibri Light"/>
                <a:cs typeface="Calibri Light"/>
              </a:rPr>
              <a:t>21.09.2026.]</a:t>
            </a:r>
            <a:endParaRPr sz="2400">
              <a:latin typeface="Calibri Light"/>
              <a:cs typeface="Calibri 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a:spLocks noGrp="1"/>
          </p:cNvSpPr>
          <p:nvPr>
            <p:ph type="body" idx="1"/>
          </p:nvPr>
        </p:nvSpPr>
        <p:spPr>
          <a:prstGeom prst="rect">
            <a:avLst/>
          </a:prstGeom>
        </p:spPr>
        <p:txBody>
          <a:bodyPr vert="horz" wrap="square" lIns="0" tIns="79375" rIns="0" bIns="0" rtlCol="0">
            <a:spAutoFit/>
          </a:bodyPr>
          <a:lstStyle/>
          <a:p>
            <a:pPr marL="355600" marR="5080" indent="-342900" algn="just">
              <a:lnSpc>
                <a:spcPct val="80000"/>
              </a:lnSpc>
              <a:spcBef>
                <a:spcPts val="625"/>
              </a:spcBef>
              <a:buClr>
                <a:srgbClr val="E38312"/>
              </a:buClr>
              <a:buFont typeface="Arial"/>
              <a:buChar char="•"/>
              <a:tabLst>
                <a:tab pos="355600" algn="l"/>
              </a:tabLst>
            </a:pPr>
            <a:r>
              <a:rPr spc="145" dirty="0"/>
              <a:t>Jackson,</a:t>
            </a:r>
            <a:r>
              <a:rPr spc="910" dirty="0"/>
              <a:t> </a:t>
            </a:r>
            <a:r>
              <a:rPr spc="135" dirty="0"/>
              <a:t>S.E.,</a:t>
            </a:r>
            <a:r>
              <a:rPr spc="875" dirty="0"/>
              <a:t> </a:t>
            </a:r>
            <a:r>
              <a:rPr spc="130" dirty="0"/>
              <a:t>Brown,</a:t>
            </a:r>
            <a:r>
              <a:rPr spc="890" dirty="0"/>
              <a:t> </a:t>
            </a:r>
            <a:r>
              <a:rPr spc="75" dirty="0"/>
              <a:t>J.</a:t>
            </a:r>
            <a:r>
              <a:rPr spc="875" dirty="0"/>
              <a:t> </a:t>
            </a:r>
            <a:r>
              <a:rPr spc="160" dirty="0"/>
              <a:t>A</a:t>
            </a:r>
            <a:r>
              <a:rPr spc="185" dirty="0"/>
              <a:t>n</a:t>
            </a:r>
            <a:r>
              <a:rPr dirty="0"/>
              <a:t>d</a:t>
            </a:r>
            <a:r>
              <a:rPr spc="875" dirty="0"/>
              <a:t> </a:t>
            </a:r>
            <a:r>
              <a:rPr spc="135" dirty="0"/>
              <a:t>beard,</a:t>
            </a:r>
            <a:r>
              <a:rPr spc="890" dirty="0"/>
              <a:t> </a:t>
            </a:r>
            <a:r>
              <a:rPr spc="75" dirty="0"/>
              <a:t>E.</a:t>
            </a:r>
            <a:r>
              <a:rPr spc="890" dirty="0"/>
              <a:t> </a:t>
            </a:r>
            <a:r>
              <a:rPr spc="-10" dirty="0"/>
              <a:t>(</a:t>
            </a:r>
            <a:r>
              <a:rPr spc="-300" dirty="0"/>
              <a:t> </a:t>
            </a:r>
            <a:r>
              <a:rPr spc="140" dirty="0"/>
              <a:t>2024)</a:t>
            </a:r>
            <a:r>
              <a:rPr spc="875" dirty="0"/>
              <a:t> </a:t>
            </a:r>
            <a:r>
              <a:rPr spc="155" dirty="0"/>
              <a:t>‘associations</a:t>
            </a:r>
            <a:r>
              <a:rPr spc="900" dirty="0"/>
              <a:t> </a:t>
            </a:r>
            <a:r>
              <a:rPr spc="75" dirty="0"/>
              <a:t>of</a:t>
            </a:r>
            <a:r>
              <a:rPr spc="875" dirty="0"/>
              <a:t> </a:t>
            </a:r>
            <a:r>
              <a:rPr spc="145" dirty="0"/>
              <a:t>prevalence</a:t>
            </a:r>
            <a:r>
              <a:rPr spc="885" dirty="0"/>
              <a:t> </a:t>
            </a:r>
            <a:r>
              <a:rPr spc="80" dirty="0"/>
              <a:t>of</a:t>
            </a:r>
            <a:r>
              <a:rPr spc="865" dirty="0"/>
              <a:t> </a:t>
            </a:r>
            <a:r>
              <a:rPr spc="80" dirty="0"/>
              <a:t>e-</a:t>
            </a:r>
            <a:r>
              <a:rPr spc="135" dirty="0"/>
              <a:t>cigarette</a:t>
            </a:r>
            <a:r>
              <a:rPr spc="1555" dirty="0"/>
              <a:t> </a:t>
            </a:r>
            <a:r>
              <a:rPr spc="114" dirty="0"/>
              <a:t>use</a:t>
            </a:r>
            <a:r>
              <a:rPr spc="1535" dirty="0"/>
              <a:t> </a:t>
            </a:r>
            <a:r>
              <a:rPr spc="125" dirty="0"/>
              <a:t>with</a:t>
            </a:r>
            <a:r>
              <a:rPr spc="1545" dirty="0"/>
              <a:t> </a:t>
            </a:r>
            <a:r>
              <a:rPr spc="135" dirty="0"/>
              <a:t>quit</a:t>
            </a:r>
            <a:r>
              <a:rPr spc="1535" dirty="0"/>
              <a:t> </a:t>
            </a:r>
            <a:r>
              <a:rPr spc="140" dirty="0"/>
              <a:t>attempts,</a:t>
            </a:r>
            <a:r>
              <a:rPr spc="1560" dirty="0"/>
              <a:t> </a:t>
            </a:r>
            <a:r>
              <a:rPr spc="135" dirty="0"/>
              <a:t>quit</a:t>
            </a:r>
            <a:r>
              <a:rPr spc="1545" dirty="0"/>
              <a:t> </a:t>
            </a:r>
            <a:r>
              <a:rPr spc="145" dirty="0"/>
              <a:t>success,</a:t>
            </a:r>
            <a:r>
              <a:rPr spc="1555" dirty="0"/>
              <a:t> </a:t>
            </a:r>
            <a:r>
              <a:rPr spc="114" dirty="0"/>
              <a:t>use</a:t>
            </a:r>
            <a:r>
              <a:rPr spc="1540" dirty="0"/>
              <a:t> </a:t>
            </a:r>
            <a:r>
              <a:rPr spc="75" dirty="0"/>
              <a:t>of</a:t>
            </a:r>
            <a:r>
              <a:rPr spc="1540" dirty="0"/>
              <a:t> </a:t>
            </a:r>
            <a:r>
              <a:rPr spc="145" dirty="0"/>
              <a:t>smoking</a:t>
            </a:r>
            <a:r>
              <a:rPr spc="1530" dirty="0"/>
              <a:t> </a:t>
            </a:r>
            <a:r>
              <a:rPr spc="145" dirty="0"/>
              <a:t>cessation</a:t>
            </a:r>
            <a:r>
              <a:rPr dirty="0"/>
              <a:t> </a:t>
            </a:r>
            <a:r>
              <a:rPr spc="150" dirty="0"/>
              <a:t>medication,</a:t>
            </a:r>
            <a:r>
              <a:rPr spc="855" dirty="0"/>
              <a:t> </a:t>
            </a:r>
            <a:r>
              <a:rPr spc="114" dirty="0"/>
              <a:t>and</a:t>
            </a:r>
            <a:r>
              <a:rPr spc="830" dirty="0"/>
              <a:t> </a:t>
            </a:r>
            <a:r>
              <a:rPr spc="110" dirty="0"/>
              <a:t>the</a:t>
            </a:r>
            <a:r>
              <a:rPr spc="815" dirty="0"/>
              <a:t> </a:t>
            </a:r>
            <a:r>
              <a:rPr spc="135" dirty="0"/>
              <a:t>overall</a:t>
            </a:r>
            <a:r>
              <a:rPr spc="835" dirty="0"/>
              <a:t> </a:t>
            </a:r>
            <a:r>
              <a:rPr spc="130" dirty="0"/>
              <a:t>quit</a:t>
            </a:r>
            <a:r>
              <a:rPr spc="844" dirty="0"/>
              <a:t> </a:t>
            </a:r>
            <a:r>
              <a:rPr spc="105" dirty="0"/>
              <a:t>rate</a:t>
            </a:r>
            <a:r>
              <a:rPr spc="815" dirty="0"/>
              <a:t> </a:t>
            </a:r>
            <a:r>
              <a:rPr spc="130" dirty="0"/>
              <a:t>among</a:t>
            </a:r>
            <a:r>
              <a:rPr spc="825" dirty="0"/>
              <a:t> </a:t>
            </a:r>
            <a:r>
              <a:rPr spc="125" dirty="0"/>
              <a:t>smokers</a:t>
            </a:r>
            <a:r>
              <a:rPr spc="840" dirty="0"/>
              <a:t> </a:t>
            </a:r>
            <a:r>
              <a:rPr spc="185" dirty="0"/>
              <a:t>i</a:t>
            </a:r>
            <a:r>
              <a:rPr dirty="0"/>
              <a:t>n</a:t>
            </a:r>
            <a:r>
              <a:rPr spc="825" dirty="0"/>
              <a:t> </a:t>
            </a:r>
            <a:r>
              <a:rPr spc="150" dirty="0"/>
              <a:t>england:</a:t>
            </a:r>
            <a:r>
              <a:rPr spc="815" dirty="0"/>
              <a:t> </a:t>
            </a:r>
            <a:r>
              <a:rPr spc="-15" dirty="0"/>
              <a:t>a</a:t>
            </a:r>
            <a:r>
              <a:rPr spc="835" dirty="0"/>
              <a:t> </a:t>
            </a:r>
            <a:r>
              <a:rPr spc="130" dirty="0"/>
              <a:t>time-</a:t>
            </a:r>
            <a:r>
              <a:rPr spc="-310" dirty="0"/>
              <a:t> </a:t>
            </a:r>
            <a:r>
              <a:rPr spc="140" dirty="0"/>
              <a:t>series</a:t>
            </a:r>
            <a:r>
              <a:rPr spc="-5" dirty="0"/>
              <a:t> </a:t>
            </a:r>
            <a:r>
              <a:rPr spc="145" dirty="0"/>
              <a:t>analysis</a:t>
            </a:r>
            <a:r>
              <a:rPr spc="725" dirty="0"/>
              <a:t> </a:t>
            </a:r>
            <a:r>
              <a:rPr spc="80" dirty="0"/>
              <a:t>of</a:t>
            </a:r>
            <a:r>
              <a:rPr spc="695" dirty="0"/>
              <a:t> </a:t>
            </a:r>
            <a:r>
              <a:rPr spc="155" dirty="0"/>
              <a:t>population</a:t>
            </a:r>
            <a:r>
              <a:rPr spc="725" dirty="0"/>
              <a:t> </a:t>
            </a:r>
            <a:r>
              <a:rPr spc="135" dirty="0"/>
              <a:t>trends</a:t>
            </a:r>
            <a:r>
              <a:rPr spc="730" dirty="0"/>
              <a:t> </a:t>
            </a:r>
            <a:r>
              <a:rPr spc="140" dirty="0"/>
              <a:t>2007–</a:t>
            </a:r>
            <a:r>
              <a:rPr spc="-310" dirty="0"/>
              <a:t> </a:t>
            </a:r>
            <a:r>
              <a:rPr spc="125" dirty="0"/>
              <a:t>2022.’</a:t>
            </a:r>
            <a:r>
              <a:rPr spc="695" dirty="0"/>
              <a:t> </a:t>
            </a:r>
            <a:r>
              <a:rPr i="1" spc="145" dirty="0">
                <a:latin typeface="Calibri Light"/>
                <a:cs typeface="Calibri Light"/>
              </a:rPr>
              <a:t>Nicotine</a:t>
            </a:r>
            <a:r>
              <a:rPr i="1" spc="720" dirty="0">
                <a:latin typeface="Calibri Light"/>
                <a:cs typeface="Calibri Light"/>
              </a:rPr>
              <a:t> </a:t>
            </a:r>
            <a:r>
              <a:rPr i="1" spc="165" dirty="0">
                <a:latin typeface="Calibri Light"/>
                <a:cs typeface="Calibri Light"/>
              </a:rPr>
              <a:t>a</a:t>
            </a:r>
            <a:r>
              <a:rPr i="1" spc="190" dirty="0">
                <a:latin typeface="Calibri Light"/>
                <a:cs typeface="Calibri Light"/>
              </a:rPr>
              <a:t>n</a:t>
            </a:r>
            <a:r>
              <a:rPr i="1" dirty="0">
                <a:latin typeface="Calibri Light"/>
                <a:cs typeface="Calibri Light"/>
              </a:rPr>
              <a:t>d</a:t>
            </a:r>
            <a:r>
              <a:rPr i="1" spc="710" dirty="0">
                <a:latin typeface="Calibri Light"/>
                <a:cs typeface="Calibri Light"/>
              </a:rPr>
              <a:t> </a:t>
            </a:r>
            <a:r>
              <a:rPr i="1" spc="135" dirty="0">
                <a:latin typeface="Calibri Light"/>
                <a:cs typeface="Calibri Light"/>
              </a:rPr>
              <a:t>tobacco</a:t>
            </a:r>
            <a:r>
              <a:rPr i="1" spc="700" dirty="0">
                <a:latin typeface="Calibri Light"/>
                <a:cs typeface="Calibri Light"/>
              </a:rPr>
              <a:t> </a:t>
            </a:r>
            <a:r>
              <a:rPr i="1" spc="150" dirty="0">
                <a:latin typeface="Calibri Light"/>
                <a:cs typeface="Calibri Light"/>
              </a:rPr>
              <a:t>research</a:t>
            </a:r>
            <a:r>
              <a:rPr i="1" spc="-300" dirty="0">
                <a:latin typeface="Calibri Light"/>
                <a:cs typeface="Calibri Light"/>
              </a:rPr>
              <a:t> </a:t>
            </a:r>
            <a:r>
              <a:rPr spc="-10" dirty="0"/>
              <a:t>,</a:t>
            </a:r>
            <a:r>
              <a:rPr spc="695" dirty="0"/>
              <a:t> </a:t>
            </a:r>
            <a:r>
              <a:rPr i="1" spc="120" dirty="0">
                <a:latin typeface="Calibri Light"/>
                <a:cs typeface="Calibri Light"/>
              </a:rPr>
              <a:t>26</a:t>
            </a:r>
            <a:r>
              <a:rPr spc="120" dirty="0"/>
              <a:t>(</a:t>
            </a:r>
            <a:r>
              <a:rPr spc="-305" dirty="0"/>
              <a:t> </a:t>
            </a:r>
            <a:r>
              <a:rPr spc="120" dirty="0"/>
              <a:t>7),</a:t>
            </a:r>
            <a:r>
              <a:rPr spc="-305" dirty="0"/>
              <a:t> </a:t>
            </a:r>
            <a:r>
              <a:rPr spc="125" dirty="0"/>
              <a:t>pp.</a:t>
            </a:r>
            <a:r>
              <a:rPr spc="-305" dirty="0"/>
              <a:t> </a:t>
            </a:r>
            <a:r>
              <a:rPr spc="135" dirty="0"/>
              <a:t>826-</a:t>
            </a:r>
            <a:r>
              <a:rPr spc="-310" dirty="0"/>
              <a:t> </a:t>
            </a:r>
            <a:r>
              <a:rPr spc="135" dirty="0"/>
              <a:t>834.</a:t>
            </a:r>
            <a:r>
              <a:rPr spc="345" dirty="0"/>
              <a:t> </a:t>
            </a:r>
            <a:r>
              <a:rPr spc="150" dirty="0"/>
              <a:t>Available</a:t>
            </a:r>
            <a:r>
              <a:rPr spc="355" dirty="0"/>
              <a:t> </a:t>
            </a:r>
            <a:r>
              <a:rPr spc="120" dirty="0"/>
              <a:t>at:</a:t>
            </a:r>
            <a:r>
              <a:rPr spc="340" dirty="0"/>
              <a:t> </a:t>
            </a:r>
            <a:r>
              <a:rPr u="sng" spc="165" dirty="0">
                <a:solidFill>
                  <a:srgbClr val="2997E2"/>
                </a:solidFill>
                <a:uFill>
                  <a:solidFill>
                    <a:srgbClr val="2997E2"/>
                  </a:solidFill>
                </a:uFill>
                <a:hlinkClick r:id="rId2"/>
              </a:rPr>
              <a:t>https://do</a:t>
            </a:r>
            <a:r>
              <a:rPr u="sng" spc="165" dirty="0">
                <a:solidFill>
                  <a:srgbClr val="2997E2"/>
                </a:solidFill>
                <a:uFill>
                  <a:solidFill>
                    <a:srgbClr val="2997E2"/>
                  </a:solidFill>
                </a:uFill>
              </a:rPr>
              <a:t>i</a:t>
            </a:r>
            <a:r>
              <a:rPr u="sng" spc="165" dirty="0">
                <a:solidFill>
                  <a:srgbClr val="2997E2"/>
                </a:solidFill>
                <a:uFill>
                  <a:solidFill>
                    <a:srgbClr val="2997E2"/>
                  </a:solidFill>
                </a:uFill>
                <a:hlinkClick r:id="rId2"/>
              </a:rPr>
              <a:t>.Org/</a:t>
            </a:r>
            <a:r>
              <a:rPr u="sng" spc="-300" dirty="0">
                <a:solidFill>
                  <a:srgbClr val="2997E2"/>
                </a:solidFill>
                <a:uFill>
                  <a:solidFill>
                    <a:srgbClr val="2997E2"/>
                  </a:solidFill>
                </a:uFill>
                <a:hlinkClick r:id="rId2"/>
              </a:rPr>
              <a:t> </a:t>
            </a:r>
            <a:r>
              <a:rPr u="sng" spc="165" dirty="0">
                <a:solidFill>
                  <a:srgbClr val="2997E2"/>
                </a:solidFill>
                <a:uFill>
                  <a:solidFill>
                    <a:srgbClr val="2997E2"/>
                  </a:solidFill>
                </a:uFill>
                <a:hlinkClick r:id="rId2"/>
              </a:rPr>
              <a:t>10.1093/ntr/ntae007</a:t>
            </a:r>
          </a:p>
        </p:txBody>
      </p:sp>
      <p:sp>
        <p:nvSpPr>
          <p:cNvPr id="4" name="object 4"/>
          <p:cNvSpPr txBox="1"/>
          <p:nvPr/>
        </p:nvSpPr>
        <p:spPr>
          <a:xfrm>
            <a:off x="428955" y="2701289"/>
            <a:ext cx="11470640" cy="628650"/>
          </a:xfrm>
          <a:prstGeom prst="rect">
            <a:avLst/>
          </a:prstGeom>
        </p:spPr>
        <p:txBody>
          <a:bodyPr vert="horz" wrap="square" lIns="0" tIns="78740" rIns="0" bIns="0" rtlCol="0">
            <a:spAutoFit/>
          </a:bodyPr>
          <a:lstStyle/>
          <a:p>
            <a:pPr marL="355600" marR="5080" indent="-342900">
              <a:lnSpc>
                <a:spcPct val="80000"/>
              </a:lnSpc>
              <a:spcBef>
                <a:spcPts val="620"/>
              </a:spcBef>
              <a:buClr>
                <a:srgbClr val="E38312"/>
              </a:buClr>
              <a:buFont typeface="Arial"/>
              <a:buChar char="•"/>
              <a:tabLst>
                <a:tab pos="355600" algn="l"/>
                <a:tab pos="1612900" algn="l"/>
                <a:tab pos="2342515" algn="l"/>
                <a:tab pos="3422015" algn="l"/>
                <a:tab pos="3859529" algn="l"/>
                <a:tab pos="4700905" algn="l"/>
                <a:tab pos="5089525" algn="l"/>
                <a:tab pos="5750560" algn="l"/>
                <a:tab pos="6935470" algn="l"/>
                <a:tab pos="7313295" algn="l"/>
                <a:tab pos="8334375" algn="l"/>
                <a:tab pos="10027920" algn="l"/>
                <a:tab pos="10449560" algn="l"/>
              </a:tabLst>
            </a:pPr>
            <a:r>
              <a:rPr sz="2200" b="0" spc="135" dirty="0">
                <a:solidFill>
                  <a:srgbClr val="C00000"/>
                </a:solidFill>
                <a:latin typeface="Calibri Light"/>
                <a:cs typeface="Calibri Light"/>
              </a:rPr>
              <a:t>Jackson,</a:t>
            </a:r>
            <a:r>
              <a:rPr sz="2200" b="0" dirty="0">
                <a:solidFill>
                  <a:srgbClr val="C00000"/>
                </a:solidFill>
                <a:latin typeface="Calibri Light"/>
                <a:cs typeface="Calibri Light"/>
              </a:rPr>
              <a:t>	</a:t>
            </a:r>
            <a:r>
              <a:rPr sz="2200" b="0" spc="125" dirty="0">
                <a:solidFill>
                  <a:srgbClr val="C00000"/>
                </a:solidFill>
                <a:latin typeface="Calibri Light"/>
                <a:cs typeface="Calibri Light"/>
              </a:rPr>
              <a:t>S.E.,</a:t>
            </a:r>
            <a:r>
              <a:rPr sz="2200" b="0" dirty="0">
                <a:solidFill>
                  <a:srgbClr val="C00000"/>
                </a:solidFill>
                <a:latin typeface="Calibri Light"/>
                <a:cs typeface="Calibri Light"/>
              </a:rPr>
              <a:t>	</a:t>
            </a:r>
            <a:r>
              <a:rPr sz="2200" b="0" spc="120" dirty="0">
                <a:solidFill>
                  <a:srgbClr val="C00000"/>
                </a:solidFill>
                <a:latin typeface="Calibri Light"/>
                <a:cs typeface="Calibri Light"/>
              </a:rPr>
              <a:t>Brown,</a:t>
            </a:r>
            <a:r>
              <a:rPr sz="2200" b="0" dirty="0">
                <a:solidFill>
                  <a:srgbClr val="C00000"/>
                </a:solidFill>
                <a:latin typeface="Calibri Light"/>
                <a:cs typeface="Calibri Light"/>
              </a:rPr>
              <a:t>	</a:t>
            </a:r>
            <a:r>
              <a:rPr sz="2200" b="0" spc="80" dirty="0">
                <a:solidFill>
                  <a:srgbClr val="C00000"/>
                </a:solidFill>
                <a:latin typeface="Calibri Light"/>
                <a:cs typeface="Calibri Light"/>
              </a:rPr>
              <a:t>J.,</a:t>
            </a:r>
            <a:r>
              <a:rPr sz="2200" b="0" dirty="0">
                <a:solidFill>
                  <a:srgbClr val="C00000"/>
                </a:solidFill>
                <a:latin typeface="Calibri Light"/>
                <a:cs typeface="Calibri Light"/>
              </a:rPr>
              <a:t>	</a:t>
            </a:r>
            <a:r>
              <a:rPr sz="2200" b="0" spc="125" dirty="0">
                <a:solidFill>
                  <a:srgbClr val="C00000"/>
                </a:solidFill>
                <a:latin typeface="Calibri Light"/>
                <a:cs typeface="Calibri Light"/>
              </a:rPr>
              <a:t>Buss,</a:t>
            </a:r>
            <a:r>
              <a:rPr sz="2200" b="0" dirty="0">
                <a:solidFill>
                  <a:srgbClr val="C00000"/>
                </a:solidFill>
                <a:latin typeface="Calibri Light"/>
                <a:cs typeface="Calibri Light"/>
              </a:rPr>
              <a:t>	</a:t>
            </a:r>
            <a:r>
              <a:rPr sz="2200" b="0" spc="-25" dirty="0">
                <a:solidFill>
                  <a:srgbClr val="C00000"/>
                </a:solidFill>
                <a:latin typeface="Calibri Light"/>
                <a:cs typeface="Calibri Light"/>
              </a:rPr>
              <a:t>V.</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40" dirty="0">
                <a:solidFill>
                  <a:srgbClr val="C00000"/>
                </a:solidFill>
                <a:latin typeface="Calibri Light"/>
                <a:cs typeface="Calibri Light"/>
              </a:rPr>
              <a:t>shahab,</a:t>
            </a:r>
            <a:r>
              <a:rPr sz="2200" b="0" dirty="0">
                <a:solidFill>
                  <a:srgbClr val="C00000"/>
                </a:solidFill>
                <a:latin typeface="Calibri Light"/>
                <a:cs typeface="Calibri Light"/>
              </a:rPr>
              <a:t>	</a:t>
            </a:r>
            <a:r>
              <a:rPr sz="2200" b="0" spc="40" dirty="0">
                <a:solidFill>
                  <a:srgbClr val="C00000"/>
                </a:solidFill>
                <a:latin typeface="Calibri Light"/>
                <a:cs typeface="Calibri Light"/>
              </a:rPr>
              <a:t>L.</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2025)</a:t>
            </a:r>
            <a:r>
              <a:rPr sz="2200" b="0" dirty="0">
                <a:solidFill>
                  <a:srgbClr val="C00000"/>
                </a:solidFill>
                <a:latin typeface="Calibri Light"/>
                <a:cs typeface="Calibri Light"/>
              </a:rPr>
              <a:t>	</a:t>
            </a:r>
            <a:r>
              <a:rPr sz="2200" b="0" spc="140" dirty="0">
                <a:solidFill>
                  <a:srgbClr val="C00000"/>
                </a:solidFill>
                <a:latin typeface="Calibri Light"/>
                <a:cs typeface="Calibri Light"/>
              </a:rPr>
              <a:t>‘prevalence</a:t>
            </a:r>
            <a:r>
              <a:rPr sz="2200" b="0" dirty="0">
                <a:solidFill>
                  <a:srgbClr val="C00000"/>
                </a:solidFill>
                <a:latin typeface="Calibri Light"/>
                <a:cs typeface="Calibri Light"/>
              </a:rPr>
              <a:t>	</a:t>
            </a:r>
            <a:r>
              <a:rPr sz="2200" b="0" spc="55" dirty="0">
                <a:solidFill>
                  <a:srgbClr val="C00000"/>
                </a:solidFill>
                <a:latin typeface="Calibri Light"/>
                <a:cs typeface="Calibri Light"/>
              </a:rPr>
              <a:t>of</a:t>
            </a:r>
            <a:r>
              <a:rPr sz="2200" b="0" dirty="0">
                <a:solidFill>
                  <a:srgbClr val="C00000"/>
                </a:solidFill>
                <a:latin typeface="Calibri Light"/>
                <a:cs typeface="Calibri Light"/>
              </a:rPr>
              <a:t>	</a:t>
            </a:r>
            <a:r>
              <a:rPr sz="2200" b="0" spc="135" dirty="0">
                <a:solidFill>
                  <a:srgbClr val="C00000"/>
                </a:solidFill>
                <a:latin typeface="Calibri Light"/>
                <a:cs typeface="Calibri Light"/>
              </a:rPr>
              <a:t>popular smoking</a:t>
            </a:r>
            <a:endParaRPr sz="2200">
              <a:latin typeface="Calibri Light"/>
              <a:cs typeface="Calibri Light"/>
            </a:endParaRPr>
          </a:p>
        </p:txBody>
      </p:sp>
      <p:sp>
        <p:nvSpPr>
          <p:cNvPr id="5" name="object 5"/>
          <p:cNvSpPr txBox="1"/>
          <p:nvPr/>
        </p:nvSpPr>
        <p:spPr>
          <a:xfrm>
            <a:off x="2047748" y="2969513"/>
            <a:ext cx="9855200" cy="360680"/>
          </a:xfrm>
          <a:prstGeom prst="rect">
            <a:avLst/>
          </a:prstGeom>
        </p:spPr>
        <p:txBody>
          <a:bodyPr vert="horz" wrap="square" lIns="0" tIns="12065" rIns="0" bIns="0" rtlCol="0">
            <a:spAutoFit/>
          </a:bodyPr>
          <a:lstStyle/>
          <a:p>
            <a:pPr marL="12700">
              <a:lnSpc>
                <a:spcPct val="100000"/>
              </a:lnSpc>
              <a:spcBef>
                <a:spcPts val="95"/>
              </a:spcBef>
              <a:tabLst>
                <a:tab pos="1443355" algn="l"/>
                <a:tab pos="2162810" algn="l"/>
                <a:tab pos="2593975" algn="l"/>
                <a:tab pos="3831590" algn="l"/>
                <a:tab pos="4499610" algn="l"/>
                <a:tab pos="6311900" algn="l"/>
                <a:tab pos="7077075" algn="l"/>
                <a:tab pos="7793355" algn="l"/>
                <a:tab pos="9140190" algn="l"/>
              </a:tabLst>
            </a:pPr>
            <a:r>
              <a:rPr sz="2200" b="0" spc="135" dirty="0">
                <a:solidFill>
                  <a:srgbClr val="C00000"/>
                </a:solidFill>
                <a:latin typeface="Calibri Light"/>
                <a:cs typeface="Calibri Light"/>
              </a:rPr>
              <a:t>cessation</a:t>
            </a:r>
            <a:r>
              <a:rPr sz="2200" b="0" dirty="0">
                <a:solidFill>
                  <a:srgbClr val="C00000"/>
                </a:solidFill>
                <a:latin typeface="Calibri Light"/>
                <a:cs typeface="Calibri Light"/>
              </a:rPr>
              <a:t>	</a:t>
            </a:r>
            <a:r>
              <a:rPr sz="2200" b="0" spc="110" dirty="0">
                <a:solidFill>
                  <a:srgbClr val="C00000"/>
                </a:solidFill>
                <a:latin typeface="Calibri Light"/>
                <a:cs typeface="Calibri Light"/>
              </a:rPr>
              <a:t>aids</a:t>
            </a:r>
            <a:r>
              <a:rPr sz="2200" b="0" dirty="0">
                <a:solidFill>
                  <a:srgbClr val="C00000"/>
                </a:solidFill>
                <a:latin typeface="Calibri Light"/>
                <a:cs typeface="Calibri Light"/>
              </a:rPr>
              <a:t>	</a:t>
            </a:r>
            <a:r>
              <a:rPr sz="2200" b="0" spc="65" dirty="0">
                <a:solidFill>
                  <a:srgbClr val="C00000"/>
                </a:solidFill>
                <a:latin typeface="Calibri Light"/>
                <a:cs typeface="Calibri Light"/>
              </a:rPr>
              <a:t>in</a:t>
            </a:r>
            <a:r>
              <a:rPr sz="2200" b="0" dirty="0">
                <a:solidFill>
                  <a:srgbClr val="C00000"/>
                </a:solidFill>
                <a:latin typeface="Calibri Light"/>
                <a:cs typeface="Calibri Light"/>
              </a:rPr>
              <a:t>	</a:t>
            </a:r>
            <a:r>
              <a:rPr sz="2200" b="0" spc="135" dirty="0">
                <a:solidFill>
                  <a:srgbClr val="C00000"/>
                </a:solidFill>
                <a:latin typeface="Calibri Light"/>
                <a:cs typeface="Calibri Light"/>
              </a:rPr>
              <a:t>england</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45" dirty="0">
                <a:solidFill>
                  <a:srgbClr val="C00000"/>
                </a:solidFill>
                <a:latin typeface="Calibri Light"/>
                <a:cs typeface="Calibri Light"/>
              </a:rPr>
              <a:t>associations</a:t>
            </a:r>
            <a:r>
              <a:rPr sz="2200" b="0" dirty="0">
                <a:solidFill>
                  <a:srgbClr val="C00000"/>
                </a:solidFill>
                <a:latin typeface="Calibri Light"/>
                <a:cs typeface="Calibri Light"/>
              </a:rPr>
              <a:t>	</a:t>
            </a:r>
            <a:r>
              <a:rPr sz="2200" b="0" spc="105" dirty="0">
                <a:solidFill>
                  <a:srgbClr val="C00000"/>
                </a:solidFill>
                <a:latin typeface="Calibri Light"/>
                <a:cs typeface="Calibri Light"/>
              </a:rPr>
              <a:t>with</a:t>
            </a:r>
            <a:r>
              <a:rPr sz="2200" b="0" dirty="0">
                <a:solidFill>
                  <a:srgbClr val="C00000"/>
                </a:solidFill>
                <a:latin typeface="Calibri Light"/>
                <a:cs typeface="Calibri Light"/>
              </a:rPr>
              <a:t>	</a:t>
            </a:r>
            <a:r>
              <a:rPr sz="2200" b="0" spc="114" dirty="0">
                <a:solidFill>
                  <a:srgbClr val="C00000"/>
                </a:solidFill>
                <a:latin typeface="Calibri Light"/>
                <a:cs typeface="Calibri Light"/>
              </a:rPr>
              <a:t>quit</a:t>
            </a:r>
            <a:r>
              <a:rPr sz="2200" b="0" dirty="0">
                <a:solidFill>
                  <a:srgbClr val="C00000"/>
                </a:solidFill>
                <a:latin typeface="Calibri Light"/>
                <a:cs typeface="Calibri Light"/>
              </a:rPr>
              <a:t>	</a:t>
            </a:r>
            <a:r>
              <a:rPr sz="2200" b="0" spc="125" dirty="0">
                <a:solidFill>
                  <a:srgbClr val="C00000"/>
                </a:solidFill>
                <a:latin typeface="Calibri Light"/>
                <a:cs typeface="Calibri Light"/>
              </a:rPr>
              <a:t>success.’</a:t>
            </a:r>
            <a:r>
              <a:rPr sz="2200" b="0" dirty="0">
                <a:solidFill>
                  <a:srgbClr val="C00000"/>
                </a:solidFill>
                <a:latin typeface="Calibri Light"/>
                <a:cs typeface="Calibri Light"/>
              </a:rPr>
              <a:t>	</a:t>
            </a:r>
            <a:r>
              <a:rPr sz="2200" b="0" i="1" spc="90" dirty="0">
                <a:solidFill>
                  <a:srgbClr val="C00000"/>
                </a:solidFill>
                <a:latin typeface="Calibri Light"/>
                <a:cs typeface="Calibri Light"/>
              </a:rPr>
              <a:t>JAMA</a:t>
            </a:r>
            <a:endParaRPr sz="2200">
              <a:latin typeface="Calibri Light"/>
              <a:cs typeface="Calibri Light"/>
            </a:endParaRPr>
          </a:p>
        </p:txBody>
      </p:sp>
      <p:sp>
        <p:nvSpPr>
          <p:cNvPr id="6" name="object 6"/>
          <p:cNvSpPr txBox="1"/>
          <p:nvPr/>
        </p:nvSpPr>
        <p:spPr>
          <a:xfrm>
            <a:off x="771855" y="3237737"/>
            <a:ext cx="9678035" cy="360680"/>
          </a:xfrm>
          <a:prstGeom prst="rect">
            <a:avLst/>
          </a:prstGeom>
        </p:spPr>
        <p:txBody>
          <a:bodyPr vert="horz" wrap="square" lIns="0" tIns="12065" rIns="0" bIns="0" rtlCol="0">
            <a:spAutoFit/>
          </a:bodyPr>
          <a:lstStyle/>
          <a:p>
            <a:pPr marL="12700">
              <a:lnSpc>
                <a:spcPct val="100000"/>
              </a:lnSpc>
              <a:spcBef>
                <a:spcPts val="95"/>
              </a:spcBef>
              <a:tabLst>
                <a:tab pos="2176780" algn="l"/>
                <a:tab pos="4001135" algn="l"/>
                <a:tab pos="5726430" algn="l"/>
                <a:tab pos="8479155" algn="l"/>
              </a:tabLst>
            </a:pPr>
            <a:r>
              <a:rPr sz="2200" b="0" i="1" spc="130" dirty="0">
                <a:solidFill>
                  <a:srgbClr val="C00000"/>
                </a:solidFill>
                <a:latin typeface="Calibri Light"/>
                <a:cs typeface="Calibri Light"/>
              </a:rPr>
              <a:t>network</a:t>
            </a:r>
            <a:r>
              <a:rPr sz="2200" b="0" i="1" dirty="0">
                <a:solidFill>
                  <a:srgbClr val="C00000"/>
                </a:solidFill>
                <a:latin typeface="Calibri Light"/>
                <a:cs typeface="Calibri Light"/>
              </a:rPr>
              <a:t>	</a:t>
            </a:r>
            <a:r>
              <a:rPr sz="2200" b="0" i="1" spc="125" dirty="0">
                <a:solidFill>
                  <a:srgbClr val="C00000"/>
                </a:solidFill>
                <a:latin typeface="Calibri Light"/>
                <a:cs typeface="Calibri Light"/>
              </a:rPr>
              <a:t>open</a:t>
            </a:r>
            <a:r>
              <a:rPr sz="2200" b="0" i="1" spc="-305" dirty="0">
                <a:solidFill>
                  <a:srgbClr val="C00000"/>
                </a:solidFill>
                <a:latin typeface="Calibri Light"/>
                <a:cs typeface="Calibri Light"/>
              </a:rPr>
              <a:t> </a:t>
            </a:r>
            <a:r>
              <a:rPr sz="2200" b="0" spc="-50" dirty="0">
                <a:solidFill>
                  <a:srgbClr val="C00000"/>
                </a:solidFill>
                <a:latin typeface="Calibri Light"/>
                <a:cs typeface="Calibri Light"/>
              </a:rPr>
              <a:t>,</a:t>
            </a:r>
            <a:r>
              <a:rPr sz="2200" b="0" dirty="0">
                <a:solidFill>
                  <a:srgbClr val="C00000"/>
                </a:solidFill>
                <a:latin typeface="Calibri Light"/>
                <a:cs typeface="Calibri Light"/>
              </a:rPr>
              <a:t>	</a:t>
            </a:r>
            <a:r>
              <a:rPr sz="2200" b="0" i="1" spc="85" dirty="0">
                <a:solidFill>
                  <a:srgbClr val="C00000"/>
                </a:solidFill>
                <a:latin typeface="Calibri Light"/>
                <a:cs typeface="Calibri Light"/>
              </a:rPr>
              <a:t>8</a:t>
            </a:r>
            <a:r>
              <a:rPr sz="2200" b="0" spc="85"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95" dirty="0">
                <a:solidFill>
                  <a:srgbClr val="C00000"/>
                </a:solidFill>
                <a:latin typeface="Calibri Light"/>
                <a:cs typeface="Calibri Light"/>
              </a:rPr>
              <a:t>1),</a:t>
            </a:r>
            <a:r>
              <a:rPr sz="2200" b="0" dirty="0">
                <a:solidFill>
                  <a:srgbClr val="C00000"/>
                </a:solidFill>
                <a:latin typeface="Calibri Light"/>
                <a:cs typeface="Calibri Light"/>
              </a:rPr>
              <a:t>	</a:t>
            </a:r>
            <a:r>
              <a:rPr sz="2200" b="0" spc="160" dirty="0">
                <a:solidFill>
                  <a:srgbClr val="C00000"/>
                </a:solidFill>
                <a:latin typeface="Calibri Light"/>
                <a:cs typeface="Calibri Light"/>
              </a:rPr>
              <a:t>p.E2454962</a:t>
            </a:r>
            <a:r>
              <a:rPr sz="2200" b="0" spc="-300" dirty="0">
                <a:solidFill>
                  <a:srgbClr val="C00000"/>
                </a:solidFill>
                <a:latin typeface="Calibri Light"/>
                <a:cs typeface="Calibri Light"/>
              </a:rPr>
              <a:t> </a:t>
            </a:r>
            <a:r>
              <a:rPr sz="2200" b="0" spc="-50" dirty="0">
                <a:solidFill>
                  <a:srgbClr val="C00000"/>
                </a:solidFill>
                <a:latin typeface="Calibri Light"/>
                <a:cs typeface="Calibri Light"/>
              </a:rPr>
              <a:t>.</a:t>
            </a:r>
            <a:r>
              <a:rPr sz="2200" b="0" dirty="0">
                <a:solidFill>
                  <a:srgbClr val="C00000"/>
                </a:solidFill>
                <a:latin typeface="Calibri Light"/>
                <a:cs typeface="Calibri Light"/>
              </a:rPr>
              <a:t>	</a:t>
            </a:r>
            <a:r>
              <a:rPr sz="2200" b="0" spc="135" dirty="0">
                <a:solidFill>
                  <a:srgbClr val="C00000"/>
                </a:solidFill>
                <a:latin typeface="Calibri Light"/>
                <a:cs typeface="Calibri Light"/>
              </a:rPr>
              <a:t>Available</a:t>
            </a:r>
            <a:endParaRPr sz="2200">
              <a:latin typeface="Calibri Light"/>
              <a:cs typeface="Calibri Light"/>
            </a:endParaRPr>
          </a:p>
        </p:txBody>
      </p:sp>
      <p:sp>
        <p:nvSpPr>
          <p:cNvPr id="7" name="object 7"/>
          <p:cNvSpPr txBox="1"/>
          <p:nvPr/>
        </p:nvSpPr>
        <p:spPr>
          <a:xfrm>
            <a:off x="11535918" y="3237737"/>
            <a:ext cx="365760" cy="360680"/>
          </a:xfrm>
          <a:prstGeom prst="rect">
            <a:avLst/>
          </a:prstGeom>
        </p:spPr>
        <p:txBody>
          <a:bodyPr vert="horz" wrap="square" lIns="0" tIns="12065" rIns="0" bIns="0" rtlCol="0">
            <a:spAutoFit/>
          </a:bodyPr>
          <a:lstStyle/>
          <a:p>
            <a:pPr marL="12700">
              <a:lnSpc>
                <a:spcPct val="100000"/>
              </a:lnSpc>
              <a:spcBef>
                <a:spcPts val="95"/>
              </a:spcBef>
            </a:pPr>
            <a:r>
              <a:rPr sz="2200" b="0" spc="80" dirty="0">
                <a:solidFill>
                  <a:srgbClr val="C00000"/>
                </a:solidFill>
                <a:latin typeface="Calibri Light"/>
                <a:cs typeface="Calibri Light"/>
              </a:rPr>
              <a:t>at:</a:t>
            </a:r>
            <a:endParaRPr sz="2200">
              <a:latin typeface="Calibri Light"/>
              <a:cs typeface="Calibri Light"/>
            </a:endParaRPr>
          </a:p>
        </p:txBody>
      </p:sp>
      <p:sp>
        <p:nvSpPr>
          <p:cNvPr id="8" name="object 8"/>
          <p:cNvSpPr txBox="1"/>
          <p:nvPr/>
        </p:nvSpPr>
        <p:spPr>
          <a:xfrm>
            <a:off x="428955" y="3505961"/>
            <a:ext cx="11497310" cy="2593340"/>
          </a:xfrm>
          <a:prstGeom prst="rect">
            <a:avLst/>
          </a:prstGeom>
        </p:spPr>
        <p:txBody>
          <a:bodyPr vert="horz" wrap="square" lIns="0" tIns="12065" rIns="0" bIns="0" rtlCol="0">
            <a:spAutoFit/>
          </a:bodyPr>
          <a:lstStyle/>
          <a:p>
            <a:pPr marL="355600">
              <a:lnSpc>
                <a:spcPts val="2375"/>
              </a:lnSpc>
              <a:spcBef>
                <a:spcPts val="95"/>
              </a:spcBef>
            </a:pPr>
            <a:r>
              <a:rPr sz="2200" b="0" u="sng" spc="165" dirty="0">
                <a:solidFill>
                  <a:srgbClr val="2997E2"/>
                </a:solidFill>
                <a:uFill>
                  <a:solidFill>
                    <a:srgbClr val="2997E2"/>
                  </a:solidFill>
                </a:uFill>
                <a:latin typeface="Calibri Light"/>
                <a:cs typeface="Calibri Light"/>
                <a:hlinkClick r:id="rId3"/>
              </a:rPr>
              <a:t>https://jamanetwork.Com/journals/jamanetworkopen/fullarticle/</a:t>
            </a:r>
            <a:r>
              <a:rPr sz="2200" b="0" u="sng" spc="-75" dirty="0">
                <a:solidFill>
                  <a:srgbClr val="2997E2"/>
                </a:solidFill>
                <a:uFill>
                  <a:solidFill>
                    <a:srgbClr val="2997E2"/>
                  </a:solidFill>
                </a:uFill>
                <a:latin typeface="Calibri Light"/>
                <a:cs typeface="Calibri Light"/>
              </a:rPr>
              <a:t> </a:t>
            </a:r>
            <a:r>
              <a:rPr sz="2200" b="0" u="sng" spc="145" dirty="0">
                <a:solidFill>
                  <a:srgbClr val="2997E2"/>
                </a:solidFill>
                <a:uFill>
                  <a:solidFill>
                    <a:srgbClr val="2997E2"/>
                  </a:solidFill>
                </a:uFill>
                <a:latin typeface="Calibri Light"/>
                <a:cs typeface="Calibri Light"/>
                <a:hlinkClick r:id="rId3"/>
              </a:rPr>
              <a:t>2829358</a:t>
            </a:r>
            <a:endParaRPr sz="2200">
              <a:latin typeface="Calibri Light"/>
              <a:cs typeface="Calibri Light"/>
            </a:endParaRPr>
          </a:p>
          <a:p>
            <a:pPr marL="355600">
              <a:lnSpc>
                <a:spcPts val="2375"/>
              </a:lnSpc>
            </a:pPr>
            <a:r>
              <a:rPr sz="2200" b="0" dirty="0">
                <a:solidFill>
                  <a:srgbClr val="C00000"/>
                </a:solidFill>
                <a:latin typeface="Calibri Light"/>
                <a:cs typeface="Calibri Light"/>
              </a:rPr>
              <a:t>[</a:t>
            </a:r>
            <a:r>
              <a:rPr sz="2200" b="0" spc="-300" dirty="0">
                <a:solidFill>
                  <a:srgbClr val="C00000"/>
                </a:solidFill>
                <a:latin typeface="Calibri Light"/>
                <a:cs typeface="Calibri Light"/>
              </a:rPr>
              <a:t> </a:t>
            </a:r>
            <a:r>
              <a:rPr sz="2200" b="0" spc="145" dirty="0">
                <a:solidFill>
                  <a:srgbClr val="C00000"/>
                </a:solidFill>
                <a:latin typeface="Calibri Light"/>
                <a:cs typeface="Calibri Light"/>
              </a:rPr>
              <a:t>accessed</a:t>
            </a:r>
            <a:r>
              <a:rPr sz="2200" b="0" spc="365" dirty="0">
                <a:solidFill>
                  <a:srgbClr val="C00000"/>
                </a:solidFill>
                <a:latin typeface="Calibri Light"/>
                <a:cs typeface="Calibri Light"/>
              </a:rPr>
              <a:t> </a:t>
            </a:r>
            <a:r>
              <a:rPr sz="2200" b="0" spc="130" dirty="0">
                <a:solidFill>
                  <a:srgbClr val="C00000"/>
                </a:solidFill>
                <a:latin typeface="Calibri Light"/>
                <a:cs typeface="Calibri Light"/>
              </a:rPr>
              <a:t>on:</a:t>
            </a:r>
            <a:r>
              <a:rPr sz="2200" b="0" spc="360" dirty="0">
                <a:solidFill>
                  <a:srgbClr val="C00000"/>
                </a:solidFill>
                <a:latin typeface="Calibri Light"/>
                <a:cs typeface="Calibri Light"/>
              </a:rPr>
              <a:t> </a:t>
            </a:r>
            <a:r>
              <a:rPr sz="2200" b="0" spc="125" dirty="0">
                <a:solidFill>
                  <a:srgbClr val="C00000"/>
                </a:solidFill>
                <a:latin typeface="Calibri Light"/>
                <a:cs typeface="Calibri Light"/>
              </a:rPr>
              <a:t>21.</a:t>
            </a:r>
            <a:r>
              <a:rPr sz="2200" b="0" spc="-295" dirty="0">
                <a:solidFill>
                  <a:srgbClr val="C00000"/>
                </a:solidFill>
                <a:latin typeface="Calibri Light"/>
                <a:cs typeface="Calibri Light"/>
              </a:rPr>
              <a:t> </a:t>
            </a:r>
            <a:r>
              <a:rPr sz="2200" b="0" spc="120" dirty="0">
                <a:solidFill>
                  <a:srgbClr val="C00000"/>
                </a:solidFill>
                <a:latin typeface="Calibri Light"/>
                <a:cs typeface="Calibri Light"/>
              </a:rPr>
              <a:t>09.</a:t>
            </a:r>
            <a:r>
              <a:rPr sz="2200" b="0" spc="-300" dirty="0">
                <a:solidFill>
                  <a:srgbClr val="C00000"/>
                </a:solidFill>
                <a:latin typeface="Calibri Light"/>
                <a:cs typeface="Calibri Light"/>
              </a:rPr>
              <a:t> </a:t>
            </a:r>
            <a:r>
              <a:rPr sz="2200" b="0" spc="140" dirty="0">
                <a:solidFill>
                  <a:srgbClr val="C00000"/>
                </a:solidFill>
                <a:latin typeface="Calibri Light"/>
                <a:cs typeface="Calibri Light"/>
              </a:rPr>
              <a:t>2026.]</a:t>
            </a:r>
            <a:endParaRPr sz="2200">
              <a:latin typeface="Calibri Light"/>
              <a:cs typeface="Calibri Light"/>
            </a:endParaRPr>
          </a:p>
          <a:p>
            <a:pPr marL="355600" marR="6350" indent="-342900" algn="just">
              <a:lnSpc>
                <a:spcPts val="2110"/>
              </a:lnSpc>
              <a:spcBef>
                <a:spcPts val="1375"/>
              </a:spcBef>
              <a:buClr>
                <a:srgbClr val="E38312"/>
              </a:buClr>
              <a:buFont typeface="Arial"/>
              <a:buChar char="•"/>
              <a:tabLst>
                <a:tab pos="355600" algn="l"/>
              </a:tabLst>
            </a:pPr>
            <a:r>
              <a:rPr sz="2200" b="0" spc="105" dirty="0">
                <a:solidFill>
                  <a:srgbClr val="C00000"/>
                </a:solidFill>
                <a:latin typeface="Calibri Light"/>
                <a:cs typeface="Calibri Light"/>
              </a:rPr>
              <a:t>Le,</a:t>
            </a:r>
            <a:r>
              <a:rPr sz="2200" b="0" spc="660" dirty="0">
                <a:solidFill>
                  <a:srgbClr val="C00000"/>
                </a:solidFill>
                <a:latin typeface="Calibri Light"/>
                <a:cs typeface="Calibri Light"/>
              </a:rPr>
              <a:t> </a:t>
            </a:r>
            <a:r>
              <a:rPr sz="2200" b="0" spc="60" dirty="0">
                <a:solidFill>
                  <a:srgbClr val="C00000"/>
                </a:solidFill>
                <a:latin typeface="Calibri Light"/>
                <a:cs typeface="Calibri Light"/>
              </a:rPr>
              <a:t>t.T.,</a:t>
            </a:r>
            <a:r>
              <a:rPr sz="2200" b="0" spc="660" dirty="0">
                <a:solidFill>
                  <a:srgbClr val="C00000"/>
                </a:solidFill>
                <a:latin typeface="Calibri Light"/>
                <a:cs typeface="Calibri Light"/>
              </a:rPr>
              <a:t> </a:t>
            </a:r>
            <a:r>
              <a:rPr sz="2200" b="0" spc="135" dirty="0">
                <a:solidFill>
                  <a:srgbClr val="C00000"/>
                </a:solidFill>
                <a:latin typeface="Calibri Light"/>
                <a:cs typeface="Calibri Light"/>
              </a:rPr>
              <a:t>Mendez,</a:t>
            </a:r>
            <a:r>
              <a:rPr sz="2200" b="0" spc="670" dirty="0">
                <a:solidFill>
                  <a:srgbClr val="C00000"/>
                </a:solidFill>
                <a:latin typeface="Calibri Light"/>
                <a:cs typeface="Calibri Light"/>
              </a:rPr>
              <a:t> </a:t>
            </a:r>
            <a:r>
              <a:rPr sz="2200" b="0" spc="45" dirty="0">
                <a:solidFill>
                  <a:srgbClr val="C00000"/>
                </a:solidFill>
                <a:latin typeface="Calibri Light"/>
                <a:cs typeface="Calibri Light"/>
              </a:rPr>
              <a:t>D.</a:t>
            </a:r>
            <a:r>
              <a:rPr sz="2200" b="0" spc="660" dirty="0">
                <a:solidFill>
                  <a:srgbClr val="C00000"/>
                </a:solidFill>
                <a:latin typeface="Calibri Light"/>
                <a:cs typeface="Calibri Light"/>
              </a:rPr>
              <a:t> </a:t>
            </a:r>
            <a:r>
              <a:rPr sz="2200" b="0" spc="160" dirty="0">
                <a:solidFill>
                  <a:srgbClr val="C00000"/>
                </a:solidFill>
                <a:latin typeface="Calibri Light"/>
                <a:cs typeface="Calibri Light"/>
              </a:rPr>
              <a:t>A</a:t>
            </a:r>
            <a:r>
              <a:rPr sz="2200" b="0" spc="185" dirty="0">
                <a:solidFill>
                  <a:srgbClr val="C00000"/>
                </a:solidFill>
                <a:latin typeface="Calibri Light"/>
                <a:cs typeface="Calibri Light"/>
              </a:rPr>
              <a:t>n</a:t>
            </a:r>
            <a:r>
              <a:rPr sz="2200" b="0" dirty="0">
                <a:solidFill>
                  <a:srgbClr val="C00000"/>
                </a:solidFill>
                <a:latin typeface="Calibri Light"/>
                <a:cs typeface="Calibri Light"/>
              </a:rPr>
              <a:t>d</a:t>
            </a:r>
            <a:r>
              <a:rPr sz="2200" b="0" spc="650" dirty="0">
                <a:solidFill>
                  <a:srgbClr val="C00000"/>
                </a:solidFill>
                <a:latin typeface="Calibri Light"/>
                <a:cs typeface="Calibri Light"/>
              </a:rPr>
              <a:t> </a:t>
            </a:r>
            <a:r>
              <a:rPr sz="2200" b="0" spc="110" dirty="0">
                <a:solidFill>
                  <a:srgbClr val="C00000"/>
                </a:solidFill>
                <a:latin typeface="Calibri Light"/>
                <a:cs typeface="Calibri Light"/>
              </a:rPr>
              <a:t>warner,</a:t>
            </a:r>
            <a:r>
              <a:rPr sz="2200" b="0" spc="655" dirty="0">
                <a:solidFill>
                  <a:srgbClr val="C00000"/>
                </a:solidFill>
                <a:latin typeface="Calibri Light"/>
                <a:cs typeface="Calibri Light"/>
              </a:rPr>
              <a:t> </a:t>
            </a:r>
            <a:r>
              <a:rPr sz="2200" b="0" spc="125" dirty="0">
                <a:solidFill>
                  <a:srgbClr val="C00000"/>
                </a:solidFill>
                <a:latin typeface="Calibri Light"/>
                <a:cs typeface="Calibri Light"/>
              </a:rPr>
              <a:t>K.E.</a:t>
            </a:r>
            <a:r>
              <a:rPr sz="2200" b="0" spc="66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40" dirty="0">
                <a:solidFill>
                  <a:srgbClr val="C00000"/>
                </a:solidFill>
                <a:latin typeface="Calibri Light"/>
                <a:cs typeface="Calibri Light"/>
              </a:rPr>
              <a:t>2024)</a:t>
            </a:r>
            <a:r>
              <a:rPr sz="2200" b="0" spc="66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10" dirty="0">
                <a:solidFill>
                  <a:srgbClr val="C00000"/>
                </a:solidFill>
                <a:latin typeface="Calibri Light"/>
                <a:cs typeface="Calibri Light"/>
              </a:rPr>
              <a:t> </a:t>
            </a:r>
            <a:r>
              <a:rPr sz="2200" b="0" spc="110" dirty="0">
                <a:solidFill>
                  <a:srgbClr val="C00000"/>
                </a:solidFill>
                <a:latin typeface="Calibri Light"/>
                <a:cs typeface="Calibri Light"/>
              </a:rPr>
              <a:t>the</a:t>
            </a:r>
            <a:r>
              <a:rPr sz="2200" b="0" spc="660" dirty="0">
                <a:solidFill>
                  <a:srgbClr val="C00000"/>
                </a:solidFill>
                <a:latin typeface="Calibri Light"/>
                <a:cs typeface="Calibri Light"/>
              </a:rPr>
              <a:t> </a:t>
            </a:r>
            <a:r>
              <a:rPr sz="2200" b="0" spc="145" dirty="0">
                <a:solidFill>
                  <a:srgbClr val="C00000"/>
                </a:solidFill>
                <a:latin typeface="Calibri Light"/>
                <a:cs typeface="Calibri Light"/>
              </a:rPr>
              <a:t>benefits</a:t>
            </a:r>
            <a:r>
              <a:rPr sz="2200" b="0" spc="665" dirty="0">
                <a:solidFill>
                  <a:srgbClr val="C00000"/>
                </a:solidFill>
                <a:latin typeface="Calibri Light"/>
                <a:cs typeface="Calibri Light"/>
              </a:rPr>
              <a:t> </a:t>
            </a:r>
            <a:r>
              <a:rPr sz="2200" b="0" spc="80" dirty="0">
                <a:solidFill>
                  <a:srgbClr val="C00000"/>
                </a:solidFill>
                <a:latin typeface="Calibri Light"/>
                <a:cs typeface="Calibri Light"/>
              </a:rPr>
              <a:t>of</a:t>
            </a:r>
            <a:r>
              <a:rPr sz="2200" b="0" spc="655" dirty="0">
                <a:solidFill>
                  <a:srgbClr val="C00000"/>
                </a:solidFill>
                <a:latin typeface="Calibri Light"/>
                <a:cs typeface="Calibri Light"/>
              </a:rPr>
              <a:t> </a:t>
            </a:r>
            <a:r>
              <a:rPr sz="2200" b="0" spc="150" dirty="0">
                <a:solidFill>
                  <a:srgbClr val="C00000"/>
                </a:solidFill>
                <a:latin typeface="Calibri Light"/>
                <a:cs typeface="Calibri Light"/>
              </a:rPr>
              <a:t>quitting</a:t>
            </a:r>
            <a:r>
              <a:rPr sz="2200" b="0" spc="650" dirty="0">
                <a:solidFill>
                  <a:srgbClr val="C00000"/>
                </a:solidFill>
                <a:latin typeface="Calibri Light"/>
                <a:cs typeface="Calibri Light"/>
              </a:rPr>
              <a:t> </a:t>
            </a:r>
            <a:r>
              <a:rPr sz="2200" b="0" spc="140" dirty="0">
                <a:solidFill>
                  <a:srgbClr val="C00000"/>
                </a:solidFill>
                <a:latin typeface="Calibri Light"/>
                <a:cs typeface="Calibri Light"/>
              </a:rPr>
              <a:t>smoking</a:t>
            </a:r>
            <a:r>
              <a:rPr sz="2200" b="0" spc="660" dirty="0">
                <a:solidFill>
                  <a:srgbClr val="C00000"/>
                </a:solidFill>
                <a:latin typeface="Calibri Light"/>
                <a:cs typeface="Calibri Light"/>
              </a:rPr>
              <a:t> </a:t>
            </a:r>
            <a:r>
              <a:rPr sz="2200" b="0" spc="155" dirty="0">
                <a:solidFill>
                  <a:srgbClr val="C00000"/>
                </a:solidFill>
                <a:latin typeface="Calibri Light"/>
                <a:cs typeface="Calibri Light"/>
              </a:rPr>
              <a:t>at</a:t>
            </a:r>
            <a:r>
              <a:rPr sz="2200" b="0" spc="160" dirty="0">
                <a:solidFill>
                  <a:srgbClr val="C00000"/>
                </a:solidFill>
                <a:latin typeface="Calibri Light"/>
                <a:cs typeface="Calibri Light"/>
              </a:rPr>
              <a:t> </a:t>
            </a:r>
            <a:r>
              <a:rPr sz="2200" b="0" spc="140" dirty="0">
                <a:solidFill>
                  <a:srgbClr val="C00000"/>
                </a:solidFill>
                <a:latin typeface="Calibri Light"/>
                <a:cs typeface="Calibri Light"/>
              </a:rPr>
              <a:t>different</a:t>
            </a:r>
            <a:r>
              <a:rPr sz="2200" b="0" spc="1305" dirty="0">
                <a:solidFill>
                  <a:srgbClr val="C00000"/>
                </a:solidFill>
                <a:latin typeface="Calibri Light"/>
                <a:cs typeface="Calibri Light"/>
              </a:rPr>
              <a:t> </a:t>
            </a:r>
            <a:r>
              <a:rPr sz="2200" b="0" spc="110" dirty="0">
                <a:solidFill>
                  <a:srgbClr val="C00000"/>
                </a:solidFill>
                <a:latin typeface="Calibri Light"/>
                <a:cs typeface="Calibri Light"/>
              </a:rPr>
              <a:t>ages.’</a:t>
            </a:r>
            <a:r>
              <a:rPr sz="2200" b="0" spc="1285" dirty="0">
                <a:solidFill>
                  <a:srgbClr val="C00000"/>
                </a:solidFill>
                <a:latin typeface="Calibri Light"/>
                <a:cs typeface="Calibri Light"/>
              </a:rPr>
              <a:t> </a:t>
            </a:r>
            <a:r>
              <a:rPr sz="2200" b="0" i="1" spc="145" dirty="0">
                <a:solidFill>
                  <a:srgbClr val="C00000"/>
                </a:solidFill>
                <a:latin typeface="Calibri Light"/>
                <a:cs typeface="Calibri Light"/>
              </a:rPr>
              <a:t>American</a:t>
            </a:r>
            <a:r>
              <a:rPr sz="2200" b="0" i="1" spc="1315" dirty="0">
                <a:solidFill>
                  <a:srgbClr val="C00000"/>
                </a:solidFill>
                <a:latin typeface="Calibri Light"/>
                <a:cs typeface="Calibri Light"/>
              </a:rPr>
              <a:t> </a:t>
            </a:r>
            <a:r>
              <a:rPr sz="2200" b="0" i="1" spc="150" dirty="0">
                <a:solidFill>
                  <a:srgbClr val="C00000"/>
                </a:solidFill>
                <a:latin typeface="Calibri Light"/>
                <a:cs typeface="Calibri Light"/>
              </a:rPr>
              <a:t>journal</a:t>
            </a:r>
            <a:r>
              <a:rPr sz="2200" b="0" i="1" spc="1320" dirty="0">
                <a:solidFill>
                  <a:srgbClr val="C00000"/>
                </a:solidFill>
                <a:latin typeface="Calibri Light"/>
                <a:cs typeface="Calibri Light"/>
              </a:rPr>
              <a:t> </a:t>
            </a:r>
            <a:r>
              <a:rPr sz="2200" b="0" i="1" spc="80" dirty="0">
                <a:solidFill>
                  <a:srgbClr val="C00000"/>
                </a:solidFill>
                <a:latin typeface="Calibri Light"/>
                <a:cs typeface="Calibri Light"/>
              </a:rPr>
              <a:t>of</a:t>
            </a:r>
            <a:r>
              <a:rPr sz="2200" b="0" i="1" spc="1300" dirty="0">
                <a:solidFill>
                  <a:srgbClr val="C00000"/>
                </a:solidFill>
                <a:latin typeface="Calibri Light"/>
                <a:cs typeface="Calibri Light"/>
              </a:rPr>
              <a:t> </a:t>
            </a:r>
            <a:r>
              <a:rPr sz="2200" b="0" i="1" spc="155" dirty="0">
                <a:solidFill>
                  <a:srgbClr val="C00000"/>
                </a:solidFill>
                <a:latin typeface="Calibri Light"/>
                <a:cs typeface="Calibri Light"/>
              </a:rPr>
              <a:t>preventive</a:t>
            </a:r>
            <a:r>
              <a:rPr sz="2200" b="0" i="1" spc="1285" dirty="0">
                <a:solidFill>
                  <a:srgbClr val="C00000"/>
                </a:solidFill>
                <a:latin typeface="Calibri Light"/>
                <a:cs typeface="Calibri Light"/>
              </a:rPr>
              <a:t> </a:t>
            </a:r>
            <a:r>
              <a:rPr sz="2200" b="0" i="1" spc="145" dirty="0">
                <a:solidFill>
                  <a:srgbClr val="C00000"/>
                </a:solidFill>
                <a:latin typeface="Calibri Light"/>
                <a:cs typeface="Calibri Light"/>
              </a:rPr>
              <a:t>medicine</a:t>
            </a:r>
            <a:r>
              <a:rPr sz="2200" b="0" i="1" spc="-30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1300" dirty="0">
                <a:solidFill>
                  <a:srgbClr val="C00000"/>
                </a:solidFill>
                <a:latin typeface="Calibri Light"/>
                <a:cs typeface="Calibri Light"/>
              </a:rPr>
              <a:t> </a:t>
            </a:r>
            <a:r>
              <a:rPr sz="2200" b="0" i="1" spc="114" dirty="0">
                <a:solidFill>
                  <a:srgbClr val="C00000"/>
                </a:solidFill>
                <a:latin typeface="Calibri Light"/>
                <a:cs typeface="Calibri Light"/>
              </a:rPr>
              <a:t>67</a:t>
            </a:r>
            <a:r>
              <a:rPr sz="2200" b="0" spc="114"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0" dirty="0">
                <a:solidFill>
                  <a:srgbClr val="C00000"/>
                </a:solidFill>
                <a:latin typeface="Calibri Light"/>
                <a:cs typeface="Calibri Light"/>
              </a:rPr>
              <a:t>5),</a:t>
            </a:r>
            <a:r>
              <a:rPr sz="2200" b="0" spc="1300" dirty="0">
                <a:solidFill>
                  <a:srgbClr val="C00000"/>
                </a:solidFill>
                <a:latin typeface="Calibri Light"/>
                <a:cs typeface="Calibri Light"/>
              </a:rPr>
              <a:t> </a:t>
            </a:r>
            <a:r>
              <a:rPr sz="2200" b="0" spc="114" dirty="0">
                <a:solidFill>
                  <a:srgbClr val="C00000"/>
                </a:solidFill>
                <a:latin typeface="Calibri Light"/>
                <a:cs typeface="Calibri Light"/>
              </a:rPr>
              <a:t>pp.</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684-</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688.</a:t>
            </a:r>
            <a:r>
              <a:rPr sz="2200" b="0" spc="-5" dirty="0">
                <a:solidFill>
                  <a:srgbClr val="C00000"/>
                </a:solidFill>
                <a:latin typeface="Calibri Light"/>
                <a:cs typeface="Calibri Light"/>
              </a:rPr>
              <a:t> </a:t>
            </a:r>
            <a:r>
              <a:rPr sz="2200" b="0" spc="150" dirty="0">
                <a:solidFill>
                  <a:srgbClr val="C00000"/>
                </a:solidFill>
                <a:latin typeface="Calibri Light"/>
                <a:cs typeface="Calibri Light"/>
              </a:rPr>
              <a:t>Available</a:t>
            </a:r>
            <a:r>
              <a:rPr sz="2200" b="0" spc="360" dirty="0">
                <a:solidFill>
                  <a:srgbClr val="C00000"/>
                </a:solidFill>
                <a:latin typeface="Calibri Light"/>
                <a:cs typeface="Calibri Light"/>
              </a:rPr>
              <a:t> </a:t>
            </a:r>
            <a:r>
              <a:rPr sz="2200" b="0" spc="114" dirty="0">
                <a:solidFill>
                  <a:srgbClr val="C00000"/>
                </a:solidFill>
                <a:latin typeface="Calibri Light"/>
                <a:cs typeface="Calibri Light"/>
              </a:rPr>
              <a:t>at:</a:t>
            </a:r>
            <a:r>
              <a:rPr sz="2200" b="0" spc="340" dirty="0">
                <a:solidFill>
                  <a:srgbClr val="C00000"/>
                </a:solidFill>
                <a:latin typeface="Calibri Light"/>
                <a:cs typeface="Calibri Light"/>
              </a:rPr>
              <a:t> </a:t>
            </a:r>
            <a:r>
              <a:rPr sz="2200" b="0" u="sng" spc="170" dirty="0">
                <a:solidFill>
                  <a:srgbClr val="2997E2"/>
                </a:solidFill>
                <a:uFill>
                  <a:solidFill>
                    <a:srgbClr val="2997E2"/>
                  </a:solidFill>
                </a:uFill>
                <a:latin typeface="Calibri Light"/>
                <a:cs typeface="Calibri Light"/>
                <a:hlinkClick r:id="rId4"/>
              </a:rPr>
              <a:t>https://do</a:t>
            </a:r>
            <a:r>
              <a:rPr sz="2200" b="0" u="sng" spc="170" dirty="0">
                <a:solidFill>
                  <a:srgbClr val="2997E2"/>
                </a:solidFill>
                <a:uFill>
                  <a:solidFill>
                    <a:srgbClr val="2997E2"/>
                  </a:solidFill>
                </a:uFill>
                <a:latin typeface="Calibri Light"/>
                <a:cs typeface="Calibri Light"/>
              </a:rPr>
              <a:t>i</a:t>
            </a:r>
            <a:r>
              <a:rPr sz="2200" b="0" u="sng" spc="170" dirty="0">
                <a:solidFill>
                  <a:srgbClr val="2997E2"/>
                </a:solidFill>
                <a:uFill>
                  <a:solidFill>
                    <a:srgbClr val="2997E2"/>
                  </a:solidFill>
                </a:uFill>
                <a:latin typeface="Calibri Light"/>
                <a:cs typeface="Calibri Light"/>
                <a:hlinkClick r:id="rId4"/>
              </a:rPr>
              <a:t>.Org/10.1016/j.</a:t>
            </a:r>
            <a:r>
              <a:rPr sz="2200" b="0" u="sng" spc="-295" dirty="0">
                <a:solidFill>
                  <a:srgbClr val="2997E2"/>
                </a:solidFill>
                <a:uFill>
                  <a:solidFill>
                    <a:srgbClr val="2997E2"/>
                  </a:solidFill>
                </a:uFill>
                <a:latin typeface="Calibri Light"/>
                <a:cs typeface="Calibri Light"/>
                <a:hlinkClick r:id="rId4"/>
              </a:rPr>
              <a:t> </a:t>
            </a:r>
            <a:r>
              <a:rPr sz="2200" b="0" u="sng" spc="165" dirty="0">
                <a:solidFill>
                  <a:srgbClr val="2997E2"/>
                </a:solidFill>
                <a:uFill>
                  <a:solidFill>
                    <a:srgbClr val="2997E2"/>
                  </a:solidFill>
                </a:uFill>
                <a:latin typeface="Calibri Light"/>
                <a:cs typeface="Calibri Light"/>
                <a:hlinkClick r:id="rId4"/>
              </a:rPr>
              <a:t>Amepre.2024.06.020</a:t>
            </a:r>
            <a:endParaRPr sz="2200">
              <a:latin typeface="Calibri Light"/>
              <a:cs typeface="Calibri Light"/>
            </a:endParaRPr>
          </a:p>
          <a:p>
            <a:pPr marL="355600" marR="5080" indent="-342900" algn="just">
              <a:lnSpc>
                <a:spcPct val="80000"/>
              </a:lnSpc>
              <a:spcBef>
                <a:spcPts val="1430"/>
              </a:spcBef>
              <a:buClr>
                <a:srgbClr val="E38312"/>
              </a:buClr>
              <a:buFont typeface="Arial"/>
              <a:buChar char="•"/>
              <a:tabLst>
                <a:tab pos="355600" algn="l"/>
              </a:tabLst>
            </a:pPr>
            <a:r>
              <a:rPr sz="2200" b="0" spc="135" dirty="0">
                <a:solidFill>
                  <a:srgbClr val="C00000"/>
                </a:solidFill>
                <a:latin typeface="Calibri Light"/>
                <a:cs typeface="Calibri Light"/>
              </a:rPr>
              <a:t>Lund,</a:t>
            </a:r>
            <a:r>
              <a:rPr sz="2200" b="0" spc="490" dirty="0">
                <a:solidFill>
                  <a:srgbClr val="C00000"/>
                </a:solidFill>
                <a:latin typeface="Calibri Light"/>
                <a:cs typeface="Calibri Light"/>
              </a:rPr>
              <a:t> </a:t>
            </a:r>
            <a:r>
              <a:rPr sz="2200" b="0" spc="75" dirty="0">
                <a:solidFill>
                  <a:srgbClr val="C00000"/>
                </a:solidFill>
                <a:latin typeface="Calibri Light"/>
                <a:cs typeface="Calibri Light"/>
              </a:rPr>
              <a:t>M.</a:t>
            </a:r>
            <a:r>
              <a:rPr sz="2200" b="0" spc="465" dirty="0">
                <a:solidFill>
                  <a:srgbClr val="C00000"/>
                </a:solidFill>
                <a:latin typeface="Calibri Light"/>
                <a:cs typeface="Calibri Light"/>
              </a:rPr>
              <a:t> </a:t>
            </a:r>
            <a:r>
              <a:rPr sz="2200" b="0" spc="160" dirty="0">
                <a:solidFill>
                  <a:srgbClr val="C00000"/>
                </a:solidFill>
                <a:latin typeface="Calibri Light"/>
                <a:cs typeface="Calibri Light"/>
              </a:rPr>
              <a:t>A</a:t>
            </a:r>
            <a:r>
              <a:rPr sz="2200" b="0" spc="185" dirty="0">
                <a:solidFill>
                  <a:srgbClr val="C00000"/>
                </a:solidFill>
                <a:latin typeface="Calibri Light"/>
                <a:cs typeface="Calibri Light"/>
              </a:rPr>
              <a:t>n</a:t>
            </a:r>
            <a:r>
              <a:rPr sz="2200" b="0" dirty="0">
                <a:solidFill>
                  <a:srgbClr val="C00000"/>
                </a:solidFill>
                <a:latin typeface="Calibri Light"/>
                <a:cs typeface="Calibri Light"/>
              </a:rPr>
              <a:t>d</a:t>
            </a:r>
            <a:r>
              <a:rPr sz="2200" b="0" spc="465" dirty="0">
                <a:solidFill>
                  <a:srgbClr val="C00000"/>
                </a:solidFill>
                <a:latin typeface="Calibri Light"/>
                <a:cs typeface="Calibri Light"/>
              </a:rPr>
              <a:t> </a:t>
            </a:r>
            <a:r>
              <a:rPr sz="2200" b="0" spc="145" dirty="0">
                <a:solidFill>
                  <a:srgbClr val="C00000"/>
                </a:solidFill>
                <a:latin typeface="Calibri Light"/>
                <a:cs typeface="Calibri Light"/>
              </a:rPr>
              <a:t>lund,</a:t>
            </a:r>
            <a:r>
              <a:rPr sz="2200" b="0" spc="465" dirty="0">
                <a:solidFill>
                  <a:srgbClr val="C00000"/>
                </a:solidFill>
                <a:latin typeface="Calibri Light"/>
                <a:cs typeface="Calibri Light"/>
              </a:rPr>
              <a:t> </a:t>
            </a:r>
            <a:r>
              <a:rPr sz="2200" b="0" spc="90" dirty="0">
                <a:solidFill>
                  <a:srgbClr val="C00000"/>
                </a:solidFill>
                <a:latin typeface="Calibri Light"/>
                <a:cs typeface="Calibri Light"/>
              </a:rPr>
              <a:t>I.</a:t>
            </a:r>
            <a:r>
              <a:rPr sz="2200" b="0" spc="465"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45" dirty="0">
                <a:solidFill>
                  <a:srgbClr val="C00000"/>
                </a:solidFill>
                <a:latin typeface="Calibri Light"/>
                <a:cs typeface="Calibri Light"/>
              </a:rPr>
              <a:t>2022)</a:t>
            </a:r>
            <a:r>
              <a:rPr sz="2200" b="0" spc="480" dirty="0">
                <a:solidFill>
                  <a:srgbClr val="C00000"/>
                </a:solidFill>
                <a:latin typeface="Calibri Light"/>
                <a:cs typeface="Calibri Light"/>
              </a:rPr>
              <a:t> </a:t>
            </a:r>
            <a:r>
              <a:rPr sz="2200" b="0" spc="145" dirty="0">
                <a:solidFill>
                  <a:srgbClr val="C00000"/>
                </a:solidFill>
                <a:latin typeface="Calibri Light"/>
                <a:cs typeface="Calibri Light"/>
              </a:rPr>
              <a:t>‘smoking</a:t>
            </a:r>
            <a:r>
              <a:rPr sz="2200" b="0" spc="465" dirty="0">
                <a:solidFill>
                  <a:srgbClr val="C00000"/>
                </a:solidFill>
                <a:latin typeface="Calibri Light"/>
                <a:cs typeface="Calibri Light"/>
              </a:rPr>
              <a:t> </a:t>
            </a:r>
            <a:r>
              <a:rPr sz="2200" b="0" spc="150" dirty="0">
                <a:solidFill>
                  <a:srgbClr val="C00000"/>
                </a:solidFill>
                <a:latin typeface="Calibri Light"/>
                <a:cs typeface="Calibri Light"/>
              </a:rPr>
              <a:t>cessation</a:t>
            </a:r>
            <a:r>
              <a:rPr sz="2200" b="0" spc="484" dirty="0">
                <a:solidFill>
                  <a:srgbClr val="C00000"/>
                </a:solidFill>
                <a:latin typeface="Calibri Light"/>
                <a:cs typeface="Calibri Light"/>
              </a:rPr>
              <a:t> </a:t>
            </a:r>
            <a:r>
              <a:rPr sz="2200" b="0" spc="125" dirty="0">
                <a:solidFill>
                  <a:srgbClr val="C00000"/>
                </a:solidFill>
                <a:latin typeface="Calibri Light"/>
                <a:cs typeface="Calibri Light"/>
              </a:rPr>
              <a:t>aids</a:t>
            </a:r>
            <a:r>
              <a:rPr sz="2200" b="0" spc="475" dirty="0">
                <a:solidFill>
                  <a:srgbClr val="C00000"/>
                </a:solidFill>
                <a:latin typeface="Calibri Light"/>
                <a:cs typeface="Calibri Light"/>
              </a:rPr>
              <a:t> </a:t>
            </a:r>
            <a:r>
              <a:rPr sz="2200" b="0" spc="110" dirty="0">
                <a:solidFill>
                  <a:srgbClr val="C00000"/>
                </a:solidFill>
                <a:latin typeface="Calibri Light"/>
                <a:cs typeface="Calibri Light"/>
              </a:rPr>
              <a:t>and</a:t>
            </a:r>
            <a:r>
              <a:rPr sz="2200" b="0" spc="465" dirty="0">
                <a:solidFill>
                  <a:srgbClr val="C00000"/>
                </a:solidFill>
                <a:latin typeface="Calibri Light"/>
                <a:cs typeface="Calibri Light"/>
              </a:rPr>
              <a:t> </a:t>
            </a:r>
            <a:r>
              <a:rPr sz="2200" b="0" spc="145" dirty="0">
                <a:solidFill>
                  <a:srgbClr val="C00000"/>
                </a:solidFill>
                <a:latin typeface="Calibri Light"/>
                <a:cs typeface="Calibri Light"/>
              </a:rPr>
              <a:t>strategies:</a:t>
            </a:r>
            <a:r>
              <a:rPr sz="2200" b="0" spc="459" dirty="0">
                <a:solidFill>
                  <a:srgbClr val="C00000"/>
                </a:solidFill>
                <a:latin typeface="Calibri Light"/>
                <a:cs typeface="Calibri Light"/>
              </a:rPr>
              <a:t> </a:t>
            </a:r>
            <a:r>
              <a:rPr sz="2200" b="0" spc="-15" dirty="0">
                <a:solidFill>
                  <a:srgbClr val="C00000"/>
                </a:solidFill>
                <a:latin typeface="Calibri Light"/>
                <a:cs typeface="Calibri Light"/>
              </a:rPr>
              <a:t>a</a:t>
            </a:r>
            <a:r>
              <a:rPr sz="2200" b="0" spc="470" dirty="0">
                <a:solidFill>
                  <a:srgbClr val="C00000"/>
                </a:solidFill>
                <a:latin typeface="Calibri Light"/>
                <a:cs typeface="Calibri Light"/>
              </a:rPr>
              <a:t> </a:t>
            </a:r>
            <a:r>
              <a:rPr sz="2200" b="0" spc="155" dirty="0">
                <a:solidFill>
                  <a:srgbClr val="C00000"/>
                </a:solidFill>
                <a:latin typeface="Calibri Light"/>
                <a:cs typeface="Calibri Light"/>
              </a:rPr>
              <a:t>population-</a:t>
            </a:r>
            <a:r>
              <a:rPr sz="2200" b="0" spc="135" dirty="0">
                <a:solidFill>
                  <a:srgbClr val="C00000"/>
                </a:solidFill>
                <a:latin typeface="Calibri Light"/>
                <a:cs typeface="Calibri Light"/>
              </a:rPr>
              <a:t>based</a:t>
            </a:r>
            <a:r>
              <a:rPr sz="2200" b="0" spc="484" dirty="0">
                <a:solidFill>
                  <a:srgbClr val="C00000"/>
                </a:solidFill>
                <a:latin typeface="Calibri Light"/>
                <a:cs typeface="Calibri Light"/>
              </a:rPr>
              <a:t> </a:t>
            </a:r>
            <a:r>
              <a:rPr sz="2200" b="0" spc="140" dirty="0">
                <a:solidFill>
                  <a:srgbClr val="C00000"/>
                </a:solidFill>
                <a:latin typeface="Calibri Light"/>
                <a:cs typeface="Calibri Light"/>
              </a:rPr>
              <a:t>survey</a:t>
            </a:r>
            <a:r>
              <a:rPr sz="2200" b="0" spc="475" dirty="0">
                <a:solidFill>
                  <a:srgbClr val="C00000"/>
                </a:solidFill>
                <a:latin typeface="Calibri Light"/>
                <a:cs typeface="Calibri Light"/>
              </a:rPr>
              <a:t> </a:t>
            </a:r>
            <a:r>
              <a:rPr sz="2200" b="0" spc="80" dirty="0">
                <a:solidFill>
                  <a:srgbClr val="C00000"/>
                </a:solidFill>
                <a:latin typeface="Calibri Light"/>
                <a:cs typeface="Calibri Light"/>
              </a:rPr>
              <a:t>of</a:t>
            </a:r>
            <a:r>
              <a:rPr sz="2200" b="0" spc="475" dirty="0">
                <a:solidFill>
                  <a:srgbClr val="C00000"/>
                </a:solidFill>
                <a:latin typeface="Calibri Light"/>
                <a:cs typeface="Calibri Light"/>
              </a:rPr>
              <a:t> </a:t>
            </a:r>
            <a:r>
              <a:rPr sz="2200" b="0" spc="130" dirty="0">
                <a:solidFill>
                  <a:srgbClr val="C00000"/>
                </a:solidFill>
                <a:latin typeface="Calibri Light"/>
                <a:cs typeface="Calibri Light"/>
              </a:rPr>
              <a:t>former</a:t>
            </a:r>
            <a:r>
              <a:rPr sz="2200" b="0" spc="484" dirty="0">
                <a:solidFill>
                  <a:srgbClr val="C00000"/>
                </a:solidFill>
                <a:latin typeface="Calibri Light"/>
                <a:cs typeface="Calibri Light"/>
              </a:rPr>
              <a:t> </a:t>
            </a:r>
            <a:r>
              <a:rPr sz="2200" b="0" spc="114" dirty="0">
                <a:solidFill>
                  <a:srgbClr val="C00000"/>
                </a:solidFill>
                <a:latin typeface="Calibri Light"/>
                <a:cs typeface="Calibri Light"/>
              </a:rPr>
              <a:t>and</a:t>
            </a:r>
            <a:r>
              <a:rPr sz="2200" b="0" spc="465" dirty="0">
                <a:solidFill>
                  <a:srgbClr val="C00000"/>
                </a:solidFill>
                <a:latin typeface="Calibri Light"/>
                <a:cs typeface="Calibri Light"/>
              </a:rPr>
              <a:t> </a:t>
            </a:r>
            <a:r>
              <a:rPr sz="2200" b="0" spc="140" dirty="0">
                <a:solidFill>
                  <a:srgbClr val="C00000"/>
                </a:solidFill>
                <a:latin typeface="Calibri Light"/>
                <a:cs typeface="Calibri Light"/>
              </a:rPr>
              <a:t>current</a:t>
            </a:r>
            <a:r>
              <a:rPr sz="2200" b="0" spc="484" dirty="0">
                <a:solidFill>
                  <a:srgbClr val="C00000"/>
                </a:solidFill>
                <a:latin typeface="Calibri Light"/>
                <a:cs typeface="Calibri Light"/>
              </a:rPr>
              <a:t> </a:t>
            </a:r>
            <a:r>
              <a:rPr sz="2200" b="0" spc="120" dirty="0">
                <a:solidFill>
                  <a:srgbClr val="C00000"/>
                </a:solidFill>
                <a:latin typeface="Calibri Light"/>
                <a:cs typeface="Calibri Light"/>
              </a:rPr>
              <a:t>smokers</a:t>
            </a:r>
            <a:r>
              <a:rPr sz="2200" b="0" spc="495" dirty="0">
                <a:solidFill>
                  <a:srgbClr val="C00000"/>
                </a:solidFill>
                <a:latin typeface="Calibri Light"/>
                <a:cs typeface="Calibri Light"/>
              </a:rPr>
              <a:t> </a:t>
            </a:r>
            <a:r>
              <a:rPr sz="2200" b="0" spc="200" dirty="0">
                <a:solidFill>
                  <a:srgbClr val="C00000"/>
                </a:solidFill>
                <a:latin typeface="Calibri Light"/>
                <a:cs typeface="Calibri Light"/>
              </a:rPr>
              <a:t>i</a:t>
            </a:r>
            <a:r>
              <a:rPr sz="2200" b="0" dirty="0">
                <a:solidFill>
                  <a:srgbClr val="C00000"/>
                </a:solidFill>
                <a:latin typeface="Calibri Light"/>
                <a:cs typeface="Calibri Light"/>
              </a:rPr>
              <a:t>n</a:t>
            </a:r>
            <a:r>
              <a:rPr sz="2200" b="0" spc="475" dirty="0">
                <a:solidFill>
                  <a:srgbClr val="C00000"/>
                </a:solidFill>
                <a:latin typeface="Calibri Light"/>
                <a:cs typeface="Calibri Light"/>
              </a:rPr>
              <a:t> </a:t>
            </a:r>
            <a:r>
              <a:rPr sz="2200" b="0" spc="100" dirty="0">
                <a:solidFill>
                  <a:srgbClr val="C00000"/>
                </a:solidFill>
                <a:latin typeface="Calibri Light"/>
                <a:cs typeface="Calibri Light"/>
              </a:rPr>
              <a:t>norway.’</a:t>
            </a:r>
            <a:r>
              <a:rPr sz="2200" b="0" spc="480" dirty="0">
                <a:solidFill>
                  <a:srgbClr val="C00000"/>
                </a:solidFill>
                <a:latin typeface="Calibri Light"/>
                <a:cs typeface="Calibri Light"/>
              </a:rPr>
              <a:t> </a:t>
            </a:r>
            <a:r>
              <a:rPr sz="2200" b="0" i="1" spc="105" dirty="0">
                <a:solidFill>
                  <a:srgbClr val="C00000"/>
                </a:solidFill>
                <a:latin typeface="Calibri Light"/>
                <a:cs typeface="Calibri Light"/>
              </a:rPr>
              <a:t>BMC</a:t>
            </a:r>
            <a:r>
              <a:rPr sz="2200" b="0" i="1" spc="484" dirty="0">
                <a:solidFill>
                  <a:srgbClr val="C00000"/>
                </a:solidFill>
                <a:latin typeface="Calibri Light"/>
                <a:cs typeface="Calibri Light"/>
              </a:rPr>
              <a:t> </a:t>
            </a:r>
            <a:r>
              <a:rPr sz="2200" b="0" i="1" spc="150" dirty="0">
                <a:solidFill>
                  <a:srgbClr val="C00000"/>
                </a:solidFill>
                <a:latin typeface="Calibri Light"/>
                <a:cs typeface="Calibri Light"/>
              </a:rPr>
              <a:t>public</a:t>
            </a:r>
            <a:r>
              <a:rPr sz="2200" b="0" i="1" spc="480" dirty="0">
                <a:solidFill>
                  <a:srgbClr val="C00000"/>
                </a:solidFill>
                <a:latin typeface="Calibri Light"/>
                <a:cs typeface="Calibri Light"/>
              </a:rPr>
              <a:t> </a:t>
            </a:r>
            <a:r>
              <a:rPr sz="2200" b="0" i="1" spc="145" dirty="0">
                <a:solidFill>
                  <a:srgbClr val="C00000"/>
                </a:solidFill>
                <a:latin typeface="Calibri Light"/>
                <a:cs typeface="Calibri Light"/>
              </a:rPr>
              <a:t>health</a:t>
            </a:r>
            <a:r>
              <a:rPr sz="2200" b="0" i="1" spc="-305" dirty="0">
                <a:solidFill>
                  <a:srgbClr val="C00000"/>
                </a:solidFill>
                <a:latin typeface="Calibri Light"/>
                <a:cs typeface="Calibri Light"/>
              </a:rPr>
              <a:t> </a:t>
            </a:r>
            <a:r>
              <a:rPr sz="2200" b="0" spc="-10" dirty="0">
                <a:solidFill>
                  <a:srgbClr val="C00000"/>
                </a:solidFill>
                <a:latin typeface="Calibri Light"/>
                <a:cs typeface="Calibri Light"/>
              </a:rPr>
              <a:t>,</a:t>
            </a:r>
            <a:r>
              <a:rPr sz="2200" b="0" spc="490" dirty="0">
                <a:solidFill>
                  <a:srgbClr val="C00000"/>
                </a:solidFill>
                <a:latin typeface="Calibri Light"/>
                <a:cs typeface="Calibri Light"/>
              </a:rPr>
              <a:t> </a:t>
            </a:r>
            <a:r>
              <a:rPr sz="2200" b="0" i="1" spc="114" dirty="0">
                <a:solidFill>
                  <a:srgbClr val="C00000"/>
                </a:solidFill>
                <a:latin typeface="Calibri Light"/>
                <a:cs typeface="Calibri Light"/>
              </a:rPr>
              <a:t>22</a:t>
            </a:r>
            <a:r>
              <a:rPr sz="2200" b="0" spc="114"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0" dirty="0">
                <a:solidFill>
                  <a:srgbClr val="C00000"/>
                </a:solidFill>
                <a:latin typeface="Calibri Light"/>
                <a:cs typeface="Calibri Light"/>
              </a:rPr>
              <a:t>1),</a:t>
            </a:r>
            <a:r>
              <a:rPr sz="2200" b="0" spc="-305" dirty="0">
                <a:solidFill>
                  <a:srgbClr val="C00000"/>
                </a:solidFill>
                <a:latin typeface="Calibri Light"/>
                <a:cs typeface="Calibri Light"/>
              </a:rPr>
              <a:t> </a:t>
            </a:r>
            <a:r>
              <a:rPr sz="2200" b="0" spc="95" dirty="0">
                <a:solidFill>
                  <a:srgbClr val="C00000"/>
                </a:solidFill>
                <a:latin typeface="Calibri Light"/>
                <a:cs typeface="Calibri Light"/>
              </a:rPr>
              <a:t>p.</a:t>
            </a:r>
            <a:r>
              <a:rPr sz="2200" b="0" spc="-295" dirty="0">
                <a:solidFill>
                  <a:srgbClr val="C00000"/>
                </a:solidFill>
                <a:latin typeface="Calibri Light"/>
                <a:cs typeface="Calibri Light"/>
              </a:rPr>
              <a:t> </a:t>
            </a:r>
            <a:r>
              <a:rPr sz="2200" b="0" spc="130" dirty="0">
                <a:solidFill>
                  <a:srgbClr val="C00000"/>
                </a:solidFill>
                <a:latin typeface="Calibri Light"/>
                <a:cs typeface="Calibri Light"/>
              </a:rPr>
              <a:t>631.</a:t>
            </a:r>
            <a:r>
              <a:rPr sz="2200" b="0" spc="360" dirty="0">
                <a:solidFill>
                  <a:srgbClr val="C00000"/>
                </a:solidFill>
                <a:latin typeface="Calibri Light"/>
                <a:cs typeface="Calibri Light"/>
              </a:rPr>
              <a:t> </a:t>
            </a:r>
            <a:r>
              <a:rPr sz="2200" b="0" spc="150" dirty="0">
                <a:solidFill>
                  <a:srgbClr val="C00000"/>
                </a:solidFill>
                <a:latin typeface="Calibri Light"/>
                <a:cs typeface="Calibri Light"/>
              </a:rPr>
              <a:t>Available</a:t>
            </a:r>
            <a:r>
              <a:rPr sz="2200" b="0" spc="355" dirty="0">
                <a:solidFill>
                  <a:srgbClr val="C00000"/>
                </a:solidFill>
                <a:latin typeface="Calibri Light"/>
                <a:cs typeface="Calibri Light"/>
              </a:rPr>
              <a:t> </a:t>
            </a:r>
            <a:r>
              <a:rPr sz="2200" b="0" spc="110" dirty="0">
                <a:solidFill>
                  <a:srgbClr val="C00000"/>
                </a:solidFill>
                <a:latin typeface="Calibri Light"/>
                <a:cs typeface="Calibri Light"/>
              </a:rPr>
              <a:t>at:</a:t>
            </a:r>
            <a:r>
              <a:rPr sz="2200" b="0" spc="355" dirty="0">
                <a:solidFill>
                  <a:srgbClr val="C00000"/>
                </a:solidFill>
                <a:latin typeface="Calibri Light"/>
                <a:cs typeface="Calibri Light"/>
              </a:rPr>
              <a:t> </a:t>
            </a:r>
            <a:r>
              <a:rPr sz="2200" b="0" u="sng" spc="170" dirty="0">
                <a:solidFill>
                  <a:srgbClr val="2997E2"/>
                </a:solidFill>
                <a:uFill>
                  <a:solidFill>
                    <a:srgbClr val="2997E2"/>
                  </a:solidFill>
                </a:uFill>
                <a:latin typeface="Calibri Light"/>
                <a:cs typeface="Calibri Light"/>
                <a:hlinkClick r:id="rId5"/>
              </a:rPr>
              <a:t>https://link.Springer.Com/article/10.1186/s12889-</a:t>
            </a:r>
            <a:r>
              <a:rPr sz="2200" b="0" u="sng" spc="180" dirty="0">
                <a:solidFill>
                  <a:srgbClr val="2997E2"/>
                </a:solidFill>
                <a:uFill>
                  <a:solidFill>
                    <a:srgbClr val="2997E2"/>
                  </a:solidFill>
                </a:uFill>
                <a:latin typeface="Calibri Light"/>
                <a:cs typeface="Calibri Light"/>
                <a:hlinkClick r:id="rId5"/>
              </a:rPr>
              <a:t>022-1</a:t>
            </a:r>
            <a:r>
              <a:rPr sz="2200" b="0" u="sng" spc="190" dirty="0">
                <a:solidFill>
                  <a:srgbClr val="2997E2"/>
                </a:solidFill>
                <a:uFill>
                  <a:solidFill>
                    <a:srgbClr val="2997E2"/>
                  </a:solidFill>
                </a:uFill>
                <a:latin typeface="Calibri Light"/>
                <a:cs typeface="Calibri Light"/>
                <a:hlinkClick r:id="rId5"/>
              </a:rPr>
              <a:t>3</a:t>
            </a:r>
            <a:r>
              <a:rPr sz="2200" b="0" u="sng" spc="180" dirty="0">
                <a:solidFill>
                  <a:srgbClr val="2997E2"/>
                </a:solidFill>
                <a:uFill>
                  <a:solidFill>
                    <a:srgbClr val="2997E2"/>
                  </a:solidFill>
                </a:uFill>
                <a:latin typeface="Calibri Light"/>
                <a:cs typeface="Calibri Light"/>
                <a:hlinkClick r:id="rId5"/>
              </a:rPr>
              <a:t>03</a:t>
            </a:r>
            <a:r>
              <a:rPr sz="2200" b="0" u="sng" dirty="0">
                <a:solidFill>
                  <a:srgbClr val="2997E2"/>
                </a:solidFill>
                <a:uFill>
                  <a:solidFill>
                    <a:srgbClr val="2997E2"/>
                  </a:solidFill>
                </a:uFill>
                <a:latin typeface="Calibri Light"/>
                <a:cs typeface="Calibri Light"/>
                <a:hlinkClick r:id="rId5"/>
              </a:rPr>
              <a:t>2</a:t>
            </a:r>
            <a:r>
              <a:rPr sz="2200" b="0" u="sng" spc="-295" dirty="0">
                <a:solidFill>
                  <a:srgbClr val="2997E2"/>
                </a:solidFill>
                <a:uFill>
                  <a:solidFill>
                    <a:srgbClr val="2997E2"/>
                  </a:solidFill>
                </a:uFill>
                <a:latin typeface="Calibri Light"/>
                <a:cs typeface="Calibri Light"/>
                <a:hlinkClick r:id="rId5"/>
              </a:rPr>
              <a:t> </a:t>
            </a:r>
            <a:r>
              <a:rPr sz="2200" b="0" u="sng" spc="180" dirty="0">
                <a:solidFill>
                  <a:srgbClr val="2997E2"/>
                </a:solidFill>
                <a:uFill>
                  <a:solidFill>
                    <a:srgbClr val="2997E2"/>
                  </a:solidFill>
                </a:uFill>
                <a:latin typeface="Calibri Light"/>
                <a:cs typeface="Calibri Light"/>
                <a:hlinkClick r:id="rId5"/>
              </a:rPr>
              <a:t>-</a:t>
            </a:r>
            <a:r>
              <a:rPr sz="2200" b="0" u="sng" dirty="0">
                <a:solidFill>
                  <a:srgbClr val="2997E2"/>
                </a:solidFill>
                <a:uFill>
                  <a:solidFill>
                    <a:srgbClr val="2997E2"/>
                  </a:solidFill>
                </a:uFill>
                <a:latin typeface="Calibri Light"/>
                <a:cs typeface="Calibri Light"/>
                <a:hlinkClick r:id="rId5"/>
              </a:rPr>
              <a:t>z</a:t>
            </a:r>
            <a:endParaRPr sz="2200">
              <a:latin typeface="Calibri Light"/>
              <a:cs typeface="Calibri 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p:nvPr/>
        </p:nvSpPr>
        <p:spPr>
          <a:xfrm>
            <a:off x="428955" y="1164158"/>
            <a:ext cx="11471910" cy="331470"/>
          </a:xfrm>
          <a:prstGeom prst="rect">
            <a:avLst/>
          </a:prstGeom>
        </p:spPr>
        <p:txBody>
          <a:bodyPr vert="horz" wrap="square" lIns="0" tIns="13335" rIns="0" bIns="0" rtlCol="0">
            <a:spAutoFit/>
          </a:bodyPr>
          <a:lstStyle/>
          <a:p>
            <a:pPr marL="354965" indent="-342265">
              <a:lnSpc>
                <a:spcPct val="100000"/>
              </a:lnSpc>
              <a:spcBef>
                <a:spcPts val="105"/>
              </a:spcBef>
              <a:buClr>
                <a:srgbClr val="E38312"/>
              </a:buClr>
              <a:buFont typeface="Arial"/>
              <a:buChar char="•"/>
              <a:tabLst>
                <a:tab pos="354965" algn="l"/>
                <a:tab pos="1655445" algn="l"/>
                <a:tab pos="2220595" algn="l"/>
                <a:tab pos="3531870" algn="l"/>
                <a:tab pos="4331970" algn="l"/>
                <a:tab pos="5734050" algn="l"/>
                <a:tab pos="6228080" algn="l"/>
                <a:tab pos="7255509" algn="l"/>
                <a:tab pos="8018780" algn="l"/>
                <a:tab pos="9064625" algn="l"/>
                <a:tab pos="9521825" algn="l"/>
                <a:tab pos="10525760" algn="l"/>
                <a:tab pos="11003280" algn="l"/>
              </a:tabLst>
            </a:pPr>
            <a:r>
              <a:rPr sz="2000" b="0" spc="145" dirty="0">
                <a:solidFill>
                  <a:srgbClr val="C00000"/>
                </a:solidFill>
                <a:latin typeface="Calibri Light"/>
                <a:cs typeface="Calibri Light"/>
              </a:rPr>
              <a:t>Mabhala,</a:t>
            </a:r>
            <a:r>
              <a:rPr sz="2000" b="0" dirty="0">
                <a:solidFill>
                  <a:srgbClr val="C00000"/>
                </a:solidFill>
                <a:latin typeface="Calibri Light"/>
                <a:cs typeface="Calibri Light"/>
              </a:rPr>
              <a:t>	</a:t>
            </a:r>
            <a:r>
              <a:rPr sz="2000" b="0" spc="90" dirty="0">
                <a:solidFill>
                  <a:srgbClr val="C00000"/>
                </a:solidFill>
                <a:latin typeface="Calibri Light"/>
                <a:cs typeface="Calibri Light"/>
              </a:rPr>
              <a:t>M.,</a:t>
            </a:r>
            <a:r>
              <a:rPr sz="2000" b="0" dirty="0">
                <a:solidFill>
                  <a:srgbClr val="C00000"/>
                </a:solidFill>
                <a:latin typeface="Calibri Light"/>
                <a:cs typeface="Calibri Light"/>
              </a:rPr>
              <a:t>	</a:t>
            </a:r>
            <a:r>
              <a:rPr sz="2000" b="0" spc="145" dirty="0">
                <a:solidFill>
                  <a:srgbClr val="C00000"/>
                </a:solidFill>
                <a:latin typeface="Calibri Light"/>
                <a:cs typeface="Calibri Light"/>
              </a:rPr>
              <a:t>Esealuka,</a:t>
            </a:r>
            <a:r>
              <a:rPr sz="2000" b="0" dirty="0">
                <a:solidFill>
                  <a:srgbClr val="C00000"/>
                </a:solidFill>
                <a:latin typeface="Calibri Light"/>
                <a:cs typeface="Calibri Light"/>
              </a:rPr>
              <a:t>	</a:t>
            </a:r>
            <a:r>
              <a:rPr sz="2000" b="0" spc="-35" dirty="0">
                <a:solidFill>
                  <a:srgbClr val="C00000"/>
                </a:solidFill>
                <a:latin typeface="Calibri Light"/>
                <a:cs typeface="Calibri Light"/>
              </a:rPr>
              <a:t>W.</a:t>
            </a:r>
            <a:r>
              <a:rPr sz="2000" b="0" spc="-254" dirty="0">
                <a:solidFill>
                  <a:srgbClr val="C00000"/>
                </a:solidFill>
                <a:latin typeface="Calibri Light"/>
                <a:cs typeface="Calibri Light"/>
              </a:rPr>
              <a:t> </a:t>
            </a:r>
            <a:r>
              <a:rPr sz="2000" b="0" spc="95" dirty="0">
                <a:solidFill>
                  <a:srgbClr val="C00000"/>
                </a:solidFill>
                <a:latin typeface="Calibri Light"/>
                <a:cs typeface="Calibri Light"/>
              </a:rPr>
              <a:t>A.,</a:t>
            </a:r>
            <a:r>
              <a:rPr sz="2000" b="0" dirty="0">
                <a:solidFill>
                  <a:srgbClr val="C00000"/>
                </a:solidFill>
                <a:latin typeface="Calibri Light"/>
                <a:cs typeface="Calibri Light"/>
              </a:rPr>
              <a:t>	</a:t>
            </a:r>
            <a:r>
              <a:rPr sz="2000" b="0" spc="130" dirty="0">
                <a:solidFill>
                  <a:srgbClr val="C00000"/>
                </a:solidFill>
                <a:latin typeface="Calibri Light"/>
                <a:cs typeface="Calibri Light"/>
              </a:rPr>
              <a:t>Yohannes,</a:t>
            </a:r>
            <a:r>
              <a:rPr sz="2000" b="0" dirty="0">
                <a:solidFill>
                  <a:srgbClr val="C00000"/>
                </a:solidFill>
                <a:latin typeface="Calibri Light"/>
                <a:cs typeface="Calibri Light"/>
              </a:rPr>
              <a:t>	</a:t>
            </a:r>
            <a:r>
              <a:rPr sz="2000" b="0" spc="95" dirty="0">
                <a:solidFill>
                  <a:srgbClr val="C00000"/>
                </a:solidFill>
                <a:latin typeface="Calibri Light"/>
                <a:cs typeface="Calibri Light"/>
              </a:rPr>
              <a:t>A.,</a:t>
            </a:r>
            <a:r>
              <a:rPr sz="2000" b="0" dirty="0">
                <a:solidFill>
                  <a:srgbClr val="C00000"/>
                </a:solidFill>
                <a:latin typeface="Calibri Light"/>
                <a:cs typeface="Calibri Light"/>
              </a:rPr>
              <a:t>	</a:t>
            </a:r>
            <a:r>
              <a:rPr sz="2000" b="0" spc="120" dirty="0">
                <a:solidFill>
                  <a:srgbClr val="C00000"/>
                </a:solidFill>
                <a:latin typeface="Calibri Light"/>
                <a:cs typeface="Calibri Light"/>
              </a:rPr>
              <a:t>Nwufo,</a:t>
            </a:r>
            <a:r>
              <a:rPr sz="2000" b="0" dirty="0">
                <a:solidFill>
                  <a:srgbClr val="C00000"/>
                </a:solidFill>
                <a:latin typeface="Calibri Light"/>
                <a:cs typeface="Calibri Light"/>
              </a:rPr>
              <a:t>	</a:t>
            </a:r>
            <a:r>
              <a:rPr sz="2000" b="0" spc="85" dirty="0">
                <a:solidFill>
                  <a:srgbClr val="C00000"/>
                </a:solidFill>
                <a:latin typeface="Calibri Light"/>
                <a:cs typeface="Calibri Light"/>
              </a:rPr>
              <a:t>A.</a:t>
            </a:r>
            <a:r>
              <a:rPr sz="2000" b="0" spc="-280" dirty="0">
                <a:solidFill>
                  <a:srgbClr val="C00000"/>
                </a:solidFill>
                <a:latin typeface="Calibri Light"/>
                <a:cs typeface="Calibri Light"/>
              </a:rPr>
              <a:t> </a:t>
            </a:r>
            <a:r>
              <a:rPr sz="2000" b="0" spc="90" dirty="0">
                <a:solidFill>
                  <a:srgbClr val="C00000"/>
                </a:solidFill>
                <a:latin typeface="Calibri Light"/>
                <a:cs typeface="Calibri Light"/>
              </a:rPr>
              <a:t>N.,</a:t>
            </a:r>
            <a:r>
              <a:rPr sz="2000" b="0" dirty="0">
                <a:solidFill>
                  <a:srgbClr val="C00000"/>
                </a:solidFill>
                <a:latin typeface="Calibri Light"/>
                <a:cs typeface="Calibri Light"/>
              </a:rPr>
              <a:t>	</a:t>
            </a:r>
            <a:r>
              <a:rPr sz="2000" b="0" spc="135" dirty="0">
                <a:solidFill>
                  <a:srgbClr val="C00000"/>
                </a:solidFill>
                <a:latin typeface="Calibri Light"/>
                <a:cs typeface="Calibri Light"/>
              </a:rPr>
              <a:t>Paulus,</a:t>
            </a:r>
            <a:r>
              <a:rPr sz="2000" b="0" dirty="0">
                <a:solidFill>
                  <a:srgbClr val="C00000"/>
                </a:solidFill>
                <a:latin typeface="Calibri Light"/>
                <a:cs typeface="Calibri Light"/>
              </a:rPr>
              <a:t>	</a:t>
            </a:r>
            <a:r>
              <a:rPr sz="2000" b="0" spc="95" dirty="0">
                <a:solidFill>
                  <a:srgbClr val="C00000"/>
                </a:solidFill>
                <a:latin typeface="Calibri Light"/>
                <a:cs typeface="Calibri Light"/>
              </a:rPr>
              <a:t>L.,</a:t>
            </a:r>
            <a:r>
              <a:rPr sz="2000" b="0" dirty="0">
                <a:solidFill>
                  <a:srgbClr val="C00000"/>
                </a:solidFill>
                <a:latin typeface="Calibri Light"/>
                <a:cs typeface="Calibri Light"/>
              </a:rPr>
              <a:t>	</a:t>
            </a:r>
            <a:r>
              <a:rPr sz="2000" b="0" spc="100" dirty="0">
                <a:solidFill>
                  <a:srgbClr val="C00000"/>
                </a:solidFill>
                <a:latin typeface="Calibri Light"/>
                <a:cs typeface="Calibri Light"/>
              </a:rPr>
              <a:t>Tefera,</a:t>
            </a:r>
            <a:r>
              <a:rPr sz="2000" b="0" dirty="0">
                <a:solidFill>
                  <a:srgbClr val="C00000"/>
                </a:solidFill>
                <a:latin typeface="Calibri Light"/>
                <a:cs typeface="Calibri Light"/>
              </a:rPr>
              <a:t>	</a:t>
            </a:r>
            <a:r>
              <a:rPr sz="2000" b="0" spc="55" dirty="0">
                <a:solidFill>
                  <a:srgbClr val="C00000"/>
                </a:solidFill>
                <a:latin typeface="Calibri Light"/>
                <a:cs typeface="Calibri Light"/>
              </a:rPr>
              <a:t>M.</a:t>
            </a:r>
            <a:r>
              <a:rPr sz="2000" b="0" dirty="0">
                <a:solidFill>
                  <a:srgbClr val="C00000"/>
                </a:solidFill>
                <a:latin typeface="Calibri Light"/>
                <a:cs typeface="Calibri Light"/>
              </a:rPr>
              <a:t>	</a:t>
            </a:r>
            <a:r>
              <a:rPr sz="2000" b="0" spc="95" dirty="0">
                <a:solidFill>
                  <a:srgbClr val="C00000"/>
                </a:solidFill>
                <a:latin typeface="Calibri Light"/>
                <a:cs typeface="Calibri Light"/>
              </a:rPr>
              <a:t>And</a:t>
            </a:r>
            <a:endParaRPr sz="2000">
              <a:latin typeface="Calibri Light"/>
              <a:cs typeface="Calibri Light"/>
            </a:endParaRPr>
          </a:p>
        </p:txBody>
      </p:sp>
      <p:sp>
        <p:nvSpPr>
          <p:cNvPr id="4" name="object 4"/>
          <p:cNvSpPr txBox="1"/>
          <p:nvPr/>
        </p:nvSpPr>
        <p:spPr>
          <a:xfrm>
            <a:off x="771855" y="1378076"/>
            <a:ext cx="11130280" cy="544195"/>
          </a:xfrm>
          <a:prstGeom prst="rect">
            <a:avLst/>
          </a:prstGeom>
        </p:spPr>
        <p:txBody>
          <a:bodyPr vert="horz" wrap="square" lIns="0" tIns="104775" rIns="0" bIns="0" rtlCol="0">
            <a:spAutoFit/>
          </a:bodyPr>
          <a:lstStyle/>
          <a:p>
            <a:pPr marL="12700" marR="5080">
              <a:lnSpc>
                <a:spcPct val="70000"/>
              </a:lnSpc>
              <a:spcBef>
                <a:spcPts val="825"/>
              </a:spcBef>
              <a:tabLst>
                <a:tab pos="1132840" algn="l"/>
                <a:tab pos="1464945" algn="l"/>
                <a:tab pos="2418715" algn="l"/>
                <a:tab pos="3798570" algn="l"/>
                <a:tab pos="4358005" algn="l"/>
                <a:tab pos="5217160" algn="l"/>
                <a:tab pos="6292215" algn="l"/>
                <a:tab pos="6694170" algn="l"/>
                <a:tab pos="7854315" algn="l"/>
                <a:tab pos="9445625" algn="l"/>
                <a:tab pos="10555605" algn="l"/>
              </a:tabLst>
            </a:pPr>
            <a:r>
              <a:rPr sz="2000" b="0" spc="145" dirty="0">
                <a:solidFill>
                  <a:srgbClr val="C00000"/>
                </a:solidFill>
                <a:latin typeface="Calibri Light"/>
                <a:cs typeface="Calibri Light"/>
              </a:rPr>
              <a:t>keeling,</a:t>
            </a:r>
            <a:r>
              <a:rPr sz="2000" b="0" dirty="0">
                <a:solidFill>
                  <a:srgbClr val="C00000"/>
                </a:solidFill>
                <a:latin typeface="Calibri Light"/>
                <a:cs typeface="Calibri Light"/>
              </a:rPr>
              <a:t>	</a:t>
            </a:r>
            <a:r>
              <a:rPr sz="2000" b="0" spc="55" dirty="0">
                <a:solidFill>
                  <a:srgbClr val="C00000"/>
                </a:solidFill>
                <a:latin typeface="Calibri Light"/>
                <a:cs typeface="Calibri Light"/>
              </a:rPr>
              <a:t>J.</a:t>
            </a:r>
            <a:r>
              <a:rPr sz="2000" b="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130" dirty="0">
                <a:solidFill>
                  <a:srgbClr val="C00000"/>
                </a:solidFill>
                <a:latin typeface="Calibri Light"/>
                <a:cs typeface="Calibri Light"/>
              </a:rPr>
              <a:t>2025)</a:t>
            </a:r>
            <a:r>
              <a:rPr sz="2000" b="0" dirty="0">
                <a:solidFill>
                  <a:srgbClr val="C00000"/>
                </a:solidFill>
                <a:latin typeface="Calibri Light"/>
                <a:cs typeface="Calibri Light"/>
              </a:rPr>
              <a:t>	</a:t>
            </a:r>
            <a:r>
              <a:rPr sz="2000" b="0" spc="140" dirty="0">
                <a:solidFill>
                  <a:srgbClr val="C00000"/>
                </a:solidFill>
                <a:latin typeface="Calibri Light"/>
                <a:cs typeface="Calibri Light"/>
              </a:rPr>
              <a:t>‘exploring</a:t>
            </a:r>
            <a:r>
              <a:rPr sz="2000" b="0" dirty="0">
                <a:solidFill>
                  <a:srgbClr val="C00000"/>
                </a:solidFill>
                <a:latin typeface="Calibri Light"/>
                <a:cs typeface="Calibri Light"/>
              </a:rPr>
              <a:t>	</a:t>
            </a:r>
            <a:r>
              <a:rPr sz="2000" b="0" spc="95" dirty="0">
                <a:solidFill>
                  <a:srgbClr val="C00000"/>
                </a:solidFill>
                <a:latin typeface="Calibri Light"/>
                <a:cs typeface="Calibri Light"/>
              </a:rPr>
              <a:t>the</a:t>
            </a:r>
            <a:r>
              <a:rPr sz="2000" b="0" dirty="0">
                <a:solidFill>
                  <a:srgbClr val="C00000"/>
                </a:solidFill>
                <a:latin typeface="Calibri Light"/>
                <a:cs typeface="Calibri Light"/>
              </a:rPr>
              <a:t>	</a:t>
            </a:r>
            <a:r>
              <a:rPr sz="2000" b="0" spc="140" dirty="0">
                <a:solidFill>
                  <a:srgbClr val="C00000"/>
                </a:solidFill>
                <a:latin typeface="Calibri Light"/>
                <a:cs typeface="Calibri Light"/>
              </a:rPr>
              <a:t>social</a:t>
            </a:r>
            <a:r>
              <a:rPr sz="2000" b="0" dirty="0">
                <a:solidFill>
                  <a:srgbClr val="C00000"/>
                </a:solidFill>
                <a:latin typeface="Calibri Light"/>
                <a:cs typeface="Calibri Light"/>
              </a:rPr>
              <a:t>	</a:t>
            </a:r>
            <a:r>
              <a:rPr sz="2000" b="0" spc="130" dirty="0">
                <a:solidFill>
                  <a:srgbClr val="C00000"/>
                </a:solidFill>
                <a:latin typeface="Calibri Light"/>
                <a:cs typeface="Calibri Light"/>
              </a:rPr>
              <a:t>context</a:t>
            </a:r>
            <a:r>
              <a:rPr sz="2000" b="0" dirty="0">
                <a:solidFill>
                  <a:srgbClr val="C00000"/>
                </a:solidFill>
                <a:latin typeface="Calibri Light"/>
                <a:cs typeface="Calibri Light"/>
              </a:rPr>
              <a:t>	</a:t>
            </a:r>
            <a:r>
              <a:rPr sz="2000" b="0" spc="65" dirty="0">
                <a:solidFill>
                  <a:srgbClr val="C00000"/>
                </a:solidFill>
                <a:latin typeface="Calibri Light"/>
                <a:cs typeface="Calibri Light"/>
              </a:rPr>
              <a:t>of</a:t>
            </a:r>
            <a:r>
              <a:rPr sz="2000" b="0" dirty="0">
                <a:solidFill>
                  <a:srgbClr val="C00000"/>
                </a:solidFill>
                <a:latin typeface="Calibri Light"/>
                <a:cs typeface="Calibri Light"/>
              </a:rPr>
              <a:t>	</a:t>
            </a:r>
            <a:r>
              <a:rPr sz="2000" b="0" spc="135" dirty="0">
                <a:solidFill>
                  <a:srgbClr val="C00000"/>
                </a:solidFill>
                <a:latin typeface="Calibri Light"/>
                <a:cs typeface="Calibri Light"/>
              </a:rPr>
              <a:t>smoking</a:t>
            </a:r>
            <a:r>
              <a:rPr sz="2000" b="0" dirty="0">
                <a:solidFill>
                  <a:srgbClr val="C00000"/>
                </a:solidFill>
                <a:latin typeface="Calibri Light"/>
                <a:cs typeface="Calibri Light"/>
              </a:rPr>
              <a:t>	</a:t>
            </a:r>
            <a:r>
              <a:rPr sz="2000" b="0" spc="145" dirty="0">
                <a:solidFill>
                  <a:srgbClr val="C00000"/>
                </a:solidFill>
                <a:latin typeface="Calibri Light"/>
                <a:cs typeface="Calibri Light"/>
              </a:rPr>
              <a:t>behaviours:</a:t>
            </a:r>
            <a:r>
              <a:rPr sz="2000" b="0" dirty="0">
                <a:solidFill>
                  <a:srgbClr val="C00000"/>
                </a:solidFill>
                <a:latin typeface="Calibri Light"/>
                <a:cs typeface="Calibri Light"/>
              </a:rPr>
              <a:t>	</a:t>
            </a:r>
            <a:r>
              <a:rPr sz="2000" b="0" spc="145" dirty="0">
                <a:solidFill>
                  <a:srgbClr val="C00000"/>
                </a:solidFill>
                <a:latin typeface="Calibri Light"/>
                <a:cs typeface="Calibri Light"/>
              </a:rPr>
              <a:t>insights</a:t>
            </a:r>
            <a:r>
              <a:rPr sz="2000" b="0" dirty="0">
                <a:solidFill>
                  <a:srgbClr val="C00000"/>
                </a:solidFill>
                <a:latin typeface="Calibri Light"/>
                <a:cs typeface="Calibri Light"/>
              </a:rPr>
              <a:t>	</a:t>
            </a:r>
            <a:r>
              <a:rPr sz="2000" b="0" spc="95" dirty="0">
                <a:solidFill>
                  <a:srgbClr val="C00000"/>
                </a:solidFill>
                <a:latin typeface="Calibri Light"/>
                <a:cs typeface="Calibri Light"/>
              </a:rPr>
              <a:t>from </a:t>
            </a:r>
            <a:r>
              <a:rPr sz="2000" b="0" spc="135" dirty="0">
                <a:solidFill>
                  <a:srgbClr val="C00000"/>
                </a:solidFill>
                <a:latin typeface="Calibri Light"/>
                <a:cs typeface="Calibri Light"/>
              </a:rPr>
              <a:t>stop-</a:t>
            </a:r>
            <a:r>
              <a:rPr sz="2000" b="0" spc="-260" dirty="0">
                <a:solidFill>
                  <a:srgbClr val="C00000"/>
                </a:solidFill>
                <a:latin typeface="Calibri Light"/>
                <a:cs typeface="Calibri Light"/>
              </a:rPr>
              <a:t> </a:t>
            </a:r>
            <a:r>
              <a:rPr sz="2000" b="0" spc="145" dirty="0">
                <a:solidFill>
                  <a:srgbClr val="C00000"/>
                </a:solidFill>
                <a:latin typeface="Calibri Light"/>
                <a:cs typeface="Calibri Light"/>
              </a:rPr>
              <a:t>smoking</a:t>
            </a:r>
            <a:r>
              <a:rPr sz="2000" b="0" spc="484" dirty="0">
                <a:solidFill>
                  <a:srgbClr val="C00000"/>
                </a:solidFill>
                <a:latin typeface="Calibri Light"/>
                <a:cs typeface="Calibri Light"/>
              </a:rPr>
              <a:t> </a:t>
            </a:r>
            <a:r>
              <a:rPr sz="2000" b="0" spc="150" dirty="0">
                <a:solidFill>
                  <a:srgbClr val="C00000"/>
                </a:solidFill>
                <a:latin typeface="Calibri Light"/>
                <a:cs typeface="Calibri Light"/>
              </a:rPr>
              <a:t>advisors</a:t>
            </a:r>
            <a:r>
              <a:rPr sz="2000" b="0" spc="475" dirty="0">
                <a:solidFill>
                  <a:srgbClr val="C00000"/>
                </a:solidFill>
                <a:latin typeface="Calibri Light"/>
                <a:cs typeface="Calibri Light"/>
              </a:rPr>
              <a:t> </a:t>
            </a:r>
            <a:r>
              <a:rPr sz="2000" b="0" spc="90" dirty="0">
                <a:solidFill>
                  <a:srgbClr val="C00000"/>
                </a:solidFill>
                <a:latin typeface="Calibri Light"/>
                <a:cs typeface="Calibri Light"/>
              </a:rPr>
              <a:t>in</a:t>
            </a:r>
            <a:r>
              <a:rPr sz="2000" b="0" spc="470" dirty="0">
                <a:solidFill>
                  <a:srgbClr val="C00000"/>
                </a:solidFill>
                <a:latin typeface="Calibri Light"/>
                <a:cs typeface="Calibri Light"/>
              </a:rPr>
              <a:t> </a:t>
            </a:r>
            <a:r>
              <a:rPr sz="2000" b="0" spc="155" dirty="0">
                <a:solidFill>
                  <a:srgbClr val="C00000"/>
                </a:solidFill>
                <a:latin typeface="Calibri Light"/>
                <a:cs typeface="Calibri Light"/>
              </a:rPr>
              <a:t>deprived</a:t>
            </a:r>
            <a:r>
              <a:rPr sz="2000" b="0" spc="470" dirty="0">
                <a:solidFill>
                  <a:srgbClr val="C00000"/>
                </a:solidFill>
                <a:latin typeface="Calibri Light"/>
                <a:cs typeface="Calibri Light"/>
              </a:rPr>
              <a:t> </a:t>
            </a:r>
            <a:r>
              <a:rPr sz="2000" b="0" spc="155" dirty="0">
                <a:solidFill>
                  <a:srgbClr val="C00000"/>
                </a:solidFill>
                <a:latin typeface="Calibri Light"/>
                <a:cs typeface="Calibri Light"/>
              </a:rPr>
              <a:t>communities</a:t>
            </a:r>
            <a:r>
              <a:rPr sz="2000" b="0" spc="484" dirty="0">
                <a:solidFill>
                  <a:srgbClr val="C00000"/>
                </a:solidFill>
                <a:latin typeface="Calibri Light"/>
                <a:cs typeface="Calibri Light"/>
              </a:rPr>
              <a:t> </a:t>
            </a:r>
            <a:r>
              <a:rPr sz="2000" b="0" spc="95" dirty="0">
                <a:solidFill>
                  <a:srgbClr val="C00000"/>
                </a:solidFill>
                <a:latin typeface="Calibri Light"/>
                <a:cs typeface="Calibri Light"/>
              </a:rPr>
              <a:t>in</a:t>
            </a:r>
            <a:r>
              <a:rPr sz="2000" b="0" spc="470" dirty="0">
                <a:solidFill>
                  <a:srgbClr val="C00000"/>
                </a:solidFill>
                <a:latin typeface="Calibri Light"/>
                <a:cs typeface="Calibri Light"/>
              </a:rPr>
              <a:t> </a:t>
            </a:r>
            <a:r>
              <a:rPr sz="2000" b="0" spc="150" dirty="0">
                <a:solidFill>
                  <a:srgbClr val="C00000"/>
                </a:solidFill>
                <a:latin typeface="Calibri Light"/>
                <a:cs typeface="Calibri Light"/>
              </a:rPr>
              <a:t>northwest</a:t>
            </a:r>
            <a:r>
              <a:rPr sz="2000" b="0" spc="25" dirty="0">
                <a:solidFill>
                  <a:srgbClr val="C00000"/>
                </a:solidFill>
                <a:latin typeface="Calibri Light"/>
                <a:cs typeface="Calibri Light"/>
              </a:rPr>
              <a:t>  </a:t>
            </a:r>
            <a:r>
              <a:rPr sz="2000" b="0" spc="95" dirty="0">
                <a:solidFill>
                  <a:srgbClr val="C00000"/>
                </a:solidFill>
                <a:latin typeface="Calibri Light"/>
                <a:cs typeface="Calibri Light"/>
              </a:rPr>
              <a:t>of</a:t>
            </a:r>
            <a:r>
              <a:rPr sz="2000" b="0" spc="480" dirty="0">
                <a:solidFill>
                  <a:srgbClr val="C00000"/>
                </a:solidFill>
                <a:latin typeface="Calibri Light"/>
                <a:cs typeface="Calibri Light"/>
              </a:rPr>
              <a:t> </a:t>
            </a:r>
            <a:r>
              <a:rPr sz="2000" b="0" spc="155" dirty="0">
                <a:solidFill>
                  <a:srgbClr val="C00000"/>
                </a:solidFill>
                <a:latin typeface="Calibri Light"/>
                <a:cs typeface="Calibri Light"/>
              </a:rPr>
              <a:t>england</a:t>
            </a:r>
            <a:r>
              <a:rPr sz="2000" b="0" spc="480" dirty="0">
                <a:solidFill>
                  <a:srgbClr val="C00000"/>
                </a:solidFill>
                <a:latin typeface="Calibri Light"/>
                <a:cs typeface="Calibri Light"/>
              </a:rPr>
              <a:t> </a:t>
            </a:r>
            <a:r>
              <a:rPr sz="2000" b="0" spc="90" dirty="0">
                <a:solidFill>
                  <a:srgbClr val="C00000"/>
                </a:solidFill>
                <a:latin typeface="Calibri Light"/>
                <a:cs typeface="Calibri Light"/>
              </a:rPr>
              <a:t>UK.’</a:t>
            </a:r>
            <a:r>
              <a:rPr sz="2000" b="0" spc="480" dirty="0">
                <a:solidFill>
                  <a:srgbClr val="C00000"/>
                </a:solidFill>
                <a:latin typeface="Calibri Light"/>
                <a:cs typeface="Calibri Light"/>
              </a:rPr>
              <a:t> </a:t>
            </a:r>
            <a:r>
              <a:rPr sz="2000" b="0" i="1" spc="105" dirty="0">
                <a:solidFill>
                  <a:srgbClr val="C00000"/>
                </a:solidFill>
                <a:latin typeface="Calibri Light"/>
                <a:cs typeface="Calibri Light"/>
              </a:rPr>
              <a:t>BMC</a:t>
            </a:r>
            <a:r>
              <a:rPr sz="2000" b="0" i="1" spc="459" dirty="0">
                <a:solidFill>
                  <a:srgbClr val="C00000"/>
                </a:solidFill>
                <a:latin typeface="Calibri Light"/>
                <a:cs typeface="Calibri Light"/>
              </a:rPr>
              <a:t> </a:t>
            </a:r>
            <a:r>
              <a:rPr sz="2000" b="0" i="1" spc="145" dirty="0">
                <a:solidFill>
                  <a:srgbClr val="C00000"/>
                </a:solidFill>
                <a:latin typeface="Calibri Light"/>
                <a:cs typeface="Calibri Light"/>
              </a:rPr>
              <a:t>public</a:t>
            </a:r>
            <a:endParaRPr sz="2000">
              <a:latin typeface="Calibri Light"/>
              <a:cs typeface="Calibri Light"/>
            </a:endParaRPr>
          </a:p>
        </p:txBody>
      </p:sp>
      <p:sp>
        <p:nvSpPr>
          <p:cNvPr id="5" name="object 5"/>
          <p:cNvSpPr txBox="1"/>
          <p:nvPr/>
        </p:nvSpPr>
        <p:spPr>
          <a:xfrm>
            <a:off x="771855" y="1804797"/>
            <a:ext cx="11129645" cy="544195"/>
          </a:xfrm>
          <a:prstGeom prst="rect">
            <a:avLst/>
          </a:prstGeom>
        </p:spPr>
        <p:txBody>
          <a:bodyPr vert="horz" wrap="square" lIns="0" tIns="104775" rIns="0" bIns="0" rtlCol="0">
            <a:spAutoFit/>
          </a:bodyPr>
          <a:lstStyle/>
          <a:p>
            <a:pPr marL="12700" marR="5080">
              <a:lnSpc>
                <a:spcPct val="70000"/>
              </a:lnSpc>
              <a:spcBef>
                <a:spcPts val="825"/>
              </a:spcBef>
              <a:tabLst>
                <a:tab pos="1056640" algn="l"/>
                <a:tab pos="1967864" algn="l"/>
                <a:tab pos="3071495" algn="l"/>
                <a:tab pos="4366895" algn="l"/>
                <a:tab pos="4874260" algn="l"/>
              </a:tabLst>
            </a:pPr>
            <a:r>
              <a:rPr sz="2000" b="0" i="1" spc="150" dirty="0">
                <a:solidFill>
                  <a:srgbClr val="C00000"/>
                </a:solidFill>
                <a:latin typeface="Calibri Light"/>
                <a:cs typeface="Calibri Light"/>
              </a:rPr>
              <a:t>health</a:t>
            </a:r>
            <a:r>
              <a:rPr sz="2000" b="0" i="1" spc="-245" dirty="0">
                <a:solidFill>
                  <a:srgbClr val="C00000"/>
                </a:solidFill>
                <a:latin typeface="Calibri Light"/>
                <a:cs typeface="Calibri Light"/>
              </a:rPr>
              <a:t> </a:t>
            </a:r>
            <a:r>
              <a:rPr sz="2000" b="0" spc="-50" dirty="0">
                <a:solidFill>
                  <a:srgbClr val="C00000"/>
                </a:solidFill>
                <a:latin typeface="Calibri Light"/>
                <a:cs typeface="Calibri Light"/>
              </a:rPr>
              <a:t>,</a:t>
            </a:r>
            <a:r>
              <a:rPr sz="2000" b="0" dirty="0">
                <a:solidFill>
                  <a:srgbClr val="C00000"/>
                </a:solidFill>
                <a:latin typeface="Calibri Light"/>
                <a:cs typeface="Calibri Light"/>
              </a:rPr>
              <a:t>	</a:t>
            </a:r>
            <a:r>
              <a:rPr sz="2000" b="0" i="1" spc="90" dirty="0">
                <a:solidFill>
                  <a:srgbClr val="C00000"/>
                </a:solidFill>
                <a:latin typeface="Calibri Light"/>
                <a:cs typeface="Calibri Light"/>
              </a:rPr>
              <a:t>25</a:t>
            </a:r>
            <a:r>
              <a:rPr sz="2000" b="0" i="1" spc="-27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75" dirty="0">
                <a:solidFill>
                  <a:srgbClr val="C00000"/>
                </a:solidFill>
                <a:latin typeface="Calibri Light"/>
                <a:cs typeface="Calibri Light"/>
              </a:rPr>
              <a:t> </a:t>
            </a:r>
            <a:r>
              <a:rPr sz="2000" b="0" dirty="0">
                <a:solidFill>
                  <a:srgbClr val="C00000"/>
                </a:solidFill>
                <a:latin typeface="Calibri Light"/>
                <a:cs typeface="Calibri Light"/>
              </a:rPr>
              <a:t>1</a:t>
            </a:r>
            <a:r>
              <a:rPr sz="2000" b="0" spc="-270" dirty="0">
                <a:solidFill>
                  <a:srgbClr val="C00000"/>
                </a:solidFill>
                <a:latin typeface="Calibri Light"/>
                <a:cs typeface="Calibri Light"/>
              </a:rPr>
              <a:t> </a:t>
            </a:r>
            <a:r>
              <a:rPr sz="2000" b="0" spc="70" dirty="0">
                <a:solidFill>
                  <a:srgbClr val="C00000"/>
                </a:solidFill>
                <a:latin typeface="Calibri Light"/>
                <a:cs typeface="Calibri Light"/>
              </a:rPr>
              <a:t>),</a:t>
            </a:r>
            <a:r>
              <a:rPr sz="2000" b="0" dirty="0">
                <a:solidFill>
                  <a:srgbClr val="C00000"/>
                </a:solidFill>
                <a:latin typeface="Calibri Light"/>
                <a:cs typeface="Calibri Light"/>
              </a:rPr>
              <a:t>	</a:t>
            </a:r>
            <a:r>
              <a:rPr sz="2000" b="0" spc="90" dirty="0">
                <a:solidFill>
                  <a:srgbClr val="C00000"/>
                </a:solidFill>
                <a:latin typeface="Calibri Light"/>
                <a:cs typeface="Calibri Light"/>
              </a:rPr>
              <a:t>p.</a:t>
            </a:r>
            <a:r>
              <a:rPr sz="2000" b="0" spc="-270" dirty="0">
                <a:solidFill>
                  <a:srgbClr val="C00000"/>
                </a:solidFill>
                <a:latin typeface="Calibri Light"/>
                <a:cs typeface="Calibri Light"/>
              </a:rPr>
              <a:t> </a:t>
            </a:r>
            <a:r>
              <a:rPr sz="2000" b="0" spc="120" dirty="0">
                <a:solidFill>
                  <a:srgbClr val="C00000"/>
                </a:solidFill>
                <a:latin typeface="Calibri Light"/>
                <a:cs typeface="Calibri Light"/>
              </a:rPr>
              <a:t>1914.</a:t>
            </a:r>
            <a:r>
              <a:rPr sz="2000" b="0" dirty="0">
                <a:solidFill>
                  <a:srgbClr val="C00000"/>
                </a:solidFill>
                <a:latin typeface="Calibri Light"/>
                <a:cs typeface="Calibri Light"/>
              </a:rPr>
              <a:t>	</a:t>
            </a:r>
            <a:r>
              <a:rPr sz="2000" b="0" spc="145" dirty="0">
                <a:solidFill>
                  <a:srgbClr val="C00000"/>
                </a:solidFill>
                <a:latin typeface="Calibri Light"/>
                <a:cs typeface="Calibri Light"/>
              </a:rPr>
              <a:t>Available</a:t>
            </a:r>
            <a:r>
              <a:rPr sz="2000" b="0" dirty="0">
                <a:solidFill>
                  <a:srgbClr val="C00000"/>
                </a:solidFill>
                <a:latin typeface="Calibri Light"/>
                <a:cs typeface="Calibri Light"/>
              </a:rPr>
              <a:t>	</a:t>
            </a:r>
            <a:r>
              <a:rPr sz="2000" b="0" spc="90" dirty="0">
                <a:solidFill>
                  <a:srgbClr val="C00000"/>
                </a:solidFill>
                <a:latin typeface="Calibri Light"/>
                <a:cs typeface="Calibri Light"/>
              </a:rPr>
              <a:t>at:</a:t>
            </a:r>
            <a:r>
              <a:rPr sz="2000" b="0" dirty="0">
                <a:solidFill>
                  <a:srgbClr val="C00000"/>
                </a:solidFill>
                <a:latin typeface="Calibri Light"/>
                <a:cs typeface="Calibri Light"/>
              </a:rPr>
              <a:t>	</a:t>
            </a:r>
            <a:r>
              <a:rPr sz="2000" b="0" u="sng" spc="160" dirty="0">
                <a:solidFill>
                  <a:srgbClr val="2997E2"/>
                </a:solidFill>
                <a:uFill>
                  <a:solidFill>
                    <a:srgbClr val="2997E2"/>
                  </a:solidFill>
                </a:uFill>
                <a:latin typeface="Calibri Light"/>
                <a:cs typeface="Calibri Light"/>
                <a:hlinkClick r:id="rId2"/>
              </a:rPr>
              <a:t>http</a:t>
            </a:r>
            <a:r>
              <a:rPr sz="2000" b="0" u="sng" spc="160" dirty="0">
                <a:solidFill>
                  <a:srgbClr val="2997E2"/>
                </a:solidFill>
                <a:uFill>
                  <a:solidFill>
                    <a:srgbClr val="2997E2"/>
                  </a:solidFill>
                </a:uFill>
                <a:latin typeface="Calibri Light"/>
                <a:cs typeface="Calibri Light"/>
              </a:rPr>
              <a:t>s</a:t>
            </a:r>
            <a:r>
              <a:rPr sz="2000" b="0" u="sng" spc="160" dirty="0">
                <a:solidFill>
                  <a:srgbClr val="2997E2"/>
                </a:solidFill>
                <a:uFill>
                  <a:solidFill>
                    <a:srgbClr val="2997E2"/>
                  </a:solidFill>
                </a:uFill>
                <a:latin typeface="Calibri Light"/>
                <a:cs typeface="Calibri Light"/>
                <a:hlinkClick r:id="rId2"/>
              </a:rPr>
              <a:t>://link.</a:t>
            </a:r>
            <a:r>
              <a:rPr sz="2000" b="0" u="sng" spc="-240" dirty="0">
                <a:solidFill>
                  <a:srgbClr val="2997E2"/>
                </a:solidFill>
                <a:uFill>
                  <a:solidFill>
                    <a:srgbClr val="2997E2"/>
                  </a:solidFill>
                </a:uFill>
                <a:latin typeface="Calibri Light"/>
                <a:cs typeface="Calibri Light"/>
                <a:hlinkClick r:id="rId2"/>
              </a:rPr>
              <a:t> </a:t>
            </a:r>
            <a:r>
              <a:rPr sz="2000" b="0" u="sng" spc="155" dirty="0">
                <a:solidFill>
                  <a:srgbClr val="2997E2"/>
                </a:solidFill>
                <a:uFill>
                  <a:solidFill>
                    <a:srgbClr val="2997E2"/>
                  </a:solidFill>
                </a:uFill>
                <a:latin typeface="Calibri Light"/>
                <a:cs typeface="Calibri Light"/>
                <a:hlinkClick r:id="rId2"/>
              </a:rPr>
              <a:t>Springer.Com/article/</a:t>
            </a:r>
            <a:r>
              <a:rPr sz="2000" b="0" u="sng" spc="-215" dirty="0">
                <a:solidFill>
                  <a:srgbClr val="2997E2"/>
                </a:solidFill>
                <a:uFill>
                  <a:solidFill>
                    <a:srgbClr val="2997E2"/>
                  </a:solidFill>
                </a:uFill>
                <a:latin typeface="Calibri Light"/>
                <a:cs typeface="Calibri Light"/>
                <a:hlinkClick r:id="rId2"/>
              </a:rPr>
              <a:t> </a:t>
            </a:r>
            <a:r>
              <a:rPr sz="2000" b="0" u="sng" spc="120" dirty="0">
                <a:solidFill>
                  <a:srgbClr val="2997E2"/>
                </a:solidFill>
                <a:uFill>
                  <a:solidFill>
                    <a:srgbClr val="2997E2"/>
                  </a:solidFill>
                </a:uFill>
                <a:latin typeface="Calibri Light"/>
                <a:cs typeface="Calibri Light"/>
                <a:hlinkClick r:id="rId2"/>
              </a:rPr>
              <a:t>10.</a:t>
            </a:r>
            <a:r>
              <a:rPr sz="2000" b="0" u="sng" spc="-240" dirty="0">
                <a:solidFill>
                  <a:srgbClr val="2997E2"/>
                </a:solidFill>
                <a:uFill>
                  <a:solidFill>
                    <a:srgbClr val="2997E2"/>
                  </a:solidFill>
                </a:uFill>
                <a:latin typeface="Calibri Light"/>
                <a:cs typeface="Calibri Light"/>
                <a:hlinkClick r:id="rId2"/>
              </a:rPr>
              <a:t> </a:t>
            </a:r>
            <a:r>
              <a:rPr sz="2000" b="0" u="sng" spc="160" dirty="0">
                <a:solidFill>
                  <a:srgbClr val="2997E2"/>
                </a:solidFill>
                <a:uFill>
                  <a:solidFill>
                    <a:srgbClr val="2997E2"/>
                  </a:solidFill>
                </a:uFill>
                <a:latin typeface="Calibri Light"/>
                <a:cs typeface="Calibri Light"/>
                <a:hlinkClick r:id="rId2"/>
              </a:rPr>
              <a:t>1186/s12889</a:t>
            </a:r>
            <a:r>
              <a:rPr sz="2000" b="0" u="sng" spc="-235" dirty="0">
                <a:solidFill>
                  <a:srgbClr val="2997E2"/>
                </a:solidFill>
                <a:uFill>
                  <a:solidFill>
                    <a:srgbClr val="2997E2"/>
                  </a:solidFill>
                </a:uFill>
                <a:latin typeface="Calibri Light"/>
                <a:cs typeface="Calibri Light"/>
                <a:hlinkClick r:id="rId2"/>
              </a:rPr>
              <a:t> </a:t>
            </a:r>
            <a:r>
              <a:rPr sz="2000" b="0" u="sng" spc="-50" dirty="0">
                <a:solidFill>
                  <a:srgbClr val="2997E2"/>
                </a:solidFill>
                <a:uFill>
                  <a:solidFill>
                    <a:srgbClr val="2997E2"/>
                  </a:solidFill>
                </a:uFill>
                <a:latin typeface="Calibri Light"/>
                <a:cs typeface="Calibri Light"/>
                <a:hlinkClick r:id="rId2"/>
              </a:rPr>
              <a:t>-</a:t>
            </a:r>
            <a:r>
              <a:rPr sz="2000" b="0" u="none" spc="-50" dirty="0">
                <a:solidFill>
                  <a:srgbClr val="2997E2"/>
                </a:solidFill>
                <a:latin typeface="Calibri Light"/>
                <a:cs typeface="Calibri Light"/>
              </a:rPr>
              <a:t> </a:t>
            </a:r>
            <a:r>
              <a:rPr sz="2000" b="0" u="sng" spc="130" dirty="0">
                <a:solidFill>
                  <a:srgbClr val="2997E2"/>
                </a:solidFill>
                <a:uFill>
                  <a:solidFill>
                    <a:srgbClr val="2997E2"/>
                  </a:solidFill>
                </a:uFill>
                <a:latin typeface="Calibri Light"/>
                <a:cs typeface="Calibri Light"/>
                <a:hlinkClick r:id="rId2"/>
              </a:rPr>
              <a:t>025</a:t>
            </a:r>
            <a:r>
              <a:rPr sz="2000" b="0" u="sng" spc="-260" dirty="0">
                <a:solidFill>
                  <a:srgbClr val="2997E2"/>
                </a:solidFill>
                <a:uFill>
                  <a:solidFill>
                    <a:srgbClr val="2997E2"/>
                  </a:solidFill>
                </a:uFill>
                <a:latin typeface="Calibri Light"/>
                <a:cs typeface="Calibri Light"/>
                <a:hlinkClick r:id="rId2"/>
              </a:rPr>
              <a:t> </a:t>
            </a:r>
            <a:r>
              <a:rPr sz="2000" b="0" u="sng" dirty="0">
                <a:solidFill>
                  <a:srgbClr val="2997E2"/>
                </a:solidFill>
                <a:uFill>
                  <a:solidFill>
                    <a:srgbClr val="2997E2"/>
                  </a:solidFill>
                </a:uFill>
                <a:latin typeface="Calibri Light"/>
                <a:cs typeface="Calibri Light"/>
                <a:hlinkClick r:id="rId2"/>
              </a:rPr>
              <a:t>-</a:t>
            </a:r>
            <a:r>
              <a:rPr sz="2000" b="0" u="sng" spc="-245" dirty="0">
                <a:solidFill>
                  <a:srgbClr val="2997E2"/>
                </a:solidFill>
                <a:uFill>
                  <a:solidFill>
                    <a:srgbClr val="2997E2"/>
                  </a:solidFill>
                </a:uFill>
                <a:latin typeface="Calibri Light"/>
                <a:cs typeface="Calibri Light"/>
                <a:hlinkClick r:id="rId2"/>
              </a:rPr>
              <a:t> </a:t>
            </a:r>
            <a:r>
              <a:rPr sz="2000" b="0" u="sng" spc="175" dirty="0">
                <a:solidFill>
                  <a:srgbClr val="2997E2"/>
                </a:solidFill>
                <a:uFill>
                  <a:solidFill>
                    <a:srgbClr val="2997E2"/>
                  </a:solidFill>
                </a:uFill>
                <a:latin typeface="Calibri Light"/>
                <a:cs typeface="Calibri Light"/>
                <a:hlinkClick r:id="rId2"/>
              </a:rPr>
              <a:t>23110-</a:t>
            </a:r>
            <a:r>
              <a:rPr sz="2000" b="0" u="sng" spc="-50" dirty="0">
                <a:solidFill>
                  <a:srgbClr val="2997E2"/>
                </a:solidFill>
                <a:uFill>
                  <a:solidFill>
                    <a:srgbClr val="2997E2"/>
                  </a:solidFill>
                </a:uFill>
                <a:latin typeface="Calibri Light"/>
                <a:cs typeface="Calibri Light"/>
                <a:hlinkClick r:id="rId2"/>
              </a:rPr>
              <a:t>7</a:t>
            </a:r>
            <a:endParaRPr sz="2000">
              <a:latin typeface="Calibri Light"/>
              <a:cs typeface="Calibri Light"/>
            </a:endParaRPr>
          </a:p>
        </p:txBody>
      </p:sp>
      <p:sp>
        <p:nvSpPr>
          <p:cNvPr id="6" name="object 6"/>
          <p:cNvSpPr txBox="1"/>
          <p:nvPr/>
        </p:nvSpPr>
        <p:spPr>
          <a:xfrm>
            <a:off x="428955" y="2409825"/>
            <a:ext cx="11472545" cy="330835"/>
          </a:xfrm>
          <a:prstGeom prst="rect">
            <a:avLst/>
          </a:prstGeom>
        </p:spPr>
        <p:txBody>
          <a:bodyPr vert="horz" wrap="square" lIns="0" tIns="13335" rIns="0" bIns="0" rtlCol="0">
            <a:spAutoFit/>
          </a:bodyPr>
          <a:lstStyle/>
          <a:p>
            <a:pPr marL="354965" indent="-342265">
              <a:lnSpc>
                <a:spcPct val="100000"/>
              </a:lnSpc>
              <a:spcBef>
                <a:spcPts val="105"/>
              </a:spcBef>
              <a:buClr>
                <a:srgbClr val="E38312"/>
              </a:buClr>
              <a:buFont typeface="Arial"/>
              <a:buChar char="•"/>
              <a:tabLst>
                <a:tab pos="354965" algn="l"/>
                <a:tab pos="1259205" algn="l"/>
                <a:tab pos="1638935" algn="l"/>
                <a:tab pos="2574290" algn="l"/>
                <a:tab pos="3795395" algn="l"/>
                <a:tab pos="4375785" algn="l"/>
                <a:tab pos="6796405" algn="l"/>
                <a:tab pos="7378700" algn="l"/>
                <a:tab pos="9072245" algn="l"/>
                <a:tab pos="9960610" algn="l"/>
              </a:tabLst>
            </a:pPr>
            <a:r>
              <a:rPr sz="2000" b="0" spc="130" dirty="0">
                <a:solidFill>
                  <a:srgbClr val="C00000"/>
                </a:solidFill>
                <a:latin typeface="Calibri Light"/>
                <a:cs typeface="Calibri Light"/>
              </a:rPr>
              <a:t>Mirza,</a:t>
            </a:r>
            <a:r>
              <a:rPr sz="2000" b="0" dirty="0">
                <a:solidFill>
                  <a:srgbClr val="C00000"/>
                </a:solidFill>
                <a:latin typeface="Calibri Light"/>
                <a:cs typeface="Calibri Light"/>
              </a:rPr>
              <a:t>	</a:t>
            </a:r>
            <a:r>
              <a:rPr sz="2000" b="0" spc="60" dirty="0">
                <a:solidFill>
                  <a:srgbClr val="C00000"/>
                </a:solidFill>
                <a:latin typeface="Calibri Light"/>
                <a:cs typeface="Calibri Light"/>
              </a:rPr>
              <a:t>A.</a:t>
            </a:r>
            <a:r>
              <a:rPr sz="2000" b="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54" dirty="0">
                <a:solidFill>
                  <a:srgbClr val="C00000"/>
                </a:solidFill>
                <a:latin typeface="Calibri Light"/>
                <a:cs typeface="Calibri Light"/>
              </a:rPr>
              <a:t> </a:t>
            </a:r>
            <a:r>
              <a:rPr sz="2000" b="0" spc="130" dirty="0">
                <a:solidFill>
                  <a:srgbClr val="C00000"/>
                </a:solidFill>
                <a:latin typeface="Calibri Light"/>
                <a:cs typeface="Calibri Light"/>
              </a:rPr>
              <a:t>2023</a:t>
            </a:r>
            <a:r>
              <a:rPr sz="2000" b="0" spc="-260" dirty="0">
                <a:solidFill>
                  <a:srgbClr val="C00000"/>
                </a:solidFill>
                <a:latin typeface="Calibri Light"/>
                <a:cs typeface="Calibri Light"/>
              </a:rPr>
              <a:t> </a:t>
            </a:r>
            <a:r>
              <a:rPr sz="2000" b="0" spc="-50" dirty="0">
                <a:solidFill>
                  <a:srgbClr val="C00000"/>
                </a:solidFill>
                <a:latin typeface="Calibri Light"/>
                <a:cs typeface="Calibri Light"/>
              </a:rPr>
              <a:t>)</a:t>
            </a:r>
            <a:r>
              <a:rPr sz="2000" b="0" dirty="0">
                <a:solidFill>
                  <a:srgbClr val="C00000"/>
                </a:solidFill>
                <a:latin typeface="Calibri Light"/>
                <a:cs typeface="Calibri Light"/>
              </a:rPr>
              <a:t>	</a:t>
            </a:r>
            <a:r>
              <a:rPr sz="2000" b="0" spc="135" dirty="0">
                <a:solidFill>
                  <a:srgbClr val="C00000"/>
                </a:solidFill>
                <a:latin typeface="Calibri Light"/>
                <a:cs typeface="Calibri Light"/>
              </a:rPr>
              <a:t>‘smoking</a:t>
            </a:r>
            <a:r>
              <a:rPr sz="2000" b="0" dirty="0">
                <a:solidFill>
                  <a:srgbClr val="C00000"/>
                </a:solidFill>
                <a:latin typeface="Calibri Light"/>
                <a:cs typeface="Calibri Light"/>
              </a:rPr>
              <a:t>	</a:t>
            </a:r>
            <a:r>
              <a:rPr sz="2000" b="0" spc="95" dirty="0">
                <a:solidFill>
                  <a:srgbClr val="C00000"/>
                </a:solidFill>
                <a:latin typeface="Calibri Light"/>
                <a:cs typeface="Calibri Light"/>
              </a:rPr>
              <a:t>and</a:t>
            </a:r>
            <a:r>
              <a:rPr sz="2000" b="0" dirty="0">
                <a:solidFill>
                  <a:srgbClr val="C00000"/>
                </a:solidFill>
                <a:latin typeface="Calibri Light"/>
                <a:cs typeface="Calibri Light"/>
              </a:rPr>
              <a:t>	</a:t>
            </a:r>
            <a:r>
              <a:rPr sz="2000" b="0" spc="150" dirty="0">
                <a:solidFill>
                  <a:srgbClr val="C00000"/>
                </a:solidFill>
                <a:latin typeface="Calibri Light"/>
                <a:cs typeface="Calibri Light"/>
              </a:rPr>
              <a:t>vaping–</a:t>
            </a:r>
            <a:r>
              <a:rPr sz="2000" b="0" spc="-240" dirty="0">
                <a:solidFill>
                  <a:srgbClr val="C00000"/>
                </a:solidFill>
                <a:latin typeface="Calibri Light"/>
                <a:cs typeface="Calibri Light"/>
              </a:rPr>
              <a:t> </a:t>
            </a:r>
            <a:r>
              <a:rPr sz="2000" b="0" spc="140" dirty="0">
                <a:solidFill>
                  <a:srgbClr val="C00000"/>
                </a:solidFill>
                <a:latin typeface="Calibri Light"/>
                <a:cs typeface="Calibri Light"/>
              </a:rPr>
              <a:t>preventing</a:t>
            </a:r>
            <a:r>
              <a:rPr sz="2000" b="0" dirty="0">
                <a:solidFill>
                  <a:srgbClr val="C00000"/>
                </a:solidFill>
                <a:latin typeface="Calibri Light"/>
                <a:cs typeface="Calibri Light"/>
              </a:rPr>
              <a:t>	</a:t>
            </a:r>
            <a:r>
              <a:rPr sz="2000" b="0" spc="95" dirty="0">
                <a:solidFill>
                  <a:srgbClr val="C00000"/>
                </a:solidFill>
                <a:latin typeface="Calibri Light"/>
                <a:cs typeface="Calibri Light"/>
              </a:rPr>
              <a:t>and</a:t>
            </a:r>
            <a:r>
              <a:rPr sz="2000" b="0" dirty="0">
                <a:solidFill>
                  <a:srgbClr val="C00000"/>
                </a:solidFill>
                <a:latin typeface="Calibri Light"/>
                <a:cs typeface="Calibri Light"/>
              </a:rPr>
              <a:t>	</a:t>
            </a:r>
            <a:r>
              <a:rPr sz="2000" b="0" spc="160" dirty="0">
                <a:solidFill>
                  <a:srgbClr val="C00000"/>
                </a:solidFill>
                <a:latin typeface="Calibri Light"/>
                <a:cs typeface="Calibri Light"/>
              </a:rPr>
              <a:t>quitting–</a:t>
            </a:r>
            <a:r>
              <a:rPr sz="2000" b="0" spc="-254" dirty="0">
                <a:solidFill>
                  <a:srgbClr val="C00000"/>
                </a:solidFill>
                <a:latin typeface="Calibri Light"/>
                <a:cs typeface="Calibri Light"/>
              </a:rPr>
              <a:t> </a:t>
            </a:r>
            <a:r>
              <a:rPr sz="2000" b="0" spc="95" dirty="0">
                <a:solidFill>
                  <a:srgbClr val="C00000"/>
                </a:solidFill>
                <a:latin typeface="Calibri Light"/>
                <a:cs typeface="Calibri Light"/>
              </a:rPr>
              <a:t>nhs</a:t>
            </a:r>
            <a:r>
              <a:rPr sz="2000" b="0" dirty="0">
                <a:solidFill>
                  <a:srgbClr val="C00000"/>
                </a:solidFill>
                <a:latin typeface="Calibri Light"/>
                <a:cs typeface="Calibri Light"/>
              </a:rPr>
              <a:t>	</a:t>
            </a:r>
            <a:r>
              <a:rPr sz="2000" b="0" spc="130" dirty="0">
                <a:solidFill>
                  <a:srgbClr val="C00000"/>
                </a:solidFill>
                <a:latin typeface="Calibri Light"/>
                <a:cs typeface="Calibri Light"/>
              </a:rPr>
              <a:t>2024</a:t>
            </a:r>
            <a:r>
              <a:rPr sz="2000" b="0" spc="-265" dirty="0">
                <a:solidFill>
                  <a:srgbClr val="C00000"/>
                </a:solidFill>
                <a:latin typeface="Calibri Light"/>
                <a:cs typeface="Calibri Light"/>
              </a:rPr>
              <a:t> </a:t>
            </a:r>
            <a:r>
              <a:rPr sz="2000" b="0" spc="-25" dirty="0">
                <a:solidFill>
                  <a:srgbClr val="C00000"/>
                </a:solidFill>
                <a:latin typeface="Calibri Light"/>
                <a:cs typeface="Calibri Light"/>
              </a:rPr>
              <a:t>.’</a:t>
            </a:r>
            <a:r>
              <a:rPr sz="2000" b="0" dirty="0">
                <a:solidFill>
                  <a:srgbClr val="C00000"/>
                </a:solidFill>
                <a:latin typeface="Calibri Light"/>
                <a:cs typeface="Calibri Light"/>
              </a:rPr>
              <a:t>	</a:t>
            </a:r>
            <a:r>
              <a:rPr sz="2000" b="0" i="1" spc="150" dirty="0">
                <a:solidFill>
                  <a:srgbClr val="C00000"/>
                </a:solidFill>
                <a:latin typeface="Calibri Light"/>
                <a:cs typeface="Calibri Light"/>
              </a:rPr>
              <a:t>Bioscientist:</a:t>
            </a:r>
            <a:endParaRPr sz="2000">
              <a:latin typeface="Calibri Light"/>
              <a:cs typeface="Calibri Light"/>
            </a:endParaRPr>
          </a:p>
        </p:txBody>
      </p:sp>
      <p:sp>
        <p:nvSpPr>
          <p:cNvPr id="7" name="object 7"/>
          <p:cNvSpPr txBox="1"/>
          <p:nvPr/>
        </p:nvSpPr>
        <p:spPr>
          <a:xfrm>
            <a:off x="771855" y="2622880"/>
            <a:ext cx="7279005" cy="331470"/>
          </a:xfrm>
          <a:prstGeom prst="rect">
            <a:avLst/>
          </a:prstGeom>
        </p:spPr>
        <p:txBody>
          <a:bodyPr vert="horz" wrap="square" lIns="0" tIns="13335" rIns="0" bIns="0" rtlCol="0">
            <a:spAutoFit/>
          </a:bodyPr>
          <a:lstStyle/>
          <a:p>
            <a:pPr marL="12700">
              <a:lnSpc>
                <a:spcPct val="100000"/>
              </a:lnSpc>
              <a:spcBef>
                <a:spcPts val="105"/>
              </a:spcBef>
              <a:tabLst>
                <a:tab pos="1014094" algn="l"/>
                <a:tab pos="2477135" algn="l"/>
                <a:tab pos="4561840" algn="l"/>
                <a:tab pos="6025515" algn="l"/>
              </a:tabLst>
            </a:pPr>
            <a:r>
              <a:rPr sz="2000" b="0" i="1" spc="95" dirty="0">
                <a:solidFill>
                  <a:srgbClr val="C00000"/>
                </a:solidFill>
                <a:latin typeface="Calibri Light"/>
                <a:cs typeface="Calibri Light"/>
              </a:rPr>
              <a:t>the</a:t>
            </a:r>
            <a:r>
              <a:rPr sz="2000" b="0" i="1" dirty="0">
                <a:solidFill>
                  <a:srgbClr val="C00000"/>
                </a:solidFill>
                <a:latin typeface="Calibri Light"/>
                <a:cs typeface="Calibri Light"/>
              </a:rPr>
              <a:t>	</a:t>
            </a:r>
            <a:r>
              <a:rPr sz="2000" b="0" i="1" spc="140" dirty="0">
                <a:solidFill>
                  <a:srgbClr val="C00000"/>
                </a:solidFill>
                <a:latin typeface="Calibri Light"/>
                <a:cs typeface="Calibri Light"/>
              </a:rPr>
              <a:t>salford</a:t>
            </a:r>
            <a:r>
              <a:rPr sz="2000" b="0" i="1" dirty="0">
                <a:solidFill>
                  <a:srgbClr val="C00000"/>
                </a:solidFill>
                <a:latin typeface="Calibri Light"/>
                <a:cs typeface="Calibri Light"/>
              </a:rPr>
              <a:t>	</a:t>
            </a:r>
            <a:r>
              <a:rPr sz="2000" b="0" i="1" spc="150" dirty="0">
                <a:solidFill>
                  <a:srgbClr val="C00000"/>
                </a:solidFill>
                <a:latin typeface="Calibri Light"/>
                <a:cs typeface="Calibri Light"/>
              </a:rPr>
              <a:t>biomedicine</a:t>
            </a:r>
            <a:r>
              <a:rPr sz="2000" b="0" i="1" dirty="0">
                <a:solidFill>
                  <a:srgbClr val="C00000"/>
                </a:solidFill>
                <a:latin typeface="Calibri Light"/>
                <a:cs typeface="Calibri Light"/>
              </a:rPr>
              <a:t>	</a:t>
            </a:r>
            <a:r>
              <a:rPr sz="2000" b="0" i="1" spc="140" dirty="0">
                <a:solidFill>
                  <a:srgbClr val="C00000"/>
                </a:solidFill>
                <a:latin typeface="Calibri Light"/>
                <a:cs typeface="Calibri Light"/>
              </a:rPr>
              <a:t>society</a:t>
            </a:r>
            <a:r>
              <a:rPr sz="2000" b="0" i="1" dirty="0">
                <a:solidFill>
                  <a:srgbClr val="C00000"/>
                </a:solidFill>
                <a:latin typeface="Calibri Light"/>
                <a:cs typeface="Calibri Light"/>
              </a:rPr>
              <a:t>	</a:t>
            </a:r>
            <a:r>
              <a:rPr sz="2000" b="0" i="1" spc="155" dirty="0">
                <a:solidFill>
                  <a:srgbClr val="C00000"/>
                </a:solidFill>
                <a:latin typeface="Calibri Light"/>
                <a:cs typeface="Calibri Light"/>
              </a:rPr>
              <a:t>magazine</a:t>
            </a:r>
            <a:r>
              <a:rPr sz="2000" b="0" i="1" spc="-250" dirty="0">
                <a:solidFill>
                  <a:srgbClr val="C00000"/>
                </a:solidFill>
                <a:latin typeface="Calibri Light"/>
                <a:cs typeface="Calibri Light"/>
              </a:rPr>
              <a:t> </a:t>
            </a:r>
            <a:r>
              <a:rPr sz="2000" b="0" spc="-50" dirty="0">
                <a:solidFill>
                  <a:srgbClr val="C00000"/>
                </a:solidFill>
                <a:latin typeface="Calibri Light"/>
                <a:cs typeface="Calibri Light"/>
              </a:rPr>
              <a:t>,</a:t>
            </a:r>
            <a:endParaRPr sz="2000">
              <a:latin typeface="Calibri Light"/>
              <a:cs typeface="Calibri Light"/>
            </a:endParaRPr>
          </a:p>
        </p:txBody>
      </p:sp>
      <p:sp>
        <p:nvSpPr>
          <p:cNvPr id="8" name="object 8"/>
          <p:cNvSpPr txBox="1"/>
          <p:nvPr/>
        </p:nvSpPr>
        <p:spPr>
          <a:xfrm>
            <a:off x="8647303" y="2622880"/>
            <a:ext cx="3254375" cy="331470"/>
          </a:xfrm>
          <a:prstGeom prst="rect">
            <a:avLst/>
          </a:prstGeom>
        </p:spPr>
        <p:txBody>
          <a:bodyPr vert="horz" wrap="square" lIns="0" tIns="13335" rIns="0" bIns="0" rtlCol="0">
            <a:spAutoFit/>
          </a:bodyPr>
          <a:lstStyle/>
          <a:p>
            <a:pPr marL="12700">
              <a:lnSpc>
                <a:spcPct val="100000"/>
              </a:lnSpc>
              <a:spcBef>
                <a:spcPts val="105"/>
              </a:spcBef>
              <a:tabLst>
                <a:tab pos="1199515" algn="l"/>
                <a:tab pos="2925445" algn="l"/>
              </a:tabLst>
            </a:pPr>
            <a:r>
              <a:rPr sz="2000" b="0" i="1" dirty="0">
                <a:solidFill>
                  <a:srgbClr val="C00000"/>
                </a:solidFill>
                <a:latin typeface="Calibri Light"/>
                <a:cs typeface="Calibri Light"/>
              </a:rPr>
              <a:t>1</a:t>
            </a:r>
            <a:r>
              <a:rPr sz="2000" b="0" i="1" spc="-27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dirty="0">
                <a:solidFill>
                  <a:srgbClr val="C00000"/>
                </a:solidFill>
                <a:latin typeface="Calibri Light"/>
                <a:cs typeface="Calibri Light"/>
              </a:rPr>
              <a:t>4</a:t>
            </a:r>
            <a:r>
              <a:rPr sz="2000" b="0" spc="-265"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50" dirty="0">
                <a:solidFill>
                  <a:srgbClr val="C00000"/>
                </a:solidFill>
                <a:latin typeface="Calibri Light"/>
                <a:cs typeface="Calibri Light"/>
              </a:rPr>
              <a:t>.</a:t>
            </a:r>
            <a:r>
              <a:rPr sz="2000" b="0" dirty="0">
                <a:solidFill>
                  <a:srgbClr val="C00000"/>
                </a:solidFill>
                <a:latin typeface="Calibri Light"/>
                <a:cs typeface="Calibri Light"/>
              </a:rPr>
              <a:t>	</a:t>
            </a:r>
            <a:r>
              <a:rPr sz="2000" b="0" spc="145" dirty="0">
                <a:solidFill>
                  <a:srgbClr val="C00000"/>
                </a:solidFill>
                <a:latin typeface="Calibri Light"/>
                <a:cs typeface="Calibri Light"/>
              </a:rPr>
              <a:t>Available</a:t>
            </a:r>
            <a:r>
              <a:rPr sz="2000" b="0" dirty="0">
                <a:solidFill>
                  <a:srgbClr val="C00000"/>
                </a:solidFill>
                <a:latin typeface="Calibri Light"/>
                <a:cs typeface="Calibri Light"/>
              </a:rPr>
              <a:t>	</a:t>
            </a:r>
            <a:r>
              <a:rPr sz="2000" b="0" spc="90" dirty="0">
                <a:solidFill>
                  <a:srgbClr val="C00000"/>
                </a:solidFill>
                <a:latin typeface="Calibri Light"/>
                <a:cs typeface="Calibri Light"/>
              </a:rPr>
              <a:t>at:</a:t>
            </a:r>
            <a:endParaRPr sz="2000">
              <a:latin typeface="Calibri Light"/>
              <a:cs typeface="Calibri Light"/>
            </a:endParaRPr>
          </a:p>
        </p:txBody>
      </p:sp>
      <p:sp>
        <p:nvSpPr>
          <p:cNvPr id="9" name="object 9"/>
          <p:cNvSpPr txBox="1"/>
          <p:nvPr/>
        </p:nvSpPr>
        <p:spPr>
          <a:xfrm>
            <a:off x="771855" y="2836926"/>
            <a:ext cx="4421505" cy="330835"/>
          </a:xfrm>
          <a:prstGeom prst="rect">
            <a:avLst/>
          </a:prstGeom>
        </p:spPr>
        <p:txBody>
          <a:bodyPr vert="horz" wrap="square" lIns="0" tIns="13335" rIns="0" bIns="0" rtlCol="0">
            <a:spAutoFit/>
          </a:bodyPr>
          <a:lstStyle/>
          <a:p>
            <a:pPr marL="12700">
              <a:lnSpc>
                <a:spcPct val="100000"/>
              </a:lnSpc>
              <a:spcBef>
                <a:spcPts val="105"/>
              </a:spcBef>
            </a:pPr>
            <a:r>
              <a:rPr sz="2000" b="0" u="sng" spc="160" dirty="0">
                <a:solidFill>
                  <a:srgbClr val="2997E2"/>
                </a:solidFill>
                <a:uFill>
                  <a:solidFill>
                    <a:srgbClr val="2997E2"/>
                  </a:solidFill>
                </a:uFill>
                <a:latin typeface="Calibri Light"/>
                <a:cs typeface="Calibri Light"/>
                <a:hlinkClick r:id="rId3"/>
              </a:rPr>
              <a:t>http</a:t>
            </a:r>
            <a:r>
              <a:rPr sz="2000" b="0" u="sng" spc="160" dirty="0">
                <a:solidFill>
                  <a:srgbClr val="2997E2"/>
                </a:solidFill>
                <a:uFill>
                  <a:solidFill>
                    <a:srgbClr val="2997E2"/>
                  </a:solidFill>
                </a:uFill>
                <a:latin typeface="Calibri Light"/>
                <a:cs typeface="Calibri Light"/>
              </a:rPr>
              <a:t>s</a:t>
            </a:r>
            <a:r>
              <a:rPr sz="2000" b="0" u="sng" spc="160" dirty="0">
                <a:solidFill>
                  <a:srgbClr val="2997E2"/>
                </a:solidFill>
                <a:uFill>
                  <a:solidFill>
                    <a:srgbClr val="2997E2"/>
                  </a:solidFill>
                </a:uFill>
                <a:latin typeface="Calibri Light"/>
                <a:cs typeface="Calibri Light"/>
                <a:hlinkClick r:id="rId3"/>
              </a:rPr>
              <a:t>://do</a:t>
            </a:r>
            <a:r>
              <a:rPr sz="2000" b="0" u="sng" spc="160" dirty="0">
                <a:solidFill>
                  <a:srgbClr val="2997E2"/>
                </a:solidFill>
                <a:uFill>
                  <a:solidFill>
                    <a:srgbClr val="2997E2"/>
                  </a:solidFill>
                </a:uFill>
                <a:latin typeface="Calibri Light"/>
                <a:cs typeface="Calibri Light"/>
              </a:rPr>
              <a:t>i</a:t>
            </a:r>
            <a:r>
              <a:rPr sz="2000" b="0" u="sng" spc="160" dirty="0">
                <a:solidFill>
                  <a:srgbClr val="2997E2"/>
                </a:solidFill>
                <a:uFill>
                  <a:solidFill>
                    <a:srgbClr val="2997E2"/>
                  </a:solidFill>
                </a:uFill>
                <a:latin typeface="Calibri Light"/>
                <a:cs typeface="Calibri Light"/>
                <a:hlinkClick r:id="rId3"/>
              </a:rPr>
              <a:t>.Org</a:t>
            </a:r>
            <a:r>
              <a:rPr sz="2000" b="0" u="sng" spc="-155" dirty="0">
                <a:solidFill>
                  <a:srgbClr val="2997E2"/>
                </a:solidFill>
                <a:uFill>
                  <a:solidFill>
                    <a:srgbClr val="2997E2"/>
                  </a:solidFill>
                </a:uFill>
                <a:latin typeface="Calibri Light"/>
                <a:cs typeface="Calibri Light"/>
                <a:hlinkClick r:id="rId3"/>
              </a:rPr>
              <a:t> </a:t>
            </a:r>
            <a:r>
              <a:rPr sz="2000" b="0" u="sng" dirty="0">
                <a:solidFill>
                  <a:srgbClr val="2997E2"/>
                </a:solidFill>
                <a:uFill>
                  <a:solidFill>
                    <a:srgbClr val="2997E2"/>
                  </a:solidFill>
                </a:uFill>
                <a:latin typeface="Calibri Light"/>
                <a:cs typeface="Calibri Light"/>
                <a:hlinkClick r:id="rId3"/>
              </a:rPr>
              <a:t>/</a:t>
            </a:r>
            <a:r>
              <a:rPr sz="2000" b="0" u="sng" spc="-240" dirty="0">
                <a:solidFill>
                  <a:srgbClr val="2997E2"/>
                </a:solidFill>
                <a:uFill>
                  <a:solidFill>
                    <a:srgbClr val="2997E2"/>
                  </a:solidFill>
                </a:uFill>
                <a:latin typeface="Calibri Light"/>
                <a:cs typeface="Calibri Light"/>
                <a:hlinkClick r:id="rId3"/>
              </a:rPr>
              <a:t> </a:t>
            </a:r>
            <a:r>
              <a:rPr sz="2000" b="0" u="sng" spc="120" dirty="0">
                <a:solidFill>
                  <a:srgbClr val="2997E2"/>
                </a:solidFill>
                <a:uFill>
                  <a:solidFill>
                    <a:srgbClr val="2997E2"/>
                  </a:solidFill>
                </a:uFill>
                <a:latin typeface="Calibri Light"/>
                <a:cs typeface="Calibri Light"/>
                <a:hlinkClick r:id="rId3"/>
              </a:rPr>
              <a:t>10.</a:t>
            </a:r>
            <a:r>
              <a:rPr sz="2000" b="0" u="sng" spc="-245" dirty="0">
                <a:solidFill>
                  <a:srgbClr val="2997E2"/>
                </a:solidFill>
                <a:uFill>
                  <a:solidFill>
                    <a:srgbClr val="2997E2"/>
                  </a:solidFill>
                </a:uFill>
                <a:latin typeface="Calibri Light"/>
                <a:cs typeface="Calibri Light"/>
                <a:hlinkClick r:id="rId3"/>
              </a:rPr>
              <a:t> </a:t>
            </a:r>
            <a:r>
              <a:rPr sz="2000" b="0" u="sng" spc="165" dirty="0">
                <a:solidFill>
                  <a:srgbClr val="2997E2"/>
                </a:solidFill>
                <a:uFill>
                  <a:solidFill>
                    <a:srgbClr val="2997E2"/>
                  </a:solidFill>
                </a:uFill>
                <a:latin typeface="Calibri Light"/>
                <a:cs typeface="Calibri Light"/>
                <a:hlinkClick r:id="rId3"/>
              </a:rPr>
              <a:t>57898/biosc</a:t>
            </a:r>
            <a:r>
              <a:rPr sz="2000" b="0" u="sng" spc="165" dirty="0">
                <a:solidFill>
                  <a:srgbClr val="2997E2"/>
                </a:solidFill>
                <a:uFill>
                  <a:solidFill>
                    <a:srgbClr val="2997E2"/>
                  </a:solidFill>
                </a:uFill>
                <a:latin typeface="Calibri Light"/>
                <a:cs typeface="Calibri Light"/>
              </a:rPr>
              <a:t>i</a:t>
            </a:r>
            <a:r>
              <a:rPr sz="2000" b="0" u="sng" spc="165" dirty="0">
                <a:solidFill>
                  <a:srgbClr val="2997E2"/>
                </a:solidFill>
                <a:uFill>
                  <a:solidFill>
                    <a:srgbClr val="2997E2"/>
                  </a:solidFill>
                </a:uFill>
                <a:latin typeface="Calibri Light"/>
                <a:cs typeface="Calibri Light"/>
                <a:hlinkClick r:id="rId3"/>
              </a:rPr>
              <a:t>.</a:t>
            </a:r>
            <a:r>
              <a:rPr sz="2000" b="0" u="sng" spc="-229" dirty="0">
                <a:solidFill>
                  <a:srgbClr val="2997E2"/>
                </a:solidFill>
                <a:uFill>
                  <a:solidFill>
                    <a:srgbClr val="2997E2"/>
                  </a:solidFill>
                </a:uFill>
                <a:latin typeface="Calibri Light"/>
                <a:cs typeface="Calibri Light"/>
                <a:hlinkClick r:id="rId3"/>
              </a:rPr>
              <a:t> </a:t>
            </a:r>
            <a:r>
              <a:rPr sz="2000" b="0" u="sng" spc="65" dirty="0">
                <a:solidFill>
                  <a:srgbClr val="2997E2"/>
                </a:solidFill>
                <a:uFill>
                  <a:solidFill>
                    <a:srgbClr val="2997E2"/>
                  </a:solidFill>
                </a:uFill>
                <a:latin typeface="Calibri Light"/>
                <a:cs typeface="Calibri Light"/>
                <a:hlinkClick r:id="rId3"/>
              </a:rPr>
              <a:t>57 </a:t>
            </a:r>
            <a:endParaRPr sz="2000">
              <a:latin typeface="Calibri Light"/>
              <a:cs typeface="Calibri Light"/>
            </a:endParaRPr>
          </a:p>
        </p:txBody>
      </p:sp>
      <p:sp>
        <p:nvSpPr>
          <p:cNvPr id="10" name="object 10"/>
          <p:cNvSpPr txBox="1"/>
          <p:nvPr/>
        </p:nvSpPr>
        <p:spPr>
          <a:xfrm>
            <a:off x="428955" y="3227070"/>
            <a:ext cx="847725" cy="330835"/>
          </a:xfrm>
          <a:prstGeom prst="rect">
            <a:avLst/>
          </a:prstGeom>
        </p:spPr>
        <p:txBody>
          <a:bodyPr vert="horz" wrap="square" lIns="0" tIns="13335" rIns="0" bIns="0" rtlCol="0">
            <a:spAutoFit/>
          </a:bodyPr>
          <a:lstStyle/>
          <a:p>
            <a:pPr marL="354965" indent="-342265">
              <a:lnSpc>
                <a:spcPct val="100000"/>
              </a:lnSpc>
              <a:spcBef>
                <a:spcPts val="105"/>
              </a:spcBef>
              <a:buClr>
                <a:srgbClr val="E38312"/>
              </a:buClr>
              <a:buFont typeface="Arial"/>
              <a:buChar char="•"/>
              <a:tabLst>
                <a:tab pos="354965" algn="l"/>
              </a:tabLst>
            </a:pPr>
            <a:r>
              <a:rPr sz="2000" b="0" spc="85" dirty="0">
                <a:solidFill>
                  <a:srgbClr val="C00000"/>
                </a:solidFill>
                <a:latin typeface="Calibri Light"/>
                <a:cs typeface="Calibri Light"/>
              </a:rPr>
              <a:t>NHS</a:t>
            </a:r>
            <a:endParaRPr sz="2000">
              <a:latin typeface="Calibri Light"/>
              <a:cs typeface="Calibri Light"/>
            </a:endParaRPr>
          </a:p>
        </p:txBody>
      </p:sp>
      <p:sp>
        <p:nvSpPr>
          <p:cNvPr id="11" name="object 11"/>
          <p:cNvSpPr txBox="1"/>
          <p:nvPr/>
        </p:nvSpPr>
        <p:spPr>
          <a:xfrm>
            <a:off x="3076448" y="3227070"/>
            <a:ext cx="3106420" cy="330835"/>
          </a:xfrm>
          <a:prstGeom prst="rect">
            <a:avLst/>
          </a:prstGeom>
        </p:spPr>
        <p:txBody>
          <a:bodyPr vert="horz" wrap="square" lIns="0" tIns="13335" rIns="0" bIns="0" rtlCol="0">
            <a:spAutoFit/>
          </a:bodyPr>
          <a:lstStyle/>
          <a:p>
            <a:pPr marL="12700">
              <a:lnSpc>
                <a:spcPct val="100000"/>
              </a:lnSpc>
              <a:spcBef>
                <a:spcPts val="105"/>
              </a:spcBef>
              <a:tabLst>
                <a:tab pos="2624455" algn="l"/>
              </a:tabLst>
            </a:pP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30" dirty="0">
                <a:solidFill>
                  <a:srgbClr val="C00000"/>
                </a:solidFill>
                <a:latin typeface="Calibri Light"/>
                <a:cs typeface="Calibri Light"/>
              </a:rPr>
              <a:t>2025)</a:t>
            </a:r>
            <a:r>
              <a:rPr sz="2000" b="0" dirty="0">
                <a:solidFill>
                  <a:srgbClr val="C00000"/>
                </a:solidFill>
                <a:latin typeface="Calibri Light"/>
                <a:cs typeface="Calibri Light"/>
              </a:rPr>
              <a:t>	</a:t>
            </a:r>
            <a:r>
              <a:rPr sz="2000" b="0" i="1" spc="114" dirty="0">
                <a:solidFill>
                  <a:srgbClr val="C00000"/>
                </a:solidFill>
                <a:latin typeface="Calibri Light"/>
                <a:cs typeface="Calibri Light"/>
              </a:rPr>
              <a:t>quit</a:t>
            </a:r>
            <a:endParaRPr sz="2000">
              <a:latin typeface="Calibri Light"/>
              <a:cs typeface="Calibri Light"/>
            </a:endParaRPr>
          </a:p>
        </p:txBody>
      </p:sp>
      <p:sp>
        <p:nvSpPr>
          <p:cNvPr id="12" name="object 12"/>
          <p:cNvSpPr txBox="1"/>
          <p:nvPr/>
        </p:nvSpPr>
        <p:spPr>
          <a:xfrm>
            <a:off x="7985886" y="3227070"/>
            <a:ext cx="3914140" cy="330835"/>
          </a:xfrm>
          <a:prstGeom prst="rect">
            <a:avLst/>
          </a:prstGeom>
        </p:spPr>
        <p:txBody>
          <a:bodyPr vert="horz" wrap="square" lIns="0" tIns="13335" rIns="0" bIns="0" rtlCol="0">
            <a:spAutoFit/>
          </a:bodyPr>
          <a:lstStyle/>
          <a:p>
            <a:pPr marL="12700">
              <a:lnSpc>
                <a:spcPct val="100000"/>
              </a:lnSpc>
              <a:spcBef>
                <a:spcPts val="105"/>
              </a:spcBef>
              <a:tabLst>
                <a:tab pos="2915920" algn="l"/>
              </a:tabLst>
            </a:pPr>
            <a:r>
              <a:rPr sz="2000" b="0" i="1" spc="145" dirty="0">
                <a:solidFill>
                  <a:srgbClr val="C00000"/>
                </a:solidFill>
                <a:latin typeface="Calibri Light"/>
                <a:cs typeface="Calibri Light"/>
              </a:rPr>
              <a:t>smoking.</a:t>
            </a:r>
            <a:r>
              <a:rPr sz="2000" b="0" i="1"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40" dirty="0">
                <a:solidFill>
                  <a:srgbClr val="C00000"/>
                </a:solidFill>
                <a:latin typeface="Calibri Light"/>
                <a:cs typeface="Calibri Light"/>
              </a:rPr>
              <a:t>Online]</a:t>
            </a:r>
            <a:endParaRPr sz="2000">
              <a:latin typeface="Calibri Light"/>
              <a:cs typeface="Calibri Light"/>
            </a:endParaRPr>
          </a:p>
        </p:txBody>
      </p:sp>
      <p:sp>
        <p:nvSpPr>
          <p:cNvPr id="13" name="object 13"/>
          <p:cNvSpPr txBox="1"/>
          <p:nvPr/>
        </p:nvSpPr>
        <p:spPr>
          <a:xfrm>
            <a:off x="771855" y="3440429"/>
            <a:ext cx="1104900" cy="330835"/>
          </a:xfrm>
          <a:prstGeom prst="rect">
            <a:avLst/>
          </a:prstGeom>
        </p:spPr>
        <p:txBody>
          <a:bodyPr vert="horz" wrap="square" lIns="0" tIns="13335" rIns="0" bIns="0" rtlCol="0">
            <a:spAutoFit/>
          </a:bodyPr>
          <a:lstStyle/>
          <a:p>
            <a:pPr marL="12700">
              <a:lnSpc>
                <a:spcPct val="100000"/>
              </a:lnSpc>
              <a:spcBef>
                <a:spcPts val="105"/>
              </a:spcBef>
            </a:pPr>
            <a:r>
              <a:rPr sz="2000" b="0" spc="145" dirty="0">
                <a:solidFill>
                  <a:srgbClr val="C00000"/>
                </a:solidFill>
                <a:latin typeface="Calibri Light"/>
                <a:cs typeface="Calibri Light"/>
              </a:rPr>
              <a:t>available</a:t>
            </a:r>
            <a:endParaRPr sz="2000">
              <a:latin typeface="Calibri Light"/>
              <a:cs typeface="Calibri Light"/>
            </a:endParaRPr>
          </a:p>
        </p:txBody>
      </p:sp>
      <p:sp>
        <p:nvSpPr>
          <p:cNvPr id="14" name="object 14"/>
          <p:cNvSpPr txBox="1"/>
          <p:nvPr/>
        </p:nvSpPr>
        <p:spPr>
          <a:xfrm>
            <a:off x="3649471" y="3440429"/>
            <a:ext cx="8250555" cy="330835"/>
          </a:xfrm>
          <a:prstGeom prst="rect">
            <a:avLst/>
          </a:prstGeom>
        </p:spPr>
        <p:txBody>
          <a:bodyPr vert="horz" wrap="square" lIns="0" tIns="13335" rIns="0" bIns="0" rtlCol="0">
            <a:spAutoFit/>
          </a:bodyPr>
          <a:lstStyle/>
          <a:p>
            <a:pPr marL="12700">
              <a:lnSpc>
                <a:spcPct val="100000"/>
              </a:lnSpc>
              <a:spcBef>
                <a:spcPts val="105"/>
              </a:spcBef>
              <a:tabLst>
                <a:tab pos="2123440" algn="l"/>
              </a:tabLst>
            </a:pPr>
            <a:r>
              <a:rPr sz="2000" b="0" spc="90" dirty="0">
                <a:solidFill>
                  <a:srgbClr val="C00000"/>
                </a:solidFill>
                <a:latin typeface="Calibri Light"/>
                <a:cs typeface="Calibri Light"/>
              </a:rPr>
              <a:t>at:</a:t>
            </a:r>
            <a:r>
              <a:rPr sz="2000" b="0" dirty="0">
                <a:solidFill>
                  <a:srgbClr val="C00000"/>
                </a:solidFill>
                <a:latin typeface="Calibri Light"/>
                <a:cs typeface="Calibri Light"/>
              </a:rPr>
              <a:t>	</a:t>
            </a:r>
            <a:r>
              <a:rPr sz="2000" b="0" u="sng" spc="165" dirty="0">
                <a:solidFill>
                  <a:srgbClr val="C00000"/>
                </a:solidFill>
                <a:uFill>
                  <a:solidFill>
                    <a:srgbClr val="C00000"/>
                  </a:solidFill>
                </a:uFill>
                <a:latin typeface="Calibri Light"/>
                <a:cs typeface="Calibri Light"/>
                <a:hlinkClick r:id="rId4"/>
              </a:rPr>
              <a:t>https://www.Nhs.Uk/better-</a:t>
            </a:r>
            <a:r>
              <a:rPr sz="2000" b="0" u="sng" spc="180" dirty="0">
                <a:solidFill>
                  <a:srgbClr val="C00000"/>
                </a:solidFill>
                <a:uFill>
                  <a:solidFill>
                    <a:srgbClr val="C00000"/>
                  </a:solidFill>
                </a:uFill>
                <a:latin typeface="Calibri Light"/>
                <a:cs typeface="Calibri Light"/>
                <a:hlinkClick r:id="rId4"/>
              </a:rPr>
              <a:t>health/quit-</a:t>
            </a:r>
            <a:r>
              <a:rPr sz="2000" b="0" u="sng" spc="145" dirty="0">
                <a:solidFill>
                  <a:srgbClr val="C00000"/>
                </a:solidFill>
                <a:uFill>
                  <a:solidFill>
                    <a:srgbClr val="C00000"/>
                  </a:solidFill>
                </a:uFill>
                <a:latin typeface="Calibri Light"/>
                <a:cs typeface="Calibri Light"/>
                <a:hlinkClick r:id="rId4"/>
              </a:rPr>
              <a:t>smoking</a:t>
            </a:r>
            <a:r>
              <a:rPr sz="2000" b="0" u="sng" spc="-20" dirty="0">
                <a:solidFill>
                  <a:srgbClr val="C00000"/>
                </a:solidFill>
                <a:uFill>
                  <a:solidFill>
                    <a:srgbClr val="C00000"/>
                  </a:solidFill>
                </a:uFill>
                <a:latin typeface="Calibri Light"/>
                <a:cs typeface="Calibri Light"/>
                <a:hlinkClick r:id="rId4"/>
              </a:rPr>
              <a:t> </a:t>
            </a:r>
            <a:r>
              <a:rPr sz="2000" b="0" u="sng" spc="-50" dirty="0">
                <a:solidFill>
                  <a:srgbClr val="C00000"/>
                </a:solidFill>
                <a:uFill>
                  <a:solidFill>
                    <a:srgbClr val="C00000"/>
                  </a:solidFill>
                </a:uFill>
                <a:latin typeface="Calibri Light"/>
                <a:cs typeface="Calibri Light"/>
                <a:hlinkClick r:id="rId4"/>
              </a:rPr>
              <a:t>/</a:t>
            </a:r>
            <a:endParaRPr sz="2000">
              <a:latin typeface="Calibri Light"/>
              <a:cs typeface="Calibri Light"/>
            </a:endParaRPr>
          </a:p>
        </p:txBody>
      </p:sp>
      <p:sp>
        <p:nvSpPr>
          <p:cNvPr id="15" name="object 15"/>
          <p:cNvSpPr txBox="1"/>
          <p:nvPr/>
        </p:nvSpPr>
        <p:spPr>
          <a:xfrm>
            <a:off x="771855" y="3653790"/>
            <a:ext cx="2865120" cy="330835"/>
          </a:xfrm>
          <a:prstGeom prst="rect">
            <a:avLst/>
          </a:prstGeom>
        </p:spPr>
        <p:txBody>
          <a:bodyPr vert="horz" wrap="square" lIns="0" tIns="12700" rIns="0" bIns="0" rtlCol="0">
            <a:spAutoFit/>
          </a:bodyPr>
          <a:lstStyle/>
          <a:p>
            <a:pPr marL="12700">
              <a:lnSpc>
                <a:spcPct val="100000"/>
              </a:lnSpc>
              <a:spcBef>
                <a:spcPts val="100"/>
              </a:spcBef>
            </a:pPr>
            <a:r>
              <a:rPr sz="2000" b="0" spc="-10" dirty="0">
                <a:solidFill>
                  <a:srgbClr val="C00000"/>
                </a:solidFill>
                <a:latin typeface="Calibri Light"/>
                <a:cs typeface="Calibri Light"/>
              </a:rPr>
              <a:t>[</a:t>
            </a:r>
            <a:r>
              <a:rPr sz="2000" b="0" spc="-250" dirty="0">
                <a:solidFill>
                  <a:srgbClr val="C00000"/>
                </a:solidFill>
                <a:latin typeface="Calibri Light"/>
                <a:cs typeface="Calibri Light"/>
              </a:rPr>
              <a:t> </a:t>
            </a:r>
            <a:r>
              <a:rPr sz="2000" b="0" spc="155" dirty="0">
                <a:solidFill>
                  <a:srgbClr val="C00000"/>
                </a:solidFill>
                <a:latin typeface="Calibri Light"/>
                <a:cs typeface="Calibri Light"/>
              </a:rPr>
              <a:t>accessed</a:t>
            </a:r>
            <a:r>
              <a:rPr sz="2000" b="0" spc="370" dirty="0">
                <a:solidFill>
                  <a:srgbClr val="C00000"/>
                </a:solidFill>
                <a:latin typeface="Calibri Light"/>
                <a:cs typeface="Calibri Light"/>
              </a:rPr>
              <a:t> </a:t>
            </a:r>
            <a:r>
              <a:rPr sz="2000" b="0" spc="95" dirty="0">
                <a:solidFill>
                  <a:srgbClr val="C00000"/>
                </a:solidFill>
                <a:latin typeface="Calibri Light"/>
                <a:cs typeface="Calibri Light"/>
              </a:rPr>
              <a:t>21</a:t>
            </a:r>
            <a:r>
              <a:rPr sz="2000" b="0" spc="380" dirty="0">
                <a:solidFill>
                  <a:srgbClr val="C00000"/>
                </a:solidFill>
                <a:latin typeface="Calibri Light"/>
                <a:cs typeface="Calibri Light"/>
              </a:rPr>
              <a:t> </a:t>
            </a:r>
            <a:r>
              <a:rPr sz="2000" b="0" spc="95" dirty="0">
                <a:solidFill>
                  <a:srgbClr val="C00000"/>
                </a:solidFill>
                <a:latin typeface="Calibri Light"/>
                <a:cs typeface="Calibri Light"/>
              </a:rPr>
              <a:t>09</a:t>
            </a:r>
            <a:r>
              <a:rPr sz="2000" b="0" spc="380" dirty="0">
                <a:solidFill>
                  <a:srgbClr val="C00000"/>
                </a:solidFill>
                <a:latin typeface="Calibri Light"/>
                <a:cs typeface="Calibri Light"/>
              </a:rPr>
              <a:t> </a:t>
            </a:r>
            <a:r>
              <a:rPr sz="2000" b="0" spc="145" dirty="0">
                <a:solidFill>
                  <a:srgbClr val="C00000"/>
                </a:solidFill>
                <a:latin typeface="Calibri Light"/>
                <a:cs typeface="Calibri Light"/>
              </a:rPr>
              <a:t>2026].</a:t>
            </a:r>
            <a:endParaRPr sz="2000">
              <a:latin typeface="Calibri Light"/>
              <a:cs typeface="Calibri Light"/>
            </a:endParaRPr>
          </a:p>
        </p:txBody>
      </p:sp>
      <p:sp>
        <p:nvSpPr>
          <p:cNvPr id="16" name="object 16"/>
          <p:cNvSpPr txBox="1"/>
          <p:nvPr/>
        </p:nvSpPr>
        <p:spPr>
          <a:xfrm>
            <a:off x="3734815" y="4045711"/>
            <a:ext cx="8164195" cy="330835"/>
          </a:xfrm>
          <a:prstGeom prst="rect">
            <a:avLst/>
          </a:prstGeom>
        </p:spPr>
        <p:txBody>
          <a:bodyPr vert="horz" wrap="square" lIns="0" tIns="12700" rIns="0" bIns="0" rtlCol="0">
            <a:spAutoFit/>
          </a:bodyPr>
          <a:lstStyle/>
          <a:p>
            <a:pPr marL="12700">
              <a:lnSpc>
                <a:spcPct val="100000"/>
              </a:lnSpc>
              <a:spcBef>
                <a:spcPts val="100"/>
              </a:spcBef>
              <a:tabLst>
                <a:tab pos="3322954" algn="l"/>
                <a:tab pos="7165340" algn="l"/>
              </a:tabLst>
            </a:pP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30" dirty="0">
                <a:solidFill>
                  <a:srgbClr val="C00000"/>
                </a:solidFill>
                <a:latin typeface="Calibri Light"/>
                <a:cs typeface="Calibri Light"/>
              </a:rPr>
              <a:t>2025)</a:t>
            </a:r>
            <a:r>
              <a:rPr sz="2000" b="0" dirty="0">
                <a:solidFill>
                  <a:srgbClr val="C00000"/>
                </a:solidFill>
                <a:latin typeface="Calibri Light"/>
                <a:cs typeface="Calibri Light"/>
              </a:rPr>
              <a:t>	</a:t>
            </a:r>
            <a:r>
              <a:rPr sz="2000" b="0" i="1" spc="140" dirty="0">
                <a:solidFill>
                  <a:srgbClr val="C00000"/>
                </a:solidFill>
                <a:latin typeface="Calibri Light"/>
                <a:cs typeface="Calibri Light"/>
              </a:rPr>
              <a:t>smokefree.</a:t>
            </a:r>
            <a:r>
              <a:rPr sz="2000" b="0" i="1"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40" dirty="0">
                <a:solidFill>
                  <a:srgbClr val="C00000"/>
                </a:solidFill>
                <a:latin typeface="Calibri Light"/>
                <a:cs typeface="Calibri Light"/>
              </a:rPr>
              <a:t>Online]</a:t>
            </a:r>
            <a:endParaRPr sz="2000">
              <a:latin typeface="Calibri Light"/>
              <a:cs typeface="Calibri Light"/>
            </a:endParaRPr>
          </a:p>
        </p:txBody>
      </p:sp>
      <p:sp>
        <p:nvSpPr>
          <p:cNvPr id="17" name="object 17"/>
          <p:cNvSpPr txBox="1"/>
          <p:nvPr/>
        </p:nvSpPr>
        <p:spPr>
          <a:xfrm>
            <a:off x="428955" y="4045711"/>
            <a:ext cx="11472545" cy="544195"/>
          </a:xfrm>
          <a:prstGeom prst="rect">
            <a:avLst/>
          </a:prstGeom>
        </p:spPr>
        <p:txBody>
          <a:bodyPr vert="horz" wrap="square" lIns="0" tIns="12700" rIns="0" bIns="0" rtlCol="0">
            <a:spAutoFit/>
          </a:bodyPr>
          <a:lstStyle/>
          <a:p>
            <a:pPr marL="354965" indent="-342265">
              <a:lnSpc>
                <a:spcPts val="2039"/>
              </a:lnSpc>
              <a:spcBef>
                <a:spcPts val="100"/>
              </a:spcBef>
              <a:buClr>
                <a:srgbClr val="E38312"/>
              </a:buClr>
              <a:buFont typeface="Arial"/>
              <a:buChar char="•"/>
              <a:tabLst>
                <a:tab pos="354965" algn="l"/>
              </a:tabLst>
            </a:pPr>
            <a:r>
              <a:rPr sz="2000" b="0" spc="90" dirty="0">
                <a:solidFill>
                  <a:srgbClr val="C00000"/>
                </a:solidFill>
                <a:latin typeface="Calibri Light"/>
                <a:cs typeface="Calibri Light"/>
              </a:rPr>
              <a:t>Nhs</a:t>
            </a:r>
            <a:endParaRPr sz="2000">
              <a:latin typeface="Calibri Light"/>
              <a:cs typeface="Calibri Light"/>
            </a:endParaRPr>
          </a:p>
          <a:p>
            <a:pPr marL="355600">
              <a:lnSpc>
                <a:spcPts val="2039"/>
              </a:lnSpc>
              <a:tabLst>
                <a:tab pos="1873250" algn="l"/>
                <a:tab pos="2627630" algn="l"/>
              </a:tabLst>
            </a:pPr>
            <a:r>
              <a:rPr sz="2000" b="0" spc="145" dirty="0">
                <a:solidFill>
                  <a:srgbClr val="C00000"/>
                </a:solidFill>
                <a:latin typeface="Calibri Light"/>
                <a:cs typeface="Calibri Light"/>
              </a:rPr>
              <a:t>available</a:t>
            </a:r>
            <a:r>
              <a:rPr sz="2000" b="0" dirty="0">
                <a:solidFill>
                  <a:srgbClr val="C00000"/>
                </a:solidFill>
                <a:latin typeface="Calibri Light"/>
                <a:cs typeface="Calibri Light"/>
              </a:rPr>
              <a:t>	</a:t>
            </a:r>
            <a:r>
              <a:rPr sz="2000" b="0" spc="90" dirty="0">
                <a:solidFill>
                  <a:srgbClr val="C00000"/>
                </a:solidFill>
                <a:latin typeface="Calibri Light"/>
                <a:cs typeface="Calibri Light"/>
              </a:rPr>
              <a:t>at:</a:t>
            </a:r>
            <a:r>
              <a:rPr sz="2000" b="0" dirty="0">
                <a:solidFill>
                  <a:srgbClr val="C00000"/>
                </a:solidFill>
                <a:latin typeface="Calibri Light"/>
                <a:cs typeface="Calibri Light"/>
              </a:rPr>
              <a:t>	</a:t>
            </a:r>
            <a:r>
              <a:rPr sz="2000" b="0" u="sng" spc="170" dirty="0">
                <a:solidFill>
                  <a:srgbClr val="C00000"/>
                </a:solidFill>
                <a:uFill>
                  <a:solidFill>
                    <a:srgbClr val="C00000"/>
                  </a:solidFill>
                </a:uFill>
                <a:latin typeface="Calibri Light"/>
                <a:cs typeface="Calibri Light"/>
                <a:hlinkClick r:id="rId5"/>
              </a:rPr>
              <a:t>https://www.Hra.Nhs.Uk/planning-</a:t>
            </a:r>
            <a:r>
              <a:rPr sz="2000" b="0" u="sng" spc="180" dirty="0">
                <a:solidFill>
                  <a:srgbClr val="C00000"/>
                </a:solidFill>
                <a:uFill>
                  <a:solidFill>
                    <a:srgbClr val="C00000"/>
                  </a:solidFill>
                </a:uFill>
                <a:latin typeface="Calibri Light"/>
                <a:cs typeface="Calibri Light"/>
                <a:hlinkClick r:id="rId5"/>
              </a:rPr>
              <a:t>and-</a:t>
            </a:r>
            <a:r>
              <a:rPr sz="2000" b="0" u="sng" spc="170" dirty="0">
                <a:solidFill>
                  <a:srgbClr val="C00000"/>
                </a:solidFill>
                <a:uFill>
                  <a:solidFill>
                    <a:srgbClr val="C00000"/>
                  </a:solidFill>
                </a:uFill>
                <a:latin typeface="Calibri Light"/>
                <a:cs typeface="Calibri Light"/>
                <a:hlinkClick r:id="rId5"/>
              </a:rPr>
              <a:t>improving-</a:t>
            </a:r>
            <a:r>
              <a:rPr sz="2000" b="0" u="sng" spc="155" dirty="0">
                <a:solidFill>
                  <a:srgbClr val="C00000"/>
                </a:solidFill>
                <a:uFill>
                  <a:solidFill>
                    <a:srgbClr val="C00000"/>
                  </a:solidFill>
                </a:uFill>
                <a:latin typeface="Calibri Light"/>
                <a:cs typeface="Calibri Light"/>
                <a:hlinkClick r:id="rId5"/>
              </a:rPr>
              <a:t>research/application-</a:t>
            </a:r>
            <a:endParaRPr sz="2000">
              <a:latin typeface="Calibri Light"/>
              <a:cs typeface="Calibri Light"/>
            </a:endParaRPr>
          </a:p>
        </p:txBody>
      </p:sp>
      <p:sp>
        <p:nvSpPr>
          <p:cNvPr id="18" name="object 18"/>
          <p:cNvSpPr txBox="1"/>
          <p:nvPr/>
        </p:nvSpPr>
        <p:spPr>
          <a:xfrm>
            <a:off x="3611371" y="4472432"/>
            <a:ext cx="5450840" cy="330835"/>
          </a:xfrm>
          <a:prstGeom prst="rect">
            <a:avLst/>
          </a:prstGeom>
        </p:spPr>
        <p:txBody>
          <a:bodyPr vert="horz" wrap="square" lIns="0" tIns="12700" rIns="0" bIns="0" rtlCol="0">
            <a:spAutoFit/>
          </a:bodyPr>
          <a:lstStyle/>
          <a:p>
            <a:pPr marL="12700">
              <a:lnSpc>
                <a:spcPct val="100000"/>
              </a:lnSpc>
              <a:spcBef>
                <a:spcPts val="100"/>
              </a:spcBef>
            </a:pPr>
            <a:r>
              <a:rPr sz="2000" b="0" u="sng" spc="165" dirty="0">
                <a:solidFill>
                  <a:srgbClr val="C00000"/>
                </a:solidFill>
                <a:uFill>
                  <a:solidFill>
                    <a:srgbClr val="C00000"/>
                  </a:solidFill>
                </a:uFill>
                <a:latin typeface="Calibri Light"/>
                <a:cs typeface="Calibri Light"/>
              </a:rPr>
              <a:t>summaries/research-</a:t>
            </a:r>
            <a:r>
              <a:rPr sz="2000" b="0" u="sng" spc="-265" dirty="0">
                <a:solidFill>
                  <a:srgbClr val="C00000"/>
                </a:solidFill>
                <a:uFill>
                  <a:solidFill>
                    <a:srgbClr val="C00000"/>
                  </a:solidFill>
                </a:uFill>
                <a:latin typeface="Calibri Light"/>
                <a:cs typeface="Calibri Light"/>
              </a:rPr>
              <a:t> </a:t>
            </a:r>
            <a:r>
              <a:rPr sz="2000" b="0" u="sng" spc="150" dirty="0">
                <a:solidFill>
                  <a:srgbClr val="C00000"/>
                </a:solidFill>
                <a:uFill>
                  <a:solidFill>
                    <a:srgbClr val="C00000"/>
                  </a:solidFill>
                </a:uFill>
                <a:latin typeface="Calibri Light"/>
                <a:cs typeface="Calibri Light"/>
              </a:rPr>
              <a:t>summaries/smokefree/</a:t>
            </a:r>
            <a:endParaRPr sz="2000">
              <a:latin typeface="Calibri Light"/>
              <a:cs typeface="Calibri Light"/>
            </a:endParaRPr>
          </a:p>
        </p:txBody>
      </p:sp>
      <p:sp>
        <p:nvSpPr>
          <p:cNvPr id="19" name="object 19"/>
          <p:cNvSpPr txBox="1"/>
          <p:nvPr/>
        </p:nvSpPr>
        <p:spPr>
          <a:xfrm>
            <a:off x="771855" y="4685791"/>
            <a:ext cx="2865120" cy="330835"/>
          </a:xfrm>
          <a:prstGeom prst="rect">
            <a:avLst/>
          </a:prstGeom>
        </p:spPr>
        <p:txBody>
          <a:bodyPr vert="horz" wrap="square" lIns="0" tIns="12700" rIns="0" bIns="0" rtlCol="0">
            <a:spAutoFit/>
          </a:bodyPr>
          <a:lstStyle/>
          <a:p>
            <a:pPr marL="12700">
              <a:lnSpc>
                <a:spcPct val="100000"/>
              </a:lnSpc>
              <a:spcBef>
                <a:spcPts val="100"/>
              </a:spcBef>
            </a:pPr>
            <a:r>
              <a:rPr sz="2000" b="0" spc="-10" dirty="0">
                <a:solidFill>
                  <a:srgbClr val="C00000"/>
                </a:solidFill>
                <a:latin typeface="Calibri Light"/>
                <a:cs typeface="Calibri Light"/>
              </a:rPr>
              <a:t>[</a:t>
            </a:r>
            <a:r>
              <a:rPr sz="2000" b="0" spc="-250" dirty="0">
                <a:solidFill>
                  <a:srgbClr val="C00000"/>
                </a:solidFill>
                <a:latin typeface="Calibri Light"/>
                <a:cs typeface="Calibri Light"/>
              </a:rPr>
              <a:t> </a:t>
            </a:r>
            <a:r>
              <a:rPr sz="2000" b="0" spc="155" dirty="0">
                <a:solidFill>
                  <a:srgbClr val="C00000"/>
                </a:solidFill>
                <a:latin typeface="Calibri Light"/>
                <a:cs typeface="Calibri Light"/>
              </a:rPr>
              <a:t>accessed</a:t>
            </a:r>
            <a:r>
              <a:rPr sz="2000" b="0" spc="370" dirty="0">
                <a:solidFill>
                  <a:srgbClr val="C00000"/>
                </a:solidFill>
                <a:latin typeface="Calibri Light"/>
                <a:cs typeface="Calibri Light"/>
              </a:rPr>
              <a:t> </a:t>
            </a:r>
            <a:r>
              <a:rPr sz="2000" b="0" spc="95" dirty="0">
                <a:solidFill>
                  <a:srgbClr val="C00000"/>
                </a:solidFill>
                <a:latin typeface="Calibri Light"/>
                <a:cs typeface="Calibri Light"/>
              </a:rPr>
              <a:t>21</a:t>
            </a:r>
            <a:r>
              <a:rPr sz="2000" b="0" spc="380" dirty="0">
                <a:solidFill>
                  <a:srgbClr val="C00000"/>
                </a:solidFill>
                <a:latin typeface="Calibri Light"/>
                <a:cs typeface="Calibri Light"/>
              </a:rPr>
              <a:t> </a:t>
            </a:r>
            <a:r>
              <a:rPr sz="2000" b="0" spc="95" dirty="0">
                <a:solidFill>
                  <a:srgbClr val="C00000"/>
                </a:solidFill>
                <a:latin typeface="Calibri Light"/>
                <a:cs typeface="Calibri Light"/>
              </a:rPr>
              <a:t>09</a:t>
            </a:r>
            <a:r>
              <a:rPr sz="2000" b="0" spc="380" dirty="0">
                <a:solidFill>
                  <a:srgbClr val="C00000"/>
                </a:solidFill>
                <a:latin typeface="Calibri Light"/>
                <a:cs typeface="Calibri Light"/>
              </a:rPr>
              <a:t> </a:t>
            </a:r>
            <a:r>
              <a:rPr sz="2000" b="0" spc="145" dirty="0">
                <a:solidFill>
                  <a:srgbClr val="C00000"/>
                </a:solidFill>
                <a:latin typeface="Calibri Light"/>
                <a:cs typeface="Calibri Light"/>
              </a:rPr>
              <a:t>2026].</a:t>
            </a:r>
            <a:endParaRPr sz="2000">
              <a:latin typeface="Calibri Light"/>
              <a:cs typeface="Calibri Light"/>
            </a:endParaRPr>
          </a:p>
        </p:txBody>
      </p:sp>
      <p:sp>
        <p:nvSpPr>
          <p:cNvPr id="20" name="object 20"/>
          <p:cNvSpPr txBox="1"/>
          <p:nvPr/>
        </p:nvSpPr>
        <p:spPr>
          <a:xfrm>
            <a:off x="428955" y="5077459"/>
            <a:ext cx="11473815" cy="330835"/>
          </a:xfrm>
          <a:prstGeom prst="rect">
            <a:avLst/>
          </a:prstGeom>
        </p:spPr>
        <p:txBody>
          <a:bodyPr vert="horz" wrap="square" lIns="0" tIns="12700" rIns="0" bIns="0" rtlCol="0">
            <a:spAutoFit/>
          </a:bodyPr>
          <a:lstStyle/>
          <a:p>
            <a:pPr marL="354965" indent="-342265">
              <a:lnSpc>
                <a:spcPct val="100000"/>
              </a:lnSpc>
              <a:spcBef>
                <a:spcPts val="100"/>
              </a:spcBef>
              <a:buClr>
                <a:srgbClr val="E38312"/>
              </a:buClr>
              <a:buFont typeface="Arial"/>
              <a:buChar char="•"/>
              <a:tabLst>
                <a:tab pos="354965" algn="l"/>
                <a:tab pos="1550035" algn="l"/>
                <a:tab pos="2263775" algn="l"/>
                <a:tab pos="3763645" algn="l"/>
                <a:tab pos="4176395" algn="l"/>
                <a:tab pos="5130165" algn="l"/>
                <a:tab pos="5661025" algn="l"/>
                <a:tab pos="7160895" algn="l"/>
                <a:tab pos="7896859" algn="l"/>
                <a:tab pos="9058275" algn="l"/>
                <a:tab pos="9530715" algn="l"/>
                <a:tab pos="11182985" algn="l"/>
              </a:tabLst>
            </a:pPr>
            <a:r>
              <a:rPr sz="2000" b="0" spc="125" dirty="0">
                <a:solidFill>
                  <a:srgbClr val="C00000"/>
                </a:solidFill>
                <a:latin typeface="Calibri Light"/>
                <a:cs typeface="Calibri Light"/>
              </a:rPr>
              <a:t>Onwuzo,</a:t>
            </a:r>
            <a:r>
              <a:rPr sz="2000" b="0" dirty="0">
                <a:solidFill>
                  <a:srgbClr val="C00000"/>
                </a:solidFill>
                <a:latin typeface="Calibri Light"/>
                <a:cs typeface="Calibri Light"/>
              </a:rPr>
              <a:t>	</a:t>
            </a:r>
            <a:r>
              <a:rPr sz="2000" b="0" spc="85" dirty="0">
                <a:solidFill>
                  <a:srgbClr val="C00000"/>
                </a:solidFill>
                <a:latin typeface="Calibri Light"/>
                <a:cs typeface="Calibri Light"/>
              </a:rPr>
              <a:t>c.</a:t>
            </a:r>
            <a:r>
              <a:rPr sz="2000" b="0" spc="-270" dirty="0">
                <a:solidFill>
                  <a:srgbClr val="C00000"/>
                </a:solidFill>
                <a:latin typeface="Calibri Light"/>
                <a:cs typeface="Calibri Light"/>
              </a:rPr>
              <a:t> </a:t>
            </a:r>
            <a:r>
              <a:rPr sz="2000" b="0" spc="90" dirty="0">
                <a:solidFill>
                  <a:srgbClr val="C00000"/>
                </a:solidFill>
                <a:latin typeface="Calibri Light"/>
                <a:cs typeface="Calibri Light"/>
              </a:rPr>
              <a:t>N.,</a:t>
            </a:r>
            <a:r>
              <a:rPr sz="2000" b="0" dirty="0">
                <a:solidFill>
                  <a:srgbClr val="C00000"/>
                </a:solidFill>
                <a:latin typeface="Calibri Light"/>
                <a:cs typeface="Calibri Light"/>
              </a:rPr>
              <a:t>	</a:t>
            </a:r>
            <a:r>
              <a:rPr sz="2000" b="0" spc="135" dirty="0">
                <a:solidFill>
                  <a:srgbClr val="C00000"/>
                </a:solidFill>
                <a:latin typeface="Calibri Light"/>
                <a:cs typeface="Calibri Light"/>
              </a:rPr>
              <a:t>Olukorode,</a:t>
            </a:r>
            <a:r>
              <a:rPr sz="2000" b="0" dirty="0">
                <a:solidFill>
                  <a:srgbClr val="C00000"/>
                </a:solidFill>
                <a:latin typeface="Calibri Light"/>
                <a:cs typeface="Calibri Light"/>
              </a:rPr>
              <a:t>	</a:t>
            </a:r>
            <a:r>
              <a:rPr sz="2000" b="0" spc="90" dirty="0">
                <a:solidFill>
                  <a:srgbClr val="C00000"/>
                </a:solidFill>
                <a:latin typeface="Calibri Light"/>
                <a:cs typeface="Calibri Light"/>
              </a:rPr>
              <a:t>J.,</a:t>
            </a:r>
            <a:r>
              <a:rPr sz="2000" b="0" dirty="0">
                <a:solidFill>
                  <a:srgbClr val="C00000"/>
                </a:solidFill>
                <a:latin typeface="Calibri Light"/>
                <a:cs typeface="Calibri Light"/>
              </a:rPr>
              <a:t>	</a:t>
            </a:r>
            <a:r>
              <a:rPr sz="2000" b="0" spc="135" dirty="0">
                <a:solidFill>
                  <a:srgbClr val="C00000"/>
                </a:solidFill>
                <a:latin typeface="Calibri Light"/>
                <a:cs typeface="Calibri Light"/>
              </a:rPr>
              <a:t>Sange,</a:t>
            </a:r>
            <a:r>
              <a:rPr sz="2000" b="0" dirty="0">
                <a:solidFill>
                  <a:srgbClr val="C00000"/>
                </a:solidFill>
                <a:latin typeface="Calibri Light"/>
                <a:cs typeface="Calibri Light"/>
              </a:rPr>
              <a:t>	</a:t>
            </a:r>
            <a:r>
              <a:rPr sz="2000" b="0" spc="-25" dirty="0">
                <a:solidFill>
                  <a:srgbClr val="C00000"/>
                </a:solidFill>
                <a:latin typeface="Calibri Light"/>
                <a:cs typeface="Calibri Light"/>
              </a:rPr>
              <a:t>W.,</a:t>
            </a:r>
            <a:r>
              <a:rPr sz="2000" b="0" dirty="0">
                <a:solidFill>
                  <a:srgbClr val="C00000"/>
                </a:solidFill>
                <a:latin typeface="Calibri Light"/>
                <a:cs typeface="Calibri Light"/>
              </a:rPr>
              <a:t>	</a:t>
            </a:r>
            <a:r>
              <a:rPr sz="2000" b="0" spc="140" dirty="0">
                <a:solidFill>
                  <a:srgbClr val="C00000"/>
                </a:solidFill>
                <a:latin typeface="Calibri Light"/>
                <a:cs typeface="Calibri Light"/>
              </a:rPr>
              <a:t>Orimoloye,</a:t>
            </a:r>
            <a:r>
              <a:rPr sz="2000" b="0" dirty="0">
                <a:solidFill>
                  <a:srgbClr val="C00000"/>
                </a:solidFill>
                <a:latin typeface="Calibri Light"/>
                <a:cs typeface="Calibri Light"/>
              </a:rPr>
              <a:t>	</a:t>
            </a:r>
            <a:r>
              <a:rPr sz="2000" b="0" spc="60" dirty="0">
                <a:solidFill>
                  <a:srgbClr val="C00000"/>
                </a:solidFill>
                <a:latin typeface="Calibri Light"/>
                <a:cs typeface="Calibri Light"/>
              </a:rPr>
              <a:t>D.</a:t>
            </a:r>
            <a:r>
              <a:rPr sz="2000" b="0" spc="-254" dirty="0">
                <a:solidFill>
                  <a:srgbClr val="C00000"/>
                </a:solidFill>
                <a:latin typeface="Calibri Light"/>
                <a:cs typeface="Calibri Light"/>
              </a:rPr>
              <a:t> </a:t>
            </a:r>
            <a:r>
              <a:rPr sz="2000" b="0" spc="95" dirty="0">
                <a:solidFill>
                  <a:srgbClr val="C00000"/>
                </a:solidFill>
                <a:latin typeface="Calibri Light"/>
                <a:cs typeface="Calibri Light"/>
              </a:rPr>
              <a:t>A.,</a:t>
            </a:r>
            <a:r>
              <a:rPr sz="2000" b="0" dirty="0">
                <a:solidFill>
                  <a:srgbClr val="C00000"/>
                </a:solidFill>
                <a:latin typeface="Calibri Light"/>
                <a:cs typeface="Calibri Light"/>
              </a:rPr>
              <a:t>	</a:t>
            </a:r>
            <a:r>
              <a:rPr sz="2000" b="0" spc="135" dirty="0">
                <a:solidFill>
                  <a:srgbClr val="C00000"/>
                </a:solidFill>
                <a:latin typeface="Calibri Light"/>
                <a:cs typeface="Calibri Light"/>
              </a:rPr>
              <a:t>Udojike,</a:t>
            </a:r>
            <a:r>
              <a:rPr sz="2000" b="0" dirty="0">
                <a:solidFill>
                  <a:srgbClr val="C00000"/>
                </a:solidFill>
                <a:latin typeface="Calibri Light"/>
                <a:cs typeface="Calibri Light"/>
              </a:rPr>
              <a:t>	</a:t>
            </a:r>
            <a:r>
              <a:rPr sz="2000" b="0" spc="90" dirty="0">
                <a:solidFill>
                  <a:srgbClr val="C00000"/>
                </a:solidFill>
                <a:latin typeface="Calibri Light"/>
                <a:cs typeface="Calibri Light"/>
              </a:rPr>
              <a:t>C.,</a:t>
            </a:r>
            <a:r>
              <a:rPr sz="2000" b="0" dirty="0">
                <a:solidFill>
                  <a:srgbClr val="C00000"/>
                </a:solidFill>
                <a:latin typeface="Calibri Light"/>
                <a:cs typeface="Calibri Light"/>
              </a:rPr>
              <a:t>	</a:t>
            </a:r>
            <a:r>
              <a:rPr sz="2000" b="0" spc="140" dirty="0">
                <a:solidFill>
                  <a:srgbClr val="C00000"/>
                </a:solidFill>
                <a:latin typeface="Calibri Light"/>
                <a:cs typeface="Calibri Light"/>
              </a:rPr>
              <a:t>Omoragbon,</a:t>
            </a:r>
            <a:r>
              <a:rPr sz="2000" b="0" dirty="0">
                <a:solidFill>
                  <a:srgbClr val="C00000"/>
                </a:solidFill>
                <a:latin typeface="Calibri Light"/>
                <a:cs typeface="Calibri Light"/>
              </a:rPr>
              <a:t>	</a:t>
            </a:r>
            <a:r>
              <a:rPr sz="2000" b="0" spc="95" dirty="0">
                <a:solidFill>
                  <a:srgbClr val="C00000"/>
                </a:solidFill>
                <a:latin typeface="Calibri Light"/>
                <a:cs typeface="Calibri Light"/>
              </a:rPr>
              <a:t>L.,</a:t>
            </a:r>
            <a:endParaRPr sz="2000">
              <a:latin typeface="Calibri Light"/>
              <a:cs typeface="Calibri Light"/>
            </a:endParaRPr>
          </a:p>
        </p:txBody>
      </p:sp>
      <p:sp>
        <p:nvSpPr>
          <p:cNvPr id="21" name="object 21"/>
          <p:cNvSpPr txBox="1"/>
          <p:nvPr/>
        </p:nvSpPr>
        <p:spPr>
          <a:xfrm>
            <a:off x="771855" y="5290515"/>
            <a:ext cx="11135995" cy="758190"/>
          </a:xfrm>
          <a:prstGeom prst="rect">
            <a:avLst/>
          </a:prstGeom>
        </p:spPr>
        <p:txBody>
          <a:bodyPr vert="horz" wrap="square" lIns="0" tIns="104139" rIns="0" bIns="0" rtlCol="0">
            <a:spAutoFit/>
          </a:bodyPr>
          <a:lstStyle/>
          <a:p>
            <a:pPr marL="12700" marR="5080" algn="just">
              <a:lnSpc>
                <a:spcPct val="70100"/>
              </a:lnSpc>
              <a:spcBef>
                <a:spcPts val="819"/>
              </a:spcBef>
            </a:pPr>
            <a:r>
              <a:rPr sz="2000" b="0" spc="170" dirty="0">
                <a:solidFill>
                  <a:srgbClr val="C00000"/>
                </a:solidFill>
                <a:latin typeface="Calibri Light"/>
                <a:cs typeface="Calibri Light"/>
              </a:rPr>
              <a:t>H</a:t>
            </a:r>
            <a:r>
              <a:rPr sz="2000" b="0" spc="180" dirty="0">
                <a:solidFill>
                  <a:srgbClr val="C00000"/>
                </a:solidFill>
                <a:latin typeface="Calibri Light"/>
                <a:cs typeface="Calibri Light"/>
              </a:rPr>
              <a:t>assa</a:t>
            </a:r>
            <a:r>
              <a:rPr sz="2000" b="0" spc="175" dirty="0">
                <a:solidFill>
                  <a:srgbClr val="C00000"/>
                </a:solidFill>
                <a:latin typeface="Calibri Light"/>
                <a:cs typeface="Calibri Light"/>
              </a:rPr>
              <a:t>n</a:t>
            </a:r>
            <a:r>
              <a:rPr sz="2000" b="0" dirty="0">
                <a:solidFill>
                  <a:srgbClr val="C00000"/>
                </a:solidFill>
                <a:latin typeface="Calibri Light"/>
                <a:cs typeface="Calibri Light"/>
              </a:rPr>
              <a:t>,</a:t>
            </a:r>
            <a:r>
              <a:rPr sz="2000" b="0" spc="580" dirty="0">
                <a:solidFill>
                  <a:srgbClr val="C00000"/>
                </a:solidFill>
                <a:latin typeface="Calibri Light"/>
                <a:cs typeface="Calibri Light"/>
              </a:rPr>
              <a:t> </a:t>
            </a:r>
            <a:r>
              <a:rPr sz="2000" b="0" spc="175" dirty="0">
                <a:solidFill>
                  <a:srgbClr val="C00000"/>
                </a:solidFill>
                <a:latin typeface="Calibri Light"/>
                <a:cs typeface="Calibri Light"/>
              </a:rPr>
              <a:t>A</a:t>
            </a:r>
            <a:r>
              <a:rPr sz="2000" b="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70" dirty="0">
                <a:solidFill>
                  <a:srgbClr val="C00000"/>
                </a:solidFill>
                <a:latin typeface="Calibri Light"/>
                <a:cs typeface="Calibri Light"/>
              </a:rPr>
              <a:t>E</a:t>
            </a:r>
            <a:r>
              <a:rPr sz="2000" b="0" spc="180" dirty="0">
                <a:solidFill>
                  <a:srgbClr val="C00000"/>
                </a:solidFill>
                <a:latin typeface="Calibri Light"/>
                <a:cs typeface="Calibri Light"/>
              </a:rPr>
              <a:t>.</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45" dirty="0">
                <a:solidFill>
                  <a:srgbClr val="C00000"/>
                </a:solidFill>
                <a:latin typeface="Calibri Light"/>
                <a:cs typeface="Calibri Light"/>
              </a:rPr>
              <a:t>Falade,</a:t>
            </a:r>
            <a:r>
              <a:rPr sz="2000" b="0" spc="565" dirty="0">
                <a:solidFill>
                  <a:srgbClr val="C00000"/>
                </a:solidFill>
                <a:latin typeface="Calibri Light"/>
                <a:cs typeface="Calibri Light"/>
              </a:rPr>
              <a:t> </a:t>
            </a:r>
            <a:r>
              <a:rPr sz="2000" b="0" spc="125" dirty="0">
                <a:solidFill>
                  <a:srgbClr val="C00000"/>
                </a:solidFill>
                <a:latin typeface="Calibri Light"/>
                <a:cs typeface="Calibri Light"/>
              </a:rPr>
              <a:t>D</a:t>
            </a:r>
            <a:r>
              <a:rPr sz="2000" b="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165" dirty="0">
                <a:solidFill>
                  <a:srgbClr val="C00000"/>
                </a:solidFill>
                <a:latin typeface="Calibri Light"/>
                <a:cs typeface="Calibri Light"/>
              </a:rPr>
              <a:t>M</a:t>
            </a:r>
            <a:r>
              <a:rPr sz="2000" b="0" spc="190" dirty="0">
                <a:solidFill>
                  <a:srgbClr val="C00000"/>
                </a:solidFill>
                <a:latin typeface="Calibri Light"/>
                <a:cs typeface="Calibri Light"/>
              </a:rPr>
              <a:t>.</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20" dirty="0">
                <a:solidFill>
                  <a:srgbClr val="C00000"/>
                </a:solidFill>
                <a:latin typeface="Calibri Light"/>
                <a:cs typeface="Calibri Light"/>
              </a:rPr>
              <a:t>Omiko,</a:t>
            </a:r>
            <a:r>
              <a:rPr sz="2000" b="0" spc="565" dirty="0">
                <a:solidFill>
                  <a:srgbClr val="C00000"/>
                </a:solidFill>
                <a:latin typeface="Calibri Light"/>
                <a:cs typeface="Calibri Light"/>
              </a:rPr>
              <a:t> </a:t>
            </a:r>
            <a:r>
              <a:rPr sz="2000" b="0" spc="180" dirty="0">
                <a:solidFill>
                  <a:srgbClr val="C00000"/>
                </a:solidFill>
                <a:latin typeface="Calibri Light"/>
                <a:cs typeface="Calibri Light"/>
              </a:rPr>
              <a:t>R</a:t>
            </a:r>
            <a:r>
              <a:rPr sz="2000" b="0" spc="190" dirty="0">
                <a:solidFill>
                  <a:srgbClr val="C00000"/>
                </a:solidFill>
                <a:latin typeface="Calibri Light"/>
                <a:cs typeface="Calibri Light"/>
              </a:rPr>
              <a:t>.</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50" dirty="0">
                <a:solidFill>
                  <a:srgbClr val="C00000"/>
                </a:solidFill>
                <a:latin typeface="Calibri Light"/>
                <a:cs typeface="Calibri Light"/>
              </a:rPr>
              <a:t>Odunaike,</a:t>
            </a:r>
            <a:r>
              <a:rPr sz="2000" b="0" spc="565" dirty="0">
                <a:solidFill>
                  <a:srgbClr val="C00000"/>
                </a:solidFill>
                <a:latin typeface="Calibri Light"/>
                <a:cs typeface="Calibri Light"/>
              </a:rPr>
              <a:t> </a:t>
            </a:r>
            <a:r>
              <a:rPr sz="2000" b="0" spc="150" dirty="0">
                <a:solidFill>
                  <a:srgbClr val="C00000"/>
                </a:solidFill>
                <a:latin typeface="Calibri Light"/>
                <a:cs typeface="Calibri Light"/>
              </a:rPr>
              <a:t>O</a:t>
            </a:r>
            <a:r>
              <a:rPr sz="2000" b="0" dirty="0">
                <a:solidFill>
                  <a:srgbClr val="C00000"/>
                </a:solidFill>
                <a:latin typeface="Calibri Light"/>
                <a:cs typeface="Calibri Light"/>
              </a:rPr>
              <a:t>.</a:t>
            </a:r>
            <a:r>
              <a:rPr sz="2000" b="0" spc="-275" dirty="0">
                <a:solidFill>
                  <a:srgbClr val="C00000"/>
                </a:solidFill>
                <a:latin typeface="Calibri Light"/>
                <a:cs typeface="Calibri Light"/>
              </a:rPr>
              <a:t> </a:t>
            </a:r>
            <a:r>
              <a:rPr sz="2000" b="0" spc="170" dirty="0">
                <a:solidFill>
                  <a:srgbClr val="C00000"/>
                </a:solidFill>
                <a:latin typeface="Calibri Light"/>
                <a:cs typeface="Calibri Light"/>
              </a:rPr>
              <a:t>S</a:t>
            </a:r>
            <a:r>
              <a:rPr sz="2000" b="0" dirty="0">
                <a:solidFill>
                  <a:srgbClr val="C00000"/>
                </a:solidFill>
                <a:latin typeface="Calibri Light"/>
                <a:cs typeface="Calibri Light"/>
              </a:rPr>
              <a:t>.</a:t>
            </a:r>
            <a:r>
              <a:rPr sz="2000" b="0" spc="575" dirty="0">
                <a:solidFill>
                  <a:srgbClr val="C00000"/>
                </a:solidFill>
                <a:latin typeface="Calibri Light"/>
                <a:cs typeface="Calibri Light"/>
              </a:rPr>
              <a:t> </a:t>
            </a:r>
            <a:r>
              <a:rPr sz="2000" b="0" spc="175" dirty="0">
                <a:solidFill>
                  <a:srgbClr val="C00000"/>
                </a:solidFill>
                <a:latin typeface="Calibri Light"/>
                <a:cs typeface="Calibri Light"/>
              </a:rPr>
              <a:t>An</a:t>
            </a:r>
            <a:r>
              <a:rPr sz="2000" b="0" dirty="0">
                <a:solidFill>
                  <a:srgbClr val="C00000"/>
                </a:solidFill>
                <a:latin typeface="Calibri Light"/>
                <a:cs typeface="Calibri Light"/>
              </a:rPr>
              <a:t>d</a:t>
            </a:r>
            <a:r>
              <a:rPr sz="2000" b="0" spc="545" dirty="0">
                <a:solidFill>
                  <a:srgbClr val="C00000"/>
                </a:solidFill>
                <a:latin typeface="Calibri Light"/>
                <a:cs typeface="Calibri Light"/>
              </a:rPr>
              <a:t> </a:t>
            </a:r>
            <a:r>
              <a:rPr sz="2000" b="0" spc="140" dirty="0">
                <a:solidFill>
                  <a:srgbClr val="C00000"/>
                </a:solidFill>
                <a:latin typeface="Calibri Light"/>
                <a:cs typeface="Calibri Light"/>
              </a:rPr>
              <a:t>adams-</a:t>
            </a:r>
            <a:r>
              <a:rPr sz="2000" b="0" spc="-275" dirty="0">
                <a:solidFill>
                  <a:srgbClr val="C00000"/>
                </a:solidFill>
                <a:latin typeface="Calibri Light"/>
                <a:cs typeface="Calibri Light"/>
              </a:rPr>
              <a:t> </a:t>
            </a:r>
            <a:r>
              <a:rPr sz="2000" b="0" spc="135" dirty="0">
                <a:solidFill>
                  <a:srgbClr val="C00000"/>
                </a:solidFill>
                <a:latin typeface="Calibri Light"/>
                <a:cs typeface="Calibri Light"/>
              </a:rPr>
              <a:t>momoh,</a:t>
            </a:r>
            <a:r>
              <a:rPr sz="2000" b="0" spc="575" dirty="0">
                <a:solidFill>
                  <a:srgbClr val="C00000"/>
                </a:solidFill>
                <a:latin typeface="Calibri Light"/>
                <a:cs typeface="Calibri Light"/>
              </a:rPr>
              <a:t> </a:t>
            </a:r>
            <a:r>
              <a:rPr sz="2000" b="0" spc="-110" dirty="0">
                <a:solidFill>
                  <a:srgbClr val="C00000"/>
                </a:solidFill>
                <a:latin typeface="Calibri Light"/>
                <a:cs typeface="Calibri Light"/>
              </a:rPr>
              <a:t>P</a:t>
            </a:r>
            <a:r>
              <a:rPr sz="2000" b="0" dirty="0">
                <a:solidFill>
                  <a:srgbClr val="C00000"/>
                </a:solidFill>
                <a:latin typeface="Calibri Light"/>
                <a:cs typeface="Calibri Light"/>
              </a:rPr>
              <a:t>.</a:t>
            </a:r>
            <a:r>
              <a:rPr sz="2000" b="0" spc="-250" dirty="0">
                <a:solidFill>
                  <a:srgbClr val="C00000"/>
                </a:solidFill>
                <a:latin typeface="Calibri Light"/>
                <a:cs typeface="Calibri Light"/>
              </a:rPr>
              <a:t> </a:t>
            </a:r>
            <a:r>
              <a:rPr sz="2000" b="0" spc="175" dirty="0">
                <a:solidFill>
                  <a:srgbClr val="C00000"/>
                </a:solidFill>
                <a:latin typeface="Calibri Light"/>
                <a:cs typeface="Calibri Light"/>
              </a:rPr>
              <a:t>A</a:t>
            </a:r>
            <a:r>
              <a:rPr sz="2000" b="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80" dirty="0">
                <a:solidFill>
                  <a:srgbClr val="C00000"/>
                </a:solidFill>
                <a:latin typeface="Calibri Light"/>
                <a:cs typeface="Calibri Light"/>
              </a:rPr>
              <a:t>2</a:t>
            </a:r>
            <a:r>
              <a:rPr sz="2000" b="0" spc="165" dirty="0">
                <a:solidFill>
                  <a:srgbClr val="C00000"/>
                </a:solidFill>
                <a:latin typeface="Calibri Light"/>
                <a:cs typeface="Calibri Light"/>
              </a:rPr>
              <a:t>0</a:t>
            </a:r>
            <a:r>
              <a:rPr sz="2000" b="0" spc="180" dirty="0">
                <a:solidFill>
                  <a:srgbClr val="C00000"/>
                </a:solidFill>
                <a:latin typeface="Calibri Light"/>
                <a:cs typeface="Calibri Light"/>
              </a:rPr>
              <a:t>2</a:t>
            </a:r>
            <a:r>
              <a:rPr sz="2000" b="0" dirty="0">
                <a:solidFill>
                  <a:srgbClr val="C00000"/>
                </a:solidFill>
                <a:latin typeface="Calibri Light"/>
                <a:cs typeface="Calibri Light"/>
              </a:rPr>
              <a:t>4</a:t>
            </a:r>
            <a:r>
              <a:rPr sz="2000" b="0" spc="-26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565" dirty="0">
                <a:solidFill>
                  <a:srgbClr val="C00000"/>
                </a:solidFill>
                <a:latin typeface="Calibri Light"/>
                <a:cs typeface="Calibri Light"/>
              </a:rPr>
              <a:t> </a:t>
            </a:r>
            <a:r>
              <a:rPr sz="2000" b="0" spc="20" dirty="0">
                <a:solidFill>
                  <a:srgbClr val="C00000"/>
                </a:solidFill>
                <a:latin typeface="Calibri Light"/>
                <a:cs typeface="Calibri Light"/>
              </a:rPr>
              <a:t>‘A </a:t>
            </a:r>
            <a:r>
              <a:rPr sz="2000" b="0" spc="145" dirty="0">
                <a:solidFill>
                  <a:srgbClr val="C00000"/>
                </a:solidFill>
                <a:latin typeface="Calibri Light"/>
                <a:cs typeface="Calibri Light"/>
              </a:rPr>
              <a:t>review</a:t>
            </a:r>
            <a:r>
              <a:rPr sz="2000" b="0" spc="605" dirty="0">
                <a:solidFill>
                  <a:srgbClr val="C00000"/>
                </a:solidFill>
                <a:latin typeface="Calibri Light"/>
                <a:cs typeface="Calibri Light"/>
              </a:rPr>
              <a:t> </a:t>
            </a:r>
            <a:r>
              <a:rPr sz="2000" b="0" spc="190" dirty="0">
                <a:solidFill>
                  <a:srgbClr val="C00000"/>
                </a:solidFill>
                <a:latin typeface="Calibri Light"/>
                <a:cs typeface="Calibri Light"/>
              </a:rPr>
              <a:t>o</a:t>
            </a:r>
            <a:r>
              <a:rPr sz="2000" b="0" dirty="0">
                <a:solidFill>
                  <a:srgbClr val="C00000"/>
                </a:solidFill>
                <a:latin typeface="Calibri Light"/>
                <a:cs typeface="Calibri Light"/>
              </a:rPr>
              <a:t>f</a:t>
            </a:r>
            <a:r>
              <a:rPr sz="2000" b="0" spc="625" dirty="0">
                <a:solidFill>
                  <a:srgbClr val="C00000"/>
                </a:solidFill>
                <a:latin typeface="Calibri Light"/>
                <a:cs typeface="Calibri Light"/>
              </a:rPr>
              <a:t> </a:t>
            </a:r>
            <a:r>
              <a:rPr sz="2000" b="0" spc="145" dirty="0">
                <a:solidFill>
                  <a:srgbClr val="C00000"/>
                </a:solidFill>
                <a:latin typeface="Calibri Light"/>
                <a:cs typeface="Calibri Light"/>
              </a:rPr>
              <a:t>smoking</a:t>
            </a:r>
            <a:r>
              <a:rPr sz="2000" b="0" spc="630" dirty="0">
                <a:solidFill>
                  <a:srgbClr val="C00000"/>
                </a:solidFill>
                <a:latin typeface="Calibri Light"/>
                <a:cs typeface="Calibri Light"/>
              </a:rPr>
              <a:t> </a:t>
            </a:r>
            <a:r>
              <a:rPr sz="2000" b="0" spc="155" dirty="0">
                <a:solidFill>
                  <a:srgbClr val="C00000"/>
                </a:solidFill>
                <a:latin typeface="Calibri Light"/>
                <a:cs typeface="Calibri Light"/>
              </a:rPr>
              <a:t>cessation</a:t>
            </a:r>
            <a:r>
              <a:rPr sz="2000" b="0" spc="630" dirty="0">
                <a:solidFill>
                  <a:srgbClr val="C00000"/>
                </a:solidFill>
                <a:latin typeface="Calibri Light"/>
                <a:cs typeface="Calibri Light"/>
              </a:rPr>
              <a:t> </a:t>
            </a:r>
            <a:r>
              <a:rPr sz="2000" b="0" spc="165" dirty="0">
                <a:solidFill>
                  <a:srgbClr val="C00000"/>
                </a:solidFill>
                <a:latin typeface="Calibri Light"/>
                <a:cs typeface="Calibri Light"/>
              </a:rPr>
              <a:t>interventions:</a:t>
            </a:r>
            <a:r>
              <a:rPr sz="2000" b="0" spc="630" dirty="0">
                <a:solidFill>
                  <a:srgbClr val="C00000"/>
                </a:solidFill>
                <a:latin typeface="Calibri Light"/>
                <a:cs typeface="Calibri Light"/>
              </a:rPr>
              <a:t> </a:t>
            </a:r>
            <a:r>
              <a:rPr sz="2000" b="0" spc="130" dirty="0">
                <a:solidFill>
                  <a:srgbClr val="C00000"/>
                </a:solidFill>
                <a:latin typeface="Calibri Light"/>
                <a:cs typeface="Calibri Light"/>
              </a:rPr>
              <a:t>efficacy,</a:t>
            </a:r>
            <a:r>
              <a:rPr sz="2000" b="0" spc="630" dirty="0">
                <a:solidFill>
                  <a:srgbClr val="C00000"/>
                </a:solidFill>
                <a:latin typeface="Calibri Light"/>
                <a:cs typeface="Calibri Light"/>
              </a:rPr>
              <a:t> </a:t>
            </a:r>
            <a:r>
              <a:rPr sz="2000" b="0" spc="150" dirty="0">
                <a:solidFill>
                  <a:srgbClr val="C00000"/>
                </a:solidFill>
                <a:latin typeface="Calibri Light"/>
                <a:cs typeface="Calibri Light"/>
              </a:rPr>
              <a:t>strategies</a:t>
            </a:r>
            <a:r>
              <a:rPr sz="2000" b="0" spc="625" dirty="0">
                <a:solidFill>
                  <a:srgbClr val="C00000"/>
                </a:solidFill>
                <a:latin typeface="Calibri Light"/>
                <a:cs typeface="Calibri Light"/>
              </a:rPr>
              <a:t> </a:t>
            </a:r>
            <a:r>
              <a:rPr sz="2000" b="0" spc="95" dirty="0">
                <a:solidFill>
                  <a:srgbClr val="C00000"/>
                </a:solidFill>
                <a:latin typeface="Calibri Light"/>
                <a:cs typeface="Calibri Light"/>
              </a:rPr>
              <a:t>for</a:t>
            </a:r>
            <a:r>
              <a:rPr sz="2000" b="0" spc="635" dirty="0">
                <a:solidFill>
                  <a:srgbClr val="C00000"/>
                </a:solidFill>
                <a:latin typeface="Calibri Light"/>
                <a:cs typeface="Calibri Light"/>
              </a:rPr>
              <a:t> </a:t>
            </a:r>
            <a:r>
              <a:rPr sz="2000" b="0" spc="155" dirty="0">
                <a:solidFill>
                  <a:srgbClr val="C00000"/>
                </a:solidFill>
                <a:latin typeface="Calibri Light"/>
                <a:cs typeface="Calibri Light"/>
              </a:rPr>
              <a:t>implementation,</a:t>
            </a:r>
            <a:r>
              <a:rPr sz="2000" b="0" spc="655" dirty="0">
                <a:solidFill>
                  <a:srgbClr val="C00000"/>
                </a:solidFill>
                <a:latin typeface="Calibri Light"/>
                <a:cs typeface="Calibri Light"/>
              </a:rPr>
              <a:t> </a:t>
            </a:r>
            <a:r>
              <a:rPr sz="2000" b="0" spc="180" dirty="0">
                <a:solidFill>
                  <a:srgbClr val="C00000"/>
                </a:solidFill>
                <a:latin typeface="Calibri Light"/>
                <a:cs typeface="Calibri Light"/>
              </a:rPr>
              <a:t>an</a:t>
            </a:r>
            <a:r>
              <a:rPr sz="2000" b="0" dirty="0">
                <a:solidFill>
                  <a:srgbClr val="C00000"/>
                </a:solidFill>
                <a:latin typeface="Calibri Light"/>
                <a:cs typeface="Calibri Light"/>
              </a:rPr>
              <a:t>d </a:t>
            </a:r>
            <a:r>
              <a:rPr sz="2000" b="0" spc="145" dirty="0">
                <a:solidFill>
                  <a:srgbClr val="C00000"/>
                </a:solidFill>
                <a:latin typeface="Calibri Light"/>
                <a:cs typeface="Calibri Light"/>
              </a:rPr>
              <a:t>future</a:t>
            </a:r>
            <a:r>
              <a:rPr sz="2000" b="0" spc="355" dirty="0">
                <a:solidFill>
                  <a:srgbClr val="C00000"/>
                </a:solidFill>
                <a:latin typeface="Calibri Light"/>
                <a:cs typeface="Calibri Light"/>
              </a:rPr>
              <a:t> </a:t>
            </a:r>
            <a:r>
              <a:rPr sz="2000" b="0" spc="155" dirty="0">
                <a:solidFill>
                  <a:srgbClr val="C00000"/>
                </a:solidFill>
                <a:latin typeface="Calibri Light"/>
                <a:cs typeface="Calibri Light"/>
              </a:rPr>
              <a:t>directions.’</a:t>
            </a:r>
            <a:r>
              <a:rPr sz="2000" b="0" spc="335" dirty="0">
                <a:solidFill>
                  <a:srgbClr val="C00000"/>
                </a:solidFill>
                <a:latin typeface="Calibri Light"/>
                <a:cs typeface="Calibri Light"/>
              </a:rPr>
              <a:t> </a:t>
            </a:r>
            <a:r>
              <a:rPr sz="2000" b="0" i="1" spc="150" dirty="0">
                <a:solidFill>
                  <a:srgbClr val="C00000"/>
                </a:solidFill>
                <a:latin typeface="Calibri Light"/>
                <a:cs typeface="Calibri Light"/>
              </a:rPr>
              <a:t>Cureus</a:t>
            </a:r>
            <a:r>
              <a:rPr sz="2000" b="0" i="1" spc="-265" dirty="0">
                <a:solidFill>
                  <a:srgbClr val="C00000"/>
                </a:solidFill>
                <a:latin typeface="Calibri Light"/>
                <a:cs typeface="Calibri Light"/>
              </a:rPr>
              <a:t> </a:t>
            </a:r>
            <a:r>
              <a:rPr sz="2000" b="0" dirty="0">
                <a:solidFill>
                  <a:srgbClr val="C00000"/>
                </a:solidFill>
                <a:latin typeface="Calibri Light"/>
                <a:cs typeface="Calibri Light"/>
              </a:rPr>
              <a:t>,</a:t>
            </a:r>
            <a:r>
              <a:rPr sz="2000" b="0" spc="335" dirty="0">
                <a:solidFill>
                  <a:srgbClr val="C00000"/>
                </a:solidFill>
                <a:latin typeface="Calibri Light"/>
                <a:cs typeface="Calibri Light"/>
              </a:rPr>
              <a:t> </a:t>
            </a:r>
            <a:r>
              <a:rPr sz="2000" b="0" i="1" spc="195" dirty="0">
                <a:solidFill>
                  <a:srgbClr val="C00000"/>
                </a:solidFill>
                <a:latin typeface="Calibri Light"/>
                <a:cs typeface="Calibri Light"/>
              </a:rPr>
              <a:t>1</a:t>
            </a:r>
            <a:r>
              <a:rPr sz="2000" b="0" i="1" dirty="0">
                <a:solidFill>
                  <a:srgbClr val="C00000"/>
                </a:solidFill>
                <a:latin typeface="Calibri Light"/>
                <a:cs typeface="Calibri Light"/>
              </a:rPr>
              <a:t>6</a:t>
            </a:r>
            <a:r>
              <a:rPr sz="2000" b="0" i="1" spc="-26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50" dirty="0">
                <a:solidFill>
                  <a:srgbClr val="C00000"/>
                </a:solidFill>
                <a:latin typeface="Calibri Light"/>
                <a:cs typeface="Calibri Light"/>
              </a:rPr>
              <a:t> </a:t>
            </a:r>
            <a:r>
              <a:rPr sz="2000" b="0" dirty="0">
                <a:solidFill>
                  <a:srgbClr val="C00000"/>
                </a:solidFill>
                <a:latin typeface="Calibri Light"/>
                <a:cs typeface="Calibri Light"/>
              </a:rPr>
              <a:t>1</a:t>
            </a:r>
            <a:r>
              <a:rPr sz="2000" b="0" spc="-270" dirty="0">
                <a:solidFill>
                  <a:srgbClr val="C00000"/>
                </a:solidFill>
                <a:latin typeface="Calibri Light"/>
                <a:cs typeface="Calibri Light"/>
              </a:rPr>
              <a:t> </a:t>
            </a:r>
            <a:r>
              <a:rPr sz="2000" b="0" spc="-10" dirty="0">
                <a:solidFill>
                  <a:srgbClr val="C00000"/>
                </a:solidFill>
                <a:latin typeface="Calibri Light"/>
                <a:cs typeface="Calibri Light"/>
              </a:rPr>
              <a:t>)</a:t>
            </a:r>
            <a:r>
              <a:rPr sz="2000" b="0" spc="-260" dirty="0">
                <a:solidFill>
                  <a:srgbClr val="C00000"/>
                </a:solidFill>
                <a:latin typeface="Calibri Light"/>
                <a:cs typeface="Calibri Light"/>
              </a:rPr>
              <a:t> </a:t>
            </a:r>
            <a:r>
              <a:rPr sz="2000" b="0" dirty="0">
                <a:solidFill>
                  <a:srgbClr val="C00000"/>
                </a:solidFill>
                <a:latin typeface="Calibri Light"/>
                <a:cs typeface="Calibri Light"/>
              </a:rPr>
              <a:t>.</a:t>
            </a:r>
            <a:r>
              <a:rPr sz="2000" b="0" spc="335" dirty="0">
                <a:solidFill>
                  <a:srgbClr val="C00000"/>
                </a:solidFill>
                <a:latin typeface="Calibri Light"/>
                <a:cs typeface="Calibri Light"/>
              </a:rPr>
              <a:t> </a:t>
            </a:r>
            <a:r>
              <a:rPr sz="2000" b="0" spc="160" dirty="0">
                <a:solidFill>
                  <a:srgbClr val="C00000"/>
                </a:solidFill>
                <a:latin typeface="Calibri Light"/>
                <a:cs typeface="Calibri Light"/>
              </a:rPr>
              <a:t>Available</a:t>
            </a:r>
            <a:r>
              <a:rPr sz="2000" b="0" spc="360" dirty="0">
                <a:solidFill>
                  <a:srgbClr val="C00000"/>
                </a:solidFill>
                <a:latin typeface="Calibri Light"/>
                <a:cs typeface="Calibri Light"/>
              </a:rPr>
              <a:t> </a:t>
            </a:r>
            <a:r>
              <a:rPr sz="2000" b="0" spc="175" dirty="0">
                <a:solidFill>
                  <a:srgbClr val="C00000"/>
                </a:solidFill>
                <a:latin typeface="Calibri Light"/>
                <a:cs typeface="Calibri Light"/>
              </a:rPr>
              <a:t>a</a:t>
            </a:r>
            <a:r>
              <a:rPr sz="2000" b="0" spc="204" dirty="0">
                <a:solidFill>
                  <a:srgbClr val="C00000"/>
                </a:solidFill>
                <a:latin typeface="Calibri Light"/>
                <a:cs typeface="Calibri Light"/>
              </a:rPr>
              <a:t>t</a:t>
            </a:r>
            <a:r>
              <a:rPr sz="2000" b="0" dirty="0">
                <a:solidFill>
                  <a:srgbClr val="C00000"/>
                </a:solidFill>
                <a:latin typeface="Calibri Light"/>
                <a:cs typeface="Calibri Light"/>
              </a:rPr>
              <a:t>:</a:t>
            </a:r>
            <a:r>
              <a:rPr sz="2000" b="0" spc="360" dirty="0">
                <a:solidFill>
                  <a:srgbClr val="C00000"/>
                </a:solidFill>
                <a:latin typeface="Calibri Light"/>
                <a:cs typeface="Calibri Light"/>
              </a:rPr>
              <a:t> </a:t>
            </a:r>
            <a:r>
              <a:rPr sz="2000" b="0" spc="195" dirty="0">
                <a:solidFill>
                  <a:srgbClr val="C00000"/>
                </a:solidFill>
                <a:latin typeface="Calibri Light"/>
                <a:cs typeface="Calibri Light"/>
              </a:rPr>
              <a:t>1</a:t>
            </a:r>
            <a:r>
              <a:rPr sz="2000" b="0" dirty="0">
                <a:solidFill>
                  <a:srgbClr val="C00000"/>
                </a:solidFill>
                <a:latin typeface="Calibri Light"/>
                <a:cs typeface="Calibri Light"/>
              </a:rPr>
              <a:t>0</a:t>
            </a:r>
            <a:r>
              <a:rPr sz="2000" b="0" spc="-260" dirty="0">
                <a:solidFill>
                  <a:srgbClr val="C00000"/>
                </a:solidFill>
                <a:latin typeface="Calibri Light"/>
                <a:cs typeface="Calibri Light"/>
              </a:rPr>
              <a:t> </a:t>
            </a:r>
            <a:r>
              <a:rPr sz="2000" b="0" dirty="0">
                <a:solidFill>
                  <a:srgbClr val="C00000"/>
                </a:solidFill>
                <a:latin typeface="Calibri Light"/>
                <a:cs typeface="Calibri Light"/>
              </a:rPr>
              <a:t>.</a:t>
            </a:r>
            <a:r>
              <a:rPr sz="2000" b="0" spc="-260" dirty="0">
                <a:solidFill>
                  <a:srgbClr val="C00000"/>
                </a:solidFill>
                <a:latin typeface="Calibri Light"/>
                <a:cs typeface="Calibri Light"/>
              </a:rPr>
              <a:t> </a:t>
            </a:r>
            <a:r>
              <a:rPr sz="2000" b="0" spc="155" dirty="0">
                <a:solidFill>
                  <a:srgbClr val="C00000"/>
                </a:solidFill>
                <a:latin typeface="Calibri Light"/>
                <a:cs typeface="Calibri Light"/>
              </a:rPr>
              <a:t>7759/cureus.</a:t>
            </a:r>
            <a:r>
              <a:rPr sz="2000" b="0" spc="-260" dirty="0">
                <a:solidFill>
                  <a:srgbClr val="C00000"/>
                </a:solidFill>
                <a:latin typeface="Calibri Light"/>
                <a:cs typeface="Calibri Light"/>
              </a:rPr>
              <a:t> </a:t>
            </a:r>
            <a:r>
              <a:rPr sz="2000" b="0" spc="180" dirty="0">
                <a:solidFill>
                  <a:srgbClr val="C00000"/>
                </a:solidFill>
                <a:latin typeface="Calibri Light"/>
                <a:cs typeface="Calibri Light"/>
              </a:rPr>
              <a:t>5210</a:t>
            </a:r>
            <a:r>
              <a:rPr sz="2000" b="0" dirty="0">
                <a:solidFill>
                  <a:srgbClr val="C00000"/>
                </a:solidFill>
                <a:latin typeface="Calibri Light"/>
                <a:cs typeface="Calibri Light"/>
              </a:rPr>
              <a:t>2</a:t>
            </a:r>
            <a:r>
              <a:rPr sz="2000" b="0" spc="-270" dirty="0">
                <a:solidFill>
                  <a:srgbClr val="C00000"/>
                </a:solidFill>
                <a:latin typeface="Calibri Light"/>
                <a:cs typeface="Calibri Light"/>
              </a:rPr>
              <a:t> </a:t>
            </a:r>
            <a:endParaRPr sz="2000">
              <a:latin typeface="Calibri Light"/>
              <a:cs typeface="Calibri 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065" rIns="0" bIns="0" rtlCol="0">
            <a:spAutoFit/>
          </a:bodyPr>
          <a:lstStyle/>
          <a:p>
            <a:pPr marL="2397760">
              <a:lnSpc>
                <a:spcPct val="100000"/>
              </a:lnSpc>
              <a:spcBef>
                <a:spcPts val="95"/>
              </a:spcBef>
            </a:pPr>
            <a:r>
              <a:rPr spc="-50" dirty="0"/>
              <a:t>References</a:t>
            </a:r>
          </a:p>
        </p:txBody>
      </p:sp>
      <p:sp>
        <p:nvSpPr>
          <p:cNvPr id="3" name="object 3"/>
          <p:cNvSpPr txBox="1"/>
          <p:nvPr/>
        </p:nvSpPr>
        <p:spPr>
          <a:xfrm>
            <a:off x="428955" y="1208354"/>
            <a:ext cx="1607185" cy="662940"/>
          </a:xfrm>
          <a:prstGeom prst="rect">
            <a:avLst/>
          </a:prstGeom>
        </p:spPr>
        <p:txBody>
          <a:bodyPr vert="horz" wrap="square" lIns="0" tIns="12065" rIns="0" bIns="0" rtlCol="0">
            <a:spAutoFit/>
          </a:bodyPr>
          <a:lstStyle/>
          <a:p>
            <a:pPr marL="354965" indent="-342265">
              <a:lnSpc>
                <a:spcPts val="2510"/>
              </a:lnSpc>
              <a:spcBef>
                <a:spcPts val="95"/>
              </a:spcBef>
              <a:buClr>
                <a:srgbClr val="E38312"/>
              </a:buClr>
              <a:buFont typeface="Arial"/>
              <a:buChar char="•"/>
              <a:tabLst>
                <a:tab pos="354965" algn="l"/>
              </a:tabLst>
            </a:pPr>
            <a:r>
              <a:rPr sz="2200" b="0" spc="140" dirty="0">
                <a:solidFill>
                  <a:srgbClr val="C00000"/>
                </a:solidFill>
                <a:latin typeface="Calibri Light"/>
                <a:cs typeface="Calibri Light"/>
              </a:rPr>
              <a:t>Stivespcn</a:t>
            </a:r>
            <a:endParaRPr sz="2200">
              <a:latin typeface="Calibri Light"/>
              <a:cs typeface="Calibri Light"/>
            </a:endParaRPr>
          </a:p>
          <a:p>
            <a:pPr marL="355600">
              <a:lnSpc>
                <a:spcPts val="2510"/>
              </a:lnSpc>
            </a:pPr>
            <a:r>
              <a:rPr sz="2200" b="0" spc="135" dirty="0">
                <a:solidFill>
                  <a:srgbClr val="C00000"/>
                </a:solidFill>
                <a:latin typeface="Calibri Light"/>
                <a:cs typeface="Calibri Light"/>
              </a:rPr>
              <a:t>available</a:t>
            </a:r>
            <a:endParaRPr sz="2200">
              <a:latin typeface="Calibri Light"/>
              <a:cs typeface="Calibri Light"/>
            </a:endParaRPr>
          </a:p>
        </p:txBody>
      </p:sp>
      <p:sp>
        <p:nvSpPr>
          <p:cNvPr id="4" name="object 4"/>
          <p:cNvSpPr txBox="1"/>
          <p:nvPr/>
        </p:nvSpPr>
        <p:spPr>
          <a:xfrm>
            <a:off x="3573271" y="1208354"/>
            <a:ext cx="875665" cy="662940"/>
          </a:xfrm>
          <a:prstGeom prst="rect">
            <a:avLst/>
          </a:prstGeom>
        </p:spPr>
        <p:txBody>
          <a:bodyPr vert="horz" wrap="square" lIns="0" tIns="12065" rIns="0" bIns="0" rtlCol="0">
            <a:spAutoFit/>
          </a:bodyPr>
          <a:lstStyle/>
          <a:p>
            <a:pPr marL="12700">
              <a:lnSpc>
                <a:spcPts val="2510"/>
              </a:lnSpc>
              <a:spcBef>
                <a:spcPts val="95"/>
              </a:spcBef>
            </a:pP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2022)</a:t>
            </a:r>
            <a:endParaRPr sz="2200">
              <a:latin typeface="Calibri Light"/>
              <a:cs typeface="Calibri Light"/>
            </a:endParaRPr>
          </a:p>
          <a:p>
            <a:pPr marL="143510">
              <a:lnSpc>
                <a:spcPts val="2510"/>
              </a:lnSpc>
            </a:pPr>
            <a:r>
              <a:rPr sz="2200" b="0" spc="85" dirty="0">
                <a:solidFill>
                  <a:srgbClr val="C00000"/>
                </a:solidFill>
                <a:latin typeface="Calibri Light"/>
                <a:cs typeface="Calibri Light"/>
              </a:rPr>
              <a:t>at:</a:t>
            </a:r>
            <a:endParaRPr sz="2200">
              <a:latin typeface="Calibri Light"/>
              <a:cs typeface="Calibri Light"/>
            </a:endParaRPr>
          </a:p>
        </p:txBody>
      </p:sp>
      <p:sp>
        <p:nvSpPr>
          <p:cNvPr id="5" name="object 5"/>
          <p:cNvSpPr txBox="1"/>
          <p:nvPr/>
        </p:nvSpPr>
        <p:spPr>
          <a:xfrm>
            <a:off x="5815329" y="1208354"/>
            <a:ext cx="6084570" cy="662940"/>
          </a:xfrm>
          <a:prstGeom prst="rect">
            <a:avLst/>
          </a:prstGeom>
        </p:spPr>
        <p:txBody>
          <a:bodyPr vert="horz" wrap="square" lIns="0" tIns="12065" rIns="0" bIns="0" rtlCol="0">
            <a:spAutoFit/>
          </a:bodyPr>
          <a:lstStyle/>
          <a:p>
            <a:pPr marR="5080" algn="r">
              <a:lnSpc>
                <a:spcPts val="2510"/>
              </a:lnSpc>
              <a:spcBef>
                <a:spcPts val="95"/>
              </a:spcBef>
              <a:tabLst>
                <a:tab pos="1984375" algn="l"/>
                <a:tab pos="4826635" algn="l"/>
              </a:tabLst>
            </a:pPr>
            <a:r>
              <a:rPr sz="2200" b="0" i="1" spc="90" dirty="0">
                <a:solidFill>
                  <a:srgbClr val="C00000"/>
                </a:solidFill>
                <a:latin typeface="Calibri Light"/>
                <a:cs typeface="Calibri Light"/>
              </a:rPr>
              <a:t>our</a:t>
            </a:r>
            <a:r>
              <a:rPr sz="2200" b="0" i="1" dirty="0">
                <a:solidFill>
                  <a:srgbClr val="C00000"/>
                </a:solidFill>
                <a:latin typeface="Calibri Light"/>
                <a:cs typeface="Calibri Light"/>
              </a:rPr>
              <a:t>	</a:t>
            </a:r>
            <a:r>
              <a:rPr sz="2200" b="0" i="1" spc="145" dirty="0">
                <a:solidFill>
                  <a:srgbClr val="C00000"/>
                </a:solidFill>
                <a:latin typeface="Calibri Light"/>
                <a:cs typeface="Calibri Light"/>
              </a:rPr>
              <a:t>practices.</a:t>
            </a:r>
            <a:r>
              <a:rPr sz="2200" b="0" i="1" dirty="0">
                <a:solidFill>
                  <a:srgbClr val="C00000"/>
                </a:solidFill>
                <a:latin typeface="Calibri Light"/>
                <a:cs typeface="Calibri Light"/>
              </a:rPr>
              <a:t>	</a:t>
            </a:r>
            <a:r>
              <a:rPr sz="2200" b="0" spc="140" dirty="0">
                <a:solidFill>
                  <a:srgbClr val="C00000"/>
                </a:solidFill>
                <a:latin typeface="Calibri Light"/>
                <a:cs typeface="Calibri Light"/>
              </a:rPr>
              <a:t>[Online]</a:t>
            </a:r>
            <a:endParaRPr sz="2200">
              <a:latin typeface="Calibri Light"/>
              <a:cs typeface="Calibri Light"/>
            </a:endParaRPr>
          </a:p>
          <a:p>
            <a:pPr marR="5080" algn="r">
              <a:lnSpc>
                <a:spcPts val="2510"/>
              </a:lnSpc>
            </a:pPr>
            <a:r>
              <a:rPr sz="2200" b="0" u="sng" spc="165" dirty="0">
                <a:solidFill>
                  <a:srgbClr val="C00000"/>
                </a:solidFill>
                <a:uFill>
                  <a:solidFill>
                    <a:srgbClr val="C00000"/>
                  </a:solidFill>
                </a:uFill>
                <a:latin typeface="Calibri Light"/>
                <a:cs typeface="Calibri Light"/>
                <a:hlinkClick r:id="rId2"/>
              </a:rPr>
              <a:t>https://www.Stivespcn.Nhs.Uk/our-</a:t>
            </a:r>
            <a:r>
              <a:rPr sz="2200" b="0" u="sng" spc="135" dirty="0">
                <a:solidFill>
                  <a:srgbClr val="C00000"/>
                </a:solidFill>
                <a:uFill>
                  <a:solidFill>
                    <a:srgbClr val="C00000"/>
                  </a:solidFill>
                </a:uFill>
                <a:latin typeface="Calibri Light"/>
                <a:cs typeface="Calibri Light"/>
                <a:hlinkClick r:id="rId2"/>
              </a:rPr>
              <a:t>practices/</a:t>
            </a:r>
            <a:endParaRPr sz="2200">
              <a:latin typeface="Calibri Light"/>
              <a:cs typeface="Calibri Light"/>
            </a:endParaRPr>
          </a:p>
        </p:txBody>
      </p:sp>
      <p:sp>
        <p:nvSpPr>
          <p:cNvPr id="6" name="object 6"/>
          <p:cNvSpPr txBox="1"/>
          <p:nvPr/>
        </p:nvSpPr>
        <p:spPr>
          <a:xfrm>
            <a:off x="771855" y="1812417"/>
            <a:ext cx="3082925" cy="360680"/>
          </a:xfrm>
          <a:prstGeom prst="rect">
            <a:avLst/>
          </a:prstGeom>
        </p:spPr>
        <p:txBody>
          <a:bodyPr vert="horz" wrap="square" lIns="0" tIns="12065" rIns="0" bIns="0" rtlCol="0">
            <a:spAutoFit/>
          </a:bodyPr>
          <a:lstStyle/>
          <a:p>
            <a:pPr marL="12700">
              <a:lnSpc>
                <a:spcPct val="100000"/>
              </a:lnSpc>
              <a:spcBef>
                <a:spcPts val="95"/>
              </a:spcBef>
            </a:pPr>
            <a:r>
              <a:rPr sz="2200" b="0" dirty="0">
                <a:solidFill>
                  <a:srgbClr val="C00000"/>
                </a:solidFill>
                <a:latin typeface="Calibri Light"/>
                <a:cs typeface="Calibri Light"/>
              </a:rPr>
              <a:t>[</a:t>
            </a:r>
            <a:r>
              <a:rPr sz="2200" b="0" spc="-300" dirty="0">
                <a:solidFill>
                  <a:srgbClr val="C00000"/>
                </a:solidFill>
                <a:latin typeface="Calibri Light"/>
                <a:cs typeface="Calibri Light"/>
              </a:rPr>
              <a:t> </a:t>
            </a:r>
            <a:r>
              <a:rPr sz="2200" b="0" spc="145" dirty="0">
                <a:solidFill>
                  <a:srgbClr val="C00000"/>
                </a:solidFill>
                <a:latin typeface="Calibri Light"/>
                <a:cs typeface="Calibri Light"/>
              </a:rPr>
              <a:t>accessed</a:t>
            </a:r>
            <a:r>
              <a:rPr sz="2200" b="0" spc="360" dirty="0">
                <a:solidFill>
                  <a:srgbClr val="C00000"/>
                </a:solidFill>
                <a:latin typeface="Calibri Light"/>
                <a:cs typeface="Calibri Light"/>
              </a:rPr>
              <a:t> </a:t>
            </a:r>
            <a:r>
              <a:rPr sz="2200" b="0" spc="95" dirty="0">
                <a:solidFill>
                  <a:srgbClr val="C00000"/>
                </a:solidFill>
                <a:latin typeface="Calibri Light"/>
                <a:cs typeface="Calibri Light"/>
              </a:rPr>
              <a:t>21</a:t>
            </a:r>
            <a:r>
              <a:rPr sz="2200" b="0" spc="385" dirty="0">
                <a:solidFill>
                  <a:srgbClr val="C00000"/>
                </a:solidFill>
                <a:latin typeface="Calibri Light"/>
                <a:cs typeface="Calibri Light"/>
              </a:rPr>
              <a:t> </a:t>
            </a:r>
            <a:r>
              <a:rPr sz="2200" b="0" spc="95" dirty="0">
                <a:solidFill>
                  <a:srgbClr val="C00000"/>
                </a:solidFill>
                <a:latin typeface="Calibri Light"/>
                <a:cs typeface="Calibri Light"/>
              </a:rPr>
              <a:t>09</a:t>
            </a:r>
            <a:r>
              <a:rPr sz="2200" b="0" spc="380" dirty="0">
                <a:solidFill>
                  <a:srgbClr val="C00000"/>
                </a:solidFill>
                <a:latin typeface="Calibri Light"/>
                <a:cs typeface="Calibri Light"/>
              </a:rPr>
              <a:t> </a:t>
            </a:r>
            <a:r>
              <a:rPr sz="2200" b="0" spc="145" dirty="0">
                <a:solidFill>
                  <a:srgbClr val="C00000"/>
                </a:solidFill>
                <a:latin typeface="Calibri Light"/>
                <a:cs typeface="Calibri Light"/>
              </a:rPr>
              <a:t>2026].</a:t>
            </a:r>
            <a:endParaRPr sz="2200">
              <a:latin typeface="Calibri Light"/>
              <a:cs typeface="Calibri Light"/>
            </a:endParaRPr>
          </a:p>
        </p:txBody>
      </p:sp>
      <p:sp>
        <p:nvSpPr>
          <p:cNvPr id="7" name="object 7"/>
          <p:cNvSpPr txBox="1"/>
          <p:nvPr/>
        </p:nvSpPr>
        <p:spPr>
          <a:xfrm>
            <a:off x="428955" y="2290952"/>
            <a:ext cx="3298825" cy="360680"/>
          </a:xfrm>
          <a:prstGeom prst="rect">
            <a:avLst/>
          </a:prstGeom>
        </p:spPr>
        <p:txBody>
          <a:bodyPr vert="horz" wrap="square" lIns="0" tIns="12065" rIns="0" bIns="0" rtlCol="0">
            <a:spAutoFit/>
          </a:bodyPr>
          <a:lstStyle/>
          <a:p>
            <a:pPr marL="354965" indent="-342265">
              <a:lnSpc>
                <a:spcPct val="100000"/>
              </a:lnSpc>
              <a:spcBef>
                <a:spcPts val="95"/>
              </a:spcBef>
              <a:buClr>
                <a:srgbClr val="E38312"/>
              </a:buClr>
              <a:buFont typeface="Arial"/>
              <a:buChar char="•"/>
              <a:tabLst>
                <a:tab pos="354965" algn="l"/>
                <a:tab pos="2435860" algn="l"/>
              </a:tabLst>
            </a:pPr>
            <a:r>
              <a:rPr sz="2200" b="0" spc="140" dirty="0">
                <a:solidFill>
                  <a:srgbClr val="C00000"/>
                </a:solidFill>
                <a:latin typeface="Calibri Light"/>
                <a:cs typeface="Calibri Light"/>
              </a:rPr>
              <a:t>Stivespcn</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0" dirty="0">
                <a:solidFill>
                  <a:srgbClr val="C00000"/>
                </a:solidFill>
                <a:latin typeface="Calibri Light"/>
                <a:cs typeface="Calibri Light"/>
              </a:rPr>
              <a:t>2023)</a:t>
            </a:r>
            <a:endParaRPr sz="2200">
              <a:latin typeface="Calibri Light"/>
              <a:cs typeface="Calibri Light"/>
            </a:endParaRPr>
          </a:p>
        </p:txBody>
      </p:sp>
      <p:sp>
        <p:nvSpPr>
          <p:cNvPr id="8" name="object 8"/>
          <p:cNvSpPr txBox="1"/>
          <p:nvPr/>
        </p:nvSpPr>
        <p:spPr>
          <a:xfrm>
            <a:off x="4544314" y="2290952"/>
            <a:ext cx="7355840" cy="360680"/>
          </a:xfrm>
          <a:prstGeom prst="rect">
            <a:avLst/>
          </a:prstGeom>
        </p:spPr>
        <p:txBody>
          <a:bodyPr vert="horz" wrap="square" lIns="0" tIns="12065" rIns="0" bIns="0" rtlCol="0">
            <a:spAutoFit/>
          </a:bodyPr>
          <a:lstStyle/>
          <a:p>
            <a:pPr marL="12700">
              <a:lnSpc>
                <a:spcPct val="100000"/>
              </a:lnSpc>
              <a:spcBef>
                <a:spcPts val="95"/>
              </a:spcBef>
              <a:tabLst>
                <a:tab pos="1888489" algn="l"/>
                <a:tab pos="3803015" algn="l"/>
                <a:tab pos="6282690" algn="l"/>
              </a:tabLst>
            </a:pPr>
            <a:r>
              <a:rPr sz="2200" b="0" i="1" spc="145" dirty="0">
                <a:solidFill>
                  <a:srgbClr val="C00000"/>
                </a:solidFill>
                <a:latin typeface="Calibri Light"/>
                <a:cs typeface="Calibri Light"/>
              </a:rPr>
              <a:t>quitting</a:t>
            </a:r>
            <a:r>
              <a:rPr sz="2200" b="0" i="1" dirty="0">
                <a:solidFill>
                  <a:srgbClr val="C00000"/>
                </a:solidFill>
                <a:latin typeface="Calibri Light"/>
                <a:cs typeface="Calibri Light"/>
              </a:rPr>
              <a:t>	</a:t>
            </a:r>
            <a:r>
              <a:rPr sz="2200" b="0" i="1" spc="130" dirty="0">
                <a:solidFill>
                  <a:srgbClr val="C00000"/>
                </a:solidFill>
                <a:latin typeface="Calibri Light"/>
                <a:cs typeface="Calibri Light"/>
              </a:rPr>
              <a:t>smoking</a:t>
            </a:r>
            <a:r>
              <a:rPr sz="2200" b="0" i="1" dirty="0">
                <a:solidFill>
                  <a:srgbClr val="C00000"/>
                </a:solidFill>
                <a:latin typeface="Calibri Light"/>
                <a:cs typeface="Calibri Light"/>
              </a:rPr>
              <a:t>	</a:t>
            </a:r>
            <a:r>
              <a:rPr sz="2200" b="0" i="1" spc="150" dirty="0">
                <a:solidFill>
                  <a:srgbClr val="C00000"/>
                </a:solidFill>
                <a:latin typeface="Calibri Light"/>
                <a:cs typeface="Calibri Light"/>
              </a:rPr>
              <a:t>information.</a:t>
            </a:r>
            <a:r>
              <a:rPr sz="2200" b="0" i="1" dirty="0">
                <a:solidFill>
                  <a:srgbClr val="C00000"/>
                </a:solidFill>
                <a:latin typeface="Calibri Light"/>
                <a:cs typeface="Calibri Light"/>
              </a:rPr>
              <a:t>	</a:t>
            </a:r>
            <a:r>
              <a:rPr sz="2200" b="0" spc="140" dirty="0">
                <a:solidFill>
                  <a:srgbClr val="C00000"/>
                </a:solidFill>
                <a:latin typeface="Calibri Light"/>
                <a:cs typeface="Calibri Light"/>
              </a:rPr>
              <a:t>[Online]</a:t>
            </a:r>
            <a:endParaRPr sz="2200">
              <a:latin typeface="Calibri Light"/>
              <a:cs typeface="Calibri Light"/>
            </a:endParaRPr>
          </a:p>
        </p:txBody>
      </p:sp>
      <p:sp>
        <p:nvSpPr>
          <p:cNvPr id="9" name="object 9"/>
          <p:cNvSpPr txBox="1"/>
          <p:nvPr/>
        </p:nvSpPr>
        <p:spPr>
          <a:xfrm>
            <a:off x="428955" y="2446530"/>
            <a:ext cx="11476355" cy="1289050"/>
          </a:xfrm>
          <a:prstGeom prst="rect">
            <a:avLst/>
          </a:prstGeom>
        </p:spPr>
        <p:txBody>
          <a:bodyPr vert="horz" wrap="square" lIns="0" tIns="158115" rIns="0" bIns="0" rtlCol="0">
            <a:spAutoFit/>
          </a:bodyPr>
          <a:lstStyle/>
          <a:p>
            <a:pPr marL="355600">
              <a:lnSpc>
                <a:spcPct val="100000"/>
              </a:lnSpc>
              <a:spcBef>
                <a:spcPts val="1245"/>
              </a:spcBef>
            </a:pPr>
            <a:r>
              <a:rPr sz="2200" b="0" spc="145" dirty="0">
                <a:solidFill>
                  <a:srgbClr val="C00000"/>
                </a:solidFill>
                <a:latin typeface="Calibri Light"/>
                <a:cs typeface="Calibri Light"/>
              </a:rPr>
              <a:t>available</a:t>
            </a:r>
            <a:r>
              <a:rPr sz="2200" b="0" spc="450" dirty="0">
                <a:solidFill>
                  <a:srgbClr val="C00000"/>
                </a:solidFill>
                <a:latin typeface="Calibri Light"/>
                <a:cs typeface="Calibri Light"/>
              </a:rPr>
              <a:t> </a:t>
            </a:r>
            <a:r>
              <a:rPr sz="2200" b="0" spc="114" dirty="0">
                <a:solidFill>
                  <a:srgbClr val="C00000"/>
                </a:solidFill>
                <a:latin typeface="Calibri Light"/>
                <a:cs typeface="Calibri Light"/>
              </a:rPr>
              <a:t>at:</a:t>
            </a:r>
            <a:r>
              <a:rPr sz="2200" b="0" spc="434" dirty="0">
                <a:solidFill>
                  <a:srgbClr val="C00000"/>
                </a:solidFill>
                <a:latin typeface="Calibri Light"/>
                <a:cs typeface="Calibri Light"/>
              </a:rPr>
              <a:t> </a:t>
            </a:r>
            <a:r>
              <a:rPr sz="2200" b="0" u="sng" spc="165" dirty="0">
                <a:solidFill>
                  <a:srgbClr val="2997E2"/>
                </a:solidFill>
                <a:uFill>
                  <a:solidFill>
                    <a:srgbClr val="2997E2"/>
                  </a:solidFill>
                </a:uFill>
                <a:latin typeface="Calibri Light"/>
                <a:cs typeface="Calibri Light"/>
                <a:hlinkClick r:id="rId3"/>
              </a:rPr>
              <a:t>https://www.Stivespcn.Nhs.Uk/stopping-</a:t>
            </a:r>
            <a:r>
              <a:rPr sz="2200" b="0" u="sng" spc="175" dirty="0">
                <a:solidFill>
                  <a:srgbClr val="2997E2"/>
                </a:solidFill>
                <a:uFill>
                  <a:solidFill>
                    <a:srgbClr val="2997E2"/>
                  </a:solidFill>
                </a:uFill>
                <a:latin typeface="Calibri Light"/>
                <a:cs typeface="Calibri Light"/>
                <a:hlinkClick r:id="rId3"/>
              </a:rPr>
              <a:t>smoking-</a:t>
            </a:r>
            <a:r>
              <a:rPr sz="2200" b="0" u="sng" spc="140" dirty="0">
                <a:solidFill>
                  <a:srgbClr val="2997E2"/>
                </a:solidFill>
                <a:uFill>
                  <a:solidFill>
                    <a:srgbClr val="2997E2"/>
                  </a:solidFill>
                </a:uFill>
                <a:latin typeface="Calibri Light"/>
                <a:cs typeface="Calibri Light"/>
                <a:hlinkClick r:id="rId3"/>
              </a:rPr>
              <a:t>support/</a:t>
            </a:r>
            <a:endParaRPr sz="2200">
              <a:latin typeface="Calibri Light"/>
              <a:cs typeface="Calibri Light"/>
            </a:endParaRPr>
          </a:p>
          <a:p>
            <a:pPr marL="355600" marR="5080" indent="-342900">
              <a:lnSpc>
                <a:spcPts val="2380"/>
              </a:lnSpc>
              <a:spcBef>
                <a:spcPts val="1440"/>
              </a:spcBef>
              <a:buClr>
                <a:srgbClr val="E38312"/>
              </a:buClr>
              <a:buFont typeface="Arial"/>
              <a:buChar char="•"/>
              <a:tabLst>
                <a:tab pos="355600" algn="l"/>
                <a:tab pos="974090" algn="l"/>
                <a:tab pos="1430020" algn="l"/>
                <a:tab pos="1655445" algn="l"/>
                <a:tab pos="1826260" algn="l"/>
                <a:tab pos="2475230" algn="l"/>
                <a:tab pos="2879090" algn="l"/>
                <a:tab pos="3348354" algn="l"/>
                <a:tab pos="3682365" algn="l"/>
                <a:tab pos="4263390" algn="l"/>
                <a:tab pos="4691380" algn="l"/>
                <a:tab pos="5471795" algn="l"/>
                <a:tab pos="5990590" algn="l"/>
                <a:tab pos="6834505" algn="l"/>
                <a:tab pos="7322184" algn="l"/>
                <a:tab pos="7359015" algn="l"/>
                <a:tab pos="8380095" algn="l"/>
                <a:tab pos="8404860" algn="l"/>
                <a:tab pos="8788400" algn="l"/>
                <a:tab pos="9297670" algn="l"/>
                <a:tab pos="9361805" algn="l"/>
                <a:tab pos="10082530" algn="l"/>
                <a:tab pos="10353675" algn="l"/>
              </a:tabLst>
            </a:pPr>
            <a:r>
              <a:rPr sz="2200" b="0" spc="105" dirty="0">
                <a:solidFill>
                  <a:srgbClr val="C00000"/>
                </a:solidFill>
                <a:latin typeface="Calibri Light"/>
                <a:cs typeface="Calibri Light"/>
              </a:rPr>
              <a:t>Tatton,</a:t>
            </a:r>
            <a:r>
              <a:rPr sz="2200" b="0" dirty="0">
                <a:solidFill>
                  <a:srgbClr val="C00000"/>
                </a:solidFill>
                <a:latin typeface="Calibri Light"/>
                <a:cs typeface="Calibri Light"/>
              </a:rPr>
              <a:t>	</a:t>
            </a:r>
            <a:r>
              <a:rPr sz="2200" b="0" spc="60" dirty="0">
                <a:solidFill>
                  <a:srgbClr val="C00000"/>
                </a:solidFill>
                <a:latin typeface="Calibri Light"/>
                <a:cs typeface="Calibri Light"/>
              </a:rPr>
              <a:t>C.</a:t>
            </a:r>
            <a:r>
              <a:rPr sz="2200" b="0" dirty="0">
                <a:solidFill>
                  <a:srgbClr val="C00000"/>
                </a:solidFill>
                <a:latin typeface="Calibri Light"/>
                <a:cs typeface="Calibri Light"/>
              </a:rPr>
              <a:t>	</a:t>
            </a:r>
            <a:r>
              <a:rPr sz="2200" b="0" spc="95" dirty="0">
                <a:solidFill>
                  <a:srgbClr val="C00000"/>
                </a:solidFill>
                <a:latin typeface="Calibri Light"/>
                <a:cs typeface="Calibri Light"/>
              </a:rPr>
              <a:t>And</a:t>
            </a:r>
            <a:r>
              <a:rPr sz="2200" b="0" dirty="0">
                <a:solidFill>
                  <a:srgbClr val="C00000"/>
                </a:solidFill>
                <a:latin typeface="Calibri Light"/>
                <a:cs typeface="Calibri Light"/>
              </a:rPr>
              <a:t>	</a:t>
            </a:r>
            <a:r>
              <a:rPr sz="2200" b="0" spc="130" dirty="0">
                <a:solidFill>
                  <a:srgbClr val="C00000"/>
                </a:solidFill>
                <a:latin typeface="Calibri Light"/>
                <a:cs typeface="Calibri Light"/>
              </a:rPr>
              <a:t>lloyd,</a:t>
            </a:r>
            <a:r>
              <a:rPr sz="2200" b="0" dirty="0">
                <a:solidFill>
                  <a:srgbClr val="C00000"/>
                </a:solidFill>
                <a:latin typeface="Calibri Light"/>
                <a:cs typeface="Calibri Light"/>
              </a:rPr>
              <a:t>	</a:t>
            </a:r>
            <a:r>
              <a:rPr sz="2200" b="0" spc="50" dirty="0">
                <a:solidFill>
                  <a:srgbClr val="C00000"/>
                </a:solidFill>
                <a:latin typeface="Calibri Light"/>
                <a:cs typeface="Calibri Light"/>
              </a:rPr>
              <a:t>J.</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25" dirty="0">
                <a:solidFill>
                  <a:srgbClr val="C00000"/>
                </a:solidFill>
                <a:latin typeface="Calibri Light"/>
                <a:cs typeface="Calibri Light"/>
              </a:rPr>
              <a:t>2023)</a:t>
            </a:r>
            <a:r>
              <a:rPr sz="2200" b="0" dirty="0">
                <a:solidFill>
                  <a:srgbClr val="C00000"/>
                </a:solidFill>
                <a:latin typeface="Calibri Light"/>
                <a:cs typeface="Calibri Light"/>
              </a:rPr>
              <a:t>	</a:t>
            </a:r>
            <a:r>
              <a:rPr sz="2200" b="0" spc="145" dirty="0">
                <a:solidFill>
                  <a:srgbClr val="C00000"/>
                </a:solidFill>
                <a:latin typeface="Calibri Light"/>
                <a:cs typeface="Calibri Light"/>
              </a:rPr>
              <a:t>‘understanding</a:t>
            </a:r>
            <a:r>
              <a:rPr sz="2200" b="0" dirty="0">
                <a:solidFill>
                  <a:srgbClr val="C00000"/>
                </a:solidFill>
                <a:latin typeface="Calibri Light"/>
                <a:cs typeface="Calibri Light"/>
              </a:rPr>
              <a:t>	</a:t>
            </a:r>
            <a:r>
              <a:rPr sz="2200" b="0" spc="75" dirty="0">
                <a:solidFill>
                  <a:srgbClr val="C00000"/>
                </a:solidFill>
                <a:latin typeface="Calibri Light"/>
                <a:cs typeface="Calibri Light"/>
              </a:rPr>
              <a:t>for</a:t>
            </a:r>
            <a:r>
              <a:rPr sz="2200" b="0" dirty="0">
                <a:solidFill>
                  <a:srgbClr val="C00000"/>
                </a:solidFill>
                <a:latin typeface="Calibri Light"/>
                <a:cs typeface="Calibri Light"/>
              </a:rPr>
              <a:t>		</a:t>
            </a:r>
            <a:r>
              <a:rPr sz="2200" b="0" spc="114" dirty="0">
                <a:solidFill>
                  <a:srgbClr val="C00000"/>
                </a:solidFill>
                <a:latin typeface="Calibri Light"/>
                <a:cs typeface="Calibri Light"/>
              </a:rPr>
              <a:t>whom,</a:t>
            </a:r>
            <a:r>
              <a:rPr sz="2200" b="0" dirty="0">
                <a:solidFill>
                  <a:srgbClr val="C00000"/>
                </a:solidFill>
                <a:latin typeface="Calibri Light"/>
                <a:cs typeface="Calibri Light"/>
              </a:rPr>
              <a:t>	</a:t>
            </a:r>
            <a:r>
              <a:rPr sz="2200" b="0" spc="125" dirty="0">
                <a:solidFill>
                  <a:srgbClr val="C00000"/>
                </a:solidFill>
                <a:latin typeface="Calibri Light"/>
                <a:cs typeface="Calibri Light"/>
              </a:rPr>
              <a:t>under</a:t>
            </a:r>
            <a:r>
              <a:rPr sz="2200" b="0" dirty="0">
                <a:solidFill>
                  <a:srgbClr val="C00000"/>
                </a:solidFill>
                <a:latin typeface="Calibri Light"/>
                <a:cs typeface="Calibri Light"/>
              </a:rPr>
              <a:t>	</a:t>
            </a:r>
            <a:r>
              <a:rPr sz="2200" b="0" spc="95" dirty="0">
                <a:solidFill>
                  <a:srgbClr val="C00000"/>
                </a:solidFill>
                <a:latin typeface="Calibri Light"/>
                <a:cs typeface="Calibri Light"/>
              </a:rPr>
              <a:t>what</a:t>
            </a:r>
            <a:r>
              <a:rPr sz="2200" b="0" dirty="0">
                <a:solidFill>
                  <a:srgbClr val="C00000"/>
                </a:solidFill>
                <a:latin typeface="Calibri Light"/>
                <a:cs typeface="Calibri Light"/>
              </a:rPr>
              <a:t>	</a:t>
            </a:r>
            <a:r>
              <a:rPr sz="2200" b="0" spc="145" dirty="0">
                <a:solidFill>
                  <a:srgbClr val="C00000"/>
                </a:solidFill>
                <a:latin typeface="Calibri Light"/>
                <a:cs typeface="Calibri Light"/>
              </a:rPr>
              <a:t>conditions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80" dirty="0">
                <a:solidFill>
                  <a:srgbClr val="C00000"/>
                </a:solidFill>
                <a:latin typeface="Calibri Light"/>
                <a:cs typeface="Calibri Light"/>
              </a:rPr>
              <a:t>how</a:t>
            </a:r>
            <a:r>
              <a:rPr sz="2200" b="0" dirty="0">
                <a:solidFill>
                  <a:srgbClr val="C00000"/>
                </a:solidFill>
                <a:latin typeface="Calibri Light"/>
                <a:cs typeface="Calibri Light"/>
              </a:rPr>
              <a:t>	</a:t>
            </a:r>
            <a:r>
              <a:rPr sz="2200" b="0" spc="135" dirty="0">
                <a:solidFill>
                  <a:srgbClr val="C00000"/>
                </a:solidFill>
                <a:latin typeface="Calibri Light"/>
                <a:cs typeface="Calibri Light"/>
              </a:rPr>
              <a:t>smoking</a:t>
            </a:r>
            <a:r>
              <a:rPr sz="2200" b="0" dirty="0">
                <a:solidFill>
                  <a:srgbClr val="C00000"/>
                </a:solidFill>
                <a:latin typeface="Calibri Light"/>
                <a:cs typeface="Calibri Light"/>
              </a:rPr>
              <a:t>	</a:t>
            </a:r>
            <a:r>
              <a:rPr sz="2200" b="0" spc="140" dirty="0">
                <a:solidFill>
                  <a:srgbClr val="C00000"/>
                </a:solidFill>
                <a:latin typeface="Calibri Light"/>
                <a:cs typeface="Calibri Light"/>
              </a:rPr>
              <a:t>cessation</a:t>
            </a:r>
            <a:r>
              <a:rPr sz="2200" b="0" dirty="0">
                <a:solidFill>
                  <a:srgbClr val="C00000"/>
                </a:solidFill>
                <a:latin typeface="Calibri Light"/>
                <a:cs typeface="Calibri Light"/>
              </a:rPr>
              <a:t>	</a:t>
            </a:r>
            <a:r>
              <a:rPr sz="2200" b="0" spc="140" dirty="0">
                <a:solidFill>
                  <a:srgbClr val="C00000"/>
                </a:solidFill>
                <a:latin typeface="Calibri Light"/>
                <a:cs typeface="Calibri Light"/>
              </a:rPr>
              <a:t>services</a:t>
            </a:r>
            <a:r>
              <a:rPr sz="2200" b="0" dirty="0">
                <a:solidFill>
                  <a:srgbClr val="C00000"/>
                </a:solidFill>
                <a:latin typeface="Calibri Light"/>
                <a:cs typeface="Calibri Light"/>
              </a:rPr>
              <a:t>	</a:t>
            </a:r>
            <a:r>
              <a:rPr sz="2200" b="0" spc="70" dirty="0">
                <a:solidFill>
                  <a:srgbClr val="C00000"/>
                </a:solidFill>
                <a:latin typeface="Calibri Light"/>
                <a:cs typeface="Calibri Light"/>
              </a:rPr>
              <a:t>for</a:t>
            </a:r>
            <a:r>
              <a:rPr sz="2200" b="0" dirty="0">
                <a:solidFill>
                  <a:srgbClr val="C00000"/>
                </a:solidFill>
                <a:latin typeface="Calibri Light"/>
                <a:cs typeface="Calibri Light"/>
              </a:rPr>
              <a:t>	</a:t>
            </a:r>
            <a:r>
              <a:rPr sz="2200" b="0" spc="135" dirty="0">
                <a:solidFill>
                  <a:srgbClr val="C00000"/>
                </a:solidFill>
                <a:latin typeface="Calibri Light"/>
                <a:cs typeface="Calibri Light"/>
              </a:rPr>
              <a:t>pregnant</a:t>
            </a:r>
            <a:r>
              <a:rPr sz="2200" b="0" dirty="0">
                <a:solidFill>
                  <a:srgbClr val="C00000"/>
                </a:solidFill>
                <a:latin typeface="Calibri Light"/>
                <a:cs typeface="Calibri Light"/>
              </a:rPr>
              <a:t>	</a:t>
            </a:r>
            <a:r>
              <a:rPr sz="2200" b="0" spc="110" dirty="0">
                <a:solidFill>
                  <a:srgbClr val="C00000"/>
                </a:solidFill>
                <a:latin typeface="Calibri Light"/>
                <a:cs typeface="Calibri Light"/>
              </a:rPr>
              <a:t>women</a:t>
            </a:r>
            <a:r>
              <a:rPr sz="2200" b="0" dirty="0">
                <a:solidFill>
                  <a:srgbClr val="C00000"/>
                </a:solidFill>
                <a:latin typeface="Calibri Light"/>
                <a:cs typeface="Calibri Light"/>
              </a:rPr>
              <a:t>		</a:t>
            </a:r>
            <a:r>
              <a:rPr sz="2200" b="0" spc="75" dirty="0">
                <a:solidFill>
                  <a:srgbClr val="C00000"/>
                </a:solidFill>
                <a:latin typeface="Calibri Light"/>
                <a:cs typeface="Calibri Light"/>
              </a:rPr>
              <a:t>in</a:t>
            </a:r>
            <a:r>
              <a:rPr sz="2200" b="0" dirty="0">
                <a:solidFill>
                  <a:srgbClr val="C00000"/>
                </a:solidFill>
                <a:latin typeface="Calibri Light"/>
                <a:cs typeface="Calibri Light"/>
              </a:rPr>
              <a:t>	</a:t>
            </a:r>
            <a:r>
              <a:rPr sz="2200" b="0" spc="85" dirty="0">
                <a:solidFill>
                  <a:srgbClr val="C00000"/>
                </a:solidFill>
                <a:latin typeface="Calibri Light"/>
                <a:cs typeface="Calibri Light"/>
              </a:rPr>
              <a:t>the</a:t>
            </a:r>
            <a:r>
              <a:rPr sz="2200" b="0" dirty="0">
                <a:solidFill>
                  <a:srgbClr val="C00000"/>
                </a:solidFill>
                <a:latin typeface="Calibri Light"/>
                <a:cs typeface="Calibri Light"/>
              </a:rPr>
              <a:t>		</a:t>
            </a:r>
            <a:r>
              <a:rPr sz="2200" b="0" spc="130" dirty="0">
                <a:solidFill>
                  <a:srgbClr val="C00000"/>
                </a:solidFill>
                <a:latin typeface="Calibri Light"/>
                <a:cs typeface="Calibri Light"/>
              </a:rPr>
              <a:t>united</a:t>
            </a:r>
            <a:r>
              <a:rPr sz="2200" b="0" dirty="0">
                <a:solidFill>
                  <a:srgbClr val="C00000"/>
                </a:solidFill>
                <a:latin typeface="Calibri Light"/>
                <a:cs typeface="Calibri Light"/>
              </a:rPr>
              <a:t>	</a:t>
            </a:r>
            <a:r>
              <a:rPr sz="2200" b="0" spc="135" dirty="0">
                <a:solidFill>
                  <a:srgbClr val="C00000"/>
                </a:solidFill>
                <a:latin typeface="Calibri Light"/>
                <a:cs typeface="Calibri Light"/>
              </a:rPr>
              <a:t>kingdom</a:t>
            </a:r>
            <a:endParaRPr sz="2200">
              <a:latin typeface="Calibri Light"/>
              <a:cs typeface="Calibri Light"/>
            </a:endParaRPr>
          </a:p>
        </p:txBody>
      </p:sp>
      <p:sp>
        <p:nvSpPr>
          <p:cNvPr id="10" name="object 10"/>
          <p:cNvSpPr txBox="1"/>
          <p:nvPr/>
        </p:nvSpPr>
        <p:spPr>
          <a:xfrm>
            <a:off x="428955" y="3676650"/>
            <a:ext cx="11474450" cy="1443990"/>
          </a:xfrm>
          <a:prstGeom prst="rect">
            <a:avLst/>
          </a:prstGeom>
        </p:spPr>
        <p:txBody>
          <a:bodyPr vert="horz" wrap="square" lIns="0" tIns="12065" rIns="0" bIns="0" rtlCol="0">
            <a:spAutoFit/>
          </a:bodyPr>
          <a:lstStyle/>
          <a:p>
            <a:pPr marL="355600">
              <a:lnSpc>
                <a:spcPts val="2510"/>
              </a:lnSpc>
              <a:spcBef>
                <a:spcPts val="95"/>
              </a:spcBef>
              <a:tabLst>
                <a:tab pos="1608455" algn="l"/>
                <a:tab pos="2473960" algn="l"/>
                <a:tab pos="3495040" algn="l"/>
                <a:tab pos="4699000" algn="l"/>
                <a:tab pos="5471795" algn="l"/>
                <a:tab pos="6453505" algn="l"/>
                <a:tab pos="7572375" algn="l"/>
                <a:tab pos="8549640" algn="l"/>
                <a:tab pos="9735185" algn="l"/>
                <a:tab pos="11120755" algn="l"/>
              </a:tabLst>
            </a:pPr>
            <a:r>
              <a:rPr sz="2200" b="0" spc="165" dirty="0">
                <a:solidFill>
                  <a:srgbClr val="C00000"/>
                </a:solidFill>
                <a:latin typeface="Calibri Light"/>
                <a:cs typeface="Calibri Light"/>
              </a:rPr>
              <a:t>work—</a:t>
            </a:r>
            <a:r>
              <a:rPr sz="2200" b="0" spc="-50" dirty="0">
                <a:solidFill>
                  <a:srgbClr val="C00000"/>
                </a:solidFill>
                <a:latin typeface="Calibri Light"/>
                <a:cs typeface="Calibri Light"/>
              </a:rPr>
              <a:t>a</a:t>
            </a:r>
            <a:r>
              <a:rPr sz="2200" b="0" dirty="0">
                <a:solidFill>
                  <a:srgbClr val="C00000"/>
                </a:solidFill>
                <a:latin typeface="Calibri Light"/>
                <a:cs typeface="Calibri Light"/>
              </a:rPr>
              <a:t>	</a:t>
            </a:r>
            <a:r>
              <a:rPr sz="2200" b="0" spc="120" dirty="0">
                <a:solidFill>
                  <a:srgbClr val="C00000"/>
                </a:solidFill>
                <a:latin typeface="Calibri Light"/>
                <a:cs typeface="Calibri Light"/>
              </a:rPr>
              <a:t>rapid</a:t>
            </a:r>
            <a:r>
              <a:rPr sz="2200" b="0" dirty="0">
                <a:solidFill>
                  <a:srgbClr val="C00000"/>
                </a:solidFill>
                <a:latin typeface="Calibri Light"/>
                <a:cs typeface="Calibri Light"/>
              </a:rPr>
              <a:t>	</a:t>
            </a:r>
            <a:r>
              <a:rPr sz="2200" b="0" spc="130" dirty="0">
                <a:solidFill>
                  <a:srgbClr val="C00000"/>
                </a:solidFill>
                <a:latin typeface="Calibri Light"/>
                <a:cs typeface="Calibri Light"/>
              </a:rPr>
              <a:t>realist</a:t>
            </a:r>
            <a:r>
              <a:rPr sz="2200" b="0" dirty="0">
                <a:solidFill>
                  <a:srgbClr val="C00000"/>
                </a:solidFill>
                <a:latin typeface="Calibri Light"/>
                <a:cs typeface="Calibri Light"/>
              </a:rPr>
              <a:t>	</a:t>
            </a:r>
            <a:r>
              <a:rPr sz="2200" b="0" spc="95" dirty="0">
                <a:solidFill>
                  <a:srgbClr val="C00000"/>
                </a:solidFill>
                <a:latin typeface="Calibri Light"/>
                <a:cs typeface="Calibri Light"/>
              </a:rPr>
              <a:t>review.’</a:t>
            </a:r>
            <a:r>
              <a:rPr sz="2200" b="0" dirty="0">
                <a:solidFill>
                  <a:srgbClr val="C00000"/>
                </a:solidFill>
                <a:latin typeface="Calibri Light"/>
                <a:cs typeface="Calibri Light"/>
              </a:rPr>
              <a:t>	</a:t>
            </a:r>
            <a:r>
              <a:rPr sz="2200" b="0" i="1" spc="75" dirty="0">
                <a:solidFill>
                  <a:srgbClr val="C00000"/>
                </a:solidFill>
                <a:latin typeface="Calibri Light"/>
                <a:cs typeface="Calibri Light"/>
              </a:rPr>
              <a:t>BMC</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public</a:t>
            </a:r>
            <a:r>
              <a:rPr sz="2200" b="0" i="1" dirty="0">
                <a:solidFill>
                  <a:srgbClr val="C00000"/>
                </a:solidFill>
                <a:latin typeface="Calibri Light"/>
                <a:cs typeface="Calibri Light"/>
              </a:rPr>
              <a:t>	</a:t>
            </a:r>
            <a:r>
              <a:rPr sz="2200" b="0" i="1" spc="145" dirty="0">
                <a:solidFill>
                  <a:srgbClr val="C00000"/>
                </a:solidFill>
                <a:latin typeface="Calibri Light"/>
                <a:cs typeface="Calibri Light"/>
              </a:rPr>
              <a:t>health</a:t>
            </a:r>
            <a:r>
              <a:rPr sz="2200" b="0" i="1" spc="-290" dirty="0">
                <a:solidFill>
                  <a:srgbClr val="C00000"/>
                </a:solidFill>
                <a:latin typeface="Calibri Light"/>
                <a:cs typeface="Calibri Light"/>
              </a:rPr>
              <a:t> </a:t>
            </a:r>
            <a:r>
              <a:rPr sz="2200" b="0" spc="-50" dirty="0">
                <a:solidFill>
                  <a:srgbClr val="C00000"/>
                </a:solidFill>
                <a:latin typeface="Calibri Light"/>
                <a:cs typeface="Calibri Light"/>
              </a:rPr>
              <a:t>,</a:t>
            </a:r>
            <a:r>
              <a:rPr sz="2200" b="0" dirty="0">
                <a:solidFill>
                  <a:srgbClr val="C00000"/>
                </a:solidFill>
                <a:latin typeface="Calibri Light"/>
                <a:cs typeface="Calibri Light"/>
              </a:rPr>
              <a:t>	</a:t>
            </a:r>
            <a:r>
              <a:rPr sz="2200" b="0" i="1" spc="110" dirty="0">
                <a:solidFill>
                  <a:srgbClr val="C00000"/>
                </a:solidFill>
                <a:latin typeface="Calibri Light"/>
                <a:cs typeface="Calibri Light"/>
              </a:rPr>
              <a:t>23</a:t>
            </a:r>
            <a:r>
              <a:rPr sz="2200" b="0" spc="110" dirty="0">
                <a:solidFill>
                  <a:srgbClr val="C00000"/>
                </a:solidFill>
                <a:latin typeface="Calibri Light"/>
                <a:cs typeface="Calibri Light"/>
              </a:rPr>
              <a:t>(</a:t>
            </a:r>
            <a:r>
              <a:rPr sz="2200" b="0" spc="-295" dirty="0">
                <a:solidFill>
                  <a:srgbClr val="C00000"/>
                </a:solidFill>
                <a:latin typeface="Calibri Light"/>
                <a:cs typeface="Calibri Light"/>
              </a:rPr>
              <a:t> </a:t>
            </a:r>
            <a:r>
              <a:rPr sz="2200" b="0" spc="95" dirty="0">
                <a:solidFill>
                  <a:srgbClr val="C00000"/>
                </a:solidFill>
                <a:latin typeface="Calibri Light"/>
                <a:cs typeface="Calibri Light"/>
              </a:rPr>
              <a:t>1),</a:t>
            </a:r>
            <a:r>
              <a:rPr sz="2200" b="0" dirty="0">
                <a:solidFill>
                  <a:srgbClr val="C00000"/>
                </a:solidFill>
                <a:latin typeface="Calibri Light"/>
                <a:cs typeface="Calibri Light"/>
              </a:rPr>
              <a:t>	</a:t>
            </a:r>
            <a:r>
              <a:rPr sz="2200" b="0" spc="80" dirty="0">
                <a:solidFill>
                  <a:srgbClr val="C00000"/>
                </a:solidFill>
                <a:latin typeface="Calibri Light"/>
                <a:cs typeface="Calibri Light"/>
              </a:rPr>
              <a:t>p.</a:t>
            </a:r>
            <a:r>
              <a:rPr sz="2200" b="0" spc="-300" dirty="0">
                <a:solidFill>
                  <a:srgbClr val="C00000"/>
                </a:solidFill>
                <a:latin typeface="Calibri Light"/>
                <a:cs typeface="Calibri Light"/>
              </a:rPr>
              <a:t> </a:t>
            </a:r>
            <a:r>
              <a:rPr sz="2200" b="0" spc="130" dirty="0">
                <a:solidFill>
                  <a:srgbClr val="C00000"/>
                </a:solidFill>
                <a:latin typeface="Calibri Light"/>
                <a:cs typeface="Calibri Light"/>
              </a:rPr>
              <a:t>2488.</a:t>
            </a:r>
            <a:r>
              <a:rPr sz="2200" b="0" dirty="0">
                <a:solidFill>
                  <a:srgbClr val="C00000"/>
                </a:solidFill>
                <a:latin typeface="Calibri Light"/>
                <a:cs typeface="Calibri Light"/>
              </a:rPr>
              <a:t>	</a:t>
            </a:r>
            <a:r>
              <a:rPr sz="2200" b="0" spc="135" dirty="0">
                <a:solidFill>
                  <a:srgbClr val="C00000"/>
                </a:solidFill>
                <a:latin typeface="Calibri Light"/>
                <a:cs typeface="Calibri Light"/>
              </a:rPr>
              <a:t>Available</a:t>
            </a:r>
            <a:r>
              <a:rPr sz="2200" b="0" dirty="0">
                <a:solidFill>
                  <a:srgbClr val="C00000"/>
                </a:solidFill>
                <a:latin typeface="Calibri Light"/>
                <a:cs typeface="Calibri Light"/>
              </a:rPr>
              <a:t>	</a:t>
            </a:r>
            <a:r>
              <a:rPr sz="2200" b="0" spc="80" dirty="0">
                <a:solidFill>
                  <a:srgbClr val="C00000"/>
                </a:solidFill>
                <a:latin typeface="Calibri Light"/>
                <a:cs typeface="Calibri Light"/>
              </a:rPr>
              <a:t>at:</a:t>
            </a:r>
            <a:endParaRPr sz="2200">
              <a:latin typeface="Calibri Light"/>
              <a:cs typeface="Calibri Light"/>
            </a:endParaRPr>
          </a:p>
          <a:p>
            <a:pPr marL="355600">
              <a:lnSpc>
                <a:spcPts val="2510"/>
              </a:lnSpc>
            </a:pPr>
            <a:r>
              <a:rPr sz="2200" b="0" u="sng" spc="160" dirty="0">
                <a:solidFill>
                  <a:srgbClr val="2997E2"/>
                </a:solidFill>
                <a:uFill>
                  <a:solidFill>
                    <a:srgbClr val="2997E2"/>
                  </a:solidFill>
                </a:uFill>
                <a:latin typeface="Calibri Light"/>
                <a:cs typeface="Calibri Light"/>
                <a:hlinkClick r:id="rId4"/>
              </a:rPr>
              <a:t>https://link.Springer.Com/article/</a:t>
            </a:r>
            <a:r>
              <a:rPr sz="2200" b="0" u="sng" spc="-215" dirty="0">
                <a:solidFill>
                  <a:srgbClr val="2997E2"/>
                </a:solidFill>
                <a:uFill>
                  <a:solidFill>
                    <a:srgbClr val="2997E2"/>
                  </a:solidFill>
                </a:uFill>
                <a:latin typeface="Calibri Light"/>
                <a:cs typeface="Calibri Light"/>
                <a:hlinkClick r:id="rId4"/>
              </a:rPr>
              <a:t> </a:t>
            </a:r>
            <a:r>
              <a:rPr sz="2200" b="0" u="sng" spc="180" dirty="0">
                <a:solidFill>
                  <a:srgbClr val="2997E2"/>
                </a:solidFill>
                <a:uFill>
                  <a:solidFill>
                    <a:srgbClr val="2997E2"/>
                  </a:solidFill>
                </a:uFill>
                <a:latin typeface="Calibri Light"/>
                <a:cs typeface="Calibri Light"/>
                <a:hlinkClick r:id="rId4"/>
              </a:rPr>
              <a:t>10.1186/s12889-023-17378-</a:t>
            </a:r>
            <a:r>
              <a:rPr sz="2200" b="0" u="sng" spc="-50" dirty="0">
                <a:solidFill>
                  <a:srgbClr val="2997E2"/>
                </a:solidFill>
                <a:uFill>
                  <a:solidFill>
                    <a:srgbClr val="2997E2"/>
                  </a:solidFill>
                </a:uFill>
                <a:latin typeface="Calibri Light"/>
                <a:cs typeface="Calibri Light"/>
                <a:hlinkClick r:id="rId4"/>
              </a:rPr>
              <a:t>w</a:t>
            </a:r>
            <a:endParaRPr sz="2200">
              <a:latin typeface="Calibri Light"/>
              <a:cs typeface="Calibri Light"/>
            </a:endParaRPr>
          </a:p>
          <a:p>
            <a:pPr marL="355600" marR="7620" indent="-342900">
              <a:lnSpc>
                <a:spcPts val="2380"/>
              </a:lnSpc>
              <a:spcBef>
                <a:spcPts val="1435"/>
              </a:spcBef>
              <a:buClr>
                <a:srgbClr val="E38312"/>
              </a:buClr>
              <a:buFont typeface="Arial"/>
              <a:buChar char="•"/>
              <a:tabLst>
                <a:tab pos="355600" algn="l"/>
                <a:tab pos="798830" algn="l"/>
                <a:tab pos="1772920" algn="l"/>
                <a:tab pos="2246630" algn="l"/>
                <a:tab pos="2301875" algn="l"/>
                <a:tab pos="2635250" algn="l"/>
                <a:tab pos="3269615" algn="l"/>
                <a:tab pos="3388360" algn="l"/>
                <a:tab pos="3839845" algn="l"/>
                <a:tab pos="4599940" algn="l"/>
                <a:tab pos="4939665" algn="l"/>
                <a:tab pos="5166995" algn="l"/>
                <a:tab pos="5578475" algn="l"/>
                <a:tab pos="5934075" algn="l"/>
                <a:tab pos="6898640" algn="l"/>
                <a:tab pos="7237095" algn="l"/>
                <a:tab pos="7360284" algn="l"/>
                <a:tab pos="8546465" algn="l"/>
                <a:tab pos="8610600" algn="l"/>
                <a:tab pos="8986520" algn="l"/>
                <a:tab pos="9771380" algn="l"/>
                <a:tab pos="10006330" algn="l"/>
                <a:tab pos="10280650" algn="l"/>
                <a:tab pos="10416540" algn="l"/>
              </a:tabLst>
            </a:pPr>
            <a:r>
              <a:rPr sz="2200" b="0" spc="135" dirty="0">
                <a:solidFill>
                  <a:srgbClr val="C00000"/>
                </a:solidFill>
                <a:latin typeface="Calibri Light"/>
                <a:cs typeface="Calibri Light"/>
              </a:rPr>
              <a:t>Thomson,</a:t>
            </a:r>
            <a:r>
              <a:rPr sz="2200" b="0" dirty="0">
                <a:solidFill>
                  <a:srgbClr val="C00000"/>
                </a:solidFill>
                <a:latin typeface="Calibri Light"/>
                <a:cs typeface="Calibri Light"/>
              </a:rPr>
              <a:t>	</a:t>
            </a:r>
            <a:r>
              <a:rPr sz="2200" b="0" spc="85" dirty="0">
                <a:solidFill>
                  <a:srgbClr val="C00000"/>
                </a:solidFill>
                <a:latin typeface="Calibri Light"/>
                <a:cs typeface="Calibri Light"/>
              </a:rPr>
              <a:t>R.,</a:t>
            </a:r>
            <a:r>
              <a:rPr sz="2200" b="0" dirty="0">
                <a:solidFill>
                  <a:srgbClr val="C00000"/>
                </a:solidFill>
                <a:latin typeface="Calibri Light"/>
                <a:cs typeface="Calibri Light"/>
              </a:rPr>
              <a:t>	</a:t>
            </a:r>
            <a:r>
              <a:rPr sz="2200" b="0" spc="105" dirty="0">
                <a:solidFill>
                  <a:srgbClr val="C00000"/>
                </a:solidFill>
                <a:latin typeface="Calibri Light"/>
                <a:cs typeface="Calibri Light"/>
              </a:rPr>
              <a:t>Cooper,</a:t>
            </a:r>
            <a:r>
              <a:rPr sz="2200" b="0" dirty="0">
                <a:solidFill>
                  <a:srgbClr val="C00000"/>
                </a:solidFill>
                <a:latin typeface="Calibri Light"/>
                <a:cs typeface="Calibri Light"/>
              </a:rPr>
              <a:t>		</a:t>
            </a:r>
            <a:r>
              <a:rPr sz="2200" b="0" spc="85" dirty="0">
                <a:solidFill>
                  <a:srgbClr val="C00000"/>
                </a:solidFill>
                <a:latin typeface="Calibri Light"/>
                <a:cs typeface="Calibri Light"/>
              </a:rPr>
              <a:t>S.,</a:t>
            </a:r>
            <a:r>
              <a:rPr sz="2200" b="0" dirty="0">
                <a:solidFill>
                  <a:srgbClr val="C00000"/>
                </a:solidFill>
                <a:latin typeface="Calibri Light"/>
                <a:cs typeface="Calibri Light"/>
              </a:rPr>
              <a:t>	</a:t>
            </a:r>
            <a:r>
              <a:rPr sz="2200" b="0" spc="120" dirty="0">
                <a:solidFill>
                  <a:srgbClr val="C00000"/>
                </a:solidFill>
                <a:latin typeface="Calibri Light"/>
                <a:cs typeface="Calibri Light"/>
              </a:rPr>
              <a:t>Waldron,</a:t>
            </a:r>
            <a:r>
              <a:rPr sz="2200" b="0" dirty="0">
                <a:solidFill>
                  <a:srgbClr val="C00000"/>
                </a:solidFill>
                <a:latin typeface="Calibri Light"/>
                <a:cs typeface="Calibri Light"/>
              </a:rPr>
              <a:t>	</a:t>
            </a:r>
            <a:r>
              <a:rPr sz="2200" b="0" spc="80" dirty="0">
                <a:solidFill>
                  <a:srgbClr val="C00000"/>
                </a:solidFill>
                <a:latin typeface="Calibri Light"/>
                <a:cs typeface="Calibri Light"/>
              </a:rPr>
              <a:t>J.,</a:t>
            </a:r>
            <a:r>
              <a:rPr sz="2200" b="0" dirty="0">
                <a:solidFill>
                  <a:srgbClr val="C00000"/>
                </a:solidFill>
                <a:latin typeface="Calibri Light"/>
                <a:cs typeface="Calibri Light"/>
              </a:rPr>
              <a:t>	</a:t>
            </a:r>
            <a:r>
              <a:rPr sz="2200" b="0" spc="114" dirty="0">
                <a:solidFill>
                  <a:srgbClr val="C00000"/>
                </a:solidFill>
                <a:latin typeface="Calibri Light"/>
                <a:cs typeface="Calibri Light"/>
              </a:rPr>
              <a:t>Mamuzo,</a:t>
            </a:r>
            <a:r>
              <a:rPr sz="2200" b="0" dirty="0">
                <a:solidFill>
                  <a:srgbClr val="C00000"/>
                </a:solidFill>
                <a:latin typeface="Calibri Light"/>
                <a:cs typeface="Calibri Light"/>
              </a:rPr>
              <a:t>	</a:t>
            </a:r>
            <a:r>
              <a:rPr sz="2200" b="0" spc="85" dirty="0">
                <a:solidFill>
                  <a:srgbClr val="C00000"/>
                </a:solidFill>
                <a:latin typeface="Calibri Light"/>
                <a:cs typeface="Calibri Light"/>
              </a:rPr>
              <a:t>E.,</a:t>
            </a:r>
            <a:r>
              <a:rPr sz="2200" b="0" dirty="0">
                <a:solidFill>
                  <a:srgbClr val="C00000"/>
                </a:solidFill>
                <a:latin typeface="Calibri Light"/>
                <a:cs typeface="Calibri Light"/>
              </a:rPr>
              <a:t>		</a:t>
            </a:r>
            <a:r>
              <a:rPr sz="2200" b="0" spc="135" dirty="0">
                <a:solidFill>
                  <a:srgbClr val="C00000"/>
                </a:solidFill>
                <a:latin typeface="Calibri Light"/>
                <a:cs typeface="Calibri Light"/>
              </a:rPr>
              <a:t>Mcdaid,</a:t>
            </a:r>
            <a:r>
              <a:rPr sz="2200" b="0" dirty="0">
                <a:solidFill>
                  <a:srgbClr val="C00000"/>
                </a:solidFill>
                <a:latin typeface="Calibri Light"/>
                <a:cs typeface="Calibri Light"/>
              </a:rPr>
              <a:t>	</a:t>
            </a:r>
            <a:r>
              <a:rPr sz="2200" b="0" spc="85" dirty="0">
                <a:solidFill>
                  <a:srgbClr val="C00000"/>
                </a:solidFill>
                <a:latin typeface="Calibri Light"/>
                <a:cs typeface="Calibri Light"/>
              </a:rPr>
              <a:t>L.,</a:t>
            </a:r>
            <a:r>
              <a:rPr sz="2200" b="0" dirty="0">
                <a:solidFill>
                  <a:srgbClr val="C00000"/>
                </a:solidFill>
                <a:latin typeface="Calibri Light"/>
                <a:cs typeface="Calibri Light"/>
              </a:rPr>
              <a:t>	</a:t>
            </a:r>
            <a:r>
              <a:rPr sz="2200" b="0" spc="100" dirty="0">
                <a:solidFill>
                  <a:srgbClr val="C00000"/>
                </a:solidFill>
                <a:latin typeface="Calibri Light"/>
                <a:cs typeface="Calibri Light"/>
              </a:rPr>
              <a:t>Emery,</a:t>
            </a:r>
            <a:r>
              <a:rPr sz="2200" b="0" dirty="0">
                <a:solidFill>
                  <a:srgbClr val="C00000"/>
                </a:solidFill>
                <a:latin typeface="Calibri Light"/>
                <a:cs typeface="Calibri Light"/>
              </a:rPr>
              <a:t>	</a:t>
            </a:r>
            <a:r>
              <a:rPr sz="2200" b="0" spc="80" dirty="0">
                <a:solidFill>
                  <a:srgbClr val="C00000"/>
                </a:solidFill>
                <a:latin typeface="Calibri Light"/>
                <a:cs typeface="Calibri Light"/>
              </a:rPr>
              <a:t>J.,</a:t>
            </a:r>
            <a:r>
              <a:rPr sz="2200" b="0" dirty="0">
                <a:solidFill>
                  <a:srgbClr val="C00000"/>
                </a:solidFill>
                <a:latin typeface="Calibri Light"/>
                <a:cs typeface="Calibri Light"/>
              </a:rPr>
              <a:t>		</a:t>
            </a:r>
            <a:r>
              <a:rPr sz="2200" b="0" spc="145" dirty="0">
                <a:solidFill>
                  <a:srgbClr val="C00000"/>
                </a:solidFill>
                <a:latin typeface="Calibri Light"/>
                <a:cs typeface="Calibri Light"/>
              </a:rPr>
              <a:t>Phillips, </a:t>
            </a:r>
            <a:r>
              <a:rPr sz="2200" b="0" spc="85" dirty="0">
                <a:solidFill>
                  <a:srgbClr val="C00000"/>
                </a:solidFill>
                <a:latin typeface="Calibri Light"/>
                <a:cs typeface="Calibri Light"/>
              </a:rPr>
              <a:t>L.,</a:t>
            </a:r>
            <a:r>
              <a:rPr sz="2200" b="0" dirty="0">
                <a:solidFill>
                  <a:srgbClr val="C00000"/>
                </a:solidFill>
                <a:latin typeface="Calibri Light"/>
                <a:cs typeface="Calibri Light"/>
              </a:rPr>
              <a:t>	</a:t>
            </a:r>
            <a:r>
              <a:rPr sz="2200" b="0" spc="135" dirty="0">
                <a:solidFill>
                  <a:srgbClr val="C00000"/>
                </a:solidFill>
                <a:latin typeface="Calibri Light"/>
                <a:cs typeface="Calibri Light"/>
              </a:rPr>
              <a:t>Naughton,</a:t>
            </a:r>
            <a:r>
              <a:rPr sz="2200" b="0" dirty="0">
                <a:solidFill>
                  <a:srgbClr val="C00000"/>
                </a:solidFill>
                <a:latin typeface="Calibri Light"/>
                <a:cs typeface="Calibri Light"/>
              </a:rPr>
              <a:t>		</a:t>
            </a:r>
            <a:r>
              <a:rPr sz="2200" b="0" spc="-25" dirty="0">
                <a:solidFill>
                  <a:srgbClr val="C00000"/>
                </a:solidFill>
                <a:latin typeface="Calibri Light"/>
                <a:cs typeface="Calibri Light"/>
              </a:rPr>
              <a:t>F.</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35" dirty="0">
                <a:solidFill>
                  <a:srgbClr val="C00000"/>
                </a:solidFill>
                <a:latin typeface="Calibri Light"/>
                <a:cs typeface="Calibri Light"/>
              </a:rPr>
              <a:t>coleman,</a:t>
            </a:r>
            <a:r>
              <a:rPr sz="2200" b="0" dirty="0">
                <a:solidFill>
                  <a:srgbClr val="C00000"/>
                </a:solidFill>
                <a:latin typeface="Calibri Light"/>
                <a:cs typeface="Calibri Light"/>
              </a:rPr>
              <a:t>	</a:t>
            </a:r>
            <a:r>
              <a:rPr sz="2200" b="0" spc="-25" dirty="0">
                <a:solidFill>
                  <a:srgbClr val="C00000"/>
                </a:solidFill>
                <a:latin typeface="Calibri Light"/>
                <a:cs typeface="Calibri Light"/>
              </a:rPr>
              <a:t>T.</a:t>
            </a:r>
            <a:r>
              <a:rPr sz="2200" b="0" dirty="0">
                <a:solidFill>
                  <a:srgbClr val="C00000"/>
                </a:solidFill>
                <a:latin typeface="Calibri Light"/>
                <a:cs typeface="Calibri Light"/>
              </a:rPr>
              <a:t>	</a:t>
            </a:r>
            <a:r>
              <a:rPr sz="2200" b="0" spc="-10" dirty="0">
                <a:solidFill>
                  <a:srgbClr val="C00000"/>
                </a:solidFill>
                <a:latin typeface="Calibri Light"/>
                <a:cs typeface="Calibri Light"/>
              </a:rPr>
              <a:t>(</a:t>
            </a:r>
            <a:r>
              <a:rPr sz="2200" b="0" spc="-305" dirty="0">
                <a:solidFill>
                  <a:srgbClr val="C00000"/>
                </a:solidFill>
                <a:latin typeface="Calibri Light"/>
                <a:cs typeface="Calibri Light"/>
              </a:rPr>
              <a:t> </a:t>
            </a:r>
            <a:r>
              <a:rPr sz="2200" b="0" spc="130" dirty="0">
                <a:solidFill>
                  <a:srgbClr val="C00000"/>
                </a:solidFill>
                <a:latin typeface="Calibri Light"/>
                <a:cs typeface="Calibri Light"/>
              </a:rPr>
              <a:t>2022)</a:t>
            </a:r>
            <a:r>
              <a:rPr sz="2200" b="0" dirty="0">
                <a:solidFill>
                  <a:srgbClr val="C00000"/>
                </a:solidFill>
                <a:latin typeface="Calibri Light"/>
                <a:cs typeface="Calibri Light"/>
              </a:rPr>
              <a:t>	</a:t>
            </a:r>
            <a:r>
              <a:rPr sz="2200" b="0" spc="130" dirty="0">
                <a:solidFill>
                  <a:srgbClr val="C00000"/>
                </a:solidFill>
                <a:latin typeface="Calibri Light"/>
                <a:cs typeface="Calibri Light"/>
              </a:rPr>
              <a:t>‘smoking</a:t>
            </a:r>
            <a:r>
              <a:rPr sz="2200" b="0" dirty="0">
                <a:solidFill>
                  <a:srgbClr val="C00000"/>
                </a:solidFill>
                <a:latin typeface="Calibri Light"/>
                <a:cs typeface="Calibri Light"/>
              </a:rPr>
              <a:t>	</a:t>
            </a:r>
            <a:r>
              <a:rPr sz="2200" b="0" spc="135" dirty="0">
                <a:solidFill>
                  <a:srgbClr val="C00000"/>
                </a:solidFill>
                <a:latin typeface="Calibri Light"/>
                <a:cs typeface="Calibri Light"/>
              </a:rPr>
              <a:t>cessation</a:t>
            </a:r>
            <a:r>
              <a:rPr sz="2200" b="0" dirty="0">
                <a:solidFill>
                  <a:srgbClr val="C00000"/>
                </a:solidFill>
                <a:latin typeface="Calibri Light"/>
                <a:cs typeface="Calibri Light"/>
              </a:rPr>
              <a:t>		</a:t>
            </a:r>
            <a:r>
              <a:rPr sz="2200" b="0" spc="140" dirty="0">
                <a:solidFill>
                  <a:srgbClr val="C00000"/>
                </a:solidFill>
                <a:latin typeface="Calibri Light"/>
                <a:cs typeface="Calibri Light"/>
              </a:rPr>
              <a:t>support</a:t>
            </a:r>
            <a:r>
              <a:rPr sz="2200" b="0" dirty="0">
                <a:solidFill>
                  <a:srgbClr val="C00000"/>
                </a:solidFill>
                <a:latin typeface="Calibri Light"/>
                <a:cs typeface="Calibri Light"/>
              </a:rPr>
              <a:t>	</a:t>
            </a:r>
            <a:r>
              <a:rPr sz="2200" b="0" spc="70" dirty="0">
                <a:solidFill>
                  <a:srgbClr val="C00000"/>
                </a:solidFill>
                <a:latin typeface="Calibri Light"/>
                <a:cs typeface="Calibri Light"/>
              </a:rPr>
              <a:t>for</a:t>
            </a:r>
            <a:r>
              <a:rPr sz="2200" b="0" dirty="0">
                <a:solidFill>
                  <a:srgbClr val="C00000"/>
                </a:solidFill>
                <a:latin typeface="Calibri Light"/>
                <a:cs typeface="Calibri Light"/>
              </a:rPr>
              <a:t>	</a:t>
            </a:r>
            <a:r>
              <a:rPr sz="2200" b="0" spc="130" dirty="0">
                <a:solidFill>
                  <a:srgbClr val="C00000"/>
                </a:solidFill>
                <a:latin typeface="Calibri Light"/>
                <a:cs typeface="Calibri Light"/>
              </a:rPr>
              <a:t>pregnant</a:t>
            </a:r>
            <a:endParaRPr sz="2200">
              <a:latin typeface="Calibri Light"/>
              <a:cs typeface="Calibri Light"/>
            </a:endParaRPr>
          </a:p>
        </p:txBody>
      </p:sp>
      <p:sp>
        <p:nvSpPr>
          <p:cNvPr id="11" name="object 11"/>
          <p:cNvSpPr txBox="1"/>
          <p:nvPr/>
        </p:nvSpPr>
        <p:spPr>
          <a:xfrm>
            <a:off x="771855" y="5364276"/>
            <a:ext cx="10152380" cy="360680"/>
          </a:xfrm>
          <a:prstGeom prst="rect">
            <a:avLst/>
          </a:prstGeom>
        </p:spPr>
        <p:txBody>
          <a:bodyPr vert="horz" wrap="square" lIns="0" tIns="12065" rIns="0" bIns="0" rtlCol="0">
            <a:spAutoFit/>
          </a:bodyPr>
          <a:lstStyle/>
          <a:p>
            <a:pPr marL="12700">
              <a:lnSpc>
                <a:spcPct val="100000"/>
              </a:lnSpc>
              <a:spcBef>
                <a:spcPts val="95"/>
              </a:spcBef>
              <a:tabLst>
                <a:tab pos="1085215" algn="l"/>
                <a:tab pos="1434465" algn="l"/>
                <a:tab pos="2646045" algn="l"/>
                <a:tab pos="4589145" algn="l"/>
                <a:tab pos="5735955" algn="l"/>
                <a:tab pos="6202045" algn="l"/>
                <a:tab pos="8303895" algn="l"/>
                <a:tab pos="9645015" algn="l"/>
              </a:tabLst>
            </a:pPr>
            <a:r>
              <a:rPr sz="2200" b="0" spc="140" dirty="0">
                <a:solidFill>
                  <a:srgbClr val="C00000"/>
                </a:solidFill>
                <a:latin typeface="Calibri Light"/>
                <a:cs typeface="Calibri Light"/>
              </a:rPr>
              <a:t>trusts:</a:t>
            </a:r>
            <a:r>
              <a:rPr sz="2200" b="0" dirty="0">
                <a:solidFill>
                  <a:srgbClr val="C00000"/>
                </a:solidFill>
                <a:latin typeface="Calibri Light"/>
                <a:cs typeface="Calibri Light"/>
              </a:rPr>
              <a:t>	</a:t>
            </a:r>
            <a:r>
              <a:rPr sz="2200" b="0" spc="-50" dirty="0">
                <a:solidFill>
                  <a:srgbClr val="C00000"/>
                </a:solidFill>
                <a:latin typeface="Calibri Light"/>
                <a:cs typeface="Calibri Light"/>
              </a:rPr>
              <a:t>a</a:t>
            </a:r>
            <a:r>
              <a:rPr sz="2200" b="0" dirty="0">
                <a:solidFill>
                  <a:srgbClr val="C00000"/>
                </a:solidFill>
                <a:latin typeface="Calibri Light"/>
                <a:cs typeface="Calibri Light"/>
              </a:rPr>
              <a:t>	</a:t>
            </a:r>
            <a:r>
              <a:rPr sz="2200" b="0" spc="100" dirty="0">
                <a:solidFill>
                  <a:srgbClr val="C00000"/>
                </a:solidFill>
                <a:latin typeface="Calibri Light"/>
                <a:cs typeface="Calibri Light"/>
              </a:rPr>
              <a:t>survey.’</a:t>
            </a:r>
            <a:r>
              <a:rPr sz="2200" b="0" dirty="0">
                <a:solidFill>
                  <a:srgbClr val="C00000"/>
                </a:solidFill>
                <a:latin typeface="Calibri Light"/>
                <a:cs typeface="Calibri Light"/>
              </a:rPr>
              <a:t>	</a:t>
            </a:r>
            <a:r>
              <a:rPr sz="2200" b="0" i="1" spc="145" dirty="0">
                <a:solidFill>
                  <a:srgbClr val="C00000"/>
                </a:solidFill>
                <a:latin typeface="Calibri Light"/>
                <a:cs typeface="Calibri Light"/>
              </a:rPr>
              <a:t>International</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journal</a:t>
            </a:r>
            <a:r>
              <a:rPr sz="2200" b="0" i="1" dirty="0">
                <a:solidFill>
                  <a:srgbClr val="C00000"/>
                </a:solidFill>
                <a:latin typeface="Calibri Light"/>
                <a:cs typeface="Calibri Light"/>
              </a:rPr>
              <a:t>	</a:t>
            </a:r>
            <a:r>
              <a:rPr sz="2200" b="0" i="1" spc="50" dirty="0">
                <a:solidFill>
                  <a:srgbClr val="C00000"/>
                </a:solidFill>
                <a:latin typeface="Calibri Light"/>
                <a:cs typeface="Calibri Light"/>
              </a:rPr>
              <a:t>of</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environmental</a:t>
            </a:r>
            <a:r>
              <a:rPr sz="2200" b="0" i="1" dirty="0">
                <a:solidFill>
                  <a:srgbClr val="C00000"/>
                </a:solidFill>
                <a:latin typeface="Calibri Light"/>
                <a:cs typeface="Calibri Light"/>
              </a:rPr>
              <a:t>	</a:t>
            </a:r>
            <a:r>
              <a:rPr sz="2200" b="0" i="1" spc="140" dirty="0">
                <a:solidFill>
                  <a:srgbClr val="C00000"/>
                </a:solidFill>
                <a:latin typeface="Calibri Light"/>
                <a:cs typeface="Calibri Light"/>
              </a:rPr>
              <a:t>research</a:t>
            </a:r>
            <a:r>
              <a:rPr sz="2200" b="0" i="1" dirty="0">
                <a:solidFill>
                  <a:srgbClr val="C00000"/>
                </a:solidFill>
                <a:latin typeface="Calibri Light"/>
                <a:cs typeface="Calibri Light"/>
              </a:rPr>
              <a:t>	</a:t>
            </a:r>
            <a:r>
              <a:rPr sz="2200" b="0" i="1" spc="155" dirty="0">
                <a:solidFill>
                  <a:srgbClr val="C00000"/>
                </a:solidFill>
                <a:latin typeface="Calibri Light"/>
                <a:cs typeface="Calibri Light"/>
              </a:rPr>
              <a:t>and</a:t>
            </a:r>
            <a:endParaRPr sz="2200">
              <a:latin typeface="Calibri Light"/>
              <a:cs typeface="Calibri Light"/>
            </a:endParaRPr>
          </a:p>
        </p:txBody>
      </p:sp>
      <p:sp>
        <p:nvSpPr>
          <p:cNvPr id="12" name="object 12"/>
          <p:cNvSpPr txBox="1"/>
          <p:nvPr/>
        </p:nvSpPr>
        <p:spPr>
          <a:xfrm>
            <a:off x="771855" y="5062220"/>
            <a:ext cx="11131550" cy="662305"/>
          </a:xfrm>
          <a:prstGeom prst="rect">
            <a:avLst/>
          </a:prstGeom>
        </p:spPr>
        <p:txBody>
          <a:bodyPr vert="horz" wrap="square" lIns="0" tIns="12065" rIns="0" bIns="0" rtlCol="0">
            <a:spAutoFit/>
          </a:bodyPr>
          <a:lstStyle/>
          <a:p>
            <a:pPr marR="5080" algn="r">
              <a:lnSpc>
                <a:spcPts val="2510"/>
              </a:lnSpc>
              <a:spcBef>
                <a:spcPts val="95"/>
              </a:spcBef>
              <a:tabLst>
                <a:tab pos="1112520" algn="l"/>
                <a:tab pos="2450465" algn="l"/>
                <a:tab pos="2921635" algn="l"/>
                <a:tab pos="4034154" algn="l"/>
                <a:tab pos="4772025" algn="l"/>
                <a:tab pos="6026150" algn="l"/>
                <a:tab pos="7265670" algn="l"/>
                <a:tab pos="7914640" algn="l"/>
                <a:tab pos="9169400" algn="l"/>
                <a:tab pos="10180955" algn="l"/>
              </a:tabLst>
            </a:pPr>
            <a:r>
              <a:rPr sz="2200" b="0" spc="110" dirty="0">
                <a:solidFill>
                  <a:srgbClr val="C00000"/>
                </a:solidFill>
                <a:latin typeface="Calibri Light"/>
                <a:cs typeface="Calibri Light"/>
              </a:rPr>
              <a:t>women</a:t>
            </a:r>
            <a:r>
              <a:rPr sz="2200" b="0" dirty="0">
                <a:solidFill>
                  <a:srgbClr val="C00000"/>
                </a:solidFill>
                <a:latin typeface="Calibri Light"/>
                <a:cs typeface="Calibri Light"/>
              </a:rPr>
              <a:t>	</a:t>
            </a:r>
            <a:r>
              <a:rPr sz="2200" b="0" spc="135" dirty="0">
                <a:solidFill>
                  <a:srgbClr val="C00000"/>
                </a:solidFill>
                <a:latin typeface="Calibri Light"/>
                <a:cs typeface="Calibri Light"/>
              </a:rPr>
              <a:t>provided</a:t>
            </a:r>
            <a:r>
              <a:rPr sz="2200" b="0" dirty="0">
                <a:solidFill>
                  <a:srgbClr val="C00000"/>
                </a:solidFill>
                <a:latin typeface="Calibri Light"/>
                <a:cs typeface="Calibri Light"/>
              </a:rPr>
              <a:t>	</a:t>
            </a:r>
            <a:r>
              <a:rPr sz="2200" b="0" spc="50" dirty="0">
                <a:solidFill>
                  <a:srgbClr val="C00000"/>
                </a:solidFill>
                <a:latin typeface="Calibri Light"/>
                <a:cs typeface="Calibri Light"/>
              </a:rPr>
              <a:t>by</a:t>
            </a:r>
            <a:r>
              <a:rPr sz="2200" b="0" dirty="0">
                <a:solidFill>
                  <a:srgbClr val="C00000"/>
                </a:solidFill>
                <a:latin typeface="Calibri Light"/>
                <a:cs typeface="Calibri Light"/>
              </a:rPr>
              <a:t>	</a:t>
            </a:r>
            <a:r>
              <a:rPr sz="2200" b="0" spc="140" dirty="0">
                <a:solidFill>
                  <a:srgbClr val="C00000"/>
                </a:solidFill>
                <a:latin typeface="Calibri Light"/>
                <a:cs typeface="Calibri Light"/>
              </a:rPr>
              <a:t>english</a:t>
            </a:r>
            <a:r>
              <a:rPr sz="2200" b="0" dirty="0">
                <a:solidFill>
                  <a:srgbClr val="C00000"/>
                </a:solidFill>
                <a:latin typeface="Calibri Light"/>
                <a:cs typeface="Calibri Light"/>
              </a:rPr>
              <a:t>	</a:t>
            </a:r>
            <a:r>
              <a:rPr sz="2200" b="0" spc="95" dirty="0">
                <a:solidFill>
                  <a:srgbClr val="C00000"/>
                </a:solidFill>
                <a:latin typeface="Calibri Light"/>
                <a:cs typeface="Calibri Light"/>
              </a:rPr>
              <a:t>stop</a:t>
            </a:r>
            <a:r>
              <a:rPr sz="2200" b="0" dirty="0">
                <a:solidFill>
                  <a:srgbClr val="C00000"/>
                </a:solidFill>
                <a:latin typeface="Calibri Light"/>
                <a:cs typeface="Calibri Light"/>
              </a:rPr>
              <a:t>	</a:t>
            </a:r>
            <a:r>
              <a:rPr sz="2200" b="0" spc="130" dirty="0">
                <a:solidFill>
                  <a:srgbClr val="C00000"/>
                </a:solidFill>
                <a:latin typeface="Calibri Light"/>
                <a:cs typeface="Calibri Light"/>
              </a:rPr>
              <a:t>smoking</a:t>
            </a:r>
            <a:r>
              <a:rPr sz="2200" b="0" dirty="0">
                <a:solidFill>
                  <a:srgbClr val="C00000"/>
                </a:solidFill>
                <a:latin typeface="Calibri Light"/>
                <a:cs typeface="Calibri Light"/>
              </a:rPr>
              <a:t>	</a:t>
            </a:r>
            <a:r>
              <a:rPr sz="2200" b="0" spc="140" dirty="0">
                <a:solidFill>
                  <a:srgbClr val="C00000"/>
                </a:solidFill>
                <a:latin typeface="Calibri Light"/>
                <a:cs typeface="Calibri Light"/>
              </a:rPr>
              <a:t>services</a:t>
            </a:r>
            <a:r>
              <a:rPr sz="2200" b="0" dirty="0">
                <a:solidFill>
                  <a:srgbClr val="C00000"/>
                </a:solidFill>
                <a:latin typeface="Calibri Light"/>
                <a:cs typeface="Calibri Light"/>
              </a:rPr>
              <a:t>	</a:t>
            </a:r>
            <a:r>
              <a:rPr sz="2200" b="0" spc="90" dirty="0">
                <a:solidFill>
                  <a:srgbClr val="C00000"/>
                </a:solidFill>
                <a:latin typeface="Calibri Light"/>
                <a:cs typeface="Calibri Light"/>
              </a:rPr>
              <a:t>and</a:t>
            </a:r>
            <a:r>
              <a:rPr sz="2200" b="0" dirty="0">
                <a:solidFill>
                  <a:srgbClr val="C00000"/>
                </a:solidFill>
                <a:latin typeface="Calibri Light"/>
                <a:cs typeface="Calibri Light"/>
              </a:rPr>
              <a:t>	</a:t>
            </a:r>
            <a:r>
              <a:rPr sz="2200" b="0" spc="135" dirty="0">
                <a:solidFill>
                  <a:srgbClr val="C00000"/>
                </a:solidFill>
                <a:latin typeface="Calibri Light"/>
                <a:cs typeface="Calibri Light"/>
              </a:rPr>
              <a:t>national</a:t>
            </a:r>
            <a:r>
              <a:rPr sz="2200" b="0" dirty="0">
                <a:solidFill>
                  <a:srgbClr val="C00000"/>
                </a:solidFill>
                <a:latin typeface="Calibri Light"/>
                <a:cs typeface="Calibri Light"/>
              </a:rPr>
              <a:t>	</a:t>
            </a:r>
            <a:r>
              <a:rPr sz="2200" b="0" spc="130" dirty="0">
                <a:solidFill>
                  <a:srgbClr val="C00000"/>
                </a:solidFill>
                <a:latin typeface="Calibri Light"/>
                <a:cs typeface="Calibri Light"/>
              </a:rPr>
              <a:t>health</a:t>
            </a:r>
            <a:r>
              <a:rPr sz="2200" b="0" dirty="0">
                <a:solidFill>
                  <a:srgbClr val="C00000"/>
                </a:solidFill>
                <a:latin typeface="Calibri Light"/>
                <a:cs typeface="Calibri Light"/>
              </a:rPr>
              <a:t>	</a:t>
            </a:r>
            <a:r>
              <a:rPr sz="2200" b="0" spc="135" dirty="0">
                <a:solidFill>
                  <a:srgbClr val="C00000"/>
                </a:solidFill>
                <a:latin typeface="Calibri Light"/>
                <a:cs typeface="Calibri Light"/>
              </a:rPr>
              <a:t>service</a:t>
            </a:r>
            <a:endParaRPr sz="2200">
              <a:latin typeface="Calibri Light"/>
              <a:cs typeface="Calibri Light"/>
            </a:endParaRPr>
          </a:p>
          <a:p>
            <a:pPr marR="6350" algn="r">
              <a:lnSpc>
                <a:spcPts val="2510"/>
              </a:lnSpc>
            </a:pPr>
            <a:r>
              <a:rPr sz="2200" b="0" i="1" spc="140" dirty="0">
                <a:solidFill>
                  <a:srgbClr val="C00000"/>
                </a:solidFill>
                <a:latin typeface="Calibri Light"/>
                <a:cs typeface="Calibri Light"/>
              </a:rPr>
              <a:t>public</a:t>
            </a:r>
            <a:endParaRPr sz="2200">
              <a:latin typeface="Calibri Light"/>
              <a:cs typeface="Calibri Light"/>
            </a:endParaRPr>
          </a:p>
        </p:txBody>
      </p:sp>
      <p:sp>
        <p:nvSpPr>
          <p:cNvPr id="13" name="object 13"/>
          <p:cNvSpPr txBox="1"/>
          <p:nvPr/>
        </p:nvSpPr>
        <p:spPr>
          <a:xfrm>
            <a:off x="771855" y="5666028"/>
            <a:ext cx="10347960" cy="360680"/>
          </a:xfrm>
          <a:prstGeom prst="rect">
            <a:avLst/>
          </a:prstGeom>
        </p:spPr>
        <p:txBody>
          <a:bodyPr vert="horz" wrap="square" lIns="0" tIns="12065" rIns="0" bIns="0" rtlCol="0">
            <a:spAutoFit/>
          </a:bodyPr>
          <a:lstStyle/>
          <a:p>
            <a:pPr marL="12700">
              <a:lnSpc>
                <a:spcPct val="100000"/>
              </a:lnSpc>
              <a:spcBef>
                <a:spcPts val="95"/>
              </a:spcBef>
              <a:tabLst>
                <a:tab pos="4872990" algn="l"/>
              </a:tabLst>
            </a:pPr>
            <a:r>
              <a:rPr sz="2200" b="0" i="1" spc="150" dirty="0">
                <a:solidFill>
                  <a:srgbClr val="C00000"/>
                </a:solidFill>
                <a:latin typeface="Calibri Light"/>
                <a:cs typeface="Calibri Light"/>
              </a:rPr>
              <a:t>health</a:t>
            </a:r>
            <a:r>
              <a:rPr sz="2200" b="0" i="1" spc="-305" dirty="0">
                <a:solidFill>
                  <a:srgbClr val="C00000"/>
                </a:solidFill>
                <a:latin typeface="Calibri Light"/>
                <a:cs typeface="Calibri Light"/>
              </a:rPr>
              <a:t> </a:t>
            </a:r>
            <a:r>
              <a:rPr sz="2200" b="0" dirty="0">
                <a:solidFill>
                  <a:srgbClr val="C00000"/>
                </a:solidFill>
                <a:latin typeface="Calibri Light"/>
                <a:cs typeface="Calibri Light"/>
              </a:rPr>
              <a:t>,</a:t>
            </a:r>
            <a:r>
              <a:rPr sz="2200" b="0" spc="360" dirty="0">
                <a:solidFill>
                  <a:srgbClr val="C00000"/>
                </a:solidFill>
                <a:latin typeface="Calibri Light"/>
                <a:cs typeface="Calibri Light"/>
              </a:rPr>
              <a:t> </a:t>
            </a:r>
            <a:r>
              <a:rPr sz="2200" b="0" i="1" spc="125" dirty="0">
                <a:solidFill>
                  <a:srgbClr val="C00000"/>
                </a:solidFill>
                <a:latin typeface="Calibri Light"/>
                <a:cs typeface="Calibri Light"/>
              </a:rPr>
              <a:t>19</a:t>
            </a:r>
            <a:r>
              <a:rPr sz="2200" b="0" spc="125" dirty="0">
                <a:solidFill>
                  <a:srgbClr val="C00000"/>
                </a:solidFill>
                <a:latin typeface="Calibri Light"/>
                <a:cs typeface="Calibri Light"/>
              </a:rPr>
              <a:t>(</a:t>
            </a:r>
            <a:r>
              <a:rPr sz="2200" b="0" spc="-285" dirty="0">
                <a:solidFill>
                  <a:srgbClr val="C00000"/>
                </a:solidFill>
                <a:latin typeface="Calibri Light"/>
                <a:cs typeface="Calibri Light"/>
              </a:rPr>
              <a:t> </a:t>
            </a:r>
            <a:r>
              <a:rPr sz="2200" b="0" spc="125" dirty="0">
                <a:solidFill>
                  <a:srgbClr val="C00000"/>
                </a:solidFill>
                <a:latin typeface="Calibri Light"/>
                <a:cs typeface="Calibri Light"/>
              </a:rPr>
              <a:t>3),</a:t>
            </a:r>
            <a:r>
              <a:rPr sz="2200" b="0" spc="350" dirty="0">
                <a:solidFill>
                  <a:srgbClr val="C00000"/>
                </a:solidFill>
                <a:latin typeface="Calibri Light"/>
                <a:cs typeface="Calibri Light"/>
              </a:rPr>
              <a:t> </a:t>
            </a:r>
            <a:r>
              <a:rPr sz="2200" b="0" spc="95" dirty="0">
                <a:solidFill>
                  <a:srgbClr val="C00000"/>
                </a:solidFill>
                <a:latin typeface="Calibri Light"/>
                <a:cs typeface="Calibri Light"/>
              </a:rPr>
              <a:t>p.</a:t>
            </a:r>
            <a:r>
              <a:rPr sz="2200" b="0" spc="-290" dirty="0">
                <a:solidFill>
                  <a:srgbClr val="C00000"/>
                </a:solidFill>
                <a:latin typeface="Calibri Light"/>
                <a:cs typeface="Calibri Light"/>
              </a:rPr>
              <a:t> </a:t>
            </a:r>
            <a:r>
              <a:rPr sz="2200" b="0" spc="145" dirty="0">
                <a:solidFill>
                  <a:srgbClr val="C00000"/>
                </a:solidFill>
                <a:latin typeface="Calibri Light"/>
                <a:cs typeface="Calibri Light"/>
              </a:rPr>
              <a:t>1634.</a:t>
            </a:r>
            <a:r>
              <a:rPr sz="2200" b="0" spc="360" dirty="0">
                <a:solidFill>
                  <a:srgbClr val="C00000"/>
                </a:solidFill>
                <a:latin typeface="Calibri Light"/>
                <a:cs typeface="Calibri Light"/>
              </a:rPr>
              <a:t> </a:t>
            </a:r>
            <a:r>
              <a:rPr sz="2200" b="0" spc="150" dirty="0">
                <a:solidFill>
                  <a:srgbClr val="C00000"/>
                </a:solidFill>
                <a:latin typeface="Calibri Light"/>
                <a:cs typeface="Calibri Light"/>
              </a:rPr>
              <a:t>Available</a:t>
            </a:r>
            <a:r>
              <a:rPr sz="2200" b="0" spc="340" dirty="0">
                <a:solidFill>
                  <a:srgbClr val="C00000"/>
                </a:solidFill>
                <a:latin typeface="Calibri Light"/>
                <a:cs typeface="Calibri Light"/>
              </a:rPr>
              <a:t> </a:t>
            </a:r>
            <a:r>
              <a:rPr sz="2200" b="0" spc="90" dirty="0">
                <a:solidFill>
                  <a:srgbClr val="C00000"/>
                </a:solidFill>
                <a:latin typeface="Calibri Light"/>
                <a:cs typeface="Calibri Light"/>
              </a:rPr>
              <a:t>at:</a:t>
            </a:r>
            <a:r>
              <a:rPr sz="2200" b="0" dirty="0">
                <a:solidFill>
                  <a:srgbClr val="C00000"/>
                </a:solidFill>
                <a:latin typeface="Calibri Light"/>
                <a:cs typeface="Calibri Light"/>
              </a:rPr>
              <a:t>	</a:t>
            </a:r>
            <a:r>
              <a:rPr sz="2200" b="0" u="sng" spc="155" dirty="0">
                <a:solidFill>
                  <a:srgbClr val="2997E2"/>
                </a:solidFill>
                <a:uFill>
                  <a:solidFill>
                    <a:srgbClr val="2997E2"/>
                  </a:solidFill>
                </a:uFill>
                <a:latin typeface="Calibri Light"/>
                <a:cs typeface="Calibri Light"/>
                <a:hlinkClick r:id="rId5"/>
              </a:rPr>
              <a:t>https://do</a:t>
            </a:r>
            <a:r>
              <a:rPr sz="2200" b="0" u="sng" spc="155" dirty="0">
                <a:solidFill>
                  <a:srgbClr val="2997E2"/>
                </a:solidFill>
                <a:uFill>
                  <a:solidFill>
                    <a:srgbClr val="2997E2"/>
                  </a:solidFill>
                </a:uFill>
                <a:latin typeface="Calibri Light"/>
                <a:cs typeface="Calibri Light"/>
              </a:rPr>
              <a:t>i</a:t>
            </a:r>
            <a:r>
              <a:rPr sz="2200" b="0" u="sng" spc="155" dirty="0">
                <a:solidFill>
                  <a:srgbClr val="2997E2"/>
                </a:solidFill>
                <a:uFill>
                  <a:solidFill>
                    <a:srgbClr val="2997E2"/>
                  </a:solidFill>
                </a:uFill>
                <a:latin typeface="Calibri Light"/>
                <a:cs typeface="Calibri Light"/>
                <a:hlinkClick r:id="rId5"/>
              </a:rPr>
              <a:t>.Org</a:t>
            </a:r>
            <a:r>
              <a:rPr sz="2200" b="0" u="sng" spc="-165" dirty="0">
                <a:solidFill>
                  <a:srgbClr val="2997E2"/>
                </a:solidFill>
                <a:uFill>
                  <a:solidFill>
                    <a:srgbClr val="2997E2"/>
                  </a:solidFill>
                </a:uFill>
                <a:latin typeface="Calibri Light"/>
                <a:cs typeface="Calibri Light"/>
                <a:hlinkClick r:id="rId5"/>
              </a:rPr>
              <a:t> </a:t>
            </a:r>
            <a:r>
              <a:rPr sz="2200" b="0" u="sng" spc="165" dirty="0">
                <a:solidFill>
                  <a:srgbClr val="2997E2"/>
                </a:solidFill>
                <a:uFill>
                  <a:solidFill>
                    <a:srgbClr val="2997E2"/>
                  </a:solidFill>
                </a:uFill>
                <a:latin typeface="Calibri Light"/>
                <a:cs typeface="Calibri Light"/>
                <a:hlinkClick r:id="rId5"/>
              </a:rPr>
              <a:t>/10.3390/ijerph19031634</a:t>
            </a:r>
            <a:endParaRPr sz="2200">
              <a:latin typeface="Calibri Light"/>
              <a:cs typeface="Calibri Ligh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126758" y="170179"/>
          <a:ext cx="11925300" cy="3963670"/>
        </p:xfrm>
        <a:graphic>
          <a:graphicData uri="http://schemas.openxmlformats.org/drawingml/2006/table">
            <a:tbl>
              <a:tblPr firstRow="1" bandRow="1">
                <a:tableStyleId>{2D5ABB26-0587-4C30-8999-92F81FD0307C}</a:tableStyleId>
              </a:tblPr>
              <a:tblGrid>
                <a:gridCol w="5962650">
                  <a:extLst>
                    <a:ext uri="{9D8B030D-6E8A-4147-A177-3AD203B41FA5}">
                      <a16:colId xmlns:a16="http://schemas.microsoft.com/office/drawing/2014/main" val="20000"/>
                    </a:ext>
                  </a:extLst>
                </a:gridCol>
                <a:gridCol w="5962650">
                  <a:extLst>
                    <a:ext uri="{9D8B030D-6E8A-4147-A177-3AD203B41FA5}">
                      <a16:colId xmlns:a16="http://schemas.microsoft.com/office/drawing/2014/main" val="20001"/>
                    </a:ext>
                  </a:extLst>
                </a:gridCol>
              </a:tblGrid>
              <a:tr h="671195">
                <a:tc>
                  <a:txBody>
                    <a:bodyPr/>
                    <a:lstStyle/>
                    <a:p>
                      <a:pPr>
                        <a:lnSpc>
                          <a:spcPct val="100000"/>
                        </a:lnSpc>
                        <a:spcBef>
                          <a:spcPts val="305"/>
                        </a:spcBef>
                      </a:pPr>
                      <a:endParaRPr sz="1800">
                        <a:latin typeface="Times New Roman"/>
                        <a:cs typeface="Times New Roman"/>
                      </a:endParaRPr>
                    </a:p>
                    <a:p>
                      <a:pPr algn="ctr">
                        <a:lnSpc>
                          <a:spcPct val="100000"/>
                        </a:lnSpc>
                      </a:pPr>
                      <a:r>
                        <a:rPr sz="1800" b="1" spc="80" dirty="0">
                          <a:solidFill>
                            <a:srgbClr val="FFFFFF"/>
                          </a:solidFill>
                          <a:latin typeface="Calibri"/>
                          <a:cs typeface="Calibri"/>
                        </a:rPr>
                        <a:t>Student</a:t>
                      </a:r>
                      <a:r>
                        <a:rPr sz="1800" b="1" spc="-50" dirty="0">
                          <a:solidFill>
                            <a:srgbClr val="FFFFFF"/>
                          </a:solidFill>
                          <a:latin typeface="Calibri"/>
                          <a:cs typeface="Calibri"/>
                        </a:rPr>
                        <a:t> </a:t>
                      </a:r>
                      <a:r>
                        <a:rPr sz="1800" b="1" spc="80" dirty="0">
                          <a:solidFill>
                            <a:srgbClr val="FFFFFF"/>
                          </a:solidFill>
                          <a:latin typeface="Calibri"/>
                          <a:cs typeface="Calibri"/>
                        </a:rPr>
                        <a:t>Name:</a:t>
                      </a:r>
                      <a:endParaRPr sz="1800">
                        <a:latin typeface="Calibri"/>
                        <a:cs typeface="Calibri"/>
                      </a:endParaRPr>
                    </a:p>
                  </a:txBody>
                  <a:tcPr marL="0" marR="0" marT="3873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E97031"/>
                    </a:solidFill>
                  </a:tcPr>
                </a:tc>
                <a:tc>
                  <a:txBody>
                    <a:bodyPr/>
                    <a:lstStyle/>
                    <a:p>
                      <a:pPr>
                        <a:lnSpc>
                          <a:spcPct val="100000"/>
                        </a:lnSpc>
                        <a:spcBef>
                          <a:spcPts val="305"/>
                        </a:spcBef>
                      </a:pPr>
                      <a:endParaRPr sz="1800">
                        <a:latin typeface="Times New Roman"/>
                        <a:cs typeface="Times New Roman"/>
                      </a:endParaRPr>
                    </a:p>
                    <a:p>
                      <a:pPr marL="635" algn="ctr">
                        <a:lnSpc>
                          <a:spcPct val="100000"/>
                        </a:lnSpc>
                      </a:pPr>
                      <a:r>
                        <a:rPr sz="1800" b="1" spc="95" dirty="0">
                          <a:solidFill>
                            <a:srgbClr val="FFFFFF"/>
                          </a:solidFill>
                          <a:latin typeface="Calibri"/>
                          <a:cs typeface="Calibri"/>
                        </a:rPr>
                        <a:t>Stacy-</a:t>
                      </a:r>
                      <a:r>
                        <a:rPr sz="1800" b="1" spc="55" dirty="0">
                          <a:solidFill>
                            <a:srgbClr val="FFFFFF"/>
                          </a:solidFill>
                          <a:latin typeface="Calibri"/>
                          <a:cs typeface="Calibri"/>
                        </a:rPr>
                        <a:t>Ann</a:t>
                      </a:r>
                      <a:r>
                        <a:rPr sz="1800" b="1" spc="-5" dirty="0">
                          <a:solidFill>
                            <a:srgbClr val="FFFFFF"/>
                          </a:solidFill>
                          <a:latin typeface="Calibri"/>
                          <a:cs typeface="Calibri"/>
                        </a:rPr>
                        <a:t> </a:t>
                      </a:r>
                      <a:r>
                        <a:rPr sz="1800" b="1" spc="50" dirty="0">
                          <a:solidFill>
                            <a:srgbClr val="FFFFFF"/>
                          </a:solidFill>
                          <a:latin typeface="Calibri"/>
                          <a:cs typeface="Calibri"/>
                        </a:rPr>
                        <a:t>Watson</a:t>
                      </a:r>
                      <a:endParaRPr sz="1800">
                        <a:latin typeface="Calibri"/>
                        <a:cs typeface="Calibri"/>
                      </a:endParaRPr>
                    </a:p>
                  </a:txBody>
                  <a:tcPr marL="0" marR="0" marT="3873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E97031"/>
                    </a:solidFill>
                  </a:tcPr>
                </a:tc>
                <a:extLst>
                  <a:ext uri="{0D108BD9-81ED-4DB2-BD59-A6C34878D82A}">
                    <a16:rowId xmlns:a16="http://schemas.microsoft.com/office/drawing/2014/main" val="10000"/>
                  </a:ext>
                </a:extLst>
              </a:tr>
              <a:tr h="671195">
                <a:tc>
                  <a:txBody>
                    <a:bodyPr/>
                    <a:lstStyle/>
                    <a:p>
                      <a:pPr>
                        <a:lnSpc>
                          <a:spcPct val="100000"/>
                        </a:lnSpc>
                        <a:spcBef>
                          <a:spcPts val="305"/>
                        </a:spcBef>
                      </a:pPr>
                      <a:endParaRPr sz="1800">
                        <a:latin typeface="Times New Roman"/>
                        <a:cs typeface="Times New Roman"/>
                      </a:endParaRPr>
                    </a:p>
                    <a:p>
                      <a:pPr algn="ctr">
                        <a:lnSpc>
                          <a:spcPct val="100000"/>
                        </a:lnSpc>
                      </a:pPr>
                      <a:r>
                        <a:rPr sz="1800" dirty="0">
                          <a:latin typeface="Calibri"/>
                          <a:cs typeface="Calibri"/>
                        </a:rPr>
                        <a:t>Student</a:t>
                      </a:r>
                      <a:r>
                        <a:rPr sz="1800" spc="260" dirty="0">
                          <a:latin typeface="Calibri"/>
                          <a:cs typeface="Calibri"/>
                        </a:rPr>
                        <a:t> </a:t>
                      </a:r>
                      <a:r>
                        <a:rPr sz="1800" spc="25" dirty="0">
                          <a:latin typeface="Calibri"/>
                          <a:cs typeface="Calibri"/>
                        </a:rPr>
                        <a:t>ID:</a:t>
                      </a:r>
                      <a:endParaRPr sz="1800">
                        <a:latin typeface="Calibri"/>
                        <a:cs typeface="Calibri"/>
                      </a:endParaRPr>
                    </a:p>
                  </a:txBody>
                  <a:tcPr marL="0" marR="0" marT="3873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F7D4CD"/>
                    </a:solidFill>
                  </a:tcPr>
                </a:tc>
                <a:tc>
                  <a:txBody>
                    <a:bodyPr/>
                    <a:lstStyle/>
                    <a:p>
                      <a:pPr>
                        <a:lnSpc>
                          <a:spcPct val="100000"/>
                        </a:lnSpc>
                        <a:spcBef>
                          <a:spcPts val="305"/>
                        </a:spcBef>
                      </a:pPr>
                      <a:endParaRPr sz="1800">
                        <a:latin typeface="Times New Roman"/>
                        <a:cs typeface="Times New Roman"/>
                      </a:endParaRPr>
                    </a:p>
                    <a:p>
                      <a:pPr marL="2540" algn="ctr">
                        <a:lnSpc>
                          <a:spcPct val="100000"/>
                        </a:lnSpc>
                      </a:pPr>
                      <a:r>
                        <a:rPr sz="1800" spc="-10" dirty="0">
                          <a:latin typeface="Calibri"/>
                          <a:cs typeface="Calibri"/>
                        </a:rPr>
                        <a:t>2238279</a:t>
                      </a:r>
                      <a:endParaRPr sz="1800">
                        <a:latin typeface="Calibri"/>
                        <a:cs typeface="Calibri"/>
                      </a:endParaRPr>
                    </a:p>
                  </a:txBody>
                  <a:tcPr marL="0" marR="0" marT="3873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F7D4CD"/>
                    </a:solidFill>
                  </a:tcPr>
                </a:tc>
                <a:extLst>
                  <a:ext uri="{0D108BD9-81ED-4DB2-BD59-A6C34878D82A}">
                    <a16:rowId xmlns:a16="http://schemas.microsoft.com/office/drawing/2014/main" val="10001"/>
                  </a:ext>
                </a:extLst>
              </a:tr>
              <a:tr h="671195">
                <a:tc>
                  <a:txBody>
                    <a:bodyPr/>
                    <a:lstStyle/>
                    <a:p>
                      <a:pPr>
                        <a:lnSpc>
                          <a:spcPct val="100000"/>
                        </a:lnSpc>
                        <a:spcBef>
                          <a:spcPts val="305"/>
                        </a:spcBef>
                      </a:pPr>
                      <a:endParaRPr sz="1800">
                        <a:latin typeface="Times New Roman"/>
                        <a:cs typeface="Times New Roman"/>
                      </a:endParaRPr>
                    </a:p>
                    <a:p>
                      <a:pPr algn="ctr">
                        <a:lnSpc>
                          <a:spcPct val="100000"/>
                        </a:lnSpc>
                      </a:pPr>
                      <a:r>
                        <a:rPr sz="1800" dirty="0">
                          <a:latin typeface="Calibri"/>
                          <a:cs typeface="Calibri"/>
                        </a:rPr>
                        <a:t>Module</a:t>
                      </a:r>
                      <a:r>
                        <a:rPr sz="1800" spc="65" dirty="0">
                          <a:latin typeface="Calibri"/>
                          <a:cs typeface="Calibri"/>
                        </a:rPr>
                        <a:t> </a:t>
                      </a:r>
                      <a:r>
                        <a:rPr sz="1800" spc="75" dirty="0">
                          <a:latin typeface="Calibri"/>
                          <a:cs typeface="Calibri"/>
                        </a:rPr>
                        <a:t>Code:</a:t>
                      </a:r>
                      <a:endParaRPr sz="1800">
                        <a:latin typeface="Calibri"/>
                        <a:cs typeface="Calibri"/>
                      </a:endParaRPr>
                    </a:p>
                  </a:txBody>
                  <a:tcPr marL="0" marR="0" marT="387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AEBE8"/>
                    </a:solidFill>
                  </a:tcPr>
                </a:tc>
                <a:tc>
                  <a:txBody>
                    <a:bodyPr/>
                    <a:lstStyle/>
                    <a:p>
                      <a:pPr>
                        <a:lnSpc>
                          <a:spcPct val="100000"/>
                        </a:lnSpc>
                        <a:spcBef>
                          <a:spcPts val="305"/>
                        </a:spcBef>
                      </a:pPr>
                      <a:endParaRPr sz="1800">
                        <a:latin typeface="Times New Roman"/>
                        <a:cs typeface="Times New Roman"/>
                      </a:endParaRPr>
                    </a:p>
                    <a:p>
                      <a:pPr marL="2540" algn="ctr">
                        <a:lnSpc>
                          <a:spcPct val="100000"/>
                        </a:lnSpc>
                      </a:pPr>
                      <a:r>
                        <a:rPr sz="1800" spc="90" dirty="0">
                          <a:latin typeface="Calibri"/>
                          <a:cs typeface="Calibri"/>
                        </a:rPr>
                        <a:t>LCHS7000</a:t>
                      </a:r>
                      <a:endParaRPr sz="1800">
                        <a:latin typeface="Calibri"/>
                        <a:cs typeface="Calibri"/>
                      </a:endParaRPr>
                    </a:p>
                  </a:txBody>
                  <a:tcPr marL="0" marR="0" marT="387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AEBE8"/>
                    </a:solidFill>
                  </a:tcPr>
                </a:tc>
                <a:extLst>
                  <a:ext uri="{0D108BD9-81ED-4DB2-BD59-A6C34878D82A}">
                    <a16:rowId xmlns:a16="http://schemas.microsoft.com/office/drawing/2014/main" val="10002"/>
                  </a:ext>
                </a:extLst>
              </a:tr>
              <a:tr h="639445">
                <a:tc>
                  <a:txBody>
                    <a:bodyPr/>
                    <a:lstStyle/>
                    <a:p>
                      <a:pPr>
                        <a:lnSpc>
                          <a:spcPct val="100000"/>
                        </a:lnSpc>
                        <a:spcBef>
                          <a:spcPts val="310"/>
                        </a:spcBef>
                      </a:pPr>
                      <a:endParaRPr sz="1800">
                        <a:latin typeface="Times New Roman"/>
                        <a:cs typeface="Times New Roman"/>
                      </a:endParaRPr>
                    </a:p>
                    <a:p>
                      <a:pPr algn="ctr">
                        <a:lnSpc>
                          <a:spcPct val="100000"/>
                        </a:lnSpc>
                      </a:pPr>
                      <a:r>
                        <a:rPr sz="1800" dirty="0">
                          <a:latin typeface="Calibri"/>
                          <a:cs typeface="Calibri"/>
                        </a:rPr>
                        <a:t>Module</a:t>
                      </a:r>
                      <a:r>
                        <a:rPr sz="1800" spc="65" dirty="0">
                          <a:latin typeface="Calibri"/>
                          <a:cs typeface="Calibri"/>
                        </a:rPr>
                        <a:t> </a:t>
                      </a:r>
                      <a:r>
                        <a:rPr sz="1800" spc="55" dirty="0">
                          <a:latin typeface="Calibri"/>
                          <a:cs typeface="Calibri"/>
                        </a:rPr>
                        <a:t>Name:</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7D4CD"/>
                    </a:solidFill>
                  </a:tcPr>
                </a:tc>
                <a:tc>
                  <a:txBody>
                    <a:bodyPr/>
                    <a:lstStyle/>
                    <a:p>
                      <a:pPr>
                        <a:lnSpc>
                          <a:spcPct val="100000"/>
                        </a:lnSpc>
                        <a:spcBef>
                          <a:spcPts val="310"/>
                        </a:spcBef>
                      </a:pPr>
                      <a:endParaRPr sz="1800">
                        <a:latin typeface="Times New Roman"/>
                        <a:cs typeface="Times New Roman"/>
                      </a:endParaRPr>
                    </a:p>
                    <a:p>
                      <a:pPr algn="ctr">
                        <a:lnSpc>
                          <a:spcPct val="100000"/>
                        </a:lnSpc>
                      </a:pPr>
                      <a:r>
                        <a:rPr sz="1800" spc="90" dirty="0">
                          <a:latin typeface="Calibri"/>
                          <a:cs typeface="Calibri"/>
                        </a:rPr>
                        <a:t>Social</a:t>
                      </a:r>
                      <a:r>
                        <a:rPr sz="1800" spc="-15" dirty="0">
                          <a:latin typeface="Calibri"/>
                          <a:cs typeface="Calibri"/>
                        </a:rPr>
                        <a:t> </a:t>
                      </a:r>
                      <a:r>
                        <a:rPr sz="1800" spc="20" dirty="0">
                          <a:latin typeface="Calibri"/>
                          <a:cs typeface="Calibri"/>
                        </a:rPr>
                        <a:t>Epidemiology</a:t>
                      </a:r>
                      <a:r>
                        <a:rPr sz="1800" spc="5" dirty="0">
                          <a:latin typeface="Calibri"/>
                          <a:cs typeface="Calibri"/>
                        </a:rPr>
                        <a:t> </a:t>
                      </a:r>
                      <a:r>
                        <a:rPr sz="1800" spc="60" dirty="0">
                          <a:latin typeface="Calibri"/>
                          <a:cs typeface="Calibri"/>
                        </a:rPr>
                        <a:t>and</a:t>
                      </a:r>
                      <a:r>
                        <a:rPr sz="1800" spc="20" dirty="0">
                          <a:latin typeface="Calibri"/>
                          <a:cs typeface="Calibri"/>
                        </a:rPr>
                        <a:t> </a:t>
                      </a:r>
                      <a:r>
                        <a:rPr sz="1800" spc="65" dirty="0">
                          <a:latin typeface="Calibri"/>
                          <a:cs typeface="Calibri"/>
                        </a:rPr>
                        <a:t>Public</a:t>
                      </a:r>
                      <a:r>
                        <a:rPr sz="1800" spc="10" dirty="0">
                          <a:latin typeface="Calibri"/>
                          <a:cs typeface="Calibri"/>
                        </a:rPr>
                        <a:t> </a:t>
                      </a:r>
                      <a:r>
                        <a:rPr sz="1800" spc="50" dirty="0">
                          <a:latin typeface="Calibri"/>
                          <a:cs typeface="Calibri"/>
                        </a:rPr>
                        <a:t>Health</a:t>
                      </a:r>
                      <a:r>
                        <a:rPr sz="1800" spc="40" dirty="0">
                          <a:latin typeface="Calibri"/>
                          <a:cs typeface="Calibri"/>
                        </a:rPr>
                        <a:t> </a:t>
                      </a:r>
                      <a:r>
                        <a:rPr sz="1800" spc="-10" dirty="0">
                          <a:latin typeface="Calibri"/>
                          <a:cs typeface="Calibri"/>
                        </a:rPr>
                        <a:t>Development</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7D4CD"/>
                    </a:solidFill>
                  </a:tcPr>
                </a:tc>
                <a:extLst>
                  <a:ext uri="{0D108BD9-81ED-4DB2-BD59-A6C34878D82A}">
                    <a16:rowId xmlns:a16="http://schemas.microsoft.com/office/drawing/2014/main" val="10003"/>
                  </a:ext>
                </a:extLst>
              </a:tr>
              <a:tr h="671195">
                <a:tc>
                  <a:txBody>
                    <a:bodyPr/>
                    <a:lstStyle/>
                    <a:p>
                      <a:pPr>
                        <a:lnSpc>
                          <a:spcPct val="100000"/>
                        </a:lnSpc>
                        <a:spcBef>
                          <a:spcPts val="310"/>
                        </a:spcBef>
                      </a:pPr>
                      <a:endParaRPr sz="1800">
                        <a:latin typeface="Times New Roman"/>
                        <a:cs typeface="Times New Roman"/>
                      </a:endParaRPr>
                    </a:p>
                    <a:p>
                      <a:pPr algn="ctr">
                        <a:lnSpc>
                          <a:spcPct val="100000"/>
                        </a:lnSpc>
                      </a:pPr>
                      <a:r>
                        <a:rPr sz="1800" spc="10" dirty="0">
                          <a:latin typeface="Calibri"/>
                          <a:cs typeface="Calibri"/>
                        </a:rPr>
                        <a:t>Lecturer’s</a:t>
                      </a:r>
                      <a:r>
                        <a:rPr sz="1800" spc="300" dirty="0">
                          <a:latin typeface="Calibri"/>
                          <a:cs typeface="Calibri"/>
                        </a:rPr>
                        <a:t> </a:t>
                      </a:r>
                      <a:r>
                        <a:rPr sz="1800" spc="55" dirty="0">
                          <a:latin typeface="Calibri"/>
                          <a:cs typeface="Calibri"/>
                        </a:rPr>
                        <a:t>Name:</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AEBE8"/>
                    </a:solidFill>
                  </a:tcPr>
                </a:tc>
                <a:tc>
                  <a:txBody>
                    <a:bodyPr/>
                    <a:lstStyle/>
                    <a:p>
                      <a:pPr>
                        <a:lnSpc>
                          <a:spcPct val="100000"/>
                        </a:lnSpc>
                        <a:spcBef>
                          <a:spcPts val="310"/>
                        </a:spcBef>
                      </a:pPr>
                      <a:endParaRPr sz="1800">
                        <a:latin typeface="Times New Roman"/>
                        <a:cs typeface="Times New Roman"/>
                      </a:endParaRPr>
                    </a:p>
                    <a:p>
                      <a:pPr marL="1905" algn="ctr">
                        <a:lnSpc>
                          <a:spcPct val="100000"/>
                        </a:lnSpc>
                      </a:pPr>
                      <a:r>
                        <a:rPr sz="1800" spc="10" dirty="0">
                          <a:latin typeface="Calibri"/>
                          <a:cs typeface="Calibri"/>
                        </a:rPr>
                        <a:t>Ihinosen</a:t>
                      </a:r>
                      <a:r>
                        <a:rPr sz="1800" spc="220" dirty="0">
                          <a:latin typeface="Calibri"/>
                          <a:cs typeface="Calibri"/>
                        </a:rPr>
                        <a:t> </a:t>
                      </a:r>
                      <a:r>
                        <a:rPr sz="1800" spc="45" dirty="0">
                          <a:latin typeface="Calibri"/>
                          <a:cs typeface="Calibri"/>
                        </a:rPr>
                        <a:t>Ovbude</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AEBE8"/>
                    </a:solidFill>
                  </a:tcPr>
                </a:tc>
                <a:extLst>
                  <a:ext uri="{0D108BD9-81ED-4DB2-BD59-A6C34878D82A}">
                    <a16:rowId xmlns:a16="http://schemas.microsoft.com/office/drawing/2014/main" val="10004"/>
                  </a:ext>
                </a:extLst>
              </a:tr>
              <a:tr h="639445">
                <a:tc>
                  <a:txBody>
                    <a:bodyPr/>
                    <a:lstStyle/>
                    <a:p>
                      <a:pPr>
                        <a:lnSpc>
                          <a:spcPct val="100000"/>
                        </a:lnSpc>
                        <a:spcBef>
                          <a:spcPts val="310"/>
                        </a:spcBef>
                      </a:pPr>
                      <a:endParaRPr sz="1800">
                        <a:latin typeface="Times New Roman"/>
                        <a:cs typeface="Times New Roman"/>
                      </a:endParaRPr>
                    </a:p>
                    <a:p>
                      <a:pPr algn="ctr">
                        <a:lnSpc>
                          <a:spcPct val="100000"/>
                        </a:lnSpc>
                      </a:pPr>
                      <a:r>
                        <a:rPr sz="1800" spc="55" dirty="0">
                          <a:latin typeface="Calibri"/>
                          <a:cs typeface="Calibri"/>
                        </a:rPr>
                        <a:t>Assignment</a:t>
                      </a:r>
                      <a:r>
                        <a:rPr sz="1800" spc="-20" dirty="0">
                          <a:latin typeface="Calibri"/>
                          <a:cs typeface="Calibri"/>
                        </a:rPr>
                        <a:t> </a:t>
                      </a:r>
                      <a:r>
                        <a:rPr sz="1800" spc="-10" dirty="0">
                          <a:latin typeface="Calibri"/>
                          <a:cs typeface="Calibri"/>
                        </a:rPr>
                        <a:t>Title:</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7D4CD"/>
                    </a:solidFill>
                  </a:tcPr>
                </a:tc>
                <a:tc>
                  <a:txBody>
                    <a:bodyPr/>
                    <a:lstStyle/>
                    <a:p>
                      <a:pPr>
                        <a:lnSpc>
                          <a:spcPct val="100000"/>
                        </a:lnSpc>
                        <a:spcBef>
                          <a:spcPts val="310"/>
                        </a:spcBef>
                      </a:pPr>
                      <a:endParaRPr sz="1800">
                        <a:latin typeface="Times New Roman"/>
                        <a:cs typeface="Times New Roman"/>
                      </a:endParaRPr>
                    </a:p>
                    <a:p>
                      <a:pPr marL="635" algn="ctr">
                        <a:lnSpc>
                          <a:spcPct val="100000"/>
                        </a:lnSpc>
                      </a:pPr>
                      <a:r>
                        <a:rPr sz="1800" spc="60" dirty="0">
                          <a:latin typeface="Calibri"/>
                          <a:cs typeface="Calibri"/>
                        </a:rPr>
                        <a:t>Component</a:t>
                      </a:r>
                      <a:r>
                        <a:rPr sz="1800" spc="35" dirty="0">
                          <a:latin typeface="Calibri"/>
                          <a:cs typeface="Calibri"/>
                        </a:rPr>
                        <a:t> </a:t>
                      </a:r>
                      <a:r>
                        <a:rPr sz="1800" spc="10" dirty="0">
                          <a:latin typeface="Calibri"/>
                          <a:cs typeface="Calibri"/>
                        </a:rPr>
                        <a:t>1</a:t>
                      </a:r>
                      <a:r>
                        <a:rPr sz="1800" spc="65" dirty="0">
                          <a:latin typeface="Calibri"/>
                          <a:cs typeface="Calibri"/>
                        </a:rPr>
                        <a:t> </a:t>
                      </a:r>
                      <a:r>
                        <a:rPr sz="1800" spc="10" dirty="0">
                          <a:latin typeface="Calibri"/>
                          <a:cs typeface="Calibri"/>
                        </a:rPr>
                        <a:t>Group</a:t>
                      </a:r>
                      <a:r>
                        <a:rPr sz="1800" spc="40" dirty="0">
                          <a:latin typeface="Calibri"/>
                          <a:cs typeface="Calibri"/>
                        </a:rPr>
                        <a:t> </a:t>
                      </a:r>
                      <a:r>
                        <a:rPr sz="1800" spc="10" dirty="0">
                          <a:latin typeface="Calibri"/>
                          <a:cs typeface="Calibri"/>
                        </a:rPr>
                        <a:t>Presentation</a:t>
                      </a:r>
                      <a:r>
                        <a:rPr sz="1800" spc="55" dirty="0">
                          <a:latin typeface="Calibri"/>
                          <a:cs typeface="Calibri"/>
                        </a:rPr>
                        <a:t> </a:t>
                      </a:r>
                      <a:r>
                        <a:rPr sz="1800" spc="50" dirty="0">
                          <a:latin typeface="Calibri"/>
                          <a:cs typeface="Calibri"/>
                        </a:rPr>
                        <a:t>(Practice</a:t>
                      </a:r>
                      <a:r>
                        <a:rPr sz="1800" spc="55" dirty="0">
                          <a:latin typeface="Calibri"/>
                          <a:cs typeface="Calibri"/>
                        </a:rPr>
                        <a:t> </a:t>
                      </a:r>
                      <a:r>
                        <a:rPr sz="1800" spc="-10" dirty="0">
                          <a:latin typeface="Calibri"/>
                          <a:cs typeface="Calibri"/>
                        </a:rPr>
                        <a:t>Intervention)</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7D4CD"/>
                    </a:solidFill>
                  </a:tcPr>
                </a:tc>
                <a:extLst>
                  <a:ext uri="{0D108BD9-81ED-4DB2-BD59-A6C34878D82A}">
                    <a16:rowId xmlns:a16="http://schemas.microsoft.com/office/drawing/2014/main" val="10005"/>
                  </a:ext>
                </a:extLst>
              </a:tr>
            </a:tbl>
          </a:graphicData>
        </a:graphic>
      </p:graphicFrame>
      <p:graphicFrame>
        <p:nvGraphicFramePr>
          <p:cNvPr id="3" name="object 3"/>
          <p:cNvGraphicFramePr>
            <a:graphicFrameLocks noGrp="1"/>
          </p:cNvGraphicFramePr>
          <p:nvPr/>
        </p:nvGraphicFramePr>
        <p:xfrm>
          <a:off x="126758" y="5056759"/>
          <a:ext cx="11925300" cy="1617980"/>
        </p:xfrm>
        <a:graphic>
          <a:graphicData uri="http://schemas.openxmlformats.org/drawingml/2006/table">
            <a:tbl>
              <a:tblPr firstRow="1" bandRow="1">
                <a:tableStyleId>{2D5ABB26-0587-4C30-8999-92F81FD0307C}</a:tableStyleId>
              </a:tblPr>
              <a:tblGrid>
                <a:gridCol w="5962650">
                  <a:extLst>
                    <a:ext uri="{9D8B030D-6E8A-4147-A177-3AD203B41FA5}">
                      <a16:colId xmlns:a16="http://schemas.microsoft.com/office/drawing/2014/main" val="20000"/>
                    </a:ext>
                  </a:extLst>
                </a:gridCol>
                <a:gridCol w="5962650">
                  <a:extLst>
                    <a:ext uri="{9D8B030D-6E8A-4147-A177-3AD203B41FA5}">
                      <a16:colId xmlns:a16="http://schemas.microsoft.com/office/drawing/2014/main" val="20001"/>
                    </a:ext>
                  </a:extLst>
                </a:gridCol>
              </a:tblGrid>
              <a:tr h="404495">
                <a:tc>
                  <a:txBody>
                    <a:bodyPr/>
                    <a:lstStyle/>
                    <a:p>
                      <a:pPr algn="ctr">
                        <a:lnSpc>
                          <a:spcPct val="100000"/>
                        </a:lnSpc>
                        <a:spcBef>
                          <a:spcPts val="225"/>
                        </a:spcBef>
                      </a:pPr>
                      <a:r>
                        <a:rPr sz="1800" b="1" spc="80" dirty="0">
                          <a:solidFill>
                            <a:srgbClr val="FFFFFF"/>
                          </a:solidFill>
                          <a:latin typeface="Calibri"/>
                          <a:cs typeface="Calibri"/>
                        </a:rPr>
                        <a:t>Student</a:t>
                      </a:r>
                      <a:r>
                        <a:rPr sz="1800" b="1" spc="-50" dirty="0">
                          <a:solidFill>
                            <a:srgbClr val="FFFFFF"/>
                          </a:solidFill>
                          <a:latin typeface="Calibri"/>
                          <a:cs typeface="Calibri"/>
                        </a:rPr>
                        <a:t> </a:t>
                      </a:r>
                      <a:r>
                        <a:rPr sz="1800" b="1" spc="80" dirty="0">
                          <a:solidFill>
                            <a:srgbClr val="FFFFFF"/>
                          </a:solidFill>
                          <a:latin typeface="Calibri"/>
                          <a:cs typeface="Calibri"/>
                        </a:rPr>
                        <a:t>Name:</a:t>
                      </a:r>
                      <a:endParaRPr sz="1800">
                        <a:latin typeface="Calibri"/>
                        <a:cs typeface="Calibri"/>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9F2B92"/>
                    </a:solidFill>
                  </a:tcPr>
                </a:tc>
                <a:tc>
                  <a:txBody>
                    <a:bodyPr/>
                    <a:lstStyle/>
                    <a:p>
                      <a:pPr marL="1905" algn="ctr">
                        <a:lnSpc>
                          <a:spcPct val="100000"/>
                        </a:lnSpc>
                        <a:spcBef>
                          <a:spcPts val="225"/>
                        </a:spcBef>
                      </a:pPr>
                      <a:r>
                        <a:rPr sz="1800" b="1" spc="80" dirty="0">
                          <a:solidFill>
                            <a:srgbClr val="FFFFFF"/>
                          </a:solidFill>
                          <a:latin typeface="Calibri"/>
                          <a:cs typeface="Calibri"/>
                        </a:rPr>
                        <a:t>Student</a:t>
                      </a:r>
                      <a:r>
                        <a:rPr sz="1800" b="1" spc="-50" dirty="0">
                          <a:solidFill>
                            <a:srgbClr val="FFFFFF"/>
                          </a:solidFill>
                          <a:latin typeface="Calibri"/>
                          <a:cs typeface="Calibri"/>
                        </a:rPr>
                        <a:t> </a:t>
                      </a:r>
                      <a:r>
                        <a:rPr sz="1800" b="1" spc="45" dirty="0">
                          <a:solidFill>
                            <a:srgbClr val="FFFFFF"/>
                          </a:solidFill>
                          <a:latin typeface="Calibri"/>
                          <a:cs typeface="Calibri"/>
                        </a:rPr>
                        <a:t>ID:</a:t>
                      </a:r>
                      <a:endParaRPr sz="1800">
                        <a:latin typeface="Calibri"/>
                        <a:cs typeface="Calibri"/>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9F2B92"/>
                    </a:solidFill>
                  </a:tcPr>
                </a:tc>
                <a:extLst>
                  <a:ext uri="{0D108BD9-81ED-4DB2-BD59-A6C34878D82A}">
                    <a16:rowId xmlns:a16="http://schemas.microsoft.com/office/drawing/2014/main" val="10000"/>
                  </a:ext>
                </a:extLst>
              </a:tr>
              <a:tr h="404495">
                <a:tc>
                  <a:txBody>
                    <a:bodyPr/>
                    <a:lstStyle/>
                    <a:p>
                      <a:pPr algn="ctr">
                        <a:lnSpc>
                          <a:spcPct val="100000"/>
                        </a:lnSpc>
                        <a:spcBef>
                          <a:spcPts val="220"/>
                        </a:spcBef>
                      </a:pPr>
                      <a:r>
                        <a:rPr sz="1800" spc="75" dirty="0">
                          <a:latin typeface="Calibri"/>
                          <a:cs typeface="Calibri"/>
                        </a:rPr>
                        <a:t>Stacy-</a:t>
                      </a:r>
                      <a:r>
                        <a:rPr sz="1800" dirty="0">
                          <a:latin typeface="Calibri"/>
                          <a:cs typeface="Calibri"/>
                        </a:rPr>
                        <a:t>Ann</a:t>
                      </a:r>
                      <a:r>
                        <a:rPr sz="1800" spc="50" dirty="0">
                          <a:latin typeface="Calibri"/>
                          <a:cs typeface="Calibri"/>
                        </a:rPr>
                        <a:t> </a:t>
                      </a:r>
                      <a:r>
                        <a:rPr sz="1800" spc="-10" dirty="0">
                          <a:latin typeface="Calibri"/>
                          <a:cs typeface="Calibri"/>
                        </a:rPr>
                        <a:t>Watson</a:t>
                      </a:r>
                      <a:endParaRPr sz="1800">
                        <a:latin typeface="Calibri"/>
                        <a:cs typeface="Calibri"/>
                      </a:endParaRPr>
                    </a:p>
                  </a:txBody>
                  <a:tcPr marL="0" marR="0" marT="2794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CDDC"/>
                    </a:solidFill>
                  </a:tcPr>
                </a:tc>
                <a:tc>
                  <a:txBody>
                    <a:bodyPr/>
                    <a:lstStyle/>
                    <a:p>
                      <a:pPr marL="2540" algn="ctr">
                        <a:lnSpc>
                          <a:spcPct val="100000"/>
                        </a:lnSpc>
                        <a:spcBef>
                          <a:spcPts val="220"/>
                        </a:spcBef>
                      </a:pPr>
                      <a:r>
                        <a:rPr sz="1800" spc="-10" dirty="0">
                          <a:latin typeface="Calibri"/>
                          <a:cs typeface="Calibri"/>
                        </a:rPr>
                        <a:t>2238279</a:t>
                      </a:r>
                      <a:endParaRPr sz="1800" dirty="0">
                        <a:latin typeface="Calibri"/>
                        <a:cs typeface="Calibri"/>
                      </a:endParaRPr>
                    </a:p>
                  </a:txBody>
                  <a:tcPr marL="0" marR="0" marT="2794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CDDC"/>
                    </a:solidFill>
                  </a:tcPr>
                </a:tc>
                <a:extLst>
                  <a:ext uri="{0D108BD9-81ED-4DB2-BD59-A6C34878D82A}">
                    <a16:rowId xmlns:a16="http://schemas.microsoft.com/office/drawing/2014/main" val="10001"/>
                  </a:ext>
                </a:extLst>
              </a:tr>
              <a:tr h="404495">
                <a:tc>
                  <a:txBody>
                    <a:bodyPr/>
                    <a:lstStyle/>
                    <a:p>
                      <a:pPr algn="ctr">
                        <a:lnSpc>
                          <a:spcPct val="100000"/>
                        </a:lnSpc>
                        <a:spcBef>
                          <a:spcPts val="225"/>
                        </a:spcBef>
                      </a:pPr>
                      <a:r>
                        <a:rPr sz="1800" spc="55" dirty="0">
                          <a:latin typeface="Calibri"/>
                          <a:cs typeface="Calibri"/>
                        </a:rPr>
                        <a:t>Jacqueline</a:t>
                      </a:r>
                      <a:r>
                        <a:rPr sz="1800" spc="-55" dirty="0">
                          <a:latin typeface="Calibri"/>
                          <a:cs typeface="Calibri"/>
                        </a:rPr>
                        <a:t> </a:t>
                      </a:r>
                      <a:r>
                        <a:rPr sz="1800" spc="50" dirty="0">
                          <a:latin typeface="Calibri"/>
                          <a:cs typeface="Calibri"/>
                        </a:rPr>
                        <a:t>Lawrence</a:t>
                      </a:r>
                      <a:endParaRPr sz="1800">
                        <a:latin typeface="Calibri"/>
                        <a:cs typeface="Calibri"/>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marL="2540" algn="ctr">
                        <a:lnSpc>
                          <a:spcPct val="100000"/>
                        </a:lnSpc>
                        <a:spcBef>
                          <a:spcPts val="225"/>
                        </a:spcBef>
                      </a:pPr>
                      <a:r>
                        <a:rPr sz="1800" spc="-10" dirty="0">
                          <a:latin typeface="Calibri"/>
                          <a:cs typeface="Calibri"/>
                        </a:rPr>
                        <a:t>2315750</a:t>
                      </a:r>
                      <a:endParaRPr sz="1800">
                        <a:latin typeface="Calibri"/>
                        <a:cs typeface="Calibri"/>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extLst>
                  <a:ext uri="{0D108BD9-81ED-4DB2-BD59-A6C34878D82A}">
                    <a16:rowId xmlns:a16="http://schemas.microsoft.com/office/drawing/2014/main" val="10002"/>
                  </a:ext>
                </a:extLst>
              </a:tr>
              <a:tr h="404495">
                <a:tc>
                  <a:txBody>
                    <a:bodyPr/>
                    <a:lstStyle/>
                    <a:p>
                      <a:pPr algn="ctr">
                        <a:lnSpc>
                          <a:spcPct val="100000"/>
                        </a:lnSpc>
                        <a:spcBef>
                          <a:spcPts val="225"/>
                        </a:spcBef>
                      </a:pPr>
                      <a:r>
                        <a:rPr sz="1800" dirty="0">
                          <a:latin typeface="Calibri"/>
                          <a:cs typeface="Calibri"/>
                        </a:rPr>
                        <a:t>Fateha</a:t>
                      </a:r>
                      <a:r>
                        <a:rPr sz="1800" spc="240" dirty="0">
                          <a:latin typeface="Calibri"/>
                          <a:cs typeface="Calibri"/>
                        </a:rPr>
                        <a:t> </a:t>
                      </a:r>
                      <a:r>
                        <a:rPr sz="1800" spc="-10" dirty="0">
                          <a:latin typeface="Calibri"/>
                          <a:cs typeface="Calibri"/>
                        </a:rPr>
                        <a:t>Altafi</a:t>
                      </a:r>
                      <a:endParaRPr sz="1800">
                        <a:latin typeface="Calibri"/>
                        <a:cs typeface="Calibri"/>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marL="2540" algn="ctr">
                        <a:lnSpc>
                          <a:spcPct val="100000"/>
                        </a:lnSpc>
                        <a:spcBef>
                          <a:spcPts val="225"/>
                        </a:spcBef>
                      </a:pPr>
                      <a:r>
                        <a:rPr sz="1800" spc="-10" dirty="0">
                          <a:latin typeface="Calibri"/>
                          <a:cs typeface="Calibri"/>
                        </a:rPr>
                        <a:t>2309157</a:t>
                      </a:r>
                      <a:endParaRPr sz="1800" dirty="0">
                        <a:latin typeface="Calibri"/>
                        <a:cs typeface="Calibri"/>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extLst>
                  <a:ext uri="{0D108BD9-81ED-4DB2-BD59-A6C34878D82A}">
                    <a16:rowId xmlns:a16="http://schemas.microsoft.com/office/drawing/2014/main" val="10003"/>
                  </a:ext>
                </a:extLst>
              </a:tr>
            </a:tbl>
          </a:graphicData>
        </a:graphic>
      </p:graphicFrame>
      <p:sp>
        <p:nvSpPr>
          <p:cNvPr id="4" name="object 4"/>
          <p:cNvSpPr/>
          <p:nvPr/>
        </p:nvSpPr>
        <p:spPr>
          <a:xfrm>
            <a:off x="3193414" y="4750561"/>
            <a:ext cx="5546090" cy="10795"/>
          </a:xfrm>
          <a:custGeom>
            <a:avLst/>
            <a:gdLst/>
            <a:ahLst/>
            <a:cxnLst/>
            <a:rect l="l" t="t" r="r" b="b"/>
            <a:pathLst>
              <a:path w="5546090" h="10795">
                <a:moveTo>
                  <a:pt x="5545836" y="0"/>
                </a:moveTo>
                <a:lnTo>
                  <a:pt x="0" y="0"/>
                </a:lnTo>
                <a:lnTo>
                  <a:pt x="0" y="10668"/>
                </a:lnTo>
                <a:lnTo>
                  <a:pt x="5545836" y="10668"/>
                </a:lnTo>
                <a:lnTo>
                  <a:pt x="5545836" y="0"/>
                </a:lnTo>
                <a:close/>
              </a:path>
            </a:pathLst>
          </a:custGeom>
          <a:solidFill>
            <a:srgbClr val="000000"/>
          </a:solidFill>
        </p:spPr>
        <p:txBody>
          <a:bodyPr wrap="square" lIns="0" tIns="0" rIns="0" bIns="0" rtlCol="0"/>
          <a:lstStyle/>
          <a:p>
            <a:endParaRPr/>
          </a:p>
        </p:txBody>
      </p:sp>
      <p:sp>
        <p:nvSpPr>
          <p:cNvPr id="5" name="object 5"/>
          <p:cNvSpPr txBox="1"/>
          <p:nvPr/>
        </p:nvSpPr>
        <p:spPr>
          <a:xfrm>
            <a:off x="3181350" y="4312158"/>
            <a:ext cx="5571490" cy="513715"/>
          </a:xfrm>
          <a:prstGeom prst="rect">
            <a:avLst/>
          </a:prstGeom>
        </p:spPr>
        <p:txBody>
          <a:bodyPr vert="horz" wrap="square" lIns="0" tIns="12700" rIns="0" bIns="0" rtlCol="0">
            <a:spAutoFit/>
          </a:bodyPr>
          <a:lstStyle/>
          <a:p>
            <a:pPr marL="12700">
              <a:lnSpc>
                <a:spcPct val="100000"/>
              </a:lnSpc>
              <a:spcBef>
                <a:spcPts val="100"/>
              </a:spcBef>
            </a:pPr>
            <a:r>
              <a:rPr sz="3200" b="1" spc="130" dirty="0">
                <a:latin typeface="Calibri"/>
                <a:cs typeface="Calibri"/>
              </a:rPr>
              <a:t>Group</a:t>
            </a:r>
            <a:r>
              <a:rPr sz="3200" b="1" spc="-60" dirty="0">
                <a:latin typeface="Calibri"/>
                <a:cs typeface="Calibri"/>
              </a:rPr>
              <a:t> </a:t>
            </a:r>
            <a:r>
              <a:rPr sz="3200" b="1" spc="125" dirty="0">
                <a:latin typeface="Calibri"/>
                <a:cs typeface="Calibri"/>
              </a:rPr>
              <a:t>Presentation</a:t>
            </a:r>
            <a:r>
              <a:rPr sz="3200" b="1" spc="-85" dirty="0">
                <a:latin typeface="Calibri"/>
                <a:cs typeface="Calibri"/>
              </a:rPr>
              <a:t> </a:t>
            </a:r>
            <a:r>
              <a:rPr sz="3200" b="1" spc="105" dirty="0">
                <a:latin typeface="Calibri"/>
                <a:cs typeface="Calibri"/>
              </a:rPr>
              <a:t>Members:</a:t>
            </a:r>
            <a:endParaRPr sz="3200">
              <a:latin typeface="Calibri"/>
              <a:cs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6096000" cy="6858000"/>
          </a:xfrm>
          <a:custGeom>
            <a:avLst/>
            <a:gdLst/>
            <a:ahLst/>
            <a:cxnLst/>
            <a:rect l="l" t="t" r="r" b="b"/>
            <a:pathLst>
              <a:path w="6096000" h="6858000">
                <a:moveTo>
                  <a:pt x="6096000" y="0"/>
                </a:moveTo>
                <a:lnTo>
                  <a:pt x="0" y="0"/>
                </a:lnTo>
                <a:lnTo>
                  <a:pt x="0" y="6858000"/>
                </a:lnTo>
                <a:lnTo>
                  <a:pt x="6096000" y="6858000"/>
                </a:lnTo>
                <a:lnTo>
                  <a:pt x="6096000" y="0"/>
                </a:lnTo>
                <a:close/>
              </a:path>
            </a:pathLst>
          </a:custGeom>
          <a:solidFill>
            <a:srgbClr val="FAE2D5"/>
          </a:solidFill>
        </p:spPr>
        <p:txBody>
          <a:bodyPr wrap="square" lIns="0" tIns="0" rIns="0" bIns="0" rtlCol="0"/>
          <a:lstStyle/>
          <a:p>
            <a:endParaRPr/>
          </a:p>
        </p:txBody>
      </p:sp>
      <p:sp>
        <p:nvSpPr>
          <p:cNvPr id="3" name="object 3" descr="$PPTXTitle"/>
          <p:cNvSpPr txBox="1">
            <a:spLocks noGrp="1"/>
          </p:cNvSpPr>
          <p:nvPr>
            <p:ph type="title"/>
          </p:nvPr>
        </p:nvSpPr>
        <p:spPr>
          <a:xfrm>
            <a:off x="963269" y="163525"/>
            <a:ext cx="4167504" cy="514350"/>
          </a:xfrm>
          <a:prstGeom prst="rect">
            <a:avLst/>
          </a:prstGeom>
        </p:spPr>
        <p:txBody>
          <a:bodyPr vert="horz" wrap="square" lIns="0" tIns="13335" rIns="0" bIns="0" rtlCol="0">
            <a:spAutoFit/>
          </a:bodyPr>
          <a:lstStyle/>
          <a:p>
            <a:pPr marL="12700">
              <a:lnSpc>
                <a:spcPct val="100000"/>
              </a:lnSpc>
              <a:spcBef>
                <a:spcPts val="105"/>
              </a:spcBef>
            </a:pPr>
            <a:r>
              <a:rPr sz="3200" u="sng" dirty="0">
                <a:solidFill>
                  <a:schemeClr val="tx1"/>
                </a:solidFill>
                <a:uFill>
                  <a:solidFill>
                    <a:srgbClr val="FFFFFF"/>
                  </a:solidFill>
                </a:uFill>
              </a:rPr>
              <a:t>Title</a:t>
            </a:r>
            <a:r>
              <a:rPr sz="3200" u="sng" spc="-85" dirty="0">
                <a:solidFill>
                  <a:schemeClr val="tx1"/>
                </a:solidFill>
                <a:uFill>
                  <a:solidFill>
                    <a:srgbClr val="FFFFFF"/>
                  </a:solidFill>
                </a:uFill>
              </a:rPr>
              <a:t> </a:t>
            </a:r>
            <a:r>
              <a:rPr sz="3200" u="sng" dirty="0">
                <a:solidFill>
                  <a:schemeClr val="tx1"/>
                </a:solidFill>
                <a:uFill>
                  <a:solidFill>
                    <a:srgbClr val="FFFFFF"/>
                  </a:solidFill>
                </a:uFill>
              </a:rPr>
              <a:t>and</a:t>
            </a:r>
            <a:r>
              <a:rPr sz="3200" u="sng" spc="-65" dirty="0">
                <a:solidFill>
                  <a:schemeClr val="tx1"/>
                </a:solidFill>
                <a:uFill>
                  <a:solidFill>
                    <a:srgbClr val="FFFFFF"/>
                  </a:solidFill>
                </a:uFill>
              </a:rPr>
              <a:t> </a:t>
            </a:r>
            <a:r>
              <a:rPr sz="3200" u="sng" spc="-10" dirty="0">
                <a:solidFill>
                  <a:schemeClr val="tx1"/>
                </a:solidFill>
                <a:uFill>
                  <a:solidFill>
                    <a:srgbClr val="FFFFFF"/>
                  </a:solidFill>
                </a:uFill>
              </a:rPr>
              <a:t>Introduction</a:t>
            </a:r>
            <a:endParaRPr sz="3200" dirty="0">
              <a:solidFill>
                <a:schemeClr val="tx1"/>
              </a:solidFill>
            </a:endParaRPr>
          </a:p>
        </p:txBody>
      </p:sp>
      <p:sp>
        <p:nvSpPr>
          <p:cNvPr id="4" name="object 4"/>
          <p:cNvSpPr txBox="1"/>
          <p:nvPr/>
        </p:nvSpPr>
        <p:spPr>
          <a:xfrm>
            <a:off x="282041" y="909574"/>
            <a:ext cx="5366385" cy="3277870"/>
          </a:xfrm>
          <a:prstGeom prst="rect">
            <a:avLst/>
          </a:prstGeom>
        </p:spPr>
        <p:txBody>
          <a:bodyPr vert="horz" wrap="square" lIns="0" tIns="74295" rIns="0" bIns="0" rtlCol="0">
            <a:spAutoFit/>
          </a:bodyPr>
          <a:lstStyle/>
          <a:p>
            <a:pPr marL="178435" marR="37465" algn="ctr">
              <a:lnSpc>
                <a:spcPct val="80000"/>
              </a:lnSpc>
              <a:spcBef>
                <a:spcPts val="585"/>
              </a:spcBef>
              <a:tabLst>
                <a:tab pos="904240" algn="l"/>
              </a:tabLst>
            </a:pPr>
            <a:r>
              <a:rPr sz="2000" b="1" i="1" spc="-10" dirty="0">
                <a:solidFill>
                  <a:srgbClr val="FF7B80"/>
                </a:solidFill>
                <a:latin typeface="Arial"/>
                <a:cs typeface="Arial"/>
              </a:rPr>
              <a:t>Title</a:t>
            </a:r>
            <a:r>
              <a:rPr sz="2000" i="1" spc="-10" dirty="0">
                <a:solidFill>
                  <a:srgbClr val="FF7B80"/>
                </a:solidFill>
                <a:latin typeface="Arial"/>
                <a:cs typeface="Arial"/>
              </a:rPr>
              <a:t>:</a:t>
            </a:r>
            <a:r>
              <a:rPr sz="2000" i="1" dirty="0">
                <a:solidFill>
                  <a:srgbClr val="FF7B80"/>
                </a:solidFill>
                <a:latin typeface="Arial"/>
                <a:cs typeface="Arial"/>
              </a:rPr>
              <a:t>	</a:t>
            </a:r>
            <a:r>
              <a:rPr sz="2000" b="1" i="1" u="sng" spc="-10" dirty="0">
                <a:solidFill>
                  <a:srgbClr val="FF7B80"/>
                </a:solidFill>
                <a:uFill>
                  <a:solidFill>
                    <a:srgbClr val="FF7B80"/>
                  </a:solidFill>
                </a:uFill>
                <a:latin typeface="Arial"/>
                <a:cs typeface="Arial"/>
              </a:rPr>
              <a:t>Smoke-</a:t>
            </a:r>
            <a:r>
              <a:rPr sz="2000" b="1" i="1" u="sng" dirty="0">
                <a:solidFill>
                  <a:srgbClr val="FF7B80"/>
                </a:solidFill>
                <a:uFill>
                  <a:solidFill>
                    <a:srgbClr val="FF7B80"/>
                  </a:solidFill>
                </a:uFill>
                <a:latin typeface="Arial"/>
                <a:cs typeface="Arial"/>
              </a:rPr>
              <a:t>Free</a:t>
            </a:r>
            <a:r>
              <a:rPr sz="2000" b="1" i="1" u="sng" spc="-40" dirty="0">
                <a:solidFill>
                  <a:srgbClr val="FF7B80"/>
                </a:solidFill>
                <a:uFill>
                  <a:solidFill>
                    <a:srgbClr val="FF7B80"/>
                  </a:solidFill>
                </a:uFill>
                <a:latin typeface="Arial"/>
                <a:cs typeface="Arial"/>
              </a:rPr>
              <a:t> </a:t>
            </a:r>
            <a:r>
              <a:rPr sz="2000" b="1" i="1" u="sng" dirty="0">
                <a:solidFill>
                  <a:srgbClr val="FF7B80"/>
                </a:solidFill>
                <a:uFill>
                  <a:solidFill>
                    <a:srgbClr val="FF7B80"/>
                  </a:solidFill>
                </a:uFill>
                <a:latin typeface="Arial"/>
                <a:cs typeface="Arial"/>
              </a:rPr>
              <a:t>Futures:</a:t>
            </a:r>
            <a:r>
              <a:rPr sz="2000" b="1" i="1" u="sng" spc="-25" dirty="0">
                <a:solidFill>
                  <a:srgbClr val="FF7B80"/>
                </a:solidFill>
                <a:uFill>
                  <a:solidFill>
                    <a:srgbClr val="FF7B80"/>
                  </a:solidFill>
                </a:uFill>
                <a:latin typeface="Arial"/>
                <a:cs typeface="Arial"/>
              </a:rPr>
              <a:t> </a:t>
            </a:r>
            <a:r>
              <a:rPr sz="2000" b="1" i="1" u="sng" spc="-10" dirty="0">
                <a:solidFill>
                  <a:srgbClr val="FF7B80"/>
                </a:solidFill>
                <a:uFill>
                  <a:solidFill>
                    <a:srgbClr val="FF7B80"/>
                  </a:solidFill>
                </a:uFill>
                <a:latin typeface="Arial"/>
                <a:cs typeface="Arial"/>
              </a:rPr>
              <a:t>Reducing</a:t>
            </a:r>
            <a:r>
              <a:rPr sz="2000" b="1" i="1" u="none" spc="-10" dirty="0">
                <a:solidFill>
                  <a:srgbClr val="FF7B80"/>
                </a:solidFill>
                <a:latin typeface="Arial"/>
                <a:cs typeface="Arial"/>
              </a:rPr>
              <a:t> </a:t>
            </a:r>
            <a:r>
              <a:rPr sz="2000" b="1" i="1" u="sng" dirty="0">
                <a:solidFill>
                  <a:srgbClr val="FF7B80"/>
                </a:solidFill>
                <a:uFill>
                  <a:solidFill>
                    <a:srgbClr val="FF7B80"/>
                  </a:solidFill>
                </a:uFill>
                <a:latin typeface="Arial"/>
                <a:cs typeface="Arial"/>
              </a:rPr>
              <a:t>Smoking</a:t>
            </a:r>
            <a:r>
              <a:rPr sz="2000" b="1" i="1" u="sng" spc="-30" dirty="0">
                <a:solidFill>
                  <a:srgbClr val="FF7B80"/>
                </a:solidFill>
                <a:uFill>
                  <a:solidFill>
                    <a:srgbClr val="FF7B80"/>
                  </a:solidFill>
                </a:uFill>
                <a:latin typeface="Arial"/>
                <a:cs typeface="Arial"/>
              </a:rPr>
              <a:t> </a:t>
            </a:r>
            <a:r>
              <a:rPr sz="2000" b="1" i="1" u="sng" dirty="0">
                <a:solidFill>
                  <a:srgbClr val="FF7B80"/>
                </a:solidFill>
                <a:uFill>
                  <a:solidFill>
                    <a:srgbClr val="FF7B80"/>
                  </a:solidFill>
                </a:uFill>
                <a:latin typeface="Arial"/>
                <a:cs typeface="Arial"/>
              </a:rPr>
              <a:t>and</a:t>
            </a:r>
            <a:r>
              <a:rPr sz="2000" b="1" i="1" u="sng" spc="-20" dirty="0">
                <a:solidFill>
                  <a:srgbClr val="FF7B80"/>
                </a:solidFill>
                <a:uFill>
                  <a:solidFill>
                    <a:srgbClr val="FF7B80"/>
                  </a:solidFill>
                </a:uFill>
                <a:latin typeface="Arial"/>
                <a:cs typeface="Arial"/>
              </a:rPr>
              <a:t> Vaping</a:t>
            </a:r>
            <a:r>
              <a:rPr sz="2000" b="1" i="1" u="sng" spc="-110" dirty="0">
                <a:solidFill>
                  <a:srgbClr val="FF7B80"/>
                </a:solidFill>
                <a:uFill>
                  <a:solidFill>
                    <a:srgbClr val="FF7B80"/>
                  </a:solidFill>
                </a:uFill>
                <a:latin typeface="Arial"/>
                <a:cs typeface="Arial"/>
              </a:rPr>
              <a:t> </a:t>
            </a:r>
            <a:r>
              <a:rPr sz="2000" b="1" i="1" u="sng" dirty="0">
                <a:solidFill>
                  <a:srgbClr val="FF7B80"/>
                </a:solidFill>
                <a:uFill>
                  <a:solidFill>
                    <a:srgbClr val="FF7B80"/>
                  </a:solidFill>
                </a:uFill>
                <a:latin typeface="Arial"/>
                <a:cs typeface="Arial"/>
              </a:rPr>
              <a:t>Among</a:t>
            </a:r>
            <a:r>
              <a:rPr sz="2000" b="1" i="1" u="sng" spc="-65" dirty="0">
                <a:solidFill>
                  <a:srgbClr val="FF7B80"/>
                </a:solidFill>
                <a:uFill>
                  <a:solidFill>
                    <a:srgbClr val="FF7B80"/>
                  </a:solidFill>
                </a:uFill>
                <a:latin typeface="Arial"/>
                <a:cs typeface="Arial"/>
              </a:rPr>
              <a:t> </a:t>
            </a:r>
            <a:r>
              <a:rPr sz="2000" b="1" i="1" u="sng" spc="-20" dirty="0">
                <a:solidFill>
                  <a:srgbClr val="FF7B80"/>
                </a:solidFill>
                <a:uFill>
                  <a:solidFill>
                    <a:srgbClr val="FF7B80"/>
                  </a:solidFill>
                </a:uFill>
                <a:latin typeface="Arial"/>
                <a:cs typeface="Arial"/>
              </a:rPr>
              <a:t>Young</a:t>
            </a:r>
            <a:r>
              <a:rPr sz="2000" b="1" i="1" u="sng" spc="-80" dirty="0">
                <a:solidFill>
                  <a:srgbClr val="FF7B80"/>
                </a:solidFill>
                <a:uFill>
                  <a:solidFill>
                    <a:srgbClr val="FF7B80"/>
                  </a:solidFill>
                </a:uFill>
                <a:latin typeface="Arial"/>
                <a:cs typeface="Arial"/>
              </a:rPr>
              <a:t> </a:t>
            </a:r>
            <a:r>
              <a:rPr sz="2000" b="1" i="1" u="sng" spc="-10" dirty="0">
                <a:solidFill>
                  <a:srgbClr val="FF7B80"/>
                </a:solidFill>
                <a:uFill>
                  <a:solidFill>
                    <a:srgbClr val="FF7B80"/>
                  </a:solidFill>
                </a:uFill>
                <a:latin typeface="Arial"/>
                <a:cs typeface="Arial"/>
              </a:rPr>
              <a:t>Adults</a:t>
            </a:r>
            <a:r>
              <a:rPr sz="2000" b="1" i="1" u="none" spc="-10" dirty="0">
                <a:solidFill>
                  <a:srgbClr val="FF7B80"/>
                </a:solidFill>
                <a:latin typeface="Arial"/>
                <a:cs typeface="Arial"/>
              </a:rPr>
              <a:t> </a:t>
            </a:r>
            <a:r>
              <a:rPr sz="2000" b="1" i="1" u="sng" dirty="0">
                <a:solidFill>
                  <a:srgbClr val="FF7B80"/>
                </a:solidFill>
                <a:uFill>
                  <a:solidFill>
                    <a:srgbClr val="FF7B80"/>
                  </a:solidFill>
                </a:uFill>
                <a:latin typeface="Arial"/>
                <a:cs typeface="Arial"/>
              </a:rPr>
              <a:t>Aged</a:t>
            </a:r>
            <a:r>
              <a:rPr sz="2000" b="1" i="1" u="sng" spc="-70" dirty="0">
                <a:solidFill>
                  <a:srgbClr val="FF7B80"/>
                </a:solidFill>
                <a:uFill>
                  <a:solidFill>
                    <a:srgbClr val="FF7B80"/>
                  </a:solidFill>
                </a:uFill>
                <a:latin typeface="Arial"/>
                <a:cs typeface="Arial"/>
              </a:rPr>
              <a:t> </a:t>
            </a:r>
            <a:r>
              <a:rPr sz="2000" b="1" i="1" u="sng" dirty="0">
                <a:solidFill>
                  <a:srgbClr val="FF7B80"/>
                </a:solidFill>
                <a:uFill>
                  <a:solidFill>
                    <a:srgbClr val="FF7B80"/>
                  </a:solidFill>
                </a:uFill>
                <a:latin typeface="Arial"/>
                <a:cs typeface="Arial"/>
              </a:rPr>
              <a:t>18-</a:t>
            </a:r>
            <a:r>
              <a:rPr sz="2000" b="1" i="1" u="sng" spc="-25" dirty="0">
                <a:solidFill>
                  <a:srgbClr val="FF7B80"/>
                </a:solidFill>
                <a:uFill>
                  <a:solidFill>
                    <a:srgbClr val="FF7B80"/>
                  </a:solidFill>
                </a:uFill>
                <a:latin typeface="Arial"/>
                <a:cs typeface="Arial"/>
              </a:rPr>
              <a:t>24</a:t>
            </a:r>
            <a:endParaRPr sz="2000" dirty="0">
              <a:latin typeface="Arial"/>
              <a:cs typeface="Arial"/>
            </a:endParaRPr>
          </a:p>
          <a:p>
            <a:pPr>
              <a:lnSpc>
                <a:spcPct val="100000"/>
              </a:lnSpc>
              <a:spcBef>
                <a:spcPts val="1610"/>
              </a:spcBef>
            </a:pPr>
            <a:endParaRPr sz="2000" dirty="0">
              <a:latin typeface="Arial"/>
              <a:cs typeface="Arial"/>
            </a:endParaRPr>
          </a:p>
          <a:p>
            <a:pPr marL="241300" marR="5080" indent="-228600">
              <a:lnSpc>
                <a:spcPts val="1920"/>
              </a:lnSpc>
              <a:buChar char="•"/>
              <a:tabLst>
                <a:tab pos="241300" algn="l"/>
                <a:tab pos="3315970" algn="l"/>
              </a:tabLst>
            </a:pPr>
            <a:r>
              <a:rPr sz="2000" spc="-25" dirty="0">
                <a:latin typeface="Arial"/>
                <a:cs typeface="Arial"/>
              </a:rPr>
              <a:t>Tobacco</a:t>
            </a:r>
            <a:r>
              <a:rPr sz="2000" spc="-55" dirty="0">
                <a:latin typeface="Arial"/>
                <a:cs typeface="Arial"/>
              </a:rPr>
              <a:t> </a:t>
            </a:r>
            <a:r>
              <a:rPr sz="2000" dirty="0">
                <a:latin typeface="Arial"/>
                <a:cs typeface="Arial"/>
              </a:rPr>
              <a:t>use</a:t>
            </a:r>
            <a:r>
              <a:rPr sz="2000" spc="-35" dirty="0">
                <a:latin typeface="Arial"/>
                <a:cs typeface="Arial"/>
              </a:rPr>
              <a:t> </a:t>
            </a:r>
            <a:r>
              <a:rPr sz="2000" dirty="0">
                <a:latin typeface="Arial"/>
                <a:cs typeface="Arial"/>
              </a:rPr>
              <a:t>remains</a:t>
            </a:r>
            <a:r>
              <a:rPr sz="2000" spc="-50" dirty="0">
                <a:latin typeface="Arial"/>
                <a:cs typeface="Arial"/>
              </a:rPr>
              <a:t> </a:t>
            </a:r>
            <a:r>
              <a:rPr sz="2000" dirty="0">
                <a:latin typeface="Arial"/>
                <a:cs typeface="Arial"/>
              </a:rPr>
              <a:t>the</a:t>
            </a:r>
            <a:r>
              <a:rPr sz="2000" spc="-40" dirty="0">
                <a:latin typeface="Arial"/>
                <a:cs typeface="Arial"/>
              </a:rPr>
              <a:t> </a:t>
            </a:r>
            <a:r>
              <a:rPr sz="2000" dirty="0">
                <a:latin typeface="Arial"/>
                <a:cs typeface="Arial"/>
              </a:rPr>
              <a:t>leading</a:t>
            </a:r>
            <a:r>
              <a:rPr sz="2000" spc="-15" dirty="0">
                <a:latin typeface="Arial"/>
                <a:cs typeface="Arial"/>
              </a:rPr>
              <a:t> </a:t>
            </a:r>
            <a:r>
              <a:rPr sz="2000" spc="-10" dirty="0">
                <a:latin typeface="Arial"/>
                <a:cs typeface="Arial"/>
              </a:rPr>
              <a:t>preventable </a:t>
            </a:r>
            <a:r>
              <a:rPr sz="2000" dirty="0">
                <a:latin typeface="Arial"/>
                <a:cs typeface="Arial"/>
              </a:rPr>
              <a:t>cause</a:t>
            </a:r>
            <a:r>
              <a:rPr sz="2000" spc="-40" dirty="0">
                <a:latin typeface="Arial"/>
                <a:cs typeface="Arial"/>
              </a:rPr>
              <a:t> </a:t>
            </a:r>
            <a:r>
              <a:rPr sz="2000" dirty="0">
                <a:latin typeface="Arial"/>
                <a:cs typeface="Arial"/>
              </a:rPr>
              <a:t>of</a:t>
            </a:r>
            <a:r>
              <a:rPr sz="2000" spc="-25" dirty="0">
                <a:latin typeface="Arial"/>
                <a:cs typeface="Arial"/>
              </a:rPr>
              <a:t> </a:t>
            </a:r>
            <a:r>
              <a:rPr sz="2000" dirty="0">
                <a:latin typeface="Arial"/>
                <a:cs typeface="Arial"/>
              </a:rPr>
              <a:t>death</a:t>
            </a:r>
            <a:r>
              <a:rPr sz="2000" spc="-20" dirty="0">
                <a:latin typeface="Arial"/>
                <a:cs typeface="Arial"/>
              </a:rPr>
              <a:t> </a:t>
            </a:r>
            <a:r>
              <a:rPr sz="2000" dirty="0">
                <a:latin typeface="Arial"/>
                <a:cs typeface="Arial"/>
              </a:rPr>
              <a:t>and</a:t>
            </a:r>
            <a:r>
              <a:rPr sz="2000" spc="-30" dirty="0">
                <a:latin typeface="Arial"/>
                <a:cs typeface="Arial"/>
              </a:rPr>
              <a:t> </a:t>
            </a:r>
            <a:r>
              <a:rPr sz="2000" spc="-10" dirty="0">
                <a:latin typeface="Arial"/>
                <a:cs typeface="Arial"/>
              </a:rPr>
              <a:t>illness</a:t>
            </a:r>
            <a:r>
              <a:rPr sz="2000" dirty="0">
                <a:latin typeface="Arial"/>
                <a:cs typeface="Arial"/>
              </a:rPr>
              <a:t>	in</a:t>
            </a:r>
            <a:r>
              <a:rPr sz="2000" spc="-30" dirty="0">
                <a:latin typeface="Arial"/>
                <a:cs typeface="Arial"/>
              </a:rPr>
              <a:t> </a:t>
            </a:r>
            <a:r>
              <a:rPr sz="2000" dirty="0">
                <a:latin typeface="Arial"/>
                <a:cs typeface="Arial"/>
              </a:rPr>
              <a:t>the</a:t>
            </a:r>
            <a:r>
              <a:rPr sz="2000" spc="-35" dirty="0">
                <a:latin typeface="Arial"/>
                <a:cs typeface="Arial"/>
              </a:rPr>
              <a:t> </a:t>
            </a:r>
            <a:r>
              <a:rPr sz="2000" spc="-25" dirty="0">
                <a:latin typeface="Arial"/>
                <a:cs typeface="Arial"/>
              </a:rPr>
              <a:t>UK.</a:t>
            </a:r>
            <a:endParaRPr sz="2000" dirty="0">
              <a:latin typeface="Arial"/>
              <a:cs typeface="Arial"/>
            </a:endParaRPr>
          </a:p>
          <a:p>
            <a:pPr marL="241300" marR="317500" indent="-228600">
              <a:lnSpc>
                <a:spcPct val="80000"/>
              </a:lnSpc>
              <a:spcBef>
                <a:spcPts val="1010"/>
              </a:spcBef>
              <a:buChar char="•"/>
              <a:tabLst>
                <a:tab pos="241300" algn="l"/>
                <a:tab pos="311150" algn="l"/>
                <a:tab pos="3542029" algn="l"/>
              </a:tabLst>
            </a:pPr>
            <a:r>
              <a:rPr sz="2000" dirty="0">
                <a:latin typeface="Arial"/>
                <a:cs typeface="Arial"/>
              </a:rPr>
              <a:t>	Smoking</a:t>
            </a:r>
            <a:r>
              <a:rPr sz="2000" spc="-35" dirty="0">
                <a:latin typeface="Arial"/>
                <a:cs typeface="Arial"/>
              </a:rPr>
              <a:t> </a:t>
            </a:r>
            <a:r>
              <a:rPr sz="2000" dirty="0">
                <a:latin typeface="Arial"/>
                <a:cs typeface="Arial"/>
              </a:rPr>
              <a:t>prevalence</a:t>
            </a:r>
            <a:r>
              <a:rPr sz="2000" spc="-45" dirty="0">
                <a:latin typeface="Arial"/>
                <a:cs typeface="Arial"/>
              </a:rPr>
              <a:t> </a:t>
            </a:r>
            <a:r>
              <a:rPr sz="2000" b="1" spc="-10" dirty="0">
                <a:latin typeface="Arial"/>
                <a:cs typeface="Arial"/>
              </a:rPr>
              <a:t>19.9%</a:t>
            </a:r>
            <a:r>
              <a:rPr sz="2000" b="1" dirty="0">
                <a:latin typeface="Arial"/>
                <a:cs typeface="Arial"/>
              </a:rPr>
              <a:t>	</a:t>
            </a:r>
            <a:r>
              <a:rPr sz="2000" dirty="0">
                <a:latin typeface="Arial"/>
                <a:cs typeface="Arial"/>
              </a:rPr>
              <a:t>among</a:t>
            </a:r>
            <a:r>
              <a:rPr sz="2000" spc="-40" dirty="0">
                <a:latin typeface="Arial"/>
                <a:cs typeface="Arial"/>
              </a:rPr>
              <a:t> </a:t>
            </a:r>
            <a:r>
              <a:rPr sz="2000" dirty="0">
                <a:latin typeface="Arial"/>
                <a:cs typeface="Arial"/>
              </a:rPr>
              <a:t>18-</a:t>
            </a:r>
            <a:r>
              <a:rPr sz="2000" spc="-25" dirty="0">
                <a:latin typeface="Arial"/>
                <a:cs typeface="Arial"/>
              </a:rPr>
              <a:t>24 </a:t>
            </a:r>
            <a:r>
              <a:rPr sz="2000" dirty="0">
                <a:latin typeface="Arial"/>
                <a:cs typeface="Arial"/>
              </a:rPr>
              <a:t>young</a:t>
            </a:r>
            <a:r>
              <a:rPr sz="2000" spc="-35" dirty="0">
                <a:latin typeface="Arial"/>
                <a:cs typeface="Arial"/>
              </a:rPr>
              <a:t> </a:t>
            </a:r>
            <a:r>
              <a:rPr sz="2000" dirty="0">
                <a:latin typeface="Arial"/>
                <a:cs typeface="Arial"/>
              </a:rPr>
              <a:t>adults</a:t>
            </a:r>
            <a:r>
              <a:rPr sz="2000" spc="-25" dirty="0">
                <a:latin typeface="Arial"/>
                <a:cs typeface="Arial"/>
              </a:rPr>
              <a:t> </a:t>
            </a:r>
            <a:r>
              <a:rPr sz="2000" dirty="0">
                <a:latin typeface="Arial"/>
                <a:cs typeface="Arial"/>
              </a:rPr>
              <a:t>vaping</a:t>
            </a:r>
            <a:r>
              <a:rPr sz="2000" spc="-30" dirty="0">
                <a:latin typeface="Arial"/>
                <a:cs typeface="Arial"/>
              </a:rPr>
              <a:t> </a:t>
            </a:r>
            <a:r>
              <a:rPr sz="2000" dirty="0">
                <a:latin typeface="Arial"/>
                <a:cs typeface="Arial"/>
              </a:rPr>
              <a:t>and</a:t>
            </a:r>
            <a:r>
              <a:rPr sz="2000" spc="-25" dirty="0">
                <a:latin typeface="Arial"/>
                <a:cs typeface="Arial"/>
              </a:rPr>
              <a:t> </a:t>
            </a:r>
            <a:r>
              <a:rPr sz="2000" dirty="0">
                <a:latin typeface="Arial"/>
                <a:cs typeface="Arial"/>
              </a:rPr>
              <a:t>risks</a:t>
            </a:r>
            <a:r>
              <a:rPr sz="2000" spc="-25" dirty="0">
                <a:latin typeface="Arial"/>
                <a:cs typeface="Arial"/>
              </a:rPr>
              <a:t> </a:t>
            </a:r>
            <a:r>
              <a:rPr sz="2000" spc="-10" dirty="0">
                <a:latin typeface="Arial"/>
                <a:cs typeface="Arial"/>
              </a:rPr>
              <a:t>reverse </a:t>
            </a:r>
            <a:r>
              <a:rPr sz="2000" dirty="0">
                <a:latin typeface="Arial"/>
                <a:cs typeface="Arial"/>
              </a:rPr>
              <a:t>progress</a:t>
            </a:r>
            <a:r>
              <a:rPr sz="2000" spc="-40" dirty="0">
                <a:latin typeface="Arial"/>
                <a:cs typeface="Arial"/>
              </a:rPr>
              <a:t> </a:t>
            </a:r>
            <a:r>
              <a:rPr sz="2000" spc="-10" dirty="0">
                <a:latin typeface="Arial"/>
                <a:cs typeface="Arial"/>
              </a:rPr>
              <a:t>(GOV.UK,2024).</a:t>
            </a:r>
            <a:endParaRPr sz="2000" dirty="0">
              <a:latin typeface="Arial"/>
              <a:cs typeface="Arial"/>
            </a:endParaRPr>
          </a:p>
          <a:p>
            <a:pPr marL="241300" marR="501015" indent="-228600">
              <a:lnSpc>
                <a:spcPct val="80000"/>
              </a:lnSpc>
              <a:spcBef>
                <a:spcPts val="1000"/>
              </a:spcBef>
              <a:buChar char="•"/>
              <a:tabLst>
                <a:tab pos="241300" algn="l"/>
              </a:tabLst>
            </a:pPr>
            <a:r>
              <a:rPr sz="2000" dirty="0">
                <a:latin typeface="Arial"/>
                <a:cs typeface="Arial"/>
              </a:rPr>
              <a:t>Aligns</a:t>
            </a:r>
            <a:r>
              <a:rPr sz="2000" spc="-10" dirty="0">
                <a:latin typeface="Arial"/>
                <a:cs typeface="Arial"/>
              </a:rPr>
              <a:t> </a:t>
            </a:r>
            <a:r>
              <a:rPr sz="2000" dirty="0">
                <a:latin typeface="Arial"/>
                <a:cs typeface="Arial"/>
              </a:rPr>
              <a:t>with</a:t>
            </a:r>
            <a:r>
              <a:rPr sz="2000" spc="-20" dirty="0">
                <a:latin typeface="Arial"/>
                <a:cs typeface="Arial"/>
              </a:rPr>
              <a:t> </a:t>
            </a:r>
            <a:r>
              <a:rPr sz="2000" b="1" spc="-10" dirty="0">
                <a:latin typeface="Arial"/>
                <a:cs typeface="Arial"/>
              </a:rPr>
              <a:t>Smoke-</a:t>
            </a:r>
            <a:r>
              <a:rPr sz="2000" b="1" dirty="0">
                <a:latin typeface="Arial"/>
                <a:cs typeface="Arial"/>
              </a:rPr>
              <a:t>Free</a:t>
            </a:r>
            <a:r>
              <a:rPr sz="2000" b="1" spc="-35" dirty="0">
                <a:latin typeface="Arial"/>
                <a:cs typeface="Arial"/>
              </a:rPr>
              <a:t> </a:t>
            </a:r>
            <a:r>
              <a:rPr sz="2000" b="1" dirty="0">
                <a:latin typeface="Arial"/>
                <a:cs typeface="Arial"/>
              </a:rPr>
              <a:t>2030</a:t>
            </a:r>
            <a:r>
              <a:rPr sz="2000" b="1" spc="-30" dirty="0">
                <a:latin typeface="Arial"/>
                <a:cs typeface="Arial"/>
              </a:rPr>
              <a:t> </a:t>
            </a:r>
            <a:r>
              <a:rPr sz="2000" dirty="0">
                <a:latin typeface="Arial"/>
                <a:cs typeface="Arial"/>
              </a:rPr>
              <a:t>target</a:t>
            </a:r>
            <a:r>
              <a:rPr sz="2000" spc="-40" dirty="0">
                <a:latin typeface="Arial"/>
                <a:cs typeface="Arial"/>
              </a:rPr>
              <a:t> </a:t>
            </a:r>
            <a:r>
              <a:rPr sz="2000" spc="-25" dirty="0">
                <a:latin typeface="Arial"/>
                <a:cs typeface="Arial"/>
              </a:rPr>
              <a:t>(5% </a:t>
            </a:r>
            <a:r>
              <a:rPr sz="2000" spc="-10" dirty="0">
                <a:latin typeface="Arial"/>
                <a:cs typeface="Arial"/>
              </a:rPr>
              <a:t>prevalence).</a:t>
            </a:r>
            <a:endParaRPr sz="2000" dirty="0">
              <a:latin typeface="Arial"/>
              <a:cs typeface="Arial"/>
            </a:endParaRPr>
          </a:p>
        </p:txBody>
      </p:sp>
      <p:sp>
        <p:nvSpPr>
          <p:cNvPr id="5" name="object 5"/>
          <p:cNvSpPr txBox="1"/>
          <p:nvPr/>
        </p:nvSpPr>
        <p:spPr>
          <a:xfrm>
            <a:off x="282041" y="4533748"/>
            <a:ext cx="5027930" cy="2122805"/>
          </a:xfrm>
          <a:prstGeom prst="rect">
            <a:avLst/>
          </a:prstGeom>
        </p:spPr>
        <p:txBody>
          <a:bodyPr vert="horz" wrap="square" lIns="0" tIns="77470" rIns="0" bIns="0" rtlCol="0">
            <a:spAutoFit/>
          </a:bodyPr>
          <a:lstStyle/>
          <a:p>
            <a:pPr marL="12700">
              <a:lnSpc>
                <a:spcPct val="100000"/>
              </a:lnSpc>
              <a:spcBef>
                <a:spcPts val="610"/>
              </a:spcBef>
            </a:pPr>
            <a:r>
              <a:rPr sz="2000" b="1" u="sng" spc="-10" dirty="0">
                <a:solidFill>
                  <a:srgbClr val="FF7B80"/>
                </a:solidFill>
                <a:uFill>
                  <a:solidFill>
                    <a:srgbClr val="FF7B80"/>
                  </a:solidFill>
                </a:uFill>
                <a:latin typeface="Arial"/>
                <a:cs typeface="Arial"/>
              </a:rPr>
              <a:t>Aims:</a:t>
            </a:r>
            <a:endParaRPr sz="2000">
              <a:latin typeface="Arial"/>
              <a:cs typeface="Arial"/>
            </a:endParaRPr>
          </a:p>
          <a:p>
            <a:pPr marL="240665" indent="-227965">
              <a:lnSpc>
                <a:spcPts val="2160"/>
              </a:lnSpc>
              <a:spcBef>
                <a:spcPts val="515"/>
              </a:spcBef>
              <a:buChar char="•"/>
              <a:tabLst>
                <a:tab pos="240665" algn="l"/>
              </a:tabLst>
            </a:pPr>
            <a:r>
              <a:rPr sz="2000" dirty="0">
                <a:latin typeface="Arial"/>
                <a:cs typeface="Arial"/>
              </a:rPr>
              <a:t>Raise</a:t>
            </a:r>
            <a:r>
              <a:rPr sz="2000" spc="-30" dirty="0">
                <a:latin typeface="Arial"/>
                <a:cs typeface="Arial"/>
              </a:rPr>
              <a:t> </a:t>
            </a:r>
            <a:r>
              <a:rPr sz="2000" dirty="0">
                <a:latin typeface="Arial"/>
                <a:cs typeface="Arial"/>
              </a:rPr>
              <a:t>awareness</a:t>
            </a:r>
            <a:r>
              <a:rPr sz="2000" spc="-55" dirty="0">
                <a:latin typeface="Arial"/>
                <a:cs typeface="Arial"/>
              </a:rPr>
              <a:t> </a:t>
            </a:r>
            <a:r>
              <a:rPr sz="2000" dirty="0">
                <a:latin typeface="Arial"/>
                <a:cs typeface="Arial"/>
              </a:rPr>
              <a:t>of</a:t>
            </a:r>
            <a:r>
              <a:rPr sz="2000" spc="-30" dirty="0">
                <a:latin typeface="Arial"/>
                <a:cs typeface="Arial"/>
              </a:rPr>
              <a:t> </a:t>
            </a:r>
            <a:r>
              <a:rPr sz="2000" dirty="0">
                <a:latin typeface="Arial"/>
                <a:cs typeface="Arial"/>
              </a:rPr>
              <a:t>tobacco</a:t>
            </a:r>
            <a:r>
              <a:rPr sz="2000" spc="-30" dirty="0">
                <a:latin typeface="Arial"/>
                <a:cs typeface="Arial"/>
              </a:rPr>
              <a:t> </a:t>
            </a:r>
            <a:r>
              <a:rPr sz="2000" dirty="0">
                <a:latin typeface="Arial"/>
                <a:cs typeface="Arial"/>
              </a:rPr>
              <a:t>and</a:t>
            </a:r>
            <a:r>
              <a:rPr sz="2000" spc="-20" dirty="0">
                <a:latin typeface="Arial"/>
                <a:cs typeface="Arial"/>
              </a:rPr>
              <a:t> </a:t>
            </a:r>
            <a:r>
              <a:rPr sz="2000" spc="-10" dirty="0">
                <a:latin typeface="Arial"/>
                <a:cs typeface="Arial"/>
              </a:rPr>
              <a:t>vaping</a:t>
            </a:r>
            <a:endParaRPr sz="2000">
              <a:latin typeface="Arial"/>
              <a:cs typeface="Arial"/>
            </a:endParaRPr>
          </a:p>
          <a:p>
            <a:pPr marL="241300">
              <a:lnSpc>
                <a:spcPts val="2160"/>
              </a:lnSpc>
            </a:pPr>
            <a:r>
              <a:rPr sz="2000" spc="-10" dirty="0">
                <a:latin typeface="Arial"/>
                <a:cs typeface="Arial"/>
              </a:rPr>
              <a:t>harms.</a:t>
            </a:r>
            <a:endParaRPr sz="2000">
              <a:latin typeface="Arial"/>
              <a:cs typeface="Arial"/>
            </a:endParaRPr>
          </a:p>
          <a:p>
            <a:pPr marL="240665" indent="-227965">
              <a:lnSpc>
                <a:spcPct val="100000"/>
              </a:lnSpc>
              <a:spcBef>
                <a:spcPts val="530"/>
              </a:spcBef>
              <a:buChar char="•"/>
              <a:tabLst>
                <a:tab pos="240665" algn="l"/>
              </a:tabLst>
            </a:pPr>
            <a:r>
              <a:rPr sz="2000" dirty="0">
                <a:latin typeface="Arial"/>
                <a:cs typeface="Arial"/>
              </a:rPr>
              <a:t>Empower</a:t>
            </a:r>
            <a:r>
              <a:rPr sz="2000" spc="-40" dirty="0">
                <a:latin typeface="Arial"/>
                <a:cs typeface="Arial"/>
              </a:rPr>
              <a:t> </a:t>
            </a:r>
            <a:r>
              <a:rPr sz="2000" dirty="0">
                <a:latin typeface="Arial"/>
                <a:cs typeface="Arial"/>
              </a:rPr>
              <a:t>informed,</a:t>
            </a:r>
            <a:r>
              <a:rPr sz="2000" spc="-40" dirty="0">
                <a:latin typeface="Arial"/>
                <a:cs typeface="Arial"/>
              </a:rPr>
              <a:t> </a:t>
            </a:r>
            <a:r>
              <a:rPr sz="2000" dirty="0">
                <a:latin typeface="Arial"/>
                <a:cs typeface="Arial"/>
              </a:rPr>
              <a:t>health</a:t>
            </a:r>
            <a:r>
              <a:rPr sz="2000" spc="-20" dirty="0">
                <a:latin typeface="Arial"/>
                <a:cs typeface="Arial"/>
              </a:rPr>
              <a:t> </a:t>
            </a:r>
            <a:r>
              <a:rPr sz="2000" spc="-10" dirty="0">
                <a:latin typeface="Arial"/>
                <a:cs typeface="Arial"/>
              </a:rPr>
              <a:t>choices.</a:t>
            </a:r>
            <a:endParaRPr sz="2000">
              <a:latin typeface="Arial"/>
              <a:cs typeface="Arial"/>
            </a:endParaRPr>
          </a:p>
          <a:p>
            <a:pPr marL="240665" indent="-227965">
              <a:lnSpc>
                <a:spcPct val="100000"/>
              </a:lnSpc>
              <a:spcBef>
                <a:spcPts val="515"/>
              </a:spcBef>
              <a:buChar char="•"/>
              <a:tabLst>
                <a:tab pos="240665" algn="l"/>
              </a:tabLst>
            </a:pPr>
            <a:r>
              <a:rPr sz="2000" dirty="0">
                <a:latin typeface="Arial"/>
                <a:cs typeface="Arial"/>
              </a:rPr>
              <a:t>Connect</a:t>
            </a:r>
            <a:r>
              <a:rPr sz="2000" spc="-50" dirty="0">
                <a:latin typeface="Arial"/>
                <a:cs typeface="Arial"/>
              </a:rPr>
              <a:t> </a:t>
            </a:r>
            <a:r>
              <a:rPr sz="2000" dirty="0">
                <a:latin typeface="Arial"/>
                <a:cs typeface="Arial"/>
              </a:rPr>
              <a:t>to</a:t>
            </a:r>
            <a:r>
              <a:rPr sz="2000" spc="-35" dirty="0">
                <a:latin typeface="Arial"/>
                <a:cs typeface="Arial"/>
              </a:rPr>
              <a:t> </a:t>
            </a:r>
            <a:r>
              <a:rPr sz="2000" b="1" dirty="0">
                <a:latin typeface="Arial"/>
                <a:cs typeface="Arial"/>
              </a:rPr>
              <a:t>NHS</a:t>
            </a:r>
            <a:r>
              <a:rPr sz="2000" b="1" spc="-25" dirty="0">
                <a:latin typeface="Arial"/>
                <a:cs typeface="Arial"/>
              </a:rPr>
              <a:t> </a:t>
            </a:r>
            <a:r>
              <a:rPr sz="2000" b="1" spc="-10" dirty="0">
                <a:latin typeface="Arial"/>
                <a:cs typeface="Arial"/>
              </a:rPr>
              <a:t>stop-</a:t>
            </a:r>
            <a:r>
              <a:rPr sz="2000" b="1" dirty="0">
                <a:latin typeface="Arial"/>
                <a:cs typeface="Arial"/>
              </a:rPr>
              <a:t>smoking</a:t>
            </a:r>
            <a:r>
              <a:rPr sz="2000" b="1" spc="-45" dirty="0">
                <a:latin typeface="Arial"/>
                <a:cs typeface="Arial"/>
              </a:rPr>
              <a:t> </a:t>
            </a:r>
            <a:r>
              <a:rPr sz="2000" b="1" spc="-10" dirty="0">
                <a:latin typeface="Arial"/>
                <a:cs typeface="Arial"/>
              </a:rPr>
              <a:t>support.</a:t>
            </a:r>
            <a:endParaRPr sz="2000">
              <a:latin typeface="Arial"/>
              <a:cs typeface="Arial"/>
            </a:endParaRPr>
          </a:p>
          <a:p>
            <a:pPr marL="240665" indent="-227965">
              <a:lnSpc>
                <a:spcPct val="100000"/>
              </a:lnSpc>
              <a:spcBef>
                <a:spcPts val="515"/>
              </a:spcBef>
              <a:buChar char="•"/>
              <a:tabLst>
                <a:tab pos="240665" algn="l"/>
              </a:tabLst>
            </a:pPr>
            <a:r>
              <a:rPr sz="2000" dirty="0">
                <a:latin typeface="Arial"/>
                <a:cs typeface="Arial"/>
              </a:rPr>
              <a:t>Reduce</a:t>
            </a:r>
            <a:r>
              <a:rPr sz="2000" spc="-45" dirty="0">
                <a:latin typeface="Arial"/>
                <a:cs typeface="Arial"/>
              </a:rPr>
              <a:t> </a:t>
            </a:r>
            <a:r>
              <a:rPr sz="2000" dirty="0">
                <a:latin typeface="Arial"/>
                <a:cs typeface="Arial"/>
              </a:rPr>
              <a:t>prevalence</a:t>
            </a:r>
            <a:r>
              <a:rPr sz="2000" spc="-55" dirty="0">
                <a:latin typeface="Arial"/>
                <a:cs typeface="Arial"/>
              </a:rPr>
              <a:t> </a:t>
            </a:r>
            <a:r>
              <a:rPr sz="2000" dirty="0">
                <a:latin typeface="Arial"/>
                <a:cs typeface="Arial"/>
              </a:rPr>
              <a:t>and</a:t>
            </a:r>
            <a:r>
              <a:rPr sz="2000" spc="-30" dirty="0">
                <a:latin typeface="Arial"/>
                <a:cs typeface="Arial"/>
              </a:rPr>
              <a:t> </a:t>
            </a:r>
            <a:r>
              <a:rPr sz="2000" dirty="0">
                <a:latin typeface="Arial"/>
                <a:cs typeface="Arial"/>
              </a:rPr>
              <a:t>sustain</a:t>
            </a:r>
            <a:r>
              <a:rPr sz="2000" spc="-40" dirty="0">
                <a:latin typeface="Arial"/>
                <a:cs typeface="Arial"/>
              </a:rPr>
              <a:t> </a:t>
            </a:r>
            <a:r>
              <a:rPr sz="2000" spc="-10" dirty="0">
                <a:latin typeface="Arial"/>
                <a:cs typeface="Arial"/>
              </a:rPr>
              <a:t>cessation.</a:t>
            </a:r>
            <a:endParaRPr sz="2000">
              <a:latin typeface="Arial"/>
              <a:cs typeface="Arial"/>
            </a:endParaRPr>
          </a:p>
        </p:txBody>
      </p:sp>
      <p:pic>
        <p:nvPicPr>
          <p:cNvPr id="6" name="object 6"/>
          <p:cNvPicPr/>
          <p:nvPr/>
        </p:nvPicPr>
        <p:blipFill>
          <a:blip r:embed="rId2" cstate="print"/>
          <a:stretch>
            <a:fillRect/>
          </a:stretch>
        </p:blipFill>
        <p:spPr>
          <a:xfrm>
            <a:off x="6197600" y="1344167"/>
            <a:ext cx="5892800" cy="3727196"/>
          </a:xfrm>
          <a:prstGeom prst="rect">
            <a:avLst/>
          </a:prstGeom>
        </p:spPr>
      </p:pic>
      <p:sp>
        <p:nvSpPr>
          <p:cNvPr id="7" name="object 7"/>
          <p:cNvSpPr txBox="1"/>
          <p:nvPr/>
        </p:nvSpPr>
        <p:spPr>
          <a:xfrm>
            <a:off x="8300719" y="5174996"/>
            <a:ext cx="1688464"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6F2F9F"/>
                </a:solidFill>
                <a:latin typeface="Arial"/>
                <a:cs typeface="Arial"/>
              </a:rPr>
              <a:t>(Source:</a:t>
            </a:r>
            <a:r>
              <a:rPr sz="1800" spc="-120" dirty="0">
                <a:solidFill>
                  <a:srgbClr val="6F2F9F"/>
                </a:solidFill>
                <a:latin typeface="Arial"/>
                <a:cs typeface="Arial"/>
              </a:rPr>
              <a:t> </a:t>
            </a:r>
            <a:r>
              <a:rPr sz="1800" spc="-10" dirty="0">
                <a:solidFill>
                  <a:srgbClr val="6F2F9F"/>
                </a:solidFill>
                <a:latin typeface="Arial"/>
                <a:cs typeface="Arial"/>
              </a:rPr>
              <a:t>Author)</a:t>
            </a:r>
            <a:endParaRPr sz="1800">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E8DBF5"/>
          </a:solidFill>
        </p:spPr>
        <p:txBody>
          <a:bodyPr wrap="square" lIns="0" tIns="0" rIns="0" bIns="0" rtlCol="0"/>
          <a:lstStyle/>
          <a:p>
            <a:endParaRPr/>
          </a:p>
        </p:txBody>
      </p:sp>
      <p:graphicFrame>
        <p:nvGraphicFramePr>
          <p:cNvPr id="3" name="object 3"/>
          <p:cNvGraphicFramePr>
            <a:graphicFrameLocks noGrp="1"/>
          </p:cNvGraphicFramePr>
          <p:nvPr/>
        </p:nvGraphicFramePr>
        <p:xfrm>
          <a:off x="34160" y="884682"/>
          <a:ext cx="12111989" cy="5850255"/>
        </p:xfrm>
        <a:graphic>
          <a:graphicData uri="http://schemas.openxmlformats.org/drawingml/2006/table">
            <a:tbl>
              <a:tblPr firstRow="1" bandRow="1">
                <a:tableStyleId>{2D5ABB26-0587-4C30-8999-92F81FD0307C}</a:tableStyleId>
              </a:tblPr>
              <a:tblGrid>
                <a:gridCol w="2947670">
                  <a:extLst>
                    <a:ext uri="{9D8B030D-6E8A-4147-A177-3AD203B41FA5}">
                      <a16:colId xmlns:a16="http://schemas.microsoft.com/office/drawing/2014/main" val="20000"/>
                    </a:ext>
                  </a:extLst>
                </a:gridCol>
                <a:gridCol w="3659504">
                  <a:extLst>
                    <a:ext uri="{9D8B030D-6E8A-4147-A177-3AD203B41FA5}">
                      <a16:colId xmlns:a16="http://schemas.microsoft.com/office/drawing/2014/main" val="20001"/>
                    </a:ext>
                  </a:extLst>
                </a:gridCol>
                <a:gridCol w="5504815">
                  <a:extLst>
                    <a:ext uri="{9D8B030D-6E8A-4147-A177-3AD203B41FA5}">
                      <a16:colId xmlns:a16="http://schemas.microsoft.com/office/drawing/2014/main" val="20002"/>
                    </a:ext>
                  </a:extLst>
                </a:gridCol>
              </a:tblGrid>
              <a:tr h="457200">
                <a:tc>
                  <a:txBody>
                    <a:bodyPr/>
                    <a:lstStyle/>
                    <a:p>
                      <a:pPr marL="1270" algn="ctr">
                        <a:lnSpc>
                          <a:spcPct val="100000"/>
                        </a:lnSpc>
                        <a:spcBef>
                          <a:spcPts val="180"/>
                        </a:spcBef>
                      </a:pPr>
                      <a:r>
                        <a:rPr sz="2400" b="1" spc="60" dirty="0">
                          <a:solidFill>
                            <a:srgbClr val="FFFFFF"/>
                          </a:solidFill>
                          <a:latin typeface="Calibri"/>
                          <a:cs typeface="Calibri"/>
                        </a:rPr>
                        <a:t>Week</a:t>
                      </a:r>
                      <a:endParaRPr sz="2400">
                        <a:latin typeface="Calibri"/>
                        <a:cs typeface="Calibri"/>
                      </a:endParaRPr>
                    </a:p>
                  </a:txBody>
                  <a:tcPr marL="0" marR="0" marT="2286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76ED6"/>
                    </a:solidFill>
                  </a:tcPr>
                </a:tc>
                <a:tc>
                  <a:txBody>
                    <a:bodyPr/>
                    <a:lstStyle/>
                    <a:p>
                      <a:pPr algn="ctr">
                        <a:lnSpc>
                          <a:spcPct val="100000"/>
                        </a:lnSpc>
                        <a:spcBef>
                          <a:spcPts val="180"/>
                        </a:spcBef>
                      </a:pPr>
                      <a:r>
                        <a:rPr sz="2400" b="1" spc="55" dirty="0">
                          <a:solidFill>
                            <a:srgbClr val="FFFFFF"/>
                          </a:solidFill>
                          <a:latin typeface="Calibri"/>
                          <a:cs typeface="Calibri"/>
                        </a:rPr>
                        <a:t>Activity</a:t>
                      </a:r>
                      <a:endParaRPr sz="2400">
                        <a:latin typeface="Calibri"/>
                        <a:cs typeface="Calibri"/>
                      </a:endParaRPr>
                    </a:p>
                  </a:txBody>
                  <a:tcPr marL="0" marR="0" marT="2286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76ED6"/>
                    </a:solidFill>
                  </a:tcPr>
                </a:tc>
                <a:tc>
                  <a:txBody>
                    <a:bodyPr/>
                    <a:lstStyle/>
                    <a:p>
                      <a:pPr marL="1270" algn="ctr">
                        <a:lnSpc>
                          <a:spcPct val="100000"/>
                        </a:lnSpc>
                        <a:spcBef>
                          <a:spcPts val="180"/>
                        </a:spcBef>
                      </a:pPr>
                      <a:r>
                        <a:rPr sz="2400" b="1" spc="110" dirty="0">
                          <a:solidFill>
                            <a:srgbClr val="FFFFFF"/>
                          </a:solidFill>
                          <a:latin typeface="Calibri"/>
                          <a:cs typeface="Calibri"/>
                        </a:rPr>
                        <a:t>Content</a:t>
                      </a:r>
                      <a:r>
                        <a:rPr sz="2400" b="1" spc="-45" dirty="0">
                          <a:solidFill>
                            <a:srgbClr val="FFFFFF"/>
                          </a:solidFill>
                          <a:latin typeface="Calibri"/>
                          <a:cs typeface="Calibri"/>
                        </a:rPr>
                        <a:t> </a:t>
                      </a:r>
                      <a:r>
                        <a:rPr sz="2400" b="1" spc="105" dirty="0">
                          <a:solidFill>
                            <a:srgbClr val="FFFFFF"/>
                          </a:solidFill>
                          <a:latin typeface="Calibri"/>
                          <a:cs typeface="Calibri"/>
                        </a:rPr>
                        <a:t>and</a:t>
                      </a:r>
                      <a:r>
                        <a:rPr sz="2400" b="1" spc="-25" dirty="0">
                          <a:solidFill>
                            <a:srgbClr val="FFFFFF"/>
                          </a:solidFill>
                          <a:latin typeface="Calibri"/>
                          <a:cs typeface="Calibri"/>
                        </a:rPr>
                        <a:t> </a:t>
                      </a:r>
                      <a:r>
                        <a:rPr sz="2400" b="1" spc="100" dirty="0">
                          <a:solidFill>
                            <a:srgbClr val="FFFFFF"/>
                          </a:solidFill>
                          <a:latin typeface="Calibri"/>
                          <a:cs typeface="Calibri"/>
                        </a:rPr>
                        <a:t>Aims</a:t>
                      </a:r>
                      <a:endParaRPr sz="2400">
                        <a:latin typeface="Calibri"/>
                        <a:cs typeface="Calibri"/>
                      </a:endParaRPr>
                    </a:p>
                  </a:txBody>
                  <a:tcPr marL="0" marR="0" marT="2286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76ED6"/>
                    </a:solidFill>
                  </a:tcPr>
                </a:tc>
                <a:extLst>
                  <a:ext uri="{0D108BD9-81ED-4DB2-BD59-A6C34878D82A}">
                    <a16:rowId xmlns:a16="http://schemas.microsoft.com/office/drawing/2014/main" val="10000"/>
                  </a:ext>
                </a:extLst>
              </a:tr>
              <a:tr h="711835">
                <a:tc>
                  <a:txBody>
                    <a:bodyPr/>
                    <a:lstStyle/>
                    <a:p>
                      <a:pPr>
                        <a:lnSpc>
                          <a:spcPct val="100000"/>
                        </a:lnSpc>
                        <a:spcBef>
                          <a:spcPts val="315"/>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1</a:t>
                      </a:r>
                      <a:endParaRPr sz="1600">
                        <a:latin typeface="Calibri"/>
                        <a:cs typeface="Calibri"/>
                      </a:endParaRPr>
                    </a:p>
                  </a:txBody>
                  <a:tcPr marL="0" marR="0" marT="4000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CDDC"/>
                    </a:solidFill>
                  </a:tcPr>
                </a:tc>
                <a:tc>
                  <a:txBody>
                    <a:bodyPr/>
                    <a:lstStyle/>
                    <a:p>
                      <a:pPr>
                        <a:lnSpc>
                          <a:spcPct val="100000"/>
                        </a:lnSpc>
                        <a:spcBef>
                          <a:spcPts val="315"/>
                        </a:spcBef>
                      </a:pPr>
                      <a:endParaRPr sz="1600">
                        <a:latin typeface="Times New Roman"/>
                        <a:cs typeface="Times New Roman"/>
                      </a:endParaRPr>
                    </a:p>
                    <a:p>
                      <a:pPr algn="ctr">
                        <a:lnSpc>
                          <a:spcPct val="100000"/>
                        </a:lnSpc>
                      </a:pPr>
                      <a:r>
                        <a:rPr sz="1600" spc="45" dirty="0">
                          <a:latin typeface="Calibri"/>
                          <a:cs typeface="Calibri"/>
                        </a:rPr>
                        <a:t>Awareness</a:t>
                      </a:r>
                      <a:r>
                        <a:rPr sz="1600" spc="-30" dirty="0">
                          <a:latin typeface="Calibri"/>
                          <a:cs typeface="Calibri"/>
                        </a:rPr>
                        <a:t> </a:t>
                      </a:r>
                      <a:r>
                        <a:rPr sz="1600" spc="-10" dirty="0">
                          <a:latin typeface="Calibri"/>
                          <a:cs typeface="Calibri"/>
                        </a:rPr>
                        <a:t>workshop</a:t>
                      </a:r>
                      <a:endParaRPr sz="1600">
                        <a:latin typeface="Calibri"/>
                        <a:cs typeface="Calibri"/>
                      </a:endParaRPr>
                    </a:p>
                  </a:txBody>
                  <a:tcPr marL="0" marR="0" marT="4000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CDDC"/>
                    </a:solidFill>
                  </a:tcPr>
                </a:tc>
                <a:tc>
                  <a:txBody>
                    <a:bodyPr/>
                    <a:lstStyle/>
                    <a:p>
                      <a:pPr marL="643890" marR="302260" indent="-334010">
                        <a:lnSpc>
                          <a:spcPct val="100000"/>
                        </a:lnSpc>
                        <a:spcBef>
                          <a:spcPts val="235"/>
                        </a:spcBef>
                      </a:pPr>
                      <a:r>
                        <a:rPr sz="1600" spc="45" dirty="0">
                          <a:latin typeface="Calibri"/>
                          <a:cs typeface="Calibri"/>
                        </a:rPr>
                        <a:t>Participants</a:t>
                      </a:r>
                      <a:r>
                        <a:rPr sz="1600" spc="80" dirty="0">
                          <a:latin typeface="Calibri"/>
                          <a:cs typeface="Calibri"/>
                        </a:rPr>
                        <a:t> </a:t>
                      </a:r>
                      <a:r>
                        <a:rPr sz="1600" spc="10" dirty="0">
                          <a:latin typeface="Calibri"/>
                          <a:cs typeface="Calibri"/>
                        </a:rPr>
                        <a:t>will</a:t>
                      </a:r>
                      <a:r>
                        <a:rPr sz="1600" spc="45" dirty="0">
                          <a:latin typeface="Calibri"/>
                          <a:cs typeface="Calibri"/>
                        </a:rPr>
                        <a:t> </a:t>
                      </a:r>
                      <a:r>
                        <a:rPr sz="1600" spc="10" dirty="0">
                          <a:latin typeface="Calibri"/>
                          <a:cs typeface="Calibri"/>
                        </a:rPr>
                        <a:t>learn</a:t>
                      </a:r>
                      <a:r>
                        <a:rPr sz="1600" spc="65" dirty="0">
                          <a:latin typeface="Calibri"/>
                          <a:cs typeface="Calibri"/>
                        </a:rPr>
                        <a:t> </a:t>
                      </a:r>
                      <a:r>
                        <a:rPr sz="1600" spc="10" dirty="0">
                          <a:latin typeface="Calibri"/>
                          <a:cs typeface="Calibri"/>
                        </a:rPr>
                        <a:t>about</a:t>
                      </a:r>
                      <a:r>
                        <a:rPr sz="1600" spc="70" dirty="0">
                          <a:latin typeface="Calibri"/>
                          <a:cs typeface="Calibri"/>
                        </a:rPr>
                        <a:t> </a:t>
                      </a:r>
                      <a:r>
                        <a:rPr sz="1600" spc="50" dirty="0">
                          <a:latin typeface="Calibri"/>
                          <a:cs typeface="Calibri"/>
                        </a:rPr>
                        <a:t>smoking</a:t>
                      </a:r>
                      <a:r>
                        <a:rPr sz="1600" spc="90" dirty="0">
                          <a:latin typeface="Calibri"/>
                          <a:cs typeface="Calibri"/>
                        </a:rPr>
                        <a:t> </a:t>
                      </a:r>
                      <a:r>
                        <a:rPr sz="1600" spc="10" dirty="0">
                          <a:latin typeface="Calibri"/>
                          <a:cs typeface="Calibri"/>
                        </a:rPr>
                        <a:t>prevalence,</a:t>
                      </a:r>
                      <a:r>
                        <a:rPr sz="1600" spc="75" dirty="0">
                          <a:latin typeface="Calibri"/>
                          <a:cs typeface="Calibri"/>
                        </a:rPr>
                        <a:t> </a:t>
                      </a:r>
                      <a:r>
                        <a:rPr sz="1600" spc="-10" dirty="0">
                          <a:latin typeface="Calibri"/>
                          <a:cs typeface="Calibri"/>
                        </a:rPr>
                        <a:t>health </a:t>
                      </a:r>
                      <a:r>
                        <a:rPr sz="1600" spc="60" dirty="0">
                          <a:latin typeface="Calibri"/>
                          <a:cs typeface="Calibri"/>
                        </a:rPr>
                        <a:t>risks</a:t>
                      </a:r>
                      <a:r>
                        <a:rPr sz="1600" spc="30" dirty="0">
                          <a:latin typeface="Calibri"/>
                          <a:cs typeface="Calibri"/>
                        </a:rPr>
                        <a:t> </a:t>
                      </a:r>
                      <a:r>
                        <a:rPr sz="1600" spc="55" dirty="0">
                          <a:latin typeface="Calibri"/>
                          <a:cs typeface="Calibri"/>
                        </a:rPr>
                        <a:t>and</a:t>
                      </a:r>
                      <a:r>
                        <a:rPr sz="1600" spc="40" dirty="0">
                          <a:latin typeface="Calibri"/>
                          <a:cs typeface="Calibri"/>
                        </a:rPr>
                        <a:t> </a:t>
                      </a:r>
                      <a:r>
                        <a:rPr sz="1600" spc="20" dirty="0">
                          <a:latin typeface="Calibri"/>
                          <a:cs typeface="Calibri"/>
                        </a:rPr>
                        <a:t>national</a:t>
                      </a:r>
                      <a:r>
                        <a:rPr sz="1600" spc="65" dirty="0">
                          <a:latin typeface="Calibri"/>
                          <a:cs typeface="Calibri"/>
                        </a:rPr>
                        <a:t> </a:t>
                      </a:r>
                      <a:r>
                        <a:rPr sz="1600" spc="20" dirty="0">
                          <a:latin typeface="Calibri"/>
                          <a:cs typeface="Calibri"/>
                        </a:rPr>
                        <a:t>guidelines</a:t>
                      </a:r>
                      <a:r>
                        <a:rPr sz="1600" spc="55" dirty="0">
                          <a:latin typeface="Calibri"/>
                          <a:cs typeface="Calibri"/>
                        </a:rPr>
                        <a:t> </a:t>
                      </a:r>
                      <a:r>
                        <a:rPr sz="1600" spc="10" dirty="0">
                          <a:latin typeface="Calibri"/>
                          <a:cs typeface="Calibri"/>
                        </a:rPr>
                        <a:t>to</a:t>
                      </a:r>
                      <a:r>
                        <a:rPr sz="1600" spc="40" dirty="0">
                          <a:latin typeface="Calibri"/>
                          <a:cs typeface="Calibri"/>
                        </a:rPr>
                        <a:t> </a:t>
                      </a:r>
                      <a:r>
                        <a:rPr sz="1600" spc="20" dirty="0">
                          <a:latin typeface="Calibri"/>
                          <a:cs typeface="Calibri"/>
                        </a:rPr>
                        <a:t>raise</a:t>
                      </a:r>
                      <a:r>
                        <a:rPr sz="1600" spc="30" dirty="0">
                          <a:latin typeface="Calibri"/>
                          <a:cs typeface="Calibri"/>
                        </a:rPr>
                        <a:t> </a:t>
                      </a:r>
                      <a:r>
                        <a:rPr sz="1600" spc="40" dirty="0">
                          <a:latin typeface="Calibri"/>
                          <a:cs typeface="Calibri"/>
                        </a:rPr>
                        <a:t>awareness.</a:t>
                      </a:r>
                      <a:endParaRPr sz="1600">
                        <a:latin typeface="Calibri"/>
                        <a:cs typeface="Calibri"/>
                      </a:endParaRPr>
                    </a:p>
                  </a:txBody>
                  <a:tcPr marL="0" marR="0" marT="2984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FCDDC"/>
                    </a:solidFill>
                  </a:tcPr>
                </a:tc>
                <a:extLst>
                  <a:ext uri="{0D108BD9-81ED-4DB2-BD59-A6C34878D82A}">
                    <a16:rowId xmlns:a16="http://schemas.microsoft.com/office/drawing/2014/main" val="10001"/>
                  </a:ext>
                </a:extLst>
              </a:tr>
              <a:tr h="623570">
                <a:tc>
                  <a:txBody>
                    <a:bodyPr/>
                    <a:lstStyle/>
                    <a:p>
                      <a:pPr>
                        <a:lnSpc>
                          <a:spcPct val="100000"/>
                        </a:lnSpc>
                        <a:spcBef>
                          <a:spcPts val="315"/>
                        </a:spcBef>
                      </a:pPr>
                      <a:endParaRPr sz="1600">
                        <a:latin typeface="Times New Roman"/>
                        <a:cs typeface="Times New Roman"/>
                      </a:endParaRPr>
                    </a:p>
                    <a:p>
                      <a:pPr marL="1270" algn="ctr">
                        <a:lnSpc>
                          <a:spcPct val="100000"/>
                        </a:lnSpc>
                        <a:spcBef>
                          <a:spcPts val="5"/>
                        </a:spcBef>
                      </a:pPr>
                      <a:r>
                        <a:rPr sz="1600" dirty="0">
                          <a:latin typeface="Calibri"/>
                          <a:cs typeface="Calibri"/>
                        </a:rPr>
                        <a:t>Week</a:t>
                      </a:r>
                      <a:r>
                        <a:rPr sz="1600" spc="15" dirty="0">
                          <a:latin typeface="Calibri"/>
                          <a:cs typeface="Calibri"/>
                        </a:rPr>
                        <a:t> </a:t>
                      </a:r>
                      <a:r>
                        <a:rPr sz="1600" spc="-50" dirty="0">
                          <a:latin typeface="Calibri"/>
                          <a:cs typeface="Calibri"/>
                        </a:rPr>
                        <a:t>2</a:t>
                      </a:r>
                      <a:endParaRPr sz="1600">
                        <a:latin typeface="Calibri"/>
                        <a:cs typeface="Calibri"/>
                      </a:endParaRPr>
                    </a:p>
                  </a:txBody>
                  <a:tcPr marL="0" marR="0" marT="400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a:lnSpc>
                          <a:spcPct val="100000"/>
                        </a:lnSpc>
                        <a:spcBef>
                          <a:spcPts val="315"/>
                        </a:spcBef>
                      </a:pPr>
                      <a:endParaRPr sz="1600">
                        <a:latin typeface="Times New Roman"/>
                        <a:cs typeface="Times New Roman"/>
                      </a:endParaRPr>
                    </a:p>
                    <a:p>
                      <a:pPr algn="ctr">
                        <a:lnSpc>
                          <a:spcPct val="100000"/>
                        </a:lnSpc>
                        <a:spcBef>
                          <a:spcPts val="5"/>
                        </a:spcBef>
                      </a:pPr>
                      <a:r>
                        <a:rPr sz="1600" dirty="0">
                          <a:latin typeface="Calibri"/>
                          <a:cs typeface="Calibri"/>
                        </a:rPr>
                        <a:t>Peer</a:t>
                      </a:r>
                      <a:r>
                        <a:rPr sz="1600" spc="20" dirty="0">
                          <a:latin typeface="Calibri"/>
                          <a:cs typeface="Calibri"/>
                        </a:rPr>
                        <a:t> </a:t>
                      </a:r>
                      <a:r>
                        <a:rPr sz="1600" spc="75" dirty="0">
                          <a:latin typeface="Calibri"/>
                          <a:cs typeface="Calibri"/>
                        </a:rPr>
                        <a:t>discussions</a:t>
                      </a:r>
                      <a:endParaRPr sz="1600">
                        <a:latin typeface="Calibri"/>
                        <a:cs typeface="Calibri"/>
                      </a:endParaRPr>
                    </a:p>
                  </a:txBody>
                  <a:tcPr marL="0" marR="0" marT="400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marL="1183640" marR="110489" indent="-1067435">
                        <a:lnSpc>
                          <a:spcPct val="100000"/>
                        </a:lnSpc>
                        <a:spcBef>
                          <a:spcPts val="235"/>
                        </a:spcBef>
                      </a:pPr>
                      <a:r>
                        <a:rPr sz="1600" spc="20" dirty="0">
                          <a:latin typeface="Calibri"/>
                          <a:cs typeface="Calibri"/>
                        </a:rPr>
                        <a:t>Young</a:t>
                      </a:r>
                      <a:r>
                        <a:rPr sz="1600" spc="70" dirty="0">
                          <a:latin typeface="Calibri"/>
                          <a:cs typeface="Calibri"/>
                        </a:rPr>
                        <a:t> </a:t>
                      </a:r>
                      <a:r>
                        <a:rPr sz="1600" spc="50" dirty="0">
                          <a:latin typeface="Calibri"/>
                          <a:cs typeface="Calibri"/>
                        </a:rPr>
                        <a:t>adults</a:t>
                      </a:r>
                      <a:r>
                        <a:rPr sz="1600" spc="40" dirty="0">
                          <a:latin typeface="Calibri"/>
                          <a:cs typeface="Calibri"/>
                        </a:rPr>
                        <a:t> </a:t>
                      </a:r>
                      <a:r>
                        <a:rPr sz="1600" spc="20" dirty="0">
                          <a:latin typeface="Calibri"/>
                          <a:cs typeface="Calibri"/>
                        </a:rPr>
                        <a:t>will share</a:t>
                      </a:r>
                      <a:r>
                        <a:rPr sz="1600" spc="50" dirty="0">
                          <a:latin typeface="Calibri"/>
                          <a:cs typeface="Calibri"/>
                        </a:rPr>
                        <a:t> </a:t>
                      </a:r>
                      <a:r>
                        <a:rPr sz="1600" spc="20" dirty="0">
                          <a:latin typeface="Calibri"/>
                          <a:cs typeface="Calibri"/>
                        </a:rPr>
                        <a:t>experiences</a:t>
                      </a:r>
                      <a:r>
                        <a:rPr sz="1600" spc="55" dirty="0">
                          <a:latin typeface="Calibri"/>
                          <a:cs typeface="Calibri"/>
                        </a:rPr>
                        <a:t> and challenges,</a:t>
                      </a:r>
                      <a:r>
                        <a:rPr sz="1600" spc="50" dirty="0">
                          <a:latin typeface="Calibri"/>
                          <a:cs typeface="Calibri"/>
                        </a:rPr>
                        <a:t> </a:t>
                      </a:r>
                      <a:r>
                        <a:rPr sz="1600" spc="-10" dirty="0">
                          <a:latin typeface="Calibri"/>
                          <a:cs typeface="Calibri"/>
                        </a:rPr>
                        <a:t>building </a:t>
                      </a:r>
                      <a:r>
                        <a:rPr sz="1600" dirty="0">
                          <a:latin typeface="Calibri"/>
                          <a:cs typeface="Calibri"/>
                        </a:rPr>
                        <a:t>peer</a:t>
                      </a:r>
                      <a:r>
                        <a:rPr sz="1600" spc="50" dirty="0">
                          <a:latin typeface="Calibri"/>
                          <a:cs typeface="Calibri"/>
                        </a:rPr>
                        <a:t> </a:t>
                      </a:r>
                      <a:r>
                        <a:rPr sz="1600" dirty="0">
                          <a:latin typeface="Calibri"/>
                          <a:cs typeface="Calibri"/>
                        </a:rPr>
                        <a:t>support</a:t>
                      </a:r>
                      <a:r>
                        <a:rPr sz="1600" spc="100" dirty="0">
                          <a:latin typeface="Calibri"/>
                          <a:cs typeface="Calibri"/>
                        </a:rPr>
                        <a:t> </a:t>
                      </a:r>
                      <a:r>
                        <a:rPr sz="1600" spc="55" dirty="0">
                          <a:latin typeface="Calibri"/>
                          <a:cs typeface="Calibri"/>
                        </a:rPr>
                        <a:t>and </a:t>
                      </a:r>
                      <a:r>
                        <a:rPr sz="1600" dirty="0">
                          <a:latin typeface="Calibri"/>
                          <a:cs typeface="Calibri"/>
                        </a:rPr>
                        <a:t>motivation</a:t>
                      </a:r>
                      <a:r>
                        <a:rPr sz="1600" spc="105" dirty="0">
                          <a:latin typeface="Calibri"/>
                          <a:cs typeface="Calibri"/>
                        </a:rPr>
                        <a:t> </a:t>
                      </a:r>
                      <a:r>
                        <a:rPr sz="1600" dirty="0">
                          <a:latin typeface="Calibri"/>
                          <a:cs typeface="Calibri"/>
                        </a:rPr>
                        <a:t>to</a:t>
                      </a:r>
                      <a:r>
                        <a:rPr sz="1600" spc="60" dirty="0">
                          <a:latin typeface="Calibri"/>
                          <a:cs typeface="Calibri"/>
                        </a:rPr>
                        <a:t> </a:t>
                      </a:r>
                      <a:r>
                        <a:rPr sz="1600" spc="-10" dirty="0">
                          <a:latin typeface="Calibri"/>
                          <a:cs typeface="Calibri"/>
                        </a:rPr>
                        <a:t>quit.</a:t>
                      </a:r>
                      <a:endParaRPr sz="1600">
                        <a:latin typeface="Calibri"/>
                        <a:cs typeface="Calibri"/>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extLst>
                  <a:ext uri="{0D108BD9-81ED-4DB2-BD59-A6C34878D82A}">
                    <a16:rowId xmlns:a16="http://schemas.microsoft.com/office/drawing/2014/main" val="10002"/>
                  </a:ext>
                </a:extLst>
              </a:tr>
              <a:tr h="833755">
                <a:tc>
                  <a:txBody>
                    <a:bodyPr/>
                    <a:lstStyle/>
                    <a:p>
                      <a:pPr>
                        <a:lnSpc>
                          <a:spcPct val="100000"/>
                        </a:lnSpc>
                        <a:spcBef>
                          <a:spcPts val="320"/>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3</a:t>
                      </a:r>
                      <a:endParaRPr sz="1600">
                        <a:latin typeface="Calibri"/>
                        <a:cs typeface="Calibri"/>
                      </a:endParaRPr>
                    </a:p>
                  </a:txBody>
                  <a:tcPr marL="0" marR="0" marT="406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a:lnSpc>
                          <a:spcPct val="100000"/>
                        </a:lnSpc>
                        <a:spcBef>
                          <a:spcPts val="320"/>
                        </a:spcBef>
                      </a:pPr>
                      <a:endParaRPr sz="1600">
                        <a:latin typeface="Times New Roman"/>
                        <a:cs typeface="Times New Roman"/>
                      </a:endParaRPr>
                    </a:p>
                    <a:p>
                      <a:pPr algn="ctr">
                        <a:lnSpc>
                          <a:spcPct val="100000"/>
                        </a:lnSpc>
                      </a:pPr>
                      <a:r>
                        <a:rPr sz="1600" spc="65" dirty="0">
                          <a:latin typeface="Calibri"/>
                          <a:cs typeface="Calibri"/>
                        </a:rPr>
                        <a:t>Stress</a:t>
                      </a:r>
                      <a:r>
                        <a:rPr sz="1600" spc="-35" dirty="0">
                          <a:latin typeface="Calibri"/>
                          <a:cs typeface="Calibri"/>
                        </a:rPr>
                        <a:t> </a:t>
                      </a:r>
                      <a:r>
                        <a:rPr sz="1600" spc="-10" dirty="0">
                          <a:latin typeface="Calibri"/>
                          <a:cs typeface="Calibri"/>
                        </a:rPr>
                        <a:t>management</a:t>
                      </a:r>
                      <a:endParaRPr sz="1600">
                        <a:latin typeface="Calibri"/>
                        <a:cs typeface="Calibri"/>
                      </a:endParaRPr>
                    </a:p>
                  </a:txBody>
                  <a:tcPr marL="0" marR="0" marT="406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marL="955040" marR="177800" indent="-771525">
                        <a:lnSpc>
                          <a:spcPct val="100000"/>
                        </a:lnSpc>
                        <a:spcBef>
                          <a:spcPts val="240"/>
                        </a:spcBef>
                      </a:pPr>
                      <a:r>
                        <a:rPr sz="1600" spc="55" dirty="0">
                          <a:latin typeface="Calibri"/>
                          <a:cs typeface="Calibri"/>
                        </a:rPr>
                        <a:t>Practical</a:t>
                      </a:r>
                      <a:r>
                        <a:rPr sz="1600" spc="15" dirty="0">
                          <a:latin typeface="Calibri"/>
                          <a:cs typeface="Calibri"/>
                        </a:rPr>
                        <a:t> </a:t>
                      </a:r>
                      <a:r>
                        <a:rPr sz="1600" spc="50" dirty="0">
                          <a:latin typeface="Calibri"/>
                          <a:cs typeface="Calibri"/>
                        </a:rPr>
                        <a:t>techniques</a:t>
                      </a:r>
                      <a:r>
                        <a:rPr sz="1600" spc="45" dirty="0">
                          <a:latin typeface="Calibri"/>
                          <a:cs typeface="Calibri"/>
                        </a:rPr>
                        <a:t> </a:t>
                      </a:r>
                      <a:r>
                        <a:rPr sz="1600" spc="90" dirty="0">
                          <a:latin typeface="Calibri"/>
                          <a:cs typeface="Calibri"/>
                        </a:rPr>
                        <a:t>such</a:t>
                      </a:r>
                      <a:r>
                        <a:rPr sz="1600" spc="20" dirty="0">
                          <a:latin typeface="Calibri"/>
                          <a:cs typeface="Calibri"/>
                        </a:rPr>
                        <a:t> </a:t>
                      </a:r>
                      <a:r>
                        <a:rPr sz="1600" spc="110" dirty="0">
                          <a:latin typeface="Calibri"/>
                          <a:cs typeface="Calibri"/>
                        </a:rPr>
                        <a:t>as</a:t>
                      </a:r>
                      <a:r>
                        <a:rPr sz="1600" spc="25" dirty="0">
                          <a:latin typeface="Calibri"/>
                          <a:cs typeface="Calibri"/>
                        </a:rPr>
                        <a:t> </a:t>
                      </a:r>
                      <a:r>
                        <a:rPr sz="1600" spc="60" dirty="0">
                          <a:latin typeface="Calibri"/>
                          <a:cs typeface="Calibri"/>
                        </a:rPr>
                        <a:t>mindfulness </a:t>
                      </a:r>
                      <a:r>
                        <a:rPr sz="1600" spc="55" dirty="0">
                          <a:latin typeface="Calibri"/>
                          <a:cs typeface="Calibri"/>
                        </a:rPr>
                        <a:t>and</a:t>
                      </a:r>
                      <a:r>
                        <a:rPr sz="1600" spc="20" dirty="0">
                          <a:latin typeface="Calibri"/>
                          <a:cs typeface="Calibri"/>
                        </a:rPr>
                        <a:t> </a:t>
                      </a:r>
                      <a:r>
                        <a:rPr sz="1600" dirty="0">
                          <a:latin typeface="Calibri"/>
                          <a:cs typeface="Calibri"/>
                        </a:rPr>
                        <a:t>exercise</a:t>
                      </a:r>
                      <a:r>
                        <a:rPr sz="1600" spc="25" dirty="0">
                          <a:latin typeface="Calibri"/>
                          <a:cs typeface="Calibri"/>
                        </a:rPr>
                        <a:t> </a:t>
                      </a:r>
                      <a:r>
                        <a:rPr sz="1600" spc="-20" dirty="0">
                          <a:latin typeface="Calibri"/>
                          <a:cs typeface="Calibri"/>
                        </a:rPr>
                        <a:t>will </a:t>
                      </a:r>
                      <a:r>
                        <a:rPr sz="1600" dirty="0">
                          <a:latin typeface="Calibri"/>
                          <a:cs typeface="Calibri"/>
                        </a:rPr>
                        <a:t>be</a:t>
                      </a:r>
                      <a:r>
                        <a:rPr sz="1600" spc="100" dirty="0">
                          <a:latin typeface="Calibri"/>
                          <a:cs typeface="Calibri"/>
                        </a:rPr>
                        <a:t> </a:t>
                      </a:r>
                      <a:r>
                        <a:rPr sz="1600" dirty="0">
                          <a:latin typeface="Calibri"/>
                          <a:cs typeface="Calibri"/>
                        </a:rPr>
                        <a:t>introduced</a:t>
                      </a:r>
                      <a:r>
                        <a:rPr sz="1600" spc="165" dirty="0">
                          <a:latin typeface="Calibri"/>
                          <a:cs typeface="Calibri"/>
                        </a:rPr>
                        <a:t> </a:t>
                      </a:r>
                      <a:r>
                        <a:rPr sz="1600" spc="110" dirty="0">
                          <a:latin typeface="Calibri"/>
                          <a:cs typeface="Calibri"/>
                        </a:rPr>
                        <a:t>as</a:t>
                      </a:r>
                      <a:r>
                        <a:rPr sz="1600" spc="120" dirty="0">
                          <a:latin typeface="Calibri"/>
                          <a:cs typeface="Calibri"/>
                        </a:rPr>
                        <a:t> </a:t>
                      </a:r>
                      <a:r>
                        <a:rPr sz="1600" dirty="0">
                          <a:latin typeface="Calibri"/>
                          <a:cs typeface="Calibri"/>
                        </a:rPr>
                        <a:t>alternatives</a:t>
                      </a:r>
                      <a:r>
                        <a:rPr sz="1600" spc="100" dirty="0">
                          <a:latin typeface="Calibri"/>
                          <a:cs typeface="Calibri"/>
                        </a:rPr>
                        <a:t> </a:t>
                      </a:r>
                      <a:r>
                        <a:rPr sz="1600" dirty="0">
                          <a:latin typeface="Calibri"/>
                          <a:cs typeface="Calibri"/>
                        </a:rPr>
                        <a:t>to</a:t>
                      </a:r>
                      <a:r>
                        <a:rPr sz="1600" spc="114" dirty="0">
                          <a:latin typeface="Calibri"/>
                          <a:cs typeface="Calibri"/>
                        </a:rPr>
                        <a:t> </a:t>
                      </a:r>
                      <a:r>
                        <a:rPr sz="1600" spc="40" dirty="0">
                          <a:latin typeface="Calibri"/>
                          <a:cs typeface="Calibri"/>
                        </a:rPr>
                        <a:t>smoking.</a:t>
                      </a:r>
                      <a:endParaRPr sz="1600">
                        <a:latin typeface="Calibri"/>
                        <a:cs typeface="Calibri"/>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extLst>
                  <a:ext uri="{0D108BD9-81ED-4DB2-BD59-A6C34878D82A}">
                    <a16:rowId xmlns:a16="http://schemas.microsoft.com/office/drawing/2014/main" val="10003"/>
                  </a:ext>
                </a:extLst>
              </a:tr>
              <a:tr h="647065">
                <a:tc>
                  <a:txBody>
                    <a:bodyPr/>
                    <a:lstStyle/>
                    <a:p>
                      <a:pPr>
                        <a:lnSpc>
                          <a:spcPct val="100000"/>
                        </a:lnSpc>
                        <a:spcBef>
                          <a:spcPts val="320"/>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4</a:t>
                      </a:r>
                      <a:endParaRPr sz="1600">
                        <a:latin typeface="Calibri"/>
                        <a:cs typeface="Calibri"/>
                      </a:endParaRPr>
                    </a:p>
                  </a:txBody>
                  <a:tcPr marL="0" marR="0" marT="406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a:lnSpc>
                          <a:spcPct val="100000"/>
                        </a:lnSpc>
                        <a:spcBef>
                          <a:spcPts val="320"/>
                        </a:spcBef>
                      </a:pPr>
                      <a:endParaRPr sz="1600">
                        <a:latin typeface="Times New Roman"/>
                        <a:cs typeface="Times New Roman"/>
                      </a:endParaRPr>
                    </a:p>
                    <a:p>
                      <a:pPr marL="635" algn="ctr">
                        <a:lnSpc>
                          <a:spcPct val="100000"/>
                        </a:lnSpc>
                      </a:pPr>
                      <a:r>
                        <a:rPr sz="1600" dirty="0">
                          <a:latin typeface="Calibri"/>
                          <a:cs typeface="Calibri"/>
                        </a:rPr>
                        <a:t>Lifestyle</a:t>
                      </a:r>
                      <a:r>
                        <a:rPr sz="1600" spc="285" dirty="0">
                          <a:latin typeface="Calibri"/>
                          <a:cs typeface="Calibri"/>
                        </a:rPr>
                        <a:t> </a:t>
                      </a:r>
                      <a:r>
                        <a:rPr sz="1600" spc="-10" dirty="0">
                          <a:latin typeface="Calibri"/>
                          <a:cs typeface="Calibri"/>
                        </a:rPr>
                        <a:t>management</a:t>
                      </a:r>
                      <a:endParaRPr sz="1600">
                        <a:latin typeface="Calibri"/>
                        <a:cs typeface="Calibri"/>
                      </a:endParaRPr>
                    </a:p>
                  </a:txBody>
                  <a:tcPr marL="0" marR="0" marT="406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marL="732155" marR="312420" indent="-412115">
                        <a:lnSpc>
                          <a:spcPct val="100000"/>
                        </a:lnSpc>
                        <a:spcBef>
                          <a:spcPts val="240"/>
                        </a:spcBef>
                      </a:pPr>
                      <a:r>
                        <a:rPr sz="1600" dirty="0">
                          <a:latin typeface="Calibri"/>
                          <a:cs typeface="Calibri"/>
                        </a:rPr>
                        <a:t>Healthy</a:t>
                      </a:r>
                      <a:r>
                        <a:rPr sz="1600" spc="90" dirty="0">
                          <a:latin typeface="Calibri"/>
                          <a:cs typeface="Calibri"/>
                        </a:rPr>
                        <a:t> </a:t>
                      </a:r>
                      <a:r>
                        <a:rPr sz="1600" dirty="0">
                          <a:latin typeface="Calibri"/>
                          <a:cs typeface="Calibri"/>
                        </a:rPr>
                        <a:t>eating</a:t>
                      </a:r>
                      <a:r>
                        <a:rPr sz="1600" spc="90" dirty="0">
                          <a:latin typeface="Calibri"/>
                          <a:cs typeface="Calibri"/>
                        </a:rPr>
                        <a:t> </a:t>
                      </a:r>
                      <a:r>
                        <a:rPr sz="1600" spc="55" dirty="0">
                          <a:latin typeface="Calibri"/>
                          <a:cs typeface="Calibri"/>
                        </a:rPr>
                        <a:t>and</a:t>
                      </a:r>
                      <a:r>
                        <a:rPr sz="1600" spc="105" dirty="0">
                          <a:latin typeface="Calibri"/>
                          <a:cs typeface="Calibri"/>
                        </a:rPr>
                        <a:t> </a:t>
                      </a:r>
                      <a:r>
                        <a:rPr sz="1600" dirty="0">
                          <a:latin typeface="Calibri"/>
                          <a:cs typeface="Calibri"/>
                        </a:rPr>
                        <a:t>lifestyle</a:t>
                      </a:r>
                      <a:r>
                        <a:rPr sz="1600" spc="70" dirty="0">
                          <a:latin typeface="Calibri"/>
                          <a:cs typeface="Calibri"/>
                        </a:rPr>
                        <a:t> changes</a:t>
                      </a:r>
                      <a:r>
                        <a:rPr sz="1600" spc="120" dirty="0">
                          <a:latin typeface="Calibri"/>
                          <a:cs typeface="Calibri"/>
                        </a:rPr>
                        <a:t> </a:t>
                      </a:r>
                      <a:r>
                        <a:rPr sz="1600" dirty="0">
                          <a:latin typeface="Calibri"/>
                          <a:cs typeface="Calibri"/>
                        </a:rPr>
                        <a:t>will</a:t>
                      </a:r>
                      <a:r>
                        <a:rPr sz="1600" spc="70" dirty="0">
                          <a:latin typeface="Calibri"/>
                          <a:cs typeface="Calibri"/>
                        </a:rPr>
                        <a:t> </a:t>
                      </a:r>
                      <a:r>
                        <a:rPr sz="1600" dirty="0">
                          <a:latin typeface="Calibri"/>
                          <a:cs typeface="Calibri"/>
                        </a:rPr>
                        <a:t>be</a:t>
                      </a:r>
                      <a:r>
                        <a:rPr sz="1600" spc="85" dirty="0">
                          <a:latin typeface="Calibri"/>
                          <a:cs typeface="Calibri"/>
                        </a:rPr>
                        <a:t> </a:t>
                      </a:r>
                      <a:r>
                        <a:rPr sz="1600" dirty="0">
                          <a:latin typeface="Calibri"/>
                          <a:cs typeface="Calibri"/>
                        </a:rPr>
                        <a:t>promoted</a:t>
                      </a:r>
                      <a:r>
                        <a:rPr sz="1600" spc="140" dirty="0">
                          <a:latin typeface="Calibri"/>
                          <a:cs typeface="Calibri"/>
                        </a:rPr>
                        <a:t> </a:t>
                      </a:r>
                      <a:r>
                        <a:rPr sz="1600" spc="-25" dirty="0">
                          <a:latin typeface="Calibri"/>
                          <a:cs typeface="Calibri"/>
                        </a:rPr>
                        <a:t>to </a:t>
                      </a:r>
                      <a:r>
                        <a:rPr sz="1600" spc="20" dirty="0">
                          <a:latin typeface="Calibri"/>
                          <a:cs typeface="Calibri"/>
                        </a:rPr>
                        <a:t>strengthen</a:t>
                      </a:r>
                      <a:r>
                        <a:rPr sz="1600" spc="60" dirty="0">
                          <a:latin typeface="Calibri"/>
                          <a:cs typeface="Calibri"/>
                        </a:rPr>
                        <a:t> </a:t>
                      </a:r>
                      <a:r>
                        <a:rPr sz="1600" spc="20" dirty="0">
                          <a:latin typeface="Calibri"/>
                          <a:cs typeface="Calibri"/>
                        </a:rPr>
                        <a:t>resilience</a:t>
                      </a:r>
                      <a:r>
                        <a:rPr sz="1600" spc="40" dirty="0">
                          <a:latin typeface="Calibri"/>
                          <a:cs typeface="Calibri"/>
                        </a:rPr>
                        <a:t> </a:t>
                      </a:r>
                      <a:r>
                        <a:rPr sz="1600" spc="45" dirty="0">
                          <a:latin typeface="Calibri"/>
                          <a:cs typeface="Calibri"/>
                        </a:rPr>
                        <a:t>against </a:t>
                      </a:r>
                      <a:r>
                        <a:rPr sz="1600" spc="50" dirty="0">
                          <a:latin typeface="Calibri"/>
                          <a:cs typeface="Calibri"/>
                        </a:rPr>
                        <a:t>smoking</a:t>
                      </a:r>
                      <a:r>
                        <a:rPr sz="1600" spc="60" dirty="0">
                          <a:latin typeface="Calibri"/>
                          <a:cs typeface="Calibri"/>
                        </a:rPr>
                        <a:t> </a:t>
                      </a:r>
                      <a:r>
                        <a:rPr sz="1600" spc="-10" dirty="0">
                          <a:latin typeface="Calibri"/>
                          <a:cs typeface="Calibri"/>
                        </a:rPr>
                        <a:t>triggers.</a:t>
                      </a:r>
                      <a:endParaRPr sz="1600">
                        <a:latin typeface="Calibri"/>
                        <a:cs typeface="Calibri"/>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extLst>
                  <a:ext uri="{0D108BD9-81ED-4DB2-BD59-A6C34878D82A}">
                    <a16:rowId xmlns:a16="http://schemas.microsoft.com/office/drawing/2014/main" val="10004"/>
                  </a:ext>
                </a:extLst>
              </a:tr>
              <a:tr h="680720">
                <a:tc>
                  <a:txBody>
                    <a:bodyPr/>
                    <a:lstStyle/>
                    <a:p>
                      <a:pPr>
                        <a:lnSpc>
                          <a:spcPct val="100000"/>
                        </a:lnSpc>
                        <a:spcBef>
                          <a:spcPts val="320"/>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5</a:t>
                      </a:r>
                      <a:endParaRPr sz="1600">
                        <a:latin typeface="Calibri"/>
                        <a:cs typeface="Calibri"/>
                      </a:endParaRPr>
                    </a:p>
                  </a:txBody>
                  <a:tcPr marL="0" marR="0" marT="406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a:lnSpc>
                          <a:spcPct val="100000"/>
                        </a:lnSpc>
                        <a:spcBef>
                          <a:spcPts val="320"/>
                        </a:spcBef>
                      </a:pPr>
                      <a:endParaRPr sz="1600">
                        <a:latin typeface="Times New Roman"/>
                        <a:cs typeface="Times New Roman"/>
                      </a:endParaRPr>
                    </a:p>
                    <a:p>
                      <a:pPr algn="ctr">
                        <a:lnSpc>
                          <a:spcPct val="100000"/>
                        </a:lnSpc>
                      </a:pPr>
                      <a:r>
                        <a:rPr sz="1600" dirty="0">
                          <a:latin typeface="Calibri"/>
                          <a:cs typeface="Calibri"/>
                        </a:rPr>
                        <a:t>Role</a:t>
                      </a:r>
                      <a:r>
                        <a:rPr sz="1600" spc="160" dirty="0">
                          <a:latin typeface="Calibri"/>
                          <a:cs typeface="Calibri"/>
                        </a:rPr>
                        <a:t> </a:t>
                      </a:r>
                      <a:r>
                        <a:rPr sz="1600" dirty="0">
                          <a:latin typeface="Calibri"/>
                          <a:cs typeface="Calibri"/>
                        </a:rPr>
                        <a:t>model</a:t>
                      </a:r>
                      <a:r>
                        <a:rPr sz="1600" spc="190" dirty="0">
                          <a:latin typeface="Calibri"/>
                          <a:cs typeface="Calibri"/>
                        </a:rPr>
                        <a:t> </a:t>
                      </a:r>
                      <a:r>
                        <a:rPr sz="1600" spc="-10" dirty="0">
                          <a:latin typeface="Calibri"/>
                          <a:cs typeface="Calibri"/>
                        </a:rPr>
                        <a:t>stories</a:t>
                      </a:r>
                      <a:endParaRPr sz="1600">
                        <a:latin typeface="Calibri"/>
                        <a:cs typeface="Calibri"/>
                      </a:endParaRPr>
                    </a:p>
                  </a:txBody>
                  <a:tcPr marL="0" marR="0" marT="4064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marL="1016000" marR="113030" indent="-889000">
                        <a:lnSpc>
                          <a:spcPct val="100000"/>
                        </a:lnSpc>
                        <a:spcBef>
                          <a:spcPts val="240"/>
                        </a:spcBef>
                      </a:pPr>
                      <a:r>
                        <a:rPr sz="1600" dirty="0">
                          <a:latin typeface="Calibri"/>
                          <a:cs typeface="Calibri"/>
                        </a:rPr>
                        <a:t>Ex-</a:t>
                      </a:r>
                      <a:r>
                        <a:rPr sz="1600" spc="55" dirty="0">
                          <a:latin typeface="Calibri"/>
                          <a:cs typeface="Calibri"/>
                        </a:rPr>
                        <a:t>smokers</a:t>
                      </a:r>
                      <a:r>
                        <a:rPr sz="1600" spc="125" dirty="0">
                          <a:latin typeface="Calibri"/>
                          <a:cs typeface="Calibri"/>
                        </a:rPr>
                        <a:t> </a:t>
                      </a:r>
                      <a:r>
                        <a:rPr sz="1600" dirty="0">
                          <a:latin typeface="Calibri"/>
                          <a:cs typeface="Calibri"/>
                        </a:rPr>
                        <a:t>will</a:t>
                      </a:r>
                      <a:r>
                        <a:rPr sz="1600" spc="95" dirty="0">
                          <a:latin typeface="Calibri"/>
                          <a:cs typeface="Calibri"/>
                        </a:rPr>
                        <a:t> </a:t>
                      </a:r>
                      <a:r>
                        <a:rPr sz="1600" dirty="0">
                          <a:latin typeface="Calibri"/>
                          <a:cs typeface="Calibri"/>
                        </a:rPr>
                        <a:t>share</a:t>
                      </a:r>
                      <a:r>
                        <a:rPr sz="1600" spc="120" dirty="0">
                          <a:latin typeface="Calibri"/>
                          <a:cs typeface="Calibri"/>
                        </a:rPr>
                        <a:t> success</a:t>
                      </a:r>
                      <a:r>
                        <a:rPr sz="1600" spc="114" dirty="0">
                          <a:latin typeface="Calibri"/>
                          <a:cs typeface="Calibri"/>
                        </a:rPr>
                        <a:t> </a:t>
                      </a:r>
                      <a:r>
                        <a:rPr sz="1600" dirty="0">
                          <a:latin typeface="Calibri"/>
                          <a:cs typeface="Calibri"/>
                        </a:rPr>
                        <a:t>stories</a:t>
                      </a:r>
                      <a:r>
                        <a:rPr sz="1600" spc="135" dirty="0">
                          <a:latin typeface="Calibri"/>
                          <a:cs typeface="Calibri"/>
                        </a:rPr>
                        <a:t> </a:t>
                      </a:r>
                      <a:r>
                        <a:rPr sz="1600" dirty="0">
                          <a:latin typeface="Calibri"/>
                          <a:cs typeface="Calibri"/>
                        </a:rPr>
                        <a:t>to</a:t>
                      </a:r>
                      <a:r>
                        <a:rPr sz="1600" spc="120" dirty="0">
                          <a:latin typeface="Calibri"/>
                          <a:cs typeface="Calibri"/>
                        </a:rPr>
                        <a:t> </a:t>
                      </a:r>
                      <a:r>
                        <a:rPr sz="1600" dirty="0">
                          <a:latin typeface="Calibri"/>
                          <a:cs typeface="Calibri"/>
                        </a:rPr>
                        <a:t>inspire</a:t>
                      </a:r>
                      <a:r>
                        <a:rPr sz="1600" spc="145" dirty="0">
                          <a:latin typeface="Calibri"/>
                          <a:cs typeface="Calibri"/>
                        </a:rPr>
                        <a:t> </a:t>
                      </a:r>
                      <a:r>
                        <a:rPr sz="1600" spc="35" dirty="0">
                          <a:latin typeface="Calibri"/>
                          <a:cs typeface="Calibri"/>
                        </a:rPr>
                        <a:t>participants </a:t>
                      </a:r>
                      <a:r>
                        <a:rPr sz="1600" spc="55" dirty="0">
                          <a:latin typeface="Calibri"/>
                          <a:cs typeface="Calibri"/>
                        </a:rPr>
                        <a:t>and</a:t>
                      </a:r>
                      <a:r>
                        <a:rPr sz="1600" spc="90" dirty="0">
                          <a:latin typeface="Calibri"/>
                          <a:cs typeface="Calibri"/>
                        </a:rPr>
                        <a:t> </a:t>
                      </a:r>
                      <a:r>
                        <a:rPr sz="1600" dirty="0">
                          <a:latin typeface="Calibri"/>
                          <a:cs typeface="Calibri"/>
                        </a:rPr>
                        <a:t>demonstrate</a:t>
                      </a:r>
                      <a:r>
                        <a:rPr sz="1600" spc="95" dirty="0">
                          <a:latin typeface="Calibri"/>
                          <a:cs typeface="Calibri"/>
                        </a:rPr>
                        <a:t> </a:t>
                      </a:r>
                      <a:r>
                        <a:rPr sz="1600" spc="50" dirty="0">
                          <a:latin typeface="Calibri"/>
                          <a:cs typeface="Calibri"/>
                        </a:rPr>
                        <a:t>achievable</a:t>
                      </a:r>
                      <a:r>
                        <a:rPr sz="1600" spc="70" dirty="0">
                          <a:latin typeface="Calibri"/>
                          <a:cs typeface="Calibri"/>
                        </a:rPr>
                        <a:t> </a:t>
                      </a:r>
                      <a:r>
                        <a:rPr sz="1600" spc="40" dirty="0">
                          <a:latin typeface="Calibri"/>
                          <a:cs typeface="Calibri"/>
                        </a:rPr>
                        <a:t>outcomes.</a:t>
                      </a:r>
                      <a:endParaRPr sz="1600">
                        <a:latin typeface="Calibri"/>
                        <a:cs typeface="Calibri"/>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extLst>
                  <a:ext uri="{0D108BD9-81ED-4DB2-BD59-A6C34878D82A}">
                    <a16:rowId xmlns:a16="http://schemas.microsoft.com/office/drawing/2014/main" val="10005"/>
                  </a:ext>
                </a:extLst>
              </a:tr>
              <a:tr h="579120">
                <a:tc>
                  <a:txBody>
                    <a:bodyPr/>
                    <a:lstStyle/>
                    <a:p>
                      <a:pPr>
                        <a:lnSpc>
                          <a:spcPct val="100000"/>
                        </a:lnSpc>
                        <a:spcBef>
                          <a:spcPts val="325"/>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6</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a:lnSpc>
                          <a:spcPct val="100000"/>
                        </a:lnSpc>
                        <a:spcBef>
                          <a:spcPts val="325"/>
                        </a:spcBef>
                      </a:pPr>
                      <a:endParaRPr sz="1600">
                        <a:latin typeface="Times New Roman"/>
                        <a:cs typeface="Times New Roman"/>
                      </a:endParaRPr>
                    </a:p>
                    <a:p>
                      <a:pPr algn="ctr">
                        <a:lnSpc>
                          <a:spcPct val="100000"/>
                        </a:lnSpc>
                      </a:pPr>
                      <a:r>
                        <a:rPr sz="1600" spc="75" dirty="0">
                          <a:latin typeface="Calibri"/>
                          <a:cs typeface="Calibri"/>
                        </a:rPr>
                        <a:t>Social</a:t>
                      </a:r>
                      <a:r>
                        <a:rPr sz="1600" spc="-10" dirty="0">
                          <a:latin typeface="Calibri"/>
                          <a:cs typeface="Calibri"/>
                        </a:rPr>
                        <a:t> norms</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marL="5715" algn="ctr">
                        <a:lnSpc>
                          <a:spcPct val="100000"/>
                        </a:lnSpc>
                        <a:spcBef>
                          <a:spcPts val="240"/>
                        </a:spcBef>
                      </a:pPr>
                      <a:r>
                        <a:rPr sz="1600" spc="65" dirty="0">
                          <a:latin typeface="Calibri"/>
                          <a:cs typeface="Calibri"/>
                        </a:rPr>
                        <a:t>Resist</a:t>
                      </a:r>
                      <a:r>
                        <a:rPr sz="1600" spc="70" dirty="0">
                          <a:latin typeface="Calibri"/>
                          <a:cs typeface="Calibri"/>
                        </a:rPr>
                        <a:t> </a:t>
                      </a:r>
                      <a:r>
                        <a:rPr sz="1600" dirty="0">
                          <a:latin typeface="Calibri"/>
                          <a:cs typeface="Calibri"/>
                        </a:rPr>
                        <a:t>peer</a:t>
                      </a:r>
                      <a:r>
                        <a:rPr sz="1600" spc="95" dirty="0">
                          <a:latin typeface="Calibri"/>
                          <a:cs typeface="Calibri"/>
                        </a:rPr>
                        <a:t> </a:t>
                      </a:r>
                      <a:r>
                        <a:rPr sz="1600" dirty="0">
                          <a:latin typeface="Calibri"/>
                          <a:cs typeface="Calibri"/>
                        </a:rPr>
                        <a:t>pressure,</a:t>
                      </a:r>
                      <a:r>
                        <a:rPr sz="1600" spc="125" dirty="0">
                          <a:latin typeface="Calibri"/>
                          <a:cs typeface="Calibri"/>
                        </a:rPr>
                        <a:t> </a:t>
                      </a:r>
                      <a:r>
                        <a:rPr sz="1600" spc="50" dirty="0">
                          <a:latin typeface="Calibri"/>
                          <a:cs typeface="Calibri"/>
                        </a:rPr>
                        <a:t>challenge</a:t>
                      </a:r>
                      <a:r>
                        <a:rPr sz="1600" spc="105" dirty="0">
                          <a:latin typeface="Calibri"/>
                          <a:cs typeface="Calibri"/>
                        </a:rPr>
                        <a:t> </a:t>
                      </a:r>
                      <a:r>
                        <a:rPr sz="1600" dirty="0">
                          <a:latin typeface="Calibri"/>
                          <a:cs typeface="Calibri"/>
                        </a:rPr>
                        <a:t>vaping</a:t>
                      </a:r>
                      <a:r>
                        <a:rPr sz="1600" spc="120" dirty="0">
                          <a:latin typeface="Calibri"/>
                          <a:cs typeface="Calibri"/>
                        </a:rPr>
                        <a:t> </a:t>
                      </a:r>
                      <a:r>
                        <a:rPr sz="1600" spc="-10" dirty="0">
                          <a:latin typeface="Calibri"/>
                          <a:cs typeface="Calibri"/>
                        </a:rPr>
                        <a:t>normalisation</a:t>
                      </a:r>
                      <a:endParaRPr sz="1600">
                        <a:latin typeface="Calibri"/>
                        <a:cs typeface="Calibri"/>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extLst>
                  <a:ext uri="{0D108BD9-81ED-4DB2-BD59-A6C34878D82A}">
                    <a16:rowId xmlns:a16="http://schemas.microsoft.com/office/drawing/2014/main" val="10006"/>
                  </a:ext>
                </a:extLst>
              </a:tr>
              <a:tr h="638810">
                <a:tc>
                  <a:txBody>
                    <a:bodyPr/>
                    <a:lstStyle/>
                    <a:p>
                      <a:pPr>
                        <a:lnSpc>
                          <a:spcPct val="100000"/>
                        </a:lnSpc>
                        <a:spcBef>
                          <a:spcPts val="325"/>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7</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a:lnSpc>
                          <a:spcPct val="100000"/>
                        </a:lnSpc>
                        <a:spcBef>
                          <a:spcPts val="325"/>
                        </a:spcBef>
                      </a:pPr>
                      <a:endParaRPr sz="1600">
                        <a:latin typeface="Times New Roman"/>
                        <a:cs typeface="Times New Roman"/>
                      </a:endParaRPr>
                    </a:p>
                    <a:p>
                      <a:pPr algn="ctr">
                        <a:lnSpc>
                          <a:spcPct val="100000"/>
                        </a:lnSpc>
                      </a:pPr>
                      <a:r>
                        <a:rPr sz="1600" dirty="0">
                          <a:latin typeface="Calibri"/>
                          <a:cs typeface="Calibri"/>
                        </a:rPr>
                        <a:t>Support</a:t>
                      </a:r>
                      <a:r>
                        <a:rPr sz="1600" spc="240" dirty="0">
                          <a:latin typeface="Calibri"/>
                          <a:cs typeface="Calibri"/>
                        </a:rPr>
                        <a:t> </a:t>
                      </a:r>
                      <a:r>
                        <a:rPr sz="1600" spc="110" dirty="0">
                          <a:latin typeface="Calibri"/>
                          <a:cs typeface="Calibri"/>
                        </a:rPr>
                        <a:t>access</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tc>
                  <a:txBody>
                    <a:bodyPr/>
                    <a:lstStyle/>
                    <a:p>
                      <a:pPr algn="ctr">
                        <a:lnSpc>
                          <a:spcPct val="100000"/>
                        </a:lnSpc>
                        <a:spcBef>
                          <a:spcPts val="245"/>
                        </a:spcBef>
                      </a:pPr>
                      <a:r>
                        <a:rPr sz="1600" spc="120" dirty="0">
                          <a:latin typeface="Calibri"/>
                          <a:cs typeface="Calibri"/>
                        </a:rPr>
                        <a:t>NHS</a:t>
                      </a:r>
                      <a:r>
                        <a:rPr sz="1600" spc="55" dirty="0">
                          <a:latin typeface="Calibri"/>
                          <a:cs typeface="Calibri"/>
                        </a:rPr>
                        <a:t> </a:t>
                      </a:r>
                      <a:r>
                        <a:rPr sz="1600" spc="45" dirty="0">
                          <a:latin typeface="Calibri"/>
                          <a:cs typeface="Calibri"/>
                        </a:rPr>
                        <a:t>service,</a:t>
                      </a:r>
                      <a:r>
                        <a:rPr sz="1600" spc="55" dirty="0">
                          <a:latin typeface="Calibri"/>
                          <a:cs typeface="Calibri"/>
                        </a:rPr>
                        <a:t> </a:t>
                      </a:r>
                      <a:r>
                        <a:rPr sz="1600" spc="10" dirty="0">
                          <a:latin typeface="Calibri"/>
                          <a:cs typeface="Calibri"/>
                        </a:rPr>
                        <a:t>pharmacotherapy,</a:t>
                      </a:r>
                      <a:r>
                        <a:rPr sz="1600" spc="120" dirty="0">
                          <a:latin typeface="Calibri"/>
                          <a:cs typeface="Calibri"/>
                        </a:rPr>
                        <a:t> </a:t>
                      </a:r>
                      <a:r>
                        <a:rPr sz="1600" spc="10" dirty="0">
                          <a:latin typeface="Calibri"/>
                          <a:cs typeface="Calibri"/>
                        </a:rPr>
                        <a:t>Smokefree</a:t>
                      </a:r>
                      <a:r>
                        <a:rPr sz="1600" spc="55" dirty="0">
                          <a:latin typeface="Calibri"/>
                          <a:cs typeface="Calibri"/>
                        </a:rPr>
                        <a:t> app</a:t>
                      </a:r>
                      <a:r>
                        <a:rPr sz="1600" spc="45" dirty="0">
                          <a:latin typeface="Calibri"/>
                          <a:cs typeface="Calibri"/>
                        </a:rPr>
                        <a:t> </a:t>
                      </a:r>
                      <a:r>
                        <a:rPr sz="1600" spc="70" dirty="0">
                          <a:latin typeface="Calibri"/>
                          <a:cs typeface="Calibri"/>
                        </a:rPr>
                        <a:t>(NHS,</a:t>
                      </a:r>
                      <a:r>
                        <a:rPr sz="1600" spc="75" dirty="0">
                          <a:latin typeface="Calibri"/>
                          <a:cs typeface="Calibri"/>
                        </a:rPr>
                        <a:t> </a:t>
                      </a:r>
                      <a:r>
                        <a:rPr sz="1600" spc="-10" dirty="0">
                          <a:latin typeface="Calibri"/>
                          <a:cs typeface="Calibri"/>
                        </a:rPr>
                        <a:t>2023).</a:t>
                      </a:r>
                      <a:endParaRPr sz="1600">
                        <a:latin typeface="Calibri"/>
                        <a:cs typeface="Calibri"/>
                      </a:endParaRPr>
                    </a:p>
                  </a:txBody>
                  <a:tcPr marL="0" marR="0" marT="311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FCDDC"/>
                    </a:solidFill>
                  </a:tcPr>
                </a:tc>
                <a:extLst>
                  <a:ext uri="{0D108BD9-81ED-4DB2-BD59-A6C34878D82A}">
                    <a16:rowId xmlns:a16="http://schemas.microsoft.com/office/drawing/2014/main" val="10007"/>
                  </a:ext>
                </a:extLst>
              </a:tr>
              <a:tr h="678180">
                <a:tc>
                  <a:txBody>
                    <a:bodyPr/>
                    <a:lstStyle/>
                    <a:p>
                      <a:pPr>
                        <a:lnSpc>
                          <a:spcPct val="100000"/>
                        </a:lnSpc>
                        <a:spcBef>
                          <a:spcPts val="325"/>
                        </a:spcBef>
                      </a:pPr>
                      <a:endParaRPr sz="1600">
                        <a:latin typeface="Times New Roman"/>
                        <a:cs typeface="Times New Roman"/>
                      </a:endParaRPr>
                    </a:p>
                    <a:p>
                      <a:pPr marL="1270" algn="ctr">
                        <a:lnSpc>
                          <a:spcPct val="100000"/>
                        </a:lnSpc>
                      </a:pPr>
                      <a:r>
                        <a:rPr sz="1600" dirty="0">
                          <a:latin typeface="Calibri"/>
                          <a:cs typeface="Calibri"/>
                        </a:rPr>
                        <a:t>Week</a:t>
                      </a:r>
                      <a:r>
                        <a:rPr sz="1600" spc="15" dirty="0">
                          <a:latin typeface="Calibri"/>
                          <a:cs typeface="Calibri"/>
                        </a:rPr>
                        <a:t> </a:t>
                      </a:r>
                      <a:r>
                        <a:rPr sz="1600" spc="-50" dirty="0">
                          <a:latin typeface="Calibri"/>
                          <a:cs typeface="Calibri"/>
                        </a:rPr>
                        <a:t>8</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a:lnSpc>
                          <a:spcPct val="100000"/>
                        </a:lnSpc>
                        <a:spcBef>
                          <a:spcPts val="325"/>
                        </a:spcBef>
                      </a:pPr>
                      <a:endParaRPr sz="1600">
                        <a:latin typeface="Times New Roman"/>
                        <a:cs typeface="Times New Roman"/>
                      </a:endParaRPr>
                    </a:p>
                    <a:p>
                      <a:pPr algn="ctr">
                        <a:lnSpc>
                          <a:spcPct val="100000"/>
                        </a:lnSpc>
                      </a:pPr>
                      <a:r>
                        <a:rPr sz="1600" spc="-10" dirty="0">
                          <a:latin typeface="Calibri"/>
                          <a:cs typeface="Calibri"/>
                        </a:rPr>
                        <a:t>commitment</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tc>
                  <a:txBody>
                    <a:bodyPr/>
                    <a:lstStyle/>
                    <a:p>
                      <a:pPr>
                        <a:lnSpc>
                          <a:spcPct val="100000"/>
                        </a:lnSpc>
                        <a:spcBef>
                          <a:spcPts val="325"/>
                        </a:spcBef>
                      </a:pPr>
                      <a:endParaRPr sz="1600">
                        <a:latin typeface="Times New Roman"/>
                        <a:cs typeface="Times New Roman"/>
                      </a:endParaRPr>
                    </a:p>
                    <a:p>
                      <a:pPr marL="635" algn="ctr">
                        <a:lnSpc>
                          <a:spcPct val="100000"/>
                        </a:lnSpc>
                      </a:pPr>
                      <a:r>
                        <a:rPr sz="1600" dirty="0">
                          <a:latin typeface="Calibri"/>
                          <a:cs typeface="Calibri"/>
                        </a:rPr>
                        <a:t>Personal</a:t>
                      </a:r>
                      <a:r>
                        <a:rPr sz="1600" spc="190" dirty="0">
                          <a:latin typeface="Calibri"/>
                          <a:cs typeface="Calibri"/>
                        </a:rPr>
                        <a:t> </a:t>
                      </a:r>
                      <a:r>
                        <a:rPr sz="1600" spc="55" dirty="0">
                          <a:latin typeface="Calibri"/>
                          <a:cs typeface="Calibri"/>
                        </a:rPr>
                        <a:t>goals,</a:t>
                      </a:r>
                      <a:r>
                        <a:rPr sz="1600" spc="185" dirty="0">
                          <a:latin typeface="Calibri"/>
                          <a:cs typeface="Calibri"/>
                        </a:rPr>
                        <a:t> </a:t>
                      </a:r>
                      <a:r>
                        <a:rPr sz="1600" dirty="0">
                          <a:latin typeface="Calibri"/>
                          <a:cs typeface="Calibri"/>
                        </a:rPr>
                        <a:t>celebrate</a:t>
                      </a:r>
                      <a:r>
                        <a:rPr sz="1600" spc="170" dirty="0">
                          <a:latin typeface="Calibri"/>
                          <a:cs typeface="Calibri"/>
                        </a:rPr>
                        <a:t> </a:t>
                      </a:r>
                      <a:r>
                        <a:rPr sz="1600" spc="-10" dirty="0">
                          <a:latin typeface="Calibri"/>
                          <a:cs typeface="Calibri"/>
                        </a:rPr>
                        <a:t>progress.</a:t>
                      </a:r>
                      <a:endParaRPr sz="1600">
                        <a:latin typeface="Calibri"/>
                        <a:cs typeface="Calibri"/>
                      </a:endParaRPr>
                    </a:p>
                  </a:txBody>
                  <a:tcPr marL="0" marR="0" marT="412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FE8ED"/>
                    </a:solidFill>
                  </a:tcPr>
                </a:tc>
                <a:extLst>
                  <a:ext uri="{0D108BD9-81ED-4DB2-BD59-A6C34878D82A}">
                    <a16:rowId xmlns:a16="http://schemas.microsoft.com/office/drawing/2014/main" val="10008"/>
                  </a:ext>
                </a:extLst>
              </a:tr>
            </a:tbl>
          </a:graphicData>
        </a:graphic>
      </p:graphicFrame>
      <p:sp>
        <p:nvSpPr>
          <p:cNvPr id="4" name="object 4" descr="$PPTXTitle"/>
          <p:cNvSpPr txBox="1">
            <a:spLocks noGrp="1"/>
          </p:cNvSpPr>
          <p:nvPr>
            <p:ph type="title"/>
          </p:nvPr>
        </p:nvSpPr>
        <p:spPr>
          <a:xfrm>
            <a:off x="3911600" y="-160782"/>
            <a:ext cx="4326255" cy="939800"/>
          </a:xfrm>
          <a:prstGeom prst="rect">
            <a:avLst/>
          </a:prstGeom>
        </p:spPr>
        <p:txBody>
          <a:bodyPr vert="horz" wrap="square" lIns="0" tIns="12700" rIns="0" bIns="0" rtlCol="0">
            <a:spAutoFit/>
          </a:bodyPr>
          <a:lstStyle/>
          <a:p>
            <a:pPr marL="12700">
              <a:lnSpc>
                <a:spcPct val="100000"/>
              </a:lnSpc>
              <a:spcBef>
                <a:spcPts val="100"/>
              </a:spcBef>
            </a:pPr>
            <a:r>
              <a:rPr sz="6000" spc="165" dirty="0">
                <a:solidFill>
                  <a:srgbClr val="FFFFFF"/>
                </a:solidFill>
                <a:latin typeface="Calibri"/>
                <a:cs typeface="Calibri"/>
              </a:rPr>
              <a:t>Activity</a:t>
            </a:r>
            <a:r>
              <a:rPr sz="6000" spc="-120" dirty="0">
                <a:solidFill>
                  <a:srgbClr val="FFFFFF"/>
                </a:solidFill>
                <a:latin typeface="Calibri"/>
                <a:cs typeface="Calibri"/>
              </a:rPr>
              <a:t> </a:t>
            </a:r>
            <a:r>
              <a:rPr sz="6000" spc="300" dirty="0">
                <a:solidFill>
                  <a:srgbClr val="FFFFFF"/>
                </a:solidFill>
                <a:latin typeface="Calibri"/>
                <a:cs typeface="Calibri"/>
              </a:rPr>
              <a:t>Plan</a:t>
            </a:r>
            <a:endParaRPr sz="6000">
              <a:latin typeface="Calibri"/>
              <a:cs typeface="Calibri"/>
            </a:endParaRPr>
          </a:p>
        </p:txBody>
      </p:sp>
      <p:sp>
        <p:nvSpPr>
          <p:cNvPr id="5" name="object 5"/>
          <p:cNvSpPr/>
          <p:nvPr/>
        </p:nvSpPr>
        <p:spPr>
          <a:xfrm>
            <a:off x="3923791" y="650240"/>
            <a:ext cx="4300855" cy="18415"/>
          </a:xfrm>
          <a:custGeom>
            <a:avLst/>
            <a:gdLst/>
            <a:ahLst/>
            <a:cxnLst/>
            <a:rect l="l" t="t" r="r" b="b"/>
            <a:pathLst>
              <a:path w="4300855" h="18415">
                <a:moveTo>
                  <a:pt x="4300728" y="0"/>
                </a:moveTo>
                <a:lnTo>
                  <a:pt x="0" y="0"/>
                </a:lnTo>
                <a:lnTo>
                  <a:pt x="0" y="18287"/>
                </a:lnTo>
                <a:lnTo>
                  <a:pt x="4300728" y="18287"/>
                </a:lnTo>
                <a:lnTo>
                  <a:pt x="4300728" y="0"/>
                </a:lnTo>
                <a:close/>
              </a:path>
            </a:pathLst>
          </a:custGeom>
          <a:solidFill>
            <a:srgbClr val="FFFFFF"/>
          </a:solidFill>
        </p:spPr>
        <p:txBody>
          <a:bodyPr wrap="square" lIns="0" tIns="0" rIns="0" bIns="0" rtlCol="0"/>
          <a:lstStyle/>
          <a:p>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85800" y="685800"/>
            <a:ext cx="5410200" cy="5486400"/>
          </a:xfrm>
          <a:custGeom>
            <a:avLst/>
            <a:gdLst/>
            <a:ahLst/>
            <a:cxnLst/>
            <a:rect l="l" t="t" r="r" b="b"/>
            <a:pathLst>
              <a:path w="5410200" h="5486400">
                <a:moveTo>
                  <a:pt x="5410200" y="0"/>
                </a:moveTo>
                <a:lnTo>
                  <a:pt x="0" y="0"/>
                </a:lnTo>
                <a:lnTo>
                  <a:pt x="0" y="5486400"/>
                </a:lnTo>
                <a:lnTo>
                  <a:pt x="5410200" y="5486400"/>
                </a:lnTo>
                <a:lnTo>
                  <a:pt x="5410200" y="0"/>
                </a:lnTo>
                <a:close/>
              </a:path>
            </a:pathLst>
          </a:custGeom>
          <a:solidFill>
            <a:srgbClr val="FAE2D5"/>
          </a:solidFill>
        </p:spPr>
        <p:txBody>
          <a:bodyPr wrap="square" lIns="0" tIns="0" rIns="0" bIns="0" rtlCol="0"/>
          <a:lstStyle/>
          <a:p>
            <a:endParaRPr/>
          </a:p>
        </p:txBody>
      </p:sp>
      <p:sp>
        <p:nvSpPr>
          <p:cNvPr id="3" name="object 3" descr="$PPTXTitle"/>
          <p:cNvSpPr txBox="1">
            <a:spLocks noGrp="1"/>
          </p:cNvSpPr>
          <p:nvPr>
            <p:ph type="title"/>
          </p:nvPr>
        </p:nvSpPr>
        <p:spPr>
          <a:xfrm>
            <a:off x="1465833" y="783082"/>
            <a:ext cx="3850640" cy="513715"/>
          </a:xfrm>
          <a:prstGeom prst="rect">
            <a:avLst/>
          </a:prstGeom>
        </p:spPr>
        <p:txBody>
          <a:bodyPr vert="horz" wrap="square" lIns="0" tIns="13335" rIns="0" bIns="0" rtlCol="0">
            <a:spAutoFit/>
          </a:bodyPr>
          <a:lstStyle/>
          <a:p>
            <a:pPr marL="12700">
              <a:lnSpc>
                <a:spcPct val="100000"/>
              </a:lnSpc>
              <a:spcBef>
                <a:spcPts val="105"/>
              </a:spcBef>
            </a:pPr>
            <a:r>
              <a:rPr sz="3200" u="sng" spc="-20" dirty="0">
                <a:solidFill>
                  <a:srgbClr val="FFFFFF"/>
                </a:solidFill>
                <a:uFill>
                  <a:solidFill>
                    <a:srgbClr val="FFFFFF"/>
                  </a:solidFill>
                </a:uFill>
              </a:rPr>
              <a:t>Task</a:t>
            </a:r>
            <a:r>
              <a:rPr sz="3200" u="sng" spc="-114" dirty="0">
                <a:solidFill>
                  <a:srgbClr val="FFFFFF"/>
                </a:solidFill>
                <a:uFill>
                  <a:solidFill>
                    <a:srgbClr val="FFFFFF"/>
                  </a:solidFill>
                </a:uFill>
              </a:rPr>
              <a:t> </a:t>
            </a:r>
            <a:r>
              <a:rPr sz="3200" u="sng" dirty="0">
                <a:solidFill>
                  <a:srgbClr val="FFFFFF"/>
                </a:solidFill>
                <a:uFill>
                  <a:solidFill>
                    <a:srgbClr val="FFFFFF"/>
                  </a:solidFill>
                </a:uFill>
              </a:rPr>
              <a:t>1-</a:t>
            </a:r>
            <a:r>
              <a:rPr sz="3200" u="sng" spc="-95" dirty="0">
                <a:solidFill>
                  <a:srgbClr val="FFFFFF"/>
                </a:solidFill>
                <a:uFill>
                  <a:solidFill>
                    <a:srgbClr val="FFFFFF"/>
                  </a:solidFill>
                </a:uFill>
              </a:rPr>
              <a:t> </a:t>
            </a:r>
            <a:r>
              <a:rPr sz="3200" u="sng" spc="-10" dirty="0">
                <a:solidFill>
                  <a:srgbClr val="FFFFFF"/>
                </a:solidFill>
                <a:uFill>
                  <a:solidFill>
                    <a:srgbClr val="FFFFFF"/>
                  </a:solidFill>
                </a:uFill>
              </a:rPr>
              <a:t>RATIONALE</a:t>
            </a:r>
            <a:endParaRPr sz="3200"/>
          </a:p>
        </p:txBody>
      </p:sp>
      <p:sp>
        <p:nvSpPr>
          <p:cNvPr id="4" name="object 4"/>
          <p:cNvSpPr/>
          <p:nvPr/>
        </p:nvSpPr>
        <p:spPr>
          <a:xfrm>
            <a:off x="6096000" y="685800"/>
            <a:ext cx="5410200" cy="5486400"/>
          </a:xfrm>
          <a:custGeom>
            <a:avLst/>
            <a:gdLst/>
            <a:ahLst/>
            <a:cxnLst/>
            <a:rect l="l" t="t" r="r" b="b"/>
            <a:pathLst>
              <a:path w="5410200" h="5486400">
                <a:moveTo>
                  <a:pt x="5410200" y="0"/>
                </a:moveTo>
                <a:lnTo>
                  <a:pt x="0" y="0"/>
                </a:lnTo>
                <a:lnTo>
                  <a:pt x="0" y="5486400"/>
                </a:lnTo>
                <a:lnTo>
                  <a:pt x="5410200" y="5486400"/>
                </a:lnTo>
                <a:lnTo>
                  <a:pt x="5410200" y="0"/>
                </a:lnTo>
                <a:close/>
              </a:path>
            </a:pathLst>
          </a:custGeom>
          <a:solidFill>
            <a:srgbClr val="FAE2D5">
              <a:alpha val="54901"/>
            </a:srgbClr>
          </a:solidFill>
        </p:spPr>
        <p:txBody>
          <a:bodyPr wrap="square" lIns="0" tIns="0" rIns="0" bIns="0" rtlCol="0"/>
          <a:lstStyle/>
          <a:p>
            <a:endParaRPr/>
          </a:p>
        </p:txBody>
      </p:sp>
      <p:sp>
        <p:nvSpPr>
          <p:cNvPr id="5" name="object 5"/>
          <p:cNvSpPr txBox="1"/>
          <p:nvPr/>
        </p:nvSpPr>
        <p:spPr>
          <a:xfrm>
            <a:off x="6175628" y="743991"/>
            <a:ext cx="5253355" cy="1294130"/>
          </a:xfrm>
          <a:prstGeom prst="rect">
            <a:avLst/>
          </a:prstGeom>
        </p:spPr>
        <p:txBody>
          <a:bodyPr vert="horz" wrap="square" lIns="0" tIns="12700" rIns="0" bIns="0" rtlCol="0">
            <a:spAutoFit/>
          </a:bodyPr>
          <a:lstStyle/>
          <a:p>
            <a:pPr marL="12700" marR="5080" indent="229870" algn="just">
              <a:lnSpc>
                <a:spcPct val="130100"/>
              </a:lnSpc>
              <a:spcBef>
                <a:spcPts val="100"/>
              </a:spcBef>
              <a:buChar char="•"/>
              <a:tabLst>
                <a:tab pos="242570" algn="l"/>
              </a:tabLst>
            </a:pPr>
            <a:r>
              <a:rPr sz="1600" dirty="0">
                <a:latin typeface="Arial"/>
                <a:cs typeface="Arial"/>
              </a:rPr>
              <a:t>The</a:t>
            </a:r>
            <a:r>
              <a:rPr sz="1600" spc="25" dirty="0">
                <a:latin typeface="Arial"/>
                <a:cs typeface="Arial"/>
              </a:rPr>
              <a:t> </a:t>
            </a:r>
            <a:r>
              <a:rPr sz="1600" dirty="0">
                <a:latin typeface="Arial"/>
                <a:cs typeface="Arial"/>
              </a:rPr>
              <a:t>NHS</a:t>
            </a:r>
            <a:r>
              <a:rPr sz="1600" spc="30" dirty="0">
                <a:latin typeface="Arial"/>
                <a:cs typeface="Arial"/>
              </a:rPr>
              <a:t> </a:t>
            </a:r>
            <a:r>
              <a:rPr sz="1600" dirty="0">
                <a:latin typeface="Arial"/>
                <a:cs typeface="Arial"/>
              </a:rPr>
              <a:t>Long</a:t>
            </a:r>
            <a:r>
              <a:rPr sz="1600" spc="25" dirty="0">
                <a:latin typeface="Arial"/>
                <a:cs typeface="Arial"/>
              </a:rPr>
              <a:t> </a:t>
            </a:r>
            <a:r>
              <a:rPr sz="1600" spc="-20" dirty="0">
                <a:latin typeface="Arial"/>
                <a:cs typeface="Arial"/>
              </a:rPr>
              <a:t>Term</a:t>
            </a:r>
            <a:r>
              <a:rPr sz="1600" spc="40" dirty="0">
                <a:latin typeface="Arial"/>
                <a:cs typeface="Arial"/>
              </a:rPr>
              <a:t> </a:t>
            </a:r>
            <a:r>
              <a:rPr sz="1600" dirty="0">
                <a:latin typeface="Arial"/>
                <a:cs typeface="Arial"/>
              </a:rPr>
              <a:t>Plan</a:t>
            </a:r>
            <a:r>
              <a:rPr sz="1600" spc="25" dirty="0">
                <a:latin typeface="Arial"/>
                <a:cs typeface="Arial"/>
              </a:rPr>
              <a:t> </a:t>
            </a:r>
            <a:r>
              <a:rPr sz="1600" dirty="0">
                <a:latin typeface="Arial"/>
                <a:cs typeface="Arial"/>
              </a:rPr>
              <a:t>and</a:t>
            </a:r>
            <a:r>
              <a:rPr sz="1600" spc="25" dirty="0">
                <a:latin typeface="Arial"/>
                <a:cs typeface="Arial"/>
              </a:rPr>
              <a:t> </a:t>
            </a:r>
            <a:r>
              <a:rPr sz="1600" dirty="0">
                <a:latin typeface="Arial"/>
                <a:cs typeface="Arial"/>
              </a:rPr>
              <a:t>the</a:t>
            </a:r>
            <a:r>
              <a:rPr sz="1600" spc="30" dirty="0">
                <a:latin typeface="Arial"/>
                <a:cs typeface="Arial"/>
              </a:rPr>
              <a:t> </a:t>
            </a:r>
            <a:r>
              <a:rPr sz="1600" dirty="0">
                <a:latin typeface="Arial"/>
                <a:cs typeface="Arial"/>
              </a:rPr>
              <a:t>Khan</a:t>
            </a:r>
            <a:r>
              <a:rPr sz="1600" spc="35" dirty="0">
                <a:latin typeface="Arial"/>
                <a:cs typeface="Arial"/>
              </a:rPr>
              <a:t> </a:t>
            </a:r>
            <a:r>
              <a:rPr sz="1600" dirty="0">
                <a:latin typeface="Arial"/>
                <a:cs typeface="Arial"/>
              </a:rPr>
              <a:t>Review</a:t>
            </a:r>
            <a:r>
              <a:rPr sz="1600" spc="15" dirty="0">
                <a:latin typeface="Arial"/>
                <a:cs typeface="Arial"/>
              </a:rPr>
              <a:t> </a:t>
            </a:r>
            <a:r>
              <a:rPr sz="1600" spc="-10" dirty="0">
                <a:latin typeface="Arial"/>
                <a:cs typeface="Arial"/>
              </a:rPr>
              <a:t>(2022) </a:t>
            </a:r>
            <a:r>
              <a:rPr sz="1600" dirty="0">
                <a:latin typeface="Arial"/>
                <a:cs typeface="Arial"/>
              </a:rPr>
              <a:t>sets</a:t>
            </a:r>
            <a:r>
              <a:rPr sz="1600" spc="125" dirty="0">
                <a:latin typeface="Arial"/>
                <a:cs typeface="Arial"/>
              </a:rPr>
              <a:t>  </a:t>
            </a:r>
            <a:r>
              <a:rPr sz="1600" dirty="0">
                <a:latin typeface="Arial"/>
                <a:cs typeface="Arial"/>
              </a:rPr>
              <a:t>a</a:t>
            </a:r>
            <a:r>
              <a:rPr sz="1600" spc="125" dirty="0">
                <a:latin typeface="Arial"/>
                <a:cs typeface="Arial"/>
              </a:rPr>
              <a:t>  </a:t>
            </a:r>
            <a:r>
              <a:rPr sz="1600" dirty="0">
                <a:latin typeface="Arial"/>
                <a:cs typeface="Arial"/>
              </a:rPr>
              <a:t>statutory</a:t>
            </a:r>
            <a:r>
              <a:rPr sz="1600" spc="120" dirty="0">
                <a:latin typeface="Arial"/>
                <a:cs typeface="Arial"/>
              </a:rPr>
              <a:t>  </a:t>
            </a:r>
            <a:r>
              <a:rPr sz="1600" dirty="0">
                <a:latin typeface="Arial"/>
                <a:cs typeface="Arial"/>
              </a:rPr>
              <a:t>ambition</a:t>
            </a:r>
            <a:r>
              <a:rPr sz="1600" spc="130" dirty="0">
                <a:latin typeface="Arial"/>
                <a:cs typeface="Arial"/>
              </a:rPr>
              <a:t>  </a:t>
            </a:r>
            <a:r>
              <a:rPr sz="1600" dirty="0">
                <a:latin typeface="Arial"/>
                <a:cs typeface="Arial"/>
              </a:rPr>
              <a:t>to</a:t>
            </a:r>
            <a:r>
              <a:rPr sz="1600" spc="125" dirty="0">
                <a:latin typeface="Arial"/>
                <a:cs typeface="Arial"/>
              </a:rPr>
              <a:t>  </a:t>
            </a:r>
            <a:r>
              <a:rPr sz="1600" dirty="0">
                <a:latin typeface="Arial"/>
                <a:cs typeface="Arial"/>
              </a:rPr>
              <a:t>achieving</a:t>
            </a:r>
            <a:r>
              <a:rPr sz="1600" spc="125" dirty="0">
                <a:latin typeface="Arial"/>
                <a:cs typeface="Arial"/>
              </a:rPr>
              <a:t>  </a:t>
            </a:r>
            <a:r>
              <a:rPr sz="1600" dirty="0">
                <a:latin typeface="Arial"/>
                <a:cs typeface="Arial"/>
              </a:rPr>
              <a:t>a</a:t>
            </a:r>
            <a:r>
              <a:rPr sz="1600" spc="125" dirty="0">
                <a:latin typeface="Arial"/>
                <a:cs typeface="Arial"/>
              </a:rPr>
              <a:t>  </a:t>
            </a:r>
            <a:r>
              <a:rPr sz="1600" spc="-10" dirty="0">
                <a:latin typeface="Arial"/>
                <a:cs typeface="Arial"/>
              </a:rPr>
              <a:t>smoke-</a:t>
            </a:r>
            <a:r>
              <a:rPr sz="1600" spc="-20" dirty="0">
                <a:latin typeface="Arial"/>
                <a:cs typeface="Arial"/>
              </a:rPr>
              <a:t>free </a:t>
            </a:r>
            <a:r>
              <a:rPr sz="1600" dirty="0">
                <a:latin typeface="Arial"/>
                <a:cs typeface="Arial"/>
              </a:rPr>
              <a:t>generation</a:t>
            </a:r>
            <a:r>
              <a:rPr sz="1600" spc="409" dirty="0">
                <a:latin typeface="Arial"/>
                <a:cs typeface="Arial"/>
              </a:rPr>
              <a:t>  </a:t>
            </a:r>
            <a:r>
              <a:rPr sz="1600" dirty="0">
                <a:latin typeface="Arial"/>
                <a:cs typeface="Arial"/>
              </a:rPr>
              <a:t>by</a:t>
            </a:r>
            <a:r>
              <a:rPr sz="1600" spc="409" dirty="0">
                <a:latin typeface="Arial"/>
                <a:cs typeface="Arial"/>
              </a:rPr>
              <a:t>  </a:t>
            </a:r>
            <a:r>
              <a:rPr sz="1600" dirty="0">
                <a:latin typeface="Arial"/>
                <a:cs typeface="Arial"/>
              </a:rPr>
              <a:t>2030,</a:t>
            </a:r>
            <a:r>
              <a:rPr sz="1600" spc="415" dirty="0">
                <a:latin typeface="Arial"/>
                <a:cs typeface="Arial"/>
              </a:rPr>
              <a:t>  </a:t>
            </a:r>
            <a:r>
              <a:rPr sz="1600" dirty="0">
                <a:latin typeface="Arial"/>
                <a:cs typeface="Arial"/>
              </a:rPr>
              <a:t>emphasising</a:t>
            </a:r>
            <a:r>
              <a:rPr sz="1600" spc="415" dirty="0">
                <a:latin typeface="Arial"/>
                <a:cs typeface="Arial"/>
              </a:rPr>
              <a:t>  </a:t>
            </a:r>
            <a:r>
              <a:rPr sz="1600" dirty="0">
                <a:latin typeface="Arial"/>
                <a:cs typeface="Arial"/>
              </a:rPr>
              <a:t>prevention</a:t>
            </a:r>
            <a:r>
              <a:rPr sz="1600" spc="415" dirty="0">
                <a:latin typeface="Arial"/>
                <a:cs typeface="Arial"/>
              </a:rPr>
              <a:t>  </a:t>
            </a:r>
            <a:r>
              <a:rPr sz="1600" spc="-25" dirty="0">
                <a:latin typeface="Arial"/>
                <a:cs typeface="Arial"/>
              </a:rPr>
              <a:t>and </a:t>
            </a:r>
            <a:r>
              <a:rPr sz="1600" dirty="0">
                <a:latin typeface="Arial"/>
                <a:cs typeface="Arial"/>
              </a:rPr>
              <a:t>cessation</a:t>
            </a:r>
            <a:r>
              <a:rPr sz="1600" spc="-45" dirty="0">
                <a:latin typeface="Arial"/>
                <a:cs typeface="Arial"/>
              </a:rPr>
              <a:t> </a:t>
            </a:r>
            <a:r>
              <a:rPr sz="1600" dirty="0">
                <a:latin typeface="Arial"/>
                <a:cs typeface="Arial"/>
              </a:rPr>
              <a:t>(NHS,</a:t>
            </a:r>
            <a:r>
              <a:rPr sz="1600" spc="-30" dirty="0">
                <a:latin typeface="Arial"/>
                <a:cs typeface="Arial"/>
              </a:rPr>
              <a:t> </a:t>
            </a:r>
            <a:r>
              <a:rPr sz="1600" dirty="0">
                <a:latin typeface="Arial"/>
                <a:cs typeface="Arial"/>
              </a:rPr>
              <a:t>2024;</a:t>
            </a:r>
            <a:r>
              <a:rPr sz="1600" spc="-25" dirty="0">
                <a:latin typeface="Arial"/>
                <a:cs typeface="Arial"/>
              </a:rPr>
              <a:t> </a:t>
            </a:r>
            <a:r>
              <a:rPr sz="1600" dirty="0">
                <a:latin typeface="Arial"/>
                <a:cs typeface="Arial"/>
              </a:rPr>
              <a:t>Khan,</a:t>
            </a:r>
            <a:r>
              <a:rPr sz="1600" spc="-35" dirty="0">
                <a:latin typeface="Arial"/>
                <a:cs typeface="Arial"/>
              </a:rPr>
              <a:t> </a:t>
            </a:r>
            <a:r>
              <a:rPr sz="1600" spc="-10" dirty="0">
                <a:latin typeface="Arial"/>
                <a:cs typeface="Arial"/>
              </a:rPr>
              <a:t>2022).</a:t>
            </a:r>
            <a:endParaRPr sz="1600">
              <a:latin typeface="Arial"/>
              <a:cs typeface="Arial"/>
            </a:endParaRPr>
          </a:p>
        </p:txBody>
      </p:sp>
      <p:sp>
        <p:nvSpPr>
          <p:cNvPr id="6" name="object 6"/>
          <p:cNvSpPr txBox="1"/>
          <p:nvPr/>
        </p:nvSpPr>
        <p:spPr>
          <a:xfrm>
            <a:off x="6175628" y="2584474"/>
            <a:ext cx="5253355" cy="3449320"/>
          </a:xfrm>
          <a:prstGeom prst="rect">
            <a:avLst/>
          </a:prstGeom>
        </p:spPr>
        <p:txBody>
          <a:bodyPr vert="horz" wrap="square" lIns="0" tIns="12700" rIns="0" bIns="0" rtlCol="0">
            <a:spAutoFit/>
          </a:bodyPr>
          <a:lstStyle/>
          <a:p>
            <a:pPr marL="12700" marR="5715" indent="229870" algn="just">
              <a:lnSpc>
                <a:spcPct val="130000"/>
              </a:lnSpc>
              <a:spcBef>
                <a:spcPts val="100"/>
              </a:spcBef>
              <a:buChar char="•"/>
              <a:tabLst>
                <a:tab pos="242570" algn="l"/>
              </a:tabLst>
            </a:pPr>
            <a:r>
              <a:rPr sz="1600" dirty="0">
                <a:latin typeface="Arial"/>
                <a:cs typeface="Arial"/>
              </a:rPr>
              <a:t>In</a:t>
            </a:r>
            <a:r>
              <a:rPr sz="1600" spc="365" dirty="0">
                <a:latin typeface="Arial"/>
                <a:cs typeface="Arial"/>
              </a:rPr>
              <a:t> </a:t>
            </a:r>
            <a:r>
              <a:rPr sz="1600" dirty="0">
                <a:latin typeface="Arial"/>
                <a:cs typeface="Arial"/>
              </a:rPr>
              <a:t>2024,</a:t>
            </a:r>
            <a:r>
              <a:rPr sz="1600" spc="375" dirty="0">
                <a:latin typeface="Arial"/>
                <a:cs typeface="Arial"/>
              </a:rPr>
              <a:t> </a:t>
            </a:r>
            <a:r>
              <a:rPr sz="1600" dirty="0">
                <a:latin typeface="Arial"/>
                <a:cs typeface="Arial"/>
              </a:rPr>
              <a:t>smoking</a:t>
            </a:r>
            <a:r>
              <a:rPr sz="1600" spc="365" dirty="0">
                <a:latin typeface="Arial"/>
                <a:cs typeface="Arial"/>
              </a:rPr>
              <a:t> </a:t>
            </a:r>
            <a:r>
              <a:rPr sz="1600" dirty="0">
                <a:latin typeface="Arial"/>
                <a:cs typeface="Arial"/>
              </a:rPr>
              <a:t>among</a:t>
            </a:r>
            <a:r>
              <a:rPr sz="1600" spc="370" dirty="0">
                <a:latin typeface="Arial"/>
                <a:cs typeface="Arial"/>
              </a:rPr>
              <a:t> </a:t>
            </a:r>
            <a:r>
              <a:rPr sz="1600" spc="-10" dirty="0">
                <a:latin typeface="Arial"/>
                <a:cs typeface="Arial"/>
              </a:rPr>
              <a:t>18-24-</a:t>
            </a:r>
            <a:r>
              <a:rPr sz="1600" spc="-20" dirty="0">
                <a:latin typeface="Arial"/>
                <a:cs typeface="Arial"/>
              </a:rPr>
              <a:t>year-</a:t>
            </a:r>
            <a:r>
              <a:rPr sz="1600" dirty="0">
                <a:latin typeface="Arial"/>
                <a:cs typeface="Arial"/>
              </a:rPr>
              <a:t>olds</a:t>
            </a:r>
            <a:r>
              <a:rPr sz="1600" spc="370" dirty="0">
                <a:latin typeface="Arial"/>
                <a:cs typeface="Arial"/>
              </a:rPr>
              <a:t> </a:t>
            </a:r>
            <a:r>
              <a:rPr sz="1600" dirty="0">
                <a:latin typeface="Arial"/>
                <a:cs typeface="Arial"/>
              </a:rPr>
              <a:t>in</a:t>
            </a:r>
            <a:r>
              <a:rPr sz="1600" spc="365" dirty="0">
                <a:latin typeface="Arial"/>
                <a:cs typeface="Arial"/>
              </a:rPr>
              <a:t> </a:t>
            </a:r>
            <a:r>
              <a:rPr sz="1600" spc="-10" dirty="0">
                <a:latin typeface="Arial"/>
                <a:cs typeface="Arial"/>
              </a:rPr>
              <a:t>England </a:t>
            </a:r>
            <a:r>
              <a:rPr sz="1600" dirty="0">
                <a:latin typeface="Arial"/>
                <a:cs typeface="Arial"/>
              </a:rPr>
              <a:t>reach</a:t>
            </a:r>
            <a:r>
              <a:rPr sz="1600" spc="275" dirty="0">
                <a:latin typeface="Arial"/>
                <a:cs typeface="Arial"/>
              </a:rPr>
              <a:t>  </a:t>
            </a:r>
            <a:r>
              <a:rPr sz="1600" dirty="0">
                <a:latin typeface="Arial"/>
                <a:cs typeface="Arial"/>
              </a:rPr>
              <a:t>19.9%,</a:t>
            </a:r>
            <a:r>
              <a:rPr sz="1600" spc="290" dirty="0">
                <a:latin typeface="Arial"/>
                <a:cs typeface="Arial"/>
              </a:rPr>
              <a:t>  </a:t>
            </a:r>
            <a:r>
              <a:rPr sz="1600" dirty="0">
                <a:latin typeface="Arial"/>
                <a:cs typeface="Arial"/>
              </a:rPr>
              <a:t>with</a:t>
            </a:r>
            <a:r>
              <a:rPr sz="1600" spc="280" dirty="0">
                <a:latin typeface="Arial"/>
                <a:cs typeface="Arial"/>
              </a:rPr>
              <a:t>  </a:t>
            </a:r>
            <a:r>
              <a:rPr sz="1600" spc="-10" dirty="0">
                <a:latin typeface="Arial"/>
                <a:cs typeface="Arial"/>
              </a:rPr>
              <a:t>one-</a:t>
            </a:r>
            <a:r>
              <a:rPr sz="1600" dirty="0">
                <a:latin typeface="Arial"/>
                <a:cs typeface="Arial"/>
              </a:rPr>
              <a:t>third</a:t>
            </a:r>
            <a:r>
              <a:rPr sz="1600" spc="285" dirty="0">
                <a:latin typeface="Arial"/>
                <a:cs typeface="Arial"/>
              </a:rPr>
              <a:t>  </a:t>
            </a:r>
            <a:r>
              <a:rPr sz="1600" dirty="0">
                <a:latin typeface="Arial"/>
                <a:cs typeface="Arial"/>
              </a:rPr>
              <a:t>reporting</a:t>
            </a:r>
            <a:r>
              <a:rPr sz="1600" spc="275" dirty="0">
                <a:latin typeface="Arial"/>
                <a:cs typeface="Arial"/>
              </a:rPr>
              <a:t>  </a:t>
            </a:r>
            <a:r>
              <a:rPr sz="1600" dirty="0">
                <a:latin typeface="Arial"/>
                <a:cs typeface="Arial"/>
              </a:rPr>
              <a:t>having</a:t>
            </a:r>
            <a:r>
              <a:rPr sz="1600" spc="280" dirty="0">
                <a:latin typeface="Arial"/>
                <a:cs typeface="Arial"/>
              </a:rPr>
              <a:t>  </a:t>
            </a:r>
            <a:r>
              <a:rPr sz="1600" spc="-10" dirty="0">
                <a:latin typeface="Arial"/>
                <a:cs typeface="Arial"/>
              </a:rPr>
              <a:t>tried </a:t>
            </a:r>
            <a:r>
              <a:rPr sz="1600" dirty="0">
                <a:latin typeface="Arial"/>
                <a:cs typeface="Arial"/>
              </a:rPr>
              <a:t>tobacco.</a:t>
            </a:r>
            <a:r>
              <a:rPr sz="1600" spc="-20" dirty="0">
                <a:latin typeface="Arial"/>
                <a:cs typeface="Arial"/>
              </a:rPr>
              <a:t> </a:t>
            </a:r>
            <a:r>
              <a:rPr sz="1600" dirty="0">
                <a:latin typeface="Arial"/>
                <a:cs typeface="Arial"/>
              </a:rPr>
              <a:t>These</a:t>
            </a:r>
            <a:r>
              <a:rPr sz="1600" spc="-15" dirty="0">
                <a:latin typeface="Arial"/>
                <a:cs typeface="Arial"/>
              </a:rPr>
              <a:t> </a:t>
            </a:r>
            <a:r>
              <a:rPr sz="1600" dirty="0">
                <a:latin typeface="Arial"/>
                <a:cs typeface="Arial"/>
              </a:rPr>
              <a:t>figures</a:t>
            </a:r>
            <a:r>
              <a:rPr sz="1600" spc="-15" dirty="0">
                <a:latin typeface="Arial"/>
                <a:cs typeface="Arial"/>
              </a:rPr>
              <a:t> </a:t>
            </a:r>
            <a:r>
              <a:rPr sz="1600" dirty="0">
                <a:latin typeface="Arial"/>
                <a:cs typeface="Arial"/>
              </a:rPr>
              <a:t>represent</a:t>
            </a:r>
            <a:r>
              <a:rPr sz="1600" spc="-5" dirty="0">
                <a:latin typeface="Arial"/>
                <a:cs typeface="Arial"/>
              </a:rPr>
              <a:t> </a:t>
            </a:r>
            <a:r>
              <a:rPr sz="1600" dirty="0">
                <a:latin typeface="Arial"/>
                <a:cs typeface="Arial"/>
              </a:rPr>
              <a:t>a</a:t>
            </a:r>
            <a:r>
              <a:rPr sz="1600" spc="-20" dirty="0">
                <a:latin typeface="Arial"/>
                <a:cs typeface="Arial"/>
              </a:rPr>
              <a:t> </a:t>
            </a:r>
            <a:r>
              <a:rPr sz="1600" dirty="0">
                <a:latin typeface="Arial"/>
                <a:cs typeface="Arial"/>
              </a:rPr>
              <a:t>concerning</a:t>
            </a:r>
            <a:r>
              <a:rPr sz="1600" spc="-15" dirty="0">
                <a:latin typeface="Arial"/>
                <a:cs typeface="Arial"/>
              </a:rPr>
              <a:t> </a:t>
            </a:r>
            <a:r>
              <a:rPr sz="1600" dirty="0">
                <a:latin typeface="Arial"/>
                <a:cs typeface="Arial"/>
              </a:rPr>
              <a:t>reversal</a:t>
            </a:r>
            <a:r>
              <a:rPr sz="1600" spc="-15" dirty="0">
                <a:latin typeface="Arial"/>
                <a:cs typeface="Arial"/>
              </a:rPr>
              <a:t> </a:t>
            </a:r>
            <a:r>
              <a:rPr sz="1600" spc="-25" dirty="0">
                <a:latin typeface="Arial"/>
                <a:cs typeface="Arial"/>
              </a:rPr>
              <a:t>of </a:t>
            </a:r>
            <a:r>
              <a:rPr sz="1600" dirty="0">
                <a:latin typeface="Arial"/>
                <a:cs typeface="Arial"/>
              </a:rPr>
              <a:t>prior</a:t>
            </a:r>
            <a:r>
              <a:rPr sz="1600" spc="-70" dirty="0">
                <a:latin typeface="Arial"/>
                <a:cs typeface="Arial"/>
              </a:rPr>
              <a:t> </a:t>
            </a:r>
            <a:r>
              <a:rPr sz="1600" dirty="0">
                <a:latin typeface="Arial"/>
                <a:cs typeface="Arial"/>
              </a:rPr>
              <a:t>progress</a:t>
            </a:r>
            <a:r>
              <a:rPr sz="1600" spc="-65" dirty="0">
                <a:latin typeface="Arial"/>
                <a:cs typeface="Arial"/>
              </a:rPr>
              <a:t> </a:t>
            </a:r>
            <a:r>
              <a:rPr sz="1600" spc="-10" dirty="0">
                <a:latin typeface="Arial"/>
                <a:cs typeface="Arial"/>
              </a:rPr>
              <a:t>(GOV.UK,</a:t>
            </a:r>
            <a:r>
              <a:rPr sz="1600" spc="-40" dirty="0">
                <a:latin typeface="Arial"/>
                <a:cs typeface="Arial"/>
              </a:rPr>
              <a:t> </a:t>
            </a:r>
            <a:r>
              <a:rPr sz="1600" spc="-10" dirty="0">
                <a:latin typeface="Arial"/>
                <a:cs typeface="Arial"/>
              </a:rPr>
              <a:t>2024).</a:t>
            </a:r>
            <a:endParaRPr sz="1600">
              <a:latin typeface="Arial"/>
              <a:cs typeface="Arial"/>
            </a:endParaRPr>
          </a:p>
          <a:p>
            <a:pPr>
              <a:lnSpc>
                <a:spcPct val="100000"/>
              </a:lnSpc>
              <a:buFont typeface="Arial"/>
              <a:buChar char="•"/>
            </a:pPr>
            <a:endParaRPr sz="1600">
              <a:latin typeface="Arial"/>
              <a:cs typeface="Arial"/>
            </a:endParaRPr>
          </a:p>
          <a:p>
            <a:pPr>
              <a:lnSpc>
                <a:spcPct val="100000"/>
              </a:lnSpc>
              <a:spcBef>
                <a:spcPts val="810"/>
              </a:spcBef>
              <a:buFont typeface="Arial"/>
              <a:buChar char="•"/>
            </a:pPr>
            <a:endParaRPr sz="1600">
              <a:latin typeface="Arial"/>
              <a:cs typeface="Arial"/>
            </a:endParaRPr>
          </a:p>
          <a:p>
            <a:pPr marL="12700" marR="5080" indent="229870" algn="just">
              <a:lnSpc>
                <a:spcPct val="130000"/>
              </a:lnSpc>
              <a:buChar char="•"/>
              <a:tabLst>
                <a:tab pos="242570" algn="l"/>
              </a:tabLst>
            </a:pPr>
            <a:r>
              <a:rPr sz="1600" dirty="0">
                <a:latin typeface="Arial"/>
                <a:cs typeface="Arial"/>
              </a:rPr>
              <a:t>Smoking</a:t>
            </a:r>
            <a:r>
              <a:rPr sz="1600" spc="275" dirty="0">
                <a:latin typeface="Arial"/>
                <a:cs typeface="Arial"/>
              </a:rPr>
              <a:t>   </a:t>
            </a:r>
            <a:r>
              <a:rPr sz="1600" dirty="0">
                <a:latin typeface="Arial"/>
                <a:cs typeface="Arial"/>
              </a:rPr>
              <a:t>causes</a:t>
            </a:r>
            <a:r>
              <a:rPr sz="1600" spc="280" dirty="0">
                <a:latin typeface="Arial"/>
                <a:cs typeface="Arial"/>
              </a:rPr>
              <a:t>   </a:t>
            </a:r>
            <a:r>
              <a:rPr sz="1600" spc="-10" dirty="0">
                <a:latin typeface="Arial"/>
                <a:cs typeface="Arial"/>
              </a:rPr>
              <a:t>short-</a:t>
            </a:r>
            <a:r>
              <a:rPr sz="1600" dirty="0">
                <a:latin typeface="Arial"/>
                <a:cs typeface="Arial"/>
              </a:rPr>
              <a:t>term</a:t>
            </a:r>
            <a:r>
              <a:rPr sz="1600" spc="280" dirty="0">
                <a:latin typeface="Arial"/>
                <a:cs typeface="Arial"/>
              </a:rPr>
              <a:t>   </a:t>
            </a:r>
            <a:r>
              <a:rPr sz="1600" dirty="0">
                <a:latin typeface="Arial"/>
                <a:cs typeface="Arial"/>
              </a:rPr>
              <a:t>effects</a:t>
            </a:r>
            <a:r>
              <a:rPr sz="1600" spc="280" dirty="0">
                <a:latin typeface="Arial"/>
                <a:cs typeface="Arial"/>
              </a:rPr>
              <a:t>   </a:t>
            </a:r>
            <a:r>
              <a:rPr sz="1600" dirty="0">
                <a:latin typeface="Arial"/>
                <a:cs typeface="Arial"/>
              </a:rPr>
              <a:t>such</a:t>
            </a:r>
            <a:r>
              <a:rPr sz="1600" spc="280" dirty="0">
                <a:latin typeface="Arial"/>
                <a:cs typeface="Arial"/>
              </a:rPr>
              <a:t>   </a:t>
            </a:r>
            <a:r>
              <a:rPr sz="1600" spc="-25" dirty="0">
                <a:latin typeface="Arial"/>
                <a:cs typeface="Arial"/>
              </a:rPr>
              <a:t>as </a:t>
            </a:r>
            <a:r>
              <a:rPr sz="1600" dirty="0">
                <a:latin typeface="Arial"/>
                <a:cs typeface="Arial"/>
              </a:rPr>
              <a:t>breathlessness,</a:t>
            </a:r>
            <a:r>
              <a:rPr sz="1600" spc="220" dirty="0">
                <a:latin typeface="Arial"/>
                <a:cs typeface="Arial"/>
              </a:rPr>
              <a:t>  </a:t>
            </a:r>
            <a:r>
              <a:rPr sz="1600" dirty="0">
                <a:latin typeface="Arial"/>
                <a:cs typeface="Arial"/>
              </a:rPr>
              <a:t>anxiety,</a:t>
            </a:r>
            <a:r>
              <a:rPr sz="1600" spc="220" dirty="0">
                <a:latin typeface="Arial"/>
                <a:cs typeface="Arial"/>
              </a:rPr>
              <a:t>  </a:t>
            </a:r>
            <a:r>
              <a:rPr sz="1600" dirty="0">
                <a:latin typeface="Arial"/>
                <a:cs typeface="Arial"/>
              </a:rPr>
              <a:t>and</a:t>
            </a:r>
            <a:r>
              <a:rPr sz="1600" spc="229" dirty="0">
                <a:latin typeface="Arial"/>
                <a:cs typeface="Arial"/>
              </a:rPr>
              <a:t>  </a:t>
            </a:r>
            <a:r>
              <a:rPr sz="1600" dirty="0">
                <a:latin typeface="Arial"/>
                <a:cs typeface="Arial"/>
              </a:rPr>
              <a:t>impaired</a:t>
            </a:r>
            <a:r>
              <a:rPr sz="1600" spc="220" dirty="0">
                <a:latin typeface="Arial"/>
                <a:cs typeface="Arial"/>
              </a:rPr>
              <a:t>  </a:t>
            </a:r>
            <a:r>
              <a:rPr sz="1600" spc="-10" dirty="0">
                <a:latin typeface="Arial"/>
                <a:cs typeface="Arial"/>
              </a:rPr>
              <a:t>concentration, </a:t>
            </a:r>
            <a:r>
              <a:rPr sz="1600" dirty="0">
                <a:latin typeface="Arial"/>
                <a:cs typeface="Arial"/>
              </a:rPr>
              <a:t>while</a:t>
            </a:r>
            <a:r>
              <a:rPr sz="1600" spc="265" dirty="0">
                <a:latin typeface="Arial"/>
                <a:cs typeface="Arial"/>
              </a:rPr>
              <a:t>  </a:t>
            </a:r>
            <a:r>
              <a:rPr sz="1600" spc="-10" dirty="0">
                <a:latin typeface="Arial"/>
                <a:cs typeface="Arial"/>
              </a:rPr>
              <a:t>long-</a:t>
            </a:r>
            <a:r>
              <a:rPr sz="1600" dirty="0">
                <a:latin typeface="Arial"/>
                <a:cs typeface="Arial"/>
              </a:rPr>
              <a:t>term</a:t>
            </a:r>
            <a:r>
              <a:rPr sz="1600" spc="280" dirty="0">
                <a:latin typeface="Arial"/>
                <a:cs typeface="Arial"/>
              </a:rPr>
              <a:t>  </a:t>
            </a:r>
            <a:r>
              <a:rPr sz="1600" dirty="0">
                <a:latin typeface="Arial"/>
                <a:cs typeface="Arial"/>
              </a:rPr>
              <a:t>consequences</a:t>
            </a:r>
            <a:r>
              <a:rPr sz="1600" spc="265" dirty="0">
                <a:latin typeface="Arial"/>
                <a:cs typeface="Arial"/>
              </a:rPr>
              <a:t>  </a:t>
            </a:r>
            <a:r>
              <a:rPr sz="1600" dirty="0">
                <a:latin typeface="Arial"/>
                <a:cs typeface="Arial"/>
              </a:rPr>
              <a:t>include</a:t>
            </a:r>
            <a:r>
              <a:rPr sz="1600" spc="270" dirty="0">
                <a:latin typeface="Arial"/>
                <a:cs typeface="Arial"/>
              </a:rPr>
              <a:t>  </a:t>
            </a:r>
            <a:r>
              <a:rPr sz="1600" dirty="0">
                <a:latin typeface="Arial"/>
                <a:cs typeface="Arial"/>
              </a:rPr>
              <a:t>COPD,</a:t>
            </a:r>
            <a:r>
              <a:rPr sz="1600" spc="275" dirty="0">
                <a:latin typeface="Arial"/>
                <a:cs typeface="Arial"/>
              </a:rPr>
              <a:t>  </a:t>
            </a:r>
            <a:r>
              <a:rPr sz="1600" spc="-20" dirty="0">
                <a:latin typeface="Arial"/>
                <a:cs typeface="Arial"/>
              </a:rPr>
              <a:t>lung </a:t>
            </a:r>
            <a:r>
              <a:rPr sz="1600" dirty="0">
                <a:latin typeface="Arial"/>
                <a:cs typeface="Arial"/>
              </a:rPr>
              <a:t>cancer,</a:t>
            </a:r>
            <a:r>
              <a:rPr sz="1600" spc="55" dirty="0">
                <a:latin typeface="Arial"/>
                <a:cs typeface="Arial"/>
              </a:rPr>
              <a:t>  </a:t>
            </a:r>
            <a:r>
              <a:rPr sz="1600" dirty="0">
                <a:latin typeface="Arial"/>
                <a:cs typeface="Arial"/>
              </a:rPr>
              <a:t>cardiovascular</a:t>
            </a:r>
            <a:r>
              <a:rPr sz="1600" spc="65" dirty="0">
                <a:latin typeface="Arial"/>
                <a:cs typeface="Arial"/>
              </a:rPr>
              <a:t>  </a:t>
            </a:r>
            <a:r>
              <a:rPr sz="1600" dirty="0">
                <a:latin typeface="Arial"/>
                <a:cs typeface="Arial"/>
              </a:rPr>
              <a:t>disease,</a:t>
            </a:r>
            <a:r>
              <a:rPr sz="1600" spc="55" dirty="0">
                <a:latin typeface="Arial"/>
                <a:cs typeface="Arial"/>
              </a:rPr>
              <a:t>  </a:t>
            </a:r>
            <a:r>
              <a:rPr sz="1600" dirty="0">
                <a:latin typeface="Arial"/>
                <a:cs typeface="Arial"/>
              </a:rPr>
              <a:t>and</a:t>
            </a:r>
            <a:r>
              <a:rPr sz="1600" spc="65" dirty="0">
                <a:latin typeface="Arial"/>
                <a:cs typeface="Arial"/>
              </a:rPr>
              <a:t>  </a:t>
            </a:r>
            <a:r>
              <a:rPr sz="1600" dirty="0">
                <a:latin typeface="Arial"/>
                <a:cs typeface="Arial"/>
              </a:rPr>
              <a:t>reduced</a:t>
            </a:r>
            <a:r>
              <a:rPr sz="1600" spc="60" dirty="0">
                <a:latin typeface="Arial"/>
                <a:cs typeface="Arial"/>
              </a:rPr>
              <a:t>  </a:t>
            </a:r>
            <a:r>
              <a:rPr sz="1600" spc="-10" dirty="0">
                <a:latin typeface="Arial"/>
                <a:cs typeface="Arial"/>
              </a:rPr>
              <a:t>infertility </a:t>
            </a:r>
            <a:r>
              <a:rPr sz="1600" dirty="0">
                <a:latin typeface="Arial"/>
                <a:cs typeface="Arial"/>
              </a:rPr>
              <a:t>(Breton</a:t>
            </a:r>
            <a:r>
              <a:rPr sz="1600" spc="-20" dirty="0">
                <a:latin typeface="Arial"/>
                <a:cs typeface="Arial"/>
              </a:rPr>
              <a:t> </a:t>
            </a:r>
            <a:r>
              <a:rPr sz="1600" i="1" dirty="0">
                <a:latin typeface="Arial"/>
                <a:cs typeface="Arial"/>
              </a:rPr>
              <a:t>et</a:t>
            </a:r>
            <a:r>
              <a:rPr sz="1600" i="1" spc="-25" dirty="0">
                <a:latin typeface="Arial"/>
                <a:cs typeface="Arial"/>
              </a:rPr>
              <a:t> </a:t>
            </a:r>
            <a:r>
              <a:rPr sz="1600" i="1" dirty="0">
                <a:latin typeface="Arial"/>
                <a:cs typeface="Arial"/>
              </a:rPr>
              <a:t>al.</a:t>
            </a:r>
            <a:r>
              <a:rPr sz="1600" dirty="0">
                <a:latin typeface="Arial"/>
                <a:cs typeface="Arial"/>
              </a:rPr>
              <a:t>,</a:t>
            </a:r>
            <a:r>
              <a:rPr sz="1600" spc="-25" dirty="0">
                <a:latin typeface="Arial"/>
                <a:cs typeface="Arial"/>
              </a:rPr>
              <a:t> </a:t>
            </a:r>
            <a:r>
              <a:rPr sz="1600" spc="-10" dirty="0">
                <a:latin typeface="Arial"/>
                <a:cs typeface="Arial"/>
              </a:rPr>
              <a:t>2022).</a:t>
            </a:r>
            <a:endParaRPr sz="1600">
              <a:latin typeface="Arial"/>
              <a:cs typeface="Arial"/>
            </a:endParaRPr>
          </a:p>
        </p:txBody>
      </p:sp>
      <p:grpSp>
        <p:nvGrpSpPr>
          <p:cNvPr id="7" name="object 7"/>
          <p:cNvGrpSpPr/>
          <p:nvPr/>
        </p:nvGrpSpPr>
        <p:grpSpPr>
          <a:xfrm>
            <a:off x="830580" y="1432560"/>
            <a:ext cx="5169535" cy="4596765"/>
            <a:chOff x="830580" y="1432560"/>
            <a:chExt cx="5169535" cy="4596765"/>
          </a:xfrm>
        </p:grpSpPr>
        <p:pic>
          <p:nvPicPr>
            <p:cNvPr id="8" name="object 8"/>
            <p:cNvPicPr/>
            <p:nvPr/>
          </p:nvPicPr>
          <p:blipFill>
            <a:blip r:embed="rId2" cstate="print"/>
            <a:stretch>
              <a:fillRect/>
            </a:stretch>
          </p:blipFill>
          <p:spPr>
            <a:xfrm>
              <a:off x="830580" y="1432560"/>
              <a:ext cx="5169408" cy="4596384"/>
            </a:xfrm>
            <a:prstGeom prst="rect">
              <a:avLst/>
            </a:prstGeom>
          </p:spPr>
        </p:pic>
        <p:pic>
          <p:nvPicPr>
            <p:cNvPr id="9" name="object 9"/>
            <p:cNvPicPr/>
            <p:nvPr/>
          </p:nvPicPr>
          <p:blipFill>
            <a:blip r:embed="rId3" cstate="print"/>
            <a:stretch>
              <a:fillRect/>
            </a:stretch>
          </p:blipFill>
          <p:spPr>
            <a:xfrm>
              <a:off x="895007" y="1496504"/>
              <a:ext cx="4991735" cy="4418837"/>
            </a:xfrm>
            <a:prstGeom prst="rect">
              <a:avLst/>
            </a:prstGeom>
          </p:spPr>
        </p:pic>
        <p:sp>
          <p:nvSpPr>
            <p:cNvPr id="10" name="object 10"/>
            <p:cNvSpPr/>
            <p:nvPr/>
          </p:nvSpPr>
          <p:spPr>
            <a:xfrm>
              <a:off x="875957" y="1477454"/>
              <a:ext cx="5029835" cy="4457065"/>
            </a:xfrm>
            <a:custGeom>
              <a:avLst/>
              <a:gdLst/>
              <a:ahLst/>
              <a:cxnLst/>
              <a:rect l="l" t="t" r="r" b="b"/>
              <a:pathLst>
                <a:path w="5029835" h="4457065">
                  <a:moveTo>
                    <a:pt x="0" y="4456937"/>
                  </a:moveTo>
                  <a:lnTo>
                    <a:pt x="5029835" y="4456937"/>
                  </a:lnTo>
                  <a:lnTo>
                    <a:pt x="5029835" y="0"/>
                  </a:lnTo>
                  <a:lnTo>
                    <a:pt x="0" y="0"/>
                  </a:lnTo>
                  <a:lnTo>
                    <a:pt x="0" y="4456937"/>
                  </a:lnTo>
                  <a:close/>
                </a:path>
              </a:pathLst>
            </a:custGeom>
            <a:ln w="38100">
              <a:solidFill>
                <a:srgbClr val="000000"/>
              </a:solidFill>
            </a:ln>
          </p:spPr>
          <p:txBody>
            <a:bodyPr wrap="square" lIns="0" tIns="0" rIns="0" bIns="0" rtlCol="0"/>
            <a:lstStyle/>
            <a:p>
              <a:endParaRPr/>
            </a:p>
          </p:txBody>
        </p:sp>
      </p:grpSp>
      <p:sp>
        <p:nvSpPr>
          <p:cNvPr id="11" name="object 11"/>
          <p:cNvSpPr txBox="1"/>
          <p:nvPr/>
        </p:nvSpPr>
        <p:spPr>
          <a:xfrm>
            <a:off x="2126107" y="6230213"/>
            <a:ext cx="252984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7B80"/>
                </a:solidFill>
                <a:latin typeface="Arial"/>
                <a:cs typeface="Arial"/>
              </a:rPr>
              <a:t>(Source:</a:t>
            </a:r>
            <a:r>
              <a:rPr sz="1800" spc="-65" dirty="0">
                <a:solidFill>
                  <a:srgbClr val="FF7B80"/>
                </a:solidFill>
                <a:latin typeface="Arial"/>
                <a:cs typeface="Arial"/>
              </a:rPr>
              <a:t> </a:t>
            </a:r>
            <a:r>
              <a:rPr sz="1800" spc="-10" dirty="0">
                <a:solidFill>
                  <a:srgbClr val="FF7B80"/>
                </a:solidFill>
                <a:latin typeface="Arial"/>
                <a:cs typeface="Arial"/>
              </a:rPr>
              <a:t>GOV.UK,</a:t>
            </a:r>
            <a:r>
              <a:rPr sz="1800" spc="-60" dirty="0">
                <a:solidFill>
                  <a:srgbClr val="FF7B80"/>
                </a:solidFill>
                <a:latin typeface="Arial"/>
                <a:cs typeface="Arial"/>
              </a:rPr>
              <a:t> </a:t>
            </a:r>
            <a:r>
              <a:rPr sz="1800" spc="-20" dirty="0">
                <a:solidFill>
                  <a:srgbClr val="FF7B80"/>
                </a:solidFill>
                <a:latin typeface="Arial"/>
                <a:cs typeface="Arial"/>
              </a:rPr>
              <a:t>2024)</a:t>
            </a:r>
            <a:endParaRPr sz="1800">
              <a:latin typeface="Arial"/>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D9F1D0"/>
          </a:solidFill>
        </p:spPr>
        <p:txBody>
          <a:bodyPr wrap="square" lIns="0" tIns="0" rIns="0" bIns="0" rtlCol="0"/>
          <a:lstStyle/>
          <a:p>
            <a:endParaRPr/>
          </a:p>
        </p:txBody>
      </p:sp>
      <p:graphicFrame>
        <p:nvGraphicFramePr>
          <p:cNvPr id="3" name="object 3"/>
          <p:cNvGraphicFramePr>
            <a:graphicFrameLocks noGrp="1"/>
          </p:cNvGraphicFramePr>
          <p:nvPr/>
        </p:nvGraphicFramePr>
        <p:xfrm>
          <a:off x="394970" y="1324610"/>
          <a:ext cx="11384280" cy="5356859"/>
        </p:xfrm>
        <a:graphic>
          <a:graphicData uri="http://schemas.openxmlformats.org/drawingml/2006/table">
            <a:tbl>
              <a:tblPr firstRow="1" bandRow="1">
                <a:tableStyleId>{2D5ABB26-0587-4C30-8999-92F81FD0307C}</a:tableStyleId>
              </a:tblPr>
              <a:tblGrid>
                <a:gridCol w="3794760">
                  <a:extLst>
                    <a:ext uri="{9D8B030D-6E8A-4147-A177-3AD203B41FA5}">
                      <a16:colId xmlns:a16="http://schemas.microsoft.com/office/drawing/2014/main" val="20000"/>
                    </a:ext>
                  </a:extLst>
                </a:gridCol>
                <a:gridCol w="3794760">
                  <a:extLst>
                    <a:ext uri="{9D8B030D-6E8A-4147-A177-3AD203B41FA5}">
                      <a16:colId xmlns:a16="http://schemas.microsoft.com/office/drawing/2014/main" val="20001"/>
                    </a:ext>
                  </a:extLst>
                </a:gridCol>
                <a:gridCol w="3794760">
                  <a:extLst>
                    <a:ext uri="{9D8B030D-6E8A-4147-A177-3AD203B41FA5}">
                      <a16:colId xmlns:a16="http://schemas.microsoft.com/office/drawing/2014/main" val="20002"/>
                    </a:ext>
                  </a:extLst>
                </a:gridCol>
              </a:tblGrid>
              <a:tr h="398145">
                <a:tc>
                  <a:txBody>
                    <a:bodyPr/>
                    <a:lstStyle/>
                    <a:p>
                      <a:pPr algn="ctr">
                        <a:lnSpc>
                          <a:spcPct val="100000"/>
                        </a:lnSpc>
                        <a:spcBef>
                          <a:spcPts val="215"/>
                        </a:spcBef>
                      </a:pPr>
                      <a:r>
                        <a:rPr sz="1800" b="1" spc="80" dirty="0">
                          <a:solidFill>
                            <a:srgbClr val="FFFFFF"/>
                          </a:solidFill>
                          <a:latin typeface="Calibri"/>
                          <a:cs typeface="Calibri"/>
                        </a:rPr>
                        <a:t>Aims</a:t>
                      </a:r>
                      <a:endParaRPr sz="1800">
                        <a:latin typeface="Calibri"/>
                        <a:cs typeface="Calibri"/>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96B65E"/>
                    </a:solidFill>
                  </a:tcPr>
                </a:tc>
                <a:tc>
                  <a:txBody>
                    <a:bodyPr/>
                    <a:lstStyle/>
                    <a:p>
                      <a:pPr marL="957580">
                        <a:lnSpc>
                          <a:spcPct val="100000"/>
                        </a:lnSpc>
                        <a:spcBef>
                          <a:spcPts val="215"/>
                        </a:spcBef>
                      </a:pPr>
                      <a:r>
                        <a:rPr sz="1800" b="1" spc="50" dirty="0">
                          <a:solidFill>
                            <a:srgbClr val="FFFFFF"/>
                          </a:solidFill>
                          <a:latin typeface="Calibri"/>
                          <a:cs typeface="Calibri"/>
                        </a:rPr>
                        <a:t>SMART</a:t>
                      </a:r>
                      <a:r>
                        <a:rPr sz="1800" b="1" spc="-50" dirty="0">
                          <a:solidFill>
                            <a:srgbClr val="FFFFFF"/>
                          </a:solidFill>
                          <a:latin typeface="Calibri"/>
                          <a:cs typeface="Calibri"/>
                        </a:rPr>
                        <a:t> </a:t>
                      </a:r>
                      <a:r>
                        <a:rPr sz="1800" b="1" spc="75" dirty="0">
                          <a:solidFill>
                            <a:srgbClr val="FFFFFF"/>
                          </a:solidFill>
                          <a:latin typeface="Calibri"/>
                          <a:cs typeface="Calibri"/>
                        </a:rPr>
                        <a:t>Objectives</a:t>
                      </a:r>
                      <a:endParaRPr sz="1800">
                        <a:latin typeface="Calibri"/>
                        <a:cs typeface="Calibri"/>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96B65E"/>
                    </a:solidFill>
                  </a:tcPr>
                </a:tc>
                <a:tc>
                  <a:txBody>
                    <a:bodyPr/>
                    <a:lstStyle/>
                    <a:p>
                      <a:pPr marL="3175" algn="ctr">
                        <a:lnSpc>
                          <a:spcPct val="100000"/>
                        </a:lnSpc>
                        <a:spcBef>
                          <a:spcPts val="215"/>
                        </a:spcBef>
                      </a:pPr>
                      <a:r>
                        <a:rPr sz="1800" b="1" spc="65" dirty="0">
                          <a:solidFill>
                            <a:srgbClr val="FFFFFF"/>
                          </a:solidFill>
                          <a:latin typeface="Calibri"/>
                          <a:cs typeface="Calibri"/>
                        </a:rPr>
                        <a:t>Benefits</a:t>
                      </a:r>
                      <a:endParaRPr sz="1800">
                        <a:latin typeface="Calibri"/>
                        <a:cs typeface="Calibri"/>
                      </a:endParaRPr>
                    </a:p>
                  </a:txBody>
                  <a:tcPr marL="0" marR="0" marT="2730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96B65E"/>
                    </a:solidFill>
                  </a:tcPr>
                </a:tc>
                <a:extLst>
                  <a:ext uri="{0D108BD9-81ED-4DB2-BD59-A6C34878D82A}">
                    <a16:rowId xmlns:a16="http://schemas.microsoft.com/office/drawing/2014/main" val="10000"/>
                  </a:ext>
                </a:extLst>
              </a:tr>
              <a:tr h="1555750">
                <a:tc>
                  <a:txBody>
                    <a:bodyPr/>
                    <a:lstStyle/>
                    <a:p>
                      <a:pPr>
                        <a:lnSpc>
                          <a:spcPct val="100000"/>
                        </a:lnSpc>
                        <a:spcBef>
                          <a:spcPts val="310"/>
                        </a:spcBef>
                      </a:pPr>
                      <a:endParaRPr sz="1800">
                        <a:latin typeface="Times New Roman"/>
                        <a:cs typeface="Times New Roman"/>
                      </a:endParaRPr>
                    </a:p>
                    <a:p>
                      <a:pPr algn="ctr">
                        <a:lnSpc>
                          <a:spcPct val="100000"/>
                        </a:lnSpc>
                      </a:pPr>
                      <a:r>
                        <a:rPr sz="1800" spc="80" dirty="0">
                          <a:latin typeface="Calibri"/>
                          <a:cs typeface="Calibri"/>
                        </a:rPr>
                        <a:t>Reduce</a:t>
                      </a:r>
                      <a:r>
                        <a:rPr sz="1800" spc="-30" dirty="0">
                          <a:latin typeface="Calibri"/>
                          <a:cs typeface="Calibri"/>
                        </a:rPr>
                        <a:t> </a:t>
                      </a:r>
                      <a:r>
                        <a:rPr sz="1800" spc="55" dirty="0">
                          <a:latin typeface="Calibri"/>
                          <a:cs typeface="Calibri"/>
                        </a:rPr>
                        <a:t>smoking</a:t>
                      </a:r>
                      <a:r>
                        <a:rPr sz="1800" spc="-50" dirty="0">
                          <a:latin typeface="Calibri"/>
                          <a:cs typeface="Calibri"/>
                        </a:rPr>
                        <a:t> </a:t>
                      </a:r>
                      <a:r>
                        <a:rPr sz="1800" spc="-10" dirty="0">
                          <a:latin typeface="Calibri"/>
                          <a:cs typeface="Calibri"/>
                        </a:rPr>
                        <a:t>prevalence</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0E0CD"/>
                    </a:solidFill>
                  </a:tcPr>
                </a:tc>
                <a:tc>
                  <a:txBody>
                    <a:bodyPr/>
                    <a:lstStyle/>
                    <a:p>
                      <a:pPr>
                        <a:lnSpc>
                          <a:spcPct val="100000"/>
                        </a:lnSpc>
                        <a:spcBef>
                          <a:spcPts val="310"/>
                        </a:spcBef>
                      </a:pPr>
                      <a:endParaRPr sz="1800">
                        <a:latin typeface="Times New Roman"/>
                        <a:cs typeface="Times New Roman"/>
                      </a:endParaRPr>
                    </a:p>
                    <a:p>
                      <a:pPr marL="133350" marR="128270" algn="ctr">
                        <a:lnSpc>
                          <a:spcPct val="100000"/>
                        </a:lnSpc>
                      </a:pPr>
                      <a:r>
                        <a:rPr sz="1800" dirty="0">
                          <a:latin typeface="Calibri"/>
                          <a:cs typeface="Calibri"/>
                        </a:rPr>
                        <a:t>Achieve</a:t>
                      </a:r>
                      <a:r>
                        <a:rPr sz="1800" spc="65" dirty="0">
                          <a:latin typeface="Calibri"/>
                          <a:cs typeface="Calibri"/>
                        </a:rPr>
                        <a:t> </a:t>
                      </a:r>
                      <a:r>
                        <a:rPr sz="1800" spc="85" dirty="0">
                          <a:latin typeface="Calibri"/>
                          <a:cs typeface="Calibri"/>
                        </a:rPr>
                        <a:t>a</a:t>
                      </a:r>
                      <a:r>
                        <a:rPr sz="1800" spc="90" dirty="0">
                          <a:latin typeface="Calibri"/>
                          <a:cs typeface="Calibri"/>
                        </a:rPr>
                        <a:t> 10% </a:t>
                      </a:r>
                      <a:r>
                        <a:rPr sz="1800" dirty="0">
                          <a:latin typeface="Calibri"/>
                          <a:cs typeface="Calibri"/>
                        </a:rPr>
                        <a:t>reduction</a:t>
                      </a:r>
                      <a:r>
                        <a:rPr sz="1800" spc="75" dirty="0">
                          <a:latin typeface="Calibri"/>
                          <a:cs typeface="Calibri"/>
                        </a:rPr>
                        <a:t> </a:t>
                      </a:r>
                      <a:r>
                        <a:rPr sz="1800" dirty="0">
                          <a:latin typeface="Calibri"/>
                          <a:cs typeface="Calibri"/>
                        </a:rPr>
                        <a:t>in</a:t>
                      </a:r>
                      <a:r>
                        <a:rPr sz="1800" spc="70" dirty="0">
                          <a:latin typeface="Calibri"/>
                          <a:cs typeface="Calibri"/>
                        </a:rPr>
                        <a:t> </a:t>
                      </a:r>
                      <a:r>
                        <a:rPr sz="1800" spc="50" dirty="0">
                          <a:latin typeface="Calibri"/>
                          <a:cs typeface="Calibri"/>
                        </a:rPr>
                        <a:t>smoking </a:t>
                      </a:r>
                      <a:r>
                        <a:rPr sz="1800" spc="55" dirty="0">
                          <a:latin typeface="Calibri"/>
                          <a:cs typeface="Calibri"/>
                        </a:rPr>
                        <a:t>among</a:t>
                      </a:r>
                      <a:r>
                        <a:rPr sz="1800" spc="85" dirty="0">
                          <a:latin typeface="Calibri"/>
                          <a:cs typeface="Calibri"/>
                        </a:rPr>
                        <a:t> </a:t>
                      </a:r>
                      <a:r>
                        <a:rPr sz="1800" dirty="0">
                          <a:latin typeface="Calibri"/>
                          <a:cs typeface="Calibri"/>
                        </a:rPr>
                        <a:t>18-24-year-</a:t>
                      </a:r>
                      <a:r>
                        <a:rPr sz="1800" spc="80" dirty="0">
                          <a:latin typeface="Calibri"/>
                          <a:cs typeface="Calibri"/>
                        </a:rPr>
                        <a:t>olds</a:t>
                      </a:r>
                      <a:r>
                        <a:rPr sz="1800" spc="100" dirty="0">
                          <a:latin typeface="Calibri"/>
                          <a:cs typeface="Calibri"/>
                        </a:rPr>
                        <a:t> </a:t>
                      </a:r>
                      <a:r>
                        <a:rPr sz="1800" dirty="0">
                          <a:latin typeface="Calibri"/>
                          <a:cs typeface="Calibri"/>
                        </a:rPr>
                        <a:t>within</a:t>
                      </a:r>
                      <a:r>
                        <a:rPr sz="1800" spc="90" dirty="0">
                          <a:latin typeface="Calibri"/>
                          <a:cs typeface="Calibri"/>
                        </a:rPr>
                        <a:t> </a:t>
                      </a:r>
                      <a:r>
                        <a:rPr sz="1800" spc="-25" dirty="0">
                          <a:latin typeface="Calibri"/>
                          <a:cs typeface="Calibri"/>
                        </a:rPr>
                        <a:t>12 </a:t>
                      </a:r>
                      <a:r>
                        <a:rPr sz="1800" spc="50" dirty="0">
                          <a:latin typeface="Calibri"/>
                          <a:cs typeface="Calibri"/>
                        </a:rPr>
                        <a:t>months,</a:t>
                      </a:r>
                      <a:r>
                        <a:rPr sz="1800" spc="-20" dirty="0">
                          <a:latin typeface="Calibri"/>
                          <a:cs typeface="Calibri"/>
                        </a:rPr>
                        <a:t> </a:t>
                      </a:r>
                      <a:r>
                        <a:rPr sz="1800" spc="60" dirty="0">
                          <a:latin typeface="Calibri"/>
                          <a:cs typeface="Calibri"/>
                        </a:rPr>
                        <a:t>measured</a:t>
                      </a:r>
                      <a:r>
                        <a:rPr sz="1800" spc="-5" dirty="0">
                          <a:latin typeface="Calibri"/>
                          <a:cs typeface="Calibri"/>
                        </a:rPr>
                        <a:t> </a:t>
                      </a:r>
                      <a:r>
                        <a:rPr sz="1800" dirty="0">
                          <a:latin typeface="Calibri"/>
                          <a:cs typeface="Calibri"/>
                        </a:rPr>
                        <a:t>through</a:t>
                      </a:r>
                      <a:r>
                        <a:rPr sz="1800" spc="-30" dirty="0">
                          <a:latin typeface="Calibri"/>
                          <a:cs typeface="Calibri"/>
                        </a:rPr>
                        <a:t> </a:t>
                      </a:r>
                      <a:r>
                        <a:rPr sz="1800" spc="110" dirty="0">
                          <a:latin typeface="Calibri"/>
                          <a:cs typeface="Calibri"/>
                        </a:rPr>
                        <a:t>ONS </a:t>
                      </a:r>
                      <a:r>
                        <a:rPr sz="1800" dirty="0">
                          <a:latin typeface="Calibri"/>
                          <a:cs typeface="Calibri"/>
                        </a:rPr>
                        <a:t>survey</a:t>
                      </a:r>
                      <a:r>
                        <a:rPr sz="1800" spc="170" dirty="0">
                          <a:latin typeface="Calibri"/>
                          <a:cs typeface="Calibri"/>
                        </a:rPr>
                        <a:t> </a:t>
                      </a:r>
                      <a:r>
                        <a:rPr sz="1800" spc="-10" dirty="0">
                          <a:latin typeface="Calibri"/>
                          <a:cs typeface="Calibri"/>
                        </a:rPr>
                        <a:t>data.</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0E0CD"/>
                    </a:solidFill>
                  </a:tcPr>
                </a:tc>
                <a:tc>
                  <a:txBody>
                    <a:bodyPr/>
                    <a:lstStyle/>
                    <a:p>
                      <a:pPr>
                        <a:lnSpc>
                          <a:spcPct val="100000"/>
                        </a:lnSpc>
                        <a:spcBef>
                          <a:spcPts val="310"/>
                        </a:spcBef>
                      </a:pPr>
                      <a:endParaRPr sz="1800">
                        <a:latin typeface="Times New Roman"/>
                        <a:cs typeface="Times New Roman"/>
                      </a:endParaRPr>
                    </a:p>
                    <a:p>
                      <a:pPr marL="314960" marR="307975" algn="ctr">
                        <a:lnSpc>
                          <a:spcPct val="100000"/>
                        </a:lnSpc>
                      </a:pPr>
                      <a:r>
                        <a:rPr sz="1800" dirty="0">
                          <a:latin typeface="Calibri"/>
                          <a:cs typeface="Calibri"/>
                        </a:rPr>
                        <a:t>Fewer</a:t>
                      </a:r>
                      <a:r>
                        <a:rPr sz="1800" spc="20" dirty="0">
                          <a:latin typeface="Calibri"/>
                          <a:cs typeface="Calibri"/>
                        </a:rPr>
                        <a:t> </a:t>
                      </a:r>
                      <a:r>
                        <a:rPr sz="1800" dirty="0">
                          <a:latin typeface="Calibri"/>
                          <a:cs typeface="Calibri"/>
                        </a:rPr>
                        <a:t>young </a:t>
                      </a:r>
                      <a:r>
                        <a:rPr sz="1800" spc="55" dirty="0">
                          <a:latin typeface="Calibri"/>
                          <a:cs typeface="Calibri"/>
                        </a:rPr>
                        <a:t>adults</a:t>
                      </a:r>
                      <a:r>
                        <a:rPr sz="1800" spc="40" dirty="0">
                          <a:latin typeface="Calibri"/>
                          <a:cs typeface="Calibri"/>
                        </a:rPr>
                        <a:t> </a:t>
                      </a:r>
                      <a:r>
                        <a:rPr sz="1800" spc="60" dirty="0">
                          <a:latin typeface="Calibri"/>
                          <a:cs typeface="Calibri"/>
                        </a:rPr>
                        <a:t>smoking</a:t>
                      </a:r>
                      <a:r>
                        <a:rPr sz="1800" spc="5" dirty="0">
                          <a:latin typeface="Calibri"/>
                          <a:cs typeface="Calibri"/>
                        </a:rPr>
                        <a:t> </a:t>
                      </a:r>
                      <a:r>
                        <a:rPr sz="1800" spc="-20" dirty="0">
                          <a:latin typeface="Calibri"/>
                          <a:cs typeface="Calibri"/>
                        </a:rPr>
                        <a:t>will </a:t>
                      </a:r>
                      <a:r>
                        <a:rPr sz="1800" dirty="0">
                          <a:latin typeface="Calibri"/>
                          <a:cs typeface="Calibri"/>
                        </a:rPr>
                        <a:t>improve</a:t>
                      </a:r>
                      <a:r>
                        <a:rPr sz="1800" spc="95" dirty="0">
                          <a:latin typeface="Calibri"/>
                          <a:cs typeface="Calibri"/>
                        </a:rPr>
                        <a:t> </a:t>
                      </a:r>
                      <a:r>
                        <a:rPr sz="1800" dirty="0">
                          <a:latin typeface="Calibri"/>
                          <a:cs typeface="Calibri"/>
                        </a:rPr>
                        <a:t>respiratory</a:t>
                      </a:r>
                      <a:r>
                        <a:rPr sz="1800" spc="145" dirty="0">
                          <a:latin typeface="Calibri"/>
                          <a:cs typeface="Calibri"/>
                        </a:rPr>
                        <a:t> </a:t>
                      </a:r>
                      <a:r>
                        <a:rPr sz="1800" dirty="0">
                          <a:latin typeface="Calibri"/>
                          <a:cs typeface="Calibri"/>
                        </a:rPr>
                        <a:t>health</a:t>
                      </a:r>
                      <a:r>
                        <a:rPr sz="1800" spc="145" dirty="0">
                          <a:latin typeface="Calibri"/>
                          <a:cs typeface="Calibri"/>
                        </a:rPr>
                        <a:t> </a:t>
                      </a:r>
                      <a:r>
                        <a:rPr sz="1800" spc="30" dirty="0">
                          <a:latin typeface="Calibri"/>
                          <a:cs typeface="Calibri"/>
                        </a:rPr>
                        <a:t>and </a:t>
                      </a:r>
                      <a:r>
                        <a:rPr sz="1800" spc="50" dirty="0">
                          <a:latin typeface="Calibri"/>
                          <a:cs typeface="Calibri"/>
                        </a:rPr>
                        <a:t>reduce</a:t>
                      </a:r>
                      <a:r>
                        <a:rPr sz="1800" spc="-45" dirty="0">
                          <a:latin typeface="Calibri"/>
                          <a:cs typeface="Calibri"/>
                        </a:rPr>
                        <a:t> </a:t>
                      </a:r>
                      <a:r>
                        <a:rPr sz="1800" spc="145" dirty="0">
                          <a:latin typeface="Calibri"/>
                          <a:cs typeface="Calibri"/>
                        </a:rPr>
                        <a:t>NHS</a:t>
                      </a:r>
                      <a:r>
                        <a:rPr sz="1800" spc="-50" dirty="0">
                          <a:latin typeface="Calibri"/>
                          <a:cs typeface="Calibri"/>
                        </a:rPr>
                        <a:t> </a:t>
                      </a:r>
                      <a:r>
                        <a:rPr sz="1800" spc="-10" dirty="0">
                          <a:latin typeface="Calibri"/>
                          <a:cs typeface="Calibri"/>
                        </a:rPr>
                        <a:t>burden.</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0E0CD"/>
                    </a:solidFill>
                  </a:tcPr>
                </a:tc>
                <a:extLst>
                  <a:ext uri="{0D108BD9-81ED-4DB2-BD59-A6C34878D82A}">
                    <a16:rowId xmlns:a16="http://schemas.microsoft.com/office/drawing/2014/main" val="10001"/>
                  </a:ext>
                </a:extLst>
              </a:tr>
              <a:tr h="1555750">
                <a:tc>
                  <a:txBody>
                    <a:bodyPr/>
                    <a:lstStyle/>
                    <a:p>
                      <a:pPr>
                        <a:lnSpc>
                          <a:spcPct val="100000"/>
                        </a:lnSpc>
                        <a:spcBef>
                          <a:spcPts val="310"/>
                        </a:spcBef>
                      </a:pPr>
                      <a:endParaRPr sz="1800">
                        <a:latin typeface="Times New Roman"/>
                        <a:cs typeface="Times New Roman"/>
                      </a:endParaRPr>
                    </a:p>
                    <a:p>
                      <a:pPr algn="ctr">
                        <a:lnSpc>
                          <a:spcPct val="100000"/>
                        </a:lnSpc>
                      </a:pPr>
                      <a:r>
                        <a:rPr sz="1800" spc="65" dirty="0">
                          <a:latin typeface="Calibri"/>
                          <a:cs typeface="Calibri"/>
                        </a:rPr>
                        <a:t>Increase</a:t>
                      </a:r>
                      <a:r>
                        <a:rPr sz="1800" spc="-10" dirty="0">
                          <a:latin typeface="Calibri"/>
                          <a:cs typeface="Calibri"/>
                        </a:rPr>
                        <a:t> </a:t>
                      </a:r>
                      <a:r>
                        <a:rPr sz="1800" dirty="0">
                          <a:latin typeface="Calibri"/>
                          <a:cs typeface="Calibri"/>
                        </a:rPr>
                        <a:t>quit</a:t>
                      </a:r>
                      <a:r>
                        <a:rPr sz="1800" spc="-15" dirty="0">
                          <a:latin typeface="Calibri"/>
                          <a:cs typeface="Calibri"/>
                        </a:rPr>
                        <a:t> </a:t>
                      </a:r>
                      <a:r>
                        <a:rPr sz="1800" spc="-10" dirty="0">
                          <a:latin typeface="Calibri"/>
                          <a:cs typeface="Calibri"/>
                        </a:rPr>
                        <a:t>attempts</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9F0E8"/>
                    </a:solidFill>
                  </a:tcPr>
                </a:tc>
                <a:tc>
                  <a:txBody>
                    <a:bodyPr/>
                    <a:lstStyle/>
                    <a:p>
                      <a:pPr>
                        <a:lnSpc>
                          <a:spcPct val="100000"/>
                        </a:lnSpc>
                        <a:spcBef>
                          <a:spcPts val="310"/>
                        </a:spcBef>
                      </a:pPr>
                      <a:endParaRPr sz="1800">
                        <a:latin typeface="Times New Roman"/>
                        <a:cs typeface="Times New Roman"/>
                      </a:endParaRPr>
                    </a:p>
                    <a:p>
                      <a:pPr marL="105410" marR="100965" algn="ctr">
                        <a:lnSpc>
                          <a:spcPct val="100000"/>
                        </a:lnSpc>
                      </a:pPr>
                      <a:r>
                        <a:rPr sz="1800" spc="65" dirty="0">
                          <a:latin typeface="Calibri"/>
                          <a:cs typeface="Calibri"/>
                        </a:rPr>
                        <a:t>Boost</a:t>
                      </a:r>
                      <a:r>
                        <a:rPr sz="1800" spc="-35" dirty="0">
                          <a:latin typeface="Calibri"/>
                          <a:cs typeface="Calibri"/>
                        </a:rPr>
                        <a:t> </a:t>
                      </a:r>
                      <a:r>
                        <a:rPr sz="1800" dirty="0">
                          <a:latin typeface="Calibri"/>
                          <a:cs typeface="Calibri"/>
                        </a:rPr>
                        <a:t>referrals</a:t>
                      </a:r>
                      <a:r>
                        <a:rPr sz="1800" spc="5" dirty="0">
                          <a:latin typeface="Calibri"/>
                          <a:cs typeface="Calibri"/>
                        </a:rPr>
                        <a:t> </a:t>
                      </a:r>
                      <a:r>
                        <a:rPr sz="1800" dirty="0">
                          <a:latin typeface="Calibri"/>
                          <a:cs typeface="Calibri"/>
                        </a:rPr>
                        <a:t>to</a:t>
                      </a:r>
                      <a:r>
                        <a:rPr sz="1800" spc="5" dirty="0">
                          <a:latin typeface="Calibri"/>
                          <a:cs typeface="Calibri"/>
                        </a:rPr>
                        <a:t> </a:t>
                      </a:r>
                      <a:r>
                        <a:rPr sz="1800" spc="145" dirty="0">
                          <a:latin typeface="Calibri"/>
                          <a:cs typeface="Calibri"/>
                        </a:rPr>
                        <a:t>NHS</a:t>
                      </a:r>
                      <a:r>
                        <a:rPr sz="1800" spc="-5" dirty="0">
                          <a:latin typeface="Calibri"/>
                          <a:cs typeface="Calibri"/>
                        </a:rPr>
                        <a:t> </a:t>
                      </a:r>
                      <a:r>
                        <a:rPr sz="1800" spc="55" dirty="0">
                          <a:latin typeface="Calibri"/>
                          <a:cs typeface="Calibri"/>
                        </a:rPr>
                        <a:t>Stop</a:t>
                      </a:r>
                      <a:r>
                        <a:rPr sz="1800" dirty="0">
                          <a:latin typeface="Calibri"/>
                          <a:cs typeface="Calibri"/>
                        </a:rPr>
                        <a:t> </a:t>
                      </a:r>
                      <a:r>
                        <a:rPr sz="1800" spc="45" dirty="0">
                          <a:latin typeface="Calibri"/>
                          <a:cs typeface="Calibri"/>
                        </a:rPr>
                        <a:t>Smoking </a:t>
                      </a:r>
                      <a:r>
                        <a:rPr sz="1800" spc="75" dirty="0">
                          <a:latin typeface="Calibri"/>
                          <a:cs typeface="Calibri"/>
                        </a:rPr>
                        <a:t>Services</a:t>
                      </a:r>
                      <a:r>
                        <a:rPr sz="1800" spc="-20" dirty="0">
                          <a:latin typeface="Calibri"/>
                          <a:cs typeface="Calibri"/>
                        </a:rPr>
                        <a:t> </a:t>
                      </a:r>
                      <a:r>
                        <a:rPr sz="1800" dirty="0">
                          <a:latin typeface="Calibri"/>
                          <a:cs typeface="Calibri"/>
                        </a:rPr>
                        <a:t>by </a:t>
                      </a:r>
                      <a:r>
                        <a:rPr sz="1800" spc="90" dirty="0">
                          <a:latin typeface="Calibri"/>
                          <a:cs typeface="Calibri"/>
                        </a:rPr>
                        <a:t>20%</a:t>
                      </a:r>
                      <a:r>
                        <a:rPr sz="1800" spc="-5" dirty="0">
                          <a:latin typeface="Calibri"/>
                          <a:cs typeface="Calibri"/>
                        </a:rPr>
                        <a:t> </a:t>
                      </a:r>
                      <a:r>
                        <a:rPr sz="1800" dirty="0">
                          <a:latin typeface="Calibri"/>
                          <a:cs typeface="Calibri"/>
                        </a:rPr>
                        <a:t>in</a:t>
                      </a:r>
                      <a:r>
                        <a:rPr sz="1800" spc="-10" dirty="0">
                          <a:latin typeface="Calibri"/>
                          <a:cs typeface="Calibri"/>
                        </a:rPr>
                        <a:t> </a:t>
                      </a:r>
                      <a:r>
                        <a:rPr sz="1800" dirty="0">
                          <a:latin typeface="Calibri"/>
                          <a:cs typeface="Calibri"/>
                        </a:rPr>
                        <a:t>one</a:t>
                      </a:r>
                      <a:r>
                        <a:rPr sz="1800" spc="-20" dirty="0">
                          <a:latin typeface="Calibri"/>
                          <a:cs typeface="Calibri"/>
                        </a:rPr>
                        <a:t> </a:t>
                      </a:r>
                      <a:r>
                        <a:rPr sz="1800" dirty="0">
                          <a:latin typeface="Calibri"/>
                          <a:cs typeface="Calibri"/>
                        </a:rPr>
                        <a:t>year,</a:t>
                      </a:r>
                      <a:r>
                        <a:rPr sz="1800" spc="-20" dirty="0">
                          <a:latin typeface="Calibri"/>
                          <a:cs typeface="Calibri"/>
                        </a:rPr>
                        <a:t> </a:t>
                      </a:r>
                      <a:r>
                        <a:rPr sz="1800" spc="-10" dirty="0">
                          <a:latin typeface="Calibri"/>
                          <a:cs typeface="Calibri"/>
                        </a:rPr>
                        <a:t>tracked </a:t>
                      </a:r>
                      <a:r>
                        <a:rPr sz="1800" dirty="0">
                          <a:latin typeface="Calibri"/>
                          <a:cs typeface="Calibri"/>
                        </a:rPr>
                        <a:t>via</a:t>
                      </a:r>
                      <a:r>
                        <a:rPr sz="1800" spc="65" dirty="0">
                          <a:latin typeface="Calibri"/>
                          <a:cs typeface="Calibri"/>
                        </a:rPr>
                        <a:t> </a:t>
                      </a:r>
                      <a:r>
                        <a:rPr sz="1800" spc="60" dirty="0">
                          <a:latin typeface="Calibri"/>
                          <a:cs typeface="Calibri"/>
                        </a:rPr>
                        <a:t>service</a:t>
                      </a:r>
                      <a:r>
                        <a:rPr sz="1800" spc="45" dirty="0">
                          <a:latin typeface="Calibri"/>
                          <a:cs typeface="Calibri"/>
                        </a:rPr>
                        <a:t> </a:t>
                      </a:r>
                      <a:r>
                        <a:rPr sz="1800" dirty="0">
                          <a:latin typeface="Calibri"/>
                          <a:cs typeface="Calibri"/>
                        </a:rPr>
                        <a:t>uptake</a:t>
                      </a:r>
                      <a:r>
                        <a:rPr sz="1800" spc="75" dirty="0">
                          <a:latin typeface="Calibri"/>
                          <a:cs typeface="Calibri"/>
                        </a:rPr>
                        <a:t> </a:t>
                      </a:r>
                      <a:r>
                        <a:rPr sz="1800" spc="40" dirty="0">
                          <a:latin typeface="Calibri"/>
                          <a:cs typeface="Calibri"/>
                        </a:rPr>
                        <a:t>records.</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9F0E8"/>
                    </a:solidFill>
                  </a:tcPr>
                </a:tc>
                <a:tc>
                  <a:txBody>
                    <a:bodyPr/>
                    <a:lstStyle/>
                    <a:p>
                      <a:pPr>
                        <a:lnSpc>
                          <a:spcPct val="100000"/>
                        </a:lnSpc>
                        <a:spcBef>
                          <a:spcPts val="310"/>
                        </a:spcBef>
                      </a:pPr>
                      <a:endParaRPr sz="1800">
                        <a:latin typeface="Times New Roman"/>
                        <a:cs typeface="Times New Roman"/>
                      </a:endParaRPr>
                    </a:p>
                    <a:p>
                      <a:pPr marL="133350" marR="122555" indent="-4445" algn="ctr">
                        <a:lnSpc>
                          <a:spcPct val="100000"/>
                        </a:lnSpc>
                      </a:pPr>
                      <a:r>
                        <a:rPr sz="1800" spc="-20" dirty="0">
                          <a:latin typeface="Calibri"/>
                          <a:cs typeface="Calibri"/>
                        </a:rPr>
                        <a:t>More</a:t>
                      </a:r>
                      <a:r>
                        <a:rPr sz="1800" spc="35" dirty="0">
                          <a:latin typeface="Calibri"/>
                          <a:cs typeface="Calibri"/>
                        </a:rPr>
                        <a:t> </a:t>
                      </a:r>
                      <a:r>
                        <a:rPr sz="1800" dirty="0">
                          <a:latin typeface="Calibri"/>
                          <a:cs typeface="Calibri"/>
                        </a:rPr>
                        <a:t>quitting</a:t>
                      </a:r>
                      <a:r>
                        <a:rPr sz="1800" spc="50" dirty="0">
                          <a:latin typeface="Calibri"/>
                          <a:cs typeface="Calibri"/>
                        </a:rPr>
                        <a:t> </a:t>
                      </a:r>
                      <a:r>
                        <a:rPr sz="1800" dirty="0">
                          <a:latin typeface="Calibri"/>
                          <a:cs typeface="Calibri"/>
                        </a:rPr>
                        <a:t>attempts</a:t>
                      </a:r>
                      <a:r>
                        <a:rPr sz="1800" spc="114" dirty="0">
                          <a:latin typeface="Calibri"/>
                          <a:cs typeface="Calibri"/>
                        </a:rPr>
                        <a:t> </a:t>
                      </a:r>
                      <a:r>
                        <a:rPr sz="1800" spc="60" dirty="0">
                          <a:latin typeface="Calibri"/>
                          <a:cs typeface="Calibri"/>
                        </a:rPr>
                        <a:t>increase</a:t>
                      </a:r>
                      <a:r>
                        <a:rPr sz="1800" spc="50" dirty="0">
                          <a:latin typeface="Calibri"/>
                          <a:cs typeface="Calibri"/>
                        </a:rPr>
                        <a:t> </a:t>
                      </a:r>
                      <a:r>
                        <a:rPr sz="1800" spc="-25" dirty="0">
                          <a:latin typeface="Calibri"/>
                          <a:cs typeface="Calibri"/>
                        </a:rPr>
                        <a:t>the </a:t>
                      </a:r>
                      <a:r>
                        <a:rPr sz="1800" spc="105" dirty="0">
                          <a:latin typeface="Calibri"/>
                          <a:cs typeface="Calibri"/>
                        </a:rPr>
                        <a:t>chances</a:t>
                      </a:r>
                      <a:r>
                        <a:rPr sz="1800" spc="25" dirty="0">
                          <a:latin typeface="Calibri"/>
                          <a:cs typeface="Calibri"/>
                        </a:rPr>
                        <a:t> </a:t>
                      </a:r>
                      <a:r>
                        <a:rPr sz="1800" dirty="0">
                          <a:latin typeface="Calibri"/>
                          <a:cs typeface="Calibri"/>
                        </a:rPr>
                        <a:t>of</a:t>
                      </a:r>
                      <a:r>
                        <a:rPr sz="1800" spc="45" dirty="0">
                          <a:latin typeface="Calibri"/>
                          <a:cs typeface="Calibri"/>
                        </a:rPr>
                        <a:t> </a:t>
                      </a:r>
                      <a:r>
                        <a:rPr sz="1800" dirty="0">
                          <a:latin typeface="Calibri"/>
                          <a:cs typeface="Calibri"/>
                        </a:rPr>
                        <a:t>long-term</a:t>
                      </a:r>
                      <a:r>
                        <a:rPr sz="1800" spc="55" dirty="0">
                          <a:latin typeface="Calibri"/>
                          <a:cs typeface="Calibri"/>
                        </a:rPr>
                        <a:t> </a:t>
                      </a:r>
                      <a:r>
                        <a:rPr sz="1800" spc="75" dirty="0">
                          <a:latin typeface="Calibri"/>
                          <a:cs typeface="Calibri"/>
                        </a:rPr>
                        <a:t>cessation</a:t>
                      </a:r>
                      <a:r>
                        <a:rPr sz="1800" spc="35" dirty="0">
                          <a:latin typeface="Calibri"/>
                          <a:cs typeface="Calibri"/>
                        </a:rPr>
                        <a:t> and </a:t>
                      </a:r>
                      <a:r>
                        <a:rPr sz="1800" spc="10" dirty="0">
                          <a:latin typeface="Calibri"/>
                          <a:cs typeface="Calibri"/>
                        </a:rPr>
                        <a:t>healthier</a:t>
                      </a:r>
                      <a:r>
                        <a:rPr sz="1800" spc="65" dirty="0">
                          <a:latin typeface="Calibri"/>
                          <a:cs typeface="Calibri"/>
                        </a:rPr>
                        <a:t> </a:t>
                      </a:r>
                      <a:r>
                        <a:rPr sz="1800" spc="10" dirty="0">
                          <a:latin typeface="Calibri"/>
                          <a:cs typeface="Calibri"/>
                        </a:rPr>
                        <a:t>lifestyles</a:t>
                      </a:r>
                      <a:r>
                        <a:rPr sz="1800" spc="95" dirty="0">
                          <a:latin typeface="Calibri"/>
                          <a:cs typeface="Calibri"/>
                        </a:rPr>
                        <a:t> </a:t>
                      </a:r>
                      <a:r>
                        <a:rPr sz="1800" spc="60" dirty="0">
                          <a:latin typeface="Calibri"/>
                          <a:cs typeface="Calibri"/>
                        </a:rPr>
                        <a:t>(Jackson</a:t>
                      </a:r>
                      <a:r>
                        <a:rPr sz="1800" spc="80" dirty="0">
                          <a:latin typeface="Calibri"/>
                          <a:cs typeface="Calibri"/>
                        </a:rPr>
                        <a:t> </a:t>
                      </a:r>
                      <a:r>
                        <a:rPr sz="1800" i="1" spc="10" dirty="0">
                          <a:latin typeface="Calibri"/>
                          <a:cs typeface="Calibri"/>
                        </a:rPr>
                        <a:t>et</a:t>
                      </a:r>
                      <a:r>
                        <a:rPr sz="1800" i="1" spc="75" dirty="0">
                          <a:latin typeface="Calibri"/>
                          <a:cs typeface="Calibri"/>
                        </a:rPr>
                        <a:t> </a:t>
                      </a:r>
                      <a:r>
                        <a:rPr sz="1800" i="1" spc="30" dirty="0">
                          <a:latin typeface="Calibri"/>
                          <a:cs typeface="Calibri"/>
                        </a:rPr>
                        <a:t>al</a:t>
                      </a:r>
                      <a:r>
                        <a:rPr sz="1800" spc="30" dirty="0">
                          <a:latin typeface="Calibri"/>
                          <a:cs typeface="Calibri"/>
                        </a:rPr>
                        <a:t>., </a:t>
                      </a:r>
                      <a:r>
                        <a:rPr sz="1800" spc="-10" dirty="0">
                          <a:latin typeface="Calibri"/>
                          <a:cs typeface="Calibri"/>
                        </a:rPr>
                        <a:t>2024).</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9F0E8"/>
                    </a:solidFill>
                  </a:tcPr>
                </a:tc>
                <a:extLst>
                  <a:ext uri="{0D108BD9-81ED-4DB2-BD59-A6C34878D82A}">
                    <a16:rowId xmlns:a16="http://schemas.microsoft.com/office/drawing/2014/main" val="10002"/>
                  </a:ext>
                </a:extLst>
              </a:tr>
              <a:tr h="1847214">
                <a:tc>
                  <a:txBody>
                    <a:bodyPr/>
                    <a:lstStyle/>
                    <a:p>
                      <a:pPr>
                        <a:lnSpc>
                          <a:spcPct val="100000"/>
                        </a:lnSpc>
                        <a:spcBef>
                          <a:spcPts val="310"/>
                        </a:spcBef>
                      </a:pPr>
                      <a:endParaRPr sz="1800">
                        <a:latin typeface="Times New Roman"/>
                        <a:cs typeface="Times New Roman"/>
                      </a:endParaRPr>
                    </a:p>
                    <a:p>
                      <a:pPr algn="ctr">
                        <a:lnSpc>
                          <a:spcPct val="100000"/>
                        </a:lnSpc>
                      </a:pPr>
                      <a:r>
                        <a:rPr sz="1800" spc="85" dirty="0">
                          <a:latin typeface="Calibri"/>
                          <a:cs typeface="Calibri"/>
                        </a:rPr>
                        <a:t>Raise</a:t>
                      </a:r>
                      <a:r>
                        <a:rPr sz="1800" spc="-40" dirty="0">
                          <a:latin typeface="Calibri"/>
                          <a:cs typeface="Calibri"/>
                        </a:rPr>
                        <a:t> </a:t>
                      </a:r>
                      <a:r>
                        <a:rPr sz="1800" spc="60" dirty="0">
                          <a:latin typeface="Calibri"/>
                          <a:cs typeface="Calibri"/>
                        </a:rPr>
                        <a:t>awareness</a:t>
                      </a:r>
                      <a:r>
                        <a:rPr sz="1800" spc="-30" dirty="0">
                          <a:latin typeface="Calibri"/>
                          <a:cs typeface="Calibri"/>
                        </a:rPr>
                        <a:t> </a:t>
                      </a:r>
                      <a:r>
                        <a:rPr sz="1800" dirty="0">
                          <a:latin typeface="Calibri"/>
                          <a:cs typeface="Calibri"/>
                        </a:rPr>
                        <a:t>of</a:t>
                      </a:r>
                      <a:r>
                        <a:rPr sz="1800" spc="-40" dirty="0">
                          <a:latin typeface="Calibri"/>
                          <a:cs typeface="Calibri"/>
                        </a:rPr>
                        <a:t> </a:t>
                      </a:r>
                      <a:r>
                        <a:rPr sz="1800" spc="60" dirty="0">
                          <a:latin typeface="Calibri"/>
                          <a:cs typeface="Calibri"/>
                        </a:rPr>
                        <a:t>harms</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0E0CD"/>
                    </a:solidFill>
                  </a:tcPr>
                </a:tc>
                <a:tc>
                  <a:txBody>
                    <a:bodyPr/>
                    <a:lstStyle/>
                    <a:p>
                      <a:pPr>
                        <a:lnSpc>
                          <a:spcPct val="100000"/>
                        </a:lnSpc>
                        <a:spcBef>
                          <a:spcPts val="310"/>
                        </a:spcBef>
                      </a:pPr>
                      <a:endParaRPr sz="1800">
                        <a:latin typeface="Times New Roman"/>
                        <a:cs typeface="Times New Roman"/>
                      </a:endParaRPr>
                    </a:p>
                    <a:p>
                      <a:pPr marL="93345" marR="86995" algn="ctr">
                        <a:lnSpc>
                          <a:spcPct val="100000"/>
                        </a:lnSpc>
                      </a:pPr>
                      <a:r>
                        <a:rPr sz="1800" dirty="0">
                          <a:latin typeface="Calibri"/>
                          <a:cs typeface="Calibri"/>
                        </a:rPr>
                        <a:t>Improve</a:t>
                      </a:r>
                      <a:r>
                        <a:rPr sz="1800" spc="-35" dirty="0">
                          <a:latin typeface="Calibri"/>
                          <a:cs typeface="Calibri"/>
                        </a:rPr>
                        <a:t> </a:t>
                      </a:r>
                      <a:r>
                        <a:rPr sz="1800" spc="60" dirty="0">
                          <a:latin typeface="Calibri"/>
                          <a:cs typeface="Calibri"/>
                        </a:rPr>
                        <a:t>awareness</a:t>
                      </a:r>
                      <a:r>
                        <a:rPr sz="1800" spc="-10" dirty="0">
                          <a:latin typeface="Calibri"/>
                          <a:cs typeface="Calibri"/>
                        </a:rPr>
                        <a:t> </a:t>
                      </a:r>
                      <a:r>
                        <a:rPr sz="1800" spc="90" dirty="0">
                          <a:latin typeface="Calibri"/>
                          <a:cs typeface="Calibri"/>
                        </a:rPr>
                        <a:t>scores</a:t>
                      </a:r>
                      <a:r>
                        <a:rPr sz="1800" spc="-5" dirty="0">
                          <a:latin typeface="Calibri"/>
                          <a:cs typeface="Calibri"/>
                        </a:rPr>
                        <a:t> </a:t>
                      </a:r>
                      <a:r>
                        <a:rPr sz="1800" dirty="0">
                          <a:latin typeface="Calibri"/>
                          <a:cs typeface="Calibri"/>
                        </a:rPr>
                        <a:t>by </a:t>
                      </a:r>
                      <a:r>
                        <a:rPr sz="1800" spc="90" dirty="0">
                          <a:latin typeface="Calibri"/>
                          <a:cs typeface="Calibri"/>
                        </a:rPr>
                        <a:t>25%</a:t>
                      </a:r>
                      <a:r>
                        <a:rPr sz="1800" spc="-10" dirty="0">
                          <a:latin typeface="Calibri"/>
                          <a:cs typeface="Calibri"/>
                        </a:rPr>
                        <a:t> </a:t>
                      </a:r>
                      <a:r>
                        <a:rPr sz="1800" spc="-25" dirty="0">
                          <a:latin typeface="Calibri"/>
                          <a:cs typeface="Calibri"/>
                        </a:rPr>
                        <a:t>in </a:t>
                      </a:r>
                      <a:r>
                        <a:rPr sz="1800" spc="50" dirty="0">
                          <a:latin typeface="Calibri"/>
                          <a:cs typeface="Calibri"/>
                        </a:rPr>
                        <a:t>post-</a:t>
                      </a:r>
                      <a:r>
                        <a:rPr sz="1800" spc="65" dirty="0">
                          <a:latin typeface="Calibri"/>
                          <a:cs typeface="Calibri"/>
                        </a:rPr>
                        <a:t>campaign</a:t>
                      </a:r>
                      <a:r>
                        <a:rPr sz="1800" spc="-15" dirty="0">
                          <a:latin typeface="Calibri"/>
                          <a:cs typeface="Calibri"/>
                        </a:rPr>
                        <a:t> </a:t>
                      </a:r>
                      <a:r>
                        <a:rPr sz="1800" spc="55" dirty="0">
                          <a:latin typeface="Calibri"/>
                          <a:cs typeface="Calibri"/>
                        </a:rPr>
                        <a:t>surveys</a:t>
                      </a:r>
                      <a:r>
                        <a:rPr sz="1800" spc="-50" dirty="0">
                          <a:latin typeface="Calibri"/>
                          <a:cs typeface="Calibri"/>
                        </a:rPr>
                        <a:t> </a:t>
                      </a:r>
                      <a:r>
                        <a:rPr sz="1800" spc="55" dirty="0">
                          <a:latin typeface="Calibri"/>
                          <a:cs typeface="Calibri"/>
                        </a:rPr>
                        <a:t>compared</a:t>
                      </a:r>
                      <a:r>
                        <a:rPr sz="1800" spc="-20" dirty="0">
                          <a:latin typeface="Calibri"/>
                          <a:cs typeface="Calibri"/>
                        </a:rPr>
                        <a:t> </a:t>
                      </a:r>
                      <a:r>
                        <a:rPr sz="1800" spc="-25" dirty="0">
                          <a:latin typeface="Calibri"/>
                          <a:cs typeface="Calibri"/>
                        </a:rPr>
                        <a:t>to </a:t>
                      </a:r>
                      <a:r>
                        <a:rPr sz="1800" spc="40" dirty="0">
                          <a:latin typeface="Calibri"/>
                          <a:cs typeface="Calibri"/>
                        </a:rPr>
                        <a:t>baseline.</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0E0CD"/>
                    </a:solidFill>
                  </a:tcPr>
                </a:tc>
                <a:tc>
                  <a:txBody>
                    <a:bodyPr/>
                    <a:lstStyle/>
                    <a:p>
                      <a:pPr>
                        <a:lnSpc>
                          <a:spcPct val="100000"/>
                        </a:lnSpc>
                        <a:spcBef>
                          <a:spcPts val="310"/>
                        </a:spcBef>
                      </a:pPr>
                      <a:endParaRPr sz="1800">
                        <a:latin typeface="Times New Roman"/>
                        <a:cs typeface="Times New Roman"/>
                      </a:endParaRPr>
                    </a:p>
                    <a:p>
                      <a:pPr marL="107950" marR="97155" indent="-2540" algn="ctr">
                        <a:lnSpc>
                          <a:spcPct val="100000"/>
                        </a:lnSpc>
                      </a:pPr>
                      <a:r>
                        <a:rPr sz="1800" dirty="0">
                          <a:latin typeface="Calibri"/>
                          <a:cs typeface="Calibri"/>
                        </a:rPr>
                        <a:t>Greater</a:t>
                      </a:r>
                      <a:r>
                        <a:rPr sz="1800" spc="260" dirty="0">
                          <a:latin typeface="Calibri"/>
                          <a:cs typeface="Calibri"/>
                        </a:rPr>
                        <a:t> </a:t>
                      </a:r>
                      <a:r>
                        <a:rPr sz="1800" dirty="0">
                          <a:latin typeface="Calibri"/>
                          <a:cs typeface="Calibri"/>
                        </a:rPr>
                        <a:t>knowledge</a:t>
                      </a:r>
                      <a:r>
                        <a:rPr sz="1800" spc="195" dirty="0">
                          <a:latin typeface="Calibri"/>
                          <a:cs typeface="Calibri"/>
                        </a:rPr>
                        <a:t> </a:t>
                      </a:r>
                      <a:r>
                        <a:rPr sz="1800" dirty="0">
                          <a:latin typeface="Calibri"/>
                          <a:cs typeface="Calibri"/>
                        </a:rPr>
                        <a:t>empowers</a:t>
                      </a:r>
                      <a:r>
                        <a:rPr sz="1800" spc="210" dirty="0">
                          <a:latin typeface="Calibri"/>
                          <a:cs typeface="Calibri"/>
                        </a:rPr>
                        <a:t> </a:t>
                      </a:r>
                      <a:r>
                        <a:rPr sz="1800" spc="-10" dirty="0">
                          <a:latin typeface="Calibri"/>
                          <a:cs typeface="Calibri"/>
                        </a:rPr>
                        <a:t>young </a:t>
                      </a:r>
                      <a:r>
                        <a:rPr sz="1800" spc="55" dirty="0">
                          <a:latin typeface="Calibri"/>
                          <a:cs typeface="Calibri"/>
                        </a:rPr>
                        <a:t>adults</a:t>
                      </a:r>
                      <a:r>
                        <a:rPr sz="1800" spc="20" dirty="0">
                          <a:latin typeface="Calibri"/>
                          <a:cs typeface="Calibri"/>
                        </a:rPr>
                        <a:t> </a:t>
                      </a:r>
                      <a:r>
                        <a:rPr sz="1800" dirty="0">
                          <a:latin typeface="Calibri"/>
                          <a:cs typeface="Calibri"/>
                        </a:rPr>
                        <a:t>to</a:t>
                      </a:r>
                      <a:r>
                        <a:rPr sz="1800" spc="25" dirty="0">
                          <a:latin typeface="Calibri"/>
                          <a:cs typeface="Calibri"/>
                        </a:rPr>
                        <a:t> </a:t>
                      </a:r>
                      <a:r>
                        <a:rPr sz="1800" spc="60" dirty="0">
                          <a:latin typeface="Calibri"/>
                          <a:cs typeface="Calibri"/>
                        </a:rPr>
                        <a:t>make</a:t>
                      </a:r>
                      <a:r>
                        <a:rPr sz="1800" spc="20" dirty="0">
                          <a:latin typeface="Calibri"/>
                          <a:cs typeface="Calibri"/>
                        </a:rPr>
                        <a:t> </a:t>
                      </a:r>
                      <a:r>
                        <a:rPr sz="1800" dirty="0">
                          <a:latin typeface="Calibri"/>
                          <a:cs typeface="Calibri"/>
                        </a:rPr>
                        <a:t>informed</a:t>
                      </a:r>
                      <a:r>
                        <a:rPr sz="1800" spc="-20" dirty="0">
                          <a:latin typeface="Calibri"/>
                          <a:cs typeface="Calibri"/>
                        </a:rPr>
                        <a:t> </a:t>
                      </a:r>
                      <a:r>
                        <a:rPr sz="1800" spc="80" dirty="0">
                          <a:latin typeface="Calibri"/>
                          <a:cs typeface="Calibri"/>
                        </a:rPr>
                        <a:t>choices </a:t>
                      </a:r>
                      <a:r>
                        <a:rPr sz="1800" spc="60" dirty="0">
                          <a:latin typeface="Calibri"/>
                          <a:cs typeface="Calibri"/>
                        </a:rPr>
                        <a:t>and</a:t>
                      </a:r>
                      <a:r>
                        <a:rPr sz="1800" spc="30" dirty="0">
                          <a:latin typeface="Calibri"/>
                          <a:cs typeface="Calibri"/>
                        </a:rPr>
                        <a:t> </a:t>
                      </a:r>
                      <a:r>
                        <a:rPr sz="1800" spc="50" dirty="0">
                          <a:latin typeface="Calibri"/>
                          <a:cs typeface="Calibri"/>
                        </a:rPr>
                        <a:t>resist</a:t>
                      </a:r>
                      <a:r>
                        <a:rPr sz="1800" spc="35" dirty="0">
                          <a:latin typeface="Calibri"/>
                          <a:cs typeface="Calibri"/>
                        </a:rPr>
                        <a:t> </a:t>
                      </a:r>
                      <a:r>
                        <a:rPr sz="1800" dirty="0">
                          <a:latin typeface="Calibri"/>
                          <a:cs typeface="Calibri"/>
                        </a:rPr>
                        <a:t>peer</a:t>
                      </a:r>
                      <a:r>
                        <a:rPr sz="1800" spc="35" dirty="0">
                          <a:latin typeface="Calibri"/>
                          <a:cs typeface="Calibri"/>
                        </a:rPr>
                        <a:t> </a:t>
                      </a:r>
                      <a:r>
                        <a:rPr sz="1800" spc="50" dirty="0">
                          <a:latin typeface="Calibri"/>
                          <a:cs typeface="Calibri"/>
                        </a:rPr>
                        <a:t>pressure</a:t>
                      </a:r>
                      <a:r>
                        <a:rPr sz="1800" spc="30" dirty="0">
                          <a:latin typeface="Calibri"/>
                          <a:cs typeface="Calibri"/>
                        </a:rPr>
                        <a:t> </a:t>
                      </a:r>
                      <a:r>
                        <a:rPr sz="1800" dirty="0">
                          <a:latin typeface="Calibri"/>
                          <a:cs typeface="Calibri"/>
                        </a:rPr>
                        <a:t>(Mabhala</a:t>
                      </a:r>
                      <a:r>
                        <a:rPr sz="1800" spc="30" dirty="0">
                          <a:latin typeface="Calibri"/>
                          <a:cs typeface="Calibri"/>
                        </a:rPr>
                        <a:t> </a:t>
                      </a:r>
                      <a:r>
                        <a:rPr sz="1800" i="1" spc="-25" dirty="0">
                          <a:latin typeface="Calibri"/>
                          <a:cs typeface="Calibri"/>
                        </a:rPr>
                        <a:t>et </a:t>
                      </a:r>
                      <a:r>
                        <a:rPr sz="1800" i="1" spc="50" dirty="0">
                          <a:latin typeface="Calibri"/>
                          <a:cs typeface="Calibri"/>
                        </a:rPr>
                        <a:t>al</a:t>
                      </a:r>
                      <a:r>
                        <a:rPr sz="1800" spc="50" dirty="0">
                          <a:latin typeface="Calibri"/>
                          <a:cs typeface="Calibri"/>
                        </a:rPr>
                        <a:t>.,</a:t>
                      </a:r>
                      <a:r>
                        <a:rPr sz="1800" spc="-55" dirty="0">
                          <a:latin typeface="Calibri"/>
                          <a:cs typeface="Calibri"/>
                        </a:rPr>
                        <a:t> </a:t>
                      </a:r>
                      <a:r>
                        <a:rPr sz="1800" spc="-10" dirty="0">
                          <a:latin typeface="Calibri"/>
                          <a:cs typeface="Calibri"/>
                        </a:rPr>
                        <a:t>2025).</a:t>
                      </a:r>
                      <a:endParaRPr sz="1800">
                        <a:latin typeface="Calibri"/>
                        <a:cs typeface="Calibri"/>
                      </a:endParaRPr>
                    </a:p>
                  </a:txBody>
                  <a:tcPr marL="0" marR="0" marT="393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0E0CD"/>
                    </a:solidFill>
                  </a:tcPr>
                </a:tc>
                <a:extLst>
                  <a:ext uri="{0D108BD9-81ED-4DB2-BD59-A6C34878D82A}">
                    <a16:rowId xmlns:a16="http://schemas.microsoft.com/office/drawing/2014/main" val="10003"/>
                  </a:ext>
                </a:extLst>
              </a:tr>
            </a:tbl>
          </a:graphicData>
        </a:graphic>
      </p:graphicFrame>
      <p:sp>
        <p:nvSpPr>
          <p:cNvPr id="4" name="object 4"/>
          <p:cNvSpPr/>
          <p:nvPr/>
        </p:nvSpPr>
        <p:spPr>
          <a:xfrm>
            <a:off x="3473450" y="1030224"/>
            <a:ext cx="3540760" cy="18415"/>
          </a:xfrm>
          <a:custGeom>
            <a:avLst/>
            <a:gdLst/>
            <a:ahLst/>
            <a:cxnLst/>
            <a:rect l="l" t="t" r="r" b="b"/>
            <a:pathLst>
              <a:path w="3540759" h="18415">
                <a:moveTo>
                  <a:pt x="3540252" y="0"/>
                </a:moveTo>
                <a:lnTo>
                  <a:pt x="0" y="0"/>
                </a:lnTo>
                <a:lnTo>
                  <a:pt x="0" y="18287"/>
                </a:lnTo>
                <a:lnTo>
                  <a:pt x="3540252" y="18287"/>
                </a:lnTo>
                <a:lnTo>
                  <a:pt x="3540252" y="0"/>
                </a:lnTo>
                <a:close/>
              </a:path>
            </a:pathLst>
          </a:custGeom>
          <a:solidFill>
            <a:srgbClr val="FFFFFF"/>
          </a:solidFill>
        </p:spPr>
        <p:txBody>
          <a:bodyPr wrap="square" lIns="0" tIns="0" rIns="0" bIns="0" rtlCol="0"/>
          <a:lstStyle/>
          <a:p>
            <a:endParaRPr/>
          </a:p>
        </p:txBody>
      </p:sp>
      <p:sp>
        <p:nvSpPr>
          <p:cNvPr id="5" name="object 5" descr="$PPTXTitle"/>
          <p:cNvSpPr txBox="1">
            <a:spLocks noGrp="1"/>
          </p:cNvSpPr>
          <p:nvPr>
            <p:ph type="title"/>
          </p:nvPr>
        </p:nvSpPr>
        <p:spPr>
          <a:xfrm>
            <a:off x="3461130" y="219202"/>
            <a:ext cx="5468620" cy="939800"/>
          </a:xfrm>
          <a:prstGeom prst="rect">
            <a:avLst/>
          </a:prstGeom>
        </p:spPr>
        <p:txBody>
          <a:bodyPr vert="horz" wrap="square" lIns="0" tIns="12700" rIns="0" bIns="0" rtlCol="0">
            <a:spAutoFit/>
          </a:bodyPr>
          <a:lstStyle/>
          <a:p>
            <a:pPr marL="12700">
              <a:lnSpc>
                <a:spcPct val="100000"/>
              </a:lnSpc>
              <a:spcBef>
                <a:spcPts val="100"/>
              </a:spcBef>
            </a:pPr>
            <a:r>
              <a:rPr sz="6000" spc="365" dirty="0">
                <a:solidFill>
                  <a:srgbClr val="FFFFFF"/>
                </a:solidFill>
                <a:latin typeface="Calibri"/>
                <a:cs typeface="Calibri"/>
              </a:rPr>
              <a:t>Campaign</a:t>
            </a:r>
            <a:r>
              <a:rPr sz="6000" spc="-110" dirty="0">
                <a:solidFill>
                  <a:srgbClr val="FFFFFF"/>
                </a:solidFill>
                <a:latin typeface="Calibri"/>
                <a:cs typeface="Calibri"/>
              </a:rPr>
              <a:t> </a:t>
            </a:r>
            <a:r>
              <a:rPr sz="6000" spc="320" dirty="0">
                <a:solidFill>
                  <a:srgbClr val="FFFFFF"/>
                </a:solidFill>
                <a:latin typeface="Calibri"/>
                <a:cs typeface="Calibri"/>
              </a:rPr>
              <a:t>Aims</a:t>
            </a:r>
            <a:endParaRPr sz="6000">
              <a:latin typeface="Calibri"/>
              <a:cs typeface="Calibri"/>
            </a:endParaRPr>
          </a:p>
        </p:txBody>
      </p:sp>
      <p:sp>
        <p:nvSpPr>
          <p:cNvPr id="6" name="object 6"/>
          <p:cNvSpPr/>
          <p:nvPr/>
        </p:nvSpPr>
        <p:spPr>
          <a:xfrm>
            <a:off x="7167626" y="1030224"/>
            <a:ext cx="1748155" cy="18415"/>
          </a:xfrm>
          <a:custGeom>
            <a:avLst/>
            <a:gdLst/>
            <a:ahLst/>
            <a:cxnLst/>
            <a:rect l="l" t="t" r="r" b="b"/>
            <a:pathLst>
              <a:path w="1748154" h="18415">
                <a:moveTo>
                  <a:pt x="1748027" y="0"/>
                </a:moveTo>
                <a:lnTo>
                  <a:pt x="0" y="0"/>
                </a:lnTo>
                <a:lnTo>
                  <a:pt x="0" y="18287"/>
                </a:lnTo>
                <a:lnTo>
                  <a:pt x="1748027" y="18287"/>
                </a:lnTo>
                <a:lnTo>
                  <a:pt x="1748027" y="0"/>
                </a:lnTo>
                <a:close/>
              </a:path>
            </a:pathLst>
          </a:custGeom>
          <a:solidFill>
            <a:srgbClr val="FFFFFF"/>
          </a:solidFill>
        </p:spPr>
        <p:txBody>
          <a:bodyPr wrap="square" lIns="0" tIns="0" rIns="0" bIns="0" rtlCol="0"/>
          <a:lstStyle/>
          <a:p>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31519" y="1354074"/>
            <a:ext cx="3866515" cy="17145"/>
          </a:xfrm>
          <a:custGeom>
            <a:avLst/>
            <a:gdLst/>
            <a:ahLst/>
            <a:cxnLst/>
            <a:rect l="l" t="t" r="r" b="b"/>
            <a:pathLst>
              <a:path w="3866515" h="17144">
                <a:moveTo>
                  <a:pt x="3866388" y="0"/>
                </a:moveTo>
                <a:lnTo>
                  <a:pt x="0" y="0"/>
                </a:lnTo>
                <a:lnTo>
                  <a:pt x="0" y="16763"/>
                </a:lnTo>
                <a:lnTo>
                  <a:pt x="3866388" y="16763"/>
                </a:lnTo>
                <a:lnTo>
                  <a:pt x="3866388" y="0"/>
                </a:lnTo>
                <a:close/>
              </a:path>
            </a:pathLst>
          </a:custGeom>
          <a:solidFill>
            <a:srgbClr val="FFFFFF"/>
          </a:solidFill>
        </p:spPr>
        <p:txBody>
          <a:bodyPr wrap="square" lIns="0" tIns="0" rIns="0" bIns="0" rtlCol="0"/>
          <a:lstStyle/>
          <a:p>
            <a:endParaRPr>
              <a:solidFill>
                <a:schemeClr val="tx1"/>
              </a:solidFill>
            </a:endParaRPr>
          </a:p>
        </p:txBody>
      </p:sp>
      <p:sp>
        <p:nvSpPr>
          <p:cNvPr id="3" name="object 3" descr="$PPTXTitle"/>
          <p:cNvSpPr txBox="1">
            <a:spLocks noGrp="1"/>
          </p:cNvSpPr>
          <p:nvPr>
            <p:ph type="title"/>
          </p:nvPr>
        </p:nvSpPr>
        <p:spPr>
          <a:xfrm>
            <a:off x="718819" y="85917"/>
            <a:ext cx="3893185" cy="848994"/>
          </a:xfrm>
          <a:prstGeom prst="rect">
            <a:avLst/>
          </a:prstGeom>
        </p:spPr>
        <p:txBody>
          <a:bodyPr vert="horz" wrap="square" lIns="0" tIns="12700" rIns="0" bIns="0" rtlCol="0">
            <a:spAutoFit/>
          </a:bodyPr>
          <a:lstStyle/>
          <a:p>
            <a:pPr marL="12700">
              <a:lnSpc>
                <a:spcPct val="100000"/>
              </a:lnSpc>
              <a:spcBef>
                <a:spcPts val="100"/>
              </a:spcBef>
            </a:pPr>
            <a:r>
              <a:rPr sz="5400" spc="50" dirty="0">
                <a:solidFill>
                  <a:schemeClr val="tx1"/>
                </a:solidFill>
                <a:latin typeface="Calibri"/>
                <a:cs typeface="Calibri"/>
              </a:rPr>
              <a:t>Task</a:t>
            </a:r>
            <a:r>
              <a:rPr sz="5400" spc="-175" dirty="0">
                <a:solidFill>
                  <a:schemeClr val="tx1"/>
                </a:solidFill>
                <a:latin typeface="Calibri"/>
                <a:cs typeface="Calibri"/>
              </a:rPr>
              <a:t> </a:t>
            </a:r>
            <a:r>
              <a:rPr sz="5400" spc="225" dirty="0">
                <a:solidFill>
                  <a:schemeClr val="tx1"/>
                </a:solidFill>
                <a:latin typeface="Calibri"/>
                <a:cs typeface="Calibri"/>
              </a:rPr>
              <a:t>2-</a:t>
            </a:r>
            <a:r>
              <a:rPr sz="5400" spc="-170" dirty="0">
                <a:solidFill>
                  <a:schemeClr val="tx1"/>
                </a:solidFill>
                <a:latin typeface="Calibri"/>
                <a:cs typeface="Calibri"/>
              </a:rPr>
              <a:t> </a:t>
            </a:r>
            <a:r>
              <a:rPr sz="5300" spc="45" dirty="0">
                <a:solidFill>
                  <a:schemeClr val="tx1"/>
                </a:solidFill>
                <a:latin typeface="Calibri"/>
                <a:cs typeface="Calibri"/>
              </a:rPr>
              <a:t>Types</a:t>
            </a:r>
            <a:endParaRPr sz="5300" dirty="0">
              <a:solidFill>
                <a:schemeClr val="tx1"/>
              </a:solidFill>
              <a:latin typeface="Calibri"/>
              <a:cs typeface="Calibri"/>
            </a:endParaRPr>
          </a:p>
        </p:txBody>
      </p:sp>
      <p:sp>
        <p:nvSpPr>
          <p:cNvPr id="9" name="object 9"/>
          <p:cNvSpPr txBox="1">
            <a:spLocks noGrp="1"/>
          </p:cNvSpPr>
          <p:nvPr>
            <p:ph idx="1"/>
          </p:nvPr>
        </p:nvSpPr>
        <p:spPr>
          <a:xfrm>
            <a:off x="78172" y="1931700"/>
            <a:ext cx="5022714" cy="4191532"/>
          </a:xfrm>
          <a:prstGeom prst="rect">
            <a:avLst/>
          </a:prstGeom>
        </p:spPr>
        <p:txBody>
          <a:bodyPr vert="horz" wrap="square" lIns="0" tIns="13335" rIns="0" bIns="0" rtlCol="0">
            <a:spAutoFit/>
          </a:bodyPr>
          <a:lstStyle/>
          <a:p>
            <a:pPr marL="240665" indent="-227965">
              <a:lnSpc>
                <a:spcPts val="2280"/>
              </a:lnSpc>
              <a:spcBef>
                <a:spcPts val="105"/>
              </a:spcBef>
              <a:buFont typeface="Arial"/>
              <a:buChar char="•"/>
              <a:tabLst>
                <a:tab pos="240665" algn="l"/>
              </a:tabLst>
            </a:pPr>
            <a:r>
              <a:rPr sz="1800" dirty="0">
                <a:solidFill>
                  <a:schemeClr val="tx1"/>
                </a:solidFill>
              </a:rPr>
              <a:t>The </a:t>
            </a:r>
            <a:r>
              <a:rPr sz="1800" spc="80" dirty="0">
                <a:solidFill>
                  <a:schemeClr val="tx1"/>
                </a:solidFill>
              </a:rPr>
              <a:t>campaign</a:t>
            </a:r>
            <a:r>
              <a:rPr sz="1800" spc="-25" dirty="0">
                <a:solidFill>
                  <a:schemeClr val="tx1"/>
                </a:solidFill>
              </a:rPr>
              <a:t> </a:t>
            </a:r>
            <a:r>
              <a:rPr sz="1800" dirty="0">
                <a:solidFill>
                  <a:schemeClr val="tx1"/>
                </a:solidFill>
              </a:rPr>
              <a:t>will</a:t>
            </a:r>
            <a:r>
              <a:rPr sz="1800" spc="-5" dirty="0">
                <a:solidFill>
                  <a:schemeClr val="tx1"/>
                </a:solidFill>
              </a:rPr>
              <a:t> </a:t>
            </a:r>
            <a:r>
              <a:rPr sz="1800" spc="60" dirty="0">
                <a:solidFill>
                  <a:schemeClr val="tx1"/>
                </a:solidFill>
              </a:rPr>
              <a:t>be</a:t>
            </a:r>
            <a:r>
              <a:rPr sz="1800" dirty="0">
                <a:solidFill>
                  <a:schemeClr val="tx1"/>
                </a:solidFill>
              </a:rPr>
              <a:t> </a:t>
            </a:r>
            <a:r>
              <a:rPr sz="1800" spc="45" dirty="0">
                <a:solidFill>
                  <a:schemeClr val="tx1"/>
                </a:solidFill>
              </a:rPr>
              <a:t>evaluated</a:t>
            </a:r>
            <a:r>
              <a:rPr sz="1800" spc="-35" dirty="0">
                <a:solidFill>
                  <a:schemeClr val="tx1"/>
                </a:solidFill>
              </a:rPr>
              <a:t> </a:t>
            </a:r>
            <a:r>
              <a:rPr sz="1800" spc="45" dirty="0">
                <a:solidFill>
                  <a:schemeClr val="tx1"/>
                </a:solidFill>
              </a:rPr>
              <a:t>using</a:t>
            </a:r>
          </a:p>
          <a:p>
            <a:pPr marL="241300" marR="113664">
              <a:lnSpc>
                <a:spcPts val="2160"/>
              </a:lnSpc>
              <a:spcBef>
                <a:spcPts val="155"/>
              </a:spcBef>
            </a:pPr>
            <a:r>
              <a:rPr sz="1800" dirty="0">
                <a:solidFill>
                  <a:schemeClr val="tx1"/>
                </a:solidFill>
              </a:rPr>
              <a:t>pre-</a:t>
            </a:r>
            <a:r>
              <a:rPr sz="1800" spc="45" dirty="0">
                <a:solidFill>
                  <a:schemeClr val="tx1"/>
                </a:solidFill>
              </a:rPr>
              <a:t> </a:t>
            </a:r>
            <a:r>
              <a:rPr sz="1800" spc="70" dirty="0">
                <a:solidFill>
                  <a:schemeClr val="tx1"/>
                </a:solidFill>
              </a:rPr>
              <a:t>and</a:t>
            </a:r>
            <a:r>
              <a:rPr sz="1800" spc="50" dirty="0">
                <a:solidFill>
                  <a:schemeClr val="tx1"/>
                </a:solidFill>
              </a:rPr>
              <a:t> </a:t>
            </a:r>
            <a:r>
              <a:rPr sz="1800" spc="55" dirty="0">
                <a:solidFill>
                  <a:schemeClr val="tx1"/>
                </a:solidFill>
              </a:rPr>
              <a:t>post-</a:t>
            </a:r>
            <a:r>
              <a:rPr sz="1800" dirty="0">
                <a:solidFill>
                  <a:schemeClr val="tx1"/>
                </a:solidFill>
              </a:rPr>
              <a:t>intervention</a:t>
            </a:r>
            <a:r>
              <a:rPr sz="1800" spc="10" dirty="0">
                <a:solidFill>
                  <a:schemeClr val="tx1"/>
                </a:solidFill>
              </a:rPr>
              <a:t> </a:t>
            </a:r>
            <a:r>
              <a:rPr sz="1800" spc="60" dirty="0">
                <a:solidFill>
                  <a:schemeClr val="tx1"/>
                </a:solidFill>
              </a:rPr>
              <a:t>surveys</a:t>
            </a:r>
            <a:r>
              <a:rPr sz="1800" spc="10" dirty="0">
                <a:solidFill>
                  <a:schemeClr val="tx1"/>
                </a:solidFill>
              </a:rPr>
              <a:t> </a:t>
            </a:r>
            <a:r>
              <a:rPr sz="1800" spc="-25" dirty="0">
                <a:solidFill>
                  <a:schemeClr val="tx1"/>
                </a:solidFill>
              </a:rPr>
              <a:t>to </a:t>
            </a:r>
            <a:r>
              <a:rPr sz="1800" spc="65" dirty="0">
                <a:solidFill>
                  <a:schemeClr val="tx1"/>
                </a:solidFill>
              </a:rPr>
              <a:t>measure</a:t>
            </a:r>
            <a:r>
              <a:rPr sz="1800" spc="-55" dirty="0">
                <a:solidFill>
                  <a:schemeClr val="tx1"/>
                </a:solidFill>
              </a:rPr>
              <a:t> </a:t>
            </a:r>
            <a:r>
              <a:rPr sz="1800" spc="90" dirty="0">
                <a:solidFill>
                  <a:schemeClr val="tx1"/>
                </a:solidFill>
              </a:rPr>
              <a:t>changes</a:t>
            </a:r>
            <a:r>
              <a:rPr sz="1800" spc="-40" dirty="0">
                <a:solidFill>
                  <a:schemeClr val="tx1"/>
                </a:solidFill>
              </a:rPr>
              <a:t> </a:t>
            </a:r>
            <a:r>
              <a:rPr sz="1800" dirty="0">
                <a:solidFill>
                  <a:schemeClr val="tx1"/>
                </a:solidFill>
              </a:rPr>
              <a:t>in</a:t>
            </a:r>
            <a:r>
              <a:rPr sz="1800" spc="-25" dirty="0">
                <a:solidFill>
                  <a:schemeClr val="tx1"/>
                </a:solidFill>
              </a:rPr>
              <a:t> </a:t>
            </a:r>
            <a:r>
              <a:rPr sz="1800" spc="70" dirty="0">
                <a:solidFill>
                  <a:schemeClr val="tx1"/>
                </a:solidFill>
              </a:rPr>
              <a:t>awareness</a:t>
            </a:r>
            <a:r>
              <a:rPr sz="1800" spc="-60" dirty="0">
                <a:solidFill>
                  <a:schemeClr val="tx1"/>
                </a:solidFill>
              </a:rPr>
              <a:t> </a:t>
            </a:r>
            <a:r>
              <a:rPr sz="1800" spc="70" dirty="0">
                <a:solidFill>
                  <a:schemeClr val="tx1"/>
                </a:solidFill>
              </a:rPr>
              <a:t>and</a:t>
            </a:r>
            <a:r>
              <a:rPr sz="1800" spc="-15" dirty="0">
                <a:solidFill>
                  <a:schemeClr val="tx1"/>
                </a:solidFill>
              </a:rPr>
              <a:t> </a:t>
            </a:r>
            <a:r>
              <a:rPr sz="1800" spc="55" dirty="0">
                <a:solidFill>
                  <a:schemeClr val="tx1"/>
                </a:solidFill>
              </a:rPr>
              <a:t>smoking </a:t>
            </a:r>
            <a:r>
              <a:rPr sz="1800" spc="-10" dirty="0">
                <a:solidFill>
                  <a:schemeClr val="tx1"/>
                </a:solidFill>
              </a:rPr>
              <a:t>behaviour.</a:t>
            </a:r>
          </a:p>
          <a:p>
            <a:pPr>
              <a:lnSpc>
                <a:spcPct val="100000"/>
              </a:lnSpc>
              <a:spcBef>
                <a:spcPts val="1720"/>
              </a:spcBef>
            </a:pPr>
            <a:endParaRPr sz="1800" spc="-10" dirty="0">
              <a:solidFill>
                <a:schemeClr val="tx1"/>
              </a:solidFill>
            </a:endParaRPr>
          </a:p>
          <a:p>
            <a:pPr marL="241300" marR="266700" indent="-228600">
              <a:lnSpc>
                <a:spcPts val="2160"/>
              </a:lnSpc>
              <a:spcBef>
                <a:spcPts val="5"/>
              </a:spcBef>
              <a:buFont typeface="Arial"/>
              <a:buChar char="•"/>
              <a:tabLst>
                <a:tab pos="241300" algn="l"/>
              </a:tabLst>
            </a:pPr>
            <a:r>
              <a:rPr sz="1800" spc="160" dirty="0">
                <a:solidFill>
                  <a:schemeClr val="tx1"/>
                </a:solidFill>
              </a:rPr>
              <a:t>NHS</a:t>
            </a:r>
            <a:r>
              <a:rPr sz="1800" spc="-40" dirty="0">
                <a:solidFill>
                  <a:schemeClr val="tx1"/>
                </a:solidFill>
              </a:rPr>
              <a:t> </a:t>
            </a:r>
            <a:r>
              <a:rPr sz="1800" spc="65" dirty="0">
                <a:solidFill>
                  <a:schemeClr val="tx1"/>
                </a:solidFill>
              </a:rPr>
              <a:t>Stop</a:t>
            </a:r>
            <a:r>
              <a:rPr sz="1800" spc="-50" dirty="0">
                <a:solidFill>
                  <a:schemeClr val="tx1"/>
                </a:solidFill>
              </a:rPr>
              <a:t> </a:t>
            </a:r>
            <a:r>
              <a:rPr sz="1800" spc="65" dirty="0">
                <a:solidFill>
                  <a:schemeClr val="tx1"/>
                </a:solidFill>
              </a:rPr>
              <a:t>Smoking</a:t>
            </a:r>
            <a:r>
              <a:rPr sz="1800" spc="-40" dirty="0">
                <a:solidFill>
                  <a:schemeClr val="tx1"/>
                </a:solidFill>
              </a:rPr>
              <a:t> </a:t>
            </a:r>
            <a:r>
              <a:rPr sz="1800" spc="65" dirty="0">
                <a:solidFill>
                  <a:schemeClr val="tx1"/>
                </a:solidFill>
              </a:rPr>
              <a:t>Service</a:t>
            </a:r>
            <a:r>
              <a:rPr sz="1800" spc="-50" dirty="0">
                <a:solidFill>
                  <a:schemeClr val="tx1"/>
                </a:solidFill>
              </a:rPr>
              <a:t> </a:t>
            </a:r>
            <a:r>
              <a:rPr sz="1800" dirty="0">
                <a:solidFill>
                  <a:schemeClr val="tx1"/>
                </a:solidFill>
              </a:rPr>
              <a:t>referral</a:t>
            </a:r>
            <a:r>
              <a:rPr sz="1800" spc="-60" dirty="0">
                <a:solidFill>
                  <a:schemeClr val="tx1"/>
                </a:solidFill>
              </a:rPr>
              <a:t> </a:t>
            </a:r>
            <a:r>
              <a:rPr sz="1800" spc="50" dirty="0">
                <a:solidFill>
                  <a:schemeClr val="tx1"/>
                </a:solidFill>
              </a:rPr>
              <a:t>data</a:t>
            </a:r>
            <a:r>
              <a:rPr sz="1800" spc="-45" dirty="0">
                <a:solidFill>
                  <a:schemeClr val="tx1"/>
                </a:solidFill>
              </a:rPr>
              <a:t> </a:t>
            </a:r>
            <a:r>
              <a:rPr sz="1800" spc="-20" dirty="0">
                <a:solidFill>
                  <a:schemeClr val="tx1"/>
                </a:solidFill>
              </a:rPr>
              <a:t>will </a:t>
            </a:r>
            <a:r>
              <a:rPr sz="1800" spc="60" dirty="0">
                <a:solidFill>
                  <a:schemeClr val="tx1"/>
                </a:solidFill>
              </a:rPr>
              <a:t>be</a:t>
            </a:r>
            <a:r>
              <a:rPr sz="1800" spc="10" dirty="0">
                <a:solidFill>
                  <a:schemeClr val="tx1"/>
                </a:solidFill>
              </a:rPr>
              <a:t> </a:t>
            </a:r>
            <a:r>
              <a:rPr sz="1800" spc="70" dirty="0">
                <a:solidFill>
                  <a:schemeClr val="tx1"/>
                </a:solidFill>
              </a:rPr>
              <a:t>analysed</a:t>
            </a:r>
            <a:r>
              <a:rPr sz="1800" spc="-15" dirty="0">
                <a:solidFill>
                  <a:schemeClr val="tx1"/>
                </a:solidFill>
              </a:rPr>
              <a:t> </a:t>
            </a:r>
            <a:r>
              <a:rPr sz="1800" dirty="0">
                <a:solidFill>
                  <a:schemeClr val="tx1"/>
                </a:solidFill>
              </a:rPr>
              <a:t>to</a:t>
            </a:r>
            <a:r>
              <a:rPr sz="1800" spc="10" dirty="0">
                <a:solidFill>
                  <a:schemeClr val="tx1"/>
                </a:solidFill>
              </a:rPr>
              <a:t> </a:t>
            </a:r>
            <a:r>
              <a:rPr sz="1800" dirty="0">
                <a:solidFill>
                  <a:schemeClr val="tx1"/>
                </a:solidFill>
              </a:rPr>
              <a:t>quantify</a:t>
            </a:r>
            <a:r>
              <a:rPr sz="1800" spc="-10" dirty="0">
                <a:solidFill>
                  <a:schemeClr val="tx1"/>
                </a:solidFill>
              </a:rPr>
              <a:t> </a:t>
            </a:r>
            <a:r>
              <a:rPr sz="1800" spc="80" dirty="0">
                <a:solidFill>
                  <a:schemeClr val="tx1"/>
                </a:solidFill>
              </a:rPr>
              <a:t>increases</a:t>
            </a:r>
            <a:r>
              <a:rPr sz="1800" spc="-15" dirty="0">
                <a:solidFill>
                  <a:schemeClr val="tx1"/>
                </a:solidFill>
              </a:rPr>
              <a:t> </a:t>
            </a:r>
            <a:r>
              <a:rPr sz="1800" spc="-25" dirty="0">
                <a:solidFill>
                  <a:schemeClr val="tx1"/>
                </a:solidFill>
              </a:rPr>
              <a:t>in </a:t>
            </a:r>
            <a:r>
              <a:rPr sz="1800" spc="80" dirty="0">
                <a:solidFill>
                  <a:schemeClr val="tx1"/>
                </a:solidFill>
              </a:rPr>
              <a:t>cessation-</a:t>
            </a:r>
            <a:r>
              <a:rPr sz="1800" spc="50" dirty="0">
                <a:solidFill>
                  <a:schemeClr val="tx1"/>
                </a:solidFill>
              </a:rPr>
              <a:t>seeking</a:t>
            </a:r>
            <a:r>
              <a:rPr sz="1800" spc="-30" dirty="0">
                <a:solidFill>
                  <a:schemeClr val="tx1"/>
                </a:solidFill>
              </a:rPr>
              <a:t> </a:t>
            </a:r>
            <a:r>
              <a:rPr sz="1800" spc="-10" dirty="0">
                <a:solidFill>
                  <a:schemeClr val="tx1"/>
                </a:solidFill>
              </a:rPr>
              <a:t>behaviour.</a:t>
            </a:r>
          </a:p>
          <a:p>
            <a:pPr>
              <a:lnSpc>
                <a:spcPct val="100000"/>
              </a:lnSpc>
              <a:spcBef>
                <a:spcPts val="1675"/>
              </a:spcBef>
              <a:buClr>
                <a:srgbClr val="FFFFFF"/>
              </a:buClr>
              <a:buFont typeface="Arial"/>
              <a:buChar char="•"/>
            </a:pPr>
            <a:endParaRPr spc="-10" dirty="0">
              <a:solidFill>
                <a:schemeClr val="tx1"/>
              </a:solidFill>
            </a:endParaRPr>
          </a:p>
          <a:p>
            <a:pPr marL="241300" marR="5080" indent="-228600">
              <a:lnSpc>
                <a:spcPct val="90100"/>
              </a:lnSpc>
              <a:buFont typeface="Arial"/>
              <a:buChar char="•"/>
              <a:tabLst>
                <a:tab pos="241300" algn="l"/>
              </a:tabLst>
            </a:pPr>
            <a:r>
              <a:rPr sz="1800" spc="95" dirty="0">
                <a:solidFill>
                  <a:schemeClr val="tx1"/>
                </a:solidFill>
              </a:rPr>
              <a:t>Social</a:t>
            </a:r>
            <a:r>
              <a:rPr sz="1800" spc="45" dirty="0">
                <a:solidFill>
                  <a:schemeClr val="tx1"/>
                </a:solidFill>
              </a:rPr>
              <a:t> </a:t>
            </a:r>
            <a:r>
              <a:rPr sz="1800" spc="60" dirty="0">
                <a:solidFill>
                  <a:schemeClr val="tx1"/>
                </a:solidFill>
              </a:rPr>
              <a:t>media </a:t>
            </a:r>
            <a:r>
              <a:rPr sz="1800" spc="10" dirty="0">
                <a:solidFill>
                  <a:schemeClr val="tx1"/>
                </a:solidFill>
              </a:rPr>
              <a:t>engagement</a:t>
            </a:r>
            <a:r>
              <a:rPr sz="1800" spc="20" dirty="0">
                <a:solidFill>
                  <a:schemeClr val="tx1"/>
                </a:solidFill>
              </a:rPr>
              <a:t> </a:t>
            </a:r>
            <a:r>
              <a:rPr sz="1800" spc="70" dirty="0">
                <a:solidFill>
                  <a:schemeClr val="tx1"/>
                </a:solidFill>
              </a:rPr>
              <a:t>and </a:t>
            </a:r>
            <a:r>
              <a:rPr sz="1800" spc="10" dirty="0">
                <a:solidFill>
                  <a:schemeClr val="tx1"/>
                </a:solidFill>
              </a:rPr>
              <a:t>poster</a:t>
            </a:r>
            <a:r>
              <a:rPr sz="1800" spc="65" dirty="0">
                <a:solidFill>
                  <a:schemeClr val="tx1"/>
                </a:solidFill>
              </a:rPr>
              <a:t> </a:t>
            </a:r>
            <a:r>
              <a:rPr sz="1800" spc="-10" dirty="0">
                <a:solidFill>
                  <a:schemeClr val="tx1"/>
                </a:solidFill>
              </a:rPr>
              <a:t>visibility </a:t>
            </a:r>
            <a:r>
              <a:rPr sz="1800" dirty="0">
                <a:solidFill>
                  <a:schemeClr val="tx1"/>
                </a:solidFill>
              </a:rPr>
              <a:t>help</a:t>
            </a:r>
            <a:r>
              <a:rPr sz="1800" spc="75" dirty="0">
                <a:solidFill>
                  <a:schemeClr val="tx1"/>
                </a:solidFill>
              </a:rPr>
              <a:t> </a:t>
            </a:r>
            <a:r>
              <a:rPr sz="1800" dirty="0">
                <a:solidFill>
                  <a:schemeClr val="tx1"/>
                </a:solidFill>
              </a:rPr>
              <a:t>to</a:t>
            </a:r>
            <a:r>
              <a:rPr sz="1800" spc="85" dirty="0">
                <a:solidFill>
                  <a:schemeClr val="tx1"/>
                </a:solidFill>
              </a:rPr>
              <a:t> </a:t>
            </a:r>
            <a:r>
              <a:rPr sz="1800" dirty="0">
                <a:solidFill>
                  <a:schemeClr val="tx1"/>
                </a:solidFill>
              </a:rPr>
              <a:t>track</a:t>
            </a:r>
            <a:r>
              <a:rPr sz="1800" spc="95" dirty="0">
                <a:solidFill>
                  <a:schemeClr val="tx1"/>
                </a:solidFill>
              </a:rPr>
              <a:t> </a:t>
            </a:r>
            <a:r>
              <a:rPr sz="1800" spc="70" dirty="0">
                <a:solidFill>
                  <a:schemeClr val="tx1"/>
                </a:solidFill>
              </a:rPr>
              <a:t>and</a:t>
            </a:r>
            <a:r>
              <a:rPr sz="1800" spc="75" dirty="0">
                <a:solidFill>
                  <a:schemeClr val="tx1"/>
                </a:solidFill>
              </a:rPr>
              <a:t> </a:t>
            </a:r>
            <a:r>
              <a:rPr sz="1800" dirty="0">
                <a:solidFill>
                  <a:schemeClr val="tx1"/>
                </a:solidFill>
              </a:rPr>
              <a:t>evaluate</a:t>
            </a:r>
            <a:r>
              <a:rPr sz="1800" spc="55" dirty="0">
                <a:solidFill>
                  <a:schemeClr val="tx1"/>
                </a:solidFill>
              </a:rPr>
              <a:t> </a:t>
            </a:r>
            <a:r>
              <a:rPr sz="1800" spc="75" dirty="0">
                <a:solidFill>
                  <a:schemeClr val="tx1"/>
                </a:solidFill>
              </a:rPr>
              <a:t>campaign</a:t>
            </a:r>
            <a:r>
              <a:rPr sz="1800" spc="50" dirty="0">
                <a:solidFill>
                  <a:schemeClr val="tx1"/>
                </a:solidFill>
              </a:rPr>
              <a:t> </a:t>
            </a:r>
            <a:r>
              <a:rPr sz="1800" spc="45" dirty="0">
                <a:solidFill>
                  <a:schemeClr val="tx1"/>
                </a:solidFill>
              </a:rPr>
              <a:t>reach </a:t>
            </a:r>
            <a:r>
              <a:rPr sz="1800" spc="70" dirty="0">
                <a:solidFill>
                  <a:schemeClr val="tx1"/>
                </a:solidFill>
              </a:rPr>
              <a:t>and</a:t>
            </a:r>
            <a:r>
              <a:rPr sz="1800" spc="60" dirty="0">
                <a:solidFill>
                  <a:schemeClr val="tx1"/>
                </a:solidFill>
              </a:rPr>
              <a:t> </a:t>
            </a:r>
            <a:r>
              <a:rPr sz="1800" spc="50" dirty="0">
                <a:solidFill>
                  <a:schemeClr val="tx1"/>
                </a:solidFill>
              </a:rPr>
              <a:t>effectiveness</a:t>
            </a:r>
            <a:r>
              <a:rPr sz="1800" spc="10" dirty="0">
                <a:solidFill>
                  <a:schemeClr val="tx1"/>
                </a:solidFill>
              </a:rPr>
              <a:t> </a:t>
            </a:r>
            <a:r>
              <a:rPr sz="1800" dirty="0">
                <a:solidFill>
                  <a:schemeClr val="tx1"/>
                </a:solidFill>
              </a:rPr>
              <a:t>(Durkin</a:t>
            </a:r>
            <a:r>
              <a:rPr sz="1800" spc="65" dirty="0">
                <a:solidFill>
                  <a:schemeClr val="tx1"/>
                </a:solidFill>
              </a:rPr>
              <a:t> </a:t>
            </a:r>
            <a:r>
              <a:rPr sz="1800" i="1" dirty="0">
                <a:solidFill>
                  <a:schemeClr val="tx1"/>
                </a:solidFill>
                <a:latin typeface="Calibri"/>
                <a:cs typeface="Calibri"/>
              </a:rPr>
              <a:t>et</a:t>
            </a:r>
            <a:r>
              <a:rPr sz="1800" i="1" spc="65" dirty="0">
                <a:solidFill>
                  <a:schemeClr val="tx1"/>
                </a:solidFill>
                <a:latin typeface="Calibri"/>
                <a:cs typeface="Calibri"/>
              </a:rPr>
              <a:t> </a:t>
            </a:r>
            <a:r>
              <a:rPr sz="1800" i="1" dirty="0">
                <a:solidFill>
                  <a:schemeClr val="tx1"/>
                </a:solidFill>
                <a:latin typeface="Calibri"/>
                <a:cs typeface="Calibri"/>
              </a:rPr>
              <a:t>al.,</a:t>
            </a:r>
            <a:r>
              <a:rPr sz="1800" i="1" spc="70" dirty="0">
                <a:solidFill>
                  <a:schemeClr val="tx1"/>
                </a:solidFill>
                <a:latin typeface="Calibri"/>
                <a:cs typeface="Calibri"/>
              </a:rPr>
              <a:t> </a:t>
            </a:r>
            <a:r>
              <a:rPr sz="1800" spc="-10" dirty="0">
                <a:solidFill>
                  <a:schemeClr val="tx1"/>
                </a:solidFill>
              </a:rPr>
              <a:t>2022).</a:t>
            </a:r>
          </a:p>
        </p:txBody>
      </p:sp>
      <p:sp>
        <p:nvSpPr>
          <p:cNvPr id="4" name="object 4"/>
          <p:cNvSpPr txBox="1"/>
          <p:nvPr/>
        </p:nvSpPr>
        <p:spPr>
          <a:xfrm>
            <a:off x="699660" y="819543"/>
            <a:ext cx="3740785" cy="833755"/>
          </a:xfrm>
          <a:prstGeom prst="rect">
            <a:avLst/>
          </a:prstGeom>
        </p:spPr>
        <p:txBody>
          <a:bodyPr vert="horz" wrap="square" lIns="0" tIns="13335" rIns="0" bIns="0" rtlCol="0">
            <a:spAutoFit/>
          </a:bodyPr>
          <a:lstStyle/>
          <a:p>
            <a:pPr marL="12700">
              <a:lnSpc>
                <a:spcPct val="100000"/>
              </a:lnSpc>
              <a:spcBef>
                <a:spcPts val="105"/>
              </a:spcBef>
            </a:pPr>
            <a:r>
              <a:rPr sz="5300" b="1" dirty="0">
                <a:solidFill>
                  <a:schemeClr val="tx1"/>
                </a:solidFill>
                <a:latin typeface="Calibri"/>
                <a:cs typeface="Calibri"/>
              </a:rPr>
              <a:t>of</a:t>
            </a:r>
            <a:r>
              <a:rPr sz="5300" b="1" spc="-225" dirty="0">
                <a:solidFill>
                  <a:schemeClr val="tx1"/>
                </a:solidFill>
                <a:latin typeface="Calibri"/>
                <a:cs typeface="Calibri"/>
              </a:rPr>
              <a:t> </a:t>
            </a:r>
            <a:r>
              <a:rPr sz="5300" b="1" spc="-10" dirty="0">
                <a:solidFill>
                  <a:schemeClr val="tx1"/>
                </a:solidFill>
                <a:latin typeface="Calibri"/>
                <a:cs typeface="Calibri"/>
              </a:rPr>
              <a:t>Evaluation</a:t>
            </a:r>
            <a:endParaRPr sz="5300" dirty="0">
              <a:solidFill>
                <a:schemeClr val="tx1"/>
              </a:solidFill>
              <a:latin typeface="Calibri"/>
              <a:cs typeface="Calibri"/>
            </a:endParaRPr>
          </a:p>
        </p:txBody>
      </p:sp>
      <p:sp>
        <p:nvSpPr>
          <p:cNvPr id="5" name="object 5"/>
          <p:cNvSpPr/>
          <p:nvPr/>
        </p:nvSpPr>
        <p:spPr>
          <a:xfrm>
            <a:off x="731519" y="2084070"/>
            <a:ext cx="3716020" cy="17145"/>
          </a:xfrm>
          <a:custGeom>
            <a:avLst/>
            <a:gdLst/>
            <a:ahLst/>
            <a:cxnLst/>
            <a:rect l="l" t="t" r="r" b="b"/>
            <a:pathLst>
              <a:path w="3716020" h="17144">
                <a:moveTo>
                  <a:pt x="3715512" y="0"/>
                </a:moveTo>
                <a:lnTo>
                  <a:pt x="0" y="0"/>
                </a:lnTo>
                <a:lnTo>
                  <a:pt x="0" y="16763"/>
                </a:lnTo>
                <a:lnTo>
                  <a:pt x="3715512" y="16763"/>
                </a:lnTo>
                <a:lnTo>
                  <a:pt x="3715512" y="0"/>
                </a:lnTo>
                <a:close/>
              </a:path>
            </a:pathLst>
          </a:custGeom>
          <a:solidFill>
            <a:srgbClr val="FFFFFF"/>
          </a:solidFill>
        </p:spPr>
        <p:txBody>
          <a:bodyPr wrap="square" lIns="0" tIns="0" rIns="0" bIns="0" rtlCol="0"/>
          <a:lstStyle/>
          <a:p>
            <a:endParaRPr>
              <a:solidFill>
                <a:schemeClr val="tx1"/>
              </a:solidFill>
            </a:endParaRPr>
          </a:p>
        </p:txBody>
      </p:sp>
      <p:grpSp>
        <p:nvGrpSpPr>
          <p:cNvPr id="6" name="object 6"/>
          <p:cNvGrpSpPr/>
          <p:nvPr/>
        </p:nvGrpSpPr>
        <p:grpSpPr>
          <a:xfrm>
            <a:off x="731519" y="1666299"/>
            <a:ext cx="3519170" cy="90805"/>
            <a:chOff x="617855" y="2552939"/>
            <a:chExt cx="3519170" cy="90805"/>
          </a:xfrm>
        </p:grpSpPr>
        <p:sp>
          <p:nvSpPr>
            <p:cNvPr id="7" name="object 7"/>
            <p:cNvSpPr/>
            <p:nvPr/>
          </p:nvSpPr>
          <p:spPr>
            <a:xfrm>
              <a:off x="639381" y="2577131"/>
              <a:ext cx="3475990" cy="42545"/>
            </a:xfrm>
            <a:custGeom>
              <a:avLst/>
              <a:gdLst/>
              <a:ahLst/>
              <a:cxnLst/>
              <a:rect l="l" t="t" r="r" b="b"/>
              <a:pathLst>
                <a:path w="3475990" h="42544">
                  <a:moveTo>
                    <a:pt x="279523" y="0"/>
                  </a:moveTo>
                  <a:lnTo>
                    <a:pt x="233089" y="80"/>
                  </a:lnTo>
                  <a:lnTo>
                    <a:pt x="187724" y="742"/>
                  </a:lnTo>
                  <a:lnTo>
                    <a:pt x="142616" y="2018"/>
                  </a:lnTo>
                  <a:lnTo>
                    <a:pt x="96951" y="3940"/>
                  </a:lnTo>
                  <a:lnTo>
                    <a:pt x="49916" y="6542"/>
                  </a:lnTo>
                  <a:lnTo>
                    <a:pt x="698" y="9858"/>
                  </a:lnTo>
                  <a:lnTo>
                    <a:pt x="0" y="13668"/>
                  </a:lnTo>
                  <a:lnTo>
                    <a:pt x="889" y="24209"/>
                  </a:lnTo>
                  <a:lnTo>
                    <a:pt x="698" y="28146"/>
                  </a:lnTo>
                  <a:lnTo>
                    <a:pt x="112775" y="30245"/>
                  </a:lnTo>
                  <a:lnTo>
                    <a:pt x="222563" y="31412"/>
                  </a:lnTo>
                  <a:lnTo>
                    <a:pt x="329870" y="31785"/>
                  </a:lnTo>
                  <a:lnTo>
                    <a:pt x="434504" y="31505"/>
                  </a:lnTo>
                  <a:lnTo>
                    <a:pt x="586021" y="30167"/>
                  </a:lnTo>
                  <a:lnTo>
                    <a:pt x="774220" y="27354"/>
                  </a:lnTo>
                  <a:lnTo>
                    <a:pt x="1000025" y="22166"/>
                  </a:lnTo>
                  <a:lnTo>
                    <a:pt x="1097088" y="20730"/>
                  </a:lnTo>
                  <a:lnTo>
                    <a:pt x="1147818" y="20410"/>
                  </a:lnTo>
                  <a:lnTo>
                    <a:pt x="1200265" y="20441"/>
                  </a:lnTo>
                  <a:lnTo>
                    <a:pt x="1254617" y="20889"/>
                  </a:lnTo>
                  <a:lnTo>
                    <a:pt x="1311064" y="21818"/>
                  </a:lnTo>
                  <a:lnTo>
                    <a:pt x="1369793" y="23294"/>
                  </a:lnTo>
                  <a:lnTo>
                    <a:pt x="1430993" y="25382"/>
                  </a:lnTo>
                  <a:lnTo>
                    <a:pt x="1494853" y="28146"/>
                  </a:lnTo>
                  <a:lnTo>
                    <a:pt x="1567804" y="30745"/>
                  </a:lnTo>
                  <a:lnTo>
                    <a:pt x="1636275" y="31576"/>
                  </a:lnTo>
                  <a:lnTo>
                    <a:pt x="1700481" y="31002"/>
                  </a:lnTo>
                  <a:lnTo>
                    <a:pt x="1760634" y="29388"/>
                  </a:lnTo>
                  <a:lnTo>
                    <a:pt x="1816950" y="27098"/>
                  </a:lnTo>
                  <a:lnTo>
                    <a:pt x="1918925" y="21948"/>
                  </a:lnTo>
                  <a:lnTo>
                    <a:pt x="1965012" y="19815"/>
                  </a:lnTo>
                  <a:lnTo>
                    <a:pt x="2008117" y="18463"/>
                  </a:lnTo>
                  <a:lnTo>
                    <a:pt x="2048454" y="18256"/>
                  </a:lnTo>
                  <a:lnTo>
                    <a:pt x="2086237" y="19558"/>
                  </a:lnTo>
                  <a:lnTo>
                    <a:pt x="2121681" y="22733"/>
                  </a:lnTo>
                  <a:lnTo>
                    <a:pt x="2154999" y="28146"/>
                  </a:lnTo>
                  <a:lnTo>
                    <a:pt x="2188382" y="33908"/>
                  </a:lnTo>
                  <a:lnTo>
                    <a:pt x="2223998" y="38016"/>
                  </a:lnTo>
                  <a:lnTo>
                    <a:pt x="2262029" y="40658"/>
                  </a:lnTo>
                  <a:lnTo>
                    <a:pt x="2302659" y="42024"/>
                  </a:lnTo>
                  <a:lnTo>
                    <a:pt x="2346069" y="42304"/>
                  </a:lnTo>
                  <a:lnTo>
                    <a:pt x="2392440" y="41686"/>
                  </a:lnTo>
                  <a:lnTo>
                    <a:pt x="2441956" y="40360"/>
                  </a:lnTo>
                  <a:lnTo>
                    <a:pt x="2675101" y="31767"/>
                  </a:lnTo>
                  <a:lnTo>
                    <a:pt x="2743068" y="29742"/>
                  </a:lnTo>
                  <a:lnTo>
                    <a:pt x="2815272" y="28146"/>
                  </a:lnTo>
                  <a:lnTo>
                    <a:pt x="2887289" y="27080"/>
                  </a:lnTo>
                  <a:lnTo>
                    <a:pt x="2954806" y="26471"/>
                  </a:lnTo>
                  <a:lnTo>
                    <a:pt x="3018085" y="26242"/>
                  </a:lnTo>
                  <a:lnTo>
                    <a:pt x="3132978" y="26620"/>
                  </a:lnTo>
                  <a:lnTo>
                    <a:pt x="3323435" y="28595"/>
                  </a:lnTo>
                  <a:lnTo>
                    <a:pt x="3403188" y="28978"/>
                  </a:lnTo>
                  <a:lnTo>
                    <a:pt x="3440113" y="28751"/>
                  </a:lnTo>
                  <a:lnTo>
                    <a:pt x="3475418" y="28146"/>
                  </a:lnTo>
                  <a:lnTo>
                    <a:pt x="3475418" y="9858"/>
                  </a:lnTo>
                  <a:lnTo>
                    <a:pt x="3404514" y="8128"/>
                  </a:lnTo>
                  <a:lnTo>
                    <a:pt x="3336145" y="6919"/>
                  </a:lnTo>
                  <a:lnTo>
                    <a:pt x="3270293" y="6171"/>
                  </a:lnTo>
                  <a:lnTo>
                    <a:pt x="3206940" y="5826"/>
                  </a:lnTo>
                  <a:lnTo>
                    <a:pt x="3146066" y="5824"/>
                  </a:lnTo>
                  <a:lnTo>
                    <a:pt x="3087654" y="6104"/>
                  </a:lnTo>
                  <a:lnTo>
                    <a:pt x="2978140" y="7276"/>
                  </a:lnTo>
                  <a:lnTo>
                    <a:pt x="2746128" y="10987"/>
                  </a:lnTo>
                  <a:lnTo>
                    <a:pt x="2669644" y="11534"/>
                  </a:lnTo>
                  <a:lnTo>
                    <a:pt x="2634825" y="11367"/>
                  </a:lnTo>
                  <a:lnTo>
                    <a:pt x="2602263" y="10829"/>
                  </a:lnTo>
                  <a:lnTo>
                    <a:pt x="2526290" y="8606"/>
                  </a:lnTo>
                  <a:lnTo>
                    <a:pt x="2477421" y="8323"/>
                  </a:lnTo>
                  <a:lnTo>
                    <a:pt x="2426104" y="8786"/>
                  </a:lnTo>
                  <a:lnTo>
                    <a:pt x="2373110" y="9773"/>
                  </a:lnTo>
                  <a:lnTo>
                    <a:pt x="2211769" y="13655"/>
                  </a:lnTo>
                  <a:lnTo>
                    <a:pt x="2159773" y="14515"/>
                  </a:lnTo>
                  <a:lnTo>
                    <a:pt x="2109954" y="14787"/>
                  </a:lnTo>
                  <a:lnTo>
                    <a:pt x="2063082" y="14250"/>
                  </a:lnTo>
                  <a:lnTo>
                    <a:pt x="2019928" y="12681"/>
                  </a:lnTo>
                  <a:lnTo>
                    <a:pt x="1981263" y="9858"/>
                  </a:lnTo>
                  <a:lnTo>
                    <a:pt x="1944881" y="6800"/>
                  </a:lnTo>
                  <a:lnTo>
                    <a:pt x="1907691" y="4610"/>
                  </a:lnTo>
                  <a:lnTo>
                    <a:pt x="1869235" y="3196"/>
                  </a:lnTo>
                  <a:lnTo>
                    <a:pt x="1829056" y="2464"/>
                  </a:lnTo>
                  <a:lnTo>
                    <a:pt x="1786695" y="2318"/>
                  </a:lnTo>
                  <a:lnTo>
                    <a:pt x="1741693" y="2667"/>
                  </a:lnTo>
                  <a:lnTo>
                    <a:pt x="1693594" y="3414"/>
                  </a:lnTo>
                  <a:lnTo>
                    <a:pt x="1461049" y="8522"/>
                  </a:lnTo>
                  <a:lnTo>
                    <a:pt x="1127126" y="14684"/>
                  </a:lnTo>
                  <a:lnTo>
                    <a:pt x="1031767" y="15908"/>
                  </a:lnTo>
                  <a:lnTo>
                    <a:pt x="937248" y="16314"/>
                  </a:lnTo>
                  <a:lnTo>
                    <a:pt x="889286" y="16123"/>
                  </a:lnTo>
                  <a:lnTo>
                    <a:pt x="840312" y="15625"/>
                  </a:lnTo>
                  <a:lnTo>
                    <a:pt x="789918" y="14783"/>
                  </a:lnTo>
                  <a:lnTo>
                    <a:pt x="737698" y="13565"/>
                  </a:lnTo>
                  <a:lnTo>
                    <a:pt x="683243" y="11935"/>
                  </a:lnTo>
                  <a:lnTo>
                    <a:pt x="556213" y="7149"/>
                  </a:lnTo>
                  <a:lnTo>
                    <a:pt x="433381" y="2911"/>
                  </a:lnTo>
                  <a:lnTo>
                    <a:pt x="378856" y="1448"/>
                  </a:lnTo>
                  <a:lnTo>
                    <a:pt x="327841" y="466"/>
                  </a:lnTo>
                  <a:lnTo>
                    <a:pt x="279523" y="0"/>
                  </a:lnTo>
                  <a:close/>
                </a:path>
              </a:pathLst>
            </a:custGeom>
            <a:solidFill>
              <a:srgbClr val="E97031"/>
            </a:solidFill>
          </p:spPr>
          <p:txBody>
            <a:bodyPr wrap="square" lIns="0" tIns="0" rIns="0" bIns="0" rtlCol="0"/>
            <a:lstStyle/>
            <a:p>
              <a:endParaRPr>
                <a:solidFill>
                  <a:schemeClr val="tx1"/>
                </a:solidFill>
              </a:endParaRPr>
            </a:p>
          </p:txBody>
        </p:sp>
        <p:sp>
          <p:nvSpPr>
            <p:cNvPr id="8" name="object 8"/>
            <p:cNvSpPr/>
            <p:nvPr/>
          </p:nvSpPr>
          <p:spPr>
            <a:xfrm>
              <a:off x="640080" y="2575164"/>
              <a:ext cx="3474720" cy="46355"/>
            </a:xfrm>
            <a:custGeom>
              <a:avLst/>
              <a:gdLst/>
              <a:ahLst/>
              <a:cxnLst/>
              <a:rect l="l" t="t" r="r" b="b"/>
              <a:pathLst>
                <a:path w="3474720" h="46355">
                  <a:moveTo>
                    <a:pt x="0" y="11825"/>
                  </a:moveTo>
                  <a:lnTo>
                    <a:pt x="48767" y="9527"/>
                  </a:lnTo>
                  <a:lnTo>
                    <a:pt x="98699" y="8659"/>
                  </a:lnTo>
                  <a:lnTo>
                    <a:pt x="149538" y="8952"/>
                  </a:lnTo>
                  <a:lnTo>
                    <a:pt x="201028" y="10136"/>
                  </a:lnTo>
                  <a:lnTo>
                    <a:pt x="252909" y="11943"/>
                  </a:lnTo>
                  <a:lnTo>
                    <a:pt x="304924" y="14104"/>
                  </a:lnTo>
                  <a:lnTo>
                    <a:pt x="356816" y="16349"/>
                  </a:lnTo>
                  <a:lnTo>
                    <a:pt x="408326" y="18409"/>
                  </a:lnTo>
                  <a:lnTo>
                    <a:pt x="459197" y="20016"/>
                  </a:lnTo>
                  <a:lnTo>
                    <a:pt x="509171" y="20900"/>
                  </a:lnTo>
                  <a:lnTo>
                    <a:pt x="557991" y="20792"/>
                  </a:lnTo>
                  <a:lnTo>
                    <a:pt x="605398" y="19422"/>
                  </a:lnTo>
                  <a:lnTo>
                    <a:pt x="651135" y="16523"/>
                  </a:lnTo>
                  <a:lnTo>
                    <a:pt x="694944" y="11825"/>
                  </a:lnTo>
                  <a:lnTo>
                    <a:pt x="741605" y="7011"/>
                  </a:lnTo>
                  <a:lnTo>
                    <a:pt x="789420" y="4541"/>
                  </a:lnTo>
                  <a:lnTo>
                    <a:pt x="838260" y="3995"/>
                  </a:lnTo>
                  <a:lnTo>
                    <a:pt x="887999" y="4951"/>
                  </a:lnTo>
                  <a:lnTo>
                    <a:pt x="938510" y="6990"/>
                  </a:lnTo>
                  <a:lnTo>
                    <a:pt x="989665" y="9691"/>
                  </a:lnTo>
                  <a:lnTo>
                    <a:pt x="1041336" y="12633"/>
                  </a:lnTo>
                  <a:lnTo>
                    <a:pt x="1093397" y="15397"/>
                  </a:lnTo>
                  <a:lnTo>
                    <a:pt x="1145720" y="17562"/>
                  </a:lnTo>
                  <a:lnTo>
                    <a:pt x="1198179" y="18708"/>
                  </a:lnTo>
                  <a:lnTo>
                    <a:pt x="1250644" y="18413"/>
                  </a:lnTo>
                  <a:lnTo>
                    <a:pt x="1302990" y="16259"/>
                  </a:lnTo>
                  <a:lnTo>
                    <a:pt x="1355089" y="11825"/>
                  </a:lnTo>
                  <a:lnTo>
                    <a:pt x="1407284" y="7392"/>
                  </a:lnTo>
                  <a:lnTo>
                    <a:pt x="1459837" y="5243"/>
                  </a:lnTo>
                  <a:lnTo>
                    <a:pt x="1512585" y="4957"/>
                  </a:lnTo>
                  <a:lnTo>
                    <a:pt x="1565368" y="6112"/>
                  </a:lnTo>
                  <a:lnTo>
                    <a:pt x="1618024" y="8287"/>
                  </a:lnTo>
                  <a:lnTo>
                    <a:pt x="1670392" y="11060"/>
                  </a:lnTo>
                  <a:lnTo>
                    <a:pt x="1722311" y="14010"/>
                  </a:lnTo>
                  <a:lnTo>
                    <a:pt x="1773620" y="16715"/>
                  </a:lnTo>
                  <a:lnTo>
                    <a:pt x="1824157" y="18754"/>
                  </a:lnTo>
                  <a:lnTo>
                    <a:pt x="1873761" y="19706"/>
                  </a:lnTo>
                  <a:lnTo>
                    <a:pt x="1922271" y="19150"/>
                  </a:lnTo>
                  <a:lnTo>
                    <a:pt x="1969525" y="16663"/>
                  </a:lnTo>
                  <a:lnTo>
                    <a:pt x="2015363" y="11825"/>
                  </a:lnTo>
                  <a:lnTo>
                    <a:pt x="2054409" y="7180"/>
                  </a:lnTo>
                  <a:lnTo>
                    <a:pt x="2093696" y="3818"/>
                  </a:lnTo>
                  <a:lnTo>
                    <a:pt x="2133559" y="1596"/>
                  </a:lnTo>
                  <a:lnTo>
                    <a:pt x="2174336" y="370"/>
                  </a:lnTo>
                  <a:lnTo>
                    <a:pt x="2216366" y="0"/>
                  </a:lnTo>
                  <a:lnTo>
                    <a:pt x="2259985" y="340"/>
                  </a:lnTo>
                  <a:lnTo>
                    <a:pt x="2305531" y="1248"/>
                  </a:lnTo>
                  <a:lnTo>
                    <a:pt x="2353341" y="2582"/>
                  </a:lnTo>
                  <a:lnTo>
                    <a:pt x="2403754" y="4199"/>
                  </a:lnTo>
                  <a:lnTo>
                    <a:pt x="2457106" y="5954"/>
                  </a:lnTo>
                  <a:lnTo>
                    <a:pt x="2513736" y="7707"/>
                  </a:lnTo>
                  <a:lnTo>
                    <a:pt x="2573980" y="9313"/>
                  </a:lnTo>
                  <a:lnTo>
                    <a:pt x="2638176" y="10630"/>
                  </a:lnTo>
                  <a:lnTo>
                    <a:pt x="2706662" y="11515"/>
                  </a:lnTo>
                  <a:lnTo>
                    <a:pt x="2779775" y="11825"/>
                  </a:lnTo>
                  <a:lnTo>
                    <a:pt x="2857022" y="11579"/>
                  </a:lnTo>
                  <a:lnTo>
                    <a:pt x="2927339" y="10965"/>
                  </a:lnTo>
                  <a:lnTo>
                    <a:pt x="2991397" y="10083"/>
                  </a:lnTo>
                  <a:lnTo>
                    <a:pt x="3049866" y="9037"/>
                  </a:lnTo>
                  <a:lnTo>
                    <a:pt x="3103417" y="7926"/>
                  </a:lnTo>
                  <a:lnTo>
                    <a:pt x="3152720" y="6853"/>
                  </a:lnTo>
                  <a:lnTo>
                    <a:pt x="3198447" y="5919"/>
                  </a:lnTo>
                  <a:lnTo>
                    <a:pt x="3241268" y="5227"/>
                  </a:lnTo>
                  <a:lnTo>
                    <a:pt x="3281853" y="4877"/>
                  </a:lnTo>
                  <a:lnTo>
                    <a:pt x="3320873" y="4971"/>
                  </a:lnTo>
                  <a:lnTo>
                    <a:pt x="3358999" y="5611"/>
                  </a:lnTo>
                  <a:lnTo>
                    <a:pt x="3396902" y="6899"/>
                  </a:lnTo>
                  <a:lnTo>
                    <a:pt x="3435252" y="8937"/>
                  </a:lnTo>
                  <a:lnTo>
                    <a:pt x="3474720" y="11825"/>
                  </a:lnTo>
                  <a:lnTo>
                    <a:pt x="3474339" y="19318"/>
                  </a:lnTo>
                  <a:lnTo>
                    <a:pt x="3474212" y="21604"/>
                  </a:lnTo>
                  <a:lnTo>
                    <a:pt x="3474720" y="30113"/>
                  </a:lnTo>
                  <a:lnTo>
                    <a:pt x="3422449" y="31914"/>
                  </a:lnTo>
                  <a:lnTo>
                    <a:pt x="3369084" y="32519"/>
                  </a:lnTo>
                  <a:lnTo>
                    <a:pt x="3314999" y="32156"/>
                  </a:lnTo>
                  <a:lnTo>
                    <a:pt x="3260569" y="31057"/>
                  </a:lnTo>
                  <a:lnTo>
                    <a:pt x="3206169" y="29450"/>
                  </a:lnTo>
                  <a:lnTo>
                    <a:pt x="3152174" y="27567"/>
                  </a:lnTo>
                  <a:lnTo>
                    <a:pt x="3098958" y="25636"/>
                  </a:lnTo>
                  <a:lnTo>
                    <a:pt x="3046898" y="23888"/>
                  </a:lnTo>
                  <a:lnTo>
                    <a:pt x="2996367" y="22552"/>
                  </a:lnTo>
                  <a:lnTo>
                    <a:pt x="2947740" y="21859"/>
                  </a:lnTo>
                  <a:lnTo>
                    <a:pt x="2901393" y="22039"/>
                  </a:lnTo>
                  <a:lnTo>
                    <a:pt x="2857699" y="23321"/>
                  </a:lnTo>
                  <a:lnTo>
                    <a:pt x="2817035" y="25936"/>
                  </a:lnTo>
                  <a:lnTo>
                    <a:pt x="2779775" y="30113"/>
                  </a:lnTo>
                  <a:lnTo>
                    <a:pt x="2736294" y="35133"/>
                  </a:lnTo>
                  <a:lnTo>
                    <a:pt x="2689067" y="38579"/>
                  </a:lnTo>
                  <a:lnTo>
                    <a:pt x="2638905" y="40650"/>
                  </a:lnTo>
                  <a:lnTo>
                    <a:pt x="2586618" y="41543"/>
                  </a:lnTo>
                  <a:lnTo>
                    <a:pt x="2533017" y="41457"/>
                  </a:lnTo>
                  <a:lnTo>
                    <a:pt x="2478913" y="40590"/>
                  </a:lnTo>
                  <a:lnTo>
                    <a:pt x="2425115" y="39142"/>
                  </a:lnTo>
                  <a:lnTo>
                    <a:pt x="2372435" y="37309"/>
                  </a:lnTo>
                  <a:lnTo>
                    <a:pt x="2321683" y="35292"/>
                  </a:lnTo>
                  <a:lnTo>
                    <a:pt x="2273669" y="33288"/>
                  </a:lnTo>
                  <a:lnTo>
                    <a:pt x="2229204" y="31495"/>
                  </a:lnTo>
                  <a:lnTo>
                    <a:pt x="2189099" y="30113"/>
                  </a:lnTo>
                  <a:lnTo>
                    <a:pt x="2153067" y="28858"/>
                  </a:lnTo>
                  <a:lnTo>
                    <a:pt x="2114553" y="27247"/>
                  </a:lnTo>
                  <a:lnTo>
                    <a:pt x="2073562" y="25436"/>
                  </a:lnTo>
                  <a:lnTo>
                    <a:pt x="2030101" y="23576"/>
                  </a:lnTo>
                  <a:lnTo>
                    <a:pt x="1984176" y="21823"/>
                  </a:lnTo>
                  <a:lnTo>
                    <a:pt x="1935794" y="20331"/>
                  </a:lnTo>
                  <a:lnTo>
                    <a:pt x="1884960" y="19253"/>
                  </a:lnTo>
                  <a:lnTo>
                    <a:pt x="1831681" y="18743"/>
                  </a:lnTo>
                  <a:lnTo>
                    <a:pt x="1775963" y="18956"/>
                  </a:lnTo>
                  <a:lnTo>
                    <a:pt x="1717812" y="20046"/>
                  </a:lnTo>
                  <a:lnTo>
                    <a:pt x="1657234" y="22166"/>
                  </a:lnTo>
                  <a:lnTo>
                    <a:pt x="1594237" y="25470"/>
                  </a:lnTo>
                  <a:lnTo>
                    <a:pt x="1528826" y="30113"/>
                  </a:lnTo>
                  <a:lnTo>
                    <a:pt x="1463818" y="34993"/>
                  </a:lnTo>
                  <a:lnTo>
                    <a:pt x="1401848" y="38930"/>
                  </a:lnTo>
                  <a:lnTo>
                    <a:pt x="1342733" y="41959"/>
                  </a:lnTo>
                  <a:lnTo>
                    <a:pt x="1286293" y="44116"/>
                  </a:lnTo>
                  <a:lnTo>
                    <a:pt x="1232346" y="45436"/>
                  </a:lnTo>
                  <a:lnTo>
                    <a:pt x="1180708" y="45954"/>
                  </a:lnTo>
                  <a:lnTo>
                    <a:pt x="1131200" y="45707"/>
                  </a:lnTo>
                  <a:lnTo>
                    <a:pt x="1083639" y="44728"/>
                  </a:lnTo>
                  <a:lnTo>
                    <a:pt x="1037843" y="43054"/>
                  </a:lnTo>
                  <a:lnTo>
                    <a:pt x="993631" y="40721"/>
                  </a:lnTo>
                  <a:lnTo>
                    <a:pt x="950821" y="37762"/>
                  </a:lnTo>
                  <a:lnTo>
                    <a:pt x="909231" y="34214"/>
                  </a:lnTo>
                  <a:lnTo>
                    <a:pt x="868680" y="30113"/>
                  </a:lnTo>
                  <a:lnTo>
                    <a:pt x="835136" y="27415"/>
                  </a:lnTo>
                  <a:lnTo>
                    <a:pt x="796245" y="25890"/>
                  </a:lnTo>
                  <a:lnTo>
                    <a:pt x="752636" y="25370"/>
                  </a:lnTo>
                  <a:lnTo>
                    <a:pt x="704941" y="25689"/>
                  </a:lnTo>
                  <a:lnTo>
                    <a:pt x="653789" y="26679"/>
                  </a:lnTo>
                  <a:lnTo>
                    <a:pt x="599813" y="28173"/>
                  </a:lnTo>
                  <a:lnTo>
                    <a:pt x="543643" y="30004"/>
                  </a:lnTo>
                  <a:lnTo>
                    <a:pt x="485908" y="32005"/>
                  </a:lnTo>
                  <a:lnTo>
                    <a:pt x="427241" y="34010"/>
                  </a:lnTo>
                  <a:lnTo>
                    <a:pt x="368271" y="35850"/>
                  </a:lnTo>
                  <a:lnTo>
                    <a:pt x="309630" y="37360"/>
                  </a:lnTo>
                  <a:lnTo>
                    <a:pt x="251948" y="38372"/>
                  </a:lnTo>
                  <a:lnTo>
                    <a:pt x="195856" y="38718"/>
                  </a:lnTo>
                  <a:lnTo>
                    <a:pt x="141984" y="38232"/>
                  </a:lnTo>
                  <a:lnTo>
                    <a:pt x="90964" y="36748"/>
                  </a:lnTo>
                  <a:lnTo>
                    <a:pt x="43425" y="34097"/>
                  </a:lnTo>
                  <a:lnTo>
                    <a:pt x="0" y="30113"/>
                  </a:lnTo>
                  <a:lnTo>
                    <a:pt x="63" y="23509"/>
                  </a:lnTo>
                  <a:lnTo>
                    <a:pt x="63" y="15635"/>
                  </a:lnTo>
                  <a:lnTo>
                    <a:pt x="0" y="11825"/>
                  </a:lnTo>
                  <a:close/>
                </a:path>
              </a:pathLst>
            </a:custGeom>
            <a:ln w="44449">
              <a:solidFill>
                <a:srgbClr val="E97031"/>
              </a:solidFill>
            </a:ln>
          </p:spPr>
          <p:txBody>
            <a:bodyPr wrap="square" lIns="0" tIns="0" rIns="0" bIns="0" rtlCol="0"/>
            <a:lstStyle/>
            <a:p>
              <a:endParaRPr>
                <a:solidFill>
                  <a:schemeClr val="tx1"/>
                </a:solidFill>
              </a:endParaRPr>
            </a:p>
          </p:txBody>
        </p:sp>
      </p:grpSp>
      <p:pic>
        <p:nvPicPr>
          <p:cNvPr id="10" name="object 10" descr="Stop Smoking Support Service | Greater Peterborough Network"/>
          <p:cNvPicPr/>
          <p:nvPr/>
        </p:nvPicPr>
        <p:blipFill>
          <a:blip r:embed="rId2" cstate="print"/>
          <a:stretch>
            <a:fillRect/>
          </a:stretch>
        </p:blipFill>
        <p:spPr>
          <a:xfrm>
            <a:off x="5311726" y="56"/>
            <a:ext cx="6878749" cy="6857873"/>
          </a:xfrm>
          <a:prstGeom prst="rect">
            <a:avLst/>
          </a:prstGeom>
        </p:spPr>
      </p:pic>
      <p:sp>
        <p:nvSpPr>
          <p:cNvPr id="11" name="object 11"/>
          <p:cNvSpPr txBox="1"/>
          <p:nvPr/>
        </p:nvSpPr>
        <p:spPr>
          <a:xfrm>
            <a:off x="10018014" y="6495999"/>
            <a:ext cx="213487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chemeClr val="tx1"/>
                </a:solidFill>
                <a:latin typeface="Calibri"/>
                <a:cs typeface="Calibri"/>
              </a:rPr>
              <a:t>(</a:t>
            </a:r>
            <a:r>
              <a:rPr sz="1800" dirty="0">
                <a:solidFill>
                  <a:schemeClr val="tx1"/>
                </a:solidFill>
                <a:latin typeface="Arial"/>
                <a:cs typeface="Arial"/>
              </a:rPr>
              <a:t>Source:</a:t>
            </a:r>
            <a:r>
              <a:rPr sz="1800" spc="-40" dirty="0">
                <a:solidFill>
                  <a:schemeClr val="tx1"/>
                </a:solidFill>
                <a:latin typeface="Arial"/>
                <a:cs typeface="Arial"/>
              </a:rPr>
              <a:t> </a:t>
            </a:r>
            <a:r>
              <a:rPr sz="1800" dirty="0">
                <a:solidFill>
                  <a:schemeClr val="tx1"/>
                </a:solidFill>
                <a:latin typeface="Arial"/>
                <a:cs typeface="Arial"/>
              </a:rPr>
              <a:t>NHS,</a:t>
            </a:r>
            <a:r>
              <a:rPr sz="1800" spc="-35" dirty="0">
                <a:solidFill>
                  <a:schemeClr val="tx1"/>
                </a:solidFill>
                <a:latin typeface="Arial"/>
                <a:cs typeface="Arial"/>
              </a:rPr>
              <a:t> </a:t>
            </a:r>
            <a:r>
              <a:rPr sz="1800" spc="-20" dirty="0">
                <a:solidFill>
                  <a:schemeClr val="tx1"/>
                </a:solidFill>
                <a:latin typeface="Arial"/>
                <a:cs typeface="Arial"/>
              </a:rPr>
              <a:t>2023)</a:t>
            </a:r>
            <a:endParaRPr sz="1800">
              <a:solidFill>
                <a:schemeClr val="tx1"/>
              </a:solidFill>
              <a:latin typeface="Arial"/>
              <a:cs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78739" y="74752"/>
            <a:ext cx="2769235" cy="788670"/>
          </a:xfrm>
          <a:prstGeom prst="rect">
            <a:avLst/>
          </a:prstGeom>
        </p:spPr>
        <p:txBody>
          <a:bodyPr vert="horz" wrap="square" lIns="0" tIns="13335" rIns="0" bIns="0" rtlCol="0">
            <a:spAutoFit/>
          </a:bodyPr>
          <a:lstStyle/>
          <a:p>
            <a:pPr marL="12700">
              <a:lnSpc>
                <a:spcPct val="100000"/>
              </a:lnSpc>
              <a:spcBef>
                <a:spcPts val="105"/>
              </a:spcBef>
            </a:pPr>
            <a:r>
              <a:rPr sz="5000" spc="85" dirty="0">
                <a:solidFill>
                  <a:srgbClr val="FFFFFF"/>
                </a:solidFill>
                <a:latin typeface="Calibri"/>
                <a:cs typeface="Calibri"/>
              </a:rPr>
              <a:t>Campaign</a:t>
            </a:r>
            <a:endParaRPr sz="5000">
              <a:latin typeface="Calibri"/>
              <a:cs typeface="Calibri"/>
            </a:endParaRPr>
          </a:p>
        </p:txBody>
      </p:sp>
      <p:sp>
        <p:nvSpPr>
          <p:cNvPr id="3" name="object 3"/>
          <p:cNvSpPr txBox="1"/>
          <p:nvPr/>
        </p:nvSpPr>
        <p:spPr>
          <a:xfrm>
            <a:off x="78739" y="761238"/>
            <a:ext cx="1770380" cy="788035"/>
          </a:xfrm>
          <a:prstGeom prst="rect">
            <a:avLst/>
          </a:prstGeom>
        </p:spPr>
        <p:txBody>
          <a:bodyPr vert="horz" wrap="square" lIns="0" tIns="13335" rIns="0" bIns="0" rtlCol="0">
            <a:spAutoFit/>
          </a:bodyPr>
          <a:lstStyle/>
          <a:p>
            <a:pPr marL="12700">
              <a:lnSpc>
                <a:spcPct val="100000"/>
              </a:lnSpc>
              <a:spcBef>
                <a:spcPts val="105"/>
              </a:spcBef>
            </a:pPr>
            <a:r>
              <a:rPr sz="5000" b="1" spc="45" dirty="0">
                <a:solidFill>
                  <a:srgbClr val="FFFFFF"/>
                </a:solidFill>
                <a:latin typeface="Calibri"/>
                <a:cs typeface="Calibri"/>
              </a:rPr>
              <a:t>Poster</a:t>
            </a:r>
            <a:endParaRPr sz="5000">
              <a:latin typeface="Calibri"/>
              <a:cs typeface="Calibri"/>
            </a:endParaRPr>
          </a:p>
        </p:txBody>
      </p:sp>
      <p:sp>
        <p:nvSpPr>
          <p:cNvPr id="4" name="object 4"/>
          <p:cNvSpPr/>
          <p:nvPr/>
        </p:nvSpPr>
        <p:spPr>
          <a:xfrm>
            <a:off x="91439" y="1439544"/>
            <a:ext cx="1744980" cy="15240"/>
          </a:xfrm>
          <a:custGeom>
            <a:avLst/>
            <a:gdLst/>
            <a:ahLst/>
            <a:cxnLst/>
            <a:rect l="l" t="t" r="r" b="b"/>
            <a:pathLst>
              <a:path w="1744980" h="15240">
                <a:moveTo>
                  <a:pt x="1744980" y="0"/>
                </a:moveTo>
                <a:lnTo>
                  <a:pt x="0" y="0"/>
                </a:lnTo>
                <a:lnTo>
                  <a:pt x="0" y="15239"/>
                </a:lnTo>
                <a:lnTo>
                  <a:pt x="1744980" y="15239"/>
                </a:lnTo>
                <a:lnTo>
                  <a:pt x="1744980" y="0"/>
                </a:lnTo>
                <a:close/>
              </a:path>
            </a:pathLst>
          </a:custGeom>
          <a:solidFill>
            <a:srgbClr val="FFFFFF"/>
          </a:solidFill>
        </p:spPr>
        <p:txBody>
          <a:bodyPr wrap="square" lIns="0" tIns="0" rIns="0" bIns="0" rtlCol="0"/>
          <a:lstStyle/>
          <a:p>
            <a:endParaRPr/>
          </a:p>
        </p:txBody>
      </p:sp>
      <p:pic>
        <p:nvPicPr>
          <p:cNvPr id="5" name="object 5"/>
          <p:cNvPicPr/>
          <p:nvPr/>
        </p:nvPicPr>
        <p:blipFill>
          <a:blip r:embed="rId2" cstate="print"/>
          <a:stretch>
            <a:fillRect/>
          </a:stretch>
        </p:blipFill>
        <p:spPr>
          <a:xfrm>
            <a:off x="2833623" y="116742"/>
            <a:ext cx="9358376" cy="6624574"/>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624395" y="-442630"/>
            <a:ext cx="10515600" cy="1402691"/>
          </a:xfrm>
          <a:prstGeom prst="rect">
            <a:avLst/>
          </a:prstGeom>
        </p:spPr>
        <p:txBody>
          <a:bodyPr vert="horz" wrap="square" lIns="0" tIns="596645" rIns="0" bIns="0" rtlCol="0">
            <a:spAutoFit/>
          </a:bodyPr>
          <a:lstStyle/>
          <a:p>
            <a:pPr marL="1303655">
              <a:lnSpc>
                <a:spcPct val="100000"/>
              </a:lnSpc>
              <a:spcBef>
                <a:spcPts val="95"/>
              </a:spcBef>
            </a:pPr>
            <a:r>
              <a:rPr sz="5200" dirty="0">
                <a:solidFill>
                  <a:schemeClr val="tx1"/>
                </a:solidFill>
              </a:rPr>
              <a:t>Partners</a:t>
            </a:r>
            <a:r>
              <a:rPr sz="5200" spc="-120" dirty="0">
                <a:solidFill>
                  <a:schemeClr val="tx1"/>
                </a:solidFill>
              </a:rPr>
              <a:t> </a:t>
            </a:r>
            <a:r>
              <a:rPr sz="5200" dirty="0">
                <a:solidFill>
                  <a:schemeClr val="tx1"/>
                </a:solidFill>
              </a:rPr>
              <a:t>and</a:t>
            </a:r>
            <a:r>
              <a:rPr sz="5200" spc="-125" dirty="0">
                <a:solidFill>
                  <a:schemeClr val="tx1"/>
                </a:solidFill>
              </a:rPr>
              <a:t> </a:t>
            </a:r>
            <a:r>
              <a:rPr sz="5200" spc="-10" dirty="0">
                <a:solidFill>
                  <a:schemeClr val="tx1"/>
                </a:solidFill>
              </a:rPr>
              <a:t>Organisations</a:t>
            </a:r>
            <a:endParaRPr sz="5200" dirty="0">
              <a:solidFill>
                <a:schemeClr val="tx1"/>
              </a:solidFill>
            </a:endParaRPr>
          </a:p>
        </p:txBody>
      </p:sp>
      <p:sp>
        <p:nvSpPr>
          <p:cNvPr id="3" name="object 3"/>
          <p:cNvSpPr/>
          <p:nvPr/>
        </p:nvSpPr>
        <p:spPr>
          <a:xfrm>
            <a:off x="1768475" y="1166113"/>
            <a:ext cx="8655050" cy="68580"/>
          </a:xfrm>
          <a:custGeom>
            <a:avLst/>
            <a:gdLst/>
            <a:ahLst/>
            <a:cxnLst/>
            <a:rect l="l" t="t" r="r" b="b"/>
            <a:pathLst>
              <a:path w="8655050" h="68580">
                <a:moveTo>
                  <a:pt x="8654796" y="0"/>
                </a:moveTo>
                <a:lnTo>
                  <a:pt x="0" y="0"/>
                </a:lnTo>
                <a:lnTo>
                  <a:pt x="0" y="68580"/>
                </a:lnTo>
                <a:lnTo>
                  <a:pt x="8654796" y="68580"/>
                </a:lnTo>
                <a:lnTo>
                  <a:pt x="8654796" y="0"/>
                </a:lnTo>
                <a:close/>
              </a:path>
            </a:pathLst>
          </a:custGeom>
          <a:solidFill>
            <a:srgbClr val="FFFFFF"/>
          </a:solidFill>
        </p:spPr>
        <p:txBody>
          <a:bodyPr wrap="square" lIns="0" tIns="0" rIns="0" bIns="0" rtlCol="0"/>
          <a:lstStyle/>
          <a:p>
            <a:endParaRPr>
              <a:solidFill>
                <a:schemeClr val="tx1"/>
              </a:solidFill>
            </a:endParaRPr>
          </a:p>
        </p:txBody>
      </p:sp>
      <p:grpSp>
        <p:nvGrpSpPr>
          <p:cNvPr id="4" name="object 4"/>
          <p:cNvGrpSpPr/>
          <p:nvPr/>
        </p:nvGrpSpPr>
        <p:grpSpPr>
          <a:xfrm>
            <a:off x="142239" y="1635760"/>
            <a:ext cx="11897360" cy="1442720"/>
            <a:chOff x="142239" y="1635760"/>
            <a:chExt cx="11897360" cy="1442720"/>
          </a:xfrm>
        </p:grpSpPr>
        <p:sp>
          <p:nvSpPr>
            <p:cNvPr id="5" name="object 5"/>
            <p:cNvSpPr/>
            <p:nvPr/>
          </p:nvSpPr>
          <p:spPr>
            <a:xfrm>
              <a:off x="142239" y="1635760"/>
              <a:ext cx="11897360" cy="1442720"/>
            </a:xfrm>
            <a:custGeom>
              <a:avLst/>
              <a:gdLst/>
              <a:ahLst/>
              <a:cxnLst/>
              <a:rect l="l" t="t" r="r" b="b"/>
              <a:pathLst>
                <a:path w="11897360" h="1442720">
                  <a:moveTo>
                    <a:pt x="11753088" y="0"/>
                  </a:moveTo>
                  <a:lnTo>
                    <a:pt x="144233" y="0"/>
                  </a:lnTo>
                  <a:lnTo>
                    <a:pt x="98646" y="7347"/>
                  </a:lnTo>
                  <a:lnTo>
                    <a:pt x="59052" y="27814"/>
                  </a:lnTo>
                  <a:lnTo>
                    <a:pt x="27829" y="59033"/>
                  </a:lnTo>
                  <a:lnTo>
                    <a:pt x="7353" y="98641"/>
                  </a:lnTo>
                  <a:lnTo>
                    <a:pt x="0" y="144272"/>
                  </a:lnTo>
                  <a:lnTo>
                    <a:pt x="0" y="1298066"/>
                  </a:lnTo>
                  <a:lnTo>
                    <a:pt x="7353" y="1343697"/>
                  </a:lnTo>
                  <a:lnTo>
                    <a:pt x="27829" y="1383305"/>
                  </a:lnTo>
                  <a:lnTo>
                    <a:pt x="59052" y="1414524"/>
                  </a:lnTo>
                  <a:lnTo>
                    <a:pt x="98646" y="1434991"/>
                  </a:lnTo>
                  <a:lnTo>
                    <a:pt x="144233" y="1442339"/>
                  </a:lnTo>
                  <a:lnTo>
                    <a:pt x="11753088" y="1442339"/>
                  </a:lnTo>
                  <a:lnTo>
                    <a:pt x="11798669" y="1434991"/>
                  </a:lnTo>
                  <a:lnTo>
                    <a:pt x="11838271" y="1414524"/>
                  </a:lnTo>
                  <a:lnTo>
                    <a:pt x="11869509" y="1383305"/>
                  </a:lnTo>
                  <a:lnTo>
                    <a:pt x="11890000" y="1343697"/>
                  </a:lnTo>
                  <a:lnTo>
                    <a:pt x="11897360" y="1298066"/>
                  </a:lnTo>
                  <a:lnTo>
                    <a:pt x="11897360" y="144272"/>
                  </a:lnTo>
                  <a:lnTo>
                    <a:pt x="11890000" y="98641"/>
                  </a:lnTo>
                  <a:lnTo>
                    <a:pt x="11869509" y="59033"/>
                  </a:lnTo>
                  <a:lnTo>
                    <a:pt x="11838271" y="27814"/>
                  </a:lnTo>
                  <a:lnTo>
                    <a:pt x="11798669" y="7347"/>
                  </a:lnTo>
                  <a:lnTo>
                    <a:pt x="11753088" y="0"/>
                  </a:lnTo>
                  <a:close/>
                </a:path>
              </a:pathLst>
            </a:custGeom>
            <a:solidFill>
              <a:srgbClr val="F1F1F1"/>
            </a:solidFill>
          </p:spPr>
          <p:txBody>
            <a:bodyPr wrap="square" lIns="0" tIns="0" rIns="0" bIns="0" rtlCol="0"/>
            <a:lstStyle/>
            <a:p>
              <a:endParaRPr>
                <a:solidFill>
                  <a:schemeClr val="tx1"/>
                </a:solidFill>
              </a:endParaRPr>
            </a:p>
          </p:txBody>
        </p:sp>
        <p:sp>
          <p:nvSpPr>
            <p:cNvPr id="6" name="object 6"/>
            <p:cNvSpPr/>
            <p:nvPr/>
          </p:nvSpPr>
          <p:spPr>
            <a:xfrm>
              <a:off x="682371" y="2105723"/>
              <a:ext cx="588645" cy="506095"/>
            </a:xfrm>
            <a:custGeom>
              <a:avLst/>
              <a:gdLst/>
              <a:ahLst/>
              <a:cxnLst/>
              <a:rect l="l" t="t" r="r" b="b"/>
              <a:pathLst>
                <a:path w="588644" h="506094">
                  <a:moveTo>
                    <a:pt x="434657" y="134886"/>
                  </a:moveTo>
                  <a:lnTo>
                    <a:pt x="294132" y="0"/>
                  </a:lnTo>
                  <a:lnTo>
                    <a:pt x="150329" y="137337"/>
                  </a:lnTo>
                  <a:lnTo>
                    <a:pt x="173215" y="160223"/>
                  </a:lnTo>
                  <a:lnTo>
                    <a:pt x="294132" y="39243"/>
                  </a:lnTo>
                  <a:lnTo>
                    <a:pt x="411784" y="157772"/>
                  </a:lnTo>
                  <a:lnTo>
                    <a:pt x="434657" y="134886"/>
                  </a:lnTo>
                  <a:close/>
                </a:path>
                <a:path w="588644" h="506094">
                  <a:moveTo>
                    <a:pt x="588264" y="228079"/>
                  </a:moveTo>
                  <a:lnTo>
                    <a:pt x="555574" y="228079"/>
                  </a:lnTo>
                  <a:lnTo>
                    <a:pt x="555574" y="268947"/>
                  </a:lnTo>
                  <a:lnTo>
                    <a:pt x="555574" y="334352"/>
                  </a:lnTo>
                  <a:lnTo>
                    <a:pt x="555574" y="367042"/>
                  </a:lnTo>
                  <a:lnTo>
                    <a:pt x="555574" y="432447"/>
                  </a:lnTo>
                  <a:lnTo>
                    <a:pt x="490220" y="432447"/>
                  </a:lnTo>
                  <a:lnTo>
                    <a:pt x="490220" y="367042"/>
                  </a:lnTo>
                  <a:lnTo>
                    <a:pt x="555574" y="367042"/>
                  </a:lnTo>
                  <a:lnTo>
                    <a:pt x="555574" y="334352"/>
                  </a:lnTo>
                  <a:lnTo>
                    <a:pt x="490220" y="334352"/>
                  </a:lnTo>
                  <a:lnTo>
                    <a:pt x="490220" y="268947"/>
                  </a:lnTo>
                  <a:lnTo>
                    <a:pt x="555574" y="268947"/>
                  </a:lnTo>
                  <a:lnTo>
                    <a:pt x="555574" y="228079"/>
                  </a:lnTo>
                  <a:lnTo>
                    <a:pt x="457530" y="228079"/>
                  </a:lnTo>
                  <a:lnTo>
                    <a:pt x="457530" y="268947"/>
                  </a:lnTo>
                  <a:lnTo>
                    <a:pt x="457530" y="334352"/>
                  </a:lnTo>
                  <a:lnTo>
                    <a:pt x="457530" y="367042"/>
                  </a:lnTo>
                  <a:lnTo>
                    <a:pt x="457530" y="432447"/>
                  </a:lnTo>
                  <a:lnTo>
                    <a:pt x="392176" y="432447"/>
                  </a:lnTo>
                  <a:lnTo>
                    <a:pt x="392176" y="367042"/>
                  </a:lnTo>
                  <a:lnTo>
                    <a:pt x="457530" y="367042"/>
                  </a:lnTo>
                  <a:lnTo>
                    <a:pt x="457530" y="334352"/>
                  </a:lnTo>
                  <a:lnTo>
                    <a:pt x="392176" y="334352"/>
                  </a:lnTo>
                  <a:lnTo>
                    <a:pt x="392176" y="301650"/>
                  </a:lnTo>
                  <a:lnTo>
                    <a:pt x="392176" y="268947"/>
                  </a:lnTo>
                  <a:lnTo>
                    <a:pt x="457530" y="268947"/>
                  </a:lnTo>
                  <a:lnTo>
                    <a:pt x="457530" y="228079"/>
                  </a:lnTo>
                  <a:lnTo>
                    <a:pt x="392176" y="228079"/>
                  </a:lnTo>
                  <a:lnTo>
                    <a:pt x="392176" y="179031"/>
                  </a:lnTo>
                  <a:lnTo>
                    <a:pt x="351320" y="138163"/>
                  </a:lnTo>
                  <a:lnTo>
                    <a:pt x="351320" y="301650"/>
                  </a:lnTo>
                  <a:lnTo>
                    <a:pt x="351320" y="334352"/>
                  </a:lnTo>
                  <a:lnTo>
                    <a:pt x="236943" y="334352"/>
                  </a:lnTo>
                  <a:lnTo>
                    <a:pt x="236943" y="301650"/>
                  </a:lnTo>
                  <a:lnTo>
                    <a:pt x="351320" y="301650"/>
                  </a:lnTo>
                  <a:lnTo>
                    <a:pt x="351320" y="138163"/>
                  </a:lnTo>
                  <a:lnTo>
                    <a:pt x="318643" y="105460"/>
                  </a:lnTo>
                  <a:lnTo>
                    <a:pt x="318643" y="203555"/>
                  </a:lnTo>
                  <a:lnTo>
                    <a:pt x="316763" y="213245"/>
                  </a:lnTo>
                  <a:lnTo>
                    <a:pt x="311594" y="221030"/>
                  </a:lnTo>
                  <a:lnTo>
                    <a:pt x="303822" y="226199"/>
                  </a:lnTo>
                  <a:lnTo>
                    <a:pt x="294132" y="228079"/>
                  </a:lnTo>
                  <a:lnTo>
                    <a:pt x="284441" y="226199"/>
                  </a:lnTo>
                  <a:lnTo>
                    <a:pt x="276669" y="221030"/>
                  </a:lnTo>
                  <a:lnTo>
                    <a:pt x="271500" y="213245"/>
                  </a:lnTo>
                  <a:lnTo>
                    <a:pt x="269621" y="203555"/>
                  </a:lnTo>
                  <a:lnTo>
                    <a:pt x="271500" y="193852"/>
                  </a:lnTo>
                  <a:lnTo>
                    <a:pt x="276669" y="186080"/>
                  </a:lnTo>
                  <a:lnTo>
                    <a:pt x="284441" y="180911"/>
                  </a:lnTo>
                  <a:lnTo>
                    <a:pt x="294132" y="179031"/>
                  </a:lnTo>
                  <a:lnTo>
                    <a:pt x="303822" y="180911"/>
                  </a:lnTo>
                  <a:lnTo>
                    <a:pt x="311594" y="186080"/>
                  </a:lnTo>
                  <a:lnTo>
                    <a:pt x="316763" y="193852"/>
                  </a:lnTo>
                  <a:lnTo>
                    <a:pt x="318643" y="203555"/>
                  </a:lnTo>
                  <a:lnTo>
                    <a:pt x="318643" y="105460"/>
                  </a:lnTo>
                  <a:lnTo>
                    <a:pt x="294132" y="80937"/>
                  </a:lnTo>
                  <a:lnTo>
                    <a:pt x="196088" y="179031"/>
                  </a:lnTo>
                  <a:lnTo>
                    <a:pt x="196088" y="228079"/>
                  </a:lnTo>
                  <a:lnTo>
                    <a:pt x="196088" y="268947"/>
                  </a:lnTo>
                  <a:lnTo>
                    <a:pt x="196088" y="334352"/>
                  </a:lnTo>
                  <a:lnTo>
                    <a:pt x="196088" y="367042"/>
                  </a:lnTo>
                  <a:lnTo>
                    <a:pt x="196088" y="432447"/>
                  </a:lnTo>
                  <a:lnTo>
                    <a:pt x="130721" y="432447"/>
                  </a:lnTo>
                  <a:lnTo>
                    <a:pt x="130721" y="367042"/>
                  </a:lnTo>
                  <a:lnTo>
                    <a:pt x="196088" y="367042"/>
                  </a:lnTo>
                  <a:lnTo>
                    <a:pt x="196088" y="334352"/>
                  </a:lnTo>
                  <a:lnTo>
                    <a:pt x="130721" y="334352"/>
                  </a:lnTo>
                  <a:lnTo>
                    <a:pt x="130721" y="268947"/>
                  </a:lnTo>
                  <a:lnTo>
                    <a:pt x="196088" y="268947"/>
                  </a:lnTo>
                  <a:lnTo>
                    <a:pt x="196088" y="228079"/>
                  </a:lnTo>
                  <a:lnTo>
                    <a:pt x="98044" y="228079"/>
                  </a:lnTo>
                  <a:lnTo>
                    <a:pt x="98044" y="268947"/>
                  </a:lnTo>
                  <a:lnTo>
                    <a:pt x="98044" y="334352"/>
                  </a:lnTo>
                  <a:lnTo>
                    <a:pt x="98044" y="367042"/>
                  </a:lnTo>
                  <a:lnTo>
                    <a:pt x="98044" y="432447"/>
                  </a:lnTo>
                  <a:lnTo>
                    <a:pt x="32677" y="432447"/>
                  </a:lnTo>
                  <a:lnTo>
                    <a:pt x="32677" y="367042"/>
                  </a:lnTo>
                  <a:lnTo>
                    <a:pt x="98044" y="367042"/>
                  </a:lnTo>
                  <a:lnTo>
                    <a:pt x="98044" y="334352"/>
                  </a:lnTo>
                  <a:lnTo>
                    <a:pt x="32677" y="334352"/>
                  </a:lnTo>
                  <a:lnTo>
                    <a:pt x="32677" y="268947"/>
                  </a:lnTo>
                  <a:lnTo>
                    <a:pt x="98044" y="268947"/>
                  </a:lnTo>
                  <a:lnTo>
                    <a:pt x="98044" y="228079"/>
                  </a:lnTo>
                  <a:lnTo>
                    <a:pt x="0" y="228079"/>
                  </a:lnTo>
                  <a:lnTo>
                    <a:pt x="0" y="506018"/>
                  </a:lnTo>
                  <a:lnTo>
                    <a:pt x="236943" y="506018"/>
                  </a:lnTo>
                  <a:lnTo>
                    <a:pt x="236943" y="432447"/>
                  </a:lnTo>
                  <a:lnTo>
                    <a:pt x="236943" y="416102"/>
                  </a:lnTo>
                  <a:lnTo>
                    <a:pt x="240131" y="398780"/>
                  </a:lnTo>
                  <a:lnTo>
                    <a:pt x="250215" y="382993"/>
                  </a:lnTo>
                  <a:lnTo>
                    <a:pt x="267957" y="371487"/>
                  </a:lnTo>
                  <a:lnTo>
                    <a:pt x="294132" y="367042"/>
                  </a:lnTo>
                  <a:lnTo>
                    <a:pt x="320306" y="371487"/>
                  </a:lnTo>
                  <a:lnTo>
                    <a:pt x="338048" y="382993"/>
                  </a:lnTo>
                  <a:lnTo>
                    <a:pt x="348132" y="398780"/>
                  </a:lnTo>
                  <a:lnTo>
                    <a:pt x="351320" y="416102"/>
                  </a:lnTo>
                  <a:lnTo>
                    <a:pt x="351320" y="506018"/>
                  </a:lnTo>
                  <a:lnTo>
                    <a:pt x="588264" y="506018"/>
                  </a:lnTo>
                  <a:lnTo>
                    <a:pt x="588264" y="432447"/>
                  </a:lnTo>
                  <a:lnTo>
                    <a:pt x="588264" y="367042"/>
                  </a:lnTo>
                  <a:lnTo>
                    <a:pt x="588264" y="334352"/>
                  </a:lnTo>
                  <a:lnTo>
                    <a:pt x="588264" y="268947"/>
                  </a:lnTo>
                  <a:lnTo>
                    <a:pt x="588264" y="228079"/>
                  </a:lnTo>
                  <a:close/>
                </a:path>
              </a:pathLst>
            </a:custGeom>
            <a:solidFill>
              <a:srgbClr val="186B23"/>
            </a:solidFill>
          </p:spPr>
          <p:txBody>
            <a:bodyPr wrap="square" lIns="0" tIns="0" rIns="0" bIns="0" rtlCol="0"/>
            <a:lstStyle/>
            <a:p>
              <a:endParaRPr>
                <a:solidFill>
                  <a:schemeClr val="tx1"/>
                </a:solidFill>
              </a:endParaRPr>
            </a:p>
          </p:txBody>
        </p:sp>
      </p:grpSp>
      <p:sp>
        <p:nvSpPr>
          <p:cNvPr id="7" name="object 7"/>
          <p:cNvSpPr txBox="1"/>
          <p:nvPr/>
        </p:nvSpPr>
        <p:spPr>
          <a:xfrm>
            <a:off x="1948433" y="1960244"/>
            <a:ext cx="9604375" cy="735330"/>
          </a:xfrm>
          <a:prstGeom prst="rect">
            <a:avLst/>
          </a:prstGeom>
        </p:spPr>
        <p:txBody>
          <a:bodyPr vert="horz" wrap="square" lIns="0" tIns="66040" rIns="0" bIns="0" rtlCol="0">
            <a:spAutoFit/>
          </a:bodyPr>
          <a:lstStyle/>
          <a:p>
            <a:pPr marL="12700" marR="5080">
              <a:lnSpc>
                <a:spcPts val="2590"/>
              </a:lnSpc>
              <a:spcBef>
                <a:spcPts val="520"/>
              </a:spcBef>
            </a:pPr>
            <a:r>
              <a:rPr sz="2500" dirty="0">
                <a:solidFill>
                  <a:schemeClr val="tx1"/>
                </a:solidFill>
                <a:latin typeface="Arial"/>
                <a:cs typeface="Arial"/>
              </a:rPr>
              <a:t>Local</a:t>
            </a:r>
            <a:r>
              <a:rPr sz="2500" spc="-55" dirty="0">
                <a:solidFill>
                  <a:schemeClr val="tx1"/>
                </a:solidFill>
                <a:latin typeface="Arial"/>
                <a:cs typeface="Arial"/>
              </a:rPr>
              <a:t> </a:t>
            </a:r>
            <a:r>
              <a:rPr sz="2500" dirty="0">
                <a:solidFill>
                  <a:schemeClr val="tx1"/>
                </a:solidFill>
                <a:latin typeface="Arial"/>
                <a:cs typeface="Arial"/>
              </a:rPr>
              <a:t>universities</a:t>
            </a:r>
            <a:r>
              <a:rPr sz="2500" spc="-30" dirty="0">
                <a:solidFill>
                  <a:schemeClr val="tx1"/>
                </a:solidFill>
                <a:latin typeface="Arial"/>
                <a:cs typeface="Arial"/>
              </a:rPr>
              <a:t> </a:t>
            </a:r>
            <a:r>
              <a:rPr sz="2500" dirty="0">
                <a:solidFill>
                  <a:schemeClr val="tx1"/>
                </a:solidFill>
                <a:latin typeface="Arial"/>
                <a:cs typeface="Arial"/>
              </a:rPr>
              <a:t>and</a:t>
            </a:r>
            <a:r>
              <a:rPr sz="2500" spc="-55" dirty="0">
                <a:solidFill>
                  <a:schemeClr val="tx1"/>
                </a:solidFill>
                <a:latin typeface="Arial"/>
                <a:cs typeface="Arial"/>
              </a:rPr>
              <a:t> </a:t>
            </a:r>
            <a:r>
              <a:rPr sz="2500" dirty="0">
                <a:solidFill>
                  <a:schemeClr val="tx1"/>
                </a:solidFill>
                <a:latin typeface="Arial"/>
                <a:cs typeface="Arial"/>
              </a:rPr>
              <a:t>youth</a:t>
            </a:r>
            <a:r>
              <a:rPr sz="2500" spc="-40" dirty="0">
                <a:solidFill>
                  <a:schemeClr val="tx1"/>
                </a:solidFill>
                <a:latin typeface="Arial"/>
                <a:cs typeface="Arial"/>
              </a:rPr>
              <a:t> </a:t>
            </a:r>
            <a:r>
              <a:rPr sz="2500" dirty="0">
                <a:solidFill>
                  <a:schemeClr val="tx1"/>
                </a:solidFill>
                <a:latin typeface="Arial"/>
                <a:cs typeface="Arial"/>
              </a:rPr>
              <a:t>clubs</a:t>
            </a:r>
            <a:r>
              <a:rPr sz="2500" spc="-50" dirty="0">
                <a:solidFill>
                  <a:schemeClr val="tx1"/>
                </a:solidFill>
                <a:latin typeface="Arial"/>
                <a:cs typeface="Arial"/>
              </a:rPr>
              <a:t> </a:t>
            </a:r>
            <a:r>
              <a:rPr sz="2500" dirty="0">
                <a:solidFill>
                  <a:schemeClr val="tx1"/>
                </a:solidFill>
                <a:latin typeface="Arial"/>
                <a:cs typeface="Arial"/>
              </a:rPr>
              <a:t>will</a:t>
            </a:r>
            <a:r>
              <a:rPr sz="2500" spc="-50" dirty="0">
                <a:solidFill>
                  <a:schemeClr val="tx1"/>
                </a:solidFill>
                <a:latin typeface="Arial"/>
                <a:cs typeface="Arial"/>
              </a:rPr>
              <a:t> </a:t>
            </a:r>
            <a:r>
              <a:rPr sz="2500" dirty="0">
                <a:solidFill>
                  <a:schemeClr val="tx1"/>
                </a:solidFill>
                <a:latin typeface="Arial"/>
                <a:cs typeface="Arial"/>
              </a:rPr>
              <a:t>partner</a:t>
            </a:r>
            <a:r>
              <a:rPr sz="2500" spc="-50" dirty="0">
                <a:solidFill>
                  <a:schemeClr val="tx1"/>
                </a:solidFill>
                <a:latin typeface="Arial"/>
                <a:cs typeface="Arial"/>
              </a:rPr>
              <a:t> </a:t>
            </a:r>
            <a:r>
              <a:rPr sz="2500" dirty="0">
                <a:solidFill>
                  <a:schemeClr val="tx1"/>
                </a:solidFill>
                <a:latin typeface="Arial"/>
                <a:cs typeface="Arial"/>
              </a:rPr>
              <a:t>to</a:t>
            </a:r>
            <a:r>
              <a:rPr sz="2500" spc="-50" dirty="0">
                <a:solidFill>
                  <a:schemeClr val="tx1"/>
                </a:solidFill>
                <a:latin typeface="Arial"/>
                <a:cs typeface="Arial"/>
              </a:rPr>
              <a:t> </a:t>
            </a:r>
            <a:r>
              <a:rPr sz="2500" dirty="0">
                <a:solidFill>
                  <a:schemeClr val="tx1"/>
                </a:solidFill>
                <a:latin typeface="Arial"/>
                <a:cs typeface="Arial"/>
              </a:rPr>
              <a:t>provide</a:t>
            </a:r>
            <a:r>
              <a:rPr sz="2500" spc="-45" dirty="0">
                <a:solidFill>
                  <a:schemeClr val="tx1"/>
                </a:solidFill>
                <a:latin typeface="Arial"/>
                <a:cs typeface="Arial"/>
              </a:rPr>
              <a:t> </a:t>
            </a:r>
            <a:r>
              <a:rPr sz="2500" dirty="0">
                <a:solidFill>
                  <a:schemeClr val="tx1"/>
                </a:solidFill>
                <a:latin typeface="Arial"/>
                <a:cs typeface="Arial"/>
              </a:rPr>
              <a:t>venues</a:t>
            </a:r>
            <a:r>
              <a:rPr sz="2500" spc="-50" dirty="0">
                <a:solidFill>
                  <a:schemeClr val="tx1"/>
                </a:solidFill>
                <a:latin typeface="Arial"/>
                <a:cs typeface="Arial"/>
              </a:rPr>
              <a:t> </a:t>
            </a:r>
            <a:r>
              <a:rPr sz="2500" spc="-25" dirty="0">
                <a:solidFill>
                  <a:schemeClr val="tx1"/>
                </a:solidFill>
                <a:latin typeface="Arial"/>
                <a:cs typeface="Arial"/>
              </a:rPr>
              <a:t>and </a:t>
            </a:r>
            <a:r>
              <a:rPr sz="2500" dirty="0">
                <a:solidFill>
                  <a:schemeClr val="tx1"/>
                </a:solidFill>
                <a:latin typeface="Arial"/>
                <a:cs typeface="Arial"/>
              </a:rPr>
              <a:t>peer</a:t>
            </a:r>
            <a:r>
              <a:rPr sz="2500" spc="-30" dirty="0">
                <a:solidFill>
                  <a:schemeClr val="tx1"/>
                </a:solidFill>
                <a:latin typeface="Arial"/>
                <a:cs typeface="Arial"/>
              </a:rPr>
              <a:t> </a:t>
            </a:r>
            <a:r>
              <a:rPr sz="2500" dirty="0">
                <a:solidFill>
                  <a:schemeClr val="tx1"/>
                </a:solidFill>
                <a:latin typeface="Arial"/>
                <a:cs typeface="Arial"/>
              </a:rPr>
              <a:t>support</a:t>
            </a:r>
            <a:r>
              <a:rPr sz="2500" spc="-30" dirty="0">
                <a:solidFill>
                  <a:schemeClr val="tx1"/>
                </a:solidFill>
                <a:latin typeface="Arial"/>
                <a:cs typeface="Arial"/>
              </a:rPr>
              <a:t> </a:t>
            </a:r>
            <a:r>
              <a:rPr sz="2500" dirty="0">
                <a:solidFill>
                  <a:schemeClr val="tx1"/>
                </a:solidFill>
                <a:latin typeface="Arial"/>
                <a:cs typeface="Arial"/>
              </a:rPr>
              <a:t>for</a:t>
            </a:r>
            <a:r>
              <a:rPr sz="2500" spc="-30" dirty="0">
                <a:solidFill>
                  <a:schemeClr val="tx1"/>
                </a:solidFill>
                <a:latin typeface="Arial"/>
                <a:cs typeface="Arial"/>
              </a:rPr>
              <a:t> </a:t>
            </a:r>
            <a:r>
              <a:rPr sz="2500" dirty="0">
                <a:solidFill>
                  <a:schemeClr val="tx1"/>
                </a:solidFill>
                <a:latin typeface="Arial"/>
                <a:cs typeface="Arial"/>
              </a:rPr>
              <a:t>campaign</a:t>
            </a:r>
            <a:r>
              <a:rPr sz="2500" spc="-30" dirty="0">
                <a:solidFill>
                  <a:schemeClr val="tx1"/>
                </a:solidFill>
                <a:latin typeface="Arial"/>
                <a:cs typeface="Arial"/>
              </a:rPr>
              <a:t> </a:t>
            </a:r>
            <a:r>
              <a:rPr sz="2500" spc="-10" dirty="0">
                <a:solidFill>
                  <a:schemeClr val="tx1"/>
                </a:solidFill>
                <a:latin typeface="Arial"/>
                <a:cs typeface="Arial"/>
              </a:rPr>
              <a:t>activities.</a:t>
            </a:r>
            <a:endParaRPr sz="2500">
              <a:solidFill>
                <a:schemeClr val="tx1"/>
              </a:solidFill>
              <a:latin typeface="Arial"/>
              <a:cs typeface="Arial"/>
            </a:endParaRPr>
          </a:p>
        </p:txBody>
      </p:sp>
      <p:grpSp>
        <p:nvGrpSpPr>
          <p:cNvPr id="8" name="object 8"/>
          <p:cNvGrpSpPr/>
          <p:nvPr/>
        </p:nvGrpSpPr>
        <p:grpSpPr>
          <a:xfrm>
            <a:off x="142239" y="3439286"/>
            <a:ext cx="11897360" cy="1442720"/>
            <a:chOff x="142239" y="3439286"/>
            <a:chExt cx="11897360" cy="1442720"/>
          </a:xfrm>
        </p:grpSpPr>
        <p:sp>
          <p:nvSpPr>
            <p:cNvPr id="9" name="object 9"/>
            <p:cNvSpPr/>
            <p:nvPr/>
          </p:nvSpPr>
          <p:spPr>
            <a:xfrm>
              <a:off x="142239" y="3439286"/>
              <a:ext cx="11897360" cy="1442720"/>
            </a:xfrm>
            <a:custGeom>
              <a:avLst/>
              <a:gdLst/>
              <a:ahLst/>
              <a:cxnLst/>
              <a:rect l="l" t="t" r="r" b="b"/>
              <a:pathLst>
                <a:path w="11897360" h="1442720">
                  <a:moveTo>
                    <a:pt x="11753088" y="0"/>
                  </a:moveTo>
                  <a:lnTo>
                    <a:pt x="144233" y="0"/>
                  </a:lnTo>
                  <a:lnTo>
                    <a:pt x="98646" y="7359"/>
                  </a:lnTo>
                  <a:lnTo>
                    <a:pt x="59052" y="27850"/>
                  </a:lnTo>
                  <a:lnTo>
                    <a:pt x="27829" y="59088"/>
                  </a:lnTo>
                  <a:lnTo>
                    <a:pt x="7353" y="98690"/>
                  </a:lnTo>
                  <a:lnTo>
                    <a:pt x="0" y="144272"/>
                  </a:lnTo>
                  <a:lnTo>
                    <a:pt x="0" y="1298194"/>
                  </a:lnTo>
                  <a:lnTo>
                    <a:pt x="7353" y="1343775"/>
                  </a:lnTo>
                  <a:lnTo>
                    <a:pt x="27829" y="1383377"/>
                  </a:lnTo>
                  <a:lnTo>
                    <a:pt x="59052" y="1414615"/>
                  </a:lnTo>
                  <a:lnTo>
                    <a:pt x="98646" y="1435106"/>
                  </a:lnTo>
                  <a:lnTo>
                    <a:pt x="144233" y="1442465"/>
                  </a:lnTo>
                  <a:lnTo>
                    <a:pt x="11753088" y="1442465"/>
                  </a:lnTo>
                  <a:lnTo>
                    <a:pt x="11798669" y="1435106"/>
                  </a:lnTo>
                  <a:lnTo>
                    <a:pt x="11838271" y="1414615"/>
                  </a:lnTo>
                  <a:lnTo>
                    <a:pt x="11869509" y="1383377"/>
                  </a:lnTo>
                  <a:lnTo>
                    <a:pt x="11890000" y="1343775"/>
                  </a:lnTo>
                  <a:lnTo>
                    <a:pt x="11897360" y="1298194"/>
                  </a:lnTo>
                  <a:lnTo>
                    <a:pt x="11897360" y="144272"/>
                  </a:lnTo>
                  <a:lnTo>
                    <a:pt x="11890000" y="98690"/>
                  </a:lnTo>
                  <a:lnTo>
                    <a:pt x="11869509" y="59088"/>
                  </a:lnTo>
                  <a:lnTo>
                    <a:pt x="11838271" y="27850"/>
                  </a:lnTo>
                  <a:lnTo>
                    <a:pt x="11798669" y="7359"/>
                  </a:lnTo>
                  <a:lnTo>
                    <a:pt x="11753088" y="0"/>
                  </a:lnTo>
                  <a:close/>
                </a:path>
              </a:pathLst>
            </a:custGeom>
            <a:solidFill>
              <a:srgbClr val="F1F1F1"/>
            </a:solidFill>
          </p:spPr>
          <p:txBody>
            <a:bodyPr wrap="square" lIns="0" tIns="0" rIns="0" bIns="0" rtlCol="0"/>
            <a:lstStyle/>
            <a:p>
              <a:endParaRPr>
                <a:solidFill>
                  <a:schemeClr val="tx1"/>
                </a:solidFill>
              </a:endParaRPr>
            </a:p>
          </p:txBody>
        </p:sp>
        <p:sp>
          <p:nvSpPr>
            <p:cNvPr id="10" name="object 10"/>
            <p:cNvSpPr/>
            <p:nvPr/>
          </p:nvSpPr>
          <p:spPr>
            <a:xfrm>
              <a:off x="666026" y="3851389"/>
              <a:ext cx="621030" cy="621665"/>
            </a:xfrm>
            <a:custGeom>
              <a:avLst/>
              <a:gdLst/>
              <a:ahLst/>
              <a:cxnLst/>
              <a:rect l="l" t="t" r="r" b="b"/>
              <a:pathLst>
                <a:path w="621030" h="621664">
                  <a:moveTo>
                    <a:pt x="506564" y="277952"/>
                  </a:moveTo>
                  <a:lnTo>
                    <a:pt x="503986" y="265252"/>
                  </a:lnTo>
                  <a:lnTo>
                    <a:pt x="496963" y="254850"/>
                  </a:lnTo>
                  <a:lnTo>
                    <a:pt x="486575" y="247827"/>
                  </a:lnTo>
                  <a:lnTo>
                    <a:pt x="473875" y="245249"/>
                  </a:lnTo>
                  <a:lnTo>
                    <a:pt x="375843" y="245249"/>
                  </a:lnTo>
                  <a:lnTo>
                    <a:pt x="375843" y="147154"/>
                  </a:lnTo>
                  <a:lnTo>
                    <a:pt x="373253" y="134454"/>
                  </a:lnTo>
                  <a:lnTo>
                    <a:pt x="366242" y="124053"/>
                  </a:lnTo>
                  <a:lnTo>
                    <a:pt x="355841" y="117030"/>
                  </a:lnTo>
                  <a:lnTo>
                    <a:pt x="343154" y="114452"/>
                  </a:lnTo>
                  <a:lnTo>
                    <a:pt x="277799" y="114452"/>
                  </a:lnTo>
                  <a:lnTo>
                    <a:pt x="265099" y="117030"/>
                  </a:lnTo>
                  <a:lnTo>
                    <a:pt x="254711" y="124053"/>
                  </a:lnTo>
                  <a:lnTo>
                    <a:pt x="247688" y="134454"/>
                  </a:lnTo>
                  <a:lnTo>
                    <a:pt x="245110" y="147154"/>
                  </a:lnTo>
                  <a:lnTo>
                    <a:pt x="245110" y="245249"/>
                  </a:lnTo>
                  <a:lnTo>
                    <a:pt x="147066" y="245249"/>
                  </a:lnTo>
                  <a:lnTo>
                    <a:pt x="134378" y="247827"/>
                  </a:lnTo>
                  <a:lnTo>
                    <a:pt x="123990" y="254850"/>
                  </a:lnTo>
                  <a:lnTo>
                    <a:pt x="116967" y="265252"/>
                  </a:lnTo>
                  <a:lnTo>
                    <a:pt x="114388" y="277952"/>
                  </a:lnTo>
                  <a:lnTo>
                    <a:pt x="114388" y="343344"/>
                  </a:lnTo>
                  <a:lnTo>
                    <a:pt x="116967" y="356044"/>
                  </a:lnTo>
                  <a:lnTo>
                    <a:pt x="123990" y="366433"/>
                  </a:lnTo>
                  <a:lnTo>
                    <a:pt x="134378" y="373468"/>
                  </a:lnTo>
                  <a:lnTo>
                    <a:pt x="147066" y="376047"/>
                  </a:lnTo>
                  <a:lnTo>
                    <a:pt x="245110" y="376047"/>
                  </a:lnTo>
                  <a:lnTo>
                    <a:pt x="245110" y="474141"/>
                  </a:lnTo>
                  <a:lnTo>
                    <a:pt x="247688" y="486841"/>
                  </a:lnTo>
                  <a:lnTo>
                    <a:pt x="254711" y="497230"/>
                  </a:lnTo>
                  <a:lnTo>
                    <a:pt x="265099" y="504253"/>
                  </a:lnTo>
                  <a:lnTo>
                    <a:pt x="277799" y="506844"/>
                  </a:lnTo>
                  <a:lnTo>
                    <a:pt x="343154" y="506844"/>
                  </a:lnTo>
                  <a:lnTo>
                    <a:pt x="355841" y="504253"/>
                  </a:lnTo>
                  <a:lnTo>
                    <a:pt x="366242" y="497230"/>
                  </a:lnTo>
                  <a:lnTo>
                    <a:pt x="373253" y="486841"/>
                  </a:lnTo>
                  <a:lnTo>
                    <a:pt x="375843" y="474141"/>
                  </a:lnTo>
                  <a:lnTo>
                    <a:pt x="375843" y="376047"/>
                  </a:lnTo>
                  <a:lnTo>
                    <a:pt x="473875" y="376047"/>
                  </a:lnTo>
                  <a:lnTo>
                    <a:pt x="486575" y="373468"/>
                  </a:lnTo>
                  <a:lnTo>
                    <a:pt x="496963" y="366433"/>
                  </a:lnTo>
                  <a:lnTo>
                    <a:pt x="503986" y="356044"/>
                  </a:lnTo>
                  <a:lnTo>
                    <a:pt x="506564" y="343344"/>
                  </a:lnTo>
                  <a:lnTo>
                    <a:pt x="506564" y="277952"/>
                  </a:lnTo>
                  <a:close/>
                </a:path>
                <a:path w="621030" h="621664">
                  <a:moveTo>
                    <a:pt x="620941" y="310642"/>
                  </a:moveTo>
                  <a:lnTo>
                    <a:pt x="617575" y="264718"/>
                  </a:lnTo>
                  <a:lnTo>
                    <a:pt x="607809" y="220891"/>
                  </a:lnTo>
                  <a:lnTo>
                    <a:pt x="592112" y="179641"/>
                  </a:lnTo>
                  <a:lnTo>
                    <a:pt x="571919" y="143205"/>
                  </a:lnTo>
                  <a:lnTo>
                    <a:pt x="571919" y="310642"/>
                  </a:lnTo>
                  <a:lnTo>
                    <a:pt x="567817" y="356577"/>
                  </a:lnTo>
                  <a:lnTo>
                    <a:pt x="555586" y="402005"/>
                  </a:lnTo>
                  <a:lnTo>
                    <a:pt x="536282" y="442772"/>
                  </a:lnTo>
                  <a:lnTo>
                    <a:pt x="510501" y="479272"/>
                  </a:lnTo>
                  <a:lnTo>
                    <a:pt x="479018" y="510781"/>
                  </a:lnTo>
                  <a:lnTo>
                    <a:pt x="442531" y="536575"/>
                  </a:lnTo>
                  <a:lnTo>
                    <a:pt x="401789" y="555891"/>
                  </a:lnTo>
                  <a:lnTo>
                    <a:pt x="357530" y="568032"/>
                  </a:lnTo>
                  <a:lnTo>
                    <a:pt x="310476" y="572236"/>
                  </a:lnTo>
                  <a:lnTo>
                    <a:pt x="263423" y="568032"/>
                  </a:lnTo>
                  <a:lnTo>
                    <a:pt x="219163" y="555891"/>
                  </a:lnTo>
                  <a:lnTo>
                    <a:pt x="178422" y="536575"/>
                  </a:lnTo>
                  <a:lnTo>
                    <a:pt x="141935" y="510781"/>
                  </a:lnTo>
                  <a:lnTo>
                    <a:pt x="110439" y="479272"/>
                  </a:lnTo>
                  <a:lnTo>
                    <a:pt x="84670" y="442772"/>
                  </a:lnTo>
                  <a:lnTo>
                    <a:pt x="65354" y="402005"/>
                  </a:lnTo>
                  <a:lnTo>
                    <a:pt x="53238" y="357720"/>
                  </a:lnTo>
                  <a:lnTo>
                    <a:pt x="49022" y="310642"/>
                  </a:lnTo>
                  <a:lnTo>
                    <a:pt x="53124" y="264718"/>
                  </a:lnTo>
                  <a:lnTo>
                    <a:pt x="65354" y="219278"/>
                  </a:lnTo>
                  <a:lnTo>
                    <a:pt x="84670" y="178511"/>
                  </a:lnTo>
                  <a:lnTo>
                    <a:pt x="110439" y="142011"/>
                  </a:lnTo>
                  <a:lnTo>
                    <a:pt x="141935" y="110502"/>
                  </a:lnTo>
                  <a:lnTo>
                    <a:pt x="178422" y="84721"/>
                  </a:lnTo>
                  <a:lnTo>
                    <a:pt x="219163" y="65392"/>
                  </a:lnTo>
                  <a:lnTo>
                    <a:pt x="263423" y="53263"/>
                  </a:lnTo>
                  <a:lnTo>
                    <a:pt x="310476" y="49047"/>
                  </a:lnTo>
                  <a:lnTo>
                    <a:pt x="357530" y="53263"/>
                  </a:lnTo>
                  <a:lnTo>
                    <a:pt x="401789" y="65392"/>
                  </a:lnTo>
                  <a:lnTo>
                    <a:pt x="442531" y="84721"/>
                  </a:lnTo>
                  <a:lnTo>
                    <a:pt x="479018" y="110502"/>
                  </a:lnTo>
                  <a:lnTo>
                    <a:pt x="510501" y="142011"/>
                  </a:lnTo>
                  <a:lnTo>
                    <a:pt x="536282" y="178511"/>
                  </a:lnTo>
                  <a:lnTo>
                    <a:pt x="555586" y="219278"/>
                  </a:lnTo>
                  <a:lnTo>
                    <a:pt x="567715" y="263563"/>
                  </a:lnTo>
                  <a:lnTo>
                    <a:pt x="571919" y="310642"/>
                  </a:lnTo>
                  <a:lnTo>
                    <a:pt x="571919" y="143205"/>
                  </a:lnTo>
                  <a:lnTo>
                    <a:pt x="544830" y="106794"/>
                  </a:lnTo>
                  <a:lnTo>
                    <a:pt x="514210" y="76161"/>
                  </a:lnTo>
                  <a:lnTo>
                    <a:pt x="479577" y="50025"/>
                  </a:lnTo>
                  <a:lnTo>
                    <a:pt x="441413" y="28854"/>
                  </a:lnTo>
                  <a:lnTo>
                    <a:pt x="400177" y="13144"/>
                  </a:lnTo>
                  <a:lnTo>
                    <a:pt x="356374" y="3365"/>
                  </a:lnTo>
                  <a:lnTo>
                    <a:pt x="310476" y="0"/>
                  </a:lnTo>
                  <a:lnTo>
                    <a:pt x="264566" y="3365"/>
                  </a:lnTo>
                  <a:lnTo>
                    <a:pt x="220764" y="13144"/>
                  </a:lnTo>
                  <a:lnTo>
                    <a:pt x="179539" y="28854"/>
                  </a:lnTo>
                  <a:lnTo>
                    <a:pt x="141376" y="50025"/>
                  </a:lnTo>
                  <a:lnTo>
                    <a:pt x="106743" y="76161"/>
                  </a:lnTo>
                  <a:lnTo>
                    <a:pt x="76123" y="106794"/>
                  </a:lnTo>
                  <a:lnTo>
                    <a:pt x="49999" y="141452"/>
                  </a:lnTo>
                  <a:lnTo>
                    <a:pt x="28841" y="179641"/>
                  </a:lnTo>
                  <a:lnTo>
                    <a:pt x="13144" y="220891"/>
                  </a:lnTo>
                  <a:lnTo>
                    <a:pt x="3365" y="264718"/>
                  </a:lnTo>
                  <a:lnTo>
                    <a:pt x="0" y="310642"/>
                  </a:lnTo>
                  <a:lnTo>
                    <a:pt x="3365" y="356577"/>
                  </a:lnTo>
                  <a:lnTo>
                    <a:pt x="13144" y="400405"/>
                  </a:lnTo>
                  <a:lnTo>
                    <a:pt x="28841" y="441655"/>
                  </a:lnTo>
                  <a:lnTo>
                    <a:pt x="49999" y="479844"/>
                  </a:lnTo>
                  <a:lnTo>
                    <a:pt x="76123" y="514489"/>
                  </a:lnTo>
                  <a:lnTo>
                    <a:pt x="106743" y="545122"/>
                  </a:lnTo>
                  <a:lnTo>
                    <a:pt x="141376" y="571271"/>
                  </a:lnTo>
                  <a:lnTo>
                    <a:pt x="179539" y="592429"/>
                  </a:lnTo>
                  <a:lnTo>
                    <a:pt x="220764" y="608139"/>
                  </a:lnTo>
                  <a:lnTo>
                    <a:pt x="264566" y="617918"/>
                  </a:lnTo>
                  <a:lnTo>
                    <a:pt x="310476" y="621284"/>
                  </a:lnTo>
                  <a:lnTo>
                    <a:pt x="356374" y="617918"/>
                  </a:lnTo>
                  <a:lnTo>
                    <a:pt x="400177" y="608139"/>
                  </a:lnTo>
                  <a:lnTo>
                    <a:pt x="441413" y="592429"/>
                  </a:lnTo>
                  <a:lnTo>
                    <a:pt x="477824" y="572236"/>
                  </a:lnTo>
                  <a:lnTo>
                    <a:pt x="479577" y="571271"/>
                  </a:lnTo>
                  <a:lnTo>
                    <a:pt x="514210" y="545122"/>
                  </a:lnTo>
                  <a:lnTo>
                    <a:pt x="544830" y="514489"/>
                  </a:lnTo>
                  <a:lnTo>
                    <a:pt x="570953" y="479844"/>
                  </a:lnTo>
                  <a:lnTo>
                    <a:pt x="592112" y="441655"/>
                  </a:lnTo>
                  <a:lnTo>
                    <a:pt x="607809" y="400405"/>
                  </a:lnTo>
                  <a:lnTo>
                    <a:pt x="617575" y="356577"/>
                  </a:lnTo>
                  <a:lnTo>
                    <a:pt x="620941" y="310642"/>
                  </a:lnTo>
                  <a:close/>
                </a:path>
              </a:pathLst>
            </a:custGeom>
            <a:solidFill>
              <a:srgbClr val="186B23"/>
            </a:solidFill>
          </p:spPr>
          <p:txBody>
            <a:bodyPr wrap="square" lIns="0" tIns="0" rIns="0" bIns="0" rtlCol="0"/>
            <a:lstStyle/>
            <a:p>
              <a:endParaRPr>
                <a:solidFill>
                  <a:schemeClr val="tx1"/>
                </a:solidFill>
              </a:endParaRPr>
            </a:p>
          </p:txBody>
        </p:sp>
      </p:grpSp>
      <p:sp>
        <p:nvSpPr>
          <p:cNvPr id="11" name="object 11"/>
          <p:cNvSpPr txBox="1"/>
          <p:nvPr/>
        </p:nvSpPr>
        <p:spPr>
          <a:xfrm>
            <a:off x="1948433" y="3763772"/>
            <a:ext cx="9938385" cy="735330"/>
          </a:xfrm>
          <a:prstGeom prst="rect">
            <a:avLst/>
          </a:prstGeom>
        </p:spPr>
        <p:txBody>
          <a:bodyPr vert="horz" wrap="square" lIns="0" tIns="66675" rIns="0" bIns="0" rtlCol="0">
            <a:spAutoFit/>
          </a:bodyPr>
          <a:lstStyle/>
          <a:p>
            <a:pPr marL="12700" marR="5080">
              <a:lnSpc>
                <a:spcPts val="2590"/>
              </a:lnSpc>
              <a:spcBef>
                <a:spcPts val="525"/>
              </a:spcBef>
            </a:pPr>
            <a:r>
              <a:rPr sz="2500" dirty="0">
                <a:solidFill>
                  <a:schemeClr val="tx1"/>
                </a:solidFill>
                <a:latin typeface="Arial"/>
                <a:cs typeface="Arial"/>
              </a:rPr>
              <a:t>National</a:t>
            </a:r>
            <a:r>
              <a:rPr sz="2500" spc="-60" dirty="0">
                <a:solidFill>
                  <a:schemeClr val="tx1"/>
                </a:solidFill>
                <a:latin typeface="Arial"/>
                <a:cs typeface="Arial"/>
              </a:rPr>
              <a:t> </a:t>
            </a:r>
            <a:r>
              <a:rPr sz="2500" dirty="0">
                <a:solidFill>
                  <a:schemeClr val="tx1"/>
                </a:solidFill>
                <a:latin typeface="Arial"/>
                <a:cs typeface="Arial"/>
              </a:rPr>
              <a:t>organisations</a:t>
            </a:r>
            <a:r>
              <a:rPr sz="2500" spc="-50" dirty="0">
                <a:solidFill>
                  <a:schemeClr val="tx1"/>
                </a:solidFill>
                <a:latin typeface="Arial"/>
                <a:cs typeface="Arial"/>
              </a:rPr>
              <a:t> </a:t>
            </a:r>
            <a:r>
              <a:rPr sz="2500" dirty="0">
                <a:solidFill>
                  <a:schemeClr val="tx1"/>
                </a:solidFill>
                <a:latin typeface="Arial"/>
                <a:cs typeface="Arial"/>
              </a:rPr>
              <a:t>such</a:t>
            </a:r>
            <a:r>
              <a:rPr sz="2500" spc="-45" dirty="0">
                <a:solidFill>
                  <a:schemeClr val="tx1"/>
                </a:solidFill>
                <a:latin typeface="Arial"/>
                <a:cs typeface="Arial"/>
              </a:rPr>
              <a:t> </a:t>
            </a:r>
            <a:r>
              <a:rPr sz="2500" dirty="0">
                <a:solidFill>
                  <a:schemeClr val="tx1"/>
                </a:solidFill>
                <a:latin typeface="Arial"/>
                <a:cs typeface="Arial"/>
              </a:rPr>
              <a:t>as</a:t>
            </a:r>
            <a:r>
              <a:rPr sz="2500" spc="-50" dirty="0">
                <a:solidFill>
                  <a:schemeClr val="tx1"/>
                </a:solidFill>
                <a:latin typeface="Arial"/>
                <a:cs typeface="Arial"/>
              </a:rPr>
              <a:t> </a:t>
            </a:r>
            <a:r>
              <a:rPr sz="2500" dirty="0">
                <a:solidFill>
                  <a:schemeClr val="tx1"/>
                </a:solidFill>
                <a:latin typeface="Arial"/>
                <a:cs typeface="Arial"/>
              </a:rPr>
              <a:t>the</a:t>
            </a:r>
            <a:r>
              <a:rPr sz="2500" spc="-40" dirty="0">
                <a:solidFill>
                  <a:schemeClr val="tx1"/>
                </a:solidFill>
                <a:latin typeface="Arial"/>
                <a:cs typeface="Arial"/>
              </a:rPr>
              <a:t> </a:t>
            </a:r>
            <a:r>
              <a:rPr sz="2500" dirty="0">
                <a:solidFill>
                  <a:schemeClr val="tx1"/>
                </a:solidFill>
                <a:latin typeface="Arial"/>
                <a:cs typeface="Arial"/>
              </a:rPr>
              <a:t>NHS,</a:t>
            </a:r>
            <a:r>
              <a:rPr sz="2500" spc="-55" dirty="0">
                <a:solidFill>
                  <a:schemeClr val="tx1"/>
                </a:solidFill>
                <a:latin typeface="Arial"/>
                <a:cs typeface="Arial"/>
              </a:rPr>
              <a:t> </a:t>
            </a:r>
            <a:r>
              <a:rPr sz="2500" spc="-25" dirty="0">
                <a:solidFill>
                  <a:schemeClr val="tx1"/>
                </a:solidFill>
                <a:latin typeface="Arial"/>
                <a:cs typeface="Arial"/>
              </a:rPr>
              <a:t>NCSCT,</a:t>
            </a:r>
            <a:r>
              <a:rPr sz="2500" spc="-30" dirty="0">
                <a:solidFill>
                  <a:schemeClr val="tx1"/>
                </a:solidFill>
                <a:latin typeface="Arial"/>
                <a:cs typeface="Arial"/>
              </a:rPr>
              <a:t> </a:t>
            </a:r>
            <a:r>
              <a:rPr sz="2500" dirty="0">
                <a:solidFill>
                  <a:schemeClr val="tx1"/>
                </a:solidFill>
                <a:latin typeface="Arial"/>
                <a:cs typeface="Arial"/>
              </a:rPr>
              <a:t>and</a:t>
            </a:r>
            <a:r>
              <a:rPr sz="2500" spc="-175" dirty="0">
                <a:solidFill>
                  <a:schemeClr val="tx1"/>
                </a:solidFill>
                <a:latin typeface="Arial"/>
                <a:cs typeface="Arial"/>
              </a:rPr>
              <a:t> </a:t>
            </a:r>
            <a:r>
              <a:rPr sz="2500" dirty="0">
                <a:solidFill>
                  <a:schemeClr val="tx1"/>
                </a:solidFill>
                <a:latin typeface="Arial"/>
                <a:cs typeface="Arial"/>
              </a:rPr>
              <a:t>ASH</a:t>
            </a:r>
            <a:r>
              <a:rPr sz="2500" spc="-50" dirty="0">
                <a:solidFill>
                  <a:schemeClr val="tx1"/>
                </a:solidFill>
                <a:latin typeface="Arial"/>
                <a:cs typeface="Arial"/>
              </a:rPr>
              <a:t> </a:t>
            </a:r>
            <a:r>
              <a:rPr sz="2500" spc="-20" dirty="0">
                <a:solidFill>
                  <a:schemeClr val="tx1"/>
                </a:solidFill>
                <a:latin typeface="Arial"/>
                <a:cs typeface="Arial"/>
              </a:rPr>
              <a:t>will </a:t>
            </a:r>
            <a:r>
              <a:rPr sz="2500" dirty="0">
                <a:solidFill>
                  <a:schemeClr val="tx1"/>
                </a:solidFill>
                <a:latin typeface="Arial"/>
                <a:cs typeface="Arial"/>
              </a:rPr>
              <a:t>contribute</a:t>
            </a:r>
            <a:r>
              <a:rPr sz="2500" spc="-75" dirty="0">
                <a:solidFill>
                  <a:schemeClr val="tx1"/>
                </a:solidFill>
                <a:latin typeface="Arial"/>
                <a:cs typeface="Arial"/>
              </a:rPr>
              <a:t> </a:t>
            </a:r>
            <a:r>
              <a:rPr sz="2500" dirty="0">
                <a:solidFill>
                  <a:schemeClr val="tx1"/>
                </a:solidFill>
                <a:latin typeface="Arial"/>
                <a:cs typeface="Arial"/>
              </a:rPr>
              <a:t>resources,</a:t>
            </a:r>
            <a:r>
              <a:rPr sz="2500" spc="-85" dirty="0">
                <a:solidFill>
                  <a:schemeClr val="tx1"/>
                </a:solidFill>
                <a:latin typeface="Arial"/>
                <a:cs typeface="Arial"/>
              </a:rPr>
              <a:t> </a:t>
            </a:r>
            <a:r>
              <a:rPr sz="2500" dirty="0">
                <a:solidFill>
                  <a:schemeClr val="tx1"/>
                </a:solidFill>
                <a:latin typeface="Arial"/>
                <a:cs typeface="Arial"/>
              </a:rPr>
              <a:t>logos,</a:t>
            </a:r>
            <a:r>
              <a:rPr sz="2500" spc="-80" dirty="0">
                <a:solidFill>
                  <a:schemeClr val="tx1"/>
                </a:solidFill>
                <a:latin typeface="Arial"/>
                <a:cs typeface="Arial"/>
              </a:rPr>
              <a:t> </a:t>
            </a:r>
            <a:r>
              <a:rPr sz="2500" dirty="0">
                <a:solidFill>
                  <a:schemeClr val="tx1"/>
                </a:solidFill>
                <a:latin typeface="Arial"/>
                <a:cs typeface="Arial"/>
              </a:rPr>
              <a:t>and</a:t>
            </a:r>
            <a:r>
              <a:rPr sz="2500" spc="-80" dirty="0">
                <a:solidFill>
                  <a:schemeClr val="tx1"/>
                </a:solidFill>
                <a:latin typeface="Arial"/>
                <a:cs typeface="Arial"/>
              </a:rPr>
              <a:t> </a:t>
            </a:r>
            <a:r>
              <a:rPr sz="2500" dirty="0">
                <a:solidFill>
                  <a:schemeClr val="tx1"/>
                </a:solidFill>
                <a:latin typeface="Arial"/>
                <a:cs typeface="Arial"/>
              </a:rPr>
              <a:t>expertise</a:t>
            </a:r>
            <a:r>
              <a:rPr sz="2500" spc="-60" dirty="0">
                <a:solidFill>
                  <a:schemeClr val="tx1"/>
                </a:solidFill>
                <a:latin typeface="Arial"/>
                <a:cs typeface="Arial"/>
              </a:rPr>
              <a:t> </a:t>
            </a:r>
            <a:r>
              <a:rPr sz="2500" dirty="0">
                <a:solidFill>
                  <a:schemeClr val="tx1"/>
                </a:solidFill>
                <a:latin typeface="Arial"/>
                <a:cs typeface="Arial"/>
              </a:rPr>
              <a:t>to</a:t>
            </a:r>
            <a:r>
              <a:rPr sz="2500" spc="-80" dirty="0">
                <a:solidFill>
                  <a:schemeClr val="tx1"/>
                </a:solidFill>
                <a:latin typeface="Arial"/>
                <a:cs typeface="Arial"/>
              </a:rPr>
              <a:t> </a:t>
            </a:r>
            <a:r>
              <a:rPr sz="2500" dirty="0">
                <a:solidFill>
                  <a:schemeClr val="tx1"/>
                </a:solidFill>
                <a:latin typeface="Arial"/>
                <a:cs typeface="Arial"/>
              </a:rPr>
              <a:t>strengthen</a:t>
            </a:r>
            <a:r>
              <a:rPr sz="2500" spc="-85" dirty="0">
                <a:solidFill>
                  <a:schemeClr val="tx1"/>
                </a:solidFill>
                <a:latin typeface="Arial"/>
                <a:cs typeface="Arial"/>
              </a:rPr>
              <a:t> </a:t>
            </a:r>
            <a:r>
              <a:rPr sz="2500" dirty="0">
                <a:solidFill>
                  <a:schemeClr val="tx1"/>
                </a:solidFill>
                <a:latin typeface="Arial"/>
                <a:cs typeface="Arial"/>
              </a:rPr>
              <a:t>the</a:t>
            </a:r>
            <a:r>
              <a:rPr sz="2500" spc="-80" dirty="0">
                <a:solidFill>
                  <a:schemeClr val="tx1"/>
                </a:solidFill>
                <a:latin typeface="Arial"/>
                <a:cs typeface="Arial"/>
              </a:rPr>
              <a:t> </a:t>
            </a:r>
            <a:r>
              <a:rPr sz="2500" spc="-10" dirty="0">
                <a:solidFill>
                  <a:schemeClr val="tx1"/>
                </a:solidFill>
                <a:latin typeface="Arial"/>
                <a:cs typeface="Arial"/>
              </a:rPr>
              <a:t>campaign.</a:t>
            </a:r>
            <a:endParaRPr sz="2500">
              <a:solidFill>
                <a:schemeClr val="tx1"/>
              </a:solidFill>
              <a:latin typeface="Arial"/>
              <a:cs typeface="Arial"/>
            </a:endParaRPr>
          </a:p>
        </p:txBody>
      </p:sp>
      <p:grpSp>
        <p:nvGrpSpPr>
          <p:cNvPr id="12" name="object 12"/>
          <p:cNvGrpSpPr/>
          <p:nvPr/>
        </p:nvGrpSpPr>
        <p:grpSpPr>
          <a:xfrm>
            <a:off x="142239" y="5242305"/>
            <a:ext cx="11897360" cy="1442720"/>
            <a:chOff x="142239" y="5242305"/>
            <a:chExt cx="11897360" cy="1442720"/>
          </a:xfrm>
        </p:grpSpPr>
        <p:sp>
          <p:nvSpPr>
            <p:cNvPr id="13" name="object 13"/>
            <p:cNvSpPr/>
            <p:nvPr/>
          </p:nvSpPr>
          <p:spPr>
            <a:xfrm>
              <a:off x="142239" y="5242305"/>
              <a:ext cx="11897360" cy="1442720"/>
            </a:xfrm>
            <a:custGeom>
              <a:avLst/>
              <a:gdLst/>
              <a:ahLst/>
              <a:cxnLst/>
              <a:rect l="l" t="t" r="r" b="b"/>
              <a:pathLst>
                <a:path w="11897360" h="1442720">
                  <a:moveTo>
                    <a:pt x="11753088" y="0"/>
                  </a:moveTo>
                  <a:lnTo>
                    <a:pt x="144233" y="0"/>
                  </a:lnTo>
                  <a:lnTo>
                    <a:pt x="98646" y="7347"/>
                  </a:lnTo>
                  <a:lnTo>
                    <a:pt x="59052" y="27814"/>
                  </a:lnTo>
                  <a:lnTo>
                    <a:pt x="27829" y="59033"/>
                  </a:lnTo>
                  <a:lnTo>
                    <a:pt x="7353" y="98641"/>
                  </a:lnTo>
                  <a:lnTo>
                    <a:pt x="0" y="144272"/>
                  </a:lnTo>
                  <a:lnTo>
                    <a:pt x="0" y="1298117"/>
                  </a:lnTo>
                  <a:lnTo>
                    <a:pt x="7353" y="1343705"/>
                  </a:lnTo>
                  <a:lnTo>
                    <a:pt x="27829" y="1383298"/>
                  </a:lnTo>
                  <a:lnTo>
                    <a:pt x="59052" y="1414521"/>
                  </a:lnTo>
                  <a:lnTo>
                    <a:pt x="98646" y="1434998"/>
                  </a:lnTo>
                  <a:lnTo>
                    <a:pt x="144233" y="1442351"/>
                  </a:lnTo>
                  <a:lnTo>
                    <a:pt x="11753088" y="1442351"/>
                  </a:lnTo>
                  <a:lnTo>
                    <a:pt x="11798669" y="1434998"/>
                  </a:lnTo>
                  <a:lnTo>
                    <a:pt x="11838271" y="1414521"/>
                  </a:lnTo>
                  <a:lnTo>
                    <a:pt x="11869509" y="1383298"/>
                  </a:lnTo>
                  <a:lnTo>
                    <a:pt x="11890000" y="1343705"/>
                  </a:lnTo>
                  <a:lnTo>
                    <a:pt x="11897360" y="1298117"/>
                  </a:lnTo>
                  <a:lnTo>
                    <a:pt x="11897360" y="144272"/>
                  </a:lnTo>
                  <a:lnTo>
                    <a:pt x="11890000" y="98641"/>
                  </a:lnTo>
                  <a:lnTo>
                    <a:pt x="11869509" y="59033"/>
                  </a:lnTo>
                  <a:lnTo>
                    <a:pt x="11838271" y="27814"/>
                  </a:lnTo>
                  <a:lnTo>
                    <a:pt x="11798669" y="7347"/>
                  </a:lnTo>
                  <a:lnTo>
                    <a:pt x="11753088" y="0"/>
                  </a:lnTo>
                  <a:close/>
                </a:path>
              </a:pathLst>
            </a:custGeom>
            <a:solidFill>
              <a:srgbClr val="F1F1F1"/>
            </a:solidFill>
          </p:spPr>
          <p:txBody>
            <a:bodyPr wrap="square" lIns="0" tIns="0" rIns="0" bIns="0" rtlCol="0"/>
            <a:lstStyle/>
            <a:p>
              <a:endParaRPr>
                <a:solidFill>
                  <a:schemeClr val="tx1"/>
                </a:solidFill>
              </a:endParaRPr>
            </a:p>
          </p:txBody>
        </p:sp>
        <p:pic>
          <p:nvPicPr>
            <p:cNvPr id="14" name="object 14"/>
            <p:cNvPicPr/>
            <p:nvPr/>
          </p:nvPicPr>
          <p:blipFill>
            <a:blip r:embed="rId2" cstate="print"/>
            <a:stretch>
              <a:fillRect/>
            </a:stretch>
          </p:blipFill>
          <p:spPr>
            <a:xfrm>
              <a:off x="847418" y="5963386"/>
              <a:ext cx="205073" cy="212543"/>
            </a:xfrm>
            <a:prstGeom prst="rect">
              <a:avLst/>
            </a:prstGeom>
          </p:spPr>
        </p:pic>
        <p:sp>
          <p:nvSpPr>
            <p:cNvPr id="15" name="object 15"/>
            <p:cNvSpPr/>
            <p:nvPr/>
          </p:nvSpPr>
          <p:spPr>
            <a:xfrm>
              <a:off x="624395" y="5654406"/>
              <a:ext cx="704850" cy="621665"/>
            </a:xfrm>
            <a:custGeom>
              <a:avLst/>
              <a:gdLst/>
              <a:ahLst/>
              <a:cxnLst/>
              <a:rect l="l" t="t" r="r" b="b"/>
              <a:pathLst>
                <a:path w="704850" h="621664">
                  <a:moveTo>
                    <a:pt x="348423" y="0"/>
                  </a:moveTo>
                  <a:lnTo>
                    <a:pt x="4059" y="572207"/>
                  </a:lnTo>
                  <a:lnTo>
                    <a:pt x="0" y="584520"/>
                  </a:lnTo>
                  <a:lnTo>
                    <a:pt x="995" y="597140"/>
                  </a:lnTo>
                  <a:lnTo>
                    <a:pt x="6587" y="608533"/>
                  </a:lnTo>
                  <a:lnTo>
                    <a:pt x="16314" y="617168"/>
                  </a:lnTo>
                  <a:lnTo>
                    <a:pt x="21217" y="620438"/>
                  </a:lnTo>
                  <a:lnTo>
                    <a:pt x="26936" y="621255"/>
                  </a:lnTo>
                  <a:lnTo>
                    <a:pt x="671569" y="621255"/>
                  </a:lnTo>
                  <a:lnTo>
                    <a:pt x="684259" y="618675"/>
                  </a:lnTo>
                  <a:lnTo>
                    <a:pt x="694650" y="611650"/>
                  </a:lnTo>
                  <a:lnTo>
                    <a:pt x="701672" y="601253"/>
                  </a:lnTo>
                  <a:lnTo>
                    <a:pt x="704250" y="588556"/>
                  </a:lnTo>
                  <a:lnTo>
                    <a:pt x="704250" y="582834"/>
                  </a:lnTo>
                  <a:lnTo>
                    <a:pt x="702616" y="577112"/>
                  </a:lnTo>
                  <a:lnTo>
                    <a:pt x="700165" y="572207"/>
                  </a:lnTo>
                  <a:lnTo>
                    <a:pt x="690300" y="555040"/>
                  </a:lnTo>
                  <a:lnTo>
                    <a:pt x="352929" y="555040"/>
                  </a:lnTo>
                  <a:lnTo>
                    <a:pt x="309619" y="549174"/>
                  </a:lnTo>
                  <a:lnTo>
                    <a:pt x="270621" y="532635"/>
                  </a:lnTo>
                  <a:lnTo>
                    <a:pt x="237524" y="507013"/>
                  </a:lnTo>
                  <a:lnTo>
                    <a:pt x="211917" y="473898"/>
                  </a:lnTo>
                  <a:lnTo>
                    <a:pt x="195387" y="434878"/>
                  </a:lnTo>
                  <a:lnTo>
                    <a:pt x="189524" y="391545"/>
                  </a:lnTo>
                  <a:lnTo>
                    <a:pt x="195387" y="348211"/>
                  </a:lnTo>
                  <a:lnTo>
                    <a:pt x="211917" y="309192"/>
                  </a:lnTo>
                  <a:lnTo>
                    <a:pt x="237524" y="276076"/>
                  </a:lnTo>
                  <a:lnTo>
                    <a:pt x="270621" y="250454"/>
                  </a:lnTo>
                  <a:lnTo>
                    <a:pt x="309619" y="233916"/>
                  </a:lnTo>
                  <a:lnTo>
                    <a:pt x="352929" y="228050"/>
                  </a:lnTo>
                  <a:lnTo>
                    <a:pt x="502384" y="228050"/>
                  </a:lnTo>
                  <a:lnTo>
                    <a:pt x="380708" y="16323"/>
                  </a:lnTo>
                  <a:lnTo>
                    <a:pt x="372193" y="6590"/>
                  </a:lnTo>
                  <a:lnTo>
                    <a:pt x="360997" y="996"/>
                  </a:lnTo>
                  <a:lnTo>
                    <a:pt x="348423" y="0"/>
                  </a:lnTo>
                  <a:close/>
                </a:path>
                <a:path w="704850" h="621664">
                  <a:moveTo>
                    <a:pt x="502384" y="228050"/>
                  </a:moveTo>
                  <a:lnTo>
                    <a:pt x="352929" y="228050"/>
                  </a:lnTo>
                  <a:lnTo>
                    <a:pt x="396239" y="233916"/>
                  </a:lnTo>
                  <a:lnTo>
                    <a:pt x="435237" y="250454"/>
                  </a:lnTo>
                  <a:lnTo>
                    <a:pt x="468334" y="276076"/>
                  </a:lnTo>
                  <a:lnTo>
                    <a:pt x="493942" y="309192"/>
                  </a:lnTo>
                  <a:lnTo>
                    <a:pt x="510471" y="348211"/>
                  </a:lnTo>
                  <a:lnTo>
                    <a:pt x="516334" y="391545"/>
                  </a:lnTo>
                  <a:lnTo>
                    <a:pt x="510471" y="434878"/>
                  </a:lnTo>
                  <a:lnTo>
                    <a:pt x="493942" y="473898"/>
                  </a:lnTo>
                  <a:lnTo>
                    <a:pt x="468334" y="507013"/>
                  </a:lnTo>
                  <a:lnTo>
                    <a:pt x="435237" y="532635"/>
                  </a:lnTo>
                  <a:lnTo>
                    <a:pt x="396239" y="549174"/>
                  </a:lnTo>
                  <a:lnTo>
                    <a:pt x="352929" y="555040"/>
                  </a:lnTo>
                  <a:lnTo>
                    <a:pt x="690300" y="555040"/>
                  </a:lnTo>
                  <a:lnTo>
                    <a:pt x="502384" y="228050"/>
                  </a:lnTo>
                  <a:close/>
                </a:path>
              </a:pathLst>
            </a:custGeom>
            <a:solidFill>
              <a:srgbClr val="186B23"/>
            </a:solidFill>
          </p:spPr>
          <p:txBody>
            <a:bodyPr wrap="square" lIns="0" tIns="0" rIns="0" bIns="0" rtlCol="0"/>
            <a:lstStyle/>
            <a:p>
              <a:endParaRPr>
                <a:solidFill>
                  <a:schemeClr val="tx1"/>
                </a:solidFill>
              </a:endParaRPr>
            </a:p>
          </p:txBody>
        </p:sp>
        <p:pic>
          <p:nvPicPr>
            <p:cNvPr id="16" name="object 16"/>
            <p:cNvPicPr/>
            <p:nvPr/>
          </p:nvPicPr>
          <p:blipFill>
            <a:blip r:embed="rId3" cstate="print"/>
            <a:stretch>
              <a:fillRect/>
            </a:stretch>
          </p:blipFill>
          <p:spPr>
            <a:xfrm>
              <a:off x="902158" y="5915972"/>
              <a:ext cx="203950" cy="212543"/>
            </a:xfrm>
            <a:prstGeom prst="rect">
              <a:avLst/>
            </a:prstGeom>
          </p:spPr>
        </p:pic>
      </p:grpSp>
      <p:sp>
        <p:nvSpPr>
          <p:cNvPr id="17" name="object 17"/>
          <p:cNvSpPr txBox="1"/>
          <p:nvPr/>
        </p:nvSpPr>
        <p:spPr>
          <a:xfrm>
            <a:off x="1948433" y="5566968"/>
            <a:ext cx="8656955" cy="735330"/>
          </a:xfrm>
          <a:prstGeom prst="rect">
            <a:avLst/>
          </a:prstGeom>
        </p:spPr>
        <p:txBody>
          <a:bodyPr vert="horz" wrap="square" lIns="0" tIns="12065" rIns="0" bIns="0" rtlCol="0">
            <a:spAutoFit/>
          </a:bodyPr>
          <a:lstStyle/>
          <a:p>
            <a:pPr marL="12700">
              <a:lnSpc>
                <a:spcPts val="2795"/>
              </a:lnSpc>
              <a:spcBef>
                <a:spcPts val="95"/>
              </a:spcBef>
            </a:pPr>
            <a:r>
              <a:rPr sz="2500" dirty="0">
                <a:solidFill>
                  <a:schemeClr val="tx1"/>
                </a:solidFill>
                <a:latin typeface="Arial"/>
                <a:cs typeface="Arial"/>
              </a:rPr>
              <a:t>Each</a:t>
            </a:r>
            <a:r>
              <a:rPr sz="2500" spc="-50" dirty="0">
                <a:solidFill>
                  <a:schemeClr val="tx1"/>
                </a:solidFill>
                <a:latin typeface="Arial"/>
                <a:cs typeface="Arial"/>
              </a:rPr>
              <a:t> </a:t>
            </a:r>
            <a:r>
              <a:rPr sz="2500" dirty="0">
                <a:solidFill>
                  <a:schemeClr val="tx1"/>
                </a:solidFill>
                <a:latin typeface="Arial"/>
                <a:cs typeface="Arial"/>
              </a:rPr>
              <a:t>partner’s</a:t>
            </a:r>
            <a:r>
              <a:rPr sz="2500" spc="-60" dirty="0">
                <a:solidFill>
                  <a:schemeClr val="tx1"/>
                </a:solidFill>
                <a:latin typeface="Arial"/>
                <a:cs typeface="Arial"/>
              </a:rPr>
              <a:t> </a:t>
            </a:r>
            <a:r>
              <a:rPr sz="2500" dirty="0">
                <a:solidFill>
                  <a:schemeClr val="tx1"/>
                </a:solidFill>
                <a:latin typeface="Arial"/>
                <a:cs typeface="Arial"/>
              </a:rPr>
              <a:t>aim</a:t>
            </a:r>
            <a:r>
              <a:rPr sz="2500" spc="-45" dirty="0">
                <a:solidFill>
                  <a:schemeClr val="tx1"/>
                </a:solidFill>
                <a:latin typeface="Arial"/>
                <a:cs typeface="Arial"/>
              </a:rPr>
              <a:t> </a:t>
            </a:r>
            <a:r>
              <a:rPr sz="2500" dirty="0">
                <a:solidFill>
                  <a:schemeClr val="tx1"/>
                </a:solidFill>
                <a:latin typeface="Arial"/>
                <a:cs typeface="Arial"/>
              </a:rPr>
              <a:t>is</a:t>
            </a:r>
            <a:r>
              <a:rPr sz="2500" spc="-60" dirty="0">
                <a:solidFill>
                  <a:schemeClr val="tx1"/>
                </a:solidFill>
                <a:latin typeface="Arial"/>
                <a:cs typeface="Arial"/>
              </a:rPr>
              <a:t> </a:t>
            </a:r>
            <a:r>
              <a:rPr sz="2500" dirty="0">
                <a:solidFill>
                  <a:schemeClr val="tx1"/>
                </a:solidFill>
                <a:latin typeface="Arial"/>
                <a:cs typeface="Arial"/>
              </a:rPr>
              <a:t>to</a:t>
            </a:r>
            <a:r>
              <a:rPr sz="2500" spc="-50" dirty="0">
                <a:solidFill>
                  <a:schemeClr val="tx1"/>
                </a:solidFill>
                <a:latin typeface="Arial"/>
                <a:cs typeface="Arial"/>
              </a:rPr>
              <a:t> </a:t>
            </a:r>
            <a:r>
              <a:rPr sz="2500" dirty="0">
                <a:solidFill>
                  <a:schemeClr val="tx1"/>
                </a:solidFill>
                <a:latin typeface="Arial"/>
                <a:cs typeface="Arial"/>
              </a:rPr>
              <a:t>reduce</a:t>
            </a:r>
            <a:r>
              <a:rPr sz="2500" spc="-60" dirty="0">
                <a:solidFill>
                  <a:schemeClr val="tx1"/>
                </a:solidFill>
                <a:latin typeface="Arial"/>
                <a:cs typeface="Arial"/>
              </a:rPr>
              <a:t> </a:t>
            </a:r>
            <a:r>
              <a:rPr sz="2500" dirty="0">
                <a:solidFill>
                  <a:schemeClr val="tx1"/>
                </a:solidFill>
                <a:latin typeface="Arial"/>
                <a:cs typeface="Arial"/>
              </a:rPr>
              <a:t>smoking</a:t>
            </a:r>
            <a:r>
              <a:rPr sz="2500" spc="-60" dirty="0">
                <a:solidFill>
                  <a:schemeClr val="tx1"/>
                </a:solidFill>
                <a:latin typeface="Arial"/>
                <a:cs typeface="Arial"/>
              </a:rPr>
              <a:t> </a:t>
            </a:r>
            <a:r>
              <a:rPr sz="2500" dirty="0">
                <a:solidFill>
                  <a:schemeClr val="tx1"/>
                </a:solidFill>
                <a:latin typeface="Arial"/>
                <a:cs typeface="Arial"/>
              </a:rPr>
              <a:t>prevalence,</a:t>
            </a:r>
            <a:r>
              <a:rPr sz="2500" spc="-55" dirty="0">
                <a:solidFill>
                  <a:schemeClr val="tx1"/>
                </a:solidFill>
                <a:latin typeface="Arial"/>
                <a:cs typeface="Arial"/>
              </a:rPr>
              <a:t> </a:t>
            </a:r>
            <a:r>
              <a:rPr sz="2500" spc="-10" dirty="0">
                <a:solidFill>
                  <a:schemeClr val="tx1"/>
                </a:solidFill>
                <a:latin typeface="Arial"/>
                <a:cs typeface="Arial"/>
              </a:rPr>
              <a:t>promote</a:t>
            </a:r>
            <a:endParaRPr sz="2500">
              <a:solidFill>
                <a:schemeClr val="tx1"/>
              </a:solidFill>
              <a:latin typeface="Arial"/>
              <a:cs typeface="Arial"/>
            </a:endParaRPr>
          </a:p>
          <a:p>
            <a:pPr marL="12700">
              <a:lnSpc>
                <a:spcPts val="2795"/>
              </a:lnSpc>
            </a:pPr>
            <a:r>
              <a:rPr sz="2500" dirty="0">
                <a:solidFill>
                  <a:schemeClr val="tx1"/>
                </a:solidFill>
                <a:latin typeface="Arial"/>
                <a:cs typeface="Arial"/>
              </a:rPr>
              <a:t>cessation,</a:t>
            </a:r>
            <a:r>
              <a:rPr sz="2500" spc="-90" dirty="0">
                <a:solidFill>
                  <a:schemeClr val="tx1"/>
                </a:solidFill>
                <a:latin typeface="Arial"/>
                <a:cs typeface="Arial"/>
              </a:rPr>
              <a:t> </a:t>
            </a:r>
            <a:r>
              <a:rPr sz="2500" dirty="0">
                <a:solidFill>
                  <a:schemeClr val="tx1"/>
                </a:solidFill>
                <a:latin typeface="Arial"/>
                <a:cs typeface="Arial"/>
              </a:rPr>
              <a:t>and</a:t>
            </a:r>
            <a:r>
              <a:rPr sz="2500" spc="-90" dirty="0">
                <a:solidFill>
                  <a:schemeClr val="tx1"/>
                </a:solidFill>
                <a:latin typeface="Arial"/>
                <a:cs typeface="Arial"/>
              </a:rPr>
              <a:t> </a:t>
            </a:r>
            <a:r>
              <a:rPr sz="2500" dirty="0">
                <a:solidFill>
                  <a:schemeClr val="tx1"/>
                </a:solidFill>
                <a:latin typeface="Arial"/>
                <a:cs typeface="Arial"/>
              </a:rPr>
              <a:t>raise</a:t>
            </a:r>
            <a:r>
              <a:rPr sz="2500" spc="-70" dirty="0">
                <a:solidFill>
                  <a:schemeClr val="tx1"/>
                </a:solidFill>
                <a:latin typeface="Arial"/>
                <a:cs typeface="Arial"/>
              </a:rPr>
              <a:t> </a:t>
            </a:r>
            <a:r>
              <a:rPr sz="2500" dirty="0">
                <a:solidFill>
                  <a:schemeClr val="tx1"/>
                </a:solidFill>
                <a:latin typeface="Arial"/>
                <a:cs typeface="Arial"/>
              </a:rPr>
              <a:t>awareness</a:t>
            </a:r>
            <a:r>
              <a:rPr sz="2500" spc="-90" dirty="0">
                <a:solidFill>
                  <a:schemeClr val="tx1"/>
                </a:solidFill>
                <a:latin typeface="Arial"/>
                <a:cs typeface="Arial"/>
              </a:rPr>
              <a:t> </a:t>
            </a:r>
            <a:r>
              <a:rPr sz="2500" dirty="0">
                <a:solidFill>
                  <a:schemeClr val="tx1"/>
                </a:solidFill>
                <a:latin typeface="Arial"/>
                <a:cs typeface="Arial"/>
              </a:rPr>
              <a:t>among</a:t>
            </a:r>
            <a:r>
              <a:rPr sz="2500" spc="-75" dirty="0">
                <a:solidFill>
                  <a:schemeClr val="tx1"/>
                </a:solidFill>
                <a:latin typeface="Arial"/>
                <a:cs typeface="Arial"/>
              </a:rPr>
              <a:t> </a:t>
            </a:r>
            <a:r>
              <a:rPr sz="2500" dirty="0">
                <a:solidFill>
                  <a:schemeClr val="tx1"/>
                </a:solidFill>
                <a:latin typeface="Arial"/>
                <a:cs typeface="Arial"/>
              </a:rPr>
              <a:t>young</a:t>
            </a:r>
            <a:r>
              <a:rPr sz="2500" spc="-85" dirty="0">
                <a:solidFill>
                  <a:schemeClr val="tx1"/>
                </a:solidFill>
                <a:latin typeface="Arial"/>
                <a:cs typeface="Arial"/>
              </a:rPr>
              <a:t> </a:t>
            </a:r>
            <a:r>
              <a:rPr sz="2500" spc="-10" dirty="0">
                <a:solidFill>
                  <a:schemeClr val="tx1"/>
                </a:solidFill>
                <a:latin typeface="Arial"/>
                <a:cs typeface="Arial"/>
              </a:rPr>
              <a:t>adults.</a:t>
            </a:r>
            <a:endParaRPr sz="2500">
              <a:solidFill>
                <a:schemeClr val="tx1"/>
              </a:solidFill>
              <a:latin typeface="Aria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5511800" cy="6858000"/>
          </a:xfrm>
          <a:custGeom>
            <a:avLst/>
            <a:gdLst/>
            <a:ahLst/>
            <a:cxnLst/>
            <a:rect l="l" t="t" r="r" b="b"/>
            <a:pathLst>
              <a:path w="5511800" h="6858000">
                <a:moveTo>
                  <a:pt x="4503165" y="0"/>
                </a:moveTo>
                <a:lnTo>
                  <a:pt x="0" y="0"/>
                </a:lnTo>
                <a:lnTo>
                  <a:pt x="0" y="6857999"/>
                </a:lnTo>
                <a:lnTo>
                  <a:pt x="3918711" y="6857999"/>
                </a:lnTo>
                <a:lnTo>
                  <a:pt x="3963192" y="6830765"/>
                </a:lnTo>
                <a:lnTo>
                  <a:pt x="4051444" y="6774963"/>
                </a:lnTo>
                <a:lnTo>
                  <a:pt x="4095701" y="6747728"/>
                </a:lnTo>
                <a:lnTo>
                  <a:pt x="4140370" y="6721828"/>
                </a:lnTo>
                <a:lnTo>
                  <a:pt x="4185691" y="6697928"/>
                </a:lnTo>
                <a:lnTo>
                  <a:pt x="4231908" y="6676697"/>
                </a:lnTo>
                <a:lnTo>
                  <a:pt x="4316191" y="6645073"/>
                </a:lnTo>
                <a:lnTo>
                  <a:pt x="4351072" y="6627363"/>
                </a:lnTo>
                <a:lnTo>
                  <a:pt x="4382234" y="6604300"/>
                </a:lnTo>
                <a:lnTo>
                  <a:pt x="4408004" y="6574517"/>
                </a:lnTo>
                <a:lnTo>
                  <a:pt x="4426710" y="6536644"/>
                </a:lnTo>
                <a:lnTo>
                  <a:pt x="4436678" y="6489312"/>
                </a:lnTo>
                <a:lnTo>
                  <a:pt x="4436236" y="6431153"/>
                </a:lnTo>
                <a:lnTo>
                  <a:pt x="4438725" y="6401640"/>
                </a:lnTo>
                <a:lnTo>
                  <a:pt x="4449666" y="6379130"/>
                </a:lnTo>
                <a:lnTo>
                  <a:pt x="4467704" y="6366627"/>
                </a:lnTo>
                <a:lnTo>
                  <a:pt x="4491481" y="6367132"/>
                </a:lnTo>
                <a:lnTo>
                  <a:pt x="4535693" y="6369296"/>
                </a:lnTo>
                <a:lnTo>
                  <a:pt x="4570666" y="6349787"/>
                </a:lnTo>
                <a:lnTo>
                  <a:pt x="4600209" y="6317604"/>
                </a:lnTo>
                <a:lnTo>
                  <a:pt x="4628133" y="6281750"/>
                </a:lnTo>
                <a:lnTo>
                  <a:pt x="4661516" y="6240898"/>
                </a:lnTo>
                <a:lnTo>
                  <a:pt x="4695721" y="6201526"/>
                </a:lnTo>
                <a:lnTo>
                  <a:pt x="4732035" y="6165710"/>
                </a:lnTo>
                <a:lnTo>
                  <a:pt x="4771747" y="6135524"/>
                </a:lnTo>
                <a:lnTo>
                  <a:pt x="4816143" y="6113043"/>
                </a:lnTo>
                <a:lnTo>
                  <a:pt x="4866512" y="6100343"/>
                </a:lnTo>
                <a:lnTo>
                  <a:pt x="4848808" y="6064664"/>
                </a:lnTo>
                <a:lnTo>
                  <a:pt x="4827269" y="6049659"/>
                </a:lnTo>
                <a:lnTo>
                  <a:pt x="4803540" y="6049324"/>
                </a:lnTo>
                <a:lnTo>
                  <a:pt x="4779263" y="6057658"/>
                </a:lnTo>
                <a:lnTo>
                  <a:pt x="4728680" y="6079372"/>
                </a:lnTo>
                <a:lnTo>
                  <a:pt x="4576990" y="6146219"/>
                </a:lnTo>
                <a:lnTo>
                  <a:pt x="4526406" y="6167932"/>
                </a:lnTo>
                <a:lnTo>
                  <a:pt x="4484699" y="6184881"/>
                </a:lnTo>
                <a:lnTo>
                  <a:pt x="4441348" y="6199498"/>
                </a:lnTo>
                <a:lnTo>
                  <a:pt x="4394711" y="6205448"/>
                </a:lnTo>
                <a:lnTo>
                  <a:pt x="4343145" y="6196393"/>
                </a:lnTo>
                <a:lnTo>
                  <a:pt x="4373058" y="6147486"/>
                </a:lnTo>
                <a:lnTo>
                  <a:pt x="4407187" y="6109156"/>
                </a:lnTo>
                <a:lnTo>
                  <a:pt x="4444416" y="6079350"/>
                </a:lnTo>
                <a:lnTo>
                  <a:pt x="4483626" y="6056015"/>
                </a:lnTo>
                <a:lnTo>
                  <a:pt x="4523700" y="6037099"/>
                </a:lnTo>
                <a:lnTo>
                  <a:pt x="4601971" y="6004306"/>
                </a:lnTo>
                <a:lnTo>
                  <a:pt x="4645574" y="5980434"/>
                </a:lnTo>
                <a:lnTo>
                  <a:pt x="4684859" y="5951833"/>
                </a:lnTo>
                <a:lnTo>
                  <a:pt x="4720840" y="5919000"/>
                </a:lnTo>
                <a:lnTo>
                  <a:pt x="4754533" y="5882434"/>
                </a:lnTo>
                <a:lnTo>
                  <a:pt x="4786952" y="5842632"/>
                </a:lnTo>
                <a:lnTo>
                  <a:pt x="4819114" y="5800091"/>
                </a:lnTo>
                <a:lnTo>
                  <a:pt x="4852034" y="5755309"/>
                </a:lnTo>
                <a:lnTo>
                  <a:pt x="4808071" y="5749536"/>
                </a:lnTo>
                <a:lnTo>
                  <a:pt x="4768978" y="5760321"/>
                </a:lnTo>
                <a:lnTo>
                  <a:pt x="4732677" y="5778616"/>
                </a:lnTo>
                <a:lnTo>
                  <a:pt x="4697090" y="5795375"/>
                </a:lnTo>
                <a:lnTo>
                  <a:pt x="4660137" y="5801550"/>
                </a:lnTo>
                <a:lnTo>
                  <a:pt x="4651374" y="5769546"/>
                </a:lnTo>
                <a:lnTo>
                  <a:pt x="4692754" y="5742176"/>
                </a:lnTo>
                <a:lnTo>
                  <a:pt x="4727531" y="5709145"/>
                </a:lnTo>
                <a:lnTo>
                  <a:pt x="4756210" y="5670890"/>
                </a:lnTo>
                <a:lnTo>
                  <a:pt x="4779295" y="5627845"/>
                </a:lnTo>
                <a:lnTo>
                  <a:pt x="4797291" y="5580448"/>
                </a:lnTo>
                <a:lnTo>
                  <a:pt x="4810701" y="5529132"/>
                </a:lnTo>
                <a:lnTo>
                  <a:pt x="4820030" y="5474335"/>
                </a:lnTo>
                <a:lnTo>
                  <a:pt x="4829892" y="5431438"/>
                </a:lnTo>
                <a:lnTo>
                  <a:pt x="4848732" y="5400532"/>
                </a:lnTo>
                <a:lnTo>
                  <a:pt x="4873573" y="5376269"/>
                </a:lnTo>
                <a:lnTo>
                  <a:pt x="4901437" y="5353304"/>
                </a:lnTo>
                <a:lnTo>
                  <a:pt x="4940029" y="5320492"/>
                </a:lnTo>
                <a:lnTo>
                  <a:pt x="5017881" y="5255339"/>
                </a:lnTo>
                <a:lnTo>
                  <a:pt x="5056688" y="5222272"/>
                </a:lnTo>
                <a:lnTo>
                  <a:pt x="5095112" y="5188394"/>
                </a:lnTo>
                <a:lnTo>
                  <a:pt x="5132927" y="5153343"/>
                </a:lnTo>
                <a:lnTo>
                  <a:pt x="5169904" y="5116755"/>
                </a:lnTo>
                <a:lnTo>
                  <a:pt x="5205819" y="5078268"/>
                </a:lnTo>
                <a:lnTo>
                  <a:pt x="5240442" y="5037520"/>
                </a:lnTo>
                <a:lnTo>
                  <a:pt x="5273547" y="4994148"/>
                </a:lnTo>
                <a:lnTo>
                  <a:pt x="5227791" y="5004378"/>
                </a:lnTo>
                <a:lnTo>
                  <a:pt x="5183798" y="5020651"/>
                </a:lnTo>
                <a:lnTo>
                  <a:pt x="5140888" y="5041341"/>
                </a:lnTo>
                <a:lnTo>
                  <a:pt x="5098382" y="5064823"/>
                </a:lnTo>
                <a:lnTo>
                  <a:pt x="5055603" y="5089472"/>
                </a:lnTo>
                <a:lnTo>
                  <a:pt x="5011872" y="5113662"/>
                </a:lnTo>
                <a:lnTo>
                  <a:pt x="4966509" y="5135769"/>
                </a:lnTo>
                <a:lnTo>
                  <a:pt x="4918836" y="5154168"/>
                </a:lnTo>
                <a:lnTo>
                  <a:pt x="4951147" y="5107346"/>
                </a:lnTo>
                <a:lnTo>
                  <a:pt x="4985117" y="5064657"/>
                </a:lnTo>
                <a:lnTo>
                  <a:pt x="5020484" y="5025548"/>
                </a:lnTo>
                <a:lnTo>
                  <a:pt x="5056988" y="4989466"/>
                </a:lnTo>
                <a:lnTo>
                  <a:pt x="5094366" y="4955857"/>
                </a:lnTo>
                <a:lnTo>
                  <a:pt x="5132358" y="4924168"/>
                </a:lnTo>
                <a:lnTo>
                  <a:pt x="5170701" y="4893847"/>
                </a:lnTo>
                <a:lnTo>
                  <a:pt x="5247399" y="4835092"/>
                </a:lnTo>
                <a:lnTo>
                  <a:pt x="5285231" y="4805553"/>
                </a:lnTo>
                <a:lnTo>
                  <a:pt x="5370639" y="4733544"/>
                </a:lnTo>
                <a:lnTo>
                  <a:pt x="5414819" y="4701540"/>
                </a:lnTo>
                <a:lnTo>
                  <a:pt x="5462523" y="4677537"/>
                </a:lnTo>
                <a:lnTo>
                  <a:pt x="5482012" y="4669869"/>
                </a:lnTo>
                <a:lnTo>
                  <a:pt x="5500702" y="4656201"/>
                </a:lnTo>
                <a:lnTo>
                  <a:pt x="5511226" y="4634531"/>
                </a:lnTo>
                <a:lnTo>
                  <a:pt x="5506211" y="4602861"/>
                </a:lnTo>
                <a:lnTo>
                  <a:pt x="5490644" y="4580580"/>
                </a:lnTo>
                <a:lnTo>
                  <a:pt x="5471302" y="4573968"/>
                </a:lnTo>
                <a:lnTo>
                  <a:pt x="5449793" y="4577357"/>
                </a:lnTo>
                <a:lnTo>
                  <a:pt x="5427725" y="4585081"/>
                </a:lnTo>
                <a:lnTo>
                  <a:pt x="5385011" y="4598963"/>
                </a:lnTo>
                <a:lnTo>
                  <a:pt x="5340219" y="4607384"/>
                </a:lnTo>
                <a:lnTo>
                  <a:pt x="5292641" y="4611708"/>
                </a:lnTo>
                <a:lnTo>
                  <a:pt x="5241570" y="4613301"/>
                </a:lnTo>
                <a:lnTo>
                  <a:pt x="5186298" y="4613529"/>
                </a:lnTo>
                <a:lnTo>
                  <a:pt x="5215713" y="4574540"/>
                </a:lnTo>
                <a:lnTo>
                  <a:pt x="5248888" y="4545751"/>
                </a:lnTo>
                <a:lnTo>
                  <a:pt x="5284624" y="4524172"/>
                </a:lnTo>
                <a:lnTo>
                  <a:pt x="5321725" y="4506814"/>
                </a:lnTo>
                <a:lnTo>
                  <a:pt x="5358992" y="4490688"/>
                </a:lnTo>
                <a:lnTo>
                  <a:pt x="5395227" y="4472803"/>
                </a:lnTo>
                <a:lnTo>
                  <a:pt x="5429233" y="4450171"/>
                </a:lnTo>
                <a:lnTo>
                  <a:pt x="5459811" y="4419801"/>
                </a:lnTo>
                <a:lnTo>
                  <a:pt x="5485764" y="4378706"/>
                </a:lnTo>
                <a:lnTo>
                  <a:pt x="5435730" y="4371821"/>
                </a:lnTo>
                <a:lnTo>
                  <a:pt x="5389439" y="4377397"/>
                </a:lnTo>
                <a:lnTo>
                  <a:pt x="5345788" y="4389971"/>
                </a:lnTo>
                <a:lnTo>
                  <a:pt x="5303673" y="4404081"/>
                </a:lnTo>
                <a:lnTo>
                  <a:pt x="5261990" y="4414266"/>
                </a:lnTo>
                <a:lnTo>
                  <a:pt x="5222950" y="4415321"/>
                </a:lnTo>
                <a:lnTo>
                  <a:pt x="5200554" y="4401375"/>
                </a:lnTo>
                <a:lnTo>
                  <a:pt x="5192874" y="4370760"/>
                </a:lnTo>
                <a:lnTo>
                  <a:pt x="5197982" y="4321810"/>
                </a:lnTo>
                <a:lnTo>
                  <a:pt x="5204756" y="4266543"/>
                </a:lnTo>
                <a:lnTo>
                  <a:pt x="5201839" y="4222242"/>
                </a:lnTo>
                <a:lnTo>
                  <a:pt x="5189235" y="4189793"/>
                </a:lnTo>
                <a:lnTo>
                  <a:pt x="5166947" y="4170087"/>
                </a:lnTo>
                <a:lnTo>
                  <a:pt x="5134979" y="4164012"/>
                </a:lnTo>
                <a:lnTo>
                  <a:pt x="5041889" y="4182681"/>
                </a:lnTo>
                <a:lnTo>
                  <a:pt x="5015531" y="4168902"/>
                </a:lnTo>
                <a:lnTo>
                  <a:pt x="5009913" y="4136453"/>
                </a:lnTo>
                <a:lnTo>
                  <a:pt x="5020690" y="4090670"/>
                </a:lnTo>
                <a:lnTo>
                  <a:pt x="5032435" y="4042478"/>
                </a:lnTo>
                <a:lnTo>
                  <a:pt x="5034430" y="3997070"/>
                </a:lnTo>
                <a:lnTo>
                  <a:pt x="5029009" y="3953652"/>
                </a:lnTo>
                <a:lnTo>
                  <a:pt x="5018508" y="3911430"/>
                </a:lnTo>
                <a:lnTo>
                  <a:pt x="5005262" y="3869610"/>
                </a:lnTo>
                <a:lnTo>
                  <a:pt x="4991607" y="3827399"/>
                </a:lnTo>
                <a:lnTo>
                  <a:pt x="4976111" y="3768271"/>
                </a:lnTo>
                <a:lnTo>
                  <a:pt x="4970553" y="3717130"/>
                </a:lnTo>
                <a:lnTo>
                  <a:pt x="4975176" y="3671316"/>
                </a:lnTo>
                <a:lnTo>
                  <a:pt x="4990224" y="3628168"/>
                </a:lnTo>
                <a:lnTo>
                  <a:pt x="5015940" y="3585028"/>
                </a:lnTo>
                <a:lnTo>
                  <a:pt x="5052567" y="3539236"/>
                </a:lnTo>
                <a:lnTo>
                  <a:pt x="5090010" y="3500453"/>
                </a:lnTo>
                <a:lnTo>
                  <a:pt x="5129323" y="3463670"/>
                </a:lnTo>
                <a:lnTo>
                  <a:pt x="5172421" y="3428222"/>
                </a:lnTo>
                <a:lnTo>
                  <a:pt x="5221223" y="3393440"/>
                </a:lnTo>
                <a:lnTo>
                  <a:pt x="5175459" y="3381452"/>
                </a:lnTo>
                <a:lnTo>
                  <a:pt x="5153818" y="3364880"/>
                </a:lnTo>
                <a:lnTo>
                  <a:pt x="5149893" y="3344808"/>
                </a:lnTo>
                <a:lnTo>
                  <a:pt x="5157279" y="3322320"/>
                </a:lnTo>
                <a:lnTo>
                  <a:pt x="5169570" y="3298497"/>
                </a:lnTo>
                <a:lnTo>
                  <a:pt x="5180361" y="3274425"/>
                </a:lnTo>
                <a:lnTo>
                  <a:pt x="5183246" y="3251186"/>
                </a:lnTo>
                <a:lnTo>
                  <a:pt x="5171820" y="3229864"/>
                </a:lnTo>
                <a:lnTo>
                  <a:pt x="5134758" y="3229264"/>
                </a:lnTo>
                <a:lnTo>
                  <a:pt x="5098700" y="3239510"/>
                </a:lnTo>
                <a:lnTo>
                  <a:pt x="5062929" y="3257201"/>
                </a:lnTo>
                <a:lnTo>
                  <a:pt x="4989383" y="3301332"/>
                </a:lnTo>
                <a:lnTo>
                  <a:pt x="4950172" y="3320974"/>
                </a:lnTo>
                <a:lnTo>
                  <a:pt x="4908381" y="3334470"/>
                </a:lnTo>
                <a:lnTo>
                  <a:pt x="4863292" y="3338422"/>
                </a:lnTo>
                <a:lnTo>
                  <a:pt x="4814188" y="3329432"/>
                </a:lnTo>
                <a:lnTo>
                  <a:pt x="4854380" y="3299597"/>
                </a:lnTo>
                <a:lnTo>
                  <a:pt x="4895076" y="3272271"/>
                </a:lnTo>
                <a:lnTo>
                  <a:pt x="4936068" y="3246907"/>
                </a:lnTo>
                <a:lnTo>
                  <a:pt x="4977144" y="3222961"/>
                </a:lnTo>
                <a:lnTo>
                  <a:pt x="5058710" y="3177146"/>
                </a:lnTo>
                <a:lnTo>
                  <a:pt x="5098779" y="3154187"/>
                </a:lnTo>
                <a:lnTo>
                  <a:pt x="5138092" y="3130469"/>
                </a:lnTo>
                <a:lnTo>
                  <a:pt x="5176439" y="3105446"/>
                </a:lnTo>
                <a:lnTo>
                  <a:pt x="5213609" y="3078573"/>
                </a:lnTo>
                <a:lnTo>
                  <a:pt x="5249392" y="3049307"/>
                </a:lnTo>
                <a:lnTo>
                  <a:pt x="5283578" y="3017103"/>
                </a:lnTo>
                <a:lnTo>
                  <a:pt x="5315957" y="2981415"/>
                </a:lnTo>
                <a:lnTo>
                  <a:pt x="5346318" y="2941701"/>
                </a:lnTo>
                <a:lnTo>
                  <a:pt x="5322406" y="2923420"/>
                </a:lnTo>
                <a:lnTo>
                  <a:pt x="5299042" y="2923476"/>
                </a:lnTo>
                <a:lnTo>
                  <a:pt x="5276774" y="2928199"/>
                </a:lnTo>
                <a:lnTo>
                  <a:pt x="5250131" y="2922638"/>
                </a:lnTo>
                <a:lnTo>
                  <a:pt x="5208172" y="2923974"/>
                </a:lnTo>
                <a:lnTo>
                  <a:pt x="5176350" y="2923652"/>
                </a:lnTo>
                <a:lnTo>
                  <a:pt x="5140046" y="2920711"/>
                </a:lnTo>
                <a:lnTo>
                  <a:pt x="5101319" y="2913681"/>
                </a:lnTo>
                <a:lnTo>
                  <a:pt x="5062230" y="2901092"/>
                </a:lnTo>
                <a:lnTo>
                  <a:pt x="5024839" y="2881474"/>
                </a:lnTo>
                <a:lnTo>
                  <a:pt x="4991204" y="2853358"/>
                </a:lnTo>
                <a:lnTo>
                  <a:pt x="4963387" y="2815274"/>
                </a:lnTo>
                <a:lnTo>
                  <a:pt x="4943446" y="2765751"/>
                </a:lnTo>
                <a:lnTo>
                  <a:pt x="4933441" y="2703322"/>
                </a:lnTo>
                <a:lnTo>
                  <a:pt x="4921757" y="2703322"/>
                </a:lnTo>
                <a:lnTo>
                  <a:pt x="4915915" y="2692654"/>
                </a:lnTo>
                <a:lnTo>
                  <a:pt x="4901193" y="2655482"/>
                </a:lnTo>
                <a:lnTo>
                  <a:pt x="4895960" y="2611310"/>
                </a:lnTo>
                <a:lnTo>
                  <a:pt x="4886894" y="2573139"/>
                </a:lnTo>
                <a:lnTo>
                  <a:pt x="4860670" y="2553970"/>
                </a:lnTo>
                <a:lnTo>
                  <a:pt x="4817530" y="2545135"/>
                </a:lnTo>
                <a:lnTo>
                  <a:pt x="4774628" y="2533967"/>
                </a:lnTo>
                <a:lnTo>
                  <a:pt x="4731154" y="2527466"/>
                </a:lnTo>
                <a:lnTo>
                  <a:pt x="4686299" y="2532634"/>
                </a:lnTo>
                <a:lnTo>
                  <a:pt x="4650916" y="2543635"/>
                </a:lnTo>
                <a:lnTo>
                  <a:pt x="4614687" y="2553970"/>
                </a:lnTo>
                <a:lnTo>
                  <a:pt x="4577911" y="2561637"/>
                </a:lnTo>
                <a:lnTo>
                  <a:pt x="4540884" y="2564638"/>
                </a:lnTo>
                <a:lnTo>
                  <a:pt x="4517393" y="2570868"/>
                </a:lnTo>
                <a:lnTo>
                  <a:pt x="4492480" y="2584875"/>
                </a:lnTo>
                <a:lnTo>
                  <a:pt x="4467212" y="2599627"/>
                </a:lnTo>
                <a:lnTo>
                  <a:pt x="4442655" y="2608097"/>
                </a:lnTo>
                <a:lnTo>
                  <a:pt x="4419875" y="2603256"/>
                </a:lnTo>
                <a:lnTo>
                  <a:pt x="4399939" y="2578074"/>
                </a:lnTo>
                <a:lnTo>
                  <a:pt x="4383912" y="2525522"/>
                </a:lnTo>
                <a:lnTo>
                  <a:pt x="4369051" y="2524299"/>
                </a:lnTo>
                <a:lnTo>
                  <a:pt x="4332652" y="2529078"/>
                </a:lnTo>
                <a:lnTo>
                  <a:pt x="4244339" y="2543302"/>
                </a:lnTo>
                <a:lnTo>
                  <a:pt x="4212651" y="2551414"/>
                </a:lnTo>
                <a:lnTo>
                  <a:pt x="4180379" y="2557526"/>
                </a:lnTo>
                <a:lnTo>
                  <a:pt x="4150274" y="2550302"/>
                </a:lnTo>
                <a:lnTo>
                  <a:pt x="4125086" y="2518410"/>
                </a:lnTo>
                <a:lnTo>
                  <a:pt x="4128565" y="2484572"/>
                </a:lnTo>
                <a:lnTo>
                  <a:pt x="4154915" y="2447734"/>
                </a:lnTo>
                <a:lnTo>
                  <a:pt x="4195434" y="2416897"/>
                </a:lnTo>
                <a:lnTo>
                  <a:pt x="4241418" y="2401062"/>
                </a:lnTo>
                <a:lnTo>
                  <a:pt x="4282806" y="2396061"/>
                </a:lnTo>
                <a:lnTo>
                  <a:pt x="4323920" y="2393061"/>
                </a:lnTo>
                <a:lnTo>
                  <a:pt x="4364487" y="2394061"/>
                </a:lnTo>
                <a:lnTo>
                  <a:pt x="4404232" y="2401062"/>
                </a:lnTo>
                <a:lnTo>
                  <a:pt x="4446966" y="2405893"/>
                </a:lnTo>
                <a:lnTo>
                  <a:pt x="4479876" y="2394378"/>
                </a:lnTo>
                <a:lnTo>
                  <a:pt x="4504048" y="2367504"/>
                </a:lnTo>
                <a:lnTo>
                  <a:pt x="4520564" y="2326259"/>
                </a:lnTo>
                <a:lnTo>
                  <a:pt x="4539043" y="2281142"/>
                </a:lnTo>
                <a:lnTo>
                  <a:pt x="4563808" y="2245360"/>
                </a:lnTo>
                <a:lnTo>
                  <a:pt x="4594573" y="2216245"/>
                </a:lnTo>
                <a:lnTo>
                  <a:pt x="4631054" y="2191130"/>
                </a:lnTo>
                <a:lnTo>
                  <a:pt x="4673504" y="2164609"/>
                </a:lnTo>
                <a:lnTo>
                  <a:pt x="4757894" y="2110396"/>
                </a:lnTo>
                <a:lnTo>
                  <a:pt x="4800215" y="2083699"/>
                </a:lnTo>
                <a:lnTo>
                  <a:pt x="4842874" y="2057939"/>
                </a:lnTo>
                <a:lnTo>
                  <a:pt x="4886061" y="2033613"/>
                </a:lnTo>
                <a:lnTo>
                  <a:pt x="4929965" y="2011218"/>
                </a:lnTo>
                <a:lnTo>
                  <a:pt x="4974778" y="1991253"/>
                </a:lnTo>
                <a:lnTo>
                  <a:pt x="5020690" y="1974214"/>
                </a:lnTo>
                <a:lnTo>
                  <a:pt x="5040978" y="1966934"/>
                </a:lnTo>
                <a:lnTo>
                  <a:pt x="5060981" y="1953307"/>
                </a:lnTo>
                <a:lnTo>
                  <a:pt x="5078269" y="1929655"/>
                </a:lnTo>
                <a:lnTo>
                  <a:pt x="5090413" y="1892300"/>
                </a:lnTo>
                <a:lnTo>
                  <a:pt x="5043344" y="1904602"/>
                </a:lnTo>
                <a:lnTo>
                  <a:pt x="4996603" y="1918250"/>
                </a:lnTo>
                <a:lnTo>
                  <a:pt x="4950154" y="1933069"/>
                </a:lnTo>
                <a:lnTo>
                  <a:pt x="4903961" y="1948887"/>
                </a:lnTo>
                <a:lnTo>
                  <a:pt x="4857990" y="1965531"/>
                </a:lnTo>
                <a:lnTo>
                  <a:pt x="4812206" y="1982829"/>
                </a:lnTo>
                <a:lnTo>
                  <a:pt x="4766572" y="2000607"/>
                </a:lnTo>
                <a:lnTo>
                  <a:pt x="4584846" y="2073069"/>
                </a:lnTo>
                <a:lnTo>
                  <a:pt x="4539439" y="2090658"/>
                </a:lnTo>
                <a:lnTo>
                  <a:pt x="4493973" y="2107690"/>
                </a:lnTo>
                <a:lnTo>
                  <a:pt x="4448412" y="2123994"/>
                </a:lnTo>
                <a:lnTo>
                  <a:pt x="4402719" y="2139395"/>
                </a:lnTo>
                <a:lnTo>
                  <a:pt x="4356861" y="2153722"/>
                </a:lnTo>
                <a:lnTo>
                  <a:pt x="4310802" y="2166801"/>
                </a:lnTo>
                <a:lnTo>
                  <a:pt x="4264506" y="2178460"/>
                </a:lnTo>
                <a:lnTo>
                  <a:pt x="4217939" y="2188526"/>
                </a:lnTo>
                <a:lnTo>
                  <a:pt x="4171065" y="2196826"/>
                </a:lnTo>
                <a:lnTo>
                  <a:pt x="4123850" y="2203187"/>
                </a:lnTo>
                <a:lnTo>
                  <a:pt x="4076257" y="2207437"/>
                </a:lnTo>
                <a:lnTo>
                  <a:pt x="4028251" y="2209402"/>
                </a:lnTo>
                <a:lnTo>
                  <a:pt x="3979798" y="2208911"/>
                </a:lnTo>
                <a:lnTo>
                  <a:pt x="4025798" y="2180908"/>
                </a:lnTo>
                <a:lnTo>
                  <a:pt x="4073729" y="2159500"/>
                </a:lnTo>
                <a:lnTo>
                  <a:pt x="4123033" y="2142570"/>
                </a:lnTo>
                <a:lnTo>
                  <a:pt x="4173152" y="2128004"/>
                </a:lnTo>
                <a:lnTo>
                  <a:pt x="4223529" y="2113686"/>
                </a:lnTo>
                <a:lnTo>
                  <a:pt x="4273606" y="2097503"/>
                </a:lnTo>
                <a:lnTo>
                  <a:pt x="4322825" y="2077339"/>
                </a:lnTo>
                <a:lnTo>
                  <a:pt x="4274635" y="2062858"/>
                </a:lnTo>
                <a:lnTo>
                  <a:pt x="4227567" y="2063058"/>
                </a:lnTo>
                <a:lnTo>
                  <a:pt x="4181340" y="2072986"/>
                </a:lnTo>
                <a:lnTo>
                  <a:pt x="4090288" y="2102230"/>
                </a:lnTo>
                <a:lnTo>
                  <a:pt x="4052956" y="2110395"/>
                </a:lnTo>
                <a:lnTo>
                  <a:pt x="4019258" y="2110367"/>
                </a:lnTo>
                <a:lnTo>
                  <a:pt x="3991423" y="2097366"/>
                </a:lnTo>
                <a:lnTo>
                  <a:pt x="3971684" y="2066614"/>
                </a:lnTo>
                <a:lnTo>
                  <a:pt x="3962272" y="2013330"/>
                </a:lnTo>
                <a:lnTo>
                  <a:pt x="3962272" y="1984883"/>
                </a:lnTo>
                <a:lnTo>
                  <a:pt x="4003753" y="1931923"/>
                </a:lnTo>
                <a:lnTo>
                  <a:pt x="4058284" y="1902967"/>
                </a:lnTo>
                <a:lnTo>
                  <a:pt x="4076721" y="1896133"/>
                </a:lnTo>
                <a:lnTo>
                  <a:pt x="4094622" y="1885632"/>
                </a:lnTo>
                <a:lnTo>
                  <a:pt x="4108165" y="1870463"/>
                </a:lnTo>
                <a:lnTo>
                  <a:pt x="4113529" y="1849627"/>
                </a:lnTo>
                <a:lnTo>
                  <a:pt x="4118462" y="1795892"/>
                </a:lnTo>
                <a:lnTo>
                  <a:pt x="4134621" y="1754011"/>
                </a:lnTo>
                <a:lnTo>
                  <a:pt x="4159662" y="1721612"/>
                </a:lnTo>
                <a:lnTo>
                  <a:pt x="4191244" y="1696324"/>
                </a:lnTo>
                <a:lnTo>
                  <a:pt x="4227024" y="1675779"/>
                </a:lnTo>
                <a:lnTo>
                  <a:pt x="4264659" y="1657603"/>
                </a:lnTo>
                <a:lnTo>
                  <a:pt x="4235207" y="1629267"/>
                </a:lnTo>
                <a:lnTo>
                  <a:pt x="4207636" y="1625600"/>
                </a:lnTo>
                <a:lnTo>
                  <a:pt x="4181684" y="1632600"/>
                </a:lnTo>
                <a:lnTo>
                  <a:pt x="4157090" y="1636267"/>
                </a:lnTo>
                <a:lnTo>
                  <a:pt x="4142168" y="1633156"/>
                </a:lnTo>
                <a:lnTo>
                  <a:pt x="4129150" y="1627377"/>
                </a:lnTo>
                <a:lnTo>
                  <a:pt x="4119943" y="1616265"/>
                </a:lnTo>
                <a:lnTo>
                  <a:pt x="4116450" y="1597152"/>
                </a:lnTo>
                <a:lnTo>
                  <a:pt x="4118119" y="1577760"/>
                </a:lnTo>
                <a:lnTo>
                  <a:pt x="4123324" y="1559369"/>
                </a:lnTo>
                <a:lnTo>
                  <a:pt x="4132363" y="1545645"/>
                </a:lnTo>
                <a:lnTo>
                  <a:pt x="4145533" y="1540255"/>
                </a:lnTo>
                <a:lnTo>
                  <a:pt x="4186276" y="1533339"/>
                </a:lnTo>
                <a:lnTo>
                  <a:pt x="4223885" y="1516816"/>
                </a:lnTo>
                <a:lnTo>
                  <a:pt x="4259316" y="1493468"/>
                </a:lnTo>
                <a:lnTo>
                  <a:pt x="4293527" y="1466078"/>
                </a:lnTo>
                <a:lnTo>
                  <a:pt x="4327476" y="1437428"/>
                </a:lnTo>
                <a:lnTo>
                  <a:pt x="4362120" y="1410302"/>
                </a:lnTo>
                <a:lnTo>
                  <a:pt x="4398416" y="1387480"/>
                </a:lnTo>
                <a:lnTo>
                  <a:pt x="4437323" y="1371747"/>
                </a:lnTo>
                <a:lnTo>
                  <a:pt x="4479797" y="1365885"/>
                </a:lnTo>
                <a:lnTo>
                  <a:pt x="4505362" y="1358591"/>
                </a:lnTo>
                <a:lnTo>
                  <a:pt x="4507916" y="1339544"/>
                </a:lnTo>
                <a:lnTo>
                  <a:pt x="4487577" y="1283175"/>
                </a:lnTo>
                <a:lnTo>
                  <a:pt x="4486479" y="1254348"/>
                </a:lnTo>
                <a:lnTo>
                  <a:pt x="4505959" y="1230757"/>
                </a:lnTo>
                <a:lnTo>
                  <a:pt x="4505407" y="1222422"/>
                </a:lnTo>
                <a:lnTo>
                  <a:pt x="4488211" y="1214755"/>
                </a:lnTo>
                <a:lnTo>
                  <a:pt x="4463918" y="1209754"/>
                </a:lnTo>
                <a:lnTo>
                  <a:pt x="4442078" y="1209421"/>
                </a:lnTo>
                <a:lnTo>
                  <a:pt x="4424993" y="1215088"/>
                </a:lnTo>
                <a:lnTo>
                  <a:pt x="4407883" y="1222756"/>
                </a:lnTo>
                <a:lnTo>
                  <a:pt x="4389679" y="1226423"/>
                </a:lnTo>
                <a:lnTo>
                  <a:pt x="4369307" y="1220089"/>
                </a:lnTo>
                <a:lnTo>
                  <a:pt x="4367394" y="1178917"/>
                </a:lnTo>
                <a:lnTo>
                  <a:pt x="4379912" y="1149413"/>
                </a:lnTo>
                <a:lnTo>
                  <a:pt x="4427473" y="1113409"/>
                </a:lnTo>
                <a:lnTo>
                  <a:pt x="4472944" y="1087280"/>
                </a:lnTo>
                <a:lnTo>
                  <a:pt x="4518812" y="1061475"/>
                </a:lnTo>
                <a:lnTo>
                  <a:pt x="4565502" y="1038053"/>
                </a:lnTo>
                <a:lnTo>
                  <a:pt x="4613442" y="1019075"/>
                </a:lnTo>
                <a:lnTo>
                  <a:pt x="4663058" y="1006601"/>
                </a:lnTo>
                <a:lnTo>
                  <a:pt x="4682545" y="1001212"/>
                </a:lnTo>
                <a:lnTo>
                  <a:pt x="4696840" y="990155"/>
                </a:lnTo>
                <a:lnTo>
                  <a:pt x="4705135" y="973097"/>
                </a:lnTo>
                <a:lnTo>
                  <a:pt x="4706619" y="949705"/>
                </a:lnTo>
                <a:lnTo>
                  <a:pt x="4698334" y="925258"/>
                </a:lnTo>
                <a:lnTo>
                  <a:pt x="4684061" y="916813"/>
                </a:lnTo>
                <a:lnTo>
                  <a:pt x="4666525" y="917701"/>
                </a:lnTo>
                <a:lnTo>
                  <a:pt x="4648453" y="921258"/>
                </a:lnTo>
                <a:lnTo>
                  <a:pt x="4637575" y="924591"/>
                </a:lnTo>
                <a:lnTo>
                  <a:pt x="4626673" y="926591"/>
                </a:lnTo>
                <a:lnTo>
                  <a:pt x="4615770" y="923258"/>
                </a:lnTo>
                <a:lnTo>
                  <a:pt x="4604892" y="910589"/>
                </a:lnTo>
                <a:lnTo>
                  <a:pt x="4654755" y="874657"/>
                </a:lnTo>
                <a:lnTo>
                  <a:pt x="4702491" y="842360"/>
                </a:lnTo>
                <a:lnTo>
                  <a:pt x="4748372" y="813333"/>
                </a:lnTo>
                <a:lnTo>
                  <a:pt x="4792666" y="787210"/>
                </a:lnTo>
                <a:lnTo>
                  <a:pt x="4835645" y="763625"/>
                </a:lnTo>
                <a:lnTo>
                  <a:pt x="4877579" y="742213"/>
                </a:lnTo>
                <a:lnTo>
                  <a:pt x="4918737" y="722609"/>
                </a:lnTo>
                <a:lnTo>
                  <a:pt x="4959391" y="704447"/>
                </a:lnTo>
                <a:lnTo>
                  <a:pt x="4999810" y="687362"/>
                </a:lnTo>
                <a:lnTo>
                  <a:pt x="5040264" y="670988"/>
                </a:lnTo>
                <a:lnTo>
                  <a:pt x="5164543" y="622479"/>
                </a:lnTo>
                <a:lnTo>
                  <a:pt x="5207841" y="605295"/>
                </a:lnTo>
                <a:lnTo>
                  <a:pt x="5252527" y="586995"/>
                </a:lnTo>
                <a:lnTo>
                  <a:pt x="5298869" y="567214"/>
                </a:lnTo>
                <a:lnTo>
                  <a:pt x="5347138" y="545585"/>
                </a:lnTo>
                <a:lnTo>
                  <a:pt x="5397605" y="521744"/>
                </a:lnTo>
                <a:lnTo>
                  <a:pt x="5450539" y="495325"/>
                </a:lnTo>
                <a:lnTo>
                  <a:pt x="5506211" y="465963"/>
                </a:lnTo>
                <a:lnTo>
                  <a:pt x="5447005" y="447905"/>
                </a:lnTo>
                <a:lnTo>
                  <a:pt x="5394610" y="446849"/>
                </a:lnTo>
                <a:lnTo>
                  <a:pt x="5347120" y="454461"/>
                </a:lnTo>
                <a:lnTo>
                  <a:pt x="5302630" y="462407"/>
                </a:lnTo>
                <a:lnTo>
                  <a:pt x="5258259" y="469692"/>
                </a:lnTo>
                <a:lnTo>
                  <a:pt x="5230435" y="478020"/>
                </a:lnTo>
                <a:lnTo>
                  <a:pt x="5213641" y="487097"/>
                </a:lnTo>
                <a:lnTo>
                  <a:pt x="5191086" y="506336"/>
                </a:lnTo>
                <a:lnTo>
                  <a:pt x="5174293" y="515913"/>
                </a:lnTo>
                <a:lnTo>
                  <a:pt x="5146468" y="525074"/>
                </a:lnTo>
                <a:lnTo>
                  <a:pt x="5102097" y="533526"/>
                </a:lnTo>
                <a:lnTo>
                  <a:pt x="5060726" y="541976"/>
                </a:lnTo>
                <a:lnTo>
                  <a:pt x="5019781" y="550766"/>
                </a:lnTo>
                <a:lnTo>
                  <a:pt x="4978287" y="554265"/>
                </a:lnTo>
                <a:lnTo>
                  <a:pt x="4935270" y="546840"/>
                </a:lnTo>
                <a:lnTo>
                  <a:pt x="4889753" y="522859"/>
                </a:lnTo>
                <a:lnTo>
                  <a:pt x="4854938" y="508464"/>
                </a:lnTo>
                <a:lnTo>
                  <a:pt x="4814959" y="509260"/>
                </a:lnTo>
                <a:lnTo>
                  <a:pt x="4772335" y="520810"/>
                </a:lnTo>
                <a:lnTo>
                  <a:pt x="4729583" y="538676"/>
                </a:lnTo>
                <a:lnTo>
                  <a:pt x="4689220" y="558419"/>
                </a:lnTo>
                <a:lnTo>
                  <a:pt x="4649703" y="575421"/>
                </a:lnTo>
                <a:lnTo>
                  <a:pt x="4608543" y="582422"/>
                </a:lnTo>
                <a:lnTo>
                  <a:pt x="4564097" y="577421"/>
                </a:lnTo>
                <a:lnTo>
                  <a:pt x="4514722" y="558419"/>
                </a:lnTo>
                <a:lnTo>
                  <a:pt x="4601606" y="529081"/>
                </a:lnTo>
                <a:lnTo>
                  <a:pt x="4640256" y="516413"/>
                </a:lnTo>
                <a:lnTo>
                  <a:pt x="4677536" y="505078"/>
                </a:lnTo>
                <a:lnTo>
                  <a:pt x="4704690" y="494188"/>
                </a:lnTo>
                <a:lnTo>
                  <a:pt x="4724463" y="476630"/>
                </a:lnTo>
                <a:lnTo>
                  <a:pt x="4736043" y="451072"/>
                </a:lnTo>
                <a:lnTo>
                  <a:pt x="4738623" y="416178"/>
                </a:lnTo>
                <a:lnTo>
                  <a:pt x="4739538" y="393398"/>
                </a:lnTo>
                <a:lnTo>
                  <a:pt x="4739369" y="369950"/>
                </a:lnTo>
                <a:lnTo>
                  <a:pt x="4733748" y="349170"/>
                </a:lnTo>
                <a:lnTo>
                  <a:pt x="4718303" y="334391"/>
                </a:lnTo>
                <a:lnTo>
                  <a:pt x="4699630" y="328779"/>
                </a:lnTo>
                <a:lnTo>
                  <a:pt x="4680457" y="332168"/>
                </a:lnTo>
                <a:lnTo>
                  <a:pt x="4663475" y="342892"/>
                </a:lnTo>
                <a:lnTo>
                  <a:pt x="4651374" y="359283"/>
                </a:lnTo>
                <a:lnTo>
                  <a:pt x="4639950" y="392731"/>
                </a:lnTo>
                <a:lnTo>
                  <a:pt x="4625228" y="421513"/>
                </a:lnTo>
                <a:lnTo>
                  <a:pt x="4603957" y="442293"/>
                </a:lnTo>
                <a:lnTo>
                  <a:pt x="4572888" y="451738"/>
                </a:lnTo>
                <a:lnTo>
                  <a:pt x="4540291" y="450850"/>
                </a:lnTo>
                <a:lnTo>
                  <a:pt x="4534709" y="439292"/>
                </a:lnTo>
                <a:lnTo>
                  <a:pt x="4555489" y="394842"/>
                </a:lnTo>
                <a:lnTo>
                  <a:pt x="4556350" y="370673"/>
                </a:lnTo>
                <a:lnTo>
                  <a:pt x="4545234" y="356171"/>
                </a:lnTo>
                <a:lnTo>
                  <a:pt x="4527593" y="350337"/>
                </a:lnTo>
                <a:lnTo>
                  <a:pt x="4508880" y="352171"/>
                </a:lnTo>
                <a:lnTo>
                  <a:pt x="4465079" y="361653"/>
                </a:lnTo>
                <a:lnTo>
                  <a:pt x="4420855" y="361653"/>
                </a:lnTo>
                <a:lnTo>
                  <a:pt x="4376292" y="357504"/>
                </a:lnTo>
                <a:lnTo>
                  <a:pt x="4331475" y="354541"/>
                </a:lnTo>
                <a:lnTo>
                  <a:pt x="4286489" y="358097"/>
                </a:lnTo>
                <a:lnTo>
                  <a:pt x="4241418" y="373507"/>
                </a:lnTo>
                <a:lnTo>
                  <a:pt x="4255354" y="321787"/>
                </a:lnTo>
                <a:lnTo>
                  <a:pt x="4274462" y="279832"/>
                </a:lnTo>
                <a:lnTo>
                  <a:pt x="4299552" y="246761"/>
                </a:lnTo>
                <a:lnTo>
                  <a:pt x="4331438" y="221690"/>
                </a:lnTo>
                <a:lnTo>
                  <a:pt x="4370929" y="203738"/>
                </a:lnTo>
                <a:lnTo>
                  <a:pt x="4418837" y="192024"/>
                </a:lnTo>
                <a:lnTo>
                  <a:pt x="4447557" y="190579"/>
                </a:lnTo>
                <a:lnTo>
                  <a:pt x="4476574" y="188468"/>
                </a:lnTo>
                <a:lnTo>
                  <a:pt x="4532121" y="163575"/>
                </a:lnTo>
                <a:lnTo>
                  <a:pt x="4558347" y="132905"/>
                </a:lnTo>
                <a:lnTo>
                  <a:pt x="4563232" y="113069"/>
                </a:lnTo>
                <a:lnTo>
                  <a:pt x="4558283" y="88900"/>
                </a:lnTo>
                <a:lnTo>
                  <a:pt x="4549340" y="74620"/>
                </a:lnTo>
                <a:lnTo>
                  <a:pt x="4536550" y="68008"/>
                </a:lnTo>
                <a:lnTo>
                  <a:pt x="4521546" y="67397"/>
                </a:lnTo>
                <a:lnTo>
                  <a:pt x="4505959" y="71120"/>
                </a:lnTo>
                <a:lnTo>
                  <a:pt x="4454793" y="91431"/>
                </a:lnTo>
                <a:lnTo>
                  <a:pt x="4402622" y="106452"/>
                </a:lnTo>
                <a:lnTo>
                  <a:pt x="4349871" y="117717"/>
                </a:lnTo>
                <a:lnTo>
                  <a:pt x="4296968" y="126764"/>
                </a:lnTo>
                <a:lnTo>
                  <a:pt x="4244339" y="135127"/>
                </a:lnTo>
                <a:lnTo>
                  <a:pt x="4233461" y="137739"/>
                </a:lnTo>
                <a:lnTo>
                  <a:pt x="4222559" y="137350"/>
                </a:lnTo>
                <a:lnTo>
                  <a:pt x="4211656" y="129627"/>
                </a:lnTo>
                <a:lnTo>
                  <a:pt x="4200778" y="110235"/>
                </a:lnTo>
                <a:lnTo>
                  <a:pt x="4251426" y="93427"/>
                </a:lnTo>
                <a:lnTo>
                  <a:pt x="4301753" y="75334"/>
                </a:lnTo>
                <a:lnTo>
                  <a:pt x="4452464" y="18290"/>
                </a:lnTo>
                <a:lnTo>
                  <a:pt x="4503165" y="0"/>
                </a:lnTo>
                <a:close/>
              </a:path>
            </a:pathLst>
          </a:custGeom>
          <a:solidFill>
            <a:srgbClr val="E8E8E8">
              <a:alpha val="50195"/>
            </a:srgbClr>
          </a:solidFill>
        </p:spPr>
        <p:txBody>
          <a:bodyPr wrap="square" lIns="0" tIns="0" rIns="0" bIns="0" rtlCol="0"/>
          <a:lstStyle/>
          <a:p>
            <a:endParaRPr>
              <a:solidFill>
                <a:schemeClr val="tx1"/>
              </a:solidFill>
            </a:endParaRPr>
          </a:p>
        </p:txBody>
      </p:sp>
      <p:sp>
        <p:nvSpPr>
          <p:cNvPr id="3" name="object 3"/>
          <p:cNvSpPr txBox="1"/>
          <p:nvPr/>
        </p:nvSpPr>
        <p:spPr>
          <a:xfrm>
            <a:off x="517956" y="2863418"/>
            <a:ext cx="3921760" cy="940435"/>
          </a:xfrm>
          <a:prstGeom prst="rect">
            <a:avLst/>
          </a:prstGeom>
        </p:spPr>
        <p:txBody>
          <a:bodyPr vert="horz" wrap="square" lIns="0" tIns="12700" rIns="0" bIns="0" rtlCol="0">
            <a:spAutoFit/>
          </a:bodyPr>
          <a:lstStyle/>
          <a:p>
            <a:pPr marL="12700">
              <a:lnSpc>
                <a:spcPct val="100000"/>
              </a:lnSpc>
              <a:spcBef>
                <a:spcPts val="100"/>
              </a:spcBef>
            </a:pPr>
            <a:r>
              <a:rPr sz="6000" b="1" spc="-10" dirty="0">
                <a:solidFill>
                  <a:schemeClr val="tx1"/>
                </a:solidFill>
                <a:latin typeface="Arial"/>
                <a:cs typeface="Arial"/>
              </a:rPr>
              <a:t>Resources</a:t>
            </a:r>
            <a:endParaRPr sz="6000">
              <a:solidFill>
                <a:schemeClr val="tx1"/>
              </a:solidFill>
              <a:latin typeface="Arial"/>
              <a:cs typeface="Arial"/>
            </a:endParaRPr>
          </a:p>
        </p:txBody>
      </p:sp>
      <p:sp>
        <p:nvSpPr>
          <p:cNvPr id="4" name="object 4"/>
          <p:cNvSpPr/>
          <p:nvPr/>
        </p:nvSpPr>
        <p:spPr>
          <a:xfrm>
            <a:off x="530428" y="3718559"/>
            <a:ext cx="3895725" cy="79375"/>
          </a:xfrm>
          <a:custGeom>
            <a:avLst/>
            <a:gdLst/>
            <a:ahLst/>
            <a:cxnLst/>
            <a:rect l="l" t="t" r="r" b="b"/>
            <a:pathLst>
              <a:path w="3895725" h="79375">
                <a:moveTo>
                  <a:pt x="3895394" y="0"/>
                </a:moveTo>
                <a:lnTo>
                  <a:pt x="0" y="0"/>
                </a:lnTo>
                <a:lnTo>
                  <a:pt x="0" y="79247"/>
                </a:lnTo>
                <a:lnTo>
                  <a:pt x="3895394" y="79247"/>
                </a:lnTo>
                <a:lnTo>
                  <a:pt x="3895394" y="0"/>
                </a:lnTo>
                <a:close/>
              </a:path>
            </a:pathLst>
          </a:custGeom>
          <a:solidFill>
            <a:srgbClr val="FFFFFF"/>
          </a:solidFill>
        </p:spPr>
        <p:txBody>
          <a:bodyPr wrap="square" lIns="0" tIns="0" rIns="0" bIns="0" rtlCol="0"/>
          <a:lstStyle/>
          <a:p>
            <a:endParaRPr>
              <a:solidFill>
                <a:schemeClr val="tx1"/>
              </a:solidFill>
            </a:endParaRPr>
          </a:p>
        </p:txBody>
      </p:sp>
      <p:sp>
        <p:nvSpPr>
          <p:cNvPr id="5" name="object 5"/>
          <p:cNvSpPr txBox="1"/>
          <p:nvPr/>
        </p:nvSpPr>
        <p:spPr>
          <a:xfrm>
            <a:off x="5502402" y="461594"/>
            <a:ext cx="6407785" cy="1548765"/>
          </a:xfrm>
          <a:prstGeom prst="rect">
            <a:avLst/>
          </a:prstGeom>
        </p:spPr>
        <p:txBody>
          <a:bodyPr vert="horz" wrap="square" lIns="0" tIns="53975" rIns="0" bIns="0" rtlCol="0">
            <a:spAutoFit/>
          </a:bodyPr>
          <a:lstStyle/>
          <a:p>
            <a:pPr marL="241300" marR="5080" indent="-228600">
              <a:lnSpc>
                <a:spcPct val="90000"/>
              </a:lnSpc>
              <a:spcBef>
                <a:spcPts val="425"/>
              </a:spcBef>
              <a:buFont typeface="Arial"/>
              <a:buChar char="•"/>
              <a:tabLst>
                <a:tab pos="241300" algn="l"/>
                <a:tab pos="3328670" algn="l"/>
              </a:tabLst>
            </a:pPr>
            <a:r>
              <a:rPr sz="2700" b="1" dirty="0">
                <a:solidFill>
                  <a:schemeClr val="tx1"/>
                </a:solidFill>
                <a:latin typeface="Arial"/>
                <a:cs typeface="Arial"/>
              </a:rPr>
              <a:t>NHS</a:t>
            </a:r>
            <a:r>
              <a:rPr sz="2700" b="1" spc="-30" dirty="0">
                <a:solidFill>
                  <a:schemeClr val="tx1"/>
                </a:solidFill>
                <a:latin typeface="Arial"/>
                <a:cs typeface="Arial"/>
              </a:rPr>
              <a:t> </a:t>
            </a:r>
            <a:r>
              <a:rPr sz="2700" b="1" dirty="0">
                <a:solidFill>
                  <a:schemeClr val="tx1"/>
                </a:solidFill>
                <a:latin typeface="Arial"/>
                <a:cs typeface="Arial"/>
              </a:rPr>
              <a:t>Smokefree</a:t>
            </a:r>
            <a:r>
              <a:rPr sz="2700" b="1" spc="-30" dirty="0">
                <a:solidFill>
                  <a:schemeClr val="tx1"/>
                </a:solidFill>
                <a:latin typeface="Arial"/>
                <a:cs typeface="Arial"/>
              </a:rPr>
              <a:t> </a:t>
            </a:r>
            <a:r>
              <a:rPr sz="2700" b="1" dirty="0">
                <a:solidFill>
                  <a:schemeClr val="tx1"/>
                </a:solidFill>
                <a:latin typeface="Arial"/>
                <a:cs typeface="Arial"/>
              </a:rPr>
              <a:t>Digital</a:t>
            </a:r>
            <a:r>
              <a:rPr sz="2700" b="1" spc="-30" dirty="0">
                <a:solidFill>
                  <a:schemeClr val="tx1"/>
                </a:solidFill>
                <a:latin typeface="Arial"/>
                <a:cs typeface="Arial"/>
              </a:rPr>
              <a:t> </a:t>
            </a:r>
            <a:r>
              <a:rPr sz="2700" b="1" spc="-10" dirty="0">
                <a:solidFill>
                  <a:schemeClr val="tx1"/>
                </a:solidFill>
                <a:latin typeface="Arial"/>
                <a:cs typeface="Arial"/>
              </a:rPr>
              <a:t>Intervention-</a:t>
            </a:r>
            <a:r>
              <a:rPr sz="2700" spc="-10" dirty="0">
                <a:solidFill>
                  <a:schemeClr val="tx1"/>
                </a:solidFill>
                <a:latin typeface="Arial"/>
                <a:cs typeface="Arial"/>
              </a:rPr>
              <a:t>App-</a:t>
            </a:r>
            <a:r>
              <a:rPr sz="2700" dirty="0">
                <a:solidFill>
                  <a:schemeClr val="tx1"/>
                </a:solidFill>
                <a:latin typeface="Arial"/>
                <a:cs typeface="Arial"/>
              </a:rPr>
              <a:t>based</a:t>
            </a:r>
            <a:r>
              <a:rPr sz="2700" spc="-5" dirty="0">
                <a:solidFill>
                  <a:schemeClr val="tx1"/>
                </a:solidFill>
                <a:latin typeface="Arial"/>
                <a:cs typeface="Arial"/>
              </a:rPr>
              <a:t> </a:t>
            </a:r>
            <a:r>
              <a:rPr sz="2700" spc="-10" dirty="0">
                <a:solidFill>
                  <a:schemeClr val="tx1"/>
                </a:solidFill>
                <a:latin typeface="Arial"/>
                <a:cs typeface="Arial"/>
              </a:rPr>
              <a:t>support</a:t>
            </a:r>
            <a:r>
              <a:rPr sz="2700" dirty="0">
                <a:solidFill>
                  <a:schemeClr val="tx1"/>
                </a:solidFill>
                <a:latin typeface="Arial"/>
                <a:cs typeface="Arial"/>
              </a:rPr>
              <a:t>	providing</a:t>
            </a:r>
            <a:r>
              <a:rPr sz="2700" spc="-35" dirty="0">
                <a:solidFill>
                  <a:schemeClr val="tx1"/>
                </a:solidFill>
                <a:latin typeface="Arial"/>
                <a:cs typeface="Arial"/>
              </a:rPr>
              <a:t> </a:t>
            </a:r>
            <a:r>
              <a:rPr sz="2700" spc="-10" dirty="0">
                <a:solidFill>
                  <a:schemeClr val="tx1"/>
                </a:solidFill>
                <a:latin typeface="Arial"/>
                <a:cs typeface="Arial"/>
              </a:rPr>
              <a:t>real-</a:t>
            </a:r>
            <a:r>
              <a:rPr sz="2700" spc="-20" dirty="0">
                <a:solidFill>
                  <a:schemeClr val="tx1"/>
                </a:solidFill>
                <a:latin typeface="Arial"/>
                <a:cs typeface="Arial"/>
              </a:rPr>
              <a:t>time </a:t>
            </a:r>
            <a:r>
              <a:rPr sz="2700" dirty="0">
                <a:solidFill>
                  <a:schemeClr val="tx1"/>
                </a:solidFill>
                <a:latin typeface="Arial"/>
                <a:cs typeface="Arial"/>
              </a:rPr>
              <a:t>progress</a:t>
            </a:r>
            <a:r>
              <a:rPr sz="2700" spc="-30" dirty="0">
                <a:solidFill>
                  <a:schemeClr val="tx1"/>
                </a:solidFill>
                <a:latin typeface="Arial"/>
                <a:cs typeface="Arial"/>
              </a:rPr>
              <a:t> </a:t>
            </a:r>
            <a:r>
              <a:rPr sz="2700" dirty="0">
                <a:solidFill>
                  <a:schemeClr val="tx1"/>
                </a:solidFill>
                <a:latin typeface="Arial"/>
                <a:cs typeface="Arial"/>
              </a:rPr>
              <a:t>tracking,</a:t>
            </a:r>
            <a:r>
              <a:rPr sz="2700" spc="-20" dirty="0">
                <a:solidFill>
                  <a:schemeClr val="tx1"/>
                </a:solidFill>
                <a:latin typeface="Arial"/>
                <a:cs typeface="Arial"/>
              </a:rPr>
              <a:t> </a:t>
            </a:r>
            <a:r>
              <a:rPr sz="2700" dirty="0">
                <a:solidFill>
                  <a:schemeClr val="tx1"/>
                </a:solidFill>
                <a:latin typeface="Arial"/>
                <a:cs typeface="Arial"/>
              </a:rPr>
              <a:t>personalised</a:t>
            </a:r>
            <a:r>
              <a:rPr sz="2700" spc="-10" dirty="0">
                <a:solidFill>
                  <a:schemeClr val="tx1"/>
                </a:solidFill>
                <a:latin typeface="Arial"/>
                <a:cs typeface="Arial"/>
              </a:rPr>
              <a:t> </a:t>
            </a:r>
            <a:r>
              <a:rPr sz="2700" dirty="0">
                <a:solidFill>
                  <a:schemeClr val="tx1"/>
                </a:solidFill>
                <a:latin typeface="Arial"/>
                <a:cs typeface="Arial"/>
              </a:rPr>
              <a:t>tips,</a:t>
            </a:r>
            <a:r>
              <a:rPr sz="2700" spc="-25" dirty="0">
                <a:solidFill>
                  <a:schemeClr val="tx1"/>
                </a:solidFill>
                <a:latin typeface="Arial"/>
                <a:cs typeface="Arial"/>
              </a:rPr>
              <a:t> and </a:t>
            </a:r>
            <a:r>
              <a:rPr sz="2700" dirty="0">
                <a:solidFill>
                  <a:schemeClr val="tx1"/>
                </a:solidFill>
                <a:latin typeface="Arial"/>
                <a:cs typeface="Arial"/>
              </a:rPr>
              <a:t>motivational</a:t>
            </a:r>
            <a:r>
              <a:rPr sz="2700" spc="-45" dirty="0">
                <a:solidFill>
                  <a:schemeClr val="tx1"/>
                </a:solidFill>
                <a:latin typeface="Arial"/>
                <a:cs typeface="Arial"/>
              </a:rPr>
              <a:t> </a:t>
            </a:r>
            <a:r>
              <a:rPr sz="2700" dirty="0">
                <a:solidFill>
                  <a:schemeClr val="tx1"/>
                </a:solidFill>
                <a:latin typeface="Arial"/>
                <a:cs typeface="Arial"/>
              </a:rPr>
              <a:t>messaging</a:t>
            </a:r>
            <a:r>
              <a:rPr sz="2700" spc="-35" dirty="0">
                <a:solidFill>
                  <a:schemeClr val="tx1"/>
                </a:solidFill>
                <a:latin typeface="Arial"/>
                <a:cs typeface="Arial"/>
              </a:rPr>
              <a:t> </a:t>
            </a:r>
            <a:r>
              <a:rPr sz="2700" dirty="0">
                <a:solidFill>
                  <a:schemeClr val="tx1"/>
                </a:solidFill>
                <a:latin typeface="Arial"/>
                <a:cs typeface="Arial"/>
              </a:rPr>
              <a:t>(NHS,</a:t>
            </a:r>
            <a:r>
              <a:rPr sz="2700" spc="-35" dirty="0">
                <a:solidFill>
                  <a:schemeClr val="tx1"/>
                </a:solidFill>
                <a:latin typeface="Arial"/>
                <a:cs typeface="Arial"/>
              </a:rPr>
              <a:t> </a:t>
            </a:r>
            <a:r>
              <a:rPr sz="2700" spc="-10" dirty="0">
                <a:solidFill>
                  <a:schemeClr val="tx1"/>
                </a:solidFill>
                <a:latin typeface="Arial"/>
                <a:cs typeface="Arial"/>
              </a:rPr>
              <a:t>2023).</a:t>
            </a:r>
            <a:endParaRPr sz="2700">
              <a:solidFill>
                <a:schemeClr val="tx1"/>
              </a:solidFill>
              <a:latin typeface="Arial"/>
              <a:cs typeface="Arial"/>
            </a:endParaRPr>
          </a:p>
        </p:txBody>
      </p:sp>
      <p:sp>
        <p:nvSpPr>
          <p:cNvPr id="6" name="object 6"/>
          <p:cNvSpPr txBox="1"/>
          <p:nvPr/>
        </p:nvSpPr>
        <p:spPr>
          <a:xfrm>
            <a:off x="5502402" y="2567178"/>
            <a:ext cx="6579870" cy="1918970"/>
          </a:xfrm>
          <a:prstGeom prst="rect">
            <a:avLst/>
          </a:prstGeom>
        </p:spPr>
        <p:txBody>
          <a:bodyPr vert="horz" wrap="square" lIns="0" tIns="53975" rIns="0" bIns="0" rtlCol="0">
            <a:spAutoFit/>
          </a:bodyPr>
          <a:lstStyle/>
          <a:p>
            <a:pPr marL="241300" marR="5080" indent="-228600">
              <a:lnSpc>
                <a:spcPct val="90000"/>
              </a:lnSpc>
              <a:spcBef>
                <a:spcPts val="425"/>
              </a:spcBef>
              <a:buFont typeface="Arial"/>
              <a:buChar char="•"/>
              <a:tabLst>
                <a:tab pos="241300" algn="l"/>
              </a:tabLst>
            </a:pPr>
            <a:r>
              <a:rPr sz="2700" b="1" dirty="0">
                <a:solidFill>
                  <a:schemeClr val="tx1"/>
                </a:solidFill>
                <a:latin typeface="Arial"/>
                <a:cs typeface="Arial"/>
              </a:rPr>
              <a:t>NICE</a:t>
            </a:r>
            <a:r>
              <a:rPr sz="2700" b="1" spc="5" dirty="0">
                <a:solidFill>
                  <a:schemeClr val="tx1"/>
                </a:solidFill>
                <a:latin typeface="Arial"/>
                <a:cs typeface="Arial"/>
              </a:rPr>
              <a:t> </a:t>
            </a:r>
            <a:r>
              <a:rPr sz="2700" b="1" dirty="0">
                <a:solidFill>
                  <a:schemeClr val="tx1"/>
                </a:solidFill>
                <a:latin typeface="Arial"/>
                <a:cs typeface="Arial"/>
              </a:rPr>
              <a:t>Guideline</a:t>
            </a:r>
            <a:r>
              <a:rPr sz="2700" b="1" spc="5" dirty="0">
                <a:solidFill>
                  <a:schemeClr val="tx1"/>
                </a:solidFill>
                <a:latin typeface="Arial"/>
                <a:cs typeface="Arial"/>
              </a:rPr>
              <a:t> </a:t>
            </a:r>
            <a:r>
              <a:rPr sz="2700" b="1" dirty="0">
                <a:solidFill>
                  <a:schemeClr val="tx1"/>
                </a:solidFill>
                <a:latin typeface="Arial"/>
                <a:cs typeface="Arial"/>
              </a:rPr>
              <a:t>NG209-</a:t>
            </a:r>
            <a:r>
              <a:rPr sz="2700" b="1" spc="15" dirty="0">
                <a:solidFill>
                  <a:schemeClr val="tx1"/>
                </a:solidFill>
                <a:latin typeface="Arial"/>
                <a:cs typeface="Arial"/>
              </a:rPr>
              <a:t> </a:t>
            </a:r>
            <a:r>
              <a:rPr sz="2700" spc="-10" dirty="0">
                <a:solidFill>
                  <a:schemeClr val="tx1"/>
                </a:solidFill>
                <a:latin typeface="Arial"/>
                <a:cs typeface="Arial"/>
              </a:rPr>
              <a:t>Evidence-based </a:t>
            </a:r>
            <a:r>
              <a:rPr sz="2700" dirty="0">
                <a:solidFill>
                  <a:schemeClr val="tx1"/>
                </a:solidFill>
                <a:latin typeface="Arial"/>
                <a:cs typeface="Arial"/>
              </a:rPr>
              <a:t>framework</a:t>
            </a:r>
            <a:r>
              <a:rPr sz="2700" spc="-15" dirty="0">
                <a:solidFill>
                  <a:schemeClr val="tx1"/>
                </a:solidFill>
                <a:latin typeface="Arial"/>
                <a:cs typeface="Arial"/>
              </a:rPr>
              <a:t> </a:t>
            </a:r>
            <a:r>
              <a:rPr sz="2700" dirty="0">
                <a:solidFill>
                  <a:schemeClr val="tx1"/>
                </a:solidFill>
                <a:latin typeface="Arial"/>
                <a:cs typeface="Arial"/>
              </a:rPr>
              <a:t>on</a:t>
            </a:r>
            <a:r>
              <a:rPr sz="2700" spc="-10" dirty="0">
                <a:solidFill>
                  <a:schemeClr val="tx1"/>
                </a:solidFill>
                <a:latin typeface="Arial"/>
                <a:cs typeface="Arial"/>
              </a:rPr>
              <a:t> </a:t>
            </a:r>
            <a:r>
              <a:rPr sz="2700" dirty="0">
                <a:solidFill>
                  <a:schemeClr val="tx1"/>
                </a:solidFill>
                <a:latin typeface="Arial"/>
                <a:cs typeface="Arial"/>
              </a:rPr>
              <a:t>preventing</a:t>
            </a:r>
            <a:r>
              <a:rPr sz="2700" spc="-10" dirty="0">
                <a:solidFill>
                  <a:schemeClr val="tx1"/>
                </a:solidFill>
                <a:latin typeface="Arial"/>
                <a:cs typeface="Arial"/>
              </a:rPr>
              <a:t> </a:t>
            </a:r>
            <a:r>
              <a:rPr sz="2700" dirty="0">
                <a:solidFill>
                  <a:schemeClr val="tx1"/>
                </a:solidFill>
                <a:latin typeface="Arial"/>
                <a:cs typeface="Arial"/>
              </a:rPr>
              <a:t>tobacco</a:t>
            </a:r>
            <a:r>
              <a:rPr sz="2700" spc="-30" dirty="0">
                <a:solidFill>
                  <a:schemeClr val="tx1"/>
                </a:solidFill>
                <a:latin typeface="Arial"/>
                <a:cs typeface="Arial"/>
              </a:rPr>
              <a:t> </a:t>
            </a:r>
            <a:r>
              <a:rPr sz="2700" spc="-10" dirty="0">
                <a:solidFill>
                  <a:schemeClr val="tx1"/>
                </a:solidFill>
                <a:latin typeface="Arial"/>
                <a:cs typeface="Arial"/>
              </a:rPr>
              <a:t>uptake </a:t>
            </a:r>
            <a:r>
              <a:rPr sz="2700" dirty="0">
                <a:solidFill>
                  <a:schemeClr val="tx1"/>
                </a:solidFill>
                <a:latin typeface="Arial"/>
                <a:cs typeface="Arial"/>
              </a:rPr>
              <a:t>and</a:t>
            </a:r>
            <a:r>
              <a:rPr sz="2700" spc="-45" dirty="0">
                <a:solidFill>
                  <a:schemeClr val="tx1"/>
                </a:solidFill>
                <a:latin typeface="Arial"/>
                <a:cs typeface="Arial"/>
              </a:rPr>
              <a:t> </a:t>
            </a:r>
            <a:r>
              <a:rPr sz="2700" dirty="0">
                <a:solidFill>
                  <a:schemeClr val="tx1"/>
                </a:solidFill>
                <a:latin typeface="Arial"/>
                <a:cs typeface="Arial"/>
              </a:rPr>
              <a:t>promoting</a:t>
            </a:r>
            <a:r>
              <a:rPr sz="2700" spc="-25" dirty="0">
                <a:solidFill>
                  <a:schemeClr val="tx1"/>
                </a:solidFill>
                <a:latin typeface="Arial"/>
                <a:cs typeface="Arial"/>
              </a:rPr>
              <a:t> </a:t>
            </a:r>
            <a:r>
              <a:rPr sz="2700" dirty="0">
                <a:solidFill>
                  <a:schemeClr val="tx1"/>
                </a:solidFill>
                <a:latin typeface="Arial"/>
                <a:cs typeface="Arial"/>
              </a:rPr>
              <a:t>quitting,</a:t>
            </a:r>
            <a:r>
              <a:rPr sz="2700" spc="-40" dirty="0">
                <a:solidFill>
                  <a:schemeClr val="tx1"/>
                </a:solidFill>
                <a:latin typeface="Arial"/>
                <a:cs typeface="Arial"/>
              </a:rPr>
              <a:t> </a:t>
            </a:r>
            <a:r>
              <a:rPr sz="2700" dirty="0">
                <a:solidFill>
                  <a:schemeClr val="tx1"/>
                </a:solidFill>
                <a:latin typeface="Arial"/>
                <a:cs typeface="Arial"/>
              </a:rPr>
              <a:t>informing</a:t>
            </a:r>
            <a:r>
              <a:rPr sz="2700" spc="-20" dirty="0">
                <a:solidFill>
                  <a:schemeClr val="tx1"/>
                </a:solidFill>
                <a:latin typeface="Arial"/>
                <a:cs typeface="Arial"/>
              </a:rPr>
              <a:t> </a:t>
            </a:r>
            <a:r>
              <a:rPr sz="2700" spc="-25" dirty="0">
                <a:solidFill>
                  <a:schemeClr val="tx1"/>
                </a:solidFill>
                <a:latin typeface="Arial"/>
                <a:cs typeface="Arial"/>
              </a:rPr>
              <a:t>all </a:t>
            </a:r>
            <a:r>
              <a:rPr sz="2700" dirty="0">
                <a:solidFill>
                  <a:schemeClr val="tx1"/>
                </a:solidFill>
                <a:latin typeface="Arial"/>
                <a:cs typeface="Arial"/>
              </a:rPr>
              <a:t>workshop</a:t>
            </a:r>
            <a:r>
              <a:rPr sz="2700" spc="-25" dirty="0">
                <a:solidFill>
                  <a:schemeClr val="tx1"/>
                </a:solidFill>
                <a:latin typeface="Arial"/>
                <a:cs typeface="Arial"/>
              </a:rPr>
              <a:t> </a:t>
            </a:r>
            <a:r>
              <a:rPr sz="2700" dirty="0">
                <a:solidFill>
                  <a:schemeClr val="tx1"/>
                </a:solidFill>
                <a:latin typeface="Arial"/>
                <a:cs typeface="Arial"/>
              </a:rPr>
              <a:t>content</a:t>
            </a:r>
            <a:r>
              <a:rPr sz="2700" spc="-35" dirty="0">
                <a:solidFill>
                  <a:schemeClr val="tx1"/>
                </a:solidFill>
                <a:latin typeface="Arial"/>
                <a:cs typeface="Arial"/>
              </a:rPr>
              <a:t> </a:t>
            </a:r>
            <a:r>
              <a:rPr sz="2700" dirty="0">
                <a:solidFill>
                  <a:schemeClr val="tx1"/>
                </a:solidFill>
                <a:latin typeface="Arial"/>
                <a:cs typeface="Arial"/>
              </a:rPr>
              <a:t>and</a:t>
            </a:r>
            <a:r>
              <a:rPr sz="2700" spc="-20" dirty="0">
                <a:solidFill>
                  <a:schemeClr val="tx1"/>
                </a:solidFill>
                <a:latin typeface="Arial"/>
                <a:cs typeface="Arial"/>
              </a:rPr>
              <a:t> </a:t>
            </a:r>
            <a:r>
              <a:rPr sz="2700" dirty="0">
                <a:solidFill>
                  <a:schemeClr val="tx1"/>
                </a:solidFill>
                <a:latin typeface="Arial"/>
                <a:cs typeface="Arial"/>
              </a:rPr>
              <a:t>messaging</a:t>
            </a:r>
            <a:r>
              <a:rPr sz="2700" spc="-20" dirty="0">
                <a:solidFill>
                  <a:schemeClr val="tx1"/>
                </a:solidFill>
                <a:latin typeface="Arial"/>
                <a:cs typeface="Arial"/>
              </a:rPr>
              <a:t> </a:t>
            </a:r>
            <a:r>
              <a:rPr sz="2700" spc="-10" dirty="0">
                <a:solidFill>
                  <a:schemeClr val="tx1"/>
                </a:solidFill>
                <a:latin typeface="Arial"/>
                <a:cs typeface="Arial"/>
              </a:rPr>
              <a:t>(NICE, 2021).</a:t>
            </a:r>
            <a:endParaRPr sz="2700">
              <a:solidFill>
                <a:schemeClr val="tx1"/>
              </a:solidFill>
              <a:latin typeface="Arial"/>
              <a:cs typeface="Arial"/>
            </a:endParaRPr>
          </a:p>
        </p:txBody>
      </p:sp>
      <p:sp>
        <p:nvSpPr>
          <p:cNvPr id="7" name="object 7"/>
          <p:cNvSpPr txBox="1"/>
          <p:nvPr/>
        </p:nvSpPr>
        <p:spPr>
          <a:xfrm>
            <a:off x="5502402" y="5043627"/>
            <a:ext cx="6179820" cy="1548765"/>
          </a:xfrm>
          <a:prstGeom prst="rect">
            <a:avLst/>
          </a:prstGeom>
        </p:spPr>
        <p:txBody>
          <a:bodyPr vert="horz" wrap="square" lIns="0" tIns="53975" rIns="0" bIns="0" rtlCol="0">
            <a:spAutoFit/>
          </a:bodyPr>
          <a:lstStyle/>
          <a:p>
            <a:pPr marL="241300" marR="5080" indent="-228600">
              <a:lnSpc>
                <a:spcPct val="90000"/>
              </a:lnSpc>
              <a:spcBef>
                <a:spcPts val="425"/>
              </a:spcBef>
              <a:buFont typeface="Arial"/>
              <a:buChar char="•"/>
              <a:tabLst>
                <a:tab pos="241300" algn="l"/>
              </a:tabLst>
            </a:pPr>
            <a:r>
              <a:rPr sz="2700" b="1" dirty="0">
                <a:solidFill>
                  <a:schemeClr val="tx1"/>
                </a:solidFill>
                <a:latin typeface="Arial"/>
                <a:cs typeface="Arial"/>
              </a:rPr>
              <a:t>Public</a:t>
            </a:r>
            <a:r>
              <a:rPr sz="2700" b="1" spc="-25" dirty="0">
                <a:solidFill>
                  <a:schemeClr val="tx1"/>
                </a:solidFill>
                <a:latin typeface="Arial"/>
                <a:cs typeface="Arial"/>
              </a:rPr>
              <a:t> </a:t>
            </a:r>
            <a:r>
              <a:rPr sz="2700" b="1" dirty="0">
                <a:solidFill>
                  <a:schemeClr val="tx1"/>
                </a:solidFill>
                <a:latin typeface="Arial"/>
                <a:cs typeface="Arial"/>
              </a:rPr>
              <a:t>Health</a:t>
            </a:r>
            <a:r>
              <a:rPr sz="2700" b="1" spc="-20" dirty="0">
                <a:solidFill>
                  <a:schemeClr val="tx1"/>
                </a:solidFill>
                <a:latin typeface="Arial"/>
                <a:cs typeface="Arial"/>
              </a:rPr>
              <a:t> </a:t>
            </a:r>
            <a:r>
              <a:rPr sz="2700" b="1" dirty="0">
                <a:solidFill>
                  <a:schemeClr val="tx1"/>
                </a:solidFill>
                <a:latin typeface="Arial"/>
                <a:cs typeface="Arial"/>
              </a:rPr>
              <a:t>England</a:t>
            </a:r>
            <a:r>
              <a:rPr sz="2700" b="1" spc="-20" dirty="0">
                <a:solidFill>
                  <a:schemeClr val="tx1"/>
                </a:solidFill>
                <a:latin typeface="Arial"/>
                <a:cs typeface="Arial"/>
              </a:rPr>
              <a:t> </a:t>
            </a:r>
            <a:r>
              <a:rPr sz="2700" b="1" spc="-10" dirty="0">
                <a:solidFill>
                  <a:schemeClr val="tx1"/>
                </a:solidFill>
                <a:latin typeface="Arial"/>
                <a:cs typeface="Arial"/>
              </a:rPr>
              <a:t>Visual </a:t>
            </a:r>
            <a:r>
              <a:rPr sz="2700" b="1" dirty="0">
                <a:solidFill>
                  <a:schemeClr val="tx1"/>
                </a:solidFill>
                <a:latin typeface="Arial"/>
                <a:cs typeface="Arial"/>
              </a:rPr>
              <a:t>Resources-</a:t>
            </a:r>
            <a:r>
              <a:rPr sz="2700" b="1" spc="-40" dirty="0">
                <a:solidFill>
                  <a:schemeClr val="tx1"/>
                </a:solidFill>
                <a:latin typeface="Arial"/>
                <a:cs typeface="Arial"/>
              </a:rPr>
              <a:t> </a:t>
            </a:r>
            <a:r>
              <a:rPr sz="2700" dirty="0">
                <a:solidFill>
                  <a:schemeClr val="tx1"/>
                </a:solidFill>
                <a:latin typeface="Arial"/>
                <a:cs typeface="Arial"/>
              </a:rPr>
              <a:t>Standardised</a:t>
            </a:r>
            <a:r>
              <a:rPr sz="2700" spc="-70" dirty="0">
                <a:solidFill>
                  <a:schemeClr val="tx1"/>
                </a:solidFill>
                <a:latin typeface="Arial"/>
                <a:cs typeface="Arial"/>
              </a:rPr>
              <a:t> </a:t>
            </a:r>
            <a:r>
              <a:rPr sz="2700" spc="-10" dirty="0">
                <a:solidFill>
                  <a:schemeClr val="tx1"/>
                </a:solidFill>
                <a:latin typeface="Arial"/>
                <a:cs typeface="Arial"/>
              </a:rPr>
              <a:t>infographics </a:t>
            </a:r>
            <a:r>
              <a:rPr sz="2700" dirty="0">
                <a:solidFill>
                  <a:schemeClr val="tx1"/>
                </a:solidFill>
                <a:latin typeface="Arial"/>
                <a:cs typeface="Arial"/>
              </a:rPr>
              <a:t>and</a:t>
            </a:r>
            <a:r>
              <a:rPr sz="2700" spc="-30" dirty="0">
                <a:solidFill>
                  <a:schemeClr val="tx1"/>
                </a:solidFill>
                <a:latin typeface="Arial"/>
                <a:cs typeface="Arial"/>
              </a:rPr>
              <a:t> </a:t>
            </a:r>
            <a:r>
              <a:rPr sz="2700" dirty="0">
                <a:solidFill>
                  <a:schemeClr val="tx1"/>
                </a:solidFill>
                <a:latin typeface="Arial"/>
                <a:cs typeface="Arial"/>
              </a:rPr>
              <a:t>posters</a:t>
            </a:r>
            <a:r>
              <a:rPr sz="2700" spc="-10" dirty="0">
                <a:solidFill>
                  <a:schemeClr val="tx1"/>
                </a:solidFill>
                <a:latin typeface="Arial"/>
                <a:cs typeface="Arial"/>
              </a:rPr>
              <a:t> </a:t>
            </a:r>
            <a:r>
              <a:rPr sz="2700" dirty="0">
                <a:solidFill>
                  <a:schemeClr val="tx1"/>
                </a:solidFill>
                <a:latin typeface="Arial"/>
                <a:cs typeface="Arial"/>
              </a:rPr>
              <a:t>adapted</a:t>
            </a:r>
            <a:r>
              <a:rPr sz="2700" spc="-20" dirty="0">
                <a:solidFill>
                  <a:schemeClr val="tx1"/>
                </a:solidFill>
                <a:latin typeface="Arial"/>
                <a:cs typeface="Arial"/>
              </a:rPr>
              <a:t> </a:t>
            </a:r>
            <a:r>
              <a:rPr sz="2700" dirty="0">
                <a:solidFill>
                  <a:schemeClr val="tx1"/>
                </a:solidFill>
                <a:latin typeface="Arial"/>
                <a:cs typeface="Arial"/>
              </a:rPr>
              <a:t>for</a:t>
            </a:r>
            <a:r>
              <a:rPr sz="2700" spc="-10" dirty="0">
                <a:solidFill>
                  <a:schemeClr val="tx1"/>
                </a:solidFill>
                <a:latin typeface="Arial"/>
                <a:cs typeface="Arial"/>
              </a:rPr>
              <a:t> </a:t>
            </a:r>
            <a:r>
              <a:rPr sz="2700" dirty="0">
                <a:solidFill>
                  <a:schemeClr val="tx1"/>
                </a:solidFill>
                <a:latin typeface="Arial"/>
                <a:cs typeface="Arial"/>
              </a:rPr>
              <a:t>local</a:t>
            </a:r>
            <a:r>
              <a:rPr sz="2700" spc="-10" dirty="0">
                <a:solidFill>
                  <a:schemeClr val="tx1"/>
                </a:solidFill>
                <a:latin typeface="Arial"/>
                <a:cs typeface="Arial"/>
              </a:rPr>
              <a:t> context audience.</a:t>
            </a:r>
            <a:endParaRPr sz="2700">
              <a:solidFill>
                <a:schemeClr val="tx1"/>
              </a:solidFill>
              <a:latin typeface="Arial"/>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E1FDDE"/>
          </a:solidFill>
        </p:spPr>
        <p:txBody>
          <a:bodyPr wrap="square" lIns="0" tIns="0" rIns="0" bIns="0" rtlCol="0"/>
          <a:lstStyle/>
          <a:p>
            <a:endParaRPr dirty="0"/>
          </a:p>
        </p:txBody>
      </p:sp>
      <p:sp>
        <p:nvSpPr>
          <p:cNvPr id="3" name="object 3" descr="$PPTXTitle"/>
          <p:cNvSpPr txBox="1">
            <a:spLocks noGrp="1"/>
          </p:cNvSpPr>
          <p:nvPr>
            <p:ph type="title"/>
          </p:nvPr>
        </p:nvSpPr>
        <p:spPr>
          <a:xfrm>
            <a:off x="916939" y="77215"/>
            <a:ext cx="8466455" cy="696595"/>
          </a:xfrm>
          <a:prstGeom prst="rect">
            <a:avLst/>
          </a:prstGeom>
        </p:spPr>
        <p:txBody>
          <a:bodyPr vert="horz" wrap="square" lIns="0" tIns="12700" rIns="0" bIns="0" rtlCol="0">
            <a:spAutoFit/>
          </a:bodyPr>
          <a:lstStyle/>
          <a:p>
            <a:pPr marL="12700">
              <a:lnSpc>
                <a:spcPct val="100000"/>
              </a:lnSpc>
              <a:spcBef>
                <a:spcPts val="100"/>
              </a:spcBef>
            </a:pPr>
            <a:r>
              <a:rPr u="sng" spc="-45" dirty="0">
                <a:solidFill>
                  <a:srgbClr val="92D050"/>
                </a:solidFill>
                <a:uFill>
                  <a:solidFill>
                    <a:srgbClr val="92D050"/>
                  </a:solidFill>
                </a:uFill>
              </a:rPr>
              <a:t>Task</a:t>
            </a:r>
            <a:r>
              <a:rPr u="sng" spc="-85" dirty="0">
                <a:solidFill>
                  <a:srgbClr val="92D050"/>
                </a:solidFill>
                <a:uFill>
                  <a:solidFill>
                    <a:srgbClr val="92D050"/>
                  </a:solidFill>
                </a:uFill>
              </a:rPr>
              <a:t> </a:t>
            </a:r>
            <a:r>
              <a:rPr u="sng" dirty="0">
                <a:solidFill>
                  <a:srgbClr val="92D050"/>
                </a:solidFill>
                <a:uFill>
                  <a:solidFill>
                    <a:srgbClr val="92D050"/>
                  </a:solidFill>
                </a:uFill>
              </a:rPr>
              <a:t>3-</a:t>
            </a:r>
            <a:r>
              <a:rPr u="sng" spc="-90" dirty="0">
                <a:solidFill>
                  <a:srgbClr val="92D050"/>
                </a:solidFill>
                <a:uFill>
                  <a:solidFill>
                    <a:srgbClr val="92D050"/>
                  </a:solidFill>
                </a:uFill>
              </a:rPr>
              <a:t> </a:t>
            </a:r>
            <a:r>
              <a:rPr u="sng" dirty="0">
                <a:solidFill>
                  <a:srgbClr val="92D050"/>
                </a:solidFill>
                <a:uFill>
                  <a:solidFill>
                    <a:srgbClr val="92D050"/>
                  </a:solidFill>
                </a:uFill>
              </a:rPr>
              <a:t>Benefits</a:t>
            </a:r>
            <a:r>
              <a:rPr u="sng" spc="-85" dirty="0">
                <a:solidFill>
                  <a:srgbClr val="92D050"/>
                </a:solidFill>
                <a:uFill>
                  <a:solidFill>
                    <a:srgbClr val="92D050"/>
                  </a:solidFill>
                </a:uFill>
              </a:rPr>
              <a:t> </a:t>
            </a:r>
            <a:r>
              <a:rPr u="sng" dirty="0">
                <a:solidFill>
                  <a:srgbClr val="92D050"/>
                </a:solidFill>
                <a:uFill>
                  <a:solidFill>
                    <a:srgbClr val="92D050"/>
                  </a:solidFill>
                </a:uFill>
              </a:rPr>
              <a:t>and</a:t>
            </a:r>
            <a:r>
              <a:rPr u="sng" spc="-85" dirty="0">
                <a:solidFill>
                  <a:srgbClr val="92D050"/>
                </a:solidFill>
                <a:uFill>
                  <a:solidFill>
                    <a:srgbClr val="92D050"/>
                  </a:solidFill>
                </a:uFill>
              </a:rPr>
              <a:t> </a:t>
            </a:r>
            <a:r>
              <a:rPr u="sng" spc="-10" dirty="0">
                <a:solidFill>
                  <a:srgbClr val="92D050"/>
                </a:solidFill>
                <a:uFill>
                  <a:solidFill>
                    <a:srgbClr val="92D050"/>
                  </a:solidFill>
                </a:uFill>
              </a:rPr>
              <a:t>challenges</a:t>
            </a:r>
          </a:p>
        </p:txBody>
      </p:sp>
      <p:sp>
        <p:nvSpPr>
          <p:cNvPr id="4" name="object 4"/>
          <p:cNvSpPr txBox="1"/>
          <p:nvPr/>
        </p:nvSpPr>
        <p:spPr>
          <a:xfrm>
            <a:off x="265887" y="995832"/>
            <a:ext cx="11661775" cy="792525"/>
          </a:xfrm>
          <a:prstGeom prst="rect">
            <a:avLst/>
          </a:prstGeom>
        </p:spPr>
        <p:txBody>
          <a:bodyPr vert="horz" wrap="square" lIns="0" tIns="12700" rIns="0" bIns="0" rtlCol="0">
            <a:spAutoFit/>
          </a:bodyPr>
          <a:lstStyle/>
          <a:p>
            <a:pPr marL="241300" marR="5080" indent="-228600">
              <a:lnSpc>
                <a:spcPct val="150000"/>
              </a:lnSpc>
              <a:spcBef>
                <a:spcPts val="100"/>
              </a:spcBef>
              <a:buFont typeface="Arial"/>
              <a:buChar char="•"/>
              <a:tabLst>
                <a:tab pos="241300" algn="l"/>
              </a:tabLst>
            </a:pPr>
            <a:r>
              <a:rPr b="1" dirty="0">
                <a:solidFill>
                  <a:srgbClr val="00AF50"/>
                </a:solidFill>
                <a:latin typeface="Arial"/>
                <a:cs typeface="Arial"/>
              </a:rPr>
              <a:t>Physiological</a:t>
            </a:r>
            <a:r>
              <a:rPr b="1" spc="50" dirty="0">
                <a:solidFill>
                  <a:srgbClr val="00AF50"/>
                </a:solidFill>
                <a:latin typeface="Arial"/>
                <a:cs typeface="Arial"/>
              </a:rPr>
              <a:t> </a:t>
            </a:r>
            <a:r>
              <a:rPr b="1" dirty="0">
                <a:solidFill>
                  <a:srgbClr val="00AF50"/>
                </a:solidFill>
                <a:latin typeface="Arial"/>
                <a:cs typeface="Arial"/>
              </a:rPr>
              <a:t>benefits:</a:t>
            </a:r>
            <a:r>
              <a:rPr b="1" spc="45" dirty="0">
                <a:solidFill>
                  <a:srgbClr val="00AF50"/>
                </a:solidFill>
                <a:latin typeface="Arial"/>
                <a:cs typeface="Arial"/>
              </a:rPr>
              <a:t> </a:t>
            </a:r>
            <a:r>
              <a:rPr dirty="0">
                <a:solidFill>
                  <a:srgbClr val="00AF50"/>
                </a:solidFill>
                <a:latin typeface="Arial"/>
                <a:cs typeface="Arial"/>
              </a:rPr>
              <a:t>Improved</a:t>
            </a:r>
            <a:r>
              <a:rPr spc="40" dirty="0">
                <a:solidFill>
                  <a:srgbClr val="00AF50"/>
                </a:solidFill>
                <a:latin typeface="Arial"/>
                <a:cs typeface="Arial"/>
              </a:rPr>
              <a:t> </a:t>
            </a:r>
            <a:r>
              <a:rPr dirty="0">
                <a:solidFill>
                  <a:srgbClr val="00AF50"/>
                </a:solidFill>
                <a:latin typeface="Arial"/>
                <a:cs typeface="Arial"/>
              </a:rPr>
              <a:t>lung</a:t>
            </a:r>
            <a:r>
              <a:rPr spc="45" dirty="0">
                <a:solidFill>
                  <a:srgbClr val="00AF50"/>
                </a:solidFill>
                <a:latin typeface="Arial"/>
                <a:cs typeface="Arial"/>
              </a:rPr>
              <a:t> </a:t>
            </a:r>
            <a:r>
              <a:rPr dirty="0">
                <a:solidFill>
                  <a:srgbClr val="00AF50"/>
                </a:solidFill>
                <a:latin typeface="Arial"/>
                <a:cs typeface="Arial"/>
              </a:rPr>
              <a:t>function</a:t>
            </a:r>
            <a:r>
              <a:rPr spc="35" dirty="0">
                <a:solidFill>
                  <a:srgbClr val="00AF50"/>
                </a:solidFill>
                <a:latin typeface="Arial"/>
                <a:cs typeface="Arial"/>
              </a:rPr>
              <a:t> </a:t>
            </a:r>
            <a:r>
              <a:rPr dirty="0">
                <a:solidFill>
                  <a:srgbClr val="00AF50"/>
                </a:solidFill>
                <a:latin typeface="Arial"/>
                <a:cs typeface="Arial"/>
              </a:rPr>
              <a:t>and</a:t>
            </a:r>
            <a:r>
              <a:rPr spc="35" dirty="0">
                <a:solidFill>
                  <a:srgbClr val="00AF50"/>
                </a:solidFill>
                <a:latin typeface="Arial"/>
                <a:cs typeface="Arial"/>
              </a:rPr>
              <a:t> </a:t>
            </a:r>
            <a:r>
              <a:rPr dirty="0">
                <a:solidFill>
                  <a:srgbClr val="00AF50"/>
                </a:solidFill>
                <a:latin typeface="Arial"/>
                <a:cs typeface="Arial"/>
              </a:rPr>
              <a:t>cardiovascular</a:t>
            </a:r>
            <a:r>
              <a:rPr spc="40" dirty="0">
                <a:solidFill>
                  <a:srgbClr val="00AF50"/>
                </a:solidFill>
                <a:latin typeface="Arial"/>
                <a:cs typeface="Arial"/>
              </a:rPr>
              <a:t> </a:t>
            </a:r>
            <a:r>
              <a:rPr dirty="0">
                <a:solidFill>
                  <a:srgbClr val="00AF50"/>
                </a:solidFill>
                <a:latin typeface="Arial"/>
                <a:cs typeface="Arial"/>
              </a:rPr>
              <a:t>circulation,</a:t>
            </a:r>
            <a:r>
              <a:rPr spc="45" dirty="0">
                <a:solidFill>
                  <a:srgbClr val="00AF50"/>
                </a:solidFill>
                <a:latin typeface="Arial"/>
                <a:cs typeface="Arial"/>
              </a:rPr>
              <a:t> </a:t>
            </a:r>
            <a:r>
              <a:rPr dirty="0">
                <a:solidFill>
                  <a:srgbClr val="00AF50"/>
                </a:solidFill>
                <a:latin typeface="Arial"/>
                <a:cs typeface="Arial"/>
              </a:rPr>
              <a:t>reduced</a:t>
            </a:r>
            <a:r>
              <a:rPr spc="40" dirty="0">
                <a:solidFill>
                  <a:srgbClr val="00AF50"/>
                </a:solidFill>
                <a:latin typeface="Arial"/>
                <a:cs typeface="Arial"/>
              </a:rPr>
              <a:t> </a:t>
            </a:r>
            <a:r>
              <a:rPr dirty="0">
                <a:solidFill>
                  <a:srgbClr val="00AF50"/>
                </a:solidFill>
                <a:latin typeface="Arial"/>
                <a:cs typeface="Arial"/>
              </a:rPr>
              <a:t>risk</a:t>
            </a:r>
            <a:r>
              <a:rPr spc="35" dirty="0">
                <a:solidFill>
                  <a:srgbClr val="00AF50"/>
                </a:solidFill>
                <a:latin typeface="Arial"/>
                <a:cs typeface="Arial"/>
              </a:rPr>
              <a:t> </a:t>
            </a:r>
            <a:r>
              <a:rPr dirty="0">
                <a:solidFill>
                  <a:srgbClr val="00AF50"/>
                </a:solidFill>
                <a:latin typeface="Arial"/>
                <a:cs typeface="Arial"/>
              </a:rPr>
              <a:t>of</a:t>
            </a:r>
            <a:r>
              <a:rPr spc="30" dirty="0">
                <a:solidFill>
                  <a:srgbClr val="00AF50"/>
                </a:solidFill>
                <a:latin typeface="Arial"/>
                <a:cs typeface="Arial"/>
              </a:rPr>
              <a:t> </a:t>
            </a:r>
            <a:r>
              <a:rPr dirty="0">
                <a:solidFill>
                  <a:srgbClr val="00AF50"/>
                </a:solidFill>
                <a:latin typeface="Arial"/>
                <a:cs typeface="Arial"/>
              </a:rPr>
              <a:t>cancer,</a:t>
            </a:r>
            <a:r>
              <a:rPr spc="50" dirty="0">
                <a:solidFill>
                  <a:srgbClr val="00AF50"/>
                </a:solidFill>
                <a:latin typeface="Arial"/>
                <a:cs typeface="Arial"/>
              </a:rPr>
              <a:t> </a:t>
            </a:r>
            <a:r>
              <a:rPr dirty="0">
                <a:solidFill>
                  <a:srgbClr val="00AF50"/>
                </a:solidFill>
                <a:latin typeface="Arial"/>
                <a:cs typeface="Arial"/>
              </a:rPr>
              <a:t>and</a:t>
            </a:r>
            <a:r>
              <a:rPr spc="45" dirty="0">
                <a:solidFill>
                  <a:srgbClr val="00AF50"/>
                </a:solidFill>
                <a:latin typeface="Arial"/>
                <a:cs typeface="Arial"/>
              </a:rPr>
              <a:t> </a:t>
            </a:r>
            <a:r>
              <a:rPr dirty="0">
                <a:solidFill>
                  <a:srgbClr val="00AF50"/>
                </a:solidFill>
                <a:latin typeface="Arial"/>
                <a:cs typeface="Arial"/>
              </a:rPr>
              <a:t>enhanced</a:t>
            </a:r>
            <a:r>
              <a:rPr spc="50" dirty="0">
                <a:solidFill>
                  <a:srgbClr val="00AF50"/>
                </a:solidFill>
                <a:latin typeface="Arial"/>
                <a:cs typeface="Arial"/>
              </a:rPr>
              <a:t> </a:t>
            </a:r>
            <a:r>
              <a:rPr dirty="0">
                <a:solidFill>
                  <a:srgbClr val="00AF50"/>
                </a:solidFill>
                <a:latin typeface="Arial"/>
                <a:cs typeface="Arial"/>
              </a:rPr>
              <a:t>reproductive</a:t>
            </a:r>
            <a:r>
              <a:rPr spc="45" dirty="0">
                <a:solidFill>
                  <a:srgbClr val="00AF50"/>
                </a:solidFill>
                <a:latin typeface="Arial"/>
                <a:cs typeface="Arial"/>
              </a:rPr>
              <a:t> </a:t>
            </a:r>
            <a:r>
              <a:rPr dirty="0">
                <a:solidFill>
                  <a:srgbClr val="00AF50"/>
                </a:solidFill>
                <a:latin typeface="Arial"/>
                <a:cs typeface="Arial"/>
              </a:rPr>
              <a:t>health</a:t>
            </a:r>
            <a:r>
              <a:rPr spc="50" dirty="0">
                <a:solidFill>
                  <a:srgbClr val="00AF50"/>
                </a:solidFill>
                <a:latin typeface="Arial"/>
                <a:cs typeface="Arial"/>
              </a:rPr>
              <a:t> </a:t>
            </a:r>
            <a:r>
              <a:rPr dirty="0">
                <a:solidFill>
                  <a:srgbClr val="00AF50"/>
                </a:solidFill>
                <a:latin typeface="Arial"/>
                <a:cs typeface="Arial"/>
              </a:rPr>
              <a:t>within</a:t>
            </a:r>
            <a:r>
              <a:rPr spc="30" dirty="0">
                <a:solidFill>
                  <a:srgbClr val="00AF50"/>
                </a:solidFill>
                <a:latin typeface="Arial"/>
                <a:cs typeface="Arial"/>
              </a:rPr>
              <a:t> </a:t>
            </a:r>
            <a:r>
              <a:rPr dirty="0">
                <a:solidFill>
                  <a:srgbClr val="00AF50"/>
                </a:solidFill>
                <a:latin typeface="Arial"/>
                <a:cs typeface="Arial"/>
              </a:rPr>
              <a:t>month</a:t>
            </a:r>
            <a:r>
              <a:rPr spc="35" dirty="0">
                <a:solidFill>
                  <a:srgbClr val="00AF50"/>
                </a:solidFill>
                <a:latin typeface="Arial"/>
                <a:cs typeface="Arial"/>
              </a:rPr>
              <a:t> </a:t>
            </a:r>
            <a:r>
              <a:rPr spc="-25" dirty="0">
                <a:solidFill>
                  <a:srgbClr val="00AF50"/>
                </a:solidFill>
                <a:latin typeface="Arial"/>
                <a:cs typeface="Arial"/>
              </a:rPr>
              <a:t>of </a:t>
            </a:r>
            <a:r>
              <a:rPr dirty="0">
                <a:solidFill>
                  <a:srgbClr val="00AF50"/>
                </a:solidFill>
                <a:latin typeface="Arial"/>
                <a:cs typeface="Arial"/>
              </a:rPr>
              <a:t>cessation</a:t>
            </a:r>
            <a:r>
              <a:rPr spc="-30" dirty="0">
                <a:solidFill>
                  <a:srgbClr val="00AF50"/>
                </a:solidFill>
                <a:latin typeface="Arial"/>
                <a:cs typeface="Arial"/>
              </a:rPr>
              <a:t> </a:t>
            </a:r>
            <a:r>
              <a:rPr dirty="0">
                <a:solidFill>
                  <a:srgbClr val="00AF50"/>
                </a:solidFill>
                <a:latin typeface="Arial"/>
                <a:cs typeface="Arial"/>
              </a:rPr>
              <a:t>(Mahyoub</a:t>
            </a:r>
            <a:r>
              <a:rPr spc="-10" dirty="0">
                <a:solidFill>
                  <a:srgbClr val="00AF50"/>
                </a:solidFill>
                <a:latin typeface="Arial"/>
                <a:cs typeface="Arial"/>
              </a:rPr>
              <a:t> </a:t>
            </a:r>
            <a:r>
              <a:rPr i="1" dirty="0">
                <a:solidFill>
                  <a:srgbClr val="00AF50"/>
                </a:solidFill>
                <a:latin typeface="Arial"/>
                <a:cs typeface="Arial"/>
              </a:rPr>
              <a:t>et</a:t>
            </a:r>
            <a:r>
              <a:rPr i="1" spc="-45" dirty="0">
                <a:solidFill>
                  <a:srgbClr val="00AF50"/>
                </a:solidFill>
                <a:latin typeface="Arial"/>
                <a:cs typeface="Arial"/>
              </a:rPr>
              <a:t> </a:t>
            </a:r>
            <a:r>
              <a:rPr i="1" dirty="0">
                <a:solidFill>
                  <a:srgbClr val="00AF50"/>
                </a:solidFill>
                <a:latin typeface="Arial"/>
                <a:cs typeface="Arial"/>
              </a:rPr>
              <a:t>al.</a:t>
            </a:r>
            <a:r>
              <a:rPr dirty="0">
                <a:solidFill>
                  <a:srgbClr val="00AF50"/>
                </a:solidFill>
                <a:latin typeface="Arial"/>
                <a:cs typeface="Arial"/>
              </a:rPr>
              <a:t>,</a:t>
            </a:r>
            <a:r>
              <a:rPr spc="-45" dirty="0">
                <a:solidFill>
                  <a:srgbClr val="00AF50"/>
                </a:solidFill>
                <a:latin typeface="Arial"/>
                <a:cs typeface="Arial"/>
              </a:rPr>
              <a:t> </a:t>
            </a:r>
            <a:r>
              <a:rPr spc="-10" dirty="0">
                <a:solidFill>
                  <a:srgbClr val="00AF50"/>
                </a:solidFill>
                <a:latin typeface="Arial"/>
                <a:cs typeface="Arial"/>
              </a:rPr>
              <a:t>2023).</a:t>
            </a:r>
            <a:endParaRPr dirty="0">
              <a:latin typeface="Arial"/>
              <a:cs typeface="Arial"/>
            </a:endParaRPr>
          </a:p>
        </p:txBody>
      </p:sp>
      <p:sp>
        <p:nvSpPr>
          <p:cNvPr id="5" name="object 5"/>
          <p:cNvSpPr txBox="1"/>
          <p:nvPr/>
        </p:nvSpPr>
        <p:spPr>
          <a:xfrm>
            <a:off x="265887" y="2241930"/>
            <a:ext cx="10248265" cy="566181"/>
          </a:xfrm>
          <a:prstGeom prst="rect">
            <a:avLst/>
          </a:prstGeom>
        </p:spPr>
        <p:txBody>
          <a:bodyPr vert="horz" wrap="square" lIns="0" tIns="12065" rIns="0" bIns="0" rtlCol="0">
            <a:spAutoFit/>
          </a:bodyPr>
          <a:lstStyle/>
          <a:p>
            <a:pPr marL="240665" indent="-227965">
              <a:lnSpc>
                <a:spcPct val="100000"/>
              </a:lnSpc>
              <a:spcBef>
                <a:spcPts val="95"/>
              </a:spcBef>
              <a:buFont typeface="Arial"/>
              <a:buChar char="•"/>
              <a:tabLst>
                <a:tab pos="240665" algn="l"/>
              </a:tabLst>
            </a:pPr>
            <a:r>
              <a:rPr b="1" dirty="0">
                <a:solidFill>
                  <a:srgbClr val="00AF50"/>
                </a:solidFill>
                <a:latin typeface="Arial"/>
                <a:cs typeface="Arial"/>
              </a:rPr>
              <a:t>Psychological</a:t>
            </a:r>
            <a:r>
              <a:rPr b="1" spc="-10" dirty="0">
                <a:solidFill>
                  <a:srgbClr val="00AF50"/>
                </a:solidFill>
                <a:latin typeface="Arial"/>
                <a:cs typeface="Arial"/>
              </a:rPr>
              <a:t> </a:t>
            </a:r>
            <a:r>
              <a:rPr b="1" dirty="0">
                <a:solidFill>
                  <a:srgbClr val="00AF50"/>
                </a:solidFill>
                <a:latin typeface="Arial"/>
                <a:cs typeface="Arial"/>
              </a:rPr>
              <a:t>benefits:</a:t>
            </a:r>
            <a:r>
              <a:rPr b="1" spc="-5" dirty="0">
                <a:solidFill>
                  <a:srgbClr val="00AF50"/>
                </a:solidFill>
                <a:latin typeface="Arial"/>
                <a:cs typeface="Arial"/>
              </a:rPr>
              <a:t> </a:t>
            </a:r>
            <a:r>
              <a:rPr dirty="0">
                <a:solidFill>
                  <a:srgbClr val="00AF50"/>
                </a:solidFill>
                <a:latin typeface="Arial"/>
                <a:cs typeface="Arial"/>
              </a:rPr>
              <a:t>involve</a:t>
            </a:r>
            <a:r>
              <a:rPr spc="-25" dirty="0">
                <a:solidFill>
                  <a:srgbClr val="00AF50"/>
                </a:solidFill>
                <a:latin typeface="Arial"/>
                <a:cs typeface="Arial"/>
              </a:rPr>
              <a:t> </a:t>
            </a:r>
            <a:r>
              <a:rPr dirty="0">
                <a:solidFill>
                  <a:srgbClr val="00AF50"/>
                </a:solidFill>
                <a:latin typeface="Arial"/>
                <a:cs typeface="Arial"/>
              </a:rPr>
              <a:t>reduced</a:t>
            </a:r>
            <a:r>
              <a:rPr spc="-40" dirty="0">
                <a:solidFill>
                  <a:srgbClr val="00AF50"/>
                </a:solidFill>
                <a:latin typeface="Arial"/>
                <a:cs typeface="Arial"/>
              </a:rPr>
              <a:t> </a:t>
            </a:r>
            <a:r>
              <a:rPr dirty="0">
                <a:solidFill>
                  <a:srgbClr val="00AF50"/>
                </a:solidFill>
                <a:latin typeface="Arial"/>
                <a:cs typeface="Arial"/>
              </a:rPr>
              <a:t>anxiety</a:t>
            </a:r>
            <a:r>
              <a:rPr spc="-35" dirty="0">
                <a:solidFill>
                  <a:srgbClr val="00AF50"/>
                </a:solidFill>
                <a:latin typeface="Arial"/>
                <a:cs typeface="Arial"/>
              </a:rPr>
              <a:t> </a:t>
            </a:r>
            <a:r>
              <a:rPr dirty="0">
                <a:solidFill>
                  <a:srgbClr val="00AF50"/>
                </a:solidFill>
                <a:latin typeface="Arial"/>
                <a:cs typeface="Arial"/>
              </a:rPr>
              <a:t>and</a:t>
            </a:r>
            <a:r>
              <a:rPr spc="-35" dirty="0">
                <a:solidFill>
                  <a:srgbClr val="00AF50"/>
                </a:solidFill>
                <a:latin typeface="Arial"/>
                <a:cs typeface="Arial"/>
              </a:rPr>
              <a:t> </a:t>
            </a:r>
            <a:r>
              <a:rPr dirty="0">
                <a:solidFill>
                  <a:srgbClr val="00AF50"/>
                </a:solidFill>
                <a:latin typeface="Arial"/>
                <a:cs typeface="Arial"/>
              </a:rPr>
              <a:t>depression,</a:t>
            </a:r>
            <a:r>
              <a:rPr spc="-25" dirty="0">
                <a:solidFill>
                  <a:srgbClr val="00AF50"/>
                </a:solidFill>
                <a:latin typeface="Arial"/>
                <a:cs typeface="Arial"/>
              </a:rPr>
              <a:t> </a:t>
            </a:r>
            <a:r>
              <a:rPr dirty="0">
                <a:solidFill>
                  <a:srgbClr val="00AF50"/>
                </a:solidFill>
                <a:latin typeface="Arial"/>
                <a:cs typeface="Arial"/>
              </a:rPr>
              <a:t>improved</a:t>
            </a:r>
            <a:r>
              <a:rPr spc="-15" dirty="0">
                <a:solidFill>
                  <a:srgbClr val="00AF50"/>
                </a:solidFill>
                <a:latin typeface="Arial"/>
                <a:cs typeface="Arial"/>
              </a:rPr>
              <a:t> </a:t>
            </a:r>
            <a:r>
              <a:rPr dirty="0">
                <a:solidFill>
                  <a:srgbClr val="00AF50"/>
                </a:solidFill>
                <a:latin typeface="Arial"/>
                <a:cs typeface="Arial"/>
              </a:rPr>
              <a:t>mood,</a:t>
            </a:r>
            <a:r>
              <a:rPr spc="-40" dirty="0">
                <a:solidFill>
                  <a:srgbClr val="00AF50"/>
                </a:solidFill>
                <a:latin typeface="Arial"/>
                <a:cs typeface="Arial"/>
              </a:rPr>
              <a:t> </a:t>
            </a:r>
            <a:r>
              <a:rPr dirty="0">
                <a:solidFill>
                  <a:srgbClr val="00AF50"/>
                </a:solidFill>
                <a:latin typeface="Arial"/>
                <a:cs typeface="Arial"/>
              </a:rPr>
              <a:t>and</a:t>
            </a:r>
            <a:r>
              <a:rPr spc="-50" dirty="0">
                <a:solidFill>
                  <a:srgbClr val="00AF50"/>
                </a:solidFill>
                <a:latin typeface="Arial"/>
                <a:cs typeface="Arial"/>
              </a:rPr>
              <a:t> </a:t>
            </a:r>
            <a:r>
              <a:rPr dirty="0">
                <a:solidFill>
                  <a:srgbClr val="00AF50"/>
                </a:solidFill>
                <a:latin typeface="Arial"/>
                <a:cs typeface="Arial"/>
              </a:rPr>
              <a:t>stronger</a:t>
            </a:r>
            <a:r>
              <a:rPr spc="-20" dirty="0">
                <a:solidFill>
                  <a:srgbClr val="00AF50"/>
                </a:solidFill>
                <a:latin typeface="Arial"/>
                <a:cs typeface="Arial"/>
              </a:rPr>
              <a:t> </a:t>
            </a:r>
            <a:r>
              <a:rPr spc="-10" dirty="0">
                <a:solidFill>
                  <a:srgbClr val="00AF50"/>
                </a:solidFill>
                <a:latin typeface="Arial"/>
                <a:cs typeface="Arial"/>
              </a:rPr>
              <a:t>self-</a:t>
            </a:r>
            <a:r>
              <a:rPr dirty="0">
                <a:solidFill>
                  <a:srgbClr val="00AF50"/>
                </a:solidFill>
                <a:latin typeface="Arial"/>
                <a:cs typeface="Arial"/>
              </a:rPr>
              <a:t>esteem</a:t>
            </a:r>
            <a:r>
              <a:rPr spc="-25" dirty="0">
                <a:solidFill>
                  <a:srgbClr val="00AF50"/>
                </a:solidFill>
                <a:latin typeface="Arial"/>
                <a:cs typeface="Arial"/>
              </a:rPr>
              <a:t> </a:t>
            </a:r>
            <a:r>
              <a:rPr dirty="0">
                <a:solidFill>
                  <a:srgbClr val="00AF50"/>
                </a:solidFill>
                <a:latin typeface="Arial"/>
                <a:cs typeface="Arial"/>
              </a:rPr>
              <a:t>(Kang</a:t>
            </a:r>
            <a:r>
              <a:rPr spc="-40" dirty="0">
                <a:solidFill>
                  <a:srgbClr val="00AF50"/>
                </a:solidFill>
                <a:latin typeface="Arial"/>
                <a:cs typeface="Arial"/>
              </a:rPr>
              <a:t> </a:t>
            </a:r>
            <a:r>
              <a:rPr dirty="0">
                <a:solidFill>
                  <a:srgbClr val="00AF50"/>
                </a:solidFill>
                <a:latin typeface="Arial"/>
                <a:cs typeface="Arial"/>
              </a:rPr>
              <a:t>and</a:t>
            </a:r>
            <a:r>
              <a:rPr spc="-50" dirty="0">
                <a:solidFill>
                  <a:srgbClr val="00AF50"/>
                </a:solidFill>
                <a:latin typeface="Arial"/>
                <a:cs typeface="Arial"/>
              </a:rPr>
              <a:t> </a:t>
            </a:r>
            <a:r>
              <a:rPr dirty="0">
                <a:solidFill>
                  <a:srgbClr val="00AF50"/>
                </a:solidFill>
                <a:latin typeface="Arial"/>
                <a:cs typeface="Arial"/>
              </a:rPr>
              <a:t>Malvaso,</a:t>
            </a:r>
            <a:r>
              <a:rPr spc="-5" dirty="0">
                <a:solidFill>
                  <a:srgbClr val="00AF50"/>
                </a:solidFill>
                <a:latin typeface="Arial"/>
                <a:cs typeface="Arial"/>
              </a:rPr>
              <a:t> </a:t>
            </a:r>
            <a:r>
              <a:rPr spc="-10" dirty="0">
                <a:solidFill>
                  <a:srgbClr val="00AF50"/>
                </a:solidFill>
                <a:latin typeface="Arial"/>
                <a:cs typeface="Arial"/>
              </a:rPr>
              <a:t>2024).</a:t>
            </a:r>
            <a:endParaRPr dirty="0">
              <a:latin typeface="Arial"/>
              <a:cs typeface="Arial"/>
            </a:endParaRPr>
          </a:p>
        </p:txBody>
      </p:sp>
      <p:sp>
        <p:nvSpPr>
          <p:cNvPr id="6" name="object 6"/>
          <p:cNvSpPr txBox="1"/>
          <p:nvPr/>
        </p:nvSpPr>
        <p:spPr>
          <a:xfrm>
            <a:off x="265887" y="3090798"/>
            <a:ext cx="11417935" cy="566181"/>
          </a:xfrm>
          <a:prstGeom prst="rect">
            <a:avLst/>
          </a:prstGeom>
        </p:spPr>
        <p:txBody>
          <a:bodyPr vert="horz" wrap="square" lIns="0" tIns="12065" rIns="0" bIns="0" rtlCol="0">
            <a:spAutoFit/>
          </a:bodyPr>
          <a:lstStyle/>
          <a:p>
            <a:pPr marL="240665" indent="-227965">
              <a:lnSpc>
                <a:spcPct val="100000"/>
              </a:lnSpc>
              <a:spcBef>
                <a:spcPts val="95"/>
              </a:spcBef>
              <a:buFont typeface="Arial"/>
              <a:buChar char="•"/>
              <a:tabLst>
                <a:tab pos="240665" algn="l"/>
              </a:tabLst>
            </a:pPr>
            <a:r>
              <a:rPr b="1" dirty="0">
                <a:solidFill>
                  <a:srgbClr val="00AF50"/>
                </a:solidFill>
                <a:latin typeface="Arial"/>
                <a:cs typeface="Arial"/>
              </a:rPr>
              <a:t>Sociological</a:t>
            </a:r>
            <a:r>
              <a:rPr b="1" spc="-20" dirty="0">
                <a:solidFill>
                  <a:srgbClr val="00AF50"/>
                </a:solidFill>
                <a:latin typeface="Arial"/>
                <a:cs typeface="Arial"/>
              </a:rPr>
              <a:t> </a:t>
            </a:r>
            <a:r>
              <a:rPr b="1" dirty="0">
                <a:solidFill>
                  <a:srgbClr val="00AF50"/>
                </a:solidFill>
                <a:latin typeface="Arial"/>
                <a:cs typeface="Arial"/>
              </a:rPr>
              <a:t>benefits:</a:t>
            </a:r>
            <a:r>
              <a:rPr b="1" spc="-30" dirty="0">
                <a:solidFill>
                  <a:srgbClr val="00AF50"/>
                </a:solidFill>
                <a:latin typeface="Arial"/>
                <a:cs typeface="Arial"/>
              </a:rPr>
              <a:t> </a:t>
            </a:r>
            <a:r>
              <a:rPr dirty="0">
                <a:solidFill>
                  <a:srgbClr val="00AF50"/>
                </a:solidFill>
                <a:latin typeface="Arial"/>
                <a:cs typeface="Arial"/>
              </a:rPr>
              <a:t>Substantial</a:t>
            </a:r>
            <a:r>
              <a:rPr spc="-40" dirty="0">
                <a:solidFill>
                  <a:srgbClr val="00AF50"/>
                </a:solidFill>
                <a:latin typeface="Arial"/>
                <a:cs typeface="Arial"/>
              </a:rPr>
              <a:t> </a:t>
            </a:r>
            <a:r>
              <a:rPr dirty="0">
                <a:solidFill>
                  <a:srgbClr val="00AF50"/>
                </a:solidFill>
                <a:latin typeface="Arial"/>
                <a:cs typeface="Arial"/>
              </a:rPr>
              <a:t>financial</a:t>
            </a:r>
            <a:r>
              <a:rPr spc="-45" dirty="0">
                <a:solidFill>
                  <a:srgbClr val="00AF50"/>
                </a:solidFill>
                <a:latin typeface="Arial"/>
                <a:cs typeface="Arial"/>
              </a:rPr>
              <a:t> </a:t>
            </a:r>
            <a:r>
              <a:rPr dirty="0">
                <a:solidFill>
                  <a:srgbClr val="00AF50"/>
                </a:solidFill>
                <a:latin typeface="Arial"/>
                <a:cs typeface="Arial"/>
              </a:rPr>
              <a:t>savings,</a:t>
            </a:r>
            <a:r>
              <a:rPr spc="-40" dirty="0">
                <a:solidFill>
                  <a:srgbClr val="00AF50"/>
                </a:solidFill>
                <a:latin typeface="Arial"/>
                <a:cs typeface="Arial"/>
              </a:rPr>
              <a:t> </a:t>
            </a:r>
            <a:r>
              <a:rPr dirty="0">
                <a:solidFill>
                  <a:srgbClr val="00AF50"/>
                </a:solidFill>
                <a:latin typeface="Arial"/>
                <a:cs typeface="Arial"/>
              </a:rPr>
              <a:t>reduced</a:t>
            </a:r>
            <a:r>
              <a:rPr spc="-45" dirty="0">
                <a:solidFill>
                  <a:srgbClr val="00AF50"/>
                </a:solidFill>
                <a:latin typeface="Arial"/>
                <a:cs typeface="Arial"/>
              </a:rPr>
              <a:t> </a:t>
            </a:r>
            <a:r>
              <a:rPr dirty="0">
                <a:solidFill>
                  <a:srgbClr val="00AF50"/>
                </a:solidFill>
                <a:latin typeface="Arial"/>
                <a:cs typeface="Arial"/>
              </a:rPr>
              <a:t>stigma,</a:t>
            </a:r>
            <a:r>
              <a:rPr spc="-50" dirty="0">
                <a:solidFill>
                  <a:srgbClr val="00AF50"/>
                </a:solidFill>
                <a:latin typeface="Arial"/>
                <a:cs typeface="Arial"/>
              </a:rPr>
              <a:t> </a:t>
            </a:r>
            <a:r>
              <a:rPr dirty="0">
                <a:solidFill>
                  <a:srgbClr val="00AF50"/>
                </a:solidFill>
                <a:latin typeface="Arial"/>
                <a:cs typeface="Arial"/>
              </a:rPr>
              <a:t>improved</a:t>
            </a:r>
            <a:r>
              <a:rPr spc="-30" dirty="0">
                <a:solidFill>
                  <a:srgbClr val="00AF50"/>
                </a:solidFill>
                <a:latin typeface="Arial"/>
                <a:cs typeface="Arial"/>
              </a:rPr>
              <a:t> </a:t>
            </a:r>
            <a:r>
              <a:rPr dirty="0">
                <a:solidFill>
                  <a:srgbClr val="00AF50"/>
                </a:solidFill>
                <a:latin typeface="Arial"/>
                <a:cs typeface="Arial"/>
              </a:rPr>
              <a:t>social</a:t>
            </a:r>
            <a:r>
              <a:rPr spc="-50" dirty="0">
                <a:solidFill>
                  <a:srgbClr val="00AF50"/>
                </a:solidFill>
                <a:latin typeface="Arial"/>
                <a:cs typeface="Arial"/>
              </a:rPr>
              <a:t> </a:t>
            </a:r>
            <a:r>
              <a:rPr dirty="0">
                <a:solidFill>
                  <a:srgbClr val="00AF50"/>
                </a:solidFill>
                <a:latin typeface="Arial"/>
                <a:cs typeface="Arial"/>
              </a:rPr>
              <a:t>mobility;</a:t>
            </a:r>
            <a:r>
              <a:rPr spc="-40" dirty="0">
                <a:solidFill>
                  <a:srgbClr val="00AF50"/>
                </a:solidFill>
                <a:latin typeface="Arial"/>
                <a:cs typeface="Arial"/>
              </a:rPr>
              <a:t> </a:t>
            </a:r>
            <a:r>
              <a:rPr dirty="0">
                <a:solidFill>
                  <a:srgbClr val="00AF50"/>
                </a:solidFill>
                <a:latin typeface="Arial"/>
                <a:cs typeface="Arial"/>
              </a:rPr>
              <a:t>positive</a:t>
            </a:r>
            <a:r>
              <a:rPr spc="-40" dirty="0">
                <a:solidFill>
                  <a:srgbClr val="00AF50"/>
                </a:solidFill>
                <a:latin typeface="Arial"/>
                <a:cs typeface="Arial"/>
              </a:rPr>
              <a:t> </a:t>
            </a:r>
            <a:r>
              <a:rPr dirty="0">
                <a:solidFill>
                  <a:srgbClr val="00AF50"/>
                </a:solidFill>
                <a:latin typeface="Arial"/>
                <a:cs typeface="Arial"/>
              </a:rPr>
              <a:t>role</a:t>
            </a:r>
            <a:r>
              <a:rPr spc="-60" dirty="0">
                <a:solidFill>
                  <a:srgbClr val="00AF50"/>
                </a:solidFill>
                <a:latin typeface="Arial"/>
                <a:cs typeface="Arial"/>
              </a:rPr>
              <a:t> </a:t>
            </a:r>
            <a:r>
              <a:rPr dirty="0">
                <a:solidFill>
                  <a:srgbClr val="00AF50"/>
                </a:solidFill>
                <a:latin typeface="Arial"/>
                <a:cs typeface="Arial"/>
              </a:rPr>
              <a:t>modelling</a:t>
            </a:r>
            <a:r>
              <a:rPr spc="-40" dirty="0">
                <a:solidFill>
                  <a:srgbClr val="00AF50"/>
                </a:solidFill>
                <a:latin typeface="Arial"/>
                <a:cs typeface="Arial"/>
              </a:rPr>
              <a:t> </a:t>
            </a:r>
            <a:r>
              <a:rPr dirty="0">
                <a:solidFill>
                  <a:srgbClr val="00AF50"/>
                </a:solidFill>
                <a:latin typeface="Arial"/>
                <a:cs typeface="Arial"/>
              </a:rPr>
              <a:t>within</a:t>
            </a:r>
            <a:r>
              <a:rPr spc="-50" dirty="0">
                <a:solidFill>
                  <a:srgbClr val="00AF50"/>
                </a:solidFill>
                <a:latin typeface="Arial"/>
                <a:cs typeface="Arial"/>
              </a:rPr>
              <a:t> </a:t>
            </a:r>
            <a:r>
              <a:rPr dirty="0">
                <a:solidFill>
                  <a:srgbClr val="00AF50"/>
                </a:solidFill>
                <a:latin typeface="Arial"/>
                <a:cs typeface="Arial"/>
              </a:rPr>
              <a:t>families</a:t>
            </a:r>
            <a:r>
              <a:rPr spc="-50" dirty="0">
                <a:solidFill>
                  <a:srgbClr val="00AF50"/>
                </a:solidFill>
                <a:latin typeface="Arial"/>
                <a:cs typeface="Arial"/>
              </a:rPr>
              <a:t> </a:t>
            </a:r>
            <a:r>
              <a:rPr dirty="0">
                <a:solidFill>
                  <a:srgbClr val="00AF50"/>
                </a:solidFill>
                <a:latin typeface="Arial"/>
                <a:cs typeface="Arial"/>
              </a:rPr>
              <a:t>and</a:t>
            </a:r>
            <a:r>
              <a:rPr spc="-55" dirty="0">
                <a:solidFill>
                  <a:srgbClr val="00AF50"/>
                </a:solidFill>
                <a:latin typeface="Arial"/>
                <a:cs typeface="Arial"/>
              </a:rPr>
              <a:t> </a:t>
            </a:r>
            <a:r>
              <a:rPr dirty="0">
                <a:solidFill>
                  <a:srgbClr val="00AF50"/>
                </a:solidFill>
                <a:latin typeface="Arial"/>
                <a:cs typeface="Arial"/>
              </a:rPr>
              <a:t>peer</a:t>
            </a:r>
            <a:r>
              <a:rPr spc="-45" dirty="0">
                <a:solidFill>
                  <a:srgbClr val="00AF50"/>
                </a:solidFill>
                <a:latin typeface="Arial"/>
                <a:cs typeface="Arial"/>
              </a:rPr>
              <a:t> </a:t>
            </a:r>
            <a:r>
              <a:rPr spc="-10" dirty="0">
                <a:solidFill>
                  <a:srgbClr val="00AF50"/>
                </a:solidFill>
                <a:latin typeface="Arial"/>
                <a:cs typeface="Arial"/>
              </a:rPr>
              <a:t>networks.</a:t>
            </a:r>
            <a:endParaRPr dirty="0">
              <a:latin typeface="Arial"/>
              <a:cs typeface="Arial"/>
            </a:endParaRPr>
          </a:p>
        </p:txBody>
      </p:sp>
      <p:sp>
        <p:nvSpPr>
          <p:cNvPr id="7" name="object 7"/>
          <p:cNvSpPr txBox="1"/>
          <p:nvPr/>
        </p:nvSpPr>
        <p:spPr>
          <a:xfrm>
            <a:off x="265887" y="3938397"/>
            <a:ext cx="7051040" cy="566181"/>
          </a:xfrm>
          <a:prstGeom prst="rect">
            <a:avLst/>
          </a:prstGeom>
        </p:spPr>
        <p:txBody>
          <a:bodyPr vert="horz" wrap="square" lIns="0" tIns="12065" rIns="0" bIns="0" rtlCol="0">
            <a:spAutoFit/>
          </a:bodyPr>
          <a:lstStyle/>
          <a:p>
            <a:pPr marL="240665" indent="-227965">
              <a:lnSpc>
                <a:spcPct val="100000"/>
              </a:lnSpc>
              <a:spcBef>
                <a:spcPts val="95"/>
              </a:spcBef>
              <a:buFont typeface="Arial"/>
              <a:buChar char="•"/>
              <a:tabLst>
                <a:tab pos="240665" algn="l"/>
              </a:tabLst>
            </a:pPr>
            <a:r>
              <a:rPr b="1" dirty="0">
                <a:solidFill>
                  <a:srgbClr val="00AF50"/>
                </a:solidFill>
                <a:latin typeface="Arial"/>
                <a:cs typeface="Arial"/>
              </a:rPr>
              <a:t>Social</a:t>
            </a:r>
            <a:r>
              <a:rPr b="1" spc="-35" dirty="0">
                <a:solidFill>
                  <a:srgbClr val="00AF50"/>
                </a:solidFill>
                <a:latin typeface="Arial"/>
                <a:cs typeface="Arial"/>
              </a:rPr>
              <a:t> </a:t>
            </a:r>
            <a:r>
              <a:rPr b="1" dirty="0">
                <a:solidFill>
                  <a:srgbClr val="00AF50"/>
                </a:solidFill>
                <a:latin typeface="Arial"/>
                <a:cs typeface="Arial"/>
              </a:rPr>
              <a:t>and</a:t>
            </a:r>
            <a:r>
              <a:rPr b="1" spc="-25" dirty="0">
                <a:solidFill>
                  <a:srgbClr val="00AF50"/>
                </a:solidFill>
                <a:latin typeface="Arial"/>
                <a:cs typeface="Arial"/>
              </a:rPr>
              <a:t> </a:t>
            </a:r>
            <a:r>
              <a:rPr b="1" dirty="0">
                <a:solidFill>
                  <a:srgbClr val="00AF50"/>
                </a:solidFill>
                <a:latin typeface="Arial"/>
                <a:cs typeface="Arial"/>
              </a:rPr>
              <a:t>peer</a:t>
            </a:r>
            <a:r>
              <a:rPr b="1" spc="-45" dirty="0">
                <a:solidFill>
                  <a:srgbClr val="00AF50"/>
                </a:solidFill>
                <a:latin typeface="Arial"/>
                <a:cs typeface="Arial"/>
              </a:rPr>
              <a:t> </a:t>
            </a:r>
            <a:r>
              <a:rPr b="1" dirty="0">
                <a:solidFill>
                  <a:srgbClr val="00AF50"/>
                </a:solidFill>
                <a:latin typeface="Arial"/>
                <a:cs typeface="Arial"/>
              </a:rPr>
              <a:t>influence: </a:t>
            </a:r>
            <a:r>
              <a:rPr dirty="0">
                <a:solidFill>
                  <a:srgbClr val="00AF50"/>
                </a:solidFill>
                <a:latin typeface="Arial"/>
                <a:cs typeface="Arial"/>
              </a:rPr>
              <a:t>Smoking</a:t>
            </a:r>
            <a:r>
              <a:rPr spc="-30" dirty="0">
                <a:solidFill>
                  <a:srgbClr val="00AF50"/>
                </a:solidFill>
                <a:latin typeface="Arial"/>
                <a:cs typeface="Arial"/>
              </a:rPr>
              <a:t> </a:t>
            </a:r>
            <a:r>
              <a:rPr dirty="0">
                <a:solidFill>
                  <a:srgbClr val="00AF50"/>
                </a:solidFill>
                <a:latin typeface="Arial"/>
                <a:cs typeface="Arial"/>
              </a:rPr>
              <a:t>and</a:t>
            </a:r>
            <a:r>
              <a:rPr spc="-35" dirty="0">
                <a:solidFill>
                  <a:srgbClr val="00AF50"/>
                </a:solidFill>
                <a:latin typeface="Arial"/>
                <a:cs typeface="Arial"/>
              </a:rPr>
              <a:t> </a:t>
            </a:r>
            <a:r>
              <a:rPr dirty="0">
                <a:solidFill>
                  <a:srgbClr val="00AF50"/>
                </a:solidFill>
                <a:latin typeface="Arial"/>
                <a:cs typeface="Arial"/>
              </a:rPr>
              <a:t>vaping</a:t>
            </a:r>
            <a:r>
              <a:rPr spc="-25" dirty="0">
                <a:solidFill>
                  <a:srgbClr val="00AF50"/>
                </a:solidFill>
                <a:latin typeface="Arial"/>
                <a:cs typeface="Arial"/>
              </a:rPr>
              <a:t> </a:t>
            </a:r>
            <a:r>
              <a:rPr dirty="0">
                <a:solidFill>
                  <a:srgbClr val="00AF50"/>
                </a:solidFill>
                <a:latin typeface="Arial"/>
                <a:cs typeface="Arial"/>
              </a:rPr>
              <a:t>persist</a:t>
            </a:r>
            <a:r>
              <a:rPr spc="-30" dirty="0">
                <a:solidFill>
                  <a:srgbClr val="00AF50"/>
                </a:solidFill>
                <a:latin typeface="Arial"/>
                <a:cs typeface="Arial"/>
              </a:rPr>
              <a:t> </a:t>
            </a:r>
            <a:r>
              <a:rPr dirty="0">
                <a:solidFill>
                  <a:srgbClr val="00AF50"/>
                </a:solidFill>
                <a:latin typeface="Arial"/>
                <a:cs typeface="Arial"/>
              </a:rPr>
              <a:t>as</a:t>
            </a:r>
            <a:r>
              <a:rPr spc="-55" dirty="0">
                <a:solidFill>
                  <a:srgbClr val="00AF50"/>
                </a:solidFill>
                <a:latin typeface="Arial"/>
                <a:cs typeface="Arial"/>
              </a:rPr>
              <a:t> </a:t>
            </a:r>
            <a:r>
              <a:rPr dirty="0">
                <a:solidFill>
                  <a:srgbClr val="00AF50"/>
                </a:solidFill>
                <a:latin typeface="Arial"/>
                <a:cs typeface="Arial"/>
              </a:rPr>
              <a:t>social</a:t>
            </a:r>
            <a:r>
              <a:rPr spc="-30" dirty="0">
                <a:solidFill>
                  <a:srgbClr val="00AF50"/>
                </a:solidFill>
                <a:latin typeface="Arial"/>
                <a:cs typeface="Arial"/>
              </a:rPr>
              <a:t> </a:t>
            </a:r>
            <a:r>
              <a:rPr dirty="0">
                <a:solidFill>
                  <a:srgbClr val="00AF50"/>
                </a:solidFill>
                <a:latin typeface="Arial"/>
                <a:cs typeface="Arial"/>
              </a:rPr>
              <a:t>currency</a:t>
            </a:r>
            <a:r>
              <a:rPr spc="-20" dirty="0">
                <a:solidFill>
                  <a:srgbClr val="00AF50"/>
                </a:solidFill>
                <a:latin typeface="Arial"/>
                <a:cs typeface="Arial"/>
              </a:rPr>
              <a:t> </a:t>
            </a:r>
            <a:r>
              <a:rPr dirty="0">
                <a:solidFill>
                  <a:srgbClr val="00AF50"/>
                </a:solidFill>
                <a:latin typeface="Arial"/>
                <a:cs typeface="Arial"/>
              </a:rPr>
              <a:t>in</a:t>
            </a:r>
            <a:r>
              <a:rPr spc="-50" dirty="0">
                <a:solidFill>
                  <a:srgbClr val="00AF50"/>
                </a:solidFill>
                <a:latin typeface="Arial"/>
                <a:cs typeface="Arial"/>
              </a:rPr>
              <a:t> </a:t>
            </a:r>
            <a:r>
              <a:rPr dirty="0">
                <a:solidFill>
                  <a:srgbClr val="00AF50"/>
                </a:solidFill>
                <a:latin typeface="Arial"/>
                <a:cs typeface="Arial"/>
              </a:rPr>
              <a:t>certain</a:t>
            </a:r>
            <a:r>
              <a:rPr spc="-35" dirty="0">
                <a:solidFill>
                  <a:srgbClr val="00AF50"/>
                </a:solidFill>
                <a:latin typeface="Arial"/>
                <a:cs typeface="Arial"/>
              </a:rPr>
              <a:t> </a:t>
            </a:r>
            <a:r>
              <a:rPr spc="-10" dirty="0">
                <a:solidFill>
                  <a:srgbClr val="00AF50"/>
                </a:solidFill>
                <a:latin typeface="Arial"/>
                <a:cs typeface="Arial"/>
              </a:rPr>
              <a:t>setting.</a:t>
            </a:r>
            <a:endParaRPr dirty="0">
              <a:latin typeface="Arial"/>
              <a:cs typeface="Arial"/>
            </a:endParaRPr>
          </a:p>
        </p:txBody>
      </p:sp>
      <p:sp>
        <p:nvSpPr>
          <p:cNvPr id="8" name="object 8"/>
          <p:cNvSpPr txBox="1"/>
          <p:nvPr/>
        </p:nvSpPr>
        <p:spPr>
          <a:xfrm>
            <a:off x="265887" y="4786960"/>
            <a:ext cx="9536874" cy="289182"/>
          </a:xfrm>
          <a:prstGeom prst="rect">
            <a:avLst/>
          </a:prstGeom>
        </p:spPr>
        <p:txBody>
          <a:bodyPr vert="horz" wrap="square" lIns="0" tIns="12065" rIns="0" bIns="0" rtlCol="0">
            <a:spAutoFit/>
          </a:bodyPr>
          <a:lstStyle/>
          <a:p>
            <a:pPr marL="240665" indent="-227965">
              <a:lnSpc>
                <a:spcPct val="100000"/>
              </a:lnSpc>
              <a:spcBef>
                <a:spcPts val="95"/>
              </a:spcBef>
              <a:buFont typeface="Arial"/>
              <a:buChar char="•"/>
              <a:tabLst>
                <a:tab pos="240665" algn="l"/>
              </a:tabLst>
            </a:pPr>
            <a:r>
              <a:rPr b="1" dirty="0">
                <a:solidFill>
                  <a:srgbClr val="00AF50"/>
                </a:solidFill>
                <a:latin typeface="Arial"/>
                <a:cs typeface="Arial"/>
              </a:rPr>
              <a:t>Low</a:t>
            </a:r>
            <a:r>
              <a:rPr b="1" spc="-60" dirty="0">
                <a:solidFill>
                  <a:srgbClr val="00AF50"/>
                </a:solidFill>
                <a:latin typeface="Arial"/>
                <a:cs typeface="Arial"/>
              </a:rPr>
              <a:t> </a:t>
            </a:r>
            <a:r>
              <a:rPr b="1" dirty="0">
                <a:solidFill>
                  <a:srgbClr val="00AF50"/>
                </a:solidFill>
                <a:latin typeface="Arial"/>
                <a:cs typeface="Arial"/>
              </a:rPr>
              <a:t>perceived</a:t>
            </a:r>
            <a:r>
              <a:rPr b="1" spc="-30" dirty="0">
                <a:solidFill>
                  <a:srgbClr val="00AF50"/>
                </a:solidFill>
                <a:latin typeface="Arial"/>
                <a:cs typeface="Arial"/>
              </a:rPr>
              <a:t> </a:t>
            </a:r>
            <a:r>
              <a:rPr b="1" dirty="0">
                <a:solidFill>
                  <a:srgbClr val="00AF50"/>
                </a:solidFill>
                <a:latin typeface="Arial"/>
                <a:cs typeface="Arial"/>
              </a:rPr>
              <a:t>susceptibility:</a:t>
            </a:r>
            <a:r>
              <a:rPr b="1" spc="-20" dirty="0">
                <a:solidFill>
                  <a:srgbClr val="00AF50"/>
                </a:solidFill>
                <a:latin typeface="Arial"/>
                <a:cs typeface="Arial"/>
              </a:rPr>
              <a:t> </a:t>
            </a:r>
            <a:r>
              <a:rPr spc="-20" dirty="0">
                <a:solidFill>
                  <a:srgbClr val="00AF50"/>
                </a:solidFill>
                <a:latin typeface="Arial"/>
                <a:cs typeface="Arial"/>
              </a:rPr>
              <a:t>Young</a:t>
            </a:r>
            <a:r>
              <a:rPr spc="-50" dirty="0">
                <a:solidFill>
                  <a:srgbClr val="00AF50"/>
                </a:solidFill>
                <a:latin typeface="Arial"/>
                <a:cs typeface="Arial"/>
              </a:rPr>
              <a:t> </a:t>
            </a:r>
            <a:r>
              <a:rPr dirty="0">
                <a:solidFill>
                  <a:srgbClr val="00AF50"/>
                </a:solidFill>
                <a:latin typeface="Arial"/>
                <a:cs typeface="Arial"/>
              </a:rPr>
              <a:t>adults</a:t>
            </a:r>
            <a:r>
              <a:rPr spc="-60" dirty="0">
                <a:solidFill>
                  <a:srgbClr val="00AF50"/>
                </a:solidFill>
                <a:latin typeface="Arial"/>
                <a:cs typeface="Arial"/>
              </a:rPr>
              <a:t> </a:t>
            </a:r>
            <a:r>
              <a:rPr dirty="0">
                <a:solidFill>
                  <a:srgbClr val="00AF50"/>
                </a:solidFill>
                <a:latin typeface="Arial"/>
                <a:cs typeface="Arial"/>
              </a:rPr>
              <a:t>often</a:t>
            </a:r>
            <a:r>
              <a:rPr spc="-65" dirty="0">
                <a:solidFill>
                  <a:srgbClr val="00AF50"/>
                </a:solidFill>
                <a:latin typeface="Arial"/>
                <a:cs typeface="Arial"/>
              </a:rPr>
              <a:t> </a:t>
            </a:r>
            <a:r>
              <a:rPr dirty="0">
                <a:solidFill>
                  <a:srgbClr val="00AF50"/>
                </a:solidFill>
                <a:latin typeface="Arial"/>
                <a:cs typeface="Arial"/>
              </a:rPr>
              <a:t>underestimate</a:t>
            </a:r>
            <a:r>
              <a:rPr spc="-35" dirty="0">
                <a:solidFill>
                  <a:srgbClr val="00AF50"/>
                </a:solidFill>
                <a:latin typeface="Arial"/>
                <a:cs typeface="Arial"/>
              </a:rPr>
              <a:t> </a:t>
            </a:r>
            <a:r>
              <a:rPr dirty="0">
                <a:solidFill>
                  <a:srgbClr val="00AF50"/>
                </a:solidFill>
                <a:latin typeface="Arial"/>
                <a:cs typeface="Arial"/>
              </a:rPr>
              <a:t>personal</a:t>
            </a:r>
            <a:r>
              <a:rPr spc="-50" dirty="0">
                <a:solidFill>
                  <a:srgbClr val="00AF50"/>
                </a:solidFill>
                <a:latin typeface="Arial"/>
                <a:cs typeface="Arial"/>
              </a:rPr>
              <a:t> </a:t>
            </a:r>
            <a:r>
              <a:rPr dirty="0">
                <a:solidFill>
                  <a:srgbClr val="00AF50"/>
                </a:solidFill>
                <a:latin typeface="Arial"/>
                <a:cs typeface="Arial"/>
              </a:rPr>
              <a:t>health</a:t>
            </a:r>
            <a:r>
              <a:rPr spc="-60" dirty="0">
                <a:solidFill>
                  <a:srgbClr val="00AF50"/>
                </a:solidFill>
                <a:latin typeface="Arial"/>
                <a:cs typeface="Arial"/>
              </a:rPr>
              <a:t> </a:t>
            </a:r>
            <a:r>
              <a:rPr spc="-10" dirty="0">
                <a:solidFill>
                  <a:srgbClr val="00AF50"/>
                </a:solidFill>
                <a:latin typeface="Arial"/>
                <a:cs typeface="Arial"/>
              </a:rPr>
              <a:t>risks.</a:t>
            </a:r>
            <a:endParaRPr dirty="0">
              <a:latin typeface="Arial"/>
              <a:cs typeface="Arial"/>
            </a:endParaRPr>
          </a:p>
        </p:txBody>
      </p:sp>
      <p:grpSp>
        <p:nvGrpSpPr>
          <p:cNvPr id="9" name="object 9"/>
          <p:cNvGrpSpPr/>
          <p:nvPr/>
        </p:nvGrpSpPr>
        <p:grpSpPr>
          <a:xfrm>
            <a:off x="2702305" y="5232908"/>
            <a:ext cx="2134235" cy="1428750"/>
            <a:chOff x="2702305" y="5232908"/>
            <a:chExt cx="2134235" cy="1428750"/>
          </a:xfrm>
        </p:grpSpPr>
        <p:sp>
          <p:nvSpPr>
            <p:cNvPr id="10" name="object 10"/>
            <p:cNvSpPr/>
            <p:nvPr/>
          </p:nvSpPr>
          <p:spPr>
            <a:xfrm>
              <a:off x="2711830" y="5242433"/>
              <a:ext cx="1903730" cy="1209040"/>
            </a:xfrm>
            <a:custGeom>
              <a:avLst/>
              <a:gdLst/>
              <a:ahLst/>
              <a:cxnLst/>
              <a:rect l="l" t="t" r="r" b="b"/>
              <a:pathLst>
                <a:path w="1903729" h="1209039">
                  <a:moveTo>
                    <a:pt x="1782698" y="0"/>
                  </a:moveTo>
                  <a:lnTo>
                    <a:pt x="120904" y="0"/>
                  </a:lnTo>
                  <a:lnTo>
                    <a:pt x="73830" y="9495"/>
                  </a:lnTo>
                  <a:lnTo>
                    <a:pt x="35401" y="35385"/>
                  </a:lnTo>
                  <a:lnTo>
                    <a:pt x="9497" y="73777"/>
                  </a:lnTo>
                  <a:lnTo>
                    <a:pt x="0" y="120776"/>
                  </a:lnTo>
                  <a:lnTo>
                    <a:pt x="0" y="1087856"/>
                  </a:lnTo>
                  <a:lnTo>
                    <a:pt x="9497" y="1134904"/>
                  </a:lnTo>
                  <a:lnTo>
                    <a:pt x="35401" y="1173327"/>
                  </a:lnTo>
                  <a:lnTo>
                    <a:pt x="73830" y="1199234"/>
                  </a:lnTo>
                  <a:lnTo>
                    <a:pt x="120904" y="1208735"/>
                  </a:lnTo>
                  <a:lnTo>
                    <a:pt x="1782698" y="1208735"/>
                  </a:lnTo>
                  <a:lnTo>
                    <a:pt x="1829772" y="1199234"/>
                  </a:lnTo>
                  <a:lnTo>
                    <a:pt x="1868201" y="1173327"/>
                  </a:lnTo>
                  <a:lnTo>
                    <a:pt x="1894105" y="1134904"/>
                  </a:lnTo>
                  <a:lnTo>
                    <a:pt x="1903603" y="1087856"/>
                  </a:lnTo>
                  <a:lnTo>
                    <a:pt x="1903603" y="120776"/>
                  </a:lnTo>
                  <a:lnTo>
                    <a:pt x="1894105" y="73777"/>
                  </a:lnTo>
                  <a:lnTo>
                    <a:pt x="1868201" y="35385"/>
                  </a:lnTo>
                  <a:lnTo>
                    <a:pt x="1829772" y="9495"/>
                  </a:lnTo>
                  <a:lnTo>
                    <a:pt x="1782698" y="0"/>
                  </a:lnTo>
                  <a:close/>
                </a:path>
              </a:pathLst>
            </a:custGeom>
            <a:solidFill>
              <a:srgbClr val="92D050"/>
            </a:solidFill>
          </p:spPr>
          <p:txBody>
            <a:bodyPr wrap="square" lIns="0" tIns="0" rIns="0" bIns="0" rtlCol="0"/>
            <a:lstStyle/>
            <a:p>
              <a:endParaRPr/>
            </a:p>
          </p:txBody>
        </p:sp>
        <p:sp>
          <p:nvSpPr>
            <p:cNvPr id="11" name="object 11"/>
            <p:cNvSpPr/>
            <p:nvPr/>
          </p:nvSpPr>
          <p:spPr>
            <a:xfrm>
              <a:off x="2711830" y="5242433"/>
              <a:ext cx="1903730" cy="1209040"/>
            </a:xfrm>
            <a:custGeom>
              <a:avLst/>
              <a:gdLst/>
              <a:ahLst/>
              <a:cxnLst/>
              <a:rect l="l" t="t" r="r" b="b"/>
              <a:pathLst>
                <a:path w="1903729" h="1209039">
                  <a:moveTo>
                    <a:pt x="0" y="120776"/>
                  </a:moveTo>
                  <a:lnTo>
                    <a:pt x="9497" y="73777"/>
                  </a:lnTo>
                  <a:lnTo>
                    <a:pt x="35401" y="35385"/>
                  </a:lnTo>
                  <a:lnTo>
                    <a:pt x="73830" y="9495"/>
                  </a:lnTo>
                  <a:lnTo>
                    <a:pt x="120904" y="0"/>
                  </a:lnTo>
                  <a:lnTo>
                    <a:pt x="1782698" y="0"/>
                  </a:lnTo>
                  <a:lnTo>
                    <a:pt x="1829772" y="9495"/>
                  </a:lnTo>
                  <a:lnTo>
                    <a:pt x="1868201" y="35385"/>
                  </a:lnTo>
                  <a:lnTo>
                    <a:pt x="1894105" y="73777"/>
                  </a:lnTo>
                  <a:lnTo>
                    <a:pt x="1903603" y="120776"/>
                  </a:lnTo>
                  <a:lnTo>
                    <a:pt x="1903603" y="1087856"/>
                  </a:lnTo>
                  <a:lnTo>
                    <a:pt x="1894105" y="1134904"/>
                  </a:lnTo>
                  <a:lnTo>
                    <a:pt x="1868201" y="1173327"/>
                  </a:lnTo>
                  <a:lnTo>
                    <a:pt x="1829772" y="1199234"/>
                  </a:lnTo>
                  <a:lnTo>
                    <a:pt x="1782698" y="1208735"/>
                  </a:lnTo>
                  <a:lnTo>
                    <a:pt x="120904" y="1208735"/>
                  </a:lnTo>
                  <a:lnTo>
                    <a:pt x="73830" y="1199234"/>
                  </a:lnTo>
                  <a:lnTo>
                    <a:pt x="35401" y="1173327"/>
                  </a:lnTo>
                  <a:lnTo>
                    <a:pt x="9497" y="1134904"/>
                  </a:lnTo>
                  <a:lnTo>
                    <a:pt x="0" y="1087856"/>
                  </a:lnTo>
                  <a:lnTo>
                    <a:pt x="0" y="120776"/>
                  </a:lnTo>
                  <a:close/>
                </a:path>
              </a:pathLst>
            </a:custGeom>
            <a:ln w="19050">
              <a:solidFill>
                <a:srgbClr val="00AF50"/>
              </a:solidFill>
            </a:ln>
          </p:spPr>
          <p:txBody>
            <a:bodyPr wrap="square" lIns="0" tIns="0" rIns="0" bIns="0" rtlCol="0"/>
            <a:lstStyle/>
            <a:p>
              <a:endParaRPr/>
            </a:p>
          </p:txBody>
        </p:sp>
        <p:sp>
          <p:nvSpPr>
            <p:cNvPr id="12" name="object 12"/>
            <p:cNvSpPr/>
            <p:nvPr/>
          </p:nvSpPr>
          <p:spPr>
            <a:xfrm>
              <a:off x="2923412" y="5443347"/>
              <a:ext cx="1903730" cy="1209040"/>
            </a:xfrm>
            <a:custGeom>
              <a:avLst/>
              <a:gdLst/>
              <a:ahLst/>
              <a:cxnLst/>
              <a:rect l="l" t="t" r="r" b="b"/>
              <a:pathLst>
                <a:path w="1903729" h="1209040">
                  <a:moveTo>
                    <a:pt x="1782699" y="0"/>
                  </a:moveTo>
                  <a:lnTo>
                    <a:pt x="120776" y="0"/>
                  </a:lnTo>
                  <a:lnTo>
                    <a:pt x="73777" y="9497"/>
                  </a:lnTo>
                  <a:lnTo>
                    <a:pt x="35385" y="35401"/>
                  </a:lnTo>
                  <a:lnTo>
                    <a:pt x="9495" y="73830"/>
                  </a:lnTo>
                  <a:lnTo>
                    <a:pt x="0" y="120903"/>
                  </a:lnTo>
                  <a:lnTo>
                    <a:pt x="0" y="1087869"/>
                  </a:lnTo>
                  <a:lnTo>
                    <a:pt x="9495" y="1134922"/>
                  </a:lnTo>
                  <a:lnTo>
                    <a:pt x="35385" y="1173345"/>
                  </a:lnTo>
                  <a:lnTo>
                    <a:pt x="73777" y="1199249"/>
                  </a:lnTo>
                  <a:lnTo>
                    <a:pt x="120776" y="1208747"/>
                  </a:lnTo>
                  <a:lnTo>
                    <a:pt x="1782699" y="1208747"/>
                  </a:lnTo>
                  <a:lnTo>
                    <a:pt x="1829698" y="1199249"/>
                  </a:lnTo>
                  <a:lnTo>
                    <a:pt x="1868090" y="1173345"/>
                  </a:lnTo>
                  <a:lnTo>
                    <a:pt x="1893980" y="1134922"/>
                  </a:lnTo>
                  <a:lnTo>
                    <a:pt x="1903476" y="1087869"/>
                  </a:lnTo>
                  <a:lnTo>
                    <a:pt x="1903476" y="120903"/>
                  </a:lnTo>
                  <a:lnTo>
                    <a:pt x="1893980" y="73830"/>
                  </a:lnTo>
                  <a:lnTo>
                    <a:pt x="1868090" y="35401"/>
                  </a:lnTo>
                  <a:lnTo>
                    <a:pt x="1829698" y="9497"/>
                  </a:lnTo>
                  <a:lnTo>
                    <a:pt x="1782699" y="0"/>
                  </a:lnTo>
                  <a:close/>
                </a:path>
              </a:pathLst>
            </a:custGeom>
            <a:solidFill>
              <a:srgbClr val="FFFFFF">
                <a:alpha val="90194"/>
              </a:srgbClr>
            </a:solidFill>
          </p:spPr>
          <p:txBody>
            <a:bodyPr wrap="square" lIns="0" tIns="0" rIns="0" bIns="0" rtlCol="0"/>
            <a:lstStyle/>
            <a:p>
              <a:endParaRPr/>
            </a:p>
          </p:txBody>
        </p:sp>
        <p:sp>
          <p:nvSpPr>
            <p:cNvPr id="13" name="object 13"/>
            <p:cNvSpPr/>
            <p:nvPr/>
          </p:nvSpPr>
          <p:spPr>
            <a:xfrm>
              <a:off x="2923412" y="5443347"/>
              <a:ext cx="1903730" cy="1209040"/>
            </a:xfrm>
            <a:custGeom>
              <a:avLst/>
              <a:gdLst/>
              <a:ahLst/>
              <a:cxnLst/>
              <a:rect l="l" t="t" r="r" b="b"/>
              <a:pathLst>
                <a:path w="1903729" h="1209040">
                  <a:moveTo>
                    <a:pt x="0" y="120903"/>
                  </a:moveTo>
                  <a:lnTo>
                    <a:pt x="9495" y="73830"/>
                  </a:lnTo>
                  <a:lnTo>
                    <a:pt x="35385" y="35401"/>
                  </a:lnTo>
                  <a:lnTo>
                    <a:pt x="73777" y="9497"/>
                  </a:lnTo>
                  <a:lnTo>
                    <a:pt x="120776" y="0"/>
                  </a:lnTo>
                  <a:lnTo>
                    <a:pt x="1782699" y="0"/>
                  </a:lnTo>
                  <a:lnTo>
                    <a:pt x="1829698" y="9497"/>
                  </a:lnTo>
                  <a:lnTo>
                    <a:pt x="1868090" y="35401"/>
                  </a:lnTo>
                  <a:lnTo>
                    <a:pt x="1893980" y="73830"/>
                  </a:lnTo>
                  <a:lnTo>
                    <a:pt x="1903476" y="120903"/>
                  </a:lnTo>
                  <a:lnTo>
                    <a:pt x="1903476" y="1087869"/>
                  </a:lnTo>
                  <a:lnTo>
                    <a:pt x="1893980" y="1134922"/>
                  </a:lnTo>
                  <a:lnTo>
                    <a:pt x="1868090" y="1173345"/>
                  </a:lnTo>
                  <a:lnTo>
                    <a:pt x="1829698" y="1199249"/>
                  </a:lnTo>
                  <a:lnTo>
                    <a:pt x="1782699" y="1208747"/>
                  </a:lnTo>
                  <a:lnTo>
                    <a:pt x="120776" y="1208747"/>
                  </a:lnTo>
                  <a:lnTo>
                    <a:pt x="73777" y="1199249"/>
                  </a:lnTo>
                  <a:lnTo>
                    <a:pt x="35385" y="1173345"/>
                  </a:lnTo>
                  <a:lnTo>
                    <a:pt x="9495" y="1134922"/>
                  </a:lnTo>
                  <a:lnTo>
                    <a:pt x="0" y="1087869"/>
                  </a:lnTo>
                  <a:lnTo>
                    <a:pt x="0" y="120903"/>
                  </a:lnTo>
                  <a:close/>
                </a:path>
              </a:pathLst>
            </a:custGeom>
            <a:ln w="19050">
              <a:solidFill>
                <a:srgbClr val="00AF50"/>
              </a:solidFill>
            </a:ln>
          </p:spPr>
          <p:txBody>
            <a:bodyPr wrap="square" lIns="0" tIns="0" rIns="0" bIns="0" rtlCol="0"/>
            <a:lstStyle/>
            <a:p>
              <a:endParaRPr/>
            </a:p>
          </p:txBody>
        </p:sp>
      </p:grpSp>
      <p:sp>
        <p:nvSpPr>
          <p:cNvPr id="14" name="object 14"/>
          <p:cNvSpPr txBox="1"/>
          <p:nvPr/>
        </p:nvSpPr>
        <p:spPr>
          <a:xfrm>
            <a:off x="3067050" y="5833059"/>
            <a:ext cx="1616710" cy="360680"/>
          </a:xfrm>
          <a:prstGeom prst="rect">
            <a:avLst/>
          </a:prstGeom>
        </p:spPr>
        <p:txBody>
          <a:bodyPr vert="horz" wrap="square" lIns="0" tIns="12065" rIns="0" bIns="0" rtlCol="0">
            <a:spAutoFit/>
          </a:bodyPr>
          <a:lstStyle/>
          <a:p>
            <a:pPr marL="12700">
              <a:lnSpc>
                <a:spcPct val="100000"/>
              </a:lnSpc>
              <a:spcBef>
                <a:spcPts val="95"/>
              </a:spcBef>
            </a:pPr>
            <a:r>
              <a:rPr sz="2200" spc="60" dirty="0">
                <a:solidFill>
                  <a:srgbClr val="00AF50"/>
                </a:solidFill>
                <a:latin typeface="Calibri"/>
                <a:cs typeface="Calibri"/>
              </a:rPr>
              <a:t>Physiological</a:t>
            </a:r>
            <a:endParaRPr sz="2200">
              <a:latin typeface="Calibri"/>
              <a:cs typeface="Calibri"/>
            </a:endParaRPr>
          </a:p>
        </p:txBody>
      </p:sp>
      <p:grpSp>
        <p:nvGrpSpPr>
          <p:cNvPr id="15" name="object 15"/>
          <p:cNvGrpSpPr/>
          <p:nvPr/>
        </p:nvGrpSpPr>
        <p:grpSpPr>
          <a:xfrm>
            <a:off x="5028946" y="5232908"/>
            <a:ext cx="2134235" cy="1428750"/>
            <a:chOff x="5028946" y="5232908"/>
            <a:chExt cx="2134235" cy="1428750"/>
          </a:xfrm>
        </p:grpSpPr>
        <p:sp>
          <p:nvSpPr>
            <p:cNvPr id="16" name="object 16"/>
            <p:cNvSpPr/>
            <p:nvPr/>
          </p:nvSpPr>
          <p:spPr>
            <a:xfrm>
              <a:off x="5038471" y="5242433"/>
              <a:ext cx="1903730" cy="1209040"/>
            </a:xfrm>
            <a:custGeom>
              <a:avLst/>
              <a:gdLst/>
              <a:ahLst/>
              <a:cxnLst/>
              <a:rect l="l" t="t" r="r" b="b"/>
              <a:pathLst>
                <a:path w="1903729" h="1209039">
                  <a:moveTo>
                    <a:pt x="1782699" y="0"/>
                  </a:moveTo>
                  <a:lnTo>
                    <a:pt x="120903" y="0"/>
                  </a:lnTo>
                  <a:lnTo>
                    <a:pt x="73830" y="9495"/>
                  </a:lnTo>
                  <a:lnTo>
                    <a:pt x="35401" y="35385"/>
                  </a:lnTo>
                  <a:lnTo>
                    <a:pt x="9497" y="73777"/>
                  </a:lnTo>
                  <a:lnTo>
                    <a:pt x="0" y="120776"/>
                  </a:lnTo>
                  <a:lnTo>
                    <a:pt x="0" y="1087856"/>
                  </a:lnTo>
                  <a:lnTo>
                    <a:pt x="9497" y="1134904"/>
                  </a:lnTo>
                  <a:lnTo>
                    <a:pt x="35401" y="1173327"/>
                  </a:lnTo>
                  <a:lnTo>
                    <a:pt x="73830" y="1199234"/>
                  </a:lnTo>
                  <a:lnTo>
                    <a:pt x="120903" y="1208735"/>
                  </a:lnTo>
                  <a:lnTo>
                    <a:pt x="1782699" y="1208735"/>
                  </a:lnTo>
                  <a:lnTo>
                    <a:pt x="1829772" y="1199234"/>
                  </a:lnTo>
                  <a:lnTo>
                    <a:pt x="1868201" y="1173327"/>
                  </a:lnTo>
                  <a:lnTo>
                    <a:pt x="1894105" y="1134904"/>
                  </a:lnTo>
                  <a:lnTo>
                    <a:pt x="1903602" y="1087856"/>
                  </a:lnTo>
                  <a:lnTo>
                    <a:pt x="1903602" y="120776"/>
                  </a:lnTo>
                  <a:lnTo>
                    <a:pt x="1894105" y="73777"/>
                  </a:lnTo>
                  <a:lnTo>
                    <a:pt x="1868201" y="35385"/>
                  </a:lnTo>
                  <a:lnTo>
                    <a:pt x="1829772" y="9495"/>
                  </a:lnTo>
                  <a:lnTo>
                    <a:pt x="1782699" y="0"/>
                  </a:lnTo>
                  <a:close/>
                </a:path>
              </a:pathLst>
            </a:custGeom>
            <a:solidFill>
              <a:srgbClr val="00AF50"/>
            </a:solidFill>
          </p:spPr>
          <p:txBody>
            <a:bodyPr wrap="square" lIns="0" tIns="0" rIns="0" bIns="0" rtlCol="0"/>
            <a:lstStyle/>
            <a:p>
              <a:endParaRPr/>
            </a:p>
          </p:txBody>
        </p:sp>
        <p:sp>
          <p:nvSpPr>
            <p:cNvPr id="17" name="object 17"/>
            <p:cNvSpPr/>
            <p:nvPr/>
          </p:nvSpPr>
          <p:spPr>
            <a:xfrm>
              <a:off x="5038471" y="5242433"/>
              <a:ext cx="1903730" cy="1209040"/>
            </a:xfrm>
            <a:custGeom>
              <a:avLst/>
              <a:gdLst/>
              <a:ahLst/>
              <a:cxnLst/>
              <a:rect l="l" t="t" r="r" b="b"/>
              <a:pathLst>
                <a:path w="1903729" h="1209039">
                  <a:moveTo>
                    <a:pt x="0" y="120776"/>
                  </a:moveTo>
                  <a:lnTo>
                    <a:pt x="9497" y="73777"/>
                  </a:lnTo>
                  <a:lnTo>
                    <a:pt x="35401" y="35385"/>
                  </a:lnTo>
                  <a:lnTo>
                    <a:pt x="73830" y="9495"/>
                  </a:lnTo>
                  <a:lnTo>
                    <a:pt x="120903" y="0"/>
                  </a:lnTo>
                  <a:lnTo>
                    <a:pt x="1782699" y="0"/>
                  </a:lnTo>
                  <a:lnTo>
                    <a:pt x="1829772" y="9495"/>
                  </a:lnTo>
                  <a:lnTo>
                    <a:pt x="1868201" y="35385"/>
                  </a:lnTo>
                  <a:lnTo>
                    <a:pt x="1894105" y="73777"/>
                  </a:lnTo>
                  <a:lnTo>
                    <a:pt x="1903602" y="120776"/>
                  </a:lnTo>
                  <a:lnTo>
                    <a:pt x="1903602" y="1087856"/>
                  </a:lnTo>
                  <a:lnTo>
                    <a:pt x="1894105" y="1134904"/>
                  </a:lnTo>
                  <a:lnTo>
                    <a:pt x="1868201" y="1173327"/>
                  </a:lnTo>
                  <a:lnTo>
                    <a:pt x="1829772" y="1199234"/>
                  </a:lnTo>
                  <a:lnTo>
                    <a:pt x="1782699" y="1208735"/>
                  </a:lnTo>
                  <a:lnTo>
                    <a:pt x="120903" y="1208735"/>
                  </a:lnTo>
                  <a:lnTo>
                    <a:pt x="73830" y="1199234"/>
                  </a:lnTo>
                  <a:lnTo>
                    <a:pt x="35401" y="1173327"/>
                  </a:lnTo>
                  <a:lnTo>
                    <a:pt x="9497" y="1134904"/>
                  </a:lnTo>
                  <a:lnTo>
                    <a:pt x="0" y="1087856"/>
                  </a:lnTo>
                  <a:lnTo>
                    <a:pt x="0" y="120776"/>
                  </a:lnTo>
                  <a:close/>
                </a:path>
              </a:pathLst>
            </a:custGeom>
            <a:ln w="19050">
              <a:solidFill>
                <a:srgbClr val="92D050"/>
              </a:solidFill>
            </a:ln>
          </p:spPr>
          <p:txBody>
            <a:bodyPr wrap="square" lIns="0" tIns="0" rIns="0" bIns="0" rtlCol="0"/>
            <a:lstStyle/>
            <a:p>
              <a:endParaRPr/>
            </a:p>
          </p:txBody>
        </p:sp>
        <p:sp>
          <p:nvSpPr>
            <p:cNvPr id="18" name="object 18"/>
            <p:cNvSpPr/>
            <p:nvPr/>
          </p:nvSpPr>
          <p:spPr>
            <a:xfrm>
              <a:off x="5249926" y="5443347"/>
              <a:ext cx="1903730" cy="1209040"/>
            </a:xfrm>
            <a:custGeom>
              <a:avLst/>
              <a:gdLst/>
              <a:ahLst/>
              <a:cxnLst/>
              <a:rect l="l" t="t" r="r" b="b"/>
              <a:pathLst>
                <a:path w="1903729" h="1209040">
                  <a:moveTo>
                    <a:pt x="1782699" y="0"/>
                  </a:moveTo>
                  <a:lnTo>
                    <a:pt x="120903" y="0"/>
                  </a:lnTo>
                  <a:lnTo>
                    <a:pt x="73830" y="9497"/>
                  </a:lnTo>
                  <a:lnTo>
                    <a:pt x="35401" y="35401"/>
                  </a:lnTo>
                  <a:lnTo>
                    <a:pt x="9497" y="73830"/>
                  </a:lnTo>
                  <a:lnTo>
                    <a:pt x="0" y="120903"/>
                  </a:lnTo>
                  <a:lnTo>
                    <a:pt x="0" y="1087869"/>
                  </a:lnTo>
                  <a:lnTo>
                    <a:pt x="9497" y="1134922"/>
                  </a:lnTo>
                  <a:lnTo>
                    <a:pt x="35401" y="1173345"/>
                  </a:lnTo>
                  <a:lnTo>
                    <a:pt x="73830" y="1199249"/>
                  </a:lnTo>
                  <a:lnTo>
                    <a:pt x="120903" y="1208747"/>
                  </a:lnTo>
                  <a:lnTo>
                    <a:pt x="1782699" y="1208747"/>
                  </a:lnTo>
                  <a:lnTo>
                    <a:pt x="1829772" y="1199249"/>
                  </a:lnTo>
                  <a:lnTo>
                    <a:pt x="1868201" y="1173345"/>
                  </a:lnTo>
                  <a:lnTo>
                    <a:pt x="1894105" y="1134922"/>
                  </a:lnTo>
                  <a:lnTo>
                    <a:pt x="1903602" y="1087869"/>
                  </a:lnTo>
                  <a:lnTo>
                    <a:pt x="1903602" y="120903"/>
                  </a:lnTo>
                  <a:lnTo>
                    <a:pt x="1894105" y="73830"/>
                  </a:lnTo>
                  <a:lnTo>
                    <a:pt x="1868201" y="35401"/>
                  </a:lnTo>
                  <a:lnTo>
                    <a:pt x="1829772" y="9497"/>
                  </a:lnTo>
                  <a:lnTo>
                    <a:pt x="1782699" y="0"/>
                  </a:lnTo>
                  <a:close/>
                </a:path>
              </a:pathLst>
            </a:custGeom>
            <a:solidFill>
              <a:srgbClr val="FFFFFF">
                <a:alpha val="90194"/>
              </a:srgbClr>
            </a:solidFill>
          </p:spPr>
          <p:txBody>
            <a:bodyPr wrap="square" lIns="0" tIns="0" rIns="0" bIns="0" rtlCol="0"/>
            <a:lstStyle/>
            <a:p>
              <a:endParaRPr/>
            </a:p>
          </p:txBody>
        </p:sp>
        <p:sp>
          <p:nvSpPr>
            <p:cNvPr id="19" name="object 19"/>
            <p:cNvSpPr/>
            <p:nvPr/>
          </p:nvSpPr>
          <p:spPr>
            <a:xfrm>
              <a:off x="5249926" y="5443347"/>
              <a:ext cx="1903730" cy="1209040"/>
            </a:xfrm>
            <a:custGeom>
              <a:avLst/>
              <a:gdLst/>
              <a:ahLst/>
              <a:cxnLst/>
              <a:rect l="l" t="t" r="r" b="b"/>
              <a:pathLst>
                <a:path w="1903729" h="1209040">
                  <a:moveTo>
                    <a:pt x="0" y="120903"/>
                  </a:moveTo>
                  <a:lnTo>
                    <a:pt x="9497" y="73830"/>
                  </a:lnTo>
                  <a:lnTo>
                    <a:pt x="35401" y="35401"/>
                  </a:lnTo>
                  <a:lnTo>
                    <a:pt x="73830" y="9497"/>
                  </a:lnTo>
                  <a:lnTo>
                    <a:pt x="120903" y="0"/>
                  </a:lnTo>
                  <a:lnTo>
                    <a:pt x="1782699" y="0"/>
                  </a:lnTo>
                  <a:lnTo>
                    <a:pt x="1829772" y="9497"/>
                  </a:lnTo>
                  <a:lnTo>
                    <a:pt x="1868201" y="35401"/>
                  </a:lnTo>
                  <a:lnTo>
                    <a:pt x="1894105" y="73830"/>
                  </a:lnTo>
                  <a:lnTo>
                    <a:pt x="1903602" y="120903"/>
                  </a:lnTo>
                  <a:lnTo>
                    <a:pt x="1903602" y="1087869"/>
                  </a:lnTo>
                  <a:lnTo>
                    <a:pt x="1894105" y="1134922"/>
                  </a:lnTo>
                  <a:lnTo>
                    <a:pt x="1868201" y="1173345"/>
                  </a:lnTo>
                  <a:lnTo>
                    <a:pt x="1829772" y="1199249"/>
                  </a:lnTo>
                  <a:lnTo>
                    <a:pt x="1782699" y="1208747"/>
                  </a:lnTo>
                  <a:lnTo>
                    <a:pt x="120903" y="1208747"/>
                  </a:lnTo>
                  <a:lnTo>
                    <a:pt x="73830" y="1199249"/>
                  </a:lnTo>
                  <a:lnTo>
                    <a:pt x="35401" y="1173345"/>
                  </a:lnTo>
                  <a:lnTo>
                    <a:pt x="9497" y="1134922"/>
                  </a:lnTo>
                  <a:lnTo>
                    <a:pt x="0" y="1087869"/>
                  </a:lnTo>
                  <a:lnTo>
                    <a:pt x="0" y="120903"/>
                  </a:lnTo>
                  <a:close/>
                </a:path>
              </a:pathLst>
            </a:custGeom>
            <a:ln w="19050">
              <a:solidFill>
                <a:srgbClr val="92D050"/>
              </a:solidFill>
            </a:ln>
          </p:spPr>
          <p:txBody>
            <a:bodyPr wrap="square" lIns="0" tIns="0" rIns="0" bIns="0" rtlCol="0"/>
            <a:lstStyle/>
            <a:p>
              <a:endParaRPr/>
            </a:p>
          </p:txBody>
        </p:sp>
      </p:grpSp>
      <p:sp>
        <p:nvSpPr>
          <p:cNvPr id="20" name="object 20"/>
          <p:cNvSpPr txBox="1"/>
          <p:nvPr/>
        </p:nvSpPr>
        <p:spPr>
          <a:xfrm>
            <a:off x="5360289" y="5833059"/>
            <a:ext cx="1684020" cy="360680"/>
          </a:xfrm>
          <a:prstGeom prst="rect">
            <a:avLst/>
          </a:prstGeom>
        </p:spPr>
        <p:txBody>
          <a:bodyPr vert="horz" wrap="square" lIns="0" tIns="12065" rIns="0" bIns="0" rtlCol="0">
            <a:spAutoFit/>
          </a:bodyPr>
          <a:lstStyle/>
          <a:p>
            <a:pPr marL="12700">
              <a:lnSpc>
                <a:spcPct val="100000"/>
              </a:lnSpc>
              <a:spcBef>
                <a:spcPts val="95"/>
              </a:spcBef>
            </a:pPr>
            <a:r>
              <a:rPr sz="2200" spc="70" dirty="0">
                <a:solidFill>
                  <a:srgbClr val="00AF50"/>
                </a:solidFill>
                <a:latin typeface="Calibri"/>
                <a:cs typeface="Calibri"/>
              </a:rPr>
              <a:t>Psychological</a:t>
            </a:r>
            <a:endParaRPr sz="2200">
              <a:latin typeface="Calibri"/>
              <a:cs typeface="Calibri"/>
            </a:endParaRPr>
          </a:p>
        </p:txBody>
      </p:sp>
      <p:grpSp>
        <p:nvGrpSpPr>
          <p:cNvPr id="21" name="object 21"/>
          <p:cNvGrpSpPr/>
          <p:nvPr/>
        </p:nvGrpSpPr>
        <p:grpSpPr>
          <a:xfrm>
            <a:off x="7355585" y="5232908"/>
            <a:ext cx="2134235" cy="1428750"/>
            <a:chOff x="7355585" y="5232908"/>
            <a:chExt cx="2134235" cy="1428750"/>
          </a:xfrm>
        </p:grpSpPr>
        <p:sp>
          <p:nvSpPr>
            <p:cNvPr id="22" name="object 22"/>
            <p:cNvSpPr/>
            <p:nvPr/>
          </p:nvSpPr>
          <p:spPr>
            <a:xfrm>
              <a:off x="7365110" y="5242433"/>
              <a:ext cx="1903730" cy="1209040"/>
            </a:xfrm>
            <a:custGeom>
              <a:avLst/>
              <a:gdLst/>
              <a:ahLst/>
              <a:cxnLst/>
              <a:rect l="l" t="t" r="r" b="b"/>
              <a:pathLst>
                <a:path w="1903729" h="1209039">
                  <a:moveTo>
                    <a:pt x="1782699" y="0"/>
                  </a:moveTo>
                  <a:lnTo>
                    <a:pt x="120777" y="0"/>
                  </a:lnTo>
                  <a:lnTo>
                    <a:pt x="73777" y="9495"/>
                  </a:lnTo>
                  <a:lnTo>
                    <a:pt x="35385" y="35385"/>
                  </a:lnTo>
                  <a:lnTo>
                    <a:pt x="9495" y="73777"/>
                  </a:lnTo>
                  <a:lnTo>
                    <a:pt x="0" y="120776"/>
                  </a:lnTo>
                  <a:lnTo>
                    <a:pt x="0" y="1087856"/>
                  </a:lnTo>
                  <a:lnTo>
                    <a:pt x="9495" y="1134904"/>
                  </a:lnTo>
                  <a:lnTo>
                    <a:pt x="35385" y="1173327"/>
                  </a:lnTo>
                  <a:lnTo>
                    <a:pt x="73777" y="1199234"/>
                  </a:lnTo>
                  <a:lnTo>
                    <a:pt x="120777" y="1208735"/>
                  </a:lnTo>
                  <a:lnTo>
                    <a:pt x="1782699" y="1208735"/>
                  </a:lnTo>
                  <a:lnTo>
                    <a:pt x="1829698" y="1199234"/>
                  </a:lnTo>
                  <a:lnTo>
                    <a:pt x="1868090" y="1173327"/>
                  </a:lnTo>
                  <a:lnTo>
                    <a:pt x="1893980" y="1134904"/>
                  </a:lnTo>
                  <a:lnTo>
                    <a:pt x="1903476" y="1087856"/>
                  </a:lnTo>
                  <a:lnTo>
                    <a:pt x="1903476" y="120776"/>
                  </a:lnTo>
                  <a:lnTo>
                    <a:pt x="1893980" y="73777"/>
                  </a:lnTo>
                  <a:lnTo>
                    <a:pt x="1868090" y="35385"/>
                  </a:lnTo>
                  <a:lnTo>
                    <a:pt x="1829698" y="9495"/>
                  </a:lnTo>
                  <a:lnTo>
                    <a:pt x="1782699" y="0"/>
                  </a:lnTo>
                  <a:close/>
                </a:path>
              </a:pathLst>
            </a:custGeom>
            <a:solidFill>
              <a:srgbClr val="92D050"/>
            </a:solidFill>
          </p:spPr>
          <p:txBody>
            <a:bodyPr wrap="square" lIns="0" tIns="0" rIns="0" bIns="0" rtlCol="0"/>
            <a:lstStyle/>
            <a:p>
              <a:endParaRPr/>
            </a:p>
          </p:txBody>
        </p:sp>
        <p:sp>
          <p:nvSpPr>
            <p:cNvPr id="23" name="object 23"/>
            <p:cNvSpPr/>
            <p:nvPr/>
          </p:nvSpPr>
          <p:spPr>
            <a:xfrm>
              <a:off x="7365110" y="5242433"/>
              <a:ext cx="1903730" cy="1209040"/>
            </a:xfrm>
            <a:custGeom>
              <a:avLst/>
              <a:gdLst/>
              <a:ahLst/>
              <a:cxnLst/>
              <a:rect l="l" t="t" r="r" b="b"/>
              <a:pathLst>
                <a:path w="1903729" h="1209039">
                  <a:moveTo>
                    <a:pt x="0" y="120776"/>
                  </a:moveTo>
                  <a:lnTo>
                    <a:pt x="9495" y="73777"/>
                  </a:lnTo>
                  <a:lnTo>
                    <a:pt x="35385" y="35385"/>
                  </a:lnTo>
                  <a:lnTo>
                    <a:pt x="73777" y="9495"/>
                  </a:lnTo>
                  <a:lnTo>
                    <a:pt x="120777" y="0"/>
                  </a:lnTo>
                  <a:lnTo>
                    <a:pt x="1782699" y="0"/>
                  </a:lnTo>
                  <a:lnTo>
                    <a:pt x="1829698" y="9495"/>
                  </a:lnTo>
                  <a:lnTo>
                    <a:pt x="1868090" y="35385"/>
                  </a:lnTo>
                  <a:lnTo>
                    <a:pt x="1893980" y="73777"/>
                  </a:lnTo>
                  <a:lnTo>
                    <a:pt x="1903476" y="120776"/>
                  </a:lnTo>
                  <a:lnTo>
                    <a:pt x="1903476" y="1087856"/>
                  </a:lnTo>
                  <a:lnTo>
                    <a:pt x="1893980" y="1134904"/>
                  </a:lnTo>
                  <a:lnTo>
                    <a:pt x="1868090" y="1173327"/>
                  </a:lnTo>
                  <a:lnTo>
                    <a:pt x="1829698" y="1199234"/>
                  </a:lnTo>
                  <a:lnTo>
                    <a:pt x="1782699" y="1208735"/>
                  </a:lnTo>
                  <a:lnTo>
                    <a:pt x="120777" y="1208735"/>
                  </a:lnTo>
                  <a:lnTo>
                    <a:pt x="73777" y="1199234"/>
                  </a:lnTo>
                  <a:lnTo>
                    <a:pt x="35385" y="1173327"/>
                  </a:lnTo>
                  <a:lnTo>
                    <a:pt x="9495" y="1134904"/>
                  </a:lnTo>
                  <a:lnTo>
                    <a:pt x="0" y="1087856"/>
                  </a:lnTo>
                  <a:lnTo>
                    <a:pt x="0" y="120776"/>
                  </a:lnTo>
                  <a:close/>
                </a:path>
              </a:pathLst>
            </a:custGeom>
            <a:ln w="19050">
              <a:solidFill>
                <a:srgbClr val="00AF50"/>
              </a:solidFill>
            </a:ln>
          </p:spPr>
          <p:txBody>
            <a:bodyPr wrap="square" lIns="0" tIns="0" rIns="0" bIns="0" rtlCol="0"/>
            <a:lstStyle/>
            <a:p>
              <a:endParaRPr/>
            </a:p>
          </p:txBody>
        </p:sp>
        <p:sp>
          <p:nvSpPr>
            <p:cNvPr id="24" name="object 24"/>
            <p:cNvSpPr/>
            <p:nvPr/>
          </p:nvSpPr>
          <p:spPr>
            <a:xfrm>
              <a:off x="7576565" y="5443347"/>
              <a:ext cx="1903730" cy="1209040"/>
            </a:xfrm>
            <a:custGeom>
              <a:avLst/>
              <a:gdLst/>
              <a:ahLst/>
              <a:cxnLst/>
              <a:rect l="l" t="t" r="r" b="b"/>
              <a:pathLst>
                <a:path w="1903729" h="1209040">
                  <a:moveTo>
                    <a:pt x="1782699" y="0"/>
                  </a:moveTo>
                  <a:lnTo>
                    <a:pt x="120903" y="0"/>
                  </a:lnTo>
                  <a:lnTo>
                    <a:pt x="73830" y="9497"/>
                  </a:lnTo>
                  <a:lnTo>
                    <a:pt x="35401" y="35401"/>
                  </a:lnTo>
                  <a:lnTo>
                    <a:pt x="9497" y="73830"/>
                  </a:lnTo>
                  <a:lnTo>
                    <a:pt x="0" y="120903"/>
                  </a:lnTo>
                  <a:lnTo>
                    <a:pt x="0" y="1087869"/>
                  </a:lnTo>
                  <a:lnTo>
                    <a:pt x="9497" y="1134922"/>
                  </a:lnTo>
                  <a:lnTo>
                    <a:pt x="35401" y="1173345"/>
                  </a:lnTo>
                  <a:lnTo>
                    <a:pt x="73830" y="1199249"/>
                  </a:lnTo>
                  <a:lnTo>
                    <a:pt x="120903" y="1208747"/>
                  </a:lnTo>
                  <a:lnTo>
                    <a:pt x="1782699" y="1208747"/>
                  </a:lnTo>
                  <a:lnTo>
                    <a:pt x="1829772" y="1199249"/>
                  </a:lnTo>
                  <a:lnTo>
                    <a:pt x="1868201" y="1173345"/>
                  </a:lnTo>
                  <a:lnTo>
                    <a:pt x="1894105" y="1134922"/>
                  </a:lnTo>
                  <a:lnTo>
                    <a:pt x="1903602" y="1087869"/>
                  </a:lnTo>
                  <a:lnTo>
                    <a:pt x="1903602" y="120903"/>
                  </a:lnTo>
                  <a:lnTo>
                    <a:pt x="1894105" y="73830"/>
                  </a:lnTo>
                  <a:lnTo>
                    <a:pt x="1868201" y="35401"/>
                  </a:lnTo>
                  <a:lnTo>
                    <a:pt x="1829772" y="9497"/>
                  </a:lnTo>
                  <a:lnTo>
                    <a:pt x="1782699" y="0"/>
                  </a:lnTo>
                  <a:close/>
                </a:path>
              </a:pathLst>
            </a:custGeom>
            <a:solidFill>
              <a:srgbClr val="FFFFFF">
                <a:alpha val="90194"/>
              </a:srgbClr>
            </a:solidFill>
          </p:spPr>
          <p:txBody>
            <a:bodyPr wrap="square" lIns="0" tIns="0" rIns="0" bIns="0" rtlCol="0"/>
            <a:lstStyle/>
            <a:p>
              <a:endParaRPr/>
            </a:p>
          </p:txBody>
        </p:sp>
        <p:sp>
          <p:nvSpPr>
            <p:cNvPr id="25" name="object 25"/>
            <p:cNvSpPr/>
            <p:nvPr/>
          </p:nvSpPr>
          <p:spPr>
            <a:xfrm>
              <a:off x="7576565" y="5443347"/>
              <a:ext cx="1903730" cy="1209040"/>
            </a:xfrm>
            <a:custGeom>
              <a:avLst/>
              <a:gdLst/>
              <a:ahLst/>
              <a:cxnLst/>
              <a:rect l="l" t="t" r="r" b="b"/>
              <a:pathLst>
                <a:path w="1903729" h="1209040">
                  <a:moveTo>
                    <a:pt x="0" y="120903"/>
                  </a:moveTo>
                  <a:lnTo>
                    <a:pt x="9497" y="73830"/>
                  </a:lnTo>
                  <a:lnTo>
                    <a:pt x="35401" y="35401"/>
                  </a:lnTo>
                  <a:lnTo>
                    <a:pt x="73830" y="9497"/>
                  </a:lnTo>
                  <a:lnTo>
                    <a:pt x="120903" y="0"/>
                  </a:lnTo>
                  <a:lnTo>
                    <a:pt x="1782699" y="0"/>
                  </a:lnTo>
                  <a:lnTo>
                    <a:pt x="1829772" y="9497"/>
                  </a:lnTo>
                  <a:lnTo>
                    <a:pt x="1868201" y="35401"/>
                  </a:lnTo>
                  <a:lnTo>
                    <a:pt x="1894105" y="73830"/>
                  </a:lnTo>
                  <a:lnTo>
                    <a:pt x="1903602" y="120903"/>
                  </a:lnTo>
                  <a:lnTo>
                    <a:pt x="1903602" y="1087869"/>
                  </a:lnTo>
                  <a:lnTo>
                    <a:pt x="1894105" y="1134922"/>
                  </a:lnTo>
                  <a:lnTo>
                    <a:pt x="1868201" y="1173345"/>
                  </a:lnTo>
                  <a:lnTo>
                    <a:pt x="1829772" y="1199249"/>
                  </a:lnTo>
                  <a:lnTo>
                    <a:pt x="1782699" y="1208747"/>
                  </a:lnTo>
                  <a:lnTo>
                    <a:pt x="120903" y="1208747"/>
                  </a:lnTo>
                  <a:lnTo>
                    <a:pt x="73830" y="1199249"/>
                  </a:lnTo>
                  <a:lnTo>
                    <a:pt x="35401" y="1173345"/>
                  </a:lnTo>
                  <a:lnTo>
                    <a:pt x="9497" y="1134922"/>
                  </a:lnTo>
                  <a:lnTo>
                    <a:pt x="0" y="1087869"/>
                  </a:lnTo>
                  <a:lnTo>
                    <a:pt x="0" y="120903"/>
                  </a:lnTo>
                  <a:close/>
                </a:path>
              </a:pathLst>
            </a:custGeom>
            <a:ln w="19050">
              <a:solidFill>
                <a:srgbClr val="00AF50"/>
              </a:solidFill>
            </a:ln>
          </p:spPr>
          <p:txBody>
            <a:bodyPr wrap="square" lIns="0" tIns="0" rIns="0" bIns="0" rtlCol="0"/>
            <a:lstStyle/>
            <a:p>
              <a:endParaRPr/>
            </a:p>
          </p:txBody>
        </p:sp>
      </p:grpSp>
      <p:sp>
        <p:nvSpPr>
          <p:cNvPr id="26" name="object 26"/>
          <p:cNvSpPr txBox="1"/>
          <p:nvPr/>
        </p:nvSpPr>
        <p:spPr>
          <a:xfrm>
            <a:off x="7790815" y="5833059"/>
            <a:ext cx="1476375" cy="360680"/>
          </a:xfrm>
          <a:prstGeom prst="rect">
            <a:avLst/>
          </a:prstGeom>
        </p:spPr>
        <p:txBody>
          <a:bodyPr vert="horz" wrap="square" lIns="0" tIns="12065" rIns="0" bIns="0" rtlCol="0">
            <a:spAutoFit/>
          </a:bodyPr>
          <a:lstStyle/>
          <a:p>
            <a:pPr marL="12700">
              <a:lnSpc>
                <a:spcPct val="100000"/>
              </a:lnSpc>
              <a:spcBef>
                <a:spcPts val="95"/>
              </a:spcBef>
            </a:pPr>
            <a:r>
              <a:rPr sz="2200" spc="75" dirty="0">
                <a:solidFill>
                  <a:srgbClr val="00AF50"/>
                </a:solidFill>
                <a:latin typeface="Calibri"/>
                <a:cs typeface="Calibri"/>
              </a:rPr>
              <a:t>sociological</a:t>
            </a:r>
            <a:endParaRPr sz="2200">
              <a:latin typeface="Calibri"/>
              <a:cs typeface="Calibri"/>
            </a:endParaRPr>
          </a:p>
        </p:txBody>
      </p:sp>
      <p:sp>
        <p:nvSpPr>
          <p:cNvPr id="27" name="object 27"/>
          <p:cNvSpPr txBox="1"/>
          <p:nvPr/>
        </p:nvSpPr>
        <p:spPr>
          <a:xfrm>
            <a:off x="9560179" y="6399072"/>
            <a:ext cx="1688464" cy="300355"/>
          </a:xfrm>
          <a:prstGeom prst="rect">
            <a:avLst/>
          </a:prstGeom>
        </p:spPr>
        <p:txBody>
          <a:bodyPr vert="horz" wrap="square" lIns="0" tIns="12700" rIns="0" bIns="0" rtlCol="0">
            <a:spAutoFit/>
          </a:bodyPr>
          <a:lstStyle/>
          <a:p>
            <a:pPr marL="12700">
              <a:lnSpc>
                <a:spcPct val="100000"/>
              </a:lnSpc>
              <a:spcBef>
                <a:spcPts val="100"/>
              </a:spcBef>
            </a:pPr>
            <a:r>
              <a:rPr sz="1800" spc="-10" dirty="0">
                <a:solidFill>
                  <a:srgbClr val="275217"/>
                </a:solidFill>
                <a:latin typeface="Arial"/>
                <a:cs typeface="Arial"/>
              </a:rPr>
              <a:t>(Source:</a:t>
            </a:r>
            <a:r>
              <a:rPr sz="1800" spc="-60" dirty="0">
                <a:solidFill>
                  <a:srgbClr val="275217"/>
                </a:solidFill>
                <a:latin typeface="Arial"/>
                <a:cs typeface="Arial"/>
              </a:rPr>
              <a:t> </a:t>
            </a:r>
            <a:r>
              <a:rPr sz="1800" spc="-10" dirty="0">
                <a:solidFill>
                  <a:srgbClr val="275217"/>
                </a:solidFill>
                <a:latin typeface="Arial"/>
                <a:cs typeface="Arial"/>
              </a:rPr>
              <a:t>Author)</a:t>
            </a:r>
            <a:endParaRPr sz="1800">
              <a:latin typeface="Arial"/>
              <a:cs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464921" y="79070"/>
            <a:ext cx="4997450" cy="697230"/>
          </a:xfrm>
          <a:prstGeom prst="rect">
            <a:avLst/>
          </a:prstGeom>
        </p:spPr>
        <p:txBody>
          <a:bodyPr vert="horz" wrap="square" lIns="0" tIns="13335" rIns="0" bIns="0" rtlCol="0">
            <a:spAutoFit/>
          </a:bodyPr>
          <a:lstStyle/>
          <a:p>
            <a:pPr marL="12700">
              <a:lnSpc>
                <a:spcPct val="100000"/>
              </a:lnSpc>
              <a:spcBef>
                <a:spcPts val="105"/>
              </a:spcBef>
            </a:pPr>
            <a:r>
              <a:rPr dirty="0">
                <a:solidFill>
                  <a:schemeClr val="tx1"/>
                </a:solidFill>
                <a:latin typeface="Calibri"/>
                <a:cs typeface="Calibri"/>
              </a:rPr>
              <a:t>Behavioural</a:t>
            </a:r>
            <a:r>
              <a:rPr spc="-5" dirty="0">
                <a:solidFill>
                  <a:schemeClr val="tx1"/>
                </a:solidFill>
                <a:latin typeface="Calibri"/>
                <a:cs typeface="Calibri"/>
              </a:rPr>
              <a:t> </a:t>
            </a:r>
            <a:r>
              <a:rPr spc="-10" dirty="0">
                <a:solidFill>
                  <a:schemeClr val="tx1"/>
                </a:solidFill>
                <a:latin typeface="Calibri"/>
                <a:cs typeface="Calibri"/>
              </a:rPr>
              <a:t>Theories</a:t>
            </a:r>
          </a:p>
        </p:txBody>
      </p:sp>
      <p:sp>
        <p:nvSpPr>
          <p:cNvPr id="3" name="object 3"/>
          <p:cNvSpPr/>
          <p:nvPr/>
        </p:nvSpPr>
        <p:spPr>
          <a:xfrm>
            <a:off x="477634" y="678687"/>
            <a:ext cx="4971415" cy="13970"/>
          </a:xfrm>
          <a:custGeom>
            <a:avLst/>
            <a:gdLst/>
            <a:ahLst/>
            <a:cxnLst/>
            <a:rect l="l" t="t" r="r" b="b"/>
            <a:pathLst>
              <a:path w="4971415" h="13970">
                <a:moveTo>
                  <a:pt x="4971300" y="0"/>
                </a:moveTo>
                <a:lnTo>
                  <a:pt x="0" y="0"/>
                </a:lnTo>
                <a:lnTo>
                  <a:pt x="0" y="13715"/>
                </a:lnTo>
                <a:lnTo>
                  <a:pt x="4971300" y="13715"/>
                </a:lnTo>
                <a:lnTo>
                  <a:pt x="4971300" y="0"/>
                </a:lnTo>
                <a:close/>
              </a:path>
            </a:pathLst>
          </a:custGeom>
          <a:solidFill>
            <a:srgbClr val="FFFFFF"/>
          </a:solidFill>
        </p:spPr>
        <p:txBody>
          <a:bodyPr wrap="square" lIns="0" tIns="0" rIns="0" bIns="0" rtlCol="0"/>
          <a:lstStyle/>
          <a:p>
            <a:endParaRPr/>
          </a:p>
        </p:txBody>
      </p:sp>
      <p:sp>
        <p:nvSpPr>
          <p:cNvPr id="4" name="object 4"/>
          <p:cNvSpPr/>
          <p:nvPr/>
        </p:nvSpPr>
        <p:spPr>
          <a:xfrm>
            <a:off x="10198607" y="0"/>
            <a:ext cx="1155700" cy="625475"/>
          </a:xfrm>
          <a:custGeom>
            <a:avLst/>
            <a:gdLst/>
            <a:ahLst/>
            <a:cxnLst/>
            <a:rect l="l" t="t" r="r" b="b"/>
            <a:pathLst>
              <a:path w="1155700" h="625475">
                <a:moveTo>
                  <a:pt x="1150366" y="0"/>
                </a:moveTo>
                <a:lnTo>
                  <a:pt x="4825" y="0"/>
                </a:lnTo>
                <a:lnTo>
                  <a:pt x="0" y="47498"/>
                </a:lnTo>
                <a:lnTo>
                  <a:pt x="1915" y="94855"/>
                </a:lnTo>
                <a:lnTo>
                  <a:pt x="7562" y="141159"/>
                </a:lnTo>
                <a:lnTo>
                  <a:pt x="16792" y="186260"/>
                </a:lnTo>
                <a:lnTo>
                  <a:pt x="29455" y="230011"/>
                </a:lnTo>
                <a:lnTo>
                  <a:pt x="45404" y="272262"/>
                </a:lnTo>
                <a:lnTo>
                  <a:pt x="64489" y="312864"/>
                </a:lnTo>
                <a:lnTo>
                  <a:pt x="86561" y="351670"/>
                </a:lnTo>
                <a:lnTo>
                  <a:pt x="111471" y="388530"/>
                </a:lnTo>
                <a:lnTo>
                  <a:pt x="139071" y="423296"/>
                </a:lnTo>
                <a:lnTo>
                  <a:pt x="169211" y="455818"/>
                </a:lnTo>
                <a:lnTo>
                  <a:pt x="201743" y="485949"/>
                </a:lnTo>
                <a:lnTo>
                  <a:pt x="236518" y="513540"/>
                </a:lnTo>
                <a:lnTo>
                  <a:pt x="273387" y="538441"/>
                </a:lnTo>
                <a:lnTo>
                  <a:pt x="312201" y="560505"/>
                </a:lnTo>
                <a:lnTo>
                  <a:pt x="352811" y="579582"/>
                </a:lnTo>
                <a:lnTo>
                  <a:pt x="395069" y="595524"/>
                </a:lnTo>
                <a:lnTo>
                  <a:pt x="438825" y="608182"/>
                </a:lnTo>
                <a:lnTo>
                  <a:pt x="483931" y="617408"/>
                </a:lnTo>
                <a:lnTo>
                  <a:pt x="530237" y="623052"/>
                </a:lnTo>
                <a:lnTo>
                  <a:pt x="577596" y="624966"/>
                </a:lnTo>
                <a:lnTo>
                  <a:pt x="624971" y="623052"/>
                </a:lnTo>
                <a:lnTo>
                  <a:pt x="671291" y="617408"/>
                </a:lnTo>
                <a:lnTo>
                  <a:pt x="716407" y="608182"/>
                </a:lnTo>
                <a:lnTo>
                  <a:pt x="760171" y="595524"/>
                </a:lnTo>
                <a:lnTo>
                  <a:pt x="802433" y="579582"/>
                </a:lnTo>
                <a:lnTo>
                  <a:pt x="843046" y="560505"/>
                </a:lnTo>
                <a:lnTo>
                  <a:pt x="881860" y="538441"/>
                </a:lnTo>
                <a:lnTo>
                  <a:pt x="918728" y="513540"/>
                </a:lnTo>
                <a:lnTo>
                  <a:pt x="953500" y="485949"/>
                </a:lnTo>
                <a:lnTo>
                  <a:pt x="986028" y="455818"/>
                </a:lnTo>
                <a:lnTo>
                  <a:pt x="1016163" y="423296"/>
                </a:lnTo>
                <a:lnTo>
                  <a:pt x="1043757" y="388530"/>
                </a:lnTo>
                <a:lnTo>
                  <a:pt x="1068661" y="351670"/>
                </a:lnTo>
                <a:lnTo>
                  <a:pt x="1090726" y="312864"/>
                </a:lnTo>
                <a:lnTo>
                  <a:pt x="1109805" y="272262"/>
                </a:lnTo>
                <a:lnTo>
                  <a:pt x="1125748" y="230011"/>
                </a:lnTo>
                <a:lnTo>
                  <a:pt x="1138407" y="186260"/>
                </a:lnTo>
                <a:lnTo>
                  <a:pt x="1147632" y="141159"/>
                </a:lnTo>
                <a:lnTo>
                  <a:pt x="1153277" y="94855"/>
                </a:lnTo>
                <a:lnTo>
                  <a:pt x="1155192" y="47498"/>
                </a:lnTo>
                <a:lnTo>
                  <a:pt x="1150366" y="0"/>
                </a:lnTo>
                <a:close/>
              </a:path>
            </a:pathLst>
          </a:custGeom>
          <a:solidFill>
            <a:srgbClr val="9F2B92">
              <a:alpha val="94900"/>
            </a:srgbClr>
          </a:solidFill>
        </p:spPr>
        <p:txBody>
          <a:bodyPr wrap="square" lIns="0" tIns="0" rIns="0" bIns="0" rtlCol="0"/>
          <a:lstStyle/>
          <a:p>
            <a:endParaRPr/>
          </a:p>
        </p:txBody>
      </p:sp>
      <p:sp>
        <p:nvSpPr>
          <p:cNvPr id="5" name="object 5"/>
          <p:cNvSpPr txBox="1"/>
          <p:nvPr/>
        </p:nvSpPr>
        <p:spPr>
          <a:xfrm>
            <a:off x="78739" y="1004696"/>
            <a:ext cx="5664835" cy="3470910"/>
          </a:xfrm>
          <a:prstGeom prst="rect">
            <a:avLst/>
          </a:prstGeom>
        </p:spPr>
        <p:txBody>
          <a:bodyPr vert="horz" wrap="square" lIns="0" tIns="48260" rIns="0" bIns="0" rtlCol="0">
            <a:spAutoFit/>
          </a:bodyPr>
          <a:lstStyle/>
          <a:p>
            <a:pPr marL="241300" marR="87630" indent="-228600">
              <a:lnSpc>
                <a:spcPct val="90000"/>
              </a:lnSpc>
              <a:spcBef>
                <a:spcPts val="380"/>
              </a:spcBef>
              <a:buFont typeface="Arial"/>
              <a:buChar char="•"/>
              <a:tabLst>
                <a:tab pos="241300" algn="l"/>
              </a:tabLst>
            </a:pPr>
            <a:r>
              <a:rPr sz="2300" dirty="0">
                <a:latin typeface="Calibri"/>
                <a:cs typeface="Calibri"/>
              </a:rPr>
              <a:t>The</a:t>
            </a:r>
            <a:r>
              <a:rPr sz="2300" spc="40" dirty="0">
                <a:latin typeface="Calibri"/>
                <a:cs typeface="Calibri"/>
              </a:rPr>
              <a:t> </a:t>
            </a:r>
            <a:r>
              <a:rPr sz="2300" spc="65" dirty="0">
                <a:latin typeface="Calibri"/>
                <a:cs typeface="Calibri"/>
              </a:rPr>
              <a:t>Health</a:t>
            </a:r>
            <a:r>
              <a:rPr sz="2300" spc="45" dirty="0">
                <a:latin typeface="Calibri"/>
                <a:cs typeface="Calibri"/>
              </a:rPr>
              <a:t> </a:t>
            </a:r>
            <a:r>
              <a:rPr sz="2300" dirty="0">
                <a:latin typeface="Calibri"/>
                <a:cs typeface="Calibri"/>
              </a:rPr>
              <a:t>Belief</a:t>
            </a:r>
            <a:r>
              <a:rPr sz="2300" spc="55" dirty="0">
                <a:latin typeface="Calibri"/>
                <a:cs typeface="Calibri"/>
              </a:rPr>
              <a:t> </a:t>
            </a:r>
            <a:r>
              <a:rPr sz="2300" dirty="0">
                <a:latin typeface="Calibri"/>
                <a:cs typeface="Calibri"/>
              </a:rPr>
              <a:t>Model</a:t>
            </a:r>
            <a:r>
              <a:rPr sz="2300" spc="40" dirty="0">
                <a:latin typeface="Calibri"/>
                <a:cs typeface="Calibri"/>
              </a:rPr>
              <a:t> </a:t>
            </a:r>
            <a:r>
              <a:rPr sz="2300" dirty="0">
                <a:latin typeface="Calibri"/>
                <a:cs typeface="Calibri"/>
              </a:rPr>
              <a:t>(HBM)</a:t>
            </a:r>
            <a:r>
              <a:rPr sz="2300" spc="35" dirty="0">
                <a:latin typeface="Calibri"/>
                <a:cs typeface="Calibri"/>
              </a:rPr>
              <a:t> </a:t>
            </a:r>
            <a:r>
              <a:rPr sz="2300" spc="95" dirty="0">
                <a:latin typeface="Calibri"/>
                <a:cs typeface="Calibri"/>
              </a:rPr>
              <a:t>addresses </a:t>
            </a:r>
            <a:r>
              <a:rPr sz="2300" dirty="0">
                <a:latin typeface="Calibri"/>
                <a:cs typeface="Calibri"/>
              </a:rPr>
              <a:t>low </a:t>
            </a:r>
            <a:r>
              <a:rPr sz="2300" spc="45" dirty="0">
                <a:latin typeface="Calibri"/>
                <a:cs typeface="Calibri"/>
              </a:rPr>
              <a:t>perceived</a:t>
            </a:r>
            <a:r>
              <a:rPr sz="2300" dirty="0">
                <a:latin typeface="Calibri"/>
                <a:cs typeface="Calibri"/>
              </a:rPr>
              <a:t> </a:t>
            </a:r>
            <a:r>
              <a:rPr sz="2300" spc="65" dirty="0">
                <a:latin typeface="Calibri"/>
                <a:cs typeface="Calibri"/>
              </a:rPr>
              <a:t>risk</a:t>
            </a:r>
            <a:r>
              <a:rPr sz="2300" dirty="0">
                <a:latin typeface="Calibri"/>
                <a:cs typeface="Calibri"/>
              </a:rPr>
              <a:t> </a:t>
            </a:r>
            <a:r>
              <a:rPr sz="2300" spc="80" dirty="0">
                <a:latin typeface="Calibri"/>
                <a:cs typeface="Calibri"/>
              </a:rPr>
              <a:t>and</a:t>
            </a:r>
            <a:r>
              <a:rPr sz="2300" spc="-10" dirty="0">
                <a:latin typeface="Calibri"/>
                <a:cs typeface="Calibri"/>
              </a:rPr>
              <a:t> </a:t>
            </a:r>
            <a:r>
              <a:rPr sz="2300" spc="50" dirty="0">
                <a:latin typeface="Calibri"/>
                <a:cs typeface="Calibri"/>
              </a:rPr>
              <a:t>weak</a:t>
            </a:r>
            <a:r>
              <a:rPr sz="2300" spc="10" dirty="0">
                <a:latin typeface="Calibri"/>
                <a:cs typeface="Calibri"/>
              </a:rPr>
              <a:t> </a:t>
            </a:r>
            <a:r>
              <a:rPr sz="2300" dirty="0">
                <a:latin typeface="Calibri"/>
                <a:cs typeface="Calibri"/>
              </a:rPr>
              <a:t>belief</a:t>
            </a:r>
            <a:r>
              <a:rPr sz="2300" spc="-20" dirty="0">
                <a:latin typeface="Calibri"/>
                <a:cs typeface="Calibri"/>
              </a:rPr>
              <a:t> </a:t>
            </a:r>
            <a:r>
              <a:rPr sz="2300" spc="-25" dirty="0">
                <a:latin typeface="Calibri"/>
                <a:cs typeface="Calibri"/>
              </a:rPr>
              <a:t>in </a:t>
            </a:r>
            <a:r>
              <a:rPr sz="2300" spc="55" dirty="0">
                <a:latin typeface="Calibri"/>
                <a:cs typeface="Calibri"/>
              </a:rPr>
              <a:t>benefits</a:t>
            </a:r>
            <a:r>
              <a:rPr sz="2300" spc="-15" dirty="0">
                <a:latin typeface="Calibri"/>
                <a:cs typeface="Calibri"/>
              </a:rPr>
              <a:t> </a:t>
            </a:r>
            <a:r>
              <a:rPr sz="2300" spc="100" dirty="0">
                <a:latin typeface="Calibri"/>
                <a:cs typeface="Calibri"/>
              </a:rPr>
              <a:t>act</a:t>
            </a:r>
            <a:r>
              <a:rPr sz="2300" spc="30" dirty="0">
                <a:latin typeface="Calibri"/>
                <a:cs typeface="Calibri"/>
              </a:rPr>
              <a:t> </a:t>
            </a:r>
            <a:r>
              <a:rPr sz="2300" spc="170" dirty="0">
                <a:latin typeface="Calibri"/>
                <a:cs typeface="Calibri"/>
              </a:rPr>
              <a:t>as</a:t>
            </a:r>
            <a:r>
              <a:rPr sz="2300" spc="20" dirty="0">
                <a:latin typeface="Calibri"/>
                <a:cs typeface="Calibri"/>
              </a:rPr>
              <a:t> </a:t>
            </a:r>
            <a:r>
              <a:rPr sz="2300" dirty="0">
                <a:latin typeface="Calibri"/>
                <a:cs typeface="Calibri"/>
              </a:rPr>
              <a:t>barriers</a:t>
            </a:r>
            <a:r>
              <a:rPr sz="2300" spc="55" dirty="0">
                <a:latin typeface="Calibri"/>
                <a:cs typeface="Calibri"/>
              </a:rPr>
              <a:t> </a:t>
            </a:r>
            <a:r>
              <a:rPr sz="2300" dirty="0">
                <a:latin typeface="Calibri"/>
                <a:cs typeface="Calibri"/>
              </a:rPr>
              <a:t>to</a:t>
            </a:r>
            <a:r>
              <a:rPr sz="2300" spc="30" dirty="0">
                <a:latin typeface="Calibri"/>
                <a:cs typeface="Calibri"/>
              </a:rPr>
              <a:t> </a:t>
            </a:r>
            <a:r>
              <a:rPr sz="2300" dirty="0">
                <a:latin typeface="Calibri"/>
                <a:cs typeface="Calibri"/>
              </a:rPr>
              <a:t>quitting</a:t>
            </a:r>
            <a:r>
              <a:rPr sz="2300" spc="-5" dirty="0">
                <a:latin typeface="Calibri"/>
                <a:cs typeface="Calibri"/>
              </a:rPr>
              <a:t> </a:t>
            </a:r>
            <a:r>
              <a:rPr sz="2300" spc="60" dirty="0">
                <a:latin typeface="Calibri"/>
                <a:cs typeface="Calibri"/>
              </a:rPr>
              <a:t>smoking </a:t>
            </a:r>
            <a:r>
              <a:rPr sz="2300" spc="70" dirty="0">
                <a:latin typeface="Calibri"/>
                <a:cs typeface="Calibri"/>
              </a:rPr>
              <a:t>among</a:t>
            </a:r>
            <a:r>
              <a:rPr sz="2300" spc="30" dirty="0">
                <a:latin typeface="Calibri"/>
                <a:cs typeface="Calibri"/>
              </a:rPr>
              <a:t> </a:t>
            </a:r>
            <a:r>
              <a:rPr sz="2300" dirty="0">
                <a:latin typeface="Calibri"/>
                <a:cs typeface="Calibri"/>
              </a:rPr>
              <a:t>young</a:t>
            </a:r>
            <a:r>
              <a:rPr sz="2300" spc="35" dirty="0">
                <a:latin typeface="Calibri"/>
                <a:cs typeface="Calibri"/>
              </a:rPr>
              <a:t> </a:t>
            </a:r>
            <a:r>
              <a:rPr sz="2300" spc="75" dirty="0">
                <a:latin typeface="Calibri"/>
                <a:cs typeface="Calibri"/>
              </a:rPr>
              <a:t>adults</a:t>
            </a:r>
            <a:r>
              <a:rPr sz="2300" spc="30" dirty="0">
                <a:latin typeface="Calibri"/>
                <a:cs typeface="Calibri"/>
              </a:rPr>
              <a:t> </a:t>
            </a:r>
            <a:r>
              <a:rPr sz="2300" dirty="0">
                <a:latin typeface="Calibri"/>
                <a:cs typeface="Calibri"/>
              </a:rPr>
              <a:t>(Anggreani</a:t>
            </a:r>
            <a:r>
              <a:rPr sz="2300" spc="25" dirty="0">
                <a:latin typeface="Calibri"/>
                <a:cs typeface="Calibri"/>
              </a:rPr>
              <a:t> </a:t>
            </a:r>
            <a:r>
              <a:rPr sz="2300" i="1" dirty="0">
                <a:latin typeface="Calibri"/>
                <a:cs typeface="Calibri"/>
              </a:rPr>
              <a:t>et</a:t>
            </a:r>
            <a:r>
              <a:rPr sz="2300" i="1" spc="45" dirty="0">
                <a:latin typeface="Calibri"/>
                <a:cs typeface="Calibri"/>
              </a:rPr>
              <a:t> </a:t>
            </a:r>
            <a:r>
              <a:rPr sz="2300" i="1" spc="35" dirty="0">
                <a:latin typeface="Calibri"/>
                <a:cs typeface="Calibri"/>
              </a:rPr>
              <a:t>al., </a:t>
            </a:r>
            <a:r>
              <a:rPr sz="2300" spc="-10" dirty="0">
                <a:latin typeface="Calibri"/>
                <a:cs typeface="Calibri"/>
              </a:rPr>
              <a:t>2022).</a:t>
            </a:r>
            <a:endParaRPr sz="2300" dirty="0">
              <a:latin typeface="Calibri"/>
              <a:cs typeface="Calibri"/>
            </a:endParaRPr>
          </a:p>
          <a:p>
            <a:pPr>
              <a:lnSpc>
                <a:spcPct val="100000"/>
              </a:lnSpc>
              <a:spcBef>
                <a:spcPts val="1720"/>
              </a:spcBef>
              <a:buFont typeface="Arial"/>
              <a:buChar char="•"/>
            </a:pPr>
            <a:endParaRPr sz="2300" dirty="0">
              <a:latin typeface="Calibri"/>
              <a:cs typeface="Calibri"/>
            </a:endParaRPr>
          </a:p>
          <a:p>
            <a:pPr marL="241300" marR="5080" indent="-228600" algn="just">
              <a:lnSpc>
                <a:spcPts val="2480"/>
              </a:lnSpc>
              <a:buFont typeface="Arial"/>
              <a:buChar char="•"/>
              <a:tabLst>
                <a:tab pos="241300" algn="l"/>
              </a:tabLst>
            </a:pPr>
            <a:r>
              <a:rPr sz="2300" dirty="0">
                <a:latin typeface="Calibri"/>
                <a:cs typeface="Calibri"/>
              </a:rPr>
              <a:t>The</a:t>
            </a:r>
            <a:r>
              <a:rPr sz="2300" spc="120" dirty="0">
                <a:latin typeface="Calibri"/>
                <a:cs typeface="Calibri"/>
              </a:rPr>
              <a:t> </a:t>
            </a:r>
            <a:r>
              <a:rPr sz="2300" dirty="0">
                <a:latin typeface="Calibri"/>
                <a:cs typeface="Calibri"/>
              </a:rPr>
              <a:t>Transtheoretical</a:t>
            </a:r>
            <a:r>
              <a:rPr sz="2300" spc="140" dirty="0">
                <a:latin typeface="Calibri"/>
                <a:cs typeface="Calibri"/>
              </a:rPr>
              <a:t> </a:t>
            </a:r>
            <a:r>
              <a:rPr sz="2300" dirty="0">
                <a:latin typeface="Calibri"/>
                <a:cs typeface="Calibri"/>
              </a:rPr>
              <a:t>Model</a:t>
            </a:r>
            <a:r>
              <a:rPr sz="2300" spc="120" dirty="0">
                <a:latin typeface="Calibri"/>
                <a:cs typeface="Calibri"/>
              </a:rPr>
              <a:t> </a:t>
            </a:r>
            <a:r>
              <a:rPr sz="2300" spc="-60" dirty="0">
                <a:latin typeface="Calibri"/>
                <a:cs typeface="Calibri"/>
              </a:rPr>
              <a:t>(TTM)</a:t>
            </a:r>
            <a:r>
              <a:rPr sz="2300" spc="130" dirty="0">
                <a:latin typeface="Calibri"/>
                <a:cs typeface="Calibri"/>
              </a:rPr>
              <a:t> </a:t>
            </a:r>
            <a:r>
              <a:rPr sz="2300" spc="-10" dirty="0">
                <a:latin typeface="Calibri"/>
                <a:cs typeface="Calibri"/>
              </a:rPr>
              <a:t>highlights </a:t>
            </a:r>
            <a:r>
              <a:rPr sz="2300" spc="75" dirty="0">
                <a:latin typeface="Calibri"/>
                <a:cs typeface="Calibri"/>
              </a:rPr>
              <a:t>relapse</a:t>
            </a:r>
            <a:r>
              <a:rPr sz="2300" spc="65" dirty="0">
                <a:latin typeface="Calibri"/>
                <a:cs typeface="Calibri"/>
              </a:rPr>
              <a:t> </a:t>
            </a:r>
            <a:r>
              <a:rPr sz="2300" spc="80" dirty="0">
                <a:latin typeface="Calibri"/>
                <a:cs typeface="Calibri"/>
              </a:rPr>
              <a:t>and</a:t>
            </a:r>
            <a:r>
              <a:rPr sz="2300" spc="40" dirty="0">
                <a:latin typeface="Calibri"/>
                <a:cs typeface="Calibri"/>
              </a:rPr>
              <a:t> </a:t>
            </a:r>
            <a:r>
              <a:rPr sz="2300" dirty="0">
                <a:latin typeface="Calibri"/>
                <a:cs typeface="Calibri"/>
              </a:rPr>
              <a:t>difficulty</a:t>
            </a:r>
            <a:r>
              <a:rPr sz="2300" spc="15" dirty="0">
                <a:latin typeface="Calibri"/>
                <a:cs typeface="Calibri"/>
              </a:rPr>
              <a:t> </a:t>
            </a:r>
            <a:r>
              <a:rPr sz="2300" spc="65" dirty="0">
                <a:latin typeface="Calibri"/>
                <a:cs typeface="Calibri"/>
              </a:rPr>
              <a:t>sustaining</a:t>
            </a:r>
            <a:r>
              <a:rPr sz="2300" spc="25" dirty="0">
                <a:latin typeface="Calibri"/>
                <a:cs typeface="Calibri"/>
              </a:rPr>
              <a:t> </a:t>
            </a:r>
            <a:r>
              <a:rPr sz="2300" spc="-10" dirty="0">
                <a:latin typeface="Calibri"/>
                <a:cs typeface="Calibri"/>
              </a:rPr>
              <a:t>motivation </a:t>
            </a:r>
            <a:r>
              <a:rPr sz="2300" spc="170" dirty="0">
                <a:latin typeface="Calibri"/>
                <a:cs typeface="Calibri"/>
              </a:rPr>
              <a:t>as</a:t>
            </a:r>
            <a:r>
              <a:rPr sz="2300" dirty="0">
                <a:latin typeface="Calibri"/>
                <a:cs typeface="Calibri"/>
              </a:rPr>
              <a:t> barriers</a:t>
            </a:r>
            <a:r>
              <a:rPr sz="2300" spc="35" dirty="0">
                <a:latin typeface="Calibri"/>
                <a:cs typeface="Calibri"/>
              </a:rPr>
              <a:t> </a:t>
            </a:r>
            <a:r>
              <a:rPr sz="2300" spc="120" dirty="0">
                <a:latin typeface="Calibri"/>
                <a:cs typeface="Calibri"/>
              </a:rPr>
              <a:t>across</a:t>
            </a:r>
            <a:r>
              <a:rPr sz="2300" spc="15" dirty="0">
                <a:latin typeface="Calibri"/>
                <a:cs typeface="Calibri"/>
              </a:rPr>
              <a:t> </a:t>
            </a:r>
            <a:r>
              <a:rPr sz="2300" spc="85" dirty="0">
                <a:latin typeface="Calibri"/>
                <a:cs typeface="Calibri"/>
              </a:rPr>
              <a:t>stages</a:t>
            </a:r>
            <a:r>
              <a:rPr sz="2300" spc="-10" dirty="0">
                <a:latin typeface="Calibri"/>
                <a:cs typeface="Calibri"/>
              </a:rPr>
              <a:t> </a:t>
            </a:r>
            <a:r>
              <a:rPr sz="2300" dirty="0">
                <a:latin typeface="Calibri"/>
                <a:cs typeface="Calibri"/>
              </a:rPr>
              <a:t>of</a:t>
            </a:r>
            <a:r>
              <a:rPr sz="2300" spc="10" dirty="0">
                <a:latin typeface="Calibri"/>
                <a:cs typeface="Calibri"/>
              </a:rPr>
              <a:t> </a:t>
            </a:r>
            <a:r>
              <a:rPr sz="2300" spc="80" dirty="0">
                <a:latin typeface="Calibri"/>
                <a:cs typeface="Calibri"/>
              </a:rPr>
              <a:t>change</a:t>
            </a:r>
            <a:r>
              <a:rPr sz="2300" spc="-20" dirty="0">
                <a:latin typeface="Calibri"/>
                <a:cs typeface="Calibri"/>
              </a:rPr>
              <a:t> </a:t>
            </a:r>
            <a:r>
              <a:rPr sz="2300" spc="80" dirty="0">
                <a:latin typeface="Calibri"/>
                <a:cs typeface="Calibri"/>
              </a:rPr>
              <a:t>(Chang </a:t>
            </a:r>
            <a:r>
              <a:rPr sz="2300" i="1" dirty="0">
                <a:latin typeface="Calibri"/>
                <a:cs typeface="Calibri"/>
              </a:rPr>
              <a:t>et</a:t>
            </a:r>
            <a:r>
              <a:rPr sz="2300" i="1" spc="-25" dirty="0">
                <a:latin typeface="Calibri"/>
                <a:cs typeface="Calibri"/>
              </a:rPr>
              <a:t> </a:t>
            </a:r>
            <a:r>
              <a:rPr sz="2300" i="1" spc="60" dirty="0">
                <a:latin typeface="Calibri"/>
                <a:cs typeface="Calibri"/>
              </a:rPr>
              <a:t>al.</a:t>
            </a:r>
            <a:r>
              <a:rPr sz="2300" spc="60" dirty="0">
                <a:latin typeface="Calibri"/>
                <a:cs typeface="Calibri"/>
              </a:rPr>
              <a:t>,</a:t>
            </a:r>
            <a:r>
              <a:rPr sz="2300" spc="-20" dirty="0">
                <a:latin typeface="Calibri"/>
                <a:cs typeface="Calibri"/>
              </a:rPr>
              <a:t> </a:t>
            </a:r>
            <a:r>
              <a:rPr sz="2300" spc="-10" dirty="0">
                <a:latin typeface="Calibri"/>
                <a:cs typeface="Calibri"/>
              </a:rPr>
              <a:t>2024).</a:t>
            </a:r>
            <a:endParaRPr sz="2300" dirty="0">
              <a:latin typeface="Calibri"/>
              <a:cs typeface="Calibri"/>
            </a:endParaRPr>
          </a:p>
        </p:txBody>
      </p:sp>
      <p:sp>
        <p:nvSpPr>
          <p:cNvPr id="6" name="object 6"/>
          <p:cNvSpPr txBox="1"/>
          <p:nvPr/>
        </p:nvSpPr>
        <p:spPr>
          <a:xfrm>
            <a:off x="78739" y="4984750"/>
            <a:ext cx="5700395" cy="1638935"/>
          </a:xfrm>
          <a:prstGeom prst="rect">
            <a:avLst/>
          </a:prstGeom>
        </p:spPr>
        <p:txBody>
          <a:bodyPr vert="horz" wrap="square" lIns="0" tIns="53340" rIns="0" bIns="0" rtlCol="0">
            <a:spAutoFit/>
          </a:bodyPr>
          <a:lstStyle/>
          <a:p>
            <a:pPr marL="241300" marR="5080" indent="-228600">
              <a:lnSpc>
                <a:spcPts val="2480"/>
              </a:lnSpc>
              <a:spcBef>
                <a:spcPts val="420"/>
              </a:spcBef>
              <a:buFont typeface="Arial"/>
              <a:buChar char="•"/>
              <a:tabLst>
                <a:tab pos="241300" algn="l"/>
              </a:tabLst>
            </a:pPr>
            <a:r>
              <a:rPr sz="2300" dirty="0">
                <a:latin typeface="Calibri"/>
                <a:cs typeface="Calibri"/>
              </a:rPr>
              <a:t>The</a:t>
            </a:r>
            <a:r>
              <a:rPr sz="2300" spc="55" dirty="0">
                <a:latin typeface="Calibri"/>
                <a:cs typeface="Calibri"/>
              </a:rPr>
              <a:t> </a:t>
            </a:r>
            <a:r>
              <a:rPr sz="2300" dirty="0">
                <a:latin typeface="Calibri"/>
                <a:cs typeface="Calibri"/>
              </a:rPr>
              <a:t>Theory</a:t>
            </a:r>
            <a:r>
              <a:rPr sz="2300" spc="75" dirty="0">
                <a:latin typeface="Calibri"/>
                <a:cs typeface="Calibri"/>
              </a:rPr>
              <a:t> </a:t>
            </a:r>
            <a:r>
              <a:rPr sz="2300" dirty="0">
                <a:latin typeface="Calibri"/>
                <a:cs typeface="Calibri"/>
              </a:rPr>
              <a:t>of</a:t>
            </a:r>
            <a:r>
              <a:rPr sz="2300" spc="75" dirty="0">
                <a:latin typeface="Calibri"/>
                <a:cs typeface="Calibri"/>
              </a:rPr>
              <a:t> Planned</a:t>
            </a:r>
            <a:r>
              <a:rPr sz="2300" spc="40" dirty="0">
                <a:latin typeface="Calibri"/>
                <a:cs typeface="Calibri"/>
              </a:rPr>
              <a:t> </a:t>
            </a:r>
            <a:r>
              <a:rPr sz="2300" dirty="0">
                <a:latin typeface="Calibri"/>
                <a:cs typeface="Calibri"/>
              </a:rPr>
              <a:t>Behaviour</a:t>
            </a:r>
            <a:r>
              <a:rPr sz="2300" spc="70" dirty="0">
                <a:latin typeface="Calibri"/>
                <a:cs typeface="Calibri"/>
              </a:rPr>
              <a:t> </a:t>
            </a:r>
            <a:r>
              <a:rPr sz="2300" spc="-10" dirty="0">
                <a:latin typeface="Calibri"/>
                <a:cs typeface="Calibri"/>
              </a:rPr>
              <a:t>(TPB) </a:t>
            </a:r>
            <a:r>
              <a:rPr sz="2300" spc="75" dirty="0">
                <a:latin typeface="Calibri"/>
                <a:cs typeface="Calibri"/>
              </a:rPr>
              <a:t>explains</a:t>
            </a:r>
            <a:r>
              <a:rPr sz="2300" spc="-10" dirty="0">
                <a:latin typeface="Calibri"/>
                <a:cs typeface="Calibri"/>
              </a:rPr>
              <a:t> </a:t>
            </a:r>
            <a:r>
              <a:rPr sz="2300" dirty="0">
                <a:latin typeface="Calibri"/>
                <a:cs typeface="Calibri"/>
              </a:rPr>
              <a:t>barriers</a:t>
            </a:r>
            <a:r>
              <a:rPr sz="2300" spc="45" dirty="0">
                <a:latin typeface="Calibri"/>
                <a:cs typeface="Calibri"/>
              </a:rPr>
              <a:t> </a:t>
            </a:r>
            <a:r>
              <a:rPr sz="2300" spc="135" dirty="0">
                <a:latin typeface="Calibri"/>
                <a:cs typeface="Calibri"/>
              </a:rPr>
              <a:t>such</a:t>
            </a:r>
            <a:r>
              <a:rPr sz="2300" spc="10" dirty="0">
                <a:latin typeface="Calibri"/>
                <a:cs typeface="Calibri"/>
              </a:rPr>
              <a:t> </a:t>
            </a:r>
            <a:r>
              <a:rPr sz="2300" spc="170" dirty="0">
                <a:latin typeface="Calibri"/>
                <a:cs typeface="Calibri"/>
              </a:rPr>
              <a:t>as</a:t>
            </a:r>
            <a:r>
              <a:rPr sz="2300" spc="35" dirty="0">
                <a:latin typeface="Calibri"/>
                <a:cs typeface="Calibri"/>
              </a:rPr>
              <a:t> </a:t>
            </a:r>
            <a:r>
              <a:rPr sz="2300" dirty="0">
                <a:latin typeface="Calibri"/>
                <a:cs typeface="Calibri"/>
              </a:rPr>
              <a:t>peer</a:t>
            </a:r>
            <a:r>
              <a:rPr sz="2300" spc="20" dirty="0">
                <a:latin typeface="Calibri"/>
                <a:cs typeface="Calibri"/>
              </a:rPr>
              <a:t> </a:t>
            </a:r>
            <a:r>
              <a:rPr sz="2300" spc="65" dirty="0">
                <a:latin typeface="Calibri"/>
                <a:cs typeface="Calibri"/>
              </a:rPr>
              <a:t>pressure</a:t>
            </a:r>
            <a:r>
              <a:rPr sz="2300" spc="45" dirty="0">
                <a:latin typeface="Calibri"/>
                <a:cs typeface="Calibri"/>
              </a:rPr>
              <a:t> </a:t>
            </a:r>
            <a:r>
              <a:rPr sz="2300" spc="55" dirty="0">
                <a:latin typeface="Calibri"/>
                <a:cs typeface="Calibri"/>
              </a:rPr>
              <a:t>and </a:t>
            </a:r>
            <a:r>
              <a:rPr sz="2300" dirty="0">
                <a:latin typeface="Calibri"/>
                <a:cs typeface="Calibri"/>
              </a:rPr>
              <a:t>low</a:t>
            </a:r>
            <a:r>
              <a:rPr sz="2300" spc="60" dirty="0">
                <a:latin typeface="Calibri"/>
                <a:cs typeface="Calibri"/>
              </a:rPr>
              <a:t> </a:t>
            </a:r>
            <a:r>
              <a:rPr sz="2300" spc="80" dirty="0">
                <a:latin typeface="Calibri"/>
                <a:cs typeface="Calibri"/>
              </a:rPr>
              <a:t>confidence</a:t>
            </a:r>
            <a:r>
              <a:rPr sz="2300" spc="15" dirty="0">
                <a:latin typeface="Calibri"/>
                <a:cs typeface="Calibri"/>
              </a:rPr>
              <a:t> </a:t>
            </a:r>
            <a:r>
              <a:rPr sz="2300" dirty="0">
                <a:latin typeface="Calibri"/>
                <a:cs typeface="Calibri"/>
              </a:rPr>
              <a:t>in</a:t>
            </a:r>
            <a:r>
              <a:rPr sz="2300" spc="55" dirty="0">
                <a:latin typeface="Calibri"/>
                <a:cs typeface="Calibri"/>
              </a:rPr>
              <a:t> </a:t>
            </a:r>
            <a:r>
              <a:rPr sz="2300" dirty="0">
                <a:latin typeface="Calibri"/>
                <a:cs typeface="Calibri"/>
              </a:rPr>
              <a:t>quitting</a:t>
            </a:r>
            <a:r>
              <a:rPr sz="2300" spc="10" dirty="0">
                <a:latin typeface="Calibri"/>
                <a:cs typeface="Calibri"/>
              </a:rPr>
              <a:t> </a:t>
            </a:r>
            <a:r>
              <a:rPr sz="2300" dirty="0">
                <a:latin typeface="Calibri"/>
                <a:cs typeface="Calibri"/>
              </a:rPr>
              <a:t>ability,</a:t>
            </a:r>
            <a:r>
              <a:rPr sz="2300" spc="35" dirty="0">
                <a:latin typeface="Calibri"/>
                <a:cs typeface="Calibri"/>
              </a:rPr>
              <a:t> </a:t>
            </a:r>
            <a:r>
              <a:rPr sz="2300" spc="-10" dirty="0">
                <a:latin typeface="Calibri"/>
                <a:cs typeface="Calibri"/>
              </a:rPr>
              <a:t>requiring </a:t>
            </a:r>
            <a:r>
              <a:rPr sz="2300" spc="10" dirty="0">
                <a:latin typeface="Calibri"/>
                <a:cs typeface="Calibri"/>
              </a:rPr>
              <a:t>strategies</a:t>
            </a:r>
            <a:r>
              <a:rPr sz="2300" dirty="0">
                <a:latin typeface="Calibri"/>
                <a:cs typeface="Calibri"/>
              </a:rPr>
              <a:t> </a:t>
            </a:r>
            <a:r>
              <a:rPr sz="2300" spc="10" dirty="0">
                <a:latin typeface="Calibri"/>
                <a:cs typeface="Calibri"/>
              </a:rPr>
              <a:t>to</a:t>
            </a:r>
            <a:r>
              <a:rPr sz="2300" spc="15" dirty="0">
                <a:latin typeface="Calibri"/>
                <a:cs typeface="Calibri"/>
              </a:rPr>
              <a:t> </a:t>
            </a:r>
            <a:r>
              <a:rPr sz="2300" spc="70" dirty="0">
                <a:latin typeface="Calibri"/>
                <a:cs typeface="Calibri"/>
              </a:rPr>
              <a:t>reshape</a:t>
            </a:r>
            <a:r>
              <a:rPr sz="2300" spc="10" dirty="0">
                <a:latin typeface="Calibri"/>
                <a:cs typeface="Calibri"/>
              </a:rPr>
              <a:t> </a:t>
            </a:r>
            <a:r>
              <a:rPr sz="2300" spc="80" dirty="0">
                <a:latin typeface="Calibri"/>
                <a:cs typeface="Calibri"/>
              </a:rPr>
              <a:t>norms</a:t>
            </a:r>
            <a:r>
              <a:rPr sz="2300" spc="10" dirty="0">
                <a:latin typeface="Calibri"/>
                <a:cs typeface="Calibri"/>
              </a:rPr>
              <a:t> </a:t>
            </a:r>
            <a:r>
              <a:rPr sz="2300" spc="80" dirty="0">
                <a:latin typeface="Calibri"/>
                <a:cs typeface="Calibri"/>
              </a:rPr>
              <a:t>and</a:t>
            </a:r>
            <a:r>
              <a:rPr sz="2300" spc="5" dirty="0">
                <a:latin typeface="Calibri"/>
                <a:cs typeface="Calibri"/>
              </a:rPr>
              <a:t> </a:t>
            </a:r>
            <a:r>
              <a:rPr sz="2300" spc="55" dirty="0">
                <a:latin typeface="Calibri"/>
                <a:cs typeface="Calibri"/>
              </a:rPr>
              <a:t>build</a:t>
            </a:r>
            <a:endParaRPr sz="2300">
              <a:latin typeface="Calibri"/>
              <a:cs typeface="Calibri"/>
            </a:endParaRPr>
          </a:p>
          <a:p>
            <a:pPr marL="241300">
              <a:lnSpc>
                <a:spcPts val="2465"/>
              </a:lnSpc>
            </a:pPr>
            <a:r>
              <a:rPr sz="2300" spc="75" dirty="0">
                <a:latin typeface="Calibri"/>
                <a:cs typeface="Calibri"/>
              </a:rPr>
              <a:t>self-efficacy</a:t>
            </a:r>
            <a:r>
              <a:rPr sz="2300" spc="-90" dirty="0">
                <a:latin typeface="Calibri"/>
                <a:cs typeface="Calibri"/>
              </a:rPr>
              <a:t> </a:t>
            </a:r>
            <a:r>
              <a:rPr sz="2300" spc="85" dirty="0">
                <a:latin typeface="Calibri"/>
                <a:cs typeface="Calibri"/>
              </a:rPr>
              <a:t>(Ghasemian</a:t>
            </a:r>
            <a:r>
              <a:rPr sz="2300" spc="-60" dirty="0">
                <a:latin typeface="Calibri"/>
                <a:cs typeface="Calibri"/>
              </a:rPr>
              <a:t> </a:t>
            </a:r>
            <a:r>
              <a:rPr sz="2300" i="1" dirty="0">
                <a:latin typeface="Calibri"/>
                <a:cs typeface="Calibri"/>
              </a:rPr>
              <a:t>et</a:t>
            </a:r>
            <a:r>
              <a:rPr sz="2300" i="1" spc="-35" dirty="0">
                <a:latin typeface="Calibri"/>
                <a:cs typeface="Calibri"/>
              </a:rPr>
              <a:t> </a:t>
            </a:r>
            <a:r>
              <a:rPr sz="2300" i="1" spc="60" dirty="0">
                <a:latin typeface="Calibri"/>
                <a:cs typeface="Calibri"/>
              </a:rPr>
              <a:t>al.</a:t>
            </a:r>
            <a:r>
              <a:rPr sz="2300" spc="60" dirty="0">
                <a:latin typeface="Calibri"/>
                <a:cs typeface="Calibri"/>
              </a:rPr>
              <a:t>,</a:t>
            </a:r>
            <a:r>
              <a:rPr sz="2300" spc="-30" dirty="0">
                <a:latin typeface="Calibri"/>
                <a:cs typeface="Calibri"/>
              </a:rPr>
              <a:t> </a:t>
            </a:r>
            <a:r>
              <a:rPr sz="2300" spc="-10" dirty="0">
                <a:latin typeface="Calibri"/>
                <a:cs typeface="Calibri"/>
              </a:rPr>
              <a:t>2024).</a:t>
            </a:r>
            <a:endParaRPr sz="2300">
              <a:latin typeface="Calibri"/>
              <a:cs typeface="Calibri"/>
            </a:endParaRPr>
          </a:p>
        </p:txBody>
      </p:sp>
      <p:grpSp>
        <p:nvGrpSpPr>
          <p:cNvPr id="7" name="object 7"/>
          <p:cNvGrpSpPr/>
          <p:nvPr/>
        </p:nvGrpSpPr>
        <p:grpSpPr>
          <a:xfrm>
            <a:off x="5868542" y="0"/>
            <a:ext cx="6334125" cy="4942840"/>
            <a:chOff x="5868542" y="0"/>
            <a:chExt cx="6334125" cy="4942840"/>
          </a:xfrm>
        </p:grpSpPr>
        <p:sp>
          <p:nvSpPr>
            <p:cNvPr id="8" name="object 8"/>
            <p:cNvSpPr/>
            <p:nvPr/>
          </p:nvSpPr>
          <p:spPr>
            <a:xfrm>
              <a:off x="6808215" y="3423920"/>
              <a:ext cx="541020" cy="541020"/>
            </a:xfrm>
            <a:custGeom>
              <a:avLst/>
              <a:gdLst/>
              <a:ahLst/>
              <a:cxnLst/>
              <a:rect l="l" t="t" r="r" b="b"/>
              <a:pathLst>
                <a:path w="541020" h="541020">
                  <a:moveTo>
                    <a:pt x="0" y="270509"/>
                  </a:moveTo>
                  <a:lnTo>
                    <a:pt x="4355" y="221897"/>
                  </a:lnTo>
                  <a:lnTo>
                    <a:pt x="16913" y="176139"/>
                  </a:lnTo>
                  <a:lnTo>
                    <a:pt x="36909" y="133999"/>
                  </a:lnTo>
                  <a:lnTo>
                    <a:pt x="63582" y="96243"/>
                  </a:lnTo>
                  <a:lnTo>
                    <a:pt x="96168" y="63635"/>
                  </a:lnTo>
                  <a:lnTo>
                    <a:pt x="133905" y="36942"/>
                  </a:lnTo>
                  <a:lnTo>
                    <a:pt x="176028" y="16929"/>
                  </a:lnTo>
                  <a:lnTo>
                    <a:pt x="221775" y="4359"/>
                  </a:lnTo>
                  <a:lnTo>
                    <a:pt x="270382" y="0"/>
                  </a:lnTo>
                  <a:lnTo>
                    <a:pt x="318990" y="4359"/>
                  </a:lnTo>
                  <a:lnTo>
                    <a:pt x="364737" y="16929"/>
                  </a:lnTo>
                  <a:lnTo>
                    <a:pt x="406860" y="36942"/>
                  </a:lnTo>
                  <a:lnTo>
                    <a:pt x="444597" y="63635"/>
                  </a:lnTo>
                  <a:lnTo>
                    <a:pt x="477183" y="96243"/>
                  </a:lnTo>
                  <a:lnTo>
                    <a:pt x="503856" y="133999"/>
                  </a:lnTo>
                  <a:lnTo>
                    <a:pt x="523852" y="176139"/>
                  </a:lnTo>
                  <a:lnTo>
                    <a:pt x="536410" y="221897"/>
                  </a:lnTo>
                  <a:lnTo>
                    <a:pt x="540765" y="270509"/>
                  </a:lnTo>
                  <a:lnTo>
                    <a:pt x="536410" y="319084"/>
                  </a:lnTo>
                  <a:lnTo>
                    <a:pt x="523852" y="364813"/>
                  </a:lnTo>
                  <a:lnTo>
                    <a:pt x="503856" y="406931"/>
                  </a:lnTo>
                  <a:lnTo>
                    <a:pt x="477183" y="444671"/>
                  </a:lnTo>
                  <a:lnTo>
                    <a:pt x="444597" y="477268"/>
                  </a:lnTo>
                  <a:lnTo>
                    <a:pt x="406860" y="503954"/>
                  </a:lnTo>
                  <a:lnTo>
                    <a:pt x="364737" y="523965"/>
                  </a:lnTo>
                  <a:lnTo>
                    <a:pt x="318990" y="536533"/>
                  </a:lnTo>
                  <a:lnTo>
                    <a:pt x="270382" y="540892"/>
                  </a:lnTo>
                  <a:lnTo>
                    <a:pt x="221775" y="536533"/>
                  </a:lnTo>
                  <a:lnTo>
                    <a:pt x="176028" y="523965"/>
                  </a:lnTo>
                  <a:lnTo>
                    <a:pt x="133905" y="503954"/>
                  </a:lnTo>
                  <a:lnTo>
                    <a:pt x="96168" y="477268"/>
                  </a:lnTo>
                  <a:lnTo>
                    <a:pt x="63582" y="444671"/>
                  </a:lnTo>
                  <a:lnTo>
                    <a:pt x="36909" y="406931"/>
                  </a:lnTo>
                  <a:lnTo>
                    <a:pt x="16913" y="364813"/>
                  </a:lnTo>
                  <a:lnTo>
                    <a:pt x="4355" y="319084"/>
                  </a:lnTo>
                  <a:lnTo>
                    <a:pt x="0" y="270509"/>
                  </a:lnTo>
                  <a:close/>
                </a:path>
              </a:pathLst>
            </a:custGeom>
            <a:ln w="127000">
              <a:solidFill>
                <a:srgbClr val="9F2B92"/>
              </a:solidFill>
            </a:ln>
          </p:spPr>
          <p:txBody>
            <a:bodyPr wrap="square" lIns="0" tIns="0" rIns="0" bIns="0" rtlCol="0"/>
            <a:lstStyle/>
            <a:p>
              <a:endParaRPr/>
            </a:p>
          </p:txBody>
        </p:sp>
        <p:pic>
          <p:nvPicPr>
            <p:cNvPr id="9" name="object 9"/>
            <p:cNvPicPr/>
            <p:nvPr/>
          </p:nvPicPr>
          <p:blipFill>
            <a:blip r:embed="rId2" cstate="print"/>
            <a:stretch>
              <a:fillRect/>
            </a:stretch>
          </p:blipFill>
          <p:spPr>
            <a:xfrm>
              <a:off x="5868542" y="1222502"/>
              <a:ext cx="6323457" cy="3720084"/>
            </a:xfrm>
            <a:prstGeom prst="rect">
              <a:avLst/>
            </a:prstGeom>
          </p:spPr>
        </p:pic>
        <p:sp>
          <p:nvSpPr>
            <p:cNvPr id="10" name="object 10"/>
            <p:cNvSpPr/>
            <p:nvPr/>
          </p:nvSpPr>
          <p:spPr>
            <a:xfrm>
              <a:off x="6749541" y="0"/>
              <a:ext cx="2066925" cy="1622425"/>
            </a:xfrm>
            <a:custGeom>
              <a:avLst/>
              <a:gdLst/>
              <a:ahLst/>
              <a:cxnLst/>
              <a:rect l="l" t="t" r="r" b="b"/>
              <a:pathLst>
                <a:path w="2066925" h="1622425">
                  <a:moveTo>
                    <a:pt x="1374902" y="0"/>
                  </a:moveTo>
                  <a:lnTo>
                    <a:pt x="1127632" y="0"/>
                  </a:lnTo>
                  <a:lnTo>
                    <a:pt x="1881377" y="435990"/>
                  </a:lnTo>
                  <a:lnTo>
                    <a:pt x="123825" y="1452626"/>
                  </a:lnTo>
                  <a:lnTo>
                    <a:pt x="123825" y="0"/>
                  </a:lnTo>
                  <a:lnTo>
                    <a:pt x="0" y="0"/>
                  </a:lnTo>
                  <a:lnTo>
                    <a:pt x="0" y="1559940"/>
                  </a:lnTo>
                  <a:lnTo>
                    <a:pt x="4879" y="1584037"/>
                  </a:lnTo>
                  <a:lnTo>
                    <a:pt x="18176" y="1603740"/>
                  </a:lnTo>
                  <a:lnTo>
                    <a:pt x="37879" y="1617037"/>
                  </a:lnTo>
                  <a:lnTo>
                    <a:pt x="61975" y="1621916"/>
                  </a:lnTo>
                  <a:lnTo>
                    <a:pt x="70103" y="1621375"/>
                  </a:lnTo>
                  <a:lnTo>
                    <a:pt x="2036063" y="489585"/>
                  </a:lnTo>
                  <a:lnTo>
                    <a:pt x="2066532" y="443690"/>
                  </a:lnTo>
                  <a:lnTo>
                    <a:pt x="2064892" y="420020"/>
                  </a:lnTo>
                  <a:lnTo>
                    <a:pt x="2054490" y="398684"/>
                  </a:lnTo>
                  <a:lnTo>
                    <a:pt x="2036063" y="382397"/>
                  </a:lnTo>
                  <a:lnTo>
                    <a:pt x="1374902" y="0"/>
                  </a:lnTo>
                  <a:close/>
                </a:path>
              </a:pathLst>
            </a:custGeom>
            <a:solidFill>
              <a:srgbClr val="4EA72D"/>
            </a:solidFill>
          </p:spPr>
          <p:txBody>
            <a:bodyPr wrap="square" lIns="0" tIns="0" rIns="0" bIns="0" rtlCol="0"/>
            <a:lstStyle/>
            <a:p>
              <a:endParaRPr/>
            </a:p>
          </p:txBody>
        </p:sp>
        <p:sp>
          <p:nvSpPr>
            <p:cNvPr id="11" name="object 11"/>
            <p:cNvSpPr/>
            <p:nvPr/>
          </p:nvSpPr>
          <p:spPr>
            <a:xfrm>
              <a:off x="12138786" y="1027938"/>
              <a:ext cx="0" cy="1597660"/>
            </a:xfrm>
            <a:custGeom>
              <a:avLst/>
              <a:gdLst/>
              <a:ahLst/>
              <a:cxnLst/>
              <a:rect l="l" t="t" r="r" b="b"/>
              <a:pathLst>
                <a:path h="1597660">
                  <a:moveTo>
                    <a:pt x="0" y="0"/>
                  </a:moveTo>
                  <a:lnTo>
                    <a:pt x="0" y="1597660"/>
                  </a:lnTo>
                </a:path>
              </a:pathLst>
            </a:custGeom>
            <a:ln w="127000">
              <a:solidFill>
                <a:srgbClr val="0E9ED4"/>
              </a:solidFill>
              <a:prstDash val="dash"/>
            </a:ln>
          </p:spPr>
          <p:txBody>
            <a:bodyPr wrap="square" lIns="0" tIns="0" rIns="0" bIns="0" rtlCol="0"/>
            <a:lstStyle/>
            <a:p>
              <a:endParaRPr/>
            </a:p>
          </p:txBody>
        </p:sp>
      </p:grpSp>
      <p:grpSp>
        <p:nvGrpSpPr>
          <p:cNvPr id="12" name="object 12"/>
          <p:cNvGrpSpPr/>
          <p:nvPr/>
        </p:nvGrpSpPr>
        <p:grpSpPr>
          <a:xfrm>
            <a:off x="6809485" y="5367401"/>
            <a:ext cx="2705735" cy="1490980"/>
            <a:chOff x="6809485" y="5367401"/>
            <a:chExt cx="2705735" cy="1490980"/>
          </a:xfrm>
        </p:grpSpPr>
        <p:sp>
          <p:nvSpPr>
            <p:cNvPr id="13" name="object 13"/>
            <p:cNvSpPr/>
            <p:nvPr/>
          </p:nvSpPr>
          <p:spPr>
            <a:xfrm>
              <a:off x="7198552" y="5367401"/>
              <a:ext cx="2316480" cy="1490980"/>
            </a:xfrm>
            <a:custGeom>
              <a:avLst/>
              <a:gdLst/>
              <a:ahLst/>
              <a:cxnLst/>
              <a:rect l="l" t="t" r="r" b="b"/>
              <a:pathLst>
                <a:path w="2316479" h="1490979">
                  <a:moveTo>
                    <a:pt x="2201606" y="1101051"/>
                  </a:moveTo>
                  <a:lnTo>
                    <a:pt x="2162653" y="1113974"/>
                  </a:lnTo>
                  <a:lnTo>
                    <a:pt x="2137721" y="1154776"/>
                  </a:lnTo>
                  <a:lnTo>
                    <a:pt x="2138614" y="1179982"/>
                  </a:lnTo>
                  <a:lnTo>
                    <a:pt x="2150399" y="1224127"/>
                  </a:lnTo>
                  <a:lnTo>
                    <a:pt x="2160791" y="1268585"/>
                  </a:lnTo>
                  <a:lnTo>
                    <a:pt x="2169779" y="1313322"/>
                  </a:lnTo>
                  <a:lnTo>
                    <a:pt x="2177349" y="1358303"/>
                  </a:lnTo>
                  <a:lnTo>
                    <a:pt x="2189033" y="1490599"/>
                  </a:lnTo>
                  <a:lnTo>
                    <a:pt x="2316414" y="1490599"/>
                  </a:lnTo>
                  <a:lnTo>
                    <a:pt x="2302825" y="1339202"/>
                  </a:lnTo>
                  <a:lnTo>
                    <a:pt x="2294614" y="1290316"/>
                  </a:lnTo>
                  <a:lnTo>
                    <a:pt x="2284855" y="1241698"/>
                  </a:lnTo>
                  <a:lnTo>
                    <a:pt x="2273571" y="1193384"/>
                  </a:lnTo>
                  <a:lnTo>
                    <a:pt x="2260788" y="1145413"/>
                  </a:lnTo>
                  <a:lnTo>
                    <a:pt x="2226230" y="1107001"/>
                  </a:lnTo>
                  <a:lnTo>
                    <a:pt x="2209480" y="1102156"/>
                  </a:lnTo>
                  <a:lnTo>
                    <a:pt x="2201606" y="1101051"/>
                  </a:lnTo>
                  <a:close/>
                </a:path>
                <a:path w="2316479" h="1490979">
                  <a:moveTo>
                    <a:pt x="1726753" y="360807"/>
                  </a:moveTo>
                  <a:lnTo>
                    <a:pt x="1684335" y="381330"/>
                  </a:lnTo>
                  <a:lnTo>
                    <a:pt x="1667793" y="427048"/>
                  </a:lnTo>
                  <a:lnTo>
                    <a:pt x="1673512" y="450719"/>
                  </a:lnTo>
                  <a:lnTo>
                    <a:pt x="1688399" y="471081"/>
                  </a:lnTo>
                  <a:lnTo>
                    <a:pt x="1727224" y="505933"/>
                  </a:lnTo>
                  <a:lnTo>
                    <a:pt x="1764754" y="542124"/>
                  </a:lnTo>
                  <a:lnTo>
                    <a:pt x="1800953" y="579617"/>
                  </a:lnTo>
                  <a:lnTo>
                    <a:pt x="1835786" y="618374"/>
                  </a:lnTo>
                  <a:lnTo>
                    <a:pt x="1869217" y="658358"/>
                  </a:lnTo>
                  <a:lnTo>
                    <a:pt x="1901210" y="699531"/>
                  </a:lnTo>
                  <a:lnTo>
                    <a:pt x="1931731" y="741857"/>
                  </a:lnTo>
                  <a:lnTo>
                    <a:pt x="1946120" y="756732"/>
                  </a:lnTo>
                  <a:lnTo>
                    <a:pt x="1964068" y="766006"/>
                  </a:lnTo>
                  <a:lnTo>
                    <a:pt x="1984041" y="769175"/>
                  </a:lnTo>
                  <a:lnTo>
                    <a:pt x="2004502" y="765733"/>
                  </a:lnTo>
                  <a:lnTo>
                    <a:pt x="2004375" y="765556"/>
                  </a:lnTo>
                  <a:lnTo>
                    <a:pt x="2009963" y="763714"/>
                  </a:lnTo>
                  <a:lnTo>
                    <a:pt x="2015170" y="761123"/>
                  </a:lnTo>
                  <a:lnTo>
                    <a:pt x="2020123" y="757859"/>
                  </a:lnTo>
                  <a:lnTo>
                    <a:pt x="2037536" y="739666"/>
                  </a:lnTo>
                  <a:lnTo>
                    <a:pt x="2046364" y="716981"/>
                  </a:lnTo>
                  <a:lnTo>
                    <a:pt x="2046155" y="699531"/>
                  </a:lnTo>
                  <a:lnTo>
                    <a:pt x="2007167" y="629156"/>
                  </a:lnTo>
                  <a:lnTo>
                    <a:pt x="1976985" y="589776"/>
                  </a:lnTo>
                  <a:lnTo>
                    <a:pt x="1945603" y="551378"/>
                  </a:lnTo>
                  <a:lnTo>
                    <a:pt x="1913046" y="513989"/>
                  </a:lnTo>
                  <a:lnTo>
                    <a:pt x="1879341" y="477637"/>
                  </a:lnTo>
                  <a:lnTo>
                    <a:pt x="1844512" y="442348"/>
                  </a:lnTo>
                  <a:lnTo>
                    <a:pt x="1808584" y="408150"/>
                  </a:lnTo>
                  <a:lnTo>
                    <a:pt x="1771584" y="375069"/>
                  </a:lnTo>
                  <a:lnTo>
                    <a:pt x="1738508" y="361051"/>
                  </a:lnTo>
                  <a:lnTo>
                    <a:pt x="1726753" y="360807"/>
                  </a:lnTo>
                  <a:close/>
                </a:path>
                <a:path w="2316479" h="1490979">
                  <a:moveTo>
                    <a:pt x="429956" y="15621"/>
                  </a:moveTo>
                  <a:lnTo>
                    <a:pt x="421447" y="15621"/>
                  </a:lnTo>
                  <a:lnTo>
                    <a:pt x="412938" y="17399"/>
                  </a:lnTo>
                  <a:lnTo>
                    <a:pt x="364450" y="28053"/>
                  </a:lnTo>
                  <a:lnTo>
                    <a:pt x="316353" y="40195"/>
                  </a:lnTo>
                  <a:lnTo>
                    <a:pt x="268681" y="53814"/>
                  </a:lnTo>
                  <a:lnTo>
                    <a:pt x="221470" y="68897"/>
                  </a:lnTo>
                  <a:lnTo>
                    <a:pt x="174752" y="85433"/>
                  </a:lnTo>
                  <a:lnTo>
                    <a:pt x="128563" y="103409"/>
                  </a:lnTo>
                  <a:lnTo>
                    <a:pt x="82937" y="122814"/>
                  </a:lnTo>
                  <a:lnTo>
                    <a:pt x="35113" y="144907"/>
                  </a:lnTo>
                  <a:lnTo>
                    <a:pt x="2680" y="182938"/>
                  </a:lnTo>
                  <a:lnTo>
                    <a:pt x="0" y="207140"/>
                  </a:lnTo>
                  <a:lnTo>
                    <a:pt x="7046" y="231355"/>
                  </a:lnTo>
                  <a:lnTo>
                    <a:pt x="22996" y="250929"/>
                  </a:lnTo>
                  <a:lnTo>
                    <a:pt x="44448" y="262480"/>
                  </a:lnTo>
                  <a:lnTo>
                    <a:pt x="68661" y="265149"/>
                  </a:lnTo>
                  <a:lnTo>
                    <a:pt x="92898" y="258076"/>
                  </a:lnTo>
                  <a:lnTo>
                    <a:pt x="140344" y="236279"/>
                  </a:lnTo>
                  <a:lnTo>
                    <a:pt x="188490" y="216191"/>
                  </a:lnTo>
                  <a:lnTo>
                    <a:pt x="237289" y="197827"/>
                  </a:lnTo>
                  <a:lnTo>
                    <a:pt x="286695" y="181198"/>
                  </a:lnTo>
                  <a:lnTo>
                    <a:pt x="336660" y="166318"/>
                  </a:lnTo>
                  <a:lnTo>
                    <a:pt x="387139" y="153201"/>
                  </a:lnTo>
                  <a:lnTo>
                    <a:pt x="438084" y="141859"/>
                  </a:lnTo>
                  <a:lnTo>
                    <a:pt x="440878" y="141351"/>
                  </a:lnTo>
                  <a:lnTo>
                    <a:pt x="443545" y="140589"/>
                  </a:lnTo>
                  <a:lnTo>
                    <a:pt x="446212" y="139700"/>
                  </a:lnTo>
                  <a:lnTo>
                    <a:pt x="466548" y="128339"/>
                  </a:lnTo>
                  <a:lnTo>
                    <a:pt x="481074" y="111013"/>
                  </a:lnTo>
                  <a:lnTo>
                    <a:pt x="488646" y="89711"/>
                  </a:lnTo>
                  <a:lnTo>
                    <a:pt x="488178" y="68897"/>
                  </a:lnTo>
                  <a:lnTo>
                    <a:pt x="488122" y="66421"/>
                  </a:lnTo>
                  <a:lnTo>
                    <a:pt x="481411" y="48523"/>
                  </a:lnTo>
                  <a:lnTo>
                    <a:pt x="470152" y="33924"/>
                  </a:lnTo>
                  <a:lnTo>
                    <a:pt x="455368" y="23254"/>
                  </a:lnTo>
                  <a:lnTo>
                    <a:pt x="438084" y="17145"/>
                  </a:lnTo>
                  <a:lnTo>
                    <a:pt x="429956" y="15621"/>
                  </a:lnTo>
                  <a:close/>
                </a:path>
                <a:path w="2316479" h="1490979">
                  <a:moveTo>
                    <a:pt x="939480" y="0"/>
                  </a:moveTo>
                  <a:lnTo>
                    <a:pt x="914342" y="1617"/>
                  </a:lnTo>
                  <a:lnTo>
                    <a:pt x="892490" y="12366"/>
                  </a:lnTo>
                  <a:lnTo>
                    <a:pt x="876258" y="30521"/>
                  </a:lnTo>
                  <a:lnTo>
                    <a:pt x="867979" y="54356"/>
                  </a:lnTo>
                  <a:lnTo>
                    <a:pt x="869596" y="79549"/>
                  </a:lnTo>
                  <a:lnTo>
                    <a:pt x="880346" y="101409"/>
                  </a:lnTo>
                  <a:lnTo>
                    <a:pt x="898501" y="117649"/>
                  </a:lnTo>
                  <a:lnTo>
                    <a:pt x="922335" y="125984"/>
                  </a:lnTo>
                  <a:lnTo>
                    <a:pt x="973987" y="133920"/>
                  </a:lnTo>
                  <a:lnTo>
                    <a:pt x="1025280" y="143675"/>
                  </a:lnTo>
                  <a:lnTo>
                    <a:pt x="1076163" y="155235"/>
                  </a:lnTo>
                  <a:lnTo>
                    <a:pt x="1126590" y="168583"/>
                  </a:lnTo>
                  <a:lnTo>
                    <a:pt x="1176509" y="183704"/>
                  </a:lnTo>
                  <a:lnTo>
                    <a:pt x="1225873" y="200582"/>
                  </a:lnTo>
                  <a:lnTo>
                    <a:pt x="1274633" y="219202"/>
                  </a:lnTo>
                  <a:lnTo>
                    <a:pt x="1285521" y="222394"/>
                  </a:lnTo>
                  <a:lnTo>
                    <a:pt x="1296683" y="223588"/>
                  </a:lnTo>
                  <a:lnTo>
                    <a:pt x="1307869" y="222779"/>
                  </a:lnTo>
                  <a:lnTo>
                    <a:pt x="1318829" y="219964"/>
                  </a:lnTo>
                  <a:lnTo>
                    <a:pt x="1351141" y="195476"/>
                  </a:lnTo>
                  <a:lnTo>
                    <a:pt x="1362138" y="158561"/>
                  </a:lnTo>
                  <a:lnTo>
                    <a:pt x="1357008" y="134794"/>
                  </a:lnTo>
                  <a:lnTo>
                    <a:pt x="1322258" y="100965"/>
                  </a:lnTo>
                  <a:lnTo>
                    <a:pt x="1275901" y="83166"/>
                  </a:lnTo>
                  <a:lnTo>
                    <a:pt x="1229052" y="66829"/>
                  </a:lnTo>
                  <a:lnTo>
                    <a:pt x="1181745" y="51963"/>
                  </a:lnTo>
                  <a:lnTo>
                    <a:pt x="1134012" y="38576"/>
                  </a:lnTo>
                  <a:lnTo>
                    <a:pt x="1085887" y="26677"/>
                  </a:lnTo>
                  <a:lnTo>
                    <a:pt x="1037401" y="16275"/>
                  </a:lnTo>
                  <a:lnTo>
                    <a:pt x="988588" y="7380"/>
                  </a:lnTo>
                  <a:lnTo>
                    <a:pt x="939480" y="0"/>
                  </a:lnTo>
                  <a:close/>
                </a:path>
              </a:pathLst>
            </a:custGeom>
            <a:solidFill>
              <a:srgbClr val="0E9ED4"/>
            </a:solidFill>
          </p:spPr>
          <p:txBody>
            <a:bodyPr wrap="square" lIns="0" tIns="0" rIns="0" bIns="0" rtlCol="0"/>
            <a:lstStyle/>
            <a:p>
              <a:endParaRPr/>
            </a:p>
          </p:txBody>
        </p:sp>
        <p:sp>
          <p:nvSpPr>
            <p:cNvPr id="14" name="object 14"/>
            <p:cNvSpPr/>
            <p:nvPr/>
          </p:nvSpPr>
          <p:spPr>
            <a:xfrm>
              <a:off x="6809485" y="6033795"/>
              <a:ext cx="1991360" cy="824230"/>
            </a:xfrm>
            <a:custGeom>
              <a:avLst/>
              <a:gdLst/>
              <a:ahLst/>
              <a:cxnLst/>
              <a:rect l="l" t="t" r="r" b="b"/>
              <a:pathLst>
                <a:path w="1991359" h="824229">
                  <a:moveTo>
                    <a:pt x="995553" y="0"/>
                  </a:moveTo>
                  <a:lnTo>
                    <a:pt x="945374" y="1192"/>
                  </a:lnTo>
                  <a:lnTo>
                    <a:pt x="895829" y="4730"/>
                  </a:lnTo>
                  <a:lnTo>
                    <a:pt x="846975" y="10561"/>
                  </a:lnTo>
                  <a:lnTo>
                    <a:pt x="798868" y="18627"/>
                  </a:lnTo>
                  <a:lnTo>
                    <a:pt x="751566" y="28874"/>
                  </a:lnTo>
                  <a:lnTo>
                    <a:pt x="705126" y="41245"/>
                  </a:lnTo>
                  <a:lnTo>
                    <a:pt x="659604" y="55685"/>
                  </a:lnTo>
                  <a:lnTo>
                    <a:pt x="615059" y="72139"/>
                  </a:lnTo>
                  <a:lnTo>
                    <a:pt x="571547" y="90551"/>
                  </a:lnTo>
                  <a:lnTo>
                    <a:pt x="529125" y="110866"/>
                  </a:lnTo>
                  <a:lnTo>
                    <a:pt x="487850" y="133027"/>
                  </a:lnTo>
                  <a:lnTo>
                    <a:pt x="447780" y="156980"/>
                  </a:lnTo>
                  <a:lnTo>
                    <a:pt x="408972" y="182669"/>
                  </a:lnTo>
                  <a:lnTo>
                    <a:pt x="371482" y="210038"/>
                  </a:lnTo>
                  <a:lnTo>
                    <a:pt x="335369" y="239031"/>
                  </a:lnTo>
                  <a:lnTo>
                    <a:pt x="300688" y="269594"/>
                  </a:lnTo>
                  <a:lnTo>
                    <a:pt x="267497" y="301670"/>
                  </a:lnTo>
                  <a:lnTo>
                    <a:pt x="235853" y="335205"/>
                  </a:lnTo>
                  <a:lnTo>
                    <a:pt x="205814" y="370142"/>
                  </a:lnTo>
                  <a:lnTo>
                    <a:pt x="177436" y="406425"/>
                  </a:lnTo>
                  <a:lnTo>
                    <a:pt x="150777" y="444000"/>
                  </a:lnTo>
                  <a:lnTo>
                    <a:pt x="125893" y="482811"/>
                  </a:lnTo>
                  <a:lnTo>
                    <a:pt x="102842" y="522802"/>
                  </a:lnTo>
                  <a:lnTo>
                    <a:pt x="81681" y="563918"/>
                  </a:lnTo>
                  <a:lnTo>
                    <a:pt x="62467" y="606103"/>
                  </a:lnTo>
                  <a:lnTo>
                    <a:pt x="45257" y="649302"/>
                  </a:lnTo>
                  <a:lnTo>
                    <a:pt x="30108" y="693458"/>
                  </a:lnTo>
                  <a:lnTo>
                    <a:pt x="17078" y="738517"/>
                  </a:lnTo>
                  <a:lnTo>
                    <a:pt x="6223" y="784423"/>
                  </a:lnTo>
                  <a:lnTo>
                    <a:pt x="0" y="824204"/>
                  </a:lnTo>
                  <a:lnTo>
                    <a:pt x="1991106" y="824204"/>
                  </a:lnTo>
                  <a:lnTo>
                    <a:pt x="1984883" y="784423"/>
                  </a:lnTo>
                  <a:lnTo>
                    <a:pt x="1974028" y="738517"/>
                  </a:lnTo>
                  <a:lnTo>
                    <a:pt x="1960999" y="693458"/>
                  </a:lnTo>
                  <a:lnTo>
                    <a:pt x="1945852" y="649302"/>
                  </a:lnTo>
                  <a:lnTo>
                    <a:pt x="1928644" y="606103"/>
                  </a:lnTo>
                  <a:lnTo>
                    <a:pt x="1909433" y="563918"/>
                  </a:lnTo>
                  <a:lnTo>
                    <a:pt x="1888276" y="522802"/>
                  </a:lnTo>
                  <a:lnTo>
                    <a:pt x="1865229" y="482811"/>
                  </a:lnTo>
                  <a:lnTo>
                    <a:pt x="1840349" y="444000"/>
                  </a:lnTo>
                  <a:lnTo>
                    <a:pt x="1813694" y="406425"/>
                  </a:lnTo>
                  <a:lnTo>
                    <a:pt x="1785321" y="370142"/>
                  </a:lnTo>
                  <a:lnTo>
                    <a:pt x="1755286" y="335205"/>
                  </a:lnTo>
                  <a:lnTo>
                    <a:pt x="1723646" y="301670"/>
                  </a:lnTo>
                  <a:lnTo>
                    <a:pt x="1690459" y="269594"/>
                  </a:lnTo>
                  <a:lnTo>
                    <a:pt x="1655782" y="239031"/>
                  </a:lnTo>
                  <a:lnTo>
                    <a:pt x="1619672" y="210038"/>
                  </a:lnTo>
                  <a:lnTo>
                    <a:pt x="1582185" y="182669"/>
                  </a:lnTo>
                  <a:lnTo>
                    <a:pt x="1543379" y="156980"/>
                  </a:lnTo>
                  <a:lnTo>
                    <a:pt x="1503310" y="133027"/>
                  </a:lnTo>
                  <a:lnTo>
                    <a:pt x="1462036" y="110866"/>
                  </a:lnTo>
                  <a:lnTo>
                    <a:pt x="1419614" y="90551"/>
                  </a:lnTo>
                  <a:lnTo>
                    <a:pt x="1376101" y="72139"/>
                  </a:lnTo>
                  <a:lnTo>
                    <a:pt x="1331554" y="55685"/>
                  </a:lnTo>
                  <a:lnTo>
                    <a:pt x="1286029" y="41245"/>
                  </a:lnTo>
                  <a:lnTo>
                    <a:pt x="1239584" y="28874"/>
                  </a:lnTo>
                  <a:lnTo>
                    <a:pt x="1192276" y="18627"/>
                  </a:lnTo>
                  <a:lnTo>
                    <a:pt x="1144162" y="10561"/>
                  </a:lnTo>
                  <a:lnTo>
                    <a:pt x="1095298" y="4730"/>
                  </a:lnTo>
                  <a:lnTo>
                    <a:pt x="1045743" y="1192"/>
                  </a:lnTo>
                  <a:lnTo>
                    <a:pt x="995553" y="0"/>
                  </a:lnTo>
                  <a:close/>
                </a:path>
              </a:pathLst>
            </a:custGeom>
            <a:solidFill>
              <a:srgbClr val="E97031"/>
            </a:solidFill>
          </p:spPr>
          <p:txBody>
            <a:bodyPr wrap="square" lIns="0" tIns="0" rIns="0" bIns="0" rtlCol="0"/>
            <a:lstStyle/>
            <a:p>
              <a:endParaRPr/>
            </a:p>
          </p:txBody>
        </p:sp>
      </p:grpSp>
      <p:sp>
        <p:nvSpPr>
          <p:cNvPr id="15" name="object 15"/>
          <p:cNvSpPr/>
          <p:nvPr/>
        </p:nvSpPr>
        <p:spPr>
          <a:xfrm>
            <a:off x="10851642" y="5519165"/>
            <a:ext cx="1340485" cy="1339215"/>
          </a:xfrm>
          <a:custGeom>
            <a:avLst/>
            <a:gdLst/>
            <a:ahLst/>
            <a:cxnLst/>
            <a:rect l="l" t="t" r="r" b="b"/>
            <a:pathLst>
              <a:path w="1340484" h="1339215">
                <a:moveTo>
                  <a:pt x="1340357" y="0"/>
                </a:moveTo>
                <a:lnTo>
                  <a:pt x="61975" y="0"/>
                </a:lnTo>
                <a:lnTo>
                  <a:pt x="37879" y="4861"/>
                </a:lnTo>
                <a:lnTo>
                  <a:pt x="18176" y="18129"/>
                </a:lnTo>
                <a:lnTo>
                  <a:pt x="4879" y="37826"/>
                </a:lnTo>
                <a:lnTo>
                  <a:pt x="0" y="61976"/>
                </a:lnTo>
                <a:lnTo>
                  <a:pt x="0" y="1338834"/>
                </a:lnTo>
                <a:lnTo>
                  <a:pt x="123825" y="1338834"/>
                </a:lnTo>
                <a:lnTo>
                  <a:pt x="123825" y="123850"/>
                </a:lnTo>
                <a:lnTo>
                  <a:pt x="1340357" y="123850"/>
                </a:lnTo>
                <a:lnTo>
                  <a:pt x="1340357" y="0"/>
                </a:lnTo>
                <a:close/>
              </a:path>
            </a:pathLst>
          </a:custGeom>
          <a:solidFill>
            <a:srgbClr val="4EA72D"/>
          </a:solidFill>
        </p:spPr>
        <p:txBody>
          <a:bodyPr wrap="square" lIns="0" tIns="0" rIns="0" bIns="0" rtlCol="0"/>
          <a:lstStyle/>
          <a:p>
            <a:endParaRPr/>
          </a:p>
        </p:txBody>
      </p:sp>
      <p:sp>
        <p:nvSpPr>
          <p:cNvPr id="16" name="object 16"/>
          <p:cNvSpPr txBox="1"/>
          <p:nvPr/>
        </p:nvSpPr>
        <p:spPr>
          <a:xfrm>
            <a:off x="7428738" y="5004308"/>
            <a:ext cx="324866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0000"/>
                </a:solidFill>
                <a:latin typeface="Arial"/>
                <a:cs typeface="Arial"/>
              </a:rPr>
              <a:t>(Source:</a:t>
            </a:r>
            <a:r>
              <a:rPr sz="1800" spc="-125" dirty="0">
                <a:solidFill>
                  <a:srgbClr val="FF0000"/>
                </a:solidFill>
                <a:latin typeface="Arial"/>
                <a:cs typeface="Arial"/>
              </a:rPr>
              <a:t> </a:t>
            </a:r>
            <a:r>
              <a:rPr sz="1800" dirty="0">
                <a:solidFill>
                  <a:srgbClr val="FF0000"/>
                </a:solidFill>
                <a:latin typeface="Arial"/>
                <a:cs typeface="Arial"/>
              </a:rPr>
              <a:t>Anggreani</a:t>
            </a:r>
            <a:r>
              <a:rPr sz="1800" spc="-25" dirty="0">
                <a:solidFill>
                  <a:srgbClr val="FF0000"/>
                </a:solidFill>
                <a:latin typeface="Arial"/>
                <a:cs typeface="Arial"/>
              </a:rPr>
              <a:t> </a:t>
            </a:r>
            <a:r>
              <a:rPr sz="1800" i="1" dirty="0">
                <a:solidFill>
                  <a:srgbClr val="FF0000"/>
                </a:solidFill>
                <a:latin typeface="Arial"/>
                <a:cs typeface="Arial"/>
              </a:rPr>
              <a:t>et</a:t>
            </a:r>
            <a:r>
              <a:rPr sz="1800" i="1" spc="-20" dirty="0">
                <a:solidFill>
                  <a:srgbClr val="FF0000"/>
                </a:solidFill>
                <a:latin typeface="Arial"/>
                <a:cs typeface="Arial"/>
              </a:rPr>
              <a:t> </a:t>
            </a:r>
            <a:r>
              <a:rPr sz="1800" i="1" dirty="0">
                <a:solidFill>
                  <a:srgbClr val="FF0000"/>
                </a:solidFill>
                <a:latin typeface="Arial"/>
                <a:cs typeface="Arial"/>
              </a:rPr>
              <a:t>al.,</a:t>
            </a:r>
            <a:r>
              <a:rPr sz="1800" i="1" spc="-25" dirty="0">
                <a:solidFill>
                  <a:srgbClr val="FF0000"/>
                </a:solidFill>
                <a:latin typeface="Arial"/>
                <a:cs typeface="Arial"/>
              </a:rPr>
              <a:t> </a:t>
            </a:r>
            <a:r>
              <a:rPr sz="1800" spc="-10" dirty="0">
                <a:solidFill>
                  <a:srgbClr val="FF0000"/>
                </a:solidFill>
                <a:latin typeface="Arial"/>
                <a:cs typeface="Arial"/>
              </a:rPr>
              <a:t>2022)</a:t>
            </a:r>
            <a:endParaRPr sz="1800">
              <a:latin typeface="Arial"/>
              <a:cs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1746" cy="6858000"/>
            </a:xfrm>
            <a:prstGeom prst="rect">
              <a:avLst/>
            </a:prstGeom>
          </p:spPr>
        </p:pic>
        <p:sp>
          <p:nvSpPr>
            <p:cNvPr id="4" name="object 4"/>
            <p:cNvSpPr/>
            <p:nvPr/>
          </p:nvSpPr>
          <p:spPr>
            <a:xfrm>
              <a:off x="0" y="0"/>
              <a:ext cx="4815840" cy="2480310"/>
            </a:xfrm>
            <a:custGeom>
              <a:avLst/>
              <a:gdLst/>
              <a:ahLst/>
              <a:cxnLst/>
              <a:rect l="l" t="t" r="r" b="b"/>
              <a:pathLst>
                <a:path w="4815840" h="2480310">
                  <a:moveTo>
                    <a:pt x="4815421" y="3479"/>
                  </a:moveTo>
                  <a:lnTo>
                    <a:pt x="4781918" y="3479"/>
                  </a:lnTo>
                  <a:lnTo>
                    <a:pt x="4774946" y="117779"/>
                  </a:lnTo>
                  <a:lnTo>
                    <a:pt x="4770869" y="143179"/>
                  </a:lnTo>
                  <a:lnTo>
                    <a:pt x="4765891" y="181279"/>
                  </a:lnTo>
                  <a:lnTo>
                    <a:pt x="4760011" y="206679"/>
                  </a:lnTo>
                  <a:lnTo>
                    <a:pt x="4753229" y="232079"/>
                  </a:lnTo>
                  <a:lnTo>
                    <a:pt x="4739906" y="282879"/>
                  </a:lnTo>
                  <a:lnTo>
                    <a:pt x="4724336" y="333679"/>
                  </a:lnTo>
                  <a:lnTo>
                    <a:pt x="4706442" y="371779"/>
                  </a:lnTo>
                  <a:lnTo>
                    <a:pt x="4686198" y="422579"/>
                  </a:lnTo>
                  <a:lnTo>
                    <a:pt x="4679950" y="433095"/>
                  </a:lnTo>
                  <a:lnTo>
                    <a:pt x="4688814" y="405638"/>
                  </a:lnTo>
                  <a:lnTo>
                    <a:pt x="4700333" y="380238"/>
                  </a:lnTo>
                  <a:lnTo>
                    <a:pt x="4710989" y="354850"/>
                  </a:lnTo>
                  <a:lnTo>
                    <a:pt x="4720717" y="316750"/>
                  </a:lnTo>
                  <a:lnTo>
                    <a:pt x="4725022" y="304050"/>
                  </a:lnTo>
                  <a:lnTo>
                    <a:pt x="4729289" y="291350"/>
                  </a:lnTo>
                  <a:lnTo>
                    <a:pt x="4733353" y="278650"/>
                  </a:lnTo>
                  <a:lnTo>
                    <a:pt x="4737100" y="265950"/>
                  </a:lnTo>
                  <a:lnTo>
                    <a:pt x="4744339" y="227850"/>
                  </a:lnTo>
                  <a:lnTo>
                    <a:pt x="4750435" y="202450"/>
                  </a:lnTo>
                  <a:lnTo>
                    <a:pt x="4755832" y="177038"/>
                  </a:lnTo>
                  <a:lnTo>
                    <a:pt x="4760468" y="138938"/>
                  </a:lnTo>
                  <a:lnTo>
                    <a:pt x="4764329" y="113538"/>
                  </a:lnTo>
                  <a:lnTo>
                    <a:pt x="4767453" y="75438"/>
                  </a:lnTo>
                  <a:lnTo>
                    <a:pt x="4770653" y="11938"/>
                  </a:lnTo>
                  <a:lnTo>
                    <a:pt x="4765776" y="11938"/>
                  </a:lnTo>
                  <a:lnTo>
                    <a:pt x="4766322" y="0"/>
                  </a:lnTo>
                  <a:lnTo>
                    <a:pt x="4634484" y="0"/>
                  </a:lnTo>
                  <a:lnTo>
                    <a:pt x="4634484" y="519582"/>
                  </a:lnTo>
                  <a:lnTo>
                    <a:pt x="4632579" y="524179"/>
                  </a:lnTo>
                  <a:lnTo>
                    <a:pt x="4634281" y="519938"/>
                  </a:lnTo>
                  <a:lnTo>
                    <a:pt x="4634484" y="519582"/>
                  </a:lnTo>
                  <a:lnTo>
                    <a:pt x="4634484" y="0"/>
                  </a:lnTo>
                  <a:lnTo>
                    <a:pt x="4208881" y="0"/>
                  </a:lnTo>
                  <a:lnTo>
                    <a:pt x="4097642" y="0"/>
                  </a:lnTo>
                  <a:lnTo>
                    <a:pt x="4094607" y="47498"/>
                  </a:lnTo>
                  <a:lnTo>
                    <a:pt x="4087634" y="87210"/>
                  </a:lnTo>
                  <a:lnTo>
                    <a:pt x="4077792" y="125679"/>
                  </a:lnTo>
                  <a:lnTo>
                    <a:pt x="4065041" y="163283"/>
                  </a:lnTo>
                  <a:lnTo>
                    <a:pt x="4049344" y="200393"/>
                  </a:lnTo>
                  <a:lnTo>
                    <a:pt x="4030637" y="237363"/>
                  </a:lnTo>
                  <a:lnTo>
                    <a:pt x="4008882" y="274574"/>
                  </a:lnTo>
                  <a:lnTo>
                    <a:pt x="3984053" y="312381"/>
                  </a:lnTo>
                  <a:lnTo>
                    <a:pt x="3956075" y="351155"/>
                  </a:lnTo>
                  <a:lnTo>
                    <a:pt x="3924922" y="391261"/>
                  </a:lnTo>
                  <a:lnTo>
                    <a:pt x="3890556" y="433057"/>
                  </a:lnTo>
                  <a:lnTo>
                    <a:pt x="3852913" y="476935"/>
                  </a:lnTo>
                  <a:lnTo>
                    <a:pt x="3811968" y="523227"/>
                  </a:lnTo>
                  <a:lnTo>
                    <a:pt x="3767658" y="572325"/>
                  </a:lnTo>
                  <a:lnTo>
                    <a:pt x="3686746" y="660831"/>
                  </a:lnTo>
                  <a:lnTo>
                    <a:pt x="3619271" y="735190"/>
                  </a:lnTo>
                  <a:lnTo>
                    <a:pt x="3584994" y="773620"/>
                  </a:lnTo>
                  <a:lnTo>
                    <a:pt x="3550348" y="813066"/>
                  </a:lnTo>
                  <a:lnTo>
                    <a:pt x="3477984" y="896848"/>
                  </a:lnTo>
                  <a:lnTo>
                    <a:pt x="3440506" y="938733"/>
                  </a:lnTo>
                  <a:lnTo>
                    <a:pt x="3402914" y="979373"/>
                  </a:lnTo>
                  <a:lnTo>
                    <a:pt x="3365195" y="1018781"/>
                  </a:lnTo>
                  <a:lnTo>
                    <a:pt x="3327336" y="1056957"/>
                  </a:lnTo>
                  <a:lnTo>
                    <a:pt x="3289325" y="1093914"/>
                  </a:lnTo>
                  <a:lnTo>
                    <a:pt x="3251149" y="1129652"/>
                  </a:lnTo>
                  <a:lnTo>
                    <a:pt x="3212795" y="1164183"/>
                  </a:lnTo>
                  <a:lnTo>
                    <a:pt x="3174263" y="1197533"/>
                  </a:lnTo>
                  <a:lnTo>
                    <a:pt x="3135528" y="1229677"/>
                  </a:lnTo>
                  <a:lnTo>
                    <a:pt x="3096590" y="1260665"/>
                  </a:lnTo>
                  <a:lnTo>
                    <a:pt x="3057436" y="1290472"/>
                  </a:lnTo>
                  <a:lnTo>
                    <a:pt x="3018040" y="1319123"/>
                  </a:lnTo>
                  <a:lnTo>
                    <a:pt x="2978416" y="1346619"/>
                  </a:lnTo>
                  <a:lnTo>
                    <a:pt x="2938526" y="1372984"/>
                  </a:lnTo>
                  <a:lnTo>
                    <a:pt x="2898381" y="1398206"/>
                  </a:lnTo>
                  <a:lnTo>
                    <a:pt x="2857970" y="1422298"/>
                  </a:lnTo>
                  <a:lnTo>
                    <a:pt x="2817253" y="1445285"/>
                  </a:lnTo>
                  <a:lnTo>
                    <a:pt x="2776258" y="1467154"/>
                  </a:lnTo>
                  <a:lnTo>
                    <a:pt x="2734945" y="1487932"/>
                  </a:lnTo>
                  <a:lnTo>
                    <a:pt x="2692768" y="1507871"/>
                  </a:lnTo>
                  <a:lnTo>
                    <a:pt x="2650020" y="1526794"/>
                  </a:lnTo>
                  <a:lnTo>
                    <a:pt x="2606662" y="1544739"/>
                  </a:lnTo>
                  <a:lnTo>
                    <a:pt x="2562682" y="1561680"/>
                  </a:lnTo>
                  <a:lnTo>
                    <a:pt x="2518079" y="1577632"/>
                  </a:lnTo>
                  <a:lnTo>
                    <a:pt x="2472829" y="1592592"/>
                  </a:lnTo>
                  <a:lnTo>
                    <a:pt x="2426932" y="1606575"/>
                  </a:lnTo>
                  <a:lnTo>
                    <a:pt x="2380361" y="1619580"/>
                  </a:lnTo>
                  <a:lnTo>
                    <a:pt x="2333117" y="1631594"/>
                  </a:lnTo>
                  <a:lnTo>
                    <a:pt x="2285187" y="1642643"/>
                  </a:lnTo>
                  <a:lnTo>
                    <a:pt x="2236546" y="1652714"/>
                  </a:lnTo>
                  <a:lnTo>
                    <a:pt x="2187194" y="1661807"/>
                  </a:lnTo>
                  <a:lnTo>
                    <a:pt x="2137118" y="1669935"/>
                  </a:lnTo>
                  <a:lnTo>
                    <a:pt x="2086292" y="1677098"/>
                  </a:lnTo>
                  <a:lnTo>
                    <a:pt x="2034730" y="1683296"/>
                  </a:lnTo>
                  <a:lnTo>
                    <a:pt x="1982381" y="1688541"/>
                  </a:lnTo>
                  <a:lnTo>
                    <a:pt x="1929269" y="1692821"/>
                  </a:lnTo>
                  <a:lnTo>
                    <a:pt x="1875358" y="1696148"/>
                  </a:lnTo>
                  <a:lnTo>
                    <a:pt x="1820659" y="1698510"/>
                  </a:lnTo>
                  <a:lnTo>
                    <a:pt x="1765134" y="1699933"/>
                  </a:lnTo>
                  <a:lnTo>
                    <a:pt x="1708785" y="1700403"/>
                  </a:lnTo>
                  <a:lnTo>
                    <a:pt x="1657019" y="1699641"/>
                  </a:lnTo>
                  <a:lnTo>
                    <a:pt x="1605737" y="1697342"/>
                  </a:lnTo>
                  <a:lnTo>
                    <a:pt x="1554848" y="1693468"/>
                  </a:lnTo>
                  <a:lnTo>
                    <a:pt x="1504264" y="1688033"/>
                  </a:lnTo>
                  <a:lnTo>
                    <a:pt x="1453896" y="1680984"/>
                  </a:lnTo>
                  <a:lnTo>
                    <a:pt x="1403680" y="1672336"/>
                  </a:lnTo>
                  <a:lnTo>
                    <a:pt x="1353502" y="1662061"/>
                  </a:lnTo>
                  <a:lnTo>
                    <a:pt x="1303299" y="1650136"/>
                  </a:lnTo>
                  <a:lnTo>
                    <a:pt x="1252969" y="1636534"/>
                  </a:lnTo>
                  <a:lnTo>
                    <a:pt x="1202448" y="1621256"/>
                  </a:lnTo>
                  <a:lnTo>
                    <a:pt x="1151636" y="1604289"/>
                  </a:lnTo>
                  <a:lnTo>
                    <a:pt x="1100455" y="1585582"/>
                  </a:lnTo>
                  <a:lnTo>
                    <a:pt x="1048829" y="1565148"/>
                  </a:lnTo>
                  <a:lnTo>
                    <a:pt x="1005560" y="1546860"/>
                  </a:lnTo>
                  <a:lnTo>
                    <a:pt x="962317" y="1527594"/>
                  </a:lnTo>
                  <a:lnTo>
                    <a:pt x="919048" y="1507375"/>
                  </a:lnTo>
                  <a:lnTo>
                    <a:pt x="875703" y="1486255"/>
                  </a:lnTo>
                  <a:lnTo>
                    <a:pt x="832269" y="1464246"/>
                  </a:lnTo>
                  <a:lnTo>
                    <a:pt x="788682" y="1441411"/>
                  </a:lnTo>
                  <a:lnTo>
                    <a:pt x="744905" y="1417764"/>
                  </a:lnTo>
                  <a:lnTo>
                    <a:pt x="700913" y="1393342"/>
                  </a:lnTo>
                  <a:lnTo>
                    <a:pt x="656653" y="1368183"/>
                  </a:lnTo>
                  <a:lnTo>
                    <a:pt x="612089" y="1342326"/>
                  </a:lnTo>
                  <a:lnTo>
                    <a:pt x="521881" y="1288643"/>
                  </a:lnTo>
                  <a:lnTo>
                    <a:pt x="0" y="966724"/>
                  </a:lnTo>
                  <a:lnTo>
                    <a:pt x="0" y="1078992"/>
                  </a:lnTo>
                  <a:lnTo>
                    <a:pt x="0" y="1933879"/>
                  </a:lnTo>
                  <a:lnTo>
                    <a:pt x="31699" y="1959279"/>
                  </a:lnTo>
                  <a:lnTo>
                    <a:pt x="114414" y="2010079"/>
                  </a:lnTo>
                  <a:lnTo>
                    <a:pt x="198970" y="2060879"/>
                  </a:lnTo>
                  <a:lnTo>
                    <a:pt x="285546" y="2111679"/>
                  </a:lnTo>
                  <a:lnTo>
                    <a:pt x="329526" y="2124379"/>
                  </a:lnTo>
                  <a:lnTo>
                    <a:pt x="419112" y="2175179"/>
                  </a:lnTo>
                  <a:lnTo>
                    <a:pt x="511276" y="2225979"/>
                  </a:lnTo>
                  <a:lnTo>
                    <a:pt x="558342" y="2238679"/>
                  </a:lnTo>
                  <a:lnTo>
                    <a:pt x="605993" y="2264079"/>
                  </a:lnTo>
                  <a:lnTo>
                    <a:pt x="654215" y="2276779"/>
                  </a:lnTo>
                  <a:lnTo>
                    <a:pt x="703046" y="2302179"/>
                  </a:lnTo>
                  <a:lnTo>
                    <a:pt x="752525" y="2314879"/>
                  </a:lnTo>
                  <a:lnTo>
                    <a:pt x="802665" y="2340279"/>
                  </a:lnTo>
                  <a:lnTo>
                    <a:pt x="849376" y="2352979"/>
                  </a:lnTo>
                  <a:lnTo>
                    <a:pt x="1239253" y="2454579"/>
                  </a:lnTo>
                  <a:lnTo>
                    <a:pt x="1289443" y="2454579"/>
                  </a:lnTo>
                  <a:lnTo>
                    <a:pt x="1339837" y="2467279"/>
                  </a:lnTo>
                  <a:lnTo>
                    <a:pt x="1390383" y="2467279"/>
                  </a:lnTo>
                  <a:lnTo>
                    <a:pt x="1441069" y="2479979"/>
                  </a:lnTo>
                  <a:lnTo>
                    <a:pt x="2010194" y="2479979"/>
                  </a:lnTo>
                  <a:lnTo>
                    <a:pt x="2050313" y="2467279"/>
                  </a:lnTo>
                  <a:lnTo>
                    <a:pt x="2143861" y="2467279"/>
                  </a:lnTo>
                  <a:lnTo>
                    <a:pt x="2197277" y="2454579"/>
                  </a:lnTo>
                  <a:lnTo>
                    <a:pt x="2250630" y="2454579"/>
                  </a:lnTo>
                  <a:lnTo>
                    <a:pt x="2357043" y="2429179"/>
                  </a:lnTo>
                  <a:lnTo>
                    <a:pt x="2410079" y="2429179"/>
                  </a:lnTo>
                  <a:lnTo>
                    <a:pt x="2722626" y="2352979"/>
                  </a:lnTo>
                  <a:lnTo>
                    <a:pt x="2773388" y="2327579"/>
                  </a:lnTo>
                  <a:lnTo>
                    <a:pt x="2873527" y="2302179"/>
                  </a:lnTo>
                  <a:lnTo>
                    <a:pt x="2922816" y="2276779"/>
                  </a:lnTo>
                  <a:lnTo>
                    <a:pt x="2971546" y="2264079"/>
                  </a:lnTo>
                  <a:lnTo>
                    <a:pt x="3066973" y="2213279"/>
                  </a:lnTo>
                  <a:lnTo>
                    <a:pt x="3113595" y="2200579"/>
                  </a:lnTo>
                  <a:lnTo>
                    <a:pt x="3204603" y="2149779"/>
                  </a:lnTo>
                  <a:lnTo>
                    <a:pt x="3248901" y="2124379"/>
                  </a:lnTo>
                  <a:lnTo>
                    <a:pt x="3292348" y="2098979"/>
                  </a:lnTo>
                  <a:lnTo>
                    <a:pt x="3338855" y="2073579"/>
                  </a:lnTo>
                  <a:lnTo>
                    <a:pt x="3384308" y="2035479"/>
                  </a:lnTo>
                  <a:lnTo>
                    <a:pt x="3428746" y="2010079"/>
                  </a:lnTo>
                  <a:lnTo>
                    <a:pt x="3472154" y="1971979"/>
                  </a:lnTo>
                  <a:lnTo>
                    <a:pt x="3514560" y="1946579"/>
                  </a:lnTo>
                  <a:lnTo>
                    <a:pt x="3555974" y="1908479"/>
                  </a:lnTo>
                  <a:lnTo>
                    <a:pt x="3596398" y="1883079"/>
                  </a:lnTo>
                  <a:lnTo>
                    <a:pt x="3635845" y="1844979"/>
                  </a:lnTo>
                  <a:lnTo>
                    <a:pt x="3674351" y="1806879"/>
                  </a:lnTo>
                  <a:lnTo>
                    <a:pt x="3711905" y="1781479"/>
                  </a:lnTo>
                  <a:lnTo>
                    <a:pt x="3748532" y="1743379"/>
                  </a:lnTo>
                  <a:lnTo>
                    <a:pt x="3787610" y="1705279"/>
                  </a:lnTo>
                  <a:lnTo>
                    <a:pt x="3825646" y="1654479"/>
                  </a:lnTo>
                  <a:lnTo>
                    <a:pt x="3862705" y="1616379"/>
                  </a:lnTo>
                  <a:lnTo>
                    <a:pt x="3898823" y="1578279"/>
                  </a:lnTo>
                  <a:lnTo>
                    <a:pt x="3934079" y="1540179"/>
                  </a:lnTo>
                  <a:lnTo>
                    <a:pt x="3968521" y="1502079"/>
                  </a:lnTo>
                  <a:lnTo>
                    <a:pt x="4002100" y="1451279"/>
                  </a:lnTo>
                  <a:lnTo>
                    <a:pt x="4034853" y="1413179"/>
                  </a:lnTo>
                  <a:lnTo>
                    <a:pt x="4066806" y="1375079"/>
                  </a:lnTo>
                  <a:lnTo>
                    <a:pt x="4098036" y="1324279"/>
                  </a:lnTo>
                  <a:lnTo>
                    <a:pt x="4117390" y="1298879"/>
                  </a:lnTo>
                  <a:lnTo>
                    <a:pt x="4155198" y="1248079"/>
                  </a:lnTo>
                  <a:lnTo>
                    <a:pt x="4194010" y="1197279"/>
                  </a:lnTo>
                  <a:lnTo>
                    <a:pt x="4233735" y="1146479"/>
                  </a:lnTo>
                  <a:lnTo>
                    <a:pt x="4440313" y="892479"/>
                  </a:lnTo>
                  <a:lnTo>
                    <a:pt x="4460722" y="867079"/>
                  </a:lnTo>
                  <a:lnTo>
                    <a:pt x="4480928" y="828979"/>
                  </a:lnTo>
                  <a:lnTo>
                    <a:pt x="4520704" y="778179"/>
                  </a:lnTo>
                  <a:lnTo>
                    <a:pt x="4540313" y="752779"/>
                  </a:lnTo>
                  <a:lnTo>
                    <a:pt x="4559528" y="727379"/>
                  </a:lnTo>
                  <a:lnTo>
                    <a:pt x="4578223" y="701979"/>
                  </a:lnTo>
                  <a:lnTo>
                    <a:pt x="4607115" y="663879"/>
                  </a:lnTo>
                  <a:lnTo>
                    <a:pt x="4634814" y="613079"/>
                  </a:lnTo>
                  <a:lnTo>
                    <a:pt x="4661078" y="574979"/>
                  </a:lnTo>
                  <a:lnTo>
                    <a:pt x="4685639" y="524179"/>
                  </a:lnTo>
                  <a:lnTo>
                    <a:pt x="4708271" y="473379"/>
                  </a:lnTo>
                  <a:lnTo>
                    <a:pt x="4729086" y="435279"/>
                  </a:lnTo>
                  <a:lnTo>
                    <a:pt x="4747679" y="384479"/>
                  </a:lnTo>
                  <a:lnTo>
                    <a:pt x="4764062" y="333679"/>
                  </a:lnTo>
                  <a:lnTo>
                    <a:pt x="4778260" y="282879"/>
                  </a:lnTo>
                  <a:lnTo>
                    <a:pt x="4790313" y="244779"/>
                  </a:lnTo>
                  <a:lnTo>
                    <a:pt x="4796434" y="206679"/>
                  </a:lnTo>
                  <a:lnTo>
                    <a:pt x="4801692" y="181279"/>
                  </a:lnTo>
                  <a:lnTo>
                    <a:pt x="4806112" y="143179"/>
                  </a:lnTo>
                  <a:lnTo>
                    <a:pt x="4809744" y="117779"/>
                  </a:lnTo>
                  <a:lnTo>
                    <a:pt x="4815421" y="3479"/>
                  </a:lnTo>
                  <a:close/>
                </a:path>
              </a:pathLst>
            </a:custGeom>
            <a:solidFill>
              <a:srgbClr val="FFFFFF">
                <a:alpha val="30195"/>
              </a:srgbClr>
            </a:solidFill>
          </p:spPr>
          <p:txBody>
            <a:bodyPr wrap="square" lIns="0" tIns="0" rIns="0" bIns="0" rtlCol="0"/>
            <a:lstStyle/>
            <a:p>
              <a:endParaRPr/>
            </a:p>
          </p:txBody>
        </p:sp>
      </p:grpSp>
      <p:sp>
        <p:nvSpPr>
          <p:cNvPr id="5" name="object 5" descr="$PPTXTitle"/>
          <p:cNvSpPr txBox="1">
            <a:spLocks noGrp="1"/>
          </p:cNvSpPr>
          <p:nvPr>
            <p:ph type="title"/>
          </p:nvPr>
        </p:nvSpPr>
        <p:spPr>
          <a:prstGeom prst="rect">
            <a:avLst/>
          </a:prstGeom>
        </p:spPr>
        <p:txBody>
          <a:bodyPr vert="horz" wrap="square" lIns="0" tIns="747522" rIns="0" bIns="0" rtlCol="0">
            <a:spAutoFit/>
          </a:bodyPr>
          <a:lstStyle/>
          <a:p>
            <a:pPr marL="4434840">
              <a:lnSpc>
                <a:spcPct val="100000"/>
              </a:lnSpc>
              <a:spcBef>
                <a:spcPts val="100"/>
              </a:spcBef>
            </a:pPr>
            <a:r>
              <a:rPr sz="3600" u="sng" spc="-10" dirty="0">
                <a:solidFill>
                  <a:srgbClr val="FFFFFF"/>
                </a:solidFill>
                <a:uFill>
                  <a:solidFill>
                    <a:srgbClr val="FFFFFF"/>
                  </a:solidFill>
                </a:uFill>
              </a:rPr>
              <a:t>Solutions</a:t>
            </a:r>
            <a:endParaRPr sz="3600"/>
          </a:p>
        </p:txBody>
      </p:sp>
      <p:sp>
        <p:nvSpPr>
          <p:cNvPr id="6" name="object 6"/>
          <p:cNvSpPr/>
          <p:nvPr/>
        </p:nvSpPr>
        <p:spPr>
          <a:xfrm>
            <a:off x="9058275" y="4147553"/>
            <a:ext cx="3133725" cy="2710815"/>
          </a:xfrm>
          <a:custGeom>
            <a:avLst/>
            <a:gdLst/>
            <a:ahLst/>
            <a:cxnLst/>
            <a:rect l="l" t="t" r="r" b="b"/>
            <a:pathLst>
              <a:path w="3133725" h="2710815">
                <a:moveTo>
                  <a:pt x="3133725" y="0"/>
                </a:moveTo>
                <a:lnTo>
                  <a:pt x="2822702" y="45097"/>
                </a:lnTo>
                <a:lnTo>
                  <a:pt x="2772791" y="55257"/>
                </a:lnTo>
                <a:lnTo>
                  <a:pt x="2723070" y="66116"/>
                </a:lnTo>
                <a:lnTo>
                  <a:pt x="2673527" y="77685"/>
                </a:lnTo>
                <a:lnTo>
                  <a:pt x="2624188" y="89966"/>
                </a:lnTo>
                <a:lnTo>
                  <a:pt x="2575052" y="102933"/>
                </a:lnTo>
                <a:lnTo>
                  <a:pt x="2526131" y="116598"/>
                </a:lnTo>
                <a:lnTo>
                  <a:pt x="2477439" y="130937"/>
                </a:lnTo>
                <a:lnTo>
                  <a:pt x="2428989" y="145961"/>
                </a:lnTo>
                <a:lnTo>
                  <a:pt x="2380780" y="161658"/>
                </a:lnTo>
                <a:lnTo>
                  <a:pt x="2332837" y="178015"/>
                </a:lnTo>
                <a:lnTo>
                  <a:pt x="2285161" y="195021"/>
                </a:lnTo>
                <a:lnTo>
                  <a:pt x="2237778" y="212699"/>
                </a:lnTo>
                <a:lnTo>
                  <a:pt x="2190673" y="231013"/>
                </a:lnTo>
                <a:lnTo>
                  <a:pt x="2143861" y="249974"/>
                </a:lnTo>
                <a:lnTo>
                  <a:pt x="2097366" y="269557"/>
                </a:lnTo>
                <a:lnTo>
                  <a:pt x="2051202" y="289775"/>
                </a:lnTo>
                <a:lnTo>
                  <a:pt x="2005368" y="310629"/>
                </a:lnTo>
                <a:lnTo>
                  <a:pt x="1959864" y="332079"/>
                </a:lnTo>
                <a:lnTo>
                  <a:pt x="1914728" y="354152"/>
                </a:lnTo>
                <a:lnTo>
                  <a:pt x="1869948" y="376821"/>
                </a:lnTo>
                <a:lnTo>
                  <a:pt x="1824367" y="400685"/>
                </a:lnTo>
                <a:lnTo>
                  <a:pt x="1779168" y="425145"/>
                </a:lnTo>
                <a:lnTo>
                  <a:pt x="1734350" y="450176"/>
                </a:lnTo>
                <a:lnTo>
                  <a:pt x="1689912" y="475805"/>
                </a:lnTo>
                <a:lnTo>
                  <a:pt x="1645869" y="502005"/>
                </a:lnTo>
                <a:lnTo>
                  <a:pt x="1602244" y="528789"/>
                </a:lnTo>
                <a:lnTo>
                  <a:pt x="1559039" y="556133"/>
                </a:lnTo>
                <a:lnTo>
                  <a:pt x="1516265" y="584060"/>
                </a:lnTo>
                <a:lnTo>
                  <a:pt x="1473936" y="612533"/>
                </a:lnTo>
                <a:lnTo>
                  <a:pt x="1432052" y="641578"/>
                </a:lnTo>
                <a:lnTo>
                  <a:pt x="1390637" y="671182"/>
                </a:lnTo>
                <a:lnTo>
                  <a:pt x="1349692" y="701344"/>
                </a:lnTo>
                <a:lnTo>
                  <a:pt x="1309243" y="732040"/>
                </a:lnTo>
                <a:lnTo>
                  <a:pt x="1276756" y="757466"/>
                </a:lnTo>
                <a:lnTo>
                  <a:pt x="1244511" y="783094"/>
                </a:lnTo>
                <a:lnTo>
                  <a:pt x="1212532" y="809015"/>
                </a:lnTo>
                <a:lnTo>
                  <a:pt x="1165161" y="848448"/>
                </a:lnTo>
                <a:lnTo>
                  <a:pt x="1103426" y="902512"/>
                </a:lnTo>
                <a:lnTo>
                  <a:pt x="1072984" y="929894"/>
                </a:lnTo>
                <a:lnTo>
                  <a:pt x="1017993" y="980909"/>
                </a:lnTo>
                <a:lnTo>
                  <a:pt x="978776" y="1018667"/>
                </a:lnTo>
                <a:lnTo>
                  <a:pt x="940206" y="1056995"/>
                </a:lnTo>
                <a:lnTo>
                  <a:pt x="902246" y="1095832"/>
                </a:lnTo>
                <a:lnTo>
                  <a:pt x="864870" y="1135151"/>
                </a:lnTo>
                <a:lnTo>
                  <a:pt x="828040" y="1174889"/>
                </a:lnTo>
                <a:lnTo>
                  <a:pt x="794753" y="1212088"/>
                </a:lnTo>
                <a:lnTo>
                  <a:pt x="762025" y="1249680"/>
                </a:lnTo>
                <a:lnTo>
                  <a:pt x="729843" y="1287678"/>
                </a:lnTo>
                <a:lnTo>
                  <a:pt x="698220" y="1326045"/>
                </a:lnTo>
                <a:lnTo>
                  <a:pt x="667156" y="1364792"/>
                </a:lnTo>
                <a:lnTo>
                  <a:pt x="636638" y="1403908"/>
                </a:lnTo>
                <a:lnTo>
                  <a:pt x="606691" y="1443367"/>
                </a:lnTo>
                <a:lnTo>
                  <a:pt x="577291" y="1483169"/>
                </a:lnTo>
                <a:lnTo>
                  <a:pt x="548462" y="1523314"/>
                </a:lnTo>
                <a:lnTo>
                  <a:pt x="520192" y="1563763"/>
                </a:lnTo>
                <a:lnTo>
                  <a:pt x="492493" y="1604530"/>
                </a:lnTo>
                <a:lnTo>
                  <a:pt x="465353" y="1645589"/>
                </a:lnTo>
                <a:lnTo>
                  <a:pt x="438785" y="1686941"/>
                </a:lnTo>
                <a:lnTo>
                  <a:pt x="410730" y="1732102"/>
                </a:lnTo>
                <a:lnTo>
                  <a:pt x="383387" y="1777606"/>
                </a:lnTo>
                <a:lnTo>
                  <a:pt x="356768" y="1823466"/>
                </a:lnTo>
                <a:lnTo>
                  <a:pt x="330885" y="1869668"/>
                </a:lnTo>
                <a:lnTo>
                  <a:pt x="305765" y="1916201"/>
                </a:lnTo>
                <a:lnTo>
                  <a:pt x="281432" y="1963077"/>
                </a:lnTo>
                <a:lnTo>
                  <a:pt x="257556" y="2010143"/>
                </a:lnTo>
                <a:lnTo>
                  <a:pt x="234556" y="2057539"/>
                </a:lnTo>
                <a:lnTo>
                  <a:pt x="212356" y="2105240"/>
                </a:lnTo>
                <a:lnTo>
                  <a:pt x="190881" y="2153196"/>
                </a:lnTo>
                <a:lnTo>
                  <a:pt x="170065" y="2201367"/>
                </a:lnTo>
                <a:lnTo>
                  <a:pt x="149860" y="2249728"/>
                </a:lnTo>
                <a:lnTo>
                  <a:pt x="130467" y="2298344"/>
                </a:lnTo>
                <a:lnTo>
                  <a:pt x="111848" y="2347188"/>
                </a:lnTo>
                <a:lnTo>
                  <a:pt x="93992" y="2396261"/>
                </a:lnTo>
                <a:lnTo>
                  <a:pt x="76911" y="2445550"/>
                </a:lnTo>
                <a:lnTo>
                  <a:pt x="60617" y="2495054"/>
                </a:lnTo>
                <a:lnTo>
                  <a:pt x="45097" y="2544749"/>
                </a:lnTo>
                <a:lnTo>
                  <a:pt x="30378" y="2594622"/>
                </a:lnTo>
                <a:lnTo>
                  <a:pt x="16433" y="2644686"/>
                </a:lnTo>
                <a:lnTo>
                  <a:pt x="3302" y="2694914"/>
                </a:lnTo>
                <a:lnTo>
                  <a:pt x="0" y="2710446"/>
                </a:lnTo>
                <a:lnTo>
                  <a:pt x="17259" y="2710446"/>
                </a:lnTo>
                <a:lnTo>
                  <a:pt x="28956" y="2710446"/>
                </a:lnTo>
                <a:lnTo>
                  <a:pt x="774255" y="2710446"/>
                </a:lnTo>
                <a:lnTo>
                  <a:pt x="800354" y="2642679"/>
                </a:lnTo>
                <a:lnTo>
                  <a:pt x="819543" y="2600325"/>
                </a:lnTo>
                <a:lnTo>
                  <a:pt x="839787" y="2558123"/>
                </a:lnTo>
                <a:lnTo>
                  <a:pt x="861072" y="2516060"/>
                </a:lnTo>
                <a:lnTo>
                  <a:pt x="883412" y="2474137"/>
                </a:lnTo>
                <a:lnTo>
                  <a:pt x="906564" y="2432850"/>
                </a:lnTo>
                <a:lnTo>
                  <a:pt x="930757" y="2391753"/>
                </a:lnTo>
                <a:lnTo>
                  <a:pt x="955979" y="2350871"/>
                </a:lnTo>
                <a:lnTo>
                  <a:pt x="982230" y="2310219"/>
                </a:lnTo>
                <a:lnTo>
                  <a:pt x="1009459" y="2269833"/>
                </a:lnTo>
                <a:lnTo>
                  <a:pt x="1037678" y="2229701"/>
                </a:lnTo>
                <a:lnTo>
                  <a:pt x="1066863" y="2189873"/>
                </a:lnTo>
                <a:lnTo>
                  <a:pt x="1096987" y="2150351"/>
                </a:lnTo>
                <a:lnTo>
                  <a:pt x="1128052" y="2111159"/>
                </a:lnTo>
                <a:lnTo>
                  <a:pt x="1160018" y="2072309"/>
                </a:lnTo>
                <a:lnTo>
                  <a:pt x="1192898" y="2033841"/>
                </a:lnTo>
                <a:lnTo>
                  <a:pt x="1226642" y="1995754"/>
                </a:lnTo>
                <a:lnTo>
                  <a:pt x="1261262" y="1958086"/>
                </a:lnTo>
                <a:lnTo>
                  <a:pt x="1296720" y="1920836"/>
                </a:lnTo>
                <a:lnTo>
                  <a:pt x="1333017" y="1884032"/>
                </a:lnTo>
                <a:lnTo>
                  <a:pt x="1370126" y="1847697"/>
                </a:lnTo>
                <a:lnTo>
                  <a:pt x="1408023" y="1811845"/>
                </a:lnTo>
                <a:lnTo>
                  <a:pt x="1446720" y="1776501"/>
                </a:lnTo>
                <a:lnTo>
                  <a:pt x="1486166" y="1741690"/>
                </a:lnTo>
                <a:lnTo>
                  <a:pt x="1526362" y="1707413"/>
                </a:lnTo>
                <a:lnTo>
                  <a:pt x="1567307" y="1673694"/>
                </a:lnTo>
                <a:lnTo>
                  <a:pt x="1605381" y="1643380"/>
                </a:lnTo>
                <a:lnTo>
                  <a:pt x="1644053" y="1613535"/>
                </a:lnTo>
                <a:lnTo>
                  <a:pt x="1683308" y="1584159"/>
                </a:lnTo>
                <a:lnTo>
                  <a:pt x="1723123" y="1555292"/>
                </a:lnTo>
                <a:lnTo>
                  <a:pt x="1763483" y="1526933"/>
                </a:lnTo>
                <a:lnTo>
                  <a:pt x="1804377" y="1499082"/>
                </a:lnTo>
                <a:lnTo>
                  <a:pt x="1845779" y="1471752"/>
                </a:lnTo>
                <a:lnTo>
                  <a:pt x="1887664" y="1444967"/>
                </a:lnTo>
                <a:lnTo>
                  <a:pt x="1930019" y="1418729"/>
                </a:lnTo>
                <a:lnTo>
                  <a:pt x="1972843" y="1393050"/>
                </a:lnTo>
                <a:lnTo>
                  <a:pt x="2016086" y="1367929"/>
                </a:lnTo>
                <a:lnTo>
                  <a:pt x="2059749" y="1343406"/>
                </a:lnTo>
                <a:lnTo>
                  <a:pt x="2103818" y="1319453"/>
                </a:lnTo>
                <a:lnTo>
                  <a:pt x="2148255" y="1296111"/>
                </a:lnTo>
                <a:lnTo>
                  <a:pt x="2193061" y="1273365"/>
                </a:lnTo>
                <a:lnTo>
                  <a:pt x="2238210" y="1251254"/>
                </a:lnTo>
                <a:lnTo>
                  <a:pt x="2283688" y="1229766"/>
                </a:lnTo>
                <a:lnTo>
                  <a:pt x="2329472" y="1208925"/>
                </a:lnTo>
                <a:lnTo>
                  <a:pt x="2375535" y="1188732"/>
                </a:lnTo>
                <a:lnTo>
                  <a:pt x="2421877" y="1169200"/>
                </a:lnTo>
                <a:lnTo>
                  <a:pt x="2468473" y="1150353"/>
                </a:lnTo>
                <a:lnTo>
                  <a:pt x="2515298" y="1132179"/>
                </a:lnTo>
                <a:lnTo>
                  <a:pt x="2562352" y="1114691"/>
                </a:lnTo>
                <a:lnTo>
                  <a:pt x="2612275" y="1096975"/>
                </a:lnTo>
                <a:lnTo>
                  <a:pt x="2662440" y="1080020"/>
                </a:lnTo>
                <a:lnTo>
                  <a:pt x="2712821" y="1063853"/>
                </a:lnTo>
                <a:lnTo>
                  <a:pt x="2763393" y="1048486"/>
                </a:lnTo>
                <a:lnTo>
                  <a:pt x="2814116" y="1033907"/>
                </a:lnTo>
                <a:lnTo>
                  <a:pt x="2864993" y="1020114"/>
                </a:lnTo>
                <a:lnTo>
                  <a:pt x="2915983" y="1007135"/>
                </a:lnTo>
                <a:lnTo>
                  <a:pt x="2967063" y="994956"/>
                </a:lnTo>
                <a:lnTo>
                  <a:pt x="3018218" y="983589"/>
                </a:lnTo>
                <a:lnTo>
                  <a:pt x="3069412" y="973048"/>
                </a:lnTo>
                <a:lnTo>
                  <a:pt x="3120644" y="963307"/>
                </a:lnTo>
                <a:lnTo>
                  <a:pt x="3133725" y="961555"/>
                </a:lnTo>
                <a:lnTo>
                  <a:pt x="3133725" y="847813"/>
                </a:lnTo>
                <a:lnTo>
                  <a:pt x="3133725" y="246824"/>
                </a:lnTo>
                <a:lnTo>
                  <a:pt x="3133725" y="0"/>
                </a:lnTo>
                <a:close/>
              </a:path>
            </a:pathLst>
          </a:custGeom>
          <a:solidFill>
            <a:srgbClr val="FFFFFF">
              <a:alpha val="30195"/>
            </a:srgbClr>
          </a:solidFill>
        </p:spPr>
        <p:txBody>
          <a:bodyPr wrap="square" lIns="0" tIns="0" rIns="0" bIns="0" rtlCol="0"/>
          <a:lstStyle/>
          <a:p>
            <a:endParaRPr/>
          </a:p>
        </p:txBody>
      </p:sp>
      <p:sp>
        <p:nvSpPr>
          <p:cNvPr id="7" name="object 7"/>
          <p:cNvSpPr txBox="1"/>
          <p:nvPr/>
        </p:nvSpPr>
        <p:spPr>
          <a:xfrm>
            <a:off x="511251" y="1443049"/>
            <a:ext cx="11115675" cy="4860176"/>
          </a:xfrm>
          <a:prstGeom prst="rect">
            <a:avLst/>
          </a:prstGeom>
        </p:spPr>
        <p:txBody>
          <a:bodyPr vert="horz" wrap="square" lIns="0" tIns="55244" rIns="0" bIns="0" rtlCol="0">
            <a:spAutoFit/>
          </a:bodyPr>
          <a:lstStyle/>
          <a:p>
            <a:pPr marL="240029" marR="5080" indent="-227329">
              <a:lnSpc>
                <a:spcPct val="90000"/>
              </a:lnSpc>
              <a:spcBef>
                <a:spcPts val="434"/>
              </a:spcBef>
              <a:buChar char="•"/>
              <a:tabLst>
                <a:tab pos="241300" algn="l"/>
              </a:tabLst>
            </a:pPr>
            <a:r>
              <a:rPr sz="2800" dirty="0">
                <a:solidFill>
                  <a:schemeClr val="bg1"/>
                </a:solidFill>
                <a:latin typeface="Arial"/>
                <a:cs typeface="Arial"/>
              </a:rPr>
              <a:t>Peer</a:t>
            </a:r>
            <a:r>
              <a:rPr sz="2800" spc="-75" dirty="0">
                <a:solidFill>
                  <a:schemeClr val="bg1"/>
                </a:solidFill>
                <a:latin typeface="Arial"/>
                <a:cs typeface="Arial"/>
              </a:rPr>
              <a:t> </a:t>
            </a:r>
            <a:r>
              <a:rPr sz="2800" dirty="0">
                <a:solidFill>
                  <a:schemeClr val="bg1"/>
                </a:solidFill>
                <a:latin typeface="Arial"/>
                <a:cs typeface="Arial"/>
              </a:rPr>
              <a:t>pressure</a:t>
            </a:r>
            <a:r>
              <a:rPr sz="2800" spc="-65" dirty="0">
                <a:solidFill>
                  <a:schemeClr val="bg1"/>
                </a:solidFill>
                <a:latin typeface="Arial"/>
                <a:cs typeface="Arial"/>
              </a:rPr>
              <a:t> </a:t>
            </a:r>
            <a:r>
              <a:rPr sz="2800" dirty="0">
                <a:solidFill>
                  <a:schemeClr val="bg1"/>
                </a:solidFill>
                <a:latin typeface="Arial"/>
                <a:cs typeface="Arial"/>
              </a:rPr>
              <a:t>and</a:t>
            </a:r>
            <a:r>
              <a:rPr sz="2800" spc="-60" dirty="0">
                <a:solidFill>
                  <a:schemeClr val="bg1"/>
                </a:solidFill>
                <a:latin typeface="Arial"/>
                <a:cs typeface="Arial"/>
              </a:rPr>
              <a:t> </a:t>
            </a:r>
            <a:r>
              <a:rPr sz="2800" dirty="0">
                <a:solidFill>
                  <a:schemeClr val="bg1"/>
                </a:solidFill>
                <a:latin typeface="Arial"/>
                <a:cs typeface="Arial"/>
              </a:rPr>
              <a:t>social</a:t>
            </a:r>
            <a:r>
              <a:rPr sz="2800" spc="-75" dirty="0">
                <a:solidFill>
                  <a:schemeClr val="bg1"/>
                </a:solidFill>
                <a:latin typeface="Arial"/>
                <a:cs typeface="Arial"/>
              </a:rPr>
              <a:t> </a:t>
            </a:r>
            <a:r>
              <a:rPr sz="2800" dirty="0">
                <a:solidFill>
                  <a:schemeClr val="bg1"/>
                </a:solidFill>
                <a:latin typeface="Arial"/>
                <a:cs typeface="Arial"/>
              </a:rPr>
              <a:t>smoking</a:t>
            </a:r>
            <a:r>
              <a:rPr sz="2800" spc="-75" dirty="0">
                <a:solidFill>
                  <a:schemeClr val="bg1"/>
                </a:solidFill>
                <a:latin typeface="Arial"/>
                <a:cs typeface="Arial"/>
              </a:rPr>
              <a:t> </a:t>
            </a:r>
            <a:r>
              <a:rPr sz="2800" dirty="0">
                <a:solidFill>
                  <a:schemeClr val="bg1"/>
                </a:solidFill>
                <a:latin typeface="Arial"/>
                <a:cs typeface="Arial"/>
              </a:rPr>
              <a:t>are</a:t>
            </a:r>
            <a:r>
              <a:rPr sz="2800" spc="-60" dirty="0">
                <a:solidFill>
                  <a:schemeClr val="bg1"/>
                </a:solidFill>
                <a:latin typeface="Arial"/>
                <a:cs typeface="Arial"/>
              </a:rPr>
              <a:t> </a:t>
            </a:r>
            <a:r>
              <a:rPr sz="2800" dirty="0">
                <a:solidFill>
                  <a:schemeClr val="bg1"/>
                </a:solidFill>
                <a:latin typeface="Arial"/>
                <a:cs typeface="Arial"/>
              </a:rPr>
              <a:t>major</a:t>
            </a:r>
            <a:r>
              <a:rPr sz="2800" spc="-60" dirty="0">
                <a:solidFill>
                  <a:schemeClr val="bg1"/>
                </a:solidFill>
                <a:latin typeface="Arial"/>
                <a:cs typeface="Arial"/>
              </a:rPr>
              <a:t> </a:t>
            </a:r>
            <a:r>
              <a:rPr sz="2800" dirty="0">
                <a:solidFill>
                  <a:schemeClr val="bg1"/>
                </a:solidFill>
                <a:latin typeface="Arial"/>
                <a:cs typeface="Arial"/>
              </a:rPr>
              <a:t>barriers,</a:t>
            </a:r>
            <a:r>
              <a:rPr sz="2800" spc="-70" dirty="0">
                <a:solidFill>
                  <a:schemeClr val="bg1"/>
                </a:solidFill>
                <a:latin typeface="Arial"/>
                <a:cs typeface="Arial"/>
              </a:rPr>
              <a:t> </a:t>
            </a:r>
            <a:r>
              <a:rPr sz="2800" dirty="0">
                <a:solidFill>
                  <a:schemeClr val="bg1"/>
                </a:solidFill>
                <a:latin typeface="Arial"/>
                <a:cs typeface="Arial"/>
              </a:rPr>
              <a:t>but</a:t>
            </a:r>
            <a:r>
              <a:rPr sz="2800" spc="-70" dirty="0">
                <a:solidFill>
                  <a:schemeClr val="bg1"/>
                </a:solidFill>
                <a:latin typeface="Arial"/>
                <a:cs typeface="Arial"/>
              </a:rPr>
              <a:t> </a:t>
            </a:r>
            <a:r>
              <a:rPr sz="2800" spc="-25" dirty="0">
                <a:solidFill>
                  <a:schemeClr val="bg1"/>
                </a:solidFill>
                <a:latin typeface="Arial"/>
                <a:cs typeface="Arial"/>
              </a:rPr>
              <a:t>the 	</a:t>
            </a:r>
            <a:r>
              <a:rPr sz="2800" dirty="0">
                <a:solidFill>
                  <a:schemeClr val="bg1"/>
                </a:solidFill>
                <a:latin typeface="Arial"/>
                <a:cs typeface="Arial"/>
              </a:rPr>
              <a:t>campaign</a:t>
            </a:r>
            <a:r>
              <a:rPr sz="2800" spc="-55" dirty="0">
                <a:solidFill>
                  <a:schemeClr val="bg1"/>
                </a:solidFill>
                <a:latin typeface="Arial"/>
                <a:cs typeface="Arial"/>
              </a:rPr>
              <a:t> </a:t>
            </a:r>
            <a:r>
              <a:rPr sz="2800" dirty="0">
                <a:solidFill>
                  <a:schemeClr val="bg1"/>
                </a:solidFill>
                <a:latin typeface="Arial"/>
                <a:cs typeface="Arial"/>
              </a:rPr>
              <a:t>uses</a:t>
            </a:r>
            <a:r>
              <a:rPr sz="2800" spc="-60" dirty="0">
                <a:solidFill>
                  <a:schemeClr val="bg1"/>
                </a:solidFill>
                <a:latin typeface="Arial"/>
                <a:cs typeface="Arial"/>
              </a:rPr>
              <a:t> </a:t>
            </a:r>
            <a:r>
              <a:rPr sz="2800" spc="-10" dirty="0">
                <a:solidFill>
                  <a:schemeClr val="bg1"/>
                </a:solidFill>
                <a:latin typeface="Arial"/>
                <a:cs typeface="Arial"/>
              </a:rPr>
              <a:t>peer-</a:t>
            </a:r>
            <a:r>
              <a:rPr sz="2800" dirty="0">
                <a:solidFill>
                  <a:schemeClr val="bg1"/>
                </a:solidFill>
                <a:latin typeface="Arial"/>
                <a:cs typeface="Arial"/>
              </a:rPr>
              <a:t>led</a:t>
            </a:r>
            <a:r>
              <a:rPr sz="2800" spc="-70" dirty="0">
                <a:solidFill>
                  <a:schemeClr val="bg1"/>
                </a:solidFill>
                <a:latin typeface="Arial"/>
                <a:cs typeface="Arial"/>
              </a:rPr>
              <a:t> </a:t>
            </a:r>
            <a:r>
              <a:rPr sz="2800" dirty="0">
                <a:solidFill>
                  <a:schemeClr val="bg1"/>
                </a:solidFill>
                <a:latin typeface="Arial"/>
                <a:cs typeface="Arial"/>
              </a:rPr>
              <a:t>workshops</a:t>
            </a:r>
            <a:r>
              <a:rPr sz="2800" spc="-50" dirty="0">
                <a:solidFill>
                  <a:schemeClr val="bg1"/>
                </a:solidFill>
                <a:latin typeface="Arial"/>
                <a:cs typeface="Arial"/>
              </a:rPr>
              <a:t> </a:t>
            </a:r>
            <a:r>
              <a:rPr sz="2800" dirty="0">
                <a:solidFill>
                  <a:schemeClr val="bg1"/>
                </a:solidFill>
                <a:latin typeface="Arial"/>
                <a:cs typeface="Arial"/>
              </a:rPr>
              <a:t>and</a:t>
            </a:r>
            <a:r>
              <a:rPr sz="2800" spc="-70" dirty="0">
                <a:solidFill>
                  <a:schemeClr val="bg1"/>
                </a:solidFill>
                <a:latin typeface="Arial"/>
                <a:cs typeface="Arial"/>
              </a:rPr>
              <a:t> </a:t>
            </a:r>
            <a:r>
              <a:rPr sz="2800" dirty="0">
                <a:solidFill>
                  <a:schemeClr val="bg1"/>
                </a:solidFill>
                <a:latin typeface="Arial"/>
                <a:cs typeface="Arial"/>
              </a:rPr>
              <a:t>role</a:t>
            </a:r>
            <a:r>
              <a:rPr sz="2800" spc="-70" dirty="0">
                <a:solidFill>
                  <a:schemeClr val="bg1"/>
                </a:solidFill>
                <a:latin typeface="Arial"/>
                <a:cs typeface="Arial"/>
              </a:rPr>
              <a:t> </a:t>
            </a:r>
            <a:r>
              <a:rPr sz="2800" dirty="0">
                <a:solidFill>
                  <a:schemeClr val="bg1"/>
                </a:solidFill>
                <a:latin typeface="Arial"/>
                <a:cs typeface="Arial"/>
              </a:rPr>
              <a:t>models</a:t>
            </a:r>
            <a:r>
              <a:rPr sz="2800" spc="-55" dirty="0">
                <a:solidFill>
                  <a:schemeClr val="bg1"/>
                </a:solidFill>
                <a:latin typeface="Arial"/>
                <a:cs typeface="Arial"/>
              </a:rPr>
              <a:t> </a:t>
            </a:r>
            <a:r>
              <a:rPr sz="2800" dirty="0">
                <a:solidFill>
                  <a:schemeClr val="bg1"/>
                </a:solidFill>
                <a:latin typeface="Arial"/>
                <a:cs typeface="Arial"/>
              </a:rPr>
              <a:t>to</a:t>
            </a:r>
            <a:r>
              <a:rPr sz="2800" spc="-70" dirty="0">
                <a:solidFill>
                  <a:schemeClr val="bg1"/>
                </a:solidFill>
                <a:latin typeface="Arial"/>
                <a:cs typeface="Arial"/>
              </a:rPr>
              <a:t> </a:t>
            </a:r>
            <a:r>
              <a:rPr sz="2800" spc="-10" dirty="0">
                <a:solidFill>
                  <a:schemeClr val="bg1"/>
                </a:solidFill>
                <a:latin typeface="Arial"/>
                <a:cs typeface="Arial"/>
              </a:rPr>
              <a:t>reshape 	</a:t>
            </a:r>
            <a:r>
              <a:rPr sz="2800" dirty="0">
                <a:solidFill>
                  <a:schemeClr val="bg1"/>
                </a:solidFill>
                <a:latin typeface="Arial"/>
                <a:cs typeface="Arial"/>
              </a:rPr>
              <a:t>norms,</a:t>
            </a:r>
            <a:r>
              <a:rPr sz="2800" spc="-75" dirty="0">
                <a:solidFill>
                  <a:schemeClr val="bg1"/>
                </a:solidFill>
                <a:latin typeface="Arial"/>
                <a:cs typeface="Arial"/>
              </a:rPr>
              <a:t> </a:t>
            </a:r>
            <a:r>
              <a:rPr sz="2800" dirty="0">
                <a:solidFill>
                  <a:schemeClr val="bg1"/>
                </a:solidFill>
                <a:latin typeface="Arial"/>
                <a:cs typeface="Arial"/>
              </a:rPr>
              <a:t>supported</a:t>
            </a:r>
            <a:r>
              <a:rPr sz="2800" spc="-75" dirty="0">
                <a:solidFill>
                  <a:schemeClr val="bg1"/>
                </a:solidFill>
                <a:latin typeface="Arial"/>
                <a:cs typeface="Arial"/>
              </a:rPr>
              <a:t> </a:t>
            </a:r>
            <a:r>
              <a:rPr sz="2800" dirty="0">
                <a:solidFill>
                  <a:schemeClr val="bg1"/>
                </a:solidFill>
                <a:latin typeface="Arial"/>
                <a:cs typeface="Arial"/>
              </a:rPr>
              <a:t>by</a:t>
            </a:r>
            <a:r>
              <a:rPr sz="2800" spc="-65" dirty="0">
                <a:solidFill>
                  <a:schemeClr val="bg1"/>
                </a:solidFill>
                <a:latin typeface="Arial"/>
                <a:cs typeface="Arial"/>
              </a:rPr>
              <a:t> </a:t>
            </a:r>
            <a:r>
              <a:rPr sz="2800" dirty="0">
                <a:solidFill>
                  <a:schemeClr val="bg1"/>
                </a:solidFill>
                <a:latin typeface="Arial"/>
                <a:cs typeface="Arial"/>
              </a:rPr>
              <a:t>the</a:t>
            </a:r>
            <a:r>
              <a:rPr sz="2800" spc="-65" dirty="0">
                <a:solidFill>
                  <a:schemeClr val="bg1"/>
                </a:solidFill>
                <a:latin typeface="Arial"/>
                <a:cs typeface="Arial"/>
              </a:rPr>
              <a:t> </a:t>
            </a:r>
            <a:r>
              <a:rPr sz="2800" dirty="0">
                <a:solidFill>
                  <a:schemeClr val="bg1"/>
                </a:solidFill>
                <a:latin typeface="Arial"/>
                <a:cs typeface="Arial"/>
              </a:rPr>
              <a:t>NHS</a:t>
            </a:r>
            <a:r>
              <a:rPr sz="2800" spc="-60" dirty="0">
                <a:solidFill>
                  <a:schemeClr val="bg1"/>
                </a:solidFill>
                <a:latin typeface="Arial"/>
                <a:cs typeface="Arial"/>
              </a:rPr>
              <a:t> </a:t>
            </a:r>
            <a:r>
              <a:rPr sz="2800" dirty="0">
                <a:solidFill>
                  <a:schemeClr val="bg1"/>
                </a:solidFill>
                <a:latin typeface="Arial"/>
                <a:cs typeface="Arial"/>
              </a:rPr>
              <a:t>Long</a:t>
            </a:r>
            <a:r>
              <a:rPr sz="2800" spc="-105" dirty="0">
                <a:solidFill>
                  <a:schemeClr val="bg1"/>
                </a:solidFill>
                <a:latin typeface="Arial"/>
                <a:cs typeface="Arial"/>
              </a:rPr>
              <a:t> </a:t>
            </a:r>
            <a:r>
              <a:rPr sz="2800" spc="-60" dirty="0">
                <a:solidFill>
                  <a:schemeClr val="bg1"/>
                </a:solidFill>
                <a:latin typeface="Arial"/>
                <a:cs typeface="Arial"/>
              </a:rPr>
              <a:t>Term </a:t>
            </a:r>
            <a:r>
              <a:rPr sz="2800" dirty="0">
                <a:solidFill>
                  <a:schemeClr val="bg1"/>
                </a:solidFill>
                <a:latin typeface="Arial"/>
                <a:cs typeface="Arial"/>
              </a:rPr>
              <a:t>Plan</a:t>
            </a:r>
            <a:r>
              <a:rPr sz="2800" spc="-55" dirty="0">
                <a:solidFill>
                  <a:schemeClr val="bg1"/>
                </a:solidFill>
                <a:latin typeface="Arial"/>
                <a:cs typeface="Arial"/>
              </a:rPr>
              <a:t> </a:t>
            </a:r>
            <a:r>
              <a:rPr sz="2800" dirty="0">
                <a:solidFill>
                  <a:schemeClr val="bg1"/>
                </a:solidFill>
                <a:latin typeface="Arial"/>
                <a:cs typeface="Arial"/>
              </a:rPr>
              <a:t>(Agrawal </a:t>
            </a:r>
            <a:r>
              <a:rPr sz="2800" i="1" dirty="0">
                <a:solidFill>
                  <a:schemeClr val="bg1"/>
                </a:solidFill>
                <a:latin typeface="Arial"/>
                <a:cs typeface="Arial"/>
              </a:rPr>
              <a:t>et</a:t>
            </a:r>
            <a:r>
              <a:rPr sz="2800" i="1" spc="-65" dirty="0">
                <a:solidFill>
                  <a:schemeClr val="bg1"/>
                </a:solidFill>
                <a:latin typeface="Arial"/>
                <a:cs typeface="Arial"/>
              </a:rPr>
              <a:t> </a:t>
            </a:r>
            <a:r>
              <a:rPr sz="2800" i="1" dirty="0">
                <a:solidFill>
                  <a:schemeClr val="bg1"/>
                </a:solidFill>
                <a:latin typeface="Arial"/>
                <a:cs typeface="Arial"/>
              </a:rPr>
              <a:t>al.</a:t>
            </a:r>
            <a:r>
              <a:rPr sz="2800" dirty="0">
                <a:solidFill>
                  <a:schemeClr val="bg1"/>
                </a:solidFill>
                <a:latin typeface="Arial"/>
                <a:cs typeface="Arial"/>
              </a:rPr>
              <a:t>,</a:t>
            </a:r>
            <a:r>
              <a:rPr sz="2800" spc="-75" dirty="0">
                <a:solidFill>
                  <a:schemeClr val="bg1"/>
                </a:solidFill>
                <a:latin typeface="Arial"/>
                <a:cs typeface="Arial"/>
              </a:rPr>
              <a:t> </a:t>
            </a:r>
            <a:r>
              <a:rPr sz="2800" spc="-10" dirty="0">
                <a:solidFill>
                  <a:schemeClr val="bg1"/>
                </a:solidFill>
                <a:latin typeface="Arial"/>
                <a:cs typeface="Arial"/>
              </a:rPr>
              <a:t>2022).</a:t>
            </a:r>
            <a:endParaRPr sz="2800" dirty="0">
              <a:solidFill>
                <a:schemeClr val="bg1"/>
              </a:solidFill>
              <a:latin typeface="Arial"/>
              <a:cs typeface="Arial"/>
            </a:endParaRPr>
          </a:p>
          <a:p>
            <a:pPr>
              <a:lnSpc>
                <a:spcPct val="100000"/>
              </a:lnSpc>
              <a:spcBef>
                <a:spcPts val="1805"/>
              </a:spcBef>
              <a:buClr>
                <a:srgbClr val="084F6A"/>
              </a:buClr>
              <a:buFont typeface="Arial"/>
              <a:buChar char="•"/>
            </a:pPr>
            <a:endParaRPr sz="2800" dirty="0">
              <a:solidFill>
                <a:schemeClr val="bg1"/>
              </a:solidFill>
              <a:latin typeface="Arial"/>
              <a:cs typeface="Arial"/>
            </a:endParaRPr>
          </a:p>
          <a:p>
            <a:pPr marL="240029" marR="124460" indent="-227329">
              <a:lnSpc>
                <a:spcPct val="90000"/>
              </a:lnSpc>
              <a:buChar char="•"/>
              <a:tabLst>
                <a:tab pos="241300" algn="l"/>
              </a:tabLst>
            </a:pPr>
            <a:r>
              <a:rPr sz="2800" dirty="0">
                <a:solidFill>
                  <a:schemeClr val="bg1"/>
                </a:solidFill>
                <a:latin typeface="Arial"/>
                <a:cs typeface="Arial"/>
              </a:rPr>
              <a:t>Rising</a:t>
            </a:r>
            <a:r>
              <a:rPr sz="2800" spc="-95" dirty="0">
                <a:solidFill>
                  <a:schemeClr val="bg1"/>
                </a:solidFill>
                <a:latin typeface="Arial"/>
                <a:cs typeface="Arial"/>
              </a:rPr>
              <a:t> </a:t>
            </a:r>
            <a:r>
              <a:rPr sz="2800" dirty="0">
                <a:solidFill>
                  <a:schemeClr val="bg1"/>
                </a:solidFill>
                <a:latin typeface="Arial"/>
                <a:cs typeface="Arial"/>
              </a:rPr>
              <a:t>vaping</a:t>
            </a:r>
            <a:r>
              <a:rPr sz="2800" spc="-105" dirty="0">
                <a:solidFill>
                  <a:schemeClr val="bg1"/>
                </a:solidFill>
                <a:latin typeface="Arial"/>
                <a:cs typeface="Arial"/>
              </a:rPr>
              <a:t> </a:t>
            </a:r>
            <a:r>
              <a:rPr sz="2800" dirty="0">
                <a:solidFill>
                  <a:schemeClr val="bg1"/>
                </a:solidFill>
                <a:latin typeface="Arial"/>
                <a:cs typeface="Arial"/>
              </a:rPr>
              <a:t>rates</a:t>
            </a:r>
            <a:r>
              <a:rPr sz="2800" spc="-100" dirty="0">
                <a:solidFill>
                  <a:schemeClr val="bg1"/>
                </a:solidFill>
                <a:latin typeface="Arial"/>
                <a:cs typeface="Arial"/>
              </a:rPr>
              <a:t> </a:t>
            </a:r>
            <a:r>
              <a:rPr sz="2800" dirty="0">
                <a:solidFill>
                  <a:schemeClr val="bg1"/>
                </a:solidFill>
                <a:latin typeface="Arial"/>
                <a:cs typeface="Arial"/>
              </a:rPr>
              <a:t>risk</a:t>
            </a:r>
            <a:r>
              <a:rPr sz="2800" spc="-105" dirty="0">
                <a:solidFill>
                  <a:schemeClr val="bg1"/>
                </a:solidFill>
                <a:latin typeface="Arial"/>
                <a:cs typeface="Arial"/>
              </a:rPr>
              <a:t> </a:t>
            </a:r>
            <a:r>
              <a:rPr sz="2800" dirty="0">
                <a:solidFill>
                  <a:schemeClr val="bg1"/>
                </a:solidFill>
                <a:latin typeface="Arial"/>
                <a:cs typeface="Arial"/>
              </a:rPr>
              <a:t>gateway</a:t>
            </a:r>
            <a:r>
              <a:rPr sz="2800" spc="-85" dirty="0">
                <a:solidFill>
                  <a:schemeClr val="bg1"/>
                </a:solidFill>
                <a:latin typeface="Arial"/>
                <a:cs typeface="Arial"/>
              </a:rPr>
              <a:t> </a:t>
            </a:r>
            <a:r>
              <a:rPr sz="2800" spc="-10" dirty="0">
                <a:solidFill>
                  <a:schemeClr val="bg1"/>
                </a:solidFill>
                <a:latin typeface="Arial"/>
                <a:cs typeface="Arial"/>
              </a:rPr>
              <a:t>behaviour,</a:t>
            </a:r>
            <a:r>
              <a:rPr sz="2800" spc="-100" dirty="0">
                <a:solidFill>
                  <a:schemeClr val="bg1"/>
                </a:solidFill>
                <a:latin typeface="Arial"/>
                <a:cs typeface="Arial"/>
              </a:rPr>
              <a:t> </a:t>
            </a:r>
            <a:r>
              <a:rPr sz="2800" dirty="0">
                <a:solidFill>
                  <a:schemeClr val="bg1"/>
                </a:solidFill>
                <a:latin typeface="Arial"/>
                <a:cs typeface="Arial"/>
              </a:rPr>
              <a:t>addressed</a:t>
            </a:r>
            <a:r>
              <a:rPr sz="2800" spc="-100" dirty="0">
                <a:solidFill>
                  <a:schemeClr val="bg1"/>
                </a:solidFill>
                <a:latin typeface="Arial"/>
                <a:cs typeface="Arial"/>
              </a:rPr>
              <a:t> </a:t>
            </a:r>
            <a:r>
              <a:rPr sz="2800" spc="-10" dirty="0">
                <a:solidFill>
                  <a:schemeClr val="bg1"/>
                </a:solidFill>
                <a:latin typeface="Arial"/>
                <a:cs typeface="Arial"/>
              </a:rPr>
              <a:t>through 	</a:t>
            </a:r>
            <a:r>
              <a:rPr sz="2800" dirty="0">
                <a:solidFill>
                  <a:schemeClr val="bg1"/>
                </a:solidFill>
                <a:latin typeface="Arial"/>
                <a:cs typeface="Arial"/>
              </a:rPr>
              <a:t>awareness</a:t>
            </a:r>
            <a:r>
              <a:rPr sz="2800" spc="-75" dirty="0">
                <a:solidFill>
                  <a:schemeClr val="bg1"/>
                </a:solidFill>
                <a:latin typeface="Arial"/>
                <a:cs typeface="Arial"/>
              </a:rPr>
              <a:t> </a:t>
            </a:r>
            <a:r>
              <a:rPr sz="2800" dirty="0">
                <a:solidFill>
                  <a:schemeClr val="bg1"/>
                </a:solidFill>
                <a:latin typeface="Arial"/>
                <a:cs typeface="Arial"/>
              </a:rPr>
              <a:t>sessions</a:t>
            </a:r>
            <a:r>
              <a:rPr sz="2800" spc="-95" dirty="0">
                <a:solidFill>
                  <a:schemeClr val="bg1"/>
                </a:solidFill>
                <a:latin typeface="Arial"/>
                <a:cs typeface="Arial"/>
              </a:rPr>
              <a:t> </a:t>
            </a:r>
            <a:r>
              <a:rPr sz="2800" dirty="0">
                <a:solidFill>
                  <a:schemeClr val="bg1"/>
                </a:solidFill>
                <a:latin typeface="Arial"/>
                <a:cs typeface="Arial"/>
              </a:rPr>
              <a:t>aligned</a:t>
            </a:r>
            <a:r>
              <a:rPr sz="2800" spc="-75" dirty="0">
                <a:solidFill>
                  <a:schemeClr val="bg1"/>
                </a:solidFill>
                <a:latin typeface="Arial"/>
                <a:cs typeface="Arial"/>
              </a:rPr>
              <a:t> </a:t>
            </a:r>
            <a:r>
              <a:rPr sz="2800" dirty="0">
                <a:solidFill>
                  <a:schemeClr val="bg1"/>
                </a:solidFill>
                <a:latin typeface="Arial"/>
                <a:cs typeface="Arial"/>
              </a:rPr>
              <a:t>with</a:t>
            </a:r>
            <a:r>
              <a:rPr sz="2800" spc="-90" dirty="0">
                <a:solidFill>
                  <a:schemeClr val="bg1"/>
                </a:solidFill>
                <a:latin typeface="Arial"/>
                <a:cs typeface="Arial"/>
              </a:rPr>
              <a:t> </a:t>
            </a:r>
            <a:r>
              <a:rPr sz="2800" dirty="0">
                <a:solidFill>
                  <a:schemeClr val="bg1"/>
                </a:solidFill>
                <a:latin typeface="Arial"/>
                <a:cs typeface="Arial"/>
              </a:rPr>
              <a:t>NICE</a:t>
            </a:r>
            <a:r>
              <a:rPr sz="2800" spc="-80" dirty="0">
                <a:solidFill>
                  <a:schemeClr val="bg1"/>
                </a:solidFill>
                <a:latin typeface="Arial"/>
                <a:cs typeface="Arial"/>
              </a:rPr>
              <a:t> </a:t>
            </a:r>
            <a:r>
              <a:rPr sz="2800" dirty="0">
                <a:solidFill>
                  <a:schemeClr val="bg1"/>
                </a:solidFill>
                <a:latin typeface="Arial"/>
                <a:cs typeface="Arial"/>
              </a:rPr>
              <a:t>NG209</a:t>
            </a:r>
            <a:r>
              <a:rPr sz="2800" spc="-75" dirty="0">
                <a:solidFill>
                  <a:schemeClr val="bg1"/>
                </a:solidFill>
                <a:latin typeface="Arial"/>
                <a:cs typeface="Arial"/>
              </a:rPr>
              <a:t> </a:t>
            </a:r>
            <a:r>
              <a:rPr sz="2800" dirty="0">
                <a:solidFill>
                  <a:schemeClr val="bg1"/>
                </a:solidFill>
                <a:latin typeface="Arial"/>
                <a:cs typeface="Arial"/>
              </a:rPr>
              <a:t>guidance</a:t>
            </a:r>
            <a:r>
              <a:rPr sz="2800" spc="-85" dirty="0">
                <a:solidFill>
                  <a:schemeClr val="bg1"/>
                </a:solidFill>
                <a:latin typeface="Arial"/>
                <a:cs typeface="Arial"/>
              </a:rPr>
              <a:t> </a:t>
            </a:r>
            <a:r>
              <a:rPr sz="2800" dirty="0">
                <a:solidFill>
                  <a:schemeClr val="bg1"/>
                </a:solidFill>
                <a:latin typeface="Arial"/>
                <a:cs typeface="Arial"/>
              </a:rPr>
              <a:t>on</a:t>
            </a:r>
            <a:r>
              <a:rPr sz="2800" spc="-80" dirty="0">
                <a:solidFill>
                  <a:schemeClr val="bg1"/>
                </a:solidFill>
                <a:latin typeface="Arial"/>
                <a:cs typeface="Arial"/>
              </a:rPr>
              <a:t> </a:t>
            </a:r>
            <a:r>
              <a:rPr sz="2800" spc="-10" dirty="0">
                <a:solidFill>
                  <a:schemeClr val="bg1"/>
                </a:solidFill>
                <a:latin typeface="Arial"/>
                <a:cs typeface="Arial"/>
              </a:rPr>
              <a:t>tobacco 	</a:t>
            </a:r>
            <a:r>
              <a:rPr sz="2800" dirty="0">
                <a:solidFill>
                  <a:schemeClr val="bg1"/>
                </a:solidFill>
                <a:latin typeface="Arial"/>
                <a:cs typeface="Arial"/>
              </a:rPr>
              <a:t>prevention</a:t>
            </a:r>
            <a:r>
              <a:rPr sz="2800" spc="-105" dirty="0">
                <a:solidFill>
                  <a:schemeClr val="bg1"/>
                </a:solidFill>
                <a:latin typeface="Arial"/>
                <a:cs typeface="Arial"/>
              </a:rPr>
              <a:t> </a:t>
            </a:r>
            <a:r>
              <a:rPr sz="2800" dirty="0">
                <a:solidFill>
                  <a:schemeClr val="bg1"/>
                </a:solidFill>
                <a:latin typeface="Arial"/>
                <a:cs typeface="Arial"/>
              </a:rPr>
              <a:t>(NICE,</a:t>
            </a:r>
            <a:r>
              <a:rPr sz="2800" spc="-100" dirty="0">
                <a:solidFill>
                  <a:schemeClr val="bg1"/>
                </a:solidFill>
                <a:latin typeface="Arial"/>
                <a:cs typeface="Arial"/>
              </a:rPr>
              <a:t> </a:t>
            </a:r>
            <a:r>
              <a:rPr sz="2800" spc="-10" dirty="0">
                <a:solidFill>
                  <a:schemeClr val="bg1"/>
                </a:solidFill>
                <a:latin typeface="Arial"/>
                <a:cs typeface="Arial"/>
              </a:rPr>
              <a:t>2021).</a:t>
            </a:r>
            <a:endParaRPr sz="2800" dirty="0">
              <a:solidFill>
                <a:schemeClr val="bg1"/>
              </a:solidFill>
              <a:latin typeface="Arial"/>
              <a:cs typeface="Arial"/>
            </a:endParaRPr>
          </a:p>
          <a:p>
            <a:pPr>
              <a:lnSpc>
                <a:spcPct val="100000"/>
              </a:lnSpc>
              <a:spcBef>
                <a:spcPts val="1845"/>
              </a:spcBef>
              <a:buClr>
                <a:srgbClr val="084F6A"/>
              </a:buClr>
              <a:buFont typeface="Arial"/>
              <a:buChar char="•"/>
            </a:pPr>
            <a:endParaRPr sz="2800" dirty="0">
              <a:solidFill>
                <a:schemeClr val="bg1"/>
              </a:solidFill>
              <a:latin typeface="Arial"/>
              <a:cs typeface="Arial"/>
            </a:endParaRPr>
          </a:p>
          <a:p>
            <a:pPr marL="240029" marR="502284" indent="-227329" algn="just">
              <a:lnSpc>
                <a:spcPts val="3020"/>
              </a:lnSpc>
              <a:buChar char="•"/>
              <a:tabLst>
                <a:tab pos="241300" algn="l"/>
              </a:tabLst>
            </a:pPr>
            <a:r>
              <a:rPr sz="2800" dirty="0">
                <a:solidFill>
                  <a:schemeClr val="bg1"/>
                </a:solidFill>
                <a:latin typeface="Arial"/>
                <a:cs typeface="Arial"/>
              </a:rPr>
              <a:t>Low</a:t>
            </a:r>
            <a:r>
              <a:rPr sz="2800" spc="-75" dirty="0">
                <a:solidFill>
                  <a:schemeClr val="bg1"/>
                </a:solidFill>
                <a:latin typeface="Arial"/>
                <a:cs typeface="Arial"/>
              </a:rPr>
              <a:t> </a:t>
            </a:r>
            <a:r>
              <a:rPr sz="2800" dirty="0">
                <a:solidFill>
                  <a:schemeClr val="bg1"/>
                </a:solidFill>
                <a:latin typeface="Arial"/>
                <a:cs typeface="Arial"/>
              </a:rPr>
              <a:t>motivation</a:t>
            </a:r>
            <a:r>
              <a:rPr sz="2800" spc="-85" dirty="0">
                <a:solidFill>
                  <a:schemeClr val="bg1"/>
                </a:solidFill>
                <a:latin typeface="Arial"/>
                <a:cs typeface="Arial"/>
              </a:rPr>
              <a:t> </a:t>
            </a:r>
            <a:r>
              <a:rPr sz="2800" dirty="0">
                <a:solidFill>
                  <a:schemeClr val="bg1"/>
                </a:solidFill>
                <a:latin typeface="Arial"/>
                <a:cs typeface="Arial"/>
              </a:rPr>
              <a:t>among</a:t>
            </a:r>
            <a:r>
              <a:rPr sz="2800" spc="-65" dirty="0">
                <a:solidFill>
                  <a:schemeClr val="bg1"/>
                </a:solidFill>
                <a:latin typeface="Arial"/>
                <a:cs typeface="Arial"/>
              </a:rPr>
              <a:t> </a:t>
            </a:r>
            <a:r>
              <a:rPr sz="2800" dirty="0">
                <a:solidFill>
                  <a:schemeClr val="bg1"/>
                </a:solidFill>
                <a:latin typeface="Arial"/>
                <a:cs typeface="Arial"/>
              </a:rPr>
              <a:t>young</a:t>
            </a:r>
            <a:r>
              <a:rPr sz="2800" spc="-85" dirty="0">
                <a:solidFill>
                  <a:schemeClr val="bg1"/>
                </a:solidFill>
                <a:latin typeface="Arial"/>
                <a:cs typeface="Arial"/>
              </a:rPr>
              <a:t> </a:t>
            </a:r>
            <a:r>
              <a:rPr sz="2800" dirty="0">
                <a:solidFill>
                  <a:schemeClr val="bg1"/>
                </a:solidFill>
                <a:latin typeface="Arial"/>
                <a:cs typeface="Arial"/>
              </a:rPr>
              <a:t>adults</a:t>
            </a:r>
            <a:r>
              <a:rPr sz="2800" spc="-75" dirty="0">
                <a:solidFill>
                  <a:schemeClr val="bg1"/>
                </a:solidFill>
                <a:latin typeface="Arial"/>
                <a:cs typeface="Arial"/>
              </a:rPr>
              <a:t> </a:t>
            </a:r>
            <a:r>
              <a:rPr sz="2800" dirty="0">
                <a:solidFill>
                  <a:schemeClr val="bg1"/>
                </a:solidFill>
                <a:latin typeface="Arial"/>
                <a:cs typeface="Arial"/>
              </a:rPr>
              <a:t>is</a:t>
            </a:r>
            <a:r>
              <a:rPr sz="2800" spc="-85" dirty="0">
                <a:solidFill>
                  <a:schemeClr val="bg1"/>
                </a:solidFill>
                <a:latin typeface="Arial"/>
                <a:cs typeface="Arial"/>
              </a:rPr>
              <a:t> </a:t>
            </a:r>
            <a:r>
              <a:rPr sz="2800" dirty="0">
                <a:solidFill>
                  <a:schemeClr val="bg1"/>
                </a:solidFill>
                <a:latin typeface="Arial"/>
                <a:cs typeface="Arial"/>
              </a:rPr>
              <a:t>tackled</a:t>
            </a:r>
            <a:r>
              <a:rPr sz="2800" spc="-85" dirty="0">
                <a:solidFill>
                  <a:schemeClr val="bg1"/>
                </a:solidFill>
                <a:latin typeface="Arial"/>
                <a:cs typeface="Arial"/>
              </a:rPr>
              <a:t> </a:t>
            </a:r>
            <a:r>
              <a:rPr sz="2800" dirty="0">
                <a:solidFill>
                  <a:schemeClr val="bg1"/>
                </a:solidFill>
                <a:latin typeface="Arial"/>
                <a:cs typeface="Arial"/>
              </a:rPr>
              <a:t>with</a:t>
            </a:r>
            <a:r>
              <a:rPr sz="2800" spc="-65" dirty="0">
                <a:solidFill>
                  <a:schemeClr val="bg1"/>
                </a:solidFill>
                <a:latin typeface="Arial"/>
                <a:cs typeface="Arial"/>
              </a:rPr>
              <a:t> </a:t>
            </a:r>
            <a:r>
              <a:rPr sz="2800" dirty="0">
                <a:solidFill>
                  <a:schemeClr val="bg1"/>
                </a:solidFill>
                <a:latin typeface="Arial"/>
                <a:cs typeface="Arial"/>
              </a:rPr>
              <a:t>incentives</a:t>
            </a:r>
            <a:r>
              <a:rPr sz="2800" spc="-85" dirty="0">
                <a:solidFill>
                  <a:schemeClr val="bg1"/>
                </a:solidFill>
                <a:latin typeface="Arial"/>
                <a:cs typeface="Arial"/>
              </a:rPr>
              <a:t> </a:t>
            </a:r>
            <a:r>
              <a:rPr sz="2800" spc="-25" dirty="0">
                <a:solidFill>
                  <a:schemeClr val="bg1"/>
                </a:solidFill>
                <a:latin typeface="Arial"/>
                <a:cs typeface="Arial"/>
              </a:rPr>
              <a:t>and 	</a:t>
            </a:r>
            <a:r>
              <a:rPr sz="2800" dirty="0">
                <a:solidFill>
                  <a:schemeClr val="bg1"/>
                </a:solidFill>
                <a:latin typeface="Arial"/>
                <a:cs typeface="Arial"/>
              </a:rPr>
              <a:t>access</a:t>
            </a:r>
            <a:r>
              <a:rPr sz="2800" spc="-95" dirty="0">
                <a:solidFill>
                  <a:schemeClr val="bg1"/>
                </a:solidFill>
                <a:latin typeface="Arial"/>
                <a:cs typeface="Arial"/>
              </a:rPr>
              <a:t> </a:t>
            </a:r>
            <a:r>
              <a:rPr sz="2800" dirty="0">
                <a:solidFill>
                  <a:schemeClr val="bg1"/>
                </a:solidFill>
                <a:latin typeface="Arial"/>
                <a:cs typeface="Arial"/>
              </a:rPr>
              <a:t>to</a:t>
            </a:r>
            <a:r>
              <a:rPr sz="2800" spc="-90" dirty="0">
                <a:solidFill>
                  <a:schemeClr val="bg1"/>
                </a:solidFill>
                <a:latin typeface="Arial"/>
                <a:cs typeface="Arial"/>
              </a:rPr>
              <a:t> </a:t>
            </a:r>
            <a:r>
              <a:rPr sz="2800" dirty="0">
                <a:solidFill>
                  <a:schemeClr val="bg1"/>
                </a:solidFill>
                <a:latin typeface="Arial"/>
                <a:cs typeface="Arial"/>
              </a:rPr>
              <a:t>NHS</a:t>
            </a:r>
            <a:r>
              <a:rPr sz="2800" spc="-90" dirty="0">
                <a:solidFill>
                  <a:schemeClr val="bg1"/>
                </a:solidFill>
                <a:latin typeface="Arial"/>
                <a:cs typeface="Arial"/>
              </a:rPr>
              <a:t> </a:t>
            </a:r>
            <a:r>
              <a:rPr sz="2800" dirty="0">
                <a:solidFill>
                  <a:schemeClr val="bg1"/>
                </a:solidFill>
                <a:latin typeface="Arial"/>
                <a:cs typeface="Arial"/>
              </a:rPr>
              <a:t>Stop</a:t>
            </a:r>
            <a:r>
              <a:rPr sz="2800" spc="-90" dirty="0">
                <a:solidFill>
                  <a:schemeClr val="bg1"/>
                </a:solidFill>
                <a:latin typeface="Arial"/>
                <a:cs typeface="Arial"/>
              </a:rPr>
              <a:t> </a:t>
            </a:r>
            <a:r>
              <a:rPr sz="2800" dirty="0">
                <a:solidFill>
                  <a:schemeClr val="bg1"/>
                </a:solidFill>
                <a:latin typeface="Arial"/>
                <a:cs typeface="Arial"/>
              </a:rPr>
              <a:t>Smoking</a:t>
            </a:r>
            <a:r>
              <a:rPr sz="2800" spc="-75" dirty="0">
                <a:solidFill>
                  <a:schemeClr val="bg1"/>
                </a:solidFill>
                <a:latin typeface="Arial"/>
                <a:cs typeface="Arial"/>
              </a:rPr>
              <a:t> </a:t>
            </a:r>
            <a:r>
              <a:rPr sz="2800" dirty="0">
                <a:solidFill>
                  <a:schemeClr val="bg1"/>
                </a:solidFill>
                <a:latin typeface="Arial"/>
                <a:cs typeface="Arial"/>
              </a:rPr>
              <a:t>Services,</a:t>
            </a:r>
            <a:r>
              <a:rPr sz="2800" spc="-90" dirty="0">
                <a:solidFill>
                  <a:schemeClr val="bg1"/>
                </a:solidFill>
                <a:latin typeface="Arial"/>
                <a:cs typeface="Arial"/>
              </a:rPr>
              <a:t> </a:t>
            </a:r>
            <a:r>
              <a:rPr sz="2800" dirty="0">
                <a:solidFill>
                  <a:schemeClr val="bg1"/>
                </a:solidFill>
                <a:latin typeface="Arial"/>
                <a:cs typeface="Arial"/>
              </a:rPr>
              <a:t>reinforcing</a:t>
            </a:r>
            <a:r>
              <a:rPr sz="2800" spc="-85" dirty="0">
                <a:solidFill>
                  <a:schemeClr val="bg1"/>
                </a:solidFill>
                <a:latin typeface="Arial"/>
                <a:cs typeface="Arial"/>
              </a:rPr>
              <a:t> </a:t>
            </a:r>
            <a:r>
              <a:rPr sz="2800" dirty="0">
                <a:solidFill>
                  <a:schemeClr val="bg1"/>
                </a:solidFill>
                <a:latin typeface="Arial"/>
                <a:cs typeface="Arial"/>
              </a:rPr>
              <a:t>national</a:t>
            </a:r>
            <a:r>
              <a:rPr sz="2800" spc="-75" dirty="0">
                <a:solidFill>
                  <a:schemeClr val="bg1"/>
                </a:solidFill>
                <a:latin typeface="Arial"/>
                <a:cs typeface="Arial"/>
              </a:rPr>
              <a:t> </a:t>
            </a:r>
            <a:r>
              <a:rPr sz="2800" spc="-10" dirty="0">
                <a:solidFill>
                  <a:schemeClr val="bg1"/>
                </a:solidFill>
                <a:latin typeface="Arial"/>
                <a:cs typeface="Arial"/>
              </a:rPr>
              <a:t>policy 	</a:t>
            </a:r>
            <a:r>
              <a:rPr sz="2800" dirty="0">
                <a:solidFill>
                  <a:schemeClr val="bg1"/>
                </a:solidFill>
                <a:latin typeface="Arial"/>
                <a:cs typeface="Arial"/>
              </a:rPr>
              <a:t>goals</a:t>
            </a:r>
            <a:r>
              <a:rPr sz="2800" spc="-50" dirty="0">
                <a:solidFill>
                  <a:schemeClr val="bg1"/>
                </a:solidFill>
                <a:latin typeface="Arial"/>
                <a:cs typeface="Arial"/>
              </a:rPr>
              <a:t> </a:t>
            </a:r>
            <a:r>
              <a:rPr sz="2800" dirty="0">
                <a:solidFill>
                  <a:schemeClr val="bg1"/>
                </a:solidFill>
                <a:latin typeface="Arial"/>
                <a:cs typeface="Arial"/>
              </a:rPr>
              <a:t>for</a:t>
            </a:r>
            <a:r>
              <a:rPr sz="2800" spc="-50" dirty="0">
                <a:solidFill>
                  <a:schemeClr val="bg1"/>
                </a:solidFill>
                <a:latin typeface="Arial"/>
                <a:cs typeface="Arial"/>
              </a:rPr>
              <a:t> </a:t>
            </a:r>
            <a:r>
              <a:rPr sz="2800" dirty="0">
                <a:solidFill>
                  <a:schemeClr val="bg1"/>
                </a:solidFill>
                <a:latin typeface="Arial"/>
                <a:cs typeface="Arial"/>
              </a:rPr>
              <a:t>a</a:t>
            </a:r>
            <a:r>
              <a:rPr sz="2800" spc="-60" dirty="0">
                <a:solidFill>
                  <a:schemeClr val="bg1"/>
                </a:solidFill>
                <a:latin typeface="Arial"/>
                <a:cs typeface="Arial"/>
              </a:rPr>
              <a:t> </a:t>
            </a:r>
            <a:r>
              <a:rPr sz="2800" spc="-10" dirty="0">
                <a:solidFill>
                  <a:schemeClr val="bg1"/>
                </a:solidFill>
                <a:latin typeface="Arial"/>
                <a:cs typeface="Arial"/>
              </a:rPr>
              <a:t>smoke-</a:t>
            </a:r>
            <a:r>
              <a:rPr sz="2800" dirty="0">
                <a:solidFill>
                  <a:schemeClr val="bg1"/>
                </a:solidFill>
                <a:latin typeface="Arial"/>
                <a:cs typeface="Arial"/>
              </a:rPr>
              <a:t>free</a:t>
            </a:r>
            <a:r>
              <a:rPr sz="2800" spc="-35" dirty="0">
                <a:solidFill>
                  <a:schemeClr val="bg1"/>
                </a:solidFill>
                <a:latin typeface="Arial"/>
                <a:cs typeface="Arial"/>
              </a:rPr>
              <a:t> </a:t>
            </a:r>
            <a:r>
              <a:rPr sz="2800" dirty="0">
                <a:solidFill>
                  <a:schemeClr val="bg1"/>
                </a:solidFill>
                <a:latin typeface="Arial"/>
                <a:cs typeface="Arial"/>
              </a:rPr>
              <a:t>generation</a:t>
            </a:r>
            <a:r>
              <a:rPr sz="2800" spc="-60" dirty="0">
                <a:solidFill>
                  <a:schemeClr val="bg1"/>
                </a:solidFill>
                <a:latin typeface="Arial"/>
                <a:cs typeface="Arial"/>
              </a:rPr>
              <a:t> </a:t>
            </a:r>
            <a:r>
              <a:rPr sz="2800" dirty="0">
                <a:solidFill>
                  <a:schemeClr val="bg1"/>
                </a:solidFill>
                <a:latin typeface="Arial"/>
                <a:cs typeface="Arial"/>
              </a:rPr>
              <a:t>by</a:t>
            </a:r>
            <a:r>
              <a:rPr sz="2800" spc="-45" dirty="0">
                <a:solidFill>
                  <a:schemeClr val="bg1"/>
                </a:solidFill>
                <a:latin typeface="Arial"/>
                <a:cs typeface="Arial"/>
              </a:rPr>
              <a:t> </a:t>
            </a:r>
            <a:r>
              <a:rPr sz="2800" spc="-10" dirty="0">
                <a:solidFill>
                  <a:schemeClr val="bg1"/>
                </a:solidFill>
                <a:latin typeface="Arial"/>
                <a:cs typeface="Arial"/>
              </a:rPr>
              <a:t>2030.</a:t>
            </a:r>
            <a:endParaRPr sz="2800" dirty="0">
              <a:solidFill>
                <a:schemeClr val="bg1"/>
              </a:solidFill>
              <a:latin typeface="Arial"/>
              <a:cs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E97031"/>
          </a:solidFill>
        </p:spPr>
        <p:txBody>
          <a:bodyPr wrap="square" lIns="0" tIns="0" rIns="0" bIns="0" rtlCol="0"/>
          <a:lstStyle/>
          <a:p>
            <a:endParaRPr/>
          </a:p>
        </p:txBody>
      </p:sp>
      <p:sp>
        <p:nvSpPr>
          <p:cNvPr id="3" name="object 3" descr="$PPTXTitle"/>
          <p:cNvSpPr txBox="1">
            <a:spLocks noGrp="1"/>
          </p:cNvSpPr>
          <p:nvPr>
            <p:ph type="title"/>
          </p:nvPr>
        </p:nvSpPr>
        <p:spPr>
          <a:prstGeom prst="rect">
            <a:avLst/>
          </a:prstGeom>
        </p:spPr>
        <p:txBody>
          <a:bodyPr vert="horz" wrap="square" lIns="0" tIns="739343" rIns="0" bIns="0" rtlCol="0">
            <a:spAutoFit/>
          </a:bodyPr>
          <a:lstStyle/>
          <a:p>
            <a:pPr marL="4109720">
              <a:lnSpc>
                <a:spcPct val="100000"/>
              </a:lnSpc>
              <a:spcBef>
                <a:spcPts val="105"/>
              </a:spcBef>
            </a:pPr>
            <a:r>
              <a:rPr u="sng" spc="-10" dirty="0">
                <a:solidFill>
                  <a:srgbClr val="FFFFFF"/>
                </a:solidFill>
                <a:uFill>
                  <a:solidFill>
                    <a:srgbClr val="FFFFFF"/>
                  </a:solidFill>
                </a:uFill>
              </a:rPr>
              <a:t>Conclusion</a:t>
            </a:r>
          </a:p>
        </p:txBody>
      </p:sp>
      <p:sp>
        <p:nvSpPr>
          <p:cNvPr id="4" name="object 4"/>
          <p:cNvSpPr/>
          <p:nvPr/>
        </p:nvSpPr>
        <p:spPr>
          <a:xfrm>
            <a:off x="579501" y="1588008"/>
            <a:ext cx="11033125" cy="4768850"/>
          </a:xfrm>
          <a:custGeom>
            <a:avLst/>
            <a:gdLst/>
            <a:ahLst/>
            <a:cxnLst/>
            <a:rect l="l" t="t" r="r" b="b"/>
            <a:pathLst>
              <a:path w="11033125" h="4768850">
                <a:moveTo>
                  <a:pt x="10881614" y="0"/>
                </a:moveTo>
                <a:lnTo>
                  <a:pt x="151345" y="0"/>
                </a:lnTo>
                <a:lnTo>
                  <a:pt x="103506" y="7708"/>
                </a:lnTo>
                <a:lnTo>
                  <a:pt x="61960" y="29175"/>
                </a:lnTo>
                <a:lnTo>
                  <a:pt x="29199" y="61914"/>
                </a:lnTo>
                <a:lnTo>
                  <a:pt x="7715" y="103436"/>
                </a:lnTo>
                <a:lnTo>
                  <a:pt x="0" y="151256"/>
                </a:lnTo>
                <a:lnTo>
                  <a:pt x="0" y="4616983"/>
                </a:lnTo>
                <a:lnTo>
                  <a:pt x="7715" y="4664823"/>
                </a:lnTo>
                <a:lnTo>
                  <a:pt x="29199" y="4706373"/>
                </a:lnTo>
                <a:lnTo>
                  <a:pt x="61960" y="4739138"/>
                </a:lnTo>
                <a:lnTo>
                  <a:pt x="103506" y="4760625"/>
                </a:lnTo>
                <a:lnTo>
                  <a:pt x="151345" y="4768342"/>
                </a:lnTo>
                <a:lnTo>
                  <a:pt x="10881614" y="4768342"/>
                </a:lnTo>
                <a:lnTo>
                  <a:pt x="10929447" y="4760625"/>
                </a:lnTo>
                <a:lnTo>
                  <a:pt x="10971001" y="4739138"/>
                </a:lnTo>
                <a:lnTo>
                  <a:pt x="11003777" y="4706373"/>
                </a:lnTo>
                <a:lnTo>
                  <a:pt x="11025276" y="4664823"/>
                </a:lnTo>
                <a:lnTo>
                  <a:pt x="11032998" y="4616983"/>
                </a:lnTo>
                <a:lnTo>
                  <a:pt x="11032998" y="151256"/>
                </a:lnTo>
                <a:lnTo>
                  <a:pt x="11025276" y="103436"/>
                </a:lnTo>
                <a:lnTo>
                  <a:pt x="11003777" y="61914"/>
                </a:lnTo>
                <a:lnTo>
                  <a:pt x="10971001" y="29175"/>
                </a:lnTo>
                <a:lnTo>
                  <a:pt x="10929447" y="7708"/>
                </a:lnTo>
                <a:lnTo>
                  <a:pt x="10881614" y="0"/>
                </a:lnTo>
                <a:close/>
              </a:path>
            </a:pathLst>
          </a:custGeom>
          <a:solidFill>
            <a:srgbClr val="FFFFFF">
              <a:alpha val="94900"/>
            </a:srgbClr>
          </a:solidFill>
        </p:spPr>
        <p:txBody>
          <a:bodyPr wrap="square" lIns="0" tIns="0" rIns="0" bIns="0" rtlCol="0"/>
          <a:lstStyle/>
          <a:p>
            <a:endParaRPr/>
          </a:p>
        </p:txBody>
      </p:sp>
      <p:sp>
        <p:nvSpPr>
          <p:cNvPr id="5" name="object 5"/>
          <p:cNvSpPr txBox="1"/>
          <p:nvPr/>
        </p:nvSpPr>
        <p:spPr>
          <a:xfrm>
            <a:off x="709371" y="1749679"/>
            <a:ext cx="10683240" cy="4385945"/>
          </a:xfrm>
          <a:prstGeom prst="rect">
            <a:avLst/>
          </a:prstGeom>
        </p:spPr>
        <p:txBody>
          <a:bodyPr vert="horz" wrap="square" lIns="0" tIns="13335" rIns="0" bIns="0" rtlCol="0">
            <a:spAutoFit/>
          </a:bodyPr>
          <a:lstStyle/>
          <a:p>
            <a:pPr marL="299085" marR="430530" indent="-287020">
              <a:lnSpc>
                <a:spcPct val="100000"/>
              </a:lnSpc>
              <a:spcBef>
                <a:spcPts val="105"/>
              </a:spcBef>
              <a:buChar char="•"/>
              <a:tabLst>
                <a:tab pos="299085" algn="l"/>
              </a:tabLst>
            </a:pPr>
            <a:r>
              <a:rPr sz="2600" dirty="0">
                <a:solidFill>
                  <a:srgbClr val="C04F15"/>
                </a:solidFill>
                <a:latin typeface="Arial"/>
                <a:cs typeface="Arial"/>
              </a:rPr>
              <a:t>The</a:t>
            </a:r>
            <a:r>
              <a:rPr sz="2600" spc="-55" dirty="0">
                <a:solidFill>
                  <a:srgbClr val="C04F15"/>
                </a:solidFill>
                <a:latin typeface="Arial"/>
                <a:cs typeface="Arial"/>
              </a:rPr>
              <a:t> </a:t>
            </a:r>
            <a:r>
              <a:rPr sz="2600" dirty="0">
                <a:solidFill>
                  <a:srgbClr val="C04F15"/>
                </a:solidFill>
                <a:latin typeface="Arial"/>
                <a:cs typeface="Arial"/>
              </a:rPr>
              <a:t>campaign</a:t>
            </a:r>
            <a:r>
              <a:rPr sz="2600" spc="-65" dirty="0">
                <a:solidFill>
                  <a:srgbClr val="C04F15"/>
                </a:solidFill>
                <a:latin typeface="Arial"/>
                <a:cs typeface="Arial"/>
              </a:rPr>
              <a:t> </a:t>
            </a:r>
            <a:r>
              <a:rPr sz="2600" dirty="0">
                <a:solidFill>
                  <a:srgbClr val="C04F15"/>
                </a:solidFill>
                <a:latin typeface="Arial"/>
                <a:cs typeface="Arial"/>
              </a:rPr>
              <a:t>highlights</a:t>
            </a:r>
            <a:r>
              <a:rPr sz="2600" spc="-35" dirty="0">
                <a:solidFill>
                  <a:srgbClr val="C04F15"/>
                </a:solidFill>
                <a:latin typeface="Arial"/>
                <a:cs typeface="Arial"/>
              </a:rPr>
              <a:t> </a:t>
            </a:r>
            <a:r>
              <a:rPr sz="2600" dirty="0">
                <a:solidFill>
                  <a:srgbClr val="C04F15"/>
                </a:solidFill>
                <a:latin typeface="Arial"/>
                <a:cs typeface="Arial"/>
              </a:rPr>
              <a:t>smoking</a:t>
            </a:r>
            <a:r>
              <a:rPr sz="2600" spc="-80" dirty="0">
                <a:solidFill>
                  <a:srgbClr val="C04F15"/>
                </a:solidFill>
                <a:latin typeface="Arial"/>
                <a:cs typeface="Arial"/>
              </a:rPr>
              <a:t> </a:t>
            </a:r>
            <a:r>
              <a:rPr sz="2600" dirty="0">
                <a:solidFill>
                  <a:srgbClr val="C04F15"/>
                </a:solidFill>
                <a:latin typeface="Arial"/>
                <a:cs typeface="Arial"/>
              </a:rPr>
              <a:t>and</a:t>
            </a:r>
            <a:r>
              <a:rPr sz="2600" spc="-35" dirty="0">
                <a:solidFill>
                  <a:srgbClr val="C04F15"/>
                </a:solidFill>
                <a:latin typeface="Arial"/>
                <a:cs typeface="Arial"/>
              </a:rPr>
              <a:t> </a:t>
            </a:r>
            <a:r>
              <a:rPr sz="2600" dirty="0">
                <a:solidFill>
                  <a:srgbClr val="C04F15"/>
                </a:solidFill>
                <a:latin typeface="Arial"/>
                <a:cs typeface="Arial"/>
              </a:rPr>
              <a:t>vaping</a:t>
            </a:r>
            <a:r>
              <a:rPr sz="2600" spc="-50" dirty="0">
                <a:solidFill>
                  <a:srgbClr val="C04F15"/>
                </a:solidFill>
                <a:latin typeface="Arial"/>
                <a:cs typeface="Arial"/>
              </a:rPr>
              <a:t> </a:t>
            </a:r>
            <a:r>
              <a:rPr sz="2600" dirty="0">
                <a:solidFill>
                  <a:srgbClr val="C04F15"/>
                </a:solidFill>
                <a:latin typeface="Arial"/>
                <a:cs typeface="Arial"/>
              </a:rPr>
              <a:t>risks</a:t>
            </a:r>
            <a:r>
              <a:rPr sz="2600" spc="-55" dirty="0">
                <a:solidFill>
                  <a:srgbClr val="C04F15"/>
                </a:solidFill>
                <a:latin typeface="Arial"/>
                <a:cs typeface="Arial"/>
              </a:rPr>
              <a:t> </a:t>
            </a:r>
            <a:r>
              <a:rPr sz="2600" dirty="0">
                <a:solidFill>
                  <a:srgbClr val="C04F15"/>
                </a:solidFill>
                <a:latin typeface="Arial"/>
                <a:cs typeface="Arial"/>
              </a:rPr>
              <a:t>among</a:t>
            </a:r>
            <a:r>
              <a:rPr sz="2600" spc="-45" dirty="0">
                <a:solidFill>
                  <a:srgbClr val="C04F15"/>
                </a:solidFill>
                <a:latin typeface="Arial"/>
                <a:cs typeface="Arial"/>
              </a:rPr>
              <a:t> </a:t>
            </a:r>
            <a:r>
              <a:rPr sz="2600" dirty="0">
                <a:solidFill>
                  <a:srgbClr val="C04F15"/>
                </a:solidFill>
                <a:latin typeface="Arial"/>
                <a:cs typeface="Arial"/>
              </a:rPr>
              <a:t>18-</a:t>
            </a:r>
            <a:r>
              <a:rPr sz="2600" spc="-25" dirty="0">
                <a:solidFill>
                  <a:srgbClr val="C04F15"/>
                </a:solidFill>
                <a:latin typeface="Arial"/>
                <a:cs typeface="Arial"/>
              </a:rPr>
              <a:t>24, </a:t>
            </a:r>
            <a:r>
              <a:rPr sz="2600" dirty="0">
                <a:solidFill>
                  <a:srgbClr val="C04F15"/>
                </a:solidFill>
                <a:latin typeface="Arial"/>
                <a:cs typeface="Arial"/>
              </a:rPr>
              <a:t>young</a:t>
            </a:r>
            <a:r>
              <a:rPr sz="2600" spc="-30" dirty="0">
                <a:solidFill>
                  <a:srgbClr val="C04F15"/>
                </a:solidFill>
                <a:latin typeface="Arial"/>
                <a:cs typeface="Arial"/>
              </a:rPr>
              <a:t> </a:t>
            </a:r>
            <a:r>
              <a:rPr sz="2600" dirty="0">
                <a:solidFill>
                  <a:srgbClr val="C04F15"/>
                </a:solidFill>
                <a:latin typeface="Arial"/>
                <a:cs typeface="Arial"/>
              </a:rPr>
              <a:t>adults,</a:t>
            </a:r>
            <a:r>
              <a:rPr sz="2600" spc="-30" dirty="0">
                <a:solidFill>
                  <a:srgbClr val="C04F15"/>
                </a:solidFill>
                <a:latin typeface="Arial"/>
                <a:cs typeface="Arial"/>
              </a:rPr>
              <a:t> </a:t>
            </a:r>
            <a:r>
              <a:rPr sz="2600" dirty="0">
                <a:solidFill>
                  <a:srgbClr val="C04F15"/>
                </a:solidFill>
                <a:latin typeface="Arial"/>
                <a:cs typeface="Arial"/>
              </a:rPr>
              <a:t>addresses</a:t>
            </a:r>
            <a:r>
              <a:rPr sz="2600" spc="-40" dirty="0">
                <a:solidFill>
                  <a:srgbClr val="C04F15"/>
                </a:solidFill>
                <a:latin typeface="Arial"/>
                <a:cs typeface="Arial"/>
              </a:rPr>
              <a:t> </a:t>
            </a:r>
            <a:r>
              <a:rPr sz="2600" dirty="0">
                <a:solidFill>
                  <a:srgbClr val="C04F15"/>
                </a:solidFill>
                <a:latin typeface="Arial"/>
                <a:cs typeface="Arial"/>
              </a:rPr>
              <a:t>barriers</a:t>
            </a:r>
            <a:r>
              <a:rPr sz="2600" spc="-45" dirty="0">
                <a:solidFill>
                  <a:srgbClr val="C04F15"/>
                </a:solidFill>
                <a:latin typeface="Arial"/>
                <a:cs typeface="Arial"/>
              </a:rPr>
              <a:t> </a:t>
            </a:r>
            <a:r>
              <a:rPr sz="2600" dirty="0">
                <a:solidFill>
                  <a:srgbClr val="C04F15"/>
                </a:solidFill>
                <a:latin typeface="Arial"/>
                <a:cs typeface="Arial"/>
              </a:rPr>
              <a:t>like</a:t>
            </a:r>
            <a:r>
              <a:rPr sz="2600" spc="-20" dirty="0">
                <a:solidFill>
                  <a:srgbClr val="C04F15"/>
                </a:solidFill>
                <a:latin typeface="Arial"/>
                <a:cs typeface="Arial"/>
              </a:rPr>
              <a:t> </a:t>
            </a:r>
            <a:r>
              <a:rPr sz="2600" dirty="0">
                <a:solidFill>
                  <a:srgbClr val="C04F15"/>
                </a:solidFill>
                <a:latin typeface="Arial"/>
                <a:cs typeface="Arial"/>
              </a:rPr>
              <a:t>peer</a:t>
            </a:r>
            <a:r>
              <a:rPr sz="2600" spc="-20" dirty="0">
                <a:solidFill>
                  <a:srgbClr val="C04F15"/>
                </a:solidFill>
                <a:latin typeface="Arial"/>
                <a:cs typeface="Arial"/>
              </a:rPr>
              <a:t> </a:t>
            </a:r>
            <a:r>
              <a:rPr sz="2600" dirty="0">
                <a:solidFill>
                  <a:srgbClr val="C04F15"/>
                </a:solidFill>
                <a:latin typeface="Arial"/>
                <a:cs typeface="Arial"/>
              </a:rPr>
              <a:t>pressure,</a:t>
            </a:r>
            <a:r>
              <a:rPr sz="2600" spc="-50" dirty="0">
                <a:solidFill>
                  <a:srgbClr val="C04F15"/>
                </a:solidFill>
                <a:latin typeface="Arial"/>
                <a:cs typeface="Arial"/>
              </a:rPr>
              <a:t> </a:t>
            </a:r>
            <a:r>
              <a:rPr sz="2600" dirty="0">
                <a:solidFill>
                  <a:srgbClr val="C04F15"/>
                </a:solidFill>
                <a:latin typeface="Arial"/>
                <a:cs typeface="Arial"/>
              </a:rPr>
              <a:t>stigma,</a:t>
            </a:r>
            <a:r>
              <a:rPr sz="2600" spc="-20" dirty="0">
                <a:solidFill>
                  <a:srgbClr val="C04F15"/>
                </a:solidFill>
                <a:latin typeface="Arial"/>
                <a:cs typeface="Arial"/>
              </a:rPr>
              <a:t> </a:t>
            </a:r>
            <a:r>
              <a:rPr sz="2600" spc="-10" dirty="0">
                <a:solidFill>
                  <a:srgbClr val="C04F15"/>
                </a:solidFill>
                <a:latin typeface="Arial"/>
                <a:cs typeface="Arial"/>
              </a:rPr>
              <a:t>relapse </a:t>
            </a:r>
            <a:r>
              <a:rPr sz="2600" dirty="0">
                <a:solidFill>
                  <a:srgbClr val="C04F15"/>
                </a:solidFill>
                <a:latin typeface="Arial"/>
                <a:cs typeface="Arial"/>
              </a:rPr>
              <a:t>and</a:t>
            </a:r>
            <a:r>
              <a:rPr sz="2600" spc="-50" dirty="0">
                <a:solidFill>
                  <a:srgbClr val="C04F15"/>
                </a:solidFill>
                <a:latin typeface="Arial"/>
                <a:cs typeface="Arial"/>
              </a:rPr>
              <a:t> </a:t>
            </a:r>
            <a:r>
              <a:rPr sz="2600" spc="-10" dirty="0">
                <a:solidFill>
                  <a:srgbClr val="C04F15"/>
                </a:solidFill>
                <a:latin typeface="Arial"/>
                <a:cs typeface="Arial"/>
              </a:rPr>
              <a:t>misinformation.</a:t>
            </a:r>
            <a:endParaRPr sz="2600">
              <a:latin typeface="Arial"/>
              <a:cs typeface="Arial"/>
            </a:endParaRPr>
          </a:p>
          <a:p>
            <a:pPr>
              <a:lnSpc>
                <a:spcPct val="100000"/>
              </a:lnSpc>
              <a:spcBef>
                <a:spcPts val="130"/>
              </a:spcBef>
              <a:buClr>
                <a:srgbClr val="C04F15"/>
              </a:buClr>
              <a:buFont typeface="Arial"/>
              <a:buChar char="•"/>
            </a:pPr>
            <a:endParaRPr sz="2600">
              <a:latin typeface="Arial"/>
              <a:cs typeface="Arial"/>
            </a:endParaRPr>
          </a:p>
          <a:p>
            <a:pPr marL="299085" marR="670560" indent="-287020">
              <a:lnSpc>
                <a:spcPct val="100000"/>
              </a:lnSpc>
              <a:buChar char="•"/>
              <a:tabLst>
                <a:tab pos="299085" algn="l"/>
              </a:tabLst>
            </a:pPr>
            <a:r>
              <a:rPr sz="2600" dirty="0">
                <a:solidFill>
                  <a:srgbClr val="C04F15"/>
                </a:solidFill>
                <a:latin typeface="Arial"/>
                <a:cs typeface="Arial"/>
              </a:rPr>
              <a:t>Structured</a:t>
            </a:r>
            <a:r>
              <a:rPr sz="2600" spc="-40" dirty="0">
                <a:solidFill>
                  <a:srgbClr val="C04F15"/>
                </a:solidFill>
                <a:latin typeface="Arial"/>
                <a:cs typeface="Arial"/>
              </a:rPr>
              <a:t> </a:t>
            </a:r>
            <a:r>
              <a:rPr sz="2600" dirty="0">
                <a:solidFill>
                  <a:srgbClr val="C04F15"/>
                </a:solidFill>
                <a:latin typeface="Arial"/>
                <a:cs typeface="Arial"/>
              </a:rPr>
              <a:t>eight</a:t>
            </a:r>
            <a:r>
              <a:rPr sz="2600" spc="-30" dirty="0">
                <a:solidFill>
                  <a:srgbClr val="C04F15"/>
                </a:solidFill>
                <a:latin typeface="Arial"/>
                <a:cs typeface="Arial"/>
              </a:rPr>
              <a:t> </a:t>
            </a:r>
            <a:r>
              <a:rPr sz="2600" dirty="0">
                <a:solidFill>
                  <a:srgbClr val="C04F15"/>
                </a:solidFill>
                <a:latin typeface="Arial"/>
                <a:cs typeface="Arial"/>
              </a:rPr>
              <a:t>weeks</a:t>
            </a:r>
            <a:r>
              <a:rPr sz="2600" spc="-50" dirty="0">
                <a:solidFill>
                  <a:srgbClr val="C04F15"/>
                </a:solidFill>
                <a:latin typeface="Arial"/>
                <a:cs typeface="Arial"/>
              </a:rPr>
              <a:t> </a:t>
            </a:r>
            <a:r>
              <a:rPr sz="2600" dirty="0">
                <a:solidFill>
                  <a:srgbClr val="C04F15"/>
                </a:solidFill>
                <a:latin typeface="Arial"/>
                <a:cs typeface="Arial"/>
              </a:rPr>
              <a:t>sessions</a:t>
            </a:r>
            <a:r>
              <a:rPr sz="2600" spc="-30" dirty="0">
                <a:solidFill>
                  <a:srgbClr val="C04F15"/>
                </a:solidFill>
                <a:latin typeface="Arial"/>
                <a:cs typeface="Arial"/>
              </a:rPr>
              <a:t> </a:t>
            </a:r>
            <a:r>
              <a:rPr sz="2600" dirty="0">
                <a:solidFill>
                  <a:srgbClr val="C04F15"/>
                </a:solidFill>
                <a:latin typeface="Arial"/>
                <a:cs typeface="Arial"/>
              </a:rPr>
              <a:t>plus</a:t>
            </a:r>
            <a:r>
              <a:rPr sz="2600" spc="-65" dirty="0">
                <a:solidFill>
                  <a:srgbClr val="C04F15"/>
                </a:solidFill>
                <a:latin typeface="Arial"/>
                <a:cs typeface="Arial"/>
              </a:rPr>
              <a:t> </a:t>
            </a:r>
            <a:r>
              <a:rPr sz="2600" dirty="0">
                <a:solidFill>
                  <a:srgbClr val="C04F15"/>
                </a:solidFill>
                <a:latin typeface="Arial"/>
                <a:cs typeface="Arial"/>
              </a:rPr>
              <a:t>partnerships</a:t>
            </a:r>
            <a:r>
              <a:rPr sz="2600" spc="-55" dirty="0">
                <a:solidFill>
                  <a:srgbClr val="C04F15"/>
                </a:solidFill>
                <a:latin typeface="Arial"/>
                <a:cs typeface="Arial"/>
              </a:rPr>
              <a:t> </a:t>
            </a:r>
            <a:r>
              <a:rPr sz="2600" dirty="0">
                <a:solidFill>
                  <a:srgbClr val="C04F15"/>
                </a:solidFill>
                <a:latin typeface="Arial"/>
                <a:cs typeface="Arial"/>
              </a:rPr>
              <a:t>with</a:t>
            </a:r>
            <a:r>
              <a:rPr sz="2600" spc="-30" dirty="0">
                <a:solidFill>
                  <a:srgbClr val="C04F15"/>
                </a:solidFill>
                <a:latin typeface="Arial"/>
                <a:cs typeface="Arial"/>
              </a:rPr>
              <a:t> </a:t>
            </a:r>
            <a:r>
              <a:rPr sz="2600" spc="-20" dirty="0">
                <a:solidFill>
                  <a:srgbClr val="C04F15"/>
                </a:solidFill>
                <a:latin typeface="Arial"/>
                <a:cs typeface="Arial"/>
              </a:rPr>
              <a:t>NHS, </a:t>
            </a:r>
            <a:r>
              <a:rPr sz="2600" dirty="0">
                <a:solidFill>
                  <a:srgbClr val="C04F15"/>
                </a:solidFill>
                <a:latin typeface="Arial"/>
                <a:cs typeface="Arial"/>
              </a:rPr>
              <a:t>universities</a:t>
            </a:r>
            <a:r>
              <a:rPr sz="2600" spc="-50" dirty="0">
                <a:solidFill>
                  <a:srgbClr val="C04F15"/>
                </a:solidFill>
                <a:latin typeface="Arial"/>
                <a:cs typeface="Arial"/>
              </a:rPr>
              <a:t> </a:t>
            </a:r>
            <a:r>
              <a:rPr sz="2600" dirty="0">
                <a:solidFill>
                  <a:srgbClr val="C04F15"/>
                </a:solidFill>
                <a:latin typeface="Arial"/>
                <a:cs typeface="Arial"/>
              </a:rPr>
              <a:t>and</a:t>
            </a:r>
            <a:r>
              <a:rPr sz="2600" spc="-20" dirty="0">
                <a:solidFill>
                  <a:srgbClr val="C04F15"/>
                </a:solidFill>
                <a:latin typeface="Arial"/>
                <a:cs typeface="Arial"/>
              </a:rPr>
              <a:t> </a:t>
            </a:r>
            <a:r>
              <a:rPr sz="2600" dirty="0">
                <a:solidFill>
                  <a:srgbClr val="C04F15"/>
                </a:solidFill>
                <a:latin typeface="Arial"/>
                <a:cs typeface="Arial"/>
              </a:rPr>
              <a:t>youth</a:t>
            </a:r>
            <a:r>
              <a:rPr sz="2600" spc="-40" dirty="0">
                <a:solidFill>
                  <a:srgbClr val="C04F15"/>
                </a:solidFill>
                <a:latin typeface="Arial"/>
                <a:cs typeface="Arial"/>
              </a:rPr>
              <a:t> </a:t>
            </a:r>
            <a:r>
              <a:rPr sz="2600" dirty="0">
                <a:solidFill>
                  <a:srgbClr val="C04F15"/>
                </a:solidFill>
                <a:latin typeface="Arial"/>
                <a:cs typeface="Arial"/>
              </a:rPr>
              <a:t>groups</a:t>
            </a:r>
            <a:r>
              <a:rPr sz="2600" spc="-25" dirty="0">
                <a:solidFill>
                  <a:srgbClr val="C04F15"/>
                </a:solidFill>
                <a:latin typeface="Arial"/>
                <a:cs typeface="Arial"/>
              </a:rPr>
              <a:t> </a:t>
            </a:r>
            <a:r>
              <a:rPr sz="2600" dirty="0">
                <a:solidFill>
                  <a:srgbClr val="C04F15"/>
                </a:solidFill>
                <a:latin typeface="Arial"/>
                <a:cs typeface="Arial"/>
              </a:rPr>
              <a:t>deliver</a:t>
            </a:r>
            <a:r>
              <a:rPr sz="2600" spc="-45" dirty="0">
                <a:solidFill>
                  <a:srgbClr val="C04F15"/>
                </a:solidFill>
                <a:latin typeface="Arial"/>
                <a:cs typeface="Arial"/>
              </a:rPr>
              <a:t> </a:t>
            </a:r>
            <a:r>
              <a:rPr sz="2600" dirty="0">
                <a:solidFill>
                  <a:srgbClr val="C04F15"/>
                </a:solidFill>
                <a:latin typeface="Arial"/>
                <a:cs typeface="Arial"/>
              </a:rPr>
              <a:t>education,</a:t>
            </a:r>
            <a:r>
              <a:rPr sz="2600" spc="-25" dirty="0">
                <a:solidFill>
                  <a:srgbClr val="C04F15"/>
                </a:solidFill>
                <a:latin typeface="Arial"/>
                <a:cs typeface="Arial"/>
              </a:rPr>
              <a:t> </a:t>
            </a:r>
            <a:r>
              <a:rPr sz="2600" dirty="0">
                <a:solidFill>
                  <a:srgbClr val="C04F15"/>
                </a:solidFill>
                <a:latin typeface="Arial"/>
                <a:cs typeface="Arial"/>
              </a:rPr>
              <a:t>coping</a:t>
            </a:r>
            <a:r>
              <a:rPr sz="2600" spc="-30" dirty="0">
                <a:solidFill>
                  <a:srgbClr val="C04F15"/>
                </a:solidFill>
                <a:latin typeface="Arial"/>
                <a:cs typeface="Arial"/>
              </a:rPr>
              <a:t> </a:t>
            </a:r>
            <a:r>
              <a:rPr sz="2600" dirty="0">
                <a:solidFill>
                  <a:srgbClr val="C04F15"/>
                </a:solidFill>
                <a:latin typeface="Arial"/>
                <a:cs typeface="Arial"/>
              </a:rPr>
              <a:t>skills,</a:t>
            </a:r>
            <a:r>
              <a:rPr sz="2600" spc="-55" dirty="0">
                <a:solidFill>
                  <a:srgbClr val="C04F15"/>
                </a:solidFill>
                <a:latin typeface="Arial"/>
                <a:cs typeface="Arial"/>
              </a:rPr>
              <a:t> </a:t>
            </a:r>
            <a:r>
              <a:rPr sz="2600" spc="-20" dirty="0">
                <a:solidFill>
                  <a:srgbClr val="C04F15"/>
                </a:solidFill>
                <a:latin typeface="Arial"/>
                <a:cs typeface="Arial"/>
              </a:rPr>
              <a:t>peer </a:t>
            </a:r>
            <a:r>
              <a:rPr sz="2600" dirty="0">
                <a:solidFill>
                  <a:srgbClr val="C04F15"/>
                </a:solidFill>
                <a:latin typeface="Arial"/>
                <a:cs typeface="Arial"/>
              </a:rPr>
              <a:t>support,</a:t>
            </a:r>
            <a:r>
              <a:rPr sz="2600" spc="-60" dirty="0">
                <a:solidFill>
                  <a:srgbClr val="C04F15"/>
                </a:solidFill>
                <a:latin typeface="Arial"/>
                <a:cs typeface="Arial"/>
              </a:rPr>
              <a:t> </a:t>
            </a:r>
            <a:r>
              <a:rPr sz="2600" dirty="0">
                <a:solidFill>
                  <a:srgbClr val="C04F15"/>
                </a:solidFill>
                <a:latin typeface="Arial"/>
                <a:cs typeface="Arial"/>
              </a:rPr>
              <a:t>and</a:t>
            </a:r>
            <a:r>
              <a:rPr sz="2600" spc="-40" dirty="0">
                <a:solidFill>
                  <a:srgbClr val="C04F15"/>
                </a:solidFill>
                <a:latin typeface="Arial"/>
                <a:cs typeface="Arial"/>
              </a:rPr>
              <a:t> </a:t>
            </a:r>
            <a:r>
              <a:rPr sz="2600" dirty="0">
                <a:solidFill>
                  <a:srgbClr val="C04F15"/>
                </a:solidFill>
                <a:latin typeface="Arial"/>
                <a:cs typeface="Arial"/>
              </a:rPr>
              <a:t>trust</a:t>
            </a:r>
            <a:r>
              <a:rPr sz="2600" spc="-40" dirty="0">
                <a:solidFill>
                  <a:srgbClr val="C04F15"/>
                </a:solidFill>
                <a:latin typeface="Arial"/>
                <a:cs typeface="Arial"/>
              </a:rPr>
              <a:t> </a:t>
            </a:r>
            <a:r>
              <a:rPr sz="2600" dirty="0">
                <a:solidFill>
                  <a:srgbClr val="C04F15"/>
                </a:solidFill>
                <a:latin typeface="Arial"/>
                <a:cs typeface="Arial"/>
              </a:rPr>
              <a:t>tools</a:t>
            </a:r>
            <a:r>
              <a:rPr sz="2600" spc="-40" dirty="0">
                <a:solidFill>
                  <a:srgbClr val="C04F15"/>
                </a:solidFill>
                <a:latin typeface="Arial"/>
                <a:cs typeface="Arial"/>
              </a:rPr>
              <a:t> </a:t>
            </a:r>
            <a:r>
              <a:rPr sz="2600" dirty="0">
                <a:solidFill>
                  <a:srgbClr val="C04F15"/>
                </a:solidFill>
                <a:latin typeface="Arial"/>
                <a:cs typeface="Arial"/>
              </a:rPr>
              <a:t>to</a:t>
            </a:r>
            <a:r>
              <a:rPr sz="2600" spc="-40" dirty="0">
                <a:solidFill>
                  <a:srgbClr val="C04F15"/>
                </a:solidFill>
                <a:latin typeface="Arial"/>
                <a:cs typeface="Arial"/>
              </a:rPr>
              <a:t> </a:t>
            </a:r>
            <a:r>
              <a:rPr sz="2600" dirty="0">
                <a:solidFill>
                  <a:srgbClr val="C04F15"/>
                </a:solidFill>
                <a:latin typeface="Arial"/>
                <a:cs typeface="Arial"/>
              </a:rPr>
              <a:t>overcomes</a:t>
            </a:r>
            <a:r>
              <a:rPr sz="2600" spc="-70" dirty="0">
                <a:solidFill>
                  <a:srgbClr val="C04F15"/>
                </a:solidFill>
                <a:latin typeface="Arial"/>
                <a:cs typeface="Arial"/>
              </a:rPr>
              <a:t> </a:t>
            </a:r>
            <a:r>
              <a:rPr sz="2600" spc="-10" dirty="0">
                <a:solidFill>
                  <a:srgbClr val="C04F15"/>
                </a:solidFill>
                <a:latin typeface="Arial"/>
                <a:cs typeface="Arial"/>
              </a:rPr>
              <a:t>barriers.</a:t>
            </a:r>
            <a:endParaRPr sz="2600">
              <a:latin typeface="Arial"/>
              <a:cs typeface="Arial"/>
            </a:endParaRPr>
          </a:p>
          <a:p>
            <a:pPr>
              <a:lnSpc>
                <a:spcPct val="100000"/>
              </a:lnSpc>
              <a:spcBef>
                <a:spcPts val="130"/>
              </a:spcBef>
              <a:buClr>
                <a:srgbClr val="C04F15"/>
              </a:buClr>
              <a:buFont typeface="Arial"/>
              <a:buChar char="•"/>
            </a:pPr>
            <a:endParaRPr sz="2600">
              <a:latin typeface="Arial"/>
              <a:cs typeface="Arial"/>
            </a:endParaRPr>
          </a:p>
          <a:p>
            <a:pPr marL="299085" marR="5080" indent="-287020" algn="just">
              <a:lnSpc>
                <a:spcPct val="100000"/>
              </a:lnSpc>
              <a:spcBef>
                <a:spcPts val="5"/>
              </a:spcBef>
              <a:buChar char="•"/>
              <a:tabLst>
                <a:tab pos="299085" algn="l"/>
              </a:tabLst>
            </a:pPr>
            <a:r>
              <a:rPr sz="2600" dirty="0">
                <a:solidFill>
                  <a:srgbClr val="C04F15"/>
                </a:solidFill>
                <a:latin typeface="Arial"/>
                <a:cs typeface="Arial"/>
              </a:rPr>
              <a:t>Achieving</a:t>
            </a:r>
            <a:r>
              <a:rPr sz="2600" spc="-80" dirty="0">
                <a:solidFill>
                  <a:srgbClr val="C04F15"/>
                </a:solidFill>
                <a:latin typeface="Arial"/>
                <a:cs typeface="Arial"/>
              </a:rPr>
              <a:t> </a:t>
            </a:r>
            <a:r>
              <a:rPr sz="2600" dirty="0">
                <a:solidFill>
                  <a:srgbClr val="C04F15"/>
                </a:solidFill>
                <a:latin typeface="Arial"/>
                <a:cs typeface="Arial"/>
              </a:rPr>
              <a:t>reduced</a:t>
            </a:r>
            <a:r>
              <a:rPr sz="2600" spc="-60" dirty="0">
                <a:solidFill>
                  <a:srgbClr val="C04F15"/>
                </a:solidFill>
                <a:latin typeface="Arial"/>
                <a:cs typeface="Arial"/>
              </a:rPr>
              <a:t> </a:t>
            </a:r>
            <a:r>
              <a:rPr sz="2600" dirty="0">
                <a:solidFill>
                  <a:srgbClr val="C04F15"/>
                </a:solidFill>
                <a:latin typeface="Arial"/>
                <a:cs typeface="Arial"/>
              </a:rPr>
              <a:t>prevalence,</a:t>
            </a:r>
            <a:r>
              <a:rPr sz="2600" spc="-75" dirty="0">
                <a:solidFill>
                  <a:srgbClr val="C04F15"/>
                </a:solidFill>
                <a:latin typeface="Arial"/>
                <a:cs typeface="Arial"/>
              </a:rPr>
              <a:t> </a:t>
            </a:r>
            <a:r>
              <a:rPr sz="2600" dirty="0">
                <a:solidFill>
                  <a:srgbClr val="C04F15"/>
                </a:solidFill>
                <a:latin typeface="Arial"/>
                <a:cs typeface="Arial"/>
              </a:rPr>
              <a:t>more</a:t>
            </a:r>
            <a:r>
              <a:rPr sz="2600" spc="-40" dirty="0">
                <a:solidFill>
                  <a:srgbClr val="C04F15"/>
                </a:solidFill>
                <a:latin typeface="Arial"/>
                <a:cs typeface="Arial"/>
              </a:rPr>
              <a:t> </a:t>
            </a:r>
            <a:r>
              <a:rPr sz="2600" dirty="0">
                <a:solidFill>
                  <a:srgbClr val="C04F15"/>
                </a:solidFill>
                <a:latin typeface="Arial"/>
                <a:cs typeface="Arial"/>
              </a:rPr>
              <a:t>attempts</a:t>
            </a:r>
            <a:r>
              <a:rPr sz="2600" spc="-35" dirty="0">
                <a:solidFill>
                  <a:srgbClr val="C04F15"/>
                </a:solidFill>
                <a:latin typeface="Arial"/>
                <a:cs typeface="Arial"/>
              </a:rPr>
              <a:t> </a:t>
            </a:r>
            <a:r>
              <a:rPr sz="2600" dirty="0">
                <a:solidFill>
                  <a:srgbClr val="C04F15"/>
                </a:solidFill>
                <a:latin typeface="Arial"/>
                <a:cs typeface="Arial"/>
              </a:rPr>
              <a:t>to</a:t>
            </a:r>
            <a:r>
              <a:rPr sz="2600" spc="-40" dirty="0">
                <a:solidFill>
                  <a:srgbClr val="C04F15"/>
                </a:solidFill>
                <a:latin typeface="Arial"/>
                <a:cs typeface="Arial"/>
              </a:rPr>
              <a:t> </a:t>
            </a:r>
            <a:r>
              <a:rPr sz="2600" dirty="0">
                <a:solidFill>
                  <a:srgbClr val="C04F15"/>
                </a:solidFill>
                <a:latin typeface="Arial"/>
                <a:cs typeface="Arial"/>
              </a:rPr>
              <a:t>quit</a:t>
            </a:r>
            <a:r>
              <a:rPr sz="2600" spc="-60" dirty="0">
                <a:solidFill>
                  <a:srgbClr val="C04F15"/>
                </a:solidFill>
                <a:latin typeface="Arial"/>
                <a:cs typeface="Arial"/>
              </a:rPr>
              <a:t> </a:t>
            </a:r>
            <a:r>
              <a:rPr sz="2600" dirty="0">
                <a:solidFill>
                  <a:srgbClr val="C04F15"/>
                </a:solidFill>
                <a:latin typeface="Arial"/>
                <a:cs typeface="Arial"/>
              </a:rPr>
              <a:t>and</a:t>
            </a:r>
            <a:r>
              <a:rPr sz="2600" spc="-45" dirty="0">
                <a:solidFill>
                  <a:srgbClr val="C04F15"/>
                </a:solidFill>
                <a:latin typeface="Arial"/>
                <a:cs typeface="Arial"/>
              </a:rPr>
              <a:t> </a:t>
            </a:r>
            <a:r>
              <a:rPr sz="2600" dirty="0">
                <a:solidFill>
                  <a:srgbClr val="C04F15"/>
                </a:solidFill>
                <a:latin typeface="Arial"/>
                <a:cs typeface="Arial"/>
              </a:rPr>
              <a:t>better</a:t>
            </a:r>
            <a:r>
              <a:rPr sz="2600" spc="-45" dirty="0">
                <a:solidFill>
                  <a:srgbClr val="C04F15"/>
                </a:solidFill>
                <a:latin typeface="Arial"/>
                <a:cs typeface="Arial"/>
              </a:rPr>
              <a:t> </a:t>
            </a:r>
            <a:r>
              <a:rPr sz="2600" spc="-10" dirty="0">
                <a:solidFill>
                  <a:srgbClr val="C04F15"/>
                </a:solidFill>
                <a:latin typeface="Arial"/>
                <a:cs typeface="Arial"/>
              </a:rPr>
              <a:t>health literacy-</a:t>
            </a:r>
            <a:r>
              <a:rPr sz="2600" dirty="0">
                <a:solidFill>
                  <a:srgbClr val="C04F15"/>
                </a:solidFill>
                <a:latin typeface="Arial"/>
                <a:cs typeface="Arial"/>
              </a:rPr>
              <a:t>contributing</a:t>
            </a:r>
            <a:r>
              <a:rPr sz="2600" spc="-45" dirty="0">
                <a:solidFill>
                  <a:srgbClr val="C04F15"/>
                </a:solidFill>
                <a:latin typeface="Arial"/>
                <a:cs typeface="Arial"/>
              </a:rPr>
              <a:t> </a:t>
            </a:r>
            <a:r>
              <a:rPr sz="2600" dirty="0">
                <a:solidFill>
                  <a:srgbClr val="C04F15"/>
                </a:solidFill>
                <a:latin typeface="Arial"/>
                <a:cs typeface="Arial"/>
              </a:rPr>
              <a:t>to</a:t>
            </a:r>
            <a:r>
              <a:rPr sz="2600" spc="-20" dirty="0">
                <a:solidFill>
                  <a:srgbClr val="C04F15"/>
                </a:solidFill>
                <a:latin typeface="Arial"/>
                <a:cs typeface="Arial"/>
              </a:rPr>
              <a:t> </a:t>
            </a:r>
            <a:r>
              <a:rPr sz="2600" dirty="0">
                <a:solidFill>
                  <a:srgbClr val="C04F15"/>
                </a:solidFill>
                <a:latin typeface="Arial"/>
                <a:cs typeface="Arial"/>
              </a:rPr>
              <a:t>the</a:t>
            </a:r>
            <a:r>
              <a:rPr sz="2600" spc="-5" dirty="0">
                <a:solidFill>
                  <a:srgbClr val="C04F15"/>
                </a:solidFill>
                <a:latin typeface="Arial"/>
                <a:cs typeface="Arial"/>
              </a:rPr>
              <a:t> </a:t>
            </a:r>
            <a:r>
              <a:rPr sz="2600" dirty="0">
                <a:solidFill>
                  <a:srgbClr val="C04F15"/>
                </a:solidFill>
                <a:latin typeface="Arial"/>
                <a:cs typeface="Arial"/>
              </a:rPr>
              <a:t>NHS</a:t>
            </a:r>
            <a:r>
              <a:rPr sz="2600" spc="-30" dirty="0">
                <a:solidFill>
                  <a:srgbClr val="C04F15"/>
                </a:solidFill>
                <a:latin typeface="Arial"/>
                <a:cs typeface="Arial"/>
              </a:rPr>
              <a:t> </a:t>
            </a:r>
            <a:r>
              <a:rPr sz="2600" spc="-10" dirty="0">
                <a:solidFill>
                  <a:srgbClr val="C04F15"/>
                </a:solidFill>
                <a:latin typeface="Arial"/>
                <a:cs typeface="Arial"/>
              </a:rPr>
              <a:t>smoke-</a:t>
            </a:r>
            <a:r>
              <a:rPr sz="2600" dirty="0">
                <a:solidFill>
                  <a:srgbClr val="C04F15"/>
                </a:solidFill>
                <a:latin typeface="Arial"/>
                <a:cs typeface="Arial"/>
              </a:rPr>
              <a:t>free</a:t>
            </a:r>
            <a:r>
              <a:rPr sz="2600" spc="-55" dirty="0">
                <a:solidFill>
                  <a:srgbClr val="C04F15"/>
                </a:solidFill>
                <a:latin typeface="Arial"/>
                <a:cs typeface="Arial"/>
              </a:rPr>
              <a:t> </a:t>
            </a:r>
            <a:r>
              <a:rPr sz="2600" dirty="0">
                <a:solidFill>
                  <a:srgbClr val="C04F15"/>
                </a:solidFill>
                <a:latin typeface="Arial"/>
                <a:cs typeface="Arial"/>
              </a:rPr>
              <a:t>2030</a:t>
            </a:r>
            <a:r>
              <a:rPr sz="2600" spc="-20" dirty="0">
                <a:solidFill>
                  <a:srgbClr val="C04F15"/>
                </a:solidFill>
                <a:latin typeface="Arial"/>
                <a:cs typeface="Arial"/>
              </a:rPr>
              <a:t> </a:t>
            </a:r>
            <a:r>
              <a:rPr sz="2600" dirty="0">
                <a:solidFill>
                  <a:srgbClr val="C04F15"/>
                </a:solidFill>
                <a:latin typeface="Arial"/>
                <a:cs typeface="Arial"/>
              </a:rPr>
              <a:t>target</a:t>
            </a:r>
            <a:r>
              <a:rPr sz="2600" spc="-25" dirty="0">
                <a:solidFill>
                  <a:srgbClr val="C04F15"/>
                </a:solidFill>
                <a:latin typeface="Arial"/>
                <a:cs typeface="Arial"/>
              </a:rPr>
              <a:t> </a:t>
            </a:r>
            <a:r>
              <a:rPr sz="2600" dirty="0">
                <a:solidFill>
                  <a:srgbClr val="C04F15"/>
                </a:solidFill>
                <a:latin typeface="Arial"/>
                <a:cs typeface="Arial"/>
              </a:rPr>
              <a:t>and</a:t>
            </a:r>
            <a:r>
              <a:rPr sz="2600" spc="-15" dirty="0">
                <a:solidFill>
                  <a:srgbClr val="C04F15"/>
                </a:solidFill>
                <a:latin typeface="Arial"/>
                <a:cs typeface="Arial"/>
              </a:rPr>
              <a:t> </a:t>
            </a:r>
            <a:r>
              <a:rPr sz="2600" dirty="0">
                <a:solidFill>
                  <a:srgbClr val="C04F15"/>
                </a:solidFill>
                <a:latin typeface="Arial"/>
                <a:cs typeface="Arial"/>
              </a:rPr>
              <a:t>a</a:t>
            </a:r>
            <a:r>
              <a:rPr sz="2600" spc="-20" dirty="0">
                <a:solidFill>
                  <a:srgbClr val="C04F15"/>
                </a:solidFill>
                <a:latin typeface="Arial"/>
                <a:cs typeface="Arial"/>
              </a:rPr>
              <a:t> </a:t>
            </a:r>
            <a:r>
              <a:rPr sz="2600" spc="-10" dirty="0">
                <a:solidFill>
                  <a:srgbClr val="C04F15"/>
                </a:solidFill>
                <a:latin typeface="Arial"/>
                <a:cs typeface="Arial"/>
              </a:rPr>
              <a:t>healthier future.</a:t>
            </a:r>
            <a:endParaRPr sz="2600">
              <a:latin typeface="Arial"/>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805129" rIns="0" bIns="0" rtlCol="0">
            <a:spAutoFit/>
          </a:bodyPr>
          <a:lstStyle/>
          <a:p>
            <a:pPr marL="3703954">
              <a:lnSpc>
                <a:spcPct val="100000"/>
              </a:lnSpc>
              <a:spcBef>
                <a:spcPts val="105"/>
              </a:spcBef>
            </a:pPr>
            <a:r>
              <a:rPr dirty="0"/>
              <a:t>Reference</a:t>
            </a:r>
            <a:r>
              <a:rPr spc="-60" dirty="0"/>
              <a:t> </a:t>
            </a:r>
            <a:r>
              <a:rPr spc="-20" dirty="0"/>
              <a:t>List</a:t>
            </a:r>
          </a:p>
        </p:txBody>
      </p:sp>
      <p:sp>
        <p:nvSpPr>
          <p:cNvPr id="3" name="object 3"/>
          <p:cNvSpPr/>
          <p:nvPr/>
        </p:nvSpPr>
        <p:spPr>
          <a:xfrm>
            <a:off x="228600" y="2316420"/>
            <a:ext cx="11795760" cy="4524375"/>
          </a:xfrm>
          <a:custGeom>
            <a:avLst/>
            <a:gdLst/>
            <a:ahLst/>
            <a:cxnLst/>
            <a:rect l="l" t="t" r="r" b="b"/>
            <a:pathLst>
              <a:path w="11795760" h="4524375">
                <a:moveTo>
                  <a:pt x="11795760" y="0"/>
                </a:moveTo>
                <a:lnTo>
                  <a:pt x="0" y="0"/>
                </a:lnTo>
                <a:lnTo>
                  <a:pt x="0" y="4524375"/>
                </a:lnTo>
                <a:lnTo>
                  <a:pt x="11795760" y="4524375"/>
                </a:lnTo>
                <a:lnTo>
                  <a:pt x="11795760" y="0"/>
                </a:lnTo>
                <a:close/>
              </a:path>
            </a:pathLst>
          </a:custGeom>
          <a:solidFill>
            <a:srgbClr val="C9EDFA"/>
          </a:solidFill>
        </p:spPr>
        <p:txBody>
          <a:bodyPr wrap="square" lIns="0" tIns="0" rIns="0" bIns="0" rtlCol="0"/>
          <a:lstStyle/>
          <a:p>
            <a:endParaRPr/>
          </a:p>
        </p:txBody>
      </p:sp>
      <p:sp>
        <p:nvSpPr>
          <p:cNvPr id="4" name="object 4"/>
          <p:cNvSpPr txBox="1"/>
          <p:nvPr/>
        </p:nvSpPr>
        <p:spPr>
          <a:xfrm>
            <a:off x="307340" y="2345563"/>
            <a:ext cx="11642090" cy="2952115"/>
          </a:xfrm>
          <a:prstGeom prst="rect">
            <a:avLst/>
          </a:prstGeom>
        </p:spPr>
        <p:txBody>
          <a:bodyPr vert="horz" wrap="square" lIns="0" tIns="12700" rIns="0" bIns="0" rtlCol="0">
            <a:spAutoFit/>
          </a:bodyPr>
          <a:lstStyle/>
          <a:p>
            <a:pPr marL="184785" marR="5715" indent="-172720" algn="just">
              <a:lnSpc>
                <a:spcPct val="100000"/>
              </a:lnSpc>
              <a:spcBef>
                <a:spcPts val="100"/>
              </a:spcBef>
              <a:buChar char="•"/>
              <a:tabLst>
                <a:tab pos="184785" algn="l"/>
              </a:tabLst>
            </a:pPr>
            <a:r>
              <a:rPr sz="1200" dirty="0">
                <a:latin typeface="Arial"/>
                <a:cs typeface="Arial"/>
              </a:rPr>
              <a:t>Agrawal,</a:t>
            </a:r>
            <a:r>
              <a:rPr sz="1200" spc="60" dirty="0">
                <a:latin typeface="Arial"/>
                <a:cs typeface="Arial"/>
              </a:rPr>
              <a:t> </a:t>
            </a:r>
            <a:r>
              <a:rPr sz="1200" dirty="0">
                <a:latin typeface="Arial"/>
                <a:cs typeface="Arial"/>
              </a:rPr>
              <a:t>S.,</a:t>
            </a:r>
            <a:r>
              <a:rPr sz="1200" spc="60" dirty="0">
                <a:latin typeface="Arial"/>
                <a:cs typeface="Arial"/>
              </a:rPr>
              <a:t> </a:t>
            </a:r>
            <a:r>
              <a:rPr sz="1200" dirty="0">
                <a:latin typeface="Arial"/>
                <a:cs typeface="Arial"/>
              </a:rPr>
              <a:t>Mangera,</a:t>
            </a:r>
            <a:r>
              <a:rPr sz="1200" spc="55" dirty="0">
                <a:latin typeface="Arial"/>
                <a:cs typeface="Arial"/>
              </a:rPr>
              <a:t> </a:t>
            </a:r>
            <a:r>
              <a:rPr sz="1200" dirty="0">
                <a:latin typeface="Arial"/>
                <a:cs typeface="Arial"/>
              </a:rPr>
              <a:t>Z.,</a:t>
            </a:r>
            <a:r>
              <a:rPr sz="1200" spc="70" dirty="0">
                <a:latin typeface="Arial"/>
                <a:cs typeface="Arial"/>
              </a:rPr>
              <a:t> </a:t>
            </a:r>
            <a:r>
              <a:rPr sz="1200" dirty="0">
                <a:latin typeface="Arial"/>
                <a:cs typeface="Arial"/>
              </a:rPr>
              <a:t>Murray,</a:t>
            </a:r>
            <a:r>
              <a:rPr sz="1200" spc="65" dirty="0">
                <a:latin typeface="Arial"/>
                <a:cs typeface="Arial"/>
              </a:rPr>
              <a:t> </a:t>
            </a:r>
            <a:r>
              <a:rPr sz="1200" dirty="0">
                <a:latin typeface="Arial"/>
                <a:cs typeface="Arial"/>
              </a:rPr>
              <a:t>R.L.,</a:t>
            </a:r>
            <a:r>
              <a:rPr sz="1200" spc="60" dirty="0">
                <a:latin typeface="Arial"/>
                <a:cs typeface="Arial"/>
              </a:rPr>
              <a:t> </a:t>
            </a:r>
            <a:r>
              <a:rPr sz="1200" dirty="0">
                <a:latin typeface="Arial"/>
                <a:cs typeface="Arial"/>
              </a:rPr>
              <a:t>Howle,</a:t>
            </a:r>
            <a:r>
              <a:rPr sz="1200" spc="65" dirty="0">
                <a:latin typeface="Arial"/>
                <a:cs typeface="Arial"/>
              </a:rPr>
              <a:t> </a:t>
            </a:r>
            <a:r>
              <a:rPr sz="1200" dirty="0">
                <a:latin typeface="Arial"/>
                <a:cs typeface="Arial"/>
              </a:rPr>
              <a:t>F.</a:t>
            </a:r>
            <a:r>
              <a:rPr sz="1200" spc="60" dirty="0">
                <a:latin typeface="Arial"/>
                <a:cs typeface="Arial"/>
              </a:rPr>
              <a:t> </a:t>
            </a:r>
            <a:r>
              <a:rPr sz="1200" dirty="0">
                <a:latin typeface="Arial"/>
                <a:cs typeface="Arial"/>
              </a:rPr>
              <a:t>and</a:t>
            </a:r>
            <a:r>
              <a:rPr sz="1200" spc="65" dirty="0">
                <a:latin typeface="Arial"/>
                <a:cs typeface="Arial"/>
              </a:rPr>
              <a:t> </a:t>
            </a:r>
            <a:r>
              <a:rPr sz="1200" dirty="0">
                <a:latin typeface="Arial"/>
                <a:cs typeface="Arial"/>
              </a:rPr>
              <a:t>Evison,</a:t>
            </a:r>
            <a:r>
              <a:rPr sz="1200" spc="65" dirty="0">
                <a:latin typeface="Arial"/>
                <a:cs typeface="Arial"/>
              </a:rPr>
              <a:t> </a:t>
            </a:r>
            <a:r>
              <a:rPr sz="1200" dirty="0">
                <a:latin typeface="Arial"/>
                <a:cs typeface="Arial"/>
              </a:rPr>
              <a:t>M.</a:t>
            </a:r>
            <a:r>
              <a:rPr sz="1200" spc="60" dirty="0">
                <a:latin typeface="Arial"/>
                <a:cs typeface="Arial"/>
              </a:rPr>
              <a:t> </a:t>
            </a:r>
            <a:r>
              <a:rPr sz="1200" dirty="0">
                <a:latin typeface="Arial"/>
                <a:cs typeface="Arial"/>
              </a:rPr>
              <a:t>(2022)</a:t>
            </a:r>
            <a:r>
              <a:rPr sz="1200" spc="55" dirty="0">
                <a:latin typeface="Arial"/>
                <a:cs typeface="Arial"/>
              </a:rPr>
              <a:t> </a:t>
            </a:r>
            <a:r>
              <a:rPr sz="1200" dirty="0">
                <a:latin typeface="Arial"/>
                <a:cs typeface="Arial"/>
              </a:rPr>
              <a:t>“Successes</a:t>
            </a:r>
            <a:r>
              <a:rPr sz="1200" spc="65" dirty="0">
                <a:latin typeface="Arial"/>
                <a:cs typeface="Arial"/>
              </a:rPr>
              <a:t> </a:t>
            </a:r>
            <a:r>
              <a:rPr sz="1200" dirty="0">
                <a:latin typeface="Arial"/>
                <a:cs typeface="Arial"/>
              </a:rPr>
              <a:t>and</a:t>
            </a:r>
            <a:r>
              <a:rPr sz="1200" spc="50" dirty="0">
                <a:latin typeface="Arial"/>
                <a:cs typeface="Arial"/>
              </a:rPr>
              <a:t> </a:t>
            </a:r>
            <a:r>
              <a:rPr sz="1200" dirty="0">
                <a:latin typeface="Arial"/>
                <a:cs typeface="Arial"/>
              </a:rPr>
              <a:t>Challenges</a:t>
            </a:r>
            <a:r>
              <a:rPr sz="1200" spc="60" dirty="0">
                <a:latin typeface="Arial"/>
                <a:cs typeface="Arial"/>
              </a:rPr>
              <a:t> </a:t>
            </a:r>
            <a:r>
              <a:rPr sz="1200" dirty="0">
                <a:latin typeface="Arial"/>
                <a:cs typeface="Arial"/>
              </a:rPr>
              <a:t>of</a:t>
            </a:r>
            <a:r>
              <a:rPr sz="1200" spc="70" dirty="0">
                <a:latin typeface="Arial"/>
                <a:cs typeface="Arial"/>
              </a:rPr>
              <a:t> </a:t>
            </a:r>
            <a:r>
              <a:rPr sz="1200" dirty="0">
                <a:latin typeface="Arial"/>
                <a:cs typeface="Arial"/>
              </a:rPr>
              <a:t>Implementing</a:t>
            </a:r>
            <a:r>
              <a:rPr sz="1200" spc="60" dirty="0">
                <a:latin typeface="Arial"/>
                <a:cs typeface="Arial"/>
              </a:rPr>
              <a:t> </a:t>
            </a:r>
            <a:r>
              <a:rPr sz="1200" dirty="0">
                <a:latin typeface="Arial"/>
                <a:cs typeface="Arial"/>
              </a:rPr>
              <a:t>Tobacco</a:t>
            </a:r>
            <a:r>
              <a:rPr sz="1200" spc="65" dirty="0">
                <a:latin typeface="Arial"/>
                <a:cs typeface="Arial"/>
              </a:rPr>
              <a:t> </a:t>
            </a:r>
            <a:r>
              <a:rPr sz="1200" dirty="0">
                <a:latin typeface="Arial"/>
                <a:cs typeface="Arial"/>
              </a:rPr>
              <a:t>Dependency</a:t>
            </a:r>
            <a:r>
              <a:rPr sz="1200" spc="50" dirty="0">
                <a:latin typeface="Arial"/>
                <a:cs typeface="Arial"/>
              </a:rPr>
              <a:t> </a:t>
            </a:r>
            <a:r>
              <a:rPr sz="1200" dirty="0">
                <a:latin typeface="Arial"/>
                <a:cs typeface="Arial"/>
              </a:rPr>
              <a:t>Treatment</a:t>
            </a:r>
            <a:r>
              <a:rPr sz="1200" spc="65" dirty="0">
                <a:latin typeface="Arial"/>
                <a:cs typeface="Arial"/>
              </a:rPr>
              <a:t> </a:t>
            </a:r>
            <a:r>
              <a:rPr sz="1200" dirty="0">
                <a:latin typeface="Arial"/>
                <a:cs typeface="Arial"/>
              </a:rPr>
              <a:t>in</a:t>
            </a:r>
            <a:r>
              <a:rPr sz="1200" spc="65" dirty="0">
                <a:latin typeface="Arial"/>
                <a:cs typeface="Arial"/>
              </a:rPr>
              <a:t> </a:t>
            </a:r>
            <a:r>
              <a:rPr sz="1200" dirty="0">
                <a:latin typeface="Arial"/>
                <a:cs typeface="Arial"/>
              </a:rPr>
              <a:t>Health</a:t>
            </a:r>
            <a:r>
              <a:rPr sz="1200" spc="60" dirty="0">
                <a:latin typeface="Arial"/>
                <a:cs typeface="Arial"/>
              </a:rPr>
              <a:t> </a:t>
            </a:r>
            <a:r>
              <a:rPr sz="1200" spc="-20" dirty="0">
                <a:latin typeface="Arial"/>
                <a:cs typeface="Arial"/>
              </a:rPr>
              <a:t>Care </a:t>
            </a:r>
            <a:r>
              <a:rPr sz="1200" dirty="0">
                <a:latin typeface="Arial"/>
                <a:cs typeface="Arial"/>
              </a:rPr>
              <a:t>Institutions</a:t>
            </a:r>
            <a:r>
              <a:rPr sz="1200" spc="-25" dirty="0">
                <a:latin typeface="Arial"/>
                <a:cs typeface="Arial"/>
              </a:rPr>
              <a:t> </a:t>
            </a:r>
            <a:r>
              <a:rPr sz="1200" dirty="0">
                <a:latin typeface="Arial"/>
                <a:cs typeface="Arial"/>
              </a:rPr>
              <a:t>in</a:t>
            </a:r>
            <a:r>
              <a:rPr sz="1200" spc="-10" dirty="0">
                <a:latin typeface="Arial"/>
                <a:cs typeface="Arial"/>
              </a:rPr>
              <a:t> </a:t>
            </a:r>
            <a:r>
              <a:rPr sz="1200" dirty="0">
                <a:latin typeface="Arial"/>
                <a:cs typeface="Arial"/>
              </a:rPr>
              <a:t>England,”</a:t>
            </a:r>
            <a:r>
              <a:rPr sz="1200" spc="-15" dirty="0">
                <a:latin typeface="Arial"/>
                <a:cs typeface="Arial"/>
              </a:rPr>
              <a:t> </a:t>
            </a:r>
            <a:r>
              <a:rPr sz="1200" i="1" dirty="0">
                <a:latin typeface="Arial"/>
                <a:cs typeface="Arial"/>
              </a:rPr>
              <a:t>Current</a:t>
            </a:r>
            <a:r>
              <a:rPr sz="1200" i="1" spc="-20" dirty="0">
                <a:latin typeface="Arial"/>
                <a:cs typeface="Arial"/>
              </a:rPr>
              <a:t> </a:t>
            </a:r>
            <a:r>
              <a:rPr sz="1200" i="1" dirty="0">
                <a:latin typeface="Arial"/>
                <a:cs typeface="Arial"/>
              </a:rPr>
              <a:t>Oncology</a:t>
            </a:r>
            <a:r>
              <a:rPr sz="1200" dirty="0">
                <a:latin typeface="Arial"/>
                <a:cs typeface="Arial"/>
              </a:rPr>
              <a:t>,</a:t>
            </a:r>
            <a:r>
              <a:rPr sz="1200" spc="-30" dirty="0">
                <a:latin typeface="Arial"/>
                <a:cs typeface="Arial"/>
              </a:rPr>
              <a:t> </a:t>
            </a:r>
            <a:r>
              <a:rPr sz="1200" dirty="0">
                <a:latin typeface="Arial"/>
                <a:cs typeface="Arial"/>
              </a:rPr>
              <a:t>29(5),</a:t>
            </a:r>
            <a:r>
              <a:rPr sz="1200" spc="-10" dirty="0">
                <a:latin typeface="Arial"/>
                <a:cs typeface="Arial"/>
              </a:rPr>
              <a:t> </a:t>
            </a:r>
            <a:r>
              <a:rPr sz="1200" dirty="0">
                <a:latin typeface="Arial"/>
                <a:cs typeface="Arial"/>
              </a:rPr>
              <a:t>pp.</a:t>
            </a:r>
            <a:r>
              <a:rPr sz="1200" spc="-15" dirty="0">
                <a:latin typeface="Arial"/>
                <a:cs typeface="Arial"/>
              </a:rPr>
              <a:t> </a:t>
            </a:r>
            <a:r>
              <a:rPr sz="1200" spc="-10" dirty="0">
                <a:latin typeface="Arial"/>
                <a:cs typeface="Arial"/>
              </a:rPr>
              <a:t>3738–3747.</a:t>
            </a:r>
            <a:r>
              <a:rPr sz="1200" spc="-95" dirty="0">
                <a:latin typeface="Arial"/>
                <a:cs typeface="Arial"/>
              </a:rPr>
              <a:t> </a:t>
            </a:r>
            <a:r>
              <a:rPr sz="1200" dirty="0">
                <a:latin typeface="Arial"/>
                <a:cs typeface="Arial"/>
              </a:rPr>
              <a:t>Available</a:t>
            </a:r>
            <a:r>
              <a:rPr sz="1200" spc="-30" dirty="0">
                <a:latin typeface="Arial"/>
                <a:cs typeface="Arial"/>
              </a:rPr>
              <a:t> </a:t>
            </a:r>
            <a:r>
              <a:rPr sz="1200" dirty="0">
                <a:latin typeface="Arial"/>
                <a:cs typeface="Arial"/>
              </a:rPr>
              <a:t>at:</a:t>
            </a:r>
            <a:r>
              <a:rPr sz="1200" spc="10" dirty="0">
                <a:latin typeface="Arial"/>
                <a:cs typeface="Arial"/>
              </a:rPr>
              <a:t> </a:t>
            </a:r>
            <a:r>
              <a:rPr sz="1200" u="sng" spc="-10" dirty="0">
                <a:solidFill>
                  <a:srgbClr val="467885"/>
                </a:solidFill>
                <a:uFill>
                  <a:solidFill>
                    <a:srgbClr val="467885"/>
                  </a:solidFill>
                </a:uFill>
                <a:latin typeface="Arial"/>
                <a:cs typeface="Arial"/>
                <a:hlinkClick r:id="rId2"/>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2"/>
              </a:rPr>
              <a:t>.org/10.3390/curronco</a:t>
            </a:r>
            <a:r>
              <a:rPr sz="1200" u="sng" spc="-10" dirty="0">
                <a:solidFill>
                  <a:srgbClr val="467885"/>
                </a:solidFill>
                <a:uFill>
                  <a:solidFill>
                    <a:srgbClr val="467885"/>
                  </a:solidFill>
                </a:uFill>
                <a:latin typeface="Arial"/>
                <a:cs typeface="Arial"/>
              </a:rPr>
              <a:t>l</a:t>
            </a:r>
            <a:r>
              <a:rPr sz="1200" u="sng" spc="-10" dirty="0">
                <a:solidFill>
                  <a:srgbClr val="467885"/>
                </a:solidFill>
                <a:uFill>
                  <a:solidFill>
                    <a:srgbClr val="467885"/>
                  </a:solidFill>
                </a:uFill>
                <a:latin typeface="Arial"/>
                <a:cs typeface="Arial"/>
                <a:hlinkClick r:id="rId2"/>
              </a:rPr>
              <a:t>29050299</a:t>
            </a:r>
            <a:r>
              <a:rPr sz="1200" u="none" spc="-10" dirty="0">
                <a:latin typeface="Arial"/>
                <a:cs typeface="Arial"/>
              </a:rPr>
              <a:t>.</a:t>
            </a:r>
            <a:r>
              <a:rPr sz="1200" u="none" spc="-35" dirty="0">
                <a:latin typeface="Arial"/>
                <a:cs typeface="Arial"/>
              </a:rPr>
              <a:t> </a:t>
            </a:r>
            <a:r>
              <a:rPr sz="1200" u="none" dirty="0">
                <a:latin typeface="Arial"/>
                <a:cs typeface="Arial"/>
              </a:rPr>
              <a:t>(Accessed</a:t>
            </a:r>
            <a:r>
              <a:rPr sz="1200" u="none" spc="-10" dirty="0">
                <a:latin typeface="Arial"/>
                <a:cs typeface="Arial"/>
              </a:rPr>
              <a:t> </a:t>
            </a:r>
            <a:r>
              <a:rPr sz="1200" u="none" dirty="0">
                <a:latin typeface="Arial"/>
                <a:cs typeface="Arial"/>
              </a:rPr>
              <a:t>on:</a:t>
            </a:r>
            <a:r>
              <a:rPr sz="1200" u="none" spc="-10" dirty="0">
                <a:latin typeface="Arial"/>
                <a:cs typeface="Arial"/>
              </a:rPr>
              <a:t> </a:t>
            </a:r>
            <a:r>
              <a:rPr sz="1200" u="none" dirty="0">
                <a:latin typeface="Arial"/>
                <a:cs typeface="Arial"/>
              </a:rPr>
              <a:t>20</a:t>
            </a:r>
            <a:r>
              <a:rPr sz="1200" u="none" spc="-15" dirty="0">
                <a:latin typeface="Arial"/>
                <a:cs typeface="Arial"/>
              </a:rPr>
              <a:t> </a:t>
            </a:r>
            <a:r>
              <a:rPr sz="1200" u="none" dirty="0">
                <a:latin typeface="Arial"/>
                <a:cs typeface="Arial"/>
              </a:rPr>
              <a:t>September</a:t>
            </a:r>
            <a:r>
              <a:rPr sz="1200" u="none" spc="-20" dirty="0">
                <a:latin typeface="Arial"/>
                <a:cs typeface="Arial"/>
              </a:rPr>
              <a:t> </a:t>
            </a:r>
            <a:r>
              <a:rPr sz="1200" u="none" spc="-10" dirty="0">
                <a:latin typeface="Arial"/>
                <a:cs typeface="Arial"/>
              </a:rPr>
              <a:t>2026).</a:t>
            </a:r>
            <a:endParaRPr sz="1200">
              <a:latin typeface="Arial"/>
              <a:cs typeface="Arial"/>
            </a:endParaRPr>
          </a:p>
          <a:p>
            <a:pPr marL="186055" indent="-173355" algn="just">
              <a:lnSpc>
                <a:spcPct val="100000"/>
              </a:lnSpc>
              <a:buChar char="•"/>
              <a:tabLst>
                <a:tab pos="186055" algn="l"/>
              </a:tabLst>
            </a:pPr>
            <a:r>
              <a:rPr sz="1200" dirty="0">
                <a:latin typeface="Arial"/>
                <a:cs typeface="Arial"/>
              </a:rPr>
              <a:t>Anggreani,</a:t>
            </a:r>
            <a:r>
              <a:rPr sz="1200" spc="165" dirty="0">
                <a:latin typeface="Arial"/>
                <a:cs typeface="Arial"/>
              </a:rPr>
              <a:t> </a:t>
            </a:r>
            <a:r>
              <a:rPr sz="1200" dirty="0">
                <a:latin typeface="Arial"/>
                <a:cs typeface="Arial"/>
              </a:rPr>
              <a:t>G.N.,</a:t>
            </a:r>
            <a:r>
              <a:rPr sz="1200" spc="170" dirty="0">
                <a:latin typeface="Arial"/>
                <a:cs typeface="Arial"/>
              </a:rPr>
              <a:t> </a:t>
            </a:r>
            <a:r>
              <a:rPr sz="1200" dirty="0">
                <a:latin typeface="Arial"/>
                <a:cs typeface="Arial"/>
              </a:rPr>
              <a:t>Nurhayati,</a:t>
            </a:r>
            <a:r>
              <a:rPr sz="1200" spc="170" dirty="0">
                <a:latin typeface="Arial"/>
                <a:cs typeface="Arial"/>
              </a:rPr>
              <a:t> </a:t>
            </a:r>
            <a:r>
              <a:rPr sz="1200" dirty="0">
                <a:latin typeface="Arial"/>
                <a:cs typeface="Arial"/>
              </a:rPr>
              <a:t>F.</a:t>
            </a:r>
            <a:r>
              <a:rPr sz="1200" spc="165" dirty="0">
                <a:latin typeface="Arial"/>
                <a:cs typeface="Arial"/>
              </a:rPr>
              <a:t> </a:t>
            </a:r>
            <a:r>
              <a:rPr sz="1200" dirty="0">
                <a:latin typeface="Arial"/>
                <a:cs typeface="Arial"/>
              </a:rPr>
              <a:t>and</a:t>
            </a:r>
            <a:r>
              <a:rPr sz="1200" spc="170" dirty="0">
                <a:latin typeface="Arial"/>
                <a:cs typeface="Arial"/>
              </a:rPr>
              <a:t> </a:t>
            </a:r>
            <a:r>
              <a:rPr sz="1200" dirty="0">
                <a:latin typeface="Arial"/>
                <a:cs typeface="Arial"/>
              </a:rPr>
              <a:t>Prianggi,</a:t>
            </a:r>
            <a:r>
              <a:rPr sz="1200" spc="155" dirty="0">
                <a:latin typeface="Arial"/>
                <a:cs typeface="Arial"/>
              </a:rPr>
              <a:t> </a:t>
            </a:r>
            <a:r>
              <a:rPr sz="1200" dirty="0">
                <a:latin typeface="Arial"/>
                <a:cs typeface="Arial"/>
              </a:rPr>
              <a:t>H.</a:t>
            </a:r>
            <a:r>
              <a:rPr sz="1200" spc="170" dirty="0">
                <a:latin typeface="Arial"/>
                <a:cs typeface="Arial"/>
              </a:rPr>
              <a:t> </a:t>
            </a:r>
            <a:r>
              <a:rPr sz="1200" dirty="0">
                <a:latin typeface="Arial"/>
                <a:cs typeface="Arial"/>
              </a:rPr>
              <a:t>(2022)</a:t>
            </a:r>
            <a:r>
              <a:rPr sz="1200" spc="160" dirty="0">
                <a:latin typeface="Arial"/>
                <a:cs typeface="Arial"/>
              </a:rPr>
              <a:t> </a:t>
            </a:r>
            <a:r>
              <a:rPr sz="1200" dirty="0">
                <a:latin typeface="Arial"/>
                <a:cs typeface="Arial"/>
              </a:rPr>
              <a:t>“The</a:t>
            </a:r>
            <a:r>
              <a:rPr sz="1200" spc="165" dirty="0">
                <a:latin typeface="Arial"/>
                <a:cs typeface="Arial"/>
              </a:rPr>
              <a:t> </a:t>
            </a:r>
            <a:r>
              <a:rPr sz="1200" dirty="0">
                <a:latin typeface="Arial"/>
                <a:cs typeface="Arial"/>
              </a:rPr>
              <a:t>relationship</a:t>
            </a:r>
            <a:r>
              <a:rPr sz="1200" spc="160" dirty="0">
                <a:latin typeface="Arial"/>
                <a:cs typeface="Arial"/>
              </a:rPr>
              <a:t> </a:t>
            </a:r>
            <a:r>
              <a:rPr sz="1200" dirty="0">
                <a:latin typeface="Arial"/>
                <a:cs typeface="Arial"/>
              </a:rPr>
              <a:t>between</a:t>
            </a:r>
            <a:r>
              <a:rPr sz="1200" spc="165" dirty="0">
                <a:latin typeface="Arial"/>
                <a:cs typeface="Arial"/>
              </a:rPr>
              <a:t> </a:t>
            </a:r>
            <a:r>
              <a:rPr sz="1200" dirty="0">
                <a:latin typeface="Arial"/>
                <a:cs typeface="Arial"/>
              </a:rPr>
              <a:t>health</a:t>
            </a:r>
            <a:r>
              <a:rPr sz="1200" spc="170" dirty="0">
                <a:latin typeface="Arial"/>
                <a:cs typeface="Arial"/>
              </a:rPr>
              <a:t> </a:t>
            </a:r>
            <a:r>
              <a:rPr sz="1200" dirty="0">
                <a:latin typeface="Arial"/>
                <a:cs typeface="Arial"/>
              </a:rPr>
              <a:t>belief</a:t>
            </a:r>
            <a:r>
              <a:rPr sz="1200" spc="165" dirty="0">
                <a:latin typeface="Arial"/>
                <a:cs typeface="Arial"/>
              </a:rPr>
              <a:t> </a:t>
            </a:r>
            <a:r>
              <a:rPr sz="1200" dirty="0">
                <a:latin typeface="Arial"/>
                <a:cs typeface="Arial"/>
              </a:rPr>
              <a:t>model</a:t>
            </a:r>
            <a:r>
              <a:rPr sz="1200" spc="155" dirty="0">
                <a:latin typeface="Arial"/>
                <a:cs typeface="Arial"/>
              </a:rPr>
              <a:t> </a:t>
            </a:r>
            <a:r>
              <a:rPr sz="1200" dirty="0">
                <a:latin typeface="Arial"/>
                <a:cs typeface="Arial"/>
              </a:rPr>
              <a:t>applications</a:t>
            </a:r>
            <a:r>
              <a:rPr sz="1200" spc="175" dirty="0">
                <a:latin typeface="Arial"/>
                <a:cs typeface="Arial"/>
              </a:rPr>
              <a:t> </a:t>
            </a:r>
            <a:r>
              <a:rPr sz="1200" dirty="0">
                <a:latin typeface="Arial"/>
                <a:cs typeface="Arial"/>
              </a:rPr>
              <a:t>with</a:t>
            </a:r>
            <a:r>
              <a:rPr sz="1200" spc="170" dirty="0">
                <a:latin typeface="Arial"/>
                <a:cs typeface="Arial"/>
              </a:rPr>
              <a:t> </a:t>
            </a:r>
            <a:r>
              <a:rPr sz="1200" dirty="0">
                <a:latin typeface="Arial"/>
                <a:cs typeface="Arial"/>
              </a:rPr>
              <a:t>smoking</a:t>
            </a:r>
            <a:r>
              <a:rPr sz="1200" spc="155" dirty="0">
                <a:latin typeface="Arial"/>
                <a:cs typeface="Arial"/>
              </a:rPr>
              <a:t> </a:t>
            </a:r>
            <a:r>
              <a:rPr sz="1200" dirty="0">
                <a:latin typeface="Arial"/>
                <a:cs typeface="Arial"/>
              </a:rPr>
              <a:t>quitting</a:t>
            </a:r>
            <a:r>
              <a:rPr sz="1200" spc="160" dirty="0">
                <a:latin typeface="Arial"/>
                <a:cs typeface="Arial"/>
              </a:rPr>
              <a:t> </a:t>
            </a:r>
            <a:r>
              <a:rPr sz="1200" dirty="0">
                <a:latin typeface="Arial"/>
                <a:cs typeface="Arial"/>
              </a:rPr>
              <a:t>behavior:</a:t>
            </a:r>
            <a:r>
              <a:rPr sz="1200" spc="170" dirty="0">
                <a:latin typeface="Arial"/>
                <a:cs typeface="Arial"/>
              </a:rPr>
              <a:t> </a:t>
            </a:r>
            <a:r>
              <a:rPr sz="1200" dirty="0">
                <a:latin typeface="Arial"/>
                <a:cs typeface="Arial"/>
              </a:rPr>
              <a:t>A</a:t>
            </a:r>
            <a:r>
              <a:rPr sz="1200" spc="114" dirty="0">
                <a:latin typeface="Arial"/>
                <a:cs typeface="Arial"/>
              </a:rPr>
              <a:t> </a:t>
            </a:r>
            <a:r>
              <a:rPr sz="1200" spc="-10" dirty="0">
                <a:latin typeface="Arial"/>
                <a:cs typeface="Arial"/>
              </a:rPr>
              <a:t>meta-analysis,”</a:t>
            </a:r>
            <a:endParaRPr sz="1200">
              <a:latin typeface="Arial"/>
              <a:cs typeface="Arial"/>
            </a:endParaRPr>
          </a:p>
          <a:p>
            <a:pPr marL="184785" algn="just">
              <a:lnSpc>
                <a:spcPct val="100000"/>
              </a:lnSpc>
            </a:pPr>
            <a:r>
              <a:rPr sz="1200" i="1" dirty="0">
                <a:latin typeface="Arial"/>
                <a:cs typeface="Arial"/>
              </a:rPr>
              <a:t>Journal</a:t>
            </a:r>
            <a:r>
              <a:rPr sz="1200" i="1" spc="-45" dirty="0">
                <a:latin typeface="Arial"/>
                <a:cs typeface="Arial"/>
              </a:rPr>
              <a:t> </a:t>
            </a:r>
            <a:r>
              <a:rPr sz="1200" i="1" dirty="0">
                <a:latin typeface="Arial"/>
                <a:cs typeface="Arial"/>
              </a:rPr>
              <a:t>of</a:t>
            </a:r>
            <a:r>
              <a:rPr sz="1200" i="1" spc="-5" dirty="0">
                <a:latin typeface="Arial"/>
                <a:cs typeface="Arial"/>
              </a:rPr>
              <a:t> </a:t>
            </a:r>
            <a:r>
              <a:rPr sz="1200" i="1" dirty="0">
                <a:latin typeface="Arial"/>
                <a:cs typeface="Arial"/>
              </a:rPr>
              <a:t>Health</a:t>
            </a:r>
            <a:r>
              <a:rPr sz="1200" i="1" spc="-35" dirty="0">
                <a:latin typeface="Arial"/>
                <a:cs typeface="Arial"/>
              </a:rPr>
              <a:t> </a:t>
            </a:r>
            <a:r>
              <a:rPr sz="1200" i="1" dirty="0">
                <a:latin typeface="Arial"/>
                <a:cs typeface="Arial"/>
              </a:rPr>
              <a:t>Promotion</a:t>
            </a:r>
            <a:r>
              <a:rPr sz="1200" i="1" spc="-10" dirty="0">
                <a:latin typeface="Arial"/>
                <a:cs typeface="Arial"/>
              </a:rPr>
              <a:t> </a:t>
            </a:r>
            <a:r>
              <a:rPr sz="1200" i="1" dirty="0">
                <a:latin typeface="Arial"/>
                <a:cs typeface="Arial"/>
              </a:rPr>
              <a:t>and</a:t>
            </a:r>
            <a:r>
              <a:rPr sz="1200" i="1" spc="-35" dirty="0">
                <a:latin typeface="Arial"/>
                <a:cs typeface="Arial"/>
              </a:rPr>
              <a:t> </a:t>
            </a:r>
            <a:r>
              <a:rPr sz="1200" i="1" dirty="0">
                <a:latin typeface="Arial"/>
                <a:cs typeface="Arial"/>
              </a:rPr>
              <a:t>Behavior</a:t>
            </a:r>
            <a:r>
              <a:rPr sz="1200" dirty="0">
                <a:latin typeface="Arial"/>
                <a:cs typeface="Arial"/>
              </a:rPr>
              <a:t>,</a:t>
            </a:r>
            <a:r>
              <a:rPr sz="1200" spc="-35" dirty="0">
                <a:latin typeface="Arial"/>
                <a:cs typeface="Arial"/>
              </a:rPr>
              <a:t> </a:t>
            </a:r>
            <a:r>
              <a:rPr sz="1200" dirty="0">
                <a:latin typeface="Arial"/>
                <a:cs typeface="Arial"/>
              </a:rPr>
              <a:t>7(3), pp.</a:t>
            </a:r>
            <a:r>
              <a:rPr sz="1200" spc="-25" dirty="0">
                <a:latin typeface="Arial"/>
                <a:cs typeface="Arial"/>
              </a:rPr>
              <a:t> </a:t>
            </a:r>
            <a:r>
              <a:rPr sz="1200" dirty="0">
                <a:latin typeface="Arial"/>
                <a:cs typeface="Arial"/>
              </a:rPr>
              <a:t>170–</a:t>
            </a:r>
            <a:r>
              <a:rPr sz="1200" spc="-10" dirty="0">
                <a:latin typeface="Arial"/>
                <a:cs typeface="Arial"/>
              </a:rPr>
              <a:t>181.</a:t>
            </a:r>
            <a:r>
              <a:rPr sz="1200" spc="-105" dirty="0">
                <a:latin typeface="Arial"/>
                <a:cs typeface="Arial"/>
              </a:rPr>
              <a:t> </a:t>
            </a:r>
            <a:r>
              <a:rPr sz="1200" dirty="0">
                <a:latin typeface="Arial"/>
                <a:cs typeface="Arial"/>
              </a:rPr>
              <a:t>Available</a:t>
            </a:r>
            <a:r>
              <a:rPr sz="1200" spc="-25" dirty="0">
                <a:latin typeface="Arial"/>
                <a:cs typeface="Arial"/>
              </a:rPr>
              <a:t> </a:t>
            </a:r>
            <a:r>
              <a:rPr sz="1200" dirty="0">
                <a:latin typeface="Arial"/>
                <a:cs typeface="Arial"/>
              </a:rPr>
              <a:t>at: </a:t>
            </a:r>
            <a:r>
              <a:rPr sz="1200" u="sng" spc="-10" dirty="0">
                <a:solidFill>
                  <a:srgbClr val="467885"/>
                </a:solidFill>
                <a:uFill>
                  <a:solidFill>
                    <a:srgbClr val="467885"/>
                  </a:solidFill>
                </a:uFill>
                <a:latin typeface="Arial"/>
                <a:cs typeface="Arial"/>
                <a:hlinkClick r:id="rId3"/>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3"/>
              </a:rPr>
              <a:t>.org/10.2691</a:t>
            </a:r>
            <a:r>
              <a:rPr sz="1200" u="sng" spc="-10" dirty="0">
                <a:solidFill>
                  <a:srgbClr val="467885"/>
                </a:solidFill>
                <a:uFill>
                  <a:solidFill>
                    <a:srgbClr val="467885"/>
                  </a:solidFill>
                </a:uFill>
                <a:latin typeface="Arial"/>
                <a:cs typeface="Arial"/>
              </a:rPr>
              <a:t>1</a:t>
            </a:r>
            <a:r>
              <a:rPr sz="1200" u="sng" spc="-10" dirty="0">
                <a:solidFill>
                  <a:srgbClr val="467885"/>
                </a:solidFill>
                <a:uFill>
                  <a:solidFill>
                    <a:srgbClr val="467885"/>
                  </a:solidFill>
                </a:uFill>
                <a:latin typeface="Arial"/>
                <a:cs typeface="Arial"/>
                <a:hlinkClick r:id="rId3"/>
              </a:rPr>
              <a:t>/thejhpb.2022.07.03.01</a:t>
            </a:r>
            <a:r>
              <a:rPr sz="1200" u="none" spc="-10" dirty="0">
                <a:latin typeface="Arial"/>
                <a:cs typeface="Arial"/>
              </a:rPr>
              <a:t>.</a:t>
            </a:r>
            <a:r>
              <a:rPr sz="1200" u="none" spc="-40" dirty="0">
                <a:latin typeface="Arial"/>
                <a:cs typeface="Arial"/>
              </a:rPr>
              <a:t> </a:t>
            </a:r>
            <a:r>
              <a:rPr sz="1200" u="none" dirty="0">
                <a:latin typeface="Arial"/>
                <a:cs typeface="Arial"/>
              </a:rPr>
              <a:t>(Accessed</a:t>
            </a:r>
            <a:r>
              <a:rPr sz="1200" u="none" spc="-20" dirty="0">
                <a:latin typeface="Arial"/>
                <a:cs typeface="Arial"/>
              </a:rPr>
              <a:t> </a:t>
            </a:r>
            <a:r>
              <a:rPr sz="1200" u="none" dirty="0">
                <a:latin typeface="Arial"/>
                <a:cs typeface="Arial"/>
              </a:rPr>
              <a:t>on:</a:t>
            </a:r>
            <a:r>
              <a:rPr sz="1200" u="none" spc="-25" dirty="0">
                <a:latin typeface="Arial"/>
                <a:cs typeface="Arial"/>
              </a:rPr>
              <a:t> </a:t>
            </a:r>
            <a:r>
              <a:rPr sz="1200" u="none" dirty="0">
                <a:latin typeface="Arial"/>
                <a:cs typeface="Arial"/>
              </a:rPr>
              <a:t>20</a:t>
            </a:r>
            <a:r>
              <a:rPr sz="1200" u="none" spc="-10" dirty="0">
                <a:latin typeface="Arial"/>
                <a:cs typeface="Arial"/>
              </a:rPr>
              <a:t> </a:t>
            </a:r>
            <a:r>
              <a:rPr sz="1200" u="none" dirty="0">
                <a:latin typeface="Arial"/>
                <a:cs typeface="Arial"/>
              </a:rPr>
              <a:t>September</a:t>
            </a:r>
            <a:r>
              <a:rPr sz="1200" u="none" spc="-20" dirty="0">
                <a:latin typeface="Arial"/>
                <a:cs typeface="Arial"/>
              </a:rPr>
              <a:t> </a:t>
            </a:r>
            <a:r>
              <a:rPr sz="1200" u="none" spc="-10" dirty="0">
                <a:latin typeface="Arial"/>
                <a:cs typeface="Arial"/>
              </a:rPr>
              <a:t>2026).</a:t>
            </a:r>
            <a:endParaRPr sz="1200">
              <a:latin typeface="Arial"/>
              <a:cs typeface="Arial"/>
            </a:endParaRPr>
          </a:p>
          <a:p>
            <a:pPr marL="184785" marR="7620" indent="-172720" algn="just">
              <a:lnSpc>
                <a:spcPct val="100000"/>
              </a:lnSpc>
              <a:buChar char="•"/>
              <a:tabLst>
                <a:tab pos="184785" algn="l"/>
              </a:tabLst>
            </a:pPr>
            <a:r>
              <a:rPr sz="1200" dirty="0">
                <a:latin typeface="Arial"/>
                <a:cs typeface="Arial"/>
              </a:rPr>
              <a:t>Breton,</a:t>
            </a:r>
            <a:r>
              <a:rPr sz="1200" spc="-10" dirty="0">
                <a:latin typeface="Arial"/>
                <a:cs typeface="Arial"/>
              </a:rPr>
              <a:t> </a:t>
            </a:r>
            <a:r>
              <a:rPr sz="1200" dirty="0">
                <a:latin typeface="Arial"/>
                <a:cs typeface="Arial"/>
              </a:rPr>
              <a:t>M.O.,</a:t>
            </a:r>
            <a:r>
              <a:rPr sz="1200" spc="-15" dirty="0">
                <a:latin typeface="Arial"/>
                <a:cs typeface="Arial"/>
              </a:rPr>
              <a:t> </a:t>
            </a:r>
            <a:r>
              <a:rPr sz="1200" dirty="0">
                <a:latin typeface="Arial"/>
                <a:cs typeface="Arial"/>
              </a:rPr>
              <a:t>Gillespie,</a:t>
            </a:r>
            <a:r>
              <a:rPr sz="1200" spc="-10" dirty="0">
                <a:latin typeface="Arial"/>
                <a:cs typeface="Arial"/>
              </a:rPr>
              <a:t> </a:t>
            </a:r>
            <a:r>
              <a:rPr sz="1200" dirty="0">
                <a:latin typeface="Arial"/>
                <a:cs typeface="Arial"/>
              </a:rPr>
              <a:t>D.,</a:t>
            </a:r>
            <a:r>
              <a:rPr sz="1200" spc="-15" dirty="0">
                <a:latin typeface="Arial"/>
                <a:cs typeface="Arial"/>
              </a:rPr>
              <a:t> </a:t>
            </a:r>
            <a:r>
              <a:rPr sz="1200" dirty="0">
                <a:latin typeface="Arial"/>
                <a:cs typeface="Arial"/>
              </a:rPr>
              <a:t>Pryce,</a:t>
            </a:r>
            <a:r>
              <a:rPr sz="1200" spc="-10" dirty="0">
                <a:latin typeface="Arial"/>
                <a:cs typeface="Arial"/>
              </a:rPr>
              <a:t> </a:t>
            </a:r>
            <a:r>
              <a:rPr sz="1200" dirty="0">
                <a:latin typeface="Arial"/>
                <a:cs typeface="Arial"/>
              </a:rPr>
              <a:t>R.,</a:t>
            </a:r>
            <a:r>
              <a:rPr sz="1200" spc="-15" dirty="0">
                <a:latin typeface="Arial"/>
                <a:cs typeface="Arial"/>
              </a:rPr>
              <a:t> </a:t>
            </a:r>
            <a:r>
              <a:rPr sz="1200" dirty="0">
                <a:latin typeface="Arial"/>
                <a:cs typeface="Arial"/>
              </a:rPr>
              <a:t>Bogdanovica,</a:t>
            </a:r>
            <a:r>
              <a:rPr sz="1200" spc="-15" dirty="0">
                <a:latin typeface="Arial"/>
                <a:cs typeface="Arial"/>
              </a:rPr>
              <a:t> </a:t>
            </a:r>
            <a:r>
              <a:rPr sz="1200" dirty="0">
                <a:latin typeface="Arial"/>
                <a:cs typeface="Arial"/>
              </a:rPr>
              <a:t>I.,</a:t>
            </a:r>
            <a:r>
              <a:rPr sz="1200" spc="-15" dirty="0">
                <a:latin typeface="Arial"/>
                <a:cs typeface="Arial"/>
              </a:rPr>
              <a:t> </a:t>
            </a:r>
            <a:r>
              <a:rPr sz="1200" dirty="0">
                <a:latin typeface="Arial"/>
                <a:cs typeface="Arial"/>
              </a:rPr>
              <a:t>Angus,</a:t>
            </a:r>
            <a:r>
              <a:rPr sz="1200" spc="-10" dirty="0">
                <a:latin typeface="Arial"/>
                <a:cs typeface="Arial"/>
              </a:rPr>
              <a:t> </a:t>
            </a:r>
            <a:r>
              <a:rPr sz="1200" dirty="0">
                <a:latin typeface="Arial"/>
                <a:cs typeface="Arial"/>
              </a:rPr>
              <a:t>C.,</a:t>
            </a:r>
            <a:r>
              <a:rPr sz="1200" spc="-5" dirty="0">
                <a:latin typeface="Arial"/>
                <a:cs typeface="Arial"/>
              </a:rPr>
              <a:t> </a:t>
            </a:r>
            <a:r>
              <a:rPr sz="1200" dirty="0">
                <a:latin typeface="Arial"/>
                <a:cs typeface="Arial"/>
              </a:rPr>
              <a:t>Hernandez</a:t>
            </a:r>
            <a:r>
              <a:rPr sz="1200" spc="-30" dirty="0">
                <a:latin typeface="Arial"/>
                <a:cs typeface="Arial"/>
              </a:rPr>
              <a:t> </a:t>
            </a:r>
            <a:r>
              <a:rPr sz="1200" dirty="0">
                <a:latin typeface="Arial"/>
                <a:cs typeface="Arial"/>
              </a:rPr>
              <a:t>Alava,</a:t>
            </a:r>
            <a:r>
              <a:rPr sz="1200" spc="-20" dirty="0">
                <a:latin typeface="Arial"/>
                <a:cs typeface="Arial"/>
              </a:rPr>
              <a:t> </a:t>
            </a:r>
            <a:r>
              <a:rPr sz="1200" dirty="0">
                <a:latin typeface="Arial"/>
                <a:cs typeface="Arial"/>
              </a:rPr>
              <a:t>M.,</a:t>
            </a:r>
            <a:r>
              <a:rPr sz="1200" spc="10" dirty="0">
                <a:latin typeface="Arial"/>
                <a:cs typeface="Arial"/>
              </a:rPr>
              <a:t> </a:t>
            </a:r>
            <a:r>
              <a:rPr sz="1200" dirty="0">
                <a:latin typeface="Arial"/>
                <a:cs typeface="Arial"/>
              </a:rPr>
              <a:t>Brennan,</a:t>
            </a:r>
            <a:r>
              <a:rPr sz="1200" spc="-10" dirty="0">
                <a:latin typeface="Arial"/>
                <a:cs typeface="Arial"/>
              </a:rPr>
              <a:t> </a:t>
            </a:r>
            <a:r>
              <a:rPr sz="1200" dirty="0">
                <a:latin typeface="Arial"/>
                <a:cs typeface="Arial"/>
              </a:rPr>
              <a:t>A.</a:t>
            </a:r>
            <a:r>
              <a:rPr sz="1200" spc="-15" dirty="0">
                <a:latin typeface="Arial"/>
                <a:cs typeface="Arial"/>
              </a:rPr>
              <a:t> </a:t>
            </a:r>
            <a:r>
              <a:rPr sz="1200" dirty="0">
                <a:latin typeface="Arial"/>
                <a:cs typeface="Arial"/>
              </a:rPr>
              <a:t>and</a:t>
            </a:r>
            <a:r>
              <a:rPr sz="1200" spc="-10" dirty="0">
                <a:latin typeface="Arial"/>
                <a:cs typeface="Arial"/>
              </a:rPr>
              <a:t> </a:t>
            </a:r>
            <a:r>
              <a:rPr sz="1200" dirty="0">
                <a:latin typeface="Arial"/>
                <a:cs typeface="Arial"/>
              </a:rPr>
              <a:t>Britton, J.</a:t>
            </a:r>
            <a:r>
              <a:rPr sz="1200" spc="-5" dirty="0">
                <a:latin typeface="Arial"/>
                <a:cs typeface="Arial"/>
              </a:rPr>
              <a:t> </a:t>
            </a:r>
            <a:r>
              <a:rPr sz="1200" dirty="0">
                <a:latin typeface="Arial"/>
                <a:cs typeface="Arial"/>
              </a:rPr>
              <a:t>(2022)</a:t>
            </a:r>
            <a:r>
              <a:rPr sz="1200" spc="-10" dirty="0">
                <a:latin typeface="Arial"/>
                <a:cs typeface="Arial"/>
              </a:rPr>
              <a:t> </a:t>
            </a:r>
            <a:r>
              <a:rPr sz="1200" dirty="0">
                <a:latin typeface="Arial"/>
                <a:cs typeface="Arial"/>
              </a:rPr>
              <a:t>“Understanding</a:t>
            </a:r>
            <a:r>
              <a:rPr sz="1200" spc="-10" dirty="0">
                <a:latin typeface="Arial"/>
                <a:cs typeface="Arial"/>
              </a:rPr>
              <a:t> long</a:t>
            </a:r>
            <a:r>
              <a:rPr sz="1200" spc="-10" dirty="0">
                <a:latin typeface="Cambria Math"/>
                <a:cs typeface="Cambria Math"/>
              </a:rPr>
              <a:t>-</a:t>
            </a:r>
            <a:r>
              <a:rPr sz="1200" dirty="0">
                <a:latin typeface="Arial"/>
                <a:cs typeface="Arial"/>
              </a:rPr>
              <a:t>term trends</a:t>
            </a:r>
            <a:r>
              <a:rPr sz="1200" spc="-15" dirty="0">
                <a:latin typeface="Arial"/>
                <a:cs typeface="Arial"/>
              </a:rPr>
              <a:t> </a:t>
            </a:r>
            <a:r>
              <a:rPr sz="1200" dirty="0">
                <a:latin typeface="Arial"/>
                <a:cs typeface="Arial"/>
              </a:rPr>
              <a:t>in</a:t>
            </a:r>
            <a:r>
              <a:rPr sz="1200" spc="-15" dirty="0">
                <a:latin typeface="Arial"/>
                <a:cs typeface="Arial"/>
              </a:rPr>
              <a:t> </a:t>
            </a:r>
            <a:r>
              <a:rPr sz="1200" dirty="0">
                <a:latin typeface="Arial"/>
                <a:cs typeface="Arial"/>
              </a:rPr>
              <a:t>smoking</a:t>
            </a:r>
            <a:r>
              <a:rPr sz="1200" spc="-10" dirty="0">
                <a:latin typeface="Arial"/>
                <a:cs typeface="Arial"/>
              </a:rPr>
              <a:t> </a:t>
            </a:r>
            <a:r>
              <a:rPr sz="1200" spc="-25" dirty="0">
                <a:latin typeface="Arial"/>
                <a:cs typeface="Arial"/>
              </a:rPr>
              <a:t>in </a:t>
            </a:r>
            <a:r>
              <a:rPr sz="1200" dirty="0">
                <a:latin typeface="Arial"/>
                <a:cs typeface="Arial"/>
              </a:rPr>
              <a:t>England,</a:t>
            </a:r>
            <a:r>
              <a:rPr sz="1200" spc="-25" dirty="0">
                <a:latin typeface="Arial"/>
                <a:cs typeface="Arial"/>
              </a:rPr>
              <a:t> </a:t>
            </a:r>
            <a:r>
              <a:rPr sz="1200" spc="-10" dirty="0">
                <a:latin typeface="Arial"/>
                <a:cs typeface="Arial"/>
              </a:rPr>
              <a:t>1972–</a:t>
            </a:r>
            <a:r>
              <a:rPr sz="1200" dirty="0">
                <a:latin typeface="Arial"/>
                <a:cs typeface="Arial"/>
              </a:rPr>
              <a:t>2019:</a:t>
            </a:r>
            <a:r>
              <a:rPr sz="1200" spc="-30" dirty="0">
                <a:latin typeface="Arial"/>
                <a:cs typeface="Arial"/>
              </a:rPr>
              <a:t> </a:t>
            </a:r>
            <a:r>
              <a:rPr sz="1200" dirty="0">
                <a:latin typeface="Arial"/>
                <a:cs typeface="Arial"/>
              </a:rPr>
              <a:t>aN</a:t>
            </a:r>
            <a:r>
              <a:rPr sz="1200" spc="-15" dirty="0">
                <a:latin typeface="Arial"/>
                <a:cs typeface="Arial"/>
              </a:rPr>
              <a:t> </a:t>
            </a:r>
            <a:r>
              <a:rPr sz="1200" spc="-10" dirty="0">
                <a:latin typeface="Arial"/>
                <a:cs typeface="Arial"/>
              </a:rPr>
              <a:t>age–period–</a:t>
            </a:r>
            <a:r>
              <a:rPr sz="1200" dirty="0">
                <a:latin typeface="Arial"/>
                <a:cs typeface="Arial"/>
              </a:rPr>
              <a:t>cohort</a:t>
            </a:r>
            <a:r>
              <a:rPr sz="1200" spc="-30" dirty="0">
                <a:latin typeface="Arial"/>
                <a:cs typeface="Arial"/>
              </a:rPr>
              <a:t> </a:t>
            </a:r>
            <a:r>
              <a:rPr sz="1200" dirty="0">
                <a:latin typeface="Arial"/>
                <a:cs typeface="Arial"/>
              </a:rPr>
              <a:t>approach,”</a:t>
            </a:r>
            <a:r>
              <a:rPr sz="1200" spc="-20" dirty="0">
                <a:latin typeface="Arial"/>
                <a:cs typeface="Arial"/>
              </a:rPr>
              <a:t> </a:t>
            </a:r>
            <a:r>
              <a:rPr sz="1200" i="1" dirty="0">
                <a:latin typeface="Arial"/>
                <a:cs typeface="Arial"/>
              </a:rPr>
              <a:t>Addiction</a:t>
            </a:r>
            <a:r>
              <a:rPr sz="1200" dirty="0">
                <a:latin typeface="Arial"/>
                <a:cs typeface="Arial"/>
              </a:rPr>
              <a:t>,</a:t>
            </a:r>
            <a:r>
              <a:rPr sz="1200" spc="-30" dirty="0">
                <a:latin typeface="Arial"/>
                <a:cs typeface="Arial"/>
              </a:rPr>
              <a:t> </a:t>
            </a:r>
            <a:r>
              <a:rPr sz="1200" spc="-10" dirty="0">
                <a:latin typeface="Arial"/>
                <a:cs typeface="Arial"/>
              </a:rPr>
              <a:t>117(5),</a:t>
            </a:r>
            <a:r>
              <a:rPr sz="1200" spc="-20" dirty="0">
                <a:latin typeface="Arial"/>
                <a:cs typeface="Arial"/>
              </a:rPr>
              <a:t> </a:t>
            </a:r>
            <a:r>
              <a:rPr sz="1200" dirty="0">
                <a:latin typeface="Arial"/>
                <a:cs typeface="Arial"/>
              </a:rPr>
              <a:t>pp.</a:t>
            </a:r>
            <a:r>
              <a:rPr sz="1200" spc="-15" dirty="0">
                <a:latin typeface="Arial"/>
                <a:cs typeface="Arial"/>
              </a:rPr>
              <a:t> </a:t>
            </a:r>
            <a:r>
              <a:rPr sz="1200" dirty="0">
                <a:latin typeface="Arial"/>
                <a:cs typeface="Arial"/>
              </a:rPr>
              <a:t>43–</a:t>
            </a:r>
            <a:r>
              <a:rPr sz="1200" spc="-10" dirty="0">
                <a:latin typeface="Arial"/>
                <a:cs typeface="Arial"/>
              </a:rPr>
              <a:t>87.</a:t>
            </a:r>
            <a:r>
              <a:rPr sz="1200" spc="-95" dirty="0">
                <a:latin typeface="Arial"/>
                <a:cs typeface="Arial"/>
              </a:rPr>
              <a:t> </a:t>
            </a:r>
            <a:r>
              <a:rPr sz="1200" dirty="0">
                <a:latin typeface="Arial"/>
                <a:cs typeface="Arial"/>
              </a:rPr>
              <a:t>Available</a:t>
            </a:r>
            <a:r>
              <a:rPr sz="1200" spc="-15" dirty="0">
                <a:latin typeface="Arial"/>
                <a:cs typeface="Arial"/>
              </a:rPr>
              <a:t> </a:t>
            </a:r>
            <a:r>
              <a:rPr sz="1200" dirty="0">
                <a:latin typeface="Arial"/>
                <a:cs typeface="Arial"/>
              </a:rPr>
              <a:t>at:</a:t>
            </a:r>
            <a:r>
              <a:rPr sz="1200" spc="-10" dirty="0">
                <a:latin typeface="Arial"/>
                <a:cs typeface="Arial"/>
              </a:rPr>
              <a:t> </a:t>
            </a:r>
            <a:r>
              <a:rPr sz="1200" u="sng" spc="-20" dirty="0">
                <a:solidFill>
                  <a:srgbClr val="467885"/>
                </a:solidFill>
                <a:uFill>
                  <a:solidFill>
                    <a:srgbClr val="467885"/>
                  </a:solidFill>
                </a:uFill>
                <a:latin typeface="Arial"/>
                <a:cs typeface="Arial"/>
                <a:hlinkClick r:id="rId4"/>
              </a:rPr>
              <a:t>https://do</a:t>
            </a:r>
            <a:r>
              <a:rPr sz="1200" u="sng" spc="-20" dirty="0">
                <a:solidFill>
                  <a:srgbClr val="467885"/>
                </a:solidFill>
                <a:uFill>
                  <a:solidFill>
                    <a:srgbClr val="467885"/>
                  </a:solidFill>
                </a:uFill>
                <a:latin typeface="Arial"/>
                <a:cs typeface="Arial"/>
              </a:rPr>
              <a:t>i</a:t>
            </a:r>
            <a:r>
              <a:rPr sz="1200" u="sng" spc="-20" dirty="0">
                <a:solidFill>
                  <a:srgbClr val="467885"/>
                </a:solidFill>
                <a:uFill>
                  <a:solidFill>
                    <a:srgbClr val="467885"/>
                  </a:solidFill>
                </a:uFill>
                <a:latin typeface="Arial"/>
                <a:cs typeface="Arial"/>
                <a:hlinkClick r:id="rId4"/>
              </a:rPr>
              <a:t>.org/10.111</a:t>
            </a:r>
            <a:r>
              <a:rPr sz="1200" u="sng" spc="-20" dirty="0">
                <a:solidFill>
                  <a:srgbClr val="467885"/>
                </a:solidFill>
                <a:uFill>
                  <a:solidFill>
                    <a:srgbClr val="467885"/>
                  </a:solidFill>
                </a:uFill>
                <a:latin typeface="Arial"/>
                <a:cs typeface="Arial"/>
              </a:rPr>
              <a:t>1</a:t>
            </a:r>
            <a:r>
              <a:rPr sz="1200" u="sng" spc="-20" dirty="0">
                <a:solidFill>
                  <a:srgbClr val="467885"/>
                </a:solidFill>
                <a:uFill>
                  <a:solidFill>
                    <a:srgbClr val="467885"/>
                  </a:solidFill>
                </a:uFill>
                <a:latin typeface="Arial"/>
                <a:cs typeface="Arial"/>
                <a:hlinkClick r:id="rId4"/>
              </a:rPr>
              <a:t>/add.15696</a:t>
            </a:r>
            <a:r>
              <a:rPr sz="1200" u="none" spc="-20" dirty="0">
                <a:latin typeface="Arial"/>
                <a:cs typeface="Arial"/>
              </a:rPr>
              <a:t>.</a:t>
            </a:r>
            <a:r>
              <a:rPr sz="1200" u="none" spc="-15" dirty="0">
                <a:latin typeface="Arial"/>
                <a:cs typeface="Arial"/>
              </a:rPr>
              <a:t> </a:t>
            </a:r>
            <a:r>
              <a:rPr sz="1200" u="none" dirty="0">
                <a:latin typeface="Arial"/>
                <a:cs typeface="Arial"/>
              </a:rPr>
              <a:t>(Accessed</a:t>
            </a:r>
            <a:r>
              <a:rPr sz="1200" u="none" spc="-30" dirty="0">
                <a:latin typeface="Arial"/>
                <a:cs typeface="Arial"/>
              </a:rPr>
              <a:t> </a:t>
            </a:r>
            <a:r>
              <a:rPr sz="1200" u="none" dirty="0">
                <a:latin typeface="Arial"/>
                <a:cs typeface="Arial"/>
              </a:rPr>
              <a:t>on:</a:t>
            </a:r>
            <a:r>
              <a:rPr sz="1200" u="none" spc="-5" dirty="0">
                <a:latin typeface="Arial"/>
                <a:cs typeface="Arial"/>
              </a:rPr>
              <a:t> </a:t>
            </a:r>
            <a:r>
              <a:rPr sz="1200" u="none" dirty="0">
                <a:latin typeface="Arial"/>
                <a:cs typeface="Arial"/>
              </a:rPr>
              <a:t>23</a:t>
            </a:r>
            <a:r>
              <a:rPr sz="1200" u="none" spc="-5" dirty="0">
                <a:latin typeface="Arial"/>
                <a:cs typeface="Arial"/>
              </a:rPr>
              <a:t> </a:t>
            </a:r>
            <a:r>
              <a:rPr sz="1200" u="none" dirty="0">
                <a:latin typeface="Arial"/>
                <a:cs typeface="Arial"/>
              </a:rPr>
              <a:t>September</a:t>
            </a:r>
            <a:r>
              <a:rPr sz="1200" u="none" spc="-35" dirty="0">
                <a:latin typeface="Arial"/>
                <a:cs typeface="Arial"/>
              </a:rPr>
              <a:t> </a:t>
            </a:r>
            <a:r>
              <a:rPr sz="1200" u="none" spc="-10" dirty="0">
                <a:latin typeface="Arial"/>
                <a:cs typeface="Arial"/>
              </a:rPr>
              <a:t>2026).</a:t>
            </a:r>
            <a:endParaRPr sz="1200">
              <a:latin typeface="Arial"/>
              <a:cs typeface="Arial"/>
            </a:endParaRPr>
          </a:p>
          <a:p>
            <a:pPr marL="184785" marR="5080" indent="-172720" algn="just">
              <a:lnSpc>
                <a:spcPct val="100000"/>
              </a:lnSpc>
              <a:buChar char="•"/>
              <a:tabLst>
                <a:tab pos="184785" algn="l"/>
              </a:tabLst>
            </a:pPr>
            <a:r>
              <a:rPr sz="1200" dirty="0">
                <a:latin typeface="Arial"/>
                <a:cs typeface="Arial"/>
              </a:rPr>
              <a:t>Chang,</a:t>
            </a:r>
            <a:r>
              <a:rPr sz="1200" spc="195" dirty="0">
                <a:latin typeface="Arial"/>
                <a:cs typeface="Arial"/>
              </a:rPr>
              <a:t> </a:t>
            </a:r>
            <a:r>
              <a:rPr sz="1200" spc="-70" dirty="0">
                <a:latin typeface="Arial"/>
                <a:cs typeface="Arial"/>
              </a:rPr>
              <a:t>Y.-</a:t>
            </a:r>
            <a:r>
              <a:rPr sz="1200" dirty="0">
                <a:latin typeface="Arial"/>
                <a:cs typeface="Arial"/>
              </a:rPr>
              <a:t>H.,</a:t>
            </a:r>
            <a:r>
              <a:rPr sz="1200" spc="195" dirty="0">
                <a:latin typeface="Arial"/>
                <a:cs typeface="Arial"/>
              </a:rPr>
              <a:t> </a:t>
            </a:r>
            <a:r>
              <a:rPr sz="1200" dirty="0">
                <a:latin typeface="Arial"/>
                <a:cs typeface="Arial"/>
              </a:rPr>
              <a:t>Fu,</a:t>
            </a:r>
            <a:r>
              <a:rPr sz="1200" spc="200" dirty="0">
                <a:latin typeface="Arial"/>
                <a:cs typeface="Arial"/>
              </a:rPr>
              <a:t> </a:t>
            </a:r>
            <a:r>
              <a:rPr sz="1200" spc="-10" dirty="0">
                <a:latin typeface="Arial"/>
                <a:cs typeface="Arial"/>
              </a:rPr>
              <a:t>C.-</a:t>
            </a:r>
            <a:r>
              <a:rPr sz="1200" dirty="0">
                <a:latin typeface="Arial"/>
                <a:cs typeface="Arial"/>
              </a:rPr>
              <a:t>H.,</a:t>
            </a:r>
            <a:r>
              <a:rPr sz="1200" spc="195" dirty="0">
                <a:latin typeface="Arial"/>
                <a:cs typeface="Arial"/>
              </a:rPr>
              <a:t> </a:t>
            </a:r>
            <a:r>
              <a:rPr sz="1200" dirty="0">
                <a:latin typeface="Arial"/>
                <a:cs typeface="Arial"/>
              </a:rPr>
              <a:t>Hsu,</a:t>
            </a:r>
            <a:r>
              <a:rPr sz="1200" spc="195" dirty="0">
                <a:latin typeface="Arial"/>
                <a:cs typeface="Arial"/>
              </a:rPr>
              <a:t> </a:t>
            </a:r>
            <a:r>
              <a:rPr sz="1200" spc="-20" dirty="0">
                <a:latin typeface="Arial"/>
                <a:cs typeface="Arial"/>
              </a:rPr>
              <a:t>M.-</a:t>
            </a:r>
            <a:r>
              <a:rPr sz="1200" dirty="0">
                <a:latin typeface="Arial"/>
                <a:cs typeface="Arial"/>
              </a:rPr>
              <a:t>H.,</a:t>
            </a:r>
            <a:r>
              <a:rPr sz="1200" spc="200" dirty="0">
                <a:latin typeface="Arial"/>
                <a:cs typeface="Arial"/>
              </a:rPr>
              <a:t> </a:t>
            </a:r>
            <a:r>
              <a:rPr sz="1200" dirty="0">
                <a:latin typeface="Arial"/>
                <a:cs typeface="Arial"/>
              </a:rPr>
              <a:t>Okoli,</a:t>
            </a:r>
            <a:r>
              <a:rPr sz="1200" spc="190" dirty="0">
                <a:latin typeface="Arial"/>
                <a:cs typeface="Arial"/>
              </a:rPr>
              <a:t> </a:t>
            </a:r>
            <a:r>
              <a:rPr sz="1200" dirty="0">
                <a:latin typeface="Arial"/>
                <a:cs typeface="Arial"/>
              </a:rPr>
              <a:t>C.</a:t>
            </a:r>
            <a:r>
              <a:rPr sz="1200" spc="195" dirty="0">
                <a:latin typeface="Arial"/>
                <a:cs typeface="Arial"/>
              </a:rPr>
              <a:t> </a:t>
            </a:r>
            <a:r>
              <a:rPr sz="1200" dirty="0">
                <a:latin typeface="Arial"/>
                <a:cs typeface="Arial"/>
              </a:rPr>
              <a:t>and</a:t>
            </a:r>
            <a:r>
              <a:rPr sz="1200" spc="200" dirty="0">
                <a:latin typeface="Arial"/>
                <a:cs typeface="Arial"/>
              </a:rPr>
              <a:t> </a:t>
            </a:r>
            <a:r>
              <a:rPr sz="1200" dirty="0">
                <a:latin typeface="Arial"/>
                <a:cs typeface="Arial"/>
              </a:rPr>
              <a:t>Guo,</a:t>
            </a:r>
            <a:r>
              <a:rPr sz="1200" spc="185" dirty="0">
                <a:latin typeface="Arial"/>
                <a:cs typeface="Arial"/>
              </a:rPr>
              <a:t> </a:t>
            </a:r>
            <a:r>
              <a:rPr sz="1200" spc="-10" dirty="0">
                <a:latin typeface="Arial"/>
                <a:cs typeface="Arial"/>
              </a:rPr>
              <a:t>S.-</a:t>
            </a:r>
            <a:r>
              <a:rPr sz="1200" dirty="0">
                <a:latin typeface="Arial"/>
                <a:cs typeface="Arial"/>
              </a:rPr>
              <a:t>E.</a:t>
            </a:r>
            <a:r>
              <a:rPr sz="1200" spc="200" dirty="0">
                <a:latin typeface="Arial"/>
                <a:cs typeface="Arial"/>
              </a:rPr>
              <a:t> </a:t>
            </a:r>
            <a:r>
              <a:rPr sz="1200" dirty="0">
                <a:latin typeface="Arial"/>
                <a:cs typeface="Arial"/>
              </a:rPr>
              <a:t>(2024)</a:t>
            </a:r>
            <a:r>
              <a:rPr sz="1200" spc="190" dirty="0">
                <a:latin typeface="Arial"/>
                <a:cs typeface="Arial"/>
              </a:rPr>
              <a:t> </a:t>
            </a:r>
            <a:r>
              <a:rPr sz="1200" dirty="0">
                <a:latin typeface="Arial"/>
                <a:cs typeface="Arial"/>
              </a:rPr>
              <a:t>“The</a:t>
            </a:r>
            <a:r>
              <a:rPr sz="1200" spc="185" dirty="0">
                <a:latin typeface="Arial"/>
                <a:cs typeface="Arial"/>
              </a:rPr>
              <a:t> </a:t>
            </a:r>
            <a:r>
              <a:rPr sz="1200" dirty="0">
                <a:latin typeface="Arial"/>
                <a:cs typeface="Arial"/>
              </a:rPr>
              <a:t>effectiveness</a:t>
            </a:r>
            <a:r>
              <a:rPr sz="1200" spc="185" dirty="0">
                <a:latin typeface="Arial"/>
                <a:cs typeface="Arial"/>
              </a:rPr>
              <a:t> </a:t>
            </a:r>
            <a:r>
              <a:rPr sz="1200" dirty="0">
                <a:latin typeface="Arial"/>
                <a:cs typeface="Arial"/>
              </a:rPr>
              <a:t>of</a:t>
            </a:r>
            <a:r>
              <a:rPr sz="1200" spc="195" dirty="0">
                <a:latin typeface="Arial"/>
                <a:cs typeface="Arial"/>
              </a:rPr>
              <a:t> </a:t>
            </a:r>
            <a:r>
              <a:rPr sz="1200" dirty="0">
                <a:latin typeface="Arial"/>
                <a:cs typeface="Arial"/>
              </a:rPr>
              <a:t>a</a:t>
            </a:r>
            <a:r>
              <a:rPr sz="1200" spc="200" dirty="0">
                <a:latin typeface="Arial"/>
                <a:cs typeface="Arial"/>
              </a:rPr>
              <a:t> </a:t>
            </a:r>
            <a:r>
              <a:rPr sz="1200" dirty="0">
                <a:latin typeface="Arial"/>
                <a:cs typeface="Arial"/>
              </a:rPr>
              <a:t>transtheoretical</a:t>
            </a:r>
            <a:r>
              <a:rPr sz="1200" spc="190" dirty="0">
                <a:latin typeface="Arial"/>
                <a:cs typeface="Arial"/>
              </a:rPr>
              <a:t> </a:t>
            </a:r>
            <a:r>
              <a:rPr sz="1200" spc="-10" dirty="0">
                <a:latin typeface="Arial"/>
                <a:cs typeface="Arial"/>
              </a:rPr>
              <a:t>model-</a:t>
            </a:r>
            <a:r>
              <a:rPr sz="1200" dirty="0">
                <a:latin typeface="Arial"/>
                <a:cs typeface="Arial"/>
              </a:rPr>
              <a:t>based</a:t>
            </a:r>
            <a:r>
              <a:rPr sz="1200" spc="200" dirty="0">
                <a:latin typeface="Arial"/>
                <a:cs typeface="Arial"/>
              </a:rPr>
              <a:t> </a:t>
            </a:r>
            <a:r>
              <a:rPr sz="1200" dirty="0">
                <a:latin typeface="Arial"/>
                <a:cs typeface="Arial"/>
              </a:rPr>
              <a:t>smoking</a:t>
            </a:r>
            <a:r>
              <a:rPr sz="1200" spc="195" dirty="0">
                <a:latin typeface="Arial"/>
                <a:cs typeface="Arial"/>
              </a:rPr>
              <a:t> </a:t>
            </a:r>
            <a:r>
              <a:rPr sz="1200" dirty="0">
                <a:latin typeface="Arial"/>
                <a:cs typeface="Arial"/>
              </a:rPr>
              <a:t>cessation</a:t>
            </a:r>
            <a:r>
              <a:rPr sz="1200" spc="200" dirty="0">
                <a:latin typeface="Arial"/>
                <a:cs typeface="Arial"/>
              </a:rPr>
              <a:t> </a:t>
            </a:r>
            <a:r>
              <a:rPr sz="1200" dirty="0">
                <a:latin typeface="Arial"/>
                <a:cs typeface="Arial"/>
              </a:rPr>
              <a:t>intervention</a:t>
            </a:r>
            <a:r>
              <a:rPr sz="1200" spc="185" dirty="0">
                <a:latin typeface="Arial"/>
                <a:cs typeface="Arial"/>
              </a:rPr>
              <a:t> </a:t>
            </a:r>
            <a:r>
              <a:rPr sz="1200" dirty="0">
                <a:latin typeface="Arial"/>
                <a:cs typeface="Arial"/>
              </a:rPr>
              <a:t>for</a:t>
            </a:r>
            <a:r>
              <a:rPr sz="1200" spc="190" dirty="0">
                <a:latin typeface="Arial"/>
                <a:cs typeface="Arial"/>
              </a:rPr>
              <a:t> </a:t>
            </a:r>
            <a:r>
              <a:rPr sz="1200" spc="-10" dirty="0">
                <a:latin typeface="Arial"/>
                <a:cs typeface="Arial"/>
              </a:rPr>
              <a:t>rural </a:t>
            </a:r>
            <a:r>
              <a:rPr sz="1200" dirty="0">
                <a:latin typeface="Arial"/>
                <a:cs typeface="Arial"/>
              </a:rPr>
              <a:t>smokers:</a:t>
            </a:r>
            <a:r>
              <a:rPr sz="1200" spc="225" dirty="0">
                <a:latin typeface="Arial"/>
                <a:cs typeface="Arial"/>
              </a:rPr>
              <a:t> </a:t>
            </a:r>
            <a:r>
              <a:rPr sz="1200" dirty="0">
                <a:latin typeface="Arial"/>
                <a:cs typeface="Arial"/>
              </a:rPr>
              <a:t>A</a:t>
            </a:r>
            <a:r>
              <a:rPr sz="1200" spc="185" dirty="0">
                <a:latin typeface="Arial"/>
                <a:cs typeface="Arial"/>
              </a:rPr>
              <a:t> </a:t>
            </a:r>
            <a:r>
              <a:rPr sz="1200" spc="-10" dirty="0">
                <a:latin typeface="Arial"/>
                <a:cs typeface="Arial"/>
              </a:rPr>
              <a:t>quasi-</a:t>
            </a:r>
            <a:r>
              <a:rPr sz="1200" dirty="0">
                <a:latin typeface="Arial"/>
                <a:cs typeface="Arial"/>
              </a:rPr>
              <a:t>experimental</a:t>
            </a:r>
            <a:r>
              <a:rPr sz="1200" spc="240" dirty="0">
                <a:latin typeface="Arial"/>
                <a:cs typeface="Arial"/>
              </a:rPr>
              <a:t> </a:t>
            </a:r>
            <a:r>
              <a:rPr sz="1200" dirty="0">
                <a:latin typeface="Arial"/>
                <a:cs typeface="Arial"/>
              </a:rPr>
              <a:t>longitudinal</a:t>
            </a:r>
            <a:r>
              <a:rPr sz="1200" spc="225" dirty="0">
                <a:latin typeface="Arial"/>
                <a:cs typeface="Arial"/>
              </a:rPr>
              <a:t> </a:t>
            </a:r>
            <a:r>
              <a:rPr sz="1200" dirty="0">
                <a:latin typeface="Arial"/>
                <a:cs typeface="Arial"/>
              </a:rPr>
              <a:t>study,”</a:t>
            </a:r>
            <a:r>
              <a:rPr sz="1200" spc="235" dirty="0">
                <a:latin typeface="Arial"/>
                <a:cs typeface="Arial"/>
              </a:rPr>
              <a:t> </a:t>
            </a:r>
            <a:r>
              <a:rPr sz="1200" i="1" dirty="0">
                <a:latin typeface="Arial"/>
                <a:cs typeface="Arial"/>
              </a:rPr>
              <a:t>Patient</a:t>
            </a:r>
            <a:r>
              <a:rPr sz="1200" i="1" spc="229" dirty="0">
                <a:latin typeface="Arial"/>
                <a:cs typeface="Arial"/>
              </a:rPr>
              <a:t> </a:t>
            </a:r>
            <a:r>
              <a:rPr sz="1200" i="1" dirty="0">
                <a:latin typeface="Arial"/>
                <a:cs typeface="Arial"/>
              </a:rPr>
              <a:t>Education</a:t>
            </a:r>
            <a:r>
              <a:rPr sz="1200" i="1" spc="229" dirty="0">
                <a:latin typeface="Arial"/>
                <a:cs typeface="Arial"/>
              </a:rPr>
              <a:t> </a:t>
            </a:r>
            <a:r>
              <a:rPr sz="1200" i="1" dirty="0">
                <a:latin typeface="Arial"/>
                <a:cs typeface="Arial"/>
              </a:rPr>
              <a:t>and</a:t>
            </a:r>
            <a:r>
              <a:rPr sz="1200" i="1" spc="235" dirty="0">
                <a:latin typeface="Arial"/>
                <a:cs typeface="Arial"/>
              </a:rPr>
              <a:t> </a:t>
            </a:r>
            <a:r>
              <a:rPr sz="1200" i="1" dirty="0">
                <a:latin typeface="Arial"/>
                <a:cs typeface="Arial"/>
              </a:rPr>
              <a:t>Counseling</a:t>
            </a:r>
            <a:r>
              <a:rPr sz="1200" dirty="0">
                <a:latin typeface="Arial"/>
                <a:cs typeface="Arial"/>
              </a:rPr>
              <a:t>,</a:t>
            </a:r>
            <a:r>
              <a:rPr sz="1200" spc="229" dirty="0">
                <a:latin typeface="Arial"/>
                <a:cs typeface="Arial"/>
              </a:rPr>
              <a:t> </a:t>
            </a:r>
            <a:r>
              <a:rPr sz="1200" dirty="0">
                <a:latin typeface="Arial"/>
                <a:cs typeface="Arial"/>
              </a:rPr>
              <a:t>122(3),</a:t>
            </a:r>
            <a:r>
              <a:rPr sz="1200" spc="240" dirty="0">
                <a:latin typeface="Arial"/>
                <a:cs typeface="Arial"/>
              </a:rPr>
              <a:t> </a:t>
            </a:r>
            <a:r>
              <a:rPr sz="1200" dirty="0">
                <a:latin typeface="Arial"/>
                <a:cs typeface="Arial"/>
              </a:rPr>
              <a:t>pp.</a:t>
            </a:r>
            <a:r>
              <a:rPr sz="1200" spc="229" dirty="0">
                <a:latin typeface="Arial"/>
                <a:cs typeface="Arial"/>
              </a:rPr>
              <a:t> </a:t>
            </a:r>
            <a:r>
              <a:rPr sz="1200" spc="-10" dirty="0">
                <a:latin typeface="Arial"/>
                <a:cs typeface="Arial"/>
              </a:rPr>
              <a:t>108–</a:t>
            </a:r>
            <a:r>
              <a:rPr sz="1200" dirty="0">
                <a:latin typeface="Arial"/>
                <a:cs typeface="Arial"/>
              </a:rPr>
              <a:t>136.</a:t>
            </a:r>
            <a:r>
              <a:rPr sz="1200" spc="229" dirty="0">
                <a:latin typeface="Arial"/>
                <a:cs typeface="Arial"/>
              </a:rPr>
              <a:t> </a:t>
            </a:r>
            <a:r>
              <a:rPr sz="1200" dirty="0">
                <a:latin typeface="Arial"/>
                <a:cs typeface="Arial"/>
              </a:rPr>
              <a:t>Available</a:t>
            </a:r>
            <a:r>
              <a:rPr sz="1200" spc="220" dirty="0">
                <a:latin typeface="Arial"/>
                <a:cs typeface="Arial"/>
              </a:rPr>
              <a:t> </a:t>
            </a:r>
            <a:r>
              <a:rPr sz="1200" dirty="0">
                <a:latin typeface="Arial"/>
                <a:cs typeface="Arial"/>
              </a:rPr>
              <a:t>at:</a:t>
            </a:r>
            <a:r>
              <a:rPr sz="1200" spc="235" dirty="0">
                <a:latin typeface="Arial"/>
                <a:cs typeface="Arial"/>
              </a:rPr>
              <a:t> </a:t>
            </a:r>
            <a:r>
              <a:rPr sz="1200" u="sng" spc="-10" dirty="0">
                <a:solidFill>
                  <a:srgbClr val="467885"/>
                </a:solidFill>
                <a:uFill>
                  <a:solidFill>
                    <a:srgbClr val="467885"/>
                  </a:solidFill>
                </a:uFill>
                <a:latin typeface="Arial"/>
                <a:cs typeface="Arial"/>
                <a:hlinkClick r:id="rId5"/>
              </a:rPr>
              <a:t>https://doi.org/10.1016/j.pec.2024.108136</a:t>
            </a:r>
            <a:r>
              <a:rPr sz="1200" u="none" spc="-10" dirty="0">
                <a:latin typeface="Arial"/>
                <a:cs typeface="Arial"/>
              </a:rPr>
              <a:t>. </a:t>
            </a:r>
            <a:r>
              <a:rPr sz="1200" u="none" dirty="0">
                <a:latin typeface="Arial"/>
                <a:cs typeface="Arial"/>
              </a:rPr>
              <a:t>(Accessed</a:t>
            </a:r>
            <a:r>
              <a:rPr sz="1200" u="none" spc="-35" dirty="0">
                <a:latin typeface="Arial"/>
                <a:cs typeface="Arial"/>
              </a:rPr>
              <a:t> </a:t>
            </a:r>
            <a:r>
              <a:rPr sz="1200" u="none" dirty="0">
                <a:latin typeface="Arial"/>
                <a:cs typeface="Arial"/>
              </a:rPr>
              <a:t>on:</a:t>
            </a:r>
            <a:r>
              <a:rPr sz="1200" u="none" spc="-35" dirty="0">
                <a:latin typeface="Arial"/>
                <a:cs typeface="Arial"/>
              </a:rPr>
              <a:t> </a:t>
            </a:r>
            <a:r>
              <a:rPr sz="1200" u="none" dirty="0">
                <a:latin typeface="Arial"/>
                <a:cs typeface="Arial"/>
              </a:rPr>
              <a:t>23</a:t>
            </a:r>
            <a:r>
              <a:rPr sz="1200" u="none" spc="-20" dirty="0">
                <a:latin typeface="Arial"/>
                <a:cs typeface="Arial"/>
              </a:rPr>
              <a:t> </a:t>
            </a:r>
            <a:r>
              <a:rPr sz="1200" u="none" dirty="0">
                <a:latin typeface="Arial"/>
                <a:cs typeface="Arial"/>
              </a:rPr>
              <a:t>September</a:t>
            </a:r>
            <a:r>
              <a:rPr sz="1200" u="none" spc="-40" dirty="0">
                <a:latin typeface="Arial"/>
                <a:cs typeface="Arial"/>
              </a:rPr>
              <a:t> </a:t>
            </a:r>
            <a:r>
              <a:rPr sz="1200" u="none" spc="-10" dirty="0">
                <a:latin typeface="Arial"/>
                <a:cs typeface="Arial"/>
              </a:rPr>
              <a:t>2026).</a:t>
            </a:r>
            <a:endParaRPr sz="1200">
              <a:latin typeface="Arial"/>
              <a:cs typeface="Arial"/>
            </a:endParaRPr>
          </a:p>
          <a:p>
            <a:pPr marL="186055" indent="-173355" algn="just">
              <a:lnSpc>
                <a:spcPct val="100000"/>
              </a:lnSpc>
              <a:buChar char="•"/>
              <a:tabLst>
                <a:tab pos="186055" algn="l"/>
              </a:tabLst>
            </a:pPr>
            <a:r>
              <a:rPr sz="1200" dirty="0">
                <a:latin typeface="Arial"/>
                <a:cs typeface="Arial"/>
              </a:rPr>
              <a:t>Davies,</a:t>
            </a:r>
            <a:r>
              <a:rPr sz="1200" spc="5" dirty="0">
                <a:latin typeface="Arial"/>
                <a:cs typeface="Arial"/>
              </a:rPr>
              <a:t> </a:t>
            </a:r>
            <a:r>
              <a:rPr sz="1200" dirty="0">
                <a:latin typeface="Arial"/>
                <a:cs typeface="Arial"/>
              </a:rPr>
              <a:t>N.,</a:t>
            </a:r>
            <a:r>
              <a:rPr sz="1200" spc="5" dirty="0">
                <a:latin typeface="Arial"/>
                <a:cs typeface="Arial"/>
              </a:rPr>
              <a:t> </a:t>
            </a:r>
            <a:r>
              <a:rPr sz="1200" spc="-10" dirty="0">
                <a:latin typeface="Arial"/>
                <a:cs typeface="Arial"/>
              </a:rPr>
              <a:t>Murray,</a:t>
            </a:r>
            <a:r>
              <a:rPr sz="1200" spc="10" dirty="0">
                <a:latin typeface="Arial"/>
                <a:cs typeface="Arial"/>
              </a:rPr>
              <a:t> </a:t>
            </a:r>
            <a:r>
              <a:rPr sz="1200" dirty="0">
                <a:latin typeface="Arial"/>
                <a:cs typeface="Arial"/>
              </a:rPr>
              <a:t>R.L.,</a:t>
            </a:r>
            <a:r>
              <a:rPr sz="1200" spc="5" dirty="0">
                <a:latin typeface="Arial"/>
                <a:cs typeface="Arial"/>
              </a:rPr>
              <a:t> </a:t>
            </a:r>
            <a:r>
              <a:rPr sz="1200" spc="-10" dirty="0">
                <a:latin typeface="Arial"/>
                <a:cs typeface="Arial"/>
              </a:rPr>
              <a:t>Langley,</a:t>
            </a:r>
            <a:r>
              <a:rPr sz="1200" spc="10" dirty="0">
                <a:latin typeface="Arial"/>
                <a:cs typeface="Arial"/>
              </a:rPr>
              <a:t> </a:t>
            </a:r>
            <a:r>
              <a:rPr sz="1200" spc="-20" dirty="0">
                <a:latin typeface="Arial"/>
                <a:cs typeface="Arial"/>
              </a:rPr>
              <a:t>T.,</a:t>
            </a:r>
            <a:r>
              <a:rPr sz="1200" spc="5" dirty="0">
                <a:latin typeface="Arial"/>
                <a:cs typeface="Arial"/>
              </a:rPr>
              <a:t> </a:t>
            </a:r>
            <a:r>
              <a:rPr sz="1200" dirty="0">
                <a:latin typeface="Arial"/>
                <a:cs typeface="Arial"/>
              </a:rPr>
              <a:t>Morling,</a:t>
            </a:r>
            <a:r>
              <a:rPr sz="1200" spc="15" dirty="0">
                <a:latin typeface="Arial"/>
                <a:cs typeface="Arial"/>
              </a:rPr>
              <a:t> </a:t>
            </a:r>
            <a:r>
              <a:rPr sz="1200" dirty="0">
                <a:latin typeface="Arial"/>
                <a:cs typeface="Arial"/>
              </a:rPr>
              <a:t>J.</a:t>
            </a:r>
            <a:r>
              <a:rPr sz="1200" spc="5" dirty="0">
                <a:latin typeface="Arial"/>
                <a:cs typeface="Arial"/>
              </a:rPr>
              <a:t> </a:t>
            </a:r>
            <a:r>
              <a:rPr sz="1200" dirty="0">
                <a:latin typeface="Arial"/>
                <a:cs typeface="Arial"/>
              </a:rPr>
              <a:t>and</a:t>
            </a:r>
            <a:r>
              <a:rPr sz="1200" spc="5" dirty="0">
                <a:latin typeface="Arial"/>
                <a:cs typeface="Arial"/>
              </a:rPr>
              <a:t> </a:t>
            </a:r>
            <a:r>
              <a:rPr sz="1200" dirty="0">
                <a:latin typeface="Arial"/>
                <a:cs typeface="Arial"/>
              </a:rPr>
              <a:t>Bains,</a:t>
            </a:r>
            <a:r>
              <a:rPr sz="1200" spc="10" dirty="0">
                <a:latin typeface="Arial"/>
                <a:cs typeface="Arial"/>
              </a:rPr>
              <a:t> </a:t>
            </a:r>
            <a:r>
              <a:rPr sz="1200" dirty="0">
                <a:latin typeface="Arial"/>
                <a:cs typeface="Arial"/>
              </a:rPr>
              <a:t>M.</a:t>
            </a:r>
            <a:r>
              <a:rPr sz="1200" spc="5" dirty="0">
                <a:latin typeface="Arial"/>
                <a:cs typeface="Arial"/>
              </a:rPr>
              <a:t> </a:t>
            </a:r>
            <a:r>
              <a:rPr sz="1200" dirty="0">
                <a:latin typeface="Arial"/>
                <a:cs typeface="Arial"/>
              </a:rPr>
              <a:t>(2025)</a:t>
            </a:r>
            <a:r>
              <a:rPr sz="1200" spc="5" dirty="0">
                <a:latin typeface="Arial"/>
                <a:cs typeface="Arial"/>
              </a:rPr>
              <a:t> </a:t>
            </a:r>
            <a:r>
              <a:rPr sz="1200" dirty="0">
                <a:latin typeface="Arial"/>
                <a:cs typeface="Arial"/>
              </a:rPr>
              <a:t>“UK</a:t>
            </a:r>
            <a:r>
              <a:rPr sz="1200" spc="5" dirty="0">
                <a:latin typeface="Arial"/>
                <a:cs typeface="Arial"/>
              </a:rPr>
              <a:t> </a:t>
            </a:r>
            <a:r>
              <a:rPr sz="1200" dirty="0">
                <a:latin typeface="Arial"/>
                <a:cs typeface="Arial"/>
              </a:rPr>
              <a:t>policymaker</a:t>
            </a:r>
            <a:r>
              <a:rPr sz="1200" spc="-5" dirty="0">
                <a:latin typeface="Arial"/>
                <a:cs typeface="Arial"/>
              </a:rPr>
              <a:t> </a:t>
            </a:r>
            <a:r>
              <a:rPr sz="1200" dirty="0">
                <a:latin typeface="Arial"/>
                <a:cs typeface="Arial"/>
              </a:rPr>
              <a:t>and</a:t>
            </a:r>
            <a:r>
              <a:rPr sz="1200" spc="5" dirty="0">
                <a:latin typeface="Arial"/>
                <a:cs typeface="Arial"/>
              </a:rPr>
              <a:t> </a:t>
            </a:r>
            <a:r>
              <a:rPr sz="1200" dirty="0">
                <a:latin typeface="Arial"/>
                <a:cs typeface="Arial"/>
              </a:rPr>
              <a:t>expert</a:t>
            </a:r>
            <a:r>
              <a:rPr sz="1200" spc="5" dirty="0">
                <a:latin typeface="Arial"/>
                <a:cs typeface="Arial"/>
              </a:rPr>
              <a:t> </a:t>
            </a:r>
            <a:r>
              <a:rPr sz="1200" dirty="0">
                <a:latin typeface="Arial"/>
                <a:cs typeface="Arial"/>
              </a:rPr>
              <a:t>perspectives on</a:t>
            </a:r>
            <a:r>
              <a:rPr sz="1200" spc="5" dirty="0">
                <a:latin typeface="Arial"/>
                <a:cs typeface="Arial"/>
              </a:rPr>
              <a:t> </a:t>
            </a:r>
            <a:r>
              <a:rPr sz="1200" dirty="0">
                <a:latin typeface="Arial"/>
                <a:cs typeface="Arial"/>
              </a:rPr>
              <a:t>the</a:t>
            </a:r>
            <a:r>
              <a:rPr sz="1200" spc="10" dirty="0">
                <a:latin typeface="Arial"/>
                <a:cs typeface="Arial"/>
              </a:rPr>
              <a:t> </a:t>
            </a:r>
            <a:r>
              <a:rPr sz="1200" spc="-10" dirty="0">
                <a:latin typeface="Arial"/>
                <a:cs typeface="Arial"/>
              </a:rPr>
              <a:t>smoke-</a:t>
            </a:r>
            <a:r>
              <a:rPr sz="1200" dirty="0">
                <a:latin typeface="Arial"/>
                <a:cs typeface="Arial"/>
              </a:rPr>
              <a:t>free</a:t>
            </a:r>
            <a:r>
              <a:rPr sz="1200" spc="5" dirty="0">
                <a:latin typeface="Arial"/>
                <a:cs typeface="Arial"/>
              </a:rPr>
              <a:t> </a:t>
            </a:r>
            <a:r>
              <a:rPr sz="1200" dirty="0">
                <a:latin typeface="Arial"/>
                <a:cs typeface="Arial"/>
              </a:rPr>
              <a:t>generation</a:t>
            </a:r>
            <a:r>
              <a:rPr sz="1200" spc="10" dirty="0">
                <a:latin typeface="Arial"/>
                <a:cs typeface="Arial"/>
              </a:rPr>
              <a:t> </a:t>
            </a:r>
            <a:r>
              <a:rPr sz="1200" dirty="0">
                <a:latin typeface="Arial"/>
                <a:cs typeface="Arial"/>
              </a:rPr>
              <a:t>policy:</a:t>
            </a:r>
            <a:r>
              <a:rPr sz="1200" spc="10" dirty="0">
                <a:latin typeface="Arial"/>
                <a:cs typeface="Arial"/>
              </a:rPr>
              <a:t> </a:t>
            </a:r>
            <a:r>
              <a:rPr sz="1200" dirty="0">
                <a:latin typeface="Arial"/>
                <a:cs typeface="Arial"/>
              </a:rPr>
              <a:t>A</a:t>
            </a:r>
            <a:r>
              <a:rPr sz="1200" spc="-50" dirty="0">
                <a:latin typeface="Arial"/>
                <a:cs typeface="Arial"/>
              </a:rPr>
              <a:t> </a:t>
            </a:r>
            <a:r>
              <a:rPr sz="1200" dirty="0">
                <a:latin typeface="Arial"/>
                <a:cs typeface="Arial"/>
              </a:rPr>
              <a:t>qualitative</a:t>
            </a:r>
            <a:r>
              <a:rPr sz="1200" spc="15" dirty="0">
                <a:latin typeface="Arial"/>
                <a:cs typeface="Arial"/>
              </a:rPr>
              <a:t> </a:t>
            </a:r>
            <a:r>
              <a:rPr sz="1200" spc="-10" dirty="0">
                <a:latin typeface="Arial"/>
                <a:cs typeface="Arial"/>
              </a:rPr>
              <a:t>study,”</a:t>
            </a:r>
            <a:endParaRPr sz="1200">
              <a:latin typeface="Arial"/>
              <a:cs typeface="Arial"/>
            </a:endParaRPr>
          </a:p>
          <a:p>
            <a:pPr marL="184785" algn="just">
              <a:lnSpc>
                <a:spcPct val="100000"/>
              </a:lnSpc>
            </a:pPr>
            <a:r>
              <a:rPr sz="1200" i="1" dirty="0">
                <a:latin typeface="Arial"/>
                <a:cs typeface="Arial"/>
              </a:rPr>
              <a:t>BMJ</a:t>
            </a:r>
            <a:r>
              <a:rPr sz="1200" i="1" spc="-15" dirty="0">
                <a:latin typeface="Arial"/>
                <a:cs typeface="Arial"/>
              </a:rPr>
              <a:t> </a:t>
            </a:r>
            <a:r>
              <a:rPr sz="1200" i="1" dirty="0">
                <a:latin typeface="Arial"/>
                <a:cs typeface="Arial"/>
              </a:rPr>
              <a:t>Public</a:t>
            </a:r>
            <a:r>
              <a:rPr sz="1200" i="1" spc="-25" dirty="0">
                <a:latin typeface="Arial"/>
                <a:cs typeface="Arial"/>
              </a:rPr>
              <a:t> </a:t>
            </a:r>
            <a:r>
              <a:rPr sz="1200" i="1" dirty="0">
                <a:latin typeface="Arial"/>
                <a:cs typeface="Arial"/>
              </a:rPr>
              <a:t>Health</a:t>
            </a:r>
            <a:r>
              <a:rPr sz="1200" dirty="0">
                <a:latin typeface="Arial"/>
                <a:cs typeface="Arial"/>
              </a:rPr>
              <a:t>,</a:t>
            </a:r>
            <a:r>
              <a:rPr sz="1200" spc="-30" dirty="0">
                <a:latin typeface="Arial"/>
                <a:cs typeface="Arial"/>
              </a:rPr>
              <a:t> </a:t>
            </a:r>
            <a:r>
              <a:rPr sz="1200" dirty="0">
                <a:latin typeface="Arial"/>
                <a:cs typeface="Arial"/>
              </a:rPr>
              <a:t>3(1),</a:t>
            </a:r>
            <a:r>
              <a:rPr sz="1200" spc="-15" dirty="0">
                <a:latin typeface="Arial"/>
                <a:cs typeface="Arial"/>
              </a:rPr>
              <a:t> </a:t>
            </a:r>
            <a:r>
              <a:rPr sz="1200" dirty="0">
                <a:latin typeface="Arial"/>
                <a:cs typeface="Arial"/>
              </a:rPr>
              <a:t>pp.</a:t>
            </a:r>
            <a:r>
              <a:rPr sz="1200" spc="-20" dirty="0">
                <a:latin typeface="Arial"/>
                <a:cs typeface="Arial"/>
              </a:rPr>
              <a:t> </a:t>
            </a:r>
            <a:r>
              <a:rPr sz="1200" spc="-10" dirty="0">
                <a:latin typeface="Arial"/>
                <a:cs typeface="Arial"/>
              </a:rPr>
              <a:t>e001808-e001808.</a:t>
            </a:r>
            <a:r>
              <a:rPr sz="1200" spc="-95" dirty="0">
                <a:latin typeface="Arial"/>
                <a:cs typeface="Arial"/>
              </a:rPr>
              <a:t> </a:t>
            </a:r>
            <a:r>
              <a:rPr sz="1200" dirty="0">
                <a:latin typeface="Arial"/>
                <a:cs typeface="Arial"/>
              </a:rPr>
              <a:t>Available</a:t>
            </a:r>
            <a:r>
              <a:rPr sz="1200" spc="-35" dirty="0">
                <a:latin typeface="Arial"/>
                <a:cs typeface="Arial"/>
              </a:rPr>
              <a:t> </a:t>
            </a:r>
            <a:r>
              <a:rPr sz="1200" dirty="0">
                <a:latin typeface="Arial"/>
                <a:cs typeface="Arial"/>
              </a:rPr>
              <a:t>at: </a:t>
            </a:r>
            <a:r>
              <a:rPr sz="1200" u="sng" spc="-10" dirty="0">
                <a:solidFill>
                  <a:srgbClr val="467885"/>
                </a:solidFill>
                <a:uFill>
                  <a:solidFill>
                    <a:srgbClr val="467885"/>
                  </a:solidFill>
                </a:uFill>
                <a:latin typeface="Arial"/>
                <a:cs typeface="Arial"/>
                <a:hlinkClick r:id="rId6"/>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6"/>
              </a:rPr>
              <a:t>.org/10.1136/bmjph-2024-</a:t>
            </a:r>
            <a:r>
              <a:rPr sz="1200" u="sng" dirty="0">
                <a:solidFill>
                  <a:srgbClr val="467885"/>
                </a:solidFill>
                <a:uFill>
                  <a:solidFill>
                    <a:srgbClr val="467885"/>
                  </a:solidFill>
                </a:uFill>
                <a:latin typeface="Arial"/>
                <a:cs typeface="Arial"/>
                <a:hlinkClick r:id="rId6"/>
              </a:rPr>
              <a:t>001808</a:t>
            </a:r>
            <a:r>
              <a:rPr sz="1200" u="none" dirty="0">
                <a:latin typeface="Arial"/>
                <a:cs typeface="Arial"/>
              </a:rPr>
              <a:t>.</a:t>
            </a:r>
            <a:r>
              <a:rPr sz="1200" u="none" spc="-45" dirty="0">
                <a:latin typeface="Arial"/>
                <a:cs typeface="Arial"/>
              </a:rPr>
              <a:t> </a:t>
            </a:r>
            <a:r>
              <a:rPr sz="1200" u="none" dirty="0">
                <a:latin typeface="Arial"/>
                <a:cs typeface="Arial"/>
              </a:rPr>
              <a:t>(Accessed</a:t>
            </a:r>
            <a:r>
              <a:rPr sz="1200" u="none" spc="-20" dirty="0">
                <a:latin typeface="Arial"/>
                <a:cs typeface="Arial"/>
              </a:rPr>
              <a:t> </a:t>
            </a:r>
            <a:r>
              <a:rPr sz="1200" u="none" dirty="0">
                <a:latin typeface="Arial"/>
                <a:cs typeface="Arial"/>
              </a:rPr>
              <a:t>on:</a:t>
            </a:r>
            <a:r>
              <a:rPr sz="1200" u="none" spc="-15" dirty="0">
                <a:latin typeface="Arial"/>
                <a:cs typeface="Arial"/>
              </a:rPr>
              <a:t> </a:t>
            </a:r>
            <a:r>
              <a:rPr sz="1200" u="none" dirty="0">
                <a:latin typeface="Arial"/>
                <a:cs typeface="Arial"/>
              </a:rPr>
              <a:t>23</a:t>
            </a:r>
            <a:r>
              <a:rPr sz="1200" u="none" spc="-30" dirty="0">
                <a:latin typeface="Arial"/>
                <a:cs typeface="Arial"/>
              </a:rPr>
              <a:t> </a:t>
            </a:r>
            <a:r>
              <a:rPr sz="1200" u="none" dirty="0">
                <a:latin typeface="Arial"/>
                <a:cs typeface="Arial"/>
              </a:rPr>
              <a:t>September</a:t>
            </a:r>
            <a:r>
              <a:rPr sz="1200" u="none" spc="-25" dirty="0">
                <a:latin typeface="Arial"/>
                <a:cs typeface="Arial"/>
              </a:rPr>
              <a:t> </a:t>
            </a:r>
            <a:r>
              <a:rPr sz="1200" u="none" spc="-10" dirty="0">
                <a:latin typeface="Arial"/>
                <a:cs typeface="Arial"/>
              </a:rPr>
              <a:t>2026).</a:t>
            </a:r>
            <a:endParaRPr sz="1200">
              <a:latin typeface="Arial"/>
              <a:cs typeface="Arial"/>
            </a:endParaRPr>
          </a:p>
          <a:p>
            <a:pPr marL="186055" indent="-173355" algn="just">
              <a:lnSpc>
                <a:spcPct val="100000"/>
              </a:lnSpc>
              <a:buChar char="•"/>
              <a:tabLst>
                <a:tab pos="186055" algn="l"/>
              </a:tabLst>
            </a:pPr>
            <a:r>
              <a:rPr sz="1200" dirty="0">
                <a:latin typeface="Arial"/>
                <a:cs typeface="Arial"/>
              </a:rPr>
              <a:t>Durkin,</a:t>
            </a:r>
            <a:r>
              <a:rPr sz="1200" spc="210" dirty="0">
                <a:latin typeface="Arial"/>
                <a:cs typeface="Arial"/>
              </a:rPr>
              <a:t> </a:t>
            </a:r>
            <a:r>
              <a:rPr sz="1200" dirty="0">
                <a:latin typeface="Arial"/>
                <a:cs typeface="Arial"/>
              </a:rPr>
              <a:t>S.J.,</a:t>
            </a:r>
            <a:r>
              <a:rPr sz="1200" spc="210" dirty="0">
                <a:latin typeface="Arial"/>
                <a:cs typeface="Arial"/>
              </a:rPr>
              <a:t> </a:t>
            </a:r>
            <a:r>
              <a:rPr sz="1200" dirty="0">
                <a:latin typeface="Arial"/>
                <a:cs typeface="Arial"/>
              </a:rPr>
              <a:t>Brennan,</a:t>
            </a:r>
            <a:r>
              <a:rPr sz="1200" spc="200" dirty="0">
                <a:latin typeface="Arial"/>
                <a:cs typeface="Arial"/>
              </a:rPr>
              <a:t> </a:t>
            </a:r>
            <a:r>
              <a:rPr sz="1200" dirty="0">
                <a:latin typeface="Arial"/>
                <a:cs typeface="Arial"/>
              </a:rPr>
              <a:t>E.</a:t>
            </a:r>
            <a:r>
              <a:rPr sz="1200" spc="215" dirty="0">
                <a:latin typeface="Arial"/>
                <a:cs typeface="Arial"/>
              </a:rPr>
              <a:t> </a:t>
            </a:r>
            <a:r>
              <a:rPr sz="1200" dirty="0">
                <a:latin typeface="Arial"/>
                <a:cs typeface="Arial"/>
              </a:rPr>
              <a:t>and</a:t>
            </a:r>
            <a:r>
              <a:rPr sz="1200" spc="190" dirty="0">
                <a:latin typeface="Arial"/>
                <a:cs typeface="Arial"/>
              </a:rPr>
              <a:t> </a:t>
            </a:r>
            <a:r>
              <a:rPr sz="1200" dirty="0">
                <a:latin typeface="Arial"/>
                <a:cs typeface="Arial"/>
              </a:rPr>
              <a:t>Wakefield,</a:t>
            </a:r>
            <a:r>
              <a:rPr sz="1200" spc="215" dirty="0">
                <a:latin typeface="Arial"/>
                <a:cs typeface="Arial"/>
              </a:rPr>
              <a:t> </a:t>
            </a:r>
            <a:r>
              <a:rPr sz="1200" dirty="0">
                <a:latin typeface="Arial"/>
                <a:cs typeface="Arial"/>
              </a:rPr>
              <a:t>M.A.</a:t>
            </a:r>
            <a:r>
              <a:rPr sz="1200" spc="215" dirty="0">
                <a:latin typeface="Arial"/>
                <a:cs typeface="Arial"/>
              </a:rPr>
              <a:t> </a:t>
            </a:r>
            <a:r>
              <a:rPr sz="1200" dirty="0">
                <a:latin typeface="Arial"/>
                <a:cs typeface="Arial"/>
              </a:rPr>
              <a:t>(2022)</a:t>
            </a:r>
            <a:r>
              <a:rPr sz="1200" spc="204" dirty="0">
                <a:latin typeface="Arial"/>
                <a:cs typeface="Arial"/>
              </a:rPr>
              <a:t> </a:t>
            </a:r>
            <a:r>
              <a:rPr sz="1200" dirty="0">
                <a:latin typeface="Arial"/>
                <a:cs typeface="Arial"/>
              </a:rPr>
              <a:t>“Optimising</a:t>
            </a:r>
            <a:r>
              <a:rPr sz="1200" spc="190" dirty="0">
                <a:latin typeface="Arial"/>
                <a:cs typeface="Arial"/>
              </a:rPr>
              <a:t> </a:t>
            </a:r>
            <a:r>
              <a:rPr sz="1200" dirty="0">
                <a:latin typeface="Arial"/>
                <a:cs typeface="Arial"/>
              </a:rPr>
              <a:t>tobacco</a:t>
            </a:r>
            <a:r>
              <a:rPr sz="1200" spc="220" dirty="0">
                <a:latin typeface="Arial"/>
                <a:cs typeface="Arial"/>
              </a:rPr>
              <a:t> </a:t>
            </a:r>
            <a:r>
              <a:rPr sz="1200" dirty="0">
                <a:latin typeface="Arial"/>
                <a:cs typeface="Arial"/>
              </a:rPr>
              <a:t>control</a:t>
            </a:r>
            <a:r>
              <a:rPr sz="1200" spc="200" dirty="0">
                <a:latin typeface="Arial"/>
                <a:cs typeface="Arial"/>
              </a:rPr>
              <a:t> </a:t>
            </a:r>
            <a:r>
              <a:rPr sz="1200" dirty="0">
                <a:latin typeface="Arial"/>
                <a:cs typeface="Arial"/>
              </a:rPr>
              <a:t>campaigns</a:t>
            </a:r>
            <a:r>
              <a:rPr sz="1200" spc="210" dirty="0">
                <a:latin typeface="Arial"/>
                <a:cs typeface="Arial"/>
              </a:rPr>
              <a:t> </a:t>
            </a:r>
            <a:r>
              <a:rPr sz="1200" dirty="0">
                <a:latin typeface="Arial"/>
                <a:cs typeface="Arial"/>
              </a:rPr>
              <a:t>within</a:t>
            </a:r>
            <a:r>
              <a:rPr sz="1200" spc="204" dirty="0">
                <a:latin typeface="Arial"/>
                <a:cs typeface="Arial"/>
              </a:rPr>
              <a:t> </a:t>
            </a:r>
            <a:r>
              <a:rPr sz="1200" dirty="0">
                <a:latin typeface="Arial"/>
                <a:cs typeface="Arial"/>
              </a:rPr>
              <a:t>a</a:t>
            </a:r>
            <a:r>
              <a:rPr sz="1200" spc="210" dirty="0">
                <a:latin typeface="Arial"/>
                <a:cs typeface="Arial"/>
              </a:rPr>
              <a:t> </a:t>
            </a:r>
            <a:r>
              <a:rPr sz="1200" dirty="0">
                <a:latin typeface="Arial"/>
                <a:cs typeface="Arial"/>
              </a:rPr>
              <a:t>changing</a:t>
            </a:r>
            <a:r>
              <a:rPr sz="1200" spc="204" dirty="0">
                <a:latin typeface="Arial"/>
                <a:cs typeface="Arial"/>
              </a:rPr>
              <a:t> </a:t>
            </a:r>
            <a:r>
              <a:rPr sz="1200" dirty="0">
                <a:latin typeface="Arial"/>
                <a:cs typeface="Arial"/>
              </a:rPr>
              <a:t>media</a:t>
            </a:r>
            <a:r>
              <a:rPr sz="1200" spc="215" dirty="0">
                <a:latin typeface="Arial"/>
                <a:cs typeface="Arial"/>
              </a:rPr>
              <a:t> </a:t>
            </a:r>
            <a:r>
              <a:rPr sz="1200" dirty="0">
                <a:latin typeface="Arial"/>
                <a:cs typeface="Arial"/>
              </a:rPr>
              <a:t>landscape</a:t>
            </a:r>
            <a:r>
              <a:rPr sz="1200" spc="215" dirty="0">
                <a:latin typeface="Arial"/>
                <a:cs typeface="Arial"/>
              </a:rPr>
              <a:t> </a:t>
            </a:r>
            <a:r>
              <a:rPr sz="1200" dirty="0">
                <a:latin typeface="Arial"/>
                <a:cs typeface="Arial"/>
              </a:rPr>
              <a:t>and</a:t>
            </a:r>
            <a:r>
              <a:rPr sz="1200" spc="204" dirty="0">
                <a:latin typeface="Arial"/>
                <a:cs typeface="Arial"/>
              </a:rPr>
              <a:t> </a:t>
            </a:r>
            <a:r>
              <a:rPr sz="1200" dirty="0">
                <a:latin typeface="Arial"/>
                <a:cs typeface="Arial"/>
              </a:rPr>
              <a:t>among</a:t>
            </a:r>
            <a:r>
              <a:rPr sz="1200" spc="190" dirty="0">
                <a:latin typeface="Arial"/>
                <a:cs typeface="Arial"/>
              </a:rPr>
              <a:t> </a:t>
            </a:r>
            <a:r>
              <a:rPr sz="1200" dirty="0">
                <a:latin typeface="Arial"/>
                <a:cs typeface="Arial"/>
              </a:rPr>
              <a:t>priority</a:t>
            </a:r>
            <a:r>
              <a:rPr sz="1200" spc="200" dirty="0">
                <a:latin typeface="Arial"/>
                <a:cs typeface="Arial"/>
              </a:rPr>
              <a:t> </a:t>
            </a:r>
            <a:r>
              <a:rPr sz="1200" spc="-10" dirty="0">
                <a:latin typeface="Arial"/>
                <a:cs typeface="Arial"/>
              </a:rPr>
              <a:t>populations,”</a:t>
            </a:r>
            <a:endParaRPr sz="1200">
              <a:latin typeface="Arial"/>
              <a:cs typeface="Arial"/>
            </a:endParaRPr>
          </a:p>
          <a:p>
            <a:pPr marL="184785" algn="just">
              <a:lnSpc>
                <a:spcPct val="100000"/>
              </a:lnSpc>
            </a:pPr>
            <a:r>
              <a:rPr sz="1200" i="1" spc="-20" dirty="0">
                <a:latin typeface="Arial"/>
                <a:cs typeface="Arial"/>
              </a:rPr>
              <a:t>Tobacco</a:t>
            </a:r>
            <a:r>
              <a:rPr sz="1200" i="1" spc="-35" dirty="0">
                <a:latin typeface="Arial"/>
                <a:cs typeface="Arial"/>
              </a:rPr>
              <a:t> </a:t>
            </a:r>
            <a:r>
              <a:rPr sz="1200" i="1" dirty="0">
                <a:latin typeface="Arial"/>
                <a:cs typeface="Arial"/>
              </a:rPr>
              <a:t>Control</a:t>
            </a:r>
            <a:r>
              <a:rPr sz="1200" dirty="0">
                <a:latin typeface="Arial"/>
                <a:cs typeface="Arial"/>
              </a:rPr>
              <a:t>,</a:t>
            </a:r>
            <a:r>
              <a:rPr sz="1200" spc="-20" dirty="0">
                <a:latin typeface="Arial"/>
                <a:cs typeface="Arial"/>
              </a:rPr>
              <a:t> </a:t>
            </a:r>
            <a:r>
              <a:rPr sz="1200" dirty="0">
                <a:latin typeface="Arial"/>
                <a:cs typeface="Arial"/>
              </a:rPr>
              <a:t>31(2),</a:t>
            </a:r>
            <a:r>
              <a:rPr sz="1200" spc="-15" dirty="0">
                <a:latin typeface="Arial"/>
                <a:cs typeface="Arial"/>
              </a:rPr>
              <a:t> </a:t>
            </a:r>
            <a:r>
              <a:rPr sz="1200" dirty="0">
                <a:latin typeface="Arial"/>
                <a:cs typeface="Arial"/>
              </a:rPr>
              <a:t>pp.</a:t>
            </a:r>
            <a:r>
              <a:rPr sz="1200" spc="-15" dirty="0">
                <a:latin typeface="Arial"/>
                <a:cs typeface="Arial"/>
              </a:rPr>
              <a:t> </a:t>
            </a:r>
            <a:r>
              <a:rPr sz="1200" spc="-10" dirty="0">
                <a:latin typeface="Arial"/>
                <a:cs typeface="Arial"/>
              </a:rPr>
              <a:t>284–290.</a:t>
            </a:r>
            <a:r>
              <a:rPr sz="1200" spc="-95" dirty="0">
                <a:latin typeface="Arial"/>
                <a:cs typeface="Arial"/>
              </a:rPr>
              <a:t> </a:t>
            </a:r>
            <a:r>
              <a:rPr sz="1200" dirty="0">
                <a:latin typeface="Arial"/>
                <a:cs typeface="Arial"/>
              </a:rPr>
              <a:t>Available</a:t>
            </a:r>
            <a:r>
              <a:rPr sz="1200" spc="-25" dirty="0">
                <a:latin typeface="Arial"/>
                <a:cs typeface="Arial"/>
              </a:rPr>
              <a:t> </a:t>
            </a:r>
            <a:r>
              <a:rPr sz="1200" dirty="0">
                <a:latin typeface="Arial"/>
                <a:cs typeface="Arial"/>
              </a:rPr>
              <a:t>at: </a:t>
            </a:r>
            <a:r>
              <a:rPr sz="1200" u="sng" spc="-10" dirty="0">
                <a:solidFill>
                  <a:srgbClr val="467885"/>
                </a:solidFill>
                <a:uFill>
                  <a:solidFill>
                    <a:srgbClr val="467885"/>
                  </a:solidFill>
                </a:uFill>
                <a:latin typeface="Arial"/>
                <a:cs typeface="Arial"/>
                <a:hlinkClick r:id="rId7"/>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7"/>
              </a:rPr>
              <a:t>.org/10.1136/tobaccocontro</a:t>
            </a:r>
            <a:r>
              <a:rPr sz="1200" u="sng" spc="-10" dirty="0">
                <a:solidFill>
                  <a:srgbClr val="467885"/>
                </a:solidFill>
                <a:uFill>
                  <a:solidFill>
                    <a:srgbClr val="467885"/>
                  </a:solidFill>
                </a:uFill>
                <a:latin typeface="Arial"/>
                <a:cs typeface="Arial"/>
              </a:rPr>
              <a:t>l</a:t>
            </a:r>
            <a:r>
              <a:rPr sz="1200" u="sng" spc="-10" dirty="0">
                <a:solidFill>
                  <a:srgbClr val="467885"/>
                </a:solidFill>
                <a:uFill>
                  <a:solidFill>
                    <a:srgbClr val="467885"/>
                  </a:solidFill>
                </a:uFill>
                <a:latin typeface="Arial"/>
                <a:cs typeface="Arial"/>
                <a:hlinkClick r:id="rId7"/>
              </a:rPr>
              <a:t>-202</a:t>
            </a:r>
            <a:r>
              <a:rPr sz="1200" u="sng" spc="-10" dirty="0">
                <a:solidFill>
                  <a:srgbClr val="467885"/>
                </a:solidFill>
                <a:uFill>
                  <a:solidFill>
                    <a:srgbClr val="467885"/>
                  </a:solidFill>
                </a:uFill>
                <a:latin typeface="Arial"/>
                <a:cs typeface="Arial"/>
              </a:rPr>
              <a:t>1</a:t>
            </a:r>
            <a:r>
              <a:rPr sz="1200" u="sng" spc="-10" dirty="0">
                <a:solidFill>
                  <a:srgbClr val="467885"/>
                </a:solidFill>
                <a:uFill>
                  <a:solidFill>
                    <a:srgbClr val="467885"/>
                  </a:solidFill>
                </a:uFill>
                <a:latin typeface="Arial"/>
                <a:cs typeface="Arial"/>
                <a:hlinkClick r:id="rId7"/>
              </a:rPr>
              <a:t>-</a:t>
            </a:r>
            <a:r>
              <a:rPr sz="1200" u="sng" dirty="0">
                <a:solidFill>
                  <a:srgbClr val="467885"/>
                </a:solidFill>
                <a:uFill>
                  <a:solidFill>
                    <a:srgbClr val="467885"/>
                  </a:solidFill>
                </a:uFill>
                <a:latin typeface="Arial"/>
                <a:cs typeface="Arial"/>
                <a:hlinkClick r:id="rId7"/>
              </a:rPr>
              <a:t>056558</a:t>
            </a:r>
            <a:r>
              <a:rPr sz="1200" u="none" dirty="0">
                <a:latin typeface="Arial"/>
                <a:cs typeface="Arial"/>
              </a:rPr>
              <a:t>.</a:t>
            </a:r>
            <a:r>
              <a:rPr sz="1200" u="none" spc="-40" dirty="0">
                <a:latin typeface="Arial"/>
                <a:cs typeface="Arial"/>
              </a:rPr>
              <a:t> </a:t>
            </a:r>
            <a:r>
              <a:rPr sz="1200" u="none" dirty="0">
                <a:latin typeface="Arial"/>
                <a:cs typeface="Arial"/>
              </a:rPr>
              <a:t>(Accessed</a:t>
            </a:r>
            <a:r>
              <a:rPr sz="1200" u="none" spc="-20" dirty="0">
                <a:latin typeface="Arial"/>
                <a:cs typeface="Arial"/>
              </a:rPr>
              <a:t> </a:t>
            </a:r>
            <a:r>
              <a:rPr sz="1200" u="none" dirty="0">
                <a:latin typeface="Arial"/>
                <a:cs typeface="Arial"/>
              </a:rPr>
              <a:t>on:</a:t>
            </a:r>
            <a:r>
              <a:rPr sz="1200" u="none" spc="-10" dirty="0">
                <a:latin typeface="Arial"/>
                <a:cs typeface="Arial"/>
              </a:rPr>
              <a:t> </a:t>
            </a:r>
            <a:r>
              <a:rPr sz="1200" u="none" dirty="0">
                <a:latin typeface="Arial"/>
                <a:cs typeface="Arial"/>
              </a:rPr>
              <a:t>25</a:t>
            </a:r>
            <a:r>
              <a:rPr sz="1200" u="none" spc="-25" dirty="0">
                <a:latin typeface="Arial"/>
                <a:cs typeface="Arial"/>
              </a:rPr>
              <a:t> </a:t>
            </a:r>
            <a:r>
              <a:rPr sz="1200" u="none" dirty="0">
                <a:latin typeface="Arial"/>
                <a:cs typeface="Arial"/>
              </a:rPr>
              <a:t>September</a:t>
            </a:r>
            <a:r>
              <a:rPr sz="1200" u="none" spc="-25" dirty="0">
                <a:latin typeface="Arial"/>
                <a:cs typeface="Arial"/>
              </a:rPr>
              <a:t> </a:t>
            </a:r>
            <a:r>
              <a:rPr sz="1200" u="none" spc="-10" dirty="0">
                <a:latin typeface="Arial"/>
                <a:cs typeface="Arial"/>
              </a:rPr>
              <a:t>2026).</a:t>
            </a:r>
            <a:endParaRPr sz="1200">
              <a:latin typeface="Arial"/>
              <a:cs typeface="Arial"/>
            </a:endParaRPr>
          </a:p>
          <a:p>
            <a:pPr marL="184785" marR="5080" indent="-172720" algn="just">
              <a:lnSpc>
                <a:spcPct val="100000"/>
              </a:lnSpc>
              <a:buChar char="•"/>
              <a:tabLst>
                <a:tab pos="184785" algn="l"/>
              </a:tabLst>
            </a:pPr>
            <a:r>
              <a:rPr sz="1200" dirty="0">
                <a:latin typeface="Arial"/>
                <a:cs typeface="Arial"/>
              </a:rPr>
              <a:t>Ghasemian, A., Sargeran, K., Khami, M.R. and Shamshiri, A.R. (2024) “Effects of</a:t>
            </a:r>
            <a:r>
              <a:rPr sz="1200" spc="130" dirty="0">
                <a:latin typeface="Arial"/>
                <a:cs typeface="Arial"/>
              </a:rPr>
              <a:t> </a:t>
            </a:r>
            <a:r>
              <a:rPr sz="1200" dirty="0">
                <a:latin typeface="Arial"/>
                <a:cs typeface="Arial"/>
              </a:rPr>
              <a:t>educational interventions based on the theory of</a:t>
            </a:r>
            <a:r>
              <a:rPr sz="1200" spc="130" dirty="0">
                <a:latin typeface="Arial"/>
                <a:cs typeface="Arial"/>
              </a:rPr>
              <a:t> </a:t>
            </a:r>
            <a:r>
              <a:rPr sz="1200" dirty="0">
                <a:latin typeface="Arial"/>
                <a:cs typeface="Arial"/>
              </a:rPr>
              <a:t>planned behavior on oral </a:t>
            </a:r>
            <a:r>
              <a:rPr sz="1200" spc="-10" dirty="0">
                <a:latin typeface="Arial"/>
                <a:cs typeface="Arial"/>
              </a:rPr>
              <a:t>cancer-</a:t>
            </a:r>
            <a:r>
              <a:rPr sz="1200" dirty="0">
                <a:latin typeface="Arial"/>
                <a:cs typeface="Arial"/>
              </a:rPr>
              <a:t>related knowledge</a:t>
            </a:r>
            <a:r>
              <a:rPr sz="1200" spc="-15" dirty="0">
                <a:latin typeface="Arial"/>
                <a:cs typeface="Arial"/>
              </a:rPr>
              <a:t> </a:t>
            </a:r>
            <a:r>
              <a:rPr sz="1200" dirty="0">
                <a:latin typeface="Arial"/>
                <a:cs typeface="Arial"/>
              </a:rPr>
              <a:t>and</a:t>
            </a:r>
            <a:r>
              <a:rPr sz="1200" spc="-5" dirty="0">
                <a:latin typeface="Arial"/>
                <a:cs typeface="Arial"/>
              </a:rPr>
              <a:t> </a:t>
            </a:r>
            <a:r>
              <a:rPr sz="1200" dirty="0">
                <a:latin typeface="Arial"/>
                <a:cs typeface="Arial"/>
              </a:rPr>
              <a:t>tobacco smoking</a:t>
            </a:r>
            <a:r>
              <a:rPr sz="1200" spc="-5" dirty="0">
                <a:latin typeface="Arial"/>
                <a:cs typeface="Arial"/>
              </a:rPr>
              <a:t> </a:t>
            </a:r>
            <a:r>
              <a:rPr sz="1200" dirty="0">
                <a:latin typeface="Arial"/>
                <a:cs typeface="Arial"/>
              </a:rPr>
              <a:t>in</a:t>
            </a:r>
            <a:r>
              <a:rPr sz="1200" spc="-5" dirty="0">
                <a:latin typeface="Arial"/>
                <a:cs typeface="Arial"/>
              </a:rPr>
              <a:t> </a:t>
            </a:r>
            <a:r>
              <a:rPr sz="1200" dirty="0">
                <a:latin typeface="Arial"/>
                <a:cs typeface="Arial"/>
              </a:rPr>
              <a:t>adults:</a:t>
            </a:r>
            <a:r>
              <a:rPr sz="1200" spc="-10" dirty="0">
                <a:latin typeface="Arial"/>
                <a:cs typeface="Arial"/>
              </a:rPr>
              <a:t> </a:t>
            </a:r>
            <a:r>
              <a:rPr sz="1200" dirty="0">
                <a:latin typeface="Arial"/>
                <a:cs typeface="Arial"/>
              </a:rPr>
              <a:t>A</a:t>
            </a:r>
            <a:r>
              <a:rPr sz="1200" spc="-50" dirty="0">
                <a:latin typeface="Arial"/>
                <a:cs typeface="Arial"/>
              </a:rPr>
              <a:t> </a:t>
            </a:r>
            <a:r>
              <a:rPr sz="1200" dirty="0">
                <a:latin typeface="Arial"/>
                <a:cs typeface="Arial"/>
              </a:rPr>
              <a:t>cluster randomized controlled trial,” </a:t>
            </a:r>
            <a:r>
              <a:rPr sz="1200" i="1" dirty="0">
                <a:latin typeface="Arial"/>
                <a:cs typeface="Arial"/>
              </a:rPr>
              <a:t>BMC Cancer</a:t>
            </a:r>
            <a:r>
              <a:rPr sz="1200" dirty="0">
                <a:latin typeface="Arial"/>
                <a:cs typeface="Arial"/>
              </a:rPr>
              <a:t>,</a:t>
            </a:r>
            <a:r>
              <a:rPr sz="1200" spc="-10" dirty="0">
                <a:latin typeface="Arial"/>
                <a:cs typeface="Arial"/>
              </a:rPr>
              <a:t> </a:t>
            </a:r>
            <a:r>
              <a:rPr sz="1200" dirty="0">
                <a:latin typeface="Arial"/>
                <a:cs typeface="Arial"/>
              </a:rPr>
              <a:t>24(1),</a:t>
            </a:r>
            <a:r>
              <a:rPr sz="1200" spc="-10" dirty="0">
                <a:latin typeface="Arial"/>
                <a:cs typeface="Arial"/>
              </a:rPr>
              <a:t> </a:t>
            </a:r>
            <a:r>
              <a:rPr sz="1200" dirty="0">
                <a:latin typeface="Arial"/>
                <a:cs typeface="Arial"/>
              </a:rPr>
              <a:t>pp. </a:t>
            </a:r>
            <a:r>
              <a:rPr sz="1200" spc="-10" dirty="0">
                <a:latin typeface="Arial"/>
                <a:cs typeface="Arial"/>
              </a:rPr>
              <a:t>34–</a:t>
            </a:r>
            <a:r>
              <a:rPr sz="1200" dirty="0">
                <a:latin typeface="Arial"/>
                <a:cs typeface="Arial"/>
              </a:rPr>
              <a:t>98. Available</a:t>
            </a:r>
            <a:r>
              <a:rPr sz="1200" spc="-5" dirty="0">
                <a:latin typeface="Arial"/>
                <a:cs typeface="Arial"/>
              </a:rPr>
              <a:t> </a:t>
            </a:r>
            <a:r>
              <a:rPr sz="1200" dirty="0">
                <a:latin typeface="Arial"/>
                <a:cs typeface="Arial"/>
              </a:rPr>
              <a:t>at:</a:t>
            </a:r>
            <a:r>
              <a:rPr sz="1200" spc="-10" dirty="0">
                <a:latin typeface="Arial"/>
                <a:cs typeface="Arial"/>
              </a:rPr>
              <a:t> </a:t>
            </a:r>
            <a:r>
              <a:rPr sz="1200" u="sng" spc="-10" dirty="0">
                <a:solidFill>
                  <a:srgbClr val="467885"/>
                </a:solidFill>
                <a:uFill>
                  <a:solidFill>
                    <a:srgbClr val="467885"/>
                  </a:solidFill>
                </a:uFill>
                <a:latin typeface="Arial"/>
                <a:cs typeface="Arial"/>
                <a:hlinkClick r:id="rId8"/>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8"/>
              </a:rPr>
              <a:t>.org/10.1186/s12885-</a:t>
            </a:r>
            <a:r>
              <a:rPr sz="1200" u="sng" spc="-20" dirty="0">
                <a:solidFill>
                  <a:srgbClr val="467885"/>
                </a:solidFill>
                <a:uFill>
                  <a:solidFill>
                    <a:srgbClr val="467885"/>
                  </a:solidFill>
                </a:uFill>
                <a:latin typeface="Arial"/>
                <a:cs typeface="Arial"/>
                <a:hlinkClick r:id="rId8"/>
              </a:rPr>
              <a:t>024-</a:t>
            </a:r>
            <a:r>
              <a:rPr sz="1200" u="sng" spc="-25" dirty="0">
                <a:solidFill>
                  <a:srgbClr val="467885"/>
                </a:solidFill>
                <a:uFill>
                  <a:solidFill>
                    <a:srgbClr val="467885"/>
                  </a:solidFill>
                </a:uFill>
                <a:latin typeface="Arial"/>
                <a:cs typeface="Arial"/>
                <a:hlinkClick r:id="rId8"/>
              </a:rPr>
              <a:t>11845-</a:t>
            </a:r>
            <a:r>
              <a:rPr sz="1200" u="sng" dirty="0">
                <a:solidFill>
                  <a:srgbClr val="467885"/>
                </a:solidFill>
                <a:uFill>
                  <a:solidFill>
                    <a:srgbClr val="467885"/>
                  </a:solidFill>
                </a:uFill>
                <a:latin typeface="Arial"/>
                <a:cs typeface="Arial"/>
                <a:hlinkClick r:id="rId8"/>
              </a:rPr>
              <a:t>2</a:t>
            </a:r>
            <a:r>
              <a:rPr sz="1200" u="none" dirty="0">
                <a:latin typeface="Arial"/>
                <a:cs typeface="Arial"/>
              </a:rPr>
              <a:t>.</a:t>
            </a:r>
            <a:r>
              <a:rPr sz="1200" u="none" spc="-35" dirty="0">
                <a:latin typeface="Arial"/>
                <a:cs typeface="Arial"/>
              </a:rPr>
              <a:t> </a:t>
            </a:r>
            <a:r>
              <a:rPr sz="1200" u="none" dirty="0">
                <a:latin typeface="Arial"/>
                <a:cs typeface="Arial"/>
              </a:rPr>
              <a:t>(Accessed</a:t>
            </a:r>
            <a:r>
              <a:rPr sz="1200" u="none" spc="-25" dirty="0">
                <a:latin typeface="Arial"/>
                <a:cs typeface="Arial"/>
              </a:rPr>
              <a:t> </a:t>
            </a:r>
            <a:r>
              <a:rPr sz="1200" u="none" dirty="0">
                <a:latin typeface="Arial"/>
                <a:cs typeface="Arial"/>
              </a:rPr>
              <a:t>on:</a:t>
            </a:r>
            <a:r>
              <a:rPr sz="1200" u="none" spc="-15" dirty="0">
                <a:latin typeface="Arial"/>
                <a:cs typeface="Arial"/>
              </a:rPr>
              <a:t> </a:t>
            </a:r>
            <a:r>
              <a:rPr sz="1200" u="none" dirty="0">
                <a:latin typeface="Arial"/>
                <a:cs typeface="Arial"/>
              </a:rPr>
              <a:t>25</a:t>
            </a:r>
            <a:r>
              <a:rPr sz="1200" u="none" spc="-20" dirty="0">
                <a:latin typeface="Arial"/>
                <a:cs typeface="Arial"/>
              </a:rPr>
              <a:t> </a:t>
            </a:r>
            <a:r>
              <a:rPr sz="1200" u="none" dirty="0">
                <a:latin typeface="Arial"/>
                <a:cs typeface="Arial"/>
              </a:rPr>
              <a:t>September</a:t>
            </a:r>
            <a:r>
              <a:rPr sz="1200" u="none" spc="-40" dirty="0">
                <a:latin typeface="Arial"/>
                <a:cs typeface="Arial"/>
              </a:rPr>
              <a:t> </a:t>
            </a:r>
            <a:r>
              <a:rPr sz="1200" u="none" spc="-10" dirty="0">
                <a:latin typeface="Arial"/>
                <a:cs typeface="Arial"/>
              </a:rPr>
              <a:t>2026).</a:t>
            </a:r>
            <a:endParaRPr sz="1200">
              <a:latin typeface="Arial"/>
              <a:cs typeface="Arial"/>
            </a:endParaRPr>
          </a:p>
        </p:txBody>
      </p:sp>
      <p:sp>
        <p:nvSpPr>
          <p:cNvPr id="5" name="object 5"/>
          <p:cNvSpPr txBox="1"/>
          <p:nvPr/>
        </p:nvSpPr>
        <p:spPr>
          <a:xfrm>
            <a:off x="307340" y="5272278"/>
            <a:ext cx="1544320" cy="208279"/>
          </a:xfrm>
          <a:prstGeom prst="rect">
            <a:avLst/>
          </a:prstGeom>
        </p:spPr>
        <p:txBody>
          <a:bodyPr vert="horz" wrap="square" lIns="0" tIns="12700" rIns="0" bIns="0" rtlCol="0">
            <a:spAutoFit/>
          </a:bodyPr>
          <a:lstStyle/>
          <a:p>
            <a:pPr marL="186055" indent="-173355">
              <a:lnSpc>
                <a:spcPct val="100000"/>
              </a:lnSpc>
              <a:spcBef>
                <a:spcPts val="100"/>
              </a:spcBef>
              <a:buChar char="•"/>
              <a:tabLst>
                <a:tab pos="186055" algn="l"/>
                <a:tab pos="1092835" algn="l"/>
              </a:tabLst>
            </a:pPr>
            <a:r>
              <a:rPr sz="1200" spc="-10" dirty="0">
                <a:latin typeface="Arial"/>
                <a:cs typeface="Arial"/>
              </a:rPr>
              <a:t>GOV.UK</a:t>
            </a:r>
            <a:r>
              <a:rPr sz="1200" dirty="0">
                <a:latin typeface="Arial"/>
                <a:cs typeface="Arial"/>
              </a:rPr>
              <a:t>	</a:t>
            </a:r>
            <a:r>
              <a:rPr sz="1200" spc="-10" dirty="0">
                <a:latin typeface="Arial"/>
                <a:cs typeface="Arial"/>
              </a:rPr>
              <a:t>(2024)</a:t>
            </a:r>
            <a:endParaRPr sz="1200">
              <a:latin typeface="Arial"/>
              <a:cs typeface="Arial"/>
            </a:endParaRPr>
          </a:p>
        </p:txBody>
      </p:sp>
      <p:sp>
        <p:nvSpPr>
          <p:cNvPr id="6" name="object 6"/>
          <p:cNvSpPr txBox="1"/>
          <p:nvPr/>
        </p:nvSpPr>
        <p:spPr>
          <a:xfrm>
            <a:off x="2153157" y="5272278"/>
            <a:ext cx="9795510" cy="208279"/>
          </a:xfrm>
          <a:prstGeom prst="rect">
            <a:avLst/>
          </a:prstGeom>
        </p:spPr>
        <p:txBody>
          <a:bodyPr vert="horz" wrap="square" lIns="0" tIns="12700" rIns="0" bIns="0" rtlCol="0">
            <a:spAutoFit/>
          </a:bodyPr>
          <a:lstStyle/>
          <a:p>
            <a:pPr marL="12700">
              <a:lnSpc>
                <a:spcPct val="100000"/>
              </a:lnSpc>
              <a:spcBef>
                <a:spcPts val="100"/>
              </a:spcBef>
              <a:tabLst>
                <a:tab pos="685800" algn="l"/>
                <a:tab pos="1577975" algn="l"/>
                <a:tab pos="2310765" algn="l"/>
                <a:tab pos="2754630" algn="l"/>
                <a:tab pos="3293745" algn="l"/>
                <a:tab pos="3832225" algn="l"/>
                <a:tab pos="4206875" algn="l"/>
                <a:tab pos="4899025" algn="l"/>
                <a:tab pos="5403215" algn="l"/>
                <a:tab pos="6261735" algn="l"/>
                <a:tab pos="7214234" algn="l"/>
                <a:tab pos="8671560" algn="l"/>
                <a:tab pos="9611995" algn="l"/>
              </a:tabLst>
            </a:pPr>
            <a:r>
              <a:rPr sz="1200" i="1" spc="-20" dirty="0">
                <a:latin typeface="Arial"/>
                <a:cs typeface="Arial"/>
              </a:rPr>
              <a:t>Adult</a:t>
            </a:r>
            <a:r>
              <a:rPr sz="1200" i="1" dirty="0">
                <a:latin typeface="Arial"/>
                <a:cs typeface="Arial"/>
              </a:rPr>
              <a:t>	</a:t>
            </a:r>
            <a:r>
              <a:rPr sz="1200" i="1" spc="-10" dirty="0">
                <a:latin typeface="Arial"/>
                <a:cs typeface="Arial"/>
              </a:rPr>
              <a:t>smoking</a:t>
            </a:r>
            <a:r>
              <a:rPr sz="1200" i="1" dirty="0">
                <a:latin typeface="Arial"/>
                <a:cs typeface="Arial"/>
              </a:rPr>
              <a:t>	</a:t>
            </a:r>
            <a:r>
              <a:rPr sz="1200" i="1" spc="-10" dirty="0">
                <a:latin typeface="Arial"/>
                <a:cs typeface="Arial"/>
              </a:rPr>
              <a:t>habits</a:t>
            </a:r>
            <a:r>
              <a:rPr sz="1200" i="1" dirty="0">
                <a:latin typeface="Arial"/>
                <a:cs typeface="Arial"/>
              </a:rPr>
              <a:t>	</a:t>
            </a:r>
            <a:r>
              <a:rPr sz="1200" i="1" spc="-25" dirty="0">
                <a:latin typeface="Arial"/>
                <a:cs typeface="Arial"/>
              </a:rPr>
              <a:t>in</a:t>
            </a:r>
            <a:r>
              <a:rPr sz="1200" i="1" dirty="0">
                <a:latin typeface="Arial"/>
                <a:cs typeface="Arial"/>
              </a:rPr>
              <a:t>	</a:t>
            </a:r>
            <a:r>
              <a:rPr sz="1200" i="1" spc="-25" dirty="0">
                <a:latin typeface="Arial"/>
                <a:cs typeface="Arial"/>
              </a:rPr>
              <a:t>the</a:t>
            </a:r>
            <a:r>
              <a:rPr sz="1200" i="1" dirty="0">
                <a:latin typeface="Arial"/>
                <a:cs typeface="Arial"/>
              </a:rPr>
              <a:t>	</a:t>
            </a:r>
            <a:r>
              <a:rPr sz="1200" i="1" spc="-25" dirty="0">
                <a:latin typeface="Arial"/>
                <a:cs typeface="Arial"/>
              </a:rPr>
              <a:t>UK</a:t>
            </a:r>
            <a:r>
              <a:rPr sz="1200" i="1" dirty="0">
                <a:latin typeface="Arial"/>
                <a:cs typeface="Arial"/>
              </a:rPr>
              <a:t>	</a:t>
            </a:r>
            <a:r>
              <a:rPr sz="1200" i="1" spc="-50" dirty="0">
                <a:latin typeface="Arial"/>
                <a:cs typeface="Arial"/>
              </a:rPr>
              <a:t>-</a:t>
            </a:r>
            <a:r>
              <a:rPr sz="1200" i="1" dirty="0">
                <a:latin typeface="Arial"/>
                <a:cs typeface="Arial"/>
              </a:rPr>
              <a:t>	</a:t>
            </a:r>
            <a:r>
              <a:rPr sz="1200" i="1" spc="-10" dirty="0">
                <a:latin typeface="Arial"/>
                <a:cs typeface="Arial"/>
              </a:rPr>
              <a:t>office</a:t>
            </a:r>
            <a:r>
              <a:rPr sz="1200" i="1" dirty="0">
                <a:latin typeface="Arial"/>
                <a:cs typeface="Arial"/>
              </a:rPr>
              <a:t>	</a:t>
            </a:r>
            <a:r>
              <a:rPr sz="1200" i="1" spc="-25" dirty="0">
                <a:latin typeface="Arial"/>
                <a:cs typeface="Arial"/>
              </a:rPr>
              <a:t>for</a:t>
            </a:r>
            <a:r>
              <a:rPr sz="1200" i="1" dirty="0">
                <a:latin typeface="Arial"/>
                <a:cs typeface="Arial"/>
              </a:rPr>
              <a:t>	</a:t>
            </a:r>
            <a:r>
              <a:rPr sz="1200" i="1" spc="-10" dirty="0">
                <a:latin typeface="Arial"/>
                <a:cs typeface="Arial"/>
              </a:rPr>
              <a:t>national</a:t>
            </a:r>
            <a:r>
              <a:rPr sz="1200" i="1" dirty="0">
                <a:latin typeface="Arial"/>
                <a:cs typeface="Arial"/>
              </a:rPr>
              <a:t>	</a:t>
            </a:r>
            <a:r>
              <a:rPr sz="1200" i="1" spc="-10" dirty="0">
                <a:latin typeface="Arial"/>
                <a:cs typeface="Arial"/>
              </a:rPr>
              <a:t>statistics</a:t>
            </a:r>
            <a:r>
              <a:rPr sz="1200" spc="-10" dirty="0">
                <a:latin typeface="Arial"/>
                <a:cs typeface="Arial"/>
              </a:rPr>
              <a:t>,</a:t>
            </a:r>
            <a:r>
              <a:rPr sz="1200" dirty="0">
                <a:latin typeface="Arial"/>
                <a:cs typeface="Arial"/>
              </a:rPr>
              <a:t>	</a:t>
            </a:r>
            <a:r>
              <a:rPr sz="1200" i="1" spc="-10" dirty="0">
                <a:latin typeface="Arial"/>
                <a:cs typeface="Arial"/>
                <a:hlinkClick r:id="rId9"/>
              </a:rPr>
              <a:t>www.ons.gov.uk</a:t>
            </a:r>
            <a:r>
              <a:rPr sz="1200" spc="-10" dirty="0">
                <a:latin typeface="Arial"/>
                <a:cs typeface="Arial"/>
                <a:hlinkClick r:id="rId9"/>
              </a:rPr>
              <a:t>.</a:t>
            </a:r>
            <a:r>
              <a:rPr sz="1200" dirty="0">
                <a:latin typeface="Arial"/>
                <a:cs typeface="Arial"/>
              </a:rPr>
              <a:t>	</a:t>
            </a:r>
            <a:r>
              <a:rPr sz="1200" spc="-10" dirty="0">
                <a:latin typeface="Arial"/>
                <a:cs typeface="Arial"/>
              </a:rPr>
              <a:t>Available</a:t>
            </a:r>
            <a:r>
              <a:rPr sz="1200" dirty="0">
                <a:latin typeface="Arial"/>
                <a:cs typeface="Arial"/>
              </a:rPr>
              <a:t>	</a:t>
            </a:r>
            <a:r>
              <a:rPr sz="1200" spc="-25" dirty="0">
                <a:latin typeface="Arial"/>
                <a:cs typeface="Arial"/>
              </a:rPr>
              <a:t>at:</a:t>
            </a:r>
            <a:endParaRPr sz="1200">
              <a:latin typeface="Arial"/>
              <a:cs typeface="Arial"/>
            </a:endParaRPr>
          </a:p>
        </p:txBody>
      </p:sp>
      <p:sp>
        <p:nvSpPr>
          <p:cNvPr id="7" name="object 7"/>
          <p:cNvSpPr txBox="1"/>
          <p:nvPr/>
        </p:nvSpPr>
        <p:spPr>
          <a:xfrm>
            <a:off x="307340" y="5455107"/>
            <a:ext cx="11641455" cy="1122680"/>
          </a:xfrm>
          <a:prstGeom prst="rect">
            <a:avLst/>
          </a:prstGeom>
        </p:spPr>
        <p:txBody>
          <a:bodyPr vert="horz" wrap="square" lIns="0" tIns="12700" rIns="0" bIns="0" rtlCol="0">
            <a:spAutoFit/>
          </a:bodyPr>
          <a:lstStyle/>
          <a:p>
            <a:pPr marL="184785" marR="6350">
              <a:lnSpc>
                <a:spcPct val="100000"/>
              </a:lnSpc>
              <a:spcBef>
                <a:spcPts val="100"/>
              </a:spcBef>
            </a:pPr>
            <a:r>
              <a:rPr sz="1200" u="sng" spc="-10" dirty="0">
                <a:solidFill>
                  <a:srgbClr val="467885"/>
                </a:solidFill>
                <a:uFill>
                  <a:solidFill>
                    <a:srgbClr val="467885"/>
                  </a:solidFill>
                </a:uFill>
                <a:latin typeface="Arial"/>
                <a:cs typeface="Arial"/>
                <a:hlinkClick r:id="rId10"/>
              </a:rPr>
              <a:t>https://www.ons.gov.uk/peoplepopulationandcommunity/healthandsocialcare/healthandlifeexpectancies/bulletins/adultsmokinghabitsingreatbritain/latest</a:t>
            </a:r>
            <a:r>
              <a:rPr sz="1200" u="none" spc="-10" dirty="0">
                <a:latin typeface="Arial"/>
                <a:cs typeface="Arial"/>
              </a:rPr>
              <a:t>.</a:t>
            </a:r>
            <a:r>
              <a:rPr sz="1200" u="none" spc="120" dirty="0">
                <a:latin typeface="Arial"/>
                <a:cs typeface="Arial"/>
              </a:rPr>
              <a:t>  </a:t>
            </a:r>
            <a:r>
              <a:rPr sz="1200" u="none" dirty="0">
                <a:latin typeface="Arial"/>
                <a:cs typeface="Arial"/>
              </a:rPr>
              <a:t>(Accessed</a:t>
            </a:r>
            <a:r>
              <a:rPr sz="1200" u="none" spc="140" dirty="0">
                <a:latin typeface="Arial"/>
                <a:cs typeface="Arial"/>
              </a:rPr>
              <a:t> </a:t>
            </a:r>
            <a:r>
              <a:rPr sz="1200" u="none" dirty="0">
                <a:latin typeface="Arial"/>
                <a:cs typeface="Arial"/>
              </a:rPr>
              <a:t>on:</a:t>
            </a:r>
            <a:r>
              <a:rPr sz="1200" u="none" spc="125" dirty="0">
                <a:latin typeface="Arial"/>
                <a:cs typeface="Arial"/>
              </a:rPr>
              <a:t> </a:t>
            </a:r>
            <a:r>
              <a:rPr sz="1200" u="none" spc="-25" dirty="0">
                <a:latin typeface="Arial"/>
                <a:cs typeface="Arial"/>
              </a:rPr>
              <a:t>25 </a:t>
            </a:r>
            <a:r>
              <a:rPr sz="1200" u="none" dirty="0">
                <a:latin typeface="Arial"/>
                <a:cs typeface="Arial"/>
              </a:rPr>
              <a:t>September</a:t>
            </a:r>
            <a:r>
              <a:rPr sz="1200" u="none" spc="-50" dirty="0">
                <a:latin typeface="Arial"/>
                <a:cs typeface="Arial"/>
              </a:rPr>
              <a:t> </a:t>
            </a:r>
            <a:r>
              <a:rPr sz="1200" u="none" spc="-10" dirty="0">
                <a:latin typeface="Arial"/>
                <a:cs typeface="Arial"/>
              </a:rPr>
              <a:t>2026).</a:t>
            </a:r>
            <a:endParaRPr sz="1200">
              <a:latin typeface="Arial"/>
              <a:cs typeface="Arial"/>
            </a:endParaRPr>
          </a:p>
          <a:p>
            <a:pPr marL="184785" marR="5080" indent="-172720">
              <a:lnSpc>
                <a:spcPct val="100000"/>
              </a:lnSpc>
              <a:buChar char="•"/>
              <a:tabLst>
                <a:tab pos="184785" algn="l"/>
              </a:tabLst>
            </a:pPr>
            <a:r>
              <a:rPr sz="1200" dirty="0">
                <a:latin typeface="Arial"/>
                <a:cs typeface="Arial"/>
              </a:rPr>
              <a:t>Harms,</a:t>
            </a:r>
            <a:r>
              <a:rPr sz="1200" spc="-10" dirty="0">
                <a:latin typeface="Arial"/>
                <a:cs typeface="Arial"/>
              </a:rPr>
              <a:t> </a:t>
            </a:r>
            <a:r>
              <a:rPr sz="1200" dirty="0">
                <a:latin typeface="Arial"/>
                <a:cs typeface="Arial"/>
              </a:rPr>
              <a:t>L.,</a:t>
            </a:r>
            <a:r>
              <a:rPr sz="1200" spc="-10" dirty="0">
                <a:latin typeface="Arial"/>
                <a:cs typeface="Arial"/>
              </a:rPr>
              <a:t> </a:t>
            </a:r>
            <a:r>
              <a:rPr sz="1200" dirty="0">
                <a:latin typeface="Arial"/>
                <a:cs typeface="Arial"/>
              </a:rPr>
              <a:t>Gubbels,</a:t>
            </a:r>
            <a:r>
              <a:rPr sz="1200" spc="-10" dirty="0">
                <a:latin typeface="Arial"/>
                <a:cs typeface="Arial"/>
              </a:rPr>
              <a:t> </a:t>
            </a:r>
            <a:r>
              <a:rPr sz="1200" dirty="0">
                <a:latin typeface="Arial"/>
                <a:cs typeface="Arial"/>
              </a:rPr>
              <a:t>J.</a:t>
            </a:r>
            <a:r>
              <a:rPr sz="1200" spc="-10" dirty="0">
                <a:latin typeface="Arial"/>
                <a:cs typeface="Arial"/>
              </a:rPr>
              <a:t> </a:t>
            </a:r>
            <a:r>
              <a:rPr sz="1200" dirty="0">
                <a:latin typeface="Arial"/>
                <a:cs typeface="Arial"/>
              </a:rPr>
              <a:t>and</a:t>
            </a:r>
            <a:r>
              <a:rPr sz="1200" spc="-5" dirty="0">
                <a:latin typeface="Arial"/>
                <a:cs typeface="Arial"/>
              </a:rPr>
              <a:t> </a:t>
            </a:r>
            <a:r>
              <a:rPr sz="1200" dirty="0">
                <a:latin typeface="Arial"/>
                <a:cs typeface="Arial"/>
              </a:rPr>
              <a:t>Gerards,</a:t>
            </a:r>
            <a:r>
              <a:rPr sz="1200" spc="-10" dirty="0">
                <a:latin typeface="Arial"/>
                <a:cs typeface="Arial"/>
              </a:rPr>
              <a:t> </a:t>
            </a:r>
            <a:r>
              <a:rPr sz="1200" dirty="0">
                <a:latin typeface="Arial"/>
                <a:cs typeface="Arial"/>
              </a:rPr>
              <a:t>S.</a:t>
            </a:r>
            <a:r>
              <a:rPr sz="1200" spc="-10" dirty="0">
                <a:latin typeface="Arial"/>
                <a:cs typeface="Arial"/>
              </a:rPr>
              <a:t> </a:t>
            </a:r>
            <a:r>
              <a:rPr sz="1200" dirty="0">
                <a:latin typeface="Arial"/>
                <a:cs typeface="Arial"/>
              </a:rPr>
              <a:t>(2024)</a:t>
            </a:r>
            <a:r>
              <a:rPr sz="1200" spc="-10" dirty="0">
                <a:latin typeface="Arial"/>
                <a:cs typeface="Arial"/>
              </a:rPr>
              <a:t> </a:t>
            </a:r>
            <a:r>
              <a:rPr sz="1200" dirty="0">
                <a:latin typeface="Arial"/>
                <a:cs typeface="Arial"/>
              </a:rPr>
              <a:t>“Involving</a:t>
            </a:r>
            <a:r>
              <a:rPr sz="1200" spc="-15" dirty="0">
                <a:latin typeface="Arial"/>
                <a:cs typeface="Arial"/>
              </a:rPr>
              <a:t> </a:t>
            </a:r>
            <a:r>
              <a:rPr sz="1200" dirty="0">
                <a:latin typeface="Arial"/>
                <a:cs typeface="Arial"/>
              </a:rPr>
              <a:t>stakeholders</a:t>
            </a:r>
            <a:r>
              <a:rPr sz="1200" spc="-15" dirty="0">
                <a:latin typeface="Arial"/>
                <a:cs typeface="Arial"/>
              </a:rPr>
              <a:t> </a:t>
            </a:r>
            <a:r>
              <a:rPr sz="1200" dirty="0">
                <a:latin typeface="Arial"/>
                <a:cs typeface="Arial"/>
              </a:rPr>
              <a:t>in</a:t>
            </a:r>
            <a:r>
              <a:rPr sz="1200" spc="-10" dirty="0">
                <a:latin typeface="Arial"/>
                <a:cs typeface="Arial"/>
              </a:rPr>
              <a:t> </a:t>
            </a:r>
            <a:r>
              <a:rPr sz="1200" dirty="0">
                <a:latin typeface="Arial"/>
                <a:cs typeface="Arial"/>
              </a:rPr>
              <a:t>planning</a:t>
            </a:r>
            <a:r>
              <a:rPr sz="1200" spc="-15" dirty="0">
                <a:latin typeface="Arial"/>
                <a:cs typeface="Arial"/>
              </a:rPr>
              <a:t> </a:t>
            </a:r>
            <a:r>
              <a:rPr sz="1200" dirty="0">
                <a:latin typeface="Arial"/>
                <a:cs typeface="Arial"/>
              </a:rPr>
              <a:t>the </a:t>
            </a:r>
            <a:r>
              <a:rPr sz="1200" spc="-10" dirty="0">
                <a:latin typeface="Arial"/>
                <a:cs typeface="Arial"/>
              </a:rPr>
              <a:t>scale-</a:t>
            </a:r>
            <a:r>
              <a:rPr sz="1200" dirty="0">
                <a:latin typeface="Arial"/>
                <a:cs typeface="Arial"/>
              </a:rPr>
              <a:t>up</a:t>
            </a:r>
            <a:r>
              <a:rPr sz="1200" spc="-10" dirty="0">
                <a:latin typeface="Arial"/>
                <a:cs typeface="Arial"/>
              </a:rPr>
              <a:t> </a:t>
            </a:r>
            <a:r>
              <a:rPr sz="1200" dirty="0">
                <a:latin typeface="Arial"/>
                <a:cs typeface="Arial"/>
              </a:rPr>
              <a:t>of a</a:t>
            </a:r>
            <a:r>
              <a:rPr sz="1200" spc="-10" dirty="0">
                <a:latin typeface="Arial"/>
                <a:cs typeface="Arial"/>
              </a:rPr>
              <a:t> </a:t>
            </a:r>
            <a:r>
              <a:rPr sz="1200" dirty="0">
                <a:latin typeface="Arial"/>
                <a:cs typeface="Arial"/>
              </a:rPr>
              <a:t>health</a:t>
            </a:r>
            <a:r>
              <a:rPr sz="1200" spc="-5" dirty="0">
                <a:latin typeface="Arial"/>
                <a:cs typeface="Arial"/>
              </a:rPr>
              <a:t> </a:t>
            </a:r>
            <a:r>
              <a:rPr sz="1200" dirty="0">
                <a:latin typeface="Arial"/>
                <a:cs typeface="Arial"/>
              </a:rPr>
              <a:t>promotion</a:t>
            </a:r>
            <a:r>
              <a:rPr sz="1200" spc="-5" dirty="0">
                <a:latin typeface="Arial"/>
                <a:cs typeface="Arial"/>
              </a:rPr>
              <a:t> </a:t>
            </a:r>
            <a:r>
              <a:rPr sz="1200" dirty="0">
                <a:latin typeface="Arial"/>
                <a:cs typeface="Arial"/>
              </a:rPr>
              <a:t>intervention:</a:t>
            </a:r>
            <a:r>
              <a:rPr sz="1200" spc="-10" dirty="0">
                <a:latin typeface="Arial"/>
                <a:cs typeface="Arial"/>
              </a:rPr>
              <a:t> </a:t>
            </a:r>
            <a:r>
              <a:rPr sz="1200" dirty="0">
                <a:latin typeface="Arial"/>
                <a:cs typeface="Arial"/>
              </a:rPr>
              <a:t>A</a:t>
            </a:r>
            <a:r>
              <a:rPr sz="1200" spc="-75" dirty="0">
                <a:latin typeface="Arial"/>
                <a:cs typeface="Arial"/>
              </a:rPr>
              <a:t> </a:t>
            </a:r>
            <a:r>
              <a:rPr sz="1200" dirty="0">
                <a:latin typeface="Arial"/>
                <a:cs typeface="Arial"/>
              </a:rPr>
              <a:t>practical</a:t>
            </a:r>
            <a:r>
              <a:rPr sz="1200" spc="-10" dirty="0">
                <a:latin typeface="Arial"/>
                <a:cs typeface="Arial"/>
              </a:rPr>
              <a:t> </a:t>
            </a:r>
            <a:r>
              <a:rPr sz="1200" dirty="0">
                <a:latin typeface="Arial"/>
                <a:cs typeface="Arial"/>
              </a:rPr>
              <a:t>example,”</a:t>
            </a:r>
            <a:r>
              <a:rPr sz="1200" spc="5" dirty="0">
                <a:latin typeface="Arial"/>
                <a:cs typeface="Arial"/>
              </a:rPr>
              <a:t> </a:t>
            </a:r>
            <a:r>
              <a:rPr sz="1200" i="1" dirty="0">
                <a:latin typeface="Arial"/>
                <a:cs typeface="Arial"/>
              </a:rPr>
              <a:t>European</a:t>
            </a:r>
            <a:r>
              <a:rPr sz="1200" i="1" spc="-5" dirty="0">
                <a:latin typeface="Arial"/>
                <a:cs typeface="Arial"/>
              </a:rPr>
              <a:t> </a:t>
            </a:r>
            <a:r>
              <a:rPr sz="1200" i="1" spc="-10" dirty="0">
                <a:latin typeface="Arial"/>
                <a:cs typeface="Arial"/>
              </a:rPr>
              <a:t>Journal </a:t>
            </a:r>
            <a:r>
              <a:rPr sz="1200" i="1" dirty="0">
                <a:latin typeface="Arial"/>
                <a:cs typeface="Arial"/>
              </a:rPr>
              <a:t>of Public</a:t>
            </a:r>
            <a:r>
              <a:rPr sz="1200" i="1" spc="-5" dirty="0">
                <a:latin typeface="Arial"/>
                <a:cs typeface="Arial"/>
              </a:rPr>
              <a:t> </a:t>
            </a:r>
            <a:r>
              <a:rPr sz="1200" i="1" dirty="0">
                <a:latin typeface="Arial"/>
                <a:cs typeface="Arial"/>
              </a:rPr>
              <a:t>Health</a:t>
            </a:r>
            <a:r>
              <a:rPr sz="1200" dirty="0">
                <a:latin typeface="Arial"/>
                <a:cs typeface="Arial"/>
              </a:rPr>
              <a:t>,</a:t>
            </a:r>
            <a:r>
              <a:rPr sz="1200" spc="-5" dirty="0">
                <a:latin typeface="Arial"/>
                <a:cs typeface="Arial"/>
              </a:rPr>
              <a:t> </a:t>
            </a:r>
            <a:r>
              <a:rPr sz="1200" spc="-10" dirty="0">
                <a:latin typeface="Arial"/>
                <a:cs typeface="Arial"/>
              </a:rPr>
              <a:t>34(Supplement_3).</a:t>
            </a:r>
            <a:r>
              <a:rPr sz="1200" spc="-85" dirty="0">
                <a:latin typeface="Arial"/>
                <a:cs typeface="Arial"/>
              </a:rPr>
              <a:t> </a:t>
            </a:r>
            <a:r>
              <a:rPr sz="1200" dirty="0">
                <a:latin typeface="Arial"/>
                <a:cs typeface="Arial"/>
              </a:rPr>
              <a:t>Available</a:t>
            </a:r>
            <a:r>
              <a:rPr sz="1200" spc="-15" dirty="0">
                <a:latin typeface="Arial"/>
                <a:cs typeface="Arial"/>
              </a:rPr>
              <a:t> </a:t>
            </a:r>
            <a:r>
              <a:rPr sz="1200" dirty="0">
                <a:latin typeface="Arial"/>
                <a:cs typeface="Arial"/>
              </a:rPr>
              <a:t>at:</a:t>
            </a:r>
            <a:r>
              <a:rPr sz="1200" spc="20" dirty="0">
                <a:latin typeface="Arial"/>
                <a:cs typeface="Arial"/>
              </a:rPr>
              <a:t> </a:t>
            </a:r>
            <a:r>
              <a:rPr sz="1200" u="sng" spc="-10" dirty="0">
                <a:solidFill>
                  <a:srgbClr val="467885"/>
                </a:solidFill>
                <a:uFill>
                  <a:solidFill>
                    <a:srgbClr val="467885"/>
                  </a:solidFill>
                </a:uFill>
                <a:latin typeface="Arial"/>
                <a:cs typeface="Arial"/>
                <a:hlinkClick r:id="rId11"/>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11"/>
              </a:rPr>
              <a:t>.org/10.1093/eurpub/ckae144.467</a:t>
            </a:r>
            <a:r>
              <a:rPr sz="1200" u="none" spc="-25" dirty="0">
                <a:solidFill>
                  <a:srgbClr val="467885"/>
                </a:solidFill>
                <a:latin typeface="Arial"/>
                <a:cs typeface="Arial"/>
              </a:rPr>
              <a:t> </a:t>
            </a:r>
            <a:r>
              <a:rPr sz="1200" u="none" dirty="0">
                <a:latin typeface="Arial"/>
                <a:cs typeface="Arial"/>
              </a:rPr>
              <a:t>(Accessed on:</a:t>
            </a:r>
            <a:r>
              <a:rPr sz="1200" u="none" spc="-10" dirty="0">
                <a:latin typeface="Arial"/>
                <a:cs typeface="Arial"/>
              </a:rPr>
              <a:t> </a:t>
            </a:r>
            <a:r>
              <a:rPr sz="1200" u="none" dirty="0">
                <a:latin typeface="Arial"/>
                <a:cs typeface="Arial"/>
              </a:rPr>
              <a:t>27</a:t>
            </a:r>
            <a:r>
              <a:rPr sz="1200" u="none" spc="10" dirty="0">
                <a:latin typeface="Arial"/>
                <a:cs typeface="Arial"/>
              </a:rPr>
              <a:t> </a:t>
            </a:r>
            <a:r>
              <a:rPr sz="1200" u="none" dirty="0">
                <a:latin typeface="Arial"/>
                <a:cs typeface="Arial"/>
              </a:rPr>
              <a:t>September</a:t>
            </a:r>
            <a:r>
              <a:rPr sz="1200" u="none" spc="-5" dirty="0">
                <a:latin typeface="Arial"/>
                <a:cs typeface="Arial"/>
              </a:rPr>
              <a:t> </a:t>
            </a:r>
            <a:r>
              <a:rPr sz="1200" u="none" spc="-10" dirty="0">
                <a:latin typeface="Arial"/>
                <a:cs typeface="Arial"/>
              </a:rPr>
              <a:t>2026)..</a:t>
            </a:r>
            <a:endParaRPr sz="1200">
              <a:latin typeface="Arial"/>
              <a:cs typeface="Arial"/>
            </a:endParaRPr>
          </a:p>
          <a:p>
            <a:pPr marL="186055" indent="-173355">
              <a:lnSpc>
                <a:spcPct val="100000"/>
              </a:lnSpc>
              <a:buChar char="•"/>
              <a:tabLst>
                <a:tab pos="186055" algn="l"/>
              </a:tabLst>
            </a:pPr>
            <a:r>
              <a:rPr sz="1200" dirty="0">
                <a:latin typeface="Arial"/>
                <a:cs typeface="Arial"/>
              </a:rPr>
              <a:t>Jackson,</a:t>
            </a:r>
            <a:r>
              <a:rPr sz="1200" spc="40" dirty="0">
                <a:latin typeface="Arial"/>
                <a:cs typeface="Arial"/>
              </a:rPr>
              <a:t> </a:t>
            </a:r>
            <a:r>
              <a:rPr sz="1200" dirty="0">
                <a:latin typeface="Arial"/>
                <a:cs typeface="Arial"/>
              </a:rPr>
              <a:t>S.E.,</a:t>
            </a:r>
            <a:r>
              <a:rPr sz="1200" spc="40" dirty="0">
                <a:latin typeface="Arial"/>
                <a:cs typeface="Arial"/>
              </a:rPr>
              <a:t> </a:t>
            </a:r>
            <a:r>
              <a:rPr sz="1200" spc="-35" dirty="0">
                <a:latin typeface="Arial"/>
                <a:cs typeface="Arial"/>
              </a:rPr>
              <a:t>Tattan-</a:t>
            </a:r>
            <a:r>
              <a:rPr sz="1200" dirty="0">
                <a:latin typeface="Arial"/>
                <a:cs typeface="Arial"/>
              </a:rPr>
              <a:t>Birch,</a:t>
            </a:r>
            <a:r>
              <a:rPr sz="1200" spc="40" dirty="0">
                <a:latin typeface="Arial"/>
                <a:cs typeface="Arial"/>
              </a:rPr>
              <a:t> </a:t>
            </a:r>
            <a:r>
              <a:rPr sz="1200" dirty="0">
                <a:latin typeface="Arial"/>
                <a:cs typeface="Arial"/>
              </a:rPr>
              <a:t>H.,</a:t>
            </a:r>
            <a:r>
              <a:rPr sz="1200" spc="40" dirty="0">
                <a:latin typeface="Arial"/>
                <a:cs typeface="Arial"/>
              </a:rPr>
              <a:t> </a:t>
            </a:r>
            <a:r>
              <a:rPr sz="1200" dirty="0">
                <a:latin typeface="Arial"/>
                <a:cs typeface="Arial"/>
              </a:rPr>
              <a:t>Shahab,</a:t>
            </a:r>
            <a:r>
              <a:rPr sz="1200" spc="40" dirty="0">
                <a:latin typeface="Arial"/>
                <a:cs typeface="Arial"/>
              </a:rPr>
              <a:t> </a:t>
            </a:r>
            <a:r>
              <a:rPr sz="1200" dirty="0">
                <a:latin typeface="Arial"/>
                <a:cs typeface="Arial"/>
              </a:rPr>
              <a:t>L.</a:t>
            </a:r>
            <a:r>
              <a:rPr sz="1200" spc="25" dirty="0">
                <a:latin typeface="Arial"/>
                <a:cs typeface="Arial"/>
              </a:rPr>
              <a:t> </a:t>
            </a:r>
            <a:r>
              <a:rPr sz="1200" dirty="0">
                <a:latin typeface="Arial"/>
                <a:cs typeface="Arial"/>
              </a:rPr>
              <a:t>and</a:t>
            </a:r>
            <a:r>
              <a:rPr sz="1200" spc="40" dirty="0">
                <a:latin typeface="Arial"/>
                <a:cs typeface="Arial"/>
              </a:rPr>
              <a:t> </a:t>
            </a:r>
            <a:r>
              <a:rPr sz="1200" dirty="0">
                <a:latin typeface="Arial"/>
                <a:cs typeface="Arial"/>
              </a:rPr>
              <a:t>Brown,</a:t>
            </a:r>
            <a:r>
              <a:rPr sz="1200" spc="40" dirty="0">
                <a:latin typeface="Arial"/>
                <a:cs typeface="Arial"/>
              </a:rPr>
              <a:t> </a:t>
            </a:r>
            <a:r>
              <a:rPr sz="1200" dirty="0">
                <a:latin typeface="Arial"/>
                <a:cs typeface="Arial"/>
              </a:rPr>
              <a:t>J.</a:t>
            </a:r>
            <a:r>
              <a:rPr sz="1200" spc="40" dirty="0">
                <a:latin typeface="Arial"/>
                <a:cs typeface="Arial"/>
              </a:rPr>
              <a:t> </a:t>
            </a:r>
            <a:r>
              <a:rPr sz="1200" dirty="0">
                <a:latin typeface="Arial"/>
                <a:cs typeface="Arial"/>
              </a:rPr>
              <a:t>(2024)</a:t>
            </a:r>
            <a:r>
              <a:rPr sz="1200" spc="30" dirty="0">
                <a:latin typeface="Arial"/>
                <a:cs typeface="Arial"/>
              </a:rPr>
              <a:t> </a:t>
            </a:r>
            <a:r>
              <a:rPr sz="1200" dirty="0">
                <a:latin typeface="Arial"/>
                <a:cs typeface="Arial"/>
              </a:rPr>
              <a:t>“Trends</a:t>
            </a:r>
            <a:r>
              <a:rPr sz="1200" spc="40" dirty="0">
                <a:latin typeface="Arial"/>
                <a:cs typeface="Arial"/>
              </a:rPr>
              <a:t> </a:t>
            </a:r>
            <a:r>
              <a:rPr sz="1200" dirty="0">
                <a:latin typeface="Arial"/>
                <a:cs typeface="Arial"/>
              </a:rPr>
              <a:t>in</a:t>
            </a:r>
            <a:r>
              <a:rPr sz="1200" spc="40" dirty="0">
                <a:latin typeface="Arial"/>
                <a:cs typeface="Arial"/>
              </a:rPr>
              <a:t> </a:t>
            </a:r>
            <a:r>
              <a:rPr sz="1200" dirty="0">
                <a:latin typeface="Arial"/>
                <a:cs typeface="Arial"/>
              </a:rPr>
              <a:t>long</a:t>
            </a:r>
            <a:r>
              <a:rPr sz="1200" spc="30" dirty="0">
                <a:latin typeface="Arial"/>
                <a:cs typeface="Arial"/>
              </a:rPr>
              <a:t> </a:t>
            </a:r>
            <a:r>
              <a:rPr sz="1200" dirty="0">
                <a:latin typeface="Arial"/>
                <a:cs typeface="Arial"/>
              </a:rPr>
              <a:t>term</a:t>
            </a:r>
            <a:r>
              <a:rPr sz="1200" spc="40" dirty="0">
                <a:latin typeface="Arial"/>
                <a:cs typeface="Arial"/>
              </a:rPr>
              <a:t> </a:t>
            </a:r>
            <a:r>
              <a:rPr sz="1200" dirty="0">
                <a:latin typeface="Arial"/>
                <a:cs typeface="Arial"/>
              </a:rPr>
              <a:t>vaping</a:t>
            </a:r>
            <a:r>
              <a:rPr sz="1200" spc="30" dirty="0">
                <a:latin typeface="Arial"/>
                <a:cs typeface="Arial"/>
              </a:rPr>
              <a:t> </a:t>
            </a:r>
            <a:r>
              <a:rPr sz="1200" dirty="0">
                <a:latin typeface="Arial"/>
                <a:cs typeface="Arial"/>
              </a:rPr>
              <a:t>among</a:t>
            </a:r>
            <a:r>
              <a:rPr sz="1200" spc="30" dirty="0">
                <a:latin typeface="Arial"/>
                <a:cs typeface="Arial"/>
              </a:rPr>
              <a:t> </a:t>
            </a:r>
            <a:r>
              <a:rPr sz="1200" dirty="0">
                <a:latin typeface="Arial"/>
                <a:cs typeface="Arial"/>
              </a:rPr>
              <a:t>adults</a:t>
            </a:r>
            <a:r>
              <a:rPr sz="1200" spc="35" dirty="0">
                <a:latin typeface="Arial"/>
                <a:cs typeface="Arial"/>
              </a:rPr>
              <a:t> </a:t>
            </a:r>
            <a:r>
              <a:rPr sz="1200" dirty="0">
                <a:latin typeface="Arial"/>
                <a:cs typeface="Arial"/>
              </a:rPr>
              <a:t>in</a:t>
            </a:r>
            <a:r>
              <a:rPr sz="1200" spc="40" dirty="0">
                <a:latin typeface="Arial"/>
                <a:cs typeface="Arial"/>
              </a:rPr>
              <a:t> </a:t>
            </a:r>
            <a:r>
              <a:rPr sz="1200" dirty="0">
                <a:latin typeface="Arial"/>
                <a:cs typeface="Arial"/>
              </a:rPr>
              <a:t>England,</a:t>
            </a:r>
            <a:r>
              <a:rPr sz="1200" spc="35" dirty="0">
                <a:latin typeface="Arial"/>
                <a:cs typeface="Arial"/>
              </a:rPr>
              <a:t> </a:t>
            </a:r>
            <a:r>
              <a:rPr sz="1200" spc="-10" dirty="0">
                <a:latin typeface="Arial"/>
                <a:cs typeface="Arial"/>
              </a:rPr>
              <a:t>2013-</a:t>
            </a:r>
            <a:r>
              <a:rPr sz="1200" dirty="0">
                <a:latin typeface="Arial"/>
                <a:cs typeface="Arial"/>
              </a:rPr>
              <a:t>23:</a:t>
            </a:r>
            <a:r>
              <a:rPr sz="1200" spc="40" dirty="0">
                <a:latin typeface="Arial"/>
                <a:cs typeface="Arial"/>
              </a:rPr>
              <a:t> </a:t>
            </a:r>
            <a:r>
              <a:rPr sz="1200" dirty="0">
                <a:latin typeface="Arial"/>
                <a:cs typeface="Arial"/>
              </a:rPr>
              <a:t>Population</a:t>
            </a:r>
            <a:r>
              <a:rPr sz="1200" spc="45" dirty="0">
                <a:latin typeface="Arial"/>
                <a:cs typeface="Arial"/>
              </a:rPr>
              <a:t> </a:t>
            </a:r>
            <a:r>
              <a:rPr sz="1200" dirty="0">
                <a:latin typeface="Arial"/>
                <a:cs typeface="Arial"/>
              </a:rPr>
              <a:t>based</a:t>
            </a:r>
            <a:r>
              <a:rPr sz="1200" spc="40" dirty="0">
                <a:latin typeface="Arial"/>
                <a:cs typeface="Arial"/>
              </a:rPr>
              <a:t> </a:t>
            </a:r>
            <a:r>
              <a:rPr sz="1200" dirty="0">
                <a:latin typeface="Arial"/>
                <a:cs typeface="Arial"/>
              </a:rPr>
              <a:t>study,”</a:t>
            </a:r>
            <a:r>
              <a:rPr sz="1200" spc="45" dirty="0">
                <a:latin typeface="Arial"/>
                <a:cs typeface="Arial"/>
              </a:rPr>
              <a:t> </a:t>
            </a:r>
            <a:r>
              <a:rPr sz="1200" i="1" dirty="0">
                <a:latin typeface="Arial"/>
                <a:cs typeface="Arial"/>
              </a:rPr>
              <a:t>BMJ</a:t>
            </a:r>
            <a:r>
              <a:rPr sz="1200" dirty="0">
                <a:latin typeface="Arial"/>
                <a:cs typeface="Arial"/>
              </a:rPr>
              <a:t>,</a:t>
            </a:r>
            <a:r>
              <a:rPr sz="1200" spc="40" dirty="0">
                <a:latin typeface="Arial"/>
                <a:cs typeface="Arial"/>
              </a:rPr>
              <a:t> </a:t>
            </a:r>
            <a:r>
              <a:rPr sz="1200" spc="-10" dirty="0">
                <a:latin typeface="Arial"/>
                <a:cs typeface="Arial"/>
              </a:rPr>
              <a:t>386(6),</a:t>
            </a:r>
            <a:endParaRPr sz="1200">
              <a:latin typeface="Arial"/>
              <a:cs typeface="Arial"/>
            </a:endParaRPr>
          </a:p>
          <a:p>
            <a:pPr marL="184785">
              <a:lnSpc>
                <a:spcPct val="100000"/>
              </a:lnSpc>
            </a:pPr>
            <a:r>
              <a:rPr sz="1200" dirty="0">
                <a:latin typeface="Arial"/>
                <a:cs typeface="Arial"/>
              </a:rPr>
              <a:t>pp.</a:t>
            </a:r>
            <a:r>
              <a:rPr sz="1200" spc="-15" dirty="0">
                <a:latin typeface="Arial"/>
                <a:cs typeface="Arial"/>
              </a:rPr>
              <a:t> </a:t>
            </a:r>
            <a:r>
              <a:rPr sz="1200" dirty="0">
                <a:latin typeface="Arial"/>
                <a:cs typeface="Arial"/>
              </a:rPr>
              <a:t>79–</a:t>
            </a:r>
            <a:r>
              <a:rPr sz="1200" spc="-10" dirty="0">
                <a:latin typeface="Arial"/>
                <a:cs typeface="Arial"/>
              </a:rPr>
              <a:t>96.</a:t>
            </a:r>
            <a:r>
              <a:rPr sz="1200" spc="-105" dirty="0">
                <a:latin typeface="Arial"/>
                <a:cs typeface="Arial"/>
              </a:rPr>
              <a:t> </a:t>
            </a:r>
            <a:r>
              <a:rPr sz="1200" dirty="0">
                <a:latin typeface="Arial"/>
                <a:cs typeface="Arial"/>
              </a:rPr>
              <a:t>Available</a:t>
            </a:r>
            <a:r>
              <a:rPr sz="1200" spc="-25" dirty="0">
                <a:latin typeface="Arial"/>
                <a:cs typeface="Arial"/>
              </a:rPr>
              <a:t> </a:t>
            </a:r>
            <a:r>
              <a:rPr sz="1200" dirty="0">
                <a:latin typeface="Arial"/>
                <a:cs typeface="Arial"/>
              </a:rPr>
              <a:t>at:</a:t>
            </a:r>
            <a:r>
              <a:rPr sz="1200" spc="5" dirty="0">
                <a:latin typeface="Arial"/>
                <a:cs typeface="Arial"/>
              </a:rPr>
              <a:t> </a:t>
            </a:r>
            <a:r>
              <a:rPr sz="1200" u="sng" spc="-10" dirty="0">
                <a:solidFill>
                  <a:srgbClr val="467885"/>
                </a:solidFill>
                <a:uFill>
                  <a:solidFill>
                    <a:srgbClr val="467885"/>
                  </a:solidFill>
                </a:uFill>
                <a:latin typeface="Arial"/>
                <a:cs typeface="Arial"/>
                <a:hlinkClick r:id="rId12"/>
              </a:rPr>
              <a:t>https://do</a:t>
            </a:r>
            <a:r>
              <a:rPr sz="1200" u="sng" spc="-10" dirty="0">
                <a:solidFill>
                  <a:srgbClr val="467885"/>
                </a:solidFill>
                <a:uFill>
                  <a:solidFill>
                    <a:srgbClr val="467885"/>
                  </a:solidFill>
                </a:uFill>
                <a:latin typeface="Arial"/>
                <a:cs typeface="Arial"/>
              </a:rPr>
              <a:t>i</a:t>
            </a:r>
            <a:r>
              <a:rPr sz="1200" u="sng" spc="-10" dirty="0">
                <a:solidFill>
                  <a:srgbClr val="467885"/>
                </a:solidFill>
                <a:uFill>
                  <a:solidFill>
                    <a:srgbClr val="467885"/>
                  </a:solidFill>
                </a:uFill>
                <a:latin typeface="Arial"/>
                <a:cs typeface="Arial"/>
                <a:hlinkClick r:id="rId12"/>
              </a:rPr>
              <a:t>.org/10.1136/bm</a:t>
            </a:r>
            <a:r>
              <a:rPr sz="1200" u="sng" spc="-10" dirty="0">
                <a:solidFill>
                  <a:srgbClr val="467885"/>
                </a:solidFill>
                <a:uFill>
                  <a:solidFill>
                    <a:srgbClr val="467885"/>
                  </a:solidFill>
                </a:uFill>
                <a:latin typeface="Arial"/>
                <a:cs typeface="Arial"/>
              </a:rPr>
              <a:t>j</a:t>
            </a:r>
            <a:r>
              <a:rPr sz="1200" u="sng" spc="-10" dirty="0">
                <a:solidFill>
                  <a:srgbClr val="467885"/>
                </a:solidFill>
                <a:uFill>
                  <a:solidFill>
                    <a:srgbClr val="467885"/>
                  </a:solidFill>
                </a:uFill>
                <a:latin typeface="Arial"/>
                <a:cs typeface="Arial"/>
                <a:hlinkClick r:id="rId12"/>
              </a:rPr>
              <a:t>-2023-079016</a:t>
            </a:r>
            <a:r>
              <a:rPr sz="1200" u="none" spc="-10" dirty="0">
                <a:latin typeface="Arial"/>
                <a:cs typeface="Arial"/>
              </a:rPr>
              <a:t>.</a:t>
            </a:r>
            <a:r>
              <a:rPr sz="1200" u="none" spc="-40" dirty="0">
                <a:latin typeface="Arial"/>
                <a:cs typeface="Arial"/>
              </a:rPr>
              <a:t> </a:t>
            </a:r>
            <a:r>
              <a:rPr sz="1200" u="none" dirty="0">
                <a:latin typeface="Arial"/>
                <a:cs typeface="Arial"/>
              </a:rPr>
              <a:t>(Accessed</a:t>
            </a:r>
            <a:r>
              <a:rPr sz="1200" u="none" spc="-15" dirty="0">
                <a:latin typeface="Arial"/>
                <a:cs typeface="Arial"/>
              </a:rPr>
              <a:t> </a:t>
            </a:r>
            <a:r>
              <a:rPr sz="1200" u="none" dirty="0">
                <a:latin typeface="Arial"/>
                <a:cs typeface="Arial"/>
              </a:rPr>
              <a:t>on:</a:t>
            </a:r>
            <a:r>
              <a:rPr sz="1200" u="none" spc="-10" dirty="0">
                <a:latin typeface="Arial"/>
                <a:cs typeface="Arial"/>
              </a:rPr>
              <a:t> </a:t>
            </a:r>
            <a:r>
              <a:rPr sz="1200" u="none" dirty="0">
                <a:latin typeface="Arial"/>
                <a:cs typeface="Arial"/>
              </a:rPr>
              <a:t>27</a:t>
            </a:r>
            <a:r>
              <a:rPr sz="1200" u="none" spc="-25" dirty="0">
                <a:latin typeface="Arial"/>
                <a:cs typeface="Arial"/>
              </a:rPr>
              <a:t> </a:t>
            </a:r>
            <a:r>
              <a:rPr sz="1200" u="none" dirty="0">
                <a:latin typeface="Arial"/>
                <a:cs typeface="Arial"/>
              </a:rPr>
              <a:t>September</a:t>
            </a:r>
            <a:r>
              <a:rPr sz="1200" u="none" spc="-20" dirty="0">
                <a:latin typeface="Arial"/>
                <a:cs typeface="Arial"/>
              </a:rPr>
              <a:t> </a:t>
            </a:r>
            <a:r>
              <a:rPr sz="1200" u="none" spc="-10" dirty="0">
                <a:latin typeface="Arial"/>
                <a:cs typeface="Arial"/>
              </a:rPr>
              <a:t>2026).</a:t>
            </a:r>
            <a:endParaRPr sz="1200">
              <a:latin typeface="Arial"/>
              <a:cs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805129" rIns="0" bIns="0" rtlCol="0">
            <a:spAutoFit/>
          </a:bodyPr>
          <a:lstStyle/>
          <a:p>
            <a:pPr marL="3703954">
              <a:lnSpc>
                <a:spcPct val="100000"/>
              </a:lnSpc>
              <a:spcBef>
                <a:spcPts val="105"/>
              </a:spcBef>
            </a:pPr>
            <a:r>
              <a:rPr dirty="0"/>
              <a:t>Reference</a:t>
            </a:r>
            <a:r>
              <a:rPr spc="-60" dirty="0"/>
              <a:t> </a:t>
            </a:r>
            <a:r>
              <a:rPr spc="-20" dirty="0"/>
              <a:t>List</a:t>
            </a:r>
          </a:p>
        </p:txBody>
      </p:sp>
      <p:sp>
        <p:nvSpPr>
          <p:cNvPr id="3" name="object 3"/>
          <p:cNvSpPr/>
          <p:nvPr/>
        </p:nvSpPr>
        <p:spPr>
          <a:xfrm>
            <a:off x="228600" y="2316543"/>
            <a:ext cx="11795760" cy="4339590"/>
          </a:xfrm>
          <a:custGeom>
            <a:avLst/>
            <a:gdLst/>
            <a:ahLst/>
            <a:cxnLst/>
            <a:rect l="l" t="t" r="r" b="b"/>
            <a:pathLst>
              <a:path w="11795760" h="4339590">
                <a:moveTo>
                  <a:pt x="11795760" y="0"/>
                </a:moveTo>
                <a:lnTo>
                  <a:pt x="0" y="0"/>
                </a:lnTo>
                <a:lnTo>
                  <a:pt x="0" y="4339590"/>
                </a:lnTo>
                <a:lnTo>
                  <a:pt x="11795760" y="4339590"/>
                </a:lnTo>
                <a:lnTo>
                  <a:pt x="11795760" y="0"/>
                </a:lnTo>
                <a:close/>
              </a:path>
            </a:pathLst>
          </a:custGeom>
          <a:solidFill>
            <a:srgbClr val="C9EDFA"/>
          </a:solidFill>
        </p:spPr>
        <p:txBody>
          <a:bodyPr wrap="square" lIns="0" tIns="0" rIns="0" bIns="0" rtlCol="0"/>
          <a:lstStyle/>
          <a:p>
            <a:endParaRPr/>
          </a:p>
        </p:txBody>
      </p:sp>
      <p:sp>
        <p:nvSpPr>
          <p:cNvPr id="4" name="object 4"/>
          <p:cNvSpPr txBox="1"/>
          <p:nvPr/>
        </p:nvSpPr>
        <p:spPr>
          <a:xfrm>
            <a:off x="307340" y="2345563"/>
            <a:ext cx="11595100" cy="4232275"/>
          </a:xfrm>
          <a:prstGeom prst="rect">
            <a:avLst/>
          </a:prstGeom>
        </p:spPr>
        <p:txBody>
          <a:bodyPr vert="horz" wrap="square" lIns="0" tIns="12700" rIns="0" bIns="0" rtlCol="0">
            <a:spAutoFit/>
          </a:bodyPr>
          <a:lstStyle/>
          <a:p>
            <a:pPr marL="184785" marR="321945" indent="-172720">
              <a:lnSpc>
                <a:spcPct val="100000"/>
              </a:lnSpc>
              <a:spcBef>
                <a:spcPts val="100"/>
              </a:spcBef>
              <a:buChar char="•"/>
              <a:tabLst>
                <a:tab pos="184785" algn="l"/>
              </a:tabLst>
            </a:pPr>
            <a:r>
              <a:rPr sz="1200" dirty="0">
                <a:latin typeface="Arial"/>
                <a:cs typeface="Arial"/>
              </a:rPr>
              <a:t>Kang,</a:t>
            </a:r>
            <a:r>
              <a:rPr sz="1200" spc="-15" dirty="0">
                <a:latin typeface="Arial"/>
                <a:cs typeface="Arial"/>
              </a:rPr>
              <a:t> </a:t>
            </a:r>
            <a:r>
              <a:rPr sz="1200" dirty="0">
                <a:latin typeface="Arial"/>
                <a:cs typeface="Arial"/>
              </a:rPr>
              <a:t>W.</a:t>
            </a:r>
            <a:r>
              <a:rPr sz="1200" spc="-35" dirty="0">
                <a:latin typeface="Arial"/>
                <a:cs typeface="Arial"/>
              </a:rPr>
              <a:t> </a:t>
            </a:r>
            <a:r>
              <a:rPr sz="1200" dirty="0">
                <a:latin typeface="Arial"/>
                <a:cs typeface="Arial"/>
              </a:rPr>
              <a:t>and</a:t>
            </a:r>
            <a:r>
              <a:rPr sz="1200" spc="-20" dirty="0">
                <a:latin typeface="Arial"/>
                <a:cs typeface="Arial"/>
              </a:rPr>
              <a:t> </a:t>
            </a:r>
            <a:r>
              <a:rPr sz="1200" spc="-10" dirty="0">
                <a:latin typeface="Arial"/>
                <a:cs typeface="Arial"/>
              </a:rPr>
              <a:t>Malvaso,</a:t>
            </a:r>
            <a:r>
              <a:rPr sz="1200" spc="-80" dirty="0">
                <a:latin typeface="Arial"/>
                <a:cs typeface="Arial"/>
              </a:rPr>
              <a:t> </a:t>
            </a:r>
            <a:r>
              <a:rPr sz="1200" dirty="0">
                <a:latin typeface="Arial"/>
                <a:cs typeface="Arial"/>
              </a:rPr>
              <a:t>A. (2024)</a:t>
            </a:r>
            <a:r>
              <a:rPr sz="1200" spc="-30" dirty="0">
                <a:latin typeface="Arial"/>
                <a:cs typeface="Arial"/>
              </a:rPr>
              <a:t> </a:t>
            </a:r>
            <a:r>
              <a:rPr sz="1200" spc="-10" dirty="0">
                <a:latin typeface="Arial"/>
                <a:cs typeface="Arial"/>
              </a:rPr>
              <a:t>“Understanding</a:t>
            </a:r>
            <a:r>
              <a:rPr sz="1200" spc="-45" dirty="0">
                <a:latin typeface="Arial"/>
                <a:cs typeface="Arial"/>
              </a:rPr>
              <a:t> </a:t>
            </a:r>
            <a:r>
              <a:rPr sz="1200" dirty="0">
                <a:latin typeface="Arial"/>
                <a:cs typeface="Arial"/>
              </a:rPr>
              <a:t>the</a:t>
            </a:r>
            <a:r>
              <a:rPr sz="1200" spc="-10" dirty="0">
                <a:latin typeface="Arial"/>
                <a:cs typeface="Arial"/>
              </a:rPr>
              <a:t> longitudinal</a:t>
            </a:r>
            <a:r>
              <a:rPr sz="1200" spc="-40" dirty="0">
                <a:latin typeface="Arial"/>
                <a:cs typeface="Arial"/>
              </a:rPr>
              <a:t> </a:t>
            </a:r>
            <a:r>
              <a:rPr sz="1200" dirty="0">
                <a:latin typeface="Arial"/>
                <a:cs typeface="Arial"/>
              </a:rPr>
              <a:t>associations</a:t>
            </a:r>
            <a:r>
              <a:rPr sz="1200" spc="-35" dirty="0">
                <a:latin typeface="Arial"/>
                <a:cs typeface="Arial"/>
              </a:rPr>
              <a:t> </a:t>
            </a:r>
            <a:r>
              <a:rPr sz="1200" dirty="0">
                <a:latin typeface="Arial"/>
                <a:cs typeface="Arial"/>
              </a:rPr>
              <a:t>between</a:t>
            </a:r>
            <a:r>
              <a:rPr sz="1200" spc="-35" dirty="0">
                <a:latin typeface="Arial"/>
                <a:cs typeface="Arial"/>
              </a:rPr>
              <a:t> </a:t>
            </a:r>
            <a:r>
              <a:rPr sz="1200" dirty="0">
                <a:latin typeface="Arial"/>
                <a:cs typeface="Arial"/>
              </a:rPr>
              <a:t>e-cigarette</a:t>
            </a:r>
            <a:r>
              <a:rPr sz="1200" spc="-20" dirty="0">
                <a:latin typeface="Arial"/>
                <a:cs typeface="Arial"/>
              </a:rPr>
              <a:t> </a:t>
            </a:r>
            <a:r>
              <a:rPr sz="1200" dirty="0">
                <a:latin typeface="Arial"/>
                <a:cs typeface="Arial"/>
              </a:rPr>
              <a:t>use</a:t>
            </a:r>
            <a:r>
              <a:rPr sz="1200" spc="-10" dirty="0">
                <a:latin typeface="Arial"/>
                <a:cs typeface="Arial"/>
              </a:rPr>
              <a:t> </a:t>
            </a:r>
            <a:r>
              <a:rPr sz="1200" dirty="0">
                <a:latin typeface="Arial"/>
                <a:cs typeface="Arial"/>
              </a:rPr>
              <a:t>and</a:t>
            </a:r>
            <a:r>
              <a:rPr sz="1200" spc="-20" dirty="0">
                <a:latin typeface="Arial"/>
                <a:cs typeface="Arial"/>
              </a:rPr>
              <a:t> </a:t>
            </a:r>
            <a:r>
              <a:rPr sz="1200" dirty="0">
                <a:latin typeface="Arial"/>
                <a:cs typeface="Arial"/>
              </a:rPr>
              <a:t>general</a:t>
            </a:r>
            <a:r>
              <a:rPr sz="1200" spc="-35" dirty="0">
                <a:latin typeface="Arial"/>
                <a:cs typeface="Arial"/>
              </a:rPr>
              <a:t> </a:t>
            </a:r>
            <a:r>
              <a:rPr sz="1200" dirty="0">
                <a:latin typeface="Arial"/>
                <a:cs typeface="Arial"/>
              </a:rPr>
              <a:t>mental</a:t>
            </a:r>
            <a:r>
              <a:rPr sz="1200" spc="-45" dirty="0">
                <a:latin typeface="Arial"/>
                <a:cs typeface="Arial"/>
              </a:rPr>
              <a:t> </a:t>
            </a:r>
            <a:r>
              <a:rPr sz="1200" dirty="0">
                <a:latin typeface="Arial"/>
                <a:cs typeface="Arial"/>
              </a:rPr>
              <a:t>health,</a:t>
            </a:r>
            <a:r>
              <a:rPr sz="1200" spc="-5" dirty="0">
                <a:latin typeface="Arial"/>
                <a:cs typeface="Arial"/>
              </a:rPr>
              <a:t> </a:t>
            </a:r>
            <a:r>
              <a:rPr sz="1200" dirty="0">
                <a:latin typeface="Arial"/>
                <a:cs typeface="Arial"/>
              </a:rPr>
              <a:t>social</a:t>
            </a:r>
            <a:r>
              <a:rPr sz="1200" spc="-25" dirty="0">
                <a:latin typeface="Arial"/>
                <a:cs typeface="Arial"/>
              </a:rPr>
              <a:t> </a:t>
            </a:r>
            <a:r>
              <a:rPr sz="1200" dirty="0">
                <a:latin typeface="Arial"/>
                <a:cs typeface="Arial"/>
              </a:rPr>
              <a:t>dysfunction</a:t>
            </a:r>
            <a:r>
              <a:rPr sz="1200" spc="-30" dirty="0">
                <a:latin typeface="Arial"/>
                <a:cs typeface="Arial"/>
              </a:rPr>
              <a:t> </a:t>
            </a:r>
            <a:r>
              <a:rPr sz="1200" dirty="0">
                <a:latin typeface="Arial"/>
                <a:cs typeface="Arial"/>
              </a:rPr>
              <a:t>and</a:t>
            </a:r>
            <a:r>
              <a:rPr sz="1200" spc="-20" dirty="0">
                <a:latin typeface="Arial"/>
                <a:cs typeface="Arial"/>
              </a:rPr>
              <a:t> </a:t>
            </a:r>
            <a:r>
              <a:rPr sz="1200" spc="-10" dirty="0">
                <a:latin typeface="Arial"/>
                <a:cs typeface="Arial"/>
              </a:rPr>
              <a:t>anhedonia, </a:t>
            </a:r>
            <a:r>
              <a:rPr sz="1200" dirty="0">
                <a:latin typeface="Arial"/>
                <a:cs typeface="Arial"/>
              </a:rPr>
              <a:t>depression</a:t>
            </a:r>
            <a:r>
              <a:rPr sz="1200" spc="-25" dirty="0">
                <a:latin typeface="Arial"/>
                <a:cs typeface="Arial"/>
              </a:rPr>
              <a:t> </a:t>
            </a:r>
            <a:r>
              <a:rPr sz="1200" dirty="0">
                <a:latin typeface="Arial"/>
                <a:cs typeface="Arial"/>
              </a:rPr>
              <a:t>and</a:t>
            </a:r>
            <a:r>
              <a:rPr sz="1200" spc="-60" dirty="0">
                <a:latin typeface="Arial"/>
                <a:cs typeface="Arial"/>
              </a:rPr>
              <a:t> </a:t>
            </a:r>
            <a:r>
              <a:rPr sz="1200" spc="-10" dirty="0">
                <a:latin typeface="Arial"/>
                <a:cs typeface="Arial"/>
              </a:rPr>
              <a:t>anxiety,</a:t>
            </a:r>
            <a:r>
              <a:rPr sz="1200" spc="-15" dirty="0">
                <a:latin typeface="Arial"/>
                <a:cs typeface="Arial"/>
              </a:rPr>
              <a:t> </a:t>
            </a:r>
            <a:r>
              <a:rPr sz="1200" dirty="0">
                <a:latin typeface="Arial"/>
                <a:cs typeface="Arial"/>
              </a:rPr>
              <a:t>and</a:t>
            </a:r>
            <a:r>
              <a:rPr sz="1200" spc="-35" dirty="0">
                <a:latin typeface="Arial"/>
                <a:cs typeface="Arial"/>
              </a:rPr>
              <a:t> </a:t>
            </a:r>
            <a:r>
              <a:rPr sz="1200" dirty="0">
                <a:latin typeface="Arial"/>
                <a:cs typeface="Arial"/>
              </a:rPr>
              <a:t>loss</a:t>
            </a:r>
            <a:r>
              <a:rPr sz="1200" spc="-25" dirty="0">
                <a:latin typeface="Arial"/>
                <a:cs typeface="Arial"/>
              </a:rPr>
              <a:t> </a:t>
            </a:r>
            <a:r>
              <a:rPr sz="1200" dirty="0">
                <a:latin typeface="Arial"/>
                <a:cs typeface="Arial"/>
              </a:rPr>
              <a:t>of</a:t>
            </a:r>
            <a:r>
              <a:rPr sz="1200" spc="-25" dirty="0">
                <a:latin typeface="Arial"/>
                <a:cs typeface="Arial"/>
              </a:rPr>
              <a:t> </a:t>
            </a:r>
            <a:r>
              <a:rPr sz="1200" dirty="0">
                <a:latin typeface="Arial"/>
                <a:cs typeface="Arial"/>
              </a:rPr>
              <a:t>confidence</a:t>
            </a:r>
            <a:r>
              <a:rPr sz="1200" spc="-25" dirty="0">
                <a:latin typeface="Arial"/>
                <a:cs typeface="Arial"/>
              </a:rPr>
              <a:t> </a:t>
            </a:r>
            <a:r>
              <a:rPr sz="1200" dirty="0">
                <a:latin typeface="Arial"/>
                <a:cs typeface="Arial"/>
              </a:rPr>
              <a:t>in</a:t>
            </a:r>
            <a:r>
              <a:rPr sz="1200" spc="-45" dirty="0">
                <a:latin typeface="Arial"/>
                <a:cs typeface="Arial"/>
              </a:rPr>
              <a:t> </a:t>
            </a:r>
            <a:r>
              <a:rPr sz="1200" dirty="0">
                <a:latin typeface="Arial"/>
                <a:cs typeface="Arial"/>
              </a:rPr>
              <a:t>a</a:t>
            </a:r>
            <a:r>
              <a:rPr sz="1200" spc="-25" dirty="0">
                <a:latin typeface="Arial"/>
                <a:cs typeface="Arial"/>
              </a:rPr>
              <a:t> </a:t>
            </a:r>
            <a:r>
              <a:rPr sz="1200" dirty="0">
                <a:latin typeface="Arial"/>
                <a:cs typeface="Arial"/>
              </a:rPr>
              <a:t>sample</a:t>
            </a:r>
            <a:r>
              <a:rPr sz="1200" spc="-50" dirty="0">
                <a:latin typeface="Arial"/>
                <a:cs typeface="Arial"/>
              </a:rPr>
              <a:t> </a:t>
            </a:r>
            <a:r>
              <a:rPr sz="1200" dirty="0">
                <a:latin typeface="Arial"/>
                <a:cs typeface="Arial"/>
              </a:rPr>
              <a:t>from</a:t>
            </a:r>
            <a:r>
              <a:rPr sz="1200" spc="-30" dirty="0">
                <a:latin typeface="Arial"/>
                <a:cs typeface="Arial"/>
              </a:rPr>
              <a:t> </a:t>
            </a:r>
            <a:r>
              <a:rPr sz="1200" dirty="0">
                <a:latin typeface="Arial"/>
                <a:cs typeface="Arial"/>
              </a:rPr>
              <a:t>the</a:t>
            </a:r>
            <a:r>
              <a:rPr sz="1200" spc="-25" dirty="0">
                <a:latin typeface="Arial"/>
                <a:cs typeface="Arial"/>
              </a:rPr>
              <a:t> </a:t>
            </a:r>
            <a:r>
              <a:rPr sz="1200" dirty="0">
                <a:latin typeface="Arial"/>
                <a:cs typeface="Arial"/>
              </a:rPr>
              <a:t>UK:</a:t>
            </a:r>
            <a:r>
              <a:rPr sz="1200" spc="-80" dirty="0">
                <a:latin typeface="Arial"/>
                <a:cs typeface="Arial"/>
              </a:rPr>
              <a:t> </a:t>
            </a:r>
            <a:r>
              <a:rPr sz="1200" dirty="0">
                <a:latin typeface="Arial"/>
                <a:cs typeface="Arial"/>
              </a:rPr>
              <a:t>A</a:t>
            </a:r>
            <a:r>
              <a:rPr sz="1200" spc="-80" dirty="0">
                <a:latin typeface="Arial"/>
                <a:cs typeface="Arial"/>
              </a:rPr>
              <a:t> </a:t>
            </a:r>
            <a:r>
              <a:rPr sz="1200" dirty="0">
                <a:latin typeface="Arial"/>
                <a:cs typeface="Arial"/>
              </a:rPr>
              <a:t>linear</a:t>
            </a:r>
            <a:r>
              <a:rPr sz="1200" spc="-40" dirty="0">
                <a:latin typeface="Arial"/>
                <a:cs typeface="Arial"/>
              </a:rPr>
              <a:t> </a:t>
            </a:r>
            <a:r>
              <a:rPr sz="1200" dirty="0">
                <a:latin typeface="Arial"/>
                <a:cs typeface="Arial"/>
              </a:rPr>
              <a:t>mixed</a:t>
            </a:r>
            <a:r>
              <a:rPr sz="1200" spc="-25" dirty="0">
                <a:latin typeface="Arial"/>
                <a:cs typeface="Arial"/>
              </a:rPr>
              <a:t> </a:t>
            </a:r>
            <a:r>
              <a:rPr sz="1200" dirty="0">
                <a:latin typeface="Arial"/>
                <a:cs typeface="Arial"/>
              </a:rPr>
              <a:t>effect</a:t>
            </a:r>
            <a:r>
              <a:rPr sz="1200" spc="-50" dirty="0">
                <a:latin typeface="Arial"/>
                <a:cs typeface="Arial"/>
              </a:rPr>
              <a:t> </a:t>
            </a:r>
            <a:r>
              <a:rPr sz="1200" dirty="0">
                <a:latin typeface="Arial"/>
                <a:cs typeface="Arial"/>
              </a:rPr>
              <a:t>examination,”</a:t>
            </a:r>
            <a:r>
              <a:rPr sz="1200" spc="5" dirty="0">
                <a:latin typeface="Arial"/>
                <a:cs typeface="Arial"/>
              </a:rPr>
              <a:t> </a:t>
            </a:r>
            <a:r>
              <a:rPr sz="1200" i="1" dirty="0">
                <a:latin typeface="Arial"/>
                <a:cs typeface="Arial"/>
              </a:rPr>
              <a:t>Journal</a:t>
            </a:r>
            <a:r>
              <a:rPr sz="1200" i="1" spc="-55" dirty="0">
                <a:latin typeface="Arial"/>
                <a:cs typeface="Arial"/>
              </a:rPr>
              <a:t> </a:t>
            </a:r>
            <a:r>
              <a:rPr sz="1200" i="1" dirty="0">
                <a:latin typeface="Arial"/>
                <a:cs typeface="Arial"/>
              </a:rPr>
              <a:t>of</a:t>
            </a:r>
            <a:r>
              <a:rPr sz="1200" i="1" spc="-60" dirty="0">
                <a:latin typeface="Arial"/>
                <a:cs typeface="Arial"/>
              </a:rPr>
              <a:t> </a:t>
            </a:r>
            <a:r>
              <a:rPr sz="1200" i="1" dirty="0">
                <a:latin typeface="Arial"/>
                <a:cs typeface="Arial"/>
              </a:rPr>
              <a:t>Affective</a:t>
            </a:r>
            <a:r>
              <a:rPr sz="1200" i="1" spc="-25" dirty="0">
                <a:latin typeface="Arial"/>
                <a:cs typeface="Arial"/>
              </a:rPr>
              <a:t> </a:t>
            </a:r>
            <a:r>
              <a:rPr sz="1200" i="1" dirty="0">
                <a:latin typeface="Arial"/>
                <a:cs typeface="Arial"/>
              </a:rPr>
              <a:t>Disorders</a:t>
            </a:r>
            <a:r>
              <a:rPr sz="1200" dirty="0">
                <a:latin typeface="Arial"/>
                <a:cs typeface="Arial"/>
              </a:rPr>
              <a:t>,</a:t>
            </a:r>
            <a:r>
              <a:rPr sz="1200" spc="-35" dirty="0">
                <a:latin typeface="Arial"/>
                <a:cs typeface="Arial"/>
              </a:rPr>
              <a:t> </a:t>
            </a:r>
            <a:r>
              <a:rPr sz="1200" spc="-10" dirty="0">
                <a:latin typeface="Arial"/>
                <a:cs typeface="Arial"/>
              </a:rPr>
              <a:t>346(11),</a:t>
            </a:r>
            <a:r>
              <a:rPr sz="1200" spc="-45" dirty="0">
                <a:latin typeface="Arial"/>
                <a:cs typeface="Arial"/>
              </a:rPr>
              <a:t> </a:t>
            </a:r>
            <a:r>
              <a:rPr sz="1200" dirty="0">
                <a:latin typeface="Arial"/>
                <a:cs typeface="Arial"/>
              </a:rPr>
              <a:t>pp.</a:t>
            </a:r>
            <a:r>
              <a:rPr sz="1200" spc="-25" dirty="0">
                <a:latin typeface="Arial"/>
                <a:cs typeface="Arial"/>
              </a:rPr>
              <a:t> </a:t>
            </a:r>
            <a:r>
              <a:rPr sz="1200" dirty="0">
                <a:latin typeface="Arial"/>
                <a:cs typeface="Arial"/>
              </a:rPr>
              <a:t>200–</a:t>
            </a:r>
            <a:r>
              <a:rPr sz="1200" spc="-20" dirty="0">
                <a:latin typeface="Arial"/>
                <a:cs typeface="Arial"/>
              </a:rPr>
              <a:t>205. </a:t>
            </a:r>
            <a:r>
              <a:rPr sz="1200" spc="-10" dirty="0">
                <a:latin typeface="Arial"/>
                <a:cs typeface="Arial"/>
              </a:rPr>
              <a:t>Available</a:t>
            </a:r>
            <a:r>
              <a:rPr sz="1200" spc="-25" dirty="0">
                <a:latin typeface="Arial"/>
                <a:cs typeface="Arial"/>
              </a:rPr>
              <a:t> </a:t>
            </a:r>
            <a:r>
              <a:rPr sz="1200" dirty="0">
                <a:latin typeface="Arial"/>
                <a:cs typeface="Arial"/>
              </a:rPr>
              <a:t>at:</a:t>
            </a:r>
            <a:r>
              <a:rPr sz="1200" spc="30" dirty="0">
                <a:latin typeface="Arial"/>
                <a:cs typeface="Arial"/>
              </a:rPr>
              <a:t> </a:t>
            </a:r>
            <a:r>
              <a:rPr sz="1200" u="sng" spc="-10" dirty="0">
                <a:solidFill>
                  <a:srgbClr val="467885"/>
                </a:solidFill>
                <a:uFill>
                  <a:solidFill>
                    <a:srgbClr val="467885"/>
                  </a:solidFill>
                </a:uFill>
                <a:latin typeface="Arial"/>
                <a:cs typeface="Arial"/>
                <a:hlinkClick r:id="rId2"/>
              </a:rPr>
              <a:t>https://doi.org/10.1016/j.jad.2023.11.013</a:t>
            </a:r>
            <a:r>
              <a:rPr sz="1200" u="none" spc="-10" dirty="0">
                <a:latin typeface="Arial"/>
                <a:cs typeface="Arial"/>
              </a:rPr>
              <a:t>.</a:t>
            </a:r>
            <a:r>
              <a:rPr sz="1200" u="none" spc="-25" dirty="0">
                <a:latin typeface="Arial"/>
                <a:cs typeface="Arial"/>
              </a:rPr>
              <a:t> </a:t>
            </a:r>
            <a:r>
              <a:rPr sz="1200" u="none" dirty="0">
                <a:latin typeface="Arial"/>
                <a:cs typeface="Arial"/>
              </a:rPr>
              <a:t>(Accessed</a:t>
            </a:r>
            <a:r>
              <a:rPr sz="1200" u="none" spc="-5" dirty="0">
                <a:latin typeface="Arial"/>
                <a:cs typeface="Arial"/>
              </a:rPr>
              <a:t> </a:t>
            </a:r>
            <a:r>
              <a:rPr sz="1200" u="none" dirty="0">
                <a:latin typeface="Arial"/>
                <a:cs typeface="Arial"/>
              </a:rPr>
              <a:t>on:</a:t>
            </a:r>
            <a:r>
              <a:rPr sz="1200" u="none" spc="5" dirty="0">
                <a:latin typeface="Arial"/>
                <a:cs typeface="Arial"/>
              </a:rPr>
              <a:t> </a:t>
            </a:r>
            <a:r>
              <a:rPr sz="1200" u="none" dirty="0">
                <a:latin typeface="Arial"/>
                <a:cs typeface="Arial"/>
              </a:rPr>
              <a:t>27</a:t>
            </a:r>
            <a:r>
              <a:rPr sz="1200" u="none" spc="-5" dirty="0">
                <a:latin typeface="Arial"/>
                <a:cs typeface="Arial"/>
              </a:rPr>
              <a:t> </a:t>
            </a:r>
            <a:r>
              <a:rPr sz="1200" u="none" dirty="0">
                <a:latin typeface="Arial"/>
                <a:cs typeface="Arial"/>
              </a:rPr>
              <a:t>September</a:t>
            </a:r>
            <a:r>
              <a:rPr sz="1200" u="none" spc="-10" dirty="0">
                <a:latin typeface="Arial"/>
                <a:cs typeface="Arial"/>
              </a:rPr>
              <a:t> 2026).</a:t>
            </a:r>
            <a:endParaRPr sz="1200">
              <a:latin typeface="Arial"/>
              <a:cs typeface="Arial"/>
            </a:endParaRPr>
          </a:p>
          <a:p>
            <a:pPr marL="184785" marR="251460" indent="-172720">
              <a:lnSpc>
                <a:spcPct val="100000"/>
              </a:lnSpc>
              <a:buChar char="•"/>
              <a:tabLst>
                <a:tab pos="184785" algn="l"/>
              </a:tabLst>
            </a:pPr>
            <a:r>
              <a:rPr sz="1200" dirty="0">
                <a:latin typeface="Arial"/>
                <a:cs typeface="Arial"/>
              </a:rPr>
              <a:t>Khan,</a:t>
            </a:r>
            <a:r>
              <a:rPr sz="1200" spc="-35" dirty="0">
                <a:latin typeface="Arial"/>
                <a:cs typeface="Arial"/>
              </a:rPr>
              <a:t> </a:t>
            </a:r>
            <a:r>
              <a:rPr sz="1200" dirty="0">
                <a:latin typeface="Arial"/>
                <a:cs typeface="Arial"/>
              </a:rPr>
              <a:t>J.</a:t>
            </a:r>
            <a:r>
              <a:rPr sz="1200" spc="-10" dirty="0">
                <a:latin typeface="Arial"/>
                <a:cs typeface="Arial"/>
              </a:rPr>
              <a:t> </a:t>
            </a:r>
            <a:r>
              <a:rPr sz="1200" dirty="0">
                <a:latin typeface="Arial"/>
                <a:cs typeface="Arial"/>
              </a:rPr>
              <a:t>(2022)</a:t>
            </a:r>
            <a:r>
              <a:rPr sz="1200" spc="-40" dirty="0">
                <a:latin typeface="Arial"/>
                <a:cs typeface="Arial"/>
              </a:rPr>
              <a:t> </a:t>
            </a:r>
            <a:r>
              <a:rPr sz="1200" i="1" dirty="0">
                <a:latin typeface="Arial"/>
                <a:cs typeface="Arial"/>
              </a:rPr>
              <a:t>The</a:t>
            </a:r>
            <a:r>
              <a:rPr sz="1200" i="1" spc="-20" dirty="0">
                <a:latin typeface="Arial"/>
                <a:cs typeface="Arial"/>
              </a:rPr>
              <a:t> </a:t>
            </a:r>
            <a:r>
              <a:rPr sz="1200" i="1" dirty="0">
                <a:latin typeface="Arial"/>
                <a:cs typeface="Arial"/>
              </a:rPr>
              <a:t>Khan</a:t>
            </a:r>
            <a:r>
              <a:rPr sz="1200" i="1" spc="-30" dirty="0">
                <a:latin typeface="Arial"/>
                <a:cs typeface="Arial"/>
              </a:rPr>
              <a:t> </a:t>
            </a:r>
            <a:r>
              <a:rPr sz="1200" i="1" dirty="0">
                <a:latin typeface="Arial"/>
                <a:cs typeface="Arial"/>
              </a:rPr>
              <a:t>Review</a:t>
            </a:r>
            <a:r>
              <a:rPr sz="1200" i="1" spc="-40" dirty="0">
                <a:latin typeface="Arial"/>
                <a:cs typeface="Arial"/>
              </a:rPr>
              <a:t> </a:t>
            </a:r>
            <a:r>
              <a:rPr sz="1200" i="1" dirty="0">
                <a:latin typeface="Arial"/>
                <a:cs typeface="Arial"/>
              </a:rPr>
              <a:t>making</a:t>
            </a:r>
            <a:r>
              <a:rPr sz="1200" i="1" spc="-15" dirty="0">
                <a:latin typeface="Arial"/>
                <a:cs typeface="Arial"/>
              </a:rPr>
              <a:t> </a:t>
            </a:r>
            <a:r>
              <a:rPr sz="1200" i="1" dirty="0">
                <a:latin typeface="Arial"/>
                <a:cs typeface="Arial"/>
              </a:rPr>
              <a:t>smoking</a:t>
            </a:r>
            <a:r>
              <a:rPr sz="1200" i="1" spc="-15" dirty="0">
                <a:latin typeface="Arial"/>
                <a:cs typeface="Arial"/>
              </a:rPr>
              <a:t> </a:t>
            </a:r>
            <a:r>
              <a:rPr sz="1200" i="1" dirty="0">
                <a:latin typeface="Arial"/>
                <a:cs typeface="Arial"/>
              </a:rPr>
              <a:t>obsolete</a:t>
            </a:r>
            <a:r>
              <a:rPr sz="1200" i="1" spc="-55" dirty="0">
                <a:latin typeface="Arial"/>
                <a:cs typeface="Arial"/>
              </a:rPr>
              <a:t> </a:t>
            </a:r>
            <a:r>
              <a:rPr sz="1200" i="1" spc="-10" dirty="0">
                <a:latin typeface="Arial"/>
                <a:cs typeface="Arial"/>
              </a:rPr>
              <a:t>independent</a:t>
            </a:r>
            <a:r>
              <a:rPr sz="1200" i="1" spc="-45" dirty="0">
                <a:latin typeface="Arial"/>
                <a:cs typeface="Arial"/>
              </a:rPr>
              <a:t> </a:t>
            </a:r>
            <a:r>
              <a:rPr sz="1200" i="1" dirty="0">
                <a:latin typeface="Arial"/>
                <a:cs typeface="Arial"/>
              </a:rPr>
              <a:t>review</a:t>
            </a:r>
            <a:r>
              <a:rPr sz="1200" i="1" spc="-25" dirty="0">
                <a:latin typeface="Arial"/>
                <a:cs typeface="Arial"/>
              </a:rPr>
              <a:t> </a:t>
            </a:r>
            <a:r>
              <a:rPr sz="1200" i="1" dirty="0">
                <a:latin typeface="Arial"/>
                <a:cs typeface="Arial"/>
              </a:rPr>
              <a:t>into</a:t>
            </a:r>
            <a:r>
              <a:rPr sz="1200" i="1" spc="-30" dirty="0">
                <a:latin typeface="Arial"/>
                <a:cs typeface="Arial"/>
              </a:rPr>
              <a:t> </a:t>
            </a:r>
            <a:r>
              <a:rPr sz="1200" i="1" dirty="0">
                <a:latin typeface="Arial"/>
                <a:cs typeface="Arial"/>
              </a:rPr>
              <a:t>smokefree</a:t>
            </a:r>
            <a:r>
              <a:rPr sz="1200" i="1" spc="-20" dirty="0">
                <a:latin typeface="Arial"/>
                <a:cs typeface="Arial"/>
              </a:rPr>
              <a:t> </a:t>
            </a:r>
            <a:r>
              <a:rPr sz="1200" i="1" dirty="0">
                <a:latin typeface="Arial"/>
                <a:cs typeface="Arial"/>
              </a:rPr>
              <a:t>2030</a:t>
            </a:r>
            <a:r>
              <a:rPr sz="1200" i="1" spc="-40" dirty="0">
                <a:latin typeface="Arial"/>
                <a:cs typeface="Arial"/>
              </a:rPr>
              <a:t> </a:t>
            </a:r>
            <a:r>
              <a:rPr sz="1200" i="1" dirty="0">
                <a:latin typeface="Arial"/>
                <a:cs typeface="Arial"/>
              </a:rPr>
              <a:t>policies</a:t>
            </a:r>
            <a:r>
              <a:rPr sz="1200" dirty="0">
                <a:latin typeface="Arial"/>
                <a:cs typeface="Arial"/>
              </a:rPr>
              <a:t>.</a:t>
            </a:r>
            <a:r>
              <a:rPr sz="1200" spc="-95" dirty="0">
                <a:latin typeface="Arial"/>
                <a:cs typeface="Arial"/>
              </a:rPr>
              <a:t> </a:t>
            </a:r>
            <a:r>
              <a:rPr sz="1200" spc="-10" dirty="0">
                <a:latin typeface="Arial"/>
                <a:cs typeface="Arial"/>
              </a:rPr>
              <a:t>Available</a:t>
            </a:r>
            <a:r>
              <a:rPr sz="1200" spc="-45" dirty="0">
                <a:latin typeface="Arial"/>
                <a:cs typeface="Arial"/>
              </a:rPr>
              <a:t> </a:t>
            </a:r>
            <a:r>
              <a:rPr sz="1200" dirty="0">
                <a:latin typeface="Arial"/>
                <a:cs typeface="Arial"/>
              </a:rPr>
              <a:t>at: </a:t>
            </a:r>
            <a:r>
              <a:rPr sz="1200" u="sng" spc="-10" dirty="0">
                <a:solidFill>
                  <a:srgbClr val="467885"/>
                </a:solidFill>
                <a:uFill>
                  <a:solidFill>
                    <a:srgbClr val="467885"/>
                  </a:solidFill>
                </a:uFill>
                <a:latin typeface="Arial"/>
                <a:cs typeface="Arial"/>
                <a:hlinkClick r:id="rId3"/>
              </a:rPr>
              <a:t>https://www.bda.org/media/p23fe2ai/khan-review-making-smoking-</a:t>
            </a:r>
            <a:r>
              <a:rPr sz="1200" u="sng" dirty="0">
                <a:solidFill>
                  <a:srgbClr val="467885"/>
                </a:solidFill>
                <a:uFill>
                  <a:solidFill>
                    <a:srgbClr val="467885"/>
                  </a:solidFill>
                </a:uFill>
                <a:latin typeface="Arial"/>
                <a:cs typeface="Arial"/>
                <a:hlinkClick r:id="rId3"/>
              </a:rPr>
              <a:t>obsolete.pdf</a:t>
            </a:r>
            <a:r>
              <a:rPr sz="1200" u="none" dirty="0">
                <a:latin typeface="Arial"/>
                <a:cs typeface="Arial"/>
              </a:rPr>
              <a:t>.</a:t>
            </a:r>
            <a:r>
              <a:rPr sz="1200" u="none" spc="295" dirty="0">
                <a:latin typeface="Arial"/>
                <a:cs typeface="Arial"/>
              </a:rPr>
              <a:t> </a:t>
            </a:r>
            <a:r>
              <a:rPr sz="1200" u="none" dirty="0">
                <a:latin typeface="Arial"/>
                <a:cs typeface="Arial"/>
              </a:rPr>
              <a:t>(Accessed</a:t>
            </a:r>
            <a:r>
              <a:rPr sz="1200" u="none" spc="-25" dirty="0">
                <a:latin typeface="Arial"/>
                <a:cs typeface="Arial"/>
              </a:rPr>
              <a:t> </a:t>
            </a:r>
            <a:r>
              <a:rPr sz="1200" u="none" dirty="0">
                <a:latin typeface="Arial"/>
                <a:cs typeface="Arial"/>
              </a:rPr>
              <a:t>on:</a:t>
            </a:r>
            <a:r>
              <a:rPr sz="1200" u="none" spc="-10" dirty="0">
                <a:latin typeface="Arial"/>
                <a:cs typeface="Arial"/>
              </a:rPr>
              <a:t> </a:t>
            </a:r>
            <a:r>
              <a:rPr sz="1200" u="none" dirty="0">
                <a:latin typeface="Arial"/>
                <a:cs typeface="Arial"/>
              </a:rPr>
              <a:t>27</a:t>
            </a:r>
            <a:r>
              <a:rPr sz="1200" u="none" spc="310" dirty="0">
                <a:latin typeface="Arial"/>
                <a:cs typeface="Arial"/>
              </a:rPr>
              <a:t> </a:t>
            </a:r>
            <a:r>
              <a:rPr sz="1200" u="none" dirty="0">
                <a:latin typeface="Arial"/>
                <a:cs typeface="Arial"/>
              </a:rPr>
              <a:t>September</a:t>
            </a:r>
            <a:r>
              <a:rPr sz="1200" u="none" spc="-45" dirty="0">
                <a:latin typeface="Arial"/>
                <a:cs typeface="Arial"/>
              </a:rPr>
              <a:t> </a:t>
            </a:r>
            <a:r>
              <a:rPr sz="1200" u="none" spc="-10" dirty="0">
                <a:latin typeface="Arial"/>
                <a:cs typeface="Arial"/>
              </a:rPr>
              <a:t>2026).</a:t>
            </a:r>
            <a:endParaRPr sz="1200">
              <a:latin typeface="Arial"/>
              <a:cs typeface="Arial"/>
            </a:endParaRPr>
          </a:p>
          <a:p>
            <a:pPr marL="184785" marR="71755" indent="-172720">
              <a:lnSpc>
                <a:spcPct val="100000"/>
              </a:lnSpc>
              <a:buChar char="•"/>
              <a:tabLst>
                <a:tab pos="184785" algn="l"/>
              </a:tabLst>
            </a:pPr>
            <a:r>
              <a:rPr sz="1200" dirty="0">
                <a:latin typeface="Arial"/>
                <a:cs typeface="Arial"/>
              </a:rPr>
              <a:t>Mabhala,</a:t>
            </a:r>
            <a:r>
              <a:rPr sz="1200" spc="-65" dirty="0">
                <a:latin typeface="Arial"/>
                <a:cs typeface="Arial"/>
              </a:rPr>
              <a:t> </a:t>
            </a:r>
            <a:r>
              <a:rPr sz="1200" dirty="0">
                <a:latin typeface="Arial"/>
                <a:cs typeface="Arial"/>
              </a:rPr>
              <a:t>M.,</a:t>
            </a:r>
            <a:r>
              <a:rPr sz="1200" spc="5" dirty="0">
                <a:latin typeface="Arial"/>
                <a:cs typeface="Arial"/>
              </a:rPr>
              <a:t> </a:t>
            </a:r>
            <a:r>
              <a:rPr sz="1200" dirty="0">
                <a:latin typeface="Arial"/>
                <a:cs typeface="Arial"/>
              </a:rPr>
              <a:t>Esealuka,</a:t>
            </a:r>
            <a:r>
              <a:rPr sz="1200" spc="-45" dirty="0">
                <a:latin typeface="Arial"/>
                <a:cs typeface="Arial"/>
              </a:rPr>
              <a:t> </a:t>
            </a:r>
            <a:r>
              <a:rPr sz="1200" spc="-10" dirty="0">
                <a:latin typeface="Arial"/>
                <a:cs typeface="Arial"/>
              </a:rPr>
              <a:t>W.A.,</a:t>
            </a:r>
            <a:r>
              <a:rPr sz="1200" spc="-55" dirty="0">
                <a:latin typeface="Arial"/>
                <a:cs typeface="Arial"/>
              </a:rPr>
              <a:t> </a:t>
            </a:r>
            <a:r>
              <a:rPr sz="1200" spc="-25" dirty="0">
                <a:latin typeface="Arial"/>
                <a:cs typeface="Arial"/>
              </a:rPr>
              <a:t>Yohannes,</a:t>
            </a:r>
            <a:r>
              <a:rPr sz="1200" spc="-95" dirty="0">
                <a:latin typeface="Arial"/>
                <a:cs typeface="Arial"/>
              </a:rPr>
              <a:t> </a:t>
            </a:r>
            <a:r>
              <a:rPr sz="1200" dirty="0">
                <a:latin typeface="Arial"/>
                <a:cs typeface="Arial"/>
              </a:rPr>
              <a:t>A., </a:t>
            </a:r>
            <a:r>
              <a:rPr sz="1200" spc="-10" dirty="0">
                <a:latin typeface="Arial"/>
                <a:cs typeface="Arial"/>
              </a:rPr>
              <a:t>Nwufo,</a:t>
            </a:r>
            <a:r>
              <a:rPr sz="1200" spc="-80" dirty="0">
                <a:latin typeface="Arial"/>
                <a:cs typeface="Arial"/>
              </a:rPr>
              <a:t> </a:t>
            </a:r>
            <a:r>
              <a:rPr sz="1200" dirty="0">
                <a:latin typeface="Arial"/>
                <a:cs typeface="Arial"/>
              </a:rPr>
              <a:t>A.N.,</a:t>
            </a:r>
            <a:r>
              <a:rPr sz="1200" spc="-10" dirty="0">
                <a:latin typeface="Arial"/>
                <a:cs typeface="Arial"/>
              </a:rPr>
              <a:t> </a:t>
            </a:r>
            <a:r>
              <a:rPr sz="1200" dirty="0">
                <a:latin typeface="Arial"/>
                <a:cs typeface="Arial"/>
              </a:rPr>
              <a:t>Paulus,</a:t>
            </a:r>
            <a:r>
              <a:rPr sz="1200" spc="-30" dirty="0">
                <a:latin typeface="Arial"/>
                <a:cs typeface="Arial"/>
              </a:rPr>
              <a:t> </a:t>
            </a:r>
            <a:r>
              <a:rPr sz="1200" dirty="0">
                <a:latin typeface="Arial"/>
                <a:cs typeface="Arial"/>
              </a:rPr>
              <a:t>L.,</a:t>
            </a:r>
            <a:r>
              <a:rPr sz="1200" spc="-40" dirty="0">
                <a:latin typeface="Arial"/>
                <a:cs typeface="Arial"/>
              </a:rPr>
              <a:t> </a:t>
            </a:r>
            <a:r>
              <a:rPr sz="1200" spc="-20" dirty="0">
                <a:latin typeface="Arial"/>
                <a:cs typeface="Arial"/>
              </a:rPr>
              <a:t>Tefera,</a:t>
            </a:r>
            <a:r>
              <a:rPr sz="1200" spc="-45" dirty="0">
                <a:latin typeface="Arial"/>
                <a:cs typeface="Arial"/>
              </a:rPr>
              <a:t> </a:t>
            </a:r>
            <a:r>
              <a:rPr sz="1200" dirty="0">
                <a:latin typeface="Arial"/>
                <a:cs typeface="Arial"/>
              </a:rPr>
              <a:t>M.</a:t>
            </a:r>
            <a:r>
              <a:rPr sz="1200" spc="5" dirty="0">
                <a:latin typeface="Arial"/>
                <a:cs typeface="Arial"/>
              </a:rPr>
              <a:t> </a:t>
            </a:r>
            <a:r>
              <a:rPr sz="1200" dirty="0">
                <a:latin typeface="Arial"/>
                <a:cs typeface="Arial"/>
              </a:rPr>
              <a:t>and</a:t>
            </a:r>
            <a:r>
              <a:rPr sz="1200" spc="-40" dirty="0">
                <a:latin typeface="Arial"/>
                <a:cs typeface="Arial"/>
              </a:rPr>
              <a:t> </a:t>
            </a:r>
            <a:r>
              <a:rPr sz="1200" dirty="0">
                <a:latin typeface="Arial"/>
                <a:cs typeface="Arial"/>
              </a:rPr>
              <a:t>Keeling,</a:t>
            </a:r>
            <a:r>
              <a:rPr sz="1200" spc="-30" dirty="0">
                <a:latin typeface="Arial"/>
                <a:cs typeface="Arial"/>
              </a:rPr>
              <a:t> </a:t>
            </a:r>
            <a:r>
              <a:rPr sz="1200" dirty="0">
                <a:latin typeface="Arial"/>
                <a:cs typeface="Arial"/>
              </a:rPr>
              <a:t>J.</a:t>
            </a:r>
            <a:r>
              <a:rPr sz="1200" spc="-10" dirty="0">
                <a:latin typeface="Arial"/>
                <a:cs typeface="Arial"/>
              </a:rPr>
              <a:t> </a:t>
            </a:r>
            <a:r>
              <a:rPr sz="1200" dirty="0">
                <a:latin typeface="Arial"/>
                <a:cs typeface="Arial"/>
              </a:rPr>
              <a:t>(2025)</a:t>
            </a:r>
            <a:r>
              <a:rPr sz="1200" spc="-40" dirty="0">
                <a:latin typeface="Arial"/>
                <a:cs typeface="Arial"/>
              </a:rPr>
              <a:t> </a:t>
            </a:r>
            <a:r>
              <a:rPr sz="1200" dirty="0">
                <a:latin typeface="Arial"/>
                <a:cs typeface="Arial"/>
              </a:rPr>
              <a:t>“Exploring</a:t>
            </a:r>
            <a:r>
              <a:rPr sz="1200" spc="-30" dirty="0">
                <a:latin typeface="Arial"/>
                <a:cs typeface="Arial"/>
              </a:rPr>
              <a:t> </a:t>
            </a:r>
            <a:r>
              <a:rPr sz="1200" dirty="0">
                <a:latin typeface="Arial"/>
                <a:cs typeface="Arial"/>
              </a:rPr>
              <a:t>the</a:t>
            </a:r>
            <a:r>
              <a:rPr sz="1200" spc="-30" dirty="0">
                <a:latin typeface="Arial"/>
                <a:cs typeface="Arial"/>
              </a:rPr>
              <a:t> </a:t>
            </a:r>
            <a:r>
              <a:rPr sz="1200" dirty="0">
                <a:latin typeface="Arial"/>
                <a:cs typeface="Arial"/>
              </a:rPr>
              <a:t>social</a:t>
            </a:r>
            <a:r>
              <a:rPr sz="1200" spc="-20" dirty="0">
                <a:latin typeface="Arial"/>
                <a:cs typeface="Arial"/>
              </a:rPr>
              <a:t> </a:t>
            </a:r>
            <a:r>
              <a:rPr sz="1200" dirty="0">
                <a:latin typeface="Arial"/>
                <a:cs typeface="Arial"/>
              </a:rPr>
              <a:t>context</a:t>
            </a:r>
            <a:r>
              <a:rPr sz="1200" spc="-20" dirty="0">
                <a:latin typeface="Arial"/>
                <a:cs typeface="Arial"/>
              </a:rPr>
              <a:t> </a:t>
            </a:r>
            <a:r>
              <a:rPr sz="1200" dirty="0">
                <a:latin typeface="Arial"/>
                <a:cs typeface="Arial"/>
              </a:rPr>
              <a:t>of</a:t>
            </a:r>
            <a:r>
              <a:rPr sz="1200" spc="-25" dirty="0">
                <a:latin typeface="Arial"/>
                <a:cs typeface="Arial"/>
              </a:rPr>
              <a:t> </a:t>
            </a:r>
            <a:r>
              <a:rPr sz="1200" dirty="0">
                <a:latin typeface="Arial"/>
                <a:cs typeface="Arial"/>
              </a:rPr>
              <a:t>smoking</a:t>
            </a:r>
            <a:r>
              <a:rPr sz="1200" spc="-40" dirty="0">
                <a:latin typeface="Arial"/>
                <a:cs typeface="Arial"/>
              </a:rPr>
              <a:t> </a:t>
            </a:r>
            <a:r>
              <a:rPr sz="1200" dirty="0">
                <a:latin typeface="Arial"/>
                <a:cs typeface="Arial"/>
              </a:rPr>
              <a:t>behaviours:</a:t>
            </a:r>
            <a:r>
              <a:rPr sz="1200" spc="-35" dirty="0">
                <a:latin typeface="Arial"/>
                <a:cs typeface="Arial"/>
              </a:rPr>
              <a:t> </a:t>
            </a:r>
            <a:r>
              <a:rPr sz="1200" dirty="0">
                <a:latin typeface="Arial"/>
                <a:cs typeface="Arial"/>
              </a:rPr>
              <a:t>Insights</a:t>
            </a:r>
            <a:r>
              <a:rPr sz="1200" spc="-20" dirty="0">
                <a:latin typeface="Arial"/>
                <a:cs typeface="Arial"/>
              </a:rPr>
              <a:t> from </a:t>
            </a:r>
            <a:r>
              <a:rPr sz="1200" spc="-10" dirty="0">
                <a:latin typeface="Arial"/>
                <a:cs typeface="Arial"/>
              </a:rPr>
              <a:t>stop-</a:t>
            </a:r>
            <a:r>
              <a:rPr sz="1200" dirty="0">
                <a:latin typeface="Arial"/>
                <a:cs typeface="Arial"/>
              </a:rPr>
              <a:t>smoking</a:t>
            </a:r>
            <a:r>
              <a:rPr sz="1200" spc="-35" dirty="0">
                <a:latin typeface="Arial"/>
                <a:cs typeface="Arial"/>
              </a:rPr>
              <a:t> </a:t>
            </a:r>
            <a:r>
              <a:rPr sz="1200" dirty="0">
                <a:latin typeface="Arial"/>
                <a:cs typeface="Arial"/>
              </a:rPr>
              <a:t>advisors</a:t>
            </a:r>
            <a:r>
              <a:rPr sz="1200" spc="-20" dirty="0">
                <a:latin typeface="Arial"/>
                <a:cs typeface="Arial"/>
              </a:rPr>
              <a:t> </a:t>
            </a:r>
            <a:r>
              <a:rPr sz="1200" dirty="0">
                <a:latin typeface="Arial"/>
                <a:cs typeface="Arial"/>
              </a:rPr>
              <a:t>in</a:t>
            </a:r>
            <a:r>
              <a:rPr sz="1200" spc="-15" dirty="0">
                <a:latin typeface="Arial"/>
                <a:cs typeface="Arial"/>
              </a:rPr>
              <a:t> </a:t>
            </a:r>
            <a:r>
              <a:rPr sz="1200" dirty="0">
                <a:latin typeface="Arial"/>
                <a:cs typeface="Arial"/>
              </a:rPr>
              <a:t>deprived</a:t>
            </a:r>
            <a:r>
              <a:rPr sz="1200" spc="-35" dirty="0">
                <a:latin typeface="Arial"/>
                <a:cs typeface="Arial"/>
              </a:rPr>
              <a:t> </a:t>
            </a:r>
            <a:r>
              <a:rPr sz="1200" dirty="0">
                <a:latin typeface="Arial"/>
                <a:cs typeface="Arial"/>
              </a:rPr>
              <a:t>communities</a:t>
            </a:r>
            <a:r>
              <a:rPr sz="1200" spc="-40" dirty="0">
                <a:latin typeface="Arial"/>
                <a:cs typeface="Arial"/>
              </a:rPr>
              <a:t> </a:t>
            </a:r>
            <a:r>
              <a:rPr sz="1200" dirty="0">
                <a:latin typeface="Arial"/>
                <a:cs typeface="Arial"/>
              </a:rPr>
              <a:t>in</a:t>
            </a:r>
            <a:r>
              <a:rPr sz="1200" spc="-15" dirty="0">
                <a:latin typeface="Arial"/>
                <a:cs typeface="Arial"/>
              </a:rPr>
              <a:t> </a:t>
            </a:r>
            <a:r>
              <a:rPr sz="1200" dirty="0">
                <a:latin typeface="Arial"/>
                <a:cs typeface="Arial"/>
              </a:rPr>
              <a:t>northwest</a:t>
            </a:r>
            <a:r>
              <a:rPr sz="1200" spc="-15" dirty="0">
                <a:latin typeface="Arial"/>
                <a:cs typeface="Arial"/>
              </a:rPr>
              <a:t> </a:t>
            </a:r>
            <a:r>
              <a:rPr sz="1200" dirty="0">
                <a:latin typeface="Arial"/>
                <a:cs typeface="Arial"/>
              </a:rPr>
              <a:t>of</a:t>
            </a:r>
            <a:r>
              <a:rPr sz="1200" spc="-15" dirty="0">
                <a:latin typeface="Arial"/>
                <a:cs typeface="Arial"/>
              </a:rPr>
              <a:t> </a:t>
            </a:r>
            <a:r>
              <a:rPr sz="1200" dirty="0">
                <a:latin typeface="Arial"/>
                <a:cs typeface="Arial"/>
              </a:rPr>
              <a:t>England</a:t>
            </a:r>
            <a:r>
              <a:rPr sz="1200" spc="-35" dirty="0">
                <a:latin typeface="Arial"/>
                <a:cs typeface="Arial"/>
              </a:rPr>
              <a:t> </a:t>
            </a:r>
            <a:r>
              <a:rPr sz="1200" dirty="0">
                <a:latin typeface="Arial"/>
                <a:cs typeface="Arial"/>
              </a:rPr>
              <a:t>UK,”</a:t>
            </a:r>
            <a:r>
              <a:rPr sz="1200" spc="25" dirty="0">
                <a:latin typeface="Arial"/>
                <a:cs typeface="Arial"/>
              </a:rPr>
              <a:t> </a:t>
            </a:r>
            <a:r>
              <a:rPr sz="1200" i="1" dirty="0">
                <a:latin typeface="Arial"/>
                <a:cs typeface="Arial"/>
              </a:rPr>
              <a:t>BMC</a:t>
            </a:r>
            <a:r>
              <a:rPr sz="1200" i="1" spc="-5" dirty="0">
                <a:latin typeface="Arial"/>
                <a:cs typeface="Arial"/>
              </a:rPr>
              <a:t> </a:t>
            </a:r>
            <a:r>
              <a:rPr sz="1200" i="1" dirty="0">
                <a:latin typeface="Arial"/>
                <a:cs typeface="Arial"/>
              </a:rPr>
              <a:t>Public</a:t>
            </a:r>
            <a:r>
              <a:rPr sz="1200" i="1" spc="-25" dirty="0">
                <a:latin typeface="Arial"/>
                <a:cs typeface="Arial"/>
              </a:rPr>
              <a:t> </a:t>
            </a:r>
            <a:r>
              <a:rPr sz="1200" i="1" dirty="0">
                <a:latin typeface="Arial"/>
                <a:cs typeface="Arial"/>
              </a:rPr>
              <a:t>Health</a:t>
            </a:r>
            <a:r>
              <a:rPr sz="1200" dirty="0">
                <a:latin typeface="Arial"/>
                <a:cs typeface="Arial"/>
              </a:rPr>
              <a:t>,</a:t>
            </a:r>
            <a:r>
              <a:rPr sz="1200" spc="-25" dirty="0">
                <a:latin typeface="Arial"/>
                <a:cs typeface="Arial"/>
              </a:rPr>
              <a:t> </a:t>
            </a:r>
            <a:r>
              <a:rPr sz="1200" dirty="0">
                <a:latin typeface="Arial"/>
                <a:cs typeface="Arial"/>
              </a:rPr>
              <a:t>25(1),</a:t>
            </a:r>
            <a:r>
              <a:rPr sz="1200" spc="-30" dirty="0">
                <a:latin typeface="Arial"/>
                <a:cs typeface="Arial"/>
              </a:rPr>
              <a:t> </a:t>
            </a:r>
            <a:r>
              <a:rPr sz="1200" dirty="0">
                <a:latin typeface="Arial"/>
                <a:cs typeface="Arial"/>
              </a:rPr>
              <a:t>pp.</a:t>
            </a:r>
            <a:r>
              <a:rPr sz="1200" spc="-15" dirty="0">
                <a:latin typeface="Arial"/>
                <a:cs typeface="Arial"/>
              </a:rPr>
              <a:t> </a:t>
            </a:r>
            <a:r>
              <a:rPr sz="1200" dirty="0">
                <a:latin typeface="Arial"/>
                <a:cs typeface="Arial"/>
              </a:rPr>
              <a:t>32–</a:t>
            </a:r>
            <a:r>
              <a:rPr sz="1200" spc="-10" dirty="0">
                <a:latin typeface="Arial"/>
                <a:cs typeface="Arial"/>
              </a:rPr>
              <a:t>56.</a:t>
            </a:r>
            <a:r>
              <a:rPr sz="1200" spc="-95" dirty="0">
                <a:latin typeface="Arial"/>
                <a:cs typeface="Arial"/>
              </a:rPr>
              <a:t> </a:t>
            </a:r>
            <a:r>
              <a:rPr sz="1200" spc="-10" dirty="0">
                <a:latin typeface="Arial"/>
                <a:cs typeface="Arial"/>
              </a:rPr>
              <a:t>Available</a:t>
            </a:r>
            <a:r>
              <a:rPr sz="1200" spc="-40" dirty="0">
                <a:latin typeface="Arial"/>
                <a:cs typeface="Arial"/>
              </a:rPr>
              <a:t> </a:t>
            </a:r>
            <a:r>
              <a:rPr sz="1200" dirty="0">
                <a:latin typeface="Arial"/>
                <a:cs typeface="Arial"/>
              </a:rPr>
              <a:t>at: </a:t>
            </a:r>
            <a:r>
              <a:rPr sz="1200" u="sng" spc="-10" dirty="0">
                <a:solidFill>
                  <a:srgbClr val="467885"/>
                </a:solidFill>
                <a:uFill>
                  <a:solidFill>
                    <a:srgbClr val="467885"/>
                  </a:solidFill>
                </a:uFill>
                <a:latin typeface="Arial"/>
                <a:cs typeface="Arial"/>
                <a:hlinkClick r:id="rId4"/>
              </a:rPr>
              <a:t>https://doi.org/10.1186/s12889-</a:t>
            </a:r>
            <a:r>
              <a:rPr sz="1200" u="sng" spc="-20" dirty="0">
                <a:solidFill>
                  <a:srgbClr val="467885"/>
                </a:solidFill>
                <a:uFill>
                  <a:solidFill>
                    <a:srgbClr val="467885"/>
                  </a:solidFill>
                </a:uFill>
                <a:latin typeface="Arial"/>
                <a:cs typeface="Arial"/>
                <a:hlinkClick r:id="rId4"/>
              </a:rPr>
              <a:t>025-</a:t>
            </a:r>
            <a:r>
              <a:rPr sz="1200" u="sng" spc="-25" dirty="0">
                <a:solidFill>
                  <a:srgbClr val="467885"/>
                </a:solidFill>
                <a:uFill>
                  <a:solidFill>
                    <a:srgbClr val="467885"/>
                  </a:solidFill>
                </a:uFill>
                <a:latin typeface="Arial"/>
                <a:cs typeface="Arial"/>
                <a:hlinkClick r:id="rId4"/>
              </a:rPr>
              <a:t>23110-</a:t>
            </a:r>
            <a:r>
              <a:rPr sz="1200" u="sng" dirty="0">
                <a:solidFill>
                  <a:srgbClr val="467885"/>
                </a:solidFill>
                <a:uFill>
                  <a:solidFill>
                    <a:srgbClr val="467885"/>
                  </a:solidFill>
                </a:uFill>
                <a:latin typeface="Arial"/>
                <a:cs typeface="Arial"/>
                <a:hlinkClick r:id="rId4"/>
              </a:rPr>
              <a:t>7</a:t>
            </a:r>
            <a:r>
              <a:rPr sz="1200" u="none" dirty="0">
                <a:latin typeface="Arial"/>
                <a:cs typeface="Arial"/>
              </a:rPr>
              <a:t>.</a:t>
            </a:r>
            <a:r>
              <a:rPr sz="1200" u="none" spc="-35" dirty="0">
                <a:latin typeface="Arial"/>
                <a:cs typeface="Arial"/>
              </a:rPr>
              <a:t> </a:t>
            </a:r>
            <a:r>
              <a:rPr sz="1200" u="none" dirty="0">
                <a:latin typeface="Arial"/>
                <a:cs typeface="Arial"/>
              </a:rPr>
              <a:t>(Accessed</a:t>
            </a:r>
            <a:r>
              <a:rPr sz="1200" u="none" spc="-20" dirty="0">
                <a:latin typeface="Arial"/>
                <a:cs typeface="Arial"/>
              </a:rPr>
              <a:t> </a:t>
            </a:r>
            <a:r>
              <a:rPr sz="1200" u="none" dirty="0">
                <a:latin typeface="Arial"/>
                <a:cs typeface="Arial"/>
              </a:rPr>
              <a:t>on:</a:t>
            </a:r>
            <a:r>
              <a:rPr sz="1200" u="none" spc="-10" dirty="0">
                <a:latin typeface="Arial"/>
                <a:cs typeface="Arial"/>
              </a:rPr>
              <a:t> </a:t>
            </a:r>
            <a:r>
              <a:rPr sz="1200" u="none" dirty="0">
                <a:latin typeface="Arial"/>
                <a:cs typeface="Arial"/>
              </a:rPr>
              <a:t>28</a:t>
            </a:r>
            <a:r>
              <a:rPr sz="1200" u="none" spc="-15" dirty="0">
                <a:latin typeface="Arial"/>
                <a:cs typeface="Arial"/>
              </a:rPr>
              <a:t> </a:t>
            </a:r>
            <a:r>
              <a:rPr sz="1200" u="none" dirty="0">
                <a:latin typeface="Arial"/>
                <a:cs typeface="Arial"/>
              </a:rPr>
              <a:t>September</a:t>
            </a:r>
            <a:r>
              <a:rPr sz="1200" u="none" spc="-40" dirty="0">
                <a:latin typeface="Arial"/>
                <a:cs typeface="Arial"/>
              </a:rPr>
              <a:t> </a:t>
            </a:r>
            <a:r>
              <a:rPr sz="1200" u="none" spc="-10" dirty="0">
                <a:latin typeface="Arial"/>
                <a:cs typeface="Arial"/>
              </a:rPr>
              <a:t>2026).</a:t>
            </a:r>
            <a:endParaRPr sz="1200">
              <a:latin typeface="Arial"/>
              <a:cs typeface="Arial"/>
            </a:endParaRPr>
          </a:p>
          <a:p>
            <a:pPr marL="186055" indent="-173355">
              <a:lnSpc>
                <a:spcPct val="100000"/>
              </a:lnSpc>
              <a:buChar char="•"/>
              <a:tabLst>
                <a:tab pos="186055" algn="l"/>
              </a:tabLst>
            </a:pPr>
            <a:r>
              <a:rPr sz="1200" dirty="0">
                <a:latin typeface="Arial"/>
                <a:cs typeface="Arial"/>
              </a:rPr>
              <a:t>Mahyoub,</a:t>
            </a:r>
            <a:r>
              <a:rPr sz="1200" spc="-35" dirty="0">
                <a:latin typeface="Arial"/>
                <a:cs typeface="Arial"/>
              </a:rPr>
              <a:t> </a:t>
            </a:r>
            <a:r>
              <a:rPr sz="1200" spc="-10" dirty="0">
                <a:latin typeface="Arial"/>
                <a:cs typeface="Arial"/>
              </a:rPr>
              <a:t>M.A.,</a:t>
            </a:r>
            <a:r>
              <a:rPr sz="1200" spc="-65" dirty="0">
                <a:latin typeface="Arial"/>
                <a:cs typeface="Arial"/>
              </a:rPr>
              <a:t> </a:t>
            </a:r>
            <a:r>
              <a:rPr sz="1200" spc="-10" dirty="0">
                <a:latin typeface="Arial"/>
                <a:cs typeface="Arial"/>
              </a:rPr>
              <a:t>Al-</a:t>
            </a:r>
            <a:r>
              <a:rPr sz="1200" dirty="0">
                <a:latin typeface="Arial"/>
                <a:cs typeface="Arial"/>
              </a:rPr>
              <a:t>Qurmoti,</a:t>
            </a:r>
            <a:r>
              <a:rPr sz="1200" spc="-35" dirty="0">
                <a:latin typeface="Arial"/>
                <a:cs typeface="Arial"/>
              </a:rPr>
              <a:t> </a:t>
            </a:r>
            <a:r>
              <a:rPr sz="1200" dirty="0">
                <a:latin typeface="Arial"/>
                <a:cs typeface="Arial"/>
              </a:rPr>
              <a:t>S.,</a:t>
            </a:r>
            <a:r>
              <a:rPr sz="1200" spc="-60" dirty="0">
                <a:latin typeface="Arial"/>
                <a:cs typeface="Arial"/>
              </a:rPr>
              <a:t> </a:t>
            </a:r>
            <a:r>
              <a:rPr sz="1200" dirty="0">
                <a:latin typeface="Arial"/>
                <a:cs typeface="Arial"/>
              </a:rPr>
              <a:t>Akram,</a:t>
            </a:r>
            <a:r>
              <a:rPr sz="1200" spc="-85" dirty="0">
                <a:latin typeface="Arial"/>
                <a:cs typeface="Arial"/>
              </a:rPr>
              <a:t> </a:t>
            </a:r>
            <a:r>
              <a:rPr sz="1200" dirty="0">
                <a:latin typeface="Arial"/>
                <a:cs typeface="Arial"/>
              </a:rPr>
              <a:t>A.,</a:t>
            </a:r>
            <a:r>
              <a:rPr sz="1200" spc="-80" dirty="0">
                <a:latin typeface="Arial"/>
                <a:cs typeface="Arial"/>
              </a:rPr>
              <a:t> </a:t>
            </a:r>
            <a:r>
              <a:rPr sz="1200" dirty="0">
                <a:latin typeface="Arial"/>
                <a:cs typeface="Arial"/>
              </a:rPr>
              <a:t>Abbas,</a:t>
            </a:r>
            <a:r>
              <a:rPr sz="1200" spc="-30" dirty="0">
                <a:latin typeface="Arial"/>
                <a:cs typeface="Arial"/>
              </a:rPr>
              <a:t> </a:t>
            </a:r>
            <a:r>
              <a:rPr sz="1200" dirty="0">
                <a:latin typeface="Arial"/>
                <a:cs typeface="Arial"/>
              </a:rPr>
              <a:t>M., Jebril,</a:t>
            </a:r>
            <a:r>
              <a:rPr sz="1200" spc="-35" dirty="0">
                <a:latin typeface="Arial"/>
                <a:cs typeface="Arial"/>
              </a:rPr>
              <a:t> </a:t>
            </a:r>
            <a:r>
              <a:rPr sz="1200" dirty="0">
                <a:latin typeface="Arial"/>
                <a:cs typeface="Arial"/>
              </a:rPr>
              <a:t>M.,</a:t>
            </a:r>
            <a:r>
              <a:rPr sz="1200" spc="-35" dirty="0">
                <a:latin typeface="Arial"/>
                <a:cs typeface="Arial"/>
              </a:rPr>
              <a:t> </a:t>
            </a:r>
            <a:r>
              <a:rPr sz="1200" spc="-10" dirty="0">
                <a:latin typeface="Arial"/>
                <a:cs typeface="Arial"/>
              </a:rPr>
              <a:t>Alnaggar,</a:t>
            </a:r>
            <a:r>
              <a:rPr sz="1200" spc="-45" dirty="0">
                <a:latin typeface="Arial"/>
                <a:cs typeface="Arial"/>
              </a:rPr>
              <a:t> </a:t>
            </a:r>
            <a:r>
              <a:rPr sz="1200" dirty="0">
                <a:latin typeface="Arial"/>
                <a:cs typeface="Arial"/>
              </a:rPr>
              <a:t>M.</a:t>
            </a:r>
            <a:r>
              <a:rPr sz="1200" spc="5" dirty="0">
                <a:latin typeface="Arial"/>
                <a:cs typeface="Arial"/>
              </a:rPr>
              <a:t> </a:t>
            </a:r>
            <a:r>
              <a:rPr sz="1200" dirty="0">
                <a:latin typeface="Arial"/>
                <a:cs typeface="Arial"/>
              </a:rPr>
              <a:t>and</a:t>
            </a:r>
            <a:r>
              <a:rPr sz="1200" spc="-30" dirty="0">
                <a:latin typeface="Arial"/>
                <a:cs typeface="Arial"/>
              </a:rPr>
              <a:t> </a:t>
            </a:r>
            <a:r>
              <a:rPr sz="1200" dirty="0">
                <a:latin typeface="Arial"/>
                <a:cs typeface="Arial"/>
              </a:rPr>
              <a:t>He,</a:t>
            </a:r>
            <a:r>
              <a:rPr sz="1200" spc="-25" dirty="0">
                <a:latin typeface="Arial"/>
                <a:cs typeface="Arial"/>
              </a:rPr>
              <a:t> </a:t>
            </a:r>
            <a:r>
              <a:rPr sz="1200" dirty="0">
                <a:latin typeface="Arial"/>
                <a:cs typeface="Arial"/>
              </a:rPr>
              <a:t>S.</a:t>
            </a:r>
            <a:r>
              <a:rPr sz="1200" spc="-10" dirty="0">
                <a:latin typeface="Arial"/>
                <a:cs typeface="Arial"/>
              </a:rPr>
              <a:t> </a:t>
            </a:r>
            <a:r>
              <a:rPr sz="1200" dirty="0">
                <a:latin typeface="Arial"/>
                <a:cs typeface="Arial"/>
              </a:rPr>
              <a:t>(2023)</a:t>
            </a:r>
            <a:r>
              <a:rPr sz="1200" spc="-50" dirty="0">
                <a:latin typeface="Arial"/>
                <a:cs typeface="Arial"/>
              </a:rPr>
              <a:t> </a:t>
            </a:r>
            <a:r>
              <a:rPr sz="1200" dirty="0">
                <a:latin typeface="Arial"/>
                <a:cs typeface="Arial"/>
              </a:rPr>
              <a:t>“Adverse</a:t>
            </a:r>
            <a:r>
              <a:rPr sz="1200" spc="-10" dirty="0">
                <a:latin typeface="Arial"/>
                <a:cs typeface="Arial"/>
              </a:rPr>
              <a:t> physiological</a:t>
            </a:r>
            <a:r>
              <a:rPr sz="1200" spc="-50" dirty="0">
                <a:latin typeface="Arial"/>
                <a:cs typeface="Arial"/>
              </a:rPr>
              <a:t> </a:t>
            </a:r>
            <a:r>
              <a:rPr sz="1200" dirty="0">
                <a:latin typeface="Arial"/>
                <a:cs typeface="Arial"/>
              </a:rPr>
              <a:t>effects</a:t>
            </a:r>
            <a:r>
              <a:rPr sz="1200" spc="-30" dirty="0">
                <a:latin typeface="Arial"/>
                <a:cs typeface="Arial"/>
              </a:rPr>
              <a:t> </a:t>
            </a:r>
            <a:r>
              <a:rPr sz="1200" dirty="0">
                <a:latin typeface="Arial"/>
                <a:cs typeface="Arial"/>
              </a:rPr>
              <a:t>of</a:t>
            </a:r>
            <a:r>
              <a:rPr sz="1200" spc="-20" dirty="0">
                <a:latin typeface="Arial"/>
                <a:cs typeface="Arial"/>
              </a:rPr>
              <a:t> </a:t>
            </a:r>
            <a:r>
              <a:rPr sz="1200" dirty="0">
                <a:latin typeface="Arial"/>
                <a:cs typeface="Arial"/>
              </a:rPr>
              <a:t>smoking</a:t>
            </a:r>
            <a:r>
              <a:rPr sz="1200" spc="-45" dirty="0">
                <a:latin typeface="Arial"/>
                <a:cs typeface="Arial"/>
              </a:rPr>
              <a:t> </a:t>
            </a:r>
            <a:r>
              <a:rPr sz="1200" dirty="0">
                <a:latin typeface="Arial"/>
                <a:cs typeface="Arial"/>
              </a:rPr>
              <a:t>cessation</a:t>
            </a:r>
            <a:r>
              <a:rPr sz="1200" spc="-40" dirty="0">
                <a:latin typeface="Arial"/>
                <a:cs typeface="Arial"/>
              </a:rPr>
              <a:t> </a:t>
            </a:r>
            <a:r>
              <a:rPr sz="1200" dirty="0">
                <a:latin typeface="Arial"/>
                <a:cs typeface="Arial"/>
              </a:rPr>
              <a:t>on</a:t>
            </a:r>
            <a:r>
              <a:rPr sz="1200" spc="-30" dirty="0">
                <a:latin typeface="Arial"/>
                <a:cs typeface="Arial"/>
              </a:rPr>
              <a:t> </a:t>
            </a:r>
            <a:r>
              <a:rPr sz="1200" spc="-25" dirty="0">
                <a:latin typeface="Arial"/>
                <a:cs typeface="Arial"/>
              </a:rPr>
              <a:t>the</a:t>
            </a:r>
            <a:endParaRPr sz="1200">
              <a:latin typeface="Arial"/>
              <a:cs typeface="Arial"/>
            </a:endParaRPr>
          </a:p>
          <a:p>
            <a:pPr marL="184785">
              <a:lnSpc>
                <a:spcPct val="100000"/>
              </a:lnSpc>
            </a:pPr>
            <a:r>
              <a:rPr sz="1200" spc="-10" dirty="0">
                <a:latin typeface="Arial"/>
                <a:cs typeface="Arial"/>
              </a:rPr>
              <a:t>gastrointestinal</a:t>
            </a:r>
            <a:r>
              <a:rPr sz="1200" spc="-25" dirty="0">
                <a:latin typeface="Arial"/>
                <a:cs typeface="Arial"/>
              </a:rPr>
              <a:t> </a:t>
            </a:r>
            <a:r>
              <a:rPr sz="1200" spc="-10" dirty="0">
                <a:latin typeface="Arial"/>
                <a:cs typeface="Arial"/>
              </a:rPr>
              <a:t>tract:</a:t>
            </a:r>
            <a:r>
              <a:rPr sz="1200" spc="-50" dirty="0">
                <a:latin typeface="Arial"/>
                <a:cs typeface="Arial"/>
              </a:rPr>
              <a:t> </a:t>
            </a:r>
            <a:r>
              <a:rPr sz="1200" dirty="0">
                <a:latin typeface="Arial"/>
                <a:cs typeface="Arial"/>
              </a:rPr>
              <a:t>A</a:t>
            </a:r>
            <a:r>
              <a:rPr sz="1200" spc="-40" dirty="0">
                <a:latin typeface="Arial"/>
                <a:cs typeface="Arial"/>
              </a:rPr>
              <a:t> </a:t>
            </a:r>
            <a:r>
              <a:rPr sz="1200" spc="-10" dirty="0">
                <a:latin typeface="Arial"/>
                <a:cs typeface="Arial"/>
              </a:rPr>
              <a:t>review,”</a:t>
            </a:r>
            <a:r>
              <a:rPr sz="1200" spc="30" dirty="0">
                <a:latin typeface="Arial"/>
                <a:cs typeface="Arial"/>
              </a:rPr>
              <a:t> </a:t>
            </a:r>
            <a:r>
              <a:rPr sz="1200" i="1" dirty="0">
                <a:latin typeface="Arial"/>
                <a:cs typeface="Arial"/>
              </a:rPr>
              <a:t>Medicine</a:t>
            </a:r>
            <a:r>
              <a:rPr sz="1200" dirty="0">
                <a:latin typeface="Arial"/>
                <a:cs typeface="Arial"/>
              </a:rPr>
              <a:t>, 102(38),</a:t>
            </a:r>
            <a:r>
              <a:rPr sz="1200" spc="-15" dirty="0">
                <a:latin typeface="Arial"/>
                <a:cs typeface="Arial"/>
              </a:rPr>
              <a:t> </a:t>
            </a:r>
            <a:r>
              <a:rPr sz="1200" dirty="0">
                <a:latin typeface="Arial"/>
                <a:cs typeface="Arial"/>
              </a:rPr>
              <a:t>pp.</a:t>
            </a:r>
            <a:r>
              <a:rPr sz="1200" spc="10" dirty="0">
                <a:latin typeface="Arial"/>
                <a:cs typeface="Arial"/>
              </a:rPr>
              <a:t> </a:t>
            </a:r>
            <a:r>
              <a:rPr sz="1200" spc="-10" dirty="0">
                <a:latin typeface="Arial"/>
                <a:cs typeface="Arial"/>
              </a:rPr>
              <a:t>e35124-e35124.</a:t>
            </a:r>
            <a:r>
              <a:rPr sz="1200" spc="-75" dirty="0">
                <a:latin typeface="Arial"/>
                <a:cs typeface="Arial"/>
              </a:rPr>
              <a:t> </a:t>
            </a:r>
            <a:r>
              <a:rPr sz="1200" spc="-10" dirty="0">
                <a:latin typeface="Arial"/>
                <a:cs typeface="Arial"/>
              </a:rPr>
              <a:t>Available</a:t>
            </a:r>
            <a:r>
              <a:rPr sz="1200" spc="-15" dirty="0">
                <a:latin typeface="Arial"/>
                <a:cs typeface="Arial"/>
              </a:rPr>
              <a:t> </a:t>
            </a:r>
            <a:r>
              <a:rPr sz="1200" dirty="0">
                <a:latin typeface="Arial"/>
                <a:cs typeface="Arial"/>
              </a:rPr>
              <a:t>at:</a:t>
            </a:r>
            <a:r>
              <a:rPr sz="1200" spc="35" dirty="0">
                <a:latin typeface="Arial"/>
                <a:cs typeface="Arial"/>
              </a:rPr>
              <a:t> </a:t>
            </a:r>
            <a:r>
              <a:rPr sz="1200" u="sng" spc="-10" dirty="0">
                <a:solidFill>
                  <a:srgbClr val="467885"/>
                </a:solidFill>
                <a:uFill>
                  <a:solidFill>
                    <a:srgbClr val="467885"/>
                  </a:solidFill>
                </a:uFill>
                <a:latin typeface="Arial"/>
                <a:cs typeface="Arial"/>
                <a:hlinkClick r:id="rId5"/>
              </a:rPr>
              <a:t>https://doi.org/10.1097/md.0000000000035124</a:t>
            </a:r>
            <a:r>
              <a:rPr sz="1200" u="none" spc="-10" dirty="0">
                <a:latin typeface="Arial"/>
                <a:cs typeface="Arial"/>
              </a:rPr>
              <a:t>.</a:t>
            </a:r>
            <a:r>
              <a:rPr sz="1200" u="none" spc="-15" dirty="0">
                <a:latin typeface="Arial"/>
                <a:cs typeface="Arial"/>
              </a:rPr>
              <a:t> </a:t>
            </a:r>
            <a:r>
              <a:rPr sz="1200" u="none" dirty="0">
                <a:latin typeface="Arial"/>
                <a:cs typeface="Arial"/>
              </a:rPr>
              <a:t>(Accessed on: 28</a:t>
            </a:r>
            <a:r>
              <a:rPr sz="1200" u="none" spc="15" dirty="0">
                <a:latin typeface="Arial"/>
                <a:cs typeface="Arial"/>
              </a:rPr>
              <a:t> </a:t>
            </a:r>
            <a:r>
              <a:rPr sz="1200" u="none" dirty="0">
                <a:latin typeface="Arial"/>
                <a:cs typeface="Arial"/>
              </a:rPr>
              <a:t>September</a:t>
            </a:r>
            <a:r>
              <a:rPr sz="1200" u="none" spc="-20" dirty="0">
                <a:latin typeface="Arial"/>
                <a:cs typeface="Arial"/>
              </a:rPr>
              <a:t> </a:t>
            </a:r>
            <a:r>
              <a:rPr sz="1200" u="none" spc="-10" dirty="0">
                <a:latin typeface="Arial"/>
                <a:cs typeface="Arial"/>
              </a:rPr>
              <a:t>2026).</a:t>
            </a:r>
            <a:endParaRPr sz="1200">
              <a:latin typeface="Arial"/>
              <a:cs typeface="Arial"/>
            </a:endParaRPr>
          </a:p>
          <a:p>
            <a:pPr marL="184785" marR="5080" indent="-172720">
              <a:lnSpc>
                <a:spcPct val="100000"/>
              </a:lnSpc>
              <a:buChar char="•"/>
              <a:tabLst>
                <a:tab pos="184785" algn="l"/>
              </a:tabLst>
            </a:pPr>
            <a:r>
              <a:rPr sz="1200" dirty="0">
                <a:latin typeface="Arial"/>
                <a:cs typeface="Arial"/>
              </a:rPr>
              <a:t>NHS (2023)</a:t>
            </a:r>
            <a:r>
              <a:rPr sz="1200" spc="-30" dirty="0">
                <a:latin typeface="Arial"/>
                <a:cs typeface="Arial"/>
              </a:rPr>
              <a:t> </a:t>
            </a:r>
            <a:r>
              <a:rPr sz="1200" i="1" dirty="0">
                <a:latin typeface="Arial"/>
                <a:cs typeface="Arial"/>
              </a:rPr>
              <a:t>NHS smokefree</a:t>
            </a:r>
            <a:r>
              <a:rPr sz="1200" i="1" spc="-15" dirty="0">
                <a:latin typeface="Arial"/>
                <a:cs typeface="Arial"/>
              </a:rPr>
              <a:t> </a:t>
            </a:r>
            <a:r>
              <a:rPr sz="1200" i="1" dirty="0">
                <a:latin typeface="Arial"/>
                <a:cs typeface="Arial"/>
              </a:rPr>
              <a:t>– mobile</a:t>
            </a:r>
            <a:r>
              <a:rPr sz="1200" i="1" spc="-10" dirty="0">
                <a:latin typeface="Arial"/>
                <a:cs typeface="Arial"/>
              </a:rPr>
              <a:t> </a:t>
            </a:r>
            <a:r>
              <a:rPr sz="1200" i="1" dirty="0">
                <a:latin typeface="Arial"/>
                <a:cs typeface="Arial"/>
              </a:rPr>
              <a:t>app</a:t>
            </a:r>
            <a:r>
              <a:rPr sz="1200" i="1" spc="-25" dirty="0">
                <a:latin typeface="Arial"/>
                <a:cs typeface="Arial"/>
              </a:rPr>
              <a:t> </a:t>
            </a:r>
            <a:r>
              <a:rPr sz="1200" i="1" dirty="0">
                <a:latin typeface="Arial"/>
                <a:cs typeface="Arial"/>
              </a:rPr>
              <a:t>- dr sims &amp; partners</a:t>
            </a:r>
            <a:r>
              <a:rPr sz="1200" dirty="0">
                <a:latin typeface="Arial"/>
                <a:cs typeface="Arial"/>
              </a:rPr>
              <a:t>,</a:t>
            </a:r>
            <a:r>
              <a:rPr sz="1200" spc="-20" dirty="0">
                <a:latin typeface="Arial"/>
                <a:cs typeface="Arial"/>
              </a:rPr>
              <a:t> </a:t>
            </a:r>
            <a:r>
              <a:rPr sz="1200" i="1" dirty="0">
                <a:latin typeface="Arial"/>
                <a:cs typeface="Arial"/>
              </a:rPr>
              <a:t>Dr</a:t>
            </a:r>
            <a:r>
              <a:rPr sz="1200" i="1" spc="-10" dirty="0">
                <a:latin typeface="Arial"/>
                <a:cs typeface="Arial"/>
              </a:rPr>
              <a:t> </a:t>
            </a:r>
            <a:r>
              <a:rPr sz="1200" i="1" dirty="0">
                <a:latin typeface="Arial"/>
                <a:cs typeface="Arial"/>
              </a:rPr>
              <a:t>Sims &amp; </a:t>
            </a:r>
            <a:r>
              <a:rPr sz="1200" i="1" spc="-10" dirty="0">
                <a:latin typeface="Arial"/>
                <a:cs typeface="Arial"/>
              </a:rPr>
              <a:t>Partners</a:t>
            </a:r>
            <a:r>
              <a:rPr sz="1200" spc="-10" dirty="0">
                <a:latin typeface="Arial"/>
                <a:cs typeface="Arial"/>
              </a:rPr>
              <a:t>.</a:t>
            </a:r>
            <a:r>
              <a:rPr sz="1200" spc="-95" dirty="0">
                <a:latin typeface="Arial"/>
                <a:cs typeface="Arial"/>
              </a:rPr>
              <a:t> </a:t>
            </a:r>
            <a:r>
              <a:rPr sz="1200" dirty="0">
                <a:latin typeface="Arial"/>
                <a:cs typeface="Arial"/>
              </a:rPr>
              <a:t>Available</a:t>
            </a:r>
            <a:r>
              <a:rPr sz="1200" spc="-20" dirty="0">
                <a:latin typeface="Arial"/>
                <a:cs typeface="Arial"/>
              </a:rPr>
              <a:t> </a:t>
            </a:r>
            <a:r>
              <a:rPr sz="1200" dirty="0">
                <a:latin typeface="Arial"/>
                <a:cs typeface="Arial"/>
              </a:rPr>
              <a:t>at: </a:t>
            </a:r>
            <a:r>
              <a:rPr sz="1200" u="sng" spc="-10" dirty="0">
                <a:solidFill>
                  <a:srgbClr val="467885"/>
                </a:solidFill>
                <a:uFill>
                  <a:solidFill>
                    <a:srgbClr val="467885"/>
                  </a:solidFill>
                </a:uFill>
                <a:latin typeface="Arial"/>
                <a:cs typeface="Arial"/>
                <a:hlinkClick r:id="rId6"/>
              </a:rPr>
              <a:t>https://www.drsimsandpartners.nhs.uk/help-and-support/nhs-smokefree-mobile-</a:t>
            </a:r>
            <a:r>
              <a:rPr sz="1200" u="sng" dirty="0">
                <a:solidFill>
                  <a:srgbClr val="467885"/>
                </a:solidFill>
                <a:uFill>
                  <a:solidFill>
                    <a:srgbClr val="467885"/>
                  </a:solidFill>
                </a:uFill>
                <a:latin typeface="Arial"/>
                <a:cs typeface="Arial"/>
                <a:hlinkClick r:id="rId6"/>
              </a:rPr>
              <a:t>app/</a:t>
            </a:r>
            <a:r>
              <a:rPr sz="1200" u="none" dirty="0">
                <a:latin typeface="Arial"/>
                <a:cs typeface="Arial"/>
              </a:rPr>
              <a:t>.</a:t>
            </a:r>
            <a:r>
              <a:rPr sz="1200" u="none" spc="-45" dirty="0">
                <a:latin typeface="Arial"/>
                <a:cs typeface="Arial"/>
              </a:rPr>
              <a:t> </a:t>
            </a:r>
            <a:r>
              <a:rPr sz="1200" u="none" dirty="0">
                <a:latin typeface="Arial"/>
                <a:cs typeface="Arial"/>
              </a:rPr>
              <a:t>(Accessed:</a:t>
            </a:r>
            <a:r>
              <a:rPr sz="1200" u="none" spc="-30" dirty="0">
                <a:latin typeface="Arial"/>
                <a:cs typeface="Arial"/>
              </a:rPr>
              <a:t> </a:t>
            </a:r>
            <a:r>
              <a:rPr sz="1200" u="none" dirty="0">
                <a:latin typeface="Arial"/>
                <a:cs typeface="Arial"/>
              </a:rPr>
              <a:t>on:</a:t>
            </a:r>
            <a:r>
              <a:rPr sz="1200" u="none" spc="-15" dirty="0">
                <a:latin typeface="Arial"/>
                <a:cs typeface="Arial"/>
              </a:rPr>
              <a:t> </a:t>
            </a:r>
            <a:r>
              <a:rPr sz="1200" u="none" dirty="0">
                <a:latin typeface="Arial"/>
                <a:cs typeface="Arial"/>
              </a:rPr>
              <a:t>28</a:t>
            </a:r>
            <a:r>
              <a:rPr sz="1200" u="none" spc="-30" dirty="0">
                <a:latin typeface="Arial"/>
                <a:cs typeface="Arial"/>
              </a:rPr>
              <a:t> </a:t>
            </a:r>
            <a:r>
              <a:rPr sz="1200" u="none" dirty="0">
                <a:latin typeface="Arial"/>
                <a:cs typeface="Arial"/>
              </a:rPr>
              <a:t>September</a:t>
            </a:r>
            <a:r>
              <a:rPr sz="1200" u="none" spc="-30" dirty="0">
                <a:latin typeface="Arial"/>
                <a:cs typeface="Arial"/>
              </a:rPr>
              <a:t> </a:t>
            </a:r>
            <a:r>
              <a:rPr sz="1200" u="none" spc="-10" dirty="0">
                <a:latin typeface="Arial"/>
                <a:cs typeface="Arial"/>
              </a:rPr>
              <a:t>2026).</a:t>
            </a:r>
            <a:endParaRPr sz="1200">
              <a:latin typeface="Arial"/>
              <a:cs typeface="Arial"/>
            </a:endParaRPr>
          </a:p>
          <a:p>
            <a:pPr marL="186055" indent="-173355">
              <a:lnSpc>
                <a:spcPct val="100000"/>
              </a:lnSpc>
              <a:buChar char="•"/>
              <a:tabLst>
                <a:tab pos="186055" algn="l"/>
              </a:tabLst>
            </a:pPr>
            <a:r>
              <a:rPr sz="1200" dirty="0">
                <a:latin typeface="Arial"/>
                <a:cs typeface="Arial"/>
              </a:rPr>
              <a:t>NHS</a:t>
            </a:r>
            <a:r>
              <a:rPr sz="1200" spc="-5" dirty="0">
                <a:latin typeface="Arial"/>
                <a:cs typeface="Arial"/>
              </a:rPr>
              <a:t> </a:t>
            </a:r>
            <a:r>
              <a:rPr sz="1200" dirty="0">
                <a:latin typeface="Arial"/>
                <a:cs typeface="Arial"/>
              </a:rPr>
              <a:t>(2024)</a:t>
            </a:r>
            <a:r>
              <a:rPr sz="1200" spc="-30" dirty="0">
                <a:latin typeface="Arial"/>
                <a:cs typeface="Arial"/>
              </a:rPr>
              <a:t> </a:t>
            </a:r>
            <a:r>
              <a:rPr sz="1200" i="1" dirty="0">
                <a:latin typeface="Arial"/>
                <a:cs typeface="Arial"/>
              </a:rPr>
              <a:t>Quit smoking</a:t>
            </a:r>
            <a:r>
              <a:rPr sz="1200" i="1" spc="-5" dirty="0">
                <a:latin typeface="Arial"/>
                <a:cs typeface="Arial"/>
              </a:rPr>
              <a:t> </a:t>
            </a:r>
            <a:r>
              <a:rPr sz="1200" i="1" dirty="0">
                <a:latin typeface="Arial"/>
                <a:cs typeface="Arial"/>
              </a:rPr>
              <a:t>-</a:t>
            </a:r>
            <a:r>
              <a:rPr sz="1200" i="1" spc="-5" dirty="0">
                <a:latin typeface="Arial"/>
                <a:cs typeface="Arial"/>
              </a:rPr>
              <a:t> </a:t>
            </a:r>
            <a:r>
              <a:rPr sz="1200" i="1" dirty="0">
                <a:latin typeface="Arial"/>
                <a:cs typeface="Arial"/>
              </a:rPr>
              <a:t>better</a:t>
            </a:r>
            <a:r>
              <a:rPr sz="1200" i="1" spc="-25" dirty="0">
                <a:latin typeface="Arial"/>
                <a:cs typeface="Arial"/>
              </a:rPr>
              <a:t> </a:t>
            </a:r>
            <a:r>
              <a:rPr sz="1200" i="1" dirty="0">
                <a:latin typeface="Arial"/>
                <a:cs typeface="Arial"/>
              </a:rPr>
              <a:t>health</a:t>
            </a:r>
            <a:r>
              <a:rPr sz="1200" dirty="0">
                <a:latin typeface="Arial"/>
                <a:cs typeface="Arial"/>
              </a:rPr>
              <a:t>,</a:t>
            </a:r>
            <a:r>
              <a:rPr sz="1200" spc="-35" dirty="0">
                <a:latin typeface="Arial"/>
                <a:cs typeface="Arial"/>
              </a:rPr>
              <a:t> </a:t>
            </a:r>
            <a:r>
              <a:rPr sz="1200" i="1" dirty="0">
                <a:latin typeface="Arial"/>
                <a:cs typeface="Arial"/>
              </a:rPr>
              <a:t>NHS.UK</a:t>
            </a:r>
            <a:r>
              <a:rPr sz="1200" dirty="0">
                <a:latin typeface="Arial"/>
                <a:cs typeface="Arial"/>
              </a:rPr>
              <a:t>.</a:t>
            </a:r>
            <a:r>
              <a:rPr sz="1200" spc="-5" dirty="0">
                <a:latin typeface="Arial"/>
                <a:cs typeface="Arial"/>
              </a:rPr>
              <a:t> </a:t>
            </a:r>
            <a:r>
              <a:rPr sz="1200" spc="-10" dirty="0">
                <a:latin typeface="Arial"/>
                <a:cs typeface="Arial"/>
              </a:rPr>
              <a:t>NHS.</a:t>
            </a:r>
            <a:r>
              <a:rPr sz="1200" spc="-70" dirty="0">
                <a:latin typeface="Arial"/>
                <a:cs typeface="Arial"/>
              </a:rPr>
              <a:t> </a:t>
            </a:r>
            <a:r>
              <a:rPr sz="1200" spc="-10" dirty="0">
                <a:latin typeface="Arial"/>
                <a:cs typeface="Arial"/>
              </a:rPr>
              <a:t>Available</a:t>
            </a:r>
            <a:r>
              <a:rPr sz="1200" spc="-35" dirty="0">
                <a:latin typeface="Arial"/>
                <a:cs typeface="Arial"/>
              </a:rPr>
              <a:t> </a:t>
            </a:r>
            <a:r>
              <a:rPr sz="1200" dirty="0">
                <a:latin typeface="Arial"/>
                <a:cs typeface="Arial"/>
              </a:rPr>
              <a:t>at:</a:t>
            </a:r>
            <a:r>
              <a:rPr sz="1200" spc="10" dirty="0">
                <a:latin typeface="Arial"/>
                <a:cs typeface="Arial"/>
              </a:rPr>
              <a:t> </a:t>
            </a:r>
            <a:r>
              <a:rPr sz="1200" u="sng" spc="-10" dirty="0">
                <a:solidFill>
                  <a:srgbClr val="467885"/>
                </a:solidFill>
                <a:uFill>
                  <a:solidFill>
                    <a:srgbClr val="467885"/>
                  </a:solidFill>
                </a:uFill>
                <a:latin typeface="Arial"/>
                <a:cs typeface="Arial"/>
                <a:hlinkClick r:id="rId7"/>
              </a:rPr>
              <a:t>https://www.nhs.uk/better-health/quit-</a:t>
            </a:r>
            <a:r>
              <a:rPr sz="1200" u="sng" dirty="0">
                <a:solidFill>
                  <a:srgbClr val="467885"/>
                </a:solidFill>
                <a:uFill>
                  <a:solidFill>
                    <a:srgbClr val="467885"/>
                  </a:solidFill>
                </a:uFill>
                <a:latin typeface="Arial"/>
                <a:cs typeface="Arial"/>
                <a:hlinkClick r:id="rId7"/>
              </a:rPr>
              <a:t>smoking/</a:t>
            </a:r>
            <a:r>
              <a:rPr sz="1200" u="none" dirty="0">
                <a:latin typeface="Arial"/>
                <a:cs typeface="Arial"/>
              </a:rPr>
              <a:t>.</a:t>
            </a:r>
            <a:r>
              <a:rPr sz="1200" u="none" spc="-25" dirty="0">
                <a:latin typeface="Arial"/>
                <a:cs typeface="Arial"/>
              </a:rPr>
              <a:t> </a:t>
            </a:r>
            <a:r>
              <a:rPr sz="1200" u="none" dirty="0">
                <a:latin typeface="Arial"/>
                <a:cs typeface="Arial"/>
              </a:rPr>
              <a:t>(Accessed</a:t>
            </a:r>
            <a:r>
              <a:rPr sz="1200" u="none" spc="-30" dirty="0">
                <a:latin typeface="Arial"/>
                <a:cs typeface="Arial"/>
              </a:rPr>
              <a:t> </a:t>
            </a:r>
            <a:r>
              <a:rPr sz="1200" u="none" dirty="0">
                <a:latin typeface="Arial"/>
                <a:cs typeface="Arial"/>
              </a:rPr>
              <a:t>on:</a:t>
            </a:r>
            <a:r>
              <a:rPr sz="1200" u="none" spc="-10" dirty="0">
                <a:latin typeface="Arial"/>
                <a:cs typeface="Arial"/>
              </a:rPr>
              <a:t> </a:t>
            </a:r>
            <a:r>
              <a:rPr sz="1200" u="none" dirty="0">
                <a:latin typeface="Arial"/>
                <a:cs typeface="Arial"/>
              </a:rPr>
              <a:t>29</a:t>
            </a:r>
            <a:r>
              <a:rPr sz="1200" u="none" spc="320" dirty="0">
                <a:latin typeface="Arial"/>
                <a:cs typeface="Arial"/>
              </a:rPr>
              <a:t> </a:t>
            </a:r>
            <a:r>
              <a:rPr sz="1200" u="none" dirty="0">
                <a:latin typeface="Arial"/>
                <a:cs typeface="Arial"/>
              </a:rPr>
              <a:t>September</a:t>
            </a:r>
            <a:r>
              <a:rPr sz="1200" u="none" spc="-40" dirty="0">
                <a:latin typeface="Arial"/>
                <a:cs typeface="Arial"/>
              </a:rPr>
              <a:t> </a:t>
            </a:r>
            <a:r>
              <a:rPr sz="1200" u="none" spc="-10" dirty="0">
                <a:latin typeface="Arial"/>
                <a:cs typeface="Arial"/>
              </a:rPr>
              <a:t>2026).</a:t>
            </a:r>
            <a:endParaRPr sz="1200">
              <a:latin typeface="Arial"/>
              <a:cs typeface="Arial"/>
            </a:endParaRPr>
          </a:p>
          <a:p>
            <a:pPr marL="184785" marR="1681480" indent="-172720">
              <a:lnSpc>
                <a:spcPct val="100000"/>
              </a:lnSpc>
              <a:buChar char="•"/>
              <a:tabLst>
                <a:tab pos="184785" algn="l"/>
              </a:tabLst>
            </a:pPr>
            <a:r>
              <a:rPr sz="1200" dirty="0">
                <a:latin typeface="Arial"/>
                <a:cs typeface="Arial"/>
              </a:rPr>
              <a:t>NICE</a:t>
            </a:r>
            <a:r>
              <a:rPr sz="1200" spc="-15" dirty="0">
                <a:latin typeface="Arial"/>
                <a:cs typeface="Arial"/>
              </a:rPr>
              <a:t> </a:t>
            </a:r>
            <a:r>
              <a:rPr sz="1200" dirty="0">
                <a:latin typeface="Arial"/>
                <a:cs typeface="Arial"/>
              </a:rPr>
              <a:t>(2021)</a:t>
            </a:r>
            <a:r>
              <a:rPr sz="1200" spc="-45" dirty="0">
                <a:latin typeface="Arial"/>
                <a:cs typeface="Arial"/>
              </a:rPr>
              <a:t> </a:t>
            </a:r>
            <a:r>
              <a:rPr sz="1200" i="1" dirty="0">
                <a:latin typeface="Arial"/>
                <a:cs typeface="Arial"/>
              </a:rPr>
              <a:t>Overview</a:t>
            </a:r>
            <a:r>
              <a:rPr sz="1200" i="1" spc="305" dirty="0">
                <a:latin typeface="Arial"/>
                <a:cs typeface="Arial"/>
              </a:rPr>
              <a:t> </a:t>
            </a:r>
            <a:r>
              <a:rPr sz="1200" i="1" dirty="0">
                <a:latin typeface="Arial"/>
                <a:cs typeface="Arial"/>
              </a:rPr>
              <a:t>tobacco:</a:t>
            </a:r>
            <a:r>
              <a:rPr sz="1200" i="1" spc="-40" dirty="0">
                <a:latin typeface="Arial"/>
                <a:cs typeface="Arial"/>
              </a:rPr>
              <a:t> </a:t>
            </a:r>
            <a:r>
              <a:rPr sz="1200" i="1" dirty="0">
                <a:latin typeface="Arial"/>
                <a:cs typeface="Arial"/>
              </a:rPr>
              <a:t>Preventing</a:t>
            </a:r>
            <a:r>
              <a:rPr sz="1200" i="1" spc="-20" dirty="0">
                <a:latin typeface="Arial"/>
                <a:cs typeface="Arial"/>
              </a:rPr>
              <a:t> </a:t>
            </a:r>
            <a:r>
              <a:rPr sz="1200" i="1" dirty="0">
                <a:latin typeface="Arial"/>
                <a:cs typeface="Arial"/>
              </a:rPr>
              <a:t>uptake,</a:t>
            </a:r>
            <a:r>
              <a:rPr sz="1200" i="1" spc="-40" dirty="0">
                <a:latin typeface="Arial"/>
                <a:cs typeface="Arial"/>
              </a:rPr>
              <a:t> </a:t>
            </a:r>
            <a:r>
              <a:rPr sz="1200" i="1" dirty="0">
                <a:latin typeface="Arial"/>
                <a:cs typeface="Arial"/>
              </a:rPr>
              <a:t>promoting</a:t>
            </a:r>
            <a:r>
              <a:rPr sz="1200" i="1" spc="-30" dirty="0">
                <a:latin typeface="Arial"/>
                <a:cs typeface="Arial"/>
              </a:rPr>
              <a:t> </a:t>
            </a:r>
            <a:r>
              <a:rPr sz="1200" i="1" dirty="0">
                <a:latin typeface="Arial"/>
                <a:cs typeface="Arial"/>
              </a:rPr>
              <a:t>quitting</a:t>
            </a:r>
            <a:r>
              <a:rPr sz="1200" i="1" spc="-15" dirty="0">
                <a:latin typeface="Arial"/>
                <a:cs typeface="Arial"/>
              </a:rPr>
              <a:t> </a:t>
            </a:r>
            <a:r>
              <a:rPr sz="1200" i="1" dirty="0">
                <a:latin typeface="Arial"/>
                <a:cs typeface="Arial"/>
              </a:rPr>
              <a:t>and</a:t>
            </a:r>
            <a:r>
              <a:rPr sz="1200" i="1" spc="-50" dirty="0">
                <a:latin typeface="Arial"/>
                <a:cs typeface="Arial"/>
              </a:rPr>
              <a:t> </a:t>
            </a:r>
            <a:r>
              <a:rPr sz="1200" i="1" dirty="0">
                <a:latin typeface="Arial"/>
                <a:cs typeface="Arial"/>
              </a:rPr>
              <a:t>treating</a:t>
            </a:r>
            <a:r>
              <a:rPr sz="1200" i="1" spc="-30" dirty="0">
                <a:latin typeface="Arial"/>
                <a:cs typeface="Arial"/>
              </a:rPr>
              <a:t> </a:t>
            </a:r>
            <a:r>
              <a:rPr sz="1200" i="1" dirty="0">
                <a:latin typeface="Arial"/>
                <a:cs typeface="Arial"/>
              </a:rPr>
              <a:t>dependence</a:t>
            </a:r>
            <a:r>
              <a:rPr sz="1200" i="1" spc="-35" dirty="0">
                <a:latin typeface="Arial"/>
                <a:cs typeface="Arial"/>
              </a:rPr>
              <a:t> </a:t>
            </a:r>
            <a:r>
              <a:rPr sz="1200" i="1" dirty="0">
                <a:latin typeface="Arial"/>
                <a:cs typeface="Arial"/>
              </a:rPr>
              <a:t>(guidance)</a:t>
            </a:r>
            <a:r>
              <a:rPr sz="1200" i="1" spc="-35" dirty="0">
                <a:latin typeface="Arial"/>
                <a:cs typeface="Arial"/>
              </a:rPr>
              <a:t> </a:t>
            </a:r>
            <a:r>
              <a:rPr sz="1200" i="1" dirty="0">
                <a:latin typeface="Arial"/>
                <a:cs typeface="Arial"/>
              </a:rPr>
              <a:t>NICE</a:t>
            </a:r>
            <a:r>
              <a:rPr sz="1200" dirty="0">
                <a:latin typeface="Arial"/>
                <a:cs typeface="Arial"/>
              </a:rPr>
              <a:t>,</a:t>
            </a:r>
            <a:r>
              <a:rPr sz="1200" spc="-15" dirty="0">
                <a:latin typeface="Arial"/>
                <a:cs typeface="Arial"/>
              </a:rPr>
              <a:t> </a:t>
            </a:r>
            <a:r>
              <a:rPr sz="1200" i="1" spc="-10" dirty="0">
                <a:latin typeface="Arial"/>
                <a:cs typeface="Arial"/>
                <a:hlinkClick r:id="rId8"/>
              </a:rPr>
              <a:t>www.nice.org.uk</a:t>
            </a:r>
            <a:r>
              <a:rPr sz="1200" spc="-10" dirty="0">
                <a:latin typeface="Arial"/>
                <a:cs typeface="Arial"/>
                <a:hlinkClick r:id="rId8"/>
              </a:rPr>
              <a:t>.</a:t>
            </a:r>
            <a:r>
              <a:rPr sz="1200" spc="-95" dirty="0">
                <a:latin typeface="Arial"/>
                <a:cs typeface="Arial"/>
              </a:rPr>
              <a:t> </a:t>
            </a:r>
            <a:r>
              <a:rPr sz="1200" spc="-10" dirty="0">
                <a:latin typeface="Arial"/>
                <a:cs typeface="Arial"/>
              </a:rPr>
              <a:t>Available</a:t>
            </a:r>
            <a:r>
              <a:rPr sz="1200" spc="-45" dirty="0">
                <a:latin typeface="Arial"/>
                <a:cs typeface="Arial"/>
              </a:rPr>
              <a:t> </a:t>
            </a:r>
            <a:r>
              <a:rPr sz="1200" spc="-25" dirty="0">
                <a:latin typeface="Arial"/>
                <a:cs typeface="Arial"/>
              </a:rPr>
              <a:t>at: </a:t>
            </a:r>
            <a:r>
              <a:rPr sz="1200" u="sng" spc="-10" dirty="0">
                <a:solidFill>
                  <a:srgbClr val="467885"/>
                </a:solidFill>
                <a:uFill>
                  <a:solidFill>
                    <a:srgbClr val="467885"/>
                  </a:solidFill>
                </a:uFill>
                <a:latin typeface="Arial"/>
                <a:cs typeface="Arial"/>
                <a:hlinkClick r:id="rId9"/>
              </a:rPr>
              <a:t>https://www.nice.org.uk/guidance/ng209</a:t>
            </a:r>
            <a:r>
              <a:rPr sz="1200" u="none" spc="-10" dirty="0">
                <a:latin typeface="Arial"/>
                <a:cs typeface="Arial"/>
              </a:rPr>
              <a:t>.</a:t>
            </a:r>
            <a:r>
              <a:rPr sz="1200" u="none" spc="340" dirty="0">
                <a:latin typeface="Arial"/>
                <a:cs typeface="Arial"/>
              </a:rPr>
              <a:t> </a:t>
            </a:r>
            <a:r>
              <a:rPr sz="1200" u="none" dirty="0">
                <a:latin typeface="Arial"/>
                <a:cs typeface="Arial"/>
              </a:rPr>
              <a:t>(Accessed</a:t>
            </a:r>
            <a:r>
              <a:rPr sz="1200" u="none" spc="-20" dirty="0">
                <a:latin typeface="Arial"/>
                <a:cs typeface="Arial"/>
              </a:rPr>
              <a:t> </a:t>
            </a:r>
            <a:r>
              <a:rPr sz="1200" u="none" dirty="0">
                <a:latin typeface="Arial"/>
                <a:cs typeface="Arial"/>
              </a:rPr>
              <a:t>on:</a:t>
            </a:r>
            <a:r>
              <a:rPr sz="1200" u="none" spc="5" dirty="0">
                <a:latin typeface="Arial"/>
                <a:cs typeface="Arial"/>
              </a:rPr>
              <a:t> </a:t>
            </a:r>
            <a:r>
              <a:rPr sz="1200" u="none" dirty="0">
                <a:latin typeface="Arial"/>
                <a:cs typeface="Arial"/>
              </a:rPr>
              <a:t>29</a:t>
            </a:r>
            <a:r>
              <a:rPr sz="1200" u="none" spc="5" dirty="0">
                <a:latin typeface="Arial"/>
                <a:cs typeface="Arial"/>
              </a:rPr>
              <a:t> </a:t>
            </a:r>
            <a:r>
              <a:rPr sz="1200" u="none" dirty="0">
                <a:latin typeface="Arial"/>
                <a:cs typeface="Arial"/>
              </a:rPr>
              <a:t>September</a:t>
            </a:r>
            <a:r>
              <a:rPr sz="1200" u="none" spc="320" dirty="0">
                <a:latin typeface="Arial"/>
                <a:cs typeface="Arial"/>
              </a:rPr>
              <a:t> </a:t>
            </a:r>
            <a:r>
              <a:rPr sz="1200" u="none" spc="-10" dirty="0">
                <a:latin typeface="Arial"/>
                <a:cs typeface="Arial"/>
              </a:rPr>
              <a:t>2026).</a:t>
            </a:r>
            <a:endParaRPr sz="1200">
              <a:latin typeface="Arial"/>
              <a:cs typeface="Arial"/>
            </a:endParaRPr>
          </a:p>
          <a:p>
            <a:pPr marL="185420" indent="-172720">
              <a:lnSpc>
                <a:spcPct val="100000"/>
              </a:lnSpc>
              <a:buChar char="•"/>
              <a:tabLst>
                <a:tab pos="185420" algn="l"/>
              </a:tabLst>
            </a:pPr>
            <a:r>
              <a:rPr sz="1200" dirty="0">
                <a:latin typeface="Arial"/>
                <a:cs typeface="Arial"/>
              </a:rPr>
              <a:t>Okorare,</a:t>
            </a:r>
            <a:r>
              <a:rPr sz="1200" spc="-60" dirty="0">
                <a:latin typeface="Arial"/>
                <a:cs typeface="Arial"/>
              </a:rPr>
              <a:t> </a:t>
            </a:r>
            <a:r>
              <a:rPr sz="1200" dirty="0">
                <a:latin typeface="Arial"/>
                <a:cs typeface="Arial"/>
              </a:rPr>
              <a:t>O.,</a:t>
            </a:r>
            <a:r>
              <a:rPr sz="1200" spc="-10" dirty="0">
                <a:latin typeface="Arial"/>
                <a:cs typeface="Arial"/>
              </a:rPr>
              <a:t> </a:t>
            </a:r>
            <a:r>
              <a:rPr sz="1200" dirty="0">
                <a:latin typeface="Arial"/>
                <a:cs typeface="Arial"/>
              </a:rPr>
              <a:t>Evbayekha,</a:t>
            </a:r>
            <a:r>
              <a:rPr sz="1200" spc="-30" dirty="0">
                <a:latin typeface="Arial"/>
                <a:cs typeface="Arial"/>
              </a:rPr>
              <a:t> </a:t>
            </a:r>
            <a:r>
              <a:rPr sz="1200" dirty="0">
                <a:latin typeface="Arial"/>
                <a:cs typeface="Arial"/>
              </a:rPr>
              <a:t>E.O.,</a:t>
            </a:r>
            <a:r>
              <a:rPr sz="1200" spc="-70" dirty="0">
                <a:latin typeface="Arial"/>
                <a:cs typeface="Arial"/>
              </a:rPr>
              <a:t> </a:t>
            </a:r>
            <a:r>
              <a:rPr sz="1200" dirty="0">
                <a:latin typeface="Arial"/>
                <a:cs typeface="Arial"/>
              </a:rPr>
              <a:t>Adabale,</a:t>
            </a:r>
            <a:r>
              <a:rPr sz="1200" spc="-45" dirty="0">
                <a:latin typeface="Arial"/>
                <a:cs typeface="Arial"/>
              </a:rPr>
              <a:t> </a:t>
            </a:r>
            <a:r>
              <a:rPr sz="1200" dirty="0">
                <a:latin typeface="Arial"/>
                <a:cs typeface="Arial"/>
              </a:rPr>
              <a:t>O.K.,</a:t>
            </a:r>
            <a:r>
              <a:rPr sz="1200" spc="-15" dirty="0">
                <a:latin typeface="Arial"/>
                <a:cs typeface="Arial"/>
              </a:rPr>
              <a:t> </a:t>
            </a:r>
            <a:r>
              <a:rPr sz="1200" dirty="0">
                <a:latin typeface="Arial"/>
                <a:cs typeface="Arial"/>
              </a:rPr>
              <a:t>Daniel,</a:t>
            </a:r>
            <a:r>
              <a:rPr sz="1200" spc="-40" dirty="0">
                <a:latin typeface="Arial"/>
                <a:cs typeface="Arial"/>
              </a:rPr>
              <a:t> </a:t>
            </a:r>
            <a:r>
              <a:rPr sz="1200" dirty="0">
                <a:latin typeface="Arial"/>
                <a:cs typeface="Arial"/>
              </a:rPr>
              <a:t>E.,</a:t>
            </a:r>
            <a:r>
              <a:rPr sz="1200" spc="-5" dirty="0">
                <a:latin typeface="Arial"/>
                <a:cs typeface="Arial"/>
              </a:rPr>
              <a:t> </a:t>
            </a:r>
            <a:r>
              <a:rPr sz="1200" dirty="0">
                <a:latin typeface="Arial"/>
                <a:cs typeface="Arial"/>
              </a:rPr>
              <a:t>Ubokudum,</a:t>
            </a:r>
            <a:r>
              <a:rPr sz="1200" spc="-45" dirty="0">
                <a:latin typeface="Arial"/>
                <a:cs typeface="Arial"/>
              </a:rPr>
              <a:t> </a:t>
            </a:r>
            <a:r>
              <a:rPr sz="1200" dirty="0">
                <a:latin typeface="Arial"/>
                <a:cs typeface="Arial"/>
              </a:rPr>
              <a:t>D.,</a:t>
            </a:r>
            <a:r>
              <a:rPr sz="1200" spc="-10" dirty="0">
                <a:latin typeface="Arial"/>
                <a:cs typeface="Arial"/>
              </a:rPr>
              <a:t> </a:t>
            </a:r>
            <a:r>
              <a:rPr sz="1200" dirty="0">
                <a:latin typeface="Arial"/>
                <a:cs typeface="Arial"/>
              </a:rPr>
              <a:t>Olusiji,</a:t>
            </a:r>
            <a:r>
              <a:rPr sz="1200" spc="-25" dirty="0">
                <a:latin typeface="Arial"/>
                <a:cs typeface="Arial"/>
              </a:rPr>
              <a:t> </a:t>
            </a:r>
            <a:r>
              <a:rPr sz="1200" dirty="0">
                <a:latin typeface="Arial"/>
                <a:cs typeface="Arial"/>
              </a:rPr>
              <a:t>S.A.</a:t>
            </a:r>
            <a:r>
              <a:rPr sz="1200" spc="-15" dirty="0">
                <a:latin typeface="Arial"/>
                <a:cs typeface="Arial"/>
              </a:rPr>
              <a:t> </a:t>
            </a:r>
            <a:r>
              <a:rPr sz="1200" dirty="0">
                <a:latin typeface="Arial"/>
                <a:cs typeface="Arial"/>
              </a:rPr>
              <a:t>and</a:t>
            </a:r>
            <a:r>
              <a:rPr sz="1200" spc="-90" dirty="0">
                <a:latin typeface="Arial"/>
                <a:cs typeface="Arial"/>
              </a:rPr>
              <a:t> </a:t>
            </a:r>
            <a:r>
              <a:rPr sz="1200" spc="-10" dirty="0">
                <a:latin typeface="Arial"/>
                <a:cs typeface="Arial"/>
              </a:rPr>
              <a:t>Antia,</a:t>
            </a:r>
            <a:r>
              <a:rPr sz="1200" spc="-80" dirty="0">
                <a:latin typeface="Arial"/>
                <a:cs typeface="Arial"/>
              </a:rPr>
              <a:t> </a:t>
            </a:r>
            <a:r>
              <a:rPr sz="1200" dirty="0">
                <a:latin typeface="Arial"/>
                <a:cs typeface="Arial"/>
              </a:rPr>
              <a:t>A.U.</a:t>
            </a:r>
            <a:r>
              <a:rPr sz="1200" spc="-15" dirty="0">
                <a:latin typeface="Arial"/>
                <a:cs typeface="Arial"/>
              </a:rPr>
              <a:t> </a:t>
            </a:r>
            <a:r>
              <a:rPr sz="1200" dirty="0">
                <a:latin typeface="Arial"/>
                <a:cs typeface="Arial"/>
              </a:rPr>
              <a:t>(2023)</a:t>
            </a:r>
            <a:r>
              <a:rPr sz="1200" spc="-40" dirty="0">
                <a:latin typeface="Arial"/>
                <a:cs typeface="Arial"/>
              </a:rPr>
              <a:t> </a:t>
            </a:r>
            <a:r>
              <a:rPr sz="1200" dirty="0">
                <a:latin typeface="Arial"/>
                <a:cs typeface="Arial"/>
              </a:rPr>
              <a:t>“Smoking</a:t>
            </a:r>
            <a:r>
              <a:rPr sz="1200" spc="-45" dirty="0">
                <a:latin typeface="Arial"/>
                <a:cs typeface="Arial"/>
              </a:rPr>
              <a:t> </a:t>
            </a:r>
            <a:r>
              <a:rPr sz="1200" dirty="0">
                <a:latin typeface="Arial"/>
                <a:cs typeface="Arial"/>
              </a:rPr>
              <a:t>cessation</a:t>
            </a:r>
            <a:r>
              <a:rPr sz="1200" spc="-45" dirty="0">
                <a:latin typeface="Arial"/>
                <a:cs typeface="Arial"/>
              </a:rPr>
              <a:t> </a:t>
            </a:r>
            <a:r>
              <a:rPr sz="1200" dirty="0">
                <a:latin typeface="Arial"/>
                <a:cs typeface="Arial"/>
              </a:rPr>
              <a:t>and</a:t>
            </a:r>
            <a:r>
              <a:rPr sz="1200" spc="-40" dirty="0">
                <a:latin typeface="Arial"/>
                <a:cs typeface="Arial"/>
              </a:rPr>
              <a:t> </a:t>
            </a:r>
            <a:r>
              <a:rPr sz="1200" dirty="0">
                <a:latin typeface="Arial"/>
                <a:cs typeface="Arial"/>
              </a:rPr>
              <a:t>benefits</a:t>
            </a:r>
            <a:r>
              <a:rPr sz="1200" spc="-35" dirty="0">
                <a:latin typeface="Arial"/>
                <a:cs typeface="Arial"/>
              </a:rPr>
              <a:t> </a:t>
            </a:r>
            <a:r>
              <a:rPr sz="1200" dirty="0">
                <a:latin typeface="Arial"/>
                <a:cs typeface="Arial"/>
              </a:rPr>
              <a:t>to</a:t>
            </a:r>
            <a:r>
              <a:rPr sz="1200" spc="-20" dirty="0">
                <a:latin typeface="Arial"/>
                <a:cs typeface="Arial"/>
              </a:rPr>
              <a:t> </a:t>
            </a:r>
            <a:r>
              <a:rPr sz="1200" dirty="0">
                <a:latin typeface="Arial"/>
                <a:cs typeface="Arial"/>
              </a:rPr>
              <a:t>cardiovascular</a:t>
            </a:r>
            <a:r>
              <a:rPr sz="1200" spc="-45" dirty="0">
                <a:latin typeface="Arial"/>
                <a:cs typeface="Arial"/>
              </a:rPr>
              <a:t> </a:t>
            </a:r>
            <a:r>
              <a:rPr sz="1200" spc="-10" dirty="0">
                <a:latin typeface="Arial"/>
                <a:cs typeface="Arial"/>
              </a:rPr>
              <a:t>health:</a:t>
            </a:r>
            <a:r>
              <a:rPr sz="1200" spc="-105" dirty="0">
                <a:latin typeface="Arial"/>
                <a:cs typeface="Arial"/>
              </a:rPr>
              <a:t> </a:t>
            </a:r>
            <a:r>
              <a:rPr sz="1200" spc="-50" dirty="0">
                <a:latin typeface="Arial"/>
                <a:cs typeface="Arial"/>
              </a:rPr>
              <a:t>A</a:t>
            </a:r>
            <a:endParaRPr sz="1200">
              <a:latin typeface="Arial"/>
              <a:cs typeface="Arial"/>
            </a:endParaRPr>
          </a:p>
          <a:p>
            <a:pPr marL="184785">
              <a:lnSpc>
                <a:spcPct val="100000"/>
              </a:lnSpc>
              <a:spcBef>
                <a:spcPts val="5"/>
              </a:spcBef>
            </a:pPr>
            <a:r>
              <a:rPr sz="1200" dirty="0">
                <a:latin typeface="Arial"/>
                <a:cs typeface="Arial"/>
              </a:rPr>
              <a:t>review of</a:t>
            </a:r>
            <a:r>
              <a:rPr sz="1200" spc="-5" dirty="0">
                <a:latin typeface="Arial"/>
                <a:cs typeface="Arial"/>
              </a:rPr>
              <a:t> </a:t>
            </a:r>
            <a:r>
              <a:rPr sz="1200" dirty="0">
                <a:latin typeface="Arial"/>
                <a:cs typeface="Arial"/>
              </a:rPr>
              <a:t>literature,”</a:t>
            </a:r>
            <a:r>
              <a:rPr sz="1200" spc="-15" dirty="0">
                <a:latin typeface="Arial"/>
                <a:cs typeface="Arial"/>
              </a:rPr>
              <a:t> </a:t>
            </a:r>
            <a:r>
              <a:rPr sz="1200" i="1" dirty="0">
                <a:latin typeface="Arial"/>
                <a:cs typeface="Arial"/>
              </a:rPr>
              <a:t>Cureus</a:t>
            </a:r>
            <a:r>
              <a:rPr sz="1200" dirty="0">
                <a:latin typeface="Arial"/>
                <a:cs typeface="Arial"/>
              </a:rPr>
              <a:t>,</a:t>
            </a:r>
            <a:r>
              <a:rPr sz="1200" spc="-15" dirty="0">
                <a:latin typeface="Arial"/>
                <a:cs typeface="Arial"/>
              </a:rPr>
              <a:t> </a:t>
            </a:r>
            <a:r>
              <a:rPr sz="1200" dirty="0">
                <a:latin typeface="Arial"/>
                <a:cs typeface="Arial"/>
              </a:rPr>
              <a:t>15(3),</a:t>
            </a:r>
            <a:r>
              <a:rPr sz="1200" spc="-10" dirty="0">
                <a:latin typeface="Arial"/>
                <a:cs typeface="Arial"/>
              </a:rPr>
              <a:t> </a:t>
            </a:r>
            <a:r>
              <a:rPr sz="1200" dirty="0">
                <a:latin typeface="Arial"/>
                <a:cs typeface="Arial"/>
              </a:rPr>
              <a:t>pp.</a:t>
            </a:r>
            <a:r>
              <a:rPr sz="1200" spc="-20" dirty="0">
                <a:latin typeface="Arial"/>
                <a:cs typeface="Arial"/>
              </a:rPr>
              <a:t> </a:t>
            </a:r>
            <a:r>
              <a:rPr sz="1200" dirty="0">
                <a:latin typeface="Arial"/>
                <a:cs typeface="Arial"/>
              </a:rPr>
              <a:t>23–87.</a:t>
            </a:r>
            <a:r>
              <a:rPr sz="1200" spc="250" dirty="0">
                <a:latin typeface="Arial"/>
                <a:cs typeface="Arial"/>
              </a:rPr>
              <a:t> </a:t>
            </a:r>
            <a:r>
              <a:rPr sz="1200" dirty="0">
                <a:latin typeface="Arial"/>
                <a:cs typeface="Arial"/>
              </a:rPr>
              <a:t>Available</a:t>
            </a:r>
            <a:r>
              <a:rPr sz="1200" spc="-25" dirty="0">
                <a:latin typeface="Arial"/>
                <a:cs typeface="Arial"/>
              </a:rPr>
              <a:t> </a:t>
            </a:r>
            <a:r>
              <a:rPr sz="1200" dirty="0">
                <a:latin typeface="Arial"/>
                <a:cs typeface="Arial"/>
              </a:rPr>
              <a:t>at:</a:t>
            </a:r>
            <a:r>
              <a:rPr sz="1200" spc="-15" dirty="0">
                <a:latin typeface="Arial"/>
                <a:cs typeface="Arial"/>
              </a:rPr>
              <a:t> </a:t>
            </a:r>
            <a:r>
              <a:rPr sz="1200" u="sng" spc="-10" dirty="0">
                <a:solidFill>
                  <a:srgbClr val="467885"/>
                </a:solidFill>
                <a:uFill>
                  <a:solidFill>
                    <a:srgbClr val="467885"/>
                  </a:solidFill>
                </a:uFill>
                <a:latin typeface="Arial"/>
                <a:cs typeface="Arial"/>
                <a:hlinkClick r:id="rId10"/>
              </a:rPr>
              <a:t>https://doi.org/10.7759/cureus.35966</a:t>
            </a:r>
            <a:r>
              <a:rPr sz="1200" u="none" spc="-10" dirty="0">
                <a:latin typeface="Arial"/>
                <a:cs typeface="Arial"/>
              </a:rPr>
              <a:t>.</a:t>
            </a:r>
            <a:r>
              <a:rPr sz="1200" u="none" spc="-15" dirty="0">
                <a:latin typeface="Arial"/>
                <a:cs typeface="Arial"/>
              </a:rPr>
              <a:t> </a:t>
            </a:r>
            <a:r>
              <a:rPr sz="1200" u="none" dirty="0">
                <a:latin typeface="Arial"/>
                <a:cs typeface="Arial"/>
              </a:rPr>
              <a:t>(Accessed</a:t>
            </a:r>
            <a:r>
              <a:rPr sz="1200" u="none" spc="-30" dirty="0">
                <a:latin typeface="Arial"/>
                <a:cs typeface="Arial"/>
              </a:rPr>
              <a:t> </a:t>
            </a:r>
            <a:r>
              <a:rPr sz="1200" u="none" dirty="0">
                <a:latin typeface="Arial"/>
                <a:cs typeface="Arial"/>
              </a:rPr>
              <a:t>on:</a:t>
            </a:r>
            <a:r>
              <a:rPr sz="1200" u="none" spc="-5" dirty="0">
                <a:latin typeface="Arial"/>
                <a:cs typeface="Arial"/>
              </a:rPr>
              <a:t> </a:t>
            </a:r>
            <a:r>
              <a:rPr sz="1200" u="none" dirty="0">
                <a:latin typeface="Arial"/>
                <a:cs typeface="Arial"/>
              </a:rPr>
              <a:t>30</a:t>
            </a:r>
            <a:r>
              <a:rPr sz="1200" u="none" spc="-10" dirty="0">
                <a:latin typeface="Arial"/>
                <a:cs typeface="Arial"/>
              </a:rPr>
              <a:t> </a:t>
            </a:r>
            <a:r>
              <a:rPr sz="1200" u="none" dirty="0">
                <a:latin typeface="Arial"/>
                <a:cs typeface="Arial"/>
              </a:rPr>
              <a:t>September</a:t>
            </a:r>
            <a:r>
              <a:rPr sz="1200" u="none" spc="-35" dirty="0">
                <a:latin typeface="Arial"/>
                <a:cs typeface="Arial"/>
              </a:rPr>
              <a:t> </a:t>
            </a:r>
            <a:r>
              <a:rPr sz="1200" u="none" spc="-10" dirty="0">
                <a:latin typeface="Arial"/>
                <a:cs typeface="Arial"/>
              </a:rPr>
              <a:t>2026).</a:t>
            </a:r>
            <a:endParaRPr sz="1200">
              <a:latin typeface="Arial"/>
              <a:cs typeface="Arial"/>
            </a:endParaRPr>
          </a:p>
          <a:p>
            <a:pPr marL="184785" marR="221615" indent="-172720">
              <a:lnSpc>
                <a:spcPct val="100000"/>
              </a:lnSpc>
              <a:buChar char="•"/>
              <a:tabLst>
                <a:tab pos="184785" algn="l"/>
              </a:tabLst>
            </a:pPr>
            <a:r>
              <a:rPr sz="1200" dirty="0">
                <a:latin typeface="Arial"/>
                <a:cs typeface="Arial"/>
              </a:rPr>
              <a:t>Pope,</a:t>
            </a:r>
            <a:r>
              <a:rPr sz="1200" spc="-35" dirty="0">
                <a:latin typeface="Arial"/>
                <a:cs typeface="Arial"/>
              </a:rPr>
              <a:t> </a:t>
            </a:r>
            <a:r>
              <a:rPr sz="1200" dirty="0">
                <a:latin typeface="Arial"/>
                <a:cs typeface="Arial"/>
              </a:rPr>
              <a:t>I.,</a:t>
            </a:r>
            <a:r>
              <a:rPr sz="1200" spc="-10" dirty="0">
                <a:latin typeface="Arial"/>
                <a:cs typeface="Arial"/>
              </a:rPr>
              <a:t> </a:t>
            </a:r>
            <a:r>
              <a:rPr sz="1200" dirty="0">
                <a:latin typeface="Arial"/>
                <a:cs typeface="Arial"/>
              </a:rPr>
              <a:t>Rashid,</a:t>
            </a:r>
            <a:r>
              <a:rPr sz="1200" spc="-35" dirty="0">
                <a:latin typeface="Arial"/>
                <a:cs typeface="Arial"/>
              </a:rPr>
              <a:t> </a:t>
            </a:r>
            <a:r>
              <a:rPr sz="1200" dirty="0">
                <a:latin typeface="Arial"/>
                <a:cs typeface="Arial"/>
              </a:rPr>
              <a:t>S.,</a:t>
            </a:r>
            <a:r>
              <a:rPr sz="1200" spc="-10" dirty="0">
                <a:latin typeface="Arial"/>
                <a:cs typeface="Arial"/>
              </a:rPr>
              <a:t> </a:t>
            </a:r>
            <a:r>
              <a:rPr sz="1200" dirty="0">
                <a:latin typeface="Arial"/>
                <a:cs typeface="Arial"/>
              </a:rPr>
              <a:t>Iqbal,</a:t>
            </a:r>
            <a:r>
              <a:rPr sz="1200" spc="-25" dirty="0">
                <a:latin typeface="Arial"/>
                <a:cs typeface="Arial"/>
              </a:rPr>
              <a:t> </a:t>
            </a:r>
            <a:r>
              <a:rPr sz="1200" dirty="0">
                <a:latin typeface="Arial"/>
                <a:cs typeface="Arial"/>
              </a:rPr>
              <a:t>H.,</a:t>
            </a:r>
            <a:r>
              <a:rPr sz="1200" spc="10" dirty="0">
                <a:latin typeface="Arial"/>
                <a:cs typeface="Arial"/>
              </a:rPr>
              <a:t> </a:t>
            </a:r>
            <a:r>
              <a:rPr sz="1200" dirty="0">
                <a:latin typeface="Arial"/>
                <a:cs typeface="Arial"/>
              </a:rPr>
              <a:t>Belderson,</a:t>
            </a:r>
            <a:r>
              <a:rPr sz="1200" spc="-50" dirty="0">
                <a:latin typeface="Arial"/>
                <a:cs typeface="Arial"/>
              </a:rPr>
              <a:t> </a:t>
            </a:r>
            <a:r>
              <a:rPr sz="1200" spc="-45" dirty="0">
                <a:latin typeface="Arial"/>
                <a:cs typeface="Arial"/>
              </a:rPr>
              <a:t>P.,</a:t>
            </a:r>
            <a:r>
              <a:rPr sz="1200" spc="-10" dirty="0">
                <a:latin typeface="Arial"/>
                <a:cs typeface="Arial"/>
              </a:rPr>
              <a:t> </a:t>
            </a:r>
            <a:r>
              <a:rPr sz="1200" dirty="0">
                <a:latin typeface="Arial"/>
                <a:cs typeface="Arial"/>
              </a:rPr>
              <a:t>Ward,</a:t>
            </a:r>
            <a:r>
              <a:rPr sz="1200" spc="-40" dirty="0">
                <a:latin typeface="Arial"/>
                <a:cs typeface="Arial"/>
              </a:rPr>
              <a:t> </a:t>
            </a:r>
            <a:r>
              <a:rPr sz="1200" dirty="0">
                <a:latin typeface="Arial"/>
                <a:cs typeface="Arial"/>
              </a:rPr>
              <a:t>E.,</a:t>
            </a:r>
            <a:r>
              <a:rPr sz="1200" spc="-15" dirty="0">
                <a:latin typeface="Arial"/>
                <a:cs typeface="Arial"/>
              </a:rPr>
              <a:t> </a:t>
            </a:r>
            <a:r>
              <a:rPr sz="1200" dirty="0">
                <a:latin typeface="Arial"/>
                <a:cs typeface="Arial"/>
              </a:rPr>
              <a:t>Clark,</a:t>
            </a:r>
            <a:r>
              <a:rPr sz="1200" spc="-10" dirty="0">
                <a:latin typeface="Arial"/>
                <a:cs typeface="Arial"/>
              </a:rPr>
              <a:t> </a:t>
            </a:r>
            <a:r>
              <a:rPr sz="1200" dirty="0">
                <a:latin typeface="Arial"/>
                <a:cs typeface="Arial"/>
              </a:rPr>
              <a:t>L.,</a:t>
            </a:r>
            <a:r>
              <a:rPr sz="1200" spc="-25" dirty="0">
                <a:latin typeface="Arial"/>
                <a:cs typeface="Arial"/>
              </a:rPr>
              <a:t> </a:t>
            </a:r>
            <a:r>
              <a:rPr sz="1200" spc="-20" dirty="0">
                <a:latin typeface="Arial"/>
                <a:cs typeface="Arial"/>
              </a:rPr>
              <a:t>Conway,</a:t>
            </a:r>
            <a:r>
              <a:rPr sz="1200" spc="-30" dirty="0">
                <a:latin typeface="Arial"/>
                <a:cs typeface="Arial"/>
              </a:rPr>
              <a:t> </a:t>
            </a:r>
            <a:r>
              <a:rPr sz="1200" spc="-40" dirty="0">
                <a:latin typeface="Arial"/>
                <a:cs typeface="Arial"/>
              </a:rPr>
              <a:t>T.,</a:t>
            </a:r>
            <a:r>
              <a:rPr sz="1200" spc="-15" dirty="0">
                <a:latin typeface="Arial"/>
                <a:cs typeface="Arial"/>
              </a:rPr>
              <a:t> </a:t>
            </a:r>
            <a:r>
              <a:rPr sz="1200" dirty="0">
                <a:latin typeface="Arial"/>
                <a:cs typeface="Arial"/>
              </a:rPr>
              <a:t>Stirling,</a:t>
            </a:r>
            <a:r>
              <a:rPr sz="1200" spc="-20" dirty="0">
                <a:latin typeface="Arial"/>
                <a:cs typeface="Arial"/>
              </a:rPr>
              <a:t> </a:t>
            </a:r>
            <a:r>
              <a:rPr sz="1200" dirty="0">
                <a:latin typeface="Arial"/>
                <a:cs typeface="Arial"/>
              </a:rPr>
              <a:t>S.,</a:t>
            </a:r>
            <a:r>
              <a:rPr sz="1200" spc="-15" dirty="0">
                <a:latin typeface="Arial"/>
                <a:cs typeface="Arial"/>
              </a:rPr>
              <a:t> </a:t>
            </a:r>
            <a:r>
              <a:rPr sz="1200" dirty="0">
                <a:latin typeface="Arial"/>
                <a:cs typeface="Arial"/>
              </a:rPr>
              <a:t>Clark,</a:t>
            </a:r>
            <a:r>
              <a:rPr sz="1200" spc="-80" dirty="0">
                <a:latin typeface="Arial"/>
                <a:cs typeface="Arial"/>
              </a:rPr>
              <a:t> </a:t>
            </a:r>
            <a:r>
              <a:rPr sz="1200" dirty="0">
                <a:latin typeface="Arial"/>
                <a:cs typeface="Arial"/>
              </a:rPr>
              <a:t>A.,</a:t>
            </a:r>
            <a:r>
              <a:rPr sz="1200" spc="-65" dirty="0">
                <a:latin typeface="Arial"/>
                <a:cs typeface="Arial"/>
              </a:rPr>
              <a:t> </a:t>
            </a:r>
            <a:r>
              <a:rPr sz="1200" dirty="0">
                <a:latin typeface="Arial"/>
                <a:cs typeface="Arial"/>
              </a:rPr>
              <a:t>Agrawal,</a:t>
            </a:r>
            <a:r>
              <a:rPr sz="1200" spc="-20" dirty="0">
                <a:latin typeface="Arial"/>
                <a:cs typeface="Arial"/>
              </a:rPr>
              <a:t> </a:t>
            </a:r>
            <a:r>
              <a:rPr sz="1200" dirty="0">
                <a:latin typeface="Arial"/>
                <a:cs typeface="Arial"/>
              </a:rPr>
              <a:t>S.,</a:t>
            </a:r>
            <a:r>
              <a:rPr sz="1200" spc="-15" dirty="0">
                <a:latin typeface="Arial"/>
                <a:cs typeface="Arial"/>
              </a:rPr>
              <a:t> </a:t>
            </a:r>
            <a:r>
              <a:rPr sz="1200" dirty="0">
                <a:latin typeface="Arial"/>
                <a:cs typeface="Arial"/>
              </a:rPr>
              <a:t>Bauld,</a:t>
            </a:r>
            <a:r>
              <a:rPr sz="1200" spc="-30" dirty="0">
                <a:latin typeface="Arial"/>
                <a:cs typeface="Arial"/>
              </a:rPr>
              <a:t> </a:t>
            </a:r>
            <a:r>
              <a:rPr sz="1200" dirty="0">
                <a:latin typeface="Arial"/>
                <a:cs typeface="Arial"/>
              </a:rPr>
              <a:t>L.</a:t>
            </a:r>
            <a:r>
              <a:rPr sz="1200" spc="-20" dirty="0">
                <a:latin typeface="Arial"/>
                <a:cs typeface="Arial"/>
              </a:rPr>
              <a:t> </a:t>
            </a:r>
            <a:r>
              <a:rPr sz="1200" dirty="0">
                <a:latin typeface="Arial"/>
                <a:cs typeface="Arial"/>
              </a:rPr>
              <a:t>and</a:t>
            </a:r>
            <a:r>
              <a:rPr sz="1200" spc="-35" dirty="0">
                <a:latin typeface="Arial"/>
                <a:cs typeface="Arial"/>
              </a:rPr>
              <a:t> </a:t>
            </a:r>
            <a:r>
              <a:rPr sz="1200" spc="-10" dirty="0">
                <a:latin typeface="Arial"/>
                <a:cs typeface="Arial"/>
              </a:rPr>
              <a:t>Notley,</a:t>
            </a:r>
            <a:r>
              <a:rPr sz="1200" spc="-20" dirty="0">
                <a:latin typeface="Arial"/>
                <a:cs typeface="Arial"/>
              </a:rPr>
              <a:t> </a:t>
            </a:r>
            <a:r>
              <a:rPr sz="1200" dirty="0">
                <a:latin typeface="Arial"/>
                <a:cs typeface="Arial"/>
              </a:rPr>
              <a:t>C.</a:t>
            </a:r>
            <a:r>
              <a:rPr sz="1200" spc="-15" dirty="0">
                <a:latin typeface="Arial"/>
                <a:cs typeface="Arial"/>
              </a:rPr>
              <a:t> </a:t>
            </a:r>
            <a:r>
              <a:rPr sz="1200" dirty="0">
                <a:latin typeface="Arial"/>
                <a:cs typeface="Arial"/>
              </a:rPr>
              <a:t>(2024)</a:t>
            </a:r>
            <a:r>
              <a:rPr sz="1200" spc="-35" dirty="0">
                <a:latin typeface="Arial"/>
                <a:cs typeface="Arial"/>
              </a:rPr>
              <a:t> </a:t>
            </a:r>
            <a:r>
              <a:rPr sz="1200" spc="-10" dirty="0">
                <a:latin typeface="Arial"/>
                <a:cs typeface="Arial"/>
              </a:rPr>
              <a:t>“Engagement</a:t>
            </a:r>
            <a:r>
              <a:rPr sz="1200" spc="-45" dirty="0">
                <a:latin typeface="Arial"/>
                <a:cs typeface="Arial"/>
              </a:rPr>
              <a:t> </a:t>
            </a:r>
            <a:r>
              <a:rPr sz="1200" dirty="0">
                <a:latin typeface="Arial"/>
                <a:cs typeface="Arial"/>
              </a:rPr>
              <a:t>with</a:t>
            </a:r>
            <a:r>
              <a:rPr sz="1200" spc="40" dirty="0">
                <a:latin typeface="Arial"/>
                <a:cs typeface="Arial"/>
              </a:rPr>
              <a:t> </a:t>
            </a:r>
            <a:r>
              <a:rPr sz="1200" spc="-20" dirty="0">
                <a:latin typeface="Arial"/>
                <a:cs typeface="Arial"/>
              </a:rPr>
              <a:t>Stop </a:t>
            </a:r>
            <a:r>
              <a:rPr sz="1200" dirty="0">
                <a:latin typeface="Arial"/>
                <a:cs typeface="Arial"/>
              </a:rPr>
              <a:t>Smoking</a:t>
            </a:r>
            <a:r>
              <a:rPr sz="1200" spc="-50" dirty="0">
                <a:latin typeface="Arial"/>
                <a:cs typeface="Arial"/>
              </a:rPr>
              <a:t> </a:t>
            </a:r>
            <a:r>
              <a:rPr sz="1200" dirty="0">
                <a:latin typeface="Arial"/>
                <a:cs typeface="Arial"/>
              </a:rPr>
              <a:t>Services</a:t>
            </a:r>
            <a:r>
              <a:rPr sz="1200" spc="-20" dirty="0">
                <a:latin typeface="Arial"/>
                <a:cs typeface="Arial"/>
              </a:rPr>
              <a:t> </a:t>
            </a:r>
            <a:r>
              <a:rPr sz="1200" dirty="0">
                <a:latin typeface="Arial"/>
                <a:cs typeface="Arial"/>
              </a:rPr>
              <a:t>after</a:t>
            </a:r>
            <a:r>
              <a:rPr sz="1200" spc="-30" dirty="0">
                <a:latin typeface="Arial"/>
                <a:cs typeface="Arial"/>
              </a:rPr>
              <a:t> </a:t>
            </a:r>
            <a:r>
              <a:rPr sz="1200" dirty="0">
                <a:latin typeface="Arial"/>
                <a:cs typeface="Arial"/>
              </a:rPr>
              <a:t>referral</a:t>
            </a:r>
            <a:r>
              <a:rPr sz="1200" spc="-35" dirty="0">
                <a:latin typeface="Arial"/>
                <a:cs typeface="Arial"/>
              </a:rPr>
              <a:t> </a:t>
            </a:r>
            <a:r>
              <a:rPr sz="1200" dirty="0">
                <a:latin typeface="Arial"/>
                <a:cs typeface="Arial"/>
              </a:rPr>
              <a:t>or</a:t>
            </a:r>
            <a:r>
              <a:rPr sz="1200" spc="-5" dirty="0">
                <a:latin typeface="Arial"/>
                <a:cs typeface="Arial"/>
              </a:rPr>
              <a:t> </a:t>
            </a:r>
            <a:r>
              <a:rPr sz="1200" spc="-10" dirty="0">
                <a:latin typeface="Arial"/>
                <a:cs typeface="Arial"/>
              </a:rPr>
              <a:t>signposting:</a:t>
            </a:r>
            <a:r>
              <a:rPr sz="1200" spc="-105" dirty="0">
                <a:latin typeface="Arial"/>
                <a:cs typeface="Arial"/>
              </a:rPr>
              <a:t> </a:t>
            </a:r>
            <a:r>
              <a:rPr sz="1200" dirty="0">
                <a:latin typeface="Arial"/>
                <a:cs typeface="Arial"/>
              </a:rPr>
              <a:t>A</a:t>
            </a:r>
            <a:r>
              <a:rPr sz="1200" spc="-70" dirty="0">
                <a:latin typeface="Arial"/>
                <a:cs typeface="Arial"/>
              </a:rPr>
              <a:t> </a:t>
            </a:r>
            <a:r>
              <a:rPr sz="1200" dirty="0">
                <a:latin typeface="Arial"/>
                <a:cs typeface="Arial"/>
              </a:rPr>
              <a:t>mixed-methods</a:t>
            </a:r>
            <a:r>
              <a:rPr sz="1200" spc="-40" dirty="0">
                <a:latin typeface="Arial"/>
                <a:cs typeface="Arial"/>
              </a:rPr>
              <a:t> </a:t>
            </a:r>
            <a:r>
              <a:rPr sz="1200" spc="-10" dirty="0">
                <a:latin typeface="Arial"/>
                <a:cs typeface="Arial"/>
              </a:rPr>
              <a:t>study,”</a:t>
            </a:r>
            <a:r>
              <a:rPr sz="1200" spc="-5" dirty="0">
                <a:latin typeface="Arial"/>
                <a:cs typeface="Arial"/>
              </a:rPr>
              <a:t> </a:t>
            </a:r>
            <a:r>
              <a:rPr sz="1200" i="1" dirty="0">
                <a:latin typeface="Arial"/>
                <a:cs typeface="Arial"/>
              </a:rPr>
              <a:t>Nicotine</a:t>
            </a:r>
            <a:r>
              <a:rPr sz="1200" i="1" spc="-35" dirty="0">
                <a:latin typeface="Arial"/>
                <a:cs typeface="Arial"/>
              </a:rPr>
              <a:t> </a:t>
            </a:r>
            <a:r>
              <a:rPr sz="1200" i="1" dirty="0">
                <a:latin typeface="Arial"/>
                <a:cs typeface="Arial"/>
              </a:rPr>
              <a:t>and</a:t>
            </a:r>
            <a:r>
              <a:rPr sz="1200" i="1" spc="-30" dirty="0">
                <a:latin typeface="Arial"/>
                <a:cs typeface="Arial"/>
              </a:rPr>
              <a:t> </a:t>
            </a:r>
            <a:r>
              <a:rPr sz="1200" i="1" spc="-20" dirty="0">
                <a:latin typeface="Arial"/>
                <a:cs typeface="Arial"/>
              </a:rPr>
              <a:t>Tobacco</a:t>
            </a:r>
            <a:r>
              <a:rPr sz="1200" i="1" spc="-35" dirty="0">
                <a:latin typeface="Arial"/>
                <a:cs typeface="Arial"/>
              </a:rPr>
              <a:t> </a:t>
            </a:r>
            <a:r>
              <a:rPr sz="1200" i="1" dirty="0">
                <a:latin typeface="Arial"/>
                <a:cs typeface="Arial"/>
              </a:rPr>
              <a:t>Research</a:t>
            </a:r>
            <a:r>
              <a:rPr sz="1200" dirty="0">
                <a:latin typeface="Arial"/>
                <a:cs typeface="Arial"/>
              </a:rPr>
              <a:t>,</a:t>
            </a:r>
            <a:r>
              <a:rPr sz="1200" spc="-30" dirty="0">
                <a:latin typeface="Arial"/>
                <a:cs typeface="Arial"/>
              </a:rPr>
              <a:t> </a:t>
            </a:r>
            <a:r>
              <a:rPr sz="1200" dirty="0">
                <a:latin typeface="Arial"/>
                <a:cs typeface="Arial"/>
              </a:rPr>
              <a:t>27(2),</a:t>
            </a:r>
            <a:r>
              <a:rPr sz="1200" spc="-35" dirty="0">
                <a:latin typeface="Arial"/>
                <a:cs typeface="Arial"/>
              </a:rPr>
              <a:t> </a:t>
            </a:r>
            <a:r>
              <a:rPr sz="1200" dirty="0">
                <a:latin typeface="Arial"/>
                <a:cs typeface="Arial"/>
              </a:rPr>
              <a:t>pp.</a:t>
            </a:r>
            <a:r>
              <a:rPr sz="1200" spc="-15" dirty="0">
                <a:latin typeface="Arial"/>
                <a:cs typeface="Arial"/>
              </a:rPr>
              <a:t> </a:t>
            </a:r>
            <a:r>
              <a:rPr sz="1200" dirty="0">
                <a:latin typeface="Arial"/>
                <a:cs typeface="Arial"/>
              </a:rPr>
              <a:t>360–</a:t>
            </a:r>
            <a:r>
              <a:rPr sz="1200" spc="-10" dirty="0">
                <a:latin typeface="Arial"/>
                <a:cs typeface="Arial"/>
              </a:rPr>
              <a:t>363.</a:t>
            </a:r>
            <a:r>
              <a:rPr sz="1200" spc="-95" dirty="0">
                <a:latin typeface="Arial"/>
                <a:cs typeface="Arial"/>
              </a:rPr>
              <a:t> </a:t>
            </a:r>
            <a:r>
              <a:rPr sz="1200" dirty="0">
                <a:latin typeface="Arial"/>
                <a:cs typeface="Arial"/>
              </a:rPr>
              <a:t>Available</a:t>
            </a:r>
            <a:r>
              <a:rPr sz="1200" spc="-30" dirty="0">
                <a:latin typeface="Arial"/>
                <a:cs typeface="Arial"/>
              </a:rPr>
              <a:t> </a:t>
            </a:r>
            <a:r>
              <a:rPr sz="1200" spc="-25" dirty="0">
                <a:latin typeface="Arial"/>
                <a:cs typeface="Arial"/>
              </a:rPr>
              <a:t>at: </a:t>
            </a:r>
            <a:r>
              <a:rPr sz="1200" u="sng" spc="-10" dirty="0">
                <a:solidFill>
                  <a:srgbClr val="467885"/>
                </a:solidFill>
                <a:uFill>
                  <a:solidFill>
                    <a:srgbClr val="467885"/>
                  </a:solidFill>
                </a:uFill>
                <a:latin typeface="Arial"/>
                <a:cs typeface="Arial"/>
                <a:hlinkClick r:id="rId11"/>
              </a:rPr>
              <a:t>https://doi.org/10.1093/ntr/ntae159</a:t>
            </a:r>
            <a:r>
              <a:rPr sz="1200" u="none" spc="-10" dirty="0">
                <a:latin typeface="Arial"/>
                <a:cs typeface="Arial"/>
              </a:rPr>
              <a:t>.</a:t>
            </a:r>
            <a:r>
              <a:rPr sz="1200" u="none" spc="-15" dirty="0">
                <a:latin typeface="Arial"/>
                <a:cs typeface="Arial"/>
              </a:rPr>
              <a:t> </a:t>
            </a:r>
            <a:r>
              <a:rPr sz="1200" u="none" dirty="0">
                <a:latin typeface="Arial"/>
                <a:cs typeface="Arial"/>
              </a:rPr>
              <a:t>(Accessed</a:t>
            </a:r>
            <a:r>
              <a:rPr sz="1200" u="none" spc="10" dirty="0">
                <a:latin typeface="Arial"/>
                <a:cs typeface="Arial"/>
              </a:rPr>
              <a:t> </a:t>
            </a:r>
            <a:r>
              <a:rPr sz="1200" u="none" dirty="0">
                <a:latin typeface="Arial"/>
                <a:cs typeface="Arial"/>
              </a:rPr>
              <a:t>on:</a:t>
            </a:r>
            <a:r>
              <a:rPr sz="1200" u="none" spc="15" dirty="0">
                <a:latin typeface="Arial"/>
                <a:cs typeface="Arial"/>
              </a:rPr>
              <a:t> </a:t>
            </a:r>
            <a:r>
              <a:rPr sz="1200" u="none" dirty="0">
                <a:latin typeface="Arial"/>
                <a:cs typeface="Arial"/>
              </a:rPr>
              <a:t>30</a:t>
            </a:r>
            <a:r>
              <a:rPr sz="1200" u="none" spc="5" dirty="0">
                <a:latin typeface="Arial"/>
                <a:cs typeface="Arial"/>
              </a:rPr>
              <a:t> </a:t>
            </a:r>
            <a:r>
              <a:rPr sz="1200" u="none" dirty="0">
                <a:latin typeface="Arial"/>
                <a:cs typeface="Arial"/>
              </a:rPr>
              <a:t>September </a:t>
            </a:r>
            <a:r>
              <a:rPr sz="1200" u="none" spc="-10" dirty="0">
                <a:latin typeface="Arial"/>
                <a:cs typeface="Arial"/>
              </a:rPr>
              <a:t>2026).</a:t>
            </a:r>
            <a:endParaRPr sz="1200">
              <a:latin typeface="Arial"/>
              <a:cs typeface="Arial"/>
            </a:endParaRPr>
          </a:p>
          <a:p>
            <a:pPr marL="184785" marR="313690" indent="-172720" algn="just">
              <a:lnSpc>
                <a:spcPct val="100000"/>
              </a:lnSpc>
              <a:buChar char="•"/>
              <a:tabLst>
                <a:tab pos="184785" algn="l"/>
              </a:tabLst>
            </a:pPr>
            <a:r>
              <a:rPr sz="1200" dirty="0">
                <a:latin typeface="Arial"/>
                <a:cs typeface="Arial"/>
              </a:rPr>
              <a:t>Thomson,</a:t>
            </a:r>
            <a:r>
              <a:rPr sz="1200" spc="-55" dirty="0">
                <a:latin typeface="Arial"/>
                <a:cs typeface="Arial"/>
              </a:rPr>
              <a:t> </a:t>
            </a:r>
            <a:r>
              <a:rPr sz="1200" dirty="0">
                <a:latin typeface="Arial"/>
                <a:cs typeface="Arial"/>
              </a:rPr>
              <a:t>R.,</a:t>
            </a:r>
            <a:r>
              <a:rPr sz="1200" spc="-15" dirty="0">
                <a:latin typeface="Arial"/>
                <a:cs typeface="Arial"/>
              </a:rPr>
              <a:t> </a:t>
            </a:r>
            <a:r>
              <a:rPr sz="1200" spc="-10" dirty="0">
                <a:latin typeface="Arial"/>
                <a:cs typeface="Arial"/>
              </a:rPr>
              <a:t>Cooper,</a:t>
            </a:r>
            <a:r>
              <a:rPr sz="1200" spc="-50" dirty="0">
                <a:latin typeface="Arial"/>
                <a:cs typeface="Arial"/>
              </a:rPr>
              <a:t> </a:t>
            </a:r>
            <a:r>
              <a:rPr sz="1200" dirty="0">
                <a:latin typeface="Arial"/>
                <a:cs typeface="Arial"/>
              </a:rPr>
              <a:t>S.,</a:t>
            </a:r>
            <a:r>
              <a:rPr sz="1200" spc="-15" dirty="0">
                <a:latin typeface="Arial"/>
                <a:cs typeface="Arial"/>
              </a:rPr>
              <a:t> </a:t>
            </a:r>
            <a:r>
              <a:rPr sz="1200" spc="-10" dirty="0">
                <a:latin typeface="Arial"/>
                <a:cs typeface="Arial"/>
              </a:rPr>
              <a:t>Waldron,</a:t>
            </a:r>
            <a:r>
              <a:rPr sz="1200" spc="-50" dirty="0">
                <a:latin typeface="Arial"/>
                <a:cs typeface="Arial"/>
              </a:rPr>
              <a:t> </a:t>
            </a:r>
            <a:r>
              <a:rPr sz="1200" dirty="0">
                <a:latin typeface="Arial"/>
                <a:cs typeface="Arial"/>
              </a:rPr>
              <a:t>J.,</a:t>
            </a:r>
            <a:r>
              <a:rPr sz="1200" spc="10" dirty="0">
                <a:latin typeface="Arial"/>
                <a:cs typeface="Arial"/>
              </a:rPr>
              <a:t> </a:t>
            </a:r>
            <a:r>
              <a:rPr sz="1200" dirty="0">
                <a:latin typeface="Arial"/>
                <a:cs typeface="Arial"/>
              </a:rPr>
              <a:t>Mamuzo,</a:t>
            </a:r>
            <a:r>
              <a:rPr sz="1200" spc="-35" dirty="0">
                <a:latin typeface="Arial"/>
                <a:cs typeface="Arial"/>
              </a:rPr>
              <a:t> </a:t>
            </a:r>
            <a:r>
              <a:rPr sz="1200" dirty="0">
                <a:latin typeface="Arial"/>
                <a:cs typeface="Arial"/>
              </a:rPr>
              <a:t>E.,</a:t>
            </a:r>
            <a:r>
              <a:rPr sz="1200" spc="-20" dirty="0">
                <a:latin typeface="Arial"/>
                <a:cs typeface="Arial"/>
              </a:rPr>
              <a:t> </a:t>
            </a:r>
            <a:r>
              <a:rPr sz="1200" dirty="0">
                <a:latin typeface="Arial"/>
                <a:cs typeface="Arial"/>
              </a:rPr>
              <a:t>McDaid,</a:t>
            </a:r>
            <a:r>
              <a:rPr sz="1200" spc="-25" dirty="0">
                <a:latin typeface="Arial"/>
                <a:cs typeface="Arial"/>
              </a:rPr>
              <a:t> </a:t>
            </a:r>
            <a:r>
              <a:rPr sz="1200" dirty="0">
                <a:latin typeface="Arial"/>
                <a:cs typeface="Arial"/>
              </a:rPr>
              <a:t>L.,</a:t>
            </a:r>
            <a:r>
              <a:rPr sz="1200" spc="-20" dirty="0">
                <a:latin typeface="Arial"/>
                <a:cs typeface="Arial"/>
              </a:rPr>
              <a:t> </a:t>
            </a:r>
            <a:r>
              <a:rPr sz="1200" spc="-10" dirty="0">
                <a:latin typeface="Arial"/>
                <a:cs typeface="Arial"/>
              </a:rPr>
              <a:t>Emery,</a:t>
            </a:r>
            <a:r>
              <a:rPr sz="1200" spc="-25" dirty="0">
                <a:latin typeface="Arial"/>
                <a:cs typeface="Arial"/>
              </a:rPr>
              <a:t> </a:t>
            </a:r>
            <a:r>
              <a:rPr sz="1200" dirty="0">
                <a:latin typeface="Arial"/>
                <a:cs typeface="Arial"/>
              </a:rPr>
              <a:t>J.,</a:t>
            </a:r>
            <a:r>
              <a:rPr sz="1200" spc="-15" dirty="0">
                <a:latin typeface="Arial"/>
                <a:cs typeface="Arial"/>
              </a:rPr>
              <a:t> </a:t>
            </a:r>
            <a:r>
              <a:rPr sz="1200" dirty="0">
                <a:latin typeface="Arial"/>
                <a:cs typeface="Arial"/>
              </a:rPr>
              <a:t>Phillips,</a:t>
            </a:r>
            <a:r>
              <a:rPr sz="1200" spc="-35" dirty="0">
                <a:latin typeface="Arial"/>
                <a:cs typeface="Arial"/>
              </a:rPr>
              <a:t> </a:t>
            </a:r>
            <a:r>
              <a:rPr sz="1200" dirty="0">
                <a:latin typeface="Arial"/>
                <a:cs typeface="Arial"/>
              </a:rPr>
              <a:t>L.,</a:t>
            </a:r>
            <a:r>
              <a:rPr sz="1200" spc="-20" dirty="0">
                <a:latin typeface="Arial"/>
                <a:cs typeface="Arial"/>
              </a:rPr>
              <a:t> </a:t>
            </a:r>
            <a:r>
              <a:rPr sz="1200" dirty="0">
                <a:latin typeface="Arial"/>
                <a:cs typeface="Arial"/>
              </a:rPr>
              <a:t>Naughton,</a:t>
            </a:r>
            <a:r>
              <a:rPr sz="1200" spc="-50" dirty="0">
                <a:latin typeface="Arial"/>
                <a:cs typeface="Arial"/>
              </a:rPr>
              <a:t> F.</a:t>
            </a:r>
            <a:r>
              <a:rPr sz="1200" dirty="0">
                <a:latin typeface="Arial"/>
                <a:cs typeface="Arial"/>
              </a:rPr>
              <a:t> and</a:t>
            </a:r>
            <a:r>
              <a:rPr sz="1200" spc="-40" dirty="0">
                <a:latin typeface="Arial"/>
                <a:cs typeface="Arial"/>
              </a:rPr>
              <a:t> </a:t>
            </a:r>
            <a:r>
              <a:rPr sz="1200" spc="-10" dirty="0">
                <a:latin typeface="Arial"/>
                <a:cs typeface="Arial"/>
              </a:rPr>
              <a:t>Coleman,</a:t>
            </a:r>
            <a:r>
              <a:rPr sz="1200" spc="-70" dirty="0">
                <a:latin typeface="Arial"/>
                <a:cs typeface="Arial"/>
              </a:rPr>
              <a:t> </a:t>
            </a:r>
            <a:r>
              <a:rPr sz="1200" spc="-55" dirty="0">
                <a:latin typeface="Arial"/>
                <a:cs typeface="Arial"/>
              </a:rPr>
              <a:t>T.</a:t>
            </a:r>
            <a:r>
              <a:rPr sz="1200" spc="-15" dirty="0">
                <a:latin typeface="Arial"/>
                <a:cs typeface="Arial"/>
              </a:rPr>
              <a:t> </a:t>
            </a:r>
            <a:r>
              <a:rPr sz="1200" dirty="0">
                <a:latin typeface="Arial"/>
                <a:cs typeface="Arial"/>
              </a:rPr>
              <a:t>(2022)</a:t>
            </a:r>
            <a:r>
              <a:rPr sz="1200" spc="-55" dirty="0">
                <a:latin typeface="Arial"/>
                <a:cs typeface="Arial"/>
              </a:rPr>
              <a:t> </a:t>
            </a:r>
            <a:r>
              <a:rPr sz="1200" dirty="0">
                <a:latin typeface="Arial"/>
                <a:cs typeface="Arial"/>
              </a:rPr>
              <a:t>“Smoking</a:t>
            </a:r>
            <a:r>
              <a:rPr sz="1200" spc="-45" dirty="0">
                <a:latin typeface="Arial"/>
                <a:cs typeface="Arial"/>
              </a:rPr>
              <a:t> </a:t>
            </a:r>
            <a:r>
              <a:rPr sz="1200" dirty="0">
                <a:latin typeface="Arial"/>
                <a:cs typeface="Arial"/>
              </a:rPr>
              <a:t>cessation</a:t>
            </a:r>
            <a:r>
              <a:rPr sz="1200" spc="-45" dirty="0">
                <a:latin typeface="Arial"/>
                <a:cs typeface="Arial"/>
              </a:rPr>
              <a:t> </a:t>
            </a:r>
            <a:r>
              <a:rPr sz="1200" dirty="0">
                <a:latin typeface="Arial"/>
                <a:cs typeface="Arial"/>
              </a:rPr>
              <a:t>support</a:t>
            </a:r>
            <a:r>
              <a:rPr sz="1200" spc="-40" dirty="0">
                <a:latin typeface="Arial"/>
                <a:cs typeface="Arial"/>
              </a:rPr>
              <a:t> </a:t>
            </a:r>
            <a:r>
              <a:rPr sz="1200" dirty="0">
                <a:latin typeface="Arial"/>
                <a:cs typeface="Arial"/>
              </a:rPr>
              <a:t>for</a:t>
            </a:r>
            <a:r>
              <a:rPr sz="1200" spc="-40" dirty="0">
                <a:latin typeface="Arial"/>
                <a:cs typeface="Arial"/>
              </a:rPr>
              <a:t> </a:t>
            </a:r>
            <a:r>
              <a:rPr sz="1200" spc="-10" dirty="0">
                <a:latin typeface="Arial"/>
                <a:cs typeface="Arial"/>
              </a:rPr>
              <a:t>pregnant </a:t>
            </a:r>
            <a:r>
              <a:rPr sz="1200" dirty="0">
                <a:latin typeface="Arial"/>
                <a:cs typeface="Arial"/>
              </a:rPr>
              <a:t>women</a:t>
            </a:r>
            <a:r>
              <a:rPr sz="1200" spc="-45" dirty="0">
                <a:latin typeface="Arial"/>
                <a:cs typeface="Arial"/>
              </a:rPr>
              <a:t> </a:t>
            </a:r>
            <a:r>
              <a:rPr sz="1200" dirty="0">
                <a:latin typeface="Arial"/>
                <a:cs typeface="Arial"/>
              </a:rPr>
              <a:t>provided</a:t>
            </a:r>
            <a:r>
              <a:rPr sz="1200" spc="-45" dirty="0">
                <a:latin typeface="Arial"/>
                <a:cs typeface="Arial"/>
              </a:rPr>
              <a:t> </a:t>
            </a:r>
            <a:r>
              <a:rPr sz="1200" dirty="0">
                <a:latin typeface="Arial"/>
                <a:cs typeface="Arial"/>
              </a:rPr>
              <a:t>by</a:t>
            </a:r>
            <a:r>
              <a:rPr sz="1200" spc="-20" dirty="0">
                <a:latin typeface="Arial"/>
                <a:cs typeface="Arial"/>
              </a:rPr>
              <a:t> </a:t>
            </a:r>
            <a:r>
              <a:rPr sz="1200" dirty="0">
                <a:latin typeface="Arial"/>
                <a:cs typeface="Arial"/>
              </a:rPr>
              <a:t>English</a:t>
            </a:r>
            <a:r>
              <a:rPr sz="1200" spc="-35" dirty="0">
                <a:latin typeface="Arial"/>
                <a:cs typeface="Arial"/>
              </a:rPr>
              <a:t> </a:t>
            </a:r>
            <a:r>
              <a:rPr sz="1200" dirty="0">
                <a:latin typeface="Arial"/>
                <a:cs typeface="Arial"/>
              </a:rPr>
              <a:t>stop</a:t>
            </a:r>
            <a:r>
              <a:rPr sz="1200" spc="-25" dirty="0">
                <a:latin typeface="Arial"/>
                <a:cs typeface="Arial"/>
              </a:rPr>
              <a:t> </a:t>
            </a:r>
            <a:r>
              <a:rPr sz="1200" dirty="0">
                <a:latin typeface="Arial"/>
                <a:cs typeface="Arial"/>
              </a:rPr>
              <a:t>smoking</a:t>
            </a:r>
            <a:r>
              <a:rPr sz="1200" spc="-55" dirty="0">
                <a:latin typeface="Arial"/>
                <a:cs typeface="Arial"/>
              </a:rPr>
              <a:t> </a:t>
            </a:r>
            <a:r>
              <a:rPr sz="1200" dirty="0">
                <a:latin typeface="Arial"/>
                <a:cs typeface="Arial"/>
              </a:rPr>
              <a:t>services</a:t>
            </a:r>
            <a:r>
              <a:rPr sz="1200" spc="-15" dirty="0">
                <a:latin typeface="Arial"/>
                <a:cs typeface="Arial"/>
              </a:rPr>
              <a:t> </a:t>
            </a:r>
            <a:r>
              <a:rPr sz="1200" dirty="0">
                <a:latin typeface="Arial"/>
                <a:cs typeface="Arial"/>
              </a:rPr>
              <a:t>and</a:t>
            </a:r>
            <a:r>
              <a:rPr sz="1200" spc="-35" dirty="0">
                <a:latin typeface="Arial"/>
                <a:cs typeface="Arial"/>
              </a:rPr>
              <a:t> </a:t>
            </a:r>
            <a:r>
              <a:rPr sz="1200" dirty="0">
                <a:latin typeface="Arial"/>
                <a:cs typeface="Arial"/>
              </a:rPr>
              <a:t>National</a:t>
            </a:r>
            <a:r>
              <a:rPr sz="1200" spc="-55" dirty="0">
                <a:latin typeface="Arial"/>
                <a:cs typeface="Arial"/>
              </a:rPr>
              <a:t> </a:t>
            </a:r>
            <a:r>
              <a:rPr sz="1200" dirty="0">
                <a:latin typeface="Arial"/>
                <a:cs typeface="Arial"/>
              </a:rPr>
              <a:t>Health</a:t>
            </a:r>
            <a:r>
              <a:rPr sz="1200" spc="-45" dirty="0">
                <a:latin typeface="Arial"/>
                <a:cs typeface="Arial"/>
              </a:rPr>
              <a:t> </a:t>
            </a:r>
            <a:r>
              <a:rPr sz="1200" dirty="0">
                <a:latin typeface="Arial"/>
                <a:cs typeface="Arial"/>
              </a:rPr>
              <a:t>Service</a:t>
            </a:r>
            <a:r>
              <a:rPr sz="1200" spc="-15" dirty="0">
                <a:latin typeface="Arial"/>
                <a:cs typeface="Arial"/>
              </a:rPr>
              <a:t> </a:t>
            </a:r>
            <a:r>
              <a:rPr sz="1200" spc="-10" dirty="0">
                <a:latin typeface="Arial"/>
                <a:cs typeface="Arial"/>
              </a:rPr>
              <a:t>trusts:</a:t>
            </a:r>
            <a:r>
              <a:rPr sz="1200" spc="-75" dirty="0">
                <a:latin typeface="Arial"/>
                <a:cs typeface="Arial"/>
              </a:rPr>
              <a:t> </a:t>
            </a:r>
            <a:r>
              <a:rPr sz="1200" dirty="0">
                <a:latin typeface="Arial"/>
                <a:cs typeface="Arial"/>
              </a:rPr>
              <a:t>A</a:t>
            </a:r>
            <a:r>
              <a:rPr sz="1200" spc="-75" dirty="0">
                <a:latin typeface="Arial"/>
                <a:cs typeface="Arial"/>
              </a:rPr>
              <a:t> </a:t>
            </a:r>
            <a:r>
              <a:rPr sz="1200" spc="-10" dirty="0">
                <a:latin typeface="Arial"/>
                <a:cs typeface="Arial"/>
              </a:rPr>
              <a:t>survey,”</a:t>
            </a:r>
            <a:r>
              <a:rPr sz="1200" spc="25" dirty="0">
                <a:latin typeface="Arial"/>
                <a:cs typeface="Arial"/>
              </a:rPr>
              <a:t> </a:t>
            </a:r>
            <a:r>
              <a:rPr sz="1200" i="1" dirty="0">
                <a:latin typeface="Arial"/>
                <a:cs typeface="Arial"/>
              </a:rPr>
              <a:t>International</a:t>
            </a:r>
            <a:r>
              <a:rPr sz="1200" i="1" spc="-30" dirty="0">
                <a:latin typeface="Arial"/>
                <a:cs typeface="Arial"/>
              </a:rPr>
              <a:t> </a:t>
            </a:r>
            <a:r>
              <a:rPr sz="1200" i="1" dirty="0">
                <a:latin typeface="Arial"/>
                <a:cs typeface="Arial"/>
              </a:rPr>
              <a:t>Journal</a:t>
            </a:r>
            <a:r>
              <a:rPr sz="1200" i="1" spc="-55" dirty="0">
                <a:latin typeface="Arial"/>
                <a:cs typeface="Arial"/>
              </a:rPr>
              <a:t> </a:t>
            </a:r>
            <a:r>
              <a:rPr sz="1200" i="1" dirty="0">
                <a:latin typeface="Arial"/>
                <a:cs typeface="Arial"/>
              </a:rPr>
              <a:t>of</a:t>
            </a:r>
            <a:r>
              <a:rPr sz="1200" i="1" spc="-25" dirty="0">
                <a:latin typeface="Arial"/>
                <a:cs typeface="Arial"/>
              </a:rPr>
              <a:t> </a:t>
            </a:r>
            <a:r>
              <a:rPr sz="1200" i="1" dirty="0">
                <a:latin typeface="Arial"/>
                <a:cs typeface="Arial"/>
              </a:rPr>
              <a:t>Environmental</a:t>
            </a:r>
            <a:r>
              <a:rPr sz="1200" i="1" spc="-55" dirty="0">
                <a:latin typeface="Arial"/>
                <a:cs typeface="Arial"/>
              </a:rPr>
              <a:t> </a:t>
            </a:r>
            <a:r>
              <a:rPr sz="1200" i="1" dirty="0">
                <a:latin typeface="Arial"/>
                <a:cs typeface="Arial"/>
              </a:rPr>
              <a:t>Research</a:t>
            </a:r>
            <a:r>
              <a:rPr sz="1200" i="1" spc="-50" dirty="0">
                <a:latin typeface="Arial"/>
                <a:cs typeface="Arial"/>
              </a:rPr>
              <a:t> </a:t>
            </a:r>
            <a:r>
              <a:rPr sz="1200" i="1" dirty="0">
                <a:latin typeface="Arial"/>
                <a:cs typeface="Arial"/>
              </a:rPr>
              <a:t>and</a:t>
            </a:r>
            <a:r>
              <a:rPr sz="1200" i="1" spc="-35" dirty="0">
                <a:latin typeface="Arial"/>
                <a:cs typeface="Arial"/>
              </a:rPr>
              <a:t> </a:t>
            </a:r>
            <a:r>
              <a:rPr sz="1200" i="1" dirty="0">
                <a:latin typeface="Arial"/>
                <a:cs typeface="Arial"/>
              </a:rPr>
              <a:t>Public</a:t>
            </a:r>
            <a:r>
              <a:rPr sz="1200" i="1" spc="-40" dirty="0">
                <a:latin typeface="Arial"/>
                <a:cs typeface="Arial"/>
              </a:rPr>
              <a:t> </a:t>
            </a:r>
            <a:r>
              <a:rPr sz="1200" i="1" spc="-10" dirty="0">
                <a:latin typeface="Arial"/>
                <a:cs typeface="Arial"/>
              </a:rPr>
              <a:t>Health</a:t>
            </a:r>
            <a:r>
              <a:rPr sz="1200" spc="-10" dirty="0">
                <a:latin typeface="Arial"/>
                <a:cs typeface="Arial"/>
              </a:rPr>
              <a:t>, </a:t>
            </a:r>
            <a:r>
              <a:rPr sz="1200" dirty="0">
                <a:latin typeface="Arial"/>
                <a:cs typeface="Arial"/>
              </a:rPr>
              <a:t>19(3),</a:t>
            </a:r>
            <a:r>
              <a:rPr sz="1200" spc="5" dirty="0">
                <a:latin typeface="Arial"/>
                <a:cs typeface="Arial"/>
              </a:rPr>
              <a:t> </a:t>
            </a:r>
            <a:r>
              <a:rPr sz="1200" dirty="0">
                <a:latin typeface="Arial"/>
                <a:cs typeface="Arial"/>
              </a:rPr>
              <a:t>pp. 16–</a:t>
            </a:r>
            <a:r>
              <a:rPr sz="1200" spc="-10" dirty="0">
                <a:latin typeface="Arial"/>
                <a:cs typeface="Arial"/>
              </a:rPr>
              <a:t>34.</a:t>
            </a:r>
            <a:r>
              <a:rPr sz="1200" spc="-80" dirty="0">
                <a:latin typeface="Arial"/>
                <a:cs typeface="Arial"/>
              </a:rPr>
              <a:t> </a:t>
            </a:r>
            <a:r>
              <a:rPr sz="1200" spc="-10" dirty="0">
                <a:latin typeface="Arial"/>
                <a:cs typeface="Arial"/>
              </a:rPr>
              <a:t>Available</a:t>
            </a:r>
            <a:r>
              <a:rPr sz="1200" spc="-20" dirty="0">
                <a:latin typeface="Arial"/>
                <a:cs typeface="Arial"/>
              </a:rPr>
              <a:t> </a:t>
            </a:r>
            <a:r>
              <a:rPr sz="1200" dirty="0">
                <a:latin typeface="Arial"/>
                <a:cs typeface="Arial"/>
              </a:rPr>
              <a:t>at:</a:t>
            </a:r>
            <a:r>
              <a:rPr sz="1200" spc="30" dirty="0">
                <a:latin typeface="Arial"/>
                <a:cs typeface="Arial"/>
              </a:rPr>
              <a:t> </a:t>
            </a:r>
            <a:r>
              <a:rPr sz="1200" u="sng" spc="-10" dirty="0">
                <a:solidFill>
                  <a:srgbClr val="467885"/>
                </a:solidFill>
                <a:uFill>
                  <a:solidFill>
                    <a:srgbClr val="467885"/>
                  </a:solidFill>
                </a:uFill>
                <a:latin typeface="Arial"/>
                <a:cs typeface="Arial"/>
                <a:hlinkClick r:id="rId12"/>
              </a:rPr>
              <a:t>https://doi.org/10.3390/ijerph19031634</a:t>
            </a:r>
            <a:r>
              <a:rPr sz="1200" u="none" spc="-10" dirty="0">
                <a:latin typeface="Arial"/>
                <a:cs typeface="Arial"/>
              </a:rPr>
              <a:t>.</a:t>
            </a:r>
            <a:r>
              <a:rPr sz="1200" u="none" dirty="0">
                <a:latin typeface="Arial"/>
                <a:cs typeface="Arial"/>
              </a:rPr>
              <a:t> (Accessed</a:t>
            </a:r>
            <a:r>
              <a:rPr sz="1200" u="none" spc="-10" dirty="0">
                <a:latin typeface="Arial"/>
                <a:cs typeface="Arial"/>
              </a:rPr>
              <a:t> </a:t>
            </a:r>
            <a:r>
              <a:rPr sz="1200" u="none" dirty="0">
                <a:latin typeface="Arial"/>
                <a:cs typeface="Arial"/>
              </a:rPr>
              <a:t>on:</a:t>
            </a:r>
            <a:r>
              <a:rPr sz="1200" u="none" spc="5" dirty="0">
                <a:latin typeface="Arial"/>
                <a:cs typeface="Arial"/>
              </a:rPr>
              <a:t> </a:t>
            </a:r>
            <a:r>
              <a:rPr sz="1200" u="none" dirty="0">
                <a:latin typeface="Arial"/>
                <a:cs typeface="Arial"/>
              </a:rPr>
              <a:t>30 September</a:t>
            </a:r>
            <a:r>
              <a:rPr sz="1200" u="none" spc="-25" dirty="0">
                <a:latin typeface="Arial"/>
                <a:cs typeface="Arial"/>
              </a:rPr>
              <a:t> </a:t>
            </a:r>
            <a:r>
              <a:rPr sz="1200" u="none" spc="-10" dirty="0">
                <a:latin typeface="Arial"/>
                <a:cs typeface="Arial"/>
              </a:rPr>
              <a:t>2026).</a:t>
            </a:r>
            <a:endParaRPr sz="1200">
              <a:latin typeface="Arial"/>
              <a:cs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8955B2C-D07E-AC1C-9BD1-578B169A8F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032"/>
            <a:ext cx="12192000" cy="6938236"/>
          </a:xfrm>
          <a:prstGeom prst="rect">
            <a:avLst/>
          </a:prstGeom>
        </p:spPr>
      </p:pic>
      <p:sp>
        <p:nvSpPr>
          <p:cNvPr id="4" name="campaign-tag-text">
            <a:extLst>
              <a:ext uri="{FF2B5EF4-FFF2-40B4-BE49-F238E27FC236}">
                <a16:creationId xmlns:a16="http://schemas.microsoft.com/office/drawing/2014/main" id="{00A1DF43-8E1E-4AD6-92AC-8CC0179A3194}"/>
              </a:ext>
            </a:extLst>
          </p:cNvPr>
          <p:cNvSpPr>
            <a:spLocks noGrp="1"/>
          </p:cNvSpPr>
          <p:nvPr/>
        </p:nvSpPr>
        <p:spPr>
          <a:xfrm>
            <a:off x="10442113" y="6134101"/>
            <a:ext cx="1660540" cy="723899"/>
          </a:xfrm>
          <a:prstGeom prst="rect">
            <a:avLst/>
          </a:prstGeom>
          <a:ln/>
        </p:spPr>
        <p:style>
          <a:lnRef idx="0">
            <a:schemeClr val="accent2"/>
          </a:lnRef>
          <a:fillRef idx="3">
            <a:schemeClr val="accent2"/>
          </a:fillRef>
          <a:effectRef idx="3">
            <a:schemeClr val="accent2"/>
          </a:effectRef>
          <a:fontRef idx="minor">
            <a:schemeClr val="lt1"/>
          </a:fontRef>
        </p:style>
        <p:txBody>
          <a:bodyPr anchor="ctr">
            <a:noAutofit/>
          </a:bodyPr>
          <a:lstStyle/>
          <a:p>
            <a:pPr algn="ctr">
              <a:defRPr sz="825" b="1">
                <a:solidFill>
                  <a:srgbClr val="102A43"/>
                </a:solidFill>
                <a:latin typeface="Bitstream Charter"/>
                <a:ea typeface="Bitstream Charter"/>
                <a:cs typeface="Bitstream Charter"/>
              </a:defRPr>
            </a:pPr>
            <a:r>
              <a:rPr sz="1400" dirty="0">
                <a:solidFill>
                  <a:schemeClr val="bg1"/>
                </a:solidFill>
                <a:latin typeface="Arial" panose="020B0A04020102020204" pitchFamily="34" charset="0"/>
                <a:ea typeface="Bitstream Charter"/>
                <a:cs typeface="Arial" panose="020B0604020202020204" pitchFamily="34" charset="0"/>
              </a:rPr>
              <a:t>HEALTH </a:t>
            </a:r>
            <a:r>
              <a:rPr sz="1600" dirty="0">
                <a:solidFill>
                  <a:schemeClr val="bg1"/>
                </a:solidFill>
                <a:latin typeface="Arial" panose="020B0A04020102020204" pitchFamily="34" charset="0"/>
                <a:ea typeface="Bitstream Charter"/>
                <a:cs typeface="Arial" panose="020B0604020202020204" pitchFamily="34" charset="0"/>
              </a:rPr>
              <a:t>PROMOTION</a:t>
            </a:r>
            <a:r>
              <a:rPr sz="1400" dirty="0">
                <a:solidFill>
                  <a:schemeClr val="bg1"/>
                </a:solidFill>
                <a:latin typeface="Arial" panose="020B0A04020102020204" pitchFamily="34" charset="0"/>
                <a:ea typeface="Bitstream Charter"/>
                <a:cs typeface="Arial" panose="020B0604020202020204" pitchFamily="34" charset="0"/>
              </a:rPr>
              <a:t> CAMPAIGN</a:t>
            </a:r>
          </a:p>
        </p:txBody>
      </p:sp>
      <p:sp>
        <p:nvSpPr>
          <p:cNvPr id="6" name="cover-subtitle">
            <a:extLst>
              <a:ext uri="{FF2B5EF4-FFF2-40B4-BE49-F238E27FC236}">
                <a16:creationId xmlns:a16="http://schemas.microsoft.com/office/drawing/2014/main" id="{78E6A4A3-1BF2-4D63-BF2B-B12A5870CBA7}"/>
              </a:ext>
            </a:extLst>
          </p:cNvPr>
          <p:cNvSpPr>
            <a:spLocks noGrp="1"/>
          </p:cNvSpPr>
          <p:nvPr/>
        </p:nvSpPr>
        <p:spPr>
          <a:xfrm>
            <a:off x="216310" y="2236358"/>
            <a:ext cx="5879690" cy="1249792"/>
          </a:xfrm>
          <a:prstGeom prst="rect">
            <a:avLst/>
          </a:prstGeom>
          <a:noFill/>
          <a:ln w="0">
            <a:noFill/>
            <a:prstDash val="solid"/>
          </a:ln>
        </p:spPr>
        <p:txBody>
          <a:bodyPr>
            <a:noAutofit/>
          </a:bodyPr>
          <a:lstStyle/>
          <a:p>
            <a:pPr>
              <a:defRPr sz="2025">
                <a:solidFill>
                  <a:srgbClr val="172B3A"/>
                </a:solidFill>
                <a:latin typeface="Bitstream Charter"/>
                <a:ea typeface="Bitstream Charter"/>
                <a:cs typeface="Bitstream Charter"/>
              </a:defRPr>
            </a:pP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A Birmingham</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 pilot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to prevent and reduce vaping and smoking</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among </a:t>
            </a:r>
            <a:endPar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endParaRPr>
          </a:p>
          <a:p>
            <a:pPr>
              <a:defRPr sz="2025">
                <a:solidFill>
                  <a:srgbClr val="172B3A"/>
                </a:solidFill>
                <a:latin typeface="Bitstream Charter"/>
                <a:ea typeface="Bitstream Charter"/>
                <a:cs typeface="Bitstream Charter"/>
              </a:defRPr>
            </a:pP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18–25</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year</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s </a:t>
            </a:r>
            <a:r>
              <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old</a:t>
            </a:r>
            <a:r>
              <a:rPr lang="en-GB"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rPr>
              <a:t>.</a:t>
            </a:r>
            <a:endParaRPr sz="2025" dirty="0">
              <a:solidFill>
                <a:schemeClr val="tx1">
                  <a:lumMod val="95000"/>
                  <a:lumOff val="5000"/>
                </a:schemeClr>
              </a:solidFill>
              <a:highlight>
                <a:srgbClr val="C0C0C0"/>
              </a:highlight>
              <a:latin typeface="Arial" panose="020B0604020202020204" pitchFamily="34" charset="0"/>
              <a:ea typeface="Bitstream Charter"/>
              <a:cs typeface="Arial" panose="020B0604020202020204" pitchFamily="34" charset="0"/>
            </a:endParaRPr>
          </a:p>
        </p:txBody>
      </p:sp>
      <p:sp>
        <p:nvSpPr>
          <p:cNvPr id="7" name="Rectangle 6">
            <a:extLst>
              <a:ext uri="{FF2B5EF4-FFF2-40B4-BE49-F238E27FC236}">
                <a16:creationId xmlns:a16="http://schemas.microsoft.com/office/drawing/2014/main" id="{227C4604-4E95-41C0-BA0A-DF8C41C2EF46}"/>
              </a:ext>
            </a:extLst>
          </p:cNvPr>
          <p:cNvSpPr>
            <a:spLocks noGrp="1"/>
          </p:cNvSpPr>
          <p:nvPr/>
        </p:nvSpPr>
        <p:spPr>
          <a:xfrm>
            <a:off x="324465" y="3323304"/>
            <a:ext cx="1932797" cy="76708"/>
          </a:xfrm>
          <a:prstGeom prst="rect">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cover-detail">
            <a:extLst>
              <a:ext uri="{FF2B5EF4-FFF2-40B4-BE49-F238E27FC236}">
                <a16:creationId xmlns:a16="http://schemas.microsoft.com/office/drawing/2014/main" id="{C37CD3E0-FE2C-4DFB-BFBB-C03E8ADC1026}"/>
              </a:ext>
            </a:extLst>
          </p:cNvPr>
          <p:cNvSpPr>
            <a:spLocks noGrp="1"/>
          </p:cNvSpPr>
          <p:nvPr/>
        </p:nvSpPr>
        <p:spPr>
          <a:xfrm>
            <a:off x="216310" y="3407019"/>
            <a:ext cx="6087775" cy="533400"/>
          </a:xfrm>
          <a:prstGeom prst="rect">
            <a:avLst/>
          </a:prstGeom>
          <a:noFill/>
          <a:ln w="0">
            <a:noFill/>
            <a:prstDash val="solid"/>
          </a:ln>
        </p:spPr>
        <p:txBody>
          <a:bodyPr>
            <a:noAutofit/>
          </a:bodyPr>
          <a:lstStyle/>
          <a:p>
            <a:pPr>
              <a:defRPr sz="1500">
                <a:solidFill>
                  <a:srgbClr val="5C6B73"/>
                </a:solidFill>
                <a:latin typeface="Bitstream Charter"/>
                <a:ea typeface="Bitstream Charter"/>
                <a:cs typeface="Bitstream Charter"/>
              </a:defRPr>
            </a:pPr>
            <a:r>
              <a:rPr sz="1600" dirty="0">
                <a:solidFill>
                  <a:schemeClr val="bg1"/>
                </a:solidFill>
                <a:latin typeface="Arial" panose="020B0604020202020204" pitchFamily="34" charset="0"/>
                <a:ea typeface="Bitstream Charter"/>
                <a:cs typeface="Arial" panose="020B0604020202020204" pitchFamily="34" charset="0"/>
              </a:rPr>
              <a:t>Eight weekly sessions | peer support | practical quit pathways</a:t>
            </a:r>
          </a:p>
        </p:txBody>
      </p:sp>
      <p:sp>
        <p:nvSpPr>
          <p:cNvPr id="9" name="cover-members">
            <a:extLst>
              <a:ext uri="{FF2B5EF4-FFF2-40B4-BE49-F238E27FC236}">
                <a16:creationId xmlns:a16="http://schemas.microsoft.com/office/drawing/2014/main" id="{513034FF-66A2-4D5D-897B-07169C760A84}"/>
              </a:ext>
            </a:extLst>
          </p:cNvPr>
          <p:cNvSpPr>
            <a:spLocks noGrp="1"/>
          </p:cNvSpPr>
          <p:nvPr/>
        </p:nvSpPr>
        <p:spPr>
          <a:xfrm>
            <a:off x="305274" y="5396923"/>
            <a:ext cx="3333750" cy="617106"/>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lang="en-GB" sz="1600" b="1" dirty="0">
                <a:solidFill>
                  <a:schemeClr val="bg1"/>
                </a:solidFill>
                <a:latin typeface="Arial" panose="020B0604020202020204" pitchFamily="34" charset="0"/>
                <a:ea typeface="Bitstream Charter"/>
                <a:cs typeface="Arial" panose="020B0604020202020204" pitchFamily="34" charset="0"/>
              </a:rPr>
              <a:t>Author </a:t>
            </a:r>
            <a:endParaRPr lang="en-GB" sz="1600" dirty="0">
              <a:solidFill>
                <a:schemeClr val="bg1"/>
              </a:solidFill>
              <a:latin typeface="Arial" panose="020B0604020202020204" pitchFamily="34" charset="0"/>
              <a:ea typeface="Bitstream Charter"/>
              <a:cs typeface="Arial" panose="020B0604020202020204" pitchFamily="34" charset="0"/>
            </a:endParaRPr>
          </a:p>
          <a:p>
            <a:pPr>
              <a:defRPr sz="1200">
                <a:solidFill>
                  <a:srgbClr val="5C6B73"/>
                </a:solidFill>
                <a:latin typeface="Bitstream Charter"/>
                <a:ea typeface="Bitstream Charter"/>
                <a:cs typeface="Bitstream Charter"/>
              </a:defRPr>
            </a:pPr>
            <a:r>
              <a:rPr lang="en-GB" sz="1600" dirty="0">
                <a:solidFill>
                  <a:schemeClr val="bg1"/>
                </a:solidFill>
                <a:latin typeface="Arial" panose="020B0604020202020204" pitchFamily="34" charset="0"/>
                <a:ea typeface="Bitstream Charter"/>
                <a:cs typeface="Arial" panose="020B0604020202020204" pitchFamily="34" charset="0"/>
              </a:rPr>
              <a:t>Fateha Altafi    	2309157</a:t>
            </a:r>
          </a:p>
          <a:p>
            <a:pPr>
              <a:defRPr sz="120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p:txBody>
      </p:sp>
      <p:sp>
        <p:nvSpPr>
          <p:cNvPr id="10" name="cover-module">
            <a:extLst>
              <a:ext uri="{FF2B5EF4-FFF2-40B4-BE49-F238E27FC236}">
                <a16:creationId xmlns:a16="http://schemas.microsoft.com/office/drawing/2014/main" id="{379266DE-31B1-49E4-831A-1E8264832EBF}"/>
              </a:ext>
            </a:extLst>
          </p:cNvPr>
          <p:cNvSpPr>
            <a:spLocks noGrp="1"/>
          </p:cNvSpPr>
          <p:nvPr/>
        </p:nvSpPr>
        <p:spPr>
          <a:xfrm>
            <a:off x="324465" y="3848934"/>
            <a:ext cx="4739148" cy="1124210"/>
          </a:xfrm>
          <a:prstGeom prst="rect">
            <a:avLst/>
          </a:prstGeom>
          <a:noFill/>
          <a:ln w="0">
            <a:noFill/>
            <a:prstDash val="solid"/>
          </a:ln>
        </p:spPr>
        <p:txBody>
          <a:bodyPr>
            <a:noAutofit/>
          </a:bodyPr>
          <a:lstStyle/>
          <a:p>
            <a:pPr>
              <a:defRPr sz="1050">
                <a:solidFill>
                  <a:srgbClr val="5C6B73"/>
                </a:solidFill>
                <a:latin typeface="Bitstream Charter"/>
                <a:ea typeface="Bitstream Charter"/>
                <a:cs typeface="Bitstream Charter"/>
              </a:defRPr>
            </a:pPr>
            <a:r>
              <a:rPr sz="1600" dirty="0">
                <a:solidFill>
                  <a:schemeClr val="bg1"/>
                </a:solidFill>
                <a:latin typeface="Arial" panose="020B0604020202020204" pitchFamily="34" charset="0"/>
                <a:ea typeface="Bitstream Charter"/>
                <a:cs typeface="Arial" panose="020B0604020202020204" pitchFamily="34" charset="0"/>
              </a:rPr>
              <a:t>Module:</a:t>
            </a:r>
            <a:r>
              <a:rPr lang="en-GB" sz="1600" dirty="0">
                <a:solidFill>
                  <a:schemeClr val="bg1"/>
                </a:solidFill>
                <a:latin typeface="Arial" panose="020B0604020202020204" pitchFamily="34" charset="0"/>
                <a:ea typeface="Bitstream Charter"/>
                <a:cs typeface="Arial" panose="020B0604020202020204" pitchFamily="34" charset="0"/>
              </a:rPr>
              <a:t> </a:t>
            </a:r>
            <a:r>
              <a:rPr lang="en-GB" sz="1600" b="1" dirty="0">
                <a:solidFill>
                  <a:schemeClr val="bg1"/>
                </a:solidFill>
                <a:latin typeface="Arial"/>
              </a:rPr>
              <a:t>Social Epidemiology and Public Health Development</a:t>
            </a:r>
            <a:endParaRPr lang="en-GB" sz="1600" dirty="0">
              <a:solidFill>
                <a:schemeClr val="bg1"/>
              </a:solidFill>
              <a:latin typeface="Bitstream Charter"/>
            </a:endParaRPr>
          </a:p>
          <a:p>
            <a:pPr>
              <a:defRPr sz="1050">
                <a:solidFill>
                  <a:srgbClr val="5C6B73"/>
                </a:solidFill>
                <a:latin typeface="Bitstream Charter"/>
                <a:ea typeface="Bitstream Charter"/>
                <a:cs typeface="Bitstream Charter"/>
              </a:defRPr>
            </a:pPr>
            <a:r>
              <a:rPr lang="en-GB" sz="1600" dirty="0">
                <a:solidFill>
                  <a:schemeClr val="bg1"/>
                </a:solidFill>
                <a:latin typeface="Arial" panose="020B0604020202020204" pitchFamily="34" charset="0"/>
                <a:ea typeface="Bitstream Charter"/>
                <a:cs typeface="Arial" panose="020B0604020202020204" pitchFamily="34" charset="0"/>
              </a:rPr>
              <a:t>Module Code: </a:t>
            </a:r>
            <a:r>
              <a:rPr lang="en-GB" sz="1600" b="1" dirty="0">
                <a:solidFill>
                  <a:schemeClr val="bg1"/>
                </a:solidFill>
                <a:latin typeface="Arial"/>
              </a:rPr>
              <a:t>LCHS7000</a:t>
            </a:r>
            <a:endParaRPr lang="en-GB" sz="16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r>
              <a:rPr lang="en-GB" sz="1600" dirty="0">
                <a:solidFill>
                  <a:schemeClr val="bg1"/>
                </a:solidFill>
                <a:latin typeface="Arial" panose="020B0604020202020204" pitchFamily="34" charset="0"/>
                <a:ea typeface="Bitstream Charter"/>
                <a:cs typeface="Arial" panose="020B0604020202020204" pitchFamily="34" charset="0"/>
              </a:rPr>
              <a:t>Lecturer: </a:t>
            </a:r>
            <a:r>
              <a:rPr lang="en-GB" sz="1400" b="1" dirty="0">
                <a:solidFill>
                  <a:schemeClr val="bg1"/>
                </a:solidFill>
                <a:latin typeface="Arial"/>
              </a:rPr>
              <a:t>Ihinosen Ovbude</a:t>
            </a:r>
            <a:endParaRPr lang="en-GB" sz="1600" b="1"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r>
              <a:rPr lang="en-GB" sz="1600" dirty="0">
                <a:solidFill>
                  <a:schemeClr val="bg1"/>
                </a:solidFill>
                <a:latin typeface="Arial"/>
                <a:ea typeface="Bitstream Charter"/>
                <a:cs typeface="Arial" panose="020B0604020202020204" pitchFamily="34" charset="0"/>
              </a:rPr>
              <a:t>Assignment Title: </a:t>
            </a:r>
            <a:r>
              <a:rPr lang="en-GB" sz="1600" b="1" dirty="0">
                <a:solidFill>
                  <a:schemeClr val="bg1"/>
                </a:solidFill>
                <a:latin typeface="Arial"/>
                <a:ea typeface="Bitstream Charter"/>
                <a:cs typeface="Arial" panose="020B0604020202020204" pitchFamily="34" charset="0"/>
              </a:rPr>
              <a:t>Component 1 Group Presentation ( Practice Intervention )</a:t>
            </a:r>
            <a:endParaRPr lang="en-GB" sz="16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r>
              <a:rPr lang="en-GB" sz="1400" dirty="0">
                <a:solidFill>
                  <a:schemeClr val="bg1"/>
                </a:solidFill>
                <a:latin typeface="Arial" panose="020B0604020202020204" pitchFamily="34" charset="0"/>
                <a:ea typeface="Bitstream Charter"/>
                <a:cs typeface="Arial" panose="020B0604020202020204" pitchFamily="34" charset="0"/>
              </a:rPr>
              <a:t>Stacey Ann Watson	</a:t>
            </a:r>
            <a:r>
              <a:rPr lang="en-GB" sz="1600" dirty="0">
                <a:solidFill>
                  <a:schemeClr val="bg1"/>
                </a:solidFill>
                <a:latin typeface="Arial" panose="020B0604020202020204" pitchFamily="34" charset="0"/>
                <a:ea typeface="Bitstream Charter"/>
                <a:cs typeface="Arial" panose="020B0604020202020204" pitchFamily="34" charset="0"/>
              </a:rPr>
              <a:t>2238279</a:t>
            </a:r>
          </a:p>
          <a:p>
            <a:pPr>
              <a:defRPr sz="1050">
                <a:solidFill>
                  <a:srgbClr val="5C6B73"/>
                </a:solidFill>
                <a:latin typeface="Bitstream Charter"/>
                <a:ea typeface="Bitstream Charter"/>
                <a:cs typeface="Bitstream Charter"/>
              </a:defRPr>
            </a:pPr>
            <a:r>
              <a:rPr lang="en-GB" sz="1400" dirty="0">
                <a:solidFill>
                  <a:schemeClr val="bg1"/>
                </a:solidFill>
                <a:latin typeface="Arial" panose="020B0604020202020204" pitchFamily="34" charset="0"/>
                <a:ea typeface="Bitstream Charter"/>
                <a:cs typeface="Arial" panose="020B0604020202020204" pitchFamily="34" charset="0"/>
              </a:rPr>
              <a:t>Jacqueline Lawrence	</a:t>
            </a:r>
            <a:r>
              <a:rPr lang="en-GB" sz="1600" dirty="0">
                <a:solidFill>
                  <a:schemeClr val="bg1"/>
                </a:solidFill>
                <a:latin typeface="Arial" panose="020B0604020202020204" pitchFamily="34" charset="0"/>
                <a:ea typeface="Bitstream Charter"/>
                <a:cs typeface="Arial" panose="020B0604020202020204" pitchFamily="34" charset="0"/>
              </a:rPr>
              <a:t>2315750</a:t>
            </a: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a:p>
            <a:pPr>
              <a:defRPr sz="1050">
                <a:solidFill>
                  <a:srgbClr val="5C6B73"/>
                </a:solidFill>
                <a:latin typeface="Bitstream Charter"/>
                <a:ea typeface="Bitstream Charter"/>
                <a:cs typeface="Bitstream Charter"/>
              </a:defRPr>
            </a:pPr>
            <a:endParaRPr lang="en-GB" sz="1200" dirty="0">
              <a:solidFill>
                <a:schemeClr val="bg1"/>
              </a:solidFill>
              <a:latin typeface="Arial" panose="020B0604020202020204" pitchFamily="34" charset="0"/>
              <a:ea typeface="Bitstream Charter"/>
              <a:cs typeface="Arial" panose="020B0604020202020204" pitchFamily="34" charset="0"/>
            </a:endParaRPr>
          </a:p>
        </p:txBody>
      </p:sp>
      <p:pic>
        <p:nvPicPr>
          <p:cNvPr id="3" name="object 4">
            <a:extLst>
              <a:ext uri="{FF2B5EF4-FFF2-40B4-BE49-F238E27FC236}">
                <a16:creationId xmlns:a16="http://schemas.microsoft.com/office/drawing/2014/main" id="{A5D7D0CD-9089-797B-A53A-26C004B578ED}"/>
              </a:ext>
            </a:extLst>
          </p:cNvPr>
          <p:cNvPicPr/>
          <p:nvPr/>
        </p:nvPicPr>
        <p:blipFill>
          <a:blip r:embed="rId4" cstate="print"/>
          <a:stretch>
            <a:fillRect/>
          </a:stretch>
        </p:blipFill>
        <p:spPr>
          <a:xfrm>
            <a:off x="9493184" y="101408"/>
            <a:ext cx="2609469" cy="1009522"/>
          </a:xfrm>
          <a:prstGeom prst="rect">
            <a:avLst/>
          </a:prstGeom>
          <a:scene3d>
            <a:camera prst="orthographicFront"/>
            <a:lightRig rig="threePt" dir="t"/>
          </a:scene3d>
          <a:sp3d>
            <a:bevelT w="114300" prst="artDeco"/>
          </a:sp3d>
        </p:spPr>
      </p:pic>
    </p:spTree>
    <p:extLst>
      <p:ext uri="{BB962C8B-B14F-4D97-AF65-F5344CB8AC3E}">
        <p14:creationId xmlns:p14="http://schemas.microsoft.com/office/powerpoint/2010/main" val="1843931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8EF"/>
        </a:solidFill>
        <a:effectLst/>
      </p:bgPr>
    </p:bg>
    <p:spTree>
      <p:nvGrpSpPr>
        <p:cNvPr id="1" name=""/>
        <p:cNvGrpSpPr/>
        <p:nvPr/>
      </p:nvGrpSpPr>
      <p:grpSpPr>
        <a:xfrm>
          <a:off x="0" y="0"/>
          <a:ext cx="0" cy="0"/>
          <a:chOff x="0" y="0"/>
          <a:chExt cx="0" cy="0"/>
        </a:xfrm>
      </p:grpSpPr>
      <p:sp>
        <p:nvSpPr>
          <p:cNvPr id="50" name="title">
            <a:extLst>
              <a:ext uri="{FF2B5EF4-FFF2-40B4-BE49-F238E27FC236}">
                <a16:creationId xmlns:a16="http://schemas.microsoft.com/office/drawing/2014/main" id="{457E14FE-A262-4DCE-8809-E321C729B3CB}"/>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The intervention: eight practical weekly sessions</a:t>
            </a:r>
          </a:p>
        </p:txBody>
      </p:sp>
      <p:sp>
        <p:nvSpPr>
          <p:cNvPr id="2" name="subtitle">
            <a:extLst>
              <a:ext uri="{FF2B5EF4-FFF2-40B4-BE49-F238E27FC236}">
                <a16:creationId xmlns:a16="http://schemas.microsoft.com/office/drawing/2014/main" id="{FD2945A2-AFFC-4E58-8E47-B9A0B3314DA7}"/>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Two 60-minute groups each week, with optional digital check-ins between sessions</a:t>
            </a:r>
          </a:p>
        </p:txBody>
      </p:sp>
      <p:sp>
        <p:nvSpPr>
          <p:cNvPr id="3" name="Rectangle 2">
            <a:extLst>
              <a:ext uri="{FF2B5EF4-FFF2-40B4-BE49-F238E27FC236}">
                <a16:creationId xmlns:a16="http://schemas.microsoft.com/office/drawing/2014/main" id="{578C43B4-4725-45FD-A6CC-48B5EAB0E3E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pic>
        <p:nvPicPr>
          <p:cNvPr id="53" name="Picture 52"/>
          <p:cNvPicPr>
            <a:picLocks noChangeAspect="1"/>
          </p:cNvPicPr>
          <p:nvPr/>
        </p:nvPicPr>
        <p:blipFill>
          <a:blip r:embed="rId3"/>
          <a:srcRect l="25670" r="25670"/>
          <a:stretch>
            <a:fillRect/>
          </a:stretch>
        </p:blipFill>
        <p:spPr>
          <a:xfrm>
            <a:off x="7429500" y="1562100"/>
            <a:ext cx="4152900" cy="42672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ession-card">
            <a:extLst>
              <a:ext uri="{FF2B5EF4-FFF2-40B4-BE49-F238E27FC236}">
                <a16:creationId xmlns:a16="http://schemas.microsoft.com/office/drawing/2014/main" id="{96809E51-8D4E-451C-BC68-C1CE689C9D4D}"/>
              </a:ext>
            </a:extLst>
          </p:cNvPr>
          <p:cNvSpPr>
            <a:spLocks noGrp="1"/>
          </p:cNvSpPr>
          <p:nvPr/>
        </p:nvSpPr>
        <p:spPr>
          <a:xfrm>
            <a:off x="638997" y="1548617"/>
            <a:ext cx="2989750" cy="832462"/>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session-number">
            <a:extLst>
              <a:ext uri="{FF2B5EF4-FFF2-40B4-BE49-F238E27FC236}">
                <a16:creationId xmlns:a16="http://schemas.microsoft.com/office/drawing/2014/main" id="{6D967468-3582-4C4E-9D96-336F518457C6}"/>
              </a:ext>
            </a:extLst>
          </p:cNvPr>
          <p:cNvSpPr>
            <a:spLocks noGrp="1"/>
          </p:cNvSpPr>
          <p:nvPr/>
        </p:nvSpPr>
        <p:spPr>
          <a:xfrm>
            <a:off x="399316" y="1731672"/>
            <a:ext cx="41910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7" name="session-number-text">
            <a:extLst>
              <a:ext uri="{FF2B5EF4-FFF2-40B4-BE49-F238E27FC236}">
                <a16:creationId xmlns:a16="http://schemas.microsoft.com/office/drawing/2014/main" id="{A878D765-B338-4749-B61B-FA5A7734DD57}"/>
              </a:ext>
            </a:extLst>
          </p:cNvPr>
          <p:cNvSpPr>
            <a:spLocks noGrp="1"/>
          </p:cNvSpPr>
          <p:nvPr/>
        </p:nvSpPr>
        <p:spPr>
          <a:xfrm>
            <a:off x="399316" y="1789238"/>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1</a:t>
            </a:r>
          </a:p>
        </p:txBody>
      </p:sp>
      <p:sp>
        <p:nvSpPr>
          <p:cNvPr id="8" name="session-title">
            <a:extLst>
              <a:ext uri="{FF2B5EF4-FFF2-40B4-BE49-F238E27FC236}">
                <a16:creationId xmlns:a16="http://schemas.microsoft.com/office/drawing/2014/main" id="{8075EBA3-E575-41D9-83C5-B67DB728D7F2}"/>
              </a:ext>
            </a:extLst>
          </p:cNvPr>
          <p:cNvSpPr>
            <a:spLocks noGrp="1"/>
          </p:cNvSpPr>
          <p:nvPr/>
        </p:nvSpPr>
        <p:spPr>
          <a:xfrm>
            <a:off x="1295400" y="1489899"/>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My reasons</a:t>
            </a:r>
          </a:p>
        </p:txBody>
      </p:sp>
      <p:sp>
        <p:nvSpPr>
          <p:cNvPr id="9" name="session-detail">
            <a:extLst>
              <a:ext uri="{FF2B5EF4-FFF2-40B4-BE49-F238E27FC236}">
                <a16:creationId xmlns:a16="http://schemas.microsoft.com/office/drawing/2014/main" id="{66635FA0-43AD-4DEF-AC78-7E439C823111}"/>
              </a:ext>
            </a:extLst>
          </p:cNvPr>
          <p:cNvSpPr>
            <a:spLocks noGrp="1"/>
          </p:cNvSpPr>
          <p:nvPr/>
        </p:nvSpPr>
        <p:spPr>
          <a:xfrm>
            <a:off x="1190624" y="1711140"/>
            <a:ext cx="1819275" cy="327209"/>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Baseline and personal goals</a:t>
            </a:r>
          </a:p>
        </p:txBody>
      </p:sp>
      <p:sp>
        <p:nvSpPr>
          <p:cNvPr id="10" name="session-card">
            <a:extLst>
              <a:ext uri="{FF2B5EF4-FFF2-40B4-BE49-F238E27FC236}">
                <a16:creationId xmlns:a16="http://schemas.microsoft.com/office/drawing/2014/main" id="{F608009C-3CA5-4F9F-92CE-2E6F3F49E1E5}"/>
              </a:ext>
            </a:extLst>
          </p:cNvPr>
          <p:cNvSpPr>
            <a:spLocks noGrp="1"/>
          </p:cNvSpPr>
          <p:nvPr/>
        </p:nvSpPr>
        <p:spPr>
          <a:xfrm>
            <a:off x="4249617" y="1572834"/>
            <a:ext cx="2916114" cy="813224"/>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session-number">
            <a:extLst>
              <a:ext uri="{FF2B5EF4-FFF2-40B4-BE49-F238E27FC236}">
                <a16:creationId xmlns:a16="http://schemas.microsoft.com/office/drawing/2014/main" id="{DCF06830-C87C-40FB-AD04-99FF836217F9}"/>
              </a:ext>
            </a:extLst>
          </p:cNvPr>
          <p:cNvSpPr>
            <a:spLocks noGrp="1"/>
          </p:cNvSpPr>
          <p:nvPr/>
        </p:nvSpPr>
        <p:spPr>
          <a:xfrm>
            <a:off x="3989873" y="1731672"/>
            <a:ext cx="41910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2" name="session-number-text">
            <a:extLst>
              <a:ext uri="{FF2B5EF4-FFF2-40B4-BE49-F238E27FC236}">
                <a16:creationId xmlns:a16="http://schemas.microsoft.com/office/drawing/2014/main" id="{C58E7F9D-3F16-4A5F-A5E6-961DEEFE57F2}"/>
              </a:ext>
            </a:extLst>
          </p:cNvPr>
          <p:cNvSpPr>
            <a:spLocks noGrp="1"/>
          </p:cNvSpPr>
          <p:nvPr/>
        </p:nvSpPr>
        <p:spPr>
          <a:xfrm>
            <a:off x="4002692" y="1777831"/>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2</a:t>
            </a:r>
          </a:p>
        </p:txBody>
      </p:sp>
      <p:sp>
        <p:nvSpPr>
          <p:cNvPr id="13" name="session-title">
            <a:extLst>
              <a:ext uri="{FF2B5EF4-FFF2-40B4-BE49-F238E27FC236}">
                <a16:creationId xmlns:a16="http://schemas.microsoft.com/office/drawing/2014/main" id="{399EB2F2-8201-4B82-A05E-A8DB03C58E8B}"/>
              </a:ext>
            </a:extLst>
          </p:cNvPr>
          <p:cNvSpPr>
            <a:spLocks noGrp="1"/>
          </p:cNvSpPr>
          <p:nvPr/>
        </p:nvSpPr>
        <p:spPr>
          <a:xfrm>
            <a:off x="4665050" y="1517898"/>
            <a:ext cx="2362200" cy="374344"/>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Facts without fear</a:t>
            </a:r>
          </a:p>
        </p:txBody>
      </p:sp>
      <p:sp>
        <p:nvSpPr>
          <p:cNvPr id="14" name="session-detail">
            <a:extLst>
              <a:ext uri="{FF2B5EF4-FFF2-40B4-BE49-F238E27FC236}">
                <a16:creationId xmlns:a16="http://schemas.microsoft.com/office/drawing/2014/main" id="{B7A741C0-F2F1-4C55-BBB7-27DA57DB5D4A}"/>
              </a:ext>
            </a:extLst>
          </p:cNvPr>
          <p:cNvSpPr>
            <a:spLocks noGrp="1"/>
          </p:cNvSpPr>
          <p:nvPr/>
        </p:nvSpPr>
        <p:spPr>
          <a:xfrm>
            <a:off x="4798399" y="1755676"/>
            <a:ext cx="2286001" cy="488992"/>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Smoking, vaping and nicotine</a:t>
            </a:r>
          </a:p>
        </p:txBody>
      </p:sp>
      <p:sp>
        <p:nvSpPr>
          <p:cNvPr id="15" name="session-card">
            <a:extLst>
              <a:ext uri="{FF2B5EF4-FFF2-40B4-BE49-F238E27FC236}">
                <a16:creationId xmlns:a16="http://schemas.microsoft.com/office/drawing/2014/main" id="{44C0DCFC-DB66-4646-BABE-3C691E5C51A1}"/>
              </a:ext>
            </a:extLst>
          </p:cNvPr>
          <p:cNvSpPr>
            <a:spLocks noGrp="1"/>
          </p:cNvSpPr>
          <p:nvPr/>
        </p:nvSpPr>
        <p:spPr>
          <a:xfrm>
            <a:off x="651178" y="2457075"/>
            <a:ext cx="3006967" cy="750597"/>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session-number">
            <a:extLst>
              <a:ext uri="{FF2B5EF4-FFF2-40B4-BE49-F238E27FC236}">
                <a16:creationId xmlns:a16="http://schemas.microsoft.com/office/drawing/2014/main" id="{9CF9DE81-DBA4-4A42-8F5A-C719DDCD4F17}"/>
              </a:ext>
            </a:extLst>
          </p:cNvPr>
          <p:cNvSpPr>
            <a:spLocks noGrp="1"/>
          </p:cNvSpPr>
          <p:nvPr/>
        </p:nvSpPr>
        <p:spPr>
          <a:xfrm>
            <a:off x="426059" y="2615359"/>
            <a:ext cx="419100" cy="41910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7" name="session-number-text">
            <a:extLst>
              <a:ext uri="{FF2B5EF4-FFF2-40B4-BE49-F238E27FC236}">
                <a16:creationId xmlns:a16="http://schemas.microsoft.com/office/drawing/2014/main" id="{2B4C3068-02E5-4350-8A4F-8DE0842F3257}"/>
              </a:ext>
            </a:extLst>
          </p:cNvPr>
          <p:cNvSpPr>
            <a:spLocks noGrp="1"/>
          </p:cNvSpPr>
          <p:nvPr/>
        </p:nvSpPr>
        <p:spPr>
          <a:xfrm>
            <a:off x="418363" y="2681779"/>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3</a:t>
            </a:r>
          </a:p>
        </p:txBody>
      </p:sp>
      <p:sp>
        <p:nvSpPr>
          <p:cNvPr id="18" name="session-title">
            <a:extLst>
              <a:ext uri="{FF2B5EF4-FFF2-40B4-BE49-F238E27FC236}">
                <a16:creationId xmlns:a16="http://schemas.microsoft.com/office/drawing/2014/main" id="{C86CAAC1-FA10-48DC-B531-A38362A985E9}"/>
              </a:ext>
            </a:extLst>
          </p:cNvPr>
          <p:cNvSpPr>
            <a:spLocks noGrp="1"/>
          </p:cNvSpPr>
          <p:nvPr/>
        </p:nvSpPr>
        <p:spPr>
          <a:xfrm>
            <a:off x="1283673" y="2357770"/>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Trigger map</a:t>
            </a:r>
          </a:p>
        </p:txBody>
      </p:sp>
      <p:sp>
        <p:nvSpPr>
          <p:cNvPr id="19" name="session-detail">
            <a:extLst>
              <a:ext uri="{FF2B5EF4-FFF2-40B4-BE49-F238E27FC236}">
                <a16:creationId xmlns:a16="http://schemas.microsoft.com/office/drawing/2014/main" id="{DC535F2D-39CC-4D3E-A044-2A0F00968F92}"/>
              </a:ext>
            </a:extLst>
          </p:cNvPr>
          <p:cNvSpPr>
            <a:spLocks noGrp="1"/>
          </p:cNvSpPr>
          <p:nvPr/>
        </p:nvSpPr>
        <p:spPr>
          <a:xfrm>
            <a:off x="1211140" y="2619413"/>
            <a:ext cx="2231855" cy="448679"/>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Routine, stress and social cues</a:t>
            </a:r>
          </a:p>
        </p:txBody>
      </p:sp>
      <p:sp>
        <p:nvSpPr>
          <p:cNvPr id="20" name="session-card">
            <a:extLst>
              <a:ext uri="{FF2B5EF4-FFF2-40B4-BE49-F238E27FC236}">
                <a16:creationId xmlns:a16="http://schemas.microsoft.com/office/drawing/2014/main" id="{2C097629-DE24-4CAF-A017-70424E45BACA}"/>
              </a:ext>
            </a:extLst>
          </p:cNvPr>
          <p:cNvSpPr>
            <a:spLocks noGrp="1"/>
          </p:cNvSpPr>
          <p:nvPr/>
        </p:nvSpPr>
        <p:spPr>
          <a:xfrm>
            <a:off x="4267201" y="2434282"/>
            <a:ext cx="2875084" cy="74295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1" name="session-number">
            <a:extLst>
              <a:ext uri="{FF2B5EF4-FFF2-40B4-BE49-F238E27FC236}">
                <a16:creationId xmlns:a16="http://schemas.microsoft.com/office/drawing/2014/main" id="{BB827D18-763C-4513-BB63-49476ADE8B03}"/>
              </a:ext>
            </a:extLst>
          </p:cNvPr>
          <p:cNvSpPr>
            <a:spLocks noGrp="1"/>
          </p:cNvSpPr>
          <p:nvPr/>
        </p:nvSpPr>
        <p:spPr>
          <a:xfrm>
            <a:off x="3999033" y="2552700"/>
            <a:ext cx="41910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2" name="session-number-text">
            <a:extLst>
              <a:ext uri="{FF2B5EF4-FFF2-40B4-BE49-F238E27FC236}">
                <a16:creationId xmlns:a16="http://schemas.microsoft.com/office/drawing/2014/main" id="{86CB6271-1929-4A81-A9F0-C8BB1BEBB18D}"/>
              </a:ext>
            </a:extLst>
          </p:cNvPr>
          <p:cNvSpPr>
            <a:spLocks noGrp="1"/>
          </p:cNvSpPr>
          <p:nvPr/>
        </p:nvSpPr>
        <p:spPr>
          <a:xfrm>
            <a:off x="3991337" y="2593357"/>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4</a:t>
            </a:r>
          </a:p>
        </p:txBody>
      </p:sp>
      <p:sp>
        <p:nvSpPr>
          <p:cNvPr id="23" name="session-title">
            <a:extLst>
              <a:ext uri="{FF2B5EF4-FFF2-40B4-BE49-F238E27FC236}">
                <a16:creationId xmlns:a16="http://schemas.microsoft.com/office/drawing/2014/main" id="{4878F444-3C51-4AB9-BB87-CABB536FD623}"/>
              </a:ext>
            </a:extLst>
          </p:cNvPr>
          <p:cNvSpPr>
            <a:spLocks noGrp="1"/>
          </p:cNvSpPr>
          <p:nvPr/>
        </p:nvSpPr>
        <p:spPr>
          <a:xfrm>
            <a:off x="4800600" y="2357770"/>
            <a:ext cx="2324100" cy="304800"/>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Craving toolkit</a:t>
            </a:r>
          </a:p>
        </p:txBody>
      </p:sp>
      <p:sp>
        <p:nvSpPr>
          <p:cNvPr id="24" name="session-detail">
            <a:extLst>
              <a:ext uri="{FF2B5EF4-FFF2-40B4-BE49-F238E27FC236}">
                <a16:creationId xmlns:a16="http://schemas.microsoft.com/office/drawing/2014/main" id="{C5D46CCD-2A94-485B-B9AC-4BA08D303CD8}"/>
              </a:ext>
            </a:extLst>
          </p:cNvPr>
          <p:cNvSpPr>
            <a:spLocks noGrp="1"/>
          </p:cNvSpPr>
          <p:nvPr/>
        </p:nvSpPr>
        <p:spPr>
          <a:xfrm>
            <a:off x="4355124" y="2719474"/>
            <a:ext cx="2911718" cy="409263"/>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NRT, delay and distraction</a:t>
            </a:r>
          </a:p>
        </p:txBody>
      </p:sp>
      <p:sp>
        <p:nvSpPr>
          <p:cNvPr id="25" name="session-card">
            <a:extLst>
              <a:ext uri="{FF2B5EF4-FFF2-40B4-BE49-F238E27FC236}">
                <a16:creationId xmlns:a16="http://schemas.microsoft.com/office/drawing/2014/main" id="{55B5E75C-D0B5-4718-8971-0C910978D055}"/>
              </a:ext>
            </a:extLst>
          </p:cNvPr>
          <p:cNvSpPr>
            <a:spLocks noGrp="1"/>
          </p:cNvSpPr>
          <p:nvPr/>
        </p:nvSpPr>
        <p:spPr>
          <a:xfrm>
            <a:off x="609599" y="3276600"/>
            <a:ext cx="3048546" cy="777464"/>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6" name="session-number">
            <a:extLst>
              <a:ext uri="{FF2B5EF4-FFF2-40B4-BE49-F238E27FC236}">
                <a16:creationId xmlns:a16="http://schemas.microsoft.com/office/drawing/2014/main" id="{A42B8F6F-B205-4186-9A72-DA356298EB83}"/>
              </a:ext>
            </a:extLst>
          </p:cNvPr>
          <p:cNvSpPr>
            <a:spLocks noGrp="1"/>
          </p:cNvSpPr>
          <p:nvPr/>
        </p:nvSpPr>
        <p:spPr>
          <a:xfrm>
            <a:off x="426059" y="3524250"/>
            <a:ext cx="41910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7" name="session-number-text">
            <a:extLst>
              <a:ext uri="{FF2B5EF4-FFF2-40B4-BE49-F238E27FC236}">
                <a16:creationId xmlns:a16="http://schemas.microsoft.com/office/drawing/2014/main" id="{778BFA87-6C99-482F-9D9E-3D4B750658D8}"/>
              </a:ext>
            </a:extLst>
          </p:cNvPr>
          <p:cNvSpPr>
            <a:spLocks noGrp="1"/>
          </p:cNvSpPr>
          <p:nvPr/>
        </p:nvSpPr>
        <p:spPr>
          <a:xfrm>
            <a:off x="434664" y="3563097"/>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5</a:t>
            </a:r>
          </a:p>
        </p:txBody>
      </p:sp>
      <p:sp>
        <p:nvSpPr>
          <p:cNvPr id="28" name="session-title">
            <a:extLst>
              <a:ext uri="{FF2B5EF4-FFF2-40B4-BE49-F238E27FC236}">
                <a16:creationId xmlns:a16="http://schemas.microsoft.com/office/drawing/2014/main" id="{529180D6-A3D8-459D-A2D6-0297BBA6CA7F}"/>
              </a:ext>
            </a:extLst>
          </p:cNvPr>
          <p:cNvSpPr>
            <a:spLocks noGrp="1"/>
          </p:cNvSpPr>
          <p:nvPr/>
        </p:nvSpPr>
        <p:spPr>
          <a:xfrm>
            <a:off x="1275978" y="3221501"/>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Stress reset</a:t>
            </a:r>
          </a:p>
        </p:txBody>
      </p:sp>
      <p:sp>
        <p:nvSpPr>
          <p:cNvPr id="29" name="session-detail">
            <a:extLst>
              <a:ext uri="{FF2B5EF4-FFF2-40B4-BE49-F238E27FC236}">
                <a16:creationId xmlns:a16="http://schemas.microsoft.com/office/drawing/2014/main" id="{8B1FA32D-8BDB-4006-8F07-F62B4F5902BB}"/>
              </a:ext>
            </a:extLst>
          </p:cNvPr>
          <p:cNvSpPr>
            <a:spLocks noGrp="1"/>
          </p:cNvSpPr>
          <p:nvPr/>
        </p:nvSpPr>
        <p:spPr>
          <a:xfrm>
            <a:off x="1220303" y="3482920"/>
            <a:ext cx="2551048" cy="4191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Sleep, mood and coping plans</a:t>
            </a:r>
          </a:p>
        </p:txBody>
      </p:sp>
      <p:sp>
        <p:nvSpPr>
          <p:cNvPr id="30" name="session-card">
            <a:extLst>
              <a:ext uri="{FF2B5EF4-FFF2-40B4-BE49-F238E27FC236}">
                <a16:creationId xmlns:a16="http://schemas.microsoft.com/office/drawing/2014/main" id="{90656B53-E327-47D6-92AF-3C7449C692F6}"/>
              </a:ext>
            </a:extLst>
          </p:cNvPr>
          <p:cNvSpPr>
            <a:spLocks noGrp="1"/>
          </p:cNvSpPr>
          <p:nvPr/>
        </p:nvSpPr>
        <p:spPr>
          <a:xfrm>
            <a:off x="4267202" y="3241645"/>
            <a:ext cx="2836982" cy="874121"/>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1" name="session-number">
            <a:extLst>
              <a:ext uri="{FF2B5EF4-FFF2-40B4-BE49-F238E27FC236}">
                <a16:creationId xmlns:a16="http://schemas.microsoft.com/office/drawing/2014/main" id="{97222D86-A8CB-4292-B175-9697CFB9C824}"/>
              </a:ext>
            </a:extLst>
          </p:cNvPr>
          <p:cNvSpPr>
            <a:spLocks noGrp="1"/>
          </p:cNvSpPr>
          <p:nvPr/>
        </p:nvSpPr>
        <p:spPr>
          <a:xfrm>
            <a:off x="4010390" y="3497274"/>
            <a:ext cx="419100" cy="41910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2" name="session-number-text">
            <a:extLst>
              <a:ext uri="{FF2B5EF4-FFF2-40B4-BE49-F238E27FC236}">
                <a16:creationId xmlns:a16="http://schemas.microsoft.com/office/drawing/2014/main" id="{C090FFE4-6F31-40C9-B84B-9F6C29D731BC}"/>
              </a:ext>
            </a:extLst>
          </p:cNvPr>
          <p:cNvSpPr>
            <a:spLocks noGrp="1"/>
          </p:cNvSpPr>
          <p:nvPr/>
        </p:nvSpPr>
        <p:spPr>
          <a:xfrm>
            <a:off x="4020644" y="3536793"/>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6</a:t>
            </a:r>
          </a:p>
        </p:txBody>
      </p:sp>
      <p:sp>
        <p:nvSpPr>
          <p:cNvPr id="33" name="session-title">
            <a:extLst>
              <a:ext uri="{FF2B5EF4-FFF2-40B4-BE49-F238E27FC236}">
                <a16:creationId xmlns:a16="http://schemas.microsoft.com/office/drawing/2014/main" id="{4EAE5A42-F41B-4B84-8542-8F0AA5D2D0D1}"/>
              </a:ext>
            </a:extLst>
          </p:cNvPr>
          <p:cNvSpPr>
            <a:spLocks noGrp="1"/>
          </p:cNvSpPr>
          <p:nvPr/>
        </p:nvSpPr>
        <p:spPr>
          <a:xfrm>
            <a:off x="4856650" y="3195727"/>
            <a:ext cx="1581150" cy="21907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Digital reset</a:t>
            </a:r>
          </a:p>
        </p:txBody>
      </p:sp>
      <p:sp>
        <p:nvSpPr>
          <p:cNvPr id="34" name="session-detail">
            <a:extLst>
              <a:ext uri="{FF2B5EF4-FFF2-40B4-BE49-F238E27FC236}">
                <a16:creationId xmlns:a16="http://schemas.microsoft.com/office/drawing/2014/main" id="{B71290E7-D0D0-46D0-9D5A-4445C77A474B}"/>
              </a:ext>
            </a:extLst>
          </p:cNvPr>
          <p:cNvSpPr>
            <a:spLocks noGrp="1"/>
          </p:cNvSpPr>
          <p:nvPr/>
        </p:nvSpPr>
        <p:spPr>
          <a:xfrm>
            <a:off x="4476751" y="3471258"/>
            <a:ext cx="2532185" cy="436883"/>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Social media and app support</a:t>
            </a:r>
          </a:p>
        </p:txBody>
      </p:sp>
      <p:sp>
        <p:nvSpPr>
          <p:cNvPr id="35" name="session-card">
            <a:extLst>
              <a:ext uri="{FF2B5EF4-FFF2-40B4-BE49-F238E27FC236}">
                <a16:creationId xmlns:a16="http://schemas.microsoft.com/office/drawing/2014/main" id="{2F4194A8-6909-4D27-A7C8-102808882A3B}"/>
              </a:ext>
            </a:extLst>
          </p:cNvPr>
          <p:cNvSpPr>
            <a:spLocks noGrp="1"/>
          </p:cNvSpPr>
          <p:nvPr/>
        </p:nvSpPr>
        <p:spPr>
          <a:xfrm>
            <a:off x="674442" y="4258713"/>
            <a:ext cx="3070892" cy="961239"/>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6" name="session-number">
            <a:extLst>
              <a:ext uri="{FF2B5EF4-FFF2-40B4-BE49-F238E27FC236}">
                <a16:creationId xmlns:a16="http://schemas.microsoft.com/office/drawing/2014/main" id="{7880C0F2-9843-4592-AA89-32738AD50D00}"/>
              </a:ext>
            </a:extLst>
          </p:cNvPr>
          <p:cNvSpPr>
            <a:spLocks noGrp="1"/>
          </p:cNvSpPr>
          <p:nvPr/>
        </p:nvSpPr>
        <p:spPr>
          <a:xfrm>
            <a:off x="441626" y="4503833"/>
            <a:ext cx="419100" cy="4191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7" name="session-number-text">
            <a:extLst>
              <a:ext uri="{FF2B5EF4-FFF2-40B4-BE49-F238E27FC236}">
                <a16:creationId xmlns:a16="http://schemas.microsoft.com/office/drawing/2014/main" id="{08B4B416-DD78-46C0-9EB1-12F5C7EA65E8}"/>
              </a:ext>
            </a:extLst>
          </p:cNvPr>
          <p:cNvSpPr>
            <a:spLocks noGrp="1"/>
          </p:cNvSpPr>
          <p:nvPr/>
        </p:nvSpPr>
        <p:spPr>
          <a:xfrm>
            <a:off x="452903" y="4552950"/>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7</a:t>
            </a:r>
          </a:p>
        </p:txBody>
      </p:sp>
      <p:sp>
        <p:nvSpPr>
          <p:cNvPr id="38" name="session-title">
            <a:extLst>
              <a:ext uri="{FF2B5EF4-FFF2-40B4-BE49-F238E27FC236}">
                <a16:creationId xmlns:a16="http://schemas.microsoft.com/office/drawing/2014/main" id="{5B4E7BC0-460E-42AD-B7C2-7BA38D1667BF}"/>
              </a:ext>
            </a:extLst>
          </p:cNvPr>
          <p:cNvSpPr>
            <a:spLocks noGrp="1"/>
          </p:cNvSpPr>
          <p:nvPr/>
        </p:nvSpPr>
        <p:spPr>
          <a:xfrm>
            <a:off x="1132936" y="4207473"/>
            <a:ext cx="2638415" cy="478827"/>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Money and movement</a:t>
            </a:r>
          </a:p>
        </p:txBody>
      </p:sp>
      <p:sp>
        <p:nvSpPr>
          <p:cNvPr id="39" name="session-detail">
            <a:extLst>
              <a:ext uri="{FF2B5EF4-FFF2-40B4-BE49-F238E27FC236}">
                <a16:creationId xmlns:a16="http://schemas.microsoft.com/office/drawing/2014/main" id="{205D4330-2AA8-4A07-91C8-9697C78341BE}"/>
              </a:ext>
            </a:extLst>
          </p:cNvPr>
          <p:cNvSpPr>
            <a:spLocks noGrp="1"/>
          </p:cNvSpPr>
          <p:nvPr/>
        </p:nvSpPr>
        <p:spPr>
          <a:xfrm>
            <a:off x="1149407" y="4506897"/>
            <a:ext cx="2479340" cy="511934"/>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Savings and wellbeing goals</a:t>
            </a:r>
          </a:p>
        </p:txBody>
      </p:sp>
      <p:sp>
        <p:nvSpPr>
          <p:cNvPr id="40" name="session-card">
            <a:extLst>
              <a:ext uri="{FF2B5EF4-FFF2-40B4-BE49-F238E27FC236}">
                <a16:creationId xmlns:a16="http://schemas.microsoft.com/office/drawing/2014/main" id="{E93AF46E-93FB-4BD1-899B-A5D4F11EEB19}"/>
              </a:ext>
            </a:extLst>
          </p:cNvPr>
          <p:cNvSpPr>
            <a:spLocks noGrp="1"/>
          </p:cNvSpPr>
          <p:nvPr/>
        </p:nvSpPr>
        <p:spPr>
          <a:xfrm>
            <a:off x="4267201" y="4238754"/>
            <a:ext cx="2817199" cy="952500"/>
          </a:xfrm>
          <a:prstGeom prst="roundRect">
            <a:avLst>
              <a:gd name="adj" fmla="val 15385"/>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1" name="session-number">
            <a:extLst>
              <a:ext uri="{FF2B5EF4-FFF2-40B4-BE49-F238E27FC236}">
                <a16:creationId xmlns:a16="http://schemas.microsoft.com/office/drawing/2014/main" id="{10DFD099-696D-44C8-B06D-3344D7675570}"/>
              </a:ext>
            </a:extLst>
          </p:cNvPr>
          <p:cNvSpPr>
            <a:spLocks noGrp="1"/>
          </p:cNvSpPr>
          <p:nvPr/>
        </p:nvSpPr>
        <p:spPr>
          <a:xfrm>
            <a:off x="4084027" y="4476750"/>
            <a:ext cx="419100" cy="41910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2" name="session-number-text">
            <a:extLst>
              <a:ext uri="{FF2B5EF4-FFF2-40B4-BE49-F238E27FC236}">
                <a16:creationId xmlns:a16="http://schemas.microsoft.com/office/drawing/2014/main" id="{B0D26D6B-5668-4AD8-8CD4-2456D52BDE06}"/>
              </a:ext>
            </a:extLst>
          </p:cNvPr>
          <p:cNvSpPr>
            <a:spLocks noGrp="1"/>
          </p:cNvSpPr>
          <p:nvPr/>
        </p:nvSpPr>
        <p:spPr>
          <a:xfrm>
            <a:off x="4090434" y="4524974"/>
            <a:ext cx="419100" cy="266700"/>
          </a:xfrm>
          <a:prstGeom prst="rect">
            <a:avLst/>
          </a:prstGeom>
          <a:noFill/>
          <a:ln w="0">
            <a:noFill/>
            <a:prstDash val="solid"/>
          </a:ln>
        </p:spPr>
        <p:txBody>
          <a:bodyPr>
            <a:noAutofit/>
          </a:bodyPr>
          <a:lstStyle/>
          <a:p>
            <a:pPr algn="ctr">
              <a:defRPr sz="1425" b="1">
                <a:solidFill>
                  <a:srgbClr val="FFFFFF"/>
                </a:solidFill>
                <a:latin typeface="Bitstream Charter"/>
                <a:ea typeface="Bitstream Charter"/>
                <a:cs typeface="Bitstream Charter"/>
              </a:defRPr>
            </a:pPr>
            <a:r>
              <a:rPr sz="1425" b="1" dirty="0">
                <a:solidFill>
                  <a:srgbClr val="FFFFFF"/>
                </a:solidFill>
                <a:latin typeface="Arial" panose="020B0604020202020204" pitchFamily="34" charset="0"/>
                <a:ea typeface="Bitstream Charter"/>
                <a:cs typeface="Arial" panose="020B0604020202020204" pitchFamily="34" charset="0"/>
              </a:rPr>
              <a:t>8</a:t>
            </a:r>
          </a:p>
        </p:txBody>
      </p:sp>
      <p:sp>
        <p:nvSpPr>
          <p:cNvPr id="43" name="session-title">
            <a:extLst>
              <a:ext uri="{FF2B5EF4-FFF2-40B4-BE49-F238E27FC236}">
                <a16:creationId xmlns:a16="http://schemas.microsoft.com/office/drawing/2014/main" id="{2970ED78-BC95-4727-B360-14A6E731D060}"/>
              </a:ext>
            </a:extLst>
          </p:cNvPr>
          <p:cNvSpPr>
            <a:spLocks noGrp="1"/>
          </p:cNvSpPr>
          <p:nvPr/>
        </p:nvSpPr>
        <p:spPr>
          <a:xfrm>
            <a:off x="4665050" y="4219575"/>
            <a:ext cx="2192949" cy="238125"/>
          </a:xfrm>
          <a:prstGeom prst="rect">
            <a:avLst/>
          </a:prstGeom>
          <a:noFill/>
          <a:ln w="0">
            <a:noFill/>
            <a:prstDash val="solid"/>
          </a:ln>
        </p:spPr>
        <p:txBody>
          <a:bodyPr>
            <a:noAutofit/>
          </a:bodyPr>
          <a:lstStyle/>
          <a:p>
            <a:pPr>
              <a:defRPr sz="12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Stay on track</a:t>
            </a:r>
          </a:p>
        </p:txBody>
      </p:sp>
      <p:sp>
        <p:nvSpPr>
          <p:cNvPr id="44" name="session-detail">
            <a:extLst>
              <a:ext uri="{FF2B5EF4-FFF2-40B4-BE49-F238E27FC236}">
                <a16:creationId xmlns:a16="http://schemas.microsoft.com/office/drawing/2014/main" id="{9D7D0BF9-7EA9-4855-8203-606CE0EDD725}"/>
              </a:ext>
            </a:extLst>
          </p:cNvPr>
          <p:cNvSpPr>
            <a:spLocks noGrp="1"/>
          </p:cNvSpPr>
          <p:nvPr/>
        </p:nvSpPr>
        <p:spPr>
          <a:xfrm>
            <a:off x="4704252" y="4495800"/>
            <a:ext cx="1962150" cy="257175"/>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lang="en-GB" sz="1800" dirty="0">
                <a:solidFill>
                  <a:srgbClr val="5C6B73"/>
                </a:solidFill>
                <a:latin typeface="Arial" panose="020B0604020202020204" pitchFamily="34" charset="0"/>
                <a:ea typeface="Bitstream Charter"/>
                <a:cs typeface="Arial" panose="020B0604020202020204" pitchFamily="34" charset="0"/>
              </a:rPr>
              <a:t>A1</a:t>
            </a:r>
            <a:r>
              <a:rPr sz="1800" dirty="0">
                <a:solidFill>
                  <a:srgbClr val="5C6B73"/>
                </a:solidFill>
                <a:latin typeface="Arial" panose="020B0604020202020204" pitchFamily="34" charset="0"/>
                <a:ea typeface="Bitstream Charter"/>
                <a:cs typeface="Arial" panose="020B0604020202020204" pitchFamily="34" charset="0"/>
              </a:rPr>
              <a:t>2-week plan and celebration</a:t>
            </a:r>
          </a:p>
        </p:txBody>
      </p:sp>
      <p:sp>
        <p:nvSpPr>
          <p:cNvPr id="45" name="session-aims">
            <a:extLst>
              <a:ext uri="{FF2B5EF4-FFF2-40B4-BE49-F238E27FC236}">
                <a16:creationId xmlns:a16="http://schemas.microsoft.com/office/drawing/2014/main" id="{B696C6B6-A113-494A-B86F-DFA8935B1FD0}"/>
              </a:ext>
            </a:extLst>
          </p:cNvPr>
          <p:cNvSpPr>
            <a:spLocks noGrp="1"/>
          </p:cNvSpPr>
          <p:nvPr/>
        </p:nvSpPr>
        <p:spPr>
          <a:xfrm>
            <a:off x="628650" y="5323517"/>
            <a:ext cx="6642588" cy="965403"/>
          </a:xfrm>
          <a:prstGeom prst="roundRect">
            <a:avLst>
              <a:gd name="adj" fmla="val 17143"/>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6" name="session-aims-text">
            <a:extLst>
              <a:ext uri="{FF2B5EF4-FFF2-40B4-BE49-F238E27FC236}">
                <a16:creationId xmlns:a16="http://schemas.microsoft.com/office/drawing/2014/main" id="{75384ACD-EE53-4D1D-98FD-81F225F8E69C}"/>
              </a:ext>
            </a:extLst>
          </p:cNvPr>
          <p:cNvSpPr>
            <a:spLocks noGrp="1"/>
          </p:cNvSpPr>
          <p:nvPr/>
        </p:nvSpPr>
        <p:spPr>
          <a:xfrm>
            <a:off x="819150" y="5353050"/>
            <a:ext cx="6115050" cy="304800"/>
          </a:xfrm>
          <a:prstGeom prst="rect">
            <a:avLst/>
          </a:prstGeom>
          <a:noFill/>
          <a:ln w="0">
            <a:noFill/>
            <a:prstDash val="solid"/>
          </a:ln>
        </p:spPr>
        <p:txBody>
          <a:bodyPr>
            <a:noAutofit/>
          </a:bodyPr>
          <a:lstStyle/>
          <a:p>
            <a:pPr algn="ctr">
              <a:defRPr sz="127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Campaign content: honest</a:t>
            </a:r>
            <a:r>
              <a:rPr lang="en-GB" sz="1800" b="1" dirty="0">
                <a:solidFill>
                  <a:srgbClr val="102A43"/>
                </a:solidFill>
                <a:latin typeface="Arial" panose="020B0604020202020204" pitchFamily="34" charset="0"/>
                <a:ea typeface="Bitstream Charter"/>
                <a:cs typeface="Arial" panose="020B0604020202020204" pitchFamily="34" charset="0"/>
              </a:rPr>
              <a:t> and Clear</a:t>
            </a:r>
            <a:r>
              <a:rPr sz="1800" b="1" dirty="0">
                <a:solidFill>
                  <a:srgbClr val="102A43"/>
                </a:solidFill>
                <a:latin typeface="Arial" panose="020B0604020202020204" pitchFamily="34" charset="0"/>
                <a:ea typeface="Bitstream Charter"/>
                <a:cs typeface="Arial" panose="020B0604020202020204" pitchFamily="34" charset="0"/>
              </a:rPr>
              <a:t> information, practice</a:t>
            </a:r>
            <a:r>
              <a:rPr lang="en-GB" sz="1800" b="1" dirty="0">
                <a:solidFill>
                  <a:srgbClr val="102A43"/>
                </a:solidFill>
                <a:latin typeface="Arial" panose="020B0604020202020204" pitchFamily="34" charset="0"/>
                <a:ea typeface="Bitstream Charter"/>
                <a:cs typeface="Arial" panose="020B0604020202020204" pitchFamily="34" charset="0"/>
              </a:rPr>
              <a:t> of skills</a:t>
            </a:r>
            <a:r>
              <a:rPr sz="1800" b="1" dirty="0">
                <a:solidFill>
                  <a:srgbClr val="102A43"/>
                </a:solidFill>
                <a:latin typeface="Arial" panose="020B0604020202020204" pitchFamily="34" charset="0"/>
                <a:ea typeface="Bitstream Charter"/>
                <a:cs typeface="Arial" panose="020B0604020202020204" pitchFamily="34" charset="0"/>
              </a:rPr>
              <a:t>, </a:t>
            </a:r>
            <a:r>
              <a:rPr lang="en-GB" sz="1800" b="1" dirty="0">
                <a:solidFill>
                  <a:srgbClr val="102A43"/>
                </a:solidFill>
                <a:latin typeface="Arial" panose="020B0604020202020204" pitchFamily="34" charset="0"/>
                <a:ea typeface="Bitstream Charter"/>
                <a:cs typeface="Arial" panose="020B0604020202020204" pitchFamily="34" charset="0"/>
              </a:rPr>
              <a:t>discussion with peers</a:t>
            </a:r>
            <a:r>
              <a:rPr sz="1800" b="1" dirty="0">
                <a:solidFill>
                  <a:srgbClr val="102A43"/>
                </a:solidFill>
                <a:latin typeface="Arial" panose="020B0604020202020204" pitchFamily="34" charset="0"/>
                <a:ea typeface="Bitstream Charter"/>
                <a:cs typeface="Arial" panose="020B0604020202020204" pitchFamily="34" charset="0"/>
              </a:rPr>
              <a:t> and warm referral to specialist stop-smoking treatment</a:t>
            </a:r>
            <a:r>
              <a:rPr lang="en-GB" sz="1800" b="1" dirty="0">
                <a:solidFill>
                  <a:srgbClr val="102A43"/>
                </a:solidFill>
                <a:latin typeface="Arial" panose="020B0604020202020204" pitchFamily="34" charset="0"/>
                <a:ea typeface="Bitstream Charter"/>
                <a:cs typeface="Arial" panose="020B0604020202020204" pitchFamily="34" charset="0"/>
              </a:rPr>
              <a:t> </a:t>
            </a:r>
            <a:endParaRPr b="1" dirty="0">
              <a:solidFill>
                <a:srgbClr val="102A43"/>
              </a:solidFill>
              <a:latin typeface="Arial" panose="020B0604020202020204" pitchFamily="34" charset="0"/>
              <a:ea typeface="Bitstream Charter"/>
              <a:cs typeface="Arial" panose="020B0604020202020204" pitchFamily="34" charset="0"/>
            </a:endParaRPr>
          </a:p>
        </p:txBody>
      </p:sp>
      <p:sp>
        <p:nvSpPr>
          <p:cNvPr id="47" name="footer">
            <a:extLst>
              <a:ext uri="{FF2B5EF4-FFF2-40B4-BE49-F238E27FC236}">
                <a16:creationId xmlns:a16="http://schemas.microsoft.com/office/drawing/2014/main" id="{3D7EBCFD-B965-4DB4-AB0E-07672D25E1E6}"/>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48" name="speaker">
            <a:extLst>
              <a:ext uri="{FF2B5EF4-FFF2-40B4-BE49-F238E27FC236}">
                <a16:creationId xmlns:a16="http://schemas.microsoft.com/office/drawing/2014/main" id="{A00E1E7E-405D-4046-B6FF-37B44DCD0068}"/>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All presenters</a:t>
            </a:r>
          </a:p>
        </p:txBody>
      </p:sp>
      <p:sp>
        <p:nvSpPr>
          <p:cNvPr id="49" name="page">
            <a:extLst>
              <a:ext uri="{FF2B5EF4-FFF2-40B4-BE49-F238E27FC236}">
                <a16:creationId xmlns:a16="http://schemas.microsoft.com/office/drawing/2014/main" id="{790221E2-CACF-4A5D-A6EE-5ACF562E3657}"/>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2</a:t>
            </a:r>
          </a:p>
        </p:txBody>
      </p:sp>
    </p:spTree>
    <p:extLst>
      <p:ext uri="{BB962C8B-B14F-4D97-AF65-F5344CB8AC3E}">
        <p14:creationId xmlns:p14="http://schemas.microsoft.com/office/powerpoint/2010/main" val="374383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title">
            <a:extLst>
              <a:ext uri="{FF2B5EF4-FFF2-40B4-BE49-F238E27FC236}">
                <a16:creationId xmlns:a16="http://schemas.microsoft.com/office/drawing/2014/main" id="{81EB6701-459B-4498-B384-2E627A59367A}"/>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Why Own Your Air is needed</a:t>
            </a:r>
          </a:p>
        </p:txBody>
      </p:sp>
      <p:sp>
        <p:nvSpPr>
          <p:cNvPr id="2" name="subtitle">
            <a:extLst>
              <a:ext uri="{FF2B5EF4-FFF2-40B4-BE49-F238E27FC236}">
                <a16:creationId xmlns:a16="http://schemas.microsoft.com/office/drawing/2014/main" id="{4196E27A-4D22-4BFC-8198-20A2E1A2B071}"/>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The campaign follows </a:t>
            </a:r>
            <a:r>
              <a:rPr lang="en-GB" sz="1800" dirty="0">
                <a:solidFill>
                  <a:srgbClr val="5C6B73"/>
                </a:solidFill>
                <a:latin typeface="Arial" panose="020B0604020202020204" pitchFamily="34" charset="0"/>
                <a:ea typeface="Bitstream Charter"/>
                <a:cs typeface="Arial" panose="020B0604020202020204" pitchFamily="34" charset="0"/>
              </a:rPr>
              <a:t>the guidance of </a:t>
            </a:r>
            <a:r>
              <a:rPr sz="1800" dirty="0">
                <a:solidFill>
                  <a:srgbClr val="5C6B73"/>
                </a:solidFill>
                <a:latin typeface="Arial" panose="020B0604020202020204" pitchFamily="34" charset="0"/>
                <a:ea typeface="Bitstream Charter"/>
                <a:cs typeface="Arial" panose="020B0604020202020204" pitchFamily="34" charset="0"/>
              </a:rPr>
              <a:t>evidence-based prevention and cessation guidance</a:t>
            </a:r>
          </a:p>
        </p:txBody>
      </p:sp>
      <p:sp>
        <p:nvSpPr>
          <p:cNvPr id="3" name="Rectangle 2">
            <a:extLst>
              <a:ext uri="{FF2B5EF4-FFF2-40B4-BE49-F238E27FC236}">
                <a16:creationId xmlns:a16="http://schemas.microsoft.com/office/drawing/2014/main" id="{417D9C43-F4BC-46CA-BF6A-BE14A7AC1DAB}"/>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guidance-surface">
            <a:extLst>
              <a:ext uri="{FF2B5EF4-FFF2-40B4-BE49-F238E27FC236}">
                <a16:creationId xmlns:a16="http://schemas.microsoft.com/office/drawing/2014/main" id="{0A0DB4AE-C1A0-4807-8D49-F8E0C716A648}"/>
              </a:ext>
            </a:extLst>
          </p:cNvPr>
          <p:cNvSpPr>
            <a:spLocks noGrp="1"/>
          </p:cNvSpPr>
          <p:nvPr/>
        </p:nvSpPr>
        <p:spPr>
          <a:xfrm>
            <a:off x="61547" y="1885950"/>
            <a:ext cx="3653202" cy="3638550"/>
          </a:xfrm>
          <a:prstGeom prst="roundRect">
            <a:avLst>
              <a:gd name="adj" fmla="val 3488"/>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guidance-heading">
            <a:extLst>
              <a:ext uri="{FF2B5EF4-FFF2-40B4-BE49-F238E27FC236}">
                <a16:creationId xmlns:a16="http://schemas.microsoft.com/office/drawing/2014/main" id="{1AF1598D-6526-4BBE-9C6D-CCA71EFA13BB}"/>
              </a:ext>
            </a:extLst>
          </p:cNvPr>
          <p:cNvSpPr>
            <a:spLocks noGrp="1"/>
          </p:cNvSpPr>
          <p:nvPr/>
        </p:nvSpPr>
        <p:spPr>
          <a:xfrm>
            <a:off x="697523" y="1526931"/>
            <a:ext cx="2381250" cy="342900"/>
          </a:xfrm>
          <a:prstGeom prst="rect">
            <a:avLst/>
          </a:prstGeom>
          <a:noFill/>
          <a:ln w="0">
            <a:noFill/>
            <a:prstDash val="solid"/>
          </a:ln>
        </p:spPr>
        <p:txBody>
          <a:bodyPr>
            <a:noAutofit/>
          </a:bodyPr>
          <a:lstStyle/>
          <a:p>
            <a:pPr>
              <a:defRPr sz="1875" b="1">
                <a:solidFill>
                  <a:srgbClr val="102A43"/>
                </a:solidFill>
                <a:latin typeface="Bitstream Charter"/>
                <a:ea typeface="Bitstream Charter"/>
                <a:cs typeface="Bitstream Charter"/>
              </a:defRPr>
            </a:pPr>
            <a:r>
              <a:rPr sz="1875" b="1" dirty="0">
                <a:solidFill>
                  <a:srgbClr val="102A43"/>
                </a:solidFill>
                <a:latin typeface="Arial" panose="020B0604020202020204" pitchFamily="34" charset="0"/>
                <a:ea typeface="Bitstream Charter"/>
                <a:cs typeface="Arial" panose="020B0604020202020204" pitchFamily="34" charset="0"/>
              </a:rPr>
              <a:t>National guidance</a:t>
            </a:r>
          </a:p>
        </p:txBody>
      </p:sp>
      <p:sp>
        <p:nvSpPr>
          <p:cNvPr id="6" name="guidance-bullets">
            <a:extLst>
              <a:ext uri="{FF2B5EF4-FFF2-40B4-BE49-F238E27FC236}">
                <a16:creationId xmlns:a16="http://schemas.microsoft.com/office/drawing/2014/main" id="{BF637FEE-D75C-410D-AC91-14F3D6C3FE23}"/>
              </a:ext>
            </a:extLst>
          </p:cNvPr>
          <p:cNvSpPr>
            <a:spLocks noGrp="1"/>
          </p:cNvSpPr>
          <p:nvPr/>
        </p:nvSpPr>
        <p:spPr>
          <a:xfrm>
            <a:off x="-15936" y="1984131"/>
            <a:ext cx="3734531" cy="2489688"/>
          </a:xfrm>
          <a:prstGeom prst="rect">
            <a:avLst/>
          </a:prstGeom>
          <a:noFill/>
          <a:ln w="0">
            <a:noFill/>
            <a:prstDash val="solid"/>
          </a:ln>
        </p:spPr>
        <p:txBody>
          <a:bodyPr>
            <a:noAutofit/>
          </a:bodyPr>
          <a:lstStyle/>
          <a:p>
            <a:pPr marL="228600" indent="-101600">
              <a:spcAft>
                <a:spcPts val="500"/>
              </a:spcAft>
              <a:buChar char="•"/>
              <a:defRPr sz="1275">
                <a:solidFill>
                  <a:srgbClr val="172B3A"/>
                </a:solidFill>
                <a:latin typeface="Bitstream Charter"/>
                <a:ea typeface="Bitstream Charter"/>
                <a:cs typeface="Bitstream Charter"/>
              </a:defRPr>
            </a:pPr>
            <a:r>
              <a:rPr sz="1800" dirty="0">
                <a:solidFill>
                  <a:srgbClr val="172B3A"/>
                </a:solidFill>
                <a:latin typeface="Arial" panose="020B0604020202020204" pitchFamily="34" charset="0"/>
                <a:ea typeface="Bitstream Charter"/>
                <a:cs typeface="Arial" panose="020B0604020202020204" pitchFamily="34" charset="0"/>
              </a:rPr>
              <a:t>NICE NG209 recommends prevention and person-</a:t>
            </a:r>
            <a:r>
              <a:rPr sz="1800" dirty="0" err="1">
                <a:solidFill>
                  <a:srgbClr val="172B3A"/>
                </a:solidFill>
                <a:latin typeface="Arial" panose="020B0604020202020204" pitchFamily="34" charset="0"/>
                <a:ea typeface="Bitstream Charter"/>
                <a:cs typeface="Arial" panose="020B0604020202020204" pitchFamily="34" charset="0"/>
              </a:rPr>
              <a:t>centred</a:t>
            </a:r>
            <a:r>
              <a:rPr sz="1800" dirty="0">
                <a:solidFill>
                  <a:srgbClr val="172B3A"/>
                </a:solidFill>
                <a:latin typeface="Arial" panose="020B0604020202020204" pitchFamily="34" charset="0"/>
                <a:ea typeface="Bitstream Charter"/>
                <a:cs typeface="Arial" panose="020B0604020202020204" pitchFamily="34" charset="0"/>
              </a:rPr>
              <a:t> support for tobacco dependence.</a:t>
            </a:r>
          </a:p>
          <a:p>
            <a:pPr marL="228600" indent="-101600">
              <a:spcAft>
                <a:spcPts val="500"/>
              </a:spcAft>
              <a:buChar char="•"/>
              <a:defRPr sz="1275">
                <a:solidFill>
                  <a:srgbClr val="172B3A"/>
                </a:solidFill>
                <a:latin typeface="Bitstream Charter"/>
                <a:ea typeface="Bitstream Charter"/>
                <a:cs typeface="Bitstream Charter"/>
              </a:defRPr>
            </a:pPr>
            <a:r>
              <a:rPr sz="1800" dirty="0">
                <a:solidFill>
                  <a:srgbClr val="172B3A"/>
                </a:solidFill>
                <a:latin typeface="Arial" panose="020B0604020202020204" pitchFamily="34" charset="0"/>
                <a:ea typeface="Bitstream Charter"/>
                <a:cs typeface="Arial" panose="020B0604020202020204" pitchFamily="34" charset="0"/>
              </a:rPr>
              <a:t>The NHS states that nicotine vaping is not risk-free and that non-smokers should not vape.</a:t>
            </a:r>
          </a:p>
          <a:p>
            <a:pPr marL="228600" indent="-101600">
              <a:spcAft>
                <a:spcPts val="500"/>
              </a:spcAft>
              <a:buChar char="•"/>
              <a:defRPr sz="1275">
                <a:solidFill>
                  <a:srgbClr val="172B3A"/>
                </a:solidFill>
                <a:latin typeface="Bitstream Charter"/>
                <a:ea typeface="Bitstream Charter"/>
                <a:cs typeface="Bitstream Charter"/>
              </a:defRPr>
            </a:pPr>
            <a:r>
              <a:rPr sz="1800" dirty="0">
                <a:solidFill>
                  <a:srgbClr val="172B3A"/>
                </a:solidFill>
                <a:latin typeface="Arial" panose="020B0604020202020204" pitchFamily="34" charset="0"/>
                <a:ea typeface="Bitstream Charter"/>
                <a:cs typeface="Arial" panose="020B0604020202020204" pitchFamily="34" charset="0"/>
              </a:rPr>
              <a:t>For adults who smoke, switching completely from cigarettes to vaping can reduce exposure to many toxic chemicals while they work towards stopping smoking.</a:t>
            </a:r>
          </a:p>
        </p:txBody>
      </p:sp>
      <p:sp>
        <p:nvSpPr>
          <p:cNvPr id="7" name="local-surface">
            <a:extLst>
              <a:ext uri="{FF2B5EF4-FFF2-40B4-BE49-F238E27FC236}">
                <a16:creationId xmlns:a16="http://schemas.microsoft.com/office/drawing/2014/main" id="{21543555-812D-4D12-A55A-6AC1DD96C731}"/>
              </a:ext>
            </a:extLst>
          </p:cNvPr>
          <p:cNvSpPr>
            <a:spLocks noGrp="1"/>
          </p:cNvSpPr>
          <p:nvPr/>
        </p:nvSpPr>
        <p:spPr>
          <a:xfrm>
            <a:off x="3935835" y="1885950"/>
            <a:ext cx="3333750" cy="3638550"/>
          </a:xfrm>
          <a:prstGeom prst="roundRect">
            <a:avLst>
              <a:gd name="adj" fmla="val 3429"/>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local-heading">
            <a:extLst>
              <a:ext uri="{FF2B5EF4-FFF2-40B4-BE49-F238E27FC236}">
                <a16:creationId xmlns:a16="http://schemas.microsoft.com/office/drawing/2014/main" id="{64ED7796-4B46-421A-96D8-641193C481D9}"/>
              </a:ext>
            </a:extLst>
          </p:cNvPr>
          <p:cNvSpPr>
            <a:spLocks noGrp="1"/>
          </p:cNvSpPr>
          <p:nvPr/>
        </p:nvSpPr>
        <p:spPr>
          <a:xfrm>
            <a:off x="4470156" y="1504950"/>
            <a:ext cx="2476500" cy="342900"/>
          </a:xfrm>
          <a:prstGeom prst="rect">
            <a:avLst/>
          </a:prstGeom>
          <a:noFill/>
          <a:ln w="0">
            <a:noFill/>
            <a:prstDash val="solid"/>
          </a:ln>
        </p:spPr>
        <p:txBody>
          <a:bodyPr>
            <a:noAutofit/>
          </a:bodyPr>
          <a:lstStyle/>
          <a:p>
            <a:pPr>
              <a:defRPr sz="1875" b="1">
                <a:solidFill>
                  <a:srgbClr val="102A43"/>
                </a:solidFill>
                <a:latin typeface="Bitstream Charter"/>
                <a:ea typeface="Bitstream Charter"/>
                <a:cs typeface="Bitstream Charter"/>
              </a:defRPr>
            </a:pPr>
            <a:r>
              <a:rPr sz="1875" b="1" dirty="0">
                <a:solidFill>
                  <a:srgbClr val="102A43"/>
                </a:solidFill>
                <a:latin typeface="Arial" panose="020B0604020202020204" pitchFamily="34" charset="0"/>
                <a:ea typeface="Bitstream Charter"/>
                <a:cs typeface="Arial" panose="020B0604020202020204" pitchFamily="34" charset="0"/>
              </a:rPr>
              <a:t>Local opportunity</a:t>
            </a:r>
          </a:p>
        </p:txBody>
      </p:sp>
      <p:sp>
        <p:nvSpPr>
          <p:cNvPr id="9" name="local-bullets">
            <a:extLst>
              <a:ext uri="{FF2B5EF4-FFF2-40B4-BE49-F238E27FC236}">
                <a16:creationId xmlns:a16="http://schemas.microsoft.com/office/drawing/2014/main" id="{F09C28FB-B3AB-4C0D-B07E-6A3A729F52DC}"/>
              </a:ext>
            </a:extLst>
          </p:cNvPr>
          <p:cNvSpPr>
            <a:spLocks noGrp="1"/>
          </p:cNvSpPr>
          <p:nvPr/>
        </p:nvSpPr>
        <p:spPr>
          <a:xfrm>
            <a:off x="3909466" y="1984131"/>
            <a:ext cx="3333749" cy="2296258"/>
          </a:xfrm>
          <a:prstGeom prst="rect">
            <a:avLst/>
          </a:prstGeom>
          <a:noFill/>
          <a:ln w="0">
            <a:noFill/>
            <a:prstDash val="solid"/>
          </a:ln>
        </p:spPr>
        <p:txBody>
          <a:bodyPr>
            <a:noAutofit/>
          </a:bodyPr>
          <a:lstStyle/>
          <a:p>
            <a:pPr marL="228600" indent="-101600">
              <a:spcAft>
                <a:spcPts val="500"/>
              </a:spcAft>
              <a:buChar char="•"/>
              <a:defRPr sz="1275">
                <a:solidFill>
                  <a:srgbClr val="172B3A"/>
                </a:solidFill>
                <a:latin typeface="Bitstream Charter"/>
                <a:ea typeface="Bitstream Charter"/>
                <a:cs typeface="Bitstream Charter"/>
              </a:defRPr>
            </a:pPr>
            <a:r>
              <a:rPr sz="1800" dirty="0">
                <a:latin typeface="Arial"/>
              </a:rPr>
              <a:t>Birmingham offers 12 weeks of stop-smoking advice and access to treatments such as NRT or e-cigarettes.
Young adults need flexible, evening-friendly support around study, employment, travel and social life.
Peer-led support can make help visible before dependence becomes established.</a:t>
            </a:r>
          </a:p>
        </p:txBody>
      </p:sp>
      <p:sp>
        <p:nvSpPr>
          <p:cNvPr id="10" name="campaign-position">
            <a:extLst>
              <a:ext uri="{FF2B5EF4-FFF2-40B4-BE49-F238E27FC236}">
                <a16:creationId xmlns:a16="http://schemas.microsoft.com/office/drawing/2014/main" id="{514FAB5C-FBF7-491A-912C-979A24609D19}"/>
              </a:ext>
            </a:extLst>
          </p:cNvPr>
          <p:cNvSpPr>
            <a:spLocks noGrp="1"/>
          </p:cNvSpPr>
          <p:nvPr/>
        </p:nvSpPr>
        <p:spPr>
          <a:xfrm>
            <a:off x="7434086" y="1885950"/>
            <a:ext cx="4111134" cy="3638550"/>
          </a:xfrm>
          <a:prstGeom prst="roundRect">
            <a:avLst>
              <a:gd name="adj" fmla="val 3141"/>
            </a:avLst>
          </a:prstGeom>
          <a:solidFill>
            <a:srgbClr val="102A43"/>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11" name="position-heading">
            <a:extLst>
              <a:ext uri="{FF2B5EF4-FFF2-40B4-BE49-F238E27FC236}">
                <a16:creationId xmlns:a16="http://schemas.microsoft.com/office/drawing/2014/main" id="{8999313F-985F-4126-9D91-5D4843FB4C6F}"/>
              </a:ext>
            </a:extLst>
          </p:cNvPr>
          <p:cNvSpPr>
            <a:spLocks noGrp="1"/>
          </p:cNvSpPr>
          <p:nvPr/>
        </p:nvSpPr>
        <p:spPr>
          <a:xfrm>
            <a:off x="8113835" y="1485900"/>
            <a:ext cx="2876550" cy="323850"/>
          </a:xfrm>
          <a:prstGeom prst="rect">
            <a:avLst/>
          </a:prstGeom>
          <a:noFill/>
          <a:ln w="0">
            <a:noFill/>
            <a:prstDash val="solid"/>
          </a:ln>
        </p:spPr>
        <p:txBody>
          <a:bodyPr>
            <a:noAutofit/>
          </a:bodyPr>
          <a:lstStyle/>
          <a:p>
            <a:pPr>
              <a:defRPr sz="1875" b="1">
                <a:solidFill>
                  <a:srgbClr val="FFFFFF"/>
                </a:solidFill>
                <a:latin typeface="Bitstream Charter"/>
                <a:ea typeface="Bitstream Charter"/>
                <a:cs typeface="Bitstream Charter"/>
              </a:defRPr>
            </a:pPr>
            <a:r>
              <a:rPr sz="1875" b="1" dirty="0">
                <a:highlight>
                  <a:srgbClr val="000000"/>
                </a:highlight>
                <a:latin typeface="Arial" panose="020B0604020202020204" pitchFamily="34" charset="0"/>
                <a:ea typeface="Bitstream Charter"/>
                <a:cs typeface="Arial" panose="020B0604020202020204" pitchFamily="34" charset="0"/>
              </a:rPr>
              <a:t>Campaign position</a:t>
            </a:r>
          </a:p>
        </p:txBody>
      </p:sp>
      <p:sp>
        <p:nvSpPr>
          <p:cNvPr id="12" name="position-text">
            <a:extLst>
              <a:ext uri="{FF2B5EF4-FFF2-40B4-BE49-F238E27FC236}">
                <a16:creationId xmlns:a16="http://schemas.microsoft.com/office/drawing/2014/main" id="{4FAAB771-DAA6-428C-BFE7-669426AD509F}"/>
              </a:ext>
            </a:extLst>
          </p:cNvPr>
          <p:cNvSpPr>
            <a:spLocks noGrp="1"/>
          </p:cNvSpPr>
          <p:nvPr/>
        </p:nvSpPr>
        <p:spPr>
          <a:xfrm>
            <a:off x="7537205" y="1895475"/>
            <a:ext cx="3861289" cy="1809750"/>
          </a:xfrm>
          <a:prstGeom prst="rect">
            <a:avLst/>
          </a:prstGeom>
          <a:noFill/>
          <a:ln w="0">
            <a:noFill/>
            <a:prstDash val="solid"/>
          </a:ln>
        </p:spPr>
        <p:txBody>
          <a:bodyPr>
            <a:noAutofit/>
          </a:bodyPr>
          <a:lstStyle/>
          <a:p>
            <a:pPr>
              <a:defRPr sz="1650">
                <a:solidFill>
                  <a:srgbClr val="FFFFFF"/>
                </a:solidFill>
                <a:latin typeface="Bitstream Charter"/>
                <a:ea typeface="Bitstream Charter"/>
                <a:cs typeface="Bitstream Charter"/>
              </a:defRPr>
            </a:pPr>
            <a:r>
              <a:rPr sz="1800" dirty="0">
                <a:latin typeface="Arial"/>
              </a:rPr>
              <a:t>Support people who smoke to quit tobacco safely.
Help non-smokers and exclusive vapers avoid or end nicotine dependence.
Never shame people for using nicotine.
Smoking causes the greatest known harm; vaping is not risk-free and can maintain nicotine dependence.</a:t>
            </a:r>
          </a:p>
        </p:txBody>
      </p:sp>
      <p:sp>
        <p:nvSpPr>
          <p:cNvPr id="13" name="citation">
            <a:extLst>
              <a:ext uri="{FF2B5EF4-FFF2-40B4-BE49-F238E27FC236}">
                <a16:creationId xmlns:a16="http://schemas.microsoft.com/office/drawing/2014/main" id="{6A9A8C91-31A8-4910-BA24-E800E5D000E3}"/>
              </a:ext>
            </a:extLst>
          </p:cNvPr>
          <p:cNvSpPr>
            <a:spLocks noGrp="1"/>
          </p:cNvSpPr>
          <p:nvPr/>
        </p:nvSpPr>
        <p:spPr>
          <a:xfrm>
            <a:off x="609600" y="5715000"/>
            <a:ext cx="8763000" cy="209550"/>
          </a:xfrm>
          <a:prstGeom prst="rect">
            <a:avLst/>
          </a:prstGeom>
          <a:noFill/>
          <a:ln w="0">
            <a:noFill/>
            <a:prstDash val="solid"/>
          </a:ln>
        </p:spPr>
        <p:txBody>
          <a:bodyPr>
            <a:noAutofit/>
          </a:bodyPr>
          <a:lstStyle/>
          <a:p>
            <a:r>
              <a:rPr sz="1800">
                <a:latin typeface="Arial"/>
              </a:rPr>
              <a:t>(NICE, 2025; NHS, 2025a; Birmingham City Council, 2025; Department of Health and Social Care, 2023; Lindson et al., 2026; OHID, 2022)</a:t>
            </a:r>
          </a:p>
        </p:txBody>
      </p:sp>
      <p:sp>
        <p:nvSpPr>
          <p:cNvPr id="14" name="footer">
            <a:extLst>
              <a:ext uri="{FF2B5EF4-FFF2-40B4-BE49-F238E27FC236}">
                <a16:creationId xmlns:a16="http://schemas.microsoft.com/office/drawing/2014/main" id="{ABFF8FF5-57FB-473E-91A9-E959FCA8AFA1}"/>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5" name="speaker">
            <a:extLst>
              <a:ext uri="{FF2B5EF4-FFF2-40B4-BE49-F238E27FC236}">
                <a16:creationId xmlns:a16="http://schemas.microsoft.com/office/drawing/2014/main" id="{2C6E1B24-7957-4CCC-A34E-1A4E324BEA9B}"/>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16" name="page">
            <a:extLst>
              <a:ext uri="{FF2B5EF4-FFF2-40B4-BE49-F238E27FC236}">
                <a16:creationId xmlns:a16="http://schemas.microsoft.com/office/drawing/2014/main" id="{645900EC-C608-43A5-8D24-A7E2E7986ED7}"/>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3</a:t>
            </a:r>
          </a:p>
        </p:txBody>
      </p:sp>
    </p:spTree>
    <p:extLst>
      <p:ext uri="{BB962C8B-B14F-4D97-AF65-F5344CB8AC3E}">
        <p14:creationId xmlns:p14="http://schemas.microsoft.com/office/powerpoint/2010/main" val="1455948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18" name="title">
            <a:extLst>
              <a:ext uri="{FF2B5EF4-FFF2-40B4-BE49-F238E27FC236}">
                <a16:creationId xmlns:a16="http://schemas.microsoft.com/office/drawing/2014/main" id="{B47C1B66-7EEA-4D5A-955B-1A679D949C82}"/>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Young adults remain a priority group</a:t>
            </a:r>
          </a:p>
        </p:txBody>
      </p:sp>
      <p:sp>
        <p:nvSpPr>
          <p:cNvPr id="2" name="subtitle">
            <a:extLst>
              <a:ext uri="{FF2B5EF4-FFF2-40B4-BE49-F238E27FC236}">
                <a16:creationId xmlns:a16="http://schemas.microsoft.com/office/drawing/2014/main" id="{7ECF03B0-3425-481D-984D-8406189738B2}"/>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dirty="0">
                <a:solidFill>
                  <a:srgbClr val="5C6B73"/>
                </a:solidFill>
                <a:latin typeface="Arial" panose="020B0604020202020204" pitchFamily="34" charset="0"/>
                <a:ea typeface="Bitstream Charter"/>
                <a:cs typeface="Arial" panose="020B0604020202020204" pitchFamily="34" charset="0"/>
              </a:rPr>
              <a:t>The </a:t>
            </a:r>
            <a:r>
              <a:rPr lang="en-GB" sz="1800" dirty="0">
                <a:solidFill>
                  <a:srgbClr val="5C6B73"/>
                </a:solidFill>
                <a:latin typeface="Arial" panose="020B0604020202020204" pitchFamily="34" charset="0"/>
                <a:ea typeface="Bitstream Charter"/>
                <a:cs typeface="Arial" panose="020B0604020202020204" pitchFamily="34" charset="0"/>
              </a:rPr>
              <a:t>nearest and suitable</a:t>
            </a:r>
            <a:r>
              <a:rPr sz="1800" dirty="0">
                <a:solidFill>
                  <a:srgbClr val="5C6B73"/>
                </a:solidFill>
                <a:latin typeface="Arial" panose="020B0604020202020204" pitchFamily="34" charset="0"/>
                <a:ea typeface="Bitstream Charter"/>
                <a:cs typeface="Arial" panose="020B0604020202020204" pitchFamily="34" charset="0"/>
              </a:rPr>
              <a:t> available official age bands show substantial nicotine-product use</a:t>
            </a:r>
          </a:p>
        </p:txBody>
      </p:sp>
      <p:sp>
        <p:nvSpPr>
          <p:cNvPr id="3" name="Rectangle 2">
            <a:extLst>
              <a:ext uri="{FF2B5EF4-FFF2-40B4-BE49-F238E27FC236}">
                <a16:creationId xmlns:a16="http://schemas.microsoft.com/office/drawing/2014/main" id="{CF1A6E96-D0BF-45D0-9B6C-2A758CBE0B0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stat-card">
            <a:extLst>
              <a:ext uri="{FF2B5EF4-FFF2-40B4-BE49-F238E27FC236}">
                <a16:creationId xmlns:a16="http://schemas.microsoft.com/office/drawing/2014/main" id="{9DA0846E-D955-4F46-AB3A-036F3B649610}"/>
              </a:ext>
            </a:extLst>
          </p:cNvPr>
          <p:cNvSpPr>
            <a:spLocks noGrp="1"/>
          </p:cNvSpPr>
          <p:nvPr/>
        </p:nvSpPr>
        <p:spPr>
          <a:xfrm>
            <a:off x="609600" y="1714500"/>
            <a:ext cx="2895600" cy="3238500"/>
          </a:xfrm>
          <a:prstGeom prst="roundRect">
            <a:avLst>
              <a:gd name="adj" fmla="val 3947"/>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stat-value">
            <a:extLst>
              <a:ext uri="{FF2B5EF4-FFF2-40B4-BE49-F238E27FC236}">
                <a16:creationId xmlns:a16="http://schemas.microsoft.com/office/drawing/2014/main" id="{0D33A573-3206-4067-831A-902204E256C6}"/>
              </a:ext>
            </a:extLst>
          </p:cNvPr>
          <p:cNvSpPr>
            <a:spLocks noGrp="1"/>
          </p:cNvSpPr>
          <p:nvPr/>
        </p:nvSpPr>
        <p:spPr>
          <a:xfrm>
            <a:off x="857250" y="2019300"/>
            <a:ext cx="2381250" cy="704850"/>
          </a:xfrm>
          <a:prstGeom prst="rect">
            <a:avLst/>
          </a:prstGeom>
          <a:noFill/>
          <a:ln w="0">
            <a:noFill/>
            <a:prstDash val="solid"/>
          </a:ln>
        </p:spPr>
        <p:txBody>
          <a:bodyPr>
            <a:noAutofit/>
          </a:bodyPr>
          <a:lstStyle/>
          <a:p>
            <a:pPr algn="ctr">
              <a:defRPr sz="4350" b="1">
                <a:solidFill>
                  <a:srgbClr val="007C83"/>
                </a:solidFill>
                <a:latin typeface="Bitstream Charter"/>
                <a:ea typeface="Bitstream Charter"/>
                <a:cs typeface="Bitstream Charter"/>
              </a:defRPr>
            </a:pPr>
            <a:r>
              <a:rPr sz="4350" b="1">
                <a:solidFill>
                  <a:srgbClr val="007C83"/>
                </a:solidFill>
                <a:latin typeface="Arial" panose="020B0604020202020204" pitchFamily="34" charset="0"/>
                <a:ea typeface="Bitstream Charter"/>
                <a:cs typeface="Arial" panose="020B0604020202020204" pitchFamily="34" charset="0"/>
              </a:rPr>
              <a:t>13.0%</a:t>
            </a:r>
          </a:p>
        </p:txBody>
      </p:sp>
      <p:sp>
        <p:nvSpPr>
          <p:cNvPr id="6" name="stat-label">
            <a:extLst>
              <a:ext uri="{FF2B5EF4-FFF2-40B4-BE49-F238E27FC236}">
                <a16:creationId xmlns:a16="http://schemas.microsoft.com/office/drawing/2014/main" id="{EE1E51D5-AA35-418B-9B75-B09DFEDF15E6}"/>
              </a:ext>
            </a:extLst>
          </p:cNvPr>
          <p:cNvSpPr>
            <a:spLocks noGrp="1"/>
          </p:cNvSpPr>
          <p:nvPr/>
        </p:nvSpPr>
        <p:spPr>
          <a:xfrm>
            <a:off x="876299" y="2857500"/>
            <a:ext cx="2473569" cy="1028700"/>
          </a:xfrm>
          <a:prstGeom prst="rect">
            <a:avLst/>
          </a:prstGeom>
          <a:noFill/>
          <a:ln w="0">
            <a:noFill/>
            <a:prstDash val="solid"/>
          </a:ln>
        </p:spPr>
        <p:txBody>
          <a:bodyPr>
            <a:noAutofit/>
          </a:bodyPr>
          <a:lstStyle/>
          <a:p>
            <a:pPr algn="ctr">
              <a:defRPr sz="135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of 16–2</a:t>
            </a:r>
            <a:r>
              <a:rPr lang="en-GB" sz="1800" b="1" dirty="0">
                <a:solidFill>
                  <a:srgbClr val="102A43"/>
                </a:solidFill>
                <a:latin typeface="Arial" panose="020B0604020202020204" pitchFamily="34" charset="0"/>
                <a:ea typeface="Bitstream Charter"/>
                <a:cs typeface="Arial" panose="020B0604020202020204" pitchFamily="34" charset="0"/>
              </a:rPr>
              <a:t>5 </a:t>
            </a:r>
            <a:r>
              <a:rPr sz="1800" b="1" dirty="0">
                <a:solidFill>
                  <a:srgbClr val="102A43"/>
                </a:solidFill>
                <a:latin typeface="Arial" panose="020B0604020202020204" pitchFamily="34" charset="0"/>
                <a:ea typeface="Bitstream Charter"/>
                <a:cs typeface="Arial" panose="020B0604020202020204" pitchFamily="34" charset="0"/>
              </a:rPr>
              <a:t>year</a:t>
            </a:r>
            <a:r>
              <a:rPr lang="en-GB" sz="1800" b="1" dirty="0">
                <a:solidFill>
                  <a:srgbClr val="102A43"/>
                </a:solidFill>
                <a:latin typeface="Arial" panose="020B0604020202020204" pitchFamily="34" charset="0"/>
                <a:ea typeface="Bitstream Charter"/>
                <a:cs typeface="Arial" panose="020B0604020202020204" pitchFamily="34" charset="0"/>
              </a:rPr>
              <a:t>s </a:t>
            </a:r>
            <a:r>
              <a:rPr sz="1800" b="1" dirty="0">
                <a:solidFill>
                  <a:srgbClr val="102A43"/>
                </a:solidFill>
                <a:latin typeface="Arial" panose="020B0604020202020204" pitchFamily="34" charset="0"/>
                <a:ea typeface="Bitstream Charter"/>
                <a:cs typeface="Arial" panose="020B0604020202020204" pitchFamily="34" charset="0"/>
              </a:rPr>
              <a:t>old in Great Britain used an e-cigarette daily or occasionally in 2024</a:t>
            </a:r>
          </a:p>
        </p:txBody>
      </p:sp>
      <p:sp>
        <p:nvSpPr>
          <p:cNvPr id="7" name="stat-source">
            <a:extLst>
              <a:ext uri="{FF2B5EF4-FFF2-40B4-BE49-F238E27FC236}">
                <a16:creationId xmlns:a16="http://schemas.microsoft.com/office/drawing/2014/main" id="{753AAF99-6E03-4710-A1F3-F44E28BC8303}"/>
              </a:ext>
            </a:extLst>
          </p:cNvPr>
          <p:cNvSpPr>
            <a:spLocks noGrp="1"/>
          </p:cNvSpPr>
          <p:nvPr/>
        </p:nvSpPr>
        <p:spPr>
          <a:xfrm>
            <a:off x="762000" y="4552950"/>
            <a:ext cx="2362200" cy="228600"/>
          </a:xfrm>
          <a:prstGeom prst="rect">
            <a:avLst/>
          </a:prstGeom>
          <a:noFill/>
          <a:ln w="0">
            <a:noFill/>
            <a:prstDash val="solid"/>
          </a:ln>
        </p:spPr>
        <p:txBody>
          <a:bodyPr>
            <a:noAutofit/>
          </a:bodyPr>
          <a:lstStyle/>
          <a:p>
            <a:r>
              <a:rPr sz="1800" dirty="0">
                <a:latin typeface="Arial"/>
              </a:rPr>
              <a:t>ONS, 2025</a:t>
            </a:r>
          </a:p>
        </p:txBody>
      </p:sp>
      <p:sp>
        <p:nvSpPr>
          <p:cNvPr id="8" name="stat-card">
            <a:extLst>
              <a:ext uri="{FF2B5EF4-FFF2-40B4-BE49-F238E27FC236}">
                <a16:creationId xmlns:a16="http://schemas.microsoft.com/office/drawing/2014/main" id="{A5BB1464-8F70-4B23-AC6A-977335FD438F}"/>
              </a:ext>
            </a:extLst>
          </p:cNvPr>
          <p:cNvSpPr>
            <a:spLocks noGrp="1"/>
          </p:cNvSpPr>
          <p:nvPr/>
        </p:nvSpPr>
        <p:spPr>
          <a:xfrm>
            <a:off x="3733800" y="1714500"/>
            <a:ext cx="2895600" cy="3238500"/>
          </a:xfrm>
          <a:prstGeom prst="roundRect">
            <a:avLst>
              <a:gd name="adj" fmla="val 3947"/>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stat-value">
            <a:extLst>
              <a:ext uri="{FF2B5EF4-FFF2-40B4-BE49-F238E27FC236}">
                <a16:creationId xmlns:a16="http://schemas.microsoft.com/office/drawing/2014/main" id="{86B7732C-FAB7-41D7-AB2F-7B47B8114BA0}"/>
              </a:ext>
            </a:extLst>
          </p:cNvPr>
          <p:cNvSpPr>
            <a:spLocks noGrp="1"/>
          </p:cNvSpPr>
          <p:nvPr/>
        </p:nvSpPr>
        <p:spPr>
          <a:xfrm>
            <a:off x="3981450" y="2019300"/>
            <a:ext cx="2381250" cy="704850"/>
          </a:xfrm>
          <a:prstGeom prst="rect">
            <a:avLst/>
          </a:prstGeom>
          <a:noFill/>
          <a:ln w="0">
            <a:noFill/>
            <a:prstDash val="solid"/>
          </a:ln>
        </p:spPr>
        <p:txBody>
          <a:bodyPr>
            <a:noAutofit/>
          </a:bodyPr>
          <a:lstStyle/>
          <a:p>
            <a:pPr algn="ctr">
              <a:defRPr sz="4350" b="1">
                <a:solidFill>
                  <a:srgbClr val="F26B5B"/>
                </a:solidFill>
                <a:latin typeface="Bitstream Charter"/>
                <a:ea typeface="Bitstream Charter"/>
                <a:cs typeface="Bitstream Charter"/>
              </a:defRPr>
            </a:pPr>
            <a:r>
              <a:rPr sz="4350" b="1">
                <a:solidFill>
                  <a:srgbClr val="F26B5B"/>
                </a:solidFill>
                <a:latin typeface="Arial" panose="020B0604020202020204" pitchFamily="34" charset="0"/>
                <a:ea typeface="Bitstream Charter"/>
                <a:cs typeface="Arial" panose="020B0604020202020204" pitchFamily="34" charset="0"/>
              </a:rPr>
              <a:t>8.1%</a:t>
            </a:r>
          </a:p>
        </p:txBody>
      </p:sp>
      <p:sp>
        <p:nvSpPr>
          <p:cNvPr id="10" name="stat-label">
            <a:extLst>
              <a:ext uri="{FF2B5EF4-FFF2-40B4-BE49-F238E27FC236}">
                <a16:creationId xmlns:a16="http://schemas.microsoft.com/office/drawing/2014/main" id="{3744D045-7C21-4BC2-B9ED-38AC4F05EFFA}"/>
              </a:ext>
            </a:extLst>
          </p:cNvPr>
          <p:cNvSpPr>
            <a:spLocks noGrp="1"/>
          </p:cNvSpPr>
          <p:nvPr/>
        </p:nvSpPr>
        <p:spPr>
          <a:xfrm>
            <a:off x="4000500" y="2857500"/>
            <a:ext cx="2362200" cy="1028700"/>
          </a:xfrm>
          <a:prstGeom prst="rect">
            <a:avLst/>
          </a:prstGeom>
          <a:noFill/>
          <a:ln w="0">
            <a:noFill/>
            <a:prstDash val="solid"/>
          </a:ln>
        </p:spPr>
        <p:txBody>
          <a:bodyPr>
            <a:noAutofit/>
          </a:bodyPr>
          <a:lstStyle/>
          <a:p>
            <a:pPr algn="ctr">
              <a:defRPr sz="135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of 18–2</a:t>
            </a:r>
            <a:r>
              <a:rPr lang="en-GB" sz="1800" b="1" dirty="0">
                <a:solidFill>
                  <a:srgbClr val="102A43"/>
                </a:solidFill>
                <a:latin typeface="Arial" panose="020B0604020202020204" pitchFamily="34" charset="0"/>
                <a:ea typeface="Bitstream Charter"/>
                <a:cs typeface="Arial" panose="020B0604020202020204" pitchFamily="34" charset="0"/>
              </a:rPr>
              <a:t>5 </a:t>
            </a:r>
            <a:r>
              <a:rPr sz="1800" b="1" dirty="0">
                <a:solidFill>
                  <a:srgbClr val="102A43"/>
                </a:solidFill>
                <a:latin typeface="Arial" panose="020B0604020202020204" pitchFamily="34" charset="0"/>
                <a:ea typeface="Bitstream Charter"/>
                <a:cs typeface="Arial" panose="020B0604020202020204" pitchFamily="34" charset="0"/>
              </a:rPr>
              <a:t>year</a:t>
            </a:r>
            <a:r>
              <a:rPr lang="en-GB" sz="1800" b="1" dirty="0">
                <a:solidFill>
                  <a:srgbClr val="102A43"/>
                </a:solidFill>
                <a:latin typeface="Arial" panose="020B0604020202020204" pitchFamily="34" charset="0"/>
                <a:ea typeface="Bitstream Charter"/>
                <a:cs typeface="Arial" panose="020B0604020202020204" pitchFamily="34" charset="0"/>
              </a:rPr>
              <a:t>s </a:t>
            </a:r>
            <a:r>
              <a:rPr sz="1800" b="1" dirty="0">
                <a:solidFill>
                  <a:srgbClr val="102A43"/>
                </a:solidFill>
                <a:latin typeface="Arial" panose="020B0604020202020204" pitchFamily="34" charset="0"/>
                <a:ea typeface="Bitstream Charter"/>
                <a:cs typeface="Arial" panose="020B0604020202020204" pitchFamily="34" charset="0"/>
              </a:rPr>
              <a:t>old in the UK smoked cigarettes in 2024</a:t>
            </a:r>
          </a:p>
        </p:txBody>
      </p:sp>
      <p:sp>
        <p:nvSpPr>
          <p:cNvPr id="11" name="stat-source">
            <a:extLst>
              <a:ext uri="{FF2B5EF4-FFF2-40B4-BE49-F238E27FC236}">
                <a16:creationId xmlns:a16="http://schemas.microsoft.com/office/drawing/2014/main" id="{AF88CE6D-1001-463B-8560-173087D44782}"/>
              </a:ext>
            </a:extLst>
          </p:cNvPr>
          <p:cNvSpPr>
            <a:spLocks noGrp="1"/>
          </p:cNvSpPr>
          <p:nvPr/>
        </p:nvSpPr>
        <p:spPr>
          <a:xfrm>
            <a:off x="4000500" y="4324350"/>
            <a:ext cx="2362200" cy="228600"/>
          </a:xfrm>
          <a:prstGeom prst="rect">
            <a:avLst/>
          </a:prstGeom>
          <a:noFill/>
          <a:ln w="0">
            <a:noFill/>
            <a:prstDash val="solid"/>
          </a:ln>
        </p:spPr>
        <p:txBody>
          <a:bodyPr>
            <a:noAutofit/>
          </a:bodyPr>
          <a:lstStyle/>
          <a:p>
            <a:r>
              <a:rPr sz="1800" dirty="0">
                <a:latin typeface="Arial"/>
              </a:rPr>
              <a:t>ONS, 2025; OHID, 2025</a:t>
            </a:r>
          </a:p>
        </p:txBody>
      </p:sp>
      <p:graphicFrame>
        <p:nvGraphicFramePr>
          <p:cNvPr id="29" name="Chart"/>
          <p:cNvGraphicFramePr/>
          <p:nvPr>
            <p:extLst>
              <p:ext uri="{D42A27DB-BD31-4B8C-83A1-F6EECF244321}">
                <p14:modId xmlns:p14="http://schemas.microsoft.com/office/powerpoint/2010/main" val="1912575020"/>
              </p:ext>
            </p:extLst>
          </p:nvPr>
        </p:nvGraphicFramePr>
        <p:xfrm>
          <a:off x="7086600" y="1695450"/>
          <a:ext cx="4495800" cy="2952750"/>
        </p:xfrm>
        <a:graphic>
          <a:graphicData uri="http://schemas.openxmlformats.org/drawingml/2006/chart">
            <c:chart xmlns:c="http://schemas.openxmlformats.org/drawingml/2006/chart" xmlns:r="http://schemas.openxmlformats.org/officeDocument/2006/relationships" r:id="rId3"/>
          </a:graphicData>
        </a:graphic>
      </p:graphicFrame>
      <p:sp>
        <p:nvSpPr>
          <p:cNvPr id="13" name="interpretation">
            <a:extLst>
              <a:ext uri="{FF2B5EF4-FFF2-40B4-BE49-F238E27FC236}">
                <a16:creationId xmlns:a16="http://schemas.microsoft.com/office/drawing/2014/main" id="{AB96BA0E-F2B8-44CD-894C-49F764499777}"/>
              </a:ext>
            </a:extLst>
          </p:cNvPr>
          <p:cNvSpPr>
            <a:spLocks noGrp="1"/>
          </p:cNvSpPr>
          <p:nvPr/>
        </p:nvSpPr>
        <p:spPr>
          <a:xfrm>
            <a:off x="628650" y="5162550"/>
            <a:ext cx="10972800" cy="1162050"/>
          </a:xfrm>
          <a:prstGeom prst="roundRect">
            <a:avLst>
              <a:gd name="adj" fmla="val 1818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interpretation-text">
            <a:extLst>
              <a:ext uri="{FF2B5EF4-FFF2-40B4-BE49-F238E27FC236}">
                <a16:creationId xmlns:a16="http://schemas.microsoft.com/office/drawing/2014/main" id="{13CCF15E-C615-4724-AA70-59A7EA2DF215}"/>
              </a:ext>
            </a:extLst>
          </p:cNvPr>
          <p:cNvSpPr>
            <a:spLocks noGrp="1"/>
          </p:cNvSpPr>
          <p:nvPr/>
        </p:nvSpPr>
        <p:spPr>
          <a:xfrm>
            <a:off x="876299" y="5267325"/>
            <a:ext cx="10515600" cy="323850"/>
          </a:xfrm>
          <a:prstGeom prst="rect">
            <a:avLst/>
          </a:prstGeom>
          <a:noFill/>
          <a:ln w="0">
            <a:noFill/>
            <a:prstDash val="solid"/>
          </a:ln>
        </p:spPr>
        <p:txBody>
          <a:bodyPr>
            <a:noAutofit/>
          </a:bodyPr>
          <a:lstStyle/>
          <a:p>
            <a:pPr algn="ctr">
              <a:defRPr sz="1050">
                <a:solidFill>
                  <a:srgbClr val="5C6B73"/>
                </a:solidFill>
                <a:latin typeface="Bitstream Charter"/>
                <a:ea typeface="Bitstream Charter"/>
                <a:cs typeface="Bitstream Charter"/>
              </a:defRPr>
            </a:pPr>
            <a:r>
              <a:rPr sz="1800" dirty="0">
                <a:latin typeface="Arial"/>
              </a:rPr>
              <a:t>Different surveys and populations mean these figures provide context rather than a direct comparison. The campaign avoids scare tactics and focuses on accurate information and realistic support. (ONS, 2025; OHID, 2022; NHS, 2025c; WHO, 2024)</a:t>
            </a:r>
          </a:p>
        </p:txBody>
      </p:sp>
      <p:sp>
        <p:nvSpPr>
          <p:cNvPr id="15" name="footer">
            <a:extLst>
              <a:ext uri="{FF2B5EF4-FFF2-40B4-BE49-F238E27FC236}">
                <a16:creationId xmlns:a16="http://schemas.microsoft.com/office/drawing/2014/main" id="{EDFCB577-76E4-41B2-9550-70A59ADAE90C}"/>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6" name="speaker">
            <a:extLst>
              <a:ext uri="{FF2B5EF4-FFF2-40B4-BE49-F238E27FC236}">
                <a16:creationId xmlns:a16="http://schemas.microsoft.com/office/drawing/2014/main" id="{D5042A8A-AFD2-4114-A8D8-9D644639F9F6}"/>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17" name="page">
            <a:extLst>
              <a:ext uri="{FF2B5EF4-FFF2-40B4-BE49-F238E27FC236}">
                <a16:creationId xmlns:a16="http://schemas.microsoft.com/office/drawing/2014/main" id="{429282C1-464B-4163-9E49-B4B031D0FE85}"/>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4</a:t>
            </a:r>
          </a:p>
        </p:txBody>
      </p:sp>
      <p:sp>
        <p:nvSpPr>
          <p:cNvPr id="30" name="TextBox 29"/>
          <p:cNvSpPr txBox="1"/>
          <p:nvPr/>
        </p:nvSpPr>
        <p:spPr>
          <a:xfrm>
            <a:off x="0" y="0"/>
            <a:ext cx="0" cy="0"/>
          </a:xfrm>
          <a:prstGeom prst="rect">
            <a:avLst/>
          </a:prstGeom>
          <a:noFill/>
        </p:spPr>
        <p:txBody>
          <a:bodyPr wrap="square">
            <a:spAutoFit/>
          </a:bodyPr>
          <a:lstStyle/>
          <a:p>
            <a:r>
              <a:rPr sz="1800">
                <a:latin typeface="Arial"/>
              </a:rPr>
              <a:t>Life now: cravings, irritability, reduced concentration, financial cost, breathlessness and lower exercise tolerance. Longer term: smoking increases cancer, lung disease, heart disease and stroke risk; vaping is not risk-free and long-term effects remain under study.</a:t>
            </a:r>
          </a:p>
        </p:txBody>
      </p:sp>
    </p:spTree>
    <p:extLst>
      <p:ext uri="{BB962C8B-B14F-4D97-AF65-F5344CB8AC3E}">
        <p14:creationId xmlns:p14="http://schemas.microsoft.com/office/powerpoint/2010/main" val="15531018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8EF"/>
        </a:solidFill>
        <a:effectLst/>
      </p:bgPr>
    </p:bg>
    <p:spTree>
      <p:nvGrpSpPr>
        <p:cNvPr id="1" name=""/>
        <p:cNvGrpSpPr/>
        <p:nvPr/>
      </p:nvGrpSpPr>
      <p:grpSpPr>
        <a:xfrm>
          <a:off x="0" y="0"/>
          <a:ext cx="0" cy="0"/>
          <a:chOff x="0" y="0"/>
          <a:chExt cx="0" cy="0"/>
        </a:xfrm>
      </p:grpSpPr>
      <p:sp>
        <p:nvSpPr>
          <p:cNvPr id="24" name="title">
            <a:extLst>
              <a:ext uri="{FF2B5EF4-FFF2-40B4-BE49-F238E27FC236}">
                <a16:creationId xmlns:a16="http://schemas.microsoft.com/office/drawing/2014/main" id="{3A9E0427-219C-4629-9471-B99AB3FC7C57}"/>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dirty="0">
                <a:solidFill>
                  <a:srgbClr val="102A43"/>
                </a:solidFill>
                <a:latin typeface="Arial" panose="020B0604020202020204" pitchFamily="34" charset="0"/>
                <a:ea typeface="Bitstream Charter"/>
                <a:cs typeface="Arial" panose="020B0604020202020204" pitchFamily="34" charset="0"/>
              </a:rPr>
              <a:t>Three measurable aims guide the pilot</a:t>
            </a:r>
          </a:p>
        </p:txBody>
      </p:sp>
      <p:sp>
        <p:nvSpPr>
          <p:cNvPr id="2" name="subtitle">
            <a:extLst>
              <a:ext uri="{FF2B5EF4-FFF2-40B4-BE49-F238E27FC236}">
                <a16:creationId xmlns:a16="http://schemas.microsoft.com/office/drawing/2014/main" id="{492B1A38-2C31-491A-8124-A1A1B5912530}"/>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Success means informed choices, supported change and a route into continuing care</a:t>
            </a:r>
          </a:p>
        </p:txBody>
      </p:sp>
      <p:sp>
        <p:nvSpPr>
          <p:cNvPr id="3" name="Rectangle 2">
            <a:extLst>
              <a:ext uri="{FF2B5EF4-FFF2-40B4-BE49-F238E27FC236}">
                <a16:creationId xmlns:a16="http://schemas.microsoft.com/office/drawing/2014/main" id="{8A292DE1-2441-404E-B480-14B8F2591DFA}"/>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aim-card">
            <a:extLst>
              <a:ext uri="{FF2B5EF4-FFF2-40B4-BE49-F238E27FC236}">
                <a16:creationId xmlns:a16="http://schemas.microsoft.com/office/drawing/2014/main" id="{158C7FC1-E7E5-401F-B145-71286B7EDA2C}"/>
              </a:ext>
            </a:extLst>
          </p:cNvPr>
          <p:cNvSpPr>
            <a:spLocks noGrp="1"/>
          </p:cNvSpPr>
          <p:nvPr/>
        </p:nvSpPr>
        <p:spPr>
          <a:xfrm>
            <a:off x="609600" y="1809750"/>
            <a:ext cx="3429000" cy="3143250"/>
          </a:xfrm>
          <a:prstGeom prst="roundRect">
            <a:avLst>
              <a:gd name="adj" fmla="val 3636"/>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aim-number">
            <a:extLst>
              <a:ext uri="{FF2B5EF4-FFF2-40B4-BE49-F238E27FC236}">
                <a16:creationId xmlns:a16="http://schemas.microsoft.com/office/drawing/2014/main" id="{381F57B4-12A1-49B1-9F2F-4140ECAD0741}"/>
              </a:ext>
            </a:extLst>
          </p:cNvPr>
          <p:cNvSpPr>
            <a:spLocks noGrp="1"/>
          </p:cNvSpPr>
          <p:nvPr/>
        </p:nvSpPr>
        <p:spPr>
          <a:xfrm>
            <a:off x="838200" y="1927712"/>
            <a:ext cx="514350" cy="51435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aim-number-text">
            <a:extLst>
              <a:ext uri="{FF2B5EF4-FFF2-40B4-BE49-F238E27FC236}">
                <a16:creationId xmlns:a16="http://schemas.microsoft.com/office/drawing/2014/main" id="{09DB971E-968D-4550-AE85-5528F7A9BD2D}"/>
              </a:ext>
            </a:extLst>
          </p:cNvPr>
          <p:cNvSpPr>
            <a:spLocks noGrp="1"/>
          </p:cNvSpPr>
          <p:nvPr/>
        </p:nvSpPr>
        <p:spPr>
          <a:xfrm>
            <a:off x="838200" y="1981199"/>
            <a:ext cx="514350" cy="285750"/>
          </a:xfrm>
          <a:prstGeom prst="rect">
            <a:avLst/>
          </a:prstGeom>
          <a:noFill/>
          <a:ln w="0">
            <a:noFill/>
            <a:prstDash val="solid"/>
          </a:ln>
        </p:spPr>
        <p:txBody>
          <a:bodyPr>
            <a:noAutofit/>
          </a:bodyPr>
          <a:lstStyle/>
          <a:p>
            <a:pPr algn="ctr">
              <a:defRPr sz="18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1</a:t>
            </a:r>
          </a:p>
        </p:txBody>
      </p:sp>
      <p:sp>
        <p:nvSpPr>
          <p:cNvPr id="7" name="aim-title">
            <a:extLst>
              <a:ext uri="{FF2B5EF4-FFF2-40B4-BE49-F238E27FC236}">
                <a16:creationId xmlns:a16="http://schemas.microsoft.com/office/drawing/2014/main" id="{2BED96BA-B90E-4202-825A-2EAB78518293}"/>
              </a:ext>
            </a:extLst>
          </p:cNvPr>
          <p:cNvSpPr>
            <a:spLocks noGrp="1"/>
          </p:cNvSpPr>
          <p:nvPr/>
        </p:nvSpPr>
        <p:spPr>
          <a:xfrm>
            <a:off x="1485900" y="1943099"/>
            <a:ext cx="2095500" cy="285750"/>
          </a:xfrm>
          <a:prstGeom prst="rect">
            <a:avLst/>
          </a:prstGeom>
          <a:noFill/>
          <a:ln w="0">
            <a:noFill/>
            <a:prstDash val="solid"/>
          </a:ln>
        </p:spPr>
        <p:txBody>
          <a:bodyPr>
            <a:noAutofit/>
          </a:bodyPr>
          <a:lstStyle/>
          <a:p>
            <a:pPr>
              <a:defRPr sz="18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Informed choices</a:t>
            </a:r>
          </a:p>
        </p:txBody>
      </p:sp>
      <p:sp>
        <p:nvSpPr>
          <p:cNvPr id="8" name="aim-detail">
            <a:extLst>
              <a:ext uri="{FF2B5EF4-FFF2-40B4-BE49-F238E27FC236}">
                <a16:creationId xmlns:a16="http://schemas.microsoft.com/office/drawing/2014/main" id="{EE713860-CC6E-452F-9D1B-BBE31CA66817}"/>
              </a:ext>
            </a:extLst>
          </p:cNvPr>
          <p:cNvSpPr>
            <a:spLocks noGrp="1"/>
          </p:cNvSpPr>
          <p:nvPr/>
        </p:nvSpPr>
        <p:spPr>
          <a:xfrm>
            <a:off x="747866" y="2534887"/>
            <a:ext cx="3233584" cy="2418113"/>
          </a:xfrm>
          <a:prstGeom prst="rect">
            <a:avLst/>
          </a:prstGeom>
          <a:noFill/>
          <a:ln w="0">
            <a:noFill/>
            <a:prstDash val="solid"/>
          </a:ln>
        </p:spPr>
        <p:txBody>
          <a:bodyPr>
            <a:noAutofit/>
          </a:bodyPr>
          <a:lstStyle/>
          <a:p>
            <a:pPr>
              <a:defRPr sz="1425">
                <a:solidFill>
                  <a:srgbClr val="172B3A"/>
                </a:solidFill>
                <a:latin typeface="Bitstream Charter"/>
                <a:ea typeface="Bitstream Charter"/>
                <a:cs typeface="Bitstream Charter"/>
              </a:defRPr>
            </a:pPr>
            <a:r>
              <a:rPr lang="en-GB" sz="2000" b="0" i="0" dirty="0">
                <a:solidFill>
                  <a:schemeClr val="tx1"/>
                </a:solidFill>
                <a:effectLst/>
                <a:latin typeface="Arial" panose="020B0604020202020204" pitchFamily="34" charset="0"/>
              </a:rPr>
              <a:t>By the 8th week, no less than 80% of the participants show an enhancement in their results on a quiz consisting of six questions related to nicotine knowledge.</a:t>
            </a:r>
            <a:endParaRPr sz="2000" dirty="0">
              <a:solidFill>
                <a:schemeClr val="tx1"/>
              </a:solidFill>
              <a:latin typeface="Arial" panose="020B0604020202020204" pitchFamily="34" charset="0"/>
              <a:ea typeface="Bitstream Charter"/>
              <a:cs typeface="Arial" panose="020B0604020202020204" pitchFamily="34" charset="0"/>
            </a:endParaRPr>
          </a:p>
        </p:txBody>
      </p:sp>
      <p:sp>
        <p:nvSpPr>
          <p:cNvPr id="9" name="aim-card">
            <a:extLst>
              <a:ext uri="{FF2B5EF4-FFF2-40B4-BE49-F238E27FC236}">
                <a16:creationId xmlns:a16="http://schemas.microsoft.com/office/drawing/2014/main" id="{520A5981-D9B6-432D-9BFF-1942D371DDCF}"/>
              </a:ext>
            </a:extLst>
          </p:cNvPr>
          <p:cNvSpPr>
            <a:spLocks noGrp="1"/>
          </p:cNvSpPr>
          <p:nvPr/>
        </p:nvSpPr>
        <p:spPr>
          <a:xfrm>
            <a:off x="4210050" y="1809750"/>
            <a:ext cx="3429000" cy="3143250"/>
          </a:xfrm>
          <a:prstGeom prst="roundRect">
            <a:avLst>
              <a:gd name="adj" fmla="val 3636"/>
            </a:avLst>
          </a:prstGeom>
          <a:solidFill>
            <a:srgbClr val="FFFFFF"/>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10" name="aim-number">
            <a:extLst>
              <a:ext uri="{FF2B5EF4-FFF2-40B4-BE49-F238E27FC236}">
                <a16:creationId xmlns:a16="http://schemas.microsoft.com/office/drawing/2014/main" id="{45964328-AB0C-4792-8ED2-E91E7A50E16B}"/>
              </a:ext>
            </a:extLst>
          </p:cNvPr>
          <p:cNvSpPr>
            <a:spLocks noGrp="1"/>
          </p:cNvSpPr>
          <p:nvPr/>
        </p:nvSpPr>
        <p:spPr>
          <a:xfrm>
            <a:off x="4476750" y="1971674"/>
            <a:ext cx="514350" cy="51435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aim-number-text">
            <a:extLst>
              <a:ext uri="{FF2B5EF4-FFF2-40B4-BE49-F238E27FC236}">
                <a16:creationId xmlns:a16="http://schemas.microsoft.com/office/drawing/2014/main" id="{9D098F8D-3D9E-4BD5-A407-9D8975E78E29}"/>
              </a:ext>
            </a:extLst>
          </p:cNvPr>
          <p:cNvSpPr>
            <a:spLocks noGrp="1"/>
          </p:cNvSpPr>
          <p:nvPr/>
        </p:nvSpPr>
        <p:spPr>
          <a:xfrm>
            <a:off x="4489938" y="2066925"/>
            <a:ext cx="514350" cy="285750"/>
          </a:xfrm>
          <a:prstGeom prst="rect">
            <a:avLst/>
          </a:prstGeom>
          <a:noFill/>
          <a:ln w="0">
            <a:noFill/>
            <a:prstDash val="solid"/>
          </a:ln>
        </p:spPr>
        <p:txBody>
          <a:bodyPr>
            <a:noAutofit/>
          </a:bodyPr>
          <a:lstStyle/>
          <a:p>
            <a:pPr algn="ctr">
              <a:defRPr sz="18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2</a:t>
            </a:r>
          </a:p>
        </p:txBody>
      </p:sp>
      <p:sp>
        <p:nvSpPr>
          <p:cNvPr id="12" name="aim-title">
            <a:extLst>
              <a:ext uri="{FF2B5EF4-FFF2-40B4-BE49-F238E27FC236}">
                <a16:creationId xmlns:a16="http://schemas.microsoft.com/office/drawing/2014/main" id="{0BF8D414-BAE6-4F68-97F6-9121AAEB01A4}"/>
              </a:ext>
            </a:extLst>
          </p:cNvPr>
          <p:cNvSpPr>
            <a:spLocks noGrp="1"/>
          </p:cNvSpPr>
          <p:nvPr/>
        </p:nvSpPr>
        <p:spPr>
          <a:xfrm>
            <a:off x="5181600" y="1914524"/>
            <a:ext cx="2095500" cy="285750"/>
          </a:xfrm>
          <a:prstGeom prst="rect">
            <a:avLst/>
          </a:prstGeom>
          <a:noFill/>
          <a:ln w="0">
            <a:noFill/>
            <a:prstDash val="solid"/>
          </a:ln>
        </p:spPr>
        <p:txBody>
          <a:bodyPr>
            <a:noAutofit/>
          </a:bodyPr>
          <a:lstStyle/>
          <a:p>
            <a:pPr>
              <a:defRPr sz="18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Nicotine change plan</a:t>
            </a:r>
          </a:p>
        </p:txBody>
      </p:sp>
      <p:sp>
        <p:nvSpPr>
          <p:cNvPr id="13" name="aim-detail">
            <a:extLst>
              <a:ext uri="{FF2B5EF4-FFF2-40B4-BE49-F238E27FC236}">
                <a16:creationId xmlns:a16="http://schemas.microsoft.com/office/drawing/2014/main" id="{771E9F64-5E9A-44D0-8EEC-C688870DA02B}"/>
              </a:ext>
            </a:extLst>
          </p:cNvPr>
          <p:cNvSpPr>
            <a:spLocks noGrp="1"/>
          </p:cNvSpPr>
          <p:nvPr/>
        </p:nvSpPr>
        <p:spPr>
          <a:xfrm>
            <a:off x="4400550" y="2600324"/>
            <a:ext cx="3121127" cy="1704975"/>
          </a:xfrm>
          <a:prstGeom prst="rect">
            <a:avLst/>
          </a:prstGeom>
          <a:noFill/>
          <a:ln w="0">
            <a:noFill/>
            <a:prstDash val="solid"/>
          </a:ln>
        </p:spPr>
        <p:txBody>
          <a:bodyPr>
            <a:noAutofit/>
          </a:bodyPr>
          <a:lstStyle/>
          <a:p>
            <a:pPr>
              <a:defRPr sz="1425">
                <a:solidFill>
                  <a:srgbClr val="172B3A"/>
                </a:solidFill>
                <a:latin typeface="Bitstream Charter"/>
                <a:ea typeface="Bitstream Charter"/>
                <a:cs typeface="Bitstream Charter"/>
              </a:defRPr>
            </a:pPr>
            <a:r>
              <a:rPr lang="en-GB" sz="2000" b="0" i="0" dirty="0">
                <a:solidFill>
                  <a:schemeClr val="tx1"/>
                </a:solidFill>
                <a:effectLst/>
                <a:latin typeface="Arial" panose="020B0604020202020204" pitchFamily="34" charset="0"/>
              </a:rPr>
              <a:t>By week 8, no less than 70% should have established a written plan for quitting, reducing, or preventing relapse, which includes a specified support option.</a:t>
            </a:r>
            <a:r>
              <a:rPr sz="2000" dirty="0">
                <a:solidFill>
                  <a:schemeClr val="tx1"/>
                </a:solidFill>
                <a:latin typeface="Arial" panose="020B0604020202020204" pitchFamily="34" charset="0"/>
                <a:ea typeface="Bitstream Charter"/>
                <a:cs typeface="Arial" panose="020B0604020202020204" pitchFamily="34" charset="0"/>
              </a:rPr>
              <a:t>.</a:t>
            </a:r>
          </a:p>
        </p:txBody>
      </p:sp>
      <p:sp>
        <p:nvSpPr>
          <p:cNvPr id="14" name="aim-card">
            <a:extLst>
              <a:ext uri="{FF2B5EF4-FFF2-40B4-BE49-F238E27FC236}">
                <a16:creationId xmlns:a16="http://schemas.microsoft.com/office/drawing/2014/main" id="{D3A05AD9-F41B-4E60-89A7-5BB854214D2B}"/>
              </a:ext>
            </a:extLst>
          </p:cNvPr>
          <p:cNvSpPr>
            <a:spLocks noGrp="1"/>
          </p:cNvSpPr>
          <p:nvPr/>
        </p:nvSpPr>
        <p:spPr>
          <a:xfrm>
            <a:off x="8001000" y="1809750"/>
            <a:ext cx="3429000" cy="3143250"/>
          </a:xfrm>
          <a:prstGeom prst="roundRect">
            <a:avLst>
              <a:gd name="adj" fmla="val 3636"/>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aim-number">
            <a:extLst>
              <a:ext uri="{FF2B5EF4-FFF2-40B4-BE49-F238E27FC236}">
                <a16:creationId xmlns:a16="http://schemas.microsoft.com/office/drawing/2014/main" id="{DE3DFC71-57F8-4A1C-87F5-20A7FEBAB4D3}"/>
              </a:ext>
            </a:extLst>
          </p:cNvPr>
          <p:cNvSpPr>
            <a:spLocks noGrp="1"/>
          </p:cNvSpPr>
          <p:nvPr/>
        </p:nvSpPr>
        <p:spPr>
          <a:xfrm>
            <a:off x="8153400" y="1907931"/>
            <a:ext cx="514350" cy="514350"/>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aim-number-text">
            <a:extLst>
              <a:ext uri="{FF2B5EF4-FFF2-40B4-BE49-F238E27FC236}">
                <a16:creationId xmlns:a16="http://schemas.microsoft.com/office/drawing/2014/main" id="{CA5A9076-0100-4F06-BBD2-2816BCBC0F36}"/>
              </a:ext>
            </a:extLst>
          </p:cNvPr>
          <p:cNvSpPr>
            <a:spLocks noGrp="1"/>
          </p:cNvSpPr>
          <p:nvPr/>
        </p:nvSpPr>
        <p:spPr>
          <a:xfrm>
            <a:off x="8153400" y="2000250"/>
            <a:ext cx="514350" cy="285750"/>
          </a:xfrm>
          <a:prstGeom prst="rect">
            <a:avLst/>
          </a:prstGeom>
          <a:noFill/>
          <a:ln w="0">
            <a:noFill/>
            <a:prstDash val="solid"/>
          </a:ln>
        </p:spPr>
        <p:txBody>
          <a:bodyPr>
            <a:noAutofit/>
          </a:bodyPr>
          <a:lstStyle/>
          <a:p>
            <a:pPr algn="ctr">
              <a:defRPr sz="18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3</a:t>
            </a:r>
          </a:p>
        </p:txBody>
      </p:sp>
      <p:sp>
        <p:nvSpPr>
          <p:cNvPr id="17" name="aim-title">
            <a:extLst>
              <a:ext uri="{FF2B5EF4-FFF2-40B4-BE49-F238E27FC236}">
                <a16:creationId xmlns:a16="http://schemas.microsoft.com/office/drawing/2014/main" id="{687DDEEC-DB51-4497-B953-C8FBF9082C8E}"/>
              </a:ext>
            </a:extLst>
          </p:cNvPr>
          <p:cNvSpPr>
            <a:spLocks noGrp="1"/>
          </p:cNvSpPr>
          <p:nvPr/>
        </p:nvSpPr>
        <p:spPr>
          <a:xfrm>
            <a:off x="8883160" y="1924050"/>
            <a:ext cx="2362201" cy="285750"/>
          </a:xfrm>
          <a:prstGeom prst="rect">
            <a:avLst/>
          </a:prstGeom>
          <a:noFill/>
          <a:ln w="0">
            <a:noFill/>
            <a:prstDash val="solid"/>
          </a:ln>
        </p:spPr>
        <p:txBody>
          <a:bodyPr>
            <a:noAutofit/>
          </a:bodyPr>
          <a:lstStyle/>
          <a:p>
            <a:pPr>
              <a:defRPr sz="1800"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Tobacco-free progress</a:t>
            </a:r>
          </a:p>
        </p:txBody>
      </p:sp>
      <p:sp>
        <p:nvSpPr>
          <p:cNvPr id="18" name="aim-detail">
            <a:extLst>
              <a:ext uri="{FF2B5EF4-FFF2-40B4-BE49-F238E27FC236}">
                <a16:creationId xmlns:a16="http://schemas.microsoft.com/office/drawing/2014/main" id="{65D1A398-6BEB-41C0-94C0-C6266583A219}"/>
              </a:ext>
            </a:extLst>
          </p:cNvPr>
          <p:cNvSpPr>
            <a:spLocks noGrp="1"/>
          </p:cNvSpPr>
          <p:nvPr/>
        </p:nvSpPr>
        <p:spPr>
          <a:xfrm>
            <a:off x="8204689" y="2639158"/>
            <a:ext cx="3225311" cy="1371600"/>
          </a:xfrm>
          <a:prstGeom prst="rect">
            <a:avLst/>
          </a:prstGeom>
          <a:noFill/>
          <a:ln w="0">
            <a:noFill/>
            <a:prstDash val="solid"/>
          </a:ln>
        </p:spPr>
        <p:txBody>
          <a:bodyPr>
            <a:noAutofit/>
          </a:bodyPr>
          <a:lstStyle/>
          <a:p>
            <a:pPr>
              <a:defRPr sz="1425">
                <a:solidFill>
                  <a:srgbClr val="172B3A"/>
                </a:solidFill>
                <a:latin typeface="Bitstream Charter"/>
                <a:ea typeface="Bitstream Charter"/>
                <a:cs typeface="Bitstream Charter"/>
              </a:defRPr>
            </a:pPr>
            <a:r>
              <a:rPr lang="en-GB" sz="2000" b="0" i="0" dirty="0">
                <a:solidFill>
                  <a:schemeClr val="tx1"/>
                </a:solidFill>
                <a:effectLst/>
                <a:latin typeface="Arial" panose="020B0604020202020204" pitchFamily="34" charset="0"/>
              </a:rPr>
              <a:t>At week 12 at least 50% of participants who smoked at baseline report having quit smoking for the last 7 days, with carbon monoxide verification where possible.</a:t>
            </a:r>
            <a:endParaRPr sz="2000" dirty="0">
              <a:solidFill>
                <a:schemeClr val="tx1"/>
              </a:solidFill>
              <a:latin typeface="Arial" panose="020B0604020202020204" pitchFamily="34" charset="0"/>
              <a:ea typeface="Bitstream Charter"/>
              <a:cs typeface="Arial" panose="020B0604020202020204" pitchFamily="34" charset="0"/>
            </a:endParaRPr>
          </a:p>
        </p:txBody>
      </p:sp>
      <p:sp>
        <p:nvSpPr>
          <p:cNvPr id="19" name="aim-benefit">
            <a:extLst>
              <a:ext uri="{FF2B5EF4-FFF2-40B4-BE49-F238E27FC236}">
                <a16:creationId xmlns:a16="http://schemas.microsoft.com/office/drawing/2014/main" id="{47C96143-E86A-4AC4-A4F6-69FC7BDDE226}"/>
              </a:ext>
            </a:extLst>
          </p:cNvPr>
          <p:cNvSpPr>
            <a:spLocks noGrp="1"/>
          </p:cNvSpPr>
          <p:nvPr/>
        </p:nvSpPr>
        <p:spPr>
          <a:xfrm>
            <a:off x="628650" y="5124450"/>
            <a:ext cx="10972800" cy="1434612"/>
          </a:xfrm>
          <a:prstGeom prst="roundRect">
            <a:avLst>
              <a:gd name="adj" fmla="val 17647"/>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aim-benefit-text">
            <a:extLst>
              <a:ext uri="{FF2B5EF4-FFF2-40B4-BE49-F238E27FC236}">
                <a16:creationId xmlns:a16="http://schemas.microsoft.com/office/drawing/2014/main" id="{00E5B2B2-E26F-48BA-B8E2-04808BBD3B54}"/>
              </a:ext>
            </a:extLst>
          </p:cNvPr>
          <p:cNvSpPr>
            <a:spLocks noGrp="1"/>
          </p:cNvSpPr>
          <p:nvPr/>
        </p:nvSpPr>
        <p:spPr>
          <a:xfrm>
            <a:off x="857250" y="5238750"/>
            <a:ext cx="10477500" cy="247650"/>
          </a:xfrm>
          <a:prstGeom prst="rect">
            <a:avLst/>
          </a:prstGeom>
          <a:noFill/>
          <a:ln w="0">
            <a:noFill/>
            <a:prstDash val="solid"/>
          </a:ln>
        </p:spPr>
        <p:txBody>
          <a:bodyPr>
            <a:noAutofit/>
          </a:bodyPr>
          <a:lstStyle/>
          <a:p>
            <a:pPr algn="ctr">
              <a:defRPr sz="1350" b="1">
                <a:solidFill>
                  <a:srgbClr val="102A43"/>
                </a:solidFill>
                <a:latin typeface="Bitstream Charter"/>
                <a:ea typeface="Bitstream Charter"/>
                <a:cs typeface="Bitstream Charter"/>
              </a:defRPr>
            </a:pPr>
            <a:r>
              <a:rPr sz="1800" dirty="0">
                <a:latin typeface="Arial"/>
              </a:rPr>
              <a:t>Smoking</a:t>
            </a:r>
            <a:r>
              <a:rPr lang="en-GB" sz="1800" dirty="0">
                <a:latin typeface="Arial"/>
              </a:rPr>
              <a:t> </a:t>
            </a:r>
            <a:r>
              <a:rPr sz="1800" dirty="0">
                <a:latin typeface="Arial"/>
              </a:rPr>
              <a:t> target applies only to participants who smoked at baseline. Vaping-only participants are reported separately through reduction or stopping-vaping outcomes. This lets the council assess knowledge, support access and reduced exposure to combustible tobacco. (NICE, 2014; NICE, 2025)</a:t>
            </a:r>
          </a:p>
        </p:txBody>
      </p:sp>
      <p:sp>
        <p:nvSpPr>
          <p:cNvPr id="21" name="footer">
            <a:extLst>
              <a:ext uri="{FF2B5EF4-FFF2-40B4-BE49-F238E27FC236}">
                <a16:creationId xmlns:a16="http://schemas.microsoft.com/office/drawing/2014/main" id="{CA4AE264-1090-4D31-BAB2-235607501278}"/>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2" name="speaker">
            <a:extLst>
              <a:ext uri="{FF2B5EF4-FFF2-40B4-BE49-F238E27FC236}">
                <a16:creationId xmlns:a16="http://schemas.microsoft.com/office/drawing/2014/main" id="{9976BFE7-9C31-491B-9BD5-756E4B3BE11C}"/>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1: Rationale</a:t>
            </a:r>
          </a:p>
        </p:txBody>
      </p:sp>
      <p:sp>
        <p:nvSpPr>
          <p:cNvPr id="23" name="page">
            <a:extLst>
              <a:ext uri="{FF2B5EF4-FFF2-40B4-BE49-F238E27FC236}">
                <a16:creationId xmlns:a16="http://schemas.microsoft.com/office/drawing/2014/main" id="{C9B27B34-D2EF-480D-87C1-DA2C0EE14C76}"/>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5</a:t>
            </a:r>
          </a:p>
        </p:txBody>
      </p:sp>
    </p:spTree>
    <p:extLst>
      <p:ext uri="{BB962C8B-B14F-4D97-AF65-F5344CB8AC3E}">
        <p14:creationId xmlns:p14="http://schemas.microsoft.com/office/powerpoint/2010/main" val="2986158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22" name="title">
            <a:extLst>
              <a:ext uri="{FF2B5EF4-FFF2-40B4-BE49-F238E27FC236}">
                <a16:creationId xmlns:a16="http://schemas.microsoft.com/office/drawing/2014/main" id="{5774A82F-AE83-421F-9809-3C959F1D51D1}"/>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How the campaign will run in Birmingham</a:t>
            </a:r>
          </a:p>
        </p:txBody>
      </p:sp>
      <p:sp>
        <p:nvSpPr>
          <p:cNvPr id="2" name="subtitle">
            <a:extLst>
              <a:ext uri="{FF2B5EF4-FFF2-40B4-BE49-F238E27FC236}">
                <a16:creationId xmlns:a16="http://schemas.microsoft.com/office/drawing/2014/main" id="{41B91042-DB4F-4D8C-8FAB-0744D5E702D5}"/>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Accessible, co-designed and linked to specialist treatment</a:t>
            </a:r>
          </a:p>
        </p:txBody>
      </p:sp>
      <p:sp>
        <p:nvSpPr>
          <p:cNvPr id="3" name="Rectangle 2">
            <a:extLst>
              <a:ext uri="{FF2B5EF4-FFF2-40B4-BE49-F238E27FC236}">
                <a16:creationId xmlns:a16="http://schemas.microsoft.com/office/drawing/2014/main" id="{1E1D5FD1-E937-435D-B499-DD7D479F67A5}"/>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delivery-card">
            <a:extLst>
              <a:ext uri="{FF2B5EF4-FFF2-40B4-BE49-F238E27FC236}">
                <a16:creationId xmlns:a16="http://schemas.microsoft.com/office/drawing/2014/main" id="{D34B340D-3019-423D-8246-66542E9656F3}"/>
              </a:ext>
            </a:extLst>
          </p:cNvPr>
          <p:cNvSpPr>
            <a:spLocks noGrp="1"/>
          </p:cNvSpPr>
          <p:nvPr/>
        </p:nvSpPr>
        <p:spPr>
          <a:xfrm>
            <a:off x="609600" y="1812221"/>
            <a:ext cx="3429000" cy="2552700"/>
          </a:xfrm>
          <a:prstGeom prst="roundRect">
            <a:avLst>
              <a:gd name="adj" fmla="val 4478"/>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delivery-accent">
            <a:extLst>
              <a:ext uri="{FF2B5EF4-FFF2-40B4-BE49-F238E27FC236}">
                <a16:creationId xmlns:a16="http://schemas.microsoft.com/office/drawing/2014/main" id="{6DB469C8-5CA1-445A-B1CD-9A62684A52BD}"/>
              </a:ext>
            </a:extLst>
          </p:cNvPr>
          <p:cNvSpPr>
            <a:spLocks noGrp="1"/>
          </p:cNvSpPr>
          <p:nvPr/>
        </p:nvSpPr>
        <p:spPr>
          <a:xfrm>
            <a:off x="609600" y="1790700"/>
            <a:ext cx="3429000" cy="114300"/>
          </a:xfrm>
          <a:prstGeom prst="roundRect">
            <a:avLst>
              <a:gd name="adj" fmla="val 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delivery-title">
            <a:extLst>
              <a:ext uri="{FF2B5EF4-FFF2-40B4-BE49-F238E27FC236}">
                <a16:creationId xmlns:a16="http://schemas.microsoft.com/office/drawing/2014/main" id="{E4A6DE7E-F994-4008-A040-6DED70A872B6}"/>
              </a:ext>
            </a:extLst>
          </p:cNvPr>
          <p:cNvSpPr>
            <a:spLocks noGrp="1"/>
          </p:cNvSpPr>
          <p:nvPr/>
        </p:nvSpPr>
        <p:spPr>
          <a:xfrm>
            <a:off x="762000" y="1977181"/>
            <a:ext cx="2619375" cy="323850"/>
          </a:xfrm>
          <a:prstGeom prst="rect">
            <a:avLst/>
          </a:prstGeom>
          <a:noFill/>
          <a:ln w="0">
            <a:noFill/>
            <a:prstDash val="solid"/>
          </a:ln>
        </p:spPr>
        <p:txBody>
          <a:bodyPr>
            <a:noAutofit/>
          </a:bodyPr>
          <a:lstStyle/>
          <a:p>
            <a:pPr>
              <a:defRPr sz="2025" b="1">
                <a:solidFill>
                  <a:srgbClr val="102A43"/>
                </a:solidFill>
                <a:latin typeface="Bitstream Charter"/>
                <a:ea typeface="Bitstream Charter"/>
                <a:cs typeface="Bitstream Charter"/>
              </a:defRPr>
            </a:pPr>
            <a:r>
              <a:rPr sz="2025" b="1" dirty="0">
                <a:solidFill>
                  <a:srgbClr val="102A43"/>
                </a:solidFill>
                <a:latin typeface="Arial" panose="020B0604020202020204" pitchFamily="34" charset="0"/>
                <a:ea typeface="Bitstream Charter"/>
                <a:cs typeface="Arial" panose="020B0604020202020204" pitchFamily="34" charset="0"/>
              </a:rPr>
              <a:t>Who</a:t>
            </a:r>
          </a:p>
        </p:txBody>
      </p:sp>
      <p:sp>
        <p:nvSpPr>
          <p:cNvPr id="7" name="delivery-text">
            <a:extLst>
              <a:ext uri="{FF2B5EF4-FFF2-40B4-BE49-F238E27FC236}">
                <a16:creationId xmlns:a16="http://schemas.microsoft.com/office/drawing/2014/main" id="{83060B2D-43B4-4173-8044-21298542D826}"/>
              </a:ext>
            </a:extLst>
          </p:cNvPr>
          <p:cNvSpPr>
            <a:spLocks noGrp="1"/>
          </p:cNvSpPr>
          <p:nvPr/>
        </p:nvSpPr>
        <p:spPr>
          <a:xfrm>
            <a:off x="619878" y="2338197"/>
            <a:ext cx="3447297" cy="1481328"/>
          </a:xfrm>
          <a:prstGeom prst="rect">
            <a:avLst/>
          </a:prstGeom>
          <a:noFill/>
          <a:ln w="0">
            <a:noFill/>
            <a:prstDash val="solid"/>
          </a:ln>
        </p:spPr>
        <p:txBody>
          <a:bodyPr>
            <a:noAutofit/>
          </a:bodyPr>
          <a:lstStyle/>
          <a:p>
            <a:pPr>
              <a:defRPr sz="1350">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In two trial cohorts, 60 individuals between the ages of 18 and 25 took part. Local social media, gyms, GP practices, community spaces, universities, and colleges are all used for recruitment.</a:t>
            </a:r>
            <a:endParaRPr sz="1800" dirty="0">
              <a:solidFill>
                <a:srgbClr val="172B3A"/>
              </a:solidFill>
              <a:latin typeface="Arial" panose="020B0604020202020204" pitchFamily="34" charset="0"/>
              <a:ea typeface="Bitstream Charter"/>
              <a:cs typeface="Arial" panose="020B0604020202020204" pitchFamily="34" charset="0"/>
            </a:endParaRPr>
          </a:p>
        </p:txBody>
      </p:sp>
      <p:sp>
        <p:nvSpPr>
          <p:cNvPr id="8" name="delivery-card">
            <a:extLst>
              <a:ext uri="{FF2B5EF4-FFF2-40B4-BE49-F238E27FC236}">
                <a16:creationId xmlns:a16="http://schemas.microsoft.com/office/drawing/2014/main" id="{7688EA64-0DA2-4678-B1A7-6FB7539C3483}"/>
              </a:ext>
            </a:extLst>
          </p:cNvPr>
          <p:cNvSpPr>
            <a:spLocks noGrp="1"/>
          </p:cNvSpPr>
          <p:nvPr/>
        </p:nvSpPr>
        <p:spPr>
          <a:xfrm>
            <a:off x="4305300" y="1790700"/>
            <a:ext cx="3429000" cy="2552700"/>
          </a:xfrm>
          <a:prstGeom prst="roundRect">
            <a:avLst>
              <a:gd name="adj" fmla="val 4478"/>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delivery-accent">
            <a:extLst>
              <a:ext uri="{FF2B5EF4-FFF2-40B4-BE49-F238E27FC236}">
                <a16:creationId xmlns:a16="http://schemas.microsoft.com/office/drawing/2014/main" id="{65BE9EFC-E676-44A2-89C8-6120714319DA}"/>
              </a:ext>
            </a:extLst>
          </p:cNvPr>
          <p:cNvSpPr>
            <a:spLocks noGrp="1"/>
          </p:cNvSpPr>
          <p:nvPr/>
        </p:nvSpPr>
        <p:spPr>
          <a:xfrm>
            <a:off x="4305300" y="1790700"/>
            <a:ext cx="3429000" cy="114300"/>
          </a:xfrm>
          <a:prstGeom prst="roundRect">
            <a:avLst>
              <a:gd name="adj" fmla="val 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delivery-title">
            <a:extLst>
              <a:ext uri="{FF2B5EF4-FFF2-40B4-BE49-F238E27FC236}">
                <a16:creationId xmlns:a16="http://schemas.microsoft.com/office/drawing/2014/main" id="{F3894700-462A-463F-A86B-9B539D0DAC8D}"/>
              </a:ext>
            </a:extLst>
          </p:cNvPr>
          <p:cNvSpPr>
            <a:spLocks noGrp="1"/>
          </p:cNvSpPr>
          <p:nvPr/>
        </p:nvSpPr>
        <p:spPr>
          <a:xfrm>
            <a:off x="4502559" y="1947438"/>
            <a:ext cx="2619375" cy="323850"/>
          </a:xfrm>
          <a:prstGeom prst="rect">
            <a:avLst/>
          </a:prstGeom>
          <a:noFill/>
          <a:ln w="0">
            <a:noFill/>
            <a:prstDash val="solid"/>
          </a:ln>
        </p:spPr>
        <p:txBody>
          <a:bodyPr>
            <a:noAutofit/>
          </a:bodyPr>
          <a:lstStyle/>
          <a:p>
            <a:pPr>
              <a:defRPr sz="2025" b="1">
                <a:solidFill>
                  <a:srgbClr val="102A43"/>
                </a:solidFill>
                <a:latin typeface="Bitstream Charter"/>
                <a:ea typeface="Bitstream Charter"/>
                <a:cs typeface="Bitstream Charter"/>
              </a:defRPr>
            </a:pPr>
            <a:r>
              <a:rPr sz="2025" b="1" dirty="0">
                <a:solidFill>
                  <a:srgbClr val="102A43"/>
                </a:solidFill>
                <a:latin typeface="Arial" panose="020B0604020202020204" pitchFamily="34" charset="0"/>
                <a:ea typeface="Bitstream Charter"/>
                <a:cs typeface="Arial" panose="020B0604020202020204" pitchFamily="34" charset="0"/>
              </a:rPr>
              <a:t>Where and when</a:t>
            </a:r>
          </a:p>
        </p:txBody>
      </p:sp>
      <p:sp>
        <p:nvSpPr>
          <p:cNvPr id="11" name="delivery-text">
            <a:extLst>
              <a:ext uri="{FF2B5EF4-FFF2-40B4-BE49-F238E27FC236}">
                <a16:creationId xmlns:a16="http://schemas.microsoft.com/office/drawing/2014/main" id="{E2E4889A-B595-49DA-9537-132970097AD1}"/>
              </a:ext>
            </a:extLst>
          </p:cNvPr>
          <p:cNvSpPr>
            <a:spLocks noGrp="1"/>
          </p:cNvSpPr>
          <p:nvPr/>
        </p:nvSpPr>
        <p:spPr>
          <a:xfrm>
            <a:off x="4366443" y="2281956"/>
            <a:ext cx="3292886" cy="1181100"/>
          </a:xfrm>
          <a:prstGeom prst="rect">
            <a:avLst/>
          </a:prstGeom>
          <a:noFill/>
          <a:ln w="0">
            <a:noFill/>
            <a:prstDash val="solid"/>
          </a:ln>
        </p:spPr>
        <p:txBody>
          <a:bodyPr>
            <a:noAutofit/>
          </a:bodyPr>
          <a:lstStyle/>
          <a:p>
            <a:pPr>
              <a:defRPr sz="1350">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Accessible locations near public transportation. Evening sessions are held weekly along with an online check-in choice to accommodate educational, professional, and caregiving obligations.</a:t>
            </a:r>
            <a:endParaRPr sz="1800" dirty="0">
              <a:solidFill>
                <a:srgbClr val="172B3A"/>
              </a:solidFill>
              <a:latin typeface="Arial" panose="020B0604020202020204" pitchFamily="34" charset="0"/>
              <a:ea typeface="Bitstream Charter"/>
              <a:cs typeface="Arial" panose="020B0604020202020204" pitchFamily="34" charset="0"/>
            </a:endParaRPr>
          </a:p>
        </p:txBody>
      </p:sp>
      <p:sp>
        <p:nvSpPr>
          <p:cNvPr id="12" name="delivery-card">
            <a:extLst>
              <a:ext uri="{FF2B5EF4-FFF2-40B4-BE49-F238E27FC236}">
                <a16:creationId xmlns:a16="http://schemas.microsoft.com/office/drawing/2014/main" id="{1A3E359D-3716-4B42-B83C-864DFAD2F0E3}"/>
              </a:ext>
            </a:extLst>
          </p:cNvPr>
          <p:cNvSpPr>
            <a:spLocks noGrp="1"/>
          </p:cNvSpPr>
          <p:nvPr/>
        </p:nvSpPr>
        <p:spPr>
          <a:xfrm>
            <a:off x="8001000" y="1790700"/>
            <a:ext cx="3429000" cy="2552700"/>
          </a:xfrm>
          <a:prstGeom prst="roundRect">
            <a:avLst>
              <a:gd name="adj" fmla="val 4478"/>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3" name="delivery-accent">
            <a:extLst>
              <a:ext uri="{FF2B5EF4-FFF2-40B4-BE49-F238E27FC236}">
                <a16:creationId xmlns:a16="http://schemas.microsoft.com/office/drawing/2014/main" id="{5B2AAF59-88D2-443B-8E53-3E6877AD7C26}"/>
              </a:ext>
            </a:extLst>
          </p:cNvPr>
          <p:cNvSpPr>
            <a:spLocks noGrp="1"/>
          </p:cNvSpPr>
          <p:nvPr/>
        </p:nvSpPr>
        <p:spPr>
          <a:xfrm>
            <a:off x="8001000" y="1790700"/>
            <a:ext cx="3429000" cy="114300"/>
          </a:xfrm>
          <a:prstGeom prst="roundRect">
            <a:avLst>
              <a:gd name="adj" fmla="val 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delivery-title">
            <a:extLst>
              <a:ext uri="{FF2B5EF4-FFF2-40B4-BE49-F238E27FC236}">
                <a16:creationId xmlns:a16="http://schemas.microsoft.com/office/drawing/2014/main" id="{2EC2AAA2-37A8-4704-8820-5B066FC8BCD2}"/>
              </a:ext>
            </a:extLst>
          </p:cNvPr>
          <p:cNvSpPr>
            <a:spLocks noGrp="1"/>
          </p:cNvSpPr>
          <p:nvPr/>
        </p:nvSpPr>
        <p:spPr>
          <a:xfrm>
            <a:off x="8158162" y="1980524"/>
            <a:ext cx="2619375" cy="323850"/>
          </a:xfrm>
          <a:prstGeom prst="rect">
            <a:avLst/>
          </a:prstGeom>
          <a:noFill/>
          <a:ln w="0">
            <a:noFill/>
            <a:prstDash val="solid"/>
          </a:ln>
        </p:spPr>
        <p:txBody>
          <a:bodyPr>
            <a:noAutofit/>
          </a:bodyPr>
          <a:lstStyle/>
          <a:p>
            <a:pPr>
              <a:defRPr sz="2025" b="1">
                <a:solidFill>
                  <a:srgbClr val="102A43"/>
                </a:solidFill>
                <a:latin typeface="Bitstream Charter"/>
                <a:ea typeface="Bitstream Charter"/>
                <a:cs typeface="Bitstream Charter"/>
              </a:defRPr>
            </a:pPr>
            <a:r>
              <a:rPr sz="2025" b="1" dirty="0">
                <a:solidFill>
                  <a:srgbClr val="102A43"/>
                </a:solidFill>
                <a:latin typeface="Arial" panose="020B0604020202020204" pitchFamily="34" charset="0"/>
                <a:ea typeface="Bitstream Charter"/>
                <a:cs typeface="Arial" panose="020B0604020202020204" pitchFamily="34" charset="0"/>
              </a:rPr>
              <a:t>Who delivers</a:t>
            </a:r>
          </a:p>
        </p:txBody>
      </p:sp>
      <p:sp>
        <p:nvSpPr>
          <p:cNvPr id="15" name="delivery-text">
            <a:extLst>
              <a:ext uri="{FF2B5EF4-FFF2-40B4-BE49-F238E27FC236}">
                <a16:creationId xmlns:a16="http://schemas.microsoft.com/office/drawing/2014/main" id="{FC6B346E-9355-43EC-966A-A7467D865EB2}"/>
              </a:ext>
            </a:extLst>
          </p:cNvPr>
          <p:cNvSpPr>
            <a:spLocks noGrp="1"/>
          </p:cNvSpPr>
          <p:nvPr/>
        </p:nvSpPr>
        <p:spPr>
          <a:xfrm>
            <a:off x="8158162" y="2401714"/>
            <a:ext cx="2993155" cy="1181100"/>
          </a:xfrm>
          <a:prstGeom prst="rect">
            <a:avLst/>
          </a:prstGeom>
          <a:noFill/>
          <a:ln w="0">
            <a:noFill/>
            <a:prstDash val="solid"/>
          </a:ln>
        </p:spPr>
        <p:txBody>
          <a:bodyPr>
            <a:noAutofit/>
          </a:bodyPr>
          <a:lstStyle/>
          <a:p>
            <a:pPr>
              <a:defRPr sz="1350">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A skilled health-promotion leader, two compensated peer advocates, and a designated connection worker from the nearby smoking cessation service.</a:t>
            </a:r>
          </a:p>
        </p:txBody>
      </p:sp>
      <p:sp>
        <p:nvSpPr>
          <p:cNvPr id="16" name="safety-surface">
            <a:extLst>
              <a:ext uri="{FF2B5EF4-FFF2-40B4-BE49-F238E27FC236}">
                <a16:creationId xmlns:a16="http://schemas.microsoft.com/office/drawing/2014/main" id="{7F2947E7-B44C-4B72-AAF5-725236956E61}"/>
              </a:ext>
            </a:extLst>
          </p:cNvPr>
          <p:cNvSpPr>
            <a:spLocks noGrp="1"/>
          </p:cNvSpPr>
          <p:nvPr/>
        </p:nvSpPr>
        <p:spPr>
          <a:xfrm>
            <a:off x="649912" y="4614438"/>
            <a:ext cx="11365523" cy="1219434"/>
          </a:xfrm>
          <a:prstGeom prst="roundRect">
            <a:avLst>
              <a:gd name="adj" fmla="val 10909"/>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7" name="safety-heading">
            <a:extLst>
              <a:ext uri="{FF2B5EF4-FFF2-40B4-BE49-F238E27FC236}">
                <a16:creationId xmlns:a16="http://schemas.microsoft.com/office/drawing/2014/main" id="{C67688CD-D58B-45F4-8C07-736BCC3D82E6}"/>
              </a:ext>
            </a:extLst>
          </p:cNvPr>
          <p:cNvSpPr>
            <a:spLocks noGrp="1"/>
          </p:cNvSpPr>
          <p:nvPr/>
        </p:nvSpPr>
        <p:spPr>
          <a:xfrm>
            <a:off x="895350" y="5029200"/>
            <a:ext cx="2667000" cy="285750"/>
          </a:xfrm>
          <a:prstGeom prst="rect">
            <a:avLst/>
          </a:prstGeom>
          <a:noFill/>
          <a:ln w="0">
            <a:noFill/>
            <a:prstDash val="solid"/>
          </a:ln>
        </p:spPr>
        <p:txBody>
          <a:bodyPr>
            <a:noAutofit/>
          </a:bodyPr>
          <a:lstStyle/>
          <a:p>
            <a:pPr>
              <a:defRPr sz="1800" b="1">
                <a:solidFill>
                  <a:srgbClr val="FFFFFF"/>
                </a:solidFill>
                <a:latin typeface="Bitstream Charter"/>
                <a:ea typeface="Bitstream Charter"/>
                <a:cs typeface="Bitstream Charter"/>
              </a:defRPr>
            </a:pPr>
            <a:r>
              <a:rPr sz="1800" b="1">
                <a:solidFill>
                  <a:srgbClr val="FFFFFF"/>
                </a:solidFill>
                <a:latin typeface="Arial" panose="020B0604020202020204" pitchFamily="34" charset="0"/>
                <a:ea typeface="Bitstream Charter"/>
                <a:cs typeface="Arial" panose="020B0604020202020204" pitchFamily="34" charset="0"/>
              </a:rPr>
              <a:t>Safety and inclusion</a:t>
            </a:r>
          </a:p>
        </p:txBody>
      </p:sp>
      <p:sp>
        <p:nvSpPr>
          <p:cNvPr id="18" name="safety-text">
            <a:extLst>
              <a:ext uri="{FF2B5EF4-FFF2-40B4-BE49-F238E27FC236}">
                <a16:creationId xmlns:a16="http://schemas.microsoft.com/office/drawing/2014/main" id="{CB7F471D-0CDE-47C4-A508-A5E8B1112EEE}"/>
              </a:ext>
            </a:extLst>
          </p:cNvPr>
          <p:cNvSpPr>
            <a:spLocks noGrp="1"/>
          </p:cNvSpPr>
          <p:nvPr/>
        </p:nvSpPr>
        <p:spPr>
          <a:xfrm>
            <a:off x="3290971" y="4626483"/>
            <a:ext cx="8861085" cy="990600"/>
          </a:xfrm>
          <a:prstGeom prst="rect">
            <a:avLst/>
          </a:prstGeom>
          <a:noFill/>
          <a:ln w="0">
            <a:noFill/>
            <a:prstDash val="solid"/>
          </a:ln>
        </p:spPr>
        <p:txBody>
          <a:bodyPr>
            <a:noAutofit/>
          </a:bodyPr>
          <a:lstStyle/>
          <a:p>
            <a:pPr>
              <a:defRPr sz="1350">
                <a:solidFill>
                  <a:srgbClr val="FFFFFF"/>
                </a:solidFill>
                <a:latin typeface="Bitstream Charter"/>
                <a:ea typeface="Bitstream Charter"/>
                <a:cs typeface="Bitstream Charter"/>
              </a:defRPr>
            </a:pPr>
            <a:r>
              <a:rPr lang="en-GB" sz="1800" dirty="0">
                <a:solidFill>
                  <a:srgbClr val="FFFFFF"/>
                </a:solidFill>
                <a:latin typeface="Arial" panose="020B0604020202020204" pitchFamily="34" charset="0"/>
                <a:ea typeface="Bitstream Charter"/>
                <a:cs typeface="Arial" panose="020B0604020202020204" pitchFamily="34" charset="0"/>
              </a:rPr>
              <a:t>Confidentiality is maintained through private discussions. Facilitators adopt an impartial approach. Participants who are expecting, have intricate health requirements, or require medication are directed to an appropriate clinician or specialized service.</a:t>
            </a:r>
            <a:endParaRPr sz="1800" dirty="0">
              <a:solidFill>
                <a:srgbClr val="FFFFFF"/>
              </a:solidFill>
              <a:latin typeface="Arial" panose="020B0604020202020204" pitchFamily="34" charset="0"/>
              <a:ea typeface="Bitstream Charter"/>
              <a:cs typeface="Arial" panose="020B0604020202020204" pitchFamily="34" charset="0"/>
            </a:endParaRPr>
          </a:p>
        </p:txBody>
      </p:sp>
      <p:sp>
        <p:nvSpPr>
          <p:cNvPr id="19" name="footer">
            <a:extLst>
              <a:ext uri="{FF2B5EF4-FFF2-40B4-BE49-F238E27FC236}">
                <a16:creationId xmlns:a16="http://schemas.microsoft.com/office/drawing/2014/main" id="{3AE37504-8771-4602-ABF1-2B8C01379BC4}"/>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0" name="speaker">
            <a:extLst>
              <a:ext uri="{FF2B5EF4-FFF2-40B4-BE49-F238E27FC236}">
                <a16:creationId xmlns:a16="http://schemas.microsoft.com/office/drawing/2014/main" id="{90231DF6-97C2-46E5-BC96-3FEF3CBF8B2B}"/>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21" name="page">
            <a:extLst>
              <a:ext uri="{FF2B5EF4-FFF2-40B4-BE49-F238E27FC236}">
                <a16:creationId xmlns:a16="http://schemas.microsoft.com/office/drawing/2014/main" id="{42BAE118-29D0-4470-BF95-4041752F62A2}"/>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6</a:t>
            </a:r>
          </a:p>
        </p:txBody>
      </p:sp>
      <p:sp>
        <p:nvSpPr>
          <p:cNvPr id="23" name="TextBox 22"/>
          <p:cNvSpPr txBox="1"/>
          <p:nvPr/>
        </p:nvSpPr>
        <p:spPr>
          <a:xfrm>
            <a:off x="640080" y="5833872"/>
            <a:ext cx="10698480" cy="228600"/>
          </a:xfrm>
          <a:prstGeom prst="rect">
            <a:avLst/>
          </a:prstGeom>
          <a:noFill/>
        </p:spPr>
        <p:txBody>
          <a:bodyPr wrap="none">
            <a:spAutoFit/>
          </a:bodyPr>
          <a:lstStyle/>
          <a:p>
            <a:pPr algn="l">
              <a:defRPr sz="850">
                <a:solidFill>
                  <a:srgbClr val="5F5F5F"/>
                </a:solidFill>
                <a:latin typeface="Arial"/>
              </a:defRPr>
            </a:pPr>
            <a:r>
              <a:rPr sz="1800" dirty="0">
                <a:latin typeface="Arial"/>
              </a:rPr>
              <a:t>(Birmingham City Council, 2025; Department of Health and Social Care, 2023; NICE, 2014; NICE, 2025)</a:t>
            </a:r>
          </a:p>
        </p:txBody>
      </p:sp>
    </p:spTree>
    <p:extLst>
      <p:ext uri="{BB962C8B-B14F-4D97-AF65-F5344CB8AC3E}">
        <p14:creationId xmlns:p14="http://schemas.microsoft.com/office/powerpoint/2010/main" val="6818249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 name="title">
            <a:extLst>
              <a:ext uri="{FF2B5EF4-FFF2-40B4-BE49-F238E27FC236}">
                <a16:creationId xmlns:a16="http://schemas.microsoft.com/office/drawing/2014/main" id="{1A9091A5-9BFA-49B7-BCE7-48E6414DABD2}"/>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Evaluation will show whether the campaign works</a:t>
            </a:r>
          </a:p>
        </p:txBody>
      </p:sp>
      <p:sp>
        <p:nvSpPr>
          <p:cNvPr id="2" name="subtitle">
            <a:extLst>
              <a:ext uri="{FF2B5EF4-FFF2-40B4-BE49-F238E27FC236}">
                <a16:creationId xmlns:a16="http://schemas.microsoft.com/office/drawing/2014/main" id="{E29D63D3-E63A-47B3-8C68-AE0322B4802F}"/>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Collect only the data needed to improve the pilot and demonstrate outcomes</a:t>
            </a:r>
          </a:p>
        </p:txBody>
      </p:sp>
      <p:sp>
        <p:nvSpPr>
          <p:cNvPr id="3" name="Rectangle 2">
            <a:extLst>
              <a:ext uri="{FF2B5EF4-FFF2-40B4-BE49-F238E27FC236}">
                <a16:creationId xmlns:a16="http://schemas.microsoft.com/office/drawing/2014/main" id="{DE8DAFD9-1CA8-40AB-A434-19F1AFDF24B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eval-card">
            <a:extLst>
              <a:ext uri="{FF2B5EF4-FFF2-40B4-BE49-F238E27FC236}">
                <a16:creationId xmlns:a16="http://schemas.microsoft.com/office/drawing/2014/main" id="{6D2D45F3-356C-4476-9B0E-C789F8D0B126}"/>
              </a:ext>
            </a:extLst>
          </p:cNvPr>
          <p:cNvSpPr>
            <a:spLocks noGrp="1"/>
          </p:cNvSpPr>
          <p:nvPr/>
        </p:nvSpPr>
        <p:spPr>
          <a:xfrm>
            <a:off x="609600" y="17145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eval-label">
            <a:extLst>
              <a:ext uri="{FF2B5EF4-FFF2-40B4-BE49-F238E27FC236}">
                <a16:creationId xmlns:a16="http://schemas.microsoft.com/office/drawing/2014/main" id="{6E42FF65-EA61-445F-937F-F1D7D97938A4}"/>
              </a:ext>
            </a:extLst>
          </p:cNvPr>
          <p:cNvSpPr>
            <a:spLocks noGrp="1"/>
          </p:cNvSpPr>
          <p:nvPr/>
        </p:nvSpPr>
        <p:spPr>
          <a:xfrm>
            <a:off x="647699" y="1656893"/>
            <a:ext cx="1695451" cy="438148"/>
          </a:xfrm>
          <a:prstGeom prst="roundRect">
            <a:avLst>
              <a:gd name="adj" fmla="val 35294"/>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eval-label-text">
            <a:extLst>
              <a:ext uri="{FF2B5EF4-FFF2-40B4-BE49-F238E27FC236}">
                <a16:creationId xmlns:a16="http://schemas.microsoft.com/office/drawing/2014/main" id="{70453B61-1E77-4042-A3AF-7AE711D7EBB1}"/>
              </a:ext>
            </a:extLst>
          </p:cNvPr>
          <p:cNvSpPr>
            <a:spLocks noGrp="1"/>
          </p:cNvSpPr>
          <p:nvPr/>
        </p:nvSpPr>
        <p:spPr>
          <a:xfrm>
            <a:off x="609598" y="1675759"/>
            <a:ext cx="1657350" cy="278606"/>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FORMATIVE</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7" name="eval-time">
            <a:extLst>
              <a:ext uri="{FF2B5EF4-FFF2-40B4-BE49-F238E27FC236}">
                <a16:creationId xmlns:a16="http://schemas.microsoft.com/office/drawing/2014/main" id="{61AFF7E4-238C-4CFE-AFDA-F7ADC34F694B}"/>
              </a:ext>
            </a:extLst>
          </p:cNvPr>
          <p:cNvSpPr>
            <a:spLocks noGrp="1"/>
          </p:cNvSpPr>
          <p:nvPr/>
        </p:nvSpPr>
        <p:spPr>
          <a:xfrm>
            <a:off x="819150" y="24384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dirty="0">
                <a:solidFill>
                  <a:srgbClr val="102A43"/>
                </a:solidFill>
                <a:latin typeface="Arial" panose="020B0604020202020204" pitchFamily="34" charset="0"/>
                <a:ea typeface="Bitstream Charter"/>
                <a:cs typeface="Arial" panose="020B0604020202020204" pitchFamily="34" charset="0"/>
              </a:rPr>
              <a:t>Before launch</a:t>
            </a:r>
          </a:p>
        </p:txBody>
      </p:sp>
      <p:sp>
        <p:nvSpPr>
          <p:cNvPr id="8" name="eval-text">
            <a:extLst>
              <a:ext uri="{FF2B5EF4-FFF2-40B4-BE49-F238E27FC236}">
                <a16:creationId xmlns:a16="http://schemas.microsoft.com/office/drawing/2014/main" id="{76249A8E-1203-413C-BE49-3589DB16C128}"/>
              </a:ext>
            </a:extLst>
          </p:cNvPr>
          <p:cNvSpPr>
            <a:spLocks noGrp="1"/>
          </p:cNvSpPr>
          <p:nvPr/>
        </p:nvSpPr>
        <p:spPr>
          <a:xfrm>
            <a:off x="2362198" y="1704975"/>
            <a:ext cx="3505202" cy="738187"/>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Two collaborative design workshops, an initial assessment survey, and brief interviews focusing on language, scheduling, and obstacles.</a:t>
            </a:r>
            <a:r>
              <a:rPr sz="1800" dirty="0">
                <a:solidFill>
                  <a:srgbClr val="172B3A"/>
                </a:solidFill>
                <a:latin typeface="Arial" panose="020B0604020202020204" pitchFamily="34" charset="0"/>
                <a:ea typeface="Bitstream Charter"/>
                <a:cs typeface="Arial" panose="020B0604020202020204" pitchFamily="34" charset="0"/>
              </a:rPr>
              <a:t>.</a:t>
            </a:r>
          </a:p>
        </p:txBody>
      </p:sp>
      <p:sp>
        <p:nvSpPr>
          <p:cNvPr id="9" name="eval-card">
            <a:extLst>
              <a:ext uri="{FF2B5EF4-FFF2-40B4-BE49-F238E27FC236}">
                <a16:creationId xmlns:a16="http://schemas.microsoft.com/office/drawing/2014/main" id="{B704B5EC-3AB6-49CE-BC91-702986D62439}"/>
              </a:ext>
            </a:extLst>
          </p:cNvPr>
          <p:cNvSpPr>
            <a:spLocks noGrp="1"/>
          </p:cNvSpPr>
          <p:nvPr/>
        </p:nvSpPr>
        <p:spPr>
          <a:xfrm>
            <a:off x="6115050" y="1743075"/>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eval-label">
            <a:extLst>
              <a:ext uri="{FF2B5EF4-FFF2-40B4-BE49-F238E27FC236}">
                <a16:creationId xmlns:a16="http://schemas.microsoft.com/office/drawing/2014/main" id="{60E1D4FF-6BAC-449E-BC85-123D79249192}"/>
              </a:ext>
            </a:extLst>
          </p:cNvPr>
          <p:cNvSpPr>
            <a:spLocks noGrp="1"/>
          </p:cNvSpPr>
          <p:nvPr/>
        </p:nvSpPr>
        <p:spPr>
          <a:xfrm>
            <a:off x="6134100" y="1738954"/>
            <a:ext cx="1538288" cy="446391"/>
          </a:xfrm>
          <a:prstGeom prst="roundRect">
            <a:avLst>
              <a:gd name="adj" fmla="val 35294"/>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eval-label-text">
            <a:extLst>
              <a:ext uri="{FF2B5EF4-FFF2-40B4-BE49-F238E27FC236}">
                <a16:creationId xmlns:a16="http://schemas.microsoft.com/office/drawing/2014/main" id="{CA4AE6C2-0838-482B-A04B-47129F686D07}"/>
              </a:ext>
            </a:extLst>
          </p:cNvPr>
          <p:cNvSpPr>
            <a:spLocks noGrp="1"/>
          </p:cNvSpPr>
          <p:nvPr/>
        </p:nvSpPr>
        <p:spPr>
          <a:xfrm>
            <a:off x="6076951" y="1760485"/>
            <a:ext cx="1562100" cy="2667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PROCESS</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2" name="eval-time">
            <a:extLst>
              <a:ext uri="{FF2B5EF4-FFF2-40B4-BE49-F238E27FC236}">
                <a16:creationId xmlns:a16="http://schemas.microsoft.com/office/drawing/2014/main" id="{F9A0DB51-F4CF-4C15-AE2B-9D8A9BF89564}"/>
              </a:ext>
            </a:extLst>
          </p:cNvPr>
          <p:cNvSpPr>
            <a:spLocks noGrp="1"/>
          </p:cNvSpPr>
          <p:nvPr/>
        </p:nvSpPr>
        <p:spPr>
          <a:xfrm>
            <a:off x="6324600" y="24384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dirty="0">
                <a:solidFill>
                  <a:srgbClr val="102A43"/>
                </a:solidFill>
                <a:latin typeface="Arial" panose="020B0604020202020204" pitchFamily="34" charset="0"/>
                <a:ea typeface="Bitstream Charter"/>
                <a:cs typeface="Arial" panose="020B0604020202020204" pitchFamily="34" charset="0"/>
              </a:rPr>
              <a:t>During weeks </a:t>
            </a:r>
            <a:r>
              <a:rPr lang="en-GB" sz="1725" b="1" dirty="0">
                <a:solidFill>
                  <a:srgbClr val="102A43"/>
                </a:solidFill>
                <a:latin typeface="Arial" panose="020B0604020202020204" pitchFamily="34" charset="0"/>
                <a:ea typeface="Bitstream Charter"/>
                <a:cs typeface="Arial" panose="020B0604020202020204" pitchFamily="34" charset="0"/>
              </a:rPr>
              <a:t>(</a:t>
            </a:r>
            <a:r>
              <a:rPr sz="1725" b="1" dirty="0">
                <a:solidFill>
                  <a:srgbClr val="102A43"/>
                </a:solidFill>
                <a:latin typeface="Arial" panose="020B0604020202020204" pitchFamily="34" charset="0"/>
                <a:ea typeface="Bitstream Charter"/>
                <a:cs typeface="Arial" panose="020B0604020202020204" pitchFamily="34" charset="0"/>
              </a:rPr>
              <a:t>1–8</a:t>
            </a:r>
            <a:r>
              <a:rPr lang="en-GB" sz="1725" b="1" dirty="0">
                <a:solidFill>
                  <a:srgbClr val="102A43"/>
                </a:solidFill>
                <a:latin typeface="Arial" panose="020B0604020202020204" pitchFamily="34" charset="0"/>
                <a:ea typeface="Bitstream Charter"/>
                <a:cs typeface="Arial" panose="020B0604020202020204" pitchFamily="34" charset="0"/>
              </a:rPr>
              <a:t>)</a:t>
            </a:r>
            <a:endParaRPr sz="1725" b="1" dirty="0">
              <a:solidFill>
                <a:srgbClr val="102A43"/>
              </a:solidFill>
              <a:latin typeface="Arial" panose="020B0604020202020204" pitchFamily="34" charset="0"/>
              <a:ea typeface="Bitstream Charter"/>
              <a:cs typeface="Arial" panose="020B0604020202020204" pitchFamily="34" charset="0"/>
            </a:endParaRPr>
          </a:p>
        </p:txBody>
      </p:sp>
      <p:sp>
        <p:nvSpPr>
          <p:cNvPr id="13" name="eval-text">
            <a:extLst>
              <a:ext uri="{FF2B5EF4-FFF2-40B4-BE49-F238E27FC236}">
                <a16:creationId xmlns:a16="http://schemas.microsoft.com/office/drawing/2014/main" id="{BEF778EF-B6AA-4B7D-B8AF-858670C0F067}"/>
              </a:ext>
            </a:extLst>
          </p:cNvPr>
          <p:cNvSpPr>
            <a:spLocks noGrp="1"/>
          </p:cNvSpPr>
          <p:nvPr/>
        </p:nvSpPr>
        <p:spPr>
          <a:xfrm>
            <a:off x="8084344" y="1756182"/>
            <a:ext cx="2876550"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Reach, attendance, retention, referrals, participant feedback, and the facilitator fidelity checklist.</a:t>
            </a:r>
            <a:endParaRPr sz="1800" dirty="0">
              <a:solidFill>
                <a:srgbClr val="172B3A"/>
              </a:solidFill>
              <a:latin typeface="Arial" panose="020B0604020202020204" pitchFamily="34" charset="0"/>
              <a:ea typeface="Bitstream Charter"/>
              <a:cs typeface="Arial" panose="020B0604020202020204" pitchFamily="34" charset="0"/>
            </a:endParaRPr>
          </a:p>
        </p:txBody>
      </p:sp>
      <p:sp>
        <p:nvSpPr>
          <p:cNvPr id="14" name="eval-card">
            <a:extLst>
              <a:ext uri="{FF2B5EF4-FFF2-40B4-BE49-F238E27FC236}">
                <a16:creationId xmlns:a16="http://schemas.microsoft.com/office/drawing/2014/main" id="{E94FB383-B569-489E-A850-9614E73CA251}"/>
              </a:ext>
            </a:extLst>
          </p:cNvPr>
          <p:cNvSpPr>
            <a:spLocks noGrp="1"/>
          </p:cNvSpPr>
          <p:nvPr/>
        </p:nvSpPr>
        <p:spPr>
          <a:xfrm>
            <a:off x="609600" y="35433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eval-label">
            <a:extLst>
              <a:ext uri="{FF2B5EF4-FFF2-40B4-BE49-F238E27FC236}">
                <a16:creationId xmlns:a16="http://schemas.microsoft.com/office/drawing/2014/main" id="{6652CA7F-6420-43AF-846A-D489072ECDC2}"/>
              </a:ext>
            </a:extLst>
          </p:cNvPr>
          <p:cNvSpPr>
            <a:spLocks noGrp="1"/>
          </p:cNvSpPr>
          <p:nvPr/>
        </p:nvSpPr>
        <p:spPr>
          <a:xfrm>
            <a:off x="609598" y="3557355"/>
            <a:ext cx="1566862" cy="419100"/>
          </a:xfrm>
          <a:prstGeom prst="roundRect">
            <a:avLst>
              <a:gd name="adj" fmla="val 35294"/>
            </a:avLst>
          </a:prstGeom>
          <a:solidFill>
            <a:srgbClr val="FFD166"/>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16" name="eval-label-text">
            <a:extLst>
              <a:ext uri="{FF2B5EF4-FFF2-40B4-BE49-F238E27FC236}">
                <a16:creationId xmlns:a16="http://schemas.microsoft.com/office/drawing/2014/main" id="{06A9101A-05C4-4594-A69B-7227B0229B79}"/>
              </a:ext>
            </a:extLst>
          </p:cNvPr>
          <p:cNvSpPr>
            <a:spLocks noGrp="1"/>
          </p:cNvSpPr>
          <p:nvPr/>
        </p:nvSpPr>
        <p:spPr>
          <a:xfrm>
            <a:off x="614822" y="3590925"/>
            <a:ext cx="1390650" cy="266699"/>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OUTCOME</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7" name="eval-time">
            <a:extLst>
              <a:ext uri="{FF2B5EF4-FFF2-40B4-BE49-F238E27FC236}">
                <a16:creationId xmlns:a16="http://schemas.microsoft.com/office/drawing/2014/main" id="{A4FA8EB6-13F4-4F0F-991C-5E93CED859F7}"/>
              </a:ext>
            </a:extLst>
          </p:cNvPr>
          <p:cNvSpPr>
            <a:spLocks noGrp="1"/>
          </p:cNvSpPr>
          <p:nvPr/>
        </p:nvSpPr>
        <p:spPr>
          <a:xfrm>
            <a:off x="819150" y="42672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sz="1725" b="1" dirty="0">
                <a:solidFill>
                  <a:srgbClr val="102A43"/>
                </a:solidFill>
                <a:latin typeface="Arial" panose="020B0604020202020204" pitchFamily="34" charset="0"/>
                <a:ea typeface="Bitstream Charter"/>
                <a:cs typeface="Arial" panose="020B0604020202020204" pitchFamily="34" charset="0"/>
              </a:rPr>
              <a:t>Week </a:t>
            </a:r>
            <a:r>
              <a:rPr lang="en-GB" sz="1725" b="1" dirty="0">
                <a:solidFill>
                  <a:srgbClr val="102A43"/>
                </a:solidFill>
                <a:latin typeface="Arial" panose="020B0604020202020204" pitchFamily="34" charset="0"/>
                <a:ea typeface="Bitstream Charter"/>
                <a:cs typeface="Arial" panose="020B0604020202020204" pitchFamily="34" charset="0"/>
              </a:rPr>
              <a:t>8 &amp;</a:t>
            </a:r>
            <a:r>
              <a:rPr sz="1725" b="1" dirty="0">
                <a:solidFill>
                  <a:srgbClr val="102A43"/>
                </a:solidFill>
                <a:latin typeface="Arial" panose="020B0604020202020204" pitchFamily="34" charset="0"/>
                <a:ea typeface="Bitstream Charter"/>
                <a:cs typeface="Arial" panose="020B0604020202020204" pitchFamily="34" charset="0"/>
              </a:rPr>
              <a:t> 12</a:t>
            </a:r>
          </a:p>
        </p:txBody>
      </p:sp>
      <p:sp>
        <p:nvSpPr>
          <p:cNvPr id="18" name="eval-text">
            <a:extLst>
              <a:ext uri="{FF2B5EF4-FFF2-40B4-BE49-F238E27FC236}">
                <a16:creationId xmlns:a16="http://schemas.microsoft.com/office/drawing/2014/main" id="{5CCBB539-3549-4661-8F2D-F627BC8E003F}"/>
              </a:ext>
            </a:extLst>
          </p:cNvPr>
          <p:cNvSpPr>
            <a:spLocks noGrp="1"/>
          </p:cNvSpPr>
          <p:nvPr/>
        </p:nvSpPr>
        <p:spPr>
          <a:xfrm>
            <a:off x="2488588" y="3562350"/>
            <a:ext cx="3350969"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Knowledge assessment, willingness to quit or reduce smoking, cessation strategy, current smoking status, and CO verification when possible.</a:t>
            </a:r>
            <a:endParaRPr sz="1800" dirty="0">
              <a:solidFill>
                <a:srgbClr val="172B3A"/>
              </a:solidFill>
              <a:latin typeface="Arial" panose="020B0604020202020204" pitchFamily="34" charset="0"/>
              <a:ea typeface="Bitstream Charter"/>
              <a:cs typeface="Arial" panose="020B0604020202020204" pitchFamily="34" charset="0"/>
            </a:endParaRPr>
          </a:p>
        </p:txBody>
      </p:sp>
      <p:sp>
        <p:nvSpPr>
          <p:cNvPr id="19" name="eval-card">
            <a:extLst>
              <a:ext uri="{FF2B5EF4-FFF2-40B4-BE49-F238E27FC236}">
                <a16:creationId xmlns:a16="http://schemas.microsoft.com/office/drawing/2014/main" id="{EA6024D3-7B9C-4B34-B809-48323D89B4EB}"/>
              </a:ext>
            </a:extLst>
          </p:cNvPr>
          <p:cNvSpPr>
            <a:spLocks noGrp="1"/>
          </p:cNvSpPr>
          <p:nvPr/>
        </p:nvSpPr>
        <p:spPr>
          <a:xfrm>
            <a:off x="6115050" y="3543300"/>
            <a:ext cx="5257800" cy="1504950"/>
          </a:xfrm>
          <a:prstGeom prst="roundRect">
            <a:avLst>
              <a:gd name="adj" fmla="val 7595"/>
            </a:avLst>
          </a:prstGeom>
          <a:solidFill>
            <a:srgbClr val="F4F7F9"/>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eval-label">
            <a:extLst>
              <a:ext uri="{FF2B5EF4-FFF2-40B4-BE49-F238E27FC236}">
                <a16:creationId xmlns:a16="http://schemas.microsoft.com/office/drawing/2014/main" id="{6E2197FC-CB93-4432-81E1-017A18234607}"/>
              </a:ext>
            </a:extLst>
          </p:cNvPr>
          <p:cNvSpPr>
            <a:spLocks noGrp="1"/>
          </p:cNvSpPr>
          <p:nvPr/>
        </p:nvSpPr>
        <p:spPr>
          <a:xfrm>
            <a:off x="6134100" y="3569248"/>
            <a:ext cx="1820009" cy="520727"/>
          </a:xfrm>
          <a:prstGeom prst="roundRect">
            <a:avLst>
              <a:gd name="adj" fmla="val 35294"/>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1" name="eval-label-text">
            <a:extLst>
              <a:ext uri="{FF2B5EF4-FFF2-40B4-BE49-F238E27FC236}">
                <a16:creationId xmlns:a16="http://schemas.microsoft.com/office/drawing/2014/main" id="{19519CE1-A632-4241-8895-45E3E4101E57}"/>
              </a:ext>
            </a:extLst>
          </p:cNvPr>
          <p:cNvSpPr>
            <a:spLocks noGrp="1"/>
          </p:cNvSpPr>
          <p:nvPr/>
        </p:nvSpPr>
        <p:spPr>
          <a:xfrm>
            <a:off x="5867400" y="3514725"/>
            <a:ext cx="2313842" cy="2667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IMPACT AND EQUITY</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22" name="eval-time">
            <a:extLst>
              <a:ext uri="{FF2B5EF4-FFF2-40B4-BE49-F238E27FC236}">
                <a16:creationId xmlns:a16="http://schemas.microsoft.com/office/drawing/2014/main" id="{72BFE310-C055-4F7E-B12A-78ED64F4C7BB}"/>
              </a:ext>
            </a:extLst>
          </p:cNvPr>
          <p:cNvSpPr>
            <a:spLocks noGrp="1"/>
          </p:cNvSpPr>
          <p:nvPr/>
        </p:nvSpPr>
        <p:spPr>
          <a:xfrm>
            <a:off x="6324600" y="4267200"/>
            <a:ext cx="1619250" cy="266700"/>
          </a:xfrm>
          <a:prstGeom prst="rect">
            <a:avLst/>
          </a:prstGeom>
          <a:noFill/>
          <a:ln w="0">
            <a:noFill/>
            <a:prstDash val="solid"/>
          </a:ln>
        </p:spPr>
        <p:txBody>
          <a:bodyPr>
            <a:noAutofit/>
          </a:bodyPr>
          <a:lstStyle/>
          <a:p>
            <a:pPr>
              <a:defRPr sz="1725" b="1">
                <a:solidFill>
                  <a:srgbClr val="102A43"/>
                </a:solidFill>
                <a:latin typeface="Bitstream Charter"/>
                <a:ea typeface="Bitstream Charter"/>
                <a:cs typeface="Bitstream Charter"/>
              </a:defRPr>
            </a:pPr>
            <a:r>
              <a:rPr lang="en-GB" sz="1725" b="1" dirty="0">
                <a:solidFill>
                  <a:srgbClr val="102A43"/>
                </a:solidFill>
                <a:latin typeface="Arial" panose="020B0604020202020204" pitchFamily="34" charset="0"/>
                <a:ea typeface="Bitstream Charter"/>
                <a:cs typeface="Arial" panose="020B0604020202020204" pitchFamily="34" charset="0"/>
              </a:rPr>
              <a:t>3 months</a:t>
            </a:r>
            <a:endParaRPr sz="1725" b="1" dirty="0">
              <a:solidFill>
                <a:srgbClr val="102A43"/>
              </a:solidFill>
              <a:latin typeface="Arial" panose="020B0604020202020204" pitchFamily="34" charset="0"/>
              <a:ea typeface="Bitstream Charter"/>
              <a:cs typeface="Arial" panose="020B0604020202020204" pitchFamily="34" charset="0"/>
            </a:endParaRPr>
          </a:p>
        </p:txBody>
      </p:sp>
      <p:sp>
        <p:nvSpPr>
          <p:cNvPr id="23" name="eval-text">
            <a:extLst>
              <a:ext uri="{FF2B5EF4-FFF2-40B4-BE49-F238E27FC236}">
                <a16:creationId xmlns:a16="http://schemas.microsoft.com/office/drawing/2014/main" id="{535B4586-BB31-40E3-93DD-479FA9B8BA56}"/>
              </a:ext>
            </a:extLst>
          </p:cNvPr>
          <p:cNvSpPr>
            <a:spLocks noGrp="1"/>
          </p:cNvSpPr>
          <p:nvPr/>
        </p:nvSpPr>
        <p:spPr>
          <a:xfrm>
            <a:off x="8210550" y="3600450"/>
            <a:ext cx="3162300" cy="609600"/>
          </a:xfrm>
          <a:prstGeom prst="rect">
            <a:avLst/>
          </a:prstGeom>
          <a:noFill/>
          <a:ln w="0">
            <a:noFill/>
            <a:prstDash val="solid"/>
          </a:ln>
        </p:spPr>
        <p:txBody>
          <a:bodyPr>
            <a:noAutofit/>
          </a:bodyPr>
          <a:lstStyle/>
          <a:p>
            <a:pPr>
              <a:defRPr sz="1275">
                <a:solidFill>
                  <a:srgbClr val="172B3A"/>
                </a:solidFill>
                <a:latin typeface="Bitstream Charter"/>
                <a:ea typeface="Bitstream Charter"/>
                <a:cs typeface="Bitstream Charter"/>
              </a:defRPr>
            </a:pPr>
            <a:r>
              <a:rPr lang="en-GB" sz="1800" dirty="0">
                <a:solidFill>
                  <a:srgbClr val="172B3A"/>
                </a:solidFill>
                <a:latin typeface="Arial" panose="020B0604020202020204" pitchFamily="34" charset="0"/>
                <a:ea typeface="Bitstream Charter"/>
                <a:cs typeface="Arial" panose="020B0604020202020204" pitchFamily="34" charset="0"/>
              </a:rPr>
              <a:t>Update on setbacks, availability of support, and variations in participation based on gender, ethnicity, disability, and region.</a:t>
            </a:r>
            <a:endParaRPr sz="1800" dirty="0">
              <a:solidFill>
                <a:srgbClr val="172B3A"/>
              </a:solidFill>
              <a:latin typeface="Arial" panose="020B0604020202020204" pitchFamily="34" charset="0"/>
              <a:ea typeface="Bitstream Charter"/>
              <a:cs typeface="Arial" panose="020B0604020202020204" pitchFamily="34" charset="0"/>
            </a:endParaRPr>
          </a:p>
        </p:txBody>
      </p:sp>
      <p:sp>
        <p:nvSpPr>
          <p:cNvPr id="24" name="data-protection">
            <a:extLst>
              <a:ext uri="{FF2B5EF4-FFF2-40B4-BE49-F238E27FC236}">
                <a16:creationId xmlns:a16="http://schemas.microsoft.com/office/drawing/2014/main" id="{7B87E661-E7DF-45AA-9B17-2E5B741280FB}"/>
              </a:ext>
            </a:extLst>
          </p:cNvPr>
          <p:cNvSpPr>
            <a:spLocks noGrp="1"/>
          </p:cNvSpPr>
          <p:nvPr/>
        </p:nvSpPr>
        <p:spPr>
          <a:xfrm>
            <a:off x="704850" y="5419725"/>
            <a:ext cx="10668000" cy="228600"/>
          </a:xfrm>
          <a:prstGeom prst="rect">
            <a:avLst/>
          </a:prstGeom>
          <a:noFill/>
          <a:ln w="0">
            <a:noFill/>
            <a:prstDash val="solid"/>
          </a:ln>
        </p:spPr>
        <p:txBody>
          <a:bodyPr>
            <a:noAutofit/>
          </a:bodyPr>
          <a:lstStyle/>
          <a:p>
            <a:r>
              <a:rPr sz="1600" dirty="0">
                <a:latin typeface="Arial" panose="020B0604020202020204" pitchFamily="34" charset="0"/>
                <a:cs typeface="Arial" panose="020B0604020202020204" pitchFamily="34" charset="0"/>
              </a:rPr>
              <a:t>Data protection: obtain consent, use anonymous participant IDs for reporting, and signpost distress or dependence concerns promptly. (NICE, 2014)</a:t>
            </a:r>
          </a:p>
        </p:txBody>
      </p:sp>
      <p:sp>
        <p:nvSpPr>
          <p:cNvPr id="25" name="footer">
            <a:extLst>
              <a:ext uri="{FF2B5EF4-FFF2-40B4-BE49-F238E27FC236}">
                <a16:creationId xmlns:a16="http://schemas.microsoft.com/office/drawing/2014/main" id="{BF19ADDD-E3CB-436A-B65E-9EDE575EF27E}"/>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6" name="speaker">
            <a:extLst>
              <a:ext uri="{FF2B5EF4-FFF2-40B4-BE49-F238E27FC236}">
                <a16:creationId xmlns:a16="http://schemas.microsoft.com/office/drawing/2014/main" id="{4BAB8A33-BD63-4D05-8BD3-09C747BD1EB6}"/>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27" name="page">
            <a:extLst>
              <a:ext uri="{FF2B5EF4-FFF2-40B4-BE49-F238E27FC236}">
                <a16:creationId xmlns:a16="http://schemas.microsoft.com/office/drawing/2014/main" id="{A242779E-6E71-4373-B66A-F3CB5D3711F8}"/>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7</a:t>
            </a:r>
          </a:p>
        </p:txBody>
      </p:sp>
    </p:spTree>
    <p:extLst>
      <p:ext uri="{BB962C8B-B14F-4D97-AF65-F5344CB8AC3E}">
        <p14:creationId xmlns:p14="http://schemas.microsoft.com/office/powerpoint/2010/main" val="8392553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4F7F9"/>
        </a:solidFill>
        <a:effectLst/>
      </p:bgPr>
    </p:bg>
    <p:spTree>
      <p:nvGrpSpPr>
        <p:cNvPr id="1" name=""/>
        <p:cNvGrpSpPr/>
        <p:nvPr/>
      </p:nvGrpSpPr>
      <p:grpSpPr>
        <a:xfrm>
          <a:off x="0" y="0"/>
          <a:ext cx="0" cy="0"/>
          <a:chOff x="0" y="0"/>
          <a:chExt cx="0" cy="0"/>
        </a:xfrm>
      </p:grpSpPr>
      <p:sp>
        <p:nvSpPr>
          <p:cNvPr id="17" name="title">
            <a:extLst>
              <a:ext uri="{FF2B5EF4-FFF2-40B4-BE49-F238E27FC236}">
                <a16:creationId xmlns:a16="http://schemas.microsoft.com/office/drawing/2014/main" id="{B8D9C1B3-7908-4AE5-A4F6-16DE650CB3A3}"/>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dirty="0">
                <a:solidFill>
                  <a:srgbClr val="102A43"/>
                </a:solidFill>
                <a:latin typeface="Arial" panose="020B0604020202020204" pitchFamily="34" charset="0"/>
                <a:ea typeface="Bitstream Charter"/>
                <a:cs typeface="Arial" panose="020B0604020202020204" pitchFamily="34" charset="0"/>
              </a:rPr>
              <a:t>Campaign poster</a:t>
            </a:r>
          </a:p>
        </p:txBody>
      </p:sp>
      <p:sp>
        <p:nvSpPr>
          <p:cNvPr id="2" name="subtitle">
            <a:extLst>
              <a:ext uri="{FF2B5EF4-FFF2-40B4-BE49-F238E27FC236}">
                <a16:creationId xmlns:a16="http://schemas.microsoft.com/office/drawing/2014/main" id="{799A84CB-29E2-4DFD-8C33-D171C9684D71}"/>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A bold, positive invitation for venues, social channels and QR-code cards</a:t>
            </a:r>
          </a:p>
        </p:txBody>
      </p:sp>
      <p:sp>
        <p:nvSpPr>
          <p:cNvPr id="3" name="Rectangle 2">
            <a:extLst>
              <a:ext uri="{FF2B5EF4-FFF2-40B4-BE49-F238E27FC236}">
                <a16:creationId xmlns:a16="http://schemas.microsoft.com/office/drawing/2014/main" id="{A6893FA7-A535-4963-A96E-767838E3A22C}"/>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poster-surface">
            <a:extLst>
              <a:ext uri="{FF2B5EF4-FFF2-40B4-BE49-F238E27FC236}">
                <a16:creationId xmlns:a16="http://schemas.microsoft.com/office/drawing/2014/main" id="{92D9DDDD-E694-4314-BF60-C64529A2FFEF}"/>
              </a:ext>
            </a:extLst>
          </p:cNvPr>
          <p:cNvSpPr>
            <a:spLocks noGrp="1"/>
          </p:cNvSpPr>
          <p:nvPr/>
        </p:nvSpPr>
        <p:spPr>
          <a:xfrm>
            <a:off x="3092726" y="1390651"/>
            <a:ext cx="6146524" cy="4686299"/>
          </a:xfrm>
          <a:prstGeom prst="roundRect">
            <a:avLst>
              <a:gd name="adj" fmla="val 3509"/>
            </a:avLst>
          </a:prstGeom>
          <a:solidFill>
            <a:srgbClr val="102A4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poster-tag">
            <a:extLst>
              <a:ext uri="{FF2B5EF4-FFF2-40B4-BE49-F238E27FC236}">
                <a16:creationId xmlns:a16="http://schemas.microsoft.com/office/drawing/2014/main" id="{BA320CC2-4EA5-4842-A2C1-1CF0335267B5}"/>
              </a:ext>
            </a:extLst>
          </p:cNvPr>
          <p:cNvSpPr>
            <a:spLocks noGrp="1"/>
          </p:cNvSpPr>
          <p:nvPr/>
        </p:nvSpPr>
        <p:spPr>
          <a:xfrm>
            <a:off x="3371850" y="1760639"/>
            <a:ext cx="2062696" cy="542924"/>
          </a:xfrm>
          <a:prstGeom prst="roundRect">
            <a:avLst>
              <a:gd name="adj" fmla="val 35294"/>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poster-tag-text">
            <a:extLst>
              <a:ext uri="{FF2B5EF4-FFF2-40B4-BE49-F238E27FC236}">
                <a16:creationId xmlns:a16="http://schemas.microsoft.com/office/drawing/2014/main" id="{C83A261B-6785-4D66-8DC4-9B14EDDF0ACB}"/>
              </a:ext>
            </a:extLst>
          </p:cNvPr>
          <p:cNvSpPr>
            <a:spLocks noGrp="1"/>
          </p:cNvSpPr>
          <p:nvPr/>
        </p:nvSpPr>
        <p:spPr>
          <a:xfrm>
            <a:off x="3371851" y="1735340"/>
            <a:ext cx="2062695" cy="590022"/>
          </a:xfrm>
          <a:prstGeom prst="rect">
            <a:avLst/>
          </a:prstGeom>
          <a:ln/>
        </p:spPr>
        <p:style>
          <a:lnRef idx="0">
            <a:schemeClr val="accent2"/>
          </a:lnRef>
          <a:fillRef idx="3">
            <a:schemeClr val="accent2"/>
          </a:fillRef>
          <a:effectRef idx="3">
            <a:schemeClr val="accent2"/>
          </a:effectRef>
          <a:fontRef idx="minor">
            <a:schemeClr val="lt1"/>
          </a:fontRef>
        </p:style>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FREE 8-WEEK SUPPORT</a:t>
            </a:r>
          </a:p>
        </p:txBody>
      </p:sp>
      <p:sp>
        <p:nvSpPr>
          <p:cNvPr id="7" name="poster-title">
            <a:extLst>
              <a:ext uri="{FF2B5EF4-FFF2-40B4-BE49-F238E27FC236}">
                <a16:creationId xmlns:a16="http://schemas.microsoft.com/office/drawing/2014/main" id="{B431BE8A-0E01-41F2-A3F4-0F60B1FAACF5}"/>
              </a:ext>
            </a:extLst>
          </p:cNvPr>
          <p:cNvSpPr>
            <a:spLocks noGrp="1"/>
          </p:cNvSpPr>
          <p:nvPr/>
        </p:nvSpPr>
        <p:spPr>
          <a:xfrm>
            <a:off x="3371850" y="2455964"/>
            <a:ext cx="3048000" cy="1352550"/>
          </a:xfrm>
          <a:prstGeom prst="rect">
            <a:avLst/>
          </a:prstGeom>
          <a:noFill/>
          <a:ln w="0">
            <a:noFill/>
            <a:prstDash val="solid"/>
          </a:ln>
        </p:spPr>
        <p:txBody>
          <a:bodyPr>
            <a:noAutofit/>
          </a:bodyPr>
          <a:lstStyle/>
          <a:p>
            <a:pPr>
              <a:defRPr sz="4200" b="1">
                <a:solidFill>
                  <a:srgbClr val="FFFFFF"/>
                </a:solidFill>
                <a:latin typeface="Bitstream Charter"/>
                <a:ea typeface="Bitstream Charter"/>
                <a:cs typeface="Bitstream Charter"/>
              </a:defRPr>
            </a:pPr>
            <a:r>
              <a:rPr sz="4200" b="1" dirty="0">
                <a:solidFill>
                  <a:srgbClr val="FFFFFF"/>
                </a:solidFill>
                <a:latin typeface="Arial" panose="020B0604020202020204" pitchFamily="34" charset="0"/>
                <a:ea typeface="Bitstream Charter"/>
                <a:cs typeface="Arial" panose="020B0604020202020204" pitchFamily="34" charset="0"/>
              </a:rPr>
              <a:t>OWN</a:t>
            </a:r>
          </a:p>
          <a:p>
            <a:pPr>
              <a:defRPr sz="4200" b="1">
                <a:solidFill>
                  <a:srgbClr val="FFFFFF"/>
                </a:solidFill>
                <a:latin typeface="Bitstream Charter"/>
                <a:ea typeface="Bitstream Charter"/>
                <a:cs typeface="Bitstream Charter"/>
              </a:defRPr>
            </a:pPr>
            <a:r>
              <a:rPr sz="4200" b="1" dirty="0">
                <a:solidFill>
                  <a:srgbClr val="FFFFFF"/>
                </a:solidFill>
                <a:latin typeface="Arial" panose="020B0604020202020204" pitchFamily="34" charset="0"/>
                <a:ea typeface="Bitstream Charter"/>
                <a:cs typeface="Arial" panose="020B0604020202020204" pitchFamily="34" charset="0"/>
              </a:rPr>
              <a:t>YOUR AIR</a:t>
            </a:r>
          </a:p>
        </p:txBody>
      </p:sp>
      <p:sp>
        <p:nvSpPr>
          <p:cNvPr id="8" name="poster-slogan">
            <a:extLst>
              <a:ext uri="{FF2B5EF4-FFF2-40B4-BE49-F238E27FC236}">
                <a16:creationId xmlns:a16="http://schemas.microsoft.com/office/drawing/2014/main" id="{D97A0D51-77E9-4E27-8135-2DED8ADB5DB5}"/>
              </a:ext>
            </a:extLst>
          </p:cNvPr>
          <p:cNvSpPr>
            <a:spLocks noGrp="1"/>
          </p:cNvSpPr>
          <p:nvPr/>
        </p:nvSpPr>
        <p:spPr>
          <a:xfrm>
            <a:off x="3174955" y="3904292"/>
            <a:ext cx="3697165" cy="361950"/>
          </a:xfrm>
          <a:prstGeom prst="rect">
            <a:avLst/>
          </a:prstGeom>
          <a:noFill/>
          <a:ln w="0">
            <a:noFill/>
            <a:prstDash val="solid"/>
          </a:ln>
        </p:spPr>
        <p:txBody>
          <a:bodyPr>
            <a:noAutofit/>
          </a:bodyPr>
          <a:lstStyle/>
          <a:p>
            <a:pPr>
              <a:defRPr sz="1800" b="1">
                <a:solidFill>
                  <a:srgbClr val="FFD166"/>
                </a:solidFill>
                <a:latin typeface="Bitstream Charter"/>
                <a:ea typeface="Bitstream Charter"/>
                <a:cs typeface="Bitstream Charter"/>
              </a:defRPr>
            </a:pPr>
            <a:r>
              <a:rPr sz="1800" b="1" dirty="0">
                <a:solidFill>
                  <a:srgbClr val="FFD166"/>
                </a:solidFill>
                <a:latin typeface="Arial" panose="020B0604020202020204" pitchFamily="34" charset="0"/>
                <a:ea typeface="Bitstream Charter"/>
                <a:cs typeface="Arial" panose="020B0604020202020204" pitchFamily="34" charset="0"/>
              </a:rPr>
              <a:t>Quit smoking. Cut down vaping. Feel in control.</a:t>
            </a:r>
          </a:p>
        </p:txBody>
      </p:sp>
      <p:sp>
        <p:nvSpPr>
          <p:cNvPr id="9" name="poster-detail">
            <a:extLst>
              <a:ext uri="{FF2B5EF4-FFF2-40B4-BE49-F238E27FC236}">
                <a16:creationId xmlns:a16="http://schemas.microsoft.com/office/drawing/2014/main" id="{4CE89EA1-EF22-448B-BDDC-308DFB43F0D4}"/>
              </a:ext>
            </a:extLst>
          </p:cNvPr>
          <p:cNvSpPr>
            <a:spLocks noGrp="1"/>
          </p:cNvSpPr>
          <p:nvPr/>
        </p:nvSpPr>
        <p:spPr>
          <a:xfrm>
            <a:off x="3174955" y="4742442"/>
            <a:ext cx="6104027" cy="649715"/>
          </a:xfrm>
          <a:prstGeom prst="rect">
            <a:avLst/>
          </a:prstGeom>
          <a:noFill/>
          <a:ln w="0">
            <a:noFill/>
            <a:prstDash val="solid"/>
          </a:ln>
        </p:spPr>
        <p:txBody>
          <a:bodyPr>
            <a:noAutofit/>
          </a:bodyPr>
          <a:lstStyle/>
          <a:p>
            <a:pPr>
              <a:defRPr sz="1275">
                <a:solidFill>
                  <a:srgbClr val="FFFFFF"/>
                </a:solidFill>
                <a:latin typeface="Bitstream Charter"/>
                <a:ea typeface="Bitstream Charter"/>
                <a:cs typeface="Bitstream Charter"/>
              </a:defRPr>
            </a:pPr>
            <a:r>
              <a:rPr sz="1800" dirty="0">
                <a:solidFill>
                  <a:srgbClr val="FFFFFF"/>
                </a:solidFill>
                <a:latin typeface="Arial" panose="020B0604020202020204" pitchFamily="34" charset="0"/>
                <a:ea typeface="Bitstream Charter"/>
                <a:cs typeface="Arial" panose="020B0604020202020204" pitchFamily="34" charset="0"/>
              </a:rPr>
              <a:t>For Birmingham residents aged 18–25</a:t>
            </a:r>
          </a:p>
          <a:p>
            <a:pPr>
              <a:defRPr sz="1275">
                <a:solidFill>
                  <a:srgbClr val="FFFFFF"/>
                </a:solidFill>
                <a:latin typeface="Bitstream Charter"/>
                <a:ea typeface="Bitstream Charter"/>
                <a:cs typeface="Bitstream Charter"/>
              </a:defRPr>
            </a:pPr>
            <a:r>
              <a:rPr sz="1800" dirty="0">
                <a:solidFill>
                  <a:srgbClr val="FFFFFF"/>
                </a:solidFill>
                <a:latin typeface="Arial" panose="020B0604020202020204" pitchFamily="34" charset="0"/>
                <a:ea typeface="Bitstream Charter"/>
                <a:cs typeface="Arial" panose="020B0604020202020204" pitchFamily="34" charset="0"/>
              </a:rPr>
              <a:t>Weekly peer sessions | stress tools | local quit support</a:t>
            </a:r>
          </a:p>
        </p:txBody>
      </p:sp>
      <p:sp>
        <p:nvSpPr>
          <p:cNvPr id="13" name="poster-caption">
            <a:extLst>
              <a:ext uri="{FF2B5EF4-FFF2-40B4-BE49-F238E27FC236}">
                <a16:creationId xmlns:a16="http://schemas.microsoft.com/office/drawing/2014/main" id="{A1C063F2-37AB-4049-B9E8-983E25AD5BAA}"/>
              </a:ext>
            </a:extLst>
          </p:cNvPr>
          <p:cNvSpPr>
            <a:spLocks noGrp="1"/>
          </p:cNvSpPr>
          <p:nvPr/>
        </p:nvSpPr>
        <p:spPr>
          <a:xfrm>
            <a:off x="1619250" y="6153150"/>
            <a:ext cx="8953500" cy="190500"/>
          </a:xfrm>
          <a:prstGeom prst="rect">
            <a:avLst/>
          </a:prstGeom>
          <a:noFill/>
          <a:ln w="0">
            <a:noFill/>
            <a:prstDash val="solid"/>
          </a:ln>
        </p:spPr>
        <p:txBody>
          <a:bodyPr>
            <a:noAutofit/>
          </a:bodyPr>
          <a:lstStyle/>
          <a:p>
            <a:pPr algn="ctr">
              <a:defRPr sz="1050">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Benefits highlighted: more money, easier breathing, freedom from cravings and support that fits your life.</a:t>
            </a:r>
          </a:p>
        </p:txBody>
      </p:sp>
      <p:sp>
        <p:nvSpPr>
          <p:cNvPr id="14" name="footer">
            <a:extLst>
              <a:ext uri="{FF2B5EF4-FFF2-40B4-BE49-F238E27FC236}">
                <a16:creationId xmlns:a16="http://schemas.microsoft.com/office/drawing/2014/main" id="{31A1D706-B40A-403B-A618-EB7CF2541C91}"/>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5" name="speaker">
            <a:extLst>
              <a:ext uri="{FF2B5EF4-FFF2-40B4-BE49-F238E27FC236}">
                <a16:creationId xmlns:a16="http://schemas.microsoft.com/office/drawing/2014/main" id="{5B4AE6CE-2E78-47AA-83D6-4F658DEF2A97}"/>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16" name="page">
            <a:extLst>
              <a:ext uri="{FF2B5EF4-FFF2-40B4-BE49-F238E27FC236}">
                <a16:creationId xmlns:a16="http://schemas.microsoft.com/office/drawing/2014/main" id="{9F449A92-EC55-4F08-9D57-103177180A8F}"/>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8</a:t>
            </a:r>
          </a:p>
        </p:txBody>
      </p:sp>
      <p:pic>
        <p:nvPicPr>
          <p:cNvPr id="19" name="Picture 18">
            <a:extLst>
              <a:ext uri="{FF2B5EF4-FFF2-40B4-BE49-F238E27FC236}">
                <a16:creationId xmlns:a16="http://schemas.microsoft.com/office/drawing/2014/main" id="{C684CBDA-DDB2-64A3-FEDB-059D62140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4955" y="5311978"/>
            <a:ext cx="5842090" cy="741896"/>
          </a:xfrm>
          <a:prstGeom prst="rect">
            <a:avLst/>
          </a:prstGeom>
          <a:ln>
            <a:noFill/>
          </a:ln>
          <a:effectLst>
            <a:softEdge rad="112500"/>
          </a:effectLst>
        </p:spPr>
      </p:pic>
      <p:pic>
        <p:nvPicPr>
          <p:cNvPr id="21" name="Picture 20">
            <a:extLst>
              <a:ext uri="{FF2B5EF4-FFF2-40B4-BE49-F238E27FC236}">
                <a16:creationId xmlns:a16="http://schemas.microsoft.com/office/drawing/2014/main" id="{816DD6BC-3952-2712-E025-C7AC7CB417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0536" y="1497576"/>
            <a:ext cx="2062696" cy="3417324"/>
          </a:xfrm>
          <a:prstGeom prst="roundRect">
            <a:avLst>
              <a:gd name="adj" fmla="val 21862"/>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descr="Glowing lungs on black background">
            <a:extLst>
              <a:ext uri="{FF2B5EF4-FFF2-40B4-BE49-F238E27FC236}">
                <a16:creationId xmlns:a16="http://schemas.microsoft.com/office/drawing/2014/main" id="{C1A74DA9-4275-B55A-6EDC-A627AD66BB72}"/>
              </a:ext>
            </a:extLst>
          </p:cNvPr>
          <p:cNvPicPr>
            <a:picLocks noChangeAspect="1"/>
          </p:cNvPicPr>
          <p:nvPr/>
        </p:nvPicPr>
        <p:blipFill>
          <a:blip r:embed="rId5">
            <a:alphaModFix amt="35000"/>
          </a:blip>
          <a:srcRect/>
          <a:stretch>
            <a:fillRect/>
          </a:stretch>
        </p:blipFill>
        <p:spPr>
          <a:xfrm>
            <a:off x="2394657" y="476250"/>
            <a:ext cx="5573886" cy="5943600"/>
          </a:xfrm>
          <a:prstGeom prst="ellipse">
            <a:avLst/>
          </a:prstGeom>
          <a:ln>
            <a:noFill/>
          </a:ln>
          <a:effectLst>
            <a:softEdge rad="112500"/>
          </a:effectLst>
        </p:spPr>
      </p:pic>
      <p:sp>
        <p:nvSpPr>
          <p:cNvPr id="22" name="TextBox 21"/>
          <p:cNvSpPr txBox="1"/>
          <p:nvPr/>
        </p:nvSpPr>
        <p:spPr>
          <a:xfrm>
            <a:off x="0" y="0"/>
            <a:ext cx="0" cy="0"/>
          </a:xfrm>
          <a:prstGeom prst="rect">
            <a:avLst/>
          </a:prstGeom>
          <a:noFill/>
        </p:spPr>
        <p:txBody>
          <a:bodyPr wrap="square">
            <a:spAutoFit/>
          </a:bodyPr>
          <a:lstStyle/>
          <a:p>
            <a:r>
              <a:rPr sz="1800">
                <a:latin typeface="Arial"/>
              </a:rPr>
              <a:t>Partners: Birmingham City Council • Birmingham &amp; Solihull Tobacco Control Alliance • NHS Better Health • NICE — trusted information, treatment pathways, regional reach and evidence-based guidance.</a:t>
            </a:r>
          </a:p>
        </p:txBody>
      </p:sp>
      <p:sp>
        <p:nvSpPr>
          <p:cNvPr id="23" name="TextBox 22"/>
          <p:cNvSpPr txBox="1"/>
          <p:nvPr/>
        </p:nvSpPr>
        <p:spPr>
          <a:xfrm>
            <a:off x="0" y="0"/>
            <a:ext cx="0" cy="0"/>
          </a:xfrm>
          <a:prstGeom prst="rect">
            <a:avLst/>
          </a:prstGeom>
          <a:noFill/>
        </p:spPr>
        <p:txBody>
          <a:bodyPr wrap="none">
            <a:spAutoFit/>
          </a:bodyPr>
          <a:lstStyle/>
          <a:p>
            <a:r>
              <a:rPr sz="1800">
                <a:latin typeface="Arial"/>
              </a:rPr>
              <a:t>(Birmingham City Council, 2025; NHS, 2025a; NICE, 2025)</a:t>
            </a:r>
          </a:p>
        </p:txBody>
      </p:sp>
    </p:spTree>
    <p:extLst>
      <p:ext uri="{BB962C8B-B14F-4D97-AF65-F5344CB8AC3E}">
        <p14:creationId xmlns:p14="http://schemas.microsoft.com/office/powerpoint/2010/main" val="8730333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a:extLst>
              <a:ext uri="{FF2B5EF4-FFF2-40B4-BE49-F238E27FC236}">
                <a16:creationId xmlns:a16="http://schemas.microsoft.com/office/drawing/2014/main" id="{1C8DE8BF-A0AA-4D91-9248-A6280C477FE3}"/>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Partners extend the campaign beyond the classroom</a:t>
            </a:r>
          </a:p>
        </p:txBody>
      </p:sp>
      <p:sp>
        <p:nvSpPr>
          <p:cNvPr id="2" name="subtitle">
            <a:extLst>
              <a:ext uri="{FF2B5EF4-FFF2-40B4-BE49-F238E27FC236}">
                <a16:creationId xmlns:a16="http://schemas.microsoft.com/office/drawing/2014/main" id="{3D8DF3F3-9F0D-4CD2-B1BC-79578DF46965}"/>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600" dirty="0">
                <a:solidFill>
                  <a:srgbClr val="5C6B73"/>
                </a:solidFill>
                <a:latin typeface="Arial" panose="020B0604020202020204" pitchFamily="34" charset="0"/>
                <a:ea typeface="Bitstream Charter"/>
                <a:cs typeface="Arial" panose="020B0604020202020204" pitchFamily="34" charset="0"/>
              </a:rPr>
              <a:t>Potential partners bring trusted information, treatment and community reach</a:t>
            </a:r>
          </a:p>
        </p:txBody>
      </p:sp>
      <p:sp>
        <p:nvSpPr>
          <p:cNvPr id="3" name="Rectangle 2">
            <a:extLst>
              <a:ext uri="{FF2B5EF4-FFF2-40B4-BE49-F238E27FC236}">
                <a16:creationId xmlns:a16="http://schemas.microsoft.com/office/drawing/2014/main" id="{B4C98D97-ECBB-4879-BE89-E60798893D9A}"/>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partner-card">
            <a:extLst>
              <a:ext uri="{FF2B5EF4-FFF2-40B4-BE49-F238E27FC236}">
                <a16:creationId xmlns:a16="http://schemas.microsoft.com/office/drawing/2014/main" id="{47448CFF-7DA6-49C3-8D4C-EDE10BAFCEC7}"/>
              </a:ext>
            </a:extLst>
          </p:cNvPr>
          <p:cNvSpPr>
            <a:spLocks noGrp="1"/>
          </p:cNvSpPr>
          <p:nvPr/>
        </p:nvSpPr>
        <p:spPr>
          <a:xfrm>
            <a:off x="628650" y="1657350"/>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partner-mark">
            <a:extLst>
              <a:ext uri="{FF2B5EF4-FFF2-40B4-BE49-F238E27FC236}">
                <a16:creationId xmlns:a16="http://schemas.microsoft.com/office/drawing/2014/main" id="{86239DC4-B382-4C79-941B-E0B3922D1F65}"/>
              </a:ext>
            </a:extLst>
          </p:cNvPr>
          <p:cNvSpPr>
            <a:spLocks noGrp="1"/>
          </p:cNvSpPr>
          <p:nvPr/>
        </p:nvSpPr>
        <p:spPr>
          <a:xfrm>
            <a:off x="758934" y="1897946"/>
            <a:ext cx="992505" cy="466725"/>
          </a:xfrm>
          <a:prstGeom prst="roundRect">
            <a:avLst>
              <a:gd name="adj" fmla="val 50000"/>
            </a:avLst>
          </a:prstGeom>
          <a:solidFill>
            <a:schemeClr val="accent5">
              <a:lumMod val="75000"/>
            </a:schemeClr>
          </a:solidFill>
          <a:ln w="0">
            <a:noFill/>
            <a:prstDash val="solid"/>
          </a:ln>
        </p:spPr>
        <p:txBody>
          <a:bodyPr/>
          <a:lstStyle/>
          <a:p>
            <a:endParaRPr lang="en-GB" dirty="0">
              <a:solidFill>
                <a:schemeClr val="accent5">
                  <a:lumMod val="60000"/>
                  <a:lumOff val="40000"/>
                </a:schemeClr>
              </a:solidFill>
              <a:latin typeface="Arial" panose="020B0604020202020204" pitchFamily="34" charset="0"/>
              <a:cs typeface="Arial" panose="020B0604020202020204" pitchFamily="34" charset="0"/>
            </a:endParaRPr>
          </a:p>
        </p:txBody>
      </p:sp>
      <p:sp>
        <p:nvSpPr>
          <p:cNvPr id="6" name="partner-type">
            <a:extLst>
              <a:ext uri="{FF2B5EF4-FFF2-40B4-BE49-F238E27FC236}">
                <a16:creationId xmlns:a16="http://schemas.microsoft.com/office/drawing/2014/main" id="{725D06DC-EABC-425C-A9BE-016F677E094D}"/>
              </a:ext>
            </a:extLst>
          </p:cNvPr>
          <p:cNvSpPr>
            <a:spLocks noGrp="1"/>
          </p:cNvSpPr>
          <p:nvPr/>
        </p:nvSpPr>
        <p:spPr>
          <a:xfrm>
            <a:off x="819150" y="2000250"/>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chemeClr val="bg1"/>
                </a:solidFill>
                <a:latin typeface="Arial" panose="020B0604020202020204" pitchFamily="34" charset="0"/>
                <a:ea typeface="Bitstream Charter"/>
                <a:cs typeface="Arial" panose="020B0604020202020204" pitchFamily="34" charset="0"/>
              </a:rPr>
              <a:t>Local</a:t>
            </a:r>
          </a:p>
        </p:txBody>
      </p:sp>
      <p:sp>
        <p:nvSpPr>
          <p:cNvPr id="7" name="partner-name">
            <a:extLst>
              <a:ext uri="{FF2B5EF4-FFF2-40B4-BE49-F238E27FC236}">
                <a16:creationId xmlns:a16="http://schemas.microsoft.com/office/drawing/2014/main" id="{EDA9B3EB-A212-4D40-86F2-F02D2CF57901}"/>
              </a:ext>
            </a:extLst>
          </p:cNvPr>
          <p:cNvSpPr>
            <a:spLocks noGrp="1"/>
          </p:cNvSpPr>
          <p:nvPr/>
        </p:nvSpPr>
        <p:spPr>
          <a:xfrm>
            <a:off x="1905000" y="18954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Birmingham City Council</a:t>
            </a:r>
          </a:p>
        </p:txBody>
      </p:sp>
      <p:sp>
        <p:nvSpPr>
          <p:cNvPr id="8" name="partner-role">
            <a:extLst>
              <a:ext uri="{FF2B5EF4-FFF2-40B4-BE49-F238E27FC236}">
                <a16:creationId xmlns:a16="http://schemas.microsoft.com/office/drawing/2014/main" id="{8D9B2AE9-BFAA-44BA-9663-26175D979F07}"/>
              </a:ext>
            </a:extLst>
          </p:cNvPr>
          <p:cNvSpPr>
            <a:spLocks noGrp="1"/>
          </p:cNvSpPr>
          <p:nvPr/>
        </p:nvSpPr>
        <p:spPr>
          <a:xfrm>
            <a:off x="1951463" y="2255818"/>
            <a:ext cx="3820685" cy="700088"/>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600" dirty="0">
                <a:solidFill>
                  <a:srgbClr val="172B3A"/>
                </a:solidFill>
                <a:latin typeface="Arial" panose="020B0604020202020204" pitchFamily="34" charset="0"/>
                <a:ea typeface="Bitstream Charter"/>
                <a:cs typeface="Arial" panose="020B0604020202020204" pitchFamily="34" charset="0"/>
              </a:rPr>
              <a:t>Offers </a:t>
            </a:r>
            <a:r>
              <a:rPr lang="en-GB" sz="1600" dirty="0">
                <a:solidFill>
                  <a:srgbClr val="172B3A"/>
                </a:solidFill>
                <a:latin typeface="Arial" panose="020B0604020202020204" pitchFamily="34" charset="0"/>
                <a:ea typeface="Bitstream Charter"/>
                <a:cs typeface="Arial" panose="020B0604020202020204" pitchFamily="34" charset="0"/>
              </a:rPr>
              <a:t>a</a:t>
            </a:r>
            <a:r>
              <a:rPr sz="1600" dirty="0">
                <a:solidFill>
                  <a:srgbClr val="172B3A"/>
                </a:solidFill>
                <a:latin typeface="Arial" panose="020B0604020202020204" pitchFamily="34" charset="0"/>
                <a:ea typeface="Bitstream Charter"/>
                <a:cs typeface="Arial" panose="020B0604020202020204" pitchFamily="34" charset="0"/>
              </a:rPr>
              <a:t>12 weeks of stop-smoking advice and access to treatments such as NRT or e-cigarettes</a:t>
            </a:r>
            <a:r>
              <a:rPr dirty="0">
                <a:solidFill>
                  <a:srgbClr val="172B3A"/>
                </a:solidFill>
                <a:latin typeface="Arial" panose="020B0604020202020204" pitchFamily="34" charset="0"/>
                <a:ea typeface="Bitstream Charter"/>
                <a:cs typeface="Arial" panose="020B0604020202020204" pitchFamily="34" charset="0"/>
              </a:rPr>
              <a:t>.</a:t>
            </a:r>
          </a:p>
        </p:txBody>
      </p:sp>
      <p:sp>
        <p:nvSpPr>
          <p:cNvPr id="9" name="partner-card">
            <a:extLst>
              <a:ext uri="{FF2B5EF4-FFF2-40B4-BE49-F238E27FC236}">
                <a16:creationId xmlns:a16="http://schemas.microsoft.com/office/drawing/2014/main" id="{679842AA-B8CA-4A99-95DF-AA815DB8629B}"/>
              </a:ext>
            </a:extLst>
          </p:cNvPr>
          <p:cNvSpPr>
            <a:spLocks noGrp="1"/>
          </p:cNvSpPr>
          <p:nvPr/>
        </p:nvSpPr>
        <p:spPr>
          <a:xfrm>
            <a:off x="6115050" y="1657350"/>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partner-mark">
            <a:extLst>
              <a:ext uri="{FF2B5EF4-FFF2-40B4-BE49-F238E27FC236}">
                <a16:creationId xmlns:a16="http://schemas.microsoft.com/office/drawing/2014/main" id="{D7DCE321-56B0-4840-9BA2-280D4B64A051}"/>
              </a:ext>
            </a:extLst>
          </p:cNvPr>
          <p:cNvSpPr>
            <a:spLocks noGrp="1"/>
          </p:cNvSpPr>
          <p:nvPr/>
        </p:nvSpPr>
        <p:spPr>
          <a:xfrm>
            <a:off x="6315074" y="1897947"/>
            <a:ext cx="955266" cy="488066"/>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partner-type">
            <a:extLst>
              <a:ext uri="{FF2B5EF4-FFF2-40B4-BE49-F238E27FC236}">
                <a16:creationId xmlns:a16="http://schemas.microsoft.com/office/drawing/2014/main" id="{CC33AC9E-EF8C-4975-99C1-C9063DE3AD52}"/>
              </a:ext>
            </a:extLst>
          </p:cNvPr>
          <p:cNvSpPr>
            <a:spLocks noGrp="1"/>
          </p:cNvSpPr>
          <p:nvPr/>
        </p:nvSpPr>
        <p:spPr>
          <a:xfrm>
            <a:off x="6324600" y="2000250"/>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Local</a:t>
            </a:r>
          </a:p>
        </p:txBody>
      </p:sp>
      <p:sp>
        <p:nvSpPr>
          <p:cNvPr id="12" name="partner-name">
            <a:extLst>
              <a:ext uri="{FF2B5EF4-FFF2-40B4-BE49-F238E27FC236}">
                <a16:creationId xmlns:a16="http://schemas.microsoft.com/office/drawing/2014/main" id="{9EED7032-1BFB-4E13-BDE3-3290D5058FE9}"/>
              </a:ext>
            </a:extLst>
          </p:cNvPr>
          <p:cNvSpPr>
            <a:spLocks noGrp="1"/>
          </p:cNvSpPr>
          <p:nvPr/>
        </p:nvSpPr>
        <p:spPr>
          <a:xfrm>
            <a:off x="7410450" y="1721540"/>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Birmingham and Solihull Tobacco Control Alliance</a:t>
            </a:r>
          </a:p>
        </p:txBody>
      </p:sp>
      <p:sp>
        <p:nvSpPr>
          <p:cNvPr id="13" name="partner-role">
            <a:extLst>
              <a:ext uri="{FF2B5EF4-FFF2-40B4-BE49-F238E27FC236}">
                <a16:creationId xmlns:a16="http://schemas.microsoft.com/office/drawing/2014/main" id="{3146D2AE-6522-45EA-A370-EA74A302FCBE}"/>
              </a:ext>
            </a:extLst>
          </p:cNvPr>
          <p:cNvSpPr>
            <a:spLocks noGrp="1"/>
          </p:cNvSpPr>
          <p:nvPr/>
        </p:nvSpPr>
        <p:spPr>
          <a:xfrm>
            <a:off x="7470364" y="2133906"/>
            <a:ext cx="3750914" cy="909331"/>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200">
                <a:solidFill>
                  <a:srgbClr val="172B3A"/>
                </a:solidFill>
                <a:latin typeface="Bitstream Charter"/>
                <a:ea typeface="Bitstream Charter"/>
                <a:cs typeface="Bitstream Charter"/>
              </a:defRPr>
            </a:pPr>
            <a:r>
              <a:rPr lang="en-GB" sz="1600" dirty="0">
                <a:solidFill>
                  <a:srgbClr val="172B3A"/>
                </a:solidFill>
                <a:latin typeface="Arial" panose="020B0604020202020204" pitchFamily="34" charset="0"/>
                <a:ea typeface="Bitstream Charter"/>
                <a:cs typeface="Arial" panose="020B0604020202020204" pitchFamily="34" charset="0"/>
              </a:rPr>
              <a:t>It </a:t>
            </a:r>
            <a:r>
              <a:rPr sz="1600" dirty="0">
                <a:solidFill>
                  <a:srgbClr val="172B3A"/>
                </a:solidFill>
                <a:latin typeface="Arial" panose="020B0604020202020204" pitchFamily="34" charset="0"/>
                <a:ea typeface="Bitstream Charter"/>
                <a:cs typeface="Arial" panose="020B0604020202020204" pitchFamily="34" charset="0"/>
              </a:rPr>
              <a:t>runs </a:t>
            </a:r>
            <a:r>
              <a:rPr lang="en-GB" sz="1600" dirty="0">
                <a:solidFill>
                  <a:srgbClr val="172B3A"/>
                </a:solidFill>
                <a:latin typeface="Arial" panose="020B0604020202020204" pitchFamily="34" charset="0"/>
                <a:ea typeface="Bitstream Charter"/>
                <a:cs typeface="Arial" panose="020B0604020202020204" pitchFamily="34" charset="0"/>
              </a:rPr>
              <a:t>a </a:t>
            </a:r>
            <a:r>
              <a:rPr sz="1600" dirty="0">
                <a:solidFill>
                  <a:srgbClr val="172B3A"/>
                </a:solidFill>
                <a:latin typeface="Arial" panose="020B0604020202020204" pitchFamily="34" charset="0"/>
                <a:ea typeface="Bitstream Charter"/>
                <a:cs typeface="Arial" panose="020B0604020202020204" pitchFamily="34" charset="0"/>
              </a:rPr>
              <a:t>public awareness activity and can support consistent regional tobacco-control messages.</a:t>
            </a:r>
          </a:p>
        </p:txBody>
      </p:sp>
      <p:sp>
        <p:nvSpPr>
          <p:cNvPr id="14" name="partner-card">
            <a:extLst>
              <a:ext uri="{FF2B5EF4-FFF2-40B4-BE49-F238E27FC236}">
                <a16:creationId xmlns:a16="http://schemas.microsoft.com/office/drawing/2014/main" id="{A0D79A7B-EFC2-444E-B32B-DEB063FBA776}"/>
              </a:ext>
            </a:extLst>
          </p:cNvPr>
          <p:cNvSpPr>
            <a:spLocks noGrp="1"/>
          </p:cNvSpPr>
          <p:nvPr/>
        </p:nvSpPr>
        <p:spPr>
          <a:xfrm>
            <a:off x="609600" y="3486150"/>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partner-mark">
            <a:extLst>
              <a:ext uri="{FF2B5EF4-FFF2-40B4-BE49-F238E27FC236}">
                <a16:creationId xmlns:a16="http://schemas.microsoft.com/office/drawing/2014/main" id="{529621EC-DD0F-4C5E-B181-E59F6AEA440E}"/>
              </a:ext>
            </a:extLst>
          </p:cNvPr>
          <p:cNvSpPr>
            <a:spLocks noGrp="1"/>
          </p:cNvSpPr>
          <p:nvPr/>
        </p:nvSpPr>
        <p:spPr>
          <a:xfrm>
            <a:off x="819150" y="3648075"/>
            <a:ext cx="819150" cy="466725"/>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partner-type">
            <a:extLst>
              <a:ext uri="{FF2B5EF4-FFF2-40B4-BE49-F238E27FC236}">
                <a16:creationId xmlns:a16="http://schemas.microsoft.com/office/drawing/2014/main" id="{77EF6C8C-E3D4-4A11-BE4F-CE76E7B06457}"/>
              </a:ext>
            </a:extLst>
          </p:cNvPr>
          <p:cNvSpPr>
            <a:spLocks noGrp="1"/>
          </p:cNvSpPr>
          <p:nvPr/>
        </p:nvSpPr>
        <p:spPr>
          <a:xfrm>
            <a:off x="838200" y="3760926"/>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National</a:t>
            </a:r>
          </a:p>
        </p:txBody>
      </p:sp>
      <p:sp>
        <p:nvSpPr>
          <p:cNvPr id="17" name="partner-name">
            <a:extLst>
              <a:ext uri="{FF2B5EF4-FFF2-40B4-BE49-F238E27FC236}">
                <a16:creationId xmlns:a16="http://schemas.microsoft.com/office/drawing/2014/main" id="{7D0CE487-56C3-4C80-8AC4-F6317C4F8D8A}"/>
              </a:ext>
            </a:extLst>
          </p:cNvPr>
          <p:cNvSpPr>
            <a:spLocks noGrp="1"/>
          </p:cNvSpPr>
          <p:nvPr/>
        </p:nvSpPr>
        <p:spPr>
          <a:xfrm>
            <a:off x="1905000" y="37242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NHS Better Health</a:t>
            </a:r>
          </a:p>
        </p:txBody>
      </p:sp>
      <p:sp>
        <p:nvSpPr>
          <p:cNvPr id="18" name="partner-role">
            <a:extLst>
              <a:ext uri="{FF2B5EF4-FFF2-40B4-BE49-F238E27FC236}">
                <a16:creationId xmlns:a16="http://schemas.microsoft.com/office/drawing/2014/main" id="{273050ED-372B-4C1C-90B5-0D03A75CEB95}"/>
              </a:ext>
            </a:extLst>
          </p:cNvPr>
          <p:cNvSpPr>
            <a:spLocks noGrp="1"/>
          </p:cNvSpPr>
          <p:nvPr/>
        </p:nvSpPr>
        <p:spPr>
          <a:xfrm>
            <a:off x="1881169" y="4038649"/>
            <a:ext cx="3652856" cy="679568"/>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lang="en-GB" sz="1600" dirty="0">
                <a:solidFill>
                  <a:srgbClr val="172B3A"/>
                </a:solidFill>
                <a:latin typeface="Arial" panose="020B0604020202020204" pitchFamily="34" charset="0"/>
                <a:ea typeface="Bitstream Charter"/>
                <a:cs typeface="Arial" panose="020B0604020202020204" pitchFamily="34" charset="0"/>
              </a:rPr>
              <a:t>It p</a:t>
            </a:r>
            <a:r>
              <a:rPr sz="1600" dirty="0" err="1">
                <a:solidFill>
                  <a:srgbClr val="172B3A"/>
                </a:solidFill>
                <a:latin typeface="Arial" panose="020B0604020202020204" pitchFamily="34" charset="0"/>
                <a:ea typeface="Bitstream Charter"/>
                <a:cs typeface="Arial" panose="020B0604020202020204" pitchFamily="34" charset="0"/>
              </a:rPr>
              <a:t>rovides</a:t>
            </a:r>
            <a:r>
              <a:rPr sz="1600" dirty="0">
                <a:solidFill>
                  <a:srgbClr val="172B3A"/>
                </a:solidFill>
                <a:latin typeface="Arial" panose="020B0604020202020204" pitchFamily="34" charset="0"/>
                <a:ea typeface="Bitstream Charter"/>
                <a:cs typeface="Arial" panose="020B0604020202020204" pitchFamily="34" charset="0"/>
              </a:rPr>
              <a:t> </a:t>
            </a:r>
            <a:r>
              <a:rPr lang="en-GB" sz="1600" dirty="0">
                <a:solidFill>
                  <a:srgbClr val="172B3A"/>
                </a:solidFill>
                <a:latin typeface="Arial" panose="020B0604020202020204" pitchFamily="34" charset="0"/>
                <a:ea typeface="Bitstream Charter"/>
                <a:cs typeface="Arial" panose="020B0604020202020204" pitchFamily="34" charset="0"/>
              </a:rPr>
              <a:t>a </a:t>
            </a:r>
            <a:r>
              <a:rPr sz="1600" dirty="0">
                <a:solidFill>
                  <a:srgbClr val="172B3A"/>
                </a:solidFill>
                <a:latin typeface="Arial" panose="020B0604020202020204" pitchFamily="34" charset="0"/>
                <a:ea typeface="Bitstream Charter"/>
                <a:cs typeface="Arial" panose="020B0604020202020204" pitchFamily="34" charset="0"/>
              </a:rPr>
              <a:t>quit-smoking information, digital tools and clear advice on vaping to quit smoking.</a:t>
            </a:r>
          </a:p>
        </p:txBody>
      </p:sp>
      <p:sp>
        <p:nvSpPr>
          <p:cNvPr id="19" name="partner-card">
            <a:extLst>
              <a:ext uri="{FF2B5EF4-FFF2-40B4-BE49-F238E27FC236}">
                <a16:creationId xmlns:a16="http://schemas.microsoft.com/office/drawing/2014/main" id="{264AD6B5-1605-4BA8-88FB-A2AD8EE2FCE4}"/>
              </a:ext>
            </a:extLst>
          </p:cNvPr>
          <p:cNvSpPr>
            <a:spLocks noGrp="1"/>
          </p:cNvSpPr>
          <p:nvPr/>
        </p:nvSpPr>
        <p:spPr>
          <a:xfrm>
            <a:off x="5721760" y="3495982"/>
            <a:ext cx="5257800" cy="1466850"/>
          </a:xfrm>
          <a:prstGeom prst="roundRect">
            <a:avLst>
              <a:gd name="adj" fmla="val 7792"/>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0" name="partner-mark">
            <a:extLst>
              <a:ext uri="{FF2B5EF4-FFF2-40B4-BE49-F238E27FC236}">
                <a16:creationId xmlns:a16="http://schemas.microsoft.com/office/drawing/2014/main" id="{B373BCED-2251-4E10-91C0-201E75C2889E}"/>
              </a:ext>
            </a:extLst>
          </p:cNvPr>
          <p:cNvSpPr>
            <a:spLocks noGrp="1"/>
          </p:cNvSpPr>
          <p:nvPr/>
        </p:nvSpPr>
        <p:spPr>
          <a:xfrm>
            <a:off x="6324600" y="3714750"/>
            <a:ext cx="945740" cy="457200"/>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21" name="partner-type">
            <a:extLst>
              <a:ext uri="{FF2B5EF4-FFF2-40B4-BE49-F238E27FC236}">
                <a16:creationId xmlns:a16="http://schemas.microsoft.com/office/drawing/2014/main" id="{47328250-26E2-4E87-92E2-BA7D8F2CA588}"/>
              </a:ext>
            </a:extLst>
          </p:cNvPr>
          <p:cNvSpPr>
            <a:spLocks noGrp="1"/>
          </p:cNvSpPr>
          <p:nvPr/>
        </p:nvSpPr>
        <p:spPr>
          <a:xfrm>
            <a:off x="6397420" y="3829050"/>
            <a:ext cx="819150" cy="152400"/>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100" b="1" dirty="0">
                <a:solidFill>
                  <a:srgbClr val="102A43"/>
                </a:solidFill>
                <a:latin typeface="Arial" panose="020B0604020202020204" pitchFamily="34" charset="0"/>
                <a:ea typeface="Bitstream Charter"/>
                <a:cs typeface="Arial" panose="020B0604020202020204" pitchFamily="34" charset="0"/>
              </a:rPr>
              <a:t>National</a:t>
            </a:r>
          </a:p>
        </p:txBody>
      </p:sp>
      <p:sp>
        <p:nvSpPr>
          <p:cNvPr id="22" name="partner-name">
            <a:extLst>
              <a:ext uri="{FF2B5EF4-FFF2-40B4-BE49-F238E27FC236}">
                <a16:creationId xmlns:a16="http://schemas.microsoft.com/office/drawing/2014/main" id="{7BEFED7C-8148-4A37-94AF-63F0127B100C}"/>
              </a:ext>
            </a:extLst>
          </p:cNvPr>
          <p:cNvSpPr>
            <a:spLocks noGrp="1"/>
          </p:cNvSpPr>
          <p:nvPr/>
        </p:nvSpPr>
        <p:spPr>
          <a:xfrm>
            <a:off x="7410450" y="3724275"/>
            <a:ext cx="3429000" cy="26670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NICE</a:t>
            </a:r>
          </a:p>
        </p:txBody>
      </p:sp>
      <p:sp>
        <p:nvSpPr>
          <p:cNvPr id="23" name="partner-role">
            <a:extLst>
              <a:ext uri="{FF2B5EF4-FFF2-40B4-BE49-F238E27FC236}">
                <a16:creationId xmlns:a16="http://schemas.microsoft.com/office/drawing/2014/main" id="{D06DD026-E604-4703-AE8B-A386F5FA60FE}"/>
              </a:ext>
            </a:extLst>
          </p:cNvPr>
          <p:cNvSpPr>
            <a:spLocks noGrp="1"/>
          </p:cNvSpPr>
          <p:nvPr/>
        </p:nvSpPr>
        <p:spPr>
          <a:xfrm>
            <a:off x="7434281" y="4040806"/>
            <a:ext cx="3429000" cy="51435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lang="en-GB" sz="1600" dirty="0">
                <a:solidFill>
                  <a:srgbClr val="172B3A"/>
                </a:solidFill>
                <a:latin typeface="Arial" panose="020B0604020202020204" pitchFamily="34" charset="0"/>
                <a:ea typeface="Bitstream Charter"/>
                <a:cs typeface="Arial" panose="020B0604020202020204" pitchFamily="34" charset="0"/>
              </a:rPr>
              <a:t>It s</a:t>
            </a:r>
            <a:r>
              <a:rPr sz="1600" dirty="0" err="1">
                <a:solidFill>
                  <a:srgbClr val="172B3A"/>
                </a:solidFill>
                <a:latin typeface="Arial" panose="020B0604020202020204" pitchFamily="34" charset="0"/>
                <a:ea typeface="Bitstream Charter"/>
                <a:cs typeface="Arial" panose="020B0604020202020204" pitchFamily="34" charset="0"/>
              </a:rPr>
              <a:t>ets</a:t>
            </a:r>
            <a:r>
              <a:rPr sz="1600" dirty="0">
                <a:solidFill>
                  <a:srgbClr val="172B3A"/>
                </a:solidFill>
                <a:latin typeface="Arial" panose="020B0604020202020204" pitchFamily="34" charset="0"/>
                <a:ea typeface="Bitstream Charter"/>
                <a:cs typeface="Arial" panose="020B0604020202020204" pitchFamily="34" charset="0"/>
              </a:rPr>
              <a:t> evidence-based guidance for preventing uptake and treating tobacco dependence.</a:t>
            </a:r>
          </a:p>
        </p:txBody>
      </p:sp>
      <p:sp>
        <p:nvSpPr>
          <p:cNvPr id="25" name="logo-note-text">
            <a:extLst>
              <a:ext uri="{FF2B5EF4-FFF2-40B4-BE49-F238E27FC236}">
                <a16:creationId xmlns:a16="http://schemas.microsoft.com/office/drawing/2014/main" id="{82874791-9244-4563-9FBA-04738BC79930}"/>
              </a:ext>
            </a:extLst>
          </p:cNvPr>
          <p:cNvSpPr>
            <a:spLocks noGrp="1"/>
          </p:cNvSpPr>
          <p:nvPr/>
        </p:nvSpPr>
        <p:spPr>
          <a:xfrm>
            <a:off x="838200" y="5534025"/>
            <a:ext cx="10477500" cy="247650"/>
          </a:xfrm>
          <a:prstGeom prst="rect">
            <a:avLst/>
          </a:prstGeom>
          <a:noFill/>
          <a:ln w="0">
            <a:noFill/>
            <a:prstDash val="solid"/>
          </a:ln>
        </p:spPr>
        <p:txBody>
          <a:bodyPr>
            <a:noAutofit/>
          </a:bodyPr>
          <a:lstStyle/>
          <a:p>
            <a:r>
              <a:t>(Birmingham City Council, 2025; NICE, 2025)</a:t>
            </a:r>
          </a:p>
        </p:txBody>
      </p:sp>
      <p:sp>
        <p:nvSpPr>
          <p:cNvPr id="26" name="footer">
            <a:extLst>
              <a:ext uri="{FF2B5EF4-FFF2-40B4-BE49-F238E27FC236}">
                <a16:creationId xmlns:a16="http://schemas.microsoft.com/office/drawing/2014/main" id="{21C4F955-28D6-445B-8E35-87E10B2FD3C0}"/>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7" name="speaker">
            <a:extLst>
              <a:ext uri="{FF2B5EF4-FFF2-40B4-BE49-F238E27FC236}">
                <a16:creationId xmlns:a16="http://schemas.microsoft.com/office/drawing/2014/main" id="{FFAC5D9B-657E-442B-982D-62B0704076D1}"/>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28" name="page">
            <a:extLst>
              <a:ext uri="{FF2B5EF4-FFF2-40B4-BE49-F238E27FC236}">
                <a16:creationId xmlns:a16="http://schemas.microsoft.com/office/drawing/2014/main" id="{AF29A8A8-3565-4243-BDF6-DD000FA98340}"/>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10</a:t>
            </a:r>
          </a:p>
        </p:txBody>
      </p:sp>
      <p:pic>
        <p:nvPicPr>
          <p:cNvPr id="32" name="Picture 31">
            <a:extLst>
              <a:ext uri="{FF2B5EF4-FFF2-40B4-BE49-F238E27FC236}">
                <a16:creationId xmlns:a16="http://schemas.microsoft.com/office/drawing/2014/main" id="{DD916F31-6E72-EDCD-7FBA-51F9F2026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2386013"/>
            <a:ext cx="1183005" cy="657225"/>
          </a:xfrm>
          <a:prstGeom prst="rect">
            <a:avLst/>
          </a:prstGeom>
        </p:spPr>
      </p:pic>
      <p:pic>
        <p:nvPicPr>
          <p:cNvPr id="34" name="Picture 33">
            <a:extLst>
              <a:ext uri="{FF2B5EF4-FFF2-40B4-BE49-F238E27FC236}">
                <a16:creationId xmlns:a16="http://schemas.microsoft.com/office/drawing/2014/main" id="{17A84C13-C76F-C159-C21C-3B2D82EF06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8934" y="4157484"/>
            <a:ext cx="907012" cy="679569"/>
          </a:xfrm>
          <a:prstGeom prst="rect">
            <a:avLst/>
          </a:prstGeom>
        </p:spPr>
      </p:pic>
      <p:pic>
        <p:nvPicPr>
          <p:cNvPr id="36" name="Picture 35">
            <a:extLst>
              <a:ext uri="{FF2B5EF4-FFF2-40B4-BE49-F238E27FC236}">
                <a16:creationId xmlns:a16="http://schemas.microsoft.com/office/drawing/2014/main" id="{89B4B685-8775-F20C-F63C-518B66C1FE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48394" y="4203614"/>
            <a:ext cx="898152" cy="698057"/>
          </a:xfrm>
          <a:prstGeom prst="rect">
            <a:avLst/>
          </a:prstGeom>
        </p:spPr>
      </p:pic>
    </p:spTree>
    <p:extLst>
      <p:ext uri="{BB962C8B-B14F-4D97-AF65-F5344CB8AC3E}">
        <p14:creationId xmlns:p14="http://schemas.microsoft.com/office/powerpoint/2010/main" val="10311962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 name="title">
            <a:extLst>
              <a:ext uri="{FF2B5EF4-FFF2-40B4-BE49-F238E27FC236}">
                <a16:creationId xmlns:a16="http://schemas.microsoft.com/office/drawing/2014/main" id="{91FCCA21-DEE8-4658-9CD2-657EB82FBC37}"/>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Existing resources can be adapted, not copied</a:t>
            </a:r>
          </a:p>
        </p:txBody>
      </p:sp>
      <p:sp>
        <p:nvSpPr>
          <p:cNvPr id="2" name="subtitle">
            <a:extLst>
              <a:ext uri="{FF2B5EF4-FFF2-40B4-BE49-F238E27FC236}">
                <a16:creationId xmlns:a16="http://schemas.microsoft.com/office/drawing/2014/main" id="{D7DC989B-0FDA-4004-B022-C131DFAEAFCB}"/>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adds a young-adult, Birmingham-focused peer-support layer</a:t>
            </a:r>
          </a:p>
        </p:txBody>
      </p:sp>
      <p:sp>
        <p:nvSpPr>
          <p:cNvPr id="3" name="Rectangle 2">
            <a:extLst>
              <a:ext uri="{FF2B5EF4-FFF2-40B4-BE49-F238E27FC236}">
                <a16:creationId xmlns:a16="http://schemas.microsoft.com/office/drawing/2014/main" id="{E321B01B-4F3C-4260-86ED-276FB5570A21}"/>
              </a:ext>
            </a:extLst>
          </p:cNvPr>
          <p:cNvSpPr>
            <a:spLocks noGrp="1"/>
          </p:cNvSpPr>
          <p:nvPr/>
        </p:nvSpPr>
        <p:spPr>
          <a:xfrm>
            <a:off x="609600" y="1257300"/>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resource-row">
            <a:extLst>
              <a:ext uri="{FF2B5EF4-FFF2-40B4-BE49-F238E27FC236}">
                <a16:creationId xmlns:a16="http://schemas.microsoft.com/office/drawing/2014/main" id="{FBE0A458-4A0F-4AE8-8F71-157B17257A47}"/>
              </a:ext>
            </a:extLst>
          </p:cNvPr>
          <p:cNvSpPr>
            <a:spLocks noGrp="1"/>
          </p:cNvSpPr>
          <p:nvPr/>
        </p:nvSpPr>
        <p:spPr>
          <a:xfrm>
            <a:off x="609600" y="1640681"/>
            <a:ext cx="10972800" cy="1104900"/>
          </a:xfrm>
          <a:prstGeom prst="roundRect">
            <a:avLst>
              <a:gd name="adj" fmla="val 10345"/>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resource-name">
            <a:extLst>
              <a:ext uri="{FF2B5EF4-FFF2-40B4-BE49-F238E27FC236}">
                <a16:creationId xmlns:a16="http://schemas.microsoft.com/office/drawing/2014/main" id="{D4C9E787-85F3-4F47-925C-9192BB7B47B2}"/>
              </a:ext>
            </a:extLst>
          </p:cNvPr>
          <p:cNvSpPr>
            <a:spLocks noGrp="1"/>
          </p:cNvSpPr>
          <p:nvPr/>
        </p:nvSpPr>
        <p:spPr>
          <a:xfrm>
            <a:off x="876300" y="1828800"/>
            <a:ext cx="2286000" cy="43815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dirty="0">
                <a:solidFill>
                  <a:srgbClr val="102A43"/>
                </a:solidFill>
                <a:latin typeface="Arial" panose="020B0604020202020204" pitchFamily="34" charset="0"/>
                <a:ea typeface="Bitstream Charter"/>
                <a:cs typeface="Arial" panose="020B0604020202020204" pitchFamily="34" charset="0"/>
              </a:rPr>
              <a:t>NHS Better Health</a:t>
            </a:r>
          </a:p>
        </p:txBody>
      </p:sp>
      <p:sp>
        <p:nvSpPr>
          <p:cNvPr id="6" name="resource-use">
            <a:extLst>
              <a:ext uri="{FF2B5EF4-FFF2-40B4-BE49-F238E27FC236}">
                <a16:creationId xmlns:a16="http://schemas.microsoft.com/office/drawing/2014/main" id="{D0913570-353E-462C-94EF-3F8946481BCF}"/>
              </a:ext>
            </a:extLst>
          </p:cNvPr>
          <p:cNvSpPr>
            <a:spLocks noGrp="1"/>
          </p:cNvSpPr>
          <p:nvPr/>
        </p:nvSpPr>
        <p:spPr>
          <a:xfrm>
            <a:off x="3467100" y="1733550"/>
            <a:ext cx="3505200" cy="5334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800" dirty="0">
                <a:solidFill>
                  <a:srgbClr val="172B3A"/>
                </a:solidFill>
                <a:latin typeface="Arial" panose="020B0604020202020204" pitchFamily="34" charset="0"/>
                <a:ea typeface="Bitstream Charter"/>
                <a:cs typeface="Arial" panose="020B0604020202020204" pitchFamily="34" charset="0"/>
              </a:rPr>
              <a:t>Use the quit plan, evidence-based information and links to local support.</a:t>
            </a:r>
          </a:p>
        </p:txBody>
      </p:sp>
      <p:sp>
        <p:nvSpPr>
          <p:cNvPr id="7" name="resource-adapt">
            <a:extLst>
              <a:ext uri="{FF2B5EF4-FFF2-40B4-BE49-F238E27FC236}">
                <a16:creationId xmlns:a16="http://schemas.microsoft.com/office/drawing/2014/main" id="{96A6C199-DFF8-42DD-BBE4-D4EB25A523B2}"/>
              </a:ext>
            </a:extLst>
          </p:cNvPr>
          <p:cNvSpPr>
            <a:spLocks noGrp="1"/>
          </p:cNvSpPr>
          <p:nvPr/>
        </p:nvSpPr>
        <p:spPr>
          <a:xfrm>
            <a:off x="7479506" y="1733550"/>
            <a:ext cx="3695700" cy="533400"/>
          </a:xfrm>
          <a:prstGeom prst="rect">
            <a:avLst/>
          </a:prstGeom>
          <a:noFill/>
          <a:ln w="0">
            <a:noFill/>
            <a:prstDash val="solid"/>
          </a:ln>
        </p:spPr>
        <p:txBody>
          <a:bodyPr>
            <a:noAutofit/>
          </a:bodyPr>
          <a:lstStyle/>
          <a:p>
            <a:pPr>
              <a:defRPr sz="1200" b="1">
                <a:solidFill>
                  <a:srgbClr val="007C83"/>
                </a:solidFill>
                <a:latin typeface="Bitstream Charter"/>
                <a:ea typeface="Bitstream Charter"/>
                <a:cs typeface="Bitstream Charter"/>
              </a:defRPr>
            </a:pPr>
            <a:r>
              <a:rPr sz="1800" dirty="0">
                <a:solidFill>
                  <a:schemeClr val="tx1"/>
                </a:solidFill>
                <a:latin typeface="Arial" panose="020B0604020202020204" pitchFamily="34" charset="0"/>
                <a:ea typeface="Bitstream Charter"/>
                <a:cs typeface="Arial" panose="020B0604020202020204" pitchFamily="34" charset="0"/>
              </a:rPr>
              <a:t>Adaptation: a simple ‘my nicotine plan’ card in every session.</a:t>
            </a:r>
          </a:p>
        </p:txBody>
      </p:sp>
      <p:sp>
        <p:nvSpPr>
          <p:cNvPr id="8" name="resource-row">
            <a:extLst>
              <a:ext uri="{FF2B5EF4-FFF2-40B4-BE49-F238E27FC236}">
                <a16:creationId xmlns:a16="http://schemas.microsoft.com/office/drawing/2014/main" id="{D533098B-EED4-4F87-83CD-1AA1A8398ED5}"/>
              </a:ext>
            </a:extLst>
          </p:cNvPr>
          <p:cNvSpPr>
            <a:spLocks noGrp="1"/>
          </p:cNvSpPr>
          <p:nvPr/>
        </p:nvSpPr>
        <p:spPr>
          <a:xfrm>
            <a:off x="609600" y="2933700"/>
            <a:ext cx="10972800" cy="1104900"/>
          </a:xfrm>
          <a:prstGeom prst="roundRect">
            <a:avLst>
              <a:gd name="adj" fmla="val 10345"/>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resource-name">
            <a:extLst>
              <a:ext uri="{FF2B5EF4-FFF2-40B4-BE49-F238E27FC236}">
                <a16:creationId xmlns:a16="http://schemas.microsoft.com/office/drawing/2014/main" id="{6BCBB83F-6A43-49B8-9B39-E221054AEA7C}"/>
              </a:ext>
            </a:extLst>
          </p:cNvPr>
          <p:cNvSpPr>
            <a:spLocks noGrp="1"/>
          </p:cNvSpPr>
          <p:nvPr/>
        </p:nvSpPr>
        <p:spPr>
          <a:xfrm>
            <a:off x="876300" y="3181350"/>
            <a:ext cx="2286000" cy="43815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a:solidFill>
                  <a:srgbClr val="102A43"/>
                </a:solidFill>
                <a:latin typeface="Arial" panose="020B0604020202020204" pitchFamily="34" charset="0"/>
                <a:ea typeface="Bitstream Charter"/>
                <a:cs typeface="Arial" panose="020B0604020202020204" pitchFamily="34" charset="0"/>
              </a:rPr>
              <a:t>Birmingham stop-smoking service</a:t>
            </a:r>
          </a:p>
        </p:txBody>
      </p:sp>
      <p:sp>
        <p:nvSpPr>
          <p:cNvPr id="10" name="resource-use">
            <a:extLst>
              <a:ext uri="{FF2B5EF4-FFF2-40B4-BE49-F238E27FC236}">
                <a16:creationId xmlns:a16="http://schemas.microsoft.com/office/drawing/2014/main" id="{3E0067E4-EA1C-4677-9199-6AE8CCFECE0D}"/>
              </a:ext>
            </a:extLst>
          </p:cNvPr>
          <p:cNvSpPr>
            <a:spLocks noGrp="1"/>
          </p:cNvSpPr>
          <p:nvPr/>
        </p:nvSpPr>
        <p:spPr>
          <a:xfrm>
            <a:off x="3467100" y="3048000"/>
            <a:ext cx="3505200" cy="5334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800" dirty="0">
                <a:solidFill>
                  <a:srgbClr val="172B3A"/>
                </a:solidFill>
                <a:latin typeface="Arial" panose="020B0604020202020204" pitchFamily="34" charset="0"/>
                <a:ea typeface="Bitstream Charter"/>
                <a:cs typeface="Arial" panose="020B0604020202020204" pitchFamily="34" charset="0"/>
              </a:rPr>
              <a:t>Use the 12-week treatment pathway and advice on triggers, habits and stress.</a:t>
            </a:r>
          </a:p>
        </p:txBody>
      </p:sp>
      <p:sp>
        <p:nvSpPr>
          <p:cNvPr id="11" name="resource-adapt">
            <a:extLst>
              <a:ext uri="{FF2B5EF4-FFF2-40B4-BE49-F238E27FC236}">
                <a16:creationId xmlns:a16="http://schemas.microsoft.com/office/drawing/2014/main" id="{46D9A0A6-79F3-4692-AEC7-518E059D4993}"/>
              </a:ext>
            </a:extLst>
          </p:cNvPr>
          <p:cNvSpPr>
            <a:spLocks noGrp="1"/>
          </p:cNvSpPr>
          <p:nvPr/>
        </p:nvSpPr>
        <p:spPr>
          <a:xfrm>
            <a:off x="7479506" y="3086100"/>
            <a:ext cx="3695700" cy="533400"/>
          </a:xfrm>
          <a:prstGeom prst="rect">
            <a:avLst/>
          </a:prstGeom>
          <a:noFill/>
          <a:ln w="0">
            <a:noFill/>
            <a:prstDash val="solid"/>
          </a:ln>
        </p:spPr>
        <p:txBody>
          <a:bodyPr>
            <a:noAutofit/>
          </a:bodyPr>
          <a:lstStyle/>
          <a:p>
            <a:pPr>
              <a:defRPr sz="1200" b="1">
                <a:solidFill>
                  <a:srgbClr val="007C83"/>
                </a:solidFill>
                <a:latin typeface="Bitstream Charter"/>
                <a:ea typeface="Bitstream Charter"/>
                <a:cs typeface="Bitstream Charter"/>
              </a:defRPr>
            </a:pPr>
            <a:r>
              <a:rPr sz="1800" dirty="0">
                <a:solidFill>
                  <a:schemeClr val="tx1"/>
                </a:solidFill>
                <a:latin typeface="Arial" panose="020B0604020202020204" pitchFamily="34" charset="0"/>
                <a:ea typeface="Bitstream Charter"/>
                <a:cs typeface="Arial" panose="020B0604020202020204" pitchFamily="34" charset="0"/>
              </a:rPr>
              <a:t>Adaptation: a named link worker attends sessions 4 and 8.</a:t>
            </a:r>
          </a:p>
        </p:txBody>
      </p:sp>
      <p:sp>
        <p:nvSpPr>
          <p:cNvPr id="12" name="resource-row">
            <a:extLst>
              <a:ext uri="{FF2B5EF4-FFF2-40B4-BE49-F238E27FC236}">
                <a16:creationId xmlns:a16="http://schemas.microsoft.com/office/drawing/2014/main" id="{10BAD013-180F-48EB-A471-E6FB22ECF4A9}"/>
              </a:ext>
            </a:extLst>
          </p:cNvPr>
          <p:cNvSpPr>
            <a:spLocks noGrp="1"/>
          </p:cNvSpPr>
          <p:nvPr/>
        </p:nvSpPr>
        <p:spPr>
          <a:xfrm>
            <a:off x="609600" y="4286250"/>
            <a:ext cx="10972800" cy="1104900"/>
          </a:xfrm>
          <a:prstGeom prst="roundRect">
            <a:avLst>
              <a:gd name="adj" fmla="val 10345"/>
            </a:avLst>
          </a:prstGeom>
          <a:solidFill>
            <a:srgbClr val="FFF8E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3" name="resource-name">
            <a:extLst>
              <a:ext uri="{FF2B5EF4-FFF2-40B4-BE49-F238E27FC236}">
                <a16:creationId xmlns:a16="http://schemas.microsoft.com/office/drawing/2014/main" id="{3E86DAD1-BEB4-4153-A3AC-31BA3C4EC7DD}"/>
              </a:ext>
            </a:extLst>
          </p:cNvPr>
          <p:cNvSpPr>
            <a:spLocks noGrp="1"/>
          </p:cNvSpPr>
          <p:nvPr/>
        </p:nvSpPr>
        <p:spPr>
          <a:xfrm>
            <a:off x="876300" y="4533900"/>
            <a:ext cx="2286000" cy="438150"/>
          </a:xfrm>
          <a:prstGeom prst="rect">
            <a:avLst/>
          </a:prstGeom>
          <a:noFill/>
          <a:ln w="0">
            <a:noFill/>
            <a:prstDash val="solid"/>
          </a:ln>
        </p:spPr>
        <p:txBody>
          <a:bodyPr>
            <a:noAutofit/>
          </a:bodyPr>
          <a:lstStyle/>
          <a:p>
            <a:pPr>
              <a:defRPr sz="1650" b="1">
                <a:solidFill>
                  <a:srgbClr val="102A43"/>
                </a:solidFill>
                <a:latin typeface="Bitstream Charter"/>
                <a:ea typeface="Bitstream Charter"/>
                <a:cs typeface="Bitstream Charter"/>
              </a:defRPr>
            </a:pPr>
            <a:r>
              <a:rPr sz="1650" b="1">
                <a:solidFill>
                  <a:srgbClr val="102A43"/>
                </a:solidFill>
                <a:latin typeface="Arial" panose="020B0604020202020204" pitchFamily="34" charset="0"/>
                <a:ea typeface="Bitstream Charter"/>
                <a:cs typeface="Arial" panose="020B0604020202020204" pitchFamily="34" charset="0"/>
              </a:rPr>
              <a:t>Stoptober campaign approach</a:t>
            </a:r>
          </a:p>
        </p:txBody>
      </p:sp>
      <p:sp>
        <p:nvSpPr>
          <p:cNvPr id="14" name="resource-use">
            <a:extLst>
              <a:ext uri="{FF2B5EF4-FFF2-40B4-BE49-F238E27FC236}">
                <a16:creationId xmlns:a16="http://schemas.microsoft.com/office/drawing/2014/main" id="{44AD59F0-320C-49B9-9EF8-1F017F29F42E}"/>
              </a:ext>
            </a:extLst>
          </p:cNvPr>
          <p:cNvSpPr>
            <a:spLocks noGrp="1"/>
          </p:cNvSpPr>
          <p:nvPr/>
        </p:nvSpPr>
        <p:spPr>
          <a:xfrm>
            <a:off x="3467100" y="4419600"/>
            <a:ext cx="3505200" cy="533400"/>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800" dirty="0">
                <a:solidFill>
                  <a:srgbClr val="172B3A"/>
                </a:solidFill>
                <a:latin typeface="Arial" panose="020B0604020202020204" pitchFamily="34" charset="0"/>
                <a:ea typeface="Bitstream Charter"/>
                <a:cs typeface="Arial" panose="020B0604020202020204" pitchFamily="34" charset="0"/>
              </a:rPr>
              <a:t>Use positive milestones, social encouragement and practical craving support.</a:t>
            </a:r>
          </a:p>
        </p:txBody>
      </p:sp>
      <p:sp>
        <p:nvSpPr>
          <p:cNvPr id="15" name="resource-adapt">
            <a:extLst>
              <a:ext uri="{FF2B5EF4-FFF2-40B4-BE49-F238E27FC236}">
                <a16:creationId xmlns:a16="http://schemas.microsoft.com/office/drawing/2014/main" id="{3F6DB279-1CD7-4AAA-A216-94291C80D7BC}"/>
              </a:ext>
            </a:extLst>
          </p:cNvPr>
          <p:cNvSpPr>
            <a:spLocks noGrp="1"/>
          </p:cNvSpPr>
          <p:nvPr/>
        </p:nvSpPr>
        <p:spPr>
          <a:xfrm>
            <a:off x="7529512" y="4438650"/>
            <a:ext cx="3695700" cy="533400"/>
          </a:xfrm>
          <a:prstGeom prst="rect">
            <a:avLst/>
          </a:prstGeom>
          <a:noFill/>
          <a:ln w="0">
            <a:noFill/>
            <a:prstDash val="solid"/>
          </a:ln>
        </p:spPr>
        <p:txBody>
          <a:bodyPr>
            <a:noAutofit/>
          </a:bodyPr>
          <a:lstStyle/>
          <a:p>
            <a:pPr>
              <a:defRPr sz="1200" b="1">
                <a:solidFill>
                  <a:srgbClr val="007C83"/>
                </a:solidFill>
                <a:latin typeface="Bitstream Charter"/>
                <a:ea typeface="Bitstream Charter"/>
                <a:cs typeface="Bitstream Charter"/>
              </a:defRPr>
            </a:pPr>
            <a:r>
              <a:rPr sz="1800" dirty="0">
                <a:solidFill>
                  <a:schemeClr val="tx1"/>
                </a:solidFill>
                <a:latin typeface="Arial" panose="020B0604020202020204" pitchFamily="34" charset="0"/>
                <a:ea typeface="Bitstream Charter"/>
                <a:cs typeface="Arial" panose="020B0604020202020204" pitchFamily="34" charset="0"/>
              </a:rPr>
              <a:t>Adaptation: an eight-week cohort countdown rather than a national one-month event.</a:t>
            </a:r>
          </a:p>
        </p:txBody>
      </p:sp>
      <p:sp>
        <p:nvSpPr>
          <p:cNvPr id="16" name="resource-summary">
            <a:extLst>
              <a:ext uri="{FF2B5EF4-FFF2-40B4-BE49-F238E27FC236}">
                <a16:creationId xmlns:a16="http://schemas.microsoft.com/office/drawing/2014/main" id="{845B47E2-DCEE-4287-BC9E-56B6266FCCE6}"/>
              </a:ext>
            </a:extLst>
          </p:cNvPr>
          <p:cNvSpPr>
            <a:spLocks noGrp="1"/>
          </p:cNvSpPr>
          <p:nvPr/>
        </p:nvSpPr>
        <p:spPr>
          <a:xfrm>
            <a:off x="1238250" y="5848350"/>
            <a:ext cx="9715500" cy="228600"/>
          </a:xfrm>
          <a:prstGeom prst="rect">
            <a:avLst/>
          </a:prstGeom>
          <a:noFill/>
          <a:ln w="0">
            <a:noFill/>
            <a:prstDash val="solid"/>
          </a:ln>
        </p:spPr>
        <p:txBody>
          <a:bodyPr>
            <a:noAutofit/>
          </a:bodyPr>
          <a:lstStyle/>
          <a:p>
            <a:r>
              <a:rPr sz="1800">
                <a:latin typeface="Arial"/>
              </a:rPr>
              <a:t>Benefits for 18–25s: better breathing and exercise tolerance; more money and confidence; stronger control and fewer nicotine-driven cravings. (NHS, 2025b; NHS, 2025c; NHS, 2025d)</a:t>
            </a:r>
          </a:p>
        </p:txBody>
      </p:sp>
      <p:sp>
        <p:nvSpPr>
          <p:cNvPr id="17" name="footer">
            <a:extLst>
              <a:ext uri="{FF2B5EF4-FFF2-40B4-BE49-F238E27FC236}">
                <a16:creationId xmlns:a16="http://schemas.microsoft.com/office/drawing/2014/main" id="{DAFF6FD1-899F-4288-ACA4-82D8E9CFCA3D}"/>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8" name="speaker">
            <a:extLst>
              <a:ext uri="{FF2B5EF4-FFF2-40B4-BE49-F238E27FC236}">
                <a16:creationId xmlns:a16="http://schemas.microsoft.com/office/drawing/2014/main" id="{AC44A0CF-0DF0-4F60-85A9-3D39D228BCB0}"/>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Presenter 2: Campaign</a:t>
            </a:r>
          </a:p>
        </p:txBody>
      </p:sp>
      <p:sp>
        <p:nvSpPr>
          <p:cNvPr id="19" name="page">
            <a:extLst>
              <a:ext uri="{FF2B5EF4-FFF2-40B4-BE49-F238E27FC236}">
                <a16:creationId xmlns:a16="http://schemas.microsoft.com/office/drawing/2014/main" id="{A055E680-FFB3-4F59-B206-0139A07393F0}"/>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9</a:t>
            </a:r>
          </a:p>
        </p:txBody>
      </p:sp>
    </p:spTree>
    <p:extLst>
      <p:ext uri="{BB962C8B-B14F-4D97-AF65-F5344CB8AC3E}">
        <p14:creationId xmlns:p14="http://schemas.microsoft.com/office/powerpoint/2010/main" val="6167698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a:extLst>
              <a:ext uri="{FF2B5EF4-FFF2-40B4-BE49-F238E27FC236}">
                <a16:creationId xmlns:a16="http://schemas.microsoft.com/office/drawing/2014/main" id="{F7271758-8221-44CC-AE7C-1315FCC6976C}"/>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Positive change benefits the body, relationships and wellbeing</a:t>
            </a:r>
          </a:p>
        </p:txBody>
      </p:sp>
      <p:sp>
        <p:nvSpPr>
          <p:cNvPr id="2" name="subtitle">
            <a:extLst>
              <a:ext uri="{FF2B5EF4-FFF2-40B4-BE49-F238E27FC236}">
                <a16:creationId xmlns:a16="http://schemas.microsoft.com/office/drawing/2014/main" id="{1B22B9AD-F467-486D-937B-4FC51A9ED9B0}"/>
              </a:ext>
            </a:extLst>
          </p:cNvPr>
          <p:cNvSpPr>
            <a:spLocks noGrp="1"/>
          </p:cNvSpPr>
          <p:nvPr/>
        </p:nvSpPr>
        <p:spPr>
          <a:xfrm>
            <a:off x="768135" y="120741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600" dirty="0">
                <a:solidFill>
                  <a:srgbClr val="5C6B73"/>
                </a:solidFill>
                <a:latin typeface="Arial" panose="020B0604020202020204" pitchFamily="34" charset="0"/>
                <a:ea typeface="Bitstream Charter"/>
                <a:cs typeface="Arial" panose="020B0604020202020204" pitchFamily="34" charset="0"/>
              </a:rPr>
              <a:t>Benefits should feel relevant to life at 18–25, not only to distant future health</a:t>
            </a:r>
          </a:p>
        </p:txBody>
      </p:sp>
      <p:sp>
        <p:nvSpPr>
          <p:cNvPr id="3" name="Rectangle 2">
            <a:extLst>
              <a:ext uri="{FF2B5EF4-FFF2-40B4-BE49-F238E27FC236}">
                <a16:creationId xmlns:a16="http://schemas.microsoft.com/office/drawing/2014/main" id="{9174ED7A-8CA9-4EB6-941A-1F85B0A7263A}"/>
              </a:ext>
            </a:extLst>
          </p:cNvPr>
          <p:cNvSpPr>
            <a:spLocks noGrp="1"/>
          </p:cNvSpPr>
          <p:nvPr/>
        </p:nvSpPr>
        <p:spPr>
          <a:xfrm>
            <a:off x="609600" y="1512215"/>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3"/>
          <a:srcRect l="14059" r="14059"/>
          <a:stretch>
            <a:fillRect/>
          </a:stretch>
        </p:blipFill>
        <p:spPr>
          <a:xfrm>
            <a:off x="822808" y="1805230"/>
            <a:ext cx="4701692" cy="36811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benefit-card">
            <a:extLst>
              <a:ext uri="{FF2B5EF4-FFF2-40B4-BE49-F238E27FC236}">
                <a16:creationId xmlns:a16="http://schemas.microsoft.com/office/drawing/2014/main" id="{12394FE4-A92D-4DEB-845C-657B9ECC53DE}"/>
              </a:ext>
            </a:extLst>
          </p:cNvPr>
          <p:cNvSpPr>
            <a:spLocks noGrp="1"/>
          </p:cNvSpPr>
          <p:nvPr/>
        </p:nvSpPr>
        <p:spPr>
          <a:xfrm>
            <a:off x="5867400" y="1740815"/>
            <a:ext cx="5715000" cy="1028700"/>
          </a:xfrm>
          <a:prstGeom prst="roundRect">
            <a:avLst>
              <a:gd name="adj" fmla="val 11111"/>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benefit-label">
            <a:extLst>
              <a:ext uri="{FF2B5EF4-FFF2-40B4-BE49-F238E27FC236}">
                <a16:creationId xmlns:a16="http://schemas.microsoft.com/office/drawing/2014/main" id="{B2A3723F-C729-4039-A55C-2F61492BE289}"/>
              </a:ext>
            </a:extLst>
          </p:cNvPr>
          <p:cNvSpPr>
            <a:spLocks noGrp="1"/>
          </p:cNvSpPr>
          <p:nvPr/>
        </p:nvSpPr>
        <p:spPr>
          <a:xfrm>
            <a:off x="6096000" y="1855115"/>
            <a:ext cx="2272748" cy="316585"/>
          </a:xfrm>
          <a:prstGeom prst="roundRect">
            <a:avLst>
              <a:gd name="adj" fmla="val 375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7" name="benefit-label-text">
            <a:extLst>
              <a:ext uri="{FF2B5EF4-FFF2-40B4-BE49-F238E27FC236}">
                <a16:creationId xmlns:a16="http://schemas.microsoft.com/office/drawing/2014/main" id="{798F4697-5AED-40E3-A3F6-D5CC45FDF517}"/>
              </a:ext>
            </a:extLst>
          </p:cNvPr>
          <p:cNvSpPr>
            <a:spLocks noGrp="1"/>
          </p:cNvSpPr>
          <p:nvPr/>
        </p:nvSpPr>
        <p:spPr>
          <a:xfrm>
            <a:off x="6191250" y="1873526"/>
            <a:ext cx="1998593" cy="188240"/>
          </a:xfrm>
          <a:prstGeom prst="rect">
            <a:avLst/>
          </a:prstGeom>
          <a:noFill/>
          <a:ln w="0">
            <a:noFill/>
            <a:prstDash val="solid"/>
          </a:ln>
        </p:spPr>
        <p:txBody>
          <a:bodyPr>
            <a:noAutofit/>
          </a:bodyPr>
          <a:lstStyle/>
          <a:p>
            <a:pPr algn="ctr">
              <a:defRPr sz="750" b="1">
                <a:solidFill>
                  <a:srgbClr val="102A43"/>
                </a:solidFill>
                <a:latin typeface="Bitstream Charter"/>
                <a:ea typeface="Bitstream Charter"/>
                <a:cs typeface="Bitstream Charter"/>
              </a:defRPr>
            </a:pPr>
            <a:r>
              <a:rPr sz="1600" b="1" dirty="0">
                <a:solidFill>
                  <a:srgbClr val="102A43"/>
                </a:solidFill>
                <a:latin typeface="Arial" panose="020B0604020202020204" pitchFamily="34" charset="0"/>
                <a:ea typeface="Bitstream Charter"/>
                <a:cs typeface="Arial" panose="020B0604020202020204" pitchFamily="34" charset="0"/>
              </a:rPr>
              <a:t>PHYSIOLOGICAL</a:t>
            </a:r>
          </a:p>
        </p:txBody>
      </p:sp>
      <p:sp>
        <p:nvSpPr>
          <p:cNvPr id="8" name="benefit-text">
            <a:extLst>
              <a:ext uri="{FF2B5EF4-FFF2-40B4-BE49-F238E27FC236}">
                <a16:creationId xmlns:a16="http://schemas.microsoft.com/office/drawing/2014/main" id="{513EE2F3-F784-4756-B947-4070B74DF38C}"/>
              </a:ext>
            </a:extLst>
          </p:cNvPr>
          <p:cNvSpPr>
            <a:spLocks noGrp="1"/>
          </p:cNvSpPr>
          <p:nvPr/>
        </p:nvSpPr>
        <p:spPr>
          <a:xfrm>
            <a:off x="6008737" y="2152034"/>
            <a:ext cx="5715000" cy="216175"/>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lang="en-GB" sz="1600" dirty="0">
                <a:solidFill>
                  <a:srgbClr val="172B3A"/>
                </a:solidFill>
                <a:latin typeface="Arial" panose="020B0604020202020204" pitchFamily="34" charset="0"/>
                <a:ea typeface="Bitstream Charter"/>
                <a:cs typeface="Arial" panose="020B0604020202020204" pitchFamily="34" charset="0"/>
              </a:rPr>
              <a:t>Better breathing and exercise tolerance can be noticed after stopping smoking. </a:t>
            </a:r>
            <a:r>
              <a:rPr sz="1600" dirty="0">
                <a:solidFill>
                  <a:srgbClr val="172B3A"/>
                </a:solidFill>
                <a:latin typeface="Arial" panose="020B0604020202020204" pitchFamily="34" charset="0"/>
                <a:ea typeface="Bitstream Charter"/>
                <a:cs typeface="Arial" panose="020B0604020202020204" pitchFamily="34" charset="0"/>
              </a:rPr>
              <a:t>Taste and smell can improve within days.</a:t>
            </a:r>
          </a:p>
        </p:txBody>
      </p:sp>
      <p:sp>
        <p:nvSpPr>
          <p:cNvPr id="9" name="benefit-card">
            <a:extLst>
              <a:ext uri="{FF2B5EF4-FFF2-40B4-BE49-F238E27FC236}">
                <a16:creationId xmlns:a16="http://schemas.microsoft.com/office/drawing/2014/main" id="{59E34CAB-C65A-4FAA-8453-54D2326A62E8}"/>
              </a:ext>
            </a:extLst>
          </p:cNvPr>
          <p:cNvSpPr>
            <a:spLocks noGrp="1"/>
          </p:cNvSpPr>
          <p:nvPr/>
        </p:nvSpPr>
        <p:spPr>
          <a:xfrm>
            <a:off x="5867400" y="2933700"/>
            <a:ext cx="5715000" cy="1028700"/>
          </a:xfrm>
          <a:prstGeom prst="roundRect">
            <a:avLst>
              <a:gd name="adj" fmla="val 11111"/>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0" name="benefit-label">
            <a:extLst>
              <a:ext uri="{FF2B5EF4-FFF2-40B4-BE49-F238E27FC236}">
                <a16:creationId xmlns:a16="http://schemas.microsoft.com/office/drawing/2014/main" id="{3AA19AA2-C3BF-4083-8C15-4D623D27BB1C}"/>
              </a:ext>
            </a:extLst>
          </p:cNvPr>
          <p:cNvSpPr>
            <a:spLocks noGrp="1"/>
          </p:cNvSpPr>
          <p:nvPr/>
        </p:nvSpPr>
        <p:spPr>
          <a:xfrm>
            <a:off x="6084404" y="3036215"/>
            <a:ext cx="2342322" cy="361950"/>
          </a:xfrm>
          <a:prstGeom prst="roundRect">
            <a:avLst>
              <a:gd name="adj" fmla="val 37500"/>
            </a:avLst>
          </a:prstGeom>
          <a:solidFill>
            <a:srgbClr val="F26B5B"/>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11" name="benefit-label-text">
            <a:extLst>
              <a:ext uri="{FF2B5EF4-FFF2-40B4-BE49-F238E27FC236}">
                <a16:creationId xmlns:a16="http://schemas.microsoft.com/office/drawing/2014/main" id="{47CB3C87-4782-45CE-9A3E-333B0891FA71}"/>
              </a:ext>
            </a:extLst>
          </p:cNvPr>
          <p:cNvSpPr>
            <a:spLocks noGrp="1"/>
          </p:cNvSpPr>
          <p:nvPr/>
        </p:nvSpPr>
        <p:spPr>
          <a:xfrm>
            <a:off x="6191249" y="3030434"/>
            <a:ext cx="1998593" cy="169190"/>
          </a:xfrm>
          <a:prstGeom prst="rect">
            <a:avLst/>
          </a:prstGeom>
          <a:noFill/>
          <a:ln w="0">
            <a:noFill/>
            <a:prstDash val="solid"/>
          </a:ln>
        </p:spPr>
        <p:txBody>
          <a:bodyPr>
            <a:noAutofit/>
          </a:bodyPr>
          <a:lstStyle/>
          <a:p>
            <a:pPr algn="ctr">
              <a:defRPr sz="750" b="1">
                <a:solidFill>
                  <a:srgbClr val="102A43"/>
                </a:solidFill>
                <a:latin typeface="Bitstream Charter"/>
                <a:ea typeface="Bitstream Charter"/>
                <a:cs typeface="Bitstream Charter"/>
              </a:defRPr>
            </a:pPr>
            <a:r>
              <a:rPr sz="1600" b="1" dirty="0">
                <a:solidFill>
                  <a:srgbClr val="102A43"/>
                </a:solidFill>
                <a:latin typeface="Arial" panose="020B0604020202020204" pitchFamily="34" charset="0"/>
                <a:ea typeface="Bitstream Charter"/>
                <a:cs typeface="Arial" panose="020B0604020202020204" pitchFamily="34" charset="0"/>
              </a:rPr>
              <a:t>SOCIOLOGICAL</a:t>
            </a:r>
            <a:endParaRPr sz="1100" b="1" dirty="0">
              <a:solidFill>
                <a:srgbClr val="102A43"/>
              </a:solidFill>
              <a:latin typeface="Arial" panose="020B0604020202020204" pitchFamily="34" charset="0"/>
              <a:ea typeface="Bitstream Charter"/>
              <a:cs typeface="Arial" panose="020B0604020202020204" pitchFamily="34" charset="0"/>
            </a:endParaRPr>
          </a:p>
        </p:txBody>
      </p:sp>
      <p:sp>
        <p:nvSpPr>
          <p:cNvPr id="12" name="benefit-text">
            <a:extLst>
              <a:ext uri="{FF2B5EF4-FFF2-40B4-BE49-F238E27FC236}">
                <a16:creationId xmlns:a16="http://schemas.microsoft.com/office/drawing/2014/main" id="{A0287192-8E5C-4B89-B196-BE74C486ABBD}"/>
              </a:ext>
            </a:extLst>
          </p:cNvPr>
          <p:cNvSpPr>
            <a:spLocks noGrp="1"/>
          </p:cNvSpPr>
          <p:nvPr/>
        </p:nvSpPr>
        <p:spPr>
          <a:xfrm>
            <a:off x="6248399" y="3371849"/>
            <a:ext cx="5235677" cy="293015"/>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lang="en-GB" sz="1600" dirty="0">
                <a:solidFill>
                  <a:srgbClr val="172B3A"/>
                </a:solidFill>
                <a:latin typeface="Arial" panose="020B0604020202020204" pitchFamily="34" charset="0"/>
                <a:ea typeface="Bitstream Charter"/>
                <a:cs typeface="Arial" panose="020B0604020202020204" pitchFamily="34" charset="0"/>
              </a:rPr>
              <a:t>Saving</a:t>
            </a:r>
            <a:r>
              <a:rPr sz="1600" dirty="0">
                <a:solidFill>
                  <a:srgbClr val="172B3A"/>
                </a:solidFill>
                <a:latin typeface="Arial" panose="020B0604020202020204" pitchFamily="34" charset="0"/>
                <a:ea typeface="Bitstream Charter"/>
                <a:cs typeface="Arial" panose="020B0604020202020204" pitchFamily="34" charset="0"/>
              </a:rPr>
              <a:t> money and </a:t>
            </a:r>
            <a:r>
              <a:rPr lang="en-GB" sz="1600" dirty="0">
                <a:solidFill>
                  <a:srgbClr val="172B3A"/>
                </a:solidFill>
                <a:latin typeface="Arial" panose="020B0604020202020204" pitchFamily="34" charset="0"/>
                <a:ea typeface="Bitstream Charter"/>
                <a:cs typeface="Arial" panose="020B0604020202020204" pitchFamily="34" charset="0"/>
              </a:rPr>
              <a:t>increase </a:t>
            </a:r>
            <a:r>
              <a:rPr sz="1600" dirty="0">
                <a:solidFill>
                  <a:srgbClr val="172B3A"/>
                </a:solidFill>
                <a:latin typeface="Arial" panose="020B0604020202020204" pitchFamily="34" charset="0"/>
                <a:ea typeface="Bitstream Charter"/>
                <a:cs typeface="Arial" panose="020B0604020202020204" pitchFamily="34" charset="0"/>
              </a:rPr>
              <a:t>confidence to join activities without planning around smoking or vaping breaks.</a:t>
            </a:r>
          </a:p>
        </p:txBody>
      </p:sp>
      <p:sp>
        <p:nvSpPr>
          <p:cNvPr id="13" name="benefit-card">
            <a:extLst>
              <a:ext uri="{FF2B5EF4-FFF2-40B4-BE49-F238E27FC236}">
                <a16:creationId xmlns:a16="http://schemas.microsoft.com/office/drawing/2014/main" id="{F0F6264A-E297-4626-AA3E-A2928A844CF2}"/>
              </a:ext>
            </a:extLst>
          </p:cNvPr>
          <p:cNvSpPr>
            <a:spLocks noGrp="1"/>
          </p:cNvSpPr>
          <p:nvPr/>
        </p:nvSpPr>
        <p:spPr>
          <a:xfrm>
            <a:off x="5867400" y="4229100"/>
            <a:ext cx="5715000" cy="1028700"/>
          </a:xfrm>
          <a:prstGeom prst="roundRect">
            <a:avLst>
              <a:gd name="adj" fmla="val 11111"/>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benefit-label">
            <a:extLst>
              <a:ext uri="{FF2B5EF4-FFF2-40B4-BE49-F238E27FC236}">
                <a16:creationId xmlns:a16="http://schemas.microsoft.com/office/drawing/2014/main" id="{0A8157EC-F2AB-4936-8C76-E2C5189BB485}"/>
              </a:ext>
            </a:extLst>
          </p:cNvPr>
          <p:cNvSpPr>
            <a:spLocks noGrp="1"/>
          </p:cNvSpPr>
          <p:nvPr/>
        </p:nvSpPr>
        <p:spPr>
          <a:xfrm>
            <a:off x="6191247" y="4258089"/>
            <a:ext cx="2177499" cy="492815"/>
          </a:xfrm>
          <a:prstGeom prst="roundRect">
            <a:avLst>
              <a:gd name="adj" fmla="val 375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benefit-label-text">
            <a:extLst>
              <a:ext uri="{FF2B5EF4-FFF2-40B4-BE49-F238E27FC236}">
                <a16:creationId xmlns:a16="http://schemas.microsoft.com/office/drawing/2014/main" id="{D7767CDD-318D-41E5-ACA5-B073D922F98D}"/>
              </a:ext>
            </a:extLst>
          </p:cNvPr>
          <p:cNvSpPr>
            <a:spLocks noGrp="1"/>
          </p:cNvSpPr>
          <p:nvPr/>
        </p:nvSpPr>
        <p:spPr>
          <a:xfrm>
            <a:off x="6265791" y="4320207"/>
            <a:ext cx="2028410" cy="133350"/>
          </a:xfrm>
          <a:prstGeom prst="rect">
            <a:avLst/>
          </a:prstGeom>
          <a:noFill/>
          <a:ln w="0">
            <a:noFill/>
            <a:prstDash val="solid"/>
          </a:ln>
        </p:spPr>
        <p:txBody>
          <a:bodyPr>
            <a:noAutofit/>
          </a:bodyPr>
          <a:lstStyle/>
          <a:p>
            <a:pPr algn="ctr">
              <a:defRPr sz="750" b="1">
                <a:solidFill>
                  <a:srgbClr val="102A43"/>
                </a:solidFill>
                <a:latin typeface="Bitstream Charter"/>
                <a:ea typeface="Bitstream Charter"/>
                <a:cs typeface="Bitstream Charter"/>
              </a:defRPr>
            </a:pPr>
            <a:r>
              <a:rPr sz="1600" b="1" dirty="0">
                <a:solidFill>
                  <a:srgbClr val="102A43"/>
                </a:solidFill>
                <a:latin typeface="Arial" panose="020B0604020202020204" pitchFamily="34" charset="0"/>
                <a:ea typeface="Bitstream Charter"/>
                <a:cs typeface="Arial" panose="020B0604020202020204" pitchFamily="34" charset="0"/>
              </a:rPr>
              <a:t>PSYCHOLOGICAL</a:t>
            </a:r>
          </a:p>
        </p:txBody>
      </p:sp>
      <p:sp>
        <p:nvSpPr>
          <p:cNvPr id="16" name="benefit-text">
            <a:extLst>
              <a:ext uri="{FF2B5EF4-FFF2-40B4-BE49-F238E27FC236}">
                <a16:creationId xmlns:a16="http://schemas.microsoft.com/office/drawing/2014/main" id="{AE576003-C534-4FC4-968B-91AA4B73D318}"/>
              </a:ext>
            </a:extLst>
          </p:cNvPr>
          <p:cNvSpPr>
            <a:spLocks noGrp="1"/>
          </p:cNvSpPr>
          <p:nvPr/>
        </p:nvSpPr>
        <p:spPr>
          <a:xfrm>
            <a:off x="6237632" y="4720257"/>
            <a:ext cx="5393635" cy="371475"/>
          </a:xfrm>
          <a:prstGeom prst="rect">
            <a:avLst/>
          </a:prstGeom>
          <a:noFill/>
          <a:ln w="0">
            <a:noFill/>
            <a:prstDash val="solid"/>
          </a:ln>
        </p:spPr>
        <p:txBody>
          <a:bodyPr>
            <a:noAutofit/>
          </a:bodyPr>
          <a:lstStyle/>
          <a:p>
            <a:pPr>
              <a:defRPr sz="1200">
                <a:solidFill>
                  <a:srgbClr val="172B3A"/>
                </a:solidFill>
                <a:latin typeface="Bitstream Charter"/>
                <a:ea typeface="Bitstream Charter"/>
                <a:cs typeface="Bitstream Charter"/>
              </a:defRPr>
            </a:pPr>
            <a:r>
              <a:rPr sz="1600" dirty="0">
                <a:solidFill>
                  <a:srgbClr val="172B3A"/>
                </a:solidFill>
                <a:latin typeface="Arial" panose="020B0604020202020204" pitchFamily="34" charset="0"/>
                <a:ea typeface="Bitstream Charter"/>
                <a:cs typeface="Arial" panose="020B0604020202020204" pitchFamily="34" charset="0"/>
              </a:rPr>
              <a:t>A stronger sense of control, fewer nicotine-driven cravings and pride in following a self-chosen plan.</a:t>
            </a:r>
          </a:p>
        </p:txBody>
      </p:sp>
      <p:sp>
        <p:nvSpPr>
          <p:cNvPr id="17" name="citation">
            <a:extLst>
              <a:ext uri="{FF2B5EF4-FFF2-40B4-BE49-F238E27FC236}">
                <a16:creationId xmlns:a16="http://schemas.microsoft.com/office/drawing/2014/main" id="{B34EC548-D960-4E0D-8CED-71B507A73145}"/>
              </a:ext>
            </a:extLst>
          </p:cNvPr>
          <p:cNvSpPr>
            <a:spLocks noGrp="1"/>
          </p:cNvSpPr>
          <p:nvPr/>
        </p:nvSpPr>
        <p:spPr>
          <a:xfrm>
            <a:off x="609600" y="5810249"/>
            <a:ext cx="4310270" cy="401707"/>
          </a:xfrm>
          <a:prstGeom prst="rect">
            <a:avLst/>
          </a:prstGeom>
          <a:noFill/>
          <a:ln w="0">
            <a:noFill/>
            <a:prstDash val="solid"/>
          </a:ln>
        </p:spPr>
        <p:txBody>
          <a:bodyPr>
            <a:noAutofit/>
          </a:bodyPr>
          <a:lstStyle/>
          <a:p>
            <a:r>
              <a:rPr dirty="0"/>
              <a:t>(NHS, 2025b; NHS, 2025c; NHS, 2025d)</a:t>
            </a:r>
          </a:p>
        </p:txBody>
      </p:sp>
      <p:sp>
        <p:nvSpPr>
          <p:cNvPr id="18" name="footer">
            <a:extLst>
              <a:ext uri="{FF2B5EF4-FFF2-40B4-BE49-F238E27FC236}">
                <a16:creationId xmlns:a16="http://schemas.microsoft.com/office/drawing/2014/main" id="{A9DC1001-1E26-4AE1-A8E4-1124719972D0}"/>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9" name="speaker">
            <a:extLst>
              <a:ext uri="{FF2B5EF4-FFF2-40B4-BE49-F238E27FC236}">
                <a16:creationId xmlns:a16="http://schemas.microsoft.com/office/drawing/2014/main" id="{B5D1082E-6FC6-4319-9EDE-4B296618BABE}"/>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0" name="page">
            <a:extLst>
              <a:ext uri="{FF2B5EF4-FFF2-40B4-BE49-F238E27FC236}">
                <a16:creationId xmlns:a16="http://schemas.microsoft.com/office/drawing/2014/main" id="{5632B969-FCA6-414B-86E2-40429D0BD94D}"/>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12</a:t>
            </a:r>
          </a:p>
        </p:txBody>
      </p:sp>
    </p:spTree>
    <p:extLst>
      <p:ext uri="{BB962C8B-B14F-4D97-AF65-F5344CB8AC3E}">
        <p14:creationId xmlns:p14="http://schemas.microsoft.com/office/powerpoint/2010/main" val="10905586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9A63A-3B4A-F018-65E5-78D10E865E4D}"/>
            </a:ext>
          </a:extLst>
        </p:cNvPr>
        <p:cNvGrpSpPr/>
        <p:nvPr/>
      </p:nvGrpSpPr>
      <p:grpSpPr>
        <a:xfrm>
          <a:off x="0" y="0"/>
          <a:ext cx="0" cy="0"/>
          <a:chOff x="0" y="0"/>
          <a:chExt cx="0" cy="0"/>
        </a:xfrm>
      </p:grpSpPr>
      <p:sp>
        <p:nvSpPr>
          <p:cNvPr id="23" name="title">
            <a:extLst>
              <a:ext uri="{FF2B5EF4-FFF2-40B4-BE49-F238E27FC236}">
                <a16:creationId xmlns:a16="http://schemas.microsoft.com/office/drawing/2014/main" id="{73830C54-973C-D08C-BA0A-0F63D5437733}"/>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550" b="1">
                <a:solidFill>
                  <a:srgbClr val="102A43"/>
                </a:solidFill>
                <a:latin typeface="Arial" panose="020B0604020202020204" pitchFamily="34" charset="0"/>
                <a:ea typeface="Bitstream Charter"/>
                <a:cs typeface="Arial" panose="020B0604020202020204" pitchFamily="34" charset="0"/>
              </a:rPr>
              <a:t>Three behaviour models explain why change can feel difficult</a:t>
            </a:r>
          </a:p>
        </p:txBody>
      </p:sp>
      <p:sp>
        <p:nvSpPr>
          <p:cNvPr id="2" name="subtitle">
            <a:extLst>
              <a:ext uri="{FF2B5EF4-FFF2-40B4-BE49-F238E27FC236}">
                <a16:creationId xmlns:a16="http://schemas.microsoft.com/office/drawing/2014/main" id="{71881886-8A1A-4116-E235-550783C4F513}"/>
              </a:ext>
            </a:extLst>
          </p:cNvPr>
          <p:cNvSpPr>
            <a:spLocks noGrp="1"/>
          </p:cNvSpPr>
          <p:nvPr/>
        </p:nvSpPr>
        <p:spPr>
          <a:xfrm>
            <a:off x="667395" y="122872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600" dirty="0">
                <a:solidFill>
                  <a:srgbClr val="5C6B73"/>
                </a:solidFill>
                <a:latin typeface="Arial" panose="020B0604020202020204" pitchFamily="34" charset="0"/>
                <a:ea typeface="Bitstream Charter"/>
                <a:cs typeface="Arial" panose="020B0604020202020204" pitchFamily="34" charset="0"/>
              </a:rPr>
              <a:t>The campaign uses theories to remove barriers rather than blaming individuals</a:t>
            </a:r>
          </a:p>
        </p:txBody>
      </p:sp>
      <p:sp>
        <p:nvSpPr>
          <p:cNvPr id="3" name="Rectangle 2">
            <a:extLst>
              <a:ext uri="{FF2B5EF4-FFF2-40B4-BE49-F238E27FC236}">
                <a16:creationId xmlns:a16="http://schemas.microsoft.com/office/drawing/2014/main" id="{694FBF1E-FAD0-ACC5-5DB8-9267B6A2CBCF}"/>
              </a:ext>
            </a:extLst>
          </p:cNvPr>
          <p:cNvSpPr>
            <a:spLocks noGrp="1"/>
          </p:cNvSpPr>
          <p:nvPr/>
        </p:nvSpPr>
        <p:spPr>
          <a:xfrm>
            <a:off x="609600" y="1571786"/>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6" name="model-title">
            <a:extLst>
              <a:ext uri="{FF2B5EF4-FFF2-40B4-BE49-F238E27FC236}">
                <a16:creationId xmlns:a16="http://schemas.microsoft.com/office/drawing/2014/main" id="{68C4AF96-68F1-061B-FE8D-7813E7B0DCE5}"/>
              </a:ext>
            </a:extLst>
          </p:cNvPr>
          <p:cNvSpPr>
            <a:spLocks noGrp="1"/>
          </p:cNvSpPr>
          <p:nvPr/>
        </p:nvSpPr>
        <p:spPr>
          <a:xfrm>
            <a:off x="1028700" y="2085975"/>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endParaRPr lang="en-GB" sz="1650" b="1" dirty="0">
              <a:solidFill>
                <a:srgbClr val="102A43"/>
              </a:solidFill>
              <a:latin typeface="Arial" panose="020B0604020202020204" pitchFamily="34" charset="0"/>
              <a:ea typeface="Bitstream Charter"/>
              <a:cs typeface="Arial" panose="020B0604020202020204" pitchFamily="34" charset="0"/>
            </a:endParaRPr>
          </a:p>
        </p:txBody>
      </p:sp>
      <p:sp>
        <p:nvSpPr>
          <p:cNvPr id="7" name="model-elements">
            <a:extLst>
              <a:ext uri="{FF2B5EF4-FFF2-40B4-BE49-F238E27FC236}">
                <a16:creationId xmlns:a16="http://schemas.microsoft.com/office/drawing/2014/main" id="{AB798327-BD2C-F04F-6AE7-2ABAE14F04A9}"/>
              </a:ext>
            </a:extLst>
          </p:cNvPr>
          <p:cNvSpPr>
            <a:spLocks noGrp="1"/>
          </p:cNvSpPr>
          <p:nvPr/>
        </p:nvSpPr>
        <p:spPr>
          <a:xfrm>
            <a:off x="914400" y="3210086"/>
            <a:ext cx="2781300" cy="285750"/>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endParaRPr sz="1200" b="1" dirty="0">
              <a:solidFill>
                <a:srgbClr val="007C83"/>
              </a:solidFill>
              <a:latin typeface="Arial" panose="020B0604020202020204" pitchFamily="34" charset="0"/>
              <a:ea typeface="Bitstream Charter"/>
              <a:cs typeface="Arial" panose="020B0604020202020204" pitchFamily="34" charset="0"/>
            </a:endParaRPr>
          </a:p>
        </p:txBody>
      </p:sp>
      <p:sp>
        <p:nvSpPr>
          <p:cNvPr id="8" name="model-barrier">
            <a:extLst>
              <a:ext uri="{FF2B5EF4-FFF2-40B4-BE49-F238E27FC236}">
                <a16:creationId xmlns:a16="http://schemas.microsoft.com/office/drawing/2014/main" id="{D36DBDA7-7A85-D2F0-88F3-D4AC1CBFA0D3}"/>
              </a:ext>
            </a:extLst>
          </p:cNvPr>
          <p:cNvSpPr>
            <a:spLocks noGrp="1"/>
          </p:cNvSpPr>
          <p:nvPr/>
        </p:nvSpPr>
        <p:spPr>
          <a:xfrm>
            <a:off x="933450" y="3314700"/>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endParaRPr sz="1275" dirty="0">
              <a:solidFill>
                <a:srgbClr val="172B3A"/>
              </a:solidFill>
              <a:latin typeface="Arial" panose="020B0604020202020204" pitchFamily="34" charset="0"/>
              <a:ea typeface="Bitstream Charter"/>
              <a:cs typeface="Arial" panose="020B0604020202020204" pitchFamily="34" charset="0"/>
            </a:endParaRPr>
          </a:p>
        </p:txBody>
      </p:sp>
      <p:sp>
        <p:nvSpPr>
          <p:cNvPr id="9" name="model-card">
            <a:extLst>
              <a:ext uri="{FF2B5EF4-FFF2-40B4-BE49-F238E27FC236}">
                <a16:creationId xmlns:a16="http://schemas.microsoft.com/office/drawing/2014/main" id="{90D70C73-8A14-2D86-750B-EE1C255105AE}"/>
              </a:ext>
            </a:extLst>
          </p:cNvPr>
          <p:cNvSpPr>
            <a:spLocks noGrp="1"/>
          </p:cNvSpPr>
          <p:nvPr/>
        </p:nvSpPr>
        <p:spPr>
          <a:xfrm>
            <a:off x="552449" y="1616512"/>
            <a:ext cx="3429000" cy="3181350"/>
          </a:xfrm>
          <a:prstGeom prst="roundRect">
            <a:avLst>
              <a:gd name="adj" fmla="val 3593"/>
            </a:avLst>
          </a:prstGeom>
          <a:solidFill>
            <a:srgbClr val="FFFFFF"/>
          </a:solidFill>
          <a:ln w="0">
            <a:noFill/>
            <a:prstDash val="solid"/>
          </a:ln>
        </p:spPr>
        <p:txBody>
          <a:bodyPr/>
          <a:lstStyle/>
          <a:p>
            <a:endParaRPr lang="en-GB" dirty="0">
              <a:latin typeface="Arial" panose="020B0604020202020204" pitchFamily="34" charset="0"/>
              <a:cs typeface="Arial" panose="020B0604020202020204" pitchFamily="34" charset="0"/>
            </a:endParaRPr>
          </a:p>
        </p:txBody>
      </p:sp>
      <p:sp>
        <p:nvSpPr>
          <p:cNvPr id="10" name="model-visual">
            <a:extLst>
              <a:ext uri="{FF2B5EF4-FFF2-40B4-BE49-F238E27FC236}">
                <a16:creationId xmlns:a16="http://schemas.microsoft.com/office/drawing/2014/main" id="{589E0F34-5374-C2C3-5F55-8DEA51344A55}"/>
              </a:ext>
            </a:extLst>
          </p:cNvPr>
          <p:cNvSpPr>
            <a:spLocks noGrp="1"/>
          </p:cNvSpPr>
          <p:nvPr/>
        </p:nvSpPr>
        <p:spPr>
          <a:xfrm>
            <a:off x="843583" y="1917101"/>
            <a:ext cx="2941983" cy="676436"/>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1" name="model-title">
            <a:extLst>
              <a:ext uri="{FF2B5EF4-FFF2-40B4-BE49-F238E27FC236}">
                <a16:creationId xmlns:a16="http://schemas.microsoft.com/office/drawing/2014/main" id="{02C2757D-8B59-EBE2-FE0C-6CDECB309C27}"/>
              </a:ext>
            </a:extLst>
          </p:cNvPr>
          <p:cNvSpPr>
            <a:spLocks noGrp="1"/>
          </p:cNvSpPr>
          <p:nvPr/>
        </p:nvSpPr>
        <p:spPr>
          <a:xfrm>
            <a:off x="1072183" y="2094292"/>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r>
              <a:rPr b="1" dirty="0">
                <a:solidFill>
                  <a:srgbClr val="102A43"/>
                </a:solidFill>
                <a:latin typeface="Arial" panose="020B0604020202020204" pitchFamily="34" charset="0"/>
                <a:ea typeface="Bitstream Charter"/>
                <a:cs typeface="Arial" panose="020B0604020202020204" pitchFamily="34" charset="0"/>
              </a:rPr>
              <a:t>Health Belief Model</a:t>
            </a:r>
          </a:p>
        </p:txBody>
      </p:sp>
      <p:sp>
        <p:nvSpPr>
          <p:cNvPr id="12" name="model-elements">
            <a:extLst>
              <a:ext uri="{FF2B5EF4-FFF2-40B4-BE49-F238E27FC236}">
                <a16:creationId xmlns:a16="http://schemas.microsoft.com/office/drawing/2014/main" id="{34096EB3-EE69-5C00-A8D0-781268656DF6}"/>
              </a:ext>
            </a:extLst>
          </p:cNvPr>
          <p:cNvSpPr>
            <a:spLocks noGrp="1"/>
          </p:cNvSpPr>
          <p:nvPr/>
        </p:nvSpPr>
        <p:spPr>
          <a:xfrm>
            <a:off x="595336" y="2593538"/>
            <a:ext cx="3299146" cy="394891"/>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r>
              <a:rPr sz="1600" b="1" dirty="0">
                <a:solidFill>
                  <a:srgbClr val="007C83"/>
                </a:solidFill>
                <a:latin typeface="Arial" panose="020B0604020202020204" pitchFamily="34" charset="0"/>
                <a:ea typeface="Bitstream Charter"/>
                <a:cs typeface="Arial" panose="020B0604020202020204" pitchFamily="34" charset="0"/>
              </a:rPr>
              <a:t>Risk | Benefits | Barriers | Cues</a:t>
            </a:r>
          </a:p>
        </p:txBody>
      </p:sp>
      <p:sp>
        <p:nvSpPr>
          <p:cNvPr id="13" name="model-barrier">
            <a:extLst>
              <a:ext uri="{FF2B5EF4-FFF2-40B4-BE49-F238E27FC236}">
                <a16:creationId xmlns:a16="http://schemas.microsoft.com/office/drawing/2014/main" id="{990FF3C4-5F46-D143-33D7-FF17653B9378}"/>
              </a:ext>
            </a:extLst>
          </p:cNvPr>
          <p:cNvSpPr>
            <a:spLocks noGrp="1"/>
          </p:cNvSpPr>
          <p:nvPr/>
        </p:nvSpPr>
        <p:spPr>
          <a:xfrm>
            <a:off x="667395" y="2988429"/>
            <a:ext cx="3227087" cy="1698187"/>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r>
              <a:rPr lang="en-GB" sz="2000" dirty="0">
                <a:solidFill>
                  <a:srgbClr val="172B3A"/>
                </a:solidFill>
                <a:latin typeface="Arial" panose="020B0604020202020204" pitchFamily="34" charset="0"/>
                <a:ea typeface="Bitstream Charter"/>
                <a:cs typeface="Arial" panose="020B0604020202020204" pitchFamily="34" charset="0"/>
              </a:rPr>
              <a:t>A younger person </a:t>
            </a:r>
            <a:r>
              <a:rPr sz="2000" dirty="0">
                <a:solidFill>
                  <a:srgbClr val="172B3A"/>
                </a:solidFill>
                <a:latin typeface="Arial" panose="020B0604020202020204" pitchFamily="34" charset="0"/>
                <a:ea typeface="Bitstream Charter"/>
                <a:cs typeface="Arial" panose="020B0604020202020204" pitchFamily="34" charset="0"/>
              </a:rPr>
              <a:t>may see long-term harm as distant while cravings, cost and fear of failure feel immediate.</a:t>
            </a:r>
          </a:p>
        </p:txBody>
      </p:sp>
      <p:sp>
        <p:nvSpPr>
          <p:cNvPr id="18" name="model-barrier">
            <a:extLst>
              <a:ext uri="{FF2B5EF4-FFF2-40B4-BE49-F238E27FC236}">
                <a16:creationId xmlns:a16="http://schemas.microsoft.com/office/drawing/2014/main" id="{14E43AC3-5C5F-9B19-2D55-72CD35DFC734}"/>
              </a:ext>
            </a:extLst>
          </p:cNvPr>
          <p:cNvSpPr>
            <a:spLocks noGrp="1"/>
          </p:cNvSpPr>
          <p:nvPr/>
        </p:nvSpPr>
        <p:spPr>
          <a:xfrm>
            <a:off x="8324850" y="3314700"/>
            <a:ext cx="2762250" cy="990600"/>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endParaRPr sz="1275" dirty="0">
              <a:solidFill>
                <a:srgbClr val="172B3A"/>
              </a:solidFill>
              <a:latin typeface="Arial" panose="020B0604020202020204" pitchFamily="34" charset="0"/>
              <a:ea typeface="Bitstream Charter"/>
              <a:cs typeface="Arial" panose="020B0604020202020204" pitchFamily="34" charset="0"/>
            </a:endParaRPr>
          </a:p>
        </p:txBody>
      </p:sp>
      <p:sp>
        <p:nvSpPr>
          <p:cNvPr id="20" name="footer">
            <a:extLst>
              <a:ext uri="{FF2B5EF4-FFF2-40B4-BE49-F238E27FC236}">
                <a16:creationId xmlns:a16="http://schemas.microsoft.com/office/drawing/2014/main" id="{662C0DC9-3430-4ECF-0C58-1D7C75F3B250}"/>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1" name="speaker">
            <a:extLst>
              <a:ext uri="{FF2B5EF4-FFF2-40B4-BE49-F238E27FC236}">
                <a16:creationId xmlns:a16="http://schemas.microsoft.com/office/drawing/2014/main" id="{6946BDE1-DB3F-CA2F-7F10-65AA684F0933}"/>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825">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2" name="page">
            <a:extLst>
              <a:ext uri="{FF2B5EF4-FFF2-40B4-BE49-F238E27FC236}">
                <a16:creationId xmlns:a16="http://schemas.microsoft.com/office/drawing/2014/main" id="{7406388D-D3DB-C36A-0398-D8233372E06F}"/>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13</a:t>
            </a:r>
          </a:p>
        </p:txBody>
      </p:sp>
      <p:pic>
        <p:nvPicPr>
          <p:cNvPr id="24" name="Picture 23">
            <a:extLst>
              <a:ext uri="{FF2B5EF4-FFF2-40B4-BE49-F238E27FC236}">
                <a16:creationId xmlns:a16="http://schemas.microsoft.com/office/drawing/2014/main" id="{F1B5E969-887A-D10A-B64B-5105C3932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6541" y="1628937"/>
            <a:ext cx="7997926" cy="5057614"/>
          </a:xfrm>
          <a:prstGeom prst="rect">
            <a:avLst/>
          </a:prstGeom>
          <a:ln>
            <a:noFill/>
          </a:ln>
          <a:effectLst>
            <a:outerShdw blurRad="190500" algn="tl" rotWithShape="0">
              <a:srgbClr val="000000">
                <a:alpha val="70000"/>
              </a:srgbClr>
            </a:outerShdw>
          </a:effectLst>
        </p:spPr>
      </p:pic>
      <p:sp>
        <p:nvSpPr>
          <p:cNvPr id="25" name="TextBox 24"/>
          <p:cNvSpPr txBox="1"/>
          <p:nvPr/>
        </p:nvSpPr>
        <p:spPr>
          <a:xfrm>
            <a:off x="42678" y="5241488"/>
            <a:ext cx="3938771" cy="338554"/>
          </a:xfrm>
          <a:prstGeom prst="rect">
            <a:avLst/>
          </a:prstGeom>
          <a:noFill/>
        </p:spPr>
        <p:txBody>
          <a:bodyPr wrap="none">
            <a:spAutoFit/>
          </a:bodyPr>
          <a:lstStyle/>
          <a:p>
            <a:pPr algn="l">
              <a:defRPr sz="850">
                <a:solidFill>
                  <a:srgbClr val="5F5F5F"/>
                </a:solidFill>
                <a:latin typeface="Arial"/>
              </a:defRPr>
            </a:pPr>
            <a:r>
              <a:rPr sz="1600" dirty="0"/>
              <a:t>(Rosenstock, </a:t>
            </a:r>
            <a:r>
              <a:rPr sz="1600" dirty="0" err="1"/>
              <a:t>Strecher</a:t>
            </a:r>
            <a:r>
              <a:rPr sz="1600" dirty="0"/>
              <a:t> and Becker, 1988)</a:t>
            </a:r>
          </a:p>
        </p:txBody>
      </p:sp>
    </p:spTree>
    <p:extLst>
      <p:ext uri="{BB962C8B-B14F-4D97-AF65-F5344CB8AC3E}">
        <p14:creationId xmlns:p14="http://schemas.microsoft.com/office/powerpoint/2010/main" val="41138238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759C2-F991-9A1B-76CE-D2DB04E17F19}"/>
            </a:ext>
          </a:extLst>
        </p:cNvPr>
        <p:cNvGrpSpPr/>
        <p:nvPr/>
      </p:nvGrpSpPr>
      <p:grpSpPr>
        <a:xfrm>
          <a:off x="0" y="0"/>
          <a:ext cx="0" cy="0"/>
          <a:chOff x="0" y="0"/>
          <a:chExt cx="0" cy="0"/>
        </a:xfrm>
      </p:grpSpPr>
      <p:sp>
        <p:nvSpPr>
          <p:cNvPr id="23" name="title">
            <a:extLst>
              <a:ext uri="{FF2B5EF4-FFF2-40B4-BE49-F238E27FC236}">
                <a16:creationId xmlns:a16="http://schemas.microsoft.com/office/drawing/2014/main" id="{1DC30B2C-7CCC-B545-4E97-35C0DC983C68}"/>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b="1">
                <a:solidFill>
                  <a:srgbClr val="102A43"/>
                </a:solidFill>
                <a:latin typeface="Arial" panose="020B0604020202020204" pitchFamily="34" charset="0"/>
                <a:ea typeface="Bitstream Charter"/>
                <a:cs typeface="Arial" panose="020B0604020202020204" pitchFamily="34" charset="0"/>
              </a:rPr>
              <a:t>Three behaviour models explain why change can feel difficult</a:t>
            </a:r>
          </a:p>
        </p:txBody>
      </p:sp>
      <p:sp>
        <p:nvSpPr>
          <p:cNvPr id="2" name="subtitle">
            <a:extLst>
              <a:ext uri="{FF2B5EF4-FFF2-40B4-BE49-F238E27FC236}">
                <a16:creationId xmlns:a16="http://schemas.microsoft.com/office/drawing/2014/main" id="{19B92A08-1E61-6808-8DC0-42D07C57BA42}"/>
              </a:ext>
            </a:extLst>
          </p:cNvPr>
          <p:cNvSpPr>
            <a:spLocks noGrp="1"/>
          </p:cNvSpPr>
          <p:nvPr/>
        </p:nvSpPr>
        <p:spPr>
          <a:xfrm>
            <a:off x="667395" y="1228725"/>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r>
              <a:rPr sz="1600" dirty="0">
                <a:solidFill>
                  <a:srgbClr val="5C6B73"/>
                </a:solidFill>
                <a:latin typeface="Arial" panose="020B0604020202020204" pitchFamily="34" charset="0"/>
                <a:ea typeface="Bitstream Charter"/>
                <a:cs typeface="Arial" panose="020B0604020202020204" pitchFamily="34" charset="0"/>
              </a:rPr>
              <a:t>The campaign uses theories to remove barriers rather than blaming individuals</a:t>
            </a:r>
          </a:p>
        </p:txBody>
      </p:sp>
      <p:sp>
        <p:nvSpPr>
          <p:cNvPr id="3" name="Rectangle 2">
            <a:extLst>
              <a:ext uri="{FF2B5EF4-FFF2-40B4-BE49-F238E27FC236}">
                <a16:creationId xmlns:a16="http://schemas.microsoft.com/office/drawing/2014/main" id="{57E00ACC-7393-5A1F-1A85-CEBB30301C95}"/>
              </a:ext>
            </a:extLst>
          </p:cNvPr>
          <p:cNvSpPr>
            <a:spLocks noGrp="1"/>
          </p:cNvSpPr>
          <p:nvPr/>
        </p:nvSpPr>
        <p:spPr>
          <a:xfrm>
            <a:off x="609600" y="1571786"/>
            <a:ext cx="10972800" cy="5715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4" name="model-card">
            <a:extLst>
              <a:ext uri="{FF2B5EF4-FFF2-40B4-BE49-F238E27FC236}">
                <a16:creationId xmlns:a16="http://schemas.microsoft.com/office/drawing/2014/main" id="{B229600A-4138-0D12-9023-70E64EC34457}"/>
              </a:ext>
            </a:extLst>
          </p:cNvPr>
          <p:cNvSpPr>
            <a:spLocks noGrp="1"/>
          </p:cNvSpPr>
          <p:nvPr/>
        </p:nvSpPr>
        <p:spPr>
          <a:xfrm>
            <a:off x="8001000" y="1733550"/>
            <a:ext cx="3429000" cy="3181350"/>
          </a:xfrm>
          <a:prstGeom prst="roundRect">
            <a:avLst>
              <a:gd name="adj" fmla="val 3593"/>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5" name="model-visual">
            <a:extLst>
              <a:ext uri="{FF2B5EF4-FFF2-40B4-BE49-F238E27FC236}">
                <a16:creationId xmlns:a16="http://schemas.microsoft.com/office/drawing/2014/main" id="{77A56706-7310-FD79-77C5-E78F7F8234D8}"/>
              </a:ext>
            </a:extLst>
          </p:cNvPr>
          <p:cNvSpPr>
            <a:spLocks noGrp="1"/>
          </p:cNvSpPr>
          <p:nvPr/>
        </p:nvSpPr>
        <p:spPr>
          <a:xfrm>
            <a:off x="982318" y="2014457"/>
            <a:ext cx="3048000" cy="676436"/>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model-title">
            <a:extLst>
              <a:ext uri="{FF2B5EF4-FFF2-40B4-BE49-F238E27FC236}">
                <a16:creationId xmlns:a16="http://schemas.microsoft.com/office/drawing/2014/main" id="{0007336A-DEB2-1583-85FC-9E5303188026}"/>
              </a:ext>
            </a:extLst>
          </p:cNvPr>
          <p:cNvSpPr>
            <a:spLocks noGrp="1"/>
          </p:cNvSpPr>
          <p:nvPr/>
        </p:nvSpPr>
        <p:spPr>
          <a:xfrm>
            <a:off x="1134717" y="2038672"/>
            <a:ext cx="2590800" cy="266700"/>
          </a:xfrm>
          <a:prstGeom prst="rect">
            <a:avLst/>
          </a:prstGeom>
          <a:noFill/>
          <a:ln w="0">
            <a:noFill/>
            <a:prstDash val="solid"/>
          </a:ln>
        </p:spPr>
        <p:txBody>
          <a:bodyPr>
            <a:noAutofit/>
          </a:bodyPr>
          <a:lstStyle/>
          <a:p>
            <a:pPr algn="ctr">
              <a:defRPr sz="1650" b="1">
                <a:solidFill>
                  <a:srgbClr val="102A43"/>
                </a:solidFill>
                <a:latin typeface="Bitstream Charter"/>
                <a:ea typeface="Bitstream Charter"/>
                <a:cs typeface="Bitstream Charter"/>
              </a:defRPr>
            </a:pPr>
            <a:r>
              <a:rPr b="1" dirty="0">
                <a:solidFill>
                  <a:srgbClr val="102A43"/>
                </a:solidFill>
                <a:latin typeface="Arial" panose="020B0604020202020204" pitchFamily="34" charset="0"/>
                <a:ea typeface="Bitstream Charter"/>
                <a:cs typeface="Arial" panose="020B0604020202020204" pitchFamily="34" charset="0"/>
              </a:rPr>
              <a:t>Theory of Planned Behavior</a:t>
            </a:r>
          </a:p>
        </p:txBody>
      </p:sp>
      <p:sp>
        <p:nvSpPr>
          <p:cNvPr id="17" name="model-elements">
            <a:extLst>
              <a:ext uri="{FF2B5EF4-FFF2-40B4-BE49-F238E27FC236}">
                <a16:creationId xmlns:a16="http://schemas.microsoft.com/office/drawing/2014/main" id="{5953A6DB-9878-601A-AE58-492355C647AC}"/>
              </a:ext>
            </a:extLst>
          </p:cNvPr>
          <p:cNvSpPr>
            <a:spLocks noGrp="1"/>
          </p:cNvSpPr>
          <p:nvPr/>
        </p:nvSpPr>
        <p:spPr>
          <a:xfrm>
            <a:off x="667395" y="2771800"/>
            <a:ext cx="3653331" cy="304614"/>
          </a:xfrm>
          <a:prstGeom prst="rect">
            <a:avLst/>
          </a:prstGeom>
          <a:noFill/>
          <a:ln w="0">
            <a:noFill/>
            <a:prstDash val="solid"/>
          </a:ln>
        </p:spPr>
        <p:txBody>
          <a:bodyPr>
            <a:noAutofit/>
          </a:bodyPr>
          <a:lstStyle/>
          <a:p>
            <a:pPr algn="ctr">
              <a:defRPr sz="1200" b="1">
                <a:solidFill>
                  <a:srgbClr val="007C83"/>
                </a:solidFill>
                <a:latin typeface="Bitstream Charter"/>
                <a:ea typeface="Bitstream Charter"/>
                <a:cs typeface="Bitstream Charter"/>
              </a:defRPr>
            </a:pPr>
            <a:r>
              <a:rPr sz="1600" b="1" dirty="0">
                <a:solidFill>
                  <a:srgbClr val="007C83"/>
                </a:solidFill>
                <a:latin typeface="Arial" panose="020B0604020202020204" pitchFamily="34" charset="0"/>
                <a:ea typeface="Bitstream Charter"/>
                <a:cs typeface="Arial" panose="020B0604020202020204" pitchFamily="34" charset="0"/>
              </a:rPr>
              <a:t>Attitudes | Social norms | Control</a:t>
            </a:r>
          </a:p>
        </p:txBody>
      </p:sp>
      <p:sp>
        <p:nvSpPr>
          <p:cNvPr id="18" name="model-barrier">
            <a:extLst>
              <a:ext uri="{FF2B5EF4-FFF2-40B4-BE49-F238E27FC236}">
                <a16:creationId xmlns:a16="http://schemas.microsoft.com/office/drawing/2014/main" id="{2C428733-D07E-775B-7008-21C04921F645}"/>
              </a:ext>
            </a:extLst>
          </p:cNvPr>
          <p:cNvSpPr>
            <a:spLocks noGrp="1"/>
          </p:cNvSpPr>
          <p:nvPr/>
        </p:nvSpPr>
        <p:spPr>
          <a:xfrm>
            <a:off x="609600" y="3286287"/>
            <a:ext cx="3420718" cy="2342988"/>
          </a:xfrm>
          <a:prstGeom prst="rect">
            <a:avLst/>
          </a:prstGeom>
          <a:noFill/>
          <a:ln w="0">
            <a:noFill/>
            <a:prstDash val="solid"/>
          </a:ln>
        </p:spPr>
        <p:txBody>
          <a:bodyPr>
            <a:noAutofit/>
          </a:bodyPr>
          <a:lstStyle/>
          <a:p>
            <a:pPr algn="ctr">
              <a:defRPr sz="1275">
                <a:solidFill>
                  <a:srgbClr val="172B3A"/>
                </a:solidFill>
                <a:latin typeface="Bitstream Charter"/>
                <a:ea typeface="Bitstream Charter"/>
                <a:cs typeface="Bitstream Charter"/>
              </a:defRPr>
            </a:pPr>
            <a:r>
              <a:rPr sz="2000" dirty="0">
                <a:solidFill>
                  <a:srgbClr val="172B3A"/>
                </a:solidFill>
                <a:latin typeface="Arial" panose="020B0604020202020204" pitchFamily="34" charset="0"/>
                <a:ea typeface="Bitstream Charter"/>
                <a:cs typeface="Arial" panose="020B0604020202020204" pitchFamily="34" charset="0"/>
              </a:rPr>
              <a:t>Peer approval, beliefs about stress relief and low confidence can weaken intention to change.</a:t>
            </a:r>
          </a:p>
        </p:txBody>
      </p:sp>
      <p:sp>
        <p:nvSpPr>
          <p:cNvPr id="20" name="footer">
            <a:extLst>
              <a:ext uri="{FF2B5EF4-FFF2-40B4-BE49-F238E27FC236}">
                <a16:creationId xmlns:a16="http://schemas.microsoft.com/office/drawing/2014/main" id="{D12D10F0-448C-BC7A-23C8-D9E7C95111CB}"/>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21" name="speaker">
            <a:extLst>
              <a:ext uri="{FF2B5EF4-FFF2-40B4-BE49-F238E27FC236}">
                <a16:creationId xmlns:a16="http://schemas.microsoft.com/office/drawing/2014/main" id="{405CD617-960F-9322-667E-D36E0BB92F30}"/>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a:solidFill>
                  <a:srgbClr val="5C6B73"/>
                </a:solidFill>
                <a:latin typeface="Arial" panose="020B0604020202020204" pitchFamily="34" charset="0"/>
                <a:ea typeface="Bitstream Charter"/>
                <a:cs typeface="Arial" panose="020B0604020202020204" pitchFamily="34" charset="0"/>
              </a:rPr>
              <a:t>Presenter 3: Benefits and challenges</a:t>
            </a:r>
          </a:p>
        </p:txBody>
      </p:sp>
      <p:sp>
        <p:nvSpPr>
          <p:cNvPr id="22" name="page">
            <a:extLst>
              <a:ext uri="{FF2B5EF4-FFF2-40B4-BE49-F238E27FC236}">
                <a16:creationId xmlns:a16="http://schemas.microsoft.com/office/drawing/2014/main" id="{D3D45D8A-8728-A916-A0B7-19A4543F887B}"/>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a:solidFill>
                  <a:srgbClr val="5C6B73"/>
                </a:solidFill>
                <a:latin typeface="Arial" panose="020B0604020202020204" pitchFamily="34" charset="0"/>
                <a:ea typeface="Bitstream Charter"/>
                <a:cs typeface="Arial" panose="020B0604020202020204" pitchFamily="34" charset="0"/>
              </a:rPr>
              <a:t>13</a:t>
            </a:r>
          </a:p>
        </p:txBody>
      </p:sp>
      <p:pic>
        <p:nvPicPr>
          <p:cNvPr id="24" name="Picture 23">
            <a:extLst>
              <a:ext uri="{FF2B5EF4-FFF2-40B4-BE49-F238E27FC236}">
                <a16:creationId xmlns:a16="http://schemas.microsoft.com/office/drawing/2014/main" id="{B7F06479-8D6D-E46D-26EA-0D3048F975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0726" y="1915475"/>
            <a:ext cx="6888956" cy="42940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5" name="TextBox 24"/>
          <p:cNvSpPr txBox="1"/>
          <p:nvPr/>
        </p:nvSpPr>
        <p:spPr>
          <a:xfrm>
            <a:off x="475122" y="4934111"/>
            <a:ext cx="1709122" cy="400110"/>
          </a:xfrm>
          <a:prstGeom prst="rect">
            <a:avLst/>
          </a:prstGeom>
          <a:noFill/>
        </p:spPr>
        <p:txBody>
          <a:bodyPr wrap="none">
            <a:spAutoFit/>
          </a:bodyPr>
          <a:lstStyle/>
          <a:p>
            <a:pPr algn="l">
              <a:defRPr sz="850">
                <a:solidFill>
                  <a:srgbClr val="5F5F5F"/>
                </a:solidFill>
                <a:latin typeface="Arial"/>
              </a:defRPr>
            </a:pPr>
            <a:r>
              <a:rPr sz="2000" dirty="0"/>
              <a:t>(Ajzen, 1991)</a:t>
            </a:r>
          </a:p>
        </p:txBody>
      </p:sp>
    </p:spTree>
    <p:extLst>
      <p:ext uri="{BB962C8B-B14F-4D97-AF65-F5344CB8AC3E}">
        <p14:creationId xmlns:p14="http://schemas.microsoft.com/office/powerpoint/2010/main" val="19385494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102A43"/>
        </a:solidFill>
        <a:effectLst/>
      </p:bgPr>
    </p:bg>
    <p:spTree>
      <p:nvGrpSpPr>
        <p:cNvPr id="1" name=""/>
        <p:cNvGrpSpPr/>
        <p:nvPr/>
      </p:nvGrpSpPr>
      <p:grpSpPr>
        <a:xfrm>
          <a:off x="0" y="0"/>
          <a:ext cx="0" cy="0"/>
          <a:chOff x="0" y="0"/>
          <a:chExt cx="0" cy="0"/>
        </a:xfrm>
      </p:grpSpPr>
      <p:sp>
        <p:nvSpPr>
          <p:cNvPr id="20" name="title">
            <a:extLst>
              <a:ext uri="{FF2B5EF4-FFF2-40B4-BE49-F238E27FC236}">
                <a16:creationId xmlns:a16="http://schemas.microsoft.com/office/drawing/2014/main" id="{D3ABDD5C-E3D6-4098-84F4-8071C41F9043}"/>
              </a:ext>
            </a:extLst>
          </p:cNvPr>
          <p:cNvSpPr>
            <a:spLocks noGrp="1"/>
          </p:cNvSpPr>
          <p:nvPr/>
        </p:nvSpPr>
        <p:spPr>
          <a:xfrm>
            <a:off x="609600" y="609600"/>
            <a:ext cx="7810500" cy="457200"/>
          </a:xfrm>
          <a:prstGeom prst="rect">
            <a:avLst/>
          </a:prstGeom>
          <a:noFill/>
          <a:ln w="0">
            <a:noFill/>
            <a:prstDash val="solid"/>
          </a:ln>
        </p:spPr>
        <p:txBody>
          <a:bodyPr>
            <a:noAutofit/>
          </a:bodyPr>
          <a:lstStyle/>
          <a:p>
            <a:pPr>
              <a:defRPr sz="2700" b="1">
                <a:solidFill>
                  <a:srgbClr val="FFFFFF"/>
                </a:solidFill>
                <a:latin typeface="Bitstream Charter"/>
                <a:ea typeface="Bitstream Charter"/>
                <a:cs typeface="Bitstream Charter"/>
              </a:defRPr>
            </a:pPr>
            <a:r>
              <a:rPr sz="2700" b="1">
                <a:solidFill>
                  <a:srgbClr val="FFFFFF"/>
                </a:solidFill>
                <a:latin typeface="Arial" panose="020B0604020202020204" pitchFamily="34" charset="0"/>
                <a:ea typeface="Bitstream Charter"/>
                <a:cs typeface="Arial" panose="020B0604020202020204" pitchFamily="34" charset="0"/>
              </a:rPr>
              <a:t>A small pilot with a clear next step</a:t>
            </a:r>
          </a:p>
        </p:txBody>
      </p:sp>
      <p:sp>
        <p:nvSpPr>
          <p:cNvPr id="2" name="Rectangle 1">
            <a:extLst>
              <a:ext uri="{FF2B5EF4-FFF2-40B4-BE49-F238E27FC236}">
                <a16:creationId xmlns:a16="http://schemas.microsoft.com/office/drawing/2014/main" id="{8CA2DA50-08BB-4C42-ABC3-CD7046D826F0}"/>
              </a:ext>
            </a:extLst>
          </p:cNvPr>
          <p:cNvSpPr>
            <a:spLocks noGrp="1"/>
          </p:cNvSpPr>
          <p:nvPr/>
        </p:nvSpPr>
        <p:spPr>
          <a:xfrm>
            <a:off x="609600" y="1219200"/>
            <a:ext cx="10972800" cy="57150"/>
          </a:xfrm>
          <a:prstGeom prst="rect">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3" name="outcome-card">
            <a:extLst>
              <a:ext uri="{FF2B5EF4-FFF2-40B4-BE49-F238E27FC236}">
                <a16:creationId xmlns:a16="http://schemas.microsoft.com/office/drawing/2014/main" id="{DDD0550D-3E86-47FD-84AA-8BBAC10EBE3F}"/>
              </a:ext>
            </a:extLst>
          </p:cNvPr>
          <p:cNvSpPr>
            <a:spLocks noGrp="1"/>
          </p:cNvSpPr>
          <p:nvPr/>
        </p:nvSpPr>
        <p:spPr>
          <a:xfrm>
            <a:off x="609600" y="1905000"/>
            <a:ext cx="3429000" cy="2305050"/>
          </a:xfrm>
          <a:prstGeom prst="roundRect">
            <a:avLst>
              <a:gd name="adj" fmla="val 4959"/>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4" name="outcome-label">
            <a:extLst>
              <a:ext uri="{FF2B5EF4-FFF2-40B4-BE49-F238E27FC236}">
                <a16:creationId xmlns:a16="http://schemas.microsoft.com/office/drawing/2014/main" id="{EA0E71DE-09A2-4676-ABF7-85135D42476D}"/>
              </a:ext>
            </a:extLst>
          </p:cNvPr>
          <p:cNvSpPr>
            <a:spLocks noGrp="1"/>
          </p:cNvSpPr>
          <p:nvPr/>
        </p:nvSpPr>
        <p:spPr>
          <a:xfrm>
            <a:off x="933449" y="2047568"/>
            <a:ext cx="1990879" cy="581332"/>
          </a:xfrm>
          <a:prstGeom prst="roundRect">
            <a:avLst>
              <a:gd name="adj" fmla="val 50000"/>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5" name="outcome-label-text">
            <a:extLst>
              <a:ext uri="{FF2B5EF4-FFF2-40B4-BE49-F238E27FC236}">
                <a16:creationId xmlns:a16="http://schemas.microsoft.com/office/drawing/2014/main" id="{D47A7AB3-9183-4812-BF55-B23635B775CC}"/>
              </a:ext>
            </a:extLst>
          </p:cNvPr>
          <p:cNvSpPr>
            <a:spLocks noGrp="1"/>
          </p:cNvSpPr>
          <p:nvPr/>
        </p:nvSpPr>
        <p:spPr>
          <a:xfrm>
            <a:off x="933450" y="2135214"/>
            <a:ext cx="1917906" cy="360336"/>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UNDERSTAND</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6" name="outcome-text">
            <a:extLst>
              <a:ext uri="{FF2B5EF4-FFF2-40B4-BE49-F238E27FC236}">
                <a16:creationId xmlns:a16="http://schemas.microsoft.com/office/drawing/2014/main" id="{B3043A53-E945-4186-BBA0-896A42494005}"/>
              </a:ext>
            </a:extLst>
          </p:cNvPr>
          <p:cNvSpPr>
            <a:spLocks noGrp="1"/>
          </p:cNvSpPr>
          <p:nvPr/>
        </p:nvSpPr>
        <p:spPr>
          <a:xfrm>
            <a:off x="895350" y="2838450"/>
            <a:ext cx="2990850" cy="1343332"/>
          </a:xfrm>
          <a:prstGeom prst="rect">
            <a:avLst/>
          </a:prstGeom>
          <a:noFill/>
          <a:ln w="0">
            <a:noFill/>
            <a:prstDash val="solid"/>
          </a:ln>
        </p:spPr>
        <p:txBody>
          <a:bodyPr>
            <a:noAutofit/>
          </a:bodyPr>
          <a:lstStyle/>
          <a:p>
            <a:pPr algn="ctr">
              <a:defRPr sz="1500" b="1">
                <a:solidFill>
                  <a:srgbClr val="102A43"/>
                </a:solidFill>
                <a:latin typeface="Bitstream Charter"/>
                <a:ea typeface="Bitstream Charter"/>
                <a:cs typeface="Bitstream Charter"/>
              </a:defRPr>
            </a:pPr>
            <a:r>
              <a:rPr lang="en-GB" sz="2000" b="1" dirty="0">
                <a:solidFill>
                  <a:srgbClr val="102A43"/>
                </a:solidFill>
                <a:latin typeface="Arial" panose="020B0604020202020204" pitchFamily="34" charset="0"/>
                <a:ea typeface="Bitstream Charter"/>
                <a:cs typeface="Arial" panose="020B0604020202020204" pitchFamily="34" charset="0"/>
              </a:rPr>
              <a:t>Clear </a:t>
            </a:r>
            <a:r>
              <a:rPr sz="2000" b="1" dirty="0">
                <a:solidFill>
                  <a:srgbClr val="102A43"/>
                </a:solidFill>
                <a:latin typeface="Arial" panose="020B0604020202020204" pitchFamily="34" charset="0"/>
                <a:ea typeface="Bitstream Charter"/>
                <a:cs typeface="Arial" panose="020B0604020202020204" pitchFamily="34" charset="0"/>
              </a:rPr>
              <a:t>knowledge about nicotine products and support options</a:t>
            </a:r>
          </a:p>
        </p:txBody>
      </p:sp>
      <p:sp>
        <p:nvSpPr>
          <p:cNvPr id="7" name="outcome-card">
            <a:extLst>
              <a:ext uri="{FF2B5EF4-FFF2-40B4-BE49-F238E27FC236}">
                <a16:creationId xmlns:a16="http://schemas.microsoft.com/office/drawing/2014/main" id="{C072059B-7EF4-4A64-9193-5843B7765BC4}"/>
              </a:ext>
            </a:extLst>
          </p:cNvPr>
          <p:cNvSpPr>
            <a:spLocks noGrp="1"/>
          </p:cNvSpPr>
          <p:nvPr/>
        </p:nvSpPr>
        <p:spPr>
          <a:xfrm>
            <a:off x="4229100" y="1876732"/>
            <a:ext cx="3429000" cy="2305050"/>
          </a:xfrm>
          <a:prstGeom prst="roundRect">
            <a:avLst>
              <a:gd name="adj" fmla="val 4959"/>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8" name="outcome-label">
            <a:extLst>
              <a:ext uri="{FF2B5EF4-FFF2-40B4-BE49-F238E27FC236}">
                <a16:creationId xmlns:a16="http://schemas.microsoft.com/office/drawing/2014/main" id="{65975D7C-A263-4083-9AC2-9B071A782597}"/>
              </a:ext>
            </a:extLst>
          </p:cNvPr>
          <p:cNvSpPr>
            <a:spLocks noGrp="1"/>
          </p:cNvSpPr>
          <p:nvPr/>
        </p:nvSpPr>
        <p:spPr>
          <a:xfrm>
            <a:off x="4591050" y="2095500"/>
            <a:ext cx="1320594" cy="514350"/>
          </a:xfrm>
          <a:prstGeom prst="roundRect">
            <a:avLst>
              <a:gd name="adj" fmla="val 50000"/>
            </a:avLst>
          </a:prstGeom>
          <a:solidFill>
            <a:srgbClr val="F26B5B"/>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9" name="outcome-label-text">
            <a:extLst>
              <a:ext uri="{FF2B5EF4-FFF2-40B4-BE49-F238E27FC236}">
                <a16:creationId xmlns:a16="http://schemas.microsoft.com/office/drawing/2014/main" id="{8105B785-5F19-4483-A8B5-CA4B3F087C5B}"/>
              </a:ext>
            </a:extLst>
          </p:cNvPr>
          <p:cNvSpPr>
            <a:spLocks noGrp="1"/>
          </p:cNvSpPr>
          <p:nvPr/>
        </p:nvSpPr>
        <p:spPr>
          <a:xfrm>
            <a:off x="4721633" y="2143124"/>
            <a:ext cx="892585" cy="228293"/>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PLAN</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0" name="outcome-text">
            <a:extLst>
              <a:ext uri="{FF2B5EF4-FFF2-40B4-BE49-F238E27FC236}">
                <a16:creationId xmlns:a16="http://schemas.microsoft.com/office/drawing/2014/main" id="{D871DC09-DE0D-48F4-8207-6D090A96210E}"/>
              </a:ext>
            </a:extLst>
          </p:cNvPr>
          <p:cNvSpPr>
            <a:spLocks noGrp="1"/>
          </p:cNvSpPr>
          <p:nvPr/>
        </p:nvSpPr>
        <p:spPr>
          <a:xfrm>
            <a:off x="4324350" y="2828618"/>
            <a:ext cx="3187494" cy="1005963"/>
          </a:xfrm>
          <a:prstGeom prst="rect">
            <a:avLst/>
          </a:prstGeom>
          <a:noFill/>
          <a:ln w="0">
            <a:noFill/>
            <a:prstDash val="solid"/>
          </a:ln>
        </p:spPr>
        <p:txBody>
          <a:bodyPr>
            <a:noAutofit/>
          </a:bodyPr>
          <a:lstStyle/>
          <a:p>
            <a:pPr algn="ctr">
              <a:defRPr sz="1500" b="1">
                <a:solidFill>
                  <a:srgbClr val="102A43"/>
                </a:solidFill>
                <a:latin typeface="Bitstream Charter"/>
                <a:ea typeface="Bitstream Charter"/>
                <a:cs typeface="Bitstream Charter"/>
              </a:defRPr>
            </a:pPr>
            <a:r>
              <a:rPr sz="2000" b="1" dirty="0">
                <a:solidFill>
                  <a:srgbClr val="102A43"/>
                </a:solidFill>
                <a:latin typeface="Arial" panose="020B0604020202020204" pitchFamily="34" charset="0"/>
                <a:ea typeface="Bitstream Charter"/>
                <a:cs typeface="Arial" panose="020B0604020202020204" pitchFamily="34" charset="0"/>
              </a:rPr>
              <a:t>A personal, achievable quit, reduction or relapse-prevention plan</a:t>
            </a:r>
          </a:p>
        </p:txBody>
      </p:sp>
      <p:sp>
        <p:nvSpPr>
          <p:cNvPr id="11" name="outcome-card">
            <a:extLst>
              <a:ext uri="{FF2B5EF4-FFF2-40B4-BE49-F238E27FC236}">
                <a16:creationId xmlns:a16="http://schemas.microsoft.com/office/drawing/2014/main" id="{D1804B0C-8684-4337-8F51-22849560492A}"/>
              </a:ext>
            </a:extLst>
          </p:cNvPr>
          <p:cNvSpPr>
            <a:spLocks noGrp="1"/>
          </p:cNvSpPr>
          <p:nvPr/>
        </p:nvSpPr>
        <p:spPr>
          <a:xfrm>
            <a:off x="8001000" y="1905000"/>
            <a:ext cx="3429000" cy="2305050"/>
          </a:xfrm>
          <a:prstGeom prst="roundRect">
            <a:avLst>
              <a:gd name="adj" fmla="val 4959"/>
            </a:avLst>
          </a:prstGeom>
          <a:solidFill>
            <a:srgbClr val="FFFFFF"/>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2" name="outcome-label">
            <a:extLst>
              <a:ext uri="{FF2B5EF4-FFF2-40B4-BE49-F238E27FC236}">
                <a16:creationId xmlns:a16="http://schemas.microsoft.com/office/drawing/2014/main" id="{23AB2ACD-27A0-41F6-9B1A-0CA42528CCFE}"/>
              </a:ext>
            </a:extLst>
          </p:cNvPr>
          <p:cNvSpPr>
            <a:spLocks noGrp="1"/>
          </p:cNvSpPr>
          <p:nvPr/>
        </p:nvSpPr>
        <p:spPr>
          <a:xfrm>
            <a:off x="8359722" y="2102976"/>
            <a:ext cx="1514322" cy="506874"/>
          </a:xfrm>
          <a:prstGeom prst="roundRect">
            <a:avLst>
              <a:gd name="adj" fmla="val 50000"/>
            </a:avLst>
          </a:prstGeom>
          <a:solidFill>
            <a:srgbClr val="FFD166"/>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3" name="outcome-label-text">
            <a:extLst>
              <a:ext uri="{FF2B5EF4-FFF2-40B4-BE49-F238E27FC236}">
                <a16:creationId xmlns:a16="http://schemas.microsoft.com/office/drawing/2014/main" id="{903F09CE-C2DC-4B52-A43A-2EC1400375E4}"/>
              </a:ext>
            </a:extLst>
          </p:cNvPr>
          <p:cNvSpPr>
            <a:spLocks noGrp="1"/>
          </p:cNvSpPr>
          <p:nvPr/>
        </p:nvSpPr>
        <p:spPr>
          <a:xfrm>
            <a:off x="8359721" y="2172315"/>
            <a:ext cx="1412617" cy="170835"/>
          </a:xfrm>
          <a:prstGeom prst="rect">
            <a:avLst/>
          </a:prstGeom>
          <a:noFill/>
          <a:ln w="0">
            <a:noFill/>
            <a:prstDash val="solid"/>
          </a:ln>
        </p:spPr>
        <p:txBody>
          <a:bodyPr>
            <a:noAutofit/>
          </a:bodyPr>
          <a:lstStyle/>
          <a:p>
            <a:pPr algn="ctr">
              <a:defRPr sz="825" b="1">
                <a:solidFill>
                  <a:srgbClr val="102A43"/>
                </a:solidFill>
                <a:latin typeface="Bitstream Charter"/>
                <a:ea typeface="Bitstream Charter"/>
                <a:cs typeface="Bitstream Charter"/>
              </a:defRPr>
            </a:pPr>
            <a:r>
              <a:rPr sz="1800" b="1" dirty="0">
                <a:solidFill>
                  <a:srgbClr val="102A43"/>
                </a:solidFill>
                <a:latin typeface="Arial" panose="020B0604020202020204" pitchFamily="34" charset="0"/>
                <a:ea typeface="Bitstream Charter"/>
                <a:cs typeface="Arial" panose="020B0604020202020204" pitchFamily="34" charset="0"/>
              </a:rPr>
              <a:t>CONNECT</a:t>
            </a:r>
            <a:endParaRPr sz="825" b="1" dirty="0">
              <a:solidFill>
                <a:srgbClr val="102A43"/>
              </a:solidFill>
              <a:latin typeface="Arial" panose="020B0604020202020204" pitchFamily="34" charset="0"/>
              <a:ea typeface="Bitstream Charter"/>
              <a:cs typeface="Arial" panose="020B0604020202020204" pitchFamily="34" charset="0"/>
            </a:endParaRPr>
          </a:p>
        </p:txBody>
      </p:sp>
      <p:sp>
        <p:nvSpPr>
          <p:cNvPr id="14" name="outcome-text">
            <a:extLst>
              <a:ext uri="{FF2B5EF4-FFF2-40B4-BE49-F238E27FC236}">
                <a16:creationId xmlns:a16="http://schemas.microsoft.com/office/drawing/2014/main" id="{1F1A81AF-888B-45D0-A994-553999591449}"/>
              </a:ext>
            </a:extLst>
          </p:cNvPr>
          <p:cNvSpPr>
            <a:spLocks noGrp="1"/>
          </p:cNvSpPr>
          <p:nvPr/>
        </p:nvSpPr>
        <p:spPr>
          <a:xfrm>
            <a:off x="8286750" y="2800350"/>
            <a:ext cx="2724150" cy="876300"/>
          </a:xfrm>
          <a:prstGeom prst="rect">
            <a:avLst/>
          </a:prstGeom>
          <a:noFill/>
          <a:ln w="0">
            <a:noFill/>
            <a:prstDash val="solid"/>
          </a:ln>
        </p:spPr>
        <p:txBody>
          <a:bodyPr>
            <a:noAutofit/>
          </a:bodyPr>
          <a:lstStyle/>
          <a:p>
            <a:pPr algn="ctr">
              <a:defRPr sz="1500" b="1">
                <a:solidFill>
                  <a:srgbClr val="102A43"/>
                </a:solidFill>
                <a:latin typeface="Bitstream Charter"/>
                <a:ea typeface="Bitstream Charter"/>
                <a:cs typeface="Bitstream Charter"/>
              </a:defRPr>
            </a:pPr>
            <a:r>
              <a:rPr sz="2000" b="1" dirty="0">
                <a:solidFill>
                  <a:srgbClr val="102A43"/>
                </a:solidFill>
                <a:latin typeface="Arial" panose="020B0604020202020204" pitchFamily="34" charset="0"/>
                <a:ea typeface="Bitstream Charter"/>
                <a:cs typeface="Arial" panose="020B0604020202020204" pitchFamily="34" charset="0"/>
              </a:rPr>
              <a:t>A referral to a local service and peer support beyond week 8</a:t>
            </a:r>
          </a:p>
        </p:txBody>
      </p:sp>
      <p:sp>
        <p:nvSpPr>
          <p:cNvPr id="15" name="recommendation">
            <a:extLst>
              <a:ext uri="{FF2B5EF4-FFF2-40B4-BE49-F238E27FC236}">
                <a16:creationId xmlns:a16="http://schemas.microsoft.com/office/drawing/2014/main" id="{11ECAC0C-FA6C-49F8-B6FF-10A8C0EC6D23}"/>
              </a:ext>
            </a:extLst>
          </p:cNvPr>
          <p:cNvSpPr>
            <a:spLocks noGrp="1"/>
          </p:cNvSpPr>
          <p:nvPr/>
        </p:nvSpPr>
        <p:spPr>
          <a:xfrm>
            <a:off x="609600" y="4953000"/>
            <a:ext cx="10972800" cy="990600"/>
          </a:xfrm>
          <a:prstGeom prst="roundRect">
            <a:avLst>
              <a:gd name="adj" fmla="val 12766"/>
            </a:avLst>
          </a:prstGeom>
          <a:solidFill>
            <a:srgbClr val="DFF4F0"/>
          </a:solidFill>
          <a:ln w="0">
            <a:noFill/>
            <a:prstDash val="solid"/>
          </a:ln>
        </p:spPr>
        <p:txBody>
          <a:bodyPr/>
          <a:lstStyle/>
          <a:p>
            <a:endParaRPr lang="en-GB">
              <a:latin typeface="Arial" panose="020B0604020202020204" pitchFamily="34" charset="0"/>
              <a:cs typeface="Arial" panose="020B0604020202020204" pitchFamily="34" charset="0"/>
            </a:endParaRPr>
          </a:p>
        </p:txBody>
      </p:sp>
      <p:sp>
        <p:nvSpPr>
          <p:cNvPr id="16" name="recommendation-text">
            <a:extLst>
              <a:ext uri="{FF2B5EF4-FFF2-40B4-BE49-F238E27FC236}">
                <a16:creationId xmlns:a16="http://schemas.microsoft.com/office/drawing/2014/main" id="{75395DF7-23AB-4D99-91C9-504479BF09F0}"/>
              </a:ext>
            </a:extLst>
          </p:cNvPr>
          <p:cNvSpPr>
            <a:spLocks noGrp="1"/>
          </p:cNvSpPr>
          <p:nvPr/>
        </p:nvSpPr>
        <p:spPr>
          <a:xfrm>
            <a:off x="685800" y="4981268"/>
            <a:ext cx="10325100" cy="438150"/>
          </a:xfrm>
          <a:prstGeom prst="rect">
            <a:avLst/>
          </a:prstGeom>
          <a:noFill/>
          <a:ln w="0">
            <a:noFill/>
            <a:prstDash val="solid"/>
          </a:ln>
        </p:spPr>
        <p:txBody>
          <a:bodyPr>
            <a:noAutofit/>
          </a:bodyPr>
          <a:lstStyle/>
          <a:p>
            <a:pPr algn="ctr">
              <a:defRPr sz="1575" b="1">
                <a:solidFill>
                  <a:srgbClr val="102A43"/>
                </a:solidFill>
                <a:latin typeface="Bitstream Charter"/>
                <a:ea typeface="Bitstream Charter"/>
                <a:cs typeface="Bitstream Charter"/>
              </a:defRPr>
            </a:pPr>
            <a:r>
              <a:rPr sz="2000" b="1" dirty="0">
                <a:solidFill>
                  <a:srgbClr val="102A43"/>
                </a:solidFill>
                <a:latin typeface="Arial" panose="020B0604020202020204" pitchFamily="34" charset="0"/>
                <a:ea typeface="Bitstream Charter"/>
                <a:cs typeface="Arial" panose="020B0604020202020204" pitchFamily="34" charset="0"/>
              </a:rPr>
              <a:t>Recommendation to the council: </a:t>
            </a:r>
            <a:r>
              <a:rPr lang="en-GB" sz="2000" b="1" dirty="0">
                <a:solidFill>
                  <a:srgbClr val="102A43"/>
                </a:solidFill>
                <a:latin typeface="Arial" panose="020B0604020202020204" pitchFamily="34" charset="0"/>
                <a:ea typeface="Bitstream Charter"/>
                <a:cs typeface="Arial" panose="020B0604020202020204" pitchFamily="34" charset="0"/>
              </a:rPr>
              <a:t>council should </a:t>
            </a:r>
            <a:r>
              <a:rPr sz="2000" b="1" dirty="0">
                <a:solidFill>
                  <a:srgbClr val="102A43"/>
                </a:solidFill>
                <a:latin typeface="Arial" panose="020B0604020202020204" pitchFamily="34" charset="0"/>
                <a:ea typeface="Bitstream Charter"/>
                <a:cs typeface="Arial" panose="020B0604020202020204" pitchFamily="34" charset="0"/>
              </a:rPr>
              <a:t>fund two co-designed pilot cohorts, review the evaluation at 12 weeks, then refine and scale the approach through Birmingham’s stop-smoking network.</a:t>
            </a:r>
          </a:p>
        </p:txBody>
      </p:sp>
      <p:sp>
        <p:nvSpPr>
          <p:cNvPr id="17" name="footer">
            <a:extLst>
              <a:ext uri="{FF2B5EF4-FFF2-40B4-BE49-F238E27FC236}">
                <a16:creationId xmlns:a16="http://schemas.microsoft.com/office/drawing/2014/main" id="{6D7B8126-4598-4DED-833F-458FD13D02B9}"/>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Own Your Air | Birmingham pilot campaign</a:t>
            </a:r>
          </a:p>
        </p:txBody>
      </p:sp>
      <p:sp>
        <p:nvSpPr>
          <p:cNvPr id="18" name="speaker">
            <a:extLst>
              <a:ext uri="{FF2B5EF4-FFF2-40B4-BE49-F238E27FC236}">
                <a16:creationId xmlns:a16="http://schemas.microsoft.com/office/drawing/2014/main" id="{5A5F661D-55FB-4012-BE30-2A1C2A265805}"/>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r>
              <a:rPr sz="1800">
                <a:solidFill>
                  <a:srgbClr val="5C6B73"/>
                </a:solidFill>
                <a:latin typeface="Arial" panose="020B0604020202020204" pitchFamily="34" charset="0"/>
                <a:ea typeface="Bitstream Charter"/>
                <a:cs typeface="Arial" panose="020B0604020202020204" pitchFamily="34" charset="0"/>
              </a:rPr>
              <a:t>All presenters</a:t>
            </a:r>
          </a:p>
        </p:txBody>
      </p:sp>
      <p:sp>
        <p:nvSpPr>
          <p:cNvPr id="19" name="page">
            <a:extLst>
              <a:ext uri="{FF2B5EF4-FFF2-40B4-BE49-F238E27FC236}">
                <a16:creationId xmlns:a16="http://schemas.microsoft.com/office/drawing/2014/main" id="{38838A7D-27BA-4F0F-9675-AE71203F1E90}"/>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1800">
                <a:latin typeface="Arial"/>
              </a:rPr>
              <a:t>11</a:t>
            </a:r>
          </a:p>
        </p:txBody>
      </p:sp>
      <p:sp>
        <p:nvSpPr>
          <p:cNvPr id="21" name="TextBox 20"/>
          <p:cNvSpPr txBox="1"/>
          <p:nvPr/>
        </p:nvSpPr>
        <p:spPr>
          <a:xfrm>
            <a:off x="599838" y="6060631"/>
            <a:ext cx="3438762" cy="223138"/>
          </a:xfrm>
          <a:prstGeom prst="rect">
            <a:avLst/>
          </a:prstGeom>
          <a:noFill/>
        </p:spPr>
        <p:txBody>
          <a:bodyPr wrap="none">
            <a:spAutoFit/>
          </a:bodyPr>
          <a:lstStyle/>
          <a:p>
            <a:pPr algn="l">
              <a:defRPr sz="850">
                <a:solidFill>
                  <a:srgbClr val="5F5F5F"/>
                </a:solidFill>
                <a:latin typeface="Arial"/>
              </a:defRPr>
            </a:pPr>
            <a:r>
              <a:rPr sz="1800" dirty="0">
                <a:solidFill>
                  <a:schemeClr val="bg1"/>
                </a:solidFill>
                <a:latin typeface="Arial"/>
              </a:rPr>
              <a:t>(NICE, 2014; Park et al., 2023; Stead, Carroll and Lancaster, 2017)</a:t>
            </a:r>
          </a:p>
        </p:txBody>
      </p:sp>
    </p:spTree>
    <p:extLst>
      <p:ext uri="{BB962C8B-B14F-4D97-AF65-F5344CB8AC3E}">
        <p14:creationId xmlns:p14="http://schemas.microsoft.com/office/powerpoint/2010/main" val="16731526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88A64D98-4C09-4F86-B27E-4AF5A1A0F249}"/>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800" b="1" dirty="0">
                <a:solidFill>
                  <a:srgbClr val="102A43"/>
                </a:solidFill>
                <a:latin typeface="Arial" panose="020B0604020202020204" pitchFamily="34" charset="0"/>
                <a:ea typeface="Bitstream Charter"/>
                <a:cs typeface="Arial" panose="020B0604020202020204" pitchFamily="34" charset="0"/>
              </a:rPr>
              <a:t>References</a:t>
            </a:r>
            <a:endParaRPr sz="850" b="1" dirty="0">
              <a:solidFill>
                <a:srgbClr val="102A43"/>
              </a:solidFill>
              <a:latin typeface="Arial" panose="020B0604020202020204" pitchFamily="34" charset="0"/>
              <a:ea typeface="Bitstream Charter"/>
              <a:cs typeface="Arial" panose="020B0604020202020204" pitchFamily="34" charset="0"/>
            </a:endParaRPr>
          </a:p>
        </p:txBody>
      </p:sp>
      <p:sp>
        <p:nvSpPr>
          <p:cNvPr id="2" name="subtitle">
            <a:extLst>
              <a:ext uri="{FF2B5EF4-FFF2-40B4-BE49-F238E27FC236}">
                <a16:creationId xmlns:a16="http://schemas.microsoft.com/office/drawing/2014/main" id="{A465220F-27DA-46B7-9BB8-B64C88F34EC5}"/>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endParaRPr sz="1200" dirty="0">
              <a:solidFill>
                <a:srgbClr val="5C6B73"/>
              </a:solidFill>
              <a:latin typeface="Arial" panose="020B0604020202020204" pitchFamily="34" charset="0"/>
              <a:ea typeface="Bitstream Charter"/>
              <a:cs typeface="Arial" panose="020B0604020202020204" pitchFamily="34" charset="0"/>
            </a:endParaRPr>
          </a:p>
        </p:txBody>
      </p:sp>
      <p:sp>
        <p:nvSpPr>
          <p:cNvPr id="4" name="reference">
            <a:extLst>
              <a:ext uri="{FF2B5EF4-FFF2-40B4-BE49-F238E27FC236}">
                <a16:creationId xmlns:a16="http://schemas.microsoft.com/office/drawing/2014/main" id="{9217FD9F-FD06-40B7-AB76-F7316D57AA47}"/>
              </a:ext>
            </a:extLst>
          </p:cNvPr>
          <p:cNvSpPr>
            <a:spLocks noGrp="1"/>
          </p:cNvSpPr>
          <p:nvPr/>
        </p:nvSpPr>
        <p:spPr>
          <a:xfrm>
            <a:off x="676275" y="1548273"/>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Ajzen, I. (1991) ‘The theory of planned behavior’, Organizational Behavior and Human Decision Processes, 50(2), pp. 179–211. Available at: https://doi.org/10.1016/0749-5978(91)90020-T (Accessed: 27 September 2026).</a:t>
            </a:r>
          </a:p>
        </p:txBody>
      </p:sp>
      <p:sp>
        <p:nvSpPr>
          <p:cNvPr id="5" name="reference">
            <a:extLst>
              <a:ext uri="{FF2B5EF4-FFF2-40B4-BE49-F238E27FC236}">
                <a16:creationId xmlns:a16="http://schemas.microsoft.com/office/drawing/2014/main" id="{52D4B382-DB44-4CE5-83C8-E7979D372EA4}"/>
              </a:ext>
            </a:extLst>
          </p:cNvPr>
          <p:cNvSpPr>
            <a:spLocks noGrp="1"/>
          </p:cNvSpPr>
          <p:nvPr/>
        </p:nvSpPr>
        <p:spPr>
          <a:xfrm>
            <a:off x="676275" y="2126223"/>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Birmingham City Council (2025) Get help to stop smoking. Available at: https://www.birmingham.gov.uk/info/50355/addiction_support/1364/stop_smoking (Accessed: 27 September 2026).</a:t>
            </a:r>
            <a:endParaRPr lang="en-GB" sz="1400" dirty="0">
              <a:solidFill>
                <a:srgbClr val="172B3A"/>
              </a:solidFill>
              <a:latin typeface="Arial" panose="020B0604020202020204" pitchFamily="34" charset="0"/>
              <a:ea typeface="Bitstream Charter"/>
              <a:cs typeface="Arial" panose="020B0604020202020204" pitchFamily="34" charset="0"/>
            </a:endParaRPr>
          </a:p>
          <a:p>
            <a:pPr>
              <a:defRPr sz="1125">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125">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Department of Health and Social Care (2023) Local stop smoking services and support: additional funding. Available at: https://www.gov.uk/government/publications/local-stop-smoking-services-and-support-additional-funding (Accessed: 4 October 2026).</a:t>
            </a:r>
          </a:p>
          <a:p>
            <a:pPr>
              <a:defRPr sz="1125">
                <a:solidFill>
                  <a:srgbClr val="172B3A"/>
                </a:solidFill>
                <a:latin typeface="Bitstream Charter"/>
                <a:ea typeface="Bitstream Charter"/>
                <a:cs typeface="Bitstream Charter"/>
              </a:defRPr>
            </a:pPr>
            <a:endParaRPr lang="en-GB" sz="1200" dirty="0">
              <a:latin typeface="Arial" panose="020B0604020202020204" pitchFamily="34" charset="0"/>
              <a:cs typeface="Arial" panose="020B0604020202020204" pitchFamily="34" charset="0"/>
            </a:endParaRPr>
          </a:p>
          <a:p>
            <a:pPr>
              <a:defRPr sz="1125">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Hartmann-Boyce, J., Livingstone-Banks, J., Ordóñez-Mena, J.M. et al. (2021) ‘Behavioural interventions for smoking cessation: an overview and network meta-analysis’, Cochrane Database of Systematic Reviews, 1, CD013229. Available at: https://doi.org/10.1002/14651858.CD013229.pub2 (Accessed: 4 October 2026).</a:t>
            </a:r>
          </a:p>
          <a:p>
            <a:pPr>
              <a:defRPr sz="1125">
                <a:solidFill>
                  <a:srgbClr val="172B3A"/>
                </a:solidFill>
                <a:latin typeface="Bitstream Charter"/>
                <a:ea typeface="Bitstream Charter"/>
                <a:cs typeface="Bitstream Charter"/>
              </a:defRPr>
            </a:pPr>
            <a:endParaRPr lang="en-GB" sz="1200" dirty="0">
              <a:latin typeface="Arial" panose="020B0604020202020204" pitchFamily="34" charset="0"/>
              <a:cs typeface="Arial" panose="020B0604020202020204" pitchFamily="34" charset="0"/>
            </a:endParaRPr>
          </a:p>
          <a:p>
            <a:pPr>
              <a:defRPr sz="1125">
                <a:solidFill>
                  <a:srgbClr val="172B3A"/>
                </a:solidFill>
                <a:latin typeface="Bitstream Charter"/>
                <a:ea typeface="Bitstream Charter"/>
                <a:cs typeface="Bitstream Charter"/>
              </a:defRPr>
            </a:pPr>
            <a:r>
              <a:rPr lang="en-GB" sz="1400" dirty="0" err="1">
                <a:latin typeface="Arial" panose="020B0604020202020204" pitchFamily="34" charset="0"/>
                <a:cs typeface="Arial" panose="020B0604020202020204" pitchFamily="34" charset="0"/>
              </a:rPr>
              <a:t>Lindson</a:t>
            </a:r>
            <a:r>
              <a:rPr lang="en-GB" sz="1400" dirty="0">
                <a:latin typeface="Arial" panose="020B0604020202020204" pitchFamily="34" charset="0"/>
                <a:cs typeface="Arial" panose="020B0604020202020204" pitchFamily="34" charset="0"/>
              </a:rPr>
              <a:t>, N., Livingstone-Banks, J., Butler, A.R. et al. (2026) ‘Electronic cigarettes for smoking cessation’, Cochrane Database of Systematic Reviews, 8, CD010216. Available at: https://doi.org/10.1002/14651858.CD010216.pub11 (Accessed: 4 October 2026).</a:t>
            </a:r>
          </a:p>
          <a:p>
            <a:pPr>
              <a:defRPr sz="1125">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6" name="reference">
            <a:extLst>
              <a:ext uri="{FF2B5EF4-FFF2-40B4-BE49-F238E27FC236}">
                <a16:creationId xmlns:a16="http://schemas.microsoft.com/office/drawing/2014/main" id="{AA159BEF-F74C-48DD-98E0-8242F2BDDB3C}"/>
              </a:ext>
            </a:extLst>
          </p:cNvPr>
          <p:cNvSpPr>
            <a:spLocks noGrp="1"/>
          </p:cNvSpPr>
          <p:nvPr/>
        </p:nvSpPr>
        <p:spPr>
          <a:xfrm>
            <a:off x="647700" y="4454016"/>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endParaRPr sz="1200" dirty="0">
              <a:solidFill>
                <a:srgbClr val="172B3A"/>
              </a:solidFill>
              <a:latin typeface="Arial" panose="020B0604020202020204" pitchFamily="34" charset="0"/>
              <a:ea typeface="Bitstream Charter"/>
              <a:cs typeface="Arial" panose="020B0604020202020204" pitchFamily="34" charset="0"/>
            </a:endParaRPr>
          </a:p>
        </p:txBody>
      </p:sp>
      <p:sp>
        <p:nvSpPr>
          <p:cNvPr id="7" name="reference">
            <a:extLst>
              <a:ext uri="{FF2B5EF4-FFF2-40B4-BE49-F238E27FC236}">
                <a16:creationId xmlns:a16="http://schemas.microsoft.com/office/drawing/2014/main" id="{579544C3-6FE2-4362-9C78-986ECC78A2D2}"/>
              </a:ext>
            </a:extLst>
          </p:cNvPr>
          <p:cNvSpPr>
            <a:spLocks noGrp="1"/>
          </p:cNvSpPr>
          <p:nvPr/>
        </p:nvSpPr>
        <p:spPr>
          <a:xfrm>
            <a:off x="676275" y="4764039"/>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National Institute for Health and Care Excellence (NICE) (2025) Tobacco: preventing uptake, promoting quitting and treating dependence (NG209). Available at: https://www.nice.org.uk/guidance/ng209 (Accessed: 27 September 2026).</a:t>
            </a:r>
          </a:p>
        </p:txBody>
      </p:sp>
      <p:sp>
        <p:nvSpPr>
          <p:cNvPr id="8" name="reference">
            <a:extLst>
              <a:ext uri="{FF2B5EF4-FFF2-40B4-BE49-F238E27FC236}">
                <a16:creationId xmlns:a16="http://schemas.microsoft.com/office/drawing/2014/main" id="{BE9A6912-DD98-486C-8A17-C6DB6F0CB52E}"/>
              </a:ext>
            </a:extLst>
          </p:cNvPr>
          <p:cNvSpPr>
            <a:spLocks noGrp="1"/>
          </p:cNvSpPr>
          <p:nvPr/>
        </p:nvSpPr>
        <p:spPr>
          <a:xfrm>
            <a:off x="704850" y="5309727"/>
            <a:ext cx="10839450" cy="666750"/>
          </a:xfrm>
          <a:prstGeom prst="rect">
            <a:avLst/>
          </a:prstGeom>
          <a:noFill/>
          <a:ln w="0">
            <a:noFill/>
            <a:prstDash val="solid"/>
          </a:ln>
        </p:spPr>
        <p:txBody>
          <a:bodyPr>
            <a:noAutofit/>
          </a:bodyPr>
          <a:lstStyle/>
          <a:p>
            <a:pPr>
              <a:defRPr sz="1125">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NHS (2025a) Vaping myths and facts. Available at: https://www.nhs.uk/better-health/quit-smoking/ready-to-quit-smoking/vaping-to-quit-smoking/vaping-myths-and-the-facts/ (Accessed: 27 September 2026).</a:t>
            </a:r>
          </a:p>
        </p:txBody>
      </p:sp>
      <p:sp>
        <p:nvSpPr>
          <p:cNvPr id="9" name="footer">
            <a:extLst>
              <a:ext uri="{FF2B5EF4-FFF2-40B4-BE49-F238E27FC236}">
                <a16:creationId xmlns:a16="http://schemas.microsoft.com/office/drawing/2014/main" id="{C37CC281-0236-43CE-92C5-DF18D426B53F}"/>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0" name="speaker">
            <a:extLst>
              <a:ext uri="{FF2B5EF4-FFF2-40B4-BE49-F238E27FC236}">
                <a16:creationId xmlns:a16="http://schemas.microsoft.com/office/drawing/2014/main" id="{0E7559AE-DE8A-4588-856A-4E285B5068FE}"/>
              </a:ext>
            </a:extLst>
          </p:cNvPr>
          <p:cNvSpPr>
            <a:spLocks noGrp="1"/>
          </p:cNvSpPr>
          <p:nvPr/>
        </p:nvSpPr>
        <p:spPr>
          <a:xfrm>
            <a:off x="78105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1" name="page">
            <a:extLst>
              <a:ext uri="{FF2B5EF4-FFF2-40B4-BE49-F238E27FC236}">
                <a16:creationId xmlns:a16="http://schemas.microsoft.com/office/drawing/2014/main" id="{F8DD2885-DA37-4699-8EEC-9E5BB2E227C9}"/>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16</a:t>
            </a:r>
          </a:p>
        </p:txBody>
      </p:sp>
      <p:sp>
        <p:nvSpPr>
          <p:cNvPr id="14" name="Rectangle 13">
            <a:extLst>
              <a:ext uri="{FF2B5EF4-FFF2-40B4-BE49-F238E27FC236}">
                <a16:creationId xmlns:a16="http://schemas.microsoft.com/office/drawing/2014/main" id="{7BD1BC10-4D87-C7F0-BFBC-9C467B34889D}"/>
              </a:ext>
            </a:extLst>
          </p:cNvPr>
          <p:cNvSpPr>
            <a:spLocks noGrp="1"/>
          </p:cNvSpPr>
          <p:nvPr/>
        </p:nvSpPr>
        <p:spPr>
          <a:xfrm>
            <a:off x="745715" y="949194"/>
            <a:ext cx="9576620" cy="13512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2111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a:extLst>
              <a:ext uri="{FF2B5EF4-FFF2-40B4-BE49-F238E27FC236}">
                <a16:creationId xmlns:a16="http://schemas.microsoft.com/office/drawing/2014/main" id="{A80D7B15-7E81-4BD5-A7E8-AEFB8730DE95}"/>
              </a:ext>
            </a:extLst>
          </p:cNvPr>
          <p:cNvSpPr>
            <a:spLocks noGrp="1"/>
          </p:cNvSpPr>
          <p:nvPr/>
        </p:nvSpPr>
        <p:spPr>
          <a:xfrm>
            <a:off x="609600" y="400050"/>
            <a:ext cx="8858250" cy="495300"/>
          </a:xfrm>
          <a:prstGeom prst="rect">
            <a:avLst/>
          </a:prstGeom>
          <a:noFill/>
          <a:ln w="0">
            <a:noFill/>
            <a:prstDash val="solid"/>
          </a:ln>
        </p:spPr>
        <p:txBody>
          <a:bodyPr>
            <a:noAutofit/>
          </a:bodyPr>
          <a:lstStyle/>
          <a:p>
            <a:pPr>
              <a:defRPr sz="2550" b="1">
                <a:solidFill>
                  <a:srgbClr val="102A43"/>
                </a:solidFill>
                <a:latin typeface="Bitstream Charter"/>
                <a:ea typeface="Bitstream Charter"/>
                <a:cs typeface="Bitstream Charter"/>
              </a:defRPr>
            </a:pPr>
            <a:r>
              <a:rPr sz="2800" b="1" dirty="0">
                <a:solidFill>
                  <a:srgbClr val="102A43"/>
                </a:solidFill>
                <a:latin typeface="Arial" panose="020B0604020202020204" pitchFamily="34" charset="0"/>
                <a:ea typeface="Bitstream Charter"/>
                <a:cs typeface="Arial" panose="020B0604020202020204" pitchFamily="34" charset="0"/>
              </a:rPr>
              <a:t>References</a:t>
            </a:r>
            <a:endParaRPr sz="850" b="1" dirty="0">
              <a:solidFill>
                <a:srgbClr val="102A43"/>
              </a:solidFill>
              <a:latin typeface="Arial" panose="020B0604020202020204" pitchFamily="34" charset="0"/>
              <a:ea typeface="Bitstream Charter"/>
              <a:cs typeface="Arial" panose="020B0604020202020204" pitchFamily="34" charset="0"/>
            </a:endParaRPr>
          </a:p>
        </p:txBody>
      </p:sp>
      <p:sp>
        <p:nvSpPr>
          <p:cNvPr id="2" name="subtitle">
            <a:extLst>
              <a:ext uri="{FF2B5EF4-FFF2-40B4-BE49-F238E27FC236}">
                <a16:creationId xmlns:a16="http://schemas.microsoft.com/office/drawing/2014/main" id="{D9856B6B-E021-4017-BD10-BCB75E321078}"/>
              </a:ext>
            </a:extLst>
          </p:cNvPr>
          <p:cNvSpPr>
            <a:spLocks noGrp="1"/>
          </p:cNvSpPr>
          <p:nvPr/>
        </p:nvSpPr>
        <p:spPr>
          <a:xfrm>
            <a:off x="628650" y="952500"/>
            <a:ext cx="9810750" cy="285750"/>
          </a:xfrm>
          <a:prstGeom prst="rect">
            <a:avLst/>
          </a:prstGeom>
          <a:noFill/>
          <a:ln w="0">
            <a:noFill/>
            <a:prstDash val="solid"/>
          </a:ln>
        </p:spPr>
        <p:txBody>
          <a:bodyPr>
            <a:noAutofit/>
          </a:bodyPr>
          <a:lstStyle/>
          <a:p>
            <a:pPr>
              <a:defRPr sz="1200">
                <a:solidFill>
                  <a:srgbClr val="5C6B73"/>
                </a:solidFill>
                <a:latin typeface="Bitstream Charter"/>
                <a:ea typeface="Bitstream Charter"/>
                <a:cs typeface="Bitstream Charter"/>
              </a:defRPr>
            </a:pPr>
            <a:endParaRPr sz="850" dirty="0">
              <a:solidFill>
                <a:srgbClr val="5C6B73"/>
              </a:solidFill>
              <a:latin typeface="Arial" panose="020B0604020202020204" pitchFamily="34" charset="0"/>
              <a:ea typeface="Bitstream Charter"/>
              <a:cs typeface="Arial" panose="020B0604020202020204" pitchFamily="34" charset="0"/>
            </a:endParaRPr>
          </a:p>
        </p:txBody>
      </p:sp>
      <p:sp>
        <p:nvSpPr>
          <p:cNvPr id="4" name="reference">
            <a:extLst>
              <a:ext uri="{FF2B5EF4-FFF2-40B4-BE49-F238E27FC236}">
                <a16:creationId xmlns:a16="http://schemas.microsoft.com/office/drawing/2014/main" id="{E957DFE9-78CA-45A2-9E5C-FBF3B98C2DE3}"/>
              </a:ext>
            </a:extLst>
          </p:cNvPr>
          <p:cNvSpPr>
            <a:spLocks noGrp="1"/>
          </p:cNvSpPr>
          <p:nvPr/>
        </p:nvSpPr>
        <p:spPr>
          <a:xfrm>
            <a:off x="742950" y="2282159"/>
            <a:ext cx="1083945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NHS (2025b) Quit smoking. Available at: https://www.nhs.uk/better-health/quit-smoking/ (Accessed: 27 September 2026).</a:t>
            </a:r>
          </a:p>
        </p:txBody>
      </p:sp>
      <p:sp>
        <p:nvSpPr>
          <p:cNvPr id="5" name="reference">
            <a:extLst>
              <a:ext uri="{FF2B5EF4-FFF2-40B4-BE49-F238E27FC236}">
                <a16:creationId xmlns:a16="http://schemas.microsoft.com/office/drawing/2014/main" id="{44147A52-BE80-4EC4-B5B2-1EDA0852C3DD}"/>
              </a:ext>
            </a:extLst>
          </p:cNvPr>
          <p:cNvSpPr>
            <a:spLocks noGrp="1"/>
          </p:cNvSpPr>
          <p:nvPr/>
        </p:nvSpPr>
        <p:spPr>
          <a:xfrm>
            <a:off x="742950" y="2703256"/>
            <a:ext cx="1083945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NHS (2025c) What could happen when you quit smoking. Available at: https://www.nhs.uk/better-health/quit-smoking/ready-to-quit-smoking/what-could-happen-when-you-quit-smoking/ (Accessed: 27 September 2026).</a:t>
            </a:r>
            <a:endParaRPr lang="en-GB" sz="14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NHS (2025d) Managing nicotine withdrawal symptoms. Available at: https://www.nhs.uk/better-health/quit-smoking/staying-smoke-free/managing-nicotine-withdrawal-symptoms/ (Accessed: 4 October 2026).</a:t>
            </a:r>
          </a:p>
          <a:p>
            <a:pPr>
              <a:defRPr sz="1050">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6" name="reference">
            <a:extLst>
              <a:ext uri="{FF2B5EF4-FFF2-40B4-BE49-F238E27FC236}">
                <a16:creationId xmlns:a16="http://schemas.microsoft.com/office/drawing/2014/main" id="{355C9915-707A-4D4F-9037-797E3237FF75}"/>
              </a:ext>
            </a:extLst>
          </p:cNvPr>
          <p:cNvSpPr>
            <a:spLocks noGrp="1"/>
          </p:cNvSpPr>
          <p:nvPr/>
        </p:nvSpPr>
        <p:spPr>
          <a:xfrm>
            <a:off x="714373" y="3840419"/>
            <a:ext cx="1078230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Office for Health Improvement and Disparities (OHID) (2022) Nicotine vaping in England: 2022 evidence update. Available at: https://www.gov.uk/government/publications/nicotine-vaping-in-england-2022-evidence-update (Accessed: 27 September 2026).</a:t>
            </a:r>
          </a:p>
        </p:txBody>
      </p:sp>
      <p:sp>
        <p:nvSpPr>
          <p:cNvPr id="7" name="reference">
            <a:extLst>
              <a:ext uri="{FF2B5EF4-FFF2-40B4-BE49-F238E27FC236}">
                <a16:creationId xmlns:a16="http://schemas.microsoft.com/office/drawing/2014/main" id="{2DDFFD21-41DB-4718-91AC-53C02D099BEB}"/>
              </a:ext>
            </a:extLst>
          </p:cNvPr>
          <p:cNvSpPr>
            <a:spLocks noGrp="1"/>
          </p:cNvSpPr>
          <p:nvPr/>
        </p:nvSpPr>
        <p:spPr>
          <a:xfrm>
            <a:off x="742949" y="4430969"/>
            <a:ext cx="10772775"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Office for Health Improvement and Disparities (OHID) (2023) Stoptober 2023 campaign toolkit. Available at: https://assets.nhs.uk/campaign-resource-centre-v3-production/documents/Stoptober_2023_Campaign_Toolkit.pdf (Accessed: 27 September 2026).</a:t>
            </a:r>
          </a:p>
        </p:txBody>
      </p:sp>
      <p:sp>
        <p:nvSpPr>
          <p:cNvPr id="8" name="reference">
            <a:extLst>
              <a:ext uri="{FF2B5EF4-FFF2-40B4-BE49-F238E27FC236}">
                <a16:creationId xmlns:a16="http://schemas.microsoft.com/office/drawing/2014/main" id="{98EA68A1-681B-4355-852C-9549FA2F6C0E}"/>
              </a:ext>
            </a:extLst>
          </p:cNvPr>
          <p:cNvSpPr>
            <a:spLocks noGrp="1"/>
          </p:cNvSpPr>
          <p:nvPr/>
        </p:nvSpPr>
        <p:spPr>
          <a:xfrm>
            <a:off x="742949" y="5207794"/>
            <a:ext cx="10725151"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r>
              <a:rPr sz="1400" dirty="0">
                <a:solidFill>
                  <a:srgbClr val="172B3A"/>
                </a:solidFill>
                <a:latin typeface="Arial" panose="020B0604020202020204" pitchFamily="34" charset="0"/>
                <a:ea typeface="Bitstream Charter"/>
                <a:cs typeface="Arial" panose="020B0604020202020204" pitchFamily="34" charset="0"/>
              </a:rPr>
              <a:t>Office for National Statistics (ONS) (2025) Adult smoking habits in the UK: 2024. Available at: https://www.ons.gov.uk/peoplepopulationandcommunity/healthandsocialcare/healthandlifeexpectancies/bulletins/adultsmokinghabitsingreatbritain/2024 (Accessed: 27 September 2026).</a:t>
            </a:r>
            <a:endParaRPr lang="en-GB" sz="14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1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1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9" name="reference">
            <a:extLst>
              <a:ext uri="{FF2B5EF4-FFF2-40B4-BE49-F238E27FC236}">
                <a16:creationId xmlns:a16="http://schemas.microsoft.com/office/drawing/2014/main" id="{554A798D-F812-4EDF-97B5-66909D8E918D}"/>
              </a:ext>
            </a:extLst>
          </p:cNvPr>
          <p:cNvSpPr>
            <a:spLocks noGrp="1"/>
          </p:cNvSpPr>
          <p:nvPr/>
        </p:nvSpPr>
        <p:spPr>
          <a:xfrm>
            <a:off x="628650" y="4814887"/>
            <a:ext cx="10839450" cy="590550"/>
          </a:xfrm>
          <a:prstGeom prst="rect">
            <a:avLst/>
          </a:prstGeom>
          <a:noFill/>
          <a:ln w="0">
            <a:noFill/>
            <a:prstDash val="solid"/>
          </a:ln>
        </p:spPr>
        <p:txBody>
          <a:bodyPr>
            <a:noAutofit/>
          </a:bodyPr>
          <a:lstStyle/>
          <a:p>
            <a:pPr>
              <a:defRPr sz="1050">
                <a:solidFill>
                  <a:srgbClr val="172B3A"/>
                </a:solidFill>
                <a:latin typeface="Bitstream Charter"/>
                <a:ea typeface="Bitstream Charter"/>
                <a:cs typeface="Bitstream Charter"/>
              </a:defRPr>
            </a:pPr>
            <a:endParaRPr sz="1100" dirty="0">
              <a:solidFill>
                <a:srgbClr val="172B3A"/>
              </a:solidFill>
              <a:latin typeface="Arial" panose="020B0604020202020204" pitchFamily="34" charset="0"/>
              <a:ea typeface="Bitstream Charter"/>
              <a:cs typeface="Arial" panose="020B0604020202020204" pitchFamily="34" charset="0"/>
            </a:endParaRPr>
          </a:p>
        </p:txBody>
      </p:sp>
      <p:sp>
        <p:nvSpPr>
          <p:cNvPr id="11" name="source-note-text">
            <a:extLst>
              <a:ext uri="{FF2B5EF4-FFF2-40B4-BE49-F238E27FC236}">
                <a16:creationId xmlns:a16="http://schemas.microsoft.com/office/drawing/2014/main" id="{6ED62430-39A9-4FD2-9EF4-82CF47C776E9}"/>
              </a:ext>
            </a:extLst>
          </p:cNvPr>
          <p:cNvSpPr>
            <a:spLocks noGrp="1"/>
          </p:cNvSpPr>
          <p:nvPr/>
        </p:nvSpPr>
        <p:spPr>
          <a:xfrm>
            <a:off x="876300" y="6048375"/>
            <a:ext cx="10420350" cy="133350"/>
          </a:xfrm>
          <a:prstGeom prst="rect">
            <a:avLst/>
          </a:prstGeom>
          <a:noFill/>
          <a:ln w="0">
            <a:noFill/>
            <a:prstDash val="solid"/>
          </a:ln>
        </p:spPr>
        <p:txBody>
          <a:bodyPr>
            <a:noAutofit/>
          </a:bodyPr>
          <a:lstStyle/>
          <a:p>
            <a:pPr algn="ctr">
              <a:defRPr sz="750">
                <a:solidFill>
                  <a:srgbClr val="102A43"/>
                </a:solidFill>
                <a:latin typeface="Bitstream Charter"/>
                <a:ea typeface="Bitstream Charter"/>
                <a:cs typeface="Bitstream Charter"/>
              </a:defRPr>
            </a:pPr>
            <a:endParaRPr sz="750" dirty="0">
              <a:solidFill>
                <a:srgbClr val="102A43"/>
              </a:solidFill>
              <a:latin typeface="Arial" panose="020B0604020202020204" pitchFamily="34" charset="0"/>
              <a:ea typeface="Bitstream Charter"/>
              <a:cs typeface="Arial" panose="020B0604020202020204" pitchFamily="34" charset="0"/>
            </a:endParaRPr>
          </a:p>
        </p:txBody>
      </p:sp>
      <p:sp>
        <p:nvSpPr>
          <p:cNvPr id="12" name="footer">
            <a:extLst>
              <a:ext uri="{FF2B5EF4-FFF2-40B4-BE49-F238E27FC236}">
                <a16:creationId xmlns:a16="http://schemas.microsoft.com/office/drawing/2014/main" id="{9F7F8DC5-CB19-4839-831D-EBB5984C0B29}"/>
              </a:ext>
            </a:extLst>
          </p:cNvPr>
          <p:cNvSpPr>
            <a:spLocks noGrp="1"/>
          </p:cNvSpPr>
          <p:nvPr/>
        </p:nvSpPr>
        <p:spPr>
          <a:xfrm>
            <a:off x="609600" y="6496050"/>
            <a:ext cx="4572000" cy="190500"/>
          </a:xfrm>
          <a:prstGeom prst="rect">
            <a:avLst/>
          </a:prstGeom>
          <a:noFill/>
          <a:ln w="0">
            <a:noFill/>
            <a:prstDash val="solid"/>
          </a:ln>
        </p:spPr>
        <p:txBody>
          <a:bodyPr>
            <a:noAutofit/>
          </a:bodyPr>
          <a:lstStyle/>
          <a:p>
            <a:pP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3" name="speaker">
            <a:extLst>
              <a:ext uri="{FF2B5EF4-FFF2-40B4-BE49-F238E27FC236}">
                <a16:creationId xmlns:a16="http://schemas.microsoft.com/office/drawing/2014/main" id="{199ED940-F1A5-4A61-B595-C31AE7084DE5}"/>
              </a:ext>
            </a:extLst>
          </p:cNvPr>
          <p:cNvSpPr>
            <a:spLocks noGrp="1"/>
          </p:cNvSpPr>
          <p:nvPr/>
        </p:nvSpPr>
        <p:spPr>
          <a:xfrm>
            <a:off x="7581900" y="6496050"/>
            <a:ext cx="2857500" cy="190500"/>
          </a:xfrm>
          <a:prstGeom prst="rect">
            <a:avLst/>
          </a:prstGeom>
          <a:noFill/>
          <a:ln w="0">
            <a:noFill/>
            <a:prstDash val="solid"/>
          </a:ln>
        </p:spPr>
        <p:txBody>
          <a:bodyPr>
            <a:noAutofit/>
          </a:bodyPr>
          <a:lstStyle/>
          <a:p>
            <a:pPr algn="r">
              <a:defRPr sz="825">
                <a:solidFill>
                  <a:srgbClr val="5C6B73"/>
                </a:solidFill>
                <a:latin typeface="Bitstream Charter"/>
                <a:ea typeface="Bitstream Charter"/>
                <a:cs typeface="Bitstream Charter"/>
              </a:defRPr>
            </a:pPr>
            <a:endParaRPr sz="825" dirty="0">
              <a:solidFill>
                <a:srgbClr val="5C6B73"/>
              </a:solidFill>
              <a:latin typeface="Arial" panose="020B0604020202020204" pitchFamily="34" charset="0"/>
              <a:ea typeface="Bitstream Charter"/>
              <a:cs typeface="Arial" panose="020B0604020202020204" pitchFamily="34" charset="0"/>
            </a:endParaRPr>
          </a:p>
        </p:txBody>
      </p:sp>
      <p:sp>
        <p:nvSpPr>
          <p:cNvPr id="14" name="page">
            <a:extLst>
              <a:ext uri="{FF2B5EF4-FFF2-40B4-BE49-F238E27FC236}">
                <a16:creationId xmlns:a16="http://schemas.microsoft.com/office/drawing/2014/main" id="{37C44509-830F-4470-A4F9-3B0618FAC83A}"/>
              </a:ext>
            </a:extLst>
          </p:cNvPr>
          <p:cNvSpPr>
            <a:spLocks noGrp="1"/>
          </p:cNvSpPr>
          <p:nvPr/>
        </p:nvSpPr>
        <p:spPr>
          <a:xfrm>
            <a:off x="11087100" y="6496050"/>
            <a:ext cx="495300" cy="190500"/>
          </a:xfrm>
          <a:prstGeom prst="rect">
            <a:avLst/>
          </a:prstGeom>
          <a:noFill/>
          <a:ln w="0">
            <a:noFill/>
            <a:prstDash val="solid"/>
          </a:ln>
        </p:spPr>
        <p:txBody>
          <a:bodyPr>
            <a:noAutofit/>
          </a:bodyPr>
          <a:lstStyle/>
          <a:p>
            <a:pPr algn="r">
              <a:defRPr sz="900">
                <a:solidFill>
                  <a:srgbClr val="5C6B73"/>
                </a:solidFill>
                <a:latin typeface="Bitstream Charter"/>
                <a:ea typeface="Bitstream Charter"/>
                <a:cs typeface="Bitstream Charter"/>
              </a:defRPr>
            </a:pPr>
            <a:r>
              <a:rPr sz="900">
                <a:solidFill>
                  <a:srgbClr val="5C6B73"/>
                </a:solidFill>
                <a:latin typeface="Arial" panose="020B0604020202020204" pitchFamily="34" charset="0"/>
                <a:ea typeface="Bitstream Charter"/>
                <a:cs typeface="Arial" panose="020B0604020202020204" pitchFamily="34" charset="0"/>
              </a:rPr>
              <a:t>17</a:t>
            </a:r>
          </a:p>
        </p:txBody>
      </p:sp>
      <p:sp>
        <p:nvSpPr>
          <p:cNvPr id="17" name="TextBox 16">
            <a:extLst>
              <a:ext uri="{FF2B5EF4-FFF2-40B4-BE49-F238E27FC236}">
                <a16:creationId xmlns:a16="http://schemas.microsoft.com/office/drawing/2014/main" id="{AA4E8D73-9E27-1BA9-CBE0-9DCD39F4B0C9}"/>
              </a:ext>
            </a:extLst>
          </p:cNvPr>
          <p:cNvSpPr txBox="1"/>
          <p:nvPr/>
        </p:nvSpPr>
        <p:spPr>
          <a:xfrm>
            <a:off x="742950" y="1634250"/>
            <a:ext cx="8591550" cy="523220"/>
          </a:xfrm>
          <a:prstGeom prst="rect">
            <a:avLst/>
          </a:prstGeom>
          <a:noFill/>
        </p:spPr>
        <p:txBody>
          <a:bodyPr wrap="square">
            <a:spAutoFit/>
          </a:bodyPr>
          <a:lstStyle/>
          <a:p>
            <a:pPr algn="l">
              <a:spcAft>
                <a:spcPts val="700"/>
              </a:spcAft>
              <a:defRPr sz="819">
                <a:latin typeface="Arial"/>
              </a:defRPr>
            </a:pPr>
            <a:r>
              <a:rPr lang="en-GB" sz="1400" dirty="0"/>
              <a:t>NICE (2014) Behaviour change: individual approaches (PH49). Available at: https://www.nice.org.uk/guidance/ph49 (Accessed: 4 October 2026).</a:t>
            </a:r>
          </a:p>
        </p:txBody>
      </p:sp>
      <p:sp>
        <p:nvSpPr>
          <p:cNvPr id="19" name="Rectangle 18">
            <a:extLst>
              <a:ext uri="{FF2B5EF4-FFF2-40B4-BE49-F238E27FC236}">
                <a16:creationId xmlns:a16="http://schemas.microsoft.com/office/drawing/2014/main" id="{6CC73D37-9433-B666-05AA-E1EE5DFB5C17}"/>
              </a:ext>
            </a:extLst>
          </p:cNvPr>
          <p:cNvSpPr>
            <a:spLocks noGrp="1"/>
          </p:cNvSpPr>
          <p:nvPr/>
        </p:nvSpPr>
        <p:spPr>
          <a:xfrm>
            <a:off x="685800" y="1007880"/>
            <a:ext cx="9576620" cy="13512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2828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0755E6-B05F-F508-071A-EBADCFFA66B0}"/>
              </a:ext>
            </a:extLst>
          </p:cNvPr>
          <p:cNvSpPr txBox="1"/>
          <p:nvPr/>
        </p:nvSpPr>
        <p:spPr>
          <a:xfrm>
            <a:off x="875070" y="1288663"/>
            <a:ext cx="10019071" cy="5047536"/>
          </a:xfrm>
          <a:prstGeom prst="rect">
            <a:avLst/>
          </a:prstGeom>
          <a:noFill/>
        </p:spPr>
        <p:txBody>
          <a:bodyPr wrap="square">
            <a:spAutoFit/>
          </a:bodyPr>
          <a:lstStyle/>
          <a:p>
            <a:pPr>
              <a:defRPr sz="1050">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Office for Health Improvement and Disparities (OHID) (2025) Smoking profile: statistical commentary, November 2025. Available at: https://www.gov.uk/government/statistics/smoking-profile-november-2025-update/smoking-profile-statistical-commentary-november-2025 (Accessed: 4 October 2026).</a:t>
            </a:r>
            <a:endParaRPr lang="en-GB" sz="14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400" dirty="0">
                <a:solidFill>
                  <a:srgbClr val="172B3A"/>
                </a:solidFill>
                <a:latin typeface="Arial" panose="020B0604020202020204" pitchFamily="34" charset="0"/>
                <a:ea typeface="Bitstream Charter"/>
                <a:cs typeface="Arial" panose="020B0604020202020204" pitchFamily="34" charset="0"/>
              </a:rPr>
              <a:t>Rosenstock, I.M., </a:t>
            </a:r>
            <a:r>
              <a:rPr lang="en-GB" sz="1400" dirty="0" err="1">
                <a:solidFill>
                  <a:srgbClr val="172B3A"/>
                </a:solidFill>
                <a:latin typeface="Arial" panose="020B0604020202020204" pitchFamily="34" charset="0"/>
                <a:ea typeface="Bitstream Charter"/>
                <a:cs typeface="Arial" panose="020B0604020202020204" pitchFamily="34" charset="0"/>
              </a:rPr>
              <a:t>Strecher</a:t>
            </a:r>
            <a:r>
              <a:rPr lang="en-GB" sz="1400" dirty="0">
                <a:solidFill>
                  <a:srgbClr val="172B3A"/>
                </a:solidFill>
                <a:latin typeface="Arial" panose="020B0604020202020204" pitchFamily="34" charset="0"/>
                <a:ea typeface="Bitstream Charter"/>
                <a:cs typeface="Arial" panose="020B0604020202020204" pitchFamily="34" charset="0"/>
              </a:rPr>
              <a:t>, V.J. and Becker, M.H. (1988) ‘Social learning theory and the Health Belief Model’, Health Education Quarterly, 15(2), pp. 175–183. Available at: https://doi.org/10.1177/109019818801500203 (Accessed: 27 September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400" dirty="0" err="1">
                <a:latin typeface="Arial" panose="020B0604020202020204" pitchFamily="34" charset="0"/>
                <a:cs typeface="Arial" panose="020B0604020202020204" pitchFamily="34" charset="0"/>
              </a:rPr>
              <a:t>Suls</a:t>
            </a:r>
            <a:r>
              <a:rPr lang="en-GB" sz="1400" dirty="0">
                <a:latin typeface="Arial" panose="020B0604020202020204" pitchFamily="34" charset="0"/>
                <a:cs typeface="Arial" panose="020B0604020202020204" pitchFamily="34" charset="0"/>
              </a:rPr>
              <a:t>, J., Luger, T.M., Curry, S.J., Mermelstein, R.J., Sporer, A.K. and An, L.C. (2012) ‘Efficacy of smoking-cessation interventions for young adults: a meta-analysis’, American Journal of Preventive Medicine, 42(6), pp. 655–662. Available at: https://doi.org/10.1016/j.amepre.2012.02.013 (Accessed: 4 October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Stead, L.F., Carroll, A.J. and Lancaster, T. (2017) ‘Group behaviour therapy programmes for smoking cessation’, Cochrane Database of Systematic Reviews, 3, CD001007. Available at: https://doi.org/10.1002/14651858.CD001007.pub3 (Accessed: 4 October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a:p>
            <a:pPr>
              <a:defRPr sz="1050">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Park, E., Zhou, Y., Chen, C., Chacko, T., Mahoney, M. and Chang, Y-P. (2023) ‘Systematic review: interventions to quit tobacco products for young adults’, BMC Public Health, 23, 1233. Available at: https://doi.org/10.1186/s12889-023-15900-8 (Accessed: 4 October 2026).</a:t>
            </a:r>
          </a:p>
          <a:p>
            <a:pPr>
              <a:defRPr sz="1050">
                <a:solidFill>
                  <a:srgbClr val="172B3A"/>
                </a:solidFill>
                <a:latin typeface="Bitstream Charter"/>
                <a:ea typeface="Bitstream Charter"/>
                <a:cs typeface="Bitstream Charter"/>
              </a:defRPr>
            </a:pPr>
            <a:endParaRPr lang="en-GB" sz="1200" dirty="0">
              <a:latin typeface="Arial" panose="020B0604020202020204" pitchFamily="34" charset="0"/>
              <a:cs typeface="Arial" panose="020B0604020202020204" pitchFamily="34" charset="0"/>
            </a:endParaRPr>
          </a:p>
          <a:p>
            <a:pPr>
              <a:defRPr sz="1050">
                <a:solidFill>
                  <a:srgbClr val="172B3A"/>
                </a:solidFill>
                <a:latin typeface="Bitstream Charter"/>
                <a:ea typeface="Bitstream Charter"/>
                <a:cs typeface="Bitstream Charter"/>
              </a:defRPr>
            </a:pPr>
            <a:r>
              <a:rPr lang="en-GB" sz="1400" dirty="0">
                <a:latin typeface="Arial" panose="020B0604020202020204" pitchFamily="34" charset="0"/>
                <a:cs typeface="Arial" panose="020B0604020202020204" pitchFamily="34" charset="0"/>
              </a:rPr>
              <a:t>World Health Organization (WHO) (2024) Tobacco. Available at: https://www.who.int/news-room/fact-sheets/detail/tobacco (Accessed: 4 October 2026</a:t>
            </a:r>
          </a:p>
          <a:p>
            <a:pPr>
              <a:defRPr sz="1050">
                <a:solidFill>
                  <a:srgbClr val="172B3A"/>
                </a:solidFill>
                <a:latin typeface="Bitstream Charter"/>
                <a:ea typeface="Bitstream Charter"/>
                <a:cs typeface="Bitstream Charter"/>
              </a:defRPr>
            </a:pPr>
            <a:endParaRPr lang="en-GB" sz="1200" dirty="0">
              <a:solidFill>
                <a:srgbClr val="172B3A"/>
              </a:solidFill>
              <a:latin typeface="Arial" panose="020B0604020202020204" pitchFamily="34" charset="0"/>
              <a:ea typeface="Bitstream Charter"/>
              <a:cs typeface="Arial" panose="020B0604020202020204" pitchFamily="34" charset="0"/>
            </a:endParaRPr>
          </a:p>
        </p:txBody>
      </p:sp>
      <p:sp>
        <p:nvSpPr>
          <p:cNvPr id="7" name="TextBox 6">
            <a:extLst>
              <a:ext uri="{FF2B5EF4-FFF2-40B4-BE49-F238E27FC236}">
                <a16:creationId xmlns:a16="http://schemas.microsoft.com/office/drawing/2014/main" id="{B25556C3-8F23-9CE2-F381-1FAAAF7E03E3}"/>
              </a:ext>
            </a:extLst>
          </p:cNvPr>
          <p:cNvSpPr txBox="1"/>
          <p:nvPr/>
        </p:nvSpPr>
        <p:spPr>
          <a:xfrm>
            <a:off x="875070" y="406984"/>
            <a:ext cx="6096000" cy="523220"/>
          </a:xfrm>
          <a:prstGeom prst="rect">
            <a:avLst/>
          </a:prstGeom>
          <a:noFill/>
        </p:spPr>
        <p:txBody>
          <a:bodyPr wrap="square">
            <a:spAutoFit/>
          </a:bodyPr>
          <a:lstStyle/>
          <a:p>
            <a:pPr>
              <a:defRPr sz="2550" b="1">
                <a:solidFill>
                  <a:srgbClr val="102A43"/>
                </a:solidFill>
                <a:latin typeface="Bitstream Charter"/>
                <a:ea typeface="Bitstream Charter"/>
                <a:cs typeface="Bitstream Charter"/>
              </a:defRPr>
            </a:pPr>
            <a:r>
              <a:rPr lang="en-GB" sz="2800" b="1" dirty="0">
                <a:solidFill>
                  <a:srgbClr val="102A43"/>
                </a:solidFill>
                <a:latin typeface="Arial" panose="020B0604020202020204" pitchFamily="34" charset="0"/>
                <a:ea typeface="Bitstream Charter"/>
                <a:cs typeface="Arial" panose="020B0604020202020204" pitchFamily="34" charset="0"/>
              </a:rPr>
              <a:t>References</a:t>
            </a:r>
            <a:endParaRPr lang="en-GB" sz="850" b="1" dirty="0">
              <a:solidFill>
                <a:srgbClr val="102A43"/>
              </a:solidFill>
              <a:latin typeface="Arial" panose="020B0604020202020204" pitchFamily="34" charset="0"/>
              <a:ea typeface="Bitstream Charter"/>
              <a:cs typeface="Arial" panose="020B0604020202020204" pitchFamily="34" charset="0"/>
            </a:endParaRPr>
          </a:p>
        </p:txBody>
      </p:sp>
      <p:sp>
        <p:nvSpPr>
          <p:cNvPr id="9" name="Rectangle 8">
            <a:extLst>
              <a:ext uri="{FF2B5EF4-FFF2-40B4-BE49-F238E27FC236}">
                <a16:creationId xmlns:a16="http://schemas.microsoft.com/office/drawing/2014/main" id="{EF44A4D4-8863-3B39-02F2-6B57CC316714}"/>
              </a:ext>
            </a:extLst>
          </p:cNvPr>
          <p:cNvSpPr>
            <a:spLocks noGrp="1"/>
          </p:cNvSpPr>
          <p:nvPr/>
        </p:nvSpPr>
        <p:spPr>
          <a:xfrm>
            <a:off x="963561" y="930204"/>
            <a:ext cx="9576620" cy="135120"/>
          </a:xfrm>
          <a:prstGeom prst="rect">
            <a:avLst/>
          </a:prstGeom>
          <a:solidFill>
            <a:srgbClr val="007C83"/>
          </a:solidFill>
          <a:ln w="0">
            <a:noFill/>
            <a:prstDash val="solid"/>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7028935"/>
      </p:ext>
    </p:extLst>
  </p:cSld>
  <p:clrMapOvr>
    <a:masterClrMapping/>
  </p:clrMapOvr>
</p:sld>
</file>

<file path=ppt/theme/theme1.xml><?xml version="1.0" encoding="utf-8"?>
<a:theme xmlns:a="http://schemas.openxmlformats.org/drawingml/2006/main" name="School Days">
  <a:themeElements>
    <a:clrScheme name="Custom 1">
      <a:dk1>
        <a:srgbClr val="000000"/>
      </a:dk1>
      <a:lt1>
        <a:srgbClr val="FFFFFF"/>
      </a:lt1>
      <a:dk2>
        <a:srgbClr val="2C3431"/>
      </a:dk2>
      <a:lt2>
        <a:srgbClr val="F7F5F1"/>
      </a:lt2>
      <a:accent1>
        <a:srgbClr val="D0805C"/>
      </a:accent1>
      <a:accent2>
        <a:srgbClr val="CD972B"/>
      </a:accent2>
      <a:accent3>
        <a:srgbClr val="568A80"/>
      </a:accent3>
      <a:accent4>
        <a:srgbClr val="9FA757"/>
      </a:accent4>
      <a:accent5>
        <a:srgbClr val="78A080"/>
      </a:accent5>
      <a:accent6>
        <a:srgbClr val="93A3C5"/>
      </a:accent6>
      <a:hlink>
        <a:srgbClr val="CB6D48"/>
      </a:hlink>
      <a:folHlink>
        <a:srgbClr val="568A80"/>
      </a:folHlink>
    </a:clrScheme>
    <a:fontScheme name="Custom 1">
      <a:majorFont>
        <a:latin typeface="JasmineUPC"/>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ool days" id="{A3F6A081-B6B6-4005-A8B4-E4DB51F0D83A}" vid="{06B4A534-080E-4F92-B8E7-6D90CB76FF92}"/>
    </a:ext>
  </a:extLst>
</a:theme>
</file>

<file path=ppt/theme/theme2.xml><?xml version="1.0" encoding="utf-8"?>
<a:theme xmlns:a="http://schemas.openxmlformats.org/drawingml/2006/main" name="Theme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2" id="{C496E4A9-4532-4F66-821E-8A2E50A282E3}" vid="{CF7DA629-4FAA-4589-B0AD-B9B9311A799C}"/>
    </a:ext>
  </a:extLst>
</a:theme>
</file>

<file path=ppt/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1635</TotalTime>
  <Words>8076</Words>
  <Application>Microsoft Office PowerPoint</Application>
  <DocSecurity>0</DocSecurity>
  <PresentationFormat>Widescreen</PresentationFormat>
  <Paragraphs>612</Paragraphs>
  <Slides>48</Slides>
  <Notes>16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48</vt:i4>
      </vt:variant>
    </vt:vector>
  </HeadingPairs>
  <TitlesOfParts>
    <vt:vector size="59" baseType="lpstr">
      <vt:lpstr>Arial</vt:lpstr>
      <vt:lpstr>Bitstream Charter</vt:lpstr>
      <vt:lpstr>Calibri</vt:lpstr>
      <vt:lpstr>Calibri Light</vt:lpstr>
      <vt:lpstr>Cambria Math</vt:lpstr>
      <vt:lpstr>Comic Sans MS</vt:lpstr>
      <vt:lpstr>JasmineUPC</vt:lpstr>
      <vt:lpstr>Raleway</vt:lpstr>
      <vt:lpstr>Times New Roman</vt:lpstr>
      <vt:lpstr>School Days</vt:lpstr>
      <vt:lpstr>Theme2</vt:lpstr>
      <vt:lpstr>Programme: MSc Public Health and Social Care in Practice The Module Code and Title : Social Epidemiology and Public Health Development, LCHS7000 Your Lecturer’s Name : Dr Hamdi Hussain</vt:lpstr>
      <vt:lpstr>Introduction</vt:lpstr>
      <vt:lpstr>The idea of the campaign</vt:lpstr>
      <vt:lpstr>Weekly activities</vt:lpstr>
      <vt:lpstr>Task 1- Rationale</vt:lpstr>
      <vt:lpstr>Short-term and long-term consequences</vt:lpstr>
      <vt:lpstr>Aim of the campaign</vt:lpstr>
      <vt:lpstr>Task 2 - Campaign</vt:lpstr>
      <vt:lpstr>Task 3 - Benefits of campaign</vt:lpstr>
      <vt:lpstr>Barriers to behaviour</vt:lpstr>
      <vt:lpstr>Solution to challenges</vt:lpstr>
      <vt:lpstr>Conclusion</vt:lpstr>
      <vt:lpstr>References</vt:lpstr>
      <vt:lpstr>References</vt:lpstr>
      <vt:lpstr>References</vt:lpstr>
      <vt:lpstr>References</vt:lpstr>
      <vt:lpstr>PowerPoint Presentation</vt:lpstr>
      <vt:lpstr>Title and Introduction</vt:lpstr>
      <vt:lpstr>Activity Plan</vt:lpstr>
      <vt:lpstr>Task 1- RATIONALE</vt:lpstr>
      <vt:lpstr>Campaign Aims</vt:lpstr>
      <vt:lpstr>Task 2- Types</vt:lpstr>
      <vt:lpstr>Campaign</vt:lpstr>
      <vt:lpstr>Partners and Organisations</vt:lpstr>
      <vt:lpstr>PowerPoint Presentation</vt:lpstr>
      <vt:lpstr>Task 3- Benefits and challenges</vt:lpstr>
      <vt:lpstr>Behavioural Theories</vt:lpstr>
      <vt:lpstr>Solutions</vt:lpstr>
      <vt:lpstr>Conclusion</vt:lpstr>
      <vt:lpstr>Reference List</vt:lpstr>
      <vt:lpstr>Reference List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Fateha Altafi (2309157)</cp:lastModifiedBy>
  <cp:revision>69</cp:revision>
  <dcterms:created xsi:type="dcterms:W3CDTF">2026-09-27T19:11:37Z</dcterms:created>
  <dcterms:modified xsi:type="dcterms:W3CDTF">2026-10-09T19:02:34Z</dcterms:modified>
</cp:coreProperties>
</file>