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70" r:id="rId4"/>
    <p:sldId id="258" r:id="rId5"/>
    <p:sldId id="259" r:id="rId6"/>
    <p:sldId id="260" r:id="rId7"/>
    <p:sldId id="267" r:id="rId8"/>
    <p:sldId id="269"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64" autoAdjust="0"/>
    <p:restoredTop sz="69017" autoAdjust="0"/>
  </p:normalViewPr>
  <p:slideViewPr>
    <p:cSldViewPr snapToGrid="0">
      <p:cViewPr varScale="1">
        <p:scale>
          <a:sx n="50" d="100"/>
          <a:sy n="50" d="100"/>
        </p:scale>
        <p:origin x="136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F9D316-1036-4A91-9D65-382735855BCE}" type="datetimeFigureOut">
              <a:rPr lang="en-US" smtClean="0"/>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47B891-8C0A-4634-A03A-5FF314266E96}" type="slidenum">
              <a:rPr lang="en-US" smtClean="0"/>
              <a:t>‹#›</a:t>
            </a:fld>
            <a:endParaRPr lang="en-US"/>
          </a:p>
        </p:txBody>
      </p:sp>
    </p:spTree>
    <p:extLst>
      <p:ext uri="{BB962C8B-B14F-4D97-AF65-F5344CB8AC3E}">
        <p14:creationId xmlns:p14="http://schemas.microsoft.com/office/powerpoint/2010/main" val="564232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2</a:t>
            </a:fld>
            <a:endParaRPr lang="en-US"/>
          </a:p>
        </p:txBody>
      </p:sp>
    </p:spTree>
    <p:extLst>
      <p:ext uri="{BB962C8B-B14F-4D97-AF65-F5344CB8AC3E}">
        <p14:creationId xmlns:p14="http://schemas.microsoft.com/office/powerpoint/2010/main" val="1312449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3</a:t>
            </a:fld>
            <a:endParaRPr lang="en-US"/>
          </a:p>
        </p:txBody>
      </p:sp>
    </p:spTree>
    <p:extLst>
      <p:ext uri="{BB962C8B-B14F-4D97-AF65-F5344CB8AC3E}">
        <p14:creationId xmlns:p14="http://schemas.microsoft.com/office/powerpoint/2010/main" val="2054584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4</a:t>
            </a:fld>
            <a:endParaRPr lang="en-US"/>
          </a:p>
        </p:txBody>
      </p:sp>
    </p:spTree>
    <p:extLst>
      <p:ext uri="{BB962C8B-B14F-4D97-AF65-F5344CB8AC3E}">
        <p14:creationId xmlns:p14="http://schemas.microsoft.com/office/powerpoint/2010/main" val="3609727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5</a:t>
            </a:fld>
            <a:endParaRPr lang="en-US"/>
          </a:p>
        </p:txBody>
      </p:sp>
    </p:spTree>
    <p:extLst>
      <p:ext uri="{BB962C8B-B14F-4D97-AF65-F5344CB8AC3E}">
        <p14:creationId xmlns:p14="http://schemas.microsoft.com/office/powerpoint/2010/main" val="3947640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endParaRPr lang="en-US"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6</a:t>
            </a:fld>
            <a:endParaRPr lang="en-US"/>
          </a:p>
        </p:txBody>
      </p:sp>
    </p:spTree>
    <p:extLst>
      <p:ext uri="{BB962C8B-B14F-4D97-AF65-F5344CB8AC3E}">
        <p14:creationId xmlns:p14="http://schemas.microsoft.com/office/powerpoint/2010/main" val="4287069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7</a:t>
            </a:fld>
            <a:endParaRPr lang="en-US"/>
          </a:p>
        </p:txBody>
      </p:sp>
    </p:spTree>
    <p:extLst>
      <p:ext uri="{BB962C8B-B14F-4D97-AF65-F5344CB8AC3E}">
        <p14:creationId xmlns:p14="http://schemas.microsoft.com/office/powerpoint/2010/main" val="3809228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8</a:t>
            </a:fld>
            <a:endParaRPr lang="en-US"/>
          </a:p>
        </p:txBody>
      </p:sp>
    </p:spTree>
    <p:extLst>
      <p:ext uri="{BB962C8B-B14F-4D97-AF65-F5344CB8AC3E}">
        <p14:creationId xmlns:p14="http://schemas.microsoft.com/office/powerpoint/2010/main" val="462471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2/10/2023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795131"/>
            <a:ext cx="8596668" cy="2769704"/>
          </a:xfrm>
        </p:spPr>
        <p:txBody>
          <a:bodyPr>
            <a:normAutofit/>
          </a:bodyPr>
          <a:lstStyle/>
          <a:p>
            <a:pPr algn="ctr"/>
            <a:r>
              <a:rPr lang="en-US" sz="3600" b="1" dirty="0">
                <a:solidFill>
                  <a:schemeClr val="tx1"/>
                </a:solidFill>
                <a:latin typeface="Times New Roman" panose="02020603050405020304" pitchFamily="18" charset="0"/>
                <a:cs typeface="Times New Roman" panose="02020603050405020304" pitchFamily="18" charset="0"/>
              </a:rPr>
              <a:t>THE ROLE AND IMPORTANCE OF QUALITY SERVICE, HOSPITALITY, AND GUEST SERVICES WITHIN THE HOTEL INDUSTRY</a:t>
            </a:r>
          </a:p>
        </p:txBody>
      </p:sp>
      <p:sp>
        <p:nvSpPr>
          <p:cNvPr id="6" name="Text Placeholder 5">
            <a:extLst>
              <a:ext uri="{FF2B5EF4-FFF2-40B4-BE49-F238E27FC236}">
                <a16:creationId xmlns:a16="http://schemas.microsoft.com/office/drawing/2014/main" id="{F09931C0-965A-E8A9-D713-261113E77DED}"/>
              </a:ext>
            </a:extLst>
          </p:cNvPr>
          <p:cNvSpPr>
            <a:spLocks noGrp="1"/>
          </p:cNvSpPr>
          <p:nvPr>
            <p:ph type="body" idx="1"/>
          </p:nvPr>
        </p:nvSpPr>
        <p:spPr>
          <a:xfrm>
            <a:off x="677335" y="4903305"/>
            <a:ext cx="8596668" cy="1802296"/>
          </a:xfrm>
        </p:spPr>
        <p:txBody>
          <a:bodyPr>
            <a:noAutofit/>
          </a:bodyPr>
          <a:lstStyle/>
          <a:p>
            <a:pPr marL="342900" lvl="0" indent="-342900" algn="l">
              <a:buFont typeface="Wingdings" panose="05000000000000000000" pitchFamily="2" charset="2"/>
              <a:buChar char=""/>
            </a:pPr>
            <a:r>
              <a:rPr lang="en-GB"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Name: </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Iuliana Matevici</a:t>
            </a:r>
          </a:p>
          <a:p>
            <a:pPr marL="342900" lvl="0" indent="-342900" algn="l">
              <a:buFont typeface="Wingdings" panose="05000000000000000000" pitchFamily="2" charset="2"/>
              <a:buChar char=""/>
            </a:pPr>
            <a:r>
              <a:rPr lang="en-GB"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ID number: </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2211946</a:t>
            </a:r>
          </a:p>
          <a:p>
            <a:pPr marL="342900" indent="-342900">
              <a:buFont typeface="Wingdings" panose="05000000000000000000" pitchFamily="2" charset="2"/>
              <a:buChar char=""/>
            </a:pPr>
            <a:r>
              <a:rPr lang="en-GB" sz="1800" b="1" dirty="0">
                <a:solidFill>
                  <a:schemeClr val="tx1"/>
                </a:solidFill>
                <a:latin typeface="Times New Roman" panose="02020603050405020304" pitchFamily="18" charset="0"/>
                <a:cs typeface="Times New Roman" panose="02020603050405020304" pitchFamily="18" charset="0"/>
              </a:rPr>
              <a:t>Module: </a:t>
            </a:r>
            <a:r>
              <a:rPr lang="en-GB" sz="1800" dirty="0">
                <a:solidFill>
                  <a:schemeClr val="tx1"/>
                </a:solidFill>
                <a:latin typeface="Times New Roman" panose="02020603050405020304" pitchFamily="18" charset="0"/>
                <a:cs typeface="Times New Roman" panose="02020603050405020304" pitchFamily="18" charset="0"/>
              </a:rPr>
              <a:t>Hospitality and Guest Services BMIH4003</a:t>
            </a:r>
          </a:p>
          <a:p>
            <a:pPr marL="342900" lvl="0" indent="-342900" algn="l">
              <a:buFont typeface="Wingdings" panose="05000000000000000000" pitchFamily="2" charset="2"/>
              <a:buChar char=""/>
            </a:pPr>
            <a:r>
              <a:rPr lang="en-GB"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Lecturer’s name: </a:t>
            </a:r>
            <a:r>
              <a:rPr lang="en-GB" sz="1800" dirty="0">
                <a:solidFill>
                  <a:schemeClr val="tx1"/>
                </a:solidFill>
                <a:latin typeface="Times New Roman" panose="02020603050405020304" pitchFamily="18" charset="0"/>
                <a:cs typeface="Times New Roman" panose="02020603050405020304" pitchFamily="18" charset="0"/>
              </a:rPr>
              <a:t>Lisa </a:t>
            </a:r>
            <a:r>
              <a:rPr lang="en-GB" sz="1800" dirty="0" err="1">
                <a:solidFill>
                  <a:schemeClr val="tx1"/>
                </a:solidFill>
                <a:latin typeface="Times New Roman" panose="02020603050405020304" pitchFamily="18" charset="0"/>
                <a:cs typeface="Times New Roman" panose="02020603050405020304" pitchFamily="18" charset="0"/>
              </a:rPr>
              <a:t>Bassler</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55199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a:solidFill>
                  <a:schemeClr val="tx1"/>
                </a:solidFill>
                <a:latin typeface="Times New Roman" panose="02020603050405020304" pitchFamily="18" charset="0"/>
                <a:cs typeface="Times New Roman" panose="02020603050405020304" pitchFamily="18" charset="0"/>
              </a:rPr>
              <a:t>TABLE OF CONTENTS</a:t>
            </a:r>
            <a:endParaRPr lang="en-US"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62000" y="1885950"/>
            <a:ext cx="8512002" cy="4632082"/>
          </a:xfrm>
        </p:spPr>
        <p:txBody>
          <a:bodyPr>
            <a:normAutofit/>
          </a:bodyPr>
          <a:lstStyle/>
          <a:p>
            <a:pPr algn="just">
              <a:lnSpc>
                <a:spcPct val="150000"/>
              </a:lnSpc>
              <a:buFont typeface="Wingdings" panose="05000000000000000000" pitchFamily="2" charset="2"/>
              <a:buChar char="Ø"/>
            </a:pPr>
            <a:r>
              <a:rPr lang="en-US">
                <a:latin typeface="Times New Roman" panose="02020603050405020304" pitchFamily="18" charset="0"/>
                <a:cs typeface="Times New Roman" panose="02020603050405020304" pitchFamily="18" charset="0"/>
              </a:rPr>
              <a:t>INTRODUCTION 	</a:t>
            </a:r>
          </a:p>
          <a:p>
            <a:pPr algn="just">
              <a:lnSpc>
                <a:spcPct val="150000"/>
              </a:lnSpc>
              <a:buFont typeface="Wingdings" panose="05000000000000000000" pitchFamily="2" charset="2"/>
              <a:buChar char="Ø"/>
            </a:pPr>
            <a:r>
              <a:rPr lang="en-US">
                <a:latin typeface="Times New Roman" panose="02020603050405020304" pitchFamily="18" charset="0"/>
                <a:cs typeface="Times New Roman" panose="02020603050405020304" pitchFamily="18" charset="0"/>
              </a:rPr>
              <a:t>GUEST SERVICES, CUSTOMER BASE, SERVICE EXPECTATIONS OFFERED BY THE RITZ-CARLTON BRAND HOTEL	</a:t>
            </a:r>
          </a:p>
          <a:p>
            <a:pPr algn="just">
              <a:lnSpc>
                <a:spcPct val="150000"/>
              </a:lnSpc>
              <a:buFont typeface="Wingdings" panose="05000000000000000000" pitchFamily="2" charset="2"/>
              <a:buChar char="Ø"/>
            </a:pPr>
            <a:r>
              <a:rPr lang="en-US">
                <a:latin typeface="Times New Roman" panose="02020603050405020304" pitchFamily="18" charset="0"/>
                <a:cs typeface="Times New Roman" panose="02020603050405020304" pitchFamily="18" charset="0"/>
              </a:rPr>
              <a:t>ROLES AND FUNCTIONS OF GUEST SERVICES IN GENERAL AND HOW HOTELS CAN ADOPT THESE	</a:t>
            </a:r>
          </a:p>
          <a:p>
            <a:pPr algn="just">
              <a:lnSpc>
                <a:spcPct val="150000"/>
              </a:lnSpc>
              <a:buFont typeface="Wingdings" panose="05000000000000000000" pitchFamily="2" charset="2"/>
              <a:buChar char="Ø"/>
            </a:pPr>
            <a:r>
              <a:rPr lang="en-US">
                <a:latin typeface="Times New Roman" panose="02020603050405020304" pitchFamily="18" charset="0"/>
                <a:cs typeface="Times New Roman" panose="02020603050405020304" pitchFamily="18" charset="0"/>
              </a:rPr>
              <a:t>IMPORTANCE OF HOSPITALITY	</a:t>
            </a:r>
          </a:p>
          <a:p>
            <a:pPr algn="just">
              <a:lnSpc>
                <a:spcPct val="150000"/>
              </a:lnSpc>
              <a:buFont typeface="Wingdings" panose="05000000000000000000" pitchFamily="2" charset="2"/>
              <a:buChar char="Ø"/>
            </a:pPr>
            <a:r>
              <a:rPr lang="en-US">
                <a:latin typeface="Times New Roman" panose="02020603050405020304" pitchFamily="18" charset="0"/>
                <a:cs typeface="Times New Roman" panose="02020603050405020304" pitchFamily="18" charset="0"/>
              </a:rPr>
              <a:t>CONCLUSION	</a:t>
            </a:r>
          </a:p>
          <a:p>
            <a:pPr algn="just">
              <a:lnSpc>
                <a:spcPct val="150000"/>
              </a:lnSpc>
              <a:buFont typeface="Wingdings" panose="05000000000000000000" pitchFamily="2" charset="2"/>
              <a:buChar char="Ø"/>
            </a:pPr>
            <a:r>
              <a:rPr lang="en-US">
                <a:latin typeface="Times New Roman" panose="02020603050405020304" pitchFamily="18" charset="0"/>
                <a:cs typeface="Times New Roman" panose="02020603050405020304" pitchFamily="18" charset="0"/>
              </a:rPr>
              <a:t>REFERENCES</a:t>
            </a:r>
          </a:p>
          <a:p>
            <a:pPr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3805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381000" y="1630018"/>
            <a:ext cx="9429750" cy="5075582"/>
          </a:xfrm>
        </p:spPr>
        <p:txBody>
          <a:bodyPr>
            <a:normAutofit/>
          </a:bodyPr>
          <a:lstStyle/>
          <a:p>
            <a:pPr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Hospitality refers to the type of industry which helps in performing the various activities of the business by providing or serving best services to the guests in hotels, restaurants, bars, etc. </a:t>
            </a:r>
          </a:p>
          <a:p>
            <a:pPr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current presentation is based on The Ritz-Carlton brand hotel that is from the Marriott International Hotel company. </a:t>
            </a:r>
          </a:p>
          <a:p>
            <a:pPr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chosen hospitality is an American multinational company that used to operate as the luxury hotels. </a:t>
            </a:r>
          </a:p>
          <a:p>
            <a:pPr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This hotel was founded in 1983 and it has 108 luxury hotels and resorts in almost 30 countries. </a:t>
            </a:r>
          </a:p>
          <a:p>
            <a:pPr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This presentation will outline the role and function of the guest services and how hotels can meet this. It will also discuss the importance of hospitality in the market. </a:t>
            </a:r>
          </a:p>
        </p:txBody>
      </p:sp>
    </p:spTree>
    <p:extLst>
      <p:ext uri="{BB962C8B-B14F-4D97-AF65-F5344CB8AC3E}">
        <p14:creationId xmlns:p14="http://schemas.microsoft.com/office/powerpoint/2010/main" val="974580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31876"/>
            <a:ext cx="8596668" cy="2081018"/>
          </a:xfrm>
        </p:spPr>
        <p:txBody>
          <a:bodyPr>
            <a:normAutofit fontScale="90000"/>
          </a:bodyPr>
          <a:lstStyle/>
          <a:p>
            <a:pPr algn="ctr"/>
            <a:r>
              <a:rPr lang="en-US" b="1" u="sng" dirty="0">
                <a:solidFill>
                  <a:schemeClr val="tx1"/>
                </a:solidFill>
                <a:latin typeface="Times New Roman" panose="02020603050405020304" pitchFamily="18" charset="0"/>
                <a:cs typeface="Times New Roman" panose="02020603050405020304" pitchFamily="18" charset="0"/>
              </a:rPr>
              <a:t>GUEST SERVICES, CUSTOMER BASE, SERVICE EXPECTATIONS OFFERED BY THE RITZ-CARLTON BRAND HOTEL</a:t>
            </a:r>
          </a:p>
        </p:txBody>
      </p:sp>
      <p:sp>
        <p:nvSpPr>
          <p:cNvPr id="3" name="Content Placeholder 2"/>
          <p:cNvSpPr>
            <a:spLocks noGrp="1"/>
          </p:cNvSpPr>
          <p:nvPr>
            <p:ph idx="1"/>
          </p:nvPr>
        </p:nvSpPr>
        <p:spPr>
          <a:xfrm>
            <a:off x="377687" y="2076450"/>
            <a:ext cx="8896315" cy="4582766"/>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Provide genuine care and comfort to guests. </a:t>
            </a:r>
          </a:p>
          <a:p>
            <a:pPr algn="just">
              <a:lnSpc>
                <a:spcPct val="150000"/>
              </a:lnSpc>
            </a:pPr>
            <a:r>
              <a:rPr lang="en-US" dirty="0">
                <a:latin typeface="Times New Roman" panose="02020603050405020304" pitchFamily="18" charset="0"/>
                <a:cs typeface="Times New Roman" panose="02020603050405020304" pitchFamily="18" charset="0"/>
              </a:rPr>
              <a:t>Provides the best personal needs and demand of guests.</a:t>
            </a:r>
          </a:p>
          <a:p>
            <a:pPr algn="just">
              <a:lnSpc>
                <a:spcPct val="150000"/>
              </a:lnSpc>
            </a:pPr>
            <a:r>
              <a:rPr lang="en-US" dirty="0">
                <a:latin typeface="Times New Roman" panose="02020603050405020304" pitchFamily="18" charset="0"/>
                <a:cs typeface="Times New Roman" panose="02020603050405020304" pitchFamily="18" charset="0"/>
              </a:rPr>
              <a:t>Provides them warm and sincere greetings. </a:t>
            </a:r>
          </a:p>
          <a:p>
            <a:pPr algn="just">
              <a:lnSpc>
                <a:spcPct val="150000"/>
              </a:lnSpc>
            </a:pPr>
            <a:r>
              <a:rPr lang="en-US" dirty="0">
                <a:latin typeface="Times New Roman" panose="02020603050405020304" pitchFamily="18" charset="0"/>
                <a:cs typeface="Times New Roman" panose="02020603050405020304" pitchFamily="18" charset="0"/>
              </a:rPr>
              <a:t>Positive relationship with national economies.</a:t>
            </a:r>
          </a:p>
          <a:p>
            <a:pPr algn="just">
              <a:lnSpc>
                <a:spcPct val="150000"/>
              </a:lnSpc>
            </a:pPr>
            <a:r>
              <a:rPr lang="en-US" dirty="0">
                <a:latin typeface="Times New Roman" panose="02020603050405020304" pitchFamily="18" charset="0"/>
                <a:cs typeface="Times New Roman" panose="02020603050405020304" pitchFamily="18" charset="0"/>
              </a:rPr>
              <a:t>Has better focus on the organizational trends (Hsu, Ting and </a:t>
            </a:r>
            <a:r>
              <a:rPr lang="en-US" dirty="0" err="1">
                <a:latin typeface="Times New Roman" panose="02020603050405020304" pitchFamily="18" charset="0"/>
                <a:cs typeface="Times New Roman" panose="02020603050405020304" pitchFamily="18" charset="0"/>
              </a:rPr>
              <a:t>Cheah</a:t>
            </a:r>
            <a:r>
              <a:rPr lang="en-US" dirty="0">
                <a:latin typeface="Times New Roman" panose="02020603050405020304" pitchFamily="18" charset="0"/>
                <a:cs typeface="Times New Roman" panose="02020603050405020304" pitchFamily="18" charset="0"/>
              </a:rPr>
              <a:t>, 2022). </a:t>
            </a:r>
          </a:p>
          <a:p>
            <a:pPr algn="just">
              <a:lnSpc>
                <a:spcPct val="150000"/>
              </a:lnSpc>
            </a:pPr>
            <a:r>
              <a:rPr lang="en-US" dirty="0">
                <a:latin typeface="Times New Roman" panose="02020603050405020304" pitchFamily="18" charset="0"/>
                <a:cs typeface="Times New Roman" panose="02020603050405020304" pitchFamily="18" charset="0"/>
              </a:rPr>
              <a:t>Follows premium pricing strategy.</a:t>
            </a:r>
          </a:p>
          <a:p>
            <a:pPr algn="just">
              <a:lnSpc>
                <a:spcPct val="150000"/>
              </a:lnSpc>
            </a:pPr>
            <a:r>
              <a:rPr lang="en-US" dirty="0">
                <a:latin typeface="Times New Roman" panose="02020603050405020304" pitchFamily="18" charset="0"/>
                <a:cs typeface="Times New Roman" panose="02020603050405020304" pitchFamily="18" charset="0"/>
              </a:rPr>
              <a:t>Provide quality of guest and customer services. </a:t>
            </a:r>
          </a:p>
        </p:txBody>
      </p:sp>
      <p:pic>
        <p:nvPicPr>
          <p:cNvPr id="4" name="Picture 3"/>
          <p:cNvPicPr>
            <a:picLocks noChangeAspect="1"/>
          </p:cNvPicPr>
          <p:nvPr/>
        </p:nvPicPr>
        <p:blipFill>
          <a:blip r:embed="rId3"/>
          <a:stretch>
            <a:fillRect/>
          </a:stretch>
        </p:blipFill>
        <p:spPr>
          <a:xfrm>
            <a:off x="6462794" y="4819973"/>
            <a:ext cx="3409626" cy="1906291"/>
          </a:xfrm>
          <a:prstGeom prst="rect">
            <a:avLst/>
          </a:prstGeom>
        </p:spPr>
      </p:pic>
    </p:spTree>
    <p:extLst>
      <p:ext uri="{BB962C8B-B14F-4D97-AF65-F5344CB8AC3E}">
        <p14:creationId xmlns:p14="http://schemas.microsoft.com/office/powerpoint/2010/main" val="2117802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33916"/>
            <a:ext cx="8596668" cy="1696484"/>
          </a:xfrm>
        </p:spPr>
        <p:txBody>
          <a:bodyPr>
            <a:normAutofit fontScale="90000"/>
          </a:bodyPr>
          <a:lstStyle/>
          <a:p>
            <a:pPr lvl="1" algn="ctr" defTabSz="457200" rtl="0">
              <a:lnSpc>
                <a:spcPct val="150000"/>
              </a:lnSpc>
              <a:spcBef>
                <a:spcPct val="0"/>
              </a:spcBef>
            </a:pPr>
            <a:r>
              <a:rPr lang="en-US" sz="3600" b="1" u="sng" dirty="0">
                <a:latin typeface="Times New Roman" panose="02020603050405020304" pitchFamily="18" charset="0"/>
                <a:cs typeface="Times New Roman" panose="02020603050405020304" pitchFamily="18" charset="0"/>
              </a:rPr>
              <a:t>ROLES AND FUNCTIONS OF GUEST SERVICES IN GENERAL AND HOW HOTELS CAN ADOPT THESE</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0" y="2552700"/>
            <a:ext cx="9185031" cy="4035668"/>
          </a:xfrm>
        </p:spPr>
        <p:txBody>
          <a:bodyPr>
            <a:normAutofit/>
          </a:bodyPr>
          <a:lstStyle/>
          <a:p>
            <a:pPr marL="0" indent="0" algn="just">
              <a:lnSpc>
                <a:spcPct val="150000"/>
              </a:lnSpc>
              <a:buNone/>
            </a:pPr>
            <a:r>
              <a:rPr lang="en-US" b="1" dirty="0">
                <a:latin typeface="Times New Roman" panose="02020603050405020304" pitchFamily="18" charset="0"/>
                <a:cs typeface="Times New Roman" panose="02020603050405020304" pitchFamily="18" charset="0"/>
              </a:rPr>
              <a:t>Roles and functions: </a:t>
            </a:r>
          </a:p>
          <a:p>
            <a:pPr algn="just">
              <a:lnSpc>
                <a:spcPct val="150000"/>
              </a:lnSpc>
            </a:pPr>
            <a:r>
              <a:rPr lang="en-US" dirty="0">
                <a:latin typeface="Times New Roman" panose="02020603050405020304" pitchFamily="18" charset="0"/>
                <a:cs typeface="Times New Roman" panose="02020603050405020304" pitchFamily="18" charset="0"/>
              </a:rPr>
              <a:t>Understanding and appreciation of the guests needs.</a:t>
            </a:r>
          </a:p>
          <a:p>
            <a:pPr algn="just">
              <a:lnSpc>
                <a:spcPct val="150000"/>
              </a:lnSpc>
            </a:pPr>
            <a:r>
              <a:rPr lang="en-US" dirty="0">
                <a:latin typeface="Times New Roman" panose="02020603050405020304" pitchFamily="18" charset="0"/>
                <a:cs typeface="Times New Roman" panose="02020603050405020304" pitchFamily="18" charset="0"/>
              </a:rPr>
              <a:t>Fulfil the guests needs and demands.</a:t>
            </a:r>
          </a:p>
          <a:p>
            <a:pPr algn="just">
              <a:lnSpc>
                <a:spcPct val="150000"/>
              </a:lnSpc>
            </a:pPr>
            <a:r>
              <a:rPr lang="en-US" dirty="0">
                <a:latin typeface="Times New Roman" panose="02020603050405020304" pitchFamily="18" charset="0"/>
                <a:cs typeface="Times New Roman" panose="02020603050405020304" pitchFamily="18" charset="0"/>
              </a:rPr>
              <a:t>Better identification of market segments.</a:t>
            </a:r>
          </a:p>
          <a:p>
            <a:pPr algn="just">
              <a:lnSpc>
                <a:spcPct val="150000"/>
              </a:lnSpc>
            </a:pPr>
            <a:r>
              <a:rPr lang="en-US" dirty="0">
                <a:latin typeface="Times New Roman" panose="02020603050405020304" pitchFamily="18" charset="0"/>
                <a:cs typeface="Times New Roman" panose="02020603050405020304" pitchFamily="18" charset="0"/>
              </a:rPr>
              <a:t>Assist guests check- in and check- out process.</a:t>
            </a:r>
          </a:p>
          <a:p>
            <a:pPr algn="just">
              <a:lnSpc>
                <a:spcPct val="150000"/>
              </a:lnSpc>
            </a:pPr>
            <a:r>
              <a:rPr lang="en-US" dirty="0">
                <a:latin typeface="Times New Roman" panose="02020603050405020304" pitchFamily="18" charset="0"/>
                <a:cs typeface="Times New Roman" panose="02020603050405020304" pitchFamily="18" charset="0"/>
              </a:rPr>
              <a:t>Provide hotels service information (Chen and Chen, 2022).</a:t>
            </a:r>
          </a:p>
          <a:p>
            <a:pPr algn="just">
              <a:lnSpc>
                <a:spcPct val="150000"/>
              </a:lnSpc>
            </a:pPr>
            <a:r>
              <a:rPr lang="en-US" dirty="0">
                <a:latin typeface="Times New Roman" panose="02020603050405020304" pitchFamily="18" charset="0"/>
                <a:cs typeface="Times New Roman" panose="02020603050405020304" pitchFamily="18" charset="0"/>
              </a:rPr>
              <a:t>Accommodate the guests during their stay time. </a:t>
            </a:r>
          </a:p>
        </p:txBody>
      </p:sp>
      <p:pic>
        <p:nvPicPr>
          <p:cNvPr id="4" name="Picture 3"/>
          <p:cNvPicPr>
            <a:picLocks noChangeAspect="1"/>
          </p:cNvPicPr>
          <p:nvPr/>
        </p:nvPicPr>
        <p:blipFill>
          <a:blip r:embed="rId3"/>
          <a:stretch>
            <a:fillRect/>
          </a:stretch>
        </p:blipFill>
        <p:spPr>
          <a:xfrm>
            <a:off x="6814331" y="2960176"/>
            <a:ext cx="2809875" cy="2727702"/>
          </a:xfrm>
          <a:prstGeom prst="rect">
            <a:avLst/>
          </a:prstGeom>
        </p:spPr>
      </p:pic>
    </p:spTree>
    <p:extLst>
      <p:ext uri="{BB962C8B-B14F-4D97-AF65-F5344CB8AC3E}">
        <p14:creationId xmlns:p14="http://schemas.microsoft.com/office/powerpoint/2010/main" val="389754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10896"/>
            <a:ext cx="8596668" cy="1619504"/>
          </a:xfrm>
        </p:spPr>
        <p:txBody>
          <a:bodyPr>
            <a:normAutofit/>
          </a:bodyPr>
          <a:lstStyle/>
          <a:p>
            <a:pPr algn="ctr"/>
            <a:r>
              <a:rPr lang="en-US" b="1" u="sng" dirty="0">
                <a:solidFill>
                  <a:schemeClr val="tx1"/>
                </a:solidFill>
                <a:latin typeface="Times New Roman" panose="02020603050405020304" pitchFamily="18" charset="0"/>
                <a:cs typeface="Times New Roman" panose="02020603050405020304" pitchFamily="18" charset="0"/>
              </a:rPr>
              <a:t>IMPORTANCE OF HOSPITALITY</a:t>
            </a:r>
          </a:p>
        </p:txBody>
      </p:sp>
      <p:sp>
        <p:nvSpPr>
          <p:cNvPr id="3" name="Content Placeholder 2"/>
          <p:cNvSpPr>
            <a:spLocks noGrp="1"/>
          </p:cNvSpPr>
          <p:nvPr>
            <p:ph idx="1"/>
          </p:nvPr>
        </p:nvSpPr>
        <p:spPr>
          <a:xfrm>
            <a:off x="677334" y="1562100"/>
            <a:ext cx="8125704" cy="4564382"/>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Helps the business to grow.</a:t>
            </a:r>
          </a:p>
          <a:p>
            <a:pPr algn="just">
              <a:lnSpc>
                <a:spcPct val="150000"/>
              </a:lnSpc>
            </a:pPr>
            <a:r>
              <a:rPr lang="en-US" dirty="0">
                <a:latin typeface="Times New Roman" panose="02020603050405020304" pitchFamily="18" charset="0"/>
                <a:cs typeface="Times New Roman" panose="02020603050405020304" pitchFamily="18" charset="0"/>
              </a:rPr>
              <a:t>Provide different customer services.</a:t>
            </a:r>
          </a:p>
          <a:p>
            <a:pPr algn="just">
              <a:lnSpc>
                <a:spcPct val="150000"/>
              </a:lnSpc>
            </a:pPr>
            <a:r>
              <a:rPr lang="en-US" dirty="0">
                <a:latin typeface="Times New Roman" panose="02020603050405020304" pitchFamily="18" charset="0"/>
                <a:cs typeface="Times New Roman" panose="02020603050405020304" pitchFamily="18" charset="0"/>
              </a:rPr>
              <a:t>Better understanding of consumer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Have better resources co-ordination. </a:t>
            </a:r>
          </a:p>
          <a:p>
            <a:pPr algn="just">
              <a:lnSpc>
                <a:spcPct val="150000"/>
              </a:lnSpc>
            </a:pPr>
            <a:r>
              <a:rPr lang="en-US" dirty="0">
                <a:latin typeface="Times New Roman" panose="02020603050405020304" pitchFamily="18" charset="0"/>
                <a:cs typeface="Times New Roman" panose="02020603050405020304" pitchFamily="18" charset="0"/>
              </a:rPr>
              <a:t>Provide the best menu planning.</a:t>
            </a:r>
          </a:p>
          <a:p>
            <a:pPr algn="just">
              <a:lnSpc>
                <a:spcPct val="150000"/>
              </a:lnSpc>
            </a:pPr>
            <a:r>
              <a:rPr lang="en-US" dirty="0">
                <a:latin typeface="Times New Roman" panose="02020603050405020304" pitchFamily="18" charset="0"/>
                <a:cs typeface="Times New Roman" panose="02020603050405020304" pitchFamily="18" charset="0"/>
              </a:rPr>
              <a:t>Focus on consumers demands and needs.</a:t>
            </a:r>
          </a:p>
          <a:p>
            <a:pPr algn="just">
              <a:lnSpc>
                <a:spcPct val="150000"/>
              </a:lnSpc>
            </a:pPr>
            <a:r>
              <a:rPr lang="en-US" dirty="0">
                <a:latin typeface="Times New Roman" panose="02020603050405020304" pitchFamily="18" charset="0"/>
                <a:cs typeface="Times New Roman" panose="02020603050405020304" pitchFamily="18" charset="0"/>
              </a:rPr>
              <a:t>Maintains sustainability.</a:t>
            </a:r>
          </a:p>
          <a:p>
            <a:pPr algn="just">
              <a:lnSpc>
                <a:spcPct val="150000"/>
              </a:lnSpc>
            </a:pPr>
            <a:r>
              <a:rPr lang="en-US" dirty="0">
                <a:latin typeface="Times New Roman" panose="02020603050405020304" pitchFamily="18" charset="0"/>
                <a:cs typeface="Times New Roman" panose="02020603050405020304" pitchFamily="18" charset="0"/>
              </a:rPr>
              <a:t>Focus on internal and external factors (Jones, </a:t>
            </a:r>
            <a:r>
              <a:rPr lang="en-US" dirty="0" err="1">
                <a:latin typeface="Times New Roman" panose="02020603050405020304" pitchFamily="18" charset="0"/>
                <a:cs typeface="Times New Roman" panose="02020603050405020304" pitchFamily="18" charset="0"/>
              </a:rPr>
              <a:t>Krzywoszynska</a:t>
            </a:r>
            <a:r>
              <a:rPr lang="en-US" dirty="0">
                <a:latin typeface="Times New Roman" panose="02020603050405020304" pitchFamily="18" charset="0"/>
                <a:cs typeface="Times New Roman" panose="02020603050405020304" pitchFamily="18" charset="0"/>
              </a:rPr>
              <a:t> and Maye, 2022). </a:t>
            </a:r>
          </a:p>
        </p:txBody>
      </p:sp>
      <p:pic>
        <p:nvPicPr>
          <p:cNvPr id="4" name="Picture 3"/>
          <p:cNvPicPr>
            <a:picLocks noChangeAspect="1"/>
          </p:cNvPicPr>
          <p:nvPr/>
        </p:nvPicPr>
        <p:blipFill>
          <a:blip r:embed="rId3"/>
          <a:stretch>
            <a:fillRect/>
          </a:stretch>
        </p:blipFill>
        <p:spPr>
          <a:xfrm>
            <a:off x="5858359" y="2138766"/>
            <a:ext cx="4184543" cy="3022169"/>
          </a:xfrm>
          <a:prstGeom prst="rect">
            <a:avLst/>
          </a:prstGeom>
        </p:spPr>
      </p:pic>
    </p:spTree>
    <p:extLst>
      <p:ext uri="{BB962C8B-B14F-4D97-AF65-F5344CB8AC3E}">
        <p14:creationId xmlns:p14="http://schemas.microsoft.com/office/powerpoint/2010/main" val="2628057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6571"/>
            <a:ext cx="8596668" cy="2024743"/>
          </a:xfrm>
        </p:spPr>
        <p:txBody>
          <a:bodyPr>
            <a:normAutofit/>
          </a:bodyPr>
          <a:lstStyle/>
          <a:p>
            <a:pPr lvl="0" algn="ctr"/>
            <a:r>
              <a:rPr lang="en-US" b="1" u="sng" dirty="0">
                <a:solidFill>
                  <a:schemeClr val="tx1"/>
                </a:solidFill>
                <a:latin typeface="Times New Roman" panose="02020603050405020304" pitchFamily="18" charset="0"/>
                <a:cs typeface="Times New Roman" panose="02020603050405020304" pitchFamily="18" charset="0"/>
              </a:rPr>
              <a:t>CONCLUSION</a:t>
            </a:r>
            <a:endParaRPr lang="en-US" dirty="0"/>
          </a:p>
        </p:txBody>
      </p:sp>
      <p:sp>
        <p:nvSpPr>
          <p:cNvPr id="3" name="Content Placeholder 2"/>
          <p:cNvSpPr>
            <a:spLocks noGrp="1"/>
          </p:cNvSpPr>
          <p:nvPr>
            <p:ph idx="1"/>
          </p:nvPr>
        </p:nvSpPr>
        <p:spPr>
          <a:xfrm>
            <a:off x="438150" y="1790700"/>
            <a:ext cx="9448800" cy="4703885"/>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From the above presentation it has been concluded about the role of guest services in  The Ritz-Carlton brand hotel. </a:t>
            </a:r>
          </a:p>
          <a:p>
            <a:pPr algn="just">
              <a:lnSpc>
                <a:spcPct val="150000"/>
              </a:lnSpc>
            </a:pPr>
            <a:r>
              <a:rPr lang="en-US" dirty="0">
                <a:latin typeface="Times New Roman" panose="02020603050405020304" pitchFamily="18" charset="0"/>
                <a:cs typeface="Times New Roman" panose="02020603050405020304" pitchFamily="18" charset="0"/>
              </a:rPr>
              <a:t>The presentation has evaluated about the guest services, customer base services and service expectations that is offered by The Ritz-Carlton brand hotel. </a:t>
            </a:r>
          </a:p>
          <a:p>
            <a:pPr algn="just">
              <a:lnSpc>
                <a:spcPct val="150000"/>
              </a:lnSpc>
            </a:pPr>
            <a:r>
              <a:rPr lang="en-US" dirty="0">
                <a:latin typeface="Times New Roman" panose="02020603050405020304" pitchFamily="18" charset="0"/>
                <a:cs typeface="Times New Roman" panose="02020603050405020304" pitchFamily="18" charset="0"/>
              </a:rPr>
              <a:t>Further, the presentation has also explained about the roles and functions of the guest services in general and how it can be adopted by the different hotels that are operating in the UK market. </a:t>
            </a:r>
          </a:p>
          <a:p>
            <a:pPr algn="just">
              <a:lnSpc>
                <a:spcPct val="150000"/>
              </a:lnSpc>
            </a:pPr>
            <a:r>
              <a:rPr lang="en-US" dirty="0">
                <a:latin typeface="Times New Roman" panose="02020603050405020304" pitchFamily="18" charset="0"/>
                <a:cs typeface="Times New Roman" panose="02020603050405020304" pitchFamily="18" charset="0"/>
              </a:rPr>
              <a:t>At the end, the presentation has also discussed the importance of hospitality in the market. </a:t>
            </a:r>
          </a:p>
        </p:txBody>
      </p:sp>
    </p:spTree>
    <p:extLst>
      <p:ext uri="{BB962C8B-B14F-4D97-AF65-F5344CB8AC3E}">
        <p14:creationId xmlns:p14="http://schemas.microsoft.com/office/powerpoint/2010/main" val="4090094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6571"/>
            <a:ext cx="8596668" cy="2024743"/>
          </a:xfrm>
        </p:spPr>
        <p:txBody>
          <a:bodyPr>
            <a:normAutofit/>
          </a:bodyPr>
          <a:lstStyle/>
          <a:p>
            <a:pPr lvl="0" algn="ctr"/>
            <a:r>
              <a:rPr lang="en-US" b="1" u="sng" dirty="0">
                <a:solidFill>
                  <a:schemeClr val="tx1"/>
                </a:solidFill>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a:xfrm>
            <a:off x="413657" y="1312986"/>
            <a:ext cx="9454243" cy="5202114"/>
          </a:xfrm>
        </p:spPr>
        <p:txBody>
          <a:bodyPr>
            <a:normAutofit fontScale="55000" lnSpcReduction="20000"/>
          </a:bodyPr>
          <a:lstStyle/>
          <a:p>
            <a:pPr algn="just">
              <a:lnSpc>
                <a:spcPct val="150000"/>
              </a:lnSpc>
              <a:buFont typeface="+mj-lt"/>
              <a:buAutoNum type="arabicPeriod"/>
            </a:pPr>
            <a:r>
              <a:rPr lang="en-US" dirty="0" err="1">
                <a:latin typeface="Times New Roman" panose="02020603050405020304" pitchFamily="18" charset="0"/>
                <a:cs typeface="Times New Roman" panose="02020603050405020304" pitchFamily="18" charset="0"/>
              </a:rPr>
              <a:t>Altinay</a:t>
            </a:r>
            <a:r>
              <a:rPr lang="en-US" dirty="0">
                <a:latin typeface="Times New Roman" panose="02020603050405020304" pitchFamily="18" charset="0"/>
                <a:cs typeface="Times New Roman" panose="02020603050405020304" pitchFamily="18" charset="0"/>
              </a:rPr>
              <a:t>, L. and </a:t>
            </a:r>
            <a:r>
              <a:rPr lang="en-US" dirty="0" err="1">
                <a:latin typeface="Times New Roman" panose="02020603050405020304" pitchFamily="18" charset="0"/>
                <a:cs typeface="Times New Roman" panose="02020603050405020304" pitchFamily="18" charset="0"/>
              </a:rPr>
              <a:t>Arici</a:t>
            </a:r>
            <a:r>
              <a:rPr lang="en-US" dirty="0">
                <a:latin typeface="Times New Roman" panose="02020603050405020304" pitchFamily="18" charset="0"/>
                <a:cs typeface="Times New Roman" panose="02020603050405020304" pitchFamily="18" charset="0"/>
              </a:rPr>
              <a:t>, H. E., 2022. Transformation of the hospitality services marketing structure: a chaos theory perspective. Journal of Services Marketing. 36(5). pp.658-673.</a:t>
            </a:r>
          </a:p>
          <a:p>
            <a:pPr algn="just">
              <a:lnSpc>
                <a:spcPct val="150000"/>
              </a:lnSpc>
              <a:buFont typeface="+mj-lt"/>
              <a:buAutoNum type="arabicPeriod"/>
            </a:pPr>
            <a:r>
              <a:rPr lang="en-US" dirty="0" err="1">
                <a:latin typeface="Times New Roman" panose="02020603050405020304" pitchFamily="18" charset="0"/>
                <a:cs typeface="Times New Roman" panose="02020603050405020304" pitchFamily="18" charset="0"/>
              </a:rPr>
              <a:t>Buhalis</a:t>
            </a:r>
            <a:r>
              <a:rPr lang="en-US" dirty="0">
                <a:latin typeface="Times New Roman" panose="02020603050405020304" pitchFamily="18" charset="0"/>
                <a:cs typeface="Times New Roman" panose="02020603050405020304" pitchFamily="18" charset="0"/>
              </a:rPr>
              <a:t>, D. and </a:t>
            </a:r>
            <a:r>
              <a:rPr lang="en-US" dirty="0" err="1">
                <a:latin typeface="Times New Roman" panose="02020603050405020304" pitchFamily="18" charset="0"/>
                <a:cs typeface="Times New Roman" panose="02020603050405020304" pitchFamily="18" charset="0"/>
              </a:rPr>
              <a:t>Moldavska</a:t>
            </a:r>
            <a:r>
              <a:rPr lang="en-US" dirty="0">
                <a:latin typeface="Times New Roman" panose="02020603050405020304" pitchFamily="18" charset="0"/>
                <a:cs typeface="Times New Roman" panose="02020603050405020304" pitchFamily="18" charset="0"/>
              </a:rPr>
              <a:t>, I., 2022. Voice assistants in hospitality: using artificial intelligence for customer service. Journal of Hospitality and Tourism Technology. 13(3). pp.386-403.</a:t>
            </a:r>
          </a:p>
          <a:p>
            <a:pPr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Chen, Y. A. and Chen, C. L., 2022. Case study of sustainable service design in the hospitality industry. Chinese Management Studies. 16(1). pp.162-196.</a:t>
            </a:r>
          </a:p>
          <a:p>
            <a:pPr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Diaz De Oleo, D. and Manning, L., 2023. Systematic mapping of food safety outbreaks in the hospitality sector in the Dominican Republic. British Food Journal. 125(2). pp.500-521.</a:t>
            </a:r>
          </a:p>
          <a:p>
            <a:pPr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Hsu, M. J., Ting, H. and </a:t>
            </a:r>
            <a:r>
              <a:rPr lang="en-US" dirty="0" err="1">
                <a:latin typeface="Times New Roman" panose="02020603050405020304" pitchFamily="18" charset="0"/>
                <a:cs typeface="Times New Roman" panose="02020603050405020304" pitchFamily="18" charset="0"/>
              </a:rPr>
              <a:t>Cheah</a:t>
            </a:r>
            <a:r>
              <a:rPr lang="en-US" dirty="0">
                <a:latin typeface="Times New Roman" panose="02020603050405020304" pitchFamily="18" charset="0"/>
                <a:cs typeface="Times New Roman" panose="02020603050405020304" pitchFamily="18" charset="0"/>
              </a:rPr>
              <a:t>, J. H., 2022. Guest editorial: Challenges and prospects of </a:t>
            </a:r>
            <a:r>
              <a:rPr lang="en-US" dirty="0" err="1">
                <a:latin typeface="Times New Roman" panose="02020603050405020304" pitchFamily="18" charset="0"/>
                <a:cs typeface="Times New Roman" panose="02020603050405020304" pitchFamily="18" charset="0"/>
              </a:rPr>
              <a:t>AIoT</a:t>
            </a:r>
            <a:r>
              <a:rPr lang="en-US" dirty="0">
                <a:latin typeface="Times New Roman" panose="02020603050405020304" pitchFamily="18" charset="0"/>
                <a:cs typeface="Times New Roman" panose="02020603050405020304" pitchFamily="18" charset="0"/>
              </a:rPr>
              <a:t> application in hospitality and tourism marketing. Journal of Hospitality and Tourism Technology. 13(3). pp.349-355.</a:t>
            </a:r>
          </a:p>
          <a:p>
            <a:pPr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Islam, T., Khan, M.,  and Sharma, A., 2023. Does CSR influence sustained competitive advantage and behavioral outcomes? An empirical study in the hospitality sector. Journal of Global Scholars of Marketing Science. 33(1). pp.107-132.</a:t>
            </a:r>
          </a:p>
          <a:p>
            <a:pPr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Jones, S., </a:t>
            </a:r>
            <a:r>
              <a:rPr lang="en-US" dirty="0" err="1">
                <a:latin typeface="Times New Roman" panose="02020603050405020304" pitchFamily="18" charset="0"/>
                <a:cs typeface="Times New Roman" panose="02020603050405020304" pitchFamily="18" charset="0"/>
              </a:rPr>
              <a:t>Krzywoszynska</a:t>
            </a:r>
            <a:r>
              <a:rPr lang="en-US" dirty="0">
                <a:latin typeface="Times New Roman" panose="02020603050405020304" pitchFamily="18" charset="0"/>
                <a:cs typeface="Times New Roman" panose="02020603050405020304" pitchFamily="18" charset="0"/>
              </a:rPr>
              <a:t>, A. and Maye, D., 2022. Resilience and transformation: Lessons from the UK local food sector in the Covid‐19 pandemic. The Geographical Journal. 188(2). pp.209-222.</a:t>
            </a:r>
          </a:p>
          <a:p>
            <a:pPr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Kaur, P., </a:t>
            </a:r>
            <a:r>
              <a:rPr lang="en-US" dirty="0" err="1">
                <a:latin typeface="Times New Roman" panose="02020603050405020304" pitchFamily="18" charset="0"/>
                <a:cs typeface="Times New Roman" panose="02020603050405020304" pitchFamily="18" charset="0"/>
              </a:rPr>
              <a:t>Talwar</a:t>
            </a:r>
            <a:r>
              <a:rPr lang="en-US" dirty="0">
                <a:latin typeface="Times New Roman" panose="02020603050405020304" pitchFamily="18" charset="0"/>
                <a:cs typeface="Times New Roman" panose="02020603050405020304" pitchFamily="18" charset="0"/>
              </a:rPr>
              <a:t>, S. and </a:t>
            </a:r>
            <a:r>
              <a:rPr lang="en-US" dirty="0" err="1">
                <a:latin typeface="Times New Roman" panose="02020603050405020304" pitchFamily="18" charset="0"/>
                <a:cs typeface="Times New Roman" panose="02020603050405020304" pitchFamily="18" charset="0"/>
              </a:rPr>
              <a:t>Dhir</a:t>
            </a:r>
            <a:r>
              <a:rPr lang="en-US" dirty="0">
                <a:latin typeface="Times New Roman" panose="02020603050405020304" pitchFamily="18" charset="0"/>
                <a:cs typeface="Times New Roman" panose="02020603050405020304" pitchFamily="18" charset="0"/>
              </a:rPr>
              <a:t>, A., 2022. Corporate social responsibility (CSR) and hospitality sector: Charting new frontiers for restaurant businesses. Journal of Business Research. 144. pp.1234-1248.</a:t>
            </a:r>
          </a:p>
          <a:p>
            <a:pPr algn="just">
              <a:lnSpc>
                <a:spcPct val="150000"/>
              </a:lnSpc>
              <a:buFont typeface="+mj-lt"/>
              <a:buAutoNum type="arabicPeriod"/>
            </a:pPr>
            <a:r>
              <a:rPr lang="en-US" dirty="0" err="1">
                <a:latin typeface="Times New Roman" panose="02020603050405020304" pitchFamily="18" charset="0"/>
                <a:cs typeface="Times New Roman" panose="02020603050405020304" pitchFamily="18" charset="0"/>
              </a:rPr>
              <a:t>Mekoth</a:t>
            </a:r>
            <a:r>
              <a:rPr lang="en-US" dirty="0">
                <a:latin typeface="Times New Roman" panose="02020603050405020304" pitchFamily="18" charset="0"/>
                <a:cs typeface="Times New Roman" panose="02020603050405020304" pitchFamily="18" charset="0"/>
              </a:rPr>
              <a:t>, N., Thomson, A. R. and </a:t>
            </a:r>
            <a:r>
              <a:rPr lang="en-US" dirty="0" err="1">
                <a:latin typeface="Times New Roman" panose="02020603050405020304" pitchFamily="18" charset="0"/>
                <a:cs typeface="Times New Roman" panose="02020603050405020304" pitchFamily="18" charset="0"/>
              </a:rPr>
              <a:t>Unnithan</a:t>
            </a:r>
            <a:r>
              <a:rPr lang="en-US" dirty="0">
                <a:latin typeface="Times New Roman" panose="02020603050405020304" pitchFamily="18" charset="0"/>
                <a:cs typeface="Times New Roman" panose="02020603050405020304" pitchFamily="18" charset="0"/>
              </a:rPr>
              <a:t>, A., 2022. The mediating role of satisfaction on the relationship between professionalism and employee continuity in hospitality industry. Journal of Quality Assurance in Hospitality &amp; Tourism. pp.1-27.</a:t>
            </a:r>
          </a:p>
          <a:p>
            <a:pPr algn="just">
              <a:lnSpc>
                <a:spcPct val="150000"/>
              </a:lnSpc>
              <a:buFont typeface="+mj-lt"/>
              <a:buAutoNum type="arabicPeriod"/>
            </a:pPr>
            <a:r>
              <a:rPr lang="en-US" dirty="0" err="1">
                <a:latin typeface="Times New Roman" panose="02020603050405020304" pitchFamily="18" charset="0"/>
                <a:cs typeface="Times New Roman" panose="02020603050405020304" pitchFamily="18" charset="0"/>
              </a:rPr>
              <a:t>Olya</a:t>
            </a:r>
            <a:r>
              <a:rPr lang="en-US" dirty="0">
                <a:latin typeface="Times New Roman" panose="02020603050405020304" pitchFamily="18" charset="0"/>
                <a:cs typeface="Times New Roman" panose="02020603050405020304" pitchFamily="18" charset="0"/>
              </a:rPr>
              <a:t>, H. and Taheri, B., 2022. Introduction to the special issue: nature-based solutions in hospitality and tourism management. Journal of Hospitality &amp; Tourism Research. 46(3). 99-114.</a:t>
            </a:r>
          </a:p>
          <a:p>
            <a:pPr algn="just">
              <a:lnSpc>
                <a:spcPct val="150000"/>
              </a:lnSpc>
              <a:buFont typeface="+mj-lt"/>
              <a:buAutoNum type="arabicPeriod"/>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5249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665514" y="457200"/>
            <a:ext cx="7347857" cy="5617029"/>
          </a:xfrm>
          <a:prstGeom prst="rect">
            <a:avLst/>
          </a:prstGeom>
        </p:spPr>
      </p:pic>
    </p:spTree>
    <p:extLst>
      <p:ext uri="{BB962C8B-B14F-4D97-AF65-F5344CB8AC3E}">
        <p14:creationId xmlns:p14="http://schemas.microsoft.com/office/powerpoint/2010/main" val="21705710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307</TotalTime>
  <Words>915</Words>
  <Application>Microsoft Office PowerPoint</Application>
  <PresentationFormat>Widescreen</PresentationFormat>
  <Paragraphs>66</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Times New Roman</vt:lpstr>
      <vt:lpstr>Trebuchet MS</vt:lpstr>
      <vt:lpstr>Wingdings</vt:lpstr>
      <vt:lpstr>Wingdings 3</vt:lpstr>
      <vt:lpstr>Facet</vt:lpstr>
      <vt:lpstr>THE ROLE AND IMPORTANCE OF QUALITY SERVICE, HOSPITALITY, AND GUEST SERVICES WITHIN THE HOTEL INDUSTRY</vt:lpstr>
      <vt:lpstr>TABLE OF CONTENTS</vt:lpstr>
      <vt:lpstr>INTRODUCTION</vt:lpstr>
      <vt:lpstr>GUEST SERVICES, CUSTOMER BASE, SERVICE EXPECTATIONS OFFERED BY THE RITZ-CARLTON BRAND HOTEL</vt:lpstr>
      <vt:lpstr>ROLES AND FUNCTIONS OF GUEST SERVICES IN GENERAL AND HOW HOTELS CAN ADOPT THESE</vt:lpstr>
      <vt:lpstr>IMPORTANCE OF HOSPITALITY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Iuliana Matevici (2211946)</cp:lastModifiedBy>
  <cp:revision>261</cp:revision>
  <dcterms:created xsi:type="dcterms:W3CDTF">2022-09-07T06:10:07Z</dcterms:created>
  <dcterms:modified xsi:type="dcterms:W3CDTF">2023-02-10T15:14:37Z</dcterms:modified>
</cp:coreProperties>
</file>