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9" r:id="rId5"/>
    <p:sldId id="263" r:id="rId6"/>
    <p:sldId id="264" r:id="rId7"/>
    <p:sldId id="265" r:id="rId8"/>
    <p:sldId id="266" r:id="rId9"/>
    <p:sldId id="267" r:id="rId10"/>
    <p:sldId id="259" r:id="rId11"/>
    <p:sldId id="260" r:id="rId12"/>
    <p:sldId id="268" r:id="rId13"/>
    <p:sldId id="261" r:id="rId14"/>
    <p:sldId id="262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0"/>
    <p:restoredTop sz="94725"/>
  </p:normalViewPr>
  <p:slideViewPr>
    <p:cSldViewPr snapToGrid="0">
      <p:cViewPr varScale="1">
        <p:scale>
          <a:sx n="110" d="100"/>
          <a:sy n="110" d="100"/>
        </p:scale>
        <p:origin x="36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F6ACB-8AF3-D377-3B17-AF4DDBF544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CF9202-A9BE-4CE6-F87F-E73E16F3DC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1FF16-67D1-8173-DAC2-2024A6882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43007E-EE3B-8FF1-0C1D-08353494F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F10E-2468-1821-9D6A-5CA66C0B7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021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A03D3-A30D-CE0D-8D4A-169256E35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CF063-03F6-2A6E-C35F-CD70C95BBE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A26B2-63DB-D41E-E8C6-7074032C6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513DE-CD26-CF01-AB36-0680DE3F0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4AA8E-EAC3-3961-29A5-4D2179957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025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D77C9-FC2D-387E-34BF-8650ACE7C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6F2160-4450-4BC3-B543-9F18A287B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F43B42-511B-832B-1D80-8E77F697E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64CDF-FB76-27DB-ADA7-55B3DB57F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81990-C8CF-C7A3-EBAB-A616D7C9B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618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C36BA-692E-EF07-742A-CBFA33FC9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ED2D82-38D8-47C1-46AF-AED70E2CB4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766979-A8F9-65BC-8654-A19A94ECF9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C678B3-934E-3619-A7CB-42D8EA716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DD10E-B884-A93D-FC17-C9B0FEC0B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CCCA59-685C-CE3B-E9F5-47FAB1B1C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35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213D4-B951-86C8-DC47-6597162B8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8B8E3B-904E-6F9A-481D-674C4E8F90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6CC770-BDF5-C940-F648-002DFD323C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0D8297-970E-0D03-F0E0-341112D761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7EF3DC-2112-3F9C-5D94-8198D05C8A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4C3A77-29F0-54A6-CC1B-4E787215C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ACC609-ECEC-3054-FFFE-B1F517E28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BF015F-6E36-51EA-BF52-3772CA42F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431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429E0-5427-07E2-A080-9B5EF5278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199A69-6FD0-EE64-0BCF-8E1DBEA07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57824B-35E1-73EB-1FF0-3132CFEE3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0C2BDC-3388-9839-B767-3C4387413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6613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35B288-8386-EE23-E31E-51EF0F5DC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04168-42BA-0819-C64C-F4FB7EEB9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62EACC-EB87-1B8D-8CFC-036CF857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43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EC770-D90B-602E-C552-D61D00F32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D4937-A246-3B55-3844-F4093D5C7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661625-2676-6E2C-44EB-D11C7B48BF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571B68-BA65-5FB8-D8AC-A22D6F082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F23157-0559-EFB0-C1AA-1D4EB3ABC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3E0082-33CA-48E2-D97F-5DBDD5687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216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55440-2F00-C73B-84CD-F1B04463D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C0D7D8-3E39-18C6-27FA-FEDB414AE5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B2CC21-E508-B9B2-4A46-AB4D5CE18E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3190CD-6838-BE0F-6C27-BCFD739AE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422E9B-68C3-81F9-BEBD-8ABA294D2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98738D-A19F-42A1-F383-5680B3480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24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A653B-6769-783B-35CD-E64701144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151EF-5D91-C454-46F0-50E72B35E2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A2A72-B622-F5C2-F2B3-52E477584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DF6534-3871-EE9C-6449-A33853D3B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26FA9-C4E9-AD13-B4A9-762182405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71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12321B-6C05-2A6D-3662-1F257C9326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9417DF-79F9-EBCF-973F-7916F5129D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1176B0-42B9-A464-0D21-B3179AE95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CFF8E-D0DB-44F6-16EA-65C2BE688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4C02B9-9DF1-3D01-AB3F-68939775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781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B0D7B0-A455-40C9-3FE9-791043715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DF37E-1A36-6061-D996-F42CC06B7E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8021F1-1DCF-0E1D-E197-49099B72EF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314387-AFED-254F-9D23-B0042CC9F17A}" type="datetimeFigureOut">
              <a:rPr lang="en-US" smtClean="0"/>
              <a:t>3/19/26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C016C-724D-938B-D3E4-058A224344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DAB70F-7AD5-6167-BBE2-345BDEEBE4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2DBAA7-2D9E-AC43-8C01-FBBF94E360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544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83671-logo-text-tesco-area-retail-free-transparent-image-hd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ograph.org.uk/photo/1676076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3s9fcw/revision/2#:~:text=A%20job%20analysis%20is%20important,be%20redistributed%20to%20other%20staff." TargetMode="External"/><Relationship Id="rId2" Type="http://schemas.openxmlformats.org/officeDocument/2006/relationships/hyperlink" Target="https://www.tescoplc.com/investors/reports-results-and-presentations/annual-report-2023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ipd.org/uk/topics/learning-development/" TargetMode="External"/><Relationship Id="rId4" Type="http://schemas.openxmlformats.org/officeDocument/2006/relationships/hyperlink" Target="https://uk.indeed.com/career-advice/career-development/job-description-benefits#:~:text=Job%20descriptions%20list%20qualifications%20such,to%20determine%20a%20person's%20compensation.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onlinelibrary.wiley.com/doi/full/10.1002/9781118784235.eelt0155" TargetMode="External"/><Relationship Id="rId2" Type="http://schemas.openxmlformats.org/officeDocument/2006/relationships/hyperlink" Target="https://www.employment-studies.co.uk/system/files/resources/files/323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earningfromexperience.com/downloads/research-library/experiential-learning-theory.pdf" TargetMode="External"/><Relationship Id="rId4" Type="http://schemas.openxmlformats.org/officeDocument/2006/relationships/hyperlink" Target="https://www.structural-learning.com/post/cognitivism-learning-theor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9AFC3-4469-E6E7-6F0D-51972EC774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4086" y="757217"/>
            <a:ext cx="9144000" cy="2387600"/>
          </a:xfrm>
        </p:spPr>
        <p:txBody>
          <a:bodyPr>
            <a:normAutofit/>
          </a:bodyPr>
          <a:lstStyle/>
          <a:p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13E999-9DD2-EDB6-8CE6-1CB8FFF3AE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085" y="2824224"/>
            <a:ext cx="10104699" cy="3379808"/>
          </a:xfrm>
        </p:spPr>
        <p:txBody>
          <a:bodyPr>
            <a:normAutofit/>
          </a:bodyPr>
          <a:lstStyle/>
          <a:p>
            <a:endParaRPr lang="en-US" sz="1100" dirty="0"/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Student Name : Irum Sher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Student ID: 2422703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Module Code: LCLM5002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Module Name : Developing and Managing Individuals and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Teams.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Lecturer Name : Sukhpreet</a:t>
            </a:r>
          </a:p>
          <a:p>
            <a:endParaRPr lang="en-US" sz="1100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26AE81-EF34-4634-93CA-C3DBC52CBCAF}"/>
              </a:ext>
            </a:extLst>
          </p:cNvPr>
          <p:cNvSpPr txBox="1"/>
          <p:nvPr/>
        </p:nvSpPr>
        <p:spPr>
          <a:xfrm>
            <a:off x="2233914" y="2085560"/>
            <a:ext cx="72110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Employee Recruitment and Development</a:t>
            </a:r>
          </a:p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.Human Resource Management </a:t>
            </a:r>
          </a:p>
          <a:p>
            <a:pPr algn="ctr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UK Tesco </a:t>
            </a:r>
          </a:p>
          <a:p>
            <a:pPr algn="ctr"/>
            <a:endParaRPr lang="en-US" dirty="0"/>
          </a:p>
        </p:txBody>
      </p:sp>
      <p:pic>
        <p:nvPicPr>
          <p:cNvPr id="8" name="Picture 7" descr="A red and blue text on a black background&#10;&#10;AI-generated content may be incorrect.">
            <a:extLst>
              <a:ext uri="{FF2B5EF4-FFF2-40B4-BE49-F238E27FC236}">
                <a16:creationId xmlns:a16="http://schemas.microsoft.com/office/drawing/2014/main" id="{DCCA7B89-2BF8-CFD0-01A5-B6DA3F5DF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938832" y="526777"/>
            <a:ext cx="5801192" cy="126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028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836C80-DC8B-B680-EAD5-5456825C1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>
                <a:latin typeface="Arial" panose="020B0604020202020204" pitchFamily="34" charset="0"/>
                <a:cs typeface="Arial" panose="020B0604020202020204" pitchFamily="34" charset="0"/>
              </a:rPr>
              <a:t>Table of contents 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FDE47-3B91-F356-3428-754DA11A96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3.    Introduction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Tesco overview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Recruitment process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Job analysis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Job description 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person specification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Learning and development needs in tesco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Behaviourist learning theory 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Cognitivist learning theory 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Humanist/experiential learning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</a:p>
          <a:p>
            <a:pPr marL="457200" indent="-457200">
              <a:buAutoNum type="arabicPeriod" startAt="4"/>
            </a:pPr>
            <a:r>
              <a:rPr lang="en-US" sz="900"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</a:p>
          <a:p>
            <a:pPr marL="0" indent="0">
              <a:buNone/>
            </a:pPr>
            <a:endParaRPr lang="en-US" sz="900"/>
          </a:p>
        </p:txBody>
      </p:sp>
      <p:pic>
        <p:nvPicPr>
          <p:cNvPr id="5" name="Picture 4" descr="A building with a sign on it&#10;&#10;AI-generated content may be incorrect.">
            <a:extLst>
              <a:ext uri="{FF2B5EF4-FFF2-40B4-BE49-F238E27FC236}">
                <a16:creationId xmlns:a16="http://schemas.microsoft.com/office/drawing/2014/main" id="{674C4AB9-A9A3-2346-F12C-33628A517E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1325" r="3448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9E37EF-4CD4-297B-5136-D839F857F3D7}"/>
              </a:ext>
            </a:extLst>
          </p:cNvPr>
          <p:cNvSpPr txBox="1"/>
          <p:nvPr/>
        </p:nvSpPr>
        <p:spPr>
          <a:xfrm>
            <a:off x="9759924" y="6657945"/>
            <a:ext cx="243207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3" tooltip="https://www.geograph.org.uk/photo/167607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US" sz="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645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1F629-DC26-16E4-3C74-3D31A24EF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97CEF-3137-31EB-BB59-E2200635A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Human resource management is important for managing employees within an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an HR professional, I help with training, recruitment and staff performance, I also deal with staff concerns and issues at the workplace and ensure the company follows employment regulations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637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35EC7F-B7E6-81CE-706E-E18A6F1DC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Tesco 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1620F-3B46-2DCD-FBB4-7606BFF7F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Tesco is one of the largest supermarket retailers in the united kingdom.</a:t>
            </a:r>
          </a:p>
          <a:p>
            <a:pPr marL="0" indent="0">
              <a:buNone/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The supermarket was established in 1919 by Jack Cohen and its headquarters are located in Welwyn Garden City.</a:t>
            </a:r>
          </a:p>
          <a:p>
            <a:pPr marL="0" indent="0">
              <a:buNone/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Tesco operates over 4,600 stores globally and employes a large workforce across the UK.</a:t>
            </a:r>
          </a:p>
          <a:p>
            <a:pPr marL="0" indent="0">
              <a:buNone/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i="1">
                <a:latin typeface="Arial" panose="020B0604020202020204" pitchFamily="34" charset="0"/>
                <a:cs typeface="Arial" panose="020B0604020202020204" pitchFamily="34" charset="0"/>
              </a:rPr>
              <a:t>Tesco PLC, 2025)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/>
          </a:p>
        </p:txBody>
      </p:sp>
      <p:pic>
        <p:nvPicPr>
          <p:cNvPr id="5" name="Picture 4" descr="Rows of shopping trolleys">
            <a:extLst>
              <a:ext uri="{FF2B5EF4-FFF2-40B4-BE49-F238E27FC236}">
                <a16:creationId xmlns:a16="http://schemas.microsoft.com/office/drawing/2014/main" id="{D9D4FEB0-7F72-88BD-58ED-8919121A5C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978" r="17633" b="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5290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12D3B-1F5E-4ABC-450B-4EA475E3A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Recruitment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433F1-8A11-A82E-B605-B6B3EDCFF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Job vacancies are identified in the company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job analysis is carried out to understand the role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job description and person specifications are created to outline the role and skills required for the ideal candidate.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vacancy is then advertised and applicants are shortlisted based on the set  criteria.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Finally, interviews are carried out to assess the applicants and choose the most suitable individual for the job. (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BBC Bitesize, no date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996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812441-4504-CA18-B52B-3595266CA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>
                <a:latin typeface="Arial" panose="020B0604020202020204" pitchFamily="34" charset="0"/>
                <a:cs typeface="Arial" panose="020B0604020202020204" pitchFamily="34" charset="0"/>
              </a:rPr>
              <a:t>Job analysis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8521C-8853-ABDB-1432-A0F259818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The job role is reviewed to understand its responsibilities and requirements.</a:t>
            </a:r>
          </a:p>
          <a:p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The required skills, knowledge and experience are identified.</a:t>
            </a:r>
          </a:p>
          <a:p>
            <a:pPr marL="0" indent="0">
              <a:buNone/>
            </a:pPr>
            <a:endParaRPr lang="en-US" sz="17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Tesco store assistant:</a:t>
            </a:r>
          </a:p>
          <a:p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Customer service abilities.</a:t>
            </a:r>
          </a:p>
          <a:p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Good communication skills.</a:t>
            </a:r>
          </a:p>
          <a:p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Ability to work in a team.</a:t>
            </a:r>
          </a:p>
          <a:p>
            <a:pPr marL="0" indent="0">
              <a:buNone/>
            </a:pPr>
            <a:r>
              <a:rPr lang="en-US" sz="170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700" i="1">
                <a:latin typeface="Arial" panose="020B0604020202020204" pitchFamily="34" charset="0"/>
                <a:cs typeface="Arial" panose="020B0604020202020204" pitchFamily="34" charset="0"/>
              </a:rPr>
              <a:t>Indeed Editorial team, 2025)</a:t>
            </a:r>
            <a:endParaRPr lang="en-US" sz="1700" i="1"/>
          </a:p>
          <a:p>
            <a:pPr marL="0" indent="0">
              <a:buNone/>
            </a:pPr>
            <a:endParaRPr lang="en-US" sz="17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DC5B2E-1300-1FE2-8956-5DC775B17A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10" r="32769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01466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DF1045-B73D-02AE-0E94-CE090F484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>
                <a:latin typeface="Arial" panose="020B0604020202020204" pitchFamily="34" charset="0"/>
                <a:cs typeface="Arial" panose="020B0604020202020204" pitchFamily="34" charset="0"/>
              </a:rPr>
              <a:t>Job Description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26102-3274-86F7-7C14-02E79129AC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A job description is developed to outline the: 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Job title 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Key duties and responsibilities 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Working hours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Salary 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Assist customers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Operate the tills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Maintaining the store standards.</a:t>
            </a: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this provides clear expectations for employees  (CIPD, 2023)</a:t>
            </a:r>
          </a:p>
        </p:txBody>
      </p:sp>
    </p:spTree>
    <p:extLst>
      <p:ext uri="{BB962C8B-B14F-4D97-AF65-F5344CB8AC3E}">
        <p14:creationId xmlns:p14="http://schemas.microsoft.com/office/powerpoint/2010/main" val="803337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E2E6CE-B4C4-86BD-6A76-0491C9142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US" sz="3400">
                <a:latin typeface="Arial" panose="020B0604020202020204" pitchFamily="34" charset="0"/>
                <a:cs typeface="Arial" panose="020B0604020202020204" pitchFamily="34" charset="0"/>
              </a:rPr>
              <a:t>Person Specification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CED4C-C002-F54B-2B57-DDC8FD17B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The requirements for the ideal candidate are identified, including: </a:t>
            </a:r>
          </a:p>
          <a:p>
            <a:pPr marL="0" indent="0">
              <a:buNone/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skills such as communication and teamwork.</a:t>
            </a:r>
          </a:p>
          <a:p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Relevant experience ideally in a similar organization.</a:t>
            </a:r>
          </a:p>
          <a:p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Qualification</a:t>
            </a:r>
          </a:p>
          <a:p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Personal attributes</a:t>
            </a:r>
          </a:p>
          <a:p>
            <a:pPr marL="0" indent="0">
              <a:buNone/>
            </a:pPr>
            <a:endParaRPr lang="en-US" sz="15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500">
                <a:latin typeface="Arial" panose="020B0604020202020204" pitchFamily="34" charset="0"/>
                <a:cs typeface="Arial" panose="020B0604020202020204" pitchFamily="34" charset="0"/>
              </a:rPr>
              <a:t>This helps ensure the most suitable candidate is selected </a:t>
            </a:r>
            <a:r>
              <a:rPr lang="en-US" sz="1500" i="1">
                <a:latin typeface="Arial" panose="020B0604020202020204" pitchFamily="34" charset="0"/>
                <a:cs typeface="Arial" panose="020B0604020202020204" pitchFamily="34" charset="0"/>
              </a:rPr>
              <a:t>(Fisher et al.,2021)</a:t>
            </a:r>
          </a:p>
          <a:p>
            <a:pPr marL="0" indent="0">
              <a:buNone/>
            </a:pPr>
            <a:endParaRPr lang="en-US" sz="1500"/>
          </a:p>
          <a:p>
            <a:endParaRPr lang="en-US" sz="1500"/>
          </a:p>
        </p:txBody>
      </p:sp>
      <p:pic>
        <p:nvPicPr>
          <p:cNvPr id="5" name="Picture 4" descr="Person holding a puzzle piece">
            <a:extLst>
              <a:ext uri="{FF2B5EF4-FFF2-40B4-BE49-F238E27FC236}">
                <a16:creationId xmlns:a16="http://schemas.microsoft.com/office/drawing/2014/main" id="{74649ABF-BDEC-D44F-97BD-B3D2EE5838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159" r="15834" b="-1"/>
          <a:stretch>
            <a:fillRect/>
          </a:stretch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8219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7DDDA0-D5EA-C210-1992-3E9B65DD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Learning and development needs in tesco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24895-351C-50A8-2F5C-78095FD87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81943"/>
            <a:ext cx="10168128" cy="36950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The training needs of employees are identified for example, a new store assistant may have limited experience in:</a:t>
            </a:r>
          </a:p>
          <a:p>
            <a:pPr marL="0" indent="0">
              <a:buNone/>
            </a:pPr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Customer service 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Communications 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Operating tills </a:t>
            </a:r>
          </a:p>
          <a:p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Training is important to improve employee performance 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</a:rPr>
              <a:t>(Institute For Employment Studies, no date)</a:t>
            </a:r>
          </a:p>
        </p:txBody>
      </p:sp>
    </p:spTree>
    <p:extLst>
      <p:ext uri="{BB962C8B-B14F-4D97-AF65-F5344CB8AC3E}">
        <p14:creationId xmlns:p14="http://schemas.microsoft.com/office/powerpoint/2010/main" val="2233269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ABD3AB-237F-1EB5-B729-3793C11CF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>
                <a:latin typeface="Arial" panose="020B0604020202020204" pitchFamily="34" charset="0"/>
                <a:cs typeface="Arial" panose="020B0604020202020204" pitchFamily="34" charset="0"/>
              </a:rPr>
              <a:t>Behaviourist learning theory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2D0CA-F776-27AE-839F-47264AF0E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Learning takes place through repeated practice and reinforcements.</a:t>
            </a: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Giving good feedback and rewards are used to improve the employees performance.</a:t>
            </a:r>
          </a:p>
          <a:p>
            <a:pPr marL="0" indent="0">
              <a:buNone/>
            </a:pPr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Continuous practice of customer service skills.</a:t>
            </a:r>
          </a:p>
          <a:p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Giving positive feedback when employees are performing well can improve employees behaviour and performance. (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</a:rPr>
              <a:t>Reimann,2018)</a:t>
            </a:r>
            <a:endParaRPr lang="en-US" sz="2200" i="1"/>
          </a:p>
        </p:txBody>
      </p:sp>
    </p:spTree>
    <p:extLst>
      <p:ext uri="{BB962C8B-B14F-4D97-AF65-F5344CB8AC3E}">
        <p14:creationId xmlns:p14="http://schemas.microsoft.com/office/powerpoint/2010/main" val="831027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2F99DF-A07C-FFA8-FE69-ED377E636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/>
              <a:t>Cognitivist learning 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DDDFA-9B63-C12F-FFD2-095CAE802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Cognitivist learning theory focuses on how individuals think, understand and process information.</a:t>
            </a:r>
          </a:p>
          <a:p>
            <a:pPr marL="0" indent="0">
              <a:buNone/>
            </a:pPr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Learning is encouraged through gaining knowledge and solving problems for example, training employees to manage customer complaints effectively and supporting the employees decision making skills </a:t>
            </a:r>
          </a:p>
          <a:p>
            <a:pPr marL="0" indent="0">
              <a:buNone/>
            </a:pPr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This enables staff to understand their job role better 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</a:rPr>
              <a:t>(Main, 2022)</a:t>
            </a:r>
          </a:p>
          <a:p>
            <a:pPr marL="0" indent="0">
              <a:buNone/>
            </a:pP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2288777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8D73E1-2267-0780-460B-CC0B1806B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200"/>
              <a:t>Humanist/Experiential learning </a:t>
            </a:r>
            <a:br>
              <a:rPr lang="en-US" sz="4200"/>
            </a:br>
            <a:endParaRPr lang="en-US" sz="42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FB0C8-3584-4827-52B9-B831E0A8A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Humanist/experiential learning focuses on learning through practical experience and reflection. </a:t>
            </a: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Employees gain skills by carrying out practical tasks, which helps buld their confidence. </a:t>
            </a:r>
            <a:r>
              <a:rPr lang="en-US" sz="2200" i="1">
                <a:latin typeface="Arial" panose="020B0604020202020204" pitchFamily="34" charset="0"/>
                <a:cs typeface="Arial" panose="020B0604020202020204" pitchFamily="34" charset="0"/>
              </a:rPr>
              <a:t>(Kolb, 1999)</a:t>
            </a:r>
          </a:p>
        </p:txBody>
      </p:sp>
    </p:spTree>
    <p:extLst>
      <p:ext uri="{BB962C8B-B14F-4D97-AF65-F5344CB8AC3E}">
        <p14:creationId xmlns:p14="http://schemas.microsoft.com/office/powerpoint/2010/main" val="742022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99CAD5-17B2-A7F6-5E7F-1239A447E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/>
              <a:t>Conclusion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D7E85-4E19-62AE-DA20-AF631B66E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Effective hiring and staff development are maintained within the organization.</a:t>
            </a:r>
          </a:p>
          <a:p>
            <a:pPr marL="0" indent="0">
              <a:buNone/>
            </a:pPr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Job analysis, job descriptions, and the person specifications help in selecting the appropriate candidates </a:t>
            </a:r>
          </a:p>
          <a:p>
            <a:pPr marL="0" indent="0">
              <a:buNone/>
            </a:pPr>
            <a:endParaRPr lang="en-US" sz="2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200">
                <a:latin typeface="Arial" panose="020B0604020202020204" pitchFamily="34" charset="0"/>
                <a:cs typeface="Arial" panose="020B0604020202020204" pitchFamily="34" charset="0"/>
              </a:rPr>
              <a:t>Learning theories are used to enhance training and improve performance, which contributes to the overall success of tesco</a:t>
            </a:r>
          </a:p>
        </p:txBody>
      </p:sp>
    </p:spTree>
    <p:extLst>
      <p:ext uri="{BB962C8B-B14F-4D97-AF65-F5344CB8AC3E}">
        <p14:creationId xmlns:p14="http://schemas.microsoft.com/office/powerpoint/2010/main" val="1465889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6C2EA-7E85-1319-A09F-E1FDD8D97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698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8A329-A47A-E7FF-880A-BC86387B70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6996"/>
            <a:ext cx="10515600" cy="56600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Tesco (2023)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Annual report.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https://www.tescoplc.com/investors/reports-results-and-presentations/annual-report-2023/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(Accessed on 18</a:t>
            </a:r>
            <a:r>
              <a:rPr 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march 2026).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BBC Bitesize (no date)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Recruitement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and selection.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Available at: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https://www.bbc.co.uk/bitesize/guides/z3s9fcw/revision/2 - :~:text=A job analysis is important,be redistributed to other staff.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Accessed on 18</a:t>
            </a:r>
            <a:r>
              <a:rPr 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march 2026).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Indeed Editorial Team (2025)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Job description benefits (how to write one plus tips).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https://uk.indeed.com/career-advice/career-development/job-description-benefits - :~:text=Job descriptions list qualifications such,to determine a person's compensation.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(Accessed on 18</a:t>
            </a:r>
            <a:r>
              <a:rPr 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march 2026)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CIPD (2023)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Recruitment and learning  and development.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https://www.cipd.org/uk/topics/learning-development/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(Accessed on 18</a:t>
            </a:r>
            <a:r>
              <a:rPr 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march 2026).</a:t>
            </a:r>
          </a:p>
          <a:p>
            <a:pPr marL="0" indent="0">
              <a:buNone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Fisher,E.,Thomas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R.S., Higgins, M.K Williams, C.J., Choi, I. and McCauley, L.A. (2021)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Finding the right candidate: Developing hiring guidelines for screening applicants for clinical research coordinator positions.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  <a:hlinkClick r:id="" action="ppaction://noaction"/>
              </a:rPr>
              <a:t>file:///Finding the right candidate/ Developing hiring guidelines for screening applicants for clinical research coordinator positions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939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D6FC4-3955-FBF2-319D-B12CCE62F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Reference list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9D1A7-DFD8-78DB-EAB0-4086E139E7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Institute for Employment Studies (no date)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Trading skills for sales assistants.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://www.employment-studies.co.uk/system/files/resources/files/323.pdf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(Accessed on 18</a:t>
            </a:r>
            <a:r>
              <a:rPr lang="en-US" sz="20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march 2026).</a:t>
            </a:r>
          </a:p>
          <a:p>
            <a:pPr marL="0" indent="0">
              <a:buNone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Reimann,A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(2018)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Behaviourist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learning theory.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https://onlinelibrary.wiley.com/doi/full/10.1002/9781118784235.eelt0155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.(Accessed on 18th march 2026).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Main, P. (2022)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Cognitivism: how cognitive learning theory shapes teaching.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https://www.structural-learning.com/post/cognitivism-learning-theories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Kolb,D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(1999)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Experiential learning theory.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https://learningfromexperience.com/downloads/research-library/experiential-learning-theory.pdf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(Accessed on 18th march 2026).</a:t>
            </a: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789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1048</Words>
  <Application>Microsoft Macintosh PowerPoint</Application>
  <PresentationFormat>Widescreen</PresentationFormat>
  <Paragraphs>116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 </vt:lpstr>
      <vt:lpstr>Table of contents </vt:lpstr>
      <vt:lpstr>Introduction </vt:lpstr>
      <vt:lpstr>Tesco overview </vt:lpstr>
      <vt:lpstr>Recruitment process </vt:lpstr>
      <vt:lpstr>Job analysis</vt:lpstr>
      <vt:lpstr>Job Description</vt:lpstr>
      <vt:lpstr>Person Specification </vt:lpstr>
      <vt:lpstr>Learning and development needs in tesco </vt:lpstr>
      <vt:lpstr>Behaviourist learning theory </vt:lpstr>
      <vt:lpstr>Cognitivist learning </vt:lpstr>
      <vt:lpstr>Humanist/Experiential learning  </vt:lpstr>
      <vt:lpstr>Conclusion</vt:lpstr>
      <vt:lpstr>Reference list </vt:lpstr>
      <vt:lpstr>Reference list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Irum Sher (2422703)</dc:creator>
  <cp:lastModifiedBy>Irum Sher (2422703)</cp:lastModifiedBy>
  <cp:revision>3</cp:revision>
  <dcterms:created xsi:type="dcterms:W3CDTF">2026-03-12T09:31:21Z</dcterms:created>
  <dcterms:modified xsi:type="dcterms:W3CDTF">2026-03-19T10:17:20Z</dcterms:modified>
</cp:coreProperties>
</file>