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sldIdLst>
    <p:sldId id="257" r:id="rId2"/>
    <p:sldId id="259" r:id="rId3"/>
    <p:sldId id="260" r:id="rId4"/>
    <p:sldId id="261" r:id="rId5"/>
    <p:sldId id="262" r:id="rId6"/>
    <p:sldId id="263" r:id="rId7"/>
    <p:sldId id="264" r:id="rId8"/>
    <p:sldId id="289" r:id="rId9"/>
    <p:sldId id="284" r:id="rId10"/>
    <p:sldId id="290" r:id="rId11"/>
    <p:sldId id="285" r:id="rId12"/>
    <p:sldId id="291" r:id="rId13"/>
    <p:sldId id="287" r:id="rId14"/>
    <p:sldId id="288"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6"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D5CC23-8DA7-48EF-B081-AB00DC5298C7}" type="datetimeFigureOut">
              <a:rPr lang="en-GB" smtClean="0"/>
              <a:t>10/09/2019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BC0F06-CC30-46E3-B19E-EFC5972C453F}" type="slidenum">
              <a:rPr lang="en-GB" smtClean="0"/>
              <a:t>‹#›</a:t>
            </a:fld>
            <a:endParaRPr lang="en-GB"/>
          </a:p>
        </p:txBody>
      </p:sp>
    </p:spTree>
    <p:extLst>
      <p:ext uri="{BB962C8B-B14F-4D97-AF65-F5344CB8AC3E}">
        <p14:creationId xmlns:p14="http://schemas.microsoft.com/office/powerpoint/2010/main" val="1999451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fld id="{3486579E-6EEA-4C66-9CCD-5392DDBF4DEB}" type="slidenum">
              <a:rPr lang="en-GB" altLang="en-US" sz="1200"/>
              <a:pPr eaLnBrk="1" hangingPunct="1"/>
              <a:t>18</a:t>
            </a:fld>
            <a:endParaRPr lang="en-GB" altLang="en-US" sz="1200"/>
          </a:p>
        </p:txBody>
      </p:sp>
      <p:sp>
        <p:nvSpPr>
          <p:cNvPr id="31747" name="Rectangle 2"/>
          <p:cNvSpPr>
            <a:spLocks noGrp="1" noRot="1" noChangeAspect="1" noChangeArrowheads="1" noTextEdit="1"/>
          </p:cNvSpPr>
          <p:nvPr>
            <p:ph type="sldImg"/>
          </p:nvPr>
        </p:nvSpPr>
        <p:spPr>
          <a:xfrm>
            <a:off x="387350" y="687388"/>
            <a:ext cx="6086475" cy="3425825"/>
          </a:xfrm>
          <a:ln/>
        </p:spPr>
      </p:sp>
      <p:sp>
        <p:nvSpPr>
          <p:cNvPr id="31748" name="Rectangle 3"/>
          <p:cNvSpPr>
            <a:spLocks noGrp="1" noChangeArrowheads="1"/>
          </p:cNvSpPr>
          <p:nvPr>
            <p:ph type="body" idx="1"/>
          </p:nvPr>
        </p:nvSpPr>
        <p:spPr>
          <a:xfrm>
            <a:off x="686118" y="4344110"/>
            <a:ext cx="5485765" cy="411248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latin typeface="Comic Sans MS" pitchFamily="66" charset="0"/>
              </a:rPr>
              <a:t>Trainer Notes</a:t>
            </a:r>
          </a:p>
          <a:p>
            <a:endParaRPr lang="en-GB" altLang="en-US" smtClean="0">
              <a:latin typeface="Comic Sans MS" pitchFamily="66" charset="0"/>
            </a:endParaRPr>
          </a:p>
          <a:p>
            <a:r>
              <a:rPr lang="en-GB" altLang="en-US" b="1" smtClean="0">
                <a:latin typeface="Comic Sans MS" pitchFamily="66" charset="0"/>
              </a:rPr>
              <a:t>Click to bring in the words</a:t>
            </a:r>
          </a:p>
          <a:p>
            <a:endParaRPr lang="en-GB" altLang="en-US" b="1" smtClean="0">
              <a:latin typeface="Comic Sans MS" pitchFamily="66" charset="0"/>
            </a:endParaRPr>
          </a:p>
          <a:p>
            <a:r>
              <a:rPr lang="en-GB" altLang="en-US" smtClean="0">
                <a:latin typeface="Comic Sans MS" pitchFamily="66" charset="0"/>
              </a:rPr>
              <a:t>This slide should reinforce/ confirm the responses from practitioners.</a:t>
            </a:r>
          </a:p>
          <a:p>
            <a:endParaRPr lang="en-GB" altLang="en-US" smtClean="0">
              <a:latin typeface="Comic Sans MS" pitchFamily="66" charset="0"/>
            </a:endParaRPr>
          </a:p>
          <a:p>
            <a:r>
              <a:rPr lang="en-GB" altLang="en-US" b="1" smtClean="0">
                <a:latin typeface="Comic Sans MS" pitchFamily="66" charset="0"/>
              </a:rPr>
              <a:t>Follow this slide by saying:</a:t>
            </a:r>
          </a:p>
          <a:p>
            <a:r>
              <a:rPr lang="en-GB" altLang="en-US" smtClean="0">
                <a:latin typeface="Comic Sans MS" pitchFamily="66" charset="0"/>
              </a:rPr>
              <a:t>If we agree that children learn in all these different ways we need to ensure that we provide these opportunities for children.</a:t>
            </a:r>
          </a:p>
          <a:p>
            <a:endParaRPr lang="en-GB" altLang="en-US" smtClean="0">
              <a:latin typeface="Comic Sans MS" pitchFamily="66" charset="0"/>
            </a:endParaRPr>
          </a:p>
          <a:p>
            <a:r>
              <a:rPr lang="en-GB" altLang="en-US" smtClean="0">
                <a:latin typeface="Comic Sans MS" pitchFamily="66" charset="0"/>
              </a:rPr>
              <a:t>The key is in the Learning Environment we create for children.</a:t>
            </a:r>
          </a:p>
          <a:p>
            <a:endParaRPr lang="en-GB" altLang="en-US" smtClean="0">
              <a:latin typeface="Comic Sans MS" pitchFamily="66" charset="0"/>
            </a:endParaRPr>
          </a:p>
          <a:p>
            <a:r>
              <a:rPr lang="en-GB" altLang="en-US" smtClean="0">
                <a:latin typeface="Comic Sans MS" pitchFamily="66" charset="0"/>
              </a:rPr>
              <a:t>How do we achieve this?</a:t>
            </a:r>
          </a:p>
          <a:p>
            <a:endParaRPr lang="en-GB" altLang="en-US" smtClean="0">
              <a:latin typeface="Comic Sans MS" pitchFamily="66" charset="0"/>
            </a:endParaRPr>
          </a:p>
          <a:p>
            <a:r>
              <a:rPr lang="en-GB" altLang="en-US" smtClean="0">
                <a:latin typeface="Comic Sans MS" pitchFamily="66" charset="0"/>
              </a:rPr>
              <a:t>Find out in Session 2.</a:t>
            </a:r>
          </a:p>
          <a:p>
            <a:endParaRPr lang="en-GB" altLang="en-US" smtClean="0">
              <a:latin typeface="Comic Sans MS" pitchFamily="66" charset="0"/>
            </a:endParaRPr>
          </a:p>
        </p:txBody>
      </p:sp>
    </p:spTree>
    <p:extLst>
      <p:ext uri="{BB962C8B-B14F-4D97-AF65-F5344CB8AC3E}">
        <p14:creationId xmlns:p14="http://schemas.microsoft.com/office/powerpoint/2010/main" val="2503146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fld id="{1B0F76D2-CF91-40AE-ADB4-311869BD8B98}" type="slidenum">
              <a:rPr lang="en-GB" altLang="en-US" sz="1200"/>
              <a:pPr eaLnBrk="1" hangingPunct="1"/>
              <a:t>22</a:t>
            </a:fld>
            <a:endParaRPr lang="en-GB" altLang="en-US" sz="1200"/>
          </a:p>
        </p:txBody>
      </p:sp>
      <p:sp>
        <p:nvSpPr>
          <p:cNvPr id="27651" name="Rectangle 2"/>
          <p:cNvSpPr>
            <a:spLocks noGrp="1" noRot="1" noChangeAspect="1" noChangeArrowheads="1" noTextEdit="1"/>
          </p:cNvSpPr>
          <p:nvPr>
            <p:ph type="sldImg"/>
          </p:nvPr>
        </p:nvSpPr>
        <p:spPr>
          <a:xfrm>
            <a:off x="92075" y="744538"/>
            <a:ext cx="6613525" cy="3722687"/>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Comic Sans MS" pitchFamily="66" charset="0"/>
              </a:rPr>
              <a:t>First hand experiences – castell </a:t>
            </a:r>
            <a:r>
              <a:rPr lang="en-GB" altLang="en-US" dirty="0" err="1" smtClean="0">
                <a:latin typeface="Comic Sans MS" pitchFamily="66" charset="0"/>
              </a:rPr>
              <a:t>henllys</a:t>
            </a:r>
            <a:endParaRPr lang="en-GB" altLang="en-US" dirty="0" smtClean="0">
              <a:latin typeface="Comic Sans MS" pitchFamily="66" charset="0"/>
            </a:endParaRPr>
          </a:p>
          <a:p>
            <a:r>
              <a:rPr lang="en-GB" altLang="en-US" dirty="0" smtClean="0">
                <a:latin typeface="Comic Sans MS" pitchFamily="66" charset="0"/>
              </a:rPr>
              <a:t>Free flow play is when </a:t>
            </a:r>
            <a:r>
              <a:rPr lang="en-GB" altLang="en-US" dirty="0" err="1" smtClean="0">
                <a:latin typeface="Comic Sans MS" pitchFamily="66" charset="0"/>
              </a:rPr>
              <a:t>ch</a:t>
            </a:r>
            <a:r>
              <a:rPr lang="en-GB" altLang="en-US" dirty="0" smtClean="0">
                <a:latin typeface="Comic Sans MS" pitchFamily="66" charset="0"/>
              </a:rPr>
              <a:t> can use experience of ideas, feelings, relationships and movement and apply them with control, competence and mastery.</a:t>
            </a:r>
          </a:p>
          <a:p>
            <a:r>
              <a:rPr lang="en-GB" altLang="en-US" dirty="0" smtClean="0">
                <a:latin typeface="Comic Sans MS" pitchFamily="66" charset="0"/>
              </a:rPr>
              <a:t>Can they think of examples of some of these? </a:t>
            </a:r>
          </a:p>
          <a:p>
            <a:r>
              <a:rPr lang="en-GB" altLang="en-US" dirty="0" smtClean="0">
                <a:latin typeface="Comic Sans MS" pitchFamily="66" charset="0"/>
              </a:rPr>
              <a:t>Deeply involved – one child collage in school and spent half a day with it.</a:t>
            </a:r>
          </a:p>
        </p:txBody>
      </p:sp>
    </p:spTree>
    <p:extLst>
      <p:ext uri="{BB962C8B-B14F-4D97-AF65-F5344CB8AC3E}">
        <p14:creationId xmlns:p14="http://schemas.microsoft.com/office/powerpoint/2010/main" val="690682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fld id="{1B0F76D2-CF91-40AE-ADB4-311869BD8B98}" type="slidenum">
              <a:rPr lang="en-GB" altLang="en-US" sz="1200"/>
              <a:pPr eaLnBrk="1" hangingPunct="1"/>
              <a:t>23</a:t>
            </a:fld>
            <a:endParaRPr lang="en-GB" altLang="en-US" sz="1200"/>
          </a:p>
        </p:txBody>
      </p:sp>
      <p:sp>
        <p:nvSpPr>
          <p:cNvPr id="27651" name="Rectangle 2"/>
          <p:cNvSpPr>
            <a:spLocks noGrp="1" noRot="1" noChangeAspect="1" noChangeArrowheads="1" noTextEdit="1"/>
          </p:cNvSpPr>
          <p:nvPr>
            <p:ph type="sldImg"/>
          </p:nvPr>
        </p:nvSpPr>
        <p:spPr>
          <a:xfrm>
            <a:off x="92075" y="744538"/>
            <a:ext cx="6613525" cy="3722687"/>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Comic Sans MS" pitchFamily="66" charset="0"/>
              </a:rPr>
              <a:t>Free flow play is when ch can use experience of ideas, feelings, relationships and movement and apply them with control, competence and mastery.</a:t>
            </a:r>
          </a:p>
        </p:txBody>
      </p:sp>
    </p:spTree>
    <p:extLst>
      <p:ext uri="{BB962C8B-B14F-4D97-AF65-F5344CB8AC3E}">
        <p14:creationId xmlns:p14="http://schemas.microsoft.com/office/powerpoint/2010/main" val="290148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10/09/2019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10/09/2019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10/09/2019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10/09/2019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10/09/2019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10/09/2019</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10/09/2019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1N__NLohTU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estyn.llyw.cymru/best-practice/medrau-bywyd-disgyblion-yn-datblygu-o%E2%80%99u-gwaith-cymunedol?_ga=2.21155384.2089095764.1499327881-1311367450.1479476119" TargetMode="External"/><Relationship Id="rId2" Type="http://schemas.openxmlformats.org/officeDocument/2006/relationships/hyperlink" Target="https://www.estyn.llyw.cymru/best-practice/dysgu-yn-yr-awyr-agored-ar-y-traeth?_ga=2.97036700.2089095764.1499327881-1311367450.1479476119" TargetMode="External"/><Relationship Id="rId1" Type="http://schemas.openxmlformats.org/officeDocument/2006/relationships/slideLayout" Target="../slideLayouts/slideLayout4.xml"/><Relationship Id="rId5" Type="http://schemas.openxmlformats.org/officeDocument/2006/relationships/hyperlink" Target="https://www.estyn.gov.wales/best-practice/pupils%E2%80%99-life-skills-develop-their-community-work" TargetMode="External"/><Relationship Id="rId4" Type="http://schemas.openxmlformats.org/officeDocument/2006/relationships/hyperlink" Target="https://www.estyn.gov.wales/best-practice/outdoor-learning-beach"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www.childrensrightswales.org.uk/uncrc-rights.aspx" TargetMode="External"/><Relationship Id="rId2" Type="http://schemas.openxmlformats.org/officeDocument/2006/relationships/hyperlink" Target="http://www.englishoutdoorcouncil.org/benefits.of.outdoor.learning.html"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ithacachildrensgarden.org/visit-the-garden/about-the-garden/hands-on-nature-anarchy-zone/" TargetMode="External"/><Relationship Id="rId7" Type="http://schemas.openxmlformats.org/officeDocument/2006/relationships/hyperlink" Target="https://sonocarina.wordpress.com/2012/07/02/children-at-play-morroco-happy-monday-happy-new-week/" TargetMode="External"/><Relationship Id="rId2" Type="http://schemas.openxmlformats.org/officeDocument/2006/relationships/hyperlink" Target="https://www.fascol.com/scooter-foster-the-childrens-social-skills/13024763-two-children-are-playing-on-the-floor-together-isolated-on-the-white-background-stock-photo/" TargetMode="External"/><Relationship Id="rId1" Type="http://schemas.openxmlformats.org/officeDocument/2006/relationships/slideLayout" Target="../slideLayouts/slideLayout2.xml"/><Relationship Id="rId6" Type="http://schemas.openxmlformats.org/officeDocument/2006/relationships/hyperlink" Target="https://www.sciencenews.org/article/kids-play-fantasy-reality" TargetMode="External"/><Relationship Id="rId5" Type="http://schemas.openxmlformats.org/officeDocument/2006/relationships/hyperlink" Target="https://www.nytimes.com/2008/12/05/world/asia/05canals.html" TargetMode="External"/><Relationship Id="rId4" Type="http://schemas.openxmlformats.org/officeDocument/2006/relationships/hyperlink" Target="https://lovehaswon.org/archeia-charity-the-importance-of-pl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Dysgu yn yr 21ain </a:t>
            </a:r>
            <a:r>
              <a:rPr lang="cy-GB" dirty="0" smtClean="0"/>
              <a:t>Ganrif</a:t>
            </a:r>
            <a:r>
              <a:rPr lang="cy-GB" b="1" dirty="0" smtClean="0"/>
              <a:t/>
            </a:r>
            <a:br>
              <a:rPr lang="cy-GB" b="1" dirty="0" smtClean="0"/>
            </a:br>
            <a:r>
              <a:rPr lang="en-GB" dirty="0" smtClean="0"/>
              <a:t>21</a:t>
            </a:r>
            <a:r>
              <a:rPr lang="en-GB" baseline="30000" dirty="0" smtClean="0"/>
              <a:t>st</a:t>
            </a:r>
            <a:r>
              <a:rPr lang="en-GB" dirty="0" smtClean="0"/>
              <a:t> Century Learning</a:t>
            </a:r>
            <a:br>
              <a:rPr lang="en-GB" dirty="0" smtClean="0"/>
            </a:br>
            <a:r>
              <a:rPr lang="en-GB" dirty="0" smtClean="0"/>
              <a:t> </a:t>
            </a:r>
            <a:endParaRPr lang="en-GB" dirty="0"/>
          </a:p>
        </p:txBody>
      </p:sp>
      <p:sp>
        <p:nvSpPr>
          <p:cNvPr id="3" name="Subtitle 2"/>
          <p:cNvSpPr>
            <a:spLocks noGrp="1"/>
          </p:cNvSpPr>
          <p:nvPr>
            <p:ph type="subTitle" idx="1"/>
          </p:nvPr>
        </p:nvSpPr>
        <p:spPr/>
        <p:txBody>
          <a:bodyPr>
            <a:normAutofit/>
          </a:bodyPr>
          <a:lstStyle/>
          <a:p>
            <a:r>
              <a:rPr lang="en-GB" sz="2400" b="1" dirty="0" smtClean="0"/>
              <a:t>ECES4002/C</a:t>
            </a:r>
          </a:p>
          <a:p>
            <a:r>
              <a:rPr lang="en-GB" sz="2400" b="1" dirty="0" err="1" smtClean="0"/>
              <a:t>Darlith</a:t>
            </a:r>
            <a:r>
              <a:rPr lang="en-GB" sz="2400" b="1" dirty="0" smtClean="0"/>
              <a:t> 6 / Lecture 6</a:t>
            </a:r>
            <a:endParaRPr lang="en-GB" sz="2400" dirty="0"/>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Deilliannau</a:t>
            </a:r>
            <a:r>
              <a:rPr lang="en-GB" dirty="0" smtClean="0"/>
              <a:t> </a:t>
            </a:r>
            <a:r>
              <a:rPr lang="en-GB" dirty="0" err="1" smtClean="0"/>
              <a:t>Dysgu</a:t>
            </a:r>
            <a:r>
              <a:rPr lang="en-GB" dirty="0" smtClean="0"/>
              <a:t/>
            </a:r>
            <a:br>
              <a:rPr lang="en-GB" dirty="0" smtClean="0"/>
            </a:br>
            <a:r>
              <a:rPr lang="en-GB" dirty="0" smtClean="0"/>
              <a:t>Learning Outcomes</a:t>
            </a:r>
            <a:br>
              <a:rPr lang="en-GB" dirty="0" smtClean="0"/>
            </a:br>
            <a:endParaRPr lang="en-GB" dirty="0"/>
          </a:p>
        </p:txBody>
      </p:sp>
      <p:sp>
        <p:nvSpPr>
          <p:cNvPr id="3" name="Content Placeholder 2"/>
          <p:cNvSpPr>
            <a:spLocks noGrp="1"/>
          </p:cNvSpPr>
          <p:nvPr>
            <p:ph sz="half" idx="1"/>
          </p:nvPr>
        </p:nvSpPr>
        <p:spPr/>
        <p:txBody>
          <a:bodyPr>
            <a:normAutofit/>
          </a:bodyPr>
          <a:lstStyle/>
          <a:p>
            <a:pPr lvl="0"/>
            <a:r>
              <a:rPr lang="cy-GB" sz="2400" dirty="0" smtClean="0"/>
              <a:t>Dangos </a:t>
            </a:r>
            <a:r>
              <a:rPr lang="cy-GB" sz="2400" dirty="0"/>
              <a:t>gwybodaeth o ystod o ddamcaniaethau dysgu a deall sut maent yn dylanwadu ar arfer cyfredol ym maes addysg.</a:t>
            </a:r>
            <a:endParaRPr lang="en-GB" sz="2400" dirty="0"/>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lvl="0"/>
            <a:r>
              <a:rPr lang="en-GB" sz="2400" dirty="0" smtClean="0"/>
              <a:t>Demonstrate </a:t>
            </a:r>
            <a:r>
              <a:rPr lang="en-GB" sz="2400" dirty="0"/>
              <a:t>knowledge of a range of learning theories and understand how they influence current education practice.</a:t>
            </a:r>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Deall sut y gall yr awyr agored a chyfleoedd dysgu y tu allan i’r ysgol hwyluso datblygu a gwella gwybodaeth a sgiliau fel rhan o’r cwricwlwm a gynlluniwyd a gweithdrefnau </a:t>
            </a:r>
            <a:r>
              <a:rPr lang="cy-GB" dirty="0" smtClean="0"/>
              <a:t>asesu </a:t>
            </a:r>
            <a:endParaRPr lang="en-GB" dirty="0"/>
          </a:p>
          <a:p>
            <a:endParaRPr lang="en-GB" dirty="0"/>
          </a:p>
        </p:txBody>
      </p:sp>
      <p:sp>
        <p:nvSpPr>
          <p:cNvPr id="4" name="Content Placeholder 3"/>
          <p:cNvSpPr>
            <a:spLocks noGrp="1"/>
          </p:cNvSpPr>
          <p:nvPr>
            <p:ph sz="half" idx="2"/>
          </p:nvPr>
        </p:nvSpPr>
        <p:spPr/>
        <p:txBody>
          <a:bodyPr/>
          <a:lstStyle/>
          <a:p>
            <a:r>
              <a:rPr lang="en-GB" dirty="0"/>
              <a:t>Understand how the outdoors and out of school learning opportunities can facilitate the development and enhancement of knowledge and skills as part of planned curriculum and assessment procedures</a:t>
            </a:r>
          </a:p>
        </p:txBody>
      </p:sp>
    </p:spTree>
    <p:extLst>
      <p:ext uri="{BB962C8B-B14F-4D97-AF65-F5344CB8AC3E}">
        <p14:creationId xmlns:p14="http://schemas.microsoft.com/office/powerpoint/2010/main" val="273014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Trafod a gwerthuso cyd-destunau dysgu. </a:t>
            </a:r>
            <a:endParaRPr lang="en-GB" dirty="0"/>
          </a:p>
          <a:p>
            <a:endParaRPr lang="en-GB" dirty="0"/>
          </a:p>
        </p:txBody>
      </p:sp>
      <p:sp>
        <p:nvSpPr>
          <p:cNvPr id="4" name="Content Placeholder 3"/>
          <p:cNvSpPr>
            <a:spLocks noGrp="1"/>
          </p:cNvSpPr>
          <p:nvPr>
            <p:ph sz="half" idx="2"/>
          </p:nvPr>
        </p:nvSpPr>
        <p:spPr/>
        <p:txBody>
          <a:bodyPr/>
          <a:lstStyle/>
          <a:p>
            <a:r>
              <a:rPr lang="en-GB" dirty="0"/>
              <a:t>Discuss and evaluate learning contexts</a:t>
            </a:r>
          </a:p>
        </p:txBody>
      </p:sp>
    </p:spTree>
    <p:extLst>
      <p:ext uri="{BB962C8B-B14F-4D97-AF65-F5344CB8AC3E}">
        <p14:creationId xmlns:p14="http://schemas.microsoft.com/office/powerpoint/2010/main" val="2589640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Trefnu eu gwybodaeth a’r hyn y maent wedi’i ddysgu drwy ddefnyddio amrywiaeth o ffynonellau gwybodaeth, gan gynnwys </a:t>
            </a:r>
            <a:r>
              <a:rPr lang="cy-GB" dirty="0" err="1"/>
              <a:t>TGCh</a:t>
            </a:r>
            <a:r>
              <a:rPr lang="cy-GB" dirty="0"/>
              <a:t>, a chyflwyno’u gwaith ar y lefel briodol</a:t>
            </a:r>
            <a:endParaRPr lang="en-GB" dirty="0"/>
          </a:p>
        </p:txBody>
      </p:sp>
      <p:sp>
        <p:nvSpPr>
          <p:cNvPr id="4" name="Content Placeholder 3"/>
          <p:cNvSpPr>
            <a:spLocks noGrp="1"/>
          </p:cNvSpPr>
          <p:nvPr>
            <p:ph sz="half" idx="2"/>
          </p:nvPr>
        </p:nvSpPr>
        <p:spPr/>
        <p:txBody>
          <a:bodyPr/>
          <a:lstStyle/>
          <a:p>
            <a:r>
              <a:rPr lang="en-GB" dirty="0"/>
              <a:t>Organise their knowledge and learning through the use of a range of information sources including ICT and present their work at the appropriate level.</a:t>
            </a:r>
          </a:p>
          <a:p>
            <a:endParaRPr lang="en-GB" dirty="0"/>
          </a:p>
        </p:txBody>
      </p:sp>
    </p:spTree>
    <p:extLst>
      <p:ext uri="{BB962C8B-B14F-4D97-AF65-F5344CB8AC3E}">
        <p14:creationId xmlns:p14="http://schemas.microsoft.com/office/powerpoint/2010/main" val="2307484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t>
            </a:r>
            <a:br>
              <a:rPr lang="en-GB" dirty="0" smtClean="0"/>
            </a:br>
            <a:r>
              <a:rPr lang="en-GB" dirty="0" smtClean="0"/>
              <a:t>Assignment</a:t>
            </a:r>
            <a:endParaRPr lang="en-GB" dirty="0"/>
          </a:p>
        </p:txBody>
      </p:sp>
      <p:sp>
        <p:nvSpPr>
          <p:cNvPr id="3" name="Content Placeholder 2"/>
          <p:cNvSpPr>
            <a:spLocks noGrp="1"/>
          </p:cNvSpPr>
          <p:nvPr>
            <p:ph sz="half" idx="1"/>
          </p:nvPr>
        </p:nvSpPr>
        <p:spPr/>
        <p:txBody>
          <a:bodyPr/>
          <a:lstStyle/>
          <a:p>
            <a:r>
              <a:rPr lang="en-GB" sz="2400" dirty="0" err="1" smtClean="0"/>
              <a:t>Cyflwyniad</a:t>
            </a:r>
            <a:r>
              <a:rPr lang="en-GB" sz="2400" dirty="0" smtClean="0"/>
              <a:t> </a:t>
            </a:r>
            <a:r>
              <a:rPr lang="en-GB" sz="2400" dirty="0" err="1" smtClean="0"/>
              <a:t>grwp</a:t>
            </a:r>
            <a:r>
              <a:rPr lang="en-GB" sz="2400" dirty="0" smtClean="0"/>
              <a:t> (10 </a:t>
            </a:r>
            <a:r>
              <a:rPr lang="en-GB" sz="2400" dirty="0" err="1" smtClean="0"/>
              <a:t>munud</a:t>
            </a:r>
            <a:r>
              <a:rPr lang="en-GB" sz="2400" dirty="0" smtClean="0"/>
              <a:t> </a:t>
            </a:r>
            <a:r>
              <a:rPr lang="en-GB" sz="2400" dirty="0" err="1" smtClean="0"/>
              <a:t>yr</a:t>
            </a:r>
            <a:r>
              <a:rPr lang="en-GB" sz="2400" dirty="0" smtClean="0"/>
              <a:t> un)</a:t>
            </a:r>
          </a:p>
          <a:p>
            <a:r>
              <a:rPr lang="en-GB" sz="2400" dirty="0" smtClean="0">
                <a:solidFill>
                  <a:srgbClr val="FF0000"/>
                </a:solidFill>
              </a:rPr>
              <a:t>14/1/20</a:t>
            </a:r>
          </a:p>
          <a:p>
            <a:r>
              <a:rPr lang="cy-GB" sz="2400" dirty="0"/>
              <a:t>Dangoswch sut y gall cyd-destun y tu allan i’r dosbarth gefnogi dysgu</a:t>
            </a:r>
            <a:endParaRPr lang="en-GB" sz="2400" dirty="0"/>
          </a:p>
          <a:p>
            <a:endParaRPr lang="en-GB" dirty="0"/>
          </a:p>
        </p:txBody>
      </p:sp>
      <p:sp>
        <p:nvSpPr>
          <p:cNvPr id="4" name="Content Placeholder 3"/>
          <p:cNvSpPr>
            <a:spLocks noGrp="1"/>
          </p:cNvSpPr>
          <p:nvPr>
            <p:ph sz="half" idx="2"/>
          </p:nvPr>
        </p:nvSpPr>
        <p:spPr/>
        <p:txBody>
          <a:bodyPr/>
          <a:lstStyle/>
          <a:p>
            <a:r>
              <a:rPr lang="en-GB" sz="2400" dirty="0" smtClean="0"/>
              <a:t>Group presentation (10 minutes each)</a:t>
            </a:r>
          </a:p>
          <a:p>
            <a:r>
              <a:rPr lang="en-GB" sz="2400" dirty="0" smtClean="0">
                <a:solidFill>
                  <a:srgbClr val="FF0000"/>
                </a:solidFill>
              </a:rPr>
              <a:t>14/1/20</a:t>
            </a:r>
          </a:p>
          <a:p>
            <a:r>
              <a:rPr lang="en-GB" sz="2400" dirty="0"/>
              <a:t>Demonstrate how outdoor contexts can support </a:t>
            </a:r>
            <a:r>
              <a:rPr lang="en-GB" sz="2400" dirty="0" smtClean="0"/>
              <a:t>learning</a:t>
            </a:r>
          </a:p>
          <a:p>
            <a:endParaRPr lang="en-GB" dirty="0"/>
          </a:p>
          <a:p>
            <a:endParaRPr lang="en-GB" dirty="0"/>
          </a:p>
        </p:txBody>
      </p:sp>
    </p:spTree>
    <p:extLst>
      <p:ext uri="{BB962C8B-B14F-4D97-AF65-F5344CB8AC3E}">
        <p14:creationId xmlns:p14="http://schemas.microsoft.com/office/powerpoint/2010/main" val="706475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sz="4900" dirty="0" err="1"/>
              <a:t>Heddiw</a:t>
            </a:r>
            <a:r>
              <a:rPr lang="en-GB" sz="4900" dirty="0"/>
              <a:t>  </a:t>
            </a:r>
            <a:r>
              <a:rPr lang="en-GB" sz="4000" dirty="0"/>
              <a:t>                       </a:t>
            </a:r>
            <a:r>
              <a:rPr lang="en-GB" sz="4800" dirty="0"/>
              <a:t>Today</a:t>
            </a:r>
            <a:endParaRPr lang="en-US" sz="4800" dirty="0"/>
          </a:p>
        </p:txBody>
      </p:sp>
      <p:sp>
        <p:nvSpPr>
          <p:cNvPr id="3" name="Content Placeholder 2"/>
          <p:cNvSpPr>
            <a:spLocks noGrp="1"/>
          </p:cNvSpPr>
          <p:nvPr>
            <p:ph sz="half" idx="1"/>
          </p:nvPr>
        </p:nvSpPr>
        <p:spPr/>
        <p:txBody>
          <a:bodyPr>
            <a:normAutofit/>
          </a:bodyPr>
          <a:lstStyle/>
          <a:p>
            <a:r>
              <a:rPr lang="en-US" sz="2400" dirty="0" err="1"/>
              <a:t>Sut</a:t>
            </a:r>
            <a:r>
              <a:rPr lang="en-US" sz="2400" dirty="0"/>
              <a:t> </a:t>
            </a:r>
            <a:r>
              <a:rPr lang="en-US" sz="2400" dirty="0" err="1"/>
              <a:t>mae</a:t>
            </a:r>
            <a:r>
              <a:rPr lang="en-US" sz="2400" dirty="0"/>
              <a:t> </a:t>
            </a:r>
            <a:r>
              <a:rPr lang="en-US" sz="2400" dirty="0" err="1"/>
              <a:t>chwarae</a:t>
            </a:r>
            <a:r>
              <a:rPr lang="en-US" sz="2400" dirty="0"/>
              <a:t> </a:t>
            </a:r>
            <a:r>
              <a:rPr lang="en-US" sz="2400" dirty="0" err="1"/>
              <a:t>yn</a:t>
            </a:r>
            <a:r>
              <a:rPr lang="en-US" sz="2400" dirty="0"/>
              <a:t> </a:t>
            </a:r>
            <a:r>
              <a:rPr lang="en-US" sz="2400" dirty="0" err="1"/>
              <a:t>ymwneud</a:t>
            </a:r>
            <a:r>
              <a:rPr lang="en-US" sz="2400" dirty="0"/>
              <a:t> â </a:t>
            </a:r>
            <a:r>
              <a:rPr lang="en-US" sz="2400" dirty="0" err="1"/>
              <a:t>dysgu</a:t>
            </a:r>
            <a:r>
              <a:rPr lang="en-US" sz="2400" dirty="0"/>
              <a:t>?</a:t>
            </a:r>
          </a:p>
          <a:p>
            <a:r>
              <a:rPr lang="en-US" sz="2400" dirty="0" err="1"/>
              <a:t>Manteision</a:t>
            </a:r>
            <a:r>
              <a:rPr lang="en-US" sz="2400" dirty="0"/>
              <a:t> </a:t>
            </a:r>
            <a:r>
              <a:rPr lang="en-US" sz="2400" dirty="0" err="1"/>
              <a:t>dysgu</a:t>
            </a:r>
            <a:r>
              <a:rPr lang="en-US" sz="2400" dirty="0"/>
              <a:t> </a:t>
            </a:r>
            <a:r>
              <a:rPr lang="en-US" sz="2400" dirty="0" err="1"/>
              <a:t>tu</a:t>
            </a:r>
            <a:r>
              <a:rPr lang="en-US" sz="2400" dirty="0"/>
              <a:t> </a:t>
            </a:r>
            <a:r>
              <a:rPr lang="en-US" sz="2400" dirty="0" err="1"/>
              <a:t>allan</a:t>
            </a:r>
            <a:endParaRPr lang="en-US" sz="2400" dirty="0"/>
          </a:p>
        </p:txBody>
      </p:sp>
      <p:sp>
        <p:nvSpPr>
          <p:cNvPr id="4" name="Content Placeholder 3"/>
          <p:cNvSpPr>
            <a:spLocks noGrp="1"/>
          </p:cNvSpPr>
          <p:nvPr>
            <p:ph sz="half" idx="2"/>
          </p:nvPr>
        </p:nvSpPr>
        <p:spPr/>
        <p:txBody>
          <a:bodyPr>
            <a:normAutofit/>
          </a:bodyPr>
          <a:lstStyle/>
          <a:p>
            <a:r>
              <a:rPr lang="en-GB" sz="2400" dirty="0"/>
              <a:t>The meaning of play and how it links to learning</a:t>
            </a:r>
            <a:endParaRPr lang="en-US" sz="2400" dirty="0"/>
          </a:p>
          <a:p>
            <a:r>
              <a:rPr lang="en-GB" sz="2400" dirty="0"/>
              <a:t>The benefits of outdoor learning</a:t>
            </a:r>
            <a:endParaRPr lang="en-US" sz="2400" dirty="0"/>
          </a:p>
          <a:p>
            <a:endParaRPr lang="en-US" sz="1400" dirty="0"/>
          </a:p>
        </p:txBody>
      </p:sp>
      <p:pic>
        <p:nvPicPr>
          <p:cNvPr id="1026" name="Picture 2" descr="C:\Users\s.ainsworth\AppData\Local\Microsoft\Windows\Temporary Internet Files\Content.IE5\S4DWR18J\kids_play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6183" y="3988510"/>
            <a:ext cx="6022848" cy="2707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4041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smtClean="0"/>
              <a:t>Edrychwch</a:t>
            </a:r>
            <a:r>
              <a:rPr lang="en-GB" dirty="0" smtClean="0"/>
              <a:t> </a:t>
            </a:r>
            <a:r>
              <a:rPr lang="en-GB" dirty="0" err="1" smtClean="0"/>
              <a:t>ar</a:t>
            </a:r>
            <a:r>
              <a:rPr lang="en-GB" dirty="0" smtClean="0"/>
              <a:t> y </a:t>
            </a:r>
            <a:r>
              <a:rPr lang="en-GB" dirty="0" err="1" smtClean="0"/>
              <a:t>delweddau</a:t>
            </a:r>
            <a:r>
              <a:rPr lang="en-GB" dirty="0" smtClean="0"/>
              <a:t> </a:t>
            </a:r>
            <a:r>
              <a:rPr lang="en-GB" dirty="0" err="1" smtClean="0"/>
              <a:t>canlynol</a:t>
            </a:r>
            <a:r>
              <a:rPr lang="en-GB" dirty="0" smtClean="0"/>
              <a:t> o </a:t>
            </a:r>
            <a:r>
              <a:rPr lang="en-GB" dirty="0" err="1" smtClean="0"/>
              <a:t>blant</a:t>
            </a:r>
            <a:r>
              <a:rPr lang="en-GB" dirty="0" smtClean="0"/>
              <a:t> </a:t>
            </a:r>
            <a:r>
              <a:rPr lang="en-GB" dirty="0" err="1" smtClean="0"/>
              <a:t>yn</a:t>
            </a:r>
            <a:r>
              <a:rPr lang="en-GB" dirty="0" smtClean="0"/>
              <a:t> </a:t>
            </a:r>
            <a:r>
              <a:rPr lang="en-GB" dirty="0" err="1" smtClean="0"/>
              <a:t>chwarae</a:t>
            </a:r>
            <a:endParaRPr lang="en-GB" dirty="0" smtClean="0"/>
          </a:p>
          <a:p>
            <a:r>
              <a:rPr lang="en-GB" dirty="0" smtClean="0"/>
              <a:t>Pa </a:t>
            </a:r>
            <a:r>
              <a:rPr lang="en-GB" dirty="0" err="1" smtClean="0"/>
              <a:t>gasgliadau</a:t>
            </a:r>
            <a:r>
              <a:rPr lang="en-GB" dirty="0" smtClean="0"/>
              <a:t> </a:t>
            </a:r>
            <a:r>
              <a:rPr lang="en-GB" dirty="0" err="1" smtClean="0"/>
              <a:t>allwn</a:t>
            </a:r>
            <a:r>
              <a:rPr lang="en-GB" dirty="0" smtClean="0"/>
              <a:t> </a:t>
            </a:r>
            <a:r>
              <a:rPr lang="en-GB" dirty="0" err="1" smtClean="0"/>
              <a:t>ni</a:t>
            </a:r>
            <a:r>
              <a:rPr lang="en-GB" dirty="0"/>
              <a:t> </a:t>
            </a:r>
            <a:r>
              <a:rPr lang="en-GB" dirty="0" err="1" smtClean="0"/>
              <a:t>gyrraedd</a:t>
            </a:r>
            <a:r>
              <a:rPr lang="en-GB" dirty="0" smtClean="0"/>
              <a:t> </a:t>
            </a:r>
            <a:r>
              <a:rPr lang="en-GB" dirty="0" err="1" smtClean="0"/>
              <a:t>wrth</a:t>
            </a:r>
            <a:r>
              <a:rPr lang="en-GB" dirty="0" smtClean="0"/>
              <a:t> </a:t>
            </a:r>
            <a:r>
              <a:rPr lang="en-GB" dirty="0" err="1" smtClean="0"/>
              <a:t>edrych</a:t>
            </a:r>
            <a:r>
              <a:rPr lang="en-GB" dirty="0" smtClean="0"/>
              <a:t> </a:t>
            </a:r>
            <a:r>
              <a:rPr lang="en-GB" dirty="0" err="1" smtClean="0"/>
              <a:t>ar</a:t>
            </a:r>
            <a:r>
              <a:rPr lang="en-GB" dirty="0" smtClean="0"/>
              <a:t> </a:t>
            </a:r>
            <a:r>
              <a:rPr lang="en-GB" dirty="0" err="1" smtClean="0"/>
              <a:t>rhain</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Look at the following images of children playing</a:t>
            </a:r>
          </a:p>
          <a:p>
            <a:r>
              <a:rPr lang="en-GB" dirty="0" smtClean="0"/>
              <a:t>What conclusions can we draw about play from these images?</a:t>
            </a:r>
            <a:endParaRPr lang="en-GB" dirty="0"/>
          </a:p>
        </p:txBody>
      </p:sp>
    </p:spTree>
    <p:extLst>
      <p:ext uri="{BB962C8B-B14F-4D97-AF65-F5344CB8AC3E}">
        <p14:creationId xmlns:p14="http://schemas.microsoft.com/office/powerpoint/2010/main" val="1305932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rotWithShape="1">
          <a:blip r:embed="rId2"/>
          <a:srcRect l="4880" t="28575" r="64990" b="29150"/>
          <a:stretch/>
        </p:blipFill>
        <p:spPr bwMode="auto">
          <a:xfrm>
            <a:off x="0" y="0"/>
            <a:ext cx="12119956" cy="681089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51472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11133" t="9205" r="13656" b="17154"/>
          <a:stretch/>
        </p:blipFill>
        <p:spPr bwMode="auto">
          <a:xfrm>
            <a:off x="720436" y="665018"/>
            <a:ext cx="10374284" cy="575794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33039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sonocarina.files.wordpress.com/2012/07/40-daily-life_1024.jpg"/>
          <p:cNvPicPr/>
          <p:nvPr/>
        </p:nvPicPr>
        <p:blipFill>
          <a:blip r:embed="rId2">
            <a:extLst>
              <a:ext uri="{28A0092B-C50C-407E-A947-70E740481C1C}">
                <a14:useLocalDpi xmlns:a14="http://schemas.microsoft.com/office/drawing/2010/main" val="0"/>
              </a:ext>
            </a:extLst>
          </a:blip>
          <a:srcRect/>
          <a:stretch>
            <a:fillRect/>
          </a:stretch>
        </p:blipFill>
        <p:spPr bwMode="auto">
          <a:xfrm>
            <a:off x="49876" y="99752"/>
            <a:ext cx="12064539" cy="6758247"/>
          </a:xfrm>
          <a:prstGeom prst="rect">
            <a:avLst/>
          </a:prstGeom>
          <a:noFill/>
          <a:ln>
            <a:noFill/>
          </a:ln>
        </p:spPr>
      </p:pic>
    </p:spTree>
    <p:extLst>
      <p:ext uri="{BB962C8B-B14F-4D97-AF65-F5344CB8AC3E}">
        <p14:creationId xmlns:p14="http://schemas.microsoft.com/office/powerpoint/2010/main" val="3789429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2"/>
          <a:srcRect l="39185" t="19595" r="20034" b="41462"/>
          <a:stretch/>
        </p:blipFill>
        <p:spPr bwMode="auto">
          <a:xfrm>
            <a:off x="742604" y="293717"/>
            <a:ext cx="9764683" cy="610708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18647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ithacachildrensgarden.org/wp-content/uploads/2017/06/HONA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494" y="149629"/>
            <a:ext cx="11798128" cy="6507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099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ka children playing"/>
          <p:cNvPicPr/>
          <p:nvPr/>
        </p:nvPicPr>
        <p:blipFill>
          <a:blip r:embed="rId2">
            <a:extLst>
              <a:ext uri="{28A0092B-C50C-407E-A947-70E740481C1C}">
                <a14:useLocalDpi xmlns:a14="http://schemas.microsoft.com/office/drawing/2010/main" val="0"/>
              </a:ext>
            </a:extLst>
          </a:blip>
          <a:srcRect/>
          <a:stretch>
            <a:fillRect/>
          </a:stretch>
        </p:blipFill>
        <p:spPr bwMode="auto">
          <a:xfrm>
            <a:off x="149630" y="-110837"/>
            <a:ext cx="11970327" cy="6727768"/>
          </a:xfrm>
          <a:prstGeom prst="rect">
            <a:avLst/>
          </a:prstGeom>
          <a:noFill/>
          <a:ln>
            <a:noFill/>
          </a:ln>
        </p:spPr>
      </p:pic>
    </p:spTree>
    <p:extLst>
      <p:ext uri="{BB962C8B-B14F-4D97-AF65-F5344CB8AC3E}">
        <p14:creationId xmlns:p14="http://schemas.microsoft.com/office/powerpoint/2010/main" val="3535640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en-US" dirty="0"/>
          </a:p>
        </p:txBody>
      </p:sp>
      <p:sp>
        <p:nvSpPr>
          <p:cNvPr id="3" name="Content Placeholder 2"/>
          <p:cNvSpPr>
            <a:spLocks noGrp="1"/>
          </p:cNvSpPr>
          <p:nvPr>
            <p:ph sz="half" idx="1"/>
          </p:nvPr>
        </p:nvSpPr>
        <p:spPr/>
        <p:txBody>
          <a:bodyPr/>
          <a:lstStyle/>
          <a:p>
            <a:r>
              <a:rPr lang="en-US" sz="3200" dirty="0" err="1"/>
              <a:t>Mewn</a:t>
            </a:r>
            <a:r>
              <a:rPr lang="en-US" sz="3200" dirty="0"/>
              <a:t> </a:t>
            </a:r>
            <a:r>
              <a:rPr lang="en-US" sz="3200" dirty="0" err="1"/>
              <a:t>grwpiau</a:t>
            </a:r>
            <a:r>
              <a:rPr lang="en-US" sz="3200" dirty="0"/>
              <a:t> </a:t>
            </a:r>
            <a:r>
              <a:rPr lang="en-US" sz="3200" dirty="0" err="1"/>
              <a:t>ewch</a:t>
            </a:r>
            <a:r>
              <a:rPr lang="en-US" sz="3200" dirty="0"/>
              <a:t> </a:t>
            </a:r>
            <a:r>
              <a:rPr lang="en-US" sz="3200" dirty="0" err="1"/>
              <a:t>ati</a:t>
            </a:r>
            <a:r>
              <a:rPr lang="en-US" sz="3200" dirty="0"/>
              <a:t> </a:t>
            </a:r>
            <a:r>
              <a:rPr lang="en-US" sz="3200" dirty="0" err="1"/>
              <a:t>i</a:t>
            </a:r>
            <a:r>
              <a:rPr lang="en-US" sz="3200" dirty="0"/>
              <a:t> </a:t>
            </a:r>
            <a:r>
              <a:rPr lang="en-US" sz="3200" dirty="0" err="1"/>
              <a:t>greu</a:t>
            </a:r>
            <a:r>
              <a:rPr lang="en-US" sz="3200" dirty="0"/>
              <a:t> 2 </a:t>
            </a:r>
            <a:r>
              <a:rPr lang="en-US" sz="3200" dirty="0" err="1"/>
              <a:t>rhestr</a:t>
            </a:r>
            <a:r>
              <a:rPr lang="en-US" sz="3200" dirty="0"/>
              <a:t>:</a:t>
            </a:r>
          </a:p>
          <a:p>
            <a:pPr marL="457200" indent="-457200">
              <a:buFont typeface="+mj-lt"/>
              <a:buAutoNum type="arabicPeriod"/>
            </a:pPr>
            <a:r>
              <a:rPr lang="en-US" sz="3200" dirty="0" err="1"/>
              <a:t>Pwrpas</a:t>
            </a:r>
            <a:r>
              <a:rPr lang="en-US" sz="3200" dirty="0"/>
              <a:t> </a:t>
            </a:r>
            <a:r>
              <a:rPr lang="en-US" sz="3200" dirty="0" err="1"/>
              <a:t>chwarae</a:t>
            </a:r>
            <a:endParaRPr lang="en-US" sz="3200" dirty="0"/>
          </a:p>
          <a:p>
            <a:pPr marL="457200" indent="-457200">
              <a:buFont typeface="+mj-lt"/>
              <a:buAutoNum type="arabicPeriod"/>
            </a:pPr>
            <a:r>
              <a:rPr lang="en-US" sz="3200" dirty="0"/>
              <a:t>Beth </a:t>
            </a:r>
            <a:r>
              <a:rPr lang="en-US" sz="3200" dirty="0" err="1"/>
              <a:t>sydd</a:t>
            </a:r>
            <a:r>
              <a:rPr lang="en-US" sz="3200" dirty="0"/>
              <a:t> </a:t>
            </a:r>
            <a:r>
              <a:rPr lang="en-US" sz="3200" dirty="0" err="1"/>
              <a:t>ddim</a:t>
            </a:r>
            <a:r>
              <a:rPr lang="en-US" sz="3200" dirty="0"/>
              <a:t> </a:t>
            </a:r>
            <a:r>
              <a:rPr lang="en-US" sz="3200" dirty="0" err="1"/>
              <a:t>yn</a:t>
            </a:r>
            <a:r>
              <a:rPr lang="en-US" sz="3200" dirty="0"/>
              <a:t> </a:t>
            </a:r>
            <a:r>
              <a:rPr lang="en-US" sz="3200" dirty="0" err="1"/>
              <a:t>cael</a:t>
            </a:r>
            <a:r>
              <a:rPr lang="en-US" sz="3200" dirty="0"/>
              <a:t> </a:t>
            </a:r>
            <a:r>
              <a:rPr lang="en-US" sz="3200" dirty="0" err="1"/>
              <a:t>ei</a:t>
            </a:r>
            <a:r>
              <a:rPr lang="en-US" sz="3200" dirty="0"/>
              <a:t> </a:t>
            </a:r>
            <a:r>
              <a:rPr lang="en-US" sz="3200" dirty="0" err="1"/>
              <a:t>ystyried</a:t>
            </a:r>
            <a:r>
              <a:rPr lang="en-US" sz="3200" dirty="0"/>
              <a:t> </a:t>
            </a:r>
            <a:r>
              <a:rPr lang="en-US" sz="3200" dirty="0" err="1"/>
              <a:t>yn</a:t>
            </a:r>
            <a:r>
              <a:rPr lang="en-US" sz="3200" dirty="0"/>
              <a:t> </a:t>
            </a:r>
            <a:r>
              <a:rPr lang="en-US" sz="3200" dirty="0" err="1"/>
              <a:t>chwarae</a:t>
            </a:r>
            <a:endParaRPr lang="en-US" sz="3200" dirty="0"/>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a:bodyPr>
          <a:lstStyle/>
          <a:p>
            <a:pPr marL="0" indent="0" algn="ctr">
              <a:buNone/>
            </a:pPr>
            <a:r>
              <a:rPr lang="en-GB" sz="3200" dirty="0"/>
              <a:t>In groups create 2 lists:</a:t>
            </a:r>
          </a:p>
          <a:p>
            <a:pPr marL="0" indent="0">
              <a:buNone/>
            </a:pPr>
            <a:r>
              <a:rPr lang="en-GB" sz="3200" dirty="0"/>
              <a:t>1. What play is about</a:t>
            </a:r>
          </a:p>
          <a:p>
            <a:pPr marL="0" indent="0">
              <a:buNone/>
            </a:pPr>
            <a:r>
              <a:rPr lang="en-GB" sz="3200" dirty="0"/>
              <a:t>2. What play is not</a:t>
            </a:r>
            <a:endParaRPr lang="en-US" sz="3200" dirty="0"/>
          </a:p>
        </p:txBody>
      </p:sp>
      <p:pic>
        <p:nvPicPr>
          <p:cNvPr id="3074" name="Picture 2" descr="C:\Users\s.ainsworth\AppData\Local\Microsoft\Windows\Temporary Internet Files\Content.IE5\0NKTQZAZ\lego-lego[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0902" y="4474400"/>
            <a:ext cx="3591098" cy="2289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130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altLang="en-US" dirty="0" smtClean="0"/>
              <a:t>Beth </a:t>
            </a:r>
            <a:r>
              <a:rPr lang="en-GB" altLang="en-US" dirty="0" err="1"/>
              <a:t>yw</a:t>
            </a:r>
            <a:r>
              <a:rPr lang="en-GB" altLang="en-US" dirty="0"/>
              <a:t> </a:t>
            </a:r>
            <a:r>
              <a:rPr lang="en-GB" altLang="en-US" dirty="0" err="1"/>
              <a:t>chwarae</a:t>
            </a:r>
            <a:r>
              <a:rPr lang="en-GB" altLang="en-US" dirty="0" smtClean="0"/>
              <a:t>?                </a:t>
            </a:r>
            <a:br>
              <a:rPr lang="en-GB" altLang="en-US" dirty="0" smtClean="0"/>
            </a:br>
            <a:r>
              <a:rPr lang="en-GB" dirty="0" smtClean="0"/>
              <a:t>What is play?</a:t>
            </a:r>
            <a:endParaRPr lang="en-US" dirty="0"/>
          </a:p>
        </p:txBody>
      </p:sp>
      <p:sp>
        <p:nvSpPr>
          <p:cNvPr id="6" name="Content Placeholder 5"/>
          <p:cNvSpPr>
            <a:spLocks noGrp="1"/>
          </p:cNvSpPr>
          <p:nvPr>
            <p:ph sz="half" idx="1"/>
          </p:nvPr>
        </p:nvSpPr>
        <p:spPr/>
        <p:txBody>
          <a:bodyPr>
            <a:normAutofit fontScale="92500" lnSpcReduction="10000"/>
          </a:bodyPr>
          <a:lstStyle/>
          <a:p>
            <a:r>
              <a:rPr lang="en-US" dirty="0" err="1" smtClean="0"/>
              <a:t>Amrediad</a:t>
            </a:r>
            <a:r>
              <a:rPr lang="en-US" dirty="0" smtClean="0"/>
              <a:t> o </a:t>
            </a:r>
            <a:r>
              <a:rPr lang="en-US" dirty="0" err="1" smtClean="0"/>
              <a:t>weithgareddau</a:t>
            </a:r>
            <a:endParaRPr lang="en-US" dirty="0" smtClean="0"/>
          </a:p>
          <a:p>
            <a:r>
              <a:rPr lang="en-US" dirty="0" err="1" smtClean="0"/>
              <a:t>Er</a:t>
            </a:r>
            <a:r>
              <a:rPr lang="en-US" dirty="0" smtClean="0"/>
              <a:t> </a:t>
            </a:r>
            <a:r>
              <a:rPr lang="en-US" dirty="0" err="1" smtClean="0"/>
              <a:t>mwyn</a:t>
            </a:r>
            <a:r>
              <a:rPr lang="en-US" dirty="0" smtClean="0"/>
              <a:t> </a:t>
            </a:r>
            <a:r>
              <a:rPr lang="en-US" dirty="0" err="1" smtClean="0"/>
              <a:t>diddordeb</a:t>
            </a:r>
            <a:r>
              <a:rPr lang="en-US" dirty="0" smtClean="0"/>
              <a:t> </a:t>
            </a:r>
            <a:r>
              <a:rPr lang="en-US" dirty="0" err="1" smtClean="0"/>
              <a:t>neu</a:t>
            </a:r>
            <a:r>
              <a:rPr lang="en-US" dirty="0" smtClean="0"/>
              <a:t> </a:t>
            </a:r>
            <a:r>
              <a:rPr lang="en-US" dirty="0" err="1" smtClean="0"/>
              <a:t>boddhad</a:t>
            </a:r>
            <a:endParaRPr lang="en-US" dirty="0" smtClean="0"/>
          </a:p>
          <a:p>
            <a:r>
              <a:rPr lang="en-US" dirty="0" err="1" smtClean="0"/>
              <a:t>Chwarae</a:t>
            </a:r>
            <a:r>
              <a:rPr lang="en-US" dirty="0" smtClean="0"/>
              <a:t> </a:t>
            </a:r>
            <a:r>
              <a:rPr lang="en-US" dirty="0" err="1" smtClean="0"/>
              <a:t>yn</a:t>
            </a:r>
            <a:r>
              <a:rPr lang="en-US" dirty="0" smtClean="0"/>
              <a:t> </a:t>
            </a:r>
            <a:r>
              <a:rPr lang="en-US" dirty="0" err="1" smtClean="0"/>
              <a:t>rhan</a:t>
            </a:r>
            <a:r>
              <a:rPr lang="en-US" dirty="0" smtClean="0"/>
              <a:t> o </a:t>
            </a:r>
            <a:r>
              <a:rPr lang="en-US" dirty="0" err="1" smtClean="0"/>
              <a:t>ddatblygiad</a:t>
            </a:r>
            <a:r>
              <a:rPr lang="en-US" dirty="0" smtClean="0"/>
              <a:t> </a:t>
            </a:r>
            <a:r>
              <a:rPr lang="en-US" dirty="0" err="1" smtClean="0"/>
              <a:t>dynol</a:t>
            </a:r>
            <a:r>
              <a:rPr lang="en-US" dirty="0" smtClean="0"/>
              <a:t> </a:t>
            </a:r>
            <a:r>
              <a:rPr lang="en-US" dirty="0" err="1" smtClean="0"/>
              <a:t>ee</a:t>
            </a:r>
            <a:r>
              <a:rPr lang="en-US" dirty="0" smtClean="0"/>
              <a:t>. </a:t>
            </a:r>
            <a:r>
              <a:rPr lang="en-US" dirty="0" err="1" smtClean="0"/>
              <a:t>Canfu</a:t>
            </a:r>
            <a:r>
              <a:rPr lang="en-US" dirty="0" smtClean="0"/>
              <a:t> </a:t>
            </a:r>
            <a:r>
              <a:rPr lang="en-US" dirty="0" err="1" smtClean="0"/>
              <a:t>doli</a:t>
            </a:r>
            <a:r>
              <a:rPr lang="en-US" dirty="0" smtClean="0"/>
              <a:t> </a:t>
            </a:r>
            <a:r>
              <a:rPr lang="en-US" dirty="0" err="1" smtClean="0"/>
              <a:t>glwt</a:t>
            </a:r>
            <a:r>
              <a:rPr lang="en-US" dirty="0" smtClean="0"/>
              <a:t> </a:t>
            </a:r>
            <a:r>
              <a:rPr lang="en-US" dirty="0" err="1" smtClean="0"/>
              <a:t>mewn</a:t>
            </a:r>
            <a:r>
              <a:rPr lang="en-US" dirty="0" smtClean="0"/>
              <a:t> </a:t>
            </a:r>
            <a:r>
              <a:rPr lang="en-US" dirty="0" err="1" smtClean="0"/>
              <a:t>bedd</a:t>
            </a:r>
            <a:r>
              <a:rPr lang="en-US" dirty="0" smtClean="0"/>
              <a:t> 300 CC </a:t>
            </a:r>
            <a:r>
              <a:rPr lang="en-US" dirty="0" err="1" smtClean="0"/>
              <a:t>yn</a:t>
            </a:r>
            <a:r>
              <a:rPr lang="en-US" dirty="0" smtClean="0"/>
              <a:t> </a:t>
            </a:r>
            <a:r>
              <a:rPr lang="en-US" dirty="0" err="1" smtClean="0"/>
              <a:t>yr</a:t>
            </a:r>
            <a:r>
              <a:rPr lang="en-US" dirty="0" smtClean="0"/>
              <a:t> </a:t>
            </a:r>
            <a:r>
              <a:rPr lang="en-US" dirty="0" err="1" smtClean="0"/>
              <a:t>Aifft</a:t>
            </a:r>
            <a:r>
              <a:rPr lang="en-US" dirty="0" smtClean="0"/>
              <a:t>, </a:t>
            </a:r>
            <a:r>
              <a:rPr lang="en-US" dirty="0" err="1" smtClean="0"/>
              <a:t>mae</a:t>
            </a:r>
            <a:r>
              <a:rPr lang="en-US" dirty="0" smtClean="0"/>
              <a:t> </a:t>
            </a:r>
            <a:r>
              <a:rPr lang="en-US" dirty="0" err="1" smtClean="0"/>
              <a:t>awduron</a:t>
            </a:r>
            <a:r>
              <a:rPr lang="en-US" dirty="0" smtClean="0"/>
              <a:t> </a:t>
            </a:r>
            <a:r>
              <a:rPr lang="en-US" dirty="0" err="1" smtClean="0"/>
              <a:t>classurol</a:t>
            </a:r>
            <a:r>
              <a:rPr lang="en-US" dirty="0" smtClean="0"/>
              <a:t> </a:t>
            </a:r>
            <a:r>
              <a:rPr lang="en-US" dirty="0" err="1" smtClean="0"/>
              <a:t>Groeg</a:t>
            </a:r>
            <a:r>
              <a:rPr lang="en-US" dirty="0" smtClean="0"/>
              <a:t> a </a:t>
            </a:r>
            <a:r>
              <a:rPr lang="en-US" dirty="0" err="1" smtClean="0"/>
              <a:t>Rhufeineg</a:t>
            </a:r>
            <a:r>
              <a:rPr lang="en-US" dirty="0" smtClean="0"/>
              <a:t> </a:t>
            </a:r>
            <a:r>
              <a:rPr lang="en-US" dirty="0" err="1" smtClean="0"/>
              <a:t>yn</a:t>
            </a:r>
            <a:r>
              <a:rPr lang="en-US" dirty="0" smtClean="0"/>
              <a:t> son am </a:t>
            </a:r>
            <a:r>
              <a:rPr lang="en-US" dirty="0" err="1" smtClean="0"/>
              <a:t>geffylau</a:t>
            </a:r>
            <a:r>
              <a:rPr lang="en-US" dirty="0" smtClean="0"/>
              <a:t> </a:t>
            </a:r>
            <a:r>
              <a:rPr lang="en-US" dirty="0" err="1" smtClean="0"/>
              <a:t>tegan</a:t>
            </a:r>
            <a:endParaRPr lang="en-US" dirty="0" smtClean="0"/>
          </a:p>
          <a:p>
            <a:r>
              <a:rPr lang="en-US" dirty="0" smtClean="0"/>
              <a:t>Mae </a:t>
            </a:r>
            <a:r>
              <a:rPr lang="en-US" dirty="0" err="1" smtClean="0"/>
              <a:t>chwarae’n</a:t>
            </a:r>
            <a:r>
              <a:rPr lang="en-US" dirty="0" smtClean="0"/>
              <a:t> </a:t>
            </a:r>
            <a:r>
              <a:rPr lang="en-US" dirty="0" err="1" smtClean="0"/>
              <a:t>bodoli</a:t>
            </a:r>
            <a:r>
              <a:rPr lang="en-US" dirty="0" smtClean="0"/>
              <a:t> </a:t>
            </a:r>
            <a:r>
              <a:rPr lang="en-US" dirty="0" err="1" smtClean="0"/>
              <a:t>yn</a:t>
            </a:r>
            <a:r>
              <a:rPr lang="en-US" dirty="0" smtClean="0"/>
              <a:t> y </a:t>
            </a:r>
            <a:r>
              <a:rPr lang="en-US" dirty="0" err="1" smtClean="0"/>
              <a:t>mwyafrif</a:t>
            </a:r>
            <a:r>
              <a:rPr lang="en-US" dirty="0" smtClean="0"/>
              <a:t> o </a:t>
            </a:r>
            <a:r>
              <a:rPr lang="en-US" dirty="0" err="1" smtClean="0"/>
              <a:t>ddiwylliannau</a:t>
            </a:r>
            <a:endParaRPr lang="en-US" dirty="0" smtClean="0"/>
          </a:p>
          <a:p>
            <a:r>
              <a:rPr lang="en-US" dirty="0" err="1" smtClean="0"/>
              <a:t>Nid</a:t>
            </a:r>
            <a:r>
              <a:rPr lang="en-US" dirty="0" smtClean="0"/>
              <a:t> </a:t>
            </a:r>
            <a:r>
              <a:rPr lang="en-US" dirty="0" err="1" smtClean="0"/>
              <a:t>oes</a:t>
            </a:r>
            <a:r>
              <a:rPr lang="en-US" dirty="0" smtClean="0"/>
              <a:t> </a:t>
            </a:r>
            <a:r>
              <a:rPr lang="en-US" dirty="0" err="1" smtClean="0"/>
              <a:t>angen</a:t>
            </a:r>
            <a:r>
              <a:rPr lang="en-US" dirty="0" smtClean="0"/>
              <a:t> </a:t>
            </a:r>
            <a:r>
              <a:rPr lang="en-US" dirty="0" err="1" smtClean="0"/>
              <a:t>teganau</a:t>
            </a:r>
            <a:r>
              <a:rPr lang="en-US" dirty="0" smtClean="0"/>
              <a:t> </a:t>
            </a:r>
            <a:r>
              <a:rPr lang="en-US" dirty="0" err="1" smtClean="0"/>
              <a:t>ar</a:t>
            </a:r>
            <a:r>
              <a:rPr lang="en-US" dirty="0" smtClean="0"/>
              <a:t> </a:t>
            </a:r>
            <a:r>
              <a:rPr lang="en-US" dirty="0" err="1" smtClean="0"/>
              <a:t>gyfer</a:t>
            </a:r>
            <a:r>
              <a:rPr lang="en-US" dirty="0" smtClean="0"/>
              <a:t> </a:t>
            </a:r>
            <a:r>
              <a:rPr lang="en-US" dirty="0" err="1" smtClean="0"/>
              <a:t>chwarae</a:t>
            </a:r>
            <a:endParaRPr lang="en-US" dirty="0" smtClean="0"/>
          </a:p>
          <a:p>
            <a:r>
              <a:rPr lang="en-US" dirty="0" smtClean="0"/>
              <a:t>Mae </a:t>
            </a:r>
            <a:r>
              <a:rPr lang="en-US" dirty="0" err="1" smtClean="0"/>
              <a:t>amrywiaeth</a:t>
            </a:r>
            <a:r>
              <a:rPr lang="en-US" dirty="0" smtClean="0"/>
              <a:t> </a:t>
            </a:r>
            <a:r>
              <a:rPr lang="en-US" dirty="0" err="1" smtClean="0"/>
              <a:t>eang</a:t>
            </a:r>
            <a:r>
              <a:rPr lang="en-US" dirty="0" smtClean="0"/>
              <a:t> o </a:t>
            </a:r>
            <a:r>
              <a:rPr lang="en-US" dirty="0" err="1" smtClean="0"/>
              <a:t>famaliaid</a:t>
            </a:r>
            <a:r>
              <a:rPr lang="en-US" dirty="0" smtClean="0"/>
              <a:t> </a:t>
            </a:r>
            <a:r>
              <a:rPr lang="en-US" dirty="0" err="1" smtClean="0"/>
              <a:t>yn</a:t>
            </a:r>
            <a:r>
              <a:rPr lang="en-US" dirty="0" smtClean="0"/>
              <a:t> </a:t>
            </a:r>
            <a:r>
              <a:rPr lang="en-US" dirty="0" err="1" smtClean="0"/>
              <a:t>chwarae</a:t>
            </a:r>
            <a:r>
              <a:rPr lang="en-US" dirty="0" smtClean="0"/>
              <a:t>.</a:t>
            </a:r>
          </a:p>
          <a:p>
            <a:endParaRPr lang="en-US" dirty="0"/>
          </a:p>
        </p:txBody>
      </p:sp>
      <p:sp>
        <p:nvSpPr>
          <p:cNvPr id="7" name="Content Placeholder 6"/>
          <p:cNvSpPr>
            <a:spLocks noGrp="1"/>
          </p:cNvSpPr>
          <p:nvPr>
            <p:ph sz="half" idx="2"/>
          </p:nvPr>
        </p:nvSpPr>
        <p:spPr/>
        <p:txBody>
          <a:bodyPr>
            <a:normAutofit fontScale="92500" lnSpcReduction="10000"/>
          </a:bodyPr>
          <a:lstStyle/>
          <a:p>
            <a:r>
              <a:rPr lang="en-GB" altLang="en-US" dirty="0"/>
              <a:t>A range of activities.</a:t>
            </a:r>
          </a:p>
          <a:p>
            <a:r>
              <a:rPr lang="en-GB" altLang="en-US" dirty="0"/>
              <a:t>Undertaken for interest or satisfaction.</a:t>
            </a:r>
          </a:p>
          <a:p>
            <a:r>
              <a:rPr lang="en-GB" altLang="en-US" dirty="0"/>
              <a:t>Play has occurred throughout time – </a:t>
            </a:r>
            <a:r>
              <a:rPr lang="en-GB" altLang="en-US" dirty="0" smtClean="0"/>
              <a:t>e.g. </a:t>
            </a:r>
            <a:r>
              <a:rPr lang="en-GB" altLang="en-US" dirty="0"/>
              <a:t>rag doll in child’s tomb 300 </a:t>
            </a:r>
            <a:r>
              <a:rPr lang="en-GB" altLang="en-US" dirty="0" smtClean="0"/>
              <a:t>BC </a:t>
            </a:r>
            <a:r>
              <a:rPr lang="en-GB" altLang="en-US" dirty="0"/>
              <a:t>Egypt, classical Greek &amp; Roman authors mention Hobby horses.</a:t>
            </a:r>
          </a:p>
          <a:p>
            <a:r>
              <a:rPr lang="en-GB" altLang="en-US" dirty="0"/>
              <a:t>Play occurs in the majority of cultures</a:t>
            </a:r>
          </a:p>
          <a:p>
            <a:r>
              <a:rPr lang="en-GB" altLang="en-US" dirty="0"/>
              <a:t>Play does not need toys.</a:t>
            </a:r>
          </a:p>
          <a:p>
            <a:r>
              <a:rPr lang="en-GB" altLang="en-US" dirty="0"/>
              <a:t>A wide range of mammals play.</a:t>
            </a:r>
          </a:p>
          <a:p>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9936" y="5460560"/>
            <a:ext cx="2880320" cy="1397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1560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2"/>
          <p:cNvSpPr>
            <a:spLocks noGrp="1"/>
          </p:cNvSpPr>
          <p:nvPr>
            <p:ph type="title"/>
          </p:nvPr>
        </p:nvSpPr>
        <p:spPr/>
        <p:txBody>
          <a:bodyPr/>
          <a:lstStyle/>
          <a:p>
            <a:r>
              <a:rPr lang="en-GB" altLang="en-US" smtClean="0"/>
              <a:t>Research and Philosophy</a:t>
            </a:r>
            <a:br>
              <a:rPr lang="en-GB" altLang="en-US" smtClean="0"/>
            </a:br>
            <a:r>
              <a:rPr lang="en-GB" altLang="en-US" smtClean="0"/>
              <a:t>Ymchwil ac Athroniaeth</a:t>
            </a:r>
          </a:p>
        </p:txBody>
      </p:sp>
      <p:sp>
        <p:nvSpPr>
          <p:cNvPr id="23554" name="Content Placeholder 1"/>
          <p:cNvSpPr>
            <a:spLocks noGrp="1"/>
          </p:cNvSpPr>
          <p:nvPr>
            <p:ph idx="1"/>
          </p:nvPr>
        </p:nvSpPr>
        <p:spPr>
          <a:xfrm>
            <a:off x="911424" y="2060849"/>
            <a:ext cx="9875910" cy="3451225"/>
          </a:xfrm>
        </p:spPr>
        <p:txBody>
          <a:bodyPr>
            <a:normAutofit lnSpcReduction="10000"/>
          </a:bodyPr>
          <a:lstStyle/>
          <a:p>
            <a:pPr marL="114300" indent="0">
              <a:buNone/>
            </a:pPr>
            <a:r>
              <a:rPr lang="en-GB" altLang="en-US" dirty="0" smtClean="0"/>
              <a:t>‘</a:t>
            </a:r>
            <a:r>
              <a:rPr lang="en-GB" altLang="en-US" sz="2800" dirty="0"/>
              <a:t>Play that is well planned and pleasurable helps children to think, to increase their understanding and to improve their language competence. It allows children to be creative, to explore and investigate materials, to experiment and to draw and test their conclusions…Such experience is important in catching and sustaining children’s interests and motivating their learning as individuals and in co-operation with others.’ </a:t>
            </a:r>
            <a:r>
              <a:rPr lang="en-GB" altLang="en-US" dirty="0" err="1" smtClean="0"/>
              <a:t>Rumpold</a:t>
            </a:r>
            <a:r>
              <a:rPr lang="en-GB" altLang="en-US" dirty="0" smtClean="0"/>
              <a:t> Report (1990 </a:t>
            </a:r>
            <a:r>
              <a:rPr lang="en-GB" altLang="en-US" i="1" dirty="0" smtClean="0"/>
              <a:t>cited in </a:t>
            </a:r>
            <a:r>
              <a:rPr lang="en-GB" altLang="en-US" dirty="0" smtClean="0"/>
              <a:t>Welsh Government, 2008)</a:t>
            </a:r>
          </a:p>
        </p:txBody>
      </p:sp>
    </p:spTree>
    <p:extLst>
      <p:ext uri="{BB962C8B-B14F-4D97-AF65-F5344CB8AC3E}">
        <p14:creationId xmlns:p14="http://schemas.microsoft.com/office/powerpoint/2010/main" val="1110577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2447819" y="404815"/>
            <a:ext cx="691123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algn="ctr" eaLnBrk="1" hangingPunct="1">
              <a:spcBef>
                <a:spcPct val="50000"/>
              </a:spcBef>
            </a:pPr>
            <a:r>
              <a:rPr lang="en-GB" altLang="en-US" sz="2000" b="1">
                <a:solidFill>
                  <a:srgbClr val="0066FF"/>
                </a:solidFill>
                <a:latin typeface="Arial" charset="0"/>
              </a:rPr>
              <a:t>Y Cyfnod Sylfaen</a:t>
            </a:r>
            <a:r>
              <a:rPr lang="en-GB" altLang="en-US" sz="1800" b="1">
                <a:solidFill>
                  <a:srgbClr val="0066FF"/>
                </a:solidFill>
                <a:latin typeface="Arial" charset="0"/>
              </a:rPr>
              <a:t>                                       </a:t>
            </a:r>
            <a:r>
              <a:rPr lang="en-GB" altLang="en-US" sz="2000" b="1">
                <a:solidFill>
                  <a:srgbClr val="0066FF"/>
                </a:solidFill>
                <a:latin typeface="Arial" charset="0"/>
              </a:rPr>
              <a:t>The Foundation Phase</a:t>
            </a:r>
          </a:p>
        </p:txBody>
      </p:sp>
      <p:sp>
        <p:nvSpPr>
          <p:cNvPr id="30723" name="Line 3"/>
          <p:cNvSpPr>
            <a:spLocks noChangeShapeType="1"/>
          </p:cNvSpPr>
          <p:nvPr/>
        </p:nvSpPr>
        <p:spPr bwMode="auto">
          <a:xfrm>
            <a:off x="1589"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4" name="Line 4"/>
          <p:cNvSpPr>
            <a:spLocks noChangeShapeType="1"/>
          </p:cNvSpPr>
          <p:nvPr/>
        </p:nvSpPr>
        <p:spPr bwMode="auto">
          <a:xfrm>
            <a:off x="913635"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5" name="Line 5"/>
          <p:cNvSpPr>
            <a:spLocks noChangeShapeType="1"/>
          </p:cNvSpPr>
          <p:nvPr/>
        </p:nvSpPr>
        <p:spPr bwMode="auto">
          <a:xfrm>
            <a:off x="1777011"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6" name="Line 6"/>
          <p:cNvSpPr>
            <a:spLocks noChangeShapeType="1"/>
          </p:cNvSpPr>
          <p:nvPr/>
        </p:nvSpPr>
        <p:spPr bwMode="auto">
          <a:xfrm>
            <a:off x="2640386"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7" name="Line 7"/>
          <p:cNvSpPr>
            <a:spLocks noChangeShapeType="1"/>
          </p:cNvSpPr>
          <p:nvPr/>
        </p:nvSpPr>
        <p:spPr bwMode="auto">
          <a:xfrm>
            <a:off x="3503761"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8" name="Line 8"/>
          <p:cNvSpPr>
            <a:spLocks noChangeShapeType="1"/>
          </p:cNvSpPr>
          <p:nvPr/>
        </p:nvSpPr>
        <p:spPr bwMode="auto">
          <a:xfrm>
            <a:off x="4369251"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29" name="Line 9"/>
          <p:cNvSpPr>
            <a:spLocks noChangeShapeType="1"/>
          </p:cNvSpPr>
          <p:nvPr/>
        </p:nvSpPr>
        <p:spPr bwMode="auto">
          <a:xfrm>
            <a:off x="5232626"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0" name="Line 10"/>
          <p:cNvSpPr>
            <a:spLocks noChangeShapeType="1"/>
          </p:cNvSpPr>
          <p:nvPr/>
        </p:nvSpPr>
        <p:spPr bwMode="auto">
          <a:xfrm>
            <a:off x="6959376" y="1557338"/>
            <a:ext cx="912046"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1" name="Line 11"/>
          <p:cNvSpPr>
            <a:spLocks noChangeShapeType="1"/>
          </p:cNvSpPr>
          <p:nvPr/>
        </p:nvSpPr>
        <p:spPr bwMode="auto">
          <a:xfrm>
            <a:off x="8688244"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2" name="Line 12"/>
          <p:cNvSpPr>
            <a:spLocks noChangeShapeType="1"/>
          </p:cNvSpPr>
          <p:nvPr/>
        </p:nvSpPr>
        <p:spPr bwMode="auto">
          <a:xfrm>
            <a:off x="10414994" y="1557338"/>
            <a:ext cx="912045"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3" name="Line 13"/>
          <p:cNvSpPr>
            <a:spLocks noChangeShapeType="1"/>
          </p:cNvSpPr>
          <p:nvPr/>
        </p:nvSpPr>
        <p:spPr bwMode="auto">
          <a:xfrm>
            <a:off x="6096001"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4" name="Line 14"/>
          <p:cNvSpPr>
            <a:spLocks noChangeShapeType="1"/>
          </p:cNvSpPr>
          <p:nvPr/>
        </p:nvSpPr>
        <p:spPr bwMode="auto">
          <a:xfrm>
            <a:off x="7822752" y="1557338"/>
            <a:ext cx="912046"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5" name="Line 15"/>
          <p:cNvSpPr>
            <a:spLocks noChangeShapeType="1"/>
          </p:cNvSpPr>
          <p:nvPr/>
        </p:nvSpPr>
        <p:spPr bwMode="auto">
          <a:xfrm>
            <a:off x="9551619"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6" name="Line 16"/>
          <p:cNvSpPr>
            <a:spLocks noChangeShapeType="1"/>
          </p:cNvSpPr>
          <p:nvPr/>
        </p:nvSpPr>
        <p:spPr bwMode="auto">
          <a:xfrm>
            <a:off x="11278369" y="1557338"/>
            <a:ext cx="912045"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0737" name="Rectangle 17"/>
          <p:cNvSpPr>
            <a:spLocks noChangeArrowheads="1"/>
          </p:cNvSpPr>
          <p:nvPr/>
        </p:nvSpPr>
        <p:spPr bwMode="auto">
          <a:xfrm>
            <a:off x="816294" y="1622426"/>
            <a:ext cx="549701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b="1">
                <a:solidFill>
                  <a:srgbClr val="0066FF"/>
                </a:solidFill>
                <a:latin typeface="Arial" charset="0"/>
              </a:rPr>
              <a:t>Can play offer opportunities to be….</a:t>
            </a:r>
          </a:p>
        </p:txBody>
      </p:sp>
      <p:sp>
        <p:nvSpPr>
          <p:cNvPr id="30738" name="Text Box 18"/>
          <p:cNvSpPr txBox="1">
            <a:spLocks noChangeArrowheads="1"/>
          </p:cNvSpPr>
          <p:nvPr/>
        </p:nvSpPr>
        <p:spPr bwMode="auto">
          <a:xfrm>
            <a:off x="1008859" y="2528888"/>
            <a:ext cx="2497016"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endParaRPr lang="en-US" altLang="en-US" sz="1800">
              <a:latin typeface="Arial" charset="0"/>
            </a:endParaRPr>
          </a:p>
        </p:txBody>
      </p:sp>
      <p:sp>
        <p:nvSpPr>
          <p:cNvPr id="146451" name="Text Box 19"/>
          <p:cNvSpPr txBox="1">
            <a:spLocks noChangeArrowheads="1"/>
          </p:cNvSpPr>
          <p:nvPr/>
        </p:nvSpPr>
        <p:spPr bwMode="auto">
          <a:xfrm>
            <a:off x="625843" y="2457452"/>
            <a:ext cx="2497016"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algn="ctr" eaLnBrk="1" hangingPunct="1"/>
            <a:r>
              <a:rPr lang="en-GB" altLang="en-US" sz="2000">
                <a:latin typeface="Arial" charset="0"/>
              </a:rPr>
              <a:t>Doing</a:t>
            </a:r>
          </a:p>
          <a:p>
            <a:pPr eaLnBrk="1" hangingPunct="1">
              <a:spcBef>
                <a:spcPct val="50000"/>
              </a:spcBef>
            </a:pPr>
            <a:endParaRPr lang="en-GB" altLang="en-US" sz="2000">
              <a:latin typeface="Arial" charset="0"/>
            </a:endParaRPr>
          </a:p>
        </p:txBody>
      </p:sp>
      <p:sp>
        <p:nvSpPr>
          <p:cNvPr id="146452" name="Rectangle 20"/>
          <p:cNvSpPr>
            <a:spLocks noChangeArrowheads="1"/>
          </p:cNvSpPr>
          <p:nvPr/>
        </p:nvSpPr>
        <p:spPr bwMode="auto">
          <a:xfrm>
            <a:off x="3984117" y="2097090"/>
            <a:ext cx="4799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r>
              <a:rPr lang="en-GB" altLang="en-US" sz="2000">
                <a:latin typeface="Arial" charset="0"/>
              </a:rPr>
              <a:t>Watching – using my senses</a:t>
            </a:r>
            <a:endParaRPr lang="en-GB" altLang="en-US" sz="1800">
              <a:latin typeface="Arial" charset="0"/>
            </a:endParaRPr>
          </a:p>
        </p:txBody>
      </p:sp>
      <p:sp>
        <p:nvSpPr>
          <p:cNvPr id="146453" name="Rectangle 21"/>
          <p:cNvSpPr>
            <a:spLocks noChangeArrowheads="1"/>
          </p:cNvSpPr>
          <p:nvPr/>
        </p:nvSpPr>
        <p:spPr bwMode="auto">
          <a:xfrm>
            <a:off x="3120743" y="2701926"/>
            <a:ext cx="300755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Experimenting, exploring</a:t>
            </a:r>
          </a:p>
        </p:txBody>
      </p:sp>
      <p:sp>
        <p:nvSpPr>
          <p:cNvPr id="146454" name="Rectangle 22"/>
          <p:cNvSpPr>
            <a:spLocks noChangeArrowheads="1"/>
          </p:cNvSpPr>
          <p:nvPr/>
        </p:nvSpPr>
        <p:spPr bwMode="auto">
          <a:xfrm>
            <a:off x="528502" y="3278188"/>
            <a:ext cx="222368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dirty="0">
                <a:latin typeface="Arial" charset="0"/>
              </a:rPr>
              <a:t>Copying/ imitating</a:t>
            </a:r>
          </a:p>
        </p:txBody>
      </p:sp>
      <p:sp>
        <p:nvSpPr>
          <p:cNvPr id="146455" name="Rectangle 23"/>
          <p:cNvSpPr>
            <a:spLocks noChangeArrowheads="1"/>
          </p:cNvSpPr>
          <p:nvPr/>
        </p:nvSpPr>
        <p:spPr bwMode="auto">
          <a:xfrm>
            <a:off x="8112659" y="4076702"/>
            <a:ext cx="284194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Making mistakes</a:t>
            </a:r>
          </a:p>
        </p:txBody>
      </p:sp>
      <p:sp>
        <p:nvSpPr>
          <p:cNvPr id="146456" name="Rectangle 24"/>
          <p:cNvSpPr>
            <a:spLocks noChangeArrowheads="1"/>
          </p:cNvSpPr>
          <p:nvPr/>
        </p:nvSpPr>
        <p:spPr bwMode="auto">
          <a:xfrm>
            <a:off x="3888893" y="3860801"/>
            <a:ext cx="1292946"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Asking</a:t>
            </a:r>
          </a:p>
        </p:txBody>
      </p:sp>
      <p:sp>
        <p:nvSpPr>
          <p:cNvPr id="146457" name="Rectangle 25"/>
          <p:cNvSpPr>
            <a:spLocks noChangeArrowheads="1"/>
          </p:cNvSpPr>
          <p:nvPr/>
        </p:nvSpPr>
        <p:spPr bwMode="auto">
          <a:xfrm>
            <a:off x="2640385" y="4862514"/>
            <a:ext cx="152522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Taking risks</a:t>
            </a:r>
          </a:p>
        </p:txBody>
      </p:sp>
      <p:sp>
        <p:nvSpPr>
          <p:cNvPr id="146458" name="Rectangle 26"/>
          <p:cNvSpPr>
            <a:spLocks noChangeArrowheads="1"/>
          </p:cNvSpPr>
          <p:nvPr/>
        </p:nvSpPr>
        <p:spPr bwMode="auto">
          <a:xfrm>
            <a:off x="721069" y="5294314"/>
            <a:ext cx="16690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Experiencing</a:t>
            </a:r>
          </a:p>
        </p:txBody>
      </p:sp>
      <p:sp>
        <p:nvSpPr>
          <p:cNvPr id="146459" name="Rectangle 27"/>
          <p:cNvSpPr>
            <a:spLocks noChangeArrowheads="1"/>
          </p:cNvSpPr>
          <p:nvPr/>
        </p:nvSpPr>
        <p:spPr bwMode="auto">
          <a:xfrm>
            <a:off x="5232627" y="5445127"/>
            <a:ext cx="2111883"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spcBef>
                <a:spcPct val="50000"/>
              </a:spcBef>
            </a:pPr>
            <a:r>
              <a:rPr lang="en-GB" altLang="en-US" sz="2000">
                <a:latin typeface="Arial" charset="0"/>
              </a:rPr>
              <a:t>Repetition</a:t>
            </a:r>
          </a:p>
          <a:p>
            <a:pPr eaLnBrk="1" hangingPunct="1">
              <a:spcBef>
                <a:spcPct val="50000"/>
              </a:spcBef>
            </a:pPr>
            <a:endParaRPr lang="en-GB" altLang="en-US" sz="2000">
              <a:latin typeface="Arial" charset="0"/>
            </a:endParaRPr>
          </a:p>
        </p:txBody>
      </p:sp>
      <p:sp>
        <p:nvSpPr>
          <p:cNvPr id="146460" name="Rectangle 28"/>
          <p:cNvSpPr>
            <a:spLocks noChangeArrowheads="1"/>
          </p:cNvSpPr>
          <p:nvPr/>
        </p:nvSpPr>
        <p:spPr bwMode="auto">
          <a:xfrm>
            <a:off x="9263828" y="5006976"/>
            <a:ext cx="121219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Listening</a:t>
            </a:r>
          </a:p>
        </p:txBody>
      </p:sp>
      <p:sp>
        <p:nvSpPr>
          <p:cNvPr id="146461" name="Rectangle 29"/>
          <p:cNvSpPr>
            <a:spLocks noChangeArrowheads="1"/>
          </p:cNvSpPr>
          <p:nvPr/>
        </p:nvSpPr>
        <p:spPr bwMode="auto">
          <a:xfrm>
            <a:off x="5712985" y="4646614"/>
            <a:ext cx="203773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Communicating </a:t>
            </a:r>
          </a:p>
          <a:p>
            <a:pPr eaLnBrk="1" hangingPunct="1"/>
            <a:endParaRPr lang="en-GB" altLang="en-US" sz="2000">
              <a:latin typeface="Arial" charset="0"/>
            </a:endParaRPr>
          </a:p>
        </p:txBody>
      </p:sp>
      <p:sp>
        <p:nvSpPr>
          <p:cNvPr id="146462" name="Rectangle 30"/>
          <p:cNvSpPr>
            <a:spLocks noChangeArrowheads="1"/>
          </p:cNvSpPr>
          <p:nvPr/>
        </p:nvSpPr>
        <p:spPr bwMode="auto">
          <a:xfrm>
            <a:off x="335936" y="4286251"/>
            <a:ext cx="28797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Teaching someone else</a:t>
            </a:r>
          </a:p>
        </p:txBody>
      </p:sp>
      <p:sp>
        <p:nvSpPr>
          <p:cNvPr id="146463" name="Rectangle 31"/>
          <p:cNvSpPr>
            <a:spLocks noChangeArrowheads="1"/>
          </p:cNvSpPr>
          <p:nvPr/>
        </p:nvSpPr>
        <p:spPr bwMode="auto">
          <a:xfrm>
            <a:off x="5808211" y="3530600"/>
            <a:ext cx="424186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Be alone/ in a group / with a partner</a:t>
            </a:r>
          </a:p>
        </p:txBody>
      </p:sp>
      <p:sp>
        <p:nvSpPr>
          <p:cNvPr id="146464" name="Rectangle 32"/>
          <p:cNvSpPr>
            <a:spLocks noChangeArrowheads="1"/>
          </p:cNvSpPr>
          <p:nvPr/>
        </p:nvSpPr>
        <p:spPr bwMode="auto">
          <a:xfrm>
            <a:off x="7437620" y="5589590"/>
            <a:ext cx="475279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Using appropriate equipment</a:t>
            </a:r>
          </a:p>
        </p:txBody>
      </p:sp>
      <p:sp>
        <p:nvSpPr>
          <p:cNvPr id="146465" name="Rectangle 33"/>
          <p:cNvSpPr>
            <a:spLocks noChangeArrowheads="1"/>
          </p:cNvSpPr>
          <p:nvPr/>
        </p:nvSpPr>
        <p:spPr bwMode="auto">
          <a:xfrm>
            <a:off x="1584443" y="6015039"/>
            <a:ext cx="347723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Reflecting – being given time</a:t>
            </a:r>
          </a:p>
        </p:txBody>
      </p:sp>
      <p:sp>
        <p:nvSpPr>
          <p:cNvPr id="146466" name="Rectangle 34"/>
          <p:cNvSpPr>
            <a:spLocks noChangeArrowheads="1"/>
          </p:cNvSpPr>
          <p:nvPr/>
        </p:nvSpPr>
        <p:spPr bwMode="auto">
          <a:xfrm>
            <a:off x="8400452" y="2738439"/>
            <a:ext cx="148149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Having fun!</a:t>
            </a:r>
          </a:p>
        </p:txBody>
      </p:sp>
      <p:sp>
        <p:nvSpPr>
          <p:cNvPr id="146467" name="Rectangle 35"/>
          <p:cNvSpPr>
            <a:spLocks noChangeArrowheads="1"/>
          </p:cNvSpPr>
          <p:nvPr/>
        </p:nvSpPr>
        <p:spPr bwMode="auto">
          <a:xfrm>
            <a:off x="6479020" y="6308727"/>
            <a:ext cx="5446881"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r>
              <a:rPr lang="en-GB" altLang="en-US" sz="2000">
                <a:latin typeface="Arial" charset="0"/>
              </a:rPr>
              <a:t>Achieving success/ being praised</a:t>
            </a:r>
          </a:p>
        </p:txBody>
      </p:sp>
      <p:pic>
        <p:nvPicPr>
          <p:cNvPr id="30756" name="Picture 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3276" y="260352"/>
            <a:ext cx="2016659"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57" name="Picture 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39411" y="188915"/>
            <a:ext cx="194047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8" name="Text Box 38"/>
          <p:cNvSpPr txBox="1">
            <a:spLocks noChangeArrowheads="1"/>
          </p:cNvSpPr>
          <p:nvPr/>
        </p:nvSpPr>
        <p:spPr bwMode="auto">
          <a:xfrm>
            <a:off x="981351" y="1581150"/>
            <a:ext cx="540244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sz="2400">
                <a:solidFill>
                  <a:schemeClr val="tx1"/>
                </a:solidFill>
                <a:latin typeface="Comic Sans MS" pitchFamily="66" charset="0"/>
                <a:ea typeface="ＭＳ Ｐゴシック" charset="-128"/>
              </a:defRPr>
            </a:lvl1pPr>
            <a:lvl2pPr marL="37931725" indent="-37474525" eaLnBrk="0" hangingPunct="0">
              <a:defRPr sz="2400">
                <a:solidFill>
                  <a:schemeClr val="tx1"/>
                </a:solidFill>
                <a:latin typeface="Comic Sans MS" pitchFamily="66" charset="0"/>
                <a:ea typeface="ＭＳ Ｐゴシック" charset="-128"/>
              </a:defRPr>
            </a:lvl2pPr>
            <a:lvl3pPr eaLnBrk="0" hangingPunct="0">
              <a:defRPr sz="2400">
                <a:solidFill>
                  <a:schemeClr val="tx1"/>
                </a:solidFill>
                <a:latin typeface="Comic Sans MS" pitchFamily="66" charset="0"/>
                <a:ea typeface="ＭＳ Ｐゴシック" charset="-128"/>
              </a:defRPr>
            </a:lvl3pPr>
            <a:lvl4pPr eaLnBrk="0" hangingPunct="0">
              <a:defRPr sz="2400">
                <a:solidFill>
                  <a:schemeClr val="tx1"/>
                </a:solidFill>
                <a:latin typeface="Comic Sans MS" pitchFamily="66" charset="0"/>
                <a:ea typeface="ＭＳ Ｐゴシック" charset="-128"/>
              </a:defRPr>
            </a:lvl4pPr>
            <a:lvl5pPr eaLnBrk="0" hangingPunct="0">
              <a:defRPr sz="2400">
                <a:solidFill>
                  <a:schemeClr val="tx1"/>
                </a:solidFill>
                <a:latin typeface="Comic Sans MS" pitchFamily="66" charset="0"/>
                <a:ea typeface="ＭＳ Ｐゴシック" charset="-128"/>
              </a:defRPr>
            </a:lvl5pPr>
            <a:lvl6pPr marL="457200" eaLnBrk="0" fontAlgn="base" hangingPunct="0">
              <a:spcBef>
                <a:spcPct val="0"/>
              </a:spcBef>
              <a:spcAft>
                <a:spcPct val="0"/>
              </a:spcAft>
              <a:defRPr sz="2400">
                <a:solidFill>
                  <a:schemeClr val="tx1"/>
                </a:solidFill>
                <a:latin typeface="Comic Sans MS" pitchFamily="66" charset="0"/>
                <a:ea typeface="ＭＳ Ｐゴシック" charset="-128"/>
              </a:defRPr>
            </a:lvl6pPr>
            <a:lvl7pPr marL="914400" eaLnBrk="0" fontAlgn="base" hangingPunct="0">
              <a:spcBef>
                <a:spcPct val="0"/>
              </a:spcBef>
              <a:spcAft>
                <a:spcPct val="0"/>
              </a:spcAft>
              <a:defRPr sz="2400">
                <a:solidFill>
                  <a:schemeClr val="tx1"/>
                </a:solidFill>
                <a:latin typeface="Comic Sans MS" pitchFamily="66" charset="0"/>
                <a:ea typeface="ＭＳ Ｐゴシック" charset="-128"/>
              </a:defRPr>
            </a:lvl7pPr>
            <a:lvl8pPr marL="1371600" eaLnBrk="0" fontAlgn="base" hangingPunct="0">
              <a:spcBef>
                <a:spcPct val="0"/>
              </a:spcBef>
              <a:spcAft>
                <a:spcPct val="0"/>
              </a:spcAft>
              <a:defRPr sz="2400">
                <a:solidFill>
                  <a:schemeClr val="tx1"/>
                </a:solidFill>
                <a:latin typeface="Comic Sans MS" pitchFamily="66" charset="0"/>
                <a:ea typeface="ＭＳ Ｐゴシック" charset="-128"/>
              </a:defRPr>
            </a:lvl8pPr>
            <a:lvl9pPr marL="1828800" eaLnBrk="0" fontAlgn="base" hangingPunct="0">
              <a:spcBef>
                <a:spcPct val="0"/>
              </a:spcBef>
              <a:spcAft>
                <a:spcPct val="0"/>
              </a:spcAft>
              <a:defRPr sz="2400">
                <a:solidFill>
                  <a:schemeClr val="tx1"/>
                </a:solidFill>
                <a:latin typeface="Comic Sans MS" pitchFamily="66" charset="0"/>
                <a:ea typeface="ＭＳ Ｐゴシック" charset="-128"/>
              </a:defRPr>
            </a:lvl9pPr>
          </a:lstStyle>
          <a:p>
            <a:pPr eaLnBrk="1" hangingPunct="1"/>
            <a:endParaRPr lang="en-US" altLang="en-US"/>
          </a:p>
        </p:txBody>
      </p:sp>
    </p:spTree>
    <p:extLst>
      <p:ext uri="{BB962C8B-B14F-4D97-AF65-F5344CB8AC3E}">
        <p14:creationId xmlns:p14="http://schemas.microsoft.com/office/powerpoint/2010/main" val="311133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146466"/>
                                        </p:tgtEl>
                                        <p:attrNameLst>
                                          <p:attrName>style.visibility</p:attrName>
                                        </p:attrNameLst>
                                      </p:cBhvr>
                                      <p:to>
                                        <p:strVal val="visible"/>
                                      </p:to>
                                    </p:set>
                                    <p:anim calcmode="lin" valueType="num">
                                      <p:cBhvr>
                                        <p:cTn id="7" dur="1000" fill="hold"/>
                                        <p:tgtEl>
                                          <p:spTgt spid="146466"/>
                                        </p:tgtEl>
                                        <p:attrNameLst>
                                          <p:attrName>ppt_w</p:attrName>
                                        </p:attrNameLst>
                                      </p:cBhvr>
                                      <p:tavLst>
                                        <p:tav tm="0">
                                          <p:val>
                                            <p:fltVal val="0"/>
                                          </p:val>
                                        </p:tav>
                                        <p:tav tm="100000">
                                          <p:val>
                                            <p:strVal val="#ppt_w"/>
                                          </p:val>
                                        </p:tav>
                                      </p:tavLst>
                                    </p:anim>
                                    <p:anim calcmode="lin" valueType="num">
                                      <p:cBhvr>
                                        <p:cTn id="8" dur="1000" fill="hold"/>
                                        <p:tgtEl>
                                          <p:spTgt spid="146466"/>
                                        </p:tgtEl>
                                        <p:attrNameLst>
                                          <p:attrName>ppt_h</p:attrName>
                                        </p:attrNameLst>
                                      </p:cBhvr>
                                      <p:tavLst>
                                        <p:tav tm="0">
                                          <p:val>
                                            <p:fltVal val="0"/>
                                          </p:val>
                                        </p:tav>
                                        <p:tav tm="100000">
                                          <p:val>
                                            <p:strVal val="#ppt_h"/>
                                          </p:val>
                                        </p:tav>
                                      </p:tavLst>
                                    </p:anim>
                                    <p:anim calcmode="lin" valueType="num">
                                      <p:cBhvr>
                                        <p:cTn id="9" dur="1000" fill="hold"/>
                                        <p:tgtEl>
                                          <p:spTgt spid="146466"/>
                                        </p:tgtEl>
                                        <p:attrNameLst>
                                          <p:attrName>style.rotation</p:attrName>
                                        </p:attrNameLst>
                                      </p:cBhvr>
                                      <p:tavLst>
                                        <p:tav tm="0">
                                          <p:val>
                                            <p:fltVal val="360"/>
                                          </p:val>
                                        </p:tav>
                                        <p:tav tm="100000">
                                          <p:val>
                                            <p:fltVal val="0"/>
                                          </p:val>
                                        </p:tav>
                                      </p:tavLst>
                                    </p:anim>
                                    <p:animEffect transition="in" filter="fade">
                                      <p:cBhvr>
                                        <p:cTn id="10" dur="1000"/>
                                        <p:tgtEl>
                                          <p:spTgt spid="14646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146451"/>
                                        </p:tgtEl>
                                        <p:attrNameLst>
                                          <p:attrName>style.visibility</p:attrName>
                                        </p:attrNameLst>
                                      </p:cBhvr>
                                      <p:to>
                                        <p:strVal val="visible"/>
                                      </p:to>
                                    </p:set>
                                    <p:anim calcmode="lin" valueType="num">
                                      <p:cBhvr>
                                        <p:cTn id="13" dur="1000" fill="hold"/>
                                        <p:tgtEl>
                                          <p:spTgt spid="146451"/>
                                        </p:tgtEl>
                                        <p:attrNameLst>
                                          <p:attrName>ppt_w</p:attrName>
                                        </p:attrNameLst>
                                      </p:cBhvr>
                                      <p:tavLst>
                                        <p:tav tm="0">
                                          <p:val>
                                            <p:fltVal val="0"/>
                                          </p:val>
                                        </p:tav>
                                        <p:tav tm="100000">
                                          <p:val>
                                            <p:strVal val="#ppt_w"/>
                                          </p:val>
                                        </p:tav>
                                      </p:tavLst>
                                    </p:anim>
                                    <p:anim calcmode="lin" valueType="num">
                                      <p:cBhvr>
                                        <p:cTn id="14" dur="1000" fill="hold"/>
                                        <p:tgtEl>
                                          <p:spTgt spid="146451"/>
                                        </p:tgtEl>
                                        <p:attrNameLst>
                                          <p:attrName>ppt_h</p:attrName>
                                        </p:attrNameLst>
                                      </p:cBhvr>
                                      <p:tavLst>
                                        <p:tav tm="0">
                                          <p:val>
                                            <p:fltVal val="0"/>
                                          </p:val>
                                        </p:tav>
                                        <p:tav tm="100000">
                                          <p:val>
                                            <p:strVal val="#ppt_h"/>
                                          </p:val>
                                        </p:tav>
                                      </p:tavLst>
                                    </p:anim>
                                    <p:anim calcmode="lin" valueType="num">
                                      <p:cBhvr>
                                        <p:cTn id="15" dur="1000" fill="hold"/>
                                        <p:tgtEl>
                                          <p:spTgt spid="146451"/>
                                        </p:tgtEl>
                                        <p:attrNameLst>
                                          <p:attrName>style.rotation</p:attrName>
                                        </p:attrNameLst>
                                      </p:cBhvr>
                                      <p:tavLst>
                                        <p:tav tm="0">
                                          <p:val>
                                            <p:fltVal val="360"/>
                                          </p:val>
                                        </p:tav>
                                        <p:tav tm="100000">
                                          <p:val>
                                            <p:fltVal val="0"/>
                                          </p:val>
                                        </p:tav>
                                      </p:tavLst>
                                    </p:anim>
                                    <p:animEffect transition="in" filter="fade">
                                      <p:cBhvr>
                                        <p:cTn id="16" dur="1000"/>
                                        <p:tgtEl>
                                          <p:spTgt spid="146451"/>
                                        </p:tgtEl>
                                      </p:cBhvr>
                                    </p:animEffect>
                                  </p:childTnLst>
                                </p:cTn>
                              </p:par>
                              <p:par>
                                <p:cTn id="17" presetID="49" presetClass="entr" presetSubtype="0" decel="100000" fill="hold" nodeType="withEffect">
                                  <p:stCondLst>
                                    <p:cond delay="0"/>
                                  </p:stCondLst>
                                  <p:childTnLst>
                                    <p:set>
                                      <p:cBhvr>
                                        <p:cTn id="18" dur="1" fill="hold">
                                          <p:stCondLst>
                                            <p:cond delay="0"/>
                                          </p:stCondLst>
                                        </p:cTn>
                                        <p:tgtEl>
                                          <p:spTgt spid="146458">
                                            <p:txEl>
                                              <p:pRg st="0" end="0"/>
                                            </p:txEl>
                                          </p:spTgt>
                                        </p:tgtEl>
                                        <p:attrNameLst>
                                          <p:attrName>style.visibility</p:attrName>
                                        </p:attrNameLst>
                                      </p:cBhvr>
                                      <p:to>
                                        <p:strVal val="visible"/>
                                      </p:to>
                                    </p:set>
                                    <p:anim calcmode="lin" valueType="num">
                                      <p:cBhvr>
                                        <p:cTn id="19" dur="1000" fill="hold"/>
                                        <p:tgtEl>
                                          <p:spTgt spid="146458">
                                            <p:txEl>
                                              <p:pRg st="0" end="0"/>
                                            </p:txEl>
                                          </p:spTgt>
                                        </p:tgtEl>
                                        <p:attrNameLst>
                                          <p:attrName>ppt_w</p:attrName>
                                        </p:attrNameLst>
                                      </p:cBhvr>
                                      <p:tavLst>
                                        <p:tav tm="0">
                                          <p:val>
                                            <p:fltVal val="0"/>
                                          </p:val>
                                        </p:tav>
                                        <p:tav tm="100000">
                                          <p:val>
                                            <p:strVal val="#ppt_w"/>
                                          </p:val>
                                        </p:tav>
                                      </p:tavLst>
                                    </p:anim>
                                    <p:anim calcmode="lin" valueType="num">
                                      <p:cBhvr>
                                        <p:cTn id="20" dur="1000" fill="hold"/>
                                        <p:tgtEl>
                                          <p:spTgt spid="146458">
                                            <p:txEl>
                                              <p:pRg st="0" end="0"/>
                                            </p:txEl>
                                          </p:spTgt>
                                        </p:tgtEl>
                                        <p:attrNameLst>
                                          <p:attrName>ppt_h</p:attrName>
                                        </p:attrNameLst>
                                      </p:cBhvr>
                                      <p:tavLst>
                                        <p:tav tm="0">
                                          <p:val>
                                            <p:fltVal val="0"/>
                                          </p:val>
                                        </p:tav>
                                        <p:tav tm="100000">
                                          <p:val>
                                            <p:strVal val="#ppt_h"/>
                                          </p:val>
                                        </p:tav>
                                      </p:tavLst>
                                    </p:anim>
                                    <p:anim calcmode="lin" valueType="num">
                                      <p:cBhvr>
                                        <p:cTn id="21" dur="1000" fill="hold"/>
                                        <p:tgtEl>
                                          <p:spTgt spid="146458">
                                            <p:txEl>
                                              <p:pRg st="0" end="0"/>
                                            </p:txEl>
                                          </p:spTgt>
                                        </p:tgtEl>
                                        <p:attrNameLst>
                                          <p:attrName>style.rotation</p:attrName>
                                        </p:attrNameLst>
                                      </p:cBhvr>
                                      <p:tavLst>
                                        <p:tav tm="0">
                                          <p:val>
                                            <p:fltVal val="360"/>
                                          </p:val>
                                        </p:tav>
                                        <p:tav tm="100000">
                                          <p:val>
                                            <p:fltVal val="0"/>
                                          </p:val>
                                        </p:tav>
                                      </p:tavLst>
                                    </p:anim>
                                    <p:animEffect transition="in" filter="fade">
                                      <p:cBhvr>
                                        <p:cTn id="22" dur="1000"/>
                                        <p:tgtEl>
                                          <p:spTgt spid="146458">
                                            <p:txEl>
                                              <p:pRg st="0" end="0"/>
                                            </p:txEl>
                                          </p:spTgt>
                                        </p:tgtEl>
                                      </p:cBhvr>
                                    </p:animEffect>
                                  </p:childTnLst>
                                </p:cTn>
                              </p:par>
                              <p:par>
                                <p:cTn id="23" presetID="49" presetClass="entr" presetSubtype="0" decel="100000" fill="hold" grpId="0" nodeType="withEffect">
                                  <p:stCondLst>
                                    <p:cond delay="0"/>
                                  </p:stCondLst>
                                  <p:childTnLst>
                                    <p:set>
                                      <p:cBhvr>
                                        <p:cTn id="24" dur="1" fill="hold">
                                          <p:stCondLst>
                                            <p:cond delay="0"/>
                                          </p:stCondLst>
                                        </p:cTn>
                                        <p:tgtEl>
                                          <p:spTgt spid="146454"/>
                                        </p:tgtEl>
                                        <p:attrNameLst>
                                          <p:attrName>style.visibility</p:attrName>
                                        </p:attrNameLst>
                                      </p:cBhvr>
                                      <p:to>
                                        <p:strVal val="visible"/>
                                      </p:to>
                                    </p:set>
                                    <p:anim calcmode="lin" valueType="num">
                                      <p:cBhvr>
                                        <p:cTn id="25" dur="1000" fill="hold"/>
                                        <p:tgtEl>
                                          <p:spTgt spid="146454"/>
                                        </p:tgtEl>
                                        <p:attrNameLst>
                                          <p:attrName>ppt_w</p:attrName>
                                        </p:attrNameLst>
                                      </p:cBhvr>
                                      <p:tavLst>
                                        <p:tav tm="0">
                                          <p:val>
                                            <p:fltVal val="0"/>
                                          </p:val>
                                        </p:tav>
                                        <p:tav tm="100000">
                                          <p:val>
                                            <p:strVal val="#ppt_w"/>
                                          </p:val>
                                        </p:tav>
                                      </p:tavLst>
                                    </p:anim>
                                    <p:anim calcmode="lin" valueType="num">
                                      <p:cBhvr>
                                        <p:cTn id="26" dur="1000" fill="hold"/>
                                        <p:tgtEl>
                                          <p:spTgt spid="146454"/>
                                        </p:tgtEl>
                                        <p:attrNameLst>
                                          <p:attrName>ppt_h</p:attrName>
                                        </p:attrNameLst>
                                      </p:cBhvr>
                                      <p:tavLst>
                                        <p:tav tm="0">
                                          <p:val>
                                            <p:fltVal val="0"/>
                                          </p:val>
                                        </p:tav>
                                        <p:tav tm="100000">
                                          <p:val>
                                            <p:strVal val="#ppt_h"/>
                                          </p:val>
                                        </p:tav>
                                      </p:tavLst>
                                    </p:anim>
                                    <p:anim calcmode="lin" valueType="num">
                                      <p:cBhvr>
                                        <p:cTn id="27" dur="1000" fill="hold"/>
                                        <p:tgtEl>
                                          <p:spTgt spid="146454"/>
                                        </p:tgtEl>
                                        <p:attrNameLst>
                                          <p:attrName>style.rotation</p:attrName>
                                        </p:attrNameLst>
                                      </p:cBhvr>
                                      <p:tavLst>
                                        <p:tav tm="0">
                                          <p:val>
                                            <p:fltVal val="360"/>
                                          </p:val>
                                        </p:tav>
                                        <p:tav tm="100000">
                                          <p:val>
                                            <p:fltVal val="0"/>
                                          </p:val>
                                        </p:tav>
                                      </p:tavLst>
                                    </p:anim>
                                    <p:animEffect transition="in" filter="fade">
                                      <p:cBhvr>
                                        <p:cTn id="28" dur="1000"/>
                                        <p:tgtEl>
                                          <p:spTgt spid="146454"/>
                                        </p:tgtEl>
                                      </p:cBhvr>
                                    </p:animEffect>
                                  </p:childTnLst>
                                </p:cTn>
                              </p:par>
                            </p:childTnLst>
                          </p:cTn>
                        </p:par>
                        <p:par>
                          <p:cTn id="29" fill="hold" nodeType="afterGroup">
                            <p:stCondLst>
                              <p:cond delay="1000"/>
                            </p:stCondLst>
                            <p:childTnLst>
                              <p:par>
                                <p:cTn id="30" presetID="23" presetClass="entr" presetSubtype="16" fill="hold" nodeType="afterEffect">
                                  <p:stCondLst>
                                    <p:cond delay="0"/>
                                  </p:stCondLst>
                                  <p:childTnLst>
                                    <p:set>
                                      <p:cBhvr>
                                        <p:cTn id="31" dur="1" fill="hold">
                                          <p:stCondLst>
                                            <p:cond delay="0"/>
                                          </p:stCondLst>
                                        </p:cTn>
                                        <p:tgtEl>
                                          <p:spTgt spid="146453">
                                            <p:txEl>
                                              <p:pRg st="0" end="0"/>
                                            </p:txEl>
                                          </p:spTgt>
                                        </p:tgtEl>
                                        <p:attrNameLst>
                                          <p:attrName>style.visibility</p:attrName>
                                        </p:attrNameLst>
                                      </p:cBhvr>
                                      <p:to>
                                        <p:strVal val="visible"/>
                                      </p:to>
                                    </p:set>
                                    <p:anim calcmode="lin" valueType="num">
                                      <p:cBhvr>
                                        <p:cTn id="32" dur="1000" fill="hold"/>
                                        <p:tgtEl>
                                          <p:spTgt spid="146453">
                                            <p:txEl>
                                              <p:pRg st="0" end="0"/>
                                            </p:txEl>
                                          </p:spTgt>
                                        </p:tgtEl>
                                        <p:attrNameLst>
                                          <p:attrName>ppt_w</p:attrName>
                                        </p:attrNameLst>
                                      </p:cBhvr>
                                      <p:tavLst>
                                        <p:tav tm="0">
                                          <p:val>
                                            <p:fltVal val="0"/>
                                          </p:val>
                                        </p:tav>
                                        <p:tav tm="100000">
                                          <p:val>
                                            <p:strVal val="#ppt_w"/>
                                          </p:val>
                                        </p:tav>
                                      </p:tavLst>
                                    </p:anim>
                                    <p:anim calcmode="lin" valueType="num">
                                      <p:cBhvr>
                                        <p:cTn id="33" dur="1000" fill="hold"/>
                                        <p:tgtEl>
                                          <p:spTgt spid="146453">
                                            <p:txEl>
                                              <p:pRg st="0" end="0"/>
                                            </p:txEl>
                                          </p:spTgt>
                                        </p:tgtEl>
                                        <p:attrNameLst>
                                          <p:attrName>ppt_h</p:attrName>
                                        </p:attrNameLst>
                                      </p:cBhvr>
                                      <p:tavLst>
                                        <p:tav tm="0">
                                          <p:val>
                                            <p:fltVal val="0"/>
                                          </p:val>
                                        </p:tav>
                                        <p:tav tm="100000">
                                          <p:val>
                                            <p:strVal val="#ppt_h"/>
                                          </p:val>
                                        </p:tav>
                                      </p:tavLst>
                                    </p:anim>
                                  </p:childTnLst>
                                </p:cTn>
                              </p:par>
                              <p:par>
                                <p:cTn id="34" presetID="23" presetClass="entr" presetSubtype="16" fill="hold" grpId="0" nodeType="withEffect">
                                  <p:stCondLst>
                                    <p:cond delay="0"/>
                                  </p:stCondLst>
                                  <p:childTnLst>
                                    <p:set>
                                      <p:cBhvr>
                                        <p:cTn id="35" dur="1" fill="hold">
                                          <p:stCondLst>
                                            <p:cond delay="0"/>
                                          </p:stCondLst>
                                        </p:cTn>
                                        <p:tgtEl>
                                          <p:spTgt spid="146464"/>
                                        </p:tgtEl>
                                        <p:attrNameLst>
                                          <p:attrName>style.visibility</p:attrName>
                                        </p:attrNameLst>
                                      </p:cBhvr>
                                      <p:to>
                                        <p:strVal val="visible"/>
                                      </p:to>
                                    </p:set>
                                    <p:anim calcmode="lin" valueType="num">
                                      <p:cBhvr>
                                        <p:cTn id="36" dur="1000" fill="hold"/>
                                        <p:tgtEl>
                                          <p:spTgt spid="146464"/>
                                        </p:tgtEl>
                                        <p:attrNameLst>
                                          <p:attrName>ppt_w</p:attrName>
                                        </p:attrNameLst>
                                      </p:cBhvr>
                                      <p:tavLst>
                                        <p:tav tm="0">
                                          <p:val>
                                            <p:fltVal val="0"/>
                                          </p:val>
                                        </p:tav>
                                        <p:tav tm="100000">
                                          <p:val>
                                            <p:strVal val="#ppt_w"/>
                                          </p:val>
                                        </p:tav>
                                      </p:tavLst>
                                    </p:anim>
                                    <p:anim calcmode="lin" valueType="num">
                                      <p:cBhvr>
                                        <p:cTn id="37" dur="1000" fill="hold"/>
                                        <p:tgtEl>
                                          <p:spTgt spid="146464"/>
                                        </p:tgtEl>
                                        <p:attrNameLst>
                                          <p:attrName>ppt_h</p:attrName>
                                        </p:attrNameLst>
                                      </p:cBhvr>
                                      <p:tavLst>
                                        <p:tav tm="0">
                                          <p:val>
                                            <p:fltVal val="0"/>
                                          </p:val>
                                        </p:tav>
                                        <p:tav tm="100000">
                                          <p:val>
                                            <p:strVal val="#ppt_h"/>
                                          </p:val>
                                        </p:tav>
                                      </p:tavLst>
                                    </p:anim>
                                  </p:childTnLst>
                                </p:cTn>
                              </p:par>
                              <p:par>
                                <p:cTn id="38" presetID="23" presetClass="entr" presetSubtype="16" fill="hold" grpId="0" nodeType="withEffect">
                                  <p:stCondLst>
                                    <p:cond delay="0"/>
                                  </p:stCondLst>
                                  <p:childTnLst>
                                    <p:set>
                                      <p:cBhvr>
                                        <p:cTn id="39" dur="1" fill="hold">
                                          <p:stCondLst>
                                            <p:cond delay="0"/>
                                          </p:stCondLst>
                                        </p:cTn>
                                        <p:tgtEl>
                                          <p:spTgt spid="146456"/>
                                        </p:tgtEl>
                                        <p:attrNameLst>
                                          <p:attrName>style.visibility</p:attrName>
                                        </p:attrNameLst>
                                      </p:cBhvr>
                                      <p:to>
                                        <p:strVal val="visible"/>
                                      </p:to>
                                    </p:set>
                                    <p:anim calcmode="lin" valueType="num">
                                      <p:cBhvr>
                                        <p:cTn id="40" dur="1000" fill="hold"/>
                                        <p:tgtEl>
                                          <p:spTgt spid="146456"/>
                                        </p:tgtEl>
                                        <p:attrNameLst>
                                          <p:attrName>ppt_w</p:attrName>
                                        </p:attrNameLst>
                                      </p:cBhvr>
                                      <p:tavLst>
                                        <p:tav tm="0">
                                          <p:val>
                                            <p:fltVal val="0"/>
                                          </p:val>
                                        </p:tav>
                                        <p:tav tm="100000">
                                          <p:val>
                                            <p:strVal val="#ppt_w"/>
                                          </p:val>
                                        </p:tav>
                                      </p:tavLst>
                                    </p:anim>
                                    <p:anim calcmode="lin" valueType="num">
                                      <p:cBhvr>
                                        <p:cTn id="41" dur="1000" fill="hold"/>
                                        <p:tgtEl>
                                          <p:spTgt spid="146456"/>
                                        </p:tgtEl>
                                        <p:attrNameLst>
                                          <p:attrName>ppt_h</p:attrName>
                                        </p:attrNameLst>
                                      </p:cBhvr>
                                      <p:tavLst>
                                        <p:tav tm="0">
                                          <p:val>
                                            <p:fltVal val="0"/>
                                          </p:val>
                                        </p:tav>
                                        <p:tav tm="100000">
                                          <p:val>
                                            <p:strVal val="#ppt_h"/>
                                          </p:val>
                                        </p:tav>
                                      </p:tavLst>
                                    </p:anim>
                                  </p:childTnLst>
                                </p:cTn>
                              </p:par>
                            </p:childTnLst>
                          </p:cTn>
                        </p:par>
                        <p:par>
                          <p:cTn id="42" fill="hold" nodeType="afterGroup">
                            <p:stCondLst>
                              <p:cond delay="2000"/>
                            </p:stCondLst>
                            <p:childTnLst>
                              <p:par>
                                <p:cTn id="43" presetID="9" presetClass="entr" presetSubtype="0" fill="hold" grpId="0" nodeType="afterEffect">
                                  <p:stCondLst>
                                    <p:cond delay="0"/>
                                  </p:stCondLst>
                                  <p:childTnLst>
                                    <p:set>
                                      <p:cBhvr>
                                        <p:cTn id="44" dur="1" fill="hold">
                                          <p:stCondLst>
                                            <p:cond delay="0"/>
                                          </p:stCondLst>
                                        </p:cTn>
                                        <p:tgtEl>
                                          <p:spTgt spid="146461"/>
                                        </p:tgtEl>
                                        <p:attrNameLst>
                                          <p:attrName>style.visibility</p:attrName>
                                        </p:attrNameLst>
                                      </p:cBhvr>
                                      <p:to>
                                        <p:strVal val="visible"/>
                                      </p:to>
                                    </p:set>
                                    <p:animEffect transition="in" filter="dissolve">
                                      <p:cBhvr>
                                        <p:cTn id="45" dur="1000"/>
                                        <p:tgtEl>
                                          <p:spTgt spid="146461"/>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146463"/>
                                        </p:tgtEl>
                                        <p:attrNameLst>
                                          <p:attrName>style.visibility</p:attrName>
                                        </p:attrNameLst>
                                      </p:cBhvr>
                                      <p:to>
                                        <p:strVal val="visible"/>
                                      </p:to>
                                    </p:set>
                                    <p:animEffect transition="in" filter="dissolve">
                                      <p:cBhvr>
                                        <p:cTn id="48" dur="1000"/>
                                        <p:tgtEl>
                                          <p:spTgt spid="146463"/>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146465"/>
                                        </p:tgtEl>
                                        <p:attrNameLst>
                                          <p:attrName>style.visibility</p:attrName>
                                        </p:attrNameLst>
                                      </p:cBhvr>
                                      <p:to>
                                        <p:strVal val="visible"/>
                                      </p:to>
                                    </p:set>
                                    <p:animEffect transition="in" filter="dissolve">
                                      <p:cBhvr>
                                        <p:cTn id="51" dur="1000"/>
                                        <p:tgtEl>
                                          <p:spTgt spid="146465"/>
                                        </p:tgtEl>
                                      </p:cBhvr>
                                    </p:animEffect>
                                  </p:childTnLst>
                                </p:cTn>
                              </p:par>
                              <p:par>
                                <p:cTn id="52" presetID="9" presetClass="entr" presetSubtype="0" fill="hold" grpId="0" nodeType="withEffect">
                                  <p:stCondLst>
                                    <p:cond delay="0"/>
                                  </p:stCondLst>
                                  <p:childTnLst>
                                    <p:set>
                                      <p:cBhvr>
                                        <p:cTn id="53" dur="1" fill="hold">
                                          <p:stCondLst>
                                            <p:cond delay="0"/>
                                          </p:stCondLst>
                                        </p:cTn>
                                        <p:tgtEl>
                                          <p:spTgt spid="146455"/>
                                        </p:tgtEl>
                                        <p:attrNameLst>
                                          <p:attrName>style.visibility</p:attrName>
                                        </p:attrNameLst>
                                      </p:cBhvr>
                                      <p:to>
                                        <p:strVal val="visible"/>
                                      </p:to>
                                    </p:set>
                                    <p:animEffect transition="in" filter="dissolve">
                                      <p:cBhvr>
                                        <p:cTn id="54" dur="1000"/>
                                        <p:tgtEl>
                                          <p:spTgt spid="146455"/>
                                        </p:tgtEl>
                                      </p:cBhvr>
                                    </p:animEffect>
                                  </p:childTnLst>
                                </p:cTn>
                              </p:par>
                            </p:childTnLst>
                          </p:cTn>
                        </p:par>
                        <p:par>
                          <p:cTn id="55" fill="hold" nodeType="afterGroup">
                            <p:stCondLst>
                              <p:cond delay="3000"/>
                            </p:stCondLst>
                            <p:childTnLst>
                              <p:par>
                                <p:cTn id="56" presetID="5" presetClass="entr" presetSubtype="10" fill="hold" grpId="0" nodeType="afterEffect">
                                  <p:stCondLst>
                                    <p:cond delay="0"/>
                                  </p:stCondLst>
                                  <p:childTnLst>
                                    <p:set>
                                      <p:cBhvr>
                                        <p:cTn id="57" dur="1" fill="hold">
                                          <p:stCondLst>
                                            <p:cond delay="0"/>
                                          </p:stCondLst>
                                        </p:cTn>
                                        <p:tgtEl>
                                          <p:spTgt spid="146460"/>
                                        </p:tgtEl>
                                        <p:attrNameLst>
                                          <p:attrName>style.visibility</p:attrName>
                                        </p:attrNameLst>
                                      </p:cBhvr>
                                      <p:to>
                                        <p:strVal val="visible"/>
                                      </p:to>
                                    </p:set>
                                    <p:animEffect transition="in" filter="checkerboard(across)">
                                      <p:cBhvr>
                                        <p:cTn id="58" dur="1000"/>
                                        <p:tgtEl>
                                          <p:spTgt spid="146460"/>
                                        </p:tgtEl>
                                      </p:cBhvr>
                                    </p:animEffect>
                                  </p:childTnLst>
                                </p:cTn>
                              </p:par>
                              <p:par>
                                <p:cTn id="59" presetID="5" presetClass="entr" presetSubtype="10" fill="hold" grpId="0" nodeType="withEffect">
                                  <p:stCondLst>
                                    <p:cond delay="0"/>
                                  </p:stCondLst>
                                  <p:childTnLst>
                                    <p:set>
                                      <p:cBhvr>
                                        <p:cTn id="60" dur="1" fill="hold">
                                          <p:stCondLst>
                                            <p:cond delay="0"/>
                                          </p:stCondLst>
                                        </p:cTn>
                                        <p:tgtEl>
                                          <p:spTgt spid="146462"/>
                                        </p:tgtEl>
                                        <p:attrNameLst>
                                          <p:attrName>style.visibility</p:attrName>
                                        </p:attrNameLst>
                                      </p:cBhvr>
                                      <p:to>
                                        <p:strVal val="visible"/>
                                      </p:to>
                                    </p:set>
                                    <p:animEffect transition="in" filter="checkerboard(across)">
                                      <p:cBhvr>
                                        <p:cTn id="61" dur="1000"/>
                                        <p:tgtEl>
                                          <p:spTgt spid="146462"/>
                                        </p:tgtEl>
                                      </p:cBhvr>
                                    </p:animEffect>
                                  </p:childTnLst>
                                </p:cTn>
                              </p:par>
                            </p:childTnLst>
                          </p:cTn>
                        </p:par>
                        <p:par>
                          <p:cTn id="62" fill="hold" nodeType="afterGroup">
                            <p:stCondLst>
                              <p:cond delay="4000"/>
                            </p:stCondLst>
                            <p:childTnLst>
                              <p:par>
                                <p:cTn id="63" presetID="3" presetClass="entr" presetSubtype="10" fill="hold" grpId="0" nodeType="afterEffect">
                                  <p:stCondLst>
                                    <p:cond delay="0"/>
                                  </p:stCondLst>
                                  <p:childTnLst>
                                    <p:set>
                                      <p:cBhvr>
                                        <p:cTn id="64" dur="1" fill="hold">
                                          <p:stCondLst>
                                            <p:cond delay="0"/>
                                          </p:stCondLst>
                                        </p:cTn>
                                        <p:tgtEl>
                                          <p:spTgt spid="146457"/>
                                        </p:tgtEl>
                                        <p:attrNameLst>
                                          <p:attrName>style.visibility</p:attrName>
                                        </p:attrNameLst>
                                      </p:cBhvr>
                                      <p:to>
                                        <p:strVal val="visible"/>
                                      </p:to>
                                    </p:set>
                                    <p:animEffect transition="in" filter="blinds(horizontal)">
                                      <p:cBhvr>
                                        <p:cTn id="65" dur="1000"/>
                                        <p:tgtEl>
                                          <p:spTgt spid="146457"/>
                                        </p:tgtEl>
                                      </p:cBhvr>
                                    </p:animEffect>
                                  </p:childTnLst>
                                </p:cTn>
                              </p:par>
                              <p:par>
                                <p:cTn id="66" presetID="3" presetClass="entr" presetSubtype="10" fill="hold" grpId="0" nodeType="withEffect">
                                  <p:stCondLst>
                                    <p:cond delay="0"/>
                                  </p:stCondLst>
                                  <p:childTnLst>
                                    <p:set>
                                      <p:cBhvr>
                                        <p:cTn id="67" dur="1" fill="hold">
                                          <p:stCondLst>
                                            <p:cond delay="0"/>
                                          </p:stCondLst>
                                        </p:cTn>
                                        <p:tgtEl>
                                          <p:spTgt spid="146459"/>
                                        </p:tgtEl>
                                        <p:attrNameLst>
                                          <p:attrName>style.visibility</p:attrName>
                                        </p:attrNameLst>
                                      </p:cBhvr>
                                      <p:to>
                                        <p:strVal val="visible"/>
                                      </p:to>
                                    </p:set>
                                    <p:animEffect transition="in" filter="blinds(horizontal)">
                                      <p:cBhvr>
                                        <p:cTn id="68" dur="1000"/>
                                        <p:tgtEl>
                                          <p:spTgt spid="146459"/>
                                        </p:tgtEl>
                                      </p:cBhvr>
                                    </p:animEffect>
                                  </p:childTnLst>
                                </p:cTn>
                              </p:par>
                              <p:par>
                                <p:cTn id="69" presetID="3" presetClass="entr" presetSubtype="10" fill="hold" grpId="0" nodeType="withEffect">
                                  <p:stCondLst>
                                    <p:cond delay="0"/>
                                  </p:stCondLst>
                                  <p:childTnLst>
                                    <p:set>
                                      <p:cBhvr>
                                        <p:cTn id="70" dur="1" fill="hold">
                                          <p:stCondLst>
                                            <p:cond delay="0"/>
                                          </p:stCondLst>
                                        </p:cTn>
                                        <p:tgtEl>
                                          <p:spTgt spid="146452"/>
                                        </p:tgtEl>
                                        <p:attrNameLst>
                                          <p:attrName>style.visibility</p:attrName>
                                        </p:attrNameLst>
                                      </p:cBhvr>
                                      <p:to>
                                        <p:strVal val="visible"/>
                                      </p:to>
                                    </p:set>
                                    <p:animEffect transition="in" filter="blinds(horizontal)">
                                      <p:cBhvr>
                                        <p:cTn id="71" dur="1000"/>
                                        <p:tgtEl>
                                          <p:spTgt spid="146452"/>
                                        </p:tgtEl>
                                      </p:cBhvr>
                                    </p:animEffect>
                                  </p:childTnLst>
                                </p:cTn>
                              </p:par>
                              <p:par>
                                <p:cTn id="72" presetID="5" presetClass="entr" presetSubtype="10" fill="hold" grpId="0" nodeType="withEffect">
                                  <p:stCondLst>
                                    <p:cond delay="0"/>
                                  </p:stCondLst>
                                  <p:childTnLst>
                                    <p:set>
                                      <p:cBhvr>
                                        <p:cTn id="73" dur="1" fill="hold">
                                          <p:stCondLst>
                                            <p:cond delay="0"/>
                                          </p:stCondLst>
                                        </p:cTn>
                                        <p:tgtEl>
                                          <p:spTgt spid="146467"/>
                                        </p:tgtEl>
                                        <p:attrNameLst>
                                          <p:attrName>style.visibility</p:attrName>
                                        </p:attrNameLst>
                                      </p:cBhvr>
                                      <p:to>
                                        <p:strVal val="visible"/>
                                      </p:to>
                                    </p:set>
                                    <p:animEffect transition="in" filter="checkerboard(across)">
                                      <p:cBhvr>
                                        <p:cTn id="74" dur="1000"/>
                                        <p:tgtEl>
                                          <p:spTgt spid="1464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51" grpId="0"/>
      <p:bldP spid="146452" grpId="0"/>
      <p:bldP spid="146454" grpId="0"/>
      <p:bldP spid="146455" grpId="0"/>
      <p:bldP spid="146456" grpId="0"/>
      <p:bldP spid="146457" grpId="0"/>
      <p:bldP spid="146459" grpId="0"/>
      <p:bldP spid="146460" grpId="0"/>
      <p:bldP spid="146461" grpId="0"/>
      <p:bldP spid="146462" grpId="0"/>
      <p:bldP spid="146463" grpId="0"/>
      <p:bldP spid="146464" grpId="0"/>
      <p:bldP spid="146465" grpId="0"/>
      <p:bldP spid="146466" grpId="0"/>
      <p:bldP spid="14646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2"/>
          <p:cNvSpPr>
            <a:spLocks noGrp="1"/>
          </p:cNvSpPr>
          <p:nvPr>
            <p:ph type="title"/>
          </p:nvPr>
        </p:nvSpPr>
        <p:spPr/>
        <p:txBody>
          <a:bodyPr/>
          <a:lstStyle/>
          <a:p>
            <a:r>
              <a:rPr lang="en-GB" altLang="en-US" smtClean="0"/>
              <a:t>Research and Philosophy</a:t>
            </a:r>
            <a:br>
              <a:rPr lang="en-GB" altLang="en-US" smtClean="0"/>
            </a:br>
            <a:r>
              <a:rPr lang="en-GB" altLang="en-US" smtClean="0"/>
              <a:t>Ymchwil ac Athroniaeth</a:t>
            </a:r>
          </a:p>
        </p:txBody>
      </p:sp>
      <p:sp>
        <p:nvSpPr>
          <p:cNvPr id="24578" name="Content Placeholder 1"/>
          <p:cNvSpPr>
            <a:spLocks noGrp="1"/>
          </p:cNvSpPr>
          <p:nvPr>
            <p:ph idx="1"/>
          </p:nvPr>
        </p:nvSpPr>
        <p:spPr>
          <a:xfrm>
            <a:off x="1104085" y="2492377"/>
            <a:ext cx="9875910" cy="3451225"/>
          </a:xfrm>
        </p:spPr>
        <p:txBody>
          <a:bodyPr>
            <a:normAutofit lnSpcReduction="10000"/>
          </a:bodyPr>
          <a:lstStyle/>
          <a:p>
            <a:r>
              <a:rPr lang="en-GB" altLang="en-US" sz="2800" dirty="0"/>
              <a:t>The wider the range of possibilities we offer children, the more intense will be their motivations and the richer their experiences. We must widen the range of topics and goals, the types of situations we offer and their degree of structure, the kinds and combinations of resources and materials, and the possible interactions with things, peers and adults.</a:t>
            </a:r>
          </a:p>
          <a:p>
            <a:pPr marL="0" indent="0" algn="r">
              <a:buNone/>
            </a:pPr>
            <a:r>
              <a:rPr lang="en-GB" altLang="en-US" dirty="0" err="1" smtClean="0"/>
              <a:t>Malaguzzi</a:t>
            </a:r>
            <a:r>
              <a:rPr lang="en-GB" altLang="en-US" dirty="0" smtClean="0"/>
              <a:t> (1993) </a:t>
            </a:r>
            <a:r>
              <a:rPr lang="en-GB" altLang="en-US" i="1" dirty="0" smtClean="0"/>
              <a:t>cited in </a:t>
            </a:r>
            <a:r>
              <a:rPr lang="en-GB" altLang="en-US" dirty="0" smtClean="0"/>
              <a:t>Edwards et al (2011)</a:t>
            </a:r>
            <a:endParaRPr lang="en-GB" altLang="en-US" i="1" dirty="0" smtClean="0"/>
          </a:p>
        </p:txBody>
      </p:sp>
    </p:spTree>
    <p:extLst>
      <p:ext uri="{BB962C8B-B14F-4D97-AF65-F5344CB8AC3E}">
        <p14:creationId xmlns:p14="http://schemas.microsoft.com/office/powerpoint/2010/main" val="153944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44" y="-571499"/>
            <a:ext cx="10157354" cy="1143000"/>
          </a:xfrm>
        </p:spPr>
        <p:txBody>
          <a:bodyPr>
            <a:noAutofit/>
          </a:bodyPr>
          <a:lstStyle/>
          <a:p>
            <a:r>
              <a:rPr lang="en-GB" sz="5400" dirty="0" smtClean="0"/>
              <a:t>                                                                    </a:t>
            </a:r>
            <a:r>
              <a:rPr lang="en-GB" sz="4000" dirty="0" err="1" smtClean="0"/>
              <a:t>Chwarae</a:t>
            </a:r>
            <a:r>
              <a:rPr lang="en-GB" sz="4000" dirty="0" smtClean="0"/>
              <a:t>    </a:t>
            </a:r>
            <a:br>
              <a:rPr lang="en-GB" sz="4000" dirty="0" smtClean="0"/>
            </a:br>
            <a:r>
              <a:rPr lang="en-GB" sz="4000" dirty="0" smtClean="0"/>
              <a:t>Play</a:t>
            </a:r>
            <a:endParaRPr lang="en-US" sz="4000" dirty="0"/>
          </a:p>
        </p:txBody>
      </p:sp>
      <p:sp>
        <p:nvSpPr>
          <p:cNvPr id="3" name="Content Placeholder 2"/>
          <p:cNvSpPr>
            <a:spLocks noGrp="1"/>
          </p:cNvSpPr>
          <p:nvPr>
            <p:ph sz="half" idx="1"/>
          </p:nvPr>
        </p:nvSpPr>
        <p:spPr>
          <a:xfrm>
            <a:off x="479376" y="1844824"/>
            <a:ext cx="4875530" cy="4590288"/>
          </a:xfrm>
        </p:spPr>
        <p:txBody>
          <a:bodyPr>
            <a:normAutofit/>
          </a:bodyPr>
          <a:lstStyle/>
          <a:p>
            <a:r>
              <a:rPr lang="en-US" sz="2000" dirty="0" smtClean="0"/>
              <a:t>Proses </a:t>
            </a:r>
            <a:r>
              <a:rPr lang="en-US" sz="2000" dirty="0" err="1" smtClean="0"/>
              <a:t>yw</a:t>
            </a:r>
            <a:r>
              <a:rPr lang="en-US" sz="2000" dirty="0" smtClean="0"/>
              <a:t> </a:t>
            </a:r>
            <a:r>
              <a:rPr lang="en-US" sz="2000" dirty="0" err="1" smtClean="0"/>
              <a:t>chwarae</a:t>
            </a:r>
            <a:endParaRPr lang="en-US" sz="2000" dirty="0" smtClean="0"/>
          </a:p>
          <a:p>
            <a:r>
              <a:rPr lang="en-US" sz="2000" dirty="0" smtClean="0"/>
              <a:t>Mae </a:t>
            </a:r>
            <a:r>
              <a:rPr lang="en-US" sz="2000" dirty="0" err="1" smtClean="0"/>
              <a:t>chwarae</a:t>
            </a:r>
            <a:r>
              <a:rPr lang="en-US" sz="2000" dirty="0" smtClean="0"/>
              <a:t> </a:t>
            </a:r>
            <a:r>
              <a:rPr lang="en-US" sz="2000" dirty="0" err="1" smtClean="0"/>
              <a:t>yn</a:t>
            </a:r>
            <a:r>
              <a:rPr lang="en-US" sz="2000" dirty="0" smtClean="0"/>
              <a:t> </a:t>
            </a:r>
            <a:r>
              <a:rPr lang="en-US" sz="2000" dirty="0" err="1" smtClean="0"/>
              <a:t>datblygu</a:t>
            </a:r>
            <a:r>
              <a:rPr lang="en-US" sz="2000" dirty="0" smtClean="0"/>
              <a:t> </a:t>
            </a:r>
            <a:r>
              <a:rPr lang="en-US" sz="2000" dirty="0" err="1" smtClean="0"/>
              <a:t>deallusrwydd</a:t>
            </a:r>
            <a:endParaRPr lang="en-US" sz="2000" dirty="0" smtClean="0"/>
          </a:p>
          <a:p>
            <a:r>
              <a:rPr lang="en-US" sz="2000" dirty="0" err="1" smtClean="0"/>
              <a:t>Mae’n</a:t>
            </a:r>
            <a:r>
              <a:rPr lang="en-US" sz="2000" dirty="0" smtClean="0"/>
              <a:t> </a:t>
            </a:r>
            <a:r>
              <a:rPr lang="en-US" sz="2000" dirty="0" err="1" smtClean="0"/>
              <a:t>cynorthwyo</a:t>
            </a:r>
            <a:r>
              <a:rPr lang="en-US" sz="2000" dirty="0" smtClean="0"/>
              <a:t> </a:t>
            </a:r>
            <a:r>
              <a:rPr lang="en-US" sz="2000" dirty="0" err="1" smtClean="0"/>
              <a:t>datblygu</a:t>
            </a:r>
            <a:r>
              <a:rPr lang="en-US" sz="2000" dirty="0" smtClean="0"/>
              <a:t> </a:t>
            </a:r>
            <a:r>
              <a:rPr lang="en-US" sz="2000" dirty="0" err="1" smtClean="0"/>
              <a:t>meddwl</a:t>
            </a:r>
            <a:r>
              <a:rPr lang="en-US" sz="2000" dirty="0" smtClean="0"/>
              <a:t> </a:t>
            </a:r>
            <a:r>
              <a:rPr lang="en-US" sz="2000" dirty="0" err="1" smtClean="0"/>
              <a:t>yn</a:t>
            </a:r>
            <a:r>
              <a:rPr lang="en-US" sz="2000" dirty="0" smtClean="0"/>
              <a:t> </a:t>
            </a:r>
            <a:r>
              <a:rPr lang="en-US" sz="2000" dirty="0" err="1" smtClean="0"/>
              <a:t>haniaethol</a:t>
            </a:r>
            <a:endParaRPr lang="en-US" sz="2000" dirty="0" smtClean="0"/>
          </a:p>
          <a:p>
            <a:r>
              <a:rPr lang="en-US" sz="2000" dirty="0" err="1" smtClean="0"/>
              <a:t>Cael</a:t>
            </a:r>
            <a:r>
              <a:rPr lang="en-US" sz="2000" dirty="0" smtClean="0"/>
              <a:t> </a:t>
            </a:r>
            <a:r>
              <a:rPr lang="en-US" sz="2000" dirty="0" err="1" smtClean="0"/>
              <a:t>ei</a:t>
            </a:r>
            <a:r>
              <a:rPr lang="en-US" sz="2000" dirty="0" smtClean="0"/>
              <a:t> </a:t>
            </a:r>
            <a:r>
              <a:rPr lang="en-US" sz="2000" dirty="0" err="1" smtClean="0"/>
              <a:t>ddylanwadu</a:t>
            </a:r>
            <a:r>
              <a:rPr lang="en-US" sz="2000" dirty="0" smtClean="0"/>
              <a:t> </a:t>
            </a:r>
            <a:r>
              <a:rPr lang="en-US" sz="2000" dirty="0" err="1" smtClean="0"/>
              <a:t>gan</a:t>
            </a:r>
            <a:r>
              <a:rPr lang="en-US" sz="2000" dirty="0" smtClean="0"/>
              <a:t> </a:t>
            </a:r>
            <a:r>
              <a:rPr lang="en-US" sz="2000" dirty="0" err="1" smtClean="0"/>
              <a:t>ffactorau</a:t>
            </a:r>
            <a:r>
              <a:rPr lang="en-US" sz="2000" dirty="0" smtClean="0"/>
              <a:t> </a:t>
            </a:r>
            <a:r>
              <a:rPr lang="en-US" sz="2000" dirty="0" err="1" smtClean="0"/>
              <a:t>biolegol</a:t>
            </a:r>
            <a:r>
              <a:rPr lang="en-US" sz="2000" dirty="0" smtClean="0"/>
              <a:t> a </a:t>
            </a:r>
            <a:r>
              <a:rPr lang="en-US" sz="2000" dirty="0" err="1" smtClean="0"/>
              <a:t>gymdeithasol</a:t>
            </a:r>
            <a:r>
              <a:rPr lang="en-US" sz="2000" dirty="0" smtClean="0"/>
              <a:t>  - </a:t>
            </a:r>
            <a:r>
              <a:rPr lang="en-US" sz="2000" dirty="0" err="1" smtClean="0"/>
              <a:t>diwylliannol</a:t>
            </a:r>
            <a:endParaRPr lang="en-US" sz="2000" dirty="0" smtClean="0"/>
          </a:p>
          <a:p>
            <a:r>
              <a:rPr lang="en-US" sz="2000" dirty="0" smtClean="0"/>
              <a:t>Mae </a:t>
            </a:r>
            <a:r>
              <a:rPr lang="en-US" sz="2000" dirty="0" err="1" smtClean="0"/>
              <a:t>chwarae</a:t>
            </a:r>
            <a:r>
              <a:rPr lang="en-US" sz="2000" dirty="0" smtClean="0"/>
              <a:t> </a:t>
            </a:r>
            <a:r>
              <a:rPr lang="en-US" sz="2000" dirty="0" err="1" smtClean="0"/>
              <a:t>yn</a:t>
            </a:r>
            <a:r>
              <a:rPr lang="en-US" sz="2000" dirty="0" smtClean="0"/>
              <a:t> </a:t>
            </a:r>
            <a:r>
              <a:rPr lang="en-US" sz="2000" dirty="0" err="1" smtClean="0"/>
              <a:t>greadigol</a:t>
            </a:r>
            <a:r>
              <a:rPr lang="en-US" sz="2000" dirty="0" smtClean="0"/>
              <a:t> a </a:t>
            </a:r>
            <a:r>
              <a:rPr lang="en-US" sz="2000" dirty="0" err="1" smtClean="0"/>
              <a:t>hyblyg</a:t>
            </a:r>
            <a:endParaRPr lang="en-US" sz="2000" dirty="0"/>
          </a:p>
        </p:txBody>
      </p:sp>
      <p:sp>
        <p:nvSpPr>
          <p:cNvPr id="4" name="Content Placeholder 3"/>
          <p:cNvSpPr>
            <a:spLocks noGrp="1"/>
          </p:cNvSpPr>
          <p:nvPr>
            <p:ph sz="half" idx="2"/>
          </p:nvPr>
        </p:nvSpPr>
        <p:spPr>
          <a:xfrm>
            <a:off x="5879976" y="1844824"/>
            <a:ext cx="4875530" cy="4590288"/>
          </a:xfrm>
        </p:spPr>
        <p:txBody>
          <a:bodyPr>
            <a:normAutofit/>
          </a:bodyPr>
          <a:lstStyle/>
          <a:p>
            <a:r>
              <a:rPr lang="en-GB" altLang="en-US" sz="2400" dirty="0"/>
              <a:t>Play is a process</a:t>
            </a:r>
          </a:p>
          <a:p>
            <a:r>
              <a:rPr lang="en-GB" altLang="en-US" sz="2400" dirty="0"/>
              <a:t>Play helps develop intelligence</a:t>
            </a:r>
          </a:p>
          <a:p>
            <a:r>
              <a:rPr lang="en-GB" altLang="en-US" sz="2400" dirty="0"/>
              <a:t>Play helps develop abstract thinking</a:t>
            </a:r>
          </a:p>
          <a:p>
            <a:r>
              <a:rPr lang="en-GB" altLang="en-US" sz="2400" dirty="0"/>
              <a:t>Influenced by biological and socio-cultural factors</a:t>
            </a:r>
          </a:p>
          <a:p>
            <a:r>
              <a:rPr lang="en-GB" altLang="en-US" sz="2400" dirty="0"/>
              <a:t>Play is creative and flexible</a:t>
            </a:r>
            <a:endParaRPr lang="en-US" altLang="en-US" sz="2400" dirty="0"/>
          </a:p>
          <a:p>
            <a:endParaRPr lang="en-US" dirty="0"/>
          </a:p>
        </p:txBody>
      </p:sp>
      <p:pic>
        <p:nvPicPr>
          <p:cNvPr id="4098" name="Picture 2" descr="C:\Users\s.ainsworth\AppData\Local\Microsoft\Windows\Temporary Internet Files\Content.IE5\KDSCESFD\Lets-Play-Logo[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6191" y="86973"/>
            <a:ext cx="3606800" cy="1599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738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153" y="49415"/>
            <a:ext cx="11783043" cy="1168400"/>
          </a:xfrm>
        </p:spPr>
        <p:txBody>
          <a:bodyPr>
            <a:normAutofit fontScale="90000"/>
          </a:bodyPr>
          <a:lstStyle/>
          <a:p>
            <a:pPr algn="ctr"/>
            <a:r>
              <a:rPr lang="en-GB" dirty="0" err="1"/>
              <a:t>Confensiwn</a:t>
            </a:r>
            <a:r>
              <a:rPr lang="en-GB" dirty="0"/>
              <a:t> y </a:t>
            </a:r>
            <a:r>
              <a:rPr lang="en-GB" dirty="0" err="1"/>
              <a:t>Cenhedloedd</a:t>
            </a:r>
            <a:r>
              <a:rPr lang="en-GB" dirty="0"/>
              <a:t> </a:t>
            </a:r>
            <a:r>
              <a:rPr lang="en-GB" dirty="0" err="1"/>
              <a:t>Unedig</a:t>
            </a:r>
            <a:r>
              <a:rPr lang="en-GB" dirty="0"/>
              <a:t> </a:t>
            </a:r>
            <a:r>
              <a:rPr lang="en-GB" dirty="0" err="1"/>
              <a:t>ar</a:t>
            </a:r>
            <a:r>
              <a:rPr lang="en-GB" dirty="0"/>
              <a:t> </a:t>
            </a:r>
            <a:r>
              <a:rPr lang="en-GB" dirty="0" err="1"/>
              <a:t>Hawliau</a:t>
            </a:r>
            <a:r>
              <a:rPr lang="en-GB" dirty="0"/>
              <a:t> Plant</a:t>
            </a:r>
            <a:br>
              <a:rPr lang="en-GB" dirty="0"/>
            </a:br>
            <a:r>
              <a:rPr lang="en-GB" dirty="0"/>
              <a:t>United Nations Convention on the Rights of the Child</a:t>
            </a:r>
            <a:endParaRPr lang="en-US" dirty="0"/>
          </a:p>
        </p:txBody>
      </p:sp>
      <p:sp>
        <p:nvSpPr>
          <p:cNvPr id="6" name="Content Placeholder 3"/>
          <p:cNvSpPr>
            <a:spLocks noGrp="1"/>
          </p:cNvSpPr>
          <p:nvPr>
            <p:ph sz="half" idx="1"/>
          </p:nvPr>
        </p:nvSpPr>
        <p:spPr/>
        <p:txBody>
          <a:bodyPr>
            <a:normAutofit fontScale="92500" lnSpcReduction="20000"/>
          </a:bodyPr>
          <a:lstStyle/>
          <a:p>
            <a:r>
              <a:rPr lang="en-GB" sz="4400" dirty="0" err="1"/>
              <a:t>Erthygl</a:t>
            </a:r>
            <a:r>
              <a:rPr lang="en-GB" sz="4400" dirty="0"/>
              <a:t> 31:</a:t>
            </a:r>
          </a:p>
          <a:p>
            <a:pPr marL="0" indent="0">
              <a:buNone/>
            </a:pPr>
            <a:r>
              <a:rPr lang="en-GB" sz="4400" dirty="0" err="1"/>
              <a:t>Hawl</a:t>
            </a:r>
            <a:r>
              <a:rPr lang="en-GB" sz="4400" dirty="0"/>
              <a:t> </a:t>
            </a:r>
            <a:r>
              <a:rPr lang="en-GB" sz="4400" dirty="0" err="1"/>
              <a:t>gan</a:t>
            </a:r>
            <a:r>
              <a:rPr lang="en-GB" sz="4400" dirty="0"/>
              <a:t> bob </a:t>
            </a:r>
            <a:r>
              <a:rPr lang="en-GB" sz="4400" dirty="0" err="1"/>
              <a:t>plentyn</a:t>
            </a:r>
            <a:r>
              <a:rPr lang="en-GB" sz="4400" dirty="0"/>
              <a:t>  </a:t>
            </a:r>
            <a:r>
              <a:rPr lang="en-GB" sz="4400" dirty="0" err="1"/>
              <a:t>ymlacio</a:t>
            </a:r>
            <a:r>
              <a:rPr lang="en-GB" sz="4400" dirty="0"/>
              <a:t> a </a:t>
            </a:r>
            <a:r>
              <a:rPr lang="en-GB" sz="4400" dirty="0" err="1"/>
              <a:t>chwarae</a:t>
            </a:r>
            <a:r>
              <a:rPr lang="en-GB" sz="4400" dirty="0"/>
              <a:t> ac  </a:t>
            </a:r>
            <a:r>
              <a:rPr lang="en-GB" sz="4400" dirty="0" err="1"/>
              <a:t>ymuno</a:t>
            </a:r>
            <a:r>
              <a:rPr lang="en-GB" sz="4400" dirty="0"/>
              <a:t> </a:t>
            </a:r>
            <a:r>
              <a:rPr lang="en-GB" sz="4400" dirty="0" err="1"/>
              <a:t>gydag</a:t>
            </a:r>
            <a:r>
              <a:rPr lang="en-GB" sz="4400" dirty="0"/>
              <a:t> </a:t>
            </a:r>
            <a:r>
              <a:rPr lang="en-GB" sz="4400" dirty="0" err="1"/>
              <a:t>amrediad</a:t>
            </a:r>
            <a:r>
              <a:rPr lang="en-GB" sz="4400" dirty="0"/>
              <a:t> o </a:t>
            </a:r>
            <a:r>
              <a:rPr lang="en-GB" sz="4400" dirty="0" err="1"/>
              <a:t>weithgareddau</a:t>
            </a:r>
            <a:r>
              <a:rPr lang="en-GB" i="1" dirty="0" smtClean="0"/>
              <a:t>.</a:t>
            </a:r>
            <a:r>
              <a:rPr lang="en-GB" sz="1000" i="1" dirty="0"/>
              <a:t> (1991)</a:t>
            </a:r>
            <a:endParaRPr lang="en-US" i="1" dirty="0"/>
          </a:p>
        </p:txBody>
      </p:sp>
      <p:sp>
        <p:nvSpPr>
          <p:cNvPr id="4" name="Content Placeholder 3"/>
          <p:cNvSpPr>
            <a:spLocks noGrp="1"/>
          </p:cNvSpPr>
          <p:nvPr>
            <p:ph sz="half" idx="2"/>
          </p:nvPr>
        </p:nvSpPr>
        <p:spPr/>
        <p:txBody>
          <a:bodyPr>
            <a:normAutofit fontScale="92500" lnSpcReduction="20000"/>
          </a:bodyPr>
          <a:lstStyle/>
          <a:p>
            <a:r>
              <a:rPr lang="en-GB" sz="4400" dirty="0"/>
              <a:t>Article 31:</a:t>
            </a:r>
          </a:p>
          <a:p>
            <a:pPr marL="0" indent="0">
              <a:buNone/>
            </a:pPr>
            <a:r>
              <a:rPr lang="en-GB" sz="4400" dirty="0"/>
              <a:t>All children have a right to relax and play and to join in a wide range of activities</a:t>
            </a:r>
            <a:r>
              <a:rPr lang="en-GB" dirty="0" smtClean="0"/>
              <a:t>.</a:t>
            </a:r>
            <a:r>
              <a:rPr lang="en-GB" sz="1000" dirty="0"/>
              <a:t> </a:t>
            </a:r>
            <a:r>
              <a:rPr lang="en-GB" sz="1000" i="1" dirty="0"/>
              <a:t>(1991)</a:t>
            </a:r>
            <a:endParaRPr lang="en-US" i="1" dirty="0"/>
          </a:p>
        </p:txBody>
      </p:sp>
    </p:spTree>
    <p:extLst>
      <p:ext uri="{BB962C8B-B14F-4D97-AF65-F5344CB8AC3E}">
        <p14:creationId xmlns:p14="http://schemas.microsoft.com/office/powerpoint/2010/main" val="3392794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smtClean="0"/>
              <a:t>Tina Bruce  12 features of play (1987)</a:t>
            </a:r>
            <a:endParaRPr lang="en-GB" altLang="en-US" dirty="0"/>
          </a:p>
        </p:txBody>
      </p:sp>
      <p:sp>
        <p:nvSpPr>
          <p:cNvPr id="26627" name="Rectangle 3"/>
          <p:cNvSpPr>
            <a:spLocks noGrp="1" noChangeArrowheads="1"/>
          </p:cNvSpPr>
          <p:nvPr>
            <p:ph sz="half" idx="1"/>
          </p:nvPr>
        </p:nvSpPr>
        <p:spPr/>
        <p:txBody>
          <a:bodyPr/>
          <a:lstStyle/>
          <a:p>
            <a:r>
              <a:rPr lang="en-GB" altLang="en-US" smtClean="0"/>
              <a:t>Using first hand experiences.</a:t>
            </a:r>
          </a:p>
          <a:p>
            <a:r>
              <a:rPr lang="en-GB" altLang="en-US" smtClean="0"/>
              <a:t>Making up rules.</a:t>
            </a:r>
          </a:p>
          <a:p>
            <a:r>
              <a:rPr lang="en-GB" altLang="en-US" smtClean="0"/>
              <a:t>Making props.</a:t>
            </a:r>
          </a:p>
          <a:p>
            <a:r>
              <a:rPr lang="en-GB" altLang="en-US" smtClean="0"/>
              <a:t>Choosing to play.</a:t>
            </a:r>
          </a:p>
          <a:p>
            <a:r>
              <a:rPr lang="en-GB" altLang="en-US" smtClean="0"/>
              <a:t>Rehearsing the future.</a:t>
            </a:r>
          </a:p>
          <a:p>
            <a:r>
              <a:rPr lang="en-GB" altLang="en-US" smtClean="0"/>
              <a:t>Pretending. </a:t>
            </a:r>
          </a:p>
          <a:p>
            <a:r>
              <a:rPr lang="en-GB" altLang="en-US" smtClean="0"/>
              <a:t>Playing alone.</a:t>
            </a:r>
          </a:p>
          <a:p>
            <a:r>
              <a:rPr lang="en-GB" altLang="en-US" smtClean="0"/>
              <a:t>Playing together.</a:t>
            </a:r>
          </a:p>
          <a:p>
            <a:endParaRPr lang="en-GB" altLang="en-US" dirty="0" smtClean="0"/>
          </a:p>
        </p:txBody>
      </p:sp>
      <p:sp>
        <p:nvSpPr>
          <p:cNvPr id="26628" name="Rectangle 4"/>
          <p:cNvSpPr>
            <a:spLocks noGrp="1" noChangeArrowheads="1"/>
          </p:cNvSpPr>
          <p:nvPr>
            <p:ph sz="half" idx="2"/>
          </p:nvPr>
        </p:nvSpPr>
        <p:spPr/>
        <p:txBody>
          <a:bodyPr/>
          <a:lstStyle/>
          <a:p>
            <a:r>
              <a:rPr lang="en-GB" altLang="en-US" smtClean="0"/>
              <a:t>Having a personal agenda.</a:t>
            </a:r>
          </a:p>
          <a:p>
            <a:r>
              <a:rPr lang="en-GB" altLang="en-US" smtClean="0"/>
              <a:t>Being deeply involved.</a:t>
            </a:r>
          </a:p>
          <a:p>
            <a:r>
              <a:rPr lang="en-GB" altLang="en-US" smtClean="0"/>
              <a:t>Trying out recent learning.</a:t>
            </a:r>
          </a:p>
          <a:p>
            <a:r>
              <a:rPr lang="en-GB" altLang="en-US" smtClean="0"/>
              <a:t>Co-ordinating ideas, feelings and relationships for free-flow play.</a:t>
            </a:r>
            <a:endParaRPr lang="en-GB" altLang="en-US" dirty="0" smtClean="0"/>
          </a:p>
        </p:txBody>
      </p:sp>
      <p:pic>
        <p:nvPicPr>
          <p:cNvPr id="7171" name="Picture 3" descr="C:\Users\s.ainsworth\AppData\Local\Microsoft\Windows\Temporary Internet Files\Content.IE5\237NACTQ\kids-having-fu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8048" y="4564979"/>
            <a:ext cx="3734566" cy="1958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2517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smtClean="0"/>
              <a:t>Tina Bruce  12 nodwedd o chwarae (1987)</a:t>
            </a:r>
            <a:endParaRPr lang="en-GB" altLang="en-US" dirty="0"/>
          </a:p>
        </p:txBody>
      </p:sp>
      <p:sp>
        <p:nvSpPr>
          <p:cNvPr id="26627" name="Rectangle 3"/>
          <p:cNvSpPr>
            <a:spLocks noGrp="1" noChangeArrowheads="1"/>
          </p:cNvSpPr>
          <p:nvPr>
            <p:ph sz="half" idx="1"/>
          </p:nvPr>
        </p:nvSpPr>
        <p:spPr/>
        <p:txBody>
          <a:bodyPr/>
          <a:lstStyle/>
          <a:p>
            <a:r>
              <a:rPr lang="en-GB" altLang="en-US" dirty="0" err="1" smtClean="0"/>
              <a:t>Chwarae</a:t>
            </a:r>
            <a:r>
              <a:rPr lang="en-GB" altLang="en-US" dirty="0" smtClean="0"/>
              <a:t> o </a:t>
            </a:r>
            <a:r>
              <a:rPr lang="en-GB" altLang="en-US" dirty="0" err="1" smtClean="0"/>
              <a:t>brofiad</a:t>
            </a:r>
            <a:r>
              <a:rPr lang="en-GB" altLang="en-US" dirty="0" smtClean="0"/>
              <a:t>.</a:t>
            </a:r>
          </a:p>
          <a:p>
            <a:r>
              <a:rPr lang="en-GB" altLang="en-US" dirty="0" err="1" smtClean="0"/>
              <a:t>Gwneud</a:t>
            </a:r>
            <a:r>
              <a:rPr lang="en-GB" altLang="en-US" dirty="0" smtClean="0"/>
              <a:t> </a:t>
            </a:r>
            <a:r>
              <a:rPr lang="en-GB" altLang="en-US" dirty="0" err="1" smtClean="0"/>
              <a:t>rheolau</a:t>
            </a:r>
            <a:r>
              <a:rPr lang="en-GB" altLang="en-US" dirty="0" smtClean="0"/>
              <a:t> </a:t>
            </a:r>
            <a:r>
              <a:rPr lang="en-GB" altLang="en-US" dirty="0" err="1" smtClean="0"/>
              <a:t>i</a:t>
            </a:r>
            <a:r>
              <a:rPr lang="en-GB" altLang="en-US" dirty="0" smtClean="0"/>
              <a:t> </a:t>
            </a:r>
            <a:r>
              <a:rPr lang="en-GB" altLang="en-US" dirty="0" err="1" smtClean="0"/>
              <a:t>fyny</a:t>
            </a:r>
            <a:r>
              <a:rPr lang="en-GB" altLang="en-US" dirty="0" smtClean="0"/>
              <a:t>.</a:t>
            </a:r>
          </a:p>
          <a:p>
            <a:r>
              <a:rPr lang="en-GB" altLang="en-US" dirty="0" err="1" smtClean="0"/>
              <a:t>Gwneud</a:t>
            </a:r>
            <a:r>
              <a:rPr lang="en-GB" altLang="en-US" dirty="0" smtClean="0"/>
              <a:t> props.</a:t>
            </a:r>
          </a:p>
          <a:p>
            <a:r>
              <a:rPr lang="en-GB" altLang="en-US" dirty="0" err="1" smtClean="0"/>
              <a:t>Dewis</a:t>
            </a:r>
            <a:r>
              <a:rPr lang="en-GB" altLang="en-US" dirty="0" smtClean="0"/>
              <a:t> </a:t>
            </a:r>
            <a:r>
              <a:rPr lang="en-GB" altLang="en-US" dirty="0" err="1" smtClean="0"/>
              <a:t>chwarae</a:t>
            </a:r>
            <a:r>
              <a:rPr lang="en-GB" altLang="en-US" dirty="0" smtClean="0"/>
              <a:t>.</a:t>
            </a:r>
          </a:p>
          <a:p>
            <a:r>
              <a:rPr lang="en-GB" altLang="en-US" dirty="0" err="1" smtClean="0"/>
              <a:t>Ymarfer</a:t>
            </a:r>
            <a:r>
              <a:rPr lang="en-GB" altLang="en-US" dirty="0" smtClean="0"/>
              <a:t> y </a:t>
            </a:r>
            <a:r>
              <a:rPr lang="en-GB" altLang="en-US" dirty="0" err="1" smtClean="0"/>
              <a:t>dyfodol</a:t>
            </a:r>
            <a:r>
              <a:rPr lang="en-GB" altLang="en-US" dirty="0" smtClean="0"/>
              <a:t>.</a:t>
            </a:r>
          </a:p>
          <a:p>
            <a:r>
              <a:rPr lang="en-GB" altLang="en-US" dirty="0" err="1" smtClean="0"/>
              <a:t>Esgus</a:t>
            </a:r>
            <a:r>
              <a:rPr lang="en-GB" altLang="en-US" dirty="0" smtClean="0"/>
              <a:t>. </a:t>
            </a:r>
          </a:p>
          <a:p>
            <a:r>
              <a:rPr lang="en-GB" altLang="en-US" dirty="0" err="1" smtClean="0"/>
              <a:t>Chwarae’n</a:t>
            </a:r>
            <a:r>
              <a:rPr lang="en-GB" altLang="en-US" dirty="0" smtClean="0"/>
              <a:t> </a:t>
            </a:r>
            <a:r>
              <a:rPr lang="en-GB" altLang="en-US" dirty="0" err="1" smtClean="0"/>
              <a:t>unigol</a:t>
            </a:r>
            <a:r>
              <a:rPr lang="en-GB" altLang="en-US" dirty="0" smtClean="0"/>
              <a:t>.</a:t>
            </a:r>
          </a:p>
          <a:p>
            <a:r>
              <a:rPr lang="en-GB" altLang="en-US" dirty="0" err="1" smtClean="0"/>
              <a:t>Chwarae</a:t>
            </a:r>
            <a:r>
              <a:rPr lang="en-GB" altLang="en-US" dirty="0" smtClean="0"/>
              <a:t> </a:t>
            </a:r>
            <a:r>
              <a:rPr lang="en-GB" altLang="en-US" dirty="0" err="1" smtClean="0"/>
              <a:t>gyda’i</a:t>
            </a:r>
            <a:r>
              <a:rPr lang="en-GB" altLang="en-US" dirty="0" smtClean="0"/>
              <a:t> </a:t>
            </a:r>
            <a:r>
              <a:rPr lang="en-GB" altLang="en-US" dirty="0" err="1" smtClean="0"/>
              <a:t>gilydd</a:t>
            </a:r>
            <a:r>
              <a:rPr lang="en-GB" altLang="en-US" dirty="0" smtClean="0"/>
              <a:t>.</a:t>
            </a:r>
          </a:p>
          <a:p>
            <a:endParaRPr lang="en-GB" altLang="en-US" dirty="0" smtClean="0"/>
          </a:p>
        </p:txBody>
      </p:sp>
      <p:sp>
        <p:nvSpPr>
          <p:cNvPr id="26628" name="Rectangle 4"/>
          <p:cNvSpPr>
            <a:spLocks noGrp="1" noChangeArrowheads="1"/>
          </p:cNvSpPr>
          <p:nvPr>
            <p:ph sz="half" idx="2"/>
          </p:nvPr>
        </p:nvSpPr>
        <p:spPr/>
        <p:txBody>
          <a:bodyPr/>
          <a:lstStyle/>
          <a:p>
            <a:r>
              <a:rPr lang="en-GB" altLang="en-US" smtClean="0"/>
              <a:t>Cael agenda personol.</a:t>
            </a:r>
          </a:p>
          <a:p>
            <a:r>
              <a:rPr lang="en-GB" altLang="en-US" smtClean="0"/>
              <a:t>Bod ynghlwm yn y chwarae.</a:t>
            </a:r>
          </a:p>
          <a:p>
            <a:r>
              <a:rPr lang="en-GB" altLang="en-US" smtClean="0"/>
              <a:t>Ymarfer rhywbeth sydd wedi ei ddysgu’n ddiweddar.</a:t>
            </a:r>
          </a:p>
          <a:p>
            <a:r>
              <a:rPr lang="en-GB" altLang="en-US" smtClean="0"/>
              <a:t>Rhoi trefn ar syniadau, teimladau a pherthnasau trwy chwarae rhydd</a:t>
            </a:r>
            <a:endParaRPr lang="en-GB" altLang="en-US" dirty="0" smtClean="0"/>
          </a:p>
        </p:txBody>
      </p:sp>
    </p:spTree>
    <p:extLst>
      <p:ext uri="{BB962C8B-B14F-4D97-AF65-F5344CB8AC3E}">
        <p14:creationId xmlns:p14="http://schemas.microsoft.com/office/powerpoint/2010/main" val="2217071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 </a:t>
            </a:r>
            <a:r>
              <a:rPr lang="en-GB" dirty="0" err="1" smtClean="0"/>
              <a:t>Dysgu</a:t>
            </a:r>
            <a:r>
              <a:rPr lang="en-GB" dirty="0" smtClean="0"/>
              <a:t> </a:t>
            </a:r>
            <a:r>
              <a:rPr lang="en-GB" dirty="0" err="1" smtClean="0"/>
              <a:t>trwy</a:t>
            </a:r>
            <a:r>
              <a:rPr lang="en-GB" dirty="0" smtClean="0"/>
              <a:t> </a:t>
            </a:r>
            <a:r>
              <a:rPr lang="en-GB" dirty="0" err="1" smtClean="0"/>
              <a:t>chwarae</a:t>
            </a:r>
            <a:r>
              <a:rPr lang="en-GB" dirty="0" smtClean="0"/>
              <a:t/>
            </a:r>
            <a:br>
              <a:rPr lang="en-GB" dirty="0" smtClean="0"/>
            </a:br>
            <a:r>
              <a:rPr lang="en-GB" dirty="0" smtClean="0"/>
              <a:t>Task – Learning through play</a:t>
            </a:r>
            <a:endParaRPr lang="en-GB" dirty="0"/>
          </a:p>
        </p:txBody>
      </p:sp>
      <p:sp>
        <p:nvSpPr>
          <p:cNvPr id="3" name="Content Placeholder 2"/>
          <p:cNvSpPr>
            <a:spLocks noGrp="1"/>
          </p:cNvSpPr>
          <p:nvPr>
            <p:ph sz="half" idx="1"/>
          </p:nvPr>
        </p:nvSpPr>
        <p:spPr/>
        <p:txBody>
          <a:bodyPr>
            <a:normAutofit/>
          </a:bodyPr>
          <a:lstStyle/>
          <a:p>
            <a:r>
              <a:rPr lang="en-GB" dirty="0" err="1" smtClean="0"/>
              <a:t>Edrychwch</a:t>
            </a:r>
            <a:r>
              <a:rPr lang="en-GB" dirty="0" smtClean="0"/>
              <a:t> </a:t>
            </a:r>
            <a:r>
              <a:rPr lang="en-GB" dirty="0" err="1" smtClean="0"/>
              <a:t>ar</a:t>
            </a:r>
            <a:r>
              <a:rPr lang="en-GB" dirty="0" smtClean="0"/>
              <a:t> y </a:t>
            </a:r>
            <a:r>
              <a:rPr lang="en-GB" dirty="0" err="1" smtClean="0"/>
              <a:t>cardiau</a:t>
            </a:r>
            <a:r>
              <a:rPr lang="en-GB" dirty="0" smtClean="0"/>
              <a:t> </a:t>
            </a:r>
            <a:r>
              <a:rPr lang="en-GB" dirty="0" err="1" smtClean="0"/>
              <a:t>enghraifft</a:t>
            </a:r>
            <a:r>
              <a:rPr lang="en-GB" dirty="0" smtClean="0"/>
              <a:t> o </a:t>
            </a:r>
            <a:r>
              <a:rPr lang="en-GB" dirty="0" err="1" smtClean="0"/>
              <a:t>ddysgu</a:t>
            </a:r>
            <a:r>
              <a:rPr lang="en-GB" dirty="0" smtClean="0"/>
              <a:t> </a:t>
            </a:r>
            <a:r>
              <a:rPr lang="en-GB" dirty="0" err="1" smtClean="0"/>
              <a:t>trwy</a:t>
            </a:r>
            <a:r>
              <a:rPr lang="en-GB" dirty="0" smtClean="0"/>
              <a:t> </a:t>
            </a:r>
            <a:r>
              <a:rPr lang="en-GB" dirty="0" err="1" smtClean="0"/>
              <a:t>chwarae</a:t>
            </a:r>
            <a:endParaRPr lang="en-GB" dirty="0" smtClean="0"/>
          </a:p>
          <a:p>
            <a:r>
              <a:rPr lang="en-GB" dirty="0" err="1" smtClean="0"/>
              <a:t>Dewisiwch</a:t>
            </a:r>
            <a:r>
              <a:rPr lang="en-GB" dirty="0" smtClean="0"/>
              <a:t> </a:t>
            </a:r>
            <a:r>
              <a:rPr lang="en-GB" dirty="0" err="1" smtClean="0">
                <a:solidFill>
                  <a:srgbClr val="FF0000"/>
                </a:solidFill>
              </a:rPr>
              <a:t>ddau</a:t>
            </a:r>
            <a:r>
              <a:rPr lang="en-GB" dirty="0" smtClean="0">
                <a:solidFill>
                  <a:srgbClr val="FF0000"/>
                </a:solidFill>
              </a:rPr>
              <a:t> </a:t>
            </a:r>
            <a:r>
              <a:rPr lang="en-GB" dirty="0" smtClean="0"/>
              <a:t>a </a:t>
            </a:r>
            <a:r>
              <a:rPr lang="en-GB" dirty="0" err="1" smtClean="0"/>
              <a:t>thrafod</a:t>
            </a:r>
            <a:r>
              <a:rPr lang="en-GB" dirty="0" smtClean="0"/>
              <a:t> pa </a:t>
            </a:r>
            <a:r>
              <a:rPr lang="en-GB" dirty="0" err="1" smtClean="0"/>
              <a:t>sgiliau</a:t>
            </a:r>
            <a:r>
              <a:rPr lang="en-GB" dirty="0" smtClean="0"/>
              <a:t>/</a:t>
            </a:r>
            <a:r>
              <a:rPr lang="en-GB" dirty="0" err="1" smtClean="0"/>
              <a:t>gwybodaeth</a:t>
            </a:r>
            <a:r>
              <a:rPr lang="en-GB" dirty="0" smtClean="0"/>
              <a:t> </a:t>
            </a:r>
            <a:r>
              <a:rPr lang="en-GB" dirty="0" err="1" smtClean="0"/>
              <a:t>sy’n</a:t>
            </a:r>
            <a:r>
              <a:rPr lang="en-GB" dirty="0" smtClean="0"/>
              <a:t> </a:t>
            </a:r>
            <a:r>
              <a:rPr lang="en-GB" dirty="0" err="1" smtClean="0"/>
              <a:t>cael</a:t>
            </a:r>
            <a:r>
              <a:rPr lang="en-GB" dirty="0" smtClean="0"/>
              <a:t> </a:t>
            </a:r>
            <a:r>
              <a:rPr lang="en-GB" dirty="0" err="1" smtClean="0"/>
              <a:t>ei</a:t>
            </a:r>
            <a:r>
              <a:rPr lang="en-GB" dirty="0" smtClean="0"/>
              <a:t> </a:t>
            </a:r>
            <a:r>
              <a:rPr lang="en-GB" dirty="0" err="1" smtClean="0"/>
              <a:t>ddysgu</a:t>
            </a:r>
            <a:r>
              <a:rPr lang="en-GB" dirty="0" smtClean="0"/>
              <a:t> a </a:t>
            </a:r>
            <a:r>
              <a:rPr lang="en-GB" dirty="0" err="1" smtClean="0"/>
              <a:t>sut</a:t>
            </a:r>
            <a:endParaRPr lang="en-GB" dirty="0" smtClean="0"/>
          </a:p>
          <a:p>
            <a:r>
              <a:rPr lang="en-GB" dirty="0" err="1" smtClean="0"/>
              <a:t>Cysylltwch</a:t>
            </a:r>
            <a:r>
              <a:rPr lang="en-GB" dirty="0" smtClean="0"/>
              <a:t> </a:t>
            </a:r>
            <a:r>
              <a:rPr lang="en-GB" dirty="0" err="1" smtClean="0"/>
              <a:t>gyda</a:t>
            </a:r>
            <a:r>
              <a:rPr lang="en-GB" dirty="0" smtClean="0"/>
              <a:t> </a:t>
            </a:r>
            <a:r>
              <a:rPr lang="en-GB" dirty="0" err="1" smtClean="0"/>
              <a:t>damcaniaeth</a:t>
            </a:r>
            <a:r>
              <a:rPr lang="en-GB" dirty="0" smtClean="0"/>
              <a:t> </a:t>
            </a:r>
            <a:r>
              <a:rPr lang="en-GB" dirty="0" err="1" smtClean="0"/>
              <a:t>dysgu</a:t>
            </a:r>
            <a:endParaRPr lang="en-GB" dirty="0" smtClean="0"/>
          </a:p>
          <a:p>
            <a:r>
              <a:rPr lang="en-GB" dirty="0" err="1" smtClean="0"/>
              <a:t>Adroddwch</a:t>
            </a:r>
            <a:r>
              <a:rPr lang="en-GB" dirty="0" smtClean="0"/>
              <a:t> </a:t>
            </a:r>
            <a:r>
              <a:rPr lang="en-GB" dirty="0" err="1" smtClean="0"/>
              <a:t>nôl</a:t>
            </a:r>
            <a:r>
              <a:rPr lang="en-GB" dirty="0" smtClean="0"/>
              <a:t> </a:t>
            </a:r>
            <a:r>
              <a:rPr lang="en-GB" dirty="0" err="1" smtClean="0"/>
              <a:t>i’r</a:t>
            </a:r>
            <a:r>
              <a:rPr lang="en-GB" dirty="0" smtClean="0"/>
              <a:t> </a:t>
            </a:r>
            <a:r>
              <a:rPr lang="en-GB" dirty="0" err="1" smtClean="0"/>
              <a:t>dosbarth</a:t>
            </a:r>
            <a:endParaRPr lang="en-GB" dirty="0"/>
          </a:p>
        </p:txBody>
      </p:sp>
      <p:sp>
        <p:nvSpPr>
          <p:cNvPr id="4" name="Content Placeholder 3"/>
          <p:cNvSpPr>
            <a:spLocks noGrp="1"/>
          </p:cNvSpPr>
          <p:nvPr>
            <p:ph sz="half" idx="2"/>
          </p:nvPr>
        </p:nvSpPr>
        <p:spPr/>
        <p:txBody>
          <a:bodyPr>
            <a:normAutofit/>
          </a:bodyPr>
          <a:lstStyle/>
          <a:p>
            <a:r>
              <a:rPr lang="en-GB" dirty="0" smtClean="0"/>
              <a:t>Look at the scenarios of learning through play on your pack of cards</a:t>
            </a:r>
          </a:p>
          <a:p>
            <a:r>
              <a:rPr lang="en-GB" dirty="0" smtClean="0"/>
              <a:t>Choose </a:t>
            </a:r>
            <a:r>
              <a:rPr lang="en-GB" dirty="0" smtClean="0">
                <a:solidFill>
                  <a:srgbClr val="FF0000"/>
                </a:solidFill>
              </a:rPr>
              <a:t>two</a:t>
            </a:r>
            <a:r>
              <a:rPr lang="en-GB" dirty="0" smtClean="0"/>
              <a:t> and discuss what skills/knowledge are being learnt and how</a:t>
            </a:r>
          </a:p>
          <a:p>
            <a:r>
              <a:rPr lang="en-GB" dirty="0" smtClean="0"/>
              <a:t>Link to a theory of learning</a:t>
            </a:r>
          </a:p>
          <a:p>
            <a:r>
              <a:rPr lang="en-GB" dirty="0" smtClean="0"/>
              <a:t>Feedback your findings to the class</a:t>
            </a:r>
          </a:p>
          <a:p>
            <a:pPr marL="114300" indent="0">
              <a:buNone/>
            </a:pPr>
            <a:r>
              <a:rPr lang="en-GB" dirty="0"/>
              <a:t>(Ward, 2013)</a:t>
            </a:r>
          </a:p>
        </p:txBody>
      </p:sp>
    </p:spTree>
    <p:extLst>
      <p:ext uri="{BB962C8B-B14F-4D97-AF65-F5344CB8AC3E}">
        <p14:creationId xmlns:p14="http://schemas.microsoft.com/office/powerpoint/2010/main" val="1831015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9254" y="885971"/>
            <a:ext cx="4184035" cy="3880772"/>
          </a:xfrm>
        </p:spPr>
        <p:txBody>
          <a:bodyPr>
            <a:normAutofit/>
          </a:bodyPr>
          <a:lstStyle/>
          <a:p>
            <a:r>
              <a:rPr lang="en-GB" sz="4400" dirty="0"/>
              <a:t>Beth </a:t>
            </a:r>
            <a:r>
              <a:rPr lang="en-GB" sz="4400" dirty="0" err="1"/>
              <a:t>yw</a:t>
            </a:r>
            <a:r>
              <a:rPr lang="en-GB" sz="4400" dirty="0"/>
              <a:t> </a:t>
            </a:r>
            <a:r>
              <a:rPr lang="en-GB" sz="4400" dirty="0" err="1"/>
              <a:t>manteision</a:t>
            </a:r>
            <a:r>
              <a:rPr lang="en-GB" sz="4400" dirty="0"/>
              <a:t> </a:t>
            </a:r>
            <a:r>
              <a:rPr lang="en-GB" sz="4400" dirty="0" err="1"/>
              <a:t>dysgu</a:t>
            </a:r>
            <a:r>
              <a:rPr lang="en-GB" sz="4400" dirty="0"/>
              <a:t> </a:t>
            </a:r>
            <a:r>
              <a:rPr lang="en-GB" sz="4400" dirty="0" err="1"/>
              <a:t>tu</a:t>
            </a:r>
            <a:r>
              <a:rPr lang="en-GB" sz="4400" dirty="0"/>
              <a:t> </a:t>
            </a:r>
            <a:r>
              <a:rPr lang="en-GB" sz="4400" dirty="0" err="1"/>
              <a:t>allan</a:t>
            </a:r>
            <a:r>
              <a:rPr lang="en-GB" sz="4400" dirty="0"/>
              <a:t>?</a:t>
            </a:r>
            <a:endParaRPr lang="en-US" sz="4400" dirty="0"/>
          </a:p>
          <a:p>
            <a:endParaRPr lang="en-US" dirty="0"/>
          </a:p>
        </p:txBody>
      </p:sp>
      <p:sp>
        <p:nvSpPr>
          <p:cNvPr id="4" name="Content Placeholder 3"/>
          <p:cNvSpPr>
            <a:spLocks noGrp="1"/>
          </p:cNvSpPr>
          <p:nvPr>
            <p:ph sz="half" idx="2"/>
          </p:nvPr>
        </p:nvSpPr>
        <p:spPr>
          <a:xfrm>
            <a:off x="6857810" y="2105171"/>
            <a:ext cx="4184034" cy="3880773"/>
          </a:xfrm>
        </p:spPr>
        <p:txBody>
          <a:bodyPr>
            <a:normAutofit/>
          </a:bodyPr>
          <a:lstStyle/>
          <a:p>
            <a:endParaRPr lang="en-GB" sz="4400" i="1" dirty="0"/>
          </a:p>
          <a:p>
            <a:r>
              <a:rPr lang="en-GB" sz="4400" dirty="0"/>
              <a:t>What are the benefits of outdoor learning?</a:t>
            </a:r>
            <a:endParaRPr lang="en-US" sz="4400" dirty="0"/>
          </a:p>
        </p:txBody>
      </p:sp>
      <p:pic>
        <p:nvPicPr>
          <p:cNvPr id="9219" name="Picture 3" descr="C:\Users\s.ainsworth\AppData\Local\Microsoft\Windows\Temporary Internet Files\Content.IE5\BMIHAV5B\outdoor_play_new_l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0439" y="4902640"/>
            <a:ext cx="5040560" cy="2088232"/>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Users\s.ainsworth\AppData\Local\Microsoft\Windows\Temporary Internet Files\Content.IE5\KDSCESFD\4646570761_4f979dcb0c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032" y="260648"/>
            <a:ext cx="5319688" cy="2132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9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p:cNvSpPr>
            <a:spLocks noGrp="1"/>
          </p:cNvSpPr>
          <p:nvPr>
            <p:ph idx="1"/>
          </p:nvPr>
        </p:nvSpPr>
        <p:spPr>
          <a:xfrm>
            <a:off x="839416" y="1124745"/>
            <a:ext cx="9875910" cy="3600053"/>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altLang="en-US" sz="3200" dirty="0"/>
              <a:t>Learning within four walls is surely an adult concept that has more to do with control than with children’s well-being.  It is therefore, such a relief and so refreshing, to see that practitioners are embracing the outdoor environment as a welcome alternative, and much needed supplement, to the indoor classroom.</a:t>
            </a:r>
          </a:p>
          <a:p>
            <a:pPr marL="0" indent="0">
              <a:buNone/>
            </a:pPr>
            <a:r>
              <a:rPr lang="en-GB" altLang="en-US" sz="3200" dirty="0"/>
              <a:t>                         Harriman (2006) </a:t>
            </a:r>
            <a:r>
              <a:rPr lang="en-GB" altLang="en-US" sz="3200" i="1" dirty="0"/>
              <a:t>cited in </a:t>
            </a:r>
            <a:r>
              <a:rPr lang="en-GB" altLang="en-US" sz="3200" dirty="0"/>
              <a:t>Pound (2009)</a:t>
            </a:r>
            <a:endParaRPr lang="en-GB" altLang="en-US" sz="3200" i="1" dirty="0"/>
          </a:p>
        </p:txBody>
      </p:sp>
      <p:sp>
        <p:nvSpPr>
          <p:cNvPr id="2" name="TextBox 1"/>
          <p:cNvSpPr txBox="1"/>
          <p:nvPr/>
        </p:nvSpPr>
        <p:spPr>
          <a:xfrm>
            <a:off x="7248128" y="4797152"/>
            <a:ext cx="2952328" cy="1938992"/>
          </a:xfrm>
          <a:prstGeom prst="rect">
            <a:avLst/>
          </a:prstGeom>
          <a:noFill/>
        </p:spPr>
        <p:txBody>
          <a:bodyPr wrap="square" rtlCol="0">
            <a:spAutoFit/>
          </a:bodyPr>
          <a:lstStyle/>
          <a:p>
            <a:r>
              <a:rPr lang="en-GB" sz="2400" dirty="0"/>
              <a:t>Watch the </a:t>
            </a:r>
            <a:r>
              <a:rPr lang="en-GB" sz="2400" dirty="0">
                <a:hlinkClick r:id="rId2"/>
              </a:rPr>
              <a:t>following clip </a:t>
            </a:r>
            <a:r>
              <a:rPr lang="en-GB" sz="2400" dirty="0"/>
              <a:t>and note down how the outdoors supports learning in this example.</a:t>
            </a:r>
          </a:p>
        </p:txBody>
      </p:sp>
      <p:sp>
        <p:nvSpPr>
          <p:cNvPr id="3" name="TextBox 2"/>
          <p:cNvSpPr txBox="1"/>
          <p:nvPr/>
        </p:nvSpPr>
        <p:spPr>
          <a:xfrm>
            <a:off x="263352" y="4941169"/>
            <a:ext cx="5400600" cy="1200329"/>
          </a:xfrm>
          <a:prstGeom prst="rect">
            <a:avLst/>
          </a:prstGeom>
          <a:noFill/>
        </p:spPr>
        <p:txBody>
          <a:bodyPr wrap="square" rtlCol="0">
            <a:spAutoFit/>
          </a:bodyPr>
          <a:lstStyle/>
          <a:p>
            <a:r>
              <a:rPr lang="en-GB" sz="2400" dirty="0" err="1"/>
              <a:t>Gwyliwch</a:t>
            </a:r>
            <a:r>
              <a:rPr lang="en-GB" sz="2400" dirty="0"/>
              <a:t> y clip </a:t>
            </a:r>
            <a:r>
              <a:rPr lang="en-GB" sz="2400" dirty="0" err="1"/>
              <a:t>canlynol</a:t>
            </a:r>
            <a:r>
              <a:rPr lang="en-GB" sz="2400" dirty="0"/>
              <a:t> a </a:t>
            </a:r>
            <a:r>
              <a:rPr lang="en-GB" sz="2400" dirty="0" err="1"/>
              <a:t>nodi</a:t>
            </a:r>
            <a:r>
              <a:rPr lang="en-GB" sz="2400" dirty="0"/>
              <a:t> </a:t>
            </a:r>
            <a:r>
              <a:rPr lang="en-GB" sz="2400" dirty="0" err="1"/>
              <a:t>sut</a:t>
            </a:r>
            <a:r>
              <a:rPr lang="en-GB" sz="2400" dirty="0"/>
              <a:t> </a:t>
            </a:r>
            <a:r>
              <a:rPr lang="en-GB" sz="2400" dirty="0" err="1"/>
              <a:t>mae’r</a:t>
            </a:r>
            <a:r>
              <a:rPr lang="en-GB" sz="2400" dirty="0"/>
              <a:t> </a:t>
            </a:r>
            <a:r>
              <a:rPr lang="en-GB" sz="2400" dirty="0" err="1"/>
              <a:t>tu</a:t>
            </a:r>
            <a:r>
              <a:rPr lang="en-GB" sz="2400" dirty="0"/>
              <a:t> </a:t>
            </a:r>
            <a:r>
              <a:rPr lang="en-GB" sz="2400" dirty="0" err="1"/>
              <a:t>allan</a:t>
            </a:r>
            <a:r>
              <a:rPr lang="en-GB" sz="2400" dirty="0"/>
              <a:t> </a:t>
            </a:r>
            <a:r>
              <a:rPr lang="en-GB" sz="2400" dirty="0" err="1"/>
              <a:t>yn</a:t>
            </a:r>
            <a:r>
              <a:rPr lang="en-GB" sz="2400" dirty="0"/>
              <a:t> </a:t>
            </a:r>
            <a:r>
              <a:rPr lang="en-GB" sz="2400" dirty="0" err="1"/>
              <a:t>cefnogi</a:t>
            </a:r>
            <a:r>
              <a:rPr lang="en-GB" sz="2400" dirty="0"/>
              <a:t> </a:t>
            </a:r>
            <a:r>
              <a:rPr lang="en-GB" sz="2400" dirty="0" err="1"/>
              <a:t>dysgu</a:t>
            </a:r>
            <a:r>
              <a:rPr lang="en-GB" sz="2400" dirty="0"/>
              <a:t> </a:t>
            </a:r>
            <a:r>
              <a:rPr lang="en-GB" sz="2400" dirty="0" err="1"/>
              <a:t>yn</a:t>
            </a:r>
            <a:r>
              <a:rPr lang="en-GB" sz="2400" dirty="0"/>
              <a:t> </a:t>
            </a:r>
            <a:r>
              <a:rPr lang="en-GB" sz="2400" dirty="0" err="1"/>
              <a:t>yr</a:t>
            </a:r>
            <a:r>
              <a:rPr lang="en-GB" sz="2400" dirty="0"/>
              <a:t> </a:t>
            </a:r>
            <a:r>
              <a:rPr lang="en-GB" sz="2400" dirty="0" err="1"/>
              <a:t>enghraifft</a:t>
            </a:r>
            <a:r>
              <a:rPr lang="en-GB" sz="2400" dirty="0"/>
              <a:t> </a:t>
            </a:r>
            <a:r>
              <a:rPr lang="en-GB" sz="2400" dirty="0" err="1"/>
              <a:t>hyn</a:t>
            </a:r>
            <a:r>
              <a:rPr lang="en-GB" sz="2400" dirty="0"/>
              <a:t>.</a:t>
            </a:r>
          </a:p>
        </p:txBody>
      </p:sp>
    </p:spTree>
    <p:extLst>
      <p:ext uri="{BB962C8B-B14F-4D97-AF65-F5344CB8AC3E}">
        <p14:creationId xmlns:p14="http://schemas.microsoft.com/office/powerpoint/2010/main" val="4105847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0475" y="179760"/>
            <a:ext cx="4299467" cy="1168400"/>
          </a:xfrm>
        </p:spPr>
        <p:txBody>
          <a:bodyPr>
            <a:normAutofit fontScale="90000"/>
          </a:bodyPr>
          <a:lstStyle/>
          <a:p>
            <a:pPr algn="r"/>
            <a:r>
              <a:rPr lang="en-GB" sz="4800" dirty="0">
                <a:solidFill>
                  <a:schemeClr val="accent2"/>
                </a:solidFill>
              </a:rPr>
              <a:t>Outdoor </a:t>
            </a:r>
            <a:br>
              <a:rPr lang="en-GB" sz="4800" dirty="0">
                <a:solidFill>
                  <a:schemeClr val="accent2"/>
                </a:solidFill>
              </a:rPr>
            </a:br>
            <a:r>
              <a:rPr lang="en-GB" sz="4800" dirty="0">
                <a:solidFill>
                  <a:schemeClr val="accent2"/>
                </a:solidFill>
              </a:rPr>
              <a:t>learning</a:t>
            </a:r>
            <a:endParaRPr lang="en-US" sz="4800" dirty="0">
              <a:solidFill>
                <a:schemeClr val="accent2"/>
              </a:solidFill>
            </a:endParaRPr>
          </a:p>
        </p:txBody>
      </p:sp>
      <p:sp>
        <p:nvSpPr>
          <p:cNvPr id="3" name="Content Placeholder 2"/>
          <p:cNvSpPr>
            <a:spLocks noGrp="1"/>
          </p:cNvSpPr>
          <p:nvPr>
            <p:ph sz="half" idx="1"/>
          </p:nvPr>
        </p:nvSpPr>
        <p:spPr>
          <a:xfrm>
            <a:off x="191344" y="1628800"/>
            <a:ext cx="5760640" cy="5040560"/>
          </a:xfrm>
        </p:spPr>
        <p:txBody>
          <a:bodyPr>
            <a:noAutofit/>
          </a:bodyPr>
          <a:lstStyle/>
          <a:p>
            <a:r>
              <a:rPr lang="en-US" sz="2800" dirty="0" err="1"/>
              <a:t>Datblygu</a:t>
            </a:r>
            <a:r>
              <a:rPr lang="en-US" sz="2800" dirty="0"/>
              <a:t> </a:t>
            </a:r>
            <a:r>
              <a:rPr lang="en-US" sz="2800" dirty="0" err="1"/>
              <a:t>sgiliau</a:t>
            </a:r>
            <a:r>
              <a:rPr lang="en-US" sz="2800" dirty="0"/>
              <a:t> </a:t>
            </a:r>
            <a:r>
              <a:rPr lang="en-US" sz="2800" dirty="0" err="1"/>
              <a:t>cyfathrebu</a:t>
            </a:r>
            <a:r>
              <a:rPr lang="en-US" sz="2800" dirty="0"/>
              <a:t> </a:t>
            </a:r>
            <a:r>
              <a:rPr lang="en-US" sz="2800" dirty="0" err="1"/>
              <a:t>cymdeithasol</a:t>
            </a:r>
            <a:r>
              <a:rPr lang="en-US" sz="2800" dirty="0"/>
              <a:t>, a </a:t>
            </a:r>
            <a:r>
              <a:rPr lang="en-US" sz="2800" dirty="0" err="1"/>
              <a:t>phersonol</a:t>
            </a:r>
            <a:r>
              <a:rPr lang="en-US" sz="2800" dirty="0"/>
              <a:t>  – </a:t>
            </a:r>
            <a:r>
              <a:rPr lang="en-US" sz="2800" dirty="0" err="1"/>
              <a:t>cyfrifoldeb</a:t>
            </a:r>
            <a:r>
              <a:rPr lang="en-US" sz="2800" dirty="0"/>
              <a:t>, </a:t>
            </a:r>
            <a:r>
              <a:rPr lang="en-US" sz="2800" dirty="0" err="1"/>
              <a:t>cyd</a:t>
            </a:r>
            <a:r>
              <a:rPr lang="en-US" sz="2800" dirty="0"/>
              <a:t> – </a:t>
            </a:r>
            <a:r>
              <a:rPr lang="en-US" sz="2800" dirty="0" err="1"/>
              <a:t>weithio</a:t>
            </a:r>
            <a:r>
              <a:rPr lang="en-US" sz="2800" dirty="0"/>
              <a:t>, </a:t>
            </a:r>
            <a:r>
              <a:rPr lang="en-US" sz="2800" dirty="0" err="1"/>
              <a:t>arweinyddiaeth</a:t>
            </a:r>
            <a:r>
              <a:rPr lang="en-US" sz="2800" dirty="0"/>
              <a:t>, </a:t>
            </a:r>
            <a:r>
              <a:rPr lang="en-US" sz="2800" dirty="0" err="1"/>
              <a:t>gwaith</a:t>
            </a:r>
            <a:r>
              <a:rPr lang="en-US" sz="2800" dirty="0"/>
              <a:t> </a:t>
            </a:r>
            <a:r>
              <a:rPr lang="en-US" sz="2800" dirty="0" err="1"/>
              <a:t>tim</a:t>
            </a:r>
            <a:r>
              <a:rPr lang="en-US" sz="2800" dirty="0"/>
              <a:t> a </a:t>
            </a:r>
            <a:r>
              <a:rPr lang="en-US" sz="2800" dirty="0" err="1"/>
              <a:t>datrys</a:t>
            </a:r>
            <a:r>
              <a:rPr lang="en-US" sz="2800" dirty="0"/>
              <a:t> problem</a:t>
            </a:r>
          </a:p>
          <a:p>
            <a:r>
              <a:rPr lang="en-GB" sz="2800" dirty="0" err="1"/>
              <a:t>Cynyddu</a:t>
            </a:r>
            <a:r>
              <a:rPr lang="en-GB" sz="2800" dirty="0"/>
              <a:t> </a:t>
            </a:r>
            <a:r>
              <a:rPr lang="en-GB" sz="2800" dirty="0" err="1"/>
              <a:t>ymwybyddiaeth</a:t>
            </a:r>
            <a:r>
              <a:rPr lang="en-GB" sz="2800" dirty="0"/>
              <a:t> </a:t>
            </a:r>
            <a:r>
              <a:rPr lang="en-GB" sz="2800" dirty="0" err="1"/>
              <a:t>o’r</a:t>
            </a:r>
            <a:r>
              <a:rPr lang="en-GB" sz="2800" dirty="0"/>
              <a:t> </a:t>
            </a:r>
            <a:r>
              <a:rPr lang="en-GB" sz="2800" dirty="0" err="1"/>
              <a:t>amgylchedd</a:t>
            </a:r>
            <a:r>
              <a:rPr lang="en-GB" sz="2800" dirty="0"/>
              <a:t> – </a:t>
            </a:r>
            <a:r>
              <a:rPr lang="en-GB" sz="2800" dirty="0" err="1"/>
              <a:t>deall</a:t>
            </a:r>
            <a:r>
              <a:rPr lang="en-GB" sz="2800" dirty="0"/>
              <a:t> </a:t>
            </a:r>
            <a:r>
              <a:rPr lang="en-GB" sz="2800" dirty="0" err="1"/>
              <a:t>yr</a:t>
            </a:r>
            <a:r>
              <a:rPr lang="en-GB" sz="2800" dirty="0"/>
              <a:t> </a:t>
            </a:r>
            <a:r>
              <a:rPr lang="en-GB" sz="2800" dirty="0" err="1"/>
              <a:t>angen</a:t>
            </a:r>
            <a:r>
              <a:rPr lang="en-GB" sz="2800" dirty="0"/>
              <a:t> am </a:t>
            </a:r>
            <a:r>
              <a:rPr lang="en-GB" sz="2800" dirty="0" err="1"/>
              <a:t>berthynas</a:t>
            </a:r>
            <a:r>
              <a:rPr lang="en-GB" sz="2800" dirty="0"/>
              <a:t> </a:t>
            </a:r>
            <a:r>
              <a:rPr lang="en-GB" sz="2800" dirty="0" err="1"/>
              <a:t>cynnaliadwy</a:t>
            </a:r>
            <a:r>
              <a:rPr lang="en-GB" sz="2800" dirty="0"/>
              <a:t> </a:t>
            </a:r>
            <a:r>
              <a:rPr lang="en-GB" sz="2800" dirty="0" err="1"/>
              <a:t>rhwng</a:t>
            </a:r>
            <a:r>
              <a:rPr lang="en-GB" sz="2800" dirty="0"/>
              <a:t> </a:t>
            </a:r>
            <a:r>
              <a:rPr lang="en-GB" sz="2800" dirty="0" err="1"/>
              <a:t>pobl</a:t>
            </a:r>
            <a:r>
              <a:rPr lang="en-GB" sz="2800" dirty="0"/>
              <a:t> </a:t>
            </a:r>
            <a:r>
              <a:rPr lang="en-GB" sz="2800" dirty="0" err="1"/>
              <a:t>a’i</a:t>
            </a:r>
            <a:r>
              <a:rPr lang="en-GB" sz="2800" dirty="0"/>
              <a:t> </a:t>
            </a:r>
            <a:r>
              <a:rPr lang="en-GB" sz="2800" dirty="0" err="1"/>
              <a:t>hamgylchedd</a:t>
            </a:r>
            <a:r>
              <a:rPr lang="en-GB" sz="2800" dirty="0"/>
              <a:t>. </a:t>
            </a:r>
          </a:p>
        </p:txBody>
      </p:sp>
      <p:sp>
        <p:nvSpPr>
          <p:cNvPr id="4" name="Content Placeholder 3"/>
          <p:cNvSpPr>
            <a:spLocks noGrp="1"/>
          </p:cNvSpPr>
          <p:nvPr>
            <p:ph sz="half" idx="2"/>
          </p:nvPr>
        </p:nvSpPr>
        <p:spPr>
          <a:xfrm>
            <a:off x="6064412" y="1628800"/>
            <a:ext cx="4875530" cy="4590288"/>
          </a:xfrm>
        </p:spPr>
        <p:txBody>
          <a:bodyPr>
            <a:normAutofit fontScale="25000" lnSpcReduction="20000"/>
          </a:bodyPr>
          <a:lstStyle/>
          <a:p>
            <a:r>
              <a:rPr lang="en-US" sz="11200" dirty="0"/>
              <a:t>enhanced personal and social communication skills – responsibility, co-operation, leadership, teamwork, problem-solving</a:t>
            </a:r>
          </a:p>
          <a:p>
            <a:r>
              <a:rPr lang="en-GB" sz="11200" dirty="0"/>
              <a:t>enhanced environmental awareness -</a:t>
            </a:r>
            <a:r>
              <a:rPr lang="en-US" sz="11200" dirty="0"/>
              <a:t>understand the need for sustainable relationships between people and their environment</a:t>
            </a:r>
          </a:p>
          <a:p>
            <a:pPr marL="0" indent="0">
              <a:buNone/>
            </a:pPr>
            <a:endParaRPr lang="en-US" sz="8000" i="1" dirty="0"/>
          </a:p>
          <a:p>
            <a:pPr marL="0" indent="0">
              <a:buNone/>
            </a:pPr>
            <a:endParaRPr lang="en-US" sz="8000" i="1" dirty="0"/>
          </a:p>
          <a:p>
            <a:pPr marL="0" indent="0">
              <a:buNone/>
            </a:pPr>
            <a:endParaRPr lang="en-US" sz="1500" i="1" dirty="0"/>
          </a:p>
          <a:p>
            <a:pPr marL="0" indent="0">
              <a:buNone/>
            </a:pPr>
            <a:endParaRPr lang="en-US" sz="1500" i="1" dirty="0"/>
          </a:p>
          <a:p>
            <a:pPr marL="0" indent="0">
              <a:buNone/>
            </a:pPr>
            <a:endParaRPr lang="en-US" sz="1500" dirty="0"/>
          </a:p>
          <a:p>
            <a:pPr marL="0" indent="0">
              <a:buNone/>
            </a:pPr>
            <a:endParaRPr lang="en-US" sz="1500" i="1" dirty="0"/>
          </a:p>
          <a:p>
            <a:pPr marL="0" indent="0">
              <a:buNone/>
            </a:pPr>
            <a:endParaRPr lang="en-US" sz="1500" i="1" dirty="0"/>
          </a:p>
          <a:p>
            <a:pPr marL="0" indent="0">
              <a:buNone/>
            </a:pPr>
            <a:r>
              <a:rPr lang="en-US" sz="1500" i="1" dirty="0"/>
              <a:t/>
            </a:r>
            <a:br>
              <a:rPr lang="en-US" sz="1500" i="1" dirty="0"/>
            </a:br>
            <a:r>
              <a:rPr lang="en-US" sz="1500" i="1" dirty="0"/>
              <a:t/>
            </a:r>
            <a:br>
              <a:rPr lang="en-US" sz="1500" i="1" dirty="0"/>
            </a:br>
            <a:r>
              <a:rPr lang="en-US" sz="1500" b="1" dirty="0"/>
              <a:t/>
            </a:r>
            <a:br>
              <a:rPr lang="en-US" sz="1500" b="1" dirty="0"/>
            </a:br>
            <a:endParaRPr lang="en-US" sz="1500" dirty="0"/>
          </a:p>
        </p:txBody>
      </p:sp>
      <p:pic>
        <p:nvPicPr>
          <p:cNvPr id="9219" name="Picture 3" descr="C:\Users\s.ainsworth\AppData\Local\Microsoft\Windows\Temporary Internet Files\Content.IE5\BMIHAV5B\outdoor_play_new_l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5760" y="25460"/>
            <a:ext cx="4231010" cy="1477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551385" y="405783"/>
            <a:ext cx="4299467" cy="1385543"/>
          </a:xfrm>
          <a:prstGeom prst="rect">
            <a:avLst/>
          </a:prstGeom>
        </p:spPr>
        <p:txBody>
          <a:bodyPr vert="horz" lIns="91440" tIns="45720" rIns="91440" bIns="45720" rtlCol="0" anchor="b">
            <a:normAutofit fontScale="52500" lnSpcReduction="20000"/>
          </a:bodyPr>
          <a:lstStyle>
            <a:lvl1pPr algn="l" defTabSz="914400" rtl="0" eaLnBrk="1" latinLnBrk="0" hangingPunct="1">
              <a:spcBef>
                <a:spcPct val="0"/>
              </a:spcBef>
              <a:buNone/>
              <a:defRPr sz="3200" kern="1200">
                <a:solidFill>
                  <a:schemeClr val="tx1"/>
                </a:solidFill>
                <a:latin typeface="+mj-lt"/>
                <a:ea typeface="+mj-ea"/>
                <a:cs typeface="+mj-cs"/>
              </a:defRPr>
            </a:lvl1pPr>
          </a:lstStyle>
          <a:p>
            <a:pPr algn="r"/>
            <a:endParaRPr lang="en-GB" sz="4800" dirty="0"/>
          </a:p>
          <a:p>
            <a:r>
              <a:rPr lang="en-GB" sz="7300" dirty="0" err="1">
                <a:solidFill>
                  <a:schemeClr val="accent2"/>
                </a:solidFill>
              </a:rPr>
              <a:t>Chwarae</a:t>
            </a:r>
            <a:r>
              <a:rPr lang="en-GB" sz="7300" dirty="0">
                <a:solidFill>
                  <a:schemeClr val="accent2"/>
                </a:solidFill>
              </a:rPr>
              <a:t> </a:t>
            </a:r>
            <a:r>
              <a:rPr lang="en-GB" sz="7300" dirty="0" err="1">
                <a:solidFill>
                  <a:schemeClr val="accent2"/>
                </a:solidFill>
              </a:rPr>
              <a:t>tu</a:t>
            </a:r>
            <a:r>
              <a:rPr lang="en-GB" sz="7300" dirty="0">
                <a:solidFill>
                  <a:schemeClr val="accent2"/>
                </a:solidFill>
              </a:rPr>
              <a:t> </a:t>
            </a:r>
          </a:p>
          <a:p>
            <a:r>
              <a:rPr lang="en-GB" sz="7300" dirty="0" err="1">
                <a:solidFill>
                  <a:schemeClr val="accent2"/>
                </a:solidFill>
              </a:rPr>
              <a:t>allan</a:t>
            </a:r>
            <a:endParaRPr lang="en-GB" sz="7300" dirty="0">
              <a:solidFill>
                <a:schemeClr val="accent2"/>
              </a:solidFill>
            </a:endParaRPr>
          </a:p>
          <a:p>
            <a:endParaRPr lang="en-US" sz="6000" dirty="0"/>
          </a:p>
        </p:txBody>
      </p:sp>
    </p:spTree>
    <p:extLst>
      <p:ext uri="{BB962C8B-B14F-4D97-AF65-F5344CB8AC3E}">
        <p14:creationId xmlns:p14="http://schemas.microsoft.com/office/powerpoint/2010/main" val="721366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16081" y="179760"/>
            <a:ext cx="4299467" cy="1168400"/>
          </a:xfrm>
        </p:spPr>
        <p:txBody>
          <a:bodyPr>
            <a:normAutofit fontScale="90000"/>
          </a:bodyPr>
          <a:lstStyle/>
          <a:p>
            <a:pPr algn="r"/>
            <a:r>
              <a:rPr lang="en-GB" sz="4800" dirty="0">
                <a:solidFill>
                  <a:schemeClr val="accent2"/>
                </a:solidFill>
              </a:rPr>
              <a:t>Outdoor </a:t>
            </a:r>
            <a:br>
              <a:rPr lang="en-GB" sz="4800" dirty="0">
                <a:solidFill>
                  <a:schemeClr val="accent2"/>
                </a:solidFill>
              </a:rPr>
            </a:br>
            <a:r>
              <a:rPr lang="en-GB" sz="4800" dirty="0">
                <a:solidFill>
                  <a:schemeClr val="accent2"/>
                </a:solidFill>
              </a:rPr>
              <a:t>learning</a:t>
            </a:r>
            <a:endParaRPr lang="en-US" sz="4800" dirty="0">
              <a:solidFill>
                <a:schemeClr val="accent2"/>
              </a:solidFill>
            </a:endParaRPr>
          </a:p>
        </p:txBody>
      </p:sp>
      <p:sp>
        <p:nvSpPr>
          <p:cNvPr id="3" name="Content Placeholder 2"/>
          <p:cNvSpPr>
            <a:spLocks noGrp="1"/>
          </p:cNvSpPr>
          <p:nvPr>
            <p:ph sz="half" idx="1"/>
          </p:nvPr>
        </p:nvSpPr>
        <p:spPr>
          <a:xfrm>
            <a:off x="224595" y="1817440"/>
            <a:ext cx="5760640" cy="5040560"/>
          </a:xfrm>
        </p:spPr>
        <p:txBody>
          <a:bodyPr>
            <a:noAutofit/>
          </a:bodyPr>
          <a:lstStyle/>
          <a:p>
            <a:r>
              <a:rPr lang="en-GB" sz="2400" dirty="0" err="1"/>
              <a:t>Ymestyn</a:t>
            </a:r>
            <a:r>
              <a:rPr lang="en-GB" sz="2400" dirty="0"/>
              <a:t> </a:t>
            </a:r>
            <a:r>
              <a:rPr lang="en-GB" sz="2400" dirty="0" err="1"/>
              <a:t>gorwelion</a:t>
            </a:r>
            <a:r>
              <a:rPr lang="en-GB" sz="2400" dirty="0"/>
              <a:t> </a:t>
            </a:r>
            <a:r>
              <a:rPr lang="en-GB" sz="2400" dirty="0" err="1"/>
              <a:t>personol</a:t>
            </a:r>
            <a:r>
              <a:rPr lang="en-GB" sz="2400" dirty="0"/>
              <a:t> </a:t>
            </a:r>
            <a:r>
              <a:rPr lang="en-GB" sz="2400" dirty="0" err="1"/>
              <a:t>trwy</a:t>
            </a:r>
            <a:r>
              <a:rPr lang="en-GB" sz="2400" dirty="0"/>
              <a:t> </a:t>
            </a:r>
            <a:r>
              <a:rPr lang="en-GB" sz="2400" dirty="0" err="1"/>
              <a:t>gwell</a:t>
            </a:r>
            <a:r>
              <a:rPr lang="en-GB" sz="2400" dirty="0"/>
              <a:t> </a:t>
            </a:r>
            <a:r>
              <a:rPr lang="en-GB" sz="2400" dirty="0" err="1"/>
              <a:t>dealltwriaeth</a:t>
            </a:r>
            <a:r>
              <a:rPr lang="en-GB" sz="2400" dirty="0"/>
              <a:t> a </a:t>
            </a:r>
            <a:r>
              <a:rPr lang="en-GB" sz="2400" dirty="0" err="1"/>
              <a:t>gwerthfawrogiad</a:t>
            </a:r>
            <a:r>
              <a:rPr lang="en-GB" sz="2400" dirty="0"/>
              <a:t> </a:t>
            </a:r>
            <a:r>
              <a:rPr lang="en-GB" sz="2400" dirty="0" err="1"/>
              <a:t>o’r</a:t>
            </a:r>
            <a:r>
              <a:rPr lang="en-GB" sz="2400" dirty="0"/>
              <a:t> </a:t>
            </a:r>
            <a:r>
              <a:rPr lang="en-GB" sz="2400" dirty="0" err="1"/>
              <a:t>byd</a:t>
            </a:r>
            <a:r>
              <a:rPr lang="en-GB" sz="2400" dirty="0"/>
              <a:t> </a:t>
            </a:r>
            <a:r>
              <a:rPr lang="en-GB" sz="2400" dirty="0" err="1"/>
              <a:t>a’i</a:t>
            </a:r>
            <a:r>
              <a:rPr lang="en-GB" sz="2400" dirty="0"/>
              <a:t> </a:t>
            </a:r>
            <a:r>
              <a:rPr lang="en-GB" sz="2400" dirty="0" err="1"/>
              <a:t>bobl</a:t>
            </a:r>
            <a:r>
              <a:rPr lang="en-GB" sz="2400" dirty="0"/>
              <a:t> </a:t>
            </a:r>
          </a:p>
          <a:p>
            <a:r>
              <a:rPr lang="en-US" sz="2400" dirty="0" err="1"/>
              <a:t>Gwell</a:t>
            </a:r>
            <a:r>
              <a:rPr lang="en-US" sz="2400" dirty="0"/>
              <a:t> </a:t>
            </a:r>
            <a:r>
              <a:rPr lang="en-US" sz="2400" dirty="0" err="1"/>
              <a:t>iechyd</a:t>
            </a:r>
            <a:r>
              <a:rPr lang="en-US" sz="2400" dirty="0"/>
              <a:t> </a:t>
            </a:r>
            <a:r>
              <a:rPr lang="en-US" sz="2400" dirty="0" err="1"/>
              <a:t>corfforol</a:t>
            </a:r>
            <a:r>
              <a:rPr lang="en-US" sz="2400" dirty="0"/>
              <a:t> </a:t>
            </a:r>
          </a:p>
          <a:p>
            <a:r>
              <a:rPr lang="en-US" sz="2400" dirty="0" err="1"/>
              <a:t>Annog</a:t>
            </a:r>
            <a:r>
              <a:rPr lang="en-US" sz="2400" dirty="0"/>
              <a:t> </a:t>
            </a:r>
            <a:r>
              <a:rPr lang="en-US" sz="2400" dirty="0" err="1"/>
              <a:t>ymateb</a:t>
            </a:r>
            <a:r>
              <a:rPr lang="en-US" sz="2400" dirty="0"/>
              <a:t> </a:t>
            </a:r>
            <a:r>
              <a:rPr lang="en-US" sz="2400" dirty="0" err="1"/>
              <a:t>cadarnhaol</a:t>
            </a:r>
            <a:r>
              <a:rPr lang="en-US" sz="2400" dirty="0"/>
              <a:t> a </a:t>
            </a:r>
            <a:r>
              <a:rPr lang="en-US" sz="2400" dirty="0" err="1"/>
              <a:t>wybodus</a:t>
            </a:r>
            <a:r>
              <a:rPr lang="en-US" sz="2400" dirty="0"/>
              <a:t> </a:t>
            </a:r>
            <a:r>
              <a:rPr lang="en-US" sz="2400" dirty="0" err="1"/>
              <a:t>tuag</a:t>
            </a:r>
            <a:r>
              <a:rPr lang="en-US" sz="2400" dirty="0"/>
              <a:t> at </a:t>
            </a:r>
            <a:r>
              <a:rPr lang="en-US" sz="2400" dirty="0" err="1"/>
              <a:t>iechyd</a:t>
            </a:r>
            <a:r>
              <a:rPr lang="en-US" sz="2400" dirty="0"/>
              <a:t> </a:t>
            </a:r>
            <a:r>
              <a:rPr lang="en-US" sz="2400" dirty="0" err="1"/>
              <a:t>personol</a:t>
            </a:r>
            <a:r>
              <a:rPr lang="en-US" sz="2400" dirty="0"/>
              <a:t> a </a:t>
            </a:r>
            <a:r>
              <a:rPr lang="en-US" sz="2400" dirty="0" err="1"/>
              <a:t>lles</a:t>
            </a:r>
            <a:r>
              <a:rPr lang="en-US" sz="2400" dirty="0"/>
              <a:t>. </a:t>
            </a:r>
          </a:p>
          <a:p>
            <a:r>
              <a:rPr lang="en-US" sz="2400" dirty="0" err="1"/>
              <a:t>Gwell</a:t>
            </a:r>
            <a:r>
              <a:rPr lang="en-US" sz="2400" dirty="0"/>
              <a:t> </a:t>
            </a:r>
            <a:r>
              <a:rPr lang="en-US" sz="2400" dirty="0" err="1"/>
              <a:t>ymwybyddiaeth</a:t>
            </a:r>
            <a:r>
              <a:rPr lang="en-US" sz="2400" dirty="0"/>
              <a:t> </a:t>
            </a:r>
            <a:r>
              <a:rPr lang="en-US" sz="2400" dirty="0" err="1"/>
              <a:t>o’r</a:t>
            </a:r>
            <a:r>
              <a:rPr lang="en-US" sz="2400" dirty="0"/>
              <a:t> </a:t>
            </a:r>
            <a:r>
              <a:rPr lang="en-US" sz="2400" dirty="0" err="1"/>
              <a:t>synhwyrau</a:t>
            </a:r>
            <a:endParaRPr lang="en-US" sz="2400" dirty="0"/>
          </a:p>
        </p:txBody>
      </p:sp>
      <p:sp>
        <p:nvSpPr>
          <p:cNvPr id="4" name="Content Placeholder 3"/>
          <p:cNvSpPr>
            <a:spLocks noGrp="1"/>
          </p:cNvSpPr>
          <p:nvPr>
            <p:ph sz="half" idx="2"/>
          </p:nvPr>
        </p:nvSpPr>
        <p:spPr>
          <a:xfrm>
            <a:off x="6165083" y="1733869"/>
            <a:ext cx="4184034" cy="3880773"/>
          </a:xfrm>
        </p:spPr>
        <p:txBody>
          <a:bodyPr>
            <a:noAutofit/>
          </a:bodyPr>
          <a:lstStyle/>
          <a:p>
            <a:r>
              <a:rPr lang="en-US" sz="2400" dirty="0"/>
              <a:t>extend personal horizons through greater appreciation and understanding of the world and its peoples</a:t>
            </a:r>
          </a:p>
          <a:p>
            <a:r>
              <a:rPr lang="en-US" sz="2400" dirty="0"/>
              <a:t>increased physical health</a:t>
            </a:r>
          </a:p>
          <a:p>
            <a:r>
              <a:rPr lang="en-US" sz="2400" dirty="0"/>
              <a:t>promote a positive and knowledgeable response towards personal health and well being.</a:t>
            </a:r>
          </a:p>
          <a:p>
            <a:r>
              <a:rPr lang="en-US" sz="2400" dirty="0"/>
              <a:t>enhanced sensory awareness</a:t>
            </a:r>
          </a:p>
          <a:p>
            <a:pPr marL="0" indent="0">
              <a:buNone/>
            </a:pPr>
            <a:endParaRPr lang="en-US" sz="2400" dirty="0"/>
          </a:p>
          <a:p>
            <a:pPr marL="0" indent="0">
              <a:buNone/>
            </a:pPr>
            <a:endParaRPr lang="en-US" sz="1600" dirty="0"/>
          </a:p>
          <a:p>
            <a:pPr marL="0" indent="0">
              <a:buNone/>
            </a:pPr>
            <a:endParaRPr lang="en-US" sz="200" dirty="0"/>
          </a:p>
          <a:p>
            <a:pPr marL="0" indent="0">
              <a:buNone/>
            </a:pPr>
            <a:endParaRPr lang="en-US" sz="200" dirty="0"/>
          </a:p>
          <a:p>
            <a:pPr marL="0" indent="0">
              <a:buNone/>
            </a:pPr>
            <a:endParaRPr lang="en-US" sz="200" dirty="0"/>
          </a:p>
          <a:p>
            <a:pPr marL="0" indent="0">
              <a:buNone/>
            </a:pPr>
            <a:endParaRPr lang="en-US" sz="200" dirty="0"/>
          </a:p>
          <a:p>
            <a:pPr marL="0" indent="0">
              <a:buNone/>
            </a:pPr>
            <a:endParaRPr lang="en-US" sz="200" dirty="0"/>
          </a:p>
          <a:p>
            <a:pPr marL="0" indent="0">
              <a:buNone/>
            </a:pPr>
            <a:r>
              <a:rPr lang="en-US" sz="200" dirty="0"/>
              <a:t/>
            </a:r>
            <a:br>
              <a:rPr lang="en-US" sz="200" dirty="0"/>
            </a:br>
            <a:r>
              <a:rPr lang="en-US" sz="200" dirty="0"/>
              <a:t/>
            </a:r>
            <a:br>
              <a:rPr lang="en-US" sz="200" dirty="0"/>
            </a:br>
            <a:r>
              <a:rPr lang="en-US" sz="200" b="1" dirty="0"/>
              <a:t/>
            </a:r>
            <a:br>
              <a:rPr lang="en-US" sz="200" b="1" dirty="0"/>
            </a:br>
            <a:endParaRPr lang="en-US" sz="200" dirty="0"/>
          </a:p>
        </p:txBody>
      </p:sp>
      <p:pic>
        <p:nvPicPr>
          <p:cNvPr id="9219" name="Picture 3" descr="C:\Users\s.ainsworth\AppData\Local\Microsoft\Windows\Temporary Internet Files\Content.IE5\BMIHAV5B\outdoor_play_new_l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5760" y="25460"/>
            <a:ext cx="4231010" cy="1477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551385" y="405783"/>
            <a:ext cx="4299467" cy="1385543"/>
          </a:xfrm>
          <a:prstGeom prst="rect">
            <a:avLst/>
          </a:prstGeom>
        </p:spPr>
        <p:txBody>
          <a:bodyPr vert="horz" lIns="91440" tIns="45720" rIns="91440" bIns="45720" rtlCol="0" anchor="b">
            <a:normAutofit fontScale="52500" lnSpcReduction="20000"/>
          </a:bodyPr>
          <a:lstStyle>
            <a:lvl1pPr algn="l" defTabSz="914400" rtl="0" eaLnBrk="1" latinLnBrk="0" hangingPunct="1">
              <a:spcBef>
                <a:spcPct val="0"/>
              </a:spcBef>
              <a:buNone/>
              <a:defRPr sz="3200" kern="1200">
                <a:solidFill>
                  <a:schemeClr val="tx1"/>
                </a:solidFill>
                <a:latin typeface="+mj-lt"/>
                <a:ea typeface="+mj-ea"/>
                <a:cs typeface="+mj-cs"/>
              </a:defRPr>
            </a:lvl1pPr>
          </a:lstStyle>
          <a:p>
            <a:pPr algn="r"/>
            <a:endParaRPr lang="en-GB" sz="4800" dirty="0"/>
          </a:p>
          <a:p>
            <a:r>
              <a:rPr lang="en-GB" sz="7300" dirty="0" err="1">
                <a:solidFill>
                  <a:schemeClr val="accent2"/>
                </a:solidFill>
              </a:rPr>
              <a:t>Chwarae</a:t>
            </a:r>
            <a:r>
              <a:rPr lang="en-GB" sz="7300" dirty="0">
                <a:solidFill>
                  <a:schemeClr val="accent2"/>
                </a:solidFill>
              </a:rPr>
              <a:t> </a:t>
            </a:r>
            <a:r>
              <a:rPr lang="en-GB" sz="7300" dirty="0" err="1">
                <a:solidFill>
                  <a:schemeClr val="accent2"/>
                </a:solidFill>
              </a:rPr>
              <a:t>tu</a:t>
            </a:r>
            <a:r>
              <a:rPr lang="en-GB" sz="7300" dirty="0">
                <a:solidFill>
                  <a:schemeClr val="accent2"/>
                </a:solidFill>
              </a:rPr>
              <a:t> </a:t>
            </a:r>
          </a:p>
          <a:p>
            <a:r>
              <a:rPr lang="en-GB" sz="7300" dirty="0" err="1">
                <a:solidFill>
                  <a:schemeClr val="accent2"/>
                </a:solidFill>
              </a:rPr>
              <a:t>allan</a:t>
            </a:r>
            <a:endParaRPr lang="en-GB" sz="7300" dirty="0">
              <a:solidFill>
                <a:schemeClr val="accent2"/>
              </a:solidFill>
            </a:endParaRPr>
          </a:p>
          <a:p>
            <a:endParaRPr lang="en-US" sz="6000" dirty="0"/>
          </a:p>
        </p:txBody>
      </p:sp>
    </p:spTree>
    <p:extLst>
      <p:ext uri="{BB962C8B-B14F-4D97-AF65-F5344CB8AC3E}">
        <p14:creationId xmlns:p14="http://schemas.microsoft.com/office/powerpoint/2010/main" val="3255579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Cwricwlwm</a:t>
            </a:r>
            <a:r>
              <a:rPr lang="en-GB" dirty="0" smtClean="0"/>
              <a:t> </a:t>
            </a:r>
            <a:r>
              <a:rPr lang="en-GB" dirty="0" err="1" smtClean="0"/>
              <a:t>wedi</a:t>
            </a:r>
            <a:r>
              <a:rPr lang="en-GB" dirty="0" smtClean="0"/>
              <a:t> </a:t>
            </a:r>
            <a:r>
              <a:rPr lang="en-GB" dirty="0" err="1" smtClean="0"/>
              <a:t>ei</a:t>
            </a:r>
            <a:r>
              <a:rPr lang="en-GB" dirty="0" smtClean="0"/>
              <a:t> </a:t>
            </a:r>
            <a:r>
              <a:rPr lang="en-GB" dirty="0" err="1" smtClean="0"/>
              <a:t>gynllunio</a:t>
            </a:r>
            <a:r>
              <a:rPr lang="en-GB" dirty="0" smtClean="0"/>
              <a:t> - Wales</a:t>
            </a:r>
            <a:br>
              <a:rPr lang="en-GB" dirty="0" smtClean="0"/>
            </a:br>
            <a:r>
              <a:rPr lang="en-GB" dirty="0" smtClean="0"/>
              <a:t>Planned Curriculum - </a:t>
            </a:r>
            <a:r>
              <a:rPr lang="en-GB" dirty="0" err="1" smtClean="0"/>
              <a:t>Cymru</a:t>
            </a:r>
            <a:endParaRPr lang="en-GB" dirty="0"/>
          </a:p>
        </p:txBody>
      </p:sp>
      <p:sp>
        <p:nvSpPr>
          <p:cNvPr id="3" name="Content Placeholder 2"/>
          <p:cNvSpPr>
            <a:spLocks noGrp="1"/>
          </p:cNvSpPr>
          <p:nvPr>
            <p:ph sz="half" idx="1"/>
          </p:nvPr>
        </p:nvSpPr>
        <p:spPr>
          <a:xfrm>
            <a:off x="479376" y="1844824"/>
            <a:ext cx="4875530" cy="4590288"/>
          </a:xfrm>
        </p:spPr>
        <p:txBody>
          <a:bodyPr>
            <a:normAutofit/>
          </a:bodyPr>
          <a:lstStyle/>
          <a:p>
            <a:r>
              <a:rPr lang="en-GB" dirty="0" smtClean="0"/>
              <a:t>Y </a:t>
            </a:r>
            <a:r>
              <a:rPr lang="en-GB" dirty="0" err="1" smtClean="0"/>
              <a:t>Cyfnod</a:t>
            </a:r>
            <a:r>
              <a:rPr lang="en-GB" dirty="0" smtClean="0"/>
              <a:t> Sylfaen </a:t>
            </a:r>
            <a:r>
              <a:rPr lang="en-GB" dirty="0" err="1" smtClean="0"/>
              <a:t>a’r</a:t>
            </a:r>
            <a:r>
              <a:rPr lang="en-GB" dirty="0" smtClean="0"/>
              <a:t> </a:t>
            </a:r>
            <a:r>
              <a:rPr lang="en-GB" dirty="0" err="1" smtClean="0"/>
              <a:t>amgylchedd</a:t>
            </a:r>
            <a:endParaRPr lang="en-GB" dirty="0" smtClean="0"/>
          </a:p>
          <a:p>
            <a:r>
              <a:rPr lang="en-GB" dirty="0" smtClean="0"/>
              <a:t>‘</a:t>
            </a:r>
            <a:r>
              <a:rPr lang="en-GB" dirty="0" err="1" smtClean="0"/>
              <a:t>Dylai</a:t>
            </a:r>
            <a:r>
              <a:rPr lang="en-GB" dirty="0" smtClean="0"/>
              <a:t> </a:t>
            </a:r>
            <a:r>
              <a:rPr lang="en-GB" dirty="0" err="1"/>
              <a:t>amgylchedd</a:t>
            </a:r>
            <a:r>
              <a:rPr lang="en-GB" dirty="0"/>
              <a:t> y </a:t>
            </a:r>
            <a:r>
              <a:rPr lang="en-GB" dirty="0" err="1"/>
              <a:t>Cyfnod</a:t>
            </a:r>
            <a:r>
              <a:rPr lang="en-GB" dirty="0"/>
              <a:t> Sylfaen </a:t>
            </a:r>
            <a:r>
              <a:rPr lang="en-GB" dirty="0" err="1"/>
              <a:t>hyrwyddo’r</a:t>
            </a:r>
            <a:r>
              <a:rPr lang="en-GB" dirty="0"/>
              <a:t> broses o </a:t>
            </a:r>
            <a:r>
              <a:rPr lang="en-GB" dirty="0" err="1"/>
              <a:t>ddarganfod</a:t>
            </a:r>
            <a:r>
              <a:rPr lang="en-GB" dirty="0"/>
              <a:t> a </a:t>
            </a:r>
            <a:r>
              <a:rPr lang="en-GB" dirty="0" err="1"/>
              <a:t>hybu</a:t>
            </a:r>
            <a:r>
              <a:rPr lang="en-GB" dirty="0"/>
              <a:t> </a:t>
            </a:r>
            <a:r>
              <a:rPr lang="en-GB" dirty="0" err="1"/>
              <a:t>annibyniaeth</a:t>
            </a:r>
            <a:r>
              <a:rPr lang="en-GB" dirty="0"/>
              <a:t> </a:t>
            </a:r>
            <a:r>
              <a:rPr lang="en-GB" dirty="0" err="1"/>
              <a:t>gan</a:t>
            </a:r>
            <a:r>
              <a:rPr lang="en-GB" dirty="0"/>
              <a:t> </a:t>
            </a:r>
            <a:r>
              <a:rPr lang="en-GB" dirty="0" err="1"/>
              <a:t>roi</a:t>
            </a:r>
            <a:r>
              <a:rPr lang="en-GB" dirty="0"/>
              <a:t> </a:t>
            </a:r>
            <a:r>
              <a:rPr lang="en-GB" dirty="0" err="1"/>
              <a:t>mwy</a:t>
            </a:r>
            <a:r>
              <a:rPr lang="en-GB" dirty="0"/>
              <a:t> o </a:t>
            </a:r>
            <a:r>
              <a:rPr lang="en-GB" dirty="0" err="1"/>
              <a:t>bwyslais</a:t>
            </a:r>
            <a:r>
              <a:rPr lang="en-GB" dirty="0"/>
              <a:t> </a:t>
            </a:r>
            <a:r>
              <a:rPr lang="en-GB" dirty="0" err="1"/>
              <a:t>ar</a:t>
            </a:r>
            <a:r>
              <a:rPr lang="en-GB" dirty="0"/>
              <a:t> </a:t>
            </a:r>
            <a:r>
              <a:rPr lang="en-GB" dirty="0" err="1"/>
              <a:t>ddefnyddio</a:t>
            </a:r>
            <a:r>
              <a:rPr lang="en-GB" dirty="0"/>
              <a:t> </a:t>
            </a:r>
            <a:r>
              <a:rPr lang="en-GB" dirty="0" err="1"/>
              <a:t>amgylchedd</a:t>
            </a:r>
            <a:r>
              <a:rPr lang="en-GB" dirty="0"/>
              <a:t> </a:t>
            </a:r>
            <a:r>
              <a:rPr lang="en-GB" dirty="0" err="1"/>
              <a:t>yr</a:t>
            </a:r>
            <a:r>
              <a:rPr lang="en-GB" dirty="0"/>
              <a:t> </a:t>
            </a:r>
            <a:r>
              <a:rPr lang="en-GB" dirty="0" err="1"/>
              <a:t>awyr</a:t>
            </a:r>
            <a:r>
              <a:rPr lang="en-GB" dirty="0"/>
              <a:t> </a:t>
            </a:r>
            <a:r>
              <a:rPr lang="en-GB" dirty="0" err="1"/>
              <a:t>agored</a:t>
            </a:r>
            <a:r>
              <a:rPr lang="en-GB" dirty="0"/>
              <a:t> </a:t>
            </a:r>
            <a:r>
              <a:rPr lang="en-GB" dirty="0" err="1"/>
              <a:t>fel</a:t>
            </a:r>
            <a:r>
              <a:rPr lang="en-GB" dirty="0"/>
              <a:t> </a:t>
            </a:r>
            <a:r>
              <a:rPr lang="en-GB" dirty="0" err="1"/>
              <a:t>adnodd</a:t>
            </a:r>
            <a:r>
              <a:rPr lang="en-GB" dirty="0"/>
              <a:t> </a:t>
            </a:r>
            <a:r>
              <a:rPr lang="en-GB" dirty="0" err="1"/>
              <a:t>ar</a:t>
            </a:r>
            <a:r>
              <a:rPr lang="en-GB" dirty="0"/>
              <a:t> </a:t>
            </a:r>
            <a:r>
              <a:rPr lang="en-GB" dirty="0" err="1"/>
              <a:t>gyfer</a:t>
            </a:r>
            <a:r>
              <a:rPr lang="en-GB" dirty="0"/>
              <a:t> </a:t>
            </a:r>
            <a:r>
              <a:rPr lang="en-GB" dirty="0" err="1"/>
              <a:t>dysgu</a:t>
            </a:r>
            <a:r>
              <a:rPr lang="en-GB" dirty="0"/>
              <a:t> </a:t>
            </a:r>
            <a:r>
              <a:rPr lang="en-GB" dirty="0" smtClean="0"/>
              <a:t>plant’ </a:t>
            </a:r>
            <a:r>
              <a:rPr lang="en-GB" sz="1900" dirty="0"/>
              <a:t>(</a:t>
            </a:r>
            <a:r>
              <a:rPr lang="en-GB" sz="1900" dirty="0" err="1"/>
              <a:t>Adran</a:t>
            </a:r>
            <a:r>
              <a:rPr lang="en-GB" sz="1900" dirty="0"/>
              <a:t> Plant, </a:t>
            </a:r>
            <a:r>
              <a:rPr lang="en-GB" sz="1900" dirty="0" err="1"/>
              <a:t>Addysg</a:t>
            </a:r>
            <a:r>
              <a:rPr lang="en-GB" sz="1900" dirty="0"/>
              <a:t>, </a:t>
            </a:r>
            <a:r>
              <a:rPr lang="en-GB" sz="1900" dirty="0" err="1"/>
              <a:t>Dysgu</a:t>
            </a:r>
            <a:r>
              <a:rPr lang="en-GB" sz="1900" dirty="0"/>
              <a:t> </a:t>
            </a:r>
            <a:r>
              <a:rPr lang="en-GB" sz="1900" dirty="0" err="1"/>
              <a:t>Gydol</a:t>
            </a:r>
            <a:r>
              <a:rPr lang="en-GB" sz="1900" dirty="0"/>
              <a:t> </a:t>
            </a:r>
            <a:r>
              <a:rPr lang="en-GB" sz="1900" dirty="0" err="1"/>
              <a:t>oes</a:t>
            </a:r>
            <a:r>
              <a:rPr lang="en-GB" sz="1900" dirty="0"/>
              <a:t> a </a:t>
            </a:r>
            <a:r>
              <a:rPr lang="en-GB" sz="1900" dirty="0" err="1"/>
              <a:t>Sgiliau</a:t>
            </a:r>
            <a:r>
              <a:rPr lang="en-GB" sz="1900" dirty="0"/>
              <a:t> (APADGOS) 2007) </a:t>
            </a:r>
          </a:p>
        </p:txBody>
      </p:sp>
      <p:sp>
        <p:nvSpPr>
          <p:cNvPr id="4" name="Content Placeholder 3"/>
          <p:cNvSpPr>
            <a:spLocks noGrp="1"/>
          </p:cNvSpPr>
          <p:nvPr>
            <p:ph sz="half" idx="2"/>
          </p:nvPr>
        </p:nvSpPr>
        <p:spPr>
          <a:xfrm>
            <a:off x="5807968" y="1877616"/>
            <a:ext cx="4875530" cy="4590288"/>
          </a:xfrm>
        </p:spPr>
        <p:txBody>
          <a:bodyPr>
            <a:normAutofit/>
          </a:bodyPr>
          <a:lstStyle/>
          <a:p>
            <a:r>
              <a:rPr lang="en-GB" dirty="0" smtClean="0"/>
              <a:t>Foundation Phase and the environment</a:t>
            </a:r>
          </a:p>
          <a:p>
            <a:r>
              <a:rPr lang="en-GB" dirty="0"/>
              <a:t>‘The Foundation Phase environment should promote discovery and independence and a greater emphasis on using the outdoor environment as a resource for children’s </a:t>
            </a:r>
            <a:r>
              <a:rPr lang="en-GB" dirty="0" smtClean="0"/>
              <a:t>learning’</a:t>
            </a:r>
          </a:p>
          <a:p>
            <a:r>
              <a:rPr lang="en-GB" sz="1900" dirty="0"/>
              <a:t>(Department for Children, Education, Learning and Lifelong Skills (DCELLS) 2007)</a:t>
            </a:r>
          </a:p>
        </p:txBody>
      </p:sp>
    </p:spTree>
    <p:extLst>
      <p:ext uri="{BB962C8B-B14F-4D97-AF65-F5344CB8AC3E}">
        <p14:creationId xmlns:p14="http://schemas.microsoft.com/office/powerpoint/2010/main" val="1649130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Cwricwlwm</a:t>
            </a:r>
            <a:r>
              <a:rPr lang="en-GB" dirty="0"/>
              <a:t> </a:t>
            </a:r>
            <a:r>
              <a:rPr lang="en-GB" dirty="0" err="1"/>
              <a:t>wedi</a:t>
            </a:r>
            <a:r>
              <a:rPr lang="en-GB" dirty="0"/>
              <a:t> </a:t>
            </a:r>
            <a:r>
              <a:rPr lang="en-GB" dirty="0" err="1"/>
              <a:t>ei</a:t>
            </a:r>
            <a:r>
              <a:rPr lang="en-GB" dirty="0"/>
              <a:t> </a:t>
            </a:r>
            <a:r>
              <a:rPr lang="en-GB" dirty="0" err="1"/>
              <a:t>gynllunio</a:t>
            </a:r>
            <a:r>
              <a:rPr lang="en-GB" dirty="0"/>
              <a:t> - Wales</a:t>
            </a:r>
            <a:br>
              <a:rPr lang="en-GB" dirty="0"/>
            </a:br>
            <a:r>
              <a:rPr lang="en-GB" dirty="0"/>
              <a:t>Planned Curriculum - </a:t>
            </a:r>
            <a:r>
              <a:rPr lang="en-GB" dirty="0" err="1"/>
              <a:t>Cymru</a:t>
            </a:r>
            <a:endParaRPr lang="en-GB" dirty="0"/>
          </a:p>
        </p:txBody>
      </p:sp>
      <p:sp>
        <p:nvSpPr>
          <p:cNvPr id="3" name="Content Placeholder 2"/>
          <p:cNvSpPr>
            <a:spLocks noGrp="1"/>
          </p:cNvSpPr>
          <p:nvPr>
            <p:ph sz="half" idx="1"/>
          </p:nvPr>
        </p:nvSpPr>
        <p:spPr>
          <a:xfrm>
            <a:off x="591221" y="1988840"/>
            <a:ext cx="4875530" cy="4590288"/>
          </a:xfrm>
        </p:spPr>
        <p:txBody>
          <a:bodyPr>
            <a:normAutofit/>
          </a:bodyPr>
          <a:lstStyle/>
          <a:p>
            <a:r>
              <a:rPr lang="en-GB" dirty="0" err="1" smtClean="0"/>
              <a:t>Gwnewch</a:t>
            </a:r>
            <a:r>
              <a:rPr lang="en-GB" dirty="0" smtClean="0"/>
              <a:t> </a:t>
            </a:r>
            <a:r>
              <a:rPr lang="en-GB" dirty="0" err="1" smtClean="0"/>
              <a:t>restr</a:t>
            </a:r>
            <a:r>
              <a:rPr lang="en-GB" dirty="0" smtClean="0"/>
              <a:t> o </a:t>
            </a:r>
            <a:r>
              <a:rPr lang="en-GB" dirty="0" err="1" smtClean="0"/>
              <a:t>sut</a:t>
            </a:r>
            <a:r>
              <a:rPr lang="en-GB" dirty="0" smtClean="0"/>
              <a:t> </a:t>
            </a:r>
            <a:r>
              <a:rPr lang="en-GB" dirty="0" err="1" smtClean="0"/>
              <a:t>mae’r</a:t>
            </a:r>
            <a:r>
              <a:rPr lang="en-GB" dirty="0" smtClean="0"/>
              <a:t> </a:t>
            </a:r>
            <a:r>
              <a:rPr lang="en-GB" dirty="0" err="1" smtClean="0"/>
              <a:t>ysgol</a:t>
            </a:r>
            <a:r>
              <a:rPr lang="en-GB" dirty="0" smtClean="0"/>
              <a:t> </a:t>
            </a:r>
            <a:r>
              <a:rPr lang="en-GB" dirty="0" err="1" smtClean="0"/>
              <a:t>yn</a:t>
            </a:r>
            <a:r>
              <a:rPr lang="en-GB" dirty="0" smtClean="0"/>
              <a:t> </a:t>
            </a:r>
            <a:r>
              <a:rPr lang="en-GB" dirty="0" err="1" smtClean="0"/>
              <a:t>yr</a:t>
            </a:r>
            <a:r>
              <a:rPr lang="en-GB" dirty="0" smtClean="0"/>
              <a:t> </a:t>
            </a:r>
            <a:r>
              <a:rPr lang="en-GB" dirty="0" err="1" smtClean="0"/>
              <a:t>enghraifft</a:t>
            </a:r>
            <a:r>
              <a:rPr lang="en-GB" dirty="0" smtClean="0"/>
              <a:t> </a:t>
            </a:r>
            <a:r>
              <a:rPr lang="en-GB" dirty="0" err="1" smtClean="0"/>
              <a:t>canlynol</a:t>
            </a:r>
            <a:r>
              <a:rPr lang="en-GB" dirty="0" smtClean="0"/>
              <a:t> </a:t>
            </a:r>
            <a:r>
              <a:rPr lang="en-GB" dirty="0" err="1" smtClean="0"/>
              <a:t>yn</a:t>
            </a:r>
            <a:r>
              <a:rPr lang="en-GB" dirty="0" smtClean="0"/>
              <a:t> </a:t>
            </a:r>
            <a:r>
              <a:rPr lang="en-GB" dirty="0" err="1" smtClean="0"/>
              <a:t>defnyddio’r</a:t>
            </a:r>
            <a:r>
              <a:rPr lang="en-GB" dirty="0" smtClean="0"/>
              <a:t> </a:t>
            </a:r>
            <a:r>
              <a:rPr lang="en-GB" dirty="0" err="1" smtClean="0"/>
              <a:t>tu</a:t>
            </a:r>
            <a:r>
              <a:rPr lang="en-GB" dirty="0" smtClean="0"/>
              <a:t> </a:t>
            </a:r>
            <a:r>
              <a:rPr lang="en-GB" dirty="0" err="1" smtClean="0"/>
              <a:t>allan</a:t>
            </a:r>
            <a:r>
              <a:rPr lang="en-GB" dirty="0" smtClean="0"/>
              <a:t> </a:t>
            </a:r>
            <a:r>
              <a:rPr lang="en-GB" dirty="0" err="1" smtClean="0"/>
              <a:t>wrth</a:t>
            </a:r>
            <a:r>
              <a:rPr lang="en-GB" dirty="0" smtClean="0"/>
              <a:t> </a:t>
            </a:r>
            <a:r>
              <a:rPr lang="en-GB" dirty="0" err="1" smtClean="0"/>
              <a:t>gynllunio</a:t>
            </a:r>
            <a:r>
              <a:rPr lang="en-GB" dirty="0" smtClean="0"/>
              <a:t> </a:t>
            </a:r>
            <a:r>
              <a:rPr lang="en-GB" dirty="0" err="1" smtClean="0"/>
              <a:t>eu</a:t>
            </a:r>
            <a:r>
              <a:rPr lang="en-GB" dirty="0" smtClean="0"/>
              <a:t> </a:t>
            </a:r>
            <a:r>
              <a:rPr lang="en-GB" dirty="0" err="1" smtClean="0"/>
              <a:t>cwricwlwm</a:t>
            </a:r>
            <a:endParaRPr lang="en-GB" dirty="0" smtClean="0"/>
          </a:p>
          <a:p>
            <a:r>
              <a:rPr lang="en-GB" dirty="0" smtClean="0"/>
              <a:t>Pam </a:t>
            </a:r>
            <a:r>
              <a:rPr lang="en-GB" dirty="0" err="1" smtClean="0"/>
              <a:t>fod</a:t>
            </a:r>
            <a:r>
              <a:rPr lang="en-GB" dirty="0" smtClean="0"/>
              <a:t> </a:t>
            </a:r>
            <a:r>
              <a:rPr lang="en-GB" dirty="0" err="1" smtClean="0"/>
              <a:t>yr</a:t>
            </a:r>
            <a:r>
              <a:rPr lang="en-GB" dirty="0" smtClean="0"/>
              <a:t> </a:t>
            </a:r>
            <a:r>
              <a:rPr lang="en-GB" dirty="0" err="1" smtClean="0"/>
              <a:t>ymagwedd</a:t>
            </a:r>
            <a:r>
              <a:rPr lang="en-GB" dirty="0" smtClean="0"/>
              <a:t> </a:t>
            </a:r>
            <a:r>
              <a:rPr lang="en-GB" dirty="0" err="1" smtClean="0"/>
              <a:t>hyn</a:t>
            </a:r>
            <a:r>
              <a:rPr lang="en-GB" dirty="0" smtClean="0"/>
              <a: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weld </a:t>
            </a:r>
            <a:r>
              <a:rPr lang="en-GB" dirty="0" err="1" smtClean="0"/>
              <a:t>fel</a:t>
            </a:r>
            <a:r>
              <a:rPr lang="en-GB" dirty="0" smtClean="0"/>
              <a:t> </a:t>
            </a:r>
            <a:r>
              <a:rPr lang="en-GB" dirty="0" err="1" smtClean="0"/>
              <a:t>arfer</a:t>
            </a:r>
            <a:r>
              <a:rPr lang="en-GB" dirty="0" smtClean="0"/>
              <a:t> </a:t>
            </a:r>
            <a:r>
              <a:rPr lang="en-GB" dirty="0" err="1" smtClean="0"/>
              <a:t>dda</a:t>
            </a:r>
            <a:r>
              <a:rPr lang="en-GB" dirty="0" smtClean="0"/>
              <a:t>?</a:t>
            </a:r>
          </a:p>
          <a:p>
            <a:r>
              <a:rPr lang="en-GB" dirty="0" smtClean="0">
                <a:hlinkClick r:id="rId2"/>
              </a:rPr>
              <a:t>Estyn: </a:t>
            </a:r>
            <a:r>
              <a:rPr lang="en-GB" dirty="0" err="1" smtClean="0">
                <a:hlinkClick r:id="rId2"/>
              </a:rPr>
              <a:t>Dysgu</a:t>
            </a:r>
            <a:r>
              <a:rPr lang="en-GB" dirty="0" smtClean="0">
                <a:hlinkClick r:id="rId2"/>
              </a:rPr>
              <a:t> </a:t>
            </a:r>
            <a:r>
              <a:rPr lang="en-GB" dirty="0" err="1" smtClean="0">
                <a:hlinkClick r:id="rId2"/>
              </a:rPr>
              <a:t>yn</a:t>
            </a:r>
            <a:r>
              <a:rPr lang="en-GB" dirty="0" smtClean="0">
                <a:hlinkClick r:id="rId2"/>
              </a:rPr>
              <a:t> </a:t>
            </a:r>
            <a:r>
              <a:rPr lang="en-GB" dirty="0" err="1" smtClean="0">
                <a:hlinkClick r:id="rId2"/>
              </a:rPr>
              <a:t>yr</a:t>
            </a:r>
            <a:r>
              <a:rPr lang="en-GB" dirty="0" smtClean="0">
                <a:hlinkClick r:id="rId2"/>
              </a:rPr>
              <a:t> </a:t>
            </a:r>
            <a:r>
              <a:rPr lang="en-GB" dirty="0" err="1" smtClean="0">
                <a:hlinkClick r:id="rId2"/>
              </a:rPr>
              <a:t>awyr</a:t>
            </a:r>
            <a:r>
              <a:rPr lang="en-GB" dirty="0" smtClean="0">
                <a:hlinkClick r:id="rId2"/>
              </a:rPr>
              <a:t> </a:t>
            </a:r>
            <a:r>
              <a:rPr lang="en-GB" dirty="0" err="1" smtClean="0">
                <a:hlinkClick r:id="rId2"/>
              </a:rPr>
              <a:t>agored</a:t>
            </a:r>
            <a:r>
              <a:rPr lang="en-GB" dirty="0" smtClean="0">
                <a:hlinkClick r:id="rId2"/>
              </a:rPr>
              <a:t> </a:t>
            </a:r>
            <a:r>
              <a:rPr lang="en-GB" dirty="0" err="1" smtClean="0">
                <a:hlinkClick r:id="rId2"/>
              </a:rPr>
              <a:t>ar</a:t>
            </a:r>
            <a:r>
              <a:rPr lang="en-GB" dirty="0" smtClean="0">
                <a:hlinkClick r:id="rId2"/>
              </a:rPr>
              <a:t> y </a:t>
            </a:r>
            <a:r>
              <a:rPr lang="en-GB" dirty="0" err="1" smtClean="0">
                <a:hlinkClick r:id="rId2"/>
              </a:rPr>
              <a:t>traeth</a:t>
            </a:r>
            <a:endParaRPr lang="en-GB" dirty="0" smtClean="0"/>
          </a:p>
          <a:p>
            <a:r>
              <a:rPr lang="en-GB" dirty="0" smtClean="0">
                <a:hlinkClick r:id="rId3"/>
              </a:rPr>
              <a:t>Estyn: </a:t>
            </a:r>
            <a:r>
              <a:rPr lang="en-GB" dirty="0" err="1">
                <a:hlinkClick r:id="rId3"/>
              </a:rPr>
              <a:t>Medrau</a:t>
            </a:r>
            <a:r>
              <a:rPr lang="en-GB" dirty="0">
                <a:hlinkClick r:id="rId3"/>
              </a:rPr>
              <a:t> </a:t>
            </a:r>
            <a:r>
              <a:rPr lang="en-GB" dirty="0" err="1">
                <a:hlinkClick r:id="rId3"/>
              </a:rPr>
              <a:t>bywyd</a:t>
            </a:r>
            <a:r>
              <a:rPr lang="en-GB" dirty="0">
                <a:hlinkClick r:id="rId3"/>
              </a:rPr>
              <a:t> </a:t>
            </a:r>
            <a:r>
              <a:rPr lang="en-GB" dirty="0" err="1">
                <a:hlinkClick r:id="rId3"/>
              </a:rPr>
              <a:t>disgyblion</a:t>
            </a:r>
            <a:r>
              <a:rPr lang="en-GB" dirty="0">
                <a:hlinkClick r:id="rId3"/>
              </a:rPr>
              <a:t> </a:t>
            </a:r>
            <a:r>
              <a:rPr lang="en-GB" dirty="0" err="1">
                <a:hlinkClick r:id="rId3"/>
              </a:rPr>
              <a:t>yn</a:t>
            </a:r>
            <a:r>
              <a:rPr lang="en-GB" dirty="0">
                <a:hlinkClick r:id="rId3"/>
              </a:rPr>
              <a:t> </a:t>
            </a:r>
            <a:r>
              <a:rPr lang="en-GB" dirty="0" err="1">
                <a:hlinkClick r:id="rId3"/>
              </a:rPr>
              <a:t>datblygu</a:t>
            </a:r>
            <a:r>
              <a:rPr lang="en-GB" dirty="0">
                <a:hlinkClick r:id="rId3"/>
              </a:rPr>
              <a:t> </a:t>
            </a:r>
            <a:r>
              <a:rPr lang="en-GB" dirty="0" err="1">
                <a:hlinkClick r:id="rId3"/>
              </a:rPr>
              <a:t>o’u</a:t>
            </a:r>
            <a:r>
              <a:rPr lang="en-GB" dirty="0">
                <a:hlinkClick r:id="rId3"/>
              </a:rPr>
              <a:t> </a:t>
            </a:r>
            <a:r>
              <a:rPr lang="en-GB" dirty="0" err="1">
                <a:hlinkClick r:id="rId3"/>
              </a:rPr>
              <a:t>gwaith</a:t>
            </a:r>
            <a:r>
              <a:rPr lang="en-GB" dirty="0">
                <a:hlinkClick r:id="rId3"/>
              </a:rPr>
              <a:t> </a:t>
            </a:r>
            <a:r>
              <a:rPr lang="en-GB" dirty="0" err="1">
                <a:hlinkClick r:id="rId3"/>
              </a:rPr>
              <a:t>cymunedol</a:t>
            </a:r>
            <a:endParaRPr lang="en-GB" dirty="0" smtClean="0"/>
          </a:p>
          <a:p>
            <a:endParaRPr lang="en-GB" dirty="0"/>
          </a:p>
        </p:txBody>
      </p:sp>
      <p:sp>
        <p:nvSpPr>
          <p:cNvPr id="4" name="Content Placeholder 3"/>
          <p:cNvSpPr>
            <a:spLocks noGrp="1"/>
          </p:cNvSpPr>
          <p:nvPr>
            <p:ph sz="half" idx="2"/>
          </p:nvPr>
        </p:nvSpPr>
        <p:spPr>
          <a:xfrm>
            <a:off x="5889559" y="1999819"/>
            <a:ext cx="4875530" cy="4590288"/>
          </a:xfrm>
        </p:spPr>
        <p:txBody>
          <a:bodyPr>
            <a:normAutofit/>
          </a:bodyPr>
          <a:lstStyle/>
          <a:p>
            <a:r>
              <a:rPr lang="en-GB" dirty="0" smtClean="0"/>
              <a:t>Make a list of how the school in the following example used the outdoors/ out of school learning in their curriculum planning</a:t>
            </a:r>
          </a:p>
          <a:p>
            <a:r>
              <a:rPr lang="en-GB" dirty="0" smtClean="0"/>
              <a:t>Why is this approach recognised as being effective?</a:t>
            </a:r>
          </a:p>
          <a:p>
            <a:r>
              <a:rPr lang="en-GB" dirty="0" smtClean="0">
                <a:hlinkClick r:id="rId4"/>
              </a:rPr>
              <a:t>Estyn: Outdoor Learning at the Beach</a:t>
            </a:r>
            <a:endParaRPr lang="en-GB" dirty="0" smtClean="0"/>
          </a:p>
          <a:p>
            <a:r>
              <a:rPr lang="en-GB" dirty="0" smtClean="0">
                <a:hlinkClick r:id="rId5"/>
              </a:rPr>
              <a:t>Estyn: Pupils’ life skills develop from their community work</a:t>
            </a:r>
            <a:endParaRPr lang="en-GB" dirty="0" smtClean="0"/>
          </a:p>
          <a:p>
            <a:r>
              <a:rPr lang="en-GB" dirty="0" smtClean="0"/>
              <a:t>(1/2 group to look at one and other ½ to look at the other)</a:t>
            </a:r>
          </a:p>
          <a:p>
            <a:r>
              <a:rPr lang="en-GB" dirty="0" smtClean="0"/>
              <a:t>Feedback</a:t>
            </a:r>
            <a:endParaRPr lang="en-GB" dirty="0"/>
          </a:p>
        </p:txBody>
      </p:sp>
    </p:spTree>
    <p:extLst>
      <p:ext uri="{BB962C8B-B14F-4D97-AF65-F5344CB8AC3E}">
        <p14:creationId xmlns:p14="http://schemas.microsoft.com/office/powerpoint/2010/main" val="1993665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3392" y="1934337"/>
            <a:ext cx="4875530" cy="4590288"/>
          </a:xfrm>
        </p:spPr>
        <p:txBody>
          <a:bodyPr/>
          <a:lstStyle/>
          <a:p>
            <a:r>
              <a:rPr lang="en-US" dirty="0" err="1" smtClean="0"/>
              <a:t>Lleoliadau</a:t>
            </a:r>
            <a:endParaRPr lang="en-US" dirty="0" smtClean="0"/>
          </a:p>
          <a:p>
            <a:r>
              <a:rPr lang="en-US" dirty="0" err="1" smtClean="0"/>
              <a:t>Deunyddiau</a:t>
            </a:r>
            <a:endParaRPr lang="en-US" dirty="0" smtClean="0"/>
          </a:p>
          <a:p>
            <a:r>
              <a:rPr lang="en-US" dirty="0" err="1" smtClean="0"/>
              <a:t>Amser</a:t>
            </a:r>
            <a:endParaRPr lang="en-US" dirty="0"/>
          </a:p>
        </p:txBody>
      </p:sp>
      <p:sp>
        <p:nvSpPr>
          <p:cNvPr id="4" name="Content Placeholder 3"/>
          <p:cNvSpPr>
            <a:spLocks noGrp="1"/>
          </p:cNvSpPr>
          <p:nvPr>
            <p:ph sz="half" idx="2"/>
          </p:nvPr>
        </p:nvSpPr>
        <p:spPr>
          <a:xfrm>
            <a:off x="6828003" y="1988840"/>
            <a:ext cx="4773956" cy="4267200"/>
          </a:xfrm>
        </p:spPr>
        <p:txBody>
          <a:bodyPr/>
          <a:lstStyle/>
          <a:p>
            <a:r>
              <a:rPr lang="en-GB" altLang="en-US" dirty="0" smtClean="0"/>
              <a:t>Places </a:t>
            </a:r>
            <a:endParaRPr lang="en-GB" altLang="en-US" dirty="0"/>
          </a:p>
          <a:p>
            <a:r>
              <a:rPr lang="en-GB" altLang="en-US" dirty="0" smtClean="0"/>
              <a:t>Materials</a:t>
            </a:r>
          </a:p>
          <a:p>
            <a:r>
              <a:rPr lang="en-GB" altLang="en-US" dirty="0" smtClean="0"/>
              <a:t>Time </a:t>
            </a:r>
            <a:endParaRPr lang="en-GB" altLang="en-US" dirty="0"/>
          </a:p>
          <a:p>
            <a:endParaRPr lang="en-US" dirty="0"/>
          </a:p>
        </p:txBody>
      </p:sp>
      <p:pic>
        <p:nvPicPr>
          <p:cNvPr id="8194" name="Picture 2" descr="C:\Users\s.ainsworth\AppData\Local\Microsoft\Windows\Temporary Internet Files\Content.IE5\237NACTQ\great_teachers_inspire_card-p1374475980071346877gqe_32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776" y="3429001"/>
            <a:ext cx="4896544" cy="309562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66174" y="395113"/>
            <a:ext cx="6336704" cy="1168400"/>
          </a:xfrm>
          <a:prstGeom prst="rect">
            <a:avLst/>
          </a:prstGeom>
        </p:spPr>
        <p:txBody>
          <a:bodyPr vert="horz" lIns="91440" tIns="45720" rIns="91440" bIns="45720" rtlCol="0" anchor="b">
            <a:noAutofit/>
          </a:bodyPr>
          <a:lstStyle>
            <a:lvl1pPr algn="l" defTabSz="914400" rtl="0" eaLnBrk="1" latinLnBrk="0" hangingPunct="1">
              <a:spcBef>
                <a:spcPct val="0"/>
              </a:spcBef>
              <a:buNone/>
              <a:defRPr sz="3200" kern="1200">
                <a:solidFill>
                  <a:schemeClr val="tx1"/>
                </a:solidFill>
                <a:latin typeface="+mj-lt"/>
                <a:ea typeface="+mj-ea"/>
                <a:cs typeface="+mj-cs"/>
              </a:defRPr>
            </a:lvl1pPr>
          </a:lstStyle>
          <a:p>
            <a:r>
              <a:rPr lang="en-GB" sz="5400" dirty="0"/>
              <a:t>                                                                    </a:t>
            </a:r>
            <a:r>
              <a:rPr lang="en-GB" sz="4400" dirty="0"/>
              <a:t>We need to provide</a:t>
            </a:r>
            <a:endParaRPr lang="en-US" sz="4400" dirty="0"/>
          </a:p>
          <a:p>
            <a:r>
              <a:rPr lang="en-GB" sz="4400" dirty="0"/>
              <a:t>Mae </a:t>
            </a:r>
            <a:r>
              <a:rPr lang="en-GB" sz="4400" dirty="0" err="1"/>
              <a:t>angen</a:t>
            </a:r>
            <a:r>
              <a:rPr lang="en-GB" sz="4400" dirty="0"/>
              <a:t> </a:t>
            </a:r>
            <a:r>
              <a:rPr lang="en-GB" sz="4400" dirty="0" err="1"/>
              <a:t>i</a:t>
            </a:r>
            <a:r>
              <a:rPr lang="en-GB" sz="4400" dirty="0"/>
              <a:t> </a:t>
            </a:r>
            <a:r>
              <a:rPr lang="en-GB" sz="4400" dirty="0" err="1"/>
              <a:t>ni</a:t>
            </a:r>
            <a:r>
              <a:rPr lang="en-GB" sz="4400" dirty="0"/>
              <a:t> </a:t>
            </a:r>
            <a:r>
              <a:rPr lang="en-GB" sz="4400" dirty="0" err="1"/>
              <a:t>darparu</a:t>
            </a:r>
            <a:endParaRPr lang="en-US" sz="4400" dirty="0"/>
          </a:p>
        </p:txBody>
      </p:sp>
    </p:spTree>
    <p:extLst>
      <p:ext uri="{BB962C8B-B14F-4D97-AF65-F5344CB8AC3E}">
        <p14:creationId xmlns:p14="http://schemas.microsoft.com/office/powerpoint/2010/main" val="953282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9" y="571914"/>
            <a:ext cx="4587499" cy="1168400"/>
          </a:xfrm>
        </p:spPr>
        <p:txBody>
          <a:bodyPr>
            <a:normAutofit fontScale="90000"/>
          </a:bodyPr>
          <a:lstStyle/>
          <a:p>
            <a:pPr algn="r"/>
            <a:r>
              <a:rPr lang="en-GB" dirty="0" smtClean="0"/>
              <a:t>10 minute task</a:t>
            </a:r>
            <a:br>
              <a:rPr lang="en-GB" dirty="0" smtClean="0"/>
            </a:br>
            <a:r>
              <a:rPr lang="en-GB" dirty="0" err="1"/>
              <a:t>T</a:t>
            </a:r>
            <a:r>
              <a:rPr lang="en-GB" dirty="0" err="1" smtClean="0"/>
              <a:t>asg</a:t>
            </a:r>
            <a:r>
              <a:rPr lang="en-GB" dirty="0" smtClean="0"/>
              <a:t> </a:t>
            </a:r>
            <a:r>
              <a:rPr lang="en-GB" dirty="0"/>
              <a:t>10 </a:t>
            </a:r>
            <a:r>
              <a:rPr lang="en-GB" dirty="0" err="1"/>
              <a:t>munud</a:t>
            </a:r>
            <a:r>
              <a:rPr lang="en-US" dirty="0"/>
              <a:t/>
            </a:r>
            <a:br>
              <a:rPr lang="en-US" dirty="0"/>
            </a:br>
            <a:endParaRPr lang="en-US" dirty="0"/>
          </a:p>
        </p:txBody>
      </p:sp>
      <p:sp>
        <p:nvSpPr>
          <p:cNvPr id="3" name="Content Placeholder 2"/>
          <p:cNvSpPr>
            <a:spLocks noGrp="1"/>
          </p:cNvSpPr>
          <p:nvPr>
            <p:ph sz="half" idx="1"/>
          </p:nvPr>
        </p:nvSpPr>
        <p:spPr>
          <a:xfrm>
            <a:off x="540803" y="2204864"/>
            <a:ext cx="4875530" cy="4590288"/>
          </a:xfrm>
        </p:spPr>
        <p:txBody>
          <a:bodyPr>
            <a:normAutofit/>
          </a:bodyPr>
          <a:lstStyle/>
          <a:p>
            <a:r>
              <a:rPr lang="en-US" sz="2000" dirty="0" err="1" smtClean="0"/>
              <a:t>Amgylchedd</a:t>
            </a:r>
            <a:r>
              <a:rPr lang="en-US" sz="2000" dirty="0" smtClean="0"/>
              <a:t> </a:t>
            </a:r>
            <a:r>
              <a:rPr lang="en-US" sz="2000" dirty="0" err="1" smtClean="0"/>
              <a:t>tu</a:t>
            </a:r>
            <a:r>
              <a:rPr lang="en-US" sz="2000" dirty="0" smtClean="0"/>
              <a:t> </a:t>
            </a:r>
            <a:r>
              <a:rPr lang="en-US" sz="2000" dirty="0" err="1" smtClean="0"/>
              <a:t>allan</a:t>
            </a:r>
            <a:endParaRPr lang="en-US" sz="2000" dirty="0" smtClean="0"/>
          </a:p>
          <a:p>
            <a:r>
              <a:rPr lang="en-US" sz="2000" dirty="0" err="1" smtClean="0"/>
              <a:t>Chwiliwch</a:t>
            </a:r>
            <a:r>
              <a:rPr lang="en-US" sz="2000" dirty="0" smtClean="0"/>
              <a:t> am le </a:t>
            </a:r>
            <a:r>
              <a:rPr lang="en-US" sz="2000" dirty="0" err="1" smtClean="0"/>
              <a:t>rydych</a:t>
            </a:r>
            <a:r>
              <a:rPr lang="en-US" sz="2000" dirty="0" smtClean="0"/>
              <a:t> </a:t>
            </a:r>
            <a:r>
              <a:rPr lang="en-US" sz="2000" dirty="0" err="1" smtClean="0"/>
              <a:t>chi’n</a:t>
            </a:r>
            <a:r>
              <a:rPr lang="en-US" sz="2000" dirty="0" smtClean="0"/>
              <a:t> </a:t>
            </a:r>
            <a:r>
              <a:rPr lang="en-US" sz="2000" dirty="0" err="1" smtClean="0"/>
              <a:t>meddwl</a:t>
            </a:r>
            <a:r>
              <a:rPr lang="en-US" sz="2000" dirty="0" smtClean="0"/>
              <a:t> </a:t>
            </a:r>
            <a:r>
              <a:rPr lang="en-US" sz="2000" dirty="0" err="1" smtClean="0"/>
              <a:t>byddai</a:t>
            </a:r>
            <a:r>
              <a:rPr lang="en-US" sz="2000" dirty="0" smtClean="0"/>
              <a:t> </a:t>
            </a:r>
            <a:r>
              <a:rPr lang="en-US" sz="2000" dirty="0" err="1" smtClean="0"/>
              <a:t>plentyn</a:t>
            </a:r>
            <a:r>
              <a:rPr lang="en-US" sz="2000" dirty="0" smtClean="0"/>
              <a:t> </a:t>
            </a:r>
            <a:r>
              <a:rPr lang="en-US" sz="2000" dirty="0" err="1" smtClean="0"/>
              <a:t>yn</a:t>
            </a:r>
            <a:r>
              <a:rPr lang="en-US" sz="2000" dirty="0" smtClean="0"/>
              <a:t> </a:t>
            </a:r>
            <a:r>
              <a:rPr lang="en-US" sz="2000" dirty="0" err="1" smtClean="0"/>
              <a:t>gweld</a:t>
            </a:r>
            <a:r>
              <a:rPr lang="en-US" sz="2000" dirty="0" smtClean="0"/>
              <a:t> </a:t>
            </a:r>
            <a:r>
              <a:rPr lang="en-US" sz="2000" dirty="0" err="1" smtClean="0"/>
              <a:t>fel</a:t>
            </a:r>
            <a:r>
              <a:rPr lang="en-US" sz="2000" dirty="0" smtClean="0"/>
              <a:t> man </a:t>
            </a:r>
            <a:r>
              <a:rPr lang="en-US" sz="2000" dirty="0" err="1" smtClean="0"/>
              <a:t>cychwyn</a:t>
            </a:r>
            <a:r>
              <a:rPr lang="en-US" sz="2000" dirty="0" smtClean="0"/>
              <a:t> </a:t>
            </a:r>
            <a:r>
              <a:rPr lang="en-US" sz="2000" dirty="0" err="1" smtClean="0"/>
              <a:t>diddorol</a:t>
            </a:r>
            <a:r>
              <a:rPr lang="en-US" sz="2000" dirty="0" smtClean="0"/>
              <a:t> </a:t>
            </a:r>
            <a:r>
              <a:rPr lang="en-US" sz="2000" dirty="0" err="1" smtClean="0"/>
              <a:t>ar</a:t>
            </a:r>
            <a:r>
              <a:rPr lang="en-US" sz="2000" dirty="0" smtClean="0"/>
              <a:t> </a:t>
            </a:r>
            <a:r>
              <a:rPr lang="en-US" sz="2000" dirty="0" err="1" smtClean="0"/>
              <a:t>gyfer</a:t>
            </a:r>
            <a:r>
              <a:rPr lang="en-US" sz="2000" dirty="0" smtClean="0"/>
              <a:t> </a:t>
            </a:r>
            <a:r>
              <a:rPr lang="en-US" sz="2000" dirty="0" err="1" smtClean="0"/>
              <a:t>dysgu</a:t>
            </a:r>
            <a:r>
              <a:rPr lang="en-US" sz="2000" dirty="0" smtClean="0"/>
              <a:t>. </a:t>
            </a:r>
            <a:r>
              <a:rPr lang="en-US" sz="2000" dirty="0" err="1" smtClean="0"/>
              <a:t>Cefnogwch</a:t>
            </a:r>
            <a:r>
              <a:rPr lang="en-US" sz="2000" dirty="0" smtClean="0"/>
              <a:t> </a:t>
            </a:r>
            <a:r>
              <a:rPr lang="en-US" sz="2000" dirty="0" err="1" smtClean="0"/>
              <a:t>eich</a:t>
            </a:r>
            <a:r>
              <a:rPr lang="en-US" sz="2000" dirty="0" smtClean="0"/>
              <a:t> </a:t>
            </a:r>
            <a:r>
              <a:rPr lang="en-US" sz="2000" dirty="0" err="1" smtClean="0"/>
              <a:t>rheswm</a:t>
            </a:r>
            <a:r>
              <a:rPr lang="en-US" sz="2000" dirty="0" smtClean="0"/>
              <a:t> </a:t>
            </a:r>
            <a:r>
              <a:rPr lang="en-US" sz="2000" dirty="0" err="1" smtClean="0"/>
              <a:t>gyda</a:t>
            </a:r>
            <a:r>
              <a:rPr lang="en-US" sz="2000" dirty="0" smtClean="0"/>
              <a:t> </a:t>
            </a:r>
            <a:r>
              <a:rPr lang="en-US" sz="2000" dirty="0" err="1" smtClean="0"/>
              <a:t>damcaniaeth</a:t>
            </a:r>
            <a:r>
              <a:rPr lang="en-US" sz="2000" dirty="0" smtClean="0"/>
              <a:t>.</a:t>
            </a:r>
          </a:p>
          <a:p>
            <a:r>
              <a:rPr lang="en-US" sz="2000" dirty="0" err="1" smtClean="0"/>
              <a:t>Dewch</a:t>
            </a:r>
            <a:r>
              <a:rPr lang="en-US" sz="2000" dirty="0" smtClean="0"/>
              <a:t> o </a:t>
            </a:r>
            <a:r>
              <a:rPr lang="en-US" sz="2000" dirty="0" err="1" smtClean="0"/>
              <a:t>hyd</a:t>
            </a:r>
            <a:r>
              <a:rPr lang="en-US" sz="2000" dirty="0" smtClean="0"/>
              <a:t> </a:t>
            </a:r>
            <a:r>
              <a:rPr lang="en-US" sz="2000" dirty="0" err="1" smtClean="0"/>
              <a:t>i</a:t>
            </a:r>
            <a:r>
              <a:rPr lang="en-US" sz="2000" dirty="0" smtClean="0"/>
              <a:t> </a:t>
            </a:r>
            <a:r>
              <a:rPr lang="en-US" sz="2000" dirty="0" err="1" smtClean="0"/>
              <a:t>adnodd</a:t>
            </a:r>
            <a:r>
              <a:rPr lang="en-US" sz="2000" dirty="0" smtClean="0"/>
              <a:t> </a:t>
            </a:r>
            <a:r>
              <a:rPr lang="en-US" sz="2000" dirty="0" err="1" smtClean="0"/>
              <a:t>naturiol</a:t>
            </a:r>
            <a:r>
              <a:rPr lang="en-US" sz="2000" dirty="0" smtClean="0"/>
              <a:t> </a:t>
            </a:r>
            <a:r>
              <a:rPr lang="en-US" sz="2000" dirty="0" err="1" smtClean="0"/>
              <a:t>rydych</a:t>
            </a:r>
            <a:r>
              <a:rPr lang="en-US" sz="2000" dirty="0" smtClean="0"/>
              <a:t> </a:t>
            </a:r>
            <a:r>
              <a:rPr lang="en-US" sz="2000" dirty="0" err="1" smtClean="0"/>
              <a:t>chi’n</a:t>
            </a:r>
            <a:r>
              <a:rPr lang="en-US" sz="2000" dirty="0" smtClean="0"/>
              <a:t> </a:t>
            </a:r>
            <a:r>
              <a:rPr lang="en-US" sz="2000" dirty="0" err="1" smtClean="0"/>
              <a:t>meddwl</a:t>
            </a:r>
            <a:r>
              <a:rPr lang="en-US" sz="2000" dirty="0" smtClean="0"/>
              <a:t> </a:t>
            </a:r>
            <a:r>
              <a:rPr lang="en-US" sz="2000" dirty="0" err="1" smtClean="0"/>
              <a:t>byddai</a:t>
            </a:r>
            <a:r>
              <a:rPr lang="en-US" sz="2000" dirty="0" smtClean="0"/>
              <a:t> </a:t>
            </a:r>
            <a:r>
              <a:rPr lang="en-US" sz="2000" dirty="0" err="1" smtClean="0"/>
              <a:t>plentyn</a:t>
            </a:r>
            <a:r>
              <a:rPr lang="en-US" sz="2000" dirty="0" smtClean="0"/>
              <a:t> </a:t>
            </a:r>
            <a:r>
              <a:rPr lang="en-US" sz="2000" dirty="0" err="1" smtClean="0"/>
              <a:t>yn</a:t>
            </a:r>
            <a:r>
              <a:rPr lang="en-US" sz="2000" dirty="0" smtClean="0"/>
              <a:t> </a:t>
            </a:r>
            <a:r>
              <a:rPr lang="en-US" sz="2000" dirty="0" err="1" smtClean="0"/>
              <a:t>gweld</a:t>
            </a:r>
            <a:r>
              <a:rPr lang="en-US" sz="2000" dirty="0" smtClean="0"/>
              <a:t> </a:t>
            </a:r>
            <a:r>
              <a:rPr lang="en-US" sz="2000" dirty="0" err="1" smtClean="0"/>
              <a:t>yn</a:t>
            </a:r>
            <a:r>
              <a:rPr lang="en-US" sz="2000" dirty="0" smtClean="0"/>
              <a:t> </a:t>
            </a:r>
            <a:r>
              <a:rPr lang="en-US" sz="2000" dirty="0" err="1" smtClean="0"/>
              <a:t>ddiddorol</a:t>
            </a:r>
            <a:r>
              <a:rPr lang="en-US" sz="2000" dirty="0" smtClean="0"/>
              <a:t>.</a:t>
            </a:r>
          </a:p>
          <a:p>
            <a:r>
              <a:rPr lang="en-US" sz="2000" dirty="0" smtClean="0"/>
              <a:t>Pa </a:t>
            </a:r>
            <a:r>
              <a:rPr lang="en-US" sz="2000" dirty="0" err="1" smtClean="0"/>
              <a:t>rhwystrau</a:t>
            </a:r>
            <a:r>
              <a:rPr lang="en-US" sz="2000" dirty="0" smtClean="0"/>
              <a:t> </a:t>
            </a:r>
            <a:r>
              <a:rPr lang="en-US" sz="2000" dirty="0" err="1" smtClean="0"/>
              <a:t>allai</a:t>
            </a:r>
            <a:r>
              <a:rPr lang="en-US" sz="2000" dirty="0" smtClean="0"/>
              <a:t> </a:t>
            </a:r>
            <a:r>
              <a:rPr lang="en-US" sz="2000" dirty="0" err="1" smtClean="0"/>
              <a:t>fod</a:t>
            </a:r>
            <a:r>
              <a:rPr lang="en-US" sz="2000" dirty="0" smtClean="0"/>
              <a:t> </a:t>
            </a:r>
            <a:r>
              <a:rPr lang="en-US" sz="2000" dirty="0" err="1" smtClean="0"/>
              <a:t>wrth</a:t>
            </a:r>
            <a:r>
              <a:rPr lang="en-US" sz="2000" dirty="0" smtClean="0"/>
              <a:t> </a:t>
            </a:r>
            <a:r>
              <a:rPr lang="en-US" sz="2000" dirty="0" err="1" smtClean="0"/>
              <a:t>i</a:t>
            </a:r>
            <a:r>
              <a:rPr lang="en-US" sz="2000" dirty="0" smtClean="0"/>
              <a:t> chi </a:t>
            </a:r>
            <a:r>
              <a:rPr lang="en-US" sz="2000" dirty="0" err="1" smtClean="0"/>
              <a:t>ddefnyddio’r</a:t>
            </a:r>
            <a:r>
              <a:rPr lang="en-US" sz="2000" dirty="0" smtClean="0"/>
              <a:t> </a:t>
            </a:r>
            <a:r>
              <a:rPr lang="en-US" sz="2000" dirty="0" err="1" smtClean="0"/>
              <a:t>adnodd</a:t>
            </a:r>
            <a:r>
              <a:rPr lang="en-US" sz="2000" dirty="0" smtClean="0"/>
              <a:t> </a:t>
            </a:r>
            <a:r>
              <a:rPr lang="en-US" sz="2000" dirty="0" err="1" smtClean="0"/>
              <a:t>yma</a:t>
            </a:r>
            <a:r>
              <a:rPr lang="en-US" sz="2000" dirty="0" smtClean="0"/>
              <a:t> </a:t>
            </a:r>
            <a:r>
              <a:rPr lang="en-US" sz="2000" dirty="0" err="1" smtClean="0"/>
              <a:t>tu</a:t>
            </a:r>
            <a:r>
              <a:rPr lang="en-US" sz="2000" dirty="0" smtClean="0"/>
              <a:t> </a:t>
            </a:r>
            <a:r>
              <a:rPr lang="en-US" sz="2000" dirty="0" err="1" smtClean="0"/>
              <a:t>allan</a:t>
            </a:r>
            <a:r>
              <a:rPr lang="en-US" sz="2000" dirty="0" smtClean="0"/>
              <a:t>?</a:t>
            </a:r>
            <a:endParaRPr lang="en-US" sz="2000" dirty="0"/>
          </a:p>
        </p:txBody>
      </p:sp>
      <p:sp>
        <p:nvSpPr>
          <p:cNvPr id="4" name="Content Placeholder 3"/>
          <p:cNvSpPr>
            <a:spLocks noGrp="1"/>
          </p:cNvSpPr>
          <p:nvPr>
            <p:ph sz="half" idx="2"/>
          </p:nvPr>
        </p:nvSpPr>
        <p:spPr>
          <a:xfrm>
            <a:off x="5663952" y="2204864"/>
            <a:ext cx="4875530" cy="4590288"/>
          </a:xfrm>
        </p:spPr>
        <p:txBody>
          <a:bodyPr>
            <a:normAutofit/>
          </a:bodyPr>
          <a:lstStyle/>
          <a:p>
            <a:r>
              <a:rPr lang="en-GB" altLang="en-US" sz="2000" dirty="0" smtClean="0"/>
              <a:t>Outdoor </a:t>
            </a:r>
            <a:r>
              <a:rPr lang="en-GB" altLang="en-US" sz="2000" dirty="0"/>
              <a:t>environment</a:t>
            </a:r>
          </a:p>
          <a:p>
            <a:r>
              <a:rPr lang="en-GB" altLang="en-US" sz="2000" dirty="0"/>
              <a:t>Find a place where you think children could find an engaging starting point for learning</a:t>
            </a:r>
            <a:r>
              <a:rPr lang="en-GB" altLang="en-US" sz="2000" dirty="0" smtClean="0"/>
              <a:t>. Support your reason with theory.</a:t>
            </a:r>
            <a:endParaRPr lang="en-GB" altLang="en-US" sz="2000" dirty="0"/>
          </a:p>
          <a:p>
            <a:r>
              <a:rPr lang="en-GB" altLang="en-US" sz="2000" dirty="0"/>
              <a:t>Find a natural resource that you think children would find interesting.</a:t>
            </a:r>
          </a:p>
          <a:p>
            <a:r>
              <a:rPr lang="en-GB" altLang="en-US" sz="2000" dirty="0"/>
              <a:t>What issues may affect your use of </a:t>
            </a:r>
            <a:r>
              <a:rPr lang="en-GB" altLang="en-US" sz="2000" dirty="0" smtClean="0"/>
              <a:t>this outdoor </a:t>
            </a:r>
            <a:r>
              <a:rPr lang="en-GB" altLang="en-US" sz="2000" dirty="0"/>
              <a:t>provision?</a:t>
            </a:r>
            <a:endParaRPr lang="en-US" altLang="en-US" sz="2000" dirty="0"/>
          </a:p>
          <a:p>
            <a:endParaRPr lang="en-US" i="1" dirty="0"/>
          </a:p>
        </p:txBody>
      </p:sp>
      <p:pic>
        <p:nvPicPr>
          <p:cNvPr id="6146" name="Picture 2" descr="C:\Users\s.ainsworth\AppData\Local\Microsoft\Windows\Temporary Internet Files\Content.IE5\ONCMXCPX\stopwatch[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99550" y="332656"/>
            <a:ext cx="2055956" cy="122072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803493" y="504540"/>
            <a:ext cx="4587499" cy="1168400"/>
          </a:xfrm>
          <a:prstGeom prst="rect">
            <a:avLst/>
          </a:prstGeom>
        </p:spPr>
        <p:txBody>
          <a:bodyPr vert="horz" lIns="91440" tIns="45720" rIns="91440" bIns="45720" rtlCol="0" anchor="b">
            <a:normAutofit/>
          </a:bodyPr>
          <a:lstStyle>
            <a:lvl1pPr algn="l" defTabSz="914400" rtl="0" eaLnBrk="1" latinLnBrk="0" hangingPunct="1">
              <a:spcBef>
                <a:spcPct val="0"/>
              </a:spcBef>
              <a:buNone/>
              <a:defRPr sz="3200" kern="1200">
                <a:solidFill>
                  <a:schemeClr val="tx1"/>
                </a:solidFill>
                <a:latin typeface="+mj-lt"/>
                <a:ea typeface="+mj-ea"/>
                <a:cs typeface="+mj-cs"/>
              </a:defRPr>
            </a:lvl1pPr>
          </a:lstStyle>
          <a:p>
            <a:pPr algn="r"/>
            <a:endParaRPr lang="en-US" dirty="0"/>
          </a:p>
        </p:txBody>
      </p:sp>
    </p:spTree>
    <p:extLst>
      <p:ext uri="{BB962C8B-B14F-4D97-AF65-F5344CB8AC3E}">
        <p14:creationId xmlns:p14="http://schemas.microsoft.com/office/powerpoint/2010/main" val="798664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Rhestr</a:t>
            </a:r>
            <a:r>
              <a:rPr lang="en-GB" dirty="0" smtClean="0"/>
              <a:t> </a:t>
            </a:r>
            <a:r>
              <a:rPr lang="en-GB" dirty="0" err="1" smtClean="0"/>
              <a:t>gyfeirnodi</a:t>
            </a:r>
            <a:r>
              <a:rPr lang="en-GB" dirty="0" smtClean="0"/>
              <a:t>                   </a:t>
            </a:r>
            <a:br>
              <a:rPr lang="en-GB" dirty="0" smtClean="0"/>
            </a:br>
            <a:r>
              <a:rPr lang="en-GB" dirty="0" smtClean="0"/>
              <a:t>Reference list</a:t>
            </a:r>
            <a:endParaRPr lang="en-GB" dirty="0"/>
          </a:p>
        </p:txBody>
      </p:sp>
      <p:sp>
        <p:nvSpPr>
          <p:cNvPr id="5" name="Content Placeholder 4"/>
          <p:cNvSpPr>
            <a:spLocks noGrp="1"/>
          </p:cNvSpPr>
          <p:nvPr>
            <p:ph idx="1"/>
          </p:nvPr>
        </p:nvSpPr>
        <p:spPr>
          <a:xfrm>
            <a:off x="677333" y="2160589"/>
            <a:ext cx="9536237" cy="4605971"/>
          </a:xfrm>
        </p:spPr>
        <p:txBody>
          <a:bodyPr>
            <a:normAutofit fontScale="85000" lnSpcReduction="20000"/>
          </a:bodyPr>
          <a:lstStyle/>
          <a:p>
            <a:r>
              <a:rPr lang="en-GB" sz="1900" dirty="0"/>
              <a:t>Bruce, T. (1987) </a:t>
            </a:r>
            <a:r>
              <a:rPr lang="en-GB" sz="1900" i="1" dirty="0"/>
              <a:t>Early Childhood Education,  </a:t>
            </a:r>
            <a:r>
              <a:rPr lang="en-GB" sz="1900" dirty="0"/>
              <a:t>London: Hodder and </a:t>
            </a:r>
            <a:r>
              <a:rPr lang="en-GB" sz="1900" dirty="0" err="1"/>
              <a:t>Stroughton</a:t>
            </a:r>
            <a:endParaRPr lang="en-GB" sz="1900" dirty="0"/>
          </a:p>
          <a:p>
            <a:r>
              <a:rPr lang="en-GB" sz="1900" dirty="0"/>
              <a:t>Doyle, G. (2008) ‘Key to Learning – The </a:t>
            </a:r>
            <a:r>
              <a:rPr lang="en-GB" sz="1900" dirty="0" err="1"/>
              <a:t>Vygotskyian</a:t>
            </a:r>
            <a:r>
              <a:rPr lang="en-GB" sz="1900" dirty="0"/>
              <a:t>  Approach to Early Years Education’  </a:t>
            </a:r>
            <a:r>
              <a:rPr lang="en-GB" sz="1900" i="1" dirty="0"/>
              <a:t>Foundation Phase Conference . </a:t>
            </a:r>
            <a:r>
              <a:rPr lang="en-GB" sz="1900" dirty="0" err="1"/>
              <a:t>Stradey</a:t>
            </a:r>
            <a:r>
              <a:rPr lang="en-GB" sz="1900" dirty="0"/>
              <a:t> Park Hotel Llanelli.</a:t>
            </a:r>
            <a:r>
              <a:rPr lang="en-GB" sz="1900" i="1" dirty="0"/>
              <a:t>  </a:t>
            </a:r>
            <a:r>
              <a:rPr lang="en-GB" sz="1900" dirty="0"/>
              <a:t>20.11.08.</a:t>
            </a:r>
          </a:p>
          <a:p>
            <a:r>
              <a:rPr lang="en-US" sz="1900" dirty="0"/>
              <a:t>Edwards, C. , </a:t>
            </a:r>
            <a:r>
              <a:rPr lang="en-US" sz="1900" dirty="0" err="1"/>
              <a:t>Gandini</a:t>
            </a:r>
            <a:r>
              <a:rPr lang="en-US" sz="1900" dirty="0"/>
              <a:t> , L.. and  Forman, G. (Eds.) (2011) </a:t>
            </a:r>
            <a:r>
              <a:rPr lang="en-US" sz="1900" i="1" dirty="0"/>
              <a:t>The Hundred Languages of Children: The Reggio Emilia Experience in Transformation, </a:t>
            </a:r>
            <a:r>
              <a:rPr lang="en-US" sz="1900" dirty="0"/>
              <a:t>California: Greenwood Press</a:t>
            </a:r>
          </a:p>
          <a:p>
            <a:r>
              <a:rPr lang="en-US" sz="1900" dirty="0"/>
              <a:t>English Outdoor Council- Benefits of Outdoor Learning. Available at </a:t>
            </a:r>
            <a:r>
              <a:rPr lang="en-US" sz="1900" dirty="0">
                <a:hlinkClick r:id="rId2"/>
              </a:rPr>
              <a:t>http://www.englishoutdoorcouncil.org/benefits.of.outdoor.learning.html</a:t>
            </a:r>
            <a:r>
              <a:rPr lang="en-US" sz="1900" dirty="0"/>
              <a:t> [Accessed 22.06.17]</a:t>
            </a:r>
          </a:p>
          <a:p>
            <a:r>
              <a:rPr lang="en-GB" sz="1900" dirty="0"/>
              <a:t>Isaacs, S. (1929) </a:t>
            </a:r>
            <a:r>
              <a:rPr lang="en-GB" sz="1900" i="1" dirty="0"/>
              <a:t>The Nursery Years </a:t>
            </a:r>
            <a:r>
              <a:rPr lang="en-GB" sz="1900" dirty="0"/>
              <a:t>Routledge: London</a:t>
            </a:r>
          </a:p>
          <a:p>
            <a:r>
              <a:rPr lang="en-GB" sz="1900" dirty="0"/>
              <a:t>Piaget, J. (2001) </a:t>
            </a:r>
            <a:r>
              <a:rPr lang="en-GB" sz="1900" i="1" dirty="0"/>
              <a:t>The Language and Thought of the Child  </a:t>
            </a:r>
            <a:r>
              <a:rPr lang="en-GB" sz="1900" dirty="0"/>
              <a:t>Routledge: London</a:t>
            </a:r>
          </a:p>
          <a:p>
            <a:r>
              <a:rPr lang="en-GB" altLang="en-US" sz="1900" dirty="0"/>
              <a:t>Pound, L.</a:t>
            </a:r>
            <a:r>
              <a:rPr lang="en-GB" altLang="en-US" sz="1900" i="1" dirty="0"/>
              <a:t> </a:t>
            </a:r>
            <a:r>
              <a:rPr lang="en-GB" altLang="en-US" sz="1900" dirty="0"/>
              <a:t>(2005) </a:t>
            </a:r>
            <a:r>
              <a:rPr lang="en-GB" altLang="en-US" sz="1900" i="1" dirty="0"/>
              <a:t>How Children Learn: From Montessori to Vygotsky – Educational Theories and Approaches Made Easy, </a:t>
            </a:r>
            <a:r>
              <a:rPr lang="en-GB" altLang="en-US" sz="1900" dirty="0"/>
              <a:t>England: Step Forward Publishing. </a:t>
            </a:r>
          </a:p>
          <a:p>
            <a:r>
              <a:rPr lang="en-GB" altLang="en-US" sz="1900" dirty="0"/>
              <a:t>Pound, L. (2009)</a:t>
            </a:r>
            <a:r>
              <a:rPr lang="en-GB" altLang="en-US" sz="1900" i="1" dirty="0"/>
              <a:t> How Children Learn 3: Contemporary Thinking and theorists,</a:t>
            </a:r>
            <a:r>
              <a:rPr lang="en-GB" altLang="en-US" sz="1900" dirty="0"/>
              <a:t> England: Step Forward P </a:t>
            </a:r>
            <a:r>
              <a:rPr lang="en-GB" altLang="en-US" sz="1900" dirty="0" err="1"/>
              <a:t>ublishing</a:t>
            </a:r>
            <a:r>
              <a:rPr lang="en-GB" altLang="en-US" sz="1900" dirty="0"/>
              <a:t>. </a:t>
            </a:r>
            <a:endParaRPr lang="en-GB" sz="1900" dirty="0"/>
          </a:p>
          <a:p>
            <a:r>
              <a:rPr lang="en-GB" sz="1900" dirty="0"/>
              <a:t>United Nations Convention of the Rights of the Child. Available at </a:t>
            </a:r>
            <a:r>
              <a:rPr lang="en-GB" sz="1900" dirty="0">
                <a:hlinkClick r:id="rId3"/>
              </a:rPr>
              <a:t>http://www.childrensrightswales.org.uk/uncrc-rights.aspx</a:t>
            </a:r>
            <a:r>
              <a:rPr lang="en-GB" sz="1900" dirty="0"/>
              <a:t> [Accessed 22.06.17]</a:t>
            </a:r>
          </a:p>
          <a:p>
            <a:r>
              <a:rPr lang="en-GB" sz="1900" dirty="0"/>
              <a:t>Wales Department for  Children, Education, Lifelong Learning Skills (2008) </a:t>
            </a:r>
            <a:r>
              <a:rPr lang="en-GB" sz="1900" i="1" dirty="0"/>
              <a:t>Play and Active Learning </a:t>
            </a:r>
            <a:r>
              <a:rPr lang="en-GB" sz="1900" dirty="0"/>
              <a:t>Cardiff: Welsh Assembly Government</a:t>
            </a:r>
          </a:p>
          <a:p>
            <a:pPr marL="0" indent="0">
              <a:buNone/>
            </a:pPr>
            <a:endParaRPr lang="en-GB" sz="2000" dirty="0"/>
          </a:p>
          <a:p>
            <a:endParaRPr lang="en-GB" sz="2000" i="1" dirty="0"/>
          </a:p>
        </p:txBody>
      </p:sp>
    </p:spTree>
    <p:extLst>
      <p:ext uri="{BB962C8B-B14F-4D97-AF65-F5344CB8AC3E}">
        <p14:creationId xmlns:p14="http://schemas.microsoft.com/office/powerpoint/2010/main" val="4055402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Lluniau</a:t>
            </a:r>
            <a:r>
              <a:rPr lang="en-GB" dirty="0" smtClean="0"/>
              <a:t/>
            </a:r>
            <a:br>
              <a:rPr lang="en-GB" dirty="0" smtClean="0"/>
            </a:br>
            <a:r>
              <a:rPr lang="en-GB" dirty="0" smtClean="0"/>
              <a:t>images</a:t>
            </a:r>
            <a:endParaRPr lang="en-GB" dirty="0"/>
          </a:p>
        </p:txBody>
      </p:sp>
      <p:sp>
        <p:nvSpPr>
          <p:cNvPr id="3" name="Content Placeholder 2"/>
          <p:cNvSpPr>
            <a:spLocks noGrp="1"/>
          </p:cNvSpPr>
          <p:nvPr>
            <p:ph idx="1"/>
          </p:nvPr>
        </p:nvSpPr>
        <p:spPr/>
        <p:txBody>
          <a:bodyPr/>
          <a:lstStyle/>
          <a:p>
            <a:r>
              <a:rPr lang="en-GB" dirty="0">
                <a:hlinkClick r:id="rId2"/>
              </a:rPr>
              <a:t>https://www.fascol.com/scooter-foster-the-childrens-social-skills/13024763-two-children-are-playing-on-the-floor-together-isolated-on-the-white-background-stock-photo/</a:t>
            </a:r>
            <a:endParaRPr lang="en-GB" dirty="0"/>
          </a:p>
          <a:p>
            <a:r>
              <a:rPr lang="en-GB" dirty="0">
                <a:hlinkClick r:id="rId3"/>
              </a:rPr>
              <a:t>https://ithacachildrensgarden.org/visit-the-garden/about-the-garden/hands-on-nature-anarchy-zone/</a:t>
            </a:r>
            <a:endParaRPr lang="en-GB" dirty="0"/>
          </a:p>
          <a:p>
            <a:r>
              <a:rPr lang="en-GB" dirty="0">
                <a:hlinkClick r:id="rId4"/>
              </a:rPr>
              <a:t>https://lovehaswon.org/archeia-charity-the-importance-of-play/</a:t>
            </a:r>
            <a:endParaRPr lang="en-GB" dirty="0"/>
          </a:p>
          <a:p>
            <a:r>
              <a:rPr lang="en-GB" dirty="0" smtClean="0">
                <a:hlinkClick r:id="rId5"/>
              </a:rPr>
              <a:t>https</a:t>
            </a:r>
            <a:r>
              <a:rPr lang="en-GB" dirty="0">
                <a:hlinkClick r:id="rId5"/>
              </a:rPr>
              <a:t>://</a:t>
            </a:r>
            <a:r>
              <a:rPr lang="en-GB" dirty="0" smtClean="0">
                <a:hlinkClick r:id="rId5"/>
              </a:rPr>
              <a:t>www.nytimes.com/2008/12/05/world/asia/05canals.html</a:t>
            </a:r>
            <a:endParaRPr lang="en-GB" dirty="0" smtClean="0"/>
          </a:p>
          <a:p>
            <a:r>
              <a:rPr lang="en-GB" dirty="0">
                <a:hlinkClick r:id="rId6"/>
              </a:rPr>
              <a:t>https://www.sciencenews.org/article/kids-play-fantasy-reality</a:t>
            </a:r>
            <a:endParaRPr lang="en-GB" dirty="0"/>
          </a:p>
          <a:p>
            <a:r>
              <a:rPr lang="en-GB" dirty="0" smtClean="0">
                <a:hlinkClick r:id="rId7"/>
              </a:rPr>
              <a:t>https</a:t>
            </a:r>
            <a:r>
              <a:rPr lang="en-GB" dirty="0">
                <a:hlinkClick r:id="rId7"/>
              </a:rPr>
              <a:t>://sonocarina.wordpress.com/2012/07/02/children-at-play-morroco-happy-monday-happy-new-week</a:t>
            </a:r>
            <a:r>
              <a:rPr lang="en-GB" dirty="0" smtClean="0">
                <a:hlinkClick r:id="rId7"/>
              </a:rPr>
              <a:t>/</a:t>
            </a:r>
            <a:endParaRPr lang="en-GB" dirty="0" smtClean="0"/>
          </a:p>
        </p:txBody>
      </p:sp>
    </p:spTree>
    <p:extLst>
      <p:ext uri="{BB962C8B-B14F-4D97-AF65-F5344CB8AC3E}">
        <p14:creationId xmlns:p14="http://schemas.microsoft.com/office/powerpoint/2010/main" val="10051416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574</TotalTime>
  <Words>1997</Words>
  <Application>Microsoft Office PowerPoint</Application>
  <PresentationFormat>Widescreen</PresentationFormat>
  <Paragraphs>244</Paragraphs>
  <Slides>34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ＭＳ Ｐゴシック</vt:lpstr>
      <vt:lpstr>Arial</vt:lpstr>
      <vt:lpstr>Calibri</vt:lpstr>
      <vt:lpstr>Comic Sans MS</vt:lpstr>
      <vt:lpstr>Trebuchet MS</vt:lpstr>
      <vt:lpstr>Wingdings 3</vt:lpstr>
      <vt:lpstr>Facet</vt:lpstr>
      <vt:lpstr>Dysgu yn yr 21ain Ganrif 21st Century Learning  </vt:lpstr>
      <vt:lpstr>Deilliannau Dysgu Learning Outcomes </vt:lpstr>
      <vt:lpstr>Deilliannau Dysgu Learning Outcomes</vt:lpstr>
      <vt:lpstr>Deilliannau Dysgu Learning Outcomes</vt:lpstr>
      <vt:lpstr>Deilliannau Dysgu Learning Outcomes</vt:lpstr>
      <vt:lpstr>Aseiniad  Assignment</vt:lpstr>
      <vt:lpstr>      Heddiw                         Today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Task</vt:lpstr>
      <vt:lpstr>Beth yw chwarae?                 What is play?</vt:lpstr>
      <vt:lpstr>Research and Philosophy Ymchwil ac Athroniaeth</vt:lpstr>
      <vt:lpstr>PowerPoint Presentation</vt:lpstr>
      <vt:lpstr>Research and Philosophy Ymchwil ac Athroniaeth</vt:lpstr>
      <vt:lpstr>                                                                    Chwarae     Play</vt:lpstr>
      <vt:lpstr>Confensiwn y Cenhedloedd Unedig ar Hawliau Plant United Nations Convention on the Rights of the Child</vt:lpstr>
      <vt:lpstr>Tina Bruce  12 features of play (1987)</vt:lpstr>
      <vt:lpstr>Tina Bruce  12 nodwedd o chwarae (1987)</vt:lpstr>
      <vt:lpstr>Tasg – Dysgu trwy chwarae Task – Learning through play</vt:lpstr>
      <vt:lpstr>PowerPoint Presentation</vt:lpstr>
      <vt:lpstr>PowerPoint Presentation</vt:lpstr>
      <vt:lpstr>Outdoor  learning</vt:lpstr>
      <vt:lpstr>Outdoor  learning</vt:lpstr>
      <vt:lpstr>Cwricwlwm wedi ei gynllunio - Wales Planned Curriculum - Cymru</vt:lpstr>
      <vt:lpstr>Cwricwlwm wedi ei gynllunio - Wales Planned Curriculum - Cymru</vt:lpstr>
      <vt:lpstr>PowerPoint Presentation</vt:lpstr>
      <vt:lpstr>10 minute task Tasg 10 munud </vt:lpstr>
      <vt:lpstr>Rhestr gyfeirnodi                    Reference list</vt:lpstr>
      <vt:lpstr>Lluniau images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Alison Baggott</cp:lastModifiedBy>
  <cp:revision>13</cp:revision>
  <dcterms:created xsi:type="dcterms:W3CDTF">2019-07-09T09:55:30Z</dcterms:created>
  <dcterms:modified xsi:type="dcterms:W3CDTF">2019-09-10T13:37:53Z</dcterms:modified>
</cp:coreProperties>
</file>