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11"/>
  </p:notesMasterIdLst>
  <p:sldIdLst>
    <p:sldId id="256" r:id="rId2"/>
    <p:sldId id="257" r:id="rId3"/>
    <p:sldId id="258" r:id="rId4"/>
    <p:sldId id="264" r:id="rId5"/>
    <p:sldId id="259" r:id="rId6"/>
    <p:sldId id="260" r:id="rId7"/>
    <p:sldId id="261" r:id="rId8"/>
    <p:sldId id="262"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7" autoAdjust="0"/>
    <p:restoredTop sz="94672"/>
  </p:normalViewPr>
  <p:slideViewPr>
    <p:cSldViewPr snapToGrid="0">
      <p:cViewPr varScale="1">
        <p:scale>
          <a:sx n="112" d="100"/>
          <a:sy n="112" d="100"/>
        </p:scale>
        <p:origin x="712"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06CA586-AA92-4991-864E-1B0BD42465A1}"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4769EFB0-F183-47FF-81ED-9580E318D06F}">
      <dgm:prSet/>
      <dgm:spPr/>
      <dgm:t>
        <a:bodyPr/>
        <a:lstStyle/>
        <a:p>
          <a:pPr algn="ctr"/>
          <a:r>
            <a:rPr lang="en-US" b="1" dirty="0"/>
            <a:t>Strength</a:t>
          </a:r>
        </a:p>
        <a:p>
          <a:pPr algn="l"/>
          <a:r>
            <a:rPr lang="en-US" dirty="0"/>
            <a:t>Placement judiciously</a:t>
          </a:r>
        </a:p>
        <a:p>
          <a:pPr algn="l"/>
          <a:r>
            <a:rPr lang="en-US" dirty="0"/>
            <a:t>Skillsets of the Staff</a:t>
          </a:r>
        </a:p>
        <a:p>
          <a:pPr algn="l"/>
          <a:r>
            <a:rPr lang="en-US" dirty="0"/>
            <a:t>Participants must be able to put their faith in one another</a:t>
          </a:r>
        </a:p>
        <a:p>
          <a:pPr algn="l"/>
          <a:r>
            <a:rPr lang="en-US" dirty="0"/>
            <a:t>Visitors' feedback, among other sources</a:t>
          </a:r>
        </a:p>
        <a:p>
          <a:pPr algn="ctr"/>
          <a:endParaRPr lang="en-US" dirty="0"/>
        </a:p>
      </dgm:t>
    </dgm:pt>
    <dgm:pt modelId="{C358DDBA-04E8-4176-B094-EFC8F58D1CF7}" type="parTrans" cxnId="{74EC3C3E-0775-4939-AF8A-F61B8BBA7757}">
      <dgm:prSet/>
      <dgm:spPr/>
      <dgm:t>
        <a:bodyPr/>
        <a:lstStyle/>
        <a:p>
          <a:endParaRPr lang="en-US"/>
        </a:p>
      </dgm:t>
    </dgm:pt>
    <dgm:pt modelId="{2647626F-1E16-4061-9679-B5A67DA5F487}" type="sibTrans" cxnId="{74EC3C3E-0775-4939-AF8A-F61B8BBA7757}">
      <dgm:prSet/>
      <dgm:spPr/>
      <dgm:t>
        <a:bodyPr/>
        <a:lstStyle/>
        <a:p>
          <a:endParaRPr lang="en-US"/>
        </a:p>
      </dgm:t>
    </dgm:pt>
    <dgm:pt modelId="{1E0552CC-7C09-4E65-9C63-1F324F195472}">
      <dgm:prSet/>
      <dgm:spPr/>
      <dgm:t>
        <a:bodyPr/>
        <a:lstStyle/>
        <a:p>
          <a:pPr algn="ctr"/>
          <a:r>
            <a:rPr lang="en-US" b="1" dirty="0"/>
            <a:t>Weakness</a:t>
          </a:r>
        </a:p>
        <a:p>
          <a:pPr algn="l"/>
          <a:r>
            <a:rPr lang="en-US" dirty="0"/>
            <a:t>Disclosing the facts</a:t>
          </a:r>
        </a:p>
        <a:p>
          <a:pPr algn="l"/>
          <a:r>
            <a:rPr lang="en-US" dirty="0"/>
            <a:t>There are new demands</a:t>
          </a:r>
        </a:p>
        <a:p>
          <a:pPr algn="l"/>
          <a:r>
            <a:rPr lang="en-US" dirty="0"/>
            <a:t>Preserving the brand's reputation</a:t>
          </a:r>
        </a:p>
        <a:p>
          <a:pPr algn="ctr"/>
          <a:endParaRPr lang="en-US" dirty="0"/>
        </a:p>
      </dgm:t>
    </dgm:pt>
    <dgm:pt modelId="{56AA6486-7017-4C80-8815-A81FCB1A64A2}" type="parTrans" cxnId="{6074D62F-266D-4B56-A2EA-33F1FD8E6D7B}">
      <dgm:prSet/>
      <dgm:spPr/>
      <dgm:t>
        <a:bodyPr/>
        <a:lstStyle/>
        <a:p>
          <a:endParaRPr lang="en-US"/>
        </a:p>
      </dgm:t>
    </dgm:pt>
    <dgm:pt modelId="{CC1B7C03-139E-4E06-A81E-E3183FB3A74C}" type="sibTrans" cxnId="{6074D62F-266D-4B56-A2EA-33F1FD8E6D7B}">
      <dgm:prSet/>
      <dgm:spPr/>
      <dgm:t>
        <a:bodyPr/>
        <a:lstStyle/>
        <a:p>
          <a:endParaRPr lang="en-US"/>
        </a:p>
      </dgm:t>
    </dgm:pt>
    <dgm:pt modelId="{340C2367-3054-4C6C-AC71-D1AD92314E8A}">
      <dgm:prSet/>
      <dgm:spPr/>
      <dgm:t>
        <a:bodyPr/>
        <a:lstStyle/>
        <a:p>
          <a:pPr algn="ctr"/>
          <a:r>
            <a:rPr lang="en-US" b="1" dirty="0"/>
            <a:t>Opportunities</a:t>
          </a:r>
        </a:p>
        <a:p>
          <a:pPr algn="l"/>
          <a:r>
            <a:rPr lang="en-US" dirty="0"/>
            <a:t>The demand for opulence is on the rise</a:t>
          </a:r>
        </a:p>
        <a:p>
          <a:pPr algn="l"/>
          <a:r>
            <a:rPr lang="en-US" dirty="0"/>
            <a:t>The global tourism market is booming</a:t>
          </a:r>
        </a:p>
        <a:p>
          <a:pPr algn="l"/>
          <a:r>
            <a:rPr lang="en-US" dirty="0"/>
            <a:t>Those in need of new vacation destinations</a:t>
          </a:r>
        </a:p>
        <a:p>
          <a:pPr algn="ctr"/>
          <a:endParaRPr lang="en-US" dirty="0"/>
        </a:p>
      </dgm:t>
    </dgm:pt>
    <dgm:pt modelId="{163A3324-C9BC-4E72-96E7-192F22107ED8}" type="parTrans" cxnId="{F3892C01-B024-400B-8F64-9E3C97C4F18B}">
      <dgm:prSet/>
      <dgm:spPr/>
      <dgm:t>
        <a:bodyPr/>
        <a:lstStyle/>
        <a:p>
          <a:endParaRPr lang="en-US"/>
        </a:p>
      </dgm:t>
    </dgm:pt>
    <dgm:pt modelId="{5DBF6F1F-5A9D-463F-AD4A-90CA583B63CF}" type="sibTrans" cxnId="{F3892C01-B024-400B-8F64-9E3C97C4F18B}">
      <dgm:prSet/>
      <dgm:spPr/>
      <dgm:t>
        <a:bodyPr/>
        <a:lstStyle/>
        <a:p>
          <a:endParaRPr lang="en-US"/>
        </a:p>
      </dgm:t>
    </dgm:pt>
    <dgm:pt modelId="{FF2CB7A4-6C02-44E4-BE09-2793828D9FF3}">
      <dgm:prSet/>
      <dgm:spPr/>
      <dgm:t>
        <a:bodyPr/>
        <a:lstStyle/>
        <a:p>
          <a:pPr algn="ctr"/>
          <a:r>
            <a:rPr lang="en-US" b="1" dirty="0"/>
            <a:t>Threats</a:t>
          </a:r>
        </a:p>
        <a:p>
          <a:pPr algn="l"/>
          <a:r>
            <a:rPr lang="en-US" dirty="0"/>
            <a:t>Competition</a:t>
          </a:r>
        </a:p>
        <a:p>
          <a:pPr algn="l"/>
          <a:r>
            <a:rPr lang="en-US" dirty="0"/>
            <a:t>Rising expenses in running a hotel have an indirect impact on room pricing.</a:t>
          </a:r>
        </a:p>
        <a:p>
          <a:pPr algn="l"/>
          <a:r>
            <a:rPr lang="en-US" dirty="0"/>
            <a:t>Natural disasters and terrorist attacks</a:t>
          </a:r>
        </a:p>
        <a:p>
          <a:pPr algn="ctr"/>
          <a:endParaRPr lang="en-US" dirty="0"/>
        </a:p>
      </dgm:t>
    </dgm:pt>
    <dgm:pt modelId="{1995CB3B-1B2B-430B-A142-6072D4B42BC0}" type="parTrans" cxnId="{9C4020B8-5B40-46C9-B44C-7DC4911AD8A4}">
      <dgm:prSet/>
      <dgm:spPr/>
      <dgm:t>
        <a:bodyPr/>
        <a:lstStyle/>
        <a:p>
          <a:endParaRPr lang="en-US"/>
        </a:p>
      </dgm:t>
    </dgm:pt>
    <dgm:pt modelId="{1BE8EB76-87CF-4A13-997A-44C0B3E7B76E}" type="sibTrans" cxnId="{9C4020B8-5B40-46C9-B44C-7DC4911AD8A4}">
      <dgm:prSet/>
      <dgm:spPr/>
      <dgm:t>
        <a:bodyPr/>
        <a:lstStyle/>
        <a:p>
          <a:endParaRPr lang="en-US"/>
        </a:p>
      </dgm:t>
    </dgm:pt>
    <dgm:pt modelId="{2D25EF66-014A-4E9F-B19D-C18DA8DFE2CE}" type="pres">
      <dgm:prSet presAssocID="{F06CA586-AA92-4991-864E-1B0BD42465A1}" presName="diagram" presStyleCnt="0">
        <dgm:presLayoutVars>
          <dgm:dir/>
          <dgm:resizeHandles val="exact"/>
        </dgm:presLayoutVars>
      </dgm:prSet>
      <dgm:spPr/>
    </dgm:pt>
    <dgm:pt modelId="{A5EDCFF0-78FB-44E5-8502-205A08C0A852}" type="pres">
      <dgm:prSet presAssocID="{4769EFB0-F183-47FF-81ED-9580E318D06F}" presName="node" presStyleLbl="node1" presStyleIdx="0" presStyleCnt="4">
        <dgm:presLayoutVars>
          <dgm:bulletEnabled val="1"/>
        </dgm:presLayoutVars>
      </dgm:prSet>
      <dgm:spPr/>
    </dgm:pt>
    <dgm:pt modelId="{6422CB39-B138-4F47-AF52-B6066D8FEDD4}" type="pres">
      <dgm:prSet presAssocID="{2647626F-1E16-4061-9679-B5A67DA5F487}" presName="sibTrans" presStyleCnt="0"/>
      <dgm:spPr/>
    </dgm:pt>
    <dgm:pt modelId="{B50D2451-86D7-4053-AEA2-7C95F1A1ED1A}" type="pres">
      <dgm:prSet presAssocID="{1E0552CC-7C09-4E65-9C63-1F324F195472}" presName="node" presStyleLbl="node1" presStyleIdx="1" presStyleCnt="4">
        <dgm:presLayoutVars>
          <dgm:bulletEnabled val="1"/>
        </dgm:presLayoutVars>
      </dgm:prSet>
      <dgm:spPr/>
    </dgm:pt>
    <dgm:pt modelId="{09A57305-62F3-4AE5-A08B-34D679730410}" type="pres">
      <dgm:prSet presAssocID="{CC1B7C03-139E-4E06-A81E-E3183FB3A74C}" presName="sibTrans" presStyleCnt="0"/>
      <dgm:spPr/>
    </dgm:pt>
    <dgm:pt modelId="{15A1A106-7C77-46EB-9665-663A0DCA27FC}" type="pres">
      <dgm:prSet presAssocID="{340C2367-3054-4C6C-AC71-D1AD92314E8A}" presName="node" presStyleLbl="node1" presStyleIdx="2" presStyleCnt="4">
        <dgm:presLayoutVars>
          <dgm:bulletEnabled val="1"/>
        </dgm:presLayoutVars>
      </dgm:prSet>
      <dgm:spPr/>
    </dgm:pt>
    <dgm:pt modelId="{9F9C9DB8-4218-47ED-A234-85C07F80C07B}" type="pres">
      <dgm:prSet presAssocID="{5DBF6F1F-5A9D-463F-AD4A-90CA583B63CF}" presName="sibTrans" presStyleCnt="0"/>
      <dgm:spPr/>
    </dgm:pt>
    <dgm:pt modelId="{F77BCF92-4739-4D27-AA2A-A7849A6CE7D4}" type="pres">
      <dgm:prSet presAssocID="{FF2CB7A4-6C02-44E4-BE09-2793828D9FF3}" presName="node" presStyleLbl="node1" presStyleIdx="3" presStyleCnt="4">
        <dgm:presLayoutVars>
          <dgm:bulletEnabled val="1"/>
        </dgm:presLayoutVars>
      </dgm:prSet>
      <dgm:spPr/>
    </dgm:pt>
  </dgm:ptLst>
  <dgm:cxnLst>
    <dgm:cxn modelId="{F3892C01-B024-400B-8F64-9E3C97C4F18B}" srcId="{F06CA586-AA92-4991-864E-1B0BD42465A1}" destId="{340C2367-3054-4C6C-AC71-D1AD92314E8A}" srcOrd="2" destOrd="0" parTransId="{163A3324-C9BC-4E72-96E7-192F22107ED8}" sibTransId="{5DBF6F1F-5A9D-463F-AD4A-90CA583B63CF}"/>
    <dgm:cxn modelId="{E7526001-D1A4-4FB3-B976-CA709FB98AB7}" type="presOf" srcId="{4769EFB0-F183-47FF-81ED-9580E318D06F}" destId="{A5EDCFF0-78FB-44E5-8502-205A08C0A852}" srcOrd="0" destOrd="0" presId="urn:microsoft.com/office/officeart/2005/8/layout/default"/>
    <dgm:cxn modelId="{6074D62F-266D-4B56-A2EA-33F1FD8E6D7B}" srcId="{F06CA586-AA92-4991-864E-1B0BD42465A1}" destId="{1E0552CC-7C09-4E65-9C63-1F324F195472}" srcOrd="1" destOrd="0" parTransId="{56AA6486-7017-4C80-8815-A81FCB1A64A2}" sibTransId="{CC1B7C03-139E-4E06-A81E-E3183FB3A74C}"/>
    <dgm:cxn modelId="{74EC3C3E-0775-4939-AF8A-F61B8BBA7757}" srcId="{F06CA586-AA92-4991-864E-1B0BD42465A1}" destId="{4769EFB0-F183-47FF-81ED-9580E318D06F}" srcOrd="0" destOrd="0" parTransId="{C358DDBA-04E8-4176-B094-EFC8F58D1CF7}" sibTransId="{2647626F-1E16-4061-9679-B5A67DA5F487}"/>
    <dgm:cxn modelId="{F54ECF78-CE0E-46E5-83BD-341948F13B77}" type="presOf" srcId="{1E0552CC-7C09-4E65-9C63-1F324F195472}" destId="{B50D2451-86D7-4053-AEA2-7C95F1A1ED1A}" srcOrd="0" destOrd="0" presId="urn:microsoft.com/office/officeart/2005/8/layout/default"/>
    <dgm:cxn modelId="{9C4020B8-5B40-46C9-B44C-7DC4911AD8A4}" srcId="{F06CA586-AA92-4991-864E-1B0BD42465A1}" destId="{FF2CB7A4-6C02-44E4-BE09-2793828D9FF3}" srcOrd="3" destOrd="0" parTransId="{1995CB3B-1B2B-430B-A142-6072D4B42BC0}" sibTransId="{1BE8EB76-87CF-4A13-997A-44C0B3E7B76E}"/>
    <dgm:cxn modelId="{62157CDC-869F-476F-A850-0000CA52191F}" type="presOf" srcId="{340C2367-3054-4C6C-AC71-D1AD92314E8A}" destId="{15A1A106-7C77-46EB-9665-663A0DCA27FC}" srcOrd="0" destOrd="0" presId="urn:microsoft.com/office/officeart/2005/8/layout/default"/>
    <dgm:cxn modelId="{FA03DAF9-8A4F-4701-9C3C-8D5D1A1F0FA0}" type="presOf" srcId="{FF2CB7A4-6C02-44E4-BE09-2793828D9FF3}" destId="{F77BCF92-4739-4D27-AA2A-A7849A6CE7D4}" srcOrd="0" destOrd="0" presId="urn:microsoft.com/office/officeart/2005/8/layout/default"/>
    <dgm:cxn modelId="{DA7884FC-4957-47CB-8F6D-6741A2CFBD1C}" type="presOf" srcId="{F06CA586-AA92-4991-864E-1B0BD42465A1}" destId="{2D25EF66-014A-4E9F-B19D-C18DA8DFE2CE}" srcOrd="0" destOrd="0" presId="urn:microsoft.com/office/officeart/2005/8/layout/default"/>
    <dgm:cxn modelId="{4E91913E-8C01-4E66-ACCA-B5E2CFD671FA}" type="presParOf" srcId="{2D25EF66-014A-4E9F-B19D-C18DA8DFE2CE}" destId="{A5EDCFF0-78FB-44E5-8502-205A08C0A852}" srcOrd="0" destOrd="0" presId="urn:microsoft.com/office/officeart/2005/8/layout/default"/>
    <dgm:cxn modelId="{6D1EDE6B-7D3C-4BBE-B83D-F173BD2FCB29}" type="presParOf" srcId="{2D25EF66-014A-4E9F-B19D-C18DA8DFE2CE}" destId="{6422CB39-B138-4F47-AF52-B6066D8FEDD4}" srcOrd="1" destOrd="0" presId="urn:microsoft.com/office/officeart/2005/8/layout/default"/>
    <dgm:cxn modelId="{C1922A63-6B70-4238-8161-A1576C7D2832}" type="presParOf" srcId="{2D25EF66-014A-4E9F-B19D-C18DA8DFE2CE}" destId="{B50D2451-86D7-4053-AEA2-7C95F1A1ED1A}" srcOrd="2" destOrd="0" presId="urn:microsoft.com/office/officeart/2005/8/layout/default"/>
    <dgm:cxn modelId="{F11B7219-65A4-4971-A71C-332DA54E2B35}" type="presParOf" srcId="{2D25EF66-014A-4E9F-B19D-C18DA8DFE2CE}" destId="{09A57305-62F3-4AE5-A08B-34D679730410}" srcOrd="3" destOrd="0" presId="urn:microsoft.com/office/officeart/2005/8/layout/default"/>
    <dgm:cxn modelId="{CA7303A0-0955-4E9F-BEA7-C018AD70B7FC}" type="presParOf" srcId="{2D25EF66-014A-4E9F-B19D-C18DA8DFE2CE}" destId="{15A1A106-7C77-46EB-9665-663A0DCA27FC}" srcOrd="4" destOrd="0" presId="urn:microsoft.com/office/officeart/2005/8/layout/default"/>
    <dgm:cxn modelId="{82683CBC-F337-42B1-A520-AEA9F3ED6707}" type="presParOf" srcId="{2D25EF66-014A-4E9F-B19D-C18DA8DFE2CE}" destId="{9F9C9DB8-4218-47ED-A234-85C07F80C07B}" srcOrd="5" destOrd="0" presId="urn:microsoft.com/office/officeart/2005/8/layout/default"/>
    <dgm:cxn modelId="{B4F2DD67-AF59-48D8-8D18-260CE9C7D415}" type="presParOf" srcId="{2D25EF66-014A-4E9F-B19D-C18DA8DFE2CE}" destId="{F77BCF92-4739-4D27-AA2A-A7849A6CE7D4}"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3B9E884-0BFF-4A31-9C9E-6D99FB5EB723}" type="doc">
      <dgm:prSet loTypeId="urn:microsoft.com/office/officeart/2008/layout/LinedList" loCatId="list" qsTypeId="urn:microsoft.com/office/officeart/2005/8/quickstyle/simple5" qsCatId="simple" csTypeId="urn:microsoft.com/office/officeart/2005/8/colors/accent6_2" csCatId="accent6"/>
      <dgm:spPr/>
      <dgm:t>
        <a:bodyPr/>
        <a:lstStyle/>
        <a:p>
          <a:endParaRPr lang="en-US"/>
        </a:p>
      </dgm:t>
    </dgm:pt>
    <dgm:pt modelId="{13BE442A-0BC8-469E-903F-056A463B06EF}">
      <dgm:prSet/>
      <dgm:spPr/>
      <dgm:t>
        <a:bodyPr/>
        <a:lstStyle/>
        <a:p>
          <a:r>
            <a:rPr lang="en-US"/>
            <a:t>Political Factors</a:t>
          </a:r>
        </a:p>
      </dgm:t>
    </dgm:pt>
    <dgm:pt modelId="{4368C32F-39F4-4CE4-B9F0-014BAFB54C46}" type="parTrans" cxnId="{D391AA05-4A51-4A50-B89B-ECA941915775}">
      <dgm:prSet/>
      <dgm:spPr/>
      <dgm:t>
        <a:bodyPr/>
        <a:lstStyle/>
        <a:p>
          <a:endParaRPr lang="en-US"/>
        </a:p>
      </dgm:t>
    </dgm:pt>
    <dgm:pt modelId="{B224891F-5110-4D2C-99B8-0370CDC7E3AE}" type="sibTrans" cxnId="{D391AA05-4A51-4A50-B89B-ECA941915775}">
      <dgm:prSet/>
      <dgm:spPr/>
      <dgm:t>
        <a:bodyPr/>
        <a:lstStyle/>
        <a:p>
          <a:endParaRPr lang="en-US"/>
        </a:p>
      </dgm:t>
    </dgm:pt>
    <dgm:pt modelId="{816FD17A-7066-4CAA-A660-F747CA422067}">
      <dgm:prSet/>
      <dgm:spPr/>
      <dgm:t>
        <a:bodyPr/>
        <a:lstStyle/>
        <a:p>
          <a:r>
            <a:rPr lang="en-US"/>
            <a:t>Economic Factors</a:t>
          </a:r>
        </a:p>
      </dgm:t>
    </dgm:pt>
    <dgm:pt modelId="{55799FE2-014F-4D0A-9FC3-5EDA01B2DA74}" type="parTrans" cxnId="{7FBF8352-141B-478C-90C2-F3CD8CE1DED7}">
      <dgm:prSet/>
      <dgm:spPr/>
      <dgm:t>
        <a:bodyPr/>
        <a:lstStyle/>
        <a:p>
          <a:endParaRPr lang="en-US"/>
        </a:p>
      </dgm:t>
    </dgm:pt>
    <dgm:pt modelId="{55268BF0-99E2-4676-8528-03685254F57B}" type="sibTrans" cxnId="{7FBF8352-141B-478C-90C2-F3CD8CE1DED7}">
      <dgm:prSet/>
      <dgm:spPr/>
      <dgm:t>
        <a:bodyPr/>
        <a:lstStyle/>
        <a:p>
          <a:endParaRPr lang="en-US"/>
        </a:p>
      </dgm:t>
    </dgm:pt>
    <dgm:pt modelId="{9BA7C9E8-FC92-4951-A0AA-530D095ED0A0}">
      <dgm:prSet/>
      <dgm:spPr/>
      <dgm:t>
        <a:bodyPr/>
        <a:lstStyle/>
        <a:p>
          <a:r>
            <a:rPr lang="en-US"/>
            <a:t>Social Factors</a:t>
          </a:r>
        </a:p>
      </dgm:t>
    </dgm:pt>
    <dgm:pt modelId="{91A6AA28-1CCE-4552-A5B3-E31851FCA7FC}" type="parTrans" cxnId="{36E56DB8-5A4E-4CCB-81F2-52255E746A67}">
      <dgm:prSet/>
      <dgm:spPr/>
      <dgm:t>
        <a:bodyPr/>
        <a:lstStyle/>
        <a:p>
          <a:endParaRPr lang="en-US"/>
        </a:p>
      </dgm:t>
    </dgm:pt>
    <dgm:pt modelId="{CF3A7211-C07D-48C0-BE04-BF620EB02EA8}" type="sibTrans" cxnId="{36E56DB8-5A4E-4CCB-81F2-52255E746A67}">
      <dgm:prSet/>
      <dgm:spPr/>
      <dgm:t>
        <a:bodyPr/>
        <a:lstStyle/>
        <a:p>
          <a:endParaRPr lang="en-US"/>
        </a:p>
      </dgm:t>
    </dgm:pt>
    <dgm:pt modelId="{A19D5626-F720-4542-9FBA-B10DD44D6A7C}">
      <dgm:prSet/>
      <dgm:spPr/>
      <dgm:t>
        <a:bodyPr/>
        <a:lstStyle/>
        <a:p>
          <a:r>
            <a:rPr lang="en-US"/>
            <a:t>Technological Factors</a:t>
          </a:r>
        </a:p>
      </dgm:t>
    </dgm:pt>
    <dgm:pt modelId="{3177E464-396A-482E-B743-0F463D6FEA6D}" type="parTrans" cxnId="{DE65E081-0630-4623-A671-CA03F104BFF2}">
      <dgm:prSet/>
      <dgm:spPr/>
      <dgm:t>
        <a:bodyPr/>
        <a:lstStyle/>
        <a:p>
          <a:endParaRPr lang="en-US"/>
        </a:p>
      </dgm:t>
    </dgm:pt>
    <dgm:pt modelId="{446700DB-D939-467C-9F30-C5EF3EB9A78D}" type="sibTrans" cxnId="{DE65E081-0630-4623-A671-CA03F104BFF2}">
      <dgm:prSet/>
      <dgm:spPr/>
      <dgm:t>
        <a:bodyPr/>
        <a:lstStyle/>
        <a:p>
          <a:endParaRPr lang="en-US"/>
        </a:p>
      </dgm:t>
    </dgm:pt>
    <dgm:pt modelId="{1843425D-6AA6-45BB-813D-04BB083ED3C5}">
      <dgm:prSet/>
      <dgm:spPr/>
      <dgm:t>
        <a:bodyPr/>
        <a:lstStyle/>
        <a:p>
          <a:r>
            <a:rPr lang="en-US"/>
            <a:t>Environmental Factors</a:t>
          </a:r>
        </a:p>
      </dgm:t>
    </dgm:pt>
    <dgm:pt modelId="{E20A8C14-F994-4F99-BD97-05CA4F3B4253}" type="parTrans" cxnId="{2C905C53-720D-491F-9566-483FA294AC35}">
      <dgm:prSet/>
      <dgm:spPr/>
      <dgm:t>
        <a:bodyPr/>
        <a:lstStyle/>
        <a:p>
          <a:endParaRPr lang="en-US"/>
        </a:p>
      </dgm:t>
    </dgm:pt>
    <dgm:pt modelId="{DA329E22-DDF7-454D-9340-C7D677E203AB}" type="sibTrans" cxnId="{2C905C53-720D-491F-9566-483FA294AC35}">
      <dgm:prSet/>
      <dgm:spPr/>
      <dgm:t>
        <a:bodyPr/>
        <a:lstStyle/>
        <a:p>
          <a:endParaRPr lang="en-US"/>
        </a:p>
      </dgm:t>
    </dgm:pt>
    <dgm:pt modelId="{D3844B3E-B268-48CF-91ED-6AE02574733A}">
      <dgm:prSet/>
      <dgm:spPr/>
      <dgm:t>
        <a:bodyPr/>
        <a:lstStyle/>
        <a:p>
          <a:r>
            <a:rPr lang="en-US"/>
            <a:t>Legal Factors</a:t>
          </a:r>
        </a:p>
      </dgm:t>
    </dgm:pt>
    <dgm:pt modelId="{F94FCDFB-34CF-4879-8CD9-96CBB21BF54C}" type="parTrans" cxnId="{DFC6B772-8886-4AAD-B78B-9CEC793535A6}">
      <dgm:prSet/>
      <dgm:spPr/>
      <dgm:t>
        <a:bodyPr/>
        <a:lstStyle/>
        <a:p>
          <a:endParaRPr lang="en-US"/>
        </a:p>
      </dgm:t>
    </dgm:pt>
    <dgm:pt modelId="{CFFCED19-31E7-4D26-9608-F3FFC0B9095F}" type="sibTrans" cxnId="{DFC6B772-8886-4AAD-B78B-9CEC793535A6}">
      <dgm:prSet/>
      <dgm:spPr/>
      <dgm:t>
        <a:bodyPr/>
        <a:lstStyle/>
        <a:p>
          <a:endParaRPr lang="en-US"/>
        </a:p>
      </dgm:t>
    </dgm:pt>
    <dgm:pt modelId="{05354CF2-76D3-4F94-B88D-815DEB070006}" type="pres">
      <dgm:prSet presAssocID="{A3B9E884-0BFF-4A31-9C9E-6D99FB5EB723}" presName="vert0" presStyleCnt="0">
        <dgm:presLayoutVars>
          <dgm:dir/>
          <dgm:animOne val="branch"/>
          <dgm:animLvl val="lvl"/>
        </dgm:presLayoutVars>
      </dgm:prSet>
      <dgm:spPr/>
    </dgm:pt>
    <dgm:pt modelId="{1EE4AB2E-C72A-4178-A407-C2F3A84D58A3}" type="pres">
      <dgm:prSet presAssocID="{13BE442A-0BC8-469E-903F-056A463B06EF}" presName="thickLine" presStyleLbl="alignNode1" presStyleIdx="0" presStyleCnt="6"/>
      <dgm:spPr/>
    </dgm:pt>
    <dgm:pt modelId="{AFFC79D7-44F8-4FB6-8150-57D8A549726B}" type="pres">
      <dgm:prSet presAssocID="{13BE442A-0BC8-469E-903F-056A463B06EF}" presName="horz1" presStyleCnt="0"/>
      <dgm:spPr/>
    </dgm:pt>
    <dgm:pt modelId="{81C38620-44B4-4B92-8AE7-0806FE4C4F2D}" type="pres">
      <dgm:prSet presAssocID="{13BE442A-0BC8-469E-903F-056A463B06EF}" presName="tx1" presStyleLbl="revTx" presStyleIdx="0" presStyleCnt="6"/>
      <dgm:spPr/>
    </dgm:pt>
    <dgm:pt modelId="{569D4BBF-6BE3-4A4D-8F47-5E405C687B49}" type="pres">
      <dgm:prSet presAssocID="{13BE442A-0BC8-469E-903F-056A463B06EF}" presName="vert1" presStyleCnt="0"/>
      <dgm:spPr/>
    </dgm:pt>
    <dgm:pt modelId="{B9B9B90B-8703-454F-8C99-23EC31B07D8C}" type="pres">
      <dgm:prSet presAssocID="{816FD17A-7066-4CAA-A660-F747CA422067}" presName="thickLine" presStyleLbl="alignNode1" presStyleIdx="1" presStyleCnt="6"/>
      <dgm:spPr/>
    </dgm:pt>
    <dgm:pt modelId="{BE70D687-4A02-42A5-9313-7D3326364465}" type="pres">
      <dgm:prSet presAssocID="{816FD17A-7066-4CAA-A660-F747CA422067}" presName="horz1" presStyleCnt="0"/>
      <dgm:spPr/>
    </dgm:pt>
    <dgm:pt modelId="{EE708C54-CDD8-4D5E-A979-057F1247EAC4}" type="pres">
      <dgm:prSet presAssocID="{816FD17A-7066-4CAA-A660-F747CA422067}" presName="tx1" presStyleLbl="revTx" presStyleIdx="1" presStyleCnt="6"/>
      <dgm:spPr/>
    </dgm:pt>
    <dgm:pt modelId="{17A639D9-313B-4901-A08A-B86522F5D037}" type="pres">
      <dgm:prSet presAssocID="{816FD17A-7066-4CAA-A660-F747CA422067}" presName="vert1" presStyleCnt="0"/>
      <dgm:spPr/>
    </dgm:pt>
    <dgm:pt modelId="{4DF5C3EA-F179-4B82-A939-F67A3C72D023}" type="pres">
      <dgm:prSet presAssocID="{9BA7C9E8-FC92-4951-A0AA-530D095ED0A0}" presName="thickLine" presStyleLbl="alignNode1" presStyleIdx="2" presStyleCnt="6"/>
      <dgm:spPr/>
    </dgm:pt>
    <dgm:pt modelId="{07B07DDD-2A42-4D1F-9FF1-66E6B3A5204A}" type="pres">
      <dgm:prSet presAssocID="{9BA7C9E8-FC92-4951-A0AA-530D095ED0A0}" presName="horz1" presStyleCnt="0"/>
      <dgm:spPr/>
    </dgm:pt>
    <dgm:pt modelId="{B1E191BF-7695-44C9-8D12-0FE5619EDFDF}" type="pres">
      <dgm:prSet presAssocID="{9BA7C9E8-FC92-4951-A0AA-530D095ED0A0}" presName="tx1" presStyleLbl="revTx" presStyleIdx="2" presStyleCnt="6"/>
      <dgm:spPr/>
    </dgm:pt>
    <dgm:pt modelId="{C50F1C59-CD1B-4605-8427-F8E04C6ABA0D}" type="pres">
      <dgm:prSet presAssocID="{9BA7C9E8-FC92-4951-A0AA-530D095ED0A0}" presName="vert1" presStyleCnt="0"/>
      <dgm:spPr/>
    </dgm:pt>
    <dgm:pt modelId="{13602639-1BF2-437C-924B-6BB18F80A71C}" type="pres">
      <dgm:prSet presAssocID="{A19D5626-F720-4542-9FBA-B10DD44D6A7C}" presName="thickLine" presStyleLbl="alignNode1" presStyleIdx="3" presStyleCnt="6"/>
      <dgm:spPr/>
    </dgm:pt>
    <dgm:pt modelId="{C9C38BB0-4F38-430D-BEE0-D1F11ADF443B}" type="pres">
      <dgm:prSet presAssocID="{A19D5626-F720-4542-9FBA-B10DD44D6A7C}" presName="horz1" presStyleCnt="0"/>
      <dgm:spPr/>
    </dgm:pt>
    <dgm:pt modelId="{01004DF4-77D7-4BA8-BC2D-7C36B69057B3}" type="pres">
      <dgm:prSet presAssocID="{A19D5626-F720-4542-9FBA-B10DD44D6A7C}" presName="tx1" presStyleLbl="revTx" presStyleIdx="3" presStyleCnt="6"/>
      <dgm:spPr/>
    </dgm:pt>
    <dgm:pt modelId="{70B94ECA-CB78-4FAC-8E1F-4649704BC845}" type="pres">
      <dgm:prSet presAssocID="{A19D5626-F720-4542-9FBA-B10DD44D6A7C}" presName="vert1" presStyleCnt="0"/>
      <dgm:spPr/>
    </dgm:pt>
    <dgm:pt modelId="{270A552F-0CAA-47E6-B32A-59CB554BD544}" type="pres">
      <dgm:prSet presAssocID="{1843425D-6AA6-45BB-813D-04BB083ED3C5}" presName="thickLine" presStyleLbl="alignNode1" presStyleIdx="4" presStyleCnt="6"/>
      <dgm:spPr/>
    </dgm:pt>
    <dgm:pt modelId="{E5515780-B8B4-4427-9BD1-F1CDFA4624C1}" type="pres">
      <dgm:prSet presAssocID="{1843425D-6AA6-45BB-813D-04BB083ED3C5}" presName="horz1" presStyleCnt="0"/>
      <dgm:spPr/>
    </dgm:pt>
    <dgm:pt modelId="{E685DE5B-5E7F-45D4-9F35-D2E335C3A28E}" type="pres">
      <dgm:prSet presAssocID="{1843425D-6AA6-45BB-813D-04BB083ED3C5}" presName="tx1" presStyleLbl="revTx" presStyleIdx="4" presStyleCnt="6"/>
      <dgm:spPr/>
    </dgm:pt>
    <dgm:pt modelId="{A4D2F3FA-27E1-41DB-88C7-CF8FF6F31264}" type="pres">
      <dgm:prSet presAssocID="{1843425D-6AA6-45BB-813D-04BB083ED3C5}" presName="vert1" presStyleCnt="0"/>
      <dgm:spPr/>
    </dgm:pt>
    <dgm:pt modelId="{885CE46C-0259-44E8-BE42-BC284E593EEB}" type="pres">
      <dgm:prSet presAssocID="{D3844B3E-B268-48CF-91ED-6AE02574733A}" presName="thickLine" presStyleLbl="alignNode1" presStyleIdx="5" presStyleCnt="6"/>
      <dgm:spPr/>
    </dgm:pt>
    <dgm:pt modelId="{7428782D-256D-4691-B7DA-065932EFC46A}" type="pres">
      <dgm:prSet presAssocID="{D3844B3E-B268-48CF-91ED-6AE02574733A}" presName="horz1" presStyleCnt="0"/>
      <dgm:spPr/>
    </dgm:pt>
    <dgm:pt modelId="{01346A1A-8207-430F-ABD1-C9EE63D6D29E}" type="pres">
      <dgm:prSet presAssocID="{D3844B3E-B268-48CF-91ED-6AE02574733A}" presName="tx1" presStyleLbl="revTx" presStyleIdx="5" presStyleCnt="6"/>
      <dgm:spPr/>
    </dgm:pt>
    <dgm:pt modelId="{3E4F8A3B-27E6-4F3E-83A3-9B73E0663677}" type="pres">
      <dgm:prSet presAssocID="{D3844B3E-B268-48CF-91ED-6AE02574733A}" presName="vert1" presStyleCnt="0"/>
      <dgm:spPr/>
    </dgm:pt>
  </dgm:ptLst>
  <dgm:cxnLst>
    <dgm:cxn modelId="{081B7F05-16B0-4B16-8E35-DF58706FD6B5}" type="presOf" srcId="{816FD17A-7066-4CAA-A660-F747CA422067}" destId="{EE708C54-CDD8-4D5E-A979-057F1247EAC4}" srcOrd="0" destOrd="0" presId="urn:microsoft.com/office/officeart/2008/layout/LinedList"/>
    <dgm:cxn modelId="{D391AA05-4A51-4A50-B89B-ECA941915775}" srcId="{A3B9E884-0BFF-4A31-9C9E-6D99FB5EB723}" destId="{13BE442A-0BC8-469E-903F-056A463B06EF}" srcOrd="0" destOrd="0" parTransId="{4368C32F-39F4-4CE4-B9F0-014BAFB54C46}" sibTransId="{B224891F-5110-4D2C-99B8-0370CDC7E3AE}"/>
    <dgm:cxn modelId="{550D111E-6C64-4249-A541-E57CCE3C9595}" type="presOf" srcId="{D3844B3E-B268-48CF-91ED-6AE02574733A}" destId="{01346A1A-8207-430F-ABD1-C9EE63D6D29E}" srcOrd="0" destOrd="0" presId="urn:microsoft.com/office/officeart/2008/layout/LinedList"/>
    <dgm:cxn modelId="{3987D138-26D9-4532-928E-4957EF6D15C5}" type="presOf" srcId="{1843425D-6AA6-45BB-813D-04BB083ED3C5}" destId="{E685DE5B-5E7F-45D4-9F35-D2E335C3A28E}" srcOrd="0" destOrd="0" presId="urn:microsoft.com/office/officeart/2008/layout/LinedList"/>
    <dgm:cxn modelId="{7FBF8352-141B-478C-90C2-F3CD8CE1DED7}" srcId="{A3B9E884-0BFF-4A31-9C9E-6D99FB5EB723}" destId="{816FD17A-7066-4CAA-A660-F747CA422067}" srcOrd="1" destOrd="0" parTransId="{55799FE2-014F-4D0A-9FC3-5EDA01B2DA74}" sibTransId="{55268BF0-99E2-4676-8528-03685254F57B}"/>
    <dgm:cxn modelId="{2C905C53-720D-491F-9566-483FA294AC35}" srcId="{A3B9E884-0BFF-4A31-9C9E-6D99FB5EB723}" destId="{1843425D-6AA6-45BB-813D-04BB083ED3C5}" srcOrd="4" destOrd="0" parTransId="{E20A8C14-F994-4F99-BD97-05CA4F3B4253}" sibTransId="{DA329E22-DDF7-454D-9340-C7D677E203AB}"/>
    <dgm:cxn modelId="{A2D22E60-BA58-4147-AAF6-6D96968D9487}" type="presOf" srcId="{A3B9E884-0BFF-4A31-9C9E-6D99FB5EB723}" destId="{05354CF2-76D3-4F94-B88D-815DEB070006}" srcOrd="0" destOrd="0" presId="urn:microsoft.com/office/officeart/2008/layout/LinedList"/>
    <dgm:cxn modelId="{DFC6B772-8886-4AAD-B78B-9CEC793535A6}" srcId="{A3B9E884-0BFF-4A31-9C9E-6D99FB5EB723}" destId="{D3844B3E-B268-48CF-91ED-6AE02574733A}" srcOrd="5" destOrd="0" parTransId="{F94FCDFB-34CF-4879-8CD9-96CBB21BF54C}" sibTransId="{CFFCED19-31E7-4D26-9608-F3FFC0B9095F}"/>
    <dgm:cxn modelId="{20B0D676-3929-4CB6-B38A-D0230C7A3879}" type="presOf" srcId="{13BE442A-0BC8-469E-903F-056A463B06EF}" destId="{81C38620-44B4-4B92-8AE7-0806FE4C4F2D}" srcOrd="0" destOrd="0" presId="urn:microsoft.com/office/officeart/2008/layout/LinedList"/>
    <dgm:cxn modelId="{DE65E081-0630-4623-A671-CA03F104BFF2}" srcId="{A3B9E884-0BFF-4A31-9C9E-6D99FB5EB723}" destId="{A19D5626-F720-4542-9FBA-B10DD44D6A7C}" srcOrd="3" destOrd="0" parTransId="{3177E464-396A-482E-B743-0F463D6FEA6D}" sibTransId="{446700DB-D939-467C-9F30-C5EF3EB9A78D}"/>
    <dgm:cxn modelId="{568022A0-66DB-4282-AA9A-58EA29E6C765}" type="presOf" srcId="{A19D5626-F720-4542-9FBA-B10DD44D6A7C}" destId="{01004DF4-77D7-4BA8-BC2D-7C36B69057B3}" srcOrd="0" destOrd="0" presId="urn:microsoft.com/office/officeart/2008/layout/LinedList"/>
    <dgm:cxn modelId="{36E56DB8-5A4E-4CCB-81F2-52255E746A67}" srcId="{A3B9E884-0BFF-4A31-9C9E-6D99FB5EB723}" destId="{9BA7C9E8-FC92-4951-A0AA-530D095ED0A0}" srcOrd="2" destOrd="0" parTransId="{91A6AA28-1CCE-4552-A5B3-E31851FCA7FC}" sibTransId="{CF3A7211-C07D-48C0-BE04-BF620EB02EA8}"/>
    <dgm:cxn modelId="{2456AABE-1F02-417A-B048-18C9BD778944}" type="presOf" srcId="{9BA7C9E8-FC92-4951-A0AA-530D095ED0A0}" destId="{B1E191BF-7695-44C9-8D12-0FE5619EDFDF}" srcOrd="0" destOrd="0" presId="urn:microsoft.com/office/officeart/2008/layout/LinedList"/>
    <dgm:cxn modelId="{ACCD517F-2B64-4C12-8E63-CF9098F85810}" type="presParOf" srcId="{05354CF2-76D3-4F94-B88D-815DEB070006}" destId="{1EE4AB2E-C72A-4178-A407-C2F3A84D58A3}" srcOrd="0" destOrd="0" presId="urn:microsoft.com/office/officeart/2008/layout/LinedList"/>
    <dgm:cxn modelId="{4479936C-ACF5-417F-9B70-191180ADDFD9}" type="presParOf" srcId="{05354CF2-76D3-4F94-B88D-815DEB070006}" destId="{AFFC79D7-44F8-4FB6-8150-57D8A549726B}" srcOrd="1" destOrd="0" presId="urn:microsoft.com/office/officeart/2008/layout/LinedList"/>
    <dgm:cxn modelId="{69774C4E-8F8F-42DE-B1D6-AAE12F66E654}" type="presParOf" srcId="{AFFC79D7-44F8-4FB6-8150-57D8A549726B}" destId="{81C38620-44B4-4B92-8AE7-0806FE4C4F2D}" srcOrd="0" destOrd="0" presId="urn:microsoft.com/office/officeart/2008/layout/LinedList"/>
    <dgm:cxn modelId="{EBCD2501-3ED3-401D-A534-5ED5E898F3ED}" type="presParOf" srcId="{AFFC79D7-44F8-4FB6-8150-57D8A549726B}" destId="{569D4BBF-6BE3-4A4D-8F47-5E405C687B49}" srcOrd="1" destOrd="0" presId="urn:microsoft.com/office/officeart/2008/layout/LinedList"/>
    <dgm:cxn modelId="{7AB017F4-CD84-4925-B602-D09C37D6DBEF}" type="presParOf" srcId="{05354CF2-76D3-4F94-B88D-815DEB070006}" destId="{B9B9B90B-8703-454F-8C99-23EC31B07D8C}" srcOrd="2" destOrd="0" presId="urn:microsoft.com/office/officeart/2008/layout/LinedList"/>
    <dgm:cxn modelId="{BD50E6D5-F85E-43C0-A182-55EAD25DA700}" type="presParOf" srcId="{05354CF2-76D3-4F94-B88D-815DEB070006}" destId="{BE70D687-4A02-42A5-9313-7D3326364465}" srcOrd="3" destOrd="0" presId="urn:microsoft.com/office/officeart/2008/layout/LinedList"/>
    <dgm:cxn modelId="{B4002483-0B3C-4CAC-BCC3-D58116A0CC8F}" type="presParOf" srcId="{BE70D687-4A02-42A5-9313-7D3326364465}" destId="{EE708C54-CDD8-4D5E-A979-057F1247EAC4}" srcOrd="0" destOrd="0" presId="urn:microsoft.com/office/officeart/2008/layout/LinedList"/>
    <dgm:cxn modelId="{183BF06E-DD16-4DE6-8314-29D867D14EB6}" type="presParOf" srcId="{BE70D687-4A02-42A5-9313-7D3326364465}" destId="{17A639D9-313B-4901-A08A-B86522F5D037}" srcOrd="1" destOrd="0" presId="urn:microsoft.com/office/officeart/2008/layout/LinedList"/>
    <dgm:cxn modelId="{08257B69-085A-4A25-BB66-2A6C8CF34759}" type="presParOf" srcId="{05354CF2-76D3-4F94-B88D-815DEB070006}" destId="{4DF5C3EA-F179-4B82-A939-F67A3C72D023}" srcOrd="4" destOrd="0" presId="urn:microsoft.com/office/officeart/2008/layout/LinedList"/>
    <dgm:cxn modelId="{4F82BD7F-B644-42D5-A5B7-87C7ADF8861D}" type="presParOf" srcId="{05354CF2-76D3-4F94-B88D-815DEB070006}" destId="{07B07DDD-2A42-4D1F-9FF1-66E6B3A5204A}" srcOrd="5" destOrd="0" presId="urn:microsoft.com/office/officeart/2008/layout/LinedList"/>
    <dgm:cxn modelId="{32301DD9-7F12-452A-A816-F5ADA489C6AC}" type="presParOf" srcId="{07B07DDD-2A42-4D1F-9FF1-66E6B3A5204A}" destId="{B1E191BF-7695-44C9-8D12-0FE5619EDFDF}" srcOrd="0" destOrd="0" presId="urn:microsoft.com/office/officeart/2008/layout/LinedList"/>
    <dgm:cxn modelId="{9C31AA0A-DAB9-4F25-9EA4-A084181CB9EB}" type="presParOf" srcId="{07B07DDD-2A42-4D1F-9FF1-66E6B3A5204A}" destId="{C50F1C59-CD1B-4605-8427-F8E04C6ABA0D}" srcOrd="1" destOrd="0" presId="urn:microsoft.com/office/officeart/2008/layout/LinedList"/>
    <dgm:cxn modelId="{B17ED876-A710-474A-968F-900F273D8523}" type="presParOf" srcId="{05354CF2-76D3-4F94-B88D-815DEB070006}" destId="{13602639-1BF2-437C-924B-6BB18F80A71C}" srcOrd="6" destOrd="0" presId="urn:microsoft.com/office/officeart/2008/layout/LinedList"/>
    <dgm:cxn modelId="{9C39DD83-D01E-42A1-8D89-86DF212260F1}" type="presParOf" srcId="{05354CF2-76D3-4F94-B88D-815DEB070006}" destId="{C9C38BB0-4F38-430D-BEE0-D1F11ADF443B}" srcOrd="7" destOrd="0" presId="urn:microsoft.com/office/officeart/2008/layout/LinedList"/>
    <dgm:cxn modelId="{0DB1BBD5-7ACA-4984-A83C-0F4AAB71E24C}" type="presParOf" srcId="{C9C38BB0-4F38-430D-BEE0-D1F11ADF443B}" destId="{01004DF4-77D7-4BA8-BC2D-7C36B69057B3}" srcOrd="0" destOrd="0" presId="urn:microsoft.com/office/officeart/2008/layout/LinedList"/>
    <dgm:cxn modelId="{7A7B98D2-17F3-493C-B951-F2AAF329B387}" type="presParOf" srcId="{C9C38BB0-4F38-430D-BEE0-D1F11ADF443B}" destId="{70B94ECA-CB78-4FAC-8E1F-4649704BC845}" srcOrd="1" destOrd="0" presId="urn:microsoft.com/office/officeart/2008/layout/LinedList"/>
    <dgm:cxn modelId="{E970790F-8DF5-4D40-98ED-05CEA7064FBB}" type="presParOf" srcId="{05354CF2-76D3-4F94-B88D-815DEB070006}" destId="{270A552F-0CAA-47E6-B32A-59CB554BD544}" srcOrd="8" destOrd="0" presId="urn:microsoft.com/office/officeart/2008/layout/LinedList"/>
    <dgm:cxn modelId="{CDA22139-9E4F-4F8E-9E72-302EA2FDEFBD}" type="presParOf" srcId="{05354CF2-76D3-4F94-B88D-815DEB070006}" destId="{E5515780-B8B4-4427-9BD1-F1CDFA4624C1}" srcOrd="9" destOrd="0" presId="urn:microsoft.com/office/officeart/2008/layout/LinedList"/>
    <dgm:cxn modelId="{3F8EB66A-E739-4624-B527-3E7695A703F8}" type="presParOf" srcId="{E5515780-B8B4-4427-9BD1-F1CDFA4624C1}" destId="{E685DE5B-5E7F-45D4-9F35-D2E335C3A28E}" srcOrd="0" destOrd="0" presId="urn:microsoft.com/office/officeart/2008/layout/LinedList"/>
    <dgm:cxn modelId="{3D38FAFA-B909-40DA-B205-A9BFDF98F5B9}" type="presParOf" srcId="{E5515780-B8B4-4427-9BD1-F1CDFA4624C1}" destId="{A4D2F3FA-27E1-41DB-88C7-CF8FF6F31264}" srcOrd="1" destOrd="0" presId="urn:microsoft.com/office/officeart/2008/layout/LinedList"/>
    <dgm:cxn modelId="{26F3918E-FFB6-4D09-9471-CB9C4219CAB8}" type="presParOf" srcId="{05354CF2-76D3-4F94-B88D-815DEB070006}" destId="{885CE46C-0259-44E8-BE42-BC284E593EEB}" srcOrd="10" destOrd="0" presId="urn:microsoft.com/office/officeart/2008/layout/LinedList"/>
    <dgm:cxn modelId="{7436B2C6-036C-40AF-A6E4-6EA7BD544652}" type="presParOf" srcId="{05354CF2-76D3-4F94-B88D-815DEB070006}" destId="{7428782D-256D-4691-B7DA-065932EFC46A}" srcOrd="11" destOrd="0" presId="urn:microsoft.com/office/officeart/2008/layout/LinedList"/>
    <dgm:cxn modelId="{10D4A508-F8E8-4C06-AB9D-3E850EB63A6F}" type="presParOf" srcId="{7428782D-256D-4691-B7DA-065932EFC46A}" destId="{01346A1A-8207-430F-ABD1-C9EE63D6D29E}" srcOrd="0" destOrd="0" presId="urn:microsoft.com/office/officeart/2008/layout/LinedList"/>
    <dgm:cxn modelId="{3E9A3528-3FB5-445C-88FA-31C14E36F0E3}" type="presParOf" srcId="{7428782D-256D-4691-B7DA-065932EFC46A}" destId="{3E4F8A3B-27E6-4F3E-83A3-9B73E0663677}"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C584366-ED22-48B7-8037-CE525ABDD4F6}" type="doc">
      <dgm:prSet loTypeId="urn:microsoft.com/office/officeart/2005/8/layout/vProcess5" loCatId="process" qsTypeId="urn:microsoft.com/office/officeart/2005/8/quickstyle/simple5" qsCatId="simple" csTypeId="urn:microsoft.com/office/officeart/2005/8/colors/accent2_2" csCatId="accent2" phldr="1"/>
      <dgm:spPr/>
      <dgm:t>
        <a:bodyPr/>
        <a:lstStyle/>
        <a:p>
          <a:endParaRPr lang="en-US"/>
        </a:p>
      </dgm:t>
    </dgm:pt>
    <dgm:pt modelId="{CBE1150B-BCB1-4E53-A287-6A1A2F665952}">
      <dgm:prSet/>
      <dgm:spPr/>
      <dgm:t>
        <a:bodyPr/>
        <a:lstStyle/>
        <a:p>
          <a:r>
            <a:rPr lang="en-US" dirty="0"/>
            <a:t>Product: There are common spaces, banquet halls, conference rooms, gourmet cuisine, spas, transportation, and excursion planners. Use the app to check in, reserve a meeting room, or request valet service. The app may be connected to a guest's reward account.</a:t>
          </a:r>
        </a:p>
      </dgm:t>
    </dgm:pt>
    <dgm:pt modelId="{71DF6DC2-1184-4F46-AB77-2692FAC89000}" type="parTrans" cxnId="{38792AFB-4547-4EAA-8888-2C7E54B72E79}">
      <dgm:prSet/>
      <dgm:spPr/>
      <dgm:t>
        <a:bodyPr/>
        <a:lstStyle/>
        <a:p>
          <a:endParaRPr lang="en-US"/>
        </a:p>
      </dgm:t>
    </dgm:pt>
    <dgm:pt modelId="{38EEB4B4-F476-4FE0-A753-78877FCC6387}" type="sibTrans" cxnId="{38792AFB-4547-4EAA-8888-2C7E54B72E79}">
      <dgm:prSet/>
      <dgm:spPr/>
      <dgm:t>
        <a:bodyPr/>
        <a:lstStyle/>
        <a:p>
          <a:endParaRPr lang="en-US"/>
        </a:p>
      </dgm:t>
    </dgm:pt>
    <dgm:pt modelId="{901BF68C-6713-4561-B042-91CFEA2C070A}">
      <dgm:prSet/>
      <dgm:spPr/>
      <dgm:t>
        <a:bodyPr/>
        <a:lstStyle/>
        <a:p>
          <a:r>
            <a:rPr lang="en-US"/>
            <a:t>Price: The luxurious services offered by Ritz-Carlton come at a hefty price. Despite maintaining its status as a social powerhouse, the company plans to increase the variety of goods it offers. </a:t>
          </a:r>
        </a:p>
      </dgm:t>
    </dgm:pt>
    <dgm:pt modelId="{62217E78-CD25-45C6-971C-9E39F27F2400}" type="parTrans" cxnId="{0D6A4D4B-9BDF-4CD5-9AD7-A89295844214}">
      <dgm:prSet/>
      <dgm:spPr/>
      <dgm:t>
        <a:bodyPr/>
        <a:lstStyle/>
        <a:p>
          <a:endParaRPr lang="en-US"/>
        </a:p>
      </dgm:t>
    </dgm:pt>
    <dgm:pt modelId="{82750E1C-AB9A-4962-B2AD-52FFE645606B}" type="sibTrans" cxnId="{0D6A4D4B-9BDF-4CD5-9AD7-A89295844214}">
      <dgm:prSet/>
      <dgm:spPr/>
      <dgm:t>
        <a:bodyPr/>
        <a:lstStyle/>
        <a:p>
          <a:endParaRPr lang="en-US"/>
        </a:p>
      </dgm:t>
    </dgm:pt>
    <dgm:pt modelId="{2D9FF37E-3231-4CD9-97DD-B603829691EA}">
      <dgm:prSet/>
      <dgm:spPr/>
      <dgm:t>
        <a:bodyPr/>
        <a:lstStyle/>
        <a:p>
          <a:r>
            <a:rPr lang="en-US"/>
            <a:t>Place: The United States, India, China, Japan, Qatar, Morocco, Egypt, Spain, Great Britain, the United Kingdom, Mexico, Malaysia, and Malaysia. The launch location determines many of the choices made by the ship's crew. Their site selections center on airport proximity or neighborhood.</a:t>
          </a:r>
        </a:p>
      </dgm:t>
    </dgm:pt>
    <dgm:pt modelId="{FFC144F7-3D66-4E75-8D5E-6EFD5EB37887}" type="parTrans" cxnId="{4C1D5308-5120-4910-9C70-02E42949CC8D}">
      <dgm:prSet/>
      <dgm:spPr/>
      <dgm:t>
        <a:bodyPr/>
        <a:lstStyle/>
        <a:p>
          <a:endParaRPr lang="en-US"/>
        </a:p>
      </dgm:t>
    </dgm:pt>
    <dgm:pt modelId="{03E2D4E1-EDB6-4A7C-9249-EDB7F7363589}" type="sibTrans" cxnId="{4C1D5308-5120-4910-9C70-02E42949CC8D}">
      <dgm:prSet/>
      <dgm:spPr/>
      <dgm:t>
        <a:bodyPr/>
        <a:lstStyle/>
        <a:p>
          <a:endParaRPr lang="en-US"/>
        </a:p>
      </dgm:t>
    </dgm:pt>
    <dgm:pt modelId="{300AFFA3-0E34-4DFD-A393-758545F22A88}">
      <dgm:prSet/>
      <dgm:spPr/>
      <dgm:t>
        <a:bodyPr/>
        <a:lstStyle/>
        <a:p>
          <a:r>
            <a:rPr lang="en-US" dirty="0"/>
            <a:t>Promotion: The Ritz-Carlton hotel chain will advertise itself in online travel magazines by using clever sayings. One may get complimentary stays, updated rooms, and travel assistance all via the hotel's app.</a:t>
          </a:r>
        </a:p>
      </dgm:t>
    </dgm:pt>
    <dgm:pt modelId="{C61F7F31-F291-4065-AA83-0FA63126B49C}" type="parTrans" cxnId="{E21B4A7B-754E-44C1-8C46-25CBF464DEBA}">
      <dgm:prSet/>
      <dgm:spPr/>
      <dgm:t>
        <a:bodyPr/>
        <a:lstStyle/>
        <a:p>
          <a:endParaRPr lang="en-US"/>
        </a:p>
      </dgm:t>
    </dgm:pt>
    <dgm:pt modelId="{5970FECF-F6F3-4752-AD6B-5DAD87C3B9CC}" type="sibTrans" cxnId="{E21B4A7B-754E-44C1-8C46-25CBF464DEBA}">
      <dgm:prSet/>
      <dgm:spPr/>
      <dgm:t>
        <a:bodyPr/>
        <a:lstStyle/>
        <a:p>
          <a:endParaRPr lang="en-US"/>
        </a:p>
      </dgm:t>
    </dgm:pt>
    <dgm:pt modelId="{95E652DF-9539-4D85-BB2C-251041CF2AC5}" type="pres">
      <dgm:prSet presAssocID="{4C584366-ED22-48B7-8037-CE525ABDD4F6}" presName="outerComposite" presStyleCnt="0">
        <dgm:presLayoutVars>
          <dgm:chMax val="5"/>
          <dgm:dir/>
          <dgm:resizeHandles val="exact"/>
        </dgm:presLayoutVars>
      </dgm:prSet>
      <dgm:spPr/>
    </dgm:pt>
    <dgm:pt modelId="{2ACA3865-DBBF-4380-8E48-4D6CA34F5E1A}" type="pres">
      <dgm:prSet presAssocID="{4C584366-ED22-48B7-8037-CE525ABDD4F6}" presName="dummyMaxCanvas" presStyleCnt="0">
        <dgm:presLayoutVars/>
      </dgm:prSet>
      <dgm:spPr/>
    </dgm:pt>
    <dgm:pt modelId="{F6E99037-4CE4-4084-AEEA-0279C913903A}" type="pres">
      <dgm:prSet presAssocID="{4C584366-ED22-48B7-8037-CE525ABDD4F6}" presName="FourNodes_1" presStyleLbl="node1" presStyleIdx="0" presStyleCnt="4">
        <dgm:presLayoutVars>
          <dgm:bulletEnabled val="1"/>
        </dgm:presLayoutVars>
      </dgm:prSet>
      <dgm:spPr/>
    </dgm:pt>
    <dgm:pt modelId="{B9C83796-F72C-4BA0-B1AA-D938ADDC7B59}" type="pres">
      <dgm:prSet presAssocID="{4C584366-ED22-48B7-8037-CE525ABDD4F6}" presName="FourNodes_2" presStyleLbl="node1" presStyleIdx="1" presStyleCnt="4">
        <dgm:presLayoutVars>
          <dgm:bulletEnabled val="1"/>
        </dgm:presLayoutVars>
      </dgm:prSet>
      <dgm:spPr/>
    </dgm:pt>
    <dgm:pt modelId="{59222A06-1B41-4D09-9B76-FBFC4585548E}" type="pres">
      <dgm:prSet presAssocID="{4C584366-ED22-48B7-8037-CE525ABDD4F6}" presName="FourNodes_3" presStyleLbl="node1" presStyleIdx="2" presStyleCnt="4">
        <dgm:presLayoutVars>
          <dgm:bulletEnabled val="1"/>
        </dgm:presLayoutVars>
      </dgm:prSet>
      <dgm:spPr/>
    </dgm:pt>
    <dgm:pt modelId="{892BA84C-9369-462D-B67B-40CBD2C09A1C}" type="pres">
      <dgm:prSet presAssocID="{4C584366-ED22-48B7-8037-CE525ABDD4F6}" presName="FourNodes_4" presStyleLbl="node1" presStyleIdx="3" presStyleCnt="4">
        <dgm:presLayoutVars>
          <dgm:bulletEnabled val="1"/>
        </dgm:presLayoutVars>
      </dgm:prSet>
      <dgm:spPr/>
    </dgm:pt>
    <dgm:pt modelId="{E0A9646C-3717-403E-AE82-BBDDA696DBE8}" type="pres">
      <dgm:prSet presAssocID="{4C584366-ED22-48B7-8037-CE525ABDD4F6}" presName="FourConn_1-2" presStyleLbl="fgAccFollowNode1" presStyleIdx="0" presStyleCnt="3">
        <dgm:presLayoutVars>
          <dgm:bulletEnabled val="1"/>
        </dgm:presLayoutVars>
      </dgm:prSet>
      <dgm:spPr/>
    </dgm:pt>
    <dgm:pt modelId="{BA8DC860-8559-43A3-A0A6-E6FB3F78CA15}" type="pres">
      <dgm:prSet presAssocID="{4C584366-ED22-48B7-8037-CE525ABDD4F6}" presName="FourConn_2-3" presStyleLbl="fgAccFollowNode1" presStyleIdx="1" presStyleCnt="3">
        <dgm:presLayoutVars>
          <dgm:bulletEnabled val="1"/>
        </dgm:presLayoutVars>
      </dgm:prSet>
      <dgm:spPr/>
    </dgm:pt>
    <dgm:pt modelId="{66A1FDD9-616F-4ED3-BC04-3A6363DE6841}" type="pres">
      <dgm:prSet presAssocID="{4C584366-ED22-48B7-8037-CE525ABDD4F6}" presName="FourConn_3-4" presStyleLbl="fgAccFollowNode1" presStyleIdx="2" presStyleCnt="3">
        <dgm:presLayoutVars>
          <dgm:bulletEnabled val="1"/>
        </dgm:presLayoutVars>
      </dgm:prSet>
      <dgm:spPr/>
    </dgm:pt>
    <dgm:pt modelId="{5E4B0916-4337-4464-9E64-1861321B1C0F}" type="pres">
      <dgm:prSet presAssocID="{4C584366-ED22-48B7-8037-CE525ABDD4F6}" presName="FourNodes_1_text" presStyleLbl="node1" presStyleIdx="3" presStyleCnt="4">
        <dgm:presLayoutVars>
          <dgm:bulletEnabled val="1"/>
        </dgm:presLayoutVars>
      </dgm:prSet>
      <dgm:spPr/>
    </dgm:pt>
    <dgm:pt modelId="{C8CFE57E-9C3C-4EF3-8CE2-5AB5E304546E}" type="pres">
      <dgm:prSet presAssocID="{4C584366-ED22-48B7-8037-CE525ABDD4F6}" presName="FourNodes_2_text" presStyleLbl="node1" presStyleIdx="3" presStyleCnt="4">
        <dgm:presLayoutVars>
          <dgm:bulletEnabled val="1"/>
        </dgm:presLayoutVars>
      </dgm:prSet>
      <dgm:spPr/>
    </dgm:pt>
    <dgm:pt modelId="{E32EA278-D150-4DD5-942B-3CDEF70B0948}" type="pres">
      <dgm:prSet presAssocID="{4C584366-ED22-48B7-8037-CE525ABDD4F6}" presName="FourNodes_3_text" presStyleLbl="node1" presStyleIdx="3" presStyleCnt="4">
        <dgm:presLayoutVars>
          <dgm:bulletEnabled val="1"/>
        </dgm:presLayoutVars>
      </dgm:prSet>
      <dgm:spPr/>
    </dgm:pt>
    <dgm:pt modelId="{105B384C-CE6B-48FB-9F05-8D1A1A03C756}" type="pres">
      <dgm:prSet presAssocID="{4C584366-ED22-48B7-8037-CE525ABDD4F6}" presName="FourNodes_4_text" presStyleLbl="node1" presStyleIdx="3" presStyleCnt="4">
        <dgm:presLayoutVars>
          <dgm:bulletEnabled val="1"/>
        </dgm:presLayoutVars>
      </dgm:prSet>
      <dgm:spPr/>
    </dgm:pt>
  </dgm:ptLst>
  <dgm:cxnLst>
    <dgm:cxn modelId="{4C1D5308-5120-4910-9C70-02E42949CC8D}" srcId="{4C584366-ED22-48B7-8037-CE525ABDD4F6}" destId="{2D9FF37E-3231-4CD9-97DD-B603829691EA}" srcOrd="2" destOrd="0" parTransId="{FFC144F7-3D66-4E75-8D5E-6EFD5EB37887}" sibTransId="{03E2D4E1-EDB6-4A7C-9249-EDB7F7363589}"/>
    <dgm:cxn modelId="{B60E2437-6719-46DA-8E65-497FE59931E3}" type="presOf" srcId="{82750E1C-AB9A-4962-B2AD-52FFE645606B}" destId="{BA8DC860-8559-43A3-A0A6-E6FB3F78CA15}" srcOrd="0" destOrd="0" presId="urn:microsoft.com/office/officeart/2005/8/layout/vProcess5"/>
    <dgm:cxn modelId="{A7F57E43-894F-43F0-8CEC-0711DA6ED2B3}" type="presOf" srcId="{901BF68C-6713-4561-B042-91CFEA2C070A}" destId="{C8CFE57E-9C3C-4EF3-8CE2-5AB5E304546E}" srcOrd="1" destOrd="0" presId="urn:microsoft.com/office/officeart/2005/8/layout/vProcess5"/>
    <dgm:cxn modelId="{8B5D8A46-BBD6-4545-AA70-7822CE489439}" type="presOf" srcId="{2D9FF37E-3231-4CD9-97DD-B603829691EA}" destId="{59222A06-1B41-4D09-9B76-FBFC4585548E}" srcOrd="0" destOrd="0" presId="urn:microsoft.com/office/officeart/2005/8/layout/vProcess5"/>
    <dgm:cxn modelId="{A56B6948-08A9-43AC-840B-F96E13D69C91}" type="presOf" srcId="{4C584366-ED22-48B7-8037-CE525ABDD4F6}" destId="{95E652DF-9539-4D85-BB2C-251041CF2AC5}" srcOrd="0" destOrd="0" presId="urn:microsoft.com/office/officeart/2005/8/layout/vProcess5"/>
    <dgm:cxn modelId="{0D6A4D4B-9BDF-4CD5-9AD7-A89295844214}" srcId="{4C584366-ED22-48B7-8037-CE525ABDD4F6}" destId="{901BF68C-6713-4561-B042-91CFEA2C070A}" srcOrd="1" destOrd="0" parTransId="{62217E78-CD25-45C6-971C-9E39F27F2400}" sibTransId="{82750E1C-AB9A-4962-B2AD-52FFE645606B}"/>
    <dgm:cxn modelId="{100A9A62-59EC-4B8D-87F8-F56DC8BC4914}" type="presOf" srcId="{300AFFA3-0E34-4DFD-A393-758545F22A88}" destId="{892BA84C-9369-462D-B67B-40CBD2C09A1C}" srcOrd="0" destOrd="0" presId="urn:microsoft.com/office/officeart/2005/8/layout/vProcess5"/>
    <dgm:cxn modelId="{37557179-0DB9-4A0C-8B53-8145B414606C}" type="presOf" srcId="{03E2D4E1-EDB6-4A7C-9249-EDB7F7363589}" destId="{66A1FDD9-616F-4ED3-BC04-3A6363DE6841}" srcOrd="0" destOrd="0" presId="urn:microsoft.com/office/officeart/2005/8/layout/vProcess5"/>
    <dgm:cxn modelId="{E21B4A7B-754E-44C1-8C46-25CBF464DEBA}" srcId="{4C584366-ED22-48B7-8037-CE525ABDD4F6}" destId="{300AFFA3-0E34-4DFD-A393-758545F22A88}" srcOrd="3" destOrd="0" parTransId="{C61F7F31-F291-4065-AA83-0FA63126B49C}" sibTransId="{5970FECF-F6F3-4752-AD6B-5DAD87C3B9CC}"/>
    <dgm:cxn modelId="{77332F8A-0C66-4256-BA88-C86D2B2CA740}" type="presOf" srcId="{2D9FF37E-3231-4CD9-97DD-B603829691EA}" destId="{E32EA278-D150-4DD5-942B-3CDEF70B0948}" srcOrd="1" destOrd="0" presId="urn:microsoft.com/office/officeart/2005/8/layout/vProcess5"/>
    <dgm:cxn modelId="{BD608B9C-2020-41A9-8EB2-54418B4BEDD3}" type="presOf" srcId="{CBE1150B-BCB1-4E53-A287-6A1A2F665952}" destId="{5E4B0916-4337-4464-9E64-1861321B1C0F}" srcOrd="1" destOrd="0" presId="urn:microsoft.com/office/officeart/2005/8/layout/vProcess5"/>
    <dgm:cxn modelId="{8D7F279E-A2F8-481F-9696-BF4C53E53D47}" type="presOf" srcId="{901BF68C-6713-4561-B042-91CFEA2C070A}" destId="{B9C83796-F72C-4BA0-B1AA-D938ADDC7B59}" srcOrd="0" destOrd="0" presId="urn:microsoft.com/office/officeart/2005/8/layout/vProcess5"/>
    <dgm:cxn modelId="{6859EBE8-81DD-40E5-877E-F46080C09064}" type="presOf" srcId="{CBE1150B-BCB1-4E53-A287-6A1A2F665952}" destId="{F6E99037-4CE4-4084-AEEA-0279C913903A}" srcOrd="0" destOrd="0" presId="urn:microsoft.com/office/officeart/2005/8/layout/vProcess5"/>
    <dgm:cxn modelId="{98CAC6F1-993C-4054-914D-56488BE8F369}" type="presOf" srcId="{38EEB4B4-F476-4FE0-A753-78877FCC6387}" destId="{E0A9646C-3717-403E-AE82-BBDDA696DBE8}" srcOrd="0" destOrd="0" presId="urn:microsoft.com/office/officeart/2005/8/layout/vProcess5"/>
    <dgm:cxn modelId="{38792AFB-4547-4EAA-8888-2C7E54B72E79}" srcId="{4C584366-ED22-48B7-8037-CE525ABDD4F6}" destId="{CBE1150B-BCB1-4E53-A287-6A1A2F665952}" srcOrd="0" destOrd="0" parTransId="{71DF6DC2-1184-4F46-AB77-2692FAC89000}" sibTransId="{38EEB4B4-F476-4FE0-A753-78877FCC6387}"/>
    <dgm:cxn modelId="{E80DFCFC-B2BB-4027-947D-2B73CB5BE888}" type="presOf" srcId="{300AFFA3-0E34-4DFD-A393-758545F22A88}" destId="{105B384C-CE6B-48FB-9F05-8D1A1A03C756}" srcOrd="1" destOrd="0" presId="urn:microsoft.com/office/officeart/2005/8/layout/vProcess5"/>
    <dgm:cxn modelId="{17638F52-FBAF-4B9F-A516-49ADF1D678E1}" type="presParOf" srcId="{95E652DF-9539-4D85-BB2C-251041CF2AC5}" destId="{2ACA3865-DBBF-4380-8E48-4D6CA34F5E1A}" srcOrd="0" destOrd="0" presId="urn:microsoft.com/office/officeart/2005/8/layout/vProcess5"/>
    <dgm:cxn modelId="{23022990-5722-4C5D-A090-8133361E0E87}" type="presParOf" srcId="{95E652DF-9539-4D85-BB2C-251041CF2AC5}" destId="{F6E99037-4CE4-4084-AEEA-0279C913903A}" srcOrd="1" destOrd="0" presId="urn:microsoft.com/office/officeart/2005/8/layout/vProcess5"/>
    <dgm:cxn modelId="{D03630CD-3946-417A-BCF1-66214964CED4}" type="presParOf" srcId="{95E652DF-9539-4D85-BB2C-251041CF2AC5}" destId="{B9C83796-F72C-4BA0-B1AA-D938ADDC7B59}" srcOrd="2" destOrd="0" presId="urn:microsoft.com/office/officeart/2005/8/layout/vProcess5"/>
    <dgm:cxn modelId="{19DD09E2-06C0-47F8-8FFF-1103475DC92D}" type="presParOf" srcId="{95E652DF-9539-4D85-BB2C-251041CF2AC5}" destId="{59222A06-1B41-4D09-9B76-FBFC4585548E}" srcOrd="3" destOrd="0" presId="urn:microsoft.com/office/officeart/2005/8/layout/vProcess5"/>
    <dgm:cxn modelId="{66DD0955-9978-464D-861E-986519379B56}" type="presParOf" srcId="{95E652DF-9539-4D85-BB2C-251041CF2AC5}" destId="{892BA84C-9369-462D-B67B-40CBD2C09A1C}" srcOrd="4" destOrd="0" presId="urn:microsoft.com/office/officeart/2005/8/layout/vProcess5"/>
    <dgm:cxn modelId="{C58D4484-1CE2-47A1-BD9C-369F4DB4D978}" type="presParOf" srcId="{95E652DF-9539-4D85-BB2C-251041CF2AC5}" destId="{E0A9646C-3717-403E-AE82-BBDDA696DBE8}" srcOrd="5" destOrd="0" presId="urn:microsoft.com/office/officeart/2005/8/layout/vProcess5"/>
    <dgm:cxn modelId="{01F3FB61-6B9E-483C-BBA0-1FF7F8DF95A0}" type="presParOf" srcId="{95E652DF-9539-4D85-BB2C-251041CF2AC5}" destId="{BA8DC860-8559-43A3-A0A6-E6FB3F78CA15}" srcOrd="6" destOrd="0" presId="urn:microsoft.com/office/officeart/2005/8/layout/vProcess5"/>
    <dgm:cxn modelId="{A9512D4F-C42F-4911-A4E6-F59A17D2CFCC}" type="presParOf" srcId="{95E652DF-9539-4D85-BB2C-251041CF2AC5}" destId="{66A1FDD9-616F-4ED3-BC04-3A6363DE6841}" srcOrd="7" destOrd="0" presId="urn:microsoft.com/office/officeart/2005/8/layout/vProcess5"/>
    <dgm:cxn modelId="{47823851-D603-486F-909B-B53F32E7C453}" type="presParOf" srcId="{95E652DF-9539-4D85-BB2C-251041CF2AC5}" destId="{5E4B0916-4337-4464-9E64-1861321B1C0F}" srcOrd="8" destOrd="0" presId="urn:microsoft.com/office/officeart/2005/8/layout/vProcess5"/>
    <dgm:cxn modelId="{B977F6FC-B511-4FCA-B290-70AAAD702649}" type="presParOf" srcId="{95E652DF-9539-4D85-BB2C-251041CF2AC5}" destId="{C8CFE57E-9C3C-4EF3-8CE2-5AB5E304546E}" srcOrd="9" destOrd="0" presId="urn:microsoft.com/office/officeart/2005/8/layout/vProcess5"/>
    <dgm:cxn modelId="{5F64309F-7CED-458B-954D-28DE56ABBF5E}" type="presParOf" srcId="{95E652DF-9539-4D85-BB2C-251041CF2AC5}" destId="{E32EA278-D150-4DD5-942B-3CDEF70B0948}" srcOrd="10" destOrd="0" presId="urn:microsoft.com/office/officeart/2005/8/layout/vProcess5"/>
    <dgm:cxn modelId="{D1B165A0-64C4-4565-9090-5C6D05087DA1}" type="presParOf" srcId="{95E652DF-9539-4D85-BB2C-251041CF2AC5}" destId="{105B384C-CE6B-48FB-9F05-8D1A1A03C756}"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BEB57BA-82A1-4011-89B9-FD1C0FD6230F}" type="doc">
      <dgm:prSet loTypeId="urn:microsoft.com/office/officeart/2005/8/layout/hierarchy1" loCatId="hierarchy" qsTypeId="urn:microsoft.com/office/officeart/2005/8/quickstyle/simple2" qsCatId="simple" csTypeId="urn:microsoft.com/office/officeart/2005/8/colors/accent2_2" csCatId="accent2"/>
      <dgm:spPr/>
      <dgm:t>
        <a:bodyPr/>
        <a:lstStyle/>
        <a:p>
          <a:endParaRPr lang="en-US"/>
        </a:p>
      </dgm:t>
    </dgm:pt>
    <dgm:pt modelId="{2D4473AE-7CCE-43E3-9BCB-C39A8C07BD2C}">
      <dgm:prSet/>
      <dgm:spPr/>
      <dgm:t>
        <a:bodyPr/>
        <a:lstStyle/>
        <a:p>
          <a:r>
            <a:rPr lang="en-US"/>
            <a:t>The hotel's online presence is an integral part of its digital marketing strategy, and as such, it must be regularly maintained.</a:t>
          </a:r>
        </a:p>
      </dgm:t>
    </dgm:pt>
    <dgm:pt modelId="{3D4A369F-2A68-40AE-9FBF-9965C9A67E0A}" type="parTrans" cxnId="{C2FC1A79-BA17-4210-BC99-941710127005}">
      <dgm:prSet/>
      <dgm:spPr/>
      <dgm:t>
        <a:bodyPr/>
        <a:lstStyle/>
        <a:p>
          <a:endParaRPr lang="en-US"/>
        </a:p>
      </dgm:t>
    </dgm:pt>
    <dgm:pt modelId="{61B8C84F-1362-4446-B4C7-FBF419FECD66}" type="sibTrans" cxnId="{C2FC1A79-BA17-4210-BC99-941710127005}">
      <dgm:prSet/>
      <dgm:spPr/>
      <dgm:t>
        <a:bodyPr/>
        <a:lstStyle/>
        <a:p>
          <a:endParaRPr lang="en-US"/>
        </a:p>
      </dgm:t>
    </dgm:pt>
    <dgm:pt modelId="{E43AAEF0-FD9A-4F7D-8B17-135A3A74A780}">
      <dgm:prSet/>
      <dgm:spPr/>
      <dgm:t>
        <a:bodyPr/>
        <a:lstStyle/>
        <a:p>
          <a:r>
            <a:rPr lang="en-US"/>
            <a:t>Search engines like Google, Twitter, and Yahoo are included in this overview's list of social networking websites.</a:t>
          </a:r>
        </a:p>
      </dgm:t>
    </dgm:pt>
    <dgm:pt modelId="{F76BEB7E-08A0-4E26-B3A4-45D16661D5CA}" type="parTrans" cxnId="{514F4E3F-1CB1-4CC4-B9AC-7E3231B5A818}">
      <dgm:prSet/>
      <dgm:spPr/>
      <dgm:t>
        <a:bodyPr/>
        <a:lstStyle/>
        <a:p>
          <a:endParaRPr lang="en-US"/>
        </a:p>
      </dgm:t>
    </dgm:pt>
    <dgm:pt modelId="{136516AD-028C-4D78-90C8-1DE189F1E3DE}" type="sibTrans" cxnId="{514F4E3F-1CB1-4CC4-B9AC-7E3231B5A818}">
      <dgm:prSet/>
      <dgm:spPr/>
      <dgm:t>
        <a:bodyPr/>
        <a:lstStyle/>
        <a:p>
          <a:endParaRPr lang="en-US"/>
        </a:p>
      </dgm:t>
    </dgm:pt>
    <dgm:pt modelId="{B549D85E-E219-41A8-8571-F46879624662}" type="pres">
      <dgm:prSet presAssocID="{7BEB57BA-82A1-4011-89B9-FD1C0FD6230F}" presName="hierChild1" presStyleCnt="0">
        <dgm:presLayoutVars>
          <dgm:chPref val="1"/>
          <dgm:dir/>
          <dgm:animOne val="branch"/>
          <dgm:animLvl val="lvl"/>
          <dgm:resizeHandles/>
        </dgm:presLayoutVars>
      </dgm:prSet>
      <dgm:spPr/>
    </dgm:pt>
    <dgm:pt modelId="{BBA4135D-E292-4B5F-9311-3F7C9757FD78}" type="pres">
      <dgm:prSet presAssocID="{2D4473AE-7CCE-43E3-9BCB-C39A8C07BD2C}" presName="hierRoot1" presStyleCnt="0"/>
      <dgm:spPr/>
    </dgm:pt>
    <dgm:pt modelId="{1E944C68-EF08-4F62-AEF8-0FCAF24B4E95}" type="pres">
      <dgm:prSet presAssocID="{2D4473AE-7CCE-43E3-9BCB-C39A8C07BD2C}" presName="composite" presStyleCnt="0"/>
      <dgm:spPr/>
    </dgm:pt>
    <dgm:pt modelId="{3B93160A-A901-4E8A-A7D9-6EEC4CBDF1C1}" type="pres">
      <dgm:prSet presAssocID="{2D4473AE-7CCE-43E3-9BCB-C39A8C07BD2C}" presName="background" presStyleLbl="node0" presStyleIdx="0" presStyleCnt="2"/>
      <dgm:spPr/>
    </dgm:pt>
    <dgm:pt modelId="{D8FBD912-0326-4E56-91D9-416DF2D91BC4}" type="pres">
      <dgm:prSet presAssocID="{2D4473AE-7CCE-43E3-9BCB-C39A8C07BD2C}" presName="text" presStyleLbl="fgAcc0" presStyleIdx="0" presStyleCnt="2">
        <dgm:presLayoutVars>
          <dgm:chPref val="3"/>
        </dgm:presLayoutVars>
      </dgm:prSet>
      <dgm:spPr/>
    </dgm:pt>
    <dgm:pt modelId="{5825445A-2CE8-4419-AC72-37D5A16E0263}" type="pres">
      <dgm:prSet presAssocID="{2D4473AE-7CCE-43E3-9BCB-C39A8C07BD2C}" presName="hierChild2" presStyleCnt="0"/>
      <dgm:spPr/>
    </dgm:pt>
    <dgm:pt modelId="{E13C63ED-6B03-4F22-9C1B-7D00AF998D5D}" type="pres">
      <dgm:prSet presAssocID="{E43AAEF0-FD9A-4F7D-8B17-135A3A74A780}" presName="hierRoot1" presStyleCnt="0"/>
      <dgm:spPr/>
    </dgm:pt>
    <dgm:pt modelId="{64207B4A-D61B-46F9-96FD-65D466CF19FC}" type="pres">
      <dgm:prSet presAssocID="{E43AAEF0-FD9A-4F7D-8B17-135A3A74A780}" presName="composite" presStyleCnt="0"/>
      <dgm:spPr/>
    </dgm:pt>
    <dgm:pt modelId="{6F9B569D-C61C-431D-9CEE-C788F569C0EA}" type="pres">
      <dgm:prSet presAssocID="{E43AAEF0-FD9A-4F7D-8B17-135A3A74A780}" presName="background" presStyleLbl="node0" presStyleIdx="1" presStyleCnt="2"/>
      <dgm:spPr/>
    </dgm:pt>
    <dgm:pt modelId="{5860EDA3-C4DE-46F5-A1EB-CD4876E73B47}" type="pres">
      <dgm:prSet presAssocID="{E43AAEF0-FD9A-4F7D-8B17-135A3A74A780}" presName="text" presStyleLbl="fgAcc0" presStyleIdx="1" presStyleCnt="2">
        <dgm:presLayoutVars>
          <dgm:chPref val="3"/>
        </dgm:presLayoutVars>
      </dgm:prSet>
      <dgm:spPr/>
    </dgm:pt>
    <dgm:pt modelId="{4994A7C4-A14E-46D1-8906-F3E4E127CC3A}" type="pres">
      <dgm:prSet presAssocID="{E43AAEF0-FD9A-4F7D-8B17-135A3A74A780}" presName="hierChild2" presStyleCnt="0"/>
      <dgm:spPr/>
    </dgm:pt>
  </dgm:ptLst>
  <dgm:cxnLst>
    <dgm:cxn modelId="{514F4E3F-1CB1-4CC4-B9AC-7E3231B5A818}" srcId="{7BEB57BA-82A1-4011-89B9-FD1C0FD6230F}" destId="{E43AAEF0-FD9A-4F7D-8B17-135A3A74A780}" srcOrd="1" destOrd="0" parTransId="{F76BEB7E-08A0-4E26-B3A4-45D16661D5CA}" sibTransId="{136516AD-028C-4D78-90C8-1DE189F1E3DE}"/>
    <dgm:cxn modelId="{796DF75E-2F2E-4C19-85DF-22A22C89BE4A}" type="presOf" srcId="{E43AAEF0-FD9A-4F7D-8B17-135A3A74A780}" destId="{5860EDA3-C4DE-46F5-A1EB-CD4876E73B47}" srcOrd="0" destOrd="0" presId="urn:microsoft.com/office/officeart/2005/8/layout/hierarchy1"/>
    <dgm:cxn modelId="{C2FC1A79-BA17-4210-BC99-941710127005}" srcId="{7BEB57BA-82A1-4011-89B9-FD1C0FD6230F}" destId="{2D4473AE-7CCE-43E3-9BCB-C39A8C07BD2C}" srcOrd="0" destOrd="0" parTransId="{3D4A369F-2A68-40AE-9FBF-9965C9A67E0A}" sibTransId="{61B8C84F-1362-4446-B4C7-FBF419FECD66}"/>
    <dgm:cxn modelId="{08E43DCD-703D-4177-8DD7-C1AFA53ABEAA}" type="presOf" srcId="{7BEB57BA-82A1-4011-89B9-FD1C0FD6230F}" destId="{B549D85E-E219-41A8-8571-F46879624662}" srcOrd="0" destOrd="0" presId="urn:microsoft.com/office/officeart/2005/8/layout/hierarchy1"/>
    <dgm:cxn modelId="{1782CAF5-C599-4BD9-A2CA-F119440365C6}" type="presOf" srcId="{2D4473AE-7CCE-43E3-9BCB-C39A8C07BD2C}" destId="{D8FBD912-0326-4E56-91D9-416DF2D91BC4}" srcOrd="0" destOrd="0" presId="urn:microsoft.com/office/officeart/2005/8/layout/hierarchy1"/>
    <dgm:cxn modelId="{EE59ADC3-A9E4-4B1C-B634-E3C5CC956447}" type="presParOf" srcId="{B549D85E-E219-41A8-8571-F46879624662}" destId="{BBA4135D-E292-4B5F-9311-3F7C9757FD78}" srcOrd="0" destOrd="0" presId="urn:microsoft.com/office/officeart/2005/8/layout/hierarchy1"/>
    <dgm:cxn modelId="{8CB6A16A-98DD-4860-B864-93BF3097178B}" type="presParOf" srcId="{BBA4135D-E292-4B5F-9311-3F7C9757FD78}" destId="{1E944C68-EF08-4F62-AEF8-0FCAF24B4E95}" srcOrd="0" destOrd="0" presId="urn:microsoft.com/office/officeart/2005/8/layout/hierarchy1"/>
    <dgm:cxn modelId="{89D57FC8-4815-42AE-9A61-982529E0D464}" type="presParOf" srcId="{1E944C68-EF08-4F62-AEF8-0FCAF24B4E95}" destId="{3B93160A-A901-4E8A-A7D9-6EEC4CBDF1C1}" srcOrd="0" destOrd="0" presId="urn:microsoft.com/office/officeart/2005/8/layout/hierarchy1"/>
    <dgm:cxn modelId="{B2F6E4DE-9D48-4C1B-9F6E-FA36C55F9B79}" type="presParOf" srcId="{1E944C68-EF08-4F62-AEF8-0FCAF24B4E95}" destId="{D8FBD912-0326-4E56-91D9-416DF2D91BC4}" srcOrd="1" destOrd="0" presId="urn:microsoft.com/office/officeart/2005/8/layout/hierarchy1"/>
    <dgm:cxn modelId="{BB48440F-ED81-4758-B157-DD832B71244F}" type="presParOf" srcId="{BBA4135D-E292-4B5F-9311-3F7C9757FD78}" destId="{5825445A-2CE8-4419-AC72-37D5A16E0263}" srcOrd="1" destOrd="0" presId="urn:microsoft.com/office/officeart/2005/8/layout/hierarchy1"/>
    <dgm:cxn modelId="{F79424AA-C203-4CAA-9943-AD94CC913E1A}" type="presParOf" srcId="{B549D85E-E219-41A8-8571-F46879624662}" destId="{E13C63ED-6B03-4F22-9C1B-7D00AF998D5D}" srcOrd="1" destOrd="0" presId="urn:microsoft.com/office/officeart/2005/8/layout/hierarchy1"/>
    <dgm:cxn modelId="{F6CF45B6-6CD9-4FDC-9344-8F590DEC3653}" type="presParOf" srcId="{E13C63ED-6B03-4F22-9C1B-7D00AF998D5D}" destId="{64207B4A-D61B-46F9-96FD-65D466CF19FC}" srcOrd="0" destOrd="0" presId="urn:microsoft.com/office/officeart/2005/8/layout/hierarchy1"/>
    <dgm:cxn modelId="{A3938048-4828-4A3E-8F8D-AA9A1A5683CA}" type="presParOf" srcId="{64207B4A-D61B-46F9-96FD-65D466CF19FC}" destId="{6F9B569D-C61C-431D-9CEE-C788F569C0EA}" srcOrd="0" destOrd="0" presId="urn:microsoft.com/office/officeart/2005/8/layout/hierarchy1"/>
    <dgm:cxn modelId="{6B492AAE-7C89-4D20-9827-775FEB2BC04F}" type="presParOf" srcId="{64207B4A-D61B-46F9-96FD-65D466CF19FC}" destId="{5860EDA3-C4DE-46F5-A1EB-CD4876E73B47}" srcOrd="1" destOrd="0" presId="urn:microsoft.com/office/officeart/2005/8/layout/hierarchy1"/>
    <dgm:cxn modelId="{82D1151E-11F9-463E-9062-84DAD6BEF859}" type="presParOf" srcId="{E13C63ED-6B03-4F22-9C1B-7D00AF998D5D}" destId="{4994A7C4-A14E-46D1-8906-F3E4E127CC3A}"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61366BC-4712-49B6-B724-1A3B0E122ACE}" type="doc">
      <dgm:prSet loTypeId="urn:microsoft.com/office/officeart/2018/5/layout/IconLeafLabelList" loCatId="icon" qsTypeId="urn:microsoft.com/office/officeart/2005/8/quickstyle/simple1" qsCatId="simple" csTypeId="urn:microsoft.com/office/officeart/2018/5/colors/Iconchunking_neutralicon_accent2_2" csCatId="accent2" phldr="1"/>
      <dgm:spPr/>
      <dgm:t>
        <a:bodyPr/>
        <a:lstStyle/>
        <a:p>
          <a:endParaRPr lang="en-US"/>
        </a:p>
      </dgm:t>
    </dgm:pt>
    <dgm:pt modelId="{1D1BE9FD-B7A4-4B1C-8D56-1FF73D95BB33}">
      <dgm:prSet/>
      <dgm:spPr/>
      <dgm:t>
        <a:bodyPr/>
        <a:lstStyle/>
        <a:p>
          <a:pPr>
            <a:lnSpc>
              <a:spcPct val="100000"/>
            </a:lnSpc>
            <a:defRPr cap="all"/>
          </a:pPr>
          <a:r>
            <a:rPr lang="en-US"/>
            <a:t>The organization strives for continuous improvement and sustainable growth to ensure the satisfaction of its clientele. </a:t>
          </a:r>
        </a:p>
      </dgm:t>
    </dgm:pt>
    <dgm:pt modelId="{494DCEB4-EEF4-4475-B030-FDCEFD093E5C}" type="parTrans" cxnId="{A1EB9433-56A8-465D-BC9F-271DF13E0164}">
      <dgm:prSet/>
      <dgm:spPr/>
      <dgm:t>
        <a:bodyPr/>
        <a:lstStyle/>
        <a:p>
          <a:endParaRPr lang="en-US"/>
        </a:p>
      </dgm:t>
    </dgm:pt>
    <dgm:pt modelId="{9C511BDD-5FC7-44AC-B8AF-E404E00EDB55}" type="sibTrans" cxnId="{A1EB9433-56A8-465D-BC9F-271DF13E0164}">
      <dgm:prSet/>
      <dgm:spPr/>
      <dgm:t>
        <a:bodyPr/>
        <a:lstStyle/>
        <a:p>
          <a:endParaRPr lang="en-US"/>
        </a:p>
      </dgm:t>
    </dgm:pt>
    <dgm:pt modelId="{F0D39291-1B68-4894-94AB-0BB6D700C08C}">
      <dgm:prSet/>
      <dgm:spPr/>
      <dgm:t>
        <a:bodyPr/>
        <a:lstStyle/>
        <a:p>
          <a:pPr>
            <a:lnSpc>
              <a:spcPct val="100000"/>
            </a:lnSpc>
            <a:defRPr cap="all"/>
          </a:pPr>
          <a:r>
            <a:rPr lang="en-US"/>
            <a:t>Social media marketing will help them to grab their customers in a better way.</a:t>
          </a:r>
        </a:p>
      </dgm:t>
    </dgm:pt>
    <dgm:pt modelId="{F833699A-C43A-4F27-8700-6CBB3688DB7B}" type="parTrans" cxnId="{D5617553-EC08-4EF1-B241-4F25F8610839}">
      <dgm:prSet/>
      <dgm:spPr/>
      <dgm:t>
        <a:bodyPr/>
        <a:lstStyle/>
        <a:p>
          <a:endParaRPr lang="en-US"/>
        </a:p>
      </dgm:t>
    </dgm:pt>
    <dgm:pt modelId="{2BD01F31-9BEC-4B97-8DAD-ECE7877225E1}" type="sibTrans" cxnId="{D5617553-EC08-4EF1-B241-4F25F8610839}">
      <dgm:prSet/>
      <dgm:spPr/>
      <dgm:t>
        <a:bodyPr/>
        <a:lstStyle/>
        <a:p>
          <a:endParaRPr lang="en-US"/>
        </a:p>
      </dgm:t>
    </dgm:pt>
    <dgm:pt modelId="{66050E6A-F21E-4885-A119-629E4C5C4D5B}" type="pres">
      <dgm:prSet presAssocID="{D61366BC-4712-49B6-B724-1A3B0E122ACE}" presName="root" presStyleCnt="0">
        <dgm:presLayoutVars>
          <dgm:dir/>
          <dgm:resizeHandles val="exact"/>
        </dgm:presLayoutVars>
      </dgm:prSet>
      <dgm:spPr/>
    </dgm:pt>
    <dgm:pt modelId="{1B62FCE7-299A-4EDF-B5EA-A3567F935FB8}" type="pres">
      <dgm:prSet presAssocID="{1D1BE9FD-B7A4-4B1C-8D56-1FF73D95BB33}" presName="compNode" presStyleCnt="0"/>
      <dgm:spPr/>
    </dgm:pt>
    <dgm:pt modelId="{710ED553-1C8D-4800-838A-9FFBB43F31EA}" type="pres">
      <dgm:prSet presAssocID="{1D1BE9FD-B7A4-4B1C-8D56-1FF73D95BB33}" presName="iconBgRect" presStyleLbl="bgShp" presStyleIdx="0" presStyleCnt="2"/>
      <dgm:spPr>
        <a:prstGeom prst="round2DiagRect">
          <a:avLst>
            <a:gd name="adj1" fmla="val 29727"/>
            <a:gd name="adj2" fmla="val 0"/>
          </a:avLst>
        </a:prstGeom>
      </dgm:spPr>
    </dgm:pt>
    <dgm:pt modelId="{6D3F66B8-6B02-49E9-B585-C18D924F32C2}" type="pres">
      <dgm:prSet presAssocID="{1D1BE9FD-B7A4-4B1C-8D56-1FF73D95BB3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1FE6E68B-22B0-4CC0-BC36-B4BF8A1C87CC}" type="pres">
      <dgm:prSet presAssocID="{1D1BE9FD-B7A4-4B1C-8D56-1FF73D95BB33}" presName="spaceRect" presStyleCnt="0"/>
      <dgm:spPr/>
    </dgm:pt>
    <dgm:pt modelId="{142C7E11-AFDA-4411-8712-DAEECF4D68AC}" type="pres">
      <dgm:prSet presAssocID="{1D1BE9FD-B7A4-4B1C-8D56-1FF73D95BB33}" presName="textRect" presStyleLbl="revTx" presStyleIdx="0" presStyleCnt="2">
        <dgm:presLayoutVars>
          <dgm:chMax val="1"/>
          <dgm:chPref val="1"/>
        </dgm:presLayoutVars>
      </dgm:prSet>
      <dgm:spPr/>
    </dgm:pt>
    <dgm:pt modelId="{927B31D3-FA67-4854-9C23-2C4CA4603A84}" type="pres">
      <dgm:prSet presAssocID="{9C511BDD-5FC7-44AC-B8AF-E404E00EDB55}" presName="sibTrans" presStyleCnt="0"/>
      <dgm:spPr/>
    </dgm:pt>
    <dgm:pt modelId="{8DB235C4-6597-4688-BD1B-CCFAA829F134}" type="pres">
      <dgm:prSet presAssocID="{F0D39291-1B68-4894-94AB-0BB6D700C08C}" presName="compNode" presStyleCnt="0"/>
      <dgm:spPr/>
    </dgm:pt>
    <dgm:pt modelId="{8CDD8A6C-8CDF-49B6-8FA8-D27231777FAB}" type="pres">
      <dgm:prSet presAssocID="{F0D39291-1B68-4894-94AB-0BB6D700C08C}" presName="iconBgRect" presStyleLbl="bgShp" presStyleIdx="1" presStyleCnt="2"/>
      <dgm:spPr>
        <a:prstGeom prst="round2DiagRect">
          <a:avLst>
            <a:gd name="adj1" fmla="val 29727"/>
            <a:gd name="adj2" fmla="val 0"/>
          </a:avLst>
        </a:prstGeom>
      </dgm:spPr>
    </dgm:pt>
    <dgm:pt modelId="{0A271717-569C-4913-AAED-2C47C40BBF8E}" type="pres">
      <dgm:prSet presAssocID="{F0D39291-1B68-4894-94AB-0BB6D700C08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rketing"/>
        </a:ext>
      </dgm:extLst>
    </dgm:pt>
    <dgm:pt modelId="{F92E6C14-A780-4B7F-AA80-2F9E6109A12C}" type="pres">
      <dgm:prSet presAssocID="{F0D39291-1B68-4894-94AB-0BB6D700C08C}" presName="spaceRect" presStyleCnt="0"/>
      <dgm:spPr/>
    </dgm:pt>
    <dgm:pt modelId="{AD6F5FFD-2CA1-4F8B-9CBA-E9EDD833CDEF}" type="pres">
      <dgm:prSet presAssocID="{F0D39291-1B68-4894-94AB-0BB6D700C08C}" presName="textRect" presStyleLbl="revTx" presStyleIdx="1" presStyleCnt="2">
        <dgm:presLayoutVars>
          <dgm:chMax val="1"/>
          <dgm:chPref val="1"/>
        </dgm:presLayoutVars>
      </dgm:prSet>
      <dgm:spPr/>
    </dgm:pt>
  </dgm:ptLst>
  <dgm:cxnLst>
    <dgm:cxn modelId="{A1EB9433-56A8-465D-BC9F-271DF13E0164}" srcId="{D61366BC-4712-49B6-B724-1A3B0E122ACE}" destId="{1D1BE9FD-B7A4-4B1C-8D56-1FF73D95BB33}" srcOrd="0" destOrd="0" parTransId="{494DCEB4-EEF4-4475-B030-FDCEFD093E5C}" sibTransId="{9C511BDD-5FC7-44AC-B8AF-E404E00EDB55}"/>
    <dgm:cxn modelId="{D5617553-EC08-4EF1-B241-4F25F8610839}" srcId="{D61366BC-4712-49B6-B724-1A3B0E122ACE}" destId="{F0D39291-1B68-4894-94AB-0BB6D700C08C}" srcOrd="1" destOrd="0" parTransId="{F833699A-C43A-4F27-8700-6CBB3688DB7B}" sibTransId="{2BD01F31-9BEC-4B97-8DAD-ECE7877225E1}"/>
    <dgm:cxn modelId="{0A95306F-8740-4A00-8E88-036A010A3DBF}" type="presOf" srcId="{F0D39291-1B68-4894-94AB-0BB6D700C08C}" destId="{AD6F5FFD-2CA1-4F8B-9CBA-E9EDD833CDEF}" srcOrd="0" destOrd="0" presId="urn:microsoft.com/office/officeart/2018/5/layout/IconLeafLabelList"/>
    <dgm:cxn modelId="{13CDBF98-2ED7-41E7-8D67-047B499EB9DC}" type="presOf" srcId="{D61366BC-4712-49B6-B724-1A3B0E122ACE}" destId="{66050E6A-F21E-4885-A119-629E4C5C4D5B}" srcOrd="0" destOrd="0" presId="urn:microsoft.com/office/officeart/2018/5/layout/IconLeafLabelList"/>
    <dgm:cxn modelId="{FAEF19FC-1673-4E4E-96AF-91D2DBA3A9CA}" type="presOf" srcId="{1D1BE9FD-B7A4-4B1C-8D56-1FF73D95BB33}" destId="{142C7E11-AFDA-4411-8712-DAEECF4D68AC}" srcOrd="0" destOrd="0" presId="urn:microsoft.com/office/officeart/2018/5/layout/IconLeafLabelList"/>
    <dgm:cxn modelId="{7C3613B0-46EB-4944-AF07-C52DF938C1BA}" type="presParOf" srcId="{66050E6A-F21E-4885-A119-629E4C5C4D5B}" destId="{1B62FCE7-299A-4EDF-B5EA-A3567F935FB8}" srcOrd="0" destOrd="0" presId="urn:microsoft.com/office/officeart/2018/5/layout/IconLeafLabelList"/>
    <dgm:cxn modelId="{B36B14F7-CBC8-48CE-AD2B-2C9F993F2F6B}" type="presParOf" srcId="{1B62FCE7-299A-4EDF-B5EA-A3567F935FB8}" destId="{710ED553-1C8D-4800-838A-9FFBB43F31EA}" srcOrd="0" destOrd="0" presId="urn:microsoft.com/office/officeart/2018/5/layout/IconLeafLabelList"/>
    <dgm:cxn modelId="{7648D5AA-9B14-4355-96D0-B3F6E6536C7C}" type="presParOf" srcId="{1B62FCE7-299A-4EDF-B5EA-A3567F935FB8}" destId="{6D3F66B8-6B02-49E9-B585-C18D924F32C2}" srcOrd="1" destOrd="0" presId="urn:microsoft.com/office/officeart/2018/5/layout/IconLeafLabelList"/>
    <dgm:cxn modelId="{86DB72F4-782A-43CB-BAAD-12F144D3FA17}" type="presParOf" srcId="{1B62FCE7-299A-4EDF-B5EA-A3567F935FB8}" destId="{1FE6E68B-22B0-4CC0-BC36-B4BF8A1C87CC}" srcOrd="2" destOrd="0" presId="urn:microsoft.com/office/officeart/2018/5/layout/IconLeafLabelList"/>
    <dgm:cxn modelId="{294B8BA0-B057-4377-844A-851466F31C07}" type="presParOf" srcId="{1B62FCE7-299A-4EDF-B5EA-A3567F935FB8}" destId="{142C7E11-AFDA-4411-8712-DAEECF4D68AC}" srcOrd="3" destOrd="0" presId="urn:microsoft.com/office/officeart/2018/5/layout/IconLeafLabelList"/>
    <dgm:cxn modelId="{F3A10B2B-35BA-43CF-90A3-70E91AD20241}" type="presParOf" srcId="{66050E6A-F21E-4885-A119-629E4C5C4D5B}" destId="{927B31D3-FA67-4854-9C23-2C4CA4603A84}" srcOrd="1" destOrd="0" presId="urn:microsoft.com/office/officeart/2018/5/layout/IconLeafLabelList"/>
    <dgm:cxn modelId="{FF387424-6B4E-4146-A240-E884C371B6DC}" type="presParOf" srcId="{66050E6A-F21E-4885-A119-629E4C5C4D5B}" destId="{8DB235C4-6597-4688-BD1B-CCFAA829F134}" srcOrd="2" destOrd="0" presId="urn:microsoft.com/office/officeart/2018/5/layout/IconLeafLabelList"/>
    <dgm:cxn modelId="{03231332-D19B-4F21-96DD-D92D7F445B71}" type="presParOf" srcId="{8DB235C4-6597-4688-BD1B-CCFAA829F134}" destId="{8CDD8A6C-8CDF-49B6-8FA8-D27231777FAB}" srcOrd="0" destOrd="0" presId="urn:microsoft.com/office/officeart/2018/5/layout/IconLeafLabelList"/>
    <dgm:cxn modelId="{4CC248F4-C31E-4059-983E-08D01F1BDCC1}" type="presParOf" srcId="{8DB235C4-6597-4688-BD1B-CCFAA829F134}" destId="{0A271717-569C-4913-AAED-2C47C40BBF8E}" srcOrd="1" destOrd="0" presId="urn:microsoft.com/office/officeart/2018/5/layout/IconLeafLabelList"/>
    <dgm:cxn modelId="{54E37382-F6BE-4B2F-922F-919942FCE351}" type="presParOf" srcId="{8DB235C4-6597-4688-BD1B-CCFAA829F134}" destId="{F92E6C14-A780-4B7F-AA80-2F9E6109A12C}" srcOrd="2" destOrd="0" presId="urn:microsoft.com/office/officeart/2018/5/layout/IconLeafLabelList"/>
    <dgm:cxn modelId="{F8735817-9B52-4AF3-ACEB-87544022BCF5}" type="presParOf" srcId="{8DB235C4-6597-4688-BD1B-CCFAA829F134}" destId="{AD6F5FFD-2CA1-4F8B-9CBA-E9EDD833CDEF}"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EDCFF0-78FB-44E5-8502-205A08C0A852}">
      <dsp:nvSpPr>
        <dsp:cNvPr id="0" name=""/>
        <dsp:cNvSpPr/>
      </dsp:nvSpPr>
      <dsp:spPr>
        <a:xfrm>
          <a:off x="1227204" y="2712"/>
          <a:ext cx="3498095" cy="209885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dirty="0"/>
            <a:t>Strength</a:t>
          </a:r>
        </a:p>
        <a:p>
          <a:pPr marL="0" lvl="0" indent="0" algn="l" defTabSz="666750">
            <a:lnSpc>
              <a:spcPct val="90000"/>
            </a:lnSpc>
            <a:spcBef>
              <a:spcPct val="0"/>
            </a:spcBef>
            <a:spcAft>
              <a:spcPct val="35000"/>
            </a:spcAft>
            <a:buNone/>
          </a:pPr>
          <a:r>
            <a:rPr lang="en-US" sz="1500" kern="1200" dirty="0"/>
            <a:t>Placement judiciously</a:t>
          </a:r>
        </a:p>
        <a:p>
          <a:pPr marL="0" lvl="0" indent="0" algn="l" defTabSz="666750">
            <a:lnSpc>
              <a:spcPct val="90000"/>
            </a:lnSpc>
            <a:spcBef>
              <a:spcPct val="0"/>
            </a:spcBef>
            <a:spcAft>
              <a:spcPct val="35000"/>
            </a:spcAft>
            <a:buNone/>
          </a:pPr>
          <a:r>
            <a:rPr lang="en-US" sz="1500" kern="1200" dirty="0"/>
            <a:t>Skillsets of the Staff</a:t>
          </a:r>
        </a:p>
        <a:p>
          <a:pPr marL="0" lvl="0" indent="0" algn="l" defTabSz="666750">
            <a:lnSpc>
              <a:spcPct val="90000"/>
            </a:lnSpc>
            <a:spcBef>
              <a:spcPct val="0"/>
            </a:spcBef>
            <a:spcAft>
              <a:spcPct val="35000"/>
            </a:spcAft>
            <a:buNone/>
          </a:pPr>
          <a:r>
            <a:rPr lang="en-US" sz="1500" kern="1200" dirty="0"/>
            <a:t>Participants must be able to put their faith in one another</a:t>
          </a:r>
        </a:p>
        <a:p>
          <a:pPr marL="0" lvl="0" indent="0" algn="l" defTabSz="666750">
            <a:lnSpc>
              <a:spcPct val="90000"/>
            </a:lnSpc>
            <a:spcBef>
              <a:spcPct val="0"/>
            </a:spcBef>
            <a:spcAft>
              <a:spcPct val="35000"/>
            </a:spcAft>
            <a:buNone/>
          </a:pPr>
          <a:r>
            <a:rPr lang="en-US" sz="1500" kern="1200" dirty="0"/>
            <a:t>Visitors' feedback, among other sources</a:t>
          </a:r>
        </a:p>
        <a:p>
          <a:pPr marL="0" lvl="0" indent="0" algn="ctr" defTabSz="666750">
            <a:lnSpc>
              <a:spcPct val="90000"/>
            </a:lnSpc>
            <a:spcBef>
              <a:spcPct val="0"/>
            </a:spcBef>
            <a:spcAft>
              <a:spcPct val="35000"/>
            </a:spcAft>
            <a:buNone/>
          </a:pPr>
          <a:endParaRPr lang="en-US" sz="1500" kern="1200" dirty="0"/>
        </a:p>
      </dsp:txBody>
      <dsp:txXfrm>
        <a:off x="1227204" y="2712"/>
        <a:ext cx="3498095" cy="2098857"/>
      </dsp:txXfrm>
    </dsp:sp>
    <dsp:sp modelId="{B50D2451-86D7-4053-AEA2-7C95F1A1ED1A}">
      <dsp:nvSpPr>
        <dsp:cNvPr id="0" name=""/>
        <dsp:cNvSpPr/>
      </dsp:nvSpPr>
      <dsp:spPr>
        <a:xfrm>
          <a:off x="5075109" y="2712"/>
          <a:ext cx="3498095" cy="209885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dirty="0"/>
            <a:t>Weakness</a:t>
          </a:r>
        </a:p>
        <a:p>
          <a:pPr marL="0" lvl="0" indent="0" algn="l" defTabSz="666750">
            <a:lnSpc>
              <a:spcPct val="90000"/>
            </a:lnSpc>
            <a:spcBef>
              <a:spcPct val="0"/>
            </a:spcBef>
            <a:spcAft>
              <a:spcPct val="35000"/>
            </a:spcAft>
            <a:buNone/>
          </a:pPr>
          <a:r>
            <a:rPr lang="en-US" sz="1500" kern="1200" dirty="0"/>
            <a:t>Disclosing the facts</a:t>
          </a:r>
        </a:p>
        <a:p>
          <a:pPr marL="0" lvl="0" indent="0" algn="l" defTabSz="666750">
            <a:lnSpc>
              <a:spcPct val="90000"/>
            </a:lnSpc>
            <a:spcBef>
              <a:spcPct val="0"/>
            </a:spcBef>
            <a:spcAft>
              <a:spcPct val="35000"/>
            </a:spcAft>
            <a:buNone/>
          </a:pPr>
          <a:r>
            <a:rPr lang="en-US" sz="1500" kern="1200" dirty="0"/>
            <a:t>There are new demands</a:t>
          </a:r>
        </a:p>
        <a:p>
          <a:pPr marL="0" lvl="0" indent="0" algn="l" defTabSz="666750">
            <a:lnSpc>
              <a:spcPct val="90000"/>
            </a:lnSpc>
            <a:spcBef>
              <a:spcPct val="0"/>
            </a:spcBef>
            <a:spcAft>
              <a:spcPct val="35000"/>
            </a:spcAft>
            <a:buNone/>
          </a:pPr>
          <a:r>
            <a:rPr lang="en-US" sz="1500" kern="1200" dirty="0"/>
            <a:t>Preserving the brand's reputation</a:t>
          </a:r>
        </a:p>
        <a:p>
          <a:pPr marL="0" lvl="0" indent="0" algn="ctr" defTabSz="666750">
            <a:lnSpc>
              <a:spcPct val="90000"/>
            </a:lnSpc>
            <a:spcBef>
              <a:spcPct val="0"/>
            </a:spcBef>
            <a:spcAft>
              <a:spcPct val="35000"/>
            </a:spcAft>
            <a:buNone/>
          </a:pPr>
          <a:endParaRPr lang="en-US" sz="1500" kern="1200" dirty="0"/>
        </a:p>
      </dsp:txBody>
      <dsp:txXfrm>
        <a:off x="5075109" y="2712"/>
        <a:ext cx="3498095" cy="2098857"/>
      </dsp:txXfrm>
    </dsp:sp>
    <dsp:sp modelId="{15A1A106-7C77-46EB-9665-663A0DCA27FC}">
      <dsp:nvSpPr>
        <dsp:cNvPr id="0" name=""/>
        <dsp:cNvSpPr/>
      </dsp:nvSpPr>
      <dsp:spPr>
        <a:xfrm>
          <a:off x="1227204" y="2451379"/>
          <a:ext cx="3498095" cy="209885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dirty="0"/>
            <a:t>Opportunities</a:t>
          </a:r>
        </a:p>
        <a:p>
          <a:pPr marL="0" lvl="0" indent="0" algn="l" defTabSz="666750">
            <a:lnSpc>
              <a:spcPct val="90000"/>
            </a:lnSpc>
            <a:spcBef>
              <a:spcPct val="0"/>
            </a:spcBef>
            <a:spcAft>
              <a:spcPct val="35000"/>
            </a:spcAft>
            <a:buNone/>
          </a:pPr>
          <a:r>
            <a:rPr lang="en-US" sz="1500" kern="1200" dirty="0"/>
            <a:t>The demand for opulence is on the rise</a:t>
          </a:r>
        </a:p>
        <a:p>
          <a:pPr marL="0" lvl="0" indent="0" algn="l" defTabSz="666750">
            <a:lnSpc>
              <a:spcPct val="90000"/>
            </a:lnSpc>
            <a:spcBef>
              <a:spcPct val="0"/>
            </a:spcBef>
            <a:spcAft>
              <a:spcPct val="35000"/>
            </a:spcAft>
            <a:buNone/>
          </a:pPr>
          <a:r>
            <a:rPr lang="en-US" sz="1500" kern="1200" dirty="0"/>
            <a:t>The global tourism market is booming</a:t>
          </a:r>
        </a:p>
        <a:p>
          <a:pPr marL="0" lvl="0" indent="0" algn="l" defTabSz="666750">
            <a:lnSpc>
              <a:spcPct val="90000"/>
            </a:lnSpc>
            <a:spcBef>
              <a:spcPct val="0"/>
            </a:spcBef>
            <a:spcAft>
              <a:spcPct val="35000"/>
            </a:spcAft>
            <a:buNone/>
          </a:pPr>
          <a:r>
            <a:rPr lang="en-US" sz="1500" kern="1200" dirty="0"/>
            <a:t>Those in need of new vacation destinations</a:t>
          </a:r>
        </a:p>
        <a:p>
          <a:pPr marL="0" lvl="0" indent="0" algn="ctr" defTabSz="666750">
            <a:lnSpc>
              <a:spcPct val="90000"/>
            </a:lnSpc>
            <a:spcBef>
              <a:spcPct val="0"/>
            </a:spcBef>
            <a:spcAft>
              <a:spcPct val="35000"/>
            </a:spcAft>
            <a:buNone/>
          </a:pPr>
          <a:endParaRPr lang="en-US" sz="1500" kern="1200" dirty="0"/>
        </a:p>
      </dsp:txBody>
      <dsp:txXfrm>
        <a:off x="1227204" y="2451379"/>
        <a:ext cx="3498095" cy="2098857"/>
      </dsp:txXfrm>
    </dsp:sp>
    <dsp:sp modelId="{F77BCF92-4739-4D27-AA2A-A7849A6CE7D4}">
      <dsp:nvSpPr>
        <dsp:cNvPr id="0" name=""/>
        <dsp:cNvSpPr/>
      </dsp:nvSpPr>
      <dsp:spPr>
        <a:xfrm>
          <a:off x="5075109" y="2451379"/>
          <a:ext cx="3498095" cy="209885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dirty="0"/>
            <a:t>Threats</a:t>
          </a:r>
        </a:p>
        <a:p>
          <a:pPr marL="0" lvl="0" indent="0" algn="l" defTabSz="666750">
            <a:lnSpc>
              <a:spcPct val="90000"/>
            </a:lnSpc>
            <a:spcBef>
              <a:spcPct val="0"/>
            </a:spcBef>
            <a:spcAft>
              <a:spcPct val="35000"/>
            </a:spcAft>
            <a:buNone/>
          </a:pPr>
          <a:r>
            <a:rPr lang="en-US" sz="1500" kern="1200" dirty="0"/>
            <a:t>Competition</a:t>
          </a:r>
        </a:p>
        <a:p>
          <a:pPr marL="0" lvl="0" indent="0" algn="l" defTabSz="666750">
            <a:lnSpc>
              <a:spcPct val="90000"/>
            </a:lnSpc>
            <a:spcBef>
              <a:spcPct val="0"/>
            </a:spcBef>
            <a:spcAft>
              <a:spcPct val="35000"/>
            </a:spcAft>
            <a:buNone/>
          </a:pPr>
          <a:r>
            <a:rPr lang="en-US" sz="1500" kern="1200" dirty="0"/>
            <a:t>Rising expenses in running a hotel have an indirect impact on room pricing.</a:t>
          </a:r>
        </a:p>
        <a:p>
          <a:pPr marL="0" lvl="0" indent="0" algn="l" defTabSz="666750">
            <a:lnSpc>
              <a:spcPct val="90000"/>
            </a:lnSpc>
            <a:spcBef>
              <a:spcPct val="0"/>
            </a:spcBef>
            <a:spcAft>
              <a:spcPct val="35000"/>
            </a:spcAft>
            <a:buNone/>
          </a:pPr>
          <a:r>
            <a:rPr lang="en-US" sz="1500" kern="1200" dirty="0"/>
            <a:t>Natural disasters and terrorist attacks</a:t>
          </a:r>
        </a:p>
        <a:p>
          <a:pPr marL="0" lvl="0" indent="0" algn="ctr" defTabSz="666750">
            <a:lnSpc>
              <a:spcPct val="90000"/>
            </a:lnSpc>
            <a:spcBef>
              <a:spcPct val="0"/>
            </a:spcBef>
            <a:spcAft>
              <a:spcPct val="35000"/>
            </a:spcAft>
            <a:buNone/>
          </a:pPr>
          <a:endParaRPr lang="en-US" sz="1500" kern="1200" dirty="0"/>
        </a:p>
      </dsp:txBody>
      <dsp:txXfrm>
        <a:off x="5075109" y="2451379"/>
        <a:ext cx="3498095" cy="20988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E4AB2E-C72A-4178-A407-C2F3A84D58A3}">
      <dsp:nvSpPr>
        <dsp:cNvPr id="0" name=""/>
        <dsp:cNvSpPr/>
      </dsp:nvSpPr>
      <dsp:spPr>
        <a:xfrm>
          <a:off x="0" y="1860"/>
          <a:ext cx="4991103"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1C38620-44B4-4B92-8AE7-0806FE4C4F2D}">
      <dsp:nvSpPr>
        <dsp:cNvPr id="0" name=""/>
        <dsp:cNvSpPr/>
      </dsp:nvSpPr>
      <dsp:spPr>
        <a:xfrm>
          <a:off x="0" y="1860"/>
          <a:ext cx="4991103" cy="6343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Political Factors</a:t>
          </a:r>
        </a:p>
      </dsp:txBody>
      <dsp:txXfrm>
        <a:off x="0" y="1860"/>
        <a:ext cx="4991103" cy="634379"/>
      </dsp:txXfrm>
    </dsp:sp>
    <dsp:sp modelId="{B9B9B90B-8703-454F-8C99-23EC31B07D8C}">
      <dsp:nvSpPr>
        <dsp:cNvPr id="0" name=""/>
        <dsp:cNvSpPr/>
      </dsp:nvSpPr>
      <dsp:spPr>
        <a:xfrm>
          <a:off x="0" y="636240"/>
          <a:ext cx="4991103"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E708C54-CDD8-4D5E-A979-057F1247EAC4}">
      <dsp:nvSpPr>
        <dsp:cNvPr id="0" name=""/>
        <dsp:cNvSpPr/>
      </dsp:nvSpPr>
      <dsp:spPr>
        <a:xfrm>
          <a:off x="0" y="636240"/>
          <a:ext cx="4991103" cy="6343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Economic Factors</a:t>
          </a:r>
        </a:p>
      </dsp:txBody>
      <dsp:txXfrm>
        <a:off x="0" y="636240"/>
        <a:ext cx="4991103" cy="634379"/>
      </dsp:txXfrm>
    </dsp:sp>
    <dsp:sp modelId="{4DF5C3EA-F179-4B82-A939-F67A3C72D023}">
      <dsp:nvSpPr>
        <dsp:cNvPr id="0" name=""/>
        <dsp:cNvSpPr/>
      </dsp:nvSpPr>
      <dsp:spPr>
        <a:xfrm>
          <a:off x="0" y="1270619"/>
          <a:ext cx="4991103"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B1E191BF-7695-44C9-8D12-0FE5619EDFDF}">
      <dsp:nvSpPr>
        <dsp:cNvPr id="0" name=""/>
        <dsp:cNvSpPr/>
      </dsp:nvSpPr>
      <dsp:spPr>
        <a:xfrm>
          <a:off x="0" y="1270619"/>
          <a:ext cx="4991103" cy="6343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Social Factors</a:t>
          </a:r>
        </a:p>
      </dsp:txBody>
      <dsp:txXfrm>
        <a:off x="0" y="1270619"/>
        <a:ext cx="4991103" cy="634379"/>
      </dsp:txXfrm>
    </dsp:sp>
    <dsp:sp modelId="{13602639-1BF2-437C-924B-6BB18F80A71C}">
      <dsp:nvSpPr>
        <dsp:cNvPr id="0" name=""/>
        <dsp:cNvSpPr/>
      </dsp:nvSpPr>
      <dsp:spPr>
        <a:xfrm>
          <a:off x="0" y="1904999"/>
          <a:ext cx="4991103"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1004DF4-77D7-4BA8-BC2D-7C36B69057B3}">
      <dsp:nvSpPr>
        <dsp:cNvPr id="0" name=""/>
        <dsp:cNvSpPr/>
      </dsp:nvSpPr>
      <dsp:spPr>
        <a:xfrm>
          <a:off x="0" y="1904999"/>
          <a:ext cx="4991103" cy="6343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Technological Factors</a:t>
          </a:r>
        </a:p>
      </dsp:txBody>
      <dsp:txXfrm>
        <a:off x="0" y="1904999"/>
        <a:ext cx="4991103" cy="634379"/>
      </dsp:txXfrm>
    </dsp:sp>
    <dsp:sp modelId="{270A552F-0CAA-47E6-B32A-59CB554BD544}">
      <dsp:nvSpPr>
        <dsp:cNvPr id="0" name=""/>
        <dsp:cNvSpPr/>
      </dsp:nvSpPr>
      <dsp:spPr>
        <a:xfrm>
          <a:off x="0" y="2539379"/>
          <a:ext cx="4991103"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685DE5B-5E7F-45D4-9F35-D2E335C3A28E}">
      <dsp:nvSpPr>
        <dsp:cNvPr id="0" name=""/>
        <dsp:cNvSpPr/>
      </dsp:nvSpPr>
      <dsp:spPr>
        <a:xfrm>
          <a:off x="0" y="2539379"/>
          <a:ext cx="4991103" cy="6343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Environmental Factors</a:t>
          </a:r>
        </a:p>
      </dsp:txBody>
      <dsp:txXfrm>
        <a:off x="0" y="2539379"/>
        <a:ext cx="4991103" cy="634379"/>
      </dsp:txXfrm>
    </dsp:sp>
    <dsp:sp modelId="{885CE46C-0259-44E8-BE42-BC284E593EEB}">
      <dsp:nvSpPr>
        <dsp:cNvPr id="0" name=""/>
        <dsp:cNvSpPr/>
      </dsp:nvSpPr>
      <dsp:spPr>
        <a:xfrm>
          <a:off x="0" y="3173758"/>
          <a:ext cx="4991103"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1346A1A-8207-430F-ABD1-C9EE63D6D29E}">
      <dsp:nvSpPr>
        <dsp:cNvPr id="0" name=""/>
        <dsp:cNvSpPr/>
      </dsp:nvSpPr>
      <dsp:spPr>
        <a:xfrm>
          <a:off x="0" y="3173758"/>
          <a:ext cx="4991103" cy="6343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Legal Factors</a:t>
          </a:r>
        </a:p>
      </dsp:txBody>
      <dsp:txXfrm>
        <a:off x="0" y="3173758"/>
        <a:ext cx="4991103" cy="63437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E99037-4CE4-4084-AEEA-0279C913903A}">
      <dsp:nvSpPr>
        <dsp:cNvPr id="0" name=""/>
        <dsp:cNvSpPr/>
      </dsp:nvSpPr>
      <dsp:spPr>
        <a:xfrm>
          <a:off x="0" y="0"/>
          <a:ext cx="7920338" cy="929353"/>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Product: There are common spaces, banquet halls, conference rooms, gourmet cuisine, spas, transportation, and excursion planners. Use the app to check in, reserve a meeting room, or request valet service. The app may be connected to a guest's reward account.</a:t>
          </a:r>
        </a:p>
      </dsp:txBody>
      <dsp:txXfrm>
        <a:off x="27220" y="27220"/>
        <a:ext cx="6838962" cy="874913"/>
      </dsp:txXfrm>
    </dsp:sp>
    <dsp:sp modelId="{B9C83796-F72C-4BA0-B1AA-D938ADDC7B59}">
      <dsp:nvSpPr>
        <dsp:cNvPr id="0" name=""/>
        <dsp:cNvSpPr/>
      </dsp:nvSpPr>
      <dsp:spPr>
        <a:xfrm>
          <a:off x="663328" y="1098327"/>
          <a:ext cx="7920338" cy="929353"/>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Price: The luxurious services offered by Ritz-Carlton come at a hefty price. Despite maintaining its status as a social powerhouse, the company plans to increase the variety of goods it offers. </a:t>
          </a:r>
        </a:p>
      </dsp:txBody>
      <dsp:txXfrm>
        <a:off x="690548" y="1125547"/>
        <a:ext cx="6598490" cy="874913"/>
      </dsp:txXfrm>
    </dsp:sp>
    <dsp:sp modelId="{59222A06-1B41-4D09-9B76-FBFC4585548E}">
      <dsp:nvSpPr>
        <dsp:cNvPr id="0" name=""/>
        <dsp:cNvSpPr/>
      </dsp:nvSpPr>
      <dsp:spPr>
        <a:xfrm>
          <a:off x="1316756" y="2196654"/>
          <a:ext cx="7920338" cy="929353"/>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Place: The United States, India, China, Japan, Qatar, Morocco, Egypt, Spain, Great Britain, the United Kingdom, Mexico, Malaysia, and Malaysia. The launch location determines many of the choices made by the ship's crew. Their site selections center on airport proximity or neighborhood.</a:t>
          </a:r>
        </a:p>
      </dsp:txBody>
      <dsp:txXfrm>
        <a:off x="1343976" y="2223874"/>
        <a:ext cx="6608390" cy="874913"/>
      </dsp:txXfrm>
    </dsp:sp>
    <dsp:sp modelId="{892BA84C-9369-462D-B67B-40CBD2C09A1C}">
      <dsp:nvSpPr>
        <dsp:cNvPr id="0" name=""/>
        <dsp:cNvSpPr/>
      </dsp:nvSpPr>
      <dsp:spPr>
        <a:xfrm>
          <a:off x="1980084" y="3294982"/>
          <a:ext cx="7920338" cy="929353"/>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Promotion: The Ritz-Carlton hotel chain will advertise itself in online travel magazines by using clever sayings. One may get complimentary stays, updated rooms, and travel assistance all via the hotel's app.</a:t>
          </a:r>
        </a:p>
      </dsp:txBody>
      <dsp:txXfrm>
        <a:off x="2007304" y="3322202"/>
        <a:ext cx="6598490" cy="874913"/>
      </dsp:txXfrm>
    </dsp:sp>
    <dsp:sp modelId="{E0A9646C-3717-403E-AE82-BBDDA696DBE8}">
      <dsp:nvSpPr>
        <dsp:cNvPr id="0" name=""/>
        <dsp:cNvSpPr/>
      </dsp:nvSpPr>
      <dsp:spPr>
        <a:xfrm>
          <a:off x="7316258" y="711800"/>
          <a:ext cx="604080" cy="604080"/>
        </a:xfrm>
        <a:prstGeom prst="downArrow">
          <a:avLst>
            <a:gd name="adj1" fmla="val 55000"/>
            <a:gd name="adj2" fmla="val 45000"/>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452176" y="711800"/>
        <a:ext cx="332244" cy="454570"/>
      </dsp:txXfrm>
    </dsp:sp>
    <dsp:sp modelId="{BA8DC860-8559-43A3-A0A6-E6FB3F78CA15}">
      <dsp:nvSpPr>
        <dsp:cNvPr id="0" name=""/>
        <dsp:cNvSpPr/>
      </dsp:nvSpPr>
      <dsp:spPr>
        <a:xfrm>
          <a:off x="7979586" y="1810127"/>
          <a:ext cx="604080" cy="604080"/>
        </a:xfrm>
        <a:prstGeom prst="downArrow">
          <a:avLst>
            <a:gd name="adj1" fmla="val 55000"/>
            <a:gd name="adj2" fmla="val 45000"/>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115504" y="1810127"/>
        <a:ext cx="332244" cy="454570"/>
      </dsp:txXfrm>
    </dsp:sp>
    <dsp:sp modelId="{66A1FDD9-616F-4ED3-BC04-3A6363DE6841}">
      <dsp:nvSpPr>
        <dsp:cNvPr id="0" name=""/>
        <dsp:cNvSpPr/>
      </dsp:nvSpPr>
      <dsp:spPr>
        <a:xfrm>
          <a:off x="8633014" y="2908455"/>
          <a:ext cx="604080" cy="604080"/>
        </a:xfrm>
        <a:prstGeom prst="downArrow">
          <a:avLst>
            <a:gd name="adj1" fmla="val 55000"/>
            <a:gd name="adj2" fmla="val 45000"/>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768932" y="2908455"/>
        <a:ext cx="332244" cy="4545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93160A-A901-4E8A-A7D9-6EEC4CBDF1C1}">
      <dsp:nvSpPr>
        <dsp:cNvPr id="0" name=""/>
        <dsp:cNvSpPr/>
      </dsp:nvSpPr>
      <dsp:spPr>
        <a:xfrm>
          <a:off x="569" y="647072"/>
          <a:ext cx="1999412" cy="1269626"/>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D8FBD912-0326-4E56-91D9-416DF2D91BC4}">
      <dsp:nvSpPr>
        <dsp:cNvPr id="0" name=""/>
        <dsp:cNvSpPr/>
      </dsp:nvSpPr>
      <dsp:spPr>
        <a:xfrm>
          <a:off x="222726" y="858121"/>
          <a:ext cx="1999412" cy="1269626"/>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The hotel's online presence is an integral part of its digital marketing strategy, and as such, it must be regularly maintained.</a:t>
          </a:r>
        </a:p>
      </dsp:txBody>
      <dsp:txXfrm>
        <a:off x="259912" y="895307"/>
        <a:ext cx="1925040" cy="1195254"/>
      </dsp:txXfrm>
    </dsp:sp>
    <dsp:sp modelId="{6F9B569D-C61C-431D-9CEE-C788F569C0EA}">
      <dsp:nvSpPr>
        <dsp:cNvPr id="0" name=""/>
        <dsp:cNvSpPr/>
      </dsp:nvSpPr>
      <dsp:spPr>
        <a:xfrm>
          <a:off x="2444295" y="647072"/>
          <a:ext cx="1999412" cy="1269626"/>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5860EDA3-C4DE-46F5-A1EB-CD4876E73B47}">
      <dsp:nvSpPr>
        <dsp:cNvPr id="0" name=""/>
        <dsp:cNvSpPr/>
      </dsp:nvSpPr>
      <dsp:spPr>
        <a:xfrm>
          <a:off x="2666452" y="858121"/>
          <a:ext cx="1999412" cy="1269626"/>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Search engines like Google, Twitter, and Yahoo are included in this overview's list of social networking websites.</a:t>
          </a:r>
        </a:p>
      </dsp:txBody>
      <dsp:txXfrm>
        <a:off x="2703638" y="895307"/>
        <a:ext cx="1925040" cy="11952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0ED553-1C8D-4800-838A-9FFBB43F31EA}">
      <dsp:nvSpPr>
        <dsp:cNvPr id="0" name=""/>
        <dsp:cNvSpPr/>
      </dsp:nvSpPr>
      <dsp:spPr>
        <a:xfrm>
          <a:off x="425498" y="104910"/>
          <a:ext cx="1303875" cy="130387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3F66B8-6B02-49E9-B585-C18D924F32C2}">
      <dsp:nvSpPr>
        <dsp:cNvPr id="0" name=""/>
        <dsp:cNvSpPr/>
      </dsp:nvSpPr>
      <dsp:spPr>
        <a:xfrm>
          <a:off x="703373" y="382785"/>
          <a:ext cx="748125" cy="748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2C7E11-AFDA-4411-8712-DAEECF4D68AC}">
      <dsp:nvSpPr>
        <dsp:cNvPr id="0" name=""/>
        <dsp:cNvSpPr/>
      </dsp:nvSpPr>
      <dsp:spPr>
        <a:xfrm>
          <a:off x="8685" y="1814910"/>
          <a:ext cx="213750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The organization strives for continuous improvement and sustainable growth to ensure the satisfaction of its clientele. </a:t>
          </a:r>
        </a:p>
      </dsp:txBody>
      <dsp:txXfrm>
        <a:off x="8685" y="1814910"/>
        <a:ext cx="2137500" cy="855000"/>
      </dsp:txXfrm>
    </dsp:sp>
    <dsp:sp modelId="{8CDD8A6C-8CDF-49B6-8FA8-D27231777FAB}">
      <dsp:nvSpPr>
        <dsp:cNvPr id="0" name=""/>
        <dsp:cNvSpPr/>
      </dsp:nvSpPr>
      <dsp:spPr>
        <a:xfrm>
          <a:off x="2937060" y="104910"/>
          <a:ext cx="1303875" cy="130387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271717-569C-4913-AAED-2C47C40BBF8E}">
      <dsp:nvSpPr>
        <dsp:cNvPr id="0" name=""/>
        <dsp:cNvSpPr/>
      </dsp:nvSpPr>
      <dsp:spPr>
        <a:xfrm>
          <a:off x="3214935" y="382785"/>
          <a:ext cx="748125" cy="748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6F5FFD-2CA1-4F8B-9CBA-E9EDD833CDEF}">
      <dsp:nvSpPr>
        <dsp:cNvPr id="0" name=""/>
        <dsp:cNvSpPr/>
      </dsp:nvSpPr>
      <dsp:spPr>
        <a:xfrm>
          <a:off x="2520248" y="1814910"/>
          <a:ext cx="213750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Social media marketing will help them to grab their customers in a better way.</a:t>
          </a:r>
        </a:p>
      </dsp:txBody>
      <dsp:txXfrm>
        <a:off x="2520248" y="1814910"/>
        <a:ext cx="2137500" cy="85500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F0272C-8B0E-428A-AF17-43DA936666E9}" type="datetimeFigureOut">
              <a:rPr lang="en-US" smtClean="0"/>
              <a:t>3/7/23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95AC17-DC44-4576-B941-8229F39E82A5}" type="slidenum">
              <a:rPr lang="en-US" smtClean="0"/>
              <a:t>‹#›</a:t>
            </a:fld>
            <a:endParaRPr lang="en-US"/>
          </a:p>
        </p:txBody>
      </p:sp>
    </p:spTree>
    <p:extLst>
      <p:ext uri="{BB962C8B-B14F-4D97-AF65-F5344CB8AC3E}">
        <p14:creationId xmlns:p14="http://schemas.microsoft.com/office/powerpoint/2010/main" val="29379992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following is a SWOT analysis of the Ritz Carlton company to help illustrate the points:</a:t>
            </a:r>
          </a:p>
          <a:p>
            <a:r>
              <a:rPr lang="en-US"/>
              <a:t>Strength</a:t>
            </a:r>
          </a:p>
          <a:p>
            <a:r>
              <a:rPr lang="en-US"/>
              <a:t>•	Placement judiciously</a:t>
            </a:r>
          </a:p>
          <a:p>
            <a:r>
              <a:rPr lang="en-US"/>
              <a:t>•	Skillsets of the Staff</a:t>
            </a:r>
          </a:p>
          <a:p>
            <a:r>
              <a:rPr lang="en-US"/>
              <a:t>•	Participants must be able to put their faith in one another</a:t>
            </a:r>
          </a:p>
          <a:p>
            <a:r>
              <a:rPr lang="en-US"/>
              <a:t>•	Visitors' feedback, among other sources</a:t>
            </a:r>
          </a:p>
          <a:p>
            <a:r>
              <a:rPr lang="en-US"/>
              <a:t>Weakness</a:t>
            </a:r>
          </a:p>
          <a:p>
            <a:r>
              <a:rPr lang="en-US"/>
              <a:t>•	Disclosing the facts</a:t>
            </a:r>
          </a:p>
          <a:p>
            <a:r>
              <a:rPr lang="en-US"/>
              <a:t>•	There are new demands</a:t>
            </a:r>
          </a:p>
          <a:p>
            <a:r>
              <a:rPr lang="en-US"/>
              <a:t>•	Preserving the brand's reputation</a:t>
            </a:r>
          </a:p>
          <a:p>
            <a:r>
              <a:rPr lang="en-US"/>
              <a:t>Opportunities</a:t>
            </a:r>
          </a:p>
          <a:p>
            <a:r>
              <a:rPr lang="en-US"/>
              <a:t>•	The demand for opulence is on the rise</a:t>
            </a:r>
          </a:p>
          <a:p>
            <a:r>
              <a:rPr lang="en-US"/>
              <a:t>•	The global tourism market is booming</a:t>
            </a:r>
          </a:p>
          <a:p>
            <a:r>
              <a:rPr lang="en-US"/>
              <a:t>•	Those in need of new vacation destinations</a:t>
            </a:r>
          </a:p>
          <a:p>
            <a:r>
              <a:rPr lang="en-US"/>
              <a:t>Threats</a:t>
            </a:r>
          </a:p>
          <a:p>
            <a:r>
              <a:rPr lang="en-US"/>
              <a:t>•	Competition</a:t>
            </a:r>
          </a:p>
          <a:p>
            <a:r>
              <a:rPr lang="en-US"/>
              <a:t>•	Rising expenses in running a hotel have an indirect impact on room pricing.</a:t>
            </a:r>
          </a:p>
          <a:p>
            <a:r>
              <a:rPr lang="en-US"/>
              <a:t>•	Natural disasters and terrorist attacks</a:t>
            </a:r>
          </a:p>
          <a:p>
            <a:endParaRPr lang="en-US" dirty="0"/>
          </a:p>
        </p:txBody>
      </p:sp>
      <p:sp>
        <p:nvSpPr>
          <p:cNvPr id="4" name="Slide Number Placeholder 3"/>
          <p:cNvSpPr>
            <a:spLocks noGrp="1"/>
          </p:cNvSpPr>
          <p:nvPr>
            <p:ph type="sldNum" sz="quarter" idx="5"/>
          </p:nvPr>
        </p:nvSpPr>
        <p:spPr/>
        <p:txBody>
          <a:bodyPr/>
          <a:lstStyle/>
          <a:p>
            <a:fld id="{1995AC17-DC44-4576-B941-8229F39E82A5}" type="slidenum">
              <a:rPr lang="en-US" smtClean="0"/>
              <a:t>2</a:t>
            </a:fld>
            <a:endParaRPr lang="en-US"/>
          </a:p>
        </p:txBody>
      </p:sp>
    </p:spTree>
    <p:extLst>
      <p:ext uri="{BB962C8B-B14F-4D97-AF65-F5344CB8AC3E}">
        <p14:creationId xmlns:p14="http://schemas.microsoft.com/office/powerpoint/2010/main" val="17252541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Ritz-Carlton Hotel Co. may conduct research using the PESTEL framework to ascertain the external environmental factors that most impact the company's strategy and the competitive environment in which it operates to aid strategic decision-making.</a:t>
            </a:r>
          </a:p>
          <a:p>
            <a:r>
              <a:rPr lang="en-US" dirty="0"/>
              <a:t>Political Factors</a:t>
            </a:r>
          </a:p>
          <a:p>
            <a:r>
              <a:rPr lang="en-US" dirty="0"/>
              <a:t>Political tensions have been found to have a major impact on the Ritz-Carlton Hotel Co.'s long-term health and profits. Since it works on a worldwide scale, the corporation is more attuned to political changes in other nations (Robinson, 2018). Political success in today's rapidly evolving international business world necessitates the effective distribution of systemic risks.</a:t>
            </a:r>
          </a:p>
          <a:p>
            <a:r>
              <a:rPr lang="en-US" dirty="0"/>
              <a:t>Economic Factors</a:t>
            </a:r>
          </a:p>
          <a:p>
            <a:r>
              <a:rPr lang="en-US" dirty="0"/>
              <a:t>Foreign currency or interest rate, the labor market, inflation, and savings rates all influence the economy, which means Ritz-Carlton Hotel Co. has to be aware of them. If Ritz-Carlton Hotel Co. has a firm grasp of the economy, it will be able to foresee the expansion of related businesses.</a:t>
            </a:r>
          </a:p>
          <a:p>
            <a:r>
              <a:rPr lang="en-US" dirty="0"/>
              <a:t>Social Factors</a:t>
            </a:r>
          </a:p>
          <a:p>
            <a:r>
              <a:rPr lang="en-US" dirty="0"/>
              <a:t>The norms, beliefs, and normative behaviors of a society have a profound impact on the culture of any given business. By examining shifting demographics, shifting power dynamics, changing customer buying habits, and commonly held ideas, Ritz-Carlton Hotel Co. may be better able to craft persuasive advertising messaging and achieve its business objectives.</a:t>
            </a:r>
          </a:p>
          <a:p>
            <a:r>
              <a:rPr lang="en-US" dirty="0"/>
              <a:t>Technological Factors</a:t>
            </a:r>
          </a:p>
          <a:p>
            <a:r>
              <a:rPr lang="en-US" dirty="0"/>
              <a:t>Strategic decision making now necessitates an in-depth familiarity with technical challenges because of the rapid pace of technological progress and worldwide reach. A thorough analysis of the current state of technology might help the Ritz-Carlton Hotel Co. boost profits, accelerate innovation, and enhance operational efficiency.</a:t>
            </a:r>
          </a:p>
          <a:p>
            <a:r>
              <a:rPr lang="en-US" dirty="0"/>
              <a:t>Environmental Factors</a:t>
            </a:r>
          </a:p>
          <a:p>
            <a:r>
              <a:rPr lang="en-US" dirty="0"/>
              <a:t>Environmental laws, policies, and standards in various markets vary widely (Hurst, 2017). Due to Ritz-Carlton Hotel Co.'s worldwide existence, it is crucial to pay close attention to these variations. Before opting to enter new markets or launch a new product line, it is important to do an in-depth environmental study.</a:t>
            </a:r>
          </a:p>
          <a:p>
            <a:r>
              <a:rPr lang="en-US" dirty="0"/>
              <a:t>Legal Factors</a:t>
            </a:r>
          </a:p>
          <a:p>
            <a:r>
              <a:rPr lang="en-US" dirty="0"/>
              <a:t>To break into a new consumer market, Ritz-Carlton may need to reevaluate its current regulatory framework. To avoid any trouble with the law, you should get legal advice. The hotel risks losing its advantage due to trademark and copyright breaches, as well as reputational loss from failing to uphold basic protections for guests, workers, and the environment.</a:t>
            </a:r>
          </a:p>
          <a:p>
            <a:endParaRPr lang="en-US" dirty="0"/>
          </a:p>
        </p:txBody>
      </p:sp>
      <p:sp>
        <p:nvSpPr>
          <p:cNvPr id="4" name="Slide Number Placeholder 3"/>
          <p:cNvSpPr>
            <a:spLocks noGrp="1"/>
          </p:cNvSpPr>
          <p:nvPr>
            <p:ph type="sldNum" sz="quarter" idx="5"/>
          </p:nvPr>
        </p:nvSpPr>
        <p:spPr/>
        <p:txBody>
          <a:bodyPr/>
          <a:lstStyle/>
          <a:p>
            <a:fld id="{1995AC17-DC44-4576-B941-8229F39E82A5}" type="slidenum">
              <a:rPr lang="en-US" smtClean="0"/>
              <a:t>3</a:t>
            </a:fld>
            <a:endParaRPr lang="en-US"/>
          </a:p>
        </p:txBody>
      </p:sp>
    </p:spTree>
    <p:extLst>
      <p:ext uri="{BB962C8B-B14F-4D97-AF65-F5344CB8AC3E}">
        <p14:creationId xmlns:p14="http://schemas.microsoft.com/office/powerpoint/2010/main" val="20789296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fully appreciate The Ritz Carlton, it is necessary to first understand the fundamental statement that guides the hotel's marketing strategies and the creation of values for its customers.</a:t>
            </a:r>
          </a:p>
          <a:p>
            <a:r>
              <a:rPr lang="en-US" dirty="0"/>
              <a:t>Value proposition</a:t>
            </a:r>
          </a:p>
          <a:p>
            <a:r>
              <a:rPr lang="en-US" dirty="0"/>
              <a:t>This should be seen as marketing's primary objective. Motivating individuals to purchase or use the product is part of this process (Hurst, 2017). Offering something of value to the market. There is now a system in place at The Ritz Carlton to guarantee excellent service to guests. Customers who are satisfied with the service provided are more likely to suggest it to others.</a:t>
            </a:r>
          </a:p>
          <a:p>
            <a:r>
              <a:rPr lang="en-US" dirty="0"/>
              <a:t>Consumer-targeting</a:t>
            </a:r>
          </a:p>
          <a:p>
            <a:r>
              <a:rPr lang="en-US" dirty="0"/>
              <a:t>Those in marketing try to pin down certain demographics of consumers. This also includes a breakdown of the market into its constituent segments. This process requires categorizing every possible consumer or market. Segmenting is followed by aiming. Business moguls, corporate personnel, tourists, the well-to-do in search of pleasure, and the middle- and lower-class in their twilight years are among The Ritz Carlton's clientele.</a:t>
            </a:r>
          </a:p>
          <a:p>
            <a:r>
              <a:rPr lang="en-US" dirty="0"/>
              <a:t>Using Digital Marketing</a:t>
            </a:r>
          </a:p>
          <a:p>
            <a:r>
              <a:rPr lang="en-US" dirty="0"/>
              <a:t>These strategies benefit from having more options available to them. The number of people interested in marketing on the internet has grown significantly (Robinson, 2018). The use of digital marketing in today's world is more effective and pervasive than its analog predecessor. Some of the strategies used by the Ritz-Carlton are:</a:t>
            </a:r>
          </a:p>
          <a:p>
            <a:r>
              <a:rPr lang="en-US" dirty="0"/>
              <a:t>•	Paid ads</a:t>
            </a:r>
          </a:p>
          <a:p>
            <a:r>
              <a:rPr lang="en-US" dirty="0"/>
              <a:t>•	Internet</a:t>
            </a:r>
          </a:p>
          <a:p>
            <a:r>
              <a:rPr lang="en-US" dirty="0"/>
              <a:t>•	Interest-based pop-ups</a:t>
            </a:r>
          </a:p>
          <a:p>
            <a:r>
              <a:rPr lang="en-US" dirty="0"/>
              <a:t>•	Social networking</a:t>
            </a:r>
          </a:p>
          <a:p>
            <a:r>
              <a:rPr lang="en-US" dirty="0"/>
              <a:t>•	Online App</a:t>
            </a:r>
          </a:p>
          <a:p>
            <a:endParaRPr lang="en-US" dirty="0"/>
          </a:p>
        </p:txBody>
      </p:sp>
      <p:sp>
        <p:nvSpPr>
          <p:cNvPr id="4" name="Slide Number Placeholder 3"/>
          <p:cNvSpPr>
            <a:spLocks noGrp="1"/>
          </p:cNvSpPr>
          <p:nvPr>
            <p:ph type="sldNum" sz="quarter" idx="5"/>
          </p:nvPr>
        </p:nvSpPr>
        <p:spPr/>
        <p:txBody>
          <a:bodyPr/>
          <a:lstStyle/>
          <a:p>
            <a:fld id="{1995AC17-DC44-4576-B941-8229F39E82A5}" type="slidenum">
              <a:rPr lang="en-US" smtClean="0"/>
              <a:t>5</a:t>
            </a:fld>
            <a:endParaRPr lang="en-US"/>
          </a:p>
        </p:txBody>
      </p:sp>
    </p:spTree>
    <p:extLst>
      <p:ext uri="{BB962C8B-B14F-4D97-AF65-F5344CB8AC3E}">
        <p14:creationId xmlns:p14="http://schemas.microsoft.com/office/powerpoint/2010/main" val="15788795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Tactics</a:t>
            </a:r>
          </a:p>
          <a:p>
            <a:r>
              <a:rPr lang="en-US" dirty="0"/>
              <a:t>The Ritz-brand Carlton has a strategy that places emphasis on the four Ps of marketing. Making new products, changing prices, and holding sales events are all examples of advertising strategies. The marketing mix for Ritz-Carlton claims the following business practices are important to the brand's success.</a:t>
            </a:r>
          </a:p>
          <a:p>
            <a:r>
              <a:rPr lang="en-US" dirty="0"/>
              <a:t>Product</a:t>
            </a:r>
          </a:p>
          <a:p>
            <a:r>
              <a:rPr lang="en-US" dirty="0"/>
              <a:t>Concierge work at the Ritz Hotel Carlton has the finest dining and accommodations in the whole globe. Distinctive offerings The Ritz-Carlton is updating its decor and enhancing its service. There are common spaces, banquet halls, conference rooms, gourmet cuisine, spas, transportation, and excursion planners. Use the app to check in, reserve a meeting room, or request valet service. The app may be connected to a guest's reward account.</a:t>
            </a:r>
          </a:p>
          <a:p>
            <a:r>
              <a:rPr lang="en-US" dirty="0"/>
              <a:t>Price</a:t>
            </a:r>
          </a:p>
          <a:p>
            <a:r>
              <a:rPr lang="en-US" dirty="0"/>
              <a:t>This establishment is a European leader in the premium hospitality industry, where they assist their guests make lifelong experiences. Business leaders, celebrities, local and international sportsmen, tourists, and businesses all flock to the firm because of its prestigious reputation. The luxurious services offered by Ritz-Carlton come at a hefty price. Despite maintaining its status as a social powerhouse, the company plans to increase the variety of goods it offers.</a:t>
            </a:r>
          </a:p>
          <a:p>
            <a:r>
              <a:rPr lang="en-US" dirty="0"/>
              <a:t>Place</a:t>
            </a:r>
          </a:p>
          <a:p>
            <a:r>
              <a:rPr lang="en-US" dirty="0"/>
              <a:t>More than a century has passed since Ritz Carlton first opened its doors. In over a quarter of the globe, it is one of the most well-known hotel chains. The United States, India, China, Japan, Qatar, Morocco, Egypt, Spain, Great Britain, the United Kingdom, Mexico, Malaysia, and Malaysia. The launch location determines many of the choices made by the ship's crew. Their site selections center on airport proximity or neighborhood.</a:t>
            </a:r>
          </a:p>
          <a:p>
            <a:r>
              <a:rPr lang="en-US" dirty="0"/>
              <a:t>Promotion</a:t>
            </a:r>
          </a:p>
          <a:p>
            <a:r>
              <a:rPr lang="en-US" dirty="0"/>
              <a:t>The Ritz-Carlton uses a wide variety of marketing channels to promote its services. Since they are catering to an upscale clientele, high-end restaurants depend heavily on positive customer reviews and recommendations to succeed. The Ritz-Carlton hotel chain will advertise itself in online travel magazines by using clever sayings. One may get complimentary stays, updated rooms, and travel assistance all via the hotel's app.</a:t>
            </a:r>
          </a:p>
          <a:p>
            <a:endParaRPr lang="en-US" dirty="0"/>
          </a:p>
        </p:txBody>
      </p:sp>
      <p:sp>
        <p:nvSpPr>
          <p:cNvPr id="4" name="Slide Number Placeholder 3"/>
          <p:cNvSpPr>
            <a:spLocks noGrp="1"/>
          </p:cNvSpPr>
          <p:nvPr>
            <p:ph type="sldNum" sz="quarter" idx="5"/>
          </p:nvPr>
        </p:nvSpPr>
        <p:spPr/>
        <p:txBody>
          <a:bodyPr/>
          <a:lstStyle/>
          <a:p>
            <a:fld id="{1995AC17-DC44-4576-B941-8229F39E82A5}" type="slidenum">
              <a:rPr lang="en-US" smtClean="0"/>
              <a:t>6</a:t>
            </a:fld>
            <a:endParaRPr lang="en-US"/>
          </a:p>
        </p:txBody>
      </p:sp>
    </p:spTree>
    <p:extLst>
      <p:ext uri="{BB962C8B-B14F-4D97-AF65-F5344CB8AC3E}">
        <p14:creationId xmlns:p14="http://schemas.microsoft.com/office/powerpoint/2010/main" val="38251690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Control</a:t>
            </a:r>
          </a:p>
          <a:p>
            <a:r>
              <a:rPr lang="en-US" dirty="0"/>
              <a:t>The hotel's online presence is an integral part of its digital marketing strategy, and as such, it must be regularly maintained. Search engines like Google, Twitter, and Yahoo are included in this overview's list of social networking websites (Champagne, 2016). A premium hotel may nonetheless attract guests from all over the world even if it happens to be in a rather inaccessible location. Thanks to online promotion, it has a stage upon which to display its mastery, and consequently, it quickly rises to prominence. Using this strategy, the Hotel Ritz-Carlton could be able to keep up its popularity on many platforms.</a:t>
            </a:r>
          </a:p>
          <a:p>
            <a:endParaRPr lang="en-US" dirty="0"/>
          </a:p>
        </p:txBody>
      </p:sp>
      <p:sp>
        <p:nvSpPr>
          <p:cNvPr id="4" name="Slide Number Placeholder 3"/>
          <p:cNvSpPr>
            <a:spLocks noGrp="1"/>
          </p:cNvSpPr>
          <p:nvPr>
            <p:ph type="sldNum" sz="quarter" idx="5"/>
          </p:nvPr>
        </p:nvSpPr>
        <p:spPr/>
        <p:txBody>
          <a:bodyPr/>
          <a:lstStyle/>
          <a:p>
            <a:fld id="{1995AC17-DC44-4576-B941-8229F39E82A5}" type="slidenum">
              <a:rPr lang="en-US" smtClean="0"/>
              <a:t>7</a:t>
            </a:fld>
            <a:endParaRPr lang="en-US"/>
          </a:p>
        </p:txBody>
      </p:sp>
    </p:spTree>
    <p:extLst>
      <p:ext uri="{BB962C8B-B14F-4D97-AF65-F5344CB8AC3E}">
        <p14:creationId xmlns:p14="http://schemas.microsoft.com/office/powerpoint/2010/main" val="35200918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Vrinda" panose="020B0502040204020203" pitchFamily="34" charset="0"/>
              </a:rPr>
              <a:t>The organization strives for continuous improvement and sustainable growth to ensure the satisfaction of its clientele. Methods of advertising that are used to get the correct consumers interested in the right products. Commercial strategy and advertising/marketing methods are helping these businesses grow in the correct direction. Social media marketing will help them to grab their customers in a better way.</a:t>
            </a:r>
            <a:endParaRPr lang="en-US" sz="1100" dirty="0">
              <a:effectLst/>
              <a:latin typeface="Calibri" panose="020F0502020204030204" pitchFamily="34" charset="0"/>
              <a:ea typeface="Calibri" panose="020F0502020204030204" pitchFamily="34"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1995AC17-DC44-4576-B941-8229F39E82A5}" type="slidenum">
              <a:rPr lang="en-US" smtClean="0"/>
              <a:t>8</a:t>
            </a:fld>
            <a:endParaRPr lang="en-US"/>
          </a:p>
        </p:txBody>
      </p:sp>
    </p:spTree>
    <p:extLst>
      <p:ext uri="{BB962C8B-B14F-4D97-AF65-F5344CB8AC3E}">
        <p14:creationId xmlns:p14="http://schemas.microsoft.com/office/powerpoint/2010/main" val="35918500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3C2B07E4-CDF9-4C88-A2F3-04620E58224D}" type="datetimeFigureOut">
              <a:rPr lang="en-US" smtClean="0"/>
              <a:t>3/7/23</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76382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3C2B07E4-CDF9-4C88-A2F3-04620E58224D}" type="datetimeFigureOut">
              <a:rPr lang="en-US" smtClean="0"/>
              <a:t>3/7/23</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48091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C2B07E4-CDF9-4C88-A2F3-04620E58224D}" type="datetimeFigureOut">
              <a:rPr lang="en-US" smtClean="0"/>
              <a:t>3/7/23</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4379906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C2B07E4-CDF9-4C88-A2F3-04620E58224D}" type="datetimeFigureOut">
              <a:rPr lang="en-US" smtClean="0"/>
              <a:t>3/7/23</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3723472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3C2B07E4-CDF9-4C88-A2F3-04620E58224D}" type="datetimeFigureOut">
              <a:rPr lang="en-US" smtClean="0"/>
              <a:t>3/7/23</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15497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3C2B07E4-CDF9-4C88-A2F3-04620E58224D}" type="datetimeFigureOut">
              <a:rPr lang="en-US" smtClean="0"/>
              <a:t>3/7/23</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8667222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3C2B07E4-CDF9-4C88-A2F3-04620E58224D}" type="datetimeFigureOut">
              <a:rPr lang="en-US" smtClean="0"/>
              <a:t>3/7/23</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8963387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3C2B07E4-CDF9-4C88-A2F3-04620E58224D}" type="datetimeFigureOut">
              <a:rPr lang="en-US" smtClean="0"/>
              <a:t>3/7/23</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5829428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p:cNvSpPr>
          <p:nvPr>
            <p:ph type="pic" idx="1"/>
          </p:nvPr>
        </p:nvSpPr>
        <p:spPr>
          <a:xfrm>
            <a:off x="5334001" y="762000"/>
            <a:ext cx="5333999" cy="5334000"/>
          </a:xfrm>
        </p:spPr>
        <p:txBody>
          <a:bodyPr/>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3C2B07E4-CDF9-4C88-A2F3-04620E58224D}" type="datetimeFigureOut">
              <a:rPr lang="en-US" smtClean="0"/>
              <a:t>3/7/23</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3621828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3C2B07E4-CDF9-4C88-A2F3-04620E58224D}" type="datetimeFigureOut">
              <a:rPr lang="en-US" smtClean="0"/>
              <a:t>3/7/23</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40707443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3C2B07E4-CDF9-4C88-A2F3-04620E58224D}" type="datetimeFigureOut">
              <a:rPr lang="en-US" smtClean="0"/>
              <a:t>3/7/23</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202062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3C2B07E4-CDF9-4C88-A2F3-04620E58224D}" type="datetimeFigureOut">
              <a:rPr lang="en-US" smtClean="0"/>
              <a:pPr/>
              <a:t>3/7/23</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EFE71E98-A417-4ECC-ACEB-C0490C20DB04}" type="slidenum">
              <a:rPr lang="en-US" smtClean="0"/>
              <a:pPr/>
              <a:t>‹#›</a:t>
            </a:fld>
            <a:endParaRPr lang="en-US"/>
          </a:p>
        </p:txBody>
      </p:sp>
    </p:spTree>
    <p:extLst>
      <p:ext uri="{BB962C8B-B14F-4D97-AF65-F5344CB8AC3E}">
        <p14:creationId xmlns:p14="http://schemas.microsoft.com/office/powerpoint/2010/main" val="655267584"/>
      </p:ext>
    </p:extLst>
  </p:cSld>
  <p:clrMap bg1="dk1" tx1="lt1" bg2="dk2" tx2="lt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pn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4.png"/><Relationship Id="rId7" Type="http://schemas.openxmlformats.org/officeDocument/2006/relationships/diagramColors" Target="../diagrams/colors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5.png"/><Relationship Id="rId7" Type="http://schemas.openxmlformats.org/officeDocument/2006/relationships/diagramColors" Target="../diagrams/colors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512AA7-EF78-360D-60DF-625420D60E54}"/>
              </a:ext>
            </a:extLst>
          </p:cNvPr>
          <p:cNvSpPr>
            <a:spLocks noGrp="1"/>
          </p:cNvSpPr>
          <p:nvPr>
            <p:ph type="ctrTitle"/>
          </p:nvPr>
        </p:nvSpPr>
        <p:spPr>
          <a:xfrm>
            <a:off x="1088569" y="1406387"/>
            <a:ext cx="3936275" cy="2231319"/>
          </a:xfrm>
        </p:spPr>
        <p:txBody>
          <a:bodyPr anchor="b">
            <a:normAutofit/>
          </a:bodyPr>
          <a:lstStyle/>
          <a:p>
            <a:pPr algn="ctr"/>
            <a:r>
              <a:rPr lang="en-US"/>
              <a:t>Ritz-Carlton Hotel</a:t>
            </a:r>
          </a:p>
        </p:txBody>
      </p:sp>
      <p:sp>
        <p:nvSpPr>
          <p:cNvPr id="3" name="Subtitle 2">
            <a:extLst>
              <a:ext uri="{FF2B5EF4-FFF2-40B4-BE49-F238E27FC236}">
                <a16:creationId xmlns:a16="http://schemas.microsoft.com/office/drawing/2014/main" id="{10C8DE5A-6807-67DD-7F5D-A07FA38CF2DE}"/>
              </a:ext>
            </a:extLst>
          </p:cNvPr>
          <p:cNvSpPr>
            <a:spLocks noGrp="1"/>
          </p:cNvSpPr>
          <p:nvPr>
            <p:ph type="subTitle" idx="1"/>
          </p:nvPr>
        </p:nvSpPr>
        <p:spPr>
          <a:xfrm>
            <a:off x="1523999" y="4249360"/>
            <a:ext cx="3715265" cy="1490486"/>
          </a:xfrm>
        </p:spPr>
        <p:txBody>
          <a:bodyPr>
            <a:normAutofit/>
          </a:bodyPr>
          <a:lstStyle/>
          <a:p>
            <a:pPr marL="0" marR="0">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Vrinda" panose="020B0502040204020203" pitchFamily="34" charset="0"/>
              </a:rPr>
              <a:t>Name: Mohammad Abul Kalam Ali</a:t>
            </a:r>
            <a:endParaRPr lang="en-US" sz="1800" dirty="0">
              <a:effectLst/>
              <a:latin typeface="Calibri" panose="020F0502020204030204" pitchFamily="34" charset="0"/>
              <a:ea typeface="Calibri" panose="020F0502020204030204" pitchFamily="34" charset="0"/>
              <a:cs typeface="Vrinda" panose="020B0502040204020203" pitchFamily="34" charset="0"/>
            </a:endParaRPr>
          </a:p>
          <a:p>
            <a:pPr marL="0" marR="0">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Vrinda" panose="020B0502040204020203" pitchFamily="34" charset="0"/>
              </a:rPr>
              <a:t>Student ID: 2234300</a:t>
            </a:r>
            <a:endParaRPr lang="en-US" sz="1800" dirty="0">
              <a:effectLst/>
              <a:latin typeface="Calibri" panose="020F0502020204030204" pitchFamily="34" charset="0"/>
              <a:ea typeface="Calibri" panose="020F0502020204030204" pitchFamily="34" charset="0"/>
              <a:cs typeface="Vrinda" panose="020B0502040204020203" pitchFamily="34" charset="0"/>
            </a:endParaRPr>
          </a:p>
        </p:txBody>
      </p:sp>
      <p:sp>
        <p:nvSpPr>
          <p:cNvPr id="11" name="Rectangle 10">
            <a:extLst>
              <a:ext uri="{FF2B5EF4-FFF2-40B4-BE49-F238E27FC236}">
                <a16:creationId xmlns:a16="http://schemas.microsoft.com/office/drawing/2014/main" id="{824F4927-E645-48C1-B709-AC214B1B7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Logo&#10;&#10;Description automatically generated">
            <a:extLst>
              <a:ext uri="{FF2B5EF4-FFF2-40B4-BE49-F238E27FC236}">
                <a16:creationId xmlns:a16="http://schemas.microsoft.com/office/drawing/2014/main" id="{64036269-4565-95BE-4188-59A2C25BE6C5}"/>
              </a:ext>
            </a:extLst>
          </p:cNvPr>
          <p:cNvPicPr>
            <a:picLocks noChangeAspect="1"/>
          </p:cNvPicPr>
          <p:nvPr/>
        </p:nvPicPr>
        <p:blipFill>
          <a:blip r:embed="rId2">
            <a:alphaModFix/>
          </a:blip>
          <a:stretch>
            <a:fillRect/>
          </a:stretch>
        </p:blipFill>
        <p:spPr>
          <a:xfrm>
            <a:off x="6858000" y="1503046"/>
            <a:ext cx="4572000" cy="3851909"/>
          </a:xfrm>
          <a:prstGeom prst="rect">
            <a:avLst/>
          </a:prstGeom>
        </p:spPr>
      </p:pic>
      <p:cxnSp>
        <p:nvCxnSpPr>
          <p:cNvPr id="19" name="Straight Connector 12">
            <a:extLst>
              <a:ext uri="{FF2B5EF4-FFF2-40B4-BE49-F238E27FC236}">
                <a16:creationId xmlns:a16="http://schemas.microsoft.com/office/drawing/2014/main" id="{414C5C93-B9E9-4392-ADCF-ABF21209DD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562423" y="396058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37473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D7DD8518-4289-43CE-9E36-8E7E0D7DDF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6F3552-963A-3801-84E0-52F63EBD502A}"/>
              </a:ext>
            </a:extLst>
          </p:cNvPr>
          <p:cNvSpPr>
            <a:spLocks noGrp="1"/>
          </p:cNvSpPr>
          <p:nvPr>
            <p:ph type="title"/>
          </p:nvPr>
        </p:nvSpPr>
        <p:spPr>
          <a:xfrm>
            <a:off x="1429566" y="762001"/>
            <a:ext cx="5008696" cy="638174"/>
          </a:xfrm>
        </p:spPr>
        <p:txBody>
          <a:bodyPr>
            <a:normAutofit/>
          </a:bodyPr>
          <a:lstStyle/>
          <a:p>
            <a:r>
              <a:rPr lang="en-US" dirty="0"/>
              <a:t>Situation Analysis</a:t>
            </a:r>
          </a:p>
        </p:txBody>
      </p:sp>
      <p:graphicFrame>
        <p:nvGraphicFramePr>
          <p:cNvPr id="5" name="Content Placeholder 2">
            <a:extLst>
              <a:ext uri="{FF2B5EF4-FFF2-40B4-BE49-F238E27FC236}">
                <a16:creationId xmlns:a16="http://schemas.microsoft.com/office/drawing/2014/main" id="{5209D86C-66B4-DD08-59E3-82E2367D4021}"/>
              </a:ext>
            </a:extLst>
          </p:cNvPr>
          <p:cNvGraphicFramePr>
            <a:graphicFrameLocks noGrp="1"/>
          </p:cNvGraphicFramePr>
          <p:nvPr>
            <p:ph idx="1"/>
            <p:extLst>
              <p:ext uri="{D42A27DB-BD31-4B8C-83A1-F6EECF244321}">
                <p14:modId xmlns:p14="http://schemas.microsoft.com/office/powerpoint/2010/main" val="2372440809"/>
              </p:ext>
            </p:extLst>
          </p:nvPr>
        </p:nvGraphicFramePr>
        <p:xfrm>
          <a:off x="1429566" y="1543050"/>
          <a:ext cx="9800410" cy="45529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78196603"/>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7DD8518-4289-43CE-9E36-8E7E0D7DDF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0BE4C7-6125-FE6F-CE65-3E2967011681}"/>
              </a:ext>
            </a:extLst>
          </p:cNvPr>
          <p:cNvSpPr>
            <a:spLocks noGrp="1"/>
          </p:cNvSpPr>
          <p:nvPr>
            <p:ph type="title"/>
          </p:nvPr>
        </p:nvSpPr>
        <p:spPr>
          <a:xfrm>
            <a:off x="1104897" y="762001"/>
            <a:ext cx="4991103" cy="1141004"/>
          </a:xfrm>
        </p:spPr>
        <p:txBody>
          <a:bodyPr>
            <a:normAutofit/>
          </a:bodyPr>
          <a:lstStyle/>
          <a:p>
            <a:r>
              <a:rPr lang="en-US"/>
              <a:t>Climate</a:t>
            </a:r>
            <a:endParaRPr lang="en-US" dirty="0"/>
          </a:p>
        </p:txBody>
      </p:sp>
      <p:pic>
        <p:nvPicPr>
          <p:cNvPr id="3" name="Picture 2">
            <a:extLst>
              <a:ext uri="{FF2B5EF4-FFF2-40B4-BE49-F238E27FC236}">
                <a16:creationId xmlns:a16="http://schemas.microsoft.com/office/drawing/2014/main" id="{7CAC452A-C004-4532-C45C-A926219B98F0}"/>
              </a:ext>
            </a:extLst>
          </p:cNvPr>
          <p:cNvPicPr>
            <a:picLocks noChangeAspect="1"/>
          </p:cNvPicPr>
          <p:nvPr/>
        </p:nvPicPr>
        <p:blipFill>
          <a:blip r:embed="rId3"/>
          <a:stretch>
            <a:fillRect/>
          </a:stretch>
        </p:blipFill>
        <p:spPr>
          <a:xfrm>
            <a:off x="6514058" y="2114550"/>
            <a:ext cx="5259883" cy="3809999"/>
          </a:xfrm>
          <a:prstGeom prst="rect">
            <a:avLst/>
          </a:prstGeom>
        </p:spPr>
      </p:pic>
      <p:graphicFrame>
        <p:nvGraphicFramePr>
          <p:cNvPr id="14" name="Content Placeholder 2">
            <a:extLst>
              <a:ext uri="{FF2B5EF4-FFF2-40B4-BE49-F238E27FC236}">
                <a16:creationId xmlns:a16="http://schemas.microsoft.com/office/drawing/2014/main" id="{B1B8C886-6CB7-4F7E-C204-F99CCC8389AB}"/>
              </a:ext>
            </a:extLst>
          </p:cNvPr>
          <p:cNvGraphicFramePr>
            <a:graphicFrameLocks noGrp="1"/>
          </p:cNvGraphicFramePr>
          <p:nvPr>
            <p:ph idx="1"/>
            <p:extLst>
              <p:ext uri="{D42A27DB-BD31-4B8C-83A1-F6EECF244321}">
                <p14:modId xmlns:p14="http://schemas.microsoft.com/office/powerpoint/2010/main" val="2912199398"/>
              </p:ext>
            </p:extLst>
          </p:nvPr>
        </p:nvGraphicFramePr>
        <p:xfrm>
          <a:off x="1104897" y="2286000"/>
          <a:ext cx="4991103" cy="38099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53021959"/>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9" name="Straight Connector 8">
            <a:extLst>
              <a:ext uri="{FF2B5EF4-FFF2-40B4-BE49-F238E27FC236}">
                <a16:creationId xmlns:a16="http://schemas.microsoft.com/office/drawing/2014/main" id="{AEED5540-64E5-4258-ABA4-753F07B71B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0" name="Rectangle 10">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2DF076F-0644-F2C1-3AEE-945B17191445}"/>
              </a:ext>
            </a:extLst>
          </p:cNvPr>
          <p:cNvPicPr>
            <a:picLocks noChangeAspect="1"/>
          </p:cNvPicPr>
          <p:nvPr/>
        </p:nvPicPr>
        <p:blipFill rotWithShape="1">
          <a:blip r:embed="rId2">
            <a:alphaModFix/>
          </a:blip>
          <a:srcRect t="15439" b="311"/>
          <a:stretch/>
        </p:blipFill>
        <p:spPr>
          <a:xfrm>
            <a:off x="20" y="1571"/>
            <a:ext cx="12191980" cy="6856429"/>
          </a:xfrm>
          <a:prstGeom prst="rect">
            <a:avLst/>
          </a:prstGeom>
        </p:spPr>
      </p:pic>
      <p:sp useBgFill="1">
        <p:nvSpPr>
          <p:cNvPr id="21" name="Oval 12">
            <a:extLst>
              <a:ext uri="{FF2B5EF4-FFF2-40B4-BE49-F238E27FC236}">
                <a16:creationId xmlns:a16="http://schemas.microsoft.com/office/drawing/2014/main" id="{07F1F8E1-08C9-4C32-8CD0-F0DEB444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4197"/>
            <a:ext cx="4629606" cy="462960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827D30-29F0-D3EE-2A57-704D93123D99}"/>
              </a:ext>
            </a:extLst>
          </p:cNvPr>
          <p:cNvSpPr>
            <a:spLocks noGrp="1"/>
          </p:cNvSpPr>
          <p:nvPr>
            <p:ph type="title"/>
          </p:nvPr>
        </p:nvSpPr>
        <p:spPr>
          <a:xfrm>
            <a:off x="1280159" y="2211978"/>
            <a:ext cx="3535679" cy="1425728"/>
          </a:xfrm>
        </p:spPr>
        <p:txBody>
          <a:bodyPr vert="horz" lIns="91440" tIns="45720" rIns="91440" bIns="45720" rtlCol="0" anchor="b">
            <a:normAutofit/>
          </a:bodyPr>
          <a:lstStyle/>
          <a:p>
            <a:pPr algn="ctr"/>
            <a:r>
              <a:rPr lang="en-US"/>
              <a:t>Objectives</a:t>
            </a:r>
          </a:p>
        </p:txBody>
      </p:sp>
      <p:sp>
        <p:nvSpPr>
          <p:cNvPr id="3" name="Content Placeholder 2">
            <a:extLst>
              <a:ext uri="{FF2B5EF4-FFF2-40B4-BE49-F238E27FC236}">
                <a16:creationId xmlns:a16="http://schemas.microsoft.com/office/drawing/2014/main" id="{8EB0C620-740F-6934-EB7B-A788444F43D9}"/>
              </a:ext>
            </a:extLst>
          </p:cNvPr>
          <p:cNvSpPr>
            <a:spLocks noGrp="1"/>
          </p:cNvSpPr>
          <p:nvPr>
            <p:ph idx="1"/>
          </p:nvPr>
        </p:nvSpPr>
        <p:spPr>
          <a:xfrm>
            <a:off x="1524000" y="4249360"/>
            <a:ext cx="3048000" cy="877585"/>
          </a:xfrm>
        </p:spPr>
        <p:txBody>
          <a:bodyPr vert="horz" lIns="91440" tIns="45720" rIns="91440" bIns="45720" rtlCol="0">
            <a:normAutofit/>
          </a:bodyPr>
          <a:lstStyle/>
          <a:p>
            <a:pPr marL="0" indent="0" algn="ctr">
              <a:lnSpc>
                <a:spcPct val="120000"/>
              </a:lnSpc>
              <a:buNone/>
            </a:pPr>
            <a:r>
              <a:rPr lang="en-US" sz="1400"/>
              <a:t>Increasing Ritz-Carlton’s marketing strategy by using social media or online marketing sites.</a:t>
            </a:r>
          </a:p>
        </p:txBody>
      </p:sp>
      <p:cxnSp>
        <p:nvCxnSpPr>
          <p:cNvPr id="22" name="Straight Connector 14">
            <a:extLst>
              <a:ext uri="{FF2B5EF4-FFF2-40B4-BE49-F238E27FC236}">
                <a16:creationId xmlns:a16="http://schemas.microsoft.com/office/drawing/2014/main" id="{414C5C93-B9E9-4392-ADCF-ABF21209DD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562423" y="3960586"/>
            <a:ext cx="971155" cy="0"/>
          </a:xfrm>
          <a:prstGeom prst="line">
            <a:avLst/>
          </a:prstGeom>
          <a:ln w="317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2071372"/>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20DB4423-716D-4B40-9498-69F5F3E5E0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9">
            <a:extLst>
              <a:ext uri="{FF2B5EF4-FFF2-40B4-BE49-F238E27FC236}">
                <a16:creationId xmlns:a16="http://schemas.microsoft.com/office/drawing/2014/main" id="{0B339CD8-1850-4DF2-BCDF-1CAAE5F872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3411"/>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FFCC60-0356-239B-938A-B35F0121F774}"/>
              </a:ext>
            </a:extLst>
          </p:cNvPr>
          <p:cNvSpPr>
            <a:spLocks noGrp="1"/>
          </p:cNvSpPr>
          <p:nvPr>
            <p:ph type="title"/>
          </p:nvPr>
        </p:nvSpPr>
        <p:spPr>
          <a:xfrm>
            <a:off x="1044054" y="2286000"/>
            <a:ext cx="3965456" cy="2285999"/>
          </a:xfrm>
        </p:spPr>
        <p:txBody>
          <a:bodyPr anchor="ctr">
            <a:normAutofit/>
          </a:bodyPr>
          <a:lstStyle/>
          <a:p>
            <a:pPr algn="ctr"/>
            <a:r>
              <a:rPr lang="en-US" dirty="0">
                <a:solidFill>
                  <a:schemeClr val="bg1"/>
                </a:solidFill>
              </a:rPr>
              <a:t>Strategy</a:t>
            </a:r>
          </a:p>
        </p:txBody>
      </p:sp>
      <p:sp>
        <p:nvSpPr>
          <p:cNvPr id="15" name="Content Placeholder 2">
            <a:extLst>
              <a:ext uri="{FF2B5EF4-FFF2-40B4-BE49-F238E27FC236}">
                <a16:creationId xmlns:a16="http://schemas.microsoft.com/office/drawing/2014/main" id="{B8B424F1-76A0-0DCF-79D6-5D7E1BD2509A}"/>
              </a:ext>
            </a:extLst>
          </p:cNvPr>
          <p:cNvSpPr>
            <a:spLocks noGrp="1"/>
          </p:cNvSpPr>
          <p:nvPr>
            <p:ph idx="1"/>
          </p:nvPr>
        </p:nvSpPr>
        <p:spPr>
          <a:xfrm>
            <a:off x="5673660" y="762000"/>
            <a:ext cx="4994340" cy="5334000"/>
          </a:xfrm>
        </p:spPr>
        <p:txBody>
          <a:bodyPr anchor="ctr">
            <a:normAutofit fontScale="85000" lnSpcReduction="20000"/>
          </a:bodyPr>
          <a:lstStyle/>
          <a:p>
            <a:r>
              <a:rPr lang="en-US" b="1" dirty="0"/>
              <a:t>Value proposition</a:t>
            </a:r>
          </a:p>
          <a:p>
            <a:pPr marL="0" indent="0">
              <a:buNone/>
            </a:pPr>
            <a:r>
              <a:rPr lang="en-US" dirty="0"/>
              <a:t>This should be seen as marketing's primary objective. Motivating individuals to purchase or use the product is part of this process</a:t>
            </a:r>
          </a:p>
          <a:p>
            <a:r>
              <a:rPr lang="en-US" b="1" dirty="0"/>
              <a:t>Consumer-targeting</a:t>
            </a:r>
          </a:p>
          <a:p>
            <a:pPr marL="0" indent="0">
              <a:buNone/>
            </a:pPr>
            <a:r>
              <a:rPr lang="en-US" dirty="0"/>
              <a:t>Those in marketing try to pin down certain demographics of consumers. This also includes a breakdown of the market into its constituent segments.  Online customers are main focus here.</a:t>
            </a:r>
          </a:p>
          <a:p>
            <a:r>
              <a:rPr lang="en-US" b="1" dirty="0"/>
              <a:t>Using Digital Marketing</a:t>
            </a:r>
          </a:p>
          <a:p>
            <a:pPr marL="0" indent="0">
              <a:buNone/>
            </a:pPr>
            <a:r>
              <a:rPr lang="en-US" dirty="0"/>
              <a:t>Paid ads</a:t>
            </a:r>
          </a:p>
          <a:p>
            <a:pPr marL="0" indent="0">
              <a:buNone/>
            </a:pPr>
            <a:r>
              <a:rPr lang="en-US" dirty="0"/>
              <a:t>Internet</a:t>
            </a:r>
          </a:p>
          <a:p>
            <a:pPr marL="0" indent="0">
              <a:buNone/>
            </a:pPr>
            <a:r>
              <a:rPr lang="en-US" dirty="0"/>
              <a:t>Interest-based pop-ups</a:t>
            </a:r>
          </a:p>
          <a:p>
            <a:pPr marL="0" indent="0">
              <a:buNone/>
            </a:pPr>
            <a:r>
              <a:rPr lang="en-US" dirty="0"/>
              <a:t>Social networking</a:t>
            </a:r>
          </a:p>
          <a:p>
            <a:pPr marL="0" indent="0">
              <a:buNone/>
            </a:pPr>
            <a:r>
              <a:rPr lang="en-US" dirty="0"/>
              <a:t>Online App</a:t>
            </a:r>
          </a:p>
          <a:p>
            <a:pPr marL="0" indent="0">
              <a:buNone/>
            </a:pPr>
            <a:endParaRPr lang="en-US" dirty="0"/>
          </a:p>
        </p:txBody>
      </p:sp>
    </p:spTree>
    <p:extLst>
      <p:ext uri="{BB962C8B-B14F-4D97-AF65-F5344CB8AC3E}">
        <p14:creationId xmlns:p14="http://schemas.microsoft.com/office/powerpoint/2010/main" val="4158516176"/>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7DD8518-4289-43CE-9E36-8E7E0D7DDF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9ECC15-CA21-66AA-96E5-B20A98E0CCA3}"/>
              </a:ext>
            </a:extLst>
          </p:cNvPr>
          <p:cNvSpPr>
            <a:spLocks noGrp="1"/>
          </p:cNvSpPr>
          <p:nvPr>
            <p:ph type="title"/>
          </p:nvPr>
        </p:nvSpPr>
        <p:spPr>
          <a:xfrm>
            <a:off x="1429566" y="762001"/>
            <a:ext cx="5008696" cy="735696"/>
          </a:xfrm>
        </p:spPr>
        <p:txBody>
          <a:bodyPr>
            <a:normAutofit/>
          </a:bodyPr>
          <a:lstStyle/>
          <a:p>
            <a:r>
              <a:rPr lang="en-US" dirty="0"/>
              <a:t>Tactics</a:t>
            </a:r>
          </a:p>
        </p:txBody>
      </p:sp>
      <p:graphicFrame>
        <p:nvGraphicFramePr>
          <p:cNvPr id="7" name="Content Placeholder 2">
            <a:extLst>
              <a:ext uri="{FF2B5EF4-FFF2-40B4-BE49-F238E27FC236}">
                <a16:creationId xmlns:a16="http://schemas.microsoft.com/office/drawing/2014/main" id="{C86A5AB0-CA87-3B4A-9CBE-CB184DFADB46}"/>
              </a:ext>
            </a:extLst>
          </p:cNvPr>
          <p:cNvGraphicFramePr>
            <a:graphicFrameLocks noGrp="1"/>
          </p:cNvGraphicFramePr>
          <p:nvPr>
            <p:ph idx="1"/>
            <p:extLst>
              <p:ext uri="{D42A27DB-BD31-4B8C-83A1-F6EECF244321}">
                <p14:modId xmlns:p14="http://schemas.microsoft.com/office/powerpoint/2010/main" val="1154459224"/>
              </p:ext>
            </p:extLst>
          </p:nvPr>
        </p:nvGraphicFramePr>
        <p:xfrm>
          <a:off x="1429565" y="1871664"/>
          <a:ext cx="9900423" cy="42243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39950393"/>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6A027DD1-A31E-4BED-83B8-ED31F386F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961C2FB6-1414-4D9D-BE7A-1FF2A7AAE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62000"/>
            <a:ext cx="10664151" cy="5334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6E6D9A-2D49-594B-8E73-3BBEF7422605}"/>
              </a:ext>
            </a:extLst>
          </p:cNvPr>
          <p:cNvSpPr>
            <a:spLocks noGrp="1"/>
          </p:cNvSpPr>
          <p:nvPr>
            <p:ph type="title"/>
          </p:nvPr>
        </p:nvSpPr>
        <p:spPr>
          <a:xfrm>
            <a:off x="1429566" y="1374753"/>
            <a:ext cx="4827799" cy="1034217"/>
          </a:xfrm>
        </p:spPr>
        <p:txBody>
          <a:bodyPr>
            <a:normAutofit/>
          </a:bodyPr>
          <a:lstStyle/>
          <a:p>
            <a:r>
              <a:rPr lang="en-US">
                <a:solidFill>
                  <a:schemeClr val="bg1"/>
                </a:solidFill>
              </a:rPr>
              <a:t>Control</a:t>
            </a:r>
          </a:p>
        </p:txBody>
      </p:sp>
      <p:pic>
        <p:nvPicPr>
          <p:cNvPr id="3" name="Picture 2">
            <a:extLst>
              <a:ext uri="{FF2B5EF4-FFF2-40B4-BE49-F238E27FC236}">
                <a16:creationId xmlns:a16="http://schemas.microsoft.com/office/drawing/2014/main" id="{1D4805A4-952B-9D7A-1200-5062E2418FC8}"/>
              </a:ext>
            </a:extLst>
          </p:cNvPr>
          <p:cNvPicPr>
            <a:picLocks noChangeAspect="1"/>
          </p:cNvPicPr>
          <p:nvPr/>
        </p:nvPicPr>
        <p:blipFill rotWithShape="1">
          <a:blip r:embed="rId3"/>
          <a:srcRect l="15278" r="17970" b="-3"/>
          <a:stretch/>
        </p:blipFill>
        <p:spPr>
          <a:xfrm>
            <a:off x="6862673" y="1518502"/>
            <a:ext cx="3815499" cy="3815498"/>
          </a:xfrm>
          <a:prstGeom prst="rect">
            <a:avLst/>
          </a:prstGeom>
        </p:spPr>
      </p:pic>
      <p:graphicFrame>
        <p:nvGraphicFramePr>
          <p:cNvPr id="12" name="Content Placeholder 2">
            <a:extLst>
              <a:ext uri="{FF2B5EF4-FFF2-40B4-BE49-F238E27FC236}">
                <a16:creationId xmlns:a16="http://schemas.microsoft.com/office/drawing/2014/main" id="{EBC21469-54B9-210A-2B19-397E8BEC3437}"/>
              </a:ext>
            </a:extLst>
          </p:cNvPr>
          <p:cNvGraphicFramePr>
            <a:graphicFrameLocks noGrp="1"/>
          </p:cNvGraphicFramePr>
          <p:nvPr>
            <p:ph idx="1"/>
            <p:extLst>
              <p:ext uri="{D42A27DB-BD31-4B8C-83A1-F6EECF244321}">
                <p14:modId xmlns:p14="http://schemas.microsoft.com/office/powerpoint/2010/main" val="332720030"/>
              </p:ext>
            </p:extLst>
          </p:nvPr>
        </p:nvGraphicFramePr>
        <p:xfrm>
          <a:off x="1429566" y="2662484"/>
          <a:ext cx="4666434" cy="27748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14247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6">
            <a:extLst>
              <a:ext uri="{FF2B5EF4-FFF2-40B4-BE49-F238E27FC236}">
                <a16:creationId xmlns:a16="http://schemas.microsoft.com/office/drawing/2014/main" id="{6A027DD1-A31E-4BED-83B8-ED31F386F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8">
            <a:extLst>
              <a:ext uri="{FF2B5EF4-FFF2-40B4-BE49-F238E27FC236}">
                <a16:creationId xmlns:a16="http://schemas.microsoft.com/office/drawing/2014/main" id="{3D24DFDD-EC25-4E11-A646-5466AB0E2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0">
            <a:extLst>
              <a:ext uri="{FF2B5EF4-FFF2-40B4-BE49-F238E27FC236}">
                <a16:creationId xmlns:a16="http://schemas.microsoft.com/office/drawing/2014/main" id="{961C2FB6-1414-4D9D-BE7A-1FF2A7AAE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62000"/>
            <a:ext cx="10664151" cy="5334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B7A34A-57E0-6D66-F265-AE54BB1F3EAE}"/>
              </a:ext>
            </a:extLst>
          </p:cNvPr>
          <p:cNvSpPr>
            <a:spLocks noGrp="1"/>
          </p:cNvSpPr>
          <p:nvPr>
            <p:ph type="title"/>
          </p:nvPr>
        </p:nvSpPr>
        <p:spPr>
          <a:xfrm>
            <a:off x="1429566" y="1374753"/>
            <a:ext cx="4845110" cy="1034217"/>
          </a:xfrm>
        </p:spPr>
        <p:txBody>
          <a:bodyPr>
            <a:normAutofit/>
          </a:bodyPr>
          <a:lstStyle/>
          <a:p>
            <a:r>
              <a:rPr lang="en-US" dirty="0"/>
              <a:t>Conclusion</a:t>
            </a:r>
          </a:p>
        </p:txBody>
      </p:sp>
      <p:pic>
        <p:nvPicPr>
          <p:cNvPr id="4" name="Picture 3">
            <a:extLst>
              <a:ext uri="{FF2B5EF4-FFF2-40B4-BE49-F238E27FC236}">
                <a16:creationId xmlns:a16="http://schemas.microsoft.com/office/drawing/2014/main" id="{E1CA15A2-93D4-37E6-3F74-AFA5FF7DB3C8}"/>
              </a:ext>
            </a:extLst>
          </p:cNvPr>
          <p:cNvPicPr>
            <a:picLocks noChangeAspect="1"/>
          </p:cNvPicPr>
          <p:nvPr/>
        </p:nvPicPr>
        <p:blipFill rotWithShape="1">
          <a:blip r:embed="rId3"/>
          <a:srcRect l="18194" r="15054" b="-3"/>
          <a:stretch/>
        </p:blipFill>
        <p:spPr>
          <a:xfrm>
            <a:off x="6593621" y="1260628"/>
            <a:ext cx="4336744" cy="4336744"/>
          </a:xfrm>
          <a:custGeom>
            <a:avLst/>
            <a:gdLst/>
            <a:ahLst/>
            <a:cxnLst/>
            <a:rect l="l" t="t" r="r" b="b"/>
            <a:pathLst>
              <a:path w="3871808" h="3871808">
                <a:moveTo>
                  <a:pt x="1935904" y="0"/>
                </a:moveTo>
                <a:cubicBezTo>
                  <a:pt x="3005074" y="0"/>
                  <a:pt x="3871808" y="866734"/>
                  <a:pt x="3871808" y="1935904"/>
                </a:cubicBezTo>
                <a:cubicBezTo>
                  <a:pt x="3871808" y="3005074"/>
                  <a:pt x="3005074" y="3871808"/>
                  <a:pt x="1935904" y="3871808"/>
                </a:cubicBezTo>
                <a:cubicBezTo>
                  <a:pt x="866734" y="3871808"/>
                  <a:pt x="0" y="3005074"/>
                  <a:pt x="0" y="1935904"/>
                </a:cubicBezTo>
                <a:cubicBezTo>
                  <a:pt x="0" y="866734"/>
                  <a:pt x="866734" y="0"/>
                  <a:pt x="1935904" y="0"/>
                </a:cubicBezTo>
                <a:close/>
              </a:path>
            </a:pathLst>
          </a:custGeom>
        </p:spPr>
      </p:pic>
      <p:graphicFrame>
        <p:nvGraphicFramePr>
          <p:cNvPr id="12" name="Content Placeholder 2">
            <a:extLst>
              <a:ext uri="{FF2B5EF4-FFF2-40B4-BE49-F238E27FC236}">
                <a16:creationId xmlns:a16="http://schemas.microsoft.com/office/drawing/2014/main" id="{340692AA-D7B0-3B9E-9561-6BB832FE1A38}"/>
              </a:ext>
            </a:extLst>
          </p:cNvPr>
          <p:cNvGraphicFramePr>
            <a:graphicFrameLocks noGrp="1"/>
          </p:cNvGraphicFramePr>
          <p:nvPr>
            <p:ph idx="1"/>
            <p:extLst>
              <p:ext uri="{D42A27DB-BD31-4B8C-83A1-F6EECF244321}">
                <p14:modId xmlns:p14="http://schemas.microsoft.com/office/powerpoint/2010/main" val="3533243793"/>
              </p:ext>
            </p:extLst>
          </p:nvPr>
        </p:nvGraphicFramePr>
        <p:xfrm>
          <a:off x="1429566" y="2662484"/>
          <a:ext cx="4666434" cy="27748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64256871"/>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6A027DD1-A31E-4BED-83B8-ED31F386F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4195ED9-15F9-4A18-B356-696821BFF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6"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961C2FB6-1414-4D9D-BE7A-1FF2A7AAE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62000"/>
            <a:ext cx="10664151" cy="5334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BCA24F-862C-584E-204C-9A6B499CAD26}"/>
              </a:ext>
            </a:extLst>
          </p:cNvPr>
          <p:cNvSpPr>
            <a:spLocks noGrp="1"/>
          </p:cNvSpPr>
          <p:nvPr>
            <p:ph type="title"/>
          </p:nvPr>
        </p:nvSpPr>
        <p:spPr>
          <a:xfrm>
            <a:off x="1289714" y="1524000"/>
            <a:ext cx="3466532" cy="3810000"/>
          </a:xfrm>
        </p:spPr>
        <p:txBody>
          <a:bodyPr anchor="ctr">
            <a:normAutofit/>
          </a:bodyPr>
          <a:lstStyle/>
          <a:p>
            <a:pPr algn="r"/>
            <a:r>
              <a:rPr lang="en-US"/>
              <a:t>References</a:t>
            </a:r>
          </a:p>
        </p:txBody>
      </p:sp>
      <p:sp>
        <p:nvSpPr>
          <p:cNvPr id="3" name="Content Placeholder 2">
            <a:extLst>
              <a:ext uri="{FF2B5EF4-FFF2-40B4-BE49-F238E27FC236}">
                <a16:creationId xmlns:a16="http://schemas.microsoft.com/office/drawing/2014/main" id="{41F34BB5-1248-D14E-C853-2A143E725BD7}"/>
              </a:ext>
            </a:extLst>
          </p:cNvPr>
          <p:cNvSpPr>
            <a:spLocks noGrp="1"/>
          </p:cNvSpPr>
          <p:nvPr>
            <p:ph idx="1"/>
          </p:nvPr>
        </p:nvSpPr>
        <p:spPr>
          <a:xfrm>
            <a:off x="5334000" y="1524000"/>
            <a:ext cx="5334000" cy="3810000"/>
          </a:xfrm>
        </p:spPr>
        <p:txBody>
          <a:bodyPr anchor="ctr">
            <a:normAutofit/>
          </a:bodyPr>
          <a:lstStyle/>
          <a:p>
            <a:pPr>
              <a:lnSpc>
                <a:spcPct val="120000"/>
              </a:lnSpc>
            </a:pPr>
            <a:r>
              <a:rPr lang="en-US" sz="900"/>
              <a:t>Boucher, C., 2018. High Alert: How Hotels Protect Themselves After A Terrorism Event.</a:t>
            </a:r>
          </a:p>
          <a:p>
            <a:pPr>
              <a:lnSpc>
                <a:spcPct val="120000"/>
              </a:lnSpc>
            </a:pPr>
            <a:r>
              <a:rPr lang="en-US" sz="900"/>
              <a:t>Champagne, J., 2016. EU Referendum: How Brexit Complicates the Hotel Industry - Capterra Blog.</a:t>
            </a:r>
          </a:p>
          <a:p>
            <a:pPr>
              <a:lnSpc>
                <a:spcPct val="120000"/>
              </a:lnSpc>
            </a:pPr>
            <a:r>
              <a:rPr lang="en-US" sz="900" err="1"/>
              <a:t>Frangos</a:t>
            </a:r>
            <a:r>
              <a:rPr lang="en-US" sz="900"/>
              <a:t>, N., 2016. Corporate Social Responsibility: Environmental Management and Sustainability Strategies for Hospitality </a:t>
            </a:r>
            <a:r>
              <a:rPr lang="en-US" sz="900" err="1"/>
              <a:t>Organisations</a:t>
            </a:r>
            <a:r>
              <a:rPr lang="en-US" sz="900"/>
              <a:t>.</a:t>
            </a:r>
          </a:p>
          <a:p>
            <a:pPr>
              <a:lnSpc>
                <a:spcPct val="120000"/>
              </a:lnSpc>
            </a:pPr>
            <a:r>
              <a:rPr lang="en-US" sz="900"/>
              <a:t>Hurst, A., 2017. European visitor numbers down after UK terror attacks.</a:t>
            </a:r>
          </a:p>
          <a:p>
            <a:pPr>
              <a:lnSpc>
                <a:spcPct val="120000"/>
              </a:lnSpc>
            </a:pPr>
            <a:r>
              <a:rPr lang="en-US" sz="900"/>
              <a:t>Kelly, J., 2016. The Evolution of Wellness Tourism - August 2016.</a:t>
            </a:r>
          </a:p>
          <a:p>
            <a:pPr>
              <a:lnSpc>
                <a:spcPct val="120000"/>
              </a:lnSpc>
            </a:pPr>
            <a:r>
              <a:rPr lang="en-US" sz="900"/>
              <a:t>Kelly, J., 2017. The Role of Travel Technology in Tourism - International - October 2017. [online] Academic.mintel.com.ezproxy.cardiffmet.ac.uk.</a:t>
            </a:r>
          </a:p>
          <a:p>
            <a:pPr>
              <a:lnSpc>
                <a:spcPct val="120000"/>
              </a:lnSpc>
            </a:pPr>
            <a:r>
              <a:rPr lang="en-US" sz="900" err="1"/>
              <a:t>Khazaeli</a:t>
            </a:r>
            <a:r>
              <a:rPr lang="en-US" sz="900"/>
              <a:t>, B., 2012. Corporate Social Responsibility and Impact on Hotel Industries. [online] Eposters.net.</a:t>
            </a:r>
          </a:p>
          <a:p>
            <a:pPr>
              <a:lnSpc>
                <a:spcPct val="120000"/>
              </a:lnSpc>
            </a:pPr>
            <a:r>
              <a:rPr lang="en-US" sz="900" err="1"/>
              <a:t>Lorenc</a:t>
            </a:r>
            <a:r>
              <a:rPr lang="en-US" sz="900"/>
              <a:t>, M., 2018. Corporate Social Responsibility in the Hospitality Industry—— A qualitative study on the perception of CSR and its activities. [online] Projekter.aau.dk.</a:t>
            </a:r>
          </a:p>
          <a:p>
            <a:pPr>
              <a:lnSpc>
                <a:spcPct val="120000"/>
              </a:lnSpc>
            </a:pPr>
            <a:r>
              <a:rPr lang="en-US" sz="900"/>
              <a:t>Robinson, J., 2018. Technology in the hospitality industry – exploring the very latest trends. [online] Aurecongroup.com.</a:t>
            </a:r>
          </a:p>
        </p:txBody>
      </p:sp>
    </p:spTree>
    <p:extLst>
      <p:ext uri="{BB962C8B-B14F-4D97-AF65-F5344CB8AC3E}">
        <p14:creationId xmlns:p14="http://schemas.microsoft.com/office/powerpoint/2010/main" val="4161267471"/>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PortalVTI">
  <a:themeElements>
    <a:clrScheme name="Earth">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Earth">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0E0D5035-C7F2-4607-91F4-D5D5F886A15A}" vid="{EAFF3D8B-AC13-4E90-80A9-182200FBC86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TotalTime>
  <Words>2003</Words>
  <Application>Microsoft Macintosh PowerPoint</Application>
  <PresentationFormat>Widescreen</PresentationFormat>
  <Paragraphs>124</Paragraphs>
  <Slides>9</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Times New Roman</vt:lpstr>
      <vt:lpstr>Trade Gothic Next Cond</vt:lpstr>
      <vt:lpstr>Trade Gothic Next Light</vt:lpstr>
      <vt:lpstr>PortalVTI</vt:lpstr>
      <vt:lpstr>Ritz-Carlton Hotel</vt:lpstr>
      <vt:lpstr>Situation Analysis</vt:lpstr>
      <vt:lpstr>Climate</vt:lpstr>
      <vt:lpstr>Objectives</vt:lpstr>
      <vt:lpstr>Strategy</vt:lpstr>
      <vt:lpstr>Tactics</vt:lpstr>
      <vt:lpstr>Control</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Ritz-Carlton Hotel</dc:title>
  <dc:creator>MD. DANIAL LABIB DANI</dc:creator>
  <cp:lastModifiedBy>Mohammad ali</cp:lastModifiedBy>
  <cp:revision>4</cp:revision>
  <dcterms:created xsi:type="dcterms:W3CDTF">2023-02-11T15:48:55Z</dcterms:created>
  <dcterms:modified xsi:type="dcterms:W3CDTF">2023-03-07T22:55:46Z</dcterms:modified>
</cp:coreProperties>
</file>