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72" r:id="rId13"/>
    <p:sldId id="264" r:id="rId14"/>
    <p:sldId id="265" r:id="rId15"/>
    <p:sldId id="266" r:id="rId16"/>
    <p:sldId id="267" r:id="rId17"/>
    <p:sldId id="268" r:id="rId18"/>
    <p:sldId id="269" r:id="rId19"/>
    <p:sldId id="271" r:id="rId20"/>
    <p:sldId id="27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BB29B5-C91D-40F5-A196-E712C3259BD3}" v="244" dt="2020-02-05T23:04:05.0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F7C6B2-4BE6-487A-A54B-9AEE92009811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B183AE-7527-4F76-9157-554DF73AA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269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THE THEME OF YOUR CHOSEN STORY? </a:t>
            </a:r>
          </a:p>
          <a:p>
            <a:endParaRPr lang="en-GB" dirty="0"/>
          </a:p>
          <a:p>
            <a:r>
              <a:rPr lang="en-GB" dirty="0"/>
              <a:t>IF YOUR STRUGGLING, WHY NOT GO TO THE ORIGINAL STORY THAT THE ADAPATATION COULD BE BASED ON (I’M LOOKING AT YOU DISNEY…)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B183AE-7527-4F76-9157-554DF73AAEA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6873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B183AE-7527-4F76-9157-554DF73AAEA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69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8B3EC-F892-4795-A5E6-011352CBD6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4C5522-B024-4AD1-BF60-3EAE92FD29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63385-36FA-4EA7-9CC3-9FF18466E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2D216E-80E7-4979-9517-F4BA9B304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6B3884-B775-412D-AF56-9FFA33703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840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771BC-D202-48C3-B7CD-0BEB139EE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1025B-A4E7-46CA-87C3-F6EB9E99F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48079-95AA-4D87-8BB3-924E13099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0A7083-7279-4344-B169-840A25F4E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5F639-B6CC-49AB-B749-0009655C7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1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BC911-782E-471A-8BF0-130241849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5721F-924F-4634-B210-2B12519123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69443-399E-421B-9AEA-7E83F5FD8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702F8-FC98-4F1D-8785-B4F8232C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CD64C7-0DA8-4836-AE54-65A68C7A8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61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204CB-647E-448F-99E3-044CD58A8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C6B37-F608-476C-A76C-F5DB6B1A8B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62BA3B-3349-491A-8CBF-B7A5F19C1A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801642-8435-4BCB-83EE-1FA13541F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351D73-6FD5-4579-8259-6CDE31A0B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83F792-FE92-461B-88C7-EA3597541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318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9ABE4-FEBA-4D6D-BE73-3610F12F5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71F9F5-D62A-4823-9316-4E106DD4A4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0D4765-840B-4CBA-8799-702329AAAC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1F66C-FD22-47A2-B9D1-DD5B8282AD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2D4267-CA49-434B-9A20-11C6670E3A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20555A-9DEC-4755-81C5-DAB1CFE91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0F1F3C-678C-4E98-AB6E-CB798E330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BDD0D3-EC60-4330-8C0F-3177FD4BF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155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6D1B7-943B-4C64-8BE1-D7A18EDB0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44CF2E-5967-4486-A5B9-A8F961BD8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684C50-7896-436F-95E5-DF853A44F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1C054A-E303-46D2-8BD5-7FF843D49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497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C124BD-DD86-4713-811B-BC231D399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1CCA45-4DAC-4BAE-9692-DFACE8E97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E1DE98-B41E-48F9-8E0C-CF4F53DCA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421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AEE40-8A70-4FA6-8E89-7A4B94700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A4956-0BB1-48A7-A8F6-8E0B4D2DE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EF4271-8479-4132-AD8A-E2740917FC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058185-CD15-4574-A1CE-1B3AEA5B7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D2D99D-C2DF-4A23-B06A-922C1B286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53EC84-8259-464C-8162-5E76C7CB7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525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ABD89-6D17-4582-8C89-B855B78D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A044BD-96A2-4C4A-B40F-AED706EB2C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999FA0-5299-41FC-80A7-AC35A9D15F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60ADA6-05D4-4CE4-935D-C04A1E839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127FE4-DE22-4AC4-AD67-CEF9B1FAA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249692-64C7-45D6-B742-0C90350B5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565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1CACC-42AC-41C4-AC62-D6F63A8FB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1EEF36-8646-4173-B685-46F30CC173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129878-E61F-4410-B5B7-A7D688760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B5571-6D45-40AB-9847-45E03E597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7E917-5754-4AB0-A3B8-98D5E9942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745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A3D499-43C9-4E23-9E23-70B333D2F9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6D74B0-00D1-43D1-B8F8-2E7D615D92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71600-0E94-4511-8F45-14B84F79D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88F3D-794C-41BF-9AF0-271320719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1344B-C519-416C-8C97-D6A3D9CAA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73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8E850F-C1AC-4A59-AFCD-5B9473DA7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0E525-5DA2-4523-AA25-DCF077BC8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D944B-D351-4429-949D-FE23130B62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DC33A-2A45-44A8-9355-7F0288BF42A3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8675C-2131-4DB7-8F2D-CAD7EE833A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9B42A5-2519-40FD-BF5D-A150269574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026D7-4425-4FF8-814D-4D1ECE24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865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80D7A8-92BC-483A-A64D-DA60AABBC4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6889" b="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60E8F3-656D-48CB-8771-ABE90DB645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95912"/>
            <a:ext cx="9144000" cy="2636717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ln>
                  <a:solidFill>
                    <a:sysClr val="windowText" lastClr="000000"/>
                  </a:solidFill>
                </a:ln>
                <a:solidFill>
                  <a:srgbClr val="FFFFFF"/>
                </a:solidFill>
                <a:latin typeface="Imprint MT Shadow" panose="04020605060303030202" pitchFamily="82" charset="0"/>
              </a:rPr>
              <a:t>FAIRY TALES, THEMES</a:t>
            </a:r>
            <a:br>
              <a:rPr lang="en-GB" dirty="0">
                <a:ln>
                  <a:solidFill>
                    <a:sysClr val="windowText" lastClr="000000"/>
                  </a:solidFill>
                </a:ln>
                <a:solidFill>
                  <a:srgbClr val="FFFFFF"/>
                </a:solidFill>
                <a:latin typeface="Imprint MT Shadow" panose="04020605060303030202" pitchFamily="82" charset="0"/>
              </a:rPr>
            </a:br>
            <a:r>
              <a:rPr lang="en-GB" dirty="0">
                <a:ln>
                  <a:solidFill>
                    <a:sysClr val="windowText" lastClr="000000"/>
                  </a:solidFill>
                </a:ln>
                <a:solidFill>
                  <a:srgbClr val="FFFFFF"/>
                </a:solidFill>
                <a:latin typeface="Imprint MT Shadow" panose="04020605060303030202" pitchFamily="82" charset="0"/>
              </a:rPr>
              <a:t>AND CHARACTER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09674E-C2AB-48D4-B911-E316893A68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532630"/>
            <a:ext cx="9144000" cy="483988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ln>
                  <a:solidFill>
                    <a:sysClr val="windowText" lastClr="000000"/>
                  </a:solidFill>
                </a:ln>
                <a:solidFill>
                  <a:srgbClr val="FFFFFF"/>
                </a:solidFill>
                <a:latin typeface="Imprint MT Shadow" panose="04020605060303030202" pitchFamily="82" charset="0"/>
              </a:rPr>
              <a:t>HOW TO LINK RESEARCH INTO OUR STORIES</a:t>
            </a:r>
          </a:p>
        </p:txBody>
      </p:sp>
    </p:spTree>
    <p:extLst>
      <p:ext uri="{BB962C8B-B14F-4D97-AF65-F5344CB8AC3E}">
        <p14:creationId xmlns:p14="http://schemas.microsoft.com/office/powerpoint/2010/main" val="34690235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929F2-1FC6-4B43-9CD9-BC2E8F9BF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AE0C4-2465-4746-B486-908680CD9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EB361CA-9778-4EAB-91B5-C2B850C05318}"/>
              </a:ext>
            </a:extLst>
          </p:cNvPr>
          <p:cNvSpPr/>
          <p:nvPr/>
        </p:nvSpPr>
        <p:spPr>
          <a:xfrm>
            <a:off x="1936962" y="3429001"/>
            <a:ext cx="2772692" cy="2619461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FAIRY TALES/</a:t>
            </a:r>
          </a:p>
          <a:p>
            <a:pPr algn="ctr"/>
            <a:r>
              <a:rPr lang="en-GB" sz="2400" dirty="0"/>
              <a:t>LEGEND/</a:t>
            </a:r>
          </a:p>
          <a:p>
            <a:pPr algn="ctr"/>
            <a:r>
              <a:rPr lang="en-GB" sz="2400" dirty="0"/>
              <a:t>MYTH</a:t>
            </a: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4134766-81BD-4E45-A6ED-EB1D3323E9CB}"/>
              </a:ext>
            </a:extLst>
          </p:cNvPr>
          <p:cNvSpPr/>
          <p:nvPr/>
        </p:nvSpPr>
        <p:spPr>
          <a:xfrm>
            <a:off x="7482346" y="3429000"/>
            <a:ext cx="2969703" cy="261946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CHARACTERS/</a:t>
            </a:r>
          </a:p>
          <a:p>
            <a:pPr algn="ctr"/>
            <a:r>
              <a:rPr lang="en-GB" sz="2400" dirty="0"/>
              <a:t>STORY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20A9076-C45C-4103-BC63-B6F508023F38}"/>
              </a:ext>
            </a:extLst>
          </p:cNvPr>
          <p:cNvSpPr/>
          <p:nvPr/>
        </p:nvSpPr>
        <p:spPr>
          <a:xfrm>
            <a:off x="4709654" y="240829"/>
            <a:ext cx="2772692" cy="2619451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NORDIC NOIR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ACC7FA6-334B-469F-AE4F-B68825966CB1}"/>
              </a:ext>
            </a:extLst>
          </p:cNvPr>
          <p:cNvCxnSpPr>
            <a:cxnSpLocks/>
            <a:stCxn id="6" idx="3"/>
            <a:endCxn id="4" idx="7"/>
          </p:cNvCxnSpPr>
          <p:nvPr/>
        </p:nvCxnSpPr>
        <p:spPr>
          <a:xfrm flipH="1">
            <a:off x="4303603" y="2476670"/>
            <a:ext cx="812102" cy="133594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0F35DF0-6581-47D8-BFC8-D4CB0243E0D0}"/>
              </a:ext>
            </a:extLst>
          </p:cNvPr>
          <p:cNvCxnSpPr>
            <a:cxnSpLocks/>
            <a:stCxn id="4" idx="6"/>
            <a:endCxn id="5" idx="2"/>
          </p:cNvCxnSpPr>
          <p:nvPr/>
        </p:nvCxnSpPr>
        <p:spPr>
          <a:xfrm flipV="1">
            <a:off x="4709654" y="4738731"/>
            <a:ext cx="2772692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D934D94-DA76-4722-9D32-CF6E9CF5235C}"/>
              </a:ext>
            </a:extLst>
          </p:cNvPr>
          <p:cNvCxnSpPr>
            <a:cxnSpLocks/>
            <a:stCxn id="5" idx="1"/>
            <a:endCxn id="6" idx="5"/>
          </p:cNvCxnSpPr>
          <p:nvPr/>
        </p:nvCxnSpPr>
        <p:spPr>
          <a:xfrm flipH="1" flipV="1">
            <a:off x="7076295" y="2476670"/>
            <a:ext cx="840954" cy="13359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9802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93A0C1-2978-41AA-B0C7-4561D8A33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75851"/>
            <a:ext cx="10515600" cy="175396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GB" dirty="0">
                <a:latin typeface="Imprint MT Shadow" panose="04020605060303030202" pitchFamily="82" charset="0"/>
              </a:rPr>
              <a:t>WHAT STORIES HAVE YOU CHOSEN?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258CF3-A3A1-4F1E-98EC-D5CC6714EE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4129811"/>
            <a:ext cx="10515600" cy="477487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  <a:latin typeface="Imprint MT Shadow" panose="04020605060303030202" pitchFamily="82" charset="0"/>
              </a:rPr>
              <a:t>WHAT IS THE STORY ABOUT? </a:t>
            </a:r>
          </a:p>
        </p:txBody>
      </p:sp>
    </p:spTree>
    <p:extLst>
      <p:ext uri="{BB962C8B-B14F-4D97-AF65-F5344CB8AC3E}">
        <p14:creationId xmlns:p14="http://schemas.microsoft.com/office/powerpoint/2010/main" val="43981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2E135-7F87-455E-9EF7-54FFE519F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78906"/>
            <a:ext cx="10515600" cy="1500188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9600" dirty="0">
                <a:latin typeface="Old English Text MT" panose="03040902040508030806" pitchFamily="66" charset="0"/>
              </a:rPr>
              <a:t>FAUST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B136E1-4090-4224-A8C9-567B69458B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10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E788F-3925-4EF7-9A84-D278B32BDF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GB" dirty="0">
                <a:latin typeface="Imprint MT Shadow" panose="04020605060303030202" pitchFamily="82" charset="0"/>
              </a:rPr>
              <a:t>FAUST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AAB39-AD3F-4737-BA71-C8A966214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92417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BASED ON A GERMAN LEGEND, THAT APPROPRAITES THE LIFE OF SCHOLAR: JOHANN GEORG FAUST. </a:t>
            </a:r>
          </a:p>
          <a:p>
            <a:endParaRPr lang="en-GB" dirty="0"/>
          </a:p>
          <a:p>
            <a:r>
              <a:rPr lang="en-GB" dirty="0"/>
              <a:t>HEAVEN AND HELL WAGE A BET ON A MAN’S SOUL. IF THE DEVIL CAN CORRUPT HIM, HE BECOMES THE RULER OF THE EARTH. </a:t>
            </a:r>
          </a:p>
          <a:p>
            <a:r>
              <a:rPr lang="en-GB" dirty="0"/>
              <a:t>BECOMING BORED WITH LIFE AND FAILING TO COMMIT SUICIDE, FAUST BECONES AND BEGS THE DEVIL TO GIVE HIM UNLIMITED PLEASURE AND KNOWLEDGE. </a:t>
            </a:r>
          </a:p>
          <a:p>
            <a:r>
              <a:rPr lang="en-GB" dirty="0"/>
              <a:t>THEN THE DEMON MEPHISTOPHELES APPEARS, HE MAKES A CONTRACT WITH FAUST, SIGNED IN BLOOD. </a:t>
            </a:r>
          </a:p>
          <a:p>
            <a:r>
              <a:rPr lang="en-GB" dirty="0"/>
              <a:t>LUCIFER GIVES HIM WHAT HE WANTS BUT, IN EXCHANGE, AFTER A FEW YEARS, THEY WILL COME BACK TO CLAIM HIS SOUL.  </a:t>
            </a:r>
          </a:p>
        </p:txBody>
      </p:sp>
    </p:spTree>
    <p:extLst>
      <p:ext uri="{BB962C8B-B14F-4D97-AF65-F5344CB8AC3E}">
        <p14:creationId xmlns:p14="http://schemas.microsoft.com/office/powerpoint/2010/main" val="4100975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83067-ED12-4A68-93AB-BD1435868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51721"/>
            <a:ext cx="10515600" cy="5608469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FAUST ABUSES THE POWER GIVEN TO HIM AND USES IT TO MANIPULATE, IMPRESS, AND SEDUCE TO HIS HEARTS CONTENT. </a:t>
            </a:r>
          </a:p>
          <a:p>
            <a:r>
              <a:rPr lang="en-GB" dirty="0"/>
              <a:t>IT IS ONLY AFTER INTERVENTION FROM THE CHURCH, MANY YEARS LATER, DOES FAUST REALISE THAT WHAT HE IS DOING IS MORALLY CORRUPT… </a:t>
            </a:r>
          </a:p>
          <a:p>
            <a:r>
              <a:rPr lang="en-GB" dirty="0"/>
              <a:t>HE BEGS, HE PLEADS WITH THE DEVIL AND GOD TO LET HIM FREE, TO SAVE HIS MORTAL SOUL FROM DAMNATION.</a:t>
            </a:r>
          </a:p>
          <a:p>
            <a:endParaRPr lang="en-GB" dirty="0"/>
          </a:p>
          <a:p>
            <a:r>
              <a:rPr lang="en-GB" dirty="0"/>
              <a:t>BUT IT’S TOO LATE. MEPHISTOPHLES ARRIVES AND DRAGS FAUST, KICKING AND SCREAMING, INTO THE FIREY DEPTHS OF HELL.  </a:t>
            </a:r>
          </a:p>
          <a:p>
            <a:r>
              <a:rPr lang="en-GB" dirty="0"/>
              <a:t>OR, GOD TAKES PITY OF FAUST AND FREES HIM OF HIS CONTRACT, IF ONLY HE PLESGES HIS LIFE TO CHRISTIANITY. </a:t>
            </a:r>
          </a:p>
        </p:txBody>
      </p:sp>
    </p:spTree>
    <p:extLst>
      <p:ext uri="{BB962C8B-B14F-4D97-AF65-F5344CB8AC3E}">
        <p14:creationId xmlns:p14="http://schemas.microsoft.com/office/powerpoint/2010/main" val="3051817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814E2A-3A4C-43F2-868F-BE269072F3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2598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27FB499-64CA-490E-810F-BC587E586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47779"/>
            <a:ext cx="12191979" cy="9624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Imprint MT Shadow" panose="04020605060303030202" pitchFamily="82" charset="0"/>
              </a:rPr>
              <a:t>WHAT IS THE STORY </a:t>
            </a:r>
            <a:r>
              <a:rPr lang="en-US" u="sng" dirty="0">
                <a:solidFill>
                  <a:srgbClr val="FFFFFF"/>
                </a:solidFill>
                <a:latin typeface="Imprint MT Shadow" panose="04020605060303030202" pitchFamily="82" charset="0"/>
              </a:rPr>
              <a:t>ABOUT</a:t>
            </a:r>
            <a:r>
              <a:rPr lang="en-US" dirty="0">
                <a:solidFill>
                  <a:srgbClr val="FFFFFF"/>
                </a:solidFill>
                <a:latin typeface="Imprint MT Shadow" panose="04020605060303030202" pitchFamily="82" charset="0"/>
              </a:rPr>
              <a:t>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88DEF8-B0A4-4100-B132-6456651B9E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8875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A7192E-6422-475F-AB1E-8D49966036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259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DADC630-1E7B-440D-AD5E-E6B0DF8D8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Imprint MT Shadow" panose="04020605060303030202" pitchFamily="82" charset="0"/>
              </a:rPr>
              <a:t>THEMES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350489-0BEF-48E6-9EF0-76F8656FD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EVERY STORY HAS A THEME. AN UNDERLYING NOTION OR MESSAGE THAT CARRIES THE MORAL WEIGHT OF THE NARRATIVE. </a:t>
            </a:r>
          </a:p>
          <a:p>
            <a:pPr algn="ctr"/>
            <a:endParaRPr lang="en-GB" dirty="0">
              <a:solidFill>
                <a:srgbClr val="FFFFFF"/>
              </a:solidFill>
            </a:endParaRPr>
          </a:p>
          <a:p>
            <a:pPr algn="ctr"/>
            <a:r>
              <a:rPr lang="en-GB" dirty="0">
                <a:solidFill>
                  <a:srgbClr val="FFFFFF"/>
                </a:solidFill>
              </a:rPr>
              <a:t>“</a:t>
            </a:r>
            <a:r>
              <a:rPr lang="en-GB" dirty="0"/>
              <a:t>I think one of the major things a director has to do is to know his subject matter, the subject matter of his script, know the truth and the reality of it. That's very important.” </a:t>
            </a:r>
            <a:r>
              <a:rPr lang="en-GB" sz="1400" dirty="0"/>
              <a:t>ROBERT WISE – CONVERSTAIONS WITH HISTORY (1998)</a:t>
            </a:r>
          </a:p>
          <a:p>
            <a:pPr algn="ctr"/>
            <a:endParaRPr lang="en-GB" sz="1400" dirty="0">
              <a:solidFill>
                <a:srgbClr val="FFFFFF"/>
              </a:solidFill>
            </a:endParaRPr>
          </a:p>
          <a:p>
            <a:pPr algn="ctr"/>
            <a:r>
              <a:rPr lang="en-GB" dirty="0">
                <a:solidFill>
                  <a:srgbClr val="FFFFFF"/>
                </a:solidFill>
              </a:rPr>
              <a:t>THE ‘TALES’ GENRE TYPICALLY HAS THE THEME AT THE FORFRONT OF THE STORY, WITH THE RESOLUTION OFTEN SERVING AS A WAY TO REINFORCE THE AUTHOR’S MESSAGE.</a:t>
            </a:r>
          </a:p>
        </p:txBody>
      </p:sp>
    </p:spTree>
    <p:extLst>
      <p:ext uri="{BB962C8B-B14F-4D97-AF65-F5344CB8AC3E}">
        <p14:creationId xmlns:p14="http://schemas.microsoft.com/office/powerpoint/2010/main" val="27757925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026161-1F53-464F-8E2E-ECF848A855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92519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8C89C6-02A8-4DC9-B84A-013512D2C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Imprint MT Shadow" panose="04020605060303030202" pitchFamily="82" charset="0"/>
              </a:rPr>
              <a:t>FAUST’S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A13BF-C15A-426E-A89A-496C08851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7065"/>
            <a:ext cx="10515600" cy="435133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GIVING UP YOUR VIRTUES FOR SELFISH MEANS</a:t>
            </a:r>
          </a:p>
          <a:p>
            <a:pPr algn="ctr"/>
            <a:endParaRPr lang="en-GB" sz="32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BEING A PAWN IN A MUCH BIGGER GAME</a:t>
            </a:r>
          </a:p>
          <a:p>
            <a:pPr algn="ctr"/>
            <a:endParaRPr lang="en-GB" sz="32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“SELLING YOUR SOUL TO THE DEVIL”</a:t>
            </a:r>
          </a:p>
          <a:p>
            <a:pPr algn="ctr"/>
            <a:endParaRPr lang="en-GB" sz="32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YOU CAN’T OUTRUN YOUR CHOICES</a:t>
            </a:r>
          </a:p>
        </p:txBody>
      </p:sp>
    </p:spTree>
    <p:extLst>
      <p:ext uri="{BB962C8B-B14F-4D97-AF65-F5344CB8AC3E}">
        <p14:creationId xmlns:p14="http://schemas.microsoft.com/office/powerpoint/2010/main" val="427295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FC13D30-148F-4268-BBDF-CE754BFC7A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231"/>
            <a:ext cx="12192000" cy="92519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DFB0BF-3B3F-4B6F-9E13-4A0D54C1D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Imprint MT Shadow" panose="04020605060303030202" pitchFamily="82" charset="0"/>
              </a:rPr>
              <a:t>WHAT ABOUT YOUR TALES?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D5DD7F-183D-481B-BF82-A490C2ACA6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377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8FF6A1-712D-4A92-AC73-54A62B64A0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945432-9573-4B39-984B-D6A5A89F9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dirty="0">
                <a:solidFill>
                  <a:srgbClr val="FFFFFF"/>
                </a:solidFill>
                <a:latin typeface="Imprint MT Shadow" panose="04020605060303030202" pitchFamily="82" charset="0"/>
              </a:rPr>
              <a:t>CHARACTER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2E50C1-B18F-4D36-B6D1-DD10B7B653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373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E8EE04-DCB5-4182-B7F0-8AE695D982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52933ED2-6320-4F2E-A48C-23D79981A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Imprint MT Shadow" panose="04020605060303030202" pitchFamily="82" charset="0"/>
              </a:rPr>
              <a:t>CHARACTER &amp; THEMES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BBD4A0-8473-4F98-8A67-45ADB195E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WHILE THEMES CAN OFTEN PLAY OUT THROUGH EVENTS WITHIN THE NARRATIVE, IT’S THE ACHARACTERS (AND THEIR JOURNEY’S) THAT ACT AS A VESSEL FOR THE AUDIENCE.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WITHIN A NARRATIVE, WE CAN BREAK DOWN A CHARACTER’S MOTIVATIONS INTO TWO SEPARATE CATAGOREIES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pPr algn="ctr"/>
            <a:r>
              <a:rPr lang="en-GB" dirty="0">
                <a:solidFill>
                  <a:srgbClr val="FFFFFF"/>
                </a:solidFill>
              </a:rPr>
              <a:t>WHAT DO THEY </a:t>
            </a:r>
            <a:r>
              <a:rPr lang="en-GB" sz="3200" b="1" dirty="0">
                <a:solidFill>
                  <a:srgbClr val="FFFFFF"/>
                </a:solidFill>
              </a:rPr>
              <a:t>WANT?</a:t>
            </a:r>
            <a:r>
              <a:rPr lang="en-GB" dirty="0">
                <a:solidFill>
                  <a:srgbClr val="FFFFFF"/>
                </a:solidFill>
              </a:rPr>
              <a:t> – THE LIE (</a:t>
            </a:r>
            <a:r>
              <a:rPr lang="en-GB" b="1" dirty="0">
                <a:solidFill>
                  <a:srgbClr val="FFFFFF"/>
                </a:solidFill>
              </a:rPr>
              <a:t>STORY</a:t>
            </a:r>
            <a:r>
              <a:rPr lang="en-GB" dirty="0">
                <a:solidFill>
                  <a:srgbClr val="FFFFFF"/>
                </a:solidFill>
              </a:rPr>
              <a:t>)</a:t>
            </a:r>
          </a:p>
          <a:p>
            <a:pPr algn="ctr"/>
            <a:r>
              <a:rPr lang="en-GB" dirty="0">
                <a:solidFill>
                  <a:srgbClr val="FFFFFF"/>
                </a:solidFill>
              </a:rPr>
              <a:t>WHAT DO THEY </a:t>
            </a:r>
            <a:r>
              <a:rPr lang="en-GB" sz="3200" b="1" dirty="0">
                <a:solidFill>
                  <a:srgbClr val="FFFFFF"/>
                </a:solidFill>
              </a:rPr>
              <a:t>NEED?</a:t>
            </a:r>
            <a:r>
              <a:rPr lang="en-GB" dirty="0">
                <a:solidFill>
                  <a:srgbClr val="FFFFFF"/>
                </a:solidFill>
              </a:rPr>
              <a:t> – THE TRUTH (</a:t>
            </a:r>
            <a:r>
              <a:rPr lang="en-GB" b="1" dirty="0">
                <a:solidFill>
                  <a:srgbClr val="FFFFFF"/>
                </a:solidFill>
              </a:rPr>
              <a:t>THEME</a:t>
            </a:r>
            <a:r>
              <a:rPr lang="en-GB" dirty="0">
                <a:solidFill>
                  <a:srgbClr val="FFFFFF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02602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NORDIC NOIR&quot;">
            <a:extLst>
              <a:ext uri="{FF2B5EF4-FFF2-40B4-BE49-F238E27FC236}">
                <a16:creationId xmlns:a16="http://schemas.microsoft.com/office/drawing/2014/main" id="{284E5633-E856-49FD-A99E-211D5A590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B48852-FF0B-446A-82AF-F36CF98EC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5315" y="2901917"/>
            <a:ext cx="7548670" cy="1054165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>
                <a:latin typeface="Imprint MT Shadow" panose="04020605060303030202" pitchFamily="82" charset="0"/>
              </a:rPr>
              <a:t>NORDIC NOIR?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2C4A44-8CB9-470B-AB27-2ECC3F4128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1223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4AB4B54-807C-4E38-8768-DBA564E7B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1799D1D-0B2C-4AC5-B306-6C4CC9829D2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>
                <a:latin typeface="Imprint MT Shadow" panose="04020605060303030202" pitchFamily="82" charset="0"/>
              </a:rPr>
              <a:t>THEMES/PATTERNS IN </a:t>
            </a:r>
            <a:br>
              <a:rPr lang="en-GB" dirty="0">
                <a:latin typeface="Imprint MT Shadow" panose="04020605060303030202" pitchFamily="82" charset="0"/>
              </a:rPr>
            </a:br>
            <a:r>
              <a:rPr lang="en-GB" dirty="0">
                <a:latin typeface="Imprint MT Shadow" panose="04020605060303030202" pitchFamily="82" charset="0"/>
              </a:rPr>
              <a:t>NORDIC NOIR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7327B69-EA3C-4F14-8D3F-3F317D809424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algn="ctr"/>
            <a:endParaRPr lang="en-GB" dirty="0"/>
          </a:p>
          <a:p>
            <a:pPr algn="ctr"/>
            <a:r>
              <a:rPr lang="en-GB" dirty="0"/>
              <a:t>REALISTIC PORTRAYLS OF MORDERN LIFE</a:t>
            </a:r>
          </a:p>
          <a:p>
            <a:pPr algn="ctr"/>
            <a:r>
              <a:rPr lang="en-GB" dirty="0"/>
              <a:t>VIOLENT CRIME</a:t>
            </a:r>
          </a:p>
          <a:p>
            <a:pPr algn="ctr"/>
            <a:r>
              <a:rPr lang="en-GB" dirty="0"/>
              <a:t>POLITICAL CORRUPTION</a:t>
            </a:r>
          </a:p>
          <a:p>
            <a:pPr algn="ctr"/>
            <a:r>
              <a:rPr lang="en-GB" dirty="0"/>
              <a:t>MENTAL ILLNESS/PTSD</a:t>
            </a:r>
          </a:p>
          <a:p>
            <a:pPr algn="ctr"/>
            <a:r>
              <a:rPr lang="en-GB" dirty="0"/>
              <a:t>FORCED TO BE THE HERO</a:t>
            </a:r>
          </a:p>
          <a:p>
            <a:pPr algn="ctr"/>
            <a:r>
              <a:rPr lang="en-GB" dirty="0"/>
              <a:t>OBSSESSION</a:t>
            </a:r>
          </a:p>
        </p:txBody>
      </p:sp>
    </p:spTree>
    <p:extLst>
      <p:ext uri="{BB962C8B-B14F-4D97-AF65-F5344CB8AC3E}">
        <p14:creationId xmlns:p14="http://schemas.microsoft.com/office/powerpoint/2010/main" val="331384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3A47E4C-2EAB-4B3E-AABD-5F97EE0D9E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61B04-1F3D-4A91-B217-68F80A2B494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>
                <a:latin typeface="Imprint MT Shadow" panose="04020605060303030202" pitchFamily="82" charset="0"/>
              </a:rPr>
              <a:t>CHARACTERS IN NORDIC NOIR?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47A37-A3D9-4943-B044-83566F5237C1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algn="ctr"/>
            <a:endParaRPr lang="en-GB" dirty="0"/>
          </a:p>
          <a:p>
            <a:pPr algn="ctr"/>
            <a:r>
              <a:rPr lang="en-GB" dirty="0"/>
              <a:t>PROTAGONIST</a:t>
            </a:r>
          </a:p>
          <a:p>
            <a:pPr algn="ctr"/>
            <a:r>
              <a:rPr lang="en-GB" dirty="0"/>
              <a:t>AGED 40+ MALE/FEMALE</a:t>
            </a:r>
          </a:p>
          <a:p>
            <a:pPr algn="ctr"/>
            <a:r>
              <a:rPr lang="en-GB" dirty="0"/>
              <a:t>QUIET, OFTEN DISTANT FROM THE ACTION</a:t>
            </a:r>
          </a:p>
          <a:p>
            <a:pPr algn="ctr"/>
            <a:r>
              <a:rPr lang="en-GB" dirty="0"/>
              <a:t>MENTALLY BROKEN OR SUFFERIGN FROM MENTAL ILLNESS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CAN WE IDENTIFY OF ANY OTHER CHARACTERS? 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9034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BA79770-BFA5-4ACB-98ED-2C3C4C1686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3AE7FA-2972-4F0F-BE23-B5C8CC7E44C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>
                <a:latin typeface="Imprint MT Shadow" panose="04020605060303030202" pitchFamily="82" charset="0"/>
              </a:rPr>
              <a:t>NORDIC NOIR </a:t>
            </a:r>
            <a:br>
              <a:rPr lang="en-GB" dirty="0">
                <a:latin typeface="Imprint MT Shadow" panose="04020605060303030202" pitchFamily="82" charset="0"/>
              </a:rPr>
            </a:br>
            <a:r>
              <a:rPr lang="en-GB" dirty="0">
                <a:latin typeface="Imprint MT Shadow" panose="04020605060303030202" pitchFamily="82" charset="0"/>
              </a:rPr>
              <a:t>THEMES AND CHARACTERS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71A9C5-FEDE-45C7-8307-DE6A4FEAE1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78321"/>
            <a:ext cx="5157787" cy="449262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dirty="0"/>
              <a:t>THEMES/PATTERNS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75F6BA-C4E1-41C6-80A2-A53EF8870D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dirty="0"/>
              <a:t>REALISTIC PORTRAYLS OF MORDERN LIFE</a:t>
            </a:r>
          </a:p>
          <a:p>
            <a:pPr algn="ctr"/>
            <a:r>
              <a:rPr lang="en-GB" dirty="0"/>
              <a:t>VIOLENT CRIME</a:t>
            </a:r>
          </a:p>
          <a:p>
            <a:pPr algn="ctr"/>
            <a:r>
              <a:rPr lang="en-GB" dirty="0"/>
              <a:t>POLITICAL CORRUPTION</a:t>
            </a:r>
          </a:p>
          <a:p>
            <a:pPr algn="ctr"/>
            <a:r>
              <a:rPr lang="en-GB" dirty="0"/>
              <a:t>MENTAL ILLNESS/PTSD</a:t>
            </a:r>
          </a:p>
          <a:p>
            <a:pPr algn="ctr"/>
            <a:r>
              <a:rPr lang="en-GB" dirty="0"/>
              <a:t>FORCED TO BE THE HERO</a:t>
            </a:r>
          </a:p>
          <a:p>
            <a:pPr algn="ctr"/>
            <a:r>
              <a:rPr lang="en-GB" dirty="0"/>
              <a:t>OBSSESSION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8C81CC-C9CF-4701-B9FF-53BD0B738A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78321"/>
            <a:ext cx="5183188" cy="449262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dirty="0"/>
              <a:t>CHARACTERS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30B8FA-3BB7-4C25-B0DD-AFBD3CF46E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dirty="0"/>
              <a:t>PROTAGONIST</a:t>
            </a:r>
          </a:p>
          <a:p>
            <a:pPr algn="ctr"/>
            <a:r>
              <a:rPr lang="en-GB" dirty="0"/>
              <a:t>STRONG FEMALE/MALE COMPANION</a:t>
            </a:r>
          </a:p>
          <a:p>
            <a:pPr algn="ctr"/>
            <a:r>
              <a:rPr lang="en-GB" dirty="0"/>
              <a:t>YOUNG, VULNERABLE VICTIM</a:t>
            </a:r>
          </a:p>
        </p:txBody>
      </p:sp>
    </p:spTree>
    <p:extLst>
      <p:ext uri="{BB962C8B-B14F-4D97-AF65-F5344CB8AC3E}">
        <p14:creationId xmlns:p14="http://schemas.microsoft.com/office/powerpoint/2010/main" val="26529342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DCF1C-572A-450B-8B78-E0848AA1B9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EF6FDDBB-8E1E-49F7-A1B8-85566DC1A53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>
                <a:latin typeface="Imprint MT Shadow" panose="04020605060303030202" pitchFamily="82" charset="0"/>
              </a:rPr>
              <a:t>TASK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72903B2-E84B-4055-8FAC-A2528AFDA5D9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/>
              <a:t>HOW COULD YOU LINK TOGETHER THE IDEAS WE’VE TALKED ABOUT TODAY?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IDENIFY THE THEME(S) AND MAIN CHARACTERS IN YOUR TALE</a:t>
            </a:r>
          </a:p>
          <a:p>
            <a:pPr algn="ctr"/>
            <a:r>
              <a:rPr lang="en-GB" dirty="0"/>
              <a:t>COULD ANY OF THEM FIT INTO NORDIC NOIR TROPES AND START CREATING YOUR STORY?</a:t>
            </a:r>
          </a:p>
          <a:p>
            <a:pPr algn="ctr"/>
            <a:r>
              <a:rPr lang="en-GB" dirty="0"/>
              <a:t>OR, DO YOU HAVE TO CREATE A PROTAGONIST, AND HAVE THE STORY BASE AROUND </a:t>
            </a:r>
            <a:r>
              <a:rPr lang="en-GB"/>
              <a:t>THE TALE?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369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6F615C2DC771469707CF3E34E3A794" ma:contentTypeVersion="2" ma:contentTypeDescription="Create a new document." ma:contentTypeScope="" ma:versionID="44cda9587988a992600fcd06386fc215">
  <xsd:schema xmlns:xsd="http://www.w3.org/2001/XMLSchema" xmlns:xs="http://www.w3.org/2001/XMLSchema" xmlns:p="http://schemas.microsoft.com/office/2006/metadata/properties" xmlns:ns3="e8c1eeec-5964-4b59-88a7-6c4a664506f9" targetNamespace="http://schemas.microsoft.com/office/2006/metadata/properties" ma:root="true" ma:fieldsID="1ce1d6f3d4b037ebf3d7867268111ae2" ns3:_="">
    <xsd:import namespace="e8c1eeec-5964-4b59-88a7-6c4a664506f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c1eeec-5964-4b59-88a7-6c4a664506f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52B1BD6-619C-46A7-BA1E-C92220425B7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BD300F4-68C4-49CC-A72F-0F1F86FB7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c1eeec-5964-4b59-88a7-6c4a664506f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C8BE9BA-0B65-4B2D-A2B9-53B612E8DD1E}">
  <ds:schemaRefs>
    <ds:schemaRef ds:uri="http://purl.org/dc/dcmitype/"/>
    <ds:schemaRef ds:uri="http://schemas.microsoft.com/office/infopath/2007/PartnerControls"/>
    <ds:schemaRef ds:uri="e8c1eeec-5964-4b59-88a7-6c4a664506f9"/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661</Words>
  <Application>Microsoft Office PowerPoint</Application>
  <PresentationFormat>Widescreen</PresentationFormat>
  <Paragraphs>88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Imprint MT Shadow</vt:lpstr>
      <vt:lpstr>Old English Text MT</vt:lpstr>
      <vt:lpstr>Office Theme</vt:lpstr>
      <vt:lpstr>FAIRY TALES, THEMES AND CHARACTER</vt:lpstr>
      <vt:lpstr>PowerPoint Presentation</vt:lpstr>
      <vt:lpstr>WHAT STORIES HAVE YOU CHOSEN?</vt:lpstr>
      <vt:lpstr>FAUST</vt:lpstr>
      <vt:lpstr>FAUST</vt:lpstr>
      <vt:lpstr>PowerPoint Presentation</vt:lpstr>
      <vt:lpstr>WHAT IS THE STORY ABOUT?</vt:lpstr>
      <vt:lpstr>THEMES</vt:lpstr>
      <vt:lpstr>FAUST’S THEMES</vt:lpstr>
      <vt:lpstr>WHAT ABOUT YOUR TALES?</vt:lpstr>
      <vt:lpstr>CHARACTER</vt:lpstr>
      <vt:lpstr>CHARACTER &amp; THEMES</vt:lpstr>
      <vt:lpstr>NORDIC NOIR? </vt:lpstr>
      <vt:lpstr>THEMES/PATTERNS IN  NORDIC NOIR</vt:lpstr>
      <vt:lpstr>CHARACTERS IN NORDIC NOIR? </vt:lpstr>
      <vt:lpstr>NORDIC NOIR  THEMES AND CHARACTERS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FAIRY TALES, THEMES AND CHARACTER</dc:title>
  <dc:creator>Jamie Brown</dc:creator>
  <cp:lastModifiedBy>Kylie Boon</cp:lastModifiedBy>
  <cp:revision>6</cp:revision>
  <dcterms:created xsi:type="dcterms:W3CDTF">2020-02-05T22:07:34Z</dcterms:created>
  <dcterms:modified xsi:type="dcterms:W3CDTF">2020-02-06T15:42:31Z</dcterms:modified>
</cp:coreProperties>
</file>