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2" r:id="rId2"/>
    <p:sldId id="263" r:id="rId3"/>
    <p:sldId id="264" r:id="rId4"/>
    <p:sldId id="265" r:id="rId5"/>
    <p:sldId id="266" r:id="rId6"/>
    <p:sldId id="268" r:id="rId7"/>
    <p:sldId id="269" r:id="rId8"/>
    <p:sldId id="270" r:id="rId9"/>
    <p:sldId id="271" r:id="rId10"/>
    <p:sldId id="272" r:id="rId11"/>
    <p:sldId id="273" r:id="rId12"/>
    <p:sldId id="27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83471"/>
  </p:normalViewPr>
  <p:slideViewPr>
    <p:cSldViewPr snapToGrid="0">
      <p:cViewPr varScale="1">
        <p:scale>
          <a:sx n="93" d="100"/>
          <a:sy n="93" d="100"/>
        </p:scale>
        <p:origin x="216"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AD52D1-7F70-45AF-8B2A-F827A80046E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43C983F-8FC9-409F-BAF0-22811AD7F4CF}">
      <dgm:prSet/>
      <dgm:spPr/>
      <dgm:t>
        <a:bodyPr/>
        <a:lstStyle/>
        <a:p>
          <a:r>
            <a:rPr lang="en-IE"/>
            <a:t>In Tesco employees respect each other to reduce discrimination</a:t>
          </a:r>
          <a:endParaRPr lang="en-US"/>
        </a:p>
      </dgm:t>
    </dgm:pt>
    <dgm:pt modelId="{66A7ECE3-46C7-4D25-A174-DE32D035003D}" type="parTrans" cxnId="{7F330F72-E491-460B-B97D-5C2021225B86}">
      <dgm:prSet/>
      <dgm:spPr/>
      <dgm:t>
        <a:bodyPr/>
        <a:lstStyle/>
        <a:p>
          <a:endParaRPr lang="en-US"/>
        </a:p>
      </dgm:t>
    </dgm:pt>
    <dgm:pt modelId="{57F2BEEE-4998-4B31-B632-D730CB631DE6}" type="sibTrans" cxnId="{7F330F72-E491-460B-B97D-5C2021225B86}">
      <dgm:prSet/>
      <dgm:spPr/>
      <dgm:t>
        <a:bodyPr/>
        <a:lstStyle/>
        <a:p>
          <a:endParaRPr lang="en-US"/>
        </a:p>
      </dgm:t>
    </dgm:pt>
    <dgm:pt modelId="{9293DAA8-FC4A-4586-B324-8B86E91333F4}">
      <dgm:prSet/>
      <dgm:spPr/>
      <dgm:t>
        <a:bodyPr/>
        <a:lstStyle/>
        <a:p>
          <a:r>
            <a:rPr lang="en-IE" dirty="0"/>
            <a:t>Employees are encouraging to develop their skills</a:t>
          </a:r>
          <a:endParaRPr lang="en-US" dirty="0"/>
        </a:p>
      </dgm:t>
    </dgm:pt>
    <dgm:pt modelId="{6228DA1C-1FC7-4485-8328-902225284452}" type="parTrans" cxnId="{338CD108-CB17-43E2-9135-40E8768D6EE2}">
      <dgm:prSet/>
      <dgm:spPr/>
      <dgm:t>
        <a:bodyPr/>
        <a:lstStyle/>
        <a:p>
          <a:endParaRPr lang="en-US"/>
        </a:p>
      </dgm:t>
    </dgm:pt>
    <dgm:pt modelId="{C041379A-B2E4-4D0E-9DBA-8C619E4E00DC}" type="sibTrans" cxnId="{338CD108-CB17-43E2-9135-40E8768D6EE2}">
      <dgm:prSet/>
      <dgm:spPr/>
      <dgm:t>
        <a:bodyPr/>
        <a:lstStyle/>
        <a:p>
          <a:endParaRPr lang="en-US"/>
        </a:p>
      </dgm:t>
    </dgm:pt>
    <dgm:pt modelId="{9C95D256-DDA8-49D9-85A1-F270C47C2000}">
      <dgm:prSet/>
      <dgm:spPr/>
      <dgm:t>
        <a:bodyPr/>
        <a:lstStyle/>
        <a:p>
          <a:r>
            <a:rPr lang="en-IE"/>
            <a:t>Diversity increases productivity in the company</a:t>
          </a:r>
          <a:endParaRPr lang="en-US"/>
        </a:p>
      </dgm:t>
    </dgm:pt>
    <dgm:pt modelId="{6120B62E-15B4-49CF-B597-1FEE67AD9442}" type="parTrans" cxnId="{B9C1E92C-F603-4ABE-92CB-A0B3EED0448F}">
      <dgm:prSet/>
      <dgm:spPr/>
      <dgm:t>
        <a:bodyPr/>
        <a:lstStyle/>
        <a:p>
          <a:endParaRPr lang="en-US"/>
        </a:p>
      </dgm:t>
    </dgm:pt>
    <dgm:pt modelId="{00B1C30C-4836-4C64-9A78-E58C6E469AB6}" type="sibTrans" cxnId="{B9C1E92C-F603-4ABE-92CB-A0B3EED0448F}">
      <dgm:prSet/>
      <dgm:spPr/>
      <dgm:t>
        <a:bodyPr/>
        <a:lstStyle/>
        <a:p>
          <a:endParaRPr lang="en-US"/>
        </a:p>
      </dgm:t>
    </dgm:pt>
    <dgm:pt modelId="{01CE5EBD-6475-42BD-8C50-4448601207B7}">
      <dgm:prSet/>
      <dgm:spPr/>
      <dgm:t>
        <a:bodyPr/>
        <a:lstStyle/>
        <a:p>
          <a:r>
            <a:rPr lang="en-IE"/>
            <a:t>The success of diversity and equality depends on the company’s culture</a:t>
          </a:r>
          <a:endParaRPr lang="en-US"/>
        </a:p>
      </dgm:t>
    </dgm:pt>
    <dgm:pt modelId="{78E6E3F1-C5B9-48A3-A02B-CA846E838615}" type="parTrans" cxnId="{C37CB464-87E7-4A84-8F82-882B63C034FE}">
      <dgm:prSet/>
      <dgm:spPr/>
      <dgm:t>
        <a:bodyPr/>
        <a:lstStyle/>
        <a:p>
          <a:endParaRPr lang="en-US"/>
        </a:p>
      </dgm:t>
    </dgm:pt>
    <dgm:pt modelId="{DA1815BA-25ED-4D4B-958B-70D6B6DF53B0}" type="sibTrans" cxnId="{C37CB464-87E7-4A84-8F82-882B63C034FE}">
      <dgm:prSet/>
      <dgm:spPr/>
      <dgm:t>
        <a:bodyPr/>
        <a:lstStyle/>
        <a:p>
          <a:endParaRPr lang="en-US"/>
        </a:p>
      </dgm:t>
    </dgm:pt>
    <dgm:pt modelId="{433046BF-1A77-0945-841E-0146E71CFF13}" type="pres">
      <dgm:prSet presAssocID="{56AD52D1-7F70-45AF-8B2A-F827A80046EF}" presName="vert0" presStyleCnt="0">
        <dgm:presLayoutVars>
          <dgm:dir/>
          <dgm:animOne val="branch"/>
          <dgm:animLvl val="lvl"/>
        </dgm:presLayoutVars>
      </dgm:prSet>
      <dgm:spPr/>
    </dgm:pt>
    <dgm:pt modelId="{0C26C489-D30F-C343-B105-BD725B4578A9}" type="pres">
      <dgm:prSet presAssocID="{E43C983F-8FC9-409F-BAF0-22811AD7F4CF}" presName="thickLine" presStyleLbl="alignNode1" presStyleIdx="0" presStyleCnt="4"/>
      <dgm:spPr/>
    </dgm:pt>
    <dgm:pt modelId="{8C6A194D-2865-754D-8254-F6C58E640A71}" type="pres">
      <dgm:prSet presAssocID="{E43C983F-8FC9-409F-BAF0-22811AD7F4CF}" presName="horz1" presStyleCnt="0"/>
      <dgm:spPr/>
    </dgm:pt>
    <dgm:pt modelId="{88CC3E9A-3814-D34D-9838-102CE173427D}" type="pres">
      <dgm:prSet presAssocID="{E43C983F-8FC9-409F-BAF0-22811AD7F4CF}" presName="tx1" presStyleLbl="revTx" presStyleIdx="0" presStyleCnt="4"/>
      <dgm:spPr/>
    </dgm:pt>
    <dgm:pt modelId="{55B965F0-DE77-9944-B4BA-25601E0F430D}" type="pres">
      <dgm:prSet presAssocID="{E43C983F-8FC9-409F-BAF0-22811AD7F4CF}" presName="vert1" presStyleCnt="0"/>
      <dgm:spPr/>
    </dgm:pt>
    <dgm:pt modelId="{11D1E022-17F5-7349-AEEB-C41E3E34009F}" type="pres">
      <dgm:prSet presAssocID="{9293DAA8-FC4A-4586-B324-8B86E91333F4}" presName="thickLine" presStyleLbl="alignNode1" presStyleIdx="1" presStyleCnt="4"/>
      <dgm:spPr/>
    </dgm:pt>
    <dgm:pt modelId="{36FF83E1-672A-4F4C-B0C6-FFF0C4A0370A}" type="pres">
      <dgm:prSet presAssocID="{9293DAA8-FC4A-4586-B324-8B86E91333F4}" presName="horz1" presStyleCnt="0"/>
      <dgm:spPr/>
    </dgm:pt>
    <dgm:pt modelId="{06EDE3A0-9746-5449-B236-F1792FFC799B}" type="pres">
      <dgm:prSet presAssocID="{9293DAA8-FC4A-4586-B324-8B86E91333F4}" presName="tx1" presStyleLbl="revTx" presStyleIdx="1" presStyleCnt="4"/>
      <dgm:spPr/>
    </dgm:pt>
    <dgm:pt modelId="{69A2505E-32AF-AC49-9577-019E6D461513}" type="pres">
      <dgm:prSet presAssocID="{9293DAA8-FC4A-4586-B324-8B86E91333F4}" presName="vert1" presStyleCnt="0"/>
      <dgm:spPr/>
    </dgm:pt>
    <dgm:pt modelId="{2194B4F6-DC33-6843-BFF2-76FE2DD4C419}" type="pres">
      <dgm:prSet presAssocID="{9C95D256-DDA8-49D9-85A1-F270C47C2000}" presName="thickLine" presStyleLbl="alignNode1" presStyleIdx="2" presStyleCnt="4"/>
      <dgm:spPr/>
    </dgm:pt>
    <dgm:pt modelId="{C5C544E6-1F36-0445-BDCD-79AC675D6BB5}" type="pres">
      <dgm:prSet presAssocID="{9C95D256-DDA8-49D9-85A1-F270C47C2000}" presName="horz1" presStyleCnt="0"/>
      <dgm:spPr/>
    </dgm:pt>
    <dgm:pt modelId="{0B4C9E51-D869-294D-991A-7B0728E6BA94}" type="pres">
      <dgm:prSet presAssocID="{9C95D256-DDA8-49D9-85A1-F270C47C2000}" presName="tx1" presStyleLbl="revTx" presStyleIdx="2" presStyleCnt="4"/>
      <dgm:spPr/>
    </dgm:pt>
    <dgm:pt modelId="{B86E4187-F281-4949-9AE9-7EE3D5E08A34}" type="pres">
      <dgm:prSet presAssocID="{9C95D256-DDA8-49D9-85A1-F270C47C2000}" presName="vert1" presStyleCnt="0"/>
      <dgm:spPr/>
    </dgm:pt>
    <dgm:pt modelId="{48651A77-7E46-854C-A6FD-CB3FC38084F3}" type="pres">
      <dgm:prSet presAssocID="{01CE5EBD-6475-42BD-8C50-4448601207B7}" presName="thickLine" presStyleLbl="alignNode1" presStyleIdx="3" presStyleCnt="4"/>
      <dgm:spPr/>
    </dgm:pt>
    <dgm:pt modelId="{F4F8CB93-A45F-D241-B82F-9EB8AC18FA5D}" type="pres">
      <dgm:prSet presAssocID="{01CE5EBD-6475-42BD-8C50-4448601207B7}" presName="horz1" presStyleCnt="0"/>
      <dgm:spPr/>
    </dgm:pt>
    <dgm:pt modelId="{4AE4E559-637B-AE42-B7AE-F620092E00E1}" type="pres">
      <dgm:prSet presAssocID="{01CE5EBD-6475-42BD-8C50-4448601207B7}" presName="tx1" presStyleLbl="revTx" presStyleIdx="3" presStyleCnt="4"/>
      <dgm:spPr/>
    </dgm:pt>
    <dgm:pt modelId="{1CD0B985-6166-FB4D-8F92-3977508E915C}" type="pres">
      <dgm:prSet presAssocID="{01CE5EBD-6475-42BD-8C50-4448601207B7}" presName="vert1" presStyleCnt="0"/>
      <dgm:spPr/>
    </dgm:pt>
  </dgm:ptLst>
  <dgm:cxnLst>
    <dgm:cxn modelId="{338CD108-CB17-43E2-9135-40E8768D6EE2}" srcId="{56AD52D1-7F70-45AF-8B2A-F827A80046EF}" destId="{9293DAA8-FC4A-4586-B324-8B86E91333F4}" srcOrd="1" destOrd="0" parTransId="{6228DA1C-1FC7-4485-8328-902225284452}" sibTransId="{C041379A-B2E4-4D0E-9DBA-8C619E4E00DC}"/>
    <dgm:cxn modelId="{B9C1E92C-F603-4ABE-92CB-A0B3EED0448F}" srcId="{56AD52D1-7F70-45AF-8B2A-F827A80046EF}" destId="{9C95D256-DDA8-49D9-85A1-F270C47C2000}" srcOrd="2" destOrd="0" parTransId="{6120B62E-15B4-49CF-B597-1FEE67AD9442}" sibTransId="{00B1C30C-4836-4C64-9A78-E58C6E469AB6}"/>
    <dgm:cxn modelId="{C37CB464-87E7-4A84-8F82-882B63C034FE}" srcId="{56AD52D1-7F70-45AF-8B2A-F827A80046EF}" destId="{01CE5EBD-6475-42BD-8C50-4448601207B7}" srcOrd="3" destOrd="0" parTransId="{78E6E3F1-C5B9-48A3-A02B-CA846E838615}" sibTransId="{DA1815BA-25ED-4D4B-958B-70D6B6DF53B0}"/>
    <dgm:cxn modelId="{D9C26C69-6E33-9446-9172-63BCAEDB3898}" type="presOf" srcId="{01CE5EBD-6475-42BD-8C50-4448601207B7}" destId="{4AE4E559-637B-AE42-B7AE-F620092E00E1}" srcOrd="0" destOrd="0" presId="urn:microsoft.com/office/officeart/2008/layout/LinedList"/>
    <dgm:cxn modelId="{353C4A6A-BE88-F444-8C14-81DD46021717}" type="presOf" srcId="{56AD52D1-7F70-45AF-8B2A-F827A80046EF}" destId="{433046BF-1A77-0945-841E-0146E71CFF13}" srcOrd="0" destOrd="0" presId="urn:microsoft.com/office/officeart/2008/layout/LinedList"/>
    <dgm:cxn modelId="{7F330F72-E491-460B-B97D-5C2021225B86}" srcId="{56AD52D1-7F70-45AF-8B2A-F827A80046EF}" destId="{E43C983F-8FC9-409F-BAF0-22811AD7F4CF}" srcOrd="0" destOrd="0" parTransId="{66A7ECE3-46C7-4D25-A174-DE32D035003D}" sibTransId="{57F2BEEE-4998-4B31-B632-D730CB631DE6}"/>
    <dgm:cxn modelId="{9D4FA27C-B23D-A141-A186-9EED0BB66C9E}" type="presOf" srcId="{9293DAA8-FC4A-4586-B324-8B86E91333F4}" destId="{06EDE3A0-9746-5449-B236-F1792FFC799B}" srcOrd="0" destOrd="0" presId="urn:microsoft.com/office/officeart/2008/layout/LinedList"/>
    <dgm:cxn modelId="{2BE118A9-FDC9-2047-B76B-5C30AF57CD5B}" type="presOf" srcId="{E43C983F-8FC9-409F-BAF0-22811AD7F4CF}" destId="{88CC3E9A-3814-D34D-9838-102CE173427D}" srcOrd="0" destOrd="0" presId="urn:microsoft.com/office/officeart/2008/layout/LinedList"/>
    <dgm:cxn modelId="{3E822CDA-6303-6C4C-9EB9-196B55C1945E}" type="presOf" srcId="{9C95D256-DDA8-49D9-85A1-F270C47C2000}" destId="{0B4C9E51-D869-294D-991A-7B0728E6BA94}" srcOrd="0" destOrd="0" presId="urn:microsoft.com/office/officeart/2008/layout/LinedList"/>
    <dgm:cxn modelId="{E7F61614-32CF-0E4A-B9BA-3A999AAE07CE}" type="presParOf" srcId="{433046BF-1A77-0945-841E-0146E71CFF13}" destId="{0C26C489-D30F-C343-B105-BD725B4578A9}" srcOrd="0" destOrd="0" presId="urn:microsoft.com/office/officeart/2008/layout/LinedList"/>
    <dgm:cxn modelId="{8F3CFA0F-C043-AF41-B46D-1A8BB4F80BB2}" type="presParOf" srcId="{433046BF-1A77-0945-841E-0146E71CFF13}" destId="{8C6A194D-2865-754D-8254-F6C58E640A71}" srcOrd="1" destOrd="0" presId="urn:microsoft.com/office/officeart/2008/layout/LinedList"/>
    <dgm:cxn modelId="{E8014B19-376F-764D-896A-4B50C11139FA}" type="presParOf" srcId="{8C6A194D-2865-754D-8254-F6C58E640A71}" destId="{88CC3E9A-3814-D34D-9838-102CE173427D}" srcOrd="0" destOrd="0" presId="urn:microsoft.com/office/officeart/2008/layout/LinedList"/>
    <dgm:cxn modelId="{BA60D2EF-8DBA-6A48-9AAB-26987D83716E}" type="presParOf" srcId="{8C6A194D-2865-754D-8254-F6C58E640A71}" destId="{55B965F0-DE77-9944-B4BA-25601E0F430D}" srcOrd="1" destOrd="0" presId="urn:microsoft.com/office/officeart/2008/layout/LinedList"/>
    <dgm:cxn modelId="{CF0FF79C-CB9F-8C48-BFF6-83ACD6F2B9E9}" type="presParOf" srcId="{433046BF-1A77-0945-841E-0146E71CFF13}" destId="{11D1E022-17F5-7349-AEEB-C41E3E34009F}" srcOrd="2" destOrd="0" presId="urn:microsoft.com/office/officeart/2008/layout/LinedList"/>
    <dgm:cxn modelId="{54885FF3-3CED-1F4F-9D99-8BC2D68A2227}" type="presParOf" srcId="{433046BF-1A77-0945-841E-0146E71CFF13}" destId="{36FF83E1-672A-4F4C-B0C6-FFF0C4A0370A}" srcOrd="3" destOrd="0" presId="urn:microsoft.com/office/officeart/2008/layout/LinedList"/>
    <dgm:cxn modelId="{5A3A3F39-1F75-0642-A21D-6A3D1ED2043B}" type="presParOf" srcId="{36FF83E1-672A-4F4C-B0C6-FFF0C4A0370A}" destId="{06EDE3A0-9746-5449-B236-F1792FFC799B}" srcOrd="0" destOrd="0" presId="urn:microsoft.com/office/officeart/2008/layout/LinedList"/>
    <dgm:cxn modelId="{56FFC1D1-5480-E641-BE04-04F5BF6C39EF}" type="presParOf" srcId="{36FF83E1-672A-4F4C-B0C6-FFF0C4A0370A}" destId="{69A2505E-32AF-AC49-9577-019E6D461513}" srcOrd="1" destOrd="0" presId="urn:microsoft.com/office/officeart/2008/layout/LinedList"/>
    <dgm:cxn modelId="{3BA7C68F-A3A1-8A45-B407-107BDBA886A0}" type="presParOf" srcId="{433046BF-1A77-0945-841E-0146E71CFF13}" destId="{2194B4F6-DC33-6843-BFF2-76FE2DD4C419}" srcOrd="4" destOrd="0" presId="urn:microsoft.com/office/officeart/2008/layout/LinedList"/>
    <dgm:cxn modelId="{F9392A65-CF32-724E-AABC-5F671B683225}" type="presParOf" srcId="{433046BF-1A77-0945-841E-0146E71CFF13}" destId="{C5C544E6-1F36-0445-BDCD-79AC675D6BB5}" srcOrd="5" destOrd="0" presId="urn:microsoft.com/office/officeart/2008/layout/LinedList"/>
    <dgm:cxn modelId="{84BFED8E-F18B-3B40-8C6C-C7ACB6655229}" type="presParOf" srcId="{C5C544E6-1F36-0445-BDCD-79AC675D6BB5}" destId="{0B4C9E51-D869-294D-991A-7B0728E6BA94}" srcOrd="0" destOrd="0" presId="urn:microsoft.com/office/officeart/2008/layout/LinedList"/>
    <dgm:cxn modelId="{5DF0BAA8-47F8-FD48-8905-F737A6622D53}" type="presParOf" srcId="{C5C544E6-1F36-0445-BDCD-79AC675D6BB5}" destId="{B86E4187-F281-4949-9AE9-7EE3D5E08A34}" srcOrd="1" destOrd="0" presId="urn:microsoft.com/office/officeart/2008/layout/LinedList"/>
    <dgm:cxn modelId="{455FE5C3-7E02-8047-962F-F55AFB5050DD}" type="presParOf" srcId="{433046BF-1A77-0945-841E-0146E71CFF13}" destId="{48651A77-7E46-854C-A6FD-CB3FC38084F3}" srcOrd="6" destOrd="0" presId="urn:microsoft.com/office/officeart/2008/layout/LinedList"/>
    <dgm:cxn modelId="{4B66FB3F-A2DE-8A45-951A-F3FA76030A6B}" type="presParOf" srcId="{433046BF-1A77-0945-841E-0146E71CFF13}" destId="{F4F8CB93-A45F-D241-B82F-9EB8AC18FA5D}" srcOrd="7" destOrd="0" presId="urn:microsoft.com/office/officeart/2008/layout/LinedList"/>
    <dgm:cxn modelId="{E9041316-ADF0-124E-AF41-973D79B38449}" type="presParOf" srcId="{F4F8CB93-A45F-D241-B82F-9EB8AC18FA5D}" destId="{4AE4E559-637B-AE42-B7AE-F620092E00E1}" srcOrd="0" destOrd="0" presId="urn:microsoft.com/office/officeart/2008/layout/LinedList"/>
    <dgm:cxn modelId="{DDC974C8-5170-264F-84B8-544327BD9089}" type="presParOf" srcId="{F4F8CB93-A45F-D241-B82F-9EB8AC18FA5D}" destId="{1CD0B985-6166-FB4D-8F92-3977508E91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6C489-D30F-C343-B105-BD725B4578A9}">
      <dsp:nvSpPr>
        <dsp:cNvPr id="0" name=""/>
        <dsp:cNvSpPr/>
      </dsp:nvSpPr>
      <dsp:spPr>
        <a:xfrm>
          <a:off x="0" y="0"/>
          <a:ext cx="49911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CC3E9A-3814-D34D-9838-102CE173427D}">
      <dsp:nvSpPr>
        <dsp:cNvPr id="0" name=""/>
        <dsp:cNvSpPr/>
      </dsp:nvSpPr>
      <dsp:spPr>
        <a:xfrm>
          <a:off x="0" y="0"/>
          <a:ext cx="4991100" cy="89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E" sz="2500" kern="1200"/>
            <a:t>In Tesco employees respect each other to reduce discrimination</a:t>
          </a:r>
          <a:endParaRPr lang="en-US" sz="2500" kern="1200"/>
        </a:p>
      </dsp:txBody>
      <dsp:txXfrm>
        <a:off x="0" y="0"/>
        <a:ext cx="4991100" cy="897543"/>
      </dsp:txXfrm>
    </dsp:sp>
    <dsp:sp modelId="{11D1E022-17F5-7349-AEEB-C41E3E34009F}">
      <dsp:nvSpPr>
        <dsp:cNvPr id="0" name=""/>
        <dsp:cNvSpPr/>
      </dsp:nvSpPr>
      <dsp:spPr>
        <a:xfrm>
          <a:off x="0" y="897543"/>
          <a:ext cx="49911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EDE3A0-9746-5449-B236-F1792FFC799B}">
      <dsp:nvSpPr>
        <dsp:cNvPr id="0" name=""/>
        <dsp:cNvSpPr/>
      </dsp:nvSpPr>
      <dsp:spPr>
        <a:xfrm>
          <a:off x="0" y="897543"/>
          <a:ext cx="4991100" cy="89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E" sz="2500" kern="1200" dirty="0"/>
            <a:t>Employees are encouraging to develop their skills</a:t>
          </a:r>
          <a:endParaRPr lang="en-US" sz="2500" kern="1200" dirty="0"/>
        </a:p>
      </dsp:txBody>
      <dsp:txXfrm>
        <a:off x="0" y="897543"/>
        <a:ext cx="4991100" cy="897543"/>
      </dsp:txXfrm>
    </dsp:sp>
    <dsp:sp modelId="{2194B4F6-DC33-6843-BFF2-76FE2DD4C419}">
      <dsp:nvSpPr>
        <dsp:cNvPr id="0" name=""/>
        <dsp:cNvSpPr/>
      </dsp:nvSpPr>
      <dsp:spPr>
        <a:xfrm>
          <a:off x="0" y="1795086"/>
          <a:ext cx="49911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4C9E51-D869-294D-991A-7B0728E6BA94}">
      <dsp:nvSpPr>
        <dsp:cNvPr id="0" name=""/>
        <dsp:cNvSpPr/>
      </dsp:nvSpPr>
      <dsp:spPr>
        <a:xfrm>
          <a:off x="0" y="1795086"/>
          <a:ext cx="4991100" cy="89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E" sz="2500" kern="1200"/>
            <a:t>Diversity increases productivity in the company</a:t>
          </a:r>
          <a:endParaRPr lang="en-US" sz="2500" kern="1200"/>
        </a:p>
      </dsp:txBody>
      <dsp:txXfrm>
        <a:off x="0" y="1795086"/>
        <a:ext cx="4991100" cy="897543"/>
      </dsp:txXfrm>
    </dsp:sp>
    <dsp:sp modelId="{48651A77-7E46-854C-A6FD-CB3FC38084F3}">
      <dsp:nvSpPr>
        <dsp:cNvPr id="0" name=""/>
        <dsp:cNvSpPr/>
      </dsp:nvSpPr>
      <dsp:spPr>
        <a:xfrm>
          <a:off x="0" y="2692630"/>
          <a:ext cx="49911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E4E559-637B-AE42-B7AE-F620092E00E1}">
      <dsp:nvSpPr>
        <dsp:cNvPr id="0" name=""/>
        <dsp:cNvSpPr/>
      </dsp:nvSpPr>
      <dsp:spPr>
        <a:xfrm>
          <a:off x="0" y="2692630"/>
          <a:ext cx="4991100" cy="897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E" sz="2500" kern="1200"/>
            <a:t>The success of diversity and equality depends on the company’s culture</a:t>
          </a:r>
          <a:endParaRPr lang="en-US" sz="2500" kern="1200"/>
        </a:p>
      </dsp:txBody>
      <dsp:txXfrm>
        <a:off x="0" y="2692630"/>
        <a:ext cx="4991100" cy="89754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C70B91-3E11-7544-81E8-09059D3CC3C7}" type="datetimeFigureOut">
              <a:rPr lang="en-IE" smtClean="0"/>
              <a:t>21/11/2022</a:t>
            </a:fld>
            <a:endParaRPr lang="en-I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387AC7-E15C-8941-A33E-1BDD11B5ED09}" type="slidenum">
              <a:rPr lang="en-IE" smtClean="0"/>
              <a:t>‹#›</a:t>
            </a:fld>
            <a:endParaRPr lang="en-IE"/>
          </a:p>
        </p:txBody>
      </p:sp>
    </p:spTree>
    <p:extLst>
      <p:ext uri="{BB962C8B-B14F-4D97-AF65-F5344CB8AC3E}">
        <p14:creationId xmlns:p14="http://schemas.microsoft.com/office/powerpoint/2010/main" val="3706260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2</a:t>
            </a:fld>
            <a:endParaRPr lang="en-IE"/>
          </a:p>
        </p:txBody>
      </p:sp>
    </p:spTree>
    <p:extLst>
      <p:ext uri="{BB962C8B-B14F-4D97-AF65-F5344CB8AC3E}">
        <p14:creationId xmlns:p14="http://schemas.microsoft.com/office/powerpoint/2010/main" val="4045819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Flexible working arrangement is a model that lacks location and schedule restraints as the traditional working environment (Austin et al., 2020). </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Tesco is a multinational retail that supplies food and non-food products. It has over 345,000 employees located in different stores globally (Tesco, 2020).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IE" dirty="0"/>
          </a:p>
        </p:txBody>
      </p:sp>
      <p:sp>
        <p:nvSpPr>
          <p:cNvPr id="4" name="Slide Number Placeholder 3"/>
          <p:cNvSpPr>
            <a:spLocks noGrp="1"/>
          </p:cNvSpPr>
          <p:nvPr>
            <p:ph type="sldNum" sz="quarter" idx="5"/>
          </p:nvPr>
        </p:nvSpPr>
        <p:spPr/>
        <p:txBody>
          <a:bodyPr/>
          <a:lstStyle/>
          <a:p>
            <a:fld id="{A8387AC7-E15C-8941-A33E-1BDD11B5ED09}" type="slidenum">
              <a:rPr lang="en-IE" smtClean="0"/>
              <a:t>3</a:t>
            </a:fld>
            <a:endParaRPr lang="en-IE"/>
          </a:p>
        </p:txBody>
      </p:sp>
    </p:spTree>
    <p:extLst>
      <p:ext uri="{BB962C8B-B14F-4D97-AF65-F5344CB8AC3E}">
        <p14:creationId xmlns:p14="http://schemas.microsoft.com/office/powerpoint/2010/main" val="862263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Businesses should promote equality, fairness, and good behavior. Business ethics play a key role in promoting moral conduct in an </a:t>
            </a:r>
            <a:r>
              <a:rPr lang="en-US" sz="1200" dirty="0" err="1">
                <a:latin typeface="Times New Roman" panose="02020603050405020304" pitchFamily="18" charset="0"/>
                <a:cs typeface="Times New Roman" panose="02020603050405020304" pitchFamily="18" charset="0"/>
              </a:rPr>
              <a:t>organisation</a:t>
            </a:r>
            <a:r>
              <a:rPr lang="en-US" sz="1200" dirty="0">
                <a:latin typeface="Times New Roman" panose="02020603050405020304" pitchFamily="18"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4</a:t>
            </a:fld>
            <a:endParaRPr lang="en-IE"/>
          </a:p>
        </p:txBody>
      </p:sp>
    </p:spTree>
    <p:extLst>
      <p:ext uri="{BB962C8B-B14F-4D97-AF65-F5344CB8AC3E}">
        <p14:creationId xmlns:p14="http://schemas.microsoft.com/office/powerpoint/2010/main" val="1776024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Working Part-time is usually less than 30 hours per week.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Full-time is usually 5 day of the week, between 35 and 40 hours per week.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Fixed shift - work at approximately the same time each day it is scheduled (Tesco ,2021).</a:t>
            </a:r>
            <a:endParaRPr lang="en-IE" dirty="0"/>
          </a:p>
        </p:txBody>
      </p:sp>
      <p:sp>
        <p:nvSpPr>
          <p:cNvPr id="4" name="Slide Number Placeholder 3"/>
          <p:cNvSpPr>
            <a:spLocks noGrp="1"/>
          </p:cNvSpPr>
          <p:nvPr>
            <p:ph type="sldNum" sz="quarter" idx="5"/>
          </p:nvPr>
        </p:nvSpPr>
        <p:spPr/>
        <p:txBody>
          <a:bodyPr/>
          <a:lstStyle/>
          <a:p>
            <a:fld id="{A8387AC7-E15C-8941-A33E-1BDD11B5ED09}" type="slidenum">
              <a:rPr lang="en-IE" smtClean="0"/>
              <a:t>5</a:t>
            </a:fld>
            <a:endParaRPr lang="en-IE"/>
          </a:p>
        </p:txBody>
      </p:sp>
    </p:spTree>
    <p:extLst>
      <p:ext uri="{BB962C8B-B14F-4D97-AF65-F5344CB8AC3E}">
        <p14:creationId xmlns:p14="http://schemas.microsoft.com/office/powerpoint/2010/main" val="19455309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Equality and diversity in the workplace entail promoting equal opportunities to all by giving people the chance to attain their full potential without discrimination (Bayefsky, 2017). </a:t>
            </a:r>
            <a:endParaRPr lang="en-US" dirty="0"/>
          </a:p>
          <a:p>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6</a:t>
            </a:fld>
            <a:endParaRPr lang="en-IE"/>
          </a:p>
        </p:txBody>
      </p:sp>
    </p:spTree>
    <p:extLst>
      <p:ext uri="{BB962C8B-B14F-4D97-AF65-F5344CB8AC3E}">
        <p14:creationId xmlns:p14="http://schemas.microsoft.com/office/powerpoint/2010/main" val="1016506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The HR department promote diversity during recruitment and hiring process. The last pillar listen, learn and act, aim at elevating diverse voices and providing education for Tesco colleagues and supporting the society. </a:t>
            </a:r>
            <a:r>
              <a:rPr lang="en-US" sz="1200" dirty="0">
                <a:latin typeface="Times New Roman" panose="02020603050405020304" pitchFamily="18" charset="0"/>
                <a:cs typeface="Times New Roman" panose="02020603050405020304" pitchFamily="18" charset="0"/>
              </a:rPr>
              <a:t>The HR ensures the diverse talent committees at Tesco support their employees and promote career advancement for ethnic minority community (Tesco PLC</a:t>
            </a:r>
            <a:r>
              <a:rPr lang="en-US" sz="1200" dirty="0">
                <a:effectLst/>
                <a:latin typeface="Times New Roman" panose="02020603050405020304" pitchFamily="18" charset="0"/>
                <a:ea typeface="Calibri" panose="020F0502020204030204" pitchFamily="34" charset="0"/>
                <a:cs typeface="Times New Roman" panose="02020603050405020304" pitchFamily="18" charset="0"/>
              </a:rPr>
              <a:t>, 2022) </a:t>
            </a:r>
            <a:endParaRPr lang="en-US" dirty="0"/>
          </a:p>
          <a:p>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7</a:t>
            </a:fld>
            <a:endParaRPr lang="en-IE"/>
          </a:p>
        </p:txBody>
      </p:sp>
    </p:spTree>
    <p:extLst>
      <p:ext uri="{BB962C8B-B14F-4D97-AF65-F5344CB8AC3E}">
        <p14:creationId xmlns:p14="http://schemas.microsoft.com/office/powerpoint/2010/main" val="35800304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equality and diversity policies are aimed at appreciating the diverse cultures, preferences, and personalities of all its staff. Tesco plans diverse cultural activities at the workplace to promote diversity including Women’s Equality day, Black History Month, and People with disability day. During Tesco hiring and recruitment process all people are given equal opportunities of employment without discrimination. </a:t>
            </a:r>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8</a:t>
            </a:fld>
            <a:endParaRPr lang="en-IE"/>
          </a:p>
        </p:txBody>
      </p:sp>
    </p:spTree>
    <p:extLst>
      <p:ext uri="{BB962C8B-B14F-4D97-AF65-F5344CB8AC3E}">
        <p14:creationId xmlns:p14="http://schemas.microsoft.com/office/powerpoint/2010/main" val="20276646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When companies offer flexible work arrangements they attract a large pool of talent, as more people will be attracted to work in the company. People from different cultures, religions, or backgrounds will have an opportunity to bring their ideas and skills to the company. A flexible working model increases retention rates as happy employees are more likely to keep their jobs for the long term. Flexible working arrangement promotes work-life balance as a result, this will improve the health and wellbeing of employees. </a:t>
            </a:r>
          </a:p>
          <a:p>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9</a:t>
            </a:fld>
            <a:endParaRPr lang="en-IE"/>
          </a:p>
        </p:txBody>
      </p:sp>
    </p:spTree>
    <p:extLst>
      <p:ext uri="{BB962C8B-B14F-4D97-AF65-F5344CB8AC3E}">
        <p14:creationId xmlns:p14="http://schemas.microsoft.com/office/powerpoint/2010/main" val="39793575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Tesco’s HR should promote diversity by formulating equality and diversity policies, engaging in cultural activities, and promoting a culture that promotes equality and diversity in the company.   </a:t>
            </a:r>
          </a:p>
          <a:p>
            <a:endParaRPr lang="en-GB" dirty="0"/>
          </a:p>
        </p:txBody>
      </p:sp>
      <p:sp>
        <p:nvSpPr>
          <p:cNvPr id="4" name="Slide Number Placeholder 3"/>
          <p:cNvSpPr>
            <a:spLocks noGrp="1"/>
          </p:cNvSpPr>
          <p:nvPr>
            <p:ph type="sldNum" sz="quarter" idx="5"/>
          </p:nvPr>
        </p:nvSpPr>
        <p:spPr/>
        <p:txBody>
          <a:bodyPr/>
          <a:lstStyle/>
          <a:p>
            <a:fld id="{A8387AC7-E15C-8941-A33E-1BDD11B5ED09}" type="slidenum">
              <a:rPr lang="en-IE" smtClean="0"/>
              <a:t>11</a:t>
            </a:fld>
            <a:endParaRPr lang="en-IE"/>
          </a:p>
        </p:txBody>
      </p:sp>
    </p:spTree>
    <p:extLst>
      <p:ext uri="{BB962C8B-B14F-4D97-AF65-F5344CB8AC3E}">
        <p14:creationId xmlns:p14="http://schemas.microsoft.com/office/powerpoint/2010/main" val="37854483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2B42E-D67B-276A-1CCE-9065C19463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E"/>
          </a:p>
        </p:txBody>
      </p:sp>
      <p:sp>
        <p:nvSpPr>
          <p:cNvPr id="3" name="Subtitle 2">
            <a:extLst>
              <a:ext uri="{FF2B5EF4-FFF2-40B4-BE49-F238E27FC236}">
                <a16:creationId xmlns:a16="http://schemas.microsoft.com/office/drawing/2014/main" id="{88A63DFA-791C-C830-E9E3-7BBCFB4958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E"/>
          </a:p>
        </p:txBody>
      </p:sp>
      <p:sp>
        <p:nvSpPr>
          <p:cNvPr id="4" name="Date Placeholder 3">
            <a:extLst>
              <a:ext uri="{FF2B5EF4-FFF2-40B4-BE49-F238E27FC236}">
                <a16:creationId xmlns:a16="http://schemas.microsoft.com/office/drawing/2014/main" id="{AA9FBB58-9E7B-8E4D-C209-35DE928F98D0}"/>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5" name="Footer Placeholder 4">
            <a:extLst>
              <a:ext uri="{FF2B5EF4-FFF2-40B4-BE49-F238E27FC236}">
                <a16:creationId xmlns:a16="http://schemas.microsoft.com/office/drawing/2014/main" id="{44D37319-DEEC-1A85-873E-0039C2B0886D}"/>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86DD002B-EDEE-4439-E7AB-F5389EEB7D48}"/>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224615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6C731-E806-FA2D-EB8A-4262D4A1A76D}"/>
              </a:ext>
            </a:extLst>
          </p:cNvPr>
          <p:cNvSpPr>
            <a:spLocks noGrp="1"/>
          </p:cNvSpPr>
          <p:nvPr>
            <p:ph type="title"/>
          </p:nvPr>
        </p:nvSpPr>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2F3AFD45-239C-30BF-F2BC-467CFC456AE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4B2899A2-3493-02A9-9F7C-ED4C1418F903}"/>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5" name="Footer Placeholder 4">
            <a:extLst>
              <a:ext uri="{FF2B5EF4-FFF2-40B4-BE49-F238E27FC236}">
                <a16:creationId xmlns:a16="http://schemas.microsoft.com/office/drawing/2014/main" id="{5FDDA76C-9B35-06D0-5350-7C83DEDA85BE}"/>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FE2B5C6F-E89D-F120-DC0C-3308CB7B7CD5}"/>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4180445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9C824-DBCA-5A03-03F0-3A20F26759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E"/>
          </a:p>
        </p:txBody>
      </p:sp>
      <p:sp>
        <p:nvSpPr>
          <p:cNvPr id="3" name="Text Placeholder 2">
            <a:extLst>
              <a:ext uri="{FF2B5EF4-FFF2-40B4-BE49-F238E27FC236}">
                <a16:creationId xmlns:a16="http://schemas.microsoft.com/office/drawing/2014/main" id="{EED748FF-07B7-AA03-16AC-78A6013D19E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B00DF2-EEC0-AE79-6B8E-91E16A303DE0}"/>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5" name="Footer Placeholder 4">
            <a:extLst>
              <a:ext uri="{FF2B5EF4-FFF2-40B4-BE49-F238E27FC236}">
                <a16:creationId xmlns:a16="http://schemas.microsoft.com/office/drawing/2014/main" id="{13FC12C4-EB68-2E03-9A67-0EB7A4E37C7D}"/>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B5AC2971-42FE-CBB7-8744-54984882E6A0}"/>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4218127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4716A-0B35-92C5-8055-10561C9BE800}"/>
              </a:ext>
            </a:extLst>
          </p:cNvPr>
          <p:cNvSpPr>
            <a:spLocks noGrp="1"/>
          </p:cNvSpPr>
          <p:nvPr>
            <p:ph type="title"/>
          </p:nvPr>
        </p:nvSpPr>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1D1AC840-DC65-13D4-1554-24DEE386F5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a:extLst>
              <a:ext uri="{FF2B5EF4-FFF2-40B4-BE49-F238E27FC236}">
                <a16:creationId xmlns:a16="http://schemas.microsoft.com/office/drawing/2014/main" id="{716A25D2-556F-EDB7-E58E-50AF1D064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a:extLst>
              <a:ext uri="{FF2B5EF4-FFF2-40B4-BE49-F238E27FC236}">
                <a16:creationId xmlns:a16="http://schemas.microsoft.com/office/drawing/2014/main" id="{F8755E1B-EF50-E5E0-B8FD-D5C1B5A2F6C5}"/>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6" name="Footer Placeholder 5">
            <a:extLst>
              <a:ext uri="{FF2B5EF4-FFF2-40B4-BE49-F238E27FC236}">
                <a16:creationId xmlns:a16="http://schemas.microsoft.com/office/drawing/2014/main" id="{F95D9A66-1F9E-FA72-B10E-55041356AF7F}"/>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4D467F35-0292-A9CE-4103-E7DF3946CF43}"/>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3600062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CB79-5A47-CF68-8BE6-B85D0D20F91D}"/>
              </a:ext>
            </a:extLst>
          </p:cNvPr>
          <p:cNvSpPr>
            <a:spLocks noGrp="1"/>
          </p:cNvSpPr>
          <p:nvPr>
            <p:ph type="title"/>
          </p:nvPr>
        </p:nvSpPr>
        <p:spPr>
          <a:xfrm>
            <a:off x="839788" y="365125"/>
            <a:ext cx="10515600" cy="1325563"/>
          </a:xfrm>
        </p:spPr>
        <p:txBody>
          <a:bodyPr/>
          <a:lstStyle/>
          <a:p>
            <a:r>
              <a:rPr lang="en-US"/>
              <a:t>Click to edit Master title style</a:t>
            </a:r>
            <a:endParaRPr lang="en-IE"/>
          </a:p>
        </p:txBody>
      </p:sp>
      <p:sp>
        <p:nvSpPr>
          <p:cNvPr id="3" name="Text Placeholder 2">
            <a:extLst>
              <a:ext uri="{FF2B5EF4-FFF2-40B4-BE49-F238E27FC236}">
                <a16:creationId xmlns:a16="http://schemas.microsoft.com/office/drawing/2014/main" id="{3EC48F19-80D2-E8E0-C8CF-AEAB8BF013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62FE7BE-7F86-B31B-E425-FF8B41F6A1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a:extLst>
              <a:ext uri="{FF2B5EF4-FFF2-40B4-BE49-F238E27FC236}">
                <a16:creationId xmlns:a16="http://schemas.microsoft.com/office/drawing/2014/main" id="{75F9F62F-72EA-CD96-7053-A2D2601458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28F692A-C990-D889-302B-34347CA6AD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a:extLst>
              <a:ext uri="{FF2B5EF4-FFF2-40B4-BE49-F238E27FC236}">
                <a16:creationId xmlns:a16="http://schemas.microsoft.com/office/drawing/2014/main" id="{9BFD8B32-BD26-4850-EE98-37595C0598F0}"/>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8" name="Footer Placeholder 7">
            <a:extLst>
              <a:ext uri="{FF2B5EF4-FFF2-40B4-BE49-F238E27FC236}">
                <a16:creationId xmlns:a16="http://schemas.microsoft.com/office/drawing/2014/main" id="{CDFE2C8A-0C2D-8887-E130-C574FB1E395D}"/>
              </a:ext>
            </a:extLst>
          </p:cNvPr>
          <p:cNvSpPr>
            <a:spLocks noGrp="1"/>
          </p:cNvSpPr>
          <p:nvPr>
            <p:ph type="ftr" sz="quarter" idx="11"/>
          </p:nvPr>
        </p:nvSpPr>
        <p:spPr/>
        <p:txBody>
          <a:bodyPr/>
          <a:lstStyle/>
          <a:p>
            <a:endParaRPr lang="en-IE"/>
          </a:p>
        </p:txBody>
      </p:sp>
      <p:sp>
        <p:nvSpPr>
          <p:cNvPr id="9" name="Slide Number Placeholder 8">
            <a:extLst>
              <a:ext uri="{FF2B5EF4-FFF2-40B4-BE49-F238E27FC236}">
                <a16:creationId xmlns:a16="http://schemas.microsoft.com/office/drawing/2014/main" id="{6335BA90-4F4A-26BF-C2FA-470C800E6C71}"/>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3778043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E4DEA-7E41-93EF-34CC-E4A762BE7DC1}"/>
              </a:ext>
            </a:extLst>
          </p:cNvPr>
          <p:cNvSpPr>
            <a:spLocks noGrp="1"/>
          </p:cNvSpPr>
          <p:nvPr>
            <p:ph type="title"/>
          </p:nvPr>
        </p:nvSpPr>
        <p:spPr/>
        <p:txBody>
          <a:bodyPr/>
          <a:lstStyle/>
          <a:p>
            <a:r>
              <a:rPr lang="en-US"/>
              <a:t>Click to edit Master title style</a:t>
            </a:r>
            <a:endParaRPr lang="en-IE"/>
          </a:p>
        </p:txBody>
      </p:sp>
      <p:sp>
        <p:nvSpPr>
          <p:cNvPr id="3" name="Date Placeholder 2">
            <a:extLst>
              <a:ext uri="{FF2B5EF4-FFF2-40B4-BE49-F238E27FC236}">
                <a16:creationId xmlns:a16="http://schemas.microsoft.com/office/drawing/2014/main" id="{02A59521-C0C0-79D4-1A85-C482B3C761AE}"/>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4" name="Footer Placeholder 3">
            <a:extLst>
              <a:ext uri="{FF2B5EF4-FFF2-40B4-BE49-F238E27FC236}">
                <a16:creationId xmlns:a16="http://schemas.microsoft.com/office/drawing/2014/main" id="{C5488D12-07FF-4A2E-BAE6-0D7488E2A217}"/>
              </a:ext>
            </a:extLst>
          </p:cNvPr>
          <p:cNvSpPr>
            <a:spLocks noGrp="1"/>
          </p:cNvSpPr>
          <p:nvPr>
            <p:ph type="ftr" sz="quarter" idx="11"/>
          </p:nvPr>
        </p:nvSpPr>
        <p:spPr/>
        <p:txBody>
          <a:bodyPr/>
          <a:lstStyle/>
          <a:p>
            <a:endParaRPr lang="en-IE"/>
          </a:p>
        </p:txBody>
      </p:sp>
      <p:sp>
        <p:nvSpPr>
          <p:cNvPr id="5" name="Slide Number Placeholder 4">
            <a:extLst>
              <a:ext uri="{FF2B5EF4-FFF2-40B4-BE49-F238E27FC236}">
                <a16:creationId xmlns:a16="http://schemas.microsoft.com/office/drawing/2014/main" id="{C5EF733C-77C8-7773-A137-A9CEB6D5CF70}"/>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1794228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DDE5F8-1496-FA43-5271-20A9DB9ABB0C}"/>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3" name="Footer Placeholder 2">
            <a:extLst>
              <a:ext uri="{FF2B5EF4-FFF2-40B4-BE49-F238E27FC236}">
                <a16:creationId xmlns:a16="http://schemas.microsoft.com/office/drawing/2014/main" id="{F0A18E8D-C25F-1879-807C-07539BF2EF72}"/>
              </a:ext>
            </a:extLst>
          </p:cNvPr>
          <p:cNvSpPr>
            <a:spLocks noGrp="1"/>
          </p:cNvSpPr>
          <p:nvPr>
            <p:ph type="ftr" sz="quarter" idx="11"/>
          </p:nvPr>
        </p:nvSpPr>
        <p:spPr/>
        <p:txBody>
          <a:bodyPr/>
          <a:lstStyle/>
          <a:p>
            <a:endParaRPr lang="en-IE"/>
          </a:p>
        </p:txBody>
      </p:sp>
      <p:sp>
        <p:nvSpPr>
          <p:cNvPr id="4" name="Slide Number Placeholder 3">
            <a:extLst>
              <a:ext uri="{FF2B5EF4-FFF2-40B4-BE49-F238E27FC236}">
                <a16:creationId xmlns:a16="http://schemas.microsoft.com/office/drawing/2014/main" id="{5D7768B1-F933-FCDA-BA7B-BF788939E29D}"/>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2938436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0AB4A-EC60-A5B0-92EF-3F9625D240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E"/>
          </a:p>
        </p:txBody>
      </p:sp>
      <p:sp>
        <p:nvSpPr>
          <p:cNvPr id="3" name="Content Placeholder 2">
            <a:extLst>
              <a:ext uri="{FF2B5EF4-FFF2-40B4-BE49-F238E27FC236}">
                <a16:creationId xmlns:a16="http://schemas.microsoft.com/office/drawing/2014/main" id="{8DC2F5F3-1F67-A43E-3267-493ACE7AEB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a:extLst>
              <a:ext uri="{FF2B5EF4-FFF2-40B4-BE49-F238E27FC236}">
                <a16:creationId xmlns:a16="http://schemas.microsoft.com/office/drawing/2014/main" id="{F83A5A74-5D60-D327-2F2A-B4F46917B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063626-6A91-FCD4-508C-1FE7C50C7846}"/>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6" name="Footer Placeholder 5">
            <a:extLst>
              <a:ext uri="{FF2B5EF4-FFF2-40B4-BE49-F238E27FC236}">
                <a16:creationId xmlns:a16="http://schemas.microsoft.com/office/drawing/2014/main" id="{A05200AF-88F7-7121-3103-C50B2B60A859}"/>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2D974A75-B8D9-CC8D-A7ED-66A09221D75F}"/>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2859219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CF8-2D7F-EC76-9EA5-1547F30E1F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E"/>
          </a:p>
        </p:txBody>
      </p:sp>
      <p:sp>
        <p:nvSpPr>
          <p:cNvPr id="3" name="Picture Placeholder 2">
            <a:extLst>
              <a:ext uri="{FF2B5EF4-FFF2-40B4-BE49-F238E27FC236}">
                <a16:creationId xmlns:a16="http://schemas.microsoft.com/office/drawing/2014/main" id="{A3D02CE2-CF7E-2EBF-67A6-36014BA69F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E"/>
          </a:p>
        </p:txBody>
      </p:sp>
      <p:sp>
        <p:nvSpPr>
          <p:cNvPr id="4" name="Text Placeholder 3">
            <a:extLst>
              <a:ext uri="{FF2B5EF4-FFF2-40B4-BE49-F238E27FC236}">
                <a16:creationId xmlns:a16="http://schemas.microsoft.com/office/drawing/2014/main" id="{E45397AC-BE05-2465-9CA3-BC17D13BAB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EB1834-042D-9C99-317D-19013077C5DF}"/>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6" name="Footer Placeholder 5">
            <a:extLst>
              <a:ext uri="{FF2B5EF4-FFF2-40B4-BE49-F238E27FC236}">
                <a16:creationId xmlns:a16="http://schemas.microsoft.com/office/drawing/2014/main" id="{3FAA4D0E-CB5E-4207-DE3A-E9031CC748D8}"/>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9189566B-238A-CC9F-A37B-119724FF17D1}"/>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2885797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77D4-89A6-BB56-C3C6-6D8ADC590DBB}"/>
              </a:ext>
            </a:extLst>
          </p:cNvPr>
          <p:cNvSpPr>
            <a:spLocks noGrp="1"/>
          </p:cNvSpPr>
          <p:nvPr>
            <p:ph type="title"/>
          </p:nvPr>
        </p:nvSpPr>
        <p:spPr/>
        <p:txBody>
          <a:bodyPr/>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F8BABC86-D80B-B111-00D6-43ADB028BE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8F55BC47-B3BE-7BCE-6F57-9276D46FF5A3}"/>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5" name="Footer Placeholder 4">
            <a:extLst>
              <a:ext uri="{FF2B5EF4-FFF2-40B4-BE49-F238E27FC236}">
                <a16:creationId xmlns:a16="http://schemas.microsoft.com/office/drawing/2014/main" id="{52F1A7B8-6F75-99BF-DC20-B286B201366B}"/>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C22A87ED-928B-80AE-4ACF-E34C97E96301}"/>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1892339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11A188-7BF8-8C07-1647-47CC740948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57BCBD1C-11D4-18E6-39EE-3226210069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AAEF5D1F-7ED8-373A-280E-501054C83C56}"/>
              </a:ext>
            </a:extLst>
          </p:cNvPr>
          <p:cNvSpPr>
            <a:spLocks noGrp="1"/>
          </p:cNvSpPr>
          <p:nvPr>
            <p:ph type="dt" sz="half" idx="10"/>
          </p:nvPr>
        </p:nvSpPr>
        <p:spPr/>
        <p:txBody>
          <a:bodyPr/>
          <a:lstStyle/>
          <a:p>
            <a:fld id="{4B527A5F-3999-F740-BEF1-50C3C3351F0C}" type="datetimeFigureOut">
              <a:rPr lang="en-IE" smtClean="0"/>
              <a:t>21/11/2022</a:t>
            </a:fld>
            <a:endParaRPr lang="en-IE"/>
          </a:p>
        </p:txBody>
      </p:sp>
      <p:sp>
        <p:nvSpPr>
          <p:cNvPr id="5" name="Footer Placeholder 4">
            <a:extLst>
              <a:ext uri="{FF2B5EF4-FFF2-40B4-BE49-F238E27FC236}">
                <a16:creationId xmlns:a16="http://schemas.microsoft.com/office/drawing/2014/main" id="{B5FCC314-AC4E-E069-2312-204D2178659B}"/>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852BD660-5D8B-3B00-3918-A763ADF4039B}"/>
              </a:ext>
            </a:extLst>
          </p:cNvPr>
          <p:cNvSpPr>
            <a:spLocks noGrp="1"/>
          </p:cNvSpPr>
          <p:nvPr>
            <p:ph type="sldNum" sz="quarter" idx="12"/>
          </p:nvPr>
        </p:nvSpPr>
        <p:spPr/>
        <p:txBody>
          <a:bodyPr/>
          <a:lstStyle/>
          <a:p>
            <a:fld id="{609F8E3D-5DF4-3C4E-B74F-667A3366C6DE}" type="slidenum">
              <a:rPr lang="en-IE" smtClean="0"/>
              <a:t>‹#›</a:t>
            </a:fld>
            <a:endParaRPr lang="en-IE"/>
          </a:p>
        </p:txBody>
      </p:sp>
    </p:spTree>
    <p:extLst>
      <p:ext uri="{BB962C8B-B14F-4D97-AF65-F5344CB8AC3E}">
        <p14:creationId xmlns:p14="http://schemas.microsoft.com/office/powerpoint/2010/main" val="1414616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29E9BF-1E6F-4EA7-D4E9-C295C1F908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76716D35-B737-C907-3A68-D138C23629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FCB2ECF4-C643-D8DC-EF71-29B848F9AC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527A5F-3999-F740-BEF1-50C3C3351F0C}" type="datetimeFigureOut">
              <a:rPr lang="en-IE" smtClean="0"/>
              <a:t>21/11/2022</a:t>
            </a:fld>
            <a:endParaRPr lang="en-IE"/>
          </a:p>
        </p:txBody>
      </p:sp>
      <p:sp>
        <p:nvSpPr>
          <p:cNvPr id="5" name="Footer Placeholder 4">
            <a:extLst>
              <a:ext uri="{FF2B5EF4-FFF2-40B4-BE49-F238E27FC236}">
                <a16:creationId xmlns:a16="http://schemas.microsoft.com/office/drawing/2014/main" id="{A2E91F85-74D7-18E4-B6F1-04EA1F7936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E"/>
          </a:p>
        </p:txBody>
      </p:sp>
      <p:sp>
        <p:nvSpPr>
          <p:cNvPr id="6" name="Slide Number Placeholder 5">
            <a:extLst>
              <a:ext uri="{FF2B5EF4-FFF2-40B4-BE49-F238E27FC236}">
                <a16:creationId xmlns:a16="http://schemas.microsoft.com/office/drawing/2014/main" id="{0868ECAC-A09E-0B13-5DEF-87ADA63014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9F8E3D-5DF4-3C4E-B74F-667A3366C6DE}" type="slidenum">
              <a:rPr lang="en-IE" smtClean="0"/>
              <a:t>‹#›</a:t>
            </a:fld>
            <a:endParaRPr lang="en-IE"/>
          </a:p>
        </p:txBody>
      </p:sp>
    </p:spTree>
    <p:extLst>
      <p:ext uri="{BB962C8B-B14F-4D97-AF65-F5344CB8AC3E}">
        <p14:creationId xmlns:p14="http://schemas.microsoft.com/office/powerpoint/2010/main" val="19556447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111211" y="259492"/>
            <a:ext cx="11924270" cy="2347414"/>
          </a:xfrm>
        </p:spPr>
        <p:txBody>
          <a:bodyPr>
            <a:normAutofit/>
          </a:bodyPr>
          <a:lstStyle/>
          <a:p>
            <a:r>
              <a:rPr lang="en-IE" sz="3600" dirty="0">
                <a:latin typeface="Arial" panose="020B0604020202020204" pitchFamily="34" charset="0"/>
                <a:cs typeface="Arial" panose="020B0604020202020204" pitchFamily="34" charset="0"/>
              </a:rPr>
              <a:t>                              Managing People</a:t>
            </a:r>
            <a:br>
              <a:rPr lang="en-IE" sz="3600" dirty="0">
                <a:latin typeface="Arial" panose="020B0604020202020204" pitchFamily="34" charset="0"/>
                <a:cs typeface="Arial" panose="020B0604020202020204" pitchFamily="34" charset="0"/>
              </a:rPr>
            </a:br>
            <a:br>
              <a:rPr lang="en-IE" sz="3600" dirty="0">
                <a:latin typeface="Arial" panose="020B0604020202020204" pitchFamily="34" charset="0"/>
                <a:cs typeface="Arial" panose="020B0604020202020204" pitchFamily="34" charset="0"/>
              </a:rPr>
            </a:br>
            <a:r>
              <a:rPr lang="en-IE" sz="3600" dirty="0">
                <a:latin typeface="Arial" panose="020B0604020202020204" pitchFamily="34" charset="0"/>
                <a:cs typeface="Arial" panose="020B0604020202020204" pitchFamily="34" charset="0"/>
              </a:rPr>
              <a:t>                                   LCBB5004</a:t>
            </a:r>
            <a:br>
              <a:rPr lang="en-IE" sz="5400" dirty="0">
                <a:solidFill>
                  <a:srgbClr val="FFFFFF"/>
                </a:solidFill>
              </a:rPr>
            </a:br>
            <a:endParaRPr lang="en-IE" sz="5400" dirty="0">
              <a:solidFill>
                <a:srgbClr val="FFFFFF"/>
              </a:solidFill>
            </a:endParaRPr>
          </a:p>
        </p:txBody>
      </p:sp>
      <p:sp>
        <p:nvSpPr>
          <p:cNvPr id="5" name="TextBox 4">
            <a:extLst>
              <a:ext uri="{FF2B5EF4-FFF2-40B4-BE49-F238E27FC236}">
                <a16:creationId xmlns:a16="http://schemas.microsoft.com/office/drawing/2014/main" id="{A6D40C42-FF92-4D44-849F-1FC40A995846}"/>
              </a:ext>
            </a:extLst>
          </p:cNvPr>
          <p:cNvSpPr txBox="1"/>
          <p:nvPr/>
        </p:nvSpPr>
        <p:spPr>
          <a:xfrm>
            <a:off x="2866768" y="2421893"/>
            <a:ext cx="6017740" cy="1661993"/>
          </a:xfrm>
          <a:prstGeom prst="rect">
            <a:avLst/>
          </a:prstGeom>
          <a:noFill/>
        </p:spPr>
        <p:txBody>
          <a:bodyPr wrap="square" rtlCol="0">
            <a:spAutoFit/>
          </a:bodyPr>
          <a:lstStyle/>
          <a:p>
            <a:pPr algn="ctr"/>
            <a:r>
              <a:rPr lang="en-IE" sz="2800" dirty="0">
                <a:latin typeface="Arial" panose="020B0604020202020204" pitchFamily="34" charset="0"/>
                <a:cs typeface="Arial" panose="020B0604020202020204" pitchFamily="34" charset="0"/>
              </a:rPr>
              <a:t>Individual Presentation </a:t>
            </a:r>
            <a:br>
              <a:rPr lang="en-IE" sz="2800" dirty="0">
                <a:latin typeface="Arial" panose="020B0604020202020204" pitchFamily="34" charset="0"/>
                <a:cs typeface="Arial" panose="020B0604020202020204" pitchFamily="34" charset="0"/>
              </a:rPr>
            </a:br>
            <a:r>
              <a:rPr lang="en-IE" sz="2800" dirty="0">
                <a:latin typeface="Arial" panose="020B0604020202020204" pitchFamily="34" charset="0"/>
                <a:cs typeface="Arial" panose="020B0604020202020204" pitchFamily="34" charset="0"/>
              </a:rPr>
              <a:t>Prepared by: Ludmila Rosu                     Student ID: 2114963</a:t>
            </a:r>
            <a:br>
              <a:rPr lang="en-IE" dirty="0"/>
            </a:br>
            <a:endParaRPr lang="en-IE" dirty="0"/>
          </a:p>
        </p:txBody>
      </p:sp>
      <p:sp>
        <p:nvSpPr>
          <p:cNvPr id="6" name="TextBox 5">
            <a:extLst>
              <a:ext uri="{FF2B5EF4-FFF2-40B4-BE49-F238E27FC236}">
                <a16:creationId xmlns:a16="http://schemas.microsoft.com/office/drawing/2014/main" id="{CE58E504-34E7-3E10-4199-C5775199C2C7}"/>
              </a:ext>
            </a:extLst>
          </p:cNvPr>
          <p:cNvSpPr txBox="1"/>
          <p:nvPr/>
        </p:nvSpPr>
        <p:spPr>
          <a:xfrm>
            <a:off x="7154563" y="5461686"/>
            <a:ext cx="4621428" cy="1200329"/>
          </a:xfrm>
          <a:prstGeom prst="rect">
            <a:avLst/>
          </a:prstGeom>
          <a:noFill/>
        </p:spPr>
        <p:txBody>
          <a:bodyPr wrap="square" rtlCol="0">
            <a:spAutoFit/>
          </a:bodyPr>
          <a:lstStyle/>
          <a:p>
            <a:r>
              <a:rPr lang="en-IE" dirty="0">
                <a:latin typeface="Arial" panose="020B0604020202020204" pitchFamily="34" charset="0"/>
                <a:cs typeface="Arial" panose="020B0604020202020204" pitchFamily="34" charset="0"/>
              </a:rPr>
              <a:t>Nishi Ramsurrun</a:t>
            </a:r>
            <a:br>
              <a:rPr lang="en-IE" dirty="0">
                <a:latin typeface="Arial" panose="020B0604020202020204" pitchFamily="34" charset="0"/>
                <a:cs typeface="Arial" panose="020B0604020202020204" pitchFamily="34" charset="0"/>
              </a:rPr>
            </a:br>
            <a:r>
              <a:rPr lang="en-IE" dirty="0">
                <a:latin typeface="Arial" panose="020B0604020202020204" pitchFamily="34" charset="0"/>
                <a:cs typeface="Arial" panose="020B0604020202020204" pitchFamily="34" charset="0"/>
              </a:rPr>
              <a:t>University of Wales Trinity St David</a:t>
            </a:r>
            <a:br>
              <a:rPr lang="en-IE" dirty="0">
                <a:latin typeface="Arial" panose="020B0604020202020204" pitchFamily="34" charset="0"/>
                <a:cs typeface="Arial" panose="020B0604020202020204" pitchFamily="34" charset="0"/>
              </a:rPr>
            </a:br>
            <a:r>
              <a:rPr lang="en-IE" dirty="0">
                <a:latin typeface="Arial" panose="020B0604020202020204" pitchFamily="34" charset="0"/>
                <a:cs typeface="Arial" panose="020B0604020202020204" pitchFamily="34" charset="0"/>
              </a:rPr>
              <a:t>Data: 24.11.2022</a:t>
            </a:r>
          </a:p>
          <a:p>
            <a:endParaRPr lang="en-I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6659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a:latin typeface="Arial" panose="020B0604020202020204" pitchFamily="34" charset="0"/>
                <a:cs typeface="Arial" panose="020B0604020202020204" pitchFamily="34" charset="0"/>
              </a:rPr>
              <a:t>Table of content</a:t>
            </a:r>
            <a:endParaRPr lang="en-IE" sz="5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838200" y="2586789"/>
            <a:ext cx="10515600" cy="3590174"/>
          </a:xfrm>
        </p:spPr>
        <p:txBody>
          <a:bodyPr>
            <a:normAutofit/>
          </a:bodyPr>
          <a:lstStyle/>
          <a:p>
            <a:pPr marL="0" indent="0">
              <a:buNone/>
            </a:pPr>
            <a:r>
              <a:rPr lang="en-IE" sz="2000" dirty="0">
                <a:latin typeface="Arial" panose="020B0604020202020204" pitchFamily="34" charset="0"/>
                <a:cs typeface="Arial" panose="020B0604020202020204" pitchFamily="34" charset="0"/>
              </a:rPr>
              <a:t>Introduction of Tesco</a:t>
            </a:r>
            <a:endParaRPr lang="en-IE" sz="2400" dirty="0">
              <a:latin typeface="Arial" panose="020B0604020202020204" pitchFamily="34" charset="0"/>
              <a:cs typeface="Arial" panose="020B0604020202020204" pitchFamily="34" charset="0"/>
            </a:endParaRPr>
          </a:p>
          <a:p>
            <a:pPr marL="0" indent="0">
              <a:buNone/>
            </a:pPr>
            <a:r>
              <a:rPr lang="en-IE" sz="2000" dirty="0">
                <a:latin typeface="Arial" panose="020B0604020202020204" pitchFamily="34" charset="0"/>
                <a:cs typeface="Arial" panose="020B0604020202020204" pitchFamily="34" charset="0"/>
              </a:rPr>
              <a:t>Moral and Business</a:t>
            </a:r>
          </a:p>
          <a:p>
            <a:pPr marL="0" indent="0">
              <a:buNone/>
            </a:pPr>
            <a:r>
              <a:rPr lang="en-IE" sz="2000" dirty="0">
                <a:latin typeface="Arial" panose="020B0604020202020204" pitchFamily="34" charset="0"/>
                <a:cs typeface="Arial" panose="020B0604020202020204" pitchFamily="34" charset="0"/>
              </a:rPr>
              <a:t>Flexible Working Arrangement</a:t>
            </a:r>
          </a:p>
          <a:p>
            <a:pPr marL="0" indent="0">
              <a:buNone/>
            </a:pPr>
            <a:r>
              <a:rPr lang="en-IE" sz="2000" dirty="0">
                <a:latin typeface="Arial" panose="020B0604020202020204" pitchFamily="34" charset="0"/>
                <a:cs typeface="Arial" panose="020B0604020202020204" pitchFamily="34" charset="0"/>
              </a:rPr>
              <a:t>Diversity and Equality</a:t>
            </a:r>
          </a:p>
          <a:p>
            <a:pPr marL="0" indent="0">
              <a:buNone/>
            </a:pPr>
            <a:r>
              <a:rPr lang="en-IE" sz="2000" dirty="0">
                <a:latin typeface="Arial" panose="020B0604020202020204" pitchFamily="34" charset="0"/>
                <a:cs typeface="Arial" panose="020B0604020202020204" pitchFamily="34" charset="0"/>
              </a:rPr>
              <a:t>HR promotes diversity in Tesco</a:t>
            </a:r>
          </a:p>
          <a:p>
            <a:pPr marL="0" indent="0">
              <a:buNone/>
            </a:pPr>
            <a:r>
              <a:rPr lang="en-IE" sz="2000" dirty="0">
                <a:latin typeface="Arial" panose="020B0604020202020204" pitchFamily="34" charset="0"/>
                <a:cs typeface="Arial" panose="020B0604020202020204" pitchFamily="34" charset="0"/>
              </a:rPr>
              <a:t>Impact of flexible working environment</a:t>
            </a:r>
          </a:p>
          <a:p>
            <a:pPr marL="0" indent="0">
              <a:buNone/>
            </a:pPr>
            <a:r>
              <a:rPr lang="en-IE" sz="2000" dirty="0">
                <a:latin typeface="Arial" panose="020B0604020202020204" pitchFamily="34" charset="0"/>
                <a:cs typeface="Arial" panose="020B0604020202020204" pitchFamily="34" charset="0"/>
              </a:rPr>
              <a:t>Conclusion and Recommendation</a:t>
            </a:r>
          </a:p>
          <a:p>
            <a:pPr marL="0" indent="0">
              <a:buNone/>
            </a:pPr>
            <a:r>
              <a:rPr lang="en-IE" sz="2000" dirty="0">
                <a:latin typeface="Arial" panose="020B0604020202020204" pitchFamily="34" charset="0"/>
                <a:cs typeface="Arial" panose="020B0604020202020204" pitchFamily="34" charset="0"/>
              </a:rPr>
              <a:t>References</a:t>
            </a:r>
            <a:br>
              <a:rPr lang="en-IE" sz="2000" dirty="0">
                <a:latin typeface="Arial" panose="020B0604020202020204" pitchFamily="34" charset="0"/>
                <a:cs typeface="Arial" panose="020B0604020202020204" pitchFamily="34" charset="0"/>
              </a:rPr>
            </a:br>
            <a:endParaRPr lang="en-IE"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437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a:latin typeface="Arial" panose="020B0604020202020204" pitchFamily="34" charset="0"/>
                <a:cs typeface="Arial" panose="020B0604020202020204" pitchFamily="34" charset="0"/>
              </a:rPr>
              <a:t>Introduction</a:t>
            </a:r>
            <a:endParaRPr lang="en-IE" sz="5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395415" y="2930499"/>
            <a:ext cx="6462585" cy="2817710"/>
          </a:xfrm>
        </p:spPr>
        <p:txBody>
          <a:bodyPr>
            <a:normAutofit fontScale="25000" lnSpcReduction="20000"/>
          </a:bodyPr>
          <a:lstStyle/>
          <a:p>
            <a:r>
              <a:rPr lang="en-GB" sz="8000" dirty="0">
                <a:latin typeface="Arial" panose="020B0604020202020204" pitchFamily="34" charset="0"/>
                <a:cs typeface="Arial" panose="020B0604020202020204" pitchFamily="34" charset="0"/>
              </a:rPr>
              <a:t>This presentation is about flexible work and diversity in Tesco</a:t>
            </a:r>
            <a:br>
              <a:rPr lang="en-GB" sz="8000" dirty="0">
                <a:latin typeface="Arial" panose="020B0604020202020204" pitchFamily="34" charset="0"/>
                <a:cs typeface="Arial" panose="020B0604020202020204" pitchFamily="34" charset="0"/>
              </a:rPr>
            </a:b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The presentation will evaluate the role of HR management in the implementation of diversity in the workplace </a:t>
            </a:r>
            <a:br>
              <a:rPr lang="en-GB" sz="8000" dirty="0">
                <a:latin typeface="Arial" panose="020B0604020202020204" pitchFamily="34" charset="0"/>
                <a:cs typeface="Arial" panose="020B0604020202020204" pitchFamily="34" charset="0"/>
              </a:rPr>
            </a:br>
            <a:endParaRPr lang="en-GB" sz="8000" dirty="0">
              <a:latin typeface="Arial" panose="020B0604020202020204" pitchFamily="34" charset="0"/>
              <a:cs typeface="Arial" panose="020B0604020202020204" pitchFamily="34" charset="0"/>
            </a:endParaRPr>
          </a:p>
          <a:p>
            <a:r>
              <a:rPr lang="en-GB" sz="8000" dirty="0">
                <a:latin typeface="Arial" panose="020B0604020202020204" pitchFamily="34" charset="0"/>
                <a:cs typeface="Arial" panose="020B0604020202020204" pitchFamily="34" charset="0"/>
              </a:rPr>
              <a:t>Flexible work model is one way of promoting diversity and inclusion that we implement in Tesco</a:t>
            </a:r>
          </a:p>
          <a:p>
            <a:pPr marL="0" indent="0">
              <a:buNone/>
            </a:pP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IE" sz="2000" dirty="0">
              <a:latin typeface="Arial" panose="020B0604020202020204" pitchFamily="34" charset="0"/>
              <a:cs typeface="Arial" panose="020B0604020202020204" pitchFamily="34" charset="0"/>
            </a:endParaRPr>
          </a:p>
        </p:txBody>
      </p:sp>
      <p:pic>
        <p:nvPicPr>
          <p:cNvPr id="5" name="Picture 4" descr="Icon&#10;&#10;Description automatically generated">
            <a:extLst>
              <a:ext uri="{FF2B5EF4-FFF2-40B4-BE49-F238E27FC236}">
                <a16:creationId xmlns:a16="http://schemas.microsoft.com/office/drawing/2014/main" id="{919C7078-75DB-F5B7-A2D0-5CEFAE227798}"/>
              </a:ext>
            </a:extLst>
          </p:cNvPr>
          <p:cNvPicPr>
            <a:picLocks noChangeAspect="1"/>
          </p:cNvPicPr>
          <p:nvPr/>
        </p:nvPicPr>
        <p:blipFill>
          <a:blip r:embed="rId3"/>
          <a:stretch>
            <a:fillRect/>
          </a:stretch>
        </p:blipFill>
        <p:spPr>
          <a:xfrm>
            <a:off x="7383860" y="3639069"/>
            <a:ext cx="4279232" cy="2817710"/>
          </a:xfrm>
          <a:prstGeom prst="rect">
            <a:avLst/>
          </a:prstGeom>
        </p:spPr>
      </p:pic>
    </p:spTree>
    <p:extLst>
      <p:ext uri="{BB962C8B-B14F-4D97-AF65-F5344CB8AC3E}">
        <p14:creationId xmlns:p14="http://schemas.microsoft.com/office/powerpoint/2010/main" val="2793028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dirty="0">
                <a:latin typeface="Arial" panose="020B0604020202020204" pitchFamily="34" charset="0"/>
                <a:cs typeface="Arial" panose="020B0604020202020204" pitchFamily="34" charset="0"/>
              </a:rPr>
              <a:t>Moral and Business</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838200" y="2586789"/>
            <a:ext cx="5070231" cy="3590174"/>
          </a:xfrm>
        </p:spPr>
        <p:txBody>
          <a:bodyPr>
            <a:normAutofit/>
          </a:bodyPr>
          <a:lstStyle/>
          <a:p>
            <a:r>
              <a:rPr lang="en-IE" sz="2000" dirty="0">
                <a:latin typeface="Arial" panose="020B0604020202020204" pitchFamily="34" charset="0"/>
                <a:cs typeface="Arial" panose="020B0604020202020204" pitchFamily="34" charset="0"/>
              </a:rPr>
              <a:t>In business, employees should promote business ethics as it improves a firm’s reputation</a:t>
            </a:r>
          </a:p>
          <a:p>
            <a:r>
              <a:rPr lang="en-IE" sz="2000" dirty="0">
                <a:latin typeface="Arial" panose="020B0604020202020204" pitchFamily="34" charset="0"/>
                <a:cs typeface="Arial" panose="020B0604020202020204" pitchFamily="34" charset="0"/>
              </a:rPr>
              <a:t>Business ethics entails appropriate policies and practices in the workplace</a:t>
            </a:r>
          </a:p>
        </p:txBody>
      </p:sp>
      <p:pic>
        <p:nvPicPr>
          <p:cNvPr id="5" name="Picture 4" descr="Diagram&#10;&#10;Description automatically generated">
            <a:extLst>
              <a:ext uri="{FF2B5EF4-FFF2-40B4-BE49-F238E27FC236}">
                <a16:creationId xmlns:a16="http://schemas.microsoft.com/office/drawing/2014/main" id="{943EE2D4-C1B4-E0A4-0691-A901867403D2}"/>
              </a:ext>
            </a:extLst>
          </p:cNvPr>
          <p:cNvPicPr>
            <a:picLocks noChangeAspect="1"/>
          </p:cNvPicPr>
          <p:nvPr/>
        </p:nvPicPr>
        <p:blipFill>
          <a:blip r:embed="rId3"/>
          <a:stretch>
            <a:fillRect/>
          </a:stretch>
        </p:blipFill>
        <p:spPr>
          <a:xfrm>
            <a:off x="5853384" y="2434442"/>
            <a:ext cx="6039546" cy="4022337"/>
          </a:xfrm>
          <a:prstGeom prst="rect">
            <a:avLst/>
          </a:prstGeom>
        </p:spPr>
      </p:pic>
    </p:spTree>
    <p:extLst>
      <p:ext uri="{BB962C8B-B14F-4D97-AF65-F5344CB8AC3E}">
        <p14:creationId xmlns:p14="http://schemas.microsoft.com/office/powerpoint/2010/main" val="3502157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dirty="0">
                <a:latin typeface="Arial" panose="020B0604020202020204" pitchFamily="34" charset="0"/>
                <a:cs typeface="Arial" panose="020B0604020202020204" pitchFamily="34" charset="0"/>
              </a:rPr>
              <a:t>Flexible Working Arrangement</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1159475" y="2852618"/>
            <a:ext cx="5257800" cy="2869631"/>
          </a:xfrm>
        </p:spPr>
        <p:txBody>
          <a:bodyPr>
            <a:normAutofit/>
          </a:bodyPr>
          <a:lstStyle/>
          <a:p>
            <a:r>
              <a:rPr lang="en-IE" sz="2000" dirty="0">
                <a:latin typeface="Arial" panose="020B0604020202020204" pitchFamily="34" charset="0"/>
                <a:cs typeface="Arial" panose="020B0604020202020204" pitchFamily="34" charset="0"/>
              </a:rPr>
              <a:t>Part-time working</a:t>
            </a:r>
          </a:p>
          <a:p>
            <a:r>
              <a:rPr lang="en-IE" sz="2000" dirty="0">
                <a:latin typeface="Arial" panose="020B0604020202020204" pitchFamily="34" charset="0"/>
                <a:cs typeface="Arial" panose="020B0604020202020204" pitchFamily="34" charset="0"/>
              </a:rPr>
              <a:t>Full-time working</a:t>
            </a:r>
          </a:p>
          <a:p>
            <a:r>
              <a:rPr lang="en-IE" sz="2000" dirty="0">
                <a:latin typeface="Arial" panose="020B0604020202020204" pitchFamily="34" charset="0"/>
                <a:cs typeface="Arial" panose="020B0604020202020204" pitchFamily="34" charset="0"/>
              </a:rPr>
              <a:t>Fixed shift</a:t>
            </a:r>
          </a:p>
          <a:p>
            <a:r>
              <a:rPr lang="en-IE" sz="2000" dirty="0">
                <a:latin typeface="Arial" panose="020B0604020202020204" pitchFamily="34" charset="0"/>
                <a:cs typeface="Arial" panose="020B0604020202020204" pitchFamily="34" charset="0"/>
              </a:rPr>
              <a:t>Working from home</a:t>
            </a:r>
          </a:p>
          <a:p>
            <a:pPr marL="0" indent="0">
              <a:buNone/>
            </a:pPr>
            <a:endParaRPr lang="en-IE" sz="2200" dirty="0"/>
          </a:p>
          <a:p>
            <a:pPr marL="0" indent="0">
              <a:buNone/>
            </a:pPr>
            <a:endParaRPr lang="en-IE" sz="2200" dirty="0"/>
          </a:p>
        </p:txBody>
      </p:sp>
      <p:pic>
        <p:nvPicPr>
          <p:cNvPr id="5" name="Picture 4" descr="Diagram&#10;&#10;Description automatically generated">
            <a:extLst>
              <a:ext uri="{FF2B5EF4-FFF2-40B4-BE49-F238E27FC236}">
                <a16:creationId xmlns:a16="http://schemas.microsoft.com/office/drawing/2014/main" id="{B408CE6C-4AD6-C18B-3172-5C4EB394C7BE}"/>
              </a:ext>
            </a:extLst>
          </p:cNvPr>
          <p:cNvPicPr>
            <a:picLocks noChangeAspect="1"/>
          </p:cNvPicPr>
          <p:nvPr/>
        </p:nvPicPr>
        <p:blipFill>
          <a:blip r:embed="rId3"/>
          <a:stretch>
            <a:fillRect/>
          </a:stretch>
        </p:blipFill>
        <p:spPr>
          <a:xfrm>
            <a:off x="5404479" y="1930400"/>
            <a:ext cx="5393267" cy="4927600"/>
          </a:xfrm>
          <a:prstGeom prst="rect">
            <a:avLst/>
          </a:prstGeom>
        </p:spPr>
      </p:pic>
    </p:spTree>
    <p:extLst>
      <p:ext uri="{BB962C8B-B14F-4D97-AF65-F5344CB8AC3E}">
        <p14:creationId xmlns:p14="http://schemas.microsoft.com/office/powerpoint/2010/main" val="10014290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a:latin typeface="Arial" panose="020B0604020202020204" pitchFamily="34" charset="0"/>
                <a:cs typeface="Arial" panose="020B0604020202020204" pitchFamily="34" charset="0"/>
              </a:rPr>
              <a:t>Diversity and Equality</a:t>
            </a:r>
            <a:endParaRPr lang="en-IE" sz="5400" dirty="0">
              <a:latin typeface="Arial" panose="020B0604020202020204" pitchFamily="34" charset="0"/>
              <a:cs typeface="Arial" panose="020B0604020202020204" pitchFamily="34" charset="0"/>
            </a:endParaRPr>
          </a:p>
        </p:txBody>
      </p:sp>
      <p:graphicFrame>
        <p:nvGraphicFramePr>
          <p:cNvPr id="14" name="Content Placeholder 2">
            <a:extLst>
              <a:ext uri="{FF2B5EF4-FFF2-40B4-BE49-F238E27FC236}">
                <a16:creationId xmlns:a16="http://schemas.microsoft.com/office/drawing/2014/main" id="{F54CFCC1-8D2D-8436-27BE-59391ED57A87}"/>
              </a:ext>
            </a:extLst>
          </p:cNvPr>
          <p:cNvGraphicFramePr>
            <a:graphicFrameLocks noGrp="1"/>
          </p:cNvGraphicFramePr>
          <p:nvPr>
            <p:ph idx="1"/>
            <p:extLst>
              <p:ext uri="{D42A27DB-BD31-4B8C-83A1-F6EECF244321}">
                <p14:modId xmlns:p14="http://schemas.microsoft.com/office/powerpoint/2010/main" val="4008561489"/>
              </p:ext>
            </p:extLst>
          </p:nvPr>
        </p:nvGraphicFramePr>
        <p:xfrm>
          <a:off x="6696075" y="2501064"/>
          <a:ext cx="4991100" cy="35901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A group of people in a circle&#10;&#10;Description automatically generated with low confidence">
            <a:extLst>
              <a:ext uri="{FF2B5EF4-FFF2-40B4-BE49-F238E27FC236}">
                <a16:creationId xmlns:a16="http://schemas.microsoft.com/office/drawing/2014/main" id="{2EC58A56-C191-19E3-3550-4A92F2157DD6}"/>
              </a:ext>
            </a:extLst>
          </p:cNvPr>
          <p:cNvPicPr>
            <a:picLocks noChangeAspect="1"/>
          </p:cNvPicPr>
          <p:nvPr/>
        </p:nvPicPr>
        <p:blipFill>
          <a:blip r:embed="rId8"/>
          <a:stretch>
            <a:fillRect/>
          </a:stretch>
        </p:blipFill>
        <p:spPr>
          <a:xfrm>
            <a:off x="0" y="2501064"/>
            <a:ext cx="6587395" cy="3886200"/>
          </a:xfrm>
          <a:prstGeom prst="rect">
            <a:avLst/>
          </a:prstGeom>
        </p:spPr>
      </p:pic>
    </p:spTree>
    <p:extLst>
      <p:ext uri="{BB962C8B-B14F-4D97-AF65-F5344CB8AC3E}">
        <p14:creationId xmlns:p14="http://schemas.microsoft.com/office/powerpoint/2010/main" val="1667724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640080" y="325369"/>
            <a:ext cx="4368602" cy="1956841"/>
          </a:xfrm>
        </p:spPr>
        <p:txBody>
          <a:bodyPr anchor="b">
            <a:normAutofit/>
          </a:bodyPr>
          <a:lstStyle/>
          <a:p>
            <a:r>
              <a:rPr lang="en-IE" sz="4200">
                <a:latin typeface="Arial" panose="020B0604020202020204" pitchFamily="34" charset="0"/>
                <a:cs typeface="Arial" panose="020B0604020202020204" pitchFamily="34" charset="0"/>
              </a:rPr>
              <a:t>HR Promote Diversity in Tesco</a:t>
            </a:r>
          </a:p>
        </p:txBody>
      </p:sp>
      <p:sp>
        <p:nvSpPr>
          <p:cNvPr id="3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640080" y="2872899"/>
            <a:ext cx="4243589" cy="3320668"/>
          </a:xfrm>
        </p:spPr>
        <p:txBody>
          <a:bodyPr>
            <a:normAutofit/>
          </a:bodyPr>
          <a:lstStyle/>
          <a:p>
            <a:r>
              <a:rPr lang="en-IE" sz="2200" dirty="0">
                <a:latin typeface="Arial" panose="020B0604020202020204" pitchFamily="34" charset="0"/>
                <a:cs typeface="Arial" panose="020B0604020202020204" pitchFamily="34" charset="0"/>
              </a:rPr>
              <a:t>Our company has a strategy and a culture that promote diversity and inclusion</a:t>
            </a:r>
          </a:p>
          <a:p>
            <a:r>
              <a:rPr lang="en-IE" sz="2200" dirty="0">
                <a:latin typeface="Arial" panose="020B0604020202020204" pitchFamily="34" charset="0"/>
                <a:cs typeface="Arial" panose="020B0604020202020204" pitchFamily="34" charset="0"/>
              </a:rPr>
              <a:t>Equality and diversity are always at the heart of Tesco</a:t>
            </a:r>
          </a:p>
          <a:p>
            <a:r>
              <a:rPr lang="en-IE" sz="2200" dirty="0">
                <a:latin typeface="Arial" panose="020B0604020202020204" pitchFamily="34" charset="0"/>
                <a:cs typeface="Arial" panose="020B0604020202020204" pitchFamily="34" charset="0"/>
              </a:rPr>
              <a:t>The HR promotes diversity by networking. The colleagues come together to interact among themselves</a:t>
            </a:r>
          </a:p>
        </p:txBody>
      </p:sp>
      <p:pic>
        <p:nvPicPr>
          <p:cNvPr id="5" name="Picture 4" descr="A poster of a group of people&#10;&#10;Description automatically generated with low confidence">
            <a:extLst>
              <a:ext uri="{FF2B5EF4-FFF2-40B4-BE49-F238E27FC236}">
                <a16:creationId xmlns:a16="http://schemas.microsoft.com/office/drawing/2014/main" id="{D33923E9-660D-A30E-76BF-A4548B2F66CD}"/>
              </a:ext>
            </a:extLst>
          </p:cNvPr>
          <p:cNvPicPr>
            <a:picLocks noChangeAspect="1"/>
          </p:cNvPicPr>
          <p:nvPr/>
        </p:nvPicPr>
        <p:blipFill rotWithShape="1">
          <a:blip r:embed="rId3"/>
          <a:srcRect l="23800" r="2454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47146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dirty="0">
                <a:latin typeface="Arial" panose="020B0604020202020204" pitchFamily="34" charset="0"/>
                <a:cs typeface="Arial" panose="020B0604020202020204" pitchFamily="34" charset="0"/>
              </a:rPr>
              <a:t>HR Promote Diversity in Tesco</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838200" y="2586789"/>
            <a:ext cx="10515600" cy="3590174"/>
          </a:xfrm>
        </p:spPr>
        <p:txBody>
          <a:bodyPr>
            <a:normAutofit/>
          </a:bodyPr>
          <a:lstStyle/>
          <a:p>
            <a:r>
              <a:rPr lang="en-IE" sz="2200" dirty="0">
                <a:latin typeface="Arial" panose="020B0604020202020204" pitchFamily="34" charset="0"/>
                <a:cs typeface="Arial" panose="020B0604020202020204" pitchFamily="34" charset="0"/>
              </a:rPr>
              <a:t>Diversity group work and training programs help employees appreciate and respect each other</a:t>
            </a:r>
          </a:p>
          <a:p>
            <a:r>
              <a:rPr lang="en-IE" sz="2200" dirty="0">
                <a:latin typeface="Arial" panose="020B0604020202020204" pitchFamily="34" charset="0"/>
                <a:cs typeface="Arial" panose="020B0604020202020204" pitchFamily="34" charset="0"/>
              </a:rPr>
              <a:t>Tesco supports cultural diversity and creates a </a:t>
            </a:r>
            <a:r>
              <a:rPr lang="en-IE" sz="2200" dirty="0" err="1">
                <a:latin typeface="Arial" panose="020B0604020202020204" pitchFamily="34" charset="0"/>
                <a:cs typeface="Arial" panose="020B0604020202020204" pitchFamily="34" charset="0"/>
              </a:rPr>
              <a:t>favorable</a:t>
            </a:r>
            <a:r>
              <a:rPr lang="en-IE" sz="2200" dirty="0">
                <a:latin typeface="Arial" panose="020B0604020202020204" pitchFamily="34" charset="0"/>
                <a:cs typeface="Arial" panose="020B0604020202020204" pitchFamily="34" charset="0"/>
              </a:rPr>
              <a:t> working environment</a:t>
            </a:r>
          </a:p>
          <a:p>
            <a:r>
              <a:rPr lang="en-IE" sz="2200" dirty="0">
                <a:latin typeface="Arial" panose="020B0604020202020204" pitchFamily="34" charset="0"/>
                <a:cs typeface="Arial" panose="020B0604020202020204" pitchFamily="34" charset="0"/>
              </a:rPr>
              <a:t>Tesco has a diversity in the hiring and recruitment process</a:t>
            </a:r>
          </a:p>
          <a:p>
            <a:r>
              <a:rPr lang="en-IE" sz="2200" dirty="0">
                <a:latin typeface="Arial" panose="020B0604020202020204" pitchFamily="34" charset="0"/>
                <a:cs typeface="Arial" panose="020B0604020202020204" pitchFamily="34" charset="0"/>
              </a:rPr>
              <a:t>Tesco promotes diversity by doing different cultural events and activities</a:t>
            </a:r>
          </a:p>
          <a:p>
            <a:endParaRPr lang="en-IE" sz="2200" dirty="0"/>
          </a:p>
          <a:p>
            <a:pPr marL="0" indent="0">
              <a:buNone/>
            </a:pPr>
            <a:endParaRPr lang="en-IE" sz="2200" dirty="0"/>
          </a:p>
        </p:txBody>
      </p:sp>
    </p:spTree>
    <p:extLst>
      <p:ext uri="{BB962C8B-B14F-4D97-AF65-F5344CB8AC3E}">
        <p14:creationId xmlns:p14="http://schemas.microsoft.com/office/powerpoint/2010/main" val="368453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Autofit/>
          </a:bodyPr>
          <a:lstStyle/>
          <a:p>
            <a:r>
              <a:rPr lang="en-IE" sz="5400" dirty="0">
                <a:latin typeface="Arial" panose="020B0604020202020204" pitchFamily="34" charset="0"/>
                <a:cs typeface="Arial" panose="020B0604020202020204" pitchFamily="34" charset="0"/>
              </a:rPr>
              <a:t>Impact of Flexible Working Environment</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838200" y="2586789"/>
            <a:ext cx="5464126" cy="3590174"/>
          </a:xfrm>
        </p:spPr>
        <p:txBody>
          <a:bodyPr>
            <a:normAutofit/>
          </a:bodyPr>
          <a:lstStyle/>
          <a:p>
            <a:r>
              <a:rPr lang="en-IE" sz="2000" dirty="0">
                <a:latin typeface="Arial" panose="020B0604020202020204" pitchFamily="34" charset="0"/>
                <a:cs typeface="Arial" panose="020B0604020202020204" pitchFamily="34" charset="0"/>
              </a:rPr>
              <a:t>Flexible working arrangements widen the talent pool</a:t>
            </a:r>
          </a:p>
          <a:p>
            <a:r>
              <a:rPr lang="en-IE" sz="2000" dirty="0">
                <a:latin typeface="Arial" panose="020B0604020202020204" pitchFamily="34" charset="0"/>
                <a:cs typeface="Arial" panose="020B0604020202020204" pitchFamily="34" charset="0"/>
              </a:rPr>
              <a:t>Promotes work-life balance. A healthy work balance gives employees the chance to manage their family and personal lives (Wheatley, 2017). </a:t>
            </a:r>
          </a:p>
          <a:p>
            <a:r>
              <a:rPr lang="en-US" sz="2000" dirty="0">
                <a:latin typeface="Arial" panose="020B0604020202020204" pitchFamily="34" charset="0"/>
                <a:cs typeface="Arial" panose="020B0604020202020204" pitchFamily="34" charset="0"/>
              </a:rPr>
              <a:t>Increases employee retention as it increases job satisfaction. </a:t>
            </a:r>
          </a:p>
          <a:p>
            <a:pPr marL="0" indent="0">
              <a:buNone/>
            </a:pPr>
            <a:endParaRPr lang="en-IE" sz="2000" dirty="0">
              <a:latin typeface="Arial" panose="020B0604020202020204" pitchFamily="34" charset="0"/>
              <a:cs typeface="Arial" panose="020B0604020202020204" pitchFamily="34" charset="0"/>
            </a:endParaRPr>
          </a:p>
        </p:txBody>
      </p:sp>
      <p:pic>
        <p:nvPicPr>
          <p:cNvPr id="5" name="Picture 4" descr="Icon&#10;&#10;Description automatically generated">
            <a:extLst>
              <a:ext uri="{FF2B5EF4-FFF2-40B4-BE49-F238E27FC236}">
                <a16:creationId xmlns:a16="http://schemas.microsoft.com/office/drawing/2014/main" id="{6805C692-256E-C8F5-6128-219730654900}"/>
              </a:ext>
            </a:extLst>
          </p:cNvPr>
          <p:cNvPicPr>
            <a:picLocks noChangeAspect="1"/>
          </p:cNvPicPr>
          <p:nvPr/>
        </p:nvPicPr>
        <p:blipFill>
          <a:blip r:embed="rId3"/>
          <a:stretch>
            <a:fillRect/>
          </a:stretch>
        </p:blipFill>
        <p:spPr>
          <a:xfrm>
            <a:off x="6302326" y="2447868"/>
            <a:ext cx="5469050" cy="4125437"/>
          </a:xfrm>
          <a:prstGeom prst="rect">
            <a:avLst/>
          </a:prstGeom>
        </p:spPr>
      </p:pic>
    </p:spTree>
    <p:extLst>
      <p:ext uri="{BB962C8B-B14F-4D97-AF65-F5344CB8AC3E}">
        <p14:creationId xmlns:p14="http://schemas.microsoft.com/office/powerpoint/2010/main" val="1362709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Autofit/>
          </a:bodyPr>
          <a:lstStyle/>
          <a:p>
            <a:r>
              <a:rPr lang="en-IE" sz="5400" dirty="0">
                <a:latin typeface="Arial" panose="020B0604020202020204" pitchFamily="34" charset="0"/>
                <a:cs typeface="Arial" panose="020B0604020202020204" pitchFamily="34" charset="0"/>
              </a:rPr>
              <a:t>Impact of Flexible Working Environment</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6096000" y="2586789"/>
            <a:ext cx="5257800" cy="3590174"/>
          </a:xfrm>
        </p:spPr>
        <p:txBody>
          <a:bodyPr>
            <a:normAutofit/>
          </a:bodyPr>
          <a:lstStyle/>
          <a:p>
            <a:r>
              <a:rPr lang="en-US" sz="2000" dirty="0">
                <a:latin typeface="Arial" panose="020B0604020202020204" pitchFamily="34" charset="0"/>
                <a:cs typeface="Arial" panose="020B0604020202020204" pitchFamily="34" charset="0"/>
              </a:rPr>
              <a:t>Flexible working reduces the cost of the company such as office space and also employee travel expenses </a:t>
            </a:r>
            <a:r>
              <a:rPr lang="en-US" sz="2000" dirty="0">
                <a:solidFill>
                  <a:srgbClr val="222222"/>
                </a:solidFill>
                <a:effectLst/>
                <a:latin typeface="Arial" panose="020B0604020202020204" pitchFamily="34" charset="0"/>
                <a:ea typeface="Calibri" panose="020F0502020204030204" pitchFamily="34" charset="0"/>
                <a:cs typeface="Arial" panose="020B0604020202020204" pitchFamily="34" charset="0"/>
              </a:rPr>
              <a:t>(Wheatley, 2017)</a:t>
            </a:r>
            <a:r>
              <a:rPr lang="en-US" sz="2000" dirty="0">
                <a:latin typeface="Arial" panose="020B0604020202020204" pitchFamily="34" charset="0"/>
                <a:cs typeface="Arial" panose="020B0604020202020204" pitchFamily="34" charset="0"/>
              </a:rPr>
              <a:t>. </a:t>
            </a:r>
          </a:p>
          <a:p>
            <a:r>
              <a:rPr lang="en-US" sz="2000" dirty="0">
                <a:latin typeface="Arial" panose="020B0604020202020204" pitchFamily="34" charset="0"/>
                <a:cs typeface="Arial" panose="020B0604020202020204" pitchFamily="34" charset="0"/>
              </a:rPr>
              <a:t>Employees working in flexible working environments show better employee engagement</a:t>
            </a:r>
            <a:r>
              <a:rPr lang="en-US" sz="2400" dirty="0">
                <a:latin typeface="Times New Roman" panose="02020603050405020304" pitchFamily="18" charset="0"/>
                <a:cs typeface="Times New Roman" panose="02020603050405020304" pitchFamily="18" charset="0"/>
              </a:rPr>
              <a:t>. </a:t>
            </a:r>
          </a:p>
          <a:p>
            <a:pPr marL="0" indent="0">
              <a:buNone/>
            </a:pPr>
            <a:endParaRPr lang="en-US" sz="2400" dirty="0">
              <a:latin typeface="Times New Roman" panose="02020603050405020304" pitchFamily="18" charset="0"/>
              <a:cs typeface="Times New Roman" panose="02020603050405020304" pitchFamily="18" charset="0"/>
            </a:endParaRPr>
          </a:p>
        </p:txBody>
      </p:sp>
      <p:pic>
        <p:nvPicPr>
          <p:cNvPr id="5" name="Picture 4" descr="A picture containing person, sky, people&#10;&#10;Description automatically generated">
            <a:extLst>
              <a:ext uri="{FF2B5EF4-FFF2-40B4-BE49-F238E27FC236}">
                <a16:creationId xmlns:a16="http://schemas.microsoft.com/office/drawing/2014/main" id="{738CA16D-2D2C-BF7D-F818-28E0081F52F2}"/>
              </a:ext>
            </a:extLst>
          </p:cNvPr>
          <p:cNvPicPr>
            <a:picLocks noChangeAspect="1"/>
          </p:cNvPicPr>
          <p:nvPr/>
        </p:nvPicPr>
        <p:blipFill>
          <a:blip r:embed="rId2"/>
          <a:stretch>
            <a:fillRect/>
          </a:stretch>
        </p:blipFill>
        <p:spPr>
          <a:xfrm>
            <a:off x="1045653" y="2447778"/>
            <a:ext cx="4410222" cy="4410222"/>
          </a:xfrm>
          <a:prstGeom prst="rect">
            <a:avLst/>
          </a:prstGeom>
        </p:spPr>
      </p:pic>
    </p:spTree>
    <p:extLst>
      <p:ext uri="{BB962C8B-B14F-4D97-AF65-F5344CB8AC3E}">
        <p14:creationId xmlns:p14="http://schemas.microsoft.com/office/powerpoint/2010/main" val="4212578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dirty="0">
                <a:latin typeface="Arial" panose="020B0604020202020204" pitchFamily="34" charset="0"/>
                <a:cs typeface="Arial" panose="020B0604020202020204" pitchFamily="34" charset="0"/>
              </a:rPr>
              <a:t>Conclusion and Recommendation</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838200" y="2586789"/>
            <a:ext cx="5257800" cy="3590174"/>
          </a:xfrm>
        </p:spPr>
        <p:txBody>
          <a:bodyPr>
            <a:normAutofit/>
          </a:bodyPr>
          <a:lstStyle/>
          <a:p>
            <a:r>
              <a:rPr lang="en-US" sz="2400" dirty="0">
                <a:latin typeface="Times New Roman" panose="02020603050405020304" pitchFamily="18" charset="0"/>
                <a:cs typeface="Times New Roman" panose="02020603050405020304" pitchFamily="18" charset="0"/>
              </a:rPr>
              <a:t>Flexible work arrangement has a significant benefit to the company and the employees.</a:t>
            </a:r>
          </a:p>
          <a:p>
            <a:r>
              <a:rPr lang="en-US" sz="2400" dirty="0">
                <a:latin typeface="Times New Roman" panose="02020603050405020304" pitchFamily="18" charset="0"/>
                <a:cs typeface="Times New Roman" panose="02020603050405020304" pitchFamily="18" charset="0"/>
              </a:rPr>
              <a:t>Tesco should continue promoting a flexible working arrangement and incorporate condensed working arrangements and teleworking.</a:t>
            </a:r>
          </a:p>
          <a:p>
            <a:pPr marL="0" indent="0">
              <a:buNone/>
            </a:pPr>
            <a:endParaRPr lang="en-US" sz="2400" dirty="0">
              <a:latin typeface="Times New Roman" panose="02020603050405020304" pitchFamily="18" charset="0"/>
              <a:cs typeface="Times New Roman" panose="02020603050405020304" pitchFamily="18" charset="0"/>
            </a:endParaRPr>
          </a:p>
        </p:txBody>
      </p:sp>
      <p:pic>
        <p:nvPicPr>
          <p:cNvPr id="5" name="Picture 4" descr="Text, whiteboard&#10;&#10;Description automatically generated">
            <a:extLst>
              <a:ext uri="{FF2B5EF4-FFF2-40B4-BE49-F238E27FC236}">
                <a16:creationId xmlns:a16="http://schemas.microsoft.com/office/drawing/2014/main" id="{F9CD2E8A-C321-1E0A-F6F3-FD280F3BEBA3}"/>
              </a:ext>
            </a:extLst>
          </p:cNvPr>
          <p:cNvPicPr>
            <a:picLocks noChangeAspect="1"/>
          </p:cNvPicPr>
          <p:nvPr/>
        </p:nvPicPr>
        <p:blipFill>
          <a:blip r:embed="rId3"/>
          <a:stretch>
            <a:fillRect/>
          </a:stretch>
        </p:blipFill>
        <p:spPr>
          <a:xfrm>
            <a:off x="6096000" y="2347414"/>
            <a:ext cx="6092952" cy="4109365"/>
          </a:xfrm>
          <a:prstGeom prst="rect">
            <a:avLst/>
          </a:prstGeom>
        </p:spPr>
      </p:pic>
    </p:spTree>
    <p:extLst>
      <p:ext uri="{BB962C8B-B14F-4D97-AF65-F5344CB8AC3E}">
        <p14:creationId xmlns:p14="http://schemas.microsoft.com/office/powerpoint/2010/main" val="1716186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2F77438-3C56-C74E-E3DC-DB94A041ABE5}"/>
              </a:ext>
            </a:extLst>
          </p:cNvPr>
          <p:cNvSpPr>
            <a:spLocks noGrp="1"/>
          </p:cNvSpPr>
          <p:nvPr>
            <p:ph type="title"/>
          </p:nvPr>
        </p:nvSpPr>
        <p:spPr>
          <a:xfrm>
            <a:off x="838200" y="401221"/>
            <a:ext cx="10515600" cy="1348065"/>
          </a:xfrm>
        </p:spPr>
        <p:txBody>
          <a:bodyPr>
            <a:normAutofit/>
          </a:bodyPr>
          <a:lstStyle/>
          <a:p>
            <a:r>
              <a:rPr lang="en-IE" sz="5400" dirty="0">
                <a:solidFill>
                  <a:srgbClr val="FFFFFF"/>
                </a:solidFill>
              </a:rPr>
              <a:t>Reference</a:t>
            </a:r>
          </a:p>
        </p:txBody>
      </p:sp>
      <p:sp>
        <p:nvSpPr>
          <p:cNvPr id="3" name="Content Placeholder 2">
            <a:extLst>
              <a:ext uri="{FF2B5EF4-FFF2-40B4-BE49-F238E27FC236}">
                <a16:creationId xmlns:a16="http://schemas.microsoft.com/office/drawing/2014/main" id="{0C177F0B-0420-7446-961D-2C13350D95E3}"/>
              </a:ext>
            </a:extLst>
          </p:cNvPr>
          <p:cNvSpPr>
            <a:spLocks noGrp="1"/>
          </p:cNvSpPr>
          <p:nvPr>
            <p:ph idx="1"/>
          </p:nvPr>
        </p:nvSpPr>
        <p:spPr>
          <a:xfrm>
            <a:off x="412653" y="2489982"/>
            <a:ext cx="11016175" cy="4248443"/>
          </a:xfrm>
        </p:spPr>
        <p:txBody>
          <a:bodyPr>
            <a:normAutofit/>
          </a:bodyPr>
          <a:lstStyle/>
          <a:p>
            <a:pPr marL="0" marR="0" indent="0" algn="just">
              <a:lnSpc>
                <a:spcPct val="120000"/>
              </a:lnSpc>
              <a:buNone/>
            </a:pPr>
            <a:r>
              <a:rPr lang="en-US" sz="1600" dirty="0">
                <a:latin typeface="Arial" panose="020B0604020202020204" pitchFamily="34" charset="0"/>
                <a:ea typeface="Times New Roman" panose="02020603050405020304" pitchFamily="18" charset="0"/>
                <a:cs typeface="Arial" panose="020B0604020202020204" pitchFamily="34" charset="0"/>
              </a:rPr>
              <a:t>Tesco</a:t>
            </a:r>
            <a:r>
              <a:rPr lang="en-US" sz="1600" dirty="0">
                <a:effectLst/>
                <a:latin typeface="Arial" panose="020B0604020202020204" pitchFamily="34" charset="0"/>
                <a:ea typeface="Times New Roman" panose="02020603050405020304" pitchFamily="18" charset="0"/>
                <a:cs typeface="Arial" panose="020B0604020202020204" pitchFamily="34" charset="0"/>
              </a:rPr>
              <a:t> (2020) </a:t>
            </a:r>
            <a:r>
              <a:rPr lang="en-US" sz="1600" i="1" dirty="0">
                <a:effectLst/>
                <a:latin typeface="Arial" panose="020B0604020202020204" pitchFamily="34" charset="0"/>
                <a:ea typeface="Times New Roman" panose="02020603050405020304" pitchFamily="18" charset="0"/>
                <a:cs typeface="Arial" panose="020B0604020202020204" pitchFamily="34" charset="0"/>
              </a:rPr>
              <a:t>About</a:t>
            </a:r>
            <a:r>
              <a:rPr lang="en-US" sz="1600" dirty="0">
                <a:effectLst/>
                <a:latin typeface="Arial" panose="020B0604020202020204" pitchFamily="34" charset="0"/>
                <a:ea typeface="Times New Roman" panose="02020603050405020304" pitchFamily="18" charset="0"/>
                <a:cs typeface="Arial" panose="020B0604020202020204" pitchFamily="34" charset="0"/>
              </a:rPr>
              <a:t>. [Online] Available at: https://www.tescoplc.com/about/ (Accessed: November 4, 2022).</a:t>
            </a:r>
          </a:p>
          <a:p>
            <a:pPr marL="0" marR="0" indent="0" algn="just">
              <a:lnSpc>
                <a:spcPct val="120000"/>
              </a:lnSpc>
              <a:buNone/>
            </a:pPr>
            <a:r>
              <a:rPr lang="en-US" sz="1600" dirty="0">
                <a:effectLst/>
                <a:latin typeface="Arial" panose="020B0604020202020204" pitchFamily="34" charset="0"/>
                <a:ea typeface="Times New Roman" panose="02020603050405020304" pitchFamily="18" charset="0"/>
                <a:cs typeface="Arial" panose="020B0604020202020204" pitchFamily="34" charset="0"/>
              </a:rPr>
              <a:t> </a:t>
            </a:r>
            <a:r>
              <a:rPr lang="en-US" sz="1600" dirty="0">
                <a:solidFill>
                  <a:srgbClr val="222222"/>
                </a:solidFill>
                <a:effectLst/>
                <a:latin typeface="Arial" panose="020B0604020202020204" pitchFamily="34" charset="0"/>
                <a:ea typeface="Calibri" panose="020F0502020204030204" pitchFamily="34" charset="0"/>
                <a:cs typeface="Arial" panose="020B0604020202020204" pitchFamily="34" charset="0"/>
              </a:rPr>
              <a:t>Austin-</a:t>
            </a:r>
            <a:r>
              <a:rPr lang="en-US" sz="16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Egole</a:t>
            </a:r>
            <a:r>
              <a:rPr lang="en-US" sz="1600" dirty="0">
                <a:solidFill>
                  <a:srgbClr val="222222"/>
                </a:solidFill>
                <a:effectLst/>
                <a:latin typeface="Arial" panose="020B0604020202020204" pitchFamily="34" charset="0"/>
                <a:ea typeface="Calibri" panose="020F0502020204030204" pitchFamily="34" charset="0"/>
                <a:cs typeface="Arial" panose="020B0604020202020204" pitchFamily="34" charset="0"/>
              </a:rPr>
              <a:t>, I.S., Iheriohanma, E.B.J. and Nwokorie, C. (2020). Flexible working arrangements and organizational performance: An overview. </a:t>
            </a:r>
            <a:r>
              <a:rPr lang="en-US" sz="1600" i="1" dirty="0">
                <a:effectLst/>
                <a:latin typeface="Arial" panose="020B0604020202020204" pitchFamily="34" charset="0"/>
                <a:ea typeface="Calibri" panose="020F0502020204030204" pitchFamily="34" charset="0"/>
                <a:cs typeface="Arial" panose="020B0604020202020204" pitchFamily="34" charset="0"/>
              </a:rPr>
              <a:t>IOSR Journal of Humanities and Social Science (IOSR-JHSS)</a:t>
            </a:r>
            <a:r>
              <a:rPr lang="en-US" sz="1600" dirty="0">
                <a:effectLst/>
                <a:latin typeface="Arial" panose="020B0604020202020204" pitchFamily="34" charset="0"/>
                <a:ea typeface="Calibri" panose="020F0502020204030204" pitchFamily="34" charset="0"/>
                <a:cs typeface="Arial" panose="020B0604020202020204" pitchFamily="34" charset="0"/>
              </a:rPr>
              <a:t>, </a:t>
            </a:r>
            <a:r>
              <a:rPr lang="en-US" sz="1600" i="1" dirty="0">
                <a:effectLst/>
                <a:latin typeface="Arial" panose="020B0604020202020204" pitchFamily="34" charset="0"/>
                <a:ea typeface="Calibri" panose="020F0502020204030204" pitchFamily="34" charset="0"/>
                <a:cs typeface="Arial" panose="020B0604020202020204" pitchFamily="34" charset="0"/>
              </a:rPr>
              <a:t>25</a:t>
            </a:r>
            <a:r>
              <a:rPr lang="en-US" sz="1600" dirty="0">
                <a:effectLst/>
                <a:latin typeface="Arial" panose="020B0604020202020204" pitchFamily="34" charset="0"/>
                <a:ea typeface="Calibri" panose="020F0502020204030204" pitchFamily="34" charset="0"/>
                <a:cs typeface="Arial" panose="020B0604020202020204" pitchFamily="34" charset="0"/>
              </a:rPr>
              <a:t>(5), pp.50-59.</a:t>
            </a:r>
          </a:p>
          <a:p>
            <a:pPr marL="0" marR="0" indent="0" algn="just">
              <a:lnSpc>
                <a:spcPct val="120000"/>
              </a:lnSpc>
              <a:buNone/>
            </a:pPr>
            <a:r>
              <a:rPr lang="en-US" sz="1600" dirty="0">
                <a:effectLst/>
                <a:latin typeface="Arial" panose="020B0604020202020204" pitchFamily="34" charset="0"/>
                <a:ea typeface="Times New Roman" panose="02020603050405020304" pitchFamily="18" charset="0"/>
                <a:cs typeface="Arial" panose="020B0604020202020204" pitchFamily="34" charset="0"/>
              </a:rPr>
              <a:t>Tesco PLC. (2021) </a:t>
            </a:r>
            <a:r>
              <a:rPr lang="en-US" sz="1600" i="1" dirty="0">
                <a:effectLst/>
                <a:latin typeface="Arial" panose="020B0604020202020204" pitchFamily="34" charset="0"/>
                <a:ea typeface="Times New Roman" panose="02020603050405020304" pitchFamily="18" charset="0"/>
                <a:cs typeface="Arial" panose="020B0604020202020204" pitchFamily="34" charset="0"/>
              </a:rPr>
              <a:t>Flexible working at Tesco</a:t>
            </a:r>
            <a:r>
              <a:rPr lang="en-US" sz="1600" dirty="0">
                <a:effectLst/>
                <a:latin typeface="Arial" panose="020B0604020202020204" pitchFamily="34" charset="0"/>
                <a:ea typeface="Times New Roman" panose="02020603050405020304" pitchFamily="18" charset="0"/>
                <a:cs typeface="Arial" panose="020B0604020202020204" pitchFamily="34" charset="0"/>
              </a:rPr>
              <a:t> (2021) </a:t>
            </a:r>
            <a:r>
              <a:rPr lang="en-US" sz="1600" i="1" dirty="0">
                <a:effectLst/>
                <a:latin typeface="Arial" panose="020B0604020202020204" pitchFamily="34" charset="0"/>
                <a:ea typeface="Times New Roman" panose="02020603050405020304" pitchFamily="18" charset="0"/>
                <a:cs typeface="Arial" panose="020B0604020202020204" pitchFamily="34" charset="0"/>
              </a:rPr>
              <a:t>Tesco PLC</a:t>
            </a:r>
            <a:r>
              <a:rPr lang="en-US" sz="1600" dirty="0">
                <a:effectLst/>
                <a:latin typeface="Arial" panose="020B0604020202020204" pitchFamily="34" charset="0"/>
                <a:ea typeface="Times New Roman" panose="02020603050405020304" pitchFamily="18" charset="0"/>
                <a:cs typeface="Arial" panose="020B0604020202020204" pitchFamily="34" charset="0"/>
              </a:rPr>
              <a:t>. [Online] Available at: https://www.tescoplc.com/sustainability/documents/policies/flexible-working-at-</a:t>
            </a:r>
            <a:r>
              <a:rPr lang="en-US" sz="1600" dirty="0" err="1">
                <a:effectLst/>
                <a:latin typeface="Arial" panose="020B0604020202020204" pitchFamily="34" charset="0"/>
                <a:ea typeface="Times New Roman" panose="02020603050405020304" pitchFamily="18" charset="0"/>
                <a:cs typeface="Arial" panose="020B0604020202020204" pitchFamily="34" charset="0"/>
              </a:rPr>
              <a:t>tesco</a:t>
            </a:r>
            <a:r>
              <a:rPr lang="en-US" sz="1600" dirty="0">
                <a:effectLst/>
                <a:latin typeface="Arial" panose="020B0604020202020204" pitchFamily="34" charset="0"/>
                <a:ea typeface="Times New Roman" panose="02020603050405020304" pitchFamily="18" charset="0"/>
                <a:cs typeface="Arial" panose="020B0604020202020204" pitchFamily="34" charset="0"/>
              </a:rPr>
              <a:t>/ (Accessed: November 4, 2022). </a:t>
            </a:r>
          </a:p>
          <a:p>
            <a:pPr marL="0" marR="0" indent="0" algn="just">
              <a:lnSpc>
                <a:spcPct val="120000"/>
              </a:lnSpc>
              <a:buNone/>
            </a:pPr>
            <a:r>
              <a:rPr lang="en-US" sz="1600" dirty="0">
                <a:latin typeface="Arial" panose="020B0604020202020204" pitchFamily="34" charset="0"/>
                <a:ea typeface="Times New Roman" panose="02020603050405020304" pitchFamily="18" charset="0"/>
                <a:cs typeface="Arial" panose="020B0604020202020204" pitchFamily="34" charset="0"/>
              </a:rPr>
              <a:t>Tesco PLC</a:t>
            </a:r>
            <a:r>
              <a:rPr lang="en-US" sz="1600" dirty="0">
                <a:effectLst/>
                <a:latin typeface="Arial" panose="020B0604020202020204" pitchFamily="34" charset="0"/>
                <a:ea typeface="Times New Roman" panose="02020603050405020304" pitchFamily="18" charset="0"/>
                <a:cs typeface="Arial" panose="020B0604020202020204" pitchFamily="34" charset="0"/>
              </a:rPr>
              <a:t> (2022) </a:t>
            </a:r>
            <a:r>
              <a:rPr lang="en-US" sz="1600" i="1" dirty="0">
                <a:effectLst/>
                <a:latin typeface="Arial" panose="020B0604020202020204" pitchFamily="34" charset="0"/>
                <a:ea typeface="Times New Roman" panose="02020603050405020304" pitchFamily="18" charset="0"/>
                <a:cs typeface="Arial" panose="020B0604020202020204" pitchFamily="34" charset="0"/>
              </a:rPr>
              <a:t>Diversity and inclusion at Tesco</a:t>
            </a:r>
            <a:r>
              <a:rPr lang="en-US" sz="1600" dirty="0">
                <a:effectLst/>
                <a:latin typeface="Arial" panose="020B0604020202020204" pitchFamily="34" charset="0"/>
                <a:ea typeface="Times New Roman" panose="02020603050405020304" pitchFamily="18" charset="0"/>
                <a:cs typeface="Arial" panose="020B0604020202020204" pitchFamily="34" charset="0"/>
              </a:rPr>
              <a:t>, </a:t>
            </a:r>
            <a:r>
              <a:rPr lang="en-US" sz="1600" i="1" dirty="0">
                <a:effectLst/>
                <a:latin typeface="Arial" panose="020B0604020202020204" pitchFamily="34" charset="0"/>
                <a:ea typeface="Times New Roman" panose="02020603050405020304" pitchFamily="18" charset="0"/>
                <a:cs typeface="Arial" panose="020B0604020202020204" pitchFamily="34" charset="0"/>
              </a:rPr>
              <a:t>Tesco PLC</a:t>
            </a:r>
            <a:r>
              <a:rPr lang="en-US" sz="1600" dirty="0">
                <a:effectLst/>
                <a:latin typeface="Arial" panose="020B0604020202020204" pitchFamily="34" charset="0"/>
                <a:ea typeface="Times New Roman" panose="02020603050405020304" pitchFamily="18" charset="0"/>
                <a:cs typeface="Arial" panose="020B0604020202020204" pitchFamily="34" charset="0"/>
              </a:rPr>
              <a:t>. [Online] Available at: https://www.tescoplc.com/sustainability/colleagues/diversity-and-inclusion-at-</a:t>
            </a:r>
            <a:r>
              <a:rPr lang="en-US" sz="1600" dirty="0" err="1">
                <a:effectLst/>
                <a:latin typeface="Arial" panose="020B0604020202020204" pitchFamily="34" charset="0"/>
                <a:ea typeface="Times New Roman" panose="02020603050405020304" pitchFamily="18" charset="0"/>
                <a:cs typeface="Arial" panose="020B0604020202020204" pitchFamily="34" charset="0"/>
              </a:rPr>
              <a:t>tesco</a:t>
            </a:r>
            <a:r>
              <a:rPr lang="en-US" sz="1600" dirty="0">
                <a:effectLst/>
                <a:latin typeface="Arial" panose="020B0604020202020204" pitchFamily="34" charset="0"/>
                <a:ea typeface="Times New Roman" panose="02020603050405020304" pitchFamily="18" charset="0"/>
                <a:cs typeface="Arial" panose="020B0604020202020204" pitchFamily="34" charset="0"/>
              </a:rPr>
              <a:t>/ (Accessed: November 10, 2022). </a:t>
            </a:r>
          </a:p>
          <a:p>
            <a:pPr marL="0" marR="0" indent="0" algn="just">
              <a:lnSpc>
                <a:spcPct val="120000"/>
              </a:lnSpc>
              <a:buNone/>
            </a:pPr>
            <a:r>
              <a:rPr lang="en-US" sz="1600" dirty="0">
                <a:solidFill>
                  <a:srgbClr val="222222"/>
                </a:solidFill>
                <a:effectLst/>
                <a:latin typeface="Arial" panose="020B0604020202020204" pitchFamily="34" charset="0"/>
                <a:ea typeface="Calibri" panose="020F0502020204030204" pitchFamily="34" charset="0"/>
                <a:cs typeface="Arial" panose="020B0604020202020204" pitchFamily="34" charset="0"/>
              </a:rPr>
              <a:t>Wheatley, D. (2017). Employee satisfaction and use of flexible working arrangements. </a:t>
            </a:r>
            <a:r>
              <a:rPr lang="en-US" sz="1600" i="1" dirty="0">
                <a:effectLst/>
                <a:latin typeface="Arial" panose="020B0604020202020204" pitchFamily="34" charset="0"/>
                <a:ea typeface="Calibri" panose="020F0502020204030204" pitchFamily="34" charset="0"/>
                <a:cs typeface="Arial" panose="020B0604020202020204" pitchFamily="34" charset="0"/>
              </a:rPr>
              <a:t>Work, employment and society</a:t>
            </a:r>
            <a:r>
              <a:rPr lang="en-US" sz="1600" dirty="0">
                <a:effectLst/>
                <a:latin typeface="Arial" panose="020B0604020202020204" pitchFamily="34" charset="0"/>
                <a:ea typeface="Calibri" panose="020F0502020204030204" pitchFamily="34" charset="0"/>
                <a:cs typeface="Arial" panose="020B0604020202020204" pitchFamily="34" charset="0"/>
              </a:rPr>
              <a:t>, </a:t>
            </a:r>
            <a:r>
              <a:rPr lang="en-US" sz="1600" i="1" dirty="0">
                <a:effectLst/>
                <a:latin typeface="Arial" panose="020B0604020202020204" pitchFamily="34" charset="0"/>
                <a:ea typeface="Calibri" panose="020F0502020204030204" pitchFamily="34" charset="0"/>
                <a:cs typeface="Arial" panose="020B0604020202020204" pitchFamily="34" charset="0"/>
              </a:rPr>
              <a:t>31</a:t>
            </a:r>
            <a:r>
              <a:rPr lang="en-US" sz="1600" dirty="0">
                <a:effectLst/>
                <a:latin typeface="Arial" panose="020B0604020202020204" pitchFamily="34" charset="0"/>
                <a:ea typeface="Calibri" panose="020F0502020204030204" pitchFamily="34" charset="0"/>
                <a:cs typeface="Arial" panose="020B0604020202020204" pitchFamily="34" charset="0"/>
              </a:rPr>
              <a:t>(4), pp.567-585.</a:t>
            </a:r>
          </a:p>
          <a:p>
            <a:pPr marL="0" indent="0" algn="just">
              <a:lnSpc>
                <a:spcPct val="120000"/>
              </a:lnSpc>
              <a:buNone/>
            </a:pPr>
            <a:r>
              <a:rPr lang="en-US" sz="1600" dirty="0">
                <a:solidFill>
                  <a:srgbClr val="222222"/>
                </a:solidFill>
                <a:effectLst/>
                <a:latin typeface="Arial" panose="020B0604020202020204" pitchFamily="34" charset="0"/>
                <a:ea typeface="Calibri" panose="020F0502020204030204" pitchFamily="34" charset="0"/>
                <a:cs typeface="Arial" panose="020B0604020202020204" pitchFamily="34" charset="0"/>
              </a:rPr>
              <a:t>Bayefsky, A.F. (2017). The Principle of Equality Ornon-Discrimination in International Law. In </a:t>
            </a:r>
            <a:r>
              <a:rPr lang="en-US" sz="1600" i="1" dirty="0">
                <a:effectLst/>
                <a:latin typeface="Arial" panose="020B0604020202020204" pitchFamily="34" charset="0"/>
                <a:ea typeface="Calibri" panose="020F0502020204030204" pitchFamily="34" charset="0"/>
                <a:cs typeface="Arial" panose="020B0604020202020204" pitchFamily="34" charset="0"/>
              </a:rPr>
              <a:t>Equality and Non-Discrimination under International Law</a:t>
            </a:r>
            <a:r>
              <a:rPr lang="en-US" sz="1600" dirty="0">
                <a:effectLst/>
                <a:latin typeface="Arial" panose="020B0604020202020204" pitchFamily="34" charset="0"/>
                <a:ea typeface="Calibri" panose="020F0502020204030204" pitchFamily="34" charset="0"/>
                <a:cs typeface="Arial" panose="020B0604020202020204" pitchFamily="34" charset="0"/>
              </a:rPr>
              <a:t> (pp. 71-104). Routledge.</a:t>
            </a:r>
          </a:p>
          <a:p>
            <a:pPr marL="0" marR="0" indent="0" algn="just">
              <a:lnSpc>
                <a:spcPct val="120000"/>
              </a:lnSpc>
              <a:buNone/>
            </a:pPr>
            <a:endParaRPr lang="en-US" sz="1600" dirty="0">
              <a:effectLst/>
              <a:latin typeface="Arial" panose="020B0604020202020204" pitchFamily="34" charset="0"/>
              <a:ea typeface="Calibri" panose="020F0502020204030204" pitchFamily="34" charset="0"/>
              <a:cs typeface="Arial" panose="020B0604020202020204" pitchFamily="34" charset="0"/>
            </a:endParaRPr>
          </a:p>
          <a:p>
            <a:endParaRPr lang="en-IE" sz="2200" dirty="0"/>
          </a:p>
        </p:txBody>
      </p:sp>
    </p:spTree>
    <p:extLst>
      <p:ext uri="{BB962C8B-B14F-4D97-AF65-F5344CB8AC3E}">
        <p14:creationId xmlns:p14="http://schemas.microsoft.com/office/powerpoint/2010/main" val="28991443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513</TotalTime>
  <Words>1032</Words>
  <Application>Microsoft Macintosh PowerPoint</Application>
  <PresentationFormat>Widescreen</PresentationFormat>
  <Paragraphs>76</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                              Managing People                                     LCBB5004 </vt:lpstr>
      <vt:lpstr>Table of content</vt:lpstr>
      <vt:lpstr>Introduction</vt:lpstr>
      <vt:lpstr>Moral and Business</vt:lpstr>
      <vt:lpstr>Flexible Working Arrangement</vt:lpstr>
      <vt:lpstr>Diversity and Equality</vt:lpstr>
      <vt:lpstr>HR Promote Diversity in Tesco</vt:lpstr>
      <vt:lpstr>HR Promote Diversity in Tesco</vt:lpstr>
      <vt:lpstr>Impact of Flexible Working Environment</vt:lpstr>
      <vt:lpstr>Impact of Flexible Working Environment</vt:lpstr>
      <vt:lpstr>Conclusion and Recommendation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LCBB5004 </dc:title>
  <dc:creator>udika18@gmail.com</dc:creator>
  <cp:lastModifiedBy>udika18@gmail.com</cp:lastModifiedBy>
  <cp:revision>10</cp:revision>
  <dcterms:created xsi:type="dcterms:W3CDTF">2022-11-12T18:29:00Z</dcterms:created>
  <dcterms:modified xsi:type="dcterms:W3CDTF">2022-11-21T15:31:09Z</dcterms:modified>
</cp:coreProperties>
</file>