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9"/>
  </p:notesMasterIdLst>
  <p:handoutMasterIdLst>
    <p:handoutMasterId r:id="rId40"/>
  </p:handoutMasterIdLst>
  <p:sldIdLst>
    <p:sldId id="256" r:id="rId5"/>
    <p:sldId id="283" r:id="rId6"/>
    <p:sldId id="284" r:id="rId7"/>
    <p:sldId id="285" r:id="rId8"/>
    <p:sldId id="286" r:id="rId9"/>
    <p:sldId id="312" r:id="rId10"/>
    <p:sldId id="287" r:id="rId11"/>
    <p:sldId id="288" r:id="rId12"/>
    <p:sldId id="289" r:id="rId13"/>
    <p:sldId id="290" r:id="rId14"/>
    <p:sldId id="313" r:id="rId15"/>
    <p:sldId id="291" r:id="rId16"/>
    <p:sldId id="292" r:id="rId17"/>
    <p:sldId id="293" r:id="rId18"/>
    <p:sldId id="294" r:id="rId19"/>
    <p:sldId id="295" r:id="rId20"/>
    <p:sldId id="296" r:id="rId21"/>
    <p:sldId id="298" r:id="rId22"/>
    <p:sldId id="300" r:id="rId23"/>
    <p:sldId id="301" r:id="rId24"/>
    <p:sldId id="310" r:id="rId25"/>
    <p:sldId id="311" r:id="rId26"/>
    <p:sldId id="302" r:id="rId27"/>
    <p:sldId id="303" r:id="rId28"/>
    <p:sldId id="304" r:id="rId29"/>
    <p:sldId id="305" r:id="rId30"/>
    <p:sldId id="306" r:id="rId31"/>
    <p:sldId id="314" r:id="rId32"/>
    <p:sldId id="307" r:id="rId33"/>
    <p:sldId id="308" r:id="rId34"/>
    <p:sldId id="297" r:id="rId35"/>
    <p:sldId id="309" r:id="rId36"/>
    <p:sldId id="381" r:id="rId37"/>
    <p:sldId id="315" r:id="rId38"/>
  </p:sldIdLst>
  <p:sldSz cx="9144000" cy="6858000" type="screen4x3"/>
  <p:notesSz cx="6865938" cy="95408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05" userDrawn="1">
          <p15:clr>
            <a:srgbClr val="A4A3A4"/>
          </p15:clr>
        </p15:guide>
        <p15:guide id="2" pos="2163" userDrawn="1">
          <p15:clr>
            <a:srgbClr val="A4A3A4"/>
          </p15:clr>
        </p15:guide>
      </p15:notes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F30380A8-C3F2-5036-232D-0FB57855080F}" name="Laila Surani" initials="LS" userId="S::lsurani2@uel.ac.uk::2b313381-eb71-4008-bb2e-b5d1f67f8002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2312"/>
    <p:restoredTop sz="95033" autoAdjust="0"/>
  </p:normalViewPr>
  <p:slideViewPr>
    <p:cSldViewPr>
      <p:cViewPr varScale="1">
        <p:scale>
          <a:sx n="114" d="100"/>
          <a:sy n="114" d="100"/>
        </p:scale>
        <p:origin x="1140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05"/>
        <p:guide pos="2163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handoutMaster" Target="handoutMasters/handoutMaster1.xml"/><Relationship Id="rId45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0" Type="http://schemas.openxmlformats.org/officeDocument/2006/relationships/slide" Target="slides/slide16.xml"/><Relationship Id="rId41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9109" y="0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062175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9109" y="9062175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9109" y="0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6/5/2024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047750" y="715963"/>
            <a:ext cx="4770438" cy="35782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744" tIns="46872" rIns="93744" bIns="46872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6594" y="4531916"/>
            <a:ext cx="5492750" cy="4293394"/>
          </a:xfrm>
          <a:prstGeom prst="rect">
            <a:avLst/>
          </a:prstGeom>
        </p:spPr>
        <p:txBody>
          <a:bodyPr vert="horz" lIns="93744" tIns="46872" rIns="93744" bIns="46872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062175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9109" y="9062175"/>
            <a:ext cx="2975240" cy="477044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792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32309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12B32"/>
                </a:solidFill>
                <a:effectLst/>
                <a:latin typeface="Frutiger W01"/>
              </a:rPr>
              <a:t>The schemes match someone who needs care with an approved carer. The carer shares their family and community life, and gives care and support to the person with care needs.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66314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05/06/2024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visualisations/censusareachanges/E09000025/" TargetMode="External"/><Relationship Id="rId2" Type="http://schemas.openxmlformats.org/officeDocument/2006/relationships/hyperlink" Target="https://dictionary.cambridge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52132B1-FCD7-49F3-B7D9-19162CB79F30}"/>
              </a:ext>
            </a:extLst>
          </p:cNvPr>
          <p:cNvSpPr/>
          <p:nvPr/>
        </p:nvSpPr>
        <p:spPr>
          <a:xfrm>
            <a:off x="755576" y="3429000"/>
            <a:ext cx="7560840" cy="2304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980728"/>
            <a:ext cx="8352928" cy="4608512"/>
          </a:xfrm>
        </p:spPr>
        <p:txBody>
          <a:bodyPr>
            <a:normAutofit fontScale="90000"/>
          </a:bodyPr>
          <a:lstStyle/>
          <a:p>
            <a:r>
              <a:rPr lang="en-GB" dirty="0"/>
              <a:t> </a:t>
            </a:r>
            <a:br>
              <a:rPr lang="en-GB" dirty="0"/>
            </a:b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Changemakers: Creativity and Value Creation </a:t>
            </a:r>
            <a:b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(BMHP5014)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u="sng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Week 1 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Unit 1: What is the problem?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i="1" dirty="0">
                <a:solidFill>
                  <a:schemeClr val="accent2">
                    <a:lumMod val="20000"/>
                    <a:lumOff val="80000"/>
                  </a:schemeClr>
                </a:solidFill>
                <a:cs typeface="Arial" panose="020B0604020202020204" pitchFamily="34" charset="0"/>
              </a:rPr>
              <a:t>Topic 1: How Innovation Shapes the World</a:t>
            </a:r>
            <a:br>
              <a:rPr lang="en-GB" sz="3100" b="1" i="1" dirty="0">
                <a:solidFill>
                  <a:schemeClr val="accent2">
                    <a:lumMod val="20000"/>
                    <a:lumOff val="80000"/>
                  </a:schemeClr>
                </a:solidFill>
                <a:cs typeface="Arial" panose="020B0604020202020204" pitchFamily="34" charset="0"/>
              </a:rPr>
            </a:br>
            <a:r>
              <a:rPr lang="en-GB" sz="3100" b="1" i="1" dirty="0">
                <a:solidFill>
                  <a:schemeClr val="accent2">
                    <a:lumMod val="20000"/>
                    <a:lumOff val="80000"/>
                  </a:schemeClr>
                </a:solidFill>
                <a:cs typeface="Arial" panose="020B0604020202020204" pitchFamily="34" charset="0"/>
              </a:rPr>
              <a:t>Topic 2: How do you solve a problem?</a:t>
            </a:r>
            <a:endParaRPr lang="en-GB" altLang="en-US" sz="3100" i="1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Objectives of session…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507288" cy="4248473"/>
          </a:xfrm>
        </p:spPr>
        <p:txBody>
          <a:bodyPr>
            <a:normAutofit/>
          </a:bodyPr>
          <a:lstStyle/>
          <a:p>
            <a:r>
              <a:rPr lang="en-GB" b="1" dirty="0"/>
              <a:t>Discuss and understand Unit 1 topics</a:t>
            </a:r>
          </a:p>
          <a:p>
            <a:pPr lvl="1"/>
            <a:r>
              <a:rPr lang="en-GB" b="1" dirty="0"/>
              <a:t>Innovations</a:t>
            </a:r>
          </a:p>
          <a:p>
            <a:pPr lvl="1"/>
            <a:r>
              <a:rPr lang="en-GB" b="1" dirty="0"/>
              <a:t>Creativity </a:t>
            </a:r>
          </a:p>
          <a:p>
            <a:pPr lvl="1"/>
            <a:r>
              <a:rPr lang="en-GB" b="1" dirty="0"/>
              <a:t>Problem solutions </a:t>
            </a:r>
          </a:p>
          <a:p>
            <a:pPr lvl="1"/>
            <a:r>
              <a:rPr lang="en-GB" b="1" dirty="0"/>
              <a:t>Research philosophy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30456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F206DE-EDF2-FBF0-3F02-7A29DFD0D9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 How Innovation Shapes the World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1EBA9E-DB4B-8E90-3555-B812E4C964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352839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 pairs, discuss what does </a:t>
            </a:r>
            <a:r>
              <a:rPr lang="en-GB" b="1" dirty="0"/>
              <a:t>innovation</a:t>
            </a:r>
            <a:r>
              <a:rPr lang="en-GB" dirty="0"/>
              <a:t> mean to you?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Light bulbs on a green surface with only one light bulb on">
            <a:extLst>
              <a:ext uri="{FF2B5EF4-FFF2-40B4-BE49-F238E27FC236}">
                <a16:creationId xmlns:a16="http://schemas.microsoft.com/office/drawing/2014/main" id="{B8430375-B615-1BA6-6FD1-6E7E947E41C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3501008"/>
            <a:ext cx="2847606" cy="1902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90643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A18F5-2AF8-6E91-30EE-C1D32AF653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Define Innovation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06F331-A732-C3E4-925D-55369F7114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According to the Cambridge dictionary ‘Innovation is a new idea or method or the use of new ideas and methods’</a:t>
            </a:r>
          </a:p>
          <a:p>
            <a:pPr marL="0" indent="0">
              <a:buNone/>
            </a:pPr>
            <a:r>
              <a:rPr lang="en-GB" dirty="0"/>
              <a:t>			</a:t>
            </a:r>
            <a:r>
              <a:rPr lang="en-GB" sz="2000" dirty="0"/>
              <a:t>(Cambridge dictionary 2023)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13216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4F7BD-19E5-808F-1FD5-96AD51AE42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Discuss in pairs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88355-020E-6A40-EFE7-F6CDE73108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has innovation changed the world?</a:t>
            </a:r>
          </a:p>
          <a:p>
            <a:r>
              <a:rPr lang="en-GB" dirty="0"/>
              <a:t>Make notes of your ideas.</a:t>
            </a:r>
          </a:p>
          <a:p>
            <a:r>
              <a:rPr lang="en-GB" dirty="0"/>
              <a:t>Present in class at least one example.</a:t>
            </a:r>
          </a:p>
        </p:txBody>
      </p:sp>
    </p:spTree>
    <p:extLst>
      <p:ext uri="{BB962C8B-B14F-4D97-AF65-F5344CB8AC3E}">
        <p14:creationId xmlns:p14="http://schemas.microsoft.com/office/powerpoint/2010/main" val="33730736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0E16956B-A987-F143-C3E2-789E969539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World’s Innovations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824F0DE-9FDF-8619-4AAC-8AB63C2FF5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75656" y="692696"/>
            <a:ext cx="5819556" cy="497378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539095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01AED-D691-C343-42CD-1F9B58ADAF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 anchor="ctr">
            <a:normAutofit fontScale="90000"/>
          </a:bodyPr>
          <a:lstStyle/>
          <a:p>
            <a:r>
              <a:rPr lang="en-GB" sz="4100" b="1" dirty="0"/>
              <a:t>Innovation has changed the world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2B12DE1-E1C1-7387-799A-C24C626B17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5081" y="1412776"/>
            <a:ext cx="7393837" cy="3753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02214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776B2D-CD54-E315-E8F2-4BAFB62A09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Discuss in groups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A6B37C-4C13-0759-73E8-EE4FC32C4C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some innovations in health and social care? </a:t>
            </a:r>
          </a:p>
          <a:p>
            <a:r>
              <a:rPr lang="en-GB" dirty="0"/>
              <a:t>Use your devices to search. </a:t>
            </a:r>
          </a:p>
          <a:p>
            <a:r>
              <a:rPr lang="en-GB" dirty="0"/>
              <a:t>Discuss in groups and present in class at least two examples per group. </a:t>
            </a:r>
          </a:p>
          <a:p>
            <a:r>
              <a:rPr lang="en-GB" dirty="0"/>
              <a:t>Write on the Forum your answers. </a:t>
            </a:r>
          </a:p>
        </p:txBody>
      </p:sp>
    </p:spTree>
    <p:extLst>
      <p:ext uri="{BB962C8B-B14F-4D97-AF65-F5344CB8AC3E}">
        <p14:creationId xmlns:p14="http://schemas.microsoft.com/office/powerpoint/2010/main" val="6402598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E4618-D974-77DE-7155-FB7D487CBD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 dirty="0"/>
              <a:t>Innovation in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486AE-538D-4F17-2F86-F9B904F0EA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59"/>
            <a:ext cx="8229600" cy="4320481"/>
          </a:xfrm>
        </p:spPr>
        <p:txBody>
          <a:bodyPr>
            <a:normAutofit fontScale="55000" lnSpcReduction="20000"/>
          </a:bodyPr>
          <a:lstStyle/>
          <a:p>
            <a:r>
              <a:rPr lang="en-GB" sz="4000" b="0" i="0" dirty="0">
                <a:effectLst/>
              </a:rPr>
              <a:t>Innovation has been the driver of huge improvements in health and social care.</a:t>
            </a:r>
          </a:p>
          <a:p>
            <a:endParaRPr lang="en-GB" sz="4000" b="0" i="0" dirty="0">
              <a:effectLst/>
            </a:endParaRPr>
          </a:p>
          <a:p>
            <a:r>
              <a:rPr lang="en-GB" sz="4000" dirty="0"/>
              <a:t>Health and social care services today are radically different to those that were available 50 or 100 years ago. </a:t>
            </a:r>
          </a:p>
          <a:p>
            <a:endParaRPr lang="en-GB" sz="4000" dirty="0"/>
          </a:p>
          <a:p>
            <a:r>
              <a:rPr lang="en-GB" sz="4000" dirty="0"/>
              <a:t>We have access to treatments that can cure, or enable us to live with, diseases that would in the past have killed us.</a:t>
            </a:r>
          </a:p>
          <a:p>
            <a:endParaRPr lang="en-GB" sz="4000" dirty="0"/>
          </a:p>
          <a:p>
            <a:r>
              <a:rPr lang="en-GB" sz="4000" dirty="0"/>
              <a:t>Modern technologies have opened new possibilities for communicating and coordinating our care, and there is an unprecedented range of resources and advice available to us.</a:t>
            </a:r>
          </a:p>
          <a:p>
            <a:endParaRPr lang="en-GB" dirty="0"/>
          </a:p>
          <a:p>
            <a:pPr marL="3657600" lvl="8" indent="0">
              <a:buNone/>
            </a:pPr>
            <a:r>
              <a:rPr lang="en-GB" dirty="0"/>
              <a:t>		</a:t>
            </a:r>
            <a:r>
              <a:rPr lang="en-GB" sz="2900" dirty="0"/>
              <a:t>(CQC 2021)</a:t>
            </a:r>
          </a:p>
        </p:txBody>
      </p:sp>
    </p:spTree>
    <p:extLst>
      <p:ext uri="{BB962C8B-B14F-4D97-AF65-F5344CB8AC3E}">
        <p14:creationId xmlns:p14="http://schemas.microsoft.com/office/powerpoint/2010/main" val="22135633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AF374-5B1F-1A89-03A8-592D015E8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3469" y="142019"/>
            <a:ext cx="90364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Example of innovation in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D2323C-DC00-008D-C872-02432D0C3A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85019"/>
            <a:ext cx="8229600" cy="3008077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solidFill>
                  <a:srgbClr val="212121"/>
                </a:solidFill>
                <a:latin typeface="Open Sans" panose="020B0606030504020204" pitchFamily="34" charset="0"/>
              </a:rPr>
              <a:t>I</a:t>
            </a:r>
            <a:r>
              <a:rPr lang="en-GB" b="0" i="0" dirty="0">
                <a:solidFill>
                  <a:srgbClr val="212121"/>
                </a:solidFill>
                <a:effectLst/>
                <a:latin typeface="Open Sans" panose="020B0606030504020204" pitchFamily="34" charset="0"/>
              </a:rPr>
              <a:t>nnovation has the potential to transform social care, improving outcomes and putting the sector on a more sustainable footing. This might be through digital technologies, but it can also mean new ways of working or new care models that improve outcomes for people. </a:t>
            </a:r>
          </a:p>
          <a:p>
            <a:endParaRPr lang="en-GB" b="0" i="0" dirty="0">
              <a:solidFill>
                <a:srgbClr val="212121"/>
              </a:solidFill>
              <a:effectLst/>
              <a:latin typeface="Open Sans" panose="020B0606030504020204" pitchFamily="34" charset="0"/>
            </a:endParaRPr>
          </a:p>
          <a:p>
            <a:r>
              <a:rPr lang="en-GB" b="0" i="0" dirty="0">
                <a:solidFill>
                  <a:srgbClr val="212121"/>
                </a:solidFill>
                <a:effectLst/>
                <a:latin typeface="Open Sans" panose="020B0606030504020204" pitchFamily="34" charset="0"/>
              </a:rPr>
              <a:t>One example is the Shared Lives carer programme that enables people with support needs to live in their community and avoid admission to a hospital or care home.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12B0B4-DB55-DCC7-E81D-93BA6A048C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0561" y="4293096"/>
            <a:ext cx="4572000" cy="1251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9657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1D3FD6F-3AF4-6EF9-15D8-AA83283B6D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2696" b="12304"/>
          <a:stretch/>
        </p:blipFill>
        <p:spPr>
          <a:xfrm>
            <a:off x="611560" y="964906"/>
            <a:ext cx="7836357" cy="5877272"/>
          </a:xfrm>
          <a:prstGeom prst="rect">
            <a:avLst/>
          </a:prstGeom>
          <a:noFill/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6F6AD15-A6BE-B3CB-F25B-EDFCCF561433}"/>
              </a:ext>
            </a:extLst>
          </p:cNvPr>
          <p:cNvSpPr/>
          <p:nvPr/>
        </p:nvSpPr>
        <p:spPr>
          <a:xfrm>
            <a:off x="1007604" y="17850"/>
            <a:ext cx="7128792" cy="77626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Health and Social Care Innovations Around Us </a:t>
            </a:r>
          </a:p>
        </p:txBody>
      </p:sp>
    </p:spTree>
    <p:extLst>
      <p:ext uri="{BB962C8B-B14F-4D97-AF65-F5344CB8AC3E}">
        <p14:creationId xmlns:p14="http://schemas.microsoft.com/office/powerpoint/2010/main" val="33764211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DD8BF-5182-4344-A490-20F279C3D6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Debate time</a:t>
            </a:r>
            <a:r>
              <a:rPr lang="en-GB" dirty="0"/>
              <a:t>: </a:t>
            </a:r>
            <a:r>
              <a:rPr lang="en-GB" b="1" dirty="0"/>
              <a:t>15 mins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EB2362-615A-177F-15A2-407DF94451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you think that innovation changes things for the better in health and social care settings? </a:t>
            </a:r>
          </a:p>
          <a:p>
            <a:r>
              <a:rPr lang="en-GB" dirty="0"/>
              <a:t>Why yes? </a:t>
            </a:r>
          </a:p>
          <a:p>
            <a:r>
              <a:rPr lang="en-GB" dirty="0"/>
              <a:t>Or why not?</a:t>
            </a:r>
          </a:p>
          <a:p>
            <a:r>
              <a:rPr lang="en-GB" dirty="0"/>
              <a:t>You can add your ideas about the debate on the Forum.</a:t>
            </a:r>
          </a:p>
        </p:txBody>
      </p:sp>
    </p:spTree>
    <p:extLst>
      <p:ext uri="{BB962C8B-B14F-4D97-AF65-F5344CB8AC3E}">
        <p14:creationId xmlns:p14="http://schemas.microsoft.com/office/powerpoint/2010/main" val="38025140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E33B4-83D1-ACC0-9E47-974DA1914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100" b="1" dirty="0"/>
              <a:t>Is innovation changing things for the better? </a:t>
            </a:r>
            <a:br>
              <a:rPr lang="en-GB" sz="3100" b="1" dirty="0"/>
            </a:br>
            <a:endParaRPr lang="en-GB" sz="31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46FCFC2-0C32-CC29-EC48-2314D4C952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465" y="980728"/>
            <a:ext cx="8657070" cy="4621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44009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37A7E-333B-1FF0-ADB4-CA6527E969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r>
              <a:rPr lang="en-GB" sz="3600" b="1" dirty="0"/>
              <a:t>Technology, innovation and industrial revolution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9770AE6-0031-882C-DA59-F99076D8D5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465" y="1628800"/>
            <a:ext cx="8441069" cy="3266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8335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93D492-67E9-0546-74C2-677C604BC3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Technologies are changing our world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5EF5A4-38B4-E68B-9E15-B2ECF88DDD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140" y="1231201"/>
            <a:ext cx="8571719" cy="4395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39948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4B886-54F0-1D05-4681-2B84FB0B3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/>
              <a:t> </a:t>
            </a:r>
            <a:r>
              <a:rPr lang="en-GB" sz="3100" b="1" dirty="0"/>
              <a:t>Example of technology and innovation in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3797B1-A2B9-2CF5-E1B3-8CD2765F02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258" y="1340768"/>
            <a:ext cx="6131024" cy="4248472"/>
          </a:xfrm>
        </p:spPr>
        <p:txBody>
          <a:bodyPr>
            <a:normAutofit fontScale="25000" lnSpcReduction="20000"/>
          </a:bodyPr>
          <a:lstStyle/>
          <a:p>
            <a:pPr marL="0" indent="0" algn="l">
              <a:buNone/>
            </a:pPr>
            <a:r>
              <a:rPr lang="en-GB" sz="8000" b="0" i="0" dirty="0">
                <a:solidFill>
                  <a:srgbClr val="111111"/>
                </a:solidFill>
                <a:effectLst/>
              </a:rPr>
              <a:t>Some examples of assistive technology for people with dementia include:</a:t>
            </a:r>
          </a:p>
          <a:p>
            <a:pPr marL="0" indent="0" algn="l">
              <a:buNone/>
            </a:pPr>
            <a:endParaRPr lang="en-GB" sz="8000" b="0" i="0" dirty="0">
              <a:solidFill>
                <a:srgbClr val="111111"/>
              </a:solidFill>
              <a:effectLst/>
            </a:endParaRPr>
          </a:p>
          <a:p>
            <a:r>
              <a:rPr lang="en-GB" sz="8000" b="1" dirty="0"/>
              <a:t>Telecare: </a:t>
            </a:r>
            <a:r>
              <a:rPr lang="en-GB" sz="8000" dirty="0"/>
              <a:t>Telecare systems use sensors to detect when someone has fallen or is in distress and alert a carer or emergency services .</a:t>
            </a:r>
          </a:p>
          <a:p>
            <a:endParaRPr lang="en-GB" sz="8000" dirty="0"/>
          </a:p>
          <a:p>
            <a:r>
              <a:rPr lang="en-GB" sz="8000" b="1" dirty="0"/>
              <a:t>Memory aids: </a:t>
            </a:r>
            <a:r>
              <a:rPr lang="en-GB" sz="8000" dirty="0"/>
              <a:t>These can include electronic reminders, such as a device that reminds the person to take their medication, or a calendar that reminds them of appointments .</a:t>
            </a:r>
          </a:p>
          <a:p>
            <a:endParaRPr lang="en-GB" sz="8000" dirty="0"/>
          </a:p>
          <a:p>
            <a:r>
              <a:rPr lang="en-GB" sz="8000" b="1" dirty="0"/>
              <a:t>GPS trackers: </a:t>
            </a:r>
            <a:r>
              <a:rPr lang="en-GB" sz="8000" dirty="0"/>
              <a:t>These can be used to help locate a person with dementia if they become lost or disorientated.</a:t>
            </a:r>
          </a:p>
          <a:p>
            <a:endParaRPr lang="en-GB" sz="8000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0C2F83-5479-940A-E9F1-48C9FB95F3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0628" y="2038833"/>
            <a:ext cx="2323336" cy="180020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60EBBBA-7B8A-B878-D8E5-6D928C68A8EA}"/>
              </a:ext>
            </a:extLst>
          </p:cNvPr>
          <p:cNvSpPr txBox="1"/>
          <p:nvPr/>
        </p:nvSpPr>
        <p:spPr>
          <a:xfrm>
            <a:off x="5831632" y="5314385"/>
            <a:ext cx="331236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(Johannessen, Storm, and Holm, 2019)</a:t>
            </a:r>
          </a:p>
        </p:txBody>
      </p:sp>
    </p:spTree>
    <p:extLst>
      <p:ext uri="{BB962C8B-B14F-4D97-AF65-F5344CB8AC3E}">
        <p14:creationId xmlns:p14="http://schemas.microsoft.com/office/powerpoint/2010/main" val="36392993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59DEC-A895-F946-74F8-B4E26C57DA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 dirty="0"/>
              <a:t>What is creativity?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5386B86-7F96-51E6-A75E-D765C99804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17955"/>
          <a:stretch/>
        </p:blipFill>
        <p:spPr>
          <a:xfrm>
            <a:off x="611560" y="1772816"/>
            <a:ext cx="3034680" cy="2997440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ED84B05-894F-6E04-2246-7A79B4B3C55D}"/>
              </a:ext>
            </a:extLst>
          </p:cNvPr>
          <p:cNvSpPr txBox="1"/>
          <p:nvPr/>
        </p:nvSpPr>
        <p:spPr>
          <a:xfrm>
            <a:off x="4648200" y="1600201"/>
            <a:ext cx="4038600" cy="3989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20000"/>
              </a:spcBef>
            </a:pPr>
            <a:r>
              <a:rPr lang="en-US" sz="2800" dirty="0"/>
              <a:t>Creativity is a characteristic of someone or some process that forms something new and valuable.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A31D22-8B4E-0B38-4B16-BC58E0356C21}"/>
              </a:ext>
            </a:extLst>
          </p:cNvPr>
          <p:cNvSpPr txBox="1"/>
          <p:nvPr/>
        </p:nvSpPr>
        <p:spPr>
          <a:xfrm>
            <a:off x="4716016" y="4581128"/>
            <a:ext cx="30963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(Amabile, 1996)</a:t>
            </a:r>
          </a:p>
        </p:txBody>
      </p:sp>
    </p:spTree>
    <p:extLst>
      <p:ext uri="{BB962C8B-B14F-4D97-AF65-F5344CB8AC3E}">
        <p14:creationId xmlns:p14="http://schemas.microsoft.com/office/powerpoint/2010/main" val="3065773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7FE11-0D00-8B63-9D08-6D3EA93ECD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/>
              <a:t>So, what is difference between innovation and creativity?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614F3E8-EDC4-37B3-71CB-78D6B75BAB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9337900"/>
              </p:ext>
            </p:extLst>
          </p:nvPr>
        </p:nvGraphicFramePr>
        <p:xfrm>
          <a:off x="457200" y="1600200"/>
          <a:ext cx="8229600" cy="3535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1681121896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1688330043"/>
                    </a:ext>
                  </a:extLst>
                </a:gridCol>
              </a:tblGrid>
              <a:tr h="872462">
                <a:tc>
                  <a:txBody>
                    <a:bodyPr/>
                    <a:lstStyle/>
                    <a:p>
                      <a:r>
                        <a:rPr lang="en-GB" sz="3200" dirty="0"/>
                        <a:t>Creativity </a:t>
                      </a:r>
                    </a:p>
                    <a:p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Innovation </a:t>
                      </a:r>
                    </a:p>
                    <a:p>
                      <a:endParaRPr lang="en-GB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5490741"/>
                  </a:ext>
                </a:extLst>
              </a:tr>
              <a:tr h="978024">
                <a:tc>
                  <a:txBody>
                    <a:bodyPr/>
                    <a:lstStyle/>
                    <a:p>
                      <a:r>
                        <a:rPr lang="en-GB" dirty="0"/>
                        <a:t>Creativity is an act of creating new ideas, imaginations and possibilities.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Innovation is the introduction of something new and effective into the market.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5750981"/>
                  </a:ext>
                </a:extLst>
              </a:tr>
              <a:tr h="43737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Imaginative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Productive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3678014"/>
                  </a:ext>
                </a:extLst>
              </a:tr>
              <a:tr h="55868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Thinking something new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Introducing something new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30087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382396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85CEA-C2D5-CB94-D1C3-D580DD89AC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Importance of creativity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56C6C6-3B4C-73AB-BC01-46F6EE2C44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600201"/>
            <a:ext cx="8147248" cy="391703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Being creative is good for mental wellbeing.</a:t>
            </a:r>
          </a:p>
          <a:p>
            <a:r>
              <a:rPr lang="en-GB" dirty="0"/>
              <a:t>There is a growing body of evidence relating to the health benefits of participation with creative activity and engagement with creative experiences.</a:t>
            </a:r>
          </a:p>
          <a:p>
            <a:pPr marL="0" indent="0">
              <a:buNone/>
            </a:pPr>
            <a:r>
              <a:rPr lang="en-GB" dirty="0"/>
              <a:t>			 </a:t>
            </a:r>
          </a:p>
          <a:p>
            <a:pPr marL="0" indent="0" algn="r">
              <a:buNone/>
            </a:pPr>
            <a:r>
              <a:rPr lang="en-GB" sz="2400" dirty="0"/>
              <a:t>(Leckey,  2011)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7908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B66DF-34FA-CA54-B630-20B94665A7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 anchor="ctr">
            <a:normAutofit fontScale="90000"/>
          </a:bodyPr>
          <a:lstStyle/>
          <a:p>
            <a:r>
              <a:rPr lang="en-GB" sz="3600" b="1" dirty="0"/>
              <a:t>What is a creative activity?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FCE99C-7636-6D74-DD91-1D8239070A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864" y="1188526"/>
            <a:ext cx="8480271" cy="4480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44389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DDFD7-8053-159D-7779-600806EF6A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 pairs discuss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C1749E-6572-C6BF-C80A-560BA63A79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Define what ‘problem’ means.</a:t>
            </a:r>
          </a:p>
          <a:p>
            <a:r>
              <a:rPr lang="en-GB" dirty="0"/>
              <a:t>Discuss one health and social care-related   problem and how you would solve it?</a:t>
            </a:r>
          </a:p>
          <a:p>
            <a:r>
              <a:rPr lang="en-GB" dirty="0"/>
              <a:t>Post your answers to the Forum.</a:t>
            </a:r>
          </a:p>
        </p:txBody>
      </p:sp>
    </p:spTree>
    <p:extLst>
      <p:ext uri="{BB962C8B-B14F-4D97-AF65-F5344CB8AC3E}">
        <p14:creationId xmlns:p14="http://schemas.microsoft.com/office/powerpoint/2010/main" val="21007602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FF387-C77A-88BF-865C-8ED262A01A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Define ‘problem’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45486E-AA8C-A43F-CBAE-811CF6550F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3500" dirty="0"/>
              <a:t>A situation, person or thing that needs attention and needs to be dealt with or solved. 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600" dirty="0"/>
              <a:t>(Cambridge dictionary)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GB" sz="2800" dirty="0"/>
              <a:t>                               </a:t>
            </a:r>
          </a:p>
          <a:p>
            <a:pPr marL="457200" lvl="1" indent="0">
              <a:lnSpc>
                <a:spcPct val="90000"/>
              </a:lnSpc>
              <a:buNone/>
            </a:pPr>
            <a:br>
              <a:rPr lang="en-GB" sz="2800" dirty="0"/>
            </a:br>
            <a:endParaRPr lang="en-GB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9C13B4-A7D4-F1B5-C905-56AB538D35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03" r="8345"/>
          <a:stretch/>
        </p:blipFill>
        <p:spPr>
          <a:xfrm>
            <a:off x="5724128" y="1655674"/>
            <a:ext cx="3134814" cy="309634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049148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2C047-BA42-EF9D-346B-088A89AC6E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Solutions to the 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B9487-E73F-AA5A-C9CC-26DB7CB288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7643192" cy="3412975"/>
          </a:xfrm>
        </p:spPr>
        <p:txBody>
          <a:bodyPr>
            <a:normAutofit fontScale="77500" lnSpcReduction="20000"/>
          </a:bodyPr>
          <a:lstStyle/>
          <a:p>
            <a:r>
              <a:rPr lang="en-GB" sz="3200" b="0" i="0" dirty="0">
                <a:solidFill>
                  <a:srgbClr val="1F1F1F"/>
                </a:solidFill>
                <a:effectLst/>
              </a:rPr>
              <a:t>Problem-solving is both an </a:t>
            </a:r>
            <a:r>
              <a:rPr lang="en-GB" sz="3200" b="1" i="0" dirty="0">
                <a:solidFill>
                  <a:srgbClr val="1F1F1F"/>
                </a:solidFill>
                <a:effectLst/>
              </a:rPr>
              <a:t>ability</a:t>
            </a:r>
            <a:r>
              <a:rPr lang="en-GB" sz="3200" b="0" i="0" dirty="0">
                <a:solidFill>
                  <a:srgbClr val="1F1F1F"/>
                </a:solidFill>
                <a:effectLst/>
              </a:rPr>
              <a:t> and a </a:t>
            </a:r>
            <a:r>
              <a:rPr lang="en-GB" sz="3200" b="1" i="0" dirty="0">
                <a:solidFill>
                  <a:srgbClr val="1F1F1F"/>
                </a:solidFill>
                <a:effectLst/>
              </a:rPr>
              <a:t>process</a:t>
            </a:r>
            <a:r>
              <a:rPr lang="en-GB" sz="3200" b="0" i="0" dirty="0">
                <a:solidFill>
                  <a:srgbClr val="1F1F1F"/>
                </a:solidFill>
                <a:effectLst/>
              </a:rPr>
              <a:t>. </a:t>
            </a:r>
          </a:p>
          <a:p>
            <a:endParaRPr lang="en-GB" sz="3200" b="0" i="0" dirty="0">
              <a:solidFill>
                <a:srgbClr val="1F1F1F"/>
              </a:solidFill>
              <a:effectLst/>
            </a:endParaRPr>
          </a:p>
          <a:p>
            <a:r>
              <a:rPr lang="en-GB" sz="3200" b="0" i="0" dirty="0">
                <a:solidFill>
                  <a:srgbClr val="1F1F1F"/>
                </a:solidFill>
                <a:effectLst/>
              </a:rPr>
              <a:t>As an ability, problem-solving can aid in resolving issues faced in different environments like home, school, and social situations, among others.</a:t>
            </a:r>
            <a:endParaRPr lang="en-GB" dirty="0"/>
          </a:p>
          <a:p>
            <a:endParaRPr lang="en-GB" dirty="0"/>
          </a:p>
          <a:p>
            <a:r>
              <a:rPr lang="en-GB" dirty="0"/>
              <a:t>The problems are solved by creativity and innovation but also need to understand research philosophy.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1974EB-98C4-E526-C220-F3D4C00DA1B7}"/>
              </a:ext>
            </a:extLst>
          </p:cNvPr>
          <p:cNvSpPr txBox="1"/>
          <p:nvPr/>
        </p:nvSpPr>
        <p:spPr>
          <a:xfrm>
            <a:off x="4644008" y="5301208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(Isaksen,  </a:t>
            </a:r>
            <a:r>
              <a:rPr lang="en-GB" dirty="0" err="1"/>
              <a:t>Dorval,and</a:t>
            </a:r>
            <a:r>
              <a:rPr lang="en-GB" dirty="0"/>
              <a:t> </a:t>
            </a:r>
            <a:r>
              <a:rPr lang="en-GB" dirty="0" err="1"/>
              <a:t>Treffinger</a:t>
            </a:r>
            <a:r>
              <a:rPr lang="en-GB" dirty="0"/>
              <a:t>, 2010)</a:t>
            </a:r>
          </a:p>
        </p:txBody>
      </p:sp>
    </p:spTree>
    <p:extLst>
      <p:ext uri="{BB962C8B-B14F-4D97-AF65-F5344CB8AC3E}">
        <p14:creationId xmlns:p14="http://schemas.microsoft.com/office/powerpoint/2010/main" val="23247276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5185E8-A367-2F57-BA3F-D6CBA046C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Importance of research philosophy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6172F6-A46E-36A9-1C1E-7D3DA25667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416" y="1188526"/>
            <a:ext cx="8663167" cy="4480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252835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10E5C-E532-2FDD-A18A-AC22D52AA0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Importance of research philosophy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00542D-3A27-6880-5521-EB0BCDE62C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492" y="1261684"/>
            <a:ext cx="8401016" cy="4334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020538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D55C2-3D71-CBC0-56E3-4271E10EB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Three forms of philosophy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316F29-1B35-E1F2-1B13-847A69CBC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680520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5000" b="1" dirty="0"/>
              <a:t>Ontology:</a:t>
            </a:r>
          </a:p>
          <a:p>
            <a:r>
              <a:rPr lang="en-GB" sz="5000" dirty="0"/>
              <a:t>This is a Greek word mean ‘study of being 'in practice it is the research based on the reality of existence. </a:t>
            </a:r>
          </a:p>
          <a:p>
            <a:r>
              <a:rPr lang="en-GB" sz="5000" dirty="0"/>
              <a:t>In an ontological pursuit the researcher assumes that the knowledge on what exists has already been created and how it relates to each other.</a:t>
            </a:r>
          </a:p>
          <a:p>
            <a:pPr marL="0" indent="0">
              <a:buNone/>
            </a:pPr>
            <a:endParaRPr lang="en-GB" sz="5000" dirty="0"/>
          </a:p>
          <a:p>
            <a:pPr marL="0" indent="0">
              <a:buNone/>
            </a:pPr>
            <a:r>
              <a:rPr lang="en-GB" sz="5000" b="1" dirty="0"/>
              <a:t>Example of our existence:</a:t>
            </a:r>
          </a:p>
          <a:p>
            <a:r>
              <a:rPr lang="en-GB" sz="5000" dirty="0">
                <a:solidFill>
                  <a:srgbClr val="383838"/>
                </a:solidFill>
              </a:rPr>
              <a:t>W</a:t>
            </a:r>
            <a:r>
              <a:rPr lang="en-GB" sz="5000" b="0" i="0" dirty="0">
                <a:solidFill>
                  <a:srgbClr val="383838"/>
                </a:solidFill>
                <a:effectLst/>
              </a:rPr>
              <a:t>e may be confident of our own existence, and the existence of other people who we interact with. </a:t>
            </a:r>
          </a:p>
          <a:p>
            <a:r>
              <a:rPr lang="en-GB" sz="5000" b="0" i="0" dirty="0">
                <a:solidFill>
                  <a:srgbClr val="383838"/>
                </a:solidFill>
                <a:effectLst/>
              </a:rPr>
              <a:t>Through interaction and communication about the world around us, we may conclude that we inhabit a largely shared reality with these people. </a:t>
            </a:r>
          </a:p>
          <a:p>
            <a:r>
              <a:rPr lang="en-GB" sz="5000" b="0" i="0" dirty="0">
                <a:solidFill>
                  <a:srgbClr val="383838"/>
                </a:solidFill>
                <a:effectLst/>
              </a:rPr>
              <a:t>Their reactions to us confirm our existence, and our reactions to them confirm theirs. </a:t>
            </a:r>
            <a:endParaRPr lang="en-GB" sz="50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		(Khatri, 2020)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169920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3E4BFD-0030-06F1-DD35-982AF8E36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/>
              <a:t>The three forms of philosophy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3DAED36-304F-E0C1-A92D-31C061A96E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0193" y="1600201"/>
            <a:ext cx="6963613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7014001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3D27E-7654-D2C3-0C47-AFEECC7BA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Example of Epistemology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063457D-4062-AFCC-6FE6-4525F3AFA4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23207" y="1600201"/>
            <a:ext cx="5497586" cy="39170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601059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CCA71-6C97-6E74-CDD6-51E145D0F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 dirty="0"/>
              <a:t>The three forms of philosophy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784B3A2-77BF-F80C-FC82-223E0525F9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683" y="1196752"/>
            <a:ext cx="8229600" cy="4392488"/>
          </a:xfrm>
        </p:spPr>
        <p:txBody>
          <a:bodyPr>
            <a:normAutofit fontScale="77500" lnSpcReduction="20000"/>
          </a:bodyPr>
          <a:lstStyle/>
          <a:p>
            <a:r>
              <a:rPr lang="en-GB" sz="3500" b="1" dirty="0"/>
              <a:t>Axiology</a:t>
            </a:r>
            <a:r>
              <a:rPr lang="en-GB" sz="3500" dirty="0"/>
              <a:t> is a branch of philosophy that studies judgements about the value. </a:t>
            </a:r>
          </a:p>
          <a:p>
            <a:endParaRPr lang="en-GB" sz="3500" dirty="0"/>
          </a:p>
          <a:p>
            <a:r>
              <a:rPr lang="en-GB" sz="3500" dirty="0"/>
              <a:t>The term axiology is derived from the Greek and means ‘value’ or ‘worth’. </a:t>
            </a:r>
          </a:p>
          <a:p>
            <a:endParaRPr lang="en-GB" sz="3500" dirty="0"/>
          </a:p>
          <a:p>
            <a:r>
              <a:rPr lang="en-GB" sz="3500" dirty="0"/>
              <a:t>Axiology is engaged with assessment of the role of researcher’s own value on all stages of the research process.</a:t>
            </a:r>
          </a:p>
          <a:p>
            <a:pPr marL="0" indent="0">
              <a:buNone/>
            </a:pPr>
            <a:r>
              <a:rPr lang="en-GB" sz="2800" dirty="0"/>
              <a:t>					</a:t>
            </a:r>
          </a:p>
          <a:p>
            <a:pPr marL="0" indent="0">
              <a:buNone/>
            </a:pPr>
            <a:endParaRPr lang="en-GB" sz="2800" dirty="0"/>
          </a:p>
          <a:p>
            <a:pPr marL="0" indent="0" algn="r">
              <a:buNone/>
            </a:pPr>
            <a:r>
              <a:rPr lang="en-GB" sz="1900" dirty="0"/>
              <a:t>(Khatri, 2020)</a:t>
            </a:r>
          </a:p>
          <a:p>
            <a:pPr marL="0" indent="0">
              <a:buNone/>
            </a:pPr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992746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9B72F-22A6-F015-7910-4A22E7AB0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Identifying your research philosophy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A1C54BE-6D2C-91B3-DDE1-57A2819F05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In simple terms, research philosophy is your belief about the ways in which you will be collecting, analysing and using data in your projects.</a:t>
            </a: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91F8A0-EE42-A40C-4D62-676FFA0E42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0" y="2246838"/>
            <a:ext cx="4038600" cy="269576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5931583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014A3-D8B7-41CD-78D9-9D37C87CA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125" y="332656"/>
            <a:ext cx="8229600" cy="1143000"/>
          </a:xfrm>
        </p:spPr>
        <p:txBody>
          <a:bodyPr>
            <a:noAutofit/>
          </a:bodyPr>
          <a:lstStyle/>
          <a:p>
            <a:r>
              <a:rPr lang="en-GB" sz="2400" b="1" dirty="0"/>
              <a:t>A CASE STUDY</a:t>
            </a:r>
            <a:br>
              <a:rPr lang="en-GB" sz="2400" b="1" dirty="0"/>
            </a:br>
            <a:r>
              <a:rPr lang="en-GB" sz="2400" b="1" dirty="0"/>
              <a:t>Group work: in your group discuss following scenario and decide a creative and innovative solution to the problem.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AA724-FFAC-BB4C-07FA-AE4C0BF498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0" i="0" dirty="0">
                <a:solidFill>
                  <a:srgbClr val="0070C0"/>
                </a:solidFill>
                <a:effectLst/>
              </a:rPr>
              <a:t>Between the last two censuses (held in 2011 and 2021), the population of Newham increased by 14.0%, from just under 308,000 in 2011 to around 351,000 in 2021. In 2021, 42.2% of people in Newham identified their ethnic group within the "Asian, Asian British or Asian Welsh" category (compared with 43.5% in 2011), while 17.5% identified their ethnic group within the "Black, Black British, Black Welsh, Caribbean or African" category (compared with 19.6% the previous decade).</a:t>
            </a:r>
          </a:p>
          <a:p>
            <a:pPr marL="0" indent="0">
              <a:buNone/>
            </a:pPr>
            <a:endParaRPr lang="en-GB" sz="1600" b="0" i="0" dirty="0">
              <a:solidFill>
                <a:srgbClr val="0070C0"/>
              </a:solidFill>
              <a:effectLst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0070C0"/>
                </a:solidFill>
              </a:rPr>
              <a:t>The key health issues have been identified in this area are: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0070C0"/>
                </a:solidFill>
              </a:rPr>
              <a:t>- Cardiovascular diseases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0070C0"/>
                </a:solidFill>
              </a:rPr>
              <a:t>- Mental health issues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0070C0"/>
                </a:solidFill>
              </a:rPr>
              <a:t>- Diabetes.</a:t>
            </a:r>
          </a:p>
          <a:p>
            <a:pPr marL="0" indent="0">
              <a:buNone/>
            </a:pPr>
            <a:endParaRPr lang="en-GB" sz="1600" b="1" dirty="0">
              <a:solidFill>
                <a:srgbClr val="323132"/>
              </a:solidFill>
            </a:endParaRPr>
          </a:p>
          <a:p>
            <a:r>
              <a:rPr lang="en-GB" sz="1600" b="1" dirty="0">
                <a:solidFill>
                  <a:srgbClr val="323132"/>
                </a:solidFill>
              </a:rPr>
              <a:t>Select one health issue and discuss with your group. </a:t>
            </a:r>
          </a:p>
          <a:p>
            <a:r>
              <a:rPr lang="en-GB" sz="1600" b="1" dirty="0">
                <a:solidFill>
                  <a:srgbClr val="323132"/>
                </a:solidFill>
              </a:rPr>
              <a:t>Share your suggestions on the Forum and with the class. </a:t>
            </a:r>
          </a:p>
        </p:txBody>
      </p:sp>
    </p:spTree>
    <p:extLst>
      <p:ext uri="{BB962C8B-B14F-4D97-AF65-F5344CB8AC3E}">
        <p14:creationId xmlns:p14="http://schemas.microsoft.com/office/powerpoint/2010/main" val="339723258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0B67-2E2A-4716-46E6-82371BDAE8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FA2ED-34D5-C386-8BA5-A646936B00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825" y="1470484"/>
            <a:ext cx="8229600" cy="3917032"/>
          </a:xfrm>
        </p:spPr>
        <p:txBody>
          <a:bodyPr>
            <a:noAutofit/>
          </a:bodyPr>
          <a:lstStyle/>
          <a:p>
            <a:r>
              <a:rPr lang="en-GB" sz="2800" dirty="0"/>
              <a:t>We learnt how innovation and creativity helps in solving problems in our own lives and how to address key and challenge health and social care issues.</a:t>
            </a:r>
          </a:p>
          <a:p>
            <a:endParaRPr lang="en-GB" sz="2800" dirty="0"/>
          </a:p>
          <a:p>
            <a:r>
              <a:rPr lang="en-GB" sz="2800" dirty="0"/>
              <a:t>We learnt how research philosophy can assist you to develop your own innovative and creative changemaker projects.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37093539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3E65B5-1CBE-6DB6-ED5D-2340D6268B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8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50939163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2B569-DEBF-FCAA-FDE9-0FCA96359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0F862-995D-EC60-4BDF-F437E055BB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680520"/>
          </a:xfrm>
        </p:spPr>
        <p:txBody>
          <a:bodyPr>
            <a:noAutofit/>
          </a:bodyPr>
          <a:lstStyle/>
          <a:p>
            <a:r>
              <a:rPr lang="en-GB" sz="1400" b="0" i="0" dirty="0">
                <a:solidFill>
                  <a:srgbClr val="222222"/>
                </a:solidFill>
                <a:effectLst/>
                <a:cs typeface="Arial" panose="020B0604020202020204" pitchFamily="34" charset="0"/>
              </a:rPr>
              <a:t>Amabile, T.M., (1996). </a:t>
            </a:r>
            <a:r>
              <a:rPr lang="en-GB" sz="1400" b="0" i="1" dirty="0">
                <a:solidFill>
                  <a:srgbClr val="222222"/>
                </a:solidFill>
                <a:effectLst/>
                <a:cs typeface="Arial" panose="020B0604020202020204" pitchFamily="34" charset="0"/>
              </a:rPr>
              <a:t>Creativity and innovation in organizations</a:t>
            </a:r>
            <a:r>
              <a:rPr lang="en-GB" sz="1400" b="0" i="0" dirty="0">
                <a:solidFill>
                  <a:srgbClr val="222222"/>
                </a:solidFill>
                <a:effectLst/>
                <a:cs typeface="Arial" panose="020B0604020202020204" pitchFamily="34" charset="0"/>
              </a:rPr>
              <a:t> (Vol. 5). Boston: Harvard Business School.</a:t>
            </a:r>
          </a:p>
          <a:p>
            <a:r>
              <a:rPr lang="en-GB" sz="1400" dirty="0">
                <a:cs typeface="Arial" panose="020B0604020202020204" pitchFamily="34" charset="0"/>
              </a:rPr>
              <a:t>Cambridge dictionary (2023) URL available at </a:t>
            </a:r>
            <a:r>
              <a:rPr lang="en-GB" sz="1400" dirty="0">
                <a:cs typeface="Arial" panose="020B0604020202020204" pitchFamily="34" charset="0"/>
                <a:hlinkClick r:id="rId2"/>
              </a:rPr>
              <a:t>Cambridge Dictionary | English Dictionary, Translations &amp; Thesaurus</a:t>
            </a:r>
            <a:r>
              <a:rPr lang="en-GB" sz="1400" dirty="0">
                <a:cs typeface="Arial" panose="020B0604020202020204" pitchFamily="34" charset="0"/>
              </a:rPr>
              <a:t>.</a:t>
            </a:r>
          </a:p>
          <a:p>
            <a:r>
              <a:rPr lang="en-GB" sz="1400" dirty="0">
                <a:solidFill>
                  <a:srgbClr val="222222"/>
                </a:solidFill>
                <a:cs typeface="Arial" panose="020B0604020202020204" pitchFamily="34" charset="0"/>
              </a:rPr>
              <a:t>Care Quality Commission, (2021) Enabling Innovation and Adoption in Health and Social Care: Developing a Shared View.</a:t>
            </a:r>
          </a:p>
          <a:p>
            <a:r>
              <a:rPr lang="en-GB" sz="1400" dirty="0">
                <a:solidFill>
                  <a:srgbClr val="222222"/>
                </a:solidFill>
                <a:cs typeface="Arial" panose="020B0604020202020204" pitchFamily="34" charset="0"/>
              </a:rPr>
              <a:t>Isaksen, S.G., Dorval, K.B. and </a:t>
            </a:r>
            <a:r>
              <a:rPr lang="en-GB" sz="1400" dirty="0" err="1">
                <a:solidFill>
                  <a:srgbClr val="222222"/>
                </a:solidFill>
                <a:cs typeface="Arial" panose="020B0604020202020204" pitchFamily="34" charset="0"/>
              </a:rPr>
              <a:t>Treffinger</a:t>
            </a:r>
            <a:r>
              <a:rPr lang="en-GB" sz="1400" dirty="0">
                <a:solidFill>
                  <a:srgbClr val="222222"/>
                </a:solidFill>
                <a:cs typeface="Arial" panose="020B0604020202020204" pitchFamily="34" charset="0"/>
              </a:rPr>
              <a:t>, D.J., (2010). Creative approaches to problem solving: A framework for innovation and change. SAGE publications.</a:t>
            </a:r>
          </a:p>
          <a:p>
            <a:r>
              <a:rPr lang="en-GB" sz="1400" dirty="0">
                <a:solidFill>
                  <a:srgbClr val="222222"/>
                </a:solidFill>
                <a:cs typeface="Arial" panose="020B0604020202020204" pitchFamily="34" charset="0"/>
              </a:rPr>
              <a:t>Johannessen, T.B., Storm, M. and Holm, A.L., (2019). Safety for older adults using telecare: Perceptions of homecare professionals. </a:t>
            </a:r>
            <a:r>
              <a:rPr lang="en-GB" sz="1400" i="1" dirty="0">
                <a:solidFill>
                  <a:srgbClr val="222222"/>
                </a:solidFill>
                <a:cs typeface="Arial" panose="020B0604020202020204" pitchFamily="34" charset="0"/>
              </a:rPr>
              <a:t>Nursing open</a:t>
            </a:r>
            <a:r>
              <a:rPr lang="en-GB" sz="1400" dirty="0">
                <a:solidFill>
                  <a:srgbClr val="222222"/>
                </a:solidFill>
                <a:cs typeface="Arial" panose="020B0604020202020204" pitchFamily="34" charset="0"/>
              </a:rPr>
              <a:t>, </a:t>
            </a:r>
            <a:r>
              <a:rPr lang="en-GB" sz="1400" i="1" dirty="0">
                <a:solidFill>
                  <a:srgbClr val="222222"/>
                </a:solidFill>
                <a:cs typeface="Arial" panose="020B0604020202020204" pitchFamily="34" charset="0"/>
              </a:rPr>
              <a:t>6</a:t>
            </a:r>
            <a:r>
              <a:rPr lang="en-GB" sz="1400" dirty="0">
                <a:solidFill>
                  <a:srgbClr val="222222"/>
                </a:solidFill>
                <a:cs typeface="Arial" panose="020B0604020202020204" pitchFamily="34" charset="0"/>
              </a:rPr>
              <a:t>(3), pp.1254-1261.</a:t>
            </a:r>
          </a:p>
          <a:p>
            <a:r>
              <a:rPr lang="en-GB" sz="1400" dirty="0">
                <a:solidFill>
                  <a:srgbClr val="222222"/>
                </a:solidFill>
                <a:cs typeface="Arial" panose="020B0604020202020204" pitchFamily="34" charset="0"/>
              </a:rPr>
              <a:t>Khatri, K.K., (2020). Research paradigm: A philosophy of educational research. </a:t>
            </a:r>
            <a:r>
              <a:rPr lang="en-GB" sz="1400" i="1" dirty="0">
                <a:solidFill>
                  <a:srgbClr val="222222"/>
                </a:solidFill>
                <a:cs typeface="Arial" panose="020B0604020202020204" pitchFamily="34" charset="0"/>
              </a:rPr>
              <a:t>International Journal of English Literature and Social Sciences (IJELS)</a:t>
            </a:r>
            <a:r>
              <a:rPr lang="en-GB" sz="1400" dirty="0">
                <a:solidFill>
                  <a:srgbClr val="222222"/>
                </a:solidFill>
                <a:cs typeface="Arial" panose="020B0604020202020204" pitchFamily="34" charset="0"/>
              </a:rPr>
              <a:t>, </a:t>
            </a:r>
            <a:r>
              <a:rPr lang="en-GB" sz="1400" i="1" dirty="0">
                <a:solidFill>
                  <a:srgbClr val="222222"/>
                </a:solidFill>
                <a:cs typeface="Arial" panose="020B0604020202020204" pitchFamily="34" charset="0"/>
              </a:rPr>
              <a:t>5</a:t>
            </a:r>
            <a:r>
              <a:rPr lang="en-GB" sz="1400" dirty="0">
                <a:solidFill>
                  <a:srgbClr val="222222"/>
                </a:solidFill>
                <a:cs typeface="Arial" panose="020B0604020202020204" pitchFamily="34" charset="0"/>
              </a:rPr>
              <a:t>(5).</a:t>
            </a:r>
          </a:p>
          <a:p>
            <a:r>
              <a:rPr lang="en-GB" sz="1400" dirty="0" err="1">
                <a:solidFill>
                  <a:srgbClr val="222222"/>
                </a:solidFill>
                <a:cs typeface="Arial" panose="020B0604020202020204" pitchFamily="34" charset="0"/>
              </a:rPr>
              <a:t>Leckey</a:t>
            </a:r>
            <a:r>
              <a:rPr lang="en-GB" sz="1400" dirty="0">
                <a:solidFill>
                  <a:srgbClr val="222222"/>
                </a:solidFill>
                <a:cs typeface="Arial" panose="020B0604020202020204" pitchFamily="34" charset="0"/>
              </a:rPr>
              <a:t>, J., (2011). The therapeutic effectiveness of creative activities on mental well‐being: a systematic review of the literature. Journal of psychiatric and mental health nursing, 18(6), pp.501-509.</a:t>
            </a:r>
          </a:p>
          <a:p>
            <a:r>
              <a:rPr lang="en-GB" sz="1400" dirty="0">
                <a:cs typeface="Arial" panose="020B0604020202020204" pitchFamily="34" charset="0"/>
              </a:rPr>
              <a:t>Newham Council (2021) URL Available at </a:t>
            </a:r>
            <a:r>
              <a:rPr lang="en-GB" sz="1400" dirty="0">
                <a:cs typeface="Arial" panose="020B0604020202020204" pitchFamily="34" charset="0"/>
                <a:hlinkClick r:id="rId3"/>
              </a:rPr>
              <a:t>How life has changed in Newham: Census 2021 (ons.gov.uk)</a:t>
            </a:r>
            <a:endParaRPr lang="en-GB" sz="1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887662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www.w3.org/XML/1998/namespace"/>
    <ds:schemaRef ds:uri="http://purl.org/dc/terms/"/>
    <ds:schemaRef ds:uri="http://schemas.microsoft.com/office/2006/documentManagement/types"/>
    <ds:schemaRef ds:uri="303dbf9b-b85b-46a0-94f1-894078c07ecd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0</TotalTime>
  <Words>1517</Words>
  <Application>Microsoft Office PowerPoint</Application>
  <PresentationFormat>On-screen Show (4:3)</PresentationFormat>
  <Paragraphs>145</Paragraphs>
  <Slides>34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1" baseType="lpstr">
      <vt:lpstr>Frutiger W01</vt:lpstr>
      <vt:lpstr>Myriad Pro</vt:lpstr>
      <vt:lpstr>Arial</vt:lpstr>
      <vt:lpstr>Calibri</vt:lpstr>
      <vt:lpstr>Open Sans</vt:lpstr>
      <vt:lpstr>Rockwell Condensed</vt:lpstr>
      <vt:lpstr>20140311PresentationUWTSDTemplate</vt:lpstr>
      <vt:lpstr>  Changemakers: Creativity and Value Creation  (BMHP5014)  Week 1  Unit 1: What is the problem?  Topic 1: How Innovation Shapes the World Topic 2: How do you solve a problem?</vt:lpstr>
      <vt:lpstr>Objectives of session…</vt:lpstr>
      <vt:lpstr> How Innovation Shapes the World</vt:lpstr>
      <vt:lpstr>Define Innovation</vt:lpstr>
      <vt:lpstr>Discuss in pairs </vt:lpstr>
      <vt:lpstr>World’s Innovations</vt:lpstr>
      <vt:lpstr>Innovation has changed the world </vt:lpstr>
      <vt:lpstr>Discuss in groups </vt:lpstr>
      <vt:lpstr>Innovation in health and social care</vt:lpstr>
      <vt:lpstr>Example of innovation in health and social care</vt:lpstr>
      <vt:lpstr>PowerPoint Presentation</vt:lpstr>
      <vt:lpstr>Debate time: 15 mins</vt:lpstr>
      <vt:lpstr>Is innovation changing things for the better?  </vt:lpstr>
      <vt:lpstr>Technology, innovation and industrial revolution</vt:lpstr>
      <vt:lpstr>Technologies are changing our world</vt:lpstr>
      <vt:lpstr> Example of technology and innovation in health and social care</vt:lpstr>
      <vt:lpstr>What is creativity?</vt:lpstr>
      <vt:lpstr>So, what is difference between innovation and creativity? </vt:lpstr>
      <vt:lpstr>Importance of creativity</vt:lpstr>
      <vt:lpstr>What is a creative activity?</vt:lpstr>
      <vt:lpstr>In pairs discuss</vt:lpstr>
      <vt:lpstr>Define ‘problem’</vt:lpstr>
      <vt:lpstr>Solutions to the problems</vt:lpstr>
      <vt:lpstr>Importance of research philosophy</vt:lpstr>
      <vt:lpstr>Importance of research philosophy</vt:lpstr>
      <vt:lpstr>Three forms of philosophy</vt:lpstr>
      <vt:lpstr>The three forms of philosophy</vt:lpstr>
      <vt:lpstr>Example of Epistemology</vt:lpstr>
      <vt:lpstr>The three forms of philosophy</vt:lpstr>
      <vt:lpstr>Identifying your research philosophy</vt:lpstr>
      <vt:lpstr>A CASE STUDY Group work: in your group discuss following scenario and decide a creative and innovative solution to the problem. </vt:lpstr>
      <vt:lpstr>Conclusion</vt:lpstr>
      <vt:lpstr>PowerPoint Presentation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HSC</dc:title>
  <dc:creator>Rebecca Stewart</dc:creator>
  <cp:lastModifiedBy>Eleni Koutsogeorgou-Andreou</cp:lastModifiedBy>
  <cp:revision>109</cp:revision>
  <cp:lastPrinted>2021-01-18T19:39:53Z</cp:lastPrinted>
  <dcterms:created xsi:type="dcterms:W3CDTF">2020-06-13T21:56:47Z</dcterms:created>
  <dcterms:modified xsi:type="dcterms:W3CDTF">2024-06-05T16:06:23Z</dcterms:modified>
</cp:coreProperties>
</file>