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3"/>
  </p:notesMasterIdLst>
  <p:handoutMasterIdLst>
    <p:handoutMasterId r:id="rId14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877050" cy="100028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3151" userDrawn="1">
          <p15:clr>
            <a:srgbClr val="A4A3A4"/>
          </p15:clr>
        </p15:guide>
        <p15:guide id="2" pos="2166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72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51"/>
        <p:guide pos="2166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0055" cy="500142"/>
          </a:xfrm>
          <a:prstGeom prst="rect">
            <a:avLst/>
          </a:prstGeom>
        </p:spPr>
        <p:txBody>
          <a:bodyPr vert="horz" lIns="96451" tIns="48225" rIns="96451" bIns="48225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95404" y="0"/>
            <a:ext cx="2980055" cy="500142"/>
          </a:xfrm>
          <a:prstGeom prst="rect">
            <a:avLst/>
          </a:prstGeom>
        </p:spPr>
        <p:txBody>
          <a:bodyPr vert="horz" lIns="96451" tIns="48225" rIns="96451" bIns="48225" rtlCol="0"/>
          <a:lstStyle>
            <a:lvl1pPr algn="r">
              <a:defRPr sz="1300"/>
            </a:lvl1pPr>
          </a:lstStyle>
          <a:p>
            <a:fld id="{96D292DE-8B7A-4254-AA83-74C1F4DD4AF0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00960"/>
            <a:ext cx="2980055" cy="500142"/>
          </a:xfrm>
          <a:prstGeom prst="rect">
            <a:avLst/>
          </a:prstGeom>
        </p:spPr>
        <p:txBody>
          <a:bodyPr vert="horz" lIns="96451" tIns="48225" rIns="96451" bIns="48225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95404" y="9500960"/>
            <a:ext cx="2980055" cy="500142"/>
          </a:xfrm>
          <a:prstGeom prst="rect">
            <a:avLst/>
          </a:prstGeom>
        </p:spPr>
        <p:txBody>
          <a:bodyPr vert="horz" lIns="96451" tIns="48225" rIns="96451" bIns="48225" rtlCol="0" anchor="b"/>
          <a:lstStyle>
            <a:lvl1pPr algn="r">
              <a:defRPr sz="13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0055" cy="501879"/>
          </a:xfrm>
          <a:prstGeom prst="rect">
            <a:avLst/>
          </a:prstGeom>
        </p:spPr>
        <p:txBody>
          <a:bodyPr vert="horz" lIns="96451" tIns="48225" rIns="96451" bIns="48225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95404" y="0"/>
            <a:ext cx="2980055" cy="501879"/>
          </a:xfrm>
          <a:prstGeom prst="rect">
            <a:avLst/>
          </a:prstGeom>
        </p:spPr>
        <p:txBody>
          <a:bodyPr vert="horz" lIns="96451" tIns="48225" rIns="96451" bIns="48225" rtlCol="0"/>
          <a:lstStyle>
            <a:lvl1pPr algn="r">
              <a:defRPr sz="1300"/>
            </a:lvl1pPr>
          </a:lstStyle>
          <a:p>
            <a:fld id="{3F768FC6-CBA4-4C82-A0EC-D2881AC0A527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9038" y="1250950"/>
            <a:ext cx="4498975" cy="33750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451" tIns="48225" rIns="96451" bIns="4822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7705" y="4813866"/>
            <a:ext cx="5501640" cy="3938617"/>
          </a:xfrm>
          <a:prstGeom prst="rect">
            <a:avLst/>
          </a:prstGeom>
        </p:spPr>
        <p:txBody>
          <a:bodyPr vert="horz" lIns="96451" tIns="48225" rIns="96451" bIns="4822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00961"/>
            <a:ext cx="2980055" cy="501878"/>
          </a:xfrm>
          <a:prstGeom prst="rect">
            <a:avLst/>
          </a:prstGeom>
        </p:spPr>
        <p:txBody>
          <a:bodyPr vert="horz" lIns="96451" tIns="48225" rIns="96451" bIns="48225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95404" y="9500961"/>
            <a:ext cx="2980055" cy="501878"/>
          </a:xfrm>
          <a:prstGeom prst="rect">
            <a:avLst/>
          </a:prstGeom>
        </p:spPr>
        <p:txBody>
          <a:bodyPr vert="horz" lIns="96451" tIns="48225" rIns="96451" bIns="48225" rtlCol="0" anchor="b"/>
          <a:lstStyle>
            <a:lvl1pPr algn="r">
              <a:defRPr sz="1300"/>
            </a:lvl1pPr>
          </a:lstStyle>
          <a:p>
            <a:fld id="{4C4BC155-EF77-4305-BB2A-A46D072853F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711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BC155-EF77-4305-BB2A-A46D072853F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1702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BC155-EF77-4305-BB2A-A46D072853F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8843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Strategic</a:t>
            </a:r>
            <a:r>
              <a:rPr lang="en-GB" baseline="0" dirty="0" smtClean="0"/>
              <a:t> Priority 1 – Qualified for Life – An excellent professional workforce with a strong pedagogy based on an understanding of what works.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BC155-EF77-4305-BB2A-A46D072853F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6570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BC155-EF77-4305-BB2A-A46D072853F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3167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BC155-EF77-4305-BB2A-A46D072853F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0187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Decisional Capital = increasing</a:t>
            </a:r>
            <a:r>
              <a:rPr lang="en-GB" baseline="0" dirty="0" smtClean="0"/>
              <a:t> the decision making capacity of educational leaders helps to make organisations more effective and hence development activities that enhance professional judgement and leadership potential are important – you will experience this on the Graduate certificate though working with your peers on school based activities.  </a:t>
            </a:r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BC155-EF77-4305-BB2A-A46D072853F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6055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BC155-EF77-4305-BB2A-A46D072853F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7665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4BC155-EF77-4305-BB2A-A46D072853F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79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03/11/2015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03/11/2015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learning.gov.wales/docs/learningwales/publications/140630-revised-professional-standards-en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learning.gov.wales/yourcareer/leadershipdevelopment/individual-leadership-review/?lang=e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Graduate Certificate in Professional Learning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Background and context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Considerable experience and expertise in providing professional learning within the university.</a:t>
            </a:r>
          </a:p>
          <a:p>
            <a:r>
              <a:rPr lang="en-GB" dirty="0" smtClean="0"/>
              <a:t>Desire to build on this; programmes that are aligned to national and local policy direction.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importance of professional learning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vital role for teachers in constructing a world class education system in Wales (</a:t>
            </a:r>
            <a:r>
              <a:rPr lang="en-GB" dirty="0" err="1" smtClean="0"/>
              <a:t>Huw</a:t>
            </a:r>
            <a:r>
              <a:rPr lang="en-GB" dirty="0" smtClean="0"/>
              <a:t> Lewis).</a:t>
            </a:r>
          </a:p>
          <a:p>
            <a:r>
              <a:rPr lang="en-GB" dirty="0" smtClean="0"/>
              <a:t>The importance of a continuum of professional development for practitioners – in line with professional standards.</a:t>
            </a:r>
          </a:p>
          <a:p>
            <a:r>
              <a:rPr lang="en-GB" dirty="0" smtClean="0"/>
              <a:t>The New Deal and Professional Learning Model; to address Strategic Objective 1 in Qualified for Life.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868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Graduate Certificate in Professional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Part of a flexible, innovative and practice focused leadership development programme.</a:t>
            </a:r>
          </a:p>
          <a:p>
            <a:r>
              <a:rPr lang="en-GB" dirty="0" smtClean="0"/>
              <a:t>An opportunity for you to engage with professional learning focused on improving generic leadership knowledge and skills</a:t>
            </a:r>
          </a:p>
          <a:p>
            <a:r>
              <a:rPr lang="en-GB" dirty="0" smtClean="0"/>
              <a:t>The starting point for leadership progression</a:t>
            </a:r>
          </a:p>
          <a:p>
            <a:r>
              <a:rPr lang="en-GB" dirty="0" smtClean="0"/>
              <a:t>A springboard to progress to the MA Education</a:t>
            </a:r>
          </a:p>
        </p:txBody>
      </p:sp>
    </p:spTree>
    <p:extLst>
      <p:ext uri="{BB962C8B-B14F-4D97-AF65-F5344CB8AC3E}">
        <p14:creationId xmlns:p14="http://schemas.microsoft.com/office/powerpoint/2010/main" val="4121449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engage in this programme?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Flexible and related to practice</a:t>
            </a:r>
          </a:p>
          <a:p>
            <a:r>
              <a:rPr lang="en-GB" dirty="0" smtClean="0"/>
              <a:t>Swift progression to level 7; supportive and structured</a:t>
            </a:r>
          </a:p>
          <a:p>
            <a:r>
              <a:rPr lang="en-GB" dirty="0" smtClean="0"/>
              <a:t>Designed and delivered in partnership</a:t>
            </a:r>
          </a:p>
          <a:p>
            <a:r>
              <a:rPr lang="en-GB" dirty="0" smtClean="0"/>
              <a:t>Research and evidence informed; you will engage in critical reflection and with evidence informed practice</a:t>
            </a:r>
          </a:p>
          <a:p>
            <a:r>
              <a:rPr lang="en-GB" dirty="0" smtClean="0"/>
              <a:t>Intended to impact in your schools and on the outcomes of learners.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4346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the focus on leadership development?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</a:t>
            </a:r>
            <a:r>
              <a:rPr lang="en-GB" dirty="0" smtClean="0"/>
              <a:t>vidence to show that the quality of teaching and leadership are key drivers to improve learning (Hattie 2008)</a:t>
            </a:r>
          </a:p>
          <a:p>
            <a:r>
              <a:rPr lang="en-GB" dirty="0" smtClean="0"/>
              <a:t>‘Decisional’ capital – Improving Schools in Wales (OECD 2014)</a:t>
            </a:r>
          </a:p>
          <a:p>
            <a:r>
              <a:rPr lang="en-GB" dirty="0" smtClean="0"/>
              <a:t>How the world’s best performing schools come out on top (McKinsey &amp; Co 2007)</a:t>
            </a:r>
          </a:p>
          <a:p>
            <a:r>
              <a:rPr lang="en-GB" dirty="0" smtClean="0"/>
              <a:t>Long term solution in Wales – self-improving schools; increased level of responsibility to </a:t>
            </a:r>
            <a:r>
              <a:rPr lang="en-GB" dirty="0" err="1" smtClean="0"/>
              <a:t>shools</a:t>
            </a:r>
            <a:r>
              <a:rPr lang="en-GB" dirty="0" smtClean="0"/>
              <a:t> working together</a:t>
            </a:r>
          </a:p>
        </p:txBody>
      </p:sp>
    </p:spTree>
    <p:extLst>
      <p:ext uri="{BB962C8B-B14F-4D97-AF65-F5344CB8AC3E}">
        <p14:creationId xmlns:p14="http://schemas.microsoft.com/office/powerpoint/2010/main" val="3238267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does evidence and research say about leadership?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smtClean="0"/>
              <a:t>School leadership is second only to classroom teaching as an influence on learning.</a:t>
            </a:r>
          </a:p>
          <a:p>
            <a:r>
              <a:rPr lang="en-GB" dirty="0" smtClean="0"/>
              <a:t>97% of schools rated good or excellent are led by management teams that are also rated good or excellent.</a:t>
            </a:r>
          </a:p>
          <a:p>
            <a:r>
              <a:rPr lang="en-GB" dirty="0" smtClean="0"/>
              <a:t>Only 8% of schools with leadership teams rated satisfactory or below are rated good or excellent overall.</a:t>
            </a:r>
          </a:p>
          <a:p>
            <a:r>
              <a:rPr lang="en-GB" dirty="0" smtClean="0"/>
              <a:t>Without an effective </a:t>
            </a:r>
            <a:r>
              <a:rPr lang="en-GB" dirty="0" err="1" smtClean="0"/>
              <a:t>headteacher</a:t>
            </a:r>
            <a:r>
              <a:rPr lang="en-GB" dirty="0" smtClean="0"/>
              <a:t> a school is unlikely to have a culture of high expectations or strive for continuous improvement.</a:t>
            </a:r>
          </a:p>
          <a:p>
            <a:r>
              <a:rPr lang="en-GB" dirty="0" smtClean="0"/>
              <a:t>How the world’s best-performing school systems come out on top  (OECD 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542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Your Professional </a:t>
            </a:r>
            <a:r>
              <a:rPr lang="en-GB" dirty="0"/>
              <a:t>L</a:t>
            </a:r>
            <a:r>
              <a:rPr lang="en-GB" dirty="0" smtClean="0"/>
              <a:t>earning </a:t>
            </a:r>
            <a:r>
              <a:rPr lang="en-GB" dirty="0"/>
              <a:t>J</a:t>
            </a:r>
            <a:r>
              <a:rPr lang="en-GB" dirty="0" smtClean="0"/>
              <a:t>ourney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Practising Teacher Standards</a:t>
            </a:r>
          </a:p>
          <a:p>
            <a:r>
              <a:rPr lang="en-GB" dirty="0" smtClean="0"/>
              <a:t>National Leadership Standards</a:t>
            </a:r>
          </a:p>
          <a:p>
            <a:pPr marL="0" indent="0">
              <a:buNone/>
            </a:pPr>
            <a:r>
              <a:rPr lang="en-GB" sz="2200" dirty="0">
                <a:hlinkClick r:id="rId3"/>
              </a:rPr>
              <a:t>http://</a:t>
            </a:r>
            <a:r>
              <a:rPr lang="en-GB" sz="2200" dirty="0" smtClean="0">
                <a:hlinkClick r:id="rId3"/>
              </a:rPr>
              <a:t>learning.gov.wales/docs/learningwales/publications/140630-revised-professional-standards-en.pdf</a:t>
            </a:r>
            <a:endParaRPr lang="en-GB" sz="2200" dirty="0" smtClean="0"/>
          </a:p>
          <a:p>
            <a:pPr marL="0" indent="0">
              <a:buNone/>
            </a:pPr>
            <a:r>
              <a:rPr lang="en-GB" dirty="0" smtClean="0"/>
              <a:t>Individual Leadership Review (ILR)</a:t>
            </a:r>
          </a:p>
          <a:p>
            <a:pPr marL="0" indent="0">
              <a:buNone/>
            </a:pPr>
            <a:r>
              <a:rPr lang="en-GB" sz="2400" dirty="0">
                <a:hlinkClick r:id="rId4"/>
              </a:rPr>
              <a:t>http://learning.gov.wales/yourcareer/leadershipdevelopment/individual-leadership-review/?</a:t>
            </a:r>
            <a:r>
              <a:rPr lang="en-GB" sz="2400" dirty="0" smtClean="0">
                <a:hlinkClick r:id="rId4"/>
              </a:rPr>
              <a:t>lang=en</a:t>
            </a:r>
            <a:endParaRPr lang="en-GB" sz="24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1060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110</TotalTime>
  <Words>478</Words>
  <Application>Microsoft Office PowerPoint</Application>
  <PresentationFormat>On-screen Show (4:3)</PresentationFormat>
  <Paragraphs>47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20140311PresentationUWTSDTemplate</vt:lpstr>
      <vt:lpstr>Graduate Certificate in Professional Learning</vt:lpstr>
      <vt:lpstr>Background and context </vt:lpstr>
      <vt:lpstr>The importance of professional learning in Wales</vt:lpstr>
      <vt:lpstr>The Graduate Certificate in Professional Learning</vt:lpstr>
      <vt:lpstr>Why engage in this programme?</vt:lpstr>
      <vt:lpstr>Why the focus on leadership development?</vt:lpstr>
      <vt:lpstr>What does evidence and research say about leadership?</vt:lpstr>
      <vt:lpstr>Your Professional Learning Journey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Sharon</cp:lastModifiedBy>
  <cp:revision>15</cp:revision>
  <cp:lastPrinted>2015-10-20T13:27:47Z</cp:lastPrinted>
  <dcterms:created xsi:type="dcterms:W3CDTF">2015-04-14T15:21:28Z</dcterms:created>
  <dcterms:modified xsi:type="dcterms:W3CDTF">2015-11-03T10:34:05Z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