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385" r:id="rId5"/>
    <p:sldId id="386" r:id="rId6"/>
    <p:sldId id="436" r:id="rId7"/>
    <p:sldId id="437" r:id="rId8"/>
    <p:sldId id="429" r:id="rId9"/>
    <p:sldId id="431" r:id="rId10"/>
    <p:sldId id="432" r:id="rId11"/>
    <p:sldId id="433" r:id="rId12"/>
    <p:sldId id="434" r:id="rId13"/>
    <p:sldId id="430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13" autoAdjust="0"/>
    <p:restoredTop sz="72442" autoAdjust="0"/>
  </p:normalViewPr>
  <p:slideViewPr>
    <p:cSldViewPr>
      <p:cViewPr varScale="1">
        <p:scale>
          <a:sx n="77" d="100"/>
          <a:sy n="77" d="100"/>
        </p:scale>
        <p:origin x="1376" y="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0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r">
              <a:defRPr sz="1200"/>
            </a:lvl1pPr>
          </a:lstStyle>
          <a:p>
            <a:fld id="{7B5557C6-2EBE-40BA-9735-E1E51942F078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8525" y="731838"/>
            <a:ext cx="4872038" cy="36560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021" tIns="47011" rIns="94021" bIns="47011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1"/>
            <a:ext cx="5335270" cy="4389120"/>
          </a:xfrm>
          <a:prstGeom prst="rect">
            <a:avLst/>
          </a:prstGeom>
        </p:spPr>
        <p:txBody>
          <a:bodyPr vert="horz" lIns="94021" tIns="47011" rIns="94021" bIns="4701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r">
              <a:defRPr sz="1200"/>
            </a:lvl1pPr>
          </a:lstStyle>
          <a:p>
            <a:fld id="{34363F00-7F05-4888-870A-A771EB1772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663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17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929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84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205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524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5730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933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89948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5755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783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4038600" cy="1866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000500"/>
            <a:ext cx="4038600" cy="1866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8701FC-D51D-447D-AEAB-AC7120B066AA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793055"/>
      </p:ext>
    </p:extLst>
  </p:cSld>
  <p:clrMapOvr>
    <a:masterClrMapping/>
  </p:clrMapOvr>
  <p:transition spd="med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112474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Saesneg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Llythrennedd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/>
              <a:t>2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AAEA1BE-E79A-4C1C-9FD5-EC783461361F}"/>
              </a:ext>
            </a:extLst>
          </p:cNvPr>
          <p:cNvSpPr txBox="1">
            <a:spLocks/>
          </p:cNvSpPr>
          <p:nvPr/>
        </p:nvSpPr>
        <p:spPr>
          <a:xfrm>
            <a:off x="1043608" y="4149080"/>
            <a:ext cx="7128792" cy="20882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Sesiwn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2 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2018  </a:t>
            </a:r>
            <a:r>
              <a:rPr lang="en-GB" sz="2400" dirty="0">
                <a:solidFill>
                  <a:schemeClr val="bg1"/>
                </a:solidFill>
              </a:rPr>
              <a:t>- </a:t>
            </a:r>
            <a:r>
              <a:rPr lang="en-GB" sz="2400" dirty="0" smtClean="0">
                <a:solidFill>
                  <a:schemeClr val="bg1"/>
                </a:solidFill>
              </a:rPr>
              <a:t>2019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3215862"/>
            <a:ext cx="8856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accent2"/>
                </a:solidFill>
              </a:rPr>
              <a:t>The past, present and future walked into a pub….. 							It was tense!</a:t>
            </a:r>
            <a:endParaRPr lang="en-GB" sz="28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888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0" y="476672"/>
            <a:ext cx="5554960" cy="114300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 err="1" smtClean="0"/>
              <a:t>Nodau’r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627536"/>
              </p:ext>
            </p:extLst>
          </p:nvPr>
        </p:nvGraphicFramePr>
        <p:xfrm>
          <a:off x="457200" y="1988841"/>
          <a:ext cx="8229600" cy="2859372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983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618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93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9855">
                <a:tc>
                  <a:txBody>
                    <a:bodyPr/>
                    <a:lstStyle/>
                    <a:p>
                      <a:endParaRPr lang="en-GB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n-lt"/>
                        </a:rPr>
                        <a:t>Aim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+mn-lt"/>
                        </a:rPr>
                        <a:t>Link to QTS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9855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+mn-lt"/>
                        </a:rPr>
                        <a:t>I</a:t>
                      </a:r>
                      <a:r>
                        <a:rPr lang="en-GB" sz="1600" baseline="0" dirty="0" smtClean="0">
                          <a:latin typeface="+mn-lt"/>
                        </a:rPr>
                        <a:t> chi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ymgyfarwyddo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a’r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rhaglen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astudio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ar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gyfer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darllen</a:t>
                      </a:r>
                      <a:r>
                        <a:rPr lang="en-GB" sz="1600" baseline="0" dirty="0" smtClean="0">
                          <a:latin typeface="+mn-lt"/>
                        </a:rPr>
                        <a:t> ac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ysgrifennu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ar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gyfer</a:t>
                      </a:r>
                      <a:r>
                        <a:rPr lang="en-GB" sz="1600" baseline="0" dirty="0" smtClean="0">
                          <a:latin typeface="+mn-lt"/>
                        </a:rPr>
                        <a:t> CA2;</a:t>
                      </a:r>
                      <a:endParaRPr lang="en-GB" sz="16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2.1,</a:t>
                      </a:r>
                      <a:r>
                        <a:rPr lang="en-GB" baseline="0" dirty="0">
                          <a:latin typeface="+mn-lt"/>
                        </a:rPr>
                        <a:t> 2.2, 2.3</a:t>
                      </a:r>
                      <a:endParaRPr lang="en-GB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7012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+mn-lt"/>
                        </a:rPr>
                        <a:t>I</a:t>
                      </a:r>
                      <a:r>
                        <a:rPr lang="en-GB" sz="1600" baseline="0" dirty="0" smtClean="0">
                          <a:latin typeface="+mn-lt"/>
                        </a:rPr>
                        <a:t> chi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ddatblygu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dealltwriaeth</a:t>
                      </a:r>
                      <a:r>
                        <a:rPr lang="en-GB" sz="1600" baseline="0" dirty="0" smtClean="0">
                          <a:latin typeface="+mn-lt"/>
                        </a:rPr>
                        <a:t> o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bwysigrwydd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straeon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yn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natblygiad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disgyblion</a:t>
                      </a:r>
                      <a:r>
                        <a:rPr lang="en-GB" sz="1600" baseline="0" dirty="0" smtClean="0">
                          <a:latin typeface="+mn-lt"/>
                        </a:rPr>
                        <a:t>;</a:t>
                      </a:r>
                      <a:endParaRPr lang="en-GB" sz="16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2.4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265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aseline="0" dirty="0" smtClean="0">
                          <a:latin typeface="+mn-lt"/>
                        </a:rPr>
                        <a:t>I chi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ystyried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sut</a:t>
                      </a:r>
                      <a:r>
                        <a:rPr lang="en-GB" sz="1600" baseline="0" dirty="0" smtClean="0">
                          <a:latin typeface="+mn-lt"/>
                        </a:rPr>
                        <a:t> y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gallwch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ddefnyddio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llafaredd</a:t>
                      </a:r>
                      <a:r>
                        <a:rPr lang="en-GB" sz="1600" baseline="0" dirty="0" smtClean="0">
                          <a:latin typeface="+mn-lt"/>
                        </a:rPr>
                        <a:t> a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darllen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i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ddatblygu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sgiliau</a:t>
                      </a:r>
                      <a:r>
                        <a:rPr lang="en-GB" sz="1600" baseline="0" dirty="0" smtClean="0">
                          <a:latin typeface="+mn-lt"/>
                        </a:rPr>
                        <a:t> </a:t>
                      </a:r>
                      <a:r>
                        <a:rPr lang="en-GB" sz="1600" baseline="0" dirty="0" err="1" smtClean="0">
                          <a:latin typeface="+mn-lt"/>
                        </a:rPr>
                        <a:t>ysgrifennu</a:t>
                      </a:r>
                      <a:r>
                        <a:rPr lang="en-GB" sz="1600" baseline="0" dirty="0" smtClean="0">
                          <a:latin typeface="+mn-lt"/>
                        </a:rPr>
                        <a:t>.</a:t>
                      </a:r>
                      <a:endParaRPr lang="en-GB" sz="16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3.3.2, 3.3.3 &amp; 3.3.4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3151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267506"/>
            <a:ext cx="8229600" cy="1371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>
                <a:latin typeface="NTPreCursive" pitchFamily="66" charset="0"/>
              </a:rPr>
              <a:t>Should children keep animals </a:t>
            </a:r>
            <a:r>
              <a:rPr lang="en-GB" altLang="en-US" dirty="0">
                <a:latin typeface="NTPreCursive" pitchFamily="66" charset="0"/>
              </a:rPr>
              <a:t/>
            </a:r>
            <a:br>
              <a:rPr lang="en-GB" altLang="en-US" dirty="0">
                <a:latin typeface="NTPreCursive" pitchFamily="66" charset="0"/>
              </a:rPr>
            </a:br>
            <a:r>
              <a:rPr lang="en-GB" altLang="en-US" dirty="0" smtClean="0">
                <a:latin typeface="NTPreCursive" pitchFamily="66" charset="0"/>
              </a:rPr>
              <a:t>as pets?</a:t>
            </a:r>
            <a:r>
              <a:rPr lang="en-GB" altLang="en-US" dirty="0" smtClean="0"/>
              <a:t>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780928"/>
            <a:ext cx="4038600" cy="2088232"/>
          </a:xfrm>
        </p:spPr>
        <p:txBody>
          <a:bodyPr>
            <a:normAutofit fontScale="62500" lnSpcReduction="20000"/>
          </a:bodyPr>
          <a:lstStyle/>
          <a:p>
            <a:pPr algn="ctr" eaLnBrk="1" hangingPunct="1">
              <a:buFont typeface="Wingdings" panose="05000000000000000000" pitchFamily="2" charset="2"/>
              <a:buNone/>
            </a:pPr>
            <a:r>
              <a:rPr lang="en-GB" altLang="en-US" sz="2800" dirty="0" smtClean="0">
                <a:latin typeface="NTPreCursive" pitchFamily="66" charset="0"/>
              </a:rPr>
              <a:t>What do you think?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GB" altLang="en-US" sz="2800" dirty="0" smtClean="0">
              <a:latin typeface="NTPreCursive" pitchFamily="66" charset="0"/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GB" altLang="en-US" sz="2800" dirty="0" smtClean="0">
                <a:latin typeface="NTPreCursive" pitchFamily="66" charset="0"/>
              </a:rPr>
              <a:t>Can you think of arguments for and against?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GB" altLang="en-US" sz="2800" dirty="0" smtClean="0">
              <a:latin typeface="NTPreCursive" pitchFamily="66" charset="0"/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GB" altLang="en-US" sz="2800" dirty="0" smtClean="0">
                <a:latin typeface="NTPreCursive" pitchFamily="66" charset="0"/>
              </a:rPr>
              <a:t>As we read the text look out for the for and against arguments.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GB" altLang="en-US" sz="2800" dirty="0" smtClean="0">
              <a:latin typeface="NTPreCursive" pitchFamily="66" charset="0"/>
            </a:endParaRPr>
          </a:p>
        </p:txBody>
      </p:sp>
      <p:pic>
        <p:nvPicPr>
          <p:cNvPr id="4100" name="Picture 4" descr="j0205360"/>
          <p:cNvPicPr>
            <a:picLocks noGrp="1" noChangeAspect="1" noChangeArrowheads="1" noCrop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44207" y="2572887"/>
            <a:ext cx="1510755" cy="1114875"/>
          </a:xfrm>
          <a:noFill/>
        </p:spPr>
      </p:pic>
      <p:pic>
        <p:nvPicPr>
          <p:cNvPr id="4101" name="Picture 6" descr="j0205361"/>
          <p:cNvPicPr>
            <a:picLocks noGrp="1" noChangeAspect="1" noChangeArrowheads="1" noCrop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00586" y="4431849"/>
            <a:ext cx="1457552" cy="1133926"/>
          </a:xfrm>
          <a:noFill/>
        </p:spPr>
      </p:pic>
      <p:pic>
        <p:nvPicPr>
          <p:cNvPr id="4102" name="Picture 8" descr="j0286759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682" y="3687762"/>
            <a:ext cx="1152525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332656"/>
            <a:ext cx="66967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 smtClean="0">
                <a:solidFill>
                  <a:srgbClr val="FF0000"/>
                </a:solidFill>
              </a:rPr>
              <a:t>Lefel</a:t>
            </a:r>
            <a:r>
              <a:rPr lang="en-GB" sz="3000" b="1" dirty="0" smtClean="0">
                <a:solidFill>
                  <a:srgbClr val="FF0000"/>
                </a:solidFill>
              </a:rPr>
              <a:t> </a:t>
            </a:r>
            <a:r>
              <a:rPr lang="en-GB" sz="3000" b="1" dirty="0" err="1" smtClean="0">
                <a:solidFill>
                  <a:srgbClr val="FF0000"/>
                </a:solidFill>
              </a:rPr>
              <a:t>testun</a:t>
            </a:r>
            <a:r>
              <a:rPr lang="en-GB" sz="3000" b="1" dirty="0" smtClean="0">
                <a:solidFill>
                  <a:srgbClr val="FF0000"/>
                </a:solidFill>
              </a:rPr>
              <a:t>, </a:t>
            </a:r>
            <a:r>
              <a:rPr lang="en-GB" sz="3000" b="1" dirty="0" err="1" smtClean="0">
                <a:solidFill>
                  <a:srgbClr val="FF0000"/>
                </a:solidFill>
              </a:rPr>
              <a:t>brawddeg</a:t>
            </a:r>
            <a:r>
              <a:rPr lang="en-GB" sz="3000" b="1" dirty="0" smtClean="0">
                <a:solidFill>
                  <a:srgbClr val="FF0000"/>
                </a:solidFill>
              </a:rPr>
              <a:t> </a:t>
            </a:r>
            <a:r>
              <a:rPr lang="en-GB" sz="3000" b="1" dirty="0" err="1" smtClean="0">
                <a:solidFill>
                  <a:srgbClr val="FF0000"/>
                </a:solidFill>
              </a:rPr>
              <a:t>neu</a:t>
            </a:r>
            <a:r>
              <a:rPr lang="en-GB" sz="3000" b="1" dirty="0" smtClean="0">
                <a:solidFill>
                  <a:srgbClr val="FF0000"/>
                </a:solidFill>
              </a:rPr>
              <a:t> </a:t>
            </a:r>
            <a:r>
              <a:rPr lang="en-GB" sz="3000" b="1" dirty="0" err="1" smtClean="0">
                <a:solidFill>
                  <a:srgbClr val="FF0000"/>
                </a:solidFill>
              </a:rPr>
              <a:t>gair</a:t>
            </a:r>
            <a:r>
              <a:rPr lang="en-GB" sz="3000" b="1" dirty="0" smtClean="0">
                <a:solidFill>
                  <a:srgbClr val="FF0000"/>
                </a:solidFill>
              </a:rPr>
              <a:t>?</a:t>
            </a:r>
            <a:endParaRPr lang="en-GB" sz="3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293630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1981200"/>
            <a:ext cx="4343400" cy="3536032"/>
          </a:xfrm>
        </p:spPr>
      </p:pic>
      <p:sp>
        <p:nvSpPr>
          <p:cNvPr id="6" name="Title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 smtClean="0">
                <a:solidFill>
                  <a:srgbClr val="FF0000"/>
                </a:solidFill>
              </a:rPr>
              <a:t>Lefel</a:t>
            </a:r>
            <a:r>
              <a:rPr lang="en-GB" sz="3000" b="1" dirty="0" smtClean="0">
                <a:solidFill>
                  <a:srgbClr val="FF0000"/>
                </a:solidFill>
              </a:rPr>
              <a:t> </a:t>
            </a:r>
            <a:r>
              <a:rPr lang="en-GB" sz="3000" b="1" dirty="0" err="1" smtClean="0">
                <a:solidFill>
                  <a:srgbClr val="FF0000"/>
                </a:solidFill>
              </a:rPr>
              <a:t>testun</a:t>
            </a:r>
            <a:r>
              <a:rPr lang="en-GB" sz="3000" b="1" dirty="0" smtClean="0">
                <a:solidFill>
                  <a:srgbClr val="FF0000"/>
                </a:solidFill>
              </a:rPr>
              <a:t>, </a:t>
            </a:r>
            <a:r>
              <a:rPr lang="en-GB" sz="3000" b="1" dirty="0" err="1" smtClean="0">
                <a:solidFill>
                  <a:srgbClr val="FF0000"/>
                </a:solidFill>
              </a:rPr>
              <a:t>brawddeg</a:t>
            </a:r>
            <a:r>
              <a:rPr lang="en-GB" sz="3000" b="1" dirty="0" smtClean="0">
                <a:solidFill>
                  <a:srgbClr val="FF0000"/>
                </a:solidFill>
              </a:rPr>
              <a:t> </a:t>
            </a:r>
            <a:r>
              <a:rPr lang="en-GB" sz="3000" b="1" dirty="0" err="1" smtClean="0">
                <a:solidFill>
                  <a:srgbClr val="FF0000"/>
                </a:solidFill>
              </a:rPr>
              <a:t>neu</a:t>
            </a:r>
            <a:r>
              <a:rPr lang="en-GB" sz="3000" b="1" dirty="0" smtClean="0">
                <a:solidFill>
                  <a:srgbClr val="FF0000"/>
                </a:solidFill>
              </a:rPr>
              <a:t> </a:t>
            </a:r>
            <a:r>
              <a:rPr lang="en-GB" sz="3000" b="1" dirty="0" err="1" smtClean="0">
                <a:solidFill>
                  <a:srgbClr val="FF0000"/>
                </a:solidFill>
              </a:rPr>
              <a:t>gair</a:t>
            </a:r>
            <a:r>
              <a:rPr lang="en-GB" sz="3000" b="1" dirty="0" smtClean="0">
                <a:solidFill>
                  <a:srgbClr val="FF0000"/>
                </a:solidFill>
              </a:rPr>
              <a:t>?</a:t>
            </a:r>
            <a:endParaRPr lang="en-GB" sz="3000" b="1" dirty="0">
              <a:solidFill>
                <a:srgbClr val="FF0000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093032"/>
            <a:ext cx="4073971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36259"/>
      </p:ext>
    </p:extLst>
  </p:cSld>
  <p:clrMapOvr>
    <a:masterClrMapping/>
  </p:clrMapOvr>
  <p:transition spd="med">
    <p:rand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ouble Wave 3">
            <a:extLst>
              <a:ext uri="{FF2B5EF4-FFF2-40B4-BE49-F238E27FC236}">
                <a16:creationId xmlns:a16="http://schemas.microsoft.com/office/drawing/2014/main" id="{CE9574A7-E791-4C7B-8822-95F49EA1D945}"/>
              </a:ext>
            </a:extLst>
          </p:cNvPr>
          <p:cNvSpPr/>
          <p:nvPr/>
        </p:nvSpPr>
        <p:spPr>
          <a:xfrm>
            <a:off x="2907021" y="1844824"/>
            <a:ext cx="3569991" cy="2160240"/>
          </a:xfrm>
          <a:prstGeom prst="doubleWav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05378-EB76-4FB7-9C72-241E3EB14BB5}"/>
              </a:ext>
            </a:extLst>
          </p:cNvPr>
          <p:cNvSpPr txBox="1"/>
          <p:nvPr/>
        </p:nvSpPr>
        <p:spPr>
          <a:xfrm>
            <a:off x="3045312" y="2140114"/>
            <a:ext cx="3542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 smtClean="0"/>
              <a:t>Pa </a:t>
            </a:r>
            <a:r>
              <a:rPr lang="en-GB" sz="2800" b="1" i="1" dirty="0" err="1" smtClean="0"/>
              <a:t>weithgareddau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allwch</a:t>
            </a:r>
            <a:r>
              <a:rPr lang="en-GB" sz="2800" b="1" i="1" dirty="0" smtClean="0"/>
              <a:t> chi </a:t>
            </a:r>
            <a:r>
              <a:rPr lang="en-GB" sz="2800" b="1" i="1" dirty="0" err="1" smtClean="0"/>
              <a:t>gynllunio</a:t>
            </a:r>
            <a:r>
              <a:rPr lang="en-GB" sz="2800" b="1" i="1" dirty="0" smtClean="0"/>
              <a:t>?</a:t>
            </a:r>
            <a:endParaRPr lang="en-GB" sz="2800" b="1" i="1" dirty="0"/>
          </a:p>
        </p:txBody>
      </p:sp>
      <p:sp>
        <p:nvSpPr>
          <p:cNvPr id="2" name="AutoShape 2" descr="https://outlook.office.com/owa/service.svc/s/GetFileAttachment?id=AAMkAGMyNzRmMTBmLWQzYjAtNGZmZC1iZTBkLTkxZjBiNmI5NTg3YgBGAAAAAACAYXgfdmM7Tobl93xCM2d7BwA3qHRx8JzyRI6Ysu8lr10nAAAAAAEMAAA3qHRx8JzyRI6Ysu8lr10nAADxOBVvAAABEgAQAEdQ1fuQRZ9Nv6d2lMDq95k%3D&amp;X-OWA-CANARY=cjeQD-mojEuy17ZU1Zh03TAHBciWFNUY43P5ngRPU9R2loG0b7duGbu4XleULvG77yN1Y1cA-e0.&amp;isImagePreview=Tru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3" name="Double Wave 12">
            <a:extLst>
              <a:ext uri="{FF2B5EF4-FFF2-40B4-BE49-F238E27FC236}">
                <a16:creationId xmlns:a16="http://schemas.microsoft.com/office/drawing/2014/main" id="{A718FD12-27B5-47CC-B152-360F835B457E}"/>
              </a:ext>
            </a:extLst>
          </p:cNvPr>
          <p:cNvSpPr/>
          <p:nvPr/>
        </p:nvSpPr>
        <p:spPr>
          <a:xfrm>
            <a:off x="4995669" y="4079798"/>
            <a:ext cx="4046266" cy="1365542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Double Wave 14">
            <a:extLst>
              <a:ext uri="{FF2B5EF4-FFF2-40B4-BE49-F238E27FC236}">
                <a16:creationId xmlns:a16="http://schemas.microsoft.com/office/drawing/2014/main" id="{D1FAB665-32F8-447B-96DB-5AF67B7626F2}"/>
              </a:ext>
            </a:extLst>
          </p:cNvPr>
          <p:cNvSpPr/>
          <p:nvPr/>
        </p:nvSpPr>
        <p:spPr>
          <a:xfrm>
            <a:off x="141387" y="3643077"/>
            <a:ext cx="3384376" cy="1845497"/>
          </a:xfrm>
          <a:prstGeom prst="doubleWav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Double Wave 16">
            <a:extLst>
              <a:ext uri="{FF2B5EF4-FFF2-40B4-BE49-F238E27FC236}">
                <a16:creationId xmlns:a16="http://schemas.microsoft.com/office/drawing/2014/main" id="{03712DA3-1FC9-489C-AF61-C5464D8DE076}"/>
              </a:ext>
            </a:extLst>
          </p:cNvPr>
          <p:cNvSpPr/>
          <p:nvPr/>
        </p:nvSpPr>
        <p:spPr>
          <a:xfrm>
            <a:off x="5672474" y="115031"/>
            <a:ext cx="3280564" cy="1864951"/>
          </a:xfrm>
          <a:prstGeom prst="doubleWav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Double Wave 18">
            <a:extLst>
              <a:ext uri="{FF2B5EF4-FFF2-40B4-BE49-F238E27FC236}">
                <a16:creationId xmlns:a16="http://schemas.microsoft.com/office/drawing/2014/main" id="{78F99D1B-21F4-4643-B8D0-8EB6013983E1}"/>
              </a:ext>
            </a:extLst>
          </p:cNvPr>
          <p:cNvSpPr/>
          <p:nvPr/>
        </p:nvSpPr>
        <p:spPr>
          <a:xfrm>
            <a:off x="225040" y="62850"/>
            <a:ext cx="3264297" cy="1850434"/>
          </a:xfrm>
          <a:prstGeom prst="doubleWave">
            <a:avLst>
              <a:gd name="adj1" fmla="val 6250"/>
              <a:gd name="adj2" fmla="val 764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C368B0-D98D-4E5B-97C0-0F75A3E552FF}"/>
              </a:ext>
            </a:extLst>
          </p:cNvPr>
          <p:cNvSpPr txBox="1"/>
          <p:nvPr/>
        </p:nvSpPr>
        <p:spPr>
          <a:xfrm>
            <a:off x="336252" y="570454"/>
            <a:ext cx="3202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 smtClean="0"/>
              <a:t>lefel</a:t>
            </a:r>
            <a:r>
              <a:rPr lang="en-GB" sz="2800" dirty="0" smtClean="0"/>
              <a:t> </a:t>
            </a:r>
            <a:r>
              <a:rPr lang="en-GB" sz="2800" dirty="0" err="1" smtClean="0"/>
              <a:t>gair</a:t>
            </a:r>
            <a:endParaRPr lang="en-GB" sz="28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339244-7171-4032-A0C8-518F455CB541}"/>
              </a:ext>
            </a:extLst>
          </p:cNvPr>
          <p:cNvSpPr txBox="1"/>
          <p:nvPr/>
        </p:nvSpPr>
        <p:spPr>
          <a:xfrm>
            <a:off x="235938" y="3988880"/>
            <a:ext cx="32533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 smtClean="0"/>
              <a:t>lefel</a:t>
            </a:r>
            <a:r>
              <a:rPr lang="en-GB" sz="2800" dirty="0" smtClean="0"/>
              <a:t> </a:t>
            </a:r>
            <a:r>
              <a:rPr lang="en-GB" sz="2800" dirty="0" err="1" smtClean="0"/>
              <a:t>brawddeg</a:t>
            </a:r>
            <a:endParaRPr lang="en-GB" sz="28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47B59F8-AA92-42C1-9B6F-F5DB21282E0B}"/>
              </a:ext>
            </a:extLst>
          </p:cNvPr>
          <p:cNvSpPr txBox="1"/>
          <p:nvPr/>
        </p:nvSpPr>
        <p:spPr>
          <a:xfrm>
            <a:off x="5764332" y="627946"/>
            <a:ext cx="32776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 smtClean="0"/>
              <a:t>lefel</a:t>
            </a:r>
            <a:r>
              <a:rPr lang="en-GB" sz="2800" dirty="0" smtClean="0"/>
              <a:t> </a:t>
            </a:r>
            <a:r>
              <a:rPr lang="en-GB" sz="2800" dirty="0" err="1" smtClean="0"/>
              <a:t>testun</a:t>
            </a:r>
            <a:endParaRPr lang="en-GB" sz="2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006E92-37AF-4EFC-B353-5D695B2F9D8C}"/>
              </a:ext>
            </a:extLst>
          </p:cNvPr>
          <p:cNvSpPr txBox="1"/>
          <p:nvPr/>
        </p:nvSpPr>
        <p:spPr>
          <a:xfrm>
            <a:off x="5508104" y="4485209"/>
            <a:ext cx="3205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/>
              <a:t>Traws-gwricwlaidd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26574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outlook.office.com/owa/service.svc/s/GetFileAttachment?id=AAMkAGMyNzRmMTBmLWQzYjAtNGZmZC1iZTBkLTkxZjBiNmI5NTg3YgBGAAAAAACAYXgfdmM7Tobl93xCM2d7BwA3qHRx8JzyRI6Ysu8lr10nAAAAAAEMAAA3qHRx8JzyRI6Ysu8lr10nAADxOBVvAAABEgAQAEdQ1fuQRZ9Nv6d2lMDq95k%3D&amp;X-OWA-CANARY=cjeQD-mojEuy17ZU1Zh03TAHBciWFNUY43P5ngRPU9R2loG0b7duGbu4XleULvG77yN1Y1cA-e0.&amp;isImagePreview=Tru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9" name="Double Wave 18">
            <a:extLst>
              <a:ext uri="{FF2B5EF4-FFF2-40B4-BE49-F238E27FC236}">
                <a16:creationId xmlns:a16="http://schemas.microsoft.com/office/drawing/2014/main" id="{78F99D1B-21F4-4643-B8D0-8EB6013983E1}"/>
              </a:ext>
            </a:extLst>
          </p:cNvPr>
          <p:cNvSpPr/>
          <p:nvPr/>
        </p:nvSpPr>
        <p:spPr>
          <a:xfrm>
            <a:off x="265262" y="406443"/>
            <a:ext cx="7704856" cy="1329059"/>
          </a:xfrm>
          <a:prstGeom prst="doubleWave">
            <a:avLst>
              <a:gd name="adj1" fmla="val 6250"/>
              <a:gd name="adj2" fmla="val 738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C368B0-D98D-4E5B-97C0-0F75A3E552FF}"/>
              </a:ext>
            </a:extLst>
          </p:cNvPr>
          <p:cNvSpPr txBox="1"/>
          <p:nvPr/>
        </p:nvSpPr>
        <p:spPr>
          <a:xfrm>
            <a:off x="265262" y="826185"/>
            <a:ext cx="671048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 smtClean="0"/>
              <a:t>Defn</a:t>
            </a:r>
            <a:r>
              <a:rPr lang="en-GB" sz="2200" b="1" dirty="0" err="1" smtClean="0"/>
              <a:t>yddio’r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Testun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ar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gyfer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Gweithgareddau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Lefel</a:t>
            </a:r>
            <a:r>
              <a:rPr lang="en-GB" sz="2200" b="1" dirty="0" smtClean="0"/>
              <a:t>  </a:t>
            </a:r>
            <a:r>
              <a:rPr lang="en-GB" sz="2200" b="1" dirty="0" err="1" smtClean="0"/>
              <a:t>Gair</a:t>
            </a:r>
            <a:endParaRPr lang="en-GB" sz="2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2EE060-1044-4238-9891-974BDFA33B7C}"/>
              </a:ext>
            </a:extLst>
          </p:cNvPr>
          <p:cNvSpPr txBox="1"/>
          <p:nvPr/>
        </p:nvSpPr>
        <p:spPr>
          <a:xfrm>
            <a:off x="155575" y="4343948"/>
            <a:ext cx="3168352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 smtClean="0"/>
              <a:t>Ffoneg</a:t>
            </a:r>
            <a:endParaRPr lang="en-GB" sz="4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3F54D2-2D10-49C4-9D4F-AC3B90D8F226}"/>
              </a:ext>
            </a:extLst>
          </p:cNvPr>
          <p:cNvSpPr txBox="1"/>
          <p:nvPr/>
        </p:nvSpPr>
        <p:spPr>
          <a:xfrm>
            <a:off x="119571" y="1992869"/>
            <a:ext cx="3240360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 smtClean="0"/>
              <a:t>Geirfa</a:t>
            </a:r>
            <a:endParaRPr lang="en-GB" sz="4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393A9A-15C7-46F5-ACA9-F8A8D7C3B940}"/>
              </a:ext>
            </a:extLst>
          </p:cNvPr>
          <p:cNvSpPr txBox="1"/>
          <p:nvPr/>
        </p:nvSpPr>
        <p:spPr>
          <a:xfrm>
            <a:off x="5868144" y="2492023"/>
            <a:ext cx="2952328" cy="19389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Prefix</a:t>
            </a:r>
          </a:p>
          <a:p>
            <a:pPr algn="ctr"/>
            <a:r>
              <a:rPr lang="en-GB" sz="4000" dirty="0"/>
              <a:t>Root</a:t>
            </a:r>
          </a:p>
          <a:p>
            <a:pPr algn="ctr"/>
            <a:r>
              <a:rPr lang="en-GB" sz="4000" dirty="0"/>
              <a:t>Suffix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9962" y="2066925"/>
            <a:ext cx="2124075" cy="2724150"/>
          </a:xfrm>
          <a:prstGeom prst="rect">
            <a:avLst/>
          </a:prstGeom>
        </p:spPr>
      </p:pic>
      <p:sp>
        <p:nvSpPr>
          <p:cNvPr id="5" name="AutoShape 2" descr="Image result for phonics"/>
          <p:cNvSpPr>
            <a:spLocks noChangeAspect="1" noChangeArrowheads="1"/>
          </p:cNvSpPr>
          <p:nvPr/>
        </p:nvSpPr>
        <p:spPr bwMode="auto">
          <a:xfrm>
            <a:off x="63500" y="-852488"/>
            <a:ext cx="17907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972" y="377882"/>
            <a:ext cx="1578130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278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4C5D81-CE52-41F1-9531-F24EC8D8BA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0130" y="1925822"/>
            <a:ext cx="4737482" cy="3556646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348033-E2EE-4420-A307-371FDFC997A2}"/>
              </a:ext>
            </a:extLst>
          </p:cNvPr>
          <p:cNvSpPr txBox="1"/>
          <p:nvPr/>
        </p:nvSpPr>
        <p:spPr>
          <a:xfrm>
            <a:off x="629979" y="2867425"/>
            <a:ext cx="2312582" cy="120032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Ewch</a:t>
            </a:r>
            <a:r>
              <a:rPr lang="en-GB" sz="36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amdani</a:t>
            </a:r>
            <a:r>
              <a:rPr lang="en-GB" sz="3600" dirty="0" smtClean="0"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7907B1-D2A0-4622-A377-E33E5CA0DF45}"/>
              </a:ext>
            </a:extLst>
          </p:cNvPr>
          <p:cNvSpPr txBox="1"/>
          <p:nvPr/>
        </p:nvSpPr>
        <p:spPr>
          <a:xfrm>
            <a:off x="310106" y="404664"/>
            <a:ext cx="2952328" cy="19389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Prefix</a:t>
            </a:r>
          </a:p>
          <a:p>
            <a:pPr algn="ctr"/>
            <a:r>
              <a:rPr lang="en-GB" sz="4000" dirty="0"/>
              <a:t>Root</a:t>
            </a:r>
          </a:p>
          <a:p>
            <a:pPr algn="ctr"/>
            <a:r>
              <a:rPr lang="en-GB" sz="4000" dirty="0"/>
              <a:t>Suffix</a:t>
            </a:r>
          </a:p>
        </p:txBody>
      </p:sp>
    </p:spTree>
    <p:extLst>
      <p:ext uri="{BB962C8B-B14F-4D97-AF65-F5344CB8AC3E}">
        <p14:creationId xmlns:p14="http://schemas.microsoft.com/office/powerpoint/2010/main" val="2669245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outlook.office.com/owa/service.svc/s/GetFileAttachment?id=AAMkAGMyNzRmMTBmLWQzYjAtNGZmZC1iZTBkLTkxZjBiNmI5NTg3YgBGAAAAAACAYXgfdmM7Tobl93xCM2d7BwA3qHRx8JzyRI6Ysu8lr10nAAAAAAEMAAA3qHRx8JzyRI6Ysu8lr10nAADxOBVvAAABEgAQAEdQ1fuQRZ9Nv6d2lMDq95k%3D&amp;X-OWA-CANARY=cjeQD-mojEuy17ZU1Zh03TAHBciWFNUY43P5ngRPU9R2loG0b7duGbu4XleULvG77yN1Y1cA-e0.&amp;isImagePreview=Tru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9" name="Double Wave 18">
            <a:extLst>
              <a:ext uri="{FF2B5EF4-FFF2-40B4-BE49-F238E27FC236}">
                <a16:creationId xmlns:a16="http://schemas.microsoft.com/office/drawing/2014/main" id="{78F99D1B-21F4-4643-B8D0-8EB6013983E1}"/>
              </a:ext>
            </a:extLst>
          </p:cNvPr>
          <p:cNvSpPr/>
          <p:nvPr/>
        </p:nvSpPr>
        <p:spPr>
          <a:xfrm>
            <a:off x="1188580" y="461430"/>
            <a:ext cx="7080721" cy="1078335"/>
          </a:xfrm>
          <a:prstGeom prst="doubleWave">
            <a:avLst>
              <a:gd name="adj1" fmla="val 6250"/>
              <a:gd name="adj2" fmla="val 738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C368B0-D98D-4E5B-97C0-0F75A3E552FF}"/>
              </a:ext>
            </a:extLst>
          </p:cNvPr>
          <p:cNvSpPr txBox="1"/>
          <p:nvPr/>
        </p:nvSpPr>
        <p:spPr>
          <a:xfrm>
            <a:off x="900565" y="569875"/>
            <a:ext cx="7342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/>
              <a:t>Defnyddio’r</a:t>
            </a:r>
            <a:r>
              <a:rPr lang="en-GB" sz="2400" dirty="0" smtClean="0"/>
              <a:t> </a:t>
            </a:r>
            <a:r>
              <a:rPr lang="en-GB" sz="2400" dirty="0" err="1" smtClean="0"/>
              <a:t>Testun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Gweithgareddau</a:t>
            </a:r>
            <a:r>
              <a:rPr lang="en-GB" sz="2400" dirty="0" smtClean="0"/>
              <a:t> </a:t>
            </a:r>
            <a:r>
              <a:rPr lang="en-GB" sz="2400" dirty="0" err="1" smtClean="0"/>
              <a:t>Lefel</a:t>
            </a:r>
            <a:r>
              <a:rPr lang="en-GB" sz="2400" dirty="0" smtClean="0"/>
              <a:t> </a:t>
            </a:r>
            <a:r>
              <a:rPr lang="en-GB" sz="2400" dirty="0" err="1" smtClean="0"/>
              <a:t>Brawddeg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099333-61A9-4E04-99F5-799C0D203C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02" y="2420888"/>
            <a:ext cx="2524378" cy="3104986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232587F5-0180-4258-8960-5D5160A78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663936"/>
            <a:ext cx="3174206" cy="994172"/>
          </a:xfrm>
          <a:prstGeom prst="rect">
            <a:avLst/>
          </a:prstGeom>
          <a:noFill/>
        </p:spPr>
        <p:txBody>
          <a:bodyPr spcFirstLastPara="1" vert="horz" wrap="none" lIns="68580" tIns="34290" rIns="68580" bIns="34290" numCol="1" rtlCol="0" anchor="ctr">
            <a:prstTxWarp prst="textArchUp">
              <a:avLst/>
            </a:prstTxWarp>
            <a:spAutoFit/>
          </a:bodyPr>
          <a:lstStyle/>
          <a:p>
            <a:pPr algn="ctr"/>
            <a:r>
              <a:rPr lang="en-US" sz="14925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Gramadeg</a:t>
            </a:r>
            <a:endParaRPr lang="en-US" sz="14925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1" name="Title 7">
            <a:extLst>
              <a:ext uri="{FF2B5EF4-FFF2-40B4-BE49-F238E27FC236}">
                <a16:creationId xmlns:a16="http://schemas.microsoft.com/office/drawing/2014/main" id="{3C14D395-1459-4F37-8042-158DA0E1B1FF}"/>
              </a:ext>
            </a:extLst>
          </p:cNvPr>
          <p:cNvSpPr txBox="1">
            <a:spLocks/>
          </p:cNvSpPr>
          <p:nvPr/>
        </p:nvSpPr>
        <p:spPr>
          <a:xfrm>
            <a:off x="5453468" y="1914525"/>
            <a:ext cx="3174206" cy="994172"/>
          </a:xfrm>
          <a:prstGeom prst="rect">
            <a:avLst/>
          </a:prstGeom>
          <a:noFill/>
        </p:spPr>
        <p:txBody>
          <a:bodyPr spcFirstLastPara="1" vert="horz" wrap="none" lIns="68580" tIns="34290" rIns="68580" bIns="34290" numCol="1" rtlCol="0" anchor="ctr">
            <a:prstTxWarp prst="textArchUp">
              <a:avLst/>
            </a:prstTxWarp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4925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Atalnodi</a:t>
            </a:r>
            <a:endParaRPr lang="en-US" sz="14925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7065D69-3087-4416-B407-3F0A8BB2A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3652" y="2627723"/>
            <a:ext cx="3608788" cy="2985251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3507" y="2478517"/>
            <a:ext cx="2724150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965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outlook.office.com/owa/service.svc/s/GetFileAttachment?id=AAMkAGMyNzRmMTBmLWQzYjAtNGZmZC1iZTBkLTkxZjBiNmI5NTg3YgBGAAAAAACAYXgfdmM7Tobl93xCM2d7BwA3qHRx8JzyRI6Ysu8lr10nAAAAAAEMAAA3qHRx8JzyRI6Ysu8lr10nAADxOBVvAAABEgAQAEdQ1fuQRZ9Nv6d2lMDq95k%3D&amp;X-OWA-CANARY=cjeQD-mojEuy17ZU1Zh03TAHBciWFNUY43P5ngRPU9R2loG0b7duGbu4XleULvG77yN1Y1cA-e0.&amp;isImagePreview=Tru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9" name="Double Wave 18">
            <a:extLst>
              <a:ext uri="{FF2B5EF4-FFF2-40B4-BE49-F238E27FC236}">
                <a16:creationId xmlns:a16="http://schemas.microsoft.com/office/drawing/2014/main" id="{78F99D1B-21F4-4643-B8D0-8EB6013983E1}"/>
              </a:ext>
            </a:extLst>
          </p:cNvPr>
          <p:cNvSpPr/>
          <p:nvPr/>
        </p:nvSpPr>
        <p:spPr>
          <a:xfrm>
            <a:off x="236236" y="335198"/>
            <a:ext cx="7080721" cy="936104"/>
          </a:xfrm>
          <a:prstGeom prst="doubleWave">
            <a:avLst>
              <a:gd name="adj1" fmla="val 6250"/>
              <a:gd name="adj2" fmla="val 738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C368B0-D98D-4E5B-97C0-0F75A3E552FF}"/>
              </a:ext>
            </a:extLst>
          </p:cNvPr>
          <p:cNvSpPr txBox="1"/>
          <p:nvPr/>
        </p:nvSpPr>
        <p:spPr>
          <a:xfrm>
            <a:off x="-3500" y="508004"/>
            <a:ext cx="73428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/>
              <a:t>Defnyddio’r</a:t>
            </a:r>
            <a:r>
              <a:rPr lang="en-GB" sz="2400" dirty="0" smtClean="0"/>
              <a:t> </a:t>
            </a:r>
            <a:r>
              <a:rPr lang="en-GB" sz="2400" dirty="0" err="1" smtClean="0"/>
              <a:t>Testun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Gweithgareddau</a:t>
            </a:r>
            <a:r>
              <a:rPr lang="en-GB" sz="2400" dirty="0" smtClean="0"/>
              <a:t> </a:t>
            </a:r>
            <a:r>
              <a:rPr lang="en-GB" sz="2400" dirty="0" err="1" smtClean="0"/>
              <a:t>Lefel</a:t>
            </a:r>
            <a:r>
              <a:rPr lang="en-GB" sz="2400" dirty="0" smtClean="0"/>
              <a:t> </a:t>
            </a:r>
            <a:r>
              <a:rPr lang="en-GB" sz="2400" dirty="0" err="1" smtClean="0"/>
              <a:t>Testun</a:t>
            </a:r>
            <a:endParaRPr lang="en-GB" sz="2400" dirty="0"/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B8CC2F5-3201-4BC9-A74D-C5B2365DB5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358525"/>
              </p:ext>
            </p:extLst>
          </p:nvPr>
        </p:nvGraphicFramePr>
        <p:xfrm>
          <a:off x="236236" y="2204864"/>
          <a:ext cx="4032447" cy="33136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241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13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Strand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Element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Aspect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9259"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Reading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Locating, selecting and using information</a:t>
                      </a:r>
                      <a:endParaRPr lang="en-GB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Reading strategies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444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Responding to what has been read</a:t>
                      </a:r>
                      <a:endParaRPr lang="en-GB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Comprehension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132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Response and analysis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716B6CDD-DF69-4147-BACC-011420633E7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1525664"/>
              </p:ext>
            </p:extLst>
          </p:nvPr>
        </p:nvGraphicFramePr>
        <p:xfrm>
          <a:off x="4932040" y="2141350"/>
          <a:ext cx="4032447" cy="35589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743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43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3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13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Strand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Element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Aspect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9630"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Writing</a:t>
                      </a:r>
                    </a:p>
                  </a:txBody>
                  <a:tcPr marL="50884" marR="50884" marT="0" marB="0" anchor="ctr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Organising ideas and information</a:t>
                      </a:r>
                    </a:p>
                  </a:txBody>
                  <a:tcPr marL="50884" marR="508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Meaning, purposes, readers</a:t>
                      </a: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96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Structure and organization</a:t>
                      </a: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4029165697"/>
                  </a:ext>
                </a:extLst>
              </a:tr>
              <a:tr h="64444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Writing accurately</a:t>
                      </a:r>
                    </a:p>
                  </a:txBody>
                  <a:tcPr marL="50884" marR="508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Language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132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Grammar, punctuation and spelling</a:t>
                      </a:r>
                    </a:p>
                  </a:txBody>
                  <a:tcPr marL="50884" marR="508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888829"/>
            <a:ext cx="1720001" cy="11037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15" y="1339001"/>
            <a:ext cx="1800225" cy="1080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267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ouble Wave 3">
            <a:extLst>
              <a:ext uri="{FF2B5EF4-FFF2-40B4-BE49-F238E27FC236}">
                <a16:creationId xmlns:a16="http://schemas.microsoft.com/office/drawing/2014/main" id="{CE9574A7-E791-4C7B-8822-95F49EA1D945}"/>
              </a:ext>
            </a:extLst>
          </p:cNvPr>
          <p:cNvSpPr/>
          <p:nvPr/>
        </p:nvSpPr>
        <p:spPr>
          <a:xfrm>
            <a:off x="2417274" y="1597191"/>
            <a:ext cx="4104456" cy="2437750"/>
          </a:xfrm>
          <a:prstGeom prst="doubleWav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05378-EB76-4FB7-9C72-241E3EB14BB5}"/>
              </a:ext>
            </a:extLst>
          </p:cNvPr>
          <p:cNvSpPr txBox="1"/>
          <p:nvPr/>
        </p:nvSpPr>
        <p:spPr>
          <a:xfrm>
            <a:off x="2455107" y="2071718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Pa </a:t>
            </a:r>
            <a:r>
              <a:rPr lang="en-GB" sz="3200" b="1" dirty="0" err="1" smtClean="0"/>
              <a:t>weithgareddau</a:t>
            </a:r>
            <a:r>
              <a:rPr lang="en-GB" sz="3200" b="1" dirty="0" smtClean="0"/>
              <a:t>  </a:t>
            </a:r>
            <a:r>
              <a:rPr lang="en-GB" sz="3200" b="1" dirty="0" err="1" smtClean="0"/>
              <a:t>allwch</a:t>
            </a:r>
            <a:r>
              <a:rPr lang="en-GB" sz="3200" b="1" dirty="0" smtClean="0"/>
              <a:t> chi </a:t>
            </a:r>
            <a:r>
              <a:rPr lang="en-GB" sz="3200" b="1" dirty="0" err="1" smtClean="0"/>
              <a:t>eu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cynllunio</a:t>
            </a:r>
            <a:r>
              <a:rPr lang="en-GB" sz="3200" b="1" dirty="0" smtClean="0"/>
              <a:t>?</a:t>
            </a:r>
            <a:endParaRPr lang="en-GB" sz="32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8FE99CC-96B0-4ADF-8E9F-9A3DBD5C5D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20688"/>
            <a:ext cx="1050821" cy="1615929"/>
          </a:xfrm>
          <a:prstGeom prst="rect">
            <a:avLst/>
          </a:prstGeom>
        </p:spPr>
      </p:pic>
      <p:sp>
        <p:nvSpPr>
          <p:cNvPr id="2" name="AutoShape 2" descr="https://outlook.office.com/owa/service.svc/s/GetFileAttachment?id=AAMkAGMyNzRmMTBmLWQzYjAtNGZmZC1iZTBkLTkxZjBiNmI5NTg3YgBGAAAAAACAYXgfdmM7Tobl93xCM2d7BwA3qHRx8JzyRI6Ysu8lr10nAAAAAAEMAAA3qHRx8JzyRI6Ysu8lr10nAADxOBVvAAABEgAQAEdQ1fuQRZ9Nv6d2lMDq95k%3D&amp;X-OWA-CANARY=cjeQD-mojEuy17ZU1Zh03TAHBciWFNUY43P5ngRPU9R2loG0b7duGbu4XleULvG77yN1Y1cA-e0.&amp;isImagePreview=Tru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9387BD-0EA3-41D5-A912-89080050D2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170" y="681334"/>
            <a:ext cx="1132587" cy="173955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210AF1A-6203-42F2-A2BE-9136123D05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375" y="3177730"/>
            <a:ext cx="1495520" cy="221889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C7AED18-DD2F-4788-B9C2-820A287215A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3976" y="167910"/>
            <a:ext cx="1756048" cy="1375832"/>
          </a:xfrm>
          <a:prstGeom prst="rect">
            <a:avLst/>
          </a:prstGeom>
        </p:spPr>
      </p:pic>
      <p:sp>
        <p:nvSpPr>
          <p:cNvPr id="17" name="Star: 7 Points 16">
            <a:extLst>
              <a:ext uri="{FF2B5EF4-FFF2-40B4-BE49-F238E27FC236}">
                <a16:creationId xmlns:a16="http://schemas.microsoft.com/office/drawing/2014/main" id="{212225BD-924F-4C0C-8501-516A893F6B0D}"/>
              </a:ext>
            </a:extLst>
          </p:cNvPr>
          <p:cNvSpPr/>
          <p:nvPr/>
        </p:nvSpPr>
        <p:spPr>
          <a:xfrm>
            <a:off x="6372200" y="2993448"/>
            <a:ext cx="2880320" cy="2773704"/>
          </a:xfrm>
          <a:prstGeom prst="star7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0F82B64-B147-49BF-9087-2CE7B8778D89}"/>
              </a:ext>
            </a:extLst>
          </p:cNvPr>
          <p:cNvSpPr txBox="1"/>
          <p:nvPr/>
        </p:nvSpPr>
        <p:spPr>
          <a:xfrm>
            <a:off x="6819359" y="3414827"/>
            <a:ext cx="21355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err="1" smtClean="0"/>
              <a:t>Cwestiwn</a:t>
            </a:r>
            <a:r>
              <a:rPr lang="en-GB" b="1" u="sng" dirty="0" smtClean="0"/>
              <a:t> </a:t>
            </a:r>
            <a:r>
              <a:rPr lang="en-GB" b="1" u="sng" dirty="0" err="1" smtClean="0"/>
              <a:t>Allweddol</a:t>
            </a:r>
            <a:endParaRPr lang="en-GB" b="1" u="sng" dirty="0"/>
          </a:p>
          <a:p>
            <a:pPr algn="ctr"/>
            <a:r>
              <a:rPr lang="en-GB" b="1" dirty="0" smtClean="0"/>
              <a:t>A </a:t>
            </a:r>
            <a:r>
              <a:rPr lang="en-GB" b="1" dirty="0" err="1" smtClean="0"/>
              <a:t>yw’r</a:t>
            </a:r>
            <a:r>
              <a:rPr lang="en-GB" b="1" dirty="0" smtClean="0"/>
              <a:t> </a:t>
            </a:r>
            <a:r>
              <a:rPr lang="en-GB" b="1" dirty="0" err="1" smtClean="0"/>
              <a:t>weithgaredd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addas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gyfer</a:t>
            </a:r>
            <a:r>
              <a:rPr lang="en-GB" b="1" dirty="0" smtClean="0"/>
              <a:t> </a:t>
            </a:r>
            <a:r>
              <a:rPr lang="en-GB" b="1" dirty="0" err="1" smtClean="0"/>
              <a:t>Saesneg</a:t>
            </a:r>
            <a:r>
              <a:rPr lang="en-GB" b="1" dirty="0" smtClean="0"/>
              <a:t> a/</a:t>
            </a:r>
            <a:r>
              <a:rPr lang="en-GB" b="1" dirty="0" err="1" smtClean="0"/>
              <a:t>neu</a:t>
            </a:r>
            <a:r>
              <a:rPr lang="en-GB" b="1" dirty="0" smtClean="0"/>
              <a:t> </a:t>
            </a:r>
            <a:r>
              <a:rPr lang="en-GB" b="1" dirty="0" err="1" smtClean="0"/>
              <a:t>Cymraeg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195736" y="548680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Lefel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Gair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580112" y="681334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Lefel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Brawddeg</a:t>
            </a:r>
            <a:endParaRPr lang="en-GB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707489" y="4518086"/>
            <a:ext cx="2764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Lefel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GB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Testun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018171" y="483650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Traws-gwricwlaidd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312921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1580</TotalTime>
  <Words>258</Words>
  <Application>Microsoft Office PowerPoint</Application>
  <PresentationFormat>On-screen Show (4:3)</PresentationFormat>
  <Paragraphs>88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Myriad Pro</vt:lpstr>
      <vt:lpstr>NTPreCursive</vt:lpstr>
      <vt:lpstr>Times New Roman</vt:lpstr>
      <vt:lpstr>Wingdings</vt:lpstr>
      <vt:lpstr>20140311PresentationUWTSDTemplate</vt:lpstr>
      <vt:lpstr>Addysgu Saesneg Defnyddio Llythrennedd Plant yn y Dosbarth 2</vt:lpstr>
      <vt:lpstr>Nodau’r Sesiwn</vt:lpstr>
      <vt:lpstr>Should children keep animals  as pets? </vt:lpstr>
      <vt:lpstr>Lefel testun, brawddeg neu gair?</vt:lpstr>
      <vt:lpstr>PowerPoint Presentation</vt:lpstr>
      <vt:lpstr>PowerPoint Presentation</vt:lpstr>
      <vt:lpstr>PowerPoint Presentation</vt:lpstr>
      <vt:lpstr>Gramadeg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Helen A Griffiths</cp:lastModifiedBy>
  <cp:revision>315</cp:revision>
  <cp:lastPrinted>2017-11-21T12:19:46Z</cp:lastPrinted>
  <dcterms:created xsi:type="dcterms:W3CDTF">2015-04-14T15:21:28Z</dcterms:created>
  <dcterms:modified xsi:type="dcterms:W3CDTF">2018-10-30T00:48:58Z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