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30"/>
  </p:notesMasterIdLst>
  <p:sldIdLst>
    <p:sldId id="256" r:id="rId2"/>
    <p:sldId id="257" r:id="rId3"/>
    <p:sldId id="266" r:id="rId4"/>
    <p:sldId id="267" r:id="rId5"/>
    <p:sldId id="268" r:id="rId6"/>
    <p:sldId id="261" r:id="rId7"/>
    <p:sldId id="271" r:id="rId8"/>
    <p:sldId id="279" r:id="rId9"/>
    <p:sldId id="280" r:id="rId10"/>
    <p:sldId id="281" r:id="rId11"/>
    <p:sldId id="291" r:id="rId12"/>
    <p:sldId id="296" r:id="rId13"/>
    <p:sldId id="302" r:id="rId14"/>
    <p:sldId id="297" r:id="rId15"/>
    <p:sldId id="298" r:id="rId16"/>
    <p:sldId id="299" r:id="rId17"/>
    <p:sldId id="300" r:id="rId18"/>
    <p:sldId id="301" r:id="rId19"/>
    <p:sldId id="303" r:id="rId20"/>
    <p:sldId id="285" r:id="rId21"/>
    <p:sldId id="304" r:id="rId22"/>
    <p:sldId id="270" r:id="rId23"/>
    <p:sldId id="276" r:id="rId24"/>
    <p:sldId id="273" r:id="rId25"/>
    <p:sldId id="274" r:id="rId26"/>
    <p:sldId id="264" r:id="rId27"/>
    <p:sldId id="265" r:id="rId28"/>
    <p:sldId id="27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97"/>
    <p:restoredTop sz="85000" autoAdjust="0"/>
  </p:normalViewPr>
  <p:slideViewPr>
    <p:cSldViewPr snapToGrid="0" snapToObjects="1">
      <p:cViewPr>
        <p:scale>
          <a:sx n="64" d="100"/>
          <a:sy n="64" d="100"/>
        </p:scale>
        <p:origin x="3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13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480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0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trafodaeth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ysgrifennu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‘post-it’ note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wal</a:t>
            </a:r>
            <a:r>
              <a:rPr lang="en-US" baseline="0" dirty="0"/>
              <a:t>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trafod</a:t>
            </a:r>
            <a:r>
              <a:rPr lang="en-US" baseline="0" dirty="0"/>
              <a:t> </a:t>
            </a:r>
            <a:r>
              <a:rPr lang="en-US" baseline="0" dirty="0" err="1"/>
              <a:t>ambell</a:t>
            </a:r>
            <a:r>
              <a:rPr lang="en-US" baseline="0" dirty="0"/>
              <a:t> un </a:t>
            </a:r>
            <a:r>
              <a:rPr lang="en-US" baseline="0" dirty="0" err="1"/>
              <a:t>ohonyn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nes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(</a:t>
            </a:r>
            <a:r>
              <a:rPr lang="en-US" baseline="0" dirty="0" err="1"/>
              <a:t>gweler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20)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3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9438C7DB-2E8D-F040-AD20-810A0FB78856}" type="slidenum">
              <a:rPr lang="en-GB" sz="1200"/>
              <a:pPr eaLnBrk="1" hangingPunct="1"/>
              <a:t>8</a:t>
            </a:fld>
            <a:endParaRPr lang="en-GB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Symud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ymlaen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esbonio</a:t>
            </a:r>
            <a:r>
              <a:rPr lang="en-GB" baseline="0" dirty="0">
                <a:latin typeface="Times New Roman" charset="0"/>
                <a:cs typeface="Times New Roman" charset="0"/>
              </a:rPr>
              <a:t> bod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deulu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elwir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‘Indo-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Ewropeaidd</a:t>
            </a:r>
            <a:r>
              <a:rPr lang="en-GB" baseline="0" dirty="0">
                <a:latin typeface="Times New Roman" charset="0"/>
                <a:cs typeface="Times New Roman" charset="0"/>
              </a:rPr>
              <a:t>’. Y “fam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”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mynnir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“proto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Ewropëg</a:t>
            </a:r>
            <a:r>
              <a:rPr lang="en-GB" baseline="0" dirty="0">
                <a:latin typeface="Times New Roman" charset="0"/>
                <a:cs typeface="Times New Roman" charset="0"/>
              </a:rPr>
              <a:t>’ ac felly bod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gennym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frodyr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chwiorydd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ieithyddol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</a:t>
            </a:r>
            <a:r>
              <a:rPr lang="en-GB" baseline="0" dirty="0">
                <a:latin typeface="Times New Roman" charset="0"/>
                <a:cs typeface="Times New Roman" charset="0"/>
              </a:rPr>
              <a:t> draws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‘proto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indo-european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goroesi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ond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academwyr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tybio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o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tarddodd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oll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allwn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brofi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Gweler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sleid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nesaf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459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200"/>
              <a:pPr eaLnBrk="1" hangingPunct="1"/>
              <a:t>9</a:t>
            </a:fld>
            <a:endParaRPr lang="en-GB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</a:t>
            </a:r>
            <a:r>
              <a:rPr lang="en-GB" baseline="0" dirty="0">
                <a:latin typeface="Times New Roman" charset="0"/>
                <a:cs typeface="Times New Roman" charset="0"/>
              </a:rPr>
              <a:t>yn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?</a:t>
            </a: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SBAENEG    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ho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-ben       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byoo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-dah    vi-da</a:t>
            </a: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LLADIN you-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enis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   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widwa</a:t>
            </a:r>
            <a:endParaRPr lang="en-GB" baseline="0" dirty="0" smtClean="0">
              <a:latin typeface="Times New Roman" charset="0"/>
              <a:cs typeface="Times New Roman" charset="0"/>
            </a:endParaRP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ALMAENEG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Drai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  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Vit-ve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 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Iwng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2132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>
              <a:defRPr/>
            </a:pPr>
            <a:fld id="{23D64227-9AA4-D243-AAAC-6B85DB3817F6}" type="slidenum">
              <a:rPr lang="en-GB" sz="1200" smtClean="0"/>
              <a:pPr eaLnBrk="1" hangingPunct="1">
                <a:defRPr/>
              </a:pPr>
              <a:t>10</a:t>
            </a:fld>
            <a:endParaRPr lang="en-GB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cyfle</a:t>
            </a:r>
            <a:r>
              <a:rPr lang="en-GB" dirty="0">
                <a:latin typeface="Times New Roman" charset="0"/>
                <a:cs typeface="Times New Roman" charset="0"/>
              </a:rPr>
              <a:t> fan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waredu’r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gred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harddel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gan</a:t>
            </a:r>
            <a:r>
              <a:rPr lang="en-GB" baseline="0" dirty="0">
                <a:latin typeface="Times New Roman" charset="0"/>
                <a:cs typeface="Times New Roman" charset="0"/>
              </a:rPr>
              <a:t> rai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fod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</a:t>
            </a:r>
            <a:r>
              <a:rPr lang="en-GB" baseline="0" dirty="0">
                <a:latin typeface="Times New Roman" charset="0"/>
                <a:cs typeface="Times New Roman" charset="0"/>
              </a:rPr>
              <a:t> ‘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ayyb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rhywsut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fenthyciad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Saesneg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felly’n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cadarnhau’r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rhagfarn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’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dlawd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rhywbeth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sy’n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esblygu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hyd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naturiol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datblygu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berthynas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â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eraill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Bathwyd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nifer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deillio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Lladin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ymweliad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Rhufeiniaid</a:t>
            </a:r>
            <a:r>
              <a:rPr lang="en-GB" dirty="0">
                <a:latin typeface="Times New Roman" charset="0"/>
                <a:cs typeface="Times New Roman" charset="0"/>
              </a:rPr>
              <a:t>, a </a:t>
            </a:r>
            <a:r>
              <a:rPr lang="en-GB" dirty="0" err="1">
                <a:latin typeface="Times New Roman" charset="0"/>
                <a:cs typeface="Times New Roman" charset="0"/>
              </a:rPr>
              <a:t>rhai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oherwydd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Lladin</a:t>
            </a:r>
            <a:r>
              <a:rPr lang="en-GB" dirty="0">
                <a:latin typeface="Times New Roman" charset="0"/>
                <a:cs typeface="Times New Roman" charset="0"/>
              </a:rPr>
              <a:t> (a </a:t>
            </a:r>
            <a:r>
              <a:rPr lang="en-GB" dirty="0" err="1">
                <a:latin typeface="Times New Roman" charset="0"/>
                <a:cs typeface="Times New Roman" charset="0"/>
              </a:rPr>
              <a:t>Groeg</a:t>
            </a:r>
            <a:r>
              <a:rPr lang="en-GB" dirty="0">
                <a:latin typeface="Times New Roman" charset="0"/>
                <a:cs typeface="Times New Roman" charset="0"/>
              </a:rPr>
              <a:t>) </a:t>
            </a:r>
            <a:r>
              <a:rPr lang="en-GB" dirty="0" err="1">
                <a:latin typeface="Times New Roman" charset="0"/>
                <a:cs typeface="Times New Roman" charset="0"/>
              </a:rPr>
              <a:t>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iaith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dysg</a:t>
            </a:r>
            <a:r>
              <a:rPr lang="en-GB" dirty="0">
                <a:latin typeface="Times New Roman" charset="0"/>
                <a:cs typeface="Times New Roman" charset="0"/>
              </a:rPr>
              <a:t>. </a:t>
            </a:r>
            <a:r>
              <a:rPr lang="en-GB" dirty="0" err="1">
                <a:latin typeface="Times New Roman" charset="0"/>
                <a:cs typeface="Times New Roman" charset="0"/>
              </a:rPr>
              <a:t>M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digwydd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heddiw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ydych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chi’n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gallu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meddwl</a:t>
            </a:r>
            <a:r>
              <a:rPr lang="en-GB" baseline="0" dirty="0">
                <a:latin typeface="Times New Roman" charset="0"/>
                <a:cs typeface="Times New Roman" charset="0"/>
              </a:rPr>
              <a:t> 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dermau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modern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arall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Tecstio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)</a:t>
            </a:r>
          </a:p>
          <a:p>
            <a:pPr eaLnBrk="1" hangingPunct="1">
              <a:defRPr/>
            </a:pPr>
            <a:r>
              <a:rPr lang="en-GB" baseline="0" dirty="0" err="1" smtClean="0">
                <a:latin typeface="Times New Roman" charset="0"/>
                <a:cs typeface="Times New Roman" charset="0"/>
              </a:rPr>
              <a:t>Ffon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–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phon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-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greek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and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latin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root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eg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phonetic, telephone, phonograph, phoneme, microphone</a:t>
            </a:r>
          </a:p>
          <a:p>
            <a:pPr eaLnBrk="1" hangingPunct="1">
              <a:defRPr/>
            </a:pPr>
            <a:r>
              <a:rPr lang="en-GB" baseline="0" dirty="0" smtClean="0">
                <a:latin typeface="Times New Roman" charset="0"/>
                <a:cs typeface="Times New Roman" charset="0"/>
              </a:rPr>
              <a:t>Text – 16</a:t>
            </a:r>
            <a:r>
              <a:rPr lang="en-GB" baseline="30000" dirty="0" smtClean="0">
                <a:latin typeface="Times New Roman" charset="0"/>
                <a:cs typeface="Times New Roman" charset="0"/>
              </a:rPr>
              <a:t>th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century ‘to write in text letters’ – large writing used by clerks in the text of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nbody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of manuscripts</a:t>
            </a:r>
          </a:p>
          <a:p>
            <a:pPr eaLnBrk="1" hangingPunct="1">
              <a:defRPr/>
            </a:pPr>
            <a:r>
              <a:rPr lang="en-GB" baseline="0" dirty="0" err="1" smtClean="0">
                <a:latin typeface="Times New Roman" charset="0"/>
                <a:cs typeface="Times New Roman" charset="0"/>
              </a:rPr>
              <a:t>Beibl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– 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biblio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(</a:t>
            </a:r>
            <a:r>
              <a:rPr lang="en-GB" baseline="0" dirty="0" err="1" smtClean="0">
                <a:latin typeface="Times New Roman" charset="0"/>
                <a:cs typeface="Times New Roman" charset="0"/>
              </a:rPr>
              <a:t>Groeg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)</a:t>
            </a:r>
          </a:p>
          <a:p>
            <a:pPr eaLnBrk="1" hangingPunct="1">
              <a:defRPr/>
            </a:pPr>
            <a:endParaRPr lang="en-GB" baseline="0" dirty="0" smtClean="0">
              <a:latin typeface="Times New Roman" charset="0"/>
              <a:cs typeface="Times New Roman" charset="0"/>
            </a:endParaRPr>
          </a:p>
          <a:p>
            <a:pPr eaLnBrk="1" hangingPunct="1">
              <a:defRPr/>
            </a:pPr>
            <a:endParaRPr lang="en-GB" baseline="0" dirty="0" smtClean="0">
              <a:latin typeface="Times New Roman" charset="0"/>
              <a:cs typeface="Times New Roman" charset="0"/>
            </a:endParaRPr>
          </a:p>
          <a:p>
            <a:pPr eaLnBrk="1" hangingPunct="1">
              <a:defRPr/>
            </a:pPr>
            <a:endParaRPr lang="en-GB" baseline="0" dirty="0" smtClean="0">
              <a:latin typeface="Times New Roman" charset="0"/>
              <a:cs typeface="Times New Roman" charset="0"/>
            </a:endParaRPr>
          </a:p>
          <a:p>
            <a:pPr eaLnBrk="1" hangingPunct="1">
              <a:defRPr/>
            </a:pPr>
            <a:endParaRPr lang="en-GB" baseline="0" dirty="0" smtClean="0">
              <a:latin typeface="Times New Roman" charset="0"/>
              <a:cs typeface="Times New Roman" charset="0"/>
            </a:endParaRPr>
          </a:p>
          <a:p>
            <a:pPr eaLnBrk="1" hangingPunct="1">
              <a:defRPr/>
            </a:pPr>
            <a:r>
              <a:rPr lang="en-GB" baseline="0" dirty="0" err="1" smtClean="0">
                <a:latin typeface="Times New Roman" charset="0"/>
                <a:cs typeface="Times New Roman" charset="0"/>
              </a:rPr>
              <a:t>Tecstio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285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un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am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mr-IN" dirty="0"/>
              <a:t>…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enwau</a:t>
            </a:r>
            <a:r>
              <a:rPr lang="en-GB" baseline="0" dirty="0"/>
              <a:t> ‘</a:t>
            </a:r>
            <a:r>
              <a:rPr lang="en-GB" baseline="0" dirty="0" err="1"/>
              <a:t>Cymreig</a:t>
            </a:r>
            <a:r>
              <a:rPr lang="en-GB" baseline="0" dirty="0"/>
              <a:t>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dod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(</a:t>
            </a:r>
            <a:r>
              <a:rPr lang="en-GB" baseline="0" dirty="0" err="1"/>
              <a:t>neu</a:t>
            </a:r>
            <a:r>
              <a:rPr lang="en-GB" baseline="0" dirty="0"/>
              <a:t> ‘vice versa’!). </a:t>
            </a:r>
            <a:r>
              <a:rPr lang="en-GB" baseline="0" dirty="0" err="1"/>
              <a:t>Oes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gwybod</a:t>
            </a:r>
            <a:r>
              <a:rPr lang="en-GB" baseline="0" dirty="0"/>
              <a:t> o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daw’r</a:t>
            </a:r>
            <a:r>
              <a:rPr lang="en-GB" baseline="0" dirty="0"/>
              <a:t> </a:t>
            </a:r>
            <a:r>
              <a:rPr lang="en-GB" baseline="0" dirty="0" err="1"/>
              <a:t>enw</a:t>
            </a:r>
            <a:r>
              <a:rPr lang="en-GB" baseline="0" dirty="0"/>
              <a:t> </a:t>
            </a:r>
            <a:r>
              <a:rPr lang="en-GB" baseline="0" dirty="0" err="1"/>
              <a:t>Siwan</a:t>
            </a:r>
            <a:r>
              <a:rPr lang="en-GB" baseline="0" dirty="0"/>
              <a:t>? (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‘Joan’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a </a:t>
            </a:r>
            <a:r>
              <a:rPr lang="en-GB" baseline="0" dirty="0" err="1"/>
              <a:t>Ffrangeg</a:t>
            </a:r>
            <a:r>
              <a:rPr lang="en-GB" baseline="0" dirty="0"/>
              <a:t>).  </a:t>
            </a:r>
            <a:r>
              <a:rPr lang="en-GB" baseline="0" dirty="0" err="1"/>
              <a:t>Gwneud</a:t>
            </a:r>
            <a:r>
              <a:rPr lang="en-GB" baseline="0" dirty="0"/>
              <a:t> y </a:t>
            </a:r>
            <a:r>
              <a:rPr lang="en-GB" baseline="0" dirty="0" err="1"/>
              <a:t>pwynt</a:t>
            </a:r>
            <a:r>
              <a:rPr lang="en-GB" baseline="0" dirty="0"/>
              <a:t> bod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o hyd.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678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dwr</a:t>
            </a:r>
            <a:r>
              <a:rPr lang="en-US" dirty="0"/>
              <a:t>?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bwysig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barhad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hil</a:t>
            </a:r>
            <a:r>
              <a:rPr lang="en-US" baseline="0" dirty="0"/>
              <a:t> </a:t>
            </a:r>
            <a:r>
              <a:rPr lang="en-US" baseline="0" dirty="0" err="1"/>
              <a:t>ddynol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rydych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gweld</a:t>
            </a:r>
            <a:r>
              <a:rPr lang="en-US" baseline="0" dirty="0"/>
              <a:t>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amrywiadau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a </a:t>
            </a:r>
            <a:r>
              <a:rPr lang="en-US" baseline="0" dirty="0" err="1"/>
              <a:t>sut</a:t>
            </a:r>
            <a:r>
              <a:rPr lang="en-US" baseline="0" dirty="0"/>
              <a:t>  y </a:t>
            </a:r>
            <a:r>
              <a:rPr lang="en-US" baseline="0" dirty="0" err="1"/>
              <a:t>maent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perthyn</a:t>
            </a:r>
            <a:r>
              <a:rPr lang="en-US" baseline="0" dirty="0"/>
              <a:t> </a:t>
            </a:r>
            <a:r>
              <a:rPr lang="en-US" baseline="0" dirty="0" err="1"/>
              <a:t>i’w</a:t>
            </a:r>
            <a:r>
              <a:rPr lang="en-US" baseline="0" dirty="0"/>
              <a:t> </a:t>
            </a:r>
            <a:r>
              <a:rPr lang="en-US" baseline="0" dirty="0" err="1"/>
              <a:t>gilydd</a:t>
            </a:r>
            <a:r>
              <a:rPr lang="en-US" baseline="0" dirty="0"/>
              <a:t>. </a:t>
            </a:r>
            <a:r>
              <a:rPr lang="en-US" baseline="0" dirty="0" err="1"/>
              <a:t>Noder</a:t>
            </a:r>
            <a:r>
              <a:rPr lang="en-US" baseline="0" dirty="0"/>
              <a:t> y </a:t>
            </a:r>
            <a:r>
              <a:rPr lang="en-US" baseline="0" dirty="0" err="1"/>
              <a:t>tebygrwydd</a:t>
            </a:r>
            <a:r>
              <a:rPr lang="en-US" baseline="0" dirty="0"/>
              <a:t> </a:t>
            </a:r>
            <a:r>
              <a:rPr lang="en-US" baseline="0" dirty="0" err="1"/>
              <a:t>rhwng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Celtaidd</a:t>
            </a:r>
            <a:r>
              <a:rPr lang="mr-IN" baseline="0" dirty="0"/>
              <a:t>…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036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3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dramor</a:t>
            </a:r>
            <a:r>
              <a:rPr lang="en-US" baseline="0" dirty="0"/>
              <a:t> (</a:t>
            </a:r>
            <a:r>
              <a:rPr lang="en-US" baseline="0" dirty="0" err="1"/>
              <a:t>Ffrangeg</a:t>
            </a:r>
            <a:r>
              <a:rPr lang="en-US" baseline="0" dirty="0"/>
              <a:t> / </a:t>
            </a:r>
            <a:r>
              <a:rPr lang="en-US" baseline="0" dirty="0" err="1"/>
              <a:t>Sbaeneg</a:t>
            </a:r>
            <a:r>
              <a:rPr lang="en-US" baseline="0" dirty="0"/>
              <a:t> / </a:t>
            </a:r>
            <a:r>
              <a:rPr lang="en-US" baseline="0" dirty="0" err="1"/>
              <a:t>Almaeneg</a:t>
            </a:r>
            <a:r>
              <a:rPr lang="en-US" baseline="0" dirty="0"/>
              <a:t>), ac </a:t>
            </a:r>
            <a:r>
              <a:rPr lang="en-US" baseline="0" dirty="0" err="1"/>
              <a:t>yna’r</a:t>
            </a:r>
            <a:r>
              <a:rPr lang="en-US" baseline="0" dirty="0"/>
              <a:t>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. Mae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printio</a:t>
            </a:r>
            <a:r>
              <a:rPr lang="en-US" baseline="0" dirty="0"/>
              <a:t> </a:t>
            </a:r>
            <a:r>
              <a:rPr lang="en-US" baseline="0" dirty="0" err="1"/>
              <a:t>fel</a:t>
            </a:r>
            <a:r>
              <a:rPr lang="en-US" baseline="0" dirty="0"/>
              <a:t> </a:t>
            </a:r>
            <a:r>
              <a:rPr lang="en-US" baseline="0" dirty="0" err="1"/>
              <a:t>taflenni</a:t>
            </a:r>
            <a:r>
              <a:rPr lang="en-US" baseline="0" dirty="0"/>
              <a:t> </a:t>
            </a:r>
            <a:r>
              <a:rPr lang="en-US" baseline="0" dirty="0" err="1"/>
              <a:t>unigol</a:t>
            </a:r>
            <a:r>
              <a:rPr lang="en-US" baseline="0" dirty="0"/>
              <a:t>,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dosbarthu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3 </a:t>
            </a:r>
            <a:r>
              <a:rPr lang="en-US" baseline="0" dirty="0" err="1"/>
              <a:t>grwp</a:t>
            </a:r>
            <a:r>
              <a:rPr lang="en-US" baseline="0" dirty="0"/>
              <a:t> (</a:t>
            </a:r>
            <a:r>
              <a:rPr lang="en-US" baseline="0" dirty="0" err="1"/>
              <a:t>neu</a:t>
            </a:r>
            <a:r>
              <a:rPr lang="en-US" baseline="0" dirty="0"/>
              <a:t> </a:t>
            </a:r>
            <a:r>
              <a:rPr lang="en-US" baseline="0" dirty="0" err="1"/>
              <a:t>gellid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copi</a:t>
            </a:r>
            <a:r>
              <a:rPr lang="en-US" baseline="0" dirty="0"/>
              <a:t> a </a:t>
            </a:r>
            <a:r>
              <a:rPr lang="en-US" baseline="0" dirty="0" err="1"/>
              <a:t>chael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), a </a:t>
            </a:r>
            <a:r>
              <a:rPr lang="en-US" baseline="0" dirty="0" err="1"/>
              <a:t>hefyd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taflen</a:t>
            </a:r>
            <a:r>
              <a:rPr lang="en-US" baseline="0" dirty="0"/>
              <a:t> ‘</a:t>
            </a:r>
            <a:r>
              <a:rPr lang="en-US" baseline="0" dirty="0" err="1"/>
              <a:t>saith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’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sydd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18. </a:t>
            </a:r>
            <a:r>
              <a:rPr lang="en-US" baseline="0" dirty="0" err="1"/>
              <a:t>Bwriad</a:t>
            </a:r>
            <a:r>
              <a:rPr lang="en-US" baseline="0" dirty="0"/>
              <a:t> y </a:t>
            </a:r>
            <a:r>
              <a:rPr lang="en-US" baseline="0" dirty="0" err="1"/>
              <a:t>dasg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ateb</a:t>
            </a:r>
            <a:r>
              <a:rPr lang="en-US" baseline="0" dirty="0"/>
              <a:t> </a:t>
            </a:r>
            <a:r>
              <a:rPr lang="en-US" baseline="0" dirty="0" err="1"/>
              <a:t>nifer</a:t>
            </a:r>
            <a:r>
              <a:rPr lang="en-US" baseline="0" dirty="0"/>
              <a:t> </a:t>
            </a:r>
            <a:r>
              <a:rPr lang="en-US" baseline="0" dirty="0" err="1"/>
              <a:t>fawr</a:t>
            </a:r>
            <a:r>
              <a:rPr lang="en-US" baseline="0" dirty="0"/>
              <a:t> </a:t>
            </a:r>
            <a:r>
              <a:rPr lang="en-US" baseline="0" dirty="0" err="1"/>
              <a:t>o’r</a:t>
            </a:r>
            <a:r>
              <a:rPr lang="en-US" baseline="0" dirty="0"/>
              <a:t> </a:t>
            </a:r>
            <a:r>
              <a:rPr lang="en-US" baseline="0" dirty="0" err="1"/>
              <a:t>cwestiynau</a:t>
            </a:r>
            <a:r>
              <a:rPr lang="en-US" baseline="0" dirty="0"/>
              <a:t> </a:t>
            </a:r>
            <a:r>
              <a:rPr lang="en-US" baseline="0" dirty="0" err="1"/>
              <a:t>heb</a:t>
            </a:r>
            <a:r>
              <a:rPr lang="en-US" baseline="0" dirty="0"/>
              <a:t> </a:t>
            </a:r>
            <a:r>
              <a:rPr lang="en-US" baseline="0" dirty="0" err="1"/>
              <a:t>ddeall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.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oes</a:t>
            </a:r>
            <a:r>
              <a:rPr lang="en-US" baseline="0" dirty="0"/>
              <a:t> </a:t>
            </a:r>
            <a:r>
              <a:rPr lang="en-US" baseline="0" dirty="0" err="1"/>
              <a:t>angen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na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! Y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anoddaf</a:t>
            </a:r>
            <a:r>
              <a:rPr lang="en-US" baseline="0" dirty="0"/>
              <a:t>, ac o </a:t>
            </a:r>
            <a:r>
              <a:rPr lang="en-US" baseline="0" dirty="0" err="1"/>
              <a:t>bosib</a:t>
            </a:r>
            <a:r>
              <a:rPr lang="en-US" baseline="0" dirty="0"/>
              <a:t> </a:t>
            </a:r>
            <a:r>
              <a:rPr lang="en-US" baseline="0" dirty="0" err="1"/>
              <a:t>dylid</a:t>
            </a:r>
            <a:r>
              <a:rPr lang="en-US" baseline="0" dirty="0"/>
              <a:t> </a:t>
            </a:r>
            <a:r>
              <a:rPr lang="en-US" baseline="0" dirty="0" err="1"/>
              <a:t>rhoi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myfyrwyr</a:t>
            </a:r>
            <a:r>
              <a:rPr lang="en-US" baseline="0" dirty="0"/>
              <a:t> </a:t>
            </a:r>
            <a:r>
              <a:rPr lang="en-US" baseline="0" dirty="0" err="1"/>
              <a:t>rheiny</a:t>
            </a:r>
            <a:r>
              <a:rPr lang="en-US" baseline="0" dirty="0"/>
              <a:t> </a:t>
            </a:r>
            <a:r>
              <a:rPr lang="en-US" baseline="0" dirty="0" err="1"/>
              <a:t>sy’n</a:t>
            </a:r>
            <a:r>
              <a:rPr lang="en-US" baseline="0" dirty="0"/>
              <a:t> </a:t>
            </a:r>
            <a:r>
              <a:rPr lang="en-US" baseline="0" dirty="0" err="1"/>
              <a:t>astudio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tramor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hiaith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! </a:t>
            </a:r>
            <a:br>
              <a:rPr lang="en-US" baseline="0" dirty="0"/>
            </a:br>
            <a:r>
              <a:rPr lang="en-US" baseline="0" dirty="0"/>
              <a:t>Y nod fan </a:t>
            </a:r>
            <a:r>
              <a:rPr lang="en-US" baseline="0" dirty="0" err="1"/>
              <a:t>hyn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ceisio</a:t>
            </a:r>
            <a:r>
              <a:rPr lang="en-US" baseline="0" dirty="0"/>
              <a:t> </a:t>
            </a:r>
            <a:r>
              <a:rPr lang="en-US" baseline="0" dirty="0" err="1"/>
              <a:t>datblygu</a:t>
            </a:r>
            <a:r>
              <a:rPr lang="en-US" baseline="0" dirty="0"/>
              <a:t> </a:t>
            </a:r>
            <a:r>
              <a:rPr lang="en-US" baseline="0" dirty="0" err="1"/>
              <a:t>ymagwedd</a:t>
            </a:r>
            <a:r>
              <a:rPr lang="en-US" baseline="0" dirty="0"/>
              <a:t> ’</a:t>
            </a:r>
            <a:r>
              <a:rPr lang="en-US" baseline="0" dirty="0" err="1"/>
              <a:t>amlieithog</a:t>
            </a:r>
            <a:r>
              <a:rPr lang="en-US" baseline="0" dirty="0"/>
              <a:t>’ </a:t>
            </a:r>
            <a:r>
              <a:rPr lang="en-US" baseline="0" dirty="0" err="1"/>
              <a:t>lle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‘</a:t>
            </a:r>
            <a:r>
              <a:rPr lang="en-US" dirty="0" err="1"/>
              <a:t>dirnad</a:t>
            </a:r>
            <a:r>
              <a:rPr lang="en-US" dirty="0"/>
              <a:t>’ ac ‘</a:t>
            </a:r>
            <a:r>
              <a:rPr lang="en-US" dirty="0" err="1"/>
              <a:t>amgyffred</a:t>
            </a:r>
            <a:r>
              <a:rPr lang="en-US" dirty="0"/>
              <a:t>’ </a:t>
            </a:r>
            <a:r>
              <a:rPr lang="en-US" dirty="0" err="1"/>
              <a:t>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cyd-destun</a:t>
            </a:r>
            <a:r>
              <a:rPr lang="en-US" dirty="0"/>
              <a:t> ac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nghrombil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ayyb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ystyr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021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747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768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118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4478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546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255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ydych</a:t>
            </a:r>
            <a:r>
              <a:rPr lang="en-US" baseline="0" dirty="0"/>
              <a:t> chi </a:t>
            </a:r>
            <a:r>
              <a:rPr lang="en-US" baseline="0" dirty="0" err="1"/>
              <a:t>eisiau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gallwch</a:t>
            </a:r>
            <a:r>
              <a:rPr lang="en-US" baseline="0" dirty="0"/>
              <a:t> </a:t>
            </a:r>
            <a:r>
              <a:rPr lang="en-US" baseline="0" dirty="0" err="1"/>
              <a:t>gyfeirio</a:t>
            </a:r>
            <a:r>
              <a:rPr lang="en-US" baseline="0" dirty="0"/>
              <a:t> </a:t>
            </a:r>
            <a:r>
              <a:rPr lang="en-US" baseline="0" dirty="0" err="1"/>
              <a:t>nôl</a:t>
            </a:r>
            <a:r>
              <a:rPr lang="en-US" baseline="0" dirty="0"/>
              <a:t> at y </a:t>
            </a:r>
            <a:r>
              <a:rPr lang="en-US" baseline="0" dirty="0" err="1"/>
              <a:t>sleid</a:t>
            </a:r>
            <a:r>
              <a:rPr lang="en-US" baseline="0" dirty="0"/>
              <a:t> am y </a:t>
            </a:r>
            <a:r>
              <a:rPr lang="en-US" baseline="0" dirty="0" err="1"/>
              <a:t>Dwr</a:t>
            </a:r>
            <a:r>
              <a:rPr lang="en-US" baseline="0" dirty="0"/>
              <a:t> a </a:t>
            </a:r>
            <a:r>
              <a:rPr lang="en-US" baseline="0" dirty="0" err="1"/>
              <a:t>dangos</a:t>
            </a:r>
            <a:r>
              <a:rPr lang="en-US" baseline="0" dirty="0"/>
              <a:t> bod y </a:t>
            </a:r>
            <a:r>
              <a:rPr lang="en-US" baseline="0" dirty="0" err="1"/>
              <a:t>geiriau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aros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debyg</a:t>
            </a:r>
            <a:r>
              <a:rPr lang="en-US" baseline="0" dirty="0"/>
              <a:t> </a:t>
            </a:r>
            <a:r>
              <a:rPr lang="en-US" baseline="0" dirty="0" err="1"/>
              <a:t>ond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cyfnewid</a:t>
            </a:r>
            <a:r>
              <a:rPr lang="en-US" baseline="0" dirty="0"/>
              <a:t> </a:t>
            </a:r>
            <a:r>
              <a:rPr lang="en-US" baseline="0" dirty="0" err="1"/>
              <a:t>llythyren</a:t>
            </a:r>
            <a:r>
              <a:rPr lang="en-US" baseline="0" dirty="0"/>
              <a:t> V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mynd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W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enghraifft</a:t>
            </a:r>
            <a:r>
              <a:rPr lang="en-US" baseline="0" dirty="0"/>
              <a:t>. </a:t>
            </a:r>
            <a:r>
              <a:rPr lang="en-US" baseline="0" dirty="0" err="1"/>
              <a:t>Enw’r</a:t>
            </a:r>
            <a:r>
              <a:rPr lang="en-US" baseline="0" dirty="0"/>
              <a:t> broses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’mutations’ / </a:t>
            </a:r>
            <a:r>
              <a:rPr lang="en-US" baseline="0" dirty="0" err="1"/>
              <a:t>treigladau</a:t>
            </a:r>
            <a:r>
              <a:rPr lang="en-US" baseline="0" dirty="0"/>
              <a:t> </a:t>
            </a:r>
            <a:r>
              <a:rPr lang="mr-IN" baseline="0" dirty="0"/>
              <a:t>…</a:t>
            </a:r>
            <a:r>
              <a:rPr lang="en-GB" baseline="0" dirty="0"/>
              <a:t> ac </a:t>
            </a:r>
            <a:r>
              <a:rPr lang="en-GB" baseline="0" dirty="0" err="1"/>
              <a:t>mae</a:t>
            </a:r>
            <a:r>
              <a:rPr lang="en-GB" baseline="0" dirty="0"/>
              <a:t> 9 </a:t>
            </a:r>
            <a:r>
              <a:rPr lang="en-GB" baseline="0" dirty="0" err="1"/>
              <a:t>llythyren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mynd</a:t>
            </a:r>
            <a:r>
              <a:rPr lang="en-GB" baseline="0" dirty="0"/>
              <a:t> </a:t>
            </a:r>
            <a:r>
              <a:rPr lang="en-GB" baseline="0" dirty="0" err="1"/>
              <a:t>drwy’r</a:t>
            </a:r>
            <a:r>
              <a:rPr lang="en-GB" baseline="0" dirty="0"/>
              <a:t> broses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Gymraeg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Dyma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ydych</a:t>
            </a:r>
            <a:r>
              <a:rPr lang="en-GB" baseline="0" dirty="0"/>
              <a:t> </a:t>
            </a:r>
            <a:r>
              <a:rPr lang="en-GB" baseline="0" dirty="0" err="1"/>
              <a:t>chi’n</a:t>
            </a:r>
            <a:r>
              <a:rPr lang="en-GB" baseline="0" dirty="0"/>
              <a:t> </a:t>
            </a:r>
            <a:r>
              <a:rPr lang="en-GB" baseline="0" dirty="0" err="1"/>
              <a:t>gallu</a:t>
            </a:r>
            <a:r>
              <a:rPr lang="en-GB" baseline="0" dirty="0"/>
              <a:t> </a:t>
            </a:r>
            <a:r>
              <a:rPr lang="en-GB" baseline="0" dirty="0" err="1"/>
              <a:t>enwi’r</a:t>
            </a:r>
            <a:r>
              <a:rPr lang="en-GB" baseline="0" dirty="0"/>
              <a:t> </a:t>
            </a:r>
            <a:r>
              <a:rPr lang="en-GB" baseline="0" dirty="0" err="1"/>
              <a:t>treigladau</a:t>
            </a:r>
            <a:r>
              <a:rPr lang="en-GB" baseline="0" dirty="0"/>
              <a:t>? </a:t>
            </a:r>
            <a:br>
              <a:rPr lang="en-GB" baseline="0" dirty="0"/>
            </a:br>
            <a:r>
              <a:rPr lang="en-GB" baseline="0" dirty="0" err="1"/>
              <a:t>Esbonio</a:t>
            </a:r>
            <a:r>
              <a:rPr lang="en-GB" baseline="0" dirty="0"/>
              <a:t> </a:t>
            </a:r>
            <a:r>
              <a:rPr lang="en-GB" baseline="0" dirty="0" err="1"/>
              <a:t>treiglad</a:t>
            </a:r>
            <a:r>
              <a:rPr lang="en-GB" baseline="0" dirty="0"/>
              <a:t> </a:t>
            </a:r>
            <a:r>
              <a:rPr lang="en-GB" baseline="0" dirty="0" err="1"/>
              <a:t>meddal</a:t>
            </a:r>
            <a:r>
              <a:rPr lang="en-GB" baseline="0" dirty="0"/>
              <a:t>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rydym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meddalu’r</a:t>
            </a:r>
            <a:r>
              <a:rPr lang="en-GB" baseline="0" dirty="0"/>
              <a:t> </a:t>
            </a:r>
            <a:r>
              <a:rPr lang="en-GB" baseline="0" dirty="0" err="1"/>
              <a:t>llythyren</a:t>
            </a:r>
            <a:r>
              <a:rPr lang="en-GB" baseline="0" dirty="0"/>
              <a:t>.</a:t>
            </a:r>
            <a:br>
              <a:rPr lang="en-GB" baseline="0" dirty="0"/>
            </a:br>
            <a:r>
              <a:rPr lang="en-GB" baseline="0" dirty="0" err="1"/>
              <a:t>Trwynol</a:t>
            </a:r>
            <a:r>
              <a:rPr lang="en-GB" baseline="0" dirty="0"/>
              <a:t> / </a:t>
            </a:r>
            <a:r>
              <a:rPr lang="en-GB" baseline="0" dirty="0" err="1"/>
              <a:t>Llaes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69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Symud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</a:t>
            </a:r>
            <a:r>
              <a:rPr lang="en-US" baseline="0" dirty="0" err="1"/>
              <a:t>nawr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ffocysu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Gymraeg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hunan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mynd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ôl</a:t>
            </a:r>
            <a:r>
              <a:rPr lang="en-GB" baseline="0" dirty="0"/>
              <a:t> at y ‘post-its’ </a:t>
            </a:r>
            <a:r>
              <a:rPr lang="en-GB" baseline="0" dirty="0" err="1"/>
              <a:t>i</a:t>
            </a:r>
            <a:r>
              <a:rPr lang="en-GB" baseline="0" dirty="0"/>
              <a:t> weld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oeddent</a:t>
            </a:r>
            <a:r>
              <a:rPr lang="en-GB" baseline="0" dirty="0"/>
              <a:t> </a:t>
            </a:r>
            <a:r>
              <a:rPr lang="en-GB" baseline="0" dirty="0" err="1"/>
              <a:t>wedi’i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yno</a:t>
            </a:r>
            <a:r>
              <a:rPr lang="en-GB" baseline="0" dirty="0"/>
              <a:t>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ffeithiau</a:t>
            </a:r>
            <a:r>
              <a:rPr lang="en-GB" baseline="0" dirty="0"/>
              <a:t> am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?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am y Welsh Not,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enghraifft</a:t>
            </a:r>
            <a:r>
              <a:rPr lang="en-GB" baseline="0" dirty="0"/>
              <a:t>. </a:t>
            </a:r>
            <a:r>
              <a:rPr lang="en-GB" baseline="0" dirty="0" err="1"/>
              <a:t>Dweud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bod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nawr</a:t>
            </a:r>
            <a:r>
              <a:rPr lang="en-GB" baseline="0" dirty="0"/>
              <a:t> am </a:t>
            </a:r>
            <a:r>
              <a:rPr lang="en-GB" baseline="0" dirty="0" err="1"/>
              <a:t>ddod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ddeall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am </a:t>
            </a:r>
            <a:r>
              <a:rPr lang="en-GB" baseline="0" dirty="0" err="1"/>
              <a:t>hanes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r>
              <a:rPr lang="en-GB" baseline="0" dirty="0"/>
              <a:t> </a:t>
            </a:r>
            <a:r>
              <a:rPr lang="en-GB" baseline="0" dirty="0" err="1"/>
              <a:t>drwy’r</a:t>
            </a:r>
            <a:r>
              <a:rPr lang="en-GB" baseline="0" dirty="0"/>
              <a:t> </a:t>
            </a:r>
            <a:r>
              <a:rPr lang="en-GB" baseline="0" dirty="0" err="1"/>
              <a:t>ffilm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2567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Trafod</a:t>
            </a:r>
            <a:r>
              <a:rPr lang="en-US" dirty="0"/>
              <a:t> y </a:t>
            </a:r>
            <a:r>
              <a:rPr lang="en-US" dirty="0" err="1"/>
              <a:t>ffilm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barod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un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ystafell</a:t>
            </a:r>
            <a:r>
              <a:rPr lang="en-US" baseline="0" dirty="0"/>
              <a:t> a </a:t>
            </a:r>
            <a:r>
              <a:rPr lang="en-US" baseline="0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arall</a:t>
            </a:r>
            <a:r>
              <a:rPr lang="en-US" baseline="0" dirty="0"/>
              <a:t>. </a:t>
            </a:r>
            <a:r>
              <a:rPr lang="en-US" baseline="0" dirty="0" err="1"/>
              <a:t>Trafod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164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heddiw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614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Niferoedd</a:t>
            </a:r>
            <a:r>
              <a:rPr lang="en-US" dirty="0"/>
              <a:t> y </a:t>
            </a:r>
            <a:r>
              <a:rPr lang="en-US" dirty="0" err="1"/>
              <a:t>cyfrifiad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bod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Gymry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nodi</a:t>
            </a:r>
            <a:r>
              <a:rPr lang="en-US" baseline="0" dirty="0"/>
              <a:t> bod </a:t>
            </a:r>
            <a:r>
              <a:rPr lang="en-US" baseline="0" dirty="0" err="1"/>
              <a:t>peth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siarad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y </a:t>
            </a:r>
            <a:r>
              <a:rPr lang="en-GB" baseline="0" dirty="0" err="1"/>
              <a:t>ffigyrau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peri</a:t>
            </a:r>
            <a:r>
              <a:rPr lang="en-GB" baseline="0" dirty="0"/>
              <a:t> </a:t>
            </a:r>
            <a:r>
              <a:rPr lang="en-GB" baseline="0" dirty="0" err="1"/>
              <a:t>syndod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95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Deddfwriaethau</a:t>
            </a:r>
            <a:r>
              <a:rPr lang="en-US" dirty="0"/>
              <a:t> a </a:t>
            </a:r>
            <a:r>
              <a:rPr lang="en-US" dirty="0" err="1"/>
              <a:t>pholisïau</a:t>
            </a:r>
            <a:r>
              <a:rPr lang="en-US" baseline="0" dirty="0"/>
              <a:t> </a:t>
            </a:r>
            <a:r>
              <a:rPr lang="en-US" baseline="0" dirty="0" err="1"/>
              <a:t>pwysig</a:t>
            </a:r>
            <a:r>
              <a:rPr lang="mr-IN" baseline="0" dirty="0"/>
              <a:t>…</a:t>
            </a:r>
            <a:r>
              <a:rPr lang="en-GB" baseline="0" dirty="0"/>
              <a:t/>
            </a:r>
            <a:br>
              <a:rPr lang="en-GB" baseline="0" dirty="0"/>
            </a:br>
            <a:r>
              <a:rPr lang="en-GB" baseline="0" dirty="0" err="1"/>
              <a:t>Mesur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 smtClean="0"/>
              <a:t>Gymraeg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Chomisiynydd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Gymraeg</a:t>
            </a:r>
            <a:endParaRPr lang="en-GB" baseline="0" dirty="0"/>
          </a:p>
          <a:p>
            <a:r>
              <a:rPr lang="en-GB" baseline="0" dirty="0" err="1"/>
              <a:t>Mesuriadau</a:t>
            </a:r>
            <a:r>
              <a:rPr lang="en-GB" baseline="0" dirty="0"/>
              <a:t> </a:t>
            </a:r>
            <a:r>
              <a:rPr lang="en-GB" baseline="0" dirty="0" err="1"/>
              <a:t>Answadd</a:t>
            </a:r>
            <a:r>
              <a:rPr lang="en-GB" baseline="0" dirty="0"/>
              <a:t> </a:t>
            </a:r>
            <a:r>
              <a:rPr lang="en-GB" baseline="0" dirty="0" err="1" smtClean="0"/>
              <a:t>Estyn</a:t>
            </a:r>
            <a:endParaRPr lang="en-GB" baseline="0" dirty="0" smtClean="0"/>
          </a:p>
          <a:p>
            <a:r>
              <a:rPr lang="en-GB" baseline="0" dirty="0" err="1" smtClean="0"/>
              <a:t>Iaith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Fyw</a:t>
            </a:r>
            <a:r>
              <a:rPr lang="en-GB" baseline="0" dirty="0" smtClean="0"/>
              <a:t>: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Byw</a:t>
            </a:r>
            <a:r>
              <a:rPr lang="en-GB" baseline="0" dirty="0" smtClean="0"/>
              <a:t> –</a:t>
            </a:r>
            <a:r>
              <a:rPr lang="en-GB" baseline="0" dirty="0" err="1" smtClean="0"/>
              <a:t>Rhoi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canolog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gymraeg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draws </a:t>
            </a:r>
            <a:r>
              <a:rPr lang="en-GB" baseline="0" dirty="0" err="1" smtClean="0"/>
              <a:t>llywodraeth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Cymru</a:t>
            </a:r>
            <a:r>
              <a:rPr lang="en-GB" baseline="0" dirty="0" smtClean="0"/>
              <a:t> + </a:t>
            </a:r>
            <a:r>
              <a:rPr lang="en-GB" baseline="0" dirty="0" err="1" smtClean="0"/>
              <a:t>addysg</a:t>
            </a:r>
            <a:r>
              <a:rPr lang="en-GB" baseline="0" dirty="0" smtClean="0"/>
              <a:t> + </a:t>
            </a:r>
            <a:r>
              <a:rPr lang="en-GB" baseline="0" dirty="0" err="1" smtClean="0"/>
              <a:t>teulu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Defnyddio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cymraeg</a:t>
            </a:r>
            <a:r>
              <a:rPr lang="en-GB" baseline="0" dirty="0" smtClean="0"/>
              <a:t> yn y </a:t>
            </a:r>
            <a:r>
              <a:rPr lang="en-GB" baseline="0" dirty="0" err="1" smtClean="0"/>
              <a:t>gweithdy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ee</a:t>
            </a:r>
            <a:r>
              <a:rPr lang="en-GB" baseline="0" dirty="0" smtClean="0"/>
              <a:t> C’mon </a:t>
            </a:r>
            <a:r>
              <a:rPr lang="en-GB" baseline="0" dirty="0" err="1" smtClean="0"/>
              <a:t>Cymru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Pencampwriaeth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rygbi’r</a:t>
            </a:r>
            <a:r>
              <a:rPr lang="en-GB" baseline="0" dirty="0" smtClean="0"/>
              <a:t> 6 </a:t>
            </a:r>
            <a:r>
              <a:rPr lang="en-GB" baseline="0" dirty="0" err="1" smtClean="0"/>
              <a:t>gwlad</a:t>
            </a:r>
            <a:endParaRPr lang="en-GB" baseline="0" dirty="0" smtClean="0"/>
          </a:p>
          <a:p>
            <a:r>
              <a:rPr lang="en-GB" baseline="0" dirty="0" err="1" smtClean="0"/>
              <a:t>Cymraeg</a:t>
            </a:r>
            <a:r>
              <a:rPr lang="en-GB" baseline="0" dirty="0" smtClean="0"/>
              <a:t> 2050 – 1. </a:t>
            </a:r>
            <a:r>
              <a:rPr lang="en-GB" baseline="0" dirty="0" err="1" smtClean="0"/>
              <a:t>Cynyddu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siaradwyr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Cymraeg</a:t>
            </a:r>
            <a:endParaRPr lang="en-GB" baseline="0" dirty="0" smtClean="0"/>
          </a:p>
          <a:p>
            <a:r>
              <a:rPr lang="en-GB" baseline="0" dirty="0" smtClean="0"/>
              <a:t>2- </a:t>
            </a:r>
            <a:r>
              <a:rPr lang="en-GB" baseline="0" dirty="0" err="1" smtClean="0"/>
              <a:t>Cynyddu’r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defnydd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Gymraeg</a:t>
            </a:r>
            <a:endParaRPr lang="en-GB" baseline="0" dirty="0" smtClean="0"/>
          </a:p>
          <a:p>
            <a:r>
              <a:rPr lang="en-GB" baseline="0" dirty="0" smtClean="0"/>
              <a:t>3- </a:t>
            </a:r>
            <a:r>
              <a:rPr lang="en-GB" baseline="0" dirty="0" err="1" smtClean="0"/>
              <a:t>Creu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amodau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ffafriol</a:t>
            </a:r>
            <a:endParaRPr lang="en-GB" baseline="0" dirty="0" smtClean="0"/>
          </a:p>
          <a:p>
            <a:r>
              <a:rPr lang="en-GB" baseline="0" dirty="0" smtClean="0"/>
              <a:t>TEULU ADDYSG GYDOL OES GWEITHLE CYMUNED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717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creu</a:t>
            </a:r>
            <a:r>
              <a:rPr lang="en-US" baseline="0" dirty="0"/>
              <a:t> </a:t>
            </a:r>
            <a:r>
              <a:rPr lang="en-US" baseline="0" dirty="0" err="1"/>
              <a:t>llinell</a:t>
            </a:r>
            <a:r>
              <a:rPr lang="en-US" baseline="0" dirty="0"/>
              <a:t> </a:t>
            </a:r>
            <a:r>
              <a:rPr lang="en-US" baseline="0" dirty="0" err="1"/>
              <a:t>amser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dwyn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gof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hyn</a:t>
            </a:r>
            <a:r>
              <a:rPr lang="en-US" baseline="0" dirty="0"/>
              <a:t> a </a:t>
            </a:r>
            <a:r>
              <a:rPr lang="en-US" baseline="0" dirty="0" err="1"/>
              <a:t>oedd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ffilmiau</a:t>
            </a:r>
            <a:r>
              <a:rPr lang="en-US" baseline="0" dirty="0"/>
              <a:t>. Ni </a:t>
            </a:r>
            <a:r>
              <a:rPr lang="en-US" baseline="0" dirty="0" err="1"/>
              <a:t>fydd</a:t>
            </a:r>
            <a:r>
              <a:rPr lang="en-US" baseline="0" dirty="0"/>
              <a:t> </a:t>
            </a:r>
            <a:r>
              <a:rPr lang="en-US" baseline="0" dirty="0" err="1"/>
              <a:t>popeth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ymddangos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</a:t>
            </a:r>
            <a:r>
              <a:rPr lang="en-US" baseline="0" dirty="0"/>
              <a:t>,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bydd</a:t>
            </a:r>
            <a:r>
              <a:rPr lang="en-US" baseline="0" dirty="0"/>
              <a:t>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esbonio’r</a:t>
            </a:r>
            <a:r>
              <a:rPr lang="en-US" baseline="0" dirty="0"/>
              <a:t> </a:t>
            </a:r>
            <a:r>
              <a:rPr lang="en-US" baseline="0" dirty="0" err="1"/>
              <a:t>lleill</a:t>
            </a:r>
            <a:r>
              <a:rPr lang="en-US" baseline="0" dirty="0"/>
              <a:t> </a:t>
            </a:r>
            <a:r>
              <a:rPr lang="en-US" baseline="0" dirty="0" err="1"/>
              <a:t>mewn</a:t>
            </a:r>
            <a:r>
              <a:rPr lang="en-US" baseline="0" dirty="0"/>
              <a:t> </a:t>
            </a:r>
            <a:r>
              <a:rPr lang="en-US" baseline="0" dirty="0" err="1"/>
              <a:t>trafodaeth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atebion</a:t>
            </a:r>
            <a:r>
              <a:rPr lang="en-US" baseline="0" dirty="0"/>
              <a:t> </a:t>
            </a:r>
            <a:r>
              <a:rPr lang="en-US" baseline="0" dirty="0" err="1"/>
              <a:t>cywir</a:t>
            </a:r>
            <a:r>
              <a:rPr lang="en-US" baseline="0" dirty="0"/>
              <a:t> </a:t>
            </a:r>
            <a:r>
              <a:rPr lang="en-US" baseline="0" dirty="0" err="1"/>
              <a:t>iddynt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960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819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9/9/2019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D0SRJ8MUc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OFDdndeQXU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youtube.com/watch?v=xfD0SRJ8MUc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7828" y="2210672"/>
            <a:ext cx="554041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myfyrwyr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ymwneud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meysydd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canlynol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b="1" u="sng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lafar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hyderus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o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fewn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ieithyddol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:</a:t>
            </a:r>
            <a:r>
              <a:rPr lang="en-US" sz="2000" dirty="0">
                <a:latin typeface="Apple Braille" charset="0"/>
                <a:ea typeface="Apple Braille" charset="0"/>
                <a:cs typeface="Apple Braille" charset="0"/>
              </a:rPr>
              <a:t/>
            </a:r>
            <a:br>
              <a:rPr lang="en-US" sz="2000" dirty="0">
                <a:latin typeface="Apple Braille" charset="0"/>
                <a:ea typeface="Apple Braille" charset="0"/>
                <a:cs typeface="Apple Braille" charset="0"/>
              </a:rPr>
            </a:b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Deall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cyd-destun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iaith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addysg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Nghymru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Cyfarch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chydweithwyr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Agor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chloi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gwersi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gorchmynion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Trafod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rhifau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,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dyddiau’r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wythnos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adborth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gwaith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Cwestiynu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cyffredinol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gyfer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Ymdrin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geirfa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bynciol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736" y="2210672"/>
            <a:ext cx="5540416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Students will be able to use the Welsh language </a:t>
            </a:r>
            <a:r>
              <a:rPr lang="en-GB" sz="2000" b="1" i="1" u="sng" dirty="0">
                <a:latin typeface="Apple Braille" charset="0"/>
                <a:ea typeface="Apple Braille" charset="0"/>
                <a:cs typeface="Apple Braille" charset="0"/>
              </a:rPr>
              <a:t>orally</a:t>
            </a:r>
            <a:r>
              <a:rPr lang="en-GB" sz="2000" b="1" i="1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with confidence in the following areas, within their language ability: </a:t>
            </a:r>
          </a:p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Understand the context: The Welsh language in education in Wales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Greet pupils and other staff in Welsh in and around the school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Open and close lessons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commands in Welsh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numbers, days of the week and dates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Give feedback on pupils’ work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General questioning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subject specific terminology in Welsh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751752" y="-239164"/>
            <a:ext cx="732568" cy="4013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503864" y="-753461"/>
            <a:ext cx="886468" cy="504179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5888244" y="1401151"/>
            <a:ext cx="36000" cy="5202849"/>
          </a:xfrm>
          <a:prstGeom prst="line">
            <a:avLst/>
          </a:prstGeom>
          <a:ln cmpd="sng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72" t="36587" r="31876" b="36746"/>
          <a:stretch/>
        </p:blipFill>
        <p:spPr>
          <a:xfrm rot="16200000">
            <a:off x="5168771" y="-1015881"/>
            <a:ext cx="874195" cy="474563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57" t="37874" r="44688" b="37915"/>
          <a:stretch/>
        </p:blipFill>
        <p:spPr>
          <a:xfrm rot="16200000">
            <a:off x="5268986" y="249614"/>
            <a:ext cx="673768" cy="35761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75" t="40798" r="30459" b="41307"/>
          <a:stretch/>
        </p:blipFill>
        <p:spPr>
          <a:xfrm rot="16200000">
            <a:off x="2477708" y="1723587"/>
            <a:ext cx="695016" cy="19852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23" t="38315" r="57207" b="40387"/>
          <a:stretch/>
        </p:blipFill>
        <p:spPr>
          <a:xfrm rot="16200000">
            <a:off x="8451810" y="1515348"/>
            <a:ext cx="547414" cy="24016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29" t="38947" r="44523" b="40351"/>
          <a:stretch/>
        </p:blipFill>
        <p:spPr>
          <a:xfrm rot="16200000">
            <a:off x="2553059" y="2173362"/>
            <a:ext cx="544312" cy="21409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3" t="38315" r="72848" b="40153"/>
          <a:stretch/>
        </p:blipFill>
        <p:spPr>
          <a:xfrm rot="16200000">
            <a:off x="8517537" y="2079869"/>
            <a:ext cx="553453" cy="226418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497731" y="3488690"/>
            <a:ext cx="2654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1 </a:t>
            </a:r>
            <a:r>
              <a:rPr lang="en-US" dirty="0" err="1"/>
              <a:t>Ysgrifennu</a:t>
            </a:r>
            <a:endParaRPr lang="en-US" dirty="0"/>
          </a:p>
          <a:p>
            <a:endParaRPr lang="en-US" i="1" dirty="0"/>
          </a:p>
          <a:p>
            <a:r>
              <a:rPr lang="en-US" i="1" dirty="0"/>
              <a:t>Submission date Assignment 1 Writing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7393922" y="3482650"/>
            <a:ext cx="36335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2 </a:t>
            </a:r>
            <a:r>
              <a:rPr lang="en-US" dirty="0" err="1"/>
              <a:t>Llafar</a:t>
            </a:r>
            <a:r>
              <a:rPr lang="en-US" dirty="0"/>
              <a:t> (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y </a:t>
            </a:r>
            <a:r>
              <a:rPr lang="en-US" dirty="0" err="1"/>
              <a:t>ddarlith</a:t>
            </a:r>
            <a:r>
              <a:rPr lang="en-US" dirty="0"/>
              <a:t>)</a:t>
            </a:r>
          </a:p>
          <a:p>
            <a:endParaRPr lang="en-US" i="1" dirty="0"/>
          </a:p>
          <a:p>
            <a:r>
              <a:rPr lang="en-US" i="1" dirty="0"/>
              <a:t>Assignment 2 (Oral) (to be held during the lecture) 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5976257" y="2448508"/>
            <a:ext cx="7237" cy="2511470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25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41" t="49078" r="36048" b="39291"/>
          <a:stretch/>
        </p:blipFill>
        <p:spPr>
          <a:xfrm>
            <a:off x="4987045" y="972765"/>
            <a:ext cx="2217908" cy="797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477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94" t="48510" r="35430" b="39291"/>
          <a:stretch/>
        </p:blipFill>
        <p:spPr>
          <a:xfrm>
            <a:off x="4918953" y="1142608"/>
            <a:ext cx="2354093" cy="83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04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76" t="31667" r="38274" b="62143"/>
          <a:stretch/>
        </p:blipFill>
        <p:spPr>
          <a:xfrm>
            <a:off x="3050721" y="1194354"/>
            <a:ext cx="5535386" cy="108210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73236" y="3098139"/>
            <a:ext cx="5012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“Journey”	“Our”	    “Language”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077780" y="2276459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706732" y="2276459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339921" y="2240537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636005" y="2366023"/>
            <a:ext cx="7666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4"/>
                </a:solidFill>
              </a:rPr>
              <a:t>Beth </a:t>
            </a:r>
            <a:r>
              <a:rPr lang="en-US" sz="2400" b="1" dirty="0" err="1">
                <a:solidFill>
                  <a:schemeClr val="accent4"/>
                </a:solidFill>
              </a:rPr>
              <a:t>ydych</a:t>
            </a:r>
            <a:r>
              <a:rPr lang="en-US" sz="2400" b="1" dirty="0">
                <a:solidFill>
                  <a:schemeClr val="accent4"/>
                </a:solidFill>
              </a:rPr>
              <a:t> </a:t>
            </a:r>
            <a:r>
              <a:rPr lang="en-US" sz="2400" b="1" dirty="0" err="1">
                <a:solidFill>
                  <a:schemeClr val="accent4"/>
                </a:solidFill>
              </a:rPr>
              <a:t>chi’n</a:t>
            </a:r>
            <a:r>
              <a:rPr lang="en-US" sz="2400" b="1" dirty="0">
                <a:solidFill>
                  <a:schemeClr val="accent4"/>
                </a:solidFill>
              </a:rPr>
              <a:t> </a:t>
            </a:r>
            <a:r>
              <a:rPr lang="en-US" sz="2400" b="1" dirty="0" err="1">
                <a:solidFill>
                  <a:schemeClr val="accent4"/>
                </a:solidFill>
              </a:rPr>
              <a:t>ei</a:t>
            </a:r>
            <a:r>
              <a:rPr lang="en-US" sz="2400" b="1" dirty="0">
                <a:solidFill>
                  <a:schemeClr val="accent4"/>
                </a:solidFill>
              </a:rPr>
              <a:t> </a:t>
            </a:r>
            <a:r>
              <a:rPr lang="en-US" sz="2400" b="1" dirty="0" err="1">
                <a:solidFill>
                  <a:schemeClr val="accent4"/>
                </a:solidFill>
              </a:rPr>
              <a:t>wybod</a:t>
            </a:r>
            <a:r>
              <a:rPr lang="en-US" sz="2400" b="1" dirty="0">
                <a:solidFill>
                  <a:schemeClr val="accent4"/>
                </a:solidFill>
              </a:rPr>
              <a:t> am </a:t>
            </a:r>
            <a:r>
              <a:rPr lang="en-US" sz="2400" b="1" dirty="0" err="1">
                <a:solidFill>
                  <a:schemeClr val="accent4"/>
                </a:solidFill>
              </a:rPr>
              <a:t>yr</a:t>
            </a:r>
            <a:r>
              <a:rPr lang="en-US" sz="2400" b="1" dirty="0">
                <a:solidFill>
                  <a:schemeClr val="accent4"/>
                </a:solidFill>
              </a:rPr>
              <a:t> </a:t>
            </a:r>
            <a:r>
              <a:rPr lang="en-US" sz="2400" b="1" dirty="0" err="1">
                <a:solidFill>
                  <a:schemeClr val="accent4"/>
                </a:solidFill>
              </a:rPr>
              <a:t>iaith</a:t>
            </a:r>
            <a:r>
              <a:rPr lang="en-US" sz="2400" b="1" dirty="0">
                <a:solidFill>
                  <a:schemeClr val="accent4"/>
                </a:solidFill>
              </a:rPr>
              <a:t> </a:t>
            </a:r>
            <a:r>
              <a:rPr lang="en-US" sz="2400" b="1" dirty="0" err="1">
                <a:solidFill>
                  <a:schemeClr val="accent4"/>
                </a:solidFill>
              </a:rPr>
              <a:t>Gymraeg</a:t>
            </a:r>
            <a:r>
              <a:rPr lang="en-US" sz="2400" b="1" dirty="0" smtClean="0">
                <a:solidFill>
                  <a:schemeClr val="accent4"/>
                </a:solidFill>
              </a:rPr>
              <a:t>?</a:t>
            </a:r>
          </a:p>
          <a:p>
            <a:r>
              <a:rPr 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US" sz="2400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What do you know about the Welsh language?</a:t>
            </a:r>
          </a:p>
        </p:txBody>
      </p:sp>
    </p:spTree>
    <p:extLst>
      <p:ext uri="{BB962C8B-B14F-4D97-AF65-F5344CB8AC3E}">
        <p14:creationId xmlns:p14="http://schemas.microsoft.com/office/powerpoint/2010/main" val="134775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357" y="388152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GB">
                <a:ea typeface="+mj-ea"/>
              </a:rPr>
              <a:t>Yr</a:t>
            </a:r>
            <a:r>
              <a:rPr lang="en-GB" dirty="0">
                <a:ea typeface="+mj-ea"/>
              </a:rPr>
              <a:t> </a:t>
            </a:r>
            <a:r>
              <a:rPr lang="en-GB" dirty="0" err="1">
                <a:ea typeface="+mj-ea"/>
              </a:rPr>
              <a:t>Ieithoedd</a:t>
            </a:r>
            <a:r>
              <a:rPr lang="en-GB" dirty="0">
                <a:ea typeface="+mj-ea"/>
              </a:rPr>
              <a:t> Indo-</a:t>
            </a:r>
            <a:r>
              <a:rPr lang="en-GB" dirty="0" err="1">
                <a:ea typeface="+mj-ea"/>
              </a:rPr>
              <a:t>Ewropeaidd</a:t>
            </a:r>
            <a:endParaRPr lang="en-GB" dirty="0">
              <a:ea typeface="+mj-ea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3052763" y="1552575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172" name="Picture 0" descr="001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7959"/>
            <a:ext cx="8229600" cy="445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1"/>
          <p:cNvSpPr txBox="1">
            <a:spLocks noChangeArrowheads="1"/>
          </p:cNvSpPr>
          <p:nvPr/>
        </p:nvSpPr>
        <p:spPr bwMode="auto">
          <a:xfrm>
            <a:off x="2559050" y="5649913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2473325" y="987425"/>
            <a:ext cx="7239000" cy="4876800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Cymraeg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Lladin</a:t>
                  </a:r>
                  <a:endParaRPr lang="en-US" sz="1200" b="1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Saesneg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Almaeneg</a:t>
                  </a:r>
                  <a:endParaRPr lang="en-US" sz="1200" b="1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Sbaeneg 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Sanskrit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Ieuanc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Juvenis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Young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Jung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dirty="0" err="1">
                      <a:latin typeface="Trebuchet MS" charset="0"/>
                    </a:rPr>
                    <a:t>J</a:t>
                  </a:r>
                  <a:r>
                    <a:rPr lang="en-US" sz="1400" dirty="0" err="1"/>
                    <a:t>ó</a:t>
                  </a:r>
                  <a:r>
                    <a:rPr lang="en-US" sz="1400" dirty="0" err="1">
                      <a:latin typeface="Trebuchet MS" charset="0"/>
                    </a:rPr>
                    <a:t>ven</a:t>
                  </a:r>
                  <a:r>
                    <a:rPr lang="en-US" sz="1400" dirty="0">
                      <a:latin typeface="Trebuchet MS" charset="0"/>
                    </a:rPr>
                    <a:t> </a:t>
                  </a:r>
                  <a:r>
                    <a:rPr lang="en-US" sz="1400" dirty="0" smtClean="0">
                      <a:latin typeface="Trebuchet MS" charset="0"/>
                    </a:rPr>
                    <a:t> </a:t>
                  </a:r>
                  <a:endParaRPr lang="en-US" sz="12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dirty="0" smtClean="0">
                      <a:latin typeface="Trebuchet MS" charset="0"/>
                    </a:rPr>
                    <a:t>Yuvan</a:t>
                  </a:r>
                  <a:endParaRPr lang="en-US" sz="12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Dant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Dens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Tooth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Zahn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Diente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Danta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Tenau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Tenuis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Thin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dirty="0" err="1">
                      <a:latin typeface="Trebuchet MS" charset="0"/>
                    </a:rPr>
                    <a:t>D</a:t>
                  </a:r>
                  <a:r>
                    <a:rPr lang="en-US" sz="1400" dirty="0" err="1"/>
                    <a:t>ü</a:t>
                  </a:r>
                  <a:r>
                    <a:rPr lang="en-US" sz="1400" dirty="0" err="1">
                      <a:latin typeface="Trebuchet MS" charset="0"/>
                    </a:rPr>
                    <a:t>nn</a:t>
                  </a:r>
                  <a:endParaRPr lang="en-US" sz="12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200"/>
                    <a:t> </a:t>
                  </a:r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Tanas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Gweddw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Vidua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Widow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Witwe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Viuda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Mi vidhava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Tri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Tres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Three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Drei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Tres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Trayas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  <p:pic>
        <p:nvPicPr>
          <p:cNvPr id="113" name="Picture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392300" y="3425825"/>
            <a:ext cx="10140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Delgada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5084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977" y="170481"/>
            <a:ext cx="5244285" cy="129798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 err="1">
                <a:latin typeface="+mn-lt"/>
                <a:cs typeface="Times New Roman" charset="0"/>
              </a:rPr>
              <a:t>Geiriau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Lladin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yng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 smtClean="0">
                <a:latin typeface="+mn-lt"/>
                <a:cs typeface="Times New Roman" charset="0"/>
              </a:rPr>
              <a:t>NgHymraeg</a:t>
            </a:r>
            <a:endParaRPr lang="en-GB" sz="2000" dirty="0">
              <a:latin typeface="+mn-lt"/>
              <a:cs typeface="Times New Roman" charset="0"/>
            </a:endParaRPr>
          </a:p>
        </p:txBody>
      </p:sp>
      <p:pic>
        <p:nvPicPr>
          <p:cNvPr id="29698" name="Picture 5" descr="004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977" y="1020252"/>
            <a:ext cx="5851525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5310" y="5366827"/>
            <a:ext cx="57173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+mj-lt"/>
              </a:rPr>
              <a:t>Janet Davies,</a:t>
            </a:r>
            <a:r>
              <a:rPr lang="en-GB" sz="1200" b="1" i="1" dirty="0">
                <a:latin typeface="+mj-lt"/>
              </a:rPr>
              <a:t> The Welsh Language – A Pocket Guide    </a:t>
            </a:r>
            <a:r>
              <a:rPr lang="en-GB" sz="1200" b="1" dirty="0" err="1">
                <a:latin typeface="+mj-lt"/>
              </a:rPr>
              <a:t>Caerdydd</a:t>
            </a:r>
            <a:r>
              <a:rPr lang="en-GB" sz="1200" b="1" dirty="0">
                <a:latin typeface="+mj-lt"/>
              </a:rPr>
              <a:t>, UWP, 1999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2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60902" y="442119"/>
            <a:ext cx="8610600" cy="1295400"/>
          </a:xfrm>
        </p:spPr>
        <p:txBody>
          <a:bodyPr/>
          <a:lstStyle/>
          <a:p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9968" y="1198853"/>
            <a:ext cx="4040188" cy="639762"/>
          </a:xfrm>
        </p:spPr>
        <p:txBody>
          <a:bodyPr/>
          <a:lstStyle/>
          <a:p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1" y="1939711"/>
            <a:ext cx="3881827" cy="362194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Sioned</a:t>
            </a:r>
            <a:endParaRPr lang="en-US" dirty="0"/>
          </a:p>
          <a:p>
            <a:r>
              <a:rPr lang="en-US" dirty="0" err="1"/>
              <a:t>Siân</a:t>
            </a:r>
            <a:endParaRPr lang="en-US" dirty="0"/>
          </a:p>
          <a:p>
            <a:r>
              <a:rPr lang="en-US" dirty="0" err="1"/>
              <a:t>Siôn</a:t>
            </a:r>
            <a:endParaRPr lang="en-US" dirty="0"/>
          </a:p>
          <a:p>
            <a:r>
              <a:rPr lang="en-US" dirty="0" err="1"/>
              <a:t>Iwan</a:t>
            </a:r>
            <a:endParaRPr lang="en-US" dirty="0"/>
          </a:p>
          <a:p>
            <a:r>
              <a:rPr lang="en-US" dirty="0" err="1"/>
              <a:t>Ifan</a:t>
            </a:r>
            <a:endParaRPr lang="en-US" dirty="0"/>
          </a:p>
          <a:p>
            <a:r>
              <a:rPr lang="en-US" dirty="0" err="1"/>
              <a:t>Ioan</a:t>
            </a:r>
            <a:endParaRPr lang="en-US" dirty="0"/>
          </a:p>
          <a:p>
            <a:r>
              <a:rPr lang="en-US" dirty="0" err="1"/>
              <a:t>Dafydd</a:t>
            </a:r>
            <a:endParaRPr lang="en-US" dirty="0"/>
          </a:p>
          <a:p>
            <a:r>
              <a:rPr lang="en-US" dirty="0" err="1"/>
              <a:t>Gwilym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5453" y="1110255"/>
            <a:ext cx="4041775" cy="639762"/>
          </a:xfrm>
        </p:spPr>
        <p:txBody>
          <a:bodyPr/>
          <a:lstStyle/>
          <a:p>
            <a:r>
              <a:rPr lang="en-US" dirty="0" err="1"/>
              <a:t>Saesneg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1939711"/>
            <a:ext cx="4041775" cy="36219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Janet</a:t>
            </a:r>
          </a:p>
          <a:p>
            <a:r>
              <a:rPr lang="en-US" dirty="0"/>
              <a:t>Jane</a:t>
            </a:r>
          </a:p>
          <a:p>
            <a:r>
              <a:rPr lang="en-US" dirty="0"/>
              <a:t>John</a:t>
            </a:r>
          </a:p>
          <a:p>
            <a:r>
              <a:rPr lang="en-US" dirty="0"/>
              <a:t>John/Evan 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David</a:t>
            </a:r>
          </a:p>
          <a:p>
            <a:r>
              <a:rPr lang="en-US" dirty="0"/>
              <a:t>William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4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448" y="848110"/>
            <a:ext cx="9017552" cy="52351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50448" y="210706"/>
            <a:ext cx="3813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i.imgur.com</a:t>
            </a:r>
            <a:r>
              <a:rPr lang="en-US" dirty="0"/>
              <a:t>/tW7fGxq.png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300"/>
            <a:ext cx="12192000" cy="8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193" y="2107769"/>
            <a:ext cx="607533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5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Ymarfer</a:t>
            </a:r>
            <a:r>
              <a:rPr lang="en-US" sz="45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5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deall</a:t>
            </a:r>
            <a:r>
              <a:rPr lang="en-US" sz="45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5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iaith</a:t>
            </a:r>
            <a:r>
              <a:rPr lang="mr-IN" sz="45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…</a:t>
            </a:r>
            <a:endParaRPr lang="en-US" sz="45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7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0990" y="403733"/>
            <a:ext cx="732100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Cette</a:t>
            </a:r>
            <a:r>
              <a:rPr lang="en-US" dirty="0"/>
              <a:t> page </a:t>
            </a:r>
            <a:r>
              <a:rPr lang="en-US" dirty="0" err="1"/>
              <a:t>présente</a:t>
            </a:r>
            <a:r>
              <a:rPr lang="en-US" dirty="0"/>
              <a:t> les dates qui </a:t>
            </a:r>
            <a:r>
              <a:rPr lang="en-US" dirty="0" err="1"/>
              <a:t>ont</a:t>
            </a:r>
            <a:r>
              <a:rPr lang="en-US" dirty="0"/>
              <a:t> </a:t>
            </a:r>
            <a:r>
              <a:rPr lang="en-US" dirty="0" err="1"/>
              <a:t>forgé</a:t>
            </a:r>
            <a:r>
              <a:rPr lang="en-US" dirty="0"/>
              <a:t> </a:t>
            </a:r>
            <a:r>
              <a:rPr lang="en-US" dirty="0" err="1"/>
              <a:t>l'histoire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10990" y="1117312"/>
            <a:ext cx="750216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r>
              <a:rPr lang="en-US" dirty="0" err="1"/>
              <a:t>L’histoire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 </a:t>
            </a:r>
            <a:r>
              <a:rPr lang="en-US" dirty="0" err="1"/>
              <a:t>débute</a:t>
            </a:r>
            <a:r>
              <a:rPr lang="en-US" dirty="0"/>
              <a:t> avec les </a:t>
            </a:r>
            <a:r>
              <a:rPr lang="en-US" dirty="0" err="1"/>
              <a:t>Celtes</a:t>
            </a:r>
            <a:r>
              <a:rPr lang="en-US" dirty="0"/>
              <a:t>. Les </a:t>
            </a:r>
            <a:r>
              <a:rPr lang="en-US" dirty="0" err="1"/>
              <a:t>Celtes</a:t>
            </a:r>
            <a:r>
              <a:rPr lang="en-US" dirty="0"/>
              <a:t> </a:t>
            </a:r>
            <a:r>
              <a:rPr lang="en-US" dirty="0" err="1"/>
              <a:t>entament</a:t>
            </a:r>
            <a:r>
              <a:rPr lang="en-US" dirty="0"/>
              <a:t> </a:t>
            </a:r>
            <a:r>
              <a:rPr lang="en-US" dirty="0" err="1"/>
              <a:t>leur</a:t>
            </a:r>
            <a:r>
              <a:rPr lang="en-US" dirty="0"/>
              <a:t> migration de </a:t>
            </a:r>
            <a:r>
              <a:rPr lang="en-US" dirty="0" err="1"/>
              <a:t>leur</a:t>
            </a:r>
            <a:r>
              <a:rPr lang="en-US" dirty="0"/>
              <a:t> lieu </a:t>
            </a:r>
            <a:r>
              <a:rPr lang="en-US" dirty="0" err="1"/>
              <a:t>d’origine</a:t>
            </a:r>
            <a:r>
              <a:rPr lang="en-US" dirty="0"/>
              <a:t> en Europe </a:t>
            </a:r>
            <a:r>
              <a:rPr lang="en-US" dirty="0" err="1"/>
              <a:t>centrale</a:t>
            </a:r>
            <a:r>
              <a:rPr lang="en-US" dirty="0"/>
              <a:t> </a:t>
            </a:r>
            <a:r>
              <a:rPr lang="en-US" dirty="0" err="1"/>
              <a:t>vers</a:t>
            </a:r>
            <a:r>
              <a:rPr lang="en-US" dirty="0"/>
              <a:t> 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0990" y="2404912"/>
            <a:ext cx="7626736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L'an</a:t>
            </a:r>
            <a:r>
              <a:rPr lang="en-US" dirty="0"/>
              <a:t> 784</a:t>
            </a:r>
          </a:p>
          <a:p>
            <a:r>
              <a:rPr lang="en-US" dirty="0"/>
              <a:t>Offa, le </a:t>
            </a:r>
            <a:r>
              <a:rPr lang="en-US" dirty="0" err="1"/>
              <a:t>roi</a:t>
            </a:r>
            <a:r>
              <a:rPr lang="en-US" dirty="0"/>
              <a:t> de </a:t>
            </a:r>
            <a:r>
              <a:rPr lang="en-US" dirty="0" err="1"/>
              <a:t>Mercie</a:t>
            </a:r>
            <a:r>
              <a:rPr lang="en-US" dirty="0"/>
              <a:t>, </a:t>
            </a:r>
            <a:r>
              <a:rPr lang="en-US" dirty="0" err="1"/>
              <a:t>construit</a:t>
            </a:r>
            <a:r>
              <a:rPr lang="en-US" dirty="0"/>
              <a:t> </a:t>
            </a:r>
            <a:r>
              <a:rPr lang="en-US" dirty="0" err="1"/>
              <a:t>une</a:t>
            </a:r>
            <a:r>
              <a:rPr lang="en-US" dirty="0"/>
              <a:t> </a:t>
            </a:r>
            <a:r>
              <a:rPr lang="en-US" dirty="0" err="1"/>
              <a:t>digue</a:t>
            </a:r>
            <a:r>
              <a:rPr lang="en-US" dirty="0"/>
              <a:t> entre les </a:t>
            </a:r>
            <a:r>
              <a:rPr lang="en-US" dirty="0" err="1"/>
              <a:t>deux</a:t>
            </a:r>
            <a:r>
              <a:rPr lang="en-US" dirty="0"/>
              <a:t> </a:t>
            </a:r>
            <a:r>
              <a:rPr lang="en-US" dirty="0" err="1"/>
              <a:t>mers</a:t>
            </a:r>
            <a:r>
              <a:rPr lang="en-US" dirty="0"/>
              <a:t> ; </a:t>
            </a:r>
            <a:r>
              <a:rPr lang="en-US" dirty="0" err="1"/>
              <a:t>il</a:t>
            </a:r>
            <a:r>
              <a:rPr lang="en-US" dirty="0"/>
              <a:t> </a:t>
            </a:r>
            <a:r>
              <a:rPr lang="en-US" dirty="0" err="1"/>
              <a:t>s'agit</a:t>
            </a:r>
            <a:r>
              <a:rPr lang="en-US" dirty="0"/>
              <a:t> de la première </a:t>
            </a:r>
            <a:r>
              <a:rPr lang="en-US" dirty="0" err="1"/>
              <a:t>frontière</a:t>
            </a:r>
            <a:r>
              <a:rPr lang="en-US" dirty="0"/>
              <a:t> </a:t>
            </a:r>
            <a:r>
              <a:rPr lang="en-US" dirty="0" err="1"/>
              <a:t>permanente</a:t>
            </a:r>
            <a:r>
              <a:rPr lang="en-US" dirty="0"/>
              <a:t> entre les </a:t>
            </a:r>
            <a:r>
              <a:rPr lang="en-US" dirty="0" err="1"/>
              <a:t>Gallois</a:t>
            </a:r>
            <a:r>
              <a:rPr lang="en-US" dirty="0"/>
              <a:t> et les </a:t>
            </a:r>
            <a:r>
              <a:rPr lang="en-US" dirty="0" err="1"/>
              <a:t>Anglais</a:t>
            </a:r>
            <a:r>
              <a:rPr lang="en-US" dirty="0"/>
              <a:t>. 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4395" y="3707031"/>
            <a:ext cx="8531113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organise</a:t>
            </a:r>
            <a:r>
              <a:rPr lang="en-US" dirty="0"/>
              <a:t> au château de Cardigan un grand </a:t>
            </a:r>
            <a:r>
              <a:rPr lang="en-US" dirty="0" err="1"/>
              <a:t>rassemblement</a:t>
            </a:r>
            <a:r>
              <a:rPr lang="en-US" dirty="0"/>
              <a:t> de </a:t>
            </a:r>
            <a:r>
              <a:rPr lang="en-US" dirty="0" err="1"/>
              <a:t>poètes</a:t>
            </a:r>
            <a:r>
              <a:rPr lang="en-US" dirty="0"/>
              <a:t> et de </a:t>
            </a:r>
            <a:r>
              <a:rPr lang="en-US" dirty="0" err="1"/>
              <a:t>musiciens</a:t>
            </a:r>
            <a:r>
              <a:rPr lang="en-US" dirty="0"/>
              <a:t> </a:t>
            </a:r>
            <a:r>
              <a:rPr lang="en-US" dirty="0" err="1"/>
              <a:t>venus</a:t>
            </a:r>
            <a:r>
              <a:rPr lang="en-US" dirty="0"/>
              <a:t> des </a:t>
            </a:r>
            <a:r>
              <a:rPr lang="en-US" dirty="0" err="1"/>
              <a:t>quatre</a:t>
            </a:r>
            <a:r>
              <a:rPr lang="en-US" dirty="0"/>
              <a:t> coins du pays de </a:t>
            </a:r>
            <a:r>
              <a:rPr lang="en-US" dirty="0" err="1"/>
              <a:t>Galles</a:t>
            </a:r>
            <a:r>
              <a:rPr lang="en-US" dirty="0"/>
              <a:t>. </a:t>
            </a:r>
            <a:r>
              <a:rPr lang="en-US" dirty="0" err="1"/>
              <a:t>Cet</a:t>
            </a:r>
            <a:r>
              <a:rPr lang="en-US" dirty="0"/>
              <a:t> </a:t>
            </a:r>
            <a:r>
              <a:rPr lang="en-US" dirty="0" err="1"/>
              <a:t>événement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décrit</a:t>
            </a:r>
            <a:r>
              <a:rPr lang="en-US" dirty="0"/>
              <a:t> </a:t>
            </a:r>
            <a:r>
              <a:rPr lang="en-US" dirty="0" err="1"/>
              <a:t>comme</a:t>
            </a:r>
            <a:r>
              <a:rPr lang="en-US" dirty="0"/>
              <a:t> </a:t>
            </a:r>
            <a:r>
              <a:rPr lang="en-US" dirty="0" err="1"/>
              <a:t>étant</a:t>
            </a:r>
            <a:r>
              <a:rPr lang="en-US" dirty="0"/>
              <a:t> le tout premier Eisteddfod, un festival </a:t>
            </a:r>
            <a:r>
              <a:rPr lang="en-US" dirty="0" err="1"/>
              <a:t>gallois</a:t>
            </a:r>
            <a:r>
              <a:rPr lang="en-US" dirty="0"/>
              <a:t> de </a:t>
            </a:r>
            <a:r>
              <a:rPr lang="en-US" dirty="0" err="1"/>
              <a:t>musique</a:t>
            </a:r>
            <a:r>
              <a:rPr lang="en-US" dirty="0"/>
              <a:t> et de </a:t>
            </a:r>
            <a:r>
              <a:rPr lang="en-US" dirty="0" err="1"/>
              <a:t>littérature</a:t>
            </a:r>
            <a:r>
              <a:rPr lang="en-US" dirty="0"/>
              <a:t> qui </a:t>
            </a:r>
            <a:r>
              <a:rPr lang="en-US" dirty="0" err="1"/>
              <a:t>existe</a:t>
            </a:r>
            <a:r>
              <a:rPr lang="en-US" dirty="0"/>
              <a:t> encore </a:t>
            </a:r>
            <a:r>
              <a:rPr lang="en-US" dirty="0" err="1"/>
              <a:t>à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jour.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4395" y="5358901"/>
            <a:ext cx="893675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 err="1"/>
              <a:t>Édouard</a:t>
            </a:r>
            <a:r>
              <a:rPr lang="en-US" dirty="0"/>
              <a:t> </a:t>
            </a:r>
            <a:r>
              <a:rPr lang="en-US" dirty="0" err="1"/>
              <a:t>Ier</a:t>
            </a:r>
            <a:r>
              <a:rPr lang="en-US" dirty="0"/>
              <a:t> </a:t>
            </a:r>
            <a:r>
              <a:rPr lang="en-US" dirty="0" err="1"/>
              <a:t>ordonne</a:t>
            </a:r>
            <a:r>
              <a:rPr lang="en-US" dirty="0"/>
              <a:t> la construction de châteaux au pays de </a:t>
            </a:r>
            <a:r>
              <a:rPr lang="en-US" dirty="0" err="1"/>
              <a:t>Galles</a:t>
            </a:r>
            <a:r>
              <a:rPr lang="en-US" dirty="0"/>
              <a:t>. Entre 1276 et 1295, </a:t>
            </a:r>
            <a:r>
              <a:rPr lang="en-US" dirty="0" err="1"/>
              <a:t>il</a:t>
            </a:r>
            <a:r>
              <a:rPr lang="en-US" dirty="0"/>
              <a:t> fait </a:t>
            </a:r>
            <a:r>
              <a:rPr lang="en-US" dirty="0" err="1"/>
              <a:t>bâtir</a:t>
            </a:r>
            <a:r>
              <a:rPr lang="en-US" dirty="0"/>
              <a:t> et </a:t>
            </a:r>
            <a:r>
              <a:rPr lang="en-US" dirty="0" err="1"/>
              <a:t>restaurer</a:t>
            </a:r>
            <a:r>
              <a:rPr lang="en-US" dirty="0"/>
              <a:t> 17 châteaux. De </a:t>
            </a:r>
            <a:r>
              <a:rPr lang="en-US" dirty="0" err="1"/>
              <a:t>nos</a:t>
            </a:r>
            <a:r>
              <a:rPr lang="en-US" dirty="0"/>
              <a:t> </a:t>
            </a:r>
            <a:r>
              <a:rPr lang="en-US" dirty="0" err="1"/>
              <a:t>jours</a:t>
            </a:r>
            <a:r>
              <a:rPr lang="en-US" dirty="0"/>
              <a:t>, plus de 600 châteaux </a:t>
            </a:r>
            <a:r>
              <a:rPr lang="en-US" dirty="0" err="1"/>
              <a:t>sont</a:t>
            </a:r>
            <a:r>
              <a:rPr lang="en-US" dirty="0"/>
              <a:t> </a:t>
            </a:r>
            <a:r>
              <a:rPr lang="en-US" dirty="0" err="1"/>
              <a:t>répartis</a:t>
            </a:r>
            <a:r>
              <a:rPr lang="en-US" dirty="0"/>
              <a:t> </a:t>
            </a:r>
            <a:r>
              <a:rPr lang="en-US" dirty="0" err="1"/>
              <a:t>sur</a:t>
            </a:r>
            <a:r>
              <a:rPr lang="en-US" dirty="0"/>
              <a:t> le </a:t>
            </a:r>
            <a:r>
              <a:rPr lang="en-US" dirty="0" err="1"/>
              <a:t>territoire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6219" y="104881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3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7974" y="473228"/>
            <a:ext cx="830176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página</a:t>
            </a:r>
            <a:r>
              <a:rPr lang="en-US" dirty="0"/>
              <a:t> </a:t>
            </a:r>
            <a:r>
              <a:rPr lang="en-US" dirty="0" err="1"/>
              <a:t>contiene</a:t>
            </a:r>
            <a:r>
              <a:rPr lang="en-US" dirty="0"/>
              <a:t> </a:t>
            </a:r>
            <a:r>
              <a:rPr lang="en-US" dirty="0" err="1"/>
              <a:t>datos</a:t>
            </a:r>
            <a:r>
              <a:rPr lang="en-US" dirty="0"/>
              <a:t> clave </a:t>
            </a:r>
            <a:r>
              <a:rPr lang="en-US" dirty="0" err="1"/>
              <a:t>acerca</a:t>
            </a:r>
            <a:r>
              <a:rPr lang="en-US" dirty="0"/>
              <a:t> de la </a:t>
            </a:r>
            <a:r>
              <a:rPr lang="en-US" dirty="0" err="1"/>
              <a:t>historia</a:t>
            </a:r>
            <a:r>
              <a:rPr lang="en-US" dirty="0"/>
              <a:t> del País de Gales.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9783" y="2382608"/>
            <a:ext cx="7655032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Reina de Mercia, </a:t>
            </a:r>
            <a:r>
              <a:rPr lang="en-US" dirty="0" err="1"/>
              <a:t>construye</a:t>
            </a:r>
            <a:r>
              <a:rPr lang="en-US" dirty="0"/>
              <a:t> un </a:t>
            </a:r>
            <a:r>
              <a:rPr lang="en-US" dirty="0" err="1"/>
              <a:t>dique</a:t>
            </a:r>
            <a:r>
              <a:rPr lang="en-US" dirty="0"/>
              <a:t> de mar a mar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fue</a:t>
            </a:r>
            <a:r>
              <a:rPr lang="en-US" dirty="0"/>
              <a:t> la </a:t>
            </a:r>
            <a:r>
              <a:rPr lang="en-US" dirty="0" err="1"/>
              <a:t>primera</a:t>
            </a:r>
            <a:r>
              <a:rPr lang="en-US" dirty="0"/>
              <a:t> </a:t>
            </a:r>
            <a:r>
              <a:rPr lang="en-US" dirty="0" err="1"/>
              <a:t>frontera</a:t>
            </a:r>
            <a:r>
              <a:rPr lang="en-US" dirty="0"/>
              <a:t> entre </a:t>
            </a:r>
            <a:r>
              <a:rPr lang="en-US" dirty="0" err="1"/>
              <a:t>las</a:t>
            </a:r>
            <a:r>
              <a:rPr lang="en-US" dirty="0"/>
              <a:t> </a:t>
            </a:r>
            <a:r>
              <a:rPr lang="en-US" dirty="0" err="1"/>
              <a:t>gentes</a:t>
            </a:r>
            <a:r>
              <a:rPr lang="en-US" dirty="0"/>
              <a:t> de Gales y de </a:t>
            </a:r>
            <a:r>
              <a:rPr lang="en-US" dirty="0" err="1"/>
              <a:t>Inglaterra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7973" y="3486786"/>
            <a:ext cx="830177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celebra</a:t>
            </a:r>
            <a:r>
              <a:rPr lang="en-US" dirty="0"/>
              <a:t> en el Castillo Cardigan </a:t>
            </a:r>
            <a:r>
              <a:rPr lang="en-US" dirty="0" err="1"/>
              <a:t>una</a:t>
            </a:r>
            <a:r>
              <a:rPr lang="en-US" dirty="0"/>
              <a:t> gran </a:t>
            </a:r>
            <a:r>
              <a:rPr lang="en-US" dirty="0" err="1"/>
              <a:t>reunión</a:t>
            </a:r>
            <a:r>
              <a:rPr lang="en-US" dirty="0"/>
              <a:t> de </a:t>
            </a:r>
            <a:r>
              <a:rPr lang="en-US" dirty="0" err="1"/>
              <a:t>poetas</a:t>
            </a:r>
            <a:r>
              <a:rPr lang="en-US" dirty="0"/>
              <a:t> y </a:t>
            </a:r>
            <a:r>
              <a:rPr lang="en-US" dirty="0" err="1"/>
              <a:t>músicos</a:t>
            </a:r>
            <a:r>
              <a:rPr lang="en-US" dirty="0"/>
              <a:t> </a:t>
            </a:r>
            <a:r>
              <a:rPr lang="en-US" dirty="0" err="1"/>
              <a:t>provenientes</a:t>
            </a:r>
            <a:r>
              <a:rPr lang="en-US" dirty="0"/>
              <a:t> de </a:t>
            </a:r>
            <a:r>
              <a:rPr lang="en-US" dirty="0" err="1"/>
              <a:t>todo</a:t>
            </a:r>
            <a:r>
              <a:rPr lang="en-US" dirty="0"/>
              <a:t> el País de Gales.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reunión</a:t>
            </a:r>
            <a:r>
              <a:rPr lang="en-US" dirty="0"/>
              <a:t> </a:t>
            </a:r>
            <a:r>
              <a:rPr lang="en-US" dirty="0" err="1"/>
              <a:t>recibió</a:t>
            </a:r>
            <a:r>
              <a:rPr lang="en-US" dirty="0"/>
              <a:t> el </a:t>
            </a:r>
            <a:r>
              <a:rPr lang="en-US" dirty="0" err="1"/>
              <a:t>nombre</a:t>
            </a:r>
            <a:r>
              <a:rPr lang="en-US" dirty="0"/>
              <a:t> del primer Eisteddfod, un festival </a:t>
            </a:r>
            <a:r>
              <a:rPr lang="en-US" dirty="0" err="1"/>
              <a:t>galés</a:t>
            </a:r>
            <a:r>
              <a:rPr lang="en-US" dirty="0"/>
              <a:t> de </a:t>
            </a:r>
            <a:r>
              <a:rPr lang="en-US" dirty="0" err="1"/>
              <a:t>música</a:t>
            </a:r>
            <a:r>
              <a:rPr lang="en-US" dirty="0"/>
              <a:t> y </a:t>
            </a:r>
            <a:r>
              <a:rPr lang="en-US" dirty="0" err="1"/>
              <a:t>literatura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todavía</a:t>
            </a:r>
            <a:r>
              <a:rPr lang="en-US" dirty="0"/>
              <a:t> se </a:t>
            </a:r>
            <a:r>
              <a:rPr lang="en-US" dirty="0" err="1"/>
              <a:t>celebra</a:t>
            </a:r>
            <a:r>
              <a:rPr lang="en-US" dirty="0"/>
              <a:t> hoy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todo</a:t>
            </a:r>
            <a:r>
              <a:rPr lang="en-US" dirty="0"/>
              <a:t> el País de Gales.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17973" y="5167985"/>
            <a:ext cx="8191165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Eduardo I </a:t>
            </a:r>
            <a:r>
              <a:rPr lang="en-US" dirty="0" err="1"/>
              <a:t>ordena</a:t>
            </a:r>
            <a:r>
              <a:rPr lang="en-US" dirty="0"/>
              <a:t> la </a:t>
            </a:r>
            <a:r>
              <a:rPr lang="en-US" dirty="0" err="1"/>
              <a:t>construcción</a:t>
            </a:r>
            <a:r>
              <a:rPr lang="en-US" dirty="0"/>
              <a:t> de un gran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castillos</a:t>
            </a:r>
            <a:r>
              <a:rPr lang="en-US" dirty="0"/>
              <a:t> en el País de Gales. Entre 1276 y 1295 </a:t>
            </a:r>
            <a:r>
              <a:rPr lang="en-US" dirty="0" err="1"/>
              <a:t>construyó</a:t>
            </a:r>
            <a:r>
              <a:rPr lang="en-US" dirty="0"/>
              <a:t> o </a:t>
            </a:r>
            <a:r>
              <a:rPr lang="en-US" dirty="0" err="1"/>
              <a:t>reparó</a:t>
            </a:r>
            <a:r>
              <a:rPr lang="en-US" dirty="0"/>
              <a:t> 17 </a:t>
            </a:r>
            <a:r>
              <a:rPr lang="en-US" dirty="0" err="1"/>
              <a:t>castillos</a:t>
            </a:r>
            <a:r>
              <a:rPr lang="en-US" dirty="0"/>
              <a:t>. Hoy, en el País de Gales, </a:t>
            </a:r>
            <a:r>
              <a:rPr lang="en-US" dirty="0" err="1"/>
              <a:t>tenemos</a:t>
            </a:r>
            <a:r>
              <a:rPr lang="en-US" dirty="0"/>
              <a:t> </a:t>
            </a:r>
            <a:r>
              <a:rPr lang="en-US" dirty="0" err="1"/>
              <a:t>más</a:t>
            </a:r>
            <a:r>
              <a:rPr lang="en-US" dirty="0"/>
              <a:t> de 600 </a:t>
            </a:r>
            <a:r>
              <a:rPr lang="en-US" dirty="0" err="1"/>
              <a:t>castillos</a:t>
            </a:r>
            <a:r>
              <a:rPr lang="en-US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1590" y="103895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69783" y="1143076"/>
            <a:ext cx="771382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  <a:p>
            <a:r>
              <a:rPr lang="en-US" dirty="0"/>
              <a:t>La </a:t>
            </a:r>
            <a:r>
              <a:rPr lang="en-US" dirty="0" err="1"/>
              <a:t>historia</a:t>
            </a:r>
            <a:r>
              <a:rPr lang="en-US" dirty="0"/>
              <a:t> del País de Gales </a:t>
            </a:r>
            <a:r>
              <a:rPr lang="en-US" dirty="0" err="1"/>
              <a:t>empieza</a:t>
            </a:r>
            <a:r>
              <a:rPr lang="en-US" dirty="0"/>
              <a:t> con los </a:t>
            </a:r>
            <a:r>
              <a:rPr lang="en-US" dirty="0" err="1"/>
              <a:t>celtas</a:t>
            </a:r>
            <a:r>
              <a:rPr lang="en-US" dirty="0"/>
              <a:t>. Los </a:t>
            </a:r>
            <a:r>
              <a:rPr lang="en-US" dirty="0" err="1"/>
              <a:t>celtas</a:t>
            </a:r>
            <a:r>
              <a:rPr lang="en-US" dirty="0"/>
              <a:t> </a:t>
            </a:r>
            <a:r>
              <a:rPr lang="en-US" dirty="0" err="1"/>
              <a:t>empezaron</a:t>
            </a:r>
            <a:r>
              <a:rPr lang="en-US" dirty="0"/>
              <a:t> a </a:t>
            </a:r>
            <a:r>
              <a:rPr lang="en-US" dirty="0" err="1"/>
              <a:t>migrar</a:t>
            </a:r>
            <a:r>
              <a:rPr lang="en-US" dirty="0"/>
              <a:t> de </a:t>
            </a:r>
            <a:r>
              <a:rPr lang="en-US" dirty="0" err="1"/>
              <a:t>sus</a:t>
            </a:r>
            <a:r>
              <a:rPr lang="en-US" dirty="0"/>
              <a:t> </a:t>
            </a:r>
            <a:r>
              <a:rPr lang="en-US" dirty="0" err="1"/>
              <a:t>tierras</a:t>
            </a:r>
            <a:r>
              <a:rPr lang="en-US" dirty="0"/>
              <a:t> </a:t>
            </a:r>
            <a:r>
              <a:rPr lang="en-US" dirty="0" err="1"/>
              <a:t>natales</a:t>
            </a:r>
            <a:r>
              <a:rPr lang="en-US" dirty="0"/>
              <a:t> en el </a:t>
            </a:r>
            <a:r>
              <a:rPr lang="en-US" dirty="0" err="1"/>
              <a:t>centro</a:t>
            </a:r>
            <a:r>
              <a:rPr lang="en-US" dirty="0"/>
              <a:t> de Europa </a:t>
            </a:r>
            <a:r>
              <a:rPr lang="en-US" dirty="0" err="1"/>
              <a:t>alrededor</a:t>
            </a:r>
            <a:r>
              <a:rPr lang="en-US" dirty="0"/>
              <a:t> del </a:t>
            </a:r>
            <a:r>
              <a:rPr lang="en-US" dirty="0" err="1"/>
              <a:t>año</a:t>
            </a:r>
            <a:r>
              <a:rPr lang="en-US" dirty="0"/>
              <a:t> 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29633" y="576154"/>
            <a:ext cx="759623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Seite</a:t>
            </a:r>
            <a:r>
              <a:rPr lang="en-US" dirty="0"/>
              <a:t> </a:t>
            </a:r>
            <a:r>
              <a:rPr lang="en-US" dirty="0" err="1"/>
              <a:t>enthält</a:t>
            </a:r>
            <a:r>
              <a:rPr lang="en-US" dirty="0"/>
              <a:t> die </a:t>
            </a:r>
            <a:r>
              <a:rPr lang="en-US" dirty="0" err="1"/>
              <a:t>wichtigsten</a:t>
            </a:r>
            <a:r>
              <a:rPr lang="en-US" dirty="0"/>
              <a:t> </a:t>
            </a:r>
            <a:r>
              <a:rPr lang="en-US" dirty="0" err="1"/>
              <a:t>Daten</a:t>
            </a:r>
            <a:r>
              <a:rPr lang="en-US" dirty="0"/>
              <a:t> </a:t>
            </a:r>
            <a:r>
              <a:rPr lang="en-US" dirty="0" err="1"/>
              <a:t>zur</a:t>
            </a:r>
            <a:r>
              <a:rPr lang="en-US" dirty="0"/>
              <a:t> Geschichte von Wales.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769435" y="1215706"/>
            <a:ext cx="803131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v. Chr.</a:t>
            </a:r>
          </a:p>
          <a:p>
            <a:r>
              <a:rPr lang="en-US" dirty="0"/>
              <a:t>Die Geschichte von Wales </a:t>
            </a:r>
            <a:r>
              <a:rPr lang="en-US" dirty="0" err="1"/>
              <a:t>beginnt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den </a:t>
            </a:r>
            <a:r>
              <a:rPr lang="en-US" dirty="0" err="1"/>
              <a:t>Kelten</a:t>
            </a:r>
            <a:r>
              <a:rPr lang="en-US" dirty="0"/>
              <a:t>. Die </a:t>
            </a:r>
            <a:r>
              <a:rPr lang="en-US" dirty="0" err="1"/>
              <a:t>Kelten</a:t>
            </a:r>
            <a:r>
              <a:rPr lang="en-US" dirty="0"/>
              <a:t> </a:t>
            </a:r>
            <a:r>
              <a:rPr lang="en-US" dirty="0" err="1"/>
              <a:t>beginnen</a:t>
            </a:r>
            <a:r>
              <a:rPr lang="en-US" dirty="0"/>
              <a:t> um 1000 v. Chr., von </a:t>
            </a:r>
            <a:r>
              <a:rPr lang="en-US" dirty="0" err="1"/>
              <a:t>ihrem</a:t>
            </a:r>
            <a:r>
              <a:rPr lang="en-US" dirty="0"/>
              <a:t> </a:t>
            </a:r>
            <a:r>
              <a:rPr lang="en-US" dirty="0" err="1"/>
              <a:t>zentral-europäischen</a:t>
            </a:r>
            <a:r>
              <a:rPr lang="en-US" dirty="0"/>
              <a:t> </a:t>
            </a:r>
            <a:r>
              <a:rPr lang="en-US" dirty="0" err="1"/>
              <a:t>Heimatland</a:t>
            </a:r>
            <a:r>
              <a:rPr lang="en-US" dirty="0"/>
              <a:t> </a:t>
            </a:r>
            <a:r>
              <a:rPr lang="en-US" dirty="0" err="1"/>
              <a:t>auszuwandern</a:t>
            </a:r>
            <a:r>
              <a:rPr lang="en-US" dirty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1827359" y="2488280"/>
            <a:ext cx="7419854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der </a:t>
            </a:r>
            <a:r>
              <a:rPr lang="en-US" dirty="0" err="1"/>
              <a:t>König</a:t>
            </a:r>
            <a:r>
              <a:rPr lang="en-US" dirty="0"/>
              <a:t> von </a:t>
            </a:r>
            <a:r>
              <a:rPr lang="en-US" dirty="0" err="1"/>
              <a:t>Mercien</a:t>
            </a:r>
            <a:r>
              <a:rPr lang="en-US" dirty="0"/>
              <a:t>, </a:t>
            </a:r>
            <a:r>
              <a:rPr lang="en-US" dirty="0" err="1"/>
              <a:t>baut</a:t>
            </a:r>
            <a:r>
              <a:rPr lang="en-US" dirty="0"/>
              <a:t> </a:t>
            </a:r>
            <a:r>
              <a:rPr lang="en-US" dirty="0" err="1"/>
              <a:t>einen</a:t>
            </a:r>
            <a:r>
              <a:rPr lang="en-US" dirty="0"/>
              <a:t> </a:t>
            </a:r>
            <a:r>
              <a:rPr lang="en-US" dirty="0" err="1"/>
              <a:t>Erddamm</a:t>
            </a:r>
            <a:r>
              <a:rPr lang="en-US" dirty="0"/>
              <a:t> von Meer </a:t>
            </a:r>
            <a:r>
              <a:rPr lang="en-US" dirty="0" err="1"/>
              <a:t>zu</a:t>
            </a:r>
            <a:r>
              <a:rPr lang="en-US" dirty="0"/>
              <a:t> Meer, die </a:t>
            </a:r>
            <a:r>
              <a:rPr lang="en-US" dirty="0" err="1"/>
              <a:t>erste</a:t>
            </a:r>
            <a:r>
              <a:rPr lang="en-US" dirty="0"/>
              <a:t> </a:t>
            </a:r>
            <a:r>
              <a:rPr lang="en-US" dirty="0" err="1"/>
              <a:t>feste</a:t>
            </a:r>
            <a:r>
              <a:rPr lang="en-US" dirty="0"/>
              <a:t> </a:t>
            </a:r>
            <a:r>
              <a:rPr lang="en-US" dirty="0" err="1"/>
              <a:t>Grenze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</a:t>
            </a:r>
            <a:r>
              <a:rPr lang="en-US" dirty="0" err="1"/>
              <a:t>Walisern</a:t>
            </a:r>
            <a:r>
              <a:rPr lang="en-US" dirty="0"/>
              <a:t> und </a:t>
            </a:r>
            <a:r>
              <a:rPr lang="en-US" dirty="0" err="1"/>
              <a:t>Engländern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869784" y="3655753"/>
            <a:ext cx="853217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veranstaltet</a:t>
            </a:r>
            <a:r>
              <a:rPr lang="en-US" dirty="0"/>
              <a:t>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Schloss</a:t>
            </a:r>
            <a:r>
              <a:rPr lang="en-US" dirty="0"/>
              <a:t> Cardigan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Treffen</a:t>
            </a:r>
            <a:r>
              <a:rPr lang="en-US" dirty="0"/>
              <a:t> von </a:t>
            </a:r>
            <a:r>
              <a:rPr lang="en-US" dirty="0" err="1"/>
              <a:t>Dichtern</a:t>
            </a:r>
            <a:r>
              <a:rPr lang="en-US" dirty="0"/>
              <a:t> und </a:t>
            </a:r>
            <a:r>
              <a:rPr lang="en-US" dirty="0" err="1"/>
              <a:t>Musikern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</a:t>
            </a:r>
            <a:r>
              <a:rPr lang="en-US" dirty="0" err="1"/>
              <a:t>ganz</a:t>
            </a:r>
            <a:r>
              <a:rPr lang="en-US" dirty="0"/>
              <a:t> Wales. Dies war </a:t>
            </a:r>
            <a:r>
              <a:rPr lang="en-US" dirty="0" err="1"/>
              <a:t>als</a:t>
            </a:r>
            <a:r>
              <a:rPr lang="en-US" dirty="0"/>
              <a:t> das </a:t>
            </a:r>
            <a:r>
              <a:rPr lang="en-US" dirty="0" err="1"/>
              <a:t>erste</a:t>
            </a:r>
            <a:r>
              <a:rPr lang="en-US" dirty="0"/>
              <a:t> Eisteddfod </a:t>
            </a:r>
            <a:r>
              <a:rPr lang="en-US" dirty="0" err="1"/>
              <a:t>bekannt</a:t>
            </a:r>
            <a:r>
              <a:rPr lang="en-US" dirty="0"/>
              <a:t>,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walisisches</a:t>
            </a:r>
            <a:r>
              <a:rPr lang="en-US" dirty="0"/>
              <a:t> Festival </a:t>
            </a:r>
            <a:r>
              <a:rPr lang="en-US" dirty="0" err="1"/>
              <a:t>für</a:t>
            </a:r>
            <a:r>
              <a:rPr lang="en-US" dirty="0"/>
              <a:t> </a:t>
            </a:r>
            <a:r>
              <a:rPr lang="en-US" dirty="0" err="1"/>
              <a:t>Musik</a:t>
            </a:r>
            <a:r>
              <a:rPr lang="en-US" dirty="0"/>
              <a:t> und </a:t>
            </a:r>
            <a:r>
              <a:rPr lang="en-US" dirty="0" err="1"/>
              <a:t>Literatur</a:t>
            </a:r>
            <a:r>
              <a:rPr lang="en-US" dirty="0"/>
              <a:t>,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9784" y="5000572"/>
            <a:ext cx="8191164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 I. </a:t>
            </a:r>
            <a:r>
              <a:rPr lang="en-US" dirty="0" err="1"/>
              <a:t>ordnet</a:t>
            </a:r>
            <a:r>
              <a:rPr lang="en-US" dirty="0"/>
              <a:t> den </a:t>
            </a:r>
            <a:r>
              <a:rPr lang="en-US" dirty="0" err="1"/>
              <a:t>Bau</a:t>
            </a:r>
            <a:r>
              <a:rPr lang="en-US" dirty="0"/>
              <a:t> von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Schlössern</a:t>
            </a:r>
            <a:r>
              <a:rPr lang="en-US" dirty="0"/>
              <a:t> in Wales an.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baut</a:t>
            </a:r>
            <a:r>
              <a:rPr lang="en-US" dirty="0"/>
              <a:t> und </a:t>
            </a:r>
            <a:r>
              <a:rPr lang="en-US" dirty="0" err="1"/>
              <a:t>repariert</a:t>
            </a:r>
            <a:r>
              <a:rPr lang="en-US" dirty="0"/>
              <a:t> 17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1276 und 1295. </a:t>
            </a:r>
            <a:r>
              <a:rPr lang="en-US" dirty="0" err="1"/>
              <a:t>Heute</a:t>
            </a:r>
            <a:r>
              <a:rPr lang="en-US" dirty="0"/>
              <a:t> </a:t>
            </a:r>
            <a:r>
              <a:rPr lang="en-US" dirty="0" err="1"/>
              <a:t>gibt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über</a:t>
            </a:r>
            <a:r>
              <a:rPr lang="en-US" dirty="0"/>
              <a:t> 600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in Wales.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1741495" y="205879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10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5160" y="709752"/>
            <a:ext cx="795598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Scroll through our timeline for a brief history of Wales through the ages, or select one of the following eras -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5160" y="1508939"/>
            <a:ext cx="795598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BC</a:t>
            </a:r>
          </a:p>
          <a:p>
            <a:r>
              <a:rPr lang="en-US" dirty="0"/>
              <a:t>The story of Wales begins with the Celts. The Celts began migrating from their central European homeland around 1000 BC.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5160" y="2567042"/>
            <a:ext cx="818418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King of Mercia builds a dyke from sea to sea, the first permanent boundary between the Welsh and English people. Offa’s Dyke shaped the territory of Wales.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5162" y="3682659"/>
            <a:ext cx="818417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holds a grand gathering of poets and musicians from all over Wales at Cardigan Castle. This was known as the very first Eisteddfod , a Welsh festival of music and literature that is still held all across Wales today.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5160" y="5057826"/>
            <a:ext cx="7831413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Edward 1 orders the building of castles in Wales. Between 1276 and 1295 he built or repaired 17 castles. Today we have over 600 castles in Wales.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561" y="222463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1806214" y="209414"/>
          <a:ext cx="8290011" cy="6096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77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2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 err="1"/>
                        <a:t>Saith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Ffaith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www.wales.com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Tua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dechreuodd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Celtiaid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symud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i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Gymru</a:t>
                      </a:r>
                      <a:r>
                        <a:rPr lang="en-US" baseline="0" dirty="0"/>
                        <a:t>, ac o </a:t>
                      </a:r>
                      <a:r>
                        <a:rPr lang="en-US" baseline="0" dirty="0" err="1"/>
                        <a:t>ble</a:t>
                      </a:r>
                      <a:r>
                        <a:rPr lang="en-US" baseline="0" dirty="0"/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Beth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wnaeth</a:t>
                      </a:r>
                      <a:r>
                        <a:rPr lang="en-US" baseline="0" dirty="0"/>
                        <a:t> y </a:t>
                      </a:r>
                      <a:r>
                        <a:rPr lang="en-US" baseline="0" dirty="0" err="1"/>
                        <a:t>Brenin</a:t>
                      </a:r>
                      <a:r>
                        <a:rPr lang="en-US" baseline="0" dirty="0"/>
                        <a:t> Offa a </a:t>
                      </a:r>
                      <a:r>
                        <a:rPr lang="en-US" baseline="0" dirty="0" err="1"/>
                        <a:t>phryd</a:t>
                      </a:r>
                      <a:r>
                        <a:rPr lang="en-US" baseline="0" dirty="0"/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Beth </a:t>
                      </a:r>
                      <a:r>
                        <a:rPr lang="en-US" dirty="0" err="1"/>
                        <a:t>ddigwyddodd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</a:t>
                      </a:r>
                      <a:r>
                        <a:rPr lang="en-US" baseline="0" dirty="0"/>
                        <a:t> 1176?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ôl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ffynhonnell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hon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sawl</a:t>
                      </a:r>
                      <a:r>
                        <a:rPr lang="en-US" dirty="0"/>
                        <a:t> castell </a:t>
                      </a:r>
                      <a:r>
                        <a:rPr lang="en-US" dirty="0" err="1"/>
                        <a:t>sydd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Nghymru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heddiw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baseline="0" dirty="0"/>
                        <a:t> di am ‘</a:t>
                      </a:r>
                      <a:r>
                        <a:rPr lang="en-US" baseline="0" dirty="0" err="1"/>
                        <a:t>Cymru</a:t>
                      </a:r>
                      <a:r>
                        <a:rPr lang="en-US" baseline="0" dirty="0"/>
                        <a:t>’?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baseline="0" dirty="0"/>
                        <a:t> di am ‘</a:t>
                      </a:r>
                      <a:r>
                        <a:rPr lang="en-US" baseline="0" dirty="0" err="1"/>
                        <a:t>gorchymyn</a:t>
                      </a:r>
                      <a:r>
                        <a:rPr lang="en-US" baseline="0" dirty="0"/>
                        <a:t>’?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dirty="0"/>
                        <a:t> di am ‘</a:t>
                      </a:r>
                      <a:r>
                        <a:rPr lang="en-US" dirty="0" err="1"/>
                        <a:t>ffin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terfyn</a:t>
                      </a:r>
                      <a:r>
                        <a:rPr lang="en-US" dirty="0"/>
                        <a:t>’?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54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403175"/>
              </p:ext>
            </p:extLst>
          </p:nvPr>
        </p:nvGraphicFramePr>
        <p:xfrm>
          <a:off x="1806214" y="41864"/>
          <a:ext cx="8290011" cy="6919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77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2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Seven 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www.wales.com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/>
                        <a:t>Around when did the Celts move to Wales, and from where?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/>
                        <a:t>What did King Offa do and when?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happened in 11</a:t>
                      </a:r>
                      <a:r>
                        <a:rPr lang="en-US" baseline="0" dirty="0"/>
                        <a:t>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According to this source, how many castles are in Wales today?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‘Wales’?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‘instruction’ (to instruct)?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‘boundary’ or ‘limit’?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47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Callout 1"/>
          <p:cNvSpPr/>
          <p:nvPr/>
        </p:nvSpPr>
        <p:spPr>
          <a:xfrm>
            <a:off x="1759178" y="388024"/>
            <a:ext cx="3504147" cy="3139452"/>
          </a:xfrm>
          <a:prstGeom prst="wedgeEllipseCallout">
            <a:avLst>
              <a:gd name="adj1" fmla="val -25555"/>
              <a:gd name="adj2" fmla="val 75772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400" dirty="0"/>
              <a:t>p t c </a:t>
            </a:r>
          </a:p>
          <a:p>
            <a:pPr algn="ctr"/>
            <a:r>
              <a:rPr lang="en-US" sz="4400" dirty="0"/>
              <a:t>b d g</a:t>
            </a:r>
          </a:p>
          <a:p>
            <a:pPr algn="ctr"/>
            <a:r>
              <a:rPr lang="en-US" sz="4400" dirty="0" err="1"/>
              <a:t>ll</a:t>
            </a:r>
            <a:r>
              <a:rPr lang="en-US" sz="4400" dirty="0"/>
              <a:t> m </a:t>
            </a:r>
            <a:r>
              <a:rPr lang="en-US" sz="4400" dirty="0" err="1"/>
              <a:t>rh</a:t>
            </a:r>
            <a:endParaRPr lang="en-US" sz="4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</p:txBody>
      </p:sp>
      <p:sp>
        <p:nvSpPr>
          <p:cNvPr id="3" name="Oval Callout 2"/>
          <p:cNvSpPr/>
          <p:nvPr/>
        </p:nvSpPr>
        <p:spPr>
          <a:xfrm>
            <a:off x="5263324" y="2810222"/>
            <a:ext cx="4750588" cy="2822437"/>
          </a:xfrm>
          <a:prstGeom prst="wedgeEllipseCallout">
            <a:avLst>
              <a:gd name="adj1" fmla="val -47500"/>
              <a:gd name="adj2" fmla="val 66512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mh</a:t>
            </a:r>
            <a:r>
              <a:rPr lang="en-US" sz="3200" dirty="0"/>
              <a:t> </a:t>
            </a:r>
            <a:r>
              <a:rPr lang="en-US" sz="3200" dirty="0" err="1"/>
              <a:t>nh</a:t>
            </a:r>
            <a:r>
              <a:rPr lang="en-US" sz="3200" dirty="0"/>
              <a:t> </a:t>
            </a:r>
            <a:r>
              <a:rPr lang="en-US" sz="3200" dirty="0" err="1"/>
              <a:t>ngh</a:t>
            </a: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/>
              <a:t>m n ng</a:t>
            </a:r>
            <a:br>
              <a:rPr lang="en-US" sz="3200" dirty="0"/>
            </a:br>
            <a:r>
              <a:rPr lang="en-US" sz="3200" dirty="0"/>
              <a:t>X X X 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6545043" y="103082"/>
            <a:ext cx="3657012" cy="2822437"/>
          </a:xfrm>
          <a:prstGeom prst="wedgeEllipseCallout">
            <a:avLst>
              <a:gd name="adj1" fmla="val -47500"/>
              <a:gd name="adj2" fmla="val 66512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400" dirty="0"/>
              <a:t>b d g</a:t>
            </a:r>
            <a:br>
              <a:rPr lang="en-US" sz="4400" dirty="0"/>
            </a:br>
            <a:r>
              <a:rPr lang="en-US" sz="4400" dirty="0"/>
              <a:t>f </a:t>
            </a:r>
            <a:r>
              <a:rPr lang="en-US" sz="4400" dirty="0" err="1"/>
              <a:t>dd</a:t>
            </a:r>
            <a:r>
              <a:rPr lang="en-US" sz="4400" dirty="0"/>
              <a:t> -</a:t>
            </a:r>
            <a:br>
              <a:rPr lang="en-US" sz="4400" dirty="0"/>
            </a:br>
            <a:r>
              <a:rPr lang="en-US" sz="4400" dirty="0"/>
              <a:t>l f r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1759178" y="4490878"/>
            <a:ext cx="2445848" cy="1611336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ph</a:t>
            </a:r>
            <a:r>
              <a:rPr lang="en-US" dirty="0"/>
              <a:t> </a:t>
            </a:r>
            <a:r>
              <a:rPr lang="en-US" dirty="0" err="1"/>
              <a:t>th</a:t>
            </a:r>
            <a:r>
              <a:rPr lang="en-US" dirty="0"/>
              <a:t> </a:t>
            </a:r>
            <a:r>
              <a:rPr lang="en-US" dirty="0" err="1"/>
              <a:t>ch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x x x </a:t>
            </a:r>
          </a:p>
          <a:p>
            <a:pPr algn="ctr"/>
            <a:r>
              <a:rPr lang="en-US" dirty="0"/>
              <a:t>x x x </a:t>
            </a:r>
          </a:p>
        </p:txBody>
      </p:sp>
      <p:sp>
        <p:nvSpPr>
          <p:cNvPr id="6" name="Heart 5"/>
          <p:cNvSpPr/>
          <p:nvPr/>
        </p:nvSpPr>
        <p:spPr>
          <a:xfrm>
            <a:off x="5169253" y="388024"/>
            <a:ext cx="1375790" cy="1493296"/>
          </a:xfrm>
          <a:prstGeom prst="hear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9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22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62400" y="2693504"/>
            <a:ext cx="822960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5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</a:t>
            </a:r>
            <a:r>
              <a:rPr lang="en-GB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1"/>
                </a:solidFill>
              </a:rPr>
              <a:t>ar</a:t>
            </a:r>
            <a:r>
              <a:rPr lang="en-GB" sz="5500" b="1" dirty="0" smtClean="0"/>
              <a:t> </a:t>
            </a:r>
            <a:r>
              <a:rPr lang="en-GB" sz="5500" b="1" dirty="0" smtClean="0">
                <a:solidFill>
                  <a:schemeClr val="accent4">
                    <a:lumMod val="75000"/>
                  </a:schemeClr>
                </a:solidFill>
              </a:rPr>
              <a:t>at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gan</a:t>
            </a:r>
            <a:endParaRPr lang="en-GB" sz="55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GB" sz="5500" b="1" dirty="0" err="1">
                <a:solidFill>
                  <a:schemeClr val="accent1"/>
                </a:solidFill>
              </a:rPr>
              <a:t>t</a:t>
            </a:r>
            <a:r>
              <a:rPr lang="en-GB" sz="5500" b="1" dirty="0" err="1" smtClean="0">
                <a:solidFill>
                  <a:schemeClr val="accent1"/>
                </a:solidFill>
              </a:rPr>
              <a:t>ros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trwy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4">
                    <a:lumMod val="75000"/>
                  </a:schemeClr>
                </a:solidFill>
              </a:rPr>
              <a:t>wrth</a:t>
            </a:r>
            <a:r>
              <a:rPr lang="en-GB" sz="55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55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dan</a:t>
            </a:r>
            <a:endParaRPr lang="en-GB" sz="55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GB" sz="5500" b="1" dirty="0" err="1">
                <a:solidFill>
                  <a:schemeClr val="accent4">
                    <a:lumMod val="75000"/>
                  </a:schemeClr>
                </a:solidFill>
              </a:rPr>
              <a:t>h</a:t>
            </a:r>
            <a:r>
              <a:rPr lang="en-GB" sz="5500" b="1" dirty="0" err="1" smtClean="0">
                <a:solidFill>
                  <a:schemeClr val="accent4">
                    <a:lumMod val="75000"/>
                  </a:schemeClr>
                </a:solidFill>
              </a:rPr>
              <a:t>eb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hyd</a:t>
            </a:r>
            <a:r>
              <a:rPr lang="en-GB" sz="5500" b="1" dirty="0" smtClean="0"/>
              <a:t> </a:t>
            </a:r>
            <a:r>
              <a:rPr lang="en-GB" sz="5500" b="1" dirty="0" err="1" smtClean="0">
                <a:solidFill>
                  <a:schemeClr val="accent1"/>
                </a:solidFill>
              </a:rPr>
              <a:t>i</a:t>
            </a:r>
            <a:r>
              <a:rPr lang="en-GB" sz="5500" b="1" dirty="0" smtClean="0">
                <a:solidFill>
                  <a:schemeClr val="accent1"/>
                </a:solidFill>
              </a:rPr>
              <a:t> </a:t>
            </a:r>
            <a:r>
              <a:rPr lang="en-GB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</a:t>
            </a:r>
            <a:endParaRPr lang="en-GB" sz="55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75452" y="1391478"/>
            <a:ext cx="6857999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dirty="0" smtClean="0"/>
              <a:t>Yn </a:t>
            </a:r>
            <a:r>
              <a:rPr lang="en-GB" sz="3500" b="1" dirty="0" err="1" smtClean="0"/>
              <a:t>achosi</a:t>
            </a:r>
            <a:r>
              <a:rPr lang="en-GB" sz="3500" b="1" dirty="0" smtClean="0"/>
              <a:t> </a:t>
            </a:r>
            <a:r>
              <a:rPr lang="en-GB" sz="3500" b="1" dirty="0" err="1" smtClean="0"/>
              <a:t>treiglad</a:t>
            </a:r>
            <a:r>
              <a:rPr lang="en-GB" sz="3500" b="1" dirty="0" smtClean="0"/>
              <a:t> </a:t>
            </a:r>
            <a:r>
              <a:rPr lang="en-GB" sz="3500" b="1" dirty="0" err="1" smtClean="0"/>
              <a:t>meddal</a:t>
            </a:r>
            <a:r>
              <a:rPr lang="en-GB" sz="3500" b="1" dirty="0" smtClean="0"/>
              <a:t>…</a:t>
            </a:r>
            <a:endParaRPr lang="en-GB" sz="3500" b="1" dirty="0"/>
          </a:p>
        </p:txBody>
      </p:sp>
    </p:spTree>
    <p:extLst>
      <p:ext uri="{BB962C8B-B14F-4D97-AF65-F5344CB8AC3E}">
        <p14:creationId xmlns:p14="http://schemas.microsoft.com/office/powerpoint/2010/main" val="328124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Hanes y </a:t>
            </a:r>
            <a:r>
              <a:rPr lang="en-US" dirty="0" err="1"/>
              <a:t>Gymraeg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/>
              <a:t>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linkClick r:id="rId3"/>
              </a:rPr>
              <a:t>Ffilm 1: Cysgodion Ddoe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Diolch i Golegau Cymru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>
              <a:hlinkClick r:id="rId3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60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746" y="2686163"/>
            <a:ext cx="8610600" cy="1293028"/>
          </a:xfrm>
        </p:spPr>
        <p:txBody>
          <a:bodyPr/>
          <a:lstStyle/>
          <a:p>
            <a:r>
              <a:rPr lang="en-US" dirty="0"/>
              <a:t>TRAFODWCH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37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/>
              <a:t>More 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Ein Hiaith: Ffilm 2</a:t>
            </a:r>
            <a:endParaRPr lang="en-US" dirty="0"/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Golegau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6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81200" y="1121145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Nifer o bobl â pheth gallu i siarad Cymraeg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111036" y="1418234"/>
            <a:ext cx="8229600" cy="4792251"/>
          </a:xfrm>
        </p:spPr>
        <p:txBody>
          <a:bodyPr>
            <a:normAutofit lnSpcReduction="10000"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2011</a:t>
            </a:r>
          </a:p>
          <a:p>
            <a:r>
              <a:rPr lang="cy-GB" sz="2000" dirty="0"/>
              <a:t>Sir Gaerfyrddin / Carmarthenshire		105,032</a:t>
            </a:r>
          </a:p>
          <a:p>
            <a:r>
              <a:rPr lang="cy-GB" sz="2000" dirty="0"/>
              <a:t>Gwynedd					88,853</a:t>
            </a:r>
          </a:p>
          <a:p>
            <a:r>
              <a:rPr lang="cy-GB" sz="2000" dirty="0"/>
              <a:t>Caerdydd / Cardiff				54,504</a:t>
            </a:r>
          </a:p>
          <a:p>
            <a:r>
              <a:rPr lang="cy-GB" sz="2000" dirty="0"/>
              <a:t>Sir Fon / Anglesey				47,821</a:t>
            </a:r>
          </a:p>
          <a:p>
            <a:r>
              <a:rPr lang="cy-GB" sz="2000" dirty="0"/>
              <a:t>Abertawe / Swansea			45,085</a:t>
            </a:r>
          </a:p>
          <a:p>
            <a:r>
              <a:rPr lang="cy-GB" sz="2000" dirty="0"/>
              <a:t>RhCT / RCT					44,911</a:t>
            </a:r>
          </a:p>
          <a:p>
            <a:r>
              <a:rPr lang="cy-GB" sz="2000" dirty="0"/>
              <a:t>Conwy					44,614</a:t>
            </a:r>
          </a:p>
          <a:p>
            <a:r>
              <a:rPr lang="cy-GB" sz="2000" dirty="0"/>
              <a:t>Ceredigion 	</a:t>
            </a:r>
            <a:r>
              <a:rPr lang="en-GB" sz="2000" dirty="0"/>
              <a:t>				43,366</a:t>
            </a:r>
            <a:br>
              <a:rPr lang="en-GB" sz="2000" dirty="0"/>
            </a:br>
            <a:r>
              <a:rPr lang="en-GB" sz="2000" dirty="0">
                <a:solidFill>
                  <a:srgbClr val="FF0000"/>
                </a:solidFill>
              </a:rPr>
              <a:t/>
            </a: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2000" dirty="0">
                <a:solidFill>
                  <a:srgbClr val="FF0000"/>
                </a:solidFill>
              </a:rPr>
              <a:t>*</a:t>
            </a:r>
            <a:r>
              <a:rPr lang="en-GB" sz="2000" dirty="0" err="1">
                <a:solidFill>
                  <a:srgbClr val="FF0000"/>
                </a:solidFill>
              </a:rPr>
              <a:t>Diolch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i</a:t>
            </a:r>
            <a:r>
              <a:rPr lang="en-GB" sz="2000" dirty="0">
                <a:solidFill>
                  <a:srgbClr val="FF0000"/>
                </a:solidFill>
              </a:rPr>
              <a:t> https://</a:t>
            </a:r>
            <a:r>
              <a:rPr lang="en-GB" sz="2000" dirty="0" err="1">
                <a:solidFill>
                  <a:srgbClr val="FF0000"/>
                </a:solidFill>
              </a:rPr>
              <a:t>statscymru.llyw.cymru</a:t>
            </a:r>
            <a:r>
              <a:rPr lang="en-GB" sz="2000" dirty="0">
                <a:solidFill>
                  <a:srgbClr val="FF0000"/>
                </a:solidFill>
              </a:rPr>
              <a:t>/Catalogue/Welsh-Language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430283" y="1157914"/>
            <a:ext cx="4041775" cy="639762"/>
          </a:xfrm>
        </p:spPr>
        <p:txBody>
          <a:bodyPr>
            <a:normAutofit fontScale="77500" lnSpcReduction="20000"/>
          </a:bodyPr>
          <a:lstStyle/>
          <a:p>
            <a:r>
              <a:rPr lang="en-US"/>
              <a:t>Number of people with some ability to speak Welsh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 Placeholder 4"/>
          <p:cNvSpPr txBox="1">
            <a:spLocks/>
          </p:cNvSpPr>
          <p:nvPr/>
        </p:nvSpPr>
        <p:spPr>
          <a:xfrm>
            <a:off x="1402113" y="1294108"/>
            <a:ext cx="4040188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dirty="0"/>
              <a:t>Deddfwriaeth a pholisi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1402113" y="1740521"/>
            <a:ext cx="4040188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Mesur yr Iaith Gymraeg (Cymru) 2011</a:t>
            </a:r>
          </a:p>
          <a:p>
            <a:r>
              <a:rPr lang="cy-GB" dirty="0"/>
              <a:t>Mesuriadau Ansawdd Estyn </a:t>
            </a:r>
          </a:p>
          <a:p>
            <a:r>
              <a:rPr lang="cy-GB" dirty="0"/>
              <a:t>Strategaeth Addysg Cyfrwng Cymraeg</a:t>
            </a:r>
          </a:p>
          <a:p>
            <a:r>
              <a:rPr lang="cy-GB" dirty="0"/>
              <a:t>Iaith Fyw: Iaith Byw, Llywodraeth Cymru 2012</a:t>
            </a:r>
            <a:br>
              <a:rPr lang="cy-GB" dirty="0"/>
            </a:br>
            <a:endParaRPr lang="cy-GB" dirty="0"/>
          </a:p>
          <a:p>
            <a:r>
              <a:rPr lang="en-US" dirty="0"/>
              <a:t>2017:</a:t>
            </a:r>
            <a:br>
              <a:rPr lang="en-US" dirty="0"/>
            </a:br>
            <a:r>
              <a:rPr lang="en-US" dirty="0" err="1"/>
              <a:t>Cymraeg</a:t>
            </a:r>
            <a:r>
              <a:rPr lang="en-US" dirty="0"/>
              <a:t> 2050, </a:t>
            </a:r>
            <a:r>
              <a:rPr lang="en-US" dirty="0" err="1"/>
              <a:t>Miliwn</a:t>
            </a:r>
            <a:r>
              <a:rPr lang="en-US" dirty="0"/>
              <a:t> o </a:t>
            </a:r>
            <a:r>
              <a:rPr lang="en-US" dirty="0" err="1"/>
              <a:t>Siaradwyr</a:t>
            </a:r>
            <a:r>
              <a:rPr lang="en-US" dirty="0"/>
              <a:t> </a:t>
            </a:r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7116668" y="1207048"/>
            <a:ext cx="4041775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i="1" dirty="0"/>
              <a:t>Legislation and policy</a:t>
            </a:r>
          </a:p>
        </p:txBody>
      </p:sp>
      <p:sp>
        <p:nvSpPr>
          <p:cNvPr id="8" name="Content Placeholder 7"/>
          <p:cNvSpPr txBox="1">
            <a:spLocks/>
          </p:cNvSpPr>
          <p:nvPr/>
        </p:nvSpPr>
        <p:spPr>
          <a:xfrm>
            <a:off x="7116668" y="1768332"/>
            <a:ext cx="4358811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Welsh Language (Wales) Measure 2011</a:t>
            </a:r>
          </a:p>
          <a:p>
            <a:r>
              <a:rPr lang="cy-GB" i="1" dirty="0"/>
              <a:t> Estyn’s </a:t>
            </a:r>
            <a:r>
              <a:rPr lang="en-GB" i="1" dirty="0"/>
              <a:t>Quality Indicators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Welsh Medium Education Strategy</a:t>
            </a:r>
          </a:p>
          <a:p>
            <a:r>
              <a:rPr lang="en-GB" i="1" dirty="0"/>
              <a:t>A Living Language: a Language for Living, Welsh Government 2012</a:t>
            </a:r>
          </a:p>
          <a:p>
            <a:r>
              <a:rPr lang="en-GB" i="1" dirty="0"/>
              <a:t>2017:</a:t>
            </a:r>
            <a:br>
              <a:rPr lang="en-GB" i="1" dirty="0"/>
            </a:br>
            <a:r>
              <a:rPr lang="en-GB" i="1" dirty="0" err="1"/>
              <a:t>Cymraeg</a:t>
            </a:r>
            <a:r>
              <a:rPr lang="en-GB" i="1" dirty="0"/>
              <a:t> 2050, a million Welsh speakers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9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90362" y="1703223"/>
            <a:ext cx="8588829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 err="1">
                <a:solidFill>
                  <a:schemeClr val="accent4">
                    <a:lumMod val="75000"/>
                  </a:schemeClr>
                </a:solidFill>
              </a:rPr>
              <a:t>Llinell</a:t>
            </a:r>
            <a:r>
              <a:rPr lang="en-US" sz="35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sz="3500" b="1" dirty="0" err="1">
                <a:solidFill>
                  <a:schemeClr val="accent4">
                    <a:lumMod val="75000"/>
                  </a:schemeClr>
                </a:solidFill>
              </a:rPr>
              <a:t>amser</a:t>
            </a:r>
            <a:endParaRPr lang="en-US" sz="35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38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8667" y="2287600"/>
            <a:ext cx="88664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The Bilingual Bus!!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84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565</TotalTime>
  <Words>1967</Words>
  <Application>Microsoft Office PowerPoint</Application>
  <PresentationFormat>Widescreen</PresentationFormat>
  <Paragraphs>255</Paragraphs>
  <Slides>28</Slides>
  <Notes>24</Notes>
  <HiddenSlides>6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ＭＳ Ｐゴシック</vt:lpstr>
      <vt:lpstr>Apple Braille</vt:lpstr>
      <vt:lpstr>Arial</vt:lpstr>
      <vt:lpstr>Calibri</vt:lpstr>
      <vt:lpstr>Century Gothic</vt:lpstr>
      <vt:lpstr>Courier New</vt:lpstr>
      <vt:lpstr>Mangal</vt:lpstr>
      <vt:lpstr>Times New Roman</vt:lpstr>
      <vt:lpstr>Trebuchet MS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Ieithoedd Indo-Ewropeaidd</vt:lpstr>
      <vt:lpstr>PowerPoint Presentation</vt:lpstr>
      <vt:lpstr>Geiriau Lladin yng NgHymraeg</vt:lpstr>
      <vt:lpstr>Enwau Pobl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Ffilm – Hanes y Gymraeg History of the Welsh Language</vt:lpstr>
      <vt:lpstr>TRAFODWCH</vt:lpstr>
      <vt:lpstr>Ffilm – Mwy o’r Gymraeg More History of the Welsh Language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Helen A Griffiths</cp:lastModifiedBy>
  <cp:revision>42</cp:revision>
  <dcterms:created xsi:type="dcterms:W3CDTF">2017-08-16T13:34:29Z</dcterms:created>
  <dcterms:modified xsi:type="dcterms:W3CDTF">2019-09-09T16:10:35Z</dcterms:modified>
</cp:coreProperties>
</file>