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3"/>
  </p:notesMasterIdLst>
  <p:sldIdLst>
    <p:sldId id="257" r:id="rId2"/>
  </p:sldIdLst>
  <p:sldSz cx="18288000" cy="10287000"/>
  <p:notesSz cx="6858000" cy="9144000"/>
  <p:embeddedFontLst>
    <p:embeddedFont>
      <p:font typeface="Canva Sans" panose="020B0503030501040103"/>
      <p:regular r:id="rId4"/>
    </p:embeddedFont>
    <p:embeddedFont>
      <p:font typeface="Canva Sans Bold" panose="020B0803030501040103" pitchFamily="34" charset="0"/>
      <p:regular r:id="rId5"/>
      <p:bold r:id="rId6"/>
    </p:embeddedFont>
    <p:embeddedFont>
      <p:font typeface="Canva Sans Italics" panose="020B0503030501040103" pitchFamily="34" charset="0"/>
      <p:regular r:id="rId7"/>
      <p:italic r:id="rId8"/>
    </p:embeddedFont>
    <p:embeddedFont>
      <p:font typeface="Lazydog"/>
      <p:regular r:id="rId9"/>
    </p:embeddedFont>
    <p:embeddedFont>
      <p:font typeface="Montserrat" pitchFamily="2" charset="77"/>
      <p:regular r:id="rId10"/>
      <p:bold r:id="rId11"/>
      <p:italic r:id="rId12"/>
      <p:boldItalic r:id="rId13"/>
    </p:embeddedFont>
    <p:embeddedFont>
      <p:font typeface="Poppins" pitchFamily="2" charset="77"/>
      <p:regular r:id="rId14"/>
      <p:bold r:id="rId15"/>
      <p:italic r:id="rId16"/>
      <p:boldItalic r:id="rId17"/>
    </p:embeddedFont>
    <p:embeddedFont>
      <p:font typeface="Poppins Bold"/>
      <p:regular r:id="rId18"/>
      <p:bold r:id="rId1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282" autoAdjust="0"/>
    <p:restoredTop sz="91994" autoAdjust="0"/>
  </p:normalViewPr>
  <p:slideViewPr>
    <p:cSldViewPr>
      <p:cViewPr varScale="1">
        <p:scale>
          <a:sx n="58" d="100"/>
          <a:sy n="58" d="100"/>
        </p:scale>
        <p:origin x="600" y="5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5.fntdata"/><Relationship Id="rId13" Type="http://schemas.openxmlformats.org/officeDocument/2006/relationships/font" Target="fonts/font10.fntdata"/><Relationship Id="rId18" Type="http://schemas.openxmlformats.org/officeDocument/2006/relationships/font" Target="fonts/font15.fntdata"/><Relationship Id="rId3" Type="http://schemas.openxmlformats.org/officeDocument/2006/relationships/notesMaster" Target="notesMasters/notesMaster1.xml"/><Relationship Id="rId21" Type="http://schemas.openxmlformats.org/officeDocument/2006/relationships/viewProps" Target="viewProps.xml"/><Relationship Id="rId7" Type="http://schemas.openxmlformats.org/officeDocument/2006/relationships/font" Target="fonts/font4.fntdata"/><Relationship Id="rId12" Type="http://schemas.openxmlformats.org/officeDocument/2006/relationships/font" Target="fonts/font9.fntdata"/><Relationship Id="rId17" Type="http://schemas.openxmlformats.org/officeDocument/2006/relationships/font" Target="fonts/font14.fntdata"/><Relationship Id="rId2" Type="http://schemas.openxmlformats.org/officeDocument/2006/relationships/slide" Target="slides/slide1.xml"/><Relationship Id="rId16" Type="http://schemas.openxmlformats.org/officeDocument/2006/relationships/font" Target="fonts/font13.fntdata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3.fntdata"/><Relationship Id="rId11" Type="http://schemas.openxmlformats.org/officeDocument/2006/relationships/font" Target="fonts/font8.fntdata"/><Relationship Id="rId5" Type="http://schemas.openxmlformats.org/officeDocument/2006/relationships/font" Target="fonts/font2.fntdata"/><Relationship Id="rId15" Type="http://schemas.openxmlformats.org/officeDocument/2006/relationships/font" Target="fonts/font12.fntdata"/><Relationship Id="rId23" Type="http://schemas.openxmlformats.org/officeDocument/2006/relationships/tableStyles" Target="tableStyles.xml"/><Relationship Id="rId10" Type="http://schemas.openxmlformats.org/officeDocument/2006/relationships/font" Target="fonts/font7.fntdata"/><Relationship Id="rId19" Type="http://schemas.openxmlformats.org/officeDocument/2006/relationships/font" Target="fonts/font16.fntdata"/><Relationship Id="rId4" Type="http://schemas.openxmlformats.org/officeDocument/2006/relationships/font" Target="fonts/font1.fntdata"/><Relationship Id="rId9" Type="http://schemas.openxmlformats.org/officeDocument/2006/relationships/font" Target="fonts/font6.fntdata"/><Relationship Id="rId14" Type="http://schemas.openxmlformats.org/officeDocument/2006/relationships/font" Target="fonts/font11.fntdata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17.03.2026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3/17/26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3/17/26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3/17/26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3/17/26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3/17/26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3/17/26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3/17/26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13" Type="http://schemas.openxmlformats.org/officeDocument/2006/relationships/image" Target="../media/image9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svg"/><Relationship Id="rId12" Type="http://schemas.openxmlformats.org/officeDocument/2006/relationships/image" Target="../media/image8.sv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11" Type="http://schemas.openxmlformats.org/officeDocument/2006/relationships/image" Target="../media/image7.png"/><Relationship Id="rId5" Type="http://schemas.openxmlformats.org/officeDocument/2006/relationships/image" Target="../media/image1.png"/><Relationship Id="rId10" Type="http://schemas.openxmlformats.org/officeDocument/2006/relationships/image" Target="../media/image6.svg"/><Relationship Id="rId4" Type="http://schemas.openxmlformats.org/officeDocument/2006/relationships/notesSlide" Target="../notesSlides/notesSlide1.xml"/><Relationship Id="rId9" Type="http://schemas.openxmlformats.org/officeDocument/2006/relationships/image" Target="../media/image5.png"/><Relationship Id="rId14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9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75795" y="9433103"/>
            <a:ext cx="18463795" cy="1359725"/>
          </a:xfrm>
          <a:custGeom>
            <a:avLst/>
            <a:gdLst/>
            <a:ahLst/>
            <a:cxnLst/>
            <a:rect l="l" t="t" r="r" b="b"/>
            <a:pathLst>
              <a:path w="18463795" h="1359725">
                <a:moveTo>
                  <a:pt x="0" y="0"/>
                </a:moveTo>
                <a:lnTo>
                  <a:pt x="18463795" y="0"/>
                </a:lnTo>
                <a:lnTo>
                  <a:pt x="18463795" y="1359726"/>
                </a:lnTo>
                <a:lnTo>
                  <a:pt x="0" y="135972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t="-183258" b="-48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401863" y="267505"/>
            <a:ext cx="17518640" cy="10026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930"/>
              </a:lnSpc>
            </a:pPr>
            <a:r>
              <a:rPr lang="en-US" sz="6500">
                <a:solidFill>
                  <a:srgbClr val="243C74"/>
                </a:solidFill>
                <a:latin typeface="Lazydog"/>
                <a:ea typeface="Lazydog"/>
                <a:cs typeface="Lazydog"/>
                <a:sym typeface="Lazydog"/>
              </a:rPr>
              <a:t>patient designed deconditioining packs  </a:t>
            </a:r>
          </a:p>
        </p:txBody>
      </p:sp>
      <p:sp>
        <p:nvSpPr>
          <p:cNvPr id="4" name="Freeform 4"/>
          <p:cNvSpPr/>
          <p:nvPr/>
        </p:nvSpPr>
        <p:spPr>
          <a:xfrm>
            <a:off x="16761908" y="-48052"/>
            <a:ext cx="1923900" cy="1815681"/>
          </a:xfrm>
          <a:custGeom>
            <a:avLst/>
            <a:gdLst/>
            <a:ahLst/>
            <a:cxnLst/>
            <a:rect l="l" t="t" r="r" b="b"/>
            <a:pathLst>
              <a:path w="1923900" h="1815681">
                <a:moveTo>
                  <a:pt x="0" y="0"/>
                </a:moveTo>
                <a:lnTo>
                  <a:pt x="1923900" y="0"/>
                </a:lnTo>
                <a:lnTo>
                  <a:pt x="1923900" y="1815681"/>
                </a:lnTo>
                <a:lnTo>
                  <a:pt x="0" y="181568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0254002" y="6206893"/>
            <a:ext cx="1402459" cy="1570982"/>
          </a:xfrm>
          <a:custGeom>
            <a:avLst/>
            <a:gdLst/>
            <a:ahLst/>
            <a:cxnLst/>
            <a:rect l="l" t="t" r="r" b="b"/>
            <a:pathLst>
              <a:path w="1402459" h="1570982">
                <a:moveTo>
                  <a:pt x="0" y="0"/>
                </a:moveTo>
                <a:lnTo>
                  <a:pt x="1402459" y="0"/>
                </a:lnTo>
                <a:lnTo>
                  <a:pt x="1402459" y="1570983"/>
                </a:lnTo>
                <a:lnTo>
                  <a:pt x="0" y="1570983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0638691" y="1873749"/>
            <a:ext cx="1265936" cy="2090886"/>
          </a:xfrm>
          <a:custGeom>
            <a:avLst/>
            <a:gdLst/>
            <a:ahLst/>
            <a:cxnLst/>
            <a:rect l="l" t="t" r="r" b="b"/>
            <a:pathLst>
              <a:path w="1265936" h="2090886">
                <a:moveTo>
                  <a:pt x="0" y="0"/>
                </a:moveTo>
                <a:lnTo>
                  <a:pt x="1265937" y="0"/>
                </a:lnTo>
                <a:lnTo>
                  <a:pt x="1265937" y="2090886"/>
                </a:lnTo>
                <a:lnTo>
                  <a:pt x="0" y="2090886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10395675" y="4333581"/>
            <a:ext cx="1260786" cy="1260786"/>
          </a:xfrm>
          <a:custGeom>
            <a:avLst/>
            <a:gdLst/>
            <a:ahLst/>
            <a:cxnLst/>
            <a:rect l="l" t="t" r="r" b="b"/>
            <a:pathLst>
              <a:path w="1260786" h="1260786">
                <a:moveTo>
                  <a:pt x="0" y="0"/>
                </a:moveTo>
                <a:lnTo>
                  <a:pt x="1260786" y="0"/>
                </a:lnTo>
                <a:lnTo>
                  <a:pt x="1260786" y="1260786"/>
                </a:lnTo>
                <a:lnTo>
                  <a:pt x="0" y="1260786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4218134" y="1873749"/>
            <a:ext cx="7630029" cy="7053526"/>
          </a:xfrm>
          <a:custGeom>
            <a:avLst/>
            <a:gdLst/>
            <a:ahLst/>
            <a:cxnLst/>
            <a:rect l="l" t="t" r="r" b="b"/>
            <a:pathLst>
              <a:path w="7630029" h="7053526">
                <a:moveTo>
                  <a:pt x="0" y="0"/>
                </a:moveTo>
                <a:lnTo>
                  <a:pt x="7630029" y="0"/>
                </a:lnTo>
                <a:lnTo>
                  <a:pt x="7630029" y="7053526"/>
                </a:lnTo>
                <a:lnTo>
                  <a:pt x="0" y="7053526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 t="-4086" b="-408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1028700" y="1921374"/>
            <a:ext cx="7418034" cy="15534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50"/>
              </a:lnSpc>
            </a:pPr>
            <a:r>
              <a:rPr lang="en-US" sz="2964">
                <a:solidFill>
                  <a:srgbClr val="243C74"/>
                </a:solidFill>
                <a:latin typeface="Montserrat"/>
                <a:ea typeface="Montserrat"/>
                <a:cs typeface="Montserrat"/>
                <a:sym typeface="Montserrat"/>
              </a:rPr>
              <a:t>Deconditioning in hospital is linked to an increased mortality rate (Carey et al 2025).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01863" y="4897299"/>
            <a:ext cx="4991904" cy="24644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289"/>
              </a:lnSpc>
            </a:pPr>
            <a:r>
              <a:rPr lang="en-US" sz="2349">
                <a:solidFill>
                  <a:srgbClr val="243C74"/>
                </a:solidFill>
                <a:latin typeface="Poppins"/>
                <a:ea typeface="Poppins"/>
                <a:cs typeface="Poppins"/>
                <a:sym typeface="Poppins"/>
              </a:rPr>
              <a:t>Preventing deconditiong in acute oncology patients is vital to maintain independence, improve quality of life and reduce the risk of readmission (Tennison et al, 2021).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2104653" y="2277815"/>
            <a:ext cx="4857280" cy="8439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359"/>
              </a:lnSpc>
            </a:pPr>
            <a:r>
              <a:rPr lang="en-US" sz="2399">
                <a:solidFill>
                  <a:srgbClr val="243C74"/>
                </a:solidFill>
                <a:latin typeface="Poppins"/>
                <a:ea typeface="Poppins"/>
                <a:cs typeface="Poppins"/>
                <a:sym typeface="Poppins"/>
              </a:rPr>
              <a:t>Adaptable exercises for patient and daily activity goals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254002" y="1309704"/>
            <a:ext cx="6753721" cy="4578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639"/>
              </a:lnSpc>
            </a:pPr>
            <a:r>
              <a:rPr lang="en-US" sz="2599" b="1">
                <a:solidFill>
                  <a:srgbClr val="243C74"/>
                </a:solidFill>
                <a:latin typeface="Poppins Bold"/>
                <a:ea typeface="Poppins Bold"/>
                <a:cs typeface="Poppins Bold"/>
                <a:sym typeface="Poppins Bold"/>
              </a:rPr>
              <a:t>Introducing the Deconditioning Packs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01863" y="3796989"/>
            <a:ext cx="4611301" cy="9874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848"/>
              </a:lnSpc>
            </a:pPr>
            <a:r>
              <a:rPr lang="en-US" sz="2748" b="1">
                <a:solidFill>
                  <a:srgbClr val="243C74"/>
                </a:solidFill>
                <a:latin typeface="Poppins Bold"/>
                <a:ea typeface="Poppins Bold"/>
                <a:cs typeface="Poppins Bold"/>
                <a:sym typeface="Poppins Bold"/>
              </a:rPr>
              <a:t>Why it matters in acute oncology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01863" y="1389879"/>
            <a:ext cx="9222603" cy="4838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779"/>
              </a:lnSpc>
            </a:pPr>
            <a:r>
              <a:rPr lang="en-US" sz="2699" b="1">
                <a:solidFill>
                  <a:srgbClr val="243C74"/>
                </a:solidFill>
                <a:latin typeface="Poppins Bold"/>
                <a:ea typeface="Poppins Bold"/>
                <a:cs typeface="Poppins Bold"/>
                <a:sym typeface="Poppins Bold"/>
              </a:rPr>
              <a:t>Supporting recovery for Acute Oncology Inpatients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1848163" y="4394062"/>
            <a:ext cx="6264042" cy="8439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359"/>
              </a:lnSpc>
            </a:pPr>
            <a:r>
              <a:rPr lang="en-US" sz="2399">
                <a:solidFill>
                  <a:srgbClr val="243C74"/>
                </a:solidFill>
                <a:latin typeface="Poppins"/>
                <a:ea typeface="Poppins"/>
                <a:cs typeface="Poppins"/>
                <a:sym typeface="Poppins"/>
              </a:rPr>
              <a:t>Mindfulness and relaxation resources to support wellbeing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1904628" y="6586399"/>
            <a:ext cx="5819230" cy="8439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359"/>
              </a:lnSpc>
            </a:pPr>
            <a:r>
              <a:rPr lang="en-US" sz="2399">
                <a:solidFill>
                  <a:srgbClr val="243C74"/>
                </a:solidFill>
                <a:latin typeface="Poppins"/>
                <a:ea typeface="Poppins"/>
                <a:cs typeface="Poppins"/>
                <a:sym typeface="Poppins"/>
              </a:rPr>
              <a:t>Snack ideas and tips for eating when  experiencing nausea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262327" y="4480687"/>
            <a:ext cx="3541642" cy="18015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04"/>
              </a:lnSpc>
            </a:pPr>
            <a:r>
              <a:rPr lang="en-US" sz="2074" b="1">
                <a:solidFill>
                  <a:srgbClr val="243C74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Nearly 40% of patients can lose up to 10% of their muscle mass during an acute hospital stay (Liu, Xue, Ma and Wang, (2025)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03237" y="7601765"/>
            <a:ext cx="17717266" cy="17265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960"/>
              </a:lnSpc>
            </a:pPr>
            <a:r>
              <a:rPr lang="en-US" sz="1400">
                <a:solidFill>
                  <a:srgbClr val="243C74"/>
                </a:solidFill>
                <a:latin typeface="Canva Sans"/>
                <a:ea typeface="Canva Sans"/>
                <a:cs typeface="Canva Sans"/>
                <a:sym typeface="Canva Sans"/>
              </a:rPr>
              <a:t>References:</a:t>
            </a:r>
          </a:p>
          <a:p>
            <a:pPr algn="l">
              <a:lnSpc>
                <a:spcPts val="1960"/>
              </a:lnSpc>
            </a:pPr>
            <a:r>
              <a:rPr lang="en-US" sz="1400">
                <a:solidFill>
                  <a:srgbClr val="243C74"/>
                </a:solidFill>
                <a:latin typeface="Canva Sans"/>
                <a:ea typeface="Canva Sans"/>
                <a:cs typeface="Canva Sans"/>
                <a:sym typeface="Canva Sans"/>
              </a:rPr>
              <a:t>Carey, W., Warwick, H., Burman, S., Wall, F., Raja, M., Dickens, V., Hurst, H., Darley, L., Elliott, E., and Rowbotham, D., (2025), ‘Effectiveness of Functional Resistance Training in Hospital to prevent Deconditioning and Improve Discharge Pathways: A Service Evaluation’, </a:t>
            </a:r>
            <a:r>
              <a:rPr lang="en-US" sz="1400" i="1">
                <a:solidFill>
                  <a:srgbClr val="243C74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Journal of evaluation in clinical practice, </a:t>
            </a:r>
            <a:r>
              <a:rPr lang="en-US" sz="1400">
                <a:solidFill>
                  <a:srgbClr val="243C74"/>
                </a:solidFill>
                <a:latin typeface="Canva Sans"/>
                <a:ea typeface="Canva Sans"/>
                <a:cs typeface="Canva Sans"/>
                <a:sym typeface="Canva Sans"/>
              </a:rPr>
              <a:t>Volume 31, (4), pp. e70116, Available at: https: dot.org/10.1111/jep.70116</a:t>
            </a:r>
          </a:p>
          <a:p>
            <a:pPr algn="l">
              <a:lnSpc>
                <a:spcPts val="1960"/>
              </a:lnSpc>
            </a:pPr>
            <a:r>
              <a:rPr lang="en-US" sz="1400">
                <a:solidFill>
                  <a:srgbClr val="243C74"/>
                </a:solidFill>
                <a:latin typeface="Canva Sans"/>
                <a:ea typeface="Canva Sans"/>
                <a:cs typeface="Canva Sans"/>
                <a:sym typeface="Canva Sans"/>
              </a:rPr>
              <a:t>Tennison, M, J., Rianon, J, N., Manzano, G, J., Munsell, F, M., George, C, M., and Bruera, E., (2021), ‘Thirty Day hospital readmission rate, reasons, and risk factors after acute inpatient cancer rehabilitation’, </a:t>
            </a:r>
            <a:r>
              <a:rPr lang="en-US" sz="1400" i="1">
                <a:solidFill>
                  <a:srgbClr val="243C74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Cancer Medicine, </a:t>
            </a:r>
            <a:r>
              <a:rPr lang="en-US" sz="1400">
                <a:solidFill>
                  <a:srgbClr val="243C74"/>
                </a:solidFill>
                <a:latin typeface="Canva Sans"/>
                <a:ea typeface="Canva Sans"/>
                <a:cs typeface="Canva Sans"/>
                <a:sym typeface="Canva Sans"/>
              </a:rPr>
              <a:t>Volume 10, (8), pp. 6199-6206, Available at: dot:10.1002/cam4.4154</a:t>
            </a:r>
          </a:p>
          <a:p>
            <a:pPr algn="l">
              <a:lnSpc>
                <a:spcPts val="1960"/>
              </a:lnSpc>
            </a:pPr>
            <a:r>
              <a:rPr lang="en-US" sz="1400">
                <a:solidFill>
                  <a:srgbClr val="243C74"/>
                </a:solidFill>
                <a:latin typeface="Canva Sans"/>
                <a:ea typeface="Canva Sans"/>
                <a:cs typeface="Canva Sans"/>
                <a:sym typeface="Canva Sans"/>
              </a:rPr>
              <a:t>Liu, J., Xue, H., Ma, Y-H., and Wang, Z., (2025_, ‘Acute muscle loss in elderly hospitalized patients: risk factors and adverse clinical outcomes’, </a:t>
            </a:r>
            <a:r>
              <a:rPr lang="en-US" sz="1400" i="1">
                <a:solidFill>
                  <a:srgbClr val="243C74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Geriatric Nursing, </a:t>
            </a:r>
            <a:r>
              <a:rPr lang="en-US" sz="1400">
                <a:solidFill>
                  <a:srgbClr val="243C74"/>
                </a:solidFill>
                <a:latin typeface="Canva Sans"/>
                <a:ea typeface="Canva Sans"/>
                <a:cs typeface="Canva Sans"/>
                <a:sym typeface="Canva Sans"/>
              </a:rPr>
              <a:t>Volume 61, pp. 449-454, Available at: https://doi.org/10.1016/j.gerinurse.2024.12.032  </a:t>
            </a:r>
          </a:p>
        </p:txBody>
      </p:sp>
      <p:pic>
        <p:nvPicPr>
          <p:cNvPr id="30" name="Audio 29">
            <a:extLst>
              <a:ext uri="{FF2B5EF4-FFF2-40B4-BE49-F238E27FC236}">
                <a16:creationId xmlns:a16="http://schemas.microsoft.com/office/drawing/2014/main" id="{F9B1FA95-F59A-198B-97B5-1B99C4E97C7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7322800" y="93218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7301"/>
    </mc:Choice>
    <mc:Fallback xmlns="">
      <p:transition spd="slow" advTm="3373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359</Words>
  <Application>Microsoft Macintosh PowerPoint</Application>
  <PresentationFormat>Custom</PresentationFormat>
  <Paragraphs>16</Paragraphs>
  <Slides>1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1" baseType="lpstr">
      <vt:lpstr>Poppins Bold</vt:lpstr>
      <vt:lpstr>Montserrat</vt:lpstr>
      <vt:lpstr>Arial</vt:lpstr>
      <vt:lpstr>Calibri</vt:lpstr>
      <vt:lpstr>Poppins</vt:lpstr>
      <vt:lpstr>Lazydog</vt:lpstr>
      <vt:lpstr>Canva Sans Bold</vt:lpstr>
      <vt:lpstr>Canva Sans</vt:lpstr>
      <vt:lpstr>Canva Sans Italics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Kerry - Explain the principles of coproduction</dc:title>
  <cp:lastModifiedBy>Kerry O'Brien (1200244)</cp:lastModifiedBy>
  <cp:revision>4</cp:revision>
  <dcterms:created xsi:type="dcterms:W3CDTF">2006-08-16T00:00:00Z</dcterms:created>
  <dcterms:modified xsi:type="dcterms:W3CDTF">2026-03-17T14:59:18Z</dcterms:modified>
  <dc:identifier>DAHDixHPnE8</dc:identifier>
</cp:coreProperties>
</file>