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0" r:id="rId15"/>
    <p:sldId id="279" r:id="rId16"/>
    <p:sldId id="274" r:id="rId1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>
        <p:scale>
          <a:sx n="81" d="100"/>
          <a:sy n="81" d="100"/>
        </p:scale>
        <p:origin x="-96" y="-1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988B8C7-0238-4861-AFDB-5A7211A98326}" type="datetimeFigureOut">
              <a:rPr lang="en-GB" smtClean="0"/>
              <a:t>03/02/2016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672D62B-E645-4ACF-B020-855C95B804D9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2" y="673104"/>
            <a:ext cx="7251700" cy="2641596"/>
          </a:xfrm>
        </p:spPr>
        <p:txBody>
          <a:bodyPr/>
          <a:lstStyle/>
          <a:p>
            <a:r>
              <a:rPr lang="en-GB" dirty="0" smtClean="0"/>
              <a:t>Respiratory system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5714" y="1509456"/>
            <a:ext cx="2749201" cy="20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48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2402" y="2057405"/>
            <a:ext cx="118491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rgbClr val="00B050"/>
              </a:buClr>
              <a:buFont typeface="Wingdings" panose="05000000000000000000" pitchFamily="2" charset="2"/>
              <a:buChar char="q"/>
            </a:pPr>
            <a:r>
              <a:rPr lang="en-GB" sz="2400" dirty="0" smtClean="0"/>
              <a:t>Describe the general structure and function of the Respiratory system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2400" dirty="0" smtClean="0"/>
          </a:p>
          <a:p>
            <a:pPr marL="285750" indent="-285750">
              <a:lnSpc>
                <a:spcPct val="150000"/>
              </a:lnSpc>
              <a:buClr>
                <a:srgbClr val="00B050"/>
              </a:buClr>
              <a:buFont typeface="Wingdings" panose="05000000000000000000" pitchFamily="2" charset="2"/>
              <a:buChar char="q"/>
            </a:pPr>
            <a:r>
              <a:rPr lang="en-GB" sz="2400" dirty="0" smtClean="0"/>
              <a:t>Discuss how different factors can effect </a:t>
            </a:r>
            <a:r>
              <a:rPr lang="en-GB" sz="2400" dirty="0" smtClean="0"/>
              <a:t>respiration. </a:t>
            </a:r>
            <a:endParaRPr lang="en-GB" sz="2400" dirty="0" smtClean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panose="05000000000000000000" pitchFamily="2" charset="2"/>
              <a:buChar char="q"/>
            </a:pPr>
            <a:r>
              <a:rPr lang="en-GB" sz="2400" dirty="0" smtClean="0"/>
              <a:t>Identify the main organs and components of the system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85750" indent="-285750">
              <a:lnSpc>
                <a:spcPct val="150000"/>
              </a:lnSpc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GB" sz="2400" dirty="0" smtClean="0"/>
              <a:t>Consider how this system links to other systems within the body</a:t>
            </a:r>
          </a:p>
        </p:txBody>
      </p:sp>
    </p:spTree>
    <p:extLst>
      <p:ext uri="{BB962C8B-B14F-4D97-AF65-F5344CB8AC3E}">
        <p14:creationId xmlns:p14="http://schemas.microsoft.com/office/powerpoint/2010/main" val="3254375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2"/>
          <p:cNvSpPr txBox="1">
            <a:spLocks noGrp="1" noChangeArrowheads="1"/>
          </p:cNvSpPr>
          <p:nvPr>
            <p:ph idx="1"/>
          </p:nvPr>
        </p:nvSpPr>
        <p:spPr bwMode="auto">
          <a:xfrm>
            <a:off x="673102" y="1597660"/>
            <a:ext cx="9055100" cy="3736340"/>
          </a:xfrm>
          <a:prstGeom prst="rect">
            <a:avLst/>
          </a:prstGeom>
          <a:solidFill>
            <a:srgbClr val="70AD47">
              <a:lumMod val="20000"/>
              <a:lumOff val="80000"/>
            </a:srgb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causes you to </a:t>
            </a: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get hyper when you eat sweets</a:t>
            </a: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What gas do we breathe in that is essential for life</a:t>
            </a: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What gas do we breathe out as a waste product</a:t>
            </a: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When you breathe onto a window it steams up with condensation. </a:t>
            </a:r>
            <a:endParaRPr lang="en-GB" sz="1600" b="1" kern="0" dirty="0">
              <a:solidFill>
                <a:sysClr val="windowText" lastClr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is in your breath that causes this</a:t>
            </a:r>
            <a:r>
              <a:rPr kumimoji="0" lang="en-GB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When you exercise you get tired as you are using a lot of…?</a:t>
            </a: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Starter activity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2" y="5334003"/>
            <a:ext cx="9363140" cy="15240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9902" y="1800864"/>
            <a:ext cx="1638300" cy="10531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3407" y="3040578"/>
            <a:ext cx="1411288" cy="93914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03409" y="4227627"/>
            <a:ext cx="1197353" cy="85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2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Pulmonary ventilation (breathing)</a:t>
            </a:r>
          </a:p>
          <a:p>
            <a:pPr lvl="1"/>
            <a:r>
              <a:rPr lang="en-GB" dirty="0" smtClean="0"/>
              <a:t>The breathing of air into and out of the lungs</a:t>
            </a:r>
          </a:p>
          <a:p>
            <a:pPr lvl="1"/>
            <a:endParaRPr lang="en-GB" dirty="0" smtClean="0"/>
          </a:p>
          <a:p>
            <a:r>
              <a:rPr lang="en-GB" b="1" dirty="0" smtClean="0"/>
              <a:t>Gaseous exchange</a:t>
            </a:r>
          </a:p>
          <a:p>
            <a:pPr lvl="1"/>
            <a:r>
              <a:rPr lang="en-GB" dirty="0" smtClean="0"/>
              <a:t>The diffusion of O2 and CO2 into and out of the blood stream</a:t>
            </a:r>
          </a:p>
          <a:p>
            <a:pPr lvl="1"/>
            <a:endParaRPr lang="en-GB" dirty="0" smtClean="0"/>
          </a:p>
          <a:p>
            <a:r>
              <a:rPr lang="en-GB" b="1" dirty="0" smtClean="0"/>
              <a:t>Cellular respiration</a:t>
            </a:r>
          </a:p>
          <a:p>
            <a:pPr lvl="1"/>
            <a:r>
              <a:rPr lang="en-GB" dirty="0" smtClean="0"/>
              <a:t>The process by which O2 and Glucose make Energy within the cells.</a:t>
            </a:r>
          </a:p>
          <a:p>
            <a:pPr lvl="1"/>
            <a:r>
              <a:rPr lang="en-GB" dirty="0" smtClean="0"/>
              <a:t>Glucose + Oxygen  	Carbon Dioxide + Water + Energy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Respiratory system-3 main processes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3848100" y="5270500"/>
            <a:ext cx="4826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07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8156" y="2527777"/>
            <a:ext cx="7854461" cy="316811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Pulmonary ventilation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54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2902" y="2286002"/>
            <a:ext cx="13589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12-20 breaths per minute in a healthy adult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66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017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 Features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65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2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9" y="-297"/>
            <a:ext cx="12193057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51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Maintenance of oxygen supply</a:t>
            </a:r>
          </a:p>
          <a:p>
            <a:r>
              <a:rPr lang="en-GB" sz="2800" dirty="0" smtClean="0"/>
              <a:t>Exchange of gases</a:t>
            </a:r>
          </a:p>
          <a:p>
            <a:r>
              <a:rPr lang="en-GB" sz="2800" dirty="0" smtClean="0"/>
              <a:t>Dispel waste products</a:t>
            </a:r>
          </a:p>
          <a:p>
            <a:r>
              <a:rPr lang="en-GB" sz="2800" dirty="0" smtClean="0"/>
              <a:t>Energy production</a:t>
            </a:r>
          </a:p>
          <a:p>
            <a:r>
              <a:rPr lang="en-GB" sz="2800" dirty="0" smtClean="0"/>
              <a:t>Homeostasis of pH levels (acid balance)</a:t>
            </a:r>
          </a:p>
          <a:p>
            <a:r>
              <a:rPr lang="en-GB" sz="2800" dirty="0" smtClean="0"/>
              <a:t>Maintenance of temperature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 of respiration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72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Tidal volume (TV)- Normal breathing moves approximately 500ml of air (about a pint).</a:t>
            </a:r>
          </a:p>
          <a:p>
            <a:endParaRPr lang="en-GB" dirty="0" smtClean="0"/>
          </a:p>
          <a:p>
            <a:r>
              <a:rPr lang="en-GB" dirty="0" smtClean="0"/>
              <a:t>Inspiratory reserve volume (IRV)-the amount of air over the TV that your lungs could forcibly take in.</a:t>
            </a:r>
          </a:p>
          <a:p>
            <a:endParaRPr lang="en-GB" dirty="0" smtClean="0"/>
          </a:p>
          <a:p>
            <a:r>
              <a:rPr lang="en-GB" dirty="0" smtClean="0"/>
              <a:t>Expiratory reserve volume (ERV)- the amount of air that can be exhaled after TV has been moved.</a:t>
            </a:r>
          </a:p>
          <a:p>
            <a:endParaRPr lang="en-GB" dirty="0"/>
          </a:p>
          <a:p>
            <a:r>
              <a:rPr lang="en-GB" dirty="0" smtClean="0"/>
              <a:t>Residual volume (RV)- The amount of air that can be exhaled after ERV and TV have been removed.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Capacity of our lungs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5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0200" y="2016819"/>
            <a:ext cx="4241800" cy="48411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50900" y="3034047"/>
            <a:ext cx="6451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 peak flow meter is a small device that you blow into. It measures the fastest rate of air (airflow) that you can blow out of your lungs.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 doctor may use a peak flow to diagnose and monitor asthma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You are asked to give 3 readings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6655" y="1363602"/>
            <a:ext cx="2743439" cy="16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27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42207022"/>
              </p:ext>
            </p:extLst>
          </p:nvPr>
        </p:nvGraphicFramePr>
        <p:xfrm>
          <a:off x="480647" y="2262553"/>
          <a:ext cx="11465170" cy="3033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0425"/>
                <a:gridCol w="2407816"/>
                <a:gridCol w="2407816"/>
                <a:gridCol w="4109113"/>
              </a:tblGrid>
              <a:tr h="392957">
                <a:tc gridSpan="4">
                  <a:txBody>
                    <a:bodyPr/>
                    <a:lstStyle/>
                    <a:p>
                      <a:r>
                        <a:rPr lang="en-GB" dirty="0"/>
                        <a:t>Lung capacities in healthy </a:t>
                      </a:r>
                      <a:r>
                        <a:rPr lang="en-GB" dirty="0" smtClean="0"/>
                        <a:t>adults</a:t>
                      </a:r>
                    </a:p>
                  </a:txBody>
                  <a:tcPr marL="19051" marR="19051" marT="19050" marB="1905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01201">
                <a:tc row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Volume</a:t>
                      </a:r>
                    </a:p>
                  </a:txBody>
                  <a:tcPr marL="19051" marR="19051" marT="19050" marB="19050"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Average value (litres)</a:t>
                      </a:r>
                    </a:p>
                  </a:txBody>
                  <a:tcPr marL="19051" marR="19051" marT="19050" marB="1905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Derivation</a:t>
                      </a:r>
                    </a:p>
                  </a:txBody>
                  <a:tcPr marL="19051" marR="19051" marT="19050" marB="19050" anchor="ctr"/>
                </a:tc>
              </a:tr>
              <a:tr h="40120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In men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In women</a:t>
                      </a:r>
                    </a:p>
                  </a:txBody>
                  <a:tcPr marL="19051" marR="19051" marT="19050" marB="1905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01201">
                <a:tc>
                  <a:txBody>
                    <a:bodyPr/>
                    <a:lstStyle/>
                    <a:p>
                      <a:r>
                        <a:rPr lang="en-GB" u="none" strike="noStrike" dirty="0" smtClean="0">
                          <a:solidFill>
                            <a:schemeClr val="bg1"/>
                          </a:solidFill>
                          <a:effectLst/>
                        </a:rPr>
                        <a:t>Vital</a:t>
                      </a:r>
                      <a:r>
                        <a:rPr lang="en-GB" u="none" strike="noStrike" baseline="0" dirty="0" smtClean="0">
                          <a:solidFill>
                            <a:schemeClr val="bg1"/>
                          </a:solidFill>
                          <a:effectLst/>
                        </a:rPr>
                        <a:t> capacity</a:t>
                      </a:r>
                      <a:endParaRPr lang="en-GB" u="none" strike="noStrike" dirty="0" smtClean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4.6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3.1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r>
                        <a:rPr lang="fr-FR">
                          <a:effectLst/>
                        </a:rPr>
                        <a:t>IRV plus TV plus ERV</a:t>
                      </a:r>
                    </a:p>
                  </a:txBody>
                  <a:tcPr marL="19051" marR="19051" marT="19050" marB="19050" anchor="ctr"/>
                </a:tc>
              </a:tr>
              <a:tr h="401201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Inspiratory capacity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3.5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2.4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IRV plus TV</a:t>
                      </a:r>
                    </a:p>
                  </a:txBody>
                  <a:tcPr marL="19051" marR="19051" marT="19050" marB="19050" anchor="ctr"/>
                </a:tc>
              </a:tr>
              <a:tr h="634776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Functional residual capacity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2.3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1.8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ERV plus RV</a:t>
                      </a:r>
                    </a:p>
                  </a:txBody>
                  <a:tcPr marL="19051" marR="19051" marT="19050" marB="19050" anchor="ctr"/>
                </a:tc>
              </a:tr>
              <a:tr h="401201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Total lung capacity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5.8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4.2</a:t>
                      </a:r>
                    </a:p>
                  </a:txBody>
                  <a:tcPr marL="19051" marR="19051" marT="19050" marB="19050" anchor="ctr"/>
                </a:tc>
                <a:tc>
                  <a:txBody>
                    <a:bodyPr/>
                    <a:lstStyle/>
                    <a:p>
                      <a:r>
                        <a:rPr lang="fr-FR" dirty="0">
                          <a:effectLst/>
                        </a:rPr>
                        <a:t>IRV plus TV plus ERV plus RV</a:t>
                      </a:r>
                    </a:p>
                  </a:txBody>
                  <a:tcPr marL="19051" marR="19051" marT="19050" marB="1905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401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0" y="1846263"/>
            <a:ext cx="3889375" cy="38036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123" y="1465621"/>
            <a:ext cx="5181599" cy="3936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54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676" y="825542"/>
            <a:ext cx="5955324" cy="640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5748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•How </a:t>
            </a:r>
            <a:r>
              <a:rPr lang="en-GB" dirty="0"/>
              <a:t>does the shape of the lungs facilitate more efficient gas exchange? 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•Some </a:t>
            </a:r>
            <a:r>
              <a:rPr lang="en-GB" dirty="0"/>
              <a:t>people breathe through their mouths for various reasons. What are the advantages and disadvantages to doing this? Should it be avoided, or is it okay?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53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480</TotalTime>
  <Words>434</Words>
  <Application>Microsoft Office PowerPoint</Application>
  <PresentationFormat>Custom</PresentationFormat>
  <Paragraphs>82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Waveform</vt:lpstr>
      <vt:lpstr>Respiratory system</vt:lpstr>
      <vt:lpstr>Objectives</vt:lpstr>
      <vt:lpstr>Starter activity</vt:lpstr>
      <vt:lpstr>Respiratory system-3 main processes</vt:lpstr>
      <vt:lpstr>Pulmonary ventilation</vt:lpstr>
      <vt:lpstr>PowerPoint Presentation</vt:lpstr>
      <vt:lpstr>Special Features</vt:lpstr>
      <vt:lpstr>PowerPoint Presentation</vt:lpstr>
      <vt:lpstr>PowerPoint Presentation</vt:lpstr>
      <vt:lpstr>Function of respiration</vt:lpstr>
      <vt:lpstr>Capacity of our lungs</vt:lpstr>
      <vt:lpstr>PowerPoint Presentation</vt:lpstr>
      <vt:lpstr>PowerPoint Presentation</vt:lpstr>
      <vt:lpstr>PowerPoint Presentation</vt:lpstr>
      <vt:lpstr>PowerPoint Presentation</vt:lpstr>
      <vt:lpstr>Questions</vt:lpstr>
    </vt:vector>
  </TitlesOfParts>
  <Company>ICT User Support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Respiratory system</dc:title>
  <dc:creator>MAINWARING, BETHAN</dc:creator>
  <cp:lastModifiedBy>Felicity</cp:lastModifiedBy>
  <cp:revision>26</cp:revision>
  <cp:lastPrinted>2014-11-07T08:49:16Z</cp:lastPrinted>
  <dcterms:created xsi:type="dcterms:W3CDTF">2014-11-06T10:14:53Z</dcterms:created>
  <dcterms:modified xsi:type="dcterms:W3CDTF">2016-02-03T09:19:49Z</dcterms:modified>
</cp:coreProperties>
</file>